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7_82B2C237.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18_18A6D1A.xml" ContentType="application/vnd.ms-powerpoint.comments+xml"/>
  <Override PartName="/ppt/comments/modernComment_114_D97DEDEA.xml" ContentType="application/vnd.ms-powerpoint.comments+xml"/>
  <Override PartName="/ppt/comments/modernComment_130_54D21F40.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1"/>
  </p:notesMasterIdLst>
  <p:sldIdLst>
    <p:sldId id="263" r:id="rId5"/>
    <p:sldId id="269" r:id="rId6"/>
    <p:sldId id="283" r:id="rId7"/>
    <p:sldId id="297" r:id="rId8"/>
    <p:sldId id="300" r:id="rId9"/>
    <p:sldId id="299" r:id="rId10"/>
    <p:sldId id="303" r:id="rId11"/>
    <p:sldId id="298" r:id="rId12"/>
    <p:sldId id="284" r:id="rId13"/>
    <p:sldId id="274" r:id="rId14"/>
    <p:sldId id="271" r:id="rId15"/>
    <p:sldId id="279" r:id="rId16"/>
    <p:sldId id="270" r:id="rId17"/>
    <p:sldId id="290" r:id="rId18"/>
    <p:sldId id="291" r:id="rId19"/>
    <p:sldId id="292" r:id="rId20"/>
    <p:sldId id="293" r:id="rId21"/>
    <p:sldId id="272" r:id="rId22"/>
    <p:sldId id="281" r:id="rId23"/>
    <p:sldId id="294" r:id="rId24"/>
    <p:sldId id="275" r:id="rId25"/>
    <p:sldId id="280" r:id="rId26"/>
    <p:sldId id="276" r:id="rId27"/>
    <p:sldId id="304" r:id="rId28"/>
    <p:sldId id="295" r:id="rId29"/>
    <p:sldId id="29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ECDF26-926C-DF9E-3894-6EBCC53C0D78}" name="Jason Carbone" initials="JC" userId="S::carbonej@upstate.edu::3b6a1c32-10d6-4026-9189-5231dfe595b6" providerId="AD"/>
  <p188:author id="{3070CFC7-86EB-8D42-8AF4-E792A5983D43}" name="Lauren Meyer" initials="LM" userId="S::meyerl@upstate.edu::2ee090b8-ffb5-4da6-b0ed-d86a2b000028" providerId="AD"/>
  <p188:author id="{517082EC-D2EE-C96C-0679-816350575BB6}" name="Mary Powers" initials="MP" userId="S::powersm@upstate.edu::231e03d2-45f2-4283-97b3-f05829f1422c"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B27F8A-840E-445C-CA17-105007659880}" v="1617" dt="2026-03-09T13:10:28.782"/>
    <p1510:client id="{1E6620CE-98AD-4AC1-80EF-480456ABD026}" v="2470" dt="2026-03-10T11:38:23.412"/>
    <p1510:client id="{5E06E1CE-D3FE-7B0E-0E33-91136E913F0A}" v="1" dt="2026-03-09T13:12:50.143"/>
    <p1510:client id="{63A50ED6-711F-4D24-853C-7847273C4E4C}" v="30" dt="2026-03-10T12:53:22.971"/>
    <p1510:client id="{686E0F83-5DB7-49D0-B35F-E834FDF90A9B}" v="11" dt="2026-03-09T23:57:49.968"/>
    <p1510:client id="{6C070229-AEAA-9F0F-8888-51A398AEB76A}" v="32" dt="2026-03-10T11:47:36.1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876" autoAdjust="0"/>
  </p:normalViewPr>
  <p:slideViewPr>
    <p:cSldViewPr snapToGrid="0">
      <p:cViewPr varScale="1">
        <p:scale>
          <a:sx n="52" d="100"/>
          <a:sy n="52" d="100"/>
        </p:scale>
        <p:origin x="1843"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omments/modernComment_107_82B2C237.xml><?xml version="1.0" encoding="utf-8"?>
<p188:cmLst xmlns:a="http://schemas.openxmlformats.org/drawingml/2006/main" xmlns:r="http://schemas.openxmlformats.org/officeDocument/2006/relationships" xmlns:p188="http://schemas.microsoft.com/office/powerpoint/2018/8/main">
  <p188:cm id="{27D27FE1-CC1E-4C17-91C9-AEAAC3FA69C3}" authorId="{5AECDF26-926C-DF9E-3894-6EBCC53C0D78}" created="2026-03-09T13:12:50.143">
    <ac:txMkLst xmlns:ac="http://schemas.microsoft.com/office/drawing/2013/main/command">
      <pc:docMk xmlns:pc="http://schemas.microsoft.com/office/powerpoint/2013/main/command"/>
      <pc:sldMk xmlns:pc="http://schemas.microsoft.com/office/powerpoint/2013/main/command" cId="2192753207" sldId="263"/>
      <ac:spMk id="5" creationId="{735EF92E-6ECD-6E6B-3B13-75BC9FAE2F2C}"/>
      <ac:txMk cp="0" len="85">
        <ac:context len="86" hash="1514837764"/>
      </ac:txMk>
    </ac:txMkLst>
    <p188:pos x="6542048" y="2676292"/>
    <p188:txBody>
      <a:bodyPr/>
      <a:lstStyle/>
      <a:p>
        <a:r>
          <a:rPr lang="en-US"/>
          <a:t>Not sure about this title. Not committed to it--looking for suggestions/tweaks</a:t>
        </a:r>
      </a:p>
    </p188:txBody>
  </p188:cm>
</p188:cmLst>
</file>

<file path=ppt/comments/modernComment_114_D97DEDEA.xml><?xml version="1.0" encoding="utf-8"?>
<p188:cmLst xmlns:a="http://schemas.openxmlformats.org/drawingml/2006/main" xmlns:r="http://schemas.openxmlformats.org/officeDocument/2006/relationships" xmlns:p188="http://schemas.microsoft.com/office/powerpoint/2018/8/main">
  <p188:cm id="{B45510F0-B544-423C-988A-D46D0602AB48}" authorId="{5AECDF26-926C-DF9E-3894-6EBCC53C0D78}" created="2026-03-09T13:09:38.219">
    <ac:txMkLst xmlns:ac="http://schemas.microsoft.com/office/drawing/2013/main/command">
      <pc:docMk xmlns:pc="http://schemas.microsoft.com/office/powerpoint/2013/main/command"/>
      <pc:sldMk xmlns:pc="http://schemas.microsoft.com/office/powerpoint/2013/main/command" cId="3648908778" sldId="276"/>
      <ac:spMk id="2" creationId="{29F08238-8FAE-D886-1454-B75AFE92A8AF}"/>
      <ac:txMk cp="0" len="10">
        <ac:context len="12" hash="1503505207"/>
      </ac:txMk>
    </ac:txMkLst>
    <p188:pos x="2667000" y="250902"/>
    <p188:replyLst>
      <p188:reply id="{5377BFB8-6333-4825-92F2-B70F57C58242}" authorId="{517082EC-D2EE-C96C-0679-816350575BB6}" created="2026-03-09T21:22:05.967">
        <p188:txBody>
          <a:bodyPr/>
          <a:lstStyle/>
          <a:p>
            <a:r>
              <a:rPr lang="en-US"/>
              <a:t>I think this is a nice place to lead in to need for lifelong learning/MAL framework</a:t>
            </a:r>
          </a:p>
        </p188:txBody>
      </p188:reply>
    </p188:replyLst>
    <p188:txBody>
      <a:bodyPr/>
      <a:lstStyle/>
      <a:p>
        <a:r>
          <a:rPr lang="en-US"/>
          <a:t>Add</a:t>
        </a:r>
      </a:p>
    </p188:txBody>
  </p188:cm>
</p188:cmLst>
</file>

<file path=ppt/comments/modernComment_118_18A6D1A.xml><?xml version="1.0" encoding="utf-8"?>
<p188:cmLst xmlns:a="http://schemas.openxmlformats.org/drawingml/2006/main" xmlns:r="http://schemas.openxmlformats.org/officeDocument/2006/relationships" xmlns:p188="http://schemas.microsoft.com/office/powerpoint/2018/8/main">
  <p188:cm id="{9949D6DC-B85C-4E9C-95FA-D5CC301CE372}" authorId="{517082EC-D2EE-C96C-0679-816350575BB6}" created="2026-03-09T21:16:06.793">
    <pc:sldMkLst xmlns:pc="http://schemas.microsoft.com/office/powerpoint/2013/main/command">
      <pc:docMk/>
      <pc:sldMk cId="25849114" sldId="280"/>
    </pc:sldMkLst>
    <p188:replyLst>
      <p188:reply id="{BFDCF9DC-47DB-48CF-A11A-899BFB10CE15}" authorId="{3070CFC7-86EB-8D42-8AF4-E792A5983D43}" created="2026-03-10T12:52:06.449">
        <p188:txBody>
          <a:bodyPr/>
          <a:lstStyle/>
          <a:p>
            <a:r>
              <a:rPr lang="en-US"/>
              <a:t>I think we will get better suggestions if we don't provide our list first. But it's good to have in there.</a:t>
            </a:r>
          </a:p>
        </p188:txBody>
      </p188:reply>
    </p188:replyLst>
    <p188:txBody>
      <a:bodyPr/>
      <a:lstStyle/>
      <a:p>
        <a:r>
          <a:rPr lang="en-US"/>
          <a:t>should we add these as bullets under "feedback for next steps" in the previous slide?</a:t>
        </a:r>
      </a:p>
    </p188:txBody>
  </p188:cm>
</p188:cmLst>
</file>

<file path=ppt/comments/modernComment_130_54D21F40.xml><?xml version="1.0" encoding="utf-8"?>
<p188:cmLst xmlns:a="http://schemas.openxmlformats.org/drawingml/2006/main" xmlns:r="http://schemas.openxmlformats.org/officeDocument/2006/relationships" xmlns:p188="http://schemas.microsoft.com/office/powerpoint/2018/8/main">
  <p188:cm id="{B3B5BD53-7E2E-41E6-87DA-2CDB124A3D30}" authorId="{517082EC-D2EE-C96C-0679-816350575BB6}" created="2026-03-10T11:38:17.568">
    <ac:deMkLst xmlns:ac="http://schemas.microsoft.com/office/drawing/2013/main/command">
      <pc:docMk xmlns:pc="http://schemas.microsoft.com/office/powerpoint/2013/main/command"/>
      <pc:sldMk xmlns:pc="http://schemas.microsoft.com/office/powerpoint/2013/main/command" cId="1423056704" sldId="304"/>
      <ac:spMk id="4" creationId="{29063305-2243-349A-0AF1-75358FA1A851}"/>
    </ac:deMkLst>
    <p188:replyLst>
      <p188:reply id="{508CB1BA-49F3-4D40-AE87-3A72C92E3089}" authorId="{5AECDF26-926C-DF9E-3894-6EBCC53C0D78}" created="2026-03-10T11:46:38.843">
        <p188:txBody>
          <a:bodyPr/>
          <a:lstStyle/>
          <a:p>
            <a:r>
              <a:rPr lang="en-US"/>
              <a:t>I think that's a great idea for preceptors. We can say something about the interviews, but I don't want it on our slides. Our IRB is way more conservative than I am used to and I don't want to put that in writing. But I think we can mention it.</a:t>
            </a:r>
          </a:p>
        </p188:txBody>
      </p188:reply>
    </p188:replyLst>
    <p188:txBody>
      <a:bodyPr/>
      <a:lstStyle/>
      <a:p>
        <a:r>
          <a:rPr lang="en-US"/>
          <a:t>Thinking we can pass around a sheet for people to write their contact info down if they would like to participate in future interviews. also selfishly will use as an opportunity to recruit for auburn preceptors too :)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95C42D-6248-483A-9D15-DEC9B6714FE8}" type="datetimeFigureOut">
              <a:t>3/10/2026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B39B8B-2A80-497D-B612-3A4C491403E7}" type="slidenum">
              <a:t>‹#›</a:t>
            </a:fld>
            <a:endParaRPr lang="en-US"/>
          </a:p>
        </p:txBody>
      </p:sp>
    </p:spTree>
    <p:extLst>
      <p:ext uri="{BB962C8B-B14F-4D97-AF65-F5344CB8AC3E}">
        <p14:creationId xmlns:p14="http://schemas.microsoft.com/office/powerpoint/2010/main" val="3256584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mentimeter.com/app/presentation/alth942p8e1ppe668d7ys3qhu5w84y1z/edit?source=share-moda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mentimeter.com/app/presentation/alth942p8e1ppe668d7ys3qhu5w84y1z/edit?source=share-modal"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Stagnant numbers going into Family Medicine, in spite ofincreasing numbers of positions </a:t>
            </a:r>
          </a:p>
        </p:txBody>
      </p:sp>
      <p:sp>
        <p:nvSpPr>
          <p:cNvPr id="4" name="Slide Number Placeholder 3"/>
          <p:cNvSpPr>
            <a:spLocks noGrp="1"/>
          </p:cNvSpPr>
          <p:nvPr>
            <p:ph type="sldNum" sz="quarter" idx="5"/>
          </p:nvPr>
        </p:nvSpPr>
        <p:spPr/>
        <p:txBody>
          <a:bodyPr/>
          <a:lstStyle/>
          <a:p>
            <a:fld id="{56B39B8B-2A80-497D-B612-3A4C491403E7}" type="slidenum">
              <a:rPr lang="en-US"/>
              <a:t>4</a:t>
            </a:fld>
            <a:endParaRPr lang="en-US"/>
          </a:p>
        </p:txBody>
      </p:sp>
    </p:spTree>
    <p:extLst>
      <p:ext uri="{BB962C8B-B14F-4D97-AF65-F5344CB8AC3E}">
        <p14:creationId xmlns:p14="http://schemas.microsoft.com/office/powerpoint/2010/main" val="1652876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Scope will only narrow</a:t>
            </a:r>
          </a:p>
        </p:txBody>
      </p:sp>
      <p:sp>
        <p:nvSpPr>
          <p:cNvPr id="4" name="Slide Number Placeholder 3"/>
          <p:cNvSpPr>
            <a:spLocks noGrp="1"/>
          </p:cNvSpPr>
          <p:nvPr>
            <p:ph type="sldNum" sz="quarter" idx="5"/>
          </p:nvPr>
        </p:nvSpPr>
        <p:spPr/>
        <p:txBody>
          <a:bodyPr/>
          <a:lstStyle/>
          <a:p>
            <a:fld id="{56B39B8B-2A80-497D-B612-3A4C491403E7}" type="slidenum">
              <a:rPr lang="en-US"/>
              <a:t>6</a:t>
            </a:fld>
            <a:endParaRPr lang="en-US"/>
          </a:p>
        </p:txBody>
      </p:sp>
    </p:spTree>
    <p:extLst>
      <p:ext uri="{BB962C8B-B14F-4D97-AF65-F5344CB8AC3E}">
        <p14:creationId xmlns:p14="http://schemas.microsoft.com/office/powerpoint/2010/main" val="2973183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Direct Link: </a:t>
            </a:r>
            <a:r>
              <a:rPr lang="en-US" dirty="0">
                <a:hlinkClick r:id="rId3"/>
              </a:rPr>
              <a:t>https://www.mentimeter.com/app/presentation/alth942p8e1ppe668d7ys3qhu5w84y1z/edit?source=share-modal</a:t>
            </a:r>
            <a:r>
              <a:rPr lang="en-US" dirty="0"/>
              <a:t> </a:t>
            </a:r>
          </a:p>
        </p:txBody>
      </p:sp>
      <p:sp>
        <p:nvSpPr>
          <p:cNvPr id="4" name="Slide Number Placeholder 3"/>
          <p:cNvSpPr>
            <a:spLocks noGrp="1"/>
          </p:cNvSpPr>
          <p:nvPr>
            <p:ph type="sldNum" sz="quarter" idx="5"/>
          </p:nvPr>
        </p:nvSpPr>
        <p:spPr/>
        <p:txBody>
          <a:bodyPr/>
          <a:lstStyle/>
          <a:p>
            <a:fld id="{56B39B8B-2A80-497D-B612-3A4C491403E7}" type="slidenum">
              <a:rPr lang="en-US"/>
              <a:t>12</a:t>
            </a:fld>
            <a:endParaRPr lang="en-US"/>
          </a:p>
        </p:txBody>
      </p:sp>
    </p:spTree>
    <p:extLst>
      <p:ext uri="{BB962C8B-B14F-4D97-AF65-F5344CB8AC3E}">
        <p14:creationId xmlns:p14="http://schemas.microsoft.com/office/powerpoint/2010/main" val="2009227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D921C-B8CA-442C-97DF-6D9CE3C18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82707B-FE28-64A8-3149-ED0BF771C9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D55335-4598-7EBB-F0EA-9054D3A73E17}"/>
              </a:ext>
            </a:extLst>
          </p:cNvPr>
          <p:cNvSpPr>
            <a:spLocks noGrp="1"/>
          </p:cNvSpPr>
          <p:nvPr>
            <p:ph type="body" idx="1"/>
          </p:nvPr>
        </p:nvSpPr>
        <p:spPr/>
        <p:txBody>
          <a:bodyPr/>
          <a:lstStyle/>
          <a:p>
            <a:r>
              <a:rPr lang="en-US">
                <a:ea typeface="Calibri"/>
                <a:cs typeface="Calibri"/>
              </a:rPr>
              <a:t>Direct Link: </a:t>
            </a:r>
            <a:r>
              <a:rPr lang="en-US" dirty="0">
                <a:hlinkClick r:id="rId3"/>
              </a:rPr>
              <a:t>https://www.mentimeter.com/app/presentation/alth942p8e1ppe668d7ys3qhu5w84y1z/edit?source=share-modal</a:t>
            </a:r>
            <a:r>
              <a:rPr lang="en-US" dirty="0"/>
              <a:t> </a:t>
            </a:r>
          </a:p>
        </p:txBody>
      </p:sp>
      <p:sp>
        <p:nvSpPr>
          <p:cNvPr id="4" name="Slide Number Placeholder 3">
            <a:extLst>
              <a:ext uri="{FF2B5EF4-FFF2-40B4-BE49-F238E27FC236}">
                <a16:creationId xmlns:a16="http://schemas.microsoft.com/office/drawing/2014/main" id="{6EC48D63-7C16-17C0-1D89-C22A1F2B581D}"/>
              </a:ext>
            </a:extLst>
          </p:cNvPr>
          <p:cNvSpPr>
            <a:spLocks noGrp="1"/>
          </p:cNvSpPr>
          <p:nvPr>
            <p:ph type="sldNum" sz="quarter" idx="5"/>
          </p:nvPr>
        </p:nvSpPr>
        <p:spPr/>
        <p:txBody>
          <a:bodyPr/>
          <a:lstStyle/>
          <a:p>
            <a:fld id="{56B39B8B-2A80-497D-B612-3A4C491403E7}" type="slidenum">
              <a:rPr lang="en-US"/>
              <a:t>19</a:t>
            </a:fld>
            <a:endParaRPr lang="en-US"/>
          </a:p>
        </p:txBody>
      </p:sp>
    </p:spTree>
    <p:extLst>
      <p:ext uri="{BB962C8B-B14F-4D97-AF65-F5344CB8AC3E}">
        <p14:creationId xmlns:p14="http://schemas.microsoft.com/office/powerpoint/2010/main" val="4007221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3/10/2026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8/10/relationships/comments" Target="../comments/modernComment_107_82B2C237.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s://www.mentimeter.com/app/presentation/alth942p8e1ppe668d7ys3qhu5w84y1z/edit?source=share-modal" TargetMode="Externa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s://www.mentimeter.com/app/presentation/alth942p8e1ppe668d7ys3qhu5w84y1z/edit?source=share-modal" TargetMode="Externa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microsoft.com/office/2018/10/relationships/comments" Target="../comments/modernComment_118_18A6D1A.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microsoft.com/office/2018/10/relationships/comments" Target="../comments/modernComment_114_D97DEDEA.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microsoft.com/office/2018/10/relationships/comments" Target="../comments/modernComment_130_54D21F40.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hyperlink" Target="mailto:CranmerE@upstate.edu" TargetMode="Externa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hyperlink" Target="mailto:meyerl@upstate.edu" TargetMode="External"/><Relationship Id="rId5" Type="http://schemas.openxmlformats.org/officeDocument/2006/relationships/hyperlink" Target="mailto:carbonej@upstate.edu" TargetMode="External"/><Relationship Id="rId4" Type="http://schemas.openxmlformats.org/officeDocument/2006/relationships/hyperlink" Target="mailto:PowersM@upstate.edu"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10" descr="sidebar_umu.jpg">
            <a:extLst>
              <a:ext uri="{FF2B5EF4-FFF2-40B4-BE49-F238E27FC236}">
                <a16:creationId xmlns:a16="http://schemas.microsoft.com/office/drawing/2014/main" id="{4DC023BD-A8D1-C20D-0C13-8DF3144FAC2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4144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4">
            <a:extLst>
              <a:ext uri="{FF2B5EF4-FFF2-40B4-BE49-F238E27FC236}">
                <a16:creationId xmlns:a16="http://schemas.microsoft.com/office/drawing/2014/main" id="{735EF92E-6ECD-6E6B-3B13-75BC9FAE2F2C}"/>
              </a:ext>
            </a:extLst>
          </p:cNvPr>
          <p:cNvSpPr>
            <a:spLocks noGrp="1"/>
          </p:cNvSpPr>
          <p:nvPr>
            <p:ph type="ctrTitle"/>
          </p:nvPr>
        </p:nvSpPr>
        <p:spPr>
          <a:xfrm>
            <a:off x="1524000" y="797243"/>
            <a:ext cx="9144000" cy="3423920"/>
          </a:xfrm>
        </p:spPr>
        <p:txBody>
          <a:bodyPr vert="horz" lIns="91440" tIns="45720" rIns="91440" bIns="45720" rtlCol="0" anchor="b">
            <a:noAutofit/>
          </a:bodyPr>
          <a:lstStyle/>
          <a:p>
            <a:r>
              <a:rPr lang="en-US" dirty="0"/>
              <a:t>Clinical Courage in Rural Family Medicine: </a:t>
            </a:r>
            <a:br>
              <a:rPr lang="en-US" dirty="0"/>
            </a:br>
            <a:r>
              <a:rPr lang="en-US" dirty="0"/>
              <a:t>Refining the Concept for the </a:t>
            </a:r>
            <a:r>
              <a:rPr lang="en-US"/>
              <a:t>U.S. Context</a:t>
            </a:r>
            <a:endParaRPr lang="en-US" dirty="0"/>
          </a:p>
        </p:txBody>
      </p:sp>
      <p:sp>
        <p:nvSpPr>
          <p:cNvPr id="6" name="Subtitle 5">
            <a:extLst>
              <a:ext uri="{FF2B5EF4-FFF2-40B4-BE49-F238E27FC236}">
                <a16:creationId xmlns:a16="http://schemas.microsoft.com/office/drawing/2014/main" id="{F4052E5F-872E-9A05-9DDF-02119757B6E0}"/>
              </a:ext>
            </a:extLst>
          </p:cNvPr>
          <p:cNvSpPr>
            <a:spLocks noGrp="1"/>
          </p:cNvSpPr>
          <p:nvPr>
            <p:ph type="subTitle" idx="1"/>
          </p:nvPr>
        </p:nvSpPr>
        <p:spPr>
          <a:xfrm>
            <a:off x="1524000" y="4750118"/>
            <a:ext cx="9144000" cy="1036002"/>
          </a:xfrm>
        </p:spPr>
        <p:txBody>
          <a:bodyPr vert="horz" lIns="91440" tIns="45720" rIns="91440" bIns="45720" rtlCol="0" anchor="t">
            <a:normAutofit/>
          </a:bodyPr>
          <a:lstStyle/>
          <a:p>
            <a:r>
              <a:rPr lang="en-US" sz="2800" b="1"/>
              <a:t>SUNY UMU R. Med Workshop</a:t>
            </a:r>
          </a:p>
          <a:p>
            <a:r>
              <a:rPr lang="en-US" sz="2800"/>
              <a:t>Family Medicine Refresher Course Conference</a:t>
            </a:r>
          </a:p>
          <a:p>
            <a:endParaRPr lang="en-US" sz="2800" dirty="0"/>
          </a:p>
        </p:txBody>
      </p:sp>
    </p:spTree>
    <p:extLst>
      <p:ext uri="{BB962C8B-B14F-4D97-AF65-F5344CB8AC3E}">
        <p14:creationId xmlns:p14="http://schemas.microsoft.com/office/powerpoint/2010/main" val="2192753207"/>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3541B-AE4D-7D6D-9AFD-D4F3ABFA94F0}"/>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701CA48B-D5DA-3E17-BEE2-B925002AC4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E2EF8FD7-E48E-BE9A-3590-B4E38BC5B113}"/>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78296DA0-07AD-4AC2-9D96-536E132D33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6D546C7C-5E57-D1BF-BB3A-DC2586E3CF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A339DB97-37CB-F23B-C902-702F04141280}"/>
              </a:ext>
            </a:extLst>
          </p:cNvPr>
          <p:cNvSpPr txBox="1"/>
          <p:nvPr/>
        </p:nvSpPr>
        <p:spPr>
          <a:xfrm>
            <a:off x="739319" y="378322"/>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Bridging the Gap</a:t>
            </a:r>
          </a:p>
        </p:txBody>
      </p:sp>
      <p:sp>
        <p:nvSpPr>
          <p:cNvPr id="3" name="TextBox 2">
            <a:extLst>
              <a:ext uri="{FF2B5EF4-FFF2-40B4-BE49-F238E27FC236}">
                <a16:creationId xmlns:a16="http://schemas.microsoft.com/office/drawing/2014/main" id="{C9FA4274-98DC-2DBC-FB09-F7439BEDBBF3}"/>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881B4D2C-3F8C-9985-DB63-D61DA4E1D054}"/>
              </a:ext>
            </a:extLst>
          </p:cNvPr>
          <p:cNvSpPr txBox="1"/>
          <p:nvPr/>
        </p:nvSpPr>
        <p:spPr>
          <a:xfrm>
            <a:off x="509439" y="1412126"/>
            <a:ext cx="5145272"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200"/>
              <a:t>"Knowing is not enough; we must apply. Willing is not enough; we must do"</a:t>
            </a:r>
          </a:p>
          <a:p>
            <a:pPr marL="285750" indent="-285750">
              <a:buFont typeface="Arial"/>
              <a:buChar char="•"/>
            </a:pPr>
            <a:endParaRPr lang="en-US" sz="2200"/>
          </a:p>
          <a:p>
            <a:pPr marL="285750" indent="-285750">
              <a:buFont typeface="Arial"/>
              <a:buChar char="•"/>
            </a:pPr>
            <a:r>
              <a:rPr lang="en-US" sz="2200"/>
              <a:t>System-level barriers, individual differences</a:t>
            </a:r>
          </a:p>
          <a:p>
            <a:pPr marL="285750" indent="-285750">
              <a:buFont typeface="Arial"/>
              <a:buChar char="•"/>
            </a:pPr>
            <a:endParaRPr lang="en-US" sz="2200"/>
          </a:p>
          <a:p>
            <a:pPr marL="285750" indent="-285750">
              <a:buFont typeface="Arial"/>
              <a:buChar char="•"/>
            </a:pPr>
            <a:r>
              <a:rPr lang="en-US" sz="2200"/>
              <a:t>What can we learn from the individuals who are doing? Can we then make system-level changes in training? (also in healthcare, etc.</a:t>
            </a:r>
            <a:r>
              <a:rPr lang="en-US" sz="2200" dirty="0"/>
              <a:t>)</a:t>
            </a:r>
          </a:p>
          <a:p>
            <a:endParaRPr lang="en-US" sz="2200"/>
          </a:p>
        </p:txBody>
      </p:sp>
      <p:pic>
        <p:nvPicPr>
          <p:cNvPr id="4" name="Picture 3" descr="Standing In The Gap Images – Browse 16 ...">
            <a:extLst>
              <a:ext uri="{FF2B5EF4-FFF2-40B4-BE49-F238E27FC236}">
                <a16:creationId xmlns:a16="http://schemas.microsoft.com/office/drawing/2014/main" id="{D733EE92-A8AF-3D59-4A74-34D6FD9298D6}"/>
              </a:ext>
            </a:extLst>
          </p:cNvPr>
          <p:cNvPicPr>
            <a:picLocks noChangeAspect="1"/>
          </p:cNvPicPr>
          <p:nvPr/>
        </p:nvPicPr>
        <p:blipFill>
          <a:blip r:embed="rId4"/>
          <a:stretch>
            <a:fillRect/>
          </a:stretch>
        </p:blipFill>
        <p:spPr>
          <a:xfrm>
            <a:off x="5786259" y="1409700"/>
            <a:ext cx="6404263" cy="3581399"/>
          </a:xfrm>
          <a:prstGeom prst="rect">
            <a:avLst/>
          </a:prstGeom>
        </p:spPr>
      </p:pic>
    </p:spTree>
    <p:extLst>
      <p:ext uri="{BB962C8B-B14F-4D97-AF65-F5344CB8AC3E}">
        <p14:creationId xmlns:p14="http://schemas.microsoft.com/office/powerpoint/2010/main" val="1240052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0ED7E-E3C6-B87B-9070-3CBBB4043458}"/>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FBF8EEAD-D545-477A-01CD-C463B24C593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B1CD7430-E41C-E643-6B9D-311B7E9833FC}"/>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E3811F17-7ABD-9F20-46C0-4E4C32032B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CEA10543-0D02-14CF-76DB-2A45E17433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A80EFB7A-CA5C-B0D3-0B3F-17C9BE66BD03}"/>
              </a:ext>
            </a:extLst>
          </p:cNvPr>
          <p:cNvSpPr txBox="1"/>
          <p:nvPr/>
        </p:nvSpPr>
        <p:spPr>
          <a:xfrm>
            <a:off x="813660" y="619932"/>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Clinical Courage</a:t>
            </a:r>
            <a:endParaRPr lang="en-US"/>
          </a:p>
        </p:txBody>
      </p:sp>
      <p:sp>
        <p:nvSpPr>
          <p:cNvPr id="3" name="TextBox 2">
            <a:extLst>
              <a:ext uri="{FF2B5EF4-FFF2-40B4-BE49-F238E27FC236}">
                <a16:creationId xmlns:a16="http://schemas.microsoft.com/office/drawing/2014/main" id="{5AD21687-A088-E5A2-15A3-96F791213F45}"/>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9F6DCC06-EC38-47FE-9100-B93A9388ECC5}"/>
              </a:ext>
            </a:extLst>
          </p:cNvPr>
          <p:cNvSpPr txBox="1"/>
          <p:nvPr/>
        </p:nvSpPr>
        <p:spPr>
          <a:xfrm>
            <a:off x="891758" y="1999446"/>
            <a:ext cx="9919854"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a:t>"That space where the needs of our patients and the extent of our training and experience intersect"</a:t>
            </a:r>
            <a:endParaRPr lang="en-US"/>
          </a:p>
          <a:p>
            <a:endParaRPr lang="en-US" sz="2800" dirty="0"/>
          </a:p>
        </p:txBody>
      </p:sp>
      <p:sp>
        <p:nvSpPr>
          <p:cNvPr id="7" name="TextBox 6">
            <a:extLst>
              <a:ext uri="{FF2B5EF4-FFF2-40B4-BE49-F238E27FC236}">
                <a16:creationId xmlns:a16="http://schemas.microsoft.com/office/drawing/2014/main" id="{9D7F0F6A-807B-E924-55F0-D72F2678BE38}"/>
              </a:ext>
            </a:extLst>
          </p:cNvPr>
          <p:cNvSpPr txBox="1"/>
          <p:nvPr/>
        </p:nvSpPr>
        <p:spPr>
          <a:xfrm>
            <a:off x="10432676" y="5871882"/>
            <a:ext cx="35186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t>Wooton J. 2011.</a:t>
            </a:r>
          </a:p>
        </p:txBody>
      </p:sp>
    </p:spTree>
    <p:extLst>
      <p:ext uri="{BB962C8B-B14F-4D97-AF65-F5344CB8AC3E}">
        <p14:creationId xmlns:p14="http://schemas.microsoft.com/office/powerpoint/2010/main" val="760702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DDA3C-CE23-39F7-B0DD-AB02C7074CEA}"/>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9597AF5E-114A-8C23-DA54-00FEA5B299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815DC375-0593-A97A-7344-8A29D89C754F}"/>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BBEB1EA5-E43C-23A5-CB81-051F68418B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10B86069-F622-7891-BD70-9F89E5A10A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extBox 2">
            <a:extLst>
              <a:ext uri="{FF2B5EF4-FFF2-40B4-BE49-F238E27FC236}">
                <a16:creationId xmlns:a16="http://schemas.microsoft.com/office/drawing/2014/main" id="{10B92BAB-1A2A-842A-962C-F8BB9C0FB897}"/>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4" name="Title 3">
            <a:extLst>
              <a:ext uri="{FF2B5EF4-FFF2-40B4-BE49-F238E27FC236}">
                <a16:creationId xmlns:a16="http://schemas.microsoft.com/office/drawing/2014/main" id="{586AF42B-5611-A7FF-8784-3DEE0FDB4D03}"/>
              </a:ext>
            </a:extLst>
          </p:cNvPr>
          <p:cNvSpPr>
            <a:spLocks noGrp="1"/>
          </p:cNvSpPr>
          <p:nvPr>
            <p:ph type="ctrTitle"/>
          </p:nvPr>
        </p:nvSpPr>
        <p:spPr>
          <a:xfrm>
            <a:off x="1524000" y="1122363"/>
            <a:ext cx="9144000" cy="3876430"/>
          </a:xfrm>
        </p:spPr>
        <p:txBody>
          <a:bodyPr/>
          <a:lstStyle/>
          <a:p>
            <a:r>
              <a:rPr lang="en-US" dirty="0">
                <a:hlinkClick r:id="rId5"/>
              </a:rPr>
              <a:t>Word Cloud</a:t>
            </a:r>
            <a:br>
              <a:rPr lang="en-US" dirty="0"/>
            </a:br>
            <a:br>
              <a:rPr lang="en-US" dirty="0"/>
            </a:br>
            <a:r>
              <a:rPr lang="en-US" sz="4000"/>
              <a:t>(Individual Reflections)</a:t>
            </a:r>
            <a:endParaRPr lang="en-US" sz="4400"/>
          </a:p>
        </p:txBody>
      </p:sp>
    </p:spTree>
    <p:extLst>
      <p:ext uri="{BB962C8B-B14F-4D97-AF65-F5344CB8AC3E}">
        <p14:creationId xmlns:p14="http://schemas.microsoft.com/office/powerpoint/2010/main" val="760735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BBCE8-FCE3-E748-C369-3A2042F9CB94}"/>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12B9FE7E-5C86-D5E4-E712-040E6432143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04E2327F-FDB1-B6AE-5D82-0B2383A516AF}"/>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8B9F934B-50FB-72B2-0117-DDD58EBCCE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61AE7B97-05DD-AC77-1F04-1BA41704BF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446955D0-F784-4EB5-62BE-02EB6309D8AA}"/>
              </a:ext>
            </a:extLst>
          </p:cNvPr>
          <p:cNvSpPr txBox="1"/>
          <p:nvPr/>
        </p:nvSpPr>
        <p:spPr>
          <a:xfrm>
            <a:off x="813660" y="619932"/>
            <a:ext cx="1054105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Defining Clinical Courage: Scoping Review</a:t>
            </a:r>
            <a:endParaRPr lang="en-US" sz="4000" dirty="0"/>
          </a:p>
        </p:txBody>
      </p:sp>
      <p:sp>
        <p:nvSpPr>
          <p:cNvPr id="3" name="TextBox 2">
            <a:extLst>
              <a:ext uri="{FF2B5EF4-FFF2-40B4-BE49-F238E27FC236}">
                <a16:creationId xmlns:a16="http://schemas.microsoft.com/office/drawing/2014/main" id="{B0CA030E-E9E8-F378-029E-5C19DE847B95}"/>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8EF1CB75-0547-4E48-B18B-EBCBF1924ED0}"/>
              </a:ext>
            </a:extLst>
          </p:cNvPr>
          <p:cNvSpPr txBox="1"/>
          <p:nvPr/>
        </p:nvSpPr>
        <p:spPr>
          <a:xfrm>
            <a:off x="996947" y="1481214"/>
            <a:ext cx="10621367" cy="44319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spcAft>
                <a:spcPts val="1000"/>
              </a:spcAft>
              <a:buFont typeface="Arial"/>
              <a:buChar char="•"/>
            </a:pPr>
            <a:r>
              <a:rPr lang="en-US" sz="2800"/>
              <a:t>Systematic search or major academic databases</a:t>
            </a:r>
            <a:endParaRPr lang="en-US"/>
          </a:p>
          <a:p>
            <a:pPr marL="742950" lvl="1" indent="-285750">
              <a:spcAft>
                <a:spcPts val="1000"/>
              </a:spcAft>
              <a:buFont typeface="Courier New"/>
              <a:buChar char="o"/>
            </a:pPr>
            <a:r>
              <a:rPr lang="en-US" sz="2400"/>
              <a:t>(Medline/OVID, PubMed, Academic Search Complete, </a:t>
            </a:r>
            <a:r>
              <a:rPr lang="en-US" sz="2400" dirty="0"/>
              <a:t>Google Scholar,  Web of Science, Healthcare Administration Database, Research Gate, ProQuest, ProQuest Central Essentials)</a:t>
            </a:r>
          </a:p>
          <a:p>
            <a:pPr marL="285750" indent="-285750">
              <a:spcAft>
                <a:spcPts val="1000"/>
              </a:spcAft>
              <a:buFont typeface="Arial"/>
              <a:buChar char="•"/>
            </a:pPr>
            <a:r>
              <a:rPr lang="en-US" sz="2800"/>
              <a:t>Search Results:</a:t>
            </a:r>
            <a:endParaRPr lang="en-US" sz="2800" dirty="0"/>
          </a:p>
          <a:p>
            <a:pPr marL="742950" lvl="1" indent="-285750">
              <a:spcAft>
                <a:spcPts val="1000"/>
              </a:spcAft>
              <a:buFont typeface="Courier New"/>
              <a:buChar char="o"/>
            </a:pPr>
            <a:r>
              <a:rPr lang="en-US" sz="2400"/>
              <a:t>91 results</a:t>
            </a:r>
          </a:p>
          <a:p>
            <a:pPr marL="742950" lvl="1" indent="-285750">
              <a:spcAft>
                <a:spcPts val="1000"/>
              </a:spcAft>
              <a:buFont typeface="Courier New"/>
              <a:buChar char="o"/>
            </a:pPr>
            <a:r>
              <a:rPr lang="en-US" sz="2400"/>
              <a:t>61 non-duplicates</a:t>
            </a:r>
          </a:p>
          <a:p>
            <a:pPr marL="285750" indent="-285750">
              <a:spcAft>
                <a:spcPts val="1000"/>
              </a:spcAft>
              <a:buFont typeface="Arial"/>
              <a:buChar char="•"/>
            </a:pPr>
            <a:r>
              <a:rPr lang="en-US" sz="2800" dirty="0"/>
              <a:t>Abstract screening led to 22 </a:t>
            </a:r>
            <a:r>
              <a:rPr lang="en-US" sz="2800"/>
              <a:t>selected</a:t>
            </a:r>
            <a:endParaRPr lang="en-US" sz="2800" dirty="0"/>
          </a:p>
          <a:p>
            <a:pPr marL="285750" indent="-285750">
              <a:spcAft>
                <a:spcPts val="1000"/>
              </a:spcAft>
              <a:buFont typeface="Arial"/>
              <a:buChar char="•"/>
            </a:pPr>
            <a:r>
              <a:rPr lang="en-US" sz="2800"/>
              <a:t>Final screening = </a:t>
            </a:r>
            <a:r>
              <a:rPr lang="en-US" sz="2800" b="1"/>
              <a:t>20 articles for inclusion</a:t>
            </a:r>
          </a:p>
        </p:txBody>
      </p:sp>
    </p:spTree>
    <p:extLst>
      <p:ext uri="{BB962C8B-B14F-4D97-AF65-F5344CB8AC3E}">
        <p14:creationId xmlns:p14="http://schemas.microsoft.com/office/powerpoint/2010/main" val="3239225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D9D5E-9778-17C7-3324-9FB39DA0388E}"/>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74BF2AA9-6A28-B13C-F7A0-CA0A80839B1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EC73D988-A921-2F4A-620D-02A69FBD0A01}"/>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B500D5CA-0E27-7A6A-F90B-3722CED8AA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5A18FF3C-7E98-064D-6AA7-4BDB3B7925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90382F7B-3FD8-9019-2CF2-9124F8E9F525}"/>
              </a:ext>
            </a:extLst>
          </p:cNvPr>
          <p:cNvSpPr txBox="1"/>
          <p:nvPr/>
        </p:nvSpPr>
        <p:spPr>
          <a:xfrm>
            <a:off x="813660" y="619932"/>
            <a:ext cx="1054105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Scoping Review Highlights</a:t>
            </a:r>
            <a:endParaRPr lang="en-US" sz="4000" dirty="0"/>
          </a:p>
        </p:txBody>
      </p:sp>
      <p:sp>
        <p:nvSpPr>
          <p:cNvPr id="3" name="TextBox 2">
            <a:extLst>
              <a:ext uri="{FF2B5EF4-FFF2-40B4-BE49-F238E27FC236}">
                <a16:creationId xmlns:a16="http://schemas.microsoft.com/office/drawing/2014/main" id="{6CACEC4F-260E-78A6-FFE1-B6D846EBF6D5}"/>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090F3D1C-3459-8DC0-1AAB-085E4AB4063F}"/>
              </a:ext>
            </a:extLst>
          </p:cNvPr>
          <p:cNvSpPr txBox="1"/>
          <p:nvPr/>
        </p:nvSpPr>
        <p:spPr>
          <a:xfrm>
            <a:off x="996947" y="1432833"/>
            <a:ext cx="10621367" cy="41806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spcAft>
                <a:spcPts val="1000"/>
              </a:spcAft>
              <a:buFont typeface="Arial"/>
              <a:buChar char="•"/>
            </a:pPr>
            <a:r>
              <a:rPr lang="en-US" sz="2800"/>
              <a:t>Clinical courage originated/primarily used as a term in Australia and Canada</a:t>
            </a:r>
            <a:endParaRPr lang="en-US"/>
          </a:p>
          <a:p>
            <a:pPr marL="285750" indent="-285750">
              <a:spcAft>
                <a:spcPts val="1000"/>
              </a:spcAft>
              <a:buFont typeface="Arial"/>
              <a:buChar char="•"/>
            </a:pPr>
            <a:r>
              <a:rPr lang="en-US" sz="2800" dirty="0"/>
              <a:t>First publication in 2011, though general concept and use in practic</a:t>
            </a:r>
            <a:r>
              <a:rPr lang="en-US" sz="2800"/>
              <a:t>e appears to far predate this use.</a:t>
            </a:r>
            <a:endParaRPr lang="en-US" sz="2800" dirty="0"/>
          </a:p>
          <a:p>
            <a:pPr marL="285750" indent="-285750">
              <a:spcAft>
                <a:spcPts val="1000"/>
              </a:spcAft>
              <a:buFont typeface="Arial"/>
              <a:buChar char="•"/>
            </a:pPr>
            <a:r>
              <a:rPr lang="en-US" sz="2800" dirty="0"/>
              <a:t>Most </a:t>
            </a:r>
            <a:r>
              <a:rPr lang="en-US" sz="2800"/>
              <a:t>articles assume a definition (18/22)</a:t>
            </a:r>
            <a:endParaRPr lang="en-US" sz="2800" dirty="0"/>
          </a:p>
          <a:p>
            <a:pPr marL="285750" indent="-285750">
              <a:spcAft>
                <a:spcPts val="1000"/>
              </a:spcAft>
              <a:buFont typeface="Arial"/>
              <a:buChar char="•"/>
            </a:pPr>
            <a:r>
              <a:rPr lang="en-US" sz="2800"/>
              <a:t>Some expand on definition (8/22)</a:t>
            </a:r>
            <a:endParaRPr lang="en-US" sz="2800" dirty="0"/>
          </a:p>
          <a:p>
            <a:pPr marL="285750" indent="-285750">
              <a:spcAft>
                <a:spcPts val="1000"/>
              </a:spcAft>
              <a:buFont typeface="Arial"/>
              <a:buChar char="•"/>
            </a:pPr>
            <a:r>
              <a:rPr lang="en-US" sz="2800"/>
              <a:t>Most definitions implied or descriptive of situation</a:t>
            </a:r>
          </a:p>
          <a:p>
            <a:pPr marL="742950" lvl="1" indent="-285750">
              <a:spcAft>
                <a:spcPts val="1000"/>
              </a:spcAft>
              <a:buFont typeface="Courier New"/>
              <a:buChar char="o"/>
            </a:pPr>
            <a:r>
              <a:rPr lang="en-US" sz="2800" dirty="0"/>
              <a:t>Classic example of "I can't define </a:t>
            </a:r>
            <a:r>
              <a:rPr lang="en-US" sz="2800"/>
              <a:t>it,</a:t>
            </a:r>
            <a:r>
              <a:rPr lang="en-US" sz="2800" dirty="0"/>
              <a:t> but I know it when I see it"</a:t>
            </a:r>
            <a:endParaRPr lang="en-US" sz="2800"/>
          </a:p>
        </p:txBody>
      </p:sp>
    </p:spTree>
    <p:extLst>
      <p:ext uri="{BB962C8B-B14F-4D97-AF65-F5344CB8AC3E}">
        <p14:creationId xmlns:p14="http://schemas.microsoft.com/office/powerpoint/2010/main" val="712650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703FD-5EF3-3821-668F-662F04493BA3}"/>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E5E0C1A5-1140-A36F-566F-68C28F95E9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B6CEA32F-B664-6587-46BF-F58CEE0CDAFA}"/>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311F9579-7985-4E89-0F7B-C4F26B5EAF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80BEB5FC-A307-3CD9-75D3-0D94CB77D6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9F8C9D04-8CF6-E58E-E271-C8E1434AD166}"/>
              </a:ext>
            </a:extLst>
          </p:cNvPr>
          <p:cNvSpPr txBox="1"/>
          <p:nvPr/>
        </p:nvSpPr>
        <p:spPr>
          <a:xfrm>
            <a:off x="813660" y="619932"/>
            <a:ext cx="1054105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Scoping Review Definition Examples</a:t>
            </a:r>
            <a:endParaRPr lang="en-US" sz="4000" dirty="0"/>
          </a:p>
        </p:txBody>
      </p:sp>
      <p:sp>
        <p:nvSpPr>
          <p:cNvPr id="3" name="TextBox 2">
            <a:extLst>
              <a:ext uri="{FF2B5EF4-FFF2-40B4-BE49-F238E27FC236}">
                <a16:creationId xmlns:a16="http://schemas.microsoft.com/office/drawing/2014/main" id="{908BD502-CE3C-5643-40A1-BA3B8DD019C9}"/>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397D2848-5C4B-638B-CBF1-289CCF425AB4}"/>
              </a:ext>
            </a:extLst>
          </p:cNvPr>
          <p:cNvSpPr txBox="1"/>
          <p:nvPr/>
        </p:nvSpPr>
        <p:spPr>
          <a:xfrm>
            <a:off x="996947" y="1904547"/>
            <a:ext cx="10621367"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"Clinical courage is that inner debate that we must all have with ourselves, in that space where the needs of our patients and the extent of our training and experience intersect" (Wooton, 2011).</a:t>
            </a:r>
          </a:p>
          <a:p>
            <a:endParaRPr lang="en-US" sz="2800" dirty="0"/>
          </a:p>
          <a:p>
            <a:pPr marL="285750" indent="-285750">
              <a:buFont typeface="Arial"/>
              <a:buChar char="•"/>
            </a:pPr>
            <a:r>
              <a:rPr lang="en-US" sz="2800" dirty="0"/>
              <a:t>"'Clinical courage' is a very good description of what is required when you are alone in the emergency room in a rural hospital at </a:t>
            </a:r>
            <a:r>
              <a:rPr lang="en-US" sz="2800"/>
              <a:t>night or on a weekend" (Dunlop, 2011)</a:t>
            </a:r>
          </a:p>
          <a:p>
            <a:pPr marL="285750" indent="-285750">
              <a:buFont typeface="Arial"/>
              <a:buChar char="•"/>
            </a:pPr>
            <a:endParaRPr lang="en-US" sz="2800" dirty="0"/>
          </a:p>
        </p:txBody>
      </p:sp>
    </p:spTree>
    <p:extLst>
      <p:ext uri="{BB962C8B-B14F-4D97-AF65-F5344CB8AC3E}">
        <p14:creationId xmlns:p14="http://schemas.microsoft.com/office/powerpoint/2010/main" val="411410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F8828-8371-DA5D-605E-1ED1A82551AD}"/>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FF208BB1-1140-3D52-6371-ED4284179A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54072777-63E4-56E0-DEB1-BB046405C863}"/>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C2604947-53D8-AAC9-6A6B-2BA9E550C2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610E1656-5F68-D714-E67D-CFB545DE17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8A46A3DD-757A-FB6C-8097-183253979546}"/>
              </a:ext>
            </a:extLst>
          </p:cNvPr>
          <p:cNvSpPr txBox="1"/>
          <p:nvPr/>
        </p:nvSpPr>
        <p:spPr>
          <a:xfrm>
            <a:off x="813660" y="619932"/>
            <a:ext cx="1054105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Scoping Review Definition Examples</a:t>
            </a:r>
            <a:endParaRPr lang="en-US" sz="4000" dirty="0"/>
          </a:p>
        </p:txBody>
      </p:sp>
      <p:sp>
        <p:nvSpPr>
          <p:cNvPr id="3" name="TextBox 2">
            <a:extLst>
              <a:ext uri="{FF2B5EF4-FFF2-40B4-BE49-F238E27FC236}">
                <a16:creationId xmlns:a16="http://schemas.microsoft.com/office/drawing/2014/main" id="{A484A607-355C-9CCB-060D-9448BA69BAA6}"/>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F236E0C2-13FF-1CFC-0F2C-9CDB62531EF3}"/>
              </a:ext>
            </a:extLst>
          </p:cNvPr>
          <p:cNvSpPr txBox="1"/>
          <p:nvPr/>
        </p:nvSpPr>
        <p:spPr>
          <a:xfrm>
            <a:off x="996947" y="1904547"/>
            <a:ext cx="10621367"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"Clinical courage, recognizes that evidence-based medicine is frequently context void and that rural and remote practice seeks to balance this with clinical uncertainties of patient-centered care where the likelihood of adverse outcomes are undetermined" (Walters et al., 2015)</a:t>
            </a:r>
            <a:endParaRPr lang="en-US"/>
          </a:p>
          <a:p>
            <a:pPr marL="285750" indent="-285750">
              <a:buFont typeface="Arial"/>
              <a:buChar char="•"/>
            </a:pPr>
            <a:endParaRPr lang="en-US" sz="2800" dirty="0"/>
          </a:p>
        </p:txBody>
      </p:sp>
    </p:spTree>
    <p:extLst>
      <p:ext uri="{BB962C8B-B14F-4D97-AF65-F5344CB8AC3E}">
        <p14:creationId xmlns:p14="http://schemas.microsoft.com/office/powerpoint/2010/main" val="1975479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A054F-2C9A-91ED-DCF7-6E9133405FCF}"/>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30723318-AB9A-E3C4-8E84-B23392D313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FB1CE3F3-8958-9669-CBC3-CD001523605F}"/>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77E0B7BC-E7C3-2E7E-6934-E68FE0D938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61E91DD0-3178-B91A-EF51-F6043B1660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954E5C50-BC73-81FF-4957-7766B4664CEA}"/>
              </a:ext>
            </a:extLst>
          </p:cNvPr>
          <p:cNvSpPr txBox="1"/>
          <p:nvPr/>
        </p:nvSpPr>
        <p:spPr>
          <a:xfrm>
            <a:off x="813660" y="619932"/>
            <a:ext cx="1054105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Scoping Review Definition Examples</a:t>
            </a:r>
            <a:endParaRPr lang="en-US" sz="4000" dirty="0"/>
          </a:p>
        </p:txBody>
      </p:sp>
      <p:sp>
        <p:nvSpPr>
          <p:cNvPr id="3" name="TextBox 2">
            <a:extLst>
              <a:ext uri="{FF2B5EF4-FFF2-40B4-BE49-F238E27FC236}">
                <a16:creationId xmlns:a16="http://schemas.microsoft.com/office/drawing/2014/main" id="{9AEE32DF-8F45-5D15-3965-18F656594762}"/>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86BA4DB5-B0D9-1F92-58E5-5E02806AF743}"/>
              </a:ext>
            </a:extLst>
          </p:cNvPr>
          <p:cNvSpPr txBox="1"/>
          <p:nvPr/>
        </p:nvSpPr>
        <p:spPr>
          <a:xfrm>
            <a:off x="996947" y="1904547"/>
            <a:ext cx="10621367"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t>"Clinical courage occurs when rural doctors push themselves to the limits of their scope of practice to provide the medical care needed by patients in their community. This mental strength to venture, persevere and act out of concern for one's patient, despite a lack of formally </a:t>
            </a:r>
            <a:r>
              <a:rPr lang="en-US" sz="2800" dirty="0" err="1"/>
              <a:t>recognised</a:t>
            </a:r>
            <a:r>
              <a:rPr lang="en-US" sz="2800" dirty="0"/>
              <a:t> expertise, becomes necessary for doctors who work in relative professional isolation." (Walters et al., 2021).</a:t>
            </a:r>
            <a:endParaRPr lang="en-US" dirty="0"/>
          </a:p>
          <a:p>
            <a:pPr marL="285750" indent="-285750">
              <a:buFont typeface="Arial"/>
              <a:buChar char="•"/>
            </a:pPr>
            <a:endParaRPr lang="en-US" sz="2800" dirty="0"/>
          </a:p>
        </p:txBody>
      </p:sp>
    </p:spTree>
    <p:extLst>
      <p:ext uri="{BB962C8B-B14F-4D97-AF65-F5344CB8AC3E}">
        <p14:creationId xmlns:p14="http://schemas.microsoft.com/office/powerpoint/2010/main" val="540297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AF7EC-BD9C-15C2-D533-FDC5A2A40A90}"/>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D34997AC-56DA-84A5-D851-6DCFCCB9FFF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6FEA2659-29A5-3E8F-12ED-26F8B7220F20}"/>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E6EAE443-8CAD-153E-3CEE-6453537330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D9DB4E38-F91D-AA0E-45B0-45559FB00F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E8908670-9424-B08C-A982-1ACB516942B8}"/>
              </a:ext>
            </a:extLst>
          </p:cNvPr>
          <p:cNvSpPr txBox="1"/>
          <p:nvPr/>
        </p:nvSpPr>
        <p:spPr>
          <a:xfrm>
            <a:off x="813660" y="619932"/>
            <a:ext cx="922149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Small groups</a:t>
            </a:r>
            <a:endParaRPr lang="en-US"/>
          </a:p>
          <a:p>
            <a:endParaRPr lang="en-US"/>
          </a:p>
        </p:txBody>
      </p:sp>
      <p:sp>
        <p:nvSpPr>
          <p:cNvPr id="3" name="TextBox 2">
            <a:extLst>
              <a:ext uri="{FF2B5EF4-FFF2-40B4-BE49-F238E27FC236}">
                <a16:creationId xmlns:a16="http://schemas.microsoft.com/office/drawing/2014/main" id="{04E20C3B-0002-4EB4-5FF8-579784B39FA6}"/>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F37111FC-C1E2-FB12-591E-70747FDF5321}"/>
              </a:ext>
            </a:extLst>
          </p:cNvPr>
          <p:cNvSpPr txBox="1"/>
          <p:nvPr/>
        </p:nvSpPr>
        <p:spPr>
          <a:xfrm>
            <a:off x="997526" y="1560725"/>
            <a:ext cx="9919854" cy="3724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algn="l">
              <a:spcAft>
                <a:spcPts val="1000"/>
              </a:spcAft>
              <a:buFont typeface="Arial"/>
              <a:buChar char="•"/>
            </a:pPr>
            <a:r>
              <a:rPr lang="en-US" sz="2800"/>
              <a:t>Discuss</a:t>
            </a:r>
            <a:endParaRPr lang="en-US"/>
          </a:p>
          <a:p>
            <a:pPr marL="742950" lvl="1">
              <a:spcAft>
                <a:spcPts val="1000"/>
              </a:spcAft>
              <a:buFont typeface="Courier New"/>
              <a:buChar char="o"/>
            </a:pPr>
            <a:r>
              <a:rPr lang="en-US" sz="2800"/>
              <a:t>Definition</a:t>
            </a:r>
          </a:p>
          <a:p>
            <a:pPr marL="742950" lvl="1">
              <a:spcAft>
                <a:spcPts val="1000"/>
              </a:spcAft>
              <a:buFont typeface="Courier New"/>
              <a:buChar char="o"/>
            </a:pPr>
            <a:r>
              <a:rPr lang="en-US" sz="2800"/>
              <a:t>Examples</a:t>
            </a:r>
          </a:p>
          <a:p>
            <a:pPr marL="742950" lvl="1">
              <a:spcAft>
                <a:spcPts val="1000"/>
              </a:spcAft>
              <a:buFont typeface="Courier New"/>
              <a:buChar char="o"/>
            </a:pPr>
            <a:r>
              <a:rPr lang="en-US" sz="2800"/>
              <a:t>Related concepts</a:t>
            </a:r>
          </a:p>
          <a:p>
            <a:pPr marL="742950" lvl="1">
              <a:spcAft>
                <a:spcPts val="1000"/>
              </a:spcAft>
              <a:buFont typeface="Courier New"/>
              <a:buChar char="o"/>
            </a:pPr>
            <a:r>
              <a:rPr lang="en-US" sz="2800"/>
              <a:t>How do you know if somebody has it?</a:t>
            </a:r>
          </a:p>
          <a:p>
            <a:pPr marL="742950" lvl="1">
              <a:spcAft>
                <a:spcPts val="1000"/>
              </a:spcAft>
              <a:buFont typeface="Courier New"/>
              <a:buChar char="o"/>
            </a:pPr>
            <a:r>
              <a:rPr lang="en-US" sz="2800"/>
              <a:t>What is the right amount?</a:t>
            </a:r>
          </a:p>
          <a:p>
            <a:pPr>
              <a:spcAft>
                <a:spcPts val="1000"/>
              </a:spcAft>
            </a:pPr>
            <a:endParaRPr lang="en-US"/>
          </a:p>
        </p:txBody>
      </p:sp>
    </p:spTree>
    <p:extLst>
      <p:ext uri="{BB962C8B-B14F-4D97-AF65-F5344CB8AC3E}">
        <p14:creationId xmlns:p14="http://schemas.microsoft.com/office/powerpoint/2010/main" val="3419373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EAFDA-2C9D-0574-03B4-6C78DBC2A4E5}"/>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5514B5C0-8A41-8A7B-8CB6-9D32257DA06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7A37F68D-04B4-1EEB-EEDB-D5765969E147}"/>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12F488C4-A437-614D-8830-BD0B3E03EA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D3CFFA56-A6BF-2B9F-6F92-FE3E1B16D3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extBox 2">
            <a:extLst>
              <a:ext uri="{FF2B5EF4-FFF2-40B4-BE49-F238E27FC236}">
                <a16:creationId xmlns:a16="http://schemas.microsoft.com/office/drawing/2014/main" id="{8D72A36D-6AAD-D0A4-4871-F9A246201029}"/>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4" name="Title 3">
            <a:extLst>
              <a:ext uri="{FF2B5EF4-FFF2-40B4-BE49-F238E27FC236}">
                <a16:creationId xmlns:a16="http://schemas.microsoft.com/office/drawing/2014/main" id="{7B00A8A0-F847-66EC-9A69-62B0958A9C45}"/>
              </a:ext>
            </a:extLst>
          </p:cNvPr>
          <p:cNvSpPr>
            <a:spLocks noGrp="1"/>
          </p:cNvSpPr>
          <p:nvPr>
            <p:ph type="ctrTitle"/>
          </p:nvPr>
        </p:nvSpPr>
        <p:spPr>
          <a:xfrm>
            <a:off x="1524000" y="1122363"/>
            <a:ext cx="9144000" cy="3618523"/>
          </a:xfrm>
        </p:spPr>
        <p:txBody>
          <a:bodyPr/>
          <a:lstStyle/>
          <a:p>
            <a:r>
              <a:rPr lang="en-US" dirty="0">
                <a:hlinkClick r:id="rId5"/>
              </a:rPr>
              <a:t>Word Cloud</a:t>
            </a:r>
            <a:br>
              <a:rPr lang="en-US" dirty="0"/>
            </a:br>
            <a:br>
              <a:rPr lang="en-US" sz="4000" dirty="0"/>
            </a:br>
            <a:r>
              <a:rPr lang="en-US" sz="4000"/>
              <a:t>(Group Reflections)</a:t>
            </a:r>
            <a:endParaRPr lang="en-US" dirty="0"/>
          </a:p>
        </p:txBody>
      </p:sp>
    </p:spTree>
    <p:extLst>
      <p:ext uri="{BB962C8B-B14F-4D97-AF65-F5344CB8AC3E}">
        <p14:creationId xmlns:p14="http://schemas.microsoft.com/office/powerpoint/2010/main" val="1001919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B1915-BA70-389C-3774-8E2971F050EC}"/>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E9612B59-49A6-D6D8-4D47-13B1521AF5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E527A842-D4EE-5901-BD73-4F1308DB9ABB}"/>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AFFA9152-CFBA-90BA-0E56-4EAE6B0C6C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D71232B0-AB5D-CAED-B50A-B4F788069A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F1E3CE19-6D39-27DF-0075-FD2E6852C729}"/>
              </a:ext>
            </a:extLst>
          </p:cNvPr>
          <p:cNvSpPr txBox="1"/>
          <p:nvPr/>
        </p:nvSpPr>
        <p:spPr>
          <a:xfrm>
            <a:off x="813660" y="619932"/>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Session Objectives</a:t>
            </a:r>
          </a:p>
        </p:txBody>
      </p:sp>
      <p:sp>
        <p:nvSpPr>
          <p:cNvPr id="3" name="TextBox 2">
            <a:extLst>
              <a:ext uri="{FF2B5EF4-FFF2-40B4-BE49-F238E27FC236}">
                <a16:creationId xmlns:a16="http://schemas.microsoft.com/office/drawing/2014/main" id="{5B1875FA-8B60-0F4D-5A03-579CFA41D6B3}"/>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E10236FE-6AED-CE01-7142-38F0B134094A}"/>
              </a:ext>
            </a:extLst>
          </p:cNvPr>
          <p:cNvSpPr txBox="1"/>
          <p:nvPr/>
        </p:nvSpPr>
        <p:spPr>
          <a:xfrm>
            <a:off x="816097" y="1489881"/>
            <a:ext cx="9919854"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To discuss the challenges faced by rural physicians with respect to limited resources and geographic isolation.</a:t>
            </a:r>
          </a:p>
          <a:p>
            <a:endParaRPr lang="en-US" sz="2800"/>
          </a:p>
          <a:p>
            <a:pPr marL="285750" indent="-285750">
              <a:buFont typeface="Arial"/>
              <a:buChar char="•"/>
            </a:pPr>
            <a:r>
              <a:rPr lang="en-US" sz="2800"/>
              <a:t>Define and explore the use of the term "clinical courage" as a label for a rural physician's willingness to undertake clinical work at edges of their formal training to meet patient needs.</a:t>
            </a:r>
          </a:p>
          <a:p>
            <a:endParaRPr lang="en-US" sz="2800"/>
          </a:p>
          <a:p>
            <a:pPr marL="285750" indent="-285750">
              <a:buFont typeface="Arial"/>
              <a:buChar char="•"/>
            </a:pPr>
            <a:r>
              <a:rPr lang="en-US" sz="2800"/>
              <a:t>Explore other definitions, nuances, and application of the term "clinical courage," with attention to implications for medical education.</a:t>
            </a:r>
          </a:p>
          <a:p>
            <a:pPr algn="l"/>
            <a:endParaRPr lang="en-US" sz="2800"/>
          </a:p>
        </p:txBody>
      </p:sp>
    </p:spTree>
    <p:extLst>
      <p:ext uri="{BB962C8B-B14F-4D97-AF65-F5344CB8AC3E}">
        <p14:creationId xmlns:p14="http://schemas.microsoft.com/office/powerpoint/2010/main" val="1184413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907B7-CB6C-6B32-C64C-83207DCD8B1C}"/>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15F2B0FF-1A34-9065-1B98-8D5C7FA915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0B9039C5-37B5-125B-57BD-7A62E8F9165B}"/>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687EE2E8-E3C9-88AF-C4CB-D05B8F51B3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253D13F5-8AB2-4319-A4A8-DB23F91006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CBF12B74-AF06-A779-2D69-C266EEF87504}"/>
              </a:ext>
            </a:extLst>
          </p:cNvPr>
          <p:cNvSpPr txBox="1"/>
          <p:nvPr/>
        </p:nvSpPr>
        <p:spPr>
          <a:xfrm>
            <a:off x="813660" y="619932"/>
            <a:ext cx="10541051"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a:t>Six Features of Clinical Courage </a:t>
            </a:r>
            <a:endParaRPr lang="en-US" dirty="0"/>
          </a:p>
          <a:p>
            <a:r>
              <a:rPr lang="en-US" sz="3200" dirty="0"/>
              <a:t>(</a:t>
            </a:r>
            <a:r>
              <a:rPr lang="en-US" sz="3200" dirty="0" err="1"/>
              <a:t>Konkin</a:t>
            </a:r>
            <a:r>
              <a:rPr lang="en-US" sz="3200" dirty="0"/>
              <a:t> et al. 2020)</a:t>
            </a:r>
            <a:endParaRPr lang="en-US" sz="3600"/>
          </a:p>
        </p:txBody>
      </p:sp>
      <p:sp>
        <p:nvSpPr>
          <p:cNvPr id="3" name="TextBox 2">
            <a:extLst>
              <a:ext uri="{FF2B5EF4-FFF2-40B4-BE49-F238E27FC236}">
                <a16:creationId xmlns:a16="http://schemas.microsoft.com/office/drawing/2014/main" id="{E6D983C7-4389-6391-CCA1-0188314249F1}"/>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605BE259-2EAD-CC9C-5BAB-329F1A89E371}"/>
              </a:ext>
            </a:extLst>
          </p:cNvPr>
          <p:cNvSpPr txBox="1"/>
          <p:nvPr/>
        </p:nvSpPr>
        <p:spPr>
          <a:xfrm>
            <a:off x="996947" y="1937587"/>
            <a:ext cx="10621367" cy="41806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14350" indent="-514350">
              <a:spcAft>
                <a:spcPts val="1000"/>
              </a:spcAft>
              <a:buAutoNum type="arabicPeriod"/>
            </a:pPr>
            <a:r>
              <a:rPr lang="en-US" sz="2800"/>
              <a:t>Standing up to serve anybody and everybody in the community</a:t>
            </a:r>
            <a:endParaRPr lang="en-US" sz="2800" dirty="0"/>
          </a:p>
          <a:p>
            <a:pPr marL="514350" indent="-514350">
              <a:spcAft>
                <a:spcPts val="1000"/>
              </a:spcAft>
              <a:buAutoNum type="arabicPeriod"/>
            </a:pPr>
            <a:r>
              <a:rPr lang="en-US" sz="2800" dirty="0"/>
              <a:t>Accepting uncertainty and persistently seeking to prepare</a:t>
            </a:r>
            <a:endParaRPr lang="en-US" dirty="0"/>
          </a:p>
          <a:p>
            <a:pPr marL="514350" indent="-514350">
              <a:spcAft>
                <a:spcPts val="1000"/>
              </a:spcAft>
              <a:buAutoNum type="arabicPeriod"/>
            </a:pPr>
            <a:r>
              <a:rPr lang="en-US" sz="2800"/>
              <a:t>Deliberately understanding and marshalling resources in the context</a:t>
            </a:r>
            <a:endParaRPr lang="en-US"/>
          </a:p>
          <a:p>
            <a:pPr marL="514350" indent="-514350">
              <a:spcAft>
                <a:spcPts val="1000"/>
              </a:spcAft>
              <a:buAutoNum type="arabicPeriod"/>
            </a:pPr>
            <a:r>
              <a:rPr lang="en-US" sz="2800" dirty="0"/>
              <a:t>Humbly seeking to know one's own limits</a:t>
            </a:r>
            <a:endParaRPr lang="en-US" dirty="0"/>
          </a:p>
          <a:p>
            <a:pPr marL="514350" indent="-514350">
              <a:spcAft>
                <a:spcPts val="1000"/>
              </a:spcAft>
              <a:buAutoNum type="arabicPeriod"/>
            </a:pPr>
            <a:r>
              <a:rPr lang="en-US" sz="2800"/>
              <a:t>Clearing the cognitive hurdle when something needs to be done for your patient</a:t>
            </a:r>
            <a:endParaRPr lang="en-US"/>
          </a:p>
          <a:p>
            <a:pPr marL="514350" indent="-514350">
              <a:spcAft>
                <a:spcPts val="1000"/>
              </a:spcAft>
              <a:buAutoNum type="arabicPeriod"/>
            </a:pPr>
            <a:r>
              <a:rPr lang="en-US" sz="2800"/>
              <a:t>Collegial support to stand up again</a:t>
            </a:r>
            <a:endParaRPr lang="en-US"/>
          </a:p>
        </p:txBody>
      </p:sp>
    </p:spTree>
    <p:extLst>
      <p:ext uri="{BB962C8B-B14F-4D97-AF65-F5344CB8AC3E}">
        <p14:creationId xmlns:p14="http://schemas.microsoft.com/office/powerpoint/2010/main" val="2409812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6E176-F6DA-A132-19F6-2DFA95ED425F}"/>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9C2E0A5C-84C3-CFBC-530C-0185D784866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3831735A-0A1A-3E21-0A5E-2E1EA3E19C7E}"/>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102D4835-9AD7-F8D6-4753-496C423073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3957FA57-8722-0144-F2BD-7B6D14A62A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24714444-6F4A-5E7F-58AB-675C02AE4AD2}"/>
              </a:ext>
            </a:extLst>
          </p:cNvPr>
          <p:cNvSpPr txBox="1"/>
          <p:nvPr/>
        </p:nvSpPr>
        <p:spPr>
          <a:xfrm>
            <a:off x="813660" y="619932"/>
            <a:ext cx="922149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Small group</a:t>
            </a:r>
          </a:p>
          <a:p>
            <a:endParaRPr lang="en-US"/>
          </a:p>
        </p:txBody>
      </p:sp>
      <p:sp>
        <p:nvSpPr>
          <p:cNvPr id="3" name="TextBox 2">
            <a:extLst>
              <a:ext uri="{FF2B5EF4-FFF2-40B4-BE49-F238E27FC236}">
                <a16:creationId xmlns:a16="http://schemas.microsoft.com/office/drawing/2014/main" id="{6B5BF09E-DC70-C8CC-CA12-CBB2DE3394B9}"/>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12405D57-6237-C83D-469F-CEAA274F0D4B}"/>
              </a:ext>
            </a:extLst>
          </p:cNvPr>
          <p:cNvSpPr txBox="1"/>
          <p:nvPr/>
        </p:nvSpPr>
        <p:spPr>
          <a:xfrm>
            <a:off x="817417" y="2296812"/>
            <a:ext cx="9919854" cy="20467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Aft>
                <a:spcPts val="1000"/>
              </a:spcAft>
              <a:buFont typeface="Arial"/>
              <a:buChar char="•"/>
            </a:pPr>
            <a:r>
              <a:rPr lang="en-US" sz="2800"/>
              <a:t>Refine definition</a:t>
            </a:r>
            <a:endParaRPr lang="en-US"/>
          </a:p>
          <a:p>
            <a:pPr marL="457200" indent="-457200">
              <a:spcAft>
                <a:spcPts val="1000"/>
              </a:spcAft>
              <a:buFont typeface="Arial"/>
              <a:buChar char="•"/>
            </a:pPr>
            <a:r>
              <a:rPr lang="en-US" sz="2800" dirty="0"/>
              <a:t>Additional examples?</a:t>
            </a:r>
          </a:p>
          <a:p>
            <a:pPr marL="457200" indent="-457200">
              <a:spcAft>
                <a:spcPts val="1000"/>
              </a:spcAft>
              <a:buFont typeface="Arial"/>
              <a:buChar char="•"/>
            </a:pPr>
            <a:r>
              <a:rPr lang="en-US" sz="2800"/>
              <a:t>Feedback on next steps</a:t>
            </a:r>
          </a:p>
          <a:p>
            <a:endParaRPr lang="en-US"/>
          </a:p>
        </p:txBody>
      </p:sp>
    </p:spTree>
    <p:extLst>
      <p:ext uri="{BB962C8B-B14F-4D97-AF65-F5344CB8AC3E}">
        <p14:creationId xmlns:p14="http://schemas.microsoft.com/office/powerpoint/2010/main" val="3044168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167DA-38E5-897B-7FD8-71491A0F1093}"/>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845EDF9A-A509-A087-79D7-1B70CFFACB6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28AD6620-D82E-6DAE-18E3-3ADA04A31011}"/>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69142D4D-E457-12AD-6627-7188332273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BDED3EEC-56A0-1AF9-BF65-271C4D66C98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5F208627-192E-A202-21BD-3E7F8E85BDD4}"/>
              </a:ext>
            </a:extLst>
          </p:cNvPr>
          <p:cNvSpPr txBox="1"/>
          <p:nvPr/>
        </p:nvSpPr>
        <p:spPr>
          <a:xfrm>
            <a:off x="813660" y="619932"/>
            <a:ext cx="1071761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Future directions/Additional considerations</a:t>
            </a:r>
          </a:p>
        </p:txBody>
      </p:sp>
      <p:sp>
        <p:nvSpPr>
          <p:cNvPr id="3" name="TextBox 2">
            <a:extLst>
              <a:ext uri="{FF2B5EF4-FFF2-40B4-BE49-F238E27FC236}">
                <a16:creationId xmlns:a16="http://schemas.microsoft.com/office/drawing/2014/main" id="{B98EAFBB-A9CC-0E76-E300-3592EBA0D7CC}"/>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EC074B41-C1FE-F09B-194C-F5449463DE4A}"/>
              </a:ext>
            </a:extLst>
          </p:cNvPr>
          <p:cNvSpPr txBox="1"/>
          <p:nvPr/>
        </p:nvSpPr>
        <p:spPr>
          <a:xfrm>
            <a:off x="817417" y="1943690"/>
            <a:ext cx="9919854" cy="31034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Aft>
                <a:spcPts val="1000"/>
              </a:spcAft>
              <a:buFont typeface="Arial"/>
              <a:buChar char="•"/>
            </a:pPr>
            <a:r>
              <a:rPr lang="en-US" sz="2800"/>
              <a:t>Role of APPs in US</a:t>
            </a:r>
            <a:endParaRPr lang="en-US"/>
          </a:p>
          <a:p>
            <a:pPr marL="457200" indent="-457200">
              <a:spcAft>
                <a:spcPts val="1000"/>
              </a:spcAft>
              <a:buFont typeface="Arial"/>
              <a:buChar char="•"/>
            </a:pPr>
            <a:r>
              <a:rPr lang="en-US" sz="2800"/>
              <a:t>Rural vs Urban clinical courage</a:t>
            </a:r>
          </a:p>
          <a:p>
            <a:pPr marL="914400" lvl="1" indent="-457200">
              <a:spcAft>
                <a:spcPts val="1000"/>
              </a:spcAft>
              <a:buFont typeface="Courier New"/>
              <a:buChar char="o"/>
            </a:pPr>
            <a:r>
              <a:rPr lang="en-US" sz="2400"/>
              <a:t>What do we define as "rural"?</a:t>
            </a:r>
          </a:p>
          <a:p>
            <a:pPr marL="457200" indent="-457200">
              <a:spcAft>
                <a:spcPts val="1000"/>
              </a:spcAft>
              <a:buFont typeface="Arial"/>
              <a:buChar char="•"/>
            </a:pPr>
            <a:r>
              <a:rPr lang="en-US" sz="2800" dirty="0"/>
              <a:t>Comparison with Rural Competency</a:t>
            </a:r>
          </a:p>
          <a:p>
            <a:pPr marL="457200" indent="-457200">
              <a:spcAft>
                <a:spcPts val="1000"/>
              </a:spcAft>
              <a:buFont typeface="Arial"/>
              <a:buChar char="•"/>
            </a:pPr>
            <a:r>
              <a:rPr lang="en-US" sz="2800" dirty="0"/>
              <a:t>Role of expanding technology (AI, </a:t>
            </a:r>
            <a:r>
              <a:rPr lang="en-US" sz="2800"/>
              <a:t>etc.</a:t>
            </a:r>
            <a:r>
              <a:rPr lang="en-US" sz="2800" dirty="0"/>
              <a:t>)</a:t>
            </a:r>
          </a:p>
          <a:p>
            <a:endParaRPr lang="en-US" dirty="0"/>
          </a:p>
        </p:txBody>
      </p:sp>
    </p:spTree>
    <p:extLst>
      <p:ext uri="{BB962C8B-B14F-4D97-AF65-F5344CB8AC3E}">
        <p14:creationId xmlns:p14="http://schemas.microsoft.com/office/powerpoint/2010/main" val="25849114"/>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8A330-68C2-EDD4-B0D4-392270C71C2C}"/>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8D4D671C-7CF5-16AC-EF69-8595E3C60F0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8B523053-7785-7DE0-1271-D3BD57A32B66}"/>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38A22B73-3490-5350-0F4B-3C5F576DBBB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A203D054-C75B-D75C-6FC2-300D590A42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29F08238-8FAE-D886-1454-B75AFE92A8AF}"/>
              </a:ext>
            </a:extLst>
          </p:cNvPr>
          <p:cNvSpPr txBox="1"/>
          <p:nvPr/>
        </p:nvSpPr>
        <p:spPr>
          <a:xfrm>
            <a:off x="813660" y="619932"/>
            <a:ext cx="922149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Conclusion</a:t>
            </a:r>
          </a:p>
          <a:p>
            <a:endParaRPr lang="en-US"/>
          </a:p>
        </p:txBody>
      </p:sp>
      <p:sp>
        <p:nvSpPr>
          <p:cNvPr id="3" name="TextBox 2">
            <a:extLst>
              <a:ext uri="{FF2B5EF4-FFF2-40B4-BE49-F238E27FC236}">
                <a16:creationId xmlns:a16="http://schemas.microsoft.com/office/drawing/2014/main" id="{5ED730F0-4C16-D810-5355-7241C940B118}"/>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593224B9-6BA4-6A5B-0B99-C097C7403C64}"/>
              </a:ext>
            </a:extLst>
          </p:cNvPr>
          <p:cNvSpPr txBox="1"/>
          <p:nvPr/>
        </p:nvSpPr>
        <p:spPr>
          <a:xfrm>
            <a:off x="817417" y="2798617"/>
            <a:ext cx="991985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sz="2800"/>
          </a:p>
        </p:txBody>
      </p:sp>
      <p:sp>
        <p:nvSpPr>
          <p:cNvPr id="4" name="TextBox 3">
            <a:extLst>
              <a:ext uri="{FF2B5EF4-FFF2-40B4-BE49-F238E27FC236}">
                <a16:creationId xmlns:a16="http://schemas.microsoft.com/office/drawing/2014/main" id="{0D1C13F1-6296-3822-BA19-7508F8CEFD2A}"/>
              </a:ext>
            </a:extLst>
          </p:cNvPr>
          <p:cNvSpPr txBox="1"/>
          <p:nvPr/>
        </p:nvSpPr>
        <p:spPr>
          <a:xfrm>
            <a:off x="997324" y="1714499"/>
            <a:ext cx="10085292"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Growing need for a broadly skilled primary care healthcare workforce</a:t>
            </a:r>
            <a:endParaRPr lang="en-US" sz="2800" dirty="0"/>
          </a:p>
          <a:p>
            <a:pPr marL="285750" indent="-285750">
              <a:buFont typeface="Arial"/>
              <a:buChar char="•"/>
            </a:pPr>
            <a:endParaRPr lang="en-US" sz="2800" dirty="0"/>
          </a:p>
          <a:p>
            <a:pPr marL="285750" indent="-285750">
              <a:buFont typeface="Arial"/>
              <a:buChar char="•"/>
            </a:pPr>
            <a:r>
              <a:rPr lang="en-US" sz="2800"/>
              <a:t>Role for fostering clinical courage in Family Medicine trainees</a:t>
            </a:r>
          </a:p>
          <a:p>
            <a:pPr marL="285750" indent="-285750">
              <a:buFont typeface="Arial"/>
              <a:buChar char="•"/>
            </a:pPr>
            <a:endParaRPr lang="en-US" sz="2800" dirty="0"/>
          </a:p>
          <a:p>
            <a:pPr marL="285750" indent="-285750">
              <a:buFont typeface="Arial"/>
              <a:buChar char="•"/>
            </a:pPr>
            <a:r>
              <a:rPr lang="en-US" sz="2800"/>
              <a:t>Development of lifelong learners (more on that, next up!)</a:t>
            </a:r>
            <a:endParaRPr lang="en-US" sz="2800" dirty="0"/>
          </a:p>
        </p:txBody>
      </p:sp>
    </p:spTree>
    <p:extLst>
      <p:ext uri="{BB962C8B-B14F-4D97-AF65-F5344CB8AC3E}">
        <p14:creationId xmlns:p14="http://schemas.microsoft.com/office/powerpoint/2010/main" val="3648908778"/>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AB1A5-0372-172C-279D-BFC11601CB61}"/>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A1C1E04B-043B-D086-F2BC-B922BF90B14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84573DB7-10AB-301D-1E5E-B14988CD0DB5}"/>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EBFFFF81-A026-2EFF-3550-2CE7A0D706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EC4C38F6-5F41-3A9B-EFDF-0D51A38DD9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CBDC3AB6-5E0E-36EC-E310-8EA9A06CAD3D}"/>
              </a:ext>
            </a:extLst>
          </p:cNvPr>
          <p:cNvSpPr txBox="1"/>
          <p:nvPr/>
        </p:nvSpPr>
        <p:spPr>
          <a:xfrm>
            <a:off x="813660" y="619932"/>
            <a:ext cx="922149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Recruitment</a:t>
            </a:r>
          </a:p>
          <a:p>
            <a:endParaRPr lang="en-US"/>
          </a:p>
        </p:txBody>
      </p:sp>
      <p:sp>
        <p:nvSpPr>
          <p:cNvPr id="3" name="TextBox 2">
            <a:extLst>
              <a:ext uri="{FF2B5EF4-FFF2-40B4-BE49-F238E27FC236}">
                <a16:creationId xmlns:a16="http://schemas.microsoft.com/office/drawing/2014/main" id="{7F2A9C4E-ED1E-470C-D6E5-E92C631BF6E6}"/>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502F7F32-C365-065F-9578-3FD639DA1963}"/>
              </a:ext>
            </a:extLst>
          </p:cNvPr>
          <p:cNvSpPr txBox="1"/>
          <p:nvPr/>
        </p:nvSpPr>
        <p:spPr>
          <a:xfrm>
            <a:off x="817417" y="2798617"/>
            <a:ext cx="991985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sz="2800"/>
          </a:p>
        </p:txBody>
      </p:sp>
      <p:sp>
        <p:nvSpPr>
          <p:cNvPr id="4" name="TextBox 3">
            <a:extLst>
              <a:ext uri="{FF2B5EF4-FFF2-40B4-BE49-F238E27FC236}">
                <a16:creationId xmlns:a16="http://schemas.microsoft.com/office/drawing/2014/main" id="{29063305-2243-349A-0AF1-75358FA1A851}"/>
              </a:ext>
            </a:extLst>
          </p:cNvPr>
          <p:cNvSpPr txBox="1"/>
          <p:nvPr/>
        </p:nvSpPr>
        <p:spPr>
          <a:xfrm>
            <a:off x="997324" y="1714499"/>
            <a:ext cx="10085292"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Participation in future discussions</a:t>
            </a:r>
          </a:p>
          <a:p>
            <a:pPr marL="285750" indent="-285750">
              <a:buFont typeface="Arial"/>
              <a:buChar char="•"/>
            </a:pPr>
            <a:endParaRPr lang="en-US" sz="2800"/>
          </a:p>
          <a:p>
            <a:pPr marL="285750" indent="-285750">
              <a:buFont typeface="Arial"/>
              <a:buChar char="•"/>
            </a:pPr>
            <a:r>
              <a:rPr lang="en-US" sz="2800" dirty="0"/>
              <a:t>Upstate FM Residency: Rural Training Program in Auburn seeking additional preceptors</a:t>
            </a:r>
            <a:endParaRPr lang="en-US" dirty="0"/>
          </a:p>
          <a:p>
            <a:endParaRPr lang="en-US" sz="2800"/>
          </a:p>
        </p:txBody>
      </p:sp>
    </p:spTree>
    <p:extLst>
      <p:ext uri="{BB962C8B-B14F-4D97-AF65-F5344CB8AC3E}">
        <p14:creationId xmlns:p14="http://schemas.microsoft.com/office/powerpoint/2010/main" val="1423056704"/>
      </p:ext>
    </p:extLst>
  </p:cSld>
  <p:clrMapOvr>
    <a:masterClrMapping/>
  </p:clrMapOvr>
  <p:extLst>
    <p:ext uri="{6950BFC3-D8DA-4A85-94F7-54DA5524770B}">
      <p188:commentRel xmlns:p188="http://schemas.microsoft.com/office/powerpoint/2018/8/main" r:id="rId2"/>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A8853-01F5-33DC-7D99-A6159AA3DF04}"/>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947E22A6-9560-BA22-6282-9A542F00D86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D0EC05CC-7E2F-B378-555F-9F3621FAEA11}"/>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746EF219-1FE4-DB99-1FC2-49FF464E6A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9CAB215A-5EB4-4412-84BB-D96DE7F8E7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444003E0-9F66-61F0-605B-A8F33A2A40E2}"/>
              </a:ext>
            </a:extLst>
          </p:cNvPr>
          <p:cNvSpPr txBox="1"/>
          <p:nvPr/>
        </p:nvSpPr>
        <p:spPr>
          <a:xfrm>
            <a:off x="813660" y="619932"/>
            <a:ext cx="922149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Contact Information</a:t>
            </a:r>
          </a:p>
          <a:p>
            <a:endParaRPr lang="en-US"/>
          </a:p>
        </p:txBody>
      </p:sp>
      <p:sp>
        <p:nvSpPr>
          <p:cNvPr id="5" name="TextBox 4">
            <a:extLst>
              <a:ext uri="{FF2B5EF4-FFF2-40B4-BE49-F238E27FC236}">
                <a16:creationId xmlns:a16="http://schemas.microsoft.com/office/drawing/2014/main" id="{C8591FC8-BB2A-23BA-0C7F-90AA53129004}"/>
              </a:ext>
            </a:extLst>
          </p:cNvPr>
          <p:cNvSpPr txBox="1"/>
          <p:nvPr/>
        </p:nvSpPr>
        <p:spPr>
          <a:xfrm>
            <a:off x="817417" y="2798617"/>
            <a:ext cx="991985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sz="2800"/>
          </a:p>
        </p:txBody>
      </p:sp>
      <p:sp>
        <p:nvSpPr>
          <p:cNvPr id="4" name="TextBox 3">
            <a:extLst>
              <a:ext uri="{FF2B5EF4-FFF2-40B4-BE49-F238E27FC236}">
                <a16:creationId xmlns:a16="http://schemas.microsoft.com/office/drawing/2014/main" id="{FCFE5E0D-54FF-D9CF-3E67-83631EEDFF7C}"/>
              </a:ext>
            </a:extLst>
          </p:cNvPr>
          <p:cNvSpPr txBox="1"/>
          <p:nvPr/>
        </p:nvSpPr>
        <p:spPr>
          <a:xfrm>
            <a:off x="817756" y="1644805"/>
            <a:ext cx="10900317"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Mary Powers, MD - </a:t>
            </a:r>
            <a:r>
              <a:rPr lang="en-US" sz="2800" dirty="0">
                <a:ea typeface="+mn-lt"/>
                <a:cs typeface="+mn-lt"/>
                <a:hlinkClick r:id="rId4"/>
              </a:rPr>
              <a:t>PowersM@upstate.edu</a:t>
            </a:r>
            <a:endParaRPr lang="en-US" sz="2800"/>
          </a:p>
          <a:p>
            <a:pPr marL="285750" indent="-285750">
              <a:buFont typeface="Arial"/>
              <a:buChar char="•"/>
            </a:pPr>
            <a:endParaRPr lang="en-US" sz="2800" dirty="0"/>
          </a:p>
          <a:p>
            <a:pPr marL="285750" indent="-285750">
              <a:buFont typeface="Arial"/>
              <a:buChar char="•"/>
            </a:pPr>
            <a:r>
              <a:rPr lang="en-US" sz="2800"/>
              <a:t>Jason T. Carbone, PhD, LMSW – </a:t>
            </a:r>
            <a:r>
              <a:rPr lang="en-US" sz="2800" dirty="0">
                <a:hlinkClick r:id="rId5"/>
              </a:rPr>
              <a:t>carbonej@upstate.edu</a:t>
            </a:r>
            <a:endParaRPr lang="en-US" sz="2800"/>
          </a:p>
          <a:p>
            <a:pPr marL="285750" indent="-285750">
              <a:buFont typeface="Arial"/>
              <a:buChar char="•"/>
            </a:pPr>
            <a:endParaRPr lang="en-US" sz="2800" dirty="0"/>
          </a:p>
          <a:p>
            <a:pPr marL="285750" indent="-285750">
              <a:buFont typeface="Arial"/>
              <a:buChar char="•"/>
            </a:pPr>
            <a:r>
              <a:rPr lang="en-US" sz="2800"/>
              <a:t>Lauren Meyer, PhD - </a:t>
            </a:r>
            <a:r>
              <a:rPr lang="en-US" sz="2800" dirty="0">
                <a:solidFill>
                  <a:srgbClr val="000000"/>
                </a:solidFill>
                <a:ea typeface="+mn-lt"/>
                <a:cs typeface="+mn-lt"/>
                <a:hlinkClick r:id="rId6"/>
              </a:rPr>
              <a:t>meyerl@upstate.edu</a:t>
            </a:r>
            <a:r>
              <a:rPr lang="en-US" sz="2800" dirty="0">
                <a:solidFill>
                  <a:srgbClr val="000000"/>
                </a:solidFill>
                <a:ea typeface="+mn-lt"/>
                <a:cs typeface="+mn-lt"/>
              </a:rPr>
              <a:t> </a:t>
            </a:r>
            <a:endParaRPr lang="en-US" sz="2800" dirty="0">
              <a:solidFill>
                <a:srgbClr val="000000"/>
              </a:solidFill>
            </a:endParaRPr>
          </a:p>
          <a:p>
            <a:pPr marL="285750" indent="-285750">
              <a:buFont typeface="Arial"/>
              <a:buChar char="•"/>
            </a:pPr>
            <a:endParaRPr lang="en-US" sz="2800" dirty="0"/>
          </a:p>
          <a:p>
            <a:pPr marL="285750" indent="-285750">
              <a:buFont typeface="Arial"/>
              <a:buChar char="•"/>
            </a:pPr>
            <a:r>
              <a:rPr lang="en-US" sz="2800"/>
              <a:t>Emily Cranmer - </a:t>
            </a:r>
            <a:r>
              <a:rPr lang="en-US" sz="2800" dirty="0">
                <a:ea typeface="+mn-lt"/>
                <a:cs typeface="+mn-lt"/>
                <a:hlinkClick r:id="rId7"/>
              </a:rPr>
              <a:t>CranmerE@upstate.edu</a:t>
            </a:r>
            <a:r>
              <a:rPr lang="en-US" sz="2800" dirty="0">
                <a:ea typeface="+mn-lt"/>
                <a:cs typeface="+mn-lt"/>
              </a:rPr>
              <a:t> </a:t>
            </a:r>
            <a:endParaRPr lang="en-US" sz="2800" dirty="0"/>
          </a:p>
          <a:p>
            <a:pPr marL="285750" indent="-285750">
              <a:buFont typeface="Arial"/>
              <a:buChar char="•"/>
            </a:pPr>
            <a:endParaRPr lang="en-US" sz="2400" dirty="0"/>
          </a:p>
          <a:p>
            <a:pPr algn="ctr"/>
            <a:endParaRPr lang="en-US" sz="2400"/>
          </a:p>
        </p:txBody>
      </p:sp>
    </p:spTree>
    <p:extLst>
      <p:ext uri="{BB962C8B-B14F-4D97-AF65-F5344CB8AC3E}">
        <p14:creationId xmlns:p14="http://schemas.microsoft.com/office/powerpoint/2010/main" val="9616637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F47BD-A14F-9479-B345-A0972FD05DFF}"/>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518E849F-D58B-E09C-9874-E7D9D4AACF9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7E7B8A97-2503-8535-94ED-CCB5FCDD2AE8}"/>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4A055A0A-114E-E376-0AAE-9FC54FA12B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47AE6E09-FB64-0089-F78D-ECA5CB95AA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DE6D4943-A72F-84FE-7C89-4AFF4E4AC6C2}"/>
              </a:ext>
            </a:extLst>
          </p:cNvPr>
          <p:cNvSpPr txBox="1"/>
          <p:nvPr/>
        </p:nvSpPr>
        <p:spPr>
          <a:xfrm>
            <a:off x="813660" y="619932"/>
            <a:ext cx="9221491"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References</a:t>
            </a:r>
          </a:p>
          <a:p>
            <a:endParaRPr lang="en-US"/>
          </a:p>
        </p:txBody>
      </p:sp>
      <p:sp>
        <p:nvSpPr>
          <p:cNvPr id="5" name="TextBox 4">
            <a:extLst>
              <a:ext uri="{FF2B5EF4-FFF2-40B4-BE49-F238E27FC236}">
                <a16:creationId xmlns:a16="http://schemas.microsoft.com/office/drawing/2014/main" id="{B23086DA-5AC7-7CD5-3F6F-D522D7894B2F}"/>
              </a:ext>
            </a:extLst>
          </p:cNvPr>
          <p:cNvSpPr txBox="1"/>
          <p:nvPr/>
        </p:nvSpPr>
        <p:spPr>
          <a:xfrm>
            <a:off x="817417" y="2798617"/>
            <a:ext cx="991985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sz="2800"/>
          </a:p>
        </p:txBody>
      </p:sp>
      <p:sp>
        <p:nvSpPr>
          <p:cNvPr id="4" name="TextBox 3">
            <a:extLst>
              <a:ext uri="{FF2B5EF4-FFF2-40B4-BE49-F238E27FC236}">
                <a16:creationId xmlns:a16="http://schemas.microsoft.com/office/drawing/2014/main" id="{01F83B85-BAA3-B3AB-3116-911F08862188}"/>
              </a:ext>
            </a:extLst>
          </p:cNvPr>
          <p:cNvSpPr txBox="1"/>
          <p:nvPr/>
        </p:nvSpPr>
        <p:spPr>
          <a:xfrm>
            <a:off x="817756" y="1347439"/>
            <a:ext cx="10900317"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1600">
                <a:ea typeface="+mn-lt"/>
                <a:cs typeface="+mn-lt"/>
              </a:rPr>
              <a:t>State of the Primary Care Workforce, 2025. https://bhw.hrsa.gov/sites/default/files/bureau-health-workforce/data-research/State-of-the-Primary-Care-Workforce-2025.pdf </a:t>
            </a:r>
          </a:p>
          <a:p>
            <a:pPr marL="285750" indent="-285750">
              <a:buFont typeface="Arial"/>
              <a:buChar char="•"/>
            </a:pPr>
            <a:r>
              <a:rPr lang="en-US" sz="1600"/>
              <a:t>2025 Match Results for Family Medicine. AAFP. </a:t>
            </a:r>
            <a:r>
              <a:rPr lang="en-US" sz="1600">
                <a:ea typeface="+mn-lt"/>
                <a:cs typeface="+mn-lt"/>
              </a:rPr>
              <a:t>https://www.aafp.org/dam/AAFP/images/med-ed/students/match-2025/Match%20Results%202025%20Final.pdf</a:t>
            </a:r>
          </a:p>
          <a:p>
            <a:pPr marL="285750" indent="-285750">
              <a:buFont typeface="Arial"/>
              <a:buChar char="•"/>
            </a:pPr>
            <a:r>
              <a:rPr lang="en-US" sz="1600"/>
              <a:t>Fogarty CT, Byun H, Huffstetler AN. Family Physician Workforce Trends: The Toll on Rural Communities. Ann Fam Med. 2025;23(6):535-538. doi:10.1370/afm.240549</a:t>
            </a:r>
          </a:p>
          <a:p>
            <a:pPr marL="285750" indent="-285750">
              <a:buFont typeface="Arial"/>
              <a:buChar char="•"/>
            </a:pPr>
            <a:r>
              <a:rPr lang="en-US" sz="1600"/>
              <a:t>Weidner AK, Chen FM. Changes in Preparation and Practice Patterns Among New Family Physicians. </a:t>
            </a:r>
            <a:r>
              <a:rPr lang="en-US" sz="1600" i="1"/>
              <a:t>Ann Fam Med</a:t>
            </a:r>
            <a:r>
              <a:rPr lang="en-US" sz="1600"/>
              <a:t>. 2025; 17(1): 46-48.</a:t>
            </a:r>
            <a:endParaRPr lang="en-US" sz="1600" dirty="0"/>
          </a:p>
          <a:p>
            <a:pPr marL="285750" indent="-285750">
              <a:buFont typeface="Arial"/>
              <a:buChar char="•"/>
            </a:pPr>
            <a:r>
              <a:rPr lang="en-US" sz="1600"/>
              <a:t>Barr WB, Peterson LE, Martin S. </a:t>
            </a:r>
            <a:r>
              <a:rPr lang="en-US" sz="1600" i="1"/>
              <a:t>Listening to our Residents: Findings from the 2025 National Resident Survey</a:t>
            </a:r>
            <a:r>
              <a:rPr lang="en-US" sz="1600"/>
              <a:t>. AAFP Residency Leardership Summit, Dallas, TX. March 2026.</a:t>
            </a:r>
            <a:endParaRPr lang="en-US" sz="1600" dirty="0"/>
          </a:p>
          <a:p>
            <a:pPr marL="285750" indent="-285750">
              <a:buFont typeface="Arial"/>
              <a:buChar char="•"/>
            </a:pPr>
            <a:r>
              <a:rPr lang="en-US" sz="1600"/>
              <a:t>Wootton J. President's message. Clinical courage. </a:t>
            </a:r>
            <a:r>
              <a:rPr lang="en-US" sz="1600" i="1"/>
              <a:t>Can J Rural Med</a:t>
            </a:r>
            <a:r>
              <a:rPr lang="en-US" sz="1600"/>
              <a:t>. 2011;16(2):45-46.</a:t>
            </a:r>
          </a:p>
          <a:p>
            <a:pPr marL="285750" indent="-285750">
              <a:buFont typeface="Arial"/>
              <a:buChar char="•"/>
            </a:pPr>
            <a:r>
              <a:rPr lang="en-US" sz="1600"/>
              <a:t>Dunlop P. Clinical courage. </a:t>
            </a:r>
            <a:r>
              <a:rPr lang="en-US" sz="1600" i="1"/>
              <a:t>Can J Rural Med</a:t>
            </a:r>
            <a:r>
              <a:rPr lang="en-US" sz="1600"/>
              <a:t>. 2011;16(3):107.</a:t>
            </a:r>
            <a:endParaRPr lang="en-US" sz="1600" dirty="0"/>
          </a:p>
          <a:p>
            <a:pPr marL="285750" indent="-285750">
              <a:buFont typeface="Arial"/>
              <a:buChar char="•"/>
            </a:pPr>
            <a:r>
              <a:rPr lang="en-US" sz="1600"/>
              <a:t>Walters L, Laurence CO, Dollard J, Elliott T, Eley DS. Exploring resilience in rural GP registrars--implications for training. </a:t>
            </a:r>
            <a:r>
              <a:rPr lang="en-US" sz="1600" i="1"/>
              <a:t>BMC Med Educ</a:t>
            </a:r>
            <a:r>
              <a:rPr lang="en-US" sz="1600"/>
              <a:t>. 2015;15:110. doi:10.1186/s12909-015-0399-x</a:t>
            </a:r>
            <a:endParaRPr lang="en-US" sz="1600" dirty="0"/>
          </a:p>
          <a:p>
            <a:pPr marL="285750" indent="-285750">
              <a:buFont typeface="Arial"/>
              <a:buChar char="•"/>
            </a:pPr>
            <a:r>
              <a:rPr lang="en-US" sz="1600" dirty="0"/>
              <a:t>Walters L, Couper I, Stewart RA, Campbell DG, </a:t>
            </a:r>
            <a:r>
              <a:rPr lang="en-US" sz="1600" err="1"/>
              <a:t>Konkin</a:t>
            </a:r>
            <a:r>
              <a:rPr lang="en-US" sz="1600" dirty="0"/>
              <a:t> J. The impact of interpersonal relationships on rural doctors' clinical courage. </a:t>
            </a:r>
            <a:r>
              <a:rPr lang="en-US" sz="1600" i="1" dirty="0"/>
              <a:t>Rural Remote Health</a:t>
            </a:r>
            <a:r>
              <a:rPr lang="en-US" sz="1600" dirty="0"/>
              <a:t>. 2021;21(3):6668. doi:10.22605/RRH6668</a:t>
            </a:r>
          </a:p>
          <a:p>
            <a:pPr marL="285750" indent="-285750">
              <a:buFont typeface="Arial"/>
              <a:buChar char="•"/>
            </a:pPr>
            <a:r>
              <a:rPr lang="en-US" sz="1600" err="1"/>
              <a:t>Konkin</a:t>
            </a:r>
            <a:r>
              <a:rPr lang="en-US" sz="1600" dirty="0"/>
              <a:t> J, Grave L, Cockburn E, et al. Exploration of rural physicians' lived experience of </a:t>
            </a:r>
            <a:r>
              <a:rPr lang="en-US" sz="1600" err="1"/>
              <a:t>practising</a:t>
            </a:r>
            <a:r>
              <a:rPr lang="en-US" sz="1600" dirty="0"/>
              <a:t> outside their usual scope of practice to provide access to essential medical care (clinical courage): an international phenomenological study. </a:t>
            </a:r>
            <a:r>
              <a:rPr lang="en-US" sz="1600" i="1" dirty="0"/>
              <a:t>BMJ Open</a:t>
            </a:r>
            <a:r>
              <a:rPr lang="en-US" sz="1600" dirty="0"/>
              <a:t>. 2020;10(8):e037705. doi:10.1136/bmjopen-2020-037705</a:t>
            </a:r>
          </a:p>
          <a:p>
            <a:pPr algn="ctr"/>
            <a:endParaRPr lang="en-US" sz="1600" dirty="0"/>
          </a:p>
        </p:txBody>
      </p:sp>
    </p:spTree>
    <p:extLst>
      <p:ext uri="{BB962C8B-B14F-4D97-AF65-F5344CB8AC3E}">
        <p14:creationId xmlns:p14="http://schemas.microsoft.com/office/powerpoint/2010/main" val="2297622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2C1B7-BFF8-259B-CCA5-47598FA62CFD}"/>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A4C46286-77EC-3579-5B51-F96F957C4C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C618B136-53DD-1D8F-B05E-F07004B483CF}"/>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E553ED1F-69A0-3663-2D3C-56D6004B12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2C9A9D8F-DA73-DA1C-BD58-2F9CF00BFF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67D2730B-CE21-D251-544F-9FFFE3CF057A}"/>
              </a:ext>
            </a:extLst>
          </p:cNvPr>
          <p:cNvSpPr txBox="1"/>
          <p:nvPr/>
        </p:nvSpPr>
        <p:spPr>
          <a:xfrm>
            <a:off x="813660" y="619932"/>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Rural Practice: Challenges</a:t>
            </a:r>
          </a:p>
        </p:txBody>
      </p:sp>
      <p:sp>
        <p:nvSpPr>
          <p:cNvPr id="3" name="TextBox 2">
            <a:extLst>
              <a:ext uri="{FF2B5EF4-FFF2-40B4-BE49-F238E27FC236}">
                <a16:creationId xmlns:a16="http://schemas.microsoft.com/office/drawing/2014/main" id="{B42E8A6C-6F63-CB10-1A6A-E72E169290B2}"/>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D2840847-1793-CB12-270C-83AB862C617B}"/>
              </a:ext>
            </a:extLst>
          </p:cNvPr>
          <p:cNvSpPr txBox="1"/>
          <p:nvPr/>
        </p:nvSpPr>
        <p:spPr>
          <a:xfrm>
            <a:off x="816097" y="1489881"/>
            <a:ext cx="9919854"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t>Shortage of primary care doctors, greater in rural areas</a:t>
            </a:r>
          </a:p>
          <a:p>
            <a:pPr marL="285750" indent="-285750">
              <a:buFont typeface="Arial"/>
              <a:buChar char="•"/>
            </a:pPr>
            <a:endParaRPr lang="en-US" sz="2800" dirty="0"/>
          </a:p>
          <a:p>
            <a:pPr marL="285750" indent="-285750">
              <a:buFont typeface="Arial"/>
              <a:buChar char="•"/>
            </a:pPr>
            <a:r>
              <a:rPr lang="en-US" sz="2800"/>
              <a:t>Shortage of all doctors, greater in rural areas</a:t>
            </a:r>
          </a:p>
          <a:p>
            <a:pPr marL="742950" lvl="1" indent="-285750">
              <a:buFont typeface="Arial"/>
              <a:buChar char="•"/>
            </a:pPr>
            <a:r>
              <a:rPr lang="en-US" sz="2800" dirty="0"/>
              <a:t>Rural PCPs often maintain a broader scope of practice</a:t>
            </a:r>
          </a:p>
          <a:p>
            <a:pPr marL="742950" lvl="1" indent="-285750">
              <a:buFont typeface="Arial"/>
              <a:buChar char="•"/>
            </a:pPr>
            <a:endParaRPr lang="en-US" sz="2800" dirty="0"/>
          </a:p>
          <a:p>
            <a:pPr marL="285750" indent="-285750">
              <a:buFont typeface="Arial"/>
              <a:buChar char="•"/>
            </a:pPr>
            <a:r>
              <a:rPr lang="en-US" sz="2800"/>
              <a:t>In short, rural PCPs are increasingly asked to do more with less</a:t>
            </a:r>
          </a:p>
        </p:txBody>
      </p:sp>
      <p:sp>
        <p:nvSpPr>
          <p:cNvPr id="6" name="TextBox 5">
            <a:extLst>
              <a:ext uri="{FF2B5EF4-FFF2-40B4-BE49-F238E27FC236}">
                <a16:creationId xmlns:a16="http://schemas.microsoft.com/office/drawing/2014/main" id="{3DE3446B-551F-A282-F216-41E54FFE5FF0}"/>
              </a:ext>
            </a:extLst>
          </p:cNvPr>
          <p:cNvSpPr txBox="1"/>
          <p:nvPr/>
        </p:nvSpPr>
        <p:spPr>
          <a:xfrm>
            <a:off x="9144000" y="5692588"/>
            <a:ext cx="609600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i="1">
                <a:latin typeface="Aptos"/>
                <a:ea typeface="Segoe UI"/>
                <a:cs typeface="Segoe UI"/>
              </a:rPr>
              <a:t>Ref: State</a:t>
            </a:r>
            <a:r>
              <a:rPr lang="en-US" sz="1100" i="1" baseline="0">
                <a:latin typeface="Aptos"/>
                <a:ea typeface="Segoe UI"/>
                <a:cs typeface="Segoe UI"/>
              </a:rPr>
              <a:t> of the Primary Care Workforce, 2025.</a:t>
            </a:r>
            <a:endParaRPr lang="en-US" sz="1100" i="1">
              <a:cs typeface="Segoe UI"/>
            </a:endParaRPr>
          </a:p>
          <a:p>
            <a:r>
              <a:rPr lang="en-US" sz="1100" i="1">
                <a:cs typeface="Segoe UI"/>
              </a:rPr>
              <a:t>Fogarty, et al 2025</a:t>
            </a:r>
            <a:endParaRPr lang="en-US" sz="1100" i="1" dirty="0">
              <a:cs typeface="Segoe UI"/>
            </a:endParaRPr>
          </a:p>
          <a:p>
            <a:pPr algn="ctr"/>
            <a:endParaRPr lang="en-US"/>
          </a:p>
        </p:txBody>
      </p:sp>
    </p:spTree>
    <p:extLst>
      <p:ext uri="{BB962C8B-B14F-4D97-AF65-F5344CB8AC3E}">
        <p14:creationId xmlns:p14="http://schemas.microsoft.com/office/powerpoint/2010/main" val="97693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A8038-3FE9-75ED-A550-247058B621A7}"/>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AE2390BE-F2EA-BA4A-EF1F-62CCEF4271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0E858C58-656E-FECD-6EB3-8E17F6EDCFB8}"/>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5BCF5465-C8B5-ABD5-66BA-23F6B6C189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DE8422B3-22D7-24D3-43E8-C9A540594F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DB52195C-F8D5-416B-9C6D-02BFBE78705A}"/>
              </a:ext>
            </a:extLst>
          </p:cNvPr>
          <p:cNvSpPr txBox="1"/>
          <p:nvPr/>
        </p:nvSpPr>
        <p:spPr>
          <a:xfrm>
            <a:off x="707559" y="137654"/>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Future Doctors</a:t>
            </a:r>
            <a:endParaRPr lang="en-US"/>
          </a:p>
        </p:txBody>
      </p:sp>
      <p:sp>
        <p:nvSpPr>
          <p:cNvPr id="3" name="TextBox 2">
            <a:extLst>
              <a:ext uri="{FF2B5EF4-FFF2-40B4-BE49-F238E27FC236}">
                <a16:creationId xmlns:a16="http://schemas.microsoft.com/office/drawing/2014/main" id="{720975E2-228F-7F3D-258A-498FBB17FA69}"/>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descr="A graph of different colored lines&#10;&#10;AI-generated content may be incorrect.">
            <a:extLst>
              <a:ext uri="{FF2B5EF4-FFF2-40B4-BE49-F238E27FC236}">
                <a16:creationId xmlns:a16="http://schemas.microsoft.com/office/drawing/2014/main" id="{23B34091-0B5E-378F-FAE9-340A373C1CF4}"/>
              </a:ext>
            </a:extLst>
          </p:cNvPr>
          <p:cNvPicPr>
            <a:picLocks noChangeAspect="1"/>
          </p:cNvPicPr>
          <p:nvPr/>
        </p:nvPicPr>
        <p:blipFill>
          <a:blip r:embed="rId5"/>
          <a:stretch>
            <a:fillRect/>
          </a:stretch>
        </p:blipFill>
        <p:spPr>
          <a:xfrm>
            <a:off x="2708052" y="848809"/>
            <a:ext cx="6775046" cy="5334000"/>
          </a:xfrm>
          <a:prstGeom prst="rect">
            <a:avLst/>
          </a:prstGeom>
        </p:spPr>
      </p:pic>
    </p:spTree>
    <p:extLst>
      <p:ext uri="{BB962C8B-B14F-4D97-AF65-F5344CB8AC3E}">
        <p14:creationId xmlns:p14="http://schemas.microsoft.com/office/powerpoint/2010/main" val="1996940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FA6D0-BB91-5504-A9EF-FEC05E101E78}"/>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2AD2C49B-D851-926D-3C5C-107554FEB3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6DB881FE-8E97-AC9E-7E81-EEFDC7CABCF4}"/>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65679A72-258E-14FF-3E80-A13CD54E45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6A5A4BA7-D3EE-13CF-A721-9392C55054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52EA6B4E-9166-A8BF-D383-4E6E787F9670}"/>
              </a:ext>
            </a:extLst>
          </p:cNvPr>
          <p:cNvSpPr txBox="1"/>
          <p:nvPr/>
        </p:nvSpPr>
        <p:spPr>
          <a:xfrm>
            <a:off x="707559" y="137654"/>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Future Doctors</a:t>
            </a:r>
            <a:endParaRPr lang="en-US"/>
          </a:p>
        </p:txBody>
      </p:sp>
      <p:sp>
        <p:nvSpPr>
          <p:cNvPr id="3" name="TextBox 2">
            <a:extLst>
              <a:ext uri="{FF2B5EF4-FFF2-40B4-BE49-F238E27FC236}">
                <a16:creationId xmlns:a16="http://schemas.microsoft.com/office/drawing/2014/main" id="{90A1795E-9935-144E-8DF0-A990B91CEC77}"/>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5" name="Picture 4">
            <a:extLst>
              <a:ext uri="{FF2B5EF4-FFF2-40B4-BE49-F238E27FC236}">
                <a16:creationId xmlns:a16="http://schemas.microsoft.com/office/drawing/2014/main" id="{30AFF326-A720-2D45-9C8F-D6643E477D4B}"/>
              </a:ext>
            </a:extLst>
          </p:cNvPr>
          <p:cNvPicPr>
            <a:picLocks noChangeAspect="1"/>
          </p:cNvPicPr>
          <p:nvPr/>
        </p:nvPicPr>
        <p:blipFill>
          <a:blip r:embed="rId4"/>
          <a:stretch>
            <a:fillRect/>
          </a:stretch>
        </p:blipFill>
        <p:spPr>
          <a:xfrm>
            <a:off x="1972519" y="852970"/>
            <a:ext cx="8246962" cy="4457579"/>
          </a:xfrm>
          <a:prstGeom prst="rect">
            <a:avLst/>
          </a:prstGeom>
        </p:spPr>
      </p:pic>
      <p:sp>
        <p:nvSpPr>
          <p:cNvPr id="4" name="Rectangle 3">
            <a:extLst>
              <a:ext uri="{FF2B5EF4-FFF2-40B4-BE49-F238E27FC236}">
                <a16:creationId xmlns:a16="http://schemas.microsoft.com/office/drawing/2014/main" id="{C24BE224-23A3-0590-BD1C-93A096F592D1}"/>
              </a:ext>
            </a:extLst>
          </p:cNvPr>
          <p:cNvSpPr/>
          <p:nvPr/>
        </p:nvSpPr>
        <p:spPr>
          <a:xfrm>
            <a:off x="4336676" y="1255058"/>
            <a:ext cx="5849470" cy="235323"/>
          </a:xfrm>
          <a:prstGeom prst="rect">
            <a:avLst/>
          </a:prstGeom>
          <a:noFill/>
          <a:ln>
            <a:solidFill>
              <a:schemeClr val="accent5"/>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6" name="TextBox 5">
            <a:extLst>
              <a:ext uri="{FF2B5EF4-FFF2-40B4-BE49-F238E27FC236}">
                <a16:creationId xmlns:a16="http://schemas.microsoft.com/office/drawing/2014/main" id="{DE64591C-CE91-7E85-8415-1D5761CD3679}"/>
              </a:ext>
            </a:extLst>
          </p:cNvPr>
          <p:cNvSpPr txBox="1"/>
          <p:nvPr/>
        </p:nvSpPr>
        <p:spPr>
          <a:xfrm>
            <a:off x="9166411" y="5860676"/>
            <a:ext cx="35186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t>Barr WB, Peterson LE, Martin S 2026</a:t>
            </a:r>
          </a:p>
        </p:txBody>
      </p:sp>
    </p:spTree>
    <p:extLst>
      <p:ext uri="{BB962C8B-B14F-4D97-AF65-F5344CB8AC3E}">
        <p14:creationId xmlns:p14="http://schemas.microsoft.com/office/powerpoint/2010/main" val="2578595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47A86-CDAF-4905-0714-D835AB5EBFD1}"/>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DCB9E8A5-EE8D-5C03-CBD7-E6F8E208AED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6F2C5AFF-081B-E695-DE75-05788AB9D334}"/>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162A8167-C80B-EC60-7E8B-7BB52C76E7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A036383F-848F-B421-60A9-6C4970CDDA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6F9CACE7-938E-8FB9-AE8C-669997B9F274}"/>
              </a:ext>
            </a:extLst>
          </p:cNvPr>
          <p:cNvSpPr txBox="1"/>
          <p:nvPr/>
        </p:nvSpPr>
        <p:spPr>
          <a:xfrm>
            <a:off x="707559" y="137654"/>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Future Doctors</a:t>
            </a:r>
            <a:endParaRPr lang="en-US"/>
          </a:p>
        </p:txBody>
      </p:sp>
      <p:sp>
        <p:nvSpPr>
          <p:cNvPr id="3" name="TextBox 2">
            <a:extLst>
              <a:ext uri="{FF2B5EF4-FFF2-40B4-BE49-F238E27FC236}">
                <a16:creationId xmlns:a16="http://schemas.microsoft.com/office/drawing/2014/main" id="{77F2ECEB-DB1C-54F7-8449-0422E3173F27}"/>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4" name="Picture 3">
            <a:extLst>
              <a:ext uri="{FF2B5EF4-FFF2-40B4-BE49-F238E27FC236}">
                <a16:creationId xmlns:a16="http://schemas.microsoft.com/office/drawing/2014/main" id="{212CCFA7-26C4-E63E-6998-B059650535B3}"/>
              </a:ext>
            </a:extLst>
          </p:cNvPr>
          <p:cNvPicPr>
            <a:picLocks noChangeAspect="1"/>
          </p:cNvPicPr>
          <p:nvPr/>
        </p:nvPicPr>
        <p:blipFill>
          <a:blip r:embed="rId5"/>
          <a:stretch>
            <a:fillRect/>
          </a:stretch>
        </p:blipFill>
        <p:spPr>
          <a:xfrm>
            <a:off x="1763540" y="973205"/>
            <a:ext cx="8664920" cy="4917970"/>
          </a:xfrm>
          <a:prstGeom prst="rect">
            <a:avLst/>
          </a:prstGeom>
        </p:spPr>
      </p:pic>
      <p:sp>
        <p:nvSpPr>
          <p:cNvPr id="6" name="Rectangle 5">
            <a:extLst>
              <a:ext uri="{FF2B5EF4-FFF2-40B4-BE49-F238E27FC236}">
                <a16:creationId xmlns:a16="http://schemas.microsoft.com/office/drawing/2014/main" id="{E4F800CB-1B7A-DD5A-D632-157296363EB3}"/>
              </a:ext>
            </a:extLst>
          </p:cNvPr>
          <p:cNvSpPr/>
          <p:nvPr/>
        </p:nvSpPr>
        <p:spPr>
          <a:xfrm>
            <a:off x="4448735" y="1434352"/>
            <a:ext cx="5849470" cy="235323"/>
          </a:xfrm>
          <a:prstGeom prst="rect">
            <a:avLst/>
          </a:prstGeom>
          <a:noFill/>
          <a:ln>
            <a:solidFill>
              <a:schemeClr val="accent5"/>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TextBox 8">
            <a:extLst>
              <a:ext uri="{FF2B5EF4-FFF2-40B4-BE49-F238E27FC236}">
                <a16:creationId xmlns:a16="http://schemas.microsoft.com/office/drawing/2014/main" id="{E4B8AA06-3B64-0FAD-8CDA-219B72FE5FDD}"/>
              </a:ext>
            </a:extLst>
          </p:cNvPr>
          <p:cNvSpPr txBox="1"/>
          <p:nvPr/>
        </p:nvSpPr>
        <p:spPr>
          <a:xfrm>
            <a:off x="9166411" y="5860676"/>
            <a:ext cx="35186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t>Barr WB, Peterson LE, Martin S 2026</a:t>
            </a:r>
          </a:p>
        </p:txBody>
      </p:sp>
    </p:spTree>
    <p:extLst>
      <p:ext uri="{BB962C8B-B14F-4D97-AF65-F5344CB8AC3E}">
        <p14:creationId xmlns:p14="http://schemas.microsoft.com/office/powerpoint/2010/main" val="4161843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5F94C-26C0-B590-73DB-03C815258AF2}"/>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DF7A2E10-6D35-1700-FFB0-871D29ECA2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7BC9C58B-7E3B-D316-CF70-FB39915561C4}"/>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267DE243-477E-3FD7-2C15-E9E15992C3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F7337055-7199-A302-B6FF-E2E56D2E1D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DCDB0E13-56A9-0D41-432A-CDE67F016C67}"/>
              </a:ext>
            </a:extLst>
          </p:cNvPr>
          <p:cNvSpPr txBox="1"/>
          <p:nvPr/>
        </p:nvSpPr>
        <p:spPr>
          <a:xfrm>
            <a:off x="707559" y="137654"/>
            <a:ext cx="922149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Future Doctors</a:t>
            </a:r>
            <a:endParaRPr lang="en-US"/>
          </a:p>
        </p:txBody>
      </p:sp>
      <p:sp>
        <p:nvSpPr>
          <p:cNvPr id="3" name="TextBox 2">
            <a:extLst>
              <a:ext uri="{FF2B5EF4-FFF2-40B4-BE49-F238E27FC236}">
                <a16:creationId xmlns:a16="http://schemas.microsoft.com/office/drawing/2014/main" id="{C43A5A36-1235-6935-CF7D-1A8CFBB80029}"/>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CEBE7D99-C6B7-8A5E-85C1-5FF13C8E044E}"/>
              </a:ext>
            </a:extLst>
          </p:cNvPr>
          <p:cNvSpPr txBox="1"/>
          <p:nvPr/>
        </p:nvSpPr>
        <p:spPr>
          <a:xfrm>
            <a:off x="993493" y="1147822"/>
            <a:ext cx="10433233" cy="3231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t>Residents intend a narrow(er) scope of practice, in spite of reporting better training</a:t>
            </a:r>
            <a:endParaRPr lang="en-US" sz="2400" dirty="0"/>
          </a:p>
          <a:p>
            <a:endParaRPr lang="en-US" sz="2400" dirty="0"/>
          </a:p>
          <a:p>
            <a:pPr marL="285750" indent="-285750">
              <a:buFont typeface="Arial"/>
              <a:buChar char="•"/>
            </a:pPr>
            <a:r>
              <a:rPr lang="en-US" sz="2400" dirty="0"/>
              <a:t>91% reported competence in management </a:t>
            </a:r>
            <a:r>
              <a:rPr lang="en-US" sz="2400"/>
              <a:t>of independent management of common mental health conditions</a:t>
            </a:r>
            <a:endParaRPr lang="en-US" sz="2400" dirty="0"/>
          </a:p>
          <a:p>
            <a:pPr marL="285750" indent="-285750">
              <a:buFont typeface="Arial"/>
              <a:buChar char="•"/>
            </a:pPr>
            <a:endParaRPr lang="en-US" sz="2400" dirty="0"/>
          </a:p>
          <a:p>
            <a:pPr marL="285750" indent="-285750">
              <a:buFont typeface="Arial"/>
              <a:buChar char="•"/>
            </a:pPr>
            <a:r>
              <a:rPr lang="en-US" sz="2400"/>
              <a:t>Reflected in prior studies also</a:t>
            </a:r>
            <a:endParaRPr lang="en-US" sz="2400" dirty="0"/>
          </a:p>
          <a:p>
            <a:pPr marL="285750" indent="-285750">
              <a:buFont typeface="Arial"/>
              <a:buChar char="•"/>
            </a:pPr>
            <a:endParaRPr lang="en-US" dirty="0"/>
          </a:p>
          <a:p>
            <a:pPr marL="285750" indent="-285750">
              <a:buFont typeface="Arial"/>
              <a:buChar char="•"/>
            </a:pPr>
            <a:endParaRPr lang="en-US" dirty="0"/>
          </a:p>
        </p:txBody>
      </p:sp>
      <p:sp>
        <p:nvSpPr>
          <p:cNvPr id="8" name="TextBox 7">
            <a:extLst>
              <a:ext uri="{FF2B5EF4-FFF2-40B4-BE49-F238E27FC236}">
                <a16:creationId xmlns:a16="http://schemas.microsoft.com/office/drawing/2014/main" id="{9288FB96-34C5-A8A2-AB8B-93A136AA5E73}"/>
              </a:ext>
            </a:extLst>
          </p:cNvPr>
          <p:cNvSpPr txBox="1"/>
          <p:nvPr/>
        </p:nvSpPr>
        <p:spPr>
          <a:xfrm>
            <a:off x="9031941" y="5983941"/>
            <a:ext cx="332814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i="1" dirty="0"/>
              <a:t>Weidner and </a:t>
            </a:r>
            <a:r>
              <a:rPr lang="en-US" sz="1200" i="1"/>
              <a:t>Chen, 2019</a:t>
            </a:r>
          </a:p>
        </p:txBody>
      </p:sp>
    </p:spTree>
    <p:extLst>
      <p:ext uri="{BB962C8B-B14F-4D97-AF65-F5344CB8AC3E}">
        <p14:creationId xmlns:p14="http://schemas.microsoft.com/office/powerpoint/2010/main" val="1118316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3E754-25B1-1482-144F-A2C03D75EF44}"/>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2CC978C1-8369-A819-CD08-21930264434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4A608A59-626B-39D9-72E7-5381D9378EF8}"/>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C521CF2D-B704-6A56-1801-910157DC89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32AF2D17-82FC-6CF4-CA6D-22E1800FCA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45956237-FABD-1A70-F91E-E33AD741879F}"/>
              </a:ext>
            </a:extLst>
          </p:cNvPr>
          <p:cNvSpPr txBox="1"/>
          <p:nvPr/>
        </p:nvSpPr>
        <p:spPr>
          <a:xfrm>
            <a:off x="707559" y="137654"/>
            <a:ext cx="9221491"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When do FM residents choose FM as their specialty?</a:t>
            </a:r>
            <a:endParaRPr lang="en-US"/>
          </a:p>
        </p:txBody>
      </p:sp>
      <p:sp>
        <p:nvSpPr>
          <p:cNvPr id="3" name="TextBox 2">
            <a:extLst>
              <a:ext uri="{FF2B5EF4-FFF2-40B4-BE49-F238E27FC236}">
                <a16:creationId xmlns:a16="http://schemas.microsoft.com/office/drawing/2014/main" id="{EFE318D0-C579-2525-7439-B7B623F4930B}"/>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7" name="Picture 6" descr="A graph of a number of people&#10;&#10;AI-generated content may be incorrect.">
            <a:extLst>
              <a:ext uri="{FF2B5EF4-FFF2-40B4-BE49-F238E27FC236}">
                <a16:creationId xmlns:a16="http://schemas.microsoft.com/office/drawing/2014/main" id="{E48A6563-DE67-821C-CED4-84A877E5E57A}"/>
              </a:ext>
            </a:extLst>
          </p:cNvPr>
          <p:cNvPicPr>
            <a:picLocks noChangeAspect="1"/>
          </p:cNvPicPr>
          <p:nvPr/>
        </p:nvPicPr>
        <p:blipFill>
          <a:blip r:embed="rId4"/>
          <a:srcRect t="18849" r="113" b="-203"/>
          <a:stretch>
            <a:fillRect/>
          </a:stretch>
        </p:blipFill>
        <p:spPr>
          <a:xfrm>
            <a:off x="1827956" y="1714500"/>
            <a:ext cx="8536094" cy="3868417"/>
          </a:xfrm>
          <a:prstGeom prst="rect">
            <a:avLst/>
          </a:prstGeom>
        </p:spPr>
      </p:pic>
      <p:sp>
        <p:nvSpPr>
          <p:cNvPr id="6" name="TextBox 5">
            <a:extLst>
              <a:ext uri="{FF2B5EF4-FFF2-40B4-BE49-F238E27FC236}">
                <a16:creationId xmlns:a16="http://schemas.microsoft.com/office/drawing/2014/main" id="{3A0C8C89-1620-6B19-C98C-7A40491C4041}"/>
              </a:ext>
            </a:extLst>
          </p:cNvPr>
          <p:cNvSpPr txBox="1"/>
          <p:nvPr/>
        </p:nvSpPr>
        <p:spPr>
          <a:xfrm>
            <a:off x="9166411" y="5860676"/>
            <a:ext cx="35186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t>Barr WB, Peterson LE, Martin S 2026</a:t>
            </a:r>
          </a:p>
        </p:txBody>
      </p:sp>
    </p:spTree>
    <p:extLst>
      <p:ext uri="{BB962C8B-B14F-4D97-AF65-F5344CB8AC3E}">
        <p14:creationId xmlns:p14="http://schemas.microsoft.com/office/powerpoint/2010/main" val="507350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34A9C-1AAE-B725-AD37-345E81D460B0}"/>
            </a:ext>
          </a:extLst>
        </p:cNvPr>
        <p:cNvGrpSpPr/>
        <p:nvPr/>
      </p:nvGrpSpPr>
      <p:grpSpPr>
        <a:xfrm>
          <a:off x="0" y="0"/>
          <a:ext cx="0" cy="0"/>
          <a:chOff x="0" y="0"/>
          <a:chExt cx="0" cy="0"/>
        </a:xfrm>
      </p:grpSpPr>
      <p:pic>
        <p:nvPicPr>
          <p:cNvPr id="14337" name="Picture 4" descr="sidebar_midblue.jpg">
            <a:extLst>
              <a:ext uri="{FF2B5EF4-FFF2-40B4-BE49-F238E27FC236}">
                <a16:creationId xmlns:a16="http://schemas.microsoft.com/office/drawing/2014/main" id="{11501E33-382A-A091-D9CC-226D7AFF3F1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81000"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38" name="Group 3">
            <a:extLst>
              <a:ext uri="{FF2B5EF4-FFF2-40B4-BE49-F238E27FC236}">
                <a16:creationId xmlns:a16="http://schemas.microsoft.com/office/drawing/2014/main" id="{83733AFE-A756-E007-517F-BC776A426E03}"/>
              </a:ext>
            </a:extLst>
          </p:cNvPr>
          <p:cNvGrpSpPr>
            <a:grpSpLocks/>
          </p:cNvGrpSpPr>
          <p:nvPr/>
        </p:nvGrpSpPr>
        <p:grpSpPr bwMode="auto">
          <a:xfrm>
            <a:off x="0" y="6262688"/>
            <a:ext cx="12192000" cy="595312"/>
            <a:chOff x="-1" y="6262688"/>
            <a:chExt cx="12192001" cy="595312"/>
          </a:xfrm>
        </p:grpSpPr>
        <p:pic>
          <p:nvPicPr>
            <p:cNvPr id="14339" name="Picture 9" descr="footer_umu.jpg">
              <a:extLst>
                <a:ext uri="{FF2B5EF4-FFF2-40B4-BE49-F238E27FC236}">
                  <a16:creationId xmlns:a16="http://schemas.microsoft.com/office/drawing/2014/main" id="{36601559-DA8A-1096-78D1-092F9089B3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6262688"/>
              <a:ext cx="9144000"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9" descr="footer_umu.jpg">
              <a:extLst>
                <a:ext uri="{FF2B5EF4-FFF2-40B4-BE49-F238E27FC236}">
                  <a16:creationId xmlns:a16="http://schemas.microsoft.com/office/drawing/2014/main" id="{E245634E-0BBD-A9E0-D3F2-527BAEBC08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19730"/>
            <a:stretch>
              <a:fillRect/>
            </a:stretch>
          </p:blipFill>
          <p:spPr bwMode="auto">
            <a:xfrm>
              <a:off x="-1" y="6262688"/>
              <a:ext cx="9378779"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a:extLst>
              <a:ext uri="{FF2B5EF4-FFF2-40B4-BE49-F238E27FC236}">
                <a16:creationId xmlns:a16="http://schemas.microsoft.com/office/drawing/2014/main" id="{A9F197AF-DAF6-3010-68ED-CA957CFFC1AB}"/>
              </a:ext>
            </a:extLst>
          </p:cNvPr>
          <p:cNvSpPr txBox="1"/>
          <p:nvPr/>
        </p:nvSpPr>
        <p:spPr>
          <a:xfrm>
            <a:off x="813660" y="396908"/>
            <a:ext cx="9221491"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a:t>Future Doctors: Conclusions/Implications</a:t>
            </a:r>
            <a:endParaRPr lang="en-US" sz="4000" dirty="0"/>
          </a:p>
        </p:txBody>
      </p:sp>
      <p:sp>
        <p:nvSpPr>
          <p:cNvPr id="3" name="TextBox 2">
            <a:extLst>
              <a:ext uri="{FF2B5EF4-FFF2-40B4-BE49-F238E27FC236}">
                <a16:creationId xmlns:a16="http://schemas.microsoft.com/office/drawing/2014/main" id="{534F42C6-1F80-C269-998B-936CF12D2019}"/>
              </a:ext>
            </a:extLst>
          </p:cNvPr>
          <p:cNvSpPr txBox="1"/>
          <p:nvPr/>
        </p:nvSpPr>
        <p:spPr>
          <a:xfrm>
            <a:off x="994474" y="1717728"/>
            <a:ext cx="7232542" cy="30221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TextBox 4">
            <a:extLst>
              <a:ext uri="{FF2B5EF4-FFF2-40B4-BE49-F238E27FC236}">
                <a16:creationId xmlns:a16="http://schemas.microsoft.com/office/drawing/2014/main" id="{A5AA85B9-0B3B-3142-DF12-57F1BAE1427D}"/>
              </a:ext>
            </a:extLst>
          </p:cNvPr>
          <p:cNvSpPr txBox="1"/>
          <p:nvPr/>
        </p:nvSpPr>
        <p:spPr>
          <a:xfrm>
            <a:off x="816097" y="2086063"/>
            <a:ext cx="10536711"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800"/>
              <a:t>Increasing need for a broadly skilled rural primary care workforce </a:t>
            </a:r>
            <a:endParaRPr lang="en-US" sz="2800" dirty="0"/>
          </a:p>
          <a:p>
            <a:pPr marL="457200" indent="-457200">
              <a:buFont typeface="Arial"/>
              <a:buChar char="•"/>
            </a:pPr>
            <a:endParaRPr lang="en-US" sz="2800"/>
          </a:p>
          <a:p>
            <a:pPr marL="457200" indent="-457200">
              <a:buFont typeface="Arial"/>
              <a:buChar char="•"/>
            </a:pPr>
            <a:r>
              <a:rPr lang="en-US" sz="2800"/>
              <a:t>Current trends will fall short of anticipated need </a:t>
            </a:r>
            <a:endParaRPr lang="en-US"/>
          </a:p>
          <a:p>
            <a:pPr marL="457200" indent="-457200">
              <a:buFont typeface="Arial"/>
              <a:buChar char="•"/>
            </a:pPr>
            <a:endParaRPr lang="en-US" sz="2800" dirty="0"/>
          </a:p>
          <a:p>
            <a:pPr marL="457200" indent="-457200">
              <a:buFont typeface="Arial"/>
              <a:buChar char="•"/>
            </a:pPr>
            <a:r>
              <a:rPr lang="en-US" sz="2800"/>
              <a:t>We need to attract more applicants to FM and rural practice</a:t>
            </a:r>
            <a:endParaRPr lang="en-US"/>
          </a:p>
          <a:p>
            <a:pPr marL="457200" indent="-457200">
              <a:buFont typeface="Arial"/>
              <a:buChar char="•"/>
            </a:pPr>
            <a:endParaRPr lang="en-US" sz="2800" dirty="0"/>
          </a:p>
          <a:p>
            <a:pPr marL="457200" indent="-457200">
              <a:buFont typeface="Arial"/>
              <a:buChar char="•"/>
            </a:pPr>
            <a:r>
              <a:rPr lang="en-US" sz="2800"/>
              <a:t>We need to equip current trainees</a:t>
            </a:r>
            <a:r>
              <a:rPr lang="en-US" sz="2800" dirty="0"/>
              <a:t> with what they need to </a:t>
            </a:r>
            <a:r>
              <a:rPr lang="en-US" sz="2800"/>
              <a:t>choose, and be successful in, rural practice</a:t>
            </a:r>
            <a:endParaRPr lang="en-US"/>
          </a:p>
        </p:txBody>
      </p:sp>
    </p:spTree>
    <p:extLst>
      <p:ext uri="{BB962C8B-B14F-4D97-AF65-F5344CB8AC3E}">
        <p14:creationId xmlns:p14="http://schemas.microsoft.com/office/powerpoint/2010/main" val="4068151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5C742CBFD7464DB6FD5714C3C9AFF0" ma:contentTypeVersion="19" ma:contentTypeDescription="Create a new document." ma:contentTypeScope="" ma:versionID="299973ef29f243589c5f6f95cadf3142">
  <xsd:schema xmlns:xsd="http://www.w3.org/2001/XMLSchema" xmlns:xs="http://www.w3.org/2001/XMLSchema" xmlns:p="http://schemas.microsoft.com/office/2006/metadata/properties" xmlns:ns2="c6a150e9-571f-46dd-be5f-b16145ef198d" xmlns:ns3="d2cccd37-1529-4bdb-80e4-007982c42467" targetNamespace="http://schemas.microsoft.com/office/2006/metadata/properties" ma:root="true" ma:fieldsID="c88b42ba56ee563702cfbc577b84af83" ns2:_="" ns3:_="">
    <xsd:import namespace="c6a150e9-571f-46dd-be5f-b16145ef198d"/>
    <xsd:import namespace="d2cccd37-1529-4bdb-80e4-007982c4246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PCI_Doc" minOccurs="0"/>
                <xsd:element ref="ns2:MediaServiceOCR" minOccurs="0"/>
                <xsd:element ref="ns2:PHIConfidentialHighSev" minOccurs="0"/>
                <xsd:element ref="ns2:MediaServiceBillingMetadata" minOccurs="0"/>
                <xsd:element ref="ns2:MediaServiceLocation" minOccurs="0"/>
                <xsd:element ref="ns2:PHIConfidential" minOccurs="0"/>
                <xsd:element ref="ns2:CertFile" minOccurs="0"/>
                <xsd:element ref="ns2:Source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a150e9-571f-46dd-be5f-b16145ef19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56e18de-48a1-42b9-a3a2-ae2a5555623c" ma:termSetId="09814cd3-568e-fe90-9814-8d621ff8fb84" ma:anchorId="fba54fb3-c3e1-fe81-a776-ca4b69148c4d" ma:open="true" ma:isKeyword="false">
      <xsd:complexType>
        <xsd:sequence>
          <xsd:element ref="pc:Terms" minOccurs="0" maxOccurs="1"/>
        </xsd:sequence>
      </xsd:complexType>
    </xsd:element>
    <xsd:element name="PCI_Doc" ma:index="19" nillable="true" ma:displayName="PCI_Doc" ma:internalName="PCI_Doc">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PHIConfidentialHighSev" ma:index="21" nillable="true" ma:displayName="PHIConfidentialHighSev" ma:internalName="PHIConfidentialHighSev">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element name="PHIConfidential" ma:index="24" nillable="true" ma:displayName="PHIConfidential" ma:internalName="PHIConfidential">
      <xsd:simpleType>
        <xsd:restriction base="dms:Text"/>
      </xsd:simpleType>
    </xsd:element>
    <xsd:element name="CertFile" ma:index="25" nillable="true" ma:displayName="CertFile" ma:internalName="CertFile">
      <xsd:simpleType>
        <xsd:restriction base="dms:Text"/>
      </xsd:simpleType>
    </xsd:element>
    <xsd:element name="SourceCode" ma:index="26" nillable="true" ma:displayName="SourceCode" ma:internalName="SourceCod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cccd37-1529-4bdb-80e4-007982c4246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d306ad8-a6ea-4bc6-8e6b-f93722dd48d7}" ma:internalName="TaxCatchAll" ma:showField="CatchAllData" ma:web="d2cccd37-1529-4bdb-80e4-007982c424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6a150e9-571f-46dd-be5f-b16145ef198d">
      <Terms xmlns="http://schemas.microsoft.com/office/infopath/2007/PartnerControls"/>
    </lcf76f155ced4ddcb4097134ff3c332f>
    <PHIConfidential xmlns="c6a150e9-571f-46dd-be5f-b16145ef198d" xsi:nil="true"/>
    <TaxCatchAll xmlns="d2cccd37-1529-4bdb-80e4-007982c42467" xsi:nil="true"/>
    <CertFile xmlns="c6a150e9-571f-46dd-be5f-b16145ef198d" xsi:nil="true"/>
    <PHIConfidentialHighSev xmlns="c6a150e9-571f-46dd-be5f-b16145ef198d" xsi:nil="true"/>
    <PCI_Doc xmlns="c6a150e9-571f-46dd-be5f-b16145ef198d" xsi:nil="true"/>
    <SourceCode xmlns="c6a150e9-571f-46dd-be5f-b16145ef198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1B925B4-5E67-4650-A9F7-B2E3CF806F27}"/>
</file>

<file path=customXml/itemProps2.xml><?xml version="1.0" encoding="utf-8"?>
<ds:datastoreItem xmlns:ds="http://schemas.openxmlformats.org/officeDocument/2006/customXml" ds:itemID="{A2200668-131A-4695-AB57-21C64026C71D}">
  <ds:schemaRefs>
    <ds:schemaRef ds:uri="2e20f40f-6bf8-4a29-a8c9-6417684833bf"/>
    <ds:schemaRef ds:uri="http://purl.org/dc/dcmitype/"/>
    <ds:schemaRef ds:uri="http://purl.org/dc/elements/1.1/"/>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8D2F3B8B-5D40-437E-A187-55B19D3C54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725</Words>
  <Application>Microsoft Office PowerPoint</Application>
  <PresentationFormat>Widescreen</PresentationFormat>
  <Paragraphs>120</Paragraphs>
  <Slides>26</Slides>
  <Notes>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Clinical Courage in Rural Family Medicine:  Refining the Concept for the U.S. Context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Word Cloud  (Individual Reflections)</vt:lpstr>
      <vt:lpstr>PowerPoint Presentation</vt:lpstr>
      <vt:lpstr>PowerPoint Presentation</vt:lpstr>
      <vt:lpstr>PowerPoint Presentation</vt:lpstr>
      <vt:lpstr>PowerPoint Presentation</vt:lpstr>
      <vt:lpstr>PowerPoint Presentation</vt:lpstr>
      <vt:lpstr>PowerPoint Presentation</vt:lpstr>
      <vt:lpstr>Word Cloud  (Group Reflections)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Mary Powers</cp:lastModifiedBy>
  <cp:revision>569</cp:revision>
  <dcterms:created xsi:type="dcterms:W3CDTF">2026-02-23T16:53:42Z</dcterms:created>
  <dcterms:modified xsi:type="dcterms:W3CDTF">2026-03-10T12:53:39Z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0x010100595C742CBFD7464DB6FD5714C3C9AFF0</vt:lpwstr>
  </property>
</Properties>
</file>