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5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58" r:id="rId15"/>
    <p:sldId id="271" r:id="rId16"/>
    <p:sldId id="272" r:id="rId17"/>
    <p:sldId id="256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83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A4519-56DF-8272-64DF-DDDBE0FFF05A}" v="38" dt="2026-03-10T14:28:10.149"/>
    <p1510:client id="{C0EA44DF-88D5-F75E-DD85-14184BA9C8BE}" v="38" dt="2026-03-09T20:09:38.509"/>
    <p1510:client id="{FFEB95B6-3E39-7140-9690-2A233E33AE80}" v="1246" dt="2026-03-10T00:22:21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5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26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9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8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8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5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0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0Fnh5l5p48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B5173-D6C2-1A6B-D9EC-E2A86D56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500" y="607395"/>
            <a:ext cx="8047632" cy="146457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ACTIVE LEARNING IN THE FAMILY MEDICINE CLERKSHIP: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CREATING MASTER ADAPTIVE LEARNERS     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C025-8F45-4956-3923-D3DDDE82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800"/>
              <a:t>LAUREN MEYER, PhD</a:t>
            </a:r>
          </a:p>
          <a:p>
            <a:r>
              <a:rPr lang="en-US" sz="2800"/>
              <a:t>TOM LACLAIR, MD, MBA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7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8203-822A-C46B-CBD8-37817820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ARE WE USING SMALL GROUP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DA1D-EA9C-8C1D-A547-D2995C10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772"/>
            <a:ext cx="8596668" cy="4846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Darn right !!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Small groups:</a:t>
            </a:r>
          </a:p>
          <a:p>
            <a:pPr lvl="1">
              <a:spcAft>
                <a:spcPts val="1000"/>
              </a:spcAft>
              <a:buFont typeface="Courier New" charset="2"/>
              <a:buChar char="o"/>
            </a:pPr>
            <a:r>
              <a:rPr lang="en-US" sz="2000" dirty="0"/>
              <a:t>Student + preceptor</a:t>
            </a:r>
          </a:p>
          <a:p>
            <a:pPr lvl="1">
              <a:spcAft>
                <a:spcPts val="1000"/>
              </a:spcAft>
              <a:buFont typeface="Courier New" charset="2"/>
              <a:buChar char="o"/>
            </a:pPr>
            <a:r>
              <a:rPr lang="en-US" sz="2000" dirty="0"/>
              <a:t>Student + preceptor + patient</a:t>
            </a:r>
          </a:p>
          <a:p>
            <a:pPr lvl="1">
              <a:spcAft>
                <a:spcPts val="1000"/>
              </a:spcAft>
              <a:buFont typeface="Courier New" charset="2"/>
              <a:buChar char="o"/>
            </a:pPr>
            <a:r>
              <a:rPr lang="en-US" sz="2000" dirty="0"/>
              <a:t>Student + nurse</a:t>
            </a:r>
          </a:p>
          <a:p>
            <a:pPr lvl="1">
              <a:spcAft>
                <a:spcPts val="1000"/>
              </a:spcAft>
              <a:buFont typeface="Courier New" charset="2"/>
              <a:buChar char="o"/>
            </a:pPr>
            <a:r>
              <a:rPr lang="en-US" sz="2000" dirty="0"/>
              <a:t>Student + preceptor + scribe</a:t>
            </a:r>
          </a:p>
          <a:p>
            <a:pPr lvl="1">
              <a:spcAft>
                <a:spcPts val="1000"/>
              </a:spcAft>
              <a:buFont typeface="Courier New" charset="2"/>
              <a:buChar char="o"/>
            </a:pPr>
            <a:r>
              <a:rPr lang="en-US" sz="2000" dirty="0"/>
              <a:t>Student + PA + patient</a:t>
            </a:r>
          </a:p>
        </p:txBody>
      </p:sp>
    </p:spTree>
    <p:extLst>
      <p:ext uri="{BB962C8B-B14F-4D97-AF65-F5344CB8AC3E}">
        <p14:creationId xmlns:p14="http://schemas.microsoft.com/office/powerpoint/2010/main" val="138411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86CD-7950-65B8-EF6F-7CBDBAF5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ARE WE USING TEAM BASED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319A8-BCDD-13ED-6DA1-AC1D0CAE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5195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Aft>
                <a:spcPts val="1000"/>
              </a:spcAft>
            </a:pPr>
            <a:r>
              <a:rPr lang="en-US" sz="2400" dirty="0"/>
              <a:t>To a lesser extent</a:t>
            </a:r>
          </a:p>
          <a:p>
            <a:pPr marL="457200" indent="-457200">
              <a:spcAft>
                <a:spcPts val="1000"/>
              </a:spcAft>
            </a:pPr>
            <a:r>
              <a:rPr lang="en-US" sz="2400" dirty="0"/>
              <a:t>Much less scripted</a:t>
            </a:r>
          </a:p>
          <a:p>
            <a:pPr marL="457200" indent="-457200">
              <a:spcAft>
                <a:spcPts val="1000"/>
              </a:spcAft>
            </a:pPr>
            <a:r>
              <a:rPr lang="en-US" sz="2400" dirty="0"/>
              <a:t>What are the teams?</a:t>
            </a:r>
          </a:p>
          <a:p>
            <a:pPr marL="800100" lvl="1" indent="-342900">
              <a:spcAft>
                <a:spcPts val="1000"/>
              </a:spcAft>
              <a:buFont typeface="Courier New" charset="2"/>
              <a:buChar char="o"/>
            </a:pPr>
            <a:r>
              <a:rPr lang="en-US" sz="2000" dirty="0"/>
              <a:t>Same as small groups</a:t>
            </a:r>
          </a:p>
        </p:txBody>
      </p:sp>
    </p:spTree>
    <p:extLst>
      <p:ext uri="{BB962C8B-B14F-4D97-AF65-F5344CB8AC3E}">
        <p14:creationId xmlns:p14="http://schemas.microsoft.com/office/powerpoint/2010/main" val="93103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DBD1-7A5D-A750-9C8D-7163BEBA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ARE WE USING CASE BASED-LEARNING?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1A87-3CB4-0A9B-0B85-F53B24AB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772"/>
            <a:ext cx="9423062" cy="46588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400050">
              <a:spcAft>
                <a:spcPts val="1000"/>
              </a:spcAft>
            </a:pPr>
            <a:r>
              <a:rPr lang="en-US" sz="2400" dirty="0"/>
              <a:t>We sure are!!</a:t>
            </a:r>
          </a:p>
          <a:p>
            <a:pPr marL="400050" indent="-400050">
              <a:spcAft>
                <a:spcPts val="1000"/>
              </a:spcAft>
            </a:pPr>
            <a:r>
              <a:rPr lang="en-US" sz="2400" dirty="0"/>
              <a:t>Patient = case</a:t>
            </a:r>
          </a:p>
          <a:p>
            <a:pPr marL="400050" indent="-400050">
              <a:spcAft>
                <a:spcPts val="1000"/>
              </a:spcAft>
            </a:pPr>
            <a:r>
              <a:rPr lang="en-US" sz="2400" dirty="0"/>
              <a:t>But patient = problem??</a:t>
            </a:r>
          </a:p>
          <a:p>
            <a:pPr marL="400050" indent="-400050">
              <a:spcAft>
                <a:spcPts val="1000"/>
              </a:spcAft>
            </a:pPr>
            <a:r>
              <a:rPr lang="en-US" sz="2400" dirty="0"/>
              <a:t>Patient = problem = case that needs to be solved by arriving at a diagnosis made by your office </a:t>
            </a:r>
          </a:p>
          <a:p>
            <a:pPr marL="400050" indent="-400050">
              <a:spcAft>
                <a:spcPts val="1000"/>
              </a:spcAft>
            </a:pPr>
            <a:r>
              <a:rPr lang="en-US" sz="2400" dirty="0"/>
              <a:t>Team </a:t>
            </a:r>
          </a:p>
          <a:p>
            <a:pPr lvl="1">
              <a:spcAft>
                <a:spcPts val="1000"/>
              </a:spcAft>
              <a:buFont typeface="Courier New" charset="2"/>
              <a:buChar char="o"/>
            </a:pPr>
            <a:r>
              <a:rPr lang="en-US" sz="2000" dirty="0"/>
              <a:t>Small group   </a:t>
            </a:r>
          </a:p>
        </p:txBody>
      </p:sp>
    </p:spTree>
    <p:extLst>
      <p:ext uri="{BB962C8B-B14F-4D97-AF65-F5344CB8AC3E}">
        <p14:creationId xmlns:p14="http://schemas.microsoft.com/office/powerpoint/2010/main" val="242704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6015-8888-A212-EEBA-425971EA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1544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ACTIVE LEARNING MODALITIES USED IN THE FM CLERKSHIP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5D87-FB96-227D-B8F7-63C91038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spcAft>
                <a:spcPts val="1000"/>
              </a:spcAft>
            </a:pPr>
            <a:r>
              <a:rPr lang="en-US" sz="2400" dirty="0"/>
              <a:t>Flipped classroom +/-   use quizzes and Aquifer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Problem Based Learning – a lot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Small Group Learning – a lot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Team Based Learning – a lot (informally)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Case Based Learning – a lot</a:t>
            </a:r>
          </a:p>
        </p:txBody>
      </p:sp>
    </p:spTree>
    <p:extLst>
      <p:ext uri="{BB962C8B-B14F-4D97-AF65-F5344CB8AC3E}">
        <p14:creationId xmlns:p14="http://schemas.microsoft.com/office/powerpoint/2010/main" val="77575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A079-E894-164B-0172-E15130BA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3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ANKI DECKS                   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905F6-C561-F9AC-FB05-97791F56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3903"/>
            <a:ext cx="8596668" cy="4647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en-US" sz="2400" dirty="0"/>
              <a:t>Free, open-source technology</a:t>
            </a:r>
          </a:p>
          <a:p>
            <a:pPr marL="514350" indent="-514350"/>
            <a:r>
              <a:rPr lang="en-US" sz="2400" dirty="0"/>
              <a:t>App for computer, iPad, smart phone</a:t>
            </a:r>
          </a:p>
          <a:p>
            <a:pPr marL="514350" indent="-514350"/>
            <a:r>
              <a:rPr lang="en-US" sz="2400" dirty="0"/>
              <a:t>Decks of flash cards</a:t>
            </a:r>
          </a:p>
          <a:p>
            <a:pPr marL="514350" indent="-514350"/>
            <a:r>
              <a:rPr lang="en-US" sz="2400" dirty="0"/>
              <a:t>Make your own or buy pre-made decks</a:t>
            </a:r>
          </a:p>
          <a:p>
            <a:pPr marL="514350" indent="-514350"/>
            <a:r>
              <a:rPr lang="en-US" sz="2400" dirty="0"/>
              <a:t>Based on the learning concepts of spaced repetition – retrieval - interleaving</a:t>
            </a:r>
          </a:p>
        </p:txBody>
      </p:sp>
    </p:spTree>
    <p:extLst>
      <p:ext uri="{BB962C8B-B14F-4D97-AF65-F5344CB8AC3E}">
        <p14:creationId xmlns:p14="http://schemas.microsoft.com/office/powerpoint/2010/main" val="193924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286F-D5C8-3661-9C5D-41E2D3A3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F3EA-4BE8-C9FB-5C17-926FC48E8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7871"/>
            <a:ext cx="9771865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spcAft>
                <a:spcPts val="1000"/>
              </a:spcAft>
            </a:pPr>
            <a:r>
              <a:rPr lang="en-US" sz="2400" dirty="0"/>
              <a:t>FM clerkship appears to possess all the latest active learning models to promote superior learning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Performance gains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Equity impact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Neuroscience benefit</a:t>
            </a:r>
          </a:p>
          <a:p>
            <a:pPr marL="514350" indent="-514350">
              <a:spcAft>
                <a:spcPts val="1000"/>
              </a:spcAft>
            </a:pPr>
            <a:r>
              <a:rPr lang="en-US" sz="2400" dirty="0"/>
              <a:t>What kind of physicians are we trying to produce?</a:t>
            </a:r>
          </a:p>
        </p:txBody>
      </p:sp>
    </p:spTree>
    <p:extLst>
      <p:ext uri="{BB962C8B-B14F-4D97-AF65-F5344CB8AC3E}">
        <p14:creationId xmlns:p14="http://schemas.microsoft.com/office/powerpoint/2010/main" val="201375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B304-E328-A0E2-AE69-6F8FDAEB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SHOULD WE CHANGE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D5E8-CA29-C68F-EE96-BEC81CC8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41232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ea typeface="Calibri"/>
                <a:cs typeface="Calibri"/>
              </a:rPr>
              <a:t>Should we train our students to become master adaptive learners?</a:t>
            </a:r>
            <a:endParaRPr lang="en-US" sz="2400" dirty="0"/>
          </a:p>
          <a:p>
            <a:pPr>
              <a:spcAft>
                <a:spcPts val="1000"/>
              </a:spcAft>
            </a:pPr>
            <a:r>
              <a:rPr lang="en-US" sz="2400" dirty="0">
                <a:ea typeface="Calibri"/>
                <a:cs typeface="Calibri"/>
              </a:rPr>
              <a:t>To become lifelong master adaptive physicians?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ea typeface="Calibri"/>
                <a:cs typeface="Calibri"/>
              </a:rPr>
              <a:t>What is a master adaptive learner?</a:t>
            </a:r>
          </a:p>
        </p:txBody>
      </p:sp>
    </p:spTree>
    <p:extLst>
      <p:ext uri="{BB962C8B-B14F-4D97-AF65-F5344CB8AC3E}">
        <p14:creationId xmlns:p14="http://schemas.microsoft.com/office/powerpoint/2010/main" val="308350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374820" y="1979800"/>
            <a:ext cx="3924695" cy="3768471"/>
          </a:xfrm>
          <a:custGeom>
            <a:avLst/>
            <a:gdLst/>
            <a:ahLst/>
            <a:cxnLst/>
            <a:rect l="l" t="t" r="r" b="b"/>
            <a:pathLst>
              <a:path w="5887043" h="5725149">
                <a:moveTo>
                  <a:pt x="0" y="0"/>
                </a:moveTo>
                <a:lnTo>
                  <a:pt x="5887042" y="0"/>
                </a:lnTo>
                <a:lnTo>
                  <a:pt x="5887042" y="5725149"/>
                </a:lnTo>
                <a:lnTo>
                  <a:pt x="0" y="5725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2" name="TextBox 12"/>
          <p:cNvSpPr txBox="1"/>
          <p:nvPr/>
        </p:nvSpPr>
        <p:spPr>
          <a:xfrm>
            <a:off x="670481" y="419621"/>
            <a:ext cx="5427755" cy="498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CEDC00"/>
                </a:solidFill>
                <a:latin typeface="Trebuchet MS"/>
                <a:ea typeface="Open Sauce"/>
                <a:cs typeface="Open Sauce"/>
                <a:sym typeface="Open Sauce"/>
              </a:rPr>
              <a:t>LEARNING THEORIES</a:t>
            </a:r>
            <a:endParaRPr lang="en-US" sz="3200" dirty="0">
              <a:solidFill>
                <a:srgbClr val="CEDC00"/>
              </a:solidFill>
              <a:latin typeface="Trebuchet MS"/>
              <a:ea typeface="Open Sauce"/>
              <a:cs typeface="Open Sau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41881" y="5304705"/>
            <a:ext cx="2204740" cy="3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REMEMBERING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70605" y="4669635"/>
            <a:ext cx="2576017" cy="3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UNDERSTANDING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71671" y="3990653"/>
            <a:ext cx="1692461" cy="367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APPLYING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9705" y="3378936"/>
            <a:ext cx="1884163" cy="367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ANALYZING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17132" y="2678319"/>
            <a:ext cx="1884164" cy="3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EVALUATING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76506" y="2023347"/>
            <a:ext cx="1523008" cy="3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CREATING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9523" y="1225375"/>
            <a:ext cx="2845048" cy="367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Bloom’s Taxonomy</a:t>
            </a:r>
            <a:endParaRPr lang="en-US" sz="2400" dirty="0">
              <a:solidFill>
                <a:srgbClr val="000000"/>
              </a:solidFill>
              <a:latin typeface="Trebuchet MS"/>
              <a:ea typeface="Open Sauce"/>
              <a:cs typeface="Open Sau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61239" y="2062070"/>
            <a:ext cx="369506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2000" dirty="0">
                <a:solidFill>
                  <a:srgbClr val="E76618"/>
                </a:solidFill>
                <a:latin typeface="Trebuchet MS"/>
                <a:ea typeface="Open Sauce"/>
                <a:cs typeface="Open Sauce"/>
                <a:sym typeface="Open Sauce"/>
              </a:rPr>
              <a:t>Produce new original work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98019" y="2715724"/>
            <a:ext cx="309121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2000">
                <a:solidFill>
                  <a:srgbClr val="E76618"/>
                </a:solidFill>
                <a:latin typeface="Trebuchet MS"/>
                <a:ea typeface="Open Sauce"/>
                <a:cs typeface="Open Sauce"/>
                <a:sym typeface="Open Sauce"/>
              </a:rPr>
              <a:t>Justify a stand or decision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85090" y="3418930"/>
            <a:ext cx="427254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2000">
                <a:solidFill>
                  <a:srgbClr val="E76618"/>
                </a:solidFill>
                <a:latin typeface="Trebuchet MS"/>
                <a:ea typeface="Open Sauce"/>
                <a:cs typeface="Open Sauce"/>
                <a:sym typeface="Open Sauce"/>
              </a:rPr>
              <a:t>Draw connections amongst ideas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83285" y="4029652"/>
            <a:ext cx="419029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2000">
                <a:solidFill>
                  <a:srgbClr val="E76618"/>
                </a:solidFill>
                <a:latin typeface="Trebuchet MS"/>
                <a:ea typeface="Open Sauce"/>
                <a:cs typeface="Open Sauce"/>
                <a:sym typeface="Open Sauce"/>
              </a:rPr>
              <a:t>Use information in new settings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35876" y="4709629"/>
            <a:ext cx="392718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2000">
                <a:solidFill>
                  <a:srgbClr val="E76618"/>
                </a:solidFill>
                <a:latin typeface="Trebuchet MS"/>
                <a:ea typeface="Open Sauce"/>
                <a:cs typeface="Open Sauce"/>
                <a:sym typeface="Open Sauce"/>
              </a:rPr>
              <a:t>Explain ideas or concepts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43706" y="5323236"/>
            <a:ext cx="249127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2000">
                <a:solidFill>
                  <a:srgbClr val="E76618"/>
                </a:solidFill>
                <a:latin typeface="Trebuchet MS"/>
                <a:ea typeface="Open Sauce"/>
                <a:cs typeface="Open Sauce"/>
                <a:sym typeface="Open Sauce"/>
              </a:rPr>
              <a:t>Recall basic facts or concepts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15220068">
            <a:off x="8381548" y="4270333"/>
            <a:ext cx="1084842" cy="452459"/>
          </a:xfrm>
          <a:custGeom>
            <a:avLst/>
            <a:gdLst/>
            <a:ahLst/>
            <a:cxnLst/>
            <a:rect l="l" t="t" r="r" b="b"/>
            <a:pathLst>
              <a:path w="3075181" h="868739">
                <a:moveTo>
                  <a:pt x="0" y="0"/>
                </a:moveTo>
                <a:lnTo>
                  <a:pt x="3075181" y="0"/>
                </a:lnTo>
                <a:lnTo>
                  <a:pt x="3075181" y="868739"/>
                </a:lnTo>
                <a:lnTo>
                  <a:pt x="0" y="86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TextBox 11"/>
          <p:cNvSpPr txBox="1"/>
          <p:nvPr/>
        </p:nvSpPr>
        <p:spPr>
          <a:xfrm>
            <a:off x="708617" y="382058"/>
            <a:ext cx="10767121" cy="498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CEDC00"/>
                </a:solidFill>
                <a:latin typeface="Trebuchet MS"/>
                <a:ea typeface="Open Sauce"/>
                <a:cs typeface="Open Sauce"/>
                <a:sym typeface="Open Sauce"/>
              </a:rPr>
              <a:t>LEARNING THEORIES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22909" y="1225375"/>
            <a:ext cx="4573091" cy="36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Zone of Proximal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26651" y="2574664"/>
            <a:ext cx="3474603" cy="3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4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Learner</a:t>
            </a:r>
            <a:r>
              <a:rPr lang="en-US" sz="2400" b="1" dirty="0">
                <a:solidFill>
                  <a:srgbClr val="CEDC00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can</a:t>
            </a:r>
            <a:r>
              <a:rPr lang="en-US" sz="2400" b="1" dirty="0">
                <a:solidFill>
                  <a:srgbClr val="CEDC00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do unaided</a:t>
            </a:r>
            <a:endParaRPr lang="en-US" sz="2400" b="1" dirty="0">
              <a:solidFill>
                <a:schemeClr val="accent4"/>
              </a:solidFill>
              <a:latin typeface="Trebuchet MS"/>
              <a:ea typeface="Open Sauce Bold"/>
              <a:cs typeface="Open Sau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65317" y="3514329"/>
            <a:ext cx="4351833" cy="3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A9E0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Learner can do with guidance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34961" y="4453995"/>
            <a:ext cx="2694186" cy="3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400" b="1">
                <a:solidFill>
                  <a:srgbClr val="071D49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Learner cannot 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40634" y="4858834"/>
            <a:ext cx="1302215" cy="53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6"/>
              </a:lnSpc>
              <a:spcBef>
                <a:spcPct val="0"/>
              </a:spcBef>
            </a:pPr>
            <a:r>
              <a:rPr lang="en-US" sz="3466">
                <a:solidFill>
                  <a:srgbClr val="FFBD59"/>
                </a:solidFill>
                <a:latin typeface="Trebuchet MS"/>
                <a:ea typeface="Open Sauce"/>
                <a:cs typeface="Open Sauce"/>
                <a:sym typeface="Open Sauce"/>
              </a:rPr>
              <a:t>ZPD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41453" y="1877732"/>
            <a:ext cx="4306364" cy="4306364"/>
          </a:xfrm>
          <a:custGeom>
            <a:avLst/>
            <a:gdLst/>
            <a:ahLst/>
            <a:cxnLst/>
            <a:rect l="l" t="t" r="r" b="b"/>
            <a:pathLst>
              <a:path w="6459546" h="6459546">
                <a:moveTo>
                  <a:pt x="0" y="0"/>
                </a:moveTo>
                <a:lnTo>
                  <a:pt x="6459546" y="0"/>
                </a:lnTo>
                <a:lnTo>
                  <a:pt x="6459546" y="6459545"/>
                </a:lnTo>
                <a:lnTo>
                  <a:pt x="0" y="645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8" name="Freeform 18"/>
          <p:cNvSpPr/>
          <p:nvPr/>
        </p:nvSpPr>
        <p:spPr>
          <a:xfrm>
            <a:off x="1949131" y="2585411"/>
            <a:ext cx="2891007" cy="2891007"/>
          </a:xfrm>
          <a:custGeom>
            <a:avLst/>
            <a:gdLst/>
            <a:ahLst/>
            <a:cxnLst/>
            <a:rect l="l" t="t" r="r" b="b"/>
            <a:pathLst>
              <a:path w="4336510" h="4336510">
                <a:moveTo>
                  <a:pt x="0" y="0"/>
                </a:moveTo>
                <a:lnTo>
                  <a:pt x="4336510" y="0"/>
                </a:lnTo>
                <a:lnTo>
                  <a:pt x="4336510" y="4336509"/>
                </a:lnTo>
                <a:lnTo>
                  <a:pt x="0" y="4336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9" name="Freeform 19"/>
          <p:cNvSpPr/>
          <p:nvPr/>
        </p:nvSpPr>
        <p:spPr>
          <a:xfrm>
            <a:off x="2378104" y="3014383"/>
            <a:ext cx="2033062" cy="2033062"/>
          </a:xfrm>
          <a:custGeom>
            <a:avLst/>
            <a:gdLst/>
            <a:ahLst/>
            <a:cxnLst/>
            <a:rect l="l" t="t" r="r" b="b"/>
            <a:pathLst>
              <a:path w="3049593" h="3049593">
                <a:moveTo>
                  <a:pt x="0" y="0"/>
                </a:moveTo>
                <a:lnTo>
                  <a:pt x="3049593" y="0"/>
                </a:lnTo>
                <a:lnTo>
                  <a:pt x="3049593" y="3049593"/>
                </a:lnTo>
                <a:lnTo>
                  <a:pt x="0" y="3049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5F7F0B-72F4-2EF4-D877-718B7C10A3E4}"/>
              </a:ext>
            </a:extLst>
          </p:cNvPr>
          <p:cNvSpPr/>
          <p:nvPr/>
        </p:nvSpPr>
        <p:spPr>
          <a:xfrm>
            <a:off x="5332261" y="5507073"/>
            <a:ext cx="3354539" cy="923330"/>
          </a:xfrm>
          <a:prstGeom prst="roundRect">
            <a:avLst/>
          </a:prstGeom>
          <a:solidFill>
            <a:schemeClr val="accent1">
              <a:alpha val="5988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1B8AD3-9944-4E24-3B6E-6EAA138029BF}"/>
              </a:ext>
            </a:extLst>
          </p:cNvPr>
          <p:cNvSpPr txBox="1"/>
          <p:nvPr/>
        </p:nvSpPr>
        <p:spPr>
          <a:xfrm>
            <a:off x="5199797" y="5507073"/>
            <a:ext cx="3354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Unsuccessful unless students receive “just enough, just in time, just for me”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9F6D1F06-6207-6770-744C-8738CCA6D0BB}"/>
              </a:ext>
            </a:extLst>
          </p:cNvPr>
          <p:cNvSpPr txBox="1"/>
          <p:nvPr/>
        </p:nvSpPr>
        <p:spPr>
          <a:xfrm>
            <a:off x="289705" y="6570193"/>
            <a:ext cx="6152038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Roberts, N.K., Van Eck, R.N., Lee, R </a:t>
            </a:r>
            <a:r>
              <a:rPr lang="en-US" sz="1400" i="1">
                <a:latin typeface="Open Sauce"/>
                <a:ea typeface="Open Sauce"/>
                <a:cs typeface="Open Sauce"/>
                <a:sym typeface="Open Sauce"/>
              </a:rPr>
              <a:t>The Master Adaptive Learner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400" b="1">
                <a:latin typeface="Open Sauce"/>
                <a:ea typeface="Open Sauce"/>
                <a:cs typeface="Open Sauce"/>
                <a:sym typeface="Open Sauce"/>
              </a:rPr>
              <a:t>2020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83-88. </a:t>
            </a:r>
            <a:endParaRPr lang="en-US" sz="1400">
              <a:latin typeface="Open Sauce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393777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372044" y="1608463"/>
            <a:ext cx="3737065" cy="4550460"/>
          </a:xfrm>
          <a:custGeom>
            <a:avLst/>
            <a:gdLst/>
            <a:ahLst/>
            <a:cxnLst/>
            <a:rect l="l" t="t" r="r" b="b"/>
            <a:pathLst>
              <a:path w="5605598" h="6825690">
                <a:moveTo>
                  <a:pt x="0" y="0"/>
                </a:moveTo>
                <a:lnTo>
                  <a:pt x="5605597" y="0"/>
                </a:lnTo>
                <a:lnTo>
                  <a:pt x="5605597" y="6825690"/>
                </a:lnTo>
                <a:lnTo>
                  <a:pt x="0" y="6825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Freeform 11"/>
          <p:cNvSpPr/>
          <p:nvPr/>
        </p:nvSpPr>
        <p:spPr>
          <a:xfrm>
            <a:off x="5150542" y="3017661"/>
            <a:ext cx="4503956" cy="3411747"/>
          </a:xfrm>
          <a:custGeom>
            <a:avLst/>
            <a:gdLst/>
            <a:ahLst/>
            <a:cxnLst/>
            <a:rect l="l" t="t" r="r" b="b"/>
            <a:pathLst>
              <a:path w="6755934" h="5117620">
                <a:moveTo>
                  <a:pt x="0" y="0"/>
                </a:moveTo>
                <a:lnTo>
                  <a:pt x="6755933" y="0"/>
                </a:lnTo>
                <a:lnTo>
                  <a:pt x="6755933" y="5117619"/>
                </a:lnTo>
                <a:lnTo>
                  <a:pt x="0" y="5117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2" name="TextBox 12"/>
          <p:cNvSpPr txBox="1"/>
          <p:nvPr/>
        </p:nvSpPr>
        <p:spPr>
          <a:xfrm>
            <a:off x="714434" y="428592"/>
            <a:ext cx="10767121" cy="498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CEDC00"/>
                </a:solidFill>
                <a:latin typeface="Trebuchet MS"/>
                <a:ea typeface="Open Sauce"/>
                <a:cs typeface="Open Sauce"/>
                <a:sym typeface="Open Sauce"/>
              </a:rPr>
              <a:t>LEARNING THEORIES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3571" y="1224933"/>
            <a:ext cx="2512219" cy="38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Spiral Curriculum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05653" y="1223261"/>
            <a:ext cx="6230980" cy="142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393" lvl="1" indent="-244696" algn="l">
              <a:lnSpc>
                <a:spcPts val="38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Cyclical Learning</a:t>
            </a:r>
          </a:p>
          <a:p>
            <a:pPr marL="489393" lvl="1" indent="-244696" algn="l">
              <a:lnSpc>
                <a:spcPts val="38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Increasing Depth with Each Iteration</a:t>
            </a:r>
          </a:p>
          <a:p>
            <a:pPr marL="489393" lvl="1" indent="-244696" algn="l">
              <a:lnSpc>
                <a:spcPts val="383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Open Sauce"/>
                <a:cs typeface="Open Sauce"/>
                <a:sym typeface="Open Sauce"/>
              </a:rPr>
              <a:t>Learning by Building on Prior Knowledge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48218" y="3426671"/>
            <a:ext cx="3572073" cy="1521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33"/>
              </a:lnSpc>
            </a:pPr>
            <a:r>
              <a:rPr lang="en-US" sz="20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Re-teaching content not previously “mastered”;</a:t>
            </a:r>
          </a:p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How to change learned behavior</a:t>
            </a:r>
          </a:p>
        </p:txBody>
      </p:sp>
    </p:spTree>
    <p:extLst>
      <p:ext uri="{BB962C8B-B14F-4D97-AF65-F5344CB8AC3E}">
        <p14:creationId xmlns:p14="http://schemas.microsoft.com/office/powerpoint/2010/main" val="35763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B388-3235-9778-8F65-1E9696FB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PASSIVE LEARNING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718A-35EA-1AA6-1BC6-B60383E7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189" y="1489574"/>
            <a:ext cx="1041044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/>
              <a:t>Large group lecture, reading a textbook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 sz="2400"/>
              <a:t>An expert teacher presents the student with a large body of knowledge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 sz="2400"/>
              <a:t>The student is expected to remember the knowledge</a:t>
            </a:r>
          </a:p>
          <a:p>
            <a:pPr>
              <a:spcAft>
                <a:spcPts val="1000"/>
              </a:spcAft>
            </a:pPr>
            <a:r>
              <a:rPr lang="en-US" sz="2400"/>
              <a:t>The student is expected to apply the knowledge to solve a problem or make a diagnosis</a:t>
            </a:r>
          </a:p>
          <a:p>
            <a:pPr>
              <a:spcAft>
                <a:spcPts val="1000"/>
              </a:spcAft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4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2092344" y="2867667"/>
            <a:ext cx="7515560" cy="3621139"/>
            <a:chOff x="0" y="0"/>
            <a:chExt cx="15031120" cy="724227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5031120" cy="7242277"/>
              <a:chOff x="0" y="0"/>
              <a:chExt cx="4172726" cy="20104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172726" cy="2010498"/>
              </a:xfrm>
              <a:custGeom>
                <a:avLst/>
                <a:gdLst/>
                <a:ahLst/>
                <a:cxnLst/>
                <a:rect l="l" t="t" r="r" b="b"/>
                <a:pathLst>
                  <a:path w="4172726" h="2010498">
                    <a:moveTo>
                      <a:pt x="2086363" y="0"/>
                    </a:moveTo>
                    <a:cubicBezTo>
                      <a:pt x="934097" y="0"/>
                      <a:pt x="0" y="450065"/>
                      <a:pt x="0" y="1005249"/>
                    </a:cubicBezTo>
                    <a:cubicBezTo>
                      <a:pt x="0" y="1560433"/>
                      <a:pt x="934097" y="2010498"/>
                      <a:pt x="2086363" y="2010498"/>
                    </a:cubicBezTo>
                    <a:cubicBezTo>
                      <a:pt x="3238629" y="2010498"/>
                      <a:pt x="4172726" y="1560433"/>
                      <a:pt x="4172726" y="1005249"/>
                    </a:cubicBezTo>
                    <a:cubicBezTo>
                      <a:pt x="4172726" y="450065"/>
                      <a:pt x="3238629" y="0"/>
                      <a:pt x="2086363" y="0"/>
                    </a:cubicBezTo>
                    <a:close/>
                  </a:path>
                </a:pathLst>
              </a:custGeom>
              <a:solidFill>
                <a:schemeClr val="accent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91193" y="140859"/>
                <a:ext cx="3390340" cy="1681155"/>
              </a:xfrm>
              <a:prstGeom prst="rect">
                <a:avLst/>
              </a:prstGeom>
            </p:spPr>
            <p:txBody>
              <a:bodyPr lIns="42333" tIns="42333" rIns="42333" bIns="42333" rtlCol="0" anchor="t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46"/>
                  </a:lnSpc>
                </a:pPr>
                <a:r>
                  <a:rPr lang="en-US" sz="1533" b="1">
                    <a:solidFill>
                      <a:srgbClr val="071D49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SELF-TRANSFORMING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05461" y="1532412"/>
              <a:ext cx="12220198" cy="5709865"/>
              <a:chOff x="0" y="0"/>
              <a:chExt cx="3392398" cy="158509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392398" cy="1585092"/>
              </a:xfrm>
              <a:custGeom>
                <a:avLst/>
                <a:gdLst/>
                <a:ahLst/>
                <a:cxnLst/>
                <a:rect l="l" t="t" r="r" b="b"/>
                <a:pathLst>
                  <a:path w="3392398" h="1585092">
                    <a:moveTo>
                      <a:pt x="1696199" y="0"/>
                    </a:moveTo>
                    <a:cubicBezTo>
                      <a:pt x="759414" y="0"/>
                      <a:pt x="0" y="354835"/>
                      <a:pt x="0" y="792546"/>
                    </a:cubicBezTo>
                    <a:cubicBezTo>
                      <a:pt x="0" y="1230257"/>
                      <a:pt x="759414" y="1585092"/>
                      <a:pt x="1696199" y="1585092"/>
                    </a:cubicBezTo>
                    <a:cubicBezTo>
                      <a:pt x="2632983" y="1585092"/>
                      <a:pt x="3392398" y="1230257"/>
                      <a:pt x="3392398" y="792546"/>
                    </a:cubicBezTo>
                    <a:cubicBezTo>
                      <a:pt x="3392398" y="354835"/>
                      <a:pt x="2632983" y="0"/>
                      <a:pt x="1696199" y="0"/>
                    </a:cubicBezTo>
                    <a:close/>
                  </a:path>
                </a:pathLst>
              </a:custGeom>
              <a:solidFill>
                <a:srgbClr val="CEDC00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18037" y="100977"/>
                <a:ext cx="2756323" cy="1335512"/>
              </a:xfrm>
              <a:prstGeom prst="rect">
                <a:avLst/>
              </a:prstGeom>
            </p:spPr>
            <p:txBody>
              <a:bodyPr lIns="42333" tIns="42333" rIns="42333" bIns="42333" rtlCol="0" anchor="t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46"/>
                  </a:lnSpc>
                </a:pPr>
                <a:r>
                  <a:rPr lang="en-US" sz="1533" b="1">
                    <a:solidFill>
                      <a:srgbClr val="071D49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SELF-AUTHORING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066461" y="3292231"/>
              <a:ext cx="8898199" cy="3950046"/>
              <a:chOff x="0" y="0"/>
              <a:chExt cx="2470192" cy="109655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70191" cy="1096556"/>
              </a:xfrm>
              <a:custGeom>
                <a:avLst/>
                <a:gdLst/>
                <a:ahLst/>
                <a:cxnLst/>
                <a:rect l="l" t="t" r="r" b="b"/>
                <a:pathLst>
                  <a:path w="2470191" h="1096556">
                    <a:moveTo>
                      <a:pt x="1235096" y="0"/>
                    </a:moveTo>
                    <a:cubicBezTo>
                      <a:pt x="552971" y="0"/>
                      <a:pt x="0" y="245472"/>
                      <a:pt x="0" y="548278"/>
                    </a:cubicBezTo>
                    <a:cubicBezTo>
                      <a:pt x="0" y="851083"/>
                      <a:pt x="552971" y="1096556"/>
                      <a:pt x="1235096" y="1096556"/>
                    </a:cubicBezTo>
                    <a:cubicBezTo>
                      <a:pt x="1917220" y="1096556"/>
                      <a:pt x="2470191" y="851083"/>
                      <a:pt x="2470191" y="548278"/>
                    </a:cubicBezTo>
                    <a:cubicBezTo>
                      <a:pt x="2470191" y="245472"/>
                      <a:pt x="1917220" y="0"/>
                      <a:pt x="1235096" y="0"/>
                    </a:cubicBezTo>
                    <a:close/>
                  </a:path>
                </a:pathLst>
              </a:custGeom>
              <a:solidFill>
                <a:srgbClr val="00A9E0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31580" y="55177"/>
                <a:ext cx="2007031" cy="938577"/>
              </a:xfrm>
              <a:prstGeom prst="rect">
                <a:avLst/>
              </a:prstGeom>
            </p:spPr>
            <p:txBody>
              <a:bodyPr lIns="42333" tIns="42333" rIns="42333" bIns="42333" rtlCol="0" anchor="t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46"/>
                  </a:lnSpc>
                </a:pPr>
                <a:r>
                  <a:rPr lang="en-US" sz="1533" b="1">
                    <a:solidFill>
                      <a:srgbClr val="FFFFFF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SOCIALIZED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549323" y="4314384"/>
              <a:ext cx="3932473" cy="2927893"/>
              <a:chOff x="0" y="0"/>
              <a:chExt cx="1091677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09167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91677" h="812800">
                    <a:moveTo>
                      <a:pt x="545839" y="0"/>
                    </a:moveTo>
                    <a:cubicBezTo>
                      <a:pt x="244380" y="0"/>
                      <a:pt x="0" y="181951"/>
                      <a:pt x="0" y="406400"/>
                    </a:cubicBezTo>
                    <a:cubicBezTo>
                      <a:pt x="0" y="630849"/>
                      <a:pt x="244380" y="812800"/>
                      <a:pt x="545839" y="812800"/>
                    </a:cubicBezTo>
                    <a:cubicBezTo>
                      <a:pt x="847297" y="812800"/>
                      <a:pt x="1091677" y="630849"/>
                      <a:pt x="1091677" y="406400"/>
                    </a:cubicBezTo>
                    <a:cubicBezTo>
                      <a:pt x="1091677" y="181951"/>
                      <a:pt x="847297" y="0"/>
                      <a:pt x="545839" y="0"/>
                    </a:cubicBezTo>
                    <a:close/>
                  </a:path>
                </a:pathLst>
              </a:custGeom>
              <a:solidFill>
                <a:srgbClr val="071D49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6593" y="57150"/>
                <a:ext cx="958492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93"/>
                  </a:lnSpc>
                </a:pPr>
                <a:r>
                  <a:rPr lang="en-US" sz="1533" b="1">
                    <a:solidFill>
                      <a:srgbClr val="CEDC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INSTRUMENTAL</a:t>
                </a:r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691945" y="371326"/>
            <a:ext cx="10767121" cy="498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CEDC00"/>
                </a:solidFill>
                <a:latin typeface="Trebuchet MS"/>
                <a:ea typeface="Open Sauce"/>
                <a:cs typeface="Open Sauce"/>
                <a:sym typeface="Open Sauce"/>
              </a:rPr>
              <a:t>PROFESSIONAL IDENTITY FORMATION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9705" y="6570193"/>
            <a:ext cx="4857303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Lewin, L </a:t>
            </a:r>
            <a:r>
              <a:rPr lang="en-US" sz="1400" i="1">
                <a:latin typeface="Open Sauce Italics"/>
                <a:ea typeface="Open Sauce Italics"/>
                <a:cs typeface="Open Sauce Italics"/>
                <a:sym typeface="Open Sauce Italics"/>
              </a:rPr>
              <a:t>et al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. Academic Medicine, </a:t>
            </a:r>
            <a:r>
              <a:rPr lang="en-US" sz="1400" b="1">
                <a:latin typeface="Open Sauce Bold"/>
                <a:ea typeface="Open Sauce Bold"/>
                <a:cs typeface="Open Sauce Bold"/>
                <a:sym typeface="Open Sauce Bold"/>
              </a:rPr>
              <a:t>2019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400" i="1">
                <a:latin typeface="Open Sauce Italics"/>
                <a:ea typeface="Open Sauce Italics"/>
                <a:cs typeface="Open Sauce Italics"/>
                <a:sym typeface="Open Sauce Italics"/>
              </a:rPr>
              <a:t>94 (9)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1299-1304 </a:t>
            </a:r>
            <a:endParaRPr lang="en-US" sz="1400">
              <a:latin typeface="Open Sauce"/>
              <a:ea typeface="Open Sauce"/>
              <a:cs typeface="Open Sauc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92170" y="1187642"/>
            <a:ext cx="8915734" cy="1405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1" indent="-215900" algn="l">
              <a:lnSpc>
                <a:spcPts val="2799"/>
              </a:lnSpc>
              <a:buFont typeface="Arial"/>
              <a:buChar char="•"/>
            </a:pPr>
            <a:r>
              <a:rPr lang="en-US" sz="2000" dirty="0">
                <a:latin typeface="Trebuchet MS"/>
                <a:ea typeface="Open Sauce"/>
                <a:cs typeface="Open Sauce"/>
                <a:sym typeface="Open Sauce"/>
              </a:rPr>
              <a:t>People use LENSES to construct meaning and are subject to that lens, it “has them”</a:t>
            </a:r>
            <a:endParaRPr lang="en-US" sz="2000" dirty="0">
              <a:latin typeface="Trebuchet MS"/>
              <a:ea typeface="Open Sauce"/>
              <a:cs typeface="Open Sauce"/>
            </a:endParaRPr>
          </a:p>
          <a:p>
            <a:pPr marL="431800" lvl="1" indent="-215900" algn="l">
              <a:lnSpc>
                <a:spcPts val="2799"/>
              </a:lnSpc>
              <a:buFont typeface="Arial"/>
              <a:buChar char="•"/>
            </a:pPr>
            <a:r>
              <a:rPr lang="en-US" sz="2000" dirty="0">
                <a:latin typeface="Trebuchet MS"/>
                <a:ea typeface="Open Sauce"/>
                <a:cs typeface="Open Sauce"/>
                <a:sym typeface="Open Sauce"/>
              </a:rPr>
              <a:t>If lens is impeding movement through challenges, a new, more complex lens is derived. </a:t>
            </a:r>
            <a:endParaRPr lang="en-US" sz="2000" dirty="0">
              <a:latin typeface="Trebuchet MS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271607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88804"/>
              </p:ext>
            </p:extLst>
          </p:nvPr>
        </p:nvGraphicFramePr>
        <p:xfrm>
          <a:off x="234931" y="240032"/>
          <a:ext cx="11722137" cy="6150376"/>
        </p:xfrm>
        <a:graphic>
          <a:graphicData uri="http://schemas.openxmlformats.org/drawingml/2006/table">
            <a:tbl>
              <a:tblPr/>
              <a:tblGrid>
                <a:gridCol w="168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671">
                <a:tc rowSpan="2">
                  <a:txBody>
                    <a:bodyPr/>
                    <a:lstStyle/>
                    <a:p>
                      <a:pPr algn="ctr">
                        <a:lnSpc>
                          <a:spcPts val="351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LENS</a:t>
                      </a:r>
                      <a:endParaRPr lang="en-US" sz="1600" dirty="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763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Individuals...</a:t>
                      </a:r>
                      <a:endParaRPr lang="en-US" sz="1600" dirty="0">
                        <a:latin typeface="Trebuchet MS"/>
                      </a:endParaRPr>
                    </a:p>
                  </a:txBody>
                  <a:tcPr marL="127000" marR="127000" marT="127000" marB="127000" anchor="b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63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Individuals...</a:t>
                      </a:r>
                      <a:endParaRPr lang="en-US" sz="1100"/>
                    </a:p>
                  </a:txBody>
                  <a:tcPr marL="190500" marR="190500" marT="190500" marB="190500" anchor="b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63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Individuals...</a:t>
                      </a:r>
                      <a:endParaRPr lang="en-US" sz="1100"/>
                    </a:p>
                  </a:txBody>
                  <a:tcPr marL="190500" marR="190500" marT="190500" marB="190500" anchor="b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63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Individuals...</a:t>
                      </a:r>
                      <a:endParaRPr lang="en-US" sz="1100"/>
                    </a:p>
                  </a:txBody>
                  <a:tcPr marL="190500" marR="190500" marT="190500" marB="190500" anchor="b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709">
                <a:tc vMerge="1">
                  <a:txBody>
                    <a:bodyPr/>
                    <a:lstStyle/>
                    <a:p>
                      <a:pPr algn="ctr">
                        <a:lnSpc>
                          <a:spcPts val="3519"/>
                        </a:lnSpc>
                        <a:defRPr/>
                      </a:pPr>
                      <a:r>
                        <a:rPr lang="en-US" sz="3199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LENS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are subject to...</a:t>
                      </a:r>
                      <a:endParaRPr lang="en-US" sz="1600" dirty="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can reflect upon...</a:t>
                      </a:r>
                      <a:endParaRPr lang="en-US" sz="160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are motivated by...</a:t>
                      </a:r>
                      <a:endParaRPr lang="en-US" sz="160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ebuchet MS"/>
                          <a:ea typeface="Open Sauce Bold"/>
                          <a:cs typeface="Open Sauce Bold"/>
                        </a:rPr>
                        <a:t>create professional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 identities by...</a:t>
                      </a:r>
                      <a:endParaRPr lang="en-US" sz="160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564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Instrumental</a:t>
                      </a:r>
                      <a:endParaRPr lang="en-US" sz="160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...their own needs</a:t>
                      </a:r>
                      <a:endParaRPr lang="en-US" sz="14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...opinions, external rules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...maximizing reward, minimizing punishment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...satisfying requirements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415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Socialized</a:t>
                      </a:r>
                      <a:endParaRPr lang="en-US" sz="160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...expectations of groups/others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...their own needs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...group norms, maintaining relationships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...adopting professional norms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415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Self-Authoring</a:t>
                      </a:r>
                      <a:endParaRPr lang="en-US" sz="160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...personal value system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...expectations of groups/others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...forming and maintaining personal values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...creating personal norms built upon experiences 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9602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 MS"/>
                          <a:ea typeface="Open Sauce Bold"/>
                          <a:cs typeface="Open Sauce Bold"/>
                          <a:sym typeface="Open Sauce Bold"/>
                        </a:rPr>
                        <a:t>Self-Transforming</a:t>
                      </a:r>
                      <a:endParaRPr lang="en-US" sz="1600"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...values of multiple, sometimes competing, systems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...personal value system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...identifying and developing personal biases, 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blindspots</a:t>
                      </a:r>
                      <a:endParaRPr lang="en-US" sz="140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rebuchet MS"/>
                          <a:ea typeface="Open Sauce"/>
                          <a:cs typeface="Open Sauce"/>
                          <a:sym typeface="Open Sauce"/>
                        </a:rPr>
                        <a:t>...learning from multiple experiences, more complex problems</a:t>
                      </a:r>
                      <a:endParaRPr lang="en-US" sz="14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ED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373220" y="6543327"/>
            <a:ext cx="4857303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Lewin, L </a:t>
            </a:r>
            <a:r>
              <a:rPr lang="en-US" sz="1400" i="1">
                <a:solidFill>
                  <a:srgbClr val="000000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et al</a:t>
            </a:r>
            <a:r>
              <a:rPr lang="en-US" sz="14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 Academic Medicine, </a:t>
            </a:r>
            <a:r>
              <a:rPr lang="en-US" sz="14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2019</a:t>
            </a:r>
            <a:r>
              <a:rPr lang="en-US" sz="14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400" i="1">
                <a:solidFill>
                  <a:srgbClr val="000000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94 (9)</a:t>
            </a:r>
            <a:r>
              <a:rPr lang="en-US" sz="14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1299-1304 </a:t>
            </a:r>
          </a:p>
        </p:txBody>
      </p:sp>
    </p:spTree>
    <p:extLst>
      <p:ext uri="{BB962C8B-B14F-4D97-AF65-F5344CB8AC3E}">
        <p14:creationId xmlns:p14="http://schemas.microsoft.com/office/powerpoint/2010/main" val="349162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79255" y="392790"/>
            <a:ext cx="10767121" cy="498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60"/>
              </a:lnSpc>
              <a:spcBef>
                <a:spcPct val="0"/>
              </a:spcBef>
            </a:pPr>
            <a:r>
              <a:rPr lang="en-US" sz="3200" dirty="0">
                <a:solidFill>
                  <a:srgbClr val="CEDC00"/>
                </a:solidFill>
                <a:latin typeface="Trebuchet MS"/>
                <a:ea typeface="Open Sauce"/>
                <a:cs typeface="Open Sauce"/>
                <a:sym typeface="Open Sauce"/>
              </a:rPr>
              <a:t>WHAT LENSES ARE MEDICAL STUDENTS USING?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7776" y="1256946"/>
            <a:ext cx="9181605" cy="5291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1" indent="-215900" algn="l">
              <a:lnSpc>
                <a:spcPts val="3760"/>
              </a:lnSpc>
              <a:buFont typeface="Arial"/>
              <a:buChar char="•"/>
            </a:pP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Much of the literature and work regarding effective medical education assumes that students are progressing from a </a:t>
            </a:r>
            <a:r>
              <a:rPr lang="en-US" sz="1800" b="1" dirty="0">
                <a:solidFill>
                  <a:srgbClr val="F9B038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SOCIALIZED</a:t>
            </a:r>
            <a:r>
              <a:rPr lang="en-US" sz="1800" dirty="0">
                <a:solidFill>
                  <a:srgbClr val="FFFFFF"/>
                </a:solidFill>
                <a:latin typeface="Trebuchet MS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lens to </a:t>
            </a:r>
            <a:r>
              <a:rPr lang="en-US" sz="1800" b="1" dirty="0">
                <a:solidFill>
                  <a:srgbClr val="F9B038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SELF-AUTHORING</a:t>
            </a:r>
            <a:r>
              <a:rPr lang="en-US" sz="1800" dirty="0">
                <a:solidFill>
                  <a:srgbClr val="FFFFFF"/>
                </a:solidFill>
                <a:latin typeface="Trebuchet MS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lens</a:t>
            </a:r>
            <a:endParaRPr lang="en-US" sz="1800" dirty="0">
              <a:latin typeface="Trebuchet MS"/>
            </a:endParaRPr>
          </a:p>
          <a:p>
            <a:pPr marL="863600" lvl="2" indent="-287655" algn="l">
              <a:lnSpc>
                <a:spcPts val="3760"/>
              </a:lnSpc>
              <a:buFont typeface="Arial"/>
              <a:buChar char="⚬"/>
            </a:pPr>
            <a:r>
              <a:rPr lang="en-US" sz="1800" u="sng" dirty="0">
                <a:latin typeface="Trebuchet MS"/>
                <a:ea typeface="Open Sauce"/>
                <a:cs typeface="Open Sauce"/>
                <a:sym typeface="Open Sauce"/>
              </a:rPr>
              <a:t>SOCIALIZED LENS</a:t>
            </a: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 - mirroring teachers/mentors, learning professional norms.</a:t>
            </a:r>
            <a:endParaRPr lang="en-US" sz="1800" dirty="0">
              <a:latin typeface="Trebuchet MS"/>
              <a:ea typeface="Open Sauce"/>
              <a:cs typeface="Open Sauce"/>
            </a:endParaRPr>
          </a:p>
          <a:p>
            <a:pPr marL="863600" lvl="2" indent="-287655" algn="l">
              <a:lnSpc>
                <a:spcPts val="3760"/>
              </a:lnSpc>
              <a:buFont typeface="Arial"/>
              <a:buChar char="⚬"/>
            </a:pPr>
            <a:r>
              <a:rPr lang="en-US" sz="1800" u="sng" dirty="0">
                <a:latin typeface="Trebuchet MS"/>
                <a:ea typeface="Open Sauce"/>
                <a:cs typeface="Open Sauce"/>
                <a:sym typeface="Open Sauce"/>
              </a:rPr>
              <a:t>SELF-AUTHORIZING LENS</a:t>
            </a: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 - ability to identify influences and, eventually, question them.</a:t>
            </a:r>
            <a:endParaRPr lang="en-US" sz="1800" dirty="0">
              <a:latin typeface="Trebuchet MS"/>
              <a:ea typeface="Open Sauce"/>
              <a:cs typeface="Open Sauce"/>
            </a:endParaRPr>
          </a:p>
          <a:p>
            <a:pPr algn="l">
              <a:lnSpc>
                <a:spcPts val="3760"/>
              </a:lnSpc>
            </a:pPr>
            <a:endParaRPr lang="en-US" sz="1800" dirty="0">
              <a:solidFill>
                <a:srgbClr val="FFFFFF"/>
              </a:solidFill>
              <a:latin typeface="Trebuchet MS"/>
              <a:ea typeface="Open Sauce"/>
              <a:cs typeface="Open Sauce"/>
              <a:sym typeface="Open Sauce"/>
            </a:endParaRPr>
          </a:p>
          <a:p>
            <a:pPr marL="431800" lvl="1" indent="-215900">
              <a:lnSpc>
                <a:spcPts val="3760"/>
              </a:lnSpc>
              <a:buFont typeface="Arial"/>
              <a:buChar char="•"/>
            </a:pP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What if the shift from the </a:t>
            </a:r>
            <a:r>
              <a:rPr lang="en-US" sz="1800" b="1" dirty="0">
                <a:solidFill>
                  <a:srgbClr val="F9B038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INSTRUMENTAL</a:t>
            </a: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 to the </a:t>
            </a:r>
            <a:r>
              <a:rPr lang="en-US" sz="1800" b="1" dirty="0">
                <a:solidFill>
                  <a:srgbClr val="F9B038"/>
                </a:solidFill>
                <a:latin typeface="Trebuchet MS"/>
                <a:ea typeface="Open Sauce Bold"/>
                <a:cs typeface="Open Sauce Bold"/>
                <a:sym typeface="Open Sauce Bold"/>
              </a:rPr>
              <a:t>SOCIALIZED</a:t>
            </a:r>
            <a:r>
              <a:rPr lang="en-US" sz="1800" dirty="0">
                <a:solidFill>
                  <a:srgbClr val="FFFFFF"/>
                </a:solidFill>
                <a:latin typeface="Trebuchet MS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lens has not yet occurred?</a:t>
            </a:r>
          </a:p>
          <a:p>
            <a:pPr marL="866775" lvl="2" indent="-288925">
              <a:lnSpc>
                <a:spcPts val="376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1800" u="sng" dirty="0">
                <a:latin typeface="Trebuchet MS"/>
                <a:ea typeface="Open Sauce"/>
                <a:cs typeface="Open Sauce"/>
                <a:sym typeface="Open Sauce"/>
              </a:rPr>
              <a:t>INSTRUMENTAL LENS</a:t>
            </a: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 – navigating social “rules”, maximizing personal rewards, minimizing punishments</a:t>
            </a:r>
            <a:endParaRPr lang="en-US" sz="1800" dirty="0">
              <a:latin typeface="Trebuchet MS"/>
              <a:ea typeface="Open Sauce"/>
              <a:cs typeface="Open Sauce"/>
            </a:endParaRPr>
          </a:p>
          <a:p>
            <a:pPr marL="863600" lvl="2" indent="-287655" algn="l">
              <a:lnSpc>
                <a:spcPts val="3760"/>
              </a:lnSpc>
              <a:buFont typeface="Arial"/>
              <a:buChar char="⚬"/>
            </a:pPr>
            <a:r>
              <a:rPr lang="en-US" sz="1800" dirty="0">
                <a:solidFill>
                  <a:srgbClr val="FFFFFF"/>
                </a:solidFill>
                <a:latin typeface="Trebuchet MS"/>
                <a:ea typeface="Open Sauce"/>
                <a:cs typeface="Open Sauce"/>
                <a:sym typeface="Open Sauce"/>
              </a:rPr>
              <a:t>What learner behaviors would you expect from the instrumental lens?</a:t>
            </a:r>
            <a:endParaRPr lang="en-US" sz="1800" dirty="0">
              <a:solidFill>
                <a:srgbClr val="FFFFFF"/>
              </a:solidFill>
              <a:latin typeface="Trebuchet MS"/>
              <a:ea typeface="Open Sauce"/>
              <a:cs typeface="Open Sau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37535" y="6531624"/>
            <a:ext cx="4857303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Lewin, L </a:t>
            </a:r>
            <a:r>
              <a:rPr lang="en-US" sz="1400" i="1">
                <a:latin typeface="Open Sauce Italics"/>
                <a:ea typeface="Open Sauce Italics"/>
                <a:cs typeface="Open Sauce Italics"/>
                <a:sym typeface="Open Sauce Italics"/>
              </a:rPr>
              <a:t>et al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. Academic Medicine, </a:t>
            </a:r>
            <a:r>
              <a:rPr lang="en-US" sz="1400" b="1">
                <a:latin typeface="Open Sauce Bold"/>
                <a:ea typeface="Open Sauce Bold"/>
                <a:cs typeface="Open Sauce Bold"/>
                <a:sym typeface="Open Sauce Bold"/>
              </a:rPr>
              <a:t>2019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400" i="1">
                <a:latin typeface="Open Sauce Italics"/>
                <a:ea typeface="Open Sauce Italics"/>
                <a:cs typeface="Open Sauce Italics"/>
                <a:sym typeface="Open Sauce Italics"/>
              </a:rPr>
              <a:t>94 (9)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1299-1304 </a:t>
            </a:r>
            <a:endParaRPr lang="en-US" sz="1400">
              <a:latin typeface="Open Sauce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96139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2777038" y="1209413"/>
            <a:ext cx="4876800" cy="2511552"/>
          </a:xfrm>
          <a:custGeom>
            <a:avLst/>
            <a:gdLst/>
            <a:ahLst/>
            <a:cxnLst/>
            <a:rect l="l" t="t" r="r" b="b"/>
            <a:pathLst>
              <a:path w="7315200" h="3767328">
                <a:moveTo>
                  <a:pt x="0" y="0"/>
                </a:moveTo>
                <a:lnTo>
                  <a:pt x="7315200" y="0"/>
                </a:lnTo>
                <a:lnTo>
                  <a:pt x="7315200" y="3767328"/>
                </a:lnTo>
                <a:lnTo>
                  <a:pt x="0" y="3767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0" name="Freeform 10"/>
          <p:cNvSpPr/>
          <p:nvPr/>
        </p:nvSpPr>
        <p:spPr>
          <a:xfrm>
            <a:off x="195269" y="2896990"/>
            <a:ext cx="2438400" cy="1214303"/>
          </a:xfrm>
          <a:custGeom>
            <a:avLst/>
            <a:gdLst/>
            <a:ahLst/>
            <a:cxnLst/>
            <a:rect l="l" t="t" r="r" b="b"/>
            <a:pathLst>
              <a:path w="3657600" h="1821455">
                <a:moveTo>
                  <a:pt x="0" y="0"/>
                </a:moveTo>
                <a:lnTo>
                  <a:pt x="3657600" y="0"/>
                </a:lnTo>
                <a:lnTo>
                  <a:pt x="3657600" y="1821455"/>
                </a:lnTo>
                <a:lnTo>
                  <a:pt x="0" y="1821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TextBox 11"/>
          <p:cNvSpPr txBox="1"/>
          <p:nvPr/>
        </p:nvSpPr>
        <p:spPr>
          <a:xfrm>
            <a:off x="386072" y="425199"/>
            <a:ext cx="8857506" cy="486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800" dirty="0">
                <a:solidFill>
                  <a:srgbClr val="CEDC00"/>
                </a:solidFill>
                <a:latin typeface="Trebuchet MS"/>
                <a:ea typeface="Open Sauce"/>
                <a:cs typeface="Open Sauce"/>
                <a:sym typeface="Open Sauce"/>
              </a:rPr>
              <a:t>“BUILDING A BRIDGE WHILE YOU ARE CROSSING IT...”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3195" y="3173941"/>
            <a:ext cx="1022549" cy="651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99"/>
              </a:lnSpc>
            </a:pPr>
            <a:r>
              <a:rPr lang="en-US" sz="1999" dirty="0">
                <a:solidFill>
                  <a:srgbClr val="F9B038"/>
                </a:solidFill>
                <a:latin typeface="+mj-lt"/>
                <a:ea typeface="Open Sauce"/>
                <a:cs typeface="Open Sauce"/>
                <a:sym typeface="Open Sauce"/>
              </a:rPr>
              <a:t>Familiar </a:t>
            </a:r>
          </a:p>
          <a:p>
            <a:pPr algn="ctr">
              <a:lnSpc>
                <a:spcPts val="2599"/>
              </a:lnSpc>
              <a:spcBef>
                <a:spcPct val="0"/>
              </a:spcBef>
            </a:pPr>
            <a:r>
              <a:rPr lang="en-US" sz="1999" dirty="0">
                <a:solidFill>
                  <a:srgbClr val="F9B038"/>
                </a:solidFill>
                <a:latin typeface="+mj-lt"/>
                <a:ea typeface="Open Sauce"/>
                <a:cs typeface="Open Sauce"/>
                <a:sym typeface="Open Sauce"/>
              </a:rPr>
              <a:t>lens</a:t>
            </a:r>
          </a:p>
        </p:txBody>
      </p:sp>
      <p:sp>
        <p:nvSpPr>
          <p:cNvPr id="13" name="Freeform 13"/>
          <p:cNvSpPr/>
          <p:nvPr/>
        </p:nvSpPr>
        <p:spPr>
          <a:xfrm>
            <a:off x="7833575" y="2896990"/>
            <a:ext cx="2438400" cy="1214303"/>
          </a:xfrm>
          <a:custGeom>
            <a:avLst/>
            <a:gdLst/>
            <a:ahLst/>
            <a:cxnLst/>
            <a:rect l="l" t="t" r="r" b="b"/>
            <a:pathLst>
              <a:path w="3657600" h="1821455">
                <a:moveTo>
                  <a:pt x="0" y="0"/>
                </a:moveTo>
                <a:lnTo>
                  <a:pt x="3657600" y="0"/>
                </a:lnTo>
                <a:lnTo>
                  <a:pt x="3657600" y="1821455"/>
                </a:lnTo>
                <a:lnTo>
                  <a:pt x="0" y="1821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4" name="TextBox 14"/>
          <p:cNvSpPr txBox="1"/>
          <p:nvPr/>
        </p:nvSpPr>
        <p:spPr>
          <a:xfrm>
            <a:off x="8013226" y="2996140"/>
            <a:ext cx="2079099" cy="990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 dirty="0">
                <a:solidFill>
                  <a:srgbClr val="F9B038"/>
                </a:solidFill>
                <a:latin typeface="+mj-lt"/>
                <a:ea typeface="Open Sauce"/>
                <a:cs typeface="Open Sauce"/>
                <a:sym typeface="Open Sauce"/>
              </a:rPr>
              <a:t>Unfamiliar, but objectively definable lens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4638" y="6313910"/>
            <a:ext cx="5586512" cy="433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33"/>
              </a:lnSpc>
            </a:pPr>
            <a:r>
              <a:rPr lang="en-US" sz="133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Lewin, L </a:t>
            </a:r>
            <a:r>
              <a:rPr lang="en-US" sz="1333" i="1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et al</a:t>
            </a:r>
            <a:r>
              <a:rPr lang="en-US" sz="133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. Academic Medicine, </a:t>
            </a:r>
            <a:r>
              <a:rPr lang="en-US" sz="1333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2019</a:t>
            </a:r>
            <a:r>
              <a:rPr lang="en-US" sz="133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333" i="1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94 (9)</a:t>
            </a:r>
            <a:r>
              <a:rPr lang="en-US" sz="133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1299-1304</a:t>
            </a:r>
          </a:p>
          <a:p>
            <a:pPr algn="just">
              <a:lnSpc>
                <a:spcPts val="1733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Jarvis-Sellinger, S. </a:t>
            </a:r>
            <a:r>
              <a:rPr lang="en-US" sz="1333" i="1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et al. </a:t>
            </a:r>
            <a:r>
              <a:rPr lang="en-US" sz="133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Academic Medicine, </a:t>
            </a:r>
            <a:r>
              <a:rPr lang="en-US" sz="1333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2012</a:t>
            </a:r>
            <a:r>
              <a:rPr lang="en-US" sz="133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333" i="1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87(9), 1185-1190.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6508" y="4830972"/>
            <a:ext cx="9777264" cy="1477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1" indent="-215900" algn="l">
              <a:lnSpc>
                <a:spcPts val="4020"/>
              </a:lnSpc>
              <a:buFont typeface="Arial"/>
              <a:buChar char="•"/>
            </a:pP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Where do you go when faced with an uncomfortable situation?</a:t>
            </a:r>
            <a:endParaRPr lang="en-US" sz="1800" dirty="0">
              <a:latin typeface="Trebuchet MS"/>
              <a:ea typeface="Open Sauce"/>
              <a:cs typeface="Open Sauce"/>
            </a:endParaRPr>
          </a:p>
          <a:p>
            <a:pPr marL="431800" lvl="1" indent="-215900" algn="l">
              <a:lnSpc>
                <a:spcPts val="4020"/>
              </a:lnSpc>
              <a:buFont typeface="Arial"/>
              <a:buChar char="•"/>
            </a:pP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Transition from lens to lens occurs abruptly, often precipitated by a “crisis”</a:t>
            </a:r>
            <a:endParaRPr lang="en-US" sz="1800" dirty="0">
              <a:latin typeface="Trebuchet MS"/>
              <a:ea typeface="Open Sauce"/>
              <a:cs typeface="Open Sauce"/>
            </a:endParaRPr>
          </a:p>
          <a:p>
            <a:pPr marL="431800" lvl="1" indent="-215900" algn="l">
              <a:lnSpc>
                <a:spcPts val="4020"/>
              </a:lnSpc>
              <a:buFont typeface="Arial"/>
              <a:buChar char="•"/>
            </a:pPr>
            <a:r>
              <a:rPr lang="en-US" sz="1800" dirty="0">
                <a:latin typeface="Trebuchet MS"/>
                <a:ea typeface="Open Sauce"/>
                <a:cs typeface="Open Sauce"/>
                <a:sym typeface="Open Sauce"/>
              </a:rPr>
              <a:t>How do we support growth?</a:t>
            </a:r>
            <a:endParaRPr lang="en-US" sz="1800" dirty="0">
              <a:latin typeface="Trebuchet MS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256206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72A4-B0E9-4693-806C-76A17FEE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MASTER ADAPTIVE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8AA1-3ECB-04DE-886D-B09D13EC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589"/>
            <a:ext cx="8596668" cy="4636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Adaptive Expertise</a:t>
            </a:r>
          </a:p>
          <a:p>
            <a:pPr lvl="1">
              <a:buFont typeface="Courier New" charset="2"/>
              <a:buChar char="o"/>
            </a:pPr>
            <a:r>
              <a:rPr lang="en-US" sz="1800" dirty="0"/>
              <a:t>Balance routine expertise with innovative problem solving</a:t>
            </a:r>
          </a:p>
          <a:p>
            <a:pPr lvl="1">
              <a:buFont typeface="Courier New" charset="2"/>
              <a:buChar char="o"/>
            </a:pPr>
            <a:r>
              <a:rPr lang="en-US" sz="1800" dirty="0"/>
              <a:t>Medical school is only 6% of the knowledge</a:t>
            </a:r>
          </a:p>
          <a:p>
            <a:pPr lvl="1">
              <a:buFont typeface="Courier New" charset="2"/>
              <a:buChar char="o"/>
            </a:pPr>
            <a:r>
              <a:rPr lang="en-US" sz="1800" dirty="0"/>
              <a:t>Doubling time of medical knowledge in 2020 was ~73 days</a:t>
            </a:r>
          </a:p>
          <a:p>
            <a:pPr lvl="1">
              <a:buFont typeface="Courier New" charset="2"/>
              <a:buChar char="o"/>
            </a:pPr>
            <a:endParaRPr lang="en-US" dirty="0"/>
          </a:p>
          <a:p>
            <a:r>
              <a:rPr lang="en-US" sz="2400" dirty="0"/>
              <a:t>Master Adaptive Learner = Adaptive Expert</a:t>
            </a:r>
          </a:p>
          <a:p>
            <a:pPr lvl="1">
              <a:buFont typeface="Courier New" charset="2"/>
              <a:buChar char="o"/>
            </a:pPr>
            <a:r>
              <a:rPr lang="en-US" sz="1800" dirty="0"/>
              <a:t>Planning</a:t>
            </a:r>
          </a:p>
          <a:p>
            <a:pPr lvl="1">
              <a:buFont typeface="Courier New" charset="2"/>
              <a:buChar char="o"/>
            </a:pPr>
            <a:r>
              <a:rPr lang="en-US" sz="1800" dirty="0"/>
              <a:t>Learning</a:t>
            </a:r>
          </a:p>
          <a:p>
            <a:pPr lvl="1">
              <a:buFont typeface="Courier New" charset="2"/>
              <a:buChar char="o"/>
            </a:pPr>
            <a:r>
              <a:rPr lang="en-US" sz="1800" dirty="0"/>
              <a:t>Assessing</a:t>
            </a:r>
          </a:p>
          <a:p>
            <a:pPr lvl="1">
              <a:buFont typeface="Courier New" charset="2"/>
              <a:buChar char="o"/>
            </a:pPr>
            <a:r>
              <a:rPr lang="en-US" sz="1800" dirty="0"/>
              <a:t>Adjusting</a:t>
            </a:r>
          </a:p>
          <a:p>
            <a:pPr>
              <a:buFont typeface="Courier New" charset="2"/>
              <a:buChar char="o"/>
            </a:pPr>
            <a:endParaRPr lang="en-US" dirty="0"/>
          </a:p>
          <a:p>
            <a:pPr>
              <a:buFont typeface="Courier New" charset="2"/>
              <a:buChar char="o"/>
            </a:pPr>
            <a:endParaRPr lang="en-US" dirty="0"/>
          </a:p>
        </p:txBody>
      </p:sp>
      <p:pic>
        <p:nvPicPr>
          <p:cNvPr id="4" name="Online Media 3" descr="Fostering the Development of Master Adaptive Learners">
            <a:hlinkClick r:id="" action="ppaction://media"/>
            <a:extLst>
              <a:ext uri="{FF2B5EF4-FFF2-40B4-BE49-F238E27FC236}">
                <a16:creationId xmlns:a16="http://schemas.microsoft.com/office/drawing/2014/main" id="{C71BD0EF-B477-2D97-1BCB-3EE8981382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36525" y="3978115"/>
            <a:ext cx="4694831" cy="26525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2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E3D7D6-CA37-B8CA-B28E-1AF0C58AB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8" b="2145"/>
          <a:stretch>
            <a:fillRect/>
          </a:stretch>
        </p:blipFill>
        <p:spPr>
          <a:xfrm>
            <a:off x="1221462" y="1007981"/>
            <a:ext cx="7251338" cy="5133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92A60-9148-0684-A455-DB58FB42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0079"/>
            <a:ext cx="8596668" cy="703688"/>
          </a:xfrm>
        </p:spPr>
        <p:txBody>
          <a:bodyPr>
            <a:normAutofit/>
          </a:bodyPr>
          <a:lstStyle/>
          <a:p>
            <a:r>
              <a:rPr lang="en-US" sz="3200" dirty="0"/>
              <a:t>MASTER ADAPTIVE LEARNER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03737-4C00-E4B8-B020-59B73EEF60F9}"/>
              </a:ext>
            </a:extLst>
          </p:cNvPr>
          <p:cNvSpPr txBox="1"/>
          <p:nvPr/>
        </p:nvSpPr>
        <p:spPr>
          <a:xfrm>
            <a:off x="490298" y="6581001"/>
            <a:ext cx="4287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Santen, S.A. </a:t>
            </a:r>
            <a:r>
              <a:rPr lang="en-US" sz="1200" i="1"/>
              <a:t>et al.; Medical Teacher</a:t>
            </a:r>
            <a:r>
              <a:rPr lang="en-US" sz="1200"/>
              <a:t>, </a:t>
            </a:r>
            <a:r>
              <a:rPr lang="en-US" sz="1200" b="1"/>
              <a:t>2026</a:t>
            </a:r>
            <a:r>
              <a:rPr lang="en-US" sz="1200"/>
              <a:t>, </a:t>
            </a:r>
            <a:r>
              <a:rPr lang="en-US" sz="1200" i="1"/>
              <a:t>48(2)</a:t>
            </a:r>
            <a:r>
              <a:rPr lang="en-US" sz="1200"/>
              <a:t>, 273-279.</a:t>
            </a:r>
          </a:p>
        </p:txBody>
      </p:sp>
    </p:spTree>
    <p:extLst>
      <p:ext uri="{BB962C8B-B14F-4D97-AF65-F5344CB8AC3E}">
        <p14:creationId xmlns:p14="http://schemas.microsoft.com/office/powerpoint/2010/main" val="187922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A39C-4490-8E01-0E7D-425EF7C1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488"/>
          </a:xfrm>
        </p:spPr>
        <p:txBody>
          <a:bodyPr>
            <a:normAutofit/>
          </a:bodyPr>
          <a:lstStyle/>
          <a:p>
            <a:r>
              <a:rPr lang="en-US" sz="3200" dirty="0"/>
              <a:t>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9AD77-81CA-3A62-EC0A-FD426810A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05648"/>
                <a:ext cx="8596668" cy="4995152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r>
                  <a:rPr lang="en-US" u="sng" dirty="0"/>
                  <a:t>Identify</a:t>
                </a:r>
                <a:r>
                  <a:rPr lang="en-US" dirty="0"/>
                  <a:t> a "gap" in knowledge</a:t>
                </a:r>
              </a:p>
              <a:p>
                <a:pPr lvl="1">
                  <a:buFont typeface="Courier New" charset="2"/>
                  <a:buChar char="o"/>
                </a:pPr>
                <a:r>
                  <a:rPr lang="en-US" dirty="0"/>
                  <a:t>May create cognitive dissonance</a:t>
                </a:r>
              </a:p>
              <a:p>
                <a:pPr lvl="1">
                  <a:buFont typeface="Courier New" charset="2"/>
                  <a:buChar char="o"/>
                </a:pPr>
                <a:r>
                  <a:rPr lang="en-US" dirty="0"/>
                  <a:t>Reverse “aha” moment</a:t>
                </a:r>
              </a:p>
              <a:p>
                <a:pPr lvl="1">
                  <a:buFont typeface="Courier New" charset="2"/>
                  <a:buChar char="o"/>
                </a:pPr>
                <a:endParaRPr lang="en-US" dirty="0"/>
              </a:p>
              <a:p>
                <a:r>
                  <a:rPr lang="en-US" dirty="0"/>
                  <a:t>An opportunity for learning but need to </a:t>
                </a:r>
                <a:r>
                  <a:rPr lang="en-US" u="sng" dirty="0"/>
                  <a:t>prioritize</a:t>
                </a:r>
                <a:r>
                  <a:rPr lang="en-US" dirty="0"/>
                  <a:t> which gap to fill</a:t>
                </a:r>
              </a:p>
              <a:p>
                <a:r>
                  <a:rPr lang="en-US" dirty="0"/>
                  <a:t>Then need to identify </a:t>
                </a:r>
                <a:r>
                  <a:rPr lang="en-US" u="sng" dirty="0"/>
                  <a:t>resources</a:t>
                </a:r>
              </a:p>
              <a:p>
                <a:endParaRPr lang="en-US" dirty="0"/>
              </a:p>
              <a:p>
                <a:r>
                  <a:rPr lang="en-US" dirty="0"/>
                  <a:t>Medical students may skip the planning step and, in doing so, may misalign their priorities and resources to topics that are not as high yield.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lvl="2"/>
                <a:r>
                  <a:rPr lang="en-US" sz="1800" dirty="0"/>
                  <a:t>Useful (U), Relevant (R), Valid (V), Work (W)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9AD77-81CA-3A62-EC0A-FD426810A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05648"/>
                <a:ext cx="8596668" cy="4995152"/>
              </a:xfrm>
              <a:blipFill>
                <a:blip r:embed="rId2"/>
                <a:stretch>
                  <a:fillRect l="-142" t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024FDE7-0BDA-0F19-30FC-D41B2737C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09" y="34937"/>
            <a:ext cx="2670093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6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EB8E-CA85-BF39-47D9-5E844CED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8F39-5DBA-1FF1-AD04-405E0984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526461"/>
          </a:xfrm>
        </p:spPr>
        <p:txBody>
          <a:bodyPr/>
          <a:lstStyle/>
          <a:p>
            <a:r>
              <a:rPr lang="en-US" sz="2400" dirty="0"/>
              <a:t>Learning Strategies</a:t>
            </a:r>
          </a:p>
          <a:p>
            <a:pPr lvl="1"/>
            <a:r>
              <a:rPr lang="en-US" sz="1800" dirty="0"/>
              <a:t>Need to mature the learning strategies</a:t>
            </a:r>
          </a:p>
          <a:p>
            <a:pPr lvl="2"/>
            <a:r>
              <a:rPr lang="en-US" sz="1800" dirty="0"/>
              <a:t>Highlighting</a:t>
            </a:r>
          </a:p>
          <a:p>
            <a:pPr lvl="2"/>
            <a:r>
              <a:rPr lang="en-US" sz="1800" dirty="0"/>
              <a:t>Re-reading</a:t>
            </a:r>
          </a:p>
          <a:p>
            <a:pPr lvl="2"/>
            <a:endParaRPr lang="en-US" dirty="0"/>
          </a:p>
          <a:p>
            <a:pPr lvl="1"/>
            <a:r>
              <a:rPr lang="en-US" sz="1800" dirty="0"/>
              <a:t>Concept Interleaving</a:t>
            </a:r>
          </a:p>
          <a:p>
            <a:pPr lvl="2"/>
            <a:r>
              <a:rPr lang="en-US" sz="1800" dirty="0"/>
              <a:t>Clustering similar topics in the same session</a:t>
            </a:r>
          </a:p>
          <a:p>
            <a:pPr lvl="1"/>
            <a:r>
              <a:rPr lang="en-US" sz="1800" dirty="0"/>
              <a:t>Concept clustering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A85CD-2928-8133-49B6-8C93A1F8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09" y="78109"/>
            <a:ext cx="2670093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A410-925A-3D42-69CB-5E000374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ASSESSING</a:t>
            </a:r>
          </a:p>
        </p:txBody>
      </p:sp>
      <p:pic>
        <p:nvPicPr>
          <p:cNvPr id="6" name="Content Placeholder 5" descr="A diagram of information&#10;&#10;AI-generated content may be incorrect.">
            <a:extLst>
              <a:ext uri="{FF2B5EF4-FFF2-40B4-BE49-F238E27FC236}">
                <a16:creationId xmlns:a16="http://schemas.microsoft.com/office/drawing/2014/main" id="{DE414C92-721F-FAAD-A168-5BAA1581E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79476"/>
            <a:ext cx="6229117" cy="6149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794EB-EB8C-01BF-850C-EC14F85C1D1D}"/>
              </a:ext>
            </a:extLst>
          </p:cNvPr>
          <p:cNvSpPr txBox="1"/>
          <p:nvPr/>
        </p:nvSpPr>
        <p:spPr>
          <a:xfrm>
            <a:off x="486265" y="6581001"/>
            <a:ext cx="5393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Sargeant, J, Armson, H, </a:t>
            </a:r>
            <a:r>
              <a:rPr lang="en-US" sz="1200" err="1"/>
              <a:t>Chesluk</a:t>
            </a:r>
            <a:r>
              <a:rPr lang="en-US" sz="1200"/>
              <a:t>, B, et al. </a:t>
            </a:r>
            <a:r>
              <a:rPr lang="en-US" sz="1200" i="1" err="1"/>
              <a:t>Acad</a:t>
            </a:r>
            <a:r>
              <a:rPr lang="en-US" sz="1200" i="1"/>
              <a:t> Med</a:t>
            </a:r>
            <a:r>
              <a:rPr lang="en-US" sz="1200"/>
              <a:t>. </a:t>
            </a:r>
            <a:r>
              <a:rPr lang="en-US" sz="1200" b="1"/>
              <a:t>2010</a:t>
            </a:r>
            <a:r>
              <a:rPr lang="en-US" sz="1200"/>
              <a:t>;</a:t>
            </a:r>
            <a:r>
              <a:rPr lang="en-US" sz="1200" i="1"/>
              <a:t>85(7)</a:t>
            </a:r>
            <a:r>
              <a:rPr lang="en-US" sz="1200"/>
              <a:t>:1212-1220.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17D8A-4A2F-7E37-1626-DA988985BACA}"/>
              </a:ext>
            </a:extLst>
          </p:cNvPr>
          <p:cNvSpPr txBox="1"/>
          <p:nvPr/>
        </p:nvSpPr>
        <p:spPr>
          <a:xfrm>
            <a:off x="164252" y="3971499"/>
            <a:ext cx="2812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“Processes and Dimensions of Informed Self-Assessment”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D10D62-8B07-80E4-6C9B-95F3430D4CE6}"/>
              </a:ext>
            </a:extLst>
          </p:cNvPr>
          <p:cNvSpPr/>
          <p:nvPr/>
        </p:nvSpPr>
        <p:spPr>
          <a:xfrm>
            <a:off x="264799" y="3971499"/>
            <a:ext cx="2685506" cy="923330"/>
          </a:xfrm>
          <a:prstGeom prst="roundRect">
            <a:avLst/>
          </a:prstGeom>
          <a:solidFill>
            <a:schemeClr val="accent1">
              <a:alpha val="5988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9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DABB-6B6C-E5C6-7101-CFF4B0A1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ADJUSTING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FE929-5155-C61B-3273-CF32FC25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926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Incorporating what was learned</a:t>
            </a:r>
          </a:p>
          <a:p>
            <a:endParaRPr lang="en-US" dirty="0"/>
          </a:p>
          <a:p>
            <a:r>
              <a:rPr lang="en-US" sz="2400" dirty="0"/>
              <a:t>Changing strategies</a:t>
            </a:r>
          </a:p>
          <a:p>
            <a:pPr lvl="1"/>
            <a:r>
              <a:rPr lang="en-US" sz="1800" dirty="0"/>
              <a:t>Students</a:t>
            </a:r>
          </a:p>
          <a:p>
            <a:pPr lvl="2"/>
            <a:r>
              <a:rPr lang="en-US" sz="1800" dirty="0"/>
              <a:t>Clinical reasoning</a:t>
            </a:r>
          </a:p>
          <a:p>
            <a:pPr lvl="2"/>
            <a:r>
              <a:rPr lang="en-US" sz="1800" dirty="0"/>
              <a:t>Patient presentations</a:t>
            </a:r>
          </a:p>
          <a:p>
            <a:pPr lvl="2"/>
            <a:endParaRPr lang="en-US" sz="1200" dirty="0"/>
          </a:p>
          <a:p>
            <a:pPr lvl="1"/>
            <a:r>
              <a:rPr lang="en-US" sz="1800" dirty="0"/>
              <a:t>Practicing clinicians</a:t>
            </a:r>
          </a:p>
          <a:p>
            <a:pPr lvl="2"/>
            <a:r>
              <a:rPr lang="en-US" sz="1800" dirty="0"/>
              <a:t>Revising approach to specific patient population</a:t>
            </a:r>
          </a:p>
          <a:p>
            <a:pPr lvl="2"/>
            <a:r>
              <a:rPr lang="en-US" sz="1800" dirty="0"/>
              <a:t>Implementing change at the appropriate level (individual vs. system)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91AC0-1A70-DBED-6CDA-F6625D55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09" y="85227"/>
            <a:ext cx="2670093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557D-C9F4-D9E2-ED8E-F8D7536A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FLIPPED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13C1-F92B-8AC5-C22D-07818244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8992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/>
              <a:t>Students view lecture and readings prior to class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/>
              <a:t>Students do problems and assignments in class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929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30CE-CD83-7905-7385-A2BEC36B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0936"/>
            <a:ext cx="8596668" cy="796119"/>
          </a:xfrm>
        </p:spPr>
        <p:txBody>
          <a:bodyPr>
            <a:normAutofit/>
          </a:bodyPr>
          <a:lstStyle/>
          <a:p>
            <a:r>
              <a:rPr lang="en-US" sz="3200" dirty="0"/>
              <a:t>THE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609C-7C39-CDC6-B588-79185EDE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3971"/>
            <a:ext cx="8596668" cy="50079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Curiosity</a:t>
            </a:r>
          </a:p>
          <a:p>
            <a:pPr lvl="1"/>
            <a:r>
              <a:rPr lang="en-US" sz="1800" dirty="0"/>
              <a:t>“A desire for knowledge that leads to exploratory behavior.”</a:t>
            </a:r>
          </a:p>
          <a:p>
            <a:pPr lvl="1"/>
            <a:r>
              <a:rPr lang="en-US" sz="1800" dirty="0"/>
              <a:t>Trait curiosity – inherent baseline state, stable</a:t>
            </a:r>
          </a:p>
          <a:p>
            <a:pPr lvl="2"/>
            <a:r>
              <a:rPr lang="en-US" sz="1800" dirty="0"/>
              <a:t>Leisure-time pursuits</a:t>
            </a:r>
          </a:p>
          <a:p>
            <a:pPr lvl="1"/>
            <a:r>
              <a:rPr lang="en-US" sz="1800" dirty="0"/>
              <a:t>State curiosity – variable, context-dependent</a:t>
            </a:r>
          </a:p>
          <a:p>
            <a:pPr lvl="2"/>
            <a:r>
              <a:rPr lang="en-US" sz="1800" dirty="0"/>
              <a:t>Can be influenced by the learning environment</a:t>
            </a:r>
          </a:p>
          <a:p>
            <a:pPr marL="914400" lvl="2" indent="0">
              <a:buNone/>
            </a:pPr>
            <a:endParaRPr lang="en-US" sz="1800" dirty="0"/>
          </a:p>
          <a:p>
            <a:r>
              <a:rPr lang="en-US" sz="2400" dirty="0"/>
              <a:t>Motivation</a:t>
            </a:r>
          </a:p>
          <a:p>
            <a:pPr lvl="1"/>
            <a:r>
              <a:rPr lang="en-US" sz="2000" dirty="0"/>
              <a:t>“Why a behavior is initiated, why it persists, and when it ends”</a:t>
            </a:r>
          </a:p>
          <a:p>
            <a:pPr lvl="2"/>
            <a:r>
              <a:rPr lang="en-US" sz="1800" dirty="0"/>
              <a:t>The value of learning </a:t>
            </a:r>
            <a:r>
              <a:rPr lang="en-US" sz="1800" i="1" dirty="0"/>
              <a:t>and</a:t>
            </a:r>
            <a:r>
              <a:rPr lang="en-US" sz="1800" dirty="0"/>
              <a:t> the cost</a:t>
            </a:r>
          </a:p>
          <a:p>
            <a:pPr lvl="1"/>
            <a:r>
              <a:rPr lang="en-US" sz="2000" dirty="0"/>
              <a:t>Active learning (TBL and PBL), constructive feedback, support for autonomous behavior all positively impact motivation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6A76DA15-7C4A-3696-472B-C5AC00EEF52D}"/>
              </a:ext>
            </a:extLst>
          </p:cNvPr>
          <p:cNvSpPr txBox="1"/>
          <p:nvPr/>
        </p:nvSpPr>
        <p:spPr>
          <a:xfrm>
            <a:off x="-56038" y="6529249"/>
            <a:ext cx="6152038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Friedman, E., Atkinson, H.; </a:t>
            </a:r>
            <a:r>
              <a:rPr lang="en-US" sz="1400" i="1">
                <a:latin typeface="Open Sauce"/>
                <a:ea typeface="Open Sauce"/>
                <a:cs typeface="Open Sauce"/>
                <a:sym typeface="Open Sauce"/>
              </a:rPr>
              <a:t>The Master Adaptive Learner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400" b="1">
                <a:latin typeface="Open Sauce"/>
                <a:ea typeface="Open Sauce"/>
                <a:cs typeface="Open Sauce"/>
                <a:sym typeface="Open Sauce"/>
              </a:rPr>
              <a:t>2020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31-48 </a:t>
            </a:r>
            <a:endParaRPr lang="en-US" sz="1400">
              <a:latin typeface="Open Sauce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398228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CE92-71C4-3C6F-E89E-20BEED2C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4112"/>
            <a:ext cx="8596668" cy="796119"/>
          </a:xfrm>
        </p:spPr>
        <p:txBody>
          <a:bodyPr>
            <a:normAutofit/>
          </a:bodyPr>
          <a:lstStyle/>
          <a:p>
            <a:r>
              <a:rPr lang="en-US" sz="3200" dirty="0"/>
              <a:t>THE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5B2DA-0343-CD1E-7810-C1DC49C4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0231"/>
            <a:ext cx="9326475" cy="4908043"/>
          </a:xfrm>
        </p:spPr>
        <p:txBody>
          <a:bodyPr>
            <a:normAutofit/>
          </a:bodyPr>
          <a:lstStyle/>
          <a:p>
            <a:r>
              <a:rPr lang="en-US" sz="2400" dirty="0"/>
              <a:t>Growth Mindset</a:t>
            </a:r>
          </a:p>
          <a:p>
            <a:pPr lvl="1"/>
            <a:r>
              <a:rPr lang="en-US" sz="2000" dirty="0"/>
              <a:t>Alternative is a fixed mindset (intelligence, talent are fixed)</a:t>
            </a:r>
          </a:p>
          <a:p>
            <a:pPr lvl="1"/>
            <a:endParaRPr lang="en-US" sz="2000" dirty="0"/>
          </a:p>
          <a:p>
            <a:r>
              <a:rPr lang="en-US" sz="2200" dirty="0"/>
              <a:t>Examples</a:t>
            </a:r>
          </a:p>
          <a:p>
            <a:pPr lvl="1"/>
            <a:r>
              <a:rPr lang="en-US" sz="2000" dirty="0"/>
              <a:t>Fixed – “feel smart when education comes easily”</a:t>
            </a:r>
          </a:p>
          <a:p>
            <a:pPr lvl="1"/>
            <a:r>
              <a:rPr lang="en-US" sz="2000" dirty="0"/>
              <a:t>Growth – values effort and understands that mistakes are essential to learning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Fixed – “becomes discouraged and defensive about constructive feedback”</a:t>
            </a:r>
          </a:p>
          <a:p>
            <a:pPr lvl="1"/>
            <a:r>
              <a:rPr lang="en-US" sz="2000" dirty="0"/>
              <a:t>Growth – seeks out formative feedback and implements changes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6A3D81BF-6BC4-F561-746C-EA1D0BF5A543}"/>
              </a:ext>
            </a:extLst>
          </p:cNvPr>
          <p:cNvSpPr txBox="1"/>
          <p:nvPr/>
        </p:nvSpPr>
        <p:spPr>
          <a:xfrm>
            <a:off x="-56038" y="6529249"/>
            <a:ext cx="6152038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Friedman, E., Atkinson, H.; </a:t>
            </a:r>
            <a:r>
              <a:rPr lang="en-US" sz="1400" i="1">
                <a:latin typeface="Open Sauce"/>
                <a:ea typeface="Open Sauce"/>
                <a:cs typeface="Open Sauce"/>
                <a:sym typeface="Open Sauce"/>
              </a:rPr>
              <a:t>The Master Adaptive Learner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400" b="1">
                <a:latin typeface="Open Sauce"/>
                <a:ea typeface="Open Sauce"/>
                <a:cs typeface="Open Sauce"/>
                <a:sym typeface="Open Sauce"/>
              </a:rPr>
              <a:t>2020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31-48 </a:t>
            </a:r>
            <a:endParaRPr lang="en-US" sz="1400">
              <a:latin typeface="Open Sauce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127505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62BC-147B-51AD-9C9F-567D9CF8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29904"/>
            <a:ext cx="8596668" cy="714233"/>
          </a:xfrm>
        </p:spPr>
        <p:txBody>
          <a:bodyPr>
            <a:normAutofit/>
          </a:bodyPr>
          <a:lstStyle/>
          <a:p>
            <a:r>
              <a:rPr lang="en-US" sz="3200" dirty="0"/>
              <a:t>THE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9B84-2554-D890-FC6B-F1BA6A99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44137"/>
            <a:ext cx="9531191" cy="5283959"/>
          </a:xfrm>
        </p:spPr>
        <p:txBody>
          <a:bodyPr>
            <a:normAutofit/>
          </a:bodyPr>
          <a:lstStyle/>
          <a:p>
            <a:r>
              <a:rPr lang="en-US" sz="2400" dirty="0"/>
              <a:t>Resilience</a:t>
            </a:r>
          </a:p>
          <a:p>
            <a:pPr lvl="1"/>
            <a:r>
              <a:rPr lang="en-US" sz="2200" dirty="0"/>
              <a:t>“the process of adapting well in the face of adversity, trauma, threats or even significant sources of threats.” – APA</a:t>
            </a:r>
          </a:p>
          <a:p>
            <a:pPr lvl="1"/>
            <a:endParaRPr lang="en-US" sz="800" dirty="0"/>
          </a:p>
          <a:p>
            <a:pPr lvl="1"/>
            <a:r>
              <a:rPr lang="en-US" sz="2200" dirty="0"/>
              <a:t>Tied to burnout</a:t>
            </a:r>
          </a:p>
          <a:p>
            <a:pPr lvl="1"/>
            <a:endParaRPr lang="en-US" sz="800" dirty="0"/>
          </a:p>
          <a:p>
            <a:pPr lvl="1"/>
            <a:r>
              <a:rPr lang="en-US" sz="2200" dirty="0"/>
              <a:t>SAVES</a:t>
            </a:r>
          </a:p>
          <a:p>
            <a:pPr lvl="2"/>
            <a:r>
              <a:rPr lang="en-US" sz="2000" dirty="0"/>
              <a:t>S: social connection</a:t>
            </a:r>
          </a:p>
          <a:p>
            <a:pPr lvl="2"/>
            <a:r>
              <a:rPr lang="en-US" sz="2000" dirty="0"/>
              <a:t>A: attitude</a:t>
            </a:r>
          </a:p>
          <a:p>
            <a:pPr lvl="2"/>
            <a:r>
              <a:rPr lang="en-US" sz="2000" dirty="0"/>
              <a:t>V: values</a:t>
            </a:r>
          </a:p>
          <a:p>
            <a:pPr lvl="2"/>
            <a:r>
              <a:rPr lang="en-US" sz="2000" dirty="0"/>
              <a:t>E: emotions</a:t>
            </a:r>
          </a:p>
          <a:p>
            <a:pPr lvl="2"/>
            <a:r>
              <a:rPr lang="en-US" sz="2000" dirty="0"/>
              <a:t>S: silliness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247C056-6E87-9CC2-E039-90BCD2FAF6C4}"/>
              </a:ext>
            </a:extLst>
          </p:cNvPr>
          <p:cNvSpPr txBox="1"/>
          <p:nvPr/>
        </p:nvSpPr>
        <p:spPr>
          <a:xfrm>
            <a:off x="-56038" y="6529249"/>
            <a:ext cx="6152038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Friedman, E., Atkinson, H.; </a:t>
            </a:r>
            <a:r>
              <a:rPr lang="en-US" sz="1400" i="1">
                <a:latin typeface="Open Sauce"/>
                <a:ea typeface="Open Sauce"/>
                <a:cs typeface="Open Sauce"/>
                <a:sym typeface="Open Sauce"/>
              </a:rPr>
              <a:t>The Master Adaptive Learner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400" b="1">
                <a:latin typeface="Open Sauce"/>
                <a:ea typeface="Open Sauce"/>
                <a:cs typeface="Open Sauce"/>
                <a:sym typeface="Open Sauce"/>
              </a:rPr>
              <a:t>2020</a:t>
            </a:r>
            <a:r>
              <a:rPr lang="en-US" sz="1400">
                <a:latin typeface="Open Sauce"/>
                <a:ea typeface="Open Sauce"/>
                <a:cs typeface="Open Sauce"/>
                <a:sym typeface="Open Sauce"/>
              </a:rPr>
              <a:t>, 31-48 </a:t>
            </a:r>
            <a:endParaRPr lang="en-US" sz="1400">
              <a:latin typeface="Open Sauce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2796963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63CC-8F99-07B0-1D38-1A94FF38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655"/>
          </a:xfrm>
        </p:spPr>
        <p:txBody>
          <a:bodyPr>
            <a:normAutofit/>
          </a:bodyPr>
          <a:lstStyle/>
          <a:p>
            <a:r>
              <a:rPr lang="en-US" sz="3200" dirty="0"/>
              <a:t>BECOME AN ADAPTIVE EXPERT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AE589-F402-B67F-A526-6C81FF86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9255"/>
            <a:ext cx="4757111" cy="4732107"/>
          </a:xfrm>
        </p:spPr>
        <p:txBody>
          <a:bodyPr/>
          <a:lstStyle/>
          <a:p>
            <a:r>
              <a:rPr lang="en-US" sz="2400" dirty="0"/>
              <a:t>Adaptive Expertise</a:t>
            </a:r>
          </a:p>
          <a:p>
            <a:pPr lvl="1"/>
            <a:r>
              <a:rPr lang="en-US" sz="1800" dirty="0"/>
              <a:t>“Ability to apply a wide range of approaches to a problem not only routinely procedural approaches but also creative innovative ones when the situation calls for it.”</a:t>
            </a:r>
          </a:p>
          <a:p>
            <a:pPr lvl="1"/>
            <a:endParaRPr lang="en-US" dirty="0"/>
          </a:p>
          <a:p>
            <a:pPr lvl="1"/>
            <a:r>
              <a:rPr lang="en-US" sz="1800" dirty="0"/>
              <a:t>In education</a:t>
            </a:r>
          </a:p>
          <a:p>
            <a:pPr lvl="2"/>
            <a:r>
              <a:rPr lang="en-US" sz="1800" dirty="0"/>
              <a:t>“Promoting and developing lifelong learners ready to engage in self-directed learning, continuous improvement, and the ability to adapt.”</a:t>
            </a:r>
          </a:p>
          <a:p>
            <a:endParaRPr lang="en-US" dirty="0"/>
          </a:p>
        </p:txBody>
      </p:sp>
      <p:pic>
        <p:nvPicPr>
          <p:cNvPr id="1026" name="Picture 2" descr="The Metacognitive Competency: Becoming a Master Adaptive Learner | Springer  Nature Link">
            <a:extLst>
              <a:ext uri="{FF2B5EF4-FFF2-40B4-BE49-F238E27FC236}">
                <a16:creationId xmlns:a16="http://schemas.microsoft.com/office/drawing/2014/main" id="{5FBA9DDB-7CCF-C098-09C3-8AF3B9BF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71" y="1791673"/>
            <a:ext cx="3783830" cy="35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CA072-C991-3007-CFD7-B5A0B6DD15D6}"/>
              </a:ext>
            </a:extLst>
          </p:cNvPr>
          <p:cNvSpPr txBox="1"/>
          <p:nvPr/>
        </p:nvSpPr>
        <p:spPr>
          <a:xfrm>
            <a:off x="448735" y="6292947"/>
            <a:ext cx="557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Santen, S.A. </a:t>
            </a:r>
            <a:r>
              <a:rPr lang="en-US" sz="1200" i="1"/>
              <a:t>et al.; Medical Teacher</a:t>
            </a:r>
            <a:r>
              <a:rPr lang="en-US" sz="1200"/>
              <a:t>, </a:t>
            </a:r>
            <a:r>
              <a:rPr lang="en-US" sz="1200" b="1"/>
              <a:t>2026</a:t>
            </a:r>
            <a:r>
              <a:rPr lang="en-US" sz="1200"/>
              <a:t>, </a:t>
            </a:r>
            <a:r>
              <a:rPr lang="en-US" sz="1200" i="1"/>
              <a:t>48(2)</a:t>
            </a:r>
            <a:r>
              <a:rPr lang="en-US" sz="1200"/>
              <a:t>, 273-279.</a:t>
            </a:r>
          </a:p>
          <a:p>
            <a:r>
              <a:rPr lang="en-US" sz="1200">
                <a:latin typeface="Open Sauce"/>
                <a:ea typeface="Open Sauce"/>
                <a:cs typeface="Open Sauce"/>
                <a:sym typeface="Open Sauce"/>
              </a:rPr>
              <a:t>Pusic, M.V.; Cutrer, W.B., Santen, S.A.; </a:t>
            </a:r>
            <a:r>
              <a:rPr lang="en-US" sz="1200" i="1">
                <a:latin typeface="Open Sauce"/>
                <a:ea typeface="Open Sauce"/>
                <a:cs typeface="Open Sauce"/>
                <a:sym typeface="Open Sauce"/>
              </a:rPr>
              <a:t>The Master Adaptive Learner</a:t>
            </a:r>
            <a:r>
              <a:rPr lang="en-US" sz="1200"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1200" b="1">
                <a:latin typeface="Open Sauce"/>
                <a:ea typeface="Open Sauce"/>
                <a:cs typeface="Open Sauce"/>
                <a:sym typeface="Open Sauce"/>
              </a:rPr>
              <a:t>2020</a:t>
            </a:r>
            <a:r>
              <a:rPr lang="en-US" sz="1200">
                <a:latin typeface="Open Sauce"/>
                <a:ea typeface="Open Sauce"/>
                <a:cs typeface="Open Sauce"/>
                <a:sym typeface="Open Sauce"/>
              </a:rPr>
              <a:t>, 10-18.</a:t>
            </a:r>
            <a:endParaRPr lang="en-US" sz="1200">
              <a:latin typeface="Open Sauce"/>
              <a:ea typeface="Open Sauce"/>
              <a:cs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3638844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68B3-386A-1E0B-7160-359860E5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F840-1CA2-08B2-1155-0E419C08C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855"/>
            <a:ext cx="8596668" cy="4503507"/>
          </a:xfrm>
        </p:spPr>
        <p:txBody>
          <a:bodyPr>
            <a:normAutofit/>
          </a:bodyPr>
          <a:lstStyle/>
          <a:p>
            <a:r>
              <a:rPr lang="en-US" sz="2400"/>
              <a:t>Active learning is necessary to foster the Master Adaptive Learner mindset</a:t>
            </a:r>
          </a:p>
          <a:p>
            <a:r>
              <a:rPr lang="en-US" sz="2400"/>
              <a:t>Students often skip the planning step</a:t>
            </a:r>
          </a:p>
          <a:p>
            <a:r>
              <a:rPr lang="en-US" sz="2400"/>
              <a:t>Many students have preferred learning styles</a:t>
            </a:r>
          </a:p>
          <a:p>
            <a:pPr lvl="1"/>
            <a:r>
              <a:rPr lang="en-US" sz="2200"/>
              <a:t>Can impact learning by clustering topics and repeating in future sessions</a:t>
            </a:r>
          </a:p>
          <a:p>
            <a:r>
              <a:rPr lang="en-US" sz="2400"/>
              <a:t>Assessment is vital!</a:t>
            </a:r>
          </a:p>
          <a:p>
            <a:r>
              <a:rPr lang="en-US" sz="2400"/>
              <a:t>Coaching provides the energy to support the process</a:t>
            </a:r>
          </a:p>
        </p:txBody>
      </p:sp>
    </p:spTree>
    <p:extLst>
      <p:ext uri="{BB962C8B-B14F-4D97-AF65-F5344CB8AC3E}">
        <p14:creationId xmlns:p14="http://schemas.microsoft.com/office/powerpoint/2010/main" val="2297832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CECE-45E2-583F-13AB-DFEF4660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56D5-5050-CAF1-2CBE-0DACCF82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1765"/>
            <a:ext cx="8596668" cy="4399598"/>
          </a:xfrm>
        </p:spPr>
        <p:txBody>
          <a:bodyPr/>
          <a:lstStyle/>
          <a:p>
            <a:r>
              <a:rPr lang="en-US" sz="2000"/>
              <a:t>Thomas LaClair, MD, MBA</a:t>
            </a:r>
          </a:p>
          <a:p>
            <a:pPr marL="457200" lvl="1" indent="0">
              <a:buNone/>
            </a:pPr>
            <a:r>
              <a:rPr lang="en-US" sz="2000"/>
              <a:t>laclairt@upstate.edu</a:t>
            </a:r>
          </a:p>
          <a:p>
            <a:pPr lvl="1"/>
            <a:endParaRPr lang="en-US" sz="2000"/>
          </a:p>
          <a:p>
            <a:r>
              <a:rPr lang="en-US" sz="2000"/>
              <a:t>Lauren Meyer, PhD</a:t>
            </a:r>
          </a:p>
          <a:p>
            <a:pPr marL="457200" lvl="1" indent="0">
              <a:buNone/>
            </a:pPr>
            <a:r>
              <a:rPr lang="en-US" sz="2000"/>
              <a:t>meyerl@upstate.edu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379D-046E-2C87-7478-21DA3CD3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PROBLEM 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E489-EB11-84CA-A1B8-84AA3830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9574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The traditional didactic method is reversed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sz="2400" dirty="0"/>
              <a:t>Students are presented with a real-world problem first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Students acquire knowledge as they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129184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079F-988C-BFF6-19B4-5E8E8035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SMALL GROUP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2488-DBC9-DF8D-C65D-4C1BB1AB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9574"/>
            <a:ext cx="924597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Small groups are formed including a teacher and 4-12 students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sz="2400" dirty="0"/>
              <a:t>Key features are questioning, listening, responding, and explaining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Can start with a problem or a case that needs to be solved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Discussion promotes higher level thinking and knowledge acquisition</a:t>
            </a:r>
          </a:p>
        </p:txBody>
      </p:sp>
    </p:spTree>
    <p:extLst>
      <p:ext uri="{BB962C8B-B14F-4D97-AF65-F5344CB8AC3E}">
        <p14:creationId xmlns:p14="http://schemas.microsoft.com/office/powerpoint/2010/main" val="46410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8B78-CB2F-FB86-0948-FE10AB7E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TEAM 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0303-64DF-1EDB-810D-110B0EC4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9814"/>
            <a:ext cx="8596668" cy="4379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Very scripted</a:t>
            </a:r>
            <a:endParaRPr lang="en-US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   a. Advance student preparation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   b. Individual readiness assurance test (in class)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   c. Team RAT done in class with your team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   d. </a:t>
            </a:r>
            <a:r>
              <a:rPr lang="en-US" sz="2400" dirty="0" err="1"/>
              <a:t>tAPP</a:t>
            </a:r>
            <a:r>
              <a:rPr lang="en-US" sz="2400" dirty="0"/>
              <a:t> – all teams solve the same problem in class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   e. Instructor determines best solution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   f. Teams can appeal the solution</a:t>
            </a:r>
          </a:p>
        </p:txBody>
      </p:sp>
    </p:spTree>
    <p:extLst>
      <p:ext uri="{BB962C8B-B14F-4D97-AF65-F5344CB8AC3E}">
        <p14:creationId xmlns:p14="http://schemas.microsoft.com/office/powerpoint/2010/main" val="12309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C074-ECE7-3216-EF82-E78D5A83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907"/>
          </a:xfrm>
        </p:spPr>
        <p:txBody>
          <a:bodyPr>
            <a:normAutofit/>
          </a:bodyPr>
          <a:lstStyle/>
          <a:p>
            <a:r>
              <a:rPr lang="en-US" sz="3200" dirty="0"/>
              <a:t>CASE-BASED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3551-C9CB-5D5C-338F-CDD82AFD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3753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A hybrid model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Starts with a clinical case (problem)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Group of students try to solve the problem (team)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Groups of 6-10 (small group)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53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AFE2-2793-2B75-C8AD-05BD6593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FM PRECEPTOR'S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0CB2-C35E-99CF-E507-2A526AC6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821"/>
            <a:ext cx="9287626" cy="384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What learning model/s are we using in the FM clerkship?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Flipped classroom?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Maybe!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Assign an Aquifer case for your student to do to prepare for next day's patients</a:t>
            </a:r>
          </a:p>
        </p:txBody>
      </p:sp>
    </p:spTree>
    <p:extLst>
      <p:ext uri="{BB962C8B-B14F-4D97-AF65-F5344CB8AC3E}">
        <p14:creationId xmlns:p14="http://schemas.microsoft.com/office/powerpoint/2010/main" val="256212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9BBA-35C9-FDCF-9C13-484D41CA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90412" cy="1320800"/>
          </a:xfrm>
        </p:spPr>
        <p:txBody>
          <a:bodyPr>
            <a:normAutofit/>
          </a:bodyPr>
          <a:lstStyle/>
          <a:p>
            <a:r>
              <a:rPr lang="en-US" sz="3200" dirty="0"/>
              <a:t>ARE WE USING PROBLEM BASED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D9A5-6E2B-AC4B-E005-1B1B270D9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Absolutely!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Patient = problem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Problem = arriving at a diagnosis</a:t>
            </a:r>
          </a:p>
        </p:txBody>
      </p:sp>
    </p:spTree>
    <p:extLst>
      <p:ext uri="{BB962C8B-B14F-4D97-AF65-F5344CB8AC3E}">
        <p14:creationId xmlns:p14="http://schemas.microsoft.com/office/powerpoint/2010/main" val="16354401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C742CBFD7464DB6FD5714C3C9AFF0" ma:contentTypeVersion="19" ma:contentTypeDescription="Create a new document." ma:contentTypeScope="" ma:versionID="299973ef29f243589c5f6f95cadf3142">
  <xsd:schema xmlns:xsd="http://www.w3.org/2001/XMLSchema" xmlns:xs="http://www.w3.org/2001/XMLSchema" xmlns:p="http://schemas.microsoft.com/office/2006/metadata/properties" xmlns:ns2="c6a150e9-571f-46dd-be5f-b16145ef198d" xmlns:ns3="d2cccd37-1529-4bdb-80e4-007982c42467" targetNamespace="http://schemas.microsoft.com/office/2006/metadata/properties" ma:root="true" ma:fieldsID="c88b42ba56ee563702cfbc577b84af83" ns2:_="" ns3:_="">
    <xsd:import namespace="c6a150e9-571f-46dd-be5f-b16145ef198d"/>
    <xsd:import namespace="d2cccd37-1529-4bdb-80e4-007982c42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CI_Doc" minOccurs="0"/>
                <xsd:element ref="ns2:MediaServiceOCR" minOccurs="0"/>
                <xsd:element ref="ns2:PHIConfidentialHighSev" minOccurs="0"/>
                <xsd:element ref="ns2:MediaServiceBillingMetadata" minOccurs="0"/>
                <xsd:element ref="ns2:MediaServiceLocation" minOccurs="0"/>
                <xsd:element ref="ns2:PHIConfidential" minOccurs="0"/>
                <xsd:element ref="ns2:CertFile" minOccurs="0"/>
                <xsd:element ref="ns2:Source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150e9-571f-46dd-be5f-b16145ef1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CI_Doc" ma:index="19" nillable="true" ma:displayName="PCI_Doc" ma:internalName="PCI_Doc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HIConfidentialHighSev" ma:index="21" nillable="true" ma:displayName="PHIConfidentialHighSev" ma:internalName="PHIConfidentialHighSev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PHIConfidential" ma:index="24" nillable="true" ma:displayName="PHIConfidential" ma:internalName="PHIConfidential">
      <xsd:simpleType>
        <xsd:restriction base="dms:Text"/>
      </xsd:simpleType>
    </xsd:element>
    <xsd:element name="CertFile" ma:index="25" nillable="true" ma:displayName="CertFile" ma:internalName="CertFile">
      <xsd:simpleType>
        <xsd:restriction base="dms:Text"/>
      </xsd:simpleType>
    </xsd:element>
    <xsd:element name="SourceCode" ma:index="26" nillable="true" ma:displayName="SourceCode" ma:internalName="SourceCod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ccd37-1529-4bdb-80e4-007982c424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306ad8-a6ea-4bc6-8e6b-f93722dd48d7}" ma:internalName="TaxCatchAll" ma:showField="CatchAllData" ma:web="d2cccd37-1529-4bdb-80e4-007982c42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a150e9-571f-46dd-be5f-b16145ef198d">
      <Terms xmlns="http://schemas.microsoft.com/office/infopath/2007/PartnerControls"/>
    </lcf76f155ced4ddcb4097134ff3c332f>
    <PHIConfidential xmlns="c6a150e9-571f-46dd-be5f-b16145ef198d" xsi:nil="true"/>
    <TaxCatchAll xmlns="d2cccd37-1529-4bdb-80e4-007982c42467" xsi:nil="true"/>
    <CertFile xmlns="c6a150e9-571f-46dd-be5f-b16145ef198d" xsi:nil="true"/>
    <PHIConfidentialHighSev xmlns="c6a150e9-571f-46dd-be5f-b16145ef198d" xsi:nil="true"/>
    <PCI_Doc xmlns="c6a150e9-571f-46dd-be5f-b16145ef198d" xsi:nil="true"/>
    <SourceCode xmlns="c6a150e9-571f-46dd-be5f-b16145ef198d" xsi:nil="true"/>
  </documentManagement>
</p:properties>
</file>

<file path=customXml/itemProps1.xml><?xml version="1.0" encoding="utf-8"?>
<ds:datastoreItem xmlns:ds="http://schemas.openxmlformats.org/officeDocument/2006/customXml" ds:itemID="{6042933C-8261-41C3-B1C2-6FF4A8C5894C}"/>
</file>

<file path=customXml/itemProps2.xml><?xml version="1.0" encoding="utf-8"?>
<ds:datastoreItem xmlns:ds="http://schemas.openxmlformats.org/officeDocument/2006/customXml" ds:itemID="{C4A45680-0F07-4806-A249-979CF145BA64}"/>
</file>

<file path=customXml/itemProps3.xml><?xml version="1.0" encoding="utf-8"?>
<ds:datastoreItem xmlns:ds="http://schemas.openxmlformats.org/officeDocument/2006/customXml" ds:itemID="{73081E48-9ACB-4CBA-A944-7EE439FF1F1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1685</Words>
  <Application>Microsoft Office PowerPoint</Application>
  <PresentationFormat>Widescreen</PresentationFormat>
  <Paragraphs>278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Open Sauce</vt:lpstr>
      <vt:lpstr>Open Sauce Bold</vt:lpstr>
      <vt:lpstr>Open Sauce Italics</vt:lpstr>
      <vt:lpstr>Trebuchet MS</vt:lpstr>
      <vt:lpstr>Wingdings 3</vt:lpstr>
      <vt:lpstr>Facet</vt:lpstr>
      <vt:lpstr>ACTIVE LEARNING IN THE FAMILY MEDICINE CLERKSHIP:  CREATING MASTER ADAPTIVE LEARNERS     </vt:lpstr>
      <vt:lpstr>PASSIVE LEARNING</vt:lpstr>
      <vt:lpstr>FLIPPED CLASSROOM</vt:lpstr>
      <vt:lpstr>PROBLEM BASED LEARNING</vt:lpstr>
      <vt:lpstr>SMALL GROUP LEARNING</vt:lpstr>
      <vt:lpstr>TEAM BASED LEARNING</vt:lpstr>
      <vt:lpstr>CASE-BASED LEARNING</vt:lpstr>
      <vt:lpstr>FM PRECEPTOR'S OFFICE</vt:lpstr>
      <vt:lpstr>ARE WE USING PROBLEM BASED LEARNING?</vt:lpstr>
      <vt:lpstr>ARE WE USING SMALL GROUP LEARNING?</vt:lpstr>
      <vt:lpstr>ARE WE USING TEAM BASED LEARNING?</vt:lpstr>
      <vt:lpstr>ARE WE USING CASE BASED-LEARNING?</vt:lpstr>
      <vt:lpstr>ACTIVE LEARNING MODALITIES USED IN THE FM CLERKSHIP</vt:lpstr>
      <vt:lpstr>ANKI DECKS                                  </vt:lpstr>
      <vt:lpstr>So...</vt:lpstr>
      <vt:lpstr>SHOULD WE CHANGE COURSE?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 ADAPTIVE LEARNER</vt:lpstr>
      <vt:lpstr>MASTER ADAPTIVE LEARNER</vt:lpstr>
      <vt:lpstr>PLANNING</vt:lpstr>
      <vt:lpstr>LEARNING</vt:lpstr>
      <vt:lpstr>ASSESSING</vt:lpstr>
      <vt:lpstr>ADJUSTING</vt:lpstr>
      <vt:lpstr>THE BATTERIES</vt:lpstr>
      <vt:lpstr>THE BATTERIES</vt:lpstr>
      <vt:lpstr>THE BATTERIES</vt:lpstr>
      <vt:lpstr>BECOME AN ADAPTIVE EXPERT</vt:lpstr>
      <vt:lpstr>CONCLUSION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Meyer</dc:creator>
  <cp:lastModifiedBy>Rachael Jones</cp:lastModifiedBy>
  <cp:revision>42</cp:revision>
  <dcterms:created xsi:type="dcterms:W3CDTF">2013-07-15T20:26:40Z</dcterms:created>
  <dcterms:modified xsi:type="dcterms:W3CDTF">2026-03-10T15:31:04Z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0x010100595C742CBFD7464DB6FD5714C3C9AFF0</vt:lpwstr>
  </property>
</Properties>
</file>