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3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81.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10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Lst>
  <p:sldSz cx="12192000" cy="6858000"/>
  <p:notesSz cx="6858000" cy="9144000"/>
  <p:embeddedFontLst>
    <p:embeddedFont>
      <p:font typeface="Gill Sans" panose="020B0604020202020204" charset="0"/>
      <p:regular r:id="rId102"/>
      <p:bold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6" roundtripDataSignature="AMtx7mjyf1RmJ4pbKWxt34vi+LD7TH1M2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60"/>
  </p:normalViewPr>
  <p:slideViewPr>
    <p:cSldViewPr snapToGrid="0">
      <p:cViewPr varScale="1">
        <p:scale>
          <a:sx n="96" d="100"/>
          <a:sy n="96" d="100"/>
        </p:scale>
        <p:origin x="7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customXml" Target="../customXml/item2.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customXml" Target="../customXml/item3.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2.fntdata"/><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customschemas.google.com/relationships/presentationmetadata" Target="meta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c8dacd63b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c8dacd63b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3c8dacd63b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c8dacd63b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c8dacd63b9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3c8dacd63b9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c8dacd63b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c8dacd63b9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3c8dacd63b9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c8dacd63b9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c8dacd63b9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3c8dacd63b9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c8dacd63b9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c8dacd63b9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g3c8dacd63b9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c8dacd63b9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3c8dacd63b9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3c8dacd63b9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c8dacd63b9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c8dacd63b9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3c8dacd63b9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c8dacd63b9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c8dacd63b9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3c8dacd63b9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c94ec7ddb4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3c94ec7ddb4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g3c94ec7ddb4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c94ec7ddb4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3c94ec7ddb4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3c94ec7ddb4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c94ec7ddb4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3c94ec7ddb4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g3c94ec7ddb4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c94ec7ddb4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c94ec7ddb4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3c94ec7ddb4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c94ec7ddb4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c94ec7ddb4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g3c94ec7ddb4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c94ec7ddb4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c94ec7ddb4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g3c94ec7ddb4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3c94ec7ddb4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3c94ec7ddb4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g3c94ec7ddb4_0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c94ec7ddb4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3c94ec7ddb4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g3c94ec7ddb4_0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8" name="Google Shape;838;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5" name="Google Shape;845;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15"/>
        <p:cNvGrpSpPr/>
        <p:nvPr/>
      </p:nvGrpSpPr>
      <p:grpSpPr>
        <a:xfrm>
          <a:off x="0" y="0"/>
          <a:ext cx="0" cy="0"/>
          <a:chOff x="0" y="0"/>
          <a:chExt cx="0" cy="0"/>
        </a:xfrm>
      </p:grpSpPr>
      <p:sp>
        <p:nvSpPr>
          <p:cNvPr id="16" name="Google Shape;16;p86"/>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6"/>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8" name="Google Shape;18;p8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6"/>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94"/>
          <p:cNvSpPr/>
          <p:nvPr/>
        </p:nvSpPr>
        <p:spPr>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4"/>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4"/>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80" name="Google Shape;80;p94"/>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81" name="Google Shape;81;p9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4"/>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4"/>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
        <p:cNvGrpSpPr/>
        <p:nvPr/>
      </p:nvGrpSpPr>
      <p:grpSpPr>
        <a:xfrm>
          <a:off x="0" y="0"/>
          <a:ext cx="0" cy="0"/>
          <a:chOff x="0" y="0"/>
          <a:chExt cx="0" cy="0"/>
        </a:xfrm>
      </p:grpSpPr>
      <p:sp>
        <p:nvSpPr>
          <p:cNvPr id="85" name="Google Shape;85;p95"/>
          <p:cNvSpPr/>
          <p:nvPr/>
        </p:nvSpPr>
        <p:spPr>
          <a:xfrm>
            <a:off x="0" y="0"/>
            <a:ext cx="6095999"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5"/>
          <p:cNvSpPr txBox="1">
            <a:spLocks noGrp="1"/>
          </p:cNvSpPr>
          <p:nvPr>
            <p:ph type="title"/>
          </p:nvPr>
        </p:nvSpPr>
        <p:spPr>
          <a:xfrm>
            <a:off x="808523" y="2243828"/>
            <a:ext cx="4494998"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95"/>
          <p:cNvSpPr>
            <a:spLocks noGrp="1"/>
          </p:cNvSpPr>
          <p:nvPr>
            <p:ph type="pic" idx="2"/>
          </p:nvPr>
        </p:nvSpPr>
        <p:spPr>
          <a:xfrm>
            <a:off x="6095999" y="0"/>
            <a:ext cx="6102097" cy="6858000"/>
          </a:xfrm>
          <a:prstGeom prst="rect">
            <a:avLst/>
          </a:prstGeom>
          <a:solidFill>
            <a:srgbClr val="BFBFBF"/>
          </a:solidFill>
          <a:ln>
            <a:noFill/>
          </a:ln>
        </p:spPr>
      </p:sp>
      <p:sp>
        <p:nvSpPr>
          <p:cNvPr id="88" name="Google Shape;88;p95"/>
          <p:cNvSpPr txBox="1">
            <a:spLocks noGrp="1"/>
          </p:cNvSpPr>
          <p:nvPr>
            <p:ph type="body" idx="1"/>
          </p:nvPr>
        </p:nvSpPr>
        <p:spPr>
          <a:xfrm>
            <a:off x="1115568" y="3549918"/>
            <a:ext cx="3794760" cy="2194037"/>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89" name="Google Shape;89;p9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95"/>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95"/>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96"/>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96"/>
          <p:cNvSpPr txBox="1">
            <a:spLocks noGrp="1"/>
          </p:cNvSpPr>
          <p:nvPr>
            <p:ph type="body" idx="1"/>
          </p:nvPr>
        </p:nvSpPr>
        <p:spPr>
          <a:xfrm rot="5400000">
            <a:off x="4545009" y="324172"/>
            <a:ext cx="3101983" cy="77297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95" name="Google Shape;95;p9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9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96"/>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97"/>
          <p:cNvSpPr txBox="1">
            <a:spLocks noGrp="1"/>
          </p:cNvSpPr>
          <p:nvPr>
            <p:ph type="title"/>
          </p:nvPr>
        </p:nvSpPr>
        <p:spPr>
          <a:xfrm rot="5400000">
            <a:off x="6810676" y="2779696"/>
            <a:ext cx="4983480" cy="129860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97"/>
          <p:cNvSpPr txBox="1">
            <a:spLocks noGrp="1"/>
          </p:cNvSpPr>
          <p:nvPr>
            <p:ph type="body" idx="1"/>
          </p:nvPr>
        </p:nvSpPr>
        <p:spPr>
          <a:xfrm rot="5400000">
            <a:off x="2838641" y="329756"/>
            <a:ext cx="4983480" cy="61984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101" name="Google Shape;101;p9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9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97"/>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8"/>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24" name="Google Shape;24;p8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8"/>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8"/>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8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7"/>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6" name="Google Shape;36;p8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8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7"/>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39"/>
        <p:cNvGrpSpPr/>
        <p:nvPr/>
      </p:nvGrpSpPr>
      <p:grpSpPr>
        <a:xfrm>
          <a:off x="0" y="0"/>
          <a:ext cx="0" cy="0"/>
          <a:chOff x="0" y="0"/>
          <a:chExt cx="0" cy="0"/>
        </a:xfrm>
      </p:grpSpPr>
      <p:sp>
        <p:nvSpPr>
          <p:cNvPr id="40" name="Google Shape;40;p85"/>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85"/>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42" name="Google Shape;42;p8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5"/>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45"/>
        <p:cNvGrpSpPr/>
        <p:nvPr/>
      </p:nvGrpSpPr>
      <p:grpSpPr>
        <a:xfrm>
          <a:off x="0" y="0"/>
          <a:ext cx="0" cy="0"/>
          <a:chOff x="0" y="0"/>
          <a:chExt cx="0" cy="0"/>
        </a:xfrm>
      </p:grpSpPr>
      <p:sp>
        <p:nvSpPr>
          <p:cNvPr id="46" name="Google Shape;46;p89"/>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9"/>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chemeClr val="lt1"/>
                </a:solidFill>
              </a:defRPr>
            </a:lvl2pPr>
            <a:lvl3pPr marL="1371600" lvl="2" indent="-228600" algn="l">
              <a:lnSpc>
                <a:spcPct val="100000"/>
              </a:lnSpc>
              <a:spcBef>
                <a:spcPts val="1000"/>
              </a:spcBef>
              <a:spcAft>
                <a:spcPts val="0"/>
              </a:spcAft>
              <a:buSzPts val="1800"/>
              <a:buNone/>
              <a:defRPr sz="1800">
                <a:solidFill>
                  <a:schemeClr val="lt1"/>
                </a:solidFill>
              </a:defRPr>
            </a:lvl3pPr>
            <a:lvl4pPr marL="1828800" lvl="3" indent="-228600" algn="l">
              <a:lnSpc>
                <a:spcPct val="100000"/>
              </a:lnSpc>
              <a:spcBef>
                <a:spcPts val="1000"/>
              </a:spcBef>
              <a:spcAft>
                <a:spcPts val="0"/>
              </a:spcAft>
              <a:buSzPts val="1600"/>
              <a:buNone/>
              <a:defRPr sz="1600">
                <a:solidFill>
                  <a:schemeClr val="lt1"/>
                </a:solidFill>
              </a:defRPr>
            </a:lvl4pPr>
            <a:lvl5pPr marL="2286000" lvl="4" indent="-228600" algn="l">
              <a:lnSpc>
                <a:spcPct val="100000"/>
              </a:lnSpc>
              <a:spcBef>
                <a:spcPts val="1000"/>
              </a:spcBef>
              <a:spcAft>
                <a:spcPts val="0"/>
              </a:spcAft>
              <a:buSzPts val="1600"/>
              <a:buNone/>
              <a:defRPr sz="1600">
                <a:solidFill>
                  <a:schemeClr val="lt1"/>
                </a:solidFill>
              </a:defRPr>
            </a:lvl5pPr>
            <a:lvl6pPr marL="2743200" lvl="5" indent="-228600" algn="l">
              <a:lnSpc>
                <a:spcPct val="100000"/>
              </a:lnSpc>
              <a:spcBef>
                <a:spcPts val="1000"/>
              </a:spcBef>
              <a:spcAft>
                <a:spcPts val="0"/>
              </a:spcAft>
              <a:buSzPts val="1600"/>
              <a:buNone/>
              <a:defRPr sz="1600">
                <a:solidFill>
                  <a:schemeClr val="lt1"/>
                </a:solidFill>
              </a:defRPr>
            </a:lvl6pPr>
            <a:lvl7pPr marL="3200400" lvl="6" indent="-228600" algn="l">
              <a:lnSpc>
                <a:spcPct val="100000"/>
              </a:lnSpc>
              <a:spcBef>
                <a:spcPts val="1000"/>
              </a:spcBef>
              <a:spcAft>
                <a:spcPts val="0"/>
              </a:spcAft>
              <a:buSzPts val="1600"/>
              <a:buNone/>
              <a:defRPr sz="1600">
                <a:solidFill>
                  <a:schemeClr val="lt1"/>
                </a:solidFill>
              </a:defRPr>
            </a:lvl7pPr>
            <a:lvl8pPr marL="3657600" lvl="7" indent="-228600" algn="l">
              <a:lnSpc>
                <a:spcPct val="100000"/>
              </a:lnSpc>
              <a:spcBef>
                <a:spcPts val="1000"/>
              </a:spcBef>
              <a:spcAft>
                <a:spcPts val="0"/>
              </a:spcAft>
              <a:buSzPts val="1600"/>
              <a:buNone/>
              <a:defRPr sz="1600">
                <a:solidFill>
                  <a:schemeClr val="lt1"/>
                </a:solidFill>
              </a:defRPr>
            </a:lvl8pPr>
            <a:lvl9pPr marL="4114800" lvl="8" indent="-228600" algn="l">
              <a:lnSpc>
                <a:spcPct val="100000"/>
              </a:lnSpc>
              <a:spcBef>
                <a:spcPts val="1000"/>
              </a:spcBef>
              <a:spcAft>
                <a:spcPts val="0"/>
              </a:spcAft>
              <a:buSzPts val="1600"/>
              <a:buNone/>
              <a:defRPr sz="1600">
                <a:solidFill>
                  <a:schemeClr val="lt1"/>
                </a:solidFill>
              </a:defRPr>
            </a:lvl9pPr>
          </a:lstStyle>
          <a:p>
            <a:endParaRPr/>
          </a:p>
        </p:txBody>
      </p:sp>
      <p:sp>
        <p:nvSpPr>
          <p:cNvPr id="48" name="Google Shape;48;p8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9"/>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9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90"/>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4" name="Google Shape;54;p90"/>
          <p:cNvSpPr txBox="1">
            <a:spLocks noGrp="1"/>
          </p:cNvSpPr>
          <p:nvPr>
            <p:ph type="body" idx="2"/>
          </p:nvPr>
        </p:nvSpPr>
        <p:spPr>
          <a:xfrm>
            <a:off x="6338315" y="2638044"/>
            <a:ext cx="4270247"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5" name="Google Shape;55;p9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0"/>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1"/>
          <p:cNvSpPr txBox="1">
            <a:spLocks noGrp="1"/>
          </p:cNvSpPr>
          <p:nvPr>
            <p:ph type="body" idx="1"/>
          </p:nvPr>
        </p:nvSpPr>
        <p:spPr>
          <a:xfrm>
            <a:off x="158343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60" name="Google Shape;60;p91"/>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1" name="Google Shape;61;p91"/>
          <p:cNvSpPr txBox="1">
            <a:spLocks noGrp="1"/>
          </p:cNvSpPr>
          <p:nvPr>
            <p:ph type="body" idx="3"/>
          </p:nvPr>
        </p:nvSpPr>
        <p:spPr>
          <a:xfrm>
            <a:off x="6338316" y="3143250"/>
            <a:ext cx="4253484"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2" name="Google Shape;62;p91"/>
          <p:cNvSpPr txBox="1">
            <a:spLocks noGrp="1"/>
          </p:cNvSpPr>
          <p:nvPr>
            <p:ph type="body" idx="4"/>
          </p:nvPr>
        </p:nvSpPr>
        <p:spPr>
          <a:xfrm>
            <a:off x="633831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63" name="Google Shape;63;p9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1"/>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1"/>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6" name="Google Shape;66;p9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92"/>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9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2"/>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9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93"/>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8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4"/>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FEFEFE"/>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9pPr>
          </a:lstStyle>
          <a:p>
            <a:endParaRPr/>
          </a:p>
        </p:txBody>
      </p:sp>
      <p:sp>
        <p:nvSpPr>
          <p:cNvPr id="12" name="Google Shape;12;p8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3" name="Google Shape;13;p8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4" name="Google Shape;14;p84"/>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rtl="0">
              <a:spcBef>
                <a:spcPts val="0"/>
              </a:spcBef>
              <a:buNone/>
              <a:defRPr sz="1100" b="0" i="0" u="none" strike="noStrike" cap="none">
                <a:solidFill>
                  <a:srgbClr val="FFFFFF"/>
                </a:solidFill>
                <a:latin typeface="Gill Sans"/>
                <a:ea typeface="Gill Sans"/>
                <a:cs typeface="Gill Sans"/>
                <a:sym typeface="Gill Sans"/>
              </a:defRPr>
            </a:lvl1pPr>
            <a:lvl2pPr marL="0" marR="0" lvl="1" indent="0" algn="ctr" rtl="0">
              <a:spcBef>
                <a:spcPts val="0"/>
              </a:spcBef>
              <a:buNone/>
              <a:defRPr sz="1100" b="0" i="0" u="none" strike="noStrike" cap="none">
                <a:solidFill>
                  <a:srgbClr val="FFFFFF"/>
                </a:solidFill>
                <a:latin typeface="Gill Sans"/>
                <a:ea typeface="Gill Sans"/>
                <a:cs typeface="Gill Sans"/>
                <a:sym typeface="Gill Sans"/>
              </a:defRPr>
            </a:lvl2pPr>
            <a:lvl3pPr marL="0" marR="0" lvl="2" indent="0" algn="ctr" rtl="0">
              <a:spcBef>
                <a:spcPts val="0"/>
              </a:spcBef>
              <a:buNone/>
              <a:defRPr sz="1100" b="0" i="0" u="none" strike="noStrike" cap="none">
                <a:solidFill>
                  <a:srgbClr val="FFFFFF"/>
                </a:solidFill>
                <a:latin typeface="Gill Sans"/>
                <a:ea typeface="Gill Sans"/>
                <a:cs typeface="Gill Sans"/>
                <a:sym typeface="Gill Sans"/>
              </a:defRPr>
            </a:lvl3pPr>
            <a:lvl4pPr marL="0" marR="0" lvl="3" indent="0" algn="ctr" rtl="0">
              <a:spcBef>
                <a:spcPts val="0"/>
              </a:spcBef>
              <a:buNone/>
              <a:defRPr sz="1100" b="0" i="0" u="none" strike="noStrike" cap="none">
                <a:solidFill>
                  <a:srgbClr val="FFFFFF"/>
                </a:solidFill>
                <a:latin typeface="Gill Sans"/>
                <a:ea typeface="Gill Sans"/>
                <a:cs typeface="Gill Sans"/>
                <a:sym typeface="Gill Sans"/>
              </a:defRPr>
            </a:lvl4pPr>
            <a:lvl5pPr marL="0" marR="0" lvl="4" indent="0" algn="ctr" rtl="0">
              <a:spcBef>
                <a:spcPts val="0"/>
              </a:spcBef>
              <a:buNone/>
              <a:defRPr sz="1100" b="0" i="0" u="none" strike="noStrike" cap="none">
                <a:solidFill>
                  <a:srgbClr val="FFFFFF"/>
                </a:solidFill>
                <a:latin typeface="Gill Sans"/>
                <a:ea typeface="Gill Sans"/>
                <a:cs typeface="Gill Sans"/>
                <a:sym typeface="Gill Sans"/>
              </a:defRPr>
            </a:lvl5pPr>
            <a:lvl6pPr marL="0" marR="0" lvl="5" indent="0" algn="ctr" rtl="0">
              <a:spcBef>
                <a:spcPts val="0"/>
              </a:spcBef>
              <a:buNone/>
              <a:defRPr sz="1100" b="0" i="0" u="none" strike="noStrike" cap="none">
                <a:solidFill>
                  <a:srgbClr val="FFFFFF"/>
                </a:solidFill>
                <a:latin typeface="Gill Sans"/>
                <a:ea typeface="Gill Sans"/>
                <a:cs typeface="Gill Sans"/>
                <a:sym typeface="Gill Sans"/>
              </a:defRPr>
            </a:lvl6pPr>
            <a:lvl7pPr marL="0" marR="0" lvl="6" indent="0" algn="ctr" rtl="0">
              <a:spcBef>
                <a:spcPts val="0"/>
              </a:spcBef>
              <a:buNone/>
              <a:defRPr sz="1100" b="0" i="0" u="none" strike="noStrike" cap="none">
                <a:solidFill>
                  <a:srgbClr val="FFFFFF"/>
                </a:solidFill>
                <a:latin typeface="Gill Sans"/>
                <a:ea typeface="Gill Sans"/>
                <a:cs typeface="Gill Sans"/>
                <a:sym typeface="Gill Sans"/>
              </a:defRPr>
            </a:lvl7pPr>
            <a:lvl8pPr marL="0" marR="0" lvl="7" indent="0" algn="ctr" rtl="0">
              <a:spcBef>
                <a:spcPts val="0"/>
              </a:spcBef>
              <a:buNone/>
              <a:defRPr sz="1100" b="0" i="0" u="none" strike="noStrike" cap="none">
                <a:solidFill>
                  <a:srgbClr val="FFFFFF"/>
                </a:solidFill>
                <a:latin typeface="Gill Sans"/>
                <a:ea typeface="Gill Sans"/>
                <a:cs typeface="Gill Sans"/>
                <a:sym typeface="Gill Sans"/>
              </a:defRPr>
            </a:lvl8pPr>
            <a:lvl9pPr marL="0" marR="0" lvl="8" indent="0" algn="ctr" rtl="0">
              <a:spcBef>
                <a:spcPts val="0"/>
              </a:spcBef>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7"/>
        <p:cNvGrpSpPr/>
        <p:nvPr/>
      </p:nvGrpSpPr>
      <p:grpSpPr>
        <a:xfrm>
          <a:off x="0" y="0"/>
          <a:ext cx="0" cy="0"/>
          <a:chOff x="0" y="0"/>
          <a:chExt cx="0" cy="0"/>
        </a:xfrm>
      </p:grpSpPr>
      <p:sp>
        <p:nvSpPr>
          <p:cNvPr id="28" name="Google Shape;28;p8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83"/>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30" name="Google Shape;30;p8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31" name="Google Shape;31;p8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32" name="Google Shape;32;p83"/>
          <p:cNvSpPr>
            <a:spLocks noGrp="1"/>
          </p:cNvSpPr>
          <p:nvPr>
            <p:ph type="sldNum" idx="12"/>
          </p:nvPr>
        </p:nvSpPr>
        <p:spPr>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rtl="0">
              <a:spcBef>
                <a:spcPts val="0"/>
              </a:spcBef>
              <a:buNone/>
              <a:defRPr sz="1100" b="0" i="0" u="none" strike="noStrike" cap="none">
                <a:solidFill>
                  <a:srgbClr val="FFFFFF"/>
                </a:solidFill>
                <a:latin typeface="Gill Sans"/>
                <a:ea typeface="Gill Sans"/>
                <a:cs typeface="Gill Sans"/>
                <a:sym typeface="Gill Sans"/>
              </a:defRPr>
            </a:lvl1pPr>
            <a:lvl2pPr marL="0" marR="0" lvl="1" indent="0" algn="ctr" rtl="0">
              <a:spcBef>
                <a:spcPts val="0"/>
              </a:spcBef>
              <a:buNone/>
              <a:defRPr sz="1100" b="0" i="0" u="none" strike="noStrike" cap="none">
                <a:solidFill>
                  <a:srgbClr val="FFFFFF"/>
                </a:solidFill>
                <a:latin typeface="Gill Sans"/>
                <a:ea typeface="Gill Sans"/>
                <a:cs typeface="Gill Sans"/>
                <a:sym typeface="Gill Sans"/>
              </a:defRPr>
            </a:lvl2pPr>
            <a:lvl3pPr marL="0" marR="0" lvl="2" indent="0" algn="ctr" rtl="0">
              <a:spcBef>
                <a:spcPts val="0"/>
              </a:spcBef>
              <a:buNone/>
              <a:defRPr sz="1100" b="0" i="0" u="none" strike="noStrike" cap="none">
                <a:solidFill>
                  <a:srgbClr val="FFFFFF"/>
                </a:solidFill>
                <a:latin typeface="Gill Sans"/>
                <a:ea typeface="Gill Sans"/>
                <a:cs typeface="Gill Sans"/>
                <a:sym typeface="Gill Sans"/>
              </a:defRPr>
            </a:lvl3pPr>
            <a:lvl4pPr marL="0" marR="0" lvl="3" indent="0" algn="ctr" rtl="0">
              <a:spcBef>
                <a:spcPts val="0"/>
              </a:spcBef>
              <a:buNone/>
              <a:defRPr sz="1100" b="0" i="0" u="none" strike="noStrike" cap="none">
                <a:solidFill>
                  <a:srgbClr val="FFFFFF"/>
                </a:solidFill>
                <a:latin typeface="Gill Sans"/>
                <a:ea typeface="Gill Sans"/>
                <a:cs typeface="Gill Sans"/>
                <a:sym typeface="Gill Sans"/>
              </a:defRPr>
            </a:lvl4pPr>
            <a:lvl5pPr marL="0" marR="0" lvl="4" indent="0" algn="ctr" rtl="0">
              <a:spcBef>
                <a:spcPts val="0"/>
              </a:spcBef>
              <a:buNone/>
              <a:defRPr sz="1100" b="0" i="0" u="none" strike="noStrike" cap="none">
                <a:solidFill>
                  <a:srgbClr val="FFFFFF"/>
                </a:solidFill>
                <a:latin typeface="Gill Sans"/>
                <a:ea typeface="Gill Sans"/>
                <a:cs typeface="Gill Sans"/>
                <a:sym typeface="Gill Sans"/>
              </a:defRPr>
            </a:lvl5pPr>
            <a:lvl6pPr marL="0" marR="0" lvl="5" indent="0" algn="ctr" rtl="0">
              <a:spcBef>
                <a:spcPts val="0"/>
              </a:spcBef>
              <a:buNone/>
              <a:defRPr sz="1100" b="0" i="0" u="none" strike="noStrike" cap="none">
                <a:solidFill>
                  <a:srgbClr val="FFFFFF"/>
                </a:solidFill>
                <a:latin typeface="Gill Sans"/>
                <a:ea typeface="Gill Sans"/>
                <a:cs typeface="Gill Sans"/>
                <a:sym typeface="Gill Sans"/>
              </a:defRPr>
            </a:lvl6pPr>
            <a:lvl7pPr marL="0" marR="0" lvl="6" indent="0" algn="ctr" rtl="0">
              <a:spcBef>
                <a:spcPts val="0"/>
              </a:spcBef>
              <a:buNone/>
              <a:defRPr sz="1100" b="0" i="0" u="none" strike="noStrike" cap="none">
                <a:solidFill>
                  <a:srgbClr val="FFFFFF"/>
                </a:solidFill>
                <a:latin typeface="Gill Sans"/>
                <a:ea typeface="Gill Sans"/>
                <a:cs typeface="Gill Sans"/>
                <a:sym typeface="Gill Sans"/>
              </a:defRPr>
            </a:lvl7pPr>
            <a:lvl8pPr marL="0" marR="0" lvl="7" indent="0" algn="ctr" rtl="0">
              <a:spcBef>
                <a:spcPts val="0"/>
              </a:spcBef>
              <a:buNone/>
              <a:defRPr sz="1100" b="0" i="0" u="none" strike="noStrike" cap="none">
                <a:solidFill>
                  <a:srgbClr val="FFFFFF"/>
                </a:solidFill>
                <a:latin typeface="Gill Sans"/>
                <a:ea typeface="Gill Sans"/>
                <a:cs typeface="Gill Sans"/>
                <a:sym typeface="Gill Sans"/>
              </a:defRPr>
            </a:lvl8pPr>
            <a:lvl9pPr marL="0" marR="0" lvl="8" indent="0" algn="ctr" rtl="0">
              <a:spcBef>
                <a:spcPts val="0"/>
              </a:spcBef>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hyperlink" Target="https://www.acc.org/Latest-in-Cardiology/Articles/2024/04/01/00/42/Feature-Cardiac-Amyloidosis-and-How-to-Stop-Missing-the-Diagnosis" TargetMode="External"/><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hyperlink" Target="https://goldcopd.org/2023-gold-report/"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www.ncbi.nlm.nih.gov/books/NBK554570/"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7"/>
        <p:cNvGrpSpPr/>
        <p:nvPr/>
      </p:nvGrpSpPr>
      <p:grpSpPr>
        <a:xfrm>
          <a:off x="0" y="0"/>
          <a:ext cx="0" cy="0"/>
          <a:chOff x="0" y="0"/>
          <a:chExt cx="0" cy="0"/>
        </a:xfrm>
      </p:grpSpPr>
      <p:pic>
        <p:nvPicPr>
          <p:cNvPr id="108" name="Google Shape;108;p1"/>
          <p:cNvPicPr preferRelativeResize="0"/>
          <p:nvPr/>
        </p:nvPicPr>
        <p:blipFill rotWithShape="1">
          <a:blip r:embed="rId3">
            <a:alphaModFix amt="40000"/>
          </a:blip>
          <a:srcRect r="11110"/>
          <a:stretch/>
        </p:blipFill>
        <p:spPr>
          <a:xfrm>
            <a:off x="20" y="25753"/>
            <a:ext cx="12191981" cy="6857990"/>
          </a:xfrm>
          <a:prstGeom prst="rect">
            <a:avLst/>
          </a:prstGeom>
          <a:noFill/>
          <a:ln>
            <a:noFill/>
          </a:ln>
        </p:spPr>
      </p:pic>
      <p:sp>
        <p:nvSpPr>
          <p:cNvPr id="109" name="Google Shape;109;p1"/>
          <p:cNvSpPr txBox="1">
            <a:spLocks noGrp="1"/>
          </p:cNvSpPr>
          <p:nvPr>
            <p:ph type="ctrTitle"/>
          </p:nvPr>
        </p:nvSpPr>
        <p:spPr>
          <a:xfrm>
            <a:off x="1600200" y="2386744"/>
            <a:ext cx="8991600" cy="1645920"/>
          </a:xfrm>
          <a:prstGeom prst="rect">
            <a:avLst/>
          </a:prstGeom>
          <a:noFill/>
          <a:ln w="38100" cap="sq" cmpd="sng">
            <a:solidFill>
              <a:schemeClr val="lt1"/>
            </a:solidFill>
            <a:prstDash val="solid"/>
            <a:miter lim="800000"/>
            <a:headEnd type="none" w="sm" len="sm"/>
            <a:tailEnd type="none" w="sm" len="sm"/>
          </a:ln>
        </p:spPr>
        <p:txBody>
          <a:bodyPr spcFirstLastPara="1" wrap="square" lIns="274300" tIns="182875" rIns="274300" bIns="182875" anchor="ctr" anchorCtr="1">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solidFill>
                  <a:schemeClr val="lt1"/>
                </a:solidFill>
              </a:rPr>
              <a:t>FROM FLOOR TO CORE: HIGH-YIELD INPATIENT MEDICINE PEARLS &amp; NEW EVIDENCE</a:t>
            </a:r>
            <a:endParaRPr/>
          </a:p>
        </p:txBody>
      </p:sp>
      <p:sp>
        <p:nvSpPr>
          <p:cNvPr id="110" name="Google Shape;110;p1"/>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000"/>
              <a:buNone/>
            </a:pPr>
            <a:r>
              <a:rPr lang="en-US">
                <a:solidFill>
                  <a:schemeClr val="lt1"/>
                </a:solidFill>
              </a:rPr>
              <a:t>Arie Rennert, MD &amp; Lyana Mahmoudi, MD, MPH</a:t>
            </a:r>
            <a:endParaRPr/>
          </a:p>
          <a:p>
            <a:pPr marL="0" lvl="0" indent="0" algn="ctr" rtl="0">
              <a:lnSpc>
                <a:spcPct val="90000"/>
              </a:lnSpc>
              <a:spcBef>
                <a:spcPts val="1000"/>
              </a:spcBef>
              <a:spcAft>
                <a:spcPts val="0"/>
              </a:spcAft>
              <a:buSzPts val="2000"/>
              <a:buNone/>
            </a:pPr>
            <a:r>
              <a:rPr lang="en-US">
                <a:solidFill>
                  <a:schemeClr val="lt1"/>
                </a:solidFill>
              </a:rPr>
              <a:t>Annual Family Medicine Refresher Course, March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73"/>
        <p:cNvGrpSpPr/>
        <p:nvPr/>
      </p:nvGrpSpPr>
      <p:grpSpPr>
        <a:xfrm>
          <a:off x="0" y="0"/>
          <a:ext cx="0" cy="0"/>
          <a:chOff x="0" y="0"/>
          <a:chExt cx="0" cy="0"/>
        </a:xfrm>
      </p:grpSpPr>
      <p:sp>
        <p:nvSpPr>
          <p:cNvPr id="174" name="Google Shape;174;p10"/>
          <p:cNvSpPr txBox="1">
            <a:spLocks noGrp="1"/>
          </p:cNvSpPr>
          <p:nvPr>
            <p:ph type="title"/>
          </p:nvPr>
        </p:nvSpPr>
        <p:spPr>
          <a:xfrm>
            <a:off x="804672" y="964692"/>
            <a:ext cx="5894832"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2</a:t>
            </a:r>
            <a:endParaRPr/>
          </a:p>
        </p:txBody>
      </p:sp>
      <p:sp>
        <p:nvSpPr>
          <p:cNvPr id="175" name="Google Shape;175;p10"/>
          <p:cNvSpPr txBox="1">
            <a:spLocks noGrp="1"/>
          </p:cNvSpPr>
          <p:nvPr>
            <p:ph type="body" idx="1"/>
          </p:nvPr>
        </p:nvSpPr>
        <p:spPr>
          <a:xfrm>
            <a:off x="803243" y="2638044"/>
            <a:ext cx="5963317" cy="326320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dirty="0"/>
              <a:t>What are your differential diagnosis for this presentation?</a:t>
            </a:r>
            <a:endParaRPr dirty="0"/>
          </a:p>
          <a:p>
            <a:pPr marL="228600" lvl="0" indent="-228600" algn="l" rtl="0">
              <a:lnSpc>
                <a:spcPct val="100000"/>
              </a:lnSpc>
              <a:spcBef>
                <a:spcPts val="1000"/>
              </a:spcBef>
              <a:spcAft>
                <a:spcPts val="0"/>
              </a:spcAft>
              <a:buSzPts val="1800"/>
              <a:buChar char="•"/>
            </a:pPr>
            <a:r>
              <a:rPr lang="en-US" dirty="0"/>
              <a:t>Gastroenteritis</a:t>
            </a:r>
            <a:endParaRPr dirty="0"/>
          </a:p>
          <a:p>
            <a:pPr marL="228600" lvl="0" indent="-228600" algn="l" rtl="0">
              <a:lnSpc>
                <a:spcPct val="100000"/>
              </a:lnSpc>
              <a:spcBef>
                <a:spcPts val="1000"/>
              </a:spcBef>
              <a:spcAft>
                <a:spcPts val="0"/>
              </a:spcAft>
              <a:buSzPts val="1800"/>
              <a:buChar char="•"/>
            </a:pPr>
            <a:r>
              <a:rPr lang="en-US" dirty="0"/>
              <a:t>Pancreatitis</a:t>
            </a:r>
            <a:endParaRPr dirty="0"/>
          </a:p>
          <a:p>
            <a:pPr marL="228600" lvl="0" indent="-228600" algn="l" rtl="0">
              <a:lnSpc>
                <a:spcPct val="100000"/>
              </a:lnSpc>
              <a:spcBef>
                <a:spcPts val="1000"/>
              </a:spcBef>
              <a:spcAft>
                <a:spcPts val="0"/>
              </a:spcAft>
              <a:buSzPts val="1800"/>
              <a:buChar char="•"/>
            </a:pPr>
            <a:r>
              <a:rPr lang="en-US" dirty="0"/>
              <a:t>DKA</a:t>
            </a:r>
            <a:endParaRPr dirty="0"/>
          </a:p>
          <a:p>
            <a:pPr marL="228600" lvl="0" indent="-228600" algn="l" rtl="0">
              <a:lnSpc>
                <a:spcPct val="100000"/>
              </a:lnSpc>
              <a:spcBef>
                <a:spcPts val="1000"/>
              </a:spcBef>
              <a:spcAft>
                <a:spcPts val="0"/>
              </a:spcAft>
              <a:buSzPts val="1800"/>
              <a:buChar char="•"/>
            </a:pPr>
            <a:r>
              <a:rPr lang="en-US" dirty="0"/>
              <a:t>Sepsis</a:t>
            </a:r>
            <a:endParaRPr dirty="0"/>
          </a:p>
          <a:p>
            <a:pPr marL="228600" lvl="0" indent="-228600" algn="l" rtl="0">
              <a:lnSpc>
                <a:spcPct val="100000"/>
              </a:lnSpc>
              <a:spcBef>
                <a:spcPts val="1000"/>
              </a:spcBef>
              <a:spcAft>
                <a:spcPts val="0"/>
              </a:spcAft>
              <a:buSzPts val="1800"/>
              <a:buChar char="•"/>
            </a:pPr>
            <a:r>
              <a:rPr lang="en-US" dirty="0"/>
              <a:t>Medication side effects</a:t>
            </a:r>
            <a:endParaRPr dirty="0"/>
          </a:p>
        </p:txBody>
      </p:sp>
      <p:sp>
        <p:nvSpPr>
          <p:cNvPr id="176" name="Google Shape;176;p10"/>
          <p:cNvSpPr/>
          <p:nvPr/>
        </p:nvSpPr>
        <p:spPr>
          <a:xfrm>
            <a:off x="7386706" y="964692"/>
            <a:ext cx="3986784"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 name="Picture 1">
            <a:extLst>
              <a:ext uri="{FF2B5EF4-FFF2-40B4-BE49-F238E27FC236}">
                <a16:creationId xmlns:a16="http://schemas.microsoft.com/office/drawing/2014/main" id="{41B1DE87-4ACD-A0FB-954C-19B383AD1700}"/>
              </a:ext>
            </a:extLst>
          </p:cNvPr>
          <p:cNvPicPr>
            <a:picLocks noChangeAspect="1"/>
          </p:cNvPicPr>
          <p:nvPr/>
        </p:nvPicPr>
        <p:blipFill>
          <a:blip r:embed="rId3"/>
          <a:stretch>
            <a:fillRect/>
          </a:stretch>
        </p:blipFill>
        <p:spPr>
          <a:xfrm>
            <a:off x="7857248" y="1188719"/>
            <a:ext cx="3217152" cy="45717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
                                            <p:txEl>
                                              <p:pRg st="1" end="1"/>
                                            </p:txEl>
                                          </p:spTgt>
                                        </p:tgtEl>
                                        <p:attrNameLst>
                                          <p:attrName>style.visibility</p:attrName>
                                        </p:attrNameLst>
                                      </p:cBhvr>
                                      <p:to>
                                        <p:strVal val="visible"/>
                                      </p:to>
                                    </p:set>
                                    <p:animEffect transition="in" filter="fade">
                                      <p:cBhvr>
                                        <p:cTn id="7" dur="500"/>
                                        <p:tgtEl>
                                          <p:spTgt spid="17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5">
                                            <p:txEl>
                                              <p:pRg st="2" end="2"/>
                                            </p:txEl>
                                          </p:spTgt>
                                        </p:tgtEl>
                                        <p:attrNameLst>
                                          <p:attrName>style.visibility</p:attrName>
                                        </p:attrNameLst>
                                      </p:cBhvr>
                                      <p:to>
                                        <p:strVal val="visible"/>
                                      </p:to>
                                    </p:set>
                                    <p:animEffect transition="in" filter="fade">
                                      <p:cBhvr>
                                        <p:cTn id="10" dur="500"/>
                                        <p:tgtEl>
                                          <p:spTgt spid="17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5">
                                            <p:txEl>
                                              <p:pRg st="3" end="3"/>
                                            </p:txEl>
                                          </p:spTgt>
                                        </p:tgtEl>
                                        <p:attrNameLst>
                                          <p:attrName>style.visibility</p:attrName>
                                        </p:attrNameLst>
                                      </p:cBhvr>
                                      <p:to>
                                        <p:strVal val="visible"/>
                                      </p:to>
                                    </p:set>
                                    <p:animEffect transition="in" filter="fade">
                                      <p:cBhvr>
                                        <p:cTn id="13" dur="500"/>
                                        <p:tgtEl>
                                          <p:spTgt spid="17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5">
                                            <p:txEl>
                                              <p:pRg st="4" end="4"/>
                                            </p:txEl>
                                          </p:spTgt>
                                        </p:tgtEl>
                                        <p:attrNameLst>
                                          <p:attrName>style.visibility</p:attrName>
                                        </p:attrNameLst>
                                      </p:cBhvr>
                                      <p:to>
                                        <p:strVal val="visible"/>
                                      </p:to>
                                    </p:set>
                                    <p:animEffect transition="in" filter="fade">
                                      <p:cBhvr>
                                        <p:cTn id="16" dur="500"/>
                                        <p:tgtEl>
                                          <p:spTgt spid="17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75">
                                            <p:txEl>
                                              <p:pRg st="5" end="5"/>
                                            </p:txEl>
                                          </p:spTgt>
                                        </p:tgtEl>
                                        <p:attrNameLst>
                                          <p:attrName>style.visibility</p:attrName>
                                        </p:attrNameLst>
                                      </p:cBhvr>
                                      <p:to>
                                        <p:strVal val="visible"/>
                                      </p:to>
                                    </p:set>
                                    <p:animEffect transition="in" filter="fade">
                                      <p:cBhvr>
                                        <p:cTn id="19" dur="500"/>
                                        <p:tgtEl>
                                          <p:spTgt spid="1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82"/>
        <p:cNvGrpSpPr/>
        <p:nvPr/>
      </p:nvGrpSpPr>
      <p:grpSpPr>
        <a:xfrm>
          <a:off x="0" y="0"/>
          <a:ext cx="0" cy="0"/>
          <a:chOff x="0" y="0"/>
          <a:chExt cx="0" cy="0"/>
        </a:xfrm>
      </p:grpSpPr>
      <p:sp>
        <p:nvSpPr>
          <p:cNvPr id="183" name="Google Shape;183;p11"/>
          <p:cNvSpPr txBox="1">
            <a:spLocks noGrp="1"/>
          </p:cNvSpPr>
          <p:nvPr>
            <p:ph type="title"/>
          </p:nvPr>
        </p:nvSpPr>
        <p:spPr>
          <a:xfrm>
            <a:off x="804672" y="964692"/>
            <a:ext cx="5894832"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2</a:t>
            </a:r>
            <a:endParaRPr/>
          </a:p>
        </p:txBody>
      </p:sp>
      <p:sp>
        <p:nvSpPr>
          <p:cNvPr id="184" name="Google Shape;184;p11"/>
          <p:cNvSpPr txBox="1">
            <a:spLocks noGrp="1"/>
          </p:cNvSpPr>
          <p:nvPr>
            <p:ph type="body" idx="1"/>
          </p:nvPr>
        </p:nvSpPr>
        <p:spPr>
          <a:xfrm>
            <a:off x="803243" y="2638044"/>
            <a:ext cx="5963317" cy="326320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a:t>History</a:t>
            </a:r>
            <a:endParaRPr/>
          </a:p>
          <a:p>
            <a:pPr marL="228600" lvl="0" indent="-228600" algn="l" rtl="0">
              <a:lnSpc>
                <a:spcPct val="100000"/>
              </a:lnSpc>
              <a:spcBef>
                <a:spcPts val="1000"/>
              </a:spcBef>
              <a:spcAft>
                <a:spcPts val="0"/>
              </a:spcAft>
              <a:buSzPts val="1800"/>
              <a:buChar char="•"/>
            </a:pPr>
            <a:r>
              <a:rPr lang="en-US"/>
              <a:t>PMH: Type 2 diabetes mellitus x 10 years, hypertension</a:t>
            </a:r>
            <a:endParaRPr/>
          </a:p>
          <a:p>
            <a:pPr marL="228600" lvl="0" indent="-228600" algn="l" rtl="0">
              <a:lnSpc>
                <a:spcPct val="100000"/>
              </a:lnSpc>
              <a:spcBef>
                <a:spcPts val="1000"/>
              </a:spcBef>
              <a:spcAft>
                <a:spcPts val="0"/>
              </a:spcAft>
              <a:buSzPts val="1800"/>
              <a:buChar char="•"/>
            </a:pPr>
            <a:r>
              <a:rPr lang="en-US"/>
              <a:t>Meds: Empagliflozin, metformin, lisinopril</a:t>
            </a:r>
            <a:endParaRPr/>
          </a:p>
          <a:p>
            <a:pPr marL="228600" lvl="0" indent="-228600" algn="l" rtl="0">
              <a:lnSpc>
                <a:spcPct val="100000"/>
              </a:lnSpc>
              <a:spcBef>
                <a:spcPts val="1000"/>
              </a:spcBef>
              <a:spcAft>
                <a:spcPts val="0"/>
              </a:spcAft>
              <a:buSzPts val="1800"/>
              <a:buChar char="•"/>
            </a:pPr>
            <a:r>
              <a:rPr lang="en-US"/>
              <a:t>Social: No alcohol or drug use</a:t>
            </a:r>
            <a:endParaRPr/>
          </a:p>
          <a:p>
            <a:pPr marL="228600" lvl="0" indent="-228600" algn="l" rtl="0">
              <a:lnSpc>
                <a:spcPct val="100000"/>
              </a:lnSpc>
              <a:spcBef>
                <a:spcPts val="1000"/>
              </a:spcBef>
              <a:spcAft>
                <a:spcPts val="0"/>
              </a:spcAft>
              <a:buSzPts val="1800"/>
              <a:buChar char="•"/>
            </a:pPr>
            <a:r>
              <a:rPr lang="en-US"/>
              <a:t>She recently started a low-carb diet</a:t>
            </a:r>
            <a:endParaRPr/>
          </a:p>
          <a:p>
            <a:pPr marL="228600" lvl="0" indent="-228600" algn="l" rtl="0">
              <a:lnSpc>
                <a:spcPct val="100000"/>
              </a:lnSpc>
              <a:spcBef>
                <a:spcPts val="1000"/>
              </a:spcBef>
              <a:spcAft>
                <a:spcPts val="0"/>
              </a:spcAft>
              <a:buSzPts val="1800"/>
              <a:buChar char="•"/>
            </a:pPr>
            <a:r>
              <a:rPr lang="en-US"/>
              <a:t>No recent illness, no known infection</a:t>
            </a:r>
            <a:endParaRPr/>
          </a:p>
        </p:txBody>
      </p:sp>
      <p:sp>
        <p:nvSpPr>
          <p:cNvPr id="185" name="Google Shape;185;p11"/>
          <p:cNvSpPr/>
          <p:nvPr/>
        </p:nvSpPr>
        <p:spPr>
          <a:xfrm>
            <a:off x="7386706" y="964692"/>
            <a:ext cx="3986784"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86" name="Google Shape;186;p11"/>
          <p:cNvSpPr/>
          <p:nvPr/>
        </p:nvSpPr>
        <p:spPr>
          <a:xfrm>
            <a:off x="7551298" y="1128683"/>
            <a:ext cx="3657600"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 name="Picture 1">
            <a:extLst>
              <a:ext uri="{FF2B5EF4-FFF2-40B4-BE49-F238E27FC236}">
                <a16:creationId xmlns:a16="http://schemas.microsoft.com/office/drawing/2014/main" id="{AB11B15B-DC6A-E380-DF46-8A15ADDD7E97}"/>
              </a:ext>
            </a:extLst>
          </p:cNvPr>
          <p:cNvPicPr>
            <a:picLocks noChangeAspect="1"/>
          </p:cNvPicPr>
          <p:nvPr/>
        </p:nvPicPr>
        <p:blipFill>
          <a:blip r:embed="rId3"/>
          <a:stretch>
            <a:fillRect/>
          </a:stretch>
        </p:blipFill>
        <p:spPr>
          <a:xfrm>
            <a:off x="7783188" y="1280631"/>
            <a:ext cx="3179452" cy="429673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804672" y="964692"/>
            <a:ext cx="5894832"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2</a:t>
            </a:r>
            <a:endParaRPr/>
          </a:p>
        </p:txBody>
      </p:sp>
      <p:sp>
        <p:nvSpPr>
          <p:cNvPr id="193" name="Google Shape;193;p12"/>
          <p:cNvSpPr txBox="1">
            <a:spLocks noGrp="1"/>
          </p:cNvSpPr>
          <p:nvPr>
            <p:ph type="body" idx="1"/>
          </p:nvPr>
        </p:nvSpPr>
        <p:spPr>
          <a:xfrm>
            <a:off x="803243" y="2638044"/>
            <a:ext cx="5963317" cy="326320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dirty="0"/>
              <a:t>What aspect of her medication or lifestyle change raises concern for euglycemic DKA?</a:t>
            </a:r>
            <a:endParaRPr dirty="0"/>
          </a:p>
          <a:p>
            <a:pPr marL="228600" lvl="0" indent="-228600" algn="l" rtl="0">
              <a:lnSpc>
                <a:spcPct val="100000"/>
              </a:lnSpc>
              <a:spcBef>
                <a:spcPts val="1000"/>
              </a:spcBef>
              <a:spcAft>
                <a:spcPts val="0"/>
              </a:spcAft>
              <a:buSzPts val="1800"/>
              <a:buChar char="•"/>
            </a:pPr>
            <a:r>
              <a:rPr lang="en-US" dirty="0"/>
              <a:t>SGLT2 inhibitor use (Empagliflozin)</a:t>
            </a:r>
            <a:endParaRPr dirty="0"/>
          </a:p>
          <a:p>
            <a:pPr marL="228600" lvl="0" indent="-228600" algn="l" rtl="0">
              <a:lnSpc>
                <a:spcPct val="100000"/>
              </a:lnSpc>
              <a:spcBef>
                <a:spcPts val="1000"/>
              </a:spcBef>
              <a:spcAft>
                <a:spcPts val="0"/>
              </a:spcAft>
              <a:buSzPts val="1800"/>
              <a:buChar char="•"/>
            </a:pPr>
            <a:r>
              <a:rPr lang="en-US" dirty="0"/>
              <a:t>Low-carb diet (promotes ketogenesis)</a:t>
            </a:r>
            <a:endParaRPr dirty="0"/>
          </a:p>
        </p:txBody>
      </p:sp>
      <p:sp>
        <p:nvSpPr>
          <p:cNvPr id="194" name="Google Shape;194;p12"/>
          <p:cNvSpPr/>
          <p:nvPr/>
        </p:nvSpPr>
        <p:spPr>
          <a:xfrm>
            <a:off x="7386706" y="964692"/>
            <a:ext cx="3986784"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95" name="Google Shape;195;p12"/>
          <p:cNvSpPr/>
          <p:nvPr/>
        </p:nvSpPr>
        <p:spPr>
          <a:xfrm>
            <a:off x="7551298" y="1128683"/>
            <a:ext cx="3657600"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 name="Picture 1">
            <a:extLst>
              <a:ext uri="{FF2B5EF4-FFF2-40B4-BE49-F238E27FC236}">
                <a16:creationId xmlns:a16="http://schemas.microsoft.com/office/drawing/2014/main" id="{E94E251A-4725-A5E8-9D72-1396E058499C}"/>
              </a:ext>
            </a:extLst>
          </p:cNvPr>
          <p:cNvPicPr>
            <a:picLocks noChangeAspect="1"/>
          </p:cNvPicPr>
          <p:nvPr/>
        </p:nvPicPr>
        <p:blipFill>
          <a:blip r:embed="rId3"/>
          <a:stretch>
            <a:fillRect/>
          </a:stretch>
        </p:blipFill>
        <p:spPr>
          <a:xfrm>
            <a:off x="7772400" y="1259169"/>
            <a:ext cx="3302000" cy="4404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xEl>
                                              <p:pRg st="1" end="1"/>
                                            </p:txEl>
                                          </p:spTgt>
                                        </p:tgtEl>
                                        <p:attrNameLst>
                                          <p:attrName>style.visibility</p:attrName>
                                        </p:attrNameLst>
                                      </p:cBhvr>
                                      <p:to>
                                        <p:strVal val="visible"/>
                                      </p:to>
                                    </p:set>
                                    <p:animEffect transition="in" filter="fade">
                                      <p:cBhvr>
                                        <p:cTn id="7" dur="500"/>
                                        <p:tgtEl>
                                          <p:spTgt spid="19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3">
                                            <p:txEl>
                                              <p:pRg st="2" end="2"/>
                                            </p:txEl>
                                          </p:spTgt>
                                        </p:tgtEl>
                                        <p:attrNameLst>
                                          <p:attrName>style.visibility</p:attrName>
                                        </p:attrNameLst>
                                      </p:cBhvr>
                                      <p:to>
                                        <p:strVal val="visible"/>
                                      </p:to>
                                    </p:set>
                                    <p:animEffect transition="in" filter="fade">
                                      <p:cBhvr>
                                        <p:cTn id="10" dur="500"/>
                                        <p:tgtEl>
                                          <p:spTgt spid="1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804672" y="964692"/>
            <a:ext cx="5894832"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2</a:t>
            </a:r>
            <a:endParaRPr/>
          </a:p>
        </p:txBody>
      </p:sp>
      <p:sp>
        <p:nvSpPr>
          <p:cNvPr id="203" name="Google Shape;203;p13"/>
          <p:cNvSpPr txBox="1">
            <a:spLocks noGrp="1"/>
          </p:cNvSpPr>
          <p:nvPr>
            <p:ph type="body" idx="1"/>
          </p:nvPr>
        </p:nvSpPr>
        <p:spPr>
          <a:xfrm>
            <a:off x="803243" y="2309461"/>
            <a:ext cx="6582868" cy="32632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Font typeface="Arial"/>
              <a:buNone/>
            </a:pPr>
            <a:r>
              <a:rPr lang="en-US" sz="1500" dirty="0"/>
              <a:t>What labs would you want to order?</a:t>
            </a:r>
            <a:endParaRPr dirty="0"/>
          </a:p>
          <a:p>
            <a:pPr marL="0" lvl="0" indent="0" algn="l" rtl="0">
              <a:lnSpc>
                <a:spcPct val="100000"/>
              </a:lnSpc>
              <a:spcBef>
                <a:spcPts val="1000"/>
              </a:spcBef>
              <a:spcAft>
                <a:spcPts val="0"/>
              </a:spcAft>
              <a:buSzPts val="1300"/>
              <a:buFont typeface="Arial"/>
              <a:buNone/>
            </a:pPr>
            <a:r>
              <a:rPr lang="en-US" sz="1300" dirty="0"/>
              <a:t> 1. CMP -Assess anion gap metabolic acidosis, bicarbonate, and renal function impairment.</a:t>
            </a:r>
            <a:endParaRPr dirty="0"/>
          </a:p>
          <a:p>
            <a:pPr marL="228600" lvl="0" indent="-228600" algn="l" rtl="0">
              <a:lnSpc>
                <a:spcPct val="100000"/>
              </a:lnSpc>
              <a:spcBef>
                <a:spcPts val="1000"/>
              </a:spcBef>
              <a:spcAft>
                <a:spcPts val="0"/>
              </a:spcAft>
              <a:buSzPts val="1300"/>
              <a:buFont typeface="Arial"/>
              <a:buChar char="o"/>
            </a:pPr>
            <a:r>
              <a:rPr lang="en-US" sz="1300" dirty="0"/>
              <a:t>In </a:t>
            </a:r>
            <a:r>
              <a:rPr lang="en-US" sz="1300" dirty="0" err="1"/>
              <a:t>euDKA</a:t>
            </a:r>
            <a:r>
              <a:rPr lang="en-US" sz="1300" dirty="0"/>
              <a:t>: Anion gap &gt;12, low serum bicarbonate (&lt;18 </a:t>
            </a:r>
            <a:r>
              <a:rPr lang="en-US" sz="1300" dirty="0" err="1"/>
              <a:t>mEq</a:t>
            </a:r>
            <a:r>
              <a:rPr lang="en-US" sz="1300" dirty="0"/>
              <a:t>/L), normal or mildly elevated glucose (&lt;250 mg/dL)</a:t>
            </a:r>
            <a:endParaRPr dirty="0"/>
          </a:p>
          <a:p>
            <a:pPr marL="0" lvl="0" indent="0" algn="l" rtl="0">
              <a:lnSpc>
                <a:spcPct val="100000"/>
              </a:lnSpc>
              <a:spcBef>
                <a:spcPts val="1000"/>
              </a:spcBef>
              <a:spcAft>
                <a:spcPts val="0"/>
              </a:spcAft>
              <a:buSzPts val="1300"/>
              <a:buFont typeface="Arial"/>
              <a:buNone/>
            </a:pPr>
            <a:r>
              <a:rPr lang="en-US" sz="1300" dirty="0"/>
              <a:t> 2.  ABG or VBG -Confirm metabolic acidosis with pH &lt;7.3 &amp; assess for compensatory respiratory changes. </a:t>
            </a:r>
            <a:endParaRPr dirty="0"/>
          </a:p>
          <a:p>
            <a:pPr marL="228600" lvl="0" indent="-228600" algn="l" rtl="0">
              <a:lnSpc>
                <a:spcPct val="100000"/>
              </a:lnSpc>
              <a:spcBef>
                <a:spcPts val="1000"/>
              </a:spcBef>
              <a:spcAft>
                <a:spcPts val="0"/>
              </a:spcAft>
              <a:buSzPts val="1300"/>
              <a:buFont typeface="Courier New"/>
              <a:buChar char="o"/>
            </a:pPr>
            <a:r>
              <a:rPr lang="en-US" sz="1300" dirty="0"/>
              <a:t>Key Findings: pH &lt;7.3 Low bicarbonate Low </a:t>
            </a:r>
            <a:r>
              <a:rPr lang="en-US" sz="1300" dirty="0" err="1"/>
              <a:t>PaCO</a:t>
            </a:r>
            <a:r>
              <a:rPr lang="en-US" sz="1300" dirty="0"/>
              <a:t>₂ (respiratory compensation)</a:t>
            </a:r>
            <a:endParaRPr dirty="0"/>
          </a:p>
          <a:p>
            <a:pPr marL="0" lvl="0" indent="0" algn="l" rtl="0">
              <a:lnSpc>
                <a:spcPct val="100000"/>
              </a:lnSpc>
              <a:spcBef>
                <a:spcPts val="1000"/>
              </a:spcBef>
              <a:spcAft>
                <a:spcPts val="0"/>
              </a:spcAft>
              <a:buSzPts val="1300"/>
              <a:buNone/>
            </a:pPr>
            <a:r>
              <a:rPr lang="en-US" sz="1300" dirty="0"/>
              <a:t> 3. Serum and/or Urine Ketones </a:t>
            </a:r>
            <a:endParaRPr dirty="0"/>
          </a:p>
          <a:p>
            <a:pPr marL="228600" lvl="0" indent="-228600" algn="l" rtl="0">
              <a:lnSpc>
                <a:spcPct val="100000"/>
              </a:lnSpc>
              <a:spcBef>
                <a:spcPts val="1000"/>
              </a:spcBef>
              <a:spcAft>
                <a:spcPts val="0"/>
              </a:spcAft>
              <a:buSzPts val="1300"/>
              <a:buFont typeface="Courier New"/>
              <a:buChar char="o"/>
            </a:pPr>
            <a:r>
              <a:rPr lang="en-US" sz="1300" dirty="0"/>
              <a:t>Preferably: Serum beta-hydroxybutyrate to identify severity of ketosis. </a:t>
            </a:r>
            <a:endParaRPr dirty="0"/>
          </a:p>
          <a:p>
            <a:pPr marL="228600" lvl="0" indent="-228600" algn="l" rtl="0">
              <a:lnSpc>
                <a:spcPct val="100000"/>
              </a:lnSpc>
              <a:spcBef>
                <a:spcPts val="1000"/>
              </a:spcBef>
              <a:spcAft>
                <a:spcPts val="0"/>
              </a:spcAft>
              <a:buSzPts val="1300"/>
              <a:buFont typeface="Courier New"/>
              <a:buChar char="o"/>
            </a:pPr>
            <a:r>
              <a:rPr lang="en-US" sz="1300" dirty="0"/>
              <a:t>Evidence: Beta-hydroxybutyrate is the predominant ketone body in DKA; urine ketones may lag or be misleading (reflecting acetoacetate only).</a:t>
            </a:r>
            <a:endParaRPr dirty="0"/>
          </a:p>
          <a:p>
            <a:pPr marL="0" lvl="0" indent="0" algn="l" rtl="0">
              <a:lnSpc>
                <a:spcPct val="100000"/>
              </a:lnSpc>
              <a:spcBef>
                <a:spcPts val="1000"/>
              </a:spcBef>
              <a:spcAft>
                <a:spcPts val="0"/>
              </a:spcAft>
              <a:buSzPts val="1300"/>
              <a:buFont typeface="Arial"/>
              <a:buNone/>
            </a:pPr>
            <a:r>
              <a:rPr lang="en-US" sz="1300" dirty="0"/>
              <a:t> 4. Serum Lactate: To rule out lactic acidosis as an alternative cause of metabolic acidosis</a:t>
            </a:r>
            <a:endParaRPr dirty="0"/>
          </a:p>
          <a:p>
            <a:pPr marL="0" lvl="0" indent="0" algn="l" rtl="0">
              <a:lnSpc>
                <a:spcPct val="100000"/>
              </a:lnSpc>
              <a:spcBef>
                <a:spcPts val="1000"/>
              </a:spcBef>
              <a:spcAft>
                <a:spcPts val="0"/>
              </a:spcAft>
              <a:buSzPts val="1300"/>
              <a:buFont typeface="Arial"/>
              <a:buNone/>
            </a:pPr>
            <a:r>
              <a:rPr lang="en-US" sz="1300" dirty="0"/>
              <a:t> 5. CBC- Evaluate for infection, which can precipitate DKA</a:t>
            </a:r>
            <a:endParaRPr dirty="0"/>
          </a:p>
          <a:p>
            <a:pPr marL="0" lvl="0" indent="0" algn="l" rtl="0">
              <a:lnSpc>
                <a:spcPct val="100000"/>
              </a:lnSpc>
              <a:spcBef>
                <a:spcPts val="1000"/>
              </a:spcBef>
              <a:spcAft>
                <a:spcPts val="0"/>
              </a:spcAft>
              <a:buSzPts val="1300"/>
              <a:buFont typeface="Arial"/>
              <a:buNone/>
            </a:pPr>
            <a:r>
              <a:rPr lang="en-US" sz="1300" dirty="0"/>
              <a:t> 6. Serum Osmolality -Assess for osmolar imbalance, especially if encephalopathic </a:t>
            </a:r>
            <a:endParaRPr dirty="0"/>
          </a:p>
          <a:p>
            <a:pPr marL="0" lvl="0" indent="0" algn="l" rtl="0">
              <a:lnSpc>
                <a:spcPct val="90000"/>
              </a:lnSpc>
              <a:spcBef>
                <a:spcPts val="1000"/>
              </a:spcBef>
              <a:spcAft>
                <a:spcPts val="0"/>
              </a:spcAft>
              <a:buSzPts val="1000"/>
              <a:buFont typeface="Arial"/>
              <a:buNone/>
            </a:pPr>
            <a:r>
              <a:rPr lang="en-US" sz="1000" dirty="0"/>
              <a:t>                    </a:t>
            </a:r>
            <a:endParaRPr dirty="0"/>
          </a:p>
        </p:txBody>
      </p:sp>
      <p:sp>
        <p:nvSpPr>
          <p:cNvPr id="204" name="Google Shape;204;p13"/>
          <p:cNvSpPr/>
          <p:nvPr/>
        </p:nvSpPr>
        <p:spPr>
          <a:xfrm>
            <a:off x="7386706" y="964692"/>
            <a:ext cx="3986784"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5" name="Google Shape;205;p13"/>
          <p:cNvSpPr/>
          <p:nvPr/>
        </p:nvSpPr>
        <p:spPr>
          <a:xfrm>
            <a:off x="7551298" y="1128683"/>
            <a:ext cx="3657600"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 name="Picture 1">
            <a:extLst>
              <a:ext uri="{FF2B5EF4-FFF2-40B4-BE49-F238E27FC236}">
                <a16:creationId xmlns:a16="http://schemas.microsoft.com/office/drawing/2014/main" id="{1B1209F1-2EAB-2078-DB4C-A01EDCCD8C58}"/>
              </a:ext>
            </a:extLst>
          </p:cNvPr>
          <p:cNvPicPr>
            <a:picLocks noChangeAspect="1"/>
          </p:cNvPicPr>
          <p:nvPr/>
        </p:nvPicPr>
        <p:blipFill>
          <a:blip r:embed="rId3"/>
          <a:stretch>
            <a:fillRect/>
          </a:stretch>
        </p:blipFill>
        <p:spPr>
          <a:xfrm>
            <a:off x="7789332" y="1330959"/>
            <a:ext cx="3112348" cy="41808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xEl>
                                              <p:pRg st="1" end="1"/>
                                            </p:txEl>
                                          </p:spTgt>
                                        </p:tgtEl>
                                        <p:attrNameLst>
                                          <p:attrName>style.visibility</p:attrName>
                                        </p:attrNameLst>
                                      </p:cBhvr>
                                      <p:to>
                                        <p:strVal val="visible"/>
                                      </p:to>
                                    </p:set>
                                    <p:animEffect transition="in" filter="fade">
                                      <p:cBhvr>
                                        <p:cTn id="7" dur="500"/>
                                        <p:tgtEl>
                                          <p:spTgt spid="20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3">
                                            <p:txEl>
                                              <p:pRg st="2" end="2"/>
                                            </p:txEl>
                                          </p:spTgt>
                                        </p:tgtEl>
                                        <p:attrNameLst>
                                          <p:attrName>style.visibility</p:attrName>
                                        </p:attrNameLst>
                                      </p:cBhvr>
                                      <p:to>
                                        <p:strVal val="visible"/>
                                      </p:to>
                                    </p:set>
                                    <p:animEffect transition="in" filter="fade">
                                      <p:cBhvr>
                                        <p:cTn id="10" dur="500"/>
                                        <p:tgtEl>
                                          <p:spTgt spid="20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3">
                                            <p:txEl>
                                              <p:pRg st="3" end="3"/>
                                            </p:txEl>
                                          </p:spTgt>
                                        </p:tgtEl>
                                        <p:attrNameLst>
                                          <p:attrName>style.visibility</p:attrName>
                                        </p:attrNameLst>
                                      </p:cBhvr>
                                      <p:to>
                                        <p:strVal val="visible"/>
                                      </p:to>
                                    </p:set>
                                    <p:animEffect transition="in" filter="fade">
                                      <p:cBhvr>
                                        <p:cTn id="13" dur="500"/>
                                        <p:tgtEl>
                                          <p:spTgt spid="20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03">
                                            <p:txEl>
                                              <p:pRg st="4" end="4"/>
                                            </p:txEl>
                                          </p:spTgt>
                                        </p:tgtEl>
                                        <p:attrNameLst>
                                          <p:attrName>style.visibility</p:attrName>
                                        </p:attrNameLst>
                                      </p:cBhvr>
                                      <p:to>
                                        <p:strVal val="visible"/>
                                      </p:to>
                                    </p:set>
                                    <p:animEffect transition="in" filter="fade">
                                      <p:cBhvr>
                                        <p:cTn id="16" dur="500"/>
                                        <p:tgtEl>
                                          <p:spTgt spid="20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03">
                                            <p:txEl>
                                              <p:pRg st="5" end="5"/>
                                            </p:txEl>
                                          </p:spTgt>
                                        </p:tgtEl>
                                        <p:attrNameLst>
                                          <p:attrName>style.visibility</p:attrName>
                                        </p:attrNameLst>
                                      </p:cBhvr>
                                      <p:to>
                                        <p:strVal val="visible"/>
                                      </p:to>
                                    </p:set>
                                    <p:animEffect transition="in" filter="fade">
                                      <p:cBhvr>
                                        <p:cTn id="19" dur="500"/>
                                        <p:tgtEl>
                                          <p:spTgt spid="20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03">
                                            <p:txEl>
                                              <p:pRg st="6" end="6"/>
                                            </p:txEl>
                                          </p:spTgt>
                                        </p:tgtEl>
                                        <p:attrNameLst>
                                          <p:attrName>style.visibility</p:attrName>
                                        </p:attrNameLst>
                                      </p:cBhvr>
                                      <p:to>
                                        <p:strVal val="visible"/>
                                      </p:to>
                                    </p:set>
                                    <p:animEffect transition="in" filter="fade">
                                      <p:cBhvr>
                                        <p:cTn id="22" dur="500"/>
                                        <p:tgtEl>
                                          <p:spTgt spid="20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3">
                                            <p:txEl>
                                              <p:pRg st="7" end="7"/>
                                            </p:txEl>
                                          </p:spTgt>
                                        </p:tgtEl>
                                        <p:attrNameLst>
                                          <p:attrName>style.visibility</p:attrName>
                                        </p:attrNameLst>
                                      </p:cBhvr>
                                      <p:to>
                                        <p:strVal val="visible"/>
                                      </p:to>
                                    </p:set>
                                    <p:animEffect transition="in" filter="fade">
                                      <p:cBhvr>
                                        <p:cTn id="25" dur="500"/>
                                        <p:tgtEl>
                                          <p:spTgt spid="20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3">
                                            <p:txEl>
                                              <p:pRg st="8" end="8"/>
                                            </p:txEl>
                                          </p:spTgt>
                                        </p:tgtEl>
                                        <p:attrNameLst>
                                          <p:attrName>style.visibility</p:attrName>
                                        </p:attrNameLst>
                                      </p:cBhvr>
                                      <p:to>
                                        <p:strVal val="visible"/>
                                      </p:to>
                                    </p:set>
                                    <p:animEffect transition="in" filter="fade">
                                      <p:cBhvr>
                                        <p:cTn id="28" dur="500"/>
                                        <p:tgtEl>
                                          <p:spTgt spid="20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3">
                                            <p:txEl>
                                              <p:pRg st="9" end="9"/>
                                            </p:txEl>
                                          </p:spTgt>
                                        </p:tgtEl>
                                        <p:attrNameLst>
                                          <p:attrName>style.visibility</p:attrName>
                                        </p:attrNameLst>
                                      </p:cBhvr>
                                      <p:to>
                                        <p:strVal val="visible"/>
                                      </p:to>
                                    </p:set>
                                    <p:animEffect transition="in" filter="fade">
                                      <p:cBhvr>
                                        <p:cTn id="31" dur="500"/>
                                        <p:tgtEl>
                                          <p:spTgt spid="20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3">
                                            <p:txEl>
                                              <p:pRg st="10" end="10"/>
                                            </p:txEl>
                                          </p:spTgt>
                                        </p:tgtEl>
                                        <p:attrNameLst>
                                          <p:attrName>style.visibility</p:attrName>
                                        </p:attrNameLst>
                                      </p:cBhvr>
                                      <p:to>
                                        <p:strVal val="visible"/>
                                      </p:to>
                                    </p:set>
                                    <p:animEffect transition="in" filter="fade">
                                      <p:cBhvr>
                                        <p:cTn id="34" dur="500"/>
                                        <p:tgtEl>
                                          <p:spTgt spid="203">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03">
                                            <p:txEl>
                                              <p:pRg st="11" end="11"/>
                                            </p:txEl>
                                          </p:spTgt>
                                        </p:tgtEl>
                                        <p:attrNameLst>
                                          <p:attrName>style.visibility</p:attrName>
                                        </p:attrNameLst>
                                      </p:cBhvr>
                                      <p:to>
                                        <p:strVal val="visible"/>
                                      </p:to>
                                    </p:set>
                                    <p:animEffect transition="in" filter="fade">
                                      <p:cBhvr>
                                        <p:cTn id="37" dur="500"/>
                                        <p:tgtEl>
                                          <p:spTgt spid="20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10"/>
        <p:cNvGrpSpPr/>
        <p:nvPr/>
      </p:nvGrpSpPr>
      <p:grpSpPr>
        <a:xfrm>
          <a:off x="0" y="0"/>
          <a:ext cx="0" cy="0"/>
          <a:chOff x="0" y="0"/>
          <a:chExt cx="0" cy="0"/>
        </a:xfrm>
      </p:grpSpPr>
      <p:sp>
        <p:nvSpPr>
          <p:cNvPr id="211" name="Google Shape;211;p14"/>
          <p:cNvSpPr txBox="1">
            <a:spLocks noGrp="1"/>
          </p:cNvSpPr>
          <p:nvPr>
            <p:ph type="title"/>
          </p:nvPr>
        </p:nvSpPr>
        <p:spPr>
          <a:xfrm>
            <a:off x="804672" y="964692"/>
            <a:ext cx="5894832"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2 </a:t>
            </a:r>
            <a:endParaRPr/>
          </a:p>
        </p:txBody>
      </p:sp>
      <p:sp>
        <p:nvSpPr>
          <p:cNvPr id="212" name="Google Shape;212;p14"/>
          <p:cNvSpPr txBox="1">
            <a:spLocks noGrp="1"/>
          </p:cNvSpPr>
          <p:nvPr>
            <p:ph type="body" idx="1"/>
          </p:nvPr>
        </p:nvSpPr>
        <p:spPr>
          <a:xfrm>
            <a:off x="803243" y="2638044"/>
            <a:ext cx="6203613" cy="387971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1500"/>
              <a:buNone/>
            </a:pPr>
            <a:r>
              <a:rPr lang="en-US" sz="1500"/>
              <a:t>Labs results</a:t>
            </a:r>
            <a:endParaRPr/>
          </a:p>
          <a:p>
            <a:pPr marL="228600" lvl="0" indent="-228600" algn="l" rtl="0">
              <a:lnSpc>
                <a:spcPct val="90000"/>
              </a:lnSpc>
              <a:spcBef>
                <a:spcPts val="1000"/>
              </a:spcBef>
              <a:spcAft>
                <a:spcPts val="0"/>
              </a:spcAft>
              <a:buSzPts val="1500"/>
              <a:buChar char="•"/>
            </a:pPr>
            <a:r>
              <a:rPr lang="en-US" sz="1500"/>
              <a:t>Glucose: 145 mg/dL</a:t>
            </a:r>
            <a:endParaRPr/>
          </a:p>
          <a:p>
            <a:pPr marL="228600" lvl="0" indent="-228600" algn="l" rtl="0">
              <a:lnSpc>
                <a:spcPct val="90000"/>
              </a:lnSpc>
              <a:spcBef>
                <a:spcPts val="1000"/>
              </a:spcBef>
              <a:spcAft>
                <a:spcPts val="0"/>
              </a:spcAft>
              <a:buSzPts val="1500"/>
              <a:buChar char="•"/>
            </a:pPr>
            <a:r>
              <a:rPr lang="en-US" sz="1500"/>
              <a:t>Sodium: 134 mmol/L</a:t>
            </a:r>
            <a:endParaRPr/>
          </a:p>
          <a:p>
            <a:pPr marL="228600" lvl="0" indent="-228600" algn="l" rtl="0">
              <a:lnSpc>
                <a:spcPct val="90000"/>
              </a:lnSpc>
              <a:spcBef>
                <a:spcPts val="1000"/>
              </a:spcBef>
              <a:spcAft>
                <a:spcPts val="0"/>
              </a:spcAft>
              <a:buSzPts val="1500"/>
              <a:buChar char="•"/>
            </a:pPr>
            <a:r>
              <a:rPr lang="en-US" sz="1500"/>
              <a:t>Potassium: 5.2 mmol/L</a:t>
            </a:r>
            <a:endParaRPr/>
          </a:p>
          <a:p>
            <a:pPr marL="228600" lvl="0" indent="-228600" algn="l" rtl="0">
              <a:lnSpc>
                <a:spcPct val="90000"/>
              </a:lnSpc>
              <a:spcBef>
                <a:spcPts val="1000"/>
              </a:spcBef>
              <a:spcAft>
                <a:spcPts val="0"/>
              </a:spcAft>
              <a:buSzPts val="1500"/>
              <a:buChar char="•"/>
            </a:pPr>
            <a:r>
              <a:rPr lang="en-US" sz="1500"/>
              <a:t>Chloride: 95 mmol/L</a:t>
            </a:r>
            <a:endParaRPr/>
          </a:p>
          <a:p>
            <a:pPr marL="228600" lvl="0" indent="-228600" algn="l" rtl="0">
              <a:lnSpc>
                <a:spcPct val="90000"/>
              </a:lnSpc>
              <a:spcBef>
                <a:spcPts val="1000"/>
              </a:spcBef>
              <a:spcAft>
                <a:spcPts val="0"/>
              </a:spcAft>
              <a:buSzPts val="1500"/>
              <a:buChar char="•"/>
            </a:pPr>
            <a:r>
              <a:rPr lang="en-US" sz="1500"/>
              <a:t>Bicarbonate: 12 mmol/L</a:t>
            </a:r>
            <a:endParaRPr/>
          </a:p>
          <a:p>
            <a:pPr marL="228600" lvl="0" indent="-228600" algn="l" rtl="0">
              <a:lnSpc>
                <a:spcPct val="90000"/>
              </a:lnSpc>
              <a:spcBef>
                <a:spcPts val="1000"/>
              </a:spcBef>
              <a:spcAft>
                <a:spcPts val="0"/>
              </a:spcAft>
              <a:buSzPts val="1500"/>
              <a:buChar char="•"/>
            </a:pPr>
            <a:r>
              <a:rPr lang="en-US" sz="1500"/>
              <a:t>BUN: 18 mg/dL</a:t>
            </a:r>
            <a:endParaRPr/>
          </a:p>
          <a:p>
            <a:pPr marL="228600" lvl="0" indent="-228600" algn="l" rtl="0">
              <a:lnSpc>
                <a:spcPct val="90000"/>
              </a:lnSpc>
              <a:spcBef>
                <a:spcPts val="1000"/>
              </a:spcBef>
              <a:spcAft>
                <a:spcPts val="0"/>
              </a:spcAft>
              <a:buSzPts val="1500"/>
              <a:buChar char="•"/>
            </a:pPr>
            <a:r>
              <a:rPr lang="en-US" sz="1500"/>
              <a:t>Creatinine: 1.0 mg/dL</a:t>
            </a:r>
            <a:endParaRPr/>
          </a:p>
          <a:p>
            <a:pPr marL="228600" lvl="0" indent="-228600" algn="l" rtl="0">
              <a:lnSpc>
                <a:spcPct val="90000"/>
              </a:lnSpc>
              <a:spcBef>
                <a:spcPts val="1000"/>
              </a:spcBef>
              <a:spcAft>
                <a:spcPts val="0"/>
              </a:spcAft>
              <a:buSzPts val="1500"/>
              <a:buChar char="•"/>
            </a:pPr>
            <a:r>
              <a:rPr lang="en-US" sz="1500"/>
              <a:t>Anion Gap: 27</a:t>
            </a:r>
            <a:endParaRPr/>
          </a:p>
          <a:p>
            <a:pPr marL="228600" lvl="0" indent="-228600" algn="l" rtl="0">
              <a:lnSpc>
                <a:spcPct val="90000"/>
              </a:lnSpc>
              <a:spcBef>
                <a:spcPts val="1000"/>
              </a:spcBef>
              <a:spcAft>
                <a:spcPts val="0"/>
              </a:spcAft>
              <a:buSzPts val="1500"/>
              <a:buChar char="•"/>
            </a:pPr>
            <a:r>
              <a:rPr lang="en-US" sz="1500"/>
              <a:t>β-hydroxybutyrate: elevated</a:t>
            </a:r>
            <a:endParaRPr/>
          </a:p>
          <a:p>
            <a:pPr marL="228600" lvl="0" indent="-228600" algn="l" rtl="0">
              <a:lnSpc>
                <a:spcPct val="90000"/>
              </a:lnSpc>
              <a:spcBef>
                <a:spcPts val="1000"/>
              </a:spcBef>
              <a:spcAft>
                <a:spcPts val="0"/>
              </a:spcAft>
              <a:buSzPts val="1500"/>
              <a:buChar char="•"/>
            </a:pPr>
            <a:r>
              <a:rPr lang="en-US" sz="1500"/>
              <a:t>Urinalysis: positive for ketones and glucose</a:t>
            </a:r>
            <a:endParaRPr/>
          </a:p>
          <a:p>
            <a:pPr marL="228600" lvl="0" indent="-228600" algn="l" rtl="0">
              <a:lnSpc>
                <a:spcPct val="90000"/>
              </a:lnSpc>
              <a:spcBef>
                <a:spcPts val="1000"/>
              </a:spcBef>
              <a:spcAft>
                <a:spcPts val="0"/>
              </a:spcAft>
              <a:buSzPts val="1500"/>
              <a:buChar char="•"/>
            </a:pPr>
            <a:r>
              <a:rPr lang="en-US" sz="1500"/>
              <a:t>VBG: pH 7.28, HCO₃⁻ 13 mmol/L</a:t>
            </a:r>
            <a:endParaRPr/>
          </a:p>
          <a:p>
            <a:pPr marL="228600" lvl="0" indent="-165100" algn="l" rtl="0">
              <a:lnSpc>
                <a:spcPct val="90000"/>
              </a:lnSpc>
              <a:spcBef>
                <a:spcPts val="1000"/>
              </a:spcBef>
              <a:spcAft>
                <a:spcPts val="0"/>
              </a:spcAft>
              <a:buSzPts val="1000"/>
              <a:buNone/>
            </a:pPr>
            <a:endParaRPr sz="1000"/>
          </a:p>
        </p:txBody>
      </p:sp>
      <p:sp>
        <p:nvSpPr>
          <p:cNvPr id="213" name="Google Shape;213;p14"/>
          <p:cNvSpPr/>
          <p:nvPr/>
        </p:nvSpPr>
        <p:spPr>
          <a:xfrm>
            <a:off x="7386706" y="964692"/>
            <a:ext cx="3986784"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14" name="Google Shape;214;p14"/>
          <p:cNvSpPr/>
          <p:nvPr/>
        </p:nvSpPr>
        <p:spPr>
          <a:xfrm>
            <a:off x="7551298" y="1128683"/>
            <a:ext cx="3657600"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 name="Picture 1">
            <a:extLst>
              <a:ext uri="{FF2B5EF4-FFF2-40B4-BE49-F238E27FC236}">
                <a16:creationId xmlns:a16="http://schemas.microsoft.com/office/drawing/2014/main" id="{065F0C1E-C230-1897-5615-EC680D4E2811}"/>
              </a:ext>
            </a:extLst>
          </p:cNvPr>
          <p:cNvPicPr>
            <a:picLocks noChangeAspect="1"/>
          </p:cNvPicPr>
          <p:nvPr/>
        </p:nvPicPr>
        <p:blipFill>
          <a:blip r:embed="rId3"/>
          <a:stretch>
            <a:fillRect/>
          </a:stretch>
        </p:blipFill>
        <p:spPr>
          <a:xfrm>
            <a:off x="7768982" y="1238722"/>
            <a:ext cx="3222232" cy="438055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19"/>
        <p:cNvGrpSpPr/>
        <p:nvPr/>
      </p:nvGrpSpPr>
      <p:grpSpPr>
        <a:xfrm>
          <a:off x="0" y="0"/>
          <a:ext cx="0" cy="0"/>
          <a:chOff x="0" y="0"/>
          <a:chExt cx="0" cy="0"/>
        </a:xfrm>
      </p:grpSpPr>
      <p:sp>
        <p:nvSpPr>
          <p:cNvPr id="220" name="Google Shape;220;p15"/>
          <p:cNvSpPr txBox="1">
            <a:spLocks noGrp="1"/>
          </p:cNvSpPr>
          <p:nvPr>
            <p:ph type="title"/>
          </p:nvPr>
        </p:nvSpPr>
        <p:spPr>
          <a:xfrm>
            <a:off x="804672" y="964692"/>
            <a:ext cx="5894832"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2</a:t>
            </a:r>
            <a:endParaRPr/>
          </a:p>
        </p:txBody>
      </p:sp>
      <p:sp>
        <p:nvSpPr>
          <p:cNvPr id="221" name="Google Shape;221;p15"/>
          <p:cNvSpPr txBox="1">
            <a:spLocks noGrp="1"/>
          </p:cNvSpPr>
          <p:nvPr>
            <p:ph type="body" idx="1"/>
          </p:nvPr>
        </p:nvSpPr>
        <p:spPr>
          <a:xfrm>
            <a:off x="803243" y="2638044"/>
            <a:ext cx="5963317" cy="326320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dirty="0"/>
              <a:t>What is the acid-base disturbance? </a:t>
            </a:r>
            <a:endParaRPr dirty="0"/>
          </a:p>
          <a:p>
            <a:pPr marL="228600" lvl="0" indent="-228600" algn="l" rtl="0">
              <a:lnSpc>
                <a:spcPct val="100000"/>
              </a:lnSpc>
              <a:spcBef>
                <a:spcPts val="1000"/>
              </a:spcBef>
              <a:spcAft>
                <a:spcPts val="0"/>
              </a:spcAft>
              <a:buSzPts val="1800"/>
              <a:buChar char="•"/>
            </a:pPr>
            <a:r>
              <a:rPr lang="en-US" dirty="0"/>
              <a:t> High anion gap metabolic acidosis</a:t>
            </a:r>
            <a:endParaRPr dirty="0"/>
          </a:p>
          <a:p>
            <a:pPr marL="0" lvl="0" indent="0" algn="l" rtl="0">
              <a:lnSpc>
                <a:spcPct val="100000"/>
              </a:lnSpc>
              <a:spcBef>
                <a:spcPts val="1000"/>
              </a:spcBef>
              <a:spcAft>
                <a:spcPts val="0"/>
              </a:spcAft>
              <a:buSzPts val="1800"/>
              <a:buNone/>
            </a:pPr>
            <a:r>
              <a:rPr lang="en-US" dirty="0"/>
              <a:t>What is the diagnosis?</a:t>
            </a:r>
            <a:endParaRPr dirty="0"/>
          </a:p>
          <a:p>
            <a:pPr marL="228600" lvl="0" indent="-228600" algn="l" rtl="0">
              <a:lnSpc>
                <a:spcPct val="100000"/>
              </a:lnSpc>
              <a:spcBef>
                <a:spcPts val="1000"/>
              </a:spcBef>
              <a:spcAft>
                <a:spcPts val="0"/>
              </a:spcAft>
              <a:buSzPts val="1800"/>
              <a:buChar char="•"/>
            </a:pPr>
            <a:r>
              <a:rPr lang="en-US" dirty="0"/>
              <a:t> Diagnosis: Euglycemic Diabetic Ketoacidosis</a:t>
            </a:r>
            <a:endParaRPr dirty="0"/>
          </a:p>
        </p:txBody>
      </p:sp>
      <p:sp>
        <p:nvSpPr>
          <p:cNvPr id="222" name="Google Shape;222;p15"/>
          <p:cNvSpPr/>
          <p:nvPr/>
        </p:nvSpPr>
        <p:spPr>
          <a:xfrm>
            <a:off x="7386706" y="964692"/>
            <a:ext cx="3986784"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23" name="Google Shape;223;p15"/>
          <p:cNvSpPr/>
          <p:nvPr/>
        </p:nvSpPr>
        <p:spPr>
          <a:xfrm>
            <a:off x="7551298" y="1128683"/>
            <a:ext cx="3657600"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 name="Picture 1">
            <a:extLst>
              <a:ext uri="{FF2B5EF4-FFF2-40B4-BE49-F238E27FC236}">
                <a16:creationId xmlns:a16="http://schemas.microsoft.com/office/drawing/2014/main" id="{A13DF7EF-3199-57A4-2E86-A260DF0DFBD9}"/>
              </a:ext>
            </a:extLst>
          </p:cNvPr>
          <p:cNvPicPr>
            <a:picLocks noChangeAspect="1"/>
          </p:cNvPicPr>
          <p:nvPr/>
        </p:nvPicPr>
        <p:blipFill>
          <a:blip r:embed="rId3"/>
          <a:stretch>
            <a:fillRect/>
          </a:stretch>
        </p:blipFill>
        <p:spPr>
          <a:xfrm>
            <a:off x="7752080" y="1270000"/>
            <a:ext cx="3261360" cy="4328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xEl>
                                              <p:pRg st="1" end="1"/>
                                            </p:txEl>
                                          </p:spTgt>
                                        </p:tgtEl>
                                        <p:attrNameLst>
                                          <p:attrName>style.visibility</p:attrName>
                                        </p:attrNameLst>
                                      </p:cBhvr>
                                      <p:to>
                                        <p:strVal val="visible"/>
                                      </p:to>
                                    </p:set>
                                    <p:animEffect transition="in" filter="fade">
                                      <p:cBhvr>
                                        <p:cTn id="7" dur="500"/>
                                        <p:tgtEl>
                                          <p:spTgt spid="2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xEl>
                                              <p:pRg st="3" end="3"/>
                                            </p:txEl>
                                          </p:spTgt>
                                        </p:tgtEl>
                                        <p:attrNameLst>
                                          <p:attrName>style.visibility</p:attrName>
                                        </p:attrNameLst>
                                      </p:cBhvr>
                                      <p:to>
                                        <p:strVal val="visible"/>
                                      </p:to>
                                    </p:set>
                                    <p:animEffect transition="in" filter="fade">
                                      <p:cBhvr>
                                        <p:cTn id="12" dur="500"/>
                                        <p:tgtEl>
                                          <p:spTgt spid="2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28"/>
        <p:cNvGrpSpPr/>
        <p:nvPr/>
      </p:nvGrpSpPr>
      <p:grpSpPr>
        <a:xfrm>
          <a:off x="0" y="0"/>
          <a:ext cx="0" cy="0"/>
          <a:chOff x="0" y="0"/>
          <a:chExt cx="0" cy="0"/>
        </a:xfrm>
      </p:grpSpPr>
      <p:sp>
        <p:nvSpPr>
          <p:cNvPr id="229" name="Google Shape;229;p16"/>
          <p:cNvSpPr>
            <a:spLocks noGrp="1"/>
          </p:cNvSpPr>
          <p:nvPr>
            <p:ph type="title"/>
          </p:nvPr>
        </p:nvSpPr>
        <p:spPr>
          <a:xfrm>
            <a:off x="804672" y="964692"/>
            <a:ext cx="5894832" cy="1188720"/>
          </a:xfrm>
          <a:prstGeom prst="ellipse">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TEACHING PEARLS</a:t>
            </a:r>
            <a:endParaRPr/>
          </a:p>
        </p:txBody>
      </p:sp>
      <p:sp>
        <p:nvSpPr>
          <p:cNvPr id="230" name="Google Shape;230;p16"/>
          <p:cNvSpPr txBox="1">
            <a:spLocks noGrp="1"/>
          </p:cNvSpPr>
          <p:nvPr>
            <p:ph type="body" idx="1"/>
          </p:nvPr>
        </p:nvSpPr>
        <p:spPr>
          <a:xfrm>
            <a:off x="803243" y="2638044"/>
            <a:ext cx="5963317" cy="326320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ts val="1800"/>
              <a:buNone/>
            </a:pPr>
            <a:r>
              <a:rPr lang="en-US" dirty="0"/>
              <a:t> Why "euglycemic" DKA?</a:t>
            </a:r>
            <a:endParaRPr dirty="0"/>
          </a:p>
          <a:p>
            <a:pPr marL="228600" lvl="0" indent="-228600" algn="l" rtl="0">
              <a:lnSpc>
                <a:spcPct val="100000"/>
              </a:lnSpc>
              <a:spcBef>
                <a:spcPts val="1000"/>
              </a:spcBef>
              <a:spcAft>
                <a:spcPts val="0"/>
              </a:spcAft>
              <a:buSzPts val="1800"/>
              <a:buChar char="•"/>
            </a:pPr>
            <a:r>
              <a:rPr lang="en-US" dirty="0"/>
              <a:t>Defined as DKA with glucose &lt;250 mg/dL in the presence of metabolic acidosis (arterial pH less than 7.3, serum bicarbonate less than 18 </a:t>
            </a:r>
            <a:r>
              <a:rPr lang="en-US" dirty="0" err="1"/>
              <a:t>mEq</a:t>
            </a:r>
            <a:r>
              <a:rPr lang="en-US" dirty="0"/>
              <a:t>/L) and ketonemia</a:t>
            </a:r>
            <a:endParaRPr dirty="0"/>
          </a:p>
          <a:p>
            <a:pPr marL="228600" lvl="0" indent="-228600" algn="l" rtl="0">
              <a:lnSpc>
                <a:spcPct val="100000"/>
              </a:lnSpc>
              <a:spcBef>
                <a:spcPts val="1000"/>
              </a:spcBef>
              <a:spcAft>
                <a:spcPts val="0"/>
              </a:spcAft>
              <a:buSzPts val="1800"/>
              <a:buChar char="•"/>
            </a:pPr>
            <a:r>
              <a:rPr lang="en-US" dirty="0"/>
              <a:t>Often due to:</a:t>
            </a:r>
            <a:endParaRPr dirty="0"/>
          </a:p>
          <a:p>
            <a:pPr marL="457200" lvl="1" indent="-228600" algn="l" rtl="0">
              <a:lnSpc>
                <a:spcPct val="100000"/>
              </a:lnSpc>
              <a:spcBef>
                <a:spcPts val="1000"/>
              </a:spcBef>
              <a:spcAft>
                <a:spcPts val="0"/>
              </a:spcAft>
              <a:buSzPts val="1600"/>
              <a:buChar char="•"/>
            </a:pPr>
            <a:r>
              <a:rPr lang="en-US" dirty="0"/>
              <a:t>SGLT2 inhibitors (increase urinary glucose loss)</a:t>
            </a:r>
            <a:endParaRPr dirty="0"/>
          </a:p>
          <a:p>
            <a:pPr marL="457200" lvl="1" indent="-228600" algn="l" rtl="0">
              <a:lnSpc>
                <a:spcPct val="100000"/>
              </a:lnSpc>
              <a:spcBef>
                <a:spcPts val="1000"/>
              </a:spcBef>
              <a:spcAft>
                <a:spcPts val="0"/>
              </a:spcAft>
              <a:buSzPts val="1600"/>
              <a:buChar char="•"/>
            </a:pPr>
            <a:r>
              <a:rPr lang="en-US" dirty="0"/>
              <a:t>Starvation or low-carb diets</a:t>
            </a:r>
            <a:endParaRPr dirty="0"/>
          </a:p>
          <a:p>
            <a:pPr marL="457200" lvl="1" indent="-228600" algn="l" rtl="0">
              <a:lnSpc>
                <a:spcPct val="100000"/>
              </a:lnSpc>
              <a:spcBef>
                <a:spcPts val="1000"/>
              </a:spcBef>
              <a:spcAft>
                <a:spcPts val="0"/>
              </a:spcAft>
              <a:buSzPts val="1600"/>
              <a:buChar char="•"/>
            </a:pPr>
            <a:r>
              <a:rPr lang="en-US" dirty="0"/>
              <a:t>Pregnancy</a:t>
            </a:r>
            <a:endParaRPr dirty="0"/>
          </a:p>
          <a:p>
            <a:pPr marL="457200" lvl="1" indent="-228600" algn="l" rtl="0">
              <a:lnSpc>
                <a:spcPct val="100000"/>
              </a:lnSpc>
              <a:spcBef>
                <a:spcPts val="1000"/>
              </a:spcBef>
              <a:spcAft>
                <a:spcPts val="0"/>
              </a:spcAft>
              <a:buSzPts val="1600"/>
              <a:buChar char="•"/>
            </a:pPr>
            <a:r>
              <a:rPr lang="en-US" dirty="0"/>
              <a:t>Alcoholic DKA</a:t>
            </a:r>
          </a:p>
          <a:p>
            <a:pPr marL="457200" lvl="1" indent="-228600" algn="l" rtl="0">
              <a:lnSpc>
                <a:spcPct val="100000"/>
              </a:lnSpc>
              <a:spcBef>
                <a:spcPts val="1000"/>
              </a:spcBef>
              <a:spcAft>
                <a:spcPts val="0"/>
              </a:spcAft>
              <a:buSzPts val="1600"/>
              <a:buChar char="•"/>
            </a:pPr>
            <a:r>
              <a:rPr lang="en-US" dirty="0"/>
              <a:t>Surgery</a:t>
            </a:r>
            <a:endParaRPr dirty="0"/>
          </a:p>
        </p:txBody>
      </p:sp>
      <p:sp>
        <p:nvSpPr>
          <p:cNvPr id="231" name="Google Shape;231;p16"/>
          <p:cNvSpPr/>
          <p:nvPr/>
        </p:nvSpPr>
        <p:spPr>
          <a:xfrm>
            <a:off x="7386706" y="964692"/>
            <a:ext cx="3986784"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32" name="Google Shape;232;p16"/>
          <p:cNvSpPr/>
          <p:nvPr/>
        </p:nvSpPr>
        <p:spPr>
          <a:xfrm>
            <a:off x="7551298" y="1128683"/>
            <a:ext cx="3657600"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33" name="Google Shape;233;p16"/>
          <p:cNvPicPr preferRelativeResize="0"/>
          <p:nvPr/>
        </p:nvPicPr>
        <p:blipFill rotWithShape="1">
          <a:blip r:embed="rId3">
            <a:alphaModFix/>
          </a:blip>
          <a:srcRect/>
          <a:stretch/>
        </p:blipFill>
        <p:spPr>
          <a:xfrm>
            <a:off x="7715890" y="2051678"/>
            <a:ext cx="3328416" cy="276258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PATHOPHYSIOLOGY</a:t>
            </a:r>
            <a:endParaRPr/>
          </a:p>
        </p:txBody>
      </p:sp>
      <p:sp>
        <p:nvSpPr>
          <p:cNvPr id="239" name="Google Shape;239;p17"/>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a:t>SGLT2 inhibitors: decrease plasma glucose → insulin secretion drops → glucagon rises → lipolysis and ketogenesis increase</a:t>
            </a:r>
            <a:endParaRPr/>
          </a:p>
          <a:p>
            <a:pPr marL="228600" lvl="0" indent="-228600" algn="l" rtl="0">
              <a:lnSpc>
                <a:spcPct val="100000"/>
              </a:lnSpc>
              <a:spcBef>
                <a:spcPts val="1000"/>
              </a:spcBef>
              <a:spcAft>
                <a:spcPts val="0"/>
              </a:spcAft>
              <a:buSzPts val="1800"/>
              <a:buChar char="•"/>
            </a:pPr>
            <a:r>
              <a:rPr lang="en-US"/>
              <a:t>Glucosuria keeps serum glucose deceptively low</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MANAGEMENT</a:t>
            </a:r>
            <a:endParaRPr/>
          </a:p>
        </p:txBody>
      </p:sp>
      <p:sp>
        <p:nvSpPr>
          <p:cNvPr id="245" name="Google Shape;245;p18"/>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dirty="0"/>
              <a:t>How do you manage this patient? What differs from classic DKA management?</a:t>
            </a:r>
            <a:endParaRPr dirty="0"/>
          </a:p>
          <a:p>
            <a:pPr marL="228600" lvl="0" indent="-228600" algn="l" rtl="0">
              <a:lnSpc>
                <a:spcPct val="100000"/>
              </a:lnSpc>
              <a:spcBef>
                <a:spcPts val="1000"/>
              </a:spcBef>
              <a:spcAft>
                <a:spcPts val="0"/>
              </a:spcAft>
              <a:buSzPts val="1800"/>
              <a:buChar char="•"/>
            </a:pPr>
            <a:r>
              <a:rPr lang="en-US" dirty="0"/>
              <a:t>Same as DKA: IV fluids, insulin drip, electrolyte replacement</a:t>
            </a:r>
            <a:endParaRPr dirty="0"/>
          </a:p>
          <a:p>
            <a:pPr marL="228600" lvl="0" indent="-228600" algn="l" rtl="0">
              <a:lnSpc>
                <a:spcPct val="100000"/>
              </a:lnSpc>
              <a:spcBef>
                <a:spcPts val="1000"/>
              </a:spcBef>
              <a:spcAft>
                <a:spcPts val="0"/>
              </a:spcAft>
              <a:buSzPts val="1800"/>
              <a:buChar char="•"/>
            </a:pPr>
            <a:r>
              <a:rPr lang="en-US" dirty="0"/>
              <a:t>Add dextrose early to prevent hypoglycemia</a:t>
            </a:r>
            <a:endParaRPr dirty="0"/>
          </a:p>
          <a:p>
            <a:pPr marL="228600" lvl="0" indent="-228600" algn="l" rtl="0">
              <a:lnSpc>
                <a:spcPct val="100000"/>
              </a:lnSpc>
              <a:spcBef>
                <a:spcPts val="1000"/>
              </a:spcBef>
              <a:spcAft>
                <a:spcPts val="0"/>
              </a:spcAft>
              <a:buSzPts val="1800"/>
              <a:buChar char="•"/>
            </a:pPr>
            <a:r>
              <a:rPr lang="en-US" dirty="0"/>
              <a:t>Hold SGLT2 inhibitors or discontinue entirely</a:t>
            </a:r>
            <a:endParaRPr dirty="0"/>
          </a:p>
          <a:p>
            <a:pPr marL="228600" lvl="0" indent="-228600" algn="l" rtl="0">
              <a:lnSpc>
                <a:spcPct val="100000"/>
              </a:lnSpc>
              <a:spcBef>
                <a:spcPts val="1000"/>
              </a:spcBef>
              <a:spcAft>
                <a:spcPts val="0"/>
              </a:spcAft>
              <a:buSzPts val="1800"/>
              <a:buChar char="•"/>
            </a:pPr>
            <a:r>
              <a:rPr lang="en-US" dirty="0"/>
              <a:t>Monitor for resolution: closure of anion gap, resolution of acidosis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xEl>
                                              <p:pRg st="1" end="1"/>
                                            </p:txEl>
                                          </p:spTgt>
                                        </p:tgtEl>
                                        <p:attrNameLst>
                                          <p:attrName>style.visibility</p:attrName>
                                        </p:attrNameLst>
                                      </p:cBhvr>
                                      <p:to>
                                        <p:strVal val="visible"/>
                                      </p:to>
                                    </p:set>
                                    <p:animEffect transition="in" filter="fade">
                                      <p:cBhvr>
                                        <p:cTn id="7" dur="500"/>
                                        <p:tgtEl>
                                          <p:spTgt spid="24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5">
                                            <p:txEl>
                                              <p:pRg st="2" end="2"/>
                                            </p:txEl>
                                          </p:spTgt>
                                        </p:tgtEl>
                                        <p:attrNameLst>
                                          <p:attrName>style.visibility</p:attrName>
                                        </p:attrNameLst>
                                      </p:cBhvr>
                                      <p:to>
                                        <p:strVal val="visible"/>
                                      </p:to>
                                    </p:set>
                                    <p:animEffect transition="in" filter="fade">
                                      <p:cBhvr>
                                        <p:cTn id="10" dur="500"/>
                                        <p:tgtEl>
                                          <p:spTgt spid="24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5">
                                            <p:txEl>
                                              <p:pRg st="3" end="3"/>
                                            </p:txEl>
                                          </p:spTgt>
                                        </p:tgtEl>
                                        <p:attrNameLst>
                                          <p:attrName>style.visibility</p:attrName>
                                        </p:attrNameLst>
                                      </p:cBhvr>
                                      <p:to>
                                        <p:strVal val="visible"/>
                                      </p:to>
                                    </p:set>
                                    <p:animEffect transition="in" filter="fade">
                                      <p:cBhvr>
                                        <p:cTn id="13" dur="500"/>
                                        <p:tgtEl>
                                          <p:spTgt spid="24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5">
                                            <p:txEl>
                                              <p:pRg st="4" end="4"/>
                                            </p:txEl>
                                          </p:spTgt>
                                        </p:tgtEl>
                                        <p:attrNameLst>
                                          <p:attrName>style.visibility</p:attrName>
                                        </p:attrNameLst>
                                      </p:cBhvr>
                                      <p:to>
                                        <p:strVal val="visible"/>
                                      </p:to>
                                    </p:set>
                                    <p:animEffect transition="in" filter="fade">
                                      <p:cBhvr>
                                        <p:cTn id="16" dur="500"/>
                                        <p:tgtEl>
                                          <p:spTgt spid="2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9"/>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TAKE HOME POINTS</a:t>
            </a:r>
            <a:endParaRPr/>
          </a:p>
        </p:txBody>
      </p:sp>
      <p:sp>
        <p:nvSpPr>
          <p:cNvPr id="251" name="Google Shape;251;p19"/>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a:t> Always check ketones and acid-base status in diabetics with unexplained nausea or weakness—even with normal glucose.</a:t>
            </a:r>
            <a:endParaRPr/>
          </a:p>
          <a:p>
            <a:pPr marL="228600" lvl="0" indent="-228600" algn="l" rtl="0">
              <a:lnSpc>
                <a:spcPct val="100000"/>
              </a:lnSpc>
              <a:spcBef>
                <a:spcPts val="1000"/>
              </a:spcBef>
              <a:spcAft>
                <a:spcPts val="0"/>
              </a:spcAft>
              <a:buSzPts val="1800"/>
              <a:buChar char="•"/>
            </a:pPr>
            <a:r>
              <a:rPr lang="en-US"/>
              <a:t>SGLT2 inhibitors are a growing cause of euDKA, especially with added stressors (fasting, infection, surgery).</a:t>
            </a:r>
            <a:endParaRPr/>
          </a:p>
          <a:p>
            <a:pPr marL="228600" lvl="0" indent="-228600" algn="l" rtl="0">
              <a:lnSpc>
                <a:spcPct val="100000"/>
              </a:lnSpc>
              <a:spcBef>
                <a:spcPts val="1000"/>
              </a:spcBef>
              <a:spcAft>
                <a:spcPts val="0"/>
              </a:spcAft>
              <a:buSzPts val="1800"/>
              <a:buChar char="•"/>
            </a:pPr>
            <a:r>
              <a:rPr lang="en-US"/>
              <a:t>Treatment requires insulin + glucose, despite normal blood sugar.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Google Shape;115;p2"/>
          <p:cNvSpPr/>
          <p:nvPr/>
        </p:nvSpPr>
        <p:spPr>
          <a:xfrm>
            <a:off x="1" y="0"/>
            <a:ext cx="3070172"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16" name="Google Shape;116;p2"/>
          <p:cNvSpPr/>
          <p:nvPr/>
        </p:nvSpPr>
        <p:spPr>
          <a:xfrm>
            <a:off x="3070172" y="0"/>
            <a:ext cx="9121828"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17" name="Google Shape;117;p2"/>
          <p:cNvSpPr/>
          <p:nvPr/>
        </p:nvSpPr>
        <p:spPr>
          <a:xfrm>
            <a:off x="1117423" y="1443035"/>
            <a:ext cx="3971932" cy="3971930"/>
          </a:xfrm>
          <a:prstGeom prst="ellipse">
            <a:avLst/>
          </a:prstGeom>
          <a:solidFill>
            <a:srgbClr val="FFFFFF"/>
          </a:solidFill>
          <a:ln w="31750" cap="flat" cmpd="sng">
            <a:solidFill>
              <a:srgbClr val="6B88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18" name="Google Shape;118;p2"/>
          <p:cNvSpPr>
            <a:spLocks noGrp="1"/>
          </p:cNvSpPr>
          <p:nvPr>
            <p:ph type="title"/>
          </p:nvPr>
        </p:nvSpPr>
        <p:spPr>
          <a:xfrm>
            <a:off x="1260873" y="1586484"/>
            <a:ext cx="3685032" cy="3685032"/>
          </a:xfrm>
          <a:prstGeom prst="ellipse">
            <a:avLst/>
          </a:prstGeom>
          <a:solidFill>
            <a:srgbClr val="6B8890"/>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FFFFFF"/>
              </a:buClr>
              <a:buSzPts val="2800"/>
              <a:buFont typeface="Gill Sans"/>
              <a:buNone/>
            </a:pPr>
            <a:r>
              <a:rPr lang="en-US">
                <a:solidFill>
                  <a:srgbClr val="FFFFFF"/>
                </a:solidFill>
              </a:rPr>
              <a:t>OBJECTIVES</a:t>
            </a:r>
            <a:endParaRPr/>
          </a:p>
        </p:txBody>
      </p:sp>
      <p:sp>
        <p:nvSpPr>
          <p:cNvPr id="119" name="Google Shape;119;p2"/>
          <p:cNvSpPr txBox="1">
            <a:spLocks noGrp="1"/>
          </p:cNvSpPr>
          <p:nvPr>
            <p:ph type="body" idx="1"/>
          </p:nvPr>
        </p:nvSpPr>
        <p:spPr>
          <a:xfrm>
            <a:off x="5591695" y="1402080"/>
            <a:ext cx="5320696" cy="4053840"/>
          </a:xfrm>
          <a:prstGeom prst="rect">
            <a:avLst/>
          </a:prstGeom>
          <a:noFill/>
          <a:ln>
            <a:noFill/>
          </a:ln>
        </p:spPr>
        <p:txBody>
          <a:bodyPr spcFirstLastPara="1" wrap="square" lIns="91425" tIns="45700" rIns="91425" bIns="45700" anchor="ctr" anchorCtr="0">
            <a:normAutofit/>
          </a:bodyPr>
          <a:lstStyle/>
          <a:p>
            <a:pPr marL="228600" lvl="0" indent="-228600" algn="l" rtl="0">
              <a:lnSpc>
                <a:spcPct val="100000"/>
              </a:lnSpc>
              <a:spcBef>
                <a:spcPts val="0"/>
              </a:spcBef>
              <a:spcAft>
                <a:spcPts val="0"/>
              </a:spcAft>
              <a:buSzPts val="1800"/>
              <a:buChar char="•"/>
            </a:pPr>
            <a:r>
              <a:rPr lang="en-US" b="1"/>
              <a:t>Integrate</a:t>
            </a:r>
            <a:r>
              <a:rPr lang="en-US"/>
              <a:t> key updates from recent high-impact inpatient medicine trials into day-to-day clinical decision-making.</a:t>
            </a:r>
            <a:endParaRPr/>
          </a:p>
          <a:p>
            <a:pPr marL="228600" lvl="0" indent="-228600" algn="l" rtl="0">
              <a:lnSpc>
                <a:spcPct val="100000"/>
              </a:lnSpc>
              <a:spcBef>
                <a:spcPts val="1000"/>
              </a:spcBef>
              <a:spcAft>
                <a:spcPts val="0"/>
              </a:spcAft>
              <a:buSzPts val="1800"/>
              <a:buChar char="•"/>
            </a:pPr>
            <a:r>
              <a:rPr lang="en-US" b="1"/>
              <a:t>Apply</a:t>
            </a:r>
            <a:r>
              <a:rPr lang="en-US"/>
              <a:t> practical, evidence-based clinical pearls to common inpatient scenarios </a:t>
            </a:r>
            <a:endParaRPr/>
          </a:p>
          <a:p>
            <a:pPr marL="228600" lvl="0" indent="-228600" algn="l" rtl="0">
              <a:lnSpc>
                <a:spcPct val="100000"/>
              </a:lnSpc>
              <a:spcBef>
                <a:spcPts val="1000"/>
              </a:spcBef>
              <a:spcAft>
                <a:spcPts val="0"/>
              </a:spcAft>
              <a:buSzPts val="1800"/>
              <a:buChar char="•"/>
            </a:pPr>
            <a:r>
              <a:rPr lang="en-US" b="1"/>
              <a:t>Engage</a:t>
            </a:r>
            <a:r>
              <a:rPr lang="en-US"/>
              <a:t> in interactive case discussions to reinforce application of new evidence at the bedside</a:t>
            </a:r>
            <a:endParaRPr/>
          </a:p>
          <a:p>
            <a:pPr marL="0" lvl="0" indent="0" algn="l" rtl="0">
              <a:lnSpc>
                <a:spcPct val="100000"/>
              </a:lnSpc>
              <a:spcBef>
                <a:spcPts val="1000"/>
              </a:spcBef>
              <a:spcAft>
                <a:spcPts val="0"/>
              </a:spcAft>
              <a:buSzPts val="18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3c8dacd63b9_0_0"/>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Case 2.5</a:t>
            </a:r>
            <a:endParaRPr/>
          </a:p>
        </p:txBody>
      </p:sp>
      <p:sp>
        <p:nvSpPr>
          <p:cNvPr id="258" name="Google Shape;258;g3c8dacd63b9_0_0"/>
          <p:cNvSpPr txBox="1">
            <a:spLocks noGrp="1"/>
          </p:cNvSpPr>
          <p:nvPr>
            <p:ph type="body" idx="1"/>
          </p:nvPr>
        </p:nvSpPr>
        <p:spPr>
          <a:xfrm>
            <a:off x="2231136" y="2638044"/>
            <a:ext cx="7729800" cy="31020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58"/>
              <a:buNone/>
            </a:pPr>
            <a:r>
              <a:rPr lang="en-US" sz="2400"/>
              <a:t>78 year old male with a PMH of well controlled hypertension, hyperlipidemia presents due to gradually progressive exertional dyspnea and bilateral lower extremity edema over the previous 12 months.  He reports increasing fatigue and decreased exercise tolerance, worsening over the past 3-4 months.   Notably over the past 6 months, he has developed new onset atrial fibrillation and episodes of orthostatic lightheadedness. </a:t>
            </a:r>
            <a:endParaRPr sz="2400"/>
          </a:p>
          <a:p>
            <a:pPr marL="0" lvl="0" indent="0" algn="l" rtl="0">
              <a:lnSpc>
                <a:spcPct val="90000"/>
              </a:lnSpc>
              <a:spcBef>
                <a:spcPts val="1000"/>
              </a:spcBef>
              <a:spcAft>
                <a:spcPts val="0"/>
              </a:spcAft>
              <a:buSzPts val="358"/>
              <a:buNone/>
            </a:pP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3c8dacd63b9_0_6"/>
          <p:cNvSpPr txBox="1">
            <a:spLocks noGrp="1"/>
          </p:cNvSpPr>
          <p:nvPr>
            <p:ph type="title"/>
          </p:nvPr>
        </p:nvSpPr>
        <p:spPr>
          <a:xfrm>
            <a:off x="558136" y="30004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Case 2.5</a:t>
            </a:r>
            <a:endParaRPr/>
          </a:p>
        </p:txBody>
      </p:sp>
      <p:sp>
        <p:nvSpPr>
          <p:cNvPr id="265" name="Google Shape;265;g3c8dacd63b9_0_6"/>
          <p:cNvSpPr txBox="1">
            <a:spLocks noGrp="1"/>
          </p:cNvSpPr>
          <p:nvPr>
            <p:ph type="body" idx="1"/>
          </p:nvPr>
        </p:nvSpPr>
        <p:spPr>
          <a:xfrm>
            <a:off x="558129" y="1878000"/>
            <a:ext cx="5089200" cy="31020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a:t>You note recent admission for HFpEF exacerbation</a:t>
            </a:r>
            <a:endParaRPr/>
          </a:p>
          <a:p>
            <a:pPr marL="0" lvl="0" indent="0" algn="l" rtl="0">
              <a:spcBef>
                <a:spcPts val="1000"/>
              </a:spcBef>
              <a:spcAft>
                <a:spcPts val="0"/>
              </a:spcAft>
              <a:buNone/>
            </a:pPr>
            <a:r>
              <a:rPr lang="en-US"/>
              <a:t>Recent echo results showing: thickened LV, biatrial enlargement, apical sparing pattern (global longitudinal strain at basal and mid segments, sparing apex)</a:t>
            </a:r>
            <a:endParaRPr/>
          </a:p>
          <a:p>
            <a:pPr marL="0" lvl="0" indent="0" algn="l" rtl="0">
              <a:spcBef>
                <a:spcPts val="1000"/>
              </a:spcBef>
              <a:spcAft>
                <a:spcPts val="0"/>
              </a:spcAft>
              <a:buNone/>
            </a:pPr>
            <a:r>
              <a:rPr lang="en-US"/>
              <a:t>EKG low voltage limb leads </a:t>
            </a:r>
            <a:endParaRPr/>
          </a:p>
          <a:p>
            <a:pPr marL="0" lvl="0" indent="0" algn="l" rtl="0">
              <a:spcBef>
                <a:spcPts val="1000"/>
              </a:spcBef>
              <a:spcAft>
                <a:spcPts val="0"/>
              </a:spcAft>
              <a:buNone/>
            </a:pPr>
            <a:r>
              <a:rPr lang="en-US"/>
              <a:t>Negative ischemia workup.</a:t>
            </a:r>
            <a:endParaRPr/>
          </a:p>
          <a:p>
            <a:pPr marL="0" lvl="0" indent="0" algn="l" rtl="0">
              <a:spcBef>
                <a:spcPts val="1000"/>
              </a:spcBef>
              <a:spcAft>
                <a:spcPts val="0"/>
              </a:spcAft>
              <a:buNone/>
            </a:pPr>
            <a:endParaRPr/>
          </a:p>
          <a:p>
            <a:pPr marL="0" lvl="0" indent="0" algn="l" rtl="0">
              <a:spcBef>
                <a:spcPts val="1000"/>
              </a:spcBef>
              <a:spcAft>
                <a:spcPts val="0"/>
              </a:spcAft>
              <a:buNone/>
            </a:pPr>
            <a:r>
              <a:rPr lang="en-US"/>
              <a:t>What else is on your differential? </a:t>
            </a:r>
            <a:endParaRPr/>
          </a:p>
        </p:txBody>
      </p:sp>
      <p:sp>
        <p:nvSpPr>
          <p:cNvPr id="266" name="Google Shape;266;g3c8dacd63b9_0_6"/>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67" name="Google Shape;267;g3c8dacd63b9_0_6" title="mm2NjU.gif"/>
          <p:cNvPicPr preferRelativeResize="0"/>
          <p:nvPr/>
        </p:nvPicPr>
        <p:blipFill>
          <a:blip r:embed="rId3">
            <a:alphaModFix/>
          </a:blip>
          <a:stretch>
            <a:fillRect/>
          </a:stretch>
        </p:blipFill>
        <p:spPr>
          <a:xfrm>
            <a:off x="7537425" y="3189425"/>
            <a:ext cx="4539650" cy="3404700"/>
          </a:xfrm>
          <a:prstGeom prst="rect">
            <a:avLst/>
          </a:prstGeom>
          <a:noFill/>
          <a:ln>
            <a:noFill/>
          </a:ln>
        </p:spPr>
      </p:pic>
      <p:pic>
        <p:nvPicPr>
          <p:cNvPr id="268" name="Google Shape;268;g3c8dacd63b9_0_6" title="2epgz2.gif"/>
          <p:cNvPicPr preferRelativeResize="0"/>
          <p:nvPr/>
        </p:nvPicPr>
        <p:blipFill>
          <a:blip r:embed="rId4">
            <a:alphaModFix/>
          </a:blip>
          <a:stretch>
            <a:fillRect/>
          </a:stretch>
        </p:blipFill>
        <p:spPr>
          <a:xfrm>
            <a:off x="8560173" y="400200"/>
            <a:ext cx="3516900" cy="2491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3c8dacd63b9_0_12"/>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Case 2.5</a:t>
            </a:r>
            <a:endParaRPr/>
          </a:p>
        </p:txBody>
      </p:sp>
      <p:sp>
        <p:nvSpPr>
          <p:cNvPr id="275" name="Google Shape;275;g3c8dacd63b9_0_12"/>
          <p:cNvSpPr txBox="1">
            <a:spLocks noGrp="1"/>
          </p:cNvSpPr>
          <p:nvPr>
            <p:ph type="body" idx="1"/>
          </p:nvPr>
        </p:nvSpPr>
        <p:spPr>
          <a:xfrm>
            <a:off x="2231136" y="2638044"/>
            <a:ext cx="7729800" cy="310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Cardiac Amyloidosis! </a:t>
            </a:r>
            <a:endParaRPr/>
          </a:p>
          <a:p>
            <a:pPr marL="0" lvl="0" indent="0" algn="l" rtl="0">
              <a:spcBef>
                <a:spcPts val="1000"/>
              </a:spcBef>
              <a:spcAft>
                <a:spcPts val="0"/>
              </a:spcAft>
              <a:buNone/>
            </a:pPr>
            <a:r>
              <a:rPr lang="en-US"/>
              <a:t>Previously thought to be rare incidence, data suggests higher prevalence, </a:t>
            </a:r>
            <a:endParaRPr/>
          </a:p>
          <a:p>
            <a:pPr marL="0" lvl="0" indent="0" algn="l" rtl="0">
              <a:spcBef>
                <a:spcPts val="1000"/>
              </a:spcBef>
              <a:spcAft>
                <a:spcPts val="0"/>
              </a:spcAft>
              <a:buNone/>
            </a:pPr>
            <a:r>
              <a:rPr lang="en-US"/>
              <a:t>Median Age: mid 70s, most commonly seen in men (80-90%)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3c8dacd63b9_0_18"/>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Case 2.5</a:t>
            </a:r>
            <a:endParaRPr/>
          </a:p>
        </p:txBody>
      </p:sp>
      <p:sp>
        <p:nvSpPr>
          <p:cNvPr id="282" name="Google Shape;282;g3c8dacd63b9_0_18"/>
          <p:cNvSpPr txBox="1">
            <a:spLocks noGrp="1"/>
          </p:cNvSpPr>
          <p:nvPr>
            <p:ph type="body" idx="1"/>
          </p:nvPr>
        </p:nvSpPr>
        <p:spPr>
          <a:xfrm>
            <a:off x="2231136" y="2638044"/>
            <a:ext cx="7729800" cy="310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Findings:</a:t>
            </a:r>
            <a:endParaRPr/>
          </a:p>
        </p:txBody>
      </p:sp>
      <p:pic>
        <p:nvPicPr>
          <p:cNvPr id="283" name="Google Shape;283;g3c8dacd63b9_0_18"/>
          <p:cNvPicPr preferRelativeResize="0"/>
          <p:nvPr/>
        </p:nvPicPr>
        <p:blipFill>
          <a:blip r:embed="rId3">
            <a:alphaModFix/>
          </a:blip>
          <a:stretch>
            <a:fillRect/>
          </a:stretch>
        </p:blipFill>
        <p:spPr>
          <a:xfrm>
            <a:off x="775238" y="2357625"/>
            <a:ext cx="10258425" cy="4286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3c8dacd63b9_0_24"/>
          <p:cNvSpPr txBox="1">
            <a:spLocks noGrp="1"/>
          </p:cNvSpPr>
          <p:nvPr>
            <p:ph type="title"/>
          </p:nvPr>
        </p:nvSpPr>
        <p:spPr>
          <a:xfrm>
            <a:off x="2949452" y="94520"/>
            <a:ext cx="6293100" cy="513600"/>
          </a:xfrm>
          <a:prstGeom prst="rect">
            <a:avLst/>
          </a:prstGeom>
        </p:spPr>
        <p:txBody>
          <a:bodyPr spcFirstLastPara="1" wrap="square" lIns="182875" tIns="182875" rIns="182875" bIns="182875" anchor="ctr" anchorCtr="0">
            <a:normAutofit fontScale="90000"/>
          </a:bodyPr>
          <a:lstStyle/>
          <a:p>
            <a:pPr marL="0" lvl="0" indent="0" algn="ctr" rtl="0">
              <a:spcBef>
                <a:spcPts val="0"/>
              </a:spcBef>
              <a:spcAft>
                <a:spcPts val="0"/>
              </a:spcAft>
              <a:buNone/>
            </a:pPr>
            <a:r>
              <a:rPr lang="en-US"/>
              <a:t>Case 2.5</a:t>
            </a:r>
            <a:endParaRPr/>
          </a:p>
        </p:txBody>
      </p:sp>
      <p:pic>
        <p:nvPicPr>
          <p:cNvPr id="290" name="Google Shape;290;g3c8dacd63b9_0_24"/>
          <p:cNvPicPr preferRelativeResize="0"/>
          <p:nvPr/>
        </p:nvPicPr>
        <p:blipFill>
          <a:blip r:embed="rId3">
            <a:alphaModFix/>
          </a:blip>
          <a:stretch>
            <a:fillRect/>
          </a:stretch>
        </p:blipFill>
        <p:spPr>
          <a:xfrm>
            <a:off x="1743175" y="697525"/>
            <a:ext cx="8705655" cy="61084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3c8dacd63b9_0_37"/>
          <p:cNvSpPr txBox="1">
            <a:spLocks noGrp="1"/>
          </p:cNvSpPr>
          <p:nvPr>
            <p:ph type="title"/>
          </p:nvPr>
        </p:nvSpPr>
        <p:spPr>
          <a:xfrm>
            <a:off x="136278" y="198800"/>
            <a:ext cx="5293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PYP Scan</a:t>
            </a:r>
            <a:endParaRPr/>
          </a:p>
        </p:txBody>
      </p:sp>
      <p:sp>
        <p:nvSpPr>
          <p:cNvPr id="297" name="Google Shape;297;g3c8dacd63b9_0_37"/>
          <p:cNvSpPr txBox="1">
            <a:spLocks noGrp="1"/>
          </p:cNvSpPr>
          <p:nvPr>
            <p:ph type="body" idx="1"/>
          </p:nvPr>
        </p:nvSpPr>
        <p:spPr>
          <a:xfrm>
            <a:off x="423529" y="2580400"/>
            <a:ext cx="4719300" cy="310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**PYP scan does not differentiate between AL amyloidosis and wild type amyloidosis**</a:t>
            </a:r>
            <a:br>
              <a:rPr lang="en-US"/>
            </a:br>
            <a:endParaRPr/>
          </a:p>
          <a:p>
            <a:pPr marL="0" lvl="0" indent="0" algn="l" rtl="0">
              <a:spcBef>
                <a:spcPts val="1000"/>
              </a:spcBef>
              <a:spcAft>
                <a:spcPts val="0"/>
              </a:spcAft>
              <a:buNone/>
            </a:pPr>
            <a:r>
              <a:rPr lang="en-US"/>
              <a:t>-highly sensitive study for ATTR amyloidosis, but still need to complete serum/urine free light chain analysis to assess for AL amyloidosis </a:t>
            </a:r>
            <a:endParaRPr/>
          </a:p>
        </p:txBody>
      </p:sp>
      <p:pic>
        <p:nvPicPr>
          <p:cNvPr id="298" name="Google Shape;298;g3c8dacd63b9_0_37"/>
          <p:cNvPicPr preferRelativeResize="0"/>
          <p:nvPr/>
        </p:nvPicPr>
        <p:blipFill>
          <a:blip r:embed="rId3">
            <a:alphaModFix/>
          </a:blip>
          <a:stretch>
            <a:fillRect/>
          </a:stretch>
        </p:blipFill>
        <p:spPr>
          <a:xfrm>
            <a:off x="5877200" y="198800"/>
            <a:ext cx="5976825" cy="6596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3c8dacd63b9_0_31"/>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Cardiac Amyloidosis: Management</a:t>
            </a:r>
            <a:endParaRPr/>
          </a:p>
        </p:txBody>
      </p:sp>
      <p:sp>
        <p:nvSpPr>
          <p:cNvPr id="305" name="Google Shape;305;g3c8dacd63b9_0_31"/>
          <p:cNvSpPr txBox="1">
            <a:spLocks noGrp="1"/>
          </p:cNvSpPr>
          <p:nvPr>
            <p:ph type="body" idx="1"/>
          </p:nvPr>
        </p:nvSpPr>
        <p:spPr>
          <a:xfrm>
            <a:off x="2231136" y="2638044"/>
            <a:ext cx="7729800" cy="3102000"/>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a:t>Depends on underlying cause </a:t>
            </a:r>
            <a:endParaRPr/>
          </a:p>
          <a:p>
            <a:pPr marL="0" lvl="0" indent="0" algn="l" rtl="0">
              <a:spcBef>
                <a:spcPts val="1000"/>
              </a:spcBef>
              <a:spcAft>
                <a:spcPts val="0"/>
              </a:spcAft>
              <a:buNone/>
            </a:pPr>
            <a:r>
              <a:rPr lang="en-US"/>
              <a:t>If multiple myeloma / plasma cell dyscrasia </a:t>
            </a:r>
            <a:endParaRPr/>
          </a:p>
          <a:p>
            <a:pPr marL="0" lvl="0" indent="0" algn="l" rtl="0">
              <a:spcBef>
                <a:spcPts val="1000"/>
              </a:spcBef>
              <a:spcAft>
                <a:spcPts val="0"/>
              </a:spcAft>
              <a:buNone/>
            </a:pPr>
            <a:r>
              <a:rPr lang="en-US"/>
              <a:t>	-Hematology guidelines </a:t>
            </a:r>
            <a:endParaRPr/>
          </a:p>
          <a:p>
            <a:pPr marL="0" lvl="0" indent="0" algn="l" rtl="0">
              <a:spcBef>
                <a:spcPts val="1000"/>
              </a:spcBef>
              <a:spcAft>
                <a:spcPts val="0"/>
              </a:spcAft>
              <a:buNone/>
            </a:pPr>
            <a:r>
              <a:rPr lang="en-US"/>
              <a:t>OR</a:t>
            </a:r>
            <a:endParaRPr/>
          </a:p>
          <a:p>
            <a:pPr marL="0" lvl="0" indent="0" algn="l" rtl="0">
              <a:spcBef>
                <a:spcPts val="1000"/>
              </a:spcBef>
              <a:spcAft>
                <a:spcPts val="0"/>
              </a:spcAft>
              <a:buNone/>
            </a:pPr>
            <a:r>
              <a:rPr lang="en-US"/>
              <a:t>Wild type: new medication options to halt progression </a:t>
            </a:r>
            <a:endParaRPr/>
          </a:p>
          <a:p>
            <a:pPr marL="0" lvl="0" indent="0" algn="l" rtl="0">
              <a:spcBef>
                <a:spcPts val="1000"/>
              </a:spcBef>
              <a:spcAft>
                <a:spcPts val="0"/>
              </a:spcAft>
              <a:buNone/>
            </a:pPr>
            <a:r>
              <a:rPr lang="en-US"/>
              <a:t>	-tafamidis - first approved medication. Oral, binds to thyroxine site of TTR, stabilizing it and inhibiting or slowly formation of amyloid fibrils </a:t>
            </a:r>
            <a:endParaRPr/>
          </a:p>
          <a:p>
            <a:pPr marL="0" lvl="0" indent="0" algn="l" rtl="0">
              <a:spcBef>
                <a:spcPts val="1000"/>
              </a:spcBef>
              <a:spcAft>
                <a:spcPts val="0"/>
              </a:spcAft>
              <a:buNone/>
            </a:pPr>
            <a:r>
              <a:rPr lang="en-US"/>
              <a:t>	-acoramidis and vutrisiran also available </a:t>
            </a:r>
            <a:endParaRPr/>
          </a:p>
          <a:p>
            <a:pPr marL="0" lvl="0" indent="0" algn="l" rtl="0">
              <a:spcBef>
                <a:spcPts val="1000"/>
              </a:spcBef>
              <a:spcAft>
                <a:spcPts val="0"/>
              </a:spcAft>
              <a:buNone/>
            </a:pPr>
            <a:r>
              <a:rPr lang="en-US"/>
              <a:t>	-current trials underway to evaluated from amyloid removal </a:t>
            </a:r>
            <a:endParaRPr/>
          </a:p>
          <a:p>
            <a:pPr marL="0" lvl="0" indent="0" algn="l" rtl="0">
              <a:spcBef>
                <a:spcPts val="1000"/>
              </a:spcBef>
              <a:spcAft>
                <a:spcPts val="0"/>
              </a:spcAft>
              <a:buNone/>
            </a:pPr>
            <a:r>
              <a:rPr lang="en-US"/>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3c8dacd63b9_0_43"/>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Cardiac Amyloidosis: Takeaways</a:t>
            </a:r>
            <a:endParaRPr/>
          </a:p>
        </p:txBody>
      </p:sp>
      <p:sp>
        <p:nvSpPr>
          <p:cNvPr id="312" name="Google Shape;312;g3c8dacd63b9_0_43"/>
          <p:cNvSpPr txBox="1">
            <a:spLocks noGrp="1"/>
          </p:cNvSpPr>
          <p:nvPr>
            <p:ph type="body" idx="1"/>
          </p:nvPr>
        </p:nvSpPr>
        <p:spPr>
          <a:xfrm>
            <a:off x="2231136" y="2638044"/>
            <a:ext cx="7729800" cy="31020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a:t>Consider infiltrative cardiomyopathy in older individuals, especially those with negative ischemia work ups / clinically discordant findings on diagnostic studies </a:t>
            </a:r>
            <a:endParaRPr/>
          </a:p>
          <a:p>
            <a:pPr marL="457200" lvl="0" indent="-342900" algn="l" rtl="0">
              <a:spcBef>
                <a:spcPts val="0"/>
              </a:spcBef>
              <a:spcAft>
                <a:spcPts val="0"/>
              </a:spcAft>
              <a:buSzPts val="1800"/>
              <a:buChar char="-"/>
            </a:pPr>
            <a:r>
              <a:rPr lang="en-US"/>
              <a:t>Cardiac Amyloidosis is more common than previously thought, but needs to be on your differential to be diagnosed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16"/>
        <p:cNvGrpSpPr/>
        <p:nvPr/>
      </p:nvGrpSpPr>
      <p:grpSpPr>
        <a:xfrm>
          <a:off x="0" y="0"/>
          <a:ext cx="0" cy="0"/>
          <a:chOff x="0" y="0"/>
          <a:chExt cx="0" cy="0"/>
        </a:xfrm>
      </p:grpSpPr>
      <p:sp>
        <p:nvSpPr>
          <p:cNvPr id="317" name="Google Shape;317;p20"/>
          <p:cNvSpPr/>
          <p:nvPr/>
        </p:nvSpPr>
        <p:spPr>
          <a:xfrm>
            <a:off x="0" y="-2"/>
            <a:ext cx="6072915" cy="685800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18" name="Google Shape;318;p20"/>
          <p:cNvSpPr txBox="1">
            <a:spLocks noGrp="1"/>
          </p:cNvSpPr>
          <p:nvPr>
            <p:ph type="title"/>
          </p:nvPr>
        </p:nvSpPr>
        <p:spPr>
          <a:xfrm>
            <a:off x="804672" y="1290025"/>
            <a:ext cx="4475892" cy="118872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3</a:t>
            </a:r>
            <a:endParaRPr/>
          </a:p>
        </p:txBody>
      </p:sp>
      <p:sp>
        <p:nvSpPr>
          <p:cNvPr id="319" name="Google Shape;319;p20"/>
          <p:cNvSpPr txBox="1">
            <a:spLocks noGrp="1"/>
          </p:cNvSpPr>
          <p:nvPr>
            <p:ph type="body" idx="1"/>
          </p:nvPr>
        </p:nvSpPr>
        <p:spPr>
          <a:xfrm>
            <a:off x="873498" y="2858703"/>
            <a:ext cx="4475892" cy="30425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500"/>
              <a:buNone/>
            </a:pPr>
            <a:r>
              <a:rPr lang="en-US" sz="1500">
                <a:solidFill>
                  <a:schemeClr val="lt1"/>
                </a:solidFill>
              </a:rPr>
              <a:t>You are the intern resident, and it is your first day on inpatient and admitting a 68-year-old male with acute decompensated heart failure due to hypertension who presents with palpitations.</a:t>
            </a:r>
            <a:endParaRPr/>
          </a:p>
          <a:p>
            <a:pPr marL="228600" lvl="0" indent="-228600" algn="l" rtl="0">
              <a:lnSpc>
                <a:spcPct val="90000"/>
              </a:lnSpc>
              <a:spcBef>
                <a:spcPts val="1000"/>
              </a:spcBef>
              <a:spcAft>
                <a:spcPts val="0"/>
              </a:spcAft>
              <a:buSzPts val="1500"/>
              <a:buChar char="•"/>
            </a:pPr>
            <a:r>
              <a:rPr lang="en-US" sz="1500">
                <a:solidFill>
                  <a:schemeClr val="lt1"/>
                </a:solidFill>
              </a:rPr>
              <a:t>Vitals: HR: 138 bpm, BP: 142/85 mmHg</a:t>
            </a:r>
            <a:endParaRPr/>
          </a:p>
          <a:p>
            <a:pPr marL="228600" lvl="0" indent="-228600" algn="l" rtl="0">
              <a:lnSpc>
                <a:spcPct val="90000"/>
              </a:lnSpc>
              <a:spcBef>
                <a:spcPts val="1000"/>
              </a:spcBef>
              <a:spcAft>
                <a:spcPts val="0"/>
              </a:spcAft>
              <a:buSzPts val="1500"/>
              <a:buChar char="•"/>
            </a:pPr>
            <a:r>
              <a:rPr lang="en-US" sz="1500">
                <a:solidFill>
                  <a:schemeClr val="lt1"/>
                </a:solidFill>
              </a:rPr>
              <a:t>RR: 20, SpO₂: 97% on room air, Temp: 36.9°C</a:t>
            </a:r>
            <a:endParaRPr/>
          </a:p>
          <a:p>
            <a:pPr marL="228600" lvl="0" indent="-228600" algn="l" rtl="0">
              <a:lnSpc>
                <a:spcPct val="90000"/>
              </a:lnSpc>
              <a:spcBef>
                <a:spcPts val="1000"/>
              </a:spcBef>
              <a:spcAft>
                <a:spcPts val="0"/>
              </a:spcAft>
              <a:buSzPts val="1500"/>
              <a:buChar char="•"/>
            </a:pPr>
            <a:r>
              <a:rPr lang="en-US" sz="1500">
                <a:solidFill>
                  <a:schemeClr val="lt1"/>
                </a:solidFill>
              </a:rPr>
              <a:t>Labs: K: 4.3 mmol/L, Mg: 1.8 mg/dL, TSH: 1.2, </a:t>
            </a:r>
            <a:endParaRPr/>
          </a:p>
          <a:p>
            <a:pPr marL="228600" lvl="0" indent="-228600" algn="l" rtl="0">
              <a:lnSpc>
                <a:spcPct val="90000"/>
              </a:lnSpc>
              <a:spcBef>
                <a:spcPts val="1000"/>
              </a:spcBef>
              <a:spcAft>
                <a:spcPts val="0"/>
              </a:spcAft>
              <a:buSzPts val="1500"/>
              <a:buChar char="•"/>
            </a:pPr>
            <a:r>
              <a:rPr lang="en-US" sz="1500">
                <a:solidFill>
                  <a:schemeClr val="lt1"/>
                </a:solidFill>
              </a:rPr>
              <a:t>Troponin: negative, BNP: elevated</a:t>
            </a:r>
            <a:endParaRPr/>
          </a:p>
        </p:txBody>
      </p:sp>
      <p:sp>
        <p:nvSpPr>
          <p:cNvPr id="320" name="Google Shape;320;p20"/>
          <p:cNvSpPr/>
          <p:nvPr/>
        </p:nvSpPr>
        <p:spPr>
          <a:xfrm>
            <a:off x="6733032" y="640080"/>
            <a:ext cx="4818888" cy="5261170"/>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21" name="Google Shape;321;p20"/>
          <p:cNvSpPr/>
          <p:nvPr/>
        </p:nvSpPr>
        <p:spPr>
          <a:xfrm>
            <a:off x="6886843" y="806357"/>
            <a:ext cx="4511266" cy="492861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 name="Picture 1">
            <a:extLst>
              <a:ext uri="{FF2B5EF4-FFF2-40B4-BE49-F238E27FC236}">
                <a16:creationId xmlns:a16="http://schemas.microsoft.com/office/drawing/2014/main" id="{3D02302D-A38B-524C-74C8-7D89B68A0C75}"/>
              </a:ext>
            </a:extLst>
          </p:cNvPr>
          <p:cNvPicPr>
            <a:picLocks noChangeAspect="1"/>
          </p:cNvPicPr>
          <p:nvPr/>
        </p:nvPicPr>
        <p:blipFill>
          <a:blip r:embed="rId3"/>
          <a:stretch>
            <a:fillRect/>
          </a:stretch>
        </p:blipFill>
        <p:spPr>
          <a:xfrm>
            <a:off x="7217156" y="956750"/>
            <a:ext cx="3850640" cy="455079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WHAT DOES THE EKG SHOW?</a:t>
            </a:r>
            <a:endParaRPr/>
          </a:p>
        </p:txBody>
      </p:sp>
      <p:pic>
        <p:nvPicPr>
          <p:cNvPr id="328" name="Google Shape;328;p21"/>
          <p:cNvPicPr preferRelativeResize="0">
            <a:picLocks noGrp="1"/>
          </p:cNvPicPr>
          <p:nvPr>
            <p:ph type="body" idx="1"/>
          </p:nvPr>
        </p:nvPicPr>
        <p:blipFill rotWithShape="1">
          <a:blip r:embed="rId3">
            <a:alphaModFix/>
          </a:blip>
          <a:srcRect/>
          <a:stretch/>
        </p:blipFill>
        <p:spPr>
          <a:xfrm>
            <a:off x="2404024" y="2538840"/>
            <a:ext cx="7383951" cy="40427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DISCLOSURE</a:t>
            </a:r>
            <a:endParaRPr/>
          </a:p>
        </p:txBody>
      </p:sp>
      <p:sp>
        <p:nvSpPr>
          <p:cNvPr id="125" name="Google Shape;125;p3"/>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a:t>AI was used for generation of few of the images </a:t>
            </a:r>
            <a:endParaRPr/>
          </a:p>
          <a:p>
            <a:pPr marL="228600" lvl="0" indent="-228600" algn="l" rtl="0">
              <a:lnSpc>
                <a:spcPct val="100000"/>
              </a:lnSpc>
              <a:spcBef>
                <a:spcPts val="1000"/>
              </a:spcBef>
              <a:spcAft>
                <a:spcPts val="0"/>
              </a:spcAft>
              <a:buSzPts val="1800"/>
              <a:buChar char="•"/>
            </a:pPr>
            <a:r>
              <a:rPr lang="en-US"/>
              <a:t>AI was used to help generate part of a few cases</a:t>
            </a:r>
            <a:endParaRPr/>
          </a:p>
          <a:p>
            <a:pPr marL="228600" lvl="0" indent="-228600" algn="l" rtl="0">
              <a:lnSpc>
                <a:spcPct val="100000"/>
              </a:lnSpc>
              <a:spcBef>
                <a:spcPts val="1000"/>
              </a:spcBef>
              <a:spcAft>
                <a:spcPts val="0"/>
              </a:spcAft>
              <a:buSzPts val="1800"/>
              <a:buChar char="•"/>
            </a:pPr>
            <a:r>
              <a:rPr lang="en-US"/>
              <a:t>No financial interests to disclose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32"/>
        <p:cNvGrpSpPr/>
        <p:nvPr/>
      </p:nvGrpSpPr>
      <p:grpSpPr>
        <a:xfrm>
          <a:off x="0" y="0"/>
          <a:ext cx="0" cy="0"/>
          <a:chOff x="0" y="0"/>
          <a:chExt cx="0" cy="0"/>
        </a:xfrm>
      </p:grpSpPr>
      <p:sp>
        <p:nvSpPr>
          <p:cNvPr id="333" name="Google Shape;333;p22"/>
          <p:cNvSpPr txBox="1">
            <a:spLocks noGrp="1"/>
          </p:cNvSpPr>
          <p:nvPr>
            <p:ph type="title"/>
          </p:nvPr>
        </p:nvSpPr>
        <p:spPr>
          <a:xfrm>
            <a:off x="804672" y="964692"/>
            <a:ext cx="5894832"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3 </a:t>
            </a:r>
            <a:endParaRPr/>
          </a:p>
        </p:txBody>
      </p:sp>
      <p:sp>
        <p:nvSpPr>
          <p:cNvPr id="334" name="Google Shape;334;p22"/>
          <p:cNvSpPr txBox="1">
            <a:spLocks noGrp="1"/>
          </p:cNvSpPr>
          <p:nvPr>
            <p:ph type="body" idx="1"/>
          </p:nvPr>
        </p:nvSpPr>
        <p:spPr>
          <a:xfrm>
            <a:off x="803243" y="2638044"/>
            <a:ext cx="5963317" cy="3263206"/>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a:t>ECG: Atrial fibrillation with rapid ventricular response (RVR)</a:t>
            </a:r>
            <a:endParaRPr/>
          </a:p>
          <a:p>
            <a:pPr marL="228600" lvl="0" indent="-228600" algn="l" rtl="0">
              <a:lnSpc>
                <a:spcPct val="100000"/>
              </a:lnSpc>
              <a:spcBef>
                <a:spcPts val="1000"/>
              </a:spcBef>
              <a:spcAft>
                <a:spcPts val="0"/>
              </a:spcAft>
              <a:buSzPts val="1800"/>
              <a:buChar char="•"/>
            </a:pPr>
            <a:r>
              <a:rPr lang="en-US"/>
              <a:t>Echo: LVEF 40%, mild LA enlargement</a:t>
            </a:r>
            <a:endParaRPr/>
          </a:p>
          <a:p>
            <a:pPr marL="228600" lvl="0" indent="-114300" algn="l" rtl="0">
              <a:lnSpc>
                <a:spcPct val="100000"/>
              </a:lnSpc>
              <a:spcBef>
                <a:spcPts val="1000"/>
              </a:spcBef>
              <a:spcAft>
                <a:spcPts val="0"/>
              </a:spcAft>
              <a:buSzPts val="1800"/>
              <a:buNone/>
            </a:pPr>
            <a:endParaRPr/>
          </a:p>
        </p:txBody>
      </p:sp>
      <p:sp>
        <p:nvSpPr>
          <p:cNvPr id="335" name="Google Shape;335;p22"/>
          <p:cNvSpPr/>
          <p:nvPr/>
        </p:nvSpPr>
        <p:spPr>
          <a:xfrm>
            <a:off x="7386706" y="964692"/>
            <a:ext cx="3986784"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36" name="Google Shape;336;p22"/>
          <p:cNvSpPr/>
          <p:nvPr/>
        </p:nvSpPr>
        <p:spPr>
          <a:xfrm>
            <a:off x="7551298" y="1128683"/>
            <a:ext cx="3657600"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337" name="Google Shape;337;p22"/>
          <p:cNvPicPr preferRelativeResize="0"/>
          <p:nvPr/>
        </p:nvPicPr>
        <p:blipFill rotWithShape="1">
          <a:blip r:embed="rId3">
            <a:alphaModFix/>
          </a:blip>
          <a:srcRect/>
          <a:stretch/>
        </p:blipFill>
        <p:spPr>
          <a:xfrm>
            <a:off x="7715890" y="1588974"/>
            <a:ext cx="3328416" cy="368799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3"/>
          <p:cNvSpPr txBox="1">
            <a:spLocks noGrp="1"/>
          </p:cNvSpPr>
          <p:nvPr>
            <p:ph type="title"/>
          </p:nvPr>
        </p:nvSpPr>
        <p:spPr>
          <a:xfrm>
            <a:off x="2231136" y="964692"/>
            <a:ext cx="7729728" cy="1188720"/>
          </a:xfrm>
        </p:spPr>
        <p:txBody>
          <a:bodyPr spcFirstLastPara="1" wrap="square" lIns="182875" tIns="182875" rIns="182875" bIns="182875" anchor="ctr" anchorCtr="0">
            <a:normAutofit/>
          </a:bodyPr>
          <a:lstStyle/>
          <a:p>
            <a:pPr marL="0" lvl="0" indent="0" rtl="0">
              <a:spcBef>
                <a:spcPts val="0"/>
              </a:spcBef>
              <a:spcAft>
                <a:spcPts val="0"/>
              </a:spcAft>
              <a:buClr>
                <a:srgbClr val="262626"/>
              </a:buClr>
              <a:buSzPts val="2800"/>
              <a:buFont typeface="Gill Sans"/>
              <a:buNone/>
            </a:pPr>
            <a:r>
              <a:rPr lang="en-US"/>
              <a:t>CASE 3</a:t>
            </a:r>
          </a:p>
        </p:txBody>
      </p:sp>
      <p:pic>
        <p:nvPicPr>
          <p:cNvPr id="3" name="Picture 2">
            <a:extLst>
              <a:ext uri="{FF2B5EF4-FFF2-40B4-BE49-F238E27FC236}">
                <a16:creationId xmlns:a16="http://schemas.microsoft.com/office/drawing/2014/main" id="{BC3F9C82-7201-2EDB-6E3E-A8210ED2AE38}"/>
              </a:ext>
            </a:extLst>
          </p:cNvPr>
          <p:cNvPicPr>
            <a:picLocks noChangeAspect="1"/>
          </p:cNvPicPr>
          <p:nvPr/>
        </p:nvPicPr>
        <p:blipFill>
          <a:blip r:embed="rId3"/>
          <a:srcRect r="2" b="20932"/>
          <a:stretch>
            <a:fillRect/>
          </a:stretch>
        </p:blipFill>
        <p:spPr>
          <a:xfrm>
            <a:off x="2231136" y="2343912"/>
            <a:ext cx="3674364" cy="4352544"/>
          </a:xfrm>
          <a:prstGeom prst="rect">
            <a:avLst/>
          </a:prstGeom>
          <a:noFill/>
          <a:ln w="31750" cap="sq" cmpd="sng">
            <a:solidFill>
              <a:srgbClr val="404040"/>
            </a:solidFill>
            <a:prstDash val="solid"/>
            <a:miter lim="800000"/>
            <a:headEnd type="none" w="sm" len="sm"/>
            <a:tailEnd type="none" w="sm" len="sm"/>
          </a:ln>
        </p:spPr>
      </p:pic>
      <p:sp>
        <p:nvSpPr>
          <p:cNvPr id="343" name="Google Shape;343;p23"/>
          <p:cNvSpPr txBox="1">
            <a:spLocks noGrp="1"/>
          </p:cNvSpPr>
          <p:nvPr>
            <p:ph type="body" idx="4294967295"/>
          </p:nvPr>
        </p:nvSpPr>
        <p:spPr>
          <a:xfrm>
            <a:off x="6286500" y="2343912"/>
            <a:ext cx="3674364" cy="4352544"/>
          </a:xfrm>
        </p:spPr>
        <p:txBody>
          <a:bodyPr spcFirstLastPara="1" lIns="91425" tIns="45700" rIns="91425" bIns="45700" anchor="t" anchorCtr="0">
            <a:normAutofit/>
          </a:bodyPr>
          <a:lstStyle/>
          <a:p>
            <a:pPr marL="0" lvl="0" indent="0" algn="ctr">
              <a:spcBef>
                <a:spcPts val="0"/>
              </a:spcBef>
              <a:spcAft>
                <a:spcPts val="600"/>
              </a:spcAft>
              <a:buClr>
                <a:srgbClr val="000000"/>
              </a:buClr>
              <a:buSzPts val="1800"/>
              <a:buFont typeface="Arial"/>
              <a:buNone/>
            </a:pPr>
            <a:r>
              <a:rPr lang="en-US" b="0" i="0" u="none" strike="noStrike" cap="none"/>
              <a:t> What is your immediate management priority?</a:t>
            </a:r>
          </a:p>
          <a:p>
            <a:pPr marL="342900" lvl="0" indent="-342900" algn="ctr">
              <a:spcBef>
                <a:spcPts val="0"/>
              </a:spcBef>
              <a:spcAft>
                <a:spcPts val="600"/>
              </a:spcAft>
              <a:buClr>
                <a:srgbClr val="000000"/>
              </a:buClr>
              <a:buSzPts val="1800"/>
              <a:buFont typeface="Arial"/>
              <a:buAutoNum type="alphaUcPeriod"/>
            </a:pPr>
            <a:r>
              <a:rPr lang="en-US" b="0" i="0" u="none" strike="noStrike" cap="none"/>
              <a:t>Rate control</a:t>
            </a:r>
          </a:p>
          <a:p>
            <a:pPr marL="342900" lvl="0" indent="-342900" algn="ctr">
              <a:spcBef>
                <a:spcPts val="0"/>
              </a:spcBef>
              <a:spcAft>
                <a:spcPts val="600"/>
              </a:spcAft>
              <a:buClr>
                <a:srgbClr val="000000"/>
              </a:buClr>
              <a:buSzPts val="1800"/>
              <a:buFont typeface="Arial"/>
              <a:buAutoNum type="alphaUcPeriod"/>
            </a:pPr>
            <a:r>
              <a:rPr lang="en-US" b="0" i="0" u="none" strike="noStrike" cap="none"/>
              <a:t>Rhythm control</a:t>
            </a:r>
          </a:p>
          <a:p>
            <a:pPr marL="342900" lvl="0" indent="-342900" algn="ctr">
              <a:spcBef>
                <a:spcPts val="0"/>
              </a:spcBef>
              <a:spcAft>
                <a:spcPts val="600"/>
              </a:spcAft>
              <a:buClr>
                <a:srgbClr val="000000"/>
              </a:buClr>
              <a:buSzPts val="1800"/>
              <a:buFont typeface="Arial"/>
              <a:buAutoNum type="alphaUcPeriod"/>
            </a:pPr>
            <a:r>
              <a:rPr lang="en-US" b="0" i="0" u="none" strike="noStrike" cap="none"/>
              <a:t>Anticoagulation</a:t>
            </a:r>
          </a:p>
          <a:p>
            <a:pPr marL="342900" lvl="0" indent="-342900" algn="ctr">
              <a:spcBef>
                <a:spcPts val="0"/>
              </a:spcBef>
              <a:spcAft>
                <a:spcPts val="600"/>
              </a:spcAft>
              <a:buClr>
                <a:srgbClr val="000000"/>
              </a:buClr>
              <a:buSzPts val="1800"/>
              <a:buFont typeface="Arial"/>
              <a:buAutoNum type="alphaUcPeriod"/>
            </a:pPr>
            <a:r>
              <a:rPr lang="en-US" b="0" i="0" u="none" strike="noStrike" cap="none"/>
              <a:t>Electrical cardioversion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4"/>
          <p:cNvSpPr txBox="1">
            <a:spLocks noGrp="1"/>
          </p:cNvSpPr>
          <p:nvPr>
            <p:ph type="title"/>
          </p:nvPr>
        </p:nvSpPr>
        <p:spPr>
          <a:xfrm>
            <a:off x="2231136" y="964692"/>
            <a:ext cx="7729728" cy="1188720"/>
          </a:xfrm>
        </p:spPr>
        <p:txBody>
          <a:bodyPr spcFirstLastPara="1" wrap="square" lIns="182875" tIns="182875" rIns="182875" bIns="182875" anchor="ctr" anchorCtr="0">
            <a:normAutofit/>
          </a:bodyPr>
          <a:lstStyle/>
          <a:p>
            <a:pPr marL="0" lvl="0" indent="0" rtl="0">
              <a:spcBef>
                <a:spcPts val="0"/>
              </a:spcBef>
              <a:spcAft>
                <a:spcPts val="0"/>
              </a:spcAft>
              <a:buClr>
                <a:srgbClr val="262626"/>
              </a:buClr>
              <a:buSzPts val="2800"/>
              <a:buFont typeface="Gill Sans"/>
              <a:buNone/>
            </a:pPr>
            <a:r>
              <a:rPr lang="en-US"/>
              <a:t>CASE 3</a:t>
            </a:r>
          </a:p>
        </p:txBody>
      </p:sp>
      <p:sp>
        <p:nvSpPr>
          <p:cNvPr id="352" name="Google Shape;352;p24"/>
          <p:cNvSpPr txBox="1">
            <a:spLocks noGrp="1"/>
          </p:cNvSpPr>
          <p:nvPr>
            <p:ph type="body" idx="4294967295"/>
          </p:nvPr>
        </p:nvSpPr>
        <p:spPr>
          <a:xfrm>
            <a:off x="2231136" y="2343912"/>
            <a:ext cx="3674364" cy="4352544"/>
          </a:xfrm>
        </p:spPr>
        <p:txBody>
          <a:bodyPr spcFirstLastPara="1" lIns="91425" tIns="45700" rIns="91425" bIns="45700" anchor="t" anchorCtr="0">
            <a:normAutofit/>
          </a:bodyPr>
          <a:lstStyle/>
          <a:p>
            <a:pPr marL="0" lvl="0" indent="0" algn="ctr">
              <a:spcBef>
                <a:spcPts val="0"/>
              </a:spcBef>
              <a:spcAft>
                <a:spcPts val="600"/>
              </a:spcAft>
              <a:buClr>
                <a:srgbClr val="000000"/>
              </a:buClr>
              <a:buSzPts val="1800"/>
              <a:buFont typeface="Arial"/>
              <a:buNone/>
            </a:pPr>
            <a:r>
              <a:rPr lang="en-US" b="0" i="0" u="none" strike="noStrike" cap="none"/>
              <a:t>Correct answer: A. </a:t>
            </a:r>
          </a:p>
          <a:p>
            <a:pPr marL="228600" lvl="0" indent="-228600" algn="ctr">
              <a:spcBef>
                <a:spcPts val="0"/>
              </a:spcBef>
              <a:spcAft>
                <a:spcPts val="600"/>
              </a:spcAft>
              <a:buClr>
                <a:srgbClr val="000000"/>
              </a:buClr>
              <a:buSzPts val="1800"/>
              <a:buFont typeface="Arial"/>
              <a:buChar char="•"/>
            </a:pPr>
            <a:r>
              <a:rPr lang="en-US" b="0" i="0" u="none" strike="noStrike" cap="none"/>
              <a:t>Rate control in hemodynamically stable patients with new-onset AF</a:t>
            </a:r>
          </a:p>
          <a:p>
            <a:pPr marL="228600" lvl="0" indent="-228600" algn="ctr">
              <a:spcBef>
                <a:spcPts val="0"/>
              </a:spcBef>
              <a:spcAft>
                <a:spcPts val="600"/>
              </a:spcAft>
              <a:buClr>
                <a:srgbClr val="000000"/>
              </a:buClr>
              <a:buSzPts val="1800"/>
              <a:buFont typeface="Arial"/>
              <a:buChar char="•"/>
            </a:pPr>
            <a:r>
              <a:rPr lang="en-US" b="0" i="0" u="none" strike="noStrike" cap="none"/>
              <a:t>Initial priority is ventricular rate control to relieve symptoms and prevent worsening HF.</a:t>
            </a:r>
          </a:p>
        </p:txBody>
      </p:sp>
      <p:pic>
        <p:nvPicPr>
          <p:cNvPr id="2" name="Picture 1">
            <a:extLst>
              <a:ext uri="{FF2B5EF4-FFF2-40B4-BE49-F238E27FC236}">
                <a16:creationId xmlns:a16="http://schemas.microsoft.com/office/drawing/2014/main" id="{4ABBB9E9-FD59-7709-CFDE-A55EC29D19CD}"/>
              </a:ext>
            </a:extLst>
          </p:cNvPr>
          <p:cNvPicPr>
            <a:picLocks noChangeAspect="1"/>
          </p:cNvPicPr>
          <p:nvPr/>
        </p:nvPicPr>
        <p:blipFill>
          <a:blip r:embed="rId3"/>
          <a:srcRect r="2" b="20932"/>
          <a:stretch>
            <a:fillRect/>
          </a:stretch>
        </p:blipFill>
        <p:spPr>
          <a:xfrm>
            <a:off x="6286500" y="2343912"/>
            <a:ext cx="3674364" cy="4352544"/>
          </a:xfrm>
          <a:prstGeom prst="rect">
            <a:avLst/>
          </a:prstGeom>
          <a:noFill/>
          <a:ln w="31750" cap="sq" cmpd="sng">
            <a:solidFill>
              <a:srgbClr val="404040"/>
            </a:solidFill>
            <a:prstDash val="solid"/>
            <a:miter lim="800000"/>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5"/>
          <p:cNvSpPr txBox="1">
            <a:spLocks noGrp="1"/>
          </p:cNvSpPr>
          <p:nvPr>
            <p:ph type="title"/>
          </p:nvPr>
        </p:nvSpPr>
        <p:spPr>
          <a:xfrm>
            <a:off x="2231136" y="964692"/>
            <a:ext cx="7729728" cy="1188720"/>
          </a:xfrm>
        </p:spPr>
        <p:txBody>
          <a:bodyPr spcFirstLastPara="1" wrap="square" lIns="182875" tIns="182875" rIns="182875" bIns="182875" anchor="ctr" anchorCtr="0">
            <a:normAutofit/>
          </a:bodyPr>
          <a:lstStyle/>
          <a:p>
            <a:pPr marL="0" lvl="0" indent="0" rtl="0">
              <a:spcBef>
                <a:spcPts val="0"/>
              </a:spcBef>
              <a:spcAft>
                <a:spcPts val="0"/>
              </a:spcAft>
              <a:buClr>
                <a:srgbClr val="262626"/>
              </a:buClr>
              <a:buSzPts val="2800"/>
              <a:buFont typeface="Gill Sans"/>
              <a:buNone/>
            </a:pPr>
            <a:r>
              <a:rPr lang="en-US"/>
              <a:t>CASE 3</a:t>
            </a:r>
          </a:p>
        </p:txBody>
      </p:sp>
      <p:sp>
        <p:nvSpPr>
          <p:cNvPr id="361" name="Google Shape;361;p25"/>
          <p:cNvSpPr txBox="1">
            <a:spLocks noGrp="1"/>
          </p:cNvSpPr>
          <p:nvPr>
            <p:ph type="body" idx="4294967295"/>
          </p:nvPr>
        </p:nvSpPr>
        <p:spPr>
          <a:xfrm>
            <a:off x="2231136" y="2343912"/>
            <a:ext cx="3674364" cy="4352544"/>
          </a:xfrm>
        </p:spPr>
        <p:txBody>
          <a:bodyPr spcFirstLastPara="1" lIns="91425" tIns="45700" rIns="91425" bIns="45700" anchor="t" anchorCtr="0">
            <a:normAutofit/>
          </a:bodyPr>
          <a:lstStyle/>
          <a:p>
            <a:pPr marL="0" lvl="0" indent="0" algn="ctr">
              <a:spcBef>
                <a:spcPts val="0"/>
              </a:spcBef>
              <a:spcAft>
                <a:spcPts val="600"/>
              </a:spcAft>
              <a:buClr>
                <a:srgbClr val="000000"/>
              </a:buClr>
              <a:buSzPts val="1800"/>
              <a:buFont typeface="Arial"/>
              <a:buNone/>
            </a:pPr>
            <a:r>
              <a:rPr lang="en-US" b="0" i="0" u="none" strike="noStrike" cap="none"/>
              <a:t>Which medication would be most appropriate for rate control in this patient?</a:t>
            </a:r>
          </a:p>
          <a:p>
            <a:pPr marL="0" lvl="0" indent="0" algn="ctr">
              <a:spcBef>
                <a:spcPts val="0"/>
              </a:spcBef>
              <a:spcAft>
                <a:spcPts val="600"/>
              </a:spcAft>
              <a:buClr>
                <a:srgbClr val="000000"/>
              </a:buClr>
              <a:buSzPts val="1800"/>
              <a:buFont typeface="Arial"/>
              <a:buNone/>
            </a:pPr>
            <a:r>
              <a:rPr lang="en-US" b="0" i="0" u="none" strike="noStrike" cap="none"/>
              <a:t>A. Metoprolol IV</a:t>
            </a:r>
          </a:p>
          <a:p>
            <a:pPr marL="0" lvl="0" indent="0" algn="ctr">
              <a:spcBef>
                <a:spcPts val="0"/>
              </a:spcBef>
              <a:spcAft>
                <a:spcPts val="600"/>
              </a:spcAft>
              <a:buClr>
                <a:srgbClr val="000000"/>
              </a:buClr>
              <a:buSzPts val="1800"/>
              <a:buFont typeface="Arial"/>
              <a:buNone/>
            </a:pPr>
            <a:r>
              <a:rPr lang="en-US" b="0" i="0" u="none" strike="noStrike" cap="none"/>
              <a:t>B.  Diltiazem IV</a:t>
            </a:r>
          </a:p>
          <a:p>
            <a:pPr marL="0" lvl="0" indent="0" algn="ctr">
              <a:spcBef>
                <a:spcPts val="0"/>
              </a:spcBef>
              <a:spcAft>
                <a:spcPts val="600"/>
              </a:spcAft>
              <a:buClr>
                <a:srgbClr val="000000"/>
              </a:buClr>
              <a:buSzPts val="1800"/>
              <a:buFont typeface="Arial"/>
              <a:buNone/>
            </a:pPr>
            <a:r>
              <a:rPr lang="en-US" b="0" i="0" u="none" strike="noStrike" cap="none"/>
              <a:t>C.  Digoxin IV</a:t>
            </a:r>
          </a:p>
          <a:p>
            <a:pPr marL="0" lvl="0" indent="0" algn="ctr">
              <a:spcBef>
                <a:spcPts val="0"/>
              </a:spcBef>
              <a:spcAft>
                <a:spcPts val="600"/>
              </a:spcAft>
              <a:buClr>
                <a:srgbClr val="000000"/>
              </a:buClr>
              <a:buSzPts val="1800"/>
              <a:buFont typeface="Arial"/>
              <a:buNone/>
            </a:pPr>
            <a:r>
              <a:rPr lang="en-US" b="0" i="0" u="none" strike="noStrike" cap="none"/>
              <a:t>D.  Amiodarone IV</a:t>
            </a:r>
          </a:p>
        </p:txBody>
      </p:sp>
      <p:pic>
        <p:nvPicPr>
          <p:cNvPr id="2" name="Picture 1">
            <a:extLst>
              <a:ext uri="{FF2B5EF4-FFF2-40B4-BE49-F238E27FC236}">
                <a16:creationId xmlns:a16="http://schemas.microsoft.com/office/drawing/2014/main" id="{DC5B7345-ECD1-4579-1019-05465B22C6A5}"/>
              </a:ext>
            </a:extLst>
          </p:cNvPr>
          <p:cNvPicPr>
            <a:picLocks noChangeAspect="1"/>
          </p:cNvPicPr>
          <p:nvPr/>
        </p:nvPicPr>
        <p:blipFill>
          <a:blip r:embed="rId3"/>
          <a:srcRect r="2" b="20932"/>
          <a:stretch>
            <a:fillRect/>
          </a:stretch>
        </p:blipFill>
        <p:spPr>
          <a:xfrm>
            <a:off x="6286500" y="2343912"/>
            <a:ext cx="3674364" cy="4352544"/>
          </a:xfrm>
          <a:prstGeom prst="rect">
            <a:avLst/>
          </a:prstGeom>
          <a:noFill/>
          <a:ln w="31750" cap="sq" cmpd="sng">
            <a:solidFill>
              <a:srgbClr val="404040"/>
            </a:solidFill>
            <a:prstDash val="solid"/>
            <a:miter lim="800000"/>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6"/>
          <p:cNvSpPr txBox="1">
            <a:spLocks noGrp="1"/>
          </p:cNvSpPr>
          <p:nvPr>
            <p:ph type="title"/>
          </p:nvPr>
        </p:nvSpPr>
        <p:spPr>
          <a:xfrm>
            <a:off x="2231136" y="964692"/>
            <a:ext cx="7729728" cy="1188720"/>
          </a:xfrm>
        </p:spPr>
        <p:txBody>
          <a:bodyPr spcFirstLastPara="1" wrap="square" lIns="182875" tIns="182875" rIns="182875" bIns="182875" anchor="ctr" anchorCtr="0">
            <a:normAutofit/>
          </a:bodyPr>
          <a:lstStyle/>
          <a:p>
            <a:pPr marL="0" lvl="0" indent="0" rtl="0">
              <a:spcBef>
                <a:spcPts val="0"/>
              </a:spcBef>
              <a:spcAft>
                <a:spcPts val="0"/>
              </a:spcAft>
              <a:buClr>
                <a:srgbClr val="262626"/>
              </a:buClr>
              <a:buSzPts val="2800"/>
              <a:buFont typeface="Gill Sans"/>
              <a:buNone/>
            </a:pPr>
            <a:r>
              <a:rPr lang="en-US"/>
              <a:t>CASE 3</a:t>
            </a:r>
          </a:p>
        </p:txBody>
      </p:sp>
      <p:sp>
        <p:nvSpPr>
          <p:cNvPr id="370" name="Google Shape;370;p26"/>
          <p:cNvSpPr txBox="1">
            <a:spLocks noGrp="1"/>
          </p:cNvSpPr>
          <p:nvPr>
            <p:ph type="body" idx="4294967295"/>
          </p:nvPr>
        </p:nvSpPr>
        <p:spPr>
          <a:xfrm>
            <a:off x="2231136" y="2343912"/>
            <a:ext cx="3674364" cy="4352544"/>
          </a:xfrm>
        </p:spPr>
        <p:txBody>
          <a:bodyPr spcFirstLastPara="1" lIns="91425" tIns="45700" rIns="91425" bIns="45700" anchor="t" anchorCtr="0">
            <a:normAutofit/>
          </a:bodyPr>
          <a:lstStyle/>
          <a:p>
            <a:pPr marL="0" lvl="0" indent="0" algn="ctr">
              <a:spcBef>
                <a:spcPts val="0"/>
              </a:spcBef>
              <a:spcAft>
                <a:spcPts val="600"/>
              </a:spcAft>
              <a:buClr>
                <a:srgbClr val="000000"/>
              </a:buClr>
              <a:buSzPts val="1800"/>
              <a:buFont typeface="Arial"/>
              <a:buNone/>
            </a:pPr>
            <a:r>
              <a:rPr lang="en-US" b="0" i="0" u="none" strike="noStrike" cap="none"/>
              <a:t>Correct answer: A. Metoprolol IV</a:t>
            </a:r>
          </a:p>
          <a:p>
            <a:pPr marL="228600" lvl="0" indent="-228600" algn="ctr">
              <a:spcBef>
                <a:spcPts val="0"/>
              </a:spcBef>
              <a:spcAft>
                <a:spcPts val="600"/>
              </a:spcAft>
              <a:buClr>
                <a:srgbClr val="000000"/>
              </a:buClr>
              <a:buSzPts val="1800"/>
              <a:buFont typeface="Arial"/>
              <a:buChar char="•"/>
            </a:pPr>
            <a:r>
              <a:rPr lang="en-US" b="0" i="0" u="none" strike="noStrike" cap="none"/>
              <a:t>Beta-blockers are preferred in patients with reduced EF unless hypotensive. </a:t>
            </a:r>
          </a:p>
          <a:p>
            <a:pPr marL="228600" lvl="0" indent="-228600" algn="ctr">
              <a:spcBef>
                <a:spcPts val="0"/>
              </a:spcBef>
              <a:spcAft>
                <a:spcPts val="600"/>
              </a:spcAft>
              <a:buClr>
                <a:srgbClr val="000000"/>
              </a:buClr>
              <a:buSzPts val="1800"/>
              <a:buFont typeface="Arial"/>
              <a:buChar char="•"/>
            </a:pPr>
            <a:r>
              <a:rPr lang="en-US" b="0" i="0" u="none" strike="noStrike" cap="none"/>
              <a:t>Avoid diltiazem/verapamil in HFrEF. </a:t>
            </a:r>
          </a:p>
          <a:p>
            <a:pPr marL="228600" lvl="0" indent="-228600" algn="ctr">
              <a:spcBef>
                <a:spcPts val="0"/>
              </a:spcBef>
              <a:spcAft>
                <a:spcPts val="600"/>
              </a:spcAft>
              <a:buClr>
                <a:srgbClr val="000000"/>
              </a:buClr>
              <a:buSzPts val="1800"/>
              <a:buFont typeface="Arial"/>
              <a:buChar char="•"/>
            </a:pPr>
            <a:r>
              <a:rPr lang="en-US" b="0" i="0" u="none" strike="noStrike" cap="none"/>
              <a:t>Digoxin is second-line.</a:t>
            </a:r>
          </a:p>
        </p:txBody>
      </p:sp>
      <p:pic>
        <p:nvPicPr>
          <p:cNvPr id="2" name="Picture 1">
            <a:extLst>
              <a:ext uri="{FF2B5EF4-FFF2-40B4-BE49-F238E27FC236}">
                <a16:creationId xmlns:a16="http://schemas.microsoft.com/office/drawing/2014/main" id="{049CAA4A-BAF3-E7FA-D0E7-307225B8716B}"/>
              </a:ext>
            </a:extLst>
          </p:cNvPr>
          <p:cNvPicPr>
            <a:picLocks noChangeAspect="1"/>
          </p:cNvPicPr>
          <p:nvPr/>
        </p:nvPicPr>
        <p:blipFill>
          <a:blip r:embed="rId3"/>
          <a:srcRect r="2" b="20932"/>
          <a:stretch>
            <a:fillRect/>
          </a:stretch>
        </p:blipFill>
        <p:spPr>
          <a:xfrm>
            <a:off x="6286500" y="2343912"/>
            <a:ext cx="3674364" cy="4352544"/>
          </a:xfrm>
          <a:prstGeom prst="rect">
            <a:avLst/>
          </a:prstGeom>
          <a:noFill/>
          <a:ln w="31750" cap="sq" cmpd="sng">
            <a:solidFill>
              <a:srgbClr val="404040"/>
            </a:solidFill>
            <a:prstDash val="solid"/>
            <a:miter lim="800000"/>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7"/>
          <p:cNvSpPr txBox="1">
            <a:spLocks noGrp="1"/>
          </p:cNvSpPr>
          <p:nvPr>
            <p:ph type="title"/>
          </p:nvPr>
        </p:nvSpPr>
        <p:spPr>
          <a:xfrm>
            <a:off x="2231136" y="964692"/>
            <a:ext cx="7729728" cy="1188720"/>
          </a:xfrm>
        </p:spPr>
        <p:txBody>
          <a:bodyPr spcFirstLastPara="1" wrap="square" lIns="182875" tIns="182875" rIns="182875" bIns="182875" anchor="ctr" anchorCtr="0">
            <a:normAutofit/>
          </a:bodyPr>
          <a:lstStyle/>
          <a:p>
            <a:pPr marL="0" lvl="0" indent="0" rtl="0">
              <a:spcBef>
                <a:spcPts val="0"/>
              </a:spcBef>
              <a:spcAft>
                <a:spcPts val="0"/>
              </a:spcAft>
              <a:buClr>
                <a:srgbClr val="262626"/>
              </a:buClr>
              <a:buSzPts val="2800"/>
              <a:buFont typeface="Gill Sans"/>
              <a:buNone/>
            </a:pPr>
            <a:r>
              <a:rPr lang="en-US"/>
              <a:t>CASE 3</a:t>
            </a:r>
          </a:p>
        </p:txBody>
      </p:sp>
      <p:sp>
        <p:nvSpPr>
          <p:cNvPr id="379" name="Google Shape;379;p27"/>
          <p:cNvSpPr txBox="1">
            <a:spLocks noGrp="1"/>
          </p:cNvSpPr>
          <p:nvPr>
            <p:ph type="body" idx="4294967295"/>
          </p:nvPr>
        </p:nvSpPr>
        <p:spPr>
          <a:xfrm>
            <a:off x="2231136" y="2343912"/>
            <a:ext cx="3674364" cy="4352544"/>
          </a:xfrm>
        </p:spPr>
        <p:txBody>
          <a:bodyPr spcFirstLastPara="1" lIns="91425" tIns="45700" rIns="91425" bIns="45700" anchor="t" anchorCtr="0">
            <a:normAutofit/>
          </a:bodyPr>
          <a:lstStyle/>
          <a:p>
            <a:pPr marL="0" lvl="0" indent="0" algn="ctr">
              <a:spcBef>
                <a:spcPts val="0"/>
              </a:spcBef>
              <a:spcAft>
                <a:spcPts val="600"/>
              </a:spcAft>
              <a:buClr>
                <a:srgbClr val="000000"/>
              </a:buClr>
              <a:buSzPts val="1700"/>
              <a:buFont typeface="Arial"/>
              <a:buNone/>
            </a:pPr>
            <a:r>
              <a:rPr lang="en-US" b="0" i="0" u="none" strike="noStrike" cap="none"/>
              <a:t>After rate control and stabilization, what is your next step?</a:t>
            </a:r>
          </a:p>
          <a:p>
            <a:pPr marL="0" lvl="0" indent="0" algn="ctr">
              <a:spcBef>
                <a:spcPts val="0"/>
              </a:spcBef>
              <a:spcAft>
                <a:spcPts val="600"/>
              </a:spcAft>
              <a:buClr>
                <a:srgbClr val="000000"/>
              </a:buClr>
              <a:buSzPts val="1700"/>
              <a:buFont typeface="Arial"/>
              <a:buNone/>
            </a:pPr>
            <a:r>
              <a:rPr lang="en-US" b="0" i="0" u="none" strike="noStrike" cap="none"/>
              <a:t>A.  Discharge the patient with rate control strategy only</a:t>
            </a:r>
          </a:p>
          <a:p>
            <a:pPr marL="0" lvl="0" indent="0" algn="ctr">
              <a:spcBef>
                <a:spcPts val="0"/>
              </a:spcBef>
              <a:spcAft>
                <a:spcPts val="600"/>
              </a:spcAft>
              <a:buClr>
                <a:srgbClr val="000000"/>
              </a:buClr>
              <a:buSzPts val="1700"/>
              <a:buFont typeface="Arial"/>
              <a:buNone/>
            </a:pPr>
            <a:r>
              <a:rPr lang="en-US" b="0" i="0" u="none" strike="noStrike" cap="none"/>
              <a:t>B.  Refer for early rhythm control strategy</a:t>
            </a:r>
          </a:p>
          <a:p>
            <a:pPr marL="0" lvl="0" indent="0" algn="ctr">
              <a:spcBef>
                <a:spcPts val="0"/>
              </a:spcBef>
              <a:spcAft>
                <a:spcPts val="600"/>
              </a:spcAft>
              <a:buClr>
                <a:srgbClr val="000000"/>
              </a:buClr>
              <a:buSzPts val="1700"/>
              <a:buFont typeface="Arial"/>
              <a:buNone/>
            </a:pPr>
            <a:r>
              <a:rPr lang="en-US" b="0" i="0" u="none" strike="noStrike" cap="none"/>
              <a:t>C.  Schedule delayed rhythm control (after 6 months)</a:t>
            </a:r>
          </a:p>
          <a:p>
            <a:pPr marL="0" lvl="0" indent="0" algn="ctr">
              <a:spcBef>
                <a:spcPts val="0"/>
              </a:spcBef>
              <a:spcAft>
                <a:spcPts val="600"/>
              </a:spcAft>
              <a:buClr>
                <a:srgbClr val="000000"/>
              </a:buClr>
              <a:buSzPts val="1700"/>
              <a:buFont typeface="Arial"/>
              <a:buNone/>
            </a:pPr>
            <a:r>
              <a:rPr lang="en-US" b="0" i="0" u="none" strike="noStrike" cap="none"/>
              <a:t>D.  Avoid rhythm control due to age &gt;65</a:t>
            </a:r>
          </a:p>
        </p:txBody>
      </p:sp>
      <p:pic>
        <p:nvPicPr>
          <p:cNvPr id="2" name="Picture 1">
            <a:extLst>
              <a:ext uri="{FF2B5EF4-FFF2-40B4-BE49-F238E27FC236}">
                <a16:creationId xmlns:a16="http://schemas.microsoft.com/office/drawing/2014/main" id="{B4D3266D-0E8A-0A3F-897B-49455193C4CB}"/>
              </a:ext>
            </a:extLst>
          </p:cNvPr>
          <p:cNvPicPr>
            <a:picLocks noChangeAspect="1"/>
          </p:cNvPicPr>
          <p:nvPr/>
        </p:nvPicPr>
        <p:blipFill>
          <a:blip r:embed="rId3"/>
          <a:srcRect r="2" b="20932"/>
          <a:stretch>
            <a:fillRect/>
          </a:stretch>
        </p:blipFill>
        <p:spPr>
          <a:xfrm>
            <a:off x="6286500" y="2343912"/>
            <a:ext cx="3674364" cy="4352544"/>
          </a:xfrm>
          <a:prstGeom prst="rect">
            <a:avLst/>
          </a:prstGeom>
          <a:noFill/>
          <a:ln w="31750" cap="sq" cmpd="sng">
            <a:solidFill>
              <a:srgbClr val="404040"/>
            </a:solidFill>
            <a:prstDash val="solid"/>
            <a:miter lim="800000"/>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8"/>
          <p:cNvSpPr txBox="1">
            <a:spLocks noGrp="1"/>
          </p:cNvSpPr>
          <p:nvPr>
            <p:ph type="title"/>
          </p:nvPr>
        </p:nvSpPr>
        <p:spPr>
          <a:xfrm>
            <a:off x="808523" y="2243828"/>
            <a:ext cx="4494998" cy="1134640"/>
          </a:xfrm>
        </p:spPr>
        <p:txBody>
          <a:bodyPr spcFirstLastPara="1" wrap="square" lIns="182875" tIns="182875" rIns="182875" bIns="182875" anchor="ctr" anchorCtr="0">
            <a:normAutofit/>
          </a:bodyPr>
          <a:lstStyle/>
          <a:p>
            <a:pPr marL="0" lvl="0" indent="0" rtl="0">
              <a:spcBef>
                <a:spcPts val="0"/>
              </a:spcBef>
              <a:spcAft>
                <a:spcPts val="0"/>
              </a:spcAft>
              <a:buClr>
                <a:srgbClr val="262626"/>
              </a:buClr>
              <a:buSzPts val="2800"/>
              <a:buFont typeface="Gill Sans"/>
              <a:buNone/>
            </a:pPr>
            <a:r>
              <a:rPr lang="en-US"/>
              <a:t>CASE 3</a:t>
            </a:r>
          </a:p>
        </p:txBody>
      </p:sp>
      <p:pic>
        <p:nvPicPr>
          <p:cNvPr id="2" name="Picture 1">
            <a:extLst>
              <a:ext uri="{FF2B5EF4-FFF2-40B4-BE49-F238E27FC236}">
                <a16:creationId xmlns:a16="http://schemas.microsoft.com/office/drawing/2014/main" id="{9AF85E4D-75DE-65F7-02FA-5031D0A9D00A}"/>
              </a:ext>
            </a:extLst>
          </p:cNvPr>
          <p:cNvPicPr>
            <a:picLocks noChangeAspect="1"/>
          </p:cNvPicPr>
          <p:nvPr/>
        </p:nvPicPr>
        <p:blipFill>
          <a:blip r:embed="rId3"/>
          <a:srcRect t="366" r="-1" b="24615"/>
          <a:stretch>
            <a:fillRect/>
          </a:stretch>
        </p:blipFill>
        <p:spPr>
          <a:xfrm>
            <a:off x="6095999" y="10"/>
            <a:ext cx="6102097" cy="6857990"/>
          </a:xfrm>
          <a:prstGeom prst="rect">
            <a:avLst/>
          </a:prstGeom>
          <a:noFill/>
          <a:ln>
            <a:noFill/>
          </a:ln>
        </p:spPr>
      </p:pic>
      <p:sp>
        <p:nvSpPr>
          <p:cNvPr id="388" name="Google Shape;388;p28"/>
          <p:cNvSpPr txBox="1">
            <a:spLocks noGrp="1"/>
          </p:cNvSpPr>
          <p:nvPr>
            <p:ph type="body" idx="1"/>
          </p:nvPr>
        </p:nvSpPr>
        <p:spPr>
          <a:xfrm>
            <a:off x="1115568" y="3549918"/>
            <a:ext cx="3794760" cy="2194037"/>
          </a:xfrm>
        </p:spPr>
        <p:txBody>
          <a:bodyPr spcFirstLastPara="1" wrap="square" lIns="91425" tIns="45700" rIns="91425" bIns="45700" anchor="t" anchorCtr="0">
            <a:normAutofit/>
          </a:bodyPr>
          <a:lstStyle/>
          <a:p>
            <a:pPr marL="0" lvl="0" indent="0" rtl="0">
              <a:spcBef>
                <a:spcPts val="0"/>
              </a:spcBef>
              <a:spcAft>
                <a:spcPts val="0"/>
              </a:spcAft>
              <a:buSzPts val="1800"/>
              <a:buNone/>
            </a:pPr>
            <a:r>
              <a:rPr lang="en-US"/>
              <a:t>Correct answer: B. Refer for early rhythm control strategy</a:t>
            </a:r>
          </a:p>
          <a:p>
            <a:pPr marL="228600" lvl="0" indent="-228600" rtl="0">
              <a:spcBef>
                <a:spcPts val="1000"/>
              </a:spcBef>
              <a:spcAft>
                <a:spcPts val="0"/>
              </a:spcAft>
              <a:buSzPts val="1800"/>
              <a:buChar char="•"/>
            </a:pPr>
            <a:r>
              <a:rPr lang="en-US"/>
              <a:t>Based on EAST-AFNET 4, early rhythm control (within 1 year of diagnosis) reduces CV death, stroke, and HF hospitalization, especially in patients with CV risk (like this one: HF, hypertension, age).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9"/>
          <p:cNvSpPr txBox="1">
            <a:spLocks noGrp="1"/>
          </p:cNvSpPr>
          <p:nvPr>
            <p:ph type="title"/>
          </p:nvPr>
        </p:nvSpPr>
        <p:spPr>
          <a:xfrm>
            <a:off x="2231136" y="964692"/>
            <a:ext cx="7729728" cy="1188720"/>
          </a:xfrm>
        </p:spPr>
        <p:txBody>
          <a:bodyPr spcFirstLastPara="1" wrap="square" lIns="182875" tIns="182875" rIns="182875" bIns="182875" anchor="ctr" anchorCtr="0">
            <a:normAutofit/>
          </a:bodyPr>
          <a:lstStyle/>
          <a:p>
            <a:pPr marL="0" lvl="0" indent="0" rtl="0">
              <a:spcBef>
                <a:spcPts val="0"/>
              </a:spcBef>
              <a:spcAft>
                <a:spcPts val="0"/>
              </a:spcAft>
              <a:buClr>
                <a:srgbClr val="262626"/>
              </a:buClr>
              <a:buSzPts val="2800"/>
              <a:buFont typeface="Gill Sans"/>
              <a:buNone/>
            </a:pPr>
            <a:r>
              <a:rPr lang="en-US"/>
              <a:t>CASE 3</a:t>
            </a:r>
          </a:p>
        </p:txBody>
      </p:sp>
      <p:sp>
        <p:nvSpPr>
          <p:cNvPr id="397" name="Google Shape;397;p29"/>
          <p:cNvSpPr txBox="1">
            <a:spLocks noGrp="1"/>
          </p:cNvSpPr>
          <p:nvPr>
            <p:ph type="body" idx="4294967295"/>
          </p:nvPr>
        </p:nvSpPr>
        <p:spPr>
          <a:xfrm>
            <a:off x="2231136" y="2343912"/>
            <a:ext cx="3674364" cy="4352544"/>
          </a:xfrm>
        </p:spPr>
        <p:txBody>
          <a:bodyPr spcFirstLastPara="1" lIns="91425" tIns="45700" rIns="91425" bIns="45700" anchor="t" anchorCtr="0">
            <a:normAutofit/>
          </a:bodyPr>
          <a:lstStyle/>
          <a:p>
            <a:pPr marL="0" lvl="0" indent="0" algn="ctr">
              <a:spcBef>
                <a:spcPts val="0"/>
              </a:spcBef>
              <a:spcAft>
                <a:spcPts val="600"/>
              </a:spcAft>
              <a:buClr>
                <a:srgbClr val="000000"/>
              </a:buClr>
              <a:buSzPts val="1700"/>
              <a:buFont typeface="Arial"/>
              <a:buNone/>
            </a:pPr>
            <a:r>
              <a:rPr lang="en-US" b="0" i="0" u="none" strike="noStrike" cap="none"/>
              <a:t>What is the preferred rhythm control approach in this patient?</a:t>
            </a:r>
          </a:p>
          <a:p>
            <a:pPr marL="342900" lvl="0" indent="-342900" algn="ctr">
              <a:spcBef>
                <a:spcPts val="0"/>
              </a:spcBef>
              <a:spcAft>
                <a:spcPts val="600"/>
              </a:spcAft>
              <a:buClr>
                <a:srgbClr val="000000"/>
              </a:buClr>
              <a:buSzPts val="1700"/>
              <a:buFont typeface="Arial"/>
              <a:buAutoNum type="alphaUcPeriod"/>
            </a:pPr>
            <a:r>
              <a:rPr lang="en-US" b="0" i="0" u="none" strike="noStrike" cap="none"/>
              <a:t>Antiarrhythmic drug (e.g., amiodarone)</a:t>
            </a:r>
          </a:p>
          <a:p>
            <a:pPr marL="342900" lvl="0" indent="-342900" algn="ctr">
              <a:spcBef>
                <a:spcPts val="0"/>
              </a:spcBef>
              <a:spcAft>
                <a:spcPts val="600"/>
              </a:spcAft>
              <a:buClr>
                <a:srgbClr val="000000"/>
              </a:buClr>
              <a:buSzPts val="1700"/>
              <a:buFont typeface="Arial"/>
              <a:buAutoNum type="alphaUcPeriod"/>
            </a:pPr>
            <a:r>
              <a:rPr lang="en-US" b="0" i="0" u="none" strike="noStrike" cap="none"/>
              <a:t>Electrical cardioversion alone</a:t>
            </a:r>
          </a:p>
          <a:p>
            <a:pPr marL="342900" lvl="0" indent="-342900" algn="ctr">
              <a:spcBef>
                <a:spcPts val="0"/>
              </a:spcBef>
              <a:spcAft>
                <a:spcPts val="600"/>
              </a:spcAft>
              <a:buClr>
                <a:srgbClr val="000000"/>
              </a:buClr>
              <a:buSzPts val="1700"/>
              <a:buFont typeface="Arial"/>
              <a:buAutoNum type="alphaUcPeriod"/>
            </a:pPr>
            <a:r>
              <a:rPr lang="en-US" b="0" i="0" u="none" strike="noStrike" cap="none"/>
              <a:t>Catheter ablation referral</a:t>
            </a:r>
          </a:p>
          <a:p>
            <a:pPr marL="342900" lvl="0" indent="-342900" algn="ctr">
              <a:spcBef>
                <a:spcPts val="0"/>
              </a:spcBef>
              <a:spcAft>
                <a:spcPts val="600"/>
              </a:spcAft>
              <a:buClr>
                <a:srgbClr val="000000"/>
              </a:buClr>
              <a:buSzPts val="1700"/>
              <a:buFont typeface="Arial"/>
              <a:buAutoNum type="alphaUcPeriod"/>
            </a:pPr>
            <a:r>
              <a:rPr lang="en-US" b="0" i="0" u="none" strike="noStrike" cap="none"/>
              <a:t>No rhythm control needed</a:t>
            </a:r>
          </a:p>
        </p:txBody>
      </p:sp>
      <p:pic>
        <p:nvPicPr>
          <p:cNvPr id="2" name="Picture 1">
            <a:extLst>
              <a:ext uri="{FF2B5EF4-FFF2-40B4-BE49-F238E27FC236}">
                <a16:creationId xmlns:a16="http://schemas.microsoft.com/office/drawing/2014/main" id="{059991FA-F337-5B98-1FA5-D7AE908BEA8C}"/>
              </a:ext>
            </a:extLst>
          </p:cNvPr>
          <p:cNvPicPr>
            <a:picLocks noChangeAspect="1"/>
          </p:cNvPicPr>
          <p:nvPr/>
        </p:nvPicPr>
        <p:blipFill>
          <a:blip r:embed="rId3"/>
          <a:srcRect r="2" b="20932"/>
          <a:stretch>
            <a:fillRect/>
          </a:stretch>
        </p:blipFill>
        <p:spPr>
          <a:xfrm>
            <a:off x="6286500" y="2343912"/>
            <a:ext cx="3674364" cy="4352544"/>
          </a:xfrm>
          <a:prstGeom prst="rect">
            <a:avLst/>
          </a:prstGeom>
          <a:noFill/>
          <a:ln w="31750" cap="sq" cmpd="sng">
            <a:solidFill>
              <a:srgbClr val="404040"/>
            </a:solidFill>
            <a:prstDash val="solid"/>
            <a:miter lim="800000"/>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0"/>
          <p:cNvSpPr txBox="1">
            <a:spLocks noGrp="1"/>
          </p:cNvSpPr>
          <p:nvPr>
            <p:ph type="title"/>
          </p:nvPr>
        </p:nvSpPr>
        <p:spPr>
          <a:xfrm>
            <a:off x="2231136" y="964692"/>
            <a:ext cx="7729728" cy="1188720"/>
          </a:xfrm>
        </p:spPr>
        <p:txBody>
          <a:bodyPr spcFirstLastPara="1" wrap="square" lIns="182875" tIns="182875" rIns="182875" bIns="182875" anchor="ctr" anchorCtr="0">
            <a:normAutofit/>
          </a:bodyPr>
          <a:lstStyle/>
          <a:p>
            <a:pPr marL="0" lvl="0" indent="0" rtl="0">
              <a:spcBef>
                <a:spcPts val="0"/>
              </a:spcBef>
              <a:spcAft>
                <a:spcPts val="0"/>
              </a:spcAft>
              <a:buClr>
                <a:srgbClr val="262626"/>
              </a:buClr>
              <a:buSzPts val="2800"/>
              <a:buFont typeface="Gill Sans"/>
              <a:buNone/>
            </a:pPr>
            <a:r>
              <a:rPr lang="en-US"/>
              <a:t>CASE 3</a:t>
            </a:r>
          </a:p>
        </p:txBody>
      </p:sp>
      <p:pic>
        <p:nvPicPr>
          <p:cNvPr id="2" name="Picture 1">
            <a:extLst>
              <a:ext uri="{FF2B5EF4-FFF2-40B4-BE49-F238E27FC236}">
                <a16:creationId xmlns:a16="http://schemas.microsoft.com/office/drawing/2014/main" id="{7FEC3CC5-4850-59AE-6144-921B07B5F576}"/>
              </a:ext>
            </a:extLst>
          </p:cNvPr>
          <p:cNvPicPr>
            <a:picLocks noChangeAspect="1"/>
          </p:cNvPicPr>
          <p:nvPr/>
        </p:nvPicPr>
        <p:blipFill>
          <a:blip r:embed="rId3"/>
          <a:srcRect r="2" b="20932"/>
          <a:stretch>
            <a:fillRect/>
          </a:stretch>
        </p:blipFill>
        <p:spPr>
          <a:xfrm>
            <a:off x="2231136" y="2343912"/>
            <a:ext cx="3674364" cy="4352544"/>
          </a:xfrm>
          <a:prstGeom prst="rect">
            <a:avLst/>
          </a:prstGeom>
          <a:noFill/>
          <a:ln w="31750" cap="sq" cmpd="sng">
            <a:solidFill>
              <a:srgbClr val="404040"/>
            </a:solidFill>
            <a:prstDash val="solid"/>
            <a:miter lim="800000"/>
            <a:headEnd type="none" w="sm" len="sm"/>
            <a:tailEnd type="none" w="sm" len="sm"/>
          </a:ln>
        </p:spPr>
      </p:pic>
      <p:sp>
        <p:nvSpPr>
          <p:cNvPr id="406" name="Google Shape;406;p30"/>
          <p:cNvSpPr txBox="1">
            <a:spLocks noGrp="1"/>
          </p:cNvSpPr>
          <p:nvPr>
            <p:ph type="body" idx="4294967295"/>
          </p:nvPr>
        </p:nvSpPr>
        <p:spPr>
          <a:xfrm>
            <a:off x="6286500" y="2343912"/>
            <a:ext cx="3674364" cy="4352544"/>
          </a:xfrm>
        </p:spPr>
        <p:txBody>
          <a:bodyPr spcFirstLastPara="1" lIns="91425" tIns="45700" rIns="91425" bIns="45700" anchor="t" anchorCtr="0">
            <a:normAutofit/>
          </a:bodyPr>
          <a:lstStyle/>
          <a:p>
            <a:pPr marL="0" lvl="0" indent="0" algn="ctr">
              <a:spcBef>
                <a:spcPts val="0"/>
              </a:spcBef>
              <a:spcAft>
                <a:spcPts val="600"/>
              </a:spcAft>
              <a:buClr>
                <a:srgbClr val="000000"/>
              </a:buClr>
              <a:buSzPts val="1800"/>
              <a:buFont typeface="Arial"/>
              <a:buNone/>
            </a:pPr>
            <a:r>
              <a:rPr lang="en-US" b="0" i="0" u="none" strike="noStrike" cap="none"/>
              <a:t>Best option: A or C depending on local availability and patient preference</a:t>
            </a:r>
          </a:p>
          <a:p>
            <a:pPr marL="228600" lvl="0" indent="-228600" algn="ctr">
              <a:spcBef>
                <a:spcPts val="0"/>
              </a:spcBef>
              <a:spcAft>
                <a:spcPts val="600"/>
              </a:spcAft>
              <a:buClr>
                <a:srgbClr val="000000"/>
              </a:buClr>
              <a:buSzPts val="1800"/>
              <a:buFont typeface="Arial"/>
              <a:buChar char="•"/>
            </a:pPr>
            <a:r>
              <a:rPr lang="en-US" b="0" i="0" u="none" strike="noStrike" cap="none"/>
              <a:t>Amiodarone: safe in HFrEF, though long-term side effects exist</a:t>
            </a:r>
          </a:p>
          <a:p>
            <a:pPr marL="228600" lvl="0" indent="-228600" algn="ctr">
              <a:spcBef>
                <a:spcPts val="0"/>
              </a:spcBef>
              <a:spcAft>
                <a:spcPts val="600"/>
              </a:spcAft>
              <a:buClr>
                <a:srgbClr val="000000"/>
              </a:buClr>
              <a:buSzPts val="1800"/>
              <a:buFont typeface="Arial"/>
              <a:buChar char="•"/>
            </a:pPr>
            <a:r>
              <a:rPr lang="en-US" b="0" i="0" u="none" strike="noStrike" cap="none"/>
              <a:t>Catheter ablation: increasingly used early in eligible patients, especially with HF or symptomatic AF</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1"/>
          <p:cNvSpPr txBox="1">
            <a:spLocks noGrp="1"/>
          </p:cNvSpPr>
          <p:nvPr>
            <p:ph type="title"/>
          </p:nvPr>
        </p:nvSpPr>
        <p:spPr>
          <a:xfrm>
            <a:off x="808523" y="2243828"/>
            <a:ext cx="4494998" cy="1134640"/>
          </a:xfrm>
        </p:spPr>
        <p:txBody>
          <a:bodyPr spcFirstLastPara="1" wrap="square" lIns="182875" tIns="182875" rIns="182875" bIns="182875" anchor="ctr" anchorCtr="0">
            <a:normAutofit/>
          </a:bodyPr>
          <a:lstStyle/>
          <a:p>
            <a:pPr marL="0" lvl="0" indent="0" rtl="0">
              <a:spcBef>
                <a:spcPts val="0"/>
              </a:spcBef>
              <a:spcAft>
                <a:spcPts val="0"/>
              </a:spcAft>
              <a:buClr>
                <a:srgbClr val="262626"/>
              </a:buClr>
              <a:buSzPts val="2800"/>
              <a:buFont typeface="Gill Sans"/>
              <a:buNone/>
            </a:pPr>
            <a:r>
              <a:rPr lang="en-US"/>
              <a:t>CASE 3</a:t>
            </a:r>
          </a:p>
        </p:txBody>
      </p:sp>
      <p:pic>
        <p:nvPicPr>
          <p:cNvPr id="2" name="Picture 1">
            <a:extLst>
              <a:ext uri="{FF2B5EF4-FFF2-40B4-BE49-F238E27FC236}">
                <a16:creationId xmlns:a16="http://schemas.microsoft.com/office/drawing/2014/main" id="{E314121F-082E-5A0B-32CB-EF9F92F50EEC}"/>
              </a:ext>
            </a:extLst>
          </p:cNvPr>
          <p:cNvPicPr>
            <a:picLocks noChangeAspect="1"/>
          </p:cNvPicPr>
          <p:nvPr/>
        </p:nvPicPr>
        <p:blipFill>
          <a:blip r:embed="rId3"/>
          <a:srcRect t="366" r="-1" b="24615"/>
          <a:stretch>
            <a:fillRect/>
          </a:stretch>
        </p:blipFill>
        <p:spPr>
          <a:xfrm>
            <a:off x="6095999" y="10"/>
            <a:ext cx="6102097" cy="6857990"/>
          </a:xfrm>
          <a:prstGeom prst="rect">
            <a:avLst/>
          </a:prstGeom>
          <a:noFill/>
          <a:ln>
            <a:noFill/>
          </a:ln>
        </p:spPr>
      </p:pic>
      <p:sp>
        <p:nvSpPr>
          <p:cNvPr id="415" name="Google Shape;415;p31"/>
          <p:cNvSpPr txBox="1">
            <a:spLocks noGrp="1"/>
          </p:cNvSpPr>
          <p:nvPr>
            <p:ph type="body" idx="1"/>
          </p:nvPr>
        </p:nvSpPr>
        <p:spPr>
          <a:xfrm>
            <a:off x="1115568" y="3549918"/>
            <a:ext cx="3794760" cy="2194037"/>
          </a:xfrm>
        </p:spPr>
        <p:txBody>
          <a:bodyPr spcFirstLastPara="1" wrap="square" lIns="91425" tIns="45700" rIns="91425" bIns="45700" anchor="t" anchorCtr="0">
            <a:normAutofit/>
          </a:bodyPr>
          <a:lstStyle/>
          <a:p>
            <a:pPr marL="0" lvl="0" indent="0" rtl="0">
              <a:spcBef>
                <a:spcPts val="0"/>
              </a:spcBef>
              <a:spcAft>
                <a:spcPts val="0"/>
              </a:spcAft>
              <a:buSzPts val="1800"/>
              <a:buNone/>
            </a:pPr>
            <a:r>
              <a:rPr lang="en-US"/>
              <a:t>What is your anticoagulation plan?</a:t>
            </a:r>
          </a:p>
          <a:p>
            <a:pPr marL="0" lvl="0" indent="0" rtl="0">
              <a:spcBef>
                <a:spcPts val="1000"/>
              </a:spcBef>
              <a:spcAft>
                <a:spcPts val="0"/>
              </a:spcAft>
              <a:buSzPts val="1800"/>
              <a:buNone/>
            </a:pPr>
            <a:r>
              <a:rPr lang="en-US"/>
              <a:t>A.  No anticoagulation</a:t>
            </a:r>
          </a:p>
          <a:p>
            <a:pPr marL="0" lvl="0" indent="0" rtl="0">
              <a:spcBef>
                <a:spcPts val="1000"/>
              </a:spcBef>
              <a:spcAft>
                <a:spcPts val="0"/>
              </a:spcAft>
              <a:buSzPts val="1800"/>
              <a:buNone/>
            </a:pPr>
            <a:r>
              <a:rPr lang="en-US"/>
              <a:t>B.  Start aspirin</a:t>
            </a:r>
          </a:p>
          <a:p>
            <a:pPr marL="0" lvl="0" indent="0" rtl="0">
              <a:spcBef>
                <a:spcPts val="1000"/>
              </a:spcBef>
              <a:spcAft>
                <a:spcPts val="0"/>
              </a:spcAft>
              <a:buSzPts val="1800"/>
              <a:buNone/>
            </a:pPr>
            <a:r>
              <a:rPr lang="en-US"/>
              <a:t>C.  Start apixaban</a:t>
            </a:r>
          </a:p>
          <a:p>
            <a:pPr marL="0" lvl="0" indent="0" rtl="0">
              <a:spcBef>
                <a:spcPts val="1000"/>
              </a:spcBef>
              <a:spcAft>
                <a:spcPts val="0"/>
              </a:spcAft>
              <a:buSzPts val="1800"/>
              <a:buNone/>
            </a:pPr>
            <a:r>
              <a:rPr lang="en-US"/>
              <a:t>D.  Defer until outpatient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29"/>
        <p:cNvGrpSpPr/>
        <p:nvPr/>
      </p:nvGrpSpPr>
      <p:grpSpPr>
        <a:xfrm>
          <a:off x="0" y="0"/>
          <a:ext cx="0" cy="0"/>
          <a:chOff x="0" y="0"/>
          <a:chExt cx="0" cy="0"/>
        </a:xfrm>
      </p:grpSpPr>
      <p:sp>
        <p:nvSpPr>
          <p:cNvPr id="130" name="Google Shape;130;p4"/>
          <p:cNvSpPr txBox="1">
            <a:spLocks noGrp="1"/>
          </p:cNvSpPr>
          <p:nvPr>
            <p:ph type="title"/>
          </p:nvPr>
        </p:nvSpPr>
        <p:spPr>
          <a:xfrm>
            <a:off x="804672" y="964692"/>
            <a:ext cx="5894832"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I</a:t>
            </a:r>
            <a:endParaRPr/>
          </a:p>
        </p:txBody>
      </p:sp>
      <p:sp>
        <p:nvSpPr>
          <p:cNvPr id="131" name="Google Shape;131;p4"/>
          <p:cNvSpPr txBox="1">
            <a:spLocks noGrp="1"/>
          </p:cNvSpPr>
          <p:nvPr>
            <p:ph type="body" idx="1"/>
          </p:nvPr>
        </p:nvSpPr>
        <p:spPr>
          <a:xfrm>
            <a:off x="818509" y="2340077"/>
            <a:ext cx="6309877" cy="4277033"/>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SzPct val="100000"/>
              <a:buNone/>
            </a:pPr>
            <a:r>
              <a:rPr lang="en-US" sz="1700"/>
              <a:t>A 68-year-old man with PMHx significant for HFrEF with EF of 30%, HTN, Type II DM, and CKD stage 3a presents to the emergency department with progressive dyspnea, orthopnea, and lower-extremity edema for 5 days. You are called to admit the patient. </a:t>
            </a:r>
            <a:endParaRPr/>
          </a:p>
          <a:p>
            <a:pPr marL="0" lvl="0" indent="0" algn="l" rtl="0">
              <a:lnSpc>
                <a:spcPct val="90000"/>
              </a:lnSpc>
              <a:spcBef>
                <a:spcPts val="1000"/>
              </a:spcBef>
              <a:spcAft>
                <a:spcPts val="0"/>
              </a:spcAft>
              <a:buSzPct val="100000"/>
              <a:buNone/>
            </a:pPr>
            <a:r>
              <a:rPr lang="en-US" sz="1700" b="1"/>
              <a:t>Home Medications</a:t>
            </a:r>
            <a:endParaRPr/>
          </a:p>
          <a:p>
            <a:pPr marL="228600" lvl="0" indent="-228631" algn="l" rtl="0">
              <a:lnSpc>
                <a:spcPct val="90000"/>
              </a:lnSpc>
              <a:spcBef>
                <a:spcPts val="1000"/>
              </a:spcBef>
              <a:spcAft>
                <a:spcPts val="0"/>
              </a:spcAft>
              <a:buSzPct val="100000"/>
              <a:buChar char="•"/>
            </a:pPr>
            <a:r>
              <a:rPr lang="en-US" sz="1700"/>
              <a:t>Lisinopril 10 mg daily</a:t>
            </a:r>
            <a:endParaRPr/>
          </a:p>
          <a:p>
            <a:pPr marL="228600" lvl="0" indent="-228631" algn="l" rtl="0">
              <a:lnSpc>
                <a:spcPct val="90000"/>
              </a:lnSpc>
              <a:spcBef>
                <a:spcPts val="1000"/>
              </a:spcBef>
              <a:spcAft>
                <a:spcPts val="0"/>
              </a:spcAft>
              <a:buSzPct val="100000"/>
              <a:buChar char="•"/>
            </a:pPr>
            <a:r>
              <a:rPr lang="en-US" sz="1700"/>
              <a:t>Metoprolol succinate 50 mg daily</a:t>
            </a:r>
            <a:endParaRPr/>
          </a:p>
          <a:p>
            <a:pPr marL="228600" lvl="0" indent="-228631" algn="l" rtl="0">
              <a:lnSpc>
                <a:spcPct val="90000"/>
              </a:lnSpc>
              <a:spcBef>
                <a:spcPts val="1000"/>
              </a:spcBef>
              <a:spcAft>
                <a:spcPts val="0"/>
              </a:spcAft>
              <a:buSzPct val="100000"/>
              <a:buChar char="•"/>
            </a:pPr>
            <a:r>
              <a:rPr lang="en-US" sz="1700"/>
              <a:t>Furosemide 40 mg daily</a:t>
            </a:r>
            <a:endParaRPr/>
          </a:p>
          <a:p>
            <a:pPr marL="228600" lvl="0" indent="-228631" algn="l" rtl="0">
              <a:lnSpc>
                <a:spcPct val="90000"/>
              </a:lnSpc>
              <a:spcBef>
                <a:spcPts val="1000"/>
              </a:spcBef>
              <a:spcAft>
                <a:spcPts val="0"/>
              </a:spcAft>
              <a:buSzPct val="100000"/>
              <a:buChar char="•"/>
            </a:pPr>
            <a:r>
              <a:rPr lang="en-US" sz="1700"/>
              <a:t>Metformin 1,000 mg twice daily</a:t>
            </a:r>
            <a:endParaRPr/>
          </a:p>
          <a:p>
            <a:pPr marL="0" lvl="0" indent="0" algn="l" rtl="0">
              <a:lnSpc>
                <a:spcPct val="90000"/>
              </a:lnSpc>
              <a:spcBef>
                <a:spcPts val="1000"/>
              </a:spcBef>
              <a:spcAft>
                <a:spcPts val="0"/>
              </a:spcAft>
              <a:buSzPct val="100000"/>
              <a:buNone/>
            </a:pPr>
            <a:r>
              <a:rPr lang="en-US" sz="1700" b="1"/>
              <a:t>Initial Vitals </a:t>
            </a:r>
            <a:r>
              <a:rPr lang="en-US" sz="1700"/>
              <a:t>BP: 128/76 mm Hg, HR: 92 bpm, RR: 22/min, O2 sat: 93% on room air</a:t>
            </a:r>
            <a:endParaRPr/>
          </a:p>
          <a:p>
            <a:pPr marL="0" lvl="0" indent="0" algn="l" rtl="0">
              <a:lnSpc>
                <a:spcPct val="90000"/>
              </a:lnSpc>
              <a:spcBef>
                <a:spcPts val="1000"/>
              </a:spcBef>
              <a:spcAft>
                <a:spcPts val="0"/>
              </a:spcAft>
              <a:buSzPct val="100000"/>
              <a:buNone/>
            </a:pPr>
            <a:r>
              <a:rPr lang="en-US" sz="1700" b="1"/>
              <a:t>Labs &amp; Imaging: </a:t>
            </a:r>
            <a:r>
              <a:rPr lang="en-US" sz="1700"/>
              <a:t>Na 136 mmol/LK 4.3 mmol/L, Creatinine 1.4 mg/dL (baseline 1.3), eGFR 52 mL/min/1.73 m², BNP 1,800 pg/mL, troponin I 0.045 ng/mL</a:t>
            </a:r>
            <a:endParaRPr/>
          </a:p>
          <a:p>
            <a:pPr marL="0" lvl="0" indent="0" algn="l" rtl="0">
              <a:lnSpc>
                <a:spcPct val="90000"/>
              </a:lnSpc>
              <a:spcBef>
                <a:spcPts val="1000"/>
              </a:spcBef>
              <a:spcAft>
                <a:spcPts val="0"/>
              </a:spcAft>
              <a:buSzPct val="100000"/>
              <a:buNone/>
            </a:pPr>
            <a:r>
              <a:rPr lang="en-US" sz="1700"/>
              <a:t>CXR shows pulmonary vascular congestion, EKG shows sinus rhythm and LVH</a:t>
            </a:r>
            <a:endParaRPr/>
          </a:p>
        </p:txBody>
      </p:sp>
      <p:sp>
        <p:nvSpPr>
          <p:cNvPr id="132" name="Google Shape;132;p4"/>
          <p:cNvSpPr/>
          <p:nvPr/>
        </p:nvSpPr>
        <p:spPr>
          <a:xfrm>
            <a:off x="7386706" y="964692"/>
            <a:ext cx="3986784"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33" name="Google Shape;133;p4"/>
          <p:cNvSpPr/>
          <p:nvPr/>
        </p:nvSpPr>
        <p:spPr>
          <a:xfrm>
            <a:off x="7551298" y="1128683"/>
            <a:ext cx="3657600"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134" name="Google Shape;134;p4"/>
          <p:cNvPicPr preferRelativeResize="0"/>
          <p:nvPr/>
        </p:nvPicPr>
        <p:blipFill rotWithShape="1">
          <a:blip r:embed="rId3">
            <a:alphaModFix/>
          </a:blip>
          <a:srcRect/>
          <a:stretch/>
        </p:blipFill>
        <p:spPr>
          <a:xfrm>
            <a:off x="7815588" y="1271356"/>
            <a:ext cx="3147380" cy="431528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2"/>
          <p:cNvSpPr txBox="1">
            <a:spLocks noGrp="1"/>
          </p:cNvSpPr>
          <p:nvPr>
            <p:ph type="title"/>
          </p:nvPr>
        </p:nvSpPr>
        <p:spPr>
          <a:xfrm>
            <a:off x="2231136" y="964692"/>
            <a:ext cx="7729728" cy="1188720"/>
          </a:xfrm>
        </p:spPr>
        <p:txBody>
          <a:bodyPr spcFirstLastPara="1" wrap="square" lIns="182875" tIns="182875" rIns="182875" bIns="182875" anchor="ctr" anchorCtr="0">
            <a:normAutofit/>
          </a:bodyPr>
          <a:lstStyle/>
          <a:p>
            <a:pPr marL="0" lvl="0" indent="0" rtl="0">
              <a:spcBef>
                <a:spcPts val="0"/>
              </a:spcBef>
              <a:spcAft>
                <a:spcPts val="0"/>
              </a:spcAft>
              <a:buClr>
                <a:srgbClr val="262626"/>
              </a:buClr>
              <a:buSzPts val="2800"/>
              <a:buFont typeface="Gill Sans"/>
              <a:buNone/>
            </a:pPr>
            <a:r>
              <a:rPr lang="en-US"/>
              <a:t>CASE 3</a:t>
            </a:r>
          </a:p>
        </p:txBody>
      </p:sp>
      <p:pic>
        <p:nvPicPr>
          <p:cNvPr id="2" name="Picture 1">
            <a:extLst>
              <a:ext uri="{FF2B5EF4-FFF2-40B4-BE49-F238E27FC236}">
                <a16:creationId xmlns:a16="http://schemas.microsoft.com/office/drawing/2014/main" id="{98567BF5-9A94-DEDB-DC76-C6D9B1174714}"/>
              </a:ext>
            </a:extLst>
          </p:cNvPr>
          <p:cNvPicPr>
            <a:picLocks noChangeAspect="1"/>
          </p:cNvPicPr>
          <p:nvPr/>
        </p:nvPicPr>
        <p:blipFill>
          <a:blip r:embed="rId3"/>
          <a:srcRect r="2" b="20932"/>
          <a:stretch>
            <a:fillRect/>
          </a:stretch>
        </p:blipFill>
        <p:spPr>
          <a:xfrm>
            <a:off x="2231136" y="2343912"/>
            <a:ext cx="3674364" cy="4352544"/>
          </a:xfrm>
          <a:prstGeom prst="rect">
            <a:avLst/>
          </a:prstGeom>
          <a:noFill/>
          <a:ln w="31750" cap="sq" cmpd="sng">
            <a:solidFill>
              <a:srgbClr val="404040"/>
            </a:solidFill>
            <a:prstDash val="solid"/>
            <a:miter lim="800000"/>
            <a:headEnd type="none" w="sm" len="sm"/>
            <a:tailEnd type="none" w="sm" len="sm"/>
          </a:ln>
        </p:spPr>
      </p:pic>
      <p:sp>
        <p:nvSpPr>
          <p:cNvPr id="424" name="Google Shape;424;p32"/>
          <p:cNvSpPr txBox="1">
            <a:spLocks noGrp="1"/>
          </p:cNvSpPr>
          <p:nvPr>
            <p:ph type="body" idx="4294967295"/>
          </p:nvPr>
        </p:nvSpPr>
        <p:spPr>
          <a:xfrm>
            <a:off x="6286500" y="2343912"/>
            <a:ext cx="3674364" cy="4352544"/>
          </a:xfrm>
        </p:spPr>
        <p:txBody>
          <a:bodyPr spcFirstLastPara="1" lIns="91425" tIns="45700" rIns="91425" bIns="45700" anchor="t" anchorCtr="0">
            <a:normAutofit/>
          </a:bodyPr>
          <a:lstStyle/>
          <a:p>
            <a:pPr marL="0" lvl="0" indent="0" algn="ctr">
              <a:spcBef>
                <a:spcPts val="0"/>
              </a:spcBef>
              <a:spcAft>
                <a:spcPts val="600"/>
              </a:spcAft>
              <a:buClr>
                <a:srgbClr val="000000"/>
              </a:buClr>
              <a:buSzPct val="100000"/>
              <a:buFont typeface="Arial"/>
              <a:buNone/>
            </a:pPr>
            <a:r>
              <a:rPr lang="en-US" b="0" i="0" u="none" strike="noStrike" cap="none"/>
              <a:t>Correct answer: C. Start apixaban</a:t>
            </a:r>
          </a:p>
          <a:p>
            <a:pPr marL="228600" lvl="0" indent="-228600" algn="ctr">
              <a:spcBef>
                <a:spcPts val="0"/>
              </a:spcBef>
              <a:spcAft>
                <a:spcPts val="600"/>
              </a:spcAft>
              <a:buClr>
                <a:srgbClr val="000000"/>
              </a:buClr>
              <a:buSzPct val="100000"/>
              <a:buFont typeface="Arial"/>
              <a:buChar char="•"/>
            </a:pPr>
            <a:r>
              <a:rPr lang="en-US" b="0" i="0" u="none" strike="noStrike" cap="none"/>
              <a:t>Anticoagulation is indicated in CHA₂DS₂-VASc ≥2 in men. </a:t>
            </a:r>
          </a:p>
          <a:p>
            <a:pPr marL="228600" lvl="0" indent="-228600" algn="ctr">
              <a:spcBef>
                <a:spcPts val="0"/>
              </a:spcBef>
              <a:spcAft>
                <a:spcPts val="600"/>
              </a:spcAft>
              <a:buClr>
                <a:srgbClr val="000000"/>
              </a:buClr>
              <a:buSzPct val="100000"/>
              <a:buFont typeface="Arial"/>
              <a:buChar char="•"/>
            </a:pPr>
            <a:r>
              <a:rPr lang="en-US" b="0" i="0" u="none" strike="noStrike" cap="none"/>
              <a:t>Start DOAC unless contraindicated.</a:t>
            </a:r>
          </a:p>
          <a:p>
            <a:pPr marL="228600" lvl="0" indent="-228600" algn="ctr">
              <a:spcBef>
                <a:spcPts val="0"/>
              </a:spcBef>
              <a:spcAft>
                <a:spcPts val="600"/>
              </a:spcAft>
              <a:buClr>
                <a:srgbClr val="000000"/>
              </a:buClr>
              <a:buSzPct val="100000"/>
              <a:buFont typeface="Arial"/>
              <a:buChar char="•"/>
            </a:pPr>
            <a:r>
              <a:rPr lang="en-US" b="0" i="0" u="none" strike="noStrike" cap="none"/>
              <a:t>CHA₂DS₂-VASc Score: 3</a:t>
            </a:r>
          </a:p>
          <a:p>
            <a:pPr marL="457200" lvl="1" indent="-228600" algn="ctr">
              <a:spcBef>
                <a:spcPts val="0"/>
              </a:spcBef>
              <a:spcAft>
                <a:spcPts val="600"/>
              </a:spcAft>
              <a:buClr>
                <a:srgbClr val="000000"/>
              </a:buClr>
              <a:buSzPct val="100000"/>
              <a:buFont typeface="Arial"/>
              <a:buChar char="•"/>
            </a:pPr>
            <a:r>
              <a:rPr lang="en-US" sz="1800" b="0" i="0" u="none" strike="noStrike" cap="none"/>
              <a:t>CHF: 1</a:t>
            </a:r>
          </a:p>
          <a:p>
            <a:pPr marL="457200" lvl="1" indent="-228600" algn="ctr">
              <a:spcBef>
                <a:spcPts val="0"/>
              </a:spcBef>
              <a:spcAft>
                <a:spcPts val="600"/>
              </a:spcAft>
              <a:buClr>
                <a:srgbClr val="000000"/>
              </a:buClr>
              <a:buSzPct val="100000"/>
              <a:buFont typeface="Arial"/>
              <a:buChar char="•"/>
            </a:pPr>
            <a:r>
              <a:rPr lang="en-US" sz="1800" b="0" i="0" u="none" strike="noStrike" cap="none"/>
              <a:t>HTN: 1</a:t>
            </a:r>
          </a:p>
          <a:p>
            <a:pPr marL="457200" lvl="1" indent="-228600" algn="ctr">
              <a:spcBef>
                <a:spcPts val="0"/>
              </a:spcBef>
              <a:spcAft>
                <a:spcPts val="600"/>
              </a:spcAft>
              <a:buClr>
                <a:srgbClr val="000000"/>
              </a:buClr>
              <a:buSzPct val="100000"/>
              <a:buFont typeface="Arial"/>
              <a:buChar char="•"/>
            </a:pPr>
            <a:r>
              <a:rPr lang="en-US" sz="1800" b="0" i="0" u="none" strike="noStrike" cap="none"/>
              <a:t>Age 68: 1</a:t>
            </a:r>
          </a:p>
          <a:p>
            <a:pPr marL="457200" lvl="1" indent="-228600" algn="ctr">
              <a:spcBef>
                <a:spcPts val="0"/>
              </a:spcBef>
              <a:spcAft>
                <a:spcPts val="600"/>
              </a:spcAft>
              <a:buClr>
                <a:srgbClr val="000000"/>
              </a:buClr>
              <a:buSzPct val="100000"/>
              <a:buFont typeface="Arial"/>
              <a:buChar char="•"/>
            </a:pPr>
            <a:r>
              <a:rPr lang="en-US" sz="1800" b="0" i="0" u="none" strike="noStrike" cap="none"/>
              <a:t>DM: 0</a:t>
            </a:r>
          </a:p>
          <a:p>
            <a:pPr marL="457200" lvl="1" indent="-228600" algn="ctr">
              <a:spcBef>
                <a:spcPts val="0"/>
              </a:spcBef>
              <a:spcAft>
                <a:spcPts val="600"/>
              </a:spcAft>
              <a:buClr>
                <a:srgbClr val="000000"/>
              </a:buClr>
              <a:buSzPct val="100000"/>
              <a:buFont typeface="Arial"/>
              <a:buChar char="•"/>
            </a:pPr>
            <a:r>
              <a:rPr lang="en-US" sz="1800" b="0" i="0" u="none" strike="noStrike" cap="none"/>
              <a:t>Stroke/TIA: 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AFFIRM 2002</a:t>
            </a:r>
            <a:endParaRPr/>
          </a:p>
        </p:txBody>
      </p:sp>
      <p:sp>
        <p:nvSpPr>
          <p:cNvPr id="433" name="Google Shape;433;p33"/>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00000"/>
              </a:lnSpc>
              <a:spcBef>
                <a:spcPts val="0"/>
              </a:spcBef>
              <a:spcAft>
                <a:spcPts val="0"/>
              </a:spcAft>
              <a:buSzPct val="100000"/>
              <a:buChar char="•"/>
            </a:pPr>
            <a:r>
              <a:rPr lang="en-US"/>
              <a:t>Full name: Atrial Fibrillation Follow-up Investigation of Rhythm Management</a:t>
            </a:r>
            <a:endParaRPr/>
          </a:p>
          <a:p>
            <a:pPr marL="228600" lvl="0" indent="-228600" algn="l" rtl="0">
              <a:lnSpc>
                <a:spcPct val="100000"/>
              </a:lnSpc>
              <a:spcBef>
                <a:spcPts val="1000"/>
              </a:spcBef>
              <a:spcAft>
                <a:spcPts val="0"/>
              </a:spcAft>
              <a:buSzPct val="100000"/>
              <a:buChar char="•"/>
            </a:pPr>
            <a:r>
              <a:rPr lang="en-US"/>
              <a:t>Published in: New England Journal of Medicine, 2002</a:t>
            </a:r>
            <a:endParaRPr/>
          </a:p>
          <a:p>
            <a:pPr marL="228600" lvl="0" indent="-228600" algn="l" rtl="0">
              <a:lnSpc>
                <a:spcPct val="100000"/>
              </a:lnSpc>
              <a:spcBef>
                <a:spcPts val="1000"/>
              </a:spcBef>
              <a:spcAft>
                <a:spcPts val="0"/>
              </a:spcAft>
              <a:buSzPct val="100000"/>
              <a:buChar char="•"/>
            </a:pPr>
            <a:r>
              <a:rPr lang="en-US"/>
              <a:t>Purpose: Compare rate control vs rhythm control in patients with atrial fibrillation to see which strategy improves survival.</a:t>
            </a:r>
            <a:endParaRPr/>
          </a:p>
          <a:p>
            <a:pPr marL="228600" lvl="0" indent="-228600" algn="l" rtl="0">
              <a:lnSpc>
                <a:spcPct val="100000"/>
              </a:lnSpc>
              <a:spcBef>
                <a:spcPts val="1000"/>
              </a:spcBef>
              <a:spcAft>
                <a:spcPts val="0"/>
              </a:spcAft>
              <a:buSzPct val="100000"/>
              <a:buChar char="•"/>
            </a:pPr>
            <a:r>
              <a:rPr lang="en-US"/>
              <a:t>Design: 4,000 patients with AF at high risk for stroke or death</a:t>
            </a:r>
            <a:endParaRPr/>
          </a:p>
          <a:p>
            <a:pPr marL="228600" lvl="0" indent="-228600" algn="l" rtl="0">
              <a:lnSpc>
                <a:spcPct val="100000"/>
              </a:lnSpc>
              <a:spcBef>
                <a:spcPts val="1000"/>
              </a:spcBef>
              <a:spcAft>
                <a:spcPts val="0"/>
              </a:spcAft>
              <a:buSzPct val="100000"/>
              <a:buChar char="•"/>
            </a:pPr>
            <a:r>
              <a:rPr lang="en-US"/>
              <a:t>Randomized to: Rate control (e.g., beta-blockers, calcium channel blockers, digoxin) &amp; Rhythm control (e.g., antiarrhythmic drugs, cardioversion)</a:t>
            </a:r>
            <a:endParaRPr/>
          </a:p>
          <a:p>
            <a:pPr marL="228600" lvl="0" indent="-228600" algn="l" rtl="0">
              <a:lnSpc>
                <a:spcPct val="100000"/>
              </a:lnSpc>
              <a:spcBef>
                <a:spcPts val="1000"/>
              </a:spcBef>
              <a:spcAft>
                <a:spcPts val="0"/>
              </a:spcAft>
              <a:buSzPct val="100000"/>
              <a:buChar char="•"/>
            </a:pPr>
            <a:r>
              <a:rPr lang="en-US"/>
              <a:t>Median follow-up: 3.5 years</a:t>
            </a:r>
            <a:endParaRPr/>
          </a:p>
          <a:p>
            <a:pPr marL="228600" lvl="0" indent="-228600" algn="l" rtl="0">
              <a:lnSpc>
                <a:spcPct val="100000"/>
              </a:lnSpc>
              <a:spcBef>
                <a:spcPts val="1000"/>
              </a:spcBef>
              <a:spcAft>
                <a:spcPts val="0"/>
              </a:spcAft>
              <a:buSzPct val="100000"/>
              <a:buChar char="•"/>
            </a:pPr>
            <a:r>
              <a:rPr lang="en-US"/>
              <a:t>Outcome: No significant difference in overall mortality. Rhythm control had: More hospitalizations More adverse drug effects and a slight (non-significant) trend toward increased mortality</a:t>
            </a:r>
            <a:endParaRPr/>
          </a:p>
          <a:p>
            <a:pPr marL="228600" lvl="0" indent="-228600" algn="l" rtl="0">
              <a:lnSpc>
                <a:spcPct val="100000"/>
              </a:lnSpc>
              <a:spcBef>
                <a:spcPts val="1000"/>
              </a:spcBef>
              <a:spcAft>
                <a:spcPts val="0"/>
              </a:spcAft>
              <a:buSzPct val="100000"/>
              <a:buChar char="•"/>
            </a:pPr>
            <a:r>
              <a:rPr lang="en-US"/>
              <a:t>Emphasis: Rate control was non-inferior and potentially safer.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EAST-AFNET 4 TRIAL 2020</a:t>
            </a:r>
            <a:endParaRPr/>
          </a:p>
        </p:txBody>
      </p:sp>
      <p:sp>
        <p:nvSpPr>
          <p:cNvPr id="439" name="Google Shape;439;p34"/>
          <p:cNvSpPr txBox="1">
            <a:spLocks noGrp="1"/>
          </p:cNvSpPr>
          <p:nvPr>
            <p:ph type="body" idx="1"/>
          </p:nvPr>
        </p:nvSpPr>
        <p:spPr>
          <a:xfrm>
            <a:off x="2231136" y="2638044"/>
            <a:ext cx="7896090" cy="3359633"/>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00000"/>
              </a:lnSpc>
              <a:spcBef>
                <a:spcPts val="0"/>
              </a:spcBef>
              <a:spcAft>
                <a:spcPts val="0"/>
              </a:spcAft>
              <a:buSzPct val="100000"/>
              <a:buChar char="•"/>
            </a:pPr>
            <a:r>
              <a:rPr lang="en-US"/>
              <a:t>Full name: Early Treatment of Atrial Fibrillation for Stroke Prevention Trial</a:t>
            </a:r>
            <a:endParaRPr/>
          </a:p>
          <a:p>
            <a:pPr marL="228600" lvl="0" indent="-228600" algn="l" rtl="0">
              <a:lnSpc>
                <a:spcPct val="100000"/>
              </a:lnSpc>
              <a:spcBef>
                <a:spcPts val="1000"/>
              </a:spcBef>
              <a:spcAft>
                <a:spcPts val="0"/>
              </a:spcAft>
              <a:buSzPct val="100000"/>
              <a:buChar char="•"/>
            </a:pPr>
            <a:r>
              <a:rPr lang="en-US"/>
              <a:t>Published in: New England Journal of Medicine, 2020</a:t>
            </a:r>
            <a:endParaRPr/>
          </a:p>
          <a:p>
            <a:pPr marL="228600" lvl="0" indent="-228600" algn="l" rtl="0">
              <a:lnSpc>
                <a:spcPct val="100000"/>
              </a:lnSpc>
              <a:spcBef>
                <a:spcPts val="1000"/>
              </a:spcBef>
              <a:spcAft>
                <a:spcPts val="0"/>
              </a:spcAft>
              <a:buSzPct val="100000"/>
              <a:buChar char="•"/>
            </a:pPr>
            <a:r>
              <a:rPr lang="en-US"/>
              <a:t>Purpose: Test whether early rhythm control (within 1 year of AF diagnosis) reduces cardiovascular outcomes compared to usual care (which could involve rate control or delayed rhythm control).</a:t>
            </a:r>
            <a:endParaRPr/>
          </a:p>
          <a:p>
            <a:pPr marL="228600" lvl="0" indent="-228600" algn="l" rtl="0">
              <a:lnSpc>
                <a:spcPct val="100000"/>
              </a:lnSpc>
              <a:spcBef>
                <a:spcPts val="1000"/>
              </a:spcBef>
              <a:spcAft>
                <a:spcPts val="0"/>
              </a:spcAft>
              <a:buSzPct val="100000"/>
              <a:buChar char="•"/>
            </a:pPr>
            <a:r>
              <a:rPr lang="en-US"/>
              <a:t>Design:2,789 patients with early-diagnosed AF and cardiovascular risk factors</a:t>
            </a:r>
            <a:endParaRPr/>
          </a:p>
          <a:p>
            <a:pPr marL="228600" lvl="0" indent="-228600" algn="l" rtl="0">
              <a:lnSpc>
                <a:spcPct val="100000"/>
              </a:lnSpc>
              <a:spcBef>
                <a:spcPts val="1000"/>
              </a:spcBef>
              <a:spcAft>
                <a:spcPts val="0"/>
              </a:spcAft>
              <a:buSzPct val="100000"/>
              <a:buChar char="•"/>
            </a:pPr>
            <a:r>
              <a:rPr lang="en-US"/>
              <a:t>Randomized to: Early rhythm control (antiarrhythmic drugs or ablation)Usual care (mostly rate control; rhythm control if needed later)</a:t>
            </a:r>
            <a:endParaRPr/>
          </a:p>
          <a:p>
            <a:pPr marL="228600" lvl="0" indent="-228600" algn="l" rtl="0">
              <a:lnSpc>
                <a:spcPct val="100000"/>
              </a:lnSpc>
              <a:spcBef>
                <a:spcPts val="1000"/>
              </a:spcBef>
              <a:spcAft>
                <a:spcPts val="0"/>
              </a:spcAft>
              <a:buSzPct val="100000"/>
              <a:buChar char="•"/>
            </a:pPr>
            <a:r>
              <a:rPr lang="en-US"/>
              <a:t>Median follow-up: 5.1 years</a:t>
            </a:r>
            <a:endParaRPr/>
          </a:p>
          <a:p>
            <a:pPr marL="228600" lvl="0" indent="-228600" algn="l" rtl="0">
              <a:lnSpc>
                <a:spcPct val="100000"/>
              </a:lnSpc>
              <a:spcBef>
                <a:spcPts val="1000"/>
              </a:spcBef>
              <a:spcAft>
                <a:spcPts val="0"/>
              </a:spcAft>
              <a:buSzPct val="100000"/>
              <a:buChar char="•"/>
            </a:pPr>
            <a:r>
              <a:rPr lang="en-US"/>
              <a:t>Outcome: Early rhythm control significantly reduced :Composite endpoint of cardiovascular death, stroke, or hospitalization for HF or acute coronary syndrome. Fewer strokes/ No increase in adverse events</a:t>
            </a:r>
            <a:endParaRPr/>
          </a:p>
          <a:p>
            <a:pPr marL="228600" lvl="0" indent="-228600" algn="l" rtl="0">
              <a:lnSpc>
                <a:spcPct val="100000"/>
              </a:lnSpc>
              <a:spcBef>
                <a:spcPts val="1000"/>
              </a:spcBef>
              <a:spcAft>
                <a:spcPts val="0"/>
              </a:spcAft>
              <a:buSzPct val="100000"/>
              <a:buChar char="•"/>
            </a:pPr>
            <a:r>
              <a:rPr lang="en-US"/>
              <a:t>Emphasis: Early intervention is beneficial in selected patients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5"/>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AFIB KEY UPDATES RELEVANT TO HOSPITAL MANAGEMENT</a:t>
            </a:r>
            <a:endParaRPr/>
          </a:p>
        </p:txBody>
      </p:sp>
      <p:sp>
        <p:nvSpPr>
          <p:cNvPr id="445" name="Google Shape;445;p35"/>
          <p:cNvSpPr txBox="1">
            <a:spLocks noGrp="1"/>
          </p:cNvSpPr>
          <p:nvPr>
            <p:ph type="body" idx="1"/>
          </p:nvPr>
        </p:nvSpPr>
        <p:spPr>
          <a:xfrm>
            <a:off x="2231135" y="2638043"/>
            <a:ext cx="8486025" cy="457883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en-US" sz="1500"/>
              <a:t>The most recent guidelines for managing atrial fibrillation (AFib) in hospitalized patients are detailed in the 2023 ACC/AHA/ACCP/HRS Guideline for the Diagnosis and Management of Atrial Fibrillation. </a:t>
            </a:r>
            <a:endParaRPr/>
          </a:p>
          <a:p>
            <a:pPr marL="0" lvl="0" indent="0" algn="l" rtl="0">
              <a:lnSpc>
                <a:spcPct val="100000"/>
              </a:lnSpc>
              <a:spcBef>
                <a:spcPts val="1000"/>
              </a:spcBef>
              <a:spcAft>
                <a:spcPts val="0"/>
              </a:spcAft>
              <a:buSzPts val="1500"/>
              <a:buNone/>
            </a:pPr>
            <a:r>
              <a:rPr lang="en-US" sz="1500"/>
              <a:t>1. New AFib Staging System</a:t>
            </a:r>
            <a:endParaRPr/>
          </a:p>
          <a:p>
            <a:pPr marL="228600" lvl="0" indent="-228600" algn="l" rtl="0">
              <a:lnSpc>
                <a:spcPct val="100000"/>
              </a:lnSpc>
              <a:spcBef>
                <a:spcPts val="1000"/>
              </a:spcBef>
              <a:spcAft>
                <a:spcPts val="0"/>
              </a:spcAft>
              <a:buSzPts val="1500"/>
              <a:buChar char="•"/>
            </a:pPr>
            <a:r>
              <a:rPr lang="en-US" sz="1500"/>
              <a:t>Introduces a four-stage classification of AFib, ranging from at risk to those with permanent AFib. Emphasizes early intervention and allows for more personalized treatment strategies, including lifestyle modifications and consideration of surgical options like catheter ablation at earlier stages. </a:t>
            </a:r>
            <a:endParaRPr/>
          </a:p>
          <a:p>
            <a:pPr marL="0" lvl="0" indent="0" algn="l" rtl="0">
              <a:lnSpc>
                <a:spcPct val="100000"/>
              </a:lnSpc>
              <a:spcBef>
                <a:spcPts val="1000"/>
              </a:spcBef>
              <a:spcAft>
                <a:spcPts val="0"/>
              </a:spcAft>
              <a:buSzPts val="1500"/>
              <a:buNone/>
            </a:pPr>
            <a:r>
              <a:rPr lang="en-US" sz="1500"/>
              <a:t>2. Emphasis on Lifestyle </a:t>
            </a:r>
            <a:endParaRPr/>
          </a:p>
          <a:p>
            <a:pPr marL="228600" lvl="0" indent="-228600" algn="l" rtl="0">
              <a:lnSpc>
                <a:spcPct val="100000"/>
              </a:lnSpc>
              <a:spcBef>
                <a:spcPts val="1000"/>
              </a:spcBef>
              <a:spcAft>
                <a:spcPts val="0"/>
              </a:spcAft>
              <a:buSzPts val="1500"/>
              <a:buChar char="•"/>
            </a:pPr>
            <a:r>
              <a:rPr lang="en-US" sz="1500"/>
              <a:t>A stronger focus on addressing modifiable risk factors such as obesity, physical inactivity, alcohol consumption, smoking, and sleep apnea.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6"/>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AFIB KEY UPDATES RELEVANT TO HOSPITAL MANAGEMENT</a:t>
            </a:r>
            <a:endParaRPr/>
          </a:p>
        </p:txBody>
      </p:sp>
      <p:sp>
        <p:nvSpPr>
          <p:cNvPr id="451" name="Google Shape;451;p36"/>
          <p:cNvSpPr txBox="1">
            <a:spLocks noGrp="1"/>
          </p:cNvSpPr>
          <p:nvPr>
            <p:ph type="body" idx="1"/>
          </p:nvPr>
        </p:nvSpPr>
        <p:spPr>
          <a:xfrm>
            <a:off x="2231136" y="2638044"/>
            <a:ext cx="7974748" cy="366443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0"/>
              </a:spcBef>
              <a:spcAft>
                <a:spcPts val="0"/>
              </a:spcAft>
              <a:buSzPct val="100000"/>
              <a:buNone/>
            </a:pPr>
            <a:r>
              <a:rPr lang="en-US" sz="2000"/>
              <a:t> 3. Updated Anticoagulation Guidance</a:t>
            </a:r>
            <a:endParaRPr/>
          </a:p>
          <a:p>
            <a:pPr marL="0" lvl="0" indent="0" algn="l" rtl="0">
              <a:lnSpc>
                <a:spcPct val="100000"/>
              </a:lnSpc>
              <a:spcBef>
                <a:spcPts val="1000"/>
              </a:spcBef>
              <a:spcAft>
                <a:spcPts val="0"/>
              </a:spcAft>
              <a:buSzPct val="100000"/>
              <a:buNone/>
            </a:pPr>
            <a:r>
              <a:rPr lang="en-US" sz="2000"/>
              <a:t>While the CHA₂DS₂-VASc score remains a tool for assessing stroke risk, the guidelines now recommend a more individualized approach. Clinicians are encouraged to consider additional factors beyond the score, such as bleeding risk and patient preferences, when deciding on anticoagulation therapy. </a:t>
            </a:r>
            <a:endParaRPr/>
          </a:p>
          <a:p>
            <a:pPr marL="0" lvl="0" indent="0" algn="l" rtl="0">
              <a:lnSpc>
                <a:spcPct val="100000"/>
              </a:lnSpc>
              <a:spcBef>
                <a:spcPts val="1000"/>
              </a:spcBef>
              <a:spcAft>
                <a:spcPts val="0"/>
              </a:spcAft>
              <a:buSzPct val="100000"/>
              <a:buNone/>
            </a:pPr>
            <a:r>
              <a:rPr lang="en-US" sz="2000"/>
              <a:t>4. Early Consideration of Catheter Ablation</a:t>
            </a:r>
            <a:endParaRPr/>
          </a:p>
          <a:p>
            <a:pPr marL="228600" lvl="0" indent="-228600" algn="l" rtl="0">
              <a:lnSpc>
                <a:spcPct val="100000"/>
              </a:lnSpc>
              <a:spcBef>
                <a:spcPts val="1000"/>
              </a:spcBef>
              <a:spcAft>
                <a:spcPts val="0"/>
              </a:spcAft>
              <a:buSzPct val="100000"/>
              <a:buChar char="•"/>
            </a:pPr>
            <a:r>
              <a:rPr lang="en-US" sz="2000"/>
              <a:t>For certain patients, especially those with symptomatic AFib, catheter ablation is now considered earlier in the treatment course, potentially even before trying antiarrhythmic medications. This shift can be significant in the inpatient setting, where timely decision-making is crucial. </a:t>
            </a:r>
            <a:endParaRPr/>
          </a:p>
          <a:p>
            <a:pPr marL="0" lvl="0" indent="0" algn="l" rtl="0">
              <a:lnSpc>
                <a:spcPct val="100000"/>
              </a:lnSpc>
              <a:spcBef>
                <a:spcPts val="1000"/>
              </a:spcBef>
              <a:spcAft>
                <a:spcPts val="0"/>
              </a:spcAft>
              <a:buSzPct val="100000"/>
              <a:buNone/>
            </a:pPr>
            <a:r>
              <a:rPr lang="en-US" sz="2000"/>
              <a:t>5. Left Atrial Appendage Occlusion (LAAO)</a:t>
            </a:r>
            <a:endParaRPr/>
          </a:p>
          <a:p>
            <a:pPr marL="228600" lvl="0" indent="-228600" algn="l" rtl="0">
              <a:lnSpc>
                <a:spcPct val="100000"/>
              </a:lnSpc>
              <a:spcBef>
                <a:spcPts val="1000"/>
              </a:spcBef>
              <a:spcAft>
                <a:spcPts val="0"/>
              </a:spcAft>
              <a:buSzPct val="100000"/>
              <a:buChar char="•"/>
            </a:pPr>
            <a:r>
              <a:rPr lang="en-US" sz="2000"/>
              <a:t>The guidelines provide updated recommendations on LAAO, particularly for patients with contraindications to long-term anticoagulation. This procedure can be considered to reduce stroke risk in eligible patients.</a:t>
            </a:r>
            <a:endParaRPr/>
          </a:p>
          <a:p>
            <a:pPr marL="228600" lvl="0" indent="-131445" algn="l" rtl="0">
              <a:lnSpc>
                <a:spcPct val="100000"/>
              </a:lnSpc>
              <a:spcBef>
                <a:spcPts val="1000"/>
              </a:spcBef>
              <a:spcAft>
                <a:spcPts val="0"/>
              </a:spcAft>
              <a:buSzPct val="1000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endParaRPr/>
          </a:p>
        </p:txBody>
      </p:sp>
      <p:pic>
        <p:nvPicPr>
          <p:cNvPr id="457" name="Google Shape;457;p37"/>
          <p:cNvPicPr preferRelativeResize="0">
            <a:picLocks noGrp="1"/>
          </p:cNvPicPr>
          <p:nvPr>
            <p:ph type="body" idx="1"/>
          </p:nvPr>
        </p:nvPicPr>
        <p:blipFill rotWithShape="1">
          <a:blip r:embed="rId3">
            <a:alphaModFix/>
          </a:blip>
          <a:srcRect/>
          <a:stretch/>
        </p:blipFill>
        <p:spPr>
          <a:xfrm>
            <a:off x="344129" y="193899"/>
            <a:ext cx="11742471" cy="638388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61"/>
        <p:cNvGrpSpPr/>
        <p:nvPr/>
      </p:nvGrpSpPr>
      <p:grpSpPr>
        <a:xfrm>
          <a:off x="0" y="0"/>
          <a:ext cx="0" cy="0"/>
          <a:chOff x="0" y="0"/>
          <a:chExt cx="0" cy="0"/>
        </a:xfrm>
      </p:grpSpPr>
      <p:sp>
        <p:nvSpPr>
          <p:cNvPr id="462" name="Google Shape;462;p38"/>
          <p:cNvSpPr txBox="1">
            <a:spLocks noGrp="1"/>
          </p:cNvSpPr>
          <p:nvPr>
            <p:ph type="title"/>
          </p:nvPr>
        </p:nvSpPr>
        <p:spPr>
          <a:xfrm>
            <a:off x="804672" y="964692"/>
            <a:ext cx="3066937"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4</a:t>
            </a:r>
            <a:endParaRPr/>
          </a:p>
        </p:txBody>
      </p:sp>
      <p:sp>
        <p:nvSpPr>
          <p:cNvPr id="463" name="Google Shape;463;p38"/>
          <p:cNvSpPr txBox="1">
            <a:spLocks noGrp="1"/>
          </p:cNvSpPr>
          <p:nvPr>
            <p:ph type="body" idx="1"/>
          </p:nvPr>
        </p:nvSpPr>
        <p:spPr>
          <a:xfrm>
            <a:off x="803244" y="2638044"/>
            <a:ext cx="3063765" cy="326320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a:t>You are the night float resident and receive call from ED attending for an admission. Mr. Carter is 67-year-old male with chief complaint of “I can’t catch my breath.”</a:t>
            </a:r>
            <a:endParaRPr/>
          </a:p>
        </p:txBody>
      </p:sp>
      <p:sp>
        <p:nvSpPr>
          <p:cNvPr id="464" name="Google Shape;464;p38"/>
          <p:cNvSpPr/>
          <p:nvPr/>
        </p:nvSpPr>
        <p:spPr>
          <a:xfrm>
            <a:off x="4494182" y="964692"/>
            <a:ext cx="6885432"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465" name="Google Shape;465;p38"/>
          <p:cNvSpPr/>
          <p:nvPr/>
        </p:nvSpPr>
        <p:spPr>
          <a:xfrm>
            <a:off x="4657802" y="1128683"/>
            <a:ext cx="6558192"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466" name="Google Shape;466;p38"/>
          <p:cNvPicPr preferRelativeResize="0"/>
          <p:nvPr/>
        </p:nvPicPr>
        <p:blipFill rotWithShape="1">
          <a:blip r:embed="rId3">
            <a:alphaModFix/>
          </a:blip>
          <a:srcRect/>
          <a:stretch/>
        </p:blipFill>
        <p:spPr>
          <a:xfrm>
            <a:off x="4823366" y="1346905"/>
            <a:ext cx="6227064" cy="417213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70"/>
        <p:cNvGrpSpPr/>
        <p:nvPr/>
      </p:nvGrpSpPr>
      <p:grpSpPr>
        <a:xfrm>
          <a:off x="0" y="0"/>
          <a:ext cx="0" cy="0"/>
          <a:chOff x="0" y="0"/>
          <a:chExt cx="0" cy="0"/>
        </a:xfrm>
      </p:grpSpPr>
      <p:sp>
        <p:nvSpPr>
          <p:cNvPr id="471" name="Google Shape;471;p39"/>
          <p:cNvSpPr txBox="1">
            <a:spLocks noGrp="1"/>
          </p:cNvSpPr>
          <p:nvPr>
            <p:ph type="title"/>
          </p:nvPr>
        </p:nvSpPr>
        <p:spPr>
          <a:xfrm>
            <a:off x="804672" y="964692"/>
            <a:ext cx="3066937"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4</a:t>
            </a:r>
            <a:endParaRPr/>
          </a:p>
        </p:txBody>
      </p:sp>
      <p:sp>
        <p:nvSpPr>
          <p:cNvPr id="472" name="Google Shape;472;p39"/>
          <p:cNvSpPr txBox="1">
            <a:spLocks noGrp="1"/>
          </p:cNvSpPr>
          <p:nvPr>
            <p:ph type="body" idx="1"/>
          </p:nvPr>
        </p:nvSpPr>
        <p:spPr>
          <a:xfrm>
            <a:off x="803244" y="2638044"/>
            <a:ext cx="3063765" cy="3263206"/>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a:t>What are your differential diagnosis? </a:t>
            </a:r>
            <a:endParaRPr/>
          </a:p>
          <a:p>
            <a:pPr marL="228600" lvl="0" indent="-228600" algn="l" rtl="0">
              <a:lnSpc>
                <a:spcPct val="100000"/>
              </a:lnSpc>
              <a:spcBef>
                <a:spcPts val="1000"/>
              </a:spcBef>
              <a:spcAft>
                <a:spcPts val="0"/>
              </a:spcAft>
              <a:buSzPts val="1800"/>
              <a:buChar char="•"/>
            </a:pPr>
            <a:r>
              <a:rPr lang="en-US"/>
              <a:t>What additional questions would you ask?</a:t>
            </a:r>
            <a:endParaRPr/>
          </a:p>
        </p:txBody>
      </p:sp>
      <p:sp>
        <p:nvSpPr>
          <p:cNvPr id="473" name="Google Shape;473;p39"/>
          <p:cNvSpPr/>
          <p:nvPr/>
        </p:nvSpPr>
        <p:spPr>
          <a:xfrm>
            <a:off x="4494182" y="964692"/>
            <a:ext cx="6885432"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474" name="Google Shape;474;p39"/>
          <p:cNvSpPr/>
          <p:nvPr/>
        </p:nvSpPr>
        <p:spPr>
          <a:xfrm>
            <a:off x="4657802" y="1128683"/>
            <a:ext cx="6558192"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475" name="Google Shape;475;p39"/>
          <p:cNvPicPr preferRelativeResize="0"/>
          <p:nvPr/>
        </p:nvPicPr>
        <p:blipFill rotWithShape="1">
          <a:blip r:embed="rId3">
            <a:alphaModFix/>
          </a:blip>
          <a:srcRect/>
          <a:stretch/>
        </p:blipFill>
        <p:spPr>
          <a:xfrm>
            <a:off x="4823366" y="1346904"/>
            <a:ext cx="6227064" cy="417213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79"/>
        <p:cNvGrpSpPr/>
        <p:nvPr/>
      </p:nvGrpSpPr>
      <p:grpSpPr>
        <a:xfrm>
          <a:off x="0" y="0"/>
          <a:ext cx="0" cy="0"/>
          <a:chOff x="0" y="0"/>
          <a:chExt cx="0" cy="0"/>
        </a:xfrm>
      </p:grpSpPr>
      <p:sp>
        <p:nvSpPr>
          <p:cNvPr id="480" name="Google Shape;480;p40"/>
          <p:cNvSpPr txBox="1">
            <a:spLocks noGrp="1"/>
          </p:cNvSpPr>
          <p:nvPr>
            <p:ph type="title"/>
          </p:nvPr>
        </p:nvSpPr>
        <p:spPr>
          <a:xfrm>
            <a:off x="804672" y="964692"/>
            <a:ext cx="3066937"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4</a:t>
            </a:r>
            <a:endParaRPr/>
          </a:p>
        </p:txBody>
      </p:sp>
      <p:sp>
        <p:nvSpPr>
          <p:cNvPr id="481" name="Google Shape;481;p40"/>
          <p:cNvSpPr txBox="1">
            <a:spLocks noGrp="1"/>
          </p:cNvSpPr>
          <p:nvPr>
            <p:ph type="body" idx="1"/>
          </p:nvPr>
        </p:nvSpPr>
        <p:spPr>
          <a:xfrm>
            <a:off x="803244" y="2638044"/>
            <a:ext cx="3063765" cy="326320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1800"/>
              <a:buNone/>
            </a:pPr>
            <a:r>
              <a:rPr lang="en-US"/>
              <a:t>Past Medical History: COPD (GOLD group C), HTN, CAD (PCI 3 yrs ago), Type II DM</a:t>
            </a:r>
            <a:endParaRPr/>
          </a:p>
          <a:p>
            <a:pPr marL="0" lvl="0" indent="0" algn="l" rtl="0">
              <a:lnSpc>
                <a:spcPct val="100000"/>
              </a:lnSpc>
              <a:spcBef>
                <a:spcPts val="1000"/>
              </a:spcBef>
              <a:spcAft>
                <a:spcPts val="0"/>
              </a:spcAft>
              <a:buSzPts val="1800"/>
              <a:buNone/>
            </a:pPr>
            <a:r>
              <a:rPr lang="en-US"/>
              <a:t>Meds: Tiotropium, Metformin, Gabapentin, Salmeterol/fluticasone, ASA, Atorvastatin</a:t>
            </a:r>
            <a:endParaRPr/>
          </a:p>
          <a:p>
            <a:pPr marL="0" lvl="0" indent="0" algn="l" rtl="0">
              <a:lnSpc>
                <a:spcPct val="100000"/>
              </a:lnSpc>
              <a:spcBef>
                <a:spcPts val="1000"/>
              </a:spcBef>
              <a:spcAft>
                <a:spcPts val="0"/>
              </a:spcAft>
              <a:buSzPts val="1800"/>
              <a:buNone/>
            </a:pPr>
            <a:r>
              <a:rPr lang="en-US"/>
              <a:t>Tobacco: 50-pack-year, currently smoking</a:t>
            </a:r>
            <a:endParaRPr/>
          </a:p>
          <a:p>
            <a:pPr marL="0" lvl="0" indent="0" algn="l" rtl="0">
              <a:lnSpc>
                <a:spcPct val="100000"/>
              </a:lnSpc>
              <a:spcBef>
                <a:spcPts val="1000"/>
              </a:spcBef>
              <a:spcAft>
                <a:spcPts val="0"/>
              </a:spcAft>
              <a:buSzPts val="1800"/>
              <a:buNone/>
            </a:pPr>
            <a:r>
              <a:rPr lang="en-US"/>
              <a:t>Prior COPD Exacerbations: 1 admissions last year</a:t>
            </a:r>
            <a:endParaRPr/>
          </a:p>
          <a:p>
            <a:pPr marL="228600" lvl="0" indent="-114300" algn="l" rtl="0">
              <a:lnSpc>
                <a:spcPct val="100000"/>
              </a:lnSpc>
              <a:spcBef>
                <a:spcPts val="1000"/>
              </a:spcBef>
              <a:spcAft>
                <a:spcPts val="0"/>
              </a:spcAft>
              <a:buSzPts val="1800"/>
              <a:buNone/>
            </a:pPr>
            <a:endParaRPr/>
          </a:p>
        </p:txBody>
      </p:sp>
      <p:sp>
        <p:nvSpPr>
          <p:cNvPr id="482" name="Google Shape;482;p40"/>
          <p:cNvSpPr/>
          <p:nvPr/>
        </p:nvSpPr>
        <p:spPr>
          <a:xfrm>
            <a:off x="4494182" y="964692"/>
            <a:ext cx="6885432"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483" name="Google Shape;483;p40"/>
          <p:cNvSpPr/>
          <p:nvPr/>
        </p:nvSpPr>
        <p:spPr>
          <a:xfrm>
            <a:off x="4657802" y="1128683"/>
            <a:ext cx="6558192"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484" name="Google Shape;484;p40"/>
          <p:cNvPicPr preferRelativeResize="0"/>
          <p:nvPr/>
        </p:nvPicPr>
        <p:blipFill rotWithShape="1">
          <a:blip r:embed="rId3">
            <a:alphaModFix/>
          </a:blip>
          <a:srcRect/>
          <a:stretch/>
        </p:blipFill>
        <p:spPr>
          <a:xfrm>
            <a:off x="4823366" y="1346904"/>
            <a:ext cx="6227064" cy="417213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88"/>
        <p:cNvGrpSpPr/>
        <p:nvPr/>
      </p:nvGrpSpPr>
      <p:grpSpPr>
        <a:xfrm>
          <a:off x="0" y="0"/>
          <a:ext cx="0" cy="0"/>
          <a:chOff x="0" y="0"/>
          <a:chExt cx="0" cy="0"/>
        </a:xfrm>
      </p:grpSpPr>
      <p:sp>
        <p:nvSpPr>
          <p:cNvPr id="489" name="Google Shape;489;p41"/>
          <p:cNvSpPr txBox="1">
            <a:spLocks noGrp="1"/>
          </p:cNvSpPr>
          <p:nvPr>
            <p:ph type="title"/>
          </p:nvPr>
        </p:nvSpPr>
        <p:spPr>
          <a:xfrm>
            <a:off x="804672" y="964692"/>
            <a:ext cx="3066937"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4</a:t>
            </a:r>
            <a:endParaRPr/>
          </a:p>
        </p:txBody>
      </p:sp>
      <p:sp>
        <p:nvSpPr>
          <p:cNvPr id="490" name="Google Shape;490;p41"/>
          <p:cNvSpPr txBox="1">
            <a:spLocks noGrp="1"/>
          </p:cNvSpPr>
          <p:nvPr>
            <p:ph type="body" idx="1"/>
          </p:nvPr>
        </p:nvSpPr>
        <p:spPr>
          <a:xfrm>
            <a:off x="803244" y="2638044"/>
            <a:ext cx="3063765" cy="326320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dirty="0"/>
              <a:t>What are the 3 cardinal signs of a COPD exacerbation?</a:t>
            </a:r>
            <a:endParaRPr dirty="0"/>
          </a:p>
          <a:p>
            <a:pPr marL="0" lvl="0" indent="0" algn="l" rtl="0">
              <a:lnSpc>
                <a:spcPct val="100000"/>
              </a:lnSpc>
              <a:spcBef>
                <a:spcPts val="1000"/>
              </a:spcBef>
              <a:spcAft>
                <a:spcPts val="0"/>
              </a:spcAft>
              <a:buSzPts val="1800"/>
              <a:buNone/>
            </a:pPr>
            <a:r>
              <a:rPr lang="en-US" dirty="0"/>
              <a:t>Patient reports</a:t>
            </a:r>
            <a:endParaRPr dirty="0"/>
          </a:p>
          <a:p>
            <a:pPr marL="228600" lvl="0" indent="-228600" algn="l" rtl="0">
              <a:lnSpc>
                <a:spcPct val="100000"/>
              </a:lnSpc>
              <a:spcBef>
                <a:spcPts val="1000"/>
              </a:spcBef>
              <a:spcAft>
                <a:spcPts val="0"/>
              </a:spcAft>
              <a:buSzPts val="1800"/>
              <a:buChar char="•"/>
            </a:pPr>
            <a:r>
              <a:rPr lang="en-US" dirty="0"/>
              <a:t>Worsening dyspnea, increased cough, and change in sputum color over last 3 days </a:t>
            </a:r>
            <a:endParaRPr dirty="0"/>
          </a:p>
          <a:p>
            <a:pPr marL="0" lvl="0" indent="0" algn="l" rtl="0">
              <a:lnSpc>
                <a:spcPct val="100000"/>
              </a:lnSpc>
              <a:spcBef>
                <a:spcPts val="1000"/>
              </a:spcBef>
              <a:spcAft>
                <a:spcPts val="0"/>
              </a:spcAft>
              <a:buSzPts val="1800"/>
              <a:buNone/>
            </a:pPr>
            <a:endParaRPr dirty="0"/>
          </a:p>
          <a:p>
            <a:pPr marL="228600" lvl="0" indent="-114300" algn="l" rtl="0">
              <a:lnSpc>
                <a:spcPct val="100000"/>
              </a:lnSpc>
              <a:spcBef>
                <a:spcPts val="1000"/>
              </a:spcBef>
              <a:spcAft>
                <a:spcPts val="0"/>
              </a:spcAft>
              <a:buSzPts val="1800"/>
              <a:buNone/>
            </a:pPr>
            <a:endParaRPr dirty="0"/>
          </a:p>
        </p:txBody>
      </p:sp>
      <p:sp>
        <p:nvSpPr>
          <p:cNvPr id="491" name="Google Shape;491;p41"/>
          <p:cNvSpPr/>
          <p:nvPr/>
        </p:nvSpPr>
        <p:spPr>
          <a:xfrm>
            <a:off x="4494182" y="964692"/>
            <a:ext cx="6885432"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492" name="Google Shape;492;p41"/>
          <p:cNvSpPr/>
          <p:nvPr/>
        </p:nvSpPr>
        <p:spPr>
          <a:xfrm>
            <a:off x="4657802" y="1128683"/>
            <a:ext cx="6558192"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493" name="Google Shape;493;p41"/>
          <p:cNvPicPr preferRelativeResize="0"/>
          <p:nvPr/>
        </p:nvPicPr>
        <p:blipFill rotWithShape="1">
          <a:blip r:embed="rId3">
            <a:alphaModFix/>
          </a:blip>
          <a:srcRect/>
          <a:stretch/>
        </p:blipFill>
        <p:spPr>
          <a:xfrm>
            <a:off x="4823366" y="1346904"/>
            <a:ext cx="6227064" cy="41721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0">
                                            <p:txEl>
                                              <p:pRg st="2" end="2"/>
                                            </p:txEl>
                                          </p:spTgt>
                                        </p:tgtEl>
                                        <p:attrNameLst>
                                          <p:attrName>style.visibility</p:attrName>
                                        </p:attrNameLst>
                                      </p:cBhvr>
                                      <p:to>
                                        <p:strVal val="visible"/>
                                      </p:to>
                                    </p:set>
                                    <p:animEffect transition="in" filter="fade">
                                      <p:cBhvr>
                                        <p:cTn id="7" dur="500"/>
                                        <p:tgtEl>
                                          <p:spTgt spid="4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38"/>
        <p:cNvGrpSpPr/>
        <p:nvPr/>
      </p:nvGrpSpPr>
      <p:grpSpPr>
        <a:xfrm>
          <a:off x="0" y="0"/>
          <a:ext cx="0" cy="0"/>
          <a:chOff x="0" y="0"/>
          <a:chExt cx="0" cy="0"/>
        </a:xfrm>
      </p:grpSpPr>
      <p:sp>
        <p:nvSpPr>
          <p:cNvPr id="139" name="Google Shape;139;p5"/>
          <p:cNvSpPr txBox="1">
            <a:spLocks noGrp="1"/>
          </p:cNvSpPr>
          <p:nvPr>
            <p:ph type="title"/>
          </p:nvPr>
        </p:nvSpPr>
        <p:spPr>
          <a:xfrm>
            <a:off x="804672" y="964692"/>
            <a:ext cx="5894832"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I</a:t>
            </a:r>
            <a:endParaRPr/>
          </a:p>
        </p:txBody>
      </p:sp>
      <p:sp>
        <p:nvSpPr>
          <p:cNvPr id="140" name="Google Shape;140;p5"/>
          <p:cNvSpPr txBox="1">
            <a:spLocks noGrp="1"/>
          </p:cNvSpPr>
          <p:nvPr>
            <p:ph type="body" idx="1"/>
          </p:nvPr>
        </p:nvSpPr>
        <p:spPr>
          <a:xfrm>
            <a:off x="818509" y="2340077"/>
            <a:ext cx="6309877" cy="427703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r>
              <a:rPr lang="en-US" sz="1700" dirty="0"/>
              <a:t>Which of the following is the most appropriate initial management?</a:t>
            </a:r>
            <a:endParaRPr dirty="0"/>
          </a:p>
          <a:p>
            <a:pPr marL="342900" lvl="0" indent="-342900" algn="l" rtl="0">
              <a:lnSpc>
                <a:spcPct val="90000"/>
              </a:lnSpc>
              <a:spcBef>
                <a:spcPts val="1000"/>
              </a:spcBef>
              <a:spcAft>
                <a:spcPts val="0"/>
              </a:spcAft>
              <a:buSzPts val="1700"/>
              <a:buAutoNum type="alphaUcPeriod"/>
            </a:pPr>
            <a:r>
              <a:rPr lang="en-US" sz="1700" dirty="0"/>
              <a:t>Admit for IV diuresis and hold all guideline-directed medical therapy (GDMT)</a:t>
            </a:r>
            <a:endParaRPr dirty="0"/>
          </a:p>
          <a:p>
            <a:pPr marL="342900" lvl="0" indent="-342900" algn="l" rtl="0">
              <a:lnSpc>
                <a:spcPct val="90000"/>
              </a:lnSpc>
              <a:spcBef>
                <a:spcPts val="1000"/>
              </a:spcBef>
              <a:spcAft>
                <a:spcPts val="0"/>
              </a:spcAft>
              <a:buSzPts val="1700"/>
              <a:buAutoNum type="alphaUcPeriod"/>
            </a:pPr>
            <a:r>
              <a:rPr lang="en-US" sz="1700" dirty="0"/>
              <a:t> Admit for IV diuresis and continue GDMT as tolerated</a:t>
            </a:r>
            <a:endParaRPr dirty="0"/>
          </a:p>
          <a:p>
            <a:pPr marL="342900" lvl="0" indent="-342900" algn="l" rtl="0">
              <a:lnSpc>
                <a:spcPct val="90000"/>
              </a:lnSpc>
              <a:spcBef>
                <a:spcPts val="1000"/>
              </a:spcBef>
              <a:spcAft>
                <a:spcPts val="0"/>
              </a:spcAft>
              <a:buSzPts val="1700"/>
              <a:buAutoNum type="alphaUcPeriod"/>
            </a:pPr>
            <a:r>
              <a:rPr lang="en-US" sz="1700" dirty="0"/>
              <a:t>Admit for IV diuresis, hold Lisinopril but continue BB</a:t>
            </a:r>
            <a:endParaRPr dirty="0"/>
          </a:p>
          <a:p>
            <a:pPr marL="0" lvl="0" indent="0" algn="l" rtl="0">
              <a:lnSpc>
                <a:spcPct val="90000"/>
              </a:lnSpc>
              <a:spcBef>
                <a:spcPts val="1000"/>
              </a:spcBef>
              <a:spcAft>
                <a:spcPts val="0"/>
              </a:spcAft>
              <a:buSzPts val="1700"/>
              <a:buNone/>
            </a:pPr>
            <a:r>
              <a:rPr lang="en-US" sz="1700" dirty="0"/>
              <a:t>Answer: B. </a:t>
            </a:r>
            <a:endParaRPr dirty="0"/>
          </a:p>
          <a:p>
            <a:pPr marL="0" lvl="0" indent="0" algn="l" rtl="0">
              <a:lnSpc>
                <a:spcPct val="90000"/>
              </a:lnSpc>
              <a:spcBef>
                <a:spcPts val="1000"/>
              </a:spcBef>
              <a:spcAft>
                <a:spcPts val="0"/>
              </a:spcAft>
              <a:buSzPts val="1700"/>
              <a:buNone/>
            </a:pPr>
            <a:r>
              <a:rPr lang="en-US" sz="1700" dirty="0"/>
              <a:t>Patient has acute decompensated </a:t>
            </a:r>
            <a:r>
              <a:rPr lang="en-US" sz="1700" dirty="0" err="1"/>
              <a:t>HFrEF</a:t>
            </a:r>
            <a:r>
              <a:rPr lang="en-US" sz="1700" dirty="0"/>
              <a:t> with congestion. Appropriate management includes IV diuresis and continuation of GDMT unless contraindicated.</a:t>
            </a:r>
            <a:endParaRPr dirty="0"/>
          </a:p>
        </p:txBody>
      </p:sp>
      <p:sp>
        <p:nvSpPr>
          <p:cNvPr id="141" name="Google Shape;141;p5"/>
          <p:cNvSpPr/>
          <p:nvPr/>
        </p:nvSpPr>
        <p:spPr>
          <a:xfrm>
            <a:off x="7386706" y="964692"/>
            <a:ext cx="3986784"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42" name="Google Shape;142;p5"/>
          <p:cNvSpPr/>
          <p:nvPr/>
        </p:nvSpPr>
        <p:spPr>
          <a:xfrm>
            <a:off x="7551298" y="1128683"/>
            <a:ext cx="3657600"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143" name="Google Shape;143;p5"/>
          <p:cNvPicPr preferRelativeResize="0"/>
          <p:nvPr/>
        </p:nvPicPr>
        <p:blipFill rotWithShape="1">
          <a:blip r:embed="rId3">
            <a:alphaModFix/>
          </a:blip>
          <a:srcRect/>
          <a:stretch/>
        </p:blipFill>
        <p:spPr>
          <a:xfrm>
            <a:off x="7815588" y="1271356"/>
            <a:ext cx="3147380" cy="4315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xEl>
                                              <p:pRg st="4" end="4"/>
                                            </p:txEl>
                                          </p:spTgt>
                                        </p:tgtEl>
                                        <p:attrNameLst>
                                          <p:attrName>style.visibility</p:attrName>
                                        </p:attrNameLst>
                                      </p:cBhvr>
                                      <p:to>
                                        <p:strVal val="visible"/>
                                      </p:to>
                                    </p:set>
                                    <p:animEffect transition="in" filter="fade">
                                      <p:cBhvr>
                                        <p:cTn id="7" dur="500"/>
                                        <p:tgtEl>
                                          <p:spTgt spid="140">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0">
                                            <p:txEl>
                                              <p:pRg st="5" end="5"/>
                                            </p:txEl>
                                          </p:spTgt>
                                        </p:tgtEl>
                                        <p:attrNameLst>
                                          <p:attrName>style.visibility</p:attrName>
                                        </p:attrNameLst>
                                      </p:cBhvr>
                                      <p:to>
                                        <p:strVal val="visible"/>
                                      </p:to>
                                    </p:set>
                                    <p:animEffect transition="in" filter="fade">
                                      <p:cBhvr>
                                        <p:cTn id="10" dur="500"/>
                                        <p:tgtEl>
                                          <p:spTgt spid="1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97"/>
        <p:cNvGrpSpPr/>
        <p:nvPr/>
      </p:nvGrpSpPr>
      <p:grpSpPr>
        <a:xfrm>
          <a:off x="0" y="0"/>
          <a:ext cx="0" cy="0"/>
          <a:chOff x="0" y="0"/>
          <a:chExt cx="0" cy="0"/>
        </a:xfrm>
      </p:grpSpPr>
      <p:sp>
        <p:nvSpPr>
          <p:cNvPr id="498" name="Google Shape;498;p42"/>
          <p:cNvSpPr txBox="1">
            <a:spLocks noGrp="1"/>
          </p:cNvSpPr>
          <p:nvPr>
            <p:ph type="title"/>
          </p:nvPr>
        </p:nvSpPr>
        <p:spPr>
          <a:xfrm>
            <a:off x="804672" y="964692"/>
            <a:ext cx="3066937"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4</a:t>
            </a:r>
            <a:endParaRPr/>
          </a:p>
        </p:txBody>
      </p:sp>
      <p:sp>
        <p:nvSpPr>
          <p:cNvPr id="499" name="Google Shape;499;p42"/>
          <p:cNvSpPr txBox="1">
            <a:spLocks noGrp="1"/>
          </p:cNvSpPr>
          <p:nvPr>
            <p:ph type="body" idx="1"/>
          </p:nvPr>
        </p:nvSpPr>
        <p:spPr>
          <a:xfrm>
            <a:off x="803244" y="2638044"/>
            <a:ext cx="3063765" cy="3263206"/>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SzPct val="100000"/>
              <a:buNone/>
            </a:pPr>
            <a:r>
              <a:rPr lang="en-US"/>
              <a:t>Vitals:</a:t>
            </a:r>
            <a:endParaRPr/>
          </a:p>
          <a:p>
            <a:pPr marL="228600" lvl="0" indent="-228600" algn="l" rtl="0">
              <a:lnSpc>
                <a:spcPct val="90000"/>
              </a:lnSpc>
              <a:spcBef>
                <a:spcPts val="1000"/>
              </a:spcBef>
              <a:spcAft>
                <a:spcPts val="0"/>
              </a:spcAft>
              <a:buSzPct val="100000"/>
              <a:buChar char="•"/>
            </a:pPr>
            <a:r>
              <a:rPr lang="en-US"/>
              <a:t>BP: 142/88 mmHg</a:t>
            </a:r>
            <a:endParaRPr/>
          </a:p>
          <a:p>
            <a:pPr marL="228600" lvl="0" indent="-228600" algn="l" rtl="0">
              <a:lnSpc>
                <a:spcPct val="90000"/>
              </a:lnSpc>
              <a:spcBef>
                <a:spcPts val="1000"/>
              </a:spcBef>
              <a:spcAft>
                <a:spcPts val="0"/>
              </a:spcAft>
              <a:buSzPct val="100000"/>
              <a:buChar char="•"/>
            </a:pPr>
            <a:r>
              <a:rPr lang="en-US"/>
              <a:t>HR: 104 bpmRR: 26/min</a:t>
            </a:r>
            <a:endParaRPr/>
          </a:p>
          <a:p>
            <a:pPr marL="228600" lvl="0" indent="-228600" algn="l" rtl="0">
              <a:lnSpc>
                <a:spcPct val="90000"/>
              </a:lnSpc>
              <a:spcBef>
                <a:spcPts val="1000"/>
              </a:spcBef>
              <a:spcAft>
                <a:spcPts val="0"/>
              </a:spcAft>
              <a:buSzPct val="100000"/>
              <a:buChar char="•"/>
            </a:pPr>
            <a:r>
              <a:rPr lang="en-US"/>
              <a:t>Temp: 99.2°F</a:t>
            </a:r>
            <a:endParaRPr/>
          </a:p>
          <a:p>
            <a:pPr marL="228600" lvl="0" indent="-228600" algn="l" rtl="0">
              <a:lnSpc>
                <a:spcPct val="90000"/>
              </a:lnSpc>
              <a:spcBef>
                <a:spcPts val="1000"/>
              </a:spcBef>
              <a:spcAft>
                <a:spcPts val="0"/>
              </a:spcAft>
              <a:buSzPct val="100000"/>
              <a:buChar char="•"/>
            </a:pPr>
            <a:r>
              <a:rPr lang="en-US"/>
              <a:t>SpO₂: 85% on room air → 91% on 2L NC</a:t>
            </a:r>
            <a:endParaRPr/>
          </a:p>
          <a:p>
            <a:pPr marL="0" lvl="0" indent="0" algn="l" rtl="0">
              <a:lnSpc>
                <a:spcPct val="90000"/>
              </a:lnSpc>
              <a:spcBef>
                <a:spcPts val="1000"/>
              </a:spcBef>
              <a:spcAft>
                <a:spcPts val="0"/>
              </a:spcAft>
              <a:buSzPct val="100000"/>
              <a:buNone/>
            </a:pPr>
            <a:r>
              <a:rPr lang="en-US"/>
              <a:t>Exam:</a:t>
            </a:r>
            <a:endParaRPr/>
          </a:p>
          <a:p>
            <a:pPr marL="0" lvl="0" indent="0" algn="l" rtl="0">
              <a:lnSpc>
                <a:spcPct val="90000"/>
              </a:lnSpc>
              <a:spcBef>
                <a:spcPts val="1000"/>
              </a:spcBef>
              <a:spcAft>
                <a:spcPts val="0"/>
              </a:spcAft>
              <a:buSzPct val="100000"/>
              <a:buNone/>
            </a:pPr>
            <a:r>
              <a:rPr lang="en-US"/>
              <a:t>Gen: Speaking in short phrases</a:t>
            </a:r>
            <a:endParaRPr/>
          </a:p>
          <a:p>
            <a:pPr marL="0" lvl="0" indent="0" algn="l" rtl="0">
              <a:lnSpc>
                <a:spcPct val="90000"/>
              </a:lnSpc>
              <a:spcBef>
                <a:spcPts val="1000"/>
              </a:spcBef>
              <a:spcAft>
                <a:spcPts val="0"/>
              </a:spcAft>
              <a:buSzPct val="100000"/>
              <a:buNone/>
            </a:pPr>
            <a:r>
              <a:rPr lang="en-US"/>
              <a:t>Lungs: Decreased breath sounds, diffuse wheezes</a:t>
            </a:r>
            <a:endParaRPr/>
          </a:p>
          <a:p>
            <a:pPr marL="0" lvl="0" indent="0" algn="l" rtl="0">
              <a:lnSpc>
                <a:spcPct val="90000"/>
              </a:lnSpc>
              <a:spcBef>
                <a:spcPts val="1000"/>
              </a:spcBef>
              <a:spcAft>
                <a:spcPts val="0"/>
              </a:spcAft>
              <a:buSzPct val="100000"/>
              <a:buNone/>
            </a:pPr>
            <a:r>
              <a:rPr lang="en-US"/>
              <a:t>Heart: Tachycardic, no murmurs</a:t>
            </a:r>
            <a:endParaRPr/>
          </a:p>
          <a:p>
            <a:pPr marL="0" lvl="0" indent="0" algn="l" rtl="0">
              <a:lnSpc>
                <a:spcPct val="90000"/>
              </a:lnSpc>
              <a:spcBef>
                <a:spcPts val="1000"/>
              </a:spcBef>
              <a:spcAft>
                <a:spcPts val="0"/>
              </a:spcAft>
              <a:buSzPct val="100000"/>
              <a:buNone/>
            </a:pPr>
            <a:r>
              <a:rPr lang="en-US"/>
              <a:t>Ext: No LE edema, no clubbing</a:t>
            </a:r>
            <a:endParaRPr/>
          </a:p>
          <a:p>
            <a:pPr marL="0" lvl="0" indent="0" algn="l" rtl="0">
              <a:lnSpc>
                <a:spcPct val="90000"/>
              </a:lnSpc>
              <a:spcBef>
                <a:spcPts val="1000"/>
              </a:spcBef>
              <a:spcAft>
                <a:spcPts val="0"/>
              </a:spcAft>
              <a:buSzPct val="100000"/>
              <a:buNone/>
            </a:pPr>
            <a:r>
              <a:rPr lang="en-US"/>
              <a:t>Neuro: Awake, alert</a:t>
            </a:r>
            <a:endParaRPr/>
          </a:p>
        </p:txBody>
      </p:sp>
      <p:sp>
        <p:nvSpPr>
          <p:cNvPr id="500" name="Google Shape;500;p42"/>
          <p:cNvSpPr/>
          <p:nvPr/>
        </p:nvSpPr>
        <p:spPr>
          <a:xfrm>
            <a:off x="4494182" y="964692"/>
            <a:ext cx="6885432"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501" name="Google Shape;501;p42"/>
          <p:cNvSpPr/>
          <p:nvPr/>
        </p:nvSpPr>
        <p:spPr>
          <a:xfrm>
            <a:off x="4657802" y="1128683"/>
            <a:ext cx="6558192"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502" name="Google Shape;502;p42" descr="A person lying in a hospital bed with a mask&#10;&#10;AI-generated content may be incorrect."/>
          <p:cNvPicPr preferRelativeResize="0"/>
          <p:nvPr/>
        </p:nvPicPr>
        <p:blipFill rotWithShape="1">
          <a:blip r:embed="rId3">
            <a:alphaModFix/>
          </a:blip>
          <a:srcRect/>
          <a:stretch/>
        </p:blipFill>
        <p:spPr>
          <a:xfrm>
            <a:off x="4823366" y="1346904"/>
            <a:ext cx="6227064" cy="417213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06"/>
        <p:cNvGrpSpPr/>
        <p:nvPr/>
      </p:nvGrpSpPr>
      <p:grpSpPr>
        <a:xfrm>
          <a:off x="0" y="0"/>
          <a:ext cx="0" cy="0"/>
          <a:chOff x="0" y="0"/>
          <a:chExt cx="0" cy="0"/>
        </a:xfrm>
      </p:grpSpPr>
      <p:sp>
        <p:nvSpPr>
          <p:cNvPr id="507" name="Google Shape;507;p43"/>
          <p:cNvSpPr txBox="1">
            <a:spLocks noGrp="1"/>
          </p:cNvSpPr>
          <p:nvPr>
            <p:ph type="title"/>
          </p:nvPr>
        </p:nvSpPr>
        <p:spPr>
          <a:xfrm>
            <a:off x="804672" y="964692"/>
            <a:ext cx="3066937"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4</a:t>
            </a:r>
            <a:endParaRPr/>
          </a:p>
        </p:txBody>
      </p:sp>
      <p:sp>
        <p:nvSpPr>
          <p:cNvPr id="508" name="Google Shape;508;p43"/>
          <p:cNvSpPr txBox="1">
            <a:spLocks noGrp="1"/>
          </p:cNvSpPr>
          <p:nvPr>
            <p:ph type="body" idx="1"/>
          </p:nvPr>
        </p:nvSpPr>
        <p:spPr>
          <a:xfrm>
            <a:off x="803244" y="2638044"/>
            <a:ext cx="3063765" cy="3263206"/>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00000"/>
              </a:lnSpc>
              <a:spcBef>
                <a:spcPts val="0"/>
              </a:spcBef>
              <a:spcAft>
                <a:spcPts val="0"/>
              </a:spcAft>
              <a:buSzPct val="100000"/>
              <a:buNone/>
            </a:pPr>
            <a:r>
              <a:rPr lang="en-US" dirty="0"/>
              <a:t>What would your initial work up include?</a:t>
            </a:r>
            <a:endParaRPr dirty="0"/>
          </a:p>
          <a:p>
            <a:pPr marL="0" lvl="0" indent="0" algn="l" rtl="0">
              <a:lnSpc>
                <a:spcPct val="100000"/>
              </a:lnSpc>
              <a:spcBef>
                <a:spcPts val="1000"/>
              </a:spcBef>
              <a:spcAft>
                <a:spcPts val="0"/>
              </a:spcAft>
              <a:buSzPct val="100000"/>
              <a:buNone/>
            </a:pPr>
            <a:r>
              <a:rPr lang="en-US" dirty="0"/>
              <a:t> Lab/Imaging Results:</a:t>
            </a:r>
            <a:endParaRPr dirty="0"/>
          </a:p>
          <a:p>
            <a:pPr marL="228600" lvl="0" indent="-228600" algn="l" rtl="0">
              <a:lnSpc>
                <a:spcPct val="100000"/>
              </a:lnSpc>
              <a:spcBef>
                <a:spcPts val="1000"/>
              </a:spcBef>
              <a:spcAft>
                <a:spcPts val="0"/>
              </a:spcAft>
              <a:buSzPct val="100000"/>
              <a:buChar char="•"/>
            </a:pPr>
            <a:r>
              <a:rPr lang="en-US" dirty="0"/>
              <a:t>ABG (on 2L NC): pH 7.32, </a:t>
            </a:r>
            <a:r>
              <a:rPr lang="en-US" dirty="0" err="1"/>
              <a:t>pCO</a:t>
            </a:r>
            <a:r>
              <a:rPr lang="en-US" dirty="0"/>
              <a:t>₂ 56, </a:t>
            </a:r>
            <a:r>
              <a:rPr lang="en-US" dirty="0" err="1"/>
              <a:t>pO</a:t>
            </a:r>
            <a:r>
              <a:rPr lang="en-US" dirty="0"/>
              <a:t>₂ 64, HCO₃ 28CBC: WBC 12.4</a:t>
            </a:r>
            <a:endParaRPr dirty="0"/>
          </a:p>
          <a:p>
            <a:pPr marL="228600" lvl="0" indent="-228600" algn="l" rtl="0">
              <a:lnSpc>
                <a:spcPct val="100000"/>
              </a:lnSpc>
              <a:spcBef>
                <a:spcPts val="1000"/>
              </a:spcBef>
              <a:spcAft>
                <a:spcPts val="0"/>
              </a:spcAft>
              <a:buSzPct val="100000"/>
              <a:buChar char="•"/>
            </a:pPr>
            <a:r>
              <a:rPr lang="en-US" dirty="0"/>
              <a:t>CXR: Hyperinflation, no consolidation</a:t>
            </a:r>
            <a:endParaRPr dirty="0"/>
          </a:p>
          <a:p>
            <a:pPr marL="228600" lvl="0" indent="-228600" algn="l" rtl="0">
              <a:lnSpc>
                <a:spcPct val="100000"/>
              </a:lnSpc>
              <a:spcBef>
                <a:spcPts val="1000"/>
              </a:spcBef>
              <a:spcAft>
                <a:spcPts val="0"/>
              </a:spcAft>
              <a:buSzPct val="100000"/>
              <a:buChar char="•"/>
            </a:pPr>
            <a:r>
              <a:rPr lang="en-US" dirty="0"/>
              <a:t>EKG: Sinus tachycardia </a:t>
            </a:r>
            <a:endParaRPr dirty="0"/>
          </a:p>
          <a:p>
            <a:pPr marL="228600" lvl="0" indent="-228600" algn="l" rtl="0">
              <a:lnSpc>
                <a:spcPct val="100000"/>
              </a:lnSpc>
              <a:spcBef>
                <a:spcPts val="1000"/>
              </a:spcBef>
              <a:spcAft>
                <a:spcPts val="0"/>
              </a:spcAft>
              <a:buSzPct val="100000"/>
              <a:buChar char="•"/>
            </a:pPr>
            <a:r>
              <a:rPr lang="en-US" dirty="0"/>
              <a:t>COVID/Flu/RSV: Negative</a:t>
            </a:r>
            <a:endParaRPr dirty="0"/>
          </a:p>
          <a:p>
            <a:pPr marL="228600" lvl="0" indent="-228600" algn="l" rtl="0">
              <a:lnSpc>
                <a:spcPct val="100000"/>
              </a:lnSpc>
              <a:spcBef>
                <a:spcPts val="1000"/>
              </a:spcBef>
              <a:spcAft>
                <a:spcPts val="0"/>
              </a:spcAft>
              <a:buSzPct val="100000"/>
              <a:buChar char="•"/>
            </a:pPr>
            <a:r>
              <a:rPr lang="en-US" dirty="0"/>
              <a:t>Consider CT chest or CT </a:t>
            </a:r>
            <a:r>
              <a:rPr lang="en-US" dirty="0" err="1"/>
              <a:t>angio</a:t>
            </a:r>
            <a:endParaRPr dirty="0"/>
          </a:p>
          <a:p>
            <a:pPr marL="228600" lvl="0" indent="-131445" algn="l" rtl="0">
              <a:lnSpc>
                <a:spcPct val="100000"/>
              </a:lnSpc>
              <a:spcBef>
                <a:spcPts val="1000"/>
              </a:spcBef>
              <a:spcAft>
                <a:spcPts val="0"/>
              </a:spcAft>
              <a:buSzPct val="100000"/>
              <a:buNone/>
            </a:pPr>
            <a:endParaRPr dirty="0"/>
          </a:p>
        </p:txBody>
      </p:sp>
      <p:sp>
        <p:nvSpPr>
          <p:cNvPr id="509" name="Google Shape;509;p43"/>
          <p:cNvSpPr/>
          <p:nvPr/>
        </p:nvSpPr>
        <p:spPr>
          <a:xfrm>
            <a:off x="4494182" y="964692"/>
            <a:ext cx="6885432"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510" name="Google Shape;510;p43"/>
          <p:cNvSpPr/>
          <p:nvPr/>
        </p:nvSpPr>
        <p:spPr>
          <a:xfrm>
            <a:off x="4657802" y="1128683"/>
            <a:ext cx="6558192"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511" name="Google Shape;511;p43"/>
          <p:cNvPicPr preferRelativeResize="0"/>
          <p:nvPr/>
        </p:nvPicPr>
        <p:blipFill rotWithShape="1">
          <a:blip r:embed="rId3">
            <a:alphaModFix/>
          </a:blip>
          <a:srcRect/>
          <a:stretch/>
        </p:blipFill>
        <p:spPr>
          <a:xfrm>
            <a:off x="4823366" y="1346904"/>
            <a:ext cx="6227064" cy="41721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8">
                                            <p:txEl>
                                              <p:pRg st="2" end="2"/>
                                            </p:txEl>
                                          </p:spTgt>
                                        </p:tgtEl>
                                        <p:attrNameLst>
                                          <p:attrName>style.visibility</p:attrName>
                                        </p:attrNameLst>
                                      </p:cBhvr>
                                      <p:to>
                                        <p:strVal val="visible"/>
                                      </p:to>
                                    </p:set>
                                    <p:anim calcmode="lin" valueType="num">
                                      <p:cBhvr additive="base">
                                        <p:cTn id="7" dur="500" fill="hold"/>
                                        <p:tgtEl>
                                          <p:spTgt spid="50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8">
                                            <p:txEl>
                                              <p:pRg st="3" end="3"/>
                                            </p:txEl>
                                          </p:spTgt>
                                        </p:tgtEl>
                                        <p:attrNameLst>
                                          <p:attrName>style.visibility</p:attrName>
                                        </p:attrNameLst>
                                      </p:cBhvr>
                                      <p:to>
                                        <p:strVal val="visible"/>
                                      </p:to>
                                    </p:set>
                                    <p:anim calcmode="lin" valueType="num">
                                      <p:cBhvr additive="base">
                                        <p:cTn id="11" dur="500" fill="hold"/>
                                        <p:tgtEl>
                                          <p:spTgt spid="508">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08">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8">
                                            <p:txEl>
                                              <p:pRg st="4" end="4"/>
                                            </p:txEl>
                                          </p:spTgt>
                                        </p:tgtEl>
                                        <p:attrNameLst>
                                          <p:attrName>style.visibility</p:attrName>
                                        </p:attrNameLst>
                                      </p:cBhvr>
                                      <p:to>
                                        <p:strVal val="visible"/>
                                      </p:to>
                                    </p:set>
                                    <p:anim calcmode="lin" valueType="num">
                                      <p:cBhvr additive="base">
                                        <p:cTn id="15" dur="500" fill="hold"/>
                                        <p:tgtEl>
                                          <p:spTgt spid="508">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08">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08">
                                            <p:txEl>
                                              <p:pRg st="5" end="5"/>
                                            </p:txEl>
                                          </p:spTgt>
                                        </p:tgtEl>
                                        <p:attrNameLst>
                                          <p:attrName>style.visibility</p:attrName>
                                        </p:attrNameLst>
                                      </p:cBhvr>
                                      <p:to>
                                        <p:strVal val="visible"/>
                                      </p:to>
                                    </p:set>
                                    <p:anim calcmode="lin" valueType="num">
                                      <p:cBhvr additive="base">
                                        <p:cTn id="19" dur="500" fill="hold"/>
                                        <p:tgtEl>
                                          <p:spTgt spid="50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8">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08">
                                            <p:txEl>
                                              <p:pRg st="6" end="6"/>
                                            </p:txEl>
                                          </p:spTgt>
                                        </p:tgtEl>
                                        <p:attrNameLst>
                                          <p:attrName>style.visibility</p:attrName>
                                        </p:attrNameLst>
                                      </p:cBhvr>
                                      <p:to>
                                        <p:strVal val="visible"/>
                                      </p:to>
                                    </p:set>
                                    <p:anim calcmode="lin" valueType="num">
                                      <p:cBhvr additive="base">
                                        <p:cTn id="23" dur="500" fill="hold"/>
                                        <p:tgtEl>
                                          <p:spTgt spid="508">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0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4</a:t>
            </a:r>
            <a:endParaRPr/>
          </a:p>
        </p:txBody>
      </p:sp>
      <p:pic>
        <p:nvPicPr>
          <p:cNvPr id="517" name="Google Shape;517;p44"/>
          <p:cNvPicPr preferRelativeResize="0">
            <a:picLocks noGrp="1"/>
          </p:cNvPicPr>
          <p:nvPr>
            <p:ph type="body" idx="1"/>
          </p:nvPr>
        </p:nvPicPr>
        <p:blipFill rotWithShape="1">
          <a:blip r:embed="rId3">
            <a:alphaModFix/>
          </a:blip>
          <a:srcRect/>
          <a:stretch/>
        </p:blipFill>
        <p:spPr>
          <a:xfrm>
            <a:off x="2230438" y="3058504"/>
            <a:ext cx="7731125" cy="226181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21"/>
        <p:cNvGrpSpPr/>
        <p:nvPr/>
      </p:nvGrpSpPr>
      <p:grpSpPr>
        <a:xfrm>
          <a:off x="0" y="0"/>
          <a:ext cx="0" cy="0"/>
          <a:chOff x="0" y="0"/>
          <a:chExt cx="0" cy="0"/>
        </a:xfrm>
      </p:grpSpPr>
      <p:sp>
        <p:nvSpPr>
          <p:cNvPr id="522" name="Google Shape;522;p45"/>
          <p:cNvSpPr txBox="1">
            <a:spLocks noGrp="1"/>
          </p:cNvSpPr>
          <p:nvPr>
            <p:ph type="title"/>
          </p:nvPr>
        </p:nvSpPr>
        <p:spPr>
          <a:xfrm>
            <a:off x="804672" y="964692"/>
            <a:ext cx="3066937"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4</a:t>
            </a:r>
            <a:endParaRPr/>
          </a:p>
        </p:txBody>
      </p:sp>
      <p:sp>
        <p:nvSpPr>
          <p:cNvPr id="523" name="Google Shape;523;p45"/>
          <p:cNvSpPr txBox="1">
            <a:spLocks noGrp="1"/>
          </p:cNvSpPr>
          <p:nvPr>
            <p:ph type="body" idx="1"/>
          </p:nvPr>
        </p:nvSpPr>
        <p:spPr>
          <a:xfrm>
            <a:off x="449208" y="2557021"/>
            <a:ext cx="4208594" cy="3982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sz="1400" dirty="0"/>
              <a:t>What are the mainstays of initial inpatient treatment?</a:t>
            </a:r>
            <a:endParaRPr dirty="0"/>
          </a:p>
          <a:p>
            <a:pPr marL="228600" lvl="0" indent="-228600" algn="l" rtl="0">
              <a:lnSpc>
                <a:spcPct val="90000"/>
              </a:lnSpc>
              <a:spcBef>
                <a:spcPts val="1000"/>
              </a:spcBef>
              <a:spcAft>
                <a:spcPts val="0"/>
              </a:spcAft>
              <a:buSzPts val="1400"/>
              <a:buChar char="•"/>
            </a:pPr>
            <a:r>
              <a:rPr lang="en-US" sz="1400" dirty="0"/>
              <a:t>Bronchodilators: SABA (albuterol) + SAMA (ipratropium)</a:t>
            </a:r>
            <a:endParaRPr dirty="0"/>
          </a:p>
          <a:p>
            <a:pPr marL="228600" lvl="0" indent="-228600" algn="l" rtl="0">
              <a:lnSpc>
                <a:spcPct val="90000"/>
              </a:lnSpc>
              <a:spcBef>
                <a:spcPts val="1000"/>
              </a:spcBef>
              <a:spcAft>
                <a:spcPts val="0"/>
              </a:spcAft>
              <a:buSzPts val="1400"/>
              <a:buChar char="•"/>
            </a:pPr>
            <a:r>
              <a:rPr lang="en-US" sz="1400" dirty="0"/>
              <a:t>Systemic corticosteroids, recommended prednisone 40 mg PO daily x 5 days (GOLD 2023)</a:t>
            </a:r>
            <a:endParaRPr dirty="0"/>
          </a:p>
          <a:p>
            <a:pPr marL="228600" lvl="0" indent="-228600" algn="l" rtl="0">
              <a:lnSpc>
                <a:spcPct val="90000"/>
              </a:lnSpc>
              <a:spcBef>
                <a:spcPts val="1000"/>
              </a:spcBef>
              <a:spcAft>
                <a:spcPts val="0"/>
              </a:spcAft>
              <a:buSzPts val="1400"/>
              <a:buChar char="•"/>
            </a:pPr>
            <a:r>
              <a:rPr lang="en-US" sz="1400" dirty="0"/>
              <a:t>Antibiotics (if ≥2 cardinal symptoms, especially sputum purulence)</a:t>
            </a:r>
            <a:endParaRPr dirty="0"/>
          </a:p>
          <a:p>
            <a:pPr marL="228600" lvl="0" indent="-228600" algn="l" rtl="0">
              <a:lnSpc>
                <a:spcPct val="90000"/>
              </a:lnSpc>
              <a:spcBef>
                <a:spcPts val="1000"/>
              </a:spcBef>
              <a:spcAft>
                <a:spcPts val="0"/>
              </a:spcAft>
              <a:buSzPts val="1400"/>
              <a:buChar char="•"/>
            </a:pPr>
            <a:r>
              <a:rPr lang="en-US" sz="1400" dirty="0"/>
              <a:t>Options: Azithromycin, doxycycline, or Levofloxacin</a:t>
            </a:r>
            <a:endParaRPr dirty="0"/>
          </a:p>
          <a:p>
            <a:pPr marL="228600" lvl="0" indent="-228600" algn="l" rtl="0">
              <a:lnSpc>
                <a:spcPct val="90000"/>
              </a:lnSpc>
              <a:spcBef>
                <a:spcPts val="1000"/>
              </a:spcBef>
              <a:spcAft>
                <a:spcPts val="0"/>
              </a:spcAft>
              <a:buSzPts val="1400"/>
              <a:buChar char="•"/>
            </a:pPr>
            <a:r>
              <a:rPr lang="en-US" sz="1400" dirty="0"/>
              <a:t>Oxygen: Titrate to SpO₂ 88–92%</a:t>
            </a:r>
            <a:endParaRPr dirty="0"/>
          </a:p>
          <a:p>
            <a:pPr marL="228600" lvl="0" indent="-228600" algn="l" rtl="0">
              <a:lnSpc>
                <a:spcPct val="90000"/>
              </a:lnSpc>
              <a:spcBef>
                <a:spcPts val="1000"/>
              </a:spcBef>
              <a:spcAft>
                <a:spcPts val="0"/>
              </a:spcAft>
              <a:buSzPts val="1400"/>
              <a:buChar char="•"/>
            </a:pPr>
            <a:r>
              <a:rPr lang="en-US" sz="1400" dirty="0"/>
              <a:t>Venous thromboembolism prophylaxis</a:t>
            </a:r>
            <a:endParaRPr dirty="0"/>
          </a:p>
          <a:p>
            <a:pPr marL="228600" lvl="0" indent="-228600" algn="l" rtl="0">
              <a:lnSpc>
                <a:spcPct val="90000"/>
              </a:lnSpc>
              <a:spcBef>
                <a:spcPts val="1000"/>
              </a:spcBef>
              <a:spcAft>
                <a:spcPts val="0"/>
              </a:spcAft>
              <a:buSzPts val="1400"/>
              <a:buChar char="•"/>
            </a:pPr>
            <a:r>
              <a:rPr lang="en-US" sz="1400" dirty="0"/>
              <a:t>Smoking cessation counseling</a:t>
            </a:r>
            <a:endParaRPr dirty="0"/>
          </a:p>
          <a:p>
            <a:pPr marL="228600" lvl="0" indent="-228600" algn="l" rtl="0">
              <a:lnSpc>
                <a:spcPct val="90000"/>
              </a:lnSpc>
              <a:spcBef>
                <a:spcPts val="1000"/>
              </a:spcBef>
              <a:spcAft>
                <a:spcPts val="0"/>
              </a:spcAft>
              <a:buSzPts val="1400"/>
              <a:buChar char="•"/>
            </a:pPr>
            <a:r>
              <a:rPr lang="en-US" sz="1400" dirty="0"/>
              <a:t>Incentive spirometry &amp; RT</a:t>
            </a:r>
            <a:endParaRPr dirty="0"/>
          </a:p>
          <a:p>
            <a:pPr marL="228600" lvl="0" indent="-228600" algn="l" rtl="0">
              <a:lnSpc>
                <a:spcPct val="90000"/>
              </a:lnSpc>
              <a:spcBef>
                <a:spcPts val="1000"/>
              </a:spcBef>
              <a:spcAft>
                <a:spcPts val="0"/>
              </a:spcAft>
              <a:buSzPts val="1400"/>
              <a:buChar char="•"/>
            </a:pPr>
            <a:r>
              <a:rPr lang="en-US" sz="1400" dirty="0"/>
              <a:t>Consider Pulmonary Consult</a:t>
            </a:r>
            <a:endParaRPr dirty="0"/>
          </a:p>
        </p:txBody>
      </p:sp>
      <p:sp>
        <p:nvSpPr>
          <p:cNvPr id="524" name="Google Shape;524;p45"/>
          <p:cNvSpPr/>
          <p:nvPr/>
        </p:nvSpPr>
        <p:spPr>
          <a:xfrm>
            <a:off x="4494182" y="964692"/>
            <a:ext cx="6885432"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525" name="Google Shape;525;p45"/>
          <p:cNvSpPr/>
          <p:nvPr/>
        </p:nvSpPr>
        <p:spPr>
          <a:xfrm>
            <a:off x="4657802" y="1128683"/>
            <a:ext cx="6558192"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526" name="Google Shape;526;p45"/>
          <p:cNvPicPr preferRelativeResize="0"/>
          <p:nvPr/>
        </p:nvPicPr>
        <p:blipFill rotWithShape="1">
          <a:blip r:embed="rId3">
            <a:alphaModFix/>
          </a:blip>
          <a:srcRect/>
          <a:stretch/>
        </p:blipFill>
        <p:spPr>
          <a:xfrm>
            <a:off x="4823366" y="1346904"/>
            <a:ext cx="6227064" cy="41721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3">
                                            <p:txEl>
                                              <p:pRg st="1" end="1"/>
                                            </p:txEl>
                                          </p:spTgt>
                                        </p:tgtEl>
                                        <p:attrNameLst>
                                          <p:attrName>style.visibility</p:attrName>
                                        </p:attrNameLst>
                                      </p:cBhvr>
                                      <p:to>
                                        <p:strVal val="visible"/>
                                      </p:to>
                                    </p:set>
                                    <p:anim calcmode="lin" valueType="num">
                                      <p:cBhvr additive="base">
                                        <p:cTn id="7" dur="500" fill="hold"/>
                                        <p:tgtEl>
                                          <p:spTgt spid="5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3">
                                            <p:txEl>
                                              <p:pRg st="2" end="2"/>
                                            </p:txEl>
                                          </p:spTgt>
                                        </p:tgtEl>
                                        <p:attrNameLst>
                                          <p:attrName>style.visibility</p:attrName>
                                        </p:attrNameLst>
                                      </p:cBhvr>
                                      <p:to>
                                        <p:strVal val="visible"/>
                                      </p:to>
                                    </p:set>
                                    <p:anim calcmode="lin" valueType="num">
                                      <p:cBhvr additive="base">
                                        <p:cTn id="11" dur="500" fill="hold"/>
                                        <p:tgtEl>
                                          <p:spTgt spid="52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2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23">
                                            <p:txEl>
                                              <p:pRg st="3" end="3"/>
                                            </p:txEl>
                                          </p:spTgt>
                                        </p:tgtEl>
                                        <p:attrNameLst>
                                          <p:attrName>style.visibility</p:attrName>
                                        </p:attrNameLst>
                                      </p:cBhvr>
                                      <p:to>
                                        <p:strVal val="visible"/>
                                      </p:to>
                                    </p:set>
                                    <p:anim calcmode="lin" valueType="num">
                                      <p:cBhvr additive="base">
                                        <p:cTn id="15" dur="500" fill="hold"/>
                                        <p:tgtEl>
                                          <p:spTgt spid="52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2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23">
                                            <p:txEl>
                                              <p:pRg st="4" end="4"/>
                                            </p:txEl>
                                          </p:spTgt>
                                        </p:tgtEl>
                                        <p:attrNameLst>
                                          <p:attrName>style.visibility</p:attrName>
                                        </p:attrNameLst>
                                      </p:cBhvr>
                                      <p:to>
                                        <p:strVal val="visible"/>
                                      </p:to>
                                    </p:set>
                                    <p:anim calcmode="lin" valueType="num">
                                      <p:cBhvr additive="base">
                                        <p:cTn id="19" dur="500" fill="hold"/>
                                        <p:tgtEl>
                                          <p:spTgt spid="52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23">
                                            <p:txEl>
                                              <p:pRg st="5" end="5"/>
                                            </p:txEl>
                                          </p:spTgt>
                                        </p:tgtEl>
                                        <p:attrNameLst>
                                          <p:attrName>style.visibility</p:attrName>
                                        </p:attrNameLst>
                                      </p:cBhvr>
                                      <p:to>
                                        <p:strVal val="visible"/>
                                      </p:to>
                                    </p:set>
                                    <p:anim calcmode="lin" valueType="num">
                                      <p:cBhvr additive="base">
                                        <p:cTn id="23" dur="500" fill="hold"/>
                                        <p:tgtEl>
                                          <p:spTgt spid="52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2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23">
                                            <p:txEl>
                                              <p:pRg st="6" end="6"/>
                                            </p:txEl>
                                          </p:spTgt>
                                        </p:tgtEl>
                                        <p:attrNameLst>
                                          <p:attrName>style.visibility</p:attrName>
                                        </p:attrNameLst>
                                      </p:cBhvr>
                                      <p:to>
                                        <p:strVal val="visible"/>
                                      </p:to>
                                    </p:set>
                                    <p:anim calcmode="lin" valueType="num">
                                      <p:cBhvr additive="base">
                                        <p:cTn id="27" dur="500" fill="hold"/>
                                        <p:tgtEl>
                                          <p:spTgt spid="52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2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23">
                                            <p:txEl>
                                              <p:pRg st="7" end="7"/>
                                            </p:txEl>
                                          </p:spTgt>
                                        </p:tgtEl>
                                        <p:attrNameLst>
                                          <p:attrName>style.visibility</p:attrName>
                                        </p:attrNameLst>
                                      </p:cBhvr>
                                      <p:to>
                                        <p:strVal val="visible"/>
                                      </p:to>
                                    </p:set>
                                    <p:anim calcmode="lin" valueType="num">
                                      <p:cBhvr additive="base">
                                        <p:cTn id="31" dur="500" fill="hold"/>
                                        <p:tgtEl>
                                          <p:spTgt spid="52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23">
                                            <p:txEl>
                                              <p:pRg st="8" end="8"/>
                                            </p:txEl>
                                          </p:spTgt>
                                        </p:tgtEl>
                                        <p:attrNameLst>
                                          <p:attrName>style.visibility</p:attrName>
                                        </p:attrNameLst>
                                      </p:cBhvr>
                                      <p:to>
                                        <p:strVal val="visible"/>
                                      </p:to>
                                    </p:set>
                                    <p:anim calcmode="lin" valueType="num">
                                      <p:cBhvr additive="base">
                                        <p:cTn id="35" dur="500" fill="hold"/>
                                        <p:tgtEl>
                                          <p:spTgt spid="52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2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23">
                                            <p:txEl>
                                              <p:pRg st="9" end="9"/>
                                            </p:txEl>
                                          </p:spTgt>
                                        </p:tgtEl>
                                        <p:attrNameLst>
                                          <p:attrName>style.visibility</p:attrName>
                                        </p:attrNameLst>
                                      </p:cBhvr>
                                      <p:to>
                                        <p:strVal val="visible"/>
                                      </p:to>
                                    </p:set>
                                    <p:anim calcmode="lin" valueType="num">
                                      <p:cBhvr additive="base">
                                        <p:cTn id="39" dur="500" fill="hold"/>
                                        <p:tgtEl>
                                          <p:spTgt spid="52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2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30"/>
        <p:cNvGrpSpPr/>
        <p:nvPr/>
      </p:nvGrpSpPr>
      <p:grpSpPr>
        <a:xfrm>
          <a:off x="0" y="0"/>
          <a:ext cx="0" cy="0"/>
          <a:chOff x="0" y="0"/>
          <a:chExt cx="0" cy="0"/>
        </a:xfrm>
      </p:grpSpPr>
      <p:sp>
        <p:nvSpPr>
          <p:cNvPr id="531" name="Google Shape;531;p46"/>
          <p:cNvSpPr txBox="1">
            <a:spLocks noGrp="1"/>
          </p:cNvSpPr>
          <p:nvPr>
            <p:ph type="title"/>
          </p:nvPr>
        </p:nvSpPr>
        <p:spPr>
          <a:xfrm>
            <a:off x="804672" y="964692"/>
            <a:ext cx="3066937"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4</a:t>
            </a:r>
            <a:endParaRPr/>
          </a:p>
        </p:txBody>
      </p:sp>
      <p:sp>
        <p:nvSpPr>
          <p:cNvPr id="532" name="Google Shape;532;p46"/>
          <p:cNvSpPr txBox="1">
            <a:spLocks noGrp="1"/>
          </p:cNvSpPr>
          <p:nvPr>
            <p:ph type="body" idx="1"/>
          </p:nvPr>
        </p:nvSpPr>
        <p:spPr>
          <a:xfrm>
            <a:off x="803244" y="2638044"/>
            <a:ext cx="3063765" cy="326320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dirty="0"/>
              <a:t>What if he had a consolidation on CXR? </a:t>
            </a:r>
            <a:endParaRPr dirty="0"/>
          </a:p>
          <a:p>
            <a:pPr marL="228600" lvl="0" indent="-228600" algn="l" rtl="0">
              <a:lnSpc>
                <a:spcPct val="100000"/>
              </a:lnSpc>
              <a:spcBef>
                <a:spcPts val="1000"/>
              </a:spcBef>
              <a:spcAft>
                <a:spcPts val="0"/>
              </a:spcAft>
              <a:buSzPts val="1800"/>
              <a:buChar char="•"/>
            </a:pPr>
            <a:r>
              <a:rPr lang="en-US" dirty="0"/>
              <a:t>Add Ceftriaxone or Levofloxacin, if allergy</a:t>
            </a:r>
            <a:endParaRPr dirty="0"/>
          </a:p>
          <a:p>
            <a:pPr marL="0" lvl="0" indent="0" algn="l" rtl="0">
              <a:lnSpc>
                <a:spcPct val="100000"/>
              </a:lnSpc>
              <a:spcBef>
                <a:spcPts val="1000"/>
              </a:spcBef>
              <a:spcAft>
                <a:spcPts val="0"/>
              </a:spcAft>
              <a:buSzPts val="1800"/>
              <a:buNone/>
            </a:pPr>
            <a:r>
              <a:rPr lang="en-US" dirty="0"/>
              <a:t>Are IV steroids superior to PO? </a:t>
            </a:r>
            <a:endParaRPr dirty="0"/>
          </a:p>
          <a:p>
            <a:pPr marL="228600" lvl="0" indent="-228600" algn="l" rtl="0">
              <a:lnSpc>
                <a:spcPct val="100000"/>
              </a:lnSpc>
              <a:spcBef>
                <a:spcPts val="1000"/>
              </a:spcBef>
              <a:spcAft>
                <a:spcPts val="0"/>
              </a:spcAft>
              <a:buSzPts val="1800"/>
              <a:buChar char="•"/>
            </a:pPr>
            <a:r>
              <a:rPr lang="en-US" dirty="0"/>
              <a:t>No  </a:t>
            </a:r>
            <a:endParaRPr dirty="0"/>
          </a:p>
        </p:txBody>
      </p:sp>
      <p:sp>
        <p:nvSpPr>
          <p:cNvPr id="533" name="Google Shape;533;p46"/>
          <p:cNvSpPr/>
          <p:nvPr/>
        </p:nvSpPr>
        <p:spPr>
          <a:xfrm>
            <a:off x="4494182" y="964692"/>
            <a:ext cx="6885432"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534" name="Google Shape;534;p46"/>
          <p:cNvSpPr/>
          <p:nvPr/>
        </p:nvSpPr>
        <p:spPr>
          <a:xfrm>
            <a:off x="4657802" y="1128683"/>
            <a:ext cx="6558192"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535" name="Google Shape;535;p46"/>
          <p:cNvPicPr preferRelativeResize="0"/>
          <p:nvPr/>
        </p:nvPicPr>
        <p:blipFill rotWithShape="1">
          <a:blip r:embed="rId3">
            <a:alphaModFix/>
          </a:blip>
          <a:srcRect/>
          <a:stretch/>
        </p:blipFill>
        <p:spPr>
          <a:xfrm>
            <a:off x="4823366" y="1346904"/>
            <a:ext cx="6227064" cy="41721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2">
                                            <p:txEl>
                                              <p:pRg st="1" end="1"/>
                                            </p:txEl>
                                          </p:spTgt>
                                        </p:tgtEl>
                                        <p:attrNameLst>
                                          <p:attrName>style.visibility</p:attrName>
                                        </p:attrNameLst>
                                      </p:cBhvr>
                                      <p:to>
                                        <p:strVal val="visible"/>
                                      </p:to>
                                    </p:set>
                                    <p:anim calcmode="lin" valueType="num">
                                      <p:cBhvr additive="base">
                                        <p:cTn id="7" dur="500" fill="hold"/>
                                        <p:tgtEl>
                                          <p:spTgt spid="53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32">
                                            <p:txEl>
                                              <p:pRg st="3" end="3"/>
                                            </p:txEl>
                                          </p:spTgt>
                                        </p:tgtEl>
                                        <p:attrNameLst>
                                          <p:attrName>style.visibility</p:attrName>
                                        </p:attrNameLst>
                                      </p:cBhvr>
                                      <p:to>
                                        <p:strVal val="visible"/>
                                      </p:to>
                                    </p:set>
                                    <p:anim calcmode="lin" valueType="num">
                                      <p:cBhvr additive="base">
                                        <p:cTn id="13" dur="500" fill="hold"/>
                                        <p:tgtEl>
                                          <p:spTgt spid="53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PO VS. IV STEROIDS IN COPD EXACERBATION </a:t>
            </a:r>
            <a:endParaRPr/>
          </a:p>
        </p:txBody>
      </p:sp>
      <p:sp>
        <p:nvSpPr>
          <p:cNvPr id="541" name="Google Shape;541;p47"/>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100000"/>
              </a:lnSpc>
              <a:spcBef>
                <a:spcPts val="0"/>
              </a:spcBef>
              <a:spcAft>
                <a:spcPts val="0"/>
              </a:spcAft>
              <a:buSzPct val="100000"/>
              <a:buChar char="•"/>
            </a:pPr>
            <a:r>
              <a:rPr lang="en-US"/>
              <a:t>JAMA Title: Association of corticosteroid dose and route of administration with risk of treatment failure in acute exacerbation of COPD</a:t>
            </a:r>
            <a:endParaRPr/>
          </a:p>
          <a:p>
            <a:pPr marL="228600" lvl="0" indent="-228600" algn="l" rtl="0">
              <a:lnSpc>
                <a:spcPct val="100000"/>
              </a:lnSpc>
              <a:spcBef>
                <a:spcPts val="1000"/>
              </a:spcBef>
              <a:spcAft>
                <a:spcPts val="0"/>
              </a:spcAft>
              <a:buSzPct val="100000"/>
              <a:buChar char="•"/>
            </a:pPr>
            <a:r>
              <a:rPr lang="en-US"/>
              <a:t>Design: Retrospective cohort study using data from over 79,000 hospitalized patients with AECOPD</a:t>
            </a:r>
            <a:endParaRPr/>
          </a:p>
          <a:p>
            <a:pPr marL="228600" lvl="0" indent="-228600" algn="l" rtl="0">
              <a:lnSpc>
                <a:spcPct val="100000"/>
              </a:lnSpc>
              <a:spcBef>
                <a:spcPts val="1000"/>
              </a:spcBef>
              <a:spcAft>
                <a:spcPts val="0"/>
              </a:spcAft>
              <a:buSzPct val="100000"/>
              <a:buChar char="•"/>
            </a:pPr>
            <a:r>
              <a:rPr lang="en-US"/>
              <a:t>Findings: Patients treated initially with low-dose oral corticosteroids had similar treatment outcomes (e.g., mortality, length of stay, treatment failure) compared to those treated with high-dose IV corticosteroids. Oral corticosteroids were associated with fewer adverse effects and a lower risk of hyperglycemia.</a:t>
            </a:r>
            <a:endParaRPr/>
          </a:p>
          <a:p>
            <a:pPr marL="228600" lvl="0" indent="-228600" algn="l" rtl="0">
              <a:lnSpc>
                <a:spcPct val="100000"/>
              </a:lnSpc>
              <a:spcBef>
                <a:spcPts val="1000"/>
              </a:spcBef>
              <a:spcAft>
                <a:spcPts val="0"/>
              </a:spcAft>
              <a:buSzPct val="100000"/>
              <a:buChar char="•"/>
            </a:pPr>
            <a:r>
              <a:rPr lang="en-US"/>
              <a:t>Conclusion: Oral corticosteroids were not inferior to IV corticosteroids and are sufficient for most hospitalized patients with AECOPD, including those not in the ICU</a:t>
            </a:r>
            <a:endParaRPr/>
          </a:p>
          <a:p>
            <a:pPr marL="228600" lvl="0" indent="-228600" algn="l" rtl="0">
              <a:lnSpc>
                <a:spcPct val="100000"/>
              </a:lnSpc>
              <a:spcBef>
                <a:spcPts val="1000"/>
              </a:spcBef>
              <a:spcAft>
                <a:spcPts val="0"/>
              </a:spcAft>
              <a:buSzPct val="100000"/>
              <a:buChar char="•"/>
            </a:pPr>
            <a:r>
              <a:rPr lang="en-US"/>
              <a:t>GOLD Guidelines (2024 Update) Oral corticosteroids are preferred over intravenous administration because they are equally effective, less invasive, and less costly.</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5"/>
        <p:cNvGrpSpPr/>
        <p:nvPr/>
      </p:nvGrpSpPr>
      <p:grpSpPr>
        <a:xfrm>
          <a:off x="0" y="0"/>
          <a:ext cx="0" cy="0"/>
          <a:chOff x="0" y="0"/>
          <a:chExt cx="0" cy="0"/>
        </a:xfrm>
      </p:grpSpPr>
      <p:pic>
        <p:nvPicPr>
          <p:cNvPr id="546" name="Google Shape;546;p48"/>
          <p:cNvPicPr preferRelativeResize="0"/>
          <p:nvPr/>
        </p:nvPicPr>
        <p:blipFill rotWithShape="1">
          <a:blip r:embed="rId3">
            <a:alphaModFix amt="40000"/>
          </a:blip>
          <a:srcRect/>
          <a:stretch/>
        </p:blipFill>
        <p:spPr>
          <a:xfrm>
            <a:off x="-208325" y="-67654"/>
            <a:ext cx="12191980" cy="6857990"/>
          </a:xfrm>
          <a:prstGeom prst="rect">
            <a:avLst/>
          </a:prstGeom>
          <a:noFill/>
          <a:ln>
            <a:noFill/>
          </a:ln>
        </p:spPr>
      </p:pic>
      <p:sp>
        <p:nvSpPr>
          <p:cNvPr id="547" name="Google Shape;547;p48"/>
          <p:cNvSpPr txBox="1">
            <a:spLocks noGrp="1"/>
          </p:cNvSpPr>
          <p:nvPr>
            <p:ph type="title"/>
          </p:nvPr>
        </p:nvSpPr>
        <p:spPr>
          <a:xfrm>
            <a:off x="2231136" y="964692"/>
            <a:ext cx="7729728" cy="1188720"/>
          </a:xfrm>
          <a:prstGeom prst="rect">
            <a:avLst/>
          </a:prstGeom>
          <a:noFill/>
          <a:ln w="9525" cap="flat" cmpd="sng">
            <a:solidFill>
              <a:srgbClr val="FFFFFF"/>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solidFill>
                  <a:schemeClr val="lt1"/>
                </a:solidFill>
              </a:rPr>
              <a:t>NIV</a:t>
            </a:r>
            <a:endParaRPr/>
          </a:p>
        </p:txBody>
      </p:sp>
      <p:sp>
        <p:nvSpPr>
          <p:cNvPr id="548" name="Google Shape;548;p48"/>
          <p:cNvSpPr txBox="1">
            <a:spLocks noGrp="1"/>
          </p:cNvSpPr>
          <p:nvPr>
            <p:ph type="body" idx="1"/>
          </p:nvPr>
        </p:nvSpPr>
        <p:spPr>
          <a:xfrm>
            <a:off x="2231135" y="2638044"/>
            <a:ext cx="8324975" cy="42199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a:t>What does NIV stand for? </a:t>
            </a:r>
            <a:endParaRPr/>
          </a:p>
          <a:p>
            <a:pPr marL="228600" lvl="0" indent="-228600" algn="l" rtl="0">
              <a:lnSpc>
                <a:spcPct val="90000"/>
              </a:lnSpc>
              <a:spcBef>
                <a:spcPts val="1000"/>
              </a:spcBef>
              <a:spcAft>
                <a:spcPts val="0"/>
              </a:spcAft>
              <a:buSzPts val="1800"/>
              <a:buChar char="•"/>
            </a:pPr>
            <a:r>
              <a:rPr lang="en-US"/>
              <a:t>Non-invasive ventilation and refers to the delivery of positive pressure ventilation through a noninvasive interface (eg, nasal mask, face mask, or nasal plugs) rather than an invasive interface (endotracheal tube, tracheostomy).</a:t>
            </a:r>
            <a:endParaRPr/>
          </a:p>
          <a:p>
            <a:pPr marL="228600" lvl="0" indent="-228600" algn="l" rtl="0">
              <a:lnSpc>
                <a:spcPct val="90000"/>
              </a:lnSpc>
              <a:spcBef>
                <a:spcPts val="1000"/>
              </a:spcBef>
              <a:spcAft>
                <a:spcPts val="0"/>
              </a:spcAft>
              <a:buSzPts val="1800"/>
              <a:buChar char="•"/>
            </a:pPr>
            <a:r>
              <a:rPr lang="en-US"/>
              <a:t>Can be used as ventilatory support for patients with acute or chronic respiratory failure.</a:t>
            </a:r>
            <a:endParaRPr/>
          </a:p>
          <a:p>
            <a:pPr marL="0" lvl="0" indent="0" algn="l" rtl="0">
              <a:lnSpc>
                <a:spcPct val="90000"/>
              </a:lnSpc>
              <a:spcBef>
                <a:spcPts val="1000"/>
              </a:spcBef>
              <a:spcAft>
                <a:spcPts val="0"/>
              </a:spcAft>
              <a:buSzPts val="1800"/>
              <a:buNone/>
            </a:pPr>
            <a:r>
              <a:rPr lang="en-US"/>
              <a:t>What are forms of NIV?</a:t>
            </a:r>
            <a:endParaRPr/>
          </a:p>
          <a:p>
            <a:pPr marL="228600" lvl="0" indent="-228600" algn="l" rtl="0">
              <a:lnSpc>
                <a:spcPct val="90000"/>
              </a:lnSpc>
              <a:spcBef>
                <a:spcPts val="1000"/>
              </a:spcBef>
              <a:spcAft>
                <a:spcPts val="0"/>
              </a:spcAft>
              <a:buSzPts val="1800"/>
              <a:buChar char="•"/>
            </a:pPr>
            <a:r>
              <a:rPr lang="en-US"/>
              <a:t>High-flow nasal oxygen</a:t>
            </a:r>
            <a:endParaRPr/>
          </a:p>
          <a:p>
            <a:pPr marL="228600" lvl="0" indent="-228600" algn="l" rtl="0">
              <a:lnSpc>
                <a:spcPct val="90000"/>
              </a:lnSpc>
              <a:spcBef>
                <a:spcPts val="1000"/>
              </a:spcBef>
              <a:spcAft>
                <a:spcPts val="0"/>
              </a:spcAft>
              <a:buSzPts val="1800"/>
              <a:buChar char="•"/>
            </a:pPr>
            <a:r>
              <a:rPr lang="en-US"/>
              <a:t>Continuous Positive Airway Pressure (CPAP)</a:t>
            </a:r>
            <a:endParaRPr/>
          </a:p>
          <a:p>
            <a:pPr marL="228600" lvl="0" indent="-228600" algn="l" rtl="0">
              <a:lnSpc>
                <a:spcPct val="90000"/>
              </a:lnSpc>
              <a:spcBef>
                <a:spcPts val="1000"/>
              </a:spcBef>
              <a:spcAft>
                <a:spcPts val="0"/>
              </a:spcAft>
              <a:buSzPts val="1800"/>
              <a:buChar char="•"/>
            </a:pPr>
            <a:r>
              <a:rPr lang="en-US"/>
              <a:t>Bi-level Intermittent Positive Airway Pressure (BiPAP)</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2"/>
        <p:cNvGrpSpPr/>
        <p:nvPr/>
      </p:nvGrpSpPr>
      <p:grpSpPr>
        <a:xfrm>
          <a:off x="0" y="0"/>
          <a:ext cx="0" cy="0"/>
          <a:chOff x="0" y="0"/>
          <a:chExt cx="0" cy="0"/>
        </a:xfrm>
      </p:grpSpPr>
      <p:pic>
        <p:nvPicPr>
          <p:cNvPr id="553" name="Google Shape;553;p49"/>
          <p:cNvPicPr preferRelativeResize="0"/>
          <p:nvPr/>
        </p:nvPicPr>
        <p:blipFill rotWithShape="1">
          <a:blip r:embed="rId3">
            <a:alphaModFix amt="40000"/>
          </a:blip>
          <a:srcRect/>
          <a:stretch/>
        </p:blipFill>
        <p:spPr>
          <a:xfrm>
            <a:off x="20" y="10"/>
            <a:ext cx="12191980" cy="6857990"/>
          </a:xfrm>
          <a:prstGeom prst="rect">
            <a:avLst/>
          </a:prstGeom>
          <a:noFill/>
          <a:ln>
            <a:noFill/>
          </a:ln>
        </p:spPr>
      </p:pic>
      <p:sp>
        <p:nvSpPr>
          <p:cNvPr id="554" name="Google Shape;554;p49"/>
          <p:cNvSpPr txBox="1">
            <a:spLocks noGrp="1"/>
          </p:cNvSpPr>
          <p:nvPr>
            <p:ph type="title"/>
          </p:nvPr>
        </p:nvSpPr>
        <p:spPr>
          <a:xfrm>
            <a:off x="2231136" y="964692"/>
            <a:ext cx="7729728" cy="1188720"/>
          </a:xfrm>
          <a:prstGeom prst="rect">
            <a:avLst/>
          </a:prstGeom>
          <a:noFill/>
          <a:ln w="9525" cap="flat" cmpd="sng">
            <a:solidFill>
              <a:srgbClr val="FFFFFF"/>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solidFill>
                  <a:schemeClr val="lt1"/>
                </a:solidFill>
              </a:rPr>
              <a:t>NIV</a:t>
            </a:r>
            <a:endParaRPr/>
          </a:p>
        </p:txBody>
      </p:sp>
      <p:sp>
        <p:nvSpPr>
          <p:cNvPr id="555" name="Google Shape;555;p49"/>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a:t>Potential indicators of success in noninvasive ventilation</a:t>
            </a:r>
            <a:endParaRPr/>
          </a:p>
          <a:p>
            <a:pPr marL="228600" lvl="0" indent="-228600" algn="l" rtl="0">
              <a:lnSpc>
                <a:spcPct val="90000"/>
              </a:lnSpc>
              <a:spcBef>
                <a:spcPts val="1000"/>
              </a:spcBef>
              <a:spcAft>
                <a:spcPts val="0"/>
              </a:spcAft>
              <a:buSzPts val="1800"/>
              <a:buChar char="•"/>
            </a:pPr>
            <a:r>
              <a:rPr lang="en-US"/>
              <a:t>Younger age</a:t>
            </a:r>
            <a:endParaRPr/>
          </a:p>
          <a:p>
            <a:pPr marL="228600" lvl="0" indent="-228600" algn="l" rtl="0">
              <a:lnSpc>
                <a:spcPct val="90000"/>
              </a:lnSpc>
              <a:spcBef>
                <a:spcPts val="1000"/>
              </a:spcBef>
              <a:spcAft>
                <a:spcPts val="0"/>
              </a:spcAft>
              <a:buSzPts val="1800"/>
              <a:buChar char="•"/>
            </a:pPr>
            <a:r>
              <a:rPr lang="en-US"/>
              <a:t>Lower acuity of illness (APACHE score)</a:t>
            </a:r>
            <a:endParaRPr/>
          </a:p>
          <a:p>
            <a:pPr marL="228600" lvl="0" indent="-228600" algn="l" rtl="0">
              <a:lnSpc>
                <a:spcPct val="90000"/>
              </a:lnSpc>
              <a:spcBef>
                <a:spcPts val="1000"/>
              </a:spcBef>
              <a:spcAft>
                <a:spcPts val="0"/>
              </a:spcAft>
              <a:buSzPts val="1800"/>
              <a:buChar char="•"/>
            </a:pPr>
            <a:r>
              <a:rPr lang="en-US"/>
              <a:t>Able to cooperate, better neurologic score</a:t>
            </a:r>
            <a:endParaRPr/>
          </a:p>
          <a:p>
            <a:pPr marL="228600" lvl="0" indent="-228600" algn="l" rtl="0">
              <a:lnSpc>
                <a:spcPct val="90000"/>
              </a:lnSpc>
              <a:spcBef>
                <a:spcPts val="1000"/>
              </a:spcBef>
              <a:spcAft>
                <a:spcPts val="0"/>
              </a:spcAft>
              <a:buSzPts val="1800"/>
              <a:buChar char="•"/>
            </a:pPr>
            <a:r>
              <a:rPr lang="en-US"/>
              <a:t>Less air leaking, intact dentition</a:t>
            </a:r>
            <a:endParaRPr/>
          </a:p>
          <a:p>
            <a:pPr marL="228600" lvl="0" indent="-228600" algn="l" rtl="0">
              <a:lnSpc>
                <a:spcPct val="90000"/>
              </a:lnSpc>
              <a:spcBef>
                <a:spcPts val="1000"/>
              </a:spcBef>
              <a:spcAft>
                <a:spcPts val="0"/>
              </a:spcAft>
              <a:buSzPts val="1800"/>
              <a:buChar char="•"/>
            </a:pPr>
            <a:r>
              <a:rPr lang="en-US"/>
              <a:t>Moderate hypercarbia (PaCO2 &gt;45 mmHG, &lt;92 mmHG)</a:t>
            </a:r>
            <a:endParaRPr/>
          </a:p>
          <a:p>
            <a:pPr marL="228600" lvl="0" indent="-228600" algn="l" rtl="0">
              <a:lnSpc>
                <a:spcPct val="90000"/>
              </a:lnSpc>
              <a:spcBef>
                <a:spcPts val="1000"/>
              </a:spcBef>
              <a:spcAft>
                <a:spcPts val="0"/>
              </a:spcAft>
              <a:buSzPts val="1800"/>
              <a:buChar char="•"/>
            </a:pPr>
            <a:r>
              <a:rPr lang="en-US"/>
              <a:t>Moderate acidemia (pH &lt;7.35, &gt;7.10)</a:t>
            </a:r>
            <a:endParaRPr/>
          </a:p>
          <a:p>
            <a:pPr marL="228600" lvl="0" indent="-228600" algn="l" rtl="0">
              <a:lnSpc>
                <a:spcPct val="90000"/>
              </a:lnSpc>
              <a:spcBef>
                <a:spcPts val="1000"/>
              </a:spcBef>
              <a:spcAft>
                <a:spcPts val="0"/>
              </a:spcAft>
              <a:buSzPts val="1800"/>
              <a:buChar char="•"/>
            </a:pPr>
            <a:r>
              <a:rPr lang="en-US"/>
              <a:t>Improvements in gas exchange as well as heart and respiratory rates within first 2 hours</a:t>
            </a:r>
            <a:endParaRPr/>
          </a:p>
          <a:p>
            <a:pPr marL="0" lvl="0" indent="0" algn="l" rtl="0">
              <a:lnSpc>
                <a:spcPct val="90000"/>
              </a:lnSpc>
              <a:spcBef>
                <a:spcPts val="1000"/>
              </a:spcBef>
              <a:spcAft>
                <a:spcPts val="0"/>
              </a:spcAft>
              <a:buSzPts val="1800"/>
              <a:buNone/>
            </a:pPr>
            <a:r>
              <a:rPr lang="en-US"/>
              <a:t>*PaCO2: partial pressure of carbon dioxide.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9"/>
        <p:cNvGrpSpPr/>
        <p:nvPr/>
      </p:nvGrpSpPr>
      <p:grpSpPr>
        <a:xfrm>
          <a:off x="0" y="0"/>
          <a:ext cx="0" cy="0"/>
          <a:chOff x="0" y="0"/>
          <a:chExt cx="0" cy="0"/>
        </a:xfrm>
      </p:grpSpPr>
      <p:pic>
        <p:nvPicPr>
          <p:cNvPr id="560" name="Google Shape;560;p50"/>
          <p:cNvPicPr preferRelativeResize="0"/>
          <p:nvPr/>
        </p:nvPicPr>
        <p:blipFill rotWithShape="1">
          <a:blip r:embed="rId3">
            <a:alphaModFix amt="40000"/>
          </a:blip>
          <a:srcRect/>
          <a:stretch/>
        </p:blipFill>
        <p:spPr>
          <a:xfrm>
            <a:off x="20" y="10"/>
            <a:ext cx="12191980" cy="6857990"/>
          </a:xfrm>
          <a:prstGeom prst="rect">
            <a:avLst/>
          </a:prstGeom>
          <a:noFill/>
          <a:ln>
            <a:noFill/>
          </a:ln>
        </p:spPr>
      </p:pic>
      <p:sp>
        <p:nvSpPr>
          <p:cNvPr id="561" name="Google Shape;561;p50"/>
          <p:cNvSpPr txBox="1">
            <a:spLocks noGrp="1"/>
          </p:cNvSpPr>
          <p:nvPr>
            <p:ph type="title"/>
          </p:nvPr>
        </p:nvSpPr>
        <p:spPr>
          <a:xfrm>
            <a:off x="2231136" y="964692"/>
            <a:ext cx="7729728" cy="1188720"/>
          </a:xfrm>
          <a:prstGeom prst="rect">
            <a:avLst/>
          </a:prstGeom>
          <a:noFill/>
          <a:ln w="9525" cap="flat" cmpd="sng">
            <a:solidFill>
              <a:srgbClr val="FFFFFF"/>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solidFill>
                  <a:schemeClr val="lt1"/>
                </a:solidFill>
              </a:rPr>
              <a:t>NIV</a:t>
            </a:r>
            <a:endParaRPr/>
          </a:p>
        </p:txBody>
      </p:sp>
      <p:sp>
        <p:nvSpPr>
          <p:cNvPr id="562" name="Google Shape;562;p50"/>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a:t>When should noninvasive ventilation (NIV) be initiated?</a:t>
            </a:r>
            <a:endParaRPr/>
          </a:p>
          <a:p>
            <a:pPr marL="228600" lvl="0" indent="-228600" algn="l" rtl="0">
              <a:lnSpc>
                <a:spcPct val="100000"/>
              </a:lnSpc>
              <a:spcBef>
                <a:spcPts val="1000"/>
              </a:spcBef>
              <a:spcAft>
                <a:spcPts val="0"/>
              </a:spcAft>
              <a:buSzPts val="1800"/>
              <a:buChar char="•"/>
            </a:pPr>
            <a:r>
              <a:rPr lang="en-US"/>
              <a:t>Indications (GOLD 2023):Respiratory acidosis (pH &lt;7.35 and/or pCO₂ &gt;45 mmHg, Severe dyspnea with use of accessory muscles, persistent hypoxemia despite oxygen therapy</a:t>
            </a:r>
            <a:endParaRPr/>
          </a:p>
          <a:p>
            <a:pPr marL="228600" lvl="0" indent="-228600" algn="l" rtl="0">
              <a:lnSpc>
                <a:spcPct val="100000"/>
              </a:lnSpc>
              <a:spcBef>
                <a:spcPts val="1000"/>
              </a:spcBef>
              <a:spcAft>
                <a:spcPts val="0"/>
              </a:spcAft>
              <a:buSzPts val="1800"/>
              <a:buChar char="•"/>
            </a:pPr>
            <a:r>
              <a:rPr lang="en-US"/>
              <a:t>Mr. Carter’s ABG: pH 7.32,  pCO₂ 56</a:t>
            </a:r>
            <a:endParaRPr/>
          </a:p>
          <a:p>
            <a:pPr marL="457200" lvl="1" indent="-228600" algn="l" rtl="0">
              <a:lnSpc>
                <a:spcPct val="100000"/>
              </a:lnSpc>
              <a:spcBef>
                <a:spcPts val="1000"/>
              </a:spcBef>
              <a:spcAft>
                <a:spcPts val="0"/>
              </a:spcAft>
              <a:buSzPts val="1600"/>
              <a:buChar char="•"/>
            </a:pPr>
            <a:r>
              <a:rPr lang="en-US"/>
              <a:t>Consider BiPAP</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6"/>
        <p:cNvGrpSpPr/>
        <p:nvPr/>
      </p:nvGrpSpPr>
      <p:grpSpPr>
        <a:xfrm>
          <a:off x="0" y="0"/>
          <a:ext cx="0" cy="0"/>
          <a:chOff x="0" y="0"/>
          <a:chExt cx="0" cy="0"/>
        </a:xfrm>
      </p:grpSpPr>
      <p:pic>
        <p:nvPicPr>
          <p:cNvPr id="567" name="Google Shape;567;p51"/>
          <p:cNvPicPr preferRelativeResize="0"/>
          <p:nvPr/>
        </p:nvPicPr>
        <p:blipFill rotWithShape="1">
          <a:blip r:embed="rId3">
            <a:alphaModFix amt="40000"/>
          </a:blip>
          <a:srcRect/>
          <a:stretch/>
        </p:blipFill>
        <p:spPr>
          <a:xfrm>
            <a:off x="20" y="10"/>
            <a:ext cx="12191980" cy="6857990"/>
          </a:xfrm>
          <a:prstGeom prst="rect">
            <a:avLst/>
          </a:prstGeom>
          <a:noFill/>
          <a:ln>
            <a:noFill/>
          </a:ln>
        </p:spPr>
      </p:pic>
      <p:sp>
        <p:nvSpPr>
          <p:cNvPr id="568" name="Google Shape;568;p51"/>
          <p:cNvSpPr txBox="1">
            <a:spLocks noGrp="1"/>
          </p:cNvSpPr>
          <p:nvPr>
            <p:ph type="title"/>
          </p:nvPr>
        </p:nvSpPr>
        <p:spPr>
          <a:xfrm>
            <a:off x="2231136" y="964692"/>
            <a:ext cx="7729728" cy="1188720"/>
          </a:xfrm>
          <a:prstGeom prst="rect">
            <a:avLst/>
          </a:prstGeom>
          <a:noFill/>
          <a:ln w="9525" cap="flat" cmpd="sng">
            <a:solidFill>
              <a:srgbClr val="FFFFFF"/>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solidFill>
                  <a:schemeClr val="lt1"/>
                </a:solidFill>
              </a:rPr>
              <a:t>CPAP VS. BIPAP</a:t>
            </a:r>
            <a:endParaRPr>
              <a:solidFill>
                <a:schemeClr val="lt1"/>
              </a:solidFill>
            </a:endParaRPr>
          </a:p>
        </p:txBody>
      </p:sp>
      <p:sp>
        <p:nvSpPr>
          <p:cNvPr id="569" name="Google Shape;569;p51"/>
          <p:cNvSpPr txBox="1">
            <a:spLocks noGrp="1"/>
          </p:cNvSpPr>
          <p:nvPr>
            <p:ph type="body" idx="1"/>
          </p:nvPr>
        </p:nvSpPr>
        <p:spPr>
          <a:xfrm>
            <a:off x="2231135" y="2638044"/>
            <a:ext cx="8523003" cy="421994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800"/>
              <a:buChar char="•"/>
            </a:pPr>
            <a:r>
              <a:rPr lang="en-US"/>
              <a:t>Both are different versions of non-invasive positive pressure ventilation (NPPV)</a:t>
            </a:r>
            <a:endParaRPr/>
          </a:p>
          <a:p>
            <a:pPr marL="228600" lvl="0" indent="-228600" algn="l" rtl="0">
              <a:lnSpc>
                <a:spcPct val="90000"/>
              </a:lnSpc>
              <a:spcBef>
                <a:spcPts val="1000"/>
              </a:spcBef>
              <a:spcAft>
                <a:spcPts val="0"/>
              </a:spcAft>
              <a:buSzPts val="1800"/>
              <a:buChar char="•"/>
            </a:pPr>
            <a:r>
              <a:rPr lang="en-US"/>
              <a:t>For patients in respiratory failure</a:t>
            </a:r>
            <a:endParaRPr/>
          </a:p>
          <a:p>
            <a:pPr marL="457200" lvl="1" indent="-228600" algn="l" rtl="0">
              <a:lnSpc>
                <a:spcPct val="90000"/>
              </a:lnSpc>
              <a:spcBef>
                <a:spcPts val="1000"/>
              </a:spcBef>
              <a:spcAft>
                <a:spcPts val="0"/>
              </a:spcAft>
              <a:buSzPts val="1800"/>
              <a:buChar char="•"/>
            </a:pPr>
            <a:r>
              <a:rPr lang="en-US" sz="1800"/>
              <a:t>Type I hypoxemic (failure to oxygenate with PaO2 less than 60)</a:t>
            </a:r>
            <a:endParaRPr/>
          </a:p>
          <a:p>
            <a:pPr marL="457200" lvl="1" indent="-228600" algn="l" rtl="0">
              <a:lnSpc>
                <a:spcPct val="90000"/>
              </a:lnSpc>
              <a:spcBef>
                <a:spcPts val="1000"/>
              </a:spcBef>
              <a:spcAft>
                <a:spcPts val="0"/>
              </a:spcAft>
              <a:buSzPts val="1800"/>
              <a:buChar char="•"/>
            </a:pPr>
            <a:r>
              <a:rPr lang="en-US" sz="1800"/>
              <a:t>Type II hypercapnic (failure to exchange or remove carbon dioxide)</a:t>
            </a:r>
            <a:endParaRPr/>
          </a:p>
          <a:p>
            <a:pPr marL="457200" lvl="1" indent="-228600" algn="l" rtl="0">
              <a:lnSpc>
                <a:spcPct val="90000"/>
              </a:lnSpc>
              <a:spcBef>
                <a:spcPts val="1000"/>
              </a:spcBef>
              <a:spcAft>
                <a:spcPts val="0"/>
              </a:spcAft>
              <a:buSzPts val="1800"/>
              <a:buChar char="•"/>
            </a:pPr>
            <a:r>
              <a:rPr lang="en-US" sz="1800"/>
              <a:t>Patients can have overlap/combination of both types</a:t>
            </a:r>
            <a:endParaRPr/>
          </a:p>
          <a:p>
            <a:pPr marL="228600" lvl="0" indent="-228600" algn="l" rtl="0">
              <a:lnSpc>
                <a:spcPct val="90000"/>
              </a:lnSpc>
              <a:spcBef>
                <a:spcPts val="1000"/>
              </a:spcBef>
              <a:spcAft>
                <a:spcPts val="0"/>
              </a:spcAft>
              <a:buSzPts val="1800"/>
              <a:buChar char="•"/>
            </a:pPr>
            <a:r>
              <a:rPr lang="en-US"/>
              <a:t>Type I resp failure can treat with increasing FiO2 (100%=1.0, and RA=0.21) or increase patient’s mean airway pressure to open collapsed alveoli </a:t>
            </a:r>
            <a:endParaRPr/>
          </a:p>
          <a:p>
            <a:pPr marL="228600" lvl="0" indent="-228600" algn="l" rtl="0">
              <a:lnSpc>
                <a:spcPct val="90000"/>
              </a:lnSpc>
              <a:spcBef>
                <a:spcPts val="1000"/>
              </a:spcBef>
              <a:spcAft>
                <a:spcPts val="0"/>
              </a:spcAft>
              <a:buSzPts val="1800"/>
              <a:buChar char="•"/>
            </a:pPr>
            <a:r>
              <a:rPr lang="en-US"/>
              <a:t>Type II resp failure can treat with increasing minute ventilation (either through increasing RR or increasing their tidal volume which we set at pt’s ideal body weight)</a:t>
            </a:r>
            <a:endParaRPr/>
          </a:p>
          <a:p>
            <a:pPr marL="0" lvl="0" indent="0" algn="l" rtl="0">
              <a:lnSpc>
                <a:spcPct val="90000"/>
              </a:lnSpc>
              <a:spcBef>
                <a:spcPts val="1000"/>
              </a:spcBef>
              <a:spcAft>
                <a:spcPts val="0"/>
              </a:spcAft>
              <a:buSzPts val="18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6"/>
          <p:cNvSpPr txBox="1">
            <a:spLocks noGrp="1"/>
          </p:cNvSpPr>
          <p:nvPr>
            <p:ph type="title"/>
          </p:nvPr>
        </p:nvSpPr>
        <p:spPr>
          <a:xfrm>
            <a:off x="804672" y="964692"/>
            <a:ext cx="5894832"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I</a:t>
            </a:r>
            <a:endParaRPr/>
          </a:p>
        </p:txBody>
      </p:sp>
      <p:sp>
        <p:nvSpPr>
          <p:cNvPr id="149" name="Google Shape;149;p6"/>
          <p:cNvSpPr txBox="1">
            <a:spLocks noGrp="1"/>
          </p:cNvSpPr>
          <p:nvPr>
            <p:ph type="body" idx="1"/>
          </p:nvPr>
        </p:nvSpPr>
        <p:spPr>
          <a:xfrm>
            <a:off x="818509" y="2340077"/>
            <a:ext cx="6309877" cy="427703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r>
              <a:rPr lang="en-US" sz="1700" dirty="0"/>
              <a:t>After 36 hours of IV furosemide 40 mg BID, his dyspnea significantly improved &amp; net negative 2.5 L. Vitals BP 118/70 mm Hg, HR 78 bpm, RR 18, SpO2 95% on RA, and T 98 F, creatinine mildly increased at 1.5 mg/dL</a:t>
            </a:r>
            <a:endParaRPr dirty="0"/>
          </a:p>
          <a:p>
            <a:pPr marL="0" lvl="0" indent="0" algn="l" rtl="0">
              <a:lnSpc>
                <a:spcPct val="90000"/>
              </a:lnSpc>
              <a:spcBef>
                <a:spcPts val="1000"/>
              </a:spcBef>
              <a:spcAft>
                <a:spcPts val="0"/>
              </a:spcAft>
              <a:buSzPts val="1700"/>
              <a:buNone/>
            </a:pPr>
            <a:r>
              <a:rPr lang="en-US" sz="1700" dirty="0"/>
              <a:t>Patient is now on: IV furosemide (transition planned to oral) &amp; Lisinopril and metoprolol continued</a:t>
            </a:r>
            <a:endParaRPr dirty="0"/>
          </a:p>
          <a:p>
            <a:pPr marL="0" lvl="0" indent="0" algn="l" rtl="0">
              <a:lnSpc>
                <a:spcPct val="90000"/>
              </a:lnSpc>
              <a:spcBef>
                <a:spcPts val="1000"/>
              </a:spcBef>
              <a:spcAft>
                <a:spcPts val="0"/>
              </a:spcAft>
              <a:buSzPts val="1700"/>
              <a:buNone/>
            </a:pPr>
            <a:r>
              <a:rPr lang="en-US" sz="1700" dirty="0"/>
              <a:t>Should empagliflozin be started during this hospitalization? </a:t>
            </a:r>
            <a:endParaRPr dirty="0"/>
          </a:p>
          <a:p>
            <a:pPr marL="342900" lvl="0" indent="-342900" algn="l" rtl="0">
              <a:lnSpc>
                <a:spcPct val="90000"/>
              </a:lnSpc>
              <a:spcBef>
                <a:spcPts val="1000"/>
              </a:spcBef>
              <a:spcAft>
                <a:spcPts val="0"/>
              </a:spcAft>
              <a:buSzPts val="1700"/>
              <a:buAutoNum type="alphaUcPeriod"/>
            </a:pPr>
            <a:r>
              <a:rPr lang="en-US" sz="1700" dirty="0"/>
              <a:t>No – SGLT2 inhibitors should only be started outpatient</a:t>
            </a:r>
            <a:endParaRPr dirty="0"/>
          </a:p>
          <a:p>
            <a:pPr marL="342900" lvl="0" indent="-342900" algn="l" rtl="0">
              <a:lnSpc>
                <a:spcPct val="90000"/>
              </a:lnSpc>
              <a:spcBef>
                <a:spcPts val="1000"/>
              </a:spcBef>
              <a:spcAft>
                <a:spcPts val="0"/>
              </a:spcAft>
              <a:buSzPts val="1700"/>
              <a:buAutoNum type="alphaUcPeriod"/>
            </a:pPr>
            <a:r>
              <a:rPr lang="en-US" sz="1700" dirty="0"/>
              <a:t> Yes, he would benefit from Empagliflozin 10 mg daily</a:t>
            </a:r>
            <a:endParaRPr dirty="0"/>
          </a:p>
          <a:p>
            <a:pPr marL="342900" lvl="0" indent="-342900" algn="l" rtl="0">
              <a:lnSpc>
                <a:spcPct val="90000"/>
              </a:lnSpc>
              <a:spcBef>
                <a:spcPts val="1000"/>
              </a:spcBef>
              <a:spcAft>
                <a:spcPts val="0"/>
              </a:spcAft>
              <a:buSzPts val="1700"/>
              <a:buAutoNum type="alphaUcPeriod"/>
            </a:pPr>
            <a:r>
              <a:rPr lang="en-US" sz="1700" dirty="0"/>
              <a:t>Yes,  but only at discharge </a:t>
            </a:r>
            <a:endParaRPr dirty="0"/>
          </a:p>
          <a:p>
            <a:pPr marL="0" lvl="0" indent="0" algn="l" rtl="0">
              <a:lnSpc>
                <a:spcPct val="90000"/>
              </a:lnSpc>
              <a:spcBef>
                <a:spcPts val="1000"/>
              </a:spcBef>
              <a:spcAft>
                <a:spcPts val="0"/>
              </a:spcAft>
              <a:buSzPts val="1700"/>
              <a:buNone/>
            </a:pPr>
            <a:r>
              <a:rPr lang="en-US" sz="1700" dirty="0"/>
              <a:t>Answer: B</a:t>
            </a:r>
            <a:endParaRPr dirty="0"/>
          </a:p>
          <a:p>
            <a:pPr marL="342900" lvl="0" indent="-234950" algn="l" rtl="0">
              <a:lnSpc>
                <a:spcPct val="90000"/>
              </a:lnSpc>
              <a:spcBef>
                <a:spcPts val="1000"/>
              </a:spcBef>
              <a:spcAft>
                <a:spcPts val="0"/>
              </a:spcAft>
              <a:buSzPts val="1700"/>
              <a:buNone/>
            </a:pPr>
            <a:endParaRPr sz="1700" dirty="0"/>
          </a:p>
          <a:p>
            <a:pPr marL="0" lvl="0" indent="0" algn="l" rtl="0">
              <a:lnSpc>
                <a:spcPct val="90000"/>
              </a:lnSpc>
              <a:spcBef>
                <a:spcPts val="1000"/>
              </a:spcBef>
              <a:spcAft>
                <a:spcPts val="0"/>
              </a:spcAft>
              <a:buSzPts val="1700"/>
              <a:buNone/>
            </a:pPr>
            <a:endParaRPr sz="1700" dirty="0"/>
          </a:p>
        </p:txBody>
      </p:sp>
      <p:pic>
        <p:nvPicPr>
          <p:cNvPr id="150" name="Google Shape;150;p6"/>
          <p:cNvPicPr preferRelativeResize="0"/>
          <p:nvPr/>
        </p:nvPicPr>
        <p:blipFill rotWithShape="1">
          <a:blip r:embed="rId3">
            <a:alphaModFix/>
          </a:blip>
          <a:srcRect/>
          <a:stretch/>
        </p:blipFill>
        <p:spPr>
          <a:xfrm>
            <a:off x="7815588" y="1271356"/>
            <a:ext cx="3147380" cy="4315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xEl>
                                              <p:pRg st="6" end="6"/>
                                            </p:txEl>
                                          </p:spTgt>
                                        </p:tgtEl>
                                        <p:attrNameLst>
                                          <p:attrName>style.visibility</p:attrName>
                                        </p:attrNameLst>
                                      </p:cBhvr>
                                      <p:to>
                                        <p:strVal val="visible"/>
                                      </p:to>
                                    </p:set>
                                    <p:animEffect transition="in" filter="fade">
                                      <p:cBhvr>
                                        <p:cTn id="7" dur="500"/>
                                        <p:tgtEl>
                                          <p:spTgt spid="14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3"/>
        <p:cNvGrpSpPr/>
        <p:nvPr/>
      </p:nvGrpSpPr>
      <p:grpSpPr>
        <a:xfrm>
          <a:off x="0" y="0"/>
          <a:ext cx="0" cy="0"/>
          <a:chOff x="0" y="0"/>
          <a:chExt cx="0" cy="0"/>
        </a:xfrm>
      </p:grpSpPr>
      <p:pic>
        <p:nvPicPr>
          <p:cNvPr id="574" name="Google Shape;574;p52"/>
          <p:cNvPicPr preferRelativeResize="0"/>
          <p:nvPr/>
        </p:nvPicPr>
        <p:blipFill rotWithShape="1">
          <a:blip r:embed="rId3">
            <a:alphaModFix amt="40000"/>
          </a:blip>
          <a:srcRect/>
          <a:stretch/>
        </p:blipFill>
        <p:spPr>
          <a:xfrm>
            <a:off x="20" y="10"/>
            <a:ext cx="12191980" cy="6857990"/>
          </a:xfrm>
          <a:prstGeom prst="rect">
            <a:avLst/>
          </a:prstGeom>
          <a:noFill/>
          <a:ln>
            <a:noFill/>
          </a:ln>
        </p:spPr>
      </p:pic>
      <p:sp>
        <p:nvSpPr>
          <p:cNvPr id="575" name="Google Shape;575;p52"/>
          <p:cNvSpPr txBox="1">
            <a:spLocks noGrp="1"/>
          </p:cNvSpPr>
          <p:nvPr>
            <p:ph type="title"/>
          </p:nvPr>
        </p:nvSpPr>
        <p:spPr>
          <a:xfrm>
            <a:off x="2231136" y="964692"/>
            <a:ext cx="7729728" cy="1188720"/>
          </a:xfrm>
          <a:prstGeom prst="rect">
            <a:avLst/>
          </a:prstGeom>
          <a:noFill/>
          <a:ln w="9525" cap="flat" cmpd="sng">
            <a:solidFill>
              <a:srgbClr val="FFFFFF"/>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solidFill>
                  <a:schemeClr val="lt1"/>
                </a:solidFill>
              </a:rPr>
              <a:t>CPAP VS. BIPAP</a:t>
            </a:r>
            <a:endParaRPr>
              <a:solidFill>
                <a:schemeClr val="lt1"/>
              </a:solidFill>
            </a:endParaRPr>
          </a:p>
        </p:txBody>
      </p:sp>
      <p:sp>
        <p:nvSpPr>
          <p:cNvPr id="576" name="Google Shape;576;p52"/>
          <p:cNvSpPr txBox="1">
            <a:spLocks noGrp="1"/>
          </p:cNvSpPr>
          <p:nvPr>
            <p:ph type="body" idx="1"/>
          </p:nvPr>
        </p:nvSpPr>
        <p:spPr>
          <a:xfrm>
            <a:off x="2153265" y="2330245"/>
            <a:ext cx="8701547" cy="45277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000"/>
              <a:buNone/>
            </a:pPr>
            <a:r>
              <a:rPr lang="en-US" sz="2000"/>
              <a:t>Continuous positive airway pressure (CPAP)</a:t>
            </a:r>
            <a:endParaRPr/>
          </a:p>
          <a:p>
            <a:pPr marL="228600" lvl="0" indent="-228600" algn="l" rtl="0">
              <a:lnSpc>
                <a:spcPct val="90000"/>
              </a:lnSpc>
              <a:spcBef>
                <a:spcPts val="1000"/>
              </a:spcBef>
              <a:spcAft>
                <a:spcPts val="0"/>
              </a:spcAft>
              <a:buSzPts val="2000"/>
              <a:buChar char="•"/>
            </a:pPr>
            <a:r>
              <a:rPr lang="en-US" sz="2000"/>
              <a:t>Beneficial for Type I respiratory failure </a:t>
            </a:r>
            <a:endParaRPr/>
          </a:p>
          <a:p>
            <a:pPr marL="685800" lvl="2" indent="-228600" algn="l" rtl="0">
              <a:lnSpc>
                <a:spcPct val="90000"/>
              </a:lnSpc>
              <a:spcBef>
                <a:spcPts val="1000"/>
              </a:spcBef>
              <a:spcAft>
                <a:spcPts val="0"/>
              </a:spcAft>
              <a:buSzPts val="2000"/>
              <a:buChar char="•"/>
            </a:pPr>
            <a:r>
              <a:rPr lang="en-US" sz="2000"/>
              <a:t>Good for CHF as it increases intrathoracic pressure thus decreasing preload, improving cardiac output. It also, increases pressure inside alveoli pushing fluid out and helping them stay upon, decreasing work of breathing, making more alveoli available for gas exchange </a:t>
            </a:r>
            <a:endParaRPr/>
          </a:p>
          <a:p>
            <a:pPr marL="685800" lvl="2" indent="-228600" algn="l" rtl="0">
              <a:lnSpc>
                <a:spcPct val="90000"/>
              </a:lnSpc>
              <a:spcBef>
                <a:spcPts val="1000"/>
              </a:spcBef>
              <a:spcAft>
                <a:spcPts val="0"/>
              </a:spcAft>
              <a:buSzPts val="2000"/>
              <a:buChar char="•"/>
            </a:pPr>
            <a:r>
              <a:rPr lang="en-US" sz="2000"/>
              <a:t>Good for obstructive sleep apnea to keep open their airways, increasing functional residual capacity (volume of air remaining in the lungs after a normal, passive exhalation)</a:t>
            </a:r>
            <a:endParaRPr/>
          </a:p>
          <a:p>
            <a:pPr marL="228600" lvl="0" indent="-228600" algn="l" rtl="0">
              <a:lnSpc>
                <a:spcPct val="90000"/>
              </a:lnSpc>
              <a:spcBef>
                <a:spcPts val="1000"/>
              </a:spcBef>
              <a:spcAft>
                <a:spcPts val="0"/>
              </a:spcAft>
              <a:buSzPts val="2000"/>
              <a:buChar char="•"/>
            </a:pPr>
            <a:r>
              <a:rPr lang="en-US" sz="2000"/>
              <a:t>Settings pressure  most common 10 cmH2O, don’t want to go above 20 cmH2O in acutely ill to avoid hemodynamic instability and increased risk for aspiration and emesis  </a:t>
            </a:r>
            <a:endParaRPr/>
          </a:p>
          <a:p>
            <a:pPr marL="228600" lvl="0" indent="-133350" algn="l" rtl="0">
              <a:lnSpc>
                <a:spcPct val="90000"/>
              </a:lnSpc>
              <a:spcBef>
                <a:spcPts val="1000"/>
              </a:spcBef>
              <a:spcAft>
                <a:spcPts val="0"/>
              </a:spcAft>
              <a:buSzPts val="1500"/>
              <a:buNone/>
            </a:pPr>
            <a:endParaRPr sz="1500"/>
          </a:p>
          <a:p>
            <a:pPr marL="228600" lvl="0" indent="-133350" algn="l" rtl="0">
              <a:lnSpc>
                <a:spcPct val="90000"/>
              </a:lnSpc>
              <a:spcBef>
                <a:spcPts val="1000"/>
              </a:spcBef>
              <a:spcAft>
                <a:spcPts val="0"/>
              </a:spcAft>
              <a:buSzPts val="1500"/>
              <a:buNone/>
            </a:pPr>
            <a:endParaRPr sz="1500"/>
          </a:p>
          <a:p>
            <a:pPr marL="457200" lvl="1" indent="-146050" algn="l" rtl="0">
              <a:lnSpc>
                <a:spcPct val="90000"/>
              </a:lnSpc>
              <a:spcBef>
                <a:spcPts val="1000"/>
              </a:spcBef>
              <a:spcAft>
                <a:spcPts val="0"/>
              </a:spcAft>
              <a:buSzPts val="1300"/>
              <a:buNone/>
            </a:pPr>
            <a:endParaRPr sz="1300"/>
          </a:p>
          <a:p>
            <a:pPr marL="228600" lvl="0" indent="-133350" algn="l" rtl="0">
              <a:lnSpc>
                <a:spcPct val="90000"/>
              </a:lnSpc>
              <a:spcBef>
                <a:spcPts val="1000"/>
              </a:spcBef>
              <a:spcAft>
                <a:spcPts val="0"/>
              </a:spcAft>
              <a:buSzPts val="1500"/>
              <a:buNone/>
            </a:pPr>
            <a:endParaRPr sz="1500"/>
          </a:p>
          <a:p>
            <a:pPr marL="228600" lvl="0" indent="-133350" algn="l" rtl="0">
              <a:lnSpc>
                <a:spcPct val="90000"/>
              </a:lnSpc>
              <a:spcBef>
                <a:spcPts val="1000"/>
              </a:spcBef>
              <a:spcAft>
                <a:spcPts val="0"/>
              </a:spcAft>
              <a:buSzPts val="1500"/>
              <a:buNone/>
            </a:pPr>
            <a:endParaRPr sz="15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0"/>
        <p:cNvGrpSpPr/>
        <p:nvPr/>
      </p:nvGrpSpPr>
      <p:grpSpPr>
        <a:xfrm>
          <a:off x="0" y="0"/>
          <a:ext cx="0" cy="0"/>
          <a:chOff x="0" y="0"/>
          <a:chExt cx="0" cy="0"/>
        </a:xfrm>
      </p:grpSpPr>
      <p:pic>
        <p:nvPicPr>
          <p:cNvPr id="581" name="Google Shape;581;p53"/>
          <p:cNvPicPr preferRelativeResize="0"/>
          <p:nvPr/>
        </p:nvPicPr>
        <p:blipFill rotWithShape="1">
          <a:blip r:embed="rId3">
            <a:alphaModFix amt="40000"/>
          </a:blip>
          <a:srcRect/>
          <a:stretch/>
        </p:blipFill>
        <p:spPr>
          <a:xfrm>
            <a:off x="20" y="10"/>
            <a:ext cx="12191980" cy="6857990"/>
          </a:xfrm>
          <a:prstGeom prst="rect">
            <a:avLst/>
          </a:prstGeom>
          <a:noFill/>
          <a:ln>
            <a:noFill/>
          </a:ln>
        </p:spPr>
      </p:pic>
      <p:sp>
        <p:nvSpPr>
          <p:cNvPr id="582" name="Google Shape;582;p53"/>
          <p:cNvSpPr txBox="1">
            <a:spLocks noGrp="1"/>
          </p:cNvSpPr>
          <p:nvPr>
            <p:ph type="title"/>
          </p:nvPr>
        </p:nvSpPr>
        <p:spPr>
          <a:xfrm>
            <a:off x="2231136" y="964692"/>
            <a:ext cx="7729728" cy="1188720"/>
          </a:xfrm>
          <a:prstGeom prst="rect">
            <a:avLst/>
          </a:prstGeom>
          <a:noFill/>
          <a:ln w="9525" cap="flat" cmpd="sng">
            <a:solidFill>
              <a:srgbClr val="FFFFFF"/>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solidFill>
                  <a:schemeClr val="lt1"/>
                </a:solidFill>
              </a:rPr>
              <a:t>CPAP VS. BIPAP</a:t>
            </a:r>
            <a:endParaRPr>
              <a:solidFill>
                <a:schemeClr val="lt1"/>
              </a:solidFill>
            </a:endParaRPr>
          </a:p>
        </p:txBody>
      </p:sp>
      <p:sp>
        <p:nvSpPr>
          <p:cNvPr id="583" name="Google Shape;583;p53"/>
          <p:cNvSpPr txBox="1">
            <a:spLocks noGrp="1"/>
          </p:cNvSpPr>
          <p:nvPr>
            <p:ph type="body" idx="1"/>
          </p:nvPr>
        </p:nvSpPr>
        <p:spPr>
          <a:xfrm>
            <a:off x="2153265" y="2330245"/>
            <a:ext cx="8701547" cy="45277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000"/>
              <a:buNone/>
            </a:pPr>
            <a:r>
              <a:rPr lang="en-US" sz="2000"/>
              <a:t>Bi-level positive airway pressure (BiPAP)</a:t>
            </a:r>
            <a:endParaRPr/>
          </a:p>
          <a:p>
            <a:pPr marL="228600" lvl="0" indent="-228600" algn="l" rtl="0">
              <a:lnSpc>
                <a:spcPct val="90000"/>
              </a:lnSpc>
              <a:spcBef>
                <a:spcPts val="1000"/>
              </a:spcBef>
              <a:spcAft>
                <a:spcPts val="0"/>
              </a:spcAft>
              <a:buSzPts val="2000"/>
              <a:buChar char="•"/>
            </a:pPr>
            <a:r>
              <a:rPr lang="en-US" sz="2000"/>
              <a:t>Beneficial for Type II respiratory failure or combination of Type I and II</a:t>
            </a:r>
            <a:endParaRPr/>
          </a:p>
          <a:p>
            <a:pPr marL="228600" lvl="0" indent="-228600" algn="l" rtl="0">
              <a:lnSpc>
                <a:spcPct val="90000"/>
              </a:lnSpc>
              <a:spcBef>
                <a:spcPts val="1000"/>
              </a:spcBef>
              <a:spcAft>
                <a:spcPts val="0"/>
              </a:spcAft>
              <a:buSzPts val="2000"/>
              <a:buChar char="•"/>
            </a:pPr>
            <a:r>
              <a:rPr lang="en-US" sz="2000"/>
              <a:t>Good for COPD and HF</a:t>
            </a:r>
            <a:endParaRPr/>
          </a:p>
          <a:p>
            <a:pPr marL="228600" lvl="0" indent="-228600" algn="l" rtl="0">
              <a:lnSpc>
                <a:spcPct val="90000"/>
              </a:lnSpc>
              <a:spcBef>
                <a:spcPts val="1000"/>
              </a:spcBef>
              <a:spcAft>
                <a:spcPts val="0"/>
              </a:spcAft>
              <a:buSzPts val="2000"/>
              <a:buChar char="•"/>
            </a:pPr>
            <a:r>
              <a:rPr lang="en-US" sz="2000"/>
              <a:t>Good to prevent intubation or when trying to wean from intubation</a:t>
            </a:r>
            <a:endParaRPr/>
          </a:p>
          <a:p>
            <a:pPr marL="228600" lvl="0" indent="-228600" algn="l" rtl="0">
              <a:lnSpc>
                <a:spcPct val="90000"/>
              </a:lnSpc>
              <a:spcBef>
                <a:spcPts val="1000"/>
              </a:spcBef>
              <a:spcAft>
                <a:spcPts val="0"/>
              </a:spcAft>
              <a:buSzPts val="2000"/>
              <a:buChar char="•"/>
            </a:pPr>
            <a:r>
              <a:rPr lang="en-US" sz="2000"/>
              <a:t>Has inspiratory positive pressure called IPAP (usually 5-25 cmH20) (helps with ventilation) and expiratory positive pressure (lower pressure during expirator to help keep alveoli open to help with oxygenation) can be put to zero if oxygenation not an issue and number less than IPAP. </a:t>
            </a:r>
            <a:endParaRPr/>
          </a:p>
          <a:p>
            <a:pPr marL="228600" lvl="0" indent="-228600" algn="l" rtl="0">
              <a:lnSpc>
                <a:spcPct val="90000"/>
              </a:lnSpc>
              <a:spcBef>
                <a:spcPts val="1000"/>
              </a:spcBef>
              <a:spcAft>
                <a:spcPts val="0"/>
              </a:spcAft>
              <a:buSzPts val="2000"/>
              <a:buChar char="•"/>
            </a:pPr>
            <a:r>
              <a:rPr lang="en-US" sz="2000"/>
              <a:t>Pressure Support= IPAP-EPAP; the greater the pressure support, the greater the tital volume the patient will have, more tidal volume more ventilation, more CO2 clearance</a:t>
            </a:r>
            <a:endParaRPr/>
          </a:p>
          <a:p>
            <a:pPr marL="228600" lvl="0" indent="-133350" algn="l" rtl="0">
              <a:lnSpc>
                <a:spcPct val="90000"/>
              </a:lnSpc>
              <a:spcBef>
                <a:spcPts val="1000"/>
              </a:spcBef>
              <a:spcAft>
                <a:spcPts val="0"/>
              </a:spcAft>
              <a:buSzPts val="1500"/>
              <a:buNone/>
            </a:pPr>
            <a:endParaRPr sz="1500"/>
          </a:p>
          <a:p>
            <a:pPr marL="228600" lvl="0" indent="-133350" algn="l" rtl="0">
              <a:lnSpc>
                <a:spcPct val="90000"/>
              </a:lnSpc>
              <a:spcBef>
                <a:spcPts val="1000"/>
              </a:spcBef>
              <a:spcAft>
                <a:spcPts val="0"/>
              </a:spcAft>
              <a:buSzPts val="1500"/>
              <a:buNone/>
            </a:pPr>
            <a:endParaRPr sz="1500"/>
          </a:p>
          <a:p>
            <a:pPr marL="457200" lvl="1" indent="-146050" algn="l" rtl="0">
              <a:lnSpc>
                <a:spcPct val="90000"/>
              </a:lnSpc>
              <a:spcBef>
                <a:spcPts val="1000"/>
              </a:spcBef>
              <a:spcAft>
                <a:spcPts val="0"/>
              </a:spcAft>
              <a:buSzPts val="1300"/>
              <a:buNone/>
            </a:pPr>
            <a:endParaRPr sz="1300"/>
          </a:p>
          <a:p>
            <a:pPr marL="228600" lvl="0" indent="-133350" algn="l" rtl="0">
              <a:lnSpc>
                <a:spcPct val="90000"/>
              </a:lnSpc>
              <a:spcBef>
                <a:spcPts val="1000"/>
              </a:spcBef>
              <a:spcAft>
                <a:spcPts val="0"/>
              </a:spcAft>
              <a:buSzPts val="1500"/>
              <a:buNone/>
            </a:pPr>
            <a:endParaRPr sz="1500"/>
          </a:p>
          <a:p>
            <a:pPr marL="228600" lvl="0" indent="-133350" algn="l" rtl="0">
              <a:lnSpc>
                <a:spcPct val="90000"/>
              </a:lnSpc>
              <a:spcBef>
                <a:spcPts val="1000"/>
              </a:spcBef>
              <a:spcAft>
                <a:spcPts val="0"/>
              </a:spcAft>
              <a:buSzPts val="1500"/>
              <a:buNone/>
            </a:pPr>
            <a:endParaRPr sz="15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7"/>
        <p:cNvGrpSpPr/>
        <p:nvPr/>
      </p:nvGrpSpPr>
      <p:grpSpPr>
        <a:xfrm>
          <a:off x="0" y="0"/>
          <a:ext cx="0" cy="0"/>
          <a:chOff x="0" y="0"/>
          <a:chExt cx="0" cy="0"/>
        </a:xfrm>
      </p:grpSpPr>
      <p:pic>
        <p:nvPicPr>
          <p:cNvPr id="588" name="Google Shape;588;p54"/>
          <p:cNvPicPr preferRelativeResize="0"/>
          <p:nvPr/>
        </p:nvPicPr>
        <p:blipFill rotWithShape="1">
          <a:blip r:embed="rId3">
            <a:alphaModFix amt="40000"/>
          </a:blip>
          <a:srcRect/>
          <a:stretch/>
        </p:blipFill>
        <p:spPr>
          <a:xfrm>
            <a:off x="20" y="10"/>
            <a:ext cx="12191980" cy="6857990"/>
          </a:xfrm>
          <a:prstGeom prst="rect">
            <a:avLst/>
          </a:prstGeom>
          <a:noFill/>
          <a:ln>
            <a:noFill/>
          </a:ln>
        </p:spPr>
      </p:pic>
      <p:sp>
        <p:nvSpPr>
          <p:cNvPr id="589" name="Google Shape;589;p54"/>
          <p:cNvSpPr txBox="1">
            <a:spLocks noGrp="1"/>
          </p:cNvSpPr>
          <p:nvPr>
            <p:ph type="title"/>
          </p:nvPr>
        </p:nvSpPr>
        <p:spPr>
          <a:xfrm>
            <a:off x="2231136" y="964692"/>
            <a:ext cx="7729728" cy="1188720"/>
          </a:xfrm>
          <a:prstGeom prst="rect">
            <a:avLst/>
          </a:prstGeom>
          <a:noFill/>
          <a:ln w="9525" cap="flat" cmpd="sng">
            <a:solidFill>
              <a:srgbClr val="FFFFFF"/>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solidFill>
                  <a:schemeClr val="lt1"/>
                </a:solidFill>
              </a:rPr>
              <a:t>WHEN IS NIV NOT ENOUGH?</a:t>
            </a:r>
            <a:endParaRPr/>
          </a:p>
        </p:txBody>
      </p:sp>
      <p:sp>
        <p:nvSpPr>
          <p:cNvPr id="590" name="Google Shape;590;p54"/>
          <p:cNvSpPr txBox="1">
            <a:spLocks noGrp="1"/>
          </p:cNvSpPr>
          <p:nvPr>
            <p:ph type="body" idx="1"/>
          </p:nvPr>
        </p:nvSpPr>
        <p:spPr>
          <a:xfrm>
            <a:off x="2153265" y="2330245"/>
            <a:ext cx="8701547" cy="452774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200"/>
              <a:buChar char="•"/>
            </a:pPr>
            <a:r>
              <a:rPr lang="en-US" sz="2200"/>
              <a:t>If hypoxemia or hypercapnia not improving, despite titrating, may need to move to intubation </a:t>
            </a:r>
            <a:endParaRPr/>
          </a:p>
          <a:p>
            <a:pPr marL="228600" lvl="0" indent="-228600" algn="l" rtl="0">
              <a:lnSpc>
                <a:spcPct val="90000"/>
              </a:lnSpc>
              <a:spcBef>
                <a:spcPts val="1000"/>
              </a:spcBef>
              <a:spcAft>
                <a:spcPts val="0"/>
              </a:spcAft>
              <a:buSzPts val="2200"/>
              <a:buChar char="•"/>
            </a:pPr>
            <a:r>
              <a:rPr lang="en-US" sz="2200"/>
              <a:t>Should assess within 2 hours</a:t>
            </a:r>
            <a:endParaRPr/>
          </a:p>
          <a:p>
            <a:pPr marL="228600" lvl="0" indent="-228600" algn="l" rtl="0">
              <a:lnSpc>
                <a:spcPct val="90000"/>
              </a:lnSpc>
              <a:spcBef>
                <a:spcPts val="1000"/>
              </a:spcBef>
              <a:spcAft>
                <a:spcPts val="0"/>
              </a:spcAft>
              <a:buSzPts val="2200"/>
              <a:buChar char="•"/>
            </a:pPr>
            <a:r>
              <a:rPr lang="en-US" sz="2200"/>
              <a:t>Nausea, emesis, or copious thick secretions given risk for aspiration</a:t>
            </a:r>
            <a:endParaRPr/>
          </a:p>
          <a:p>
            <a:pPr marL="228600" lvl="0" indent="-228600" algn="l" rtl="0">
              <a:lnSpc>
                <a:spcPct val="90000"/>
              </a:lnSpc>
              <a:spcBef>
                <a:spcPts val="1000"/>
              </a:spcBef>
              <a:spcAft>
                <a:spcPts val="0"/>
              </a:spcAft>
              <a:buSzPts val="2200"/>
              <a:buChar char="•"/>
            </a:pPr>
            <a:r>
              <a:rPr lang="en-US" sz="2200"/>
              <a:t>Patient continuous to exert themselves/work of breathing not improving</a:t>
            </a:r>
            <a:endParaRPr/>
          </a:p>
          <a:p>
            <a:pPr marL="228600" lvl="0" indent="-228600" algn="l" rtl="0">
              <a:lnSpc>
                <a:spcPct val="90000"/>
              </a:lnSpc>
              <a:spcBef>
                <a:spcPts val="1000"/>
              </a:spcBef>
              <a:spcAft>
                <a:spcPts val="0"/>
              </a:spcAft>
              <a:buSzPts val="2200"/>
              <a:buChar char="•"/>
            </a:pPr>
            <a:r>
              <a:rPr lang="en-US" sz="2200"/>
              <a:t>Lethargic or unconscious patients, as patient needs to be able to protect their own airway</a:t>
            </a:r>
            <a:endParaRPr/>
          </a:p>
          <a:p>
            <a:pPr marL="228600" lvl="0" indent="-88900" algn="l" rtl="0">
              <a:lnSpc>
                <a:spcPct val="90000"/>
              </a:lnSpc>
              <a:spcBef>
                <a:spcPts val="1000"/>
              </a:spcBef>
              <a:spcAft>
                <a:spcPts val="0"/>
              </a:spcAft>
              <a:buSzPts val="2200"/>
              <a:buNone/>
            </a:pPr>
            <a:endParaRPr sz="2200"/>
          </a:p>
          <a:p>
            <a:pPr marL="228600" lvl="0" indent="-88900" algn="l" rtl="0">
              <a:lnSpc>
                <a:spcPct val="90000"/>
              </a:lnSpc>
              <a:spcBef>
                <a:spcPts val="1000"/>
              </a:spcBef>
              <a:spcAft>
                <a:spcPts val="0"/>
              </a:spcAft>
              <a:buSzPts val="2200"/>
              <a:buNone/>
            </a:pPr>
            <a:endParaRPr sz="2200"/>
          </a:p>
          <a:p>
            <a:pPr marL="228600" lvl="0" indent="-133350" algn="l" rtl="0">
              <a:lnSpc>
                <a:spcPct val="90000"/>
              </a:lnSpc>
              <a:spcBef>
                <a:spcPts val="1000"/>
              </a:spcBef>
              <a:spcAft>
                <a:spcPts val="0"/>
              </a:spcAft>
              <a:buSzPts val="1500"/>
              <a:buNone/>
            </a:pPr>
            <a:endParaRPr sz="1500"/>
          </a:p>
          <a:p>
            <a:pPr marL="228600" lvl="0" indent="-133350" algn="l" rtl="0">
              <a:lnSpc>
                <a:spcPct val="90000"/>
              </a:lnSpc>
              <a:spcBef>
                <a:spcPts val="1000"/>
              </a:spcBef>
              <a:spcAft>
                <a:spcPts val="0"/>
              </a:spcAft>
              <a:buSzPts val="1500"/>
              <a:buNone/>
            </a:pPr>
            <a:endParaRPr sz="1500"/>
          </a:p>
          <a:p>
            <a:pPr marL="457200" lvl="1" indent="-146050" algn="l" rtl="0">
              <a:lnSpc>
                <a:spcPct val="90000"/>
              </a:lnSpc>
              <a:spcBef>
                <a:spcPts val="1000"/>
              </a:spcBef>
              <a:spcAft>
                <a:spcPts val="0"/>
              </a:spcAft>
              <a:buSzPts val="1300"/>
              <a:buNone/>
            </a:pPr>
            <a:endParaRPr sz="1300"/>
          </a:p>
          <a:p>
            <a:pPr marL="228600" lvl="0" indent="-133350" algn="l" rtl="0">
              <a:lnSpc>
                <a:spcPct val="90000"/>
              </a:lnSpc>
              <a:spcBef>
                <a:spcPts val="1000"/>
              </a:spcBef>
              <a:spcAft>
                <a:spcPts val="0"/>
              </a:spcAft>
              <a:buSzPts val="1500"/>
              <a:buNone/>
            </a:pPr>
            <a:endParaRPr sz="1500"/>
          </a:p>
          <a:p>
            <a:pPr marL="228600" lvl="0" indent="-133350" algn="l" rtl="0">
              <a:lnSpc>
                <a:spcPct val="90000"/>
              </a:lnSpc>
              <a:spcBef>
                <a:spcPts val="1000"/>
              </a:spcBef>
              <a:spcAft>
                <a:spcPts val="0"/>
              </a:spcAft>
              <a:buSzPts val="1500"/>
              <a:buNone/>
            </a:pPr>
            <a:endParaRPr sz="15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5"/>
          <p:cNvSpPr txBox="1">
            <a:spLocks noGrp="1"/>
          </p:cNvSpPr>
          <p:nvPr>
            <p:ph type="title"/>
          </p:nvPr>
        </p:nvSpPr>
        <p:spPr>
          <a:xfrm>
            <a:off x="2231136" y="779497"/>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CONTRAINDICATIONS TO NIV</a:t>
            </a:r>
            <a:endParaRPr/>
          </a:p>
        </p:txBody>
      </p:sp>
      <p:pic>
        <p:nvPicPr>
          <p:cNvPr id="596" name="Google Shape;596;p55"/>
          <p:cNvPicPr preferRelativeResize="0">
            <a:picLocks noGrp="1"/>
          </p:cNvPicPr>
          <p:nvPr>
            <p:ph type="body" idx="1"/>
          </p:nvPr>
        </p:nvPicPr>
        <p:blipFill rotWithShape="1">
          <a:blip r:embed="rId3">
            <a:alphaModFix/>
          </a:blip>
          <a:srcRect/>
          <a:stretch/>
        </p:blipFill>
        <p:spPr>
          <a:xfrm>
            <a:off x="2026110" y="2212181"/>
            <a:ext cx="8139780" cy="464581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600"/>
        <p:cNvGrpSpPr/>
        <p:nvPr/>
      </p:nvGrpSpPr>
      <p:grpSpPr>
        <a:xfrm>
          <a:off x="0" y="0"/>
          <a:ext cx="0" cy="0"/>
          <a:chOff x="0" y="0"/>
          <a:chExt cx="0" cy="0"/>
        </a:xfrm>
      </p:grpSpPr>
      <p:sp>
        <p:nvSpPr>
          <p:cNvPr id="601" name="Google Shape;601;p56"/>
          <p:cNvSpPr/>
          <p:nvPr/>
        </p:nvSpPr>
        <p:spPr>
          <a:xfrm>
            <a:off x="0" y="0"/>
            <a:ext cx="12191999"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602" name="Google Shape;602;p56"/>
          <p:cNvSpPr/>
          <p:nvPr/>
        </p:nvSpPr>
        <p:spPr>
          <a:xfrm>
            <a:off x="0" y="0"/>
            <a:ext cx="4654296"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603" name="Google Shape;603;p56"/>
          <p:cNvSpPr txBox="1">
            <a:spLocks noGrp="1"/>
          </p:cNvSpPr>
          <p:nvPr>
            <p:ph type="title"/>
          </p:nvPr>
        </p:nvSpPr>
        <p:spPr>
          <a:xfrm>
            <a:off x="643467" y="643467"/>
            <a:ext cx="3363974" cy="1728044"/>
          </a:xfrm>
          <a:prstGeom prst="rect">
            <a:avLst/>
          </a:prstGeom>
          <a:noFill/>
          <a:ln w="9525" cap="flat" cmpd="sng">
            <a:solidFill>
              <a:schemeClr val="lt1"/>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solidFill>
                  <a:schemeClr val="lt1"/>
                </a:solidFill>
              </a:rPr>
              <a:t>HACOR SCORE</a:t>
            </a:r>
            <a:endParaRPr/>
          </a:p>
        </p:txBody>
      </p:sp>
      <p:sp>
        <p:nvSpPr>
          <p:cNvPr id="604" name="Google Shape;604;p56"/>
          <p:cNvSpPr txBox="1">
            <a:spLocks noGrp="1"/>
          </p:cNvSpPr>
          <p:nvPr>
            <p:ph type="body" idx="1"/>
          </p:nvPr>
        </p:nvSpPr>
        <p:spPr>
          <a:xfrm>
            <a:off x="643468" y="2638044"/>
            <a:ext cx="3363974" cy="3415622"/>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00000"/>
              </a:lnSpc>
              <a:spcBef>
                <a:spcPts val="0"/>
              </a:spcBef>
              <a:spcAft>
                <a:spcPts val="0"/>
              </a:spcAft>
              <a:buSzPct val="100000"/>
              <a:buChar char="•"/>
            </a:pPr>
            <a:r>
              <a:rPr lang="en-US">
                <a:solidFill>
                  <a:schemeClr val="lt1"/>
                </a:solidFill>
              </a:rPr>
              <a:t>Heart rate, Acidosis, Consciousness, Oxygenation, and Respiratory rate (HACOR)</a:t>
            </a:r>
            <a:endParaRPr/>
          </a:p>
          <a:p>
            <a:pPr marL="228600" lvl="0" indent="-228600" algn="l" rtl="0">
              <a:lnSpc>
                <a:spcPct val="100000"/>
              </a:lnSpc>
              <a:spcBef>
                <a:spcPts val="1000"/>
              </a:spcBef>
              <a:spcAft>
                <a:spcPts val="0"/>
              </a:spcAft>
              <a:buSzPct val="100000"/>
              <a:buChar char="•"/>
            </a:pPr>
            <a:r>
              <a:rPr lang="en-US">
                <a:solidFill>
                  <a:schemeClr val="lt1"/>
                </a:solidFill>
              </a:rPr>
              <a:t>To predict failure of non-invasive ventilation in patients with acute hypoxemic respiratory failure </a:t>
            </a:r>
            <a:endParaRPr/>
          </a:p>
          <a:p>
            <a:pPr marL="228600" lvl="0" indent="-228600" algn="l" rtl="0">
              <a:lnSpc>
                <a:spcPct val="100000"/>
              </a:lnSpc>
              <a:spcBef>
                <a:spcPts val="1000"/>
              </a:spcBef>
              <a:spcAft>
                <a:spcPts val="0"/>
              </a:spcAft>
              <a:buSzPct val="100000"/>
              <a:buChar char="•"/>
            </a:pPr>
            <a:r>
              <a:rPr lang="en-US">
                <a:solidFill>
                  <a:schemeClr val="lt1"/>
                </a:solidFill>
              </a:rPr>
              <a:t>Scores above 5 suggest high risk failure of NIV and need for intubation</a:t>
            </a:r>
            <a:endParaRPr/>
          </a:p>
          <a:p>
            <a:pPr marL="228600" lvl="0" indent="-228600" algn="l" rtl="0">
              <a:lnSpc>
                <a:spcPct val="100000"/>
              </a:lnSpc>
              <a:spcBef>
                <a:spcPts val="1000"/>
              </a:spcBef>
              <a:spcAft>
                <a:spcPts val="0"/>
              </a:spcAft>
              <a:buSzPct val="100000"/>
              <a:buChar char="•"/>
            </a:pPr>
            <a:r>
              <a:rPr lang="en-US">
                <a:solidFill>
                  <a:schemeClr val="lt1"/>
                </a:solidFill>
              </a:rPr>
              <a:t>“The HACOR scale measured at 1 h after NIV initiation accurately predicts NIV failure, especially in pneumonia and ARDS.”</a:t>
            </a:r>
            <a:endParaRPr/>
          </a:p>
          <a:p>
            <a:pPr marL="228600" lvl="0" indent="-122872" algn="l" rtl="0">
              <a:lnSpc>
                <a:spcPct val="100000"/>
              </a:lnSpc>
              <a:spcBef>
                <a:spcPts val="1000"/>
              </a:spcBef>
              <a:spcAft>
                <a:spcPts val="0"/>
              </a:spcAft>
              <a:buSzPct val="100000"/>
              <a:buNone/>
            </a:pPr>
            <a:endParaRPr>
              <a:solidFill>
                <a:schemeClr val="lt1"/>
              </a:solidFill>
            </a:endParaRPr>
          </a:p>
        </p:txBody>
      </p:sp>
      <p:pic>
        <p:nvPicPr>
          <p:cNvPr id="605" name="Google Shape;605;p56"/>
          <p:cNvPicPr preferRelativeResize="0"/>
          <p:nvPr/>
        </p:nvPicPr>
        <p:blipFill rotWithShape="1">
          <a:blip r:embed="rId3">
            <a:alphaModFix/>
          </a:blip>
          <a:srcRect/>
          <a:stretch/>
        </p:blipFill>
        <p:spPr>
          <a:xfrm>
            <a:off x="5331605" y="643467"/>
            <a:ext cx="6183085" cy="54101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609"/>
        <p:cNvGrpSpPr/>
        <p:nvPr/>
      </p:nvGrpSpPr>
      <p:grpSpPr>
        <a:xfrm>
          <a:off x="0" y="0"/>
          <a:ext cx="0" cy="0"/>
          <a:chOff x="0" y="0"/>
          <a:chExt cx="0" cy="0"/>
        </a:xfrm>
      </p:grpSpPr>
      <p:sp>
        <p:nvSpPr>
          <p:cNvPr id="610" name="Google Shape;610;p57"/>
          <p:cNvSpPr txBox="1">
            <a:spLocks noGrp="1"/>
          </p:cNvSpPr>
          <p:nvPr>
            <p:ph type="title"/>
          </p:nvPr>
        </p:nvSpPr>
        <p:spPr>
          <a:xfrm>
            <a:off x="804672" y="964692"/>
            <a:ext cx="5894832"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4</a:t>
            </a:r>
            <a:endParaRPr/>
          </a:p>
        </p:txBody>
      </p:sp>
      <p:sp>
        <p:nvSpPr>
          <p:cNvPr id="611" name="Google Shape;611;p57"/>
          <p:cNvSpPr txBox="1">
            <a:spLocks noGrp="1"/>
          </p:cNvSpPr>
          <p:nvPr>
            <p:ph type="body" idx="1"/>
          </p:nvPr>
        </p:nvSpPr>
        <p:spPr>
          <a:xfrm>
            <a:off x="803243" y="2638044"/>
            <a:ext cx="5963317" cy="326320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a:t>Course in Hospital</a:t>
            </a:r>
            <a:endParaRPr/>
          </a:p>
          <a:p>
            <a:pPr marL="228600" lvl="0" indent="-228600" algn="l" rtl="0">
              <a:lnSpc>
                <a:spcPct val="100000"/>
              </a:lnSpc>
              <a:spcBef>
                <a:spcPts val="1000"/>
              </a:spcBef>
              <a:spcAft>
                <a:spcPts val="0"/>
              </a:spcAft>
              <a:buSzPts val="1800"/>
              <a:buChar char="•"/>
            </a:pPr>
            <a:r>
              <a:rPr lang="en-US"/>
              <a:t>Started on DuoNebs q4h + prednisone + azithromycin</a:t>
            </a:r>
            <a:endParaRPr/>
          </a:p>
          <a:p>
            <a:pPr marL="228600" lvl="0" indent="-228600" algn="l" rtl="0">
              <a:lnSpc>
                <a:spcPct val="100000"/>
              </a:lnSpc>
              <a:spcBef>
                <a:spcPts val="1000"/>
              </a:spcBef>
              <a:spcAft>
                <a:spcPts val="0"/>
              </a:spcAft>
              <a:buSzPts val="1800"/>
              <a:buChar char="•"/>
            </a:pPr>
            <a:r>
              <a:rPr lang="en-US"/>
              <a:t>Required BiPAP overnight</a:t>
            </a:r>
            <a:endParaRPr/>
          </a:p>
          <a:p>
            <a:pPr marL="228600" lvl="0" indent="-228600" algn="l" rtl="0">
              <a:lnSpc>
                <a:spcPct val="100000"/>
              </a:lnSpc>
              <a:spcBef>
                <a:spcPts val="1000"/>
              </a:spcBef>
              <a:spcAft>
                <a:spcPts val="0"/>
              </a:spcAft>
              <a:buSzPts val="1800"/>
              <a:buChar char="•"/>
            </a:pPr>
            <a:r>
              <a:rPr lang="en-US"/>
              <a:t>Weaned to NC by day 2</a:t>
            </a:r>
            <a:endParaRPr/>
          </a:p>
          <a:p>
            <a:pPr marL="228600" lvl="0" indent="-228600" algn="l" rtl="0">
              <a:lnSpc>
                <a:spcPct val="100000"/>
              </a:lnSpc>
              <a:spcBef>
                <a:spcPts val="1000"/>
              </a:spcBef>
              <a:spcAft>
                <a:spcPts val="0"/>
              </a:spcAft>
              <a:buSzPts val="1800"/>
              <a:buChar char="•"/>
            </a:pPr>
            <a:r>
              <a:rPr lang="en-US"/>
              <a:t>No new infiltrates on serial CXR</a:t>
            </a:r>
            <a:endParaRPr/>
          </a:p>
          <a:p>
            <a:pPr marL="228600" lvl="0" indent="-228600" algn="l" rtl="0">
              <a:lnSpc>
                <a:spcPct val="100000"/>
              </a:lnSpc>
              <a:spcBef>
                <a:spcPts val="1000"/>
              </a:spcBef>
              <a:spcAft>
                <a:spcPts val="0"/>
              </a:spcAft>
              <a:buSzPts val="1800"/>
              <a:buChar char="•"/>
            </a:pPr>
            <a:r>
              <a:rPr lang="en-US"/>
              <a:t>Improved clinically</a:t>
            </a:r>
            <a:endParaRPr/>
          </a:p>
          <a:p>
            <a:pPr marL="0" lvl="0" indent="0" algn="l" rtl="0">
              <a:lnSpc>
                <a:spcPct val="100000"/>
              </a:lnSpc>
              <a:spcBef>
                <a:spcPts val="1000"/>
              </a:spcBef>
              <a:spcAft>
                <a:spcPts val="0"/>
              </a:spcAft>
              <a:buSzPts val="1800"/>
              <a:buNone/>
            </a:pPr>
            <a:endParaRPr/>
          </a:p>
        </p:txBody>
      </p:sp>
      <p:sp>
        <p:nvSpPr>
          <p:cNvPr id="612" name="Google Shape;612;p57"/>
          <p:cNvSpPr/>
          <p:nvPr/>
        </p:nvSpPr>
        <p:spPr>
          <a:xfrm>
            <a:off x="7386706" y="964692"/>
            <a:ext cx="3986784"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613" name="Google Shape;613;p57"/>
          <p:cNvSpPr/>
          <p:nvPr/>
        </p:nvSpPr>
        <p:spPr>
          <a:xfrm>
            <a:off x="7551298" y="1128683"/>
            <a:ext cx="3657600"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614" name="Google Shape;614;p57"/>
          <p:cNvPicPr preferRelativeResize="0"/>
          <p:nvPr/>
        </p:nvPicPr>
        <p:blipFill rotWithShape="1">
          <a:blip r:embed="rId3">
            <a:alphaModFix/>
          </a:blip>
          <a:srcRect/>
          <a:stretch/>
        </p:blipFill>
        <p:spPr>
          <a:xfrm>
            <a:off x="7715890" y="2317951"/>
            <a:ext cx="3328416" cy="223003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618"/>
        <p:cNvGrpSpPr/>
        <p:nvPr/>
      </p:nvGrpSpPr>
      <p:grpSpPr>
        <a:xfrm>
          <a:off x="0" y="0"/>
          <a:ext cx="0" cy="0"/>
          <a:chOff x="0" y="0"/>
          <a:chExt cx="0" cy="0"/>
        </a:xfrm>
      </p:grpSpPr>
      <p:sp>
        <p:nvSpPr>
          <p:cNvPr id="619" name="Google Shape;619;p58"/>
          <p:cNvSpPr txBox="1">
            <a:spLocks noGrp="1"/>
          </p:cNvSpPr>
          <p:nvPr>
            <p:ph type="title"/>
          </p:nvPr>
        </p:nvSpPr>
        <p:spPr>
          <a:xfrm>
            <a:off x="804672" y="964692"/>
            <a:ext cx="5894832"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4</a:t>
            </a:r>
            <a:endParaRPr/>
          </a:p>
        </p:txBody>
      </p:sp>
      <p:sp>
        <p:nvSpPr>
          <p:cNvPr id="620" name="Google Shape;620;p58"/>
          <p:cNvSpPr txBox="1">
            <a:spLocks noGrp="1"/>
          </p:cNvSpPr>
          <p:nvPr>
            <p:ph type="body" idx="1"/>
          </p:nvPr>
        </p:nvSpPr>
        <p:spPr>
          <a:xfrm>
            <a:off x="803243" y="2638044"/>
            <a:ext cx="5963317" cy="326320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1800"/>
              <a:buNone/>
            </a:pPr>
            <a:r>
              <a:rPr lang="en-US" dirty="0"/>
              <a:t>Discharge Planning: What needs to be addressed before discharge?</a:t>
            </a:r>
            <a:endParaRPr dirty="0"/>
          </a:p>
          <a:p>
            <a:pPr marL="228600" lvl="0" indent="-228600" algn="l" rtl="0">
              <a:lnSpc>
                <a:spcPct val="100000"/>
              </a:lnSpc>
              <a:spcBef>
                <a:spcPts val="1000"/>
              </a:spcBef>
              <a:spcAft>
                <a:spcPts val="0"/>
              </a:spcAft>
              <a:buSzPts val="1800"/>
              <a:buChar char="•"/>
            </a:pPr>
            <a:r>
              <a:rPr lang="en-US" dirty="0"/>
              <a:t>Inhaler technique teaching</a:t>
            </a:r>
            <a:endParaRPr dirty="0"/>
          </a:p>
          <a:p>
            <a:pPr marL="228600" lvl="0" indent="-228600" algn="l" rtl="0">
              <a:lnSpc>
                <a:spcPct val="100000"/>
              </a:lnSpc>
              <a:spcBef>
                <a:spcPts val="1000"/>
              </a:spcBef>
              <a:spcAft>
                <a:spcPts val="0"/>
              </a:spcAft>
              <a:buSzPts val="1800"/>
              <a:buChar char="•"/>
            </a:pPr>
            <a:r>
              <a:rPr lang="en-US" dirty="0"/>
              <a:t>Optimize outpatient regimen (LABA + LAMA ± ICS)</a:t>
            </a:r>
            <a:endParaRPr dirty="0"/>
          </a:p>
          <a:p>
            <a:pPr marL="228600" lvl="0" indent="-228600" algn="l" rtl="0">
              <a:lnSpc>
                <a:spcPct val="100000"/>
              </a:lnSpc>
              <a:spcBef>
                <a:spcPts val="1000"/>
              </a:spcBef>
              <a:spcAft>
                <a:spcPts val="0"/>
              </a:spcAft>
              <a:buSzPts val="1800"/>
              <a:buChar char="•"/>
            </a:pPr>
            <a:r>
              <a:rPr lang="en-US" dirty="0"/>
              <a:t>Smoking cessation resources</a:t>
            </a:r>
            <a:endParaRPr dirty="0"/>
          </a:p>
          <a:p>
            <a:pPr marL="228600" lvl="0" indent="-228600" algn="l" rtl="0">
              <a:lnSpc>
                <a:spcPct val="100000"/>
              </a:lnSpc>
              <a:spcBef>
                <a:spcPts val="1000"/>
              </a:spcBef>
              <a:spcAft>
                <a:spcPts val="0"/>
              </a:spcAft>
              <a:buSzPts val="1800"/>
              <a:buChar char="•"/>
            </a:pPr>
            <a:r>
              <a:rPr lang="en-US" dirty="0"/>
              <a:t>Pulmonary rehab referral</a:t>
            </a:r>
            <a:endParaRPr dirty="0"/>
          </a:p>
          <a:p>
            <a:pPr marL="228600" lvl="0" indent="-228600" algn="l" rtl="0">
              <a:lnSpc>
                <a:spcPct val="100000"/>
              </a:lnSpc>
              <a:spcBef>
                <a:spcPts val="1000"/>
              </a:spcBef>
              <a:spcAft>
                <a:spcPts val="0"/>
              </a:spcAft>
              <a:buSzPts val="1800"/>
              <a:buChar char="•"/>
            </a:pPr>
            <a:r>
              <a:rPr lang="en-US" dirty="0"/>
              <a:t>Vaccinations (influenza, COVID, pneumococcal)</a:t>
            </a:r>
            <a:endParaRPr dirty="0"/>
          </a:p>
          <a:p>
            <a:pPr marL="228600" lvl="0" indent="-228600" algn="l" rtl="0">
              <a:lnSpc>
                <a:spcPct val="100000"/>
              </a:lnSpc>
              <a:spcBef>
                <a:spcPts val="1000"/>
              </a:spcBef>
              <a:spcAft>
                <a:spcPts val="0"/>
              </a:spcAft>
              <a:buSzPts val="1800"/>
              <a:buChar char="•"/>
            </a:pPr>
            <a:r>
              <a:rPr lang="en-US" dirty="0"/>
              <a:t>Consider alternative to Neurontin (i.e. Cymbalta)</a:t>
            </a:r>
            <a:endParaRPr dirty="0"/>
          </a:p>
          <a:p>
            <a:pPr marL="228600" lvl="0" indent="-228600" algn="l" rtl="0">
              <a:lnSpc>
                <a:spcPct val="100000"/>
              </a:lnSpc>
              <a:spcBef>
                <a:spcPts val="1000"/>
              </a:spcBef>
              <a:spcAft>
                <a:spcPts val="0"/>
              </a:spcAft>
              <a:buSzPts val="1800"/>
              <a:buChar char="•"/>
            </a:pPr>
            <a:r>
              <a:rPr lang="en-US" dirty="0"/>
              <a:t>Early PCP or pulmonology follow-up</a:t>
            </a:r>
            <a:endParaRPr dirty="0"/>
          </a:p>
        </p:txBody>
      </p:sp>
      <p:sp>
        <p:nvSpPr>
          <p:cNvPr id="621" name="Google Shape;621;p58"/>
          <p:cNvSpPr/>
          <p:nvPr/>
        </p:nvSpPr>
        <p:spPr>
          <a:xfrm>
            <a:off x="7386706" y="964692"/>
            <a:ext cx="3986784"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622" name="Google Shape;622;p58"/>
          <p:cNvSpPr/>
          <p:nvPr/>
        </p:nvSpPr>
        <p:spPr>
          <a:xfrm>
            <a:off x="7551298" y="1128683"/>
            <a:ext cx="3657600"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623" name="Google Shape;623;p58"/>
          <p:cNvPicPr preferRelativeResize="0"/>
          <p:nvPr/>
        </p:nvPicPr>
        <p:blipFill rotWithShape="1">
          <a:blip r:embed="rId3">
            <a:alphaModFix/>
          </a:blip>
          <a:srcRect/>
          <a:stretch/>
        </p:blipFill>
        <p:spPr>
          <a:xfrm>
            <a:off x="7715890" y="2317951"/>
            <a:ext cx="3328416" cy="22300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0">
                                            <p:txEl>
                                              <p:pRg st="1" end="1"/>
                                            </p:txEl>
                                          </p:spTgt>
                                        </p:tgtEl>
                                        <p:attrNameLst>
                                          <p:attrName>style.visibility</p:attrName>
                                        </p:attrNameLst>
                                      </p:cBhvr>
                                      <p:to>
                                        <p:strVal val="visible"/>
                                      </p:to>
                                    </p:set>
                                    <p:anim calcmode="lin" valueType="num">
                                      <p:cBhvr additive="base">
                                        <p:cTn id="7" dur="500" fill="hold"/>
                                        <p:tgtEl>
                                          <p:spTgt spid="62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0">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20">
                                            <p:txEl>
                                              <p:pRg st="2" end="2"/>
                                            </p:txEl>
                                          </p:spTgt>
                                        </p:tgtEl>
                                        <p:attrNameLst>
                                          <p:attrName>style.visibility</p:attrName>
                                        </p:attrNameLst>
                                      </p:cBhvr>
                                      <p:to>
                                        <p:strVal val="visible"/>
                                      </p:to>
                                    </p:set>
                                    <p:anim calcmode="lin" valueType="num">
                                      <p:cBhvr additive="base">
                                        <p:cTn id="11" dur="500" fill="hold"/>
                                        <p:tgtEl>
                                          <p:spTgt spid="62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20">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20">
                                            <p:txEl>
                                              <p:pRg st="3" end="3"/>
                                            </p:txEl>
                                          </p:spTgt>
                                        </p:tgtEl>
                                        <p:attrNameLst>
                                          <p:attrName>style.visibility</p:attrName>
                                        </p:attrNameLst>
                                      </p:cBhvr>
                                      <p:to>
                                        <p:strVal val="visible"/>
                                      </p:to>
                                    </p:set>
                                    <p:anim calcmode="lin" valueType="num">
                                      <p:cBhvr additive="base">
                                        <p:cTn id="15" dur="500" fill="hold"/>
                                        <p:tgtEl>
                                          <p:spTgt spid="620">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20">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20">
                                            <p:txEl>
                                              <p:pRg st="4" end="4"/>
                                            </p:txEl>
                                          </p:spTgt>
                                        </p:tgtEl>
                                        <p:attrNameLst>
                                          <p:attrName>style.visibility</p:attrName>
                                        </p:attrNameLst>
                                      </p:cBhvr>
                                      <p:to>
                                        <p:strVal val="visible"/>
                                      </p:to>
                                    </p:set>
                                    <p:anim calcmode="lin" valueType="num">
                                      <p:cBhvr additive="base">
                                        <p:cTn id="19" dur="500" fill="hold"/>
                                        <p:tgtEl>
                                          <p:spTgt spid="62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0">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20">
                                            <p:txEl>
                                              <p:pRg st="5" end="5"/>
                                            </p:txEl>
                                          </p:spTgt>
                                        </p:tgtEl>
                                        <p:attrNameLst>
                                          <p:attrName>style.visibility</p:attrName>
                                        </p:attrNameLst>
                                      </p:cBhvr>
                                      <p:to>
                                        <p:strVal val="visible"/>
                                      </p:to>
                                    </p:set>
                                    <p:anim calcmode="lin" valueType="num">
                                      <p:cBhvr additive="base">
                                        <p:cTn id="23" dur="500" fill="hold"/>
                                        <p:tgtEl>
                                          <p:spTgt spid="620">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20">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20">
                                            <p:txEl>
                                              <p:pRg st="6" end="6"/>
                                            </p:txEl>
                                          </p:spTgt>
                                        </p:tgtEl>
                                        <p:attrNameLst>
                                          <p:attrName>style.visibility</p:attrName>
                                        </p:attrNameLst>
                                      </p:cBhvr>
                                      <p:to>
                                        <p:strVal val="visible"/>
                                      </p:to>
                                    </p:set>
                                    <p:anim calcmode="lin" valueType="num">
                                      <p:cBhvr additive="base">
                                        <p:cTn id="27" dur="500" fill="hold"/>
                                        <p:tgtEl>
                                          <p:spTgt spid="620">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20">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20">
                                            <p:txEl>
                                              <p:pRg st="7" end="7"/>
                                            </p:txEl>
                                          </p:spTgt>
                                        </p:tgtEl>
                                        <p:attrNameLst>
                                          <p:attrName>style.visibility</p:attrName>
                                        </p:attrNameLst>
                                      </p:cBhvr>
                                      <p:to>
                                        <p:strVal val="visible"/>
                                      </p:to>
                                    </p:set>
                                    <p:anim calcmode="lin" valueType="num">
                                      <p:cBhvr additive="base">
                                        <p:cTn id="31" dur="500" fill="hold"/>
                                        <p:tgtEl>
                                          <p:spTgt spid="620">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2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3c94ec7ddb4_0_11"/>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Case 4.5</a:t>
            </a:r>
            <a:endParaRPr/>
          </a:p>
        </p:txBody>
      </p:sp>
      <p:sp>
        <p:nvSpPr>
          <p:cNvPr id="630" name="Google Shape;630;g3c94ec7ddb4_0_11"/>
          <p:cNvSpPr txBox="1">
            <a:spLocks noGrp="1"/>
          </p:cNvSpPr>
          <p:nvPr>
            <p:ph type="body" idx="1"/>
          </p:nvPr>
        </p:nvSpPr>
        <p:spPr>
          <a:xfrm>
            <a:off x="2231127" y="2638050"/>
            <a:ext cx="6222600" cy="310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65 year old male with a PMH of BPH, HTN presents due to dysuria, and urinary frequency. Reports compliance with his losartan and tamsulosin. Reports these symptoms are distinct from BPH symptoms.  </a:t>
            </a:r>
            <a:endParaRPr/>
          </a:p>
          <a:p>
            <a:pPr marL="0" lvl="0" indent="0" algn="l" rtl="0">
              <a:spcBef>
                <a:spcPts val="1000"/>
              </a:spcBef>
              <a:spcAft>
                <a:spcPts val="0"/>
              </a:spcAft>
              <a:buNone/>
            </a:pPr>
            <a:endParaRPr/>
          </a:p>
          <a:p>
            <a:pPr marL="0" lvl="0" indent="0" algn="l" rtl="0">
              <a:spcBef>
                <a:spcPts val="1000"/>
              </a:spcBef>
              <a:spcAft>
                <a:spcPts val="0"/>
              </a:spcAft>
              <a:buNone/>
            </a:pPr>
            <a:r>
              <a:rPr lang="en-US"/>
              <a:t>He denies fever, chills, flank pain or any other ROS findings. Only reports increased frequency and dysuria.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3c94ec7ddb4_0_26"/>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Case 4.5</a:t>
            </a:r>
            <a:endParaRPr/>
          </a:p>
        </p:txBody>
      </p:sp>
      <p:sp>
        <p:nvSpPr>
          <p:cNvPr id="637" name="Google Shape;637;g3c94ec7ddb4_0_26"/>
          <p:cNvSpPr txBox="1">
            <a:spLocks noGrp="1"/>
          </p:cNvSpPr>
          <p:nvPr>
            <p:ph type="body" idx="1"/>
          </p:nvPr>
        </p:nvSpPr>
        <p:spPr>
          <a:xfrm>
            <a:off x="2231136" y="2638044"/>
            <a:ext cx="7729800" cy="310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He is diagnosed with a Urinary Tract Infection.</a:t>
            </a:r>
            <a:endParaRPr/>
          </a:p>
          <a:p>
            <a:pPr marL="0" lvl="0" indent="0" algn="l" rtl="0">
              <a:spcBef>
                <a:spcPts val="1000"/>
              </a:spcBef>
              <a:spcAft>
                <a:spcPts val="0"/>
              </a:spcAft>
              <a:buNone/>
            </a:pPr>
            <a:endParaRPr/>
          </a:p>
          <a:p>
            <a:pPr marL="0" lvl="0" indent="0" algn="l" rtl="0">
              <a:spcBef>
                <a:spcPts val="1000"/>
              </a:spcBef>
              <a:spcAft>
                <a:spcPts val="0"/>
              </a:spcAft>
              <a:buNone/>
            </a:pPr>
            <a:r>
              <a:rPr lang="en-US"/>
              <a:t>Is it Complicated? Or uncomplicated?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3c94ec7ddb4_0_32"/>
          <p:cNvSpPr txBox="1">
            <a:spLocks noGrp="1"/>
          </p:cNvSpPr>
          <p:nvPr>
            <p:ph type="title"/>
          </p:nvPr>
        </p:nvSpPr>
        <p:spPr>
          <a:xfrm>
            <a:off x="2231100" y="308247"/>
            <a:ext cx="7729800" cy="711300"/>
          </a:xfrm>
          <a:prstGeom prst="rect">
            <a:avLst/>
          </a:prstGeom>
        </p:spPr>
        <p:txBody>
          <a:bodyPr spcFirstLastPara="1" wrap="square" lIns="182875" tIns="182875" rIns="182875" bIns="182875" anchor="ctr" anchorCtr="0">
            <a:normAutofit fontScale="90000"/>
          </a:bodyPr>
          <a:lstStyle/>
          <a:p>
            <a:pPr marL="0" lvl="0" indent="0" algn="ctr" rtl="0">
              <a:spcBef>
                <a:spcPts val="0"/>
              </a:spcBef>
              <a:spcAft>
                <a:spcPts val="0"/>
              </a:spcAft>
              <a:buNone/>
            </a:pPr>
            <a:r>
              <a:rPr lang="en-US"/>
              <a:t>Case 4.5</a:t>
            </a:r>
            <a:endParaRPr/>
          </a:p>
        </p:txBody>
      </p:sp>
      <p:pic>
        <p:nvPicPr>
          <p:cNvPr id="644" name="Google Shape;644;g3c94ec7ddb4_0_32"/>
          <p:cNvPicPr preferRelativeResize="0"/>
          <p:nvPr/>
        </p:nvPicPr>
        <p:blipFill>
          <a:blip r:embed="rId3">
            <a:alphaModFix/>
          </a:blip>
          <a:stretch>
            <a:fillRect/>
          </a:stretch>
        </p:blipFill>
        <p:spPr>
          <a:xfrm>
            <a:off x="3442452" y="1136148"/>
            <a:ext cx="5307100" cy="1668525"/>
          </a:xfrm>
          <a:prstGeom prst="rect">
            <a:avLst/>
          </a:prstGeom>
          <a:noFill/>
          <a:ln>
            <a:noFill/>
          </a:ln>
        </p:spPr>
      </p:pic>
      <p:pic>
        <p:nvPicPr>
          <p:cNvPr id="645" name="Google Shape;645;g3c94ec7ddb4_0_32"/>
          <p:cNvPicPr preferRelativeResize="0"/>
          <p:nvPr/>
        </p:nvPicPr>
        <p:blipFill>
          <a:blip r:embed="rId4">
            <a:alphaModFix/>
          </a:blip>
          <a:stretch>
            <a:fillRect/>
          </a:stretch>
        </p:blipFill>
        <p:spPr>
          <a:xfrm>
            <a:off x="2725275" y="3040275"/>
            <a:ext cx="6741450" cy="3676675"/>
          </a:xfrm>
          <a:prstGeom prst="rect">
            <a:avLst/>
          </a:prstGeom>
          <a:noFill/>
          <a:ln>
            <a:noFill/>
          </a:ln>
        </p:spPr>
      </p:pic>
      <p:sp>
        <p:nvSpPr>
          <p:cNvPr id="646" name="Google Shape;646;g3c94ec7ddb4_0_32"/>
          <p:cNvSpPr txBox="1"/>
          <p:nvPr/>
        </p:nvSpPr>
        <p:spPr>
          <a:xfrm>
            <a:off x="9960900" y="4605900"/>
            <a:ext cx="2214000" cy="18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262626"/>
                </a:solidFill>
                <a:latin typeface="Gill Sans"/>
                <a:ea typeface="Gill Sans"/>
                <a:cs typeface="Gill Sans"/>
                <a:sym typeface="Gill Sans"/>
              </a:rPr>
              <a:t>*New guidelines differentiate based on infection isolated to the bladder vs outside the bladder / causing systemic symptoms*</a:t>
            </a:r>
            <a:endParaRPr sz="1800">
              <a:solidFill>
                <a:srgbClr val="262626"/>
              </a:solidFill>
              <a:latin typeface="Gill Sans"/>
              <a:ea typeface="Gill Sans"/>
              <a:cs typeface="Gill Sans"/>
              <a:sym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EMPULSE TRIAL </a:t>
            </a:r>
            <a:endParaRPr/>
          </a:p>
        </p:txBody>
      </p:sp>
      <p:sp>
        <p:nvSpPr>
          <p:cNvPr id="156" name="Google Shape;156;p7"/>
          <p:cNvSpPr txBox="1">
            <a:spLocks noGrp="1"/>
          </p:cNvSpPr>
          <p:nvPr>
            <p:ph type="body" idx="1"/>
          </p:nvPr>
        </p:nvSpPr>
        <p:spPr>
          <a:xfrm>
            <a:off x="2231136" y="2467898"/>
            <a:ext cx="8259882" cy="3736258"/>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00000"/>
              </a:lnSpc>
              <a:spcBef>
                <a:spcPts val="0"/>
              </a:spcBef>
              <a:spcAft>
                <a:spcPts val="0"/>
              </a:spcAft>
              <a:buSzPct val="100000"/>
              <a:buChar char="•"/>
            </a:pPr>
            <a:r>
              <a:rPr lang="en-US" b="1"/>
              <a:t>Design: </a:t>
            </a:r>
            <a:r>
              <a:rPr lang="en-US"/>
              <a:t>Multinational, randomized, double-blind, placebo-controlled; 530 patients hospitalized for acute heart failure (de novo or decompensated chronic; any ejection fraction; with/without diabetes).</a:t>
            </a:r>
            <a:endParaRPr/>
          </a:p>
          <a:p>
            <a:pPr marL="228600" lvl="0" indent="-228600" algn="l" rtl="0">
              <a:lnSpc>
                <a:spcPct val="100000"/>
              </a:lnSpc>
              <a:spcBef>
                <a:spcPts val="1000"/>
              </a:spcBef>
              <a:spcAft>
                <a:spcPts val="0"/>
              </a:spcAft>
              <a:buSzPct val="100000"/>
              <a:buChar char="•"/>
            </a:pPr>
            <a:r>
              <a:rPr lang="en-US" b="1"/>
              <a:t>Intervention: </a:t>
            </a:r>
            <a:r>
              <a:rPr lang="en-US"/>
              <a:t>Empagliflozin 10 mg daily vs placebo, initiated in-hospital, followed 90 days.</a:t>
            </a:r>
            <a:endParaRPr/>
          </a:p>
          <a:p>
            <a:pPr marL="228600" lvl="0" indent="-228600" algn="l" rtl="0">
              <a:lnSpc>
                <a:spcPct val="100000"/>
              </a:lnSpc>
              <a:spcBef>
                <a:spcPts val="1000"/>
              </a:spcBef>
              <a:spcAft>
                <a:spcPts val="0"/>
              </a:spcAft>
              <a:buSzPct val="100000"/>
              <a:buChar char="•"/>
            </a:pPr>
            <a:r>
              <a:rPr lang="en-US" b="1"/>
              <a:t>Primary Outcome: </a:t>
            </a:r>
            <a:r>
              <a:rPr lang="en-US"/>
              <a:t>Hierarchical composite of all-cause death, heart failure events, and change in Kansas City Cardiomyopathy Questionnaire – Total Symptom Score ( KCCQ-TSS) at 90 days.</a:t>
            </a:r>
            <a:endParaRPr/>
          </a:p>
          <a:p>
            <a:pPr marL="228600" lvl="0" indent="-228600" algn="l" rtl="0">
              <a:lnSpc>
                <a:spcPct val="100000"/>
              </a:lnSpc>
              <a:spcBef>
                <a:spcPts val="1000"/>
              </a:spcBef>
              <a:spcAft>
                <a:spcPts val="0"/>
              </a:spcAft>
              <a:buSzPct val="100000"/>
              <a:buChar char="•"/>
            </a:pPr>
            <a:r>
              <a:rPr lang="en-US" b="1"/>
              <a:t>Key Results :</a:t>
            </a:r>
            <a:endParaRPr/>
          </a:p>
          <a:p>
            <a:pPr marL="457200" lvl="1" indent="-228600" algn="l" rtl="0">
              <a:lnSpc>
                <a:spcPct val="100000"/>
              </a:lnSpc>
              <a:spcBef>
                <a:spcPts val="1000"/>
              </a:spcBef>
              <a:spcAft>
                <a:spcPts val="0"/>
              </a:spcAft>
              <a:buSzPct val="100000"/>
              <a:buChar char="•"/>
            </a:pPr>
            <a:r>
              <a:rPr lang="en-US"/>
              <a:t>Clinical benefit: Win ratio 1.36 (95% CI 1.09–1.68; P = 0.0054)</a:t>
            </a:r>
            <a:endParaRPr/>
          </a:p>
          <a:p>
            <a:pPr marL="457200" lvl="1" indent="-228600" algn="l" rtl="0">
              <a:lnSpc>
                <a:spcPct val="100000"/>
              </a:lnSpc>
              <a:spcBef>
                <a:spcPts val="1000"/>
              </a:spcBef>
              <a:spcAft>
                <a:spcPts val="0"/>
              </a:spcAft>
              <a:buSzPct val="100000"/>
              <a:buChar char="•"/>
            </a:pPr>
            <a:r>
              <a:rPr lang="en-US"/>
              <a:t>Mortality: 4.2% vs 8.3% (empagliflozin vs placebo).</a:t>
            </a:r>
            <a:endParaRPr/>
          </a:p>
          <a:p>
            <a:pPr marL="457200" lvl="1" indent="-228600" algn="l" rtl="0">
              <a:lnSpc>
                <a:spcPct val="100000"/>
              </a:lnSpc>
              <a:spcBef>
                <a:spcPts val="1000"/>
              </a:spcBef>
              <a:spcAft>
                <a:spcPts val="0"/>
              </a:spcAft>
              <a:buSzPct val="100000"/>
              <a:buChar char="•"/>
            </a:pPr>
            <a:r>
              <a:rPr lang="en-US"/>
              <a:t>HF events: 10.6% vs 14.7%</a:t>
            </a:r>
            <a:endParaRPr/>
          </a:p>
          <a:p>
            <a:pPr marL="457200" lvl="1" indent="-228600" algn="l" rtl="0">
              <a:lnSpc>
                <a:spcPct val="100000"/>
              </a:lnSpc>
              <a:spcBef>
                <a:spcPts val="1000"/>
              </a:spcBef>
              <a:spcAft>
                <a:spcPts val="0"/>
              </a:spcAft>
              <a:buSzPct val="100000"/>
              <a:buChar char="•"/>
            </a:pPr>
            <a:r>
              <a:rPr lang="en-US"/>
              <a:t>Quality of life: Greater improvement in symptoms</a:t>
            </a:r>
            <a:endParaRPr b="1"/>
          </a:p>
          <a:p>
            <a:pPr marL="228600" lvl="0" indent="-228600" algn="l" rtl="0">
              <a:lnSpc>
                <a:spcPct val="100000"/>
              </a:lnSpc>
              <a:spcBef>
                <a:spcPts val="1000"/>
              </a:spcBef>
              <a:spcAft>
                <a:spcPts val="0"/>
              </a:spcAft>
              <a:buSzPct val="100000"/>
              <a:buChar char="•"/>
            </a:pPr>
            <a:r>
              <a:rPr lang="en-US" b="1"/>
              <a:t>Safety</a:t>
            </a:r>
            <a:r>
              <a:rPr lang="en-US"/>
              <a:t>: Well tolerated; no diabetic ketoacidosis; similar low rates of hypotension, volume depletion, or renal events.</a:t>
            </a:r>
            <a:endParaRPr/>
          </a:p>
          <a:p>
            <a:pPr marL="228600" lvl="0" indent="-228600" algn="l" rtl="0">
              <a:lnSpc>
                <a:spcPct val="100000"/>
              </a:lnSpc>
              <a:spcBef>
                <a:spcPts val="1000"/>
              </a:spcBef>
              <a:spcAft>
                <a:spcPts val="0"/>
              </a:spcAft>
              <a:buSzPct val="100000"/>
              <a:buChar char="•"/>
            </a:pPr>
            <a:r>
              <a:rPr lang="en-US" b="1"/>
              <a:t>Implications: </a:t>
            </a:r>
            <a:r>
              <a:rPr lang="en-US"/>
              <a:t>Empagliflozin can be safely initiated during hospitalization for acute HF, improving short-term outcomes and symptoms.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3c94ec7ddb4_0_40"/>
          <p:cNvSpPr txBox="1">
            <a:spLocks noGrp="1"/>
          </p:cNvSpPr>
          <p:nvPr>
            <p:ph type="body" idx="1"/>
          </p:nvPr>
        </p:nvSpPr>
        <p:spPr>
          <a:xfrm>
            <a:off x="2231136" y="2638044"/>
            <a:ext cx="7729800" cy="310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653" name="Google Shape;653;g3c94ec7ddb4_0_40"/>
          <p:cNvPicPr preferRelativeResize="0"/>
          <p:nvPr/>
        </p:nvPicPr>
        <p:blipFill>
          <a:blip r:embed="rId3">
            <a:alphaModFix/>
          </a:blip>
          <a:stretch>
            <a:fillRect/>
          </a:stretch>
        </p:blipFill>
        <p:spPr>
          <a:xfrm>
            <a:off x="0" y="88400"/>
            <a:ext cx="6057649" cy="3301975"/>
          </a:xfrm>
          <a:prstGeom prst="rect">
            <a:avLst/>
          </a:prstGeom>
          <a:noFill/>
          <a:ln>
            <a:noFill/>
          </a:ln>
        </p:spPr>
      </p:pic>
      <p:pic>
        <p:nvPicPr>
          <p:cNvPr id="654" name="Google Shape;654;g3c94ec7ddb4_0_40"/>
          <p:cNvPicPr preferRelativeResize="0"/>
          <p:nvPr/>
        </p:nvPicPr>
        <p:blipFill>
          <a:blip r:embed="rId4">
            <a:alphaModFix/>
          </a:blip>
          <a:stretch>
            <a:fillRect/>
          </a:stretch>
        </p:blipFill>
        <p:spPr>
          <a:xfrm>
            <a:off x="5653225" y="3298125"/>
            <a:ext cx="6538776" cy="3499525"/>
          </a:xfrm>
          <a:prstGeom prst="rect">
            <a:avLst/>
          </a:prstGeom>
          <a:noFill/>
          <a:ln>
            <a:noFill/>
          </a:ln>
        </p:spPr>
      </p:pic>
      <p:pic>
        <p:nvPicPr>
          <p:cNvPr id="655" name="Google Shape;655;g3c94ec7ddb4_0_40"/>
          <p:cNvPicPr preferRelativeResize="0"/>
          <p:nvPr/>
        </p:nvPicPr>
        <p:blipFill>
          <a:blip r:embed="rId5">
            <a:alphaModFix/>
          </a:blip>
          <a:stretch>
            <a:fillRect/>
          </a:stretch>
        </p:blipFill>
        <p:spPr>
          <a:xfrm>
            <a:off x="7141050" y="551675"/>
            <a:ext cx="3563124" cy="2375424"/>
          </a:xfrm>
          <a:prstGeom prst="rect">
            <a:avLst/>
          </a:prstGeom>
          <a:noFill/>
          <a:ln>
            <a:noFill/>
          </a:ln>
        </p:spPr>
      </p:pic>
      <p:pic>
        <p:nvPicPr>
          <p:cNvPr id="656" name="Google Shape;656;g3c94ec7ddb4_0_40"/>
          <p:cNvPicPr preferRelativeResize="0"/>
          <p:nvPr/>
        </p:nvPicPr>
        <p:blipFill>
          <a:blip r:embed="rId6">
            <a:alphaModFix/>
          </a:blip>
          <a:stretch>
            <a:fillRect/>
          </a:stretch>
        </p:blipFill>
        <p:spPr>
          <a:xfrm>
            <a:off x="1377838" y="3396900"/>
            <a:ext cx="3301975" cy="33019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3c94ec7ddb4_0_48"/>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Case 4.5</a:t>
            </a:r>
            <a:endParaRPr/>
          </a:p>
        </p:txBody>
      </p:sp>
      <p:sp>
        <p:nvSpPr>
          <p:cNvPr id="663" name="Google Shape;663;g3c94ec7ddb4_0_48"/>
          <p:cNvSpPr txBox="1">
            <a:spLocks noGrp="1"/>
          </p:cNvSpPr>
          <p:nvPr>
            <p:ph type="body" idx="1"/>
          </p:nvPr>
        </p:nvSpPr>
        <p:spPr>
          <a:xfrm>
            <a:off x="2231136" y="2638044"/>
            <a:ext cx="7729800" cy="310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He is initially treated with trimethoprim-sulfamethoxazole 160/800mg BID </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r>
              <a:rPr lang="en-US"/>
              <a:t>He returns for follow up 3 days later</a:t>
            </a:r>
            <a:endParaRPr/>
          </a:p>
          <a:p>
            <a:pPr marL="0" lvl="0" indent="0" algn="l" rtl="0">
              <a:spcBef>
                <a:spcPts val="1000"/>
              </a:spcBef>
              <a:spcAft>
                <a:spcPts val="0"/>
              </a:spcAft>
              <a:buNone/>
            </a:pPr>
            <a:r>
              <a:rPr lang="en-US"/>
              <a:t>Now reports temp 101F overnight, and right sided flank pain. His BP is also 88/60 in office with a HR of 110.</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3c94ec7ddb4_0_57"/>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Case 4.5</a:t>
            </a:r>
            <a:endParaRPr/>
          </a:p>
        </p:txBody>
      </p:sp>
      <p:sp>
        <p:nvSpPr>
          <p:cNvPr id="670" name="Google Shape;670;g3c94ec7ddb4_0_57"/>
          <p:cNvSpPr txBox="1">
            <a:spLocks noGrp="1"/>
          </p:cNvSpPr>
          <p:nvPr>
            <p:ph type="body" idx="1"/>
          </p:nvPr>
        </p:nvSpPr>
        <p:spPr>
          <a:xfrm>
            <a:off x="2231111" y="2419244"/>
            <a:ext cx="7729800" cy="310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Now it’s complicated...patient sent to ED for evaluation</a:t>
            </a:r>
            <a:endParaRPr/>
          </a:p>
          <a:p>
            <a:pPr marL="0" lvl="0" indent="0" algn="l" rtl="0">
              <a:spcBef>
                <a:spcPts val="1000"/>
              </a:spcBef>
              <a:spcAft>
                <a:spcPts val="0"/>
              </a:spcAft>
              <a:buNone/>
            </a:pPr>
            <a:endParaRPr/>
          </a:p>
        </p:txBody>
      </p:sp>
      <p:pic>
        <p:nvPicPr>
          <p:cNvPr id="671" name="Google Shape;671;g3c94ec7ddb4_0_57"/>
          <p:cNvPicPr preferRelativeResize="0"/>
          <p:nvPr/>
        </p:nvPicPr>
        <p:blipFill>
          <a:blip r:embed="rId3">
            <a:alphaModFix/>
          </a:blip>
          <a:stretch>
            <a:fillRect/>
          </a:stretch>
        </p:blipFill>
        <p:spPr>
          <a:xfrm>
            <a:off x="2157425" y="2947988"/>
            <a:ext cx="7877175" cy="38195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3c94ec7ddb4_0_64"/>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Case 4.5</a:t>
            </a:r>
            <a:endParaRPr/>
          </a:p>
        </p:txBody>
      </p:sp>
      <p:sp>
        <p:nvSpPr>
          <p:cNvPr id="678" name="Google Shape;678;g3c94ec7ddb4_0_64"/>
          <p:cNvSpPr txBox="1">
            <a:spLocks noGrp="1"/>
          </p:cNvSpPr>
          <p:nvPr>
            <p:ph type="body" idx="1"/>
          </p:nvPr>
        </p:nvSpPr>
        <p:spPr>
          <a:xfrm>
            <a:off x="2231130" y="2638050"/>
            <a:ext cx="4426200" cy="310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He is clinically improving within 48 hours of initiating IV antibiotics, and is moving towards discharge, what is the optimal duration of antibiotics?</a:t>
            </a:r>
            <a:endParaRPr/>
          </a:p>
        </p:txBody>
      </p:sp>
      <p:pic>
        <p:nvPicPr>
          <p:cNvPr id="679" name="Google Shape;679;g3c94ec7ddb4_0_64"/>
          <p:cNvPicPr preferRelativeResize="0"/>
          <p:nvPr/>
        </p:nvPicPr>
        <p:blipFill>
          <a:blip r:embed="rId3">
            <a:alphaModFix/>
          </a:blip>
          <a:stretch>
            <a:fillRect/>
          </a:stretch>
        </p:blipFill>
        <p:spPr>
          <a:xfrm>
            <a:off x="6835455" y="2305692"/>
            <a:ext cx="2742706" cy="439990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3c94ec7ddb4_0_71"/>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a:t>Case 4.5</a:t>
            </a:r>
            <a:endParaRPr/>
          </a:p>
        </p:txBody>
      </p:sp>
      <p:sp>
        <p:nvSpPr>
          <p:cNvPr id="686" name="Google Shape;686;g3c94ec7ddb4_0_71"/>
          <p:cNvSpPr txBox="1">
            <a:spLocks noGrp="1"/>
          </p:cNvSpPr>
          <p:nvPr>
            <p:ph type="body" idx="1"/>
          </p:nvPr>
        </p:nvSpPr>
        <p:spPr>
          <a:xfrm>
            <a:off x="2231136" y="2638044"/>
            <a:ext cx="7729800" cy="31020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a:t>Recommendations: </a:t>
            </a:r>
            <a:endParaRPr/>
          </a:p>
          <a:p>
            <a:pPr marL="0" lvl="0" indent="0" algn="l" rtl="0">
              <a:spcBef>
                <a:spcPts val="1000"/>
              </a:spcBef>
              <a:spcAft>
                <a:spcPts val="0"/>
              </a:spcAft>
              <a:buNone/>
            </a:pPr>
            <a:r>
              <a:rPr lang="en-US"/>
              <a:t>1. In patients presenting with complicated UTI (including acute pyelonephritis) and who are improving clinically on effective therapy, we suggest treating with a shorter course of antimicrobials, using either 5-7 days of a fluoroquinolone or 7 days of a non-fluoroquinolone antibiotic , rather than a longer course (10-14 days). </a:t>
            </a:r>
            <a:endParaRPr/>
          </a:p>
          <a:p>
            <a:pPr marL="0" lvl="0" indent="0" algn="l" rtl="0">
              <a:spcBef>
                <a:spcPts val="1000"/>
              </a:spcBef>
              <a:spcAft>
                <a:spcPts val="0"/>
              </a:spcAft>
              <a:buNone/>
            </a:pPr>
            <a:r>
              <a:rPr lang="en-US"/>
              <a:t>11.In patients presenting with complicated UTI with associated Gram-negative bacteremia and who are improving clinically on effective therapy, we suggest treating with a shorter course (7 days) of antimicrobial therapy rather than a longer course (14 days)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690"/>
        <p:cNvGrpSpPr/>
        <p:nvPr/>
      </p:nvGrpSpPr>
      <p:grpSpPr>
        <a:xfrm>
          <a:off x="0" y="0"/>
          <a:ext cx="0" cy="0"/>
          <a:chOff x="0" y="0"/>
          <a:chExt cx="0" cy="0"/>
        </a:xfrm>
      </p:grpSpPr>
      <p:sp>
        <p:nvSpPr>
          <p:cNvPr id="691" name="Google Shape;691;p59"/>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5</a:t>
            </a:r>
            <a:endParaRPr/>
          </a:p>
        </p:txBody>
      </p:sp>
      <p:sp>
        <p:nvSpPr>
          <p:cNvPr id="692" name="Google Shape;692;p59"/>
          <p:cNvSpPr txBox="1">
            <a:spLocks noGrp="1"/>
          </p:cNvSpPr>
          <p:nvPr>
            <p:ph type="body" idx="1"/>
          </p:nvPr>
        </p:nvSpPr>
        <p:spPr>
          <a:xfrm>
            <a:off x="804672" y="2640692"/>
            <a:ext cx="5925310" cy="32552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a:t>Joey Patel is a 68-year-old male with PMHx of non-insulin dependent Type II DM, CKD stage2 presenting with fevers, chills, weakness and dysuria for last 3 days. </a:t>
            </a:r>
            <a:endParaRPr/>
          </a:p>
          <a:p>
            <a:pPr marL="0" lvl="0" indent="0" algn="l" rtl="0">
              <a:lnSpc>
                <a:spcPct val="90000"/>
              </a:lnSpc>
              <a:spcBef>
                <a:spcPts val="1000"/>
              </a:spcBef>
              <a:spcAft>
                <a:spcPts val="0"/>
              </a:spcAft>
              <a:buSzPts val="1800"/>
              <a:buNone/>
            </a:pPr>
            <a:r>
              <a:rPr lang="en-US" b="1"/>
              <a:t>Vital Signs:</a:t>
            </a:r>
            <a:endParaRPr/>
          </a:p>
          <a:p>
            <a:pPr marL="0" lvl="0" indent="0" algn="l" rtl="0">
              <a:lnSpc>
                <a:spcPct val="90000"/>
              </a:lnSpc>
              <a:spcBef>
                <a:spcPts val="1000"/>
              </a:spcBef>
              <a:spcAft>
                <a:spcPts val="0"/>
              </a:spcAft>
              <a:buSzPts val="1800"/>
              <a:buNone/>
            </a:pPr>
            <a:r>
              <a:rPr lang="en-US"/>
              <a:t>Temperature: 38.5°C</a:t>
            </a:r>
            <a:endParaRPr/>
          </a:p>
          <a:p>
            <a:pPr marL="0" lvl="0" indent="0" algn="l" rtl="0">
              <a:lnSpc>
                <a:spcPct val="90000"/>
              </a:lnSpc>
              <a:spcBef>
                <a:spcPts val="1000"/>
              </a:spcBef>
              <a:spcAft>
                <a:spcPts val="0"/>
              </a:spcAft>
              <a:buSzPts val="1800"/>
              <a:buNone/>
            </a:pPr>
            <a:r>
              <a:rPr lang="en-US"/>
              <a:t>Heart Rate: 110 bpm</a:t>
            </a:r>
            <a:endParaRPr/>
          </a:p>
          <a:p>
            <a:pPr marL="0" lvl="0" indent="0" algn="l" rtl="0">
              <a:lnSpc>
                <a:spcPct val="90000"/>
              </a:lnSpc>
              <a:spcBef>
                <a:spcPts val="1000"/>
              </a:spcBef>
              <a:spcAft>
                <a:spcPts val="0"/>
              </a:spcAft>
              <a:buSzPts val="1800"/>
              <a:buNone/>
            </a:pPr>
            <a:r>
              <a:rPr lang="en-US"/>
              <a:t>Blood Pressure: 135/80 mmHg</a:t>
            </a:r>
            <a:endParaRPr/>
          </a:p>
          <a:p>
            <a:pPr marL="0" lvl="0" indent="0" algn="l" rtl="0">
              <a:lnSpc>
                <a:spcPct val="90000"/>
              </a:lnSpc>
              <a:spcBef>
                <a:spcPts val="1000"/>
              </a:spcBef>
              <a:spcAft>
                <a:spcPts val="0"/>
              </a:spcAft>
              <a:buSzPts val="1800"/>
              <a:buNone/>
            </a:pPr>
            <a:r>
              <a:rPr lang="en-US"/>
              <a:t>Respiratory Rate: 20/minO</a:t>
            </a:r>
            <a:endParaRPr/>
          </a:p>
          <a:p>
            <a:pPr marL="0" lvl="0" indent="0" algn="l" rtl="0">
              <a:lnSpc>
                <a:spcPct val="90000"/>
              </a:lnSpc>
              <a:spcBef>
                <a:spcPts val="1000"/>
              </a:spcBef>
              <a:spcAft>
                <a:spcPts val="0"/>
              </a:spcAft>
              <a:buSzPts val="1800"/>
              <a:buNone/>
            </a:pPr>
            <a:r>
              <a:rPr lang="en-US"/>
              <a:t>Oxygen Saturation: 98% on room air</a:t>
            </a:r>
            <a:endParaRPr/>
          </a:p>
        </p:txBody>
      </p:sp>
      <p:pic>
        <p:nvPicPr>
          <p:cNvPr id="693" name="Google Shape;693;p59"/>
          <p:cNvPicPr preferRelativeResize="0"/>
          <p:nvPr/>
        </p:nvPicPr>
        <p:blipFill rotWithShape="1">
          <a:blip r:embed="rId3">
            <a:alphaModFix/>
          </a:blip>
          <a:srcRect r="-1" b="1709"/>
          <a:stretch/>
        </p:blipFill>
        <p:spPr>
          <a:xfrm>
            <a:off x="7534654" y="10"/>
            <a:ext cx="4657345" cy="685799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697"/>
        <p:cNvGrpSpPr/>
        <p:nvPr/>
      </p:nvGrpSpPr>
      <p:grpSpPr>
        <a:xfrm>
          <a:off x="0" y="0"/>
          <a:ext cx="0" cy="0"/>
          <a:chOff x="0" y="0"/>
          <a:chExt cx="0" cy="0"/>
        </a:xfrm>
      </p:grpSpPr>
      <p:sp>
        <p:nvSpPr>
          <p:cNvPr id="698" name="Google Shape;698;p60"/>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5</a:t>
            </a:r>
            <a:endParaRPr/>
          </a:p>
        </p:txBody>
      </p:sp>
      <p:sp>
        <p:nvSpPr>
          <p:cNvPr id="699" name="Google Shape;699;p60"/>
          <p:cNvSpPr txBox="1">
            <a:spLocks noGrp="1"/>
          </p:cNvSpPr>
          <p:nvPr>
            <p:ph type="body" idx="1"/>
          </p:nvPr>
        </p:nvSpPr>
        <p:spPr>
          <a:xfrm>
            <a:off x="804672" y="2640692"/>
            <a:ext cx="5925310" cy="325525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b="1"/>
              <a:t>Lab Results: </a:t>
            </a:r>
            <a:endParaRPr/>
          </a:p>
          <a:p>
            <a:pPr marL="228600" lvl="0" indent="-228600" algn="l" rtl="0">
              <a:lnSpc>
                <a:spcPct val="100000"/>
              </a:lnSpc>
              <a:spcBef>
                <a:spcPts val="1000"/>
              </a:spcBef>
              <a:spcAft>
                <a:spcPts val="0"/>
              </a:spcAft>
              <a:buSzPts val="1800"/>
              <a:buChar char="•"/>
            </a:pPr>
            <a:r>
              <a:rPr lang="en-US"/>
              <a:t>Blood cultures: Positive for Escherichia coli</a:t>
            </a:r>
            <a:endParaRPr/>
          </a:p>
          <a:p>
            <a:pPr marL="228600" lvl="0" indent="-228600" algn="l" rtl="0">
              <a:lnSpc>
                <a:spcPct val="100000"/>
              </a:lnSpc>
              <a:spcBef>
                <a:spcPts val="1000"/>
              </a:spcBef>
              <a:spcAft>
                <a:spcPts val="0"/>
              </a:spcAft>
              <a:buSzPts val="1800"/>
              <a:buChar char="•"/>
            </a:pPr>
            <a:r>
              <a:rPr lang="en-US"/>
              <a:t>White Blood Cell Count: 12,000 cells/µL (mildly elevated)</a:t>
            </a:r>
            <a:endParaRPr/>
          </a:p>
          <a:p>
            <a:pPr marL="228600" lvl="0" indent="-228600" algn="l" rtl="0">
              <a:lnSpc>
                <a:spcPct val="100000"/>
              </a:lnSpc>
              <a:spcBef>
                <a:spcPts val="1000"/>
              </a:spcBef>
              <a:spcAft>
                <a:spcPts val="0"/>
              </a:spcAft>
              <a:buSzPts val="1800"/>
              <a:buChar char="•"/>
            </a:pPr>
            <a:r>
              <a:rPr lang="en-US"/>
              <a:t>Creatinine: 1.2 mg/dL (baseline for patient)</a:t>
            </a:r>
            <a:endParaRPr/>
          </a:p>
          <a:p>
            <a:pPr marL="228600" lvl="0" indent="-228600" algn="l" rtl="0">
              <a:lnSpc>
                <a:spcPct val="100000"/>
              </a:lnSpc>
              <a:spcBef>
                <a:spcPts val="1000"/>
              </a:spcBef>
              <a:spcAft>
                <a:spcPts val="0"/>
              </a:spcAft>
              <a:buSzPts val="1800"/>
              <a:buChar char="•"/>
            </a:pPr>
            <a:r>
              <a:rPr lang="en-US"/>
              <a:t>C-reactive Protein (CRP): 20 mg/L (elevated)</a:t>
            </a:r>
            <a:endParaRPr/>
          </a:p>
          <a:p>
            <a:pPr marL="0" lvl="0" indent="0" algn="l" rtl="0">
              <a:lnSpc>
                <a:spcPct val="100000"/>
              </a:lnSpc>
              <a:spcBef>
                <a:spcPts val="1000"/>
              </a:spcBef>
              <a:spcAft>
                <a:spcPts val="0"/>
              </a:spcAft>
              <a:buSzPts val="1800"/>
              <a:buNone/>
            </a:pPr>
            <a:endParaRPr/>
          </a:p>
        </p:txBody>
      </p:sp>
      <p:pic>
        <p:nvPicPr>
          <p:cNvPr id="700" name="Google Shape;700;p60"/>
          <p:cNvPicPr preferRelativeResize="0"/>
          <p:nvPr/>
        </p:nvPicPr>
        <p:blipFill rotWithShape="1">
          <a:blip r:embed="rId3">
            <a:alphaModFix/>
          </a:blip>
          <a:srcRect r="-1" b="1709"/>
          <a:stretch/>
        </p:blipFill>
        <p:spPr>
          <a:xfrm>
            <a:off x="7534654" y="10"/>
            <a:ext cx="4657345" cy="685799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04"/>
        <p:cNvGrpSpPr/>
        <p:nvPr/>
      </p:nvGrpSpPr>
      <p:grpSpPr>
        <a:xfrm>
          <a:off x="0" y="0"/>
          <a:ext cx="0" cy="0"/>
          <a:chOff x="0" y="0"/>
          <a:chExt cx="0" cy="0"/>
        </a:xfrm>
      </p:grpSpPr>
      <p:sp>
        <p:nvSpPr>
          <p:cNvPr id="705" name="Google Shape;705;p61"/>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5</a:t>
            </a:r>
            <a:endParaRPr/>
          </a:p>
        </p:txBody>
      </p:sp>
      <p:sp>
        <p:nvSpPr>
          <p:cNvPr id="706" name="Google Shape;706;p61"/>
          <p:cNvSpPr txBox="1">
            <a:spLocks noGrp="1"/>
          </p:cNvSpPr>
          <p:nvPr>
            <p:ph type="body" idx="1"/>
          </p:nvPr>
        </p:nvSpPr>
        <p:spPr>
          <a:xfrm>
            <a:off x="804672" y="2640692"/>
            <a:ext cx="5925310" cy="32552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r>
              <a:rPr lang="en-US" sz="1700" dirty="0"/>
              <a:t>Initial Management You begin appropriate IV antibiotics (Cefepime) based on local susceptibility patterns and the patient's clinical condition. After 48 hours of antibiotic therapy, John's fever has resolved, and he is clinically stable. Blood cultures now show no growth.</a:t>
            </a:r>
            <a:endParaRPr dirty="0"/>
          </a:p>
          <a:p>
            <a:pPr marL="0" lvl="0" indent="0" algn="l" rtl="0">
              <a:lnSpc>
                <a:spcPct val="90000"/>
              </a:lnSpc>
              <a:spcBef>
                <a:spcPts val="1000"/>
              </a:spcBef>
              <a:spcAft>
                <a:spcPts val="0"/>
              </a:spcAft>
              <a:buSzPts val="1700"/>
              <a:buNone/>
            </a:pPr>
            <a:r>
              <a:rPr lang="en-US" sz="1700" dirty="0"/>
              <a:t>How would you proceed with his antibiotic therapy?</a:t>
            </a:r>
            <a:endParaRPr dirty="0"/>
          </a:p>
          <a:p>
            <a:pPr marL="342900" lvl="0" indent="-342900" algn="l" rtl="0">
              <a:lnSpc>
                <a:spcPct val="90000"/>
              </a:lnSpc>
              <a:spcBef>
                <a:spcPts val="1000"/>
              </a:spcBef>
              <a:spcAft>
                <a:spcPts val="0"/>
              </a:spcAft>
              <a:buSzPts val="1700"/>
              <a:buAutoNum type="alphaUcPeriod"/>
            </a:pPr>
            <a:r>
              <a:rPr lang="en-US" sz="1700" dirty="0"/>
              <a:t>Continue the current antibiotic regimen for 14 days</a:t>
            </a:r>
            <a:endParaRPr dirty="0"/>
          </a:p>
          <a:p>
            <a:pPr marL="342900" lvl="0" indent="-342900" algn="l" rtl="0">
              <a:lnSpc>
                <a:spcPct val="90000"/>
              </a:lnSpc>
              <a:spcBef>
                <a:spcPts val="1000"/>
              </a:spcBef>
              <a:spcAft>
                <a:spcPts val="0"/>
              </a:spcAft>
              <a:buSzPts val="1700"/>
              <a:buAutoNum type="alphaUcPeriod"/>
            </a:pPr>
            <a:r>
              <a:rPr lang="en-US" sz="1700" dirty="0"/>
              <a:t>Switch to oral antibiotics and continue for 14 days</a:t>
            </a:r>
            <a:endParaRPr dirty="0"/>
          </a:p>
          <a:p>
            <a:pPr marL="342900" lvl="0" indent="-342900" algn="l" rtl="0">
              <a:lnSpc>
                <a:spcPct val="90000"/>
              </a:lnSpc>
              <a:spcBef>
                <a:spcPts val="1000"/>
              </a:spcBef>
              <a:spcAft>
                <a:spcPts val="0"/>
              </a:spcAft>
              <a:buSzPts val="1700"/>
              <a:buAutoNum type="alphaUcPeriod"/>
            </a:pPr>
            <a:r>
              <a:rPr lang="en-US" sz="1700" dirty="0"/>
              <a:t>Continue antibiotics for 7 days and reassess after 48 hours</a:t>
            </a:r>
            <a:endParaRPr dirty="0"/>
          </a:p>
          <a:p>
            <a:pPr marL="342900" lvl="0" indent="-342900" algn="l" rtl="0">
              <a:lnSpc>
                <a:spcPct val="90000"/>
              </a:lnSpc>
              <a:spcBef>
                <a:spcPts val="1000"/>
              </a:spcBef>
              <a:spcAft>
                <a:spcPts val="0"/>
              </a:spcAft>
              <a:buSzPts val="1700"/>
              <a:buAutoNum type="alphaUcPeriod"/>
            </a:pPr>
            <a:r>
              <a:rPr lang="en-US" sz="1700" dirty="0"/>
              <a:t>Discontinue antibiotics entirely, as the infection is resolved</a:t>
            </a:r>
            <a:endParaRPr dirty="0"/>
          </a:p>
        </p:txBody>
      </p:sp>
      <p:pic>
        <p:nvPicPr>
          <p:cNvPr id="707" name="Google Shape;707;p61"/>
          <p:cNvPicPr preferRelativeResize="0"/>
          <p:nvPr/>
        </p:nvPicPr>
        <p:blipFill rotWithShape="1">
          <a:blip r:embed="rId3">
            <a:alphaModFix/>
          </a:blip>
          <a:srcRect r="-1" b="1709"/>
          <a:stretch/>
        </p:blipFill>
        <p:spPr>
          <a:xfrm>
            <a:off x="7534654" y="10"/>
            <a:ext cx="4657345" cy="685799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11"/>
        <p:cNvGrpSpPr/>
        <p:nvPr/>
      </p:nvGrpSpPr>
      <p:grpSpPr>
        <a:xfrm>
          <a:off x="0" y="0"/>
          <a:ext cx="0" cy="0"/>
          <a:chOff x="0" y="0"/>
          <a:chExt cx="0" cy="0"/>
        </a:xfrm>
      </p:grpSpPr>
      <p:sp>
        <p:nvSpPr>
          <p:cNvPr id="712" name="Google Shape;712;p62"/>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5</a:t>
            </a:r>
            <a:endParaRPr/>
          </a:p>
        </p:txBody>
      </p:sp>
      <p:sp>
        <p:nvSpPr>
          <p:cNvPr id="713" name="Google Shape;713;p62"/>
          <p:cNvSpPr txBox="1">
            <a:spLocks noGrp="1"/>
          </p:cNvSpPr>
          <p:nvPr>
            <p:ph type="body" idx="1"/>
          </p:nvPr>
        </p:nvSpPr>
        <p:spPr>
          <a:xfrm>
            <a:off x="804672" y="2640692"/>
            <a:ext cx="5925310" cy="325525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a:t>Correct Answer: C. Continue antibiotics for 7 days and reassess after 48 hours.</a:t>
            </a:r>
            <a:endParaRPr/>
          </a:p>
          <a:p>
            <a:pPr marL="228600" lvl="0" indent="-228600" algn="l" rtl="0">
              <a:lnSpc>
                <a:spcPct val="100000"/>
              </a:lnSpc>
              <a:spcBef>
                <a:spcPts val="1000"/>
              </a:spcBef>
              <a:spcAft>
                <a:spcPts val="0"/>
              </a:spcAft>
              <a:buSzPts val="1800"/>
              <a:buChar char="•"/>
            </a:pPr>
            <a:r>
              <a:rPr lang="en-US"/>
              <a:t>Explanation: Based on the findings from the recent trial comparing 7-day versus 14-day treatment for bloodstream infections, patients who show clinical improvement within the first few days (like Joey) may only require 7 days of antibiotics. This approach has been shown to be non-inferior in terms of mortality, recurrence, and safety, while also reducing antibiotic-related adverse events and resistance.</a:t>
            </a:r>
            <a:endParaRPr/>
          </a:p>
        </p:txBody>
      </p:sp>
      <p:pic>
        <p:nvPicPr>
          <p:cNvPr id="714" name="Google Shape;714;p62"/>
          <p:cNvPicPr preferRelativeResize="0"/>
          <p:nvPr/>
        </p:nvPicPr>
        <p:blipFill rotWithShape="1">
          <a:blip r:embed="rId3">
            <a:alphaModFix/>
          </a:blip>
          <a:srcRect r="-1" b="1709"/>
          <a:stretch/>
        </p:blipFill>
        <p:spPr>
          <a:xfrm>
            <a:off x="7534654" y="10"/>
            <a:ext cx="4657345" cy="685799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BALANCE TRIAL</a:t>
            </a:r>
            <a:endParaRPr/>
          </a:p>
        </p:txBody>
      </p:sp>
      <p:sp>
        <p:nvSpPr>
          <p:cNvPr id="720" name="Google Shape;720;p63"/>
          <p:cNvSpPr txBox="1">
            <a:spLocks noGrp="1"/>
          </p:cNvSpPr>
          <p:nvPr>
            <p:ph type="body" idx="1"/>
          </p:nvPr>
        </p:nvSpPr>
        <p:spPr>
          <a:xfrm>
            <a:off x="2074606" y="2458065"/>
            <a:ext cx="8367252" cy="3952567"/>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0000"/>
              </a:lnSpc>
              <a:spcBef>
                <a:spcPts val="0"/>
              </a:spcBef>
              <a:spcAft>
                <a:spcPts val="0"/>
              </a:spcAft>
              <a:buSzPts val="1800"/>
              <a:buNone/>
            </a:pPr>
            <a:r>
              <a:rPr lang="en-US" b="1"/>
              <a:t>Antibiotic Treatment for 7 or 14 days of treatment for Bloodstream Infections.</a:t>
            </a:r>
            <a:endParaRPr/>
          </a:p>
          <a:p>
            <a:pPr marL="228600" lvl="0" indent="-228600" algn="l" rtl="0">
              <a:lnSpc>
                <a:spcPct val="100000"/>
              </a:lnSpc>
              <a:spcBef>
                <a:spcPts val="1000"/>
              </a:spcBef>
              <a:spcAft>
                <a:spcPts val="0"/>
              </a:spcAft>
              <a:buSzPts val="1800"/>
              <a:buChar char="•"/>
            </a:pPr>
            <a:r>
              <a:rPr lang="en-US" b="1"/>
              <a:t>Why done? </a:t>
            </a:r>
            <a:r>
              <a:rPr lang="en-US"/>
              <a:t>Blood Stream infections are common &amp; can be lethal with more than 600,000 cases and 90,000 related deaths occurring annually in North America</a:t>
            </a:r>
            <a:endParaRPr/>
          </a:p>
          <a:p>
            <a:pPr marL="228600" lvl="0" indent="-228600" algn="l" rtl="0">
              <a:lnSpc>
                <a:spcPct val="100000"/>
              </a:lnSpc>
              <a:spcBef>
                <a:spcPts val="1000"/>
              </a:spcBef>
              <a:spcAft>
                <a:spcPts val="0"/>
              </a:spcAft>
              <a:buSzPts val="1800"/>
              <a:buChar char="•"/>
            </a:pPr>
            <a:r>
              <a:rPr lang="en-US" b="1"/>
              <a:t>How was trial done? </a:t>
            </a:r>
            <a:r>
              <a:rPr lang="en-US"/>
              <a:t>Hospitalized patients (including ICU) who were admitted with bacteremia assigned to get 7 or 14 days of infection.  Antibiotic selection, dose, route was decided on by treatment team. Primary outcome was 90-day death from any cause after diagnosis of the bloodstream diagnosis of bloodstream infection (noninferiority margin, 4 percentage points)</a:t>
            </a:r>
            <a:endParaRPr/>
          </a:p>
          <a:p>
            <a:pPr marL="228600" lvl="0" indent="-228600" algn="l" rtl="0">
              <a:lnSpc>
                <a:spcPct val="100000"/>
              </a:lnSpc>
              <a:spcBef>
                <a:spcPts val="1000"/>
              </a:spcBef>
              <a:spcAft>
                <a:spcPts val="0"/>
              </a:spcAft>
              <a:buSzPts val="1800"/>
              <a:buChar char="•"/>
            </a:pPr>
            <a:r>
              <a:rPr lang="en-US" b="1"/>
              <a:t>Design: </a:t>
            </a:r>
            <a:r>
              <a:rPr lang="en-US"/>
              <a:t>Controlled, randomized, open-label, non-inferiority, 74 hospitals, 7 countries (1814 patients were assigned to 7 days of antibiotic treatment, and 1794 to 14 days)</a:t>
            </a:r>
            <a:endParaRPr/>
          </a:p>
          <a:p>
            <a:pPr marL="228600" lvl="0" indent="-228600" algn="l" rtl="0">
              <a:lnSpc>
                <a:spcPct val="100000"/>
              </a:lnSpc>
              <a:spcBef>
                <a:spcPts val="1000"/>
              </a:spcBef>
              <a:spcAft>
                <a:spcPts val="0"/>
              </a:spcAft>
              <a:buSzPts val="1800"/>
              <a:buChar char="•"/>
            </a:pPr>
            <a:r>
              <a:rPr lang="en-US" b="1"/>
              <a:t>Results: </a:t>
            </a:r>
            <a:r>
              <a:rPr lang="en-US"/>
              <a:t>Among hospitalized patients with bloodstream infection, antibiotic treatment for 7 days was noninferior to treatment for 14 days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EMPULSE TRIAL </a:t>
            </a:r>
            <a:endParaRPr/>
          </a:p>
        </p:txBody>
      </p:sp>
      <p:sp>
        <p:nvSpPr>
          <p:cNvPr id="162" name="Google Shape;162;p8"/>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ct val="100000"/>
              <a:buNone/>
            </a:pPr>
            <a:r>
              <a:rPr lang="en-US"/>
              <a:t>Things to consider &amp; Areas of weakness</a:t>
            </a:r>
            <a:endParaRPr/>
          </a:p>
          <a:p>
            <a:pPr marL="228600" lvl="0" indent="-228600" algn="l" rtl="0">
              <a:lnSpc>
                <a:spcPct val="100000"/>
              </a:lnSpc>
              <a:spcBef>
                <a:spcPts val="1000"/>
              </a:spcBef>
              <a:spcAft>
                <a:spcPts val="0"/>
              </a:spcAft>
              <a:buSzPct val="100000"/>
              <a:buChar char="•"/>
            </a:pPr>
            <a:r>
              <a:rPr lang="en-US" b="1"/>
              <a:t>Short follow-up: </a:t>
            </a:r>
            <a:r>
              <a:rPr lang="en-US"/>
              <a:t>Only 90 days; long-term efficacy and safety beyond 3 months not assessed.</a:t>
            </a:r>
            <a:endParaRPr/>
          </a:p>
          <a:p>
            <a:pPr marL="228600" lvl="0" indent="-228600" algn="l" rtl="0">
              <a:lnSpc>
                <a:spcPct val="100000"/>
              </a:lnSpc>
              <a:spcBef>
                <a:spcPts val="1000"/>
              </a:spcBef>
              <a:spcAft>
                <a:spcPts val="0"/>
              </a:spcAft>
              <a:buSzPct val="100000"/>
              <a:buChar char="•"/>
            </a:pPr>
            <a:r>
              <a:rPr lang="en-US" b="1"/>
              <a:t>Sample size: </a:t>
            </a:r>
            <a:r>
              <a:rPr lang="en-US"/>
              <a:t>530 patients—adequate for primary endpoint but underpowered for individual outcomes like mortality.</a:t>
            </a:r>
            <a:endParaRPr/>
          </a:p>
          <a:p>
            <a:pPr marL="228600" lvl="0" indent="-228600" algn="l" rtl="0">
              <a:lnSpc>
                <a:spcPct val="100000"/>
              </a:lnSpc>
              <a:spcBef>
                <a:spcPts val="1000"/>
              </a:spcBef>
              <a:spcAft>
                <a:spcPts val="0"/>
              </a:spcAft>
              <a:buSzPct val="100000"/>
              <a:buChar char="•"/>
            </a:pPr>
            <a:r>
              <a:rPr lang="en-US" b="1"/>
              <a:t>Hospitalized population: </a:t>
            </a:r>
            <a:r>
              <a:rPr lang="en-US"/>
              <a:t>Mostly stabilized patients; findings may not generalize to severely unstable or critically ill acute HF patients.</a:t>
            </a:r>
            <a:endParaRPr/>
          </a:p>
          <a:p>
            <a:pPr marL="228600" lvl="0" indent="-228600" algn="l" rtl="0">
              <a:lnSpc>
                <a:spcPct val="100000"/>
              </a:lnSpc>
              <a:spcBef>
                <a:spcPts val="1000"/>
              </a:spcBef>
              <a:spcAft>
                <a:spcPts val="0"/>
              </a:spcAft>
              <a:buSzPct val="100000"/>
              <a:buChar char="•"/>
            </a:pPr>
            <a:r>
              <a:rPr lang="en-US" b="1"/>
              <a:t>Geographic diversity: </a:t>
            </a:r>
            <a:r>
              <a:rPr lang="en-US"/>
              <a:t>Although multinational, certain regions may be underrepresented, potentially limiting global generalizability.</a:t>
            </a:r>
            <a:endParaRPr/>
          </a:p>
          <a:p>
            <a:pPr marL="228600" lvl="0" indent="-228600" algn="l" rtl="0">
              <a:lnSpc>
                <a:spcPct val="100000"/>
              </a:lnSpc>
              <a:spcBef>
                <a:spcPts val="1000"/>
              </a:spcBef>
              <a:spcAft>
                <a:spcPts val="0"/>
              </a:spcAft>
              <a:buSzPct val="100000"/>
              <a:buChar char="•"/>
            </a:pPr>
            <a:r>
              <a:rPr lang="en-US" b="1"/>
              <a:t>Exclusion criteria: </a:t>
            </a:r>
            <a:r>
              <a:rPr lang="en-US"/>
              <a:t>Patients with type 1 diabetes or severe renal impairment were excluded, limiting applicability to these groups.</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6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BALANCE TRIAL</a:t>
            </a:r>
            <a:endParaRPr/>
          </a:p>
        </p:txBody>
      </p:sp>
      <p:sp>
        <p:nvSpPr>
          <p:cNvPr id="726" name="Google Shape;726;p64"/>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b="1"/>
              <a:t>What do you think may have been exclusion criteria? </a:t>
            </a:r>
            <a:endParaRPr/>
          </a:p>
          <a:p>
            <a:pPr marL="228600" lvl="0" indent="-228600" algn="l" rtl="0">
              <a:lnSpc>
                <a:spcPct val="100000"/>
              </a:lnSpc>
              <a:spcBef>
                <a:spcPts val="1000"/>
              </a:spcBef>
              <a:spcAft>
                <a:spcPts val="0"/>
              </a:spcAft>
              <a:buSzPts val="1800"/>
              <a:buChar char="•"/>
            </a:pPr>
            <a:r>
              <a:rPr lang="en-US"/>
              <a:t>severe immunosuppression</a:t>
            </a:r>
            <a:endParaRPr/>
          </a:p>
          <a:p>
            <a:pPr marL="228600" lvl="0" indent="-228600" algn="l" rtl="0">
              <a:lnSpc>
                <a:spcPct val="100000"/>
              </a:lnSpc>
              <a:spcBef>
                <a:spcPts val="1000"/>
              </a:spcBef>
              <a:spcAft>
                <a:spcPts val="0"/>
              </a:spcAft>
              <a:buSzPts val="1800"/>
              <a:buChar char="•"/>
            </a:pPr>
            <a:r>
              <a:rPr lang="en-US"/>
              <a:t>foci requiring prolonged treatment (i.e. osteomyelitis)</a:t>
            </a:r>
            <a:endParaRPr/>
          </a:p>
          <a:p>
            <a:pPr marL="228600" lvl="0" indent="-228600" algn="l" rtl="0">
              <a:lnSpc>
                <a:spcPct val="100000"/>
              </a:lnSpc>
              <a:spcBef>
                <a:spcPts val="1000"/>
              </a:spcBef>
              <a:spcAft>
                <a:spcPts val="0"/>
              </a:spcAft>
              <a:buSzPts val="1800"/>
              <a:buChar char="•"/>
            </a:pPr>
            <a:r>
              <a:rPr lang="en-US"/>
              <a:t>single cultures with possible contaminants</a:t>
            </a:r>
            <a:endParaRPr/>
          </a:p>
          <a:p>
            <a:pPr marL="228600" lvl="0" indent="-228600" algn="l" rtl="0">
              <a:lnSpc>
                <a:spcPct val="100000"/>
              </a:lnSpc>
              <a:spcBef>
                <a:spcPts val="1000"/>
              </a:spcBef>
              <a:spcAft>
                <a:spcPts val="0"/>
              </a:spcAft>
              <a:buSzPts val="1800"/>
              <a:buChar char="•"/>
            </a:pPr>
            <a:r>
              <a:rPr lang="en-US"/>
              <a:t>cultures yielding Staphylococcus aureus</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30"/>
        <p:cNvGrpSpPr/>
        <p:nvPr/>
      </p:nvGrpSpPr>
      <p:grpSpPr>
        <a:xfrm>
          <a:off x="0" y="0"/>
          <a:ext cx="0" cy="0"/>
          <a:chOff x="0" y="0"/>
          <a:chExt cx="0" cy="0"/>
        </a:xfrm>
      </p:grpSpPr>
      <p:sp>
        <p:nvSpPr>
          <p:cNvPr id="731" name="Google Shape;731;p65"/>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6</a:t>
            </a:r>
            <a:endParaRPr/>
          </a:p>
        </p:txBody>
      </p:sp>
      <p:sp>
        <p:nvSpPr>
          <p:cNvPr id="732" name="Google Shape;732;p65"/>
          <p:cNvSpPr txBox="1">
            <a:spLocks noGrp="1"/>
          </p:cNvSpPr>
          <p:nvPr>
            <p:ph type="body" idx="1"/>
          </p:nvPr>
        </p:nvSpPr>
        <p:spPr>
          <a:xfrm>
            <a:off x="804672" y="2640692"/>
            <a:ext cx="5925310" cy="32552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500"/>
              <a:buNone/>
            </a:pPr>
            <a:r>
              <a:rPr lang="en-US" sz="1500"/>
              <a:t>Mrs. Amiri is a 78-year-old woman admitted with NSTEMI. Her past medical hx included hypertension, hyperlipidemia, CKD stage 3 b, iron deficiency anemia, prior GI bleed 10 months ago,  and paroxysmal Afib on Eliquis. </a:t>
            </a:r>
            <a:endParaRPr/>
          </a:p>
          <a:p>
            <a:pPr marL="0" lvl="0" indent="0" algn="l" rtl="0">
              <a:lnSpc>
                <a:spcPct val="90000"/>
              </a:lnSpc>
              <a:spcBef>
                <a:spcPts val="1000"/>
              </a:spcBef>
              <a:spcAft>
                <a:spcPts val="0"/>
              </a:spcAft>
              <a:buSzPts val="1500"/>
              <a:buNone/>
            </a:pPr>
            <a:r>
              <a:rPr lang="en-US" sz="1500" b="1"/>
              <a:t>Hospital Course</a:t>
            </a:r>
            <a:endParaRPr/>
          </a:p>
          <a:p>
            <a:pPr marL="228600" lvl="0" indent="-228600" algn="l" rtl="0">
              <a:lnSpc>
                <a:spcPct val="90000"/>
              </a:lnSpc>
              <a:spcBef>
                <a:spcPts val="1000"/>
              </a:spcBef>
              <a:spcAft>
                <a:spcPts val="0"/>
              </a:spcAft>
              <a:buSzPts val="1500"/>
              <a:buChar char="•"/>
            </a:pPr>
            <a:r>
              <a:rPr lang="en-US" sz="1500"/>
              <a:t>Coronary angiography shows 90% stenosis in the mid-LAD.</a:t>
            </a:r>
            <a:endParaRPr/>
          </a:p>
          <a:p>
            <a:pPr marL="228600" lvl="0" indent="-228600" algn="l" rtl="0">
              <a:lnSpc>
                <a:spcPct val="90000"/>
              </a:lnSpc>
              <a:spcBef>
                <a:spcPts val="1000"/>
              </a:spcBef>
              <a:spcAft>
                <a:spcPts val="0"/>
              </a:spcAft>
              <a:buSzPts val="1500"/>
              <a:buChar char="•"/>
            </a:pPr>
            <a:r>
              <a:rPr lang="en-US" sz="1500"/>
              <a:t>She undergoes successful PCI with implantation of a drug-eluting stent.</a:t>
            </a:r>
            <a:endParaRPr/>
          </a:p>
          <a:p>
            <a:pPr marL="228600" lvl="0" indent="-228600" algn="l" rtl="0">
              <a:lnSpc>
                <a:spcPct val="90000"/>
              </a:lnSpc>
              <a:spcBef>
                <a:spcPts val="1000"/>
              </a:spcBef>
              <a:spcAft>
                <a:spcPts val="0"/>
              </a:spcAft>
              <a:buSzPts val="1500"/>
              <a:buChar char="•"/>
            </a:pPr>
            <a:r>
              <a:rPr lang="en-US" sz="1500"/>
              <a:t>She is started on:</a:t>
            </a:r>
            <a:endParaRPr/>
          </a:p>
          <a:p>
            <a:pPr marL="228600" lvl="0" indent="-228600" algn="l" rtl="0">
              <a:lnSpc>
                <a:spcPct val="90000"/>
              </a:lnSpc>
              <a:spcBef>
                <a:spcPts val="1000"/>
              </a:spcBef>
              <a:spcAft>
                <a:spcPts val="0"/>
              </a:spcAft>
              <a:buSzPts val="1500"/>
              <a:buChar char="•"/>
            </a:pPr>
            <a:r>
              <a:rPr lang="en-US" sz="1500"/>
              <a:t>Aspirin</a:t>
            </a:r>
            <a:endParaRPr/>
          </a:p>
          <a:p>
            <a:pPr marL="228600" lvl="0" indent="-228600" algn="l" rtl="0">
              <a:lnSpc>
                <a:spcPct val="90000"/>
              </a:lnSpc>
              <a:spcBef>
                <a:spcPts val="1000"/>
              </a:spcBef>
              <a:spcAft>
                <a:spcPts val="0"/>
              </a:spcAft>
              <a:buSzPts val="1500"/>
              <a:buChar char="•"/>
            </a:pPr>
            <a:r>
              <a:rPr lang="en-US" sz="1500"/>
              <a:t>Clopidogrel</a:t>
            </a:r>
            <a:endParaRPr/>
          </a:p>
          <a:p>
            <a:pPr marL="228600" lvl="0" indent="-228600" algn="l" rtl="0">
              <a:lnSpc>
                <a:spcPct val="90000"/>
              </a:lnSpc>
              <a:spcBef>
                <a:spcPts val="1000"/>
              </a:spcBef>
              <a:spcAft>
                <a:spcPts val="0"/>
              </a:spcAft>
              <a:buSzPts val="1500"/>
              <a:buChar char="•"/>
            </a:pPr>
            <a:r>
              <a:rPr lang="en-US" sz="1500"/>
              <a:t>Continues on Eliquis </a:t>
            </a:r>
            <a:endParaRPr/>
          </a:p>
        </p:txBody>
      </p:sp>
      <p:pic>
        <p:nvPicPr>
          <p:cNvPr id="733" name="Google Shape;733;p65"/>
          <p:cNvPicPr preferRelativeResize="0"/>
          <p:nvPr/>
        </p:nvPicPr>
        <p:blipFill rotWithShape="1">
          <a:blip r:embed="rId3">
            <a:alphaModFix/>
          </a:blip>
          <a:srcRect r="-1" b="1709"/>
          <a:stretch/>
        </p:blipFill>
        <p:spPr>
          <a:xfrm>
            <a:off x="7534654" y="10"/>
            <a:ext cx="4657345" cy="685799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37"/>
        <p:cNvGrpSpPr/>
        <p:nvPr/>
      </p:nvGrpSpPr>
      <p:grpSpPr>
        <a:xfrm>
          <a:off x="0" y="0"/>
          <a:ext cx="0" cy="0"/>
          <a:chOff x="0" y="0"/>
          <a:chExt cx="0" cy="0"/>
        </a:xfrm>
      </p:grpSpPr>
      <p:sp>
        <p:nvSpPr>
          <p:cNvPr id="738" name="Google Shape;738;p66"/>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6</a:t>
            </a:r>
            <a:endParaRPr/>
          </a:p>
        </p:txBody>
      </p:sp>
      <p:sp>
        <p:nvSpPr>
          <p:cNvPr id="739" name="Google Shape;739;p66"/>
          <p:cNvSpPr txBox="1">
            <a:spLocks noGrp="1"/>
          </p:cNvSpPr>
          <p:nvPr>
            <p:ph type="body" idx="1"/>
          </p:nvPr>
        </p:nvSpPr>
        <p:spPr>
          <a:xfrm>
            <a:off x="804672" y="2640692"/>
            <a:ext cx="5925310" cy="325525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a:t>Which of the following is the most important factor influencing the duration of DAPT in this patient?</a:t>
            </a:r>
            <a:endParaRPr/>
          </a:p>
          <a:p>
            <a:pPr marL="228600" lvl="0" indent="-114300" algn="l" rtl="0">
              <a:lnSpc>
                <a:spcPct val="100000"/>
              </a:lnSpc>
              <a:spcBef>
                <a:spcPts val="1000"/>
              </a:spcBef>
              <a:spcAft>
                <a:spcPts val="0"/>
              </a:spcAft>
              <a:buSzPts val="1800"/>
              <a:buNone/>
            </a:pPr>
            <a:endParaRPr/>
          </a:p>
          <a:p>
            <a:pPr marL="228600" lvl="0" indent="-228600" algn="l" rtl="0">
              <a:lnSpc>
                <a:spcPct val="100000"/>
              </a:lnSpc>
              <a:spcBef>
                <a:spcPts val="1000"/>
              </a:spcBef>
              <a:spcAft>
                <a:spcPts val="0"/>
              </a:spcAft>
              <a:buSzPts val="1800"/>
              <a:buChar char="•"/>
            </a:pPr>
            <a:r>
              <a:rPr lang="en-US"/>
              <a:t>A. Presence of LAD lesion</a:t>
            </a:r>
            <a:endParaRPr/>
          </a:p>
          <a:p>
            <a:pPr marL="228600" lvl="0" indent="-228600" algn="l" rtl="0">
              <a:lnSpc>
                <a:spcPct val="100000"/>
              </a:lnSpc>
              <a:spcBef>
                <a:spcPts val="1000"/>
              </a:spcBef>
              <a:spcAft>
                <a:spcPts val="0"/>
              </a:spcAft>
              <a:buSzPts val="1800"/>
              <a:buChar char="•"/>
            </a:pPr>
            <a:r>
              <a:rPr lang="en-US"/>
              <a:t>B. Use of drug-eluting stent</a:t>
            </a:r>
            <a:endParaRPr/>
          </a:p>
          <a:p>
            <a:pPr marL="228600" lvl="0" indent="-228600" algn="l" rtl="0">
              <a:lnSpc>
                <a:spcPct val="100000"/>
              </a:lnSpc>
              <a:spcBef>
                <a:spcPts val="1000"/>
              </a:spcBef>
              <a:spcAft>
                <a:spcPts val="0"/>
              </a:spcAft>
              <a:buSzPts val="1800"/>
              <a:buChar char="•"/>
            </a:pPr>
            <a:r>
              <a:rPr lang="en-US"/>
              <a:t>C. High bleeding risk features</a:t>
            </a:r>
            <a:endParaRPr/>
          </a:p>
          <a:p>
            <a:pPr marL="228600" lvl="0" indent="-228600" algn="l" rtl="0">
              <a:lnSpc>
                <a:spcPct val="100000"/>
              </a:lnSpc>
              <a:spcBef>
                <a:spcPts val="1000"/>
              </a:spcBef>
              <a:spcAft>
                <a:spcPts val="0"/>
              </a:spcAft>
              <a:buSzPts val="1800"/>
              <a:buChar char="•"/>
            </a:pPr>
            <a:r>
              <a:rPr lang="en-US"/>
              <a:t>D. Diagnosis of NSTEMI</a:t>
            </a:r>
            <a:endParaRPr/>
          </a:p>
          <a:p>
            <a:pPr marL="228600" lvl="0" indent="-228600" algn="l" rtl="0">
              <a:lnSpc>
                <a:spcPct val="100000"/>
              </a:lnSpc>
              <a:spcBef>
                <a:spcPts val="1000"/>
              </a:spcBef>
              <a:spcAft>
                <a:spcPts val="0"/>
              </a:spcAft>
              <a:buSzPts val="1800"/>
              <a:buChar char="•"/>
            </a:pPr>
            <a:r>
              <a:rPr lang="en-US"/>
              <a:t>E. Female sex</a:t>
            </a:r>
            <a:endParaRPr/>
          </a:p>
        </p:txBody>
      </p:sp>
      <p:pic>
        <p:nvPicPr>
          <p:cNvPr id="740" name="Google Shape;740;p66"/>
          <p:cNvPicPr preferRelativeResize="0"/>
          <p:nvPr/>
        </p:nvPicPr>
        <p:blipFill rotWithShape="1">
          <a:blip r:embed="rId3">
            <a:alphaModFix/>
          </a:blip>
          <a:srcRect r="130"/>
          <a:stretch/>
        </p:blipFill>
        <p:spPr>
          <a:xfrm>
            <a:off x="7534654" y="10"/>
            <a:ext cx="4657345" cy="685799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44"/>
        <p:cNvGrpSpPr/>
        <p:nvPr/>
      </p:nvGrpSpPr>
      <p:grpSpPr>
        <a:xfrm>
          <a:off x="0" y="0"/>
          <a:ext cx="0" cy="0"/>
          <a:chOff x="0" y="0"/>
          <a:chExt cx="0" cy="0"/>
        </a:xfrm>
      </p:grpSpPr>
      <p:sp>
        <p:nvSpPr>
          <p:cNvPr id="745" name="Google Shape;745;p67"/>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6</a:t>
            </a:r>
            <a:endParaRPr/>
          </a:p>
        </p:txBody>
      </p:sp>
      <p:sp>
        <p:nvSpPr>
          <p:cNvPr id="746" name="Google Shape;746;p67"/>
          <p:cNvSpPr txBox="1">
            <a:spLocks noGrp="1"/>
          </p:cNvSpPr>
          <p:nvPr>
            <p:ph type="body" idx="1"/>
          </p:nvPr>
        </p:nvSpPr>
        <p:spPr>
          <a:xfrm>
            <a:off x="804672" y="2640692"/>
            <a:ext cx="5925310" cy="32552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b="1"/>
              <a:t> Correct Answer: </a:t>
            </a:r>
            <a:r>
              <a:rPr lang="en-US"/>
              <a:t>C. High bleeding risk features</a:t>
            </a:r>
            <a:endParaRPr/>
          </a:p>
          <a:p>
            <a:pPr marL="0" lvl="0" indent="0" algn="l" rtl="0">
              <a:lnSpc>
                <a:spcPct val="90000"/>
              </a:lnSpc>
              <a:spcBef>
                <a:spcPts val="1000"/>
              </a:spcBef>
              <a:spcAft>
                <a:spcPts val="0"/>
              </a:spcAft>
              <a:buSzPts val="1800"/>
              <a:buNone/>
            </a:pPr>
            <a:r>
              <a:rPr lang="en-US"/>
              <a:t>This patient meets multiple high bleeding risk (HBR) criteria:</a:t>
            </a:r>
            <a:endParaRPr/>
          </a:p>
          <a:p>
            <a:pPr marL="228600" lvl="0" indent="-228600" algn="l" rtl="0">
              <a:lnSpc>
                <a:spcPct val="90000"/>
              </a:lnSpc>
              <a:spcBef>
                <a:spcPts val="1000"/>
              </a:spcBef>
              <a:spcAft>
                <a:spcPts val="0"/>
              </a:spcAft>
              <a:buSzPts val="1800"/>
              <a:buChar char="•"/>
            </a:pPr>
            <a:r>
              <a:rPr lang="en-US"/>
              <a:t>Age &gt;75</a:t>
            </a:r>
            <a:endParaRPr/>
          </a:p>
          <a:p>
            <a:pPr marL="228600" lvl="0" indent="-228600" algn="l" rtl="0">
              <a:lnSpc>
                <a:spcPct val="90000"/>
              </a:lnSpc>
              <a:spcBef>
                <a:spcPts val="1000"/>
              </a:spcBef>
              <a:spcAft>
                <a:spcPts val="0"/>
              </a:spcAft>
              <a:buSzPts val="1800"/>
              <a:buChar char="•"/>
            </a:pPr>
            <a:r>
              <a:rPr lang="en-US"/>
              <a:t>CKD</a:t>
            </a:r>
            <a:endParaRPr/>
          </a:p>
          <a:p>
            <a:pPr marL="228600" lvl="0" indent="-228600" algn="l" rtl="0">
              <a:lnSpc>
                <a:spcPct val="90000"/>
              </a:lnSpc>
              <a:spcBef>
                <a:spcPts val="1000"/>
              </a:spcBef>
              <a:spcAft>
                <a:spcPts val="0"/>
              </a:spcAft>
              <a:buSzPts val="1800"/>
              <a:buChar char="•"/>
            </a:pPr>
            <a:r>
              <a:rPr lang="en-US"/>
              <a:t>Anemia</a:t>
            </a:r>
            <a:endParaRPr/>
          </a:p>
          <a:p>
            <a:pPr marL="228600" lvl="0" indent="-228600" algn="l" rtl="0">
              <a:lnSpc>
                <a:spcPct val="90000"/>
              </a:lnSpc>
              <a:spcBef>
                <a:spcPts val="1000"/>
              </a:spcBef>
              <a:spcAft>
                <a:spcPts val="0"/>
              </a:spcAft>
              <a:buSzPts val="1800"/>
              <a:buChar char="•"/>
            </a:pPr>
            <a:r>
              <a:rPr lang="en-US"/>
              <a:t>Prior GI bleed</a:t>
            </a:r>
            <a:endParaRPr/>
          </a:p>
          <a:p>
            <a:pPr marL="228600" lvl="0" indent="-228600" algn="l" rtl="0">
              <a:lnSpc>
                <a:spcPct val="90000"/>
              </a:lnSpc>
              <a:spcBef>
                <a:spcPts val="1000"/>
              </a:spcBef>
              <a:spcAft>
                <a:spcPts val="0"/>
              </a:spcAft>
              <a:buSzPts val="1800"/>
              <a:buChar char="•"/>
            </a:pPr>
            <a:r>
              <a:rPr lang="en-US"/>
              <a:t>Oral anticoagulation</a:t>
            </a:r>
            <a:endParaRPr/>
          </a:p>
          <a:p>
            <a:pPr marL="228600" lvl="0" indent="-228600" algn="l" rtl="0">
              <a:lnSpc>
                <a:spcPct val="90000"/>
              </a:lnSpc>
              <a:spcBef>
                <a:spcPts val="1000"/>
              </a:spcBef>
              <a:spcAft>
                <a:spcPts val="0"/>
              </a:spcAft>
              <a:buSzPts val="1800"/>
              <a:buChar char="•"/>
            </a:pPr>
            <a:r>
              <a:rPr lang="en-US"/>
              <a:t>These factors strongly drive decisions about shortening DAPT.</a:t>
            </a:r>
            <a:endParaRPr/>
          </a:p>
        </p:txBody>
      </p:sp>
      <p:pic>
        <p:nvPicPr>
          <p:cNvPr id="747" name="Google Shape;747;p67"/>
          <p:cNvPicPr preferRelativeResize="0"/>
          <p:nvPr/>
        </p:nvPicPr>
        <p:blipFill rotWithShape="1">
          <a:blip r:embed="rId3">
            <a:alphaModFix/>
          </a:blip>
          <a:srcRect r="130"/>
          <a:stretch/>
        </p:blipFill>
        <p:spPr>
          <a:xfrm>
            <a:off x="7534654" y="10"/>
            <a:ext cx="4657345" cy="685799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68"/>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6</a:t>
            </a:r>
            <a:endParaRPr/>
          </a:p>
        </p:txBody>
      </p:sp>
      <p:sp>
        <p:nvSpPr>
          <p:cNvPr id="753" name="Google Shape;753;p68"/>
          <p:cNvSpPr txBox="1">
            <a:spLocks noGrp="1"/>
          </p:cNvSpPr>
          <p:nvPr>
            <p:ph type="body" idx="1"/>
          </p:nvPr>
        </p:nvSpPr>
        <p:spPr>
          <a:xfrm>
            <a:off x="804672" y="2640692"/>
            <a:ext cx="5925310" cy="32552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a:t>Based on the </a:t>
            </a:r>
            <a:r>
              <a:rPr lang="en-US" b="1"/>
              <a:t>NEJM Oct 2021 MASTER DAPT trial</a:t>
            </a:r>
            <a:r>
              <a:rPr lang="en-US"/>
              <a:t>, what is the best antiplatelet strategy after PCI in this high bleeding risk patient?</a:t>
            </a:r>
            <a:endParaRPr/>
          </a:p>
          <a:p>
            <a:pPr marL="0" lvl="0" indent="0" algn="l" rtl="0">
              <a:lnSpc>
                <a:spcPct val="90000"/>
              </a:lnSpc>
              <a:spcBef>
                <a:spcPts val="1000"/>
              </a:spcBef>
              <a:spcAft>
                <a:spcPts val="0"/>
              </a:spcAft>
              <a:buSzPts val="1800"/>
              <a:buNone/>
            </a:pPr>
            <a:r>
              <a:rPr lang="en-US"/>
              <a:t>A. Continue aspirin + clopidogrel for 12 months</a:t>
            </a:r>
            <a:endParaRPr/>
          </a:p>
          <a:p>
            <a:pPr marL="0" lvl="0" indent="0" algn="l" rtl="0">
              <a:lnSpc>
                <a:spcPct val="90000"/>
              </a:lnSpc>
              <a:spcBef>
                <a:spcPts val="1000"/>
              </a:spcBef>
              <a:spcAft>
                <a:spcPts val="0"/>
              </a:spcAft>
              <a:buSzPts val="1800"/>
              <a:buNone/>
            </a:pPr>
            <a:r>
              <a:rPr lang="en-US"/>
              <a:t>B. Continue DAPT for at least 6 months</a:t>
            </a:r>
            <a:endParaRPr/>
          </a:p>
          <a:p>
            <a:pPr marL="0" lvl="0" indent="0" algn="l" rtl="0">
              <a:lnSpc>
                <a:spcPct val="90000"/>
              </a:lnSpc>
              <a:spcBef>
                <a:spcPts val="1000"/>
              </a:spcBef>
              <a:spcAft>
                <a:spcPts val="0"/>
              </a:spcAft>
              <a:buSzPts val="1800"/>
              <a:buNone/>
            </a:pPr>
            <a:r>
              <a:rPr lang="en-US"/>
              <a:t>C. Stop all antiplatelet therapy after discharge</a:t>
            </a:r>
            <a:endParaRPr/>
          </a:p>
          <a:p>
            <a:pPr marL="0" lvl="0" indent="0" algn="l" rtl="0">
              <a:lnSpc>
                <a:spcPct val="90000"/>
              </a:lnSpc>
              <a:spcBef>
                <a:spcPts val="1000"/>
              </a:spcBef>
              <a:spcAft>
                <a:spcPts val="0"/>
              </a:spcAft>
              <a:buSzPts val="1800"/>
              <a:buNone/>
            </a:pPr>
            <a:r>
              <a:rPr lang="en-US"/>
              <a:t>D. Use abbreviated DAPT for 1 month, then single antiplatelet therapy</a:t>
            </a:r>
            <a:endParaRPr/>
          </a:p>
          <a:p>
            <a:pPr marL="0" lvl="0" indent="0" algn="l" rtl="0">
              <a:lnSpc>
                <a:spcPct val="90000"/>
              </a:lnSpc>
              <a:spcBef>
                <a:spcPts val="1000"/>
              </a:spcBef>
              <a:spcAft>
                <a:spcPts val="0"/>
              </a:spcAft>
              <a:buSzPts val="1800"/>
              <a:buNone/>
            </a:pPr>
            <a:r>
              <a:rPr lang="en-US"/>
              <a:t>E. Continue triple therapy (aspirin + clopidogrel + apixaban) indefinitely</a:t>
            </a:r>
            <a:endParaRPr/>
          </a:p>
        </p:txBody>
      </p:sp>
      <p:pic>
        <p:nvPicPr>
          <p:cNvPr id="754" name="Google Shape;754;p68"/>
          <p:cNvPicPr preferRelativeResize="0"/>
          <p:nvPr/>
        </p:nvPicPr>
        <p:blipFill rotWithShape="1">
          <a:blip r:embed="rId3">
            <a:alphaModFix/>
          </a:blip>
          <a:srcRect r="130"/>
          <a:stretch/>
        </p:blipFill>
        <p:spPr>
          <a:xfrm>
            <a:off x="7534654" y="10"/>
            <a:ext cx="4657345" cy="685799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58"/>
        <p:cNvGrpSpPr/>
        <p:nvPr/>
      </p:nvGrpSpPr>
      <p:grpSpPr>
        <a:xfrm>
          <a:off x="0" y="0"/>
          <a:ext cx="0" cy="0"/>
          <a:chOff x="0" y="0"/>
          <a:chExt cx="0" cy="0"/>
        </a:xfrm>
      </p:grpSpPr>
      <p:sp>
        <p:nvSpPr>
          <p:cNvPr id="759" name="Google Shape;759;p69"/>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6 </a:t>
            </a:r>
            <a:endParaRPr/>
          </a:p>
        </p:txBody>
      </p:sp>
      <p:pic>
        <p:nvPicPr>
          <p:cNvPr id="760" name="Google Shape;760;p69"/>
          <p:cNvPicPr preferRelativeResize="0"/>
          <p:nvPr/>
        </p:nvPicPr>
        <p:blipFill rotWithShape="1">
          <a:blip r:embed="rId3">
            <a:alphaModFix/>
          </a:blip>
          <a:srcRect r="130"/>
          <a:stretch/>
        </p:blipFill>
        <p:spPr>
          <a:xfrm>
            <a:off x="7534654" y="10"/>
            <a:ext cx="4657345" cy="6857990"/>
          </a:xfrm>
          <a:prstGeom prst="rect">
            <a:avLst/>
          </a:prstGeom>
          <a:noFill/>
          <a:ln>
            <a:noFill/>
          </a:ln>
        </p:spPr>
      </p:pic>
      <p:sp>
        <p:nvSpPr>
          <p:cNvPr id="761" name="Google Shape;761;p69"/>
          <p:cNvSpPr txBox="1">
            <a:spLocks noGrp="1"/>
          </p:cNvSpPr>
          <p:nvPr>
            <p:ph type="body" idx="1"/>
          </p:nvPr>
        </p:nvSpPr>
        <p:spPr>
          <a:xfrm>
            <a:off x="804672" y="2638044"/>
            <a:ext cx="5832102" cy="310198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b="1"/>
              <a:t>Correct Answer: D </a:t>
            </a:r>
            <a:endParaRPr/>
          </a:p>
          <a:p>
            <a:pPr marL="0" lvl="0" indent="0" algn="l" rtl="0">
              <a:lnSpc>
                <a:spcPct val="100000"/>
              </a:lnSpc>
              <a:spcBef>
                <a:spcPts val="1000"/>
              </a:spcBef>
              <a:spcAft>
                <a:spcPts val="0"/>
              </a:spcAft>
              <a:buSzPts val="1800"/>
              <a:buNone/>
            </a:pPr>
            <a:r>
              <a:rPr lang="en-US"/>
              <a:t>Use abbreviated DAPT for 1 month, then single antiplatelet therapy</a:t>
            </a:r>
            <a:endParaRPr/>
          </a:p>
          <a:p>
            <a:pPr marL="228600" lvl="0" indent="-228600" algn="l" rtl="0">
              <a:lnSpc>
                <a:spcPct val="100000"/>
              </a:lnSpc>
              <a:spcBef>
                <a:spcPts val="1000"/>
              </a:spcBef>
              <a:spcAft>
                <a:spcPts val="0"/>
              </a:spcAft>
              <a:buSzPts val="1800"/>
              <a:buChar char="•"/>
            </a:pPr>
            <a:r>
              <a:rPr lang="en-US"/>
              <a:t>The MASTER DAPT trial showed that 1 month of DAPT in HBR patients was:</a:t>
            </a:r>
            <a:endParaRPr/>
          </a:p>
          <a:p>
            <a:pPr marL="228600" lvl="0" indent="-228600" algn="l" rtl="0">
              <a:lnSpc>
                <a:spcPct val="100000"/>
              </a:lnSpc>
              <a:spcBef>
                <a:spcPts val="1000"/>
              </a:spcBef>
              <a:spcAft>
                <a:spcPts val="0"/>
              </a:spcAft>
              <a:buSzPts val="1800"/>
              <a:buChar char="•"/>
            </a:pPr>
            <a:r>
              <a:rPr lang="en-US"/>
              <a:t>Noninferior for ischemic outcomes</a:t>
            </a:r>
            <a:endParaRPr/>
          </a:p>
          <a:p>
            <a:pPr marL="228600" lvl="0" indent="-228600" algn="l" rtl="0">
              <a:lnSpc>
                <a:spcPct val="100000"/>
              </a:lnSpc>
              <a:spcBef>
                <a:spcPts val="1000"/>
              </a:spcBef>
              <a:spcAft>
                <a:spcPts val="0"/>
              </a:spcAft>
              <a:buSzPts val="1800"/>
              <a:buChar char="•"/>
            </a:pPr>
            <a:r>
              <a:rPr lang="en-US"/>
              <a:t>Associated with significantly less bleeding</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70"/>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6 </a:t>
            </a:r>
            <a:endParaRPr/>
          </a:p>
        </p:txBody>
      </p:sp>
      <p:pic>
        <p:nvPicPr>
          <p:cNvPr id="767" name="Google Shape;767;p70"/>
          <p:cNvPicPr preferRelativeResize="0"/>
          <p:nvPr/>
        </p:nvPicPr>
        <p:blipFill rotWithShape="1">
          <a:blip r:embed="rId3">
            <a:alphaModFix/>
          </a:blip>
          <a:srcRect r="130"/>
          <a:stretch/>
        </p:blipFill>
        <p:spPr>
          <a:xfrm>
            <a:off x="7534654" y="10"/>
            <a:ext cx="4657345" cy="6857990"/>
          </a:xfrm>
          <a:prstGeom prst="rect">
            <a:avLst/>
          </a:prstGeom>
          <a:noFill/>
          <a:ln>
            <a:noFill/>
          </a:ln>
        </p:spPr>
      </p:pic>
      <p:sp>
        <p:nvSpPr>
          <p:cNvPr id="768" name="Google Shape;768;p70"/>
          <p:cNvSpPr txBox="1">
            <a:spLocks noGrp="1"/>
          </p:cNvSpPr>
          <p:nvPr>
            <p:ph type="body" idx="1"/>
          </p:nvPr>
        </p:nvSpPr>
        <p:spPr>
          <a:xfrm>
            <a:off x="804672" y="2638044"/>
            <a:ext cx="5832102" cy="310198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b="1"/>
              <a:t>Correct Answer: D </a:t>
            </a:r>
            <a:endParaRPr/>
          </a:p>
          <a:p>
            <a:pPr marL="0" lvl="0" indent="0" algn="l" rtl="0">
              <a:lnSpc>
                <a:spcPct val="100000"/>
              </a:lnSpc>
              <a:spcBef>
                <a:spcPts val="1000"/>
              </a:spcBef>
              <a:spcAft>
                <a:spcPts val="0"/>
              </a:spcAft>
              <a:buSzPts val="1800"/>
              <a:buNone/>
            </a:pPr>
            <a:r>
              <a:rPr lang="en-US"/>
              <a:t>Use abbreviated DAPT for 1 month, then single antiplatelet therapy</a:t>
            </a:r>
            <a:endParaRPr/>
          </a:p>
          <a:p>
            <a:pPr marL="228600" lvl="0" indent="-228600" algn="l" rtl="0">
              <a:lnSpc>
                <a:spcPct val="100000"/>
              </a:lnSpc>
              <a:spcBef>
                <a:spcPts val="1000"/>
              </a:spcBef>
              <a:spcAft>
                <a:spcPts val="0"/>
              </a:spcAft>
              <a:buSzPts val="1800"/>
              <a:buChar char="•"/>
            </a:pPr>
            <a:r>
              <a:rPr lang="en-US"/>
              <a:t>The MASTER DAPT trial showed that 1 month of DAPT in HBR patients was:</a:t>
            </a:r>
            <a:endParaRPr/>
          </a:p>
          <a:p>
            <a:pPr marL="228600" lvl="0" indent="-228600" algn="l" rtl="0">
              <a:lnSpc>
                <a:spcPct val="100000"/>
              </a:lnSpc>
              <a:spcBef>
                <a:spcPts val="1000"/>
              </a:spcBef>
              <a:spcAft>
                <a:spcPts val="0"/>
              </a:spcAft>
              <a:buSzPts val="1800"/>
              <a:buChar char="•"/>
            </a:pPr>
            <a:r>
              <a:rPr lang="en-US"/>
              <a:t>Noninferior for ischemic outcomes</a:t>
            </a:r>
            <a:endParaRPr/>
          </a:p>
          <a:p>
            <a:pPr marL="228600" lvl="0" indent="-228600" algn="l" rtl="0">
              <a:lnSpc>
                <a:spcPct val="100000"/>
              </a:lnSpc>
              <a:spcBef>
                <a:spcPts val="1000"/>
              </a:spcBef>
              <a:spcAft>
                <a:spcPts val="0"/>
              </a:spcAft>
              <a:buSzPts val="1800"/>
              <a:buChar char="•"/>
            </a:pPr>
            <a:r>
              <a:rPr lang="en-US"/>
              <a:t>Associated with significantly less bleeding</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1"/>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6 </a:t>
            </a:r>
            <a:endParaRPr/>
          </a:p>
        </p:txBody>
      </p:sp>
      <p:pic>
        <p:nvPicPr>
          <p:cNvPr id="774" name="Google Shape;774;p71"/>
          <p:cNvPicPr preferRelativeResize="0"/>
          <p:nvPr/>
        </p:nvPicPr>
        <p:blipFill rotWithShape="1">
          <a:blip r:embed="rId3">
            <a:alphaModFix/>
          </a:blip>
          <a:srcRect r="130"/>
          <a:stretch/>
        </p:blipFill>
        <p:spPr>
          <a:xfrm>
            <a:off x="7534654" y="10"/>
            <a:ext cx="4657345" cy="6857990"/>
          </a:xfrm>
          <a:prstGeom prst="rect">
            <a:avLst/>
          </a:prstGeom>
          <a:noFill/>
          <a:ln>
            <a:noFill/>
          </a:ln>
        </p:spPr>
      </p:pic>
      <p:sp>
        <p:nvSpPr>
          <p:cNvPr id="775" name="Google Shape;775;p71"/>
          <p:cNvSpPr txBox="1">
            <a:spLocks noGrp="1"/>
          </p:cNvSpPr>
          <p:nvPr>
            <p:ph type="body" idx="1"/>
          </p:nvPr>
        </p:nvSpPr>
        <p:spPr>
          <a:xfrm>
            <a:off x="804672" y="2638044"/>
            <a:ext cx="5832102" cy="310198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a:t>What was the major benefit of abbreviated DAPT compared with standard DAPT?</a:t>
            </a:r>
            <a:endParaRPr/>
          </a:p>
          <a:p>
            <a:pPr marL="228600" lvl="0" indent="-228600" algn="l" rtl="0">
              <a:lnSpc>
                <a:spcPct val="100000"/>
              </a:lnSpc>
              <a:spcBef>
                <a:spcPts val="1000"/>
              </a:spcBef>
              <a:spcAft>
                <a:spcPts val="0"/>
              </a:spcAft>
              <a:buSzPts val="1800"/>
              <a:buChar char="•"/>
            </a:pPr>
            <a:r>
              <a:rPr lang="en-US"/>
              <a:t>Reduced bleeding without increasing ischemic events</a:t>
            </a:r>
            <a:endParaRPr/>
          </a:p>
          <a:p>
            <a:pPr marL="0" lvl="0" indent="0" algn="l" rtl="0">
              <a:lnSpc>
                <a:spcPct val="100000"/>
              </a:lnSpc>
              <a:spcBef>
                <a:spcPts val="1000"/>
              </a:spcBef>
              <a:spcAft>
                <a:spcPts val="0"/>
              </a:spcAft>
              <a:buSzPts val="1800"/>
              <a:buNone/>
            </a:pPr>
            <a:r>
              <a:rPr lang="en-US"/>
              <a:t>MASTER DAPT demonstrated:</a:t>
            </a:r>
            <a:endParaRPr/>
          </a:p>
          <a:p>
            <a:pPr marL="228600" lvl="0" indent="-228600" algn="l" rtl="0">
              <a:lnSpc>
                <a:spcPct val="100000"/>
              </a:lnSpc>
              <a:spcBef>
                <a:spcPts val="1000"/>
              </a:spcBef>
              <a:spcAft>
                <a:spcPts val="0"/>
              </a:spcAft>
              <a:buSzPts val="1800"/>
              <a:buChar char="•"/>
            </a:pPr>
            <a:r>
              <a:rPr lang="en-US"/>
              <a:t>Similar rates of MI/stroke/death</a:t>
            </a:r>
            <a:endParaRPr/>
          </a:p>
          <a:p>
            <a:pPr marL="228600" lvl="0" indent="-228600" algn="l" rtl="0">
              <a:lnSpc>
                <a:spcPct val="100000"/>
              </a:lnSpc>
              <a:spcBef>
                <a:spcPts val="1000"/>
              </a:spcBef>
              <a:spcAft>
                <a:spcPts val="0"/>
              </a:spcAft>
              <a:buSzPts val="1800"/>
              <a:buChar char="•"/>
            </a:pPr>
            <a:r>
              <a:rPr lang="en-US"/>
              <a:t>Lower major or clinically relevant bleeding</a:t>
            </a:r>
            <a:endParaRPr/>
          </a:p>
          <a:p>
            <a:pPr marL="0" lvl="0" indent="0" algn="l" rtl="0">
              <a:lnSpc>
                <a:spcPct val="100000"/>
              </a:lnSpc>
              <a:spcBef>
                <a:spcPts val="1000"/>
              </a:spcBef>
              <a:spcAft>
                <a:spcPts val="0"/>
              </a:spcAft>
              <a:buSzPts val="1800"/>
              <a:buNone/>
            </a:pPr>
            <a:endParaRPr/>
          </a:p>
          <a:p>
            <a:pPr marL="0" lvl="0" indent="0" algn="l" rtl="0">
              <a:lnSpc>
                <a:spcPct val="100000"/>
              </a:lnSpc>
              <a:spcBef>
                <a:spcPts val="1000"/>
              </a:spcBef>
              <a:spcAft>
                <a:spcPts val="0"/>
              </a:spcAft>
              <a:buSzPts val="1800"/>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79"/>
        <p:cNvGrpSpPr/>
        <p:nvPr/>
      </p:nvGrpSpPr>
      <p:grpSpPr>
        <a:xfrm>
          <a:off x="0" y="0"/>
          <a:ext cx="0" cy="0"/>
          <a:chOff x="0" y="0"/>
          <a:chExt cx="0" cy="0"/>
        </a:xfrm>
      </p:grpSpPr>
      <p:sp>
        <p:nvSpPr>
          <p:cNvPr id="780" name="Google Shape;780;p72"/>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6</a:t>
            </a:r>
            <a:endParaRPr/>
          </a:p>
        </p:txBody>
      </p:sp>
      <p:sp>
        <p:nvSpPr>
          <p:cNvPr id="781" name="Google Shape;781;p72"/>
          <p:cNvSpPr txBox="1">
            <a:spLocks noGrp="1"/>
          </p:cNvSpPr>
          <p:nvPr>
            <p:ph type="body" idx="1"/>
          </p:nvPr>
        </p:nvSpPr>
        <p:spPr>
          <a:xfrm>
            <a:off x="804672" y="2640692"/>
            <a:ext cx="5925310" cy="32552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a:t>Because the patient is on apixaban for atrial fibrillation, what is the best approach?</a:t>
            </a:r>
            <a:endParaRPr/>
          </a:p>
          <a:p>
            <a:pPr marL="228600" lvl="0" indent="-228600" algn="l" rtl="0">
              <a:lnSpc>
                <a:spcPct val="90000"/>
              </a:lnSpc>
              <a:spcBef>
                <a:spcPts val="1000"/>
              </a:spcBef>
              <a:spcAft>
                <a:spcPts val="0"/>
              </a:spcAft>
              <a:buSzPts val="1800"/>
              <a:buChar char="•"/>
            </a:pPr>
            <a:r>
              <a:rPr lang="en-US"/>
              <a:t>A. Continue triple therapy for 6 months</a:t>
            </a:r>
            <a:endParaRPr/>
          </a:p>
          <a:p>
            <a:pPr marL="228600" lvl="0" indent="-228600" algn="l" rtl="0">
              <a:lnSpc>
                <a:spcPct val="90000"/>
              </a:lnSpc>
              <a:spcBef>
                <a:spcPts val="1000"/>
              </a:spcBef>
              <a:spcAft>
                <a:spcPts val="0"/>
              </a:spcAft>
              <a:buSzPts val="1800"/>
              <a:buChar char="•"/>
            </a:pPr>
            <a:r>
              <a:rPr lang="en-US"/>
              <a:t>B.  Continue triple therapy for 1 month only, continue Eliquis with one antiplatelet therapy</a:t>
            </a:r>
            <a:endParaRPr/>
          </a:p>
          <a:p>
            <a:pPr marL="228600" lvl="0" indent="-228600" algn="l" rtl="0">
              <a:lnSpc>
                <a:spcPct val="90000"/>
              </a:lnSpc>
              <a:spcBef>
                <a:spcPts val="1000"/>
              </a:spcBef>
              <a:spcAft>
                <a:spcPts val="0"/>
              </a:spcAft>
              <a:buSzPts val="1800"/>
              <a:buChar char="•"/>
            </a:pPr>
            <a:r>
              <a:rPr lang="en-US"/>
              <a:t>C. Continue triple therapy for 3 months </a:t>
            </a:r>
            <a:endParaRPr/>
          </a:p>
          <a:p>
            <a:pPr marL="228600" lvl="0" indent="-228600" algn="l" rtl="0">
              <a:lnSpc>
                <a:spcPct val="90000"/>
              </a:lnSpc>
              <a:spcBef>
                <a:spcPts val="1000"/>
              </a:spcBef>
              <a:spcAft>
                <a:spcPts val="0"/>
              </a:spcAft>
              <a:buSzPts val="1800"/>
              <a:buChar char="•"/>
            </a:pPr>
            <a:r>
              <a:rPr lang="en-US"/>
              <a:t>D. Replace apixaban with warfarin permanently</a:t>
            </a:r>
            <a:endParaRPr/>
          </a:p>
          <a:p>
            <a:pPr marL="228600" lvl="0" indent="-228600" algn="l" rtl="0">
              <a:lnSpc>
                <a:spcPct val="90000"/>
              </a:lnSpc>
              <a:spcBef>
                <a:spcPts val="1000"/>
              </a:spcBef>
              <a:spcAft>
                <a:spcPts val="0"/>
              </a:spcAft>
              <a:buSzPts val="1800"/>
              <a:buChar char="•"/>
            </a:pPr>
            <a:r>
              <a:rPr lang="en-US"/>
              <a:t>E. Stop anticoagulation and continue DAPT only</a:t>
            </a:r>
            <a:endParaRPr/>
          </a:p>
          <a:p>
            <a:pPr marL="0" lvl="0" indent="0" algn="l" rtl="0">
              <a:lnSpc>
                <a:spcPct val="90000"/>
              </a:lnSpc>
              <a:spcBef>
                <a:spcPts val="1000"/>
              </a:spcBef>
              <a:spcAft>
                <a:spcPts val="0"/>
              </a:spcAft>
              <a:buSzPts val="900"/>
              <a:buNone/>
            </a:pPr>
            <a:endParaRPr sz="900"/>
          </a:p>
        </p:txBody>
      </p:sp>
      <p:pic>
        <p:nvPicPr>
          <p:cNvPr id="782" name="Google Shape;782;p72"/>
          <p:cNvPicPr preferRelativeResize="0"/>
          <p:nvPr/>
        </p:nvPicPr>
        <p:blipFill rotWithShape="1">
          <a:blip r:embed="rId3">
            <a:alphaModFix/>
          </a:blip>
          <a:srcRect r="130"/>
          <a:stretch/>
        </p:blipFill>
        <p:spPr>
          <a:xfrm>
            <a:off x="7534654" y="10"/>
            <a:ext cx="4657345" cy="685799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86"/>
        <p:cNvGrpSpPr/>
        <p:nvPr/>
      </p:nvGrpSpPr>
      <p:grpSpPr>
        <a:xfrm>
          <a:off x="0" y="0"/>
          <a:ext cx="0" cy="0"/>
          <a:chOff x="0" y="0"/>
          <a:chExt cx="0" cy="0"/>
        </a:xfrm>
      </p:grpSpPr>
      <p:sp>
        <p:nvSpPr>
          <p:cNvPr id="787" name="Google Shape;787;p73"/>
          <p:cNvSpPr txBox="1">
            <a:spLocks noGrp="1"/>
          </p:cNvSpPr>
          <p:nvPr>
            <p:ph type="title"/>
          </p:nvPr>
        </p:nvSpPr>
        <p:spPr>
          <a:xfrm>
            <a:off x="804672" y="978776"/>
            <a:ext cx="5925310"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CASE 6</a:t>
            </a:r>
            <a:endParaRPr/>
          </a:p>
        </p:txBody>
      </p:sp>
      <p:sp>
        <p:nvSpPr>
          <p:cNvPr id="788" name="Google Shape;788;p73"/>
          <p:cNvSpPr txBox="1">
            <a:spLocks noGrp="1"/>
          </p:cNvSpPr>
          <p:nvPr>
            <p:ph type="body" idx="1"/>
          </p:nvPr>
        </p:nvSpPr>
        <p:spPr>
          <a:xfrm>
            <a:off x="804672" y="2640692"/>
            <a:ext cx="5925310" cy="325525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b="1"/>
              <a:t>Correct Answer: B. </a:t>
            </a:r>
            <a:endParaRPr/>
          </a:p>
          <a:p>
            <a:pPr marL="228600" lvl="0" indent="-228600" algn="l" rtl="0">
              <a:lnSpc>
                <a:spcPct val="100000"/>
              </a:lnSpc>
              <a:spcBef>
                <a:spcPts val="1000"/>
              </a:spcBef>
              <a:spcAft>
                <a:spcPts val="0"/>
              </a:spcAft>
              <a:buSzPts val="1800"/>
              <a:buChar char="•"/>
            </a:pPr>
            <a:r>
              <a:rPr lang="en-US"/>
              <a:t>Minimize duration of combined antithrombotic therapy</a:t>
            </a:r>
            <a:endParaRPr/>
          </a:p>
          <a:p>
            <a:pPr marL="228600" lvl="0" indent="-228600" algn="l" rtl="0">
              <a:lnSpc>
                <a:spcPct val="100000"/>
              </a:lnSpc>
              <a:spcBef>
                <a:spcPts val="1000"/>
              </a:spcBef>
              <a:spcAft>
                <a:spcPts val="0"/>
              </a:spcAft>
              <a:buSzPts val="1800"/>
              <a:buChar char="•"/>
            </a:pPr>
            <a:r>
              <a:rPr lang="en-US"/>
              <a:t>Patients on oral anticoagulation have very high bleeding risk, so we shorten triple therapy whenever possible.</a:t>
            </a:r>
            <a:endParaRPr/>
          </a:p>
          <a:p>
            <a:pPr marL="0" lvl="0" indent="0" algn="l" rtl="0">
              <a:lnSpc>
                <a:spcPct val="100000"/>
              </a:lnSpc>
              <a:spcBef>
                <a:spcPts val="1000"/>
              </a:spcBef>
              <a:spcAft>
                <a:spcPts val="0"/>
              </a:spcAft>
              <a:buSzPts val="1800"/>
              <a:buNone/>
            </a:pPr>
            <a:endParaRPr/>
          </a:p>
        </p:txBody>
      </p:sp>
      <p:pic>
        <p:nvPicPr>
          <p:cNvPr id="789" name="Google Shape;789;p73"/>
          <p:cNvPicPr preferRelativeResize="0"/>
          <p:nvPr/>
        </p:nvPicPr>
        <p:blipFill rotWithShape="1">
          <a:blip r:embed="rId3">
            <a:alphaModFix/>
          </a:blip>
          <a:srcRect r="130"/>
          <a:stretch/>
        </p:blipFill>
        <p:spPr>
          <a:xfrm>
            <a:off x="7534654" y="10"/>
            <a:ext cx="4657345" cy="68579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a:off x="2231136" y="964692"/>
            <a:ext cx="7729728" cy="1188720"/>
          </a:xfrm>
        </p:spPr>
        <p:txBody>
          <a:bodyPr spcFirstLastPara="1" wrap="square" lIns="182875" tIns="182875" rIns="182875" bIns="182875" anchor="ctr" anchorCtr="0">
            <a:normAutofit/>
          </a:bodyPr>
          <a:lstStyle/>
          <a:p>
            <a:pPr marL="0" lvl="0" indent="0" rtl="0">
              <a:spcBef>
                <a:spcPts val="0"/>
              </a:spcBef>
              <a:spcAft>
                <a:spcPts val="0"/>
              </a:spcAft>
              <a:buClr>
                <a:srgbClr val="262626"/>
              </a:buClr>
              <a:buSzPts val="2800"/>
              <a:buFont typeface="Gill Sans"/>
              <a:buNone/>
            </a:pPr>
            <a:r>
              <a:rPr lang="en-US"/>
              <a:t>CASE 2</a:t>
            </a:r>
          </a:p>
        </p:txBody>
      </p:sp>
      <p:sp>
        <p:nvSpPr>
          <p:cNvPr id="168" name="Google Shape;168;p9"/>
          <p:cNvSpPr txBox="1">
            <a:spLocks noGrp="1"/>
          </p:cNvSpPr>
          <p:nvPr>
            <p:ph type="body" idx="4294967295"/>
          </p:nvPr>
        </p:nvSpPr>
        <p:spPr>
          <a:xfrm>
            <a:off x="2231136" y="2343912"/>
            <a:ext cx="3674364" cy="4352544"/>
          </a:xfrm>
        </p:spPr>
        <p:txBody>
          <a:bodyPr spcFirstLastPara="1" lIns="91425" tIns="45700" rIns="91425" bIns="45700" anchor="t" anchorCtr="0">
            <a:normAutofit/>
          </a:bodyPr>
          <a:lstStyle/>
          <a:p>
            <a:pPr marL="0" lvl="0" indent="0" algn="ctr">
              <a:lnSpc>
                <a:spcPct val="90000"/>
              </a:lnSpc>
              <a:spcBef>
                <a:spcPts val="0"/>
              </a:spcBef>
              <a:spcAft>
                <a:spcPts val="600"/>
              </a:spcAft>
              <a:buClr>
                <a:srgbClr val="000000"/>
              </a:buClr>
              <a:buSzPts val="1700"/>
              <a:buFont typeface="Arial"/>
              <a:buNone/>
            </a:pPr>
            <a:r>
              <a:rPr lang="en-US" b="0" i="0" u="none" strike="noStrike" cap="none"/>
              <a:t>You're the senior resident and receive call from ED attending for admission at 4:29 pm. A 56-year-old woman is brought to the ED with nausea, vomiting, and generalized weakness for the past two days. She also reports mild abdominal pain. No fever or diarrhea. </a:t>
            </a:r>
          </a:p>
          <a:p>
            <a:pPr marL="0" lvl="0" indent="0" algn="ctr">
              <a:lnSpc>
                <a:spcPct val="90000"/>
              </a:lnSpc>
              <a:spcBef>
                <a:spcPts val="0"/>
              </a:spcBef>
              <a:spcAft>
                <a:spcPts val="600"/>
              </a:spcAft>
              <a:buClr>
                <a:srgbClr val="000000"/>
              </a:buClr>
              <a:buSzPts val="1700"/>
              <a:buFont typeface="Arial"/>
              <a:buNone/>
            </a:pPr>
            <a:r>
              <a:rPr lang="en-US" b="0" i="0" u="none" strike="noStrike" cap="none"/>
              <a:t>Vitals:</a:t>
            </a:r>
          </a:p>
          <a:p>
            <a:pPr marL="0" lvl="0" indent="0" algn="ctr">
              <a:lnSpc>
                <a:spcPct val="90000"/>
              </a:lnSpc>
              <a:spcBef>
                <a:spcPts val="0"/>
              </a:spcBef>
              <a:spcAft>
                <a:spcPts val="600"/>
              </a:spcAft>
              <a:buClr>
                <a:srgbClr val="000000"/>
              </a:buClr>
              <a:buSzPts val="1700"/>
              <a:buFont typeface="Arial"/>
              <a:buNone/>
            </a:pPr>
            <a:r>
              <a:rPr lang="en-US" b="0" i="0" u="none" strike="noStrike" cap="none"/>
              <a:t>BP: 110/68 mmHg </a:t>
            </a:r>
          </a:p>
          <a:p>
            <a:pPr marL="0" lvl="0" indent="0" algn="ctr">
              <a:lnSpc>
                <a:spcPct val="90000"/>
              </a:lnSpc>
              <a:spcBef>
                <a:spcPts val="0"/>
              </a:spcBef>
              <a:spcAft>
                <a:spcPts val="600"/>
              </a:spcAft>
              <a:buClr>
                <a:srgbClr val="000000"/>
              </a:buClr>
              <a:buSzPts val="1700"/>
              <a:buFont typeface="Arial"/>
              <a:buNone/>
            </a:pPr>
            <a:r>
              <a:rPr lang="en-US" b="0" i="0" u="none" strike="noStrike" cap="none"/>
              <a:t>HR: 112 bpm </a:t>
            </a:r>
          </a:p>
          <a:p>
            <a:pPr marL="0" lvl="0" indent="0" algn="ctr">
              <a:lnSpc>
                <a:spcPct val="90000"/>
              </a:lnSpc>
              <a:spcBef>
                <a:spcPts val="0"/>
              </a:spcBef>
              <a:spcAft>
                <a:spcPts val="600"/>
              </a:spcAft>
              <a:buClr>
                <a:srgbClr val="000000"/>
              </a:buClr>
              <a:buSzPts val="1700"/>
              <a:buFont typeface="Arial"/>
              <a:buNone/>
            </a:pPr>
            <a:r>
              <a:rPr lang="en-US" b="0" i="0" u="none" strike="noStrike" cap="none"/>
              <a:t>RR: 24</a:t>
            </a:r>
          </a:p>
          <a:p>
            <a:pPr marL="0" lvl="0" indent="0" algn="ctr">
              <a:lnSpc>
                <a:spcPct val="90000"/>
              </a:lnSpc>
              <a:spcBef>
                <a:spcPts val="0"/>
              </a:spcBef>
              <a:spcAft>
                <a:spcPts val="600"/>
              </a:spcAft>
              <a:buClr>
                <a:srgbClr val="000000"/>
              </a:buClr>
              <a:buSzPts val="1700"/>
              <a:buFont typeface="Arial"/>
              <a:buNone/>
            </a:pPr>
            <a:r>
              <a:rPr lang="en-US" b="0" i="0" u="none" strike="noStrike" cap="none"/>
              <a:t>T: 37.1°C</a:t>
            </a:r>
          </a:p>
          <a:p>
            <a:pPr marL="0" lvl="0" indent="0" algn="ctr">
              <a:lnSpc>
                <a:spcPct val="90000"/>
              </a:lnSpc>
              <a:spcBef>
                <a:spcPts val="0"/>
              </a:spcBef>
              <a:spcAft>
                <a:spcPts val="600"/>
              </a:spcAft>
              <a:buClr>
                <a:srgbClr val="000000"/>
              </a:buClr>
              <a:buSzPts val="1700"/>
              <a:buFont typeface="Arial"/>
              <a:buNone/>
            </a:pPr>
            <a:r>
              <a:rPr lang="en-US" b="0" i="0" u="none" strike="noStrike" cap="none"/>
              <a:t>O2 Sat: 97% on room air</a:t>
            </a:r>
          </a:p>
        </p:txBody>
      </p:sp>
      <p:pic>
        <p:nvPicPr>
          <p:cNvPr id="4" name="Picture 3">
            <a:extLst>
              <a:ext uri="{FF2B5EF4-FFF2-40B4-BE49-F238E27FC236}">
                <a16:creationId xmlns:a16="http://schemas.microsoft.com/office/drawing/2014/main" id="{5D0D30BF-9CC1-C328-284D-630B8D660A1D}"/>
              </a:ext>
            </a:extLst>
          </p:cNvPr>
          <p:cNvPicPr>
            <a:picLocks noChangeAspect="1"/>
          </p:cNvPicPr>
          <p:nvPr/>
        </p:nvPicPr>
        <p:blipFill>
          <a:blip r:embed="rId3"/>
          <a:srcRect r="2" b="20932"/>
          <a:stretch>
            <a:fillRect/>
          </a:stretch>
        </p:blipFill>
        <p:spPr>
          <a:xfrm>
            <a:off x="6286500" y="2343912"/>
            <a:ext cx="3674364" cy="4352544"/>
          </a:xfrm>
          <a:prstGeom prst="rect">
            <a:avLst/>
          </a:prstGeom>
          <a:noFill/>
          <a:ln w="31750" cap="sq" cmpd="sng">
            <a:solidFill>
              <a:srgbClr val="404040"/>
            </a:solidFill>
            <a:prstDash val="solid"/>
            <a:miter lim="800000"/>
            <a:headEnd type="none" w="sm" len="sm"/>
            <a:tailEnd type="none" w="sm" len="sm"/>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93"/>
        <p:cNvGrpSpPr/>
        <p:nvPr/>
      </p:nvGrpSpPr>
      <p:grpSpPr>
        <a:xfrm>
          <a:off x="0" y="0"/>
          <a:ext cx="0" cy="0"/>
          <a:chOff x="0" y="0"/>
          <a:chExt cx="0" cy="0"/>
        </a:xfrm>
      </p:grpSpPr>
      <p:pic>
        <p:nvPicPr>
          <p:cNvPr id="794" name="Google Shape;794;p74"/>
          <p:cNvPicPr preferRelativeResize="0">
            <a:picLocks noGrp="1"/>
          </p:cNvPicPr>
          <p:nvPr>
            <p:ph type="body" idx="1"/>
          </p:nvPr>
        </p:nvPicPr>
        <p:blipFill rotWithShape="1">
          <a:blip r:embed="rId3">
            <a:alphaModFix/>
          </a:blip>
          <a:srcRect/>
          <a:stretch/>
        </p:blipFill>
        <p:spPr>
          <a:xfrm>
            <a:off x="804334" y="902229"/>
            <a:ext cx="10583332" cy="5053542"/>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75"/>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SUMMARY OF MASTER ADAPT TRAIL</a:t>
            </a:r>
            <a:endParaRPr/>
          </a:p>
        </p:txBody>
      </p:sp>
      <p:sp>
        <p:nvSpPr>
          <p:cNvPr id="800" name="Google Shape;800;p75"/>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b="1"/>
              <a:t>Clinical Question:</a:t>
            </a:r>
            <a:endParaRPr/>
          </a:p>
          <a:p>
            <a:pPr marL="0" lvl="0" indent="0" algn="l" rtl="0">
              <a:lnSpc>
                <a:spcPct val="100000"/>
              </a:lnSpc>
              <a:spcBef>
                <a:spcPts val="1000"/>
              </a:spcBef>
              <a:spcAft>
                <a:spcPts val="0"/>
              </a:spcAft>
              <a:buSzPts val="1800"/>
              <a:buNone/>
            </a:pPr>
            <a:r>
              <a:rPr lang="en-US"/>
              <a:t>In patients at high bleeding risk (HBR) who undergo PCI with a drug-eluting stent, does stopping dual antiplatelet therapy (DAPT) after 1 month, compared with continuing it for ≥3 months, reduce bleeding risk without increasing ischemic events (i.e. death, MI, or stent thrombosis)?</a:t>
            </a:r>
            <a:endParaRPr/>
          </a:p>
          <a:p>
            <a:pPr marL="0" lvl="0" indent="0" algn="l" rtl="0">
              <a:lnSpc>
                <a:spcPct val="100000"/>
              </a:lnSpc>
              <a:spcBef>
                <a:spcPts val="1000"/>
              </a:spcBef>
              <a:spcAft>
                <a:spcPts val="0"/>
              </a:spcAft>
              <a:buSzPts val="1800"/>
              <a:buNone/>
            </a:pPr>
            <a:r>
              <a:rPr lang="en-US" b="1"/>
              <a:t>Study Design:</a:t>
            </a:r>
            <a:endParaRPr/>
          </a:p>
          <a:p>
            <a:pPr marL="0" lvl="0" indent="0" algn="l" rtl="0">
              <a:lnSpc>
                <a:spcPct val="100000"/>
              </a:lnSpc>
              <a:spcBef>
                <a:spcPts val="1000"/>
              </a:spcBef>
              <a:spcAft>
                <a:spcPts val="0"/>
              </a:spcAft>
              <a:buSzPts val="1800"/>
              <a:buNone/>
            </a:pPr>
            <a:r>
              <a:rPr lang="en-US"/>
              <a:t>Multicenter, randomized, open-label, noninferiority trial with sequential superiority testing conducted at 140 hospitals across 30 countries.</a:t>
            </a:r>
            <a:endParaRPr/>
          </a:p>
          <a:p>
            <a:pPr marL="0" lvl="0" indent="0" algn="l" rtl="0">
              <a:lnSpc>
                <a:spcPct val="100000"/>
              </a:lnSpc>
              <a:spcBef>
                <a:spcPts val="1000"/>
              </a:spcBef>
              <a:spcAft>
                <a:spcPts val="0"/>
              </a:spcAft>
              <a:buSzPts val="1800"/>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76"/>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PRIMARY OUTCOMES</a:t>
            </a:r>
            <a:endParaRPr/>
          </a:p>
        </p:txBody>
      </p:sp>
      <p:sp>
        <p:nvSpPr>
          <p:cNvPr id="806" name="Google Shape;806;p76"/>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a:t>The trial evaluated three prespecified primary outcomes between randomization and 335 days:</a:t>
            </a:r>
            <a:endParaRPr/>
          </a:p>
          <a:p>
            <a:pPr marL="228600" lvl="0" indent="-228600" algn="l" rtl="0">
              <a:lnSpc>
                <a:spcPct val="100000"/>
              </a:lnSpc>
              <a:spcBef>
                <a:spcPts val="1000"/>
              </a:spcBef>
              <a:spcAft>
                <a:spcPts val="0"/>
              </a:spcAft>
              <a:buSzPts val="1800"/>
              <a:buChar char="•"/>
            </a:pPr>
            <a:r>
              <a:rPr lang="en-US" b="1"/>
              <a:t>Net Adverse Clinical Events (NACE): </a:t>
            </a:r>
            <a:r>
              <a:rPr lang="en-US"/>
              <a:t>Composite of death from any cause, myocardial infarction, stroke, or major bleeding.</a:t>
            </a:r>
            <a:endParaRPr/>
          </a:p>
          <a:p>
            <a:pPr marL="228600" lvl="0" indent="-228600" algn="l" rtl="0">
              <a:lnSpc>
                <a:spcPct val="100000"/>
              </a:lnSpc>
              <a:spcBef>
                <a:spcPts val="1000"/>
              </a:spcBef>
              <a:spcAft>
                <a:spcPts val="0"/>
              </a:spcAft>
              <a:buSzPts val="1800"/>
              <a:buChar char="•"/>
            </a:pPr>
            <a:r>
              <a:rPr lang="en-US" b="1"/>
              <a:t>Major Adverse Cardiac or Cerebral Events (MACCE): </a:t>
            </a:r>
            <a:r>
              <a:rPr lang="en-US"/>
              <a:t>Composite of death from any cause, myocardial infarction, or stroke.</a:t>
            </a:r>
            <a:endParaRPr/>
          </a:p>
          <a:p>
            <a:pPr marL="228600" lvl="0" indent="-228600" algn="l" rtl="0">
              <a:lnSpc>
                <a:spcPct val="100000"/>
              </a:lnSpc>
              <a:spcBef>
                <a:spcPts val="1000"/>
              </a:spcBef>
              <a:spcAft>
                <a:spcPts val="0"/>
              </a:spcAft>
              <a:buSzPts val="1800"/>
              <a:buChar char="•"/>
            </a:pPr>
            <a:r>
              <a:rPr lang="en-US" b="1"/>
              <a:t>Major or Clinically Relevant Nonmajor Bleeding:  </a:t>
            </a:r>
            <a:r>
              <a:rPr lang="en-US"/>
              <a:t>Defined as Bleeding Academic Research Consortium (BARC) type 2, 3, or 5 bleeding.</a:t>
            </a:r>
            <a:endParaRPr/>
          </a:p>
          <a:p>
            <a:pPr marL="228600" lvl="0" indent="-114300" algn="l" rtl="0">
              <a:lnSpc>
                <a:spcPct val="100000"/>
              </a:lnSpc>
              <a:spcBef>
                <a:spcPts val="1000"/>
              </a:spcBef>
              <a:spcAft>
                <a:spcPts val="0"/>
              </a:spcAft>
              <a:buSzPts val="1800"/>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7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RESULTS, PRIMARY OUTCOMES</a:t>
            </a:r>
            <a:endParaRPr/>
          </a:p>
        </p:txBody>
      </p:sp>
      <p:sp>
        <p:nvSpPr>
          <p:cNvPr id="812" name="Google Shape;812;p77"/>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a:t>Net Adverse Clinical Events (NACE): Analyzed in Per-protocol population only</a:t>
            </a:r>
            <a:endParaRPr/>
          </a:p>
          <a:p>
            <a:pPr marL="228600" lvl="0" indent="-228600" algn="l" rtl="0">
              <a:lnSpc>
                <a:spcPct val="100000"/>
              </a:lnSpc>
              <a:spcBef>
                <a:spcPts val="1000"/>
              </a:spcBef>
              <a:spcAft>
                <a:spcPts val="0"/>
              </a:spcAft>
              <a:buSzPts val="1800"/>
              <a:buChar char="•"/>
            </a:pPr>
            <a:r>
              <a:rPr lang="en-US"/>
              <a:t>Abbreviated DAPT: 165 (7.5%)</a:t>
            </a:r>
            <a:endParaRPr/>
          </a:p>
          <a:p>
            <a:pPr marL="228600" lvl="0" indent="-228600" algn="l" rtl="0">
              <a:lnSpc>
                <a:spcPct val="100000"/>
              </a:lnSpc>
              <a:spcBef>
                <a:spcPts val="1000"/>
              </a:spcBef>
              <a:spcAft>
                <a:spcPts val="0"/>
              </a:spcAft>
              <a:buSzPts val="1800"/>
              <a:buChar char="•"/>
            </a:pPr>
            <a:r>
              <a:rPr lang="en-US"/>
              <a:t>Standard DAPT: 172 (7.7%)</a:t>
            </a:r>
            <a:endParaRPr/>
          </a:p>
          <a:p>
            <a:pPr marL="228600" lvl="0" indent="-228600" algn="l" rtl="0">
              <a:lnSpc>
                <a:spcPct val="100000"/>
              </a:lnSpc>
              <a:spcBef>
                <a:spcPts val="1000"/>
              </a:spcBef>
              <a:spcAft>
                <a:spcPts val="0"/>
              </a:spcAft>
              <a:buSzPts val="1800"/>
              <a:buChar char="•"/>
            </a:pPr>
            <a:r>
              <a:rPr lang="en-US"/>
              <a:t>Hazard ratio: 0.97 (95% CI, 0.78–1.20)</a:t>
            </a:r>
            <a:endParaRPr/>
          </a:p>
          <a:p>
            <a:pPr marL="228600" lvl="0" indent="-228600" algn="l" rtl="0">
              <a:lnSpc>
                <a:spcPct val="100000"/>
              </a:lnSpc>
              <a:spcBef>
                <a:spcPts val="1000"/>
              </a:spcBef>
              <a:spcAft>
                <a:spcPts val="0"/>
              </a:spcAft>
              <a:buSzPts val="1800"/>
              <a:buChar char="•"/>
            </a:pPr>
            <a:r>
              <a:rPr lang="en-US"/>
              <a:t>Risk difference: −0.23 percentage points (95% CI, −1.80 to 1.33)</a:t>
            </a:r>
            <a:endParaRPr/>
          </a:p>
          <a:p>
            <a:pPr marL="228600" lvl="0" indent="-228600" algn="l" rtl="0">
              <a:lnSpc>
                <a:spcPct val="100000"/>
              </a:lnSpc>
              <a:spcBef>
                <a:spcPts val="1000"/>
              </a:spcBef>
              <a:spcAft>
                <a:spcPts val="0"/>
              </a:spcAft>
              <a:buSzPts val="1800"/>
              <a:buChar char="•"/>
            </a:pPr>
            <a:r>
              <a:rPr lang="en-US" b="1"/>
              <a:t>P &lt; 0.001 for noninferiority → Abbreviated DAPT noninferior to standard regimen</a:t>
            </a:r>
            <a:endParaRPr/>
          </a:p>
          <a:p>
            <a:pPr marL="228600" lvl="0" indent="-114300" algn="l" rtl="0">
              <a:lnSpc>
                <a:spcPct val="100000"/>
              </a:lnSpc>
              <a:spcBef>
                <a:spcPts val="1000"/>
              </a:spcBef>
              <a:spcAft>
                <a:spcPts val="0"/>
              </a:spcAft>
              <a:buSzPts val="1800"/>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817"/>
        <p:cNvGrpSpPr/>
        <p:nvPr/>
      </p:nvGrpSpPr>
      <p:grpSpPr>
        <a:xfrm>
          <a:off x="0" y="0"/>
          <a:ext cx="0" cy="0"/>
          <a:chOff x="0" y="0"/>
          <a:chExt cx="0" cy="0"/>
        </a:xfrm>
      </p:grpSpPr>
      <p:sp>
        <p:nvSpPr>
          <p:cNvPr id="818" name="Google Shape;818;p78"/>
          <p:cNvSpPr/>
          <p:nvPr/>
        </p:nvSpPr>
        <p:spPr>
          <a:xfrm>
            <a:off x="0" y="-2"/>
            <a:ext cx="12192000" cy="491851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819" name="Google Shape;819;p78"/>
          <p:cNvSpPr txBox="1">
            <a:spLocks noGrp="1"/>
          </p:cNvSpPr>
          <p:nvPr>
            <p:ph type="title"/>
          </p:nvPr>
        </p:nvSpPr>
        <p:spPr>
          <a:xfrm>
            <a:off x="1600200" y="4269282"/>
            <a:ext cx="8991600" cy="126476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200"/>
              <a:buFont typeface="Gill Sans"/>
              <a:buNone/>
            </a:pPr>
            <a:r>
              <a:rPr lang="en-US" sz="3200"/>
              <a:t>SIMILAR FINDINGS FROM OTHER TRIALS..</a:t>
            </a:r>
            <a:endParaRPr/>
          </a:p>
        </p:txBody>
      </p:sp>
      <p:pic>
        <p:nvPicPr>
          <p:cNvPr id="820" name="Google Shape;820;p78"/>
          <p:cNvPicPr preferRelativeResize="0">
            <a:picLocks noGrp="1"/>
          </p:cNvPicPr>
          <p:nvPr>
            <p:ph type="body" idx="1"/>
          </p:nvPr>
        </p:nvPicPr>
        <p:blipFill rotWithShape="1">
          <a:blip r:embed="rId3">
            <a:alphaModFix/>
          </a:blip>
          <a:srcRect/>
          <a:stretch/>
        </p:blipFill>
        <p:spPr>
          <a:xfrm>
            <a:off x="1556004" y="696718"/>
            <a:ext cx="4297680" cy="3083586"/>
          </a:xfrm>
          <a:prstGeom prst="rect">
            <a:avLst/>
          </a:prstGeom>
          <a:noFill/>
          <a:ln>
            <a:noFill/>
          </a:ln>
        </p:spPr>
      </p:pic>
      <p:pic>
        <p:nvPicPr>
          <p:cNvPr id="821" name="Google Shape;821;p78"/>
          <p:cNvPicPr preferRelativeResize="0"/>
          <p:nvPr/>
        </p:nvPicPr>
        <p:blipFill rotWithShape="1">
          <a:blip r:embed="rId4">
            <a:alphaModFix/>
          </a:blip>
          <a:srcRect/>
          <a:stretch/>
        </p:blipFill>
        <p:spPr>
          <a:xfrm>
            <a:off x="6338316" y="1040533"/>
            <a:ext cx="4297680" cy="2395957"/>
          </a:xfrm>
          <a:prstGeom prst="rect">
            <a:avLst/>
          </a:prstGeom>
          <a:noFill/>
          <a:ln>
            <a:noFill/>
          </a:ln>
        </p:spPr>
      </p:pic>
      <p:sp>
        <p:nvSpPr>
          <p:cNvPr id="822" name="Google Shape;822;p78"/>
          <p:cNvSpPr txBox="1"/>
          <p:nvPr/>
        </p:nvSpPr>
        <p:spPr>
          <a:xfrm>
            <a:off x="1556004" y="207740"/>
            <a:ext cx="33011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Gill Sans"/>
                <a:ea typeface="Gill Sans"/>
                <a:cs typeface="Gill Sans"/>
                <a:sym typeface="Gill Sans"/>
              </a:rPr>
              <a:t>GLOBAL LEADERS Trial</a:t>
            </a:r>
            <a:endParaRPr/>
          </a:p>
        </p:txBody>
      </p:sp>
      <p:sp>
        <p:nvSpPr>
          <p:cNvPr id="823" name="Google Shape;823;p78"/>
          <p:cNvSpPr txBox="1"/>
          <p:nvPr/>
        </p:nvSpPr>
        <p:spPr>
          <a:xfrm>
            <a:off x="6413139" y="254805"/>
            <a:ext cx="29175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Gill Sans"/>
                <a:ea typeface="Gill Sans"/>
                <a:cs typeface="Gill Sans"/>
                <a:sym typeface="Gill Sans"/>
              </a:rPr>
              <a:t>STOPDAPT-2 Trial (2019)</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79"/>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CLINICAL IMPLICATIONS</a:t>
            </a:r>
            <a:endParaRPr/>
          </a:p>
        </p:txBody>
      </p:sp>
      <p:sp>
        <p:nvSpPr>
          <p:cNvPr id="829" name="Google Shape;829;p79"/>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a:t>Abbreviated DAPT preserves ischemic safety while reducing clinically relevant bleeding (absolute bleeding reduction ≈2.8%).</a:t>
            </a:r>
            <a:endParaRPr/>
          </a:p>
          <a:p>
            <a:pPr marL="228600" lvl="0" indent="-228600" algn="l" rtl="0">
              <a:lnSpc>
                <a:spcPct val="100000"/>
              </a:lnSpc>
              <a:spcBef>
                <a:spcPts val="1000"/>
              </a:spcBef>
              <a:spcAft>
                <a:spcPts val="0"/>
              </a:spcAft>
              <a:buSzPts val="1800"/>
              <a:buChar char="•"/>
            </a:pPr>
            <a:r>
              <a:rPr lang="en-US"/>
              <a:t>Supports considering 1-month DAPT strategy in selected high-bleeding-risk patients after successful implantation of the studied stent type.</a:t>
            </a:r>
            <a:endParaRPr/>
          </a:p>
          <a:p>
            <a:pPr marL="228600" lvl="0" indent="-228600" algn="l" rtl="0">
              <a:lnSpc>
                <a:spcPct val="100000"/>
              </a:lnSpc>
              <a:spcBef>
                <a:spcPts val="1000"/>
              </a:spcBef>
              <a:spcAft>
                <a:spcPts val="0"/>
              </a:spcAft>
              <a:buSzPts val="1800"/>
              <a:buChar char="•"/>
            </a:pPr>
            <a:r>
              <a:rPr lang="en-US"/>
              <a:t>Choice of monotherapy agent? clopidogrel was the one most used.</a:t>
            </a:r>
            <a:endParaRPr/>
          </a:p>
          <a:p>
            <a:pPr marL="0" lvl="0" indent="0" algn="l" rtl="0">
              <a:lnSpc>
                <a:spcPct val="100000"/>
              </a:lnSpc>
              <a:spcBef>
                <a:spcPts val="1000"/>
              </a:spcBef>
              <a:spcAft>
                <a:spcPts val="0"/>
              </a:spcAft>
              <a:buSzPts val="1800"/>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8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REFERENCES</a:t>
            </a:r>
            <a:endParaRPr/>
          </a:p>
        </p:txBody>
      </p:sp>
      <p:sp>
        <p:nvSpPr>
          <p:cNvPr id="835" name="Google Shape;835;p80"/>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fontScale="62500" lnSpcReduction="20000"/>
          </a:bodyPr>
          <a:lstStyle/>
          <a:p>
            <a:pPr marL="228600" lvl="0" indent="-202882" algn="l" rtl="0">
              <a:lnSpc>
                <a:spcPct val="100000"/>
              </a:lnSpc>
              <a:spcBef>
                <a:spcPts val="0"/>
              </a:spcBef>
              <a:spcAft>
                <a:spcPts val="0"/>
              </a:spcAft>
              <a:buSzPct val="100000"/>
              <a:buChar char="•"/>
            </a:pPr>
            <a:r>
              <a:rPr lang="en-US" b="1"/>
              <a:t>AFFIRM Investigators.</a:t>
            </a:r>
            <a:r>
              <a:rPr lang="en-US"/>
              <a:t> A comparison of rate control and rhythm control in patients with atrial fibrillation. </a:t>
            </a:r>
            <a:r>
              <a:rPr lang="en-US" i="1"/>
              <a:t>N Engl J Med.</a:t>
            </a:r>
            <a:r>
              <a:rPr lang="en-US"/>
              <a:t> 2002;347(23):1825-1833. doi:10.1056/NEJMoa021328</a:t>
            </a:r>
            <a:endParaRPr/>
          </a:p>
          <a:p>
            <a:pPr marL="228600" lvl="0" indent="-202882" algn="l" rtl="0">
              <a:lnSpc>
                <a:spcPct val="100000"/>
              </a:lnSpc>
              <a:spcBef>
                <a:spcPts val="1000"/>
              </a:spcBef>
              <a:spcAft>
                <a:spcPts val="0"/>
              </a:spcAft>
              <a:buSzPct val="100000"/>
              <a:buChar char="•"/>
            </a:pPr>
            <a:r>
              <a:rPr lang="en-US" b="1"/>
              <a:t>Albert RK, Connett J, Bailey WC, et al.</a:t>
            </a:r>
            <a:r>
              <a:rPr lang="en-US"/>
              <a:t> Azithromycin for prevention of exacerbations of COPD. </a:t>
            </a:r>
            <a:r>
              <a:rPr lang="en-US" i="1"/>
              <a:t>N Engl J Med.</a:t>
            </a:r>
            <a:r>
              <a:rPr lang="en-US"/>
              <a:t> 2011;365(8):689-698. doi:10.1056/NEJMoa1104623</a:t>
            </a:r>
            <a:endParaRPr/>
          </a:p>
          <a:p>
            <a:pPr marL="228600" lvl="0" indent="-202882" algn="l" rtl="0">
              <a:lnSpc>
                <a:spcPct val="100000"/>
              </a:lnSpc>
              <a:spcBef>
                <a:spcPts val="1000"/>
              </a:spcBef>
              <a:spcAft>
                <a:spcPts val="0"/>
              </a:spcAft>
              <a:buSzPct val="100000"/>
              <a:buChar char="•"/>
            </a:pPr>
            <a:r>
              <a:rPr lang="en-US" b="1"/>
              <a:t>BALANCE Investigators.</a:t>
            </a:r>
            <a:r>
              <a:rPr lang="en-US"/>
              <a:t> Antibiotic treatment for 7 versus 14 days in patients with bloodstream infections. </a:t>
            </a:r>
            <a:r>
              <a:rPr lang="en-US" i="1"/>
              <a:t>N Engl J Med.</a:t>
            </a:r>
            <a:r>
              <a:rPr lang="en-US"/>
              <a:t> 2024;392(11):1065-1078. doi:10.1056/NEJMoa2404991</a:t>
            </a:r>
            <a:endParaRPr/>
          </a:p>
          <a:p>
            <a:pPr marL="228600" lvl="0" indent="-202882" algn="l" rtl="0">
              <a:lnSpc>
                <a:spcPct val="100000"/>
              </a:lnSpc>
              <a:spcBef>
                <a:spcPts val="1000"/>
              </a:spcBef>
              <a:spcAft>
                <a:spcPts val="0"/>
              </a:spcAft>
              <a:buSzPct val="100000"/>
              <a:buChar char="•"/>
            </a:pPr>
            <a:r>
              <a:rPr lang="en-US" b="1"/>
              <a:t>Beck, Debra</a:t>
            </a:r>
            <a:r>
              <a:rPr lang="en-US"/>
              <a:t> “Cardiac Amyloidosis and How to Stop Missing the Diagnosis” </a:t>
            </a:r>
            <a:r>
              <a:rPr lang="en-US" i="1"/>
              <a:t>Cardiology</a:t>
            </a:r>
            <a:r>
              <a:rPr lang="en-US"/>
              <a:t>, 29 Mar 2024, pp24-26, </a:t>
            </a:r>
            <a:r>
              <a:rPr lang="en-US" sz="1100" u="sng">
                <a:solidFill>
                  <a:schemeClr val="hlink"/>
                </a:solidFill>
                <a:latin typeface="Arial"/>
                <a:ea typeface="Arial"/>
                <a:cs typeface="Arial"/>
                <a:sym typeface="Arial"/>
                <a:hlinkClick r:id="rId3"/>
              </a:rPr>
              <a:t>Feature | Cardiac Amyloidosis and How to Stop Missing the Diagnosis - American College of Cardiology</a:t>
            </a:r>
            <a:endParaRPr/>
          </a:p>
          <a:p>
            <a:pPr marL="228600" lvl="0" indent="-202882" algn="l" rtl="0">
              <a:lnSpc>
                <a:spcPct val="100000"/>
              </a:lnSpc>
              <a:spcBef>
                <a:spcPts val="1000"/>
              </a:spcBef>
              <a:spcAft>
                <a:spcPts val="0"/>
              </a:spcAft>
              <a:buSzPct val="100000"/>
              <a:buChar char="•"/>
            </a:pPr>
            <a:r>
              <a:rPr lang="en-US" b="1"/>
              <a:t>Carrillo A, Lopez A, Carrillo L, et al.</a:t>
            </a:r>
            <a:r>
              <a:rPr lang="en-US"/>
              <a:t> Validity of a clinical scale in predicting the failure of non-invasive ventilation in hypoxemic patients. </a:t>
            </a:r>
            <a:r>
              <a:rPr lang="en-US" i="1"/>
              <a:t>J Crit Care.</a:t>
            </a:r>
            <a:r>
              <a:rPr lang="en-US"/>
              <a:t> 2020;60:152-158. doi:10.1016/j.jcrc.2020.08.008</a:t>
            </a:r>
            <a:endParaRPr/>
          </a:p>
          <a:p>
            <a:pPr marL="228600" lvl="0" indent="-202882" algn="l" rtl="0">
              <a:lnSpc>
                <a:spcPct val="100000"/>
              </a:lnSpc>
              <a:spcBef>
                <a:spcPts val="1000"/>
              </a:spcBef>
              <a:spcAft>
                <a:spcPts val="0"/>
              </a:spcAft>
              <a:buSzPct val="100000"/>
              <a:buChar char="•"/>
            </a:pPr>
            <a:r>
              <a:rPr lang="en-US" b="1"/>
              <a:t>Castiglione V, Montuoro S, Orlando G, Aimo A, Vergaro G, Emdin M. </a:t>
            </a:r>
            <a:r>
              <a:rPr lang="en-US"/>
              <a:t>Cardiac Amyloidosis: Innovations in diagnosis and treatment. </a:t>
            </a:r>
            <a:r>
              <a:rPr lang="en-US" i="1"/>
              <a:t>Eur Heart J Suppl.</a:t>
            </a:r>
            <a:r>
              <a:rPr lang="en-US"/>
              <a:t> 2025 Feb 19; 27 (Supp 1): i88-i97. doi: 10.1093/eurheartjsupp/suae111 PMID: 39980786; </a:t>
            </a:r>
            <a:endParaRPr/>
          </a:p>
          <a:p>
            <a:pPr marL="228600" lvl="0" indent="-202882" algn="l" rtl="0">
              <a:lnSpc>
                <a:spcPct val="100000"/>
              </a:lnSpc>
              <a:spcBef>
                <a:spcPts val="1000"/>
              </a:spcBef>
              <a:spcAft>
                <a:spcPts val="0"/>
              </a:spcAft>
              <a:buSzPct val="100000"/>
              <a:buChar char="•"/>
            </a:pPr>
            <a:r>
              <a:rPr lang="en-US" b="1"/>
              <a:t>Global Initiative for Chronic Obstructive Lung Disease (GOLD).</a:t>
            </a:r>
            <a:r>
              <a:rPr lang="en-US"/>
              <a:t> </a:t>
            </a:r>
            <a:r>
              <a:rPr lang="en-US" i="1"/>
              <a:t>Global Strategy for the Diagnosis, Management, and Prevention of COPD: 2023 Report.</a:t>
            </a:r>
            <a:r>
              <a:rPr lang="en-US"/>
              <a:t> GOLD; 2023. Accessed February 15, 2026. </a:t>
            </a:r>
            <a:r>
              <a:rPr lang="en-US" u="sng">
                <a:solidFill>
                  <a:schemeClr val="hlink"/>
                </a:solidFill>
                <a:hlinkClick r:id="rId4"/>
              </a:rPr>
              <a:t>https://goldcopd.org/2023-gold-report/</a:t>
            </a:r>
            <a:endParaRPr/>
          </a:p>
          <a:p>
            <a:pPr marL="228600" lvl="0" indent="-202882" algn="l" rtl="0">
              <a:lnSpc>
                <a:spcPct val="100000"/>
              </a:lnSpc>
              <a:spcBef>
                <a:spcPts val="1000"/>
              </a:spcBef>
              <a:spcAft>
                <a:spcPts val="0"/>
              </a:spcAft>
              <a:buSzPct val="100000"/>
              <a:buChar char="•"/>
            </a:pPr>
            <a:r>
              <a:rPr lang="en-US" b="1"/>
              <a:t>Gertz MA</a:t>
            </a:r>
            <a:r>
              <a:rPr lang="en-US"/>
              <a:t>. Cardiac Amyloidosis. </a:t>
            </a:r>
            <a:r>
              <a:rPr lang="en-US" i="1"/>
              <a:t>Heart Failure Clin.</a:t>
            </a:r>
            <a:r>
              <a:rPr lang="en-US"/>
              <a:t> 2022 Jul; 18: 479-488. doi: 10.1016/j.hfc.2022.02.005. PMID: 35718420</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8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REFERENCES</a:t>
            </a:r>
            <a:endParaRPr/>
          </a:p>
        </p:txBody>
      </p:sp>
      <p:sp>
        <p:nvSpPr>
          <p:cNvPr id="841" name="Google Shape;841;p81"/>
          <p:cNvSpPr txBox="1">
            <a:spLocks noGrp="1"/>
          </p:cNvSpPr>
          <p:nvPr>
            <p:ph type="body" idx="1"/>
          </p:nvPr>
        </p:nvSpPr>
        <p:spPr>
          <a:xfrm>
            <a:off x="2093484" y="2234921"/>
            <a:ext cx="8604013" cy="4623079"/>
          </a:xfrm>
          <a:prstGeom prst="rect">
            <a:avLst/>
          </a:prstGeom>
          <a:noFill/>
          <a:ln>
            <a:noFill/>
          </a:ln>
        </p:spPr>
        <p:txBody>
          <a:bodyPr spcFirstLastPara="1" wrap="square" lIns="91425" tIns="45700" rIns="91425" bIns="45700" anchor="t" anchorCtr="0">
            <a:normAutofit/>
          </a:bodyPr>
          <a:lstStyle/>
          <a:p>
            <a:pPr marL="228600" lvl="0" indent="-114300" algn="l" rtl="0">
              <a:lnSpc>
                <a:spcPct val="100000"/>
              </a:lnSpc>
              <a:spcBef>
                <a:spcPts val="0"/>
              </a:spcBef>
              <a:spcAft>
                <a:spcPts val="0"/>
              </a:spcAft>
              <a:buSzPts val="1800"/>
              <a:buNone/>
            </a:pPr>
            <a:endParaRPr/>
          </a:p>
          <a:p>
            <a:pPr marL="228600" lvl="0" indent="-114300" algn="l" rtl="0">
              <a:lnSpc>
                <a:spcPct val="100000"/>
              </a:lnSpc>
              <a:spcBef>
                <a:spcPts val="1000"/>
              </a:spcBef>
              <a:spcAft>
                <a:spcPts val="0"/>
              </a:spcAft>
              <a:buSzPts val="1800"/>
              <a:buNone/>
            </a:pPr>
            <a:endParaRPr/>
          </a:p>
        </p:txBody>
      </p:sp>
      <p:sp>
        <p:nvSpPr>
          <p:cNvPr id="842" name="Google Shape;842;p81"/>
          <p:cNvSpPr txBox="1"/>
          <p:nvPr/>
        </p:nvSpPr>
        <p:spPr>
          <a:xfrm>
            <a:off x="2093484" y="2315435"/>
            <a:ext cx="8417200" cy="3513782"/>
          </a:xfrm>
          <a:prstGeom prst="rect">
            <a:avLst/>
          </a:prstGeom>
          <a:noFill/>
          <a:ln>
            <a:noFill/>
          </a:ln>
        </p:spPr>
        <p:txBody>
          <a:bodyPr spcFirstLastPara="1" wrap="square" lIns="91425" tIns="45700" rIns="91425" bIns="45700" anchor="t" anchorCtr="0">
            <a:spAutoFit/>
          </a:bodyPr>
          <a:lstStyle/>
          <a:p>
            <a:pPr marL="228600" marR="0" lvl="0" indent="-228600" algn="l" rtl="0">
              <a:lnSpc>
                <a:spcPct val="90000"/>
              </a:lnSpc>
              <a:spcBef>
                <a:spcPts val="0"/>
              </a:spcBef>
              <a:spcAft>
                <a:spcPts val="0"/>
              </a:spcAft>
              <a:buClr>
                <a:schemeClr val="accent2"/>
              </a:buClr>
              <a:buSzPts val="1500"/>
              <a:buFont typeface="Arial"/>
              <a:buChar char="•"/>
            </a:pPr>
            <a:r>
              <a:rPr lang="en-US" sz="1500" b="1">
                <a:solidFill>
                  <a:srgbClr val="262626"/>
                </a:solidFill>
                <a:latin typeface="Gill Sans"/>
                <a:ea typeface="Gill Sans"/>
                <a:cs typeface="Gill Sans"/>
                <a:sym typeface="Gill Sans"/>
              </a:rPr>
              <a:t>January CT, Wann LS, Calkins H, et al. </a:t>
            </a:r>
            <a:r>
              <a:rPr lang="en-US" sz="1500">
                <a:solidFill>
                  <a:srgbClr val="262626"/>
                </a:solidFill>
                <a:latin typeface="Gill Sans"/>
                <a:ea typeface="Gill Sans"/>
                <a:cs typeface="Gill Sans"/>
                <a:sym typeface="Gill Sans"/>
              </a:rPr>
              <a:t>2023 ACC/AHA/ACCP/HRS guideline for the diagnosis and management of atrial fibrillation. Circulation. 2023;148(22):e521-e648. doi:10.1161/CIR.00000000000011934</a:t>
            </a:r>
            <a:endParaRPr/>
          </a:p>
          <a:p>
            <a:pPr marL="228600" marR="0" lvl="0" indent="-228600" algn="l" rtl="0">
              <a:lnSpc>
                <a:spcPct val="90000"/>
              </a:lnSpc>
              <a:spcBef>
                <a:spcPts val="1000"/>
              </a:spcBef>
              <a:spcAft>
                <a:spcPts val="0"/>
              </a:spcAft>
              <a:buClr>
                <a:schemeClr val="accent2"/>
              </a:buClr>
              <a:buSzPts val="1500"/>
              <a:buFont typeface="Arial"/>
              <a:buChar char="•"/>
            </a:pPr>
            <a:r>
              <a:rPr lang="en-US" sz="1500" b="1">
                <a:solidFill>
                  <a:srgbClr val="262626"/>
                </a:solidFill>
                <a:latin typeface="Gill Sans"/>
                <a:ea typeface="Gill Sans"/>
                <a:cs typeface="Gill Sans"/>
                <a:sym typeface="Gill Sans"/>
              </a:rPr>
              <a:t>Kirchhof P, Camm AJ, Goette A, et al. </a:t>
            </a:r>
            <a:r>
              <a:rPr lang="en-US" sz="1500">
                <a:solidFill>
                  <a:srgbClr val="262626"/>
                </a:solidFill>
                <a:latin typeface="Gill Sans"/>
                <a:ea typeface="Gill Sans"/>
                <a:cs typeface="Gill Sans"/>
                <a:sym typeface="Gill Sans"/>
              </a:rPr>
              <a:t>Early rhythm-control therapy in patients with atrial fibrillation. N Engl J Med. 2020;383(14):1305-1316. doi:10.1056/NEJMoa2019422</a:t>
            </a:r>
            <a:endParaRPr/>
          </a:p>
          <a:p>
            <a:pPr marL="228600" marR="0" lvl="0" indent="-228600" algn="l" rtl="0">
              <a:lnSpc>
                <a:spcPct val="90000"/>
              </a:lnSpc>
              <a:spcBef>
                <a:spcPts val="1000"/>
              </a:spcBef>
              <a:spcAft>
                <a:spcPts val="0"/>
              </a:spcAft>
              <a:buClr>
                <a:schemeClr val="accent2"/>
              </a:buClr>
              <a:buSzPts val="1500"/>
              <a:buFont typeface="Arial"/>
              <a:buChar char="•"/>
            </a:pPr>
            <a:r>
              <a:rPr lang="en-US" sz="1500" b="1">
                <a:solidFill>
                  <a:srgbClr val="262626"/>
                </a:solidFill>
                <a:latin typeface="Gill Sans"/>
                <a:ea typeface="Gill Sans"/>
                <a:cs typeface="Gill Sans"/>
                <a:sym typeface="Gill Sans"/>
              </a:rPr>
              <a:t>Lindenauer PK, Pekow P, Lahti M, et al.</a:t>
            </a:r>
            <a:r>
              <a:rPr lang="en-US" sz="1500">
                <a:solidFill>
                  <a:srgbClr val="262626"/>
                </a:solidFill>
                <a:latin typeface="Gill Sans"/>
                <a:ea typeface="Gill Sans"/>
                <a:cs typeface="Gill Sans"/>
                <a:sym typeface="Gill Sans"/>
              </a:rPr>
              <a:t> Association of corticosteroid dose and route of administration with risk of treatment failure in acute exacerbation of COPD. JAMA. 2010;303(23):2359-2367. doi:10.1001/jama.2010.796</a:t>
            </a:r>
            <a:endParaRPr/>
          </a:p>
          <a:p>
            <a:pPr marL="228600" marR="0" lvl="0" indent="-228600" algn="l" rtl="0">
              <a:lnSpc>
                <a:spcPct val="90000"/>
              </a:lnSpc>
              <a:spcBef>
                <a:spcPts val="1000"/>
              </a:spcBef>
              <a:spcAft>
                <a:spcPts val="0"/>
              </a:spcAft>
              <a:buClr>
                <a:schemeClr val="accent2"/>
              </a:buClr>
              <a:buSzPts val="1500"/>
              <a:buFont typeface="Arial"/>
              <a:buChar char="•"/>
            </a:pPr>
            <a:r>
              <a:rPr lang="en-US" sz="1500" b="1">
                <a:solidFill>
                  <a:srgbClr val="262626"/>
                </a:solidFill>
                <a:latin typeface="Gill Sans"/>
                <a:ea typeface="Gill Sans"/>
                <a:cs typeface="Gill Sans"/>
                <a:sym typeface="Gill Sans"/>
              </a:rPr>
              <a:t>Peterson LR, Manson RU, Paule SM, et al.</a:t>
            </a:r>
            <a:r>
              <a:rPr lang="en-US" sz="1500">
                <a:solidFill>
                  <a:srgbClr val="262626"/>
                </a:solidFill>
                <a:latin typeface="Gill Sans"/>
                <a:ea typeface="Gill Sans"/>
                <a:cs typeface="Gill Sans"/>
                <a:sym typeface="Gill Sans"/>
              </a:rPr>
              <a:t> Detection of toxigenic Clostridium difficile in stool samples by real-time polymerase chain reaction for the diagnosis of C difficile–associated diarrhea. Clin Infect Dis. 2007;45(9):1152-1160. doi:10.1086/522185</a:t>
            </a:r>
            <a:endParaRPr/>
          </a:p>
          <a:p>
            <a:pPr marL="228600" marR="0" lvl="0" indent="-228600" algn="l" rtl="0">
              <a:lnSpc>
                <a:spcPct val="90000"/>
              </a:lnSpc>
              <a:spcBef>
                <a:spcPts val="1000"/>
              </a:spcBef>
              <a:spcAft>
                <a:spcPts val="0"/>
              </a:spcAft>
              <a:buClr>
                <a:schemeClr val="accent2"/>
              </a:buClr>
              <a:buSzPts val="1500"/>
              <a:buFont typeface="Arial"/>
              <a:buChar char="•"/>
            </a:pPr>
            <a:r>
              <a:rPr lang="en-US" sz="1500" b="1">
                <a:solidFill>
                  <a:srgbClr val="262626"/>
                </a:solidFill>
                <a:latin typeface="Gill Sans"/>
                <a:ea typeface="Gill Sans"/>
                <a:cs typeface="Gill Sans"/>
                <a:sym typeface="Gill Sans"/>
              </a:rPr>
              <a:t>Plewa MC, Bryant M, King-Thiele R. </a:t>
            </a:r>
            <a:r>
              <a:rPr lang="en-US" sz="1500">
                <a:solidFill>
                  <a:srgbClr val="262626"/>
                </a:solidFill>
                <a:latin typeface="Gill Sans"/>
                <a:ea typeface="Gill Sans"/>
                <a:cs typeface="Gill Sans"/>
                <a:sym typeface="Gill Sans"/>
              </a:rPr>
              <a:t>Euglycemic diabetic ketoacidosis. In: StatPearls [Internet]. Treasure Island (FL): StatPearls Publishing; Updated January 29, 2023. Accessed February 15, 2026. </a:t>
            </a:r>
            <a:r>
              <a:rPr lang="en-US" sz="1500" u="sng">
                <a:solidFill>
                  <a:srgbClr val="262626"/>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https://www.ncbi.nlm.nih.gov/books/NBK554570/</a:t>
            </a:r>
            <a:endParaRPr sz="1500">
              <a:solidFill>
                <a:srgbClr val="262626"/>
              </a:solidFill>
              <a:latin typeface="Gill Sans"/>
              <a:ea typeface="Gill Sans"/>
              <a:cs typeface="Gill Sans"/>
              <a:sym typeface="Gill San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82"/>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REFERENCES</a:t>
            </a:r>
            <a:endParaRPr/>
          </a:p>
        </p:txBody>
      </p:sp>
      <p:sp>
        <p:nvSpPr>
          <p:cNvPr id="848" name="Google Shape;848;p82"/>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fontScale="70000" lnSpcReduction="20000"/>
          </a:bodyPr>
          <a:lstStyle/>
          <a:p>
            <a:pPr marL="228600" lvl="0" indent="-185737" algn="l" rtl="0">
              <a:lnSpc>
                <a:spcPct val="100000"/>
              </a:lnSpc>
              <a:spcBef>
                <a:spcPts val="0"/>
              </a:spcBef>
              <a:spcAft>
                <a:spcPts val="0"/>
              </a:spcAft>
              <a:buSzPct val="100000"/>
              <a:buChar char="•"/>
            </a:pPr>
            <a:r>
              <a:rPr lang="en-US" b="1"/>
              <a:t>Schockling EJ, Farrell MB, Embry-Dierson M, Warren J, Jerome S. </a:t>
            </a:r>
            <a:r>
              <a:rPr lang="en-US"/>
              <a:t>Cardiac Amyloidosis Imaging, Part 2: Quantification and Technical Considerations. </a:t>
            </a:r>
            <a:r>
              <a:rPr lang="en-US" i="1"/>
              <a:t>J Nucl Med Technol.</a:t>
            </a:r>
            <a:r>
              <a:rPr lang="en-US"/>
              <a:t> 2023 Jun; 51 (2): 90-98. doi: 10.2967/jnmt.123.265416. Epub 2023 Jun 2 PMID:37268318</a:t>
            </a:r>
            <a:endParaRPr/>
          </a:p>
          <a:p>
            <a:pPr marL="228600" lvl="0" indent="-185737" algn="l" rtl="0">
              <a:lnSpc>
                <a:spcPct val="100000"/>
              </a:lnSpc>
              <a:spcBef>
                <a:spcPts val="0"/>
              </a:spcBef>
              <a:spcAft>
                <a:spcPts val="0"/>
              </a:spcAft>
              <a:buSzPct val="100000"/>
              <a:buChar char="•"/>
            </a:pPr>
            <a:r>
              <a:rPr lang="en-US" b="1"/>
              <a:t>Trautner, Barbara., et al. </a:t>
            </a:r>
            <a:r>
              <a:rPr lang="en-US"/>
              <a:t>“Clinical Practice Guideline by Infectious Diseases Society of America (IDSA): 2025 Guideline on Management and Treatment of Complicated Urinary Tract Infections: Introduction and Methods.” </a:t>
            </a:r>
            <a:r>
              <a:rPr lang="en-US" i="1"/>
              <a:t>Clinical Infectious Disease,</a:t>
            </a:r>
            <a:r>
              <a:rPr lang="en-US"/>
              <a:t> 2025, doi: 10.1093/cid/ciaf459 </a:t>
            </a:r>
            <a:endParaRPr/>
          </a:p>
          <a:p>
            <a:pPr marL="228600" lvl="0" indent="-185737" algn="l" rtl="0">
              <a:spcBef>
                <a:spcPts val="0"/>
              </a:spcBef>
              <a:spcAft>
                <a:spcPts val="0"/>
              </a:spcAft>
              <a:buSzPct val="100000"/>
              <a:buChar char="•"/>
            </a:pPr>
            <a:r>
              <a:rPr lang="en-US" b="1"/>
              <a:t>Trautner, Barbara., et al. </a:t>
            </a:r>
            <a:r>
              <a:rPr lang="en-US"/>
              <a:t>“Clinical Practice Guideline by Infectious Diseases Society of America (IDSA): 2025 Guideline on Management and Treatment of Complicated Urinary Tract Infections: Selection of Antibiotic Therapy for Complicated UTI.” </a:t>
            </a:r>
            <a:r>
              <a:rPr lang="en-US" i="1"/>
              <a:t>Clinical Infectious Disease,</a:t>
            </a:r>
            <a:r>
              <a:rPr lang="en-US"/>
              <a:t> 2025, doi: 10.1093/cid/ciaf459 </a:t>
            </a:r>
            <a:endParaRPr/>
          </a:p>
          <a:p>
            <a:pPr marL="228600" lvl="0" indent="-185737" algn="l" rtl="0">
              <a:lnSpc>
                <a:spcPct val="100000"/>
              </a:lnSpc>
              <a:spcBef>
                <a:spcPts val="0"/>
              </a:spcBef>
              <a:spcAft>
                <a:spcPts val="0"/>
              </a:spcAft>
              <a:buSzPct val="100000"/>
              <a:buChar char="•"/>
            </a:pPr>
            <a:r>
              <a:rPr lang="en-US" b="1"/>
              <a:t>Valgimigli M, Frigoli E, Heg D, et al.</a:t>
            </a:r>
            <a:r>
              <a:rPr lang="en-US"/>
              <a:t> Dual antiplatelet therapy after PCI in patients at high bleeding risk. </a:t>
            </a:r>
            <a:r>
              <a:rPr lang="en-US" i="1"/>
              <a:t>N Engl J Med.</a:t>
            </a:r>
            <a:r>
              <a:rPr lang="en-US"/>
              <a:t> 2021;385(18):1643-1655. doi:10.1056/NEJMoa2108749</a:t>
            </a:r>
            <a:endParaRPr/>
          </a:p>
          <a:p>
            <a:pPr marL="228600" lvl="0" indent="-185737" algn="l" rtl="0">
              <a:lnSpc>
                <a:spcPct val="100000"/>
              </a:lnSpc>
              <a:spcBef>
                <a:spcPts val="1000"/>
              </a:spcBef>
              <a:spcAft>
                <a:spcPts val="0"/>
              </a:spcAft>
              <a:buSzPct val="100000"/>
              <a:buChar char="•"/>
            </a:pPr>
            <a:r>
              <a:rPr lang="en-US" b="1"/>
              <a:t>Voors AA, Angermann CE, Teerlink JR, et al.</a:t>
            </a:r>
            <a:r>
              <a:rPr lang="en-US"/>
              <a:t> The SGLT2 inhibitor empagliflozin in patients hospitalized for acute heart failure: a multinational randomized trial. </a:t>
            </a:r>
            <a:r>
              <a:rPr lang="en-US" i="1"/>
              <a:t>Nat Med.</a:t>
            </a:r>
            <a:r>
              <a:rPr lang="en-US"/>
              <a:t> 2022;28(5):911-918. doi:10.1038/s41591-021-01659-1</a:t>
            </a:r>
            <a:endParaRPr/>
          </a:p>
          <a:p>
            <a:pPr marL="228600" lvl="0" indent="-185737" algn="l" rtl="0">
              <a:lnSpc>
                <a:spcPct val="100000"/>
              </a:lnSpc>
              <a:spcBef>
                <a:spcPts val="1000"/>
              </a:spcBef>
              <a:spcAft>
                <a:spcPts val="0"/>
              </a:spcAft>
              <a:buSzPct val="100000"/>
              <a:buChar char="•"/>
            </a:pPr>
            <a:r>
              <a:rPr lang="en-US" b="1"/>
              <a:t>Wedzicha JA, Miravitlles M, Hurst JR, et al.</a:t>
            </a:r>
            <a:r>
              <a:rPr lang="en-US"/>
              <a:t> Management of COPD exacerbations: a European Respiratory Society/American Thoracic Society guideline. </a:t>
            </a:r>
            <a:r>
              <a:rPr lang="en-US" i="1"/>
              <a:t>Eur Respir J.</a:t>
            </a:r>
            <a:r>
              <a:rPr lang="en-US"/>
              <a:t> 2017;49(3):160079. doi:10.1183/13993003.00799-2016</a:t>
            </a:r>
            <a:endParaRPr/>
          </a:p>
          <a:p>
            <a:pPr marL="228600" lvl="0" indent="-114300" algn="l" rtl="0">
              <a:lnSpc>
                <a:spcPct val="100000"/>
              </a:lnSpc>
              <a:spcBef>
                <a:spcPts val="1000"/>
              </a:spcBef>
              <a:spcAft>
                <a:spcPts val="0"/>
              </a:spcAft>
              <a:buSzPct val="100000"/>
              <a:buNone/>
            </a:pPr>
            <a:endParaRPr/>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C742CBFD7464DB6FD5714C3C9AFF0" ma:contentTypeVersion="19" ma:contentTypeDescription="Create a new document." ma:contentTypeScope="" ma:versionID="299973ef29f243589c5f6f95cadf3142">
  <xsd:schema xmlns:xsd="http://www.w3.org/2001/XMLSchema" xmlns:xs="http://www.w3.org/2001/XMLSchema" xmlns:p="http://schemas.microsoft.com/office/2006/metadata/properties" xmlns:ns2="c6a150e9-571f-46dd-be5f-b16145ef198d" xmlns:ns3="d2cccd37-1529-4bdb-80e4-007982c42467" targetNamespace="http://schemas.microsoft.com/office/2006/metadata/properties" ma:root="true" ma:fieldsID="c88b42ba56ee563702cfbc577b84af83" ns2:_="" ns3:_="">
    <xsd:import namespace="c6a150e9-571f-46dd-be5f-b16145ef198d"/>
    <xsd:import namespace="d2cccd37-1529-4bdb-80e4-007982c424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PCI_Doc" minOccurs="0"/>
                <xsd:element ref="ns2:MediaServiceOCR" minOccurs="0"/>
                <xsd:element ref="ns2:PHIConfidentialHighSev" minOccurs="0"/>
                <xsd:element ref="ns2:MediaServiceBillingMetadata" minOccurs="0"/>
                <xsd:element ref="ns2:MediaServiceLocation" minOccurs="0"/>
                <xsd:element ref="ns2:PHIConfidential" minOccurs="0"/>
                <xsd:element ref="ns2:CertFile" minOccurs="0"/>
                <xsd:element ref="ns2:Source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150e9-571f-46dd-be5f-b16145ef1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PCI_Doc" ma:index="19" nillable="true" ma:displayName="PCI_Doc" ma:internalName="PCI_Doc">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PHIConfidentialHighSev" ma:index="21" nillable="true" ma:displayName="PHIConfidentialHighSev" ma:internalName="PHIConfidentialHighSev">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PHIConfidential" ma:index="24" nillable="true" ma:displayName="PHIConfidential" ma:internalName="PHIConfidential">
      <xsd:simpleType>
        <xsd:restriction base="dms:Text"/>
      </xsd:simpleType>
    </xsd:element>
    <xsd:element name="CertFile" ma:index="25" nillable="true" ma:displayName="CertFile" ma:internalName="CertFile">
      <xsd:simpleType>
        <xsd:restriction base="dms:Text"/>
      </xsd:simpleType>
    </xsd:element>
    <xsd:element name="SourceCode" ma:index="26" nillable="true" ma:displayName="SourceCode" ma:internalName="SourceCod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ccd37-1529-4bdb-80e4-007982c424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306ad8-a6ea-4bc6-8e6b-f93722dd48d7}" ma:internalName="TaxCatchAll" ma:showField="CatchAllData" ma:web="d2cccd37-1529-4bdb-80e4-007982c42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a150e9-571f-46dd-be5f-b16145ef198d">
      <Terms xmlns="http://schemas.microsoft.com/office/infopath/2007/PartnerControls"/>
    </lcf76f155ced4ddcb4097134ff3c332f>
    <PHIConfidential xmlns="c6a150e9-571f-46dd-be5f-b16145ef198d" xsi:nil="true"/>
    <TaxCatchAll xmlns="d2cccd37-1529-4bdb-80e4-007982c42467" xsi:nil="true"/>
    <CertFile xmlns="c6a150e9-571f-46dd-be5f-b16145ef198d" xsi:nil="true"/>
    <PHIConfidentialHighSev xmlns="c6a150e9-571f-46dd-be5f-b16145ef198d" xsi:nil="true"/>
    <PCI_Doc xmlns="c6a150e9-571f-46dd-be5f-b16145ef198d" xsi:nil="true"/>
    <SourceCode xmlns="c6a150e9-571f-46dd-be5f-b16145ef198d" xsi:nil="true"/>
  </documentManagement>
</p:properties>
</file>

<file path=customXml/itemProps1.xml><?xml version="1.0" encoding="utf-8"?>
<ds:datastoreItem xmlns:ds="http://schemas.openxmlformats.org/officeDocument/2006/customXml" ds:itemID="{500E92ED-0230-4E89-A02A-3D9F9602EB56}"/>
</file>

<file path=customXml/itemProps2.xml><?xml version="1.0" encoding="utf-8"?>
<ds:datastoreItem xmlns:ds="http://schemas.openxmlformats.org/officeDocument/2006/customXml" ds:itemID="{A894F677-E5AD-4F99-96B5-9DC6ADC6A569}"/>
</file>

<file path=customXml/itemProps3.xml><?xml version="1.0" encoding="utf-8"?>
<ds:datastoreItem xmlns:ds="http://schemas.openxmlformats.org/officeDocument/2006/customXml" ds:itemID="{668C9A86-7319-4AEC-8971-A5DC9D967F30}"/>
</file>

<file path=docProps/app.xml><?xml version="1.0" encoding="utf-8"?>
<Properties xmlns="http://schemas.openxmlformats.org/officeDocument/2006/extended-properties" xmlns:vt="http://schemas.openxmlformats.org/officeDocument/2006/docPropsVTypes">
  <TotalTime>40</TotalTime>
  <Words>6366</Words>
  <Application>Microsoft Office PowerPoint</Application>
  <PresentationFormat>Widescreen</PresentationFormat>
  <Paragraphs>588</Paragraphs>
  <Slides>98</Slides>
  <Notes>98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98</vt:i4>
      </vt:variant>
    </vt:vector>
  </HeadingPairs>
  <TitlesOfParts>
    <vt:vector size="103" baseType="lpstr">
      <vt:lpstr>Gill Sans</vt:lpstr>
      <vt:lpstr>Courier New</vt:lpstr>
      <vt:lpstr>Arial</vt:lpstr>
      <vt:lpstr>Parcel</vt:lpstr>
      <vt:lpstr>Parcel</vt:lpstr>
      <vt:lpstr>FROM FLOOR TO CORE: HIGH-YIELD INPATIENT MEDICINE PEARLS &amp; NEW EVIDENCE</vt:lpstr>
      <vt:lpstr>OBJECTIVES</vt:lpstr>
      <vt:lpstr>DISCLOSURE</vt:lpstr>
      <vt:lpstr>CASE I</vt:lpstr>
      <vt:lpstr>CASE I</vt:lpstr>
      <vt:lpstr>CASE I</vt:lpstr>
      <vt:lpstr>EMPULSE TRIAL </vt:lpstr>
      <vt:lpstr>EMPULSE TRIAL </vt:lpstr>
      <vt:lpstr>CASE 2</vt:lpstr>
      <vt:lpstr>CASE 2</vt:lpstr>
      <vt:lpstr>CASE 2</vt:lpstr>
      <vt:lpstr>CASE 2</vt:lpstr>
      <vt:lpstr>CASE 2</vt:lpstr>
      <vt:lpstr>CASE 2 </vt:lpstr>
      <vt:lpstr>CASE 2</vt:lpstr>
      <vt:lpstr>TEACHING PEARLS</vt:lpstr>
      <vt:lpstr>PATHOPHYSIOLOGY</vt:lpstr>
      <vt:lpstr>MANAGEMENT</vt:lpstr>
      <vt:lpstr>TAKE HOME POINTS</vt:lpstr>
      <vt:lpstr>Case 2.5</vt:lpstr>
      <vt:lpstr>Case 2.5</vt:lpstr>
      <vt:lpstr>Case 2.5</vt:lpstr>
      <vt:lpstr>Case 2.5</vt:lpstr>
      <vt:lpstr>Case 2.5</vt:lpstr>
      <vt:lpstr>PYP Scan</vt:lpstr>
      <vt:lpstr>Cardiac Amyloidosis: Management</vt:lpstr>
      <vt:lpstr>Cardiac Amyloidosis: Takeaways</vt:lpstr>
      <vt:lpstr>CASE 3</vt:lpstr>
      <vt:lpstr>WHAT DOES THE EKG SHOW?</vt:lpstr>
      <vt:lpstr>CASE 3 </vt:lpstr>
      <vt:lpstr>CASE 3</vt:lpstr>
      <vt:lpstr>CASE 3</vt:lpstr>
      <vt:lpstr>CASE 3</vt:lpstr>
      <vt:lpstr>CASE 3</vt:lpstr>
      <vt:lpstr>CASE 3</vt:lpstr>
      <vt:lpstr>CASE 3</vt:lpstr>
      <vt:lpstr>CASE 3</vt:lpstr>
      <vt:lpstr>CASE 3</vt:lpstr>
      <vt:lpstr>CASE 3</vt:lpstr>
      <vt:lpstr>CASE 3</vt:lpstr>
      <vt:lpstr>AFFIRM 2002</vt:lpstr>
      <vt:lpstr>EAST-AFNET 4 TRIAL 2020</vt:lpstr>
      <vt:lpstr>AFIB KEY UPDATES RELEVANT TO HOSPITAL MANAGEMENT</vt:lpstr>
      <vt:lpstr>AFIB KEY UPDATES RELEVANT TO HOSPITAL MANAGEMENT</vt:lpstr>
      <vt:lpstr>PowerPoint Presentation</vt:lpstr>
      <vt:lpstr>CASE 4</vt:lpstr>
      <vt:lpstr>CASE 4</vt:lpstr>
      <vt:lpstr>CASE 4</vt:lpstr>
      <vt:lpstr>CASE 4</vt:lpstr>
      <vt:lpstr>CASE 4</vt:lpstr>
      <vt:lpstr>CASE 4</vt:lpstr>
      <vt:lpstr>CASE 4</vt:lpstr>
      <vt:lpstr>CASE 4</vt:lpstr>
      <vt:lpstr>CASE 4</vt:lpstr>
      <vt:lpstr>PO VS. IV STEROIDS IN COPD EXACERBATION </vt:lpstr>
      <vt:lpstr>NIV</vt:lpstr>
      <vt:lpstr>NIV</vt:lpstr>
      <vt:lpstr>NIV</vt:lpstr>
      <vt:lpstr>CPAP VS. BIPAP</vt:lpstr>
      <vt:lpstr>CPAP VS. BIPAP</vt:lpstr>
      <vt:lpstr>CPAP VS. BIPAP</vt:lpstr>
      <vt:lpstr>WHEN IS NIV NOT ENOUGH?</vt:lpstr>
      <vt:lpstr>CONTRAINDICATIONS TO NIV</vt:lpstr>
      <vt:lpstr>HACOR SCORE</vt:lpstr>
      <vt:lpstr>CASE 4</vt:lpstr>
      <vt:lpstr>CASE 4</vt:lpstr>
      <vt:lpstr>Case 4.5</vt:lpstr>
      <vt:lpstr>Case 4.5</vt:lpstr>
      <vt:lpstr>Case 4.5</vt:lpstr>
      <vt:lpstr>PowerPoint Presentation</vt:lpstr>
      <vt:lpstr>Case 4.5</vt:lpstr>
      <vt:lpstr>Case 4.5</vt:lpstr>
      <vt:lpstr>Case 4.5</vt:lpstr>
      <vt:lpstr>Case 4.5</vt:lpstr>
      <vt:lpstr>CASE 5</vt:lpstr>
      <vt:lpstr>CASE 5</vt:lpstr>
      <vt:lpstr>CASE 5</vt:lpstr>
      <vt:lpstr>CASE 5</vt:lpstr>
      <vt:lpstr>BALANCE TRIAL</vt:lpstr>
      <vt:lpstr>BALANCE TRIAL</vt:lpstr>
      <vt:lpstr>CASE 6</vt:lpstr>
      <vt:lpstr>CASE 6</vt:lpstr>
      <vt:lpstr>CASE 6</vt:lpstr>
      <vt:lpstr>CASE 6</vt:lpstr>
      <vt:lpstr>CASE 6 </vt:lpstr>
      <vt:lpstr>CASE 6 </vt:lpstr>
      <vt:lpstr>CASE 6 </vt:lpstr>
      <vt:lpstr>CASE 6</vt:lpstr>
      <vt:lpstr>CASE 6</vt:lpstr>
      <vt:lpstr>PowerPoint Presentation</vt:lpstr>
      <vt:lpstr>SUMMARY OF MASTER ADAPT TRAIL</vt:lpstr>
      <vt:lpstr>PRIMARY OUTCOMES</vt:lpstr>
      <vt:lpstr>RESULTS, PRIMARY OUTCOMES</vt:lpstr>
      <vt:lpstr>SIMILAR FINDINGS FROM OTHER TRIALS..</vt:lpstr>
      <vt:lpstr>CLINICAL IMPLICATIONS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Lyana Mahmoudi</dc:creator>
  <cp:lastModifiedBy>Rachael Jones</cp:lastModifiedBy>
  <cp:revision>22</cp:revision>
  <dcterms:created xsi:type="dcterms:W3CDTF">2025-05-18T18:34:19Z</dcterms:created>
  <dcterms:modified xsi:type="dcterms:W3CDTF">2026-03-09T19:11:18Z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0x010100595C742CBFD7464DB6FD5714C3C9AFF0</vt:lpwstr>
  </property>
</Properties>
</file>