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1.xml" ContentType="application/vnd.openxmlformats-officedocument.presentationml.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14.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Override2.xml" ContentType="application/vnd.openxmlformats-officedocument.themeOverride+xml"/>
  <Override PartName="/ppt/charts/chart2.xml" ContentType="application/vnd.openxmlformats-officedocument.drawingml.chart+xml"/>
  <Override PartName="/ppt/theme/themeOverride1.xml" ContentType="application/vnd.openxmlformats-officedocument.themeOverride+xml"/>
  <Override PartName="/ppt/charts/chart1.xml" ContentType="application/vnd.openxmlformats-officedocument.drawingml.chart+xml"/>
  <Override PartName="/ppt/ink/ink2.xml" ContentType="application/inkml+xml"/>
  <Override PartName="/ppt/ink/ink1.xml" ContentType="application/inkml+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76" r:id="rId4"/>
    <p:sldId id="343" r:id="rId5"/>
    <p:sldId id="342" r:id="rId6"/>
    <p:sldId id="344" r:id="rId7"/>
    <p:sldId id="369" r:id="rId8"/>
    <p:sldId id="368" r:id="rId9"/>
    <p:sldId id="345" r:id="rId10"/>
    <p:sldId id="347" r:id="rId11"/>
    <p:sldId id="346" r:id="rId12"/>
    <p:sldId id="348" r:id="rId13"/>
    <p:sldId id="349" r:id="rId14"/>
    <p:sldId id="350" r:id="rId15"/>
    <p:sldId id="364" r:id="rId16"/>
    <p:sldId id="363" r:id="rId17"/>
    <p:sldId id="351" r:id="rId18"/>
    <p:sldId id="324" r:id="rId19"/>
    <p:sldId id="329" r:id="rId20"/>
    <p:sldId id="362" r:id="rId21"/>
    <p:sldId id="315" r:id="rId22"/>
    <p:sldId id="316" r:id="rId23"/>
    <p:sldId id="273" r:id="rId24"/>
    <p:sldId id="309" r:id="rId25"/>
    <p:sldId id="352" r:id="rId26"/>
    <p:sldId id="317" r:id="rId27"/>
    <p:sldId id="320" r:id="rId28"/>
    <p:sldId id="321" r:id="rId29"/>
    <p:sldId id="310" r:id="rId30"/>
    <p:sldId id="353" r:id="rId31"/>
    <p:sldId id="359" r:id="rId32"/>
    <p:sldId id="360" r:id="rId33"/>
    <p:sldId id="361" r:id="rId34"/>
    <p:sldId id="365" r:id="rId35"/>
    <p:sldId id="355" r:id="rId36"/>
    <p:sldId id="366" r:id="rId37"/>
    <p:sldId id="367" r:id="rId38"/>
    <p:sldId id="354" r:id="rId39"/>
    <p:sldId id="356" r:id="rId40"/>
    <p:sldId id="357" r:id="rId41"/>
    <p:sldId id="371" r:id="rId42"/>
    <p:sldId id="358" r:id="rId43"/>
    <p:sldId id="295" r:id="rId44"/>
    <p:sldId id="296" r:id="rId45"/>
    <p:sldId id="297" r:id="rId46"/>
    <p:sldId id="336" r:id="rId47"/>
    <p:sldId id="37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68826"/>
  </p:normalViewPr>
  <p:slideViewPr>
    <p:cSldViewPr snapToGrid="0" snapToObjects="1">
      <p:cViewPr varScale="1">
        <p:scale>
          <a:sx n="76" d="100"/>
          <a:sy n="76" d="100"/>
        </p:scale>
        <p:origin x="856" y="184"/>
      </p:cViewPr>
      <p:guideLst/>
    </p:cSldViewPr>
  </p:slideViewPr>
  <p:notesTextViewPr>
    <p:cViewPr>
      <p:scale>
        <a:sx n="90" d="100"/>
        <a:sy n="9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003831417625"/>
          <c:y val="6.6666666666666693E-2"/>
          <c:w val="0.75670498084291204"/>
          <c:h val="0.80533333333333301"/>
        </c:manualLayout>
      </c:layout>
      <c:lineChart>
        <c:grouping val="standard"/>
        <c:varyColors val="0"/>
        <c:ser>
          <c:idx val="0"/>
          <c:order val="0"/>
          <c:tx>
            <c:strRef>
              <c:f>Sheet1!$A$2</c:f>
              <c:strCache>
                <c:ptCount val="1"/>
                <c:pt idx="0">
                  <c:v>WD</c:v>
                </c:pt>
              </c:strCache>
            </c:strRef>
          </c:tx>
          <c:spPr>
            <a:ln w="44450">
              <a:solidFill>
                <a:srgbClr val="00457C"/>
              </a:solidFill>
              <a:prstDash val="solid"/>
            </a:ln>
            <a:effectLst>
              <a:outerShdw blurRad="63500" sx="102000" sy="102000" algn="ctr" rotWithShape="0">
                <a:prstClr val="black">
                  <a:alpha val="40000"/>
                </a:prstClr>
              </a:outerShdw>
            </a:effectLst>
          </c:spPr>
          <c:marker>
            <c:symbol val="diamond"/>
            <c:size val="9"/>
            <c:spPr>
              <a:solidFill>
                <a:srgbClr val="00457C"/>
              </a:solidFill>
              <a:ln w="19050">
                <a:solidFill>
                  <a:srgbClr val="00457C"/>
                </a:solidFill>
                <a:prstDash val="solid"/>
                <a:bevel/>
              </a:ln>
              <a:effectLst>
                <a:outerShdw blurRad="63500" sx="102000" sy="102000" algn="ctr" rotWithShape="0">
                  <a:prstClr val="black">
                    <a:alpha val="40000"/>
                  </a:prstClr>
                </a:outerShdw>
              </a:effectLst>
              <a:scene3d>
                <a:camera prst="orthographicFront"/>
                <a:lightRig rig="threePt" dir="t"/>
              </a:scene3d>
              <a:sp3d/>
            </c:spPr>
          </c:marker>
          <c:dPt>
            <c:idx val="0"/>
            <c:marker>
              <c:spPr>
                <a:solidFill>
                  <a:srgbClr val="F79646"/>
                </a:solidFill>
                <a:ln w="19050">
                  <a:solidFill>
                    <a:srgbClr val="F79646"/>
                  </a:solidFill>
                  <a:prstDash val="solid"/>
                  <a:bevel/>
                </a:ln>
                <a:effectLst>
                  <a:outerShdw blurRad="63500" sx="102000" sy="102000" algn="ctr" rotWithShape="0">
                    <a:prstClr val="black">
                      <a:alpha val="40000"/>
                    </a:prstClr>
                  </a:outerShdw>
                </a:effectLst>
                <a:scene3d>
                  <a:camera prst="orthographicFront"/>
                  <a:lightRig rig="threePt" dir="t"/>
                </a:scene3d>
                <a:sp3d/>
              </c:spPr>
            </c:marker>
            <c:bubble3D val="0"/>
            <c:extLst>
              <c:ext xmlns:c16="http://schemas.microsoft.com/office/drawing/2014/chart" uri="{C3380CC4-5D6E-409C-BE32-E72D297353CC}">
                <c16:uniqueId val="{00000000-EC03-AB46-B9D4-19FA44291F9E}"/>
              </c:ext>
            </c:extLst>
          </c:dPt>
          <c:dPt>
            <c:idx val="4"/>
            <c:marker>
              <c:spPr>
                <a:solidFill>
                  <a:srgbClr val="F79646"/>
                </a:solidFill>
                <a:ln w="19050">
                  <a:solidFill>
                    <a:srgbClr val="F79646"/>
                  </a:solidFill>
                  <a:prstDash val="solid"/>
                  <a:bevel/>
                </a:ln>
                <a:effectLst>
                  <a:outerShdw blurRad="63500" sx="102000" sy="102000" algn="ctr" rotWithShape="0">
                    <a:prstClr val="black">
                      <a:alpha val="40000"/>
                    </a:prstClr>
                  </a:outerShdw>
                </a:effectLst>
                <a:scene3d>
                  <a:camera prst="orthographicFront"/>
                  <a:lightRig rig="threePt" dir="t"/>
                </a:scene3d>
                <a:sp3d/>
              </c:spPr>
            </c:marker>
            <c:bubble3D val="0"/>
            <c:extLst>
              <c:ext xmlns:c16="http://schemas.microsoft.com/office/drawing/2014/chart" uri="{C3380CC4-5D6E-409C-BE32-E72D297353CC}">
                <c16:uniqueId val="{00000001-EC03-AB46-B9D4-19FA44291F9E}"/>
              </c:ext>
            </c:extLst>
          </c:dPt>
          <c:cat>
            <c:strRef>
              <c:f>Sheet1!$B$1:$F$1</c:f>
              <c:strCache>
                <c:ptCount val="5"/>
                <c:pt idx="0">
                  <c:v>Baseline</c:v>
                </c:pt>
                <c:pt idx="1">
                  <c:v>Month 3</c:v>
                </c:pt>
                <c:pt idx="2">
                  <c:v>Month 6</c:v>
                </c:pt>
                <c:pt idx="3">
                  <c:v>Month 9</c:v>
                </c:pt>
                <c:pt idx="4">
                  <c:v>Month 12</c:v>
                </c:pt>
              </c:strCache>
            </c:strRef>
          </c:cat>
          <c:val>
            <c:numRef>
              <c:f>Sheet1!$B$2:$F$2</c:f>
              <c:numCache>
                <c:formatCode>General</c:formatCode>
                <c:ptCount val="5"/>
                <c:pt idx="0">
                  <c:v>245.8</c:v>
                </c:pt>
                <c:pt idx="1">
                  <c:v>2522.4</c:v>
                </c:pt>
                <c:pt idx="2">
                  <c:v>3208.3</c:v>
                </c:pt>
                <c:pt idx="3">
                  <c:v>3150.9</c:v>
                </c:pt>
                <c:pt idx="4">
                  <c:v>3956.1</c:v>
                </c:pt>
              </c:numCache>
            </c:numRef>
          </c:val>
          <c:smooth val="0"/>
          <c:extLst>
            <c:ext xmlns:c16="http://schemas.microsoft.com/office/drawing/2014/chart" uri="{C3380CC4-5D6E-409C-BE32-E72D297353CC}">
              <c16:uniqueId val="{00000002-EC03-AB46-B9D4-19FA44291F9E}"/>
            </c:ext>
          </c:extLst>
        </c:ser>
        <c:dLbls>
          <c:showLegendKey val="0"/>
          <c:showVal val="0"/>
          <c:showCatName val="0"/>
          <c:showSerName val="0"/>
          <c:showPercent val="0"/>
          <c:showBubbleSize val="0"/>
        </c:dLbls>
        <c:marker val="1"/>
        <c:smooth val="0"/>
        <c:axId val="-2117950688"/>
        <c:axId val="-2120753760"/>
      </c:lineChart>
      <c:catAx>
        <c:axId val="-2117950688"/>
        <c:scaling>
          <c:orientation val="minMax"/>
        </c:scaling>
        <c:delete val="0"/>
        <c:axPos val="b"/>
        <c:numFmt formatCode="General" sourceLinked="1"/>
        <c:majorTickMark val="none"/>
        <c:minorTickMark val="none"/>
        <c:tickLblPos val="nextTo"/>
        <c:spPr>
          <a:ln w="2489">
            <a:solidFill>
              <a:schemeClr val="tx1">
                <a:lumMod val="50000"/>
                <a:lumOff val="50000"/>
              </a:schemeClr>
            </a:solidFill>
            <a:prstDash val="solid"/>
          </a:ln>
        </c:spPr>
        <c:txPr>
          <a:bodyPr rot="0" vert="horz"/>
          <a:lstStyle/>
          <a:p>
            <a:pPr>
              <a:defRPr sz="1000" b="0">
                <a:solidFill>
                  <a:schemeClr val="tx1">
                    <a:lumMod val="50000"/>
                    <a:lumOff val="50000"/>
                  </a:schemeClr>
                </a:solidFill>
              </a:defRPr>
            </a:pPr>
            <a:endParaRPr lang="en-US"/>
          </a:p>
        </c:txPr>
        <c:crossAx val="-2120753760"/>
        <c:crosses val="autoZero"/>
        <c:auto val="1"/>
        <c:lblAlgn val="ctr"/>
        <c:lblOffset val="100"/>
        <c:tickMarkSkip val="1"/>
        <c:noMultiLvlLbl val="0"/>
      </c:catAx>
      <c:valAx>
        <c:axId val="-2120753760"/>
        <c:scaling>
          <c:orientation val="minMax"/>
          <c:max val="4500"/>
        </c:scaling>
        <c:delete val="0"/>
        <c:axPos val="l"/>
        <c:majorGridlines>
          <c:spPr>
            <a:ln w="12700">
              <a:solidFill>
                <a:schemeClr val="bg1">
                  <a:lumMod val="65000"/>
                </a:schemeClr>
              </a:solidFill>
              <a:prstDash val="sysDot"/>
            </a:ln>
          </c:spPr>
        </c:majorGridlines>
        <c:numFmt formatCode="#,##0" sourceLinked="0"/>
        <c:majorTickMark val="out"/>
        <c:minorTickMark val="none"/>
        <c:tickLblPos val="nextTo"/>
        <c:spPr>
          <a:ln w="2489">
            <a:noFill/>
            <a:prstDash val="solid"/>
          </a:ln>
        </c:spPr>
        <c:txPr>
          <a:bodyPr rot="0" vert="horz"/>
          <a:lstStyle/>
          <a:p>
            <a:pPr>
              <a:defRPr b="0">
                <a:solidFill>
                  <a:schemeClr val="tx1">
                    <a:lumMod val="50000"/>
                    <a:lumOff val="50000"/>
                  </a:schemeClr>
                </a:solidFill>
              </a:defRPr>
            </a:pPr>
            <a:endParaRPr lang="en-US"/>
          </a:p>
        </c:txPr>
        <c:crossAx val="-2117950688"/>
        <c:crosses val="autoZero"/>
        <c:crossBetween val="between"/>
        <c:majorUnit val="500"/>
      </c:valAx>
      <c:spPr>
        <a:solidFill>
          <a:srgbClr val="FFFFFF"/>
        </a:solidFill>
        <a:ln w="9955">
          <a:noFill/>
          <a:prstDash val="solid"/>
        </a:ln>
      </c:spPr>
    </c:plotArea>
    <c:plotVisOnly val="1"/>
    <c:dispBlanksAs val="gap"/>
    <c:showDLblsOverMax val="0"/>
  </c:chart>
  <c:spPr>
    <a:solidFill>
      <a:sysClr val="window" lastClr="FFFFFF"/>
    </a:solidFill>
    <a:ln>
      <a:noFill/>
    </a:ln>
  </c:spPr>
  <c:txPr>
    <a:bodyPr/>
    <a:lstStyle/>
    <a:p>
      <a:pPr>
        <a:defRPr sz="1100" b="1" i="0" u="none" strike="noStrike" baseline="0">
          <a:solidFill>
            <a:schemeClr val="tx1">
              <a:lumMod val="65000"/>
              <a:lumOff val="35000"/>
            </a:schemeClr>
          </a:solidFill>
          <a:latin typeface="Calibri"/>
          <a:ea typeface="Calibri"/>
          <a:cs typeface="Calibri"/>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003831417625"/>
          <c:y val="6.6666666666666693E-2"/>
          <c:w val="0.75670498084291204"/>
          <c:h val="0.80533333333333301"/>
        </c:manualLayout>
      </c:layout>
      <c:lineChart>
        <c:grouping val="standard"/>
        <c:varyColors val="0"/>
        <c:ser>
          <c:idx val="0"/>
          <c:order val="0"/>
          <c:tx>
            <c:strRef>
              <c:f>Sheet1!$A$2</c:f>
              <c:strCache>
                <c:ptCount val="1"/>
                <c:pt idx="0">
                  <c:v>ST</c:v>
                </c:pt>
              </c:strCache>
            </c:strRef>
          </c:tx>
          <c:spPr>
            <a:ln w="44450">
              <a:solidFill>
                <a:srgbClr val="00457C"/>
              </a:solidFill>
              <a:prstDash val="solid"/>
            </a:ln>
            <a:effectLst>
              <a:outerShdw blurRad="63500" sx="102000" sy="102000" algn="ctr" rotWithShape="0">
                <a:prstClr val="black">
                  <a:alpha val="40000"/>
                </a:prstClr>
              </a:outerShdw>
            </a:effectLst>
          </c:spPr>
          <c:marker>
            <c:symbol val="diamond"/>
            <c:size val="9"/>
            <c:spPr>
              <a:solidFill>
                <a:srgbClr val="00457C"/>
              </a:solidFill>
              <a:ln w="19050">
                <a:solidFill>
                  <a:srgbClr val="00457C"/>
                </a:solidFill>
                <a:prstDash val="solid"/>
                <a:bevel/>
              </a:ln>
              <a:effectLst>
                <a:outerShdw blurRad="63500" sx="102000" sy="102000" algn="ctr" rotWithShape="0">
                  <a:prstClr val="black">
                    <a:alpha val="40000"/>
                  </a:prstClr>
                </a:outerShdw>
              </a:effectLst>
              <a:scene3d>
                <a:camera prst="orthographicFront"/>
                <a:lightRig rig="threePt" dir="t"/>
              </a:scene3d>
              <a:sp3d/>
            </c:spPr>
          </c:marker>
          <c:dPt>
            <c:idx val="0"/>
            <c:marker>
              <c:spPr>
                <a:solidFill>
                  <a:srgbClr val="F79646"/>
                </a:solidFill>
                <a:ln w="19050">
                  <a:solidFill>
                    <a:srgbClr val="F79646"/>
                  </a:solidFill>
                  <a:prstDash val="solid"/>
                  <a:bevel/>
                </a:ln>
                <a:effectLst>
                  <a:outerShdw blurRad="63500" sx="102000" sy="102000" algn="ctr" rotWithShape="0">
                    <a:prstClr val="black">
                      <a:alpha val="40000"/>
                    </a:prstClr>
                  </a:outerShdw>
                </a:effectLst>
                <a:scene3d>
                  <a:camera prst="orthographicFront"/>
                  <a:lightRig rig="threePt" dir="t"/>
                </a:scene3d>
                <a:sp3d/>
              </c:spPr>
            </c:marker>
            <c:bubble3D val="0"/>
            <c:extLst>
              <c:ext xmlns:c16="http://schemas.microsoft.com/office/drawing/2014/chart" uri="{C3380CC4-5D6E-409C-BE32-E72D297353CC}">
                <c16:uniqueId val="{00000000-E97E-5F45-8C9F-6865014A4384}"/>
              </c:ext>
            </c:extLst>
          </c:dPt>
          <c:dPt>
            <c:idx val="4"/>
            <c:marker>
              <c:spPr>
                <a:solidFill>
                  <a:srgbClr val="F79646"/>
                </a:solidFill>
                <a:ln w="19050">
                  <a:solidFill>
                    <a:srgbClr val="F79646"/>
                  </a:solidFill>
                  <a:prstDash val="solid"/>
                  <a:bevel/>
                </a:ln>
                <a:effectLst>
                  <a:outerShdw blurRad="63500" sx="102000" sy="102000" algn="ctr" rotWithShape="0">
                    <a:prstClr val="black">
                      <a:alpha val="40000"/>
                    </a:prstClr>
                  </a:outerShdw>
                </a:effectLst>
                <a:scene3d>
                  <a:camera prst="orthographicFront"/>
                  <a:lightRig rig="threePt" dir="t"/>
                </a:scene3d>
                <a:sp3d/>
              </c:spPr>
            </c:marker>
            <c:bubble3D val="0"/>
            <c:extLst>
              <c:ext xmlns:c16="http://schemas.microsoft.com/office/drawing/2014/chart" uri="{C3380CC4-5D6E-409C-BE32-E72D297353CC}">
                <c16:uniqueId val="{00000001-E97E-5F45-8C9F-6865014A4384}"/>
              </c:ext>
            </c:extLst>
          </c:dPt>
          <c:cat>
            <c:strRef>
              <c:f>Sheet1!$B$1:$F$1</c:f>
              <c:strCache>
                <c:ptCount val="5"/>
                <c:pt idx="0">
                  <c:v>Baseline</c:v>
                </c:pt>
                <c:pt idx="1">
                  <c:v>Month 3</c:v>
                </c:pt>
                <c:pt idx="2">
                  <c:v>Month 6</c:v>
                </c:pt>
                <c:pt idx="3">
                  <c:v>Month 9</c:v>
                </c:pt>
                <c:pt idx="4">
                  <c:v>Month 12</c:v>
                </c:pt>
              </c:strCache>
            </c:strRef>
          </c:cat>
          <c:val>
            <c:numRef>
              <c:f>Sheet1!$B$2:$F$2</c:f>
              <c:numCache>
                <c:formatCode>General</c:formatCode>
                <c:ptCount val="5"/>
                <c:pt idx="0">
                  <c:v>8.3000000000000007</c:v>
                </c:pt>
                <c:pt idx="1">
                  <c:v>34.200000000000003</c:v>
                </c:pt>
                <c:pt idx="2">
                  <c:v>30.9</c:v>
                </c:pt>
                <c:pt idx="3">
                  <c:v>47.1</c:v>
                </c:pt>
                <c:pt idx="4">
                  <c:v>55.7</c:v>
                </c:pt>
              </c:numCache>
            </c:numRef>
          </c:val>
          <c:smooth val="0"/>
          <c:extLst>
            <c:ext xmlns:c16="http://schemas.microsoft.com/office/drawing/2014/chart" uri="{C3380CC4-5D6E-409C-BE32-E72D297353CC}">
              <c16:uniqueId val="{00000002-E97E-5F45-8C9F-6865014A4384}"/>
            </c:ext>
          </c:extLst>
        </c:ser>
        <c:dLbls>
          <c:showLegendKey val="0"/>
          <c:showVal val="0"/>
          <c:showCatName val="0"/>
          <c:showSerName val="0"/>
          <c:showPercent val="0"/>
          <c:showBubbleSize val="0"/>
        </c:dLbls>
        <c:marker val="1"/>
        <c:smooth val="0"/>
        <c:axId val="-2117897808"/>
        <c:axId val="-2117895056"/>
      </c:lineChart>
      <c:catAx>
        <c:axId val="-2117897808"/>
        <c:scaling>
          <c:orientation val="minMax"/>
        </c:scaling>
        <c:delete val="0"/>
        <c:axPos val="b"/>
        <c:numFmt formatCode="General" sourceLinked="1"/>
        <c:majorTickMark val="none"/>
        <c:minorTickMark val="none"/>
        <c:tickLblPos val="nextTo"/>
        <c:spPr>
          <a:ln w="2489">
            <a:solidFill>
              <a:schemeClr val="tx1">
                <a:lumMod val="50000"/>
                <a:lumOff val="50000"/>
              </a:schemeClr>
            </a:solidFill>
            <a:prstDash val="solid"/>
          </a:ln>
        </c:spPr>
        <c:txPr>
          <a:bodyPr rot="0" vert="horz"/>
          <a:lstStyle/>
          <a:p>
            <a:pPr>
              <a:defRPr sz="1000" b="0">
                <a:solidFill>
                  <a:schemeClr val="tx1">
                    <a:lumMod val="50000"/>
                    <a:lumOff val="50000"/>
                  </a:schemeClr>
                </a:solidFill>
              </a:defRPr>
            </a:pPr>
            <a:endParaRPr lang="en-US"/>
          </a:p>
        </c:txPr>
        <c:crossAx val="-2117895056"/>
        <c:crosses val="autoZero"/>
        <c:auto val="1"/>
        <c:lblAlgn val="ctr"/>
        <c:lblOffset val="100"/>
        <c:tickMarkSkip val="1"/>
        <c:noMultiLvlLbl val="0"/>
      </c:catAx>
      <c:valAx>
        <c:axId val="-2117895056"/>
        <c:scaling>
          <c:orientation val="minMax"/>
          <c:max val="60"/>
        </c:scaling>
        <c:delete val="0"/>
        <c:axPos val="l"/>
        <c:majorGridlines>
          <c:spPr>
            <a:ln w="12700">
              <a:solidFill>
                <a:schemeClr val="bg1">
                  <a:lumMod val="65000"/>
                </a:schemeClr>
              </a:solidFill>
              <a:prstDash val="sysDot"/>
            </a:ln>
          </c:spPr>
        </c:majorGridlines>
        <c:numFmt formatCode="#,##0" sourceLinked="0"/>
        <c:majorTickMark val="out"/>
        <c:minorTickMark val="none"/>
        <c:tickLblPos val="nextTo"/>
        <c:spPr>
          <a:ln w="2489">
            <a:noFill/>
            <a:prstDash val="solid"/>
          </a:ln>
        </c:spPr>
        <c:txPr>
          <a:bodyPr rot="0" vert="horz"/>
          <a:lstStyle/>
          <a:p>
            <a:pPr>
              <a:defRPr b="0">
                <a:solidFill>
                  <a:schemeClr val="tx1">
                    <a:lumMod val="50000"/>
                    <a:lumOff val="50000"/>
                  </a:schemeClr>
                </a:solidFill>
              </a:defRPr>
            </a:pPr>
            <a:endParaRPr lang="en-US"/>
          </a:p>
        </c:txPr>
        <c:crossAx val="-2117897808"/>
        <c:crosses val="autoZero"/>
        <c:crossBetween val="between"/>
        <c:majorUnit val="10"/>
        <c:minorUnit val="5"/>
      </c:valAx>
      <c:spPr>
        <a:solidFill>
          <a:srgbClr val="FFFFFF"/>
        </a:solidFill>
        <a:ln w="9955">
          <a:noFill/>
          <a:prstDash val="solid"/>
        </a:ln>
      </c:spPr>
    </c:plotArea>
    <c:plotVisOnly val="1"/>
    <c:dispBlanksAs val="gap"/>
    <c:showDLblsOverMax val="0"/>
  </c:chart>
  <c:spPr>
    <a:solidFill>
      <a:sysClr val="window" lastClr="FFFFFF"/>
    </a:solidFill>
    <a:ln>
      <a:noFill/>
    </a:ln>
  </c:spPr>
  <c:txPr>
    <a:bodyPr/>
    <a:lstStyle/>
    <a:p>
      <a:pPr>
        <a:defRPr sz="1100" b="1" i="0" u="none" strike="noStrike" baseline="0">
          <a:solidFill>
            <a:schemeClr val="tx1">
              <a:lumMod val="65000"/>
              <a:lumOff val="35000"/>
            </a:schemeClr>
          </a:solidFill>
          <a:latin typeface="Calibri"/>
          <a:ea typeface="Calibri"/>
          <a:cs typeface="Calibri"/>
        </a:defRPr>
      </a:pPr>
      <a:endParaRPr lang="en-US"/>
    </a:p>
  </c:txPr>
  <c:externalData r:id="rId2">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8T21:55:32.401"/>
    </inkml:context>
    <inkml:brush xml:id="br0">
      <inkml:brushProperty name="width" value="0.05" units="cm"/>
      <inkml:brushProperty name="height" value="0.05" units="cm"/>
      <inkml:brushProperty name="color" value="#E71224"/>
    </inkml:brush>
  </inkml:definitions>
  <inkml:trace contextRef="#ctx0" brushRef="#br0">0 0 24575,'7'0'0,"0"3"0,2 4 0,4 0 0,-3 3 0,5-2 0,-3 1 0,7 4 0,2 1 0,2 1 0,-1 0 0,-5-1 0,-3-3 0,-7-2 0,-4-3 0,1 2 0,3 4 0,0 2 0,3 2 0,-4-4 0,0-2 0,1 0 0,3 5 0,5 7 0,4 3 0,3 0 0,-2-6 0,-2-3 0,-6-3 0,-2-2 0,-3-1 0,1-1 0,2 1 0,5 2 0,3 2 0,1-1 0,-1 1 0,-2-2 0,-4-2 0,0-3 0,-2-1 0,1 1 0,11 13 0,-8-8 0,17 13 0,-22-20 0,9 4 0,-11-8 0,4 2 0,6 3 0,6 4 0,4 2 0,0-1 0,-4 3 0,-8-9 0,-5 1 0,-3-3 0,5 2 0,1 2 0,5 3 0,-2 0 0,-2-2 0,-3-1 0,-4-2 0,1-1 0,3 3 0,8 4 0,8 3 0,5 0 0,-2-2 0,-5-3 0,-10-4 0,-3 1 0,1 0 0,5 0 0,11 1 0,-9-2 0,7 2 0,-19-4 0,7 4 0,-4-2 0,4 2 0,-1 0 0,-4-2 0,-4 0 0,-1-1 0,1-1 0,3-1 0,1 2 0,1 0 0,0 5 0,-2-7 0,3 5 0,-5-4 0,-3 1 0,-7-1 0,-6-1 0,-6-2 0,-5 0 0,-4 3 0,-8 4 0,-1 4 0,0 2 0,0 1 0,4 0 0,4-1 0,1-1 0,4-1 0,3 0 0,0-1 0,1 2 0,-1 1 0,0 0 0,2 0 0,0-1 0,0-2 0,-2 1 0,-2 1 0,-2 2 0,1 1 0,-1-1 0,1 1 0,2 0 0,-1-3 0,3 0 0,0-1 0,2 2 0,4-4 0,-4 4 0,2-2 0,-6 3 0,0 1 0,0 1 0,0 1 0,-7 7 0,11-9 0,-11 10 0,17-19 0,-4 6 0,5-5 0,-1 3 0,-1 2 0,-3 1 0,0 1 0,0-1 0,-2 4 0,6-6 0,-6 5 0,3-5 0,-5 11 0,5-10 0,-2 7 0,8-12 0,-2 0 0,3-1 0,-5 0 0,6-1 0,-9 8 0,8-5 0,-11 7 0,5-6 0,0 1 0,2-2 0,4-2 0,-2 1 0,0 0 0,3 1 0,-3-2 0,2 1 0,-3-1 0,0 1 0,1 1 0,-3-1 0,2 0 0,1-1 0,3-2 0,3 0 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8T21:56:06.020"/>
    </inkml:context>
    <inkml:brush xml:id="br0">
      <inkml:brushProperty name="width" value="0.05" units="cm"/>
      <inkml:brushProperty name="height" value="0.05" units="cm"/>
      <inkml:brushProperty name="color" value="#E71224"/>
    </inkml:brush>
  </inkml:definitions>
  <inkml:trace contextRef="#ctx0" brushRef="#br0">2191 1 24575,'-29'18'0,"-24"7"0,-21 9 0,-10 3 0,11-8 0,18-8 0,15-8 0,12-8 0,7-4 0,0-1 0,-4 0 0,-2 0 0,-1 4 0,0-1 0,-1 4 0,1-1 0,-1-2 0,3-1 0,2 0 0,-1 4 0,3 3 0,-8 6 0,14-7 0,-6 4 0,11-9 0,-1 2 0,1-1 0,-2 1 0,-3 3 0,-4 2 0,-5 6 0,-2 1 0,-2-3 0,1-1 0,-1-1 0,-1 2 0,-2 2 0,-1-1 0,0-3 0,3 2 0,5-1 0,2-1 0,1 1 0,2-2 0,-5 2 0,-4 3 0,-4 2 0,-4 0 0,9 0 0,5-6 0,5-1 0,2-2 0,-4 4 0,-1 6 0,-4 2 0,-3 2 0,1 0 0,8-8 0,-2 5 0,9-5 0,-5 6 0,0 3 0,-1 0 0,-3 0 0,0 0 0,-1 0 0,1 3 0,4 1 0,0-1 0,3 1 0,1-1 0,0-1 0,1-5 0,1 0 0,2-4 0,-1 1 0,3 1 0,0 1 0,-1 4 0,0 1 0,-3 3 0,0-2 0,1-2 0,2 0 0,1-3 0,-1-2 0,1 2 0,-1-4 0,-2 4 0,2 2 0,-2 1 0,2 4 0,0-1 0,-1 1 0,1-4 0,0 0 0,1-3 0,0-4 0,0 0 0,1 0 0,-2 3 0,1 1 0,0-2 0,4-1 0,-2-3 0,2-1 0,-1-2 0,1 0 0,2 1 0,-4 2 0,3-4 0,-4 4 0,6-6 0,0 4 0,0 2 0,0 2 0,0 2 0,0 1 0,0 3 0,0 1 0,0 3 0,0 4 0,0 5 0,0 4 0,0 4 0,0-3 0,0-6 0,0 0 0,0-1 0,0 5 0,0 5 0,0 0 0,0 2 0,0-4 0,0-3 0,0-2 0,0 5 0,0 4 0,0 3 0,0 0 0,0-6 0,0-5 0,0-7 0,0-2 0,0-1 0,0 3 0,0 2 0,0 3 0,0-1 0,0-3 0,0-3 0,0-5 0,0 0 0,0 0 0,0 1 0,0-1 0,0 0 0,0 0 0,0 2 0,0 5 0,0 1 0,0 3 0,3 0 0,1 0 0,3 0 0,3-3 0,-2 0 0,1-4 0,-2-1 0,3 5 0,-5-12 0,7 11 0,-11-19 0,8 12 0,-3-5 0,2 7 0,2 2 0,-1-1 0,0 1 0,4 4 0,-5-11 0,1 10 0,-3-20 0,3 14 0,0-7 0,1 8 0,0-1 0,2-2 0,2 7 0,-5-13 0,3 11 0,-5-11 0,2 5 0,1 2 0,0-4 0,-3 1 0,1 0 0,-2 0 0,1-1 0,3-3 0,-3 1 0,2-8 0,-3 3 0,1-6 0,2 4 0,-1 1 0,2 3 0,1 0 0,1 0 0,0-2 0,0-2 0,1 0 0,0 1 0,0 2 0,-1 1 0,0-1 0,-2-2 0,2-1 0,-1-1 0,1 1 0,0 1 0,0-1 0,0 0 0,4 3 0,-5-5 0,5 6 0,-6-6 0,3 3 0,1 1 0,0-1 0,-1-1 0,0 1 0,-1-1 0,0-1 0,1-1 0,0 1 0,4 9 0,-6-8 0,1 5 0,-6-10 0,1 1 0,-2-1 0,1 1 0,-1-1 0,3 1 0,1 2 0,1 4 0,0-1 0,0 0 0,0-1 0,3-3 0,-7 0 0,4-2 0,-5 0 0,2 3 0,2 1 0,0 1 0,0-4 0,0-1 0,4 2 0,-5-3 0,7 5 0,-6-4 0,1 2 0,3-2 0,-5-4 0,5 4 0,-6 0 0,5 0 0,-2 3 0,3-4 0,2-2 0,-2 2 0,1-2 0,-3 0 0,-1-1 0,-2-2 0,0 2 0,2 1 0,3 4 0,2 1 0,0 1 0,-1 3 0,0-4 0,-1 1 0,2-1 0,0 1 0,-1 0 0,0-1 0,0-1 0,2 2 0,-4-3 0,3 3 0,-6-6 0,0 1 0,-1-2 0,0 1 0,-2-1 0,0-3 0,1 0 0,1 0 0,-1 0 0,3 0 0,0 0 0,2 0 0,0 0 0,-1 0 0,-1 0 0,-1 0 0,1 0 0,1 0 0,1 0 0,-1 0 0,1 0 0,-2 0 0,1 0 0,0 0 0,1 0 0,2 0 0,1 0 0,0 2 0,-2 1 0,-2 1 0,-3-1 0,-1-2 0,3-1 0,-1 2 0,3 2 0,-1-1 0,2 0 0,-1-2 0,0-1 0,-1 0 0,1 0 0,0 0 0,-1 0 0,1 0 0,-2 0 0,0 0 0,0 0 0,0 0 0,1 0 0,2 0 0,-4 0 0,-1 0 0,0 0 0,1 0 0,1 0 0,-1 0 0,0 0 0,-1 0 0,1 0 0,-1 0 0,0 0 0,1 0 0,-2 2 0,-2 1 0,0 1 0,-2-1 0,0-3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C4D9B-6037-A041-9441-FA2271702840}" type="datetimeFigureOut">
              <a:rPr lang="en-US" smtClean="0"/>
              <a:t>3/10/26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1980-1C68-8E44-9427-89AC9FF84D51}" type="slidenum">
              <a:rPr lang="en-US" smtClean="0"/>
              <a:t>‹#›</a:t>
            </a:fld>
            <a:endParaRPr lang="en-US"/>
          </a:p>
        </p:txBody>
      </p:sp>
    </p:spTree>
    <p:extLst>
      <p:ext uri="{BB962C8B-B14F-4D97-AF65-F5344CB8AC3E}">
        <p14:creationId xmlns:p14="http://schemas.microsoft.com/office/powerpoint/2010/main" val="87499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1</a:t>
            </a:fld>
            <a:endParaRPr lang="en-US"/>
          </a:p>
        </p:txBody>
      </p:sp>
    </p:spTree>
    <p:extLst>
      <p:ext uri="{BB962C8B-B14F-4D97-AF65-F5344CB8AC3E}">
        <p14:creationId xmlns:p14="http://schemas.microsoft.com/office/powerpoint/2010/main" val="3800109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tried NSAIDs, PT, muscle relaxants, got some x-rays to make sure your cancer survivor has no unwelcome obvious new pathology or your osteoporotic patient does not have a compression fracture </a:t>
            </a:r>
          </a:p>
          <a:p>
            <a:endParaRPr lang="en-US" dirty="0"/>
          </a:p>
          <a:p>
            <a:r>
              <a:rPr lang="en-US" dirty="0"/>
              <a:t>Often times, PT and oral steroids do a better job of eliminating radicular pain in the leg leaving patients with residual low back pain that is still likely more to do with muscle strain and overall deconditioning than the disc that may have herniated initially</a:t>
            </a:r>
          </a:p>
          <a:p>
            <a:endParaRPr lang="en-US" dirty="0"/>
          </a:p>
          <a:p>
            <a:r>
              <a:rPr lang="en-US" dirty="0"/>
              <a:t>That said, if you didn’t get an MRI originally when there was leg pain or if there is now a ”below the belt” component, get an MRI. As you are waiting for your specialist referral to process, you might as well get the advanced imaging at the same time to save time and frustration at their initial visit. </a:t>
            </a:r>
          </a:p>
          <a:p>
            <a:endParaRPr lang="en-US" dirty="0"/>
          </a:p>
          <a:p>
            <a:r>
              <a:rPr lang="en-US" dirty="0"/>
              <a:t>CAM works great for some- can be trial and error</a:t>
            </a:r>
          </a:p>
          <a:p>
            <a:endParaRPr lang="en-US" dirty="0"/>
          </a:p>
          <a:p>
            <a:r>
              <a:rPr lang="en-US" dirty="0"/>
              <a:t>Patients have likely seen you, a PT, and visited a chiropractor or MRI center prior to getting a specialist referral so I recommend the pain clinic before the surgeon unless neuro-compressive symptoms are prevalent and worsening, and even then I would refer in parallel with the pain specialist. </a:t>
            </a:r>
          </a:p>
          <a:p>
            <a:endParaRPr lang="en-US" dirty="0"/>
          </a:p>
          <a:p>
            <a:r>
              <a:rPr lang="en-US" dirty="0"/>
              <a:t>Just like with the acute setting, the surgeon is deciding if surgery is warranted but beyond that, their treatment plan is limited.</a:t>
            </a:r>
          </a:p>
          <a:p>
            <a:endParaRPr lang="en-US" dirty="0"/>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10</a:t>
            </a:fld>
            <a:endParaRPr lang="en-US"/>
          </a:p>
        </p:txBody>
      </p:sp>
    </p:spTree>
    <p:extLst>
      <p:ext uri="{BB962C8B-B14F-4D97-AF65-F5344CB8AC3E}">
        <p14:creationId xmlns:p14="http://schemas.microsoft.com/office/powerpoint/2010/main" val="148586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say chronic, we mean beyond 3 months </a:t>
            </a:r>
          </a:p>
          <a:p>
            <a:endParaRPr lang="en-US" dirty="0"/>
          </a:p>
          <a:p>
            <a:r>
              <a:rPr lang="en-US" dirty="0"/>
              <a:t>I say “better” because low back pain is rarely entirely eradicated once it reaches that chronic stage and “eventually” because often the months and months of time it takes to heal and strengthen is often unacceptable for most patients…you need to remind your older patients that it took years or decades to get to this point and there is no quick fix. They want a pill, a stent or a surgery and are enlightened and disappointed to find out that none really exists for most types of chronic low back pain.  </a:t>
            </a:r>
          </a:p>
          <a:p>
            <a:endParaRPr lang="en-US" dirty="0"/>
          </a:p>
          <a:p>
            <a:r>
              <a:rPr lang="en-US" dirty="0"/>
              <a:t>I would guess that at least 50% of your patients carry one of these diagnoses if not 90-100% depending on age and other socioeconomic factors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11</a:t>
            </a:fld>
            <a:endParaRPr lang="en-US"/>
          </a:p>
        </p:txBody>
      </p:sp>
    </p:spTree>
    <p:extLst>
      <p:ext uri="{BB962C8B-B14F-4D97-AF65-F5344CB8AC3E}">
        <p14:creationId xmlns:p14="http://schemas.microsoft.com/office/powerpoint/2010/main" val="224569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do for chronic low </a:t>
            </a:r>
            <a:r>
              <a:rPr lang="en-US" dirty="0" err="1"/>
              <a:t>bck</a:t>
            </a:r>
            <a:r>
              <a:rPr lang="en-US" dirty="0"/>
              <a:t> pain </a:t>
            </a:r>
            <a:r>
              <a:rPr lang="en-US" dirty="0" err="1"/>
              <a:t>interventionally</a:t>
            </a:r>
            <a:r>
              <a:rPr lang="en-US" dirty="0"/>
              <a:t> to keep patients functioning</a:t>
            </a:r>
          </a:p>
          <a:p>
            <a:endParaRPr lang="en-US" dirty="0"/>
          </a:p>
          <a:p>
            <a:r>
              <a:rPr lang="en-US" dirty="0"/>
              <a:t>Steroids  make everything better…for a little while. </a:t>
            </a:r>
          </a:p>
          <a:p>
            <a:endParaRPr lang="en-US" dirty="0"/>
          </a:p>
          <a:p>
            <a:r>
              <a:rPr lang="en-US" dirty="0"/>
              <a:t>Of course can be used in the acute phase if there is a lumbar radiculopathy from a disc herniation but utilized in the chronic situation probably even more now. </a:t>
            </a:r>
          </a:p>
          <a:p>
            <a:endParaRPr lang="en-US" dirty="0"/>
          </a:p>
          <a:p>
            <a:r>
              <a:rPr lang="en-US" dirty="0"/>
              <a:t>Not making anything numb, not an L&amp;D epidural. I’m big on semantics </a:t>
            </a:r>
          </a:p>
          <a:p>
            <a:endParaRPr lang="en-US" dirty="0"/>
          </a:p>
          <a:p>
            <a:r>
              <a:rPr lang="en-US" dirty="0"/>
              <a:t>CMS guidelines are important to reduce the overutilization of these injections, especially in smaller pain mgmt. practices where this is one of only a few interventions offered </a:t>
            </a:r>
          </a:p>
          <a:p>
            <a:endParaRPr lang="en-US" dirty="0"/>
          </a:p>
          <a:p>
            <a:r>
              <a:rPr lang="en-US" dirty="0"/>
              <a:t>We use something called an Oswestry Disability Index to better document functional improvements instead of just relying on a numerical analog scale</a:t>
            </a:r>
          </a:p>
        </p:txBody>
      </p:sp>
      <p:sp>
        <p:nvSpPr>
          <p:cNvPr id="4" name="Slide Number Placeholder 3"/>
          <p:cNvSpPr>
            <a:spLocks noGrp="1"/>
          </p:cNvSpPr>
          <p:nvPr>
            <p:ph type="sldNum" sz="quarter" idx="5"/>
          </p:nvPr>
        </p:nvSpPr>
        <p:spPr/>
        <p:txBody>
          <a:bodyPr/>
          <a:lstStyle/>
          <a:p>
            <a:fld id="{A97D1980-1C68-8E44-9427-89AC9FF84D51}" type="slidenum">
              <a:rPr lang="en-US" smtClean="0"/>
              <a:t>12</a:t>
            </a:fld>
            <a:endParaRPr lang="en-US"/>
          </a:p>
        </p:txBody>
      </p:sp>
    </p:spTree>
    <p:extLst>
      <p:ext uri="{BB962C8B-B14F-4D97-AF65-F5344CB8AC3E}">
        <p14:creationId xmlns:p14="http://schemas.microsoft.com/office/powerpoint/2010/main" val="274008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always say, unlike your hip or knee, facet joints are too small and too many to replace once they’re bone on bone </a:t>
            </a:r>
          </a:p>
          <a:p>
            <a:endParaRPr lang="en-US" dirty="0"/>
          </a:p>
          <a:p>
            <a:r>
              <a:rPr lang="en-US" dirty="0"/>
              <a:t>Pts are often discouraged when they realize we are not ablating the nerves that are causing their leg pain. If we did that, you may not have pain in an L4 or L5 dermatome for a while but you will also likely not be able to walk due to the motor function larger nerve roots are responsible for. </a:t>
            </a:r>
          </a:p>
          <a:p>
            <a:endParaRPr lang="en-US" dirty="0"/>
          </a:p>
          <a:p>
            <a:r>
              <a:rPr lang="en-US" dirty="0"/>
              <a:t>Medial branch nerves are primarily sensory innervating the facet joints </a:t>
            </a:r>
          </a:p>
          <a:p>
            <a:endParaRPr lang="en-US" dirty="0"/>
          </a:p>
          <a:p>
            <a:r>
              <a:rPr lang="en-US" dirty="0"/>
              <a:t>Can see up to 18 months before medial branch nerves regenerate</a:t>
            </a:r>
          </a:p>
        </p:txBody>
      </p:sp>
      <p:sp>
        <p:nvSpPr>
          <p:cNvPr id="4" name="Slide Number Placeholder 3"/>
          <p:cNvSpPr>
            <a:spLocks noGrp="1"/>
          </p:cNvSpPr>
          <p:nvPr>
            <p:ph type="sldNum" sz="quarter" idx="5"/>
          </p:nvPr>
        </p:nvSpPr>
        <p:spPr/>
        <p:txBody>
          <a:bodyPr/>
          <a:lstStyle/>
          <a:p>
            <a:fld id="{A97D1980-1C68-8E44-9427-89AC9FF84D51}" type="slidenum">
              <a:rPr lang="en-US" smtClean="0"/>
              <a:t>13</a:t>
            </a:fld>
            <a:endParaRPr lang="en-US"/>
          </a:p>
        </p:txBody>
      </p:sp>
    </p:spTree>
    <p:extLst>
      <p:ext uri="{BB962C8B-B14F-4D97-AF65-F5344CB8AC3E}">
        <p14:creationId xmlns:p14="http://schemas.microsoft.com/office/powerpoint/2010/main" val="1743225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TPIs are great for unraveling myofascial knots but only if the patients can prioritize core strength and stretching afterward</a:t>
            </a:r>
          </a:p>
          <a:p>
            <a:endParaRPr lang="en-US" dirty="0"/>
          </a:p>
          <a:p>
            <a:r>
              <a:rPr lang="en-US" dirty="0"/>
              <a:t>The SI joint is a likely underdiagnosed pain generator and responds well to intraarticular steroids acutely just like any large synovial joint</a:t>
            </a:r>
          </a:p>
          <a:p>
            <a:endParaRPr lang="en-US" dirty="0"/>
          </a:p>
          <a:p>
            <a:r>
              <a:rPr lang="en-US" dirty="0"/>
              <a:t>Piriformis syndrome can be the great imitator of lumbar radiculopathy and is usually the true “sciatica” instigator (the classic stretching out of the leg in the driver seat)</a:t>
            </a:r>
          </a:p>
          <a:p>
            <a:endParaRPr lang="en-US" dirty="0"/>
          </a:p>
          <a:p>
            <a:r>
              <a:rPr lang="en-US" dirty="0" err="1"/>
              <a:t>Cluneal</a:t>
            </a:r>
            <a:r>
              <a:rPr lang="en-US" dirty="0"/>
              <a:t> nerves are also great imitators of axial lumbar pain. The superior </a:t>
            </a:r>
            <a:r>
              <a:rPr lang="en-US" dirty="0" err="1"/>
              <a:t>cluneal</a:t>
            </a:r>
            <a:r>
              <a:rPr lang="en-US" dirty="0"/>
              <a:t> nerves are actually coming over the posterior rim of the pelvis where they can become trapped and irritated, so not lumbar at all. Freezing these nerves with a </a:t>
            </a:r>
            <a:r>
              <a:rPr lang="en-US" dirty="0" err="1"/>
              <a:t>cryoablative</a:t>
            </a:r>
            <a:r>
              <a:rPr lang="en-US" dirty="0"/>
              <a:t> technique can provide months of benefit.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Compression fractures- if no retropulsion or canal compromise, trial epidural steroids and facet based interventions</a:t>
            </a:r>
          </a:p>
          <a:p>
            <a:endParaRPr lang="en-US" dirty="0"/>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14</a:t>
            </a:fld>
            <a:endParaRPr lang="en-US"/>
          </a:p>
        </p:txBody>
      </p:sp>
    </p:spTree>
    <p:extLst>
      <p:ext uri="{BB962C8B-B14F-4D97-AF65-F5344CB8AC3E}">
        <p14:creationId xmlns:p14="http://schemas.microsoft.com/office/powerpoint/2010/main" val="750922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move on to some pf the more advanced treatments we now offer for chronic low back pain generators I’d like to offer a list of things patients don’t like to hear…</a:t>
            </a:r>
          </a:p>
          <a:p>
            <a:endParaRPr lang="en-US" dirty="0"/>
          </a:p>
          <a:p>
            <a:r>
              <a:rPr lang="en-US" dirty="0"/>
              <a:t>I am big on empathy, listening to patients and doing everything I can to help them in a an appropriate and timely fashion. </a:t>
            </a:r>
          </a:p>
          <a:p>
            <a:endParaRPr lang="en-US" dirty="0"/>
          </a:p>
          <a:p>
            <a:r>
              <a:rPr lang="en-US" dirty="0"/>
              <a:t>But I also am big on setting expectations   and educating.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It’s a life long commitment and it’s EVERYDAY (something)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your walking everyday is not helping it</a:t>
            </a:r>
          </a:p>
          <a:p>
            <a:endParaRPr lang="en-US" dirty="0"/>
          </a:p>
          <a:p>
            <a:r>
              <a:rPr lang="en-US" sz="1200" dirty="0"/>
              <a:t>They get you moving so your body can fix itself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no, that is not your disc bulge that you are pointing to in your low back </a:t>
            </a:r>
          </a:p>
          <a:p>
            <a:r>
              <a:rPr lang="en-US" dirty="0"/>
              <a:t>Most of the time, it is muscle strain. When your leg is involved, then we worry about the disc. Even with acute herniations, muscle spasming that occurs in response can often be more debilitating. The treatment? PT and core strengthening. </a:t>
            </a:r>
          </a:p>
          <a:p>
            <a:endParaRPr lang="en-US" dirty="0"/>
          </a:p>
          <a:p>
            <a:r>
              <a:rPr lang="en-US" dirty="0"/>
              <a:t>Be weary of any surgeon that tells you otherwise</a:t>
            </a:r>
          </a:p>
        </p:txBody>
      </p:sp>
      <p:sp>
        <p:nvSpPr>
          <p:cNvPr id="4" name="Slide Number Placeholder 3"/>
          <p:cNvSpPr>
            <a:spLocks noGrp="1"/>
          </p:cNvSpPr>
          <p:nvPr>
            <p:ph type="sldNum" sz="quarter" idx="5"/>
          </p:nvPr>
        </p:nvSpPr>
        <p:spPr/>
        <p:txBody>
          <a:bodyPr/>
          <a:lstStyle/>
          <a:p>
            <a:fld id="{A97D1980-1C68-8E44-9427-89AC9FF84D51}" type="slidenum">
              <a:rPr lang="en-US" smtClean="0"/>
              <a:t>15</a:t>
            </a:fld>
            <a:endParaRPr lang="en-US"/>
          </a:p>
        </p:txBody>
      </p:sp>
    </p:spTree>
    <p:extLst>
      <p:ext uri="{BB962C8B-B14F-4D97-AF65-F5344CB8AC3E}">
        <p14:creationId xmlns:p14="http://schemas.microsoft.com/office/powerpoint/2010/main" val="947595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before moving on, it’s hard to emphasize enough how much of an obstacle obesity is to treating pain in general but especially low back pain</a:t>
            </a:r>
          </a:p>
          <a:p>
            <a:endParaRPr lang="en-US" dirty="0"/>
          </a:p>
          <a:p>
            <a:r>
              <a:rPr lang="en-US" dirty="0"/>
              <a:t>Even more so now with GLP-1s, weight is coming off, but back pain is still present. The rehabilitation can take a long time and often the damage is done such that in younger patients they may be dealing with advanced degeneration that is 20 years ahead of where they should be without any history of acute injury. </a:t>
            </a:r>
          </a:p>
        </p:txBody>
      </p:sp>
      <p:sp>
        <p:nvSpPr>
          <p:cNvPr id="4" name="Slide Number Placeholder 3"/>
          <p:cNvSpPr>
            <a:spLocks noGrp="1"/>
          </p:cNvSpPr>
          <p:nvPr>
            <p:ph type="sldNum" sz="quarter" idx="5"/>
          </p:nvPr>
        </p:nvSpPr>
        <p:spPr/>
        <p:txBody>
          <a:bodyPr/>
          <a:lstStyle/>
          <a:p>
            <a:fld id="{A97D1980-1C68-8E44-9427-89AC9FF84D51}" type="slidenum">
              <a:rPr lang="en-US" smtClean="0"/>
              <a:t>16</a:t>
            </a:fld>
            <a:endParaRPr lang="en-US"/>
          </a:p>
        </p:txBody>
      </p:sp>
    </p:spTree>
    <p:extLst>
      <p:ext uri="{BB962C8B-B14F-4D97-AF65-F5344CB8AC3E}">
        <p14:creationId xmlns:p14="http://schemas.microsoft.com/office/powerpoint/2010/main" val="3660338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following is an overview of some of the…</a:t>
            </a:r>
          </a:p>
          <a:p>
            <a:endParaRPr lang="en-US" dirty="0"/>
          </a:p>
          <a:p>
            <a:r>
              <a:rPr lang="en-US" dirty="0"/>
              <a:t>Unfortunately, commercial insurances in an effort to cut costs are ignoring a lot of the evidence supporting these procedures because they are industry sponsored, even with RCTs, even with sham controls, even with 5 year data. Yet they will gladly pay for your open surgery at 10 times the cost and 10 times the morbidity. </a:t>
            </a:r>
          </a:p>
          <a:p>
            <a:endParaRPr lang="en-US" dirty="0"/>
          </a:p>
          <a:p>
            <a:r>
              <a:rPr lang="en-US" dirty="0"/>
              <a:t>Luckily, the tide is turning ever so slowly such that in the next 10 years, minimally invasive surgery to promote functionality will be the norm and not the exception.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note, my favorite procedure which is now off market mostly because Boston Scientific didn’t know how to make money off it once they bought it, is the </a:t>
            </a:r>
            <a:r>
              <a:rPr lang="en-US" dirty="0" err="1"/>
              <a:t>Vertiflex</a:t>
            </a:r>
            <a:r>
              <a:rPr lang="en-US" dirty="0"/>
              <a:t> Interspinous Spacer, which may be in some of your patients. Probably close to 200 were implanted in CNY mostly by us and </a:t>
            </a:r>
            <a:r>
              <a:rPr lang="en-US" dirty="0" err="1"/>
              <a:t>Upstate’s</a:t>
            </a:r>
            <a:r>
              <a:rPr lang="en-US" dirty="0"/>
              <a:t> orthopedic group that did a lot of work on the </a:t>
            </a:r>
            <a:r>
              <a:rPr lang="en-US" dirty="0" err="1"/>
              <a:t>orginal</a:t>
            </a:r>
            <a:r>
              <a:rPr lang="en-US" dirty="0"/>
              <a:t> study that showed it non-inferior to laminectomy. So I won’t be talking about that today. </a:t>
            </a:r>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17</a:t>
            </a:fld>
            <a:endParaRPr lang="en-US"/>
          </a:p>
        </p:txBody>
      </p:sp>
    </p:spTree>
    <p:extLst>
      <p:ext uri="{BB962C8B-B14F-4D97-AF65-F5344CB8AC3E}">
        <p14:creationId xmlns:p14="http://schemas.microsoft.com/office/powerpoint/2010/main" val="318488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one inch incision and a fully reversible implant in lieu of an open laminectomy. Often done with heavy sedation without needing intubation or GA. There are many other spacers available, but all involve a much more open invasive approach. Excellent at treating leg pain with lateral stenosis and it truly would be a shame if this didn’t come back on the market. </a:t>
            </a:r>
          </a:p>
        </p:txBody>
      </p:sp>
      <p:sp>
        <p:nvSpPr>
          <p:cNvPr id="4" name="Slide Number Placeholder 3"/>
          <p:cNvSpPr>
            <a:spLocks noGrp="1"/>
          </p:cNvSpPr>
          <p:nvPr>
            <p:ph type="sldNum" sz="quarter" idx="5"/>
          </p:nvPr>
        </p:nvSpPr>
        <p:spPr/>
        <p:txBody>
          <a:bodyPr/>
          <a:lstStyle/>
          <a:p>
            <a:fld id="{A97D1980-1C68-8E44-9427-89AC9FF84D51}" type="slidenum">
              <a:rPr lang="en-US" smtClean="0"/>
              <a:t>19</a:t>
            </a:fld>
            <a:endParaRPr lang="en-US"/>
          </a:p>
        </p:txBody>
      </p:sp>
    </p:spTree>
    <p:extLst>
      <p:ext uri="{BB962C8B-B14F-4D97-AF65-F5344CB8AC3E}">
        <p14:creationId xmlns:p14="http://schemas.microsoft.com/office/powerpoint/2010/main" val="393937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Nearly 50% of Medicare aged patients have it</a:t>
            </a:r>
          </a:p>
          <a:p>
            <a:endParaRPr lang="en-US" dirty="0"/>
          </a:p>
          <a:p>
            <a:r>
              <a:rPr lang="en-US" dirty="0" err="1"/>
              <a:t>Prevalance</a:t>
            </a:r>
            <a:r>
              <a:rPr lang="en-US" dirty="0"/>
              <a:t> is only increasing in an aging population that is living longer but with those extra years comes worsening spine degeneration along with increase in risk factors for peri-operative morbidity. Surgery is often be avoided unless there’s major neurologic compromise. </a:t>
            </a:r>
          </a:p>
        </p:txBody>
      </p:sp>
      <p:sp>
        <p:nvSpPr>
          <p:cNvPr id="4" name="Slide Number Placeholder 3"/>
          <p:cNvSpPr>
            <a:spLocks noGrp="1"/>
          </p:cNvSpPr>
          <p:nvPr>
            <p:ph type="sldNum" sz="quarter" idx="5"/>
          </p:nvPr>
        </p:nvSpPr>
        <p:spPr/>
        <p:txBody>
          <a:bodyPr/>
          <a:lstStyle/>
          <a:p>
            <a:fld id="{A97D1980-1C68-8E44-9427-89AC9FF84D51}" type="slidenum">
              <a:rPr lang="en-US" smtClean="0"/>
              <a:t>20</a:t>
            </a:fld>
            <a:endParaRPr lang="en-US"/>
          </a:p>
        </p:txBody>
      </p:sp>
    </p:spTree>
    <p:extLst>
      <p:ext uri="{BB962C8B-B14F-4D97-AF65-F5344CB8AC3E}">
        <p14:creationId xmlns:p14="http://schemas.microsoft.com/office/powerpoint/2010/main" val="344974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2</a:t>
            </a:fld>
            <a:endParaRPr lang="en-US"/>
          </a:p>
        </p:txBody>
      </p:sp>
    </p:spTree>
    <p:extLst>
      <p:ext uri="{BB962C8B-B14F-4D97-AF65-F5344CB8AC3E}">
        <p14:creationId xmlns:p14="http://schemas.microsoft.com/office/powerpoint/2010/main" val="1289971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Cartoon showing perfect cross sectional anatomy </a:t>
            </a:r>
          </a:p>
        </p:txBody>
      </p:sp>
      <p:sp>
        <p:nvSpPr>
          <p:cNvPr id="4" name="Slide Number Placeholder 3"/>
          <p:cNvSpPr>
            <a:spLocks noGrp="1"/>
          </p:cNvSpPr>
          <p:nvPr>
            <p:ph type="sldNum" sz="quarter" idx="5"/>
          </p:nvPr>
        </p:nvSpPr>
        <p:spPr/>
        <p:txBody>
          <a:bodyPr/>
          <a:lstStyle/>
          <a:p>
            <a:fld id="{A97D1980-1C68-8E44-9427-89AC9FF84D51}" type="slidenum">
              <a:rPr lang="en-US" smtClean="0"/>
              <a:t>21</a:t>
            </a:fld>
            <a:endParaRPr lang="en-US"/>
          </a:p>
        </p:txBody>
      </p:sp>
    </p:spTree>
    <p:extLst>
      <p:ext uri="{BB962C8B-B14F-4D97-AF65-F5344CB8AC3E}">
        <p14:creationId xmlns:p14="http://schemas.microsoft.com/office/powerpoint/2010/main" val="217747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4 walls of a room that are closing in</a:t>
            </a:r>
          </a:p>
        </p:txBody>
      </p:sp>
      <p:sp>
        <p:nvSpPr>
          <p:cNvPr id="4" name="Slide Number Placeholder 3"/>
          <p:cNvSpPr>
            <a:spLocks noGrp="1"/>
          </p:cNvSpPr>
          <p:nvPr>
            <p:ph type="sldNum" sz="quarter" idx="5"/>
          </p:nvPr>
        </p:nvSpPr>
        <p:spPr/>
        <p:txBody>
          <a:bodyPr/>
          <a:lstStyle/>
          <a:p>
            <a:fld id="{A97D1980-1C68-8E44-9427-89AC9FF84D51}" type="slidenum">
              <a:rPr lang="en-US" smtClean="0"/>
              <a:t>22</a:t>
            </a:fld>
            <a:endParaRPr lang="en-US"/>
          </a:p>
        </p:txBody>
      </p:sp>
    </p:spTree>
    <p:extLst>
      <p:ext uri="{BB962C8B-B14F-4D97-AF65-F5344CB8AC3E}">
        <p14:creationId xmlns:p14="http://schemas.microsoft.com/office/powerpoint/2010/main" val="3198902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multi-level LSS without symptoms surprisingly common</a:t>
            </a:r>
          </a:p>
        </p:txBody>
      </p:sp>
      <p:sp>
        <p:nvSpPr>
          <p:cNvPr id="4" name="Slide Number Placeholder 3"/>
          <p:cNvSpPr>
            <a:spLocks noGrp="1"/>
          </p:cNvSpPr>
          <p:nvPr>
            <p:ph type="sldNum" sz="quarter" idx="5"/>
          </p:nvPr>
        </p:nvSpPr>
        <p:spPr/>
        <p:txBody>
          <a:bodyPr/>
          <a:lstStyle/>
          <a:p>
            <a:fld id="{A97D1980-1C68-8E44-9427-89AC9FF84D51}" type="slidenum">
              <a:rPr lang="en-US" smtClean="0"/>
              <a:t>23</a:t>
            </a:fld>
            <a:endParaRPr lang="en-US"/>
          </a:p>
        </p:txBody>
      </p:sp>
    </p:spTree>
    <p:extLst>
      <p:ext uri="{BB962C8B-B14F-4D97-AF65-F5344CB8AC3E}">
        <p14:creationId xmlns:p14="http://schemas.microsoft.com/office/powerpoint/2010/main" val="118085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debulking the hypertrophic ligamentum flavum, or “removing some of the overgrowth,” we open the space in the canal, or “remove the kink in the drinking straw.”</a:t>
            </a:r>
          </a:p>
          <a:p>
            <a:endParaRPr lang="en-US" dirty="0"/>
          </a:p>
          <a:p>
            <a:r>
              <a:rPr lang="en-US" dirty="0"/>
              <a:t>Debulking the ligament reduces spinal canal pressure and helps alleviate neurogenic claudication symptoms.</a:t>
            </a:r>
          </a:p>
        </p:txBody>
      </p:sp>
      <p:sp>
        <p:nvSpPr>
          <p:cNvPr id="4" name="Slide Number Placeholder 3"/>
          <p:cNvSpPr>
            <a:spLocks noGrp="1"/>
          </p:cNvSpPr>
          <p:nvPr>
            <p:ph type="sldNum" sz="quarter" idx="10"/>
          </p:nvPr>
        </p:nvSpPr>
        <p:spPr/>
        <p:txBody>
          <a:bodyPr/>
          <a:lstStyle/>
          <a:p>
            <a:fld id="{BFEFD4BD-5C5B-4FCD-80CC-9E528BAB9D30}" type="slidenum">
              <a:rPr lang="en-US" smtClean="0"/>
              <a:t>24</a:t>
            </a:fld>
            <a:endParaRPr lang="en-US"/>
          </a:p>
        </p:txBody>
      </p:sp>
    </p:spTree>
    <p:extLst>
      <p:ext uri="{BB962C8B-B14F-4D97-AF65-F5344CB8AC3E}">
        <p14:creationId xmlns:p14="http://schemas.microsoft.com/office/powerpoint/2010/main" val="752982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debulking a little bit of the stenosis can truly get a patient moving with minimal recovery. Often throw them right into a new course of PT and reinforce the need to be moving and getting stronger at home, everyday. Deconditioning is profound, core muscles are gone, lots of other pain generators may be present, but once LSS is not forcing pt to sit all day, upward spiral instead of downward. </a:t>
            </a:r>
          </a:p>
        </p:txBody>
      </p:sp>
      <p:sp>
        <p:nvSpPr>
          <p:cNvPr id="4" name="Slide Number Placeholder 3"/>
          <p:cNvSpPr>
            <a:spLocks noGrp="1"/>
          </p:cNvSpPr>
          <p:nvPr>
            <p:ph type="sldNum" sz="quarter" idx="5"/>
          </p:nvPr>
        </p:nvSpPr>
        <p:spPr/>
        <p:txBody>
          <a:bodyPr/>
          <a:lstStyle/>
          <a:p>
            <a:fld id="{A97D1980-1C68-8E44-9427-89AC9FF84D51}" type="slidenum">
              <a:rPr lang="en-US" smtClean="0"/>
              <a:t>25</a:t>
            </a:fld>
            <a:endParaRPr lang="en-US"/>
          </a:p>
        </p:txBody>
      </p:sp>
    </p:spTree>
    <p:extLst>
      <p:ext uri="{BB962C8B-B14F-4D97-AF65-F5344CB8AC3E}">
        <p14:creationId xmlns:p14="http://schemas.microsoft.com/office/powerpoint/2010/main" val="11563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months out</a:t>
            </a:r>
          </a:p>
        </p:txBody>
      </p:sp>
      <p:sp>
        <p:nvSpPr>
          <p:cNvPr id="4" name="Slide Number Placeholder 3"/>
          <p:cNvSpPr>
            <a:spLocks noGrp="1"/>
          </p:cNvSpPr>
          <p:nvPr>
            <p:ph type="sldNum" sz="quarter" idx="5"/>
          </p:nvPr>
        </p:nvSpPr>
        <p:spPr/>
        <p:txBody>
          <a:bodyPr/>
          <a:lstStyle/>
          <a:p>
            <a:fld id="{A97D1980-1C68-8E44-9427-89AC9FF84D51}" type="slidenum">
              <a:rPr lang="en-US" smtClean="0"/>
              <a:t>26</a:t>
            </a:fld>
            <a:endParaRPr lang="en-US"/>
          </a:p>
        </p:txBody>
      </p:sp>
    </p:spTree>
    <p:extLst>
      <p:ext uri="{BB962C8B-B14F-4D97-AF65-F5344CB8AC3E}">
        <p14:creationId xmlns:p14="http://schemas.microsoft.com/office/powerpoint/2010/main" val="836175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months out</a:t>
            </a:r>
          </a:p>
        </p:txBody>
      </p:sp>
      <p:sp>
        <p:nvSpPr>
          <p:cNvPr id="4" name="Slide Number Placeholder 3"/>
          <p:cNvSpPr>
            <a:spLocks noGrp="1"/>
          </p:cNvSpPr>
          <p:nvPr>
            <p:ph type="sldNum" sz="quarter" idx="5"/>
          </p:nvPr>
        </p:nvSpPr>
        <p:spPr/>
        <p:txBody>
          <a:bodyPr/>
          <a:lstStyle/>
          <a:p>
            <a:fld id="{A97D1980-1C68-8E44-9427-89AC9FF84D51}" type="slidenum">
              <a:rPr lang="en-US" smtClean="0"/>
              <a:t>27</a:t>
            </a:fld>
            <a:endParaRPr lang="en-US"/>
          </a:p>
        </p:txBody>
      </p:sp>
    </p:spTree>
    <p:extLst>
      <p:ext uri="{BB962C8B-B14F-4D97-AF65-F5344CB8AC3E}">
        <p14:creationId xmlns:p14="http://schemas.microsoft.com/office/powerpoint/2010/main" val="2766684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28</a:t>
            </a:fld>
            <a:endParaRPr lang="en-US"/>
          </a:p>
        </p:txBody>
      </p:sp>
    </p:spTree>
    <p:extLst>
      <p:ext uri="{BB962C8B-B14F-4D97-AF65-F5344CB8AC3E}">
        <p14:creationId xmlns:p14="http://schemas.microsoft.com/office/powerpoint/2010/main" val="1370419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Tissue sculptor is like a scooping tool used to harvest ligament between the lamina</a:t>
            </a:r>
          </a:p>
        </p:txBody>
      </p:sp>
      <p:sp>
        <p:nvSpPr>
          <p:cNvPr id="4" name="Slide Number Placeholder 3"/>
          <p:cNvSpPr>
            <a:spLocks noGrp="1"/>
          </p:cNvSpPr>
          <p:nvPr>
            <p:ph type="sldNum" sz="quarter" idx="5"/>
          </p:nvPr>
        </p:nvSpPr>
        <p:spPr/>
        <p:txBody>
          <a:bodyPr/>
          <a:lstStyle/>
          <a:p>
            <a:fld id="{A97D1980-1C68-8E44-9427-89AC9FF84D51}" type="slidenum">
              <a:rPr lang="en-US" smtClean="0"/>
              <a:t>29</a:t>
            </a:fld>
            <a:endParaRPr lang="en-US"/>
          </a:p>
        </p:txBody>
      </p:sp>
    </p:spTree>
    <p:extLst>
      <p:ext uri="{BB962C8B-B14F-4D97-AF65-F5344CB8AC3E}">
        <p14:creationId xmlns:p14="http://schemas.microsoft.com/office/powerpoint/2010/main" val="469416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complaint but new term </a:t>
            </a:r>
          </a:p>
          <a:p>
            <a:endParaRPr lang="en-US" dirty="0"/>
          </a:p>
          <a:p>
            <a:r>
              <a:rPr lang="en-US" dirty="0"/>
              <a:t>Almost the opposite of facet arthritis or spinal stenosis symptoms</a:t>
            </a:r>
          </a:p>
          <a:p>
            <a:endParaRPr lang="en-US" dirty="0"/>
          </a:p>
          <a:p>
            <a:r>
              <a:rPr lang="en-US" dirty="0"/>
              <a:t>The endplate is where the disc meets the vertebral body</a:t>
            </a:r>
          </a:p>
          <a:p>
            <a:endParaRPr lang="en-US" dirty="0"/>
          </a:p>
          <a:p>
            <a:r>
              <a:rPr lang="en-US" dirty="0"/>
              <a:t>Axial pain predominates with minimal symptoms below the belt. Prolonged driving, putting on shoes and socks, picking something up off the floor are classic triggering positions or movements. </a:t>
            </a:r>
          </a:p>
        </p:txBody>
      </p:sp>
      <p:sp>
        <p:nvSpPr>
          <p:cNvPr id="4" name="Slide Number Placeholder 3"/>
          <p:cNvSpPr>
            <a:spLocks noGrp="1"/>
          </p:cNvSpPr>
          <p:nvPr>
            <p:ph type="sldNum" sz="quarter" idx="5"/>
          </p:nvPr>
        </p:nvSpPr>
        <p:spPr/>
        <p:txBody>
          <a:bodyPr/>
          <a:lstStyle/>
          <a:p>
            <a:fld id="{A97D1980-1C68-8E44-9427-89AC9FF84D51}" type="slidenum">
              <a:rPr lang="en-US" smtClean="0"/>
              <a:t>30</a:t>
            </a:fld>
            <a:endParaRPr lang="en-US"/>
          </a:p>
        </p:txBody>
      </p:sp>
    </p:spTree>
    <p:extLst>
      <p:ext uri="{BB962C8B-B14F-4D97-AF65-F5344CB8AC3E}">
        <p14:creationId xmlns:p14="http://schemas.microsoft.com/office/powerpoint/2010/main" val="236354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chronic pain can exist anywhere but the low back, in our practice and in most settings, dwarfs all the other pain generators combined so I will focus on that today</a:t>
            </a:r>
          </a:p>
          <a:p>
            <a:endParaRPr lang="en-US" dirty="0"/>
          </a:p>
          <a:p>
            <a:r>
              <a:rPr lang="en-US" dirty="0"/>
              <a:t>I am hoping there will be some patient specific questions at the end and there should be plenty of time to answer them as this is not a long talk. </a:t>
            </a:r>
          </a:p>
        </p:txBody>
      </p:sp>
      <p:sp>
        <p:nvSpPr>
          <p:cNvPr id="4" name="Slide Number Placeholder 3"/>
          <p:cNvSpPr>
            <a:spLocks noGrp="1"/>
          </p:cNvSpPr>
          <p:nvPr>
            <p:ph type="sldNum" sz="quarter" idx="5"/>
          </p:nvPr>
        </p:nvSpPr>
        <p:spPr/>
        <p:txBody>
          <a:bodyPr/>
          <a:lstStyle/>
          <a:p>
            <a:fld id="{A97D1980-1C68-8E44-9427-89AC9FF84D51}" type="slidenum">
              <a:rPr lang="en-US" smtClean="0"/>
              <a:t>3</a:t>
            </a:fld>
            <a:endParaRPr lang="en-US"/>
          </a:p>
        </p:txBody>
      </p:sp>
    </p:spTree>
    <p:extLst>
      <p:ext uri="{BB962C8B-B14F-4D97-AF65-F5344CB8AC3E}">
        <p14:creationId xmlns:p14="http://schemas.microsoft.com/office/powerpoint/2010/main" val="1927405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Hamburger sign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it’s not the disc that is causing the pain so </a:t>
            </a:r>
            <a:r>
              <a:rPr lang="en-US" dirty="0" err="1"/>
              <a:t>vertebrogenic</a:t>
            </a:r>
            <a:r>
              <a:rPr lang="en-US" dirty="0"/>
              <a:t> pain is replacing discogenic pain to describe</a:t>
            </a:r>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31</a:t>
            </a:fld>
            <a:endParaRPr lang="en-US"/>
          </a:p>
        </p:txBody>
      </p:sp>
    </p:spTree>
    <p:extLst>
      <p:ext uri="{BB962C8B-B14F-4D97-AF65-F5344CB8AC3E}">
        <p14:creationId xmlns:p14="http://schemas.microsoft.com/office/powerpoint/2010/main" val="3146081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Arborization from the endplate narrows down to a trunk that can be accessed percutaneously and ablated </a:t>
            </a:r>
          </a:p>
        </p:txBody>
      </p:sp>
      <p:sp>
        <p:nvSpPr>
          <p:cNvPr id="4" name="Slide Number Placeholder 3"/>
          <p:cNvSpPr>
            <a:spLocks noGrp="1"/>
          </p:cNvSpPr>
          <p:nvPr>
            <p:ph type="sldNum" sz="quarter" idx="5"/>
          </p:nvPr>
        </p:nvSpPr>
        <p:spPr/>
        <p:txBody>
          <a:bodyPr/>
          <a:lstStyle/>
          <a:p>
            <a:fld id="{A97D1980-1C68-8E44-9427-89AC9FF84D51}" type="slidenum">
              <a:rPr lang="en-US" smtClean="0"/>
              <a:t>32</a:t>
            </a:fld>
            <a:endParaRPr lang="en-US"/>
          </a:p>
        </p:txBody>
      </p:sp>
    </p:spTree>
    <p:extLst>
      <p:ext uri="{BB962C8B-B14F-4D97-AF65-F5344CB8AC3E}">
        <p14:creationId xmlns:p14="http://schemas.microsoft.com/office/powerpoint/2010/main" val="2251829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radiofrequency ablation of the medial branch nerves for facet based pain which must be repeated after 6 to 18 months, this is one and done. The BVN does not regenerate. </a:t>
            </a:r>
          </a:p>
        </p:txBody>
      </p:sp>
      <p:sp>
        <p:nvSpPr>
          <p:cNvPr id="4" name="Slide Number Placeholder 3"/>
          <p:cNvSpPr>
            <a:spLocks noGrp="1"/>
          </p:cNvSpPr>
          <p:nvPr>
            <p:ph type="sldNum" sz="quarter" idx="5"/>
          </p:nvPr>
        </p:nvSpPr>
        <p:spPr/>
        <p:txBody>
          <a:bodyPr/>
          <a:lstStyle/>
          <a:p>
            <a:fld id="{A97D1980-1C68-8E44-9427-89AC9FF84D51}" type="slidenum">
              <a:rPr lang="en-US" smtClean="0"/>
              <a:t>34</a:t>
            </a:fld>
            <a:endParaRPr lang="en-US"/>
          </a:p>
        </p:txBody>
      </p:sp>
    </p:spTree>
    <p:extLst>
      <p:ext uri="{BB962C8B-B14F-4D97-AF65-F5344CB8AC3E}">
        <p14:creationId xmlns:p14="http://schemas.microsoft.com/office/powerpoint/2010/main" val="3969830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really put these leads anywhere- one of my first patients was a meralgia paresthetica. Could barely stand for 10’ without his anterior thigh being on fire. After PNS placement, he’s able to dose his stimulation in such a way that he only needs to use it once every few weeks to “turn the nerve off”. </a:t>
            </a:r>
          </a:p>
          <a:p>
            <a:endParaRPr lang="en-US" dirty="0"/>
          </a:p>
          <a:p>
            <a:r>
              <a:rPr lang="en-US" dirty="0"/>
              <a:t>Post knee, shoulder and ankle replacements with ongoing post surgical neuralgias historically required some sort of SCS as a last resort. Now PNS allows for a much more targeted  minimally invasive treatment of these pain syndromes. </a:t>
            </a:r>
          </a:p>
        </p:txBody>
      </p:sp>
      <p:sp>
        <p:nvSpPr>
          <p:cNvPr id="4" name="Slide Number Placeholder 3"/>
          <p:cNvSpPr>
            <a:spLocks noGrp="1"/>
          </p:cNvSpPr>
          <p:nvPr>
            <p:ph type="sldNum" sz="quarter" idx="5"/>
          </p:nvPr>
        </p:nvSpPr>
        <p:spPr/>
        <p:txBody>
          <a:bodyPr/>
          <a:lstStyle/>
          <a:p>
            <a:fld id="{A97D1980-1C68-8E44-9427-89AC9FF84D51}" type="slidenum">
              <a:rPr lang="en-US" smtClean="0"/>
              <a:t>35</a:t>
            </a:fld>
            <a:endParaRPr lang="en-US"/>
          </a:p>
        </p:txBody>
      </p:sp>
    </p:spTree>
    <p:extLst>
      <p:ext uri="{BB962C8B-B14F-4D97-AF65-F5344CB8AC3E}">
        <p14:creationId xmlns:p14="http://schemas.microsoft.com/office/powerpoint/2010/main" val="2112764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Suprascapular nerve in shoulder</a:t>
            </a:r>
          </a:p>
          <a:p>
            <a:endParaRPr lang="en-US" dirty="0"/>
          </a:p>
          <a:p>
            <a:r>
              <a:rPr lang="en-US" dirty="0"/>
              <a:t>Genicular nerves above a replaced knee joint</a:t>
            </a:r>
          </a:p>
        </p:txBody>
      </p:sp>
      <p:sp>
        <p:nvSpPr>
          <p:cNvPr id="4" name="Slide Number Placeholder 3"/>
          <p:cNvSpPr>
            <a:spLocks noGrp="1"/>
          </p:cNvSpPr>
          <p:nvPr>
            <p:ph type="sldNum" sz="quarter" idx="5"/>
          </p:nvPr>
        </p:nvSpPr>
        <p:spPr/>
        <p:txBody>
          <a:bodyPr/>
          <a:lstStyle/>
          <a:p>
            <a:fld id="{A97D1980-1C68-8E44-9427-89AC9FF84D51}" type="slidenum">
              <a:rPr lang="en-US" smtClean="0"/>
              <a:t>36</a:t>
            </a:fld>
            <a:endParaRPr lang="en-US"/>
          </a:p>
        </p:txBody>
      </p:sp>
    </p:spTree>
    <p:extLst>
      <p:ext uri="{BB962C8B-B14F-4D97-AF65-F5344CB8AC3E}">
        <p14:creationId xmlns:p14="http://schemas.microsoft.com/office/powerpoint/2010/main" val="1381739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medial of the paraspinous muscles and most critical in providing stability and fine tuned axial coordination in the lumbar spine. </a:t>
            </a:r>
          </a:p>
          <a:p>
            <a:endParaRPr lang="en-US" dirty="0"/>
          </a:p>
          <a:p>
            <a:r>
              <a:rPr lang="en-US" dirty="0"/>
              <a:t>Marbling may be good for a steak, but in your patients in means poor coordination, pain and limited mobility with axial low back movements</a:t>
            </a:r>
          </a:p>
          <a:p>
            <a:endParaRPr lang="en-US" dirty="0"/>
          </a:p>
          <a:p>
            <a:r>
              <a:rPr lang="en-US" dirty="0"/>
              <a:t>Doing dishes is a classic positional complaint with slight forward leaning</a:t>
            </a:r>
          </a:p>
          <a:p>
            <a:endParaRPr lang="en-US" dirty="0"/>
          </a:p>
          <a:p>
            <a:r>
              <a:rPr lang="en-US" dirty="0"/>
              <a:t>Ironically, the one major muscle innervated by the medial branch nerves we ablate in the aforementioned radiofrequency ablations to treat facet based pain is the multifidus. Hence by treating facet arthritis with ablations, we create multifidus dysfunction</a:t>
            </a:r>
          </a:p>
        </p:txBody>
      </p:sp>
      <p:sp>
        <p:nvSpPr>
          <p:cNvPr id="4" name="Slide Number Placeholder 3"/>
          <p:cNvSpPr>
            <a:spLocks noGrp="1"/>
          </p:cNvSpPr>
          <p:nvPr>
            <p:ph type="sldNum" sz="quarter" idx="5"/>
          </p:nvPr>
        </p:nvSpPr>
        <p:spPr/>
        <p:txBody>
          <a:bodyPr/>
          <a:lstStyle/>
          <a:p>
            <a:fld id="{A97D1980-1C68-8E44-9427-89AC9FF84D51}" type="slidenum">
              <a:rPr lang="en-US" smtClean="0"/>
              <a:t>37</a:t>
            </a:fld>
            <a:endParaRPr lang="en-US"/>
          </a:p>
        </p:txBody>
      </p:sp>
    </p:spTree>
    <p:extLst>
      <p:ext uri="{BB962C8B-B14F-4D97-AF65-F5344CB8AC3E}">
        <p14:creationId xmlns:p14="http://schemas.microsoft.com/office/powerpoint/2010/main" val="3061956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just starting to screen patients for this procedure and will likely start offering it later this year</a:t>
            </a:r>
          </a:p>
        </p:txBody>
      </p:sp>
      <p:sp>
        <p:nvSpPr>
          <p:cNvPr id="4" name="Slide Number Placeholder 3"/>
          <p:cNvSpPr>
            <a:spLocks noGrp="1"/>
          </p:cNvSpPr>
          <p:nvPr>
            <p:ph type="sldNum" sz="quarter" idx="5"/>
          </p:nvPr>
        </p:nvSpPr>
        <p:spPr/>
        <p:txBody>
          <a:bodyPr/>
          <a:lstStyle/>
          <a:p>
            <a:fld id="{A97D1980-1C68-8E44-9427-89AC9FF84D51}" type="slidenum">
              <a:rPr lang="en-US" smtClean="0"/>
              <a:t>38</a:t>
            </a:fld>
            <a:endParaRPr lang="en-US"/>
          </a:p>
        </p:txBody>
      </p:sp>
    </p:spTree>
    <p:extLst>
      <p:ext uri="{BB962C8B-B14F-4D97-AF65-F5344CB8AC3E}">
        <p14:creationId xmlns:p14="http://schemas.microsoft.com/office/powerpoint/2010/main" val="1566609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going to discuss classic SCS: Excellent in treatment of post-laminectomy syndromes and CRPS. Outside of those 2 scenarios, SCS is not great. Thanks to the advanced procedures I’ve been discussing, there is less reliance on it as a last resort. </a:t>
            </a:r>
          </a:p>
          <a:p>
            <a:endParaRPr lang="en-US" dirty="0"/>
          </a:p>
          <a:p>
            <a:r>
              <a:rPr lang="en-US" dirty="0"/>
              <a:t>That said, two areas where SCS is making a difference in hard to treat patients…</a:t>
            </a:r>
          </a:p>
          <a:p>
            <a:endParaRPr lang="en-US" dirty="0"/>
          </a:p>
          <a:p>
            <a:r>
              <a:rPr lang="en-US" dirty="0"/>
              <a:t>PDN often difficult to treat even after A1c is lowered with most neuropathic meds needing to be at extremely high levels to have benefit that therefore increases risks of side effects. </a:t>
            </a:r>
          </a:p>
          <a:p>
            <a:endParaRPr lang="en-US" dirty="0"/>
          </a:p>
          <a:p>
            <a:r>
              <a:rPr lang="en-US" dirty="0"/>
              <a:t>PHN is similar in terms of </a:t>
            </a:r>
            <a:r>
              <a:rPr lang="en-US" dirty="0" err="1"/>
              <a:t>neuromodulatory</a:t>
            </a:r>
            <a:r>
              <a:rPr lang="en-US" dirty="0"/>
              <a:t> medication dose needed to treat with risk of developing increasing with age making cognitive side effects of </a:t>
            </a:r>
            <a:r>
              <a:rPr lang="en-US" dirty="0" err="1"/>
              <a:t>gabapentinoids</a:t>
            </a:r>
            <a:r>
              <a:rPr lang="en-US" dirty="0"/>
              <a:t> and TCAs even more of a risk. </a:t>
            </a:r>
          </a:p>
        </p:txBody>
      </p:sp>
      <p:sp>
        <p:nvSpPr>
          <p:cNvPr id="4" name="Slide Number Placeholder 3"/>
          <p:cNvSpPr>
            <a:spLocks noGrp="1"/>
          </p:cNvSpPr>
          <p:nvPr>
            <p:ph type="sldNum" sz="quarter" idx="5"/>
          </p:nvPr>
        </p:nvSpPr>
        <p:spPr/>
        <p:txBody>
          <a:bodyPr/>
          <a:lstStyle/>
          <a:p>
            <a:fld id="{A97D1980-1C68-8E44-9427-89AC9FF84D51}" type="slidenum">
              <a:rPr lang="en-US" smtClean="0"/>
              <a:t>39</a:t>
            </a:fld>
            <a:endParaRPr lang="en-US"/>
          </a:p>
        </p:txBody>
      </p:sp>
    </p:spTree>
    <p:extLst>
      <p:ext uri="{BB962C8B-B14F-4D97-AF65-F5344CB8AC3E}">
        <p14:creationId xmlns:p14="http://schemas.microsoft.com/office/powerpoint/2010/main" val="2529336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briefly touching on this- as many of you know, PRP and stem cell therapies are not covered by insurance as there is just not enough good Level 1 longitudinal evidence currently. Because of that, it is an out of pocket cost to the patient and sometimes extrapolated to be used anatomically outside where the best evidence would suggest we should be using it. </a:t>
            </a:r>
          </a:p>
          <a:p>
            <a:endParaRPr lang="en-US" dirty="0"/>
          </a:p>
          <a:p>
            <a:r>
              <a:rPr lang="en-US" dirty="0"/>
              <a:t>For PRP, mild to moderate knee OA and tendon injuries (tennis elbow, Achilles) have the best evidence.</a:t>
            </a:r>
          </a:p>
          <a:p>
            <a:endParaRPr lang="en-US" dirty="0"/>
          </a:p>
          <a:p>
            <a:r>
              <a:rPr lang="en-US" dirty="0"/>
              <a:t>For stem cells, the best evidence comes from studies targeting moderate non-diffuse DDD where axial back pain is thought to be stemming from the disc itself.</a:t>
            </a:r>
          </a:p>
          <a:p>
            <a:endParaRPr lang="en-US" dirty="0"/>
          </a:p>
          <a:p>
            <a:r>
              <a:rPr lang="en-US" dirty="0"/>
              <a:t>We offer regenerative medicine as a last resort when other conservative modalities have failed and only with well established reasonable expectations (50% at 12 months max, rarely 2-3 years).</a:t>
            </a:r>
          </a:p>
          <a:p>
            <a:endParaRPr lang="en-US" dirty="0"/>
          </a:p>
          <a:p>
            <a:r>
              <a:rPr lang="en-US" dirty="0"/>
              <a:t>There are providers out there ready and willing to prey on desperate patients and offer it as a first line therapy with preposterous guarantees of long term &gt;90% improvement for the price of a hardly used car. So make your patients aware and advise them accordingly. </a:t>
            </a:r>
          </a:p>
          <a:p>
            <a:endParaRPr lang="en-US" dirty="0"/>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40</a:t>
            </a:fld>
            <a:endParaRPr lang="en-US"/>
          </a:p>
        </p:txBody>
      </p:sp>
    </p:spTree>
    <p:extLst>
      <p:ext uri="{BB962C8B-B14F-4D97-AF65-F5344CB8AC3E}">
        <p14:creationId xmlns:p14="http://schemas.microsoft.com/office/powerpoint/2010/main" val="192950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here to help, offer guidance, receive feedback and most importantly get your pts moving again. Chronic pain of all types is hard to treat and nearly impossible to cure, but management should always be achievable when we put the pt first and work together across specialties. It starts with the PCP. I and my pain management colleagues everywhere want to help get your pts treated appropriately and as quickly as possible so please reach out when the basic approaches are not working. </a:t>
            </a:r>
          </a:p>
        </p:txBody>
      </p:sp>
      <p:sp>
        <p:nvSpPr>
          <p:cNvPr id="4" name="Slide Number Placeholder 3"/>
          <p:cNvSpPr>
            <a:spLocks noGrp="1"/>
          </p:cNvSpPr>
          <p:nvPr>
            <p:ph type="sldNum" sz="quarter" idx="5"/>
          </p:nvPr>
        </p:nvSpPr>
        <p:spPr/>
        <p:txBody>
          <a:bodyPr/>
          <a:lstStyle/>
          <a:p>
            <a:fld id="{A97D1980-1C68-8E44-9427-89AC9FF84D51}" type="slidenum">
              <a:rPr lang="en-US" smtClean="0"/>
              <a:t>42</a:t>
            </a:fld>
            <a:endParaRPr lang="en-US"/>
          </a:p>
        </p:txBody>
      </p:sp>
    </p:spTree>
    <p:extLst>
      <p:ext uri="{BB962C8B-B14F-4D97-AF65-F5344CB8AC3E}">
        <p14:creationId xmlns:p14="http://schemas.microsoft.com/office/powerpoint/2010/main" val="288335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see your problem lists in your referral notes and back pain is often buried in there amidst the metabolic syndrome laundry list </a:t>
            </a:r>
          </a:p>
          <a:p>
            <a:endParaRPr lang="en-US" dirty="0"/>
          </a:p>
          <a:p>
            <a:r>
              <a:rPr lang="en-US" dirty="0"/>
              <a:t>They are living with this and although their cholesterol, diabetes or hypertension may be toward the top of your list, they don’t feel a nagging high LDL, diastolic blood pressure or A1c every time they try to sleep, sit, stand or walk through Wegmans </a:t>
            </a:r>
          </a:p>
          <a:p>
            <a:endParaRPr lang="en-US" dirty="0"/>
          </a:p>
          <a:p>
            <a:r>
              <a:rPr lang="en-US" dirty="0"/>
              <a:t>4 out 5 of your pts will report it at some point and 1 out 2 of your Medicare aged pts are likely living with it</a:t>
            </a:r>
          </a:p>
          <a:p>
            <a:endParaRPr lang="en-US" dirty="0"/>
          </a:p>
          <a:p>
            <a:r>
              <a:rPr lang="en-US" dirty="0"/>
              <a:t>Then on the flip side, it’s taking your younger patients out of work more than anything </a:t>
            </a:r>
          </a:p>
        </p:txBody>
      </p:sp>
      <p:sp>
        <p:nvSpPr>
          <p:cNvPr id="4" name="Slide Number Placeholder 3"/>
          <p:cNvSpPr>
            <a:spLocks noGrp="1"/>
          </p:cNvSpPr>
          <p:nvPr>
            <p:ph type="sldNum" sz="quarter" idx="5"/>
          </p:nvPr>
        </p:nvSpPr>
        <p:spPr/>
        <p:txBody>
          <a:bodyPr/>
          <a:lstStyle/>
          <a:p>
            <a:fld id="{A97D1980-1C68-8E44-9427-89AC9FF84D51}" type="slidenum">
              <a:rPr lang="en-US" smtClean="0"/>
              <a:t>4</a:t>
            </a:fld>
            <a:endParaRPr lang="en-US"/>
          </a:p>
        </p:txBody>
      </p:sp>
    </p:spTree>
    <p:extLst>
      <p:ext uri="{BB962C8B-B14F-4D97-AF65-F5344CB8AC3E}">
        <p14:creationId xmlns:p14="http://schemas.microsoft.com/office/powerpoint/2010/main" val="31712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line of defense in the absence of severe trauma or neurologic deficits should be you, the PCP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oftentimes the pain clinic is the last place a pt is seen after visiting one or all of these care settings. </a:t>
            </a:r>
          </a:p>
          <a:p>
            <a:endParaRPr lang="en-US" dirty="0"/>
          </a:p>
          <a:p>
            <a:r>
              <a:rPr lang="en-US" dirty="0"/>
              <a:t>We love our orthopedic colleagues, but in 99% of the time, in the absence of major neurologic deficits, a patient is going to be sent out of their office being told to come back once you’ve tried everything else and with no plan of care aside from recommending NSAIDs and muscle relaxants they’ve already trialed and potentially ordering advanced imaging </a:t>
            </a:r>
          </a:p>
          <a:p>
            <a:endParaRPr lang="en-US" dirty="0"/>
          </a:p>
          <a:p>
            <a:r>
              <a:rPr lang="en-US" dirty="0"/>
              <a:t>Pain can be scary for patients and sometimes the ER may feel like the place to go especially if it’s hard to move, but an ER is going to triage you to the bottom of their list in the absence of near paralysis. How many times do you hear that the pt sat there for 12 hours and then just left? They could’ve done that at home. </a:t>
            </a:r>
          </a:p>
          <a:p>
            <a:endParaRPr lang="en-US" dirty="0"/>
          </a:p>
          <a:p>
            <a:r>
              <a:rPr lang="en-US" dirty="0"/>
              <a:t>After hours, a well-run urgent care can help treat, image and triage for sure but...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Whenever possible, I am in favor of fitting the pain clinic in right after the PCP visit or phone call... it can save time, resources and patient suffering</a:t>
            </a:r>
          </a:p>
          <a:p>
            <a:endParaRPr lang="en-US" dirty="0"/>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5</a:t>
            </a:fld>
            <a:endParaRPr lang="en-US"/>
          </a:p>
        </p:txBody>
      </p:sp>
    </p:spTree>
    <p:extLst>
      <p:ext uri="{BB962C8B-B14F-4D97-AF65-F5344CB8AC3E}">
        <p14:creationId xmlns:p14="http://schemas.microsoft.com/office/powerpoint/2010/main" val="2124086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Strongest evidence recommends starting PT as soon as possible. </a:t>
            </a:r>
          </a:p>
          <a:p>
            <a:endParaRPr lang="en-US" dirty="0"/>
          </a:p>
          <a:p>
            <a:r>
              <a:rPr lang="en-US" dirty="0"/>
              <a:t>Managing symptoms should focus on getting the patient moving. </a:t>
            </a:r>
          </a:p>
          <a:p>
            <a:endParaRPr lang="en-US" dirty="0"/>
          </a:p>
          <a:p>
            <a:r>
              <a:rPr lang="en-US" dirty="0"/>
              <a:t>The clock is ticking! Muscle atrophy, deconditioning, inability to return to work, depression, weight gain…it’s only a matter of time. </a:t>
            </a:r>
          </a:p>
        </p:txBody>
      </p:sp>
      <p:sp>
        <p:nvSpPr>
          <p:cNvPr id="4" name="Slide Number Placeholder 3"/>
          <p:cNvSpPr>
            <a:spLocks noGrp="1"/>
          </p:cNvSpPr>
          <p:nvPr>
            <p:ph type="sldNum" sz="quarter" idx="5"/>
          </p:nvPr>
        </p:nvSpPr>
        <p:spPr/>
        <p:txBody>
          <a:bodyPr/>
          <a:lstStyle/>
          <a:p>
            <a:fld id="{A97D1980-1C68-8E44-9427-89AC9FF84D51}" type="slidenum">
              <a:rPr lang="en-US" smtClean="0"/>
              <a:t>6</a:t>
            </a:fld>
            <a:endParaRPr lang="en-US"/>
          </a:p>
        </p:txBody>
      </p:sp>
    </p:spTree>
    <p:extLst>
      <p:ext uri="{BB962C8B-B14F-4D97-AF65-F5344CB8AC3E}">
        <p14:creationId xmlns:p14="http://schemas.microsoft.com/office/powerpoint/2010/main" val="283167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NSAIDs, no pharmacologic class has shown better than a modest short-term effect in acute or chronic low back pain</a:t>
            </a:r>
          </a:p>
          <a:p>
            <a:endParaRPr lang="en-US" dirty="0"/>
          </a:p>
          <a:p>
            <a:r>
              <a:rPr lang="en-US" dirty="0"/>
              <a:t>That said, everyone is different and I encourage trialing medications in an effort to restore functionality, taking a patient’s risk factors into consideration realizing that the cost of not getting moving is likely going to be worse than any modest or theoretical side effect from a medication…with any medication, we're trying to utilize as short term as you can</a:t>
            </a:r>
          </a:p>
          <a:p>
            <a:endParaRPr lang="en-US" dirty="0"/>
          </a:p>
          <a:p>
            <a:r>
              <a:rPr lang="en-US" dirty="0"/>
              <a:t>CLICK</a:t>
            </a:r>
          </a:p>
          <a:p>
            <a:endParaRPr lang="en-US" dirty="0"/>
          </a:p>
          <a:p>
            <a:r>
              <a:rPr lang="en-US" dirty="0"/>
              <a:t>Often overlooked but easy to tolerate, cheap and helpful in ruling out bad news (boney lesions, fracture, unstable </a:t>
            </a:r>
            <a:r>
              <a:rPr lang="en-US" dirty="0" err="1"/>
              <a:t>listhesis</a:t>
            </a:r>
            <a:r>
              <a:rPr lang="en-US" dirty="0"/>
              <a:t> with flexion and extension)</a:t>
            </a:r>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7</a:t>
            </a:fld>
            <a:endParaRPr lang="en-US"/>
          </a:p>
        </p:txBody>
      </p:sp>
    </p:spTree>
    <p:extLst>
      <p:ext uri="{BB962C8B-B14F-4D97-AF65-F5344CB8AC3E}">
        <p14:creationId xmlns:p14="http://schemas.microsoft.com/office/powerpoint/2010/main" val="132553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basic anatomical primer may help to understand some of the stuff I’ll be describing later</a:t>
            </a:r>
          </a:p>
          <a:p>
            <a:endParaRPr lang="en-US" dirty="0"/>
          </a:p>
          <a:p>
            <a:r>
              <a:rPr lang="en-US" dirty="0"/>
              <a:t>Posterior column- facets (when you stand up straight, extend or even lay down, you’re grinding those joints together)</a:t>
            </a:r>
          </a:p>
          <a:p>
            <a:endParaRPr lang="en-US" dirty="0"/>
          </a:p>
          <a:p>
            <a:r>
              <a:rPr lang="en-US" dirty="0"/>
              <a:t>Central column- stenosis (stuff is encroaching upon the canal and exiting foramen that shouldn’t be there)</a:t>
            </a:r>
          </a:p>
          <a:p>
            <a:endParaRPr lang="en-US" dirty="0"/>
          </a:p>
          <a:p>
            <a:r>
              <a:rPr lang="en-US" dirty="0"/>
              <a:t>Anterior column- discs (bending or lifting heavy weight puts all the pressure on them leading to acute tears and herniations and over time </a:t>
            </a:r>
            <a:r>
              <a:rPr lang="en-US" dirty="0" err="1"/>
              <a:t>dessication</a:t>
            </a:r>
            <a:r>
              <a:rPr lang="en-US" dirty="0"/>
              <a:t> and degeneration)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LBP is due to muscle strain, no matter what the patient says, feels or reads on their x-ray or old MRI report. </a:t>
            </a:r>
          </a:p>
          <a:p>
            <a:endParaRPr lang="en-US" dirty="0"/>
          </a:p>
          <a:p>
            <a:r>
              <a:rPr lang="en-US" dirty="0"/>
              <a:t>That said, focal </a:t>
            </a:r>
            <a:r>
              <a:rPr lang="en-US" dirty="0" err="1"/>
              <a:t>arthridities</a:t>
            </a:r>
            <a:r>
              <a:rPr lang="en-US" dirty="0"/>
              <a:t> such as in the facet or SI joints can be pain generators and often respond best to NSAIDs</a:t>
            </a:r>
          </a:p>
          <a:p>
            <a:endParaRPr lang="en-US" dirty="0"/>
          </a:p>
          <a:p>
            <a:r>
              <a:rPr lang="en-US" dirty="0"/>
              <a:t>Below the belt- SI joint, referred facet pain, piriformis</a:t>
            </a:r>
          </a:p>
          <a:p>
            <a:endParaRPr lang="en-US" dirty="0"/>
          </a:p>
          <a:p>
            <a:r>
              <a:rPr lang="en-US" dirty="0"/>
              <a:t>Below the butt- referred SI joint, true sciatica from piriformis tightening around the nerve, radiculopathy, neurogenic claudication</a:t>
            </a:r>
          </a:p>
          <a:p>
            <a:endParaRPr lang="en-US" dirty="0"/>
          </a:p>
          <a:p>
            <a:r>
              <a:rPr lang="en-US" dirty="0"/>
              <a:t>Standing/extension (laying down)- facets and spinal stenosis of the posterior and central column</a:t>
            </a:r>
          </a:p>
          <a:p>
            <a:endParaRPr lang="en-US" dirty="0"/>
          </a:p>
          <a:p>
            <a:r>
              <a:rPr lang="en-US" dirty="0"/>
              <a:t>Sitting or bending- discs are being compressed while facets are being released </a:t>
            </a:r>
          </a:p>
        </p:txBody>
      </p:sp>
      <p:sp>
        <p:nvSpPr>
          <p:cNvPr id="4" name="Slide Number Placeholder 3"/>
          <p:cNvSpPr>
            <a:spLocks noGrp="1"/>
          </p:cNvSpPr>
          <p:nvPr>
            <p:ph type="sldNum" sz="quarter" idx="5"/>
          </p:nvPr>
        </p:nvSpPr>
        <p:spPr/>
        <p:txBody>
          <a:bodyPr/>
          <a:lstStyle/>
          <a:p>
            <a:fld id="{A97D1980-1C68-8E44-9427-89AC9FF84D51}" type="slidenum">
              <a:rPr lang="en-US" smtClean="0"/>
              <a:t>8</a:t>
            </a:fld>
            <a:endParaRPr lang="en-US"/>
          </a:p>
        </p:txBody>
      </p:sp>
    </p:spTree>
    <p:extLst>
      <p:ext uri="{BB962C8B-B14F-4D97-AF65-F5344CB8AC3E}">
        <p14:creationId xmlns:p14="http://schemas.microsoft.com/office/powerpoint/2010/main" val="344230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Initially, no because </a:t>
            </a:r>
            <a:r>
              <a:rPr lang="en-US" dirty="0">
                <a:solidFill>
                  <a:schemeClr val="bg1"/>
                </a:solidFill>
              </a:rPr>
              <a:t>muscular until proven otherwise and PT, movement and strengthening is still the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r>
              <a:rPr lang="en-US" dirty="0"/>
              <a:t>But when I’m seeing a patient with an acute complaint of low back pain, I am quickly getting this history from them that can potentially help me organize my differential diagnosis </a:t>
            </a:r>
          </a:p>
          <a:p>
            <a:endParaRPr lang="en-US" dirty="0"/>
          </a:p>
          <a:p>
            <a:pPr marL="228600" indent="-228600">
              <a:buAutoNum type="arabicParenR"/>
            </a:pPr>
            <a:r>
              <a:rPr lang="en-US" dirty="0"/>
              <a:t>OA versus AI dx or simply age</a:t>
            </a:r>
          </a:p>
          <a:p>
            <a:pPr marL="228600" indent="-228600">
              <a:buAutoNum type="arabicParenR"/>
            </a:pPr>
            <a:r>
              <a:rPr lang="en-US" dirty="0"/>
              <a:t>What I mean here is, did something happen acutely to a disc versus did age related degeneration build and build until finally the dam broke</a:t>
            </a:r>
          </a:p>
          <a:p>
            <a:pPr marL="228600" indent="-228600">
              <a:buAutoNum type="arabicParenR"/>
            </a:pPr>
            <a:r>
              <a:rPr lang="en-US" dirty="0"/>
              <a:t>If there is pain in the leg, neural compression is a possibility. Both legs then likely looking at more of a </a:t>
            </a:r>
            <a:r>
              <a:rPr lang="en-US" dirty="0" err="1"/>
              <a:t>claudicatory</a:t>
            </a:r>
            <a:r>
              <a:rPr lang="en-US" dirty="0"/>
              <a:t> presentation from that degenerative spinal stenosis dam breaking. Either way, this is my trigger to obtain an MRI- and you can too! No one would fault you for that while you are trying to treat conservatively given that there is often a long lag from ordering that MRI to authorization to obtaining and reading. </a:t>
            </a:r>
          </a:p>
          <a:p>
            <a:pPr marL="228600" indent="-228600">
              <a:buAutoNum type="arabicParenR"/>
            </a:pPr>
            <a:r>
              <a:rPr lang="en-US" dirty="0"/>
              <a:t>If there’s an acute onset of subjective weakness with objective real weakness on exam or urinary retention or bowel incontinence, it’s an ER visit, full stop. That patient needs imaging immediately and possibly a surgical consult. </a:t>
            </a:r>
          </a:p>
          <a:p>
            <a:pPr marL="228600" indent="-228600">
              <a:buAutoNum type="arabicParenR"/>
            </a:pPr>
            <a:r>
              <a:rPr lang="en-US" dirty="0"/>
              <a:t>A prior prostate or renal cell cancer or MM diagnosis at the very least warrants an x-ray to look for boney disease regardless of symptom specifics. </a:t>
            </a:r>
          </a:p>
          <a:p>
            <a:pPr marL="228600" indent="-228600">
              <a:buAutoNum type="arabicParen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7D1980-1C68-8E44-9427-89AC9FF84D51}" type="slidenum">
              <a:rPr lang="en-US" smtClean="0"/>
              <a:t>9</a:t>
            </a:fld>
            <a:endParaRPr lang="en-US"/>
          </a:p>
        </p:txBody>
      </p:sp>
    </p:spTree>
    <p:extLst>
      <p:ext uri="{BB962C8B-B14F-4D97-AF65-F5344CB8AC3E}">
        <p14:creationId xmlns:p14="http://schemas.microsoft.com/office/powerpoint/2010/main" val="404305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3/10/26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3/10/26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3/10/26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cid:D952A034-2C17-425D-915F-EEBFD0A463A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ncbi.nlm.nih.gov/pubmed/1536018" TargetMode="External"/><Relationship Id="rId3" Type="http://schemas.openxmlformats.org/officeDocument/2006/relationships/hyperlink" Target="http://www.ncbi.nlm.nih.gov/pubmed/7638662" TargetMode="External"/><Relationship Id="rId7" Type="http://schemas.openxmlformats.org/officeDocument/2006/relationships/hyperlink" Target="http://www.ncbi.nlm.nih.gov/pubmed/2908901" TargetMode="External"/><Relationship Id="rId2" Type="http://schemas.openxmlformats.org/officeDocument/2006/relationships/hyperlink" Target="http://www.ncbi.nlm.nih.gov/pubmed/8434469" TargetMode="External"/><Relationship Id="rId1" Type="http://schemas.openxmlformats.org/officeDocument/2006/relationships/slideLayout" Target="../slideLayouts/slideLayout2.xml"/><Relationship Id="rId6" Type="http://schemas.openxmlformats.org/officeDocument/2006/relationships/hyperlink" Target="http://www.ncbi.nlm.nih.gov/pubmed/10703115" TargetMode="External"/><Relationship Id="rId11" Type="http://schemas.openxmlformats.org/officeDocument/2006/relationships/hyperlink" Target="http://www.ncbi.nlm.nih.gov/pubmed/17393271" TargetMode="External"/><Relationship Id="rId5" Type="http://schemas.openxmlformats.org/officeDocument/2006/relationships/hyperlink" Target="http://www.ncbi.nlm.nih.gov/pubmed/16319751" TargetMode="External"/><Relationship Id="rId10" Type="http://schemas.openxmlformats.org/officeDocument/2006/relationships/hyperlink" Target="http://www.ncbi.nlm.nih.gov/pubmed/17632396" TargetMode="External"/><Relationship Id="rId4" Type="http://schemas.openxmlformats.org/officeDocument/2006/relationships/hyperlink" Target="http://www.ncbi.nlm.nih.gov/pubmed/1534726" TargetMode="External"/><Relationship Id="rId9" Type="http://schemas.openxmlformats.org/officeDocument/2006/relationships/hyperlink" Target="http://www.ncbi.nlm.nih.gov/pubmed/19363456"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ncbi.nlm.nih.gov/pubmed/16845360" TargetMode="External"/><Relationship Id="rId2" Type="http://schemas.openxmlformats.org/officeDocument/2006/relationships/hyperlink" Target="http://www.ncbi.nlm.nih.gov/pubmed/8451991" TargetMode="External"/><Relationship Id="rId1" Type="http://schemas.openxmlformats.org/officeDocument/2006/relationships/slideLayout" Target="../slideLayouts/slideLayout2.xml"/><Relationship Id="rId4" Type="http://schemas.openxmlformats.org/officeDocument/2006/relationships/hyperlink" Target="http://www.ncbi.nlm.nih.gov/pubmed/15834339"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ustomXml" Target="../ink/ink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Low Back Pain and Advances in Interventional Pain Management </a:t>
            </a:r>
          </a:p>
        </p:txBody>
      </p:sp>
      <p:sp>
        <p:nvSpPr>
          <p:cNvPr id="3" name="Subtitle 2"/>
          <p:cNvSpPr>
            <a:spLocks noGrp="1"/>
          </p:cNvSpPr>
          <p:nvPr>
            <p:ph type="subTitle" idx="1"/>
          </p:nvPr>
        </p:nvSpPr>
        <p:spPr/>
        <p:txBody>
          <a:bodyPr>
            <a:noAutofit/>
          </a:bodyPr>
          <a:lstStyle/>
          <a:p>
            <a:r>
              <a:rPr lang="en-US" dirty="0"/>
              <a:t>Brendan MCGINN MD</a:t>
            </a:r>
          </a:p>
          <a:p>
            <a:r>
              <a:rPr lang="en-US" dirty="0"/>
              <a:t>New York spine and wellness</a:t>
            </a:r>
          </a:p>
        </p:txBody>
      </p:sp>
    </p:spTree>
    <p:extLst>
      <p:ext uri="{BB962C8B-B14F-4D97-AF65-F5344CB8AC3E}">
        <p14:creationId xmlns:p14="http://schemas.microsoft.com/office/powerpoint/2010/main" val="1433903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DAF6-BE4C-3688-7CC2-D012E05161C8}"/>
              </a:ext>
            </a:extLst>
          </p:cNvPr>
          <p:cNvSpPr>
            <a:spLocks noGrp="1"/>
          </p:cNvSpPr>
          <p:nvPr>
            <p:ph type="title"/>
          </p:nvPr>
        </p:nvSpPr>
        <p:spPr/>
        <p:txBody>
          <a:bodyPr/>
          <a:lstStyle/>
          <a:p>
            <a:r>
              <a:rPr lang="en-US" dirty="0"/>
              <a:t>What To Do Next</a:t>
            </a:r>
          </a:p>
        </p:txBody>
      </p:sp>
      <p:sp>
        <p:nvSpPr>
          <p:cNvPr id="3" name="Content Placeholder 2">
            <a:extLst>
              <a:ext uri="{FF2B5EF4-FFF2-40B4-BE49-F238E27FC236}">
                <a16:creationId xmlns:a16="http://schemas.microsoft.com/office/drawing/2014/main" id="{35756B28-F202-8055-6EE7-3F427427D5EB}"/>
              </a:ext>
            </a:extLst>
          </p:cNvPr>
          <p:cNvSpPr>
            <a:spLocks noGrp="1"/>
          </p:cNvSpPr>
          <p:nvPr>
            <p:ph idx="1"/>
          </p:nvPr>
        </p:nvSpPr>
        <p:spPr>
          <a:xfrm>
            <a:off x="1103312" y="2052918"/>
            <a:ext cx="10726738" cy="4195481"/>
          </a:xfrm>
        </p:spPr>
        <p:txBody>
          <a:bodyPr>
            <a:normAutofit/>
          </a:bodyPr>
          <a:lstStyle/>
          <a:p>
            <a:r>
              <a:rPr lang="en-US" sz="2400" dirty="0"/>
              <a:t>Advanced imaging if symptoms below the belt persist</a:t>
            </a:r>
          </a:p>
          <a:p>
            <a:r>
              <a:rPr lang="en-US" sz="2400" dirty="0"/>
              <a:t>CAM (chiropractic care is often only covered modality)</a:t>
            </a:r>
          </a:p>
          <a:p>
            <a:r>
              <a:rPr lang="en-US" sz="2400" dirty="0"/>
              <a:t>Pain referral for interventions, additional diagnostics and triage </a:t>
            </a:r>
          </a:p>
          <a:p>
            <a:r>
              <a:rPr lang="en-US" sz="2400" dirty="0"/>
              <a:t>Surgical referral if neurologic symptoms are prevalent and worsening (red flags go to the ER) </a:t>
            </a:r>
          </a:p>
          <a:p>
            <a:pPr lvl="1"/>
            <a:r>
              <a:rPr lang="en-US" sz="2400" dirty="0"/>
              <a:t>Surgeons operate</a:t>
            </a:r>
          </a:p>
          <a:p>
            <a:pPr lvl="1"/>
            <a:r>
              <a:rPr lang="en-US" sz="2400" dirty="0"/>
              <a:t>Surgeons do not manage pain</a:t>
            </a:r>
          </a:p>
          <a:p>
            <a:pPr lvl="1"/>
            <a:r>
              <a:rPr lang="en-US" sz="2400" dirty="0"/>
              <a:t>Often an unnecessary step in between seeing a pain specialist </a:t>
            </a:r>
          </a:p>
          <a:p>
            <a:endParaRPr lang="en-US" dirty="0"/>
          </a:p>
        </p:txBody>
      </p:sp>
    </p:spTree>
    <p:extLst>
      <p:ext uri="{BB962C8B-B14F-4D97-AF65-F5344CB8AC3E}">
        <p14:creationId xmlns:p14="http://schemas.microsoft.com/office/powerpoint/2010/main" val="2509262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DE89-3262-E531-9E30-57FD7B56E61A}"/>
              </a:ext>
            </a:extLst>
          </p:cNvPr>
          <p:cNvSpPr>
            <a:spLocks noGrp="1"/>
          </p:cNvSpPr>
          <p:nvPr>
            <p:ph type="title"/>
          </p:nvPr>
        </p:nvSpPr>
        <p:spPr/>
        <p:txBody>
          <a:bodyPr/>
          <a:lstStyle/>
          <a:p>
            <a:r>
              <a:rPr lang="en-US" dirty="0"/>
              <a:t>What To Do When Acute Becomes Chronic</a:t>
            </a:r>
          </a:p>
        </p:txBody>
      </p:sp>
      <p:sp>
        <p:nvSpPr>
          <p:cNvPr id="3" name="Content Placeholder 2">
            <a:extLst>
              <a:ext uri="{FF2B5EF4-FFF2-40B4-BE49-F238E27FC236}">
                <a16:creationId xmlns:a16="http://schemas.microsoft.com/office/drawing/2014/main" id="{D7108990-F0DA-8DE5-B091-461915E1CBD3}"/>
              </a:ext>
            </a:extLst>
          </p:cNvPr>
          <p:cNvSpPr>
            <a:spLocks noGrp="1"/>
          </p:cNvSpPr>
          <p:nvPr>
            <p:ph idx="1"/>
          </p:nvPr>
        </p:nvSpPr>
        <p:spPr>
          <a:xfrm>
            <a:off x="1103312" y="2052918"/>
            <a:ext cx="10688638" cy="4195481"/>
          </a:xfrm>
        </p:spPr>
        <p:txBody>
          <a:bodyPr>
            <a:noAutofit/>
          </a:bodyPr>
          <a:lstStyle/>
          <a:p>
            <a:r>
              <a:rPr lang="en-US" sz="2400" dirty="0"/>
              <a:t>Most of the time, it gets better…eventually</a:t>
            </a:r>
          </a:p>
          <a:p>
            <a:r>
              <a:rPr lang="en-US" sz="2400" dirty="0"/>
              <a:t>50% of patients will experience a recurrence within 1 year</a:t>
            </a:r>
          </a:p>
          <a:p>
            <a:r>
              <a:rPr lang="en-US" sz="2400" dirty="0"/>
              <a:t> Statistics are all over the place, but a lot of people (1 in 3 to 1 in 5) are still hurting after the 3 month acute phase and beyond 1 year</a:t>
            </a:r>
          </a:p>
          <a:p>
            <a:r>
              <a:rPr lang="en-US" sz="2400" dirty="0"/>
              <a:t>Correlating risk factors for chronicity include:</a:t>
            </a:r>
          </a:p>
          <a:p>
            <a:pPr lvl="1"/>
            <a:r>
              <a:rPr lang="en-US" sz="2000" dirty="0"/>
              <a:t>Sedentary life-style</a:t>
            </a:r>
          </a:p>
          <a:p>
            <a:pPr lvl="1"/>
            <a:r>
              <a:rPr lang="en-US" sz="2000" dirty="0"/>
              <a:t>Obesity</a:t>
            </a:r>
          </a:p>
          <a:p>
            <a:pPr lvl="1"/>
            <a:r>
              <a:rPr lang="en-US" sz="2000" dirty="0"/>
              <a:t>Smoking</a:t>
            </a:r>
          </a:p>
          <a:p>
            <a:pPr lvl="1"/>
            <a:r>
              <a:rPr lang="en-US" sz="2000" dirty="0"/>
              <a:t>Anxiety and depression</a:t>
            </a:r>
          </a:p>
        </p:txBody>
      </p:sp>
    </p:spTree>
    <p:extLst>
      <p:ext uri="{BB962C8B-B14F-4D97-AF65-F5344CB8AC3E}">
        <p14:creationId xmlns:p14="http://schemas.microsoft.com/office/powerpoint/2010/main" val="29216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17B8C-5D03-6B09-0FA4-BDCCDF05D689}"/>
              </a:ext>
            </a:extLst>
          </p:cNvPr>
          <p:cNvSpPr>
            <a:spLocks noGrp="1"/>
          </p:cNvSpPr>
          <p:nvPr>
            <p:ph type="title"/>
          </p:nvPr>
        </p:nvSpPr>
        <p:spPr>
          <a:xfrm>
            <a:off x="648930" y="629266"/>
            <a:ext cx="6188190" cy="1622321"/>
          </a:xfrm>
        </p:spPr>
        <p:txBody>
          <a:bodyPr>
            <a:normAutofit/>
          </a:bodyPr>
          <a:lstStyle/>
          <a:p>
            <a:r>
              <a:rPr lang="en-US">
                <a:solidFill>
                  <a:srgbClr val="EBEBEB"/>
                </a:solidFill>
              </a:rPr>
              <a:t>What Can We Do For Chronic Low Back Pain</a:t>
            </a:r>
          </a:p>
        </p:txBody>
      </p:sp>
      <p:sp>
        <p:nvSpPr>
          <p:cNvPr id="1024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251" name="Freeform: Shape 10250">
            <a:extLst>
              <a:ext uri="{FF2B5EF4-FFF2-40B4-BE49-F238E27FC236}">
                <a16:creationId xmlns:a16="http://schemas.microsoft.com/office/drawing/2014/main" id="{AC3BF0FA-36FA-4CE9-840E-F7C3A8F16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81796" y="947378"/>
            <a:ext cx="6858001" cy="4963245"/>
          </a:xfrm>
          <a:custGeom>
            <a:avLst/>
            <a:gdLst>
              <a:gd name="connsiteX0" fmla="*/ 6858001 w 6858001"/>
              <a:gd name="connsiteY0" fmla="*/ 1177 h 4963245"/>
              <a:gd name="connsiteX1" fmla="*/ 6858001 w 6858001"/>
              <a:gd name="connsiteY1" fmla="*/ 1344715 h 4963245"/>
              <a:gd name="connsiteX2" fmla="*/ 6858000 w 6858001"/>
              <a:gd name="connsiteY2" fmla="*/ 1344715 h 4963245"/>
              <a:gd name="connsiteX3" fmla="*/ 6858000 w 6858001"/>
              <a:gd name="connsiteY3" fmla="*/ 4963245 h 4963245"/>
              <a:gd name="connsiteX4" fmla="*/ 0 w 6858001"/>
              <a:gd name="connsiteY4" fmla="*/ 4963244 h 4963245"/>
              <a:gd name="connsiteX5" fmla="*/ 0 w 6858001"/>
              <a:gd name="connsiteY5" fmla="*/ 900697 h 4963245"/>
              <a:gd name="connsiteX6" fmla="*/ 1 w 6858001"/>
              <a:gd name="connsiteY6" fmla="*/ 900697 h 4963245"/>
              <a:gd name="connsiteX7" fmla="*/ 1 w 6858001"/>
              <a:gd name="connsiteY7" fmla="*/ 0 h 4963245"/>
              <a:gd name="connsiteX8" fmla="*/ 40463 w 6858001"/>
              <a:gd name="connsiteY8" fmla="*/ 5883 h 4963245"/>
              <a:gd name="connsiteX9" fmla="*/ 159107 w 6858001"/>
              <a:gd name="connsiteY9" fmla="*/ 23196 h 4963245"/>
              <a:gd name="connsiteX10" fmla="*/ 245518 w 6858001"/>
              <a:gd name="connsiteY10" fmla="*/ 35299 h 4963245"/>
              <a:gd name="connsiteX11" fmla="*/ 348388 w 6858001"/>
              <a:gd name="connsiteY11" fmla="*/ 48073 h 4963245"/>
              <a:gd name="connsiteX12" fmla="*/ 470460 w 6858001"/>
              <a:gd name="connsiteY12" fmla="*/ 63369 h 4963245"/>
              <a:gd name="connsiteX13" fmla="*/ 605563 w 6858001"/>
              <a:gd name="connsiteY13" fmla="*/ 79506 h 4963245"/>
              <a:gd name="connsiteX14" fmla="*/ 757810 w 6858001"/>
              <a:gd name="connsiteY14" fmla="*/ 96483 h 4963245"/>
              <a:gd name="connsiteX15" fmla="*/ 923774 w 6858001"/>
              <a:gd name="connsiteY15" fmla="*/ 114469 h 4963245"/>
              <a:gd name="connsiteX16" fmla="*/ 1104139 w 6858001"/>
              <a:gd name="connsiteY16" fmla="*/ 132454 h 4963245"/>
              <a:gd name="connsiteX17" fmla="*/ 1296163 w 6858001"/>
              <a:gd name="connsiteY17" fmla="*/ 150776 h 4963245"/>
              <a:gd name="connsiteX18" fmla="*/ 1503275 w 6858001"/>
              <a:gd name="connsiteY18" fmla="*/ 167753 h 4963245"/>
              <a:gd name="connsiteX19" fmla="*/ 1719988 w 6858001"/>
              <a:gd name="connsiteY19" fmla="*/ 184058 h 4963245"/>
              <a:gd name="connsiteX20" fmla="*/ 1949045 w 6858001"/>
              <a:gd name="connsiteY20" fmla="*/ 198849 h 4963245"/>
              <a:gd name="connsiteX21" fmla="*/ 2187703 w 6858001"/>
              <a:gd name="connsiteY21" fmla="*/ 212969 h 4963245"/>
              <a:gd name="connsiteX22" fmla="*/ 2436649 w 6858001"/>
              <a:gd name="connsiteY22" fmla="*/ 226248 h 4963245"/>
              <a:gd name="connsiteX23" fmla="*/ 2564208 w 6858001"/>
              <a:gd name="connsiteY23" fmla="*/ 230955 h 4963245"/>
              <a:gd name="connsiteX24" fmla="*/ 2694509 w 6858001"/>
              <a:gd name="connsiteY24" fmla="*/ 236165 h 4963245"/>
              <a:gd name="connsiteX25" fmla="*/ 2826868 w 6858001"/>
              <a:gd name="connsiteY25" fmla="*/ 241040 h 4963245"/>
              <a:gd name="connsiteX26" fmla="*/ 2959914 w 6858001"/>
              <a:gd name="connsiteY26" fmla="*/ 244234 h 4963245"/>
              <a:gd name="connsiteX27" fmla="*/ 3095702 w 6858001"/>
              <a:gd name="connsiteY27" fmla="*/ 247091 h 4963245"/>
              <a:gd name="connsiteX28" fmla="*/ 3232862 w 6858001"/>
              <a:gd name="connsiteY28" fmla="*/ 250117 h 4963245"/>
              <a:gd name="connsiteX29" fmla="*/ 3372765 w 6858001"/>
              <a:gd name="connsiteY29" fmla="*/ 252134 h 4963245"/>
              <a:gd name="connsiteX30" fmla="*/ 3514040 w 6858001"/>
              <a:gd name="connsiteY30" fmla="*/ 252134 h 4963245"/>
              <a:gd name="connsiteX31" fmla="*/ 3656686 w 6858001"/>
              <a:gd name="connsiteY31" fmla="*/ 253142 h 4963245"/>
              <a:gd name="connsiteX32" fmla="*/ 3800704 w 6858001"/>
              <a:gd name="connsiteY32" fmla="*/ 252134 h 4963245"/>
              <a:gd name="connsiteX33" fmla="*/ 3946780 w 6858001"/>
              <a:gd name="connsiteY33" fmla="*/ 250117 h 4963245"/>
              <a:gd name="connsiteX34" fmla="*/ 4092855 w 6858001"/>
              <a:gd name="connsiteY34" fmla="*/ 248268 h 4963245"/>
              <a:gd name="connsiteX35" fmla="*/ 4240988 w 6858001"/>
              <a:gd name="connsiteY35" fmla="*/ 244234 h 4963245"/>
              <a:gd name="connsiteX36" fmla="*/ 4390492 w 6858001"/>
              <a:gd name="connsiteY36" fmla="*/ 240032 h 4963245"/>
              <a:gd name="connsiteX37" fmla="*/ 4539997 w 6858001"/>
              <a:gd name="connsiteY37" fmla="*/ 235157 h 4963245"/>
              <a:gd name="connsiteX38" fmla="*/ 4690873 w 6858001"/>
              <a:gd name="connsiteY38" fmla="*/ 228266 h 4963245"/>
              <a:gd name="connsiteX39" fmla="*/ 4843120 w 6858001"/>
              <a:gd name="connsiteY39" fmla="*/ 220029 h 4963245"/>
              <a:gd name="connsiteX40" fmla="*/ 4996054 w 6858001"/>
              <a:gd name="connsiteY40" fmla="*/ 212129 h 4963245"/>
              <a:gd name="connsiteX41" fmla="*/ 5148987 w 6858001"/>
              <a:gd name="connsiteY41" fmla="*/ 202044 h 4963245"/>
              <a:gd name="connsiteX42" fmla="*/ 5303978 w 6858001"/>
              <a:gd name="connsiteY42" fmla="*/ 189941 h 4963245"/>
              <a:gd name="connsiteX43" fmla="*/ 5456911 w 6858001"/>
              <a:gd name="connsiteY43" fmla="*/ 177839 h 4963245"/>
              <a:gd name="connsiteX44" fmla="*/ 5612588 w 6858001"/>
              <a:gd name="connsiteY44" fmla="*/ 163887 h 4963245"/>
              <a:gd name="connsiteX45" fmla="*/ 5768950 w 6858001"/>
              <a:gd name="connsiteY45" fmla="*/ 148591 h 4963245"/>
              <a:gd name="connsiteX46" fmla="*/ 5923255 w 6858001"/>
              <a:gd name="connsiteY46" fmla="*/ 132455 h 4963245"/>
              <a:gd name="connsiteX47" fmla="*/ 6079618 w 6858001"/>
              <a:gd name="connsiteY47" fmla="*/ 113629 h 4963245"/>
              <a:gd name="connsiteX48" fmla="*/ 6235294 w 6858001"/>
              <a:gd name="connsiteY48" fmla="*/ 93458 h 4963245"/>
              <a:gd name="connsiteX49" fmla="*/ 6391657 w 6858001"/>
              <a:gd name="connsiteY49" fmla="*/ 73455 h 4963245"/>
              <a:gd name="connsiteX50" fmla="*/ 6547333 w 6858001"/>
              <a:gd name="connsiteY50" fmla="*/ 50091 h 4963245"/>
              <a:gd name="connsiteX51" fmla="*/ 6702324 w 6858001"/>
              <a:gd name="connsiteY51" fmla="*/ 26222 h 49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4963245">
                <a:moveTo>
                  <a:pt x="6858001" y="1177"/>
                </a:moveTo>
                <a:lnTo>
                  <a:pt x="6858001" y="1344715"/>
                </a:lnTo>
                <a:lnTo>
                  <a:pt x="6858000" y="1344715"/>
                </a:lnTo>
                <a:lnTo>
                  <a:pt x="6858000" y="4963245"/>
                </a:lnTo>
                <a:lnTo>
                  <a:pt x="0" y="4963244"/>
                </a:lnTo>
                <a:lnTo>
                  <a:pt x="0" y="900697"/>
                </a:lnTo>
                <a:lnTo>
                  <a:pt x="1" y="900697"/>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10242" name="Picture 2" descr="Fluoroscopic Guided Thoracic/Lumbar ...">
            <a:extLst>
              <a:ext uri="{FF2B5EF4-FFF2-40B4-BE49-F238E27FC236}">
                <a16:creationId xmlns:a16="http://schemas.microsoft.com/office/drawing/2014/main" id="{DA532651-D29C-F7D1-96DD-3D24B8BC3D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5446" y="1396575"/>
            <a:ext cx="4616553" cy="41490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253" name="Rectangle 1025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084A074-6202-7EA4-5FA4-1F2C29409236}"/>
              </a:ext>
            </a:extLst>
          </p:cNvPr>
          <p:cNvSpPr>
            <a:spLocks noGrp="1"/>
          </p:cNvSpPr>
          <p:nvPr>
            <p:ph idx="1"/>
          </p:nvPr>
        </p:nvSpPr>
        <p:spPr>
          <a:xfrm>
            <a:off x="648930" y="2438400"/>
            <a:ext cx="6188189" cy="3785419"/>
          </a:xfrm>
        </p:spPr>
        <p:txBody>
          <a:bodyPr>
            <a:normAutofit lnSpcReduction="10000"/>
          </a:bodyPr>
          <a:lstStyle/>
          <a:p>
            <a:pPr>
              <a:lnSpc>
                <a:spcPct val="90000"/>
              </a:lnSpc>
            </a:pPr>
            <a:r>
              <a:rPr lang="en-US" sz="1800" dirty="0">
                <a:solidFill>
                  <a:srgbClr val="FFFFFF"/>
                </a:solidFill>
              </a:rPr>
              <a:t>Epidural Steroids</a:t>
            </a:r>
          </a:p>
          <a:p>
            <a:pPr>
              <a:lnSpc>
                <a:spcPct val="90000"/>
              </a:lnSpc>
            </a:pPr>
            <a:r>
              <a:rPr lang="en-US" sz="1800" dirty="0">
                <a:solidFill>
                  <a:srgbClr val="FFFFFF"/>
                </a:solidFill>
              </a:rPr>
              <a:t>If there is a radicular or </a:t>
            </a:r>
            <a:r>
              <a:rPr lang="en-US" sz="1800" dirty="0" err="1">
                <a:solidFill>
                  <a:srgbClr val="FFFFFF"/>
                </a:solidFill>
              </a:rPr>
              <a:t>claudicatory</a:t>
            </a:r>
            <a:r>
              <a:rPr lang="en-US" sz="1800" dirty="0">
                <a:solidFill>
                  <a:srgbClr val="FFFFFF"/>
                </a:solidFill>
              </a:rPr>
              <a:t> component, these can be utilized in the acute phase or as maintenance therapy chronically </a:t>
            </a:r>
          </a:p>
          <a:p>
            <a:pPr lvl="1">
              <a:lnSpc>
                <a:spcPct val="90000"/>
              </a:lnSpc>
            </a:pPr>
            <a:r>
              <a:rPr lang="en-US" dirty="0">
                <a:solidFill>
                  <a:srgbClr val="FFFFFF"/>
                </a:solidFill>
              </a:rPr>
              <a:t>The “cortisone shot” of the back</a:t>
            </a:r>
          </a:p>
          <a:p>
            <a:pPr lvl="1">
              <a:lnSpc>
                <a:spcPct val="90000"/>
              </a:lnSpc>
            </a:pPr>
            <a:r>
              <a:rPr lang="en-US" dirty="0">
                <a:solidFill>
                  <a:srgbClr val="FFFFFF"/>
                </a:solidFill>
              </a:rPr>
              <a:t>Excellent at getting a patient back to their chronic baseline during acute on chronic flaring of radicular pain</a:t>
            </a:r>
          </a:p>
          <a:p>
            <a:pPr lvl="1">
              <a:lnSpc>
                <a:spcPct val="90000"/>
              </a:lnSpc>
            </a:pPr>
            <a:r>
              <a:rPr lang="en-US" dirty="0">
                <a:solidFill>
                  <a:srgbClr val="FFFFFF"/>
                </a:solidFill>
              </a:rPr>
              <a:t>NOT A NERVE BLOCK- steroids reduce inflammation at the level of the disc and nerve root within the epidural space</a:t>
            </a:r>
          </a:p>
          <a:p>
            <a:pPr lvl="1">
              <a:lnSpc>
                <a:spcPct val="90000"/>
              </a:lnSpc>
            </a:pPr>
            <a:r>
              <a:rPr lang="en-US" dirty="0">
                <a:solidFill>
                  <a:srgbClr val="FFFFFF"/>
                </a:solidFill>
              </a:rPr>
              <a:t>Need at least 3 months of benefit to warrant repeating per CMS guidelines</a:t>
            </a:r>
          </a:p>
          <a:p>
            <a:pPr lvl="1">
              <a:lnSpc>
                <a:spcPct val="90000"/>
              </a:lnSpc>
            </a:pPr>
            <a:endParaRPr lang="en-US" sz="1500" dirty="0">
              <a:solidFill>
                <a:srgbClr val="FFFFFF"/>
              </a:solidFill>
            </a:endParaRPr>
          </a:p>
        </p:txBody>
      </p:sp>
    </p:spTree>
    <p:extLst>
      <p:ext uri="{BB962C8B-B14F-4D97-AF65-F5344CB8AC3E}">
        <p14:creationId xmlns:p14="http://schemas.microsoft.com/office/powerpoint/2010/main" val="159499552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654F3-F5D3-A0C4-14C5-4D469234F299}"/>
              </a:ext>
            </a:extLst>
          </p:cNvPr>
          <p:cNvSpPr>
            <a:spLocks noGrp="1"/>
          </p:cNvSpPr>
          <p:nvPr>
            <p:ph type="title"/>
          </p:nvPr>
        </p:nvSpPr>
        <p:spPr>
          <a:xfrm>
            <a:off x="648931" y="629266"/>
            <a:ext cx="4166510" cy="1622321"/>
          </a:xfrm>
        </p:spPr>
        <p:txBody>
          <a:bodyPr>
            <a:normAutofit/>
          </a:bodyPr>
          <a:lstStyle/>
          <a:p>
            <a:pPr>
              <a:lnSpc>
                <a:spcPct val="90000"/>
              </a:lnSpc>
            </a:pPr>
            <a:r>
              <a:rPr lang="en-US" sz="3600">
                <a:solidFill>
                  <a:srgbClr val="EBEBEB"/>
                </a:solidFill>
              </a:rPr>
              <a:t>What Can We Do For Chronic Low Back Pain </a:t>
            </a:r>
          </a:p>
        </p:txBody>
      </p:sp>
      <p:sp>
        <p:nvSpPr>
          <p:cNvPr id="922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9227" name="Freeform: Shape 922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9218" name="Picture 2" descr="Radiofrequency Ablation for Back Pain">
            <a:extLst>
              <a:ext uri="{FF2B5EF4-FFF2-40B4-BE49-F238E27FC236}">
                <a16:creationId xmlns:a16="http://schemas.microsoft.com/office/drawing/2014/main" id="{9D16EE87-485C-0BB7-73CE-65679B329E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3992" y="704054"/>
            <a:ext cx="5449889" cy="5449889"/>
          </a:xfrm>
          <a:prstGeom prst="rect">
            <a:avLst/>
          </a:prstGeom>
          <a:noFill/>
          <a:effectLst/>
          <a:extLst>
            <a:ext uri="{909E8E84-426E-40DD-AFC4-6F175D3DCCD1}">
              <a14:hiddenFill xmlns:a14="http://schemas.microsoft.com/office/drawing/2010/main">
                <a:solidFill>
                  <a:srgbClr val="FFFFFF"/>
                </a:solidFill>
              </a14:hiddenFill>
            </a:ext>
          </a:extLst>
        </p:spPr>
      </p:pic>
      <p:sp>
        <p:nvSpPr>
          <p:cNvPr id="9229" name="Rectangle 922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F010AD4-990F-259D-0CBC-EC255318B5B0}"/>
              </a:ext>
            </a:extLst>
          </p:cNvPr>
          <p:cNvSpPr>
            <a:spLocks noGrp="1"/>
          </p:cNvSpPr>
          <p:nvPr>
            <p:ph idx="1"/>
          </p:nvPr>
        </p:nvSpPr>
        <p:spPr>
          <a:xfrm>
            <a:off x="648931" y="2438400"/>
            <a:ext cx="4166509" cy="3785419"/>
          </a:xfrm>
        </p:spPr>
        <p:txBody>
          <a:bodyPr>
            <a:normAutofit/>
          </a:bodyPr>
          <a:lstStyle/>
          <a:p>
            <a:pPr>
              <a:lnSpc>
                <a:spcPct val="90000"/>
              </a:lnSpc>
            </a:pPr>
            <a:r>
              <a:rPr lang="en-US" sz="1700">
                <a:solidFill>
                  <a:srgbClr val="EBEBEB"/>
                </a:solidFill>
              </a:rPr>
              <a:t>Radiofrequency Ablations</a:t>
            </a:r>
          </a:p>
          <a:p>
            <a:pPr>
              <a:lnSpc>
                <a:spcPct val="90000"/>
              </a:lnSpc>
            </a:pPr>
            <a:r>
              <a:rPr lang="en-US" sz="1700">
                <a:solidFill>
                  <a:srgbClr val="EBEBEB"/>
                </a:solidFill>
              </a:rPr>
              <a:t>Axial low back pain due to chronic facet arthritis (standing and extending without radiating into legs)</a:t>
            </a:r>
          </a:p>
          <a:p>
            <a:pPr lvl="1">
              <a:lnSpc>
                <a:spcPct val="90000"/>
              </a:lnSpc>
            </a:pPr>
            <a:r>
              <a:rPr lang="en-US" sz="1700">
                <a:solidFill>
                  <a:srgbClr val="EBEBEB"/>
                </a:solidFill>
              </a:rPr>
              <a:t>Common misconception that we are ablating nerves involved in “sciatica” </a:t>
            </a:r>
          </a:p>
          <a:p>
            <a:pPr lvl="1">
              <a:lnSpc>
                <a:spcPct val="90000"/>
              </a:lnSpc>
            </a:pPr>
            <a:r>
              <a:rPr lang="en-US" sz="1700">
                <a:solidFill>
                  <a:srgbClr val="EBEBEB"/>
                </a:solidFill>
              </a:rPr>
              <a:t>Medial branch nerves are target</a:t>
            </a:r>
          </a:p>
          <a:p>
            <a:pPr lvl="1">
              <a:lnSpc>
                <a:spcPct val="90000"/>
              </a:lnSpc>
            </a:pPr>
            <a:r>
              <a:rPr lang="en-US" sz="1700">
                <a:solidFill>
                  <a:srgbClr val="EBEBEB"/>
                </a:solidFill>
              </a:rPr>
              <a:t>Need at least 6 months of benefit to warrant repeating per CMS guidelines</a:t>
            </a:r>
          </a:p>
          <a:p>
            <a:pPr marL="0" indent="0">
              <a:lnSpc>
                <a:spcPct val="90000"/>
              </a:lnSpc>
              <a:buNone/>
            </a:pPr>
            <a:endParaRPr lang="en-US" sz="1700">
              <a:solidFill>
                <a:srgbClr val="EBEBEB"/>
              </a:solidFill>
            </a:endParaRPr>
          </a:p>
        </p:txBody>
      </p:sp>
    </p:spTree>
    <p:extLst>
      <p:ext uri="{BB962C8B-B14F-4D97-AF65-F5344CB8AC3E}">
        <p14:creationId xmlns:p14="http://schemas.microsoft.com/office/powerpoint/2010/main" val="239605438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1865-BA78-EB3C-A6ED-8663C082D535}"/>
              </a:ext>
            </a:extLst>
          </p:cNvPr>
          <p:cNvSpPr>
            <a:spLocks noGrp="1"/>
          </p:cNvSpPr>
          <p:nvPr>
            <p:ph type="title"/>
          </p:nvPr>
        </p:nvSpPr>
        <p:spPr>
          <a:xfrm>
            <a:off x="646111" y="685801"/>
            <a:ext cx="3105075" cy="1352550"/>
          </a:xfrm>
        </p:spPr>
        <p:txBody>
          <a:bodyPr anchor="b">
            <a:normAutofit/>
          </a:bodyPr>
          <a:lstStyle/>
          <a:p>
            <a:pPr>
              <a:lnSpc>
                <a:spcPct val="90000"/>
              </a:lnSpc>
            </a:pPr>
            <a:r>
              <a:rPr lang="en-US" sz="3000" dirty="0"/>
              <a:t>What Can We Do For Chronic Low Back Pain</a:t>
            </a:r>
          </a:p>
        </p:txBody>
      </p:sp>
      <p:sp>
        <p:nvSpPr>
          <p:cNvPr id="11282" name="Freeform: Shape 11281">
            <a:extLst>
              <a:ext uri="{FF2B5EF4-FFF2-40B4-BE49-F238E27FC236}">
                <a16:creationId xmlns:a16="http://schemas.microsoft.com/office/drawing/2014/main" id="{18073EE4-EB60-444A-A7EA-82035FCDE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US"/>
          </a:p>
        </p:txBody>
      </p:sp>
      <p:sp>
        <p:nvSpPr>
          <p:cNvPr id="11284" name="Freeform 23">
            <a:extLst>
              <a:ext uri="{FF2B5EF4-FFF2-40B4-BE49-F238E27FC236}">
                <a16:creationId xmlns:a16="http://schemas.microsoft.com/office/drawing/2014/main" id="{86AD7ABD-24C8-4B21-A948-ABC2F8C70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1286" name="Rectangle 11285">
            <a:extLst>
              <a:ext uri="{FF2B5EF4-FFF2-40B4-BE49-F238E27FC236}">
                <a16:creationId xmlns:a16="http://schemas.microsoft.com/office/drawing/2014/main" id="{B63082B3-0202-4A7D-A42B-721E4CE9E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653E856-680B-14F5-137B-2ED6EFF9C8D7}"/>
              </a:ext>
            </a:extLst>
          </p:cNvPr>
          <p:cNvSpPr>
            <a:spLocks noGrp="1"/>
          </p:cNvSpPr>
          <p:nvPr>
            <p:ph idx="1"/>
          </p:nvPr>
        </p:nvSpPr>
        <p:spPr>
          <a:xfrm>
            <a:off x="646111" y="2310159"/>
            <a:ext cx="3104751" cy="4243041"/>
          </a:xfrm>
        </p:spPr>
        <p:txBody>
          <a:bodyPr>
            <a:normAutofit lnSpcReduction="10000"/>
          </a:bodyPr>
          <a:lstStyle/>
          <a:p>
            <a:r>
              <a:rPr lang="en-US" dirty="0"/>
              <a:t>Other targets</a:t>
            </a:r>
          </a:p>
          <a:p>
            <a:pPr lvl="1"/>
            <a:r>
              <a:rPr lang="en-US" sz="2000" dirty="0"/>
              <a:t>Muscle spasms- trigger point injections</a:t>
            </a:r>
          </a:p>
          <a:p>
            <a:pPr lvl="1"/>
            <a:r>
              <a:rPr lang="en-US" sz="2000" dirty="0"/>
              <a:t>Buttock pain- sacroiliac joint? Piriformis syndrome?</a:t>
            </a:r>
          </a:p>
          <a:p>
            <a:pPr lvl="1"/>
            <a:r>
              <a:rPr lang="en-US" sz="2000" dirty="0" err="1"/>
              <a:t>Cluneal</a:t>
            </a:r>
            <a:r>
              <a:rPr lang="en-US" sz="2000" dirty="0"/>
              <a:t> </a:t>
            </a:r>
            <a:r>
              <a:rPr lang="en-US" sz="2000" dirty="0" err="1"/>
              <a:t>neruopathies</a:t>
            </a:r>
            <a:r>
              <a:rPr lang="en-US" sz="2000" dirty="0"/>
              <a:t>- cryoablations</a:t>
            </a:r>
          </a:p>
          <a:p>
            <a:pPr lvl="1"/>
            <a:r>
              <a:rPr lang="en-US" sz="2000" dirty="0"/>
              <a:t>Compression fractures</a:t>
            </a:r>
          </a:p>
          <a:p>
            <a:pPr lvl="1"/>
            <a:endParaRPr lang="en-US" sz="1500" dirty="0"/>
          </a:p>
          <a:p>
            <a:pPr lvl="1"/>
            <a:endParaRPr lang="en-US" sz="1500" dirty="0"/>
          </a:p>
          <a:p>
            <a:pPr lvl="1"/>
            <a:endParaRPr lang="en-US" sz="1500" dirty="0"/>
          </a:p>
        </p:txBody>
      </p:sp>
      <p:pic>
        <p:nvPicPr>
          <p:cNvPr id="11268" name="Picture 4" descr="Piriformis Syndrome Treatment NYC ...">
            <a:extLst>
              <a:ext uri="{FF2B5EF4-FFF2-40B4-BE49-F238E27FC236}">
                <a16:creationId xmlns:a16="http://schemas.microsoft.com/office/drawing/2014/main" id="{7DAFF24D-466C-F88F-C805-A78D009C2D5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73608" y="1447799"/>
            <a:ext cx="2697710" cy="21885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266" name="Picture 2" descr="Sacroiliac Joint Injections - Pomona ...">
            <a:extLst>
              <a:ext uri="{FF2B5EF4-FFF2-40B4-BE49-F238E27FC236}">
                <a16:creationId xmlns:a16="http://schemas.microsoft.com/office/drawing/2014/main" id="{5801B7F9-881A-9128-AFF2-6F2C9CD0A4E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48452" y="3910057"/>
            <a:ext cx="3148022" cy="20309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270" name="Picture 6" descr="Superior Cluneal Nerve Block | Springer Nature Link">
            <a:extLst>
              <a:ext uri="{FF2B5EF4-FFF2-40B4-BE49-F238E27FC236}">
                <a16:creationId xmlns:a16="http://schemas.microsoft.com/office/drawing/2014/main" id="{E3F4026D-C9B7-6EDD-6E27-8251E337184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94091" y="1872859"/>
            <a:ext cx="3148022" cy="372188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6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D352-AB83-0595-5760-FAA6BD147CD8}"/>
              </a:ext>
            </a:extLst>
          </p:cNvPr>
          <p:cNvSpPr>
            <a:spLocks noGrp="1"/>
          </p:cNvSpPr>
          <p:nvPr>
            <p:ph type="title"/>
          </p:nvPr>
        </p:nvSpPr>
        <p:spPr/>
        <p:txBody>
          <a:bodyPr/>
          <a:lstStyle/>
          <a:p>
            <a:r>
              <a:rPr lang="en-US" dirty="0"/>
              <a:t>Some Harsh Truths Patients Don’t Like To Hear About Their CLBP</a:t>
            </a:r>
          </a:p>
        </p:txBody>
      </p:sp>
      <p:sp>
        <p:nvSpPr>
          <p:cNvPr id="3" name="Content Placeholder 2">
            <a:extLst>
              <a:ext uri="{FF2B5EF4-FFF2-40B4-BE49-F238E27FC236}">
                <a16:creationId xmlns:a16="http://schemas.microsoft.com/office/drawing/2014/main" id="{5FC098C3-77E0-B4D6-715D-D4C31DCB48E6}"/>
              </a:ext>
            </a:extLst>
          </p:cNvPr>
          <p:cNvSpPr>
            <a:spLocks noGrp="1"/>
          </p:cNvSpPr>
          <p:nvPr>
            <p:ph idx="1"/>
          </p:nvPr>
        </p:nvSpPr>
        <p:spPr>
          <a:xfrm>
            <a:off x="1103312" y="2052918"/>
            <a:ext cx="10612438" cy="4195481"/>
          </a:xfrm>
        </p:spPr>
        <p:txBody>
          <a:bodyPr>
            <a:noAutofit/>
          </a:bodyPr>
          <a:lstStyle/>
          <a:p>
            <a:r>
              <a:rPr lang="en-US" sz="2800" dirty="0"/>
              <a:t>Chronic pain can be made manageable, but is usually not curable</a:t>
            </a:r>
          </a:p>
          <a:p>
            <a:r>
              <a:rPr lang="en-US" sz="2800" dirty="0"/>
              <a:t>PT does not mean go to 2x/week for 4 weeks and then you’re done</a:t>
            </a:r>
          </a:p>
          <a:p>
            <a:r>
              <a:rPr lang="en-US" sz="2800" dirty="0"/>
              <a:t>Core strength is EVERYTHING! </a:t>
            </a:r>
          </a:p>
          <a:p>
            <a:r>
              <a:rPr lang="en-US" sz="2800" dirty="0"/>
              <a:t>Injections do not fix anything</a:t>
            </a:r>
          </a:p>
          <a:p>
            <a:r>
              <a:rPr lang="en-US" sz="2800" dirty="0"/>
              <a:t>The bulging discs on your MRI report likely have nothing to do with your back pain </a:t>
            </a:r>
          </a:p>
          <a:p>
            <a:r>
              <a:rPr lang="en-US" sz="2800" dirty="0"/>
              <a:t>There is no surgery that exists to treat low back pain</a:t>
            </a:r>
          </a:p>
        </p:txBody>
      </p:sp>
    </p:spTree>
    <p:extLst>
      <p:ext uri="{BB962C8B-B14F-4D97-AF65-F5344CB8AC3E}">
        <p14:creationId xmlns:p14="http://schemas.microsoft.com/office/powerpoint/2010/main" val="314958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452B1-24BC-DBA1-A1AC-E64E29D1C760}"/>
              </a:ext>
            </a:extLst>
          </p:cNvPr>
          <p:cNvSpPr>
            <a:spLocks noGrp="1"/>
          </p:cNvSpPr>
          <p:nvPr>
            <p:ph type="title"/>
          </p:nvPr>
        </p:nvSpPr>
        <p:spPr/>
        <p:txBody>
          <a:bodyPr/>
          <a:lstStyle/>
          <a:p>
            <a:r>
              <a:rPr lang="en-US" dirty="0"/>
              <a:t>Obesity</a:t>
            </a:r>
          </a:p>
        </p:txBody>
      </p:sp>
      <p:sp>
        <p:nvSpPr>
          <p:cNvPr id="3" name="Content Placeholder 2">
            <a:extLst>
              <a:ext uri="{FF2B5EF4-FFF2-40B4-BE49-F238E27FC236}">
                <a16:creationId xmlns:a16="http://schemas.microsoft.com/office/drawing/2014/main" id="{6C745144-042C-1B97-6CE5-F7AAAF698C6C}"/>
              </a:ext>
            </a:extLst>
          </p:cNvPr>
          <p:cNvSpPr>
            <a:spLocks noGrp="1"/>
          </p:cNvSpPr>
          <p:nvPr>
            <p:ph idx="1"/>
          </p:nvPr>
        </p:nvSpPr>
        <p:spPr>
          <a:xfrm>
            <a:off x="1103312" y="2052918"/>
            <a:ext cx="10517188" cy="4195481"/>
          </a:xfrm>
        </p:spPr>
        <p:txBody>
          <a:bodyPr/>
          <a:lstStyle/>
          <a:p>
            <a:r>
              <a:rPr lang="en-US" sz="3600" dirty="0"/>
              <a:t>Almost twice the risk of developing CLBP than those patients with a normal BMI</a:t>
            </a:r>
          </a:p>
          <a:p>
            <a:pPr lvl="1"/>
            <a:r>
              <a:rPr lang="en-US" sz="3200" dirty="0"/>
              <a:t>Harder to treat</a:t>
            </a:r>
          </a:p>
          <a:p>
            <a:pPr lvl="1"/>
            <a:r>
              <a:rPr lang="en-US" sz="3200" dirty="0"/>
              <a:t>Harder to motivate</a:t>
            </a:r>
          </a:p>
          <a:p>
            <a:pPr lvl="1"/>
            <a:r>
              <a:rPr lang="en-US" sz="3200" dirty="0"/>
              <a:t>The journey doesn’t end with the weight loss</a:t>
            </a:r>
          </a:p>
          <a:p>
            <a:pPr lvl="1"/>
            <a:endParaRPr lang="en-US" dirty="0"/>
          </a:p>
        </p:txBody>
      </p:sp>
    </p:spTree>
    <p:extLst>
      <p:ext uri="{BB962C8B-B14F-4D97-AF65-F5344CB8AC3E}">
        <p14:creationId xmlns:p14="http://schemas.microsoft.com/office/powerpoint/2010/main" val="396393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A07-BCAB-DE7D-0023-9795DB054916}"/>
              </a:ext>
            </a:extLst>
          </p:cNvPr>
          <p:cNvSpPr>
            <a:spLocks noGrp="1"/>
          </p:cNvSpPr>
          <p:nvPr>
            <p:ph type="title"/>
          </p:nvPr>
        </p:nvSpPr>
        <p:spPr/>
        <p:txBody>
          <a:bodyPr/>
          <a:lstStyle/>
          <a:p>
            <a:r>
              <a:rPr lang="en-US" dirty="0"/>
              <a:t>Advanced Procedures </a:t>
            </a:r>
          </a:p>
        </p:txBody>
      </p:sp>
      <p:sp>
        <p:nvSpPr>
          <p:cNvPr id="3" name="Content Placeholder 2">
            <a:extLst>
              <a:ext uri="{FF2B5EF4-FFF2-40B4-BE49-F238E27FC236}">
                <a16:creationId xmlns:a16="http://schemas.microsoft.com/office/drawing/2014/main" id="{C5BB77D4-FAC8-429B-71A9-626B08369510}"/>
              </a:ext>
            </a:extLst>
          </p:cNvPr>
          <p:cNvSpPr>
            <a:spLocks noGrp="1"/>
          </p:cNvSpPr>
          <p:nvPr>
            <p:ph idx="1"/>
          </p:nvPr>
        </p:nvSpPr>
        <p:spPr/>
        <p:txBody>
          <a:bodyPr/>
          <a:lstStyle/>
          <a:p>
            <a:r>
              <a:rPr lang="en-US" sz="2400" dirty="0"/>
              <a:t>New ways to treat chronic conditions with minimally invasive procedures</a:t>
            </a:r>
          </a:p>
          <a:p>
            <a:r>
              <a:rPr lang="en-US" sz="2400" dirty="0"/>
              <a:t>Enough Level 1 evidence that Medicare covers (commercial insurances lagging)</a:t>
            </a:r>
          </a:p>
          <a:p>
            <a:pPr lvl="1"/>
            <a:r>
              <a:rPr lang="en-US" sz="2400" dirty="0"/>
              <a:t>MILD</a:t>
            </a:r>
          </a:p>
          <a:p>
            <a:pPr lvl="1"/>
            <a:r>
              <a:rPr lang="en-US" sz="2400" dirty="0" err="1"/>
              <a:t>Intracept</a:t>
            </a:r>
            <a:endParaRPr lang="en-US" sz="2400" dirty="0"/>
          </a:p>
          <a:p>
            <a:pPr lvl="1"/>
            <a:r>
              <a:rPr lang="en-US" sz="2400" dirty="0"/>
              <a:t>PNS</a:t>
            </a:r>
          </a:p>
          <a:p>
            <a:pPr lvl="1"/>
            <a:r>
              <a:rPr lang="en-US" sz="2400" dirty="0"/>
              <a:t>Reactiv8</a:t>
            </a:r>
          </a:p>
          <a:p>
            <a:pPr marL="457200" lvl="1" indent="0">
              <a:buNone/>
            </a:pPr>
            <a:endParaRPr lang="en-US" sz="2400" dirty="0"/>
          </a:p>
          <a:p>
            <a:endParaRPr lang="en-US" dirty="0"/>
          </a:p>
        </p:txBody>
      </p:sp>
    </p:spTree>
    <p:extLst>
      <p:ext uri="{BB962C8B-B14F-4D97-AF65-F5344CB8AC3E}">
        <p14:creationId xmlns:p14="http://schemas.microsoft.com/office/powerpoint/2010/main" val="2462291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7" name="Picture 136">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9" name="Oval 138">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1" name="Picture 140">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43" name="Picture 142">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5" name="Rectangle 144">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029531B-E9B9-964C-9151-3CABF7C26F8D}"/>
              </a:ext>
            </a:extLst>
          </p:cNvPr>
          <p:cNvSpPr>
            <a:spLocks noGrp="1"/>
          </p:cNvSpPr>
          <p:nvPr>
            <p:ph type="title"/>
          </p:nvPr>
        </p:nvSpPr>
        <p:spPr>
          <a:xfrm>
            <a:off x="418427" y="452560"/>
            <a:ext cx="9181185" cy="1189985"/>
          </a:xfrm>
        </p:spPr>
        <p:txBody>
          <a:bodyPr vert="horz" lIns="91440" tIns="45720" rIns="91440" bIns="45720" rtlCol="0" anchor="b">
            <a:normAutofit/>
          </a:bodyPr>
          <a:lstStyle/>
          <a:p>
            <a:r>
              <a:rPr lang="en-US" sz="6000" dirty="0" err="1"/>
              <a:t>Vertiflex</a:t>
            </a:r>
            <a:r>
              <a:rPr lang="en-US" sz="6000" dirty="0"/>
              <a:t> </a:t>
            </a:r>
          </a:p>
        </p:txBody>
      </p:sp>
      <p:pic>
        <p:nvPicPr>
          <p:cNvPr id="2050" name="Picture 2" descr="page88image12355824">
            <a:extLst>
              <a:ext uri="{FF2B5EF4-FFF2-40B4-BE49-F238E27FC236}">
                <a16:creationId xmlns:a16="http://schemas.microsoft.com/office/drawing/2014/main" id="{E29464FD-0397-5C45-B163-A9A579A669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950" r="-1" b="5950"/>
          <a:stretch/>
        </p:blipFill>
        <p:spPr bwMode="auto">
          <a:xfrm>
            <a:off x="776719" y="2095105"/>
            <a:ext cx="4517593"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2049" name="Picture 1" descr="page88image12364768">
            <a:extLst>
              <a:ext uri="{FF2B5EF4-FFF2-40B4-BE49-F238E27FC236}">
                <a16:creationId xmlns:a16="http://schemas.microsoft.com/office/drawing/2014/main" id="{F700F19F-7F05-2542-B948-4365A98DE9A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758" r="-2" b="11156"/>
          <a:stretch/>
        </p:blipFill>
        <p:spPr bwMode="auto">
          <a:xfrm>
            <a:off x="5740615" y="2067904"/>
            <a:ext cx="4517593"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480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276DAC09-CF33-BE40-81E4-8BB44300A670}"/>
              </a:ext>
            </a:extLst>
          </p:cNvPr>
          <p:cNvPicPr>
            <a:picLocks noChangeAspect="1"/>
          </p:cNvPicPr>
          <p:nvPr/>
        </p:nvPicPr>
        <p:blipFill rotWithShape="1">
          <a:blip r:embed="rId4"/>
          <a:srcRect r="15554" b="-1"/>
          <a:stretch/>
        </p:blipFill>
        <p:spPr>
          <a:xfrm rot="5400000">
            <a:off x="5708904" y="384048"/>
            <a:ext cx="6867144" cy="6099048"/>
          </a:xfrm>
          <a:prstGeom prst="rect">
            <a:avLst/>
          </a:prstGeom>
        </p:spPr>
      </p:pic>
      <p:pic>
        <p:nvPicPr>
          <p:cNvPr id="3" name="Picture 2" descr="A screen shot of a computer&#10;&#10;Description automatically generated">
            <a:extLst>
              <a:ext uri="{FF2B5EF4-FFF2-40B4-BE49-F238E27FC236}">
                <a16:creationId xmlns:a16="http://schemas.microsoft.com/office/drawing/2014/main" id="{D429B963-66C5-5F4B-989D-32EE04A5DC3A}"/>
              </a:ext>
            </a:extLst>
          </p:cNvPr>
          <p:cNvPicPr>
            <a:picLocks noChangeAspect="1"/>
          </p:cNvPicPr>
          <p:nvPr/>
        </p:nvPicPr>
        <p:blipFill rotWithShape="1">
          <a:blip r:embed="rId5"/>
          <a:srcRect r="15554" b="-1"/>
          <a:stretch/>
        </p:blipFill>
        <p:spPr>
          <a:xfrm rot="5400000">
            <a:off x="-384048" y="384048"/>
            <a:ext cx="6867144" cy="6099048"/>
          </a:xfrm>
          <a:prstGeom prst="rect">
            <a:avLst/>
          </a:prstGeom>
        </p:spPr>
      </p:pic>
    </p:spTree>
    <p:extLst>
      <p:ext uri="{BB962C8B-B14F-4D97-AF65-F5344CB8AC3E}">
        <p14:creationId xmlns:p14="http://schemas.microsoft.com/office/powerpoint/2010/main" val="60171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5049" y="3092824"/>
            <a:ext cx="8145775" cy="707886"/>
          </a:xfrm>
          <a:prstGeom prst="rect">
            <a:avLst/>
          </a:prstGeom>
          <a:noFill/>
        </p:spPr>
        <p:txBody>
          <a:bodyPr wrap="square" rtlCol="0">
            <a:spAutoFit/>
          </a:bodyPr>
          <a:lstStyle/>
          <a:p>
            <a:pPr algn="ctr"/>
            <a:r>
              <a:rPr lang="en-US" sz="4000" dirty="0"/>
              <a:t>Nothing To Disclose</a:t>
            </a:r>
          </a:p>
        </p:txBody>
      </p:sp>
    </p:spTree>
    <p:extLst>
      <p:ext uri="{BB962C8B-B14F-4D97-AF65-F5344CB8AC3E}">
        <p14:creationId xmlns:p14="http://schemas.microsoft.com/office/powerpoint/2010/main" val="1429852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6C0E-4544-6835-DF03-7839F164D2D6}"/>
              </a:ext>
            </a:extLst>
          </p:cNvPr>
          <p:cNvSpPr>
            <a:spLocks noGrp="1"/>
          </p:cNvSpPr>
          <p:nvPr>
            <p:ph type="title"/>
          </p:nvPr>
        </p:nvSpPr>
        <p:spPr/>
        <p:txBody>
          <a:bodyPr/>
          <a:lstStyle/>
          <a:p>
            <a:r>
              <a:rPr lang="en-US" dirty="0"/>
              <a:t>Lumbar Spinal Stenosis </a:t>
            </a:r>
          </a:p>
        </p:txBody>
      </p:sp>
      <p:sp>
        <p:nvSpPr>
          <p:cNvPr id="3" name="Content Placeholder 2">
            <a:extLst>
              <a:ext uri="{FF2B5EF4-FFF2-40B4-BE49-F238E27FC236}">
                <a16:creationId xmlns:a16="http://schemas.microsoft.com/office/drawing/2014/main" id="{CBEB5552-5A00-5C89-B9D0-1ACBAE9BE5E5}"/>
              </a:ext>
            </a:extLst>
          </p:cNvPr>
          <p:cNvSpPr>
            <a:spLocks noGrp="1"/>
          </p:cNvSpPr>
          <p:nvPr>
            <p:ph idx="1"/>
          </p:nvPr>
        </p:nvSpPr>
        <p:spPr/>
        <p:txBody>
          <a:bodyPr>
            <a:normAutofit/>
          </a:bodyPr>
          <a:lstStyle/>
          <a:p>
            <a:r>
              <a:rPr lang="en-US" sz="2800" dirty="0"/>
              <a:t>1 in 20 patients in the Medicare population are going to be diagnosed with symptomatic LSS in a given year </a:t>
            </a:r>
          </a:p>
          <a:p>
            <a:pPr lvl="1"/>
            <a:r>
              <a:rPr lang="en-US" sz="2800" dirty="0"/>
              <a:t>Neurogenic claudication and radiculopathy with standing and walking</a:t>
            </a:r>
          </a:p>
          <a:p>
            <a:pPr lvl="1"/>
            <a:r>
              <a:rPr lang="en-US" sz="2800" dirty="0"/>
              <a:t>Relief with sitting (shopping cart sign)</a:t>
            </a:r>
          </a:p>
          <a:p>
            <a:pPr lvl="1"/>
            <a:r>
              <a:rPr lang="en-US" sz="2800" dirty="0"/>
              <a:t>Epidural steroids and PT initially </a:t>
            </a:r>
          </a:p>
          <a:p>
            <a:pPr lvl="1"/>
            <a:r>
              <a:rPr lang="en-US" sz="2800" dirty="0"/>
              <a:t>Laminectomy is the gold standard</a:t>
            </a:r>
            <a:endParaRPr lang="en-US" dirty="0"/>
          </a:p>
        </p:txBody>
      </p:sp>
    </p:spTree>
    <p:extLst>
      <p:ext uri="{BB962C8B-B14F-4D97-AF65-F5344CB8AC3E}">
        <p14:creationId xmlns:p14="http://schemas.microsoft.com/office/powerpoint/2010/main" val="958943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8" name="Picture 3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0" name="Picture 3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3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3" name="Picture 4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4" name="Picture 4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 name="Rectangle 4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EAF48-9933-E147-B6FD-636AA9FE9416}"/>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4800">
                <a:solidFill>
                  <a:srgbClr val="EBEBEB"/>
                </a:solidFill>
              </a:rPr>
              <a:t>Anatomy</a:t>
            </a:r>
          </a:p>
        </p:txBody>
      </p:sp>
      <p:sp>
        <p:nvSpPr>
          <p:cNvPr id="49"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a:extLst>
              <a:ext uri="{FF2B5EF4-FFF2-40B4-BE49-F238E27FC236}">
                <a16:creationId xmlns:a16="http://schemas.microsoft.com/office/drawing/2014/main" id="{E8A45F8A-73B5-D746-8E63-DCCFC6517CFD}"/>
              </a:ext>
            </a:extLst>
          </p:cNvPr>
          <p:cNvPicPr>
            <a:picLocks noChangeAspect="1" noChangeArrowheads="1"/>
          </p:cNvPicPr>
          <p:nvPr/>
        </p:nvPicPr>
        <p:blipFill rotWithShape="1">
          <a:blip r:embed="rId8" cstate="print"/>
          <a:srcRect r="1" b="16484"/>
          <a:stretch/>
        </p:blipFill>
        <p:spPr bwMode="auto">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a:solidFill>
            <a:schemeClr val="tx1"/>
          </a:solidFill>
        </p:spPr>
      </p:pic>
      <p:sp>
        <p:nvSpPr>
          <p:cNvPr id="51" name="Rectangle 50">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3283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2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2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3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4" name="Rectangle 3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EAF48-9933-E147-B6FD-636AA9FE9416}"/>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4800">
                <a:solidFill>
                  <a:srgbClr val="EBEBEB"/>
                </a:solidFill>
              </a:rPr>
              <a:t>Anatomy</a:t>
            </a:r>
          </a:p>
        </p:txBody>
      </p:sp>
      <p:sp>
        <p:nvSpPr>
          <p:cNvPr id="38"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2">
            <a:extLst>
              <a:ext uri="{FF2B5EF4-FFF2-40B4-BE49-F238E27FC236}">
                <a16:creationId xmlns:a16="http://schemas.microsoft.com/office/drawing/2014/main" id="{CB51847B-D7AB-AF45-8948-E830D9D0BBB6}"/>
              </a:ext>
            </a:extLst>
          </p:cNvPr>
          <p:cNvPicPr>
            <a:picLocks noChangeAspect="1" noChangeArrowheads="1"/>
          </p:cNvPicPr>
          <p:nvPr/>
        </p:nvPicPr>
        <p:blipFill rotWithShape="1">
          <a:blip r:embed="rId8" cstate="print"/>
          <a:srcRect t="252" r="1" b="3948"/>
          <a:stretch/>
        </p:blipFill>
        <p:spPr bwMode="auto">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a:solidFill>
            <a:schemeClr val="tx1"/>
          </a:solidFill>
        </p:spPr>
      </p:pic>
      <p:sp>
        <p:nvSpPr>
          <p:cNvPr id="40" name="Rectangle 39">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01587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a:t>
            </a:r>
          </a:p>
        </p:txBody>
      </p:sp>
      <p:sp>
        <p:nvSpPr>
          <p:cNvPr id="3" name="Content Placeholder 2"/>
          <p:cNvSpPr>
            <a:spLocks noGrp="1"/>
          </p:cNvSpPr>
          <p:nvPr>
            <p:ph idx="1"/>
          </p:nvPr>
        </p:nvSpPr>
        <p:spPr>
          <a:xfrm>
            <a:off x="1103313" y="1484026"/>
            <a:ext cx="7096307" cy="4764373"/>
          </a:xfrm>
        </p:spPr>
        <p:txBody>
          <a:bodyPr>
            <a:normAutofit/>
          </a:bodyPr>
          <a:lstStyle/>
          <a:p>
            <a:r>
              <a:rPr lang="en-US" sz="2800" dirty="0"/>
              <a:t>Ischemic- primary issue: nerves are getting denied adequate blood flow</a:t>
            </a:r>
          </a:p>
          <a:p>
            <a:r>
              <a:rPr lang="en-US" sz="2800" dirty="0"/>
              <a:t>Mechanical- less of an issue </a:t>
            </a:r>
          </a:p>
          <a:p>
            <a:pPr lvl="1"/>
            <a:r>
              <a:rPr lang="en-US" sz="2800" dirty="0"/>
              <a:t>”Pinched nerves” not always painful</a:t>
            </a:r>
          </a:p>
          <a:p>
            <a:pPr marL="342900" lvl="1" indent="-342900"/>
            <a:r>
              <a:rPr lang="en-US" sz="2800" dirty="0"/>
              <a:t>Inflammatory- even less of an issue chronically </a:t>
            </a:r>
          </a:p>
          <a:p>
            <a:pPr marL="742950" lvl="2" indent="-342900"/>
            <a:r>
              <a:rPr lang="en-US" sz="2800" dirty="0"/>
              <a:t>Epidural steroids often useless unless acute flaring </a:t>
            </a:r>
          </a:p>
          <a:p>
            <a:pPr marL="457200" lvl="1" indent="0">
              <a:buNone/>
            </a:pPr>
            <a:endParaRPr lang="en-US" dirty="0"/>
          </a:p>
        </p:txBody>
      </p:sp>
      <p:pic>
        <p:nvPicPr>
          <p:cNvPr id="4" name="Picture 3"/>
          <p:cNvPicPr>
            <a:picLocks noChangeAspect="1"/>
          </p:cNvPicPr>
          <p:nvPr/>
        </p:nvPicPr>
        <p:blipFill>
          <a:blip r:embed="rId3"/>
          <a:stretch>
            <a:fillRect/>
          </a:stretch>
        </p:blipFill>
        <p:spPr>
          <a:xfrm>
            <a:off x="8199619" y="194872"/>
            <a:ext cx="3752121" cy="6370820"/>
          </a:xfrm>
          <a:prstGeom prst="rect">
            <a:avLst/>
          </a:prstGeom>
        </p:spPr>
      </p:pic>
    </p:spTree>
    <p:extLst>
      <p:ext uri="{BB962C8B-B14F-4D97-AF65-F5344CB8AC3E}">
        <p14:creationId xmlns:p14="http://schemas.microsoft.com/office/powerpoint/2010/main" val="11201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6E919ED-BAC9-4D10-AC36-A106F6F5F913}"/>
              </a:ext>
            </a:extLst>
          </p:cNvPr>
          <p:cNvSpPr txBox="1"/>
          <p:nvPr/>
        </p:nvSpPr>
        <p:spPr>
          <a:xfrm>
            <a:off x="298286" y="207427"/>
            <a:ext cx="12506432" cy="738664"/>
          </a:xfrm>
          <a:prstGeom prst="rect">
            <a:avLst/>
          </a:prstGeom>
          <a:noFill/>
        </p:spPr>
        <p:txBody>
          <a:bodyPr wrap="square" rtlCol="0">
            <a:spAutoFit/>
          </a:bodyPr>
          <a:lstStyle/>
          <a:p>
            <a:r>
              <a:rPr lang="en-US" sz="3200" dirty="0">
                <a:solidFill>
                  <a:schemeClr val="tx1">
                    <a:lumMod val="75000"/>
                    <a:lumOff val="25000"/>
                  </a:schemeClr>
                </a:solidFill>
                <a:latin typeface="Lucida Sans" panose="020B0602030504020204" pitchFamily="34" charset="0"/>
              </a:rPr>
              <a:t> </a:t>
            </a:r>
            <a:r>
              <a:rPr lang="en-US" sz="4200" dirty="0">
                <a:solidFill>
                  <a:schemeClr val="tx1">
                    <a:lumMod val="75000"/>
                    <a:lumOff val="25000"/>
                  </a:schemeClr>
                </a:solidFill>
                <a:latin typeface="+mj-lt"/>
              </a:rPr>
              <a:t>MILD</a:t>
            </a:r>
          </a:p>
        </p:txBody>
      </p:sp>
      <p:sp>
        <p:nvSpPr>
          <p:cNvPr id="12" name="TextBox 11">
            <a:extLst>
              <a:ext uri="{FF2B5EF4-FFF2-40B4-BE49-F238E27FC236}">
                <a16:creationId xmlns:a16="http://schemas.microsoft.com/office/drawing/2014/main" id="{2AF0F048-48EA-4CF9-9DB0-95ACB297F359}"/>
              </a:ext>
            </a:extLst>
          </p:cNvPr>
          <p:cNvSpPr txBox="1"/>
          <p:nvPr/>
        </p:nvSpPr>
        <p:spPr>
          <a:xfrm>
            <a:off x="-463788" y="5836655"/>
            <a:ext cx="12192000" cy="707886"/>
          </a:xfrm>
          <a:prstGeom prst="rect">
            <a:avLst/>
          </a:prstGeom>
          <a:noFill/>
        </p:spPr>
        <p:txBody>
          <a:bodyPr wrap="square" rtlCol="0">
            <a:spAutoFit/>
          </a:bodyPr>
          <a:lstStyle/>
          <a:p>
            <a:pPr algn="ctr">
              <a:defRPr/>
            </a:pPr>
            <a:r>
              <a:rPr lang="en-US" sz="2000" b="1" dirty="0">
                <a:latin typeface="Lucida Sans" panose="020B0602030504020204" pitchFamily="34" charset="0"/>
              </a:rPr>
              <a:t>“Similar to removing a kink in a drinking straw”</a:t>
            </a:r>
          </a:p>
          <a:p>
            <a:pPr algn="ctr"/>
            <a:endParaRPr lang="en-US" sz="2000" b="1" dirty="0">
              <a:solidFill>
                <a:srgbClr val="0070C0"/>
              </a:solidFill>
              <a:latin typeface="Lucida Sans" panose="020B0602030504020204" pitchFamily="34" charset="0"/>
            </a:endParaRPr>
          </a:p>
        </p:txBody>
      </p:sp>
      <p:sp>
        <p:nvSpPr>
          <p:cNvPr id="19" name="Oval 18">
            <a:extLst>
              <a:ext uri="{FF2B5EF4-FFF2-40B4-BE49-F238E27FC236}">
                <a16:creationId xmlns:a16="http://schemas.microsoft.com/office/drawing/2014/main" id="{6568C947-22A7-4F6E-A4D3-E0606FA4E898}"/>
              </a:ext>
            </a:extLst>
          </p:cNvPr>
          <p:cNvSpPr/>
          <p:nvPr/>
        </p:nvSpPr>
        <p:spPr>
          <a:xfrm>
            <a:off x="8300224" y="2906529"/>
            <a:ext cx="90229" cy="11166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C46DC-F240-4BF2-A736-611731D4F856}"/>
              </a:ext>
            </a:extLst>
          </p:cNvPr>
          <p:cNvSpPr/>
          <p:nvPr/>
        </p:nvSpPr>
        <p:spPr>
          <a:xfrm>
            <a:off x="3207285" y="3064943"/>
            <a:ext cx="90229" cy="11166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6205E5-91B0-47F9-A216-7E391337BB5F}"/>
              </a:ext>
            </a:extLst>
          </p:cNvPr>
          <p:cNvSpPr txBox="1"/>
          <p:nvPr/>
        </p:nvSpPr>
        <p:spPr>
          <a:xfrm>
            <a:off x="67207" y="1767066"/>
            <a:ext cx="3601233"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Lucida Sans" panose="020B0602030504020204" pitchFamily="34" charset="0"/>
              </a:rPr>
              <a:t>Before </a:t>
            </a:r>
            <a:r>
              <a:rPr lang="en-US" sz="2000" b="1" i="1" dirty="0">
                <a:solidFill>
                  <a:schemeClr val="tx1">
                    <a:lumMod val="75000"/>
                    <a:lumOff val="25000"/>
                  </a:schemeClr>
                </a:solidFill>
                <a:latin typeface="Lucida Sans" panose="020B0602030504020204" pitchFamily="34" charset="0"/>
              </a:rPr>
              <a:t>mild</a:t>
            </a:r>
          </a:p>
        </p:txBody>
      </p:sp>
      <p:sp>
        <p:nvSpPr>
          <p:cNvPr id="26" name="TextBox 25">
            <a:extLst>
              <a:ext uri="{FF2B5EF4-FFF2-40B4-BE49-F238E27FC236}">
                <a16:creationId xmlns:a16="http://schemas.microsoft.com/office/drawing/2014/main" id="{B70F7BE5-3337-4637-852D-5771FFB8F3BD}"/>
              </a:ext>
            </a:extLst>
          </p:cNvPr>
          <p:cNvSpPr txBox="1"/>
          <p:nvPr/>
        </p:nvSpPr>
        <p:spPr>
          <a:xfrm>
            <a:off x="5526195" y="1896467"/>
            <a:ext cx="3601233"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Lucida Sans" panose="020B0602030504020204" pitchFamily="34" charset="0"/>
              </a:rPr>
              <a:t>After </a:t>
            </a:r>
            <a:r>
              <a:rPr lang="en-US" sz="2000" b="1" i="1" dirty="0">
                <a:solidFill>
                  <a:schemeClr val="tx1">
                    <a:lumMod val="75000"/>
                    <a:lumOff val="25000"/>
                  </a:schemeClr>
                </a:solidFill>
                <a:latin typeface="Lucida Sans" panose="020B0602030504020204" pitchFamily="34" charset="0"/>
              </a:rPr>
              <a:t>mild</a:t>
            </a:r>
          </a:p>
        </p:txBody>
      </p:sp>
      <p:pic>
        <p:nvPicPr>
          <p:cNvPr id="27" name="FBA90186-38AC-433C-8CE6-E401BAE2B1AF" descr="cid:D952A034-2C17-425D-915F-EEBFD0A463A0">
            <a:extLst>
              <a:ext uri="{FF2B5EF4-FFF2-40B4-BE49-F238E27FC236}">
                <a16:creationId xmlns:a16="http://schemas.microsoft.com/office/drawing/2014/main" id="{215CE55F-622F-4AE3-AEF3-2862DA6D8487}"/>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23573" t="40407" r="32727" b="13488"/>
          <a:stretch>
            <a:fillRect/>
          </a:stretch>
        </p:blipFill>
        <p:spPr bwMode="auto">
          <a:xfrm>
            <a:off x="323661" y="2119059"/>
            <a:ext cx="3144535" cy="3192805"/>
          </a:xfrm>
          <a:prstGeom prst="ellipse">
            <a:avLst/>
          </a:prstGeom>
          <a:noFill/>
          <a:extLst>
            <a:ext uri="{909E8E84-426E-40DD-AFC4-6F175D3DCCD1}">
              <a14:hiddenFill xmlns:a14="http://schemas.microsoft.com/office/drawing/2010/main">
                <a:solidFill>
                  <a:srgbClr val="FFFFFF"/>
                </a:solidFill>
              </a14:hiddenFill>
            </a:ext>
          </a:extLst>
        </p:spPr>
      </p:pic>
      <p:pic>
        <p:nvPicPr>
          <p:cNvPr id="30" name="FBA90186-38AC-433C-8CE6-E401BAE2B1AF" descr="cid:D952A034-2C17-425D-915F-EEBFD0A463A0">
            <a:extLst>
              <a:ext uri="{FF2B5EF4-FFF2-40B4-BE49-F238E27FC236}">
                <a16:creationId xmlns:a16="http://schemas.microsoft.com/office/drawing/2014/main" id="{76545D0D-4FE6-4EEA-B92F-06E2B7536986}"/>
              </a:ext>
            </a:extLst>
          </p:cNvPr>
          <p:cNvPicPr>
            <a:picLocks noChangeAspect="1" noChangeArrowheads="1"/>
          </p:cNvPicPr>
          <p:nvPr/>
        </p:nvPicPr>
        <p:blipFill rotWithShape="1">
          <a:blip r:embed="rId5" r:link="rId4">
            <a:extLst>
              <a:ext uri="{28A0092B-C50C-407E-A947-70E740481C1C}">
                <a14:useLocalDpi xmlns:a14="http://schemas.microsoft.com/office/drawing/2010/main" val="0"/>
              </a:ext>
            </a:extLst>
          </a:blip>
          <a:srcRect l="54740" t="4405" r="4643" b="54177"/>
          <a:stretch>
            <a:fillRect/>
          </a:stretch>
        </p:blipFill>
        <p:spPr bwMode="auto">
          <a:xfrm>
            <a:off x="5754545" y="2270854"/>
            <a:ext cx="3144535" cy="3192805"/>
          </a:xfrm>
          <a:prstGeom prst="ellipse">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76CC7F5-D30D-4805-9365-84B3FF7EC227}"/>
              </a:ext>
            </a:extLst>
          </p:cNvPr>
          <p:cNvSpPr txBox="1"/>
          <p:nvPr/>
        </p:nvSpPr>
        <p:spPr>
          <a:xfrm>
            <a:off x="3597453" y="2589226"/>
            <a:ext cx="2163540" cy="646331"/>
          </a:xfrm>
          <a:prstGeom prst="rect">
            <a:avLst/>
          </a:prstGeom>
          <a:noFill/>
        </p:spPr>
        <p:txBody>
          <a:bodyPr wrap="square" rtlCol="0">
            <a:spAutoFit/>
          </a:bodyPr>
          <a:lstStyle/>
          <a:p>
            <a:pPr marL="171450" indent="-171450">
              <a:buFont typeface="Arial" panose="020B0604020202020204" pitchFamily="34" charset="0"/>
              <a:buChar char="•"/>
            </a:pPr>
            <a:r>
              <a:rPr lang="en-US" i="1" dirty="0">
                <a:solidFill>
                  <a:schemeClr val="tx1">
                    <a:lumMod val="75000"/>
                    <a:lumOff val="25000"/>
                  </a:schemeClr>
                </a:solidFill>
              </a:rPr>
              <a:t>mild</a:t>
            </a:r>
            <a:r>
              <a:rPr lang="en-US" dirty="0">
                <a:solidFill>
                  <a:schemeClr val="tx1">
                    <a:lumMod val="75000"/>
                    <a:lumOff val="25000"/>
                  </a:schemeClr>
                </a:solidFill>
              </a:rPr>
              <a:t> tools remove excess ligament</a:t>
            </a:r>
          </a:p>
        </p:txBody>
      </p:sp>
      <p:cxnSp>
        <p:nvCxnSpPr>
          <p:cNvPr id="32" name="Straight Connector 31">
            <a:extLst>
              <a:ext uri="{FF2B5EF4-FFF2-40B4-BE49-F238E27FC236}">
                <a16:creationId xmlns:a16="http://schemas.microsoft.com/office/drawing/2014/main" id="{F0A3FFE5-BF69-4EB1-8FF7-F2F886501E0C}"/>
              </a:ext>
            </a:extLst>
          </p:cNvPr>
          <p:cNvCxnSpPr>
            <a:cxnSpLocks/>
          </p:cNvCxnSpPr>
          <p:nvPr/>
        </p:nvCxnSpPr>
        <p:spPr>
          <a:xfrm flipV="1">
            <a:off x="2381660" y="2776830"/>
            <a:ext cx="1207796" cy="371691"/>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6599B2-5A21-48CB-B304-D04A2DFC8376}"/>
              </a:ext>
            </a:extLst>
          </p:cNvPr>
          <p:cNvCxnSpPr>
            <a:cxnSpLocks/>
          </p:cNvCxnSpPr>
          <p:nvPr/>
        </p:nvCxnSpPr>
        <p:spPr>
          <a:xfrm flipV="1">
            <a:off x="7836095" y="2894468"/>
            <a:ext cx="1200574" cy="261546"/>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808AB58-7DD3-4FCD-A400-DA18936D63A9}"/>
              </a:ext>
            </a:extLst>
          </p:cNvPr>
          <p:cNvSpPr txBox="1"/>
          <p:nvPr/>
        </p:nvSpPr>
        <p:spPr>
          <a:xfrm>
            <a:off x="9075724" y="2689701"/>
            <a:ext cx="2931792" cy="1477328"/>
          </a:xfrm>
          <a:prstGeom prst="rect">
            <a:avLst/>
          </a:prstGeom>
          <a:noFill/>
        </p:spPr>
        <p:txBody>
          <a:bodyPr wrap="square" rtlCol="0">
            <a:spAutoFit/>
          </a:bodyPr>
          <a:lstStyle/>
          <a:p>
            <a:r>
              <a:rPr lang="en-US" b="1" dirty="0">
                <a:solidFill>
                  <a:schemeClr val="tx1">
                    <a:lumMod val="75000"/>
                    <a:lumOff val="25000"/>
                  </a:schemeClr>
                </a:solidFill>
                <a:latin typeface="Lucida Sans" panose="020B0602030504020204" pitchFamily="34" charset="0"/>
              </a:rPr>
              <a:t>Space is restored:</a:t>
            </a:r>
          </a:p>
          <a:p>
            <a:pPr marL="171450" indent="-171450">
              <a:buFont typeface="Arial" panose="020B0604020202020204" pitchFamily="34" charset="0"/>
              <a:buChar char="•"/>
            </a:pPr>
            <a:r>
              <a:rPr lang="en-US" dirty="0">
                <a:solidFill>
                  <a:schemeClr val="tx1">
                    <a:lumMod val="75000"/>
                    <a:lumOff val="25000"/>
                  </a:schemeClr>
                </a:solidFill>
              </a:rPr>
              <a:t>Reducing compression of the nerves</a:t>
            </a:r>
          </a:p>
          <a:p>
            <a:pPr marL="171450" indent="-171450">
              <a:buFont typeface="Arial" panose="020B0604020202020204" pitchFamily="34" charset="0"/>
              <a:buChar char="•"/>
            </a:pPr>
            <a:r>
              <a:rPr lang="en-US" dirty="0">
                <a:solidFill>
                  <a:schemeClr val="tx1">
                    <a:lumMod val="75000"/>
                    <a:lumOff val="25000"/>
                  </a:schemeClr>
                </a:solidFill>
              </a:rPr>
              <a:t>Reducing pain</a:t>
            </a:r>
          </a:p>
          <a:p>
            <a:pPr marL="171450" indent="-171450">
              <a:buFont typeface="Arial" panose="020B0604020202020204" pitchFamily="34" charset="0"/>
              <a:buChar char="•"/>
            </a:pPr>
            <a:r>
              <a:rPr lang="en-US" dirty="0">
                <a:solidFill>
                  <a:schemeClr val="tx1">
                    <a:lumMod val="75000"/>
                    <a:lumOff val="25000"/>
                  </a:schemeClr>
                </a:solidFill>
              </a:rPr>
              <a:t>Restoring mobility</a:t>
            </a:r>
          </a:p>
        </p:txBody>
      </p:sp>
      <p:sp>
        <p:nvSpPr>
          <p:cNvPr id="37" name="Oval 36">
            <a:extLst>
              <a:ext uri="{FF2B5EF4-FFF2-40B4-BE49-F238E27FC236}">
                <a16:creationId xmlns:a16="http://schemas.microsoft.com/office/drawing/2014/main" id="{BD2D1FBE-72FC-47EA-AE5F-EFAD68D17B7D}"/>
              </a:ext>
            </a:extLst>
          </p:cNvPr>
          <p:cNvSpPr/>
          <p:nvPr/>
        </p:nvSpPr>
        <p:spPr>
          <a:xfrm>
            <a:off x="2853646" y="3088046"/>
            <a:ext cx="90229" cy="11166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0E69FE8-DAEA-4B76-82E3-3D09E0525841}"/>
              </a:ext>
            </a:extLst>
          </p:cNvPr>
          <p:cNvSpPr/>
          <p:nvPr/>
        </p:nvSpPr>
        <p:spPr>
          <a:xfrm>
            <a:off x="8133551" y="2997504"/>
            <a:ext cx="90229" cy="11166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25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3A721-921B-5E41-8BE1-405679C098C9}"/>
              </a:ext>
            </a:extLst>
          </p:cNvPr>
          <p:cNvSpPr>
            <a:spLocks noGrp="1"/>
          </p:cNvSpPr>
          <p:nvPr>
            <p:ph type="title"/>
          </p:nvPr>
        </p:nvSpPr>
        <p:spPr/>
        <p:txBody>
          <a:bodyPr/>
          <a:lstStyle/>
          <a:p>
            <a:r>
              <a:rPr lang="en-US" dirty="0"/>
              <a:t>MILD</a:t>
            </a:r>
          </a:p>
        </p:txBody>
      </p:sp>
      <p:sp>
        <p:nvSpPr>
          <p:cNvPr id="3" name="Content Placeholder 2">
            <a:extLst>
              <a:ext uri="{FF2B5EF4-FFF2-40B4-BE49-F238E27FC236}">
                <a16:creationId xmlns:a16="http://schemas.microsoft.com/office/drawing/2014/main" id="{23AFA99D-5876-B049-3FA3-4D5B6FE1D57A}"/>
              </a:ext>
            </a:extLst>
          </p:cNvPr>
          <p:cNvSpPr>
            <a:spLocks noGrp="1"/>
          </p:cNvSpPr>
          <p:nvPr>
            <p:ph idx="1"/>
          </p:nvPr>
        </p:nvSpPr>
        <p:spPr/>
        <p:txBody>
          <a:bodyPr>
            <a:normAutofit lnSpcReduction="10000"/>
          </a:bodyPr>
          <a:lstStyle/>
          <a:p>
            <a:r>
              <a:rPr lang="en-US" sz="2800" dirty="0"/>
              <a:t>Minimally Invasive Lumbar Decompression</a:t>
            </a:r>
          </a:p>
          <a:p>
            <a:pPr lvl="1"/>
            <a:r>
              <a:rPr lang="en-US" sz="2800" dirty="0"/>
              <a:t>Removes bulky ligament that is the posterior “wall” of central canal stenosis</a:t>
            </a:r>
          </a:p>
          <a:p>
            <a:pPr lvl="1"/>
            <a:r>
              <a:rPr lang="en-US" sz="2800" dirty="0"/>
              <a:t>Does more to improve blood flow to the cauda equina than mechanically decompress the canal like a laminectomy</a:t>
            </a:r>
          </a:p>
          <a:p>
            <a:pPr lvl="1"/>
            <a:r>
              <a:rPr lang="en-US" sz="2800" dirty="0"/>
              <a:t>Requires 15-20’ under nursing sedation all performed through a 5mm incision closed with </a:t>
            </a:r>
            <a:r>
              <a:rPr lang="en-US" sz="2800" dirty="0" err="1"/>
              <a:t>Steri</a:t>
            </a:r>
            <a:r>
              <a:rPr lang="en-US" sz="2800" dirty="0"/>
              <a:t>-Strips</a:t>
            </a:r>
          </a:p>
          <a:p>
            <a:pPr lvl="1"/>
            <a:endParaRPr lang="en-US" dirty="0"/>
          </a:p>
        </p:txBody>
      </p:sp>
    </p:spTree>
    <p:extLst>
      <p:ext uri="{BB962C8B-B14F-4D97-AF65-F5344CB8AC3E}">
        <p14:creationId xmlns:p14="http://schemas.microsoft.com/office/powerpoint/2010/main" val="3222854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8189-84E7-5B4B-8A21-5FB28D2486AD}"/>
              </a:ext>
            </a:extLst>
          </p:cNvPr>
          <p:cNvSpPr>
            <a:spLocks noGrp="1"/>
          </p:cNvSpPr>
          <p:nvPr>
            <p:ph type="title"/>
          </p:nvPr>
        </p:nvSpPr>
        <p:spPr/>
        <p:txBody>
          <a:bodyPr/>
          <a:lstStyle/>
          <a:p>
            <a:r>
              <a:rPr lang="en-US" dirty="0"/>
              <a:t>MILD</a:t>
            </a:r>
          </a:p>
        </p:txBody>
      </p:sp>
      <p:graphicFrame>
        <p:nvGraphicFramePr>
          <p:cNvPr id="3" name="Object 1">
            <a:extLst>
              <a:ext uri="{FF2B5EF4-FFF2-40B4-BE49-F238E27FC236}">
                <a16:creationId xmlns:a16="http://schemas.microsoft.com/office/drawing/2014/main" id="{1C849716-3D6D-EC4B-A8AE-C1D9AA441853}"/>
              </a:ext>
            </a:extLst>
          </p:cNvPr>
          <p:cNvGraphicFramePr>
            <a:graphicFrameLocks noChangeAspect="1"/>
          </p:cNvGraphicFramePr>
          <p:nvPr>
            <p:extLst>
              <p:ext uri="{D42A27DB-BD31-4B8C-83A1-F6EECF244321}">
                <p14:modId xmlns:p14="http://schemas.microsoft.com/office/powerpoint/2010/main" val="2531283813"/>
              </p:ext>
            </p:extLst>
          </p:nvPr>
        </p:nvGraphicFramePr>
        <p:xfrm>
          <a:off x="2286490" y="1473199"/>
          <a:ext cx="6870210" cy="461009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695ED119-24CF-6A47-BA8A-DF74D541139A}"/>
              </a:ext>
            </a:extLst>
          </p:cNvPr>
          <p:cNvSpPr/>
          <p:nvPr/>
        </p:nvSpPr>
        <p:spPr>
          <a:xfrm>
            <a:off x="3723828" y="774702"/>
            <a:ext cx="3995531" cy="684762"/>
          </a:xfrm>
          <a:prstGeom prst="rect">
            <a:avLst/>
          </a:prstGeom>
          <a:noFill/>
        </p:spPr>
        <p:txBody>
          <a:bodyPr wrap="square" lIns="68540" tIns="34270" rIns="68540" bIns="34270">
            <a:spAutoFit/>
          </a:bodyPr>
          <a:lstStyle/>
          <a:p>
            <a:pPr algn="ctr"/>
            <a:r>
              <a:rPr lang="en-US" sz="2000" dirty="0">
                <a:solidFill>
                  <a:schemeClr val="tx1">
                    <a:lumMod val="75000"/>
                    <a:lumOff val="25000"/>
                  </a:schemeClr>
                </a:solidFill>
                <a:latin typeface="Lucida Sans" panose="020B0602030504020204" pitchFamily="34" charset="0"/>
              </a:rPr>
              <a:t>Mean Walking Distance </a:t>
            </a:r>
            <a:br>
              <a:rPr lang="en-US" sz="2000" dirty="0">
                <a:solidFill>
                  <a:schemeClr val="tx1">
                    <a:lumMod val="75000"/>
                    <a:lumOff val="25000"/>
                  </a:schemeClr>
                </a:solidFill>
                <a:latin typeface="Lucida Sans" panose="020B0602030504020204" pitchFamily="34" charset="0"/>
              </a:rPr>
            </a:br>
            <a:r>
              <a:rPr lang="en-US" sz="2000" dirty="0">
                <a:solidFill>
                  <a:schemeClr val="tx1">
                    <a:lumMod val="75000"/>
                    <a:lumOff val="25000"/>
                  </a:schemeClr>
                </a:solidFill>
                <a:latin typeface="Lucida Sans" panose="020B0602030504020204" pitchFamily="34" charset="0"/>
              </a:rPr>
              <a:t>at Each Follow-up </a:t>
            </a:r>
          </a:p>
        </p:txBody>
      </p:sp>
      <p:sp>
        <p:nvSpPr>
          <p:cNvPr id="5" name="TextBox 4">
            <a:extLst>
              <a:ext uri="{FF2B5EF4-FFF2-40B4-BE49-F238E27FC236}">
                <a16:creationId xmlns:a16="http://schemas.microsoft.com/office/drawing/2014/main" id="{2043D74B-314D-C34A-909A-AC597D064652}"/>
              </a:ext>
            </a:extLst>
          </p:cNvPr>
          <p:cNvSpPr txBox="1"/>
          <p:nvPr/>
        </p:nvSpPr>
        <p:spPr>
          <a:xfrm>
            <a:off x="163823" y="6420678"/>
            <a:ext cx="11115543" cy="492443"/>
          </a:xfrm>
          <a:prstGeom prst="rect">
            <a:avLst/>
          </a:prstGeom>
          <a:noFill/>
        </p:spPr>
        <p:txBody>
          <a:bodyPr wrap="none" rtlCol="0">
            <a:spAutoFit/>
          </a:bodyPr>
          <a:lstStyle/>
          <a:p>
            <a:r>
              <a:rPr lang="en-US" sz="800" baseline="30000" dirty="0">
                <a:solidFill>
                  <a:prstClr val="black">
                    <a:lumMod val="50000"/>
                    <a:lumOff val="50000"/>
                  </a:prstClr>
                </a:solidFill>
              </a:rPr>
              <a:t>1</a:t>
            </a:r>
            <a:r>
              <a:rPr lang="en-US" sz="800" dirty="0">
                <a:solidFill>
                  <a:prstClr val="black">
                    <a:lumMod val="50000"/>
                    <a:lumOff val="50000"/>
                  </a:prstClr>
                </a:solidFill>
              </a:rPr>
              <a:t>Mekhail, Nagy, et al. (2012) Functional and Patient-Reported Outcomes in Symptomatic Lumbar Spinal Stenosis Following Percutaneous Decompression. Pain Practice, 12(6): 417–425. </a:t>
            </a:r>
            <a:r>
              <a:rPr lang="en-US" sz="800" dirty="0" err="1">
                <a:solidFill>
                  <a:prstClr val="black">
                    <a:lumMod val="50000"/>
                    <a:lumOff val="50000"/>
                  </a:prstClr>
                </a:solidFill>
              </a:rPr>
              <a:t>doi</a:t>
            </a:r>
            <a:r>
              <a:rPr lang="en-US" sz="800" dirty="0">
                <a:solidFill>
                  <a:prstClr val="black">
                    <a:lumMod val="50000"/>
                    <a:lumOff val="50000"/>
                  </a:prstClr>
                </a:solidFill>
              </a:rPr>
              <a:t>: 10.1111/j.1533-2500.2012.00565.x.</a:t>
            </a:r>
          </a:p>
          <a:p>
            <a:endParaRPr lang="en-US" dirty="0"/>
          </a:p>
        </p:txBody>
      </p:sp>
      <p:sp>
        <p:nvSpPr>
          <p:cNvPr id="6" name="TextBox 5">
            <a:extLst>
              <a:ext uri="{FF2B5EF4-FFF2-40B4-BE49-F238E27FC236}">
                <a16:creationId xmlns:a16="http://schemas.microsoft.com/office/drawing/2014/main" id="{6519ADDE-1057-D147-9510-7182D73DDC16}"/>
              </a:ext>
            </a:extLst>
          </p:cNvPr>
          <p:cNvSpPr txBox="1"/>
          <p:nvPr/>
        </p:nvSpPr>
        <p:spPr>
          <a:xfrm>
            <a:off x="4041311" y="5068253"/>
            <a:ext cx="1035890" cy="369332"/>
          </a:xfrm>
          <a:prstGeom prst="rect">
            <a:avLst/>
          </a:prstGeom>
          <a:noFill/>
        </p:spPr>
        <p:txBody>
          <a:bodyPr wrap="square" rtlCol="0">
            <a:spAutoFit/>
          </a:bodyPr>
          <a:lstStyle/>
          <a:p>
            <a:r>
              <a:rPr lang="en-US" b="1" dirty="0">
                <a:solidFill>
                  <a:schemeClr val="accent5">
                    <a:lumMod val="75000"/>
                  </a:schemeClr>
                </a:solidFill>
              </a:rPr>
              <a:t>246’</a:t>
            </a:r>
            <a:r>
              <a:rPr lang="en-US" sz="1350" dirty="0">
                <a:solidFill>
                  <a:schemeClr val="accent5">
                    <a:lumMod val="75000"/>
                  </a:schemeClr>
                </a:solidFill>
              </a:rPr>
              <a:t> </a:t>
            </a:r>
          </a:p>
        </p:txBody>
      </p:sp>
      <p:sp>
        <p:nvSpPr>
          <p:cNvPr id="7" name="TextBox 6">
            <a:extLst>
              <a:ext uri="{FF2B5EF4-FFF2-40B4-BE49-F238E27FC236}">
                <a16:creationId xmlns:a16="http://schemas.microsoft.com/office/drawing/2014/main" id="{B8EE37CE-8A2B-F049-80CF-174129CF4CA2}"/>
              </a:ext>
            </a:extLst>
          </p:cNvPr>
          <p:cNvSpPr txBox="1"/>
          <p:nvPr/>
        </p:nvSpPr>
        <p:spPr>
          <a:xfrm>
            <a:off x="8120810" y="1821296"/>
            <a:ext cx="1035890" cy="369332"/>
          </a:xfrm>
          <a:prstGeom prst="rect">
            <a:avLst/>
          </a:prstGeom>
          <a:noFill/>
        </p:spPr>
        <p:txBody>
          <a:bodyPr wrap="square" rtlCol="0">
            <a:spAutoFit/>
          </a:bodyPr>
          <a:lstStyle/>
          <a:p>
            <a:r>
              <a:rPr lang="en-US" b="1" dirty="0">
                <a:solidFill>
                  <a:schemeClr val="accent5">
                    <a:lumMod val="75000"/>
                  </a:schemeClr>
                </a:solidFill>
              </a:rPr>
              <a:t>3,956’</a:t>
            </a:r>
            <a:endParaRPr lang="en-US" sz="1350" dirty="0">
              <a:solidFill>
                <a:schemeClr val="accent5">
                  <a:lumMod val="75000"/>
                </a:schemeClr>
              </a:solidFill>
            </a:endParaRPr>
          </a:p>
        </p:txBody>
      </p:sp>
      <p:sp>
        <p:nvSpPr>
          <p:cNvPr id="8" name="TextBox 7">
            <a:extLst>
              <a:ext uri="{FF2B5EF4-FFF2-40B4-BE49-F238E27FC236}">
                <a16:creationId xmlns:a16="http://schemas.microsoft.com/office/drawing/2014/main" id="{871D5C97-DD98-BE44-B52E-560416BBC372}"/>
              </a:ext>
            </a:extLst>
          </p:cNvPr>
          <p:cNvSpPr txBox="1"/>
          <p:nvPr/>
        </p:nvSpPr>
        <p:spPr>
          <a:xfrm>
            <a:off x="1882987" y="5029200"/>
            <a:ext cx="1035890" cy="369332"/>
          </a:xfrm>
          <a:prstGeom prst="rect">
            <a:avLst/>
          </a:prstGeom>
          <a:noFill/>
        </p:spPr>
        <p:txBody>
          <a:bodyPr wrap="square" rtlCol="0">
            <a:spAutoFit/>
          </a:bodyPr>
          <a:lstStyle/>
          <a:p>
            <a:r>
              <a:rPr lang="en-US" b="1" dirty="0">
                <a:solidFill>
                  <a:schemeClr val="accent5">
                    <a:lumMod val="75000"/>
                  </a:schemeClr>
                </a:solidFill>
              </a:rPr>
              <a:t>’</a:t>
            </a:r>
            <a:r>
              <a:rPr lang="en-US" sz="1350" dirty="0">
                <a:solidFill>
                  <a:schemeClr val="accent5">
                    <a:lumMod val="75000"/>
                  </a:schemeClr>
                </a:solidFill>
              </a:rPr>
              <a:t> </a:t>
            </a:r>
          </a:p>
        </p:txBody>
      </p:sp>
    </p:spTree>
    <p:extLst>
      <p:ext uri="{BB962C8B-B14F-4D97-AF65-F5344CB8AC3E}">
        <p14:creationId xmlns:p14="http://schemas.microsoft.com/office/powerpoint/2010/main" val="3203175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5A07-85C7-504D-BAB8-D94DEB5926D2}"/>
              </a:ext>
            </a:extLst>
          </p:cNvPr>
          <p:cNvSpPr>
            <a:spLocks noGrp="1"/>
          </p:cNvSpPr>
          <p:nvPr>
            <p:ph type="title"/>
          </p:nvPr>
        </p:nvSpPr>
        <p:spPr/>
        <p:txBody>
          <a:bodyPr/>
          <a:lstStyle/>
          <a:p>
            <a:r>
              <a:rPr lang="en-US" dirty="0"/>
              <a:t>MILD</a:t>
            </a:r>
          </a:p>
        </p:txBody>
      </p:sp>
      <p:graphicFrame>
        <p:nvGraphicFramePr>
          <p:cNvPr id="4" name="Object 1">
            <a:extLst>
              <a:ext uri="{FF2B5EF4-FFF2-40B4-BE49-F238E27FC236}">
                <a16:creationId xmlns:a16="http://schemas.microsoft.com/office/drawing/2014/main" id="{844620ED-D32E-A641-99B9-BD20010A8480}"/>
              </a:ext>
            </a:extLst>
          </p:cNvPr>
          <p:cNvGraphicFramePr>
            <a:graphicFrameLocks noChangeAspect="1"/>
          </p:cNvGraphicFramePr>
          <p:nvPr>
            <p:extLst>
              <p:ext uri="{D42A27DB-BD31-4B8C-83A1-F6EECF244321}">
                <p14:modId xmlns:p14="http://schemas.microsoft.com/office/powerpoint/2010/main" val="2833868168"/>
              </p:ext>
            </p:extLst>
          </p:nvPr>
        </p:nvGraphicFramePr>
        <p:xfrm>
          <a:off x="2247900" y="1612900"/>
          <a:ext cx="6985000" cy="46227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D44884D-B0A8-DE47-993F-299579598770}"/>
              </a:ext>
            </a:extLst>
          </p:cNvPr>
          <p:cNvSpPr txBox="1"/>
          <p:nvPr/>
        </p:nvSpPr>
        <p:spPr>
          <a:xfrm>
            <a:off x="3633678" y="3541612"/>
            <a:ext cx="536174" cy="196167"/>
          </a:xfrm>
          <a:prstGeom prst="rect">
            <a:avLst/>
          </a:prstGeom>
          <a:noFill/>
        </p:spPr>
        <p:txBody>
          <a:bodyPr wrap="square" lIns="68540" tIns="34270" rIns="68540" bIns="34270" rtlCol="0">
            <a:spAutoFit/>
          </a:bodyPr>
          <a:lstStyle/>
          <a:p>
            <a:pPr fontAlgn="base">
              <a:spcBef>
                <a:spcPct val="0"/>
              </a:spcBef>
              <a:spcAft>
                <a:spcPts val="900"/>
              </a:spcAft>
            </a:pPr>
            <a:r>
              <a:rPr lang="en-US" sz="825" dirty="0">
                <a:solidFill>
                  <a:srgbClr val="000000">
                    <a:lumMod val="50000"/>
                    <a:lumOff val="50000"/>
                  </a:srgbClr>
                </a:solidFill>
                <a:ea typeface="ＭＳ Ｐゴシック" charset="-128"/>
                <a:cs typeface="Calibri"/>
              </a:rPr>
              <a:t>Minutes</a:t>
            </a:r>
          </a:p>
        </p:txBody>
      </p:sp>
      <p:sp>
        <p:nvSpPr>
          <p:cNvPr id="6" name="TextBox 5">
            <a:extLst>
              <a:ext uri="{FF2B5EF4-FFF2-40B4-BE49-F238E27FC236}">
                <a16:creationId xmlns:a16="http://schemas.microsoft.com/office/drawing/2014/main" id="{3F0A7768-18D8-8746-8641-0DB93F7E9BF5}"/>
              </a:ext>
            </a:extLst>
          </p:cNvPr>
          <p:cNvSpPr txBox="1"/>
          <p:nvPr/>
        </p:nvSpPr>
        <p:spPr>
          <a:xfrm>
            <a:off x="6951599" y="4632897"/>
            <a:ext cx="504851" cy="207709"/>
          </a:xfrm>
          <a:prstGeom prst="rect">
            <a:avLst/>
          </a:prstGeom>
          <a:noFill/>
        </p:spPr>
        <p:txBody>
          <a:bodyPr wrap="square" lIns="68540" tIns="34270" rIns="68540" bIns="34270" rtlCol="0">
            <a:spAutoFit/>
          </a:bodyPr>
          <a:lstStyle/>
          <a:p>
            <a:r>
              <a:rPr lang="en-US" sz="900" b="1" dirty="0">
                <a:solidFill>
                  <a:prstClr val="white">
                    <a:lumMod val="50000"/>
                  </a:prstClr>
                </a:solidFill>
              </a:rPr>
              <a:t>N = 34</a:t>
            </a:r>
          </a:p>
        </p:txBody>
      </p:sp>
      <p:sp>
        <p:nvSpPr>
          <p:cNvPr id="7" name="Rectangle 6">
            <a:extLst>
              <a:ext uri="{FF2B5EF4-FFF2-40B4-BE49-F238E27FC236}">
                <a16:creationId xmlns:a16="http://schemas.microsoft.com/office/drawing/2014/main" id="{92B27673-E865-8C4A-89DD-87F5395E8926}"/>
              </a:ext>
            </a:extLst>
          </p:cNvPr>
          <p:cNvSpPr/>
          <p:nvPr/>
        </p:nvSpPr>
        <p:spPr>
          <a:xfrm>
            <a:off x="3742634" y="928138"/>
            <a:ext cx="3995531" cy="684762"/>
          </a:xfrm>
          <a:prstGeom prst="rect">
            <a:avLst/>
          </a:prstGeom>
          <a:noFill/>
        </p:spPr>
        <p:txBody>
          <a:bodyPr wrap="square" lIns="68540" tIns="34270" rIns="68540" bIns="34270">
            <a:spAutoFit/>
          </a:bodyPr>
          <a:lstStyle/>
          <a:p>
            <a:pPr algn="ctr"/>
            <a:r>
              <a:rPr lang="en-US" sz="2000" dirty="0">
                <a:solidFill>
                  <a:schemeClr val="tx1">
                    <a:lumMod val="75000"/>
                    <a:lumOff val="25000"/>
                  </a:schemeClr>
                </a:solidFill>
                <a:latin typeface="Lucida Sans" panose="020B0602030504020204" pitchFamily="34" charset="0"/>
              </a:rPr>
              <a:t>Mean Standing Time </a:t>
            </a:r>
            <a:br>
              <a:rPr lang="en-US" sz="2000" dirty="0">
                <a:solidFill>
                  <a:schemeClr val="tx1">
                    <a:lumMod val="75000"/>
                    <a:lumOff val="25000"/>
                  </a:schemeClr>
                </a:solidFill>
                <a:latin typeface="Lucida Sans" panose="020B0602030504020204" pitchFamily="34" charset="0"/>
              </a:rPr>
            </a:br>
            <a:r>
              <a:rPr lang="en-US" sz="2000" dirty="0">
                <a:solidFill>
                  <a:schemeClr val="tx1">
                    <a:lumMod val="75000"/>
                    <a:lumOff val="25000"/>
                  </a:schemeClr>
                </a:solidFill>
                <a:latin typeface="Lucida Sans" panose="020B0602030504020204" pitchFamily="34" charset="0"/>
              </a:rPr>
              <a:t>at Each Follow-up </a:t>
            </a:r>
          </a:p>
        </p:txBody>
      </p:sp>
      <p:sp>
        <p:nvSpPr>
          <p:cNvPr id="8" name="TextBox 7">
            <a:extLst>
              <a:ext uri="{FF2B5EF4-FFF2-40B4-BE49-F238E27FC236}">
                <a16:creationId xmlns:a16="http://schemas.microsoft.com/office/drawing/2014/main" id="{DD693A0D-0906-5948-B62B-707E43B47784}"/>
              </a:ext>
            </a:extLst>
          </p:cNvPr>
          <p:cNvSpPr txBox="1"/>
          <p:nvPr/>
        </p:nvSpPr>
        <p:spPr>
          <a:xfrm>
            <a:off x="4007574" y="5130408"/>
            <a:ext cx="1035890" cy="369332"/>
          </a:xfrm>
          <a:prstGeom prst="rect">
            <a:avLst/>
          </a:prstGeom>
          <a:noFill/>
        </p:spPr>
        <p:txBody>
          <a:bodyPr wrap="square" rtlCol="0">
            <a:spAutoFit/>
          </a:bodyPr>
          <a:lstStyle/>
          <a:p>
            <a:r>
              <a:rPr lang="en-US" b="1" dirty="0">
                <a:solidFill>
                  <a:schemeClr val="accent5">
                    <a:lumMod val="75000"/>
                  </a:schemeClr>
                </a:solidFill>
              </a:rPr>
              <a:t>8 min.</a:t>
            </a:r>
            <a:r>
              <a:rPr lang="en-US" sz="1350" dirty="0">
                <a:solidFill>
                  <a:schemeClr val="accent5">
                    <a:lumMod val="75000"/>
                  </a:schemeClr>
                </a:solidFill>
              </a:rPr>
              <a:t> </a:t>
            </a:r>
          </a:p>
        </p:txBody>
      </p:sp>
      <p:sp>
        <p:nvSpPr>
          <p:cNvPr id="9" name="TextBox 8">
            <a:extLst>
              <a:ext uri="{FF2B5EF4-FFF2-40B4-BE49-F238E27FC236}">
                <a16:creationId xmlns:a16="http://schemas.microsoft.com/office/drawing/2014/main" id="{B13DA927-9F4B-4146-90BA-D95813193B30}"/>
              </a:ext>
            </a:extLst>
          </p:cNvPr>
          <p:cNvSpPr txBox="1"/>
          <p:nvPr/>
        </p:nvSpPr>
        <p:spPr>
          <a:xfrm>
            <a:off x="8088032" y="2240523"/>
            <a:ext cx="1035890" cy="369332"/>
          </a:xfrm>
          <a:prstGeom prst="rect">
            <a:avLst/>
          </a:prstGeom>
          <a:noFill/>
        </p:spPr>
        <p:txBody>
          <a:bodyPr wrap="square" rtlCol="0">
            <a:spAutoFit/>
          </a:bodyPr>
          <a:lstStyle/>
          <a:p>
            <a:r>
              <a:rPr lang="en-US" b="1" dirty="0">
                <a:solidFill>
                  <a:schemeClr val="accent5">
                    <a:lumMod val="75000"/>
                  </a:schemeClr>
                </a:solidFill>
              </a:rPr>
              <a:t>56 min.</a:t>
            </a:r>
            <a:endParaRPr lang="en-US" sz="1350" dirty="0">
              <a:solidFill>
                <a:schemeClr val="accent5">
                  <a:lumMod val="75000"/>
                </a:schemeClr>
              </a:solidFill>
            </a:endParaRPr>
          </a:p>
        </p:txBody>
      </p:sp>
      <p:sp>
        <p:nvSpPr>
          <p:cNvPr id="10" name="TextBox 9">
            <a:extLst>
              <a:ext uri="{FF2B5EF4-FFF2-40B4-BE49-F238E27FC236}">
                <a16:creationId xmlns:a16="http://schemas.microsoft.com/office/drawing/2014/main" id="{851D74F3-5D0B-544F-9C3D-939E4C6658BF}"/>
              </a:ext>
            </a:extLst>
          </p:cNvPr>
          <p:cNvSpPr txBox="1"/>
          <p:nvPr/>
        </p:nvSpPr>
        <p:spPr>
          <a:xfrm>
            <a:off x="127000" y="6535139"/>
            <a:ext cx="11115543" cy="492443"/>
          </a:xfrm>
          <a:prstGeom prst="rect">
            <a:avLst/>
          </a:prstGeom>
          <a:noFill/>
        </p:spPr>
        <p:txBody>
          <a:bodyPr wrap="none" rtlCol="0">
            <a:spAutoFit/>
          </a:bodyPr>
          <a:lstStyle/>
          <a:p>
            <a:r>
              <a:rPr lang="en-US" sz="800" baseline="30000" dirty="0">
                <a:solidFill>
                  <a:prstClr val="black">
                    <a:lumMod val="50000"/>
                    <a:lumOff val="50000"/>
                  </a:prstClr>
                </a:solidFill>
              </a:rPr>
              <a:t>1</a:t>
            </a:r>
            <a:r>
              <a:rPr lang="en-US" sz="800" dirty="0">
                <a:solidFill>
                  <a:prstClr val="black">
                    <a:lumMod val="50000"/>
                    <a:lumOff val="50000"/>
                  </a:prstClr>
                </a:solidFill>
              </a:rPr>
              <a:t>Mekhail, Nagy, et al. (2012) Functional and Patient-Reported Outcomes in Symptomatic Lumbar Spinal Stenosis Following Percutaneous Decompression. Pain Practice, 12(6): 417–425. </a:t>
            </a:r>
            <a:r>
              <a:rPr lang="en-US" sz="800" dirty="0" err="1">
                <a:solidFill>
                  <a:prstClr val="black">
                    <a:lumMod val="50000"/>
                    <a:lumOff val="50000"/>
                  </a:prstClr>
                </a:solidFill>
              </a:rPr>
              <a:t>doi</a:t>
            </a:r>
            <a:r>
              <a:rPr lang="en-US" sz="800" dirty="0">
                <a:solidFill>
                  <a:prstClr val="black">
                    <a:lumMod val="50000"/>
                    <a:lumOff val="50000"/>
                  </a:prstClr>
                </a:solidFill>
              </a:rPr>
              <a:t>: 10.1111/j.1533-2500.2012.00565.x.</a:t>
            </a:r>
          </a:p>
          <a:p>
            <a:endParaRPr lang="en-US" dirty="0"/>
          </a:p>
        </p:txBody>
      </p:sp>
    </p:spTree>
    <p:extLst>
      <p:ext uri="{BB962C8B-B14F-4D97-AF65-F5344CB8AC3E}">
        <p14:creationId xmlns:p14="http://schemas.microsoft.com/office/powerpoint/2010/main" val="649366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person, car, man, uniform&#10;&#10;Description automatically generated">
            <a:extLst>
              <a:ext uri="{FF2B5EF4-FFF2-40B4-BE49-F238E27FC236}">
                <a16:creationId xmlns:a16="http://schemas.microsoft.com/office/drawing/2014/main" id="{CEC50A90-0C4A-D74F-84B5-2D282940DB46}"/>
              </a:ext>
            </a:extLst>
          </p:cNvPr>
          <p:cNvPicPr>
            <a:picLocks noChangeAspect="1"/>
          </p:cNvPicPr>
          <p:nvPr/>
        </p:nvPicPr>
        <p:blipFill rotWithShape="1">
          <a:blip r:embed="rId4"/>
          <a:srcRect l="19826" r="37986"/>
          <a:stretch/>
        </p:blipFill>
        <p:spPr>
          <a:xfrm rot="5400000">
            <a:off x="2667000" y="-2667000"/>
            <a:ext cx="6858000" cy="12192000"/>
          </a:xfrm>
          <a:prstGeom prst="rect">
            <a:avLst/>
          </a:prstGeom>
        </p:spPr>
      </p:pic>
    </p:spTree>
    <p:extLst>
      <p:ext uri="{BB962C8B-B14F-4D97-AF65-F5344CB8AC3E}">
        <p14:creationId xmlns:p14="http://schemas.microsoft.com/office/powerpoint/2010/main" val="397077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BFF69-58E8-A245-B911-08036F80BCD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MILD tissue sculptor imaging">
            <a:extLst>
              <a:ext uri="{FF2B5EF4-FFF2-40B4-BE49-F238E27FC236}">
                <a16:creationId xmlns:a16="http://schemas.microsoft.com/office/drawing/2014/main" id="{C55D6ED7-E658-3B40-A6DD-A7417633162F}"/>
              </a:ext>
            </a:extLst>
          </p:cNvPr>
          <p:cNvPicPr>
            <a:picLocks noChangeAspect="1"/>
          </p:cNvPicPr>
          <p:nvPr/>
        </p:nvPicPr>
        <p:blipFill>
          <a:blip r:embed="rId4"/>
          <a:stretch>
            <a:fillRect/>
          </a:stretch>
        </p:blipFill>
        <p:spPr>
          <a:xfrm rot="5400000">
            <a:off x="2635370" y="711679"/>
            <a:ext cx="6858000" cy="5434642"/>
          </a:xfrm>
          <a:prstGeom prst="rect">
            <a:avLst/>
          </a:prstGeom>
        </p:spPr>
      </p:pic>
    </p:spTree>
    <p:extLst>
      <p:ext uri="{BB962C8B-B14F-4D97-AF65-F5344CB8AC3E}">
        <p14:creationId xmlns:p14="http://schemas.microsoft.com/office/powerpoint/2010/main" val="243735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a:xfrm>
            <a:off x="1103312" y="1409700"/>
            <a:ext cx="10269538" cy="4838699"/>
          </a:xfrm>
        </p:spPr>
        <p:txBody>
          <a:bodyPr>
            <a:normAutofit/>
          </a:bodyPr>
          <a:lstStyle/>
          <a:p>
            <a:endParaRPr lang="en-US" sz="3600" dirty="0"/>
          </a:p>
          <a:p>
            <a:r>
              <a:rPr lang="en-US" sz="3000" dirty="0"/>
              <a:t>Go over basic approaches to acute and chronic low back pain management</a:t>
            </a:r>
          </a:p>
          <a:p>
            <a:r>
              <a:rPr lang="en-US" sz="3000" dirty="0"/>
              <a:t>Offer suggestions on optimizing the pain management referral process</a:t>
            </a:r>
          </a:p>
          <a:p>
            <a:r>
              <a:rPr lang="en-US" sz="3000" dirty="0"/>
              <a:t>Introduce new minimally invasive techniques for treating generators of chronic low back pain </a:t>
            </a:r>
          </a:p>
          <a:p>
            <a:r>
              <a:rPr lang="en-US" sz="3000" dirty="0"/>
              <a:t>Briefly touch on new uses for spinal cord stimulation  and regenerative medicine </a:t>
            </a:r>
          </a:p>
          <a:p>
            <a:endParaRPr lang="en-US" dirty="0"/>
          </a:p>
        </p:txBody>
      </p:sp>
    </p:spTree>
    <p:extLst>
      <p:ext uri="{BB962C8B-B14F-4D97-AF65-F5344CB8AC3E}">
        <p14:creationId xmlns:p14="http://schemas.microsoft.com/office/powerpoint/2010/main" val="641171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ACC8E-42E2-E5D2-479E-B3234B3CFEC9}"/>
              </a:ext>
            </a:extLst>
          </p:cNvPr>
          <p:cNvSpPr>
            <a:spLocks noGrp="1"/>
          </p:cNvSpPr>
          <p:nvPr>
            <p:ph type="title"/>
          </p:nvPr>
        </p:nvSpPr>
        <p:spPr>
          <a:xfrm>
            <a:off x="648930" y="629266"/>
            <a:ext cx="6188190" cy="1622321"/>
          </a:xfrm>
        </p:spPr>
        <p:txBody>
          <a:bodyPr>
            <a:normAutofit/>
          </a:bodyPr>
          <a:lstStyle/>
          <a:p>
            <a:r>
              <a:rPr lang="en-US" dirty="0" err="1">
                <a:solidFill>
                  <a:srgbClr val="EBEBEB"/>
                </a:solidFill>
              </a:rPr>
              <a:t>Vertebrogenic</a:t>
            </a:r>
            <a:r>
              <a:rPr lang="en-US" dirty="0">
                <a:solidFill>
                  <a:srgbClr val="EBEBEB"/>
                </a:solidFill>
              </a:rPr>
              <a:t> Low Back Pain </a:t>
            </a:r>
          </a:p>
        </p:txBody>
      </p:sp>
      <p:sp>
        <p:nvSpPr>
          <p:cNvPr id="103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35" name="Freeform: Shape 1034">
            <a:extLst>
              <a:ext uri="{FF2B5EF4-FFF2-40B4-BE49-F238E27FC236}">
                <a16:creationId xmlns:a16="http://schemas.microsoft.com/office/drawing/2014/main" id="{AC3BF0FA-36FA-4CE9-840E-F7C3A8F16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81796" y="947378"/>
            <a:ext cx="6858001" cy="4963245"/>
          </a:xfrm>
          <a:custGeom>
            <a:avLst/>
            <a:gdLst>
              <a:gd name="connsiteX0" fmla="*/ 6858001 w 6858001"/>
              <a:gd name="connsiteY0" fmla="*/ 1177 h 4963245"/>
              <a:gd name="connsiteX1" fmla="*/ 6858001 w 6858001"/>
              <a:gd name="connsiteY1" fmla="*/ 1344715 h 4963245"/>
              <a:gd name="connsiteX2" fmla="*/ 6858000 w 6858001"/>
              <a:gd name="connsiteY2" fmla="*/ 1344715 h 4963245"/>
              <a:gd name="connsiteX3" fmla="*/ 6858000 w 6858001"/>
              <a:gd name="connsiteY3" fmla="*/ 4963245 h 4963245"/>
              <a:gd name="connsiteX4" fmla="*/ 0 w 6858001"/>
              <a:gd name="connsiteY4" fmla="*/ 4963244 h 4963245"/>
              <a:gd name="connsiteX5" fmla="*/ 0 w 6858001"/>
              <a:gd name="connsiteY5" fmla="*/ 900697 h 4963245"/>
              <a:gd name="connsiteX6" fmla="*/ 1 w 6858001"/>
              <a:gd name="connsiteY6" fmla="*/ 900697 h 4963245"/>
              <a:gd name="connsiteX7" fmla="*/ 1 w 6858001"/>
              <a:gd name="connsiteY7" fmla="*/ 0 h 4963245"/>
              <a:gd name="connsiteX8" fmla="*/ 40463 w 6858001"/>
              <a:gd name="connsiteY8" fmla="*/ 5883 h 4963245"/>
              <a:gd name="connsiteX9" fmla="*/ 159107 w 6858001"/>
              <a:gd name="connsiteY9" fmla="*/ 23196 h 4963245"/>
              <a:gd name="connsiteX10" fmla="*/ 245518 w 6858001"/>
              <a:gd name="connsiteY10" fmla="*/ 35299 h 4963245"/>
              <a:gd name="connsiteX11" fmla="*/ 348388 w 6858001"/>
              <a:gd name="connsiteY11" fmla="*/ 48073 h 4963245"/>
              <a:gd name="connsiteX12" fmla="*/ 470460 w 6858001"/>
              <a:gd name="connsiteY12" fmla="*/ 63369 h 4963245"/>
              <a:gd name="connsiteX13" fmla="*/ 605563 w 6858001"/>
              <a:gd name="connsiteY13" fmla="*/ 79506 h 4963245"/>
              <a:gd name="connsiteX14" fmla="*/ 757810 w 6858001"/>
              <a:gd name="connsiteY14" fmla="*/ 96483 h 4963245"/>
              <a:gd name="connsiteX15" fmla="*/ 923774 w 6858001"/>
              <a:gd name="connsiteY15" fmla="*/ 114469 h 4963245"/>
              <a:gd name="connsiteX16" fmla="*/ 1104139 w 6858001"/>
              <a:gd name="connsiteY16" fmla="*/ 132454 h 4963245"/>
              <a:gd name="connsiteX17" fmla="*/ 1296163 w 6858001"/>
              <a:gd name="connsiteY17" fmla="*/ 150776 h 4963245"/>
              <a:gd name="connsiteX18" fmla="*/ 1503275 w 6858001"/>
              <a:gd name="connsiteY18" fmla="*/ 167753 h 4963245"/>
              <a:gd name="connsiteX19" fmla="*/ 1719988 w 6858001"/>
              <a:gd name="connsiteY19" fmla="*/ 184058 h 4963245"/>
              <a:gd name="connsiteX20" fmla="*/ 1949045 w 6858001"/>
              <a:gd name="connsiteY20" fmla="*/ 198849 h 4963245"/>
              <a:gd name="connsiteX21" fmla="*/ 2187703 w 6858001"/>
              <a:gd name="connsiteY21" fmla="*/ 212969 h 4963245"/>
              <a:gd name="connsiteX22" fmla="*/ 2436649 w 6858001"/>
              <a:gd name="connsiteY22" fmla="*/ 226248 h 4963245"/>
              <a:gd name="connsiteX23" fmla="*/ 2564208 w 6858001"/>
              <a:gd name="connsiteY23" fmla="*/ 230955 h 4963245"/>
              <a:gd name="connsiteX24" fmla="*/ 2694509 w 6858001"/>
              <a:gd name="connsiteY24" fmla="*/ 236165 h 4963245"/>
              <a:gd name="connsiteX25" fmla="*/ 2826868 w 6858001"/>
              <a:gd name="connsiteY25" fmla="*/ 241040 h 4963245"/>
              <a:gd name="connsiteX26" fmla="*/ 2959914 w 6858001"/>
              <a:gd name="connsiteY26" fmla="*/ 244234 h 4963245"/>
              <a:gd name="connsiteX27" fmla="*/ 3095702 w 6858001"/>
              <a:gd name="connsiteY27" fmla="*/ 247091 h 4963245"/>
              <a:gd name="connsiteX28" fmla="*/ 3232862 w 6858001"/>
              <a:gd name="connsiteY28" fmla="*/ 250117 h 4963245"/>
              <a:gd name="connsiteX29" fmla="*/ 3372765 w 6858001"/>
              <a:gd name="connsiteY29" fmla="*/ 252134 h 4963245"/>
              <a:gd name="connsiteX30" fmla="*/ 3514040 w 6858001"/>
              <a:gd name="connsiteY30" fmla="*/ 252134 h 4963245"/>
              <a:gd name="connsiteX31" fmla="*/ 3656686 w 6858001"/>
              <a:gd name="connsiteY31" fmla="*/ 253142 h 4963245"/>
              <a:gd name="connsiteX32" fmla="*/ 3800704 w 6858001"/>
              <a:gd name="connsiteY32" fmla="*/ 252134 h 4963245"/>
              <a:gd name="connsiteX33" fmla="*/ 3946780 w 6858001"/>
              <a:gd name="connsiteY33" fmla="*/ 250117 h 4963245"/>
              <a:gd name="connsiteX34" fmla="*/ 4092855 w 6858001"/>
              <a:gd name="connsiteY34" fmla="*/ 248268 h 4963245"/>
              <a:gd name="connsiteX35" fmla="*/ 4240988 w 6858001"/>
              <a:gd name="connsiteY35" fmla="*/ 244234 h 4963245"/>
              <a:gd name="connsiteX36" fmla="*/ 4390492 w 6858001"/>
              <a:gd name="connsiteY36" fmla="*/ 240032 h 4963245"/>
              <a:gd name="connsiteX37" fmla="*/ 4539997 w 6858001"/>
              <a:gd name="connsiteY37" fmla="*/ 235157 h 4963245"/>
              <a:gd name="connsiteX38" fmla="*/ 4690873 w 6858001"/>
              <a:gd name="connsiteY38" fmla="*/ 228266 h 4963245"/>
              <a:gd name="connsiteX39" fmla="*/ 4843120 w 6858001"/>
              <a:gd name="connsiteY39" fmla="*/ 220029 h 4963245"/>
              <a:gd name="connsiteX40" fmla="*/ 4996054 w 6858001"/>
              <a:gd name="connsiteY40" fmla="*/ 212129 h 4963245"/>
              <a:gd name="connsiteX41" fmla="*/ 5148987 w 6858001"/>
              <a:gd name="connsiteY41" fmla="*/ 202044 h 4963245"/>
              <a:gd name="connsiteX42" fmla="*/ 5303978 w 6858001"/>
              <a:gd name="connsiteY42" fmla="*/ 189941 h 4963245"/>
              <a:gd name="connsiteX43" fmla="*/ 5456911 w 6858001"/>
              <a:gd name="connsiteY43" fmla="*/ 177839 h 4963245"/>
              <a:gd name="connsiteX44" fmla="*/ 5612588 w 6858001"/>
              <a:gd name="connsiteY44" fmla="*/ 163887 h 4963245"/>
              <a:gd name="connsiteX45" fmla="*/ 5768950 w 6858001"/>
              <a:gd name="connsiteY45" fmla="*/ 148591 h 4963245"/>
              <a:gd name="connsiteX46" fmla="*/ 5923255 w 6858001"/>
              <a:gd name="connsiteY46" fmla="*/ 132455 h 4963245"/>
              <a:gd name="connsiteX47" fmla="*/ 6079618 w 6858001"/>
              <a:gd name="connsiteY47" fmla="*/ 113629 h 4963245"/>
              <a:gd name="connsiteX48" fmla="*/ 6235294 w 6858001"/>
              <a:gd name="connsiteY48" fmla="*/ 93458 h 4963245"/>
              <a:gd name="connsiteX49" fmla="*/ 6391657 w 6858001"/>
              <a:gd name="connsiteY49" fmla="*/ 73455 h 4963245"/>
              <a:gd name="connsiteX50" fmla="*/ 6547333 w 6858001"/>
              <a:gd name="connsiteY50" fmla="*/ 50091 h 4963245"/>
              <a:gd name="connsiteX51" fmla="*/ 6702324 w 6858001"/>
              <a:gd name="connsiteY51" fmla="*/ 26222 h 49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4963245">
                <a:moveTo>
                  <a:pt x="6858001" y="1177"/>
                </a:moveTo>
                <a:lnTo>
                  <a:pt x="6858001" y="1344715"/>
                </a:lnTo>
                <a:lnTo>
                  <a:pt x="6858000" y="1344715"/>
                </a:lnTo>
                <a:lnTo>
                  <a:pt x="6858000" y="4963245"/>
                </a:lnTo>
                <a:lnTo>
                  <a:pt x="0" y="4963244"/>
                </a:lnTo>
                <a:lnTo>
                  <a:pt x="0" y="900697"/>
                </a:lnTo>
                <a:lnTo>
                  <a:pt x="1" y="900697"/>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1026" name="Picture 2" descr="What is vertebrogenic low back pain and ...">
            <a:extLst>
              <a:ext uri="{FF2B5EF4-FFF2-40B4-BE49-F238E27FC236}">
                <a16:creationId xmlns:a16="http://schemas.microsoft.com/office/drawing/2014/main" id="{95A66C14-AD9F-EB9B-C31B-D2D84AFD56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29871" y="1563202"/>
            <a:ext cx="3414010" cy="373159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FE0D8F0-3EE8-AB80-D711-03693167279A}"/>
              </a:ext>
            </a:extLst>
          </p:cNvPr>
          <p:cNvSpPr>
            <a:spLocks noGrp="1"/>
          </p:cNvSpPr>
          <p:nvPr>
            <p:ph idx="1"/>
          </p:nvPr>
        </p:nvSpPr>
        <p:spPr>
          <a:xfrm>
            <a:off x="648930" y="2438400"/>
            <a:ext cx="6188189" cy="3785419"/>
          </a:xfrm>
        </p:spPr>
        <p:txBody>
          <a:bodyPr>
            <a:normAutofit/>
          </a:bodyPr>
          <a:lstStyle/>
          <a:p>
            <a:r>
              <a:rPr lang="en-US" sz="2400" dirty="0">
                <a:solidFill>
                  <a:srgbClr val="FFFFFF"/>
                </a:solidFill>
              </a:rPr>
              <a:t>Axial pain while bending, picking things up, sitting </a:t>
            </a:r>
          </a:p>
          <a:p>
            <a:pPr lvl="1"/>
            <a:r>
              <a:rPr lang="en-US" sz="2400" dirty="0">
                <a:solidFill>
                  <a:srgbClr val="FFFFFF"/>
                </a:solidFill>
              </a:rPr>
              <a:t>Due to pain generation at the vertebral endplate</a:t>
            </a:r>
          </a:p>
          <a:p>
            <a:pPr lvl="1"/>
            <a:r>
              <a:rPr lang="en-US" sz="2400" dirty="0">
                <a:solidFill>
                  <a:srgbClr val="FFFFFF"/>
                </a:solidFill>
              </a:rPr>
              <a:t>Treated with discectomies and fusions in the Dark Ages (10 years ago)</a:t>
            </a:r>
          </a:p>
        </p:txBody>
      </p:sp>
    </p:spTree>
    <p:extLst>
      <p:ext uri="{BB962C8B-B14F-4D97-AF65-F5344CB8AC3E}">
        <p14:creationId xmlns:p14="http://schemas.microsoft.com/office/powerpoint/2010/main" val="1195041188"/>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54E1B6-BC66-033C-2025-51D5BB492496}"/>
              </a:ext>
            </a:extLst>
          </p:cNvPr>
          <p:cNvSpPr>
            <a:spLocks noGrp="1"/>
          </p:cNvSpPr>
          <p:nvPr>
            <p:ph type="title"/>
          </p:nvPr>
        </p:nvSpPr>
        <p:spPr>
          <a:xfrm>
            <a:off x="648931" y="629266"/>
            <a:ext cx="4166510" cy="1622321"/>
          </a:xfrm>
        </p:spPr>
        <p:txBody>
          <a:bodyPr>
            <a:normAutofit/>
          </a:bodyPr>
          <a:lstStyle/>
          <a:p>
            <a:r>
              <a:rPr lang="en-US">
                <a:solidFill>
                  <a:srgbClr val="EBEBEB"/>
                </a:solidFill>
              </a:rPr>
              <a:t>Vertebrogenic Low Back Pain </a:t>
            </a:r>
          </a:p>
        </p:txBody>
      </p:sp>
      <p:sp>
        <p:nvSpPr>
          <p:cNvPr id="2057"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059" name="Freeform: Shape 2058">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2050" name="Picture 2">
            <a:extLst>
              <a:ext uri="{FF2B5EF4-FFF2-40B4-BE49-F238E27FC236}">
                <a16:creationId xmlns:a16="http://schemas.microsoft.com/office/drawing/2014/main" id="{C7F33CEE-F891-7DC8-42D4-D6784B041D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3992" y="1909842"/>
            <a:ext cx="5449889" cy="303831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59502F8-4229-5492-55FA-EA9649BF7DF7}"/>
              </a:ext>
            </a:extLst>
          </p:cNvPr>
          <p:cNvSpPr>
            <a:spLocks noGrp="1"/>
          </p:cNvSpPr>
          <p:nvPr>
            <p:ph idx="1"/>
          </p:nvPr>
        </p:nvSpPr>
        <p:spPr>
          <a:xfrm>
            <a:off x="648931" y="2438400"/>
            <a:ext cx="4166509" cy="3785419"/>
          </a:xfrm>
        </p:spPr>
        <p:txBody>
          <a:bodyPr>
            <a:normAutofit/>
          </a:bodyPr>
          <a:lstStyle/>
          <a:p>
            <a:r>
              <a:rPr lang="en-US" sz="2400" dirty="0" err="1">
                <a:solidFill>
                  <a:srgbClr val="EBEBEB"/>
                </a:solidFill>
              </a:rPr>
              <a:t>Modic</a:t>
            </a:r>
            <a:r>
              <a:rPr lang="en-US" sz="2400" dirty="0">
                <a:solidFill>
                  <a:srgbClr val="EBEBEB"/>
                </a:solidFill>
              </a:rPr>
              <a:t> changes on MRI are the ”biomarker”</a:t>
            </a:r>
          </a:p>
          <a:p>
            <a:r>
              <a:rPr lang="en-US" sz="2400" dirty="0">
                <a:solidFill>
                  <a:srgbClr val="EBEBEB"/>
                </a:solidFill>
              </a:rPr>
              <a:t>Fibrovascular changes of the bone marrow at the vertebral endplate </a:t>
            </a:r>
          </a:p>
          <a:p>
            <a:r>
              <a:rPr lang="en-US" sz="2400" dirty="0">
                <a:solidFill>
                  <a:srgbClr val="EBEBEB"/>
                </a:solidFill>
              </a:rPr>
              <a:t>Associated with degenerative discs</a:t>
            </a:r>
          </a:p>
          <a:p>
            <a:endParaRPr lang="en-US" dirty="0">
              <a:solidFill>
                <a:srgbClr val="EBEBEB"/>
              </a:solidFill>
            </a:endParaRPr>
          </a:p>
        </p:txBody>
      </p:sp>
    </p:spTree>
    <p:extLst>
      <p:ext uri="{BB962C8B-B14F-4D97-AF65-F5344CB8AC3E}">
        <p14:creationId xmlns:p14="http://schemas.microsoft.com/office/powerpoint/2010/main" val="4211184321"/>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43635-31CE-E09A-5401-A7E9E71E32EB}"/>
              </a:ext>
            </a:extLst>
          </p:cNvPr>
          <p:cNvSpPr>
            <a:spLocks noGrp="1"/>
          </p:cNvSpPr>
          <p:nvPr>
            <p:ph type="title"/>
          </p:nvPr>
        </p:nvSpPr>
        <p:spPr>
          <a:xfrm>
            <a:off x="643855" y="1447799"/>
            <a:ext cx="3108626" cy="1444752"/>
          </a:xfrm>
        </p:spPr>
        <p:txBody>
          <a:bodyPr anchor="b">
            <a:normAutofit/>
          </a:bodyPr>
          <a:lstStyle/>
          <a:p>
            <a:pPr>
              <a:lnSpc>
                <a:spcPct val="90000"/>
              </a:lnSpc>
            </a:pPr>
            <a:r>
              <a:rPr lang="en-US" sz="3200" dirty="0" err="1">
                <a:solidFill>
                  <a:srgbClr val="EBEBEB"/>
                </a:solidFill>
              </a:rPr>
              <a:t>Vertebrogenic</a:t>
            </a:r>
            <a:r>
              <a:rPr lang="en-US" sz="3200" dirty="0">
                <a:solidFill>
                  <a:srgbClr val="EBEBEB"/>
                </a:solidFill>
              </a:rPr>
              <a:t> Low Back Pain </a:t>
            </a:r>
            <a:br>
              <a:rPr lang="en-US" sz="3200" dirty="0">
                <a:solidFill>
                  <a:srgbClr val="EBEBEB"/>
                </a:solidFill>
              </a:rPr>
            </a:br>
            <a:endParaRPr lang="en-US" sz="3200" dirty="0">
              <a:solidFill>
                <a:srgbClr val="EBEBEB"/>
              </a:solidFill>
            </a:endParaRPr>
          </a:p>
        </p:txBody>
      </p:sp>
      <p:sp>
        <p:nvSpPr>
          <p:cNvPr id="3081"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083" name="Freeform: Shape 308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3085" name="Rectangle 3084">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C123247-896C-2249-1630-AC9A70E9F558}"/>
              </a:ext>
            </a:extLst>
          </p:cNvPr>
          <p:cNvSpPr>
            <a:spLocks noGrp="1"/>
          </p:cNvSpPr>
          <p:nvPr>
            <p:ph idx="1"/>
          </p:nvPr>
        </p:nvSpPr>
        <p:spPr>
          <a:xfrm>
            <a:off x="643855" y="3072385"/>
            <a:ext cx="3108057" cy="2947415"/>
          </a:xfrm>
        </p:spPr>
        <p:txBody>
          <a:bodyPr>
            <a:normAutofit/>
          </a:bodyPr>
          <a:lstStyle/>
          <a:p>
            <a:r>
              <a:rPr lang="en-US" sz="2400" dirty="0">
                <a:solidFill>
                  <a:srgbClr val="FFFFFF"/>
                </a:solidFill>
              </a:rPr>
              <a:t>The </a:t>
            </a:r>
            <a:r>
              <a:rPr lang="en-US" sz="2400" dirty="0" err="1">
                <a:solidFill>
                  <a:srgbClr val="FFFFFF"/>
                </a:solidFill>
              </a:rPr>
              <a:t>basivertebral</a:t>
            </a:r>
            <a:r>
              <a:rPr lang="en-US" sz="2400" dirty="0">
                <a:solidFill>
                  <a:srgbClr val="FFFFFF"/>
                </a:solidFill>
              </a:rPr>
              <a:t> nerve transmits pain signals from the end plates</a:t>
            </a:r>
          </a:p>
        </p:txBody>
      </p:sp>
      <p:pic>
        <p:nvPicPr>
          <p:cNvPr id="3074" name="Picture 2" descr="What is vertebrogenic pain? | Intracept ...">
            <a:extLst>
              <a:ext uri="{FF2B5EF4-FFF2-40B4-BE49-F238E27FC236}">
                <a16:creationId xmlns:a16="http://schemas.microsoft.com/office/drawing/2014/main" id="{3B7F2F44-2E3C-8C95-D3A4-E6A922CCF7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8451" y="1908879"/>
            <a:ext cx="6495847" cy="364984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071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26" name="Picture 4125">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128" name="Picture 4127">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130" name="Oval 4129">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32" name="Picture 413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134" name="Picture 4133">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136" name="Rectangle 4135">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38" name="Rectangle 4137">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AA89C-EDAB-AE5B-97F3-68E89716B1BC}"/>
              </a:ext>
            </a:extLst>
          </p:cNvPr>
          <p:cNvSpPr>
            <a:spLocks noGrp="1"/>
          </p:cNvSpPr>
          <p:nvPr>
            <p:ph type="title"/>
          </p:nvPr>
        </p:nvSpPr>
        <p:spPr>
          <a:xfrm>
            <a:off x="8191925" y="1325880"/>
            <a:ext cx="3352375" cy="3066507"/>
          </a:xfrm>
        </p:spPr>
        <p:txBody>
          <a:bodyPr vert="horz" lIns="91440" tIns="45720" rIns="91440" bIns="45720" rtlCol="0" anchor="b">
            <a:normAutofit fontScale="90000"/>
          </a:bodyPr>
          <a:lstStyle/>
          <a:p>
            <a:pPr>
              <a:lnSpc>
                <a:spcPct val="90000"/>
              </a:lnSpc>
            </a:pPr>
            <a:r>
              <a:rPr lang="en-US" sz="5400" b="0" i="0" kern="1200" dirty="0">
                <a:solidFill>
                  <a:srgbClr val="EBEBEB"/>
                </a:solidFill>
                <a:latin typeface="+mj-lt"/>
                <a:ea typeface="+mj-ea"/>
                <a:cs typeface="+mj-cs"/>
              </a:rPr>
              <a:t> </a:t>
            </a:r>
            <a:r>
              <a:rPr lang="en-US" sz="5400" b="0" i="0" kern="1200" dirty="0" err="1">
                <a:solidFill>
                  <a:srgbClr val="EBEBEB"/>
                </a:solidFill>
                <a:latin typeface="+mj-lt"/>
                <a:ea typeface="+mj-ea"/>
                <a:cs typeface="+mj-cs"/>
              </a:rPr>
              <a:t>Intracept</a:t>
            </a:r>
            <a:br>
              <a:rPr lang="en-US" sz="3400" b="0" i="0" kern="1200" dirty="0">
                <a:solidFill>
                  <a:srgbClr val="EBEBEB"/>
                </a:solidFill>
                <a:latin typeface="+mj-lt"/>
                <a:ea typeface="+mj-ea"/>
                <a:cs typeface="+mj-cs"/>
              </a:rPr>
            </a:br>
            <a:br>
              <a:rPr lang="en-US" sz="3400" b="0" i="0" kern="1200" dirty="0">
                <a:solidFill>
                  <a:srgbClr val="EBEBEB"/>
                </a:solidFill>
                <a:latin typeface="+mj-lt"/>
                <a:ea typeface="+mj-ea"/>
                <a:cs typeface="+mj-cs"/>
              </a:rPr>
            </a:br>
            <a:r>
              <a:rPr lang="en-US" sz="3400" b="0" i="0" kern="1200" dirty="0">
                <a:solidFill>
                  <a:srgbClr val="EBEBEB"/>
                </a:solidFill>
                <a:latin typeface="+mj-lt"/>
                <a:ea typeface="+mj-ea"/>
                <a:cs typeface="+mj-cs"/>
              </a:rPr>
              <a:t>(</a:t>
            </a:r>
            <a:r>
              <a:rPr lang="en-US" sz="3400" b="0" i="0" kern="1200" dirty="0" err="1">
                <a:solidFill>
                  <a:srgbClr val="EBEBEB"/>
                </a:solidFill>
                <a:latin typeface="+mj-lt"/>
                <a:ea typeface="+mj-ea"/>
                <a:cs typeface="+mj-cs"/>
              </a:rPr>
              <a:t>Basivertebral</a:t>
            </a:r>
            <a:r>
              <a:rPr lang="en-US" sz="3400" b="0" i="0" kern="1200" dirty="0">
                <a:solidFill>
                  <a:srgbClr val="EBEBEB"/>
                </a:solidFill>
                <a:latin typeface="+mj-lt"/>
                <a:ea typeface="+mj-ea"/>
                <a:cs typeface="+mj-cs"/>
              </a:rPr>
              <a:t> Nerve Ablation)</a:t>
            </a:r>
          </a:p>
        </p:txBody>
      </p:sp>
      <p:sp>
        <p:nvSpPr>
          <p:cNvPr id="4140"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142" name="Freeform: Shape 4141">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44" name="Rectangle 4143">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098" name="Picture 2">
            <a:extLst>
              <a:ext uri="{FF2B5EF4-FFF2-40B4-BE49-F238E27FC236}">
                <a16:creationId xmlns:a16="http://schemas.microsoft.com/office/drawing/2014/main" id="{1CD2A160-9121-541D-3789-E1C9D0DAFFCD}"/>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41861" t="10482" r="8282" b="20392"/>
          <a:stretch/>
        </p:blipFill>
        <p:spPr bwMode="auto">
          <a:xfrm>
            <a:off x="643854" y="983529"/>
            <a:ext cx="6270662" cy="489047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4891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5DD2-29B5-82C2-244D-EF94CF1F3659}"/>
              </a:ext>
            </a:extLst>
          </p:cNvPr>
          <p:cNvSpPr>
            <a:spLocks noGrp="1"/>
          </p:cNvSpPr>
          <p:nvPr>
            <p:ph type="title"/>
          </p:nvPr>
        </p:nvSpPr>
        <p:spPr/>
        <p:txBody>
          <a:bodyPr/>
          <a:lstStyle/>
          <a:p>
            <a:r>
              <a:rPr lang="en-US" dirty="0" err="1"/>
              <a:t>Intracept</a:t>
            </a:r>
            <a:r>
              <a:rPr lang="en-US" dirty="0"/>
              <a:t> </a:t>
            </a:r>
          </a:p>
        </p:txBody>
      </p:sp>
      <p:sp>
        <p:nvSpPr>
          <p:cNvPr id="3" name="Content Placeholder 2">
            <a:extLst>
              <a:ext uri="{FF2B5EF4-FFF2-40B4-BE49-F238E27FC236}">
                <a16:creationId xmlns:a16="http://schemas.microsoft.com/office/drawing/2014/main" id="{C9709655-7C12-36A8-9022-D77F80B6C0C1}"/>
              </a:ext>
            </a:extLst>
          </p:cNvPr>
          <p:cNvSpPr>
            <a:spLocks noGrp="1"/>
          </p:cNvSpPr>
          <p:nvPr>
            <p:ph idx="1"/>
          </p:nvPr>
        </p:nvSpPr>
        <p:spPr/>
        <p:txBody>
          <a:bodyPr>
            <a:normAutofit lnSpcReduction="10000"/>
          </a:bodyPr>
          <a:lstStyle/>
          <a:p>
            <a:r>
              <a:rPr lang="en-US" sz="2800" dirty="0" err="1"/>
              <a:t>Basivertebral</a:t>
            </a:r>
            <a:r>
              <a:rPr lang="en-US" sz="2800" dirty="0"/>
              <a:t> Nerve Ablation </a:t>
            </a:r>
          </a:p>
          <a:p>
            <a:pPr lvl="1"/>
            <a:r>
              <a:rPr lang="en-US" sz="2800" dirty="0"/>
              <a:t>Cuts off pain signals coming from the degenerated endplates</a:t>
            </a:r>
          </a:p>
          <a:p>
            <a:pPr lvl="1"/>
            <a:r>
              <a:rPr lang="en-US" sz="2800" dirty="0"/>
              <a:t>A minimum of two 3mm incisions closed with Dermabond (compared to open </a:t>
            </a:r>
            <a:r>
              <a:rPr lang="en-US" sz="2800" dirty="0" err="1"/>
              <a:t>instrumeted</a:t>
            </a:r>
            <a:r>
              <a:rPr lang="en-US" sz="2800" dirty="0"/>
              <a:t> fusion and disc prosthesis)</a:t>
            </a:r>
          </a:p>
          <a:p>
            <a:pPr lvl="1"/>
            <a:r>
              <a:rPr lang="en-US" sz="2800" dirty="0"/>
              <a:t>Requires ~30’ per level under heavy nursing sedation </a:t>
            </a:r>
          </a:p>
          <a:p>
            <a:pPr lvl="1"/>
            <a:r>
              <a:rPr lang="en-US" sz="2800" dirty="0"/>
              <a:t>Patients often notice benefit within 24 hours  </a:t>
            </a:r>
          </a:p>
        </p:txBody>
      </p:sp>
    </p:spTree>
    <p:extLst>
      <p:ext uri="{BB962C8B-B14F-4D97-AF65-F5344CB8AC3E}">
        <p14:creationId xmlns:p14="http://schemas.microsoft.com/office/powerpoint/2010/main" val="3327133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6E54-C289-B274-E570-72D85E154F92}"/>
              </a:ext>
            </a:extLst>
          </p:cNvPr>
          <p:cNvSpPr>
            <a:spLocks noGrp="1"/>
          </p:cNvSpPr>
          <p:nvPr>
            <p:ph type="title"/>
          </p:nvPr>
        </p:nvSpPr>
        <p:spPr/>
        <p:txBody>
          <a:bodyPr/>
          <a:lstStyle/>
          <a:p>
            <a:r>
              <a:rPr lang="en-US" dirty="0"/>
              <a:t>Peripheral Nerve Stimulation </a:t>
            </a:r>
          </a:p>
        </p:txBody>
      </p:sp>
      <p:sp>
        <p:nvSpPr>
          <p:cNvPr id="3" name="Content Placeholder 2">
            <a:extLst>
              <a:ext uri="{FF2B5EF4-FFF2-40B4-BE49-F238E27FC236}">
                <a16:creationId xmlns:a16="http://schemas.microsoft.com/office/drawing/2014/main" id="{C9E2A825-B1D6-663B-5934-0083B7340A66}"/>
              </a:ext>
            </a:extLst>
          </p:cNvPr>
          <p:cNvSpPr>
            <a:spLocks noGrp="1"/>
          </p:cNvSpPr>
          <p:nvPr>
            <p:ph idx="1"/>
          </p:nvPr>
        </p:nvSpPr>
        <p:spPr/>
        <p:txBody>
          <a:bodyPr>
            <a:normAutofit fontScale="92500" lnSpcReduction="10000"/>
          </a:bodyPr>
          <a:lstStyle/>
          <a:p>
            <a:r>
              <a:rPr lang="en-US" sz="2800" dirty="0"/>
              <a:t>Neuromodulation but much less invasive than spinal cord stimulation</a:t>
            </a:r>
          </a:p>
          <a:p>
            <a:pPr lvl="1"/>
            <a:r>
              <a:rPr lang="en-US" sz="2800" dirty="0"/>
              <a:t>Small wires with stimulating contacts often placed  just below skin adjacent to neural targets </a:t>
            </a:r>
          </a:p>
          <a:p>
            <a:pPr lvl="1"/>
            <a:r>
              <a:rPr lang="en-US" sz="2800" dirty="0"/>
              <a:t>Can address axial low back symptoms from </a:t>
            </a:r>
            <a:r>
              <a:rPr lang="en-US" sz="2800" dirty="0" err="1"/>
              <a:t>cluneal</a:t>
            </a:r>
            <a:r>
              <a:rPr lang="en-US" sz="2800" dirty="0"/>
              <a:t> neuropathy, facet arthropathy, SI joint arthropathy and even radiculopathy without needing to access the spinal canal</a:t>
            </a:r>
          </a:p>
          <a:p>
            <a:pPr lvl="1"/>
            <a:r>
              <a:rPr lang="en-US" sz="2800" dirty="0"/>
              <a:t>Also used for chronic shoulder, knee and foot neuralgias </a:t>
            </a:r>
          </a:p>
          <a:p>
            <a:pPr lvl="1"/>
            <a:endParaRPr lang="en-US" dirty="0"/>
          </a:p>
        </p:txBody>
      </p:sp>
    </p:spTree>
    <p:extLst>
      <p:ext uri="{BB962C8B-B14F-4D97-AF65-F5344CB8AC3E}">
        <p14:creationId xmlns:p14="http://schemas.microsoft.com/office/powerpoint/2010/main" val="2546103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9BC9-61C4-9A10-25A0-51C38C878F3B}"/>
              </a:ext>
            </a:extLst>
          </p:cNvPr>
          <p:cNvSpPr>
            <a:spLocks noGrp="1"/>
          </p:cNvSpPr>
          <p:nvPr>
            <p:ph type="title"/>
          </p:nvPr>
        </p:nvSpPr>
        <p:spPr>
          <a:xfrm>
            <a:off x="646112" y="452718"/>
            <a:ext cx="4165580" cy="1400530"/>
          </a:xfrm>
        </p:spPr>
        <p:txBody>
          <a:bodyPr>
            <a:normAutofit/>
          </a:bodyPr>
          <a:lstStyle/>
          <a:p>
            <a:pPr>
              <a:lnSpc>
                <a:spcPct val="90000"/>
              </a:lnSpc>
            </a:pPr>
            <a:r>
              <a:rPr lang="en-US" sz="3600"/>
              <a:t>Peripheral Nerve Stimulation </a:t>
            </a:r>
          </a:p>
        </p:txBody>
      </p:sp>
      <p:sp>
        <p:nvSpPr>
          <p:cNvPr id="5137" name="Freeform: Shape 5136">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US"/>
          </a:p>
        </p:txBody>
      </p:sp>
      <p:sp>
        <p:nvSpPr>
          <p:cNvPr id="5139"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130" name="Picture 10">
            <a:extLst>
              <a:ext uri="{FF2B5EF4-FFF2-40B4-BE49-F238E27FC236}">
                <a16:creationId xmlns:a16="http://schemas.microsoft.com/office/drawing/2014/main" id="{3F65B0D5-FB27-5466-7455-0656F92DC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503" t="-1" b="-1135"/>
          <a:stretch/>
        </p:blipFill>
        <p:spPr bwMode="auto">
          <a:xfrm>
            <a:off x="6518787" y="63575"/>
            <a:ext cx="3819572" cy="32674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141" name="Rectangle 5140">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122" name="Picture 2" descr="Figure 1">
            <a:extLst>
              <a:ext uri="{FF2B5EF4-FFF2-40B4-BE49-F238E27FC236}">
                <a16:creationId xmlns:a16="http://schemas.microsoft.com/office/drawing/2014/main" id="{6C0F96B9-50A8-79A0-CEA0-7714EF3A1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
          <a:stretch>
            <a:fillRect/>
          </a:stretch>
        </p:blipFill>
        <p:spPr bwMode="auto">
          <a:xfrm>
            <a:off x="6638511" y="3526971"/>
            <a:ext cx="2800457" cy="326745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132" name="Picture 12" descr="Nalu Externally-Powered ...">
            <a:extLst>
              <a:ext uri="{FF2B5EF4-FFF2-40B4-BE49-F238E27FC236}">
                <a16:creationId xmlns:a16="http://schemas.microsoft.com/office/drawing/2014/main" id="{147A28FD-E31B-82BE-B8A7-5191BE6500A0}"/>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05064" y="2419350"/>
            <a:ext cx="5448426" cy="232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75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9"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D6DEF20-7B72-12F3-C6A4-F8892E2AB934}"/>
              </a:ext>
            </a:extLst>
          </p:cNvPr>
          <p:cNvSpPr>
            <a:spLocks noGrp="1"/>
          </p:cNvSpPr>
          <p:nvPr>
            <p:ph type="title"/>
          </p:nvPr>
        </p:nvSpPr>
        <p:spPr>
          <a:xfrm>
            <a:off x="648930" y="629267"/>
            <a:ext cx="9252154" cy="1016654"/>
          </a:xfrm>
        </p:spPr>
        <p:txBody>
          <a:bodyPr>
            <a:normAutofit/>
          </a:bodyPr>
          <a:lstStyle/>
          <a:p>
            <a:r>
              <a:rPr lang="en-US">
                <a:solidFill>
                  <a:srgbClr val="EBEBEB"/>
                </a:solidFill>
              </a:rPr>
              <a:t>Multifidus Disfunction </a:t>
            </a:r>
          </a:p>
        </p:txBody>
      </p:sp>
      <p:sp useBgFill="1">
        <p:nvSpPr>
          <p:cNvPr id="7181" name="Freeform: Shape 7180">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3" name="Content Placeholder 2">
            <a:extLst>
              <a:ext uri="{FF2B5EF4-FFF2-40B4-BE49-F238E27FC236}">
                <a16:creationId xmlns:a16="http://schemas.microsoft.com/office/drawing/2014/main" id="{9C8C133B-0672-D6AA-9E72-5F94579ECE37}"/>
              </a:ext>
            </a:extLst>
          </p:cNvPr>
          <p:cNvSpPr>
            <a:spLocks noGrp="1"/>
          </p:cNvSpPr>
          <p:nvPr>
            <p:ph idx="1"/>
          </p:nvPr>
        </p:nvSpPr>
        <p:spPr>
          <a:xfrm>
            <a:off x="330563" y="2286161"/>
            <a:ext cx="5440974" cy="4573857"/>
          </a:xfrm>
        </p:spPr>
        <p:txBody>
          <a:bodyPr>
            <a:normAutofit fontScale="70000" lnSpcReduction="20000"/>
          </a:bodyPr>
          <a:lstStyle/>
          <a:p>
            <a:endParaRPr lang="en-US" dirty="0"/>
          </a:p>
          <a:p>
            <a:r>
              <a:rPr lang="en-US" sz="3500" dirty="0"/>
              <a:t>What is the multifidus? </a:t>
            </a:r>
          </a:p>
          <a:p>
            <a:endParaRPr lang="en-US" sz="3500" dirty="0"/>
          </a:p>
          <a:p>
            <a:pPr lvl="1"/>
            <a:r>
              <a:rPr lang="en-US" sz="3500" dirty="0"/>
              <a:t>-Below the eye (longissimus) of the “ribeye steak”</a:t>
            </a:r>
          </a:p>
          <a:p>
            <a:pPr lvl="1"/>
            <a:endParaRPr lang="en-US" sz="3500" dirty="0"/>
          </a:p>
          <a:p>
            <a:pPr lvl="1"/>
            <a:r>
              <a:rPr lang="en-US" sz="3500" dirty="0"/>
              <a:t>-Disfunction causes axial back pain with most movements due to a lack of neuromuscular coordination </a:t>
            </a:r>
          </a:p>
          <a:p>
            <a:pPr lvl="1"/>
            <a:endParaRPr lang="en-US" dirty="0"/>
          </a:p>
          <a:p>
            <a:pPr lvl="1"/>
            <a:endParaRPr lang="en-US" dirty="0"/>
          </a:p>
          <a:p>
            <a:r>
              <a:rPr lang="en-US" dirty="0"/>
              <a:t> </a:t>
            </a:r>
          </a:p>
        </p:txBody>
      </p:sp>
      <p:pic>
        <p:nvPicPr>
          <p:cNvPr id="7170" name="Picture 2" descr="multifidus back pain">
            <a:extLst>
              <a:ext uri="{FF2B5EF4-FFF2-40B4-BE49-F238E27FC236}">
                <a16:creationId xmlns:a16="http://schemas.microsoft.com/office/drawing/2014/main" id="{4816122D-4C87-0B57-8A3F-1CC681FC48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3100" y="2821097"/>
            <a:ext cx="6108337" cy="340763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5484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8F940-28FB-BB7C-ABEF-F532ADF19FFC}"/>
              </a:ext>
            </a:extLst>
          </p:cNvPr>
          <p:cNvSpPr>
            <a:spLocks noGrp="1"/>
          </p:cNvSpPr>
          <p:nvPr>
            <p:ph type="title"/>
          </p:nvPr>
        </p:nvSpPr>
        <p:spPr>
          <a:xfrm>
            <a:off x="648931" y="629266"/>
            <a:ext cx="4166510" cy="1622321"/>
          </a:xfrm>
        </p:spPr>
        <p:txBody>
          <a:bodyPr>
            <a:normAutofit/>
          </a:bodyPr>
          <a:lstStyle/>
          <a:p>
            <a:r>
              <a:rPr lang="en-US" dirty="0">
                <a:solidFill>
                  <a:srgbClr val="EBEBEB"/>
                </a:solidFill>
              </a:rPr>
              <a:t>Reactiv8</a:t>
            </a:r>
          </a:p>
        </p:txBody>
      </p:sp>
      <p:sp>
        <p:nvSpPr>
          <p:cNvPr id="615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6155" name="Freeform: Shape 615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6146" name="Picture 2" descr="Anterior/posterior fluoroscopic image of ReActiv8 (Mainstay Medical... |  Download Scientific Diagram">
            <a:extLst>
              <a:ext uri="{FF2B5EF4-FFF2-40B4-BE49-F238E27FC236}">
                <a16:creationId xmlns:a16="http://schemas.microsoft.com/office/drawing/2014/main" id="{B364D880-64DA-9202-A89D-2C043F3420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3992" y="655518"/>
            <a:ext cx="5449889" cy="55469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157" name="Rectangle 615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CB30368-0F3D-99E5-B376-EAAFB0FD51B1}"/>
              </a:ext>
            </a:extLst>
          </p:cNvPr>
          <p:cNvSpPr>
            <a:spLocks noGrp="1"/>
          </p:cNvSpPr>
          <p:nvPr>
            <p:ph idx="1"/>
          </p:nvPr>
        </p:nvSpPr>
        <p:spPr>
          <a:xfrm>
            <a:off x="648931" y="2095500"/>
            <a:ext cx="4166509" cy="4128319"/>
          </a:xfrm>
        </p:spPr>
        <p:txBody>
          <a:bodyPr>
            <a:normAutofit fontScale="85000" lnSpcReduction="10000"/>
          </a:bodyPr>
          <a:lstStyle/>
          <a:p>
            <a:pPr>
              <a:lnSpc>
                <a:spcPct val="90000"/>
              </a:lnSpc>
            </a:pPr>
            <a:r>
              <a:rPr lang="en-US" sz="3100" dirty="0">
                <a:solidFill>
                  <a:srgbClr val="EBEBEB"/>
                </a:solidFill>
              </a:rPr>
              <a:t>Treatment for multifidus disfunction</a:t>
            </a:r>
          </a:p>
          <a:p>
            <a:pPr lvl="1">
              <a:lnSpc>
                <a:spcPct val="90000"/>
              </a:lnSpc>
            </a:pPr>
            <a:r>
              <a:rPr lang="en-US" sz="3100" dirty="0">
                <a:solidFill>
                  <a:srgbClr val="EBEBEB"/>
                </a:solidFill>
              </a:rPr>
              <a:t>Requires implantation of stimulating leads at level of L3</a:t>
            </a:r>
          </a:p>
          <a:p>
            <a:pPr lvl="1">
              <a:lnSpc>
                <a:spcPct val="90000"/>
              </a:lnSpc>
            </a:pPr>
            <a:r>
              <a:rPr lang="en-US" sz="3100" dirty="0">
                <a:solidFill>
                  <a:srgbClr val="EBEBEB"/>
                </a:solidFill>
              </a:rPr>
              <a:t>Multifidus response can takes months- requires a dedicated patient </a:t>
            </a:r>
          </a:p>
          <a:p>
            <a:pPr lvl="1">
              <a:lnSpc>
                <a:spcPct val="90000"/>
              </a:lnSpc>
            </a:pPr>
            <a:endParaRPr lang="en-US" dirty="0">
              <a:solidFill>
                <a:srgbClr val="EBEBEB"/>
              </a:solidFill>
            </a:endParaRPr>
          </a:p>
        </p:txBody>
      </p:sp>
    </p:spTree>
    <p:extLst>
      <p:ext uri="{BB962C8B-B14F-4D97-AF65-F5344CB8AC3E}">
        <p14:creationId xmlns:p14="http://schemas.microsoft.com/office/powerpoint/2010/main" val="1516909014"/>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8D448-4B85-4D43-15B9-624E1A72BE67}"/>
              </a:ext>
            </a:extLst>
          </p:cNvPr>
          <p:cNvSpPr>
            <a:spLocks noGrp="1"/>
          </p:cNvSpPr>
          <p:nvPr>
            <p:ph type="title"/>
          </p:nvPr>
        </p:nvSpPr>
        <p:spPr>
          <a:xfrm>
            <a:off x="320040" y="629266"/>
            <a:ext cx="6342583" cy="1622321"/>
          </a:xfrm>
        </p:spPr>
        <p:txBody>
          <a:bodyPr>
            <a:normAutofit/>
          </a:bodyPr>
          <a:lstStyle/>
          <a:p>
            <a:pPr>
              <a:lnSpc>
                <a:spcPct val="90000"/>
              </a:lnSpc>
            </a:pPr>
            <a:r>
              <a:rPr lang="en-US" sz="3600" dirty="0">
                <a:solidFill>
                  <a:srgbClr val="EBEBEB"/>
                </a:solidFill>
              </a:rPr>
              <a:t>Spinal Cord Stimulation for </a:t>
            </a:r>
            <a:br>
              <a:rPr lang="en-US" sz="3600" dirty="0">
                <a:solidFill>
                  <a:srgbClr val="EBEBEB"/>
                </a:solidFill>
              </a:rPr>
            </a:br>
            <a:r>
              <a:rPr lang="en-US" sz="3600" dirty="0">
                <a:solidFill>
                  <a:srgbClr val="EBEBEB"/>
                </a:solidFill>
              </a:rPr>
              <a:t>PDN and PHN</a:t>
            </a:r>
          </a:p>
        </p:txBody>
      </p:sp>
      <p:sp>
        <p:nvSpPr>
          <p:cNvPr id="11"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3" name="Freeform: Shape 12">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4" name="Picture 3">
            <a:extLst>
              <a:ext uri="{FF2B5EF4-FFF2-40B4-BE49-F238E27FC236}">
                <a16:creationId xmlns:a16="http://schemas.microsoft.com/office/drawing/2014/main" id="{66F47004-BFBB-A42A-AE84-35A1E3A1A76F}"/>
              </a:ext>
            </a:extLst>
          </p:cNvPr>
          <p:cNvPicPr>
            <a:picLocks noChangeAspect="1"/>
          </p:cNvPicPr>
          <p:nvPr/>
        </p:nvPicPr>
        <p:blipFill>
          <a:blip r:embed="rId3"/>
          <a:stretch>
            <a:fillRect/>
          </a:stretch>
        </p:blipFill>
        <p:spPr>
          <a:xfrm>
            <a:off x="7060520" y="881710"/>
            <a:ext cx="4483362" cy="5738702"/>
          </a:xfrm>
          <a:prstGeom prst="rect">
            <a:avLst/>
          </a:prstGeom>
          <a:effectLst/>
        </p:spPr>
      </p:pic>
      <p:sp>
        <p:nvSpPr>
          <p:cNvPr id="15" name="Rectangle 14">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32D541E-17C2-263E-59F5-744C78CC4D1B}"/>
              </a:ext>
            </a:extLst>
          </p:cNvPr>
          <p:cNvSpPr>
            <a:spLocks noGrp="1"/>
          </p:cNvSpPr>
          <p:nvPr>
            <p:ph idx="1"/>
          </p:nvPr>
        </p:nvSpPr>
        <p:spPr>
          <a:xfrm>
            <a:off x="648931" y="2438400"/>
            <a:ext cx="5616216" cy="3785419"/>
          </a:xfrm>
        </p:spPr>
        <p:txBody>
          <a:bodyPr>
            <a:normAutofit/>
          </a:bodyPr>
          <a:lstStyle/>
          <a:p>
            <a:r>
              <a:rPr lang="en-US" sz="2400" dirty="0">
                <a:solidFill>
                  <a:srgbClr val="FFFFFF"/>
                </a:solidFill>
              </a:rPr>
              <a:t>SCS often used for post-laminectomy syndromes or CRPS </a:t>
            </a:r>
          </a:p>
          <a:p>
            <a:r>
              <a:rPr lang="en-US" sz="2400" dirty="0">
                <a:solidFill>
                  <a:srgbClr val="FFFFFF"/>
                </a:solidFill>
              </a:rPr>
              <a:t>Now approved for PDN</a:t>
            </a:r>
          </a:p>
          <a:p>
            <a:pPr lvl="1"/>
            <a:r>
              <a:rPr lang="en-US" sz="2400" dirty="0">
                <a:solidFill>
                  <a:srgbClr val="FFFFFF"/>
                </a:solidFill>
              </a:rPr>
              <a:t>A1c needs to be below 10</a:t>
            </a:r>
          </a:p>
          <a:p>
            <a:r>
              <a:rPr lang="en-US" sz="2400" dirty="0">
                <a:solidFill>
                  <a:srgbClr val="FFFFFF"/>
                </a:solidFill>
              </a:rPr>
              <a:t>We are using for PHN</a:t>
            </a:r>
          </a:p>
          <a:p>
            <a:pPr lvl="1"/>
            <a:r>
              <a:rPr lang="en-US" sz="2400" dirty="0">
                <a:solidFill>
                  <a:srgbClr val="FFFFFF"/>
                </a:solidFill>
              </a:rPr>
              <a:t>Most effective in thoracic dermatomes </a:t>
            </a:r>
          </a:p>
          <a:p>
            <a:endParaRPr lang="en-US" dirty="0">
              <a:solidFill>
                <a:srgbClr val="FFFFFF"/>
              </a:solidFill>
            </a:endParaRPr>
          </a:p>
        </p:txBody>
      </p:sp>
    </p:spTree>
    <p:extLst>
      <p:ext uri="{BB962C8B-B14F-4D97-AF65-F5344CB8AC3E}">
        <p14:creationId xmlns:p14="http://schemas.microsoft.com/office/powerpoint/2010/main" val="86802379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7184E-DE23-CA6E-168F-65478E07BAC5}"/>
              </a:ext>
            </a:extLst>
          </p:cNvPr>
          <p:cNvSpPr>
            <a:spLocks noGrp="1"/>
          </p:cNvSpPr>
          <p:nvPr>
            <p:ph type="title"/>
          </p:nvPr>
        </p:nvSpPr>
        <p:spPr>
          <a:xfrm>
            <a:off x="646111" y="452718"/>
            <a:ext cx="9812339" cy="1400530"/>
          </a:xfrm>
        </p:spPr>
        <p:txBody>
          <a:bodyPr/>
          <a:lstStyle/>
          <a:p>
            <a:r>
              <a:rPr lang="en-US" dirty="0"/>
              <a:t>Low Back Pain at the Well-Care Visit</a:t>
            </a:r>
          </a:p>
        </p:txBody>
      </p:sp>
      <p:sp>
        <p:nvSpPr>
          <p:cNvPr id="3" name="Content Placeholder 2">
            <a:extLst>
              <a:ext uri="{FF2B5EF4-FFF2-40B4-BE49-F238E27FC236}">
                <a16:creationId xmlns:a16="http://schemas.microsoft.com/office/drawing/2014/main" id="{F8C2FB95-1BA6-9F5D-FFE1-FA1981EE9103}"/>
              </a:ext>
            </a:extLst>
          </p:cNvPr>
          <p:cNvSpPr>
            <a:spLocks noGrp="1"/>
          </p:cNvSpPr>
          <p:nvPr>
            <p:ph idx="1"/>
          </p:nvPr>
        </p:nvSpPr>
        <p:spPr/>
        <p:txBody>
          <a:bodyPr>
            <a:normAutofit fontScale="92500"/>
          </a:bodyPr>
          <a:lstStyle/>
          <a:p>
            <a:r>
              <a:rPr lang="en-US" sz="2800" dirty="0"/>
              <a:t>Probably one of the only things on the problem list that, left untreated, will likely not kill the patient</a:t>
            </a:r>
          </a:p>
          <a:p>
            <a:r>
              <a:rPr lang="en-US" sz="2800" dirty="0"/>
              <a:t>Often the first thing on the problem list the patient will want to discuss</a:t>
            </a:r>
          </a:p>
          <a:p>
            <a:r>
              <a:rPr lang="en-US" sz="2800" dirty="0"/>
              <a:t>80% of the population is going to report LBP at some point in their life </a:t>
            </a:r>
          </a:p>
          <a:p>
            <a:r>
              <a:rPr lang="en-US" sz="2800" dirty="0"/>
              <a:t>Almost HALF of all patients 65 and older live with it</a:t>
            </a:r>
          </a:p>
          <a:p>
            <a:r>
              <a:rPr lang="en-US" sz="2800" dirty="0"/>
              <a:t>The leading cause of workplace disability in patients under 45</a:t>
            </a:r>
          </a:p>
          <a:p>
            <a:endParaRPr lang="en-US" dirty="0"/>
          </a:p>
        </p:txBody>
      </p:sp>
    </p:spTree>
    <p:extLst>
      <p:ext uri="{BB962C8B-B14F-4D97-AF65-F5344CB8AC3E}">
        <p14:creationId xmlns:p14="http://schemas.microsoft.com/office/powerpoint/2010/main" val="388209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3D1F-5F3F-F2E1-D70E-10CAADC4A3FB}"/>
              </a:ext>
            </a:extLst>
          </p:cNvPr>
          <p:cNvSpPr>
            <a:spLocks noGrp="1"/>
          </p:cNvSpPr>
          <p:nvPr>
            <p:ph type="title"/>
          </p:nvPr>
        </p:nvSpPr>
        <p:spPr/>
        <p:txBody>
          <a:bodyPr/>
          <a:lstStyle/>
          <a:p>
            <a:r>
              <a:rPr lang="en-US" dirty="0"/>
              <a:t>Regenerative Medicine</a:t>
            </a:r>
          </a:p>
        </p:txBody>
      </p:sp>
      <p:sp>
        <p:nvSpPr>
          <p:cNvPr id="3" name="Content Placeholder 2">
            <a:extLst>
              <a:ext uri="{FF2B5EF4-FFF2-40B4-BE49-F238E27FC236}">
                <a16:creationId xmlns:a16="http://schemas.microsoft.com/office/drawing/2014/main" id="{205BF944-8D20-85F9-042F-A6F61A5602FB}"/>
              </a:ext>
            </a:extLst>
          </p:cNvPr>
          <p:cNvSpPr>
            <a:spLocks noGrp="1"/>
          </p:cNvSpPr>
          <p:nvPr>
            <p:ph idx="1"/>
          </p:nvPr>
        </p:nvSpPr>
        <p:spPr/>
        <p:txBody>
          <a:bodyPr>
            <a:normAutofit/>
          </a:bodyPr>
          <a:lstStyle/>
          <a:p>
            <a:r>
              <a:rPr lang="en-US" sz="3600" dirty="0"/>
              <a:t>Platelet rich plasma </a:t>
            </a:r>
          </a:p>
          <a:p>
            <a:r>
              <a:rPr lang="en-US" sz="3600" dirty="0"/>
              <a:t>Stem cells</a:t>
            </a:r>
          </a:p>
          <a:p>
            <a:r>
              <a:rPr lang="en-US" sz="3600" dirty="0"/>
              <a:t>Beware Snake Oil Salesmen!</a:t>
            </a:r>
          </a:p>
        </p:txBody>
      </p:sp>
    </p:spTree>
    <p:extLst>
      <p:ext uri="{BB962C8B-B14F-4D97-AF65-F5344CB8AC3E}">
        <p14:creationId xmlns:p14="http://schemas.microsoft.com/office/powerpoint/2010/main" val="1677798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26F5-501F-16BD-2A61-F026AF098A56}"/>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836CA7DC-231C-26C5-E555-893C631CDD0E}"/>
              </a:ext>
            </a:extLst>
          </p:cNvPr>
          <p:cNvSpPr>
            <a:spLocks noGrp="1"/>
          </p:cNvSpPr>
          <p:nvPr>
            <p:ph idx="1"/>
          </p:nvPr>
        </p:nvSpPr>
        <p:spPr>
          <a:xfrm>
            <a:off x="441960" y="2052918"/>
            <a:ext cx="11460480" cy="4195481"/>
          </a:xfrm>
        </p:spPr>
        <p:txBody>
          <a:bodyPr>
            <a:normAutofit/>
          </a:bodyPr>
          <a:lstStyle/>
          <a:p>
            <a:r>
              <a:rPr lang="en-US" dirty="0"/>
              <a:t>First line treatment for low back pain that is acute or chronic should focus on getting a patient  moving and strengthening their core </a:t>
            </a:r>
          </a:p>
          <a:p>
            <a:r>
              <a:rPr lang="en-US" dirty="0"/>
              <a:t>There is a combination of medications, physical therapy, complimentary alternative medicine and interventional therapy out there that will make someone’s pain experience more manageable…finding it takes time but a lot of the initial searching can be done by the PCP before needing a specialist referral</a:t>
            </a:r>
          </a:p>
          <a:p>
            <a:r>
              <a:rPr lang="en-US" dirty="0"/>
              <a:t>Surgery is for the neurologically compromised </a:t>
            </a:r>
          </a:p>
          <a:p>
            <a:r>
              <a:rPr lang="en-US" dirty="0"/>
              <a:t>Pain management is for everything else</a:t>
            </a:r>
          </a:p>
          <a:p>
            <a:r>
              <a:rPr lang="en-US" dirty="0"/>
              <a:t>The future is bright for minimally invasive surgery and neuromodulation for the low back that restores functionality, manages pain and comes with a fraction of the morbidity and cost seen with most commonly performed spine surgeries today</a:t>
            </a:r>
          </a:p>
        </p:txBody>
      </p:sp>
    </p:spTree>
    <p:extLst>
      <p:ext uri="{BB962C8B-B14F-4D97-AF65-F5344CB8AC3E}">
        <p14:creationId xmlns:p14="http://schemas.microsoft.com/office/powerpoint/2010/main" val="417264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9047-0A5D-ED79-D6EB-20598963C7D7}"/>
              </a:ext>
            </a:extLst>
          </p:cNvPr>
          <p:cNvSpPr>
            <a:spLocks noGrp="1"/>
          </p:cNvSpPr>
          <p:nvPr>
            <p:ph type="title"/>
          </p:nvPr>
        </p:nvSpPr>
        <p:spPr/>
        <p:txBody>
          <a:bodyPr/>
          <a:lstStyle/>
          <a:p>
            <a:r>
              <a:rPr lang="en-US" dirty="0"/>
              <a:t>I Hope You Learned At Least One Useful Thing Today…Be In Touch!</a:t>
            </a:r>
          </a:p>
        </p:txBody>
      </p:sp>
      <p:sp>
        <p:nvSpPr>
          <p:cNvPr id="3" name="Content Placeholder 2">
            <a:extLst>
              <a:ext uri="{FF2B5EF4-FFF2-40B4-BE49-F238E27FC236}">
                <a16:creationId xmlns:a16="http://schemas.microsoft.com/office/drawing/2014/main" id="{D7598D5B-7560-0A4E-C76B-56E752FA0F91}"/>
              </a:ext>
            </a:extLst>
          </p:cNvPr>
          <p:cNvSpPr>
            <a:spLocks noGrp="1"/>
          </p:cNvSpPr>
          <p:nvPr>
            <p:ph idx="1"/>
          </p:nvPr>
        </p:nvSpPr>
        <p:spPr/>
        <p:txBody>
          <a:bodyPr>
            <a:normAutofit/>
          </a:bodyPr>
          <a:lstStyle/>
          <a:p>
            <a:r>
              <a:rPr lang="en-US" sz="3600" dirty="0"/>
              <a:t>Dr. Brendan McGinn</a:t>
            </a:r>
          </a:p>
          <a:p>
            <a:pPr lvl="1"/>
            <a:r>
              <a:rPr lang="en-US" sz="3600" dirty="0"/>
              <a:t>617-974-7312</a:t>
            </a:r>
          </a:p>
          <a:p>
            <a:pPr lvl="1"/>
            <a:r>
              <a:rPr lang="en-US" sz="3600" dirty="0" err="1"/>
              <a:t>bmcginn@nyspineandwellness.com</a:t>
            </a:r>
            <a:endParaRPr lang="en-US" sz="3600" dirty="0"/>
          </a:p>
        </p:txBody>
      </p:sp>
    </p:spTree>
    <p:extLst>
      <p:ext uri="{BB962C8B-B14F-4D97-AF65-F5344CB8AC3E}">
        <p14:creationId xmlns:p14="http://schemas.microsoft.com/office/powerpoint/2010/main" val="215362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endParaRPr lang="en-US" dirty="0"/>
          </a:p>
        </p:txBody>
      </p:sp>
      <p:sp>
        <p:nvSpPr>
          <p:cNvPr id="3" name="Content Placeholder 2"/>
          <p:cNvSpPr>
            <a:spLocks noGrp="1"/>
          </p:cNvSpPr>
          <p:nvPr>
            <p:ph idx="1"/>
          </p:nvPr>
        </p:nvSpPr>
        <p:spPr>
          <a:xfrm>
            <a:off x="1103312" y="1136074"/>
            <a:ext cx="8946541" cy="5112326"/>
          </a:xfrm>
        </p:spPr>
        <p:txBody>
          <a:bodyPr>
            <a:noAutofit/>
          </a:bodyPr>
          <a:lstStyle/>
          <a:p>
            <a:r>
              <a:rPr lang="en-US" sz="1200" dirty="0" err="1"/>
              <a:t>Verbiest</a:t>
            </a:r>
            <a:r>
              <a:rPr lang="en-US" sz="1200" dirty="0"/>
              <a:t> H. A radicular syndrome from developmental narrowing of the lumbar vertebral canal. J Bone Joint </a:t>
            </a:r>
            <a:r>
              <a:rPr lang="en-US" sz="1200" dirty="0" err="1"/>
              <a:t>Surg</a:t>
            </a:r>
            <a:r>
              <a:rPr lang="en-US" sz="1200" dirty="0"/>
              <a:t> Br. 1954 May;36-B(2):230–7. </a:t>
            </a:r>
            <a:r>
              <a:rPr lang="en-US" sz="1200" dirty="0">
                <a:hlinkClick r:id="rId2"/>
              </a:rPr>
              <a:t>]</a:t>
            </a:r>
          </a:p>
          <a:p>
            <a:r>
              <a:rPr lang="en-US" sz="1200" dirty="0"/>
              <a:t>Amundsen T, Weber H, </a:t>
            </a:r>
            <a:r>
              <a:rPr lang="en-US" sz="1200" dirty="0" err="1"/>
              <a:t>Lilleas</a:t>
            </a:r>
            <a:r>
              <a:rPr lang="en-US" sz="1200" dirty="0"/>
              <a:t> F, </a:t>
            </a:r>
            <a:r>
              <a:rPr lang="en-US" sz="1200" dirty="0" err="1"/>
              <a:t>Nordal</a:t>
            </a:r>
            <a:r>
              <a:rPr lang="en-US" sz="1200" dirty="0"/>
              <a:t> HJ, </a:t>
            </a:r>
            <a:r>
              <a:rPr lang="en-US" sz="1200" dirty="0" err="1"/>
              <a:t>Abdelnoor</a:t>
            </a:r>
            <a:r>
              <a:rPr lang="en-US" sz="1200" dirty="0"/>
              <a:t> M, </a:t>
            </a:r>
            <a:r>
              <a:rPr lang="en-US" sz="1200" dirty="0" err="1"/>
              <a:t>Magnaes</a:t>
            </a:r>
            <a:r>
              <a:rPr lang="en-US" sz="1200" dirty="0"/>
              <a:t> B. Lumbar spinal stenosis. Clinical and radiologic features. Spine. 1995 May 15;20(10):1178–86.</a:t>
            </a:r>
            <a:endParaRPr lang="en-US" sz="1200" dirty="0">
              <a:hlinkClick r:id="rId3"/>
            </a:endParaRPr>
          </a:p>
          <a:p>
            <a:r>
              <a:rPr lang="en-US" sz="1200" dirty="0" err="1"/>
              <a:t>Johnsson</a:t>
            </a:r>
            <a:r>
              <a:rPr lang="en-US" sz="1200" dirty="0"/>
              <a:t> KE, Rosen I, </a:t>
            </a:r>
            <a:r>
              <a:rPr lang="en-US" sz="1200" dirty="0" err="1"/>
              <a:t>Uden</a:t>
            </a:r>
            <a:r>
              <a:rPr lang="en-US" sz="1200" dirty="0"/>
              <a:t> A. The natural course of lumbar spinal stenosis. </a:t>
            </a:r>
            <a:r>
              <a:rPr lang="en-US" sz="1200" dirty="0" err="1"/>
              <a:t>Clin</a:t>
            </a:r>
            <a:r>
              <a:rPr lang="en-US" sz="1200" dirty="0"/>
              <a:t> </a:t>
            </a:r>
            <a:r>
              <a:rPr lang="en-US" sz="1200" dirty="0" err="1"/>
              <a:t>Orthop</a:t>
            </a:r>
            <a:r>
              <a:rPr lang="en-US" sz="1200" dirty="0"/>
              <a:t> </a:t>
            </a:r>
            <a:r>
              <a:rPr lang="en-US" sz="1200" dirty="0" err="1"/>
              <a:t>Relat</a:t>
            </a:r>
            <a:r>
              <a:rPr lang="en-US" sz="1200" dirty="0"/>
              <a:t> Res. 1992 Jun;279:82–6. </a:t>
            </a:r>
            <a:endParaRPr lang="en-US" sz="1200" dirty="0">
              <a:hlinkClick r:id="rId4"/>
            </a:endParaRPr>
          </a:p>
          <a:p>
            <a:r>
              <a:rPr lang="en-US" sz="1200" dirty="0" err="1"/>
              <a:t>Sairyo</a:t>
            </a:r>
            <a:r>
              <a:rPr lang="en-US" sz="1200" dirty="0"/>
              <a:t> K, </a:t>
            </a:r>
            <a:r>
              <a:rPr lang="en-US" sz="1200" dirty="0" err="1"/>
              <a:t>Biyani</a:t>
            </a:r>
            <a:r>
              <a:rPr lang="en-US" sz="1200" dirty="0"/>
              <a:t> A, </a:t>
            </a:r>
            <a:r>
              <a:rPr lang="en-US" sz="1200" dirty="0" err="1"/>
              <a:t>Goel</a:t>
            </a:r>
            <a:r>
              <a:rPr lang="en-US" sz="1200" dirty="0"/>
              <a:t> V, </a:t>
            </a:r>
            <a:r>
              <a:rPr lang="en-US" sz="1200" dirty="0" err="1"/>
              <a:t>Leaman</a:t>
            </a:r>
            <a:r>
              <a:rPr lang="en-US" sz="1200" dirty="0"/>
              <a:t> D, Booth R, Jr, Thomas J, et al. </a:t>
            </a:r>
            <a:r>
              <a:rPr lang="en-US" sz="1200" dirty="0" err="1"/>
              <a:t>Pathomechanism</a:t>
            </a:r>
            <a:r>
              <a:rPr lang="en-US" sz="1200" dirty="0"/>
              <a:t> of ligamentum </a:t>
            </a:r>
            <a:r>
              <a:rPr lang="en-US" sz="1200" dirty="0" err="1"/>
              <a:t>flavum</a:t>
            </a:r>
            <a:r>
              <a:rPr lang="en-US" sz="1200" dirty="0"/>
              <a:t> hypertrophy: a multidisciplinary investigation based on clinical, biomechanical, histologic, and biologic assessments. Spine. 2005 Dec 1;30(23):2649–56.</a:t>
            </a:r>
            <a:endParaRPr lang="en-US" sz="1200" dirty="0">
              <a:hlinkClick r:id="rId5"/>
            </a:endParaRPr>
          </a:p>
          <a:p>
            <a:r>
              <a:rPr lang="en-US" sz="1200" dirty="0" err="1"/>
              <a:t>Jenis</a:t>
            </a:r>
            <a:r>
              <a:rPr lang="en-US" sz="1200" dirty="0"/>
              <a:t> LG, An HS. Spine update. Lumbar </a:t>
            </a:r>
            <a:r>
              <a:rPr lang="en-US" sz="1200" dirty="0" err="1"/>
              <a:t>foraminal</a:t>
            </a:r>
            <a:r>
              <a:rPr lang="en-US" sz="1200" dirty="0"/>
              <a:t> stenosis. Spine. 2000;25(3):389–94.</a:t>
            </a:r>
            <a:endParaRPr lang="en-US" sz="1200" dirty="0">
              <a:hlinkClick r:id="rId6"/>
            </a:endParaRPr>
          </a:p>
          <a:p>
            <a:r>
              <a:rPr lang="en-US" sz="1200" dirty="0" err="1"/>
              <a:t>Schönström</a:t>
            </a:r>
            <a:r>
              <a:rPr lang="en-US" sz="1200" dirty="0"/>
              <a:t> N, </a:t>
            </a:r>
            <a:r>
              <a:rPr lang="en-US" sz="1200" dirty="0" err="1"/>
              <a:t>Lindahl</a:t>
            </a:r>
            <a:r>
              <a:rPr lang="en-US" sz="1200" dirty="0"/>
              <a:t> S, </a:t>
            </a:r>
            <a:r>
              <a:rPr lang="en-US" sz="1200" dirty="0" err="1"/>
              <a:t>Willén</a:t>
            </a:r>
            <a:r>
              <a:rPr lang="en-US" sz="1200" dirty="0"/>
              <a:t> J, Hansson T. Dynamic changes in the dimensions of the lumbar spinal canal: an experimental study in vitro. Journal of </a:t>
            </a:r>
            <a:r>
              <a:rPr lang="en-US" sz="1200" dirty="0" err="1"/>
              <a:t>orthopaedic</a:t>
            </a:r>
            <a:r>
              <a:rPr lang="en-US" sz="1200" dirty="0"/>
              <a:t> research. 1989;7(1):115–21.</a:t>
            </a:r>
            <a:endParaRPr lang="en-US" sz="1200" dirty="0">
              <a:hlinkClick r:id="rId7"/>
            </a:endParaRPr>
          </a:p>
          <a:p>
            <a:r>
              <a:rPr lang="en-US" sz="1200" dirty="0"/>
              <a:t>Porter RW, Ward D. Cauda </a:t>
            </a:r>
            <a:r>
              <a:rPr lang="en-US" sz="1200" dirty="0" err="1"/>
              <a:t>equina</a:t>
            </a:r>
            <a:r>
              <a:rPr lang="en-US" sz="1200" dirty="0"/>
              <a:t> dysfunction. The significance of two-level pathology. Spine. 1992;17(1):9–15.</a:t>
            </a:r>
            <a:endParaRPr lang="en-US" sz="1200" dirty="0">
              <a:hlinkClick r:id="rId8"/>
            </a:endParaRPr>
          </a:p>
          <a:p>
            <a:r>
              <a:rPr lang="en-US" sz="1200" dirty="0"/>
              <a:t>Jespersen SM, Hansen ES, </a:t>
            </a:r>
            <a:r>
              <a:rPr lang="en-US" sz="1200" dirty="0" err="1"/>
              <a:t>Høy</a:t>
            </a:r>
            <a:r>
              <a:rPr lang="en-US" sz="1200" dirty="0"/>
              <a:t> K, Christensen KO, </a:t>
            </a:r>
            <a:r>
              <a:rPr lang="en-US" sz="1200" dirty="0" err="1"/>
              <a:t>Lindblad</a:t>
            </a:r>
            <a:r>
              <a:rPr lang="en-US" sz="1200" dirty="0"/>
              <a:t> BE, </a:t>
            </a:r>
            <a:r>
              <a:rPr lang="en-US" sz="1200" dirty="0" err="1"/>
              <a:t>Ahrensberg</a:t>
            </a:r>
            <a:r>
              <a:rPr lang="en-US" sz="1200" dirty="0"/>
              <a:t> JJ, et al. Two-level spinal stenosis in </a:t>
            </a:r>
            <a:r>
              <a:rPr lang="en-US" sz="1200" dirty="0" err="1"/>
              <a:t>minipigs</a:t>
            </a:r>
            <a:r>
              <a:rPr lang="en-US" sz="1200" dirty="0"/>
              <a:t>. Hemodynamic effects of exercise. Spine. 1995;20(24):2765–73.</a:t>
            </a:r>
          </a:p>
          <a:p>
            <a:r>
              <a:rPr lang="en-US" sz="1200" dirty="0"/>
              <a:t>Chou R, Atlas SJ, </a:t>
            </a:r>
            <a:r>
              <a:rPr lang="en-US" sz="1200" dirty="0" err="1"/>
              <a:t>Stanos</a:t>
            </a:r>
            <a:r>
              <a:rPr lang="en-US" sz="1200" dirty="0"/>
              <a:t> SP, </a:t>
            </a:r>
            <a:r>
              <a:rPr lang="en-US" sz="1200" dirty="0" err="1"/>
              <a:t>Rosenquist</a:t>
            </a:r>
            <a:r>
              <a:rPr lang="en-US" sz="1200" dirty="0"/>
              <a:t> RW. Nonsurgical interventional therapies for low back pain: a review of the evidence for an </a:t>
            </a:r>
            <a:r>
              <a:rPr lang="en-US" sz="1200" dirty="0" err="1"/>
              <a:t>american</a:t>
            </a:r>
            <a:r>
              <a:rPr lang="en-US" sz="1200" dirty="0"/>
              <a:t> pain society clinical practice guideline. Spine. 2009 May 1;34(10):1078–93.</a:t>
            </a:r>
            <a:endParaRPr lang="en-US" sz="1200" dirty="0">
              <a:hlinkClick r:id="rId9"/>
            </a:endParaRPr>
          </a:p>
          <a:p>
            <a:r>
              <a:rPr lang="en-US" sz="1200" dirty="0" err="1"/>
              <a:t>Friedly</a:t>
            </a:r>
            <a:r>
              <a:rPr lang="en-US" sz="1200" dirty="0"/>
              <a:t> J, Chan L, </a:t>
            </a:r>
            <a:r>
              <a:rPr lang="en-US" sz="1200" dirty="0" err="1"/>
              <a:t>Deyo</a:t>
            </a:r>
            <a:r>
              <a:rPr lang="en-US" sz="1200" dirty="0"/>
              <a:t> R. Increases in lumbosacral injections in the Medicare population: 1994 to 2001. Spine. 2007 Jul 15;32(16):1754–60.</a:t>
            </a:r>
            <a:endParaRPr lang="en-US" sz="1200" dirty="0">
              <a:hlinkClick r:id="rId10"/>
            </a:endParaRPr>
          </a:p>
          <a:p>
            <a:r>
              <a:rPr lang="en-US" sz="1200" dirty="0"/>
              <a:t>Igarashi A, Kikuchi S, Konno S. Correlation between inflammatory cytokines released from the lumbar facet joint tissue and symptoms in degenerative lumbar spinal disorders. J </a:t>
            </a:r>
            <a:r>
              <a:rPr lang="en-US" sz="1200" dirty="0" err="1"/>
              <a:t>Orthop</a:t>
            </a:r>
            <a:r>
              <a:rPr lang="en-US" sz="1200" dirty="0"/>
              <a:t> Sci. 2007 Mar;12(2):154–60.</a:t>
            </a:r>
            <a:endParaRPr lang="en-US" sz="1200" dirty="0">
              <a:hlinkClick r:id="rId11"/>
            </a:endParaRPr>
          </a:p>
        </p:txBody>
      </p:sp>
    </p:spTree>
    <p:extLst>
      <p:ext uri="{BB962C8B-B14F-4D97-AF65-F5344CB8AC3E}">
        <p14:creationId xmlns:p14="http://schemas.microsoft.com/office/powerpoint/2010/main" val="2135224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1103312" y="1300164"/>
            <a:ext cx="8946541" cy="4948236"/>
          </a:xfrm>
        </p:spPr>
        <p:txBody>
          <a:bodyPr>
            <a:noAutofit/>
          </a:bodyPr>
          <a:lstStyle/>
          <a:p>
            <a:r>
              <a:rPr lang="en-US" sz="1200" dirty="0" err="1"/>
              <a:t>Johnsson</a:t>
            </a:r>
            <a:r>
              <a:rPr lang="en-US" sz="1200" dirty="0"/>
              <a:t> KE, Rosen I, </a:t>
            </a:r>
            <a:r>
              <a:rPr lang="en-US" sz="1200" dirty="0" err="1"/>
              <a:t>Uden</a:t>
            </a:r>
            <a:r>
              <a:rPr lang="en-US" sz="1200" dirty="0"/>
              <a:t> A. The natural course of lumbar spinal stenosis. </a:t>
            </a:r>
            <a:r>
              <a:rPr lang="en-US" sz="1200" dirty="0" err="1"/>
              <a:t>Acta</a:t>
            </a:r>
            <a:r>
              <a:rPr lang="en-US" sz="1200" dirty="0"/>
              <a:t> </a:t>
            </a:r>
            <a:r>
              <a:rPr lang="en-US" sz="1200" dirty="0" err="1"/>
              <a:t>Orthop</a:t>
            </a:r>
            <a:r>
              <a:rPr lang="en-US" sz="1200" dirty="0"/>
              <a:t> </a:t>
            </a:r>
            <a:r>
              <a:rPr lang="en-US" sz="1200" dirty="0" err="1"/>
              <a:t>Scand</a:t>
            </a:r>
            <a:r>
              <a:rPr lang="en-US" sz="1200" dirty="0"/>
              <a:t> Suppl. 1993;251:67–8.</a:t>
            </a:r>
            <a:endParaRPr lang="en-US" sz="1200" dirty="0">
              <a:hlinkClick r:id="rId2"/>
            </a:endParaRPr>
          </a:p>
          <a:p>
            <a:r>
              <a:rPr lang="en-US" sz="1200" dirty="0" err="1"/>
              <a:t>Jarvik</a:t>
            </a:r>
            <a:r>
              <a:rPr lang="en-US" sz="1200" dirty="0"/>
              <a:t> JG, </a:t>
            </a:r>
            <a:r>
              <a:rPr lang="en-US" sz="1200" dirty="0" err="1"/>
              <a:t>Deyo</a:t>
            </a:r>
            <a:r>
              <a:rPr lang="en-US" sz="1200" dirty="0"/>
              <a:t> RA. Diagnostic evaluation of low back pain with emphasis on imaging. Ann Intern Med. 2002 Oct 1;137(7):586–97.</a:t>
            </a:r>
          </a:p>
          <a:p>
            <a:r>
              <a:rPr lang="en-US" sz="1200" dirty="0"/>
              <a:t>Lohman CM, </a:t>
            </a:r>
            <a:r>
              <a:rPr lang="en-US" sz="1200" dirty="0" err="1"/>
              <a:t>Tallroth</a:t>
            </a:r>
            <a:r>
              <a:rPr lang="en-US" sz="1200" dirty="0"/>
              <a:t> K, </a:t>
            </a:r>
            <a:r>
              <a:rPr lang="en-US" sz="1200" dirty="0" err="1"/>
              <a:t>Kettunen</a:t>
            </a:r>
            <a:r>
              <a:rPr lang="en-US" sz="1200" dirty="0"/>
              <a:t> JA, Lindgren KA. Comparison of radiologic signs and clinical symptoms of spinal stenosis. Spine. 2006 Jul 15;31(16):1834–40.</a:t>
            </a:r>
            <a:endParaRPr lang="en-US" sz="1200" u="sng" dirty="0">
              <a:hlinkClick r:id="rId3"/>
            </a:endParaRPr>
          </a:p>
          <a:p>
            <a:r>
              <a:rPr lang="en-US" sz="1200" dirty="0"/>
              <a:t>Atlas SJ, Keller RB, Wu YA, </a:t>
            </a:r>
            <a:r>
              <a:rPr lang="en-US" sz="1200" dirty="0" err="1"/>
              <a:t>Deyo</a:t>
            </a:r>
            <a:r>
              <a:rPr lang="en-US" sz="1200" dirty="0"/>
              <a:t> RA, Singer DE. Long-term outcomes of surgical and nonsurgical management of lumbar spinal stenosis: 8 to 10 year results from the </a:t>
            </a:r>
            <a:r>
              <a:rPr lang="en-US" sz="1200" dirty="0" err="1"/>
              <a:t>maine</a:t>
            </a:r>
            <a:r>
              <a:rPr lang="en-US" sz="1200" dirty="0"/>
              <a:t> lumbar spine study. Spine. 2005;30(8):936–43.</a:t>
            </a:r>
          </a:p>
          <a:p>
            <a:r>
              <a:rPr lang="en-US" sz="1200" dirty="0" err="1"/>
              <a:t>Yaksi</a:t>
            </a:r>
            <a:r>
              <a:rPr lang="en-US" sz="1200" dirty="0"/>
              <a:t> A, </a:t>
            </a:r>
            <a:r>
              <a:rPr lang="en-US" sz="1200" dirty="0" err="1"/>
              <a:t>Ozgönenel</a:t>
            </a:r>
            <a:r>
              <a:rPr lang="en-US" sz="1200" dirty="0"/>
              <a:t> L, </a:t>
            </a:r>
            <a:r>
              <a:rPr lang="en-US" sz="1200" dirty="0" err="1"/>
              <a:t>Ozgönenel</a:t>
            </a:r>
            <a:r>
              <a:rPr lang="en-US" sz="1200" dirty="0"/>
              <a:t> B. The efficiency of gabapentin therapy in patients with lumbar spinal stenosis. Spine. 2007;32(9):939–42.</a:t>
            </a:r>
          </a:p>
          <a:p>
            <a:r>
              <a:rPr lang="en-US" sz="1200" dirty="0" err="1"/>
              <a:t>Matsudaira</a:t>
            </a:r>
            <a:r>
              <a:rPr lang="en-US" sz="1200" dirty="0"/>
              <a:t> K, </a:t>
            </a:r>
            <a:r>
              <a:rPr lang="en-US" sz="1200" dirty="0" err="1"/>
              <a:t>Seichi</a:t>
            </a:r>
            <a:r>
              <a:rPr lang="en-US" sz="1200" dirty="0"/>
              <a:t> A, </a:t>
            </a:r>
            <a:r>
              <a:rPr lang="en-US" sz="1200" dirty="0" err="1"/>
              <a:t>Kunogi</a:t>
            </a:r>
            <a:r>
              <a:rPr lang="en-US" sz="1200" dirty="0"/>
              <a:t> J, Yamazaki T, Kobayashi A, </a:t>
            </a:r>
            <a:r>
              <a:rPr lang="en-US" sz="1200" dirty="0" err="1"/>
              <a:t>Anamizu</a:t>
            </a:r>
            <a:r>
              <a:rPr lang="en-US" sz="1200" dirty="0"/>
              <a:t> Y, et al. The efficacy of prostaglandin E1 derivative in patients with lumbar spinal stenosis. Spine. 2009 Jan 15;34(2):115–20.</a:t>
            </a:r>
          </a:p>
          <a:p>
            <a:r>
              <a:rPr lang="en-US" sz="1200" dirty="0" err="1"/>
              <a:t>Koc</a:t>
            </a:r>
            <a:r>
              <a:rPr lang="en-US" sz="1200" dirty="0"/>
              <a:t> Z, </a:t>
            </a:r>
            <a:r>
              <a:rPr lang="en-US" sz="1200" dirty="0" err="1"/>
              <a:t>Ozcakir</a:t>
            </a:r>
            <a:r>
              <a:rPr lang="en-US" sz="1200" dirty="0"/>
              <a:t> S, </a:t>
            </a:r>
            <a:r>
              <a:rPr lang="en-US" sz="1200" dirty="0" err="1"/>
              <a:t>Sivrioglu</a:t>
            </a:r>
            <a:r>
              <a:rPr lang="en-US" sz="1200" dirty="0"/>
              <a:t> K, </a:t>
            </a:r>
            <a:r>
              <a:rPr lang="en-US" sz="1200" dirty="0" err="1"/>
              <a:t>Gurbet</a:t>
            </a:r>
            <a:r>
              <a:rPr lang="en-US" sz="1200" dirty="0"/>
              <a:t> A, </a:t>
            </a:r>
            <a:r>
              <a:rPr lang="en-US" sz="1200" dirty="0" err="1"/>
              <a:t>Kucukoglu</a:t>
            </a:r>
            <a:r>
              <a:rPr lang="en-US" sz="1200" dirty="0"/>
              <a:t> S. Effectiveness of physical therapy and epidural steroid injections in lumbar spinal stenosis. Spine. 2009 May 1;34(10):985–9.</a:t>
            </a:r>
            <a:endParaRPr lang="en-US" sz="1200" u="sng" dirty="0">
              <a:hlinkClick r:id="rId4"/>
            </a:endParaRPr>
          </a:p>
          <a:p>
            <a:r>
              <a:rPr lang="en-US" sz="1200" dirty="0"/>
              <a:t>Watters WC, 3rd, Bono CM, Gilbert TJ, </a:t>
            </a:r>
            <a:r>
              <a:rPr lang="en-US" sz="1200" dirty="0" err="1"/>
              <a:t>Kreiner</a:t>
            </a:r>
            <a:r>
              <a:rPr lang="en-US" sz="1200" dirty="0"/>
              <a:t> DS, </a:t>
            </a:r>
            <a:r>
              <a:rPr lang="en-US" sz="1200" dirty="0" err="1"/>
              <a:t>Mazanec</a:t>
            </a:r>
            <a:r>
              <a:rPr lang="en-US" sz="1200" dirty="0"/>
              <a:t> DJ, Shaffer WO, et al. An evidence-based clinical guideline for the diagnosis and treatment of degenerative lumbar spondylolisthesis. Spine J. 2009 May 15;</a:t>
            </a:r>
          </a:p>
          <a:p>
            <a:r>
              <a:rPr lang="en-US" sz="1200" dirty="0"/>
              <a:t>Chou R, </a:t>
            </a:r>
            <a:r>
              <a:rPr lang="en-US" sz="1200" dirty="0" err="1"/>
              <a:t>Loeser</a:t>
            </a:r>
            <a:r>
              <a:rPr lang="en-US" sz="1200" dirty="0"/>
              <a:t> JD, Owens DK, </a:t>
            </a:r>
            <a:r>
              <a:rPr lang="en-US" sz="1200" dirty="0" err="1"/>
              <a:t>Rosenquist</a:t>
            </a:r>
            <a:r>
              <a:rPr lang="en-US" sz="1200" dirty="0"/>
              <a:t> RW, Atlas SJ, </a:t>
            </a:r>
            <a:r>
              <a:rPr lang="en-US" sz="1200" dirty="0" err="1"/>
              <a:t>Baisden</a:t>
            </a:r>
            <a:r>
              <a:rPr lang="en-US" sz="1200" dirty="0"/>
              <a:t> J, et al. Interventional therapies, surgery, and interdisciplinary rehabilitation for low back pain: an evidence-based clinical practice guideline from the American Pain Society. Spine. 2009 May 1;34(10):1066–77.</a:t>
            </a:r>
          </a:p>
          <a:p>
            <a:r>
              <a:rPr lang="en-US" sz="1200" dirty="0"/>
              <a:t>Weinstein JN, </a:t>
            </a:r>
            <a:r>
              <a:rPr lang="en-US" sz="1200" dirty="0" err="1"/>
              <a:t>Tosteson</a:t>
            </a:r>
            <a:r>
              <a:rPr lang="en-US" sz="1200" dirty="0"/>
              <a:t> TD, Lurie JD, </a:t>
            </a:r>
            <a:r>
              <a:rPr lang="en-US" sz="1200" dirty="0" err="1"/>
              <a:t>Tosteson</a:t>
            </a:r>
            <a:r>
              <a:rPr lang="en-US" sz="1200" dirty="0"/>
              <a:t> AN, Blood E, </a:t>
            </a:r>
            <a:r>
              <a:rPr lang="en-US" sz="1200" dirty="0" err="1"/>
              <a:t>Hanscom</a:t>
            </a:r>
            <a:r>
              <a:rPr lang="en-US" sz="1200" dirty="0"/>
              <a:t> B, et al. Surgical versus nonsurgical therapy for lumbar spinal stenosis. New England Journal of Medicine. 2008;358(8):794–810.</a:t>
            </a:r>
          </a:p>
        </p:txBody>
      </p:sp>
    </p:spTree>
    <p:extLst>
      <p:ext uri="{BB962C8B-B14F-4D97-AF65-F5344CB8AC3E}">
        <p14:creationId xmlns:p14="http://schemas.microsoft.com/office/powerpoint/2010/main" val="1790216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1" y="1454964"/>
            <a:ext cx="3339281" cy="3308840"/>
          </a:xfrm>
        </p:spPr>
        <p:txBody>
          <a:bodyPr vert="horz" lIns="91440" tIns="45720" rIns="91440" bIns="45720" rtlCol="0" anchor="b">
            <a:normAutofit/>
          </a:bodyPr>
          <a:lstStyle/>
          <a:p>
            <a:pPr>
              <a:lnSpc>
                <a:spcPct val="90000"/>
              </a:lnSpc>
            </a:pPr>
            <a:r>
              <a:rPr lang="en-US" dirty="0"/>
              <a:t>Thank You For Your Time &amp; Please Ask Questions...</a:t>
            </a:r>
          </a:p>
        </p:txBody>
      </p:sp>
      <p:pic>
        <p:nvPicPr>
          <p:cNvPr id="4" name="Content Placeholder 3" descr="A small child sitting on the floor&#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l="4369" r="6373" b="2"/>
          <a:stretch/>
        </p:blipFill>
        <p:spPr>
          <a:xfrm>
            <a:off x="4634682" y="10"/>
            <a:ext cx="7557319" cy="6857990"/>
          </a:xfrm>
          <a:prstGeom prst="rect">
            <a:avLst/>
          </a:prstGeom>
        </p:spPr>
      </p:pic>
    </p:spTree>
    <p:extLst>
      <p:ext uri="{BB962C8B-B14F-4D97-AF65-F5344CB8AC3E}">
        <p14:creationId xmlns:p14="http://schemas.microsoft.com/office/powerpoint/2010/main" val="3555940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D002-FF5E-7C40-9909-53E3AEE1E334}"/>
              </a:ext>
            </a:extLst>
          </p:cNvPr>
          <p:cNvSpPr>
            <a:spLocks noGrp="1"/>
          </p:cNvSpPr>
          <p:nvPr>
            <p:ph type="title"/>
          </p:nvPr>
        </p:nvSpPr>
        <p:spPr>
          <a:xfrm>
            <a:off x="647701" y="1454964"/>
            <a:ext cx="3339281" cy="3308840"/>
          </a:xfrm>
        </p:spPr>
        <p:txBody>
          <a:bodyPr vert="horz" lIns="91440" tIns="45720" rIns="91440" bIns="45720" rtlCol="0" anchor="b">
            <a:normAutofit/>
          </a:bodyPr>
          <a:lstStyle/>
          <a:p>
            <a:r>
              <a:rPr lang="en-US" sz="6000" dirty="0"/>
              <a:t>Four Years Later…</a:t>
            </a:r>
          </a:p>
        </p:txBody>
      </p:sp>
      <p:pic>
        <p:nvPicPr>
          <p:cNvPr id="5" name="Content Placeholder 4" descr="A group of people sitting at a table&#10;&#10;Description automatically generated">
            <a:extLst>
              <a:ext uri="{FF2B5EF4-FFF2-40B4-BE49-F238E27FC236}">
                <a16:creationId xmlns:a16="http://schemas.microsoft.com/office/drawing/2014/main" id="{87746C06-2B59-9541-81C1-239FD129D3BC}"/>
              </a:ext>
            </a:extLst>
          </p:cNvPr>
          <p:cNvPicPr>
            <a:picLocks noGrp="1" noChangeAspect="1"/>
          </p:cNvPicPr>
          <p:nvPr>
            <p:ph idx="1"/>
          </p:nvPr>
        </p:nvPicPr>
        <p:blipFill rotWithShape="1">
          <a:blip r:embed="rId2"/>
          <a:srcRect t="8101" b="23839"/>
          <a:stretch/>
        </p:blipFill>
        <p:spPr>
          <a:xfrm>
            <a:off x="4634682" y="10"/>
            <a:ext cx="7557319" cy="6857990"/>
          </a:xfrm>
          <a:prstGeom prst="rect">
            <a:avLst/>
          </a:prstGeom>
        </p:spPr>
      </p:pic>
    </p:spTree>
    <p:extLst>
      <p:ext uri="{BB962C8B-B14F-4D97-AF65-F5344CB8AC3E}">
        <p14:creationId xmlns:p14="http://schemas.microsoft.com/office/powerpoint/2010/main" val="2587599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D655-D993-C6F4-9DB2-FF9207393FC5}"/>
              </a:ext>
            </a:extLst>
          </p:cNvPr>
          <p:cNvSpPr>
            <a:spLocks noGrp="1"/>
          </p:cNvSpPr>
          <p:nvPr>
            <p:ph type="title"/>
          </p:nvPr>
        </p:nvSpPr>
        <p:spPr>
          <a:xfrm>
            <a:off x="650669" y="1432560"/>
            <a:ext cx="3330328" cy="2987040"/>
          </a:xfrm>
        </p:spPr>
        <p:txBody>
          <a:bodyPr>
            <a:noAutofit/>
          </a:bodyPr>
          <a:lstStyle/>
          <a:p>
            <a:r>
              <a:rPr lang="en-US" sz="6000" dirty="0"/>
              <a:t>Seven Years After That…</a:t>
            </a:r>
          </a:p>
        </p:txBody>
      </p:sp>
      <p:pic>
        <p:nvPicPr>
          <p:cNvPr id="5" name="Content Placeholder 4">
            <a:extLst>
              <a:ext uri="{FF2B5EF4-FFF2-40B4-BE49-F238E27FC236}">
                <a16:creationId xmlns:a16="http://schemas.microsoft.com/office/drawing/2014/main" id="{CD7D439E-3A5F-7790-8C17-D15EC5E4980A}"/>
              </a:ext>
            </a:extLst>
          </p:cNvPr>
          <p:cNvPicPr>
            <a:picLocks noChangeAspect="1"/>
          </p:cNvPicPr>
          <p:nvPr/>
        </p:nvPicPr>
        <p:blipFill>
          <a:blip r:embed="rId2"/>
          <a:srcRect l="8452" r="8870"/>
          <a:stretch>
            <a:fillRect/>
          </a:stretch>
        </p:blipFill>
        <p:spPr>
          <a:xfrm>
            <a:off x="4634680" y="10"/>
            <a:ext cx="7560130" cy="6857990"/>
          </a:xfrm>
          <a:prstGeom prst="rect">
            <a:avLst/>
          </a:prstGeom>
        </p:spPr>
      </p:pic>
      <p:sp>
        <p:nvSpPr>
          <p:cNvPr id="9" name="Content Placeholder 8">
            <a:extLst>
              <a:ext uri="{FF2B5EF4-FFF2-40B4-BE49-F238E27FC236}">
                <a16:creationId xmlns:a16="http://schemas.microsoft.com/office/drawing/2014/main" id="{D29AD39E-E354-1D2B-7654-B8F784D2370C}"/>
              </a:ext>
            </a:extLst>
          </p:cNvPr>
          <p:cNvSpPr>
            <a:spLocks noGrp="1"/>
          </p:cNvSpPr>
          <p:nvPr>
            <p:ph idx="1"/>
          </p:nvPr>
        </p:nvSpPr>
        <p:spPr>
          <a:xfrm flipV="1">
            <a:off x="650669" y="6248399"/>
            <a:ext cx="3330328" cy="198121"/>
          </a:xfrm>
        </p:spPr>
        <p:txBody>
          <a:bodyPr>
            <a:normAutofit fontScale="40000" lnSpcReduction="20000"/>
          </a:bodyPr>
          <a:lstStyle/>
          <a:p>
            <a:pPr marL="0" indent="0">
              <a:buNone/>
            </a:pPr>
            <a:endParaRPr lang="en-US" dirty="0"/>
          </a:p>
        </p:txBody>
      </p:sp>
    </p:spTree>
    <p:extLst>
      <p:ext uri="{BB962C8B-B14F-4D97-AF65-F5344CB8AC3E}">
        <p14:creationId xmlns:p14="http://schemas.microsoft.com/office/powerpoint/2010/main" val="110247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DB876-7467-69EA-FB1F-02C365D004FA}"/>
              </a:ext>
            </a:extLst>
          </p:cNvPr>
          <p:cNvSpPr>
            <a:spLocks noGrp="1"/>
          </p:cNvSpPr>
          <p:nvPr>
            <p:ph type="title"/>
          </p:nvPr>
        </p:nvSpPr>
        <p:spPr/>
        <p:txBody>
          <a:bodyPr/>
          <a:lstStyle/>
          <a:p>
            <a:r>
              <a:rPr lang="en-US" dirty="0"/>
              <a:t>“My back is killing me”… “I can’t move”… “Something popped!”</a:t>
            </a:r>
          </a:p>
        </p:txBody>
      </p:sp>
      <p:sp>
        <p:nvSpPr>
          <p:cNvPr id="3" name="Content Placeholder 2">
            <a:extLst>
              <a:ext uri="{FF2B5EF4-FFF2-40B4-BE49-F238E27FC236}">
                <a16:creationId xmlns:a16="http://schemas.microsoft.com/office/drawing/2014/main" id="{404DFD14-6275-E969-EC5E-1429779CE7E0}"/>
              </a:ext>
            </a:extLst>
          </p:cNvPr>
          <p:cNvSpPr>
            <a:spLocks noGrp="1"/>
          </p:cNvSpPr>
          <p:nvPr>
            <p:ph idx="1"/>
          </p:nvPr>
        </p:nvSpPr>
        <p:spPr/>
        <p:txBody>
          <a:bodyPr>
            <a:normAutofit/>
          </a:bodyPr>
          <a:lstStyle/>
          <a:p>
            <a:r>
              <a:rPr lang="en-US" sz="2800" dirty="0"/>
              <a:t>A common reason for a patient to seek acute medical care </a:t>
            </a:r>
          </a:p>
          <a:p>
            <a:pPr lvl="1"/>
            <a:r>
              <a:rPr lang="en-US" sz="2800" dirty="0"/>
              <a:t>PCP?</a:t>
            </a:r>
          </a:p>
          <a:p>
            <a:pPr lvl="1"/>
            <a:r>
              <a:rPr lang="en-US" sz="2800" dirty="0"/>
              <a:t>Orthopedic surgeon?</a:t>
            </a:r>
          </a:p>
          <a:p>
            <a:pPr lvl="1"/>
            <a:r>
              <a:rPr lang="en-US" sz="2800" dirty="0"/>
              <a:t>Urgent care?</a:t>
            </a:r>
          </a:p>
          <a:p>
            <a:pPr lvl="1"/>
            <a:r>
              <a:rPr lang="en-US" sz="2800" dirty="0"/>
              <a:t>ER?</a:t>
            </a:r>
          </a:p>
          <a:p>
            <a:pPr lvl="1"/>
            <a:r>
              <a:rPr lang="en-US" sz="2800" dirty="0"/>
              <a:t>Pain clinic</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6A4BB54-FEFE-DBC4-B421-4A85C819A2DF}"/>
                  </a:ext>
                </a:extLst>
              </p14:cNvPr>
              <p14:cNvContentPartPr/>
              <p14:nvPr/>
            </p14:nvContentPartPr>
            <p14:xfrm>
              <a:off x="1272210" y="3295710"/>
              <a:ext cx="478800" cy="634680"/>
            </p14:xfrm>
          </p:contentPart>
        </mc:Choice>
        <mc:Fallback xmlns="">
          <p:pic>
            <p:nvPicPr>
              <p:cNvPr id="6" name="Ink 5">
                <a:extLst>
                  <a:ext uri="{FF2B5EF4-FFF2-40B4-BE49-F238E27FC236}">
                    <a16:creationId xmlns:a16="http://schemas.microsoft.com/office/drawing/2014/main" id="{46A4BB54-FEFE-DBC4-B421-4A85C819A2DF}"/>
                  </a:ext>
                </a:extLst>
              </p:cNvPr>
              <p:cNvPicPr/>
              <p:nvPr/>
            </p:nvPicPr>
            <p:blipFill>
              <a:blip r:embed="rId4"/>
              <a:stretch>
                <a:fillRect/>
              </a:stretch>
            </p:blipFill>
            <p:spPr>
              <a:xfrm>
                <a:off x="1263210" y="3286710"/>
                <a:ext cx="49644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851E10F-966E-B80B-D3D9-97ACD446DBB9}"/>
                  </a:ext>
                </a:extLst>
              </p14:cNvPr>
              <p14:cNvContentPartPr/>
              <p14:nvPr/>
            </p14:nvContentPartPr>
            <p14:xfrm>
              <a:off x="887370" y="3601710"/>
              <a:ext cx="789120" cy="2012760"/>
            </p14:xfrm>
          </p:contentPart>
        </mc:Choice>
        <mc:Fallback xmlns="">
          <p:pic>
            <p:nvPicPr>
              <p:cNvPr id="8" name="Ink 7">
                <a:extLst>
                  <a:ext uri="{FF2B5EF4-FFF2-40B4-BE49-F238E27FC236}">
                    <a16:creationId xmlns:a16="http://schemas.microsoft.com/office/drawing/2014/main" id="{8851E10F-966E-B80B-D3D9-97ACD446DBB9}"/>
                  </a:ext>
                </a:extLst>
              </p:cNvPr>
              <p:cNvPicPr/>
              <p:nvPr/>
            </p:nvPicPr>
            <p:blipFill>
              <a:blip r:embed="rId6"/>
              <a:stretch>
                <a:fillRect/>
              </a:stretch>
            </p:blipFill>
            <p:spPr>
              <a:xfrm>
                <a:off x="878370" y="3593070"/>
                <a:ext cx="806760" cy="2030400"/>
              </a:xfrm>
              <a:prstGeom prst="rect">
                <a:avLst/>
              </a:prstGeom>
            </p:spPr>
          </p:pic>
        </mc:Fallback>
      </mc:AlternateContent>
    </p:spTree>
    <p:extLst>
      <p:ext uri="{BB962C8B-B14F-4D97-AF65-F5344CB8AC3E}">
        <p14:creationId xmlns:p14="http://schemas.microsoft.com/office/powerpoint/2010/main" val="29119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6EABF-AAA0-DB14-4E20-9EAA7574C3FD}"/>
              </a:ext>
            </a:extLst>
          </p:cNvPr>
          <p:cNvSpPr>
            <a:spLocks noGrp="1"/>
          </p:cNvSpPr>
          <p:nvPr>
            <p:ph type="title"/>
          </p:nvPr>
        </p:nvSpPr>
        <p:spPr/>
        <p:txBody>
          <a:bodyPr/>
          <a:lstStyle/>
          <a:p>
            <a:r>
              <a:rPr lang="en-US" dirty="0"/>
              <a:t>Where To Start with Low Back Pain</a:t>
            </a:r>
          </a:p>
        </p:txBody>
      </p:sp>
      <p:sp>
        <p:nvSpPr>
          <p:cNvPr id="3" name="Content Placeholder 2">
            <a:extLst>
              <a:ext uri="{FF2B5EF4-FFF2-40B4-BE49-F238E27FC236}">
                <a16:creationId xmlns:a16="http://schemas.microsoft.com/office/drawing/2014/main" id="{434FD214-E668-7961-C595-19AECED3AB08}"/>
              </a:ext>
            </a:extLst>
          </p:cNvPr>
          <p:cNvSpPr>
            <a:spLocks noGrp="1"/>
          </p:cNvSpPr>
          <p:nvPr>
            <p:ph idx="1"/>
          </p:nvPr>
        </p:nvSpPr>
        <p:spPr/>
        <p:txBody>
          <a:bodyPr>
            <a:normAutofit/>
          </a:bodyPr>
          <a:lstStyle/>
          <a:p>
            <a:r>
              <a:rPr lang="en-US" sz="2800" dirty="0"/>
              <a:t>Patient’s need to move!</a:t>
            </a:r>
          </a:p>
          <a:p>
            <a:pPr lvl="1"/>
            <a:r>
              <a:rPr lang="en-US" sz="2800" dirty="0"/>
              <a:t>Physical therapy (learn what to do)</a:t>
            </a:r>
          </a:p>
          <a:p>
            <a:pPr lvl="1"/>
            <a:r>
              <a:rPr lang="en-US" sz="2800" dirty="0"/>
              <a:t>Home exercise (everyday)</a:t>
            </a:r>
          </a:p>
          <a:p>
            <a:pPr lvl="1"/>
            <a:r>
              <a:rPr lang="en-US" sz="2800" dirty="0"/>
              <a:t>Core muscle maintenance is a life-long pursuit</a:t>
            </a:r>
          </a:p>
          <a:p>
            <a:pPr lvl="2"/>
            <a:r>
              <a:rPr lang="en-US" sz="2600" dirty="0"/>
              <a:t>It can be done in a chair</a:t>
            </a:r>
          </a:p>
          <a:p>
            <a:pPr lvl="2"/>
            <a:r>
              <a:rPr lang="en-US" sz="2600" dirty="0"/>
              <a:t>It takes 5 minutes a day</a:t>
            </a:r>
          </a:p>
          <a:p>
            <a:pPr lvl="2"/>
            <a:r>
              <a:rPr lang="en-US" sz="2600" dirty="0"/>
              <a:t>Nothing else you do will strengthen it</a:t>
            </a:r>
          </a:p>
          <a:p>
            <a:pPr marL="457200" lvl="1" indent="0">
              <a:buNone/>
            </a:pPr>
            <a:endParaRPr lang="en-US" dirty="0"/>
          </a:p>
        </p:txBody>
      </p:sp>
    </p:spTree>
    <p:extLst>
      <p:ext uri="{BB962C8B-B14F-4D97-AF65-F5344CB8AC3E}">
        <p14:creationId xmlns:p14="http://schemas.microsoft.com/office/powerpoint/2010/main" val="155374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847D8-DAE8-E418-C9DD-B617E425C8F2}"/>
              </a:ext>
            </a:extLst>
          </p:cNvPr>
          <p:cNvSpPr>
            <a:spLocks noGrp="1"/>
          </p:cNvSpPr>
          <p:nvPr>
            <p:ph type="title"/>
          </p:nvPr>
        </p:nvSpPr>
        <p:spPr/>
        <p:txBody>
          <a:bodyPr/>
          <a:lstStyle/>
          <a:p>
            <a:r>
              <a:rPr lang="en-US" dirty="0"/>
              <a:t>Where To Start with Low Back Pain</a:t>
            </a:r>
          </a:p>
        </p:txBody>
      </p:sp>
      <p:sp>
        <p:nvSpPr>
          <p:cNvPr id="3" name="Content Placeholder 2">
            <a:extLst>
              <a:ext uri="{FF2B5EF4-FFF2-40B4-BE49-F238E27FC236}">
                <a16:creationId xmlns:a16="http://schemas.microsoft.com/office/drawing/2014/main" id="{0927E4C9-481E-64AC-0A48-2BB2A809A33C}"/>
              </a:ext>
            </a:extLst>
          </p:cNvPr>
          <p:cNvSpPr>
            <a:spLocks noGrp="1"/>
          </p:cNvSpPr>
          <p:nvPr>
            <p:ph idx="1"/>
          </p:nvPr>
        </p:nvSpPr>
        <p:spPr>
          <a:xfrm>
            <a:off x="1103312" y="2052918"/>
            <a:ext cx="10269538" cy="4195481"/>
          </a:xfrm>
        </p:spPr>
        <p:txBody>
          <a:bodyPr>
            <a:normAutofit fontScale="92500" lnSpcReduction="20000"/>
          </a:bodyPr>
          <a:lstStyle/>
          <a:p>
            <a:r>
              <a:rPr lang="en-US" sz="3500" dirty="0"/>
              <a:t>Medications used to get moving</a:t>
            </a:r>
          </a:p>
          <a:p>
            <a:pPr lvl="1"/>
            <a:r>
              <a:rPr lang="en-US" sz="3500" dirty="0"/>
              <a:t>NSAIDs (not APAP)</a:t>
            </a:r>
          </a:p>
          <a:p>
            <a:pPr lvl="1"/>
            <a:r>
              <a:rPr lang="en-US" sz="3500" dirty="0"/>
              <a:t>Muscle relaxants </a:t>
            </a:r>
          </a:p>
          <a:p>
            <a:pPr lvl="1"/>
            <a:r>
              <a:rPr lang="en-US" sz="3500" dirty="0"/>
              <a:t>Oral steroids (radicular symptoms)</a:t>
            </a:r>
          </a:p>
          <a:p>
            <a:pPr lvl="1"/>
            <a:r>
              <a:rPr lang="en-US" sz="3500" dirty="0"/>
              <a:t>Opioids? (severe radicular pain)</a:t>
            </a:r>
          </a:p>
          <a:p>
            <a:pPr lvl="1"/>
            <a:endParaRPr lang="en-US" sz="2800" dirty="0"/>
          </a:p>
          <a:p>
            <a:pPr lvl="8"/>
            <a:endParaRPr lang="en-US" sz="2400" dirty="0"/>
          </a:p>
          <a:p>
            <a:pPr lvl="8"/>
            <a:endParaRPr lang="en-US" sz="2400" dirty="0"/>
          </a:p>
          <a:p>
            <a:pPr lvl="8"/>
            <a:r>
              <a:rPr lang="en-US" sz="2400" dirty="0"/>
              <a:t>(Get an x-ray- flexion and extension!)</a:t>
            </a:r>
          </a:p>
          <a:p>
            <a:endParaRPr lang="en-US" dirty="0"/>
          </a:p>
        </p:txBody>
      </p:sp>
    </p:spTree>
    <p:extLst>
      <p:ext uri="{BB962C8B-B14F-4D97-AF65-F5344CB8AC3E}">
        <p14:creationId xmlns:p14="http://schemas.microsoft.com/office/powerpoint/2010/main" val="10573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B5897F-B8F7-B767-D1D6-5215AEAE5987}"/>
              </a:ext>
            </a:extLst>
          </p:cNvPr>
          <p:cNvSpPr>
            <a:spLocks noGrp="1"/>
          </p:cNvSpPr>
          <p:nvPr>
            <p:ph type="title"/>
          </p:nvPr>
        </p:nvSpPr>
        <p:spPr>
          <a:xfrm>
            <a:off x="648931" y="629266"/>
            <a:ext cx="4166510" cy="1622321"/>
          </a:xfrm>
        </p:spPr>
        <p:txBody>
          <a:bodyPr>
            <a:normAutofit/>
          </a:bodyPr>
          <a:lstStyle/>
          <a:p>
            <a:pPr>
              <a:lnSpc>
                <a:spcPct val="90000"/>
              </a:lnSpc>
            </a:pPr>
            <a:r>
              <a:rPr lang="en-US" sz="3600">
                <a:solidFill>
                  <a:srgbClr val="EBEBEB"/>
                </a:solidFill>
              </a:rPr>
              <a:t>Where To Start with Low Back Pain </a:t>
            </a:r>
          </a:p>
        </p:txBody>
      </p:sp>
      <p:sp>
        <p:nvSpPr>
          <p:cNvPr id="1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7" name="Freeform: Shape 1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19" name="Rectangle 1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AutoShape 6" descr="Spine | Dr. Michael Meese">
            <a:extLst>
              <a:ext uri="{FF2B5EF4-FFF2-40B4-BE49-F238E27FC236}">
                <a16:creationId xmlns:a16="http://schemas.microsoft.com/office/drawing/2014/main" id="{2C5EA058-A384-B882-DCA5-BA1CD032C0A5}"/>
              </a:ext>
            </a:extLst>
          </p:cNvPr>
          <p:cNvSpPr>
            <a:spLocks noGrp="1" noChangeAspect="1" noChangeArrowheads="1"/>
          </p:cNvSpPr>
          <p:nvPr>
            <p:ph idx="1"/>
          </p:nvPr>
        </p:nvSpPr>
        <p:spPr bwMode="auto">
          <a:xfrm>
            <a:off x="648931" y="2438400"/>
            <a:ext cx="4166509" cy="3785419"/>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anchorCtr="0" compatLnSpc="1">
            <a:prstTxWarp prst="textNoShape">
              <a:avLst/>
            </a:prstTxWarp>
            <a:normAutofit/>
          </a:bodyPr>
          <a:lstStyle/>
          <a:p>
            <a:r>
              <a:rPr lang="en-US" sz="2000" dirty="0">
                <a:solidFill>
                  <a:schemeClr val="bg1"/>
                </a:solidFill>
              </a:rPr>
              <a:t>Most likely muscular or ligamentous strain </a:t>
            </a:r>
          </a:p>
          <a:p>
            <a:r>
              <a:rPr lang="en-US" sz="2000" dirty="0">
                <a:solidFill>
                  <a:schemeClr val="bg1"/>
                </a:solidFill>
              </a:rPr>
              <a:t>Below the belt? </a:t>
            </a:r>
          </a:p>
          <a:p>
            <a:r>
              <a:rPr lang="en-US" sz="2000" dirty="0">
                <a:solidFill>
                  <a:schemeClr val="bg1"/>
                </a:solidFill>
              </a:rPr>
              <a:t>Below the buttocks?</a:t>
            </a:r>
          </a:p>
          <a:p>
            <a:r>
              <a:rPr lang="en-US" sz="2000" dirty="0">
                <a:solidFill>
                  <a:schemeClr val="bg1"/>
                </a:solidFill>
              </a:rPr>
              <a:t>Standing? </a:t>
            </a:r>
          </a:p>
          <a:p>
            <a:r>
              <a:rPr lang="en-US" sz="2000" dirty="0">
                <a:solidFill>
                  <a:schemeClr val="bg1"/>
                </a:solidFill>
              </a:rPr>
              <a:t>Sitting? </a:t>
            </a:r>
          </a:p>
          <a:p>
            <a:r>
              <a:rPr lang="en-US" sz="2000" dirty="0">
                <a:solidFill>
                  <a:schemeClr val="bg1"/>
                </a:solidFill>
              </a:rPr>
              <a:t>Getting up from your seat?</a:t>
            </a:r>
          </a:p>
          <a:p>
            <a:r>
              <a:rPr lang="en-US" sz="2000" dirty="0">
                <a:solidFill>
                  <a:schemeClr val="bg1"/>
                </a:solidFill>
              </a:rPr>
              <a:t>The usual but worse or brand new?</a:t>
            </a:r>
          </a:p>
          <a:p>
            <a:endParaRPr lang="en-US" dirty="0">
              <a:solidFill>
                <a:srgbClr val="EBEBEB"/>
              </a:solidFill>
            </a:endParaRPr>
          </a:p>
        </p:txBody>
      </p:sp>
      <p:pic>
        <p:nvPicPr>
          <p:cNvPr id="8204" name="Picture 12" descr="Functional Anatomy of the Lumbar Spine ...">
            <a:extLst>
              <a:ext uri="{FF2B5EF4-FFF2-40B4-BE49-F238E27FC236}">
                <a16:creationId xmlns:a16="http://schemas.microsoft.com/office/drawing/2014/main" id="{789D1FF1-5854-815F-BA5D-FA4A77292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896" y="261394"/>
            <a:ext cx="3598779" cy="330657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Lumbar Spine for Transforaminal Access ...">
            <a:extLst>
              <a:ext uri="{FF2B5EF4-FFF2-40B4-BE49-F238E27FC236}">
                <a16:creationId xmlns:a16="http://schemas.microsoft.com/office/drawing/2014/main" id="{8A197A33-F010-97EE-D9D8-C7C936001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3567964"/>
            <a:ext cx="3257550" cy="308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0645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9DA8-AAB1-1FC6-F771-C58E87273932}"/>
              </a:ext>
            </a:extLst>
          </p:cNvPr>
          <p:cNvSpPr>
            <a:spLocks noGrp="1"/>
          </p:cNvSpPr>
          <p:nvPr>
            <p:ph type="title"/>
          </p:nvPr>
        </p:nvSpPr>
        <p:spPr/>
        <p:txBody>
          <a:bodyPr/>
          <a:lstStyle/>
          <a:p>
            <a:r>
              <a:rPr lang="en-US" dirty="0"/>
              <a:t>Where To Start with Low Back Pain </a:t>
            </a:r>
          </a:p>
        </p:txBody>
      </p:sp>
      <p:sp>
        <p:nvSpPr>
          <p:cNvPr id="3" name="Content Placeholder 2">
            <a:extLst>
              <a:ext uri="{FF2B5EF4-FFF2-40B4-BE49-F238E27FC236}">
                <a16:creationId xmlns:a16="http://schemas.microsoft.com/office/drawing/2014/main" id="{79B1356D-BD66-68BE-7C9F-CDBF271D94ED}"/>
              </a:ext>
            </a:extLst>
          </p:cNvPr>
          <p:cNvSpPr>
            <a:spLocks noGrp="1"/>
          </p:cNvSpPr>
          <p:nvPr>
            <p:ph idx="1"/>
          </p:nvPr>
        </p:nvSpPr>
        <p:spPr>
          <a:xfrm>
            <a:off x="1103312" y="2052918"/>
            <a:ext cx="9640888" cy="4195481"/>
          </a:xfrm>
        </p:spPr>
        <p:txBody>
          <a:bodyPr>
            <a:noAutofit/>
          </a:bodyPr>
          <a:lstStyle/>
          <a:p>
            <a:r>
              <a:rPr lang="en-US" sz="2800" dirty="0"/>
              <a:t>Do we need a diagnosis?</a:t>
            </a:r>
          </a:p>
          <a:p>
            <a:pPr lvl="1"/>
            <a:r>
              <a:rPr lang="en-US" sz="2800" dirty="0"/>
              <a:t>Arthritis anywhere else?</a:t>
            </a:r>
          </a:p>
          <a:p>
            <a:pPr lvl="1"/>
            <a:r>
              <a:rPr lang="en-US" sz="2800" dirty="0"/>
              <a:t>Acute discogenic versus exacerbation of chronic degenerative stenosis </a:t>
            </a:r>
          </a:p>
          <a:p>
            <a:pPr lvl="1"/>
            <a:r>
              <a:rPr lang="en-US" sz="2800" dirty="0"/>
              <a:t>Leg pain?</a:t>
            </a:r>
          </a:p>
          <a:p>
            <a:pPr lvl="1"/>
            <a:r>
              <a:rPr lang="en-US" sz="2800" dirty="0"/>
              <a:t>Leg weakness or bowel/bladder issues?</a:t>
            </a:r>
          </a:p>
          <a:p>
            <a:pPr lvl="1"/>
            <a:r>
              <a:rPr lang="en-US" sz="2800" dirty="0"/>
              <a:t>Cancer history?</a:t>
            </a:r>
          </a:p>
          <a:p>
            <a:endParaRPr lang="en-US" sz="3200" dirty="0"/>
          </a:p>
        </p:txBody>
      </p:sp>
    </p:spTree>
    <p:extLst>
      <p:ext uri="{BB962C8B-B14F-4D97-AF65-F5344CB8AC3E}">
        <p14:creationId xmlns:p14="http://schemas.microsoft.com/office/powerpoint/2010/main" val="15061591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9" ma:contentTypeDescription="Create a new document." ma:contentTypeScope="" ma:versionID="299973ef29f243589c5f6f95cadf314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c88b42ba56ee563702cfbc577b84af83"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element name="SourceCode" ma:index="26"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SourceCode xmlns="c6a150e9-571f-46dd-be5f-b16145ef198d" xsi:nil="true"/>
  </documentManagement>
</p:properties>
</file>

<file path=customXml/itemProps1.xml><?xml version="1.0" encoding="utf-8"?>
<ds:datastoreItem xmlns:ds="http://schemas.openxmlformats.org/officeDocument/2006/customXml" ds:itemID="{1A5BBBAF-C688-4EFD-8F64-F6663F9C88A2}"/>
</file>

<file path=customXml/itemProps2.xml><?xml version="1.0" encoding="utf-8"?>
<ds:datastoreItem xmlns:ds="http://schemas.openxmlformats.org/officeDocument/2006/customXml" ds:itemID="{4480DDDC-96DE-4224-B1FA-B6E881FC7ABA}"/>
</file>

<file path=customXml/itemProps3.xml><?xml version="1.0" encoding="utf-8"?>
<ds:datastoreItem xmlns:ds="http://schemas.openxmlformats.org/officeDocument/2006/customXml" ds:itemID="{C3EB8C22-7532-4F98-8918-F306B4C3A2EA}"/>
</file>

<file path=docProps/app.xml><?xml version="1.0" encoding="utf-8"?>
<Properties xmlns="http://schemas.openxmlformats.org/officeDocument/2006/extended-properties" xmlns:vt="http://schemas.openxmlformats.org/officeDocument/2006/docPropsVTypes">
  <TotalTime>26074</TotalTime>
  <Words>5612</Words>
  <Application>Microsoft Macintosh PowerPoint</Application>
  <PresentationFormat>Widescreen</PresentationFormat>
  <Paragraphs>469</Paragraphs>
  <Slides>47</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ＭＳ Ｐゴシック</vt:lpstr>
      <vt:lpstr>Arial</vt:lpstr>
      <vt:lpstr>Calibri</vt:lpstr>
      <vt:lpstr>Century Gothic</vt:lpstr>
      <vt:lpstr>Lucida Sans</vt:lpstr>
      <vt:lpstr>Wingdings 3</vt:lpstr>
      <vt:lpstr>Ion</vt:lpstr>
      <vt:lpstr>Low Back Pain and Advances in Interventional Pain Management </vt:lpstr>
      <vt:lpstr>PowerPoint Presentation</vt:lpstr>
      <vt:lpstr>Goals</vt:lpstr>
      <vt:lpstr>Low Back Pain at the Well-Care Visit</vt:lpstr>
      <vt:lpstr>“My back is killing me”… “I can’t move”… “Something popped!”</vt:lpstr>
      <vt:lpstr>Where To Start with Low Back Pain</vt:lpstr>
      <vt:lpstr>Where To Start with Low Back Pain</vt:lpstr>
      <vt:lpstr>Where To Start with Low Back Pain </vt:lpstr>
      <vt:lpstr>Where To Start with Low Back Pain </vt:lpstr>
      <vt:lpstr>What To Do Next</vt:lpstr>
      <vt:lpstr>What To Do When Acute Becomes Chronic</vt:lpstr>
      <vt:lpstr>What Can We Do For Chronic Low Back Pain</vt:lpstr>
      <vt:lpstr>What Can We Do For Chronic Low Back Pain </vt:lpstr>
      <vt:lpstr>What Can We Do For Chronic Low Back Pain</vt:lpstr>
      <vt:lpstr>Some Harsh Truths Patients Don’t Like To Hear About Their CLBP</vt:lpstr>
      <vt:lpstr>Obesity</vt:lpstr>
      <vt:lpstr>Advanced Procedures </vt:lpstr>
      <vt:lpstr>Vertiflex </vt:lpstr>
      <vt:lpstr>PowerPoint Presentation</vt:lpstr>
      <vt:lpstr>Lumbar Spinal Stenosis </vt:lpstr>
      <vt:lpstr>Anatomy</vt:lpstr>
      <vt:lpstr>Anatomy</vt:lpstr>
      <vt:lpstr>Pathophysiology</vt:lpstr>
      <vt:lpstr>PowerPoint Presentation</vt:lpstr>
      <vt:lpstr>MILD</vt:lpstr>
      <vt:lpstr>MILD</vt:lpstr>
      <vt:lpstr>MILD</vt:lpstr>
      <vt:lpstr>PowerPoint Presentation</vt:lpstr>
      <vt:lpstr>PowerPoint Presentation</vt:lpstr>
      <vt:lpstr>Vertebrogenic Low Back Pain </vt:lpstr>
      <vt:lpstr>Vertebrogenic Low Back Pain </vt:lpstr>
      <vt:lpstr>Vertebrogenic Low Back Pain  </vt:lpstr>
      <vt:lpstr> Intracept  (Basivertebral Nerve Ablation)</vt:lpstr>
      <vt:lpstr>Intracept </vt:lpstr>
      <vt:lpstr>Peripheral Nerve Stimulation </vt:lpstr>
      <vt:lpstr>Peripheral Nerve Stimulation </vt:lpstr>
      <vt:lpstr>Multifidus Disfunction </vt:lpstr>
      <vt:lpstr>Reactiv8</vt:lpstr>
      <vt:lpstr>Spinal Cord Stimulation for  PDN and PHN</vt:lpstr>
      <vt:lpstr>Regenerative Medicine</vt:lpstr>
      <vt:lpstr>Take Home Points</vt:lpstr>
      <vt:lpstr>I Hope You Learned At Least One Useful Thing Today…Be In Touch!</vt:lpstr>
      <vt:lpstr>References</vt:lpstr>
      <vt:lpstr>References</vt:lpstr>
      <vt:lpstr>Thank You For Your Time &amp; Please Ask Questions...</vt:lpstr>
      <vt:lpstr>Four Years Later…</vt:lpstr>
      <vt:lpstr>Seven Years After That…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Lumbar Spinal Stenosis Treatment: MILD and ISSI</dc:title>
  <dc:creator>Brendan McGinn</dc:creator>
  <cp:lastModifiedBy>Brendan McGinn</cp:lastModifiedBy>
  <cp:revision>55</cp:revision>
  <dcterms:created xsi:type="dcterms:W3CDTF">2020-03-02T02:29:01Z</dcterms:created>
  <dcterms:modified xsi:type="dcterms:W3CDTF">2026-03-11T02:51:47Z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