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7"/>
  </p:notesMasterIdLst>
  <p:sldIdLst>
    <p:sldId id="260" r:id="rId2"/>
    <p:sldId id="585" r:id="rId3"/>
    <p:sldId id="2140754177" r:id="rId4"/>
    <p:sldId id="684" r:id="rId5"/>
    <p:sldId id="644" r:id="rId6"/>
    <p:sldId id="658" r:id="rId7"/>
    <p:sldId id="680" r:id="rId8"/>
    <p:sldId id="2140754148" r:id="rId9"/>
    <p:sldId id="2140754150" r:id="rId10"/>
    <p:sldId id="317" r:id="rId11"/>
    <p:sldId id="319" r:id="rId12"/>
    <p:sldId id="268" r:id="rId13"/>
    <p:sldId id="606" r:id="rId14"/>
    <p:sldId id="698" r:id="rId15"/>
    <p:sldId id="827" r:id="rId16"/>
    <p:sldId id="2140754138" r:id="rId17"/>
    <p:sldId id="269" r:id="rId18"/>
    <p:sldId id="270" r:id="rId19"/>
    <p:sldId id="2140754123" r:id="rId20"/>
    <p:sldId id="276" r:id="rId21"/>
    <p:sldId id="593" r:id="rId22"/>
    <p:sldId id="682" r:id="rId23"/>
    <p:sldId id="608" r:id="rId24"/>
    <p:sldId id="2140754113" r:id="rId25"/>
    <p:sldId id="609" r:id="rId26"/>
    <p:sldId id="2113690436" r:id="rId27"/>
    <p:sldId id="610" r:id="rId28"/>
    <p:sldId id="611" r:id="rId29"/>
    <p:sldId id="767" r:id="rId30"/>
    <p:sldId id="277" r:id="rId31"/>
    <p:sldId id="278" r:id="rId32"/>
    <p:sldId id="715" r:id="rId33"/>
    <p:sldId id="281" r:id="rId34"/>
    <p:sldId id="768" r:id="rId35"/>
    <p:sldId id="279" r:id="rId36"/>
    <p:sldId id="2140754175" r:id="rId37"/>
    <p:sldId id="280" r:id="rId38"/>
    <p:sldId id="2140754169" r:id="rId39"/>
    <p:sldId id="769" r:id="rId40"/>
    <p:sldId id="283" r:id="rId41"/>
    <p:sldId id="284" r:id="rId42"/>
    <p:sldId id="2140754174" r:id="rId43"/>
    <p:sldId id="685" r:id="rId44"/>
    <p:sldId id="2140754104" r:id="rId45"/>
    <p:sldId id="2140754140" r:id="rId46"/>
    <p:sldId id="2140754105" r:id="rId47"/>
    <p:sldId id="653" r:id="rId48"/>
    <p:sldId id="2140754102" r:id="rId49"/>
    <p:sldId id="2140754142" r:id="rId50"/>
    <p:sldId id="660" r:id="rId51"/>
    <p:sldId id="2140754135" r:id="rId52"/>
    <p:sldId id="2140754136" r:id="rId53"/>
    <p:sldId id="785" r:id="rId54"/>
    <p:sldId id="2140754110" r:id="rId55"/>
    <p:sldId id="2140754165" r:id="rId56"/>
    <p:sldId id="771" r:id="rId57"/>
    <p:sldId id="2140754163" r:id="rId58"/>
    <p:sldId id="2140754153" r:id="rId59"/>
    <p:sldId id="2140754154" r:id="rId60"/>
    <p:sldId id="2140754143" r:id="rId61"/>
    <p:sldId id="777" r:id="rId62"/>
    <p:sldId id="690" r:id="rId63"/>
    <p:sldId id="691" r:id="rId64"/>
    <p:sldId id="2140754151" r:id="rId65"/>
    <p:sldId id="2140754152" r:id="rId66"/>
    <p:sldId id="689" r:id="rId67"/>
    <p:sldId id="300" r:id="rId68"/>
    <p:sldId id="688" r:id="rId69"/>
    <p:sldId id="772" r:id="rId70"/>
    <p:sldId id="2140754155" r:id="rId71"/>
    <p:sldId id="2140754156" r:id="rId72"/>
    <p:sldId id="2140754157" r:id="rId73"/>
    <p:sldId id="298" r:id="rId74"/>
    <p:sldId id="2140754158" r:id="rId75"/>
    <p:sldId id="770" r:id="rId76"/>
    <p:sldId id="288" r:id="rId77"/>
    <p:sldId id="633" r:id="rId78"/>
    <p:sldId id="289" r:id="rId79"/>
    <p:sldId id="290" r:id="rId80"/>
    <p:sldId id="635" r:id="rId81"/>
    <p:sldId id="640" r:id="rId82"/>
    <p:sldId id="293" r:id="rId83"/>
    <p:sldId id="2140754146" r:id="rId84"/>
    <p:sldId id="2140754145" r:id="rId85"/>
    <p:sldId id="2140754147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91438"/>
  </p:normalViewPr>
  <p:slideViewPr>
    <p:cSldViewPr>
      <p:cViewPr varScale="1">
        <p:scale>
          <a:sx n="96" d="100"/>
          <a:sy n="96" d="100"/>
        </p:scale>
        <p:origin x="12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F3B53-0CE6-4E4A-8CA1-792C60D3559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D3292D-B18A-4F26-8AF2-5A26AFF6CE70}">
      <dgm:prSet phldrT="[Text]" custT="1"/>
      <dgm:spPr/>
      <dgm:t>
        <a:bodyPr/>
        <a:lstStyle/>
        <a:p>
          <a:r>
            <a:rPr lang="en-US" sz="2400" dirty="0"/>
            <a:t>Wear long pants &amp; sleeves</a:t>
          </a:r>
        </a:p>
      </dgm:t>
    </dgm:pt>
    <dgm:pt modelId="{644105B0-0015-471B-987D-CF61C4EB9208}" type="parTrans" cxnId="{BA621689-D806-4CA5-99C5-B76B23B6D986}">
      <dgm:prSet/>
      <dgm:spPr/>
      <dgm:t>
        <a:bodyPr/>
        <a:lstStyle/>
        <a:p>
          <a:endParaRPr lang="en-US"/>
        </a:p>
      </dgm:t>
    </dgm:pt>
    <dgm:pt modelId="{A90229B2-8FB1-4426-8443-BE3550446E74}" type="sibTrans" cxnId="{BA621689-D806-4CA5-99C5-B76B23B6D986}">
      <dgm:prSet/>
      <dgm:spPr/>
      <dgm:t>
        <a:bodyPr/>
        <a:lstStyle/>
        <a:p>
          <a:endParaRPr lang="en-US"/>
        </a:p>
      </dgm:t>
    </dgm:pt>
    <dgm:pt modelId="{1EC8C383-4F52-4F39-95EB-4252A2165A19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chemeClr val="accent4"/>
              </a:solidFill>
            </a:rPr>
            <a:t>Wear closed toed footwear</a:t>
          </a:r>
        </a:p>
      </dgm:t>
    </dgm:pt>
    <dgm:pt modelId="{3765214B-BCDD-405C-B97F-C02DC43749EE}" type="parTrans" cxnId="{D44A4A55-5828-4B51-BBD2-F1382439A3B0}">
      <dgm:prSet/>
      <dgm:spPr/>
      <dgm:t>
        <a:bodyPr/>
        <a:lstStyle/>
        <a:p>
          <a:endParaRPr lang="en-US"/>
        </a:p>
      </dgm:t>
    </dgm:pt>
    <dgm:pt modelId="{60288F36-4D89-4318-B22A-A2078BCA894D}" type="sibTrans" cxnId="{D44A4A55-5828-4B51-BBD2-F1382439A3B0}">
      <dgm:prSet/>
      <dgm:spPr/>
      <dgm:t>
        <a:bodyPr/>
        <a:lstStyle/>
        <a:p>
          <a:endParaRPr lang="en-US"/>
        </a:p>
      </dgm:t>
    </dgm:pt>
    <dgm:pt modelId="{ABCAAE61-0BC9-41B2-B977-01E00062E5D0}">
      <dgm:prSet phldrT="[Text]" custT="1"/>
      <dgm:spPr/>
      <dgm:t>
        <a:bodyPr/>
        <a:lstStyle/>
        <a:p>
          <a:r>
            <a:rPr lang="en-US" sz="2000" dirty="0"/>
            <a:t>Insect repellent with DEET</a:t>
          </a:r>
        </a:p>
      </dgm:t>
    </dgm:pt>
    <dgm:pt modelId="{DDB0E8AF-C1E2-49ED-989A-E517F3ED118A}" type="parTrans" cxnId="{39E46B6B-46F6-4525-98BA-D8D234B0A244}">
      <dgm:prSet/>
      <dgm:spPr/>
      <dgm:t>
        <a:bodyPr/>
        <a:lstStyle/>
        <a:p>
          <a:endParaRPr lang="en-US"/>
        </a:p>
      </dgm:t>
    </dgm:pt>
    <dgm:pt modelId="{36E4CD73-4612-4611-8B68-1A9D034EB124}" type="sibTrans" cxnId="{39E46B6B-46F6-4525-98BA-D8D234B0A244}">
      <dgm:prSet/>
      <dgm:spPr/>
      <dgm:t>
        <a:bodyPr/>
        <a:lstStyle/>
        <a:p>
          <a:endParaRPr lang="en-US"/>
        </a:p>
      </dgm:t>
    </dgm:pt>
    <dgm:pt modelId="{C532FB82-83FF-451D-9730-F8E0AB322EF1}">
      <dgm:prSet custT="1"/>
      <dgm:spPr/>
      <dgm:t>
        <a:bodyPr/>
        <a:lstStyle/>
        <a:p>
          <a:r>
            <a:rPr lang="en-US" sz="2800" dirty="0"/>
            <a:t>Pet tick prevention</a:t>
          </a:r>
        </a:p>
      </dgm:t>
    </dgm:pt>
    <dgm:pt modelId="{500E360C-3097-4E4D-982E-927FFB837980}" type="parTrans" cxnId="{514CF959-A6DC-48CD-9856-324D6BD58A8D}">
      <dgm:prSet/>
      <dgm:spPr/>
      <dgm:t>
        <a:bodyPr/>
        <a:lstStyle/>
        <a:p>
          <a:endParaRPr lang="en-US"/>
        </a:p>
      </dgm:t>
    </dgm:pt>
    <dgm:pt modelId="{C5BBEBA3-6B25-47E0-A016-EC27B9EB85C4}" type="sibTrans" cxnId="{514CF959-A6DC-48CD-9856-324D6BD58A8D}">
      <dgm:prSet/>
      <dgm:spPr/>
      <dgm:t>
        <a:bodyPr/>
        <a:lstStyle/>
        <a:p>
          <a:endParaRPr lang="en-US"/>
        </a:p>
      </dgm:t>
    </dgm:pt>
    <dgm:pt modelId="{27673A79-171C-48A8-B50D-481DF57A868D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chemeClr val="accent4"/>
              </a:solidFill>
            </a:rPr>
            <a:t>Light colored clothing</a:t>
          </a:r>
        </a:p>
      </dgm:t>
    </dgm:pt>
    <dgm:pt modelId="{90167231-4929-42AD-B8D5-5BDB6355D02A}" type="parTrans" cxnId="{C7B9135B-C3A9-46BC-9245-24726A3B41A3}">
      <dgm:prSet/>
      <dgm:spPr/>
      <dgm:t>
        <a:bodyPr/>
        <a:lstStyle/>
        <a:p>
          <a:endParaRPr lang="en-US"/>
        </a:p>
      </dgm:t>
    </dgm:pt>
    <dgm:pt modelId="{128CEEAB-D4A5-491F-8E6D-DC8149081463}" type="sibTrans" cxnId="{C7B9135B-C3A9-46BC-9245-24726A3B41A3}">
      <dgm:prSet/>
      <dgm:spPr/>
      <dgm:t>
        <a:bodyPr/>
        <a:lstStyle/>
        <a:p>
          <a:endParaRPr lang="en-US"/>
        </a:p>
      </dgm:t>
    </dgm:pt>
    <dgm:pt modelId="{738EDABF-E41D-4ACF-A046-0FCBDC808BA0}">
      <dgm:prSet custT="1"/>
      <dgm:spPr>
        <a:solidFill>
          <a:schemeClr val="bg2"/>
        </a:solidFill>
      </dgm:spPr>
      <dgm:t>
        <a:bodyPr/>
        <a:lstStyle/>
        <a:p>
          <a:r>
            <a:rPr lang="en-US" sz="2400" dirty="0"/>
            <a:t>Inspect self for tick bites</a:t>
          </a:r>
        </a:p>
      </dgm:t>
    </dgm:pt>
    <dgm:pt modelId="{B6D1FE75-47C5-4CCB-8F2C-E29DFC6BD17B}" type="parTrans" cxnId="{C5E113B0-706C-4F28-90B7-0558D743632B}">
      <dgm:prSet/>
      <dgm:spPr/>
      <dgm:t>
        <a:bodyPr/>
        <a:lstStyle/>
        <a:p>
          <a:endParaRPr lang="en-US"/>
        </a:p>
      </dgm:t>
    </dgm:pt>
    <dgm:pt modelId="{C2320B7E-2EA9-48B8-A240-816D1701EFE4}" type="sibTrans" cxnId="{C5E113B0-706C-4F28-90B7-0558D743632B}">
      <dgm:prSet/>
      <dgm:spPr/>
      <dgm:t>
        <a:bodyPr/>
        <a:lstStyle/>
        <a:p>
          <a:endParaRPr lang="en-US"/>
        </a:p>
      </dgm:t>
    </dgm:pt>
    <dgm:pt modelId="{98D7BA7F-879A-48D4-92FD-9D7C3675083E}" type="pres">
      <dgm:prSet presAssocID="{6CDF3B53-0CE6-4E4A-8CA1-792C60D35599}" presName="diagram" presStyleCnt="0">
        <dgm:presLayoutVars>
          <dgm:dir/>
          <dgm:resizeHandles val="exact"/>
        </dgm:presLayoutVars>
      </dgm:prSet>
      <dgm:spPr/>
    </dgm:pt>
    <dgm:pt modelId="{445B6514-1B2D-491B-8653-55439AF13741}" type="pres">
      <dgm:prSet presAssocID="{BBD3292D-B18A-4F26-8AF2-5A26AFF6CE70}" presName="node" presStyleLbl="node1" presStyleIdx="0" presStyleCnt="6" custScaleX="115413" custLinFactNeighborY="-20400">
        <dgm:presLayoutVars>
          <dgm:bulletEnabled val="1"/>
        </dgm:presLayoutVars>
      </dgm:prSet>
      <dgm:spPr/>
    </dgm:pt>
    <dgm:pt modelId="{D5BBB4FA-8B6D-41D8-B149-83F06AAF2E4D}" type="pres">
      <dgm:prSet presAssocID="{A90229B2-8FB1-4426-8443-BE3550446E74}" presName="sibTrans" presStyleCnt="0"/>
      <dgm:spPr/>
    </dgm:pt>
    <dgm:pt modelId="{B7FD7516-8282-425C-8B85-CDB83C4C7C98}" type="pres">
      <dgm:prSet presAssocID="{1EC8C383-4F52-4F39-95EB-4252A2165A19}" presName="node" presStyleLbl="node1" presStyleIdx="1" presStyleCnt="6" custScaleX="126547" custLinFactNeighborX="-2895" custLinFactNeighborY="-21436">
        <dgm:presLayoutVars>
          <dgm:bulletEnabled val="1"/>
        </dgm:presLayoutVars>
      </dgm:prSet>
      <dgm:spPr/>
    </dgm:pt>
    <dgm:pt modelId="{B2B5BEDE-DECB-4D44-9090-001408ACE010}" type="pres">
      <dgm:prSet presAssocID="{60288F36-4D89-4318-B22A-A2078BCA894D}" presName="sibTrans" presStyleCnt="0"/>
      <dgm:spPr/>
    </dgm:pt>
    <dgm:pt modelId="{CB543705-7031-4999-9A2A-560BDBF5F0D4}" type="pres">
      <dgm:prSet presAssocID="{ABCAAE61-0BC9-41B2-B977-01E00062E5D0}" presName="node" presStyleLbl="node1" presStyleIdx="2" presStyleCnt="6" custScaleX="105456" custLinFactNeighborX="-1595" custLinFactNeighborY="-20548">
        <dgm:presLayoutVars>
          <dgm:bulletEnabled val="1"/>
        </dgm:presLayoutVars>
      </dgm:prSet>
      <dgm:spPr/>
    </dgm:pt>
    <dgm:pt modelId="{7CF1438D-3284-4A66-90AE-4BF190D15ED8}" type="pres">
      <dgm:prSet presAssocID="{36E4CD73-4612-4611-8B68-1A9D034EB124}" presName="sibTrans" presStyleCnt="0"/>
      <dgm:spPr/>
    </dgm:pt>
    <dgm:pt modelId="{7031CC78-BE8E-4612-8226-7C843FCA0B96}" type="pres">
      <dgm:prSet presAssocID="{27673A79-171C-48A8-B50D-481DF57A868D}" presName="node" presStyleLbl="node1" presStyleIdx="3" presStyleCnt="6" custScaleX="118746" custLinFactNeighborX="-23842" custLinFactNeighborY="-15259">
        <dgm:presLayoutVars>
          <dgm:bulletEnabled val="1"/>
        </dgm:presLayoutVars>
      </dgm:prSet>
      <dgm:spPr/>
    </dgm:pt>
    <dgm:pt modelId="{FF3C99DE-172E-4C9C-873A-AC1225DA40C2}" type="pres">
      <dgm:prSet presAssocID="{128CEEAB-D4A5-491F-8E6D-DC8149081463}" presName="sibTrans" presStyleCnt="0"/>
      <dgm:spPr/>
    </dgm:pt>
    <dgm:pt modelId="{B23953FA-3BF2-4306-AC92-1EA52AFA0732}" type="pres">
      <dgm:prSet presAssocID="{C532FB82-83FF-451D-9730-F8E0AB322EF1}" presName="node" presStyleLbl="node1" presStyleIdx="4" presStyleCnt="6" custScaleX="128308" custLinFactNeighborX="-1704" custLinFactNeighborY="-15478">
        <dgm:presLayoutVars>
          <dgm:bulletEnabled val="1"/>
        </dgm:presLayoutVars>
      </dgm:prSet>
      <dgm:spPr/>
    </dgm:pt>
    <dgm:pt modelId="{72681F74-39E7-4A94-9B6B-3A275B5F280B}" type="pres">
      <dgm:prSet presAssocID="{C5BBEBA3-6B25-47E0-A016-EC27B9EB85C4}" presName="sibTrans" presStyleCnt="0"/>
      <dgm:spPr/>
    </dgm:pt>
    <dgm:pt modelId="{0937E797-AFDF-4F94-841D-414EDC920C31}" type="pres">
      <dgm:prSet presAssocID="{738EDABF-E41D-4ACF-A046-0FCBDC808BA0}" presName="node" presStyleLbl="node1" presStyleIdx="5" presStyleCnt="6" custScaleX="106484" custLinFactNeighborX="-3746" custLinFactNeighborY="-13079">
        <dgm:presLayoutVars>
          <dgm:bulletEnabled val="1"/>
        </dgm:presLayoutVars>
      </dgm:prSet>
      <dgm:spPr/>
    </dgm:pt>
  </dgm:ptLst>
  <dgm:cxnLst>
    <dgm:cxn modelId="{100F9C01-261F-4AB5-A2E3-EC7334B89DCD}" type="presOf" srcId="{27673A79-171C-48A8-B50D-481DF57A868D}" destId="{7031CC78-BE8E-4612-8226-7C843FCA0B96}" srcOrd="0" destOrd="0" presId="urn:microsoft.com/office/officeart/2005/8/layout/default"/>
    <dgm:cxn modelId="{A2801917-F0D7-4F7F-8306-2DF9F27DA5AF}" type="presOf" srcId="{6CDF3B53-0CE6-4E4A-8CA1-792C60D35599}" destId="{98D7BA7F-879A-48D4-92FD-9D7C3675083E}" srcOrd="0" destOrd="0" presId="urn:microsoft.com/office/officeart/2005/8/layout/default"/>
    <dgm:cxn modelId="{F457A13B-BB40-41CD-8AB4-186943A8F322}" type="presOf" srcId="{ABCAAE61-0BC9-41B2-B977-01E00062E5D0}" destId="{CB543705-7031-4999-9A2A-560BDBF5F0D4}" srcOrd="0" destOrd="0" presId="urn:microsoft.com/office/officeart/2005/8/layout/default"/>
    <dgm:cxn modelId="{C7B9135B-C3A9-46BC-9245-24726A3B41A3}" srcId="{6CDF3B53-0CE6-4E4A-8CA1-792C60D35599}" destId="{27673A79-171C-48A8-B50D-481DF57A868D}" srcOrd="3" destOrd="0" parTransId="{90167231-4929-42AD-B8D5-5BDB6355D02A}" sibTransId="{128CEEAB-D4A5-491F-8E6D-DC8149081463}"/>
    <dgm:cxn modelId="{D81B8B5F-9875-4DE7-B353-C5475A1975B5}" type="presOf" srcId="{738EDABF-E41D-4ACF-A046-0FCBDC808BA0}" destId="{0937E797-AFDF-4F94-841D-414EDC920C31}" srcOrd="0" destOrd="0" presId="urn:microsoft.com/office/officeart/2005/8/layout/default"/>
    <dgm:cxn modelId="{D493F848-91FF-479F-9E71-A7093BB17075}" type="presOf" srcId="{BBD3292D-B18A-4F26-8AF2-5A26AFF6CE70}" destId="{445B6514-1B2D-491B-8653-55439AF13741}" srcOrd="0" destOrd="0" presId="urn:microsoft.com/office/officeart/2005/8/layout/default"/>
    <dgm:cxn modelId="{39E46B6B-46F6-4525-98BA-D8D234B0A244}" srcId="{6CDF3B53-0CE6-4E4A-8CA1-792C60D35599}" destId="{ABCAAE61-0BC9-41B2-B977-01E00062E5D0}" srcOrd="2" destOrd="0" parTransId="{DDB0E8AF-C1E2-49ED-989A-E517F3ED118A}" sibTransId="{36E4CD73-4612-4611-8B68-1A9D034EB124}"/>
    <dgm:cxn modelId="{D44A4A55-5828-4B51-BBD2-F1382439A3B0}" srcId="{6CDF3B53-0CE6-4E4A-8CA1-792C60D35599}" destId="{1EC8C383-4F52-4F39-95EB-4252A2165A19}" srcOrd="1" destOrd="0" parTransId="{3765214B-BCDD-405C-B97F-C02DC43749EE}" sibTransId="{60288F36-4D89-4318-B22A-A2078BCA894D}"/>
    <dgm:cxn modelId="{514CF959-A6DC-48CD-9856-324D6BD58A8D}" srcId="{6CDF3B53-0CE6-4E4A-8CA1-792C60D35599}" destId="{C532FB82-83FF-451D-9730-F8E0AB322EF1}" srcOrd="4" destOrd="0" parTransId="{500E360C-3097-4E4D-982E-927FFB837980}" sibTransId="{C5BBEBA3-6B25-47E0-A016-EC27B9EB85C4}"/>
    <dgm:cxn modelId="{BA621689-D806-4CA5-99C5-B76B23B6D986}" srcId="{6CDF3B53-0CE6-4E4A-8CA1-792C60D35599}" destId="{BBD3292D-B18A-4F26-8AF2-5A26AFF6CE70}" srcOrd="0" destOrd="0" parTransId="{644105B0-0015-471B-987D-CF61C4EB9208}" sibTransId="{A90229B2-8FB1-4426-8443-BE3550446E74}"/>
    <dgm:cxn modelId="{C5E113B0-706C-4F28-90B7-0558D743632B}" srcId="{6CDF3B53-0CE6-4E4A-8CA1-792C60D35599}" destId="{738EDABF-E41D-4ACF-A046-0FCBDC808BA0}" srcOrd="5" destOrd="0" parTransId="{B6D1FE75-47C5-4CCB-8F2C-E29DFC6BD17B}" sibTransId="{C2320B7E-2EA9-48B8-A240-816D1701EFE4}"/>
    <dgm:cxn modelId="{AA74F8D4-85ED-479A-81DB-B09CC65ECAB9}" type="presOf" srcId="{1EC8C383-4F52-4F39-95EB-4252A2165A19}" destId="{B7FD7516-8282-425C-8B85-CDB83C4C7C98}" srcOrd="0" destOrd="0" presId="urn:microsoft.com/office/officeart/2005/8/layout/default"/>
    <dgm:cxn modelId="{917295F3-7F1A-45C3-AFD7-0B1C16AFDCCC}" type="presOf" srcId="{C532FB82-83FF-451D-9730-F8E0AB322EF1}" destId="{B23953FA-3BF2-4306-AC92-1EA52AFA0732}" srcOrd="0" destOrd="0" presId="urn:microsoft.com/office/officeart/2005/8/layout/default"/>
    <dgm:cxn modelId="{1779D423-6C41-485A-89B2-925711D3C3C9}" type="presParOf" srcId="{98D7BA7F-879A-48D4-92FD-9D7C3675083E}" destId="{445B6514-1B2D-491B-8653-55439AF13741}" srcOrd="0" destOrd="0" presId="urn:microsoft.com/office/officeart/2005/8/layout/default"/>
    <dgm:cxn modelId="{E4E0B95B-3A7B-49B5-BF65-FBE41D2E129C}" type="presParOf" srcId="{98D7BA7F-879A-48D4-92FD-9D7C3675083E}" destId="{D5BBB4FA-8B6D-41D8-B149-83F06AAF2E4D}" srcOrd="1" destOrd="0" presId="urn:microsoft.com/office/officeart/2005/8/layout/default"/>
    <dgm:cxn modelId="{CE20C3DD-F212-4361-B302-31A9F24EB32B}" type="presParOf" srcId="{98D7BA7F-879A-48D4-92FD-9D7C3675083E}" destId="{B7FD7516-8282-425C-8B85-CDB83C4C7C98}" srcOrd="2" destOrd="0" presId="urn:microsoft.com/office/officeart/2005/8/layout/default"/>
    <dgm:cxn modelId="{7E4AF5A5-F7D0-4033-A2B2-20C455F81902}" type="presParOf" srcId="{98D7BA7F-879A-48D4-92FD-9D7C3675083E}" destId="{B2B5BEDE-DECB-4D44-9090-001408ACE010}" srcOrd="3" destOrd="0" presId="urn:microsoft.com/office/officeart/2005/8/layout/default"/>
    <dgm:cxn modelId="{9F025816-67C1-451A-9AE0-3C82CBDC2FF8}" type="presParOf" srcId="{98D7BA7F-879A-48D4-92FD-9D7C3675083E}" destId="{CB543705-7031-4999-9A2A-560BDBF5F0D4}" srcOrd="4" destOrd="0" presId="urn:microsoft.com/office/officeart/2005/8/layout/default"/>
    <dgm:cxn modelId="{58B847DA-72CA-4906-B188-7C3A6CD3CEA7}" type="presParOf" srcId="{98D7BA7F-879A-48D4-92FD-9D7C3675083E}" destId="{7CF1438D-3284-4A66-90AE-4BF190D15ED8}" srcOrd="5" destOrd="0" presId="urn:microsoft.com/office/officeart/2005/8/layout/default"/>
    <dgm:cxn modelId="{109EE337-E243-4136-BB68-D2B25B461288}" type="presParOf" srcId="{98D7BA7F-879A-48D4-92FD-9D7C3675083E}" destId="{7031CC78-BE8E-4612-8226-7C843FCA0B96}" srcOrd="6" destOrd="0" presId="urn:microsoft.com/office/officeart/2005/8/layout/default"/>
    <dgm:cxn modelId="{87FC09FA-008F-4211-85B5-248D2F23108A}" type="presParOf" srcId="{98D7BA7F-879A-48D4-92FD-9D7C3675083E}" destId="{FF3C99DE-172E-4C9C-873A-AC1225DA40C2}" srcOrd="7" destOrd="0" presId="urn:microsoft.com/office/officeart/2005/8/layout/default"/>
    <dgm:cxn modelId="{F5735A36-EEF6-47B3-BC1D-7BD22D300FAD}" type="presParOf" srcId="{98D7BA7F-879A-48D4-92FD-9D7C3675083E}" destId="{B23953FA-3BF2-4306-AC92-1EA52AFA0732}" srcOrd="8" destOrd="0" presId="urn:microsoft.com/office/officeart/2005/8/layout/default"/>
    <dgm:cxn modelId="{879EC5F2-0298-42EF-8DAD-536653B54F63}" type="presParOf" srcId="{98D7BA7F-879A-48D4-92FD-9D7C3675083E}" destId="{72681F74-39E7-4A94-9B6B-3A275B5F280B}" srcOrd="9" destOrd="0" presId="urn:microsoft.com/office/officeart/2005/8/layout/default"/>
    <dgm:cxn modelId="{1F8D8E2F-92EC-4730-B90E-A6BE76A60D30}" type="presParOf" srcId="{98D7BA7F-879A-48D4-92FD-9D7C3675083E}" destId="{0937E797-AFDF-4F94-841D-414EDC920C3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8B2A46-B186-D44A-B86E-EE95AFBD0B6F}" type="doc">
      <dgm:prSet loTypeId="urn:microsoft.com/office/officeart/2005/8/layout/StepDownProcess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6E06B122-D850-0A42-B8AC-16DC0FE89BAF}">
      <dgm:prSet phldrT="[Text]"/>
      <dgm:spPr/>
      <dgm:t>
        <a:bodyPr/>
        <a:lstStyle/>
        <a:p>
          <a:r>
            <a:rPr lang="en-US" b="0" i="0" dirty="0"/>
            <a:t>Use tweezers to grasp the tick close to the skin’s surface</a:t>
          </a:r>
          <a:endParaRPr lang="en-US" dirty="0"/>
        </a:p>
      </dgm:t>
    </dgm:pt>
    <dgm:pt modelId="{CED99EFD-323C-6D40-AEAD-790912ED7B5D}" type="parTrans" cxnId="{8C83249B-DE79-A64F-89C9-D94755A5B7AD}">
      <dgm:prSet/>
      <dgm:spPr/>
      <dgm:t>
        <a:bodyPr/>
        <a:lstStyle/>
        <a:p>
          <a:endParaRPr lang="en-US"/>
        </a:p>
      </dgm:t>
    </dgm:pt>
    <dgm:pt modelId="{372269E5-3F8A-7646-9378-5A22094028BA}" type="sibTrans" cxnId="{8C83249B-DE79-A64F-89C9-D94755A5B7AD}">
      <dgm:prSet/>
      <dgm:spPr/>
      <dgm:t>
        <a:bodyPr/>
        <a:lstStyle/>
        <a:p>
          <a:endParaRPr lang="en-US"/>
        </a:p>
      </dgm:t>
    </dgm:pt>
    <dgm:pt modelId="{5AD7E219-D49F-5347-9BB1-D6D6129D7F5D}">
      <dgm:prSet phldrT="[Text]"/>
      <dgm:spPr/>
      <dgm:t>
        <a:bodyPr/>
        <a:lstStyle/>
        <a:p>
          <a:r>
            <a:rPr lang="en-US" b="0" i="0" dirty="0"/>
            <a:t>Pull upward with steady, even pressure</a:t>
          </a:r>
          <a:endParaRPr lang="en-US" dirty="0"/>
        </a:p>
      </dgm:t>
    </dgm:pt>
    <dgm:pt modelId="{4A68AD97-B643-C947-8F79-B0ABECBF70B7}" type="parTrans" cxnId="{D087636D-931E-4D48-9EFD-FB105065BA78}">
      <dgm:prSet/>
      <dgm:spPr/>
      <dgm:t>
        <a:bodyPr/>
        <a:lstStyle/>
        <a:p>
          <a:endParaRPr lang="en-US"/>
        </a:p>
      </dgm:t>
    </dgm:pt>
    <dgm:pt modelId="{89059FB3-F244-3243-8ABE-6FD14982BD08}" type="sibTrans" cxnId="{D087636D-931E-4D48-9EFD-FB105065BA78}">
      <dgm:prSet/>
      <dgm:spPr/>
      <dgm:t>
        <a:bodyPr/>
        <a:lstStyle/>
        <a:p>
          <a:endParaRPr lang="en-US"/>
        </a:p>
      </dgm:t>
    </dgm:pt>
    <dgm:pt modelId="{53F45290-FEFE-1241-B142-633D4AC4362B}">
      <dgm:prSet phldrT="[Text]"/>
      <dgm:spPr/>
      <dgm:t>
        <a:bodyPr/>
        <a:lstStyle/>
        <a:p>
          <a:r>
            <a:rPr lang="en-US" dirty="0"/>
            <a:t>Clean area after tick removal</a:t>
          </a:r>
        </a:p>
      </dgm:t>
    </dgm:pt>
    <dgm:pt modelId="{00951E82-85CB-8546-8540-EC2835B269DC}" type="parTrans" cxnId="{6B17AA3D-D9B9-5647-9E6E-5F0D3B7329D3}">
      <dgm:prSet/>
      <dgm:spPr/>
      <dgm:t>
        <a:bodyPr/>
        <a:lstStyle/>
        <a:p>
          <a:endParaRPr lang="en-US"/>
        </a:p>
      </dgm:t>
    </dgm:pt>
    <dgm:pt modelId="{B6EE82D5-B548-1742-92DC-AE640D5E38E2}" type="sibTrans" cxnId="{6B17AA3D-D9B9-5647-9E6E-5F0D3B7329D3}">
      <dgm:prSet/>
      <dgm:spPr/>
      <dgm:t>
        <a:bodyPr/>
        <a:lstStyle/>
        <a:p>
          <a:endParaRPr lang="en-US"/>
        </a:p>
      </dgm:t>
    </dgm:pt>
    <dgm:pt modelId="{6CACB6DF-15B6-0C45-BDFF-04B3C74FADDE}">
      <dgm:prSet phldrT="[Text]"/>
      <dgm:spPr/>
      <dgm:t>
        <a:bodyPr/>
        <a:lstStyle/>
        <a:p>
          <a:r>
            <a:rPr lang="en-US" dirty="0"/>
            <a:t>Send tick for potential identification and/or dispose</a:t>
          </a:r>
        </a:p>
      </dgm:t>
    </dgm:pt>
    <dgm:pt modelId="{E89B8EB8-3B60-344D-9AC4-D8B46E27C204}" type="parTrans" cxnId="{AA11C52D-1887-6D40-A13F-FC372DEE12BA}">
      <dgm:prSet/>
      <dgm:spPr/>
      <dgm:t>
        <a:bodyPr/>
        <a:lstStyle/>
        <a:p>
          <a:endParaRPr lang="en-US"/>
        </a:p>
      </dgm:t>
    </dgm:pt>
    <dgm:pt modelId="{FF0C8BB5-FE8E-A945-B794-07A0D3ACB224}" type="sibTrans" cxnId="{AA11C52D-1887-6D40-A13F-FC372DEE12BA}">
      <dgm:prSet/>
      <dgm:spPr/>
      <dgm:t>
        <a:bodyPr/>
        <a:lstStyle/>
        <a:p>
          <a:endParaRPr lang="en-US"/>
        </a:p>
      </dgm:t>
    </dgm:pt>
    <dgm:pt modelId="{16D02241-0879-3148-A567-C4298A59EFC4}" type="pres">
      <dgm:prSet presAssocID="{7D8B2A46-B186-D44A-B86E-EE95AFBD0B6F}" presName="rootnode" presStyleCnt="0">
        <dgm:presLayoutVars>
          <dgm:chMax/>
          <dgm:chPref/>
          <dgm:dir/>
          <dgm:animLvl val="lvl"/>
        </dgm:presLayoutVars>
      </dgm:prSet>
      <dgm:spPr/>
    </dgm:pt>
    <dgm:pt modelId="{16CE63DD-EFFC-0A44-AD24-309E3E1A8066}" type="pres">
      <dgm:prSet presAssocID="{6E06B122-D850-0A42-B8AC-16DC0FE89BAF}" presName="composite" presStyleCnt="0"/>
      <dgm:spPr/>
    </dgm:pt>
    <dgm:pt modelId="{9BB068C9-2840-D446-95D3-89448A291DA9}" type="pres">
      <dgm:prSet presAssocID="{6E06B122-D850-0A42-B8AC-16DC0FE89BAF}" presName="bentUpArrow1" presStyleLbl="alignImgPlace1" presStyleIdx="0" presStyleCnt="3"/>
      <dgm:spPr/>
    </dgm:pt>
    <dgm:pt modelId="{AF93E344-6BAE-9945-81AA-04BB64891F09}" type="pres">
      <dgm:prSet presAssocID="{6E06B122-D850-0A42-B8AC-16DC0FE89BAF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E02BB97-F5E9-7B41-BC4B-AD4C19639C1D}" type="pres">
      <dgm:prSet presAssocID="{6E06B122-D850-0A42-B8AC-16DC0FE89BAF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E787912-DCFB-AA4F-BBA8-842E9A12D0E9}" type="pres">
      <dgm:prSet presAssocID="{372269E5-3F8A-7646-9378-5A22094028BA}" presName="sibTrans" presStyleCnt="0"/>
      <dgm:spPr/>
    </dgm:pt>
    <dgm:pt modelId="{93B927F7-171C-3244-A736-8E248321086E}" type="pres">
      <dgm:prSet presAssocID="{5AD7E219-D49F-5347-9BB1-D6D6129D7F5D}" presName="composite" presStyleCnt="0"/>
      <dgm:spPr/>
    </dgm:pt>
    <dgm:pt modelId="{12E4C3E6-243D-7B4D-AA0F-69907C6AEC22}" type="pres">
      <dgm:prSet presAssocID="{5AD7E219-D49F-5347-9BB1-D6D6129D7F5D}" presName="bentUpArrow1" presStyleLbl="alignImgPlace1" presStyleIdx="1" presStyleCnt="3"/>
      <dgm:spPr/>
    </dgm:pt>
    <dgm:pt modelId="{45F021CE-A12F-734B-BDC4-066E30AB92F9}" type="pres">
      <dgm:prSet presAssocID="{5AD7E219-D49F-5347-9BB1-D6D6129D7F5D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F388CF21-23AE-7946-9594-A1958EFFFB5F}" type="pres">
      <dgm:prSet presAssocID="{5AD7E219-D49F-5347-9BB1-D6D6129D7F5D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563CE82-40D8-5F40-BBF0-D4C16F219F36}" type="pres">
      <dgm:prSet presAssocID="{89059FB3-F244-3243-8ABE-6FD14982BD08}" presName="sibTrans" presStyleCnt="0"/>
      <dgm:spPr/>
    </dgm:pt>
    <dgm:pt modelId="{00978112-08F6-3A40-B3F2-7C8A525B2012}" type="pres">
      <dgm:prSet presAssocID="{53F45290-FEFE-1241-B142-633D4AC4362B}" presName="composite" presStyleCnt="0"/>
      <dgm:spPr/>
    </dgm:pt>
    <dgm:pt modelId="{46F3D92B-3C72-3D45-ABD9-DD57AD167940}" type="pres">
      <dgm:prSet presAssocID="{53F45290-FEFE-1241-B142-633D4AC4362B}" presName="bentUpArrow1" presStyleLbl="alignImgPlace1" presStyleIdx="2" presStyleCnt="3"/>
      <dgm:spPr/>
    </dgm:pt>
    <dgm:pt modelId="{54E2AFBE-0BF6-B447-A53E-311EDE1BAB19}" type="pres">
      <dgm:prSet presAssocID="{53F45290-FEFE-1241-B142-633D4AC4362B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CFE20A6E-7761-124C-B56B-16B1FC262EEC}" type="pres">
      <dgm:prSet presAssocID="{53F45290-FEFE-1241-B142-633D4AC4362B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8D284C6-4E2E-AD4E-BA60-91B0FCE985B3}" type="pres">
      <dgm:prSet presAssocID="{B6EE82D5-B548-1742-92DC-AE640D5E38E2}" presName="sibTrans" presStyleCnt="0"/>
      <dgm:spPr/>
    </dgm:pt>
    <dgm:pt modelId="{6AA62A6F-E9D7-9449-8775-B63AF68A2C79}" type="pres">
      <dgm:prSet presAssocID="{6CACB6DF-15B6-0C45-BDFF-04B3C74FADDE}" presName="composite" presStyleCnt="0"/>
      <dgm:spPr/>
    </dgm:pt>
    <dgm:pt modelId="{5AD2263F-CB6D-9449-AB01-A731032BE491}" type="pres">
      <dgm:prSet presAssocID="{6CACB6DF-15B6-0C45-BDFF-04B3C74FADD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AA11C52D-1887-6D40-A13F-FC372DEE12BA}" srcId="{7D8B2A46-B186-D44A-B86E-EE95AFBD0B6F}" destId="{6CACB6DF-15B6-0C45-BDFF-04B3C74FADDE}" srcOrd="3" destOrd="0" parTransId="{E89B8EB8-3B60-344D-9AC4-D8B46E27C204}" sibTransId="{FF0C8BB5-FE8E-A945-B794-07A0D3ACB224}"/>
    <dgm:cxn modelId="{6B17AA3D-D9B9-5647-9E6E-5F0D3B7329D3}" srcId="{7D8B2A46-B186-D44A-B86E-EE95AFBD0B6F}" destId="{53F45290-FEFE-1241-B142-633D4AC4362B}" srcOrd="2" destOrd="0" parTransId="{00951E82-85CB-8546-8540-EC2835B269DC}" sibTransId="{B6EE82D5-B548-1742-92DC-AE640D5E38E2}"/>
    <dgm:cxn modelId="{D087636D-931E-4D48-9EFD-FB105065BA78}" srcId="{7D8B2A46-B186-D44A-B86E-EE95AFBD0B6F}" destId="{5AD7E219-D49F-5347-9BB1-D6D6129D7F5D}" srcOrd="1" destOrd="0" parTransId="{4A68AD97-B643-C947-8F79-B0ABECBF70B7}" sibTransId="{89059FB3-F244-3243-8ABE-6FD14982BD08}"/>
    <dgm:cxn modelId="{D2B4F16E-2F26-7345-9E71-200D07855699}" type="presOf" srcId="{7D8B2A46-B186-D44A-B86E-EE95AFBD0B6F}" destId="{16D02241-0879-3148-A567-C4298A59EFC4}" srcOrd="0" destOrd="0" presId="urn:microsoft.com/office/officeart/2005/8/layout/StepDownProcess"/>
    <dgm:cxn modelId="{8E39D47A-45AF-2A42-85EE-293812869D80}" type="presOf" srcId="{53F45290-FEFE-1241-B142-633D4AC4362B}" destId="{54E2AFBE-0BF6-B447-A53E-311EDE1BAB19}" srcOrd="0" destOrd="0" presId="urn:microsoft.com/office/officeart/2005/8/layout/StepDownProcess"/>
    <dgm:cxn modelId="{690F3087-C958-A14D-B5BD-B8D2DFCF34B6}" type="presOf" srcId="{6CACB6DF-15B6-0C45-BDFF-04B3C74FADDE}" destId="{5AD2263F-CB6D-9449-AB01-A731032BE491}" srcOrd="0" destOrd="0" presId="urn:microsoft.com/office/officeart/2005/8/layout/StepDownProcess"/>
    <dgm:cxn modelId="{8E9E1B95-8E04-CA45-89A0-A0A69D139AFA}" type="presOf" srcId="{6E06B122-D850-0A42-B8AC-16DC0FE89BAF}" destId="{AF93E344-6BAE-9945-81AA-04BB64891F09}" srcOrd="0" destOrd="0" presId="urn:microsoft.com/office/officeart/2005/8/layout/StepDownProcess"/>
    <dgm:cxn modelId="{8C83249B-DE79-A64F-89C9-D94755A5B7AD}" srcId="{7D8B2A46-B186-D44A-B86E-EE95AFBD0B6F}" destId="{6E06B122-D850-0A42-B8AC-16DC0FE89BAF}" srcOrd="0" destOrd="0" parTransId="{CED99EFD-323C-6D40-AEAD-790912ED7B5D}" sibTransId="{372269E5-3F8A-7646-9378-5A22094028BA}"/>
    <dgm:cxn modelId="{02330EFD-A243-8446-9FC4-C8342007B0B1}" type="presOf" srcId="{5AD7E219-D49F-5347-9BB1-D6D6129D7F5D}" destId="{45F021CE-A12F-734B-BDC4-066E30AB92F9}" srcOrd="0" destOrd="0" presId="urn:microsoft.com/office/officeart/2005/8/layout/StepDownProcess"/>
    <dgm:cxn modelId="{8E35FD91-E556-6048-8395-A8E31C7E2019}" type="presParOf" srcId="{16D02241-0879-3148-A567-C4298A59EFC4}" destId="{16CE63DD-EFFC-0A44-AD24-309E3E1A8066}" srcOrd="0" destOrd="0" presId="urn:microsoft.com/office/officeart/2005/8/layout/StepDownProcess"/>
    <dgm:cxn modelId="{156F03CC-6DF6-6F48-9174-9DCA2350A768}" type="presParOf" srcId="{16CE63DD-EFFC-0A44-AD24-309E3E1A8066}" destId="{9BB068C9-2840-D446-95D3-89448A291DA9}" srcOrd="0" destOrd="0" presId="urn:microsoft.com/office/officeart/2005/8/layout/StepDownProcess"/>
    <dgm:cxn modelId="{85D0BA7D-453E-8342-86D6-96EEBD43C10D}" type="presParOf" srcId="{16CE63DD-EFFC-0A44-AD24-309E3E1A8066}" destId="{AF93E344-6BAE-9945-81AA-04BB64891F09}" srcOrd="1" destOrd="0" presId="urn:microsoft.com/office/officeart/2005/8/layout/StepDownProcess"/>
    <dgm:cxn modelId="{21B6D57E-A39D-6346-A957-673DC51EA373}" type="presParOf" srcId="{16CE63DD-EFFC-0A44-AD24-309E3E1A8066}" destId="{FE02BB97-F5E9-7B41-BC4B-AD4C19639C1D}" srcOrd="2" destOrd="0" presId="urn:microsoft.com/office/officeart/2005/8/layout/StepDownProcess"/>
    <dgm:cxn modelId="{7704E5E2-79CB-9A42-9A39-84FBD36CD2B0}" type="presParOf" srcId="{16D02241-0879-3148-A567-C4298A59EFC4}" destId="{6E787912-DCFB-AA4F-BBA8-842E9A12D0E9}" srcOrd="1" destOrd="0" presId="urn:microsoft.com/office/officeart/2005/8/layout/StepDownProcess"/>
    <dgm:cxn modelId="{A619664E-7E8C-304C-A9C3-9507EF29A012}" type="presParOf" srcId="{16D02241-0879-3148-A567-C4298A59EFC4}" destId="{93B927F7-171C-3244-A736-8E248321086E}" srcOrd="2" destOrd="0" presId="urn:microsoft.com/office/officeart/2005/8/layout/StepDownProcess"/>
    <dgm:cxn modelId="{9873EFCE-AAC5-D842-BB53-6B82A5FFF748}" type="presParOf" srcId="{93B927F7-171C-3244-A736-8E248321086E}" destId="{12E4C3E6-243D-7B4D-AA0F-69907C6AEC22}" srcOrd="0" destOrd="0" presId="urn:microsoft.com/office/officeart/2005/8/layout/StepDownProcess"/>
    <dgm:cxn modelId="{31574EFF-1D5B-F64E-94D2-F3A96F730CAD}" type="presParOf" srcId="{93B927F7-171C-3244-A736-8E248321086E}" destId="{45F021CE-A12F-734B-BDC4-066E30AB92F9}" srcOrd="1" destOrd="0" presId="urn:microsoft.com/office/officeart/2005/8/layout/StepDownProcess"/>
    <dgm:cxn modelId="{2DE22E56-3A02-8D43-AD3F-7F1670001854}" type="presParOf" srcId="{93B927F7-171C-3244-A736-8E248321086E}" destId="{F388CF21-23AE-7946-9594-A1958EFFFB5F}" srcOrd="2" destOrd="0" presId="urn:microsoft.com/office/officeart/2005/8/layout/StepDownProcess"/>
    <dgm:cxn modelId="{EAA64A4F-6088-BA49-96B2-3D51FB7CC166}" type="presParOf" srcId="{16D02241-0879-3148-A567-C4298A59EFC4}" destId="{5563CE82-40D8-5F40-BBF0-D4C16F219F36}" srcOrd="3" destOrd="0" presId="urn:microsoft.com/office/officeart/2005/8/layout/StepDownProcess"/>
    <dgm:cxn modelId="{45749121-FD5B-8D4B-ABA0-5519610E2C7B}" type="presParOf" srcId="{16D02241-0879-3148-A567-C4298A59EFC4}" destId="{00978112-08F6-3A40-B3F2-7C8A525B2012}" srcOrd="4" destOrd="0" presId="urn:microsoft.com/office/officeart/2005/8/layout/StepDownProcess"/>
    <dgm:cxn modelId="{524EBAEF-D4D8-4B45-859A-3B2DCECC43E6}" type="presParOf" srcId="{00978112-08F6-3A40-B3F2-7C8A525B2012}" destId="{46F3D92B-3C72-3D45-ABD9-DD57AD167940}" srcOrd="0" destOrd="0" presId="urn:microsoft.com/office/officeart/2005/8/layout/StepDownProcess"/>
    <dgm:cxn modelId="{6EC20398-22DB-7D48-8F80-8CF4AC934C4A}" type="presParOf" srcId="{00978112-08F6-3A40-B3F2-7C8A525B2012}" destId="{54E2AFBE-0BF6-B447-A53E-311EDE1BAB19}" srcOrd="1" destOrd="0" presId="urn:microsoft.com/office/officeart/2005/8/layout/StepDownProcess"/>
    <dgm:cxn modelId="{DF44F5CA-1790-E740-9484-75E7BC2B1A8F}" type="presParOf" srcId="{00978112-08F6-3A40-B3F2-7C8A525B2012}" destId="{CFE20A6E-7761-124C-B56B-16B1FC262EEC}" srcOrd="2" destOrd="0" presId="urn:microsoft.com/office/officeart/2005/8/layout/StepDownProcess"/>
    <dgm:cxn modelId="{3CCA40F5-9686-194D-8A7F-9A0F1F530605}" type="presParOf" srcId="{16D02241-0879-3148-A567-C4298A59EFC4}" destId="{C8D284C6-4E2E-AD4E-BA60-91B0FCE985B3}" srcOrd="5" destOrd="0" presId="urn:microsoft.com/office/officeart/2005/8/layout/StepDownProcess"/>
    <dgm:cxn modelId="{D077530E-153C-284C-9D96-7EDFCCDA1952}" type="presParOf" srcId="{16D02241-0879-3148-A567-C4298A59EFC4}" destId="{6AA62A6F-E9D7-9449-8775-B63AF68A2C79}" srcOrd="6" destOrd="0" presId="urn:microsoft.com/office/officeart/2005/8/layout/StepDownProcess"/>
    <dgm:cxn modelId="{04C2EE32-3C82-3D47-89D6-96C72441D2C5}" type="presParOf" srcId="{6AA62A6F-E9D7-9449-8775-B63AF68A2C79}" destId="{5AD2263F-CB6D-9449-AB01-A731032BE49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B6514-1B2D-491B-8653-55439AF13741}">
      <dsp:nvSpPr>
        <dsp:cNvPr id="0" name=""/>
        <dsp:cNvSpPr/>
      </dsp:nvSpPr>
      <dsp:spPr>
        <a:xfrm>
          <a:off x="51642" y="366784"/>
          <a:ext cx="1890130" cy="9826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Wear long pants &amp; sleeves</a:t>
          </a:r>
        </a:p>
      </dsp:txBody>
      <dsp:txXfrm>
        <a:off x="51642" y="366784"/>
        <a:ext cx="1890130" cy="982626"/>
      </dsp:txXfrm>
    </dsp:sp>
    <dsp:sp modelId="{B7FD7516-8282-425C-8B85-CDB83C4C7C98}">
      <dsp:nvSpPr>
        <dsp:cNvPr id="0" name=""/>
        <dsp:cNvSpPr/>
      </dsp:nvSpPr>
      <dsp:spPr>
        <a:xfrm>
          <a:off x="2058131" y="356604"/>
          <a:ext cx="2072472" cy="98262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4"/>
              </a:solidFill>
            </a:rPr>
            <a:t>Wear closed toed footwear</a:t>
          </a:r>
        </a:p>
      </dsp:txBody>
      <dsp:txXfrm>
        <a:off x="2058131" y="356604"/>
        <a:ext cx="2072472" cy="982626"/>
      </dsp:txXfrm>
    </dsp:sp>
    <dsp:sp modelId="{CB543705-7031-4999-9A2A-560BDBF5F0D4}">
      <dsp:nvSpPr>
        <dsp:cNvPr id="0" name=""/>
        <dsp:cNvSpPr/>
      </dsp:nvSpPr>
      <dsp:spPr>
        <a:xfrm>
          <a:off x="4315665" y="365330"/>
          <a:ext cx="1727063" cy="9826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Insect repellent with DEET</a:t>
          </a:r>
        </a:p>
      </dsp:txBody>
      <dsp:txXfrm>
        <a:off x="4315665" y="365330"/>
        <a:ext cx="1727063" cy="982626"/>
      </dsp:txXfrm>
    </dsp:sp>
    <dsp:sp modelId="{7031CC78-BE8E-4612-8226-7C843FCA0B96}">
      <dsp:nvSpPr>
        <dsp:cNvPr id="0" name=""/>
        <dsp:cNvSpPr/>
      </dsp:nvSpPr>
      <dsp:spPr>
        <a:xfrm>
          <a:off x="0" y="1563698"/>
          <a:ext cx="1944715" cy="98262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4"/>
              </a:solidFill>
            </a:rPr>
            <a:t>Light colored clothing</a:t>
          </a:r>
        </a:p>
      </dsp:txBody>
      <dsp:txXfrm>
        <a:off x="0" y="1563698"/>
        <a:ext cx="1944715" cy="982626"/>
      </dsp:txXfrm>
    </dsp:sp>
    <dsp:sp modelId="{B23953FA-3BF2-4306-AC92-1EA52AFA0732}">
      <dsp:nvSpPr>
        <dsp:cNvPr id="0" name=""/>
        <dsp:cNvSpPr/>
      </dsp:nvSpPr>
      <dsp:spPr>
        <a:xfrm>
          <a:off x="2082091" y="1561546"/>
          <a:ext cx="2101312" cy="9826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Pet tick prevention</a:t>
          </a:r>
        </a:p>
      </dsp:txBody>
      <dsp:txXfrm>
        <a:off x="2082091" y="1561546"/>
        <a:ext cx="2101312" cy="982626"/>
      </dsp:txXfrm>
    </dsp:sp>
    <dsp:sp modelId="{0937E797-AFDF-4F94-841D-414EDC920C31}">
      <dsp:nvSpPr>
        <dsp:cNvPr id="0" name=""/>
        <dsp:cNvSpPr/>
      </dsp:nvSpPr>
      <dsp:spPr>
        <a:xfrm>
          <a:off x="4313733" y="1585119"/>
          <a:ext cx="1743899" cy="98262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Inspect self for tick bites</a:t>
          </a:r>
        </a:p>
      </dsp:txBody>
      <dsp:txXfrm>
        <a:off x="4313733" y="1585119"/>
        <a:ext cx="1743899" cy="982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068C9-2840-D446-95D3-89448A291DA9}">
      <dsp:nvSpPr>
        <dsp:cNvPr id="0" name=""/>
        <dsp:cNvSpPr/>
      </dsp:nvSpPr>
      <dsp:spPr>
        <a:xfrm rot="5400000">
          <a:off x="817438" y="898336"/>
          <a:ext cx="788934" cy="8981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3E344-6BAE-9945-81AA-04BB64891F09}">
      <dsp:nvSpPr>
        <dsp:cNvPr id="0" name=""/>
        <dsp:cNvSpPr/>
      </dsp:nvSpPr>
      <dsp:spPr>
        <a:xfrm>
          <a:off x="608418" y="23786"/>
          <a:ext cx="1328101" cy="92962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Use tweezers to grasp the tick close to the skin’s surface</a:t>
          </a:r>
          <a:endParaRPr lang="en-US" sz="1300" kern="1200" dirty="0"/>
        </a:p>
      </dsp:txBody>
      <dsp:txXfrm>
        <a:off x="653807" y="69175"/>
        <a:ext cx="1237323" cy="838849"/>
      </dsp:txXfrm>
    </dsp:sp>
    <dsp:sp modelId="{FE02BB97-F5E9-7B41-BC4B-AD4C19639C1D}">
      <dsp:nvSpPr>
        <dsp:cNvPr id="0" name=""/>
        <dsp:cNvSpPr/>
      </dsp:nvSpPr>
      <dsp:spPr>
        <a:xfrm>
          <a:off x="1936519" y="112447"/>
          <a:ext cx="965934" cy="75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4C3E6-243D-7B4D-AA0F-69907C6AEC22}">
      <dsp:nvSpPr>
        <dsp:cNvPr id="0" name=""/>
        <dsp:cNvSpPr/>
      </dsp:nvSpPr>
      <dsp:spPr>
        <a:xfrm rot="5400000">
          <a:off x="1918575" y="1942615"/>
          <a:ext cx="788934" cy="8981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021CE-A12F-734B-BDC4-066E30AB92F9}">
      <dsp:nvSpPr>
        <dsp:cNvPr id="0" name=""/>
        <dsp:cNvSpPr/>
      </dsp:nvSpPr>
      <dsp:spPr>
        <a:xfrm>
          <a:off x="1709555" y="1068065"/>
          <a:ext cx="1328101" cy="92962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Pull upward with steady, even pressure</a:t>
          </a:r>
          <a:endParaRPr lang="en-US" sz="1300" kern="1200" dirty="0"/>
        </a:p>
      </dsp:txBody>
      <dsp:txXfrm>
        <a:off x="1754944" y="1113454"/>
        <a:ext cx="1237323" cy="838849"/>
      </dsp:txXfrm>
    </dsp:sp>
    <dsp:sp modelId="{F388CF21-23AE-7946-9594-A1958EFFFB5F}">
      <dsp:nvSpPr>
        <dsp:cNvPr id="0" name=""/>
        <dsp:cNvSpPr/>
      </dsp:nvSpPr>
      <dsp:spPr>
        <a:xfrm>
          <a:off x="3037657" y="1156726"/>
          <a:ext cx="965934" cy="75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3D92B-3C72-3D45-ABD9-DD57AD167940}">
      <dsp:nvSpPr>
        <dsp:cNvPr id="0" name=""/>
        <dsp:cNvSpPr/>
      </dsp:nvSpPr>
      <dsp:spPr>
        <a:xfrm rot="5400000">
          <a:off x="3019712" y="2986894"/>
          <a:ext cx="788934" cy="8981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2AFBE-0BF6-B447-A53E-311EDE1BAB19}">
      <dsp:nvSpPr>
        <dsp:cNvPr id="0" name=""/>
        <dsp:cNvSpPr/>
      </dsp:nvSpPr>
      <dsp:spPr>
        <a:xfrm>
          <a:off x="2810692" y="2112344"/>
          <a:ext cx="1328101" cy="92962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Clean area after tick removal</a:t>
          </a:r>
        </a:p>
      </dsp:txBody>
      <dsp:txXfrm>
        <a:off x="2856081" y="2157733"/>
        <a:ext cx="1237323" cy="838849"/>
      </dsp:txXfrm>
    </dsp:sp>
    <dsp:sp modelId="{CFE20A6E-7761-124C-B56B-16B1FC262EEC}">
      <dsp:nvSpPr>
        <dsp:cNvPr id="0" name=""/>
        <dsp:cNvSpPr/>
      </dsp:nvSpPr>
      <dsp:spPr>
        <a:xfrm>
          <a:off x="4138794" y="2201005"/>
          <a:ext cx="965934" cy="751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2263F-CB6D-9449-AB01-A731032BE491}">
      <dsp:nvSpPr>
        <dsp:cNvPr id="0" name=""/>
        <dsp:cNvSpPr/>
      </dsp:nvSpPr>
      <dsp:spPr>
        <a:xfrm>
          <a:off x="3911830" y="3156623"/>
          <a:ext cx="1328101" cy="92962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Send tick for potential identification and/or dispose</a:t>
          </a:r>
        </a:p>
      </dsp:txBody>
      <dsp:txXfrm>
        <a:off x="3957219" y="3202012"/>
        <a:ext cx="1237323" cy="838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3BB27-A7F1-8E47-AD90-51D40D34493E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16784-669C-9F40-8768-946BB0D7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5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6784-669C-9F40-8768-946BB0D7FA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6784-669C-9F40-8768-946BB0D7FA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0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85% received treatment within the first 2 months from diagnosis with telemedicine.   91% in the first 3 months.</a:t>
            </a:r>
          </a:p>
          <a:p>
            <a:r>
              <a:rPr lang="en-US" dirty="0"/>
              <a:t>35% received treatment in the first 2 months PRIOR to telemedicine. 52% in the first 3months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6784-669C-9F40-8768-946BB0D7FA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6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6784-669C-9F40-8768-946BB0D7FA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8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5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4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leukocyte function associated-antigen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16784-669C-9F40-8768-946BB0D7FA9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9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24184-EAEE-8544-93BE-3B70A493D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19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95C33-05BE-5349-89EE-FE2EB5A2D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27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40FE0-EDFF-A64D-A9B6-FDB48FD52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13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CAB33-2EC5-7A45-A408-343B7273C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8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E28AC-636D-0647-AFEB-207EFF46C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5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234BC-0270-964A-AFFD-00EECD502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23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176CD-9E17-424B-874A-64356124E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9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96101-A1E0-9F4B-A30D-FA82629F5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8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3E5BD-522B-064C-8B62-247379F16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7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C21B1-652A-4F44-BB6F-F3B712EEF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0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41313-6477-1D4D-84E9-BEFF6A7CB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2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134E95-369C-924C-8486-C718D677B2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lyme/resources/TickborneDiseases.pdf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6.jpeg"/><Relationship Id="rId4" Type="http://schemas.openxmlformats.org/officeDocument/2006/relationships/image" Target="../media/image36.tiff"/><Relationship Id="rId9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.jpeg"/><Relationship Id="rId7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7.jpg"/><Relationship Id="rId9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jpe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ticks/tickbornediseases/babesiosis.htm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cdc.gov/ticks/tickbornediseases/borrelia-miyamoto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features/lymedisease/index.html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89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3" Type="http://schemas.openxmlformats.org/officeDocument/2006/relationships/image" Target="../media/image6.jpeg"/><Relationship Id="rId7" Type="http://schemas.openxmlformats.org/officeDocument/2006/relationships/image" Target="../media/image92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tiff"/><Relationship Id="rId5" Type="http://schemas.openxmlformats.org/officeDocument/2006/relationships/image" Target="../media/image90.tiff"/><Relationship Id="rId4" Type="http://schemas.openxmlformats.org/officeDocument/2006/relationships/image" Target="../media/image7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ticks/removing_a_tick.html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94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thangamani-lab.com/tick-submission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iff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cdc.gov/lyme/prev/vaccin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9.png"/><Relationship Id="rId4" Type="http://schemas.openxmlformats.org/officeDocument/2006/relationships/image" Target="../media/image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0" descr="sidebar_um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0" y="0"/>
            <a:ext cx="16973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71247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2000" b="1" dirty="0"/>
              <a:t>Kristopher M. </a:t>
            </a:r>
            <a:r>
              <a:rPr lang="en-US" sz="2000" b="1" dirty="0" err="1"/>
              <a:t>Paolino</a:t>
            </a:r>
            <a:r>
              <a:rPr lang="en-US" sz="2000" b="1" dirty="0"/>
              <a:t>, MD, MTM&amp;H</a:t>
            </a:r>
          </a:p>
          <a:p>
            <a:pPr eaLnBrk="1" hangingPunct="1"/>
            <a:r>
              <a:rPr lang="en-US" altLang="en-US" sz="1800" dirty="0">
                <a:ea typeface="MS PGothic" charset="-128"/>
              </a:rPr>
              <a:t>Division of Infectious Diseases</a:t>
            </a:r>
          </a:p>
          <a:p>
            <a:pPr eaLnBrk="1" hangingPunct="1"/>
            <a:r>
              <a:rPr lang="en-US" altLang="en-US" sz="1800" dirty="0">
                <a:ea typeface="MS PGothic" charset="-128"/>
              </a:rPr>
              <a:t>Global Health Institute</a:t>
            </a:r>
          </a:p>
          <a:p>
            <a:pPr eaLnBrk="1" hangingPunct="1"/>
            <a:r>
              <a:rPr lang="en-US" altLang="en-US" sz="1800" dirty="0">
                <a:ea typeface="MS PGothic" charset="-128"/>
              </a:rPr>
              <a:t>State University of New York Upstate Medical University</a:t>
            </a:r>
          </a:p>
          <a:p>
            <a:r>
              <a:rPr lang="en-US" sz="1800" b="1" dirty="0"/>
              <a:t> </a:t>
            </a:r>
            <a:endParaRPr lang="en-US" sz="16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81200" y="696298"/>
            <a:ext cx="6781800" cy="1619250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/>
              <a:t>Update on Lyme and other Tick Borne Diseases in CNY  </a:t>
            </a:r>
            <a:br>
              <a:rPr lang="en-US" sz="4000" b="1" dirty="0"/>
            </a:br>
            <a:endParaRPr lang="en-US" sz="4000" dirty="0"/>
          </a:p>
        </p:txBody>
      </p:sp>
      <p:pic>
        <p:nvPicPr>
          <p:cNvPr id="5" name="Picture 17" descr="suny_sidebar.jpg">
            <a:extLst>
              <a:ext uri="{FF2B5EF4-FFF2-40B4-BE49-F238E27FC236}">
                <a16:creationId xmlns:a16="http://schemas.microsoft.com/office/drawing/2014/main" id="{3595E390-C1C0-F14D-AFCD-9284BE9A25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1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4AA51-CBD4-0760-2B03-B63AE7952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87411"/>
            <a:ext cx="5129893" cy="330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23E26-E270-E932-819C-58AA457B3CED}"/>
              </a:ext>
            </a:extLst>
          </p:cNvPr>
          <p:cNvSpPr txBox="1">
            <a:spLocks/>
          </p:cNvSpPr>
          <p:nvPr/>
        </p:nvSpPr>
        <p:spPr>
          <a:xfrm>
            <a:off x="553137" y="114301"/>
            <a:ext cx="11344275" cy="1576388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/>
            <a:r>
              <a:rPr lang="en-US" sz="4000" kern="0" dirty="0">
                <a:solidFill>
                  <a:schemeClr val="accent2"/>
                </a:solidFill>
              </a:rPr>
              <a:t>General Stages or Syndromes of </a:t>
            </a:r>
            <a:br>
              <a:rPr lang="en-US" sz="4000" kern="0" dirty="0">
                <a:solidFill>
                  <a:schemeClr val="accent2"/>
                </a:solidFill>
              </a:rPr>
            </a:br>
            <a:r>
              <a:rPr lang="en-US" sz="4000" kern="0" dirty="0">
                <a:solidFill>
                  <a:schemeClr val="accent2"/>
                </a:solidFill>
              </a:rPr>
              <a:t>Lyme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5A1C-93C4-CDC8-9436-FAF04429099A}"/>
              </a:ext>
            </a:extLst>
          </p:cNvPr>
          <p:cNvSpPr txBox="1">
            <a:spLocks/>
          </p:cNvSpPr>
          <p:nvPr/>
        </p:nvSpPr>
        <p:spPr>
          <a:xfrm>
            <a:off x="553137" y="1690689"/>
            <a:ext cx="44704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sz="2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/>
              <a:t>Early Localized</a:t>
            </a:r>
          </a:p>
          <a:p>
            <a:pPr marL="719138" lvl="4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kern="0" dirty="0"/>
              <a:t>Cutaneous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/>
              <a:t>Early Disseminated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/>
              <a:t>Late Disseminated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0" dirty="0"/>
              <a:t>Post-treatment Lyme Syndrome </a:t>
            </a:r>
          </a:p>
          <a:p>
            <a:endParaRPr lang="en-US" sz="2400" kern="0" dirty="0"/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5239376E-B3A7-460D-5D8E-7C5B2E07D496}"/>
              </a:ext>
            </a:extLst>
          </p:cNvPr>
          <p:cNvGraphicFramePr>
            <a:graphicFrameLocks noGrp="1"/>
          </p:cNvGraphicFramePr>
          <p:nvPr/>
        </p:nvGraphicFramePr>
        <p:xfrm>
          <a:off x="553137" y="6389813"/>
          <a:ext cx="4018863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863">
                  <a:extLst>
                    <a:ext uri="{9D8B030D-6E8A-4147-A177-3AD203B41FA5}">
                      <a16:colId xmlns:a16="http://schemas.microsoft.com/office/drawing/2014/main" val="17928644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2739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571931-38F4-1ABA-76F9-1A5146ABB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230" y="1911350"/>
            <a:ext cx="4677770" cy="31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1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228600" y="2652712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Early Localized </a:t>
            </a:r>
            <a:br>
              <a:rPr lang="en-US" sz="4400" b="1" kern="0" dirty="0">
                <a:solidFill>
                  <a:schemeClr val="accent2"/>
                </a:solidFill>
              </a:rPr>
            </a:br>
            <a:r>
              <a:rPr lang="en-US" sz="4400" b="1" kern="0" dirty="0">
                <a:solidFill>
                  <a:schemeClr val="accent2"/>
                </a:solidFill>
              </a:rPr>
              <a:t>Lyme Disease</a:t>
            </a:r>
          </a:p>
        </p:txBody>
      </p:sp>
    </p:spTree>
    <p:extLst>
      <p:ext uri="{BB962C8B-B14F-4D97-AF65-F5344CB8AC3E}">
        <p14:creationId xmlns:p14="http://schemas.microsoft.com/office/powerpoint/2010/main" val="39261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05BCB-AF66-B32C-4DF2-51608CC65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321" y="2441585"/>
            <a:ext cx="2713265" cy="2299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0070C0"/>
                </a:solidFill>
              </a:rPr>
              <a:t>General Signs and Symptoms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Fever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Chills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Headache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Fatigue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Muscle and joint aches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Lymphadenopathy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B2817-E351-E529-CEF7-9FE5F4DEA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7914" y="1361043"/>
            <a:ext cx="3981720" cy="2299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0070C0"/>
                </a:solidFill>
              </a:rPr>
              <a:t>Erythema migrans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b="1" dirty="0"/>
              <a:t>“</a:t>
            </a:r>
            <a:r>
              <a:rPr lang="en-US" sz="1500" dirty="0"/>
              <a:t>Bullseye rash”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Occurs in approximately 70-80% of patients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Generally painless and non-pruritic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May appear on any part of body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/>
              <a:t>Rash can appear atypical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23BBDFA-0702-1EB1-BB5D-AAAAD7A1B4DC}"/>
              </a:ext>
            </a:extLst>
          </p:cNvPr>
          <p:cNvGraphicFramePr>
            <a:graphicFrameLocks noGrp="1"/>
          </p:cNvGraphicFramePr>
          <p:nvPr/>
        </p:nvGraphicFramePr>
        <p:xfrm>
          <a:off x="668827" y="1170197"/>
          <a:ext cx="293642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423">
                  <a:extLst>
                    <a:ext uri="{9D8B030D-6E8A-4147-A177-3AD203B41FA5}">
                      <a16:colId xmlns:a16="http://schemas.microsoft.com/office/drawing/2014/main" val="3109759035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3 to 30 days after tick bite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 7-14 days most common                   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 Less than 50% recall tick bite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7857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151ECC1-E7EE-29AF-003B-CA0878982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828347"/>
            <a:ext cx="2051619" cy="3430763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83785E8-B5A9-61B5-DEAF-5CA1ABB28084}"/>
              </a:ext>
            </a:extLst>
          </p:cNvPr>
          <p:cNvGraphicFramePr>
            <a:graphicFrameLocks noGrp="1"/>
          </p:cNvGraphicFramePr>
          <p:nvPr/>
        </p:nvGraphicFramePr>
        <p:xfrm>
          <a:off x="4546148" y="4532085"/>
          <a:ext cx="2381249" cy="928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49">
                  <a:extLst>
                    <a:ext uri="{9D8B030D-6E8A-4147-A177-3AD203B41FA5}">
                      <a16:colId xmlns:a16="http://schemas.microsoft.com/office/drawing/2014/main" val="1072910310"/>
                    </a:ext>
                  </a:extLst>
                </a:gridCol>
              </a:tblGrid>
              <a:tr h="92891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0231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3149AAC-EA87-C3CA-5E5B-1C6B69661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8" b="99495" l="2723" r="96535">
                        <a14:foregroundMark x1="30446" y1="53283" x2="19554" y2="62626"/>
                        <a14:foregroundMark x1="19554" y1="62626" x2="14356" y2="76263"/>
                        <a14:foregroundMark x1="14356" y1="76263" x2="75248" y2="88384"/>
                        <a14:foregroundMark x1="75248" y1="88384" x2="90347" y2="82071"/>
                        <a14:foregroundMark x1="90347" y1="82071" x2="90099" y2="65152"/>
                        <a14:foregroundMark x1="90099" y1="65152" x2="94059" y2="53283"/>
                        <a14:foregroundMark x1="34653" y1="93939" x2="9406" y2="94192"/>
                        <a14:foregroundMark x1="4703" y1="53030" x2="2723" y2="96465"/>
                        <a14:foregroundMark x1="2723" y1="96465" x2="2970" y2="96970"/>
                        <a14:foregroundMark x1="96782" y1="51010" x2="96287" y2="99495"/>
                        <a14:foregroundMark x1="67822" y1="22475" x2="58663" y2="9343"/>
                        <a14:foregroundMark x1="58663" y1="9343" x2="23515" y2="5808"/>
                        <a14:foregroundMark x1="32673" y1="18687" x2="26980" y2="8333"/>
                        <a14:foregroundMark x1="26980" y1="8333" x2="26733" y2="7323"/>
                        <a14:foregroundMark x1="27475" y1="14141" x2="27475" y2="14141"/>
                        <a14:foregroundMark x1="24752" y1="13131" x2="32673" y2="20202"/>
                        <a14:foregroundMark x1="32673" y1="20202" x2="32673" y2="20455"/>
                        <a14:foregroundMark x1="75743" y1="6566" x2="72030" y2="8333"/>
                      </a14:backgroundRemoval>
                    </a14:imgEffect>
                  </a14:imgLayer>
                </a14:imgProps>
              </a:ext>
            </a:extLst>
          </a:blip>
          <a:srcRect l="12855" t="2043" r="5479" b="10893"/>
          <a:stretch/>
        </p:blipFill>
        <p:spPr>
          <a:xfrm>
            <a:off x="3792353" y="4225912"/>
            <a:ext cx="1559293" cy="1629438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6CB26A9B-8183-801D-9C0D-3B1DD0853A6F}"/>
              </a:ext>
            </a:extLst>
          </p:cNvPr>
          <p:cNvGraphicFramePr>
            <a:graphicFrameLocks noGrp="1"/>
          </p:cNvGraphicFramePr>
          <p:nvPr/>
        </p:nvGraphicFramePr>
        <p:xfrm>
          <a:off x="414853" y="5649610"/>
          <a:ext cx="6096000" cy="20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792864467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2739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D25125C-5C04-690E-4F4A-5335F02E164C}"/>
              </a:ext>
            </a:extLst>
          </p:cNvPr>
          <p:cNvSpPr txBox="1">
            <a:spLocks/>
          </p:cNvSpPr>
          <p:nvPr/>
        </p:nvSpPr>
        <p:spPr>
          <a:xfrm>
            <a:off x="-685800" y="14892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Clinical Presentation</a:t>
            </a:r>
          </a:p>
        </p:txBody>
      </p:sp>
      <p:pic>
        <p:nvPicPr>
          <p:cNvPr id="2" name="Picture 4" descr="sidebar_midblue.jpg">
            <a:extLst>
              <a:ext uri="{FF2B5EF4-FFF2-40B4-BE49-F238E27FC236}">
                <a16:creationId xmlns:a16="http://schemas.microsoft.com/office/drawing/2014/main" id="{811AA547-C7EB-03D2-3CE2-3011B1E69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DE6EAE1B-492D-933F-916D-54C269E41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72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06639"/>
            <a:ext cx="7772400" cy="1143000"/>
          </a:xfrm>
        </p:spPr>
        <p:txBody>
          <a:bodyPr/>
          <a:lstStyle/>
          <a:p>
            <a:r>
              <a:rPr lang="en-US" dirty="0"/>
              <a:t>Lyme Disease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881D998-EF17-4243-BDC1-F0F72DB69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5321" r="14046"/>
          <a:stretch>
            <a:fillRect/>
          </a:stretch>
        </p:blipFill>
        <p:spPr>
          <a:xfrm>
            <a:off x="357433" y="696720"/>
            <a:ext cx="5322760" cy="3809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FC90F-C4FC-C247-89DC-6082F70409D8}"/>
              </a:ext>
            </a:extLst>
          </p:cNvPr>
          <p:cNvSpPr txBox="1"/>
          <p:nvPr/>
        </p:nvSpPr>
        <p:spPr>
          <a:xfrm>
            <a:off x="190501" y="6441394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Principles and Practice of Infectious Diseases</a:t>
            </a:r>
          </a:p>
        </p:txBody>
      </p:sp>
      <p:pic>
        <p:nvPicPr>
          <p:cNvPr id="11" name="Picture 2" descr="Image result for BALF EM rash">
            <a:extLst>
              <a:ext uri="{FF2B5EF4-FFF2-40B4-BE49-F238E27FC236}">
                <a16:creationId xmlns:a16="http://schemas.microsoft.com/office/drawing/2014/main" id="{78C358B6-30D7-A143-9088-A91AAD8E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60" y="3429000"/>
            <a:ext cx="47338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0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9229"/>
            <a:ext cx="77724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C2DC73-3D60-7643-9096-0FB0A1D07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849"/>
          <a:stretch>
            <a:fillRect/>
          </a:stretch>
        </p:blipFill>
        <p:spPr>
          <a:xfrm>
            <a:off x="685800" y="101300"/>
            <a:ext cx="4343400" cy="61509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99AEC-A9DD-9E44-8B15-C946ACA170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54" r="16045"/>
          <a:stretch/>
        </p:blipFill>
        <p:spPr>
          <a:xfrm>
            <a:off x="5029200" y="103547"/>
            <a:ext cx="4114800" cy="614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0"/>
          <a:stretch/>
        </p:blipFill>
        <p:spPr>
          <a:xfrm>
            <a:off x="6934200" y="5924853"/>
            <a:ext cx="1752600" cy="87841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7AB11A-255C-3CE1-388B-6B38BB7DF47A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4" name="Picture 3" descr="A close-up of a newspaper&#10;&#10;Description automatically generated with low confidence">
            <a:extLst>
              <a:ext uri="{FF2B5EF4-FFF2-40B4-BE49-F238E27FC236}">
                <a16:creationId xmlns:a16="http://schemas.microsoft.com/office/drawing/2014/main" id="{4017CEBC-9DBC-6BD7-9B26-91891F8A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438556"/>
            <a:ext cx="7772400" cy="2439879"/>
          </a:xfrm>
          <a:prstGeom prst="rect">
            <a:avLst/>
          </a:prstGeom>
        </p:spPr>
      </p:pic>
      <p:pic>
        <p:nvPicPr>
          <p:cNvPr id="7" name="Picture 6" descr="A close-up of a report&#10;&#10;Description automatically generated with low confidence">
            <a:extLst>
              <a:ext uri="{FF2B5EF4-FFF2-40B4-BE49-F238E27FC236}">
                <a16:creationId xmlns:a16="http://schemas.microsoft.com/office/drawing/2014/main" id="{26AE5506-C003-4A50-6475-2B09825C5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-2628"/>
            <a:ext cx="5943600" cy="3422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44042-4A10-366A-152F-A374F5834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41" y="6400800"/>
            <a:ext cx="4889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0"/>
          <a:stretch/>
        </p:blipFill>
        <p:spPr>
          <a:xfrm>
            <a:off x="6934200" y="5924853"/>
            <a:ext cx="1752600" cy="87841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7AB11A-255C-3CE1-388B-6B38BB7DF47A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6E91E-F3B4-C0CE-ADD2-0E6BAB9CE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457200"/>
            <a:ext cx="8473441" cy="5777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5F0A2-A165-4101-3395-4FCD9215BB30}"/>
              </a:ext>
            </a:extLst>
          </p:cNvPr>
          <p:cNvSpPr txBox="1"/>
          <p:nvPr/>
        </p:nvSpPr>
        <p:spPr>
          <a:xfrm>
            <a:off x="457199" y="6400800"/>
            <a:ext cx="175260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CDC</a:t>
            </a:r>
          </a:p>
        </p:txBody>
      </p:sp>
    </p:spTree>
    <p:extLst>
      <p:ext uri="{BB962C8B-B14F-4D97-AF65-F5344CB8AC3E}">
        <p14:creationId xmlns:p14="http://schemas.microsoft.com/office/powerpoint/2010/main" val="371565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82B8-91EC-7482-72E9-900EB8BB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9EC10-7CBB-1D52-7F72-1D60EF41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210551" cy="270203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Clinical diagnosis rather than diagnostic testing is preferred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Erythema migrans with potential tick exposure in a Lyme disease endemic area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u="sng" dirty="0"/>
              <a:t>Antibody testing is not recommended for Early Localized Lyme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False negative results can occur in individual tests &lt;2 weeks after development of skin lesion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New diagnostics are being developed for better sensitivity early in the course of infection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5A8103-424E-2B76-23DF-A19CA54BF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088772"/>
              </p:ext>
            </p:extLst>
          </p:nvPr>
        </p:nvGraphicFramePr>
        <p:xfrm>
          <a:off x="457200" y="6046431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66633087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03253"/>
                  </a:ext>
                </a:extLst>
              </a:tr>
            </a:tbl>
          </a:graphicData>
        </a:graphic>
      </p:graphicFrame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E951B7E7-305F-54F4-AA6C-99FB9DE8E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ooter_umu.jpg">
            <a:extLst>
              <a:ext uri="{FF2B5EF4-FFF2-40B4-BE49-F238E27FC236}">
                <a16:creationId xmlns:a16="http://schemas.microsoft.com/office/drawing/2014/main" id="{98019A4E-9E1C-6081-0DCE-162A6A56A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107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604F-4EE9-1F5D-DF35-18E42C8D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71" y="517190"/>
            <a:ext cx="7886700" cy="66488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C547-838A-8FB4-0A86-BF0F83DE7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70" y="1487035"/>
            <a:ext cx="8202529" cy="352544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8800" dirty="0"/>
              <a:t>Prompt treatment is important!</a:t>
            </a:r>
          </a:p>
          <a:p>
            <a:pPr>
              <a:lnSpc>
                <a:spcPct val="100000"/>
              </a:lnSpc>
            </a:pPr>
            <a:r>
              <a:rPr lang="en-US" sz="8800" dirty="0"/>
              <a:t>Treatment duration depends on the antibiotic used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8000" b="1" dirty="0"/>
              <a:t>Doxycycline 100 mg by mouth twice daily for 10 days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8000" dirty="0"/>
              <a:t>Cefuroxime 500 mg by mouth twice daily for 14 days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8000" dirty="0"/>
              <a:t>Amoxicillin 500 mg by mouth three times daily for 14 days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8000" dirty="0">
                <a:solidFill>
                  <a:srgbClr val="FF0000"/>
                </a:solidFill>
              </a:rPr>
              <a:t>Alternative agent: azithromycin 500 mg by mouth daily for 7 days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8000" b="1" dirty="0"/>
          </a:p>
          <a:p>
            <a:pPr>
              <a:lnSpc>
                <a:spcPct val="100000"/>
              </a:lnSpc>
            </a:pPr>
            <a:r>
              <a:rPr lang="en-US" sz="8800" b="1" dirty="0"/>
              <a:t>American Academy of Pediatrics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8800" dirty="0"/>
              <a:t>Doxycycline can be recommended for short course (i.e., up to 21 days) without regards to patent’s age</a:t>
            </a:r>
          </a:p>
          <a:p>
            <a:pPr>
              <a:lnSpc>
                <a:spcPct val="150000"/>
              </a:lnSpc>
            </a:pPr>
            <a:endParaRPr lang="en-US" sz="8800" dirty="0"/>
          </a:p>
          <a:p>
            <a:pPr marL="0" indent="0">
              <a:lnSpc>
                <a:spcPct val="150000"/>
              </a:lnSpc>
              <a:buNone/>
            </a:pPr>
            <a:endParaRPr lang="en-US" sz="8800" dirty="0"/>
          </a:p>
          <a:p>
            <a:pPr>
              <a:lnSpc>
                <a:spcPct val="150000"/>
              </a:lnSpc>
            </a:pPr>
            <a:endParaRPr lang="en-US" sz="8800" dirty="0"/>
          </a:p>
          <a:p>
            <a:endParaRPr lang="en-US" sz="1500" dirty="0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87996FEF-E0F1-E2CC-6450-CA15D50DF50D}"/>
              </a:ext>
            </a:extLst>
          </p:cNvPr>
          <p:cNvGraphicFramePr>
            <a:graphicFrameLocks noGrp="1"/>
          </p:cNvGraphicFramePr>
          <p:nvPr/>
        </p:nvGraphicFramePr>
        <p:xfrm>
          <a:off x="432707" y="5680710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66633087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03253"/>
                  </a:ext>
                </a:extLst>
              </a:tr>
            </a:tbl>
          </a:graphicData>
        </a:graphic>
      </p:graphicFrame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6609B12F-5F1E-AB14-9903-D2C06B921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DD8A8887-4F0B-C770-A817-7725387CD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36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2AB20-3AA4-F57B-A8C3-69CF8E9A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6B92F1E0-A30F-85AC-7476-4DD000DED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06EEAF8C-8127-A8E5-8664-6A267B5BF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6B629E-F3FC-07B2-763E-FAE8C4FED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B6F0F6-B154-72AD-CDDC-AE22A9CB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87" y="-191418"/>
            <a:ext cx="7772400" cy="1143000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A929D3A-04B4-3882-AD33-F79224B76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449" y="2523689"/>
            <a:ext cx="9089551" cy="4332913"/>
          </a:xfr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E48140E-A9EA-FD87-43AD-ED63550DE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9" y="762000"/>
            <a:ext cx="5598416" cy="1760291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87702BEE-5959-F0A0-06F2-4EF9323AEF65}"/>
              </a:ext>
            </a:extLst>
          </p:cNvPr>
          <p:cNvSpPr/>
          <p:nvPr/>
        </p:nvSpPr>
        <p:spPr bwMode="auto">
          <a:xfrm>
            <a:off x="1447800" y="6019800"/>
            <a:ext cx="2057400" cy="242888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5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9B07E-D206-EF1A-AEF9-0AB78ADC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752" y="0"/>
            <a:ext cx="9035248" cy="718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2424"/>
            <a:ext cx="7772400" cy="1143000"/>
          </a:xfrm>
        </p:spPr>
        <p:txBody>
          <a:bodyPr/>
          <a:lstStyle/>
          <a:p>
            <a:r>
              <a:rPr lang="en-US" dirty="0"/>
              <a:t>Conflicts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552" y="765271"/>
            <a:ext cx="7772400" cy="2554576"/>
          </a:xfrm>
        </p:spPr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Pfizer/Valneva Lyme vaccine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Sanofi Pasteur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Island Pharmaceuticals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DiaSorin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Adaptive Biotechnologies</a:t>
            </a:r>
          </a:p>
        </p:txBody>
      </p:sp>
    </p:spTree>
    <p:extLst>
      <p:ext uri="{BB962C8B-B14F-4D97-AF65-F5344CB8AC3E}">
        <p14:creationId xmlns:p14="http://schemas.microsoft.com/office/powerpoint/2010/main" val="182128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D649-B9C5-26A3-2B55-69089F25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78" y="644853"/>
            <a:ext cx="8698320" cy="792956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2"/>
                </a:solidFill>
                <a:cs typeface="Calibri" panose="020F0502020204030204" pitchFamily="34" charset="0"/>
              </a:rPr>
              <a:t>      Disseminated Lyme Disease</a:t>
            </a:r>
            <a:br>
              <a:rPr lang="en-US" sz="4000" b="1" spc="150" dirty="0">
                <a:solidFill>
                  <a:schemeClr val="accent2"/>
                </a:solidFill>
                <a:cs typeface="Calibri" panose="020F0502020204030204" pitchFamily="34" charset="0"/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DFEDEF-3867-C497-3D03-2E4BE7F12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26" r="10826"/>
          <a:stretch/>
        </p:blipFill>
        <p:spPr>
          <a:xfrm>
            <a:off x="440537" y="1514560"/>
            <a:ext cx="2618349" cy="1726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C653E-871A-F565-8FA6-046A7A35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59" y="3429000"/>
            <a:ext cx="1543050" cy="1504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DBF4F-E5DA-E856-5430-EDFB64C5A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726" y="1779518"/>
            <a:ext cx="1552575" cy="15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0FE2-02A8-49A0-7035-FEB88671B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365" y="3718684"/>
            <a:ext cx="1419225" cy="148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AC29B2-E73E-A1CB-E0B8-9655C0A96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03" r="15919"/>
          <a:stretch/>
        </p:blipFill>
        <p:spPr>
          <a:xfrm>
            <a:off x="6431318" y="1650431"/>
            <a:ext cx="1552575" cy="1718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7E1020-B2C2-3784-25E2-3E3600FD4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318" y="3497660"/>
            <a:ext cx="1774031" cy="165407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E8CE397A-D348-4090-8859-4A64378130DC}"/>
              </a:ext>
            </a:extLst>
          </p:cNvPr>
          <p:cNvGraphicFramePr>
            <a:graphicFrameLocks noGrp="1"/>
          </p:cNvGraphicFramePr>
          <p:nvPr/>
        </p:nvGraphicFramePr>
        <p:xfrm>
          <a:off x="776859" y="5183031"/>
          <a:ext cx="7550713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0713">
                  <a:extLst>
                    <a:ext uri="{9D8B030D-6E8A-4147-A177-3AD203B41FA5}">
                      <a16:colId xmlns:a16="http://schemas.microsoft.com/office/drawing/2014/main" val="36269490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Lyme meningitis                                      Lyme arthritis                                       Lyme carditis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847320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2755E972-FBAE-5364-03E9-522DD3B3748F}"/>
              </a:ext>
            </a:extLst>
          </p:cNvPr>
          <p:cNvGraphicFramePr>
            <a:graphicFrameLocks noGrp="1"/>
          </p:cNvGraphicFramePr>
          <p:nvPr/>
        </p:nvGraphicFramePr>
        <p:xfrm>
          <a:off x="440537" y="5617369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3074994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https://www.cdc.gov/lyme/resources/TickborneDiseases.pdf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62059"/>
                  </a:ext>
                </a:extLst>
              </a:tr>
            </a:tbl>
          </a:graphicData>
        </a:graphic>
      </p:graphicFrame>
      <p:pic>
        <p:nvPicPr>
          <p:cNvPr id="3" name="Picture 4" descr="sidebar_midblue.jpg">
            <a:extLst>
              <a:ext uri="{FF2B5EF4-FFF2-40B4-BE49-F238E27FC236}">
                <a16:creationId xmlns:a16="http://schemas.microsoft.com/office/drawing/2014/main" id="{F0CAF9EC-DC3D-0790-445E-E0A919D27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footer_umu.jpg">
            <a:extLst>
              <a:ext uri="{FF2B5EF4-FFF2-40B4-BE49-F238E27FC236}">
                <a16:creationId xmlns:a16="http://schemas.microsoft.com/office/drawing/2014/main" id="{B0573242-7EC0-A5BD-0A44-8C0BE1D87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5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667375" cy="4114800"/>
          </a:xfrm>
        </p:spPr>
        <p:txBody>
          <a:bodyPr/>
          <a:lstStyle/>
          <a:p>
            <a:r>
              <a:rPr lang="en-US" dirty="0"/>
              <a:t>Clinical (EM rash)</a:t>
            </a:r>
          </a:p>
          <a:p>
            <a:r>
              <a:rPr lang="en-US" dirty="0"/>
              <a:t>Standard Two Tier Test</a:t>
            </a:r>
          </a:p>
          <a:p>
            <a:pPr lvl="1"/>
            <a:r>
              <a:rPr lang="en-US" dirty="0"/>
              <a:t>ELISA</a:t>
            </a:r>
          </a:p>
          <a:p>
            <a:pPr lvl="1"/>
            <a:r>
              <a:rPr lang="en-US" dirty="0"/>
              <a:t>Immunoblot</a:t>
            </a:r>
          </a:p>
          <a:p>
            <a:pPr lvl="2"/>
            <a:r>
              <a:rPr lang="en-US" dirty="0"/>
              <a:t>Combination of  23 and 41kDa bands may be false positive for IgM testing (especially if this is repeatedly found over years of symptoms)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577BE-3C11-4244-82F6-8D6B3245F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175" y="49212"/>
            <a:ext cx="2362200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0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5066B-4EC4-3348-82B4-B076C0D6FCC3}"/>
              </a:ext>
            </a:extLst>
          </p:cNvPr>
          <p:cNvSpPr txBox="1"/>
          <p:nvPr/>
        </p:nvSpPr>
        <p:spPr>
          <a:xfrm>
            <a:off x="365760" y="5976313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CID. 2008; 47(2): 188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C968EF-65EB-1345-81BA-6EA327494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523A6825-4B9A-474D-BF6F-E1A6DC166B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53"/>
          <a:stretch/>
        </p:blipFill>
        <p:spPr bwMode="auto">
          <a:xfrm>
            <a:off x="481345" y="1739900"/>
            <a:ext cx="8662655" cy="39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3312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40A49-C0C5-AD41-BFDF-BB5EDFF41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55976"/>
            <a:ext cx="6400800" cy="5770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8F92D-F953-1A47-84D8-EE64C3794F83}"/>
              </a:ext>
            </a:extLst>
          </p:cNvPr>
          <p:cNvSpPr txBox="1"/>
          <p:nvPr/>
        </p:nvSpPr>
        <p:spPr>
          <a:xfrm>
            <a:off x="381000" y="5975087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JID 1993; 16: 392.</a:t>
            </a:r>
          </a:p>
        </p:txBody>
      </p:sp>
    </p:spTree>
    <p:extLst>
      <p:ext uri="{BB962C8B-B14F-4D97-AF65-F5344CB8AC3E}">
        <p14:creationId xmlns:p14="http://schemas.microsoft.com/office/powerpoint/2010/main" val="343278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5325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62 </a:t>
            </a:r>
            <a:r>
              <a:rPr lang="en-US" sz="2400" dirty="0" err="1"/>
              <a:t>yo</a:t>
            </a:r>
            <a:r>
              <a:rPr lang="en-US" sz="2400" dirty="0"/>
              <a:t> female living in Central NY who develops complete heart block.  Spends time outdoors feeding feral cats.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Lyme testing “negative”…… only PCR on blood sent.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0C49D-43C5-2E4C-842D-B81D4D728D97}"/>
              </a:ext>
            </a:extLst>
          </p:cNvPr>
          <p:cNvSpPr txBox="1"/>
          <p:nvPr/>
        </p:nvSpPr>
        <p:spPr>
          <a:xfrm>
            <a:off x="457200" y="5924133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90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53254"/>
            <a:ext cx="7772400" cy="4114800"/>
          </a:xfrm>
        </p:spPr>
        <p:txBody>
          <a:bodyPr/>
          <a:lstStyle/>
          <a:p>
            <a:r>
              <a:rPr lang="en-US" dirty="0"/>
              <a:t>PCR </a:t>
            </a:r>
          </a:p>
          <a:p>
            <a:pPr lvl="1"/>
            <a:r>
              <a:rPr lang="en-US" dirty="0"/>
              <a:t>Only recommended for use in synovial fluid</a:t>
            </a:r>
          </a:p>
          <a:p>
            <a:pPr lvl="1"/>
            <a:r>
              <a:rPr lang="en-US" dirty="0"/>
              <a:t>Burden of organism not found to be in sufficient quantities for blood or spinal fluid</a:t>
            </a:r>
          </a:p>
          <a:p>
            <a:pPr lvl="1"/>
            <a:r>
              <a:rPr lang="en-US" dirty="0"/>
              <a:t>Skin biopsy may have high sensitivity</a:t>
            </a:r>
          </a:p>
          <a:p>
            <a:pPr lvl="2"/>
            <a:r>
              <a:rPr lang="en-US" dirty="0"/>
              <a:t>Requires biopsy</a:t>
            </a:r>
          </a:p>
          <a:p>
            <a:pPr lvl="2"/>
            <a:r>
              <a:rPr lang="en-US" dirty="0"/>
              <a:t>Turnaround time may be significant</a:t>
            </a:r>
          </a:p>
          <a:p>
            <a:pPr lvl="2"/>
            <a:r>
              <a:rPr lang="en-US" dirty="0"/>
              <a:t>Clinical diagnosis preferred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0C49D-43C5-2E4C-842D-B81D4D728D97}"/>
              </a:ext>
            </a:extLst>
          </p:cNvPr>
          <p:cNvSpPr txBox="1"/>
          <p:nvPr/>
        </p:nvSpPr>
        <p:spPr>
          <a:xfrm>
            <a:off x="457200" y="5924133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Arthritis Rheum. 2011; 63: 2238-47</a:t>
            </a:r>
          </a:p>
        </p:txBody>
      </p:sp>
    </p:spTree>
    <p:extLst>
      <p:ext uri="{BB962C8B-B14F-4D97-AF65-F5344CB8AC3E}">
        <p14:creationId xmlns:p14="http://schemas.microsoft.com/office/powerpoint/2010/main" val="3761714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2892"/>
            <a:ext cx="7772400" cy="1143000"/>
          </a:xfrm>
        </p:spPr>
        <p:txBody>
          <a:bodyPr/>
          <a:lstStyle/>
          <a:p>
            <a:r>
              <a:rPr lang="en-US" dirty="0"/>
              <a:t>Lyme Diagnostics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CD58E0-4359-124E-9221-0963095A9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0600" y="1106891"/>
            <a:ext cx="7467600" cy="399851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C0D66-C87E-B849-80A1-3CC3BBCA5D2A}"/>
              </a:ext>
            </a:extLst>
          </p:cNvPr>
          <p:cNvSpPr txBox="1"/>
          <p:nvPr/>
        </p:nvSpPr>
        <p:spPr>
          <a:xfrm>
            <a:off x="685800" y="491425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Borrelia </a:t>
            </a:r>
            <a:r>
              <a:rPr lang="en-US" sz="2000" dirty="0"/>
              <a:t>VlsE1/pepC10 assay consists of recombinant VlsE1 and synthetic pepC10 antigens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VlsE1 consists of a full-length recombinant protein, which contains several immunodominant epitopes, including C6</a:t>
            </a:r>
          </a:p>
        </p:txBody>
      </p:sp>
    </p:spTree>
    <p:extLst>
      <p:ext uri="{BB962C8B-B14F-4D97-AF65-F5344CB8AC3E}">
        <p14:creationId xmlns:p14="http://schemas.microsoft.com/office/powerpoint/2010/main" val="248933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Shortcomings of Current Diagnostics</a:t>
            </a:r>
          </a:p>
          <a:p>
            <a:pPr lvl="1"/>
            <a:r>
              <a:rPr lang="en-US" dirty="0"/>
              <a:t>Insensitive early in the course of illness</a:t>
            </a:r>
          </a:p>
          <a:p>
            <a:pPr lvl="1"/>
            <a:r>
              <a:rPr lang="en-US" dirty="0"/>
              <a:t>Sensitivity may be lower if infected with a different genotype</a:t>
            </a:r>
          </a:p>
          <a:p>
            <a:pPr lvl="1"/>
            <a:r>
              <a:rPr lang="en-US" dirty="0"/>
              <a:t>Indirect tests</a:t>
            </a:r>
          </a:p>
          <a:p>
            <a:pPr lvl="1"/>
            <a:r>
              <a:rPr lang="en-US" dirty="0"/>
              <a:t>False positives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03686-896D-834D-91EE-D5C59E0ED035}"/>
              </a:ext>
            </a:extLst>
          </p:cNvPr>
          <p:cNvSpPr txBox="1"/>
          <p:nvPr/>
        </p:nvSpPr>
        <p:spPr>
          <a:xfrm>
            <a:off x="419100" y="5998672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JID. 2003; 187: 1187-1199</a:t>
            </a:r>
          </a:p>
        </p:txBody>
      </p:sp>
    </p:spTree>
    <p:extLst>
      <p:ext uri="{BB962C8B-B14F-4D97-AF65-F5344CB8AC3E}">
        <p14:creationId xmlns:p14="http://schemas.microsoft.com/office/powerpoint/2010/main" val="2464572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AF54B2-C262-3D48-8799-1F5B46DF7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00100" y="2581076"/>
            <a:ext cx="7772400" cy="16973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B80D3-494C-F145-98F0-58DD31A13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100" y="4360002"/>
            <a:ext cx="3467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228600" y="2652712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Early Disseminated </a:t>
            </a:r>
            <a:br>
              <a:rPr lang="en-US" sz="4400" b="1" kern="0" dirty="0">
                <a:solidFill>
                  <a:schemeClr val="accent2"/>
                </a:solidFill>
              </a:rPr>
            </a:br>
            <a:r>
              <a:rPr lang="en-US" sz="4400" b="1" kern="0" dirty="0">
                <a:solidFill>
                  <a:schemeClr val="accent2"/>
                </a:solidFill>
              </a:rPr>
              <a:t>Lyme Disease</a:t>
            </a:r>
          </a:p>
        </p:txBody>
      </p:sp>
    </p:spTree>
    <p:extLst>
      <p:ext uri="{BB962C8B-B14F-4D97-AF65-F5344CB8AC3E}">
        <p14:creationId xmlns:p14="http://schemas.microsoft.com/office/powerpoint/2010/main" val="392323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38E8-DA67-61F8-C5D9-9D648BF3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64EB9D07-289D-2585-A4B7-2D446C26F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565A8441-AA11-3883-2F22-1EFE7FCC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C9B444-4218-DB3E-4507-CDF7372DB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5F3894-88E2-FB34-6787-A8D1C759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38477E-C42A-7839-C192-F38737FB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 vaccine</a:t>
            </a:r>
          </a:p>
          <a:p>
            <a:pPr marL="0" lvl="0" indent="0" eaLnBrk="0" hangingPunct="0">
              <a:spcBef>
                <a:spcPct val="0"/>
              </a:spcBef>
              <a:buFontTx/>
              <a:buAutoNum type="arabicPeriod"/>
            </a:pPr>
            <a:r>
              <a:rPr lang="en-US" alt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 To understand the new diagnostic and treatment approaches with Lyme disease</a:t>
            </a:r>
          </a:p>
          <a:p>
            <a:pPr marL="0" lvl="0" indent="0" eaLnBrk="0" hangingPunct="0">
              <a:spcBef>
                <a:spcPct val="0"/>
              </a:spcBef>
              <a:buFontTx/>
              <a:buAutoNum type="arabicPeriod"/>
            </a:pPr>
            <a:endParaRPr lang="en-US" altLang="en-US" sz="2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FontTx/>
              <a:buAutoNum type="arabicPeriod" startAt="2"/>
            </a:pPr>
            <a:r>
              <a:rPr lang="en-US" alt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 To identify the other clinically important tick-borne diseases in our region</a:t>
            </a:r>
          </a:p>
          <a:p>
            <a:pPr marL="0" lvl="0" indent="0" eaLnBrk="0" hangingPunct="0">
              <a:spcBef>
                <a:spcPct val="0"/>
              </a:spcBef>
              <a:buFontTx/>
              <a:buAutoNum type="arabicPeriod" startAt="2"/>
            </a:pPr>
            <a:endParaRPr lang="en-US" altLang="en-US" sz="24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lvl="0" indent="0" eaLnBrk="0" hangingPunct="0">
              <a:spcBef>
                <a:spcPct val="0"/>
              </a:spcBef>
              <a:buFontTx/>
              <a:buAutoNum type="arabicPeriod" startAt="3"/>
            </a:pPr>
            <a:r>
              <a:rPr lang="en-US" alt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 To understand the preventive strategies to teach our patients</a:t>
            </a:r>
            <a:endParaRPr lang="en-US" altLang="en-US" sz="36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Sanofi Pasteur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317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8A34-84C5-A001-41A3-61D34546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8731"/>
            <a:ext cx="8515350" cy="6187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Neuroborreliosis (Lyme meningitis)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D7DB-A8B6-4E71-4663-67F8F7C19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50096"/>
            <a:ext cx="6436520" cy="35006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250" b="1" dirty="0">
                <a:solidFill>
                  <a:schemeClr val="accent2"/>
                </a:solidFill>
              </a:rPr>
              <a:t>Various CNS-related signs/symptoms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100" dirty="0"/>
              <a:t>Headache, fatigue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100" dirty="0"/>
              <a:t>Fever, nuchal rigidity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100" dirty="0"/>
              <a:t>Cranial nerve involvement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50" dirty="0"/>
              <a:t>Bell’s palsy (CN XII)</a:t>
            </a:r>
          </a:p>
          <a:p>
            <a:pPr>
              <a:lnSpc>
                <a:spcPct val="150000"/>
              </a:lnSpc>
            </a:pPr>
            <a:r>
              <a:rPr lang="en-US" sz="2250" b="1" dirty="0">
                <a:solidFill>
                  <a:schemeClr val="accent2"/>
                </a:solidFill>
              </a:rPr>
              <a:t>Cerebrospinal fluid analysis (lumbar puncture)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950" dirty="0"/>
              <a:t>Pleocytosis with lymphocytic predominance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950" dirty="0"/>
              <a:t>Normal to elevated protein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950" dirty="0"/>
              <a:t>Normal glucose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1200" dirty="0"/>
          </a:p>
          <a:p>
            <a:pPr marL="342900" lvl="1" indent="0">
              <a:buNone/>
            </a:pPr>
            <a:endParaRPr lang="en-US" sz="1200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7B51416-2699-9324-38D3-96371BDB0F4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5520690"/>
          <a:ext cx="6562725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2725">
                  <a:extLst>
                    <a:ext uri="{9D8B030D-6E8A-4147-A177-3AD203B41FA5}">
                      <a16:colId xmlns:a16="http://schemas.microsoft.com/office/drawing/2014/main" val="339567144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Center for Disease Control and Prevention. Neurologic Lyme Disease. Available at: https://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www.cdc.gov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lyme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/treatment/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NeurologicLyme.html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98241"/>
                  </a:ext>
                </a:extLst>
              </a:tr>
            </a:tbl>
          </a:graphicData>
        </a:graphic>
      </p:graphicFrame>
      <p:pic>
        <p:nvPicPr>
          <p:cNvPr id="1026" name="Picture 2" descr="Neurologic Lyme Disease | Lyme Disease | CDC">
            <a:extLst>
              <a:ext uri="{FF2B5EF4-FFF2-40B4-BE49-F238E27FC236}">
                <a16:creationId xmlns:a16="http://schemas.microsoft.com/office/drawing/2014/main" id="{6872C943-0B0B-2140-8DC3-82D94AE9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21359"/>
            <a:ext cx="266700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EA98FB35-7893-8D66-2AD6-93D4C3802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ooter_umu.jpg">
            <a:extLst>
              <a:ext uri="{FF2B5EF4-FFF2-40B4-BE49-F238E27FC236}">
                <a16:creationId xmlns:a16="http://schemas.microsoft.com/office/drawing/2014/main" id="{A80BF044-7476-E725-5E64-883C43328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2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EED1-5A09-07EC-218B-AB4C9D09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711314"/>
            <a:ext cx="7886700" cy="70587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Neuroborreliosis (Lyme meningitis)</a:t>
            </a:r>
            <a:br>
              <a:rPr lang="en-US" sz="2700" dirty="0">
                <a:solidFill>
                  <a:schemeClr val="accent2"/>
                </a:solidFill>
              </a:rPr>
            </a:br>
            <a:endParaRPr lang="en-US" sz="27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64D4F-5239-E378-AD0B-A744E1871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545736"/>
            <a:ext cx="8096250" cy="4474064"/>
          </a:xfrm>
        </p:spPr>
        <p:txBody>
          <a:bodyPr>
            <a:normAutofit fontScale="92500" lnSpcReduction="10000"/>
          </a:bodyPr>
          <a:lstStyle/>
          <a:p>
            <a:pPr marL="257175" lvl="2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/>
                </a:solidFill>
              </a:rPr>
              <a:t>Diagnosis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Lyme antibody testing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Consistent clinical presentation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PCR on CSF fluid NOT recommended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Serologies may be performed on CSF</a:t>
            </a:r>
          </a:p>
          <a:p>
            <a:pPr marL="257175" lvl="2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/>
                </a:solidFill>
              </a:rPr>
              <a:t>Treatment</a:t>
            </a:r>
            <a:r>
              <a:rPr lang="en-US" sz="2100" dirty="0">
                <a:solidFill>
                  <a:schemeClr val="accent2"/>
                </a:solidFill>
              </a:rPr>
              <a:t> *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Ceftriaxone 2 g IV Q24h x14-21 days 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/>
              <a:t>Alternatives: Doxycycline 100 mg PO BID x14-21 days</a:t>
            </a:r>
          </a:p>
          <a:p>
            <a:pPr marL="385762" lvl="4" indent="0">
              <a:lnSpc>
                <a:spcPct val="120000"/>
              </a:lnSpc>
              <a:buNone/>
            </a:pPr>
            <a:endParaRPr lang="en-US" sz="1900" dirty="0"/>
          </a:p>
          <a:p>
            <a:pPr marL="385762" lvl="4" indent="0">
              <a:lnSpc>
                <a:spcPct val="120000"/>
              </a:lnSpc>
              <a:buNone/>
            </a:pPr>
            <a:endParaRPr lang="en-US" sz="1900" dirty="0"/>
          </a:p>
          <a:p>
            <a:pPr marL="385762" lvl="4" indent="0">
              <a:lnSpc>
                <a:spcPct val="120000"/>
              </a:lnSpc>
              <a:buNone/>
            </a:pPr>
            <a:r>
              <a:rPr lang="en-US" sz="1900" dirty="0"/>
              <a:t>*I have seen treatment failures with oral doxycycline use alone, as well as shorter courses (&lt; 21 days) of IV ceftriaxone.</a:t>
            </a:r>
          </a:p>
          <a:p>
            <a:pPr marL="385762" lvl="4" indent="0">
              <a:lnSpc>
                <a:spcPct val="120000"/>
              </a:lnSpc>
              <a:buNone/>
            </a:pPr>
            <a:endParaRPr lang="en-US" sz="1800" dirty="0"/>
          </a:p>
          <a:p>
            <a:endParaRPr lang="en-US" sz="15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7692813-9FC3-1A8E-129A-6DB877433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192"/>
              </p:ext>
            </p:extLst>
          </p:nvPr>
        </p:nvGraphicFramePr>
        <p:xfrm>
          <a:off x="417922" y="5982856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54454729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112152"/>
                  </a:ext>
                </a:extLst>
              </a:tr>
            </a:tbl>
          </a:graphicData>
        </a:graphic>
      </p:graphicFrame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5D3E6610-875D-2E74-2A22-8A8611C1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ooter_umu.jpg">
            <a:extLst>
              <a:ext uri="{FF2B5EF4-FFF2-40B4-BE49-F238E27FC236}">
                <a16:creationId xmlns:a16="http://schemas.microsoft.com/office/drawing/2014/main" id="{49DDD112-5EC8-FFFC-DDDC-DFF8AF82E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04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83586-3DBB-654C-2AEA-39EAE743F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70885637-3508-8287-491B-4ACF112C9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902F71D6-BFDC-ACFB-1526-D6BA4B34B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D9A9FE-A029-FAB5-8211-F3A24FB38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E749-887F-BD60-F869-355B5C445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sz="2200" dirty="0"/>
              <a:t>63 </a:t>
            </a:r>
            <a:r>
              <a:rPr lang="en-US" sz="2200" dirty="0" err="1"/>
              <a:t>yo</a:t>
            </a:r>
            <a:r>
              <a:rPr lang="en-US" sz="2200" dirty="0"/>
              <a:t> retired US Marine living in Virginia who was in otherwise good health who presented with near syncope during a run.  He has been running 4 miles daily since his retirement ~20 years ago.  Over the past month he has struggled to complete his run due to increased fatigue and shortness of breath.  He was found to have a heart rate of 28 bpm and was in complete heart block on his ECG.</a:t>
            </a:r>
          </a:p>
          <a:p>
            <a:endParaRPr lang="en-US" sz="2200" dirty="0"/>
          </a:p>
          <a:p>
            <a:r>
              <a:rPr lang="en-US" sz="2200" dirty="0"/>
              <a:t>He reported a large bull’s eye rash 8-10 weeks prior with associated flu-like illness.  Lyme testing at that time was negative.  He was told at that time that he did not need antibiotics as he did not have Lyme disease.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5AEED8E-DD7E-2E7E-6B6F-C05278BA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Case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55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1A8D-2D4D-A571-8E81-D2F4DB7E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94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Lyme</a:t>
            </a:r>
            <a:r>
              <a:rPr lang="en-US" sz="3675" dirty="0"/>
              <a:t> </a:t>
            </a:r>
            <a:r>
              <a:rPr lang="en-US" sz="3675" dirty="0">
                <a:solidFill>
                  <a:schemeClr val="accent2"/>
                </a:solidFill>
              </a:rPr>
              <a:t>Carditis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3BE42-4158-0BB9-37D5-278BC201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25" y="1702255"/>
            <a:ext cx="4591050" cy="3663893"/>
          </a:xfrm>
        </p:spPr>
        <p:txBody>
          <a:bodyPr>
            <a:noAutofit/>
          </a:bodyPr>
          <a:lstStyle/>
          <a:p>
            <a:pPr marL="257175" lvl="2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/>
                </a:solidFill>
              </a:rPr>
              <a:t>Clinical presentation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Dizziness, chest pain, syncope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Palpitations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Conduction abnormalities on EKG</a:t>
            </a:r>
          </a:p>
          <a:p>
            <a:pPr marL="869156" lvl="4" indent="-26908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500" b="1" dirty="0"/>
              <a:t>AV-nodal block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Myocarditis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Pericarditis</a:t>
            </a:r>
          </a:p>
          <a:p>
            <a:pPr marL="257175" lvl="2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/>
                </a:solidFill>
              </a:rPr>
              <a:t>Diagnosis</a:t>
            </a:r>
            <a:r>
              <a:rPr lang="en-US" sz="2100" dirty="0"/>
              <a:t> 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Routine Lyme serologic testing</a:t>
            </a:r>
          </a:p>
          <a:p>
            <a:pPr marL="600075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Signs and symptoms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DD59D-7CCA-77EB-C221-474EECDC9A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5099" y="1131095"/>
            <a:ext cx="3211286" cy="250371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53ED128-F0FD-2F24-D52C-C82690B2D855}"/>
              </a:ext>
            </a:extLst>
          </p:cNvPr>
          <p:cNvGraphicFramePr>
            <a:graphicFrameLocks noGrp="1"/>
          </p:cNvGraphicFramePr>
          <p:nvPr/>
        </p:nvGraphicFramePr>
        <p:xfrm>
          <a:off x="381341" y="5680710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9919936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20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3B5291-33BA-C23F-27CE-003ABD69365A}"/>
              </a:ext>
            </a:extLst>
          </p:cNvPr>
          <p:cNvSpPr txBox="1"/>
          <p:nvPr/>
        </p:nvSpPr>
        <p:spPr>
          <a:xfrm>
            <a:off x="4572000" y="3774349"/>
            <a:ext cx="4573610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lvl="2" indent="-257175">
              <a:lnSpc>
                <a:spcPct val="12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accent2"/>
                </a:solidFill>
              </a:rPr>
              <a:t>Treatment</a:t>
            </a:r>
            <a:r>
              <a:rPr lang="en-US" sz="2100" dirty="0"/>
              <a:t> </a:t>
            </a:r>
          </a:p>
          <a:p>
            <a:pPr marL="600075" lvl="4" indent="-214313">
              <a:buFont typeface="Courier New" panose="02070309020205020404" pitchFamily="49" charset="0"/>
              <a:buChar char="o"/>
            </a:pPr>
            <a:r>
              <a:rPr lang="en-US" sz="1800" dirty="0"/>
              <a:t>Ceftriaxone 2 g IV Q24h x14-21 days or Doxycycline 100 mg PO BID x14-21 days</a:t>
            </a:r>
          </a:p>
          <a:p>
            <a:pPr marL="942975" lvl="5" indent="-214313">
              <a:buFont typeface="Courier New" panose="02070309020205020404" pitchFamily="49" charset="0"/>
              <a:buChar char="o"/>
            </a:pPr>
            <a:r>
              <a:rPr lang="en-US" sz="1800" dirty="0"/>
              <a:t>Generally, give IV until block resolves then switch to PO</a:t>
            </a:r>
          </a:p>
        </p:txBody>
      </p:sp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E7845366-677D-A74C-FBD7-5FB39609E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ooter_umu.jpg">
            <a:extLst>
              <a:ext uri="{FF2B5EF4-FFF2-40B4-BE49-F238E27FC236}">
                <a16:creationId xmlns:a16="http://schemas.microsoft.com/office/drawing/2014/main" id="{C1F049FC-CFDC-CD29-AE47-249FD1AE8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637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228600" y="2652712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Late Disseminated </a:t>
            </a:r>
            <a:br>
              <a:rPr lang="en-US" sz="4400" b="1" kern="0" dirty="0">
                <a:solidFill>
                  <a:schemeClr val="accent2"/>
                </a:solidFill>
              </a:rPr>
            </a:br>
            <a:r>
              <a:rPr lang="en-US" sz="4400" b="1" kern="0" dirty="0">
                <a:solidFill>
                  <a:schemeClr val="accent2"/>
                </a:solidFill>
              </a:rPr>
              <a:t>Lyme Disease</a:t>
            </a:r>
          </a:p>
        </p:txBody>
      </p:sp>
    </p:spTree>
    <p:extLst>
      <p:ext uri="{BB962C8B-B14F-4D97-AF65-F5344CB8AC3E}">
        <p14:creationId xmlns:p14="http://schemas.microsoft.com/office/powerpoint/2010/main" val="243881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AA15-22DF-91C9-EE2C-FE35BBD9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6362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Lyme Arthritis</a:t>
            </a:r>
            <a:br>
              <a:rPr lang="en-US" sz="2700" dirty="0">
                <a:solidFill>
                  <a:schemeClr val="accent2"/>
                </a:solidFill>
              </a:rPr>
            </a:br>
            <a:endParaRPr lang="en-US" sz="27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5A5B-29FF-144E-D1B0-9109C63A5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3069"/>
            <a:ext cx="7093744" cy="3796904"/>
          </a:xfrm>
        </p:spPr>
        <p:txBody>
          <a:bodyPr>
            <a:normAutofit fontScale="92500" lnSpcReduction="1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500" b="1" dirty="0">
              <a:solidFill>
                <a:schemeClr val="accent4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50" b="1" dirty="0">
                <a:solidFill>
                  <a:schemeClr val="accent2"/>
                </a:solidFill>
              </a:rPr>
              <a:t>Clinical presentation</a:t>
            </a:r>
            <a:r>
              <a:rPr lang="en-US" sz="1800" dirty="0">
                <a:solidFill>
                  <a:schemeClr val="accent2"/>
                </a:solidFill>
              </a:rPr>
              <a:t>	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50" dirty="0"/>
              <a:t>Limited range of motion, edema, erythema</a:t>
            </a:r>
          </a:p>
          <a:p>
            <a:pPr marL="851297" lvl="4" indent="-2571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solidFill>
                  <a:schemeClr val="tx2"/>
                </a:solidFill>
              </a:rPr>
              <a:t>Typically, only one joint involved (knees most common)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50" dirty="0"/>
              <a:t>May occur weeks to months after initial infection</a:t>
            </a:r>
          </a:p>
          <a:p>
            <a:pPr marL="385763" lvl="4" indent="0">
              <a:lnSpc>
                <a:spcPct val="120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50" b="1" dirty="0">
                <a:solidFill>
                  <a:schemeClr val="accent2"/>
                </a:solidFill>
              </a:rPr>
              <a:t>Diagnosis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50" dirty="0"/>
              <a:t>Lyme antibody testing (most all will be positive)</a:t>
            </a:r>
          </a:p>
          <a:p>
            <a:pPr marL="600075" lvl="4" indent="-214313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50" dirty="0"/>
              <a:t>Arthrocentesis</a:t>
            </a:r>
          </a:p>
          <a:p>
            <a:pPr marL="869156" lvl="4" indent="-26908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50" dirty="0"/>
              <a:t>Elevated WBCs with lymphocytic predominance</a:t>
            </a:r>
          </a:p>
          <a:p>
            <a:pPr marL="869156" lvl="4" indent="-26908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50" dirty="0"/>
              <a:t>Lyme PCR may be considered on synovial fluid</a:t>
            </a:r>
          </a:p>
          <a:p>
            <a:endParaRPr lang="en-US" sz="1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E3D2B4-4FCB-0DAF-281F-482716362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959995" y="1923397"/>
            <a:ext cx="3385771" cy="25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EB5ACCB-6D8B-B68B-8769-9300FA5B9099}"/>
              </a:ext>
            </a:extLst>
          </p:cNvPr>
          <p:cNvGraphicFramePr>
            <a:graphicFrameLocks noGrp="1"/>
          </p:cNvGraphicFramePr>
          <p:nvPr/>
        </p:nvGraphicFramePr>
        <p:xfrm>
          <a:off x="402772" y="5644039"/>
          <a:ext cx="6096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612959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287010"/>
                  </a:ext>
                </a:extLst>
              </a:tr>
            </a:tbl>
          </a:graphicData>
        </a:graphic>
      </p:graphicFrame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185109B2-611F-91A0-EE33-58FD1C54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ooter_umu.jpg">
            <a:extLst>
              <a:ext uri="{FF2B5EF4-FFF2-40B4-BE49-F238E27FC236}">
                <a16:creationId xmlns:a16="http://schemas.microsoft.com/office/drawing/2014/main" id="{47FD4A13-3CAD-3590-87BB-B5667486A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424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0825B-87F9-4214-19BB-8177F4213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782F9029-2203-CFB3-0197-1B57E1BB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0EB0BA5D-5D06-0998-8A9B-2317BE71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1370CAE-DAB5-8226-5077-947A9BCB7B78}"/>
              </a:ext>
            </a:extLst>
          </p:cNvPr>
          <p:cNvSpPr txBox="1">
            <a:spLocks/>
          </p:cNvSpPr>
          <p:nvPr/>
        </p:nvSpPr>
        <p:spPr>
          <a:xfrm>
            <a:off x="831850" y="4037013"/>
            <a:ext cx="8312150" cy="1163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 </a:t>
            </a:r>
          </a:p>
          <a:p>
            <a:endParaRPr lang="en-US" kern="0" dirty="0"/>
          </a:p>
        </p:txBody>
      </p:sp>
      <p:pic>
        <p:nvPicPr>
          <p:cNvPr id="5" name="Picture 4" descr="A table of patients with numbers&#10;&#10;AI-generated content may be incorrect.">
            <a:extLst>
              <a:ext uri="{FF2B5EF4-FFF2-40B4-BE49-F238E27FC236}">
                <a16:creationId xmlns:a16="http://schemas.microsoft.com/office/drawing/2014/main" id="{D8AB0A98-3809-A1D8-36A6-1B4A67854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2009425"/>
            <a:ext cx="7772400" cy="3592218"/>
          </a:xfrm>
          <a:prstGeom prst="rect">
            <a:avLst/>
          </a:prstGeom>
        </p:spPr>
      </p:pic>
      <p:pic>
        <p:nvPicPr>
          <p:cNvPr id="7" name="Picture 6" descr="A close-up of a white card&#10;&#10;AI-generated content may be incorrect.">
            <a:extLst>
              <a:ext uri="{FF2B5EF4-FFF2-40B4-BE49-F238E27FC236}">
                <a16:creationId xmlns:a16="http://schemas.microsoft.com/office/drawing/2014/main" id="{9820C582-D754-561D-FF03-DBD4550B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-3697"/>
            <a:ext cx="7772400" cy="1974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13376-F9BB-0258-A48B-0B6EF3E6D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753024"/>
            <a:ext cx="7772400" cy="4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8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35C9-F63D-17F4-E590-CC07DE76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86915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Lyme Arthritis</a:t>
            </a:r>
            <a:br>
              <a:rPr lang="en-US" sz="2700" dirty="0">
                <a:solidFill>
                  <a:schemeClr val="accent2"/>
                </a:solidFill>
              </a:rPr>
            </a:br>
            <a:endParaRPr lang="en-US" sz="27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54E4-3D92-3763-1451-CDE34B6A6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Treatment</a:t>
            </a:r>
          </a:p>
          <a:p>
            <a:endParaRPr lang="en-US" b="1" dirty="0">
              <a:solidFill>
                <a:schemeClr val="accent4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833DA98-9CAF-F5DC-7A22-3173D50D3F0A}"/>
              </a:ext>
            </a:extLst>
          </p:cNvPr>
          <p:cNvGraphicFramePr>
            <a:graphicFrameLocks noGrp="1"/>
          </p:cNvGraphicFramePr>
          <p:nvPr/>
        </p:nvGraphicFramePr>
        <p:xfrm>
          <a:off x="1009648" y="2812163"/>
          <a:ext cx="6572251" cy="18516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52651">
                  <a:extLst>
                    <a:ext uri="{9D8B030D-6E8A-4147-A177-3AD203B41FA5}">
                      <a16:colId xmlns:a16="http://schemas.microsoft.com/office/drawing/2014/main" val="3898853023"/>
                    </a:ext>
                  </a:extLst>
                </a:gridCol>
                <a:gridCol w="2219600">
                  <a:extLst>
                    <a:ext uri="{9D8B030D-6E8A-4147-A177-3AD203B41FA5}">
                      <a16:colId xmlns:a16="http://schemas.microsoft.com/office/drawing/2014/main" val="319764608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Doxycycline 100 mg PO BID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28 days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762314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Amoxicillin 500 mg PO TID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28 days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92057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Cefuroxime 500 mg PO BID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28 days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2306016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35A23FB-99E6-6C96-2BDD-DEB4BC9F78F3}"/>
              </a:ext>
            </a:extLst>
          </p:cNvPr>
          <p:cNvGraphicFramePr>
            <a:graphicFrameLocks noGrp="1"/>
          </p:cNvGraphicFramePr>
          <p:nvPr/>
        </p:nvGraphicFramePr>
        <p:xfrm>
          <a:off x="359228" y="5689334"/>
          <a:ext cx="6096000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56914273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22212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2B9043-D944-76A9-014A-85160B2EAEDD}"/>
              </a:ext>
            </a:extLst>
          </p:cNvPr>
          <p:cNvSpPr txBox="1"/>
          <p:nvPr/>
        </p:nvSpPr>
        <p:spPr>
          <a:xfrm>
            <a:off x="359229" y="4890042"/>
            <a:ext cx="87847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If oral treatment does not work, would retreat with IV ceftriaxone for 28 days</a:t>
            </a:r>
          </a:p>
        </p:txBody>
      </p:sp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A43913AE-2322-4C6E-9D8D-05BE3CBA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ooter_umu.jpg">
            <a:extLst>
              <a:ext uri="{FF2B5EF4-FFF2-40B4-BE49-F238E27FC236}">
                <a16:creationId xmlns:a16="http://schemas.microsoft.com/office/drawing/2014/main" id="{A5D01A13-5A60-B6F7-DDDC-2AAE92E9A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61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B6D0-B724-3B16-C970-F122232BF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5DAE26DC-B077-78D9-E0F8-A342E19C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199F5AC-0C68-DCAF-1080-DA1C3C37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CBB7CB-4A48-0FCC-C34F-B9DCBCB81C17}"/>
              </a:ext>
            </a:extLst>
          </p:cNvPr>
          <p:cNvSpPr txBox="1">
            <a:spLocks/>
          </p:cNvSpPr>
          <p:nvPr/>
        </p:nvSpPr>
        <p:spPr>
          <a:xfrm>
            <a:off x="831850" y="4037013"/>
            <a:ext cx="8312150" cy="1163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 </a:t>
            </a:r>
          </a:p>
          <a:p>
            <a:endParaRPr lang="en-US" kern="0" dirty="0"/>
          </a:p>
        </p:txBody>
      </p:sp>
      <p:pic>
        <p:nvPicPr>
          <p:cNvPr id="5" name="Picture 4" descr="A table of patients with numbers&#10;&#10;AI-generated content may be incorrect.">
            <a:extLst>
              <a:ext uri="{FF2B5EF4-FFF2-40B4-BE49-F238E27FC236}">
                <a16:creationId xmlns:a16="http://schemas.microsoft.com/office/drawing/2014/main" id="{30BD3584-A056-71DF-4C32-8FAC99A4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2009425"/>
            <a:ext cx="7772400" cy="3592218"/>
          </a:xfrm>
          <a:prstGeom prst="rect">
            <a:avLst/>
          </a:prstGeom>
        </p:spPr>
      </p:pic>
      <p:pic>
        <p:nvPicPr>
          <p:cNvPr id="7" name="Picture 6" descr="A close-up of a white card&#10;&#10;AI-generated content may be incorrect.">
            <a:extLst>
              <a:ext uri="{FF2B5EF4-FFF2-40B4-BE49-F238E27FC236}">
                <a16:creationId xmlns:a16="http://schemas.microsoft.com/office/drawing/2014/main" id="{D1362774-B89C-424B-09C5-400072DEF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-3697"/>
            <a:ext cx="7772400" cy="1974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F0E22-63BD-431F-ADDA-F16C188FF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753024"/>
            <a:ext cx="7772400" cy="47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2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228600" y="2652712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Post-Treatment</a:t>
            </a:r>
            <a:br>
              <a:rPr lang="en-US" sz="4400" b="1" kern="0" dirty="0">
                <a:solidFill>
                  <a:schemeClr val="accent2"/>
                </a:solidFill>
              </a:rPr>
            </a:br>
            <a:r>
              <a:rPr lang="en-US" sz="4400" b="1" kern="0" dirty="0">
                <a:solidFill>
                  <a:schemeClr val="accent2"/>
                </a:solidFill>
              </a:rPr>
              <a:t>Lyme Syndrome</a:t>
            </a:r>
          </a:p>
        </p:txBody>
      </p:sp>
    </p:spTree>
    <p:extLst>
      <p:ext uri="{BB962C8B-B14F-4D97-AF65-F5344CB8AC3E}">
        <p14:creationId xmlns:p14="http://schemas.microsoft.com/office/powerpoint/2010/main" val="145512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30" y="176212"/>
            <a:ext cx="7772400" cy="1143000"/>
          </a:xfrm>
        </p:spPr>
        <p:txBody>
          <a:bodyPr/>
          <a:lstStyle/>
          <a:p>
            <a:r>
              <a:rPr lang="en-US" dirty="0"/>
              <a:t>Lyme Disease</a:t>
            </a:r>
          </a:p>
        </p:txBody>
      </p:sp>
      <p:pic>
        <p:nvPicPr>
          <p:cNvPr id="7" name="Picture 2" descr="http://oregonstate.edu/ua/ncs/sites/default/files/imagecache/scale-crop-717-300/tick_graph.jpg">
            <a:extLst>
              <a:ext uri="{FF2B5EF4-FFF2-40B4-BE49-F238E27FC236}">
                <a16:creationId xmlns:a16="http://schemas.microsoft.com/office/drawing/2014/main" id="{390630A7-01D8-D84B-90D2-8AC69E4D47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" y="1447800"/>
            <a:ext cx="845667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1C978CA-71E1-2D41-9830-2ED0941BE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2" t="13203" r="18907" b="5467"/>
          <a:stretch/>
        </p:blipFill>
        <p:spPr bwMode="auto">
          <a:xfrm rot="5400000">
            <a:off x="4005381" y="2371837"/>
            <a:ext cx="1001782" cy="61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EE414-BD29-11C1-E801-55C106153754}"/>
              </a:ext>
            </a:extLst>
          </p:cNvPr>
          <p:cNvSpPr txBox="1"/>
          <p:nvPr/>
        </p:nvSpPr>
        <p:spPr>
          <a:xfrm>
            <a:off x="397043" y="5927668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 of Dr. Brian </a:t>
            </a:r>
            <a:r>
              <a:rPr lang="en-US" sz="1600" dirty="0" err="1"/>
              <a:t>Leydet</a:t>
            </a:r>
            <a:r>
              <a:rPr lang="en-US" sz="1600" dirty="0"/>
              <a:t>, SUNY ESF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30B72-96E5-73AC-E8AE-66F6A3F7F344}"/>
              </a:ext>
            </a:extLst>
          </p:cNvPr>
          <p:cNvSpPr txBox="1"/>
          <p:nvPr/>
        </p:nvSpPr>
        <p:spPr>
          <a:xfrm>
            <a:off x="1828800" y="1196598"/>
            <a:ext cx="670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solidFill>
                  <a:srgbClr val="FF0000"/>
                </a:solidFill>
              </a:rPr>
              <a:t>OUTDATED?</a:t>
            </a:r>
          </a:p>
        </p:txBody>
      </p:sp>
    </p:spTree>
    <p:extLst>
      <p:ext uri="{BB962C8B-B14F-4D97-AF65-F5344CB8AC3E}">
        <p14:creationId xmlns:p14="http://schemas.microsoft.com/office/powerpoint/2010/main" val="9920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08FC-75F8-CBF5-A88D-8697D7BF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3493"/>
            <a:ext cx="7886700" cy="72764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2"/>
                </a:solidFill>
              </a:rPr>
              <a:t>Post-Treatment Lyme Syndrome</a:t>
            </a:r>
            <a:br>
              <a:rPr lang="en-US" sz="4000" dirty="0">
                <a:solidFill>
                  <a:schemeClr val="accent2"/>
                </a:solidFill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31CB0-E0C6-367B-7AC0-8D49F3BC7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2362"/>
            <a:ext cx="7886700" cy="3522380"/>
          </a:xfrm>
        </p:spPr>
        <p:txBody>
          <a:bodyPr>
            <a:no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solidFill>
                  <a:schemeClr val="accent2"/>
                </a:solidFill>
              </a:rPr>
              <a:t>Non-specific symptoms following treatment of Lyme Disease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Symptoms persist for at least 6 months after completion of antibiotics</a:t>
            </a:r>
          </a:p>
          <a:p>
            <a:pPr marL="325041" lvl="4" indent="0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kern="1200" dirty="0">
              <a:cs typeface="+mn-cs"/>
            </a:endParaRPr>
          </a:p>
          <a:p>
            <a:pPr marL="214313" indent="-214313" defTabSz="685800" eaLnBrk="1" fontAlgn="auto" hangingPunct="1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solidFill>
                  <a:schemeClr val="accent2"/>
                </a:solidFill>
              </a:rPr>
              <a:t>Multiple potential symptoms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Fatigue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Malaise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Headache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Pain/</a:t>
            </a:r>
            <a:r>
              <a:rPr lang="en-US" sz="1800" kern="1200" dirty="0" err="1">
                <a:cs typeface="+mn-cs"/>
              </a:rPr>
              <a:t>Paresthesias</a:t>
            </a:r>
            <a:endParaRPr lang="en-US" sz="1800" kern="1200" dirty="0">
              <a:cs typeface="+mn-cs"/>
            </a:endParaRPr>
          </a:p>
          <a:p>
            <a:pPr marL="214313" indent="-214313" defTabSz="685800" eaLnBrk="1" fontAlgn="auto" hangingPunct="1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schemeClr val="accent4"/>
              </a:solidFill>
            </a:endParaRPr>
          </a:p>
          <a:p>
            <a:pPr marL="214313" indent="-214313" defTabSz="685800" eaLnBrk="1" fontAlgn="auto" hangingPunct="1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1200" dirty="0">
                <a:solidFill>
                  <a:schemeClr val="accent2"/>
                </a:solidFill>
              </a:rPr>
              <a:t>Mechanism unclear</a:t>
            </a:r>
          </a:p>
          <a:p>
            <a:pPr marL="539354" lvl="4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cs typeface="+mn-cs"/>
              </a:rPr>
              <a:t>Persistent infection with </a:t>
            </a:r>
            <a:r>
              <a:rPr lang="en-US" sz="1800" i="1" kern="1200" dirty="0">
                <a:cs typeface="+mn-cs"/>
              </a:rPr>
              <a:t>B. burgdoferi</a:t>
            </a:r>
            <a:r>
              <a:rPr lang="en-US" sz="1800" kern="1200" dirty="0">
                <a:cs typeface="+mn-cs"/>
              </a:rPr>
              <a:t> is generally not the cause of chronic symptoms after antibiotics</a:t>
            </a:r>
          </a:p>
          <a:p>
            <a:endParaRPr lang="en-US" sz="18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61E0C9F-1285-A8D2-9224-92268CDD8AB1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3200400"/>
          <a:ext cx="4014788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788">
                  <a:extLst>
                    <a:ext uri="{9D8B030D-6E8A-4147-A177-3AD203B41FA5}">
                      <a16:colId xmlns:a16="http://schemas.microsoft.com/office/drawing/2014/main" val="3814071028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719138" lvl="4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Arthralgias</a:t>
                      </a:r>
                    </a:p>
                    <a:p>
                      <a:pPr marL="719138" lvl="4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Myalgias</a:t>
                      </a:r>
                    </a:p>
                    <a:p>
                      <a:pPr marL="719138" lvl="4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</a:rPr>
                        <a:t>Impaired cognition “brain fog”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876192"/>
                  </a:ext>
                </a:extLst>
              </a:tr>
            </a:tbl>
          </a:graphicData>
        </a:graphic>
      </p:graphicFrame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E5269E40-E6F5-E750-7B79-4001181DA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ooter_umu.jpg">
            <a:extLst>
              <a:ext uri="{FF2B5EF4-FFF2-40B4-BE49-F238E27FC236}">
                <a16:creationId xmlns:a16="http://schemas.microsoft.com/office/drawing/2014/main" id="{224EBD9C-1D65-4F65-1F2A-79DDF2FD7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C6759D1-ACBC-26BC-2BB4-C670AA428C68}"/>
              </a:ext>
            </a:extLst>
          </p:cNvPr>
          <p:cNvGraphicFramePr>
            <a:graphicFrameLocks noGrp="1"/>
          </p:cNvGraphicFramePr>
          <p:nvPr/>
        </p:nvGraphicFramePr>
        <p:xfrm>
          <a:off x="388484" y="6326471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28346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083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779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26EF2-EC64-A7A7-3D52-6800404A8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3E98-002A-4AE3-8750-810100F7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7760"/>
            <a:ext cx="7886700" cy="586128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2"/>
                </a:solidFill>
              </a:rPr>
              <a:t>Post-Treatment Lyme Syndrome</a:t>
            </a:r>
            <a:br>
              <a:rPr lang="en-US" sz="4000" dirty="0">
                <a:solidFill>
                  <a:schemeClr val="accent2"/>
                </a:solidFill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D7195-5D6A-55D9-9013-BC40141EA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3888"/>
            <a:ext cx="7886700" cy="4508732"/>
          </a:xfrm>
        </p:spPr>
        <p:txBody>
          <a:bodyPr>
            <a:normAutofit fontScale="625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chemeClr val="accent2"/>
                </a:solidFill>
              </a:rPr>
              <a:t>Chronic antibiotics are NOT recommended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No evidence suggesting a benefit of prolonged daily antibiotic therapy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May drive antibiotic-resistant bacteria and increase adverse effects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accent4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chemeClr val="accent2"/>
                </a:solidFill>
              </a:rPr>
              <a:t>Potential reasons for lack of response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Initial Lyme diagnosis was incorrect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Lyme is treated and another condition persists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Dysregulated immunologic response (e.g. development of autoimmunity or other chronic inflammation)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Autonomic dysfunction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Neurologic damage from initial infection</a:t>
            </a:r>
          </a:p>
          <a:p>
            <a:pPr marL="539354" lvl="4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400" dirty="0"/>
              <a:t>Development of centralized pain syndromes</a:t>
            </a: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D4833CA-B083-09F3-8165-F037BB1C8C11}"/>
              </a:ext>
            </a:extLst>
          </p:cNvPr>
          <p:cNvGraphicFramePr>
            <a:graphicFrameLocks noGrp="1"/>
          </p:cNvGraphicFramePr>
          <p:nvPr/>
        </p:nvGraphicFramePr>
        <p:xfrm>
          <a:off x="391886" y="5722620"/>
          <a:ext cx="6096000" cy="32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70309244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  <a:p>
                      <a:endParaRPr lang="en-US" sz="8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430042"/>
                  </a:ext>
                </a:extLst>
              </a:tr>
            </a:tbl>
          </a:graphicData>
        </a:graphic>
      </p:graphicFrame>
      <p:pic>
        <p:nvPicPr>
          <p:cNvPr id="4" name="Picture 4" descr="sidebar_midblue.jpg">
            <a:extLst>
              <a:ext uri="{FF2B5EF4-FFF2-40B4-BE49-F238E27FC236}">
                <a16:creationId xmlns:a16="http://schemas.microsoft.com/office/drawing/2014/main" id="{B0939EF3-C201-2487-362E-FFF04CF6A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E7B551A3-9E7D-EA45-0146-E2EA8833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213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C83B3-272F-E5E2-26D7-2D2A93D53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33C59AE-BEEF-5A65-ED14-975B7745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9BE19487-AF57-6595-6711-AA7643FA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4A67E0-D892-C770-99F5-31C212C1E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8300A7-E423-CCD3-EEAC-20ABA401C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3600" dirty="0"/>
              <a:t>Unfortunately, there are no tests that clearly show persistent infection versus post-treatment Lyme disease syndrome.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A00ACC-6BD2-830D-8EC0-DA0F5D68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3493"/>
            <a:ext cx="7886700" cy="72764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2"/>
                </a:solidFill>
              </a:rPr>
              <a:t>Post-Treatment Lyme Syndrome</a:t>
            </a:r>
            <a:br>
              <a:rPr lang="en-US" sz="4000" dirty="0">
                <a:solidFill>
                  <a:schemeClr val="accent2"/>
                </a:solidFill>
              </a:rPr>
            </a:br>
            <a:endParaRPr 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73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Antibiotic-refractory Lyme arthritis</a:t>
            </a:r>
          </a:p>
          <a:p>
            <a:pPr lvl="1"/>
            <a:r>
              <a:rPr lang="en-US" dirty="0"/>
              <a:t>Synovial cell hyperplasia</a:t>
            </a:r>
          </a:p>
          <a:p>
            <a:pPr lvl="1"/>
            <a:r>
              <a:rPr lang="en-US" dirty="0"/>
              <a:t>Vascular proliferation</a:t>
            </a:r>
          </a:p>
          <a:p>
            <a:pPr lvl="1"/>
            <a:r>
              <a:rPr lang="en-US" dirty="0"/>
              <a:t>Infiltration of mononuclear cells (T cells)</a:t>
            </a:r>
          </a:p>
          <a:p>
            <a:pPr lvl="1"/>
            <a:r>
              <a:rPr lang="en-US" dirty="0"/>
              <a:t>Upregulation of adhesion molecules</a:t>
            </a:r>
          </a:p>
          <a:p>
            <a:pPr lvl="1"/>
            <a:r>
              <a:rPr lang="en-US" dirty="0"/>
              <a:t>May be more likely with RST1 strains</a:t>
            </a:r>
          </a:p>
          <a:p>
            <a:pPr lvl="1"/>
            <a:r>
              <a:rPr lang="en-US" dirty="0"/>
              <a:t>Vast majority of these patients are negative on culture and PCR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64E82-FAD2-244B-8011-2DC2B0AE4F85}"/>
              </a:ext>
            </a:extLst>
          </p:cNvPr>
          <p:cNvSpPr txBox="1"/>
          <p:nvPr/>
        </p:nvSpPr>
        <p:spPr>
          <a:xfrm>
            <a:off x="685800" y="6262688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Arthritis Rheum. 2006; 54: 3079-86</a:t>
            </a:r>
          </a:p>
          <a:p>
            <a:r>
              <a:rPr lang="en-US" sz="1600" dirty="0"/>
              <a:t>Nat Rev </a:t>
            </a:r>
            <a:r>
              <a:rPr lang="en-US" sz="1600" dirty="0" err="1"/>
              <a:t>Immunol</a:t>
            </a:r>
            <a:r>
              <a:rPr lang="en-US" sz="1600" dirty="0"/>
              <a:t>. 2004; 4: 143-52.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FFDE48-D925-FA9B-F76D-E3616CB71019}"/>
              </a:ext>
            </a:extLst>
          </p:cNvPr>
          <p:cNvSpPr txBox="1">
            <a:spLocks/>
          </p:cNvSpPr>
          <p:nvPr/>
        </p:nvSpPr>
        <p:spPr bwMode="auto">
          <a:xfrm>
            <a:off x="628650" y="723493"/>
            <a:ext cx="7886700" cy="7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/>
            <a:r>
              <a:rPr lang="en-US" sz="4000" kern="0">
                <a:solidFill>
                  <a:schemeClr val="accent2"/>
                </a:solidFill>
              </a:rPr>
              <a:t>Post-Treatment Lyme Syndrome</a:t>
            </a:r>
            <a:br>
              <a:rPr lang="en-US" sz="4000" kern="0">
                <a:solidFill>
                  <a:schemeClr val="accent2"/>
                </a:solidFill>
              </a:rPr>
            </a:br>
            <a:endParaRPr lang="en-US" sz="40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83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B828E2B-CB4E-244A-42B7-896C70D5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679E8-1E5E-8226-A62F-5F685EC81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676" y="6426994"/>
            <a:ext cx="3035300" cy="2667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C0D66-C87E-B849-80A1-3CC3BBCA5D2A}"/>
              </a:ext>
            </a:extLst>
          </p:cNvPr>
          <p:cNvSpPr txBox="1"/>
          <p:nvPr/>
        </p:nvSpPr>
        <p:spPr>
          <a:xfrm>
            <a:off x="685800" y="49142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F961E-D0DD-E223-45DB-C1FE8AD4E5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72"/>
          <a:stretch/>
        </p:blipFill>
        <p:spPr>
          <a:xfrm>
            <a:off x="381000" y="645292"/>
            <a:ext cx="8763000" cy="1621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56ECDA-36B7-DEA4-4F29-C3569713AFB5}"/>
              </a:ext>
            </a:extLst>
          </p:cNvPr>
          <p:cNvSpPr txBox="1"/>
          <p:nvPr/>
        </p:nvSpPr>
        <p:spPr>
          <a:xfrm>
            <a:off x="533400" y="23622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Peptidoglycan (PG) is a major component of the </a:t>
            </a:r>
            <a:r>
              <a:rPr lang="en-US" sz="2000" i="1" dirty="0"/>
              <a:t>B. burgdorferi </a:t>
            </a:r>
            <a:r>
              <a:rPr lang="en-US" sz="2000" dirty="0"/>
              <a:t>cell envelope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Fragments are shed into the environment (</a:t>
            </a:r>
            <a:r>
              <a:rPr lang="en-US" sz="2000" dirty="0" err="1"/>
              <a:t>eg</a:t>
            </a:r>
            <a:r>
              <a:rPr lang="en-US" sz="2000" dirty="0"/>
              <a:t> synovial space) during growth of the spirochete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Lyme arthritis patients appear to mount a specific IgG response to this PG 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Higher amounts are found in the joint space vs serum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Synovial samples contain proinflammatory cytokines</a:t>
            </a:r>
          </a:p>
          <a:p>
            <a:pPr marL="800100" lvl="1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Administration of systemic PG fragments into BALB/c mice elicits acute arthritis when compared to controls</a:t>
            </a:r>
          </a:p>
        </p:txBody>
      </p:sp>
    </p:spTree>
    <p:extLst>
      <p:ext uri="{BB962C8B-B14F-4D97-AF65-F5344CB8AC3E}">
        <p14:creationId xmlns:p14="http://schemas.microsoft.com/office/powerpoint/2010/main" val="3397386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032D-D749-D217-D886-BC58C564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4F62-4DBB-D15D-2F1F-E882ACC93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FA088-7024-18F6-3BBC-2A521822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891"/>
            <a:ext cx="8996890" cy="60262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078FEB-F9B7-DD5B-C1F4-2B1FF7E32495}"/>
              </a:ext>
            </a:extLst>
          </p:cNvPr>
          <p:cNvSpPr txBox="1">
            <a:spLocks/>
          </p:cNvSpPr>
          <p:nvPr/>
        </p:nvSpPr>
        <p:spPr bwMode="auto">
          <a:xfrm>
            <a:off x="628650" y="723493"/>
            <a:ext cx="7886700" cy="7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algn="l"/>
            <a:r>
              <a:rPr lang="en-US" sz="4000" kern="0">
                <a:solidFill>
                  <a:schemeClr val="accent2"/>
                </a:solidFill>
              </a:rPr>
              <a:t>Post-Treatment Lyme Syndrome</a:t>
            </a:r>
            <a:br>
              <a:rPr lang="en-US" sz="4000" kern="0">
                <a:solidFill>
                  <a:schemeClr val="accent2"/>
                </a:solidFill>
              </a:rPr>
            </a:br>
            <a:endParaRPr lang="en-US" sz="40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C0D66-C87E-B849-80A1-3CC3BBCA5D2A}"/>
              </a:ext>
            </a:extLst>
          </p:cNvPr>
          <p:cNvSpPr txBox="1"/>
          <p:nvPr/>
        </p:nvSpPr>
        <p:spPr>
          <a:xfrm>
            <a:off x="685800" y="49142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E9EEF-0144-A449-A67B-E4C8F92C6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203678"/>
            <a:ext cx="7848600" cy="20666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CE8C5-B129-6C4B-B987-797D76D36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683" y="5710047"/>
            <a:ext cx="3111500" cy="538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77848-161D-C649-8285-13EDB905E1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031"/>
          <a:stretch/>
        </p:blipFill>
        <p:spPr>
          <a:xfrm>
            <a:off x="576470" y="2226830"/>
            <a:ext cx="5290930" cy="4389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177971-C095-CB49-A381-ABD72614AF11}"/>
              </a:ext>
            </a:extLst>
          </p:cNvPr>
          <p:cNvSpPr txBox="1"/>
          <p:nvPr/>
        </p:nvSpPr>
        <p:spPr>
          <a:xfrm>
            <a:off x="5715000" y="28956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30 total patients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Development median 4 months after infection</a:t>
            </a:r>
          </a:p>
        </p:txBody>
      </p:sp>
    </p:spTree>
    <p:extLst>
      <p:ext uri="{BB962C8B-B14F-4D97-AF65-F5344CB8AC3E}">
        <p14:creationId xmlns:p14="http://schemas.microsoft.com/office/powerpoint/2010/main" val="3405593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Symptoms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81" y="1491377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TREATMENT???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4BEC0-F91A-DE6C-0AF2-3C80F348C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14" y="2599399"/>
            <a:ext cx="3419286" cy="4263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E2EBD-A1E5-0840-A49C-E295817D7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050585"/>
            <a:ext cx="3698212" cy="2780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37E1A-3D86-5C92-3F2E-3A92B6A1F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88" y="559370"/>
            <a:ext cx="2171965" cy="1442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8D755-9C8A-A1DA-03B7-50F3108A3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5056" y="2624387"/>
            <a:ext cx="2833356" cy="1480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3B83C-3E1F-F635-E36F-E1EEE6F2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3978382"/>
            <a:ext cx="2922256" cy="2922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DE598-C147-9F34-A723-0651C08BE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912" y="304799"/>
            <a:ext cx="2131087" cy="213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FC3E8-757A-DE53-44AA-63F4C4AAA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1977" y="2037189"/>
            <a:ext cx="2965314" cy="19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3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42" y="126071"/>
            <a:ext cx="7772400" cy="1143000"/>
          </a:xfrm>
        </p:spPr>
        <p:txBody>
          <a:bodyPr/>
          <a:lstStyle/>
          <a:p>
            <a:r>
              <a:rPr lang="en-US" sz="3600" dirty="0"/>
              <a:t>Treatment of Lyme Arthritis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C0D66-C87E-B849-80A1-3CC3BBCA5D2A}"/>
              </a:ext>
            </a:extLst>
          </p:cNvPr>
          <p:cNvSpPr txBox="1"/>
          <p:nvPr/>
        </p:nvSpPr>
        <p:spPr>
          <a:xfrm>
            <a:off x="685800" y="49142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445A0-9D5E-944C-98C2-8C5F7001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16" y="1143000"/>
            <a:ext cx="8078002" cy="4114800"/>
          </a:xfrm>
        </p:spPr>
        <p:txBody>
          <a:bodyPr/>
          <a:lstStyle/>
          <a:p>
            <a:r>
              <a:rPr lang="en-US" sz="2200" dirty="0"/>
              <a:t>Antibiotics (occasionally several rounds to include IV </a:t>
            </a:r>
            <a:r>
              <a:rPr lang="en-US" sz="2200" u="sng" dirty="0"/>
              <a:t>ceftriaxone)                                                                          .</a:t>
            </a:r>
          </a:p>
          <a:p>
            <a:r>
              <a:rPr lang="en-US" sz="2200" dirty="0"/>
              <a:t>NSAIDs</a:t>
            </a:r>
          </a:p>
          <a:p>
            <a:r>
              <a:rPr lang="en-US" sz="2200" dirty="0"/>
              <a:t>Corticosteroids (wait until antibiotic therapy completed if considered)</a:t>
            </a:r>
          </a:p>
          <a:p>
            <a:r>
              <a:rPr lang="en-US" sz="2200" dirty="0"/>
              <a:t>Physical therapy</a:t>
            </a:r>
          </a:p>
          <a:p>
            <a:r>
              <a:rPr lang="en-US" sz="2200" dirty="0"/>
              <a:t>DMARDs*, with response noted in 1-3 months</a:t>
            </a:r>
          </a:p>
          <a:p>
            <a:pPr lvl="1"/>
            <a:r>
              <a:rPr lang="en-US" sz="1800" dirty="0"/>
              <a:t>Hydroxychloroquine up to 400 mg daily</a:t>
            </a:r>
          </a:p>
          <a:p>
            <a:pPr lvl="1"/>
            <a:r>
              <a:rPr lang="en-US" sz="1800" dirty="0"/>
              <a:t>Methotrexate 15-20 mg/week </a:t>
            </a:r>
          </a:p>
          <a:p>
            <a:pPr lvl="1"/>
            <a:r>
              <a:rPr lang="en-US" sz="1800" dirty="0"/>
              <a:t>TNF inhibitors (</a:t>
            </a:r>
            <a:r>
              <a:rPr lang="en-US" sz="1800" dirty="0" err="1"/>
              <a:t>entanercept</a:t>
            </a:r>
            <a:r>
              <a:rPr lang="en-US" sz="1800" dirty="0"/>
              <a:t> or adalimumab)</a:t>
            </a:r>
          </a:p>
          <a:p>
            <a:pPr lvl="1"/>
            <a:r>
              <a:rPr lang="en-US" sz="1800" dirty="0"/>
              <a:t>DMARDs generally not needed for long term use, with discontinuation after 6-12 months typical</a:t>
            </a:r>
          </a:p>
          <a:p>
            <a:pPr lvl="1"/>
            <a:endParaRPr lang="en-US" sz="1800" dirty="0"/>
          </a:p>
          <a:p>
            <a:r>
              <a:rPr lang="en-US" sz="2200" dirty="0"/>
              <a:t>Synovectomy </a:t>
            </a:r>
          </a:p>
          <a:p>
            <a:pPr lvl="1"/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45ED6-5CD1-0795-7952-1A18259DDAC2}"/>
              </a:ext>
            </a:extLst>
          </p:cNvPr>
          <p:cNvSpPr txBox="1"/>
          <p:nvPr/>
        </p:nvSpPr>
        <p:spPr>
          <a:xfrm>
            <a:off x="7239000" y="637733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*no formal trials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F284B-654D-CB93-5E93-ED76C694C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28" y="6508951"/>
            <a:ext cx="662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6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1273E-1CB8-6A28-65E4-0601779B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39B2302A-F9BB-E82B-D506-47540BDB5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1536B240-960F-C99C-B9DE-2A0120CCD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35D9F-3A0C-8E77-FB18-72B3F46C1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5257B3-8ED7-AA27-0F01-B7288AA1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85C0B3-CBE5-CB9B-FFDA-54619911D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200" kern="0" dirty="0">
                <a:solidFill>
                  <a:schemeClr val="accent4"/>
                </a:solidFill>
              </a:rPr>
              <a:t>41 </a:t>
            </a:r>
            <a:r>
              <a:rPr lang="en-US" sz="2200" kern="0" dirty="0" err="1">
                <a:solidFill>
                  <a:schemeClr val="accent4"/>
                </a:solidFill>
              </a:rPr>
              <a:t>yo</a:t>
            </a:r>
            <a:r>
              <a:rPr lang="en-US" sz="2200" kern="0" dirty="0">
                <a:solidFill>
                  <a:schemeClr val="accent4"/>
                </a:solidFill>
              </a:rPr>
              <a:t> male with erythematous rash after a tick bite followed 3 months later by right knee swelling.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200" dirty="0">
                <a:solidFill>
                  <a:schemeClr val="accent4"/>
                </a:solidFill>
              </a:rPr>
              <a:t>Symptoms persisted despite 2 knee injections followed by NSAIDs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200" dirty="0">
                <a:solidFill>
                  <a:schemeClr val="accent4"/>
                </a:solidFill>
              </a:rPr>
              <a:t>Started hydroxychloroquine 200 mg bid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accent4"/>
                </a:solidFill>
              </a:rPr>
              <a:t>Symptoms started to improve 3 months later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accent4"/>
                </a:solidFill>
              </a:rPr>
              <a:t>Nearly asymptomatic after 6 months with resolution of the effusion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A56D0-3E10-6D90-3048-4909A3E96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392129"/>
            <a:ext cx="4711700" cy="241300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C9E9527-DB62-5E60-5F8D-D29A5F7FD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14" y="32756"/>
            <a:ext cx="777240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4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EFD2424-6461-7645-AFB6-387139C263B0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kern="0" dirty="0"/>
              <a:t>Lyme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BB7D8-2AC5-FA47-BF5F-59B294FA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255184"/>
            <a:ext cx="4419600" cy="478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59AA8-1225-CD46-9378-9EB3A22C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3" y="1255184"/>
            <a:ext cx="4572000" cy="482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C0756-9D3B-733C-5E03-A4C284626E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22" r="10074"/>
          <a:stretch/>
        </p:blipFill>
        <p:spPr>
          <a:xfrm>
            <a:off x="4914900" y="3830450"/>
            <a:ext cx="4343400" cy="1901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7540B-137B-EBDC-D342-AA5D05CC2F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561" b="4188"/>
          <a:stretch/>
        </p:blipFill>
        <p:spPr>
          <a:xfrm>
            <a:off x="4913523" y="1255184"/>
            <a:ext cx="4348624" cy="27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A15EFD-133F-4947-7860-F8E89FFB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Treatment of Neuropsychiatric Symptoms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FF5D99-935C-A834-EBE9-B4C20D19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305800" cy="4114800"/>
          </a:xfrm>
        </p:spPr>
        <p:txBody>
          <a:bodyPr/>
          <a:lstStyle/>
          <a:p>
            <a:r>
              <a:rPr lang="en-US" sz="2400" dirty="0"/>
              <a:t>Bupropion (chronic fatigue, cognitive disorder, depression/anxiety)</a:t>
            </a:r>
          </a:p>
          <a:p>
            <a:r>
              <a:rPr lang="en-US" sz="2400" dirty="0"/>
              <a:t>Tricyclics (Central pain disorders and neuropathies)</a:t>
            </a:r>
          </a:p>
          <a:p>
            <a:r>
              <a:rPr lang="en-US" sz="2400" dirty="0"/>
              <a:t>Modafinil (chronic fatigue)</a:t>
            </a:r>
          </a:p>
          <a:p>
            <a:r>
              <a:rPr lang="en-US" sz="2400" dirty="0"/>
              <a:t>Gabapentin/Pregabalin (Central pain disorders and neuropathies)</a:t>
            </a:r>
          </a:p>
          <a:p>
            <a:r>
              <a:rPr lang="en-US" sz="2400" dirty="0"/>
              <a:t>Cymbalta (Central pain disorders and neuropathies)</a:t>
            </a:r>
          </a:p>
          <a:p>
            <a:r>
              <a:rPr lang="en-US" sz="2400" dirty="0"/>
              <a:t>Low dose naltrexone and cannabinoids (pain?)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DF73D-3B48-EB83-8581-A11733F59E69}"/>
              </a:ext>
            </a:extLst>
          </p:cNvPr>
          <p:cNvSpPr txBox="1"/>
          <p:nvPr/>
        </p:nvSpPr>
        <p:spPr>
          <a:xfrm>
            <a:off x="152400" y="6413599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Dr. Brian Fallon’s slides – 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2230563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DD57A-3C19-85C0-37B8-1907ECE75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571289"/>
            <a:ext cx="5512676" cy="468397"/>
          </a:xfrm>
        </p:spPr>
      </p:pic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961591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Symptoms</a:t>
            </a:r>
          </a:p>
        </p:txBody>
      </p:sp>
      <p:pic>
        <p:nvPicPr>
          <p:cNvPr id="7" name="Picture 6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05A18BA-01E3-A9EF-5401-C0B9DC7D7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80389"/>
            <a:ext cx="5961993" cy="1981756"/>
          </a:xfrm>
          <a:prstGeom prst="rect">
            <a:avLst/>
          </a:prstGeom>
        </p:spPr>
      </p:pic>
      <p:pic>
        <p:nvPicPr>
          <p:cNvPr id="10" name="Picture 9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F2F9D2D0-F1F4-29DE-C693-2CE316D14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96" y="2053697"/>
            <a:ext cx="4279900" cy="3580921"/>
          </a:xfrm>
          <a:prstGeom prst="rect">
            <a:avLst/>
          </a:prstGeom>
        </p:spPr>
      </p:pic>
      <p:pic>
        <p:nvPicPr>
          <p:cNvPr id="12" name="Picture 11" descr="A picture containing diagram, line, font, text&#10;&#10;Description automatically generated">
            <a:extLst>
              <a:ext uri="{FF2B5EF4-FFF2-40B4-BE49-F238E27FC236}">
                <a16:creationId xmlns:a16="http://schemas.microsoft.com/office/drawing/2014/main" id="{646EEE35-69EC-0C83-14A0-255041026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931" y="2014833"/>
            <a:ext cx="3708400" cy="39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1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5" name="Content Placeholder 4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1F27A42B-1B61-A8C5-AE25-0371D1AD5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7179" y="317970"/>
            <a:ext cx="4572000" cy="5175115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F259E6F-98E5-46CF-D73F-B4C61E34C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1000" y="5571289"/>
            <a:ext cx="5512676" cy="46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9" name="Picture 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0FE08ED-6A62-E5A4-8B46-E94CC82FC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447800"/>
            <a:ext cx="3106749" cy="1441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55B308-2001-C889-56DF-D54CE7BD25EE}"/>
              </a:ext>
            </a:extLst>
          </p:cNvPr>
          <p:cNvSpPr txBox="1"/>
          <p:nvPr/>
        </p:nvSpPr>
        <p:spPr>
          <a:xfrm>
            <a:off x="6459549" y="533400"/>
            <a:ext cx="228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837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D2E9-3773-5421-083B-D0BB5177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7CAB45C7-93F3-87CF-7DFF-5B2ACA3F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89D4A7E2-7177-9139-1911-59D27BCF2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3C0F2B-C7A6-02C0-55B8-2B9519FC641E}"/>
              </a:ext>
            </a:extLst>
          </p:cNvPr>
          <p:cNvSpPr txBox="1">
            <a:spLocks/>
          </p:cNvSpPr>
          <p:nvPr/>
        </p:nvSpPr>
        <p:spPr>
          <a:xfrm>
            <a:off x="831850" y="4037013"/>
            <a:ext cx="8312150" cy="1163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 </a:t>
            </a:r>
          </a:p>
          <a:p>
            <a:endParaRPr lang="en-US" kern="0" dirty="0"/>
          </a:p>
        </p:txBody>
      </p:sp>
      <p:pic>
        <p:nvPicPr>
          <p:cNvPr id="7" name="Content Placeholder 6" descr="A close-up of a document&#10;&#10;AI-generated content may be incorrect.">
            <a:extLst>
              <a:ext uri="{FF2B5EF4-FFF2-40B4-BE49-F238E27FC236}">
                <a16:creationId xmlns:a16="http://schemas.microsoft.com/office/drawing/2014/main" id="{C4577A87-FA60-7D10-B84B-A00913D86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596" y="654844"/>
            <a:ext cx="8627807" cy="4953000"/>
          </a:xfrm>
        </p:spPr>
      </p:pic>
    </p:spTree>
    <p:extLst>
      <p:ext uri="{BB962C8B-B14F-4D97-AF65-F5344CB8AC3E}">
        <p14:creationId xmlns:p14="http://schemas.microsoft.com/office/powerpoint/2010/main" val="3724802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Key IDSA Guideline Recommendations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C0D66-C87E-B849-80A1-3CC3BBCA5D2A}"/>
              </a:ext>
            </a:extLst>
          </p:cNvPr>
          <p:cNvSpPr txBox="1"/>
          <p:nvPr/>
        </p:nvSpPr>
        <p:spPr>
          <a:xfrm>
            <a:off x="685800" y="49142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445A0-9D5E-944C-98C2-8C5F7001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8153400" cy="4114800"/>
          </a:xfrm>
        </p:spPr>
        <p:txBody>
          <a:bodyPr/>
          <a:lstStyle/>
          <a:p>
            <a:r>
              <a:rPr lang="en-US" sz="2400" dirty="0"/>
              <a:t>Recommend </a:t>
            </a:r>
            <a:r>
              <a:rPr lang="en-US" sz="2400" u="sng" dirty="0"/>
              <a:t>against</a:t>
            </a:r>
            <a:r>
              <a:rPr lang="en-US" sz="2400" dirty="0"/>
              <a:t> PCR testing of CSF</a:t>
            </a:r>
          </a:p>
          <a:p>
            <a:r>
              <a:rPr lang="en-US" sz="2400" dirty="0"/>
              <a:t>Recommend using IV over PO </a:t>
            </a:r>
            <a:r>
              <a:rPr lang="en-US" sz="2400" dirty="0" err="1"/>
              <a:t>abx</a:t>
            </a:r>
            <a:r>
              <a:rPr lang="en-US" sz="2400" dirty="0"/>
              <a:t> for Lyme meningitis</a:t>
            </a:r>
          </a:p>
          <a:p>
            <a:r>
              <a:rPr lang="en-US" sz="2400" dirty="0"/>
              <a:t>If there is partial response to Lyme arthritis treatment, a second course of PO antibiotics for 28 days can be considered</a:t>
            </a:r>
          </a:p>
          <a:p>
            <a:pPr lvl="1"/>
            <a:r>
              <a:rPr lang="en-US" sz="2000" dirty="0"/>
              <a:t>If no response, consider 2-4 weeks of IV ceftriaxone</a:t>
            </a:r>
          </a:p>
          <a:p>
            <a:pPr lvl="1"/>
            <a:endParaRPr lang="en-US" sz="2000" dirty="0"/>
          </a:p>
          <a:p>
            <a:r>
              <a:rPr lang="en-US" sz="2400" dirty="0"/>
              <a:t>Antibiotic refractory Lyme arthritis should be referred to rheumatology for consideration of DMARDs</a:t>
            </a:r>
          </a:p>
        </p:txBody>
      </p:sp>
    </p:spTree>
    <p:extLst>
      <p:ext uri="{BB962C8B-B14F-4D97-AF65-F5344CB8AC3E}">
        <p14:creationId xmlns:p14="http://schemas.microsoft.com/office/powerpoint/2010/main" val="3256190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58996A-F3AD-DB45-A3D1-F83D32B76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57400" y="337079"/>
            <a:ext cx="5486400" cy="5486400"/>
          </a:xfrm>
        </p:spPr>
      </p:pic>
    </p:spTree>
    <p:extLst>
      <p:ext uri="{BB962C8B-B14F-4D97-AF65-F5344CB8AC3E}">
        <p14:creationId xmlns:p14="http://schemas.microsoft.com/office/powerpoint/2010/main" val="211766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152400" y="2349629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Other Tick-Borne Infections</a:t>
            </a:r>
            <a:br>
              <a:rPr lang="en-US" sz="4400" b="1" kern="0" dirty="0">
                <a:solidFill>
                  <a:schemeClr val="accent2"/>
                </a:solidFill>
              </a:rPr>
            </a:br>
            <a:r>
              <a:rPr lang="en-US" sz="4400" b="1" kern="0" dirty="0">
                <a:solidFill>
                  <a:schemeClr val="accent2"/>
                </a:solidFill>
              </a:rPr>
              <a:t>by </a:t>
            </a:r>
            <a:r>
              <a:rPr lang="en-US" sz="4400" b="1" i="1" kern="0" dirty="0">
                <a:solidFill>
                  <a:schemeClr val="accent2"/>
                </a:solidFill>
              </a:rPr>
              <a:t>Ixodes scapularis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E16848-8973-41FE-7A34-2F675873CBA6}"/>
              </a:ext>
            </a:extLst>
          </p:cNvPr>
          <p:cNvSpPr txBox="1">
            <a:spLocks/>
          </p:cNvSpPr>
          <p:nvPr/>
        </p:nvSpPr>
        <p:spPr>
          <a:xfrm>
            <a:off x="831850" y="4037013"/>
            <a:ext cx="8312150" cy="1163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 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0256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702F1-313A-93E7-DA6F-D04ADC33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05A10-4F85-9B3F-2D92-C7B141E61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A7C82E68-445B-5D25-208D-23D12E38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B30B8D-5C41-4CCA-FF16-90AC18112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8024-0AAF-EDCD-CBDB-A8252D67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78" y="1474280"/>
            <a:ext cx="7772400" cy="4114800"/>
          </a:xfrm>
        </p:spPr>
        <p:txBody>
          <a:bodyPr/>
          <a:lstStyle/>
          <a:p>
            <a:r>
              <a:rPr lang="en-US" sz="2400" dirty="0"/>
              <a:t>62 </a:t>
            </a:r>
            <a:r>
              <a:rPr lang="en-US" sz="2400" dirty="0" err="1"/>
              <a:t>yo</a:t>
            </a:r>
            <a:r>
              <a:rPr lang="en-US" sz="2400" dirty="0"/>
              <a:t> male transferred to Crouse in July with fevers to 103F, general malaise, upset stomach, headaches without neck stiffness</a:t>
            </a:r>
          </a:p>
          <a:p>
            <a:r>
              <a:rPr lang="en-US" sz="2400" dirty="0"/>
              <a:t>No rash</a:t>
            </a:r>
          </a:p>
          <a:p>
            <a:r>
              <a:rPr lang="en-US" sz="2400" dirty="0"/>
              <a:t>Patient is not responding to CAP treatment (Ceftriaxone + Azithromycin)</a:t>
            </a:r>
          </a:p>
          <a:p>
            <a:r>
              <a:rPr lang="en-US" sz="2400" dirty="0"/>
              <a:t>Thrombocytopenia (80s) </a:t>
            </a:r>
          </a:p>
          <a:p>
            <a:r>
              <a:rPr lang="en-US" sz="2400" dirty="0"/>
              <a:t>Transaminitis (200-300s, normal </a:t>
            </a:r>
            <a:r>
              <a:rPr lang="en-US" sz="2400" dirty="0" err="1"/>
              <a:t>tbili</a:t>
            </a:r>
            <a:r>
              <a:rPr lang="en-US" sz="2400" dirty="0"/>
              <a:t> and </a:t>
            </a:r>
            <a:r>
              <a:rPr lang="en-US" sz="2400" dirty="0" err="1"/>
              <a:t>akph</a:t>
            </a:r>
            <a:r>
              <a:rPr lang="en-US" sz="2400" dirty="0"/>
              <a:t>)</a:t>
            </a:r>
          </a:p>
          <a:p>
            <a:r>
              <a:rPr lang="en-US" sz="2400" dirty="0"/>
              <a:t>Mild leukopenia (~2.0)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            Hematology and ID consulted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9D18C-811F-1A83-DDAC-34A12052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Case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59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Anaplasmosis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E770C-DE4C-8442-B429-EFE6A8663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17152"/>
            <a:ext cx="6858000" cy="4749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AA351-3229-514F-B635-9152F0B8D724}"/>
              </a:ext>
            </a:extLst>
          </p:cNvPr>
          <p:cNvSpPr txBox="1"/>
          <p:nvPr/>
        </p:nvSpPr>
        <p:spPr>
          <a:xfrm>
            <a:off x="457200" y="584829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4% ticks positive in Onondaga County</a:t>
            </a:r>
          </a:p>
        </p:txBody>
      </p:sp>
    </p:spTree>
    <p:extLst>
      <p:ext uri="{BB962C8B-B14F-4D97-AF65-F5344CB8AC3E}">
        <p14:creationId xmlns:p14="http://schemas.microsoft.com/office/powerpoint/2010/main" val="3732072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Anaplasmosis</a:t>
            </a:r>
            <a:br>
              <a:rPr lang="en-US" dirty="0"/>
            </a:br>
            <a:r>
              <a:rPr lang="en-US" sz="2400" i="1" dirty="0"/>
              <a:t>(</a:t>
            </a:r>
            <a:r>
              <a:rPr lang="en-US" sz="2400" i="1" dirty="0" err="1"/>
              <a:t>Anaplasma</a:t>
            </a:r>
            <a:r>
              <a:rPr lang="en-US" sz="2400" i="1" dirty="0"/>
              <a:t> </a:t>
            </a:r>
            <a:r>
              <a:rPr lang="en-US" sz="2400" i="1" dirty="0" err="1"/>
              <a:t>phagocytophilum</a:t>
            </a:r>
            <a:r>
              <a:rPr lang="en-US" sz="2400" i="1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4DF2F6-AB56-EA4E-860E-EF3F80CB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230567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Tick Transmission: 24, 48-50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Incubation period: 5-14 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Symptoms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General tickborne illness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Rash is rare (Lyme?)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GI upset in 20%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Severe illness can lead to multi-organ system failure (7-10% case fatality rate if not treated promptly; otherwise ~0.3%)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59" descr="Image result for anaplasmosis">
            <a:extLst>
              <a:ext uri="{FF2B5EF4-FFF2-40B4-BE49-F238E27FC236}">
                <a16:creationId xmlns:a16="http://schemas.microsoft.com/office/drawing/2014/main" id="{0D2B99D2-B3EB-DF4F-8180-1C3C32D8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51" y="1894787"/>
            <a:ext cx="3481634" cy="26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EAA82-1E35-1B4F-8BA4-1F634E246071}"/>
              </a:ext>
            </a:extLst>
          </p:cNvPr>
          <p:cNvSpPr txBox="1"/>
          <p:nvPr/>
        </p:nvSpPr>
        <p:spPr>
          <a:xfrm>
            <a:off x="6582439" y="545830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CDC</a:t>
            </a:r>
          </a:p>
          <a:p>
            <a:r>
              <a:rPr lang="en-US" sz="1600" dirty="0"/>
              <a:t>CID 2006; 43: 1089-134</a:t>
            </a:r>
          </a:p>
        </p:txBody>
      </p:sp>
    </p:spTree>
    <p:extLst>
      <p:ext uri="{BB962C8B-B14F-4D97-AF65-F5344CB8AC3E}">
        <p14:creationId xmlns:p14="http://schemas.microsoft.com/office/powerpoint/2010/main" val="57370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8749-FC03-5A4A-BCB6-2FF250C31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93"/>
          <a:stretch/>
        </p:blipFill>
        <p:spPr>
          <a:xfrm>
            <a:off x="1523999" y="0"/>
            <a:ext cx="7395695" cy="4123185"/>
          </a:xfrm>
          <a:prstGeom prst="rect">
            <a:avLst/>
          </a:prstGeom>
        </p:spPr>
      </p:pic>
      <p:pic>
        <p:nvPicPr>
          <p:cNvPr id="9" name="Content Placeholder 8" descr="A person in a white coat&#10;&#10;AI-generated content may be incorrect.">
            <a:extLst>
              <a:ext uri="{FF2B5EF4-FFF2-40B4-BE49-F238E27FC236}">
                <a16:creationId xmlns:a16="http://schemas.microsoft.com/office/drawing/2014/main" id="{7E1DCDAF-E520-5509-840E-E2F65CE7A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289" y="4079169"/>
            <a:ext cx="5727176" cy="2778831"/>
          </a:xfrm>
        </p:spPr>
      </p:pic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95B55AB-B163-724F-4F9C-ADBE8D0D7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9" y="18680"/>
            <a:ext cx="9646763" cy="68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4E30D-9F16-8FA2-EF88-9A15212A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72BCABD6-5BE6-165B-3028-435213DC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CD39DD4B-0C10-6CE2-544E-635293CE6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C950CA-A9D6-3C40-41AD-0169AC36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920118-AB78-8385-115B-B96FA13A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56C642-CEB0-4741-7C8B-53B0D0964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305800" cy="41148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 kern="0" dirty="0">
                <a:solidFill>
                  <a:schemeClr val="accent4"/>
                </a:solidFill>
              </a:rPr>
              <a:t>Systematic review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</a:rPr>
              <a:t>98 patients included, with mean age 43.7 years, and 31% from USA.  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</a:rPr>
              <a:t>21.4% with underlying immune suppression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</a:rPr>
              <a:t>Majority has constitutional symptoms and fever (sepsis in 27.6%)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</a:rPr>
              <a:t>Pathogens noted: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600" i="1" dirty="0" err="1">
                <a:solidFill>
                  <a:schemeClr val="accent4"/>
                </a:solidFill>
              </a:rPr>
              <a:t>Ehrlichia</a:t>
            </a:r>
            <a:r>
              <a:rPr lang="en-US" sz="1600" dirty="0">
                <a:solidFill>
                  <a:schemeClr val="accent4"/>
                </a:solidFill>
              </a:rPr>
              <a:t> species (45.9%)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600" i="1" dirty="0">
                <a:solidFill>
                  <a:schemeClr val="accent4"/>
                </a:solidFill>
              </a:rPr>
              <a:t>Rickettsia</a:t>
            </a:r>
            <a:r>
              <a:rPr lang="en-US" sz="1600" dirty="0">
                <a:solidFill>
                  <a:schemeClr val="accent4"/>
                </a:solidFill>
              </a:rPr>
              <a:t> species (14.3%)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600" b="1" i="1" dirty="0" err="1">
                <a:solidFill>
                  <a:srgbClr val="FF0000"/>
                </a:solidFill>
              </a:rPr>
              <a:t>Anaplasma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</a:rPr>
              <a:t>phagocytophilum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(12.2%) 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1600" b="1" u="sng" dirty="0">
                <a:solidFill>
                  <a:schemeClr val="accent4"/>
                </a:solidFill>
              </a:rPr>
              <a:t>Zero patients with Lyme or Powassan developed this </a:t>
            </a:r>
            <a:endParaRPr lang="en-US" sz="16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4CB78-A17D-3D53-9A56-E97E1CA12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57" y="6444343"/>
            <a:ext cx="4813300" cy="304800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EB2883E7-E99A-7E09-B84D-F9A95506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66990"/>
            <a:ext cx="8153400" cy="14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96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B3C70-09DB-305E-EC1C-7C49CD3C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827079D9-4685-F232-D273-508ABC01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7626FEB5-4430-1DA7-EB2F-03C99F0A7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E529778-6C60-113E-A2C0-85D17777D2E7}"/>
              </a:ext>
            </a:extLst>
          </p:cNvPr>
          <p:cNvSpPr txBox="1">
            <a:spLocks/>
          </p:cNvSpPr>
          <p:nvPr/>
        </p:nvSpPr>
        <p:spPr>
          <a:xfrm>
            <a:off x="-152400" y="2349629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 </a:t>
            </a:r>
            <a:endParaRPr lang="en-US" sz="4400" b="1" i="1" kern="0" dirty="0">
              <a:solidFill>
                <a:schemeClr val="accent2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A0F9B1F-3879-9167-5A8B-0A81703D9172}"/>
              </a:ext>
            </a:extLst>
          </p:cNvPr>
          <p:cNvSpPr txBox="1">
            <a:spLocks/>
          </p:cNvSpPr>
          <p:nvPr/>
        </p:nvSpPr>
        <p:spPr>
          <a:xfrm>
            <a:off x="831850" y="4037013"/>
            <a:ext cx="8312150" cy="1163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 </a:t>
            </a:r>
          </a:p>
          <a:p>
            <a:endParaRPr lang="en-US" kern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2DD11-DC6C-AB16-AAB6-4261B9D9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Cases are clearly on the rise, mirroring Dr. Thangamani’s data in the ticks</a:t>
            </a:r>
          </a:p>
          <a:p>
            <a:endParaRPr lang="en-US" dirty="0"/>
          </a:p>
          <a:p>
            <a:r>
              <a:rPr lang="en-US" dirty="0"/>
              <a:t>A quick review of the cases in the Upstate electronic medical record alone</a:t>
            </a:r>
          </a:p>
          <a:p>
            <a:pPr lvl="1"/>
            <a:r>
              <a:rPr lang="en-US" dirty="0"/>
              <a:t>From January 1, 2016 to January 1, 2020 there were only 3 cases documented</a:t>
            </a:r>
          </a:p>
          <a:p>
            <a:pPr lvl="1"/>
            <a:r>
              <a:rPr lang="en-US" b="1" dirty="0"/>
              <a:t>In 2024 alone, there were 19 cases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A0868CB-B617-3F0C-CBC7-14B356BC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Anaplasmosis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33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Anaplasmosis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4DF2F6-AB56-EA4E-860E-EF3F80CB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1200"/>
            <a:ext cx="514655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Diagnosis: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Labs will likely show </a:t>
            </a:r>
            <a:r>
              <a:rPr lang="en-US" sz="1600" b="1" dirty="0"/>
              <a:t>low platelets, low WBC, and elevated transaminases </a:t>
            </a:r>
            <a:r>
              <a:rPr lang="en-US" sz="1600" dirty="0"/>
              <a:t>(mild to moderate)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Blood smear showing MORULAE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Serology (acute and convalescent)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PCR (</a:t>
            </a:r>
            <a:r>
              <a:rPr lang="en-US" sz="1600" b="1" dirty="0"/>
              <a:t>best if in first week and before </a:t>
            </a:r>
            <a:r>
              <a:rPr lang="en-US" sz="1600" b="1" dirty="0" err="1"/>
              <a:t>abx</a:t>
            </a:r>
            <a:r>
              <a:rPr lang="en-US" sz="1600" dirty="0"/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59" descr="Image result for anaplasmosis">
            <a:extLst>
              <a:ext uri="{FF2B5EF4-FFF2-40B4-BE49-F238E27FC236}">
                <a16:creationId xmlns:a16="http://schemas.microsoft.com/office/drawing/2014/main" id="{0D2B99D2-B3EB-DF4F-8180-1C3C32D8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51" y="1894787"/>
            <a:ext cx="3481634" cy="26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B6821-B301-EE4A-B830-F737D502CF3F}"/>
              </a:ext>
            </a:extLst>
          </p:cNvPr>
          <p:cNvSpPr txBox="1"/>
          <p:nvPr/>
        </p:nvSpPr>
        <p:spPr>
          <a:xfrm>
            <a:off x="6582439" y="545830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CDC</a:t>
            </a:r>
          </a:p>
          <a:p>
            <a:r>
              <a:rPr lang="en-US" sz="1600" dirty="0"/>
              <a:t>CID 2006; 43: 1089-134</a:t>
            </a:r>
          </a:p>
        </p:txBody>
      </p:sp>
    </p:spTree>
    <p:extLst>
      <p:ext uri="{BB962C8B-B14F-4D97-AF65-F5344CB8AC3E}">
        <p14:creationId xmlns:p14="http://schemas.microsoft.com/office/powerpoint/2010/main" val="539451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Anaplasmosis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4DF2F6-AB56-EA4E-860E-EF3F80CB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84175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Treated with doxycycline for 7-14* days (same for Ehrlichiosis)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Risk of relapse is extremely unlikely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Consider 200 mg loading dose if severe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600" dirty="0"/>
              <a:t>Patients respond quickly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Alternatives include rifampin and chloramphenicol</a:t>
            </a:r>
          </a:p>
        </p:txBody>
      </p:sp>
      <p:pic>
        <p:nvPicPr>
          <p:cNvPr id="9" name="Picture 59" descr="Image result for anaplasmosis">
            <a:extLst>
              <a:ext uri="{FF2B5EF4-FFF2-40B4-BE49-F238E27FC236}">
                <a16:creationId xmlns:a16="http://schemas.microsoft.com/office/drawing/2014/main" id="{0D2B99D2-B3EB-DF4F-8180-1C3C32D8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51" y="1894787"/>
            <a:ext cx="3481634" cy="26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5609F-6FB1-D74C-980D-3B152D1616B4}"/>
              </a:ext>
            </a:extLst>
          </p:cNvPr>
          <p:cNvSpPr txBox="1"/>
          <p:nvPr/>
        </p:nvSpPr>
        <p:spPr>
          <a:xfrm>
            <a:off x="1143000" y="550031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*CDC rec 10-14 days to treat potential coinfection with Lyme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5CA5B-C6F4-AC44-B7E4-7631DCEA9342}"/>
              </a:ext>
            </a:extLst>
          </p:cNvPr>
          <p:cNvSpPr txBox="1"/>
          <p:nvPr/>
        </p:nvSpPr>
        <p:spPr>
          <a:xfrm>
            <a:off x="6582439" y="545830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CDC</a:t>
            </a:r>
          </a:p>
          <a:p>
            <a:r>
              <a:rPr lang="en-US" sz="1600" dirty="0"/>
              <a:t>CID 2006; 43: 1089-134</a:t>
            </a:r>
          </a:p>
        </p:txBody>
      </p:sp>
    </p:spTree>
    <p:extLst>
      <p:ext uri="{BB962C8B-B14F-4D97-AF65-F5344CB8AC3E}">
        <p14:creationId xmlns:p14="http://schemas.microsoft.com/office/powerpoint/2010/main" val="1832867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4870"/>
            <a:ext cx="7772400" cy="1143000"/>
          </a:xfrm>
        </p:spPr>
        <p:txBody>
          <a:bodyPr/>
          <a:lstStyle/>
          <a:p>
            <a:r>
              <a:rPr lang="en-US" dirty="0"/>
              <a:t>Babesiosis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AE201-3C4F-9D4E-AFAE-A0EE2DBF2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42005"/>
            <a:ext cx="6756556" cy="4645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03790-366F-084A-A855-653D7D04DAC0}"/>
              </a:ext>
            </a:extLst>
          </p:cNvPr>
          <p:cNvSpPr txBox="1"/>
          <p:nvPr/>
        </p:nvSpPr>
        <p:spPr>
          <a:xfrm>
            <a:off x="300319" y="56052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6% of ticks tested in Onondaga County are positive</a:t>
            </a:r>
          </a:p>
        </p:txBody>
      </p:sp>
    </p:spTree>
    <p:extLst>
      <p:ext uri="{BB962C8B-B14F-4D97-AF65-F5344CB8AC3E}">
        <p14:creationId xmlns:p14="http://schemas.microsoft.com/office/powerpoint/2010/main" val="504321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Babesiosis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6DDA7-327C-6543-954A-198D8A84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1709"/>
            <a:ext cx="550560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Tick Transmission: 36-54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Incubation period: 1-9+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Symptoms: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 General tick borne illness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Hemolytic anemia, low platelets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Some patients: Splenomegaly, hepatomegaly, jaundice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Diagnosis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PCR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Parasite in RBCs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Supportive=Ab titer via IFA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2000" dirty="0"/>
              <a:t>Treated with antibiotic combination for     7-10 days</a:t>
            </a:r>
            <a:endParaRPr lang="en-US" sz="1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Picture 59" descr="Image result for babesiosis">
            <a:extLst>
              <a:ext uri="{FF2B5EF4-FFF2-40B4-BE49-F238E27FC236}">
                <a16:creationId xmlns:a16="http://schemas.microsoft.com/office/drawing/2014/main" id="{DA0AC410-AECE-6443-AD3A-04B0BEB6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81" y="2057400"/>
            <a:ext cx="4024219" cy="262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3B14A-F87C-4D48-9B78-44B45FB2D48E}"/>
              </a:ext>
            </a:extLst>
          </p:cNvPr>
          <p:cNvSpPr txBox="1"/>
          <p:nvPr/>
        </p:nvSpPr>
        <p:spPr>
          <a:xfrm>
            <a:off x="6705600" y="872186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Don’t forget about risk of blood transfusion</a:t>
            </a:r>
          </a:p>
        </p:txBody>
      </p:sp>
    </p:spTree>
    <p:extLst>
      <p:ext uri="{BB962C8B-B14F-4D97-AF65-F5344CB8AC3E}">
        <p14:creationId xmlns:p14="http://schemas.microsoft.com/office/powerpoint/2010/main" val="1869728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202E6-9648-AE48-B28C-ABF4FD9D1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0999" y="533400"/>
            <a:ext cx="8562485" cy="274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D743E-3F75-EB40-8FA2-9A113DA0AE79}"/>
              </a:ext>
            </a:extLst>
          </p:cNvPr>
          <p:cNvSpPr txBox="1"/>
          <p:nvPr/>
        </p:nvSpPr>
        <p:spPr>
          <a:xfrm>
            <a:off x="609601" y="32766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/>
              <a:t>Single positive serology is not sufficient for diagnosis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Preferred treatment is azithromycin + atovaquone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Alternate is clindamycin + quinine</a:t>
            </a:r>
          </a:p>
          <a:p>
            <a:pPr marL="800100" lvl="1" indent="-342900">
              <a:buFontTx/>
              <a:buChar char="-"/>
            </a:pP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/>
              <a:t>Consider extending therapy for immunocompromised (6+ weeks)</a:t>
            </a:r>
          </a:p>
          <a:p>
            <a:pPr marL="800100" lvl="1" indent="-342900">
              <a:buFontTx/>
              <a:buChar char="-"/>
            </a:pPr>
            <a:r>
              <a:rPr lang="en-US" sz="1800" dirty="0"/>
              <a:t>Requires monitoring with blood smears until parasitemia cleared</a:t>
            </a:r>
          </a:p>
          <a:p>
            <a:pPr marL="800100" lvl="1" indent="-342900">
              <a:buFontTx/>
              <a:buChar char="-"/>
            </a:pP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/>
              <a:t>Severe disease may require exchange transfusion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DC01E2-E7F8-3E4F-9A24-336DF6F22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0" y="5652029"/>
            <a:ext cx="5308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0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CCD6-093E-A3C9-769C-493987C4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36" y="292668"/>
            <a:ext cx="7886700" cy="792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Babesiosis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F9A0B-9F5E-08A2-7B70-669E81F41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36" y="903576"/>
            <a:ext cx="7886700" cy="380070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Diagnosis</a:t>
            </a:r>
            <a:endParaRPr lang="en-US" sz="2800" i="1" dirty="0">
              <a:solidFill>
                <a:schemeClr val="accent2"/>
              </a:solidFill>
              <a:latin typeface="+mn-lt"/>
            </a:endParaRPr>
          </a:p>
          <a:p>
            <a:pPr marL="539354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Microscopy/Blood smear</a:t>
            </a:r>
          </a:p>
          <a:p>
            <a:pPr marL="869156" indent="-269081">
              <a:lnSpc>
                <a:spcPct val="11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Identification of Babesia parasites on blood smear</a:t>
            </a:r>
          </a:p>
          <a:p>
            <a:pPr marL="539354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PCR on serum</a:t>
            </a:r>
          </a:p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Treatment</a:t>
            </a:r>
            <a:endParaRPr lang="en-US" dirty="0">
              <a:solidFill>
                <a:schemeClr val="accent2"/>
              </a:solidFill>
              <a:latin typeface="+mn-lt"/>
            </a:endParaRPr>
          </a:p>
          <a:p>
            <a:pPr marL="539354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Azithromycin 500 mg PO q24h x7-10 days </a:t>
            </a:r>
            <a:r>
              <a:rPr lang="en-US" sz="2400" u="sng" dirty="0"/>
              <a:t>in combination with </a:t>
            </a:r>
            <a:r>
              <a:rPr lang="en-US" sz="2400" dirty="0"/>
              <a:t>atovaquone 750 mg PO q12h x7-10 days</a:t>
            </a:r>
          </a:p>
          <a:p>
            <a:pPr marL="539354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Alternatives for refractory disease:</a:t>
            </a:r>
          </a:p>
          <a:p>
            <a:endParaRPr lang="en-US" sz="1800" dirty="0"/>
          </a:p>
        </p:txBody>
      </p:sp>
      <p:pic>
        <p:nvPicPr>
          <p:cNvPr id="4" name="Picture 2" descr="Babesia species">
            <a:extLst>
              <a:ext uri="{FF2B5EF4-FFF2-40B4-BE49-F238E27FC236}">
                <a16:creationId xmlns:a16="http://schemas.microsoft.com/office/drawing/2014/main" id="{FF11D082-A180-E3F1-13C5-5BDE0AEC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55121"/>
            <a:ext cx="2143125" cy="20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E07CC88-77FB-B174-4CC1-E0EDFFA4F95C}"/>
              </a:ext>
            </a:extLst>
          </p:cNvPr>
          <p:cNvGraphicFramePr>
            <a:graphicFrameLocks noGrp="1"/>
          </p:cNvGraphicFramePr>
          <p:nvPr/>
        </p:nvGraphicFramePr>
        <p:xfrm>
          <a:off x="2049887" y="4830488"/>
          <a:ext cx="4908998" cy="11277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908998">
                  <a:extLst>
                    <a:ext uri="{9D8B030D-6E8A-4147-A177-3AD203B41FA5}">
                      <a16:colId xmlns:a16="http://schemas.microsoft.com/office/drawing/2014/main" val="19260998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Atovaquone plus clindamycin plus azithromycin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86407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Atovaquone plus clindamycin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20576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Atovaquone/proguanil plus azithromycin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6331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Atovaquone plus azithromycin plus clindamycin plus quinine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8495388"/>
                  </a:ext>
                </a:extLst>
              </a:tr>
            </a:tbl>
          </a:graphicData>
        </a:graphic>
      </p:graphicFrame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79106AA9-34D3-3C6C-2944-4E868759F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ooter_umu.jpg">
            <a:extLst>
              <a:ext uri="{FF2B5EF4-FFF2-40B4-BE49-F238E27FC236}">
                <a16:creationId xmlns:a16="http://schemas.microsoft.com/office/drawing/2014/main" id="{D805C00D-4860-A909-7FC1-7FD6352C9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7C8C4D5C-1F2D-263B-CE33-A8E5A298852F}"/>
              </a:ext>
            </a:extLst>
          </p:cNvPr>
          <p:cNvGraphicFramePr>
            <a:graphicFrameLocks noGrp="1"/>
          </p:cNvGraphicFramePr>
          <p:nvPr/>
        </p:nvGraphicFramePr>
        <p:xfrm>
          <a:off x="331485" y="6388894"/>
          <a:ext cx="6096000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8958302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https://www.cdc.gov/ticks/tickbornediseases/babesiosis.html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Krause PJ, et al. Clin Infect Dis. 2021;72(2):e49-e64.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192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946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220B2-00BB-C641-AB46-92C6A1AA9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00" y="5596999"/>
            <a:ext cx="5308600" cy="34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87BFC-FFCC-1640-BABB-30D876EDE17C}"/>
              </a:ext>
            </a:extLst>
          </p:cNvPr>
          <p:cNvSpPr txBox="1"/>
          <p:nvPr/>
        </p:nvSpPr>
        <p:spPr>
          <a:xfrm>
            <a:off x="561036" y="2362200"/>
            <a:ext cx="8430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Case fatality rates overall range from 5 – 9% of hospitalized patients. </a:t>
            </a:r>
          </a:p>
          <a:p>
            <a:r>
              <a:rPr lang="en-US" sz="2000" dirty="0"/>
              <a:t>	</a:t>
            </a:r>
            <a:r>
              <a:rPr lang="en-US" dirty="0"/>
              <a:t>- Up to 20% if acquired via transfusion (NYS screens)</a:t>
            </a:r>
          </a:p>
          <a:p>
            <a:r>
              <a:rPr lang="en-US" dirty="0"/>
              <a:t>	- </a:t>
            </a:r>
            <a:r>
              <a:rPr lang="en-US" dirty="0" err="1"/>
              <a:t>Asplenic</a:t>
            </a:r>
            <a:r>
              <a:rPr lang="en-US" dirty="0"/>
              <a:t> patients at risk for severe disease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742D3B-C630-3815-3A5F-E2D26745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36" y="292668"/>
            <a:ext cx="7886700" cy="792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Babesiosis</a:t>
            </a:r>
            <a:br>
              <a:rPr lang="en-US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652581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11E987D8-7ED4-86E7-B107-67FD5389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5" y="1924050"/>
            <a:ext cx="8427972" cy="246160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127E77-CFAA-AD26-87EA-B2C8A219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1462"/>
            <a:ext cx="7886700" cy="792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dirty="0">
                <a:solidFill>
                  <a:schemeClr val="accent2"/>
                </a:solidFill>
              </a:rPr>
              <a:t>Babesiosis</a:t>
            </a:r>
            <a:br>
              <a:rPr lang="en-US" sz="2700" dirty="0">
                <a:solidFill>
                  <a:schemeClr val="accent2"/>
                </a:solidFill>
              </a:rPr>
            </a:br>
            <a:endParaRPr lang="en-US" sz="2700" dirty="0">
              <a:solidFill>
                <a:schemeClr val="accent2"/>
              </a:solidFill>
            </a:endParaRPr>
          </a:p>
        </p:txBody>
      </p:sp>
      <p:pic>
        <p:nvPicPr>
          <p:cNvPr id="2" name="Picture 4" descr="sidebar_midblue.jpg">
            <a:extLst>
              <a:ext uri="{FF2B5EF4-FFF2-40B4-BE49-F238E27FC236}">
                <a16:creationId xmlns:a16="http://schemas.microsoft.com/office/drawing/2014/main" id="{F17CC8C7-23AF-6EBA-A292-D619BD342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footer_umu.jpg">
            <a:extLst>
              <a:ext uri="{FF2B5EF4-FFF2-40B4-BE49-F238E27FC236}">
                <a16:creationId xmlns:a16="http://schemas.microsoft.com/office/drawing/2014/main" id="{FC276A99-1039-BCE3-C848-B54086542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08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B28CA-BE20-2E49-98B9-5507A2B36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0128" y="2286000"/>
            <a:ext cx="3001272" cy="393166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A72FB-F3AD-1845-BC60-6C1A008B8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8981"/>
            <a:ext cx="91440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419ED-4E0F-AE4E-BBE2-B43E2519C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2344720"/>
            <a:ext cx="426720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592CC-B56E-4D43-A84B-7C5F8F1E5721}"/>
              </a:ext>
            </a:extLst>
          </p:cNvPr>
          <p:cNvSpPr txBox="1"/>
          <p:nvPr/>
        </p:nvSpPr>
        <p:spPr>
          <a:xfrm>
            <a:off x="5791202" y="549685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thangamani-lab.com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21161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i="1" dirty="0" err="1"/>
              <a:t>Borrelia</a:t>
            </a:r>
            <a:r>
              <a:rPr lang="en-US" i="1" dirty="0"/>
              <a:t> </a:t>
            </a:r>
            <a:r>
              <a:rPr lang="en-US" i="1" dirty="0" err="1"/>
              <a:t>miyamotoi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489075"/>
            <a:ext cx="7924800" cy="4114800"/>
          </a:xfrm>
        </p:spPr>
        <p:txBody>
          <a:bodyPr/>
          <a:lstStyle/>
          <a:p>
            <a:r>
              <a:rPr lang="en-US" sz="2400" dirty="0"/>
              <a:t>Spread by </a:t>
            </a:r>
            <a:r>
              <a:rPr lang="en-US" sz="2400" i="1" dirty="0" err="1"/>
              <a:t>Ixodes</a:t>
            </a:r>
            <a:r>
              <a:rPr lang="en-US" sz="2400" i="1" dirty="0"/>
              <a:t> </a:t>
            </a:r>
            <a:r>
              <a:rPr lang="en-US" sz="2400" dirty="0"/>
              <a:t>species ticks</a:t>
            </a:r>
          </a:p>
          <a:p>
            <a:r>
              <a:rPr lang="en-US" sz="2400" dirty="0"/>
              <a:t>Genetically related to </a:t>
            </a:r>
            <a:r>
              <a:rPr lang="en-US" sz="2400" u="sng" dirty="0"/>
              <a:t>relapsing fever </a:t>
            </a:r>
            <a:r>
              <a:rPr lang="en-US" sz="2400" dirty="0"/>
              <a:t>species</a:t>
            </a:r>
          </a:p>
          <a:p>
            <a:r>
              <a:rPr lang="en-US" sz="2400" dirty="0"/>
              <a:t>First human cases reported in Russia 2011; U.S. 2013</a:t>
            </a:r>
          </a:p>
          <a:p>
            <a:r>
              <a:rPr lang="en-US" sz="2400" dirty="0"/>
              <a:t>Presents with “viral like illness”</a:t>
            </a:r>
          </a:p>
          <a:p>
            <a:pPr lvl="1"/>
            <a:r>
              <a:rPr lang="en-US" sz="2000" dirty="0"/>
              <a:t>Neurologic symptoms may be more common in immunocompromised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PCR testing and serology (?) is available</a:t>
            </a:r>
          </a:p>
          <a:p>
            <a:pPr lvl="1"/>
            <a:r>
              <a:rPr lang="en-US" sz="2000" dirty="0"/>
              <a:t>Blood smear also possible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5276E-3C61-9046-BFB2-FEF600198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" y="6458622"/>
            <a:ext cx="6604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9D0E8-52BC-6A41-A6D2-2D57CD771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32272"/>
            <a:ext cx="9144000" cy="5960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2B698-D964-D24E-83FE-B4DFA126D81C}"/>
              </a:ext>
            </a:extLst>
          </p:cNvPr>
          <p:cNvSpPr txBox="1"/>
          <p:nvPr/>
        </p:nvSpPr>
        <p:spPr>
          <a:xfrm>
            <a:off x="8001000" y="646329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wikipedia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BCD81-4FA3-0242-BED6-0BEE0D0557B1}"/>
              </a:ext>
            </a:extLst>
          </p:cNvPr>
          <p:cNvSpPr txBox="1"/>
          <p:nvPr/>
        </p:nvSpPr>
        <p:spPr>
          <a:xfrm>
            <a:off x="152400" y="60959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B. </a:t>
            </a:r>
            <a:r>
              <a:rPr lang="en-US" i="1" dirty="0" err="1"/>
              <a:t>miyamotoi</a:t>
            </a:r>
            <a:endParaRPr lang="en-U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8F913-D2B0-9547-B692-13F1D71DE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t="-957" r="2942" b="51328"/>
          <a:stretch/>
        </p:blipFill>
        <p:spPr>
          <a:xfrm>
            <a:off x="36755" y="0"/>
            <a:ext cx="9144000" cy="6095998"/>
          </a:xfrm>
        </p:spPr>
      </p:pic>
    </p:spTree>
    <p:extLst>
      <p:ext uri="{BB962C8B-B14F-4D97-AF65-F5344CB8AC3E}">
        <p14:creationId xmlns:p14="http://schemas.microsoft.com/office/powerpoint/2010/main" val="13989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Borrelia</a:t>
            </a:r>
            <a:r>
              <a:rPr lang="en-US" dirty="0"/>
              <a:t> </a:t>
            </a:r>
            <a:r>
              <a:rPr lang="en-US" dirty="0" err="1"/>
              <a:t>miyamotoi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16042"/>
            <a:ext cx="6617632" cy="5940637"/>
          </a:xfrm>
        </p:spPr>
      </p:pic>
    </p:spTree>
    <p:extLst>
      <p:ext uri="{BB962C8B-B14F-4D97-AF65-F5344CB8AC3E}">
        <p14:creationId xmlns:p14="http://schemas.microsoft.com/office/powerpoint/2010/main" val="2233859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0C9D-EF63-5AB9-CA3E-212AB231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1" y="415052"/>
            <a:ext cx="7886700" cy="8691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75" i="1" dirty="0">
                <a:solidFill>
                  <a:schemeClr val="accent2"/>
                </a:solidFill>
              </a:rPr>
              <a:t>Borrelia miyamotoi </a:t>
            </a:r>
            <a:r>
              <a:rPr lang="en-US" sz="3675" dirty="0">
                <a:solidFill>
                  <a:schemeClr val="accent2"/>
                </a:solidFill>
              </a:rPr>
              <a:t>infection</a:t>
            </a:r>
            <a:br>
              <a:rPr lang="en-US" sz="2700" i="1" dirty="0">
                <a:solidFill>
                  <a:schemeClr val="accent2"/>
                </a:solidFill>
              </a:rPr>
            </a:br>
            <a:endParaRPr lang="en-US" sz="27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DF72-122E-4CE4-EC97-130DC4C3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4176"/>
            <a:ext cx="7886700" cy="42550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Diagnosis</a:t>
            </a:r>
            <a:endParaRPr lang="en-US" i="1" dirty="0">
              <a:solidFill>
                <a:schemeClr val="accent2"/>
              </a:solidFill>
              <a:latin typeface="+mn-lt"/>
            </a:endParaRP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PCR on serum or CSF in acute infection</a:t>
            </a: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Serology is available</a:t>
            </a:r>
          </a:p>
          <a:p>
            <a:pPr marL="134541" indent="0">
              <a:lnSpc>
                <a:spcPct val="110000"/>
              </a:lnSpc>
              <a:spcBef>
                <a:spcPts val="450"/>
              </a:spcBef>
              <a:buNone/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Treatment</a:t>
            </a:r>
            <a:endParaRPr lang="en-US" dirty="0">
              <a:solidFill>
                <a:schemeClr val="accent2"/>
              </a:solidFill>
              <a:latin typeface="+mn-lt"/>
            </a:endParaRP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Similar to treatment for Lyme disease </a:t>
            </a: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Doxycycline 100 mg PO q12h x10-14 days</a:t>
            </a: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Alternatives: cefuroxime, amoxicillin, azithromycin</a:t>
            </a: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Generally treated with 2-4 weeks of doxycycline</a:t>
            </a:r>
          </a:p>
          <a:p>
            <a:pPr lvl="1"/>
            <a:r>
              <a:rPr lang="en-US" sz="2000" dirty="0" err="1"/>
              <a:t>Jarisch</a:t>
            </a:r>
            <a:r>
              <a:rPr lang="en-US" sz="2000" dirty="0"/>
              <a:t>-Herxheimer reaction has been described</a:t>
            </a:r>
          </a:p>
          <a:p>
            <a:pPr marL="403622" indent="-269081">
              <a:lnSpc>
                <a:spcPct val="110000"/>
              </a:lnSpc>
              <a:spcBef>
                <a:spcPts val="450"/>
              </a:spcBef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sz="1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5EF3B8-E206-968B-5DD8-EDE160AE216C}"/>
              </a:ext>
            </a:extLst>
          </p:cNvPr>
          <p:cNvGraphicFramePr>
            <a:graphicFrameLocks noGrp="1"/>
          </p:cNvGraphicFramePr>
          <p:nvPr/>
        </p:nvGraphicFramePr>
        <p:xfrm>
          <a:off x="377598" y="5589270"/>
          <a:ext cx="6096000" cy="41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7726688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https://www.cdc.gov/ticks/tickbornediseases/borrelia-miyamotoi.html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060689"/>
                  </a:ext>
                </a:extLst>
              </a:tr>
            </a:tbl>
          </a:graphicData>
        </a:graphic>
      </p:graphicFrame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C7028ACE-0222-9F99-3FFC-3BA6D1D9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B7978599-3B49-A791-C6D2-72CF9B2D0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765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FA818-FA30-DD46-A232-5203D580E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Think:</a:t>
            </a:r>
          </a:p>
          <a:p>
            <a:pPr lvl="1"/>
            <a:r>
              <a:rPr lang="en-US" sz="2400" dirty="0"/>
              <a:t>Deer tick exposure</a:t>
            </a:r>
          </a:p>
          <a:p>
            <a:pPr lvl="1"/>
            <a:r>
              <a:rPr lang="en-US" sz="2400" dirty="0"/>
              <a:t>Lyme-like illness</a:t>
            </a:r>
          </a:p>
          <a:p>
            <a:pPr lvl="1"/>
            <a:r>
              <a:rPr lang="en-US" sz="2400" dirty="0"/>
              <a:t>Lyme IgG/IgM ELISA (screening) positive…</a:t>
            </a:r>
          </a:p>
          <a:p>
            <a:pPr lvl="1"/>
            <a:r>
              <a:rPr lang="en-US" sz="2400" dirty="0"/>
              <a:t>But confirmatory immunoblots are negative </a:t>
            </a:r>
          </a:p>
          <a:p>
            <a:pPr lvl="2"/>
            <a:r>
              <a:rPr lang="en-US" sz="2000" dirty="0"/>
              <a:t>may see the 41kDa bands only</a:t>
            </a:r>
          </a:p>
          <a:p>
            <a:endParaRPr lang="en-US" sz="2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6FA51C8-89E4-FB41-A013-A3A62CE1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i="1" dirty="0" err="1"/>
              <a:t>Borrelia</a:t>
            </a:r>
            <a:r>
              <a:rPr lang="en-US" i="1" dirty="0"/>
              <a:t> </a:t>
            </a:r>
            <a:r>
              <a:rPr lang="en-US" i="1" dirty="0" err="1"/>
              <a:t>miyamotoi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59512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D48A7637-B8DF-BA38-4923-310B6192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27DD9B3A-4B20-DBA4-BEEE-261F9A7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EA2AC8E-E2EA-68B4-29DC-3779D5D3ECA3}"/>
              </a:ext>
            </a:extLst>
          </p:cNvPr>
          <p:cNvSpPr txBox="1">
            <a:spLocks/>
          </p:cNvSpPr>
          <p:nvPr/>
        </p:nvSpPr>
        <p:spPr>
          <a:xfrm>
            <a:off x="-228600" y="2652712"/>
            <a:ext cx="9997621" cy="1552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4400" b="1" kern="0" dirty="0">
                <a:solidFill>
                  <a:schemeClr val="accent2"/>
                </a:solidFill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4656279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F8758F2-B0E8-3DDC-80A9-0E5319A239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6469"/>
          <a:ext cx="6120493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53BA8D-DEC9-51B4-0AF8-7CFF231AA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3314" y="2380890"/>
            <a:ext cx="2048276" cy="2616007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D687662-7BE4-EA22-C443-688436EC4107}"/>
              </a:ext>
            </a:extLst>
          </p:cNvPr>
          <p:cNvGraphicFramePr>
            <a:graphicFrameLocks noGrp="1"/>
          </p:cNvGraphicFramePr>
          <p:nvPr/>
        </p:nvGraphicFramePr>
        <p:xfrm>
          <a:off x="370115" y="5696868"/>
          <a:ext cx="6096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28517495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31590"/>
                  </a:ext>
                </a:extLst>
              </a:tr>
            </a:tbl>
          </a:graphicData>
        </a:graphic>
      </p:graphicFrame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4103C9-EDC5-0900-9756-2F529E8B44EB}"/>
              </a:ext>
            </a:extLst>
          </p:cNvPr>
          <p:cNvSpPr txBox="1">
            <a:spLocks/>
          </p:cNvSpPr>
          <p:nvPr/>
        </p:nvSpPr>
        <p:spPr>
          <a:xfrm>
            <a:off x="370114" y="5726906"/>
            <a:ext cx="4620548" cy="21506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284163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4163" indent="-2841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163" indent="-2841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84163" indent="-2841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>
                <a:solidFill>
                  <a:schemeClr val="tx1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https://www.cdc.gov/features/lymedisease/index.html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4" descr="sidebar_midblue.jpg">
            <a:extLst>
              <a:ext uri="{FF2B5EF4-FFF2-40B4-BE49-F238E27FC236}">
                <a16:creationId xmlns:a16="http://schemas.microsoft.com/office/drawing/2014/main" id="{8FC62C7D-DF14-58D1-13E3-77BA3F8A5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footer_umu.jpg">
            <a:extLst>
              <a:ext uri="{FF2B5EF4-FFF2-40B4-BE49-F238E27FC236}">
                <a16:creationId xmlns:a16="http://schemas.microsoft.com/office/drawing/2014/main" id="{9A5DA485-739C-BD2A-A422-237BF1DE3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C76BEA6-C9B0-EDE1-D433-A41048965BE5}"/>
              </a:ext>
            </a:extLst>
          </p:cNvPr>
          <p:cNvSpPr txBox="1">
            <a:spLocks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kern="0"/>
              <a:t>Prevention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79301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PPE</a:t>
            </a:r>
          </a:p>
          <a:p>
            <a:pPr lvl="1"/>
            <a:r>
              <a:rPr lang="en-US" dirty="0"/>
              <a:t>DEET  (~25%)</a:t>
            </a:r>
          </a:p>
          <a:p>
            <a:pPr lvl="1"/>
            <a:r>
              <a:rPr lang="en-US" dirty="0"/>
              <a:t>Picaridin (20%)</a:t>
            </a:r>
          </a:p>
          <a:p>
            <a:pPr lvl="1"/>
            <a:r>
              <a:rPr lang="en-US" dirty="0"/>
              <a:t>Permethrin (for clothing)</a:t>
            </a:r>
          </a:p>
          <a:p>
            <a:pPr lvl="1"/>
            <a:endParaRPr lang="en-US" dirty="0"/>
          </a:p>
          <a:p>
            <a:r>
              <a:rPr lang="en-US" dirty="0"/>
              <a:t>Doxycycline 200 mg PO x 1 if given within 72 hours of engorged tick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0590C-C7D3-164C-9B43-E5876D095AF6}"/>
              </a:ext>
            </a:extLst>
          </p:cNvPr>
          <p:cNvSpPr txBox="1"/>
          <p:nvPr/>
        </p:nvSpPr>
        <p:spPr>
          <a:xfrm>
            <a:off x="381000" y="5924133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NEJM. 2001; 345(2): 79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85092-AEDB-BE4F-A3CA-4568C5C73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005" y="108803"/>
            <a:ext cx="1001765" cy="1821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FEFA8-E77D-BA4A-A634-A0122A4F17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087"/>
          <a:stretch/>
        </p:blipFill>
        <p:spPr>
          <a:xfrm>
            <a:off x="533400" y="108804"/>
            <a:ext cx="1295400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3B10E-D06E-A74D-B223-883262A92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541" y="359040"/>
            <a:ext cx="1636059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F5BBD-9BF6-FB48-A1A4-94346157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34" r="29594"/>
          <a:stretch/>
        </p:blipFill>
        <p:spPr>
          <a:xfrm>
            <a:off x="5979960" y="1503494"/>
            <a:ext cx="1223181" cy="28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81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2434B5-08DE-634B-D6E8-BED7EF274E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79935"/>
          <a:ext cx="5848350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FAFB159-82C7-47DB-5F33-F26A82DCA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283" y="2173551"/>
            <a:ext cx="2847260" cy="1664372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1162C1B-B14D-A396-6CFF-10359B6B2245}"/>
              </a:ext>
            </a:extLst>
          </p:cNvPr>
          <p:cNvGraphicFramePr>
            <a:graphicFrameLocks noGrp="1"/>
          </p:cNvGraphicFramePr>
          <p:nvPr/>
        </p:nvGraphicFramePr>
        <p:xfrm>
          <a:off x="416379" y="5520690"/>
          <a:ext cx="5954486" cy="69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4486">
                  <a:extLst>
                    <a:ext uri="{9D8B030D-6E8A-4147-A177-3AD203B41FA5}">
                      <a16:colId xmlns:a16="http://schemas.microsoft.com/office/drawing/2014/main" val="206072839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hlinkClick r:id="rId8"/>
                        </a:rPr>
                        <a:t>https://www.cdc.gov/ticks/removing_a_tick.html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hlinkClick r:id="rId9"/>
                        </a:rPr>
                        <a:t>https://thangamani-lab.com/tick-submission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5421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53CBA8-EDCE-952A-5565-4CF1DB73A99A}"/>
              </a:ext>
            </a:extLst>
          </p:cNvPr>
          <p:cNvSpPr txBox="1"/>
          <p:nvPr/>
        </p:nvSpPr>
        <p:spPr>
          <a:xfrm>
            <a:off x="5886448" y="4106874"/>
            <a:ext cx="325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DO NOT “DIG” THE HEAD OF THE TICK OUT!</a:t>
            </a:r>
          </a:p>
        </p:txBody>
      </p:sp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A73C3F4E-8B40-1CF0-E271-072EE7E5E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493C2709-EB78-9DDC-2F38-C2A1D18D2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825405A-6E48-DC41-5B7E-AAF98007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91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9D01-A58A-A438-C9C5-0E4E5ADA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17" y="313395"/>
            <a:ext cx="7886700" cy="673214"/>
          </a:xfrm>
        </p:spPr>
        <p:txBody>
          <a:bodyPr>
            <a:noAutofit/>
          </a:bodyPr>
          <a:lstStyle/>
          <a:p>
            <a:pPr algn="l"/>
            <a:br>
              <a:rPr lang="en-US" sz="3200" b="1" dirty="0"/>
            </a:br>
            <a:r>
              <a:rPr lang="en-US" sz="4000" dirty="0">
                <a:solidFill>
                  <a:schemeClr val="accent2"/>
                </a:solidFill>
              </a:rPr>
              <a:t>Doxycycline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2"/>
                </a:solidFill>
              </a:rPr>
              <a:t>Prophylaxis</a:t>
            </a:r>
            <a:br>
              <a:rPr lang="en-US" sz="36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6C8BD-7200-8F79-4B1D-BF8EB2D7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22" y="1095194"/>
            <a:ext cx="8134350" cy="4667612"/>
          </a:xfrm>
        </p:spPr>
        <p:txBody>
          <a:bodyPr>
            <a:normAutofit fontScale="77500" lnSpcReduction="2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accent2"/>
                </a:solidFill>
              </a:rPr>
              <a:t>Doxycycline prophylaxis indicated if the following criteria are met:</a:t>
            </a:r>
          </a:p>
          <a:p>
            <a:pPr marL="667941" lvl="4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600" dirty="0"/>
              <a:t>Attached tick can be identified as </a:t>
            </a:r>
            <a:r>
              <a:rPr lang="en-US" sz="2600" i="1" dirty="0"/>
              <a:t>I. scapularis</a:t>
            </a:r>
          </a:p>
          <a:p>
            <a:pPr marL="667941" lvl="4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600" dirty="0"/>
              <a:t>Estimated time of tick attachment &gt; 36 hours</a:t>
            </a:r>
          </a:p>
          <a:p>
            <a:pPr marL="667941" lvl="4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600" dirty="0"/>
              <a:t>Doxycycline prophylaxis can be started within 72 hours of tick removal</a:t>
            </a:r>
          </a:p>
          <a:p>
            <a:pPr marL="667941" lvl="4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600" dirty="0"/>
              <a:t>Lyme Disease is common in area</a:t>
            </a:r>
          </a:p>
          <a:p>
            <a:pPr marL="667941" lvl="4" indent="-342900">
              <a:spcBef>
                <a:spcPts val="900"/>
              </a:spcBef>
              <a:buFont typeface="+mj-lt"/>
              <a:buAutoNum type="arabicPeriod"/>
            </a:pPr>
            <a:r>
              <a:rPr lang="en-US" sz="2600" dirty="0"/>
              <a:t>No contraindications to doxycycline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accent2"/>
                </a:solidFill>
              </a:rPr>
              <a:t>Doxycycline 200 mg PO x1 dose</a:t>
            </a:r>
          </a:p>
          <a:p>
            <a:pPr marL="0" indent="0">
              <a:buNone/>
            </a:pPr>
            <a:endParaRPr lang="en-US" sz="3300" dirty="0">
              <a:solidFill>
                <a:schemeClr val="accent2"/>
              </a:solidFill>
            </a:endParaRPr>
          </a:p>
          <a:p>
            <a:pPr marL="214313" indent="-214313"/>
            <a:r>
              <a:rPr lang="en-US" sz="3300" b="1" dirty="0">
                <a:solidFill>
                  <a:schemeClr val="accent2"/>
                </a:solidFill>
              </a:rPr>
              <a:t>**Educate patients to monitor for signs/symptoms of Lyme disease and seek medical care for evaluation/treatment**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sidebar_midblue.jpg">
            <a:extLst>
              <a:ext uri="{FF2B5EF4-FFF2-40B4-BE49-F238E27FC236}">
                <a16:creationId xmlns:a16="http://schemas.microsoft.com/office/drawing/2014/main" id="{82185FEB-73EE-2C25-E837-660BF2DE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ooter_umu.jpg">
            <a:extLst>
              <a:ext uri="{FF2B5EF4-FFF2-40B4-BE49-F238E27FC236}">
                <a16:creationId xmlns:a16="http://schemas.microsoft.com/office/drawing/2014/main" id="{7A010C5E-FF84-3461-6B30-AFA6F158C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098E925-12B1-323D-A47D-C7732310C21D}"/>
              </a:ext>
            </a:extLst>
          </p:cNvPr>
          <p:cNvGraphicFramePr>
            <a:graphicFrameLocks noGrp="1"/>
          </p:cNvGraphicFramePr>
          <p:nvPr/>
        </p:nvGraphicFramePr>
        <p:xfrm>
          <a:off x="368595" y="6310232"/>
          <a:ext cx="5040085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85">
                  <a:extLst>
                    <a:ext uri="{9D8B030D-6E8A-4147-A177-3AD203B41FA5}">
                      <a16:colId xmlns:a16="http://schemas.microsoft.com/office/drawing/2014/main" val="33737987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N Engl J Med. 2001 Jul 12;345(2):79-84.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Lantos PM et al. Clin Infect Dis. 2021;72(1):e1-e48.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8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91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6B6C-FF7B-9F67-DF92-F35D1169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C88BA77C-797B-C710-BA5A-7D24DF959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8D4D96A8-58D2-B7DE-1321-06B8A8B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487AB1-4EE8-182D-94EB-A4EF247B7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B9030D-8B8B-3030-46A1-450407394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2F057BB-34DC-BBCB-FB1C-131FE8E83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6796" y="322742"/>
            <a:ext cx="8554804" cy="60623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E887F-EDB0-DDCE-DB84-0432B0BA9615}"/>
              </a:ext>
            </a:extLst>
          </p:cNvPr>
          <p:cNvSpPr txBox="1"/>
          <p:nvPr/>
        </p:nvSpPr>
        <p:spPr>
          <a:xfrm>
            <a:off x="838200" y="6400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nyticks.org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4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64582B-30EE-224E-BA30-5AB33859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Lymerix</a:t>
            </a:r>
            <a:endParaRPr lang="en-US" dirty="0"/>
          </a:p>
          <a:p>
            <a:pPr lvl="1"/>
            <a:r>
              <a:rPr lang="en-US" dirty="0" err="1"/>
              <a:t>OspA</a:t>
            </a:r>
            <a:r>
              <a:rPr lang="en-US" dirty="0"/>
              <a:t> vaccine approved in late 90s</a:t>
            </a:r>
          </a:p>
          <a:p>
            <a:pPr lvl="1"/>
            <a:r>
              <a:rPr lang="en-US" dirty="0"/>
              <a:t>Immunogenic and efficacious</a:t>
            </a:r>
          </a:p>
          <a:p>
            <a:pPr lvl="1"/>
            <a:r>
              <a:rPr lang="en-US" dirty="0"/>
              <a:t>Controversy over </a:t>
            </a:r>
            <a:r>
              <a:rPr lang="en-US" dirty="0" err="1"/>
              <a:t>lyme</a:t>
            </a:r>
            <a:r>
              <a:rPr lang="en-US" dirty="0"/>
              <a:t> arthritis type symptoms in vaccine recipients</a:t>
            </a:r>
          </a:p>
          <a:p>
            <a:pPr lvl="2"/>
            <a:r>
              <a:rPr lang="en-US" dirty="0"/>
              <a:t>Specific epitopes of concern (hLFA-1) resulting in molecular mimicry</a:t>
            </a:r>
          </a:p>
          <a:p>
            <a:pPr lvl="2"/>
            <a:r>
              <a:rPr lang="en-US" dirty="0"/>
              <a:t>Discontinued by manufacturer in 2002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0DFBA-F485-2D4F-8901-00FF4F7F798E}"/>
              </a:ext>
            </a:extLst>
          </p:cNvPr>
          <p:cNvSpPr txBox="1"/>
          <p:nvPr/>
        </p:nvSpPr>
        <p:spPr>
          <a:xfrm>
            <a:off x="381000" y="6000181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Epidemiol</a:t>
            </a:r>
            <a:r>
              <a:rPr lang="en-US" sz="1600" dirty="0"/>
              <a:t> Infect 2007; 135:1-8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CC75E-B303-8641-8671-5FEA01044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45" y="143110"/>
            <a:ext cx="2088555" cy="24299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A7C40E-BF22-FB21-853C-F0A8B46D6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2620"/>
            <a:ext cx="7886700" cy="77118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Lyme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Vaccine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986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7272C1-4834-DD4B-A653-D601B4925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1000" y="2383188"/>
            <a:ext cx="8621404" cy="305222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0DFBA-F485-2D4F-8901-00FF4F7F798E}"/>
              </a:ext>
            </a:extLst>
          </p:cNvPr>
          <p:cNvSpPr txBox="1"/>
          <p:nvPr/>
        </p:nvSpPr>
        <p:spPr>
          <a:xfrm>
            <a:off x="381000" y="6000181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Adapted from NEJM. 1998; 339: 209-15.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A4CA1B-83DE-1C94-65E7-9210B394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2620"/>
            <a:ext cx="7886700" cy="77118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Lyme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Vaccine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9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ACD7-2578-8CE1-B7F4-AF4AA575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2620"/>
            <a:ext cx="7886700" cy="77118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Lyme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Vaccine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B121D-6776-95E5-CF97-451FE03C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75" y="1026818"/>
            <a:ext cx="8261941" cy="501525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750"/>
              </a:spcBef>
              <a:buNone/>
            </a:pPr>
            <a:r>
              <a:rPr lang="en-US" sz="3800" dirty="0">
                <a:solidFill>
                  <a:schemeClr val="accent2"/>
                </a:solidFill>
              </a:rPr>
              <a:t>VLA15 (Valneva and Pfizer)</a:t>
            </a:r>
          </a:p>
          <a:p>
            <a:pPr marL="465535" indent="-26908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600" dirty="0"/>
              <a:t>Lyme disease vaccine candidate</a:t>
            </a:r>
          </a:p>
          <a:p>
            <a:pPr marL="865585" lvl="1" indent="-26908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900" dirty="0">
                <a:latin typeface="Helvetica" pitchFamily="2" charset="0"/>
              </a:rPr>
              <a:t>Primary vaccination series phase 3 trial completed in 2024 in individuals 5 years and older (additional safety phase 3 study ongoing in individuals 5-17 years old)</a:t>
            </a:r>
          </a:p>
          <a:p>
            <a:pPr marL="865585" lvl="1" indent="-26908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300" dirty="0">
                <a:latin typeface="Helvetica" pitchFamily="2" charset="0"/>
              </a:rPr>
              <a:t>Four doses: </a:t>
            </a:r>
            <a:r>
              <a:rPr lang="en-US" sz="3300" dirty="0">
                <a:solidFill>
                  <a:srgbClr val="0A0A0A"/>
                </a:solidFill>
                <a:highlight>
                  <a:srgbClr val="FFFFFF"/>
                </a:highlight>
                <a:latin typeface="Helvetica" pitchFamily="2" charset="0"/>
              </a:rPr>
              <a:t>months 0, 2, 5-9 and a booster one year after the third dose, shortly before the peak of the next Lyme disease season</a:t>
            </a:r>
          </a:p>
          <a:p>
            <a:pPr marL="596504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300" dirty="0">
              <a:latin typeface="Helvetica" pitchFamily="2" charset="0"/>
            </a:endParaRPr>
          </a:p>
          <a:p>
            <a:pPr marL="465535" indent="-26908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600" dirty="0">
                <a:latin typeface="Helvetica" pitchFamily="2" charset="0"/>
              </a:rPr>
              <a:t>Multivalent, protein subunit </a:t>
            </a:r>
            <a:r>
              <a:rPr lang="en-US" sz="3600" dirty="0"/>
              <a:t>vaccine that targets OspA of </a:t>
            </a:r>
            <a:r>
              <a:rPr lang="en-US" sz="3600" i="1" dirty="0"/>
              <a:t>B. burgdorferi</a:t>
            </a:r>
          </a:p>
          <a:p>
            <a:pPr marL="808435" indent="-26908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300" dirty="0"/>
              <a:t>Avoid </a:t>
            </a:r>
            <a:r>
              <a:rPr lang="en-US" sz="3300" dirty="0" err="1"/>
              <a:t>OspA</a:t>
            </a:r>
            <a:r>
              <a:rPr lang="en-US" sz="3300" dirty="0"/>
              <a:t> homology with hLFA-1</a:t>
            </a:r>
          </a:p>
          <a:p>
            <a:pPr marL="808435" indent="-26908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300" dirty="0"/>
              <a:t>Vaccine blocks </a:t>
            </a:r>
            <a:r>
              <a:rPr lang="en-US" sz="3300" dirty="0" err="1"/>
              <a:t>OspA</a:t>
            </a:r>
            <a:r>
              <a:rPr lang="en-US" sz="3300" dirty="0"/>
              <a:t> </a:t>
            </a:r>
            <a:r>
              <a:rPr lang="en-US" sz="3300" dirty="0">
                <a:sym typeface="Wingdings" pitchFamily="2" charset="2"/>
              </a:rPr>
              <a:t> </a:t>
            </a:r>
            <a:r>
              <a:rPr lang="en-US" sz="3300" i="1" dirty="0">
                <a:sym typeface="Wingdings" pitchFamily="2" charset="2"/>
              </a:rPr>
              <a:t>B. burgdorferi </a:t>
            </a:r>
            <a:r>
              <a:rPr lang="en-US" sz="3300" dirty="0">
                <a:sym typeface="Wingdings" pitchFamily="2" charset="2"/>
              </a:rPr>
              <a:t>is unable to be transmitted from tick to humans</a:t>
            </a:r>
            <a:endParaRPr lang="en-US" sz="33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0F88A92-2122-3273-B387-1D329EAED731}"/>
              </a:ext>
            </a:extLst>
          </p:cNvPr>
          <p:cNvGraphicFramePr>
            <a:graphicFrameLocks noGrp="1"/>
          </p:cNvGraphicFramePr>
          <p:nvPr/>
        </p:nvGraphicFramePr>
        <p:xfrm>
          <a:off x="405808" y="6042075"/>
          <a:ext cx="6096000" cy="41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958783530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https://www.cdc.gov/lyme/prev/vaccine.html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>
                        <a:solidFill>
                          <a:schemeClr val="accent4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121084"/>
                  </a:ext>
                </a:extLst>
              </a:tr>
            </a:tbl>
          </a:graphicData>
        </a:graphic>
      </p:graphicFrame>
      <p:pic>
        <p:nvPicPr>
          <p:cNvPr id="5" name="Picture 4" descr="sidebar_midblue.jpg">
            <a:extLst>
              <a:ext uri="{FF2B5EF4-FFF2-40B4-BE49-F238E27FC236}">
                <a16:creationId xmlns:a16="http://schemas.microsoft.com/office/drawing/2014/main" id="{0825A461-4FED-8F6C-5EA7-92FAC441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ooter_umu.jpg">
            <a:extLst>
              <a:ext uri="{FF2B5EF4-FFF2-40B4-BE49-F238E27FC236}">
                <a16:creationId xmlns:a16="http://schemas.microsoft.com/office/drawing/2014/main" id="{4EBEA1D9-0063-11F1-5C02-55D0BCE6C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205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76BDFAE8-C68D-EE43-88D8-767125D9E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79029"/>
            <a:ext cx="1155700" cy="355600"/>
          </a:xfrm>
          <a:prstGeom prst="rect">
            <a:avLst/>
          </a:prstGeom>
        </p:spPr>
      </p:pic>
      <p:pic>
        <p:nvPicPr>
          <p:cNvPr id="10" name="Picture 9" descr="A graph of different colored columns&#10;&#10;Description automatically generated">
            <a:extLst>
              <a:ext uri="{FF2B5EF4-FFF2-40B4-BE49-F238E27FC236}">
                <a16:creationId xmlns:a16="http://schemas.microsoft.com/office/drawing/2014/main" id="{F1AF9978-F3EE-BE7A-ECA3-9C21C47A4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20591"/>
            <a:ext cx="7848600" cy="59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73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1C3F7-C899-464D-A08E-7AA82983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9362C0D-FB7E-398A-1276-1BBE2FAF6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0475" y="-33877"/>
            <a:ext cx="8112525" cy="5990177"/>
          </a:xfrm>
        </p:spPr>
      </p:pic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60402A55-64B0-5A40-CE0D-5FAE96274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50" y="6346296"/>
            <a:ext cx="1155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367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0" y="6262688"/>
            <a:ext cx="6705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23479"/>
            <a:ext cx="3810000" cy="8784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9229"/>
            <a:ext cx="77724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81D16ED-C1AA-C34F-9897-E16508305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2229"/>
            <a:ext cx="6882998" cy="45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3E37-1A2D-CD1B-5C24-2A4CC3376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idebar_midblue.jpg">
            <a:extLst>
              <a:ext uri="{FF2B5EF4-FFF2-40B4-BE49-F238E27FC236}">
                <a16:creationId xmlns:a16="http://schemas.microsoft.com/office/drawing/2014/main" id="{AC1756B4-3FDA-BF51-0063-96884CF9F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9" descr="footer_umu.jpg">
            <a:extLst>
              <a:ext uri="{FF2B5EF4-FFF2-40B4-BE49-F238E27FC236}">
                <a16:creationId xmlns:a16="http://schemas.microsoft.com/office/drawing/2014/main" id="{82D8CE2C-E9CF-58D0-DEFC-A00CBBFC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688"/>
            <a:ext cx="91440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54F76-D195-645B-B790-D2C57D37B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sz="2200" dirty="0"/>
              <a:t>Lyme is the most common vector borne disease in the United States with an estimated number of cases of between 400,000 and 500,000 annually</a:t>
            </a:r>
          </a:p>
          <a:p>
            <a:endParaRPr lang="en-US" sz="2200" dirty="0"/>
          </a:p>
          <a:p>
            <a:r>
              <a:rPr lang="en-US" sz="2200" dirty="0"/>
              <a:t>This is a bacterial (spirochete) illness caused by </a:t>
            </a:r>
            <a:r>
              <a:rPr lang="en-US" sz="2200" i="1" dirty="0"/>
              <a:t>Borrelia burgdorferi</a:t>
            </a:r>
            <a:r>
              <a:rPr lang="en-US" sz="2200" dirty="0"/>
              <a:t> that is only spread by the bite of an </a:t>
            </a:r>
            <a:r>
              <a:rPr lang="en-US" sz="2200" i="1" dirty="0"/>
              <a:t>Ixodes scapularis </a:t>
            </a:r>
            <a:r>
              <a:rPr lang="en-US" sz="2200" dirty="0"/>
              <a:t>tick</a:t>
            </a:r>
          </a:p>
          <a:p>
            <a:endParaRPr lang="en-US" sz="2200" dirty="0"/>
          </a:p>
          <a:p>
            <a:r>
              <a:rPr lang="en-US" sz="2200" dirty="0"/>
              <a:t>Persistent symptoms can occur in patients who were treated with appropriate antibiotics in 10-20% of cases</a:t>
            </a:r>
          </a:p>
          <a:p>
            <a:endParaRPr lang="en-US" sz="2200" dirty="0"/>
          </a:p>
          <a:p>
            <a:r>
              <a:rPr lang="en-US" sz="2200" dirty="0"/>
              <a:t>The cause of these persistent symptoms is debatable, but likely multifactorial</a:t>
            </a:r>
          </a:p>
          <a:p>
            <a:endParaRPr lang="en-US" sz="2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E0A3B5A-07EC-591B-7153-459C3C2C50FA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kern="0" dirty="0"/>
              <a:t>Lyme Disease</a:t>
            </a:r>
          </a:p>
        </p:txBody>
      </p:sp>
    </p:spTree>
    <p:extLst>
      <p:ext uri="{BB962C8B-B14F-4D97-AF65-F5344CB8AC3E}">
        <p14:creationId xmlns:p14="http://schemas.microsoft.com/office/powerpoint/2010/main" val="213049704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mu_templates_new" id="{0C1C9EAD-9E76-B446-9D08-334DE9EDBFB7}" vid="{CF93850E-9D47-B248-A601-9D5C64E6E2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C742CBFD7464DB6FD5714C3C9AFF0" ma:contentTypeVersion="19" ma:contentTypeDescription="Create a new document." ma:contentTypeScope="" ma:versionID="299973ef29f243589c5f6f95cadf3142">
  <xsd:schema xmlns:xsd="http://www.w3.org/2001/XMLSchema" xmlns:xs="http://www.w3.org/2001/XMLSchema" xmlns:p="http://schemas.microsoft.com/office/2006/metadata/properties" xmlns:ns2="c6a150e9-571f-46dd-be5f-b16145ef198d" xmlns:ns3="d2cccd37-1529-4bdb-80e4-007982c42467" targetNamespace="http://schemas.microsoft.com/office/2006/metadata/properties" ma:root="true" ma:fieldsID="c88b42ba56ee563702cfbc577b84af83" ns2:_="" ns3:_="">
    <xsd:import namespace="c6a150e9-571f-46dd-be5f-b16145ef198d"/>
    <xsd:import namespace="d2cccd37-1529-4bdb-80e4-007982c42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CI_Doc" minOccurs="0"/>
                <xsd:element ref="ns2:MediaServiceOCR" minOccurs="0"/>
                <xsd:element ref="ns2:PHIConfidentialHighSev" minOccurs="0"/>
                <xsd:element ref="ns2:MediaServiceBillingMetadata" minOccurs="0"/>
                <xsd:element ref="ns2:MediaServiceLocation" minOccurs="0"/>
                <xsd:element ref="ns2:PHIConfidential" minOccurs="0"/>
                <xsd:element ref="ns2:CertFile" minOccurs="0"/>
                <xsd:element ref="ns2:Source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0e9-571f-46dd-be5f-b16145ef1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CI_Doc" ma:index="19" nillable="true" ma:displayName="PCI_Doc" ma:internalName="PCI_Doc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HIConfidentialHighSev" ma:index="21" nillable="true" ma:displayName="PHIConfidentialHighSev" ma:internalName="PHIConfidentialHighSev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PHIConfidential" ma:index="24" nillable="true" ma:displayName="PHIConfidential" ma:internalName="PHIConfidential">
      <xsd:simpleType>
        <xsd:restriction base="dms:Text"/>
      </xsd:simpleType>
    </xsd:element>
    <xsd:element name="CertFile" ma:index="25" nillable="true" ma:displayName="CertFile" ma:internalName="CertFile">
      <xsd:simpleType>
        <xsd:restriction base="dms:Text"/>
      </xsd:simpleType>
    </xsd:element>
    <xsd:element name="SourceCode" ma:index="26" nillable="true" ma:displayName="SourceCode" ma:internalName="SourceCod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ccd37-1529-4bdb-80e4-007982c424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06ad8-a6ea-4bc6-8e6b-f93722dd48d7}" ma:internalName="TaxCatchAll" ma:showField="CatchAllData" ma:web="d2cccd37-1529-4bdb-80e4-007982c42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a150e9-571f-46dd-be5f-b16145ef198d">
      <Terms xmlns="http://schemas.microsoft.com/office/infopath/2007/PartnerControls"/>
    </lcf76f155ced4ddcb4097134ff3c332f>
    <PHIConfidential xmlns="c6a150e9-571f-46dd-be5f-b16145ef198d" xsi:nil="true"/>
    <TaxCatchAll xmlns="d2cccd37-1529-4bdb-80e4-007982c42467" xsi:nil="true"/>
    <CertFile xmlns="c6a150e9-571f-46dd-be5f-b16145ef198d" xsi:nil="true"/>
    <PHIConfidentialHighSev xmlns="c6a150e9-571f-46dd-be5f-b16145ef198d" xsi:nil="true"/>
    <PCI_Doc xmlns="c6a150e9-571f-46dd-be5f-b16145ef198d" xsi:nil="true"/>
    <SourceCode xmlns="c6a150e9-571f-46dd-be5f-b16145ef198d" xsi:nil="true"/>
  </documentManagement>
</p:properties>
</file>

<file path=customXml/itemProps1.xml><?xml version="1.0" encoding="utf-8"?>
<ds:datastoreItem xmlns:ds="http://schemas.openxmlformats.org/officeDocument/2006/customXml" ds:itemID="{457F4B8F-889C-4FBD-BFF1-B36924778A4B}"/>
</file>

<file path=customXml/itemProps2.xml><?xml version="1.0" encoding="utf-8"?>
<ds:datastoreItem xmlns:ds="http://schemas.openxmlformats.org/officeDocument/2006/customXml" ds:itemID="{1E7785C0-A665-46CD-8F94-E3A25E7400D1}"/>
</file>

<file path=customXml/itemProps3.xml><?xml version="1.0" encoding="utf-8"?>
<ds:datastoreItem xmlns:ds="http://schemas.openxmlformats.org/officeDocument/2006/customXml" ds:itemID="{E1068595-9420-4CD6-BF17-8CDE0F5C8013}"/>
</file>

<file path=docMetadata/LabelInfo.xml><?xml version="1.0" encoding="utf-8"?>
<clbl:labelList xmlns:clbl="http://schemas.microsoft.com/office/2020/mipLabelMetadata">
  <clbl:label id="{5cf50a66-5e26-41dd-89f8-83cf73ffee98}" enabled="0" method="" siteId="{5cf50a66-5e26-41dd-89f8-83cf73ffee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umu_templates_new</Template>
  <TotalTime>15840</TotalTime>
  <Words>3028</Words>
  <Application>Microsoft Office PowerPoint</Application>
  <PresentationFormat>On-screen Show (4:3)</PresentationFormat>
  <Paragraphs>493</Paragraphs>
  <Slides>85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MS PGothic</vt:lpstr>
      <vt:lpstr>Aptos</vt:lpstr>
      <vt:lpstr>Arial</vt:lpstr>
      <vt:lpstr>Calibri</vt:lpstr>
      <vt:lpstr>Courier New</vt:lpstr>
      <vt:lpstr>Helvetica</vt:lpstr>
      <vt:lpstr>Wingdings</vt:lpstr>
      <vt:lpstr>Blank Presentation</vt:lpstr>
      <vt:lpstr>Update on Lyme and other Tick Borne Diseases in CNY   </vt:lpstr>
      <vt:lpstr>Conflicts</vt:lpstr>
      <vt:lpstr>Learning Objectives</vt:lpstr>
      <vt:lpstr>Lyme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Lyme Disease</vt:lpstr>
      <vt:lpstr> </vt:lpstr>
      <vt:lpstr>PowerPoint Presentation</vt:lpstr>
      <vt:lpstr>PowerPoint Presentation</vt:lpstr>
      <vt:lpstr>Diagnosis</vt:lpstr>
      <vt:lpstr>Treatment</vt:lpstr>
      <vt:lpstr>Treatment</vt:lpstr>
      <vt:lpstr>      Disseminated Lyme Disease </vt:lpstr>
      <vt:lpstr>Diagnostics</vt:lpstr>
      <vt:lpstr>Diagnostics</vt:lpstr>
      <vt:lpstr>Diagnostics</vt:lpstr>
      <vt:lpstr>Diagnostics</vt:lpstr>
      <vt:lpstr>Diagnostics</vt:lpstr>
      <vt:lpstr>Lyme Diagnostics </vt:lpstr>
      <vt:lpstr>Diagnostics</vt:lpstr>
      <vt:lpstr>Diagnostics</vt:lpstr>
      <vt:lpstr>PowerPoint Presentation</vt:lpstr>
      <vt:lpstr>Neuroborreliosis (Lyme meningitis)</vt:lpstr>
      <vt:lpstr>Neuroborreliosis (Lyme meningitis) </vt:lpstr>
      <vt:lpstr>Case </vt:lpstr>
      <vt:lpstr>Lyme Carditis </vt:lpstr>
      <vt:lpstr>PowerPoint Presentation</vt:lpstr>
      <vt:lpstr>Lyme Arthritis </vt:lpstr>
      <vt:lpstr>PowerPoint Presentation</vt:lpstr>
      <vt:lpstr>Lyme Arthritis </vt:lpstr>
      <vt:lpstr>PowerPoint Presentation</vt:lpstr>
      <vt:lpstr>PowerPoint Presentation</vt:lpstr>
      <vt:lpstr>Post-Treatment Lyme Syndrome </vt:lpstr>
      <vt:lpstr>Post-Treatment Lyme Syndrome </vt:lpstr>
      <vt:lpstr>Post-Treatment Lyme Syndrome </vt:lpstr>
      <vt:lpstr>PowerPoint Presentation</vt:lpstr>
      <vt:lpstr>PowerPoint Presentation</vt:lpstr>
      <vt:lpstr>PowerPoint Presentation</vt:lpstr>
      <vt:lpstr>PowerPoint Presentation</vt:lpstr>
      <vt:lpstr>Chronic Symptoms</vt:lpstr>
      <vt:lpstr>Treatment of Lyme Arthritis</vt:lpstr>
      <vt:lpstr>PowerPoint Presentation</vt:lpstr>
      <vt:lpstr>Treatment of Neuropsychiatric Symptoms</vt:lpstr>
      <vt:lpstr>Chronic Symptoms</vt:lpstr>
      <vt:lpstr>PowerPoint Presentation</vt:lpstr>
      <vt:lpstr>PowerPoint Presentation</vt:lpstr>
      <vt:lpstr>Key IDSA Guideline Recommendations</vt:lpstr>
      <vt:lpstr>PowerPoint Presentation</vt:lpstr>
      <vt:lpstr>PowerPoint Presentation</vt:lpstr>
      <vt:lpstr>Case </vt:lpstr>
      <vt:lpstr>Anaplasmosis </vt:lpstr>
      <vt:lpstr>Anaplasmosis (Anaplasma phagocytophilum) </vt:lpstr>
      <vt:lpstr>PowerPoint Presentation</vt:lpstr>
      <vt:lpstr>Anaplasmosis </vt:lpstr>
      <vt:lpstr>Anaplasmosis </vt:lpstr>
      <vt:lpstr>Anaplasmosis </vt:lpstr>
      <vt:lpstr>Babesiosis </vt:lpstr>
      <vt:lpstr>Babesiosis </vt:lpstr>
      <vt:lpstr>PowerPoint Presentation</vt:lpstr>
      <vt:lpstr>Babesiosis </vt:lpstr>
      <vt:lpstr>Babesiosis </vt:lpstr>
      <vt:lpstr>Babesiosis </vt:lpstr>
      <vt:lpstr>Borrelia miyamotoi</vt:lpstr>
      <vt:lpstr>PowerPoint Presentation</vt:lpstr>
      <vt:lpstr>Borrelia miyamotoi</vt:lpstr>
      <vt:lpstr>Borrelia miyamotoi infection </vt:lpstr>
      <vt:lpstr>Borrelia miyamotoi</vt:lpstr>
      <vt:lpstr>PowerPoint Presentation</vt:lpstr>
      <vt:lpstr>PowerPoint Presentation</vt:lpstr>
      <vt:lpstr>Prevention</vt:lpstr>
      <vt:lpstr>PowerPoint Presentation</vt:lpstr>
      <vt:lpstr> Doxycycline Prophylaxis </vt:lpstr>
      <vt:lpstr>Lyme Vaccine </vt:lpstr>
      <vt:lpstr>Lyme Vaccine </vt:lpstr>
      <vt:lpstr>Lyme Vaccine 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Health for the War Fighter:      How Military Preparedness Includes Global Health Preparedness</dc:title>
  <dc:creator>Microsoft Office User</dc:creator>
  <cp:lastModifiedBy>Rachael Jones</cp:lastModifiedBy>
  <cp:revision>462</cp:revision>
  <cp:lastPrinted>2025-05-14T04:14:57Z</cp:lastPrinted>
  <dcterms:created xsi:type="dcterms:W3CDTF">2016-10-03T20:23:05Z</dcterms:created>
  <dcterms:modified xsi:type="dcterms:W3CDTF">2026-03-09T14:00:39Z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0x010100595C742CBFD7464DB6FD5714C3C9AFF0</vt:lpwstr>
  </property>
</Properties>
</file>