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2" r:id="rId3"/>
    <p:sldId id="257" r:id="rId4"/>
    <p:sldId id="260" r:id="rId5"/>
    <p:sldId id="261" r:id="rId6"/>
    <p:sldId id="262" r:id="rId7"/>
    <p:sldId id="264" r:id="rId8"/>
    <p:sldId id="265" r:id="rId9"/>
    <p:sldId id="266" r:id="rId10"/>
    <p:sldId id="258" r:id="rId11"/>
    <p:sldId id="267" r:id="rId12"/>
    <p:sldId id="268" r:id="rId13"/>
    <p:sldId id="269" r:id="rId14"/>
    <p:sldId id="273" r:id="rId15"/>
    <p:sldId id="263" r:id="rId16"/>
    <p:sldId id="274" r:id="rId17"/>
    <p:sldId id="275" r:id="rId18"/>
    <p:sldId id="270" r:id="rId19"/>
    <p:sldId id="271" r:id="rId20"/>
    <p:sldId id="25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381" autoAdjust="0"/>
  </p:normalViewPr>
  <p:slideViewPr>
    <p:cSldViewPr snapToGrid="0">
      <p:cViewPr varScale="1">
        <p:scale>
          <a:sx n="117" d="100"/>
          <a:sy n="117" d="100"/>
        </p:scale>
        <p:origin x="35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98017C-7623-4A71-851C-D6A42CC4A9C7}" type="datetimeFigureOut">
              <a:rPr lang="en-US" smtClean="0"/>
              <a:t>3/3/2026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BAC3F0-CCAD-417D-8980-F7BA203F1DDC}" type="slidenum">
              <a:rPr lang="en-US" smtClean="0"/>
              <a:t>‹#›</a:t>
            </a:fld>
            <a:endParaRPr lang="en-US"/>
          </a:p>
        </p:txBody>
      </p:sp>
    </p:spTree>
    <p:extLst>
      <p:ext uri="{BB962C8B-B14F-4D97-AF65-F5344CB8AC3E}">
        <p14:creationId xmlns:p14="http://schemas.microsoft.com/office/powerpoint/2010/main" val="1853953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main sources: Endocrine review 2017 </a:t>
            </a:r>
            <a:r>
              <a:rPr lang="en-US" sz="1800" b="1" i="0" dirty="0">
                <a:solidFill>
                  <a:srgbClr val="1B1B1B"/>
                </a:solidFill>
                <a:effectLst/>
                <a:latin typeface="Source Sans Pro Web"/>
              </a:rPr>
              <a:t>Obesity Pathogenesis: An Endocrine Society Scientific Statement and Jan 2024 review from International journal of obesity “</a:t>
            </a:r>
            <a:r>
              <a:rPr lang="en-US" sz="1200" b="1" i="0" kern="1200" dirty="0" err="1">
                <a:solidFill>
                  <a:schemeClr val="tx1"/>
                </a:solidFill>
                <a:effectLst/>
                <a:latin typeface="+mn-lt"/>
                <a:ea typeface="+mn-ea"/>
                <a:cs typeface="+mn-cs"/>
              </a:rPr>
              <a:t>Obesogens</a:t>
            </a:r>
            <a:r>
              <a:rPr lang="en-US" sz="1200" b="1" i="0" kern="1200" dirty="0">
                <a:solidFill>
                  <a:schemeClr val="tx1"/>
                </a:solidFill>
                <a:effectLst/>
                <a:latin typeface="+mn-lt"/>
                <a:ea typeface="+mn-ea"/>
                <a:cs typeface="+mn-cs"/>
              </a:rPr>
              <a:t>: a unifying theory for the global rise in obesity”</a:t>
            </a:r>
            <a:endParaRPr lang="en-US" sz="1800" b="1" i="0" dirty="0">
              <a:solidFill>
                <a:srgbClr val="1B1B1B"/>
              </a:solidFill>
              <a:effectLst/>
              <a:latin typeface="Source Sans Pro Web"/>
            </a:endParaRPr>
          </a:p>
          <a:p>
            <a:endParaRPr lang="en-US" dirty="0"/>
          </a:p>
        </p:txBody>
      </p:sp>
      <p:sp>
        <p:nvSpPr>
          <p:cNvPr id="4" name="Slide Number Placeholder 3"/>
          <p:cNvSpPr>
            <a:spLocks noGrp="1"/>
          </p:cNvSpPr>
          <p:nvPr>
            <p:ph type="sldNum" sz="quarter" idx="5"/>
          </p:nvPr>
        </p:nvSpPr>
        <p:spPr/>
        <p:txBody>
          <a:bodyPr/>
          <a:lstStyle/>
          <a:p>
            <a:fld id="{6DBAC3F0-CCAD-417D-8980-F7BA203F1DDC}" type="slidenum">
              <a:rPr lang="en-US" smtClean="0"/>
              <a:t>3</a:t>
            </a:fld>
            <a:endParaRPr lang="en-US"/>
          </a:p>
        </p:txBody>
      </p:sp>
    </p:spTree>
    <p:extLst>
      <p:ext uri="{BB962C8B-B14F-4D97-AF65-F5344CB8AC3E}">
        <p14:creationId xmlns:p14="http://schemas.microsoft.com/office/powerpoint/2010/main" val="35129618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OPINION, not studied: clean eating still wins in many cases. Because that eliminates the vast majority of toxin intake. </a:t>
            </a:r>
          </a:p>
        </p:txBody>
      </p:sp>
      <p:sp>
        <p:nvSpPr>
          <p:cNvPr id="4" name="Slide Number Placeholder 3"/>
          <p:cNvSpPr>
            <a:spLocks noGrp="1"/>
          </p:cNvSpPr>
          <p:nvPr>
            <p:ph type="sldNum" sz="quarter" idx="5"/>
          </p:nvPr>
        </p:nvSpPr>
        <p:spPr/>
        <p:txBody>
          <a:bodyPr/>
          <a:lstStyle/>
          <a:p>
            <a:fld id="{6DBAC3F0-CCAD-417D-8980-F7BA203F1DDC}" type="slidenum">
              <a:rPr lang="en-US" smtClean="0"/>
              <a:t>18</a:t>
            </a:fld>
            <a:endParaRPr lang="en-US"/>
          </a:p>
        </p:txBody>
      </p:sp>
    </p:spTree>
    <p:extLst>
      <p:ext uri="{BB962C8B-B14F-4D97-AF65-F5344CB8AC3E}">
        <p14:creationId xmlns:p14="http://schemas.microsoft.com/office/powerpoint/2010/main" val="1745589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BAC3F0-CCAD-417D-8980-F7BA203F1DDC}" type="slidenum">
              <a:rPr lang="en-US" smtClean="0"/>
              <a:t>19</a:t>
            </a:fld>
            <a:endParaRPr lang="en-US"/>
          </a:p>
        </p:txBody>
      </p:sp>
    </p:spTree>
    <p:extLst>
      <p:ext uri="{BB962C8B-B14F-4D97-AF65-F5344CB8AC3E}">
        <p14:creationId xmlns:p14="http://schemas.microsoft.com/office/powerpoint/2010/main" val="2146676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Study : </a:t>
            </a:r>
            <a:r>
              <a:rPr lang="en-US" b="0" i="0" dirty="0">
                <a:solidFill>
                  <a:srgbClr val="212121"/>
                </a:solidFill>
                <a:effectLst/>
                <a:latin typeface="BlinkMacSystemFont"/>
              </a:rPr>
              <a:t>measured 1. 24-hour total energy expenditure 2. resting and non-resting energy expenditure 3. the thermic effect of feeding: 18 obese subjects and 23 subjects who had never been obese. The subjects were studied at their usual body weight, and after losing 10 to 20 percent of their body weight by underfeeding or gaining 10 percent by overfeeding.</a:t>
            </a:r>
            <a:endParaRPr lang="en-US" dirty="0"/>
          </a:p>
        </p:txBody>
      </p:sp>
      <p:sp>
        <p:nvSpPr>
          <p:cNvPr id="4" name="Slide Number Placeholder 3"/>
          <p:cNvSpPr>
            <a:spLocks noGrp="1"/>
          </p:cNvSpPr>
          <p:nvPr>
            <p:ph type="sldNum" sz="quarter" idx="5"/>
          </p:nvPr>
        </p:nvSpPr>
        <p:spPr/>
        <p:txBody>
          <a:bodyPr/>
          <a:lstStyle/>
          <a:p>
            <a:fld id="{6DBAC3F0-CCAD-417D-8980-F7BA203F1DDC}" type="slidenum">
              <a:rPr lang="en-US" smtClean="0"/>
              <a:t>4</a:t>
            </a:fld>
            <a:endParaRPr lang="en-US"/>
          </a:p>
        </p:txBody>
      </p:sp>
    </p:spTree>
    <p:extLst>
      <p:ext uri="{BB962C8B-B14F-4D97-AF65-F5344CB8AC3E}">
        <p14:creationId xmlns:p14="http://schemas.microsoft.com/office/powerpoint/2010/main" val="907249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dirty="0" err="1">
                <a:solidFill>
                  <a:srgbClr val="1B1B1B"/>
                </a:solidFill>
                <a:effectLst/>
                <a:latin typeface="Source Sans Pro Web"/>
              </a:rPr>
              <a:t>Obesogens</a:t>
            </a:r>
            <a:r>
              <a:rPr lang="en-US" sz="1800" b="1" i="0" dirty="0">
                <a:solidFill>
                  <a:srgbClr val="1B1B1B"/>
                </a:solidFill>
                <a:effectLst/>
                <a:latin typeface="Source Sans Pro Web"/>
              </a:rPr>
              <a:t>: a unifying theory for the global rise in obesity, int journal of obesity London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dirty="0">
                <a:solidFill>
                  <a:srgbClr val="1B1B1B"/>
                </a:solidFill>
                <a:effectLst/>
                <a:latin typeface="Source Sans Pro Web"/>
              </a:rPr>
              <a:t>Personal poor diet+ maternal obesity= epigenetic regulation = term </a:t>
            </a:r>
            <a:r>
              <a:rPr lang="en-US" sz="1800" b="1" i="0" dirty="0" err="1">
                <a:solidFill>
                  <a:srgbClr val="1B1B1B"/>
                </a:solidFill>
                <a:effectLst/>
                <a:latin typeface="Source Sans Pro Web"/>
              </a:rPr>
              <a:t>Obesogen</a:t>
            </a:r>
            <a:r>
              <a:rPr lang="en-US" sz="1800" b="1" i="0" dirty="0">
                <a:solidFill>
                  <a:srgbClr val="1B1B1B"/>
                </a:solidFill>
                <a:effectLst/>
                <a:latin typeface="Source Sans Pro Web"/>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dirty="0">
                <a:solidFill>
                  <a:srgbClr val="1B1B1B"/>
                </a:solidFill>
                <a:effectLst/>
                <a:latin typeface="Source Sans Pro Web"/>
              </a:rPr>
              <a:t>ROS from processed foods and environmental substances cause false and mixed metabolic signaling.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dirty="0">
                <a:solidFill>
                  <a:srgbClr val="1B1B1B"/>
                </a:solidFill>
                <a:effectLst/>
                <a:latin typeface="Source Sans Pro Web"/>
              </a:rPr>
              <a:t>EBM – overeating </a:t>
            </a:r>
            <a:r>
              <a:rPr lang="en-US" sz="1800" b="1" i="0" dirty="0" err="1">
                <a:solidFill>
                  <a:srgbClr val="1B1B1B"/>
                </a:solidFill>
                <a:effectLst/>
                <a:latin typeface="Source Sans Pro Web"/>
              </a:rPr>
              <a:t>ultraprocessed</a:t>
            </a:r>
            <a:r>
              <a:rPr lang="en-US" sz="1800" b="1" i="0" dirty="0">
                <a:solidFill>
                  <a:srgbClr val="1B1B1B"/>
                </a:solidFill>
                <a:effectLst/>
                <a:latin typeface="Source Sans Pro Web"/>
              </a:rPr>
              <a:t> foods, sedentary ( both lifestyle choices affect brain control of food intake)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dirty="0">
                <a:solidFill>
                  <a:srgbClr val="1B1B1B"/>
                </a:solidFill>
                <a:effectLst/>
                <a:latin typeface="Source Sans Pro Web"/>
              </a:rPr>
              <a:t>Carb model: high insulin diet causes adipose storage </a:t>
            </a:r>
          </a:p>
          <a:p>
            <a:endParaRPr lang="en-US" dirty="0"/>
          </a:p>
        </p:txBody>
      </p:sp>
      <p:sp>
        <p:nvSpPr>
          <p:cNvPr id="4" name="Slide Number Placeholder 3"/>
          <p:cNvSpPr>
            <a:spLocks noGrp="1"/>
          </p:cNvSpPr>
          <p:nvPr>
            <p:ph type="sldNum" sz="quarter" idx="5"/>
          </p:nvPr>
        </p:nvSpPr>
        <p:spPr/>
        <p:txBody>
          <a:bodyPr/>
          <a:lstStyle/>
          <a:p>
            <a:fld id="{6DBAC3F0-CCAD-417D-8980-F7BA203F1DDC}" type="slidenum">
              <a:rPr lang="en-US" smtClean="0"/>
              <a:t>6</a:t>
            </a:fld>
            <a:endParaRPr lang="en-US"/>
          </a:p>
        </p:txBody>
      </p:sp>
    </p:spTree>
    <p:extLst>
      <p:ext uri="{BB962C8B-B14F-4D97-AF65-F5344CB8AC3E}">
        <p14:creationId xmlns:p14="http://schemas.microsoft.com/office/powerpoint/2010/main" val="1782263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BAC3F0-CCAD-417D-8980-F7BA203F1DDC}" type="slidenum">
              <a:rPr lang="en-US" smtClean="0"/>
              <a:t>7</a:t>
            </a:fld>
            <a:endParaRPr lang="en-US"/>
          </a:p>
        </p:txBody>
      </p:sp>
    </p:spTree>
    <p:extLst>
      <p:ext uri="{BB962C8B-B14F-4D97-AF65-F5344CB8AC3E}">
        <p14:creationId xmlns:p14="http://schemas.microsoft.com/office/powerpoint/2010/main" val="3753236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4</a:t>
            </a:r>
            <a:r>
              <a:rPr lang="en-US" baseline="30000" dirty="0"/>
              <a:t>th</a:t>
            </a:r>
            <a:r>
              <a:rPr lang="en-US" dirty="0"/>
              <a:t> point is more related to obesity related complications, such as chronic disease, pain, etc. </a:t>
            </a:r>
          </a:p>
          <a:p>
            <a:r>
              <a:rPr lang="en-US" dirty="0"/>
              <a:t>Fat tissue: </a:t>
            </a:r>
            <a:r>
              <a:rPr lang="en-US" b="0" i="0" dirty="0">
                <a:solidFill>
                  <a:srgbClr val="1B1B1B"/>
                </a:solidFill>
                <a:effectLst/>
                <a:latin typeface="Cambria" panose="02040503050406030204" pitchFamily="18" charset="0"/>
              </a:rPr>
              <a:t>active endocrine organ releasing a variety of biologically active molecules known as adipocytokines or adipokines</a:t>
            </a:r>
            <a:endParaRPr lang="en-US" dirty="0"/>
          </a:p>
        </p:txBody>
      </p:sp>
      <p:sp>
        <p:nvSpPr>
          <p:cNvPr id="4" name="Slide Number Placeholder 3"/>
          <p:cNvSpPr>
            <a:spLocks noGrp="1"/>
          </p:cNvSpPr>
          <p:nvPr>
            <p:ph type="sldNum" sz="quarter" idx="5"/>
          </p:nvPr>
        </p:nvSpPr>
        <p:spPr/>
        <p:txBody>
          <a:bodyPr/>
          <a:lstStyle/>
          <a:p>
            <a:fld id="{6DBAC3F0-CCAD-417D-8980-F7BA203F1DDC}" type="slidenum">
              <a:rPr lang="en-US" smtClean="0"/>
              <a:t>9</a:t>
            </a:fld>
            <a:endParaRPr lang="en-US"/>
          </a:p>
        </p:txBody>
      </p:sp>
    </p:spTree>
    <p:extLst>
      <p:ext uri="{BB962C8B-B14F-4D97-AF65-F5344CB8AC3E}">
        <p14:creationId xmlns:p14="http://schemas.microsoft.com/office/powerpoint/2010/main" val="3690794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included metabolic syndrome criteria so that we can get a better idea if the weight “matters” or not. The a1c will not trigger as abnormal in your labs. </a:t>
            </a:r>
          </a:p>
        </p:txBody>
      </p:sp>
      <p:sp>
        <p:nvSpPr>
          <p:cNvPr id="4" name="Slide Number Placeholder 3"/>
          <p:cNvSpPr>
            <a:spLocks noGrp="1"/>
          </p:cNvSpPr>
          <p:nvPr>
            <p:ph type="sldNum" sz="quarter" idx="5"/>
          </p:nvPr>
        </p:nvSpPr>
        <p:spPr/>
        <p:txBody>
          <a:bodyPr/>
          <a:lstStyle/>
          <a:p>
            <a:fld id="{6DBAC3F0-CCAD-417D-8980-F7BA203F1DDC}" type="slidenum">
              <a:rPr lang="en-US" smtClean="0"/>
              <a:t>10</a:t>
            </a:fld>
            <a:endParaRPr lang="en-US"/>
          </a:p>
        </p:txBody>
      </p:sp>
    </p:spTree>
    <p:extLst>
      <p:ext uri="{BB962C8B-B14F-4D97-AF65-F5344CB8AC3E}">
        <p14:creationId xmlns:p14="http://schemas.microsoft.com/office/powerpoint/2010/main" val="727098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Unprocessed means good vitamin, anti ox intake, nutrient balance, </a:t>
            </a:r>
            <a:r>
              <a:rPr lang="en-US" dirty="0" err="1"/>
              <a:t>etc</a:t>
            </a:r>
            <a:endParaRPr lang="en-US" dirty="0"/>
          </a:p>
        </p:txBody>
      </p:sp>
      <p:sp>
        <p:nvSpPr>
          <p:cNvPr id="4" name="Slide Number Placeholder 3"/>
          <p:cNvSpPr>
            <a:spLocks noGrp="1"/>
          </p:cNvSpPr>
          <p:nvPr>
            <p:ph type="sldNum" sz="quarter" idx="5"/>
          </p:nvPr>
        </p:nvSpPr>
        <p:spPr/>
        <p:txBody>
          <a:bodyPr/>
          <a:lstStyle/>
          <a:p>
            <a:fld id="{6DBAC3F0-CCAD-417D-8980-F7BA203F1DDC}" type="slidenum">
              <a:rPr lang="en-US" smtClean="0"/>
              <a:t>11</a:t>
            </a:fld>
            <a:endParaRPr lang="en-US"/>
          </a:p>
        </p:txBody>
      </p:sp>
    </p:spTree>
    <p:extLst>
      <p:ext uri="{BB962C8B-B14F-4D97-AF65-F5344CB8AC3E}">
        <p14:creationId xmlns:p14="http://schemas.microsoft.com/office/powerpoint/2010/main" val="3311214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of the diet is to jump start the process. But then long term lifestyle changes need to be implemented.</a:t>
            </a:r>
          </a:p>
        </p:txBody>
      </p:sp>
      <p:sp>
        <p:nvSpPr>
          <p:cNvPr id="4" name="Slide Number Placeholder 3"/>
          <p:cNvSpPr>
            <a:spLocks noGrp="1"/>
          </p:cNvSpPr>
          <p:nvPr>
            <p:ph type="sldNum" sz="quarter" idx="5"/>
          </p:nvPr>
        </p:nvSpPr>
        <p:spPr/>
        <p:txBody>
          <a:bodyPr/>
          <a:lstStyle/>
          <a:p>
            <a:fld id="{6DBAC3F0-CCAD-417D-8980-F7BA203F1DDC}" type="slidenum">
              <a:rPr lang="en-US" smtClean="0"/>
              <a:t>14</a:t>
            </a:fld>
            <a:endParaRPr lang="en-US"/>
          </a:p>
        </p:txBody>
      </p:sp>
    </p:spTree>
    <p:extLst>
      <p:ext uri="{BB962C8B-B14F-4D97-AF65-F5344CB8AC3E}">
        <p14:creationId xmlns:p14="http://schemas.microsoft.com/office/powerpoint/2010/main" val="801965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DBAC3F0-CCAD-417D-8980-F7BA203F1DDC}" type="slidenum">
              <a:rPr lang="en-US" smtClean="0"/>
              <a:t>17</a:t>
            </a:fld>
            <a:endParaRPr lang="en-US"/>
          </a:p>
        </p:txBody>
      </p:sp>
    </p:spTree>
    <p:extLst>
      <p:ext uri="{BB962C8B-B14F-4D97-AF65-F5344CB8AC3E}">
        <p14:creationId xmlns:p14="http://schemas.microsoft.com/office/powerpoint/2010/main" val="2534147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368D4-0C6B-BE08-5178-29A6E8F44E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13DC00-7BC4-BB19-8315-27DB16342A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342957-7E7B-FFEB-B76D-A36320B86C7B}"/>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5" name="Footer Placeholder 4">
            <a:extLst>
              <a:ext uri="{FF2B5EF4-FFF2-40B4-BE49-F238E27FC236}">
                <a16:creationId xmlns:a16="http://schemas.microsoft.com/office/drawing/2014/main" id="{31B6D4B2-F0A9-D895-931A-DD48D916D8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E495BD-341F-AE07-2E5B-BF139452E583}"/>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1970442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56431-DDBE-D362-D108-839F75EEB0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4C3FC3-6958-2A24-CDD5-86B7B2B62F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930791-9464-D0A3-C6E8-973D00B3CF39}"/>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5" name="Footer Placeholder 4">
            <a:extLst>
              <a:ext uri="{FF2B5EF4-FFF2-40B4-BE49-F238E27FC236}">
                <a16:creationId xmlns:a16="http://schemas.microsoft.com/office/drawing/2014/main" id="{AF4A0E34-715C-053E-8420-91EDA1CAF6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8892F-ABB3-E84E-3281-94ED38506FE5}"/>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2298116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5ABB19-AE9B-ADBB-DA80-8E842318141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AD90973-3076-FB9A-D4F1-6B236A75BC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B16DCE-2280-851F-639E-3FAE17ED1315}"/>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5" name="Footer Placeholder 4">
            <a:extLst>
              <a:ext uri="{FF2B5EF4-FFF2-40B4-BE49-F238E27FC236}">
                <a16:creationId xmlns:a16="http://schemas.microsoft.com/office/drawing/2014/main" id="{208FBFA0-EEBC-99EA-843A-EFA058FCA4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173564-303A-B462-A6B0-6F5E295B7161}"/>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3316746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5627F-827D-33CC-3DEE-FD50545339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B998E3-5B19-DFED-2F6E-7E8B9B0F55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A7C5E1-103F-7ED0-3FF6-978E982CF689}"/>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5" name="Footer Placeholder 4">
            <a:extLst>
              <a:ext uri="{FF2B5EF4-FFF2-40B4-BE49-F238E27FC236}">
                <a16:creationId xmlns:a16="http://schemas.microsoft.com/office/drawing/2014/main" id="{9DC894BF-53A9-1F4D-8E02-9763DE49B9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781F24-72A4-1241-5D33-ECA0E7CBDA6A}"/>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2106064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ECBBF-8466-1F5C-234A-F580AAA32B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EAF38D2-0087-F0D6-F4B6-678952412C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7124F4-4E2D-9730-83DF-93DA12A8CF0D}"/>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5" name="Footer Placeholder 4">
            <a:extLst>
              <a:ext uri="{FF2B5EF4-FFF2-40B4-BE49-F238E27FC236}">
                <a16:creationId xmlns:a16="http://schemas.microsoft.com/office/drawing/2014/main" id="{1A88621F-EE1D-73F1-C115-755FBC13D5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F72B80-275A-92A7-8E9D-47D9173C3EDB}"/>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3889629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1837D-A00F-E440-5B20-3DDD00C649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0186F1-2B3E-EF48-D656-3DEAE89D80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48879F-B6B3-C3E1-F85A-97F5ACF9C5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3ED107-81C8-0DC6-8193-56EC7A8C6C26}"/>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6" name="Footer Placeholder 5">
            <a:extLst>
              <a:ext uri="{FF2B5EF4-FFF2-40B4-BE49-F238E27FC236}">
                <a16:creationId xmlns:a16="http://schemas.microsoft.com/office/drawing/2014/main" id="{B5ACE871-7B4F-330B-CF67-7D3386C3EB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9DBFDE-31F3-9911-F8F3-816DB9A7A097}"/>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405068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0D115-B545-CE8E-64C3-F4F721FF6C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E5610B-0063-8D4E-F6ED-63F2567B6A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C6043A-FF56-A446-3D25-6F50E568F5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F74BEB-2F2D-2351-B1AF-6A1E46C691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943CB0-B645-A187-0625-CDBF65739D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739211F-07CA-0C17-91F4-68042A61D289}"/>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8" name="Footer Placeholder 7">
            <a:extLst>
              <a:ext uri="{FF2B5EF4-FFF2-40B4-BE49-F238E27FC236}">
                <a16:creationId xmlns:a16="http://schemas.microsoft.com/office/drawing/2014/main" id="{C382E061-2611-4B28-5CA0-82CC6434DE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9A12B4-8EDA-D4FD-D6A9-EA49E686EEF0}"/>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55976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0C0D9-67F0-45E0-C046-5750938546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A8B521D-6A31-673A-E6BC-6BAFE96A6AF7}"/>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4" name="Footer Placeholder 3">
            <a:extLst>
              <a:ext uri="{FF2B5EF4-FFF2-40B4-BE49-F238E27FC236}">
                <a16:creationId xmlns:a16="http://schemas.microsoft.com/office/drawing/2014/main" id="{D25F2650-3739-3DDA-80AF-320D3B9FB1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A5E5183-C300-F79C-FB1E-323D8D27C7AB}"/>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13190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F2E955-1F8C-1394-D2C5-88563082B2C9}"/>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3" name="Footer Placeholder 2">
            <a:extLst>
              <a:ext uri="{FF2B5EF4-FFF2-40B4-BE49-F238E27FC236}">
                <a16:creationId xmlns:a16="http://schemas.microsoft.com/office/drawing/2014/main" id="{18E7217F-2EF3-0605-CAD1-2B36902955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A9D315C-A9F5-A79C-8AA5-6CA122010CA4}"/>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2250371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E938E-37A4-6679-457B-B34BB0E9E9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4564F5-EBF1-F1CA-EBE2-B420231947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140DB4F-C153-B46B-D6C0-2F759D9EE4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CD2720-7009-1ACD-3165-22F4A2A13A39}"/>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6" name="Footer Placeholder 5">
            <a:extLst>
              <a:ext uri="{FF2B5EF4-FFF2-40B4-BE49-F238E27FC236}">
                <a16:creationId xmlns:a16="http://schemas.microsoft.com/office/drawing/2014/main" id="{F4DB5AF5-89A6-DA4F-D464-D5D00AA342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4EF6FC-4889-6E17-1AA2-7DBFB6E487A2}"/>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2908459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5C4CB-D84E-F935-065E-FEC25849D6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3DE157-7F40-C6B0-AD65-ED8CD8C121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4A9F90F-A11E-0128-7A2E-7143959B76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5921CA-69E4-633C-0DBF-C373719FCA54}"/>
              </a:ext>
            </a:extLst>
          </p:cNvPr>
          <p:cNvSpPr>
            <a:spLocks noGrp="1"/>
          </p:cNvSpPr>
          <p:nvPr>
            <p:ph type="dt" sz="half" idx="10"/>
          </p:nvPr>
        </p:nvSpPr>
        <p:spPr/>
        <p:txBody>
          <a:bodyPr/>
          <a:lstStyle/>
          <a:p>
            <a:fld id="{3F9A1A28-BA9D-4A5A-A1FE-16B1E16DB020}" type="datetimeFigureOut">
              <a:rPr lang="en-US" smtClean="0"/>
              <a:t>3/3/2026</a:t>
            </a:fld>
            <a:endParaRPr lang="en-US"/>
          </a:p>
        </p:txBody>
      </p:sp>
      <p:sp>
        <p:nvSpPr>
          <p:cNvPr id="6" name="Footer Placeholder 5">
            <a:extLst>
              <a:ext uri="{FF2B5EF4-FFF2-40B4-BE49-F238E27FC236}">
                <a16:creationId xmlns:a16="http://schemas.microsoft.com/office/drawing/2014/main" id="{E56CF18A-6FBB-8654-99A2-386BD43C7A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A2EE48-78D0-2880-380E-A10670BEC227}"/>
              </a:ext>
            </a:extLst>
          </p:cNvPr>
          <p:cNvSpPr>
            <a:spLocks noGrp="1"/>
          </p:cNvSpPr>
          <p:nvPr>
            <p:ph type="sldNum" sz="quarter" idx="12"/>
          </p:nvPr>
        </p:nvSpPr>
        <p:spPr/>
        <p:txBody>
          <a:bodyPr/>
          <a:lstStyle/>
          <a:p>
            <a:fld id="{D034D551-34E1-4B33-9212-1AFB8DBF64A1}" type="slidenum">
              <a:rPr lang="en-US" smtClean="0"/>
              <a:t>‹#›</a:t>
            </a:fld>
            <a:endParaRPr lang="en-US"/>
          </a:p>
        </p:txBody>
      </p:sp>
    </p:spTree>
    <p:extLst>
      <p:ext uri="{BB962C8B-B14F-4D97-AF65-F5344CB8AC3E}">
        <p14:creationId xmlns:p14="http://schemas.microsoft.com/office/powerpoint/2010/main" val="2503583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282A63-5DE8-B864-0DF7-4ACE81DC9E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883553-FA79-46BA-E6A0-7536A972DA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1673C8-7BB8-C5A9-0EF2-CAD6B65DB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9A1A28-BA9D-4A5A-A1FE-16B1E16DB020}" type="datetimeFigureOut">
              <a:rPr lang="en-US" smtClean="0"/>
              <a:t>3/3/2026</a:t>
            </a:fld>
            <a:endParaRPr lang="en-US"/>
          </a:p>
        </p:txBody>
      </p:sp>
      <p:sp>
        <p:nvSpPr>
          <p:cNvPr id="5" name="Footer Placeholder 4">
            <a:extLst>
              <a:ext uri="{FF2B5EF4-FFF2-40B4-BE49-F238E27FC236}">
                <a16:creationId xmlns:a16="http://schemas.microsoft.com/office/drawing/2014/main" id="{B8683A4F-E716-ED19-019A-749E2D72D8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BF2B35-A30F-A12F-E9DA-30547B47A7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34D551-34E1-4B33-9212-1AFB8DBF64A1}" type="slidenum">
              <a:rPr lang="en-US" smtClean="0"/>
              <a:t>‹#›</a:t>
            </a:fld>
            <a:endParaRPr lang="en-US"/>
          </a:p>
        </p:txBody>
      </p:sp>
    </p:spTree>
    <p:extLst>
      <p:ext uri="{BB962C8B-B14F-4D97-AF65-F5344CB8AC3E}">
        <p14:creationId xmlns:p14="http://schemas.microsoft.com/office/powerpoint/2010/main" val="1361049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ncbi.nlm.nih.gov/core/lw/2.0/html/tileshop_pmc/tileshop_pmc_inline.html?title=Click%20on%20image%20to%20zoom&amp;p=PMC3&amp;id=8270797_11695_2021_5458_Figa_HTML.jpg"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F1215-2392-0AC0-F581-C0C7EF6DDBA7}"/>
              </a:ext>
            </a:extLst>
          </p:cNvPr>
          <p:cNvSpPr>
            <a:spLocks noGrp="1"/>
          </p:cNvSpPr>
          <p:nvPr>
            <p:ph type="ctrTitle"/>
          </p:nvPr>
        </p:nvSpPr>
        <p:spPr/>
        <p:txBody>
          <a:bodyPr>
            <a:normAutofit/>
          </a:bodyPr>
          <a:lstStyle/>
          <a:p>
            <a:r>
              <a:rPr lang="en-US" sz="5400" b="1" dirty="0">
                <a:solidFill>
                  <a:srgbClr val="0070C0"/>
                </a:solidFill>
              </a:rPr>
              <a:t>Reversing Obesity and Metabolic Syndrome in Primary Care</a:t>
            </a:r>
          </a:p>
        </p:txBody>
      </p:sp>
      <p:sp>
        <p:nvSpPr>
          <p:cNvPr id="3" name="Subtitle 2">
            <a:extLst>
              <a:ext uri="{FF2B5EF4-FFF2-40B4-BE49-F238E27FC236}">
                <a16:creationId xmlns:a16="http://schemas.microsoft.com/office/drawing/2014/main" id="{D6C1B3C2-CCB2-8992-C8F3-FF937869CAB8}"/>
              </a:ext>
            </a:extLst>
          </p:cNvPr>
          <p:cNvSpPr>
            <a:spLocks noGrp="1"/>
          </p:cNvSpPr>
          <p:nvPr>
            <p:ph type="subTitle" idx="1"/>
          </p:nvPr>
        </p:nvSpPr>
        <p:spPr/>
        <p:txBody>
          <a:bodyPr/>
          <a:lstStyle/>
          <a:p>
            <a:r>
              <a:rPr lang="en-US" dirty="0"/>
              <a:t>Dr. Rebekah Kaufman</a:t>
            </a:r>
          </a:p>
        </p:txBody>
      </p:sp>
    </p:spTree>
    <p:extLst>
      <p:ext uri="{BB962C8B-B14F-4D97-AF65-F5344CB8AC3E}">
        <p14:creationId xmlns:p14="http://schemas.microsoft.com/office/powerpoint/2010/main" val="3944992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9CFA0-B0FC-CA46-CDF1-C91B95AC71A4}"/>
              </a:ext>
            </a:extLst>
          </p:cNvPr>
          <p:cNvSpPr>
            <a:spLocks noGrp="1"/>
          </p:cNvSpPr>
          <p:nvPr>
            <p:ph type="title"/>
          </p:nvPr>
        </p:nvSpPr>
        <p:spPr/>
        <p:txBody>
          <a:bodyPr/>
          <a:lstStyle/>
          <a:p>
            <a:r>
              <a:rPr lang="en-US" b="1" dirty="0">
                <a:solidFill>
                  <a:srgbClr val="0070C0"/>
                </a:solidFill>
              </a:rPr>
              <a:t>What is metabolic syndrome? </a:t>
            </a:r>
          </a:p>
        </p:txBody>
      </p:sp>
      <p:sp>
        <p:nvSpPr>
          <p:cNvPr id="3" name="Content Placeholder 2">
            <a:extLst>
              <a:ext uri="{FF2B5EF4-FFF2-40B4-BE49-F238E27FC236}">
                <a16:creationId xmlns:a16="http://schemas.microsoft.com/office/drawing/2014/main" id="{C3F0B1D1-D436-DCAF-E713-8C478321E9CC}"/>
              </a:ext>
            </a:extLst>
          </p:cNvPr>
          <p:cNvSpPr>
            <a:spLocks noGrp="1"/>
          </p:cNvSpPr>
          <p:nvPr>
            <p:ph idx="1"/>
          </p:nvPr>
        </p:nvSpPr>
        <p:spPr/>
        <p:txBody>
          <a:bodyPr>
            <a:normAutofit/>
          </a:bodyPr>
          <a:lstStyle/>
          <a:p>
            <a:pPr algn="l">
              <a:buFont typeface="Arial" panose="020B0604020202020204" pitchFamily="34" charset="0"/>
              <a:buChar char="•"/>
            </a:pPr>
            <a:r>
              <a:rPr lang="en-US" dirty="0">
                <a:latin typeface="__Roboto_35b5f0"/>
              </a:rPr>
              <a:t>Central obesity: waist 40in+ in males and 35in+ in females </a:t>
            </a:r>
          </a:p>
          <a:p>
            <a:pPr algn="l">
              <a:buFont typeface="Arial" panose="020B0604020202020204" pitchFamily="34" charset="0"/>
              <a:buChar char="•"/>
            </a:pPr>
            <a:r>
              <a:rPr lang="en-US" dirty="0">
                <a:latin typeface="__Roboto_35b5f0"/>
              </a:rPr>
              <a:t>Triglycerides 150mg/dL or higher </a:t>
            </a:r>
          </a:p>
          <a:p>
            <a:pPr algn="l">
              <a:buFont typeface="Arial" panose="020B0604020202020204" pitchFamily="34" charset="0"/>
              <a:buChar char="•"/>
            </a:pPr>
            <a:r>
              <a:rPr lang="en-US" dirty="0">
                <a:latin typeface="__Roboto_35b5f0"/>
              </a:rPr>
              <a:t>HDL &lt;40 in males and &lt;50 in females </a:t>
            </a:r>
          </a:p>
          <a:p>
            <a:pPr algn="l">
              <a:buFont typeface="Arial" panose="020B0604020202020204" pitchFamily="34" charset="0"/>
              <a:buChar char="•"/>
            </a:pPr>
            <a:r>
              <a:rPr lang="en-US" dirty="0">
                <a:latin typeface="__Roboto_35b5f0"/>
              </a:rPr>
              <a:t>Fasting blood sugar </a:t>
            </a:r>
            <a:r>
              <a:rPr lang="en-US" b="1" dirty="0">
                <a:solidFill>
                  <a:srgbClr val="C00000"/>
                </a:solidFill>
                <a:latin typeface="__Roboto_35b5f0"/>
              </a:rPr>
              <a:t>100mg/dL </a:t>
            </a:r>
            <a:r>
              <a:rPr lang="en-US" dirty="0">
                <a:latin typeface="__Roboto_35b5f0"/>
              </a:rPr>
              <a:t>or higher (a1c </a:t>
            </a:r>
            <a:r>
              <a:rPr lang="en-US" b="1" dirty="0">
                <a:solidFill>
                  <a:srgbClr val="C00000"/>
                </a:solidFill>
                <a:latin typeface="__Roboto_35b5f0"/>
              </a:rPr>
              <a:t>5.1 </a:t>
            </a:r>
            <a:r>
              <a:rPr lang="en-US" dirty="0">
                <a:latin typeface="__Roboto_35b5f0"/>
              </a:rPr>
              <a:t>or higher)</a:t>
            </a:r>
          </a:p>
          <a:p>
            <a:pPr algn="l">
              <a:buFont typeface="Arial" panose="020B0604020202020204" pitchFamily="34" charset="0"/>
              <a:buChar char="•"/>
            </a:pPr>
            <a:r>
              <a:rPr lang="en-US" dirty="0">
                <a:latin typeface="__Roboto_35b5f0"/>
              </a:rPr>
              <a:t>HTN: 130/85 or higher </a:t>
            </a:r>
          </a:p>
          <a:p>
            <a:pPr algn="l">
              <a:buFont typeface="Arial" panose="020B0604020202020204" pitchFamily="34" charset="0"/>
              <a:buChar char="•"/>
            </a:pPr>
            <a:endParaRPr lang="en-US" dirty="0">
              <a:latin typeface="__Roboto_35b5f0"/>
            </a:endParaRPr>
          </a:p>
          <a:p>
            <a:pPr marL="0" indent="0" algn="l">
              <a:buNone/>
            </a:pPr>
            <a:r>
              <a:rPr lang="en-US" dirty="0">
                <a:latin typeface="__Roboto_35b5f0"/>
              </a:rPr>
              <a:t>Increased risk of CAD, ASCVD, MI, all cause mortality, stroke, 90 day recurrent stroke. (8)</a:t>
            </a:r>
          </a:p>
          <a:p>
            <a:pPr marL="0" indent="0" algn="l">
              <a:buNone/>
            </a:pPr>
            <a:endParaRPr lang="en-US" dirty="0">
              <a:latin typeface="__Roboto_35b5f0"/>
            </a:endParaRPr>
          </a:p>
          <a:p>
            <a:pPr algn="l">
              <a:buFont typeface="Arial" panose="020B0604020202020204" pitchFamily="34" charset="0"/>
              <a:buChar char="•"/>
            </a:pPr>
            <a:endParaRPr lang="en-US" dirty="0">
              <a:latin typeface="__Roboto_35b5f0"/>
            </a:endParaRPr>
          </a:p>
          <a:p>
            <a:pPr algn="l">
              <a:buFont typeface="Arial" panose="020B0604020202020204" pitchFamily="34" charset="0"/>
              <a:buChar char="•"/>
            </a:pPr>
            <a:endParaRPr lang="en-US" dirty="0">
              <a:latin typeface="__Roboto_35b5f0"/>
            </a:endParaRPr>
          </a:p>
          <a:p>
            <a:pPr algn="l">
              <a:buFont typeface="Arial" panose="020B0604020202020204" pitchFamily="34" charset="0"/>
              <a:buChar char="•"/>
            </a:pPr>
            <a:endParaRPr lang="en-US" dirty="0">
              <a:latin typeface="__Roboto_35b5f0"/>
            </a:endParaRPr>
          </a:p>
          <a:p>
            <a:pPr algn="l">
              <a:buFont typeface="Arial" panose="020B0604020202020204" pitchFamily="34" charset="0"/>
              <a:buChar char="•"/>
            </a:pPr>
            <a:endParaRPr lang="en-US" dirty="0">
              <a:latin typeface="__Roboto_35b5f0"/>
            </a:endParaRPr>
          </a:p>
          <a:p>
            <a:pPr algn="l">
              <a:buFont typeface="Arial" panose="020B0604020202020204" pitchFamily="34" charset="0"/>
              <a:buChar char="•"/>
            </a:pPr>
            <a:endParaRPr lang="en-US" b="0" i="0" dirty="0">
              <a:effectLst/>
              <a:latin typeface="__Roboto_35b5f0"/>
            </a:endParaRPr>
          </a:p>
          <a:p>
            <a:endParaRPr lang="en-US" dirty="0"/>
          </a:p>
        </p:txBody>
      </p:sp>
    </p:spTree>
    <p:extLst>
      <p:ext uri="{BB962C8B-B14F-4D97-AF65-F5344CB8AC3E}">
        <p14:creationId xmlns:p14="http://schemas.microsoft.com/office/powerpoint/2010/main" val="3570534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5D083-5B59-1D1E-632D-614184DF07C0}"/>
              </a:ext>
            </a:extLst>
          </p:cNvPr>
          <p:cNvSpPr>
            <a:spLocks noGrp="1"/>
          </p:cNvSpPr>
          <p:nvPr>
            <p:ph type="title"/>
          </p:nvPr>
        </p:nvSpPr>
        <p:spPr/>
        <p:txBody>
          <a:bodyPr/>
          <a:lstStyle/>
          <a:p>
            <a:r>
              <a:rPr lang="en-US" b="1" dirty="0">
                <a:solidFill>
                  <a:srgbClr val="0070C0"/>
                </a:solidFill>
              </a:rPr>
              <a:t>What to do?</a:t>
            </a:r>
          </a:p>
        </p:txBody>
      </p:sp>
      <p:sp>
        <p:nvSpPr>
          <p:cNvPr id="3" name="Content Placeholder 2">
            <a:extLst>
              <a:ext uri="{FF2B5EF4-FFF2-40B4-BE49-F238E27FC236}">
                <a16:creationId xmlns:a16="http://schemas.microsoft.com/office/drawing/2014/main" id="{B877EE49-5F4E-F35E-855C-57A213894C19}"/>
              </a:ext>
            </a:extLst>
          </p:cNvPr>
          <p:cNvSpPr>
            <a:spLocks noGrp="1"/>
          </p:cNvSpPr>
          <p:nvPr>
            <p:ph idx="1"/>
          </p:nvPr>
        </p:nvSpPr>
        <p:spPr>
          <a:xfrm>
            <a:off x="838200" y="1825625"/>
            <a:ext cx="10515600" cy="4351338"/>
          </a:xfrm>
        </p:spPr>
        <p:txBody>
          <a:bodyPr>
            <a:normAutofit/>
          </a:bodyPr>
          <a:lstStyle/>
          <a:p>
            <a:pPr marL="0" indent="0">
              <a:buNone/>
            </a:pPr>
            <a:r>
              <a:rPr lang="en-US" sz="3600" b="1" dirty="0">
                <a:solidFill>
                  <a:srgbClr val="00B050"/>
                </a:solidFill>
              </a:rPr>
              <a:t>Keep it simple: </a:t>
            </a:r>
          </a:p>
          <a:p>
            <a:pPr marL="0" indent="0">
              <a:buNone/>
            </a:pPr>
            <a:endParaRPr lang="en-US" sz="4000" b="1" dirty="0">
              <a:solidFill>
                <a:srgbClr val="00B050"/>
              </a:solidFill>
            </a:endParaRPr>
          </a:p>
          <a:p>
            <a:pPr marL="0" indent="0">
              <a:buNone/>
            </a:pPr>
            <a:r>
              <a:rPr lang="en-US" sz="3600" b="1" dirty="0">
                <a:solidFill>
                  <a:srgbClr val="00B050"/>
                </a:solidFill>
              </a:rPr>
              <a:t>“If man made it, </a:t>
            </a:r>
            <a:r>
              <a:rPr lang="en-US" sz="3600" b="1" i="1" dirty="0">
                <a:solidFill>
                  <a:srgbClr val="FF0000"/>
                </a:solidFill>
              </a:rPr>
              <a:t>leave it</a:t>
            </a:r>
            <a:r>
              <a:rPr lang="en-US" sz="3600" b="1" dirty="0">
                <a:solidFill>
                  <a:srgbClr val="00B050"/>
                </a:solidFill>
              </a:rPr>
              <a:t>. If God made it, </a:t>
            </a:r>
            <a:r>
              <a:rPr lang="en-US" sz="3600" b="1" i="1" dirty="0">
                <a:solidFill>
                  <a:srgbClr val="0070C0"/>
                </a:solidFill>
              </a:rPr>
              <a:t>eat it</a:t>
            </a:r>
            <a:r>
              <a:rPr lang="en-US" sz="3600" b="1" i="1" dirty="0">
                <a:solidFill>
                  <a:srgbClr val="00B050"/>
                </a:solidFill>
              </a:rPr>
              <a:t>.” </a:t>
            </a:r>
          </a:p>
          <a:p>
            <a:pPr marL="0" indent="0">
              <a:buNone/>
            </a:pPr>
            <a:endParaRPr lang="en-US" sz="4000" b="1" i="1" dirty="0">
              <a:solidFill>
                <a:srgbClr val="00B050"/>
              </a:solidFill>
            </a:endParaRPr>
          </a:p>
          <a:p>
            <a:pPr marL="0" indent="0">
              <a:buNone/>
            </a:pPr>
            <a:r>
              <a:rPr lang="en-US" sz="4000" b="1" dirty="0">
                <a:solidFill>
                  <a:srgbClr val="00B050"/>
                </a:solidFill>
              </a:rPr>
              <a:t>REMOVAL of processed foods!</a:t>
            </a:r>
          </a:p>
        </p:txBody>
      </p:sp>
    </p:spTree>
    <p:extLst>
      <p:ext uri="{BB962C8B-B14F-4D97-AF65-F5344CB8AC3E}">
        <p14:creationId xmlns:p14="http://schemas.microsoft.com/office/powerpoint/2010/main" val="1303409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a:extLst>
              <a:ext uri="{FF2B5EF4-FFF2-40B4-BE49-F238E27FC236}">
                <a16:creationId xmlns:a16="http://schemas.microsoft.com/office/drawing/2014/main" id="{3FA65611-C6D3-AB24-EF6B-8140B4035896}"/>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1127050" y="0"/>
            <a:ext cx="10341935" cy="6902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3047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a:extLst>
              <a:ext uri="{FF2B5EF4-FFF2-40B4-BE49-F238E27FC236}">
                <a16:creationId xmlns:a16="http://schemas.microsoft.com/office/drawing/2014/main" id="{CAE91E9D-6351-B5F9-8944-AE7E0E7D3C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2734"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0298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ADDD3-B579-0B24-A327-4679C6E6DC3E}"/>
              </a:ext>
            </a:extLst>
          </p:cNvPr>
          <p:cNvSpPr>
            <a:spLocks noGrp="1"/>
          </p:cNvSpPr>
          <p:nvPr>
            <p:ph type="title"/>
          </p:nvPr>
        </p:nvSpPr>
        <p:spPr/>
        <p:txBody>
          <a:bodyPr/>
          <a:lstStyle/>
          <a:p>
            <a:r>
              <a:rPr lang="en-US" b="1" dirty="0">
                <a:solidFill>
                  <a:srgbClr val="0070C0"/>
                </a:solidFill>
              </a:rPr>
              <a:t>Diet MORE?</a:t>
            </a:r>
          </a:p>
        </p:txBody>
      </p:sp>
      <p:sp>
        <p:nvSpPr>
          <p:cNvPr id="3" name="Content Placeholder 2">
            <a:extLst>
              <a:ext uri="{FF2B5EF4-FFF2-40B4-BE49-F238E27FC236}">
                <a16:creationId xmlns:a16="http://schemas.microsoft.com/office/drawing/2014/main" id="{0EA8A14E-F9FD-139E-EBFD-3A2ADD42409F}"/>
              </a:ext>
            </a:extLst>
          </p:cNvPr>
          <p:cNvSpPr>
            <a:spLocks noGrp="1"/>
          </p:cNvSpPr>
          <p:nvPr>
            <p:ph idx="1"/>
          </p:nvPr>
        </p:nvSpPr>
        <p:spPr/>
        <p:txBody>
          <a:bodyPr/>
          <a:lstStyle/>
          <a:p>
            <a:r>
              <a:rPr lang="en-US" dirty="0"/>
              <a:t>Trial of low carb or ketogenic can be beneficial (carb-insulin model). </a:t>
            </a:r>
          </a:p>
          <a:p>
            <a:r>
              <a:rPr lang="en-US" dirty="0"/>
              <a:t>Trial of IF/fasting can be beneficial (energy deficit model - healing of hormonal signaling).  </a:t>
            </a:r>
          </a:p>
          <a:p>
            <a:r>
              <a:rPr lang="en-US" dirty="0"/>
              <a:t>Various other diets tend to “work” for short term (Whole30, W.W., Mediterranean, clean vegan, DASH). Severe calorie restriction NOT helpful (triggers “balancing”).</a:t>
            </a:r>
          </a:p>
          <a:p>
            <a:r>
              <a:rPr lang="en-US" dirty="0">
                <a:solidFill>
                  <a:srgbClr val="00B050"/>
                </a:solidFill>
              </a:rPr>
              <a:t>Long term follow up appears vital. </a:t>
            </a:r>
            <a:r>
              <a:rPr lang="en-US" b="1" dirty="0">
                <a:solidFill>
                  <a:srgbClr val="00B050"/>
                </a:solidFill>
              </a:rPr>
              <a:t>This is yet to be studied in depth. </a:t>
            </a:r>
          </a:p>
        </p:txBody>
      </p:sp>
    </p:spTree>
    <p:extLst>
      <p:ext uri="{BB962C8B-B14F-4D97-AF65-F5344CB8AC3E}">
        <p14:creationId xmlns:p14="http://schemas.microsoft.com/office/powerpoint/2010/main" val="582539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99D5D-6EB6-F806-8FF3-0242B0DB7ED9}"/>
              </a:ext>
            </a:extLst>
          </p:cNvPr>
          <p:cNvSpPr>
            <a:spLocks noGrp="1"/>
          </p:cNvSpPr>
          <p:nvPr>
            <p:ph type="title"/>
          </p:nvPr>
        </p:nvSpPr>
        <p:spPr/>
        <p:txBody>
          <a:bodyPr/>
          <a:lstStyle/>
          <a:p>
            <a:r>
              <a:rPr lang="en-US" b="1" dirty="0">
                <a:solidFill>
                  <a:srgbClr val="0070C0"/>
                </a:solidFill>
              </a:rPr>
              <a:t>Exercise MORE?</a:t>
            </a:r>
          </a:p>
        </p:txBody>
      </p:sp>
      <p:sp>
        <p:nvSpPr>
          <p:cNvPr id="3" name="Content Placeholder 2">
            <a:extLst>
              <a:ext uri="{FF2B5EF4-FFF2-40B4-BE49-F238E27FC236}">
                <a16:creationId xmlns:a16="http://schemas.microsoft.com/office/drawing/2014/main" id="{6641CC84-441F-9EF3-21C1-9DDCB4543BB5}"/>
              </a:ext>
            </a:extLst>
          </p:cNvPr>
          <p:cNvSpPr>
            <a:spLocks noGrp="1"/>
          </p:cNvSpPr>
          <p:nvPr>
            <p:ph idx="1"/>
          </p:nvPr>
        </p:nvSpPr>
        <p:spPr/>
        <p:txBody>
          <a:bodyPr/>
          <a:lstStyle/>
          <a:p>
            <a:r>
              <a:rPr lang="en-US" b="0" i="0" dirty="0">
                <a:solidFill>
                  <a:srgbClr val="1B1B1B"/>
                </a:solidFill>
                <a:effectLst/>
                <a:latin typeface="Cambria" panose="02040503050406030204" pitchFamily="18" charset="0"/>
              </a:rPr>
              <a:t>“It should be noted that the amount of energy expenditure caused by increased physical activity does not translate directly to weight loss” (1)</a:t>
            </a:r>
          </a:p>
          <a:p>
            <a:r>
              <a:rPr lang="en-US" dirty="0">
                <a:solidFill>
                  <a:srgbClr val="1B1B1B"/>
                </a:solidFill>
                <a:latin typeface="Cambria" panose="02040503050406030204" pitchFamily="18" charset="0"/>
              </a:rPr>
              <a:t>Exercise does tend to increase muscle and decrease body fat, via GH secretion</a:t>
            </a:r>
          </a:p>
          <a:p>
            <a:r>
              <a:rPr lang="en-US" dirty="0">
                <a:solidFill>
                  <a:srgbClr val="1B1B1B"/>
                </a:solidFill>
                <a:latin typeface="Cambria" panose="02040503050406030204" pitchFamily="18" charset="0"/>
              </a:rPr>
              <a:t>GH signaling may be “off” in obese individuals </a:t>
            </a:r>
          </a:p>
          <a:p>
            <a:r>
              <a:rPr lang="en-US" b="0" i="0" dirty="0">
                <a:solidFill>
                  <a:srgbClr val="1B1B1B"/>
                </a:solidFill>
                <a:effectLst/>
                <a:latin typeface="Cambria" panose="02040503050406030204" pitchFamily="18" charset="0"/>
              </a:rPr>
              <a:t>“</a:t>
            </a:r>
            <a:r>
              <a:rPr lang="en-US" b="0" i="0" dirty="0">
                <a:solidFill>
                  <a:srgbClr val="212121"/>
                </a:solidFill>
                <a:effectLst/>
                <a:latin typeface="BlinkMacSystemFont"/>
              </a:rPr>
              <a:t>higher relative exercise intensities may be necessary for exercise alone to stimulate adequate GH release in obese subjects.</a:t>
            </a:r>
            <a:r>
              <a:rPr lang="en-US" b="0" i="0" dirty="0">
                <a:solidFill>
                  <a:srgbClr val="1B1B1B"/>
                </a:solidFill>
                <a:effectLst/>
                <a:latin typeface="Cambria" panose="02040503050406030204" pitchFamily="18" charset="0"/>
              </a:rPr>
              <a:t>” (4)</a:t>
            </a:r>
          </a:p>
        </p:txBody>
      </p:sp>
    </p:spTree>
    <p:extLst>
      <p:ext uri="{BB962C8B-B14F-4D97-AF65-F5344CB8AC3E}">
        <p14:creationId xmlns:p14="http://schemas.microsoft.com/office/powerpoint/2010/main" val="7128067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51DAA-53F4-F08C-2281-3D1C613EB5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A37C065-0CB3-66C6-BE3D-6A4A151E16C7}"/>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543650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8FFAB-E335-B642-FF3A-1251DA9B3BB5}"/>
              </a:ext>
            </a:extLst>
          </p:cNvPr>
          <p:cNvSpPr>
            <a:spLocks noGrp="1"/>
          </p:cNvSpPr>
          <p:nvPr>
            <p:ph type="title"/>
          </p:nvPr>
        </p:nvSpPr>
        <p:spPr/>
        <p:txBody>
          <a:bodyPr/>
          <a:lstStyle/>
          <a:p>
            <a:r>
              <a:rPr lang="en-US" b="1" dirty="0">
                <a:solidFill>
                  <a:srgbClr val="0070C0"/>
                </a:solidFill>
              </a:rPr>
              <a:t>Surgery?</a:t>
            </a:r>
          </a:p>
        </p:txBody>
      </p:sp>
      <p:pic>
        <p:nvPicPr>
          <p:cNvPr id="2050" name="Picture 2">
            <a:hlinkClick r:id="rId3"/>
            <a:extLst>
              <a:ext uri="{FF2B5EF4-FFF2-40B4-BE49-F238E27FC236}">
                <a16:creationId xmlns:a16="http://schemas.microsoft.com/office/drawing/2014/main" id="{67AD67B6-86A7-2923-C731-8726B54EAE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5449" y="1883661"/>
            <a:ext cx="8004844" cy="4166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8596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DD159-ADBF-ED30-7AF7-37556D2F9B37}"/>
              </a:ext>
            </a:extLst>
          </p:cNvPr>
          <p:cNvSpPr>
            <a:spLocks noGrp="1"/>
          </p:cNvSpPr>
          <p:nvPr>
            <p:ph type="title"/>
          </p:nvPr>
        </p:nvSpPr>
        <p:spPr/>
        <p:txBody>
          <a:bodyPr/>
          <a:lstStyle/>
          <a:p>
            <a:r>
              <a:rPr lang="en-US" b="1" dirty="0">
                <a:solidFill>
                  <a:srgbClr val="0070C0"/>
                </a:solidFill>
              </a:rPr>
              <a:t>What else?</a:t>
            </a:r>
          </a:p>
        </p:txBody>
      </p:sp>
      <p:sp>
        <p:nvSpPr>
          <p:cNvPr id="3" name="Content Placeholder 2">
            <a:extLst>
              <a:ext uri="{FF2B5EF4-FFF2-40B4-BE49-F238E27FC236}">
                <a16:creationId xmlns:a16="http://schemas.microsoft.com/office/drawing/2014/main" id="{E8B8CB9E-B43E-01FE-6CB1-E5B68E5CA20C}"/>
              </a:ext>
            </a:extLst>
          </p:cNvPr>
          <p:cNvSpPr>
            <a:spLocks noGrp="1"/>
          </p:cNvSpPr>
          <p:nvPr>
            <p:ph idx="1"/>
          </p:nvPr>
        </p:nvSpPr>
        <p:spPr/>
        <p:txBody>
          <a:bodyPr/>
          <a:lstStyle/>
          <a:p>
            <a:r>
              <a:rPr lang="en-US" dirty="0"/>
              <a:t>What about undoing epigenetic changes? Environmental exposures? </a:t>
            </a:r>
          </a:p>
          <a:p>
            <a:pPr marL="0" indent="0">
              <a:buNone/>
            </a:pPr>
            <a:endParaRPr lang="en-US" dirty="0"/>
          </a:p>
          <a:p>
            <a:pPr marL="0" indent="0">
              <a:buNone/>
            </a:pPr>
            <a:r>
              <a:rPr lang="en-US" dirty="0"/>
              <a:t>Good question. </a:t>
            </a:r>
          </a:p>
          <a:p>
            <a:pPr marL="0" indent="0">
              <a:buNone/>
            </a:pPr>
            <a:endParaRPr lang="en-US" dirty="0"/>
          </a:p>
          <a:p>
            <a:pPr marL="0" indent="0">
              <a:buNone/>
            </a:pPr>
            <a:endParaRPr lang="en-US" dirty="0"/>
          </a:p>
        </p:txBody>
      </p:sp>
      <p:pic>
        <p:nvPicPr>
          <p:cNvPr id="9218" name="Picture 2">
            <a:extLst>
              <a:ext uri="{FF2B5EF4-FFF2-40B4-BE49-F238E27FC236}">
                <a16:creationId xmlns:a16="http://schemas.microsoft.com/office/drawing/2014/main" id="{02FC953C-9ABE-5BFA-7AC4-63F3AC0A5F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4010" y="2944776"/>
            <a:ext cx="3179023" cy="2764368"/>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a:extLst>
              <a:ext uri="{FF2B5EF4-FFF2-40B4-BE49-F238E27FC236}">
                <a16:creationId xmlns:a16="http://schemas.microsoft.com/office/drawing/2014/main" id="{606AC247-C211-B073-6BC3-9CC03AB9DD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78767" y="3061733"/>
            <a:ext cx="2308886" cy="2477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0942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B2B21-FF91-209C-B9AA-5A22389C2891}"/>
              </a:ext>
            </a:extLst>
          </p:cNvPr>
          <p:cNvSpPr>
            <a:spLocks noGrp="1"/>
          </p:cNvSpPr>
          <p:nvPr>
            <p:ph type="title"/>
          </p:nvPr>
        </p:nvSpPr>
        <p:spPr/>
        <p:txBody>
          <a:bodyPr/>
          <a:lstStyle/>
          <a:p>
            <a:r>
              <a:rPr lang="en-US" b="1" dirty="0">
                <a:solidFill>
                  <a:srgbClr val="0070C0"/>
                </a:solidFill>
              </a:rPr>
              <a:t>Practical Resources</a:t>
            </a:r>
            <a:r>
              <a:rPr lang="en-US" dirty="0"/>
              <a:t> </a:t>
            </a:r>
          </a:p>
        </p:txBody>
      </p:sp>
      <p:sp>
        <p:nvSpPr>
          <p:cNvPr id="3" name="Content Placeholder 2">
            <a:extLst>
              <a:ext uri="{FF2B5EF4-FFF2-40B4-BE49-F238E27FC236}">
                <a16:creationId xmlns:a16="http://schemas.microsoft.com/office/drawing/2014/main" id="{FA0D2431-78E6-2613-8601-8F0DC4A44A2A}"/>
              </a:ext>
            </a:extLst>
          </p:cNvPr>
          <p:cNvSpPr>
            <a:spLocks noGrp="1"/>
          </p:cNvSpPr>
          <p:nvPr>
            <p:ph idx="1"/>
          </p:nvPr>
        </p:nvSpPr>
        <p:spPr/>
        <p:txBody>
          <a:bodyPr/>
          <a:lstStyle/>
          <a:p>
            <a:r>
              <a:rPr lang="en-US" dirty="0"/>
              <a:t>Dietdoctor.com</a:t>
            </a:r>
          </a:p>
          <a:p>
            <a:r>
              <a:rPr lang="en-US" dirty="0"/>
              <a:t>Whole30.com</a:t>
            </a:r>
          </a:p>
          <a:p>
            <a:r>
              <a:rPr lang="en-US" dirty="0"/>
              <a:t>Carb Manager app </a:t>
            </a:r>
          </a:p>
          <a:p>
            <a:r>
              <a:rPr lang="en-US" dirty="0"/>
              <a:t>ANY gym that offers nutrition PLUS coaching</a:t>
            </a:r>
          </a:p>
          <a:p>
            <a:r>
              <a:rPr lang="en-US" dirty="0"/>
              <a:t>Local nutritionist? Depends on area of expertise.  </a:t>
            </a:r>
          </a:p>
        </p:txBody>
      </p:sp>
    </p:spTree>
    <p:extLst>
      <p:ext uri="{BB962C8B-B14F-4D97-AF65-F5344CB8AC3E}">
        <p14:creationId xmlns:p14="http://schemas.microsoft.com/office/powerpoint/2010/main" val="2765734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8F33E-BB8A-74C6-376C-3C88FCEBB149}"/>
              </a:ext>
            </a:extLst>
          </p:cNvPr>
          <p:cNvSpPr>
            <a:spLocks noGrp="1"/>
          </p:cNvSpPr>
          <p:nvPr>
            <p:ph type="title"/>
          </p:nvPr>
        </p:nvSpPr>
        <p:spPr/>
        <p:txBody>
          <a:bodyPr/>
          <a:lstStyle/>
          <a:p>
            <a:r>
              <a:rPr lang="en-US" b="1" dirty="0">
                <a:solidFill>
                  <a:srgbClr val="0070C0"/>
                </a:solidFill>
              </a:rPr>
              <a:t>Disclosures</a:t>
            </a:r>
          </a:p>
        </p:txBody>
      </p:sp>
      <p:sp>
        <p:nvSpPr>
          <p:cNvPr id="3" name="Content Placeholder 2">
            <a:extLst>
              <a:ext uri="{FF2B5EF4-FFF2-40B4-BE49-F238E27FC236}">
                <a16:creationId xmlns:a16="http://schemas.microsoft.com/office/drawing/2014/main" id="{CD4FDD2A-9F92-F0E7-2559-3DA0F82B6BF7}"/>
              </a:ext>
            </a:extLst>
          </p:cNvPr>
          <p:cNvSpPr>
            <a:spLocks noGrp="1"/>
          </p:cNvSpPr>
          <p:nvPr>
            <p:ph idx="1"/>
          </p:nvPr>
        </p:nvSpPr>
        <p:spPr/>
        <p:txBody>
          <a:bodyPr/>
          <a:lstStyle/>
          <a:p>
            <a:pPr marL="914400" lvl="2" indent="0" algn="ctr">
              <a:buNone/>
            </a:pPr>
            <a:r>
              <a:rPr lang="en-US" sz="3200" dirty="0"/>
              <a:t>NONE </a:t>
            </a:r>
            <a:r>
              <a:rPr lang="en-US" sz="3200" dirty="0">
                <a:sym typeface="Wingdings" panose="05000000000000000000" pitchFamily="2" charset="2"/>
              </a:rPr>
              <a:t> </a:t>
            </a:r>
          </a:p>
          <a:p>
            <a:pPr marL="0" indent="0">
              <a:buNone/>
            </a:pPr>
            <a:endParaRPr lang="en-US" dirty="0"/>
          </a:p>
        </p:txBody>
      </p:sp>
    </p:spTree>
    <p:extLst>
      <p:ext uri="{BB962C8B-B14F-4D97-AF65-F5344CB8AC3E}">
        <p14:creationId xmlns:p14="http://schemas.microsoft.com/office/powerpoint/2010/main" val="41768405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455C4-A4CF-B01A-BFE7-43D9608927A5}"/>
              </a:ext>
            </a:extLst>
          </p:cNvPr>
          <p:cNvSpPr>
            <a:spLocks noGrp="1"/>
          </p:cNvSpPr>
          <p:nvPr>
            <p:ph type="title"/>
          </p:nvPr>
        </p:nvSpPr>
        <p:spPr/>
        <p:txBody>
          <a:bodyPr/>
          <a:lstStyle/>
          <a:p>
            <a:r>
              <a:rPr lang="en-US" b="1" dirty="0">
                <a:solidFill>
                  <a:srgbClr val="0070C0"/>
                </a:solidFill>
              </a:rPr>
              <a:t>References Cited (NLM format)</a:t>
            </a:r>
          </a:p>
        </p:txBody>
      </p:sp>
      <p:sp>
        <p:nvSpPr>
          <p:cNvPr id="3" name="Content Placeholder 2">
            <a:extLst>
              <a:ext uri="{FF2B5EF4-FFF2-40B4-BE49-F238E27FC236}">
                <a16:creationId xmlns:a16="http://schemas.microsoft.com/office/drawing/2014/main" id="{FF0F638F-77F1-8EC0-9F34-835FC4A24342}"/>
              </a:ext>
            </a:extLst>
          </p:cNvPr>
          <p:cNvSpPr>
            <a:spLocks noGrp="1"/>
          </p:cNvSpPr>
          <p:nvPr>
            <p:ph idx="1"/>
          </p:nvPr>
        </p:nvSpPr>
        <p:spPr/>
        <p:txBody>
          <a:bodyPr>
            <a:normAutofit/>
          </a:bodyPr>
          <a:lstStyle/>
          <a:p>
            <a:pPr marL="0" indent="0">
              <a:buNone/>
            </a:pPr>
            <a:r>
              <a:rPr lang="en-US" sz="1200" dirty="0"/>
              <a:t>1. </a:t>
            </a:r>
            <a:r>
              <a:rPr lang="en-US" sz="1200" b="0" i="0" dirty="0">
                <a:solidFill>
                  <a:srgbClr val="1B1B1B"/>
                </a:solidFill>
                <a:effectLst/>
                <a:latin typeface="Roboto Mono Web"/>
              </a:rPr>
              <a:t>Heindel JJ, Lustig RH, Howard S, </a:t>
            </a:r>
            <a:r>
              <a:rPr lang="en-US" sz="1200" b="0" i="0" dirty="0" err="1">
                <a:solidFill>
                  <a:srgbClr val="1B1B1B"/>
                </a:solidFill>
                <a:effectLst/>
                <a:latin typeface="Roboto Mono Web"/>
              </a:rPr>
              <a:t>Corkey</a:t>
            </a:r>
            <a:r>
              <a:rPr lang="en-US" sz="1200" b="0" i="0" dirty="0">
                <a:solidFill>
                  <a:srgbClr val="1B1B1B"/>
                </a:solidFill>
                <a:effectLst/>
                <a:latin typeface="Roboto Mono Web"/>
              </a:rPr>
              <a:t> BE. </a:t>
            </a:r>
            <a:r>
              <a:rPr lang="en-US" sz="1200" b="0" i="0" dirty="0" err="1">
                <a:solidFill>
                  <a:srgbClr val="1B1B1B"/>
                </a:solidFill>
                <a:effectLst/>
                <a:latin typeface="Roboto Mono Web"/>
              </a:rPr>
              <a:t>Obesogens</a:t>
            </a:r>
            <a:r>
              <a:rPr lang="en-US" sz="1200" b="0" i="0" dirty="0">
                <a:solidFill>
                  <a:srgbClr val="1B1B1B"/>
                </a:solidFill>
                <a:effectLst/>
                <a:latin typeface="Roboto Mono Web"/>
              </a:rPr>
              <a:t>: a unifying theory for the global rise in obesity. Int J </a:t>
            </a:r>
            <a:r>
              <a:rPr lang="en-US" sz="1200" b="0" i="0" dirty="0" err="1">
                <a:solidFill>
                  <a:srgbClr val="1B1B1B"/>
                </a:solidFill>
                <a:effectLst/>
                <a:latin typeface="Roboto Mono Web"/>
              </a:rPr>
              <a:t>Obes</a:t>
            </a:r>
            <a:r>
              <a:rPr lang="en-US" sz="1200" b="0" i="0" dirty="0">
                <a:solidFill>
                  <a:srgbClr val="1B1B1B"/>
                </a:solidFill>
                <a:effectLst/>
                <a:latin typeface="Roboto Mono Web"/>
              </a:rPr>
              <a:t> (Lond). 2024 Apr;48(4):449-460. </a:t>
            </a:r>
            <a:r>
              <a:rPr lang="en-US" sz="1200" b="0" i="0" dirty="0" err="1">
                <a:solidFill>
                  <a:srgbClr val="1B1B1B"/>
                </a:solidFill>
                <a:effectLst/>
                <a:latin typeface="Roboto Mono Web"/>
              </a:rPr>
              <a:t>doi</a:t>
            </a:r>
            <a:r>
              <a:rPr lang="en-US" sz="1200" b="0" i="0" dirty="0">
                <a:solidFill>
                  <a:srgbClr val="1B1B1B"/>
                </a:solidFill>
                <a:effectLst/>
                <a:latin typeface="Roboto Mono Web"/>
              </a:rPr>
              <a:t>: 10.1038/s41366-024-01460-3. </a:t>
            </a:r>
            <a:r>
              <a:rPr lang="en-US" sz="1200" b="0" i="0" dirty="0" err="1">
                <a:solidFill>
                  <a:srgbClr val="1B1B1B"/>
                </a:solidFill>
                <a:effectLst/>
                <a:latin typeface="Roboto Mono Web"/>
              </a:rPr>
              <a:t>Epub</a:t>
            </a:r>
            <a:r>
              <a:rPr lang="en-US" sz="1200" b="0" i="0" dirty="0">
                <a:solidFill>
                  <a:srgbClr val="1B1B1B"/>
                </a:solidFill>
                <a:effectLst/>
                <a:latin typeface="Roboto Mono Web"/>
              </a:rPr>
              <a:t> 2024 Jan 11. PMID: 38212644; PMCID: PMC10978495.</a:t>
            </a:r>
            <a:endParaRPr lang="en-US" sz="1200" dirty="0"/>
          </a:p>
          <a:p>
            <a:pPr marL="0" indent="0">
              <a:buNone/>
            </a:pPr>
            <a:r>
              <a:rPr lang="en-US" sz="1200" dirty="0"/>
              <a:t>2. </a:t>
            </a:r>
            <a:r>
              <a:rPr lang="en-US" sz="1200" b="0" i="0" dirty="0">
                <a:solidFill>
                  <a:srgbClr val="1B1B1B"/>
                </a:solidFill>
                <a:effectLst/>
                <a:latin typeface="Roboto Mono Web"/>
              </a:rPr>
              <a:t>Schwartz MW, Seeley RJ, </a:t>
            </a:r>
            <a:r>
              <a:rPr lang="en-US" sz="1200" b="0" i="0" dirty="0" err="1">
                <a:solidFill>
                  <a:srgbClr val="1B1B1B"/>
                </a:solidFill>
                <a:effectLst/>
                <a:latin typeface="Roboto Mono Web"/>
              </a:rPr>
              <a:t>Zeltser</a:t>
            </a:r>
            <a:r>
              <a:rPr lang="en-US" sz="1200" b="0" i="0" dirty="0">
                <a:solidFill>
                  <a:srgbClr val="1B1B1B"/>
                </a:solidFill>
                <a:effectLst/>
                <a:latin typeface="Roboto Mono Web"/>
              </a:rPr>
              <a:t> LM, </a:t>
            </a:r>
            <a:r>
              <a:rPr lang="en-US" sz="1200" b="0" i="0" dirty="0" err="1">
                <a:solidFill>
                  <a:srgbClr val="1B1B1B"/>
                </a:solidFill>
                <a:effectLst/>
                <a:latin typeface="Roboto Mono Web"/>
              </a:rPr>
              <a:t>Drewnowski</a:t>
            </a:r>
            <a:r>
              <a:rPr lang="en-US" sz="1200" b="0" i="0" dirty="0">
                <a:solidFill>
                  <a:srgbClr val="1B1B1B"/>
                </a:solidFill>
                <a:effectLst/>
                <a:latin typeface="Roboto Mono Web"/>
              </a:rPr>
              <a:t> A, </a:t>
            </a:r>
            <a:r>
              <a:rPr lang="en-US" sz="1200" b="0" i="0" dirty="0" err="1">
                <a:solidFill>
                  <a:srgbClr val="1B1B1B"/>
                </a:solidFill>
                <a:effectLst/>
                <a:latin typeface="Roboto Mono Web"/>
              </a:rPr>
              <a:t>Ravussin</a:t>
            </a:r>
            <a:r>
              <a:rPr lang="en-US" sz="1200" b="0" i="0" dirty="0">
                <a:solidFill>
                  <a:srgbClr val="1B1B1B"/>
                </a:solidFill>
                <a:effectLst/>
                <a:latin typeface="Roboto Mono Web"/>
              </a:rPr>
              <a:t> E, Redman LM, Leibel RL. Obesity Pathogenesis: An Endocrine Society Scientific Statement. </a:t>
            </a:r>
            <a:r>
              <a:rPr lang="en-US" sz="1200" b="0" i="0" dirty="0" err="1">
                <a:solidFill>
                  <a:srgbClr val="1B1B1B"/>
                </a:solidFill>
                <a:effectLst/>
                <a:latin typeface="Roboto Mono Web"/>
              </a:rPr>
              <a:t>Endocr</a:t>
            </a:r>
            <a:r>
              <a:rPr lang="en-US" sz="1200" b="0" i="0" dirty="0">
                <a:solidFill>
                  <a:srgbClr val="1B1B1B"/>
                </a:solidFill>
                <a:effectLst/>
                <a:latin typeface="Roboto Mono Web"/>
              </a:rPr>
              <a:t> Rev. 2017 Aug 1;38(4):267-296. </a:t>
            </a:r>
            <a:r>
              <a:rPr lang="en-US" sz="1200" b="0" i="0" dirty="0" err="1">
                <a:solidFill>
                  <a:srgbClr val="1B1B1B"/>
                </a:solidFill>
                <a:effectLst/>
                <a:latin typeface="Roboto Mono Web"/>
              </a:rPr>
              <a:t>doi</a:t>
            </a:r>
            <a:r>
              <a:rPr lang="en-US" sz="1200" b="0" i="0" dirty="0">
                <a:solidFill>
                  <a:srgbClr val="1B1B1B"/>
                </a:solidFill>
                <a:effectLst/>
                <a:latin typeface="Roboto Mono Web"/>
              </a:rPr>
              <a:t>: 10.1210/er.2017-00111. PMID: 28898979; PMCID: PMC5546881.</a:t>
            </a:r>
          </a:p>
          <a:p>
            <a:pPr marL="0" indent="0">
              <a:buNone/>
            </a:pPr>
            <a:r>
              <a:rPr lang="en-US" sz="1200" dirty="0">
                <a:solidFill>
                  <a:srgbClr val="1B1B1B"/>
                </a:solidFill>
                <a:latin typeface="Roboto Mono Web"/>
              </a:rPr>
              <a:t>3. </a:t>
            </a:r>
            <a:r>
              <a:rPr lang="en-US" sz="1200" b="0" i="0" dirty="0">
                <a:solidFill>
                  <a:srgbClr val="212121"/>
                </a:solidFill>
                <a:effectLst/>
                <a:latin typeface="BlinkMacSystemFont"/>
              </a:rPr>
              <a:t>Leibel RL, Rosenbaum M, Hirsch J. Changes in energy expenditure resulting from altered body weight. N Engl J Med. 1995 Mar 9;332(10):621-8. </a:t>
            </a:r>
            <a:r>
              <a:rPr lang="en-US" sz="1200" b="0" i="0" dirty="0" err="1">
                <a:solidFill>
                  <a:srgbClr val="212121"/>
                </a:solidFill>
                <a:effectLst/>
                <a:latin typeface="BlinkMacSystemFont"/>
              </a:rPr>
              <a:t>doi</a:t>
            </a:r>
            <a:r>
              <a:rPr lang="en-US" sz="1200" b="0" i="0" dirty="0">
                <a:solidFill>
                  <a:srgbClr val="212121"/>
                </a:solidFill>
                <a:effectLst/>
                <a:latin typeface="BlinkMacSystemFont"/>
              </a:rPr>
              <a:t>: 10.1056/NEJM199503093321001. Erratum in: N Engl J Med 1995 Aug 10;333(6):399. PMID: 7632212.</a:t>
            </a:r>
          </a:p>
          <a:p>
            <a:pPr marL="0" indent="0">
              <a:buNone/>
            </a:pPr>
            <a:r>
              <a:rPr lang="en-US" sz="1200" dirty="0">
                <a:solidFill>
                  <a:srgbClr val="212121"/>
                </a:solidFill>
                <a:latin typeface="BlinkMacSystemFont"/>
              </a:rPr>
              <a:t>4. </a:t>
            </a:r>
            <a:r>
              <a:rPr lang="en-US" sz="1200" b="0" i="0" dirty="0">
                <a:solidFill>
                  <a:srgbClr val="212121"/>
                </a:solidFill>
                <a:effectLst/>
                <a:latin typeface="BlinkMacSystemFont"/>
              </a:rPr>
              <a:t>Weltman A, Weltman JY, Veldhuis JD, Hartman ML. Body composition, physical exercise, growth hormone and obesity. Eat Weight </a:t>
            </a:r>
            <a:r>
              <a:rPr lang="en-US" sz="1200" b="0" i="0" dirty="0" err="1">
                <a:solidFill>
                  <a:srgbClr val="212121"/>
                </a:solidFill>
                <a:effectLst/>
                <a:latin typeface="BlinkMacSystemFont"/>
              </a:rPr>
              <a:t>Disord</a:t>
            </a:r>
            <a:r>
              <a:rPr lang="en-US" sz="1200" b="0" i="0" dirty="0">
                <a:solidFill>
                  <a:srgbClr val="212121"/>
                </a:solidFill>
                <a:effectLst/>
                <a:latin typeface="BlinkMacSystemFont"/>
              </a:rPr>
              <a:t>. 2001 Sep;6(3 Suppl):28-37. PMID: 11706505.</a:t>
            </a:r>
          </a:p>
          <a:p>
            <a:pPr marL="0" indent="0">
              <a:buNone/>
            </a:pPr>
            <a:r>
              <a:rPr lang="en-US" sz="1200" dirty="0">
                <a:solidFill>
                  <a:srgbClr val="212121"/>
                </a:solidFill>
                <a:latin typeface="BlinkMacSystemFont"/>
              </a:rPr>
              <a:t>5. </a:t>
            </a:r>
            <a:r>
              <a:rPr lang="en-US" sz="1200" b="0" i="0" dirty="0">
                <a:solidFill>
                  <a:srgbClr val="212121"/>
                </a:solidFill>
                <a:effectLst/>
                <a:latin typeface="BlinkMacSystemFont"/>
              </a:rPr>
              <a:t>Brown RE, Sharma AM, Ardern CI, </a:t>
            </a:r>
            <a:r>
              <a:rPr lang="en-US" sz="1200" b="0" i="0" dirty="0" err="1">
                <a:solidFill>
                  <a:srgbClr val="212121"/>
                </a:solidFill>
                <a:effectLst/>
                <a:latin typeface="BlinkMacSystemFont"/>
              </a:rPr>
              <a:t>Mirdamadi</a:t>
            </a:r>
            <a:r>
              <a:rPr lang="en-US" sz="1200" b="0" i="0" dirty="0">
                <a:solidFill>
                  <a:srgbClr val="212121"/>
                </a:solidFill>
                <a:effectLst/>
                <a:latin typeface="BlinkMacSystemFont"/>
              </a:rPr>
              <a:t> P, </a:t>
            </a:r>
            <a:r>
              <a:rPr lang="en-US" sz="1200" b="0" i="0" dirty="0" err="1">
                <a:solidFill>
                  <a:srgbClr val="212121"/>
                </a:solidFill>
                <a:effectLst/>
                <a:latin typeface="BlinkMacSystemFont"/>
              </a:rPr>
              <a:t>Mirdamadi</a:t>
            </a:r>
            <a:r>
              <a:rPr lang="en-US" sz="1200" b="0" i="0" dirty="0">
                <a:solidFill>
                  <a:srgbClr val="212121"/>
                </a:solidFill>
                <a:effectLst/>
                <a:latin typeface="BlinkMacSystemFont"/>
              </a:rPr>
              <a:t> P, Kuk JL. Secular differences in the association between caloric intake, macronutrient intake, and physical activity with obesity. </a:t>
            </a:r>
            <a:r>
              <a:rPr lang="en-US" sz="1200" b="0" i="0" dirty="0" err="1">
                <a:solidFill>
                  <a:srgbClr val="212121"/>
                </a:solidFill>
                <a:effectLst/>
                <a:latin typeface="BlinkMacSystemFont"/>
              </a:rPr>
              <a:t>Obes</a:t>
            </a:r>
            <a:r>
              <a:rPr lang="en-US" sz="1200" b="0" i="0" dirty="0">
                <a:solidFill>
                  <a:srgbClr val="212121"/>
                </a:solidFill>
                <a:effectLst/>
                <a:latin typeface="BlinkMacSystemFont"/>
              </a:rPr>
              <a:t> Res Clin </a:t>
            </a:r>
            <a:r>
              <a:rPr lang="en-US" sz="1200" b="0" i="0" dirty="0" err="1">
                <a:solidFill>
                  <a:srgbClr val="212121"/>
                </a:solidFill>
                <a:effectLst/>
                <a:latin typeface="BlinkMacSystemFont"/>
              </a:rPr>
              <a:t>Pract</a:t>
            </a:r>
            <a:r>
              <a:rPr lang="en-US" sz="1200" b="0" i="0" dirty="0">
                <a:solidFill>
                  <a:srgbClr val="212121"/>
                </a:solidFill>
                <a:effectLst/>
                <a:latin typeface="BlinkMacSystemFont"/>
              </a:rPr>
              <a:t>. 2016 May-Jun;10(3):243-55. </a:t>
            </a:r>
            <a:r>
              <a:rPr lang="en-US" sz="1200" b="0" i="0" dirty="0" err="1">
                <a:solidFill>
                  <a:srgbClr val="212121"/>
                </a:solidFill>
                <a:effectLst/>
                <a:latin typeface="BlinkMacSystemFont"/>
              </a:rPr>
              <a:t>doi</a:t>
            </a:r>
            <a:r>
              <a:rPr lang="en-US" sz="1200" b="0" i="0" dirty="0">
                <a:solidFill>
                  <a:srgbClr val="212121"/>
                </a:solidFill>
                <a:effectLst/>
                <a:latin typeface="BlinkMacSystemFont"/>
              </a:rPr>
              <a:t>: 10.1016/j.orcp.2015.08.007. </a:t>
            </a:r>
            <a:r>
              <a:rPr lang="en-US" sz="1200" b="0" i="0" dirty="0" err="1">
                <a:solidFill>
                  <a:srgbClr val="212121"/>
                </a:solidFill>
                <a:effectLst/>
                <a:latin typeface="BlinkMacSystemFont"/>
              </a:rPr>
              <a:t>Epub</a:t>
            </a:r>
            <a:r>
              <a:rPr lang="en-US" sz="1200" b="0" i="0" dirty="0">
                <a:solidFill>
                  <a:srgbClr val="212121"/>
                </a:solidFill>
                <a:effectLst/>
                <a:latin typeface="BlinkMacSystemFont"/>
              </a:rPr>
              <a:t> 2015 Sep 14. PMID: 26383959.</a:t>
            </a:r>
          </a:p>
          <a:p>
            <a:pPr marL="0" indent="0">
              <a:buNone/>
            </a:pPr>
            <a:r>
              <a:rPr lang="en-US" sz="1200" dirty="0">
                <a:solidFill>
                  <a:srgbClr val="212121"/>
                </a:solidFill>
                <a:latin typeface="BlinkMacSystemFont"/>
              </a:rPr>
              <a:t>6. </a:t>
            </a:r>
            <a:r>
              <a:rPr lang="en-US" sz="1200" b="0" i="0" dirty="0">
                <a:solidFill>
                  <a:srgbClr val="212121"/>
                </a:solidFill>
                <a:effectLst/>
                <a:latin typeface="BlinkMacSystemFont"/>
              </a:rPr>
              <a:t>Jahns L, Davis-Shaw W, Lichtenstein AH, Murphy SP, Conrad Z, Nielsen F. The History and Future of Dietary Guidance in America. Adv </a:t>
            </a:r>
            <a:r>
              <a:rPr lang="en-US" sz="1200" b="0" i="0" dirty="0" err="1">
                <a:solidFill>
                  <a:srgbClr val="212121"/>
                </a:solidFill>
                <a:effectLst/>
                <a:latin typeface="BlinkMacSystemFont"/>
              </a:rPr>
              <a:t>Nutr</a:t>
            </a:r>
            <a:r>
              <a:rPr lang="en-US" sz="1200" b="0" i="0" dirty="0">
                <a:solidFill>
                  <a:srgbClr val="212121"/>
                </a:solidFill>
                <a:effectLst/>
                <a:latin typeface="BlinkMacSystemFont"/>
              </a:rPr>
              <a:t>. 2018 Mar 1;9(2):136-147. </a:t>
            </a:r>
            <a:r>
              <a:rPr lang="en-US" sz="1200" b="0" i="0" dirty="0" err="1">
                <a:solidFill>
                  <a:srgbClr val="212121"/>
                </a:solidFill>
                <a:effectLst/>
                <a:latin typeface="BlinkMacSystemFont"/>
              </a:rPr>
              <a:t>doi</a:t>
            </a:r>
            <a:r>
              <a:rPr lang="en-US" sz="1200" b="0" i="0" dirty="0">
                <a:solidFill>
                  <a:srgbClr val="212121"/>
                </a:solidFill>
                <a:effectLst/>
                <a:latin typeface="BlinkMacSystemFont"/>
              </a:rPr>
              <a:t>: 10.1093/advances/nmx025. PMID: 29659693; PMCID: PMC5916427.</a:t>
            </a:r>
          </a:p>
          <a:p>
            <a:pPr marL="0" indent="0">
              <a:buNone/>
            </a:pPr>
            <a:r>
              <a:rPr lang="en-US" sz="1200" dirty="0">
                <a:solidFill>
                  <a:srgbClr val="212121"/>
                </a:solidFill>
                <a:latin typeface="BlinkMacSystemFont"/>
              </a:rPr>
              <a:t>7. </a:t>
            </a:r>
            <a:r>
              <a:rPr lang="en-US" sz="1200" b="0" i="0" dirty="0">
                <a:solidFill>
                  <a:srgbClr val="1B1B1B"/>
                </a:solidFill>
                <a:effectLst/>
                <a:latin typeface="Roboto Mono Web"/>
              </a:rPr>
              <a:t>Marseglia L, Manti S, D'Angelo G, </a:t>
            </a:r>
            <a:r>
              <a:rPr lang="en-US" sz="1200" b="0" i="0" dirty="0" err="1">
                <a:solidFill>
                  <a:srgbClr val="1B1B1B"/>
                </a:solidFill>
                <a:effectLst/>
                <a:latin typeface="Roboto Mono Web"/>
              </a:rPr>
              <a:t>Nicotera</a:t>
            </a:r>
            <a:r>
              <a:rPr lang="en-US" sz="1200" b="0" i="0" dirty="0">
                <a:solidFill>
                  <a:srgbClr val="1B1B1B"/>
                </a:solidFill>
                <a:effectLst/>
                <a:latin typeface="Roboto Mono Web"/>
              </a:rPr>
              <a:t> A, Parisi E, Di Rosa G, </a:t>
            </a:r>
            <a:r>
              <a:rPr lang="en-US" sz="1200" b="0" i="0" dirty="0" err="1">
                <a:solidFill>
                  <a:srgbClr val="1B1B1B"/>
                </a:solidFill>
                <a:effectLst/>
                <a:latin typeface="Roboto Mono Web"/>
              </a:rPr>
              <a:t>Gitto</a:t>
            </a:r>
            <a:r>
              <a:rPr lang="en-US" sz="1200" b="0" i="0" dirty="0">
                <a:solidFill>
                  <a:srgbClr val="1B1B1B"/>
                </a:solidFill>
                <a:effectLst/>
                <a:latin typeface="Roboto Mono Web"/>
              </a:rPr>
              <a:t> E, Arrigo T. Oxidative stress in obesity: a critical component in human diseases. Int J Mol Sci. 2014 Dec 26;16(1):378-400. </a:t>
            </a:r>
            <a:r>
              <a:rPr lang="en-US" sz="1200" b="0" i="0" dirty="0" err="1">
                <a:solidFill>
                  <a:srgbClr val="1B1B1B"/>
                </a:solidFill>
                <a:effectLst/>
                <a:latin typeface="Roboto Mono Web"/>
              </a:rPr>
              <a:t>doi</a:t>
            </a:r>
            <a:r>
              <a:rPr lang="en-US" sz="1200" b="0" i="0" dirty="0">
                <a:solidFill>
                  <a:srgbClr val="1B1B1B"/>
                </a:solidFill>
                <a:effectLst/>
                <a:latin typeface="Roboto Mono Web"/>
              </a:rPr>
              <a:t>: 10.3390/ijms16010378. PMID: 25548896; PMCID: PMC4307252</a:t>
            </a:r>
          </a:p>
          <a:p>
            <a:pPr marL="0" indent="0">
              <a:buNone/>
            </a:pPr>
            <a:r>
              <a:rPr lang="en-US" sz="1200" dirty="0">
                <a:solidFill>
                  <a:srgbClr val="1B1B1B"/>
                </a:solidFill>
                <a:latin typeface="Roboto Mono Web"/>
              </a:rPr>
              <a:t>8.</a:t>
            </a:r>
            <a:r>
              <a:rPr lang="en-US" sz="1200" b="0" i="0" dirty="0">
                <a:solidFill>
                  <a:srgbClr val="1B1B1B"/>
                </a:solidFill>
                <a:effectLst/>
                <a:latin typeface="Roboto Mono Web"/>
              </a:rPr>
              <a:t> </a:t>
            </a:r>
            <a:r>
              <a:rPr lang="en-US" sz="1200" b="0" i="0" dirty="0" err="1">
                <a:solidFill>
                  <a:srgbClr val="1B1B1B"/>
                </a:solidFill>
                <a:effectLst/>
                <a:latin typeface="Roboto Mono Web"/>
              </a:rPr>
              <a:t>Peterseim</a:t>
            </a:r>
            <a:r>
              <a:rPr lang="en-US" sz="1200" b="0" i="0" dirty="0">
                <a:solidFill>
                  <a:srgbClr val="1B1B1B"/>
                </a:solidFill>
                <a:effectLst/>
                <a:latin typeface="Roboto Mono Web"/>
              </a:rPr>
              <a:t> CM, Jabbour K, Kamath Mulki A. Metabolic Syndrome: An Updated Review on Diagnosis and Treatment for Primary Care Clinicians. J Prim Care Community Health. 2024 Jan-Dec;15:21501319241309168. </a:t>
            </a:r>
            <a:r>
              <a:rPr lang="en-US" sz="1200" b="0" i="0" dirty="0" err="1">
                <a:solidFill>
                  <a:srgbClr val="1B1B1B"/>
                </a:solidFill>
                <a:effectLst/>
                <a:latin typeface="Roboto Mono Web"/>
              </a:rPr>
              <a:t>doi</a:t>
            </a:r>
            <a:r>
              <a:rPr lang="en-US" sz="1200" b="0" i="0" dirty="0">
                <a:solidFill>
                  <a:srgbClr val="1B1B1B"/>
                </a:solidFill>
                <a:effectLst/>
                <a:latin typeface="Roboto Mono Web"/>
              </a:rPr>
              <a:t>: 10.1177/21501319241309168. PMID: 39714021; PMCID: PMC11672556.</a:t>
            </a:r>
          </a:p>
          <a:p>
            <a:pPr marL="0" indent="0">
              <a:buNone/>
            </a:pPr>
            <a:r>
              <a:rPr lang="en-US" sz="1200" dirty="0">
                <a:solidFill>
                  <a:srgbClr val="1B1B1B"/>
                </a:solidFill>
                <a:latin typeface="Roboto Mono Web"/>
              </a:rPr>
              <a:t>9.</a:t>
            </a:r>
            <a:r>
              <a:rPr lang="en-US" sz="1200" dirty="0"/>
              <a:t> Guimarães M, Osório C, Silva D, Almeida RF, Reis A, Cardoso S, Pereira SS, Monteiro MP, Nora M. How Sustained is Roux-en-Y Gastric Bypass Long-term Efficacy? : Roux-en-Y Gastric Bypass efficacy. </a:t>
            </a:r>
            <a:r>
              <a:rPr lang="en-US" sz="1200" dirty="0" err="1"/>
              <a:t>Obes</a:t>
            </a:r>
            <a:r>
              <a:rPr lang="en-US" sz="1200" dirty="0"/>
              <a:t> Surg. 2021 Aug;31(8):3623-3629. </a:t>
            </a:r>
            <a:r>
              <a:rPr lang="en-US" sz="1200" dirty="0" err="1"/>
              <a:t>doi</a:t>
            </a:r>
            <a:r>
              <a:rPr lang="en-US" sz="1200" dirty="0"/>
              <a:t>: 10.1007/s11695-021-05458-y. </a:t>
            </a:r>
            <a:r>
              <a:rPr lang="en-US" sz="1200" dirty="0" err="1"/>
              <a:t>Epub</a:t>
            </a:r>
            <a:r>
              <a:rPr lang="en-US" sz="1200" dirty="0"/>
              <a:t> 2021 May 22. PMID: 34021884; PMCID: PMC8270797.</a:t>
            </a:r>
          </a:p>
        </p:txBody>
      </p:sp>
    </p:spTree>
    <p:extLst>
      <p:ext uri="{BB962C8B-B14F-4D97-AF65-F5344CB8AC3E}">
        <p14:creationId xmlns:p14="http://schemas.microsoft.com/office/powerpoint/2010/main" val="2277633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78B65-AAFF-83FB-A979-B4D66CDDDF08}"/>
              </a:ext>
            </a:extLst>
          </p:cNvPr>
          <p:cNvSpPr>
            <a:spLocks noGrp="1"/>
          </p:cNvSpPr>
          <p:nvPr>
            <p:ph type="title"/>
          </p:nvPr>
        </p:nvSpPr>
        <p:spPr/>
        <p:txBody>
          <a:bodyPr/>
          <a:lstStyle/>
          <a:p>
            <a:r>
              <a:rPr lang="en-US" b="1" dirty="0">
                <a:solidFill>
                  <a:srgbClr val="0070C0"/>
                </a:solidFill>
              </a:rPr>
              <a:t>Theories of obesity</a:t>
            </a:r>
          </a:p>
        </p:txBody>
      </p:sp>
      <p:sp>
        <p:nvSpPr>
          <p:cNvPr id="3" name="Content Placeholder 2">
            <a:extLst>
              <a:ext uri="{FF2B5EF4-FFF2-40B4-BE49-F238E27FC236}">
                <a16:creationId xmlns:a16="http://schemas.microsoft.com/office/drawing/2014/main" id="{4782B080-D135-D81E-966F-AC02F23E69D1}"/>
              </a:ext>
            </a:extLst>
          </p:cNvPr>
          <p:cNvSpPr>
            <a:spLocks noGrp="1"/>
          </p:cNvSpPr>
          <p:nvPr>
            <p:ph idx="1"/>
          </p:nvPr>
        </p:nvSpPr>
        <p:spPr/>
        <p:txBody>
          <a:bodyPr/>
          <a:lstStyle/>
          <a:p>
            <a:r>
              <a:rPr lang="en-US" dirty="0"/>
              <a:t>“</a:t>
            </a:r>
            <a:r>
              <a:rPr lang="en-US" b="0" i="0" dirty="0">
                <a:solidFill>
                  <a:srgbClr val="1B1B1B"/>
                </a:solidFill>
                <a:effectLst/>
                <a:latin typeface="Cambria" panose="02040503050406030204" pitchFamily="18" charset="0"/>
              </a:rPr>
              <a:t>Growing evidence suggests that obesity is a </a:t>
            </a:r>
            <a:r>
              <a:rPr lang="en-US" b="1" i="0" dirty="0">
                <a:solidFill>
                  <a:srgbClr val="1B1B1B"/>
                </a:solidFill>
                <a:effectLst/>
                <a:latin typeface="Cambria" panose="02040503050406030204" pitchFamily="18" charset="0"/>
              </a:rPr>
              <a:t>disorder of the energy homeostasis system</a:t>
            </a:r>
            <a:r>
              <a:rPr lang="en-US" b="0" i="0" dirty="0">
                <a:solidFill>
                  <a:srgbClr val="1B1B1B"/>
                </a:solidFill>
                <a:effectLst/>
                <a:latin typeface="Cambria" panose="02040503050406030204" pitchFamily="18" charset="0"/>
              </a:rPr>
              <a:t>, rather than simply arising from the passive accumulation of excess weight. We need to elucidate the </a:t>
            </a:r>
            <a:r>
              <a:rPr lang="en-US" b="1" i="0" dirty="0">
                <a:solidFill>
                  <a:srgbClr val="1B1B1B"/>
                </a:solidFill>
                <a:effectLst/>
                <a:latin typeface="Cambria" panose="02040503050406030204" pitchFamily="18" charset="0"/>
              </a:rPr>
              <a:t>mechanisms underlying </a:t>
            </a:r>
            <a:r>
              <a:rPr lang="en-US" b="0" i="0" dirty="0">
                <a:solidFill>
                  <a:srgbClr val="1B1B1B"/>
                </a:solidFill>
                <a:effectLst/>
                <a:latin typeface="Cambria" panose="02040503050406030204" pitchFamily="18" charset="0"/>
              </a:rPr>
              <a:t>this “upward setting” or “resetting” of the defended level of body-fat mass, whether inherited or acquired.” (2) (bold type added)</a:t>
            </a:r>
            <a:endParaRPr lang="en-US" dirty="0"/>
          </a:p>
        </p:txBody>
      </p:sp>
    </p:spTree>
    <p:extLst>
      <p:ext uri="{BB962C8B-B14F-4D97-AF65-F5344CB8AC3E}">
        <p14:creationId xmlns:p14="http://schemas.microsoft.com/office/powerpoint/2010/main" val="3298496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11319-B01A-2643-819A-44A1A4AF9EFE}"/>
              </a:ext>
            </a:extLst>
          </p:cNvPr>
          <p:cNvSpPr>
            <a:spLocks noGrp="1"/>
          </p:cNvSpPr>
          <p:nvPr>
            <p:ph type="title"/>
          </p:nvPr>
        </p:nvSpPr>
        <p:spPr/>
        <p:txBody>
          <a:bodyPr/>
          <a:lstStyle/>
          <a:p>
            <a:r>
              <a:rPr lang="en-US" b="1" dirty="0">
                <a:solidFill>
                  <a:srgbClr val="0070C0"/>
                </a:solidFill>
              </a:rPr>
              <a:t>Theories of obesity</a:t>
            </a:r>
          </a:p>
        </p:txBody>
      </p:sp>
      <p:sp>
        <p:nvSpPr>
          <p:cNvPr id="3" name="Content Placeholder 2">
            <a:extLst>
              <a:ext uri="{FF2B5EF4-FFF2-40B4-BE49-F238E27FC236}">
                <a16:creationId xmlns:a16="http://schemas.microsoft.com/office/drawing/2014/main" id="{7DD57DFA-B374-7638-B644-D94A8B87695F}"/>
              </a:ext>
            </a:extLst>
          </p:cNvPr>
          <p:cNvSpPr>
            <a:spLocks noGrp="1"/>
          </p:cNvSpPr>
          <p:nvPr>
            <p:ph idx="1"/>
          </p:nvPr>
        </p:nvSpPr>
        <p:spPr>
          <a:xfrm>
            <a:off x="838200" y="1825625"/>
            <a:ext cx="6189324" cy="4351338"/>
          </a:xfrm>
        </p:spPr>
        <p:txBody>
          <a:bodyPr>
            <a:normAutofit/>
          </a:bodyPr>
          <a:lstStyle/>
          <a:p>
            <a:r>
              <a:rPr lang="en-US" b="0" i="0" dirty="0">
                <a:solidFill>
                  <a:srgbClr val="1B1B1B"/>
                </a:solidFill>
                <a:effectLst/>
                <a:latin typeface="Cambria" panose="02040503050406030204" pitchFamily="18" charset="0"/>
              </a:rPr>
              <a:t>“Weight loss induced by caloric restriction, for example, results in both an increased drive to eat and a reduction of energy expenditure.” (2,3)</a:t>
            </a:r>
          </a:p>
          <a:p>
            <a:r>
              <a:rPr lang="en-US" dirty="0">
                <a:solidFill>
                  <a:srgbClr val="1B1B1B"/>
                </a:solidFill>
                <a:latin typeface="Cambria" panose="02040503050406030204" pitchFamily="18" charset="0"/>
              </a:rPr>
              <a:t>The body prefers balance. </a:t>
            </a:r>
          </a:p>
          <a:p>
            <a:r>
              <a:rPr lang="en-US" dirty="0">
                <a:solidFill>
                  <a:srgbClr val="1B1B1B"/>
                </a:solidFill>
                <a:latin typeface="Cambria" panose="02040503050406030204" pitchFamily="18" charset="0"/>
              </a:rPr>
              <a:t>The metabolic rate of calories burned adjusts to counter act weight gain or weight loss</a:t>
            </a:r>
          </a:p>
          <a:p>
            <a:pPr marL="0" indent="0">
              <a:buNone/>
            </a:pPr>
            <a:endParaRPr lang="en-US" b="0" i="0" dirty="0">
              <a:solidFill>
                <a:srgbClr val="1B1B1B"/>
              </a:solidFill>
              <a:effectLst/>
              <a:latin typeface="Cambria" panose="02040503050406030204" pitchFamily="18" charset="0"/>
            </a:endParaRPr>
          </a:p>
        </p:txBody>
      </p:sp>
      <p:pic>
        <p:nvPicPr>
          <p:cNvPr id="1026" name="Picture 2">
            <a:extLst>
              <a:ext uri="{FF2B5EF4-FFF2-40B4-BE49-F238E27FC236}">
                <a16:creationId xmlns:a16="http://schemas.microsoft.com/office/drawing/2014/main" id="{C88CD024-B5F0-1A87-8EE2-F620546EBF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46022" y="1690688"/>
            <a:ext cx="4845978"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217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2CDD2-0E38-9A0F-0687-BFAC2EAC486C}"/>
              </a:ext>
            </a:extLst>
          </p:cNvPr>
          <p:cNvSpPr>
            <a:spLocks noGrp="1"/>
          </p:cNvSpPr>
          <p:nvPr>
            <p:ph type="title"/>
          </p:nvPr>
        </p:nvSpPr>
        <p:spPr/>
        <p:txBody>
          <a:bodyPr/>
          <a:lstStyle/>
          <a:p>
            <a:r>
              <a:rPr lang="en-US" b="1" dirty="0">
                <a:solidFill>
                  <a:srgbClr val="0070C0"/>
                </a:solidFill>
              </a:rPr>
              <a:t>Theories of obesity</a:t>
            </a:r>
          </a:p>
        </p:txBody>
      </p:sp>
      <p:sp>
        <p:nvSpPr>
          <p:cNvPr id="3" name="Content Placeholder 2">
            <a:extLst>
              <a:ext uri="{FF2B5EF4-FFF2-40B4-BE49-F238E27FC236}">
                <a16:creationId xmlns:a16="http://schemas.microsoft.com/office/drawing/2014/main" id="{DD26465C-2603-9DD4-6229-DC5BB9A9E837}"/>
              </a:ext>
            </a:extLst>
          </p:cNvPr>
          <p:cNvSpPr>
            <a:spLocks noGrp="1"/>
          </p:cNvSpPr>
          <p:nvPr>
            <p:ph idx="1"/>
          </p:nvPr>
        </p:nvSpPr>
        <p:spPr/>
        <p:txBody>
          <a:bodyPr/>
          <a:lstStyle/>
          <a:p>
            <a:r>
              <a:rPr lang="en-US" b="0" i="0" dirty="0">
                <a:solidFill>
                  <a:srgbClr val="1B1B1B"/>
                </a:solidFill>
                <a:effectLst/>
                <a:latin typeface="Cambria" panose="02040503050406030204" pitchFamily="18" charset="0"/>
              </a:rPr>
              <a:t>The body </a:t>
            </a:r>
            <a:r>
              <a:rPr lang="en-US" dirty="0">
                <a:solidFill>
                  <a:srgbClr val="1B1B1B"/>
                </a:solidFill>
                <a:latin typeface="Cambria" panose="02040503050406030204" pitchFamily="18" charset="0"/>
              </a:rPr>
              <a:t>appears to operate off of a “set point” for weight. </a:t>
            </a:r>
          </a:p>
          <a:p>
            <a:pPr marL="0" indent="0">
              <a:buNone/>
            </a:pPr>
            <a:endParaRPr lang="en-US" dirty="0">
              <a:solidFill>
                <a:srgbClr val="1B1B1B"/>
              </a:solidFill>
              <a:latin typeface="Cambria" panose="02040503050406030204" pitchFamily="18" charset="0"/>
            </a:endParaRPr>
          </a:p>
          <a:p>
            <a:pPr marL="0" indent="0">
              <a:buNone/>
            </a:pPr>
            <a:r>
              <a:rPr lang="en-US" b="1" dirty="0">
                <a:solidFill>
                  <a:srgbClr val="1B1B1B"/>
                </a:solidFill>
                <a:latin typeface="Cambria" panose="02040503050406030204" pitchFamily="18" charset="0"/>
              </a:rPr>
              <a:t>What determines this set point? </a:t>
            </a:r>
          </a:p>
          <a:p>
            <a:pPr marL="0" indent="0">
              <a:buNone/>
            </a:pPr>
            <a:r>
              <a:rPr lang="en-US" dirty="0">
                <a:solidFill>
                  <a:srgbClr val="1B1B1B"/>
                </a:solidFill>
                <a:latin typeface="Cambria" panose="02040503050406030204" pitchFamily="18" charset="0"/>
              </a:rPr>
              <a:t>Genetics?</a:t>
            </a:r>
          </a:p>
          <a:p>
            <a:pPr marL="0" indent="0">
              <a:buNone/>
            </a:pPr>
            <a:r>
              <a:rPr lang="en-US" dirty="0">
                <a:solidFill>
                  <a:srgbClr val="1B1B1B"/>
                </a:solidFill>
                <a:latin typeface="Cambria" panose="02040503050406030204" pitchFamily="18" charset="0"/>
              </a:rPr>
              <a:t>Environment? </a:t>
            </a:r>
          </a:p>
          <a:p>
            <a:pPr marL="0" indent="0">
              <a:buNone/>
            </a:pPr>
            <a:r>
              <a:rPr lang="en-US" dirty="0">
                <a:solidFill>
                  <a:srgbClr val="1B1B1B"/>
                </a:solidFill>
                <a:latin typeface="Cambria" panose="02040503050406030204" pitchFamily="18" charset="0"/>
              </a:rPr>
              <a:t>Hormones? </a:t>
            </a:r>
          </a:p>
          <a:p>
            <a:pPr marL="0" indent="0">
              <a:buNone/>
            </a:pPr>
            <a:r>
              <a:rPr lang="en-US" dirty="0">
                <a:solidFill>
                  <a:srgbClr val="1B1B1B"/>
                </a:solidFill>
                <a:latin typeface="Cambria" panose="02040503050406030204" pitchFamily="18" charset="0"/>
              </a:rPr>
              <a:t>??</a:t>
            </a:r>
          </a:p>
        </p:txBody>
      </p:sp>
    </p:spTree>
    <p:extLst>
      <p:ext uri="{BB962C8B-B14F-4D97-AF65-F5344CB8AC3E}">
        <p14:creationId xmlns:p14="http://schemas.microsoft.com/office/powerpoint/2010/main" val="3916309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35BB0-0AB0-D993-5404-57D43490645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9D014C7-153D-C096-69E9-22D70E6B4F97}"/>
              </a:ext>
            </a:extLst>
          </p:cNvPr>
          <p:cNvSpPr>
            <a:spLocks noGrp="1"/>
          </p:cNvSpPr>
          <p:nvPr>
            <p:ph idx="1"/>
          </p:nvPr>
        </p:nvSpPr>
        <p:spPr>
          <a:xfrm>
            <a:off x="3756752" y="1825625"/>
            <a:ext cx="451993" cy="234529"/>
          </a:xfrm>
        </p:spPr>
        <p:txBody>
          <a:bodyPr>
            <a:normAutofit fontScale="40000" lnSpcReduction="20000"/>
          </a:bodyPr>
          <a:lstStyle/>
          <a:p>
            <a:endParaRPr lang="en-US" dirty="0"/>
          </a:p>
        </p:txBody>
      </p:sp>
      <p:pic>
        <p:nvPicPr>
          <p:cNvPr id="2050" name="Picture 2" descr="Fig. 6">
            <a:extLst>
              <a:ext uri="{FF2B5EF4-FFF2-40B4-BE49-F238E27FC236}">
                <a16:creationId xmlns:a16="http://schemas.microsoft.com/office/drawing/2014/main" id="{9A7202EC-4890-2EB3-9401-A92E72834F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1620" y="365125"/>
            <a:ext cx="5216821" cy="408215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1C9FB65-E19F-F099-FA67-29E91DFDB7CB}"/>
              </a:ext>
            </a:extLst>
          </p:cNvPr>
          <p:cNvSpPr txBox="1"/>
          <p:nvPr/>
        </p:nvSpPr>
        <p:spPr>
          <a:xfrm>
            <a:off x="10609544" y="6361112"/>
            <a:ext cx="442750" cy="369332"/>
          </a:xfrm>
          <a:prstGeom prst="rect">
            <a:avLst/>
          </a:prstGeom>
          <a:noFill/>
        </p:spPr>
        <p:txBody>
          <a:bodyPr wrap="none" rtlCol="0">
            <a:spAutoFit/>
          </a:bodyPr>
          <a:lstStyle/>
          <a:p>
            <a:r>
              <a:rPr lang="en-US" dirty="0"/>
              <a:t>(1)</a:t>
            </a:r>
          </a:p>
        </p:txBody>
      </p:sp>
      <p:pic>
        <p:nvPicPr>
          <p:cNvPr id="2052" name="Picture 4">
            <a:extLst>
              <a:ext uri="{FF2B5EF4-FFF2-40B4-BE49-F238E27FC236}">
                <a16:creationId xmlns:a16="http://schemas.microsoft.com/office/drawing/2014/main" id="{AC9F2CD3-F048-175E-8301-0C7557EDC7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3560" y="1690688"/>
            <a:ext cx="5281772" cy="4082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4275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51F79-5B0A-7F3B-F41D-23C3C8948C22}"/>
              </a:ext>
            </a:extLst>
          </p:cNvPr>
          <p:cNvSpPr>
            <a:spLocks noGrp="1"/>
          </p:cNvSpPr>
          <p:nvPr>
            <p:ph type="title"/>
          </p:nvPr>
        </p:nvSpPr>
        <p:spPr/>
        <p:txBody>
          <a:bodyPr/>
          <a:lstStyle/>
          <a:p>
            <a:r>
              <a:rPr lang="en-US" b="1" dirty="0">
                <a:solidFill>
                  <a:srgbClr val="0070C0"/>
                </a:solidFill>
              </a:rPr>
              <a:t>Theories of obesity</a:t>
            </a:r>
          </a:p>
        </p:txBody>
      </p:sp>
      <p:sp>
        <p:nvSpPr>
          <p:cNvPr id="3" name="Content Placeholder 2">
            <a:extLst>
              <a:ext uri="{FF2B5EF4-FFF2-40B4-BE49-F238E27FC236}">
                <a16:creationId xmlns:a16="http://schemas.microsoft.com/office/drawing/2014/main" id="{F384B0C9-E9D7-530F-19E2-BBC8D925A014}"/>
              </a:ext>
            </a:extLst>
          </p:cNvPr>
          <p:cNvSpPr>
            <a:spLocks noGrp="1"/>
          </p:cNvSpPr>
          <p:nvPr>
            <p:ph sz="half" idx="1"/>
          </p:nvPr>
        </p:nvSpPr>
        <p:spPr/>
        <p:txBody>
          <a:bodyPr>
            <a:normAutofit fontScale="92500"/>
          </a:bodyPr>
          <a:lstStyle/>
          <a:p>
            <a:pPr marL="0" indent="0">
              <a:buNone/>
            </a:pPr>
            <a:r>
              <a:rPr lang="en-US" b="1" i="0" dirty="0">
                <a:solidFill>
                  <a:srgbClr val="1B1B1B"/>
                </a:solidFill>
                <a:effectLst/>
                <a:latin typeface="Cambria" panose="02040503050406030204" pitchFamily="18" charset="0"/>
              </a:rPr>
              <a:t>“Calories in = calories out” does not add up 100%. </a:t>
            </a:r>
          </a:p>
          <a:p>
            <a:pPr marL="0" indent="0">
              <a:buNone/>
            </a:pPr>
            <a:endParaRPr lang="en-US" b="1" i="0" dirty="0">
              <a:solidFill>
                <a:srgbClr val="1B1B1B"/>
              </a:solidFill>
              <a:effectLst/>
              <a:latin typeface="Cambria" panose="02040503050406030204" pitchFamily="18" charset="0"/>
            </a:endParaRPr>
          </a:p>
          <a:p>
            <a:r>
              <a:rPr lang="en-US" b="0" i="0" dirty="0">
                <a:solidFill>
                  <a:srgbClr val="1B1B1B"/>
                </a:solidFill>
                <a:effectLst/>
                <a:latin typeface="Cambria" panose="02040503050406030204" pitchFamily="18" charset="0"/>
              </a:rPr>
              <a:t>“for a given caloric intake or physical activity, BMI was higher in 2006 than in 1988” (5)</a:t>
            </a:r>
          </a:p>
          <a:p>
            <a:r>
              <a:rPr lang="en-US" b="1" dirty="0">
                <a:solidFill>
                  <a:srgbClr val="C00000"/>
                </a:solidFill>
                <a:latin typeface="Cambria" panose="02040503050406030204" pitchFamily="18" charset="0"/>
              </a:rPr>
              <a:t>Caloric content </a:t>
            </a:r>
            <a:r>
              <a:rPr lang="en-US" dirty="0">
                <a:solidFill>
                  <a:srgbClr val="1B1B1B"/>
                </a:solidFill>
                <a:latin typeface="Cambria" panose="02040503050406030204" pitchFamily="18" charset="0"/>
              </a:rPr>
              <a:t>of diet vs. </a:t>
            </a:r>
            <a:r>
              <a:rPr lang="en-US" b="1" dirty="0">
                <a:solidFill>
                  <a:srgbClr val="C00000"/>
                </a:solidFill>
                <a:latin typeface="Cambria" panose="02040503050406030204" pitchFamily="18" charset="0"/>
              </a:rPr>
              <a:t>endocrine response </a:t>
            </a:r>
            <a:r>
              <a:rPr lang="en-US" dirty="0">
                <a:solidFill>
                  <a:srgbClr val="1B1B1B"/>
                </a:solidFill>
                <a:latin typeface="Cambria" panose="02040503050406030204" pitchFamily="18" charset="0"/>
              </a:rPr>
              <a:t>to diet</a:t>
            </a:r>
          </a:p>
          <a:p>
            <a:r>
              <a:rPr lang="en-US" i="1" dirty="0">
                <a:solidFill>
                  <a:srgbClr val="00B050"/>
                </a:solidFill>
                <a:latin typeface="Cambria" panose="02040503050406030204" pitchFamily="18" charset="0"/>
              </a:rPr>
              <a:t>Quantity</a:t>
            </a:r>
            <a:r>
              <a:rPr lang="en-US" dirty="0">
                <a:solidFill>
                  <a:srgbClr val="00B050"/>
                </a:solidFill>
                <a:latin typeface="Cambria" panose="02040503050406030204" pitchFamily="18" charset="0"/>
              </a:rPr>
              <a:t> </a:t>
            </a:r>
            <a:r>
              <a:rPr lang="en-US" dirty="0">
                <a:solidFill>
                  <a:srgbClr val="1B1B1B"/>
                </a:solidFill>
                <a:latin typeface="Cambria" panose="02040503050406030204" pitchFamily="18" charset="0"/>
              </a:rPr>
              <a:t>versus </a:t>
            </a:r>
            <a:r>
              <a:rPr lang="en-US" i="1" dirty="0">
                <a:solidFill>
                  <a:srgbClr val="00B050"/>
                </a:solidFill>
                <a:latin typeface="Cambria" panose="02040503050406030204" pitchFamily="18" charset="0"/>
              </a:rPr>
              <a:t>quality</a:t>
            </a:r>
            <a:r>
              <a:rPr lang="en-US" dirty="0">
                <a:solidFill>
                  <a:srgbClr val="1B1B1B"/>
                </a:solidFill>
                <a:latin typeface="Cambria" panose="02040503050406030204" pitchFamily="18" charset="0"/>
              </a:rPr>
              <a:t> of calories </a:t>
            </a:r>
          </a:p>
        </p:txBody>
      </p:sp>
      <p:pic>
        <p:nvPicPr>
          <p:cNvPr id="3074" name="Picture 2">
            <a:extLst>
              <a:ext uri="{FF2B5EF4-FFF2-40B4-BE49-F238E27FC236}">
                <a16:creationId xmlns:a16="http://schemas.microsoft.com/office/drawing/2014/main" id="{B35FB056-4BCE-A4B0-52F3-C5032312A4D1}"/>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922221" y="1275908"/>
            <a:ext cx="6131555" cy="46038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7741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1B280D-C0D9-9A3C-8896-07653A100147}"/>
              </a:ext>
            </a:extLst>
          </p:cNvPr>
          <p:cNvSpPr>
            <a:spLocks noGrp="1"/>
          </p:cNvSpPr>
          <p:nvPr>
            <p:ph type="title"/>
          </p:nvPr>
        </p:nvSpPr>
        <p:spPr/>
        <p:txBody>
          <a:bodyPr/>
          <a:lstStyle/>
          <a:p>
            <a:r>
              <a:rPr lang="en-US" b="1" dirty="0">
                <a:solidFill>
                  <a:srgbClr val="0070C0"/>
                </a:solidFill>
              </a:rPr>
              <a:t>Theories of obesity</a:t>
            </a:r>
          </a:p>
        </p:txBody>
      </p:sp>
      <p:sp>
        <p:nvSpPr>
          <p:cNvPr id="5" name="Content Placeholder 4">
            <a:extLst>
              <a:ext uri="{FF2B5EF4-FFF2-40B4-BE49-F238E27FC236}">
                <a16:creationId xmlns:a16="http://schemas.microsoft.com/office/drawing/2014/main" id="{0D32B257-DB79-F779-C04A-6A0A65DE63F2}"/>
              </a:ext>
            </a:extLst>
          </p:cNvPr>
          <p:cNvSpPr>
            <a:spLocks noGrp="1"/>
          </p:cNvSpPr>
          <p:nvPr>
            <p:ph idx="1"/>
          </p:nvPr>
        </p:nvSpPr>
        <p:spPr/>
        <p:txBody>
          <a:bodyPr>
            <a:normAutofit/>
          </a:bodyPr>
          <a:lstStyle/>
          <a:p>
            <a:r>
              <a:rPr lang="en-US" dirty="0">
                <a:solidFill>
                  <a:srgbClr val="1B1B1B"/>
                </a:solidFill>
                <a:latin typeface="Cambria" panose="02040503050406030204" pitchFamily="18" charset="0"/>
              </a:rPr>
              <a:t>Since the 1970’s, there has been a rise in the intake of refined carbohydrates and fructose sweetened beverages. (6)</a:t>
            </a:r>
            <a:r>
              <a:rPr lang="en-US" dirty="0">
                <a:solidFill>
                  <a:srgbClr val="C00000"/>
                </a:solidFill>
                <a:latin typeface="Cambria" panose="02040503050406030204" pitchFamily="18" charset="0"/>
              </a:rPr>
              <a:t> this trend parallels the obesity epidemic. </a:t>
            </a:r>
          </a:p>
          <a:p>
            <a:pPr marL="0" indent="0">
              <a:buNone/>
            </a:pPr>
            <a:endParaRPr lang="en-US" b="0" i="0" dirty="0">
              <a:solidFill>
                <a:srgbClr val="C00000"/>
              </a:solidFill>
              <a:effectLst/>
              <a:latin typeface="Cambria" panose="02040503050406030204" pitchFamily="18" charset="0"/>
            </a:endParaRPr>
          </a:p>
          <a:p>
            <a:r>
              <a:rPr lang="en-US" b="0" i="0" dirty="0">
                <a:solidFill>
                  <a:srgbClr val="1B1B1B"/>
                </a:solidFill>
                <a:effectLst/>
                <a:latin typeface="Cambria" panose="02040503050406030204" pitchFamily="18" charset="0"/>
              </a:rPr>
              <a:t>rapidly digestible carbohydrates </a:t>
            </a:r>
            <a:r>
              <a:rPr lang="en-US" dirty="0">
                <a:solidFill>
                  <a:srgbClr val="1B1B1B"/>
                </a:solidFill>
                <a:latin typeface="Cambria" panose="02040503050406030204" pitchFamily="18" charset="0"/>
              </a:rPr>
              <a:t>-&gt;</a:t>
            </a:r>
            <a:r>
              <a:rPr lang="en-US" b="0" i="0" dirty="0">
                <a:solidFill>
                  <a:srgbClr val="1B1B1B"/>
                </a:solidFill>
                <a:effectLst/>
                <a:latin typeface="Cambria" panose="02040503050406030204" pitchFamily="18" charset="0"/>
              </a:rPr>
              <a:t>  elevated insulin </a:t>
            </a:r>
            <a:r>
              <a:rPr lang="en-US" dirty="0">
                <a:solidFill>
                  <a:srgbClr val="1B1B1B"/>
                </a:solidFill>
                <a:latin typeface="Cambria" panose="02040503050406030204" pitchFamily="18" charset="0"/>
              </a:rPr>
              <a:t>-</a:t>
            </a:r>
            <a:r>
              <a:rPr lang="en-US" b="0" i="0" dirty="0">
                <a:solidFill>
                  <a:srgbClr val="1B1B1B"/>
                </a:solidFill>
                <a:effectLst/>
                <a:latin typeface="Cambria" panose="02040503050406030204" pitchFamily="18" charset="0"/>
              </a:rPr>
              <a:t>&gt; lipoprotein lipase -&gt; suppression </a:t>
            </a:r>
            <a:r>
              <a:rPr lang="en-US" dirty="0">
                <a:solidFill>
                  <a:srgbClr val="1B1B1B"/>
                </a:solidFill>
                <a:latin typeface="Cambria" panose="02040503050406030204" pitchFamily="18" charset="0"/>
              </a:rPr>
              <a:t>of </a:t>
            </a:r>
            <a:r>
              <a:rPr lang="en-US" b="0" i="0" dirty="0">
                <a:solidFill>
                  <a:srgbClr val="1B1B1B"/>
                </a:solidFill>
                <a:effectLst/>
                <a:latin typeface="Cambria" panose="02040503050406030204" pitchFamily="18" charset="0"/>
              </a:rPr>
              <a:t>lipolysis in adipose tissue -&gt; lipogenesis. (1)</a:t>
            </a:r>
          </a:p>
          <a:p>
            <a:pPr marL="0" indent="0">
              <a:buNone/>
            </a:pPr>
            <a:endParaRPr lang="en-US" b="0" i="0" dirty="0">
              <a:solidFill>
                <a:srgbClr val="1B1B1B"/>
              </a:solidFill>
              <a:effectLst/>
              <a:latin typeface="Cambria" panose="02040503050406030204" pitchFamily="18" charset="0"/>
            </a:endParaRPr>
          </a:p>
          <a:p>
            <a:r>
              <a:rPr lang="en-US" dirty="0">
                <a:solidFill>
                  <a:srgbClr val="1B1B1B"/>
                </a:solidFill>
                <a:latin typeface="Cambria" panose="02040503050406030204" pitchFamily="18" charset="0"/>
              </a:rPr>
              <a:t>In short, </a:t>
            </a:r>
            <a:r>
              <a:rPr lang="en-US" b="1" dirty="0">
                <a:solidFill>
                  <a:srgbClr val="1B1B1B"/>
                </a:solidFill>
                <a:latin typeface="Cambria" panose="02040503050406030204" pitchFamily="18" charset="0"/>
              </a:rPr>
              <a:t>carbs raise insulin and excess energy is stored as fat</a:t>
            </a:r>
            <a:r>
              <a:rPr lang="en-US" dirty="0">
                <a:solidFill>
                  <a:srgbClr val="1B1B1B"/>
                </a:solidFill>
                <a:latin typeface="Cambria" panose="02040503050406030204" pitchFamily="18" charset="0"/>
              </a:rPr>
              <a:t>.  </a:t>
            </a:r>
            <a:endParaRPr lang="en-US" dirty="0"/>
          </a:p>
        </p:txBody>
      </p:sp>
    </p:spTree>
    <p:extLst>
      <p:ext uri="{BB962C8B-B14F-4D97-AF65-F5344CB8AC3E}">
        <p14:creationId xmlns:p14="http://schemas.microsoft.com/office/powerpoint/2010/main" val="2836560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99AEE-79A0-6744-6843-6750D87D7DDD}"/>
              </a:ext>
            </a:extLst>
          </p:cNvPr>
          <p:cNvSpPr>
            <a:spLocks noGrp="1"/>
          </p:cNvSpPr>
          <p:nvPr>
            <p:ph type="title"/>
          </p:nvPr>
        </p:nvSpPr>
        <p:spPr/>
        <p:txBody>
          <a:bodyPr/>
          <a:lstStyle/>
          <a:p>
            <a:r>
              <a:rPr lang="en-US" b="1" dirty="0">
                <a:solidFill>
                  <a:srgbClr val="0070C0"/>
                </a:solidFill>
              </a:rPr>
              <a:t>Theories of obesity</a:t>
            </a:r>
          </a:p>
        </p:txBody>
      </p:sp>
      <p:sp>
        <p:nvSpPr>
          <p:cNvPr id="3" name="Content Placeholder 2">
            <a:extLst>
              <a:ext uri="{FF2B5EF4-FFF2-40B4-BE49-F238E27FC236}">
                <a16:creationId xmlns:a16="http://schemas.microsoft.com/office/drawing/2014/main" id="{5A031F66-09F1-4A56-5396-D25990C4B221}"/>
              </a:ext>
            </a:extLst>
          </p:cNvPr>
          <p:cNvSpPr>
            <a:spLocks noGrp="1"/>
          </p:cNvSpPr>
          <p:nvPr>
            <p:ph idx="1"/>
          </p:nvPr>
        </p:nvSpPr>
        <p:spPr>
          <a:xfrm>
            <a:off x="838200" y="1825625"/>
            <a:ext cx="6158023" cy="4351338"/>
          </a:xfrm>
        </p:spPr>
        <p:txBody>
          <a:bodyPr>
            <a:normAutofit fontScale="92500" lnSpcReduction="10000"/>
          </a:bodyPr>
          <a:lstStyle/>
          <a:p>
            <a:r>
              <a:rPr lang="en-US" b="0" i="0" dirty="0">
                <a:solidFill>
                  <a:srgbClr val="1B1B1B"/>
                </a:solidFill>
                <a:effectLst/>
                <a:latin typeface="Cambria" panose="02040503050406030204" pitchFamily="18" charset="0"/>
              </a:rPr>
              <a:t>ROS is a </a:t>
            </a:r>
            <a:r>
              <a:rPr lang="en-US" b="0" i="0" dirty="0">
                <a:solidFill>
                  <a:srgbClr val="C00000"/>
                </a:solidFill>
                <a:effectLst/>
                <a:latin typeface="Cambria" panose="02040503050406030204" pitchFamily="18" charset="0"/>
              </a:rPr>
              <a:t>mitochondrial signal </a:t>
            </a:r>
            <a:r>
              <a:rPr lang="en-US" b="0" i="0" dirty="0">
                <a:solidFill>
                  <a:srgbClr val="1B1B1B"/>
                </a:solidFill>
                <a:effectLst/>
                <a:latin typeface="Cambria" panose="02040503050406030204" pitchFamily="18" charset="0"/>
              </a:rPr>
              <a:t>generated when </a:t>
            </a:r>
            <a:r>
              <a:rPr lang="en-US" b="0" i="0" dirty="0">
                <a:solidFill>
                  <a:srgbClr val="C00000"/>
                </a:solidFill>
                <a:effectLst/>
                <a:latin typeface="Cambria" panose="02040503050406030204" pitchFamily="18" charset="0"/>
              </a:rPr>
              <a:t>excess fuel </a:t>
            </a:r>
            <a:r>
              <a:rPr lang="en-US" b="0" i="0" dirty="0">
                <a:solidFill>
                  <a:srgbClr val="1B1B1B"/>
                </a:solidFill>
                <a:effectLst/>
                <a:latin typeface="Cambria" panose="02040503050406030204" pitchFamily="18" charset="0"/>
              </a:rPr>
              <a:t>is available (1)</a:t>
            </a:r>
          </a:p>
          <a:p>
            <a:r>
              <a:rPr lang="en-US" dirty="0">
                <a:solidFill>
                  <a:srgbClr val="1B1B1B"/>
                </a:solidFill>
                <a:latin typeface="Cambria" panose="02040503050406030204" pitchFamily="18" charset="0"/>
              </a:rPr>
              <a:t>ROS </a:t>
            </a:r>
            <a:r>
              <a:rPr lang="en-US" dirty="0">
                <a:solidFill>
                  <a:srgbClr val="C00000"/>
                </a:solidFill>
                <a:latin typeface="Cambria" panose="02040503050406030204" pitchFamily="18" charset="0"/>
              </a:rPr>
              <a:t>promote fat storage </a:t>
            </a:r>
            <a:r>
              <a:rPr lang="en-US" dirty="0">
                <a:solidFill>
                  <a:srgbClr val="1B1B1B"/>
                </a:solidFill>
                <a:latin typeface="Cambria" panose="02040503050406030204" pitchFamily="18" charset="0"/>
              </a:rPr>
              <a:t>through a complex web of interaction with hormones, such as insulin and LPL </a:t>
            </a:r>
          </a:p>
          <a:p>
            <a:r>
              <a:rPr lang="en-US" dirty="0">
                <a:solidFill>
                  <a:srgbClr val="1B1B1B"/>
                </a:solidFill>
                <a:latin typeface="Cambria" panose="02040503050406030204" pitchFamily="18" charset="0"/>
              </a:rPr>
              <a:t>higher intake </a:t>
            </a:r>
            <a:r>
              <a:rPr lang="en-US" dirty="0">
                <a:solidFill>
                  <a:srgbClr val="C00000"/>
                </a:solidFill>
                <a:latin typeface="Cambria" panose="02040503050406030204" pitchFamily="18" charset="0"/>
              </a:rPr>
              <a:t>of ultra processed foods </a:t>
            </a:r>
            <a:r>
              <a:rPr lang="en-US" dirty="0">
                <a:solidFill>
                  <a:srgbClr val="1B1B1B"/>
                </a:solidFill>
                <a:latin typeface="Cambria" panose="02040503050406030204" pitchFamily="18" charset="0"/>
              </a:rPr>
              <a:t>promotes ROS, lower antioxidant capacity, and “oxidative stress” (1)</a:t>
            </a:r>
          </a:p>
          <a:p>
            <a:r>
              <a:rPr lang="en-US" b="0" i="0" dirty="0">
                <a:solidFill>
                  <a:srgbClr val="1B1B1B"/>
                </a:solidFill>
                <a:effectLst/>
                <a:latin typeface="Cambria" panose="02040503050406030204" pitchFamily="18" charset="0"/>
              </a:rPr>
              <a:t>“enlarged adipocytes in obesity are associated with </a:t>
            </a:r>
            <a:r>
              <a:rPr lang="en-US" b="0" i="0" dirty="0">
                <a:solidFill>
                  <a:srgbClr val="C00000"/>
                </a:solidFill>
                <a:effectLst/>
                <a:latin typeface="Cambria" panose="02040503050406030204" pitchFamily="18" charset="0"/>
              </a:rPr>
              <a:t>chronic low-grade inflammation </a:t>
            </a:r>
            <a:r>
              <a:rPr lang="en-US" b="0" i="0" dirty="0">
                <a:solidFill>
                  <a:srgbClr val="1B1B1B"/>
                </a:solidFill>
                <a:effectLst/>
                <a:latin typeface="Cambria" panose="02040503050406030204" pitchFamily="18" charset="0"/>
              </a:rPr>
              <a:t>in adipose tissue and increased oxidative stress” (7)</a:t>
            </a:r>
            <a:endParaRPr lang="en-US" dirty="0"/>
          </a:p>
        </p:txBody>
      </p:sp>
      <p:pic>
        <p:nvPicPr>
          <p:cNvPr id="4098" name="Picture 2">
            <a:extLst>
              <a:ext uri="{FF2B5EF4-FFF2-40B4-BE49-F238E27FC236}">
                <a16:creationId xmlns:a16="http://schemas.microsoft.com/office/drawing/2014/main" id="{0CC664D6-F9BE-6661-3CCF-BF150DD89A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6223" y="1696004"/>
            <a:ext cx="4762500" cy="39080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1642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5C742CBFD7464DB6FD5714C3C9AFF0" ma:contentTypeVersion="19" ma:contentTypeDescription="Create a new document." ma:contentTypeScope="" ma:versionID="299973ef29f243589c5f6f95cadf3142">
  <xsd:schema xmlns:xsd="http://www.w3.org/2001/XMLSchema" xmlns:xs="http://www.w3.org/2001/XMLSchema" xmlns:p="http://schemas.microsoft.com/office/2006/metadata/properties" xmlns:ns2="c6a150e9-571f-46dd-be5f-b16145ef198d" xmlns:ns3="d2cccd37-1529-4bdb-80e4-007982c42467" targetNamespace="http://schemas.microsoft.com/office/2006/metadata/properties" ma:root="true" ma:fieldsID="c88b42ba56ee563702cfbc577b84af83" ns2:_="" ns3:_="">
    <xsd:import namespace="c6a150e9-571f-46dd-be5f-b16145ef198d"/>
    <xsd:import namespace="d2cccd37-1529-4bdb-80e4-007982c4246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PCI_Doc" minOccurs="0"/>
                <xsd:element ref="ns2:MediaServiceOCR" minOccurs="0"/>
                <xsd:element ref="ns2:PHIConfidentialHighSev" minOccurs="0"/>
                <xsd:element ref="ns2:MediaServiceBillingMetadata" minOccurs="0"/>
                <xsd:element ref="ns2:MediaServiceLocation" minOccurs="0"/>
                <xsd:element ref="ns2:PHIConfidential" minOccurs="0"/>
                <xsd:element ref="ns2:CertFile" minOccurs="0"/>
                <xsd:element ref="ns2:Source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a150e9-571f-46dd-be5f-b16145ef19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956e18de-48a1-42b9-a3a2-ae2a5555623c" ma:termSetId="09814cd3-568e-fe90-9814-8d621ff8fb84" ma:anchorId="fba54fb3-c3e1-fe81-a776-ca4b69148c4d" ma:open="true" ma:isKeyword="false">
      <xsd:complexType>
        <xsd:sequence>
          <xsd:element ref="pc:Terms" minOccurs="0" maxOccurs="1"/>
        </xsd:sequence>
      </xsd:complexType>
    </xsd:element>
    <xsd:element name="PCI_Doc" ma:index="19" nillable="true" ma:displayName="PCI_Doc" ma:internalName="PCI_Doc">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PHIConfidentialHighSev" ma:index="21" nillable="true" ma:displayName="PHIConfidentialHighSev" ma:internalName="PHIConfidentialHighSev">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element name="PHIConfidential" ma:index="24" nillable="true" ma:displayName="PHIConfidential" ma:internalName="PHIConfidential">
      <xsd:simpleType>
        <xsd:restriction base="dms:Text"/>
      </xsd:simpleType>
    </xsd:element>
    <xsd:element name="CertFile" ma:index="25" nillable="true" ma:displayName="CertFile" ma:internalName="CertFile">
      <xsd:simpleType>
        <xsd:restriction base="dms:Text"/>
      </xsd:simpleType>
    </xsd:element>
    <xsd:element name="SourceCode" ma:index="26" nillable="true" ma:displayName="SourceCode" ma:internalName="SourceCod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cccd37-1529-4bdb-80e4-007982c4246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d306ad8-a6ea-4bc6-8e6b-f93722dd48d7}" ma:internalName="TaxCatchAll" ma:showField="CatchAllData" ma:web="d2cccd37-1529-4bdb-80e4-007982c424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6a150e9-571f-46dd-be5f-b16145ef198d">
      <Terms xmlns="http://schemas.microsoft.com/office/infopath/2007/PartnerControls"/>
    </lcf76f155ced4ddcb4097134ff3c332f>
    <PHIConfidential xmlns="c6a150e9-571f-46dd-be5f-b16145ef198d" xsi:nil="true"/>
    <TaxCatchAll xmlns="d2cccd37-1529-4bdb-80e4-007982c42467" xsi:nil="true"/>
    <CertFile xmlns="c6a150e9-571f-46dd-be5f-b16145ef198d" xsi:nil="true"/>
    <PHIConfidentialHighSev xmlns="c6a150e9-571f-46dd-be5f-b16145ef198d" xsi:nil="true"/>
    <PCI_Doc xmlns="c6a150e9-571f-46dd-be5f-b16145ef198d" xsi:nil="true"/>
    <SourceCode xmlns="c6a150e9-571f-46dd-be5f-b16145ef198d" xsi:nil="true"/>
  </documentManagement>
</p:properties>
</file>

<file path=customXml/itemProps1.xml><?xml version="1.0" encoding="utf-8"?>
<ds:datastoreItem xmlns:ds="http://schemas.openxmlformats.org/officeDocument/2006/customXml" ds:itemID="{DD4A0CB3-0A06-453C-B44F-16708545C3F6}"/>
</file>

<file path=customXml/itemProps2.xml><?xml version="1.0" encoding="utf-8"?>
<ds:datastoreItem xmlns:ds="http://schemas.openxmlformats.org/officeDocument/2006/customXml" ds:itemID="{26947F14-272F-40E7-8AF2-B971F014C501}"/>
</file>

<file path=customXml/itemProps3.xml><?xml version="1.0" encoding="utf-8"?>
<ds:datastoreItem xmlns:ds="http://schemas.openxmlformats.org/officeDocument/2006/customXml" ds:itemID="{F04E6766-BE0D-47C1-A292-9664EBB07277}"/>
</file>

<file path=docProps/app.xml><?xml version="1.0" encoding="utf-8"?>
<Properties xmlns="http://schemas.openxmlformats.org/officeDocument/2006/extended-properties" xmlns:vt="http://schemas.openxmlformats.org/officeDocument/2006/docPropsVTypes">
  <TotalTime>7424</TotalTime>
  <Words>1523</Words>
  <Application>Microsoft Office PowerPoint</Application>
  <PresentationFormat>Widescreen</PresentationFormat>
  <Paragraphs>110</Paragraphs>
  <Slides>20</Slides>
  <Notes>11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__Roboto_35b5f0</vt:lpstr>
      <vt:lpstr>Arial</vt:lpstr>
      <vt:lpstr>BlinkMacSystemFont</vt:lpstr>
      <vt:lpstr>Calibri</vt:lpstr>
      <vt:lpstr>Calibri Light</vt:lpstr>
      <vt:lpstr>Cambria</vt:lpstr>
      <vt:lpstr>Roboto Mono Web</vt:lpstr>
      <vt:lpstr>Source Sans Pro Web</vt:lpstr>
      <vt:lpstr>Wingdings</vt:lpstr>
      <vt:lpstr>Office Theme</vt:lpstr>
      <vt:lpstr>Reversing Obesity and Metabolic Syndrome in Primary Care</vt:lpstr>
      <vt:lpstr>Disclosures</vt:lpstr>
      <vt:lpstr>Theories of obesity</vt:lpstr>
      <vt:lpstr>Theories of obesity</vt:lpstr>
      <vt:lpstr>Theories of obesity</vt:lpstr>
      <vt:lpstr>PowerPoint Presentation</vt:lpstr>
      <vt:lpstr>Theories of obesity</vt:lpstr>
      <vt:lpstr>Theories of obesity</vt:lpstr>
      <vt:lpstr>Theories of obesity</vt:lpstr>
      <vt:lpstr>What is metabolic syndrome? </vt:lpstr>
      <vt:lpstr>What to do?</vt:lpstr>
      <vt:lpstr>PowerPoint Presentation</vt:lpstr>
      <vt:lpstr>PowerPoint Presentation</vt:lpstr>
      <vt:lpstr>Diet MORE?</vt:lpstr>
      <vt:lpstr>Exercise MORE?</vt:lpstr>
      <vt:lpstr>PowerPoint Presentation</vt:lpstr>
      <vt:lpstr>Surgery?</vt:lpstr>
      <vt:lpstr>What else?</vt:lpstr>
      <vt:lpstr>Practical Resources </vt:lpstr>
      <vt:lpstr>References Cited (NLM format)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Rebekah Steinke</dc:creator>
  <cp:lastModifiedBy>Rachael Jones</cp:lastModifiedBy>
  <cp:revision>7</cp:revision>
  <dcterms:created xsi:type="dcterms:W3CDTF">2025-02-14T15:47:05Z</dcterms:created>
  <dcterms:modified xsi:type="dcterms:W3CDTF">2026-03-03T18:50:26Z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0x010100595C742CBFD7464DB6FD5714C3C9AFF0</vt:lpwstr>
  </property>
</Properties>
</file>