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5"/>
  </p:notesMasterIdLst>
  <p:sldIdLst>
    <p:sldId id="256" r:id="rId2"/>
    <p:sldId id="257" r:id="rId3"/>
    <p:sldId id="258" r:id="rId4"/>
    <p:sldId id="32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70" r:id="rId16"/>
    <p:sldId id="326" r:id="rId17"/>
    <p:sldId id="271" r:id="rId18"/>
    <p:sldId id="272" r:id="rId19"/>
    <p:sldId id="273" r:id="rId20"/>
    <p:sldId id="274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75" r:id="rId29"/>
    <p:sldId id="286" r:id="rId30"/>
    <p:sldId id="287" r:id="rId31"/>
    <p:sldId id="288" r:id="rId32"/>
    <p:sldId id="289" r:id="rId33"/>
    <p:sldId id="290" r:id="rId34"/>
    <p:sldId id="312" r:id="rId35"/>
    <p:sldId id="309" r:id="rId36"/>
    <p:sldId id="310" r:id="rId37"/>
    <p:sldId id="311" r:id="rId38"/>
    <p:sldId id="313" r:id="rId39"/>
    <p:sldId id="292" r:id="rId40"/>
    <p:sldId id="307" r:id="rId41"/>
    <p:sldId id="306" r:id="rId42"/>
    <p:sldId id="302" r:id="rId43"/>
    <p:sldId id="303" r:id="rId44"/>
    <p:sldId id="314" r:id="rId45"/>
    <p:sldId id="315" r:id="rId46"/>
    <p:sldId id="316" r:id="rId47"/>
    <p:sldId id="317" r:id="rId48"/>
    <p:sldId id="318" r:id="rId49"/>
    <p:sldId id="319" r:id="rId50"/>
    <p:sldId id="320" r:id="rId51"/>
    <p:sldId id="322" r:id="rId52"/>
    <p:sldId id="329" r:id="rId53"/>
    <p:sldId id="323" r:id="rId54"/>
    <p:sldId id="327" r:id="rId55"/>
    <p:sldId id="328" r:id="rId56"/>
    <p:sldId id="324" r:id="rId57"/>
    <p:sldId id="331" r:id="rId58"/>
    <p:sldId id="332" r:id="rId59"/>
    <p:sldId id="333" r:id="rId60"/>
    <p:sldId id="334" r:id="rId61"/>
    <p:sldId id="325" r:id="rId62"/>
    <p:sldId id="308" r:id="rId63"/>
    <p:sldId id="330" r:id="rId6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28F9C8-8B68-4434-ACC2-1666195720A2}" v="3" dt="2026-03-11T19:14:01.7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74" Type="http://schemas.openxmlformats.org/officeDocument/2006/relationships/customXml" Target="../customXml/item3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customXml" Target="../customXml/item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73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ann Cummings" userId="b9e901fb-51e3-4a92-9cb6-7f27c7f6f96b" providerId="ADAL" clId="{BA1797D5-E2B0-4BAF-A0EF-75EF4760B55A}"/>
    <pc:docChg chg="custSel addSld delSld modSld">
      <pc:chgData name="Deann Cummings" userId="b9e901fb-51e3-4a92-9cb6-7f27c7f6f96b" providerId="ADAL" clId="{BA1797D5-E2B0-4BAF-A0EF-75EF4760B55A}" dt="2026-03-11T19:46:06.558" v="3021" actId="20577"/>
      <pc:docMkLst>
        <pc:docMk/>
      </pc:docMkLst>
      <pc:sldChg chg="modSp mod">
        <pc:chgData name="Deann Cummings" userId="b9e901fb-51e3-4a92-9cb6-7f27c7f6f96b" providerId="ADAL" clId="{BA1797D5-E2B0-4BAF-A0EF-75EF4760B55A}" dt="2026-03-11T18:38:23.508" v="1404" actId="14"/>
        <pc:sldMkLst>
          <pc:docMk/>
          <pc:sldMk cId="2301893147" sldId="259"/>
        </pc:sldMkLst>
        <pc:spChg chg="mod">
          <ac:chgData name="Deann Cummings" userId="b9e901fb-51e3-4a92-9cb6-7f27c7f6f96b" providerId="ADAL" clId="{BA1797D5-E2B0-4BAF-A0EF-75EF4760B55A}" dt="2026-03-11T18:38:23.508" v="1404" actId="14"/>
          <ac:spMkLst>
            <pc:docMk/>
            <pc:sldMk cId="2301893147" sldId="259"/>
            <ac:spMk id="3" creationId="{046C5561-41FD-B62C-C3DF-75228D84CE86}"/>
          </ac:spMkLst>
        </pc:spChg>
      </pc:sldChg>
      <pc:sldChg chg="del">
        <pc:chgData name="Deann Cummings" userId="b9e901fb-51e3-4a92-9cb6-7f27c7f6f96b" providerId="ADAL" clId="{BA1797D5-E2B0-4BAF-A0EF-75EF4760B55A}" dt="2026-03-11T14:16:50.039" v="24" actId="2696"/>
        <pc:sldMkLst>
          <pc:docMk/>
          <pc:sldMk cId="285626054" sldId="269"/>
        </pc:sldMkLst>
      </pc:sldChg>
      <pc:sldChg chg="modSp mod">
        <pc:chgData name="Deann Cummings" userId="b9e901fb-51e3-4a92-9cb6-7f27c7f6f96b" providerId="ADAL" clId="{BA1797D5-E2B0-4BAF-A0EF-75EF4760B55A}" dt="2026-03-11T18:45:04.384" v="1433" actId="20577"/>
        <pc:sldMkLst>
          <pc:docMk/>
          <pc:sldMk cId="1859433813" sldId="270"/>
        </pc:sldMkLst>
        <pc:spChg chg="mod">
          <ac:chgData name="Deann Cummings" userId="b9e901fb-51e3-4a92-9cb6-7f27c7f6f96b" providerId="ADAL" clId="{BA1797D5-E2B0-4BAF-A0EF-75EF4760B55A}" dt="2026-03-11T18:45:04.384" v="1433" actId="20577"/>
          <ac:spMkLst>
            <pc:docMk/>
            <pc:sldMk cId="1859433813" sldId="270"/>
            <ac:spMk id="3" creationId="{F8223CB3-EA94-A325-666B-A7D9C4FAD98F}"/>
          </ac:spMkLst>
        </pc:spChg>
      </pc:sldChg>
      <pc:sldChg chg="del">
        <pc:chgData name="Deann Cummings" userId="b9e901fb-51e3-4a92-9cb6-7f27c7f6f96b" providerId="ADAL" clId="{BA1797D5-E2B0-4BAF-A0EF-75EF4760B55A}" dt="2026-03-11T14:22:36.647" v="83" actId="2696"/>
        <pc:sldMkLst>
          <pc:docMk/>
          <pc:sldMk cId="613023130" sldId="291"/>
        </pc:sldMkLst>
      </pc:sldChg>
      <pc:sldChg chg="del">
        <pc:chgData name="Deann Cummings" userId="b9e901fb-51e3-4a92-9cb6-7f27c7f6f96b" providerId="ADAL" clId="{BA1797D5-E2B0-4BAF-A0EF-75EF4760B55A}" dt="2026-03-11T14:34:44.780" v="414" actId="2696"/>
        <pc:sldMkLst>
          <pc:docMk/>
          <pc:sldMk cId="1403080861" sldId="293"/>
        </pc:sldMkLst>
      </pc:sldChg>
      <pc:sldChg chg="del">
        <pc:chgData name="Deann Cummings" userId="b9e901fb-51e3-4a92-9cb6-7f27c7f6f96b" providerId="ADAL" clId="{BA1797D5-E2B0-4BAF-A0EF-75EF4760B55A}" dt="2026-03-11T14:34:50.107" v="415" actId="2696"/>
        <pc:sldMkLst>
          <pc:docMk/>
          <pc:sldMk cId="1242529693" sldId="294"/>
        </pc:sldMkLst>
      </pc:sldChg>
      <pc:sldChg chg="del">
        <pc:chgData name="Deann Cummings" userId="b9e901fb-51e3-4a92-9cb6-7f27c7f6f96b" providerId="ADAL" clId="{BA1797D5-E2B0-4BAF-A0EF-75EF4760B55A}" dt="2026-03-11T14:34:54.311" v="416" actId="2696"/>
        <pc:sldMkLst>
          <pc:docMk/>
          <pc:sldMk cId="2561435746" sldId="295"/>
        </pc:sldMkLst>
      </pc:sldChg>
      <pc:sldChg chg="del">
        <pc:chgData name="Deann Cummings" userId="b9e901fb-51e3-4a92-9cb6-7f27c7f6f96b" providerId="ADAL" clId="{BA1797D5-E2B0-4BAF-A0EF-75EF4760B55A}" dt="2026-03-11T14:35:00.514" v="417" actId="2696"/>
        <pc:sldMkLst>
          <pc:docMk/>
          <pc:sldMk cId="1379436796" sldId="296"/>
        </pc:sldMkLst>
      </pc:sldChg>
      <pc:sldChg chg="del">
        <pc:chgData name="Deann Cummings" userId="b9e901fb-51e3-4a92-9cb6-7f27c7f6f96b" providerId="ADAL" clId="{BA1797D5-E2B0-4BAF-A0EF-75EF4760B55A}" dt="2026-03-11T14:35:03.504" v="418" actId="2696"/>
        <pc:sldMkLst>
          <pc:docMk/>
          <pc:sldMk cId="3237760160" sldId="297"/>
        </pc:sldMkLst>
      </pc:sldChg>
      <pc:sldChg chg="modSp mod">
        <pc:chgData name="Deann Cummings" userId="b9e901fb-51e3-4a92-9cb6-7f27c7f6f96b" providerId="ADAL" clId="{BA1797D5-E2B0-4BAF-A0EF-75EF4760B55A}" dt="2026-03-11T15:01:06.004" v="1403" actId="20577"/>
        <pc:sldMkLst>
          <pc:docMk/>
          <pc:sldMk cId="471103623" sldId="308"/>
        </pc:sldMkLst>
        <pc:spChg chg="mod">
          <ac:chgData name="Deann Cummings" userId="b9e901fb-51e3-4a92-9cb6-7f27c7f6f96b" providerId="ADAL" clId="{BA1797D5-E2B0-4BAF-A0EF-75EF4760B55A}" dt="2026-03-11T15:01:06.004" v="1403" actId="20577"/>
          <ac:spMkLst>
            <pc:docMk/>
            <pc:sldMk cId="471103623" sldId="308"/>
            <ac:spMk id="2" creationId="{579BC8C3-5A77-F733-E33A-A186C053D0C3}"/>
          </ac:spMkLst>
        </pc:spChg>
        <pc:spChg chg="mod">
          <ac:chgData name="Deann Cummings" userId="b9e901fb-51e3-4a92-9cb6-7f27c7f6f96b" providerId="ADAL" clId="{BA1797D5-E2B0-4BAF-A0EF-75EF4760B55A}" dt="2026-03-11T14:50:33.045" v="817" actId="5793"/>
          <ac:spMkLst>
            <pc:docMk/>
            <pc:sldMk cId="471103623" sldId="308"/>
            <ac:spMk id="3" creationId="{1E57B09B-327B-E87D-6F97-1C8A0CE7BC23}"/>
          </ac:spMkLst>
        </pc:spChg>
      </pc:sldChg>
      <pc:sldChg chg="modSp mod">
        <pc:chgData name="Deann Cummings" userId="b9e901fb-51e3-4a92-9cb6-7f27c7f6f96b" providerId="ADAL" clId="{BA1797D5-E2B0-4BAF-A0EF-75EF4760B55A}" dt="2026-03-11T14:44:23.677" v="745" actId="20577"/>
        <pc:sldMkLst>
          <pc:docMk/>
          <pc:sldMk cId="418607361" sldId="322"/>
        </pc:sldMkLst>
        <pc:spChg chg="mod">
          <ac:chgData name="Deann Cummings" userId="b9e901fb-51e3-4a92-9cb6-7f27c7f6f96b" providerId="ADAL" clId="{BA1797D5-E2B0-4BAF-A0EF-75EF4760B55A}" dt="2026-03-11T14:44:23.677" v="745" actId="20577"/>
          <ac:spMkLst>
            <pc:docMk/>
            <pc:sldMk cId="418607361" sldId="322"/>
            <ac:spMk id="3" creationId="{4903D8DD-9061-8E0D-99DB-F560A9DC952B}"/>
          </ac:spMkLst>
        </pc:spChg>
      </pc:sldChg>
      <pc:sldChg chg="modSp mod">
        <pc:chgData name="Deann Cummings" userId="b9e901fb-51e3-4a92-9cb6-7f27c7f6f96b" providerId="ADAL" clId="{BA1797D5-E2B0-4BAF-A0EF-75EF4760B55A}" dt="2026-03-11T14:32:56.796" v="328" actId="20577"/>
        <pc:sldMkLst>
          <pc:docMk/>
          <pc:sldMk cId="3524901690" sldId="324"/>
        </pc:sldMkLst>
        <pc:spChg chg="mod">
          <ac:chgData name="Deann Cummings" userId="b9e901fb-51e3-4a92-9cb6-7f27c7f6f96b" providerId="ADAL" clId="{BA1797D5-E2B0-4BAF-A0EF-75EF4760B55A}" dt="2026-03-11T14:32:56.796" v="328" actId="20577"/>
          <ac:spMkLst>
            <pc:docMk/>
            <pc:sldMk cId="3524901690" sldId="324"/>
            <ac:spMk id="3" creationId="{8DAA617C-E072-5CDA-7B17-0843BE742652}"/>
          </ac:spMkLst>
        </pc:spChg>
      </pc:sldChg>
      <pc:sldChg chg="modSp mod">
        <pc:chgData name="Deann Cummings" userId="b9e901fb-51e3-4a92-9cb6-7f27c7f6f96b" providerId="ADAL" clId="{BA1797D5-E2B0-4BAF-A0EF-75EF4760B55A}" dt="2026-03-11T14:34:10.406" v="413" actId="20577"/>
        <pc:sldMkLst>
          <pc:docMk/>
          <pc:sldMk cId="322592822" sldId="325"/>
        </pc:sldMkLst>
        <pc:spChg chg="mod">
          <ac:chgData name="Deann Cummings" userId="b9e901fb-51e3-4a92-9cb6-7f27c7f6f96b" providerId="ADAL" clId="{BA1797D5-E2B0-4BAF-A0EF-75EF4760B55A}" dt="2026-03-11T14:34:10.406" v="413" actId="20577"/>
          <ac:spMkLst>
            <pc:docMk/>
            <pc:sldMk cId="322592822" sldId="325"/>
            <ac:spMk id="3" creationId="{D1EDFD45-03BE-457F-22BD-19F5305CDD46}"/>
          </ac:spMkLst>
        </pc:spChg>
      </pc:sldChg>
      <pc:sldChg chg="addSp modSp new mod">
        <pc:chgData name="Deann Cummings" userId="b9e901fb-51e3-4a92-9cb6-7f27c7f6f96b" providerId="ADAL" clId="{BA1797D5-E2B0-4BAF-A0EF-75EF4760B55A}" dt="2026-03-11T14:19:46.144" v="82" actId="1076"/>
        <pc:sldMkLst>
          <pc:docMk/>
          <pc:sldMk cId="3614570384" sldId="326"/>
        </pc:sldMkLst>
        <pc:spChg chg="add mod">
          <ac:chgData name="Deann Cummings" userId="b9e901fb-51e3-4a92-9cb6-7f27c7f6f96b" providerId="ADAL" clId="{BA1797D5-E2B0-4BAF-A0EF-75EF4760B55A}" dt="2026-03-11T14:19:46.144" v="82" actId="1076"/>
          <ac:spMkLst>
            <pc:docMk/>
            <pc:sldMk cId="3614570384" sldId="326"/>
            <ac:spMk id="4" creationId="{309D71E1-A562-4E7A-3B3D-C47EB66375E6}"/>
          </ac:spMkLst>
        </pc:spChg>
        <pc:picChg chg="add mod">
          <ac:chgData name="Deann Cummings" userId="b9e901fb-51e3-4a92-9cb6-7f27c7f6f96b" providerId="ADAL" clId="{BA1797D5-E2B0-4BAF-A0EF-75EF4760B55A}" dt="2026-03-11T14:19:10.979" v="27" actId="1076"/>
          <ac:picMkLst>
            <pc:docMk/>
            <pc:sldMk cId="3614570384" sldId="326"/>
            <ac:picMk id="3" creationId="{366B5A19-592B-A550-9F43-510DCBE9CF4E}"/>
          </ac:picMkLst>
        </pc:picChg>
      </pc:sldChg>
      <pc:sldChg chg="addSp modSp new mod">
        <pc:chgData name="Deann Cummings" userId="b9e901fb-51e3-4a92-9cb6-7f27c7f6f96b" providerId="ADAL" clId="{BA1797D5-E2B0-4BAF-A0EF-75EF4760B55A}" dt="2026-03-11T14:29:00.236" v="88" actId="1076"/>
        <pc:sldMkLst>
          <pc:docMk/>
          <pc:sldMk cId="1362730900" sldId="327"/>
        </pc:sldMkLst>
        <pc:picChg chg="add mod">
          <ac:chgData name="Deann Cummings" userId="b9e901fb-51e3-4a92-9cb6-7f27c7f6f96b" providerId="ADAL" clId="{BA1797D5-E2B0-4BAF-A0EF-75EF4760B55A}" dt="2026-03-11T14:29:00.236" v="88" actId="1076"/>
          <ac:picMkLst>
            <pc:docMk/>
            <pc:sldMk cId="1362730900" sldId="327"/>
            <ac:picMk id="3" creationId="{31E23805-924A-9E95-CABB-3B4205330C83}"/>
          </ac:picMkLst>
        </pc:picChg>
      </pc:sldChg>
      <pc:sldChg chg="addSp modSp new mod">
        <pc:chgData name="Deann Cummings" userId="b9e901fb-51e3-4a92-9cb6-7f27c7f6f96b" providerId="ADAL" clId="{BA1797D5-E2B0-4BAF-A0EF-75EF4760B55A}" dt="2026-03-11T19:14:33.899" v="1493" actId="1076"/>
        <pc:sldMkLst>
          <pc:docMk/>
          <pc:sldMk cId="1847431853" sldId="328"/>
        </pc:sldMkLst>
        <pc:spChg chg="add mod">
          <ac:chgData name="Deann Cummings" userId="b9e901fb-51e3-4a92-9cb6-7f27c7f6f96b" providerId="ADAL" clId="{BA1797D5-E2B0-4BAF-A0EF-75EF4760B55A}" dt="2026-03-11T19:14:33.899" v="1493" actId="1076"/>
          <ac:spMkLst>
            <pc:docMk/>
            <pc:sldMk cId="1847431853" sldId="328"/>
            <ac:spMk id="4" creationId="{43B28118-51DD-9FBF-DFEF-D2E1730ACC02}"/>
          </ac:spMkLst>
        </pc:spChg>
        <pc:picChg chg="add mod">
          <ac:chgData name="Deann Cummings" userId="b9e901fb-51e3-4a92-9cb6-7f27c7f6f96b" providerId="ADAL" clId="{BA1797D5-E2B0-4BAF-A0EF-75EF4760B55A}" dt="2026-03-11T19:13:55.732" v="1434" actId="1076"/>
          <ac:picMkLst>
            <pc:docMk/>
            <pc:sldMk cId="1847431853" sldId="328"/>
            <ac:picMk id="3" creationId="{9E7AAB3B-71EE-3196-51F1-2F1362F21403}"/>
          </ac:picMkLst>
        </pc:picChg>
      </pc:sldChg>
      <pc:sldChg chg="addSp modSp new mod">
        <pc:chgData name="Deann Cummings" userId="b9e901fb-51e3-4a92-9cb6-7f27c7f6f96b" providerId="ADAL" clId="{BA1797D5-E2B0-4BAF-A0EF-75EF4760B55A}" dt="2026-03-11T14:47:38.057" v="780" actId="1076"/>
        <pc:sldMkLst>
          <pc:docMk/>
          <pc:sldMk cId="2639599647" sldId="329"/>
        </pc:sldMkLst>
        <pc:spChg chg="add mod">
          <ac:chgData name="Deann Cummings" userId="b9e901fb-51e3-4a92-9cb6-7f27c7f6f96b" providerId="ADAL" clId="{BA1797D5-E2B0-4BAF-A0EF-75EF4760B55A}" dt="2026-03-11T14:47:29.188" v="779" actId="1076"/>
          <ac:spMkLst>
            <pc:docMk/>
            <pc:sldMk cId="2639599647" sldId="329"/>
            <ac:spMk id="4" creationId="{56A28293-B68E-8F07-2B42-796241777C56}"/>
          </ac:spMkLst>
        </pc:spChg>
        <pc:picChg chg="add mod">
          <ac:chgData name="Deann Cummings" userId="b9e901fb-51e3-4a92-9cb6-7f27c7f6f96b" providerId="ADAL" clId="{BA1797D5-E2B0-4BAF-A0EF-75EF4760B55A}" dt="2026-03-11T14:47:38.057" v="780" actId="1076"/>
          <ac:picMkLst>
            <pc:docMk/>
            <pc:sldMk cId="2639599647" sldId="329"/>
            <ac:picMk id="3" creationId="{CB47CB49-CDD4-EA0C-8069-82A827BAF0E0}"/>
          </ac:picMkLst>
        </pc:picChg>
      </pc:sldChg>
      <pc:sldChg chg="modSp new mod">
        <pc:chgData name="Deann Cummings" userId="b9e901fb-51e3-4a92-9cb6-7f27c7f6f96b" providerId="ADAL" clId="{BA1797D5-E2B0-4BAF-A0EF-75EF4760B55A}" dt="2026-03-11T14:58:00.541" v="1373" actId="20577"/>
        <pc:sldMkLst>
          <pc:docMk/>
          <pc:sldMk cId="4275981464" sldId="330"/>
        </pc:sldMkLst>
        <pc:spChg chg="mod">
          <ac:chgData name="Deann Cummings" userId="b9e901fb-51e3-4a92-9cb6-7f27c7f6f96b" providerId="ADAL" clId="{BA1797D5-E2B0-4BAF-A0EF-75EF4760B55A}" dt="2026-03-11T14:51:08.729" v="848" actId="20577"/>
          <ac:spMkLst>
            <pc:docMk/>
            <pc:sldMk cId="4275981464" sldId="330"/>
            <ac:spMk id="2" creationId="{F3C54D77-42B9-23D6-F837-CE8A5AFBAF18}"/>
          </ac:spMkLst>
        </pc:spChg>
        <pc:spChg chg="mod">
          <ac:chgData name="Deann Cummings" userId="b9e901fb-51e3-4a92-9cb6-7f27c7f6f96b" providerId="ADAL" clId="{BA1797D5-E2B0-4BAF-A0EF-75EF4760B55A}" dt="2026-03-11T14:58:00.541" v="1373" actId="20577"/>
          <ac:spMkLst>
            <pc:docMk/>
            <pc:sldMk cId="4275981464" sldId="330"/>
            <ac:spMk id="3" creationId="{193860FF-0625-8AC0-98C1-E5FFE1D42FFE}"/>
          </ac:spMkLst>
        </pc:spChg>
      </pc:sldChg>
      <pc:sldChg chg="modSp new mod">
        <pc:chgData name="Deann Cummings" userId="b9e901fb-51e3-4a92-9cb6-7f27c7f6f96b" providerId="ADAL" clId="{BA1797D5-E2B0-4BAF-A0EF-75EF4760B55A}" dt="2026-03-11T19:21:44.067" v="1838" actId="20577"/>
        <pc:sldMkLst>
          <pc:docMk/>
          <pc:sldMk cId="502021709" sldId="331"/>
        </pc:sldMkLst>
        <pc:spChg chg="mod">
          <ac:chgData name="Deann Cummings" userId="b9e901fb-51e3-4a92-9cb6-7f27c7f6f96b" providerId="ADAL" clId="{BA1797D5-E2B0-4BAF-A0EF-75EF4760B55A}" dt="2026-03-11T19:18:31.309" v="1515" actId="20577"/>
          <ac:spMkLst>
            <pc:docMk/>
            <pc:sldMk cId="502021709" sldId="331"/>
            <ac:spMk id="2" creationId="{3BCD59EC-3F33-A616-0723-ACBF2F5961C8}"/>
          </ac:spMkLst>
        </pc:spChg>
        <pc:spChg chg="mod">
          <ac:chgData name="Deann Cummings" userId="b9e901fb-51e3-4a92-9cb6-7f27c7f6f96b" providerId="ADAL" clId="{BA1797D5-E2B0-4BAF-A0EF-75EF4760B55A}" dt="2026-03-11T19:21:44.067" v="1838" actId="20577"/>
          <ac:spMkLst>
            <pc:docMk/>
            <pc:sldMk cId="502021709" sldId="331"/>
            <ac:spMk id="3" creationId="{C42CD690-3F70-AC01-1FEB-7BFDF4720243}"/>
          </ac:spMkLst>
        </pc:spChg>
      </pc:sldChg>
      <pc:sldChg chg="modSp new mod">
        <pc:chgData name="Deann Cummings" userId="b9e901fb-51e3-4a92-9cb6-7f27c7f6f96b" providerId="ADAL" clId="{BA1797D5-E2B0-4BAF-A0EF-75EF4760B55A}" dt="2026-03-11T19:29:09.083" v="2243" actId="20577"/>
        <pc:sldMkLst>
          <pc:docMk/>
          <pc:sldMk cId="389926499" sldId="332"/>
        </pc:sldMkLst>
        <pc:spChg chg="mod">
          <ac:chgData name="Deann Cummings" userId="b9e901fb-51e3-4a92-9cb6-7f27c7f6f96b" providerId="ADAL" clId="{BA1797D5-E2B0-4BAF-A0EF-75EF4760B55A}" dt="2026-03-11T19:22:30.343" v="1860" actId="20577"/>
          <ac:spMkLst>
            <pc:docMk/>
            <pc:sldMk cId="389926499" sldId="332"/>
            <ac:spMk id="2" creationId="{06786B1E-F47D-6580-E51C-F1248209C763}"/>
          </ac:spMkLst>
        </pc:spChg>
        <pc:spChg chg="mod">
          <ac:chgData name="Deann Cummings" userId="b9e901fb-51e3-4a92-9cb6-7f27c7f6f96b" providerId="ADAL" clId="{BA1797D5-E2B0-4BAF-A0EF-75EF4760B55A}" dt="2026-03-11T19:29:09.083" v="2243" actId="20577"/>
          <ac:spMkLst>
            <pc:docMk/>
            <pc:sldMk cId="389926499" sldId="332"/>
            <ac:spMk id="3" creationId="{BB6C9377-3F37-0E42-A029-3457CA75B03D}"/>
          </ac:spMkLst>
        </pc:spChg>
      </pc:sldChg>
      <pc:sldChg chg="modSp new mod">
        <pc:chgData name="Deann Cummings" userId="b9e901fb-51e3-4a92-9cb6-7f27c7f6f96b" providerId="ADAL" clId="{BA1797D5-E2B0-4BAF-A0EF-75EF4760B55A}" dt="2026-03-11T19:37:03.868" v="2660" actId="20577"/>
        <pc:sldMkLst>
          <pc:docMk/>
          <pc:sldMk cId="3298900693" sldId="333"/>
        </pc:sldMkLst>
        <pc:spChg chg="mod">
          <ac:chgData name="Deann Cummings" userId="b9e901fb-51e3-4a92-9cb6-7f27c7f6f96b" providerId="ADAL" clId="{BA1797D5-E2B0-4BAF-A0EF-75EF4760B55A}" dt="2026-03-11T19:30:04.665" v="2277" actId="20577"/>
          <ac:spMkLst>
            <pc:docMk/>
            <pc:sldMk cId="3298900693" sldId="333"/>
            <ac:spMk id="2" creationId="{92C2E5C0-FFD1-2EE0-05CF-2199C3595740}"/>
          </ac:spMkLst>
        </pc:spChg>
        <pc:spChg chg="mod">
          <ac:chgData name="Deann Cummings" userId="b9e901fb-51e3-4a92-9cb6-7f27c7f6f96b" providerId="ADAL" clId="{BA1797D5-E2B0-4BAF-A0EF-75EF4760B55A}" dt="2026-03-11T19:37:03.868" v="2660" actId="20577"/>
          <ac:spMkLst>
            <pc:docMk/>
            <pc:sldMk cId="3298900693" sldId="333"/>
            <ac:spMk id="3" creationId="{107595D6-F941-C75C-78EB-2ED1E24C7677}"/>
          </ac:spMkLst>
        </pc:spChg>
      </pc:sldChg>
      <pc:sldChg chg="modSp new mod">
        <pc:chgData name="Deann Cummings" userId="b9e901fb-51e3-4a92-9cb6-7f27c7f6f96b" providerId="ADAL" clId="{BA1797D5-E2B0-4BAF-A0EF-75EF4760B55A}" dt="2026-03-11T19:46:06.558" v="3021" actId="20577"/>
        <pc:sldMkLst>
          <pc:docMk/>
          <pc:sldMk cId="500409547" sldId="334"/>
        </pc:sldMkLst>
        <pc:spChg chg="mod">
          <ac:chgData name="Deann Cummings" userId="b9e901fb-51e3-4a92-9cb6-7f27c7f6f96b" providerId="ADAL" clId="{BA1797D5-E2B0-4BAF-A0EF-75EF4760B55A}" dt="2026-03-11T19:37:40.176" v="2684" actId="20577"/>
          <ac:spMkLst>
            <pc:docMk/>
            <pc:sldMk cId="500409547" sldId="334"/>
            <ac:spMk id="2" creationId="{767AD846-9927-7C03-258C-4829FF4FBEC3}"/>
          </ac:spMkLst>
        </pc:spChg>
        <pc:spChg chg="mod">
          <ac:chgData name="Deann Cummings" userId="b9e901fb-51e3-4a92-9cb6-7f27c7f6f96b" providerId="ADAL" clId="{BA1797D5-E2B0-4BAF-A0EF-75EF4760B55A}" dt="2026-03-11T19:46:06.558" v="3021" actId="20577"/>
          <ac:spMkLst>
            <pc:docMk/>
            <pc:sldMk cId="500409547" sldId="334"/>
            <ac:spMk id="3" creationId="{C866EC08-F002-8ADC-A479-D2930EACBE1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07280-9F36-4E47-B2E6-FAAB310752D9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E2012-2AA0-4B7D-A2D0-30D144460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5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E2012-2AA0-4B7D-A2D0-30D1444601E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79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B0E2E-BB1D-884B-DAF4-CB1D57CF15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Hypertensive urgency?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F90C7D-542F-A046-5D6B-258608BD42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800" dirty="0" err="1"/>
              <a:t>DeAnn</a:t>
            </a:r>
            <a:r>
              <a:rPr lang="en-US" sz="2800" dirty="0"/>
              <a:t> Cummings, MD</a:t>
            </a:r>
          </a:p>
          <a:p>
            <a:r>
              <a:rPr lang="en-US" sz="2800" dirty="0"/>
              <a:t>March 2026</a:t>
            </a:r>
          </a:p>
        </p:txBody>
      </p:sp>
    </p:spTree>
    <p:extLst>
      <p:ext uri="{BB962C8B-B14F-4D97-AF65-F5344CB8AC3E}">
        <p14:creationId xmlns:p14="http://schemas.microsoft.com/office/powerpoint/2010/main" val="3147861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C3518-06A8-AE39-BC86-2813379A7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A32A2-5650-E20D-56A1-0824F6F34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1/17/26</a:t>
            </a:r>
          </a:p>
          <a:p>
            <a:pPr lvl="1"/>
            <a:r>
              <a:rPr lang="en-US" sz="2600" dirty="0"/>
              <a:t>Nicardipine </a:t>
            </a:r>
            <a:r>
              <a:rPr lang="en-US" sz="2600" dirty="0" err="1"/>
              <a:t>gtt</a:t>
            </a:r>
            <a:r>
              <a:rPr lang="en-US" sz="2600" dirty="0"/>
              <a:t> continued, but dose changes due to labile BP</a:t>
            </a:r>
          </a:p>
          <a:p>
            <a:pPr lvl="1"/>
            <a:r>
              <a:rPr lang="en-US" sz="2600" dirty="0"/>
              <a:t>C. diff positive</a:t>
            </a:r>
          </a:p>
          <a:p>
            <a:r>
              <a:rPr lang="en-US" sz="2800" dirty="0"/>
              <a:t>1/18/26</a:t>
            </a:r>
          </a:p>
          <a:p>
            <a:pPr lvl="1"/>
            <a:r>
              <a:rPr lang="en-US" sz="2600" dirty="0"/>
              <a:t>11:45 pm – “Called by nurse d/t hypertensive emergency”, placed back on nicardipine </a:t>
            </a:r>
            <a:r>
              <a:rPr lang="en-US" sz="2600" dirty="0" err="1"/>
              <a:t>gtt</a:t>
            </a:r>
            <a:r>
              <a:rPr lang="en-US" sz="2600" dirty="0"/>
              <a:t> 5 mg/</a:t>
            </a:r>
            <a:r>
              <a:rPr lang="en-US" sz="2600" dirty="0" err="1"/>
              <a:t>hr</a:t>
            </a:r>
            <a:r>
              <a:rPr lang="en-US" sz="2600" dirty="0"/>
              <a:t>  (BP = 206/96)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42B86C-5FAD-B4B6-946F-4321CBD3B555}"/>
              </a:ext>
            </a:extLst>
          </p:cNvPr>
          <p:cNvSpPr/>
          <p:nvPr/>
        </p:nvSpPr>
        <p:spPr>
          <a:xfrm>
            <a:off x="364814" y="5050135"/>
            <a:ext cx="116317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Is this a hypertensive emergency?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5503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64D00-0C35-016D-3BA2-A187F33E1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4BEB1-5F16-2FD6-673A-D8B5D52DC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3 categories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/>
              <a:t>Hypertensive emergency</a:t>
            </a:r>
          </a:p>
          <a:p>
            <a:pPr lvl="2"/>
            <a:r>
              <a:rPr lang="en-US" sz="2400" dirty="0"/>
              <a:t>BP &gt; 180/110-120 (either/or) AND new or worsening target-organ damage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/>
              <a:t>Asymptomatic markedly elevated BP</a:t>
            </a:r>
          </a:p>
          <a:p>
            <a:pPr lvl="2"/>
            <a:r>
              <a:rPr lang="en-US" sz="2400" dirty="0"/>
              <a:t>BP &gt; 180/110-120 (either/or) WITHOUT target-organ damage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/>
              <a:t>Asymptomatic elevated BP</a:t>
            </a:r>
          </a:p>
          <a:p>
            <a:pPr lvl="2"/>
            <a:r>
              <a:rPr lang="en-US" sz="2400" dirty="0"/>
              <a:t>SBP = 131-180 AND DBP = 81-110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3C7B27-C2C9-EFE9-352F-342079076F55}"/>
              </a:ext>
            </a:extLst>
          </p:cNvPr>
          <p:cNvSpPr/>
          <p:nvPr/>
        </p:nvSpPr>
        <p:spPr>
          <a:xfrm>
            <a:off x="383803" y="5432514"/>
            <a:ext cx="116445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There is NO hypertensive urgency!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1563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048670-00CD-7689-0C64-E258C6385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830" y="1158931"/>
            <a:ext cx="10639904" cy="44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186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A1BF7-E968-F550-790A-8CD2478A0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Target-organ damage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26580-AB69-E916-3242-29507F219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BARKH</a:t>
            </a:r>
          </a:p>
          <a:p>
            <a:pPr lvl="1"/>
            <a:r>
              <a:rPr lang="en-US" sz="2600" dirty="0"/>
              <a:t>Brain – ischemic CVA, intracranial hemorrhage, hypertensive encephalopathy</a:t>
            </a:r>
          </a:p>
          <a:p>
            <a:pPr lvl="1"/>
            <a:r>
              <a:rPr lang="en-US" sz="2600" dirty="0"/>
              <a:t>Arteries – aortic dissection</a:t>
            </a:r>
          </a:p>
          <a:p>
            <a:pPr lvl="1"/>
            <a:r>
              <a:rPr lang="en-US" sz="2600" dirty="0"/>
              <a:t>Retina – hypertensive retinopathy</a:t>
            </a:r>
          </a:p>
          <a:p>
            <a:pPr lvl="1"/>
            <a:r>
              <a:rPr lang="en-US" sz="2600" dirty="0"/>
              <a:t>Kidneys – AKI</a:t>
            </a:r>
          </a:p>
          <a:p>
            <a:pPr lvl="1"/>
            <a:r>
              <a:rPr lang="en-US" sz="2600" dirty="0"/>
              <a:t>Heart – acute coronary syndrome, acute pulmonary edema</a:t>
            </a:r>
          </a:p>
        </p:txBody>
      </p:sp>
    </p:spTree>
    <p:extLst>
      <p:ext uri="{BB962C8B-B14F-4D97-AF65-F5344CB8AC3E}">
        <p14:creationId xmlns:p14="http://schemas.microsoft.com/office/powerpoint/2010/main" val="2593422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85A920-CDF6-11C9-8C6D-073861625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68" y="325886"/>
            <a:ext cx="11838831" cy="592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882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EFAF2-FA54-9DB6-EA51-84DC82ABA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Severe </a:t>
            </a:r>
            <a:r>
              <a:rPr lang="en-US" dirty="0" err="1"/>
              <a:t>htn</a:t>
            </a:r>
            <a:r>
              <a:rPr lang="en-US" dirty="0"/>
              <a:t>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23CB3-EA94-A325-666B-A7D9C4FAD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Outpatient HTN and meds</a:t>
            </a:r>
          </a:p>
          <a:p>
            <a:pPr lvl="1"/>
            <a:r>
              <a:rPr lang="en-US" sz="2600" dirty="0"/>
              <a:t>How well-controlled was the patient as an outpatient?</a:t>
            </a:r>
          </a:p>
          <a:p>
            <a:pPr lvl="1"/>
            <a:r>
              <a:rPr lang="en-US" sz="2600" dirty="0"/>
              <a:t>Were they taking their meds?</a:t>
            </a:r>
          </a:p>
          <a:p>
            <a:pPr lvl="1"/>
            <a:r>
              <a:rPr lang="en-US" sz="2600" dirty="0"/>
              <a:t>What were their home BP’s?</a:t>
            </a:r>
          </a:p>
          <a:p>
            <a:r>
              <a:rPr lang="en-US" sz="2800" dirty="0"/>
              <a:t>Current problem meds – NSAIDs, steroids, stimulants, IV fluids</a:t>
            </a:r>
          </a:p>
          <a:p>
            <a:r>
              <a:rPr lang="en-US" sz="2800" dirty="0"/>
              <a:t>Substances – alcohol, cocaine, stimulants</a:t>
            </a:r>
          </a:p>
          <a:p>
            <a:r>
              <a:rPr lang="en-US" sz="2800" dirty="0"/>
              <a:t>Sleep, pain, anxiety</a:t>
            </a:r>
          </a:p>
          <a:p>
            <a:r>
              <a:rPr lang="en-US" sz="2800" dirty="0" err="1"/>
              <a:t>Hx</a:t>
            </a:r>
            <a:r>
              <a:rPr lang="en-US" sz="2800" dirty="0"/>
              <a:t> head trauma</a:t>
            </a:r>
          </a:p>
          <a:p>
            <a:r>
              <a:rPr lang="en-US" sz="2800" dirty="0"/>
              <a:t>Symptoms of organ damage – confusion, chest pain, dyspnea, visual changes, neuro symptoms, severe back pain, severe HA, nausea and vomiting</a:t>
            </a:r>
          </a:p>
        </p:txBody>
      </p:sp>
    </p:spTree>
    <p:extLst>
      <p:ext uri="{BB962C8B-B14F-4D97-AF65-F5344CB8AC3E}">
        <p14:creationId xmlns:p14="http://schemas.microsoft.com/office/powerpoint/2010/main" val="1859433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6B5A19-592B-A550-9F43-510DCBE9C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194" y="0"/>
            <a:ext cx="4913077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09D71E1-A562-4E7A-3B3D-C47EB66375E6}"/>
              </a:ext>
            </a:extLst>
          </p:cNvPr>
          <p:cNvSpPr/>
          <p:nvPr/>
        </p:nvSpPr>
        <p:spPr>
          <a:xfrm>
            <a:off x="478998" y="1722735"/>
            <a:ext cx="45961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Substances/Meds</a:t>
            </a:r>
          </a:p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at raise BP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4570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B1348-A482-43DD-6502-95667E0FA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Severe </a:t>
            </a:r>
            <a:r>
              <a:rPr lang="en-US" dirty="0" err="1"/>
              <a:t>htn</a:t>
            </a:r>
            <a:r>
              <a:rPr lang="en-US" dirty="0"/>
              <a:t>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9E24F-6F00-7CF5-657F-FFD7B342A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Vitals – include GCS, O2 sat</a:t>
            </a:r>
          </a:p>
          <a:p>
            <a:r>
              <a:rPr lang="en-US" sz="2800" dirty="0"/>
              <a:t>Check bilateral pulses</a:t>
            </a:r>
          </a:p>
          <a:p>
            <a:r>
              <a:rPr lang="en-US" sz="2800" dirty="0"/>
              <a:t>Heart exam</a:t>
            </a:r>
          </a:p>
          <a:p>
            <a:r>
              <a:rPr lang="en-US" sz="2800" dirty="0"/>
              <a:t>Lung exam - ? Rales</a:t>
            </a:r>
          </a:p>
          <a:p>
            <a:r>
              <a:rPr lang="en-US" sz="2800" dirty="0"/>
              <a:t>Neuro exam</a:t>
            </a:r>
          </a:p>
          <a:p>
            <a:r>
              <a:rPr lang="en-US" sz="2800" dirty="0"/>
              <a:t>Check for edema</a:t>
            </a:r>
          </a:p>
          <a:p>
            <a:r>
              <a:rPr lang="en-US" sz="2800" dirty="0"/>
              <a:t>(Fundoscopic exam)</a:t>
            </a:r>
          </a:p>
        </p:txBody>
      </p:sp>
    </p:spTree>
    <p:extLst>
      <p:ext uri="{BB962C8B-B14F-4D97-AF65-F5344CB8AC3E}">
        <p14:creationId xmlns:p14="http://schemas.microsoft.com/office/powerpoint/2010/main" val="2099617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8709B-F0F2-B9FB-6FCC-C618C68EF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406E5-E4C6-48D2-F558-B409F9277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BMP</a:t>
            </a:r>
          </a:p>
          <a:p>
            <a:r>
              <a:rPr lang="en-US" sz="2800" dirty="0"/>
              <a:t>EKG</a:t>
            </a:r>
          </a:p>
          <a:p>
            <a:r>
              <a:rPr lang="en-US" sz="2800" dirty="0"/>
              <a:t>CXR – if indicated by H+P</a:t>
            </a:r>
          </a:p>
          <a:p>
            <a:r>
              <a:rPr lang="en-US" sz="2800" dirty="0"/>
              <a:t>If neuro changes  -  CT/MRI head</a:t>
            </a:r>
          </a:p>
          <a:p>
            <a:r>
              <a:rPr lang="en-US" sz="2800" dirty="0"/>
              <a:t>If severe back pain  -  CTA chest</a:t>
            </a:r>
          </a:p>
          <a:p>
            <a:r>
              <a:rPr lang="en-US" sz="2800" dirty="0"/>
              <a:t>If chest pain  -  troponin</a:t>
            </a:r>
          </a:p>
          <a:p>
            <a:r>
              <a:rPr lang="en-US" sz="2800" dirty="0"/>
              <a:t>If dyspnea  -  BNP</a:t>
            </a:r>
          </a:p>
        </p:txBody>
      </p:sp>
    </p:spTree>
    <p:extLst>
      <p:ext uri="{BB962C8B-B14F-4D97-AF65-F5344CB8AC3E}">
        <p14:creationId xmlns:p14="http://schemas.microsoft.com/office/powerpoint/2010/main" val="2619962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99F68-6484-0EDC-87DF-3F4E59F3A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to BP assessment inpatient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BBE3E-96CF-3E5F-3EE0-D4850EBF8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Uncontrolled chronic HTN</a:t>
            </a:r>
          </a:p>
          <a:p>
            <a:r>
              <a:rPr lang="en-US" sz="2800" dirty="0"/>
              <a:t>Elevated cortisol and catecholamine levels</a:t>
            </a:r>
          </a:p>
          <a:p>
            <a:r>
              <a:rPr lang="en-US" sz="2800" dirty="0"/>
              <a:t>Use of BP-raising meds – NSAIDs, stimulants, steroids, </a:t>
            </a:r>
            <a:r>
              <a:rPr lang="en-US" sz="2800" dirty="0" err="1"/>
              <a:t>epo</a:t>
            </a:r>
            <a:endParaRPr lang="en-US" sz="2800" dirty="0"/>
          </a:p>
          <a:p>
            <a:r>
              <a:rPr lang="en-US" sz="2800" dirty="0"/>
              <a:t>Med changes from home – possible withdrawal</a:t>
            </a:r>
          </a:p>
          <a:p>
            <a:r>
              <a:rPr lang="en-US" sz="2800" dirty="0"/>
              <a:t>Wrong BP measuring technique – wrong cuff size, supine</a:t>
            </a:r>
          </a:p>
          <a:p>
            <a:r>
              <a:rPr lang="en-US" sz="2800" dirty="0"/>
              <a:t>Sleep deprivation</a:t>
            </a:r>
          </a:p>
          <a:p>
            <a:r>
              <a:rPr lang="en-US" sz="2800" dirty="0"/>
              <a:t>Acute distress – pain, anxiety</a:t>
            </a:r>
          </a:p>
          <a:p>
            <a:r>
              <a:rPr lang="en-US" sz="2800" dirty="0"/>
              <a:t>Clinical condition – volume overload</a:t>
            </a:r>
          </a:p>
          <a:p>
            <a:r>
              <a:rPr lang="en-US" sz="2800" dirty="0"/>
              <a:t>Formulary BP meds – must use something different from home</a:t>
            </a:r>
          </a:p>
        </p:txBody>
      </p:sp>
    </p:spTree>
    <p:extLst>
      <p:ext uri="{BB962C8B-B14F-4D97-AF65-F5344CB8AC3E}">
        <p14:creationId xmlns:p14="http://schemas.microsoft.com/office/powerpoint/2010/main" val="3539394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3861F-300E-4473-8BF0-2465416D9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8F036-6062-C3DA-3B8F-405C52FC8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Dr. Cummings has no conflicts of interest.</a:t>
            </a:r>
          </a:p>
        </p:txBody>
      </p:sp>
    </p:spTree>
    <p:extLst>
      <p:ext uri="{BB962C8B-B14F-4D97-AF65-F5344CB8AC3E}">
        <p14:creationId xmlns:p14="http://schemas.microsoft.com/office/powerpoint/2010/main" val="1432404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588DA8-AE75-BD0E-F7B0-CB94E1ECF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067" y="633622"/>
            <a:ext cx="10337799" cy="565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57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10334-5AD8-4327-61B9-3051B0863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do with elevated bp in the hospital??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52B2E-F798-CA2D-406D-F00288C75D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80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D2630-560A-3FF9-EAC6-90FDD73BD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065AE-DC99-D99A-ABDE-BC636B42F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Step 1</a:t>
            </a:r>
          </a:p>
          <a:p>
            <a:pPr lvl="1"/>
            <a:r>
              <a:rPr lang="en-US" sz="2600" dirty="0"/>
              <a:t>Make sure the BP is accurate – use correct cuff size and sit patient up in bed.</a:t>
            </a:r>
          </a:p>
          <a:p>
            <a:pPr lvl="2"/>
            <a:r>
              <a:rPr lang="en-US" sz="2400" dirty="0"/>
              <a:t>If BP &gt; 160/100, RECHECK BP.</a:t>
            </a:r>
          </a:p>
          <a:p>
            <a:r>
              <a:rPr lang="en-US" sz="2800" dirty="0"/>
              <a:t>Step 2</a:t>
            </a:r>
          </a:p>
          <a:p>
            <a:pPr lvl="1"/>
            <a:r>
              <a:rPr lang="en-US" sz="2600" dirty="0"/>
              <a:t>Assign the patient and their BP to one of three bins:</a:t>
            </a:r>
          </a:p>
          <a:p>
            <a:pPr lvl="2"/>
            <a:r>
              <a:rPr lang="en-US" sz="2400" dirty="0"/>
              <a:t>Hypertensive emergency</a:t>
            </a:r>
          </a:p>
          <a:p>
            <a:pPr lvl="2"/>
            <a:r>
              <a:rPr lang="en-US" sz="2400" dirty="0"/>
              <a:t>Asymptomatic markedly elevated BP (BP &gt; 180/110)</a:t>
            </a:r>
          </a:p>
          <a:p>
            <a:pPr lvl="2"/>
            <a:r>
              <a:rPr lang="en-US" sz="2400" dirty="0"/>
              <a:t>Asymptomatic elevated BP</a:t>
            </a:r>
          </a:p>
          <a:p>
            <a:pPr lvl="1"/>
            <a:r>
              <a:rPr lang="en-US" sz="2600" dirty="0"/>
              <a:t>If BP &gt; 180/110, you will need to rule out hypertensive emergency with history, exam and testing as above.</a:t>
            </a:r>
          </a:p>
        </p:txBody>
      </p:sp>
    </p:spTree>
    <p:extLst>
      <p:ext uri="{BB962C8B-B14F-4D97-AF65-F5344CB8AC3E}">
        <p14:creationId xmlns:p14="http://schemas.microsoft.com/office/powerpoint/2010/main" val="322305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2DAFEE-983B-9AB9-587C-079BC4684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C8ADD2-BFB0-9CE3-AE45-815C2EE4E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830" y="1158931"/>
            <a:ext cx="10639904" cy="44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77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37E0C0-0133-3466-D86E-9690D6544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61EE7-DA33-54C2-7FDD-5B3032527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our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55160-E876-1459-6D44-DAB987BCD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1/17/26</a:t>
            </a:r>
          </a:p>
          <a:p>
            <a:pPr lvl="1"/>
            <a:r>
              <a:rPr lang="en-US" sz="2600" dirty="0"/>
              <a:t>Nicardipine </a:t>
            </a:r>
            <a:r>
              <a:rPr lang="en-US" sz="2600" dirty="0" err="1"/>
              <a:t>gtt</a:t>
            </a:r>
            <a:r>
              <a:rPr lang="en-US" sz="2600" dirty="0"/>
              <a:t> continued, but dose changes due to labile BP</a:t>
            </a:r>
          </a:p>
          <a:p>
            <a:pPr lvl="1"/>
            <a:r>
              <a:rPr lang="en-US" sz="2600" dirty="0"/>
              <a:t>C. diff positive</a:t>
            </a:r>
          </a:p>
          <a:p>
            <a:r>
              <a:rPr lang="en-US" sz="2800" dirty="0"/>
              <a:t>1/18/26</a:t>
            </a:r>
          </a:p>
          <a:p>
            <a:pPr lvl="1"/>
            <a:r>
              <a:rPr lang="en-US" sz="2600" dirty="0"/>
              <a:t>11:45 pm – “Called by nurse d/t hypertensive emergency”, placed back on nicardipine </a:t>
            </a:r>
            <a:r>
              <a:rPr lang="en-US" sz="2600" dirty="0" err="1"/>
              <a:t>gtt</a:t>
            </a:r>
            <a:r>
              <a:rPr lang="en-US" sz="2600" dirty="0"/>
              <a:t> 5 mg/</a:t>
            </a:r>
            <a:r>
              <a:rPr lang="en-US" sz="2600" dirty="0" err="1"/>
              <a:t>hr</a:t>
            </a:r>
            <a:r>
              <a:rPr lang="en-US" sz="2600" dirty="0"/>
              <a:t>  (BP = 206/96)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3C0498-C368-37D9-B833-9D4140300D98}"/>
              </a:ext>
            </a:extLst>
          </p:cNvPr>
          <p:cNvSpPr/>
          <p:nvPr/>
        </p:nvSpPr>
        <p:spPr>
          <a:xfrm>
            <a:off x="364814" y="5050135"/>
            <a:ext cx="116317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Is this a hypertensive emergency?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32429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336D5-1A99-D543-6ED2-15745DC96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FE7C2-93D8-5108-1826-D339EA2DF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/>
              <a:t>Step 3</a:t>
            </a:r>
          </a:p>
          <a:p>
            <a:pPr lvl="1"/>
            <a:r>
              <a:rPr lang="en-US" sz="2600" dirty="0"/>
              <a:t>If your patient has true hypertensive emergency, treat with IV meds in the PCU or ICU.  (more on this later)</a:t>
            </a:r>
          </a:p>
          <a:p>
            <a:r>
              <a:rPr lang="en-US" sz="2800" dirty="0"/>
              <a:t>Step 4</a:t>
            </a:r>
          </a:p>
          <a:p>
            <a:pPr lvl="1"/>
            <a:r>
              <a:rPr lang="en-US" sz="2600" dirty="0"/>
              <a:t>EVERYONE ELSE DOES </a:t>
            </a:r>
            <a:r>
              <a:rPr lang="en-US" sz="2600" b="1" dirty="0"/>
              <a:t>NOT </a:t>
            </a:r>
            <a:r>
              <a:rPr lang="en-US" sz="2600" dirty="0"/>
              <a:t>NEED IV MEDS!!!</a:t>
            </a:r>
          </a:p>
          <a:p>
            <a:pPr lvl="1"/>
            <a:r>
              <a:rPr lang="en-US" sz="2600" dirty="0"/>
              <a:t>Exercise caution even with oral meds!</a:t>
            </a:r>
          </a:p>
          <a:p>
            <a:pPr lvl="2"/>
            <a:r>
              <a:rPr lang="en-US" sz="2400" dirty="0"/>
              <a:t>Identify possible causes of elevated BP – pain, anxiety, sleep, substance withdrawal, problem meds</a:t>
            </a:r>
          </a:p>
          <a:p>
            <a:pPr lvl="2"/>
            <a:r>
              <a:rPr lang="en-US" sz="2400" dirty="0"/>
              <a:t>Restart home regimen if possible.</a:t>
            </a:r>
          </a:p>
          <a:p>
            <a:pPr lvl="2"/>
            <a:r>
              <a:rPr lang="en-US" sz="2400" b="1" dirty="0"/>
              <a:t>AVOID </a:t>
            </a:r>
            <a:r>
              <a:rPr lang="en-US" sz="2400" dirty="0"/>
              <a:t>prn meds for elevated BP – ESPECIALLY IV meds!</a:t>
            </a:r>
          </a:p>
          <a:p>
            <a:pPr lvl="2"/>
            <a:r>
              <a:rPr lang="en-US" sz="2400" dirty="0"/>
              <a:t>If your patient had uncontrolled HTN as an outpatient, you can consider adding or adjusting their home meds.</a:t>
            </a:r>
          </a:p>
          <a:p>
            <a:pPr lvl="2"/>
            <a:r>
              <a:rPr lang="en-US" sz="2400" dirty="0"/>
              <a:t>DO NOT lower the BP by more than 25% in the first few hours.</a:t>
            </a:r>
          </a:p>
          <a:p>
            <a:pPr lvl="3"/>
            <a:r>
              <a:rPr lang="en-US" sz="2200" dirty="0"/>
              <a:t>If systolic BP is 200, the goal BP should be no lower than 150.</a:t>
            </a:r>
          </a:p>
        </p:txBody>
      </p:sp>
    </p:spTree>
    <p:extLst>
      <p:ext uri="{BB962C8B-B14F-4D97-AF65-F5344CB8AC3E}">
        <p14:creationId xmlns:p14="http://schemas.microsoft.com/office/powerpoint/2010/main" val="22127028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BC095-7A54-1D53-EFB0-6049A69D8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barriers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50867-3350-5ED8-AFCF-A227C7EC1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Culture</a:t>
            </a:r>
          </a:p>
          <a:p>
            <a:pPr lvl="1"/>
            <a:r>
              <a:rPr lang="en-US" sz="2600" dirty="0"/>
              <a:t>Both providers and nurses prefer a nice, low BP – definition?</a:t>
            </a:r>
          </a:p>
          <a:p>
            <a:pPr lvl="2"/>
            <a:r>
              <a:rPr lang="en-US" sz="2400" dirty="0"/>
              <a:t>Surely once the systolic gets over 200 and the diastolic over 110, we MUST do something!</a:t>
            </a:r>
          </a:p>
          <a:p>
            <a:pPr lvl="1"/>
            <a:r>
              <a:rPr lang="en-US" sz="2600" dirty="0"/>
              <a:t>Do we “need” the BP to be a certain number before the patient leaves the ED (or the office)?</a:t>
            </a:r>
          </a:p>
          <a:p>
            <a:pPr lvl="2"/>
            <a:r>
              <a:rPr lang="en-US" sz="2400" dirty="0"/>
              <a:t>Does this “push” providers to give short-acting BP meds?</a:t>
            </a:r>
          </a:p>
          <a:p>
            <a:pPr lvl="1"/>
            <a:r>
              <a:rPr lang="en-US" sz="2600" dirty="0"/>
              <a:t>Placing prn BP med orders (usually IV hydralazine) is common.</a:t>
            </a:r>
          </a:p>
          <a:p>
            <a:r>
              <a:rPr lang="en-US" sz="2800" dirty="0"/>
              <a:t>Others?</a:t>
            </a:r>
          </a:p>
        </p:txBody>
      </p:sp>
    </p:spTree>
    <p:extLst>
      <p:ext uri="{BB962C8B-B14F-4D97-AF65-F5344CB8AC3E}">
        <p14:creationId xmlns:p14="http://schemas.microsoft.com/office/powerpoint/2010/main" val="42087356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7B78C-3A71-7DD1-3DC4-AE0471A21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evidence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1CF14-9FA1-8A63-8705-612E0450E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There are no randomized controlled trials – this would be difficult to do.</a:t>
            </a:r>
          </a:p>
          <a:p>
            <a:r>
              <a:rPr lang="en-US" sz="2800" dirty="0"/>
              <a:t>HOWEVER, observational data of large numbers of inpatients show increased risk of AKI, MI and stroke even with just one dose of IV BP meds.</a:t>
            </a:r>
          </a:p>
          <a:p>
            <a:pPr lvl="1"/>
            <a:r>
              <a:rPr lang="en-US" sz="2600" dirty="0"/>
              <a:t>Decreased perfusion of target organs is as bad as HTN!</a:t>
            </a:r>
          </a:p>
          <a:p>
            <a:r>
              <a:rPr lang="en-US" sz="2800" dirty="0"/>
              <a:t>Other studies show increased mortality and length of stay for patients with intensively treated HTN.</a:t>
            </a:r>
          </a:p>
        </p:txBody>
      </p:sp>
    </p:spTree>
    <p:extLst>
      <p:ext uri="{BB962C8B-B14F-4D97-AF65-F5344CB8AC3E}">
        <p14:creationId xmlns:p14="http://schemas.microsoft.com/office/powerpoint/2010/main" val="37845394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134268-8DCD-E3AD-DEC1-FFFEAB062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DE4A27-DA64-126D-F078-82B933C42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34" y="750682"/>
            <a:ext cx="11345332" cy="567833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8050328-1261-D4F9-63BE-4BF5EAC6DF6C}"/>
              </a:ext>
            </a:extLst>
          </p:cNvPr>
          <p:cNvSpPr/>
          <p:nvPr/>
        </p:nvSpPr>
        <p:spPr>
          <a:xfrm>
            <a:off x="3326229" y="0"/>
            <a:ext cx="5133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AHA Guideline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60089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86561-70D7-6264-FE7D-FD48E1DF4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F8EF4-A5C8-B63B-2DE8-529E2716F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Patients with cardiovascular disease who have resistant HTN.</a:t>
            </a:r>
          </a:p>
          <a:p>
            <a:pPr lvl="1"/>
            <a:r>
              <a:rPr lang="en-US" sz="2600" dirty="0"/>
              <a:t>The hospital may be the best place to adjust their BP meds.</a:t>
            </a:r>
          </a:p>
          <a:p>
            <a:r>
              <a:rPr lang="en-US" sz="2800" dirty="0"/>
              <a:t>Patients with known aneurysms.</a:t>
            </a:r>
          </a:p>
          <a:p>
            <a:pPr lvl="1"/>
            <a:r>
              <a:rPr lang="en-US" sz="2600" dirty="0"/>
              <a:t>May want to lower the BP within </a:t>
            </a:r>
            <a:r>
              <a:rPr lang="en-US" sz="2600" dirty="0" err="1"/>
              <a:t>hrs</a:t>
            </a:r>
            <a:r>
              <a:rPr lang="en-US" sz="2600" dirty="0"/>
              <a:t> rather than within days.</a:t>
            </a:r>
          </a:p>
          <a:p>
            <a:r>
              <a:rPr lang="en-US" sz="2800" dirty="0"/>
              <a:t>Patients who have had recent vascular surgery.</a:t>
            </a:r>
          </a:p>
        </p:txBody>
      </p:sp>
    </p:spTree>
    <p:extLst>
      <p:ext uri="{BB962C8B-B14F-4D97-AF65-F5344CB8AC3E}">
        <p14:creationId xmlns:p14="http://schemas.microsoft.com/office/powerpoint/2010/main" val="4281639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77FC5C-C12A-C0F1-A111-0675078A0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33" y="629323"/>
            <a:ext cx="7112000" cy="23871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0BC4129-C18B-76AB-32DC-02EF20104236}"/>
              </a:ext>
            </a:extLst>
          </p:cNvPr>
          <p:cNvSpPr/>
          <p:nvPr/>
        </p:nvSpPr>
        <p:spPr>
          <a:xfrm>
            <a:off x="4533541" y="774468"/>
            <a:ext cx="1736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2024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C852C4-13AA-D2E5-E485-11BCF3CEF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43" y="3429000"/>
            <a:ext cx="5799457" cy="318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759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A45E9-E292-A4B1-6BE2-13D1F2E7E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we do in the 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C9745-0428-4FC7-8EC5-44458F876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The same rules apply in the ED.</a:t>
            </a:r>
          </a:p>
          <a:p>
            <a:endParaRPr lang="en-US" sz="2800" dirty="0"/>
          </a:p>
          <a:p>
            <a:r>
              <a:rPr lang="en-US" sz="2800" dirty="0"/>
              <a:t>There is NO required BP number that is needed to discharge a patient.</a:t>
            </a:r>
          </a:p>
          <a:p>
            <a:r>
              <a:rPr lang="en-US" sz="2800" dirty="0"/>
              <a:t>We should still be avoiding short-acting (especially) IV meds to manage asymptomatic HTN.</a:t>
            </a:r>
          </a:p>
          <a:p>
            <a:r>
              <a:rPr lang="en-US" sz="2800" dirty="0"/>
              <a:t>Restart outpatient meds</a:t>
            </a:r>
          </a:p>
          <a:p>
            <a:r>
              <a:rPr lang="en-US" sz="2800" dirty="0"/>
              <a:t>Add or adjust outpatient meds, hopefully communicating with the patient and the PCP!</a:t>
            </a:r>
          </a:p>
          <a:p>
            <a:r>
              <a:rPr lang="en-US" sz="2800" dirty="0"/>
              <a:t>Quick follow-up with PCP</a:t>
            </a:r>
          </a:p>
        </p:txBody>
      </p:sp>
    </p:spTree>
    <p:extLst>
      <p:ext uri="{BB962C8B-B14F-4D97-AF65-F5344CB8AC3E}">
        <p14:creationId xmlns:p14="http://schemas.microsoft.com/office/powerpoint/2010/main" val="28949072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980C4-FCE3-E430-C171-F04788FD5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67A87-A24E-0C9E-D904-AE052573F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1/18/26</a:t>
            </a:r>
          </a:p>
          <a:p>
            <a:pPr lvl="1"/>
            <a:r>
              <a:rPr lang="en-US" sz="2600" dirty="0"/>
              <a:t>Patient restarted on nicardipine </a:t>
            </a:r>
            <a:r>
              <a:rPr lang="en-US" sz="2600" dirty="0" err="1"/>
              <a:t>gtt</a:t>
            </a:r>
            <a:r>
              <a:rPr lang="en-US" sz="2600" dirty="0"/>
              <a:t> at 5 mg/hr.</a:t>
            </a:r>
          </a:p>
          <a:p>
            <a:pPr lvl="1"/>
            <a:endParaRPr lang="en-US" sz="2600" dirty="0"/>
          </a:p>
          <a:p>
            <a:r>
              <a:rPr lang="en-US" sz="2800" dirty="0"/>
              <a:t>1/19/26</a:t>
            </a:r>
          </a:p>
          <a:p>
            <a:pPr lvl="1"/>
            <a:r>
              <a:rPr lang="en-US" sz="2600" dirty="0"/>
              <a:t>1:15 pm – BP increased to 214/121.  Nicardipine increased to 10 mg/</a:t>
            </a:r>
            <a:r>
              <a:rPr lang="en-US" sz="2600" dirty="0" err="1"/>
              <a:t>hr</a:t>
            </a:r>
            <a:endParaRPr lang="en-US" sz="2600" dirty="0"/>
          </a:p>
          <a:p>
            <a:pPr lvl="1"/>
            <a:r>
              <a:rPr lang="en-US" sz="2600" dirty="0"/>
              <a:t>4:00 pm – BP = 159/84</a:t>
            </a:r>
          </a:p>
          <a:p>
            <a:pPr lvl="1"/>
            <a:r>
              <a:rPr lang="en-US" sz="2600" dirty="0"/>
              <a:t>5:30 pm – Patient left AMA.</a:t>
            </a:r>
          </a:p>
        </p:txBody>
      </p:sp>
    </p:spTree>
    <p:extLst>
      <p:ext uri="{BB962C8B-B14F-4D97-AF65-F5344CB8AC3E}">
        <p14:creationId xmlns:p14="http://schemas.microsoft.com/office/powerpoint/2010/main" val="17078623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738C3-FD99-7F7B-D3EA-CA25865A8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673EE-6C54-88EA-A75D-EB5D57F2B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Thoughts?</a:t>
            </a:r>
          </a:p>
          <a:p>
            <a:endParaRPr lang="en-US" sz="2800" dirty="0"/>
          </a:p>
          <a:p>
            <a:r>
              <a:rPr lang="en-US" sz="2800" dirty="0"/>
              <a:t>She had a LOS of 5 days.  Probably would have been much longer if she had not left AMA.</a:t>
            </a:r>
          </a:p>
          <a:p>
            <a:r>
              <a:rPr lang="en-US" sz="2800" dirty="0"/>
              <a:t>Did the nicardipine </a:t>
            </a:r>
            <a:r>
              <a:rPr lang="en-US" sz="2800" dirty="0" err="1"/>
              <a:t>gtt</a:t>
            </a:r>
            <a:r>
              <a:rPr lang="en-US" sz="2800" dirty="0"/>
              <a:t> help her?</a:t>
            </a:r>
          </a:p>
          <a:p>
            <a:r>
              <a:rPr lang="en-US" sz="2800" dirty="0"/>
              <a:t>Should we have investigated for other causes of secondary HTN?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939653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86E65-396F-D568-F4F5-F90936BE3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Hypertensive emergency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6EA53D-9B7F-CC8D-2643-ABAC13B448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4446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8BD7D-EADE-AC76-F9A0-CBE1D42F6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CD313-7686-E9BB-7305-BA290E6E0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Target-organ damage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3DCE2-A394-D400-AFB1-872884A8C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BARKH</a:t>
            </a:r>
          </a:p>
          <a:p>
            <a:pPr lvl="1"/>
            <a:r>
              <a:rPr lang="en-US" sz="2600" dirty="0"/>
              <a:t>Brain – ischemic CVA, intracranial hemorrhage, hypertensive encephalopathy</a:t>
            </a:r>
          </a:p>
          <a:p>
            <a:pPr lvl="1"/>
            <a:r>
              <a:rPr lang="en-US" sz="2600" dirty="0"/>
              <a:t>Arteries – aortic dissection</a:t>
            </a:r>
          </a:p>
          <a:p>
            <a:pPr lvl="1"/>
            <a:r>
              <a:rPr lang="en-US" sz="2600" dirty="0"/>
              <a:t>Retina – hypertensive retinopathy</a:t>
            </a:r>
          </a:p>
          <a:p>
            <a:pPr lvl="1"/>
            <a:r>
              <a:rPr lang="en-US" sz="2600" dirty="0"/>
              <a:t>Kidneys – AKI</a:t>
            </a:r>
          </a:p>
          <a:p>
            <a:pPr lvl="1"/>
            <a:r>
              <a:rPr lang="en-US" sz="2600" dirty="0"/>
              <a:t>Heart – acute coronary syndrome, acute pulmonary edema</a:t>
            </a:r>
          </a:p>
        </p:txBody>
      </p:sp>
    </p:spTree>
    <p:extLst>
      <p:ext uri="{BB962C8B-B14F-4D97-AF65-F5344CB8AC3E}">
        <p14:creationId xmlns:p14="http://schemas.microsoft.com/office/powerpoint/2010/main" val="25065883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C2EC99-9F3C-BD6E-625A-5FE2E6973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214" y="80433"/>
            <a:ext cx="5460739" cy="66971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CD29F4-4DD2-C29B-E6CB-257D00610C67}"/>
              </a:ext>
            </a:extLst>
          </p:cNvPr>
          <p:cNvSpPr txBox="1"/>
          <p:nvPr/>
        </p:nvSpPr>
        <p:spPr>
          <a:xfrm>
            <a:off x="753533" y="5198533"/>
            <a:ext cx="1507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AHA 2025</a:t>
            </a:r>
          </a:p>
        </p:txBody>
      </p:sp>
    </p:spTree>
    <p:extLst>
      <p:ext uri="{BB962C8B-B14F-4D97-AF65-F5344CB8AC3E}">
        <p14:creationId xmlns:p14="http://schemas.microsoft.com/office/powerpoint/2010/main" val="6635194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7C481E-6E83-C9FB-01AD-F1EA2DEFC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494" y="418680"/>
            <a:ext cx="8145012" cy="60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0612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1E096C-5F3E-026D-2328-599F2FCA0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336" y="480601"/>
            <a:ext cx="7897327" cy="589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399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D3DCE-988D-28BF-C443-2A47200FD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72585-35A0-7D9B-1B10-00D0F70D3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Do we start a patient with BP &gt; 180/120 and hypertensive emergency on a drip immediately or can we try other meds first?</a:t>
            </a:r>
          </a:p>
          <a:p>
            <a:endParaRPr lang="en-US" sz="2800" dirty="0"/>
          </a:p>
          <a:p>
            <a:r>
              <a:rPr lang="en-US" sz="2800" dirty="0"/>
              <a:t>If we try other meds, what should those meds be?</a:t>
            </a:r>
          </a:p>
          <a:p>
            <a:endParaRPr lang="en-US" sz="2800" dirty="0"/>
          </a:p>
          <a:p>
            <a:r>
              <a:rPr lang="en-US" sz="2800" dirty="0"/>
              <a:t>The answer is not clear in the literature, but a drip allows for a more predictable lowering of BP than other short-acting agents (hydralazine, clonidine, NTG paste).</a:t>
            </a:r>
          </a:p>
        </p:txBody>
      </p:sp>
    </p:spTree>
    <p:extLst>
      <p:ext uri="{BB962C8B-B14F-4D97-AF65-F5344CB8AC3E}">
        <p14:creationId xmlns:p14="http://schemas.microsoft.com/office/powerpoint/2010/main" val="16594492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816291-5388-258D-962C-D9DA59820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67" y="726038"/>
            <a:ext cx="10701866" cy="54577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B77B3C-B67E-F751-C1C6-154630C9C690}"/>
              </a:ext>
            </a:extLst>
          </p:cNvPr>
          <p:cNvSpPr txBox="1"/>
          <p:nvPr/>
        </p:nvSpPr>
        <p:spPr>
          <a:xfrm>
            <a:off x="381000" y="6183776"/>
            <a:ext cx="181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AHA 2024</a:t>
            </a:r>
          </a:p>
        </p:txBody>
      </p:sp>
    </p:spTree>
    <p:extLst>
      <p:ext uri="{BB962C8B-B14F-4D97-AF65-F5344CB8AC3E}">
        <p14:creationId xmlns:p14="http://schemas.microsoft.com/office/powerpoint/2010/main" val="4082675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5C979-4D20-5FD7-995E-15E028D86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Inpatient severe hypertension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A730CA-84C6-FE21-8029-438EA20EB1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386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E5724F-D9E3-7544-9D66-AB9AA0CB3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414" y="352038"/>
            <a:ext cx="9469171" cy="55443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BE9C28-0BB2-A9D5-7BE2-C6552DA537CA}"/>
              </a:ext>
            </a:extLst>
          </p:cNvPr>
          <p:cNvSpPr txBox="1"/>
          <p:nvPr/>
        </p:nvSpPr>
        <p:spPr>
          <a:xfrm>
            <a:off x="465667" y="6138333"/>
            <a:ext cx="139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AHA 2025</a:t>
            </a:r>
          </a:p>
        </p:txBody>
      </p:sp>
    </p:spTree>
    <p:extLst>
      <p:ext uri="{BB962C8B-B14F-4D97-AF65-F5344CB8AC3E}">
        <p14:creationId xmlns:p14="http://schemas.microsoft.com/office/powerpoint/2010/main" val="36907742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55473-82DB-6EE4-D35E-4D5779E2B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Nicardipine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C6510-AA00-013A-F251-3FD220F70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Indicated for most hypertensive emergencies.</a:t>
            </a:r>
          </a:p>
          <a:p>
            <a:r>
              <a:rPr lang="en-US" sz="2800" dirty="0"/>
              <a:t>Can be given in PCU but only at a rate of 10 mg/h or less.</a:t>
            </a:r>
          </a:p>
          <a:p>
            <a:endParaRPr lang="en-US" sz="2800" dirty="0"/>
          </a:p>
          <a:p>
            <a:r>
              <a:rPr lang="en-US" sz="2800" dirty="0"/>
              <a:t>However, the goal BP and how fast we get there may be different, depending on what you are treating:</a:t>
            </a:r>
          </a:p>
          <a:p>
            <a:pPr lvl="1"/>
            <a:r>
              <a:rPr lang="en-US" sz="2600" dirty="0"/>
              <a:t>Goal BP for aortic dissection = SBP &lt; 120 (immediate)</a:t>
            </a:r>
          </a:p>
          <a:p>
            <a:pPr lvl="1"/>
            <a:r>
              <a:rPr lang="en-US" sz="2600" dirty="0"/>
              <a:t>Goal BP for MI or pulmonary edema = SBP &lt; 140 (immediate)</a:t>
            </a:r>
          </a:p>
          <a:p>
            <a:pPr lvl="1"/>
            <a:r>
              <a:rPr lang="en-US" sz="2600" dirty="0"/>
              <a:t>Goal BP for hemorrhagic stroke = SBP &lt; 140 (immediate)</a:t>
            </a:r>
          </a:p>
          <a:p>
            <a:pPr lvl="1"/>
            <a:r>
              <a:rPr lang="en-US" sz="2600" dirty="0"/>
              <a:t>Goal BP for ischemic stroke – depends on whether giving thrombolytics, but should be SLOWER</a:t>
            </a:r>
          </a:p>
          <a:p>
            <a:r>
              <a:rPr lang="en-US" sz="2800" dirty="0"/>
              <a:t>Dr. Tsai is working on it!!</a:t>
            </a:r>
          </a:p>
        </p:txBody>
      </p:sp>
    </p:spTree>
    <p:extLst>
      <p:ext uri="{BB962C8B-B14F-4D97-AF65-F5344CB8AC3E}">
        <p14:creationId xmlns:p14="http://schemas.microsoft.com/office/powerpoint/2010/main" val="13874768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1695B2-BE34-E56A-C597-0E6FE8D7F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07" y="1056944"/>
            <a:ext cx="11536385" cy="474411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D659D38-58F6-3AAB-5ED1-7FA350D40FFD}"/>
              </a:ext>
            </a:extLst>
          </p:cNvPr>
          <p:cNvSpPr/>
          <p:nvPr/>
        </p:nvSpPr>
        <p:spPr>
          <a:xfrm>
            <a:off x="731389" y="133614"/>
            <a:ext cx="10729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Nicardipine Drip (no indication)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432699-2072-2215-1F50-89C619111E29}"/>
              </a:ext>
            </a:extLst>
          </p:cNvPr>
          <p:cNvSpPr/>
          <p:nvPr/>
        </p:nvSpPr>
        <p:spPr>
          <a:xfrm>
            <a:off x="3925035" y="4169602"/>
            <a:ext cx="46297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Can Change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07832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7B8431-4E65-1502-4240-51C812B6F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640" y="133484"/>
            <a:ext cx="8471120" cy="659103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0CF1F13-2083-1488-AE8C-D741BDA9A581}"/>
              </a:ext>
            </a:extLst>
          </p:cNvPr>
          <p:cNvSpPr/>
          <p:nvPr/>
        </p:nvSpPr>
        <p:spPr>
          <a:xfrm>
            <a:off x="876339" y="2527068"/>
            <a:ext cx="199605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Working on</a:t>
            </a:r>
          </a:p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rder sets</a:t>
            </a:r>
          </a:p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 different </a:t>
            </a:r>
          </a:p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indications</a:t>
            </a:r>
          </a:p>
        </p:txBody>
      </p:sp>
    </p:spTree>
    <p:extLst>
      <p:ext uri="{BB962C8B-B14F-4D97-AF65-F5344CB8AC3E}">
        <p14:creationId xmlns:p14="http://schemas.microsoft.com/office/powerpoint/2010/main" val="15420016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0FB46-FFCA-CC14-36E6-A8E943BEF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Outpatient severe Hypertension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FA59BA-95B3-3DAF-DCEE-6ED090A67C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0629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86A4C-220C-BAB4-217E-4C1258828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Outpatient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178CB-5321-1C82-1332-08F008593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/>
              <a:t>54 year old male presents to the office for follow-up of his BP.</a:t>
            </a:r>
          </a:p>
          <a:p>
            <a:r>
              <a:rPr lang="en-US" sz="2800" dirty="0"/>
              <a:t>He feels well and has no concerns.  Denies vision change, neuro </a:t>
            </a:r>
            <a:r>
              <a:rPr lang="en-US" sz="2800" dirty="0" err="1"/>
              <a:t>sx’s</a:t>
            </a:r>
            <a:r>
              <a:rPr lang="en-US" sz="2800" dirty="0"/>
              <a:t>, confusion, chest pain, abdominal pain, dyspnea, HA or back pain.</a:t>
            </a:r>
          </a:p>
          <a:p>
            <a:r>
              <a:rPr lang="en-US" sz="2800" dirty="0"/>
              <a:t>He has a BP cuff at home but does not take it very often.</a:t>
            </a:r>
          </a:p>
          <a:p>
            <a:r>
              <a:rPr lang="en-US" sz="2800" dirty="0"/>
              <a:t>He has been taking his meds which include amlodipine 10 mg, chlorthalidone 25 mg and hydralazine 50 mg bid.</a:t>
            </a:r>
          </a:p>
          <a:p>
            <a:r>
              <a:rPr lang="en-US" sz="2800" dirty="0"/>
              <a:t>He cannot take ACE inhibitors due to anaphylaxis with lisinopril.</a:t>
            </a:r>
          </a:p>
          <a:p>
            <a:r>
              <a:rPr lang="en-US" sz="2800" dirty="0"/>
              <a:t>BMP and CBC done one month ago were normal.</a:t>
            </a:r>
          </a:p>
        </p:txBody>
      </p:sp>
    </p:spTree>
    <p:extLst>
      <p:ext uri="{BB962C8B-B14F-4D97-AF65-F5344CB8AC3E}">
        <p14:creationId xmlns:p14="http://schemas.microsoft.com/office/powerpoint/2010/main" val="23947997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12890-4914-B043-1616-F06C7E4A4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Outpatient case </a:t>
            </a:r>
            <a:r>
              <a:rPr lang="en-US" dirty="0" err="1"/>
              <a:t>pmh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26999-A8D7-359E-2023-8127FF39E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HTN   -   chlorthalidone 25 mg, amlodipine 10 mg, hydralazine</a:t>
            </a:r>
          </a:p>
          <a:p>
            <a:r>
              <a:rPr lang="en-US" sz="2800" dirty="0"/>
              <a:t>Hyperlipidemia   -   atorvastatin 80 mg</a:t>
            </a:r>
          </a:p>
          <a:p>
            <a:r>
              <a:rPr lang="en-US" sz="2800" dirty="0"/>
              <a:t>Type 2 DM (A1C = 6)   -   semaglutide 1 mg weekly</a:t>
            </a:r>
          </a:p>
          <a:p>
            <a:r>
              <a:rPr lang="en-US" sz="2800" dirty="0"/>
              <a:t>Obesity (BMI = 47)</a:t>
            </a:r>
          </a:p>
          <a:p>
            <a:r>
              <a:rPr lang="en-US" sz="2800" dirty="0" err="1"/>
              <a:t>Hx</a:t>
            </a:r>
            <a:r>
              <a:rPr lang="en-US" sz="2800" dirty="0"/>
              <a:t> MI in 2014  -  ASA</a:t>
            </a:r>
          </a:p>
          <a:p>
            <a:r>
              <a:rPr lang="en-US" sz="2800" dirty="0"/>
              <a:t>Hepatic steatosis (also drinks 3 shots of vodka daily)</a:t>
            </a:r>
          </a:p>
          <a:p>
            <a:r>
              <a:rPr lang="en-US" sz="2800" dirty="0"/>
              <a:t>Erectile dysfunction   -   Cialis</a:t>
            </a:r>
          </a:p>
          <a:p>
            <a:r>
              <a:rPr lang="en-US" sz="2800" dirty="0"/>
              <a:t>Osteoarthritis   -   ibuprofen prn</a:t>
            </a:r>
          </a:p>
          <a:p>
            <a:r>
              <a:rPr lang="en-US" sz="2800" dirty="0"/>
              <a:t>Ex-smoker (quit 2014)</a:t>
            </a:r>
          </a:p>
          <a:p>
            <a:r>
              <a:rPr lang="en-US" sz="2800" dirty="0"/>
              <a:t>No other substances</a:t>
            </a:r>
          </a:p>
        </p:txBody>
      </p:sp>
    </p:spTree>
    <p:extLst>
      <p:ext uri="{BB962C8B-B14F-4D97-AF65-F5344CB8AC3E}">
        <p14:creationId xmlns:p14="http://schemas.microsoft.com/office/powerpoint/2010/main" val="33702128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B392D-58BD-69C0-E569-4E7094B46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Outpatient case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7BD1A-C5A6-0AD1-AD37-30CB19149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Vitals</a:t>
            </a:r>
          </a:p>
          <a:p>
            <a:pPr lvl="1"/>
            <a:r>
              <a:rPr lang="en-US" sz="2600" dirty="0"/>
              <a:t>389 </a:t>
            </a:r>
            <a:r>
              <a:rPr lang="en-US" sz="2600" dirty="0" err="1"/>
              <a:t>lbs</a:t>
            </a:r>
            <a:endParaRPr lang="en-US" sz="2600" dirty="0"/>
          </a:p>
          <a:p>
            <a:pPr lvl="1"/>
            <a:r>
              <a:rPr lang="en-US" sz="2600" dirty="0"/>
              <a:t>HR = 82</a:t>
            </a:r>
          </a:p>
          <a:p>
            <a:pPr lvl="1"/>
            <a:r>
              <a:rPr lang="en-US" sz="2600" dirty="0"/>
              <a:t>BP = 220/105</a:t>
            </a:r>
          </a:p>
          <a:p>
            <a:pPr lvl="1"/>
            <a:r>
              <a:rPr lang="en-US" sz="2600" dirty="0"/>
              <a:t>RR = 18</a:t>
            </a:r>
          </a:p>
          <a:p>
            <a:pPr lvl="1"/>
            <a:r>
              <a:rPr lang="en-US" sz="2600" dirty="0"/>
              <a:t>O2 sat = 98%</a:t>
            </a:r>
          </a:p>
          <a:p>
            <a:r>
              <a:rPr lang="en-US" sz="2800" dirty="0"/>
              <a:t>Heart – normal </a:t>
            </a:r>
          </a:p>
          <a:p>
            <a:r>
              <a:rPr lang="en-US" sz="2800" dirty="0"/>
              <a:t>Lungs – clear</a:t>
            </a:r>
          </a:p>
          <a:p>
            <a:r>
              <a:rPr lang="en-US" sz="2800" dirty="0"/>
              <a:t>Neuro – AAO x 3, no focal findings</a:t>
            </a:r>
          </a:p>
          <a:p>
            <a:r>
              <a:rPr lang="en-US" sz="2800" dirty="0" err="1"/>
              <a:t>Exts</a:t>
            </a:r>
            <a:r>
              <a:rPr lang="en-US" sz="2800" dirty="0"/>
              <a:t> – no edema</a:t>
            </a:r>
          </a:p>
          <a:p>
            <a:pPr lvl="1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3718880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B03D7-194D-DA13-DCC4-753F03C7C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Outpatient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9B28B-2205-5D4C-BBC7-0BF16BE3F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is your plan for this patient?</a:t>
            </a:r>
          </a:p>
          <a:p>
            <a:pPr lvl="1"/>
            <a:r>
              <a:rPr lang="en-US" sz="2600" dirty="0"/>
              <a:t>Send to the ED?</a:t>
            </a:r>
          </a:p>
          <a:p>
            <a:pPr lvl="1"/>
            <a:r>
              <a:rPr lang="en-US" sz="2600" dirty="0"/>
              <a:t>Give him some clonidine in the office?</a:t>
            </a:r>
          </a:p>
          <a:p>
            <a:pPr lvl="1"/>
            <a:r>
              <a:rPr lang="en-US" sz="2600" dirty="0"/>
              <a:t>Add an ARB?</a:t>
            </a:r>
          </a:p>
          <a:p>
            <a:pPr lvl="1"/>
            <a:r>
              <a:rPr lang="en-US" sz="2600" dirty="0"/>
              <a:t>Add a beta-blocker?</a:t>
            </a:r>
          </a:p>
          <a:p>
            <a:pPr lvl="1"/>
            <a:r>
              <a:rPr lang="en-US" sz="2600" dirty="0"/>
              <a:t>Increase the hydralazine?</a:t>
            </a:r>
          </a:p>
          <a:p>
            <a:pPr lvl="1"/>
            <a:r>
              <a:rPr lang="en-US" sz="2600" dirty="0"/>
              <a:t>Add spironolactone?</a:t>
            </a:r>
          </a:p>
          <a:p>
            <a:r>
              <a:rPr lang="en-US" sz="2800" dirty="0"/>
              <a:t>If you plan to treat him outpatient, when will you see him back?</a:t>
            </a:r>
          </a:p>
          <a:p>
            <a:pPr lvl="1"/>
            <a:endParaRPr lang="en-US" sz="2600" dirty="0"/>
          </a:p>
          <a:p>
            <a:pPr lvl="1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6265978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7A013-43B7-67E9-A4E7-17270588C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2065C0-EE8A-70B9-C0C3-1EE41A0E0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494" y="418680"/>
            <a:ext cx="8145012" cy="60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8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38E63-31BD-6800-F33C-F6F642D77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Inpatient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C5561-41FD-B62C-C3DF-75228D84C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50 year old female with </a:t>
            </a:r>
            <a:r>
              <a:rPr lang="en-US" sz="2800" dirty="0" err="1"/>
              <a:t>hx</a:t>
            </a:r>
            <a:r>
              <a:rPr lang="en-US" sz="2800" dirty="0"/>
              <a:t> of:</a:t>
            </a:r>
          </a:p>
          <a:p>
            <a:pPr lvl="1"/>
            <a:r>
              <a:rPr lang="en-US" sz="2600" dirty="0"/>
              <a:t>ESRD due to type 2 DM – on hemodialysis, only has left kidney (does not make urine)</a:t>
            </a:r>
          </a:p>
          <a:p>
            <a:pPr lvl="1"/>
            <a:r>
              <a:rPr lang="en-US" sz="2600" dirty="0"/>
              <a:t>Type 2 DM  (A1C = 5.6)  -  on no meds</a:t>
            </a:r>
          </a:p>
          <a:p>
            <a:pPr lvl="1"/>
            <a:r>
              <a:rPr lang="en-US" sz="2600" dirty="0"/>
              <a:t>HTN  -  Coreg, Cardura, </a:t>
            </a:r>
            <a:r>
              <a:rPr lang="en-US" sz="2600" dirty="0" err="1"/>
              <a:t>fosinopril</a:t>
            </a:r>
            <a:r>
              <a:rPr lang="en-US" sz="2600" dirty="0"/>
              <a:t>, nifedipine CC</a:t>
            </a:r>
          </a:p>
          <a:p>
            <a:pPr lvl="1"/>
            <a:r>
              <a:rPr lang="en-US" sz="2600" dirty="0"/>
              <a:t>Hyperlipidemia  -  Lipitor</a:t>
            </a:r>
          </a:p>
          <a:p>
            <a:pPr lvl="1"/>
            <a:r>
              <a:rPr lang="en-US" sz="2600" dirty="0"/>
              <a:t>Bipolar 1  -  mirtazapine, Prozac, trazadone</a:t>
            </a:r>
          </a:p>
          <a:p>
            <a:pPr lvl="1"/>
            <a:r>
              <a:rPr lang="en-US" sz="2600" dirty="0"/>
              <a:t>Smoker</a:t>
            </a:r>
          </a:p>
          <a:p>
            <a:pPr lvl="1"/>
            <a:endParaRPr lang="en-US" sz="26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018931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129623-76AD-5D81-5414-0BEDA9B0E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C3F995-C080-0669-A731-130ACE847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336" y="480601"/>
            <a:ext cx="7897327" cy="589679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E37F5EBF-4AAB-34C5-0A9B-314409AD3140}"/>
              </a:ext>
            </a:extLst>
          </p:cNvPr>
          <p:cNvSpPr/>
          <p:nvPr/>
        </p:nvSpPr>
        <p:spPr>
          <a:xfrm>
            <a:off x="7433733" y="3429000"/>
            <a:ext cx="2455334" cy="12869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AB8FCC-40A0-7121-4E9D-FE47752638C4}"/>
              </a:ext>
            </a:extLst>
          </p:cNvPr>
          <p:cNvSpPr/>
          <p:nvPr/>
        </p:nvSpPr>
        <p:spPr>
          <a:xfrm>
            <a:off x="8412358" y="5177598"/>
            <a:ext cx="3427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Too long?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ACECCDDB-4AF1-377E-B79C-606829FC9654}"/>
              </a:ext>
            </a:extLst>
          </p:cNvPr>
          <p:cNvSpPr/>
          <p:nvPr/>
        </p:nvSpPr>
        <p:spPr>
          <a:xfrm rot="18834379">
            <a:off x="9777962" y="4439463"/>
            <a:ext cx="533400" cy="92333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078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68561-2E6F-FFC8-96B8-37E613AF3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med should we add?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3D8DD-9061-8E0D-99DB-F560A9DC9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He is on chlorthalidone, amlodipine and hydralazine.</a:t>
            </a:r>
          </a:p>
          <a:p>
            <a:endParaRPr lang="en-US" sz="2800" dirty="0"/>
          </a:p>
          <a:p>
            <a:r>
              <a:rPr lang="en-US" sz="2800" dirty="0"/>
              <a:t>He had anaphylaxis to an ACE.  This is NOT a contraindication to an ARB!</a:t>
            </a:r>
          </a:p>
          <a:p>
            <a:endParaRPr lang="en-US" sz="2800" dirty="0"/>
          </a:p>
          <a:p>
            <a:r>
              <a:rPr lang="en-US" sz="2800" dirty="0"/>
              <a:t>Guidelines suggest if still with uncontrolled HTN on 3 agents (diuretic, CCB, ACE/ARB), the next step is a mineralocorticoid receptor antagonist (MRA) – spironolactone or eplerenone</a:t>
            </a:r>
          </a:p>
        </p:txBody>
      </p:sp>
    </p:spTree>
    <p:extLst>
      <p:ext uri="{BB962C8B-B14F-4D97-AF65-F5344CB8AC3E}">
        <p14:creationId xmlns:p14="http://schemas.microsoft.com/office/powerpoint/2010/main" val="4186073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47CB49-CDD4-EA0C-8069-82A827BAF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359" y="42333"/>
            <a:ext cx="6965344" cy="677333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6A28293-B68E-8F07-2B42-796241777C56}"/>
              </a:ext>
            </a:extLst>
          </p:cNvPr>
          <p:cNvSpPr/>
          <p:nvPr/>
        </p:nvSpPr>
        <p:spPr>
          <a:xfrm>
            <a:off x="181761" y="1536468"/>
            <a:ext cx="45640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Resistant HTN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95996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86B2D-F680-1A7B-E4DC-7EF326FA8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he need eval for resistant </a:t>
            </a:r>
            <a:r>
              <a:rPr lang="en-US" dirty="0" err="1"/>
              <a:t>htn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44640-9FC3-87D9-37D1-41CD09216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He has severe obesity and drinks more alcohol than we would like.  Family </a:t>
            </a:r>
            <a:r>
              <a:rPr lang="en-US" sz="2800" dirty="0" err="1"/>
              <a:t>hx</a:t>
            </a:r>
            <a:r>
              <a:rPr lang="en-US" sz="2800" dirty="0"/>
              <a:t> is positive for HTN.</a:t>
            </a:r>
          </a:p>
          <a:p>
            <a:endParaRPr lang="en-US" sz="2800" dirty="0"/>
          </a:p>
          <a:p>
            <a:r>
              <a:rPr lang="en-US" sz="2800" dirty="0"/>
              <a:t>Should we look for another reason for his uncontrolled HTN?</a:t>
            </a:r>
          </a:p>
        </p:txBody>
      </p:sp>
    </p:spTree>
    <p:extLst>
      <p:ext uri="{BB962C8B-B14F-4D97-AF65-F5344CB8AC3E}">
        <p14:creationId xmlns:p14="http://schemas.microsoft.com/office/powerpoint/2010/main" val="21351229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E23805-924A-9E95-CABB-3B4205330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137" y="110067"/>
            <a:ext cx="6970392" cy="674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309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7AAB3B-71EE-3196-51F1-2F1362F21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622" y="0"/>
            <a:ext cx="7481615" cy="668866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3B28118-51DD-9FBF-DFEF-D2E1730ACC02}"/>
              </a:ext>
            </a:extLst>
          </p:cNvPr>
          <p:cNvSpPr/>
          <p:nvPr/>
        </p:nvSpPr>
        <p:spPr>
          <a:xfrm>
            <a:off x="568175" y="1485669"/>
            <a:ext cx="35541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Most common</a:t>
            </a:r>
          </a:p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auses of </a:t>
            </a:r>
          </a:p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secondary HTN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74318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ACC1D-BB00-A1C8-DCB0-0571E51BC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Resistant </a:t>
            </a:r>
            <a:r>
              <a:rPr lang="en-US" dirty="0" err="1"/>
              <a:t>htn</a:t>
            </a:r>
            <a:r>
              <a:rPr lang="en-US" dirty="0"/>
              <a:t> -  common causes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A617C-E072-5CDA-7B17-0843BE742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Obstructive sleep apnea – sleep study</a:t>
            </a:r>
          </a:p>
          <a:p>
            <a:endParaRPr lang="en-US" sz="2800" dirty="0"/>
          </a:p>
          <a:p>
            <a:r>
              <a:rPr lang="en-US" sz="2800" dirty="0"/>
              <a:t>Primary aldosteronism – plasma aldosterone concentration, renin activity, aldosterone-to-renin activity ratio</a:t>
            </a:r>
          </a:p>
          <a:p>
            <a:endParaRPr lang="en-US" sz="2800" dirty="0"/>
          </a:p>
          <a:p>
            <a:r>
              <a:rPr lang="en-US" sz="2800" dirty="0"/>
              <a:t>Renal artery stenosis – renal arterial imaging</a:t>
            </a:r>
          </a:p>
          <a:p>
            <a:endParaRPr lang="en-US" sz="2800" dirty="0"/>
          </a:p>
          <a:p>
            <a:r>
              <a:rPr lang="en-US" sz="2800" dirty="0"/>
              <a:t>Meds and substances  -  review med list, ask about substances/OTC meds</a:t>
            </a:r>
          </a:p>
          <a:p>
            <a:r>
              <a:rPr lang="en-US" sz="2800" dirty="0"/>
              <a:t>CKD  -  BMP, urine albumin-creatinine ratio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249016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D59EC-3F33-A616-0723-ACBF2F596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aldosteronism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CD690-3F70-AC01-1FEB-7BFDF4720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One of the most common causes of secondary HTN and potentially treatable.</a:t>
            </a:r>
          </a:p>
          <a:p>
            <a:pPr lvl="1"/>
            <a:r>
              <a:rPr lang="en-US" sz="2600" dirty="0"/>
              <a:t>20% of patients with resistant HTN</a:t>
            </a:r>
          </a:p>
          <a:p>
            <a:r>
              <a:rPr lang="en-US" sz="2800" dirty="0"/>
              <a:t>Rate of testing for this is very low.</a:t>
            </a:r>
          </a:p>
          <a:p>
            <a:r>
              <a:rPr lang="en-US" sz="2800" dirty="0"/>
              <a:t>2/3 caused by bilateral adrenal hyperplasia</a:t>
            </a:r>
          </a:p>
          <a:p>
            <a:r>
              <a:rPr lang="en-US" sz="2800" dirty="0"/>
              <a:t>1/3 caused by a unilateral adrenal lesion (unilateral adrenal hyperplasia, adenoma, carcinoma)</a:t>
            </a:r>
          </a:p>
        </p:txBody>
      </p:sp>
    </p:spTree>
    <p:extLst>
      <p:ext uri="{BB962C8B-B14F-4D97-AF65-F5344CB8AC3E}">
        <p14:creationId xmlns:p14="http://schemas.microsoft.com/office/powerpoint/2010/main" val="5020217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86B1E-F47D-6580-E51C-F1248209C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Aldosteronism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C9377-3F37-0E42-A029-3457CA75B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Test the following pts:</a:t>
            </a:r>
          </a:p>
          <a:p>
            <a:pPr lvl="1"/>
            <a:r>
              <a:rPr lang="en-US" sz="2600" dirty="0"/>
              <a:t>Resistant HTN (regardless of potassium level)   -   1B-NR</a:t>
            </a:r>
          </a:p>
          <a:p>
            <a:pPr lvl="1"/>
            <a:r>
              <a:rPr lang="en-US" sz="2600" dirty="0"/>
              <a:t>Hypokalemia (even on diuretics!)</a:t>
            </a:r>
          </a:p>
          <a:p>
            <a:pPr lvl="1"/>
            <a:r>
              <a:rPr lang="en-US" sz="2600" dirty="0"/>
              <a:t>OSA</a:t>
            </a:r>
          </a:p>
          <a:p>
            <a:pPr lvl="1"/>
            <a:r>
              <a:rPr lang="en-US" sz="2600" dirty="0"/>
              <a:t>Adrenal incidentaloma</a:t>
            </a:r>
          </a:p>
          <a:p>
            <a:pPr lvl="1"/>
            <a:r>
              <a:rPr lang="en-US" sz="2600" dirty="0"/>
              <a:t>Stroke at a young age (&lt; 40)</a:t>
            </a:r>
          </a:p>
          <a:p>
            <a:r>
              <a:rPr lang="en-US" sz="2800" dirty="0"/>
              <a:t>Check plasma aldosterone conc., renin activity and aldosterone to renin activity ratio</a:t>
            </a:r>
          </a:p>
          <a:p>
            <a:pPr lvl="2"/>
            <a:r>
              <a:rPr lang="en-US" sz="2400" dirty="0"/>
              <a:t>Should have unrestricted salt intake, a normal potassium and no MRA’s (spironolactone or eplerenone) x 4 </a:t>
            </a:r>
            <a:r>
              <a:rPr lang="en-US" sz="2400" dirty="0" err="1"/>
              <a:t>wks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9264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2E5C0-FFD1-2EE0-05CF-2199C3595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aldosteronism -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595D6-F941-C75C-78EB-2ED1E24C7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If the aldosterone-renin testing is abnormal, get adrenal imaging and adrenal venous sampling.</a:t>
            </a:r>
          </a:p>
          <a:p>
            <a:endParaRPr lang="en-US" sz="2800" dirty="0"/>
          </a:p>
          <a:p>
            <a:r>
              <a:rPr lang="en-US" sz="2800" dirty="0"/>
              <a:t>If adrenal venous sampling shows bilateral increased aldosterone -  start MRA.</a:t>
            </a:r>
          </a:p>
          <a:p>
            <a:r>
              <a:rPr lang="en-US" sz="2800" dirty="0"/>
              <a:t>If adrenal venous sampling shows unilateral increased aldosterone  -  adrenalectomy.</a:t>
            </a:r>
          </a:p>
          <a:p>
            <a:pPr lvl="1"/>
            <a:r>
              <a:rPr lang="en-US" sz="2600" dirty="0"/>
              <a:t>An observational MA suggests less MACE and mortality with adrenalectomy compared to meds.</a:t>
            </a:r>
          </a:p>
        </p:txBody>
      </p:sp>
    </p:spTree>
    <p:extLst>
      <p:ext uri="{BB962C8B-B14F-4D97-AF65-F5344CB8AC3E}">
        <p14:creationId xmlns:p14="http://schemas.microsoft.com/office/powerpoint/2010/main" val="3298900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762A9-24D9-2A95-24C0-D3F180D96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inpatient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C9D20-ED59-C3F0-F5E0-A89B604F5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1/14/26</a:t>
            </a:r>
          </a:p>
          <a:p>
            <a:pPr lvl="1"/>
            <a:r>
              <a:rPr lang="en-US" sz="2600" dirty="0"/>
              <a:t>Presented to the ED with generalized weakness and diarrhea.</a:t>
            </a:r>
          </a:p>
          <a:p>
            <a:pPr lvl="1"/>
            <a:r>
              <a:rPr lang="en-US" sz="2600" dirty="0"/>
              <a:t>She had missed dialysis for 2 weeks due to the diarrhea.</a:t>
            </a:r>
          </a:p>
          <a:p>
            <a:pPr lvl="1"/>
            <a:r>
              <a:rPr lang="en-US" sz="2600" dirty="0"/>
              <a:t>She fell a few days prior to presentation and has redness and swelling of her eye.</a:t>
            </a:r>
          </a:p>
          <a:p>
            <a:pPr lvl="1"/>
            <a:r>
              <a:rPr lang="en-US" sz="2600" dirty="0"/>
              <a:t>Denies chest pain, dyspnea, confusion, neuro </a:t>
            </a:r>
            <a:r>
              <a:rPr lang="en-US" sz="2600" dirty="0" err="1"/>
              <a:t>sx’s</a:t>
            </a:r>
            <a:r>
              <a:rPr lang="en-US" sz="2600" dirty="0"/>
              <a:t>, severe back pain</a:t>
            </a:r>
          </a:p>
          <a:p>
            <a:pPr lvl="1"/>
            <a:endParaRPr lang="en-US" sz="2600" dirty="0"/>
          </a:p>
          <a:p>
            <a:pPr lvl="1"/>
            <a:endParaRPr lang="en-US" sz="2600" dirty="0"/>
          </a:p>
          <a:p>
            <a:pPr lvl="1"/>
            <a:r>
              <a:rPr lang="en-US" sz="2600" dirty="0"/>
              <a:t>Vitals – 36.4, HR=86, RR=16, BP=158/93, 99%, GCS=15</a:t>
            </a:r>
          </a:p>
          <a:p>
            <a:pPr lvl="1"/>
            <a:r>
              <a:rPr lang="en-US" sz="2600" dirty="0"/>
              <a:t>CT face  -  nasal fracture, small hematoma right cheek</a:t>
            </a:r>
          </a:p>
        </p:txBody>
      </p:sp>
    </p:spTree>
    <p:extLst>
      <p:ext uri="{BB962C8B-B14F-4D97-AF65-F5344CB8AC3E}">
        <p14:creationId xmlns:p14="http://schemas.microsoft.com/office/powerpoint/2010/main" val="4416214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AD846-9927-7C03-258C-4829FF4FB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Renal artery stenosis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6EC08-F002-8ADC-A479-D2930EACB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Atherosclerotic disease is the most common cause, followed by fibromuscular dysplasia (younger patients).</a:t>
            </a:r>
          </a:p>
          <a:p>
            <a:endParaRPr lang="en-US" sz="2800" dirty="0"/>
          </a:p>
          <a:p>
            <a:r>
              <a:rPr lang="en-US" sz="2800" dirty="0"/>
              <a:t>Studies do not show clear advantage of revascularization over meds, unless patient has worsening renal </a:t>
            </a:r>
            <a:r>
              <a:rPr lang="en-US" sz="2800" dirty="0" err="1"/>
              <a:t>fxn</a:t>
            </a:r>
            <a:r>
              <a:rPr lang="en-US" sz="2800" dirty="0"/>
              <a:t> or </a:t>
            </a:r>
            <a:r>
              <a:rPr lang="en-US" sz="2800"/>
              <a:t>pulmonary edema.</a:t>
            </a:r>
            <a:endParaRPr lang="en-US" sz="2800" dirty="0"/>
          </a:p>
          <a:p>
            <a:r>
              <a:rPr lang="en-US" sz="2800" dirty="0"/>
              <a:t>Medical treatment – RAS blocker and work on other risk factors.</a:t>
            </a:r>
          </a:p>
          <a:p>
            <a:pPr lvl="1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50040954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9DDED-A100-6C3E-776E-404AFECD5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Resistant </a:t>
            </a:r>
            <a:r>
              <a:rPr lang="en-US" dirty="0" err="1"/>
              <a:t>htn</a:t>
            </a:r>
            <a:r>
              <a:rPr lang="en-US" dirty="0"/>
              <a:t> -  rare causes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DFD45-03BE-457F-22BD-19F5305CD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err="1"/>
              <a:t>Pheo</a:t>
            </a:r>
            <a:endParaRPr lang="en-US" sz="2800" dirty="0"/>
          </a:p>
          <a:p>
            <a:r>
              <a:rPr lang="en-US" sz="2800" dirty="0"/>
              <a:t>Thyroid disease</a:t>
            </a:r>
          </a:p>
          <a:p>
            <a:r>
              <a:rPr lang="en-US" sz="2800" dirty="0"/>
              <a:t>Parathyroid disease</a:t>
            </a:r>
          </a:p>
          <a:p>
            <a:r>
              <a:rPr lang="en-US" sz="2800" dirty="0"/>
              <a:t>Cushing disease</a:t>
            </a:r>
          </a:p>
          <a:p>
            <a:r>
              <a:rPr lang="en-US" sz="2800" dirty="0"/>
              <a:t>Coarctation of aorta</a:t>
            </a:r>
          </a:p>
          <a:p>
            <a:r>
              <a:rPr lang="en-US" sz="2800" dirty="0"/>
              <a:t>Chronic adrenal hyperplasia</a:t>
            </a:r>
          </a:p>
          <a:p>
            <a:r>
              <a:rPr lang="en-US" sz="2800" dirty="0"/>
              <a:t>Acromegaly</a:t>
            </a:r>
          </a:p>
          <a:p>
            <a:r>
              <a:rPr lang="en-US" sz="2800" dirty="0"/>
              <a:t>Other mineralocorticoid excess syndromes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259282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BC8C3-5A77-F733-E33A-A186C053D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home messages</a:t>
            </a:r>
            <a:br>
              <a:rPr lang="en-US" dirty="0"/>
            </a:br>
            <a:r>
              <a:rPr lang="en-US" dirty="0"/>
              <a:t>Inpatient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7B09B-327B-E87D-6F97-1C8A0CE7B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We are no longer using the term “hypertensive urgency”.  If a patient is asymptomatic with no target-organ damage, they have “asymptomatic elevated BP” or “severe HTN”.</a:t>
            </a:r>
          </a:p>
          <a:p>
            <a:r>
              <a:rPr lang="en-US" sz="2800" dirty="0"/>
              <a:t>Patients with asymptomatic elevated BP, should NOT be treated like hypertensive emergency (</a:t>
            </a:r>
            <a:r>
              <a:rPr lang="en-US" sz="2800" dirty="0" err="1"/>
              <a:t>ie</a:t>
            </a:r>
            <a:r>
              <a:rPr lang="en-US" sz="2800" dirty="0"/>
              <a:t> – with a </a:t>
            </a:r>
            <a:r>
              <a:rPr lang="en-US" sz="2800" dirty="0" err="1"/>
              <a:t>gtt</a:t>
            </a:r>
            <a:r>
              <a:rPr lang="en-US" sz="2800" dirty="0"/>
              <a:t>).</a:t>
            </a:r>
          </a:p>
          <a:p>
            <a:r>
              <a:rPr lang="en-US" sz="2800" dirty="0"/>
              <a:t>DO NOT give prn IV hydralazine!!</a:t>
            </a:r>
          </a:p>
          <a:p>
            <a:r>
              <a:rPr lang="en-US" sz="2800" dirty="0"/>
              <a:t>If you decide to lower BP in the hospital for asymptomatic patients, lower the BP SLOWLY.  AVOID short-acting meds.</a:t>
            </a:r>
          </a:p>
          <a:p>
            <a:r>
              <a:rPr lang="en-US" sz="2800" dirty="0"/>
              <a:t>The BP goals and rate of lowering of BP vary for different hypertensive emergencies – adjust your orders appropriately.</a:t>
            </a:r>
          </a:p>
          <a:p>
            <a:pPr marL="457200" lvl="1" indent="0">
              <a:buNone/>
            </a:pPr>
            <a:endParaRPr lang="en-US" sz="2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2D230B-DEB4-5356-F8D5-41CB75242253}"/>
              </a:ext>
            </a:extLst>
          </p:cNvPr>
          <p:cNvSpPr/>
          <p:nvPr/>
        </p:nvSpPr>
        <p:spPr>
          <a:xfrm>
            <a:off x="2895600" y="5757020"/>
            <a:ext cx="5684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First Do No Harm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11036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54D77-42B9-23D6-F837-CE8A5AFBA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home messages outpatient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860FF-0625-8AC0-98C1-E5FFE1D42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Avoid sending patients to the ED for severe HTN unless they have evidence of acute target-organ damage.</a:t>
            </a:r>
          </a:p>
          <a:p>
            <a:pPr lvl="1"/>
            <a:r>
              <a:rPr lang="en-US" sz="2600" dirty="0"/>
              <a:t>BARKH</a:t>
            </a:r>
          </a:p>
          <a:p>
            <a:r>
              <a:rPr lang="en-US" sz="2800" dirty="0"/>
              <a:t>Check for meds or substances that might be increasing BP.</a:t>
            </a:r>
          </a:p>
          <a:p>
            <a:r>
              <a:rPr lang="en-US" sz="2800" dirty="0"/>
              <a:t>Work on weight loss (</a:t>
            </a:r>
            <a:r>
              <a:rPr lang="en-US" sz="2800" dirty="0" err="1"/>
              <a:t>eg</a:t>
            </a:r>
            <a:r>
              <a:rPr lang="en-US" sz="2800" dirty="0"/>
              <a:t> – GLP1)</a:t>
            </a:r>
          </a:p>
          <a:p>
            <a:r>
              <a:rPr lang="en-US" sz="2800" dirty="0"/>
              <a:t>Check for the COMMON secondary causes first.</a:t>
            </a:r>
          </a:p>
          <a:p>
            <a:pPr lvl="1"/>
            <a:r>
              <a:rPr lang="en-US" sz="2600" dirty="0"/>
              <a:t>OSA, CKD, primary aldosteronism, renovascular HTN (IF worsening renal function or pulmonary edema)</a:t>
            </a:r>
          </a:p>
          <a:p>
            <a:r>
              <a:rPr lang="en-US" sz="2800" dirty="0"/>
              <a:t>Spironolactone or eplerenone should be the 4</a:t>
            </a:r>
            <a:r>
              <a:rPr lang="en-US" sz="2800" baseline="30000" dirty="0"/>
              <a:t>th</a:t>
            </a:r>
            <a:r>
              <a:rPr lang="en-US" sz="2800" dirty="0"/>
              <a:t> agent added unless GFR &lt; 45.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75981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1EBE3F-97B4-EAC3-7064-D2217B907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460" y="833075"/>
            <a:ext cx="4153480" cy="51918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266A1E-FC98-3F2D-C7F4-648AE59C0FEA}"/>
              </a:ext>
            </a:extLst>
          </p:cNvPr>
          <p:cNvSpPr/>
          <p:nvPr/>
        </p:nvSpPr>
        <p:spPr>
          <a:xfrm>
            <a:off x="6674670" y="2551837"/>
            <a:ext cx="302518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Needs</a:t>
            </a:r>
          </a:p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Dialysis!!</a:t>
            </a:r>
          </a:p>
        </p:txBody>
      </p:sp>
    </p:spTree>
    <p:extLst>
      <p:ext uri="{BB962C8B-B14F-4D97-AF65-F5344CB8AC3E}">
        <p14:creationId xmlns:p14="http://schemas.microsoft.com/office/powerpoint/2010/main" val="4229337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624C9-5A02-0C73-1C32-40DEB6BD6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F535D-734E-BAE4-E934-45163DC83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/>
              <a:t>1/15/26</a:t>
            </a:r>
          </a:p>
          <a:p>
            <a:pPr lvl="1"/>
            <a:r>
              <a:rPr lang="en-US" sz="2600" dirty="0"/>
              <a:t>2:20 am – VBG – pH=7.18, pCO2=23</a:t>
            </a:r>
          </a:p>
          <a:p>
            <a:pPr lvl="1"/>
            <a:r>
              <a:rPr lang="en-US" sz="2600" dirty="0"/>
              <a:t>3:20 am – BP=228/112</a:t>
            </a:r>
          </a:p>
          <a:p>
            <a:pPr lvl="1"/>
            <a:r>
              <a:rPr lang="en-US" sz="2600" dirty="0"/>
              <a:t>3:30 am – Admitted, Coreg 25 mg, bicarb IV</a:t>
            </a:r>
          </a:p>
          <a:p>
            <a:pPr lvl="1"/>
            <a:r>
              <a:rPr lang="en-US" sz="2600" dirty="0"/>
              <a:t>5:00 am – BP = 195/94</a:t>
            </a:r>
          </a:p>
          <a:p>
            <a:pPr lvl="1"/>
            <a:r>
              <a:rPr lang="en-US" sz="2600" dirty="0"/>
              <a:t>Goes to dialysis</a:t>
            </a:r>
          </a:p>
          <a:p>
            <a:pPr lvl="1"/>
            <a:r>
              <a:rPr lang="en-US" sz="2600" dirty="0"/>
              <a:t>10:00 am – BP = 221/153 – given clonidine 0.1 mg</a:t>
            </a:r>
          </a:p>
          <a:p>
            <a:pPr lvl="1"/>
            <a:r>
              <a:rPr lang="en-US" sz="2600" dirty="0"/>
              <a:t>12:40 pm – Nicardipine </a:t>
            </a:r>
            <a:r>
              <a:rPr lang="en-US" sz="2600" dirty="0" err="1"/>
              <a:t>gtt</a:t>
            </a:r>
            <a:r>
              <a:rPr lang="en-US" sz="2600" dirty="0"/>
              <a:t> started (BP = 231/116) – transfer to PCU</a:t>
            </a:r>
          </a:p>
          <a:p>
            <a:pPr lvl="1"/>
            <a:r>
              <a:rPr lang="en-US" sz="2600" dirty="0"/>
              <a:t>6:00 pm – BP = 149/71</a:t>
            </a:r>
          </a:p>
          <a:p>
            <a:pPr lvl="1"/>
            <a:r>
              <a:rPr lang="en-US" sz="2600" dirty="0"/>
              <a:t>10:00 pm – BP = 172/96 – given hydralazine 10 mg IV</a:t>
            </a:r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8B553D7B-AA3C-34B9-2064-C84D15DC7DDD}"/>
              </a:ext>
            </a:extLst>
          </p:cNvPr>
          <p:cNvSpPr/>
          <p:nvPr/>
        </p:nvSpPr>
        <p:spPr>
          <a:xfrm rot="2876510">
            <a:off x="8212667" y="3005667"/>
            <a:ext cx="465666" cy="643466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EA2B58-7E70-B71C-2386-A952C2EFCDF6}"/>
              </a:ext>
            </a:extLst>
          </p:cNvPr>
          <p:cNvSpPr/>
          <p:nvPr/>
        </p:nvSpPr>
        <p:spPr>
          <a:xfrm>
            <a:off x="8525072" y="2254442"/>
            <a:ext cx="21691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Why not give</a:t>
            </a:r>
          </a:p>
          <a:p>
            <a:pPr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all her meds?</a:t>
            </a:r>
          </a:p>
        </p:txBody>
      </p:sp>
    </p:spTree>
    <p:extLst>
      <p:ext uri="{BB962C8B-B14F-4D97-AF65-F5344CB8AC3E}">
        <p14:creationId xmlns:p14="http://schemas.microsoft.com/office/powerpoint/2010/main" val="1775253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8C1D0-F7B8-8F3C-5600-7699AF592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C5EE4-0DCE-0490-81F5-15706787E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1/16/26</a:t>
            </a:r>
          </a:p>
          <a:p>
            <a:pPr lvl="1"/>
            <a:r>
              <a:rPr lang="en-US" sz="2600" dirty="0"/>
              <a:t>5:45 am – BP = 162/78</a:t>
            </a:r>
          </a:p>
          <a:p>
            <a:pPr lvl="1"/>
            <a:r>
              <a:rPr lang="en-US" sz="2600" dirty="0"/>
              <a:t>6:10 am – nicardipine increased to 10 mg/</a:t>
            </a:r>
            <a:r>
              <a:rPr lang="en-US" sz="2600" dirty="0" err="1"/>
              <a:t>hr</a:t>
            </a:r>
            <a:endParaRPr lang="en-US" sz="2600" dirty="0"/>
          </a:p>
          <a:p>
            <a:pPr lvl="1"/>
            <a:r>
              <a:rPr lang="en-US" sz="2600" dirty="0"/>
              <a:t>6:15 am – given hydralazine 10 mg IV</a:t>
            </a:r>
          </a:p>
          <a:p>
            <a:pPr lvl="1"/>
            <a:r>
              <a:rPr lang="en-US" sz="2600" dirty="0"/>
              <a:t>10:00 am – restarted home meds (Coreg, doxazosin, lisinopril, nifedipine XL)</a:t>
            </a:r>
          </a:p>
          <a:p>
            <a:pPr lvl="1"/>
            <a:r>
              <a:rPr lang="en-US" sz="2600" dirty="0"/>
              <a:t>Scheduled oral hydralazine started</a:t>
            </a:r>
          </a:p>
        </p:txBody>
      </p:sp>
    </p:spTree>
    <p:extLst>
      <p:ext uri="{BB962C8B-B14F-4D97-AF65-F5344CB8AC3E}">
        <p14:creationId xmlns:p14="http://schemas.microsoft.com/office/powerpoint/2010/main" val="299580076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5C742CBFD7464DB6FD5714C3C9AFF0" ma:contentTypeVersion="19" ma:contentTypeDescription="Create a new document." ma:contentTypeScope="" ma:versionID="299973ef29f243589c5f6f95cadf3142">
  <xsd:schema xmlns:xsd="http://www.w3.org/2001/XMLSchema" xmlns:xs="http://www.w3.org/2001/XMLSchema" xmlns:p="http://schemas.microsoft.com/office/2006/metadata/properties" xmlns:ns2="c6a150e9-571f-46dd-be5f-b16145ef198d" xmlns:ns3="d2cccd37-1529-4bdb-80e4-007982c42467" targetNamespace="http://schemas.microsoft.com/office/2006/metadata/properties" ma:root="true" ma:fieldsID="c88b42ba56ee563702cfbc577b84af83" ns2:_="" ns3:_="">
    <xsd:import namespace="c6a150e9-571f-46dd-be5f-b16145ef198d"/>
    <xsd:import namespace="d2cccd37-1529-4bdb-80e4-007982c424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PCI_Doc" minOccurs="0"/>
                <xsd:element ref="ns2:MediaServiceOCR" minOccurs="0"/>
                <xsd:element ref="ns2:PHIConfidentialHighSev" minOccurs="0"/>
                <xsd:element ref="ns2:MediaServiceBillingMetadata" minOccurs="0"/>
                <xsd:element ref="ns2:MediaServiceLocation" minOccurs="0"/>
                <xsd:element ref="ns2:PHIConfidential" minOccurs="0"/>
                <xsd:element ref="ns2:CertFile" minOccurs="0"/>
                <xsd:element ref="ns2:Source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a150e9-571f-46dd-be5f-b16145ef19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956e18de-48a1-42b9-a3a2-ae2a555562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PCI_Doc" ma:index="19" nillable="true" ma:displayName="PCI_Doc" ma:internalName="PCI_Doc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PHIConfidentialHighSev" ma:index="21" nillable="true" ma:displayName="PHIConfidentialHighSev" ma:internalName="PHIConfidentialHighSev">
      <xsd:simpleType>
        <xsd:restriction base="dms:Text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PHIConfidential" ma:index="24" nillable="true" ma:displayName="PHIConfidential" ma:internalName="PHIConfidential">
      <xsd:simpleType>
        <xsd:restriction base="dms:Text"/>
      </xsd:simpleType>
    </xsd:element>
    <xsd:element name="CertFile" ma:index="25" nillable="true" ma:displayName="CertFile" ma:internalName="CertFile">
      <xsd:simpleType>
        <xsd:restriction base="dms:Text"/>
      </xsd:simpleType>
    </xsd:element>
    <xsd:element name="SourceCode" ma:index="26" nillable="true" ma:displayName="SourceCode" ma:internalName="SourceCod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cccd37-1529-4bdb-80e4-007982c42467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4d306ad8-a6ea-4bc6-8e6b-f93722dd48d7}" ma:internalName="TaxCatchAll" ma:showField="CatchAllData" ma:web="d2cccd37-1529-4bdb-80e4-007982c424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a150e9-571f-46dd-be5f-b16145ef198d">
      <Terms xmlns="http://schemas.microsoft.com/office/infopath/2007/PartnerControls"/>
    </lcf76f155ced4ddcb4097134ff3c332f>
    <PHIConfidential xmlns="c6a150e9-571f-46dd-be5f-b16145ef198d" xsi:nil="true"/>
    <TaxCatchAll xmlns="d2cccd37-1529-4bdb-80e4-007982c42467" xsi:nil="true"/>
    <CertFile xmlns="c6a150e9-571f-46dd-be5f-b16145ef198d" xsi:nil="true"/>
    <PHIConfidentialHighSev xmlns="c6a150e9-571f-46dd-be5f-b16145ef198d" xsi:nil="true"/>
    <PCI_Doc xmlns="c6a150e9-571f-46dd-be5f-b16145ef198d" xsi:nil="true"/>
    <SourceCode xmlns="c6a150e9-571f-46dd-be5f-b16145ef198d" xsi:nil="true"/>
  </documentManagement>
</p:properties>
</file>

<file path=customXml/itemProps1.xml><?xml version="1.0" encoding="utf-8"?>
<ds:datastoreItem xmlns:ds="http://schemas.openxmlformats.org/officeDocument/2006/customXml" ds:itemID="{06CB11B7-B1E7-4776-BBED-31639F62A6C1}"/>
</file>

<file path=customXml/itemProps2.xml><?xml version="1.0" encoding="utf-8"?>
<ds:datastoreItem xmlns:ds="http://schemas.openxmlformats.org/officeDocument/2006/customXml" ds:itemID="{2A4F5503-59BF-43E8-B28C-F7E74495BF47}"/>
</file>

<file path=customXml/itemProps3.xml><?xml version="1.0" encoding="utf-8"?>
<ds:datastoreItem xmlns:ds="http://schemas.openxmlformats.org/officeDocument/2006/customXml" ds:itemID="{AD42919B-8FCE-4C7A-BF6E-4FE7069AEA9C}"/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1727</TotalTime>
  <Words>2418</Words>
  <Application>Microsoft Office PowerPoint</Application>
  <PresentationFormat>Widescreen</PresentationFormat>
  <Paragraphs>327</Paragraphs>
  <Slides>63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7" baseType="lpstr">
      <vt:lpstr>Aptos</vt:lpstr>
      <vt:lpstr>Arial</vt:lpstr>
      <vt:lpstr>Century Gothic</vt:lpstr>
      <vt:lpstr>Vapor Trail</vt:lpstr>
      <vt:lpstr>Hypertensive urgency?</vt:lpstr>
      <vt:lpstr>Conflicts</vt:lpstr>
      <vt:lpstr>PowerPoint Presentation</vt:lpstr>
      <vt:lpstr>Inpatient severe hypertension</vt:lpstr>
      <vt:lpstr>Inpatient case</vt:lpstr>
      <vt:lpstr>inpatient case</vt:lpstr>
      <vt:lpstr>PowerPoint Presentation</vt:lpstr>
      <vt:lpstr>The case</vt:lpstr>
      <vt:lpstr>The case</vt:lpstr>
      <vt:lpstr>The case</vt:lpstr>
      <vt:lpstr>definitions</vt:lpstr>
      <vt:lpstr>PowerPoint Presentation</vt:lpstr>
      <vt:lpstr>Target-organ damage</vt:lpstr>
      <vt:lpstr>PowerPoint Presentation</vt:lpstr>
      <vt:lpstr>Severe htn history</vt:lpstr>
      <vt:lpstr>PowerPoint Presentation</vt:lpstr>
      <vt:lpstr>Severe htn exam</vt:lpstr>
      <vt:lpstr>tests</vt:lpstr>
      <vt:lpstr>Challenges to BP assessment inpatient</vt:lpstr>
      <vt:lpstr>PowerPoint Presentation</vt:lpstr>
      <vt:lpstr>What do we do with elevated bp in the hospital??</vt:lpstr>
      <vt:lpstr>management</vt:lpstr>
      <vt:lpstr>PowerPoint Presentation</vt:lpstr>
      <vt:lpstr>Back to our case</vt:lpstr>
      <vt:lpstr>management</vt:lpstr>
      <vt:lpstr>Our barriers</vt:lpstr>
      <vt:lpstr>The evidence</vt:lpstr>
      <vt:lpstr>PowerPoint Presentation</vt:lpstr>
      <vt:lpstr>Exceptions</vt:lpstr>
      <vt:lpstr>What should we do in the ed?</vt:lpstr>
      <vt:lpstr>The case</vt:lpstr>
      <vt:lpstr>The case</vt:lpstr>
      <vt:lpstr>Hypertensive emergency</vt:lpstr>
      <vt:lpstr>Target-organ damage</vt:lpstr>
      <vt:lpstr>PowerPoint Presentation</vt:lpstr>
      <vt:lpstr>PowerPoint Presentation</vt:lpstr>
      <vt:lpstr>PowerPoint Presentation</vt:lpstr>
      <vt:lpstr>question</vt:lpstr>
      <vt:lpstr>PowerPoint Presentation</vt:lpstr>
      <vt:lpstr>PowerPoint Presentation</vt:lpstr>
      <vt:lpstr>Nicardipine</vt:lpstr>
      <vt:lpstr>PowerPoint Presentation</vt:lpstr>
      <vt:lpstr>PowerPoint Presentation</vt:lpstr>
      <vt:lpstr>Outpatient severe Hypertension</vt:lpstr>
      <vt:lpstr>Outpatient case</vt:lpstr>
      <vt:lpstr>Outpatient case pmh</vt:lpstr>
      <vt:lpstr>Outpatient case exam</vt:lpstr>
      <vt:lpstr>Outpatient case</vt:lpstr>
      <vt:lpstr>PowerPoint Presentation</vt:lpstr>
      <vt:lpstr>PowerPoint Presentation</vt:lpstr>
      <vt:lpstr>Which med should we add?</vt:lpstr>
      <vt:lpstr>PowerPoint Presentation</vt:lpstr>
      <vt:lpstr>Does he need eval for resistant htn?</vt:lpstr>
      <vt:lpstr>PowerPoint Presentation</vt:lpstr>
      <vt:lpstr>PowerPoint Presentation</vt:lpstr>
      <vt:lpstr>Resistant htn -  common causes</vt:lpstr>
      <vt:lpstr>Primary aldosteronism</vt:lpstr>
      <vt:lpstr>Primary Aldosteronism</vt:lpstr>
      <vt:lpstr>Primary aldosteronism - treatment</vt:lpstr>
      <vt:lpstr>Renal artery stenosis</vt:lpstr>
      <vt:lpstr>Resistant htn -  rare causes</vt:lpstr>
      <vt:lpstr>Take home messages Inpatient</vt:lpstr>
      <vt:lpstr>Take home messages outpatient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Deann Cummings</dc:creator>
  <cp:lastModifiedBy>Deann Cummings</cp:lastModifiedBy>
  <cp:revision>2</cp:revision>
  <dcterms:created xsi:type="dcterms:W3CDTF">2026-01-26T14:22:20Z</dcterms:created>
  <dcterms:modified xsi:type="dcterms:W3CDTF">2026-03-11T19:46:15Z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0x010100595C742CBFD7464DB6FD5714C3C9AFF0</vt:lpwstr>
  </property>
</Properties>
</file>