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presentation.xml" ContentType="application/vnd.openxmlformats-officedocument.presentationml.presentation.main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slideLayouts/slideLayout84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16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theme/theme1.xml" ContentType="application/vnd.openxmlformats-officedocument.theme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theme/theme12.xml" ContentType="application/vnd.openxmlformats-officedocument.theme+xml"/>
  <Override PartName="/ppt/theme/theme11.xml" ContentType="application/vnd.openxmlformats-officedocument.theme+xml"/>
  <Override PartName="/ppt/theme/theme10.xml" ContentType="application/vnd.openxmlformats-officedocument.theme+xml"/>
  <Override PartName="/ppt/theme/theme9.xml" ContentType="application/vnd.openxmlformats-officedocument.theme+xml"/>
  <Override PartName="/ppt/theme/theme8.xml" ContentType="application/vnd.openxmlformats-officedocument.theme+xml"/>
  <Override PartName="/ppt/theme/theme7.xml" ContentType="application/vnd.openxmlformats-officedocument.theme+xml"/>
  <Override PartName="/ppt/theme/theme6.xml" ContentType="application/vnd.openxmlformats-officedocument.theme+xml"/>
  <Override PartName="/ppt/theme/theme5.xml" ContentType="application/vnd.openxmlformats-officedocument.theme+xml"/>
  <Override PartName="/ppt/theme/theme4.xml" ContentType="application/vnd.openxmlformats-officedocument.theme+xml"/>
  <Override PartName="/ppt/theme/theme3.xml" ContentType="application/vnd.openxmlformats-officedocument.theme+xml"/>
  <Override PartName="/ppt/theme/theme2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openxmlformats.org/officeDocument/2006/relationships/custom-properties" Target="docProps/custom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52" r:id="rId1"/>
    <p:sldMasterId id="2147483762" r:id="rId2"/>
    <p:sldMasterId id="2147483767" r:id="rId3"/>
    <p:sldMasterId id="2147483780" r:id="rId4"/>
    <p:sldMasterId id="2147483791" r:id="rId5"/>
    <p:sldMasterId id="2147483806" r:id="rId6"/>
    <p:sldMasterId id="2147483816" r:id="rId7"/>
    <p:sldMasterId id="2147483825" r:id="rId8"/>
    <p:sldMasterId id="2147483840" r:id="rId9"/>
    <p:sldMasterId id="2147483857" r:id="rId10"/>
  </p:sldMasterIdLst>
  <p:notesMasterIdLst>
    <p:notesMasterId r:id="rId60"/>
  </p:notesMasterIdLst>
  <p:handoutMasterIdLst>
    <p:handoutMasterId r:id="rId61"/>
  </p:handoutMasterIdLst>
  <p:sldIdLst>
    <p:sldId id="388" r:id="rId11"/>
    <p:sldId id="2147375434" r:id="rId12"/>
    <p:sldId id="279" r:id="rId13"/>
    <p:sldId id="2147375440" r:id="rId14"/>
    <p:sldId id="400" r:id="rId15"/>
    <p:sldId id="401" r:id="rId16"/>
    <p:sldId id="385" r:id="rId17"/>
    <p:sldId id="375" r:id="rId18"/>
    <p:sldId id="376" r:id="rId19"/>
    <p:sldId id="379" r:id="rId20"/>
    <p:sldId id="380" r:id="rId21"/>
    <p:sldId id="381" r:id="rId22"/>
    <p:sldId id="397" r:id="rId23"/>
    <p:sldId id="383" r:id="rId24"/>
    <p:sldId id="384" r:id="rId25"/>
    <p:sldId id="363" r:id="rId26"/>
    <p:sldId id="399" r:id="rId27"/>
    <p:sldId id="396" r:id="rId28"/>
    <p:sldId id="390" r:id="rId29"/>
    <p:sldId id="391" r:id="rId30"/>
    <p:sldId id="392" r:id="rId31"/>
    <p:sldId id="393" r:id="rId32"/>
    <p:sldId id="398" r:id="rId33"/>
    <p:sldId id="394" r:id="rId34"/>
    <p:sldId id="368" r:id="rId35"/>
    <p:sldId id="386" r:id="rId36"/>
    <p:sldId id="370" r:id="rId37"/>
    <p:sldId id="371" r:id="rId38"/>
    <p:sldId id="989" r:id="rId39"/>
    <p:sldId id="2147375422" r:id="rId40"/>
    <p:sldId id="572" r:id="rId41"/>
    <p:sldId id="683" r:id="rId42"/>
    <p:sldId id="2147375443" r:id="rId43"/>
    <p:sldId id="589" r:id="rId44"/>
    <p:sldId id="2147375441" r:id="rId45"/>
    <p:sldId id="2147375442" r:id="rId46"/>
    <p:sldId id="670" r:id="rId47"/>
    <p:sldId id="2147375426" r:id="rId48"/>
    <p:sldId id="2147375425" r:id="rId49"/>
    <p:sldId id="2147375427" r:id="rId50"/>
    <p:sldId id="2147375430" r:id="rId51"/>
    <p:sldId id="2147375431" r:id="rId52"/>
    <p:sldId id="2147375428" r:id="rId53"/>
    <p:sldId id="2147375429" r:id="rId54"/>
    <p:sldId id="2147375432" r:id="rId55"/>
    <p:sldId id="342" r:id="rId56"/>
    <p:sldId id="2147375438" r:id="rId57"/>
    <p:sldId id="2311" r:id="rId58"/>
    <p:sldId id="346" r:id="rId5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24D97CE0-14AA-4A25-BC43-241F5DC7F129}">
          <p14:sldIdLst>
            <p14:sldId id="388"/>
            <p14:sldId id="2147375434"/>
            <p14:sldId id="279"/>
            <p14:sldId id="2147375440"/>
            <p14:sldId id="400"/>
            <p14:sldId id="401"/>
            <p14:sldId id="385"/>
            <p14:sldId id="375"/>
            <p14:sldId id="376"/>
            <p14:sldId id="379"/>
            <p14:sldId id="380"/>
            <p14:sldId id="381"/>
            <p14:sldId id="397"/>
            <p14:sldId id="383"/>
            <p14:sldId id="384"/>
            <p14:sldId id="363"/>
            <p14:sldId id="399"/>
            <p14:sldId id="396"/>
            <p14:sldId id="390"/>
            <p14:sldId id="391"/>
            <p14:sldId id="392"/>
            <p14:sldId id="393"/>
            <p14:sldId id="398"/>
            <p14:sldId id="394"/>
            <p14:sldId id="368"/>
            <p14:sldId id="386"/>
            <p14:sldId id="370"/>
            <p14:sldId id="371"/>
            <p14:sldId id="989"/>
            <p14:sldId id="2147375422"/>
            <p14:sldId id="572"/>
            <p14:sldId id="683"/>
            <p14:sldId id="2147375443"/>
            <p14:sldId id="589"/>
            <p14:sldId id="2147375441"/>
            <p14:sldId id="2147375442"/>
            <p14:sldId id="670"/>
            <p14:sldId id="2147375426"/>
            <p14:sldId id="2147375425"/>
            <p14:sldId id="2147375427"/>
            <p14:sldId id="2147375430"/>
            <p14:sldId id="2147375431"/>
            <p14:sldId id="2147375428"/>
            <p14:sldId id="2147375429"/>
            <p14:sldId id="2147375432"/>
            <p14:sldId id="342"/>
            <p14:sldId id="2147375438"/>
            <p14:sldId id="2311"/>
            <p14:sldId id="34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91378"/>
    <a:srgbClr val="B9B9B9"/>
    <a:srgbClr val="039FDA"/>
    <a:srgbClr val="049FDA"/>
    <a:srgbClr val="7BBF43"/>
    <a:srgbClr val="66FF66"/>
    <a:srgbClr val="5D5B5B"/>
    <a:srgbClr val="ECF3F3"/>
    <a:srgbClr val="0F3079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38B0AB0-0466-DB4D-A783-1F3D5F1AD247}" v="1" dt="2026-03-08T22:16:48.30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2551" autoAdjust="0"/>
    <p:restoredTop sz="96341" autoAdjust="0"/>
  </p:normalViewPr>
  <p:slideViewPr>
    <p:cSldViewPr snapToGrid="0">
      <p:cViewPr varScale="1">
        <p:scale>
          <a:sx n="87" d="100"/>
          <a:sy n="87" d="100"/>
        </p:scale>
        <p:origin x="108" y="438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85" d="100"/>
          <a:sy n="85" d="100"/>
        </p:scale>
        <p:origin x="-3786" y="-9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6.xml"/><Relationship Id="rId21" Type="http://schemas.openxmlformats.org/officeDocument/2006/relationships/slide" Target="slides/slide11.xml"/><Relationship Id="rId42" Type="http://schemas.openxmlformats.org/officeDocument/2006/relationships/slide" Target="slides/slide32.xml"/><Relationship Id="rId47" Type="http://schemas.openxmlformats.org/officeDocument/2006/relationships/slide" Target="slides/slide37.xml"/><Relationship Id="rId63" Type="http://schemas.openxmlformats.org/officeDocument/2006/relationships/viewProps" Target="viewProps.xml"/><Relationship Id="rId68" Type="http://schemas.openxmlformats.org/officeDocument/2006/relationships/customXml" Target="../customXml/item2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9" Type="http://schemas.openxmlformats.org/officeDocument/2006/relationships/slide" Target="slides/slide19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40" Type="http://schemas.openxmlformats.org/officeDocument/2006/relationships/slide" Target="slides/slide30.xml"/><Relationship Id="rId45" Type="http://schemas.openxmlformats.org/officeDocument/2006/relationships/slide" Target="slides/slide35.xml"/><Relationship Id="rId53" Type="http://schemas.openxmlformats.org/officeDocument/2006/relationships/slide" Target="slides/slide43.xml"/><Relationship Id="rId58" Type="http://schemas.openxmlformats.org/officeDocument/2006/relationships/slide" Target="slides/slide48.xml"/><Relationship Id="rId66" Type="http://schemas.microsoft.com/office/2015/10/relationships/revisionInfo" Target="revisionInfo.xml"/><Relationship Id="rId5" Type="http://schemas.openxmlformats.org/officeDocument/2006/relationships/slideMaster" Target="slideMasters/slideMaster5.xml"/><Relationship Id="rId61" Type="http://schemas.openxmlformats.org/officeDocument/2006/relationships/handoutMaster" Target="handoutMasters/handoutMaster1.xml"/><Relationship Id="rId19" Type="http://schemas.openxmlformats.org/officeDocument/2006/relationships/slide" Target="slides/slide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43" Type="http://schemas.openxmlformats.org/officeDocument/2006/relationships/slide" Target="slides/slide33.xml"/><Relationship Id="rId48" Type="http://schemas.openxmlformats.org/officeDocument/2006/relationships/slide" Target="slides/slide38.xml"/><Relationship Id="rId56" Type="http://schemas.openxmlformats.org/officeDocument/2006/relationships/slide" Target="slides/slide46.xml"/><Relationship Id="rId64" Type="http://schemas.openxmlformats.org/officeDocument/2006/relationships/theme" Target="theme/theme1.xml"/><Relationship Id="rId69" Type="http://schemas.openxmlformats.org/officeDocument/2006/relationships/customXml" Target="../customXml/item3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slide" Target="slides/slide28.xml"/><Relationship Id="rId46" Type="http://schemas.openxmlformats.org/officeDocument/2006/relationships/slide" Target="slides/slide36.xml"/><Relationship Id="rId59" Type="http://schemas.openxmlformats.org/officeDocument/2006/relationships/slide" Target="slides/slide49.xml"/><Relationship Id="rId67" Type="http://schemas.openxmlformats.org/officeDocument/2006/relationships/customXml" Target="../customXml/item1.xml"/><Relationship Id="rId20" Type="http://schemas.openxmlformats.org/officeDocument/2006/relationships/slide" Target="slides/slide10.xml"/><Relationship Id="rId41" Type="http://schemas.openxmlformats.org/officeDocument/2006/relationships/slide" Target="slides/slide31.xml"/><Relationship Id="rId54" Type="http://schemas.openxmlformats.org/officeDocument/2006/relationships/slide" Target="slides/slide44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49" Type="http://schemas.openxmlformats.org/officeDocument/2006/relationships/slide" Target="slides/slide39.xml"/><Relationship Id="rId57" Type="http://schemas.openxmlformats.org/officeDocument/2006/relationships/slide" Target="slides/slide47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21.xml"/><Relationship Id="rId44" Type="http://schemas.openxmlformats.org/officeDocument/2006/relationships/slide" Target="slides/slide34.xml"/><Relationship Id="rId52" Type="http://schemas.openxmlformats.org/officeDocument/2006/relationships/slide" Target="slides/slide42.xml"/><Relationship Id="rId60" Type="http://schemas.openxmlformats.org/officeDocument/2006/relationships/notesMaster" Target="notesMasters/notesMaster1.xml"/><Relationship Id="rId65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39" Type="http://schemas.openxmlformats.org/officeDocument/2006/relationships/slide" Target="slides/slide29.xml"/><Relationship Id="rId34" Type="http://schemas.openxmlformats.org/officeDocument/2006/relationships/slide" Target="slides/slide24.xml"/><Relationship Id="rId50" Type="http://schemas.openxmlformats.org/officeDocument/2006/relationships/slide" Target="slides/slide40.xml"/><Relationship Id="rId55" Type="http://schemas.openxmlformats.org/officeDocument/2006/relationships/slide" Target="slides/slide4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>
              <a:latin typeface="Helvetica Regular" panose="020B0604020202020204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9147A6-0FE2-4264-A902-B8CAD3124305}" type="datetimeFigureOut">
              <a:rPr lang="en-US" smtClean="0">
                <a:latin typeface="Helvetica Regular" panose="020B0604020202020204" charset="0"/>
              </a:rPr>
              <a:t>3/9/2026</a:t>
            </a:fld>
            <a:endParaRPr lang="en-US" dirty="0">
              <a:latin typeface="Helvetica Regular" panose="020B060402020202020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>
              <a:latin typeface="Helvetica Regular" panose="020B060402020202020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A1A487-6BAF-44F4-B2C1-61B366ADE2EF}" type="slidenum">
              <a:rPr lang="en-US" smtClean="0">
                <a:latin typeface="Helvetica Regular" panose="020B0604020202020204" charset="0"/>
              </a:rPr>
              <a:t>‹#›</a:t>
            </a:fld>
            <a:endParaRPr lang="en-US" dirty="0">
              <a:latin typeface="Helvetica Regular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481016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Helvetica Regular" panose="020B0604020202020204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Helvetica Regular" panose="020B0604020202020204" charset="0"/>
              </a:defRPr>
            </a:lvl1pPr>
          </a:lstStyle>
          <a:p>
            <a:fld id="{BB754324-E28A-4897-919C-EDC862D7EE7D}" type="datetimeFigureOut">
              <a:rPr lang="en-US" smtClean="0"/>
              <a:pPr/>
              <a:t>3/9/2026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Helvetica Regular" panose="020B060402020202020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Helvetica Regular" panose="020B0604020202020204" charset="0"/>
              </a:defRPr>
            </a:lvl1pPr>
          </a:lstStyle>
          <a:p>
            <a:fld id="{72566C59-BAC0-4CE1-A859-46610F03C0C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90903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Helvetica Regular" panose="020B0604020202020204" charset="0"/>
        <a:ea typeface="+mn-ea"/>
        <a:cs typeface="+mn-cs"/>
      </a:defRPr>
    </a:lvl1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pubmed.ncbi.nlm.nih.gov/37690191/" TargetMode="External"/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pubmed.ncbi.nlm.nih.gov/26940804/" TargetMode="External"/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pubmed.ncbi.nlm.nih.gov/26781366/" TargetMode="Externa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-sciencedirect-com.gate.lib.buffalo.edu/science/article/pii/S0002937819304351#bib18" TargetMode="External"/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-sciencedirect-com.gate.lib.buffalo.edu/science/article/pii/S0002937819304351#bib2" TargetMode="Externa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ea typeface="Calibri"/>
                <a:cs typeface="Helvetica Regular" panose="020B0604020202020204" charset="0"/>
                <a:sym typeface="Calibri"/>
              </a:rPr>
              <a:t>2</a:t>
            </a:fld>
            <a:endParaRPr lang="en-US" sz="1200" b="0" i="0" u="none" strike="noStrike" cap="none" dirty="0">
              <a:solidFill>
                <a:schemeClr val="dk1"/>
              </a:solidFill>
              <a:ea typeface="Calibri"/>
              <a:cs typeface="Helvetica Regular" panose="020B0604020202020204" charset="0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376730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566C59-BAC0-4CE1-A859-46610F03C0CE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87573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Details important for risk assessment include: </a:t>
            </a:r>
          </a:p>
          <a:p>
            <a:pPr lvl="1"/>
            <a:r>
              <a:rPr lang="en-US" u="sng" dirty="0"/>
              <a:t>Past attempts</a:t>
            </a:r>
            <a:r>
              <a:rPr lang="en-US" dirty="0"/>
              <a:t> – perhaps the strongest predictor of future attempts</a:t>
            </a:r>
          </a:p>
          <a:p>
            <a:pPr lvl="1"/>
            <a:r>
              <a:rPr lang="en-US" u="sng" dirty="0"/>
              <a:t>Means</a:t>
            </a:r>
            <a:r>
              <a:rPr lang="en-US" dirty="0"/>
              <a:t> – both access to means, and the lethality of the means</a:t>
            </a:r>
          </a:p>
          <a:p>
            <a:pPr lvl="1"/>
            <a:r>
              <a:rPr lang="en-US" u="sng" dirty="0"/>
              <a:t>Preparation</a:t>
            </a:r>
            <a:r>
              <a:rPr lang="en-US" dirty="0"/>
              <a:t> – has the patient taken steps to enact a plan, or to wrap up “loose ends” in their life (e.g. giving away belongings) </a:t>
            </a:r>
          </a:p>
          <a:p>
            <a:pPr lvl="1"/>
            <a:r>
              <a:rPr lang="en-US" u="sng" dirty="0"/>
              <a:t>Timing</a:t>
            </a:r>
            <a:r>
              <a:rPr lang="en-US" dirty="0"/>
              <a:t> – is the SI fleeting or ruminative?</a:t>
            </a:r>
          </a:p>
          <a:p>
            <a:pPr lvl="1"/>
            <a:r>
              <a:rPr lang="en-US" u="sng" dirty="0"/>
              <a:t>Impulsivity</a:t>
            </a:r>
            <a:r>
              <a:rPr lang="en-US" dirty="0"/>
              <a:t> – historically impulsive patients are at higher risk</a:t>
            </a:r>
          </a:p>
          <a:p>
            <a:pPr lvl="1"/>
            <a:r>
              <a:rPr lang="en-US" u="sng" dirty="0"/>
              <a:t>Substance use</a:t>
            </a:r>
            <a:r>
              <a:rPr lang="en-US" dirty="0"/>
              <a:t> – an independent risk factor for suicide (especially alcohol)</a:t>
            </a:r>
          </a:p>
          <a:p>
            <a:pPr lvl="1"/>
            <a:r>
              <a:rPr lang="en-US" dirty="0"/>
              <a:t>Current stressors and psychosocial environment </a:t>
            </a:r>
          </a:p>
          <a:p>
            <a:pPr lvl="1"/>
            <a:r>
              <a:rPr lang="en-US" u="sng" dirty="0"/>
              <a:t>Protective factors</a:t>
            </a:r>
            <a:r>
              <a:rPr lang="en-US" dirty="0"/>
              <a:t> –why hasn’t the patient acted on SI so far? </a:t>
            </a:r>
          </a:p>
          <a:p>
            <a:pPr lvl="1"/>
            <a:r>
              <a:rPr lang="en-US" dirty="0"/>
              <a:t>Current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566C59-BAC0-4CE1-A859-46610F03C0CE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82381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566C59-BAC0-4CE1-A859-46610F03C0CE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26901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>
                <a:latin typeface="Helvetica Regular" panose="020B0604020202020204" charset="0"/>
                <a:cs typeface="Helvetica Regular" panose="020B0604020202020204" charset="0"/>
              </a:rPr>
              <a:t>MISSION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566C59-BAC0-4CE1-A859-46610F03C0C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Regular" panose="020B0604020202020204" charset="0"/>
                <a:ea typeface="+mn-ea"/>
                <a:cs typeface="Helvetica Regular" panose="020B0604020202020204" charset="0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 Regular" panose="020B0604020202020204" charset="0"/>
              <a:ea typeface="+mn-ea"/>
              <a:cs typeface="Helvetica Regular" panose="020B060402020202020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03471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Helvetica Regular" panose="020B0604020202020204" charset="0"/>
              <a:cs typeface="Helvetica Regular" panose="020B060402020202020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DC86DC-69BF-4148-A64E-30F5A41397F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Regular" panose="020B0604020202020204" charset="0"/>
                <a:ea typeface="+mn-ea"/>
                <a:cs typeface="Helvetica Regular" panose="020B0604020202020204" charset="0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 Regular" panose="020B0604020202020204" charset="0"/>
              <a:ea typeface="+mn-ea"/>
              <a:cs typeface="Helvetica Regular" panose="020B060402020202020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6619980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12 reproductive psychiatrists out of 30 in the state.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566C59-BAC0-4CE1-A859-46610F03C0C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919328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f71e42881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0" name="Google Shape;150;gf71e428818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Helvetica Regular" panose="020B0604020202020204" charset="0"/>
              <a:cs typeface="Helvetica Regular" panose="020B0604020202020204" charset="0"/>
            </a:endParaRPr>
          </a:p>
        </p:txBody>
      </p:sp>
      <p:sp>
        <p:nvSpPr>
          <p:cNvPr id="151" name="Google Shape;151;gf71e428818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Regular" panose="020B0604020202020204" charset="0"/>
                <a:ea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32</a:t>
            </a:fld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Regular" panose="020B0604020202020204" charset="0"/>
              <a:ea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89966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C481B6-8D80-C7C2-590F-598E1B3B92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BC2ED0B-FA15-09D4-80CF-54CED064F07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00C37A1-D68C-BF19-97E8-EE05A9F5888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Helvetica Regular" panose="020B0604020202020204" charset="0"/>
              <a:cs typeface="Helvetica Regular" panose="020B060402020202020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6ECECE-C517-0FDC-6823-64300F749A9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566C59-BAC0-4CE1-A859-46610F03C0C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Regular" panose="020B0604020202020204" charset="0"/>
                <a:ea typeface="+mn-ea"/>
                <a:cs typeface="Helvetica Regular" panose="020B0604020202020204" charset="0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 Regular" panose="020B0604020202020204" charset="0"/>
              <a:ea typeface="+mn-ea"/>
              <a:cs typeface="Helvetica Regular" panose="020B060402020202020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0965312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Helvetica Regular" panose="020B0604020202020204" charset="0"/>
              <a:cs typeface="Helvetica Regular" panose="020B060402020202020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566C59-BAC0-4CE1-A859-46610F03C0C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Regular" panose="020B0604020202020204" charset="0"/>
                <a:ea typeface="+mn-ea"/>
                <a:cs typeface="Helvetica Regular" panose="020B0604020202020204" charset="0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 Regular" panose="020B0604020202020204" charset="0"/>
              <a:ea typeface="+mn-ea"/>
              <a:cs typeface="Helvetica Regular" panose="020B060402020202020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9312073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>
              <a:latin typeface="Helvetica Regular" panose="020B0604020202020204" charset="0"/>
              <a:cs typeface="Helvetica Regular" panose="020B0604020202020204" charset="0"/>
            </a:endParaRPr>
          </a:p>
          <a:p>
            <a:r>
              <a:rPr lang="en-US" b="1" dirty="0">
                <a:latin typeface="Helvetica Regular" panose="020B0604020202020204" charset="0"/>
                <a:cs typeface="Helvetica Regular" panose="020B0604020202020204" charset="0"/>
              </a:rPr>
              <a:t>This slide can be found in the following basecamp folders: Maternal MH, Marketing &amp; Web, HQ, CAP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10288FFD-2133-4C53-BAE2-98A91B31D154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Regular" panose="020B0604020202020204" charset="0"/>
                <a:ea typeface="+mn-ea"/>
                <a:cs typeface="Helvetica Regular" panose="020B0604020202020204" charset="0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35</a:t>
            </a:fld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Regular" panose="020B0604020202020204" charset="0"/>
              <a:ea typeface="+mn-ea"/>
              <a:cs typeface="Helvetica Regular" panose="020B060402020202020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112942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1</a:t>
            </a:r>
            <a:r>
              <a:rPr lang="en-US" sz="1200" b="0" i="0" kern="1200" dirty="0">
                <a:solidFill>
                  <a:schemeClr val="tx1"/>
                </a:solidFill>
                <a:effectLst/>
                <a:ea typeface="+mn-ea"/>
                <a:cs typeface="+mn-cs"/>
              </a:rPr>
              <a:t>Suicide and Maternal Mortality https://www.ncbi.nlm.nih.gov/pmc/articles/PMC8976222/#CR22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2. </a:t>
            </a:r>
            <a:r>
              <a:rPr lang="en-US" sz="1200" b="1" i="0" kern="1200" dirty="0">
                <a:solidFill>
                  <a:schemeClr val="tx1"/>
                </a:solidFill>
                <a:effectLst/>
                <a:ea typeface="+mn-ea"/>
                <a:cs typeface="+mn-cs"/>
              </a:rPr>
              <a:t>Prevalence of suicidality during pregnancy and the postpartum https://pubmed.ncbi.nlm.nih.gov/15883651/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3.</a:t>
            </a:r>
            <a:r>
              <a:rPr lang="en-US" sz="1200" b="0" i="0" kern="1200" dirty="0">
                <a:solidFill>
                  <a:schemeClr val="tx1"/>
                </a:solidFill>
                <a:effectLst/>
                <a:ea typeface="+mn-ea"/>
                <a:cs typeface="+mn-cs"/>
              </a:rPr>
              <a:t> 2.</a:t>
            </a:r>
            <a:r>
              <a:rPr lang="en-US" sz="1200" b="1" i="0" kern="1200" dirty="0">
                <a:solidFill>
                  <a:schemeClr val="tx1"/>
                </a:solidFill>
                <a:effectLst/>
                <a:ea typeface="+mn-ea"/>
                <a:cs typeface="+mn-cs"/>
              </a:rPr>
              <a:t> Perinatal suicide in Ontario, Canada: a 15-year population-based study https://pubmed.ncbi.nlm.nih.gov/28847780/ </a:t>
            </a:r>
            <a:r>
              <a:rPr lang="en-US" sz="1200" b="1" i="0" kern="1200" dirty="0" err="1">
                <a:solidFill>
                  <a:schemeClr val="tx1"/>
                </a:solidFill>
                <a:effectLst/>
                <a:ea typeface="+mn-ea"/>
                <a:cs typeface="+mn-cs"/>
              </a:rPr>
              <a:t>giorgis</a:t>
            </a:r>
            <a:r>
              <a:rPr lang="en-US" sz="1200" b="1" i="0" kern="1200" dirty="0">
                <a:solidFill>
                  <a:schemeClr val="tx1"/>
                </a:solidFill>
                <a:effectLst/>
                <a:ea typeface="+mn-ea"/>
                <a:cs typeface="+mn-cs"/>
              </a:rPr>
              <a:t> 2017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i="0" kern="1200" dirty="0" err="1">
                <a:solidFill>
                  <a:schemeClr val="tx1"/>
                </a:solidFill>
                <a:effectLst/>
                <a:ea typeface="+mn-ea"/>
                <a:cs typeface="+mn-cs"/>
              </a:rPr>
              <a:t>Thor</a:t>
            </a:r>
            <a:r>
              <a:rPr lang="en-US" sz="1200" b="1" i="0" kern="1200" baseline="0" dirty="0" err="1">
                <a:solidFill>
                  <a:schemeClr val="tx1"/>
                </a:solidFill>
                <a:effectLst/>
                <a:ea typeface="+mn-ea"/>
                <a:cs typeface="+mn-cs"/>
              </a:rPr>
              <a:t>ton</a:t>
            </a:r>
            <a:r>
              <a:rPr lang="en-US" sz="1200" b="1" i="0" kern="1200" baseline="0" dirty="0">
                <a:solidFill>
                  <a:schemeClr val="tx1"/>
                </a:solidFill>
                <a:effectLst/>
                <a:ea typeface="+mn-ea"/>
                <a:cs typeface="+mn-cs"/>
              </a:rPr>
              <a:t> 2013 </a:t>
            </a:r>
            <a:r>
              <a:rPr lang="en-US" sz="1200" b="1" i="0" kern="1200" dirty="0">
                <a:solidFill>
                  <a:schemeClr val="tx1"/>
                </a:solidFill>
                <a:effectLst/>
                <a:ea typeface="+mn-ea"/>
                <a:cs typeface="+mn-cs"/>
              </a:rPr>
              <a:t>Maternal deaths in NSW (2000-2006) from nonmedical causes (suicide and trauma) in the first year following birth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hlinkClick r:id="rId3"/>
              </a:rPr>
              <a:t>4. Trajectories of perinatal suicidal ideation from early pregnancy to six weeks postpartum and their influencing factors: A prospective longitudinal study - PubMed (nih.gov)</a:t>
            </a:r>
            <a:endParaRPr lang="en-US" sz="1200" b="1" i="0" kern="1200" dirty="0">
              <a:solidFill>
                <a:schemeClr val="tx1"/>
              </a:solidFill>
              <a:effectLst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1" i="0" kern="1200" dirty="0">
              <a:solidFill>
                <a:schemeClr val="tx1"/>
              </a:solidFill>
              <a:effectLst/>
              <a:ea typeface="+mn-ea"/>
              <a:cs typeface="+mn-cs"/>
            </a:endParaRPr>
          </a:p>
          <a:p>
            <a:pPr marL="0" indent="0">
              <a:buNone/>
            </a:pPr>
            <a:r>
              <a:rPr lang="en-US" dirty="0"/>
              <a:t> Perinatal suicide rates in the USA are estimated at 1.6 to 4.5 per 100,000 live births as compared to 5.3 to 5.5 5 in non perinatal </a:t>
            </a:r>
            <a:r>
              <a:rPr lang="en-US" dirty="0" err="1"/>
              <a:t>wormen</a:t>
            </a:r>
            <a:r>
              <a:rPr lang="en-US" dirty="0"/>
              <a:t> </a:t>
            </a:r>
          </a:p>
          <a:p>
            <a:r>
              <a:rPr lang="en-US" dirty="0"/>
              <a:t>Suicidal ideation or thoughts of self harm range from 5-14% 2</a:t>
            </a:r>
          </a:p>
          <a:p>
            <a:r>
              <a:rPr lang="en-US" dirty="0"/>
              <a:t>Completed suicide account for 20% of post partum deaths 2</a:t>
            </a:r>
          </a:p>
          <a:p>
            <a:r>
              <a:rPr lang="en-US" dirty="0" err="1"/>
              <a:t>Althiugh</a:t>
            </a:r>
            <a:r>
              <a:rPr lang="en-US" dirty="0"/>
              <a:t> rates of attempted or completed </a:t>
            </a:r>
            <a:r>
              <a:rPr lang="en-US" dirty="0" err="1"/>
              <a:t>syuide</a:t>
            </a:r>
            <a:r>
              <a:rPr lang="en-US" dirty="0"/>
              <a:t> are lower in </a:t>
            </a:r>
            <a:r>
              <a:rPr lang="en-US" dirty="0" err="1"/>
              <a:t>periparatum</a:t>
            </a:r>
            <a:r>
              <a:rPr lang="en-US" dirty="0"/>
              <a:t> then other times </a:t>
            </a:r>
            <a:r>
              <a:rPr lang="en-US" dirty="0" err="1"/>
              <a:t>certai</a:t>
            </a:r>
            <a:r>
              <a:rPr lang="en-US" dirty="0"/>
              <a:t> subgroups of women are at elevated risk </a:t>
            </a:r>
            <a:r>
              <a:rPr lang="en-US" dirty="0" err="1"/>
              <a:t>esp</a:t>
            </a:r>
            <a:r>
              <a:rPr lang="en-US" dirty="0"/>
              <a:t> with sever psychiatric illness </a:t>
            </a:r>
          </a:p>
          <a:p>
            <a:r>
              <a:rPr lang="en-US" dirty="0"/>
              <a:t>More likely to use more lethal or violent means then non </a:t>
            </a:r>
            <a:r>
              <a:rPr lang="en-US" dirty="0" err="1"/>
              <a:t>peripartum</a:t>
            </a:r>
            <a:r>
              <a:rPr lang="en-US" dirty="0"/>
              <a:t> women  </a:t>
            </a:r>
            <a:r>
              <a:rPr lang="en-US" dirty="0" err="1"/>
              <a:t>suhgesting</a:t>
            </a:r>
            <a:r>
              <a:rPr lang="en-US" dirty="0"/>
              <a:t> </a:t>
            </a:r>
            <a:r>
              <a:rPr lang="en-US" dirty="0" err="1"/>
              <a:t>higer</a:t>
            </a:r>
            <a:r>
              <a:rPr lang="en-US" dirty="0"/>
              <a:t> intent </a:t>
            </a:r>
            <a:r>
              <a:rPr lang="en-US" dirty="0" err="1"/>
              <a:t>ans</a:t>
            </a:r>
            <a:r>
              <a:rPr lang="en-US" dirty="0"/>
              <a:t> higher </a:t>
            </a:r>
            <a:r>
              <a:rPr lang="en-US" dirty="0" err="1"/>
              <a:t>riks</a:t>
            </a:r>
            <a:r>
              <a:rPr lang="en-US" dirty="0"/>
              <a:t> of completed </a:t>
            </a:r>
            <a:r>
              <a:rPr lang="en-US" dirty="0" err="1"/>
              <a:t>suidiee</a:t>
            </a:r>
            <a:r>
              <a:rPr lang="en-US" dirty="0"/>
              <a:t> 3</a:t>
            </a:r>
          </a:p>
          <a:p>
            <a:r>
              <a:rPr lang="en-US" dirty="0"/>
              <a:t>Maternal suicide often occur in later in post </a:t>
            </a:r>
            <a:r>
              <a:rPr lang="en-US" dirty="0" err="1"/>
              <a:t>parum</a:t>
            </a:r>
            <a:r>
              <a:rPr lang="en-US" dirty="0"/>
              <a:t> period more </a:t>
            </a:r>
            <a:r>
              <a:rPr lang="en-US" dirty="0" err="1"/>
              <a:t>frequwnty</a:t>
            </a:r>
            <a:r>
              <a:rPr lang="en-US" dirty="0"/>
              <a:t> in six months post partum 3</a:t>
            </a:r>
          </a:p>
          <a:p>
            <a:endParaRPr lang="en-US" dirty="0"/>
          </a:p>
          <a:p>
            <a:r>
              <a:rPr lang="en-US" dirty="0"/>
              <a:t>Prevalence of suicidal</a:t>
            </a:r>
            <a:r>
              <a:rPr lang="en-US" baseline="0" dirty="0"/>
              <a:t> ideation was 16.4% from early </a:t>
            </a:r>
            <a:r>
              <a:rPr lang="en-US" baseline="0" dirty="0" err="1"/>
              <a:t>preganancy</a:t>
            </a:r>
            <a:r>
              <a:rPr lang="en-US" baseline="0" dirty="0"/>
              <a:t> to six weeks  postpartum , 12.1 percent in </a:t>
            </a:r>
            <a:r>
              <a:rPr lang="en-US" baseline="0" dirty="0" err="1"/>
              <a:t>preganancy</a:t>
            </a:r>
            <a:r>
              <a:rPr lang="en-US" baseline="0" dirty="0"/>
              <a:t> </a:t>
            </a:r>
            <a:r>
              <a:rPr lang="en-US" baseline="0" dirty="0" err="1"/>
              <a:t>ans</a:t>
            </a:r>
            <a:r>
              <a:rPr lang="en-US" baseline="0" dirty="0"/>
              <a:t> 7.8 % postpartum :4 </a:t>
            </a: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1" i="0" kern="1200" dirty="0">
              <a:solidFill>
                <a:schemeClr val="tx1"/>
              </a:solidFill>
              <a:effectLst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1" i="0" kern="1200" dirty="0">
              <a:solidFill>
                <a:schemeClr val="tx1"/>
              </a:solidFill>
              <a:effectLst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566C59-BAC0-4CE1-A859-46610F03C0C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684247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latin typeface="Helvetica Regular" panose="020B0604020202020204" charset="0"/>
                <a:cs typeface="Helvetica Regular" panose="020B0604020202020204" charset="0"/>
              </a:rPr>
              <a:t>This slide can be found in the following basecamp folders: Maternal MH, Marketing &amp; Web, HQ, CAP</a:t>
            </a:r>
          </a:p>
          <a:p>
            <a:endParaRPr lang="en-US" b="1" dirty="0">
              <a:latin typeface="Helvetica Regular" panose="020B0604020202020204" charset="0"/>
              <a:cs typeface="Helvetica Regular" panose="020B060402020202020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288FFD-2133-4C53-BAE2-98A91B31D15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Regular" panose="020B0604020202020204" charset="0"/>
                <a:ea typeface="+mn-ea"/>
                <a:cs typeface="Helvetica Regular" panose="020B0604020202020204" charset="0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 Regular" panose="020B0604020202020204" charset="0"/>
              <a:ea typeface="+mn-ea"/>
              <a:cs typeface="Helvetica Regular" panose="020B060402020202020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8598268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>
              <a:latin typeface="Helvetica Regular" panose="020B0604020202020204" charset="0"/>
              <a:cs typeface="Helvetica Regular" panose="020B060402020202020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566C59-BAC0-4CE1-A859-46610F03C0C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Regular" panose="020B0604020202020204" charset="0"/>
                <a:ea typeface="+mn-ea"/>
                <a:cs typeface="Helvetica Regular" panose="020B0604020202020204" charset="0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 Regular" panose="020B0604020202020204" charset="0"/>
              <a:ea typeface="+mn-ea"/>
              <a:cs typeface="Helvetica Regular" panose="020B060402020202020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1218452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Helvetica Regular" panose="020B0604020202020204" charset="0"/>
                <a:cs typeface="Helvetica Regular" panose="020B0604020202020204" charset="0"/>
              </a:rPr>
              <a:t>Core trainings in italics are soon to be ready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Regular" panose="020B0604020202020204" charset="0"/>
                <a:ea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38</a:t>
            </a:fld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Regular" panose="020B0604020202020204" charset="0"/>
              <a:ea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7448638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Helvetica Regular" panose="020B0604020202020204" charset="0"/>
              <a:cs typeface="Helvetica Regular" panose="020B060402020202020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Regular" panose="020B0604020202020204" charset="0"/>
                <a:ea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39</a:t>
            </a:fld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Regular" panose="020B0604020202020204" charset="0"/>
              <a:ea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5347912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latin typeface="Helvetica Regular" panose="020B0604020202020204" charset="0"/>
                <a:cs typeface="Helvetica Regular" panose="020B0604020202020204" charset="0"/>
              </a:rPr>
              <a:t>Directory to include mental health, addiction and psychiatric services, primary care providers and social support services that serve the needs of perinatal patients. For each service, acquire the following details: location, service availability and fee for service/insurance coverage.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75DC86DC-69BF-4148-A64E-30F5A41397F3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Regular" panose="020B0604020202020204" charset="0"/>
                <a:cs typeface="Helvetica Regular" panose="020B0604020202020204" charset="0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41</a:t>
            </a:fld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Regular" panose="020B0604020202020204" charset="0"/>
              <a:cs typeface="Helvetica Regular" panose="020B060402020202020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0591067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Helvetica Regular" panose="020B0604020202020204" charset="0"/>
                <a:cs typeface="Helvetica Regular" panose="020B0604020202020204" charset="0"/>
              </a:rPr>
              <a:t>On our website and in our emails, you can find both physician resources and patient/family resources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566C59-BAC0-4CE1-A859-46610F03C0C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Regular" panose="020B0604020202020204" charset="0"/>
                <a:ea typeface="+mn-ea"/>
                <a:cs typeface="Helvetica Regular" panose="020B0604020202020204" charset="0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 Regular" panose="020B0604020202020204" charset="0"/>
              <a:ea typeface="+mn-ea"/>
              <a:cs typeface="Helvetica Regular" panose="020B060402020202020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8423354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aseline="0" dirty="0">
                <a:latin typeface="Helvetica Regular" panose="020B0604020202020204" charset="0"/>
                <a:cs typeface="Helvetica Regular" panose="020B0604020202020204" charset="0"/>
              </a:rPr>
              <a:t>“stay in touch” button to sign up for CME announcements.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566C59-BAC0-4CE1-A859-46610F03C0C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Regular" panose="020B0604020202020204" charset="0"/>
                <a:ea typeface="+mn-ea"/>
                <a:cs typeface="Helvetica Regular" panose="020B0604020202020204" charset="0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 Regular" panose="020B0604020202020204" charset="0"/>
              <a:ea typeface="+mn-ea"/>
              <a:cs typeface="Helvetica Regular" panose="020B060402020202020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5270645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>
                <a:latin typeface="Helvetica Regular" panose="020B0604020202020204" charset="0"/>
                <a:cs typeface="Helvetica Regular" panose="020B0604020202020204" charset="0"/>
              </a:rPr>
              <a:t>This is slide is used for programs that Project TEACH is NOT providing CME credits.</a:t>
            </a:r>
          </a:p>
          <a:p>
            <a:br>
              <a:rPr lang="en-US" dirty="0">
                <a:latin typeface="Helvetica Regular" panose="020B0604020202020204" charset="0"/>
                <a:cs typeface="Helvetica Regular" panose="020B0604020202020204" charset="0"/>
              </a:rPr>
            </a:br>
            <a:r>
              <a:rPr lang="en-US" dirty="0">
                <a:latin typeface="Helvetica Regular" panose="020B0604020202020204" charset="0"/>
                <a:cs typeface="Helvetica Regular" panose="020B0604020202020204" charset="0"/>
              </a:rPr>
              <a:t>Training Evaluation link: </a:t>
            </a:r>
            <a:r>
              <a:rPr lang="en-US" sz="1200" dirty="0">
                <a:latin typeface="Helvetica Regular" panose="020B0604020202020204" charset="0"/>
                <a:cs typeface="Helvetica Regular" panose="020B0604020202020204" charset="0"/>
              </a:rPr>
              <a:t>https://www.surveymonkey.com/r/MMHcore_ScreenandAssess</a:t>
            </a:r>
          </a:p>
          <a:p>
            <a:br>
              <a:rPr lang="en-US" sz="1200" dirty="0">
                <a:latin typeface="Helvetica Regular" panose="020B0604020202020204" charset="0"/>
                <a:cs typeface="Helvetica Regular" panose="020B0604020202020204" charset="0"/>
              </a:rPr>
            </a:br>
            <a:r>
              <a:rPr lang="en-US" sz="1200" dirty="0">
                <a:latin typeface="Helvetica Regular" panose="020B0604020202020204" charset="0"/>
                <a:cs typeface="Helvetica Regular" panose="020B0604020202020204" charset="0"/>
              </a:rPr>
              <a:t>Registration with Project TEACH: https://projectteachny.org/stay-in-touch/</a:t>
            </a:r>
            <a:br>
              <a:rPr lang="en-US" sz="1200" dirty="0">
                <a:latin typeface="Helvetica Regular" panose="020B0604020202020204" charset="0"/>
                <a:cs typeface="Helvetica Regular" panose="020B0604020202020204" charset="0"/>
              </a:rPr>
            </a:br>
            <a:r>
              <a:rPr lang="en-US" sz="1200" dirty="0">
                <a:latin typeface="Helvetica Regular" panose="020B0604020202020204" charset="0"/>
                <a:cs typeface="Helvetica Regular" panose="020B0604020202020204" charset="0"/>
              </a:rPr>
              <a:t>This information is important for us to let OMH know how many people have utilized our program. </a:t>
            </a:r>
            <a:endParaRPr lang="en-US" dirty="0">
              <a:latin typeface="Helvetica Regular" panose="020B0604020202020204" charset="0"/>
              <a:cs typeface="Helvetica Regular" panose="020B060402020202020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Regular" panose="020B0604020202020204" charset="0"/>
                <a:ea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47</a:t>
            </a:fld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Regular" panose="020B0604020202020204" charset="0"/>
              <a:ea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4833858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9C5299-7470-537D-9063-B650ABAF51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502F273-C648-40E8-BAE0-1E0A08C93C6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369F39F-4E30-8463-FF37-5601D5E7F0E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14300" indent="0" algn="l">
              <a:buNone/>
            </a:pPr>
            <a:r>
              <a:rPr lang="en-US" dirty="0">
                <a:latin typeface="Helvetica Regular" panose="020B0604020202020204" charset="0"/>
                <a:cs typeface="Helvetica Regular" panose="020B0604020202020204" charset="0"/>
              </a:rPr>
              <a:t>CME and Training Evaluation link: </a:t>
            </a:r>
            <a:r>
              <a:rPr lang="en-US" sz="1200" b="0" dirty="0">
                <a:latin typeface="Helvetica Regular" panose="020B0604020202020204" charset="0"/>
                <a:cs typeface="Helvetica Regular" panose="020B0604020202020204" charset="0"/>
              </a:rPr>
              <a:t>https://www.surveymonkey.com/r/MMHcore_ScreenandAssess</a:t>
            </a:r>
          </a:p>
          <a:p>
            <a:pPr marL="114300" indent="0" algn="l">
              <a:buNone/>
            </a:pPr>
            <a:endParaRPr lang="en-US" sz="1200" b="1" dirty="0">
              <a:latin typeface="Helvetica Regular" panose="020B0604020202020204" charset="0"/>
              <a:cs typeface="Helvetica Regular" panose="020B0604020202020204" charset="0"/>
            </a:endParaRPr>
          </a:p>
          <a:p>
            <a:pPr marL="114300" indent="0" algn="l">
              <a:buNone/>
            </a:pPr>
            <a:r>
              <a:rPr lang="en-US" sz="1200" dirty="0">
                <a:latin typeface="Helvetica Regular" panose="020B0604020202020204" charset="0"/>
                <a:cs typeface="Helvetica Regular" panose="020B0604020202020204" charset="0"/>
              </a:rPr>
              <a:t>They will be registered with </a:t>
            </a:r>
            <a:r>
              <a:rPr lang="en-US" sz="1200">
                <a:latin typeface="Helvetica Regular" panose="020B0604020202020204" charset="0"/>
                <a:cs typeface="Helvetica Regular" panose="020B0604020202020204" charset="0"/>
              </a:rPr>
              <a:t>Project TEACH.</a:t>
            </a:r>
            <a:endParaRPr lang="en-US" dirty="0">
              <a:latin typeface="Helvetica Regular" panose="020B0604020202020204" charset="0"/>
              <a:cs typeface="Helvetica Regular" panose="020B060402020202020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7DADCC-777F-9445-C469-DBE7EB8ACB2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Regular" panose="020B0604020202020204" charset="0"/>
                <a:ea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48</a:t>
            </a:fld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Regular" panose="020B0604020202020204" charset="0"/>
              <a:ea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712221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1,2 ,3 reference</a:t>
            </a:r>
            <a:r>
              <a:rPr lang="en-US" baseline="0" dirty="0"/>
              <a:t>  https://jamanetwork.com/journals/jamanetworkopen/fullarticle/2813745</a:t>
            </a:r>
          </a:p>
          <a:p>
            <a:r>
              <a:rPr lang="en-US" dirty="0">
                <a:hlinkClick r:id="rId3"/>
              </a:rPr>
              <a:t>4. All-Cause Mortality in Women With Severe Postpartum Psychiatric Disorders - PubMed (nih.gov)</a:t>
            </a:r>
            <a:endParaRPr lang="en-US" dirty="0"/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ea typeface="+mn-ea"/>
                <a:cs typeface="+mn-cs"/>
              </a:rPr>
              <a:t>.</a:t>
            </a:r>
            <a:r>
              <a:rPr lang="en-US" sz="1200" b="1" i="0" kern="1200" dirty="0">
                <a:solidFill>
                  <a:schemeClr val="tx1"/>
                </a:solidFill>
                <a:effectLst/>
                <a:ea typeface="+mn-ea"/>
                <a:cs typeface="+mn-cs"/>
              </a:rPr>
              <a:t> Perinatal suicide in Ontario, Canada: a 15-year population-based study https://pubmed.ncbi.nlm.nih.gov/28847780/ </a:t>
            </a:r>
            <a:r>
              <a:rPr lang="en-US" sz="1200" b="1" i="0" kern="1200" dirty="0" err="1">
                <a:solidFill>
                  <a:schemeClr val="tx1"/>
                </a:solidFill>
                <a:effectLst/>
                <a:ea typeface="+mn-ea"/>
                <a:cs typeface="+mn-cs"/>
              </a:rPr>
              <a:t>giorgis</a:t>
            </a:r>
            <a:r>
              <a:rPr lang="en-US" sz="1200" b="1" i="0" kern="1200" dirty="0">
                <a:solidFill>
                  <a:schemeClr val="tx1"/>
                </a:solidFill>
                <a:effectLst/>
                <a:ea typeface="+mn-ea"/>
                <a:cs typeface="+mn-cs"/>
              </a:rPr>
              <a:t> 2017 </a:t>
            </a:r>
            <a:endParaRPr lang="en-US" dirty="0"/>
          </a:p>
          <a:p>
            <a:endParaRPr lang="en-US" dirty="0"/>
          </a:p>
          <a:p>
            <a:r>
              <a:rPr lang="en-US" dirty="0"/>
              <a:t>Suicide behavior is suicide attempt or completed suicide</a:t>
            </a:r>
            <a:r>
              <a:rPr lang="en-US" baseline="0" dirty="0"/>
              <a:t> </a:t>
            </a:r>
          </a:p>
          <a:p>
            <a:r>
              <a:rPr lang="en-US" baseline="0" dirty="0"/>
              <a:t>Half of women who died by suicide in perinatal period were diagnosed with depression  , as compared with non –</a:t>
            </a:r>
            <a:r>
              <a:rPr lang="en-US" baseline="0" dirty="0" err="1"/>
              <a:t>peripartum</a:t>
            </a:r>
            <a:r>
              <a:rPr lang="en-US" baseline="0" dirty="0"/>
              <a:t> women were less </a:t>
            </a:r>
            <a:r>
              <a:rPr lang="en-US" baseline="0" dirty="0" err="1"/>
              <a:t>liklet</a:t>
            </a:r>
            <a:r>
              <a:rPr lang="en-US" baseline="0" dirty="0"/>
              <a:t> to be receiving </a:t>
            </a:r>
            <a:r>
              <a:rPr lang="en-US" baseline="0" dirty="0" err="1"/>
              <a:t>aharamcologicla</a:t>
            </a:r>
            <a:r>
              <a:rPr lang="en-US" baseline="0" dirty="0"/>
              <a:t> or non </a:t>
            </a:r>
            <a:r>
              <a:rPr lang="en-US" baseline="0" dirty="0" err="1"/>
              <a:t>phramcological</a:t>
            </a:r>
            <a:r>
              <a:rPr lang="en-US" baseline="0" dirty="0"/>
              <a:t> care </a:t>
            </a:r>
            <a:r>
              <a:rPr lang="en-US" dirty="0">
                <a:hlinkClick r:id="rId4"/>
              </a:rPr>
              <a:t>Suicide in perinatal and non-perinatal women in contact with psychiatric services: 15 year findings from a UK national inquiry - PubMed (nih.gov)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566C59-BAC0-4CE1-A859-46610F03C0C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56197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sz="1200" b="0" i="0" kern="1200" dirty="0">
                <a:solidFill>
                  <a:schemeClr val="tx1"/>
                </a:solidFill>
                <a:effectLst/>
                <a:ea typeface="+mn-ea"/>
                <a:cs typeface="+mn-cs"/>
              </a:rPr>
              <a:t>Metz et al</a:t>
            </a:r>
            <a:r>
              <a:rPr lang="da-DK" sz="1200" b="0" i="0" u="none" strike="noStrike" kern="1200" baseline="30000" dirty="0">
                <a:solidFill>
                  <a:schemeClr val="tx1"/>
                </a:solidFill>
                <a:effectLst/>
                <a:ea typeface="+mn-ea"/>
                <a:cs typeface="+mn-cs"/>
                <a:hlinkClick r:id="rId3"/>
              </a:rPr>
              <a:t>18</a:t>
            </a:r>
            <a:r>
              <a:rPr lang="da-DK" sz="1200" b="0" i="0" kern="1200" dirty="0">
                <a:solidFill>
                  <a:schemeClr val="tx1"/>
                </a:solidFill>
                <a:effectLst/>
                <a:ea typeface="+mn-ea"/>
                <a:cs typeface="+mn-cs"/>
              </a:rPr>
              <a:t> and Khalifeh et al.</a:t>
            </a:r>
            <a:r>
              <a:rPr lang="da-DK" sz="1200" b="0" i="0" u="none" strike="noStrike" kern="1200" baseline="30000" dirty="0">
                <a:solidFill>
                  <a:schemeClr val="tx1"/>
                </a:solidFill>
                <a:effectLst/>
                <a:ea typeface="+mn-ea"/>
                <a:cs typeface="+mn-cs"/>
                <a:hlinkClick r:id="rId4"/>
              </a:rPr>
              <a:t>2</a:t>
            </a:r>
            <a:endParaRPr lang="da-DK" sz="1200" b="0" i="0" u="none" strike="noStrike" kern="1200" baseline="30000" dirty="0">
              <a:solidFill>
                <a:schemeClr val="tx1"/>
              </a:solidFill>
              <a:effectLst/>
              <a:ea typeface="+mn-ea"/>
              <a:cs typeface="+mn-cs"/>
            </a:endParaRP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ea typeface="+mn-ea"/>
                <a:cs typeface="+mn-cs"/>
              </a:rPr>
              <a:t>Reference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ea typeface="+mn-ea"/>
                <a:cs typeface="+mn-cs"/>
              </a:rPr>
              <a:t>T.D. Metz, P.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ea typeface="+mn-ea"/>
                <a:cs typeface="+mn-cs"/>
              </a:rPr>
              <a:t>Rovner</a:t>
            </a:r>
            <a:r>
              <a:rPr lang="en-US" sz="1200" b="0" i="0" kern="1200" dirty="0">
                <a:solidFill>
                  <a:schemeClr val="tx1"/>
                </a:solidFill>
                <a:effectLst/>
                <a:ea typeface="+mn-ea"/>
                <a:cs typeface="+mn-cs"/>
              </a:rPr>
              <a:t>, M.C. Hoffman, A.A.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ea typeface="+mn-ea"/>
                <a:cs typeface="+mn-cs"/>
              </a:rPr>
              <a:t>Allshouse</a:t>
            </a:r>
            <a:r>
              <a:rPr lang="en-US" sz="1200" b="0" i="0" kern="1200" dirty="0">
                <a:solidFill>
                  <a:schemeClr val="tx1"/>
                </a:solidFill>
                <a:effectLst/>
                <a:ea typeface="+mn-ea"/>
                <a:cs typeface="+mn-cs"/>
              </a:rPr>
              <a:t>, K.M. Beckwith, I.A. Binswanger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ea typeface="+mn-ea"/>
                <a:cs typeface="+mn-cs"/>
              </a:rPr>
              <a:t>Maternal deaths from suicide and overdose in Colorado, 2004–2012</a:t>
            </a:r>
          </a:p>
          <a:p>
            <a:r>
              <a:rPr lang="en-US" sz="1200" b="0" i="0" kern="1200" dirty="0" err="1">
                <a:solidFill>
                  <a:schemeClr val="tx1"/>
                </a:solidFill>
                <a:effectLst/>
                <a:ea typeface="+mn-ea"/>
                <a:cs typeface="+mn-cs"/>
              </a:rPr>
              <a:t>Obstet</a:t>
            </a:r>
            <a:r>
              <a:rPr lang="en-US" sz="1200" b="0" i="0" kern="1200" dirty="0">
                <a:solidFill>
                  <a:schemeClr val="tx1"/>
                </a:solidFill>
                <a:effectLst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ea typeface="+mn-ea"/>
                <a:cs typeface="+mn-cs"/>
              </a:rPr>
              <a:t>Gynecol</a:t>
            </a:r>
            <a:r>
              <a:rPr lang="en-US" sz="1200" b="0" i="0" kern="1200" dirty="0">
                <a:solidFill>
                  <a:schemeClr val="tx1"/>
                </a:solidFill>
                <a:effectLst/>
                <a:ea typeface="+mn-ea"/>
                <a:cs typeface="+mn-cs"/>
              </a:rPr>
              <a:t>, 128 (2016), pp. 1233-1240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ea typeface="+mn-ea"/>
                <a:cs typeface="+mn-cs"/>
              </a:rPr>
              <a:t>H. Khalifeh, I.M. Hunt, L. Appleby, L.M. Howard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ea typeface="+mn-ea"/>
                <a:cs typeface="+mn-cs"/>
              </a:rPr>
              <a:t>Suicide in perinatal and non-perinatal women in contact with psychiatric services: 15 year findings from a UK national inquiry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ea typeface="+mn-ea"/>
                <a:cs typeface="+mn-cs"/>
              </a:rPr>
              <a:t>Lancet Psychiatry, 3 (2016), pp. 233-242</a:t>
            </a:r>
          </a:p>
          <a:p>
            <a:r>
              <a:rPr lang="en-US" sz="1200" b="0" i="0" kern="1200" dirty="0" err="1">
                <a:solidFill>
                  <a:schemeClr val="tx1"/>
                </a:solidFill>
                <a:effectLst/>
                <a:ea typeface="+mn-ea"/>
                <a:cs typeface="+mn-cs"/>
              </a:rPr>
              <a:t>Mangla</a:t>
            </a:r>
            <a:r>
              <a:rPr lang="en-US" sz="1200" b="0" i="0" kern="1200" dirty="0">
                <a:solidFill>
                  <a:schemeClr val="tx1"/>
                </a:solidFill>
                <a:effectLst/>
                <a:ea typeface="+mn-ea"/>
                <a:cs typeface="+mn-cs"/>
              </a:rPr>
              <a:t> K, Hoffman MC,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ea typeface="+mn-ea"/>
                <a:cs typeface="+mn-cs"/>
              </a:rPr>
              <a:t>Trumpff</a:t>
            </a:r>
            <a:r>
              <a:rPr lang="en-US" sz="1200" b="0" i="0" kern="1200" dirty="0">
                <a:solidFill>
                  <a:schemeClr val="tx1"/>
                </a:solidFill>
                <a:effectLst/>
                <a:ea typeface="+mn-ea"/>
                <a:cs typeface="+mn-cs"/>
              </a:rPr>
              <a:t> C, O'Grady S, Monk C. Maternal self-harm deaths: an unrecognized and preventable outcome. Am J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ea typeface="+mn-ea"/>
                <a:cs typeface="+mn-cs"/>
              </a:rPr>
              <a:t>Obstet</a:t>
            </a:r>
            <a:r>
              <a:rPr lang="en-US" sz="1200" b="0" i="0" kern="1200" dirty="0">
                <a:solidFill>
                  <a:schemeClr val="tx1"/>
                </a:solidFill>
                <a:effectLst/>
                <a:ea typeface="+mn-ea"/>
                <a:cs typeface="+mn-cs"/>
              </a:rPr>
              <a:t> Gynecol. 2019 Oct;221(4):295-303.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ea typeface="+mn-ea"/>
                <a:cs typeface="+mn-cs"/>
              </a:rPr>
              <a:t>doi</a:t>
            </a:r>
            <a:r>
              <a:rPr lang="en-US" sz="1200" b="0" i="0" kern="1200" dirty="0">
                <a:solidFill>
                  <a:schemeClr val="tx1"/>
                </a:solidFill>
                <a:effectLst/>
                <a:ea typeface="+mn-ea"/>
                <a:cs typeface="+mn-cs"/>
              </a:rPr>
              <a:t>: 10.1016/j.ajog.2019.02.056.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ea typeface="+mn-ea"/>
                <a:cs typeface="+mn-cs"/>
              </a:rPr>
              <a:t>Epub</a:t>
            </a:r>
            <a:r>
              <a:rPr lang="en-US" sz="1200" b="0" i="0" kern="1200" dirty="0">
                <a:solidFill>
                  <a:schemeClr val="tx1"/>
                </a:solidFill>
                <a:effectLst/>
                <a:ea typeface="+mn-ea"/>
                <a:cs typeface="+mn-cs"/>
              </a:rPr>
              <a:t> 2019 Mar 5. PMID: 30849358.</a:t>
            </a:r>
          </a:p>
          <a:p>
            <a:r>
              <a:rPr lang="en-US" sz="1200" b="0" i="0" kern="1200" dirty="0" err="1">
                <a:solidFill>
                  <a:schemeClr val="tx1"/>
                </a:solidFill>
                <a:effectLst/>
                <a:ea typeface="+mn-ea"/>
                <a:cs typeface="+mn-cs"/>
              </a:rPr>
              <a:t>Orsolini</a:t>
            </a:r>
            <a:r>
              <a:rPr lang="en-US" sz="1200" b="0" i="0" kern="1200" dirty="0">
                <a:solidFill>
                  <a:schemeClr val="tx1"/>
                </a:solidFill>
                <a:effectLst/>
                <a:ea typeface="+mn-ea"/>
                <a:cs typeface="+mn-cs"/>
              </a:rPr>
              <a:t> L,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ea typeface="+mn-ea"/>
                <a:cs typeface="+mn-cs"/>
              </a:rPr>
              <a:t>Valchera</a:t>
            </a:r>
            <a:r>
              <a:rPr lang="en-US" sz="1200" b="0" i="0" kern="1200" dirty="0">
                <a:solidFill>
                  <a:schemeClr val="tx1"/>
                </a:solidFill>
                <a:effectLst/>
                <a:ea typeface="+mn-ea"/>
                <a:cs typeface="+mn-cs"/>
              </a:rPr>
              <a:t> A,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ea typeface="+mn-ea"/>
                <a:cs typeface="+mn-cs"/>
              </a:rPr>
              <a:t>Vecchiotti</a:t>
            </a:r>
            <a:r>
              <a:rPr lang="en-US" sz="1200" b="0" i="0" kern="1200" dirty="0">
                <a:solidFill>
                  <a:schemeClr val="tx1"/>
                </a:solidFill>
                <a:effectLst/>
                <a:ea typeface="+mn-ea"/>
                <a:cs typeface="+mn-cs"/>
              </a:rPr>
              <a:t> R,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ea typeface="+mn-ea"/>
                <a:cs typeface="+mn-cs"/>
              </a:rPr>
              <a:t>Tomasetti</a:t>
            </a:r>
            <a:r>
              <a:rPr lang="en-US" sz="1200" b="0" i="0" kern="1200" dirty="0">
                <a:solidFill>
                  <a:schemeClr val="tx1"/>
                </a:solidFill>
                <a:effectLst/>
                <a:ea typeface="+mn-ea"/>
                <a:cs typeface="+mn-cs"/>
              </a:rPr>
              <a:t> C,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ea typeface="+mn-ea"/>
                <a:cs typeface="+mn-cs"/>
              </a:rPr>
              <a:t>Iasevoli</a:t>
            </a:r>
            <a:r>
              <a:rPr lang="en-US" sz="1200" b="0" i="0" kern="1200" dirty="0">
                <a:solidFill>
                  <a:schemeClr val="tx1"/>
                </a:solidFill>
                <a:effectLst/>
                <a:ea typeface="+mn-ea"/>
                <a:cs typeface="+mn-cs"/>
              </a:rPr>
              <a:t> F,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ea typeface="+mn-ea"/>
                <a:cs typeface="+mn-cs"/>
              </a:rPr>
              <a:t>Fornaro</a:t>
            </a:r>
            <a:r>
              <a:rPr lang="en-US" sz="1200" b="0" i="0" kern="1200" dirty="0">
                <a:solidFill>
                  <a:schemeClr val="tx1"/>
                </a:solidFill>
                <a:effectLst/>
                <a:ea typeface="+mn-ea"/>
                <a:cs typeface="+mn-cs"/>
              </a:rPr>
              <a:t> M, De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ea typeface="+mn-ea"/>
                <a:cs typeface="+mn-cs"/>
              </a:rPr>
              <a:t>Berardis</a:t>
            </a:r>
            <a:r>
              <a:rPr lang="en-US" sz="1200" b="0" i="0" kern="1200" dirty="0">
                <a:solidFill>
                  <a:schemeClr val="tx1"/>
                </a:solidFill>
                <a:effectLst/>
                <a:ea typeface="+mn-ea"/>
                <a:cs typeface="+mn-cs"/>
              </a:rPr>
              <a:t> D,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ea typeface="+mn-ea"/>
                <a:cs typeface="+mn-cs"/>
              </a:rPr>
              <a:t>Perna</a:t>
            </a:r>
            <a:r>
              <a:rPr lang="en-US" sz="1200" b="0" i="0" kern="1200" dirty="0">
                <a:solidFill>
                  <a:schemeClr val="tx1"/>
                </a:solidFill>
                <a:effectLst/>
                <a:ea typeface="+mn-ea"/>
                <a:cs typeface="+mn-cs"/>
              </a:rPr>
              <a:t> G,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ea typeface="+mn-ea"/>
                <a:cs typeface="+mn-cs"/>
              </a:rPr>
              <a:t>Pompili</a:t>
            </a:r>
            <a:r>
              <a:rPr lang="en-US" sz="1200" b="0" i="0" kern="1200" dirty="0">
                <a:solidFill>
                  <a:schemeClr val="tx1"/>
                </a:solidFill>
                <a:effectLst/>
                <a:ea typeface="+mn-ea"/>
                <a:cs typeface="+mn-cs"/>
              </a:rPr>
              <a:t> M,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ea typeface="+mn-ea"/>
                <a:cs typeface="+mn-cs"/>
              </a:rPr>
              <a:t>Bellantuono</a:t>
            </a:r>
            <a:r>
              <a:rPr lang="en-US" sz="1200" b="0" i="0" kern="1200" dirty="0">
                <a:solidFill>
                  <a:schemeClr val="tx1"/>
                </a:solidFill>
                <a:effectLst/>
                <a:ea typeface="+mn-ea"/>
                <a:cs typeface="+mn-cs"/>
              </a:rPr>
              <a:t> C. Suicide during Perinatal Period: Epidemiology, Risk Factors, and Clinical Correlates. Front Psychiatry. 2016 Aug 12;7:138.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ea typeface="+mn-ea"/>
                <a:cs typeface="+mn-cs"/>
              </a:rPr>
              <a:t>doi</a:t>
            </a:r>
            <a:r>
              <a:rPr lang="en-US" sz="1200" b="0" i="0" kern="1200" dirty="0">
                <a:solidFill>
                  <a:schemeClr val="tx1"/>
                </a:solidFill>
                <a:effectLst/>
                <a:ea typeface="+mn-ea"/>
                <a:cs typeface="+mn-cs"/>
              </a:rPr>
              <a:t>: 10.3389/fpsyt.2016.00138. PMID: 27570512; PMCID: PMC4981602.</a:t>
            </a:r>
          </a:p>
          <a:p>
            <a:endParaRPr lang="en-US" sz="1200" b="0" i="0" kern="1200" dirty="0">
              <a:solidFill>
                <a:schemeClr val="tx1"/>
              </a:solidFill>
              <a:effectLst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566C59-BAC0-4CE1-A859-46610F03C0C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0486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sz="1200" dirty="0"/>
              <a:t>Widely used health system in the </a:t>
            </a:r>
            <a:r>
              <a:rPr lang="en-US" sz="1200" dirty="0" err="1"/>
              <a:t>peripartum</a:t>
            </a:r>
            <a:r>
              <a:rPr lang="en-US" sz="1200" dirty="0"/>
              <a:t> period</a:t>
            </a:r>
          </a:p>
          <a:p>
            <a:pPr>
              <a:defRPr/>
            </a:pPr>
            <a:endParaRPr lang="en-US" sz="1200" dirty="0"/>
          </a:p>
          <a:p>
            <a:pPr>
              <a:defRPr/>
            </a:pPr>
            <a:r>
              <a:rPr lang="en-US" sz="1200" dirty="0"/>
              <a:t> Trust, long-term relationships - FPs</a:t>
            </a:r>
          </a:p>
          <a:p>
            <a:pPr marL="0" indent="396875">
              <a:buNone/>
              <a:defRPr/>
            </a:pPr>
            <a:r>
              <a:rPr lang="en-US" sz="1200" dirty="0"/>
              <a:t>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566C59-BAC0-4CE1-A859-46610F03C0C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11766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They</a:t>
            </a:r>
            <a:r>
              <a:rPr lang="en-US" baseline="0" dirty="0"/>
              <a:t> are just screening tools and  risk is subjective report from patient. What is biggest fear for a patient in a psychiatrist office , involuntary inpatient admission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566C59-BAC0-4CE1-A859-46610F03C0CE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6749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Columbia Suicide Severity Rating Scale</a:t>
            </a:r>
          </a:p>
          <a:p>
            <a:pPr lvl="1"/>
            <a:r>
              <a:rPr lang="en-US" dirty="0"/>
              <a:t>The CSSRS is an evidence based tool widely used in research as well as clinical settings</a:t>
            </a:r>
          </a:p>
          <a:p>
            <a:pPr lvl="1"/>
            <a:r>
              <a:rPr lang="en-US" dirty="0"/>
              <a:t>Assesses risk and protective factors, presence of suicidal ideations, the nature of the suicidal ideations, and any suicidal behaviors </a:t>
            </a:r>
          </a:p>
          <a:p>
            <a:pPr lvl="1"/>
            <a:r>
              <a:rPr lang="en-US" dirty="0"/>
              <a:t>The CSSRS is a clinician administered instrument and more detailed than other commonly used assessment tools</a:t>
            </a:r>
          </a:p>
          <a:p>
            <a:pPr lvl="1"/>
            <a:r>
              <a:rPr lang="en-US" dirty="0"/>
              <a:t>Provider training is recommended prior to use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566C59-BAC0-4CE1-A859-46610F03C0C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39948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P4 (aka Suicidal Ideation Screening Questionnaire) (Cooper-Patrick et al, 1994)</a:t>
            </a:r>
          </a:p>
          <a:p>
            <a:r>
              <a:rPr lang="en-US" dirty="0"/>
              <a:t>Elicits the 4 “P”s</a:t>
            </a:r>
          </a:p>
          <a:p>
            <a:pPr lvl="1"/>
            <a:r>
              <a:rPr lang="en-US" sz="2800" b="1" dirty="0">
                <a:latin typeface="Helvetica Regular" panose="020B0604020202020204" charset="0"/>
              </a:rPr>
              <a:t>P</a:t>
            </a:r>
            <a:r>
              <a:rPr lang="en-US" sz="2800" dirty="0">
                <a:latin typeface="Helvetica Regular" panose="020B0604020202020204" charset="0"/>
              </a:rPr>
              <a:t>ast suicidal ideation</a:t>
            </a:r>
          </a:p>
          <a:p>
            <a:pPr lvl="1"/>
            <a:r>
              <a:rPr lang="en-US" sz="2800" dirty="0">
                <a:latin typeface="Helvetica Regular" panose="020B0604020202020204" charset="0"/>
              </a:rPr>
              <a:t>Suicide </a:t>
            </a:r>
            <a:r>
              <a:rPr lang="en-US" sz="2800" b="1" dirty="0">
                <a:latin typeface="Helvetica Regular" panose="020B0604020202020204" charset="0"/>
              </a:rPr>
              <a:t>p</a:t>
            </a:r>
            <a:r>
              <a:rPr lang="en-US" sz="2800" dirty="0">
                <a:latin typeface="Helvetica Regular" panose="020B0604020202020204" charset="0"/>
              </a:rPr>
              <a:t>lan</a:t>
            </a:r>
          </a:p>
          <a:p>
            <a:pPr lvl="1"/>
            <a:r>
              <a:rPr lang="en-US" sz="2800" b="1" dirty="0">
                <a:latin typeface="Helvetica Regular" panose="020B0604020202020204" charset="0"/>
              </a:rPr>
              <a:t>P</a:t>
            </a:r>
            <a:r>
              <a:rPr lang="en-US" sz="2800" dirty="0">
                <a:latin typeface="Helvetica Regular" panose="020B0604020202020204" charset="0"/>
              </a:rPr>
              <a:t>robability of suicidal action</a:t>
            </a:r>
          </a:p>
          <a:p>
            <a:pPr lvl="1"/>
            <a:r>
              <a:rPr lang="en-US" sz="2800" b="1" dirty="0">
                <a:latin typeface="Helvetica Regular" panose="020B0604020202020204" charset="0"/>
              </a:rPr>
              <a:t>P</a:t>
            </a:r>
            <a:r>
              <a:rPr lang="en-US" sz="2800" dirty="0">
                <a:latin typeface="Helvetica Regular" panose="020B0604020202020204" charset="0"/>
              </a:rPr>
              <a:t>reventative factors </a:t>
            </a:r>
          </a:p>
          <a:p>
            <a:r>
              <a:rPr lang="en-US" dirty="0"/>
              <a:t>Based on responses, provides a basic risk level of minimal, lower, or higher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566C59-BAC0-4CE1-A859-46610F03C0C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33976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Also education of how</a:t>
            </a:r>
            <a:r>
              <a:rPr lang="en-US" baseline="0" dirty="0"/>
              <a:t> to recognize that using </a:t>
            </a:r>
            <a:r>
              <a:rPr lang="en-US" baseline="0" dirty="0" err="1"/>
              <a:t>using</a:t>
            </a:r>
            <a:r>
              <a:rPr lang="en-US" baseline="0" dirty="0"/>
              <a:t> coping </a:t>
            </a:r>
            <a:r>
              <a:rPr lang="en-US" baseline="0" dirty="0" err="1"/>
              <a:t>coping</a:t>
            </a:r>
            <a:r>
              <a:rPr lang="en-US" baseline="0" dirty="0"/>
              <a:t> skills / or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566C59-BAC0-4CE1-A859-46610F03C0CE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6044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5.pn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5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0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ubtitle 2">
            <a:extLst>
              <a:ext uri="{FF2B5EF4-FFF2-40B4-BE49-F238E27FC236}">
                <a16:creationId xmlns:a16="http://schemas.microsoft.com/office/drawing/2014/main" id="{5AB7B8AC-60BB-A82C-9C1E-847851D5E75C}"/>
              </a:ext>
            </a:extLst>
          </p:cNvPr>
          <p:cNvSpPr txBox="1">
            <a:spLocks/>
          </p:cNvSpPr>
          <p:nvPr userDrawn="1"/>
        </p:nvSpPr>
        <p:spPr>
          <a:xfrm>
            <a:off x="82354" y="2131294"/>
            <a:ext cx="11999999" cy="185014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algn="ctr">
              <a:lnSpc>
                <a:spcPct val="160000"/>
              </a:lnSpc>
            </a:pPr>
            <a:endParaRPr lang="en-US" sz="2400" dirty="0">
              <a:solidFill>
                <a:schemeClr val="tx1">
                  <a:lumMod val="65000"/>
                  <a:lumOff val="35000"/>
                </a:schemeClr>
              </a:solidFill>
              <a:latin typeface="Helvetica Regular" panose="020B0604020202020204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E2EFA9E9-9680-E477-6363-B8FFB6AD8F5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420637"/>
            <a:ext cx="4037047" cy="269136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9C7055E-DE93-2222-EF32-CA04C61982D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9529" y="4420022"/>
            <a:ext cx="4112472" cy="267711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8E58B14-00AA-70DD-94F1-8B11800072D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71143" y="3508938"/>
            <a:ext cx="3411483" cy="945009"/>
          </a:xfrm>
          <a:prstGeom prst="rect">
            <a:avLst/>
          </a:prstGeom>
        </p:spPr>
      </p:pic>
      <p:pic>
        <p:nvPicPr>
          <p:cNvPr id="23" name="Picture 22" descr="A group of people embracing&#10;&#10;Description automatically generated with low confidence">
            <a:extLst>
              <a:ext uri="{FF2B5EF4-FFF2-40B4-BE49-F238E27FC236}">
                <a16:creationId xmlns:a16="http://schemas.microsoft.com/office/drawing/2014/main" id="{B9E8DDED-AFA3-08AC-8ECC-A7F142F1075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3786"/>
          <a:stretch/>
        </p:blipFill>
        <p:spPr>
          <a:xfrm>
            <a:off x="4037046" y="4425318"/>
            <a:ext cx="4079679" cy="2708984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90C7D05D-DFE7-20AD-E9C5-45BE55A2B8A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9" t="17063" r="8290" b="16800"/>
          <a:stretch>
            <a:fillRect/>
          </a:stretch>
        </p:blipFill>
        <p:spPr>
          <a:xfrm>
            <a:off x="2018524" y="252286"/>
            <a:ext cx="7639228" cy="202314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9747C65-9466-B075-8F56-5BFA03923E2D}"/>
              </a:ext>
            </a:extLst>
          </p:cNvPr>
          <p:cNvSpPr txBox="1"/>
          <p:nvPr userDrawn="1"/>
        </p:nvSpPr>
        <p:spPr>
          <a:xfrm>
            <a:off x="1" y="2236305"/>
            <a:ext cx="121920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391378"/>
                </a:solidFill>
                <a:latin typeface="Helvetica Regular" panose="020B0604020202020204" charset="0"/>
                <a:ea typeface="Helvetica Regular" charset="0"/>
                <a:cs typeface="Helvetica Regular" panose="020B0604020202020204" charset="0"/>
              </a:rPr>
              <a:t>Project TEACH is New York State’s </a:t>
            </a:r>
            <a:br>
              <a:rPr lang="en-US" sz="2800" b="1" dirty="0">
                <a:solidFill>
                  <a:srgbClr val="391378"/>
                </a:solidFill>
                <a:latin typeface="Helvetica Regular" panose="020B0604020202020204" charset="0"/>
                <a:ea typeface="Helvetica Regular" charset="0"/>
                <a:cs typeface="Helvetica Regular" panose="020B0604020202020204" charset="0"/>
              </a:rPr>
            </a:br>
            <a:r>
              <a:rPr lang="en-US" sz="2800" b="1" dirty="0">
                <a:solidFill>
                  <a:srgbClr val="391378"/>
                </a:solidFill>
                <a:latin typeface="Helvetica Regular" panose="020B0604020202020204" charset="0"/>
                <a:ea typeface="Helvetica Regular" charset="0"/>
                <a:cs typeface="Helvetica Regular" panose="020B0604020202020204" charset="0"/>
              </a:rPr>
              <a:t>Child/Adolescent &amp; Perinatal Psychiatry Access Program.</a:t>
            </a:r>
            <a:br>
              <a:rPr lang="en-US" sz="2800" b="1" dirty="0">
                <a:solidFill>
                  <a:srgbClr val="391378"/>
                </a:solidFill>
                <a:latin typeface="Helvetica Regular" panose="020B0604020202020204" charset="0"/>
                <a:ea typeface="Helvetica Regular" charset="0"/>
                <a:cs typeface="Helvetica Regular" panose="020B0604020202020204" charset="0"/>
              </a:rPr>
            </a:br>
            <a:br>
              <a:rPr lang="en-US" sz="500" dirty="0">
                <a:solidFill>
                  <a:srgbClr val="391378"/>
                </a:solidFill>
                <a:latin typeface="Helvetica Regular" panose="020B0604020202020204" charset="0"/>
                <a:ea typeface="Helvetica Regular" charset="0"/>
                <a:cs typeface="Helvetica Regular" panose="020B0604020202020204" charset="0"/>
              </a:rPr>
            </a:br>
            <a:r>
              <a:rPr lang="en-US" sz="2000" dirty="0">
                <a:solidFill>
                  <a:srgbClr val="049FDA"/>
                </a:solidFill>
                <a:latin typeface="Helvetica Regular" panose="020B0604020202020204" charset="0"/>
                <a:ea typeface="Helvetica Regular" charset="0"/>
                <a:cs typeface="Helvetica Regular" panose="020B0604020202020204" charset="0"/>
              </a:rPr>
              <a:t>All Project TEACH services are funded by</a:t>
            </a:r>
          </a:p>
        </p:txBody>
      </p:sp>
    </p:spTree>
    <p:extLst>
      <p:ext uri="{BB962C8B-B14F-4D97-AF65-F5344CB8AC3E}">
        <p14:creationId xmlns:p14="http://schemas.microsoft.com/office/powerpoint/2010/main" val="36424210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 preserve="1">
  <p:cSld name="Title and body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415600" y="421233"/>
            <a:ext cx="11360800" cy="110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415600" y="1633633"/>
            <a:ext cx="11360800" cy="447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>
                <a:latin typeface="Helvetica Regular" panose="020B0604020202020204" charset="0"/>
              </a:defRPr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 dirty="0"/>
          </a:p>
        </p:txBody>
      </p:sp>
      <p:sp>
        <p:nvSpPr>
          <p:cNvPr id="24" name="Google Shape;24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>
                <a:latin typeface="Helvetica Regular" panose="020B0604020202020204" charset="0"/>
              </a:defRPr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algn="r"/>
            <a:fld id="{00000000-1234-1234-1234-123412341234}" type="slidenum">
              <a:rPr lang="en" smtClean="0"/>
              <a:pPr algn="r"/>
              <a:t>‹#›</a:t>
            </a:fld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271005865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819150"/>
            <a:ext cx="10515600" cy="871538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927A71C-5EB0-45EC-B0AD-E94D765AE5A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218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E927A71C-5EB0-45EC-B0AD-E94D765AE5A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1079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E927A71C-5EB0-45EC-B0AD-E94D765AE5A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5165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927A71C-5EB0-45EC-B0AD-E94D765AE5A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5736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Helvetica Regular" panose="020B060402020202020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7991164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FE65683-FE3C-D4EC-3B8A-8B8D1B835387}"/>
              </a:ext>
            </a:extLst>
          </p:cNvPr>
          <p:cNvSpPr/>
          <p:nvPr userDrawn="1"/>
        </p:nvSpPr>
        <p:spPr>
          <a:xfrm>
            <a:off x="0" y="2555277"/>
            <a:ext cx="9040537" cy="590306"/>
          </a:xfrm>
          <a:prstGeom prst="rect">
            <a:avLst/>
          </a:prstGeom>
          <a:solidFill>
            <a:srgbClr val="3913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 Regular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4D07E69-11F6-1B03-25C3-F357557D5903}"/>
              </a:ext>
            </a:extLst>
          </p:cNvPr>
          <p:cNvSpPr/>
          <p:nvPr userDrawn="1"/>
        </p:nvSpPr>
        <p:spPr>
          <a:xfrm>
            <a:off x="-4485" y="3156950"/>
            <a:ext cx="9040537" cy="915279"/>
          </a:xfrm>
          <a:prstGeom prst="rect">
            <a:avLst/>
          </a:prstGeom>
          <a:solidFill>
            <a:srgbClr val="049F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 Regular"/>
            </a:endParaRP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028351AF-6EA6-0080-5474-6E843F37F2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55431" y="3296148"/>
            <a:ext cx="6479020" cy="72837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Helvetica Regular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0AD892E6-62CB-03AC-25A5-229A5F61DEF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466775" y="2724040"/>
            <a:ext cx="6467676" cy="438676"/>
          </a:xfrm>
          <a:prstGeom prst="rect">
            <a:avLst/>
          </a:prstGeom>
        </p:spPr>
        <p:txBody>
          <a:bodyPr anchor="b"/>
          <a:lstStyle>
            <a:lvl1pPr algn="l">
              <a:defRPr sz="3600">
                <a:solidFill>
                  <a:schemeClr val="bg1"/>
                </a:solidFill>
                <a:latin typeface="Helvetica Regular"/>
              </a:defRPr>
            </a:lvl1pPr>
          </a:lstStyle>
          <a:p>
            <a:r>
              <a:rPr lang="en-US" dirty="0"/>
              <a:t>Name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0C89DDC-0B71-8EC9-7600-04D86864D6DC}"/>
              </a:ext>
            </a:extLst>
          </p:cNvPr>
          <p:cNvSpPr/>
          <p:nvPr userDrawn="1"/>
        </p:nvSpPr>
        <p:spPr>
          <a:xfrm>
            <a:off x="469335" y="2349775"/>
            <a:ext cx="1752188" cy="1945619"/>
          </a:xfrm>
          <a:prstGeom prst="rect">
            <a:avLst/>
          </a:prstGeom>
          <a:solidFill>
            <a:schemeClr val="bg1"/>
          </a:solidFill>
          <a:ln>
            <a:solidFill>
              <a:srgbClr val="39137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Helvetica Regular"/>
            </a:endParaRP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0CA2155D-93EB-5B80-CFEE-EFD4086143E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459281" y="4084257"/>
            <a:ext cx="6479020" cy="422275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>
                <a:solidFill>
                  <a:srgbClr val="7BBF43"/>
                </a:solidFill>
                <a:latin typeface="Helvetica Regular" panose="020B060402020202020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>
                <a:solidFill>
                  <a:srgbClr val="7BBF43"/>
                </a:solidFill>
                <a:latin typeface="Helvetica Regular"/>
              </a:rPr>
              <a:t>Insert Email</a:t>
            </a:r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82DAA54-E33B-1851-78EB-5440E2FB1B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9" t="17063" r="8290" b="16800"/>
          <a:stretch>
            <a:fillRect/>
          </a:stretch>
        </p:blipFill>
        <p:spPr>
          <a:xfrm>
            <a:off x="2980523" y="319846"/>
            <a:ext cx="6230954" cy="165018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62B2943-80A8-A9AD-D370-61EC2A3D6AD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8048" y="5961888"/>
            <a:ext cx="2596896" cy="717958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560555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FE65683-FE3C-D4EC-3B8A-8B8D1B835387}"/>
              </a:ext>
            </a:extLst>
          </p:cNvPr>
          <p:cNvSpPr/>
          <p:nvPr userDrawn="1"/>
        </p:nvSpPr>
        <p:spPr>
          <a:xfrm>
            <a:off x="0" y="1807930"/>
            <a:ext cx="9040537" cy="590306"/>
          </a:xfrm>
          <a:prstGeom prst="rect">
            <a:avLst/>
          </a:prstGeom>
          <a:solidFill>
            <a:srgbClr val="3913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 Regular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4D07E69-11F6-1B03-25C3-F357557D5903}"/>
              </a:ext>
            </a:extLst>
          </p:cNvPr>
          <p:cNvSpPr/>
          <p:nvPr userDrawn="1"/>
        </p:nvSpPr>
        <p:spPr>
          <a:xfrm>
            <a:off x="-4485" y="2409603"/>
            <a:ext cx="9040537" cy="915279"/>
          </a:xfrm>
          <a:prstGeom prst="rect">
            <a:avLst/>
          </a:prstGeom>
          <a:solidFill>
            <a:srgbClr val="049F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 Regular"/>
            </a:endParaRP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028351AF-6EA6-0080-5474-6E843F37F2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55431" y="2548801"/>
            <a:ext cx="6479020" cy="72837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Helvetica Regular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0AD892E6-62CB-03AC-25A5-229A5F61DEF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466775" y="1967549"/>
            <a:ext cx="6467676" cy="438676"/>
          </a:xfrm>
          <a:prstGeom prst="rect">
            <a:avLst/>
          </a:prstGeom>
        </p:spPr>
        <p:txBody>
          <a:bodyPr anchor="b"/>
          <a:lstStyle>
            <a:lvl1pPr algn="l">
              <a:defRPr sz="3600">
                <a:solidFill>
                  <a:schemeClr val="bg1"/>
                </a:solidFill>
                <a:latin typeface="Helvetica Regular"/>
              </a:defRPr>
            </a:lvl1pPr>
          </a:lstStyle>
          <a:p>
            <a:r>
              <a:rPr lang="en-US" dirty="0"/>
              <a:t>Name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0C89DDC-0B71-8EC9-7600-04D86864D6DC}"/>
              </a:ext>
            </a:extLst>
          </p:cNvPr>
          <p:cNvSpPr/>
          <p:nvPr userDrawn="1"/>
        </p:nvSpPr>
        <p:spPr>
          <a:xfrm>
            <a:off x="495712" y="1587500"/>
            <a:ext cx="1752188" cy="1945619"/>
          </a:xfrm>
          <a:prstGeom prst="rect">
            <a:avLst/>
          </a:prstGeom>
          <a:solidFill>
            <a:schemeClr val="bg1"/>
          </a:solidFill>
          <a:ln>
            <a:solidFill>
              <a:srgbClr val="39137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Helvetica Regular"/>
            </a:endParaRP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0CA2155D-93EB-5B80-CFEE-EFD4086143E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459281" y="3336910"/>
            <a:ext cx="6479020" cy="422275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>
                <a:solidFill>
                  <a:srgbClr val="7BBF43"/>
                </a:solidFill>
                <a:latin typeface="Helvetica Regular" panose="020B060402020202020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>
                <a:solidFill>
                  <a:srgbClr val="7BBF43"/>
                </a:solidFill>
                <a:latin typeface="Helvetica Regular"/>
              </a:rPr>
              <a:t>Insert Email</a:t>
            </a:r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211D08F-93F3-88DF-0D57-485FABAA63CE}"/>
              </a:ext>
            </a:extLst>
          </p:cNvPr>
          <p:cNvSpPr/>
          <p:nvPr userDrawn="1"/>
        </p:nvSpPr>
        <p:spPr>
          <a:xfrm>
            <a:off x="-4995" y="4291287"/>
            <a:ext cx="9040537" cy="590306"/>
          </a:xfrm>
          <a:prstGeom prst="rect">
            <a:avLst/>
          </a:prstGeom>
          <a:solidFill>
            <a:srgbClr val="3913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 Regular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6AAA4B9-DEA5-0EB0-B62E-2F7E6691C58F}"/>
              </a:ext>
            </a:extLst>
          </p:cNvPr>
          <p:cNvSpPr/>
          <p:nvPr userDrawn="1"/>
        </p:nvSpPr>
        <p:spPr>
          <a:xfrm>
            <a:off x="-9480" y="4892960"/>
            <a:ext cx="9040537" cy="915279"/>
          </a:xfrm>
          <a:prstGeom prst="rect">
            <a:avLst/>
          </a:prstGeom>
          <a:solidFill>
            <a:srgbClr val="049F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 Regular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849BDFB-770E-0620-CD44-B45A47165669}"/>
              </a:ext>
            </a:extLst>
          </p:cNvPr>
          <p:cNvSpPr/>
          <p:nvPr userDrawn="1"/>
        </p:nvSpPr>
        <p:spPr>
          <a:xfrm>
            <a:off x="490717" y="4070857"/>
            <a:ext cx="1752188" cy="1945619"/>
          </a:xfrm>
          <a:prstGeom prst="rect">
            <a:avLst/>
          </a:prstGeom>
          <a:solidFill>
            <a:schemeClr val="bg1"/>
          </a:solidFill>
          <a:ln>
            <a:solidFill>
              <a:srgbClr val="39137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Helvetica Regular"/>
            </a:endParaRPr>
          </a:p>
        </p:txBody>
      </p:sp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CB369670-6FDD-CE27-B4D5-37D7CDF0DF6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454286" y="5820267"/>
            <a:ext cx="6484016" cy="422275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>
                <a:solidFill>
                  <a:srgbClr val="7BBF43"/>
                </a:solidFill>
                <a:latin typeface="Helvetica Regular" panose="020B060402020202020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>
                <a:solidFill>
                  <a:srgbClr val="7BBF43"/>
                </a:solidFill>
                <a:latin typeface="Helvetica Regular"/>
              </a:rPr>
              <a:t>Insert Email</a:t>
            </a:r>
            <a:endParaRPr lang="en-US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B4E0C199-BAD1-77C1-8387-442C44385E5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463418" y="5037861"/>
            <a:ext cx="6474883" cy="73403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  <a:latin typeface="Helvetica Regular"/>
              </a:defRPr>
            </a:lvl1pPr>
            <a:lvl5pPr marL="1828800" indent="0">
              <a:buNone/>
              <a:defRPr/>
            </a:lvl5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75CAD99E-4137-9E4D-F407-600C66AEC72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463418" y="4356782"/>
            <a:ext cx="6478588" cy="5301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0">
                <a:solidFill>
                  <a:schemeClr val="bg1"/>
                </a:solidFill>
                <a:latin typeface="Helvetica Regular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BCFAF28-7176-FD81-E0A9-706CBD29DEA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9" t="17063" r="8290" b="16800"/>
          <a:stretch>
            <a:fillRect/>
          </a:stretch>
        </p:blipFill>
        <p:spPr>
          <a:xfrm>
            <a:off x="2954146" y="193249"/>
            <a:ext cx="5310623" cy="140644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58804CB-33F3-9F4C-0CAF-085A116019F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1306" y="5956938"/>
            <a:ext cx="2596896" cy="717958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8713706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FE65683-FE3C-D4EC-3B8A-8B8D1B835387}"/>
              </a:ext>
            </a:extLst>
          </p:cNvPr>
          <p:cNvSpPr/>
          <p:nvPr userDrawn="1"/>
        </p:nvSpPr>
        <p:spPr>
          <a:xfrm>
            <a:off x="4485" y="1025775"/>
            <a:ext cx="9326285" cy="590306"/>
          </a:xfrm>
          <a:prstGeom prst="rect">
            <a:avLst/>
          </a:prstGeom>
          <a:solidFill>
            <a:srgbClr val="3913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 Regular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4D07E69-11F6-1B03-25C3-F357557D5903}"/>
              </a:ext>
            </a:extLst>
          </p:cNvPr>
          <p:cNvSpPr/>
          <p:nvPr userDrawn="1"/>
        </p:nvSpPr>
        <p:spPr>
          <a:xfrm>
            <a:off x="0" y="1627449"/>
            <a:ext cx="9326285" cy="794486"/>
          </a:xfrm>
          <a:prstGeom prst="rect">
            <a:avLst/>
          </a:prstGeom>
          <a:solidFill>
            <a:srgbClr val="049F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 Regular"/>
            </a:endParaRP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028351AF-6EA6-0080-5474-6E843F37F2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59916" y="1766646"/>
            <a:ext cx="6479020" cy="72837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Helvetica Regular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0AD892E6-62CB-03AC-25A5-229A5F61DEF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471260" y="1177405"/>
            <a:ext cx="6467676" cy="438676"/>
          </a:xfrm>
          <a:prstGeom prst="rect">
            <a:avLst/>
          </a:prstGeom>
        </p:spPr>
        <p:txBody>
          <a:bodyPr anchor="b"/>
          <a:lstStyle>
            <a:lvl1pPr algn="l">
              <a:defRPr sz="3600">
                <a:solidFill>
                  <a:schemeClr val="bg1"/>
                </a:solidFill>
                <a:latin typeface="Helvetica Regular"/>
              </a:defRPr>
            </a:lvl1pPr>
          </a:lstStyle>
          <a:p>
            <a:r>
              <a:rPr lang="en-US" dirty="0"/>
              <a:t>Name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0C89DDC-0B71-8EC9-7600-04D86864D6DC}"/>
              </a:ext>
            </a:extLst>
          </p:cNvPr>
          <p:cNvSpPr/>
          <p:nvPr userDrawn="1"/>
        </p:nvSpPr>
        <p:spPr>
          <a:xfrm>
            <a:off x="559967" y="942344"/>
            <a:ext cx="1489973" cy="1578077"/>
          </a:xfrm>
          <a:prstGeom prst="rect">
            <a:avLst/>
          </a:prstGeom>
          <a:solidFill>
            <a:schemeClr val="bg1"/>
          </a:solidFill>
          <a:ln>
            <a:solidFill>
              <a:srgbClr val="39137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2D050"/>
              </a:solidFill>
              <a:latin typeface="Helvetica Regular"/>
            </a:endParaRPr>
          </a:p>
        </p:txBody>
      </p:sp>
      <p:sp>
        <p:nvSpPr>
          <p:cNvPr id="18" name="Title Placeholder 1">
            <a:extLst>
              <a:ext uri="{FF2B5EF4-FFF2-40B4-BE49-F238E27FC236}">
                <a16:creationId xmlns:a16="http://schemas.microsoft.com/office/drawing/2014/main" id="{269869DB-F30B-45B1-AB01-89655A328C56}"/>
              </a:ext>
            </a:extLst>
          </p:cNvPr>
          <p:cNvSpPr txBox="1">
            <a:spLocks/>
          </p:cNvSpPr>
          <p:nvPr userDrawn="1"/>
        </p:nvSpPr>
        <p:spPr>
          <a:xfrm>
            <a:off x="171072" y="149376"/>
            <a:ext cx="10515600" cy="7099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391378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800" dirty="0">
                <a:latin typeface="Helvetica Regular"/>
              </a:rPr>
              <a:t>Click to edit Master title style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11EFA67F-94D7-A630-FBFA-CC48E3478ACD}"/>
              </a:ext>
            </a:extLst>
          </p:cNvPr>
          <p:cNvSpPr/>
          <p:nvPr userDrawn="1"/>
        </p:nvSpPr>
        <p:spPr>
          <a:xfrm>
            <a:off x="4485" y="3045023"/>
            <a:ext cx="9326285" cy="590306"/>
          </a:xfrm>
          <a:prstGeom prst="rect">
            <a:avLst/>
          </a:prstGeom>
          <a:solidFill>
            <a:srgbClr val="3913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 Regular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50C87815-560B-6EFC-2325-83EA3CA13B71}"/>
              </a:ext>
            </a:extLst>
          </p:cNvPr>
          <p:cNvSpPr/>
          <p:nvPr userDrawn="1"/>
        </p:nvSpPr>
        <p:spPr>
          <a:xfrm>
            <a:off x="0" y="3646697"/>
            <a:ext cx="9326285" cy="794486"/>
          </a:xfrm>
          <a:prstGeom prst="rect">
            <a:avLst/>
          </a:prstGeom>
          <a:solidFill>
            <a:srgbClr val="049F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 Regular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02A1E4C2-D27B-A0B7-E54D-CA8AE6F72A59}"/>
              </a:ext>
            </a:extLst>
          </p:cNvPr>
          <p:cNvSpPr/>
          <p:nvPr userDrawn="1"/>
        </p:nvSpPr>
        <p:spPr>
          <a:xfrm>
            <a:off x="4485" y="5022981"/>
            <a:ext cx="9326285" cy="590306"/>
          </a:xfrm>
          <a:prstGeom prst="rect">
            <a:avLst/>
          </a:prstGeom>
          <a:solidFill>
            <a:srgbClr val="3913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 Regular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0D1ECA30-75F6-F7CB-7E50-A5E0431576A0}"/>
              </a:ext>
            </a:extLst>
          </p:cNvPr>
          <p:cNvSpPr/>
          <p:nvPr userDrawn="1"/>
        </p:nvSpPr>
        <p:spPr>
          <a:xfrm>
            <a:off x="0" y="5624655"/>
            <a:ext cx="9326285" cy="794486"/>
          </a:xfrm>
          <a:prstGeom prst="rect">
            <a:avLst/>
          </a:prstGeom>
          <a:solidFill>
            <a:srgbClr val="049F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 Regular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5373A14B-D8EB-0E2B-EDF8-EC3BE81F760E}"/>
              </a:ext>
            </a:extLst>
          </p:cNvPr>
          <p:cNvSpPr/>
          <p:nvPr userDrawn="1"/>
        </p:nvSpPr>
        <p:spPr>
          <a:xfrm>
            <a:off x="559966" y="4926850"/>
            <a:ext cx="1489973" cy="1578077"/>
          </a:xfrm>
          <a:prstGeom prst="rect">
            <a:avLst/>
          </a:prstGeom>
          <a:solidFill>
            <a:schemeClr val="bg1"/>
          </a:solidFill>
          <a:ln>
            <a:solidFill>
              <a:srgbClr val="39137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2D050"/>
              </a:solidFill>
              <a:latin typeface="Helvetica Regular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2F21A81E-84D0-6862-566A-B8B129135E30}"/>
              </a:ext>
            </a:extLst>
          </p:cNvPr>
          <p:cNvSpPr/>
          <p:nvPr userDrawn="1"/>
        </p:nvSpPr>
        <p:spPr>
          <a:xfrm>
            <a:off x="559966" y="2948892"/>
            <a:ext cx="1489973" cy="1578077"/>
          </a:xfrm>
          <a:prstGeom prst="rect">
            <a:avLst/>
          </a:prstGeom>
          <a:solidFill>
            <a:schemeClr val="bg1"/>
          </a:solidFill>
          <a:ln>
            <a:solidFill>
              <a:srgbClr val="39137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2D050"/>
              </a:solidFill>
              <a:latin typeface="Helvetica Regular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CEB5F8D-A8E5-4305-6101-53C0CD39678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71260" y="2466934"/>
            <a:ext cx="6478588" cy="3937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rgbClr val="7BBF43"/>
                </a:solidFill>
                <a:latin typeface="Helvetica Regular"/>
              </a:defRPr>
            </a:lvl1pPr>
          </a:lstStyle>
          <a:p>
            <a:pPr lvl="0"/>
            <a:r>
              <a:rPr lang="en-US" sz="2000" dirty="0">
                <a:latin typeface="Helvetica Regular"/>
              </a:rPr>
              <a:t>Insert Email</a:t>
            </a:r>
            <a:endParaRPr lang="en-US" dirty="0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779A9C0B-9BC7-AEE1-6686-9C838BB19D8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459916" y="4471820"/>
            <a:ext cx="6478588" cy="3937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rgbClr val="7BBF43"/>
                </a:solidFill>
                <a:latin typeface="Helvetica Regular"/>
              </a:defRPr>
            </a:lvl1pPr>
          </a:lstStyle>
          <a:p>
            <a:pPr lvl="0"/>
            <a:r>
              <a:rPr lang="en-US" sz="2000" dirty="0">
                <a:latin typeface="Helvetica Regular"/>
              </a:rPr>
              <a:t>Insert Email</a:t>
            </a:r>
            <a:endParaRPr lang="en-US" dirty="0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63C988D4-E59B-2A3F-B55F-689194F255A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471260" y="6455014"/>
            <a:ext cx="6478588" cy="3937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rgbClr val="7BBF43"/>
                </a:solidFill>
                <a:latin typeface="Helvetica Regular"/>
              </a:defRPr>
            </a:lvl1pPr>
          </a:lstStyle>
          <a:p>
            <a:pPr lvl="0"/>
            <a:r>
              <a:rPr lang="en-US" sz="2000" dirty="0">
                <a:latin typeface="Helvetica Regular"/>
              </a:rPr>
              <a:t>Insert Email</a:t>
            </a:r>
            <a:endParaRPr lang="en-US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1C2BC70-BB20-9919-E39D-F0D273C62B3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471260" y="3105165"/>
            <a:ext cx="6478588" cy="5301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0">
                <a:solidFill>
                  <a:schemeClr val="bg1"/>
                </a:solidFill>
                <a:latin typeface="Helvetica Regular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8002C2C4-4ADD-3162-BD81-51C31A66400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471260" y="5038470"/>
            <a:ext cx="6478588" cy="5698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solidFill>
                  <a:schemeClr val="bg1"/>
                </a:solidFill>
                <a:latin typeface="Helvetica Regular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24" name="Text Placeholder 13">
            <a:extLst>
              <a:ext uri="{FF2B5EF4-FFF2-40B4-BE49-F238E27FC236}">
                <a16:creationId xmlns:a16="http://schemas.microsoft.com/office/drawing/2014/main" id="{1DDF782D-9766-A8CF-51A0-D9ED192BD8E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473112" y="3684973"/>
            <a:ext cx="6474883" cy="73403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  <a:latin typeface="Helvetica Regular"/>
              </a:defRPr>
            </a:lvl1pPr>
            <a:lvl5pPr marL="1828800" indent="0">
              <a:buNone/>
              <a:defRPr/>
            </a:lvl5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25" name="Text Placeholder 13">
            <a:extLst>
              <a:ext uri="{FF2B5EF4-FFF2-40B4-BE49-F238E27FC236}">
                <a16:creationId xmlns:a16="http://schemas.microsoft.com/office/drawing/2014/main" id="{90A2C3DE-5D8B-C536-7769-A299633C60D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473112" y="5649160"/>
            <a:ext cx="6474883" cy="73403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  <a:latin typeface="Helvetica Regular"/>
              </a:defRPr>
            </a:lvl1pPr>
            <a:lvl5pPr marL="1828800" indent="0">
              <a:buNone/>
              <a:defRPr/>
            </a:lvl5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7C943B4-D695-828D-8748-36184244DC9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8048" y="5961888"/>
            <a:ext cx="2596256" cy="734797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9601101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52D271A-0F0B-B153-AE5B-961B2575CAFE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>
                <a:latin typeface="Helvetica Regular" panose="020B0604020202020204" charset="0"/>
              </a:defRPr>
            </a:lvl1pPr>
          </a:lstStyle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870C575-9D60-1D8D-2CCC-7049BCD634ED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>
                <a:latin typeface="Helvetica Regular" panose="020B0604020202020204" charset="0"/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9A49D77-087C-443C-F1A5-0B23EBAF3BA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>
                <a:latin typeface="Helvetica Regular" panose="020B0604020202020204" charset="0"/>
              </a:defRPr>
            </a:lvl1pPr>
          </a:lstStyle>
          <a:p>
            <a:pPr algn="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54247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Helvetica Regular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Helvetica Regular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59244089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1077634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2053093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789471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oogle Shape;15;p8">
            <a:extLst>
              <a:ext uri="{FF2B5EF4-FFF2-40B4-BE49-F238E27FC236}">
                <a16:creationId xmlns:a16="http://schemas.microsoft.com/office/drawing/2014/main" id="{FA865674-6EB0-8F32-C4F7-2B5D2189E23E}"/>
              </a:ext>
            </a:extLst>
          </p:cNvPr>
          <p:cNvPicPr preferRelativeResize="0"/>
          <p:nvPr userDrawn="1"/>
        </p:nvPicPr>
        <p:blipFill>
          <a:blip r:embed="rId2">
            <a:alphaModFix amt="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677"/>
                    </a14:imgEffect>
                    <a14:imgEffect>
                      <a14:saturation sat="9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793" r="1832" b="7793"/>
          <a:stretch/>
        </p:blipFill>
        <p:spPr>
          <a:xfrm>
            <a:off x="-342900" y="-581024"/>
            <a:ext cx="12668250" cy="7439024"/>
          </a:xfrm>
          <a:prstGeom prst="rect">
            <a:avLst/>
          </a:prstGeom>
          <a:gradFill flip="none" rotWithShape="1">
            <a:gsLst>
              <a:gs pos="68000">
                <a:schemeClr val="accent1">
                  <a:lumMod val="0"/>
                  <a:lumOff val="100000"/>
                </a:schemeClr>
              </a:gs>
              <a:gs pos="64000">
                <a:schemeClr val="accent1">
                  <a:lumMod val="0"/>
                  <a:lumOff val="100000"/>
                </a:schemeClr>
              </a:gs>
              <a:gs pos="19000">
                <a:schemeClr val="accent1">
                  <a:lumMod val="44000"/>
                  <a:lumOff val="56000"/>
                </a:schemeClr>
              </a:gs>
            </a:gsLst>
            <a:lin ang="12600000" scaled="0"/>
            <a:tileRect/>
          </a:gradFill>
          <a:ln>
            <a:noFill/>
          </a:ln>
        </p:spPr>
      </p:pic>
      <p:sp>
        <p:nvSpPr>
          <p:cNvPr id="6" name="Google Shape;12;p8">
            <a:extLst>
              <a:ext uri="{FF2B5EF4-FFF2-40B4-BE49-F238E27FC236}">
                <a16:creationId xmlns:a16="http://schemas.microsoft.com/office/drawing/2014/main" id="{69D64522-C794-38BD-DD8B-855F793C2932}"/>
              </a:ext>
            </a:extLst>
          </p:cNvPr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Helvetica Regular" panose="020B0604020202020204" charset="0"/>
                <a:ea typeface="Calibri"/>
                <a:cs typeface="Helvetica Regular" panose="020B0604020202020204" charset="0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US" dirty="0"/>
          </a:p>
        </p:txBody>
      </p:sp>
      <p:sp>
        <p:nvSpPr>
          <p:cNvPr id="7" name="Google Shape;13;p8">
            <a:extLst>
              <a:ext uri="{FF2B5EF4-FFF2-40B4-BE49-F238E27FC236}">
                <a16:creationId xmlns:a16="http://schemas.microsoft.com/office/drawing/2014/main" id="{1A3AEE11-8740-7C84-60F5-4E25199FA9DA}"/>
              </a:ext>
            </a:extLst>
          </p:cNvPr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Helvetica Regular" panose="020B0604020202020204" charset="0"/>
                <a:ea typeface="Calibri"/>
                <a:cs typeface="Helvetica Regular" panose="020B0604020202020204" charset="0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US" dirty="0"/>
          </a:p>
        </p:txBody>
      </p:sp>
      <p:sp>
        <p:nvSpPr>
          <p:cNvPr id="12" name="Google Shape;14;p8">
            <a:extLst>
              <a:ext uri="{FF2B5EF4-FFF2-40B4-BE49-F238E27FC236}">
                <a16:creationId xmlns:a16="http://schemas.microsoft.com/office/drawing/2014/main" id="{8601EF48-B3C3-0A9D-9C49-EF8C3427A285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Helvetica Regular" panose="020B0604020202020204" charset="0"/>
                <a:ea typeface="Calibri"/>
                <a:cs typeface="Helvetica Regular" panose="020B0604020202020204" charset="0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9" name="Google Shape;16;p8">
            <a:extLst>
              <a:ext uri="{FF2B5EF4-FFF2-40B4-BE49-F238E27FC236}">
                <a16:creationId xmlns:a16="http://schemas.microsoft.com/office/drawing/2014/main" id="{4DB1CEF8-6888-631A-995E-8F65C6D8DFD1}"/>
              </a:ext>
            </a:extLst>
          </p:cNvPr>
          <p:cNvSpPr/>
          <p:nvPr userDrawn="1"/>
        </p:nvSpPr>
        <p:spPr>
          <a:xfrm>
            <a:off x="-12624" y="4988312"/>
            <a:ext cx="12192000" cy="1869688"/>
          </a:xfrm>
          <a:prstGeom prst="rect">
            <a:avLst/>
          </a:prstGeom>
          <a:solidFill>
            <a:srgbClr val="391378">
              <a:alpha val="68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Helvetica Regular" panose="020B0604020202020204" charset="0"/>
              <a:ea typeface="Calibri"/>
              <a:cs typeface="Helvetica Regular" panose="020B0604020202020204" charset="0"/>
              <a:sym typeface="Calibri"/>
            </a:endParaRPr>
          </a:p>
        </p:txBody>
      </p:sp>
      <p:sp>
        <p:nvSpPr>
          <p:cNvPr id="20" name="Google Shape;17;p8">
            <a:extLst>
              <a:ext uri="{FF2B5EF4-FFF2-40B4-BE49-F238E27FC236}">
                <a16:creationId xmlns:a16="http://schemas.microsoft.com/office/drawing/2014/main" id="{73588C1B-DFAD-339A-90B6-EE3CC4E027BB}"/>
              </a:ext>
            </a:extLst>
          </p:cNvPr>
          <p:cNvSpPr/>
          <p:nvPr userDrawn="1"/>
        </p:nvSpPr>
        <p:spPr>
          <a:xfrm>
            <a:off x="0" y="1"/>
            <a:ext cx="838200" cy="109057"/>
          </a:xfrm>
          <a:prstGeom prst="rect">
            <a:avLst/>
          </a:prstGeom>
          <a:solidFill>
            <a:srgbClr val="39137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Helvetica Regular" panose="020B0604020202020204" charset="0"/>
              <a:ea typeface="Calibri"/>
              <a:cs typeface="Helvetica Regular" panose="020B0604020202020204" charset="0"/>
              <a:sym typeface="Calibri"/>
            </a:endParaRPr>
          </a:p>
        </p:txBody>
      </p:sp>
      <p:sp>
        <p:nvSpPr>
          <p:cNvPr id="23" name="Google Shape;18;p8">
            <a:extLst>
              <a:ext uri="{FF2B5EF4-FFF2-40B4-BE49-F238E27FC236}">
                <a16:creationId xmlns:a16="http://schemas.microsoft.com/office/drawing/2014/main" id="{73B6B883-304B-5260-5723-1F601D141A99}"/>
              </a:ext>
            </a:extLst>
          </p:cNvPr>
          <p:cNvSpPr/>
          <p:nvPr userDrawn="1"/>
        </p:nvSpPr>
        <p:spPr>
          <a:xfrm>
            <a:off x="901111" y="1"/>
            <a:ext cx="838200" cy="109057"/>
          </a:xfrm>
          <a:prstGeom prst="rect">
            <a:avLst/>
          </a:prstGeom>
          <a:solidFill>
            <a:srgbClr val="049FD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Helvetica Regular" panose="020B0604020202020204" charset="0"/>
              <a:ea typeface="Calibri"/>
              <a:cs typeface="Helvetica Regular" panose="020B0604020202020204" charset="0"/>
              <a:sym typeface="Calibri"/>
            </a:endParaRPr>
          </a:p>
        </p:txBody>
      </p:sp>
      <p:sp>
        <p:nvSpPr>
          <p:cNvPr id="24" name="Google Shape;19;p8">
            <a:extLst>
              <a:ext uri="{FF2B5EF4-FFF2-40B4-BE49-F238E27FC236}">
                <a16:creationId xmlns:a16="http://schemas.microsoft.com/office/drawing/2014/main" id="{8EFE9563-A48D-3710-FC86-E4A8ACA298AD}"/>
              </a:ext>
            </a:extLst>
          </p:cNvPr>
          <p:cNvSpPr/>
          <p:nvPr userDrawn="1"/>
        </p:nvSpPr>
        <p:spPr>
          <a:xfrm>
            <a:off x="1802220" y="1"/>
            <a:ext cx="838200" cy="109057"/>
          </a:xfrm>
          <a:prstGeom prst="rect">
            <a:avLst/>
          </a:prstGeom>
          <a:solidFill>
            <a:srgbClr val="7BBF4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Helvetica Regular" panose="020B0604020202020204" charset="0"/>
              <a:ea typeface="Calibri"/>
              <a:cs typeface="Helvetica Regular" panose="020B0604020202020204" charset="0"/>
              <a:sym typeface="Calibri"/>
            </a:endParaRPr>
          </a:p>
        </p:txBody>
      </p:sp>
      <p:sp>
        <p:nvSpPr>
          <p:cNvPr id="43" name="Google Shape;14;p8">
            <a:extLst>
              <a:ext uri="{FF2B5EF4-FFF2-40B4-BE49-F238E27FC236}">
                <a16:creationId xmlns:a16="http://schemas.microsoft.com/office/drawing/2014/main" id="{3D32E1D0-2D3B-0122-3893-9608967C0E41}"/>
              </a:ext>
            </a:extLst>
          </p:cNvPr>
          <p:cNvSpPr txBox="1">
            <a:spLocks/>
          </p:cNvSpPr>
          <p:nvPr userDrawn="1"/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>
              <a:defRPr lang="en-US"/>
            </a:defPPr>
            <a:lvl1pPr marL="0" marR="0" lvl="0" indent="0" algn="r" defTabSz="914400" rtl="0" eaLnBrk="1" latinLnBrk="0" hangingPunct="1">
              <a:spcBef>
                <a:spcPts val="0"/>
              </a:spcBef>
              <a:buNone/>
              <a:defRPr sz="1200" b="0" i="0" u="none" strike="noStrike" kern="1200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defTabSz="914400" rtl="0" eaLnBrk="1" latinLnBrk="0" hangingPunct="1">
              <a:spcBef>
                <a:spcPts val="0"/>
              </a:spcBef>
              <a:buNone/>
              <a:defRPr sz="1200" b="0" i="0" u="none" strike="noStrike" kern="1200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defTabSz="914400" rtl="0" eaLnBrk="1" latinLnBrk="0" hangingPunct="1">
              <a:spcBef>
                <a:spcPts val="0"/>
              </a:spcBef>
              <a:buNone/>
              <a:defRPr sz="1200" b="0" i="0" u="none" strike="noStrike" kern="1200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defTabSz="914400" rtl="0" eaLnBrk="1" latinLnBrk="0" hangingPunct="1">
              <a:spcBef>
                <a:spcPts val="0"/>
              </a:spcBef>
              <a:buNone/>
              <a:defRPr sz="1200" b="0" i="0" u="none" strike="noStrike" kern="1200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defTabSz="914400" rtl="0" eaLnBrk="1" latinLnBrk="0" hangingPunct="1">
              <a:spcBef>
                <a:spcPts val="0"/>
              </a:spcBef>
              <a:buNone/>
              <a:defRPr sz="1200" b="0" i="0" u="none" strike="noStrike" kern="1200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defTabSz="914400" rtl="0" eaLnBrk="1" latinLnBrk="0" hangingPunct="1">
              <a:spcBef>
                <a:spcPts val="0"/>
              </a:spcBef>
              <a:buNone/>
              <a:defRPr sz="1200" b="0" i="0" u="none" strike="noStrike" kern="1200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defTabSz="914400" rtl="0" eaLnBrk="1" latinLnBrk="0" hangingPunct="1">
              <a:spcBef>
                <a:spcPts val="0"/>
              </a:spcBef>
              <a:buNone/>
              <a:defRPr sz="1200" b="0" i="0" u="none" strike="noStrike" kern="1200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defTabSz="914400" rtl="0" eaLnBrk="1" latinLnBrk="0" hangingPunct="1">
              <a:spcBef>
                <a:spcPts val="0"/>
              </a:spcBef>
              <a:buNone/>
              <a:defRPr sz="1200" b="0" i="0" u="none" strike="noStrike" kern="1200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defTabSz="914400" rtl="0" eaLnBrk="1" latinLnBrk="0" hangingPunct="1">
              <a:spcBef>
                <a:spcPts val="0"/>
              </a:spcBef>
              <a:buNone/>
              <a:defRPr sz="1200" b="0" i="0" u="none" strike="noStrike" kern="1200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z="1200" smtClean="0">
                <a:latin typeface="Helvetica Regular" panose="020B0604020202020204" charset="0"/>
                <a:cs typeface="Helvetica Regular" panose="020B0604020202020204" charset="0"/>
              </a:rPr>
              <a:pPr/>
              <a:t>‹#›</a:t>
            </a:fld>
            <a:endParaRPr lang="en-US" sz="1200" dirty="0">
              <a:latin typeface="Helvetica Regular" panose="020B0604020202020204" charset="0"/>
              <a:cs typeface="Helvetica Regular" panose="020B0604020202020204" charset="0"/>
            </a:endParaRP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B0A914A8-5536-E3D9-077C-E47259E5047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0974" y="5152340"/>
            <a:ext cx="11091926" cy="1340536"/>
          </a:xfrm>
          <a:prstGeom prst="rect">
            <a:avLst/>
          </a:prstGeom>
        </p:spPr>
        <p:txBody>
          <a:bodyPr/>
          <a:lstStyle>
            <a:lvl1pPr marL="0" marR="0" indent="0" algn="ctr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4400" b="1">
                <a:solidFill>
                  <a:schemeClr val="bg1"/>
                </a:solidFill>
                <a:latin typeface="Helvetica Regular" panose="020B0604020202020204" charset="0"/>
                <a:ea typeface="Calibri" panose="020F0502020204030204" pitchFamily="34" charset="0"/>
                <a:cs typeface="Helvetica Regular" panose="020B060402020202020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2" name="Google Shape;21;p8">
            <a:extLst>
              <a:ext uri="{FF2B5EF4-FFF2-40B4-BE49-F238E27FC236}">
                <a16:creationId xmlns:a16="http://schemas.microsoft.com/office/drawing/2014/main" id="{C406DC41-84D0-B54B-5556-C7D48E54EC18}"/>
              </a:ext>
            </a:extLst>
          </p:cNvPr>
          <p:cNvSpPr/>
          <p:nvPr userDrawn="1"/>
        </p:nvSpPr>
        <p:spPr>
          <a:xfrm>
            <a:off x="9551580" y="6748945"/>
            <a:ext cx="838200" cy="109057"/>
          </a:xfrm>
          <a:prstGeom prst="rect">
            <a:avLst/>
          </a:prstGeom>
          <a:solidFill>
            <a:srgbClr val="39137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Helvetica Regular" panose="020B0604020202020204" charset="0"/>
              <a:ea typeface="Calibri"/>
              <a:cs typeface="Helvetica Regular" panose="020B0604020202020204" charset="0"/>
              <a:sym typeface="Calibri"/>
            </a:endParaRPr>
          </a:p>
        </p:txBody>
      </p:sp>
      <p:sp>
        <p:nvSpPr>
          <p:cNvPr id="3" name="Google Shape;22;p8">
            <a:extLst>
              <a:ext uri="{FF2B5EF4-FFF2-40B4-BE49-F238E27FC236}">
                <a16:creationId xmlns:a16="http://schemas.microsoft.com/office/drawing/2014/main" id="{5C6DAF96-7BFA-9C9C-8937-708A5904AFA9}"/>
              </a:ext>
            </a:extLst>
          </p:cNvPr>
          <p:cNvSpPr/>
          <p:nvPr userDrawn="1"/>
        </p:nvSpPr>
        <p:spPr>
          <a:xfrm>
            <a:off x="10452691" y="6748945"/>
            <a:ext cx="838200" cy="109057"/>
          </a:xfrm>
          <a:prstGeom prst="rect">
            <a:avLst/>
          </a:prstGeom>
          <a:solidFill>
            <a:srgbClr val="049FD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Helvetica Regular" panose="020B0604020202020204" charset="0"/>
              <a:ea typeface="Calibri"/>
              <a:cs typeface="Helvetica Regular" panose="020B0604020202020204" charset="0"/>
              <a:sym typeface="Calibri"/>
            </a:endParaRPr>
          </a:p>
        </p:txBody>
      </p:sp>
      <p:sp>
        <p:nvSpPr>
          <p:cNvPr id="8" name="Google Shape;23;p8">
            <a:extLst>
              <a:ext uri="{FF2B5EF4-FFF2-40B4-BE49-F238E27FC236}">
                <a16:creationId xmlns:a16="http://schemas.microsoft.com/office/drawing/2014/main" id="{62507466-9C56-7125-68C2-86D30C5C7554}"/>
              </a:ext>
            </a:extLst>
          </p:cNvPr>
          <p:cNvSpPr/>
          <p:nvPr userDrawn="1"/>
        </p:nvSpPr>
        <p:spPr>
          <a:xfrm>
            <a:off x="11353800" y="6748945"/>
            <a:ext cx="838200" cy="109057"/>
          </a:xfrm>
          <a:prstGeom prst="rect">
            <a:avLst/>
          </a:prstGeom>
          <a:solidFill>
            <a:srgbClr val="7BBF4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Helvetica Regular" panose="020B0604020202020204" charset="0"/>
              <a:ea typeface="Calibri"/>
              <a:cs typeface="Helvetica Regular" panose="020B0604020202020204" charset="0"/>
              <a:sym typeface="Calibri"/>
            </a:endParaRPr>
          </a:p>
        </p:txBody>
      </p:sp>
      <p:pic>
        <p:nvPicPr>
          <p:cNvPr id="14" name="Picture 13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F5FEAC1B-93B8-4961-02B1-292A6C5C261C}"/>
              </a:ext>
            </a:extLst>
          </p:cNvPr>
          <p:cNvPicPr preferRelativeResize="0">
            <a:picLocks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7348" y="0"/>
            <a:ext cx="4069080" cy="131673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5FFD023-B269-56AA-9002-644805BA7DA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9728" y="9144"/>
            <a:ext cx="4065021" cy="1316736"/>
          </a:xfrm>
          <a:prstGeom prst="rect">
            <a:avLst/>
          </a:prstGeom>
        </p:spPr>
      </p:pic>
      <p:pic>
        <p:nvPicPr>
          <p:cNvPr id="11" name="Google Shape;25;p8">
            <a:extLst>
              <a:ext uri="{FF2B5EF4-FFF2-40B4-BE49-F238E27FC236}">
                <a16:creationId xmlns:a16="http://schemas.microsoft.com/office/drawing/2014/main" id="{513DA85E-9873-CB34-27EB-55893B289C79}"/>
              </a:ext>
            </a:extLst>
          </p:cNvPr>
          <p:cNvPicPr preferRelativeResize="0"/>
          <p:nvPr userDrawn="1"/>
        </p:nvPicPr>
        <p:blipFill rotWithShape="1">
          <a:blip r:embed="rId6">
            <a:alphaModFix/>
          </a:blip>
          <a:srcRect/>
          <a:stretch/>
        </p:blipFill>
        <p:spPr>
          <a:xfrm>
            <a:off x="9870949" y="6122782"/>
            <a:ext cx="2068499" cy="51971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5829087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1078302"/>
            <a:ext cx="10515600" cy="61238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5622937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0336303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9998193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3946834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2855713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914400" y="1981200"/>
            <a:ext cx="5080000" cy="19812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981200"/>
            <a:ext cx="5080000" cy="19812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914400" y="4114800"/>
            <a:ext cx="5080000" cy="19812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4114800"/>
            <a:ext cx="508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6892462"/>
      </p:ext>
    </p:extLst>
  </p:cSld>
  <p:clrMapOvr>
    <a:masterClrMapping/>
  </p:clrMapOvr>
  <p:transition>
    <p:random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838200" y="745453"/>
            <a:ext cx="10515600" cy="821917"/>
          </a:xfrm>
          <a:prstGeom prst="rect">
            <a:avLst/>
          </a:prstGeom>
        </p:spPr>
        <p:txBody>
          <a:bodyPr/>
          <a:lstStyle>
            <a:lvl1pPr>
              <a:defRPr sz="36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/>
              <a:t>Statewide Coordination Center</a:t>
            </a:r>
          </a:p>
        </p:txBody>
      </p:sp>
      <p:pic>
        <p:nvPicPr>
          <p:cNvPr id="2" name="Picture 1" descr="A black background with purple text&#10;&#10;AI-generated content may be incorrect.">
            <a:extLst>
              <a:ext uri="{FF2B5EF4-FFF2-40B4-BE49-F238E27FC236}">
                <a16:creationId xmlns:a16="http://schemas.microsoft.com/office/drawing/2014/main" id="{23CACBA9-DBE2-1191-0210-6D7C733B125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93" y="6112524"/>
            <a:ext cx="2326008" cy="628205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402261712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2B5B36-7E55-30F8-A028-C40807FF5C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D486B9C-5550-4080-84C0-949CCCB5CE45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>
                <a:latin typeface="Helvetica Regular" panose="020B0604020202020204" charset="0"/>
              </a:defRPr>
            </a:lvl1pPr>
          </a:lstStyle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8933E00-879A-21F7-7DAB-7A963294BE3D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>
                <a:latin typeface="Helvetica Regular" panose="020B0604020202020204" charset="0"/>
              </a:defRPr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B58F57B-5AFB-A42D-FF8D-E4CFE1F3B41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>
                <a:latin typeface="Helvetica Regular" panose="020B0604020202020204" charset="0"/>
              </a:defRPr>
            </a:lvl1pPr>
          </a:lstStyle>
          <a:p>
            <a:pPr algn="r"/>
            <a:fld id="{00000000-1234-1234-1234-123412341234}" type="slidenum">
              <a:rPr lang="en-US" smtClean="0"/>
              <a:pPr algn="r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027096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27A71C-5EB0-45EC-B0AD-E94D765AE5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804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27A71C-5EB0-45EC-B0AD-E94D765AE5A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2070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oogle Shape;15;p8">
            <a:extLst>
              <a:ext uri="{FF2B5EF4-FFF2-40B4-BE49-F238E27FC236}">
                <a16:creationId xmlns:a16="http://schemas.microsoft.com/office/drawing/2014/main" id="{FA865674-6EB0-8F32-C4F7-2B5D2189E23E}"/>
              </a:ext>
            </a:extLst>
          </p:cNvPr>
          <p:cNvPicPr preferRelativeResize="0"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67" b="5967"/>
          <a:stretch/>
        </p:blipFill>
        <p:spPr>
          <a:xfrm>
            <a:off x="-342900" y="-581024"/>
            <a:ext cx="12668250" cy="7439024"/>
          </a:xfrm>
          <a:prstGeom prst="rect">
            <a:avLst/>
          </a:prstGeom>
          <a:gradFill flip="none" rotWithShape="1">
            <a:gsLst>
              <a:gs pos="68000">
                <a:schemeClr val="accent1">
                  <a:lumMod val="0"/>
                  <a:lumOff val="100000"/>
                </a:schemeClr>
              </a:gs>
              <a:gs pos="64000">
                <a:schemeClr val="accent1">
                  <a:lumMod val="0"/>
                  <a:lumOff val="100000"/>
                </a:schemeClr>
              </a:gs>
              <a:gs pos="19000">
                <a:schemeClr val="accent1">
                  <a:lumMod val="44000"/>
                  <a:lumOff val="56000"/>
                </a:schemeClr>
              </a:gs>
            </a:gsLst>
            <a:lin ang="12600000" scaled="0"/>
            <a:tileRect/>
          </a:gradFill>
          <a:ln>
            <a:noFill/>
          </a:ln>
        </p:spPr>
      </p:pic>
      <p:sp>
        <p:nvSpPr>
          <p:cNvPr id="6" name="Google Shape;12;p8">
            <a:extLst>
              <a:ext uri="{FF2B5EF4-FFF2-40B4-BE49-F238E27FC236}">
                <a16:creationId xmlns:a16="http://schemas.microsoft.com/office/drawing/2014/main" id="{69D64522-C794-38BD-DD8B-855F793C2932}"/>
              </a:ext>
            </a:extLst>
          </p:cNvPr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Helvetica Regular" panose="020B0604020202020204" charset="0"/>
                <a:ea typeface="Calibri"/>
                <a:cs typeface="Helvetica Regular" panose="020B0604020202020204" charset="0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US" dirty="0"/>
          </a:p>
        </p:txBody>
      </p:sp>
      <p:sp>
        <p:nvSpPr>
          <p:cNvPr id="7" name="Google Shape;13;p8">
            <a:extLst>
              <a:ext uri="{FF2B5EF4-FFF2-40B4-BE49-F238E27FC236}">
                <a16:creationId xmlns:a16="http://schemas.microsoft.com/office/drawing/2014/main" id="{1A3AEE11-8740-7C84-60F5-4E25199FA9DA}"/>
              </a:ext>
            </a:extLst>
          </p:cNvPr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Helvetica Regular" panose="020B0604020202020204" charset="0"/>
                <a:ea typeface="Calibri"/>
                <a:cs typeface="Helvetica Regular" panose="020B0604020202020204" charset="0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US" dirty="0"/>
          </a:p>
        </p:txBody>
      </p:sp>
      <p:sp>
        <p:nvSpPr>
          <p:cNvPr id="12" name="Google Shape;14;p8">
            <a:extLst>
              <a:ext uri="{FF2B5EF4-FFF2-40B4-BE49-F238E27FC236}">
                <a16:creationId xmlns:a16="http://schemas.microsoft.com/office/drawing/2014/main" id="{8601EF48-B3C3-0A9D-9C49-EF8C3427A285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Helvetica Regular" panose="020B0604020202020204" charset="0"/>
                <a:ea typeface="Calibri"/>
                <a:cs typeface="Helvetica Regular" panose="020B0604020202020204" charset="0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9" name="Google Shape;16;p8">
            <a:extLst>
              <a:ext uri="{FF2B5EF4-FFF2-40B4-BE49-F238E27FC236}">
                <a16:creationId xmlns:a16="http://schemas.microsoft.com/office/drawing/2014/main" id="{4DB1CEF8-6888-631A-995E-8F65C6D8DFD1}"/>
              </a:ext>
            </a:extLst>
          </p:cNvPr>
          <p:cNvSpPr/>
          <p:nvPr userDrawn="1"/>
        </p:nvSpPr>
        <p:spPr>
          <a:xfrm>
            <a:off x="-12624" y="4988312"/>
            <a:ext cx="12192000" cy="1869688"/>
          </a:xfrm>
          <a:prstGeom prst="rect">
            <a:avLst/>
          </a:prstGeom>
          <a:solidFill>
            <a:srgbClr val="391378">
              <a:alpha val="68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Helvetica Regular" panose="020B0604020202020204" charset="0"/>
              <a:ea typeface="Calibri"/>
              <a:cs typeface="Helvetica Regular" panose="020B0604020202020204" charset="0"/>
              <a:sym typeface="Calibri"/>
            </a:endParaRPr>
          </a:p>
        </p:txBody>
      </p:sp>
      <p:sp>
        <p:nvSpPr>
          <p:cNvPr id="20" name="Google Shape;17;p8">
            <a:extLst>
              <a:ext uri="{FF2B5EF4-FFF2-40B4-BE49-F238E27FC236}">
                <a16:creationId xmlns:a16="http://schemas.microsoft.com/office/drawing/2014/main" id="{73588C1B-DFAD-339A-90B6-EE3CC4E027BB}"/>
              </a:ext>
            </a:extLst>
          </p:cNvPr>
          <p:cNvSpPr/>
          <p:nvPr userDrawn="1"/>
        </p:nvSpPr>
        <p:spPr>
          <a:xfrm>
            <a:off x="0" y="1"/>
            <a:ext cx="838200" cy="109057"/>
          </a:xfrm>
          <a:prstGeom prst="rect">
            <a:avLst/>
          </a:prstGeom>
          <a:solidFill>
            <a:srgbClr val="39137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Helvetica Regular" panose="020B0604020202020204" charset="0"/>
              <a:ea typeface="Calibri"/>
              <a:cs typeface="Helvetica Regular" panose="020B0604020202020204" charset="0"/>
              <a:sym typeface="Calibri"/>
            </a:endParaRPr>
          </a:p>
        </p:txBody>
      </p:sp>
      <p:sp>
        <p:nvSpPr>
          <p:cNvPr id="23" name="Google Shape;18;p8">
            <a:extLst>
              <a:ext uri="{FF2B5EF4-FFF2-40B4-BE49-F238E27FC236}">
                <a16:creationId xmlns:a16="http://schemas.microsoft.com/office/drawing/2014/main" id="{73B6B883-304B-5260-5723-1F601D141A99}"/>
              </a:ext>
            </a:extLst>
          </p:cNvPr>
          <p:cNvSpPr/>
          <p:nvPr userDrawn="1"/>
        </p:nvSpPr>
        <p:spPr>
          <a:xfrm>
            <a:off x="901111" y="1"/>
            <a:ext cx="838200" cy="109057"/>
          </a:xfrm>
          <a:prstGeom prst="rect">
            <a:avLst/>
          </a:prstGeom>
          <a:solidFill>
            <a:srgbClr val="049FD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Helvetica Regular" panose="020B0604020202020204" charset="0"/>
              <a:ea typeface="Calibri"/>
              <a:cs typeface="Helvetica Regular" panose="020B0604020202020204" charset="0"/>
              <a:sym typeface="Calibri"/>
            </a:endParaRPr>
          </a:p>
        </p:txBody>
      </p:sp>
      <p:sp>
        <p:nvSpPr>
          <p:cNvPr id="24" name="Google Shape;19;p8">
            <a:extLst>
              <a:ext uri="{FF2B5EF4-FFF2-40B4-BE49-F238E27FC236}">
                <a16:creationId xmlns:a16="http://schemas.microsoft.com/office/drawing/2014/main" id="{8EFE9563-A48D-3710-FC86-E4A8ACA298AD}"/>
              </a:ext>
            </a:extLst>
          </p:cNvPr>
          <p:cNvSpPr/>
          <p:nvPr userDrawn="1"/>
        </p:nvSpPr>
        <p:spPr>
          <a:xfrm>
            <a:off x="1802220" y="1"/>
            <a:ext cx="838200" cy="109057"/>
          </a:xfrm>
          <a:prstGeom prst="rect">
            <a:avLst/>
          </a:prstGeom>
          <a:solidFill>
            <a:srgbClr val="7BBF4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Helvetica Regular" panose="020B0604020202020204" charset="0"/>
              <a:ea typeface="Calibri"/>
              <a:cs typeface="Helvetica Regular" panose="020B0604020202020204" charset="0"/>
              <a:sym typeface="Calibri"/>
            </a:endParaRPr>
          </a:p>
        </p:txBody>
      </p:sp>
      <p:sp>
        <p:nvSpPr>
          <p:cNvPr id="43" name="Google Shape;14;p8">
            <a:extLst>
              <a:ext uri="{FF2B5EF4-FFF2-40B4-BE49-F238E27FC236}">
                <a16:creationId xmlns:a16="http://schemas.microsoft.com/office/drawing/2014/main" id="{3D32E1D0-2D3B-0122-3893-9608967C0E41}"/>
              </a:ext>
            </a:extLst>
          </p:cNvPr>
          <p:cNvSpPr txBox="1">
            <a:spLocks/>
          </p:cNvSpPr>
          <p:nvPr userDrawn="1"/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>
              <a:defRPr lang="en-US"/>
            </a:defPPr>
            <a:lvl1pPr marL="0" marR="0" lvl="0" indent="0" algn="r" defTabSz="914400" rtl="0" eaLnBrk="1" latinLnBrk="0" hangingPunct="1">
              <a:spcBef>
                <a:spcPts val="0"/>
              </a:spcBef>
              <a:buNone/>
              <a:defRPr sz="1200" b="0" i="0" u="none" strike="noStrike" kern="1200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defTabSz="914400" rtl="0" eaLnBrk="1" latinLnBrk="0" hangingPunct="1">
              <a:spcBef>
                <a:spcPts val="0"/>
              </a:spcBef>
              <a:buNone/>
              <a:defRPr sz="1200" b="0" i="0" u="none" strike="noStrike" kern="1200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defTabSz="914400" rtl="0" eaLnBrk="1" latinLnBrk="0" hangingPunct="1">
              <a:spcBef>
                <a:spcPts val="0"/>
              </a:spcBef>
              <a:buNone/>
              <a:defRPr sz="1200" b="0" i="0" u="none" strike="noStrike" kern="1200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defTabSz="914400" rtl="0" eaLnBrk="1" latinLnBrk="0" hangingPunct="1">
              <a:spcBef>
                <a:spcPts val="0"/>
              </a:spcBef>
              <a:buNone/>
              <a:defRPr sz="1200" b="0" i="0" u="none" strike="noStrike" kern="1200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defTabSz="914400" rtl="0" eaLnBrk="1" latinLnBrk="0" hangingPunct="1">
              <a:spcBef>
                <a:spcPts val="0"/>
              </a:spcBef>
              <a:buNone/>
              <a:defRPr sz="1200" b="0" i="0" u="none" strike="noStrike" kern="1200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defTabSz="914400" rtl="0" eaLnBrk="1" latinLnBrk="0" hangingPunct="1">
              <a:spcBef>
                <a:spcPts val="0"/>
              </a:spcBef>
              <a:buNone/>
              <a:defRPr sz="1200" b="0" i="0" u="none" strike="noStrike" kern="1200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defTabSz="914400" rtl="0" eaLnBrk="1" latinLnBrk="0" hangingPunct="1">
              <a:spcBef>
                <a:spcPts val="0"/>
              </a:spcBef>
              <a:buNone/>
              <a:defRPr sz="1200" b="0" i="0" u="none" strike="noStrike" kern="1200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defTabSz="914400" rtl="0" eaLnBrk="1" latinLnBrk="0" hangingPunct="1">
              <a:spcBef>
                <a:spcPts val="0"/>
              </a:spcBef>
              <a:buNone/>
              <a:defRPr sz="1200" b="0" i="0" u="none" strike="noStrike" kern="1200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defTabSz="914400" rtl="0" eaLnBrk="1" latinLnBrk="0" hangingPunct="1">
              <a:spcBef>
                <a:spcPts val="0"/>
              </a:spcBef>
              <a:buNone/>
              <a:defRPr sz="1200" b="0" i="0" u="none" strike="noStrike" kern="1200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z="1200" smtClean="0">
                <a:latin typeface="Helvetica Regular" panose="020B0604020202020204" charset="0"/>
                <a:cs typeface="Helvetica Regular" panose="020B0604020202020204" charset="0"/>
              </a:rPr>
              <a:pPr/>
              <a:t>‹#›</a:t>
            </a:fld>
            <a:endParaRPr lang="en-US" sz="1200" dirty="0">
              <a:latin typeface="Helvetica Regular" panose="020B0604020202020204" charset="0"/>
              <a:cs typeface="Helvetica Regular" panose="020B0604020202020204" charset="0"/>
            </a:endParaRP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B0A914A8-5536-E3D9-077C-E47259E5047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0974" y="5152340"/>
            <a:ext cx="11091926" cy="1340536"/>
          </a:xfrm>
          <a:prstGeom prst="rect">
            <a:avLst/>
          </a:prstGeom>
        </p:spPr>
        <p:txBody>
          <a:bodyPr/>
          <a:lstStyle>
            <a:lvl1pPr marL="0" marR="0" indent="0" algn="ctr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4400" b="1">
                <a:solidFill>
                  <a:schemeClr val="bg1"/>
                </a:solidFill>
                <a:latin typeface="Helvetica Regular" panose="020B0604020202020204" charset="0"/>
                <a:ea typeface="Calibri" panose="020F0502020204030204" pitchFamily="34" charset="0"/>
                <a:cs typeface="Helvetica Regular" panose="020B060402020202020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2" name="Google Shape;21;p8">
            <a:extLst>
              <a:ext uri="{FF2B5EF4-FFF2-40B4-BE49-F238E27FC236}">
                <a16:creationId xmlns:a16="http://schemas.microsoft.com/office/drawing/2014/main" id="{C406DC41-84D0-B54B-5556-C7D48E54EC18}"/>
              </a:ext>
            </a:extLst>
          </p:cNvPr>
          <p:cNvSpPr/>
          <p:nvPr userDrawn="1"/>
        </p:nvSpPr>
        <p:spPr>
          <a:xfrm>
            <a:off x="9551580" y="6748945"/>
            <a:ext cx="838200" cy="109057"/>
          </a:xfrm>
          <a:prstGeom prst="rect">
            <a:avLst/>
          </a:prstGeom>
          <a:solidFill>
            <a:srgbClr val="39137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Helvetica Regular" panose="020B0604020202020204" charset="0"/>
              <a:ea typeface="Calibri"/>
              <a:cs typeface="Helvetica Regular" panose="020B0604020202020204" charset="0"/>
              <a:sym typeface="Calibri"/>
            </a:endParaRPr>
          </a:p>
        </p:txBody>
      </p:sp>
      <p:sp>
        <p:nvSpPr>
          <p:cNvPr id="3" name="Google Shape;22;p8">
            <a:extLst>
              <a:ext uri="{FF2B5EF4-FFF2-40B4-BE49-F238E27FC236}">
                <a16:creationId xmlns:a16="http://schemas.microsoft.com/office/drawing/2014/main" id="{5C6DAF96-7BFA-9C9C-8937-708A5904AFA9}"/>
              </a:ext>
            </a:extLst>
          </p:cNvPr>
          <p:cNvSpPr/>
          <p:nvPr userDrawn="1"/>
        </p:nvSpPr>
        <p:spPr>
          <a:xfrm>
            <a:off x="10452691" y="6748945"/>
            <a:ext cx="838200" cy="109057"/>
          </a:xfrm>
          <a:prstGeom prst="rect">
            <a:avLst/>
          </a:prstGeom>
          <a:solidFill>
            <a:srgbClr val="049FD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Helvetica Regular" panose="020B0604020202020204" charset="0"/>
              <a:ea typeface="Calibri"/>
              <a:cs typeface="Helvetica Regular" panose="020B0604020202020204" charset="0"/>
              <a:sym typeface="Calibri"/>
            </a:endParaRPr>
          </a:p>
        </p:txBody>
      </p:sp>
      <p:sp>
        <p:nvSpPr>
          <p:cNvPr id="8" name="Google Shape;23;p8">
            <a:extLst>
              <a:ext uri="{FF2B5EF4-FFF2-40B4-BE49-F238E27FC236}">
                <a16:creationId xmlns:a16="http://schemas.microsoft.com/office/drawing/2014/main" id="{62507466-9C56-7125-68C2-86D30C5C7554}"/>
              </a:ext>
            </a:extLst>
          </p:cNvPr>
          <p:cNvSpPr/>
          <p:nvPr userDrawn="1"/>
        </p:nvSpPr>
        <p:spPr>
          <a:xfrm>
            <a:off x="11353800" y="6748945"/>
            <a:ext cx="838200" cy="109057"/>
          </a:xfrm>
          <a:prstGeom prst="rect">
            <a:avLst/>
          </a:prstGeom>
          <a:solidFill>
            <a:srgbClr val="7BBF4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Helvetica Regular" panose="020B0604020202020204" charset="0"/>
              <a:ea typeface="Calibri"/>
              <a:cs typeface="Helvetica Regular" panose="020B0604020202020204" charset="0"/>
              <a:sym typeface="Calibri"/>
            </a:endParaRPr>
          </a:p>
        </p:txBody>
      </p:sp>
      <p:pic>
        <p:nvPicPr>
          <p:cNvPr id="14" name="Picture 13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F5FEAC1B-93B8-4961-02B1-292A6C5C261C}"/>
              </a:ext>
            </a:extLst>
          </p:cNvPr>
          <p:cNvPicPr preferRelativeResize="0">
            <a:picLocks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7348" y="0"/>
            <a:ext cx="4069080" cy="131673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5FFD023-B269-56AA-9002-644805BA7DA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9728" y="9144"/>
            <a:ext cx="4065021" cy="1316736"/>
          </a:xfrm>
          <a:prstGeom prst="rect">
            <a:avLst/>
          </a:prstGeom>
        </p:spPr>
      </p:pic>
      <p:pic>
        <p:nvPicPr>
          <p:cNvPr id="11" name="Google Shape;25;p8">
            <a:extLst>
              <a:ext uri="{FF2B5EF4-FFF2-40B4-BE49-F238E27FC236}">
                <a16:creationId xmlns:a16="http://schemas.microsoft.com/office/drawing/2014/main" id="{513DA85E-9873-CB34-27EB-55893B289C79}"/>
              </a:ext>
            </a:extLst>
          </p:cNvPr>
          <p:cNvPicPr preferRelativeResize="0"/>
          <p:nvPr userDrawn="1"/>
        </p:nvPicPr>
        <p:blipFill rotWithShape="1">
          <a:blip r:embed="rId5">
            <a:alphaModFix/>
          </a:blip>
          <a:srcRect/>
          <a:stretch/>
        </p:blipFill>
        <p:spPr>
          <a:xfrm>
            <a:off x="9870949" y="6122782"/>
            <a:ext cx="2068499" cy="51971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6458941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Helvetica Regular"/>
              </a:defRPr>
            </a:lvl1pPr>
          </a:lstStyle>
          <a:p>
            <a:fld id="{E927A71C-5EB0-45EC-B0AD-E94D765AE5A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5448592" y="1874750"/>
            <a:ext cx="6743408" cy="880159"/>
          </a:xfrm>
          <a:prstGeom prst="rect">
            <a:avLst/>
          </a:prstGeom>
          <a:solidFill>
            <a:srgbClr val="3913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 Regular"/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5448592" y="2971049"/>
            <a:ext cx="6743408" cy="881143"/>
          </a:xfrm>
          <a:prstGeom prst="rect">
            <a:avLst/>
          </a:prstGeom>
          <a:solidFill>
            <a:srgbClr val="049F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 Regular"/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5448592" y="4068332"/>
            <a:ext cx="6743408" cy="883987"/>
          </a:xfrm>
          <a:prstGeom prst="rect">
            <a:avLst/>
          </a:prstGeom>
          <a:solidFill>
            <a:srgbClr val="7BBF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 Regular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448592" y="3234339"/>
            <a:ext cx="6743408" cy="445170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  <a:latin typeface="Helvetica Regular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448592" y="1986481"/>
            <a:ext cx="6743408" cy="656696"/>
          </a:xfrm>
        </p:spPr>
        <p:txBody>
          <a:bodyPr anchor="b"/>
          <a:lstStyle>
            <a:lvl1pPr algn="ctr">
              <a:defRPr sz="4400">
                <a:solidFill>
                  <a:schemeClr val="bg1"/>
                </a:solidFill>
                <a:latin typeface="Helvetica Regular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5" name="Picture 4" descr="A close-up of a logo&#10;&#10;AI-generated content may be incorrect.">
            <a:extLst>
              <a:ext uri="{FF2B5EF4-FFF2-40B4-BE49-F238E27FC236}">
                <a16:creationId xmlns:a16="http://schemas.microsoft.com/office/drawing/2014/main" id="{AFA50080-15E3-F84F-1C29-B38F39BA604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843" y="-14792"/>
            <a:ext cx="6046906" cy="2078324"/>
          </a:xfrm>
          <a:prstGeom prst="rect">
            <a:avLst/>
          </a:prstGeom>
        </p:spPr>
      </p:pic>
      <p:sp>
        <p:nvSpPr>
          <p:cNvPr id="4" name="Rectangle: Diagonal Corners Snipped 3">
            <a:extLst>
              <a:ext uri="{FF2B5EF4-FFF2-40B4-BE49-F238E27FC236}">
                <a16:creationId xmlns:a16="http://schemas.microsoft.com/office/drawing/2014/main" id="{53E8A95F-9D2A-601A-897B-C3D3B1EEDB3F}"/>
              </a:ext>
            </a:extLst>
          </p:cNvPr>
          <p:cNvSpPr/>
          <p:nvPr userDrawn="1"/>
        </p:nvSpPr>
        <p:spPr>
          <a:xfrm>
            <a:off x="-1" y="6112525"/>
            <a:ext cx="2550733" cy="644325"/>
          </a:xfrm>
          <a:prstGeom prst="snip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Helvetica Regular"/>
            </a:endParaRPr>
          </a:p>
        </p:txBody>
      </p:sp>
      <p:pic>
        <p:nvPicPr>
          <p:cNvPr id="12" name="Picture 11" descr="A black background with purple text&#10;&#10;AI-generated content may be incorrect.">
            <a:extLst>
              <a:ext uri="{FF2B5EF4-FFF2-40B4-BE49-F238E27FC236}">
                <a16:creationId xmlns:a16="http://schemas.microsoft.com/office/drawing/2014/main" id="{F302B18B-0082-22D9-9843-F76E979F004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93" y="6112524"/>
            <a:ext cx="2326008" cy="628205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939990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27A71C-5EB0-45EC-B0AD-E94D765AE5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9765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27A71C-5EB0-45EC-B0AD-E94D765AE5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1081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27A71C-5EB0-45EC-B0AD-E94D765AE5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7771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819150"/>
            <a:ext cx="10515600" cy="871538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27A71C-5EB0-45EC-B0AD-E94D765AE5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9801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E927A71C-5EB0-45EC-B0AD-E94D765AE5A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7076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E927A71C-5EB0-45EC-B0AD-E94D765AE5A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7908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27A71C-5EB0-45EC-B0AD-E94D765AE5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965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FE65683-FE3C-D4EC-3B8A-8B8D1B835387}"/>
              </a:ext>
            </a:extLst>
          </p:cNvPr>
          <p:cNvSpPr/>
          <p:nvPr userDrawn="1"/>
        </p:nvSpPr>
        <p:spPr>
          <a:xfrm>
            <a:off x="0" y="2555277"/>
            <a:ext cx="9040537" cy="590306"/>
          </a:xfrm>
          <a:prstGeom prst="rect">
            <a:avLst/>
          </a:prstGeom>
          <a:solidFill>
            <a:srgbClr val="3913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 Regular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4D07E69-11F6-1B03-25C3-F357557D5903}"/>
              </a:ext>
            </a:extLst>
          </p:cNvPr>
          <p:cNvSpPr/>
          <p:nvPr userDrawn="1"/>
        </p:nvSpPr>
        <p:spPr>
          <a:xfrm>
            <a:off x="-4485" y="3156950"/>
            <a:ext cx="9040537" cy="915279"/>
          </a:xfrm>
          <a:prstGeom prst="rect">
            <a:avLst/>
          </a:prstGeom>
          <a:solidFill>
            <a:srgbClr val="049F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 Regular"/>
            </a:endParaRP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028351AF-6EA6-0080-5474-6E843F37F2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55431" y="3296148"/>
            <a:ext cx="6479020" cy="72837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Helvetica Regular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0AD892E6-62CB-03AC-25A5-229A5F61DEF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466775" y="2724040"/>
            <a:ext cx="6467676" cy="438676"/>
          </a:xfrm>
          <a:prstGeom prst="rect">
            <a:avLst/>
          </a:prstGeom>
        </p:spPr>
        <p:txBody>
          <a:bodyPr anchor="b"/>
          <a:lstStyle>
            <a:lvl1pPr algn="l">
              <a:defRPr sz="3600">
                <a:solidFill>
                  <a:schemeClr val="bg1"/>
                </a:solidFill>
                <a:latin typeface="Helvetica Regular"/>
              </a:defRPr>
            </a:lvl1pPr>
          </a:lstStyle>
          <a:p>
            <a:r>
              <a:rPr lang="en-US" dirty="0"/>
              <a:t>Name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0C89DDC-0B71-8EC9-7600-04D86864D6DC}"/>
              </a:ext>
            </a:extLst>
          </p:cNvPr>
          <p:cNvSpPr/>
          <p:nvPr userDrawn="1"/>
        </p:nvSpPr>
        <p:spPr>
          <a:xfrm>
            <a:off x="469335" y="2349775"/>
            <a:ext cx="1752188" cy="1945619"/>
          </a:xfrm>
          <a:prstGeom prst="rect">
            <a:avLst/>
          </a:prstGeom>
          <a:solidFill>
            <a:schemeClr val="bg1"/>
          </a:solidFill>
          <a:ln>
            <a:solidFill>
              <a:srgbClr val="39137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Helvetica Regular"/>
            </a:endParaRP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0CA2155D-93EB-5B80-CFEE-EFD4086143E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459281" y="4084257"/>
            <a:ext cx="6479020" cy="422275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>
                <a:solidFill>
                  <a:srgbClr val="7BBF43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>
                <a:solidFill>
                  <a:srgbClr val="7BBF43"/>
                </a:solidFill>
                <a:latin typeface="Helvetica Regular"/>
              </a:rPr>
              <a:t>Insert Email</a:t>
            </a:r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82DAA54-E33B-1851-78EB-5440E2FB1B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9" t="17063" r="8290" b="16800"/>
          <a:stretch>
            <a:fillRect/>
          </a:stretch>
        </p:blipFill>
        <p:spPr>
          <a:xfrm>
            <a:off x="2980523" y="319846"/>
            <a:ext cx="6230954" cy="165018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62B2943-80A8-A9AD-D370-61EC2A3D6AD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8048" y="5961888"/>
            <a:ext cx="2596896" cy="717958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64052461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838200" y="745451"/>
            <a:ext cx="10515600" cy="821917"/>
          </a:xfrm>
          <a:prstGeom prst="rect">
            <a:avLst/>
          </a:prstGeom>
        </p:spPr>
        <p:txBody>
          <a:bodyPr/>
          <a:lstStyle>
            <a:lvl1pPr>
              <a:defRPr sz="4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dirty="0"/>
              <a:t>Statewide Coordination Center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B4CFC3-88E8-DD45-B953-0BD606C7460C}"/>
              </a:ext>
            </a:extLst>
          </p:cNvPr>
          <p:cNvSpPr txBox="1">
            <a:spLocks/>
          </p:cNvSpPr>
          <p:nvPr userDrawn="1"/>
        </p:nvSpPr>
        <p:spPr>
          <a:xfrm>
            <a:off x="5879522" y="6339761"/>
            <a:ext cx="432955" cy="33437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200" b="1" kern="1200">
                <a:solidFill>
                  <a:srgbClr val="341575"/>
                </a:solidFill>
                <a:latin typeface="Helvetica Ligh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23EF2FA-38EB-354B-AB31-D0F975FB7077}" type="slidenum">
              <a:rPr lang="en-US" smtClean="0">
                <a:latin typeface="Helvetica Regular" panose="020B0604020202020204" charset="0"/>
              </a:rPr>
              <a:pPr/>
              <a:t>‹#›</a:t>
            </a:fld>
            <a:endParaRPr lang="en-US" dirty="0">
              <a:latin typeface="Helvetica Regular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66549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16768D6C-83F1-A6D2-9AA7-2DA4E4B5971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32" t="14500" r="3474" b="15736"/>
          <a:stretch/>
        </p:blipFill>
        <p:spPr>
          <a:xfrm>
            <a:off x="0" y="1"/>
            <a:ext cx="12192000" cy="6845531"/>
          </a:xfrm>
          <a:prstGeom prst="rect">
            <a:avLst/>
          </a:prstGeom>
        </p:spPr>
      </p:pic>
      <p:sp>
        <p:nvSpPr>
          <p:cNvPr id="6" name="Google Shape;12;p8">
            <a:extLst>
              <a:ext uri="{FF2B5EF4-FFF2-40B4-BE49-F238E27FC236}">
                <a16:creationId xmlns:a16="http://schemas.microsoft.com/office/drawing/2014/main" id="{69D64522-C794-38BD-DD8B-855F793C2932}"/>
              </a:ext>
            </a:extLst>
          </p:cNvPr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Helvetica Regular" panose="020B0604020202020204" charset="0"/>
                <a:ea typeface="Calibri"/>
                <a:cs typeface="Helvetica Regular" panose="020B0604020202020204" charset="0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US" dirty="0"/>
          </a:p>
        </p:txBody>
      </p:sp>
      <p:sp>
        <p:nvSpPr>
          <p:cNvPr id="7" name="Google Shape;13;p8">
            <a:extLst>
              <a:ext uri="{FF2B5EF4-FFF2-40B4-BE49-F238E27FC236}">
                <a16:creationId xmlns:a16="http://schemas.microsoft.com/office/drawing/2014/main" id="{1A3AEE11-8740-7C84-60F5-4E25199FA9DA}"/>
              </a:ext>
            </a:extLst>
          </p:cNvPr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Helvetica Regular" panose="020B0604020202020204" charset="0"/>
                <a:ea typeface="Calibri"/>
                <a:cs typeface="Helvetica Regular" panose="020B0604020202020204" charset="0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US" dirty="0"/>
          </a:p>
        </p:txBody>
      </p:sp>
      <p:sp>
        <p:nvSpPr>
          <p:cNvPr id="12" name="Google Shape;14;p8">
            <a:extLst>
              <a:ext uri="{FF2B5EF4-FFF2-40B4-BE49-F238E27FC236}">
                <a16:creationId xmlns:a16="http://schemas.microsoft.com/office/drawing/2014/main" id="{8601EF48-B3C3-0A9D-9C49-EF8C3427A285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Helvetica Regular" panose="020B0604020202020204" charset="0"/>
                <a:ea typeface="Calibri"/>
                <a:cs typeface="Helvetica Regular" panose="020B0604020202020204" charset="0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9" name="Google Shape;16;p8">
            <a:extLst>
              <a:ext uri="{FF2B5EF4-FFF2-40B4-BE49-F238E27FC236}">
                <a16:creationId xmlns:a16="http://schemas.microsoft.com/office/drawing/2014/main" id="{4DB1CEF8-6888-631A-995E-8F65C6D8DFD1}"/>
              </a:ext>
            </a:extLst>
          </p:cNvPr>
          <p:cNvSpPr/>
          <p:nvPr userDrawn="1"/>
        </p:nvSpPr>
        <p:spPr>
          <a:xfrm>
            <a:off x="-12624" y="4988312"/>
            <a:ext cx="12192000" cy="1869688"/>
          </a:xfrm>
          <a:prstGeom prst="rect">
            <a:avLst/>
          </a:prstGeom>
          <a:solidFill>
            <a:srgbClr val="0070C0">
              <a:alpha val="6784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Helvetica Regular" panose="020B0604020202020204" charset="0"/>
              <a:ea typeface="Calibri"/>
              <a:cs typeface="Helvetica Regular" panose="020B0604020202020204" charset="0"/>
              <a:sym typeface="Calibri"/>
            </a:endParaRPr>
          </a:p>
        </p:txBody>
      </p:sp>
      <p:sp>
        <p:nvSpPr>
          <p:cNvPr id="20" name="Google Shape;17;p8">
            <a:extLst>
              <a:ext uri="{FF2B5EF4-FFF2-40B4-BE49-F238E27FC236}">
                <a16:creationId xmlns:a16="http://schemas.microsoft.com/office/drawing/2014/main" id="{73588C1B-DFAD-339A-90B6-EE3CC4E027BB}"/>
              </a:ext>
            </a:extLst>
          </p:cNvPr>
          <p:cNvSpPr/>
          <p:nvPr userDrawn="1"/>
        </p:nvSpPr>
        <p:spPr>
          <a:xfrm>
            <a:off x="0" y="1"/>
            <a:ext cx="838200" cy="109057"/>
          </a:xfrm>
          <a:prstGeom prst="rect">
            <a:avLst/>
          </a:prstGeom>
          <a:solidFill>
            <a:srgbClr val="39137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Helvetica Regular" panose="020B0604020202020204" charset="0"/>
              <a:ea typeface="Calibri"/>
              <a:cs typeface="Helvetica Regular" panose="020B0604020202020204" charset="0"/>
              <a:sym typeface="Calibri"/>
            </a:endParaRPr>
          </a:p>
        </p:txBody>
      </p:sp>
      <p:sp>
        <p:nvSpPr>
          <p:cNvPr id="23" name="Google Shape;18;p8">
            <a:extLst>
              <a:ext uri="{FF2B5EF4-FFF2-40B4-BE49-F238E27FC236}">
                <a16:creationId xmlns:a16="http://schemas.microsoft.com/office/drawing/2014/main" id="{73B6B883-304B-5260-5723-1F601D141A99}"/>
              </a:ext>
            </a:extLst>
          </p:cNvPr>
          <p:cNvSpPr/>
          <p:nvPr userDrawn="1"/>
        </p:nvSpPr>
        <p:spPr>
          <a:xfrm>
            <a:off x="901111" y="1"/>
            <a:ext cx="838200" cy="109057"/>
          </a:xfrm>
          <a:prstGeom prst="rect">
            <a:avLst/>
          </a:prstGeom>
          <a:solidFill>
            <a:srgbClr val="049FD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Helvetica Regular" panose="020B0604020202020204" charset="0"/>
              <a:ea typeface="Calibri"/>
              <a:cs typeface="Helvetica Regular" panose="020B0604020202020204" charset="0"/>
              <a:sym typeface="Calibri"/>
            </a:endParaRPr>
          </a:p>
        </p:txBody>
      </p:sp>
      <p:sp>
        <p:nvSpPr>
          <p:cNvPr id="24" name="Google Shape;19;p8">
            <a:extLst>
              <a:ext uri="{FF2B5EF4-FFF2-40B4-BE49-F238E27FC236}">
                <a16:creationId xmlns:a16="http://schemas.microsoft.com/office/drawing/2014/main" id="{8EFE9563-A48D-3710-FC86-E4A8ACA298AD}"/>
              </a:ext>
            </a:extLst>
          </p:cNvPr>
          <p:cNvSpPr/>
          <p:nvPr userDrawn="1"/>
        </p:nvSpPr>
        <p:spPr>
          <a:xfrm>
            <a:off x="1802220" y="1"/>
            <a:ext cx="838200" cy="109057"/>
          </a:xfrm>
          <a:prstGeom prst="rect">
            <a:avLst/>
          </a:prstGeom>
          <a:solidFill>
            <a:srgbClr val="7BBF4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Helvetica Regular" panose="020B0604020202020204" charset="0"/>
              <a:ea typeface="Calibri"/>
              <a:cs typeface="Helvetica Regular" panose="020B0604020202020204" charset="0"/>
              <a:sym typeface="Calibri"/>
            </a:endParaRP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B0A914A8-5536-E3D9-077C-E47259E5047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0974" y="5152340"/>
            <a:ext cx="11091926" cy="1340536"/>
          </a:xfrm>
          <a:prstGeom prst="rect">
            <a:avLst/>
          </a:prstGeom>
        </p:spPr>
        <p:txBody>
          <a:bodyPr/>
          <a:lstStyle>
            <a:lvl1pPr marL="0" marR="0" indent="0" algn="ctr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4400" b="1">
                <a:solidFill>
                  <a:schemeClr val="bg1"/>
                </a:solidFill>
                <a:latin typeface="Helvetica Regular" panose="020B0604020202020204" charset="0"/>
                <a:ea typeface="Calibri" panose="020F0502020204030204" pitchFamily="34" charset="0"/>
                <a:cs typeface="Helvetica Regular" panose="020B060402020202020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2" name="Google Shape;21;p8">
            <a:extLst>
              <a:ext uri="{FF2B5EF4-FFF2-40B4-BE49-F238E27FC236}">
                <a16:creationId xmlns:a16="http://schemas.microsoft.com/office/drawing/2014/main" id="{C406DC41-84D0-B54B-5556-C7D48E54EC18}"/>
              </a:ext>
            </a:extLst>
          </p:cNvPr>
          <p:cNvSpPr/>
          <p:nvPr userDrawn="1"/>
        </p:nvSpPr>
        <p:spPr>
          <a:xfrm>
            <a:off x="9551580" y="6748945"/>
            <a:ext cx="838200" cy="109057"/>
          </a:xfrm>
          <a:prstGeom prst="rect">
            <a:avLst/>
          </a:prstGeom>
          <a:solidFill>
            <a:srgbClr val="39137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Helvetica Regular" panose="020B0604020202020204" charset="0"/>
              <a:ea typeface="Calibri"/>
              <a:cs typeface="Helvetica Regular" panose="020B0604020202020204" charset="0"/>
              <a:sym typeface="Calibri"/>
            </a:endParaRPr>
          </a:p>
        </p:txBody>
      </p:sp>
      <p:sp>
        <p:nvSpPr>
          <p:cNvPr id="3" name="Google Shape;22;p8">
            <a:extLst>
              <a:ext uri="{FF2B5EF4-FFF2-40B4-BE49-F238E27FC236}">
                <a16:creationId xmlns:a16="http://schemas.microsoft.com/office/drawing/2014/main" id="{5C6DAF96-7BFA-9C9C-8937-708A5904AFA9}"/>
              </a:ext>
            </a:extLst>
          </p:cNvPr>
          <p:cNvSpPr/>
          <p:nvPr userDrawn="1"/>
        </p:nvSpPr>
        <p:spPr>
          <a:xfrm>
            <a:off x="10452691" y="6748945"/>
            <a:ext cx="838200" cy="109057"/>
          </a:xfrm>
          <a:prstGeom prst="rect">
            <a:avLst/>
          </a:prstGeom>
          <a:solidFill>
            <a:srgbClr val="049FD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Helvetica Regular" panose="020B0604020202020204" charset="0"/>
              <a:ea typeface="Calibri"/>
              <a:cs typeface="Helvetica Regular" panose="020B0604020202020204" charset="0"/>
              <a:sym typeface="Calibri"/>
            </a:endParaRPr>
          </a:p>
        </p:txBody>
      </p:sp>
      <p:sp>
        <p:nvSpPr>
          <p:cNvPr id="8" name="Google Shape;23;p8">
            <a:extLst>
              <a:ext uri="{FF2B5EF4-FFF2-40B4-BE49-F238E27FC236}">
                <a16:creationId xmlns:a16="http://schemas.microsoft.com/office/drawing/2014/main" id="{62507466-9C56-7125-68C2-86D30C5C7554}"/>
              </a:ext>
            </a:extLst>
          </p:cNvPr>
          <p:cNvSpPr/>
          <p:nvPr userDrawn="1"/>
        </p:nvSpPr>
        <p:spPr>
          <a:xfrm>
            <a:off x="11353800" y="6748945"/>
            <a:ext cx="838200" cy="109057"/>
          </a:xfrm>
          <a:prstGeom prst="rect">
            <a:avLst/>
          </a:prstGeom>
          <a:solidFill>
            <a:srgbClr val="7BBF4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Helvetica Regular" panose="020B0604020202020204" charset="0"/>
              <a:ea typeface="Calibri"/>
              <a:cs typeface="Helvetica Regular" panose="020B0604020202020204" charset="0"/>
              <a:sym typeface="Calibri"/>
            </a:endParaRPr>
          </a:p>
        </p:txBody>
      </p:sp>
      <p:pic>
        <p:nvPicPr>
          <p:cNvPr id="14" name="Picture 13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F5FEAC1B-93B8-4961-02B1-292A6C5C261C}"/>
              </a:ext>
            </a:extLst>
          </p:cNvPr>
          <p:cNvPicPr preferRelativeResize="0">
            <a:picLocks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7348" y="0"/>
            <a:ext cx="4069080" cy="131673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5FFD023-B269-56AA-9002-644805BA7DA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9728" y="9144"/>
            <a:ext cx="4065021" cy="1316736"/>
          </a:xfrm>
          <a:prstGeom prst="rect">
            <a:avLst/>
          </a:prstGeom>
        </p:spPr>
      </p:pic>
      <p:pic>
        <p:nvPicPr>
          <p:cNvPr id="11" name="Google Shape;25;p8">
            <a:extLst>
              <a:ext uri="{FF2B5EF4-FFF2-40B4-BE49-F238E27FC236}">
                <a16:creationId xmlns:a16="http://schemas.microsoft.com/office/drawing/2014/main" id="{513DA85E-9873-CB34-27EB-55893B289C79}"/>
              </a:ext>
            </a:extLst>
          </p:cNvPr>
          <p:cNvPicPr preferRelativeResize="0"/>
          <p:nvPr userDrawn="1"/>
        </p:nvPicPr>
        <p:blipFill rotWithShape="1">
          <a:blip r:embed="rId5">
            <a:alphaModFix/>
          </a:blip>
          <a:srcRect/>
          <a:stretch/>
        </p:blipFill>
        <p:spPr>
          <a:xfrm>
            <a:off x="9870949" y="6122782"/>
            <a:ext cx="2068499" cy="51971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152018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rgbClr val="3A0E79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8010252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27A71C-5EB0-45EC-B0AD-E94D765AE5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9145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4" name="Picture 3" descr="A black background with purple text&#10;&#10;AI-generated content may be incorrect.">
            <a:extLst>
              <a:ext uri="{FF2B5EF4-FFF2-40B4-BE49-F238E27FC236}">
                <a16:creationId xmlns:a16="http://schemas.microsoft.com/office/drawing/2014/main" id="{8E72186B-0328-1281-9F4B-AF1CF3D4E62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9101" y="6112524"/>
            <a:ext cx="2326008" cy="628205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228838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27A71C-5EB0-45EC-B0AD-E94D765AE5A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5683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27A71C-5EB0-45EC-B0AD-E94D765AE5AB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5448592" y="1874750"/>
            <a:ext cx="6743408" cy="880159"/>
          </a:xfrm>
          <a:prstGeom prst="rect">
            <a:avLst/>
          </a:prstGeom>
          <a:solidFill>
            <a:srgbClr val="3913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 Regular" panose="020B0604020202020204" charset="0"/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5448592" y="2767101"/>
            <a:ext cx="6743408" cy="1097284"/>
          </a:xfrm>
          <a:prstGeom prst="rect">
            <a:avLst/>
          </a:prstGeom>
          <a:solidFill>
            <a:srgbClr val="049F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 Regular" panose="020B0604020202020204" charset="0"/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5448592" y="3882587"/>
            <a:ext cx="6743408" cy="883987"/>
          </a:xfrm>
          <a:prstGeom prst="rect">
            <a:avLst/>
          </a:prstGeom>
          <a:solidFill>
            <a:srgbClr val="7BBF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 Regular" panose="020B060402020202020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448592" y="2916408"/>
            <a:ext cx="6743408" cy="445170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448592" y="1986481"/>
            <a:ext cx="6743408" cy="656696"/>
          </a:xfrm>
        </p:spPr>
        <p:txBody>
          <a:bodyPr anchor="b"/>
          <a:lstStyle>
            <a:lvl1pPr algn="ctr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style</a:t>
            </a:r>
          </a:p>
        </p:txBody>
      </p:sp>
      <p:sp>
        <p:nvSpPr>
          <p:cNvPr id="4" name="Text Placeholder 28">
            <a:extLst>
              <a:ext uri="{FF2B5EF4-FFF2-40B4-BE49-F238E27FC236}">
                <a16:creationId xmlns:a16="http://schemas.microsoft.com/office/drawing/2014/main" id="{899727FC-750B-293D-7867-BF9DF3AC665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448592" y="4103092"/>
            <a:ext cx="6743700" cy="495300"/>
          </a:xfrm>
        </p:spPr>
        <p:txBody>
          <a:bodyPr vert="horz" lIns="91440" tIns="45720" rIns="91440" bIns="45720" rtlCol="0">
            <a:normAutofit/>
          </a:bodyPr>
          <a:lstStyle>
            <a:lvl1pPr marL="228600" indent="-228600" algn="ctr">
              <a:buFont typeface="Arial" panose="020B0604020202020204" pitchFamily="34" charset="0"/>
              <a:buNone/>
              <a:defRPr lang="en-US" sz="2400" smtClean="0">
                <a:solidFill>
                  <a:schemeClr val="bg1"/>
                </a:solidFill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 indent="0" algn="ctr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34982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27A71C-5EB0-45EC-B0AD-E94D765AE5AB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5448592" y="1192582"/>
            <a:ext cx="6743408" cy="881143"/>
          </a:xfrm>
          <a:prstGeom prst="rect">
            <a:avLst/>
          </a:prstGeom>
          <a:solidFill>
            <a:srgbClr val="3415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 Regular" panose="020B0604020202020204" charset="0"/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5448592" y="2073725"/>
            <a:ext cx="6743408" cy="1100127"/>
          </a:xfrm>
          <a:prstGeom prst="rect">
            <a:avLst/>
          </a:prstGeom>
          <a:solidFill>
            <a:srgbClr val="049F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 Regular" panose="020B060402020202020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448592" y="1405538"/>
            <a:ext cx="6743408" cy="445170"/>
          </a:xfrm>
        </p:spPr>
        <p:txBody>
          <a:bodyPr vert="horz" lIns="91440" tIns="45720" rIns="91440" bIns="45720" rtlCol="0">
            <a:normAutofit/>
          </a:bodyPr>
          <a:lstStyle>
            <a:lvl1pPr marL="228600" indent="-228600" algn="ctr">
              <a:buFont typeface="Arial" panose="020B0604020202020204" pitchFamily="34" charset="0"/>
              <a:buNone/>
              <a:defRPr lang="en-US" sz="2400" dirty="0">
                <a:solidFill>
                  <a:schemeClr val="bg1"/>
                </a:solidFill>
              </a:defRPr>
            </a:lvl1pPr>
          </a:lstStyle>
          <a:p>
            <a:pPr marL="0" lvl="0" indent="0" algn="ctr"/>
            <a:r>
              <a:rPr lang="en-US" dirty="0"/>
              <a:t>Click to edit Master subtitle style</a:t>
            </a:r>
          </a:p>
        </p:txBody>
      </p:sp>
      <p:sp>
        <p:nvSpPr>
          <p:cNvPr id="11" name="Rectangle 10"/>
          <p:cNvSpPr/>
          <p:nvPr userDrawn="1"/>
        </p:nvSpPr>
        <p:spPr>
          <a:xfrm>
            <a:off x="5448592" y="3369387"/>
            <a:ext cx="6743408" cy="880159"/>
          </a:xfrm>
          <a:prstGeom prst="rect">
            <a:avLst/>
          </a:prstGeom>
          <a:solidFill>
            <a:srgbClr val="3913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 Regular" panose="020B0604020202020204" charset="0"/>
            </a:endParaRPr>
          </a:p>
        </p:txBody>
      </p:sp>
      <p:sp>
        <p:nvSpPr>
          <p:cNvPr id="12" name="Rectangle 11"/>
          <p:cNvSpPr/>
          <p:nvPr userDrawn="1"/>
        </p:nvSpPr>
        <p:spPr>
          <a:xfrm>
            <a:off x="5448592" y="4249546"/>
            <a:ext cx="6743408" cy="1064897"/>
          </a:xfrm>
          <a:prstGeom prst="rect">
            <a:avLst/>
          </a:prstGeom>
          <a:solidFill>
            <a:srgbClr val="049F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 Regular" panose="020B0604020202020204" charset="0"/>
            </a:endParaRPr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4"/>
          </p:nvPr>
        </p:nvSpPr>
        <p:spPr>
          <a:xfrm>
            <a:off x="5448300" y="2210618"/>
            <a:ext cx="6743700" cy="403225"/>
          </a:xfrm>
        </p:spPr>
        <p:txBody>
          <a:bodyPr vert="horz" lIns="91440" tIns="45720" rIns="91440" bIns="45720" rtlCol="0">
            <a:normAutofit/>
          </a:bodyPr>
          <a:lstStyle>
            <a:lvl1pPr marL="228600" indent="-228600" algn="ctr">
              <a:buFont typeface="Arial" panose="020B0604020202020204" pitchFamily="34" charset="0"/>
              <a:buNone/>
              <a:defRPr lang="en-US" sz="2400" smtClean="0">
                <a:solidFill>
                  <a:schemeClr val="bg1"/>
                </a:solidFill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 indent="0" algn="ctr"/>
            <a:r>
              <a:rPr lang="en-US" dirty="0"/>
              <a:t>Click to edit Master text styles</a:t>
            </a:r>
          </a:p>
        </p:txBody>
      </p:sp>
      <p:sp>
        <p:nvSpPr>
          <p:cNvPr id="27" name="Text Placeholder 26"/>
          <p:cNvSpPr>
            <a:spLocks noGrp="1"/>
          </p:cNvSpPr>
          <p:nvPr>
            <p:ph type="body" sz="quarter" idx="15"/>
          </p:nvPr>
        </p:nvSpPr>
        <p:spPr>
          <a:xfrm>
            <a:off x="5448300" y="3565714"/>
            <a:ext cx="6743700" cy="511175"/>
          </a:xfrm>
        </p:spPr>
        <p:txBody>
          <a:bodyPr vert="horz" lIns="91440" tIns="45720" rIns="91440" bIns="45720" rtlCol="0">
            <a:normAutofit/>
          </a:bodyPr>
          <a:lstStyle>
            <a:lvl1pPr marL="228600" indent="-228600" algn="ctr">
              <a:buFont typeface="Arial" panose="020B0604020202020204" pitchFamily="34" charset="0"/>
              <a:buNone/>
              <a:defRPr lang="en-US" sz="2400" smtClean="0">
                <a:solidFill>
                  <a:schemeClr val="bg1"/>
                </a:solidFill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 indent="0" algn="ctr"/>
            <a:r>
              <a:rPr lang="en-US" dirty="0"/>
              <a:t>Click to edit Master text styles</a:t>
            </a:r>
          </a:p>
        </p:txBody>
      </p:sp>
      <p:sp>
        <p:nvSpPr>
          <p:cNvPr id="29" name="Text Placeholder 28"/>
          <p:cNvSpPr>
            <a:spLocks noGrp="1"/>
          </p:cNvSpPr>
          <p:nvPr>
            <p:ph type="body" sz="quarter" idx="16"/>
          </p:nvPr>
        </p:nvSpPr>
        <p:spPr>
          <a:xfrm>
            <a:off x="5448300" y="4373555"/>
            <a:ext cx="6743700" cy="495300"/>
          </a:xfrm>
        </p:spPr>
        <p:txBody>
          <a:bodyPr vert="horz" lIns="91440" tIns="45720" rIns="91440" bIns="45720" rtlCol="0">
            <a:normAutofit/>
          </a:bodyPr>
          <a:lstStyle>
            <a:lvl1pPr marL="228600" indent="-228600" algn="ctr">
              <a:buFont typeface="Arial" panose="020B0604020202020204" pitchFamily="34" charset="0"/>
              <a:buNone/>
              <a:defRPr lang="en-US" sz="2400" smtClean="0">
                <a:solidFill>
                  <a:schemeClr val="bg1"/>
                </a:solidFill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 indent="0" algn="ctr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67949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353800" y="6403106"/>
            <a:ext cx="640080" cy="365125"/>
          </a:xfrm>
        </p:spPr>
        <p:txBody>
          <a:bodyPr/>
          <a:lstStyle/>
          <a:p>
            <a:fld id="{E927A71C-5EB0-45EC-B0AD-E94D765AE5AB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5448592" y="672999"/>
            <a:ext cx="6743408" cy="880159"/>
          </a:xfrm>
          <a:prstGeom prst="rect">
            <a:avLst/>
          </a:prstGeom>
          <a:solidFill>
            <a:srgbClr val="3913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 Regular" panose="020B0604020202020204" charset="0"/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5448300" y="1550062"/>
            <a:ext cx="6743408" cy="88114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 Regular" panose="020B0604020202020204" charset="0"/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5448592" y="2622017"/>
            <a:ext cx="6743408" cy="883987"/>
          </a:xfrm>
          <a:prstGeom prst="rect">
            <a:avLst/>
          </a:prstGeom>
          <a:solidFill>
            <a:srgbClr val="3415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 Regular" panose="020B060402020202020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448300" y="1763018"/>
            <a:ext cx="6743408" cy="445170"/>
          </a:xfrm>
        </p:spPr>
        <p:txBody>
          <a:bodyPr vert="horz" lIns="91440" tIns="45720" rIns="91440" bIns="45720" rtlCol="0">
            <a:normAutofit/>
          </a:bodyPr>
          <a:lstStyle>
            <a:lvl1pPr marL="228600" indent="-228600" algn="ctr">
              <a:buFont typeface="Arial" panose="020B0604020202020204" pitchFamily="34" charset="0"/>
              <a:buNone/>
              <a:defRPr lang="en-US" sz="2400" dirty="0">
                <a:solidFill>
                  <a:schemeClr val="bg1"/>
                </a:solidFill>
              </a:defRPr>
            </a:lvl1pPr>
          </a:lstStyle>
          <a:p>
            <a:pPr marL="0" lvl="0" indent="0" algn="ctr"/>
            <a:r>
              <a:rPr lang="en-US" dirty="0"/>
              <a:t>Click to edit Master subtitle style</a:t>
            </a:r>
          </a:p>
        </p:txBody>
      </p:sp>
      <p:sp>
        <p:nvSpPr>
          <p:cNvPr id="11" name="Rectangle 10"/>
          <p:cNvSpPr/>
          <p:nvPr userDrawn="1"/>
        </p:nvSpPr>
        <p:spPr>
          <a:xfrm>
            <a:off x="5448592" y="3500059"/>
            <a:ext cx="6743408" cy="880159"/>
          </a:xfrm>
          <a:prstGeom prst="rect">
            <a:avLst/>
          </a:prstGeom>
          <a:solidFill>
            <a:srgbClr val="049F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 Regular" panose="020B0604020202020204" charset="0"/>
            </a:endParaRPr>
          </a:p>
        </p:txBody>
      </p:sp>
      <p:sp>
        <p:nvSpPr>
          <p:cNvPr id="12" name="Rectangle 11"/>
          <p:cNvSpPr/>
          <p:nvPr userDrawn="1"/>
        </p:nvSpPr>
        <p:spPr>
          <a:xfrm>
            <a:off x="5448592" y="4588174"/>
            <a:ext cx="6743408" cy="883987"/>
          </a:xfrm>
          <a:prstGeom prst="rect">
            <a:avLst/>
          </a:prstGeom>
          <a:solidFill>
            <a:srgbClr val="3415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 Regular" panose="020B0604020202020204" charset="0"/>
            </a:endParaRPr>
          </a:p>
        </p:txBody>
      </p:sp>
      <p:sp>
        <p:nvSpPr>
          <p:cNvPr id="23" name="Text Placeholder 22"/>
          <p:cNvSpPr>
            <a:spLocks noGrp="1"/>
          </p:cNvSpPr>
          <p:nvPr>
            <p:ph type="body" sz="quarter" idx="13"/>
          </p:nvPr>
        </p:nvSpPr>
        <p:spPr>
          <a:xfrm>
            <a:off x="5448300" y="895308"/>
            <a:ext cx="6743700" cy="477837"/>
          </a:xfrm>
        </p:spPr>
        <p:txBody>
          <a:bodyPr vert="horz" lIns="91440" tIns="45720" rIns="91440" bIns="45720" rtlCol="0">
            <a:normAutofit/>
          </a:bodyPr>
          <a:lstStyle>
            <a:lvl1pPr marL="228600" indent="-228600" algn="ctr">
              <a:buFont typeface="Arial" panose="020B0604020202020204" pitchFamily="34" charset="0"/>
              <a:buNone/>
              <a:defRPr lang="en-US" sz="2400" dirty="0" smtClean="0">
                <a:solidFill>
                  <a:schemeClr val="bg1"/>
                </a:solidFill>
              </a:defRPr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marL="0" lvl="0" indent="0" algn="ctr"/>
            <a:r>
              <a:rPr lang="en-US" dirty="0"/>
              <a:t>Click to edit Master text styles</a:t>
            </a:r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4"/>
          </p:nvPr>
        </p:nvSpPr>
        <p:spPr>
          <a:xfrm>
            <a:off x="5448300" y="2888878"/>
            <a:ext cx="6743700" cy="403225"/>
          </a:xfrm>
        </p:spPr>
        <p:txBody>
          <a:bodyPr vert="horz" lIns="91440" tIns="45720" rIns="91440" bIns="45720" rtlCol="0">
            <a:normAutofit/>
          </a:bodyPr>
          <a:lstStyle>
            <a:lvl1pPr marL="228600" indent="-228600" algn="ctr">
              <a:buFont typeface="Arial" panose="020B0604020202020204" pitchFamily="34" charset="0"/>
              <a:buNone/>
              <a:defRPr lang="en-US" sz="2400" smtClean="0">
                <a:solidFill>
                  <a:schemeClr val="bg1"/>
                </a:solidFill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 indent="0" algn="ctr"/>
            <a:r>
              <a:rPr lang="en-US" dirty="0"/>
              <a:t>Click to edit Master text styles</a:t>
            </a:r>
          </a:p>
        </p:txBody>
      </p:sp>
      <p:sp>
        <p:nvSpPr>
          <p:cNvPr id="27" name="Text Placeholder 26"/>
          <p:cNvSpPr>
            <a:spLocks noGrp="1"/>
          </p:cNvSpPr>
          <p:nvPr>
            <p:ph type="body" sz="quarter" idx="15"/>
          </p:nvPr>
        </p:nvSpPr>
        <p:spPr>
          <a:xfrm>
            <a:off x="5448300" y="3635943"/>
            <a:ext cx="6743700" cy="511175"/>
          </a:xfrm>
        </p:spPr>
        <p:txBody>
          <a:bodyPr vert="horz" lIns="91440" tIns="45720" rIns="91440" bIns="45720" rtlCol="0">
            <a:normAutofit/>
          </a:bodyPr>
          <a:lstStyle>
            <a:lvl1pPr marL="228600" indent="-228600" algn="ctr">
              <a:buFont typeface="Arial" panose="020B0604020202020204" pitchFamily="34" charset="0"/>
              <a:buNone/>
              <a:defRPr lang="en-US" sz="2400" smtClean="0">
                <a:solidFill>
                  <a:schemeClr val="bg1"/>
                </a:solidFill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 indent="0" algn="ctr"/>
            <a:r>
              <a:rPr lang="en-US" dirty="0"/>
              <a:t>Click to edit Master text styles</a:t>
            </a:r>
          </a:p>
        </p:txBody>
      </p:sp>
      <p:sp>
        <p:nvSpPr>
          <p:cNvPr id="29" name="Text Placeholder 28"/>
          <p:cNvSpPr>
            <a:spLocks noGrp="1"/>
          </p:cNvSpPr>
          <p:nvPr>
            <p:ph type="body" sz="quarter" idx="16"/>
          </p:nvPr>
        </p:nvSpPr>
        <p:spPr>
          <a:xfrm>
            <a:off x="5448008" y="4782517"/>
            <a:ext cx="6743700" cy="495300"/>
          </a:xfrm>
        </p:spPr>
        <p:txBody>
          <a:bodyPr vert="horz" lIns="91440" tIns="45720" rIns="91440" bIns="45720" rtlCol="0">
            <a:normAutofit/>
          </a:bodyPr>
          <a:lstStyle>
            <a:lvl1pPr marL="228600" indent="-228600" algn="ctr">
              <a:buFont typeface="Arial" panose="020B0604020202020204" pitchFamily="34" charset="0"/>
              <a:buNone/>
              <a:defRPr lang="en-US" sz="2400" smtClean="0">
                <a:solidFill>
                  <a:schemeClr val="bg1"/>
                </a:solidFill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 indent="0" algn="ctr"/>
            <a:r>
              <a:rPr lang="en-US" dirty="0"/>
              <a:t>Click to edit Master text styles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092564D-41E2-D4AA-DFA7-6BAFA27117A9}"/>
              </a:ext>
            </a:extLst>
          </p:cNvPr>
          <p:cNvSpPr/>
          <p:nvPr userDrawn="1"/>
        </p:nvSpPr>
        <p:spPr>
          <a:xfrm>
            <a:off x="5448592" y="5472160"/>
            <a:ext cx="6743408" cy="880159"/>
          </a:xfrm>
          <a:prstGeom prst="rect">
            <a:avLst/>
          </a:prstGeom>
          <a:solidFill>
            <a:srgbClr val="049F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 Regular" panose="020B0604020202020204" charset="0"/>
            </a:endParaRPr>
          </a:p>
        </p:txBody>
      </p:sp>
      <p:sp>
        <p:nvSpPr>
          <p:cNvPr id="4" name="Text Placeholder 28">
            <a:extLst>
              <a:ext uri="{FF2B5EF4-FFF2-40B4-BE49-F238E27FC236}">
                <a16:creationId xmlns:a16="http://schemas.microsoft.com/office/drawing/2014/main" id="{FBEEA2A6-E872-FC69-27B3-B92B0F04C22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448300" y="5581860"/>
            <a:ext cx="6743700" cy="495300"/>
          </a:xfrm>
        </p:spPr>
        <p:txBody>
          <a:bodyPr vert="horz" lIns="91440" tIns="45720" rIns="91440" bIns="45720" rtlCol="0">
            <a:normAutofit/>
          </a:bodyPr>
          <a:lstStyle>
            <a:lvl1pPr marL="228600" indent="-228600" algn="ctr">
              <a:buFont typeface="Arial" panose="020B0604020202020204" pitchFamily="34" charset="0"/>
              <a:buNone/>
              <a:defRPr lang="en-US" sz="2400" smtClean="0">
                <a:solidFill>
                  <a:schemeClr val="bg1"/>
                </a:solidFill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 indent="0" algn="ctr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67175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27A71C-5EB0-45EC-B0AD-E94D765AE5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7543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27A71C-5EB0-45EC-B0AD-E94D765AE5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685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27A71C-5EB0-45EC-B0AD-E94D765AE5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0481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rgbClr val="3A0E79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6976128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819150"/>
            <a:ext cx="10515600" cy="871538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27A71C-5EB0-45EC-B0AD-E94D765AE5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0808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27A71C-5EB0-45EC-B0AD-E94D765AE5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3421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27A71C-5EB0-45EC-B0AD-E94D765AE5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4292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27A71C-5EB0-45EC-B0AD-E94D765AE5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6568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838200" y="745451"/>
            <a:ext cx="10515600" cy="821917"/>
          </a:xfrm>
          <a:prstGeom prst="rect">
            <a:avLst/>
          </a:prstGeom>
        </p:spPr>
        <p:txBody>
          <a:bodyPr/>
          <a:lstStyle>
            <a:lvl1pPr>
              <a:defRPr sz="4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dirty="0"/>
              <a:t>Statewide Coordination Center</a:t>
            </a: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7AE98A07-41B2-62BE-F87D-5E67B0DD53DC}"/>
              </a:ext>
            </a:extLst>
          </p:cNvPr>
          <p:cNvSpPr txBox="1">
            <a:spLocks/>
          </p:cNvSpPr>
          <p:nvPr userDrawn="1"/>
        </p:nvSpPr>
        <p:spPr>
          <a:xfrm>
            <a:off x="11353800" y="6403076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0" i="0" kern="1200">
                <a:solidFill>
                  <a:srgbClr val="341575"/>
                </a:solidFill>
                <a:latin typeface="Helvetica Regular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927A71C-5EB0-45EC-B0AD-E94D765AE5A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573987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70159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5295761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8908216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9312084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787037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3826094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7118687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439036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2512413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7691179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41575"/>
                </a:solidFill>
                <a:latin typeface="Helvetica Regular" panose="020B0604020202020204" charset="0"/>
                <a:cs typeface="Helvetica Regular" panose="020B060402020202020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 Regular" panose="020B0604020202020204" charset="0"/>
              </a:defRPr>
            </a:lvl1pPr>
            <a:lvl2pPr>
              <a:defRPr>
                <a:latin typeface="Helvetica Regular" panose="020B0604020202020204" charset="0"/>
              </a:defRPr>
            </a:lvl2pPr>
            <a:lvl3pPr>
              <a:defRPr>
                <a:latin typeface="Helvetica Regular" panose="020B0604020202020204" charset="0"/>
              </a:defRPr>
            </a:lvl3pPr>
            <a:lvl4pPr>
              <a:defRPr>
                <a:latin typeface="Helvetica Regular" panose="020B0604020202020204" charset="0"/>
              </a:defRPr>
            </a:lvl4pPr>
            <a:lvl5pPr>
              <a:defRPr>
                <a:latin typeface="Helvetica Regular" panose="020B060402020202020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BE3E4D84-01C4-272D-CE19-DDF288D52C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879522" y="6339761"/>
            <a:ext cx="432955" cy="334370"/>
          </a:xfrm>
          <a:prstGeom prst="rect">
            <a:avLst/>
          </a:prstGeom>
        </p:spPr>
        <p:txBody>
          <a:bodyPr/>
          <a:lstStyle>
            <a:lvl1pPr algn="r">
              <a:defRPr sz="1200" b="1">
                <a:solidFill>
                  <a:srgbClr val="341575"/>
                </a:solidFill>
                <a:latin typeface="Helvetica Regular" panose="020B0604020202020204" charset="0"/>
              </a:defRPr>
            </a:lvl1pPr>
          </a:lstStyle>
          <a:p>
            <a:fld id="{023EF2FA-38EB-354B-AB31-D0F975FB70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288131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>
                <a:solidFill>
                  <a:srgbClr val="341575"/>
                </a:solidFill>
                <a:latin typeface="Helvetica Regular" panose="020B0604020202020204" charset="0"/>
                <a:cs typeface="Helvetica Regular" panose="020B060402020202020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rgbClr val="341575"/>
                </a:solidFill>
                <a:latin typeface="Helvetica Regular" panose="020B060402020202020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C842232F-8895-4645-B141-3CEB86D10C42}"/>
              </a:ext>
            </a:extLst>
          </p:cNvPr>
          <p:cNvSpPr txBox="1">
            <a:spLocks/>
          </p:cNvSpPr>
          <p:nvPr userDrawn="1"/>
        </p:nvSpPr>
        <p:spPr>
          <a:xfrm>
            <a:off x="5879522" y="6339761"/>
            <a:ext cx="432955" cy="33437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200" b="1" kern="1200">
                <a:solidFill>
                  <a:srgbClr val="341575"/>
                </a:solidFill>
                <a:latin typeface="Helvetica Ligh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23EF2FA-38EB-354B-AB31-D0F975FB7077}" type="slidenum">
              <a:rPr lang="en-US" smtClean="0">
                <a:latin typeface="Helvetica Regular" panose="020B0604020202020204" charset="0"/>
              </a:rPr>
              <a:pPr/>
              <a:t>‹#›</a:t>
            </a:fld>
            <a:endParaRPr lang="en-US" dirty="0">
              <a:latin typeface="Helvetica Regular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603121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41575"/>
                </a:solidFill>
                <a:latin typeface="Helvetica Regular" panose="020B0604020202020204" charset="0"/>
                <a:cs typeface="Helvetica Regular" panose="020B060402020202020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 Regular" panose="020B0604020202020204" charset="0"/>
              </a:defRPr>
            </a:lvl1pPr>
            <a:lvl2pPr>
              <a:defRPr>
                <a:latin typeface="Helvetica Regular" panose="020B0604020202020204" charset="0"/>
              </a:defRPr>
            </a:lvl2pPr>
            <a:lvl3pPr>
              <a:defRPr>
                <a:latin typeface="Helvetica Regular" panose="020B0604020202020204" charset="0"/>
              </a:defRPr>
            </a:lvl3pPr>
            <a:lvl4pPr>
              <a:defRPr>
                <a:latin typeface="Helvetica Regular" panose="020B0604020202020204" charset="0"/>
              </a:defRPr>
            </a:lvl4pPr>
            <a:lvl5pPr>
              <a:defRPr>
                <a:latin typeface="Helvetica Regular" panose="020B060402020202020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 Regular" panose="020B0604020202020204" charset="0"/>
              </a:defRPr>
            </a:lvl1pPr>
            <a:lvl2pPr>
              <a:defRPr>
                <a:latin typeface="Helvetica Regular" panose="020B0604020202020204" charset="0"/>
              </a:defRPr>
            </a:lvl2pPr>
            <a:lvl3pPr>
              <a:defRPr>
                <a:latin typeface="Helvetica Regular" panose="020B0604020202020204" charset="0"/>
              </a:defRPr>
            </a:lvl3pPr>
            <a:lvl4pPr>
              <a:defRPr>
                <a:latin typeface="Helvetica Regular" panose="020B0604020202020204" charset="0"/>
              </a:defRPr>
            </a:lvl4pPr>
            <a:lvl5pPr>
              <a:defRPr>
                <a:latin typeface="Helvetica Regular" panose="020B060402020202020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FE655541-5FA3-36C6-3AD2-5B6BB4EA4365}"/>
              </a:ext>
            </a:extLst>
          </p:cNvPr>
          <p:cNvSpPr txBox="1">
            <a:spLocks/>
          </p:cNvSpPr>
          <p:nvPr userDrawn="1"/>
        </p:nvSpPr>
        <p:spPr>
          <a:xfrm>
            <a:off x="5879522" y="6339761"/>
            <a:ext cx="432955" cy="33437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200" b="1" kern="1200">
                <a:solidFill>
                  <a:srgbClr val="341575"/>
                </a:solidFill>
                <a:latin typeface="Helvetica Ligh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23EF2FA-38EB-354B-AB31-D0F975FB7077}" type="slidenum">
              <a:rPr lang="en-US" smtClean="0">
                <a:latin typeface="Helvetica Regular" panose="020B0604020202020204" charset="0"/>
              </a:rPr>
              <a:pPr/>
              <a:t>‹#›</a:t>
            </a:fld>
            <a:endParaRPr lang="en-US" dirty="0">
              <a:latin typeface="Helvetica Regular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601617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41575"/>
                </a:solidFill>
                <a:latin typeface="Helvetica Regular" panose="020B0604020202020204" charset="0"/>
                <a:cs typeface="Helvetica Regular" panose="020B060402020202020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latin typeface="Helvetica Regular" panose="020B060402020202020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 Regular" panose="020B0604020202020204" charset="0"/>
              </a:defRPr>
            </a:lvl1pPr>
            <a:lvl2pPr>
              <a:defRPr>
                <a:latin typeface="Helvetica Regular" panose="020B0604020202020204" charset="0"/>
              </a:defRPr>
            </a:lvl2pPr>
            <a:lvl3pPr>
              <a:defRPr>
                <a:latin typeface="Helvetica Regular" panose="020B0604020202020204" charset="0"/>
              </a:defRPr>
            </a:lvl3pPr>
            <a:lvl4pPr>
              <a:defRPr>
                <a:latin typeface="Helvetica Regular" panose="020B0604020202020204" charset="0"/>
              </a:defRPr>
            </a:lvl4pPr>
            <a:lvl5pPr>
              <a:defRPr>
                <a:latin typeface="Helvetica Regular" panose="020B060402020202020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latin typeface="Helvetica Regular" panose="020B060402020202020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 Regular" panose="020B0604020202020204" charset="0"/>
              </a:defRPr>
            </a:lvl1pPr>
            <a:lvl2pPr>
              <a:defRPr>
                <a:latin typeface="Helvetica Regular" panose="020B0604020202020204" charset="0"/>
              </a:defRPr>
            </a:lvl2pPr>
            <a:lvl3pPr>
              <a:defRPr>
                <a:latin typeface="Helvetica Regular" panose="020B0604020202020204" charset="0"/>
              </a:defRPr>
            </a:lvl3pPr>
            <a:lvl4pPr>
              <a:defRPr>
                <a:latin typeface="Helvetica Regular" panose="020B0604020202020204" charset="0"/>
              </a:defRPr>
            </a:lvl4pPr>
            <a:lvl5pPr>
              <a:defRPr>
                <a:latin typeface="Helvetica Regular" panose="020B060402020202020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AFBA361-16A5-4C94-B35A-85672F217458}"/>
              </a:ext>
            </a:extLst>
          </p:cNvPr>
          <p:cNvSpPr txBox="1">
            <a:spLocks/>
          </p:cNvSpPr>
          <p:nvPr userDrawn="1"/>
        </p:nvSpPr>
        <p:spPr>
          <a:xfrm>
            <a:off x="5879522" y="6339761"/>
            <a:ext cx="432955" cy="33437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200" b="1" kern="1200">
                <a:solidFill>
                  <a:srgbClr val="341575"/>
                </a:solidFill>
                <a:latin typeface="Helvetica Ligh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23EF2FA-38EB-354B-AB31-D0F975FB7077}" type="slidenum">
              <a:rPr lang="en-US" smtClean="0">
                <a:latin typeface="Helvetica Regular" panose="020B0604020202020204" charset="0"/>
              </a:rPr>
              <a:pPr/>
              <a:t>‹#›</a:t>
            </a:fld>
            <a:endParaRPr lang="en-US" dirty="0">
              <a:latin typeface="Helvetica Regular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135497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41575"/>
                </a:solidFill>
                <a:latin typeface="Helvetica Regular" panose="020B0604020202020204" charset="0"/>
                <a:cs typeface="Helvetica Regular" panose="020B060402020202020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7569F321-E0C8-DDA2-6607-381D4840E52C}"/>
              </a:ext>
            </a:extLst>
          </p:cNvPr>
          <p:cNvSpPr txBox="1">
            <a:spLocks/>
          </p:cNvSpPr>
          <p:nvPr userDrawn="1"/>
        </p:nvSpPr>
        <p:spPr>
          <a:xfrm>
            <a:off x="5879522" y="6339761"/>
            <a:ext cx="432955" cy="33437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200" b="1" kern="1200">
                <a:solidFill>
                  <a:srgbClr val="341575"/>
                </a:solidFill>
                <a:latin typeface="Helvetica Ligh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23EF2FA-38EB-354B-AB31-D0F975FB7077}" type="slidenum">
              <a:rPr lang="en-US" smtClean="0">
                <a:latin typeface="Helvetica Regular" panose="020B0604020202020204" charset="0"/>
              </a:rPr>
              <a:pPr/>
              <a:t>‹#›</a:t>
            </a:fld>
            <a:endParaRPr lang="en-US" dirty="0">
              <a:latin typeface="Helvetica Regular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371268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838200" y="745451"/>
            <a:ext cx="10515600" cy="821917"/>
          </a:xfrm>
          <a:prstGeom prst="rect">
            <a:avLst/>
          </a:prstGeom>
        </p:spPr>
        <p:txBody>
          <a:bodyPr/>
          <a:lstStyle>
            <a:lvl1pPr>
              <a:defRPr sz="4800">
                <a:solidFill>
                  <a:schemeClr val="tx1">
                    <a:lumMod val="65000"/>
                    <a:lumOff val="35000"/>
                  </a:schemeClr>
                </a:solidFill>
                <a:latin typeface="Helvetica Regular" panose="020B0604020202020204" charset="0"/>
                <a:cs typeface="Helvetica Regular" panose="020B0604020202020204" charset="0"/>
              </a:defRPr>
            </a:lvl1pPr>
          </a:lstStyle>
          <a:p>
            <a:r>
              <a:rPr lang="en-US" dirty="0"/>
              <a:t>Statewide Coordination Center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B4CFC3-88E8-DD45-B953-0BD606C7460C}"/>
              </a:ext>
            </a:extLst>
          </p:cNvPr>
          <p:cNvSpPr txBox="1">
            <a:spLocks/>
          </p:cNvSpPr>
          <p:nvPr userDrawn="1"/>
        </p:nvSpPr>
        <p:spPr>
          <a:xfrm>
            <a:off x="5879522" y="6339761"/>
            <a:ext cx="432955" cy="33437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200" b="1" kern="1200">
                <a:solidFill>
                  <a:srgbClr val="341575"/>
                </a:solidFill>
                <a:latin typeface="Helvetica Ligh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23EF2FA-38EB-354B-AB31-D0F975FB7077}" type="slidenum">
              <a:rPr lang="en-US" smtClean="0">
                <a:latin typeface="Helvetica Regular" panose="020B0604020202020204" charset="0"/>
              </a:rPr>
              <a:pPr/>
              <a:t>‹#›</a:t>
            </a:fld>
            <a:endParaRPr lang="en-US" dirty="0">
              <a:latin typeface="Helvetica Regular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80237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 preserve="1">
  <p:cSld name="Title and Content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2"/>
          <p:cNvSpPr txBox="1">
            <a:spLocks noGrp="1"/>
          </p:cNvSpPr>
          <p:nvPr>
            <p:ph type="title"/>
          </p:nvPr>
        </p:nvSpPr>
        <p:spPr>
          <a:xfrm>
            <a:off x="838200" y="1115706"/>
            <a:ext cx="10515600" cy="7099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12"/>
          <p:cNvSpPr txBox="1">
            <a:spLocks noGrp="1"/>
          </p:cNvSpPr>
          <p:nvPr>
            <p:ph type="body" idx="1"/>
          </p:nvPr>
        </p:nvSpPr>
        <p:spPr>
          <a:xfrm>
            <a:off x="838200" y="2231416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Helvetica Regular" panose="020B0604020202020204" charset="0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0958739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>
                <a:solidFill>
                  <a:srgbClr val="341575"/>
                </a:solidFill>
                <a:latin typeface="Helvetica Regular" panose="020B0604020202020204" charset="0"/>
                <a:cs typeface="Helvetica Regular" panose="020B060402020202020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>
                <a:latin typeface="Helvetica Regular" panose="020B0604020202020204" charset="0"/>
              </a:defRPr>
            </a:lvl1pPr>
            <a:lvl2pPr>
              <a:defRPr sz="2800">
                <a:latin typeface="Helvetica Regular" panose="020B0604020202020204" charset="0"/>
              </a:defRPr>
            </a:lvl2pPr>
            <a:lvl3pPr>
              <a:defRPr sz="2400">
                <a:latin typeface="Helvetica Regular" panose="020B0604020202020204" charset="0"/>
              </a:defRPr>
            </a:lvl3pPr>
            <a:lvl4pPr>
              <a:defRPr sz="2000">
                <a:latin typeface="Helvetica Regular" panose="020B0604020202020204" charset="0"/>
              </a:defRPr>
            </a:lvl4pPr>
            <a:lvl5pPr>
              <a:defRPr sz="2000">
                <a:latin typeface="Helvetica Regular" panose="020B060402020202020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latin typeface="Helvetica Regular" panose="020B060402020202020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6B6357A5-C000-CEC1-AFED-CD0FDADCA918}"/>
              </a:ext>
            </a:extLst>
          </p:cNvPr>
          <p:cNvSpPr txBox="1">
            <a:spLocks/>
          </p:cNvSpPr>
          <p:nvPr userDrawn="1"/>
        </p:nvSpPr>
        <p:spPr>
          <a:xfrm>
            <a:off x="5879522" y="6339761"/>
            <a:ext cx="432955" cy="33437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200" b="1" kern="1200">
                <a:solidFill>
                  <a:srgbClr val="341575"/>
                </a:solidFill>
                <a:latin typeface="Helvetica Ligh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23EF2FA-38EB-354B-AB31-D0F975FB7077}" type="slidenum">
              <a:rPr lang="en-US" smtClean="0">
                <a:latin typeface="Helvetica Regular" panose="020B0604020202020204" charset="0"/>
              </a:rPr>
              <a:pPr/>
              <a:t>‹#›</a:t>
            </a:fld>
            <a:endParaRPr lang="en-US" dirty="0">
              <a:latin typeface="Helvetica Regular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602023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>
                <a:solidFill>
                  <a:srgbClr val="341575"/>
                </a:solidFill>
                <a:latin typeface="Helvetica Regular" panose="020B0604020202020204" charset="0"/>
                <a:cs typeface="Helvetica Regular" panose="020B060402020202020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latin typeface="Helvetica Regular" panose="020B060402020202020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latin typeface="Helvetica Regular" panose="020B060402020202020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766879C7-1D83-D2EA-EAC0-79248E3C2619}"/>
              </a:ext>
            </a:extLst>
          </p:cNvPr>
          <p:cNvSpPr txBox="1">
            <a:spLocks/>
          </p:cNvSpPr>
          <p:nvPr userDrawn="1"/>
        </p:nvSpPr>
        <p:spPr>
          <a:xfrm>
            <a:off x="5879522" y="6339761"/>
            <a:ext cx="432955" cy="33437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200" b="1" kern="1200">
                <a:solidFill>
                  <a:srgbClr val="341575"/>
                </a:solidFill>
                <a:latin typeface="Helvetica Ligh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23EF2FA-38EB-354B-AB31-D0F975FB7077}" type="slidenum">
              <a:rPr lang="en-US" smtClean="0">
                <a:latin typeface="Helvetica Regular" panose="020B0604020202020204" charset="0"/>
              </a:rPr>
              <a:pPr/>
              <a:t>‹#›</a:t>
            </a:fld>
            <a:endParaRPr lang="en-US" dirty="0">
              <a:latin typeface="Helvetica Regular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213120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74921289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7916279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4798342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4116078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8432611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6272782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230204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235937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nd Column W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0"/>
          </p:nvPr>
        </p:nvSpPr>
        <p:spPr>
          <a:xfrm>
            <a:off x="609600" y="1373188"/>
            <a:ext cx="3413760" cy="4572000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Helvetica Regular" panose="020B0604020202020204" charset="0"/>
              </a:defRPr>
            </a:lvl1pPr>
            <a:lvl2pPr>
              <a:defRPr>
                <a:solidFill>
                  <a:schemeClr val="tx1"/>
                </a:solidFill>
                <a:latin typeface="Helvetica Regular" panose="020B0604020202020204" charset="0"/>
              </a:defRPr>
            </a:lvl2pPr>
            <a:lvl3pPr>
              <a:defRPr>
                <a:solidFill>
                  <a:schemeClr val="tx1"/>
                </a:solidFill>
                <a:latin typeface="Helvetica Regular" panose="020B0604020202020204" charset="0"/>
              </a:defRPr>
            </a:lvl3pPr>
            <a:lvl4pPr>
              <a:defRPr>
                <a:solidFill>
                  <a:schemeClr val="tx1"/>
                </a:solidFill>
                <a:latin typeface="Helvetica Regular" panose="020B0604020202020204" charset="0"/>
              </a:defRPr>
            </a:lvl4pPr>
            <a:lvl5pPr>
              <a:defRPr>
                <a:solidFill>
                  <a:schemeClr val="tx1"/>
                </a:solidFill>
                <a:latin typeface="Helvetica Regular" panose="020B060402020202020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1"/>
          </p:nvPr>
        </p:nvSpPr>
        <p:spPr>
          <a:xfrm>
            <a:off x="4394200" y="1373188"/>
            <a:ext cx="7188200" cy="4572000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Helvetica Regular" panose="020B0604020202020204" charset="0"/>
              </a:defRPr>
            </a:lvl1pPr>
            <a:lvl2pPr>
              <a:defRPr>
                <a:solidFill>
                  <a:schemeClr val="tx1"/>
                </a:solidFill>
                <a:latin typeface="Helvetica Regular" panose="020B0604020202020204" charset="0"/>
              </a:defRPr>
            </a:lvl2pPr>
            <a:lvl3pPr>
              <a:defRPr>
                <a:solidFill>
                  <a:schemeClr val="tx1"/>
                </a:solidFill>
                <a:latin typeface="Helvetica Regular" panose="020B0604020202020204" charset="0"/>
              </a:defRPr>
            </a:lvl3pPr>
            <a:lvl4pPr>
              <a:defRPr>
                <a:solidFill>
                  <a:schemeClr val="tx1"/>
                </a:solidFill>
                <a:latin typeface="Helvetica Regular" panose="020B0604020202020204" charset="0"/>
              </a:defRPr>
            </a:lvl4pPr>
            <a:lvl5pPr>
              <a:defRPr>
                <a:solidFill>
                  <a:schemeClr val="tx1"/>
                </a:solidFill>
                <a:latin typeface="Helvetica Regular" panose="020B060402020202020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>
                <a:latin typeface="Helvetica Regular" panose="020B0604020202020204" charset="0"/>
              </a:defRPr>
            </a:lvl1pPr>
          </a:lstStyle>
          <a:p>
            <a:r>
              <a:rPr lang="en-US"/>
              <a:t>Month Day, Year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>
                <a:latin typeface="Helvetica Regular" panose="020B0604020202020204" charset="0"/>
              </a:defRPr>
            </a:lvl1pPr>
          </a:lstStyle>
          <a:p>
            <a:fld id="{5E8BC936-0928-C346-B13E-04BD5803164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4973330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5639340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0445164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08115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2449879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3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Helvetica Neue Light"/>
              <a:buNone/>
              <a:defRPr sz="6000">
                <a:latin typeface="Helvetica Regular" panose="020B0604020202020204" charset="0"/>
                <a:cs typeface="Helvetica Regular" panose="020B060402020202020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11" name="Google Shape;111;p1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latin typeface="Helvetica Regular" panose="020B0604020202020204" charset="0"/>
                <a:cs typeface="Helvetica Regular" panose="020B0604020202020204" charset="0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9999090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24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Helvetica Neue Light"/>
              <a:buNone/>
              <a:defRPr sz="6000">
                <a:latin typeface="Helvetica Regular" panose="020B0604020202020204" charset="0"/>
                <a:cs typeface="Helvetica Regular" panose="020B060402020202020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14" name="Google Shape;114;p24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  <a:latin typeface="Helvetica Regular" panose="020B0604020202020204" charset="0"/>
                <a:cs typeface="Helvetica Regular" panose="020B0604020202020204" charset="0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8888507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5"/>
          <p:cNvSpPr txBox="1">
            <a:spLocks noGrp="1"/>
          </p:cNvSpPr>
          <p:nvPr>
            <p:ph type="title"/>
          </p:nvPr>
        </p:nvSpPr>
        <p:spPr>
          <a:xfrm>
            <a:off x="838200" y="1115706"/>
            <a:ext cx="10515600" cy="7099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Helvetica Regular" panose="020B0604020202020204" charset="0"/>
                <a:cs typeface="Helvetica Regular" panose="020B060402020202020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17" name="Google Shape;117;p2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Helvetica Regular" panose="020B0604020202020204" charset="0"/>
                <a:cs typeface="Helvetica Regular" panose="020B0604020202020204" charset="0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118" name="Google Shape;118;p25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Helvetica Regular" panose="020B0604020202020204" charset="0"/>
                <a:cs typeface="Helvetica Regular" panose="020B0604020202020204" charset="0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77086645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6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Helvetica Regular" panose="020B0604020202020204" charset="0"/>
                <a:cs typeface="Helvetica Regular" panose="020B060402020202020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21" name="Google Shape;121;p26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latin typeface="Helvetica Regular" panose="020B0604020202020204" charset="0"/>
                <a:cs typeface="Helvetica Regular" panose="020B0604020202020204" charset="0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 dirty="0"/>
          </a:p>
        </p:txBody>
      </p:sp>
      <p:sp>
        <p:nvSpPr>
          <p:cNvPr id="122" name="Google Shape;122;p26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Helvetica Regular" panose="020B0604020202020204" charset="0"/>
                <a:cs typeface="Helvetica Regular" panose="020B0604020202020204" charset="0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123" name="Google Shape;123;p26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latin typeface="Helvetica Regular" panose="020B0604020202020204" charset="0"/>
                <a:cs typeface="Helvetica Regular" panose="020B0604020202020204" charset="0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 dirty="0"/>
          </a:p>
        </p:txBody>
      </p:sp>
      <p:sp>
        <p:nvSpPr>
          <p:cNvPr id="124" name="Google Shape;124;p26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Helvetica Regular" panose="020B0604020202020204" charset="0"/>
                <a:cs typeface="Helvetica Regular" panose="020B0604020202020204" charset="0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41442393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7"/>
          <p:cNvSpPr txBox="1">
            <a:spLocks noGrp="1"/>
          </p:cNvSpPr>
          <p:nvPr>
            <p:ph type="title"/>
          </p:nvPr>
        </p:nvSpPr>
        <p:spPr>
          <a:xfrm>
            <a:off x="838200" y="1115706"/>
            <a:ext cx="10515600" cy="7099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Helvetica Regular" panose="020B0604020202020204" charset="0"/>
                <a:cs typeface="Helvetica Regular" panose="020B060402020202020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63282247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28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Helvetica Neue Light"/>
              <a:buNone/>
              <a:defRPr sz="3200">
                <a:latin typeface="Helvetica Regular" panose="020B0604020202020204" charset="0"/>
                <a:cs typeface="Helvetica Regular" panose="020B060402020202020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29" name="Google Shape;129;p28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>
                <a:latin typeface="Helvetica Regular" panose="020B0604020202020204" charset="0"/>
                <a:cs typeface="Helvetica Regular" panose="020B0604020202020204" charset="0"/>
              </a:defRPr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 dirty="0"/>
          </a:p>
        </p:txBody>
      </p:sp>
      <p:sp>
        <p:nvSpPr>
          <p:cNvPr id="130" name="Google Shape;130;p28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latin typeface="Helvetica Regular" panose="020B0604020202020204" charset="0"/>
                <a:cs typeface="Helvetica Regular" panose="020B0604020202020204" charset="0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421840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0"/>
          </p:nvPr>
        </p:nvSpPr>
        <p:spPr>
          <a:xfrm>
            <a:off x="611720" y="1373188"/>
            <a:ext cx="5300133" cy="4572000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Helvetica Regular" panose="020B0604020202020204" charset="0"/>
              </a:defRPr>
            </a:lvl1pPr>
            <a:lvl2pPr>
              <a:defRPr>
                <a:solidFill>
                  <a:schemeClr val="tx1"/>
                </a:solidFill>
                <a:latin typeface="Helvetica Regular" panose="020B0604020202020204" charset="0"/>
              </a:defRPr>
            </a:lvl2pPr>
            <a:lvl3pPr>
              <a:defRPr>
                <a:solidFill>
                  <a:schemeClr val="tx1"/>
                </a:solidFill>
                <a:latin typeface="Helvetica Regular" panose="020B0604020202020204" charset="0"/>
              </a:defRPr>
            </a:lvl3pPr>
            <a:lvl4pPr>
              <a:defRPr>
                <a:solidFill>
                  <a:schemeClr val="tx1"/>
                </a:solidFill>
                <a:latin typeface="Helvetica Regular" panose="020B0604020202020204" charset="0"/>
              </a:defRPr>
            </a:lvl4pPr>
            <a:lvl5pPr>
              <a:defRPr>
                <a:solidFill>
                  <a:schemeClr val="tx1"/>
                </a:solidFill>
                <a:latin typeface="Helvetica Regular" panose="020B060402020202020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1"/>
          </p:nvPr>
        </p:nvSpPr>
        <p:spPr>
          <a:xfrm>
            <a:off x="6280157" y="1373188"/>
            <a:ext cx="5302249" cy="4572000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Helvetica Regular" panose="020B0604020202020204" charset="0"/>
              </a:defRPr>
            </a:lvl1pPr>
            <a:lvl2pPr>
              <a:defRPr>
                <a:solidFill>
                  <a:schemeClr val="tx1"/>
                </a:solidFill>
                <a:latin typeface="Helvetica Regular" panose="020B0604020202020204" charset="0"/>
              </a:defRPr>
            </a:lvl2pPr>
            <a:lvl3pPr>
              <a:defRPr>
                <a:solidFill>
                  <a:schemeClr val="tx1"/>
                </a:solidFill>
                <a:latin typeface="Helvetica Regular" panose="020B0604020202020204" charset="0"/>
              </a:defRPr>
            </a:lvl3pPr>
            <a:lvl4pPr>
              <a:defRPr>
                <a:solidFill>
                  <a:schemeClr val="tx1"/>
                </a:solidFill>
                <a:latin typeface="Helvetica Regular" panose="020B0604020202020204" charset="0"/>
              </a:defRPr>
            </a:lvl4pPr>
            <a:lvl5pPr>
              <a:defRPr>
                <a:solidFill>
                  <a:schemeClr val="tx1"/>
                </a:solidFill>
                <a:latin typeface="Helvetica Regular" panose="020B060402020202020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>
                <a:latin typeface="Helvetica Regular" panose="020B0604020202020204" charset="0"/>
              </a:defRPr>
            </a:lvl1pPr>
          </a:lstStyle>
          <a:p>
            <a:r>
              <a:rPr lang="en-US"/>
              <a:t>Month Day, Year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>
                <a:latin typeface="Helvetica Regular" panose="020B0604020202020204" charset="0"/>
              </a:defRPr>
            </a:lvl1pPr>
          </a:lstStyle>
          <a:p>
            <a:fld id="{5E8BC936-0928-C346-B13E-04BD5803164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071578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Helvetica Neue Light"/>
              <a:buNone/>
              <a:defRPr sz="3200">
                <a:latin typeface="Helvetica Regular" panose="020B0604020202020204" charset="0"/>
                <a:cs typeface="Helvetica Regular" panose="020B060402020202020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33" name="Google Shape;133;p29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34" name="Google Shape;134;p29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latin typeface="Helvetica Regular" panose="020B0604020202020204" charset="0"/>
                <a:cs typeface="Helvetica Regular" panose="020B0604020202020204" charset="0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591999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0"/>
          <p:cNvSpPr txBox="1">
            <a:spLocks noGrp="1"/>
          </p:cNvSpPr>
          <p:nvPr>
            <p:ph type="title"/>
          </p:nvPr>
        </p:nvSpPr>
        <p:spPr>
          <a:xfrm>
            <a:off x="838200" y="1115706"/>
            <a:ext cx="10515600" cy="7099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Helvetica Regular" panose="020B0604020202020204" charset="0"/>
                <a:cs typeface="Helvetica Regular" panose="020B060402020202020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37" name="Google Shape;137;p30"/>
          <p:cNvSpPr txBox="1">
            <a:spLocks noGrp="1"/>
          </p:cNvSpPr>
          <p:nvPr>
            <p:ph type="body" idx="1"/>
          </p:nvPr>
        </p:nvSpPr>
        <p:spPr>
          <a:xfrm rot="5400000">
            <a:off x="3920331" y="-850715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Helvetica Regular" panose="020B0604020202020204" charset="0"/>
                <a:cs typeface="Helvetica Regular" panose="020B0604020202020204" charset="0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930664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31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Helvetica Regular" panose="020B0604020202020204" charset="0"/>
                <a:cs typeface="Helvetica Regular" panose="020B060402020202020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40" name="Google Shape;140;p31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Helvetica Regular" panose="020B0604020202020204" charset="0"/>
                <a:cs typeface="Helvetica Regular" panose="020B0604020202020204" charset="0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46447243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838200" y="745451"/>
            <a:ext cx="10515600" cy="821917"/>
          </a:xfrm>
          <a:prstGeom prst="rect">
            <a:avLst/>
          </a:prstGeom>
        </p:spPr>
        <p:txBody>
          <a:bodyPr/>
          <a:lstStyle>
            <a:lvl1pPr>
              <a:defRPr sz="4800">
                <a:solidFill>
                  <a:schemeClr val="tx1">
                    <a:lumMod val="65000"/>
                    <a:lumOff val="35000"/>
                  </a:schemeClr>
                </a:solidFill>
                <a:latin typeface="Helvetica Regular" panose="020B0604020202020204" charset="0"/>
                <a:cs typeface="Helvetica Regular" panose="020B0604020202020204" charset="0"/>
              </a:defRPr>
            </a:lvl1pPr>
          </a:lstStyle>
          <a:p>
            <a:r>
              <a:rPr lang="en-US" dirty="0"/>
              <a:t>Statewide Coordination Center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B4CFC3-88E8-DD45-B953-0BD606C7460C}"/>
              </a:ext>
            </a:extLst>
          </p:cNvPr>
          <p:cNvSpPr txBox="1">
            <a:spLocks/>
          </p:cNvSpPr>
          <p:nvPr userDrawn="1"/>
        </p:nvSpPr>
        <p:spPr>
          <a:xfrm>
            <a:off x="5879522" y="6339761"/>
            <a:ext cx="432955" cy="33437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200" b="1" kern="1200">
                <a:solidFill>
                  <a:srgbClr val="341575"/>
                </a:solidFill>
                <a:latin typeface="Helvetica Ligh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23EF2FA-38EB-354B-AB31-D0F975FB7077}" type="slidenum">
              <a:rPr lang="en-US" smtClean="0">
                <a:latin typeface="Helvetica Regular" panose="020B0604020202020204" charset="0"/>
              </a:rPr>
              <a:pPr/>
              <a:t>‹#›</a:t>
            </a:fld>
            <a:endParaRPr lang="en-US" dirty="0">
              <a:latin typeface="Helvetica Regular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739760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927A71C-5EB0-45EC-B0AD-E94D765AE5A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5936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E927A71C-5EB0-45EC-B0AD-E94D765AE5A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181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Helvetica Regular"/>
              </a:defRPr>
            </a:lvl1pPr>
          </a:lstStyle>
          <a:p>
            <a:fld id="{E927A71C-5EB0-45EC-B0AD-E94D765AE5A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5448592" y="1874750"/>
            <a:ext cx="6743408" cy="880159"/>
          </a:xfrm>
          <a:prstGeom prst="rect">
            <a:avLst/>
          </a:prstGeom>
          <a:solidFill>
            <a:srgbClr val="3913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 Regular"/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5448592" y="2971049"/>
            <a:ext cx="6743408" cy="881143"/>
          </a:xfrm>
          <a:prstGeom prst="rect">
            <a:avLst/>
          </a:prstGeom>
          <a:solidFill>
            <a:srgbClr val="049F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 Regular"/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5448592" y="4068332"/>
            <a:ext cx="6743408" cy="883987"/>
          </a:xfrm>
          <a:prstGeom prst="rect">
            <a:avLst/>
          </a:prstGeom>
          <a:solidFill>
            <a:srgbClr val="7BBF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 Regular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448592" y="3234339"/>
            <a:ext cx="6743408" cy="445170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  <a:latin typeface="Helvetica Regular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448592" y="1986481"/>
            <a:ext cx="6743408" cy="656696"/>
          </a:xfrm>
        </p:spPr>
        <p:txBody>
          <a:bodyPr anchor="b"/>
          <a:lstStyle>
            <a:lvl1pPr algn="ctr">
              <a:defRPr sz="4400">
                <a:solidFill>
                  <a:schemeClr val="bg1"/>
                </a:solidFill>
                <a:latin typeface="Helvetica Regular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5" name="Picture 4" descr="A close-up of a logo&#10;&#10;AI-generated content may be incorrect.">
            <a:extLst>
              <a:ext uri="{FF2B5EF4-FFF2-40B4-BE49-F238E27FC236}">
                <a16:creationId xmlns:a16="http://schemas.microsoft.com/office/drawing/2014/main" id="{AFA50080-15E3-F84F-1C29-B38F39BA604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843" y="-14792"/>
            <a:ext cx="6046906" cy="2078324"/>
          </a:xfrm>
          <a:prstGeom prst="rect">
            <a:avLst/>
          </a:prstGeom>
        </p:spPr>
      </p:pic>
      <p:sp>
        <p:nvSpPr>
          <p:cNvPr id="4" name="Rectangle: Diagonal Corners Snipped 3">
            <a:extLst>
              <a:ext uri="{FF2B5EF4-FFF2-40B4-BE49-F238E27FC236}">
                <a16:creationId xmlns:a16="http://schemas.microsoft.com/office/drawing/2014/main" id="{53E8A95F-9D2A-601A-897B-C3D3B1EEDB3F}"/>
              </a:ext>
            </a:extLst>
          </p:cNvPr>
          <p:cNvSpPr/>
          <p:nvPr userDrawn="1"/>
        </p:nvSpPr>
        <p:spPr>
          <a:xfrm>
            <a:off x="-1" y="6112525"/>
            <a:ext cx="2550733" cy="644325"/>
          </a:xfrm>
          <a:prstGeom prst="snip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Helvetica Regular"/>
            </a:endParaRPr>
          </a:p>
        </p:txBody>
      </p:sp>
      <p:pic>
        <p:nvPicPr>
          <p:cNvPr id="12" name="Picture 11" descr="A black background with purple text&#10;&#10;AI-generated content may be incorrect.">
            <a:extLst>
              <a:ext uri="{FF2B5EF4-FFF2-40B4-BE49-F238E27FC236}">
                <a16:creationId xmlns:a16="http://schemas.microsoft.com/office/drawing/2014/main" id="{F302B18B-0082-22D9-9843-F76E979F004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93" y="6112524"/>
            <a:ext cx="2326008" cy="628205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556328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927A71C-5EB0-45EC-B0AD-E94D765AE5A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9989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927A71C-5EB0-45EC-B0AD-E94D765AE5A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0304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927A71C-5EB0-45EC-B0AD-E94D765AE5A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1048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1.xml"/><Relationship Id="rId13" Type="http://schemas.openxmlformats.org/officeDocument/2006/relationships/image" Target="../media/image13.png"/><Relationship Id="rId3" Type="http://schemas.openxmlformats.org/officeDocument/2006/relationships/slideLayout" Target="../slideLayouts/slideLayout96.xml"/><Relationship Id="rId7" Type="http://schemas.openxmlformats.org/officeDocument/2006/relationships/slideLayout" Target="../slideLayouts/slideLayout100.xml"/><Relationship Id="rId12" Type="http://schemas.openxmlformats.org/officeDocument/2006/relationships/image" Target="../media/image12.jpg"/><Relationship Id="rId2" Type="http://schemas.openxmlformats.org/officeDocument/2006/relationships/slideLayout" Target="../slideLayouts/slideLayout95.xml"/><Relationship Id="rId1" Type="http://schemas.openxmlformats.org/officeDocument/2006/relationships/slideLayout" Target="../slideLayouts/slideLayout94.xml"/><Relationship Id="rId6" Type="http://schemas.openxmlformats.org/officeDocument/2006/relationships/slideLayout" Target="../slideLayouts/slideLayout99.xml"/><Relationship Id="rId11" Type="http://schemas.openxmlformats.org/officeDocument/2006/relationships/theme" Target="../theme/theme10.xml"/><Relationship Id="rId5" Type="http://schemas.openxmlformats.org/officeDocument/2006/relationships/slideLayout" Target="../slideLayouts/slideLayout98.xml"/><Relationship Id="rId10" Type="http://schemas.openxmlformats.org/officeDocument/2006/relationships/slideLayout" Target="../slideLayouts/slideLayout103.xml"/><Relationship Id="rId4" Type="http://schemas.openxmlformats.org/officeDocument/2006/relationships/slideLayout" Target="../slideLayouts/slideLayout97.xml"/><Relationship Id="rId9" Type="http://schemas.openxmlformats.org/officeDocument/2006/relationships/slideLayout" Target="../slideLayouts/slideLayout102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image" Target="../media/image5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9.xml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5" Type="http://schemas.openxmlformats.org/officeDocument/2006/relationships/image" Target="../media/image12.jpg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52.xml"/><Relationship Id="rId17" Type="http://schemas.openxmlformats.org/officeDocument/2006/relationships/image" Target="../media/image13.png"/><Relationship Id="rId2" Type="http://schemas.openxmlformats.org/officeDocument/2006/relationships/slideLayout" Target="../slideLayouts/slideLayout42.xml"/><Relationship Id="rId16" Type="http://schemas.openxmlformats.org/officeDocument/2006/relationships/image" Target="../media/image12.jpg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5" Type="http://schemas.openxmlformats.org/officeDocument/2006/relationships/theme" Target="../theme/theme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Relationship Id="rId14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image" Target="../media/image14.png"/><Relationship Id="rId5" Type="http://schemas.openxmlformats.org/officeDocument/2006/relationships/slideLayout" Target="../slideLayouts/slideLayout59.xml"/><Relationship Id="rId10" Type="http://schemas.openxmlformats.org/officeDocument/2006/relationships/theme" Target="../theme/theme6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image" Target="../media/image5.png"/><Relationship Id="rId5" Type="http://schemas.openxmlformats.org/officeDocument/2006/relationships/slideLayout" Target="../slideLayouts/slideLayout68.xml"/><Relationship Id="rId10" Type="http://schemas.openxmlformats.org/officeDocument/2006/relationships/image" Target="../media/image11.png"/><Relationship Id="rId4" Type="http://schemas.openxmlformats.org/officeDocument/2006/relationships/slideLayout" Target="../slideLayouts/slideLayout67.xml"/><Relationship Id="rId9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0.xml"/><Relationship Id="rId13" Type="http://schemas.openxmlformats.org/officeDocument/2006/relationships/image" Target="../media/image11.png"/><Relationship Id="rId3" Type="http://schemas.openxmlformats.org/officeDocument/2006/relationships/slideLayout" Target="../slideLayouts/slideLayout85.xml"/><Relationship Id="rId7" Type="http://schemas.openxmlformats.org/officeDocument/2006/relationships/slideLayout" Target="../slideLayouts/slideLayout89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84.xml"/><Relationship Id="rId1" Type="http://schemas.openxmlformats.org/officeDocument/2006/relationships/slideLayout" Target="../slideLayouts/slideLayout83.xml"/><Relationship Id="rId6" Type="http://schemas.openxmlformats.org/officeDocument/2006/relationships/slideLayout" Target="../slideLayouts/slideLayout88.xml"/><Relationship Id="rId11" Type="http://schemas.openxmlformats.org/officeDocument/2006/relationships/slideLayout" Target="../slideLayouts/slideLayout93.xml"/><Relationship Id="rId5" Type="http://schemas.openxmlformats.org/officeDocument/2006/relationships/slideLayout" Target="../slideLayouts/slideLayout87.xml"/><Relationship Id="rId10" Type="http://schemas.openxmlformats.org/officeDocument/2006/relationships/slideLayout" Target="../slideLayouts/slideLayout92.xml"/><Relationship Id="rId4" Type="http://schemas.openxmlformats.org/officeDocument/2006/relationships/slideLayout" Target="../slideLayouts/slideLayout86.xml"/><Relationship Id="rId9" Type="http://schemas.openxmlformats.org/officeDocument/2006/relationships/slideLayout" Target="../slideLayouts/slideLayout91.xml"/><Relationship Id="rId14" Type="http://schemas.openxmlformats.org/officeDocument/2006/relationships/image" Target="../media/image15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BFFA3734-5FD6-CA40-C86C-D2A4AC9D1893}"/>
              </a:ext>
            </a:extLst>
          </p:cNvPr>
          <p:cNvSpPr/>
          <p:nvPr userDrawn="1"/>
        </p:nvSpPr>
        <p:spPr>
          <a:xfrm>
            <a:off x="0" y="1"/>
            <a:ext cx="838200" cy="109057"/>
          </a:xfrm>
          <a:prstGeom prst="rect">
            <a:avLst/>
          </a:prstGeom>
          <a:solidFill>
            <a:srgbClr val="3913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latin typeface="Helvetica Regular" panose="020B060402020202020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3062740-44AA-13D5-F7A0-607B6E765340}"/>
              </a:ext>
            </a:extLst>
          </p:cNvPr>
          <p:cNvSpPr/>
          <p:nvPr userDrawn="1"/>
        </p:nvSpPr>
        <p:spPr>
          <a:xfrm>
            <a:off x="901111" y="1"/>
            <a:ext cx="838200" cy="109057"/>
          </a:xfrm>
          <a:prstGeom prst="rect">
            <a:avLst/>
          </a:prstGeom>
          <a:solidFill>
            <a:srgbClr val="049F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latin typeface="Helvetica Regular" panose="020B060402020202020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B9AD93E-936F-BFE8-3AE7-684984BBCF03}"/>
              </a:ext>
            </a:extLst>
          </p:cNvPr>
          <p:cNvSpPr/>
          <p:nvPr userDrawn="1"/>
        </p:nvSpPr>
        <p:spPr>
          <a:xfrm>
            <a:off x="1802220" y="1"/>
            <a:ext cx="838200" cy="109057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latin typeface="Helvetica Regular" panose="020B060402020202020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56F3093-433B-A527-86AC-78327ECD9778}"/>
              </a:ext>
            </a:extLst>
          </p:cNvPr>
          <p:cNvSpPr/>
          <p:nvPr userDrawn="1"/>
        </p:nvSpPr>
        <p:spPr>
          <a:xfrm>
            <a:off x="9551580" y="6748945"/>
            <a:ext cx="838200" cy="109057"/>
          </a:xfrm>
          <a:prstGeom prst="rect">
            <a:avLst/>
          </a:prstGeom>
          <a:solidFill>
            <a:srgbClr val="3913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latin typeface="Helvetica Regular" panose="020B060402020202020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5698272-DDFF-D965-ED0B-0C40AE5508CB}"/>
              </a:ext>
            </a:extLst>
          </p:cNvPr>
          <p:cNvSpPr/>
          <p:nvPr userDrawn="1"/>
        </p:nvSpPr>
        <p:spPr>
          <a:xfrm>
            <a:off x="10452691" y="6748945"/>
            <a:ext cx="838200" cy="109057"/>
          </a:xfrm>
          <a:prstGeom prst="rect">
            <a:avLst/>
          </a:prstGeom>
          <a:solidFill>
            <a:srgbClr val="049F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latin typeface="Helvetica Regular" panose="020B0604020202020204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0825B48C-A2C2-E6C2-59BA-C8F86A11142F}"/>
              </a:ext>
            </a:extLst>
          </p:cNvPr>
          <p:cNvSpPr/>
          <p:nvPr userDrawn="1"/>
        </p:nvSpPr>
        <p:spPr>
          <a:xfrm>
            <a:off x="11353800" y="6748945"/>
            <a:ext cx="838200" cy="109057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latin typeface="Helvetica Regular" panose="020B0604020202020204" charset="0"/>
            </a:endParaRPr>
          </a:p>
        </p:txBody>
      </p:sp>
      <p:sp>
        <p:nvSpPr>
          <p:cNvPr id="28" name="Title Placeholder 1">
            <a:extLst>
              <a:ext uri="{FF2B5EF4-FFF2-40B4-BE49-F238E27FC236}">
                <a16:creationId xmlns:a16="http://schemas.microsoft.com/office/drawing/2014/main" id="{0436461D-D770-3292-2503-A4D8D93E5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294718"/>
            <a:ext cx="10515600" cy="7099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6" name="Google Shape;32;p14">
            <a:extLst>
              <a:ext uri="{FF2B5EF4-FFF2-40B4-BE49-F238E27FC236}">
                <a16:creationId xmlns:a16="http://schemas.microsoft.com/office/drawing/2014/main" id="{1F9124D9-BE92-5B43-7608-E4D24952E73E}"/>
              </a:ext>
            </a:extLst>
          </p:cNvPr>
          <p:cNvSpPr txBox="1"/>
          <p:nvPr userDrawn="1"/>
        </p:nvSpPr>
        <p:spPr>
          <a:xfrm>
            <a:off x="480647" y="4831772"/>
            <a:ext cx="11230708" cy="10952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0"/>
              <a:buFont typeface="Calibri"/>
              <a:buNone/>
            </a:pPr>
            <a:r>
              <a:rPr lang="en-US" sz="7000" b="1" i="0" u="none" strike="noStrike" cap="none" dirty="0">
                <a:solidFill>
                  <a:schemeClr val="lt1"/>
                </a:solidFill>
                <a:latin typeface="Helvetica Regular" panose="020B0604020202020204" charset="0"/>
                <a:ea typeface="Calibri"/>
                <a:cs typeface="Helvetica Regular" panose="020B0604020202020204" charset="0"/>
                <a:sym typeface="Calibri"/>
              </a:rPr>
              <a:t>Click to edit Master title style</a:t>
            </a:r>
            <a:endParaRPr sz="1400" dirty="0">
              <a:latin typeface="Helvetica Regular" panose="020B0604020202020204" charset="0"/>
            </a:endParaRPr>
          </a:p>
        </p:txBody>
      </p:sp>
      <p:sp>
        <p:nvSpPr>
          <p:cNvPr id="7" name="Google Shape;33;p14">
            <a:extLst>
              <a:ext uri="{FF2B5EF4-FFF2-40B4-BE49-F238E27FC236}">
                <a16:creationId xmlns:a16="http://schemas.microsoft.com/office/drawing/2014/main" id="{45D8B770-7B90-2724-F565-6A8EDB31D72B}"/>
              </a:ext>
            </a:extLst>
          </p:cNvPr>
          <p:cNvSpPr txBox="1"/>
          <p:nvPr userDrawn="1"/>
        </p:nvSpPr>
        <p:spPr>
          <a:xfrm>
            <a:off x="1524000" y="6055165"/>
            <a:ext cx="9144000" cy="5584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r>
              <a:rPr lang="en-US" sz="2400" b="0" i="0" u="none" strike="noStrike" cap="none" dirty="0">
                <a:solidFill>
                  <a:schemeClr val="lt1"/>
                </a:solidFill>
                <a:latin typeface="Helvetica Regular" panose="020B0604020202020204" charset="0"/>
                <a:ea typeface="Calibri"/>
                <a:cs typeface="Helvetica Regular" panose="020B0604020202020204" charset="0"/>
                <a:sym typeface="Calibri"/>
              </a:rPr>
              <a:t>Click to edit Master subtitle style</a:t>
            </a:r>
            <a:endParaRPr sz="2400" b="0" i="0" u="none" strike="noStrike" cap="none" dirty="0">
              <a:solidFill>
                <a:schemeClr val="lt1"/>
              </a:solidFill>
              <a:latin typeface="Helvetica Regular" panose="020B0604020202020204" charset="0"/>
              <a:ea typeface="Calibri"/>
              <a:cs typeface="Helvetica Regular" panose="020B0604020202020204" charset="0"/>
              <a:sym typeface="Calibri"/>
            </a:endParaRPr>
          </a:p>
        </p:txBody>
      </p:sp>
      <p:sp>
        <p:nvSpPr>
          <p:cNvPr id="8" name="Google Shape;34;p14">
            <a:extLst>
              <a:ext uri="{FF2B5EF4-FFF2-40B4-BE49-F238E27FC236}">
                <a16:creationId xmlns:a16="http://schemas.microsoft.com/office/drawing/2014/main" id="{E59F725A-6BA3-4617-2A98-F4565669C65F}"/>
              </a:ext>
            </a:extLst>
          </p:cNvPr>
          <p:cNvSpPr txBox="1"/>
          <p:nvPr userDrawn="1"/>
        </p:nvSpPr>
        <p:spPr>
          <a:xfrm>
            <a:off x="1179871" y="6485000"/>
            <a:ext cx="408432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" b="0" i="0" u="none" strike="noStrike" cap="none" dirty="0">
                <a:solidFill>
                  <a:schemeClr val="lt1"/>
                </a:solidFill>
                <a:latin typeface="Helvetica Regular" panose="020B0604020202020204" charset="0"/>
                <a:ea typeface="Helvetica Neue"/>
                <a:cs typeface="Helvetica Regular" panose="020B0604020202020204" charset="0"/>
                <a:sym typeface="Helvetica Neue"/>
              </a:rPr>
              <a:t>©  2017 New York State Office of Mental Health</a:t>
            </a:r>
            <a:endParaRPr sz="1400" dirty="0">
              <a:latin typeface="Helvetica Regular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38385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839" r:id="rId3"/>
    <p:sldLayoutId id="2147483755" r:id="rId4"/>
    <p:sldLayoutId id="2147483756" r:id="rId5"/>
    <p:sldLayoutId id="2147483757" r:id="rId6"/>
    <p:sldLayoutId id="2147483758" r:id="rId7"/>
    <p:sldLayoutId id="2147483759" r:id="rId8"/>
    <p:sldLayoutId id="2147483760" r:id="rId9"/>
    <p:sldLayoutId id="2147483761" r:id="rId10"/>
    <p:sldLayoutId id="2147483837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b="0" kern="1200">
          <a:solidFill>
            <a:srgbClr val="391378"/>
          </a:solidFill>
          <a:latin typeface="Helvetica Regular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557784"/>
            <a:ext cx="10515600" cy="8219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408176"/>
            <a:ext cx="10515600" cy="43624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44071" y="6401078"/>
            <a:ext cx="7439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rgbClr val="341575"/>
                </a:solidFill>
                <a:latin typeface="Helvetica Regular" charset="0"/>
                <a:cs typeface="Helvetica Regular" panose="020B0604020202020204" charset="0"/>
              </a:defRPr>
            </a:lvl1pPr>
          </a:lstStyle>
          <a:p>
            <a:fld id="{E927A71C-5EB0-45EC-B0AD-E94D765AE5A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0" y="0"/>
            <a:ext cx="838200" cy="109057"/>
          </a:xfrm>
          <a:prstGeom prst="rect">
            <a:avLst/>
          </a:prstGeom>
          <a:solidFill>
            <a:srgbClr val="3913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 Regular" panose="020B0604020202020204" charset="0"/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901110" y="0"/>
            <a:ext cx="838200" cy="109057"/>
          </a:xfrm>
          <a:prstGeom prst="rect">
            <a:avLst/>
          </a:prstGeom>
          <a:solidFill>
            <a:srgbClr val="049F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 Regular" panose="020B0604020202020204" charset="0"/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1802220" y="0"/>
            <a:ext cx="838200" cy="109057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 Regular" panose="020B0604020202020204" charset="0"/>
            </a:endParaRPr>
          </a:p>
        </p:txBody>
      </p:sp>
      <p:sp>
        <p:nvSpPr>
          <p:cNvPr id="22" name="Rectangle 21"/>
          <p:cNvSpPr/>
          <p:nvPr userDrawn="1"/>
        </p:nvSpPr>
        <p:spPr>
          <a:xfrm>
            <a:off x="9551580" y="6748943"/>
            <a:ext cx="838200" cy="109057"/>
          </a:xfrm>
          <a:prstGeom prst="rect">
            <a:avLst/>
          </a:prstGeom>
          <a:solidFill>
            <a:srgbClr val="3913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 Regular" panose="020B0604020202020204" charset="0"/>
            </a:endParaRPr>
          </a:p>
        </p:txBody>
      </p:sp>
      <p:sp>
        <p:nvSpPr>
          <p:cNvPr id="23" name="Rectangle 22"/>
          <p:cNvSpPr/>
          <p:nvPr userDrawn="1"/>
        </p:nvSpPr>
        <p:spPr>
          <a:xfrm>
            <a:off x="10452690" y="6748943"/>
            <a:ext cx="838200" cy="109057"/>
          </a:xfrm>
          <a:prstGeom prst="rect">
            <a:avLst/>
          </a:prstGeom>
          <a:solidFill>
            <a:srgbClr val="049F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 Regular" panose="020B0604020202020204" charset="0"/>
            </a:endParaRPr>
          </a:p>
        </p:txBody>
      </p:sp>
      <p:sp>
        <p:nvSpPr>
          <p:cNvPr id="24" name="Rectangle 23"/>
          <p:cNvSpPr/>
          <p:nvPr userDrawn="1"/>
        </p:nvSpPr>
        <p:spPr>
          <a:xfrm>
            <a:off x="11353800" y="6748943"/>
            <a:ext cx="838200" cy="109057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 Regular" panose="020B060402020202020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E612646-E488-F6B7-CEB3-3757B85A9F3B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4010" y="6212633"/>
            <a:ext cx="2179255" cy="553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6150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8" r:id="rId1"/>
    <p:sldLayoutId id="2147483859" r:id="rId2"/>
    <p:sldLayoutId id="2147483860" r:id="rId3"/>
    <p:sldLayoutId id="2147483861" r:id="rId4"/>
    <p:sldLayoutId id="2147483862" r:id="rId5"/>
    <p:sldLayoutId id="2147483863" r:id="rId6"/>
    <p:sldLayoutId id="2147483864" r:id="rId7"/>
    <p:sldLayoutId id="2147483865" r:id="rId8"/>
    <p:sldLayoutId id="2147483866" r:id="rId9"/>
    <p:sldLayoutId id="2147483867" r:id="rId10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6000" b="0" i="0" kern="1200">
          <a:solidFill>
            <a:srgbClr val="341575"/>
          </a:solidFill>
          <a:latin typeface="Helvetica Regular" charset="0"/>
          <a:ea typeface="Kozuka Gothic Pr6N B" panose="020B0800000000000000" pitchFamily="34" charset="-128"/>
          <a:cs typeface="Myriad Arabic" panose="01010101010101010101" pitchFamily="50" charset="-78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Tx/>
        <a:buBlip>
          <a:blip r:embed="rId13"/>
        </a:buBlip>
        <a:defRPr sz="2800" b="0" i="0" kern="1200">
          <a:solidFill>
            <a:schemeClr val="tx1"/>
          </a:solidFill>
          <a:latin typeface="Helvetica Regular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2"/>
        </a:buClr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Helvetica Regular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2"/>
        </a:buClr>
        <a:buFont typeface="Myriad Pro Cond" panose="020B0506030403020204" pitchFamily="34" charset="0"/>
        <a:buChar char="−"/>
        <a:defRPr sz="2000" b="0" i="0" kern="1200">
          <a:solidFill>
            <a:schemeClr val="tx1"/>
          </a:solidFill>
          <a:latin typeface="Helvetica Regular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2"/>
        </a:buClr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Helvetica Regular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2"/>
        </a:buClr>
        <a:buFont typeface="Myriad Pro Cond" panose="020B0506030403020204" pitchFamily="34" charset="0"/>
        <a:buChar char="-"/>
        <a:defRPr sz="1800" b="0" i="0" kern="1200">
          <a:solidFill>
            <a:schemeClr val="tx1"/>
          </a:solidFill>
          <a:latin typeface="Helvetica Regular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BFFA3734-5FD6-CA40-C86C-D2A4AC9D1893}"/>
              </a:ext>
            </a:extLst>
          </p:cNvPr>
          <p:cNvSpPr/>
          <p:nvPr userDrawn="1"/>
        </p:nvSpPr>
        <p:spPr>
          <a:xfrm>
            <a:off x="0" y="0"/>
            <a:ext cx="838200" cy="109057"/>
          </a:xfrm>
          <a:prstGeom prst="rect">
            <a:avLst/>
          </a:prstGeom>
          <a:solidFill>
            <a:srgbClr val="3913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 Regular" panose="020B060402020202020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3062740-44AA-13D5-F7A0-607B6E765340}"/>
              </a:ext>
            </a:extLst>
          </p:cNvPr>
          <p:cNvSpPr/>
          <p:nvPr userDrawn="1"/>
        </p:nvSpPr>
        <p:spPr>
          <a:xfrm>
            <a:off x="901110" y="0"/>
            <a:ext cx="838200" cy="109057"/>
          </a:xfrm>
          <a:prstGeom prst="rect">
            <a:avLst/>
          </a:prstGeom>
          <a:solidFill>
            <a:srgbClr val="049F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 Regular" panose="020B060402020202020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B9AD93E-936F-BFE8-3AE7-684984BBCF03}"/>
              </a:ext>
            </a:extLst>
          </p:cNvPr>
          <p:cNvSpPr/>
          <p:nvPr userDrawn="1"/>
        </p:nvSpPr>
        <p:spPr>
          <a:xfrm>
            <a:off x="1802220" y="0"/>
            <a:ext cx="838200" cy="109057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 Regular" panose="020B060402020202020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56F3093-433B-A527-86AC-78327ECD9778}"/>
              </a:ext>
            </a:extLst>
          </p:cNvPr>
          <p:cNvSpPr/>
          <p:nvPr userDrawn="1"/>
        </p:nvSpPr>
        <p:spPr>
          <a:xfrm>
            <a:off x="9551580" y="6748943"/>
            <a:ext cx="838200" cy="109057"/>
          </a:xfrm>
          <a:prstGeom prst="rect">
            <a:avLst/>
          </a:prstGeom>
          <a:solidFill>
            <a:srgbClr val="3913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 Regular" panose="020B060402020202020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5698272-DDFF-D965-ED0B-0C40AE5508CB}"/>
              </a:ext>
            </a:extLst>
          </p:cNvPr>
          <p:cNvSpPr/>
          <p:nvPr userDrawn="1"/>
        </p:nvSpPr>
        <p:spPr>
          <a:xfrm>
            <a:off x="10452690" y="6748943"/>
            <a:ext cx="838200" cy="109057"/>
          </a:xfrm>
          <a:prstGeom prst="rect">
            <a:avLst/>
          </a:prstGeom>
          <a:solidFill>
            <a:srgbClr val="049F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 Regular" panose="020B0604020202020204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0825B48C-A2C2-E6C2-59BA-C8F86A11142F}"/>
              </a:ext>
            </a:extLst>
          </p:cNvPr>
          <p:cNvSpPr/>
          <p:nvPr userDrawn="1"/>
        </p:nvSpPr>
        <p:spPr>
          <a:xfrm>
            <a:off x="11353800" y="6748943"/>
            <a:ext cx="838200" cy="109057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 Regular" panose="020B0604020202020204" charset="0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07EF8767-518E-8F38-6896-70E2D231FD03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11264" y="5854032"/>
            <a:ext cx="2921052" cy="1003968"/>
          </a:xfrm>
          <a:prstGeom prst="rect">
            <a:avLst/>
          </a:prstGeom>
        </p:spPr>
      </p:pic>
      <p:sp>
        <p:nvSpPr>
          <p:cNvPr id="28" name="Title Placeholder 1">
            <a:extLst>
              <a:ext uri="{FF2B5EF4-FFF2-40B4-BE49-F238E27FC236}">
                <a16:creationId xmlns:a16="http://schemas.microsoft.com/office/drawing/2014/main" id="{0436461D-D770-3292-2503-A4D8D93E5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294717"/>
            <a:ext cx="10515600" cy="7099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133633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kern="1200">
          <a:solidFill>
            <a:srgbClr val="341575"/>
          </a:solidFill>
          <a:latin typeface="Helvetica Regular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-4"/>
            <a:ext cx="12192000" cy="68580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Helvetica Regular"/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0" y="-2"/>
            <a:ext cx="3919948" cy="144866"/>
          </a:xfrm>
          <a:prstGeom prst="rect">
            <a:avLst/>
          </a:prstGeom>
          <a:solidFill>
            <a:srgbClr val="3913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 Regular"/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4151958" y="-4"/>
            <a:ext cx="3900222" cy="144868"/>
          </a:xfrm>
          <a:prstGeom prst="rect">
            <a:avLst/>
          </a:prstGeom>
          <a:solidFill>
            <a:srgbClr val="049F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Helvetica Regular"/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8284190" y="0"/>
            <a:ext cx="3907809" cy="144864"/>
          </a:xfrm>
          <a:prstGeom prst="rect">
            <a:avLst/>
          </a:prstGeom>
          <a:solidFill>
            <a:srgbClr val="7BBF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Helvetica Regular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1115706"/>
            <a:ext cx="10515600" cy="7099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2231416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Slide Number Placeholder 5"/>
          <p:cNvSpPr txBox="1">
            <a:spLocks/>
          </p:cNvSpPr>
          <p:nvPr userDrawn="1"/>
        </p:nvSpPr>
        <p:spPr>
          <a:xfrm>
            <a:off x="11557239" y="6400191"/>
            <a:ext cx="4313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B329009-5ACF-9B49-A090-FE26ACD75C75}" type="slidenum">
              <a:rPr lang="en-US" smtClean="0">
                <a:solidFill>
                  <a:srgbClr val="341575"/>
                </a:solidFill>
                <a:latin typeface="Helvetica Regular"/>
              </a:rPr>
              <a:pPr/>
              <a:t>‹#›</a:t>
            </a:fld>
            <a:endParaRPr lang="en-US" dirty="0">
              <a:solidFill>
                <a:srgbClr val="341575"/>
              </a:solidFill>
              <a:latin typeface="Helvetica Regular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95356" y="15423"/>
            <a:ext cx="3201288" cy="1100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68598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8" r:id="rId1"/>
    <p:sldLayoutId id="2147483769" r:id="rId2"/>
    <p:sldLayoutId id="2147483770" r:id="rId3"/>
    <p:sldLayoutId id="2147483771" r:id="rId4"/>
    <p:sldLayoutId id="2147483772" r:id="rId5"/>
    <p:sldLayoutId id="2147483773" r:id="rId6"/>
    <p:sldLayoutId id="2147483774" r:id="rId7"/>
    <p:sldLayoutId id="2147483775" r:id="rId8"/>
    <p:sldLayoutId id="2147483776" r:id="rId9"/>
    <p:sldLayoutId id="2147483777" r:id="rId10"/>
    <p:sldLayoutId id="2147483778" r:id="rId11"/>
    <p:sldLayoutId id="2147483779" r:id="rId12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rgbClr val="341575"/>
          </a:solidFill>
          <a:latin typeface="Helvetica Regular"/>
          <a:ea typeface="Helvetica Regular"/>
          <a:cs typeface="Helvetica Regular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039FDA"/>
        </a:buClr>
        <a:buFont typeface="Arial"/>
        <a:buChar char="•"/>
        <a:defRPr sz="2800" b="0" i="0" kern="1200">
          <a:solidFill>
            <a:schemeClr val="tx1"/>
          </a:solidFill>
          <a:latin typeface="Helvetica Regular"/>
          <a:ea typeface="Helvetica Regular"/>
          <a:cs typeface="Helvetica Regular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039FDA"/>
        </a:buClr>
        <a:buFont typeface="Arial"/>
        <a:buChar char="•"/>
        <a:defRPr sz="2400" b="0" i="0" kern="1200">
          <a:solidFill>
            <a:schemeClr val="tx1"/>
          </a:solidFill>
          <a:latin typeface="Helvetica Regular"/>
          <a:ea typeface="Helvetica Regular"/>
          <a:cs typeface="Helvetica Regular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039FDA"/>
        </a:buClr>
        <a:buFont typeface="Arial"/>
        <a:buChar char="•"/>
        <a:defRPr sz="2000" b="0" i="0" kern="1200">
          <a:solidFill>
            <a:schemeClr val="tx1"/>
          </a:solidFill>
          <a:latin typeface="Helvetica Regular"/>
          <a:ea typeface="Helvetica Regular"/>
          <a:cs typeface="Helvetica Regular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039FDA"/>
        </a:buClr>
        <a:buFont typeface="Arial"/>
        <a:buChar char="•"/>
        <a:defRPr sz="1800" b="0" i="0" kern="1200">
          <a:solidFill>
            <a:schemeClr val="tx1"/>
          </a:solidFill>
          <a:latin typeface="Helvetica Regular"/>
          <a:ea typeface="Helvetica Regular"/>
          <a:cs typeface="Helvetica Regular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039FDA"/>
        </a:buClr>
        <a:buFont typeface="Arial"/>
        <a:buChar char="•"/>
        <a:defRPr sz="1800" b="0" i="0" kern="1200">
          <a:solidFill>
            <a:schemeClr val="tx1"/>
          </a:solidFill>
          <a:latin typeface="Helvetica Regular"/>
          <a:ea typeface="Helvetica Regular"/>
          <a:cs typeface="Helvetica Regular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840985"/>
            <a:ext cx="10515600" cy="8219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14513"/>
            <a:ext cx="10515600" cy="43624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44071" y="6401078"/>
            <a:ext cx="7439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rgbClr val="341575"/>
                </a:solidFill>
                <a:latin typeface="Helvetica Regular" charset="0"/>
              </a:defRPr>
            </a:lvl1pPr>
          </a:lstStyle>
          <a:p>
            <a:fld id="{E927A71C-5EB0-45EC-B0AD-E94D765AE5A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0" y="0"/>
            <a:ext cx="838200" cy="109057"/>
          </a:xfrm>
          <a:prstGeom prst="rect">
            <a:avLst/>
          </a:prstGeom>
          <a:solidFill>
            <a:srgbClr val="3913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 userDrawn="1"/>
        </p:nvSpPr>
        <p:spPr>
          <a:xfrm>
            <a:off x="901110" y="0"/>
            <a:ext cx="838200" cy="109057"/>
          </a:xfrm>
          <a:prstGeom prst="rect">
            <a:avLst/>
          </a:prstGeom>
          <a:solidFill>
            <a:srgbClr val="049F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 userDrawn="1"/>
        </p:nvSpPr>
        <p:spPr>
          <a:xfrm>
            <a:off x="1802220" y="0"/>
            <a:ext cx="838200" cy="109057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 userDrawn="1"/>
        </p:nvSpPr>
        <p:spPr>
          <a:xfrm>
            <a:off x="9551580" y="6748943"/>
            <a:ext cx="838200" cy="109057"/>
          </a:xfrm>
          <a:prstGeom prst="rect">
            <a:avLst/>
          </a:prstGeom>
          <a:solidFill>
            <a:srgbClr val="3913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22"/>
          <p:cNvSpPr/>
          <p:nvPr userDrawn="1"/>
        </p:nvSpPr>
        <p:spPr>
          <a:xfrm>
            <a:off x="10452690" y="6748943"/>
            <a:ext cx="838200" cy="109057"/>
          </a:xfrm>
          <a:prstGeom prst="rect">
            <a:avLst/>
          </a:prstGeom>
          <a:solidFill>
            <a:srgbClr val="049F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 userDrawn="1"/>
        </p:nvSpPr>
        <p:spPr>
          <a:xfrm>
            <a:off x="11353800" y="6748943"/>
            <a:ext cx="838200" cy="109057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E612646-E488-F6B7-CEB3-3757B85A9F3B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4010" y="6212633"/>
            <a:ext cx="2179255" cy="553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39367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838" r:id="rId11"/>
    <p:sldLayoutId id="2147483890" r:id="rId12"/>
    <p:sldLayoutId id="2147483891" r:id="rId1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6000" b="0" i="0" kern="1200">
          <a:solidFill>
            <a:srgbClr val="341575"/>
          </a:solidFill>
          <a:latin typeface="Helvetica Regular" charset="0"/>
          <a:ea typeface="Kozuka Gothic Pr6N B" panose="020B0800000000000000" pitchFamily="34" charset="-128"/>
          <a:cs typeface="Myriad Arabic" panose="01010101010101010101" pitchFamily="50" charset="-78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Tx/>
        <a:buBlip>
          <a:blip r:embed="rId16"/>
        </a:buBlip>
        <a:defRPr sz="2800" b="0" i="0" kern="1200">
          <a:solidFill>
            <a:schemeClr val="tx1"/>
          </a:solidFill>
          <a:latin typeface="Helvetica Regular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2"/>
        </a:buClr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Helvetica Regular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2"/>
        </a:buClr>
        <a:buFont typeface="Myriad Pro Cond" panose="020B0506030403020204" pitchFamily="34" charset="0"/>
        <a:buChar char="−"/>
        <a:defRPr sz="2000" b="0" i="0" kern="1200">
          <a:solidFill>
            <a:schemeClr val="tx1"/>
          </a:solidFill>
          <a:latin typeface="Helvetica Regular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2"/>
        </a:buClr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Helvetica Regular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2"/>
        </a:buClr>
        <a:buFont typeface="Myriad Pro Cond" panose="020B0506030403020204" pitchFamily="34" charset="0"/>
        <a:buChar char="-"/>
        <a:defRPr sz="1800" b="0" i="0" kern="1200">
          <a:solidFill>
            <a:schemeClr val="tx1"/>
          </a:solidFill>
          <a:latin typeface="Helvetica Regular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/>
          <p:cNvSpPr/>
          <p:nvPr userDrawn="1"/>
        </p:nvSpPr>
        <p:spPr>
          <a:xfrm>
            <a:off x="6546789" y="-3086"/>
            <a:ext cx="5681662" cy="2224088"/>
          </a:xfrm>
          <a:custGeom>
            <a:avLst/>
            <a:gdLst>
              <a:gd name="connsiteX0" fmla="*/ 5681662 w 5681662"/>
              <a:gd name="connsiteY0" fmla="*/ 2224088 h 2224088"/>
              <a:gd name="connsiteX1" fmla="*/ 5681662 w 5681662"/>
              <a:gd name="connsiteY1" fmla="*/ 0 h 2224088"/>
              <a:gd name="connsiteX2" fmla="*/ 0 w 5681662"/>
              <a:gd name="connsiteY2" fmla="*/ 0 h 2224088"/>
              <a:gd name="connsiteX3" fmla="*/ 5681662 w 5681662"/>
              <a:gd name="connsiteY3" fmla="*/ 2224088 h 2224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81662" h="2224088">
                <a:moveTo>
                  <a:pt x="5681662" y="2224088"/>
                </a:moveTo>
                <a:lnTo>
                  <a:pt x="5681662" y="0"/>
                </a:lnTo>
                <a:lnTo>
                  <a:pt x="0" y="0"/>
                </a:lnTo>
                <a:lnTo>
                  <a:pt x="5681662" y="222408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 Regular" panose="020B0604020202020204" charset="0"/>
            </a:endParaRPr>
          </a:p>
        </p:txBody>
      </p:sp>
      <p:sp>
        <p:nvSpPr>
          <p:cNvPr id="17" name="Freeform: Shape 16"/>
          <p:cNvSpPr/>
          <p:nvPr userDrawn="1"/>
        </p:nvSpPr>
        <p:spPr>
          <a:xfrm rot="10800000">
            <a:off x="-1" y="5357812"/>
            <a:ext cx="3832382" cy="1500187"/>
          </a:xfrm>
          <a:custGeom>
            <a:avLst/>
            <a:gdLst>
              <a:gd name="connsiteX0" fmla="*/ 5681662 w 5681662"/>
              <a:gd name="connsiteY0" fmla="*/ 2224088 h 2224088"/>
              <a:gd name="connsiteX1" fmla="*/ 5681662 w 5681662"/>
              <a:gd name="connsiteY1" fmla="*/ 0 h 2224088"/>
              <a:gd name="connsiteX2" fmla="*/ 0 w 5681662"/>
              <a:gd name="connsiteY2" fmla="*/ 0 h 2224088"/>
              <a:gd name="connsiteX3" fmla="*/ 5681662 w 5681662"/>
              <a:gd name="connsiteY3" fmla="*/ 2224088 h 2224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81662" h="2224088">
                <a:moveTo>
                  <a:pt x="5681662" y="2224088"/>
                </a:moveTo>
                <a:lnTo>
                  <a:pt x="5681662" y="0"/>
                </a:lnTo>
                <a:lnTo>
                  <a:pt x="0" y="0"/>
                </a:lnTo>
                <a:lnTo>
                  <a:pt x="5681662" y="222408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 Regular" panose="020B0604020202020204" charset="0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999481"/>
            <a:ext cx="10515600" cy="8219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973009"/>
            <a:ext cx="10515600" cy="43624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53800" y="6403076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rgbClr val="341575"/>
                </a:solidFill>
                <a:latin typeface="Helvetica Regular"/>
              </a:defRPr>
            </a:lvl1pPr>
          </a:lstStyle>
          <a:p>
            <a:fld id="{E927A71C-5EB0-45EC-B0AD-E94D765AE5A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0" y="0"/>
            <a:ext cx="838200" cy="109057"/>
          </a:xfrm>
          <a:prstGeom prst="rect">
            <a:avLst/>
          </a:prstGeom>
          <a:solidFill>
            <a:srgbClr val="3913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 Regular" panose="020B0604020202020204" charset="0"/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901110" y="0"/>
            <a:ext cx="838200" cy="109057"/>
          </a:xfrm>
          <a:prstGeom prst="rect">
            <a:avLst/>
          </a:prstGeom>
          <a:solidFill>
            <a:srgbClr val="049F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 Regular" panose="020B0604020202020204" charset="0"/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1802220" y="0"/>
            <a:ext cx="838200" cy="109057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 Regular" panose="020B0604020202020204" charset="0"/>
            </a:endParaRPr>
          </a:p>
        </p:txBody>
      </p:sp>
      <p:sp>
        <p:nvSpPr>
          <p:cNvPr id="22" name="Rectangle 21"/>
          <p:cNvSpPr/>
          <p:nvPr userDrawn="1"/>
        </p:nvSpPr>
        <p:spPr>
          <a:xfrm>
            <a:off x="9551580" y="6748943"/>
            <a:ext cx="838200" cy="109057"/>
          </a:xfrm>
          <a:prstGeom prst="rect">
            <a:avLst/>
          </a:prstGeom>
          <a:solidFill>
            <a:srgbClr val="3913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 Regular" panose="020B0604020202020204" charset="0"/>
            </a:endParaRPr>
          </a:p>
        </p:txBody>
      </p:sp>
      <p:sp>
        <p:nvSpPr>
          <p:cNvPr id="23" name="Rectangle 22"/>
          <p:cNvSpPr/>
          <p:nvPr userDrawn="1"/>
        </p:nvSpPr>
        <p:spPr>
          <a:xfrm>
            <a:off x="10452690" y="6748943"/>
            <a:ext cx="838200" cy="109057"/>
          </a:xfrm>
          <a:prstGeom prst="rect">
            <a:avLst/>
          </a:prstGeom>
          <a:solidFill>
            <a:srgbClr val="049F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 Regular" panose="020B0604020202020204" charset="0"/>
            </a:endParaRPr>
          </a:p>
        </p:txBody>
      </p:sp>
      <p:sp>
        <p:nvSpPr>
          <p:cNvPr id="24" name="Rectangle 23"/>
          <p:cNvSpPr/>
          <p:nvPr userDrawn="1"/>
        </p:nvSpPr>
        <p:spPr>
          <a:xfrm>
            <a:off x="11353800" y="6748943"/>
            <a:ext cx="838200" cy="109057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 Regular" panose="020B060402020202020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1A315D4-6729-5921-9325-9F613B65A33E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305" y="151429"/>
            <a:ext cx="2633741" cy="669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5080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2" r:id="rId1"/>
    <p:sldLayoutId id="2147483793" r:id="rId2"/>
    <p:sldLayoutId id="2147483794" r:id="rId3"/>
    <p:sldLayoutId id="2147483795" r:id="rId4"/>
    <p:sldLayoutId id="2147483796" r:id="rId5"/>
    <p:sldLayoutId id="2147483797" r:id="rId6"/>
    <p:sldLayoutId id="2147483798" r:id="rId7"/>
    <p:sldLayoutId id="2147483799" r:id="rId8"/>
    <p:sldLayoutId id="2147483800" r:id="rId9"/>
    <p:sldLayoutId id="2147483801" r:id="rId10"/>
    <p:sldLayoutId id="2147483802" r:id="rId11"/>
    <p:sldLayoutId id="2147483803" r:id="rId12"/>
    <p:sldLayoutId id="2147483804" r:id="rId13"/>
    <p:sldLayoutId id="2147483805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6000" b="0" i="0" kern="1200">
          <a:solidFill>
            <a:srgbClr val="341575"/>
          </a:solidFill>
          <a:latin typeface="Helvetica Regular" charset="0"/>
          <a:ea typeface="Kozuka Gothic Pr6N B" panose="020B0800000000000000" pitchFamily="34" charset="-128"/>
          <a:cs typeface="Myriad Arabic" panose="01010101010101010101" pitchFamily="50" charset="-78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Tx/>
        <a:buBlip>
          <a:blip r:embed="rId17"/>
        </a:buBlip>
        <a:defRPr sz="2800" b="0" i="0" kern="1200">
          <a:solidFill>
            <a:schemeClr val="tx1"/>
          </a:solidFill>
          <a:latin typeface="Helvetica Regular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2"/>
        </a:buClr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Helvetica Regular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2"/>
        </a:buClr>
        <a:buFont typeface="Myriad Pro Cond" panose="020B0506030403020204" pitchFamily="34" charset="0"/>
        <a:buChar char="−"/>
        <a:defRPr sz="2000" b="0" i="0" kern="1200">
          <a:solidFill>
            <a:schemeClr val="tx1"/>
          </a:solidFill>
          <a:latin typeface="Helvetica Regular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2"/>
        </a:buClr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Helvetica Regular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2"/>
        </a:buClr>
        <a:buFont typeface="Myriad Pro Cond" panose="020B0506030403020204" pitchFamily="34" charset="0"/>
        <a:buChar char="-"/>
        <a:defRPr sz="1800" b="0" i="0" kern="1200">
          <a:solidFill>
            <a:schemeClr val="tx1"/>
          </a:solidFill>
          <a:latin typeface="Helvetica Regular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-4"/>
            <a:ext cx="12192000" cy="685800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 Regular" panose="020B0604020202020204" charset="0"/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0" y="-2"/>
            <a:ext cx="3919948" cy="144866"/>
          </a:xfrm>
          <a:prstGeom prst="rect">
            <a:avLst/>
          </a:prstGeom>
          <a:solidFill>
            <a:srgbClr val="3913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 Regular" panose="020B0604020202020204" charset="0"/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4151958" y="-4"/>
            <a:ext cx="3900222" cy="144868"/>
          </a:xfrm>
          <a:prstGeom prst="rect">
            <a:avLst/>
          </a:prstGeom>
          <a:solidFill>
            <a:srgbClr val="049F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 Regular" panose="020B0604020202020204" charset="0"/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8284190" y="0"/>
            <a:ext cx="3907809" cy="144864"/>
          </a:xfrm>
          <a:prstGeom prst="rect">
            <a:avLst/>
          </a:prstGeom>
          <a:solidFill>
            <a:srgbClr val="7BBF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 Regular" panose="020B0604020202020204" charset="0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1115706"/>
            <a:ext cx="10515600" cy="7099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2231416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Slide Number Placeholder 5"/>
          <p:cNvSpPr txBox="1">
            <a:spLocks/>
          </p:cNvSpPr>
          <p:nvPr userDrawn="1"/>
        </p:nvSpPr>
        <p:spPr>
          <a:xfrm>
            <a:off x="11353800" y="6400191"/>
            <a:ext cx="63619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B329009-5ACF-9B49-A090-FE26ACD75C75}" type="slidenum">
              <a:rPr lang="en-US" smtClean="0">
                <a:solidFill>
                  <a:srgbClr val="341575"/>
                </a:solidFill>
                <a:latin typeface="Helvetica Regular"/>
              </a:rPr>
              <a:pPr/>
              <a:t>‹#›</a:t>
            </a:fld>
            <a:endParaRPr lang="en-US" dirty="0">
              <a:solidFill>
                <a:srgbClr val="341575"/>
              </a:solidFill>
              <a:latin typeface="Helvetica Regular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2614" y="6170396"/>
            <a:ext cx="2227849" cy="765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49733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7" r:id="rId1"/>
    <p:sldLayoutId id="2147483808" r:id="rId2"/>
    <p:sldLayoutId id="2147483809" r:id="rId3"/>
    <p:sldLayoutId id="2147483810" r:id="rId4"/>
    <p:sldLayoutId id="2147483811" r:id="rId5"/>
    <p:sldLayoutId id="2147483812" r:id="rId6"/>
    <p:sldLayoutId id="2147483813" r:id="rId7"/>
    <p:sldLayoutId id="2147483814" r:id="rId8"/>
    <p:sldLayoutId id="2147483815" r:id="rId9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Helvetica Regular"/>
          <a:ea typeface="Helvetica Regular"/>
          <a:cs typeface="Helvetica Regular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7BBF43"/>
        </a:buClr>
        <a:buFont typeface="Arial"/>
        <a:buChar char="•"/>
        <a:defRPr sz="2800" b="0" i="0" kern="1200">
          <a:solidFill>
            <a:schemeClr val="tx1"/>
          </a:solidFill>
          <a:latin typeface="Helvetica Regular" charset="0"/>
          <a:ea typeface="Helvetica Regular" charset="0"/>
          <a:cs typeface="Helvetica Regular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7BBF43"/>
        </a:buClr>
        <a:buFont typeface="Arial"/>
        <a:buChar char="•"/>
        <a:defRPr sz="2400" b="0" i="0" kern="1200">
          <a:solidFill>
            <a:schemeClr val="tx1"/>
          </a:solidFill>
          <a:latin typeface="Helvetica Regular" charset="0"/>
          <a:ea typeface="Helvetica Regular" charset="0"/>
          <a:cs typeface="Helvetica Regular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7BBF43"/>
        </a:buClr>
        <a:buFont typeface="Arial"/>
        <a:buChar char="•"/>
        <a:defRPr sz="2000" b="0" i="0" kern="1200">
          <a:solidFill>
            <a:schemeClr val="tx1"/>
          </a:solidFill>
          <a:latin typeface="Helvetica Regular" charset="0"/>
          <a:ea typeface="Helvetica Regular" charset="0"/>
          <a:cs typeface="Helvetica Regular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7BBF43"/>
        </a:buClr>
        <a:buFont typeface="Arial"/>
        <a:buChar char="•"/>
        <a:defRPr sz="1800" b="0" i="0" kern="1200">
          <a:solidFill>
            <a:schemeClr val="tx1"/>
          </a:solidFill>
          <a:latin typeface="Helvetica Regular" charset="0"/>
          <a:ea typeface="Helvetica Regular" charset="0"/>
          <a:cs typeface="Helvetica Regular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7BBF43"/>
        </a:buClr>
        <a:buFont typeface="Arial"/>
        <a:buChar char="•"/>
        <a:defRPr sz="1800" b="0" i="0" kern="1200">
          <a:solidFill>
            <a:schemeClr val="tx1"/>
          </a:solidFill>
          <a:latin typeface="Helvetica Regular" charset="0"/>
          <a:ea typeface="Helvetica Regular" charset="0"/>
          <a:cs typeface="Helvetica Regular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-2"/>
            <a:ext cx="3919948" cy="144866"/>
          </a:xfrm>
          <a:prstGeom prst="rect">
            <a:avLst/>
          </a:prstGeom>
          <a:solidFill>
            <a:srgbClr val="3913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 Regular" panose="020B0604020202020204" charset="0"/>
            </a:endParaRPr>
          </a:p>
        </p:txBody>
      </p:sp>
      <p:sp>
        <p:nvSpPr>
          <p:cNvPr id="12" name="Rectangle 11"/>
          <p:cNvSpPr/>
          <p:nvPr userDrawn="1"/>
        </p:nvSpPr>
        <p:spPr>
          <a:xfrm>
            <a:off x="4151958" y="-4"/>
            <a:ext cx="3900222" cy="144868"/>
          </a:xfrm>
          <a:prstGeom prst="rect">
            <a:avLst/>
          </a:prstGeom>
          <a:solidFill>
            <a:srgbClr val="049F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 Regular" panose="020B0604020202020204" charset="0"/>
            </a:endParaRPr>
          </a:p>
        </p:txBody>
      </p:sp>
      <p:sp>
        <p:nvSpPr>
          <p:cNvPr id="13" name="Rectangle 12"/>
          <p:cNvSpPr/>
          <p:nvPr userDrawn="1"/>
        </p:nvSpPr>
        <p:spPr>
          <a:xfrm>
            <a:off x="8284190" y="0"/>
            <a:ext cx="3907809" cy="144864"/>
          </a:xfrm>
          <a:prstGeom prst="rect">
            <a:avLst/>
          </a:prstGeom>
          <a:solidFill>
            <a:srgbClr val="7BBF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 Regular" panose="020B060402020202020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0378" y="6229344"/>
            <a:ext cx="2209745" cy="555204"/>
          </a:xfrm>
          <a:prstGeom prst="rect">
            <a:avLst/>
          </a:prstGeom>
        </p:spPr>
      </p:pic>
      <p:sp>
        <p:nvSpPr>
          <p:cNvPr id="1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879522" y="6339761"/>
            <a:ext cx="432955" cy="334370"/>
          </a:xfrm>
          <a:prstGeom prst="rect">
            <a:avLst/>
          </a:prstGeom>
        </p:spPr>
        <p:txBody>
          <a:bodyPr/>
          <a:lstStyle>
            <a:lvl1pPr algn="r">
              <a:defRPr sz="1200" b="1">
                <a:solidFill>
                  <a:srgbClr val="341575"/>
                </a:solidFill>
                <a:latin typeface="Helvetica Regular" panose="020B0604020202020204" charset="0"/>
              </a:defRPr>
            </a:lvl1pPr>
          </a:lstStyle>
          <a:p>
            <a:fld id="{023EF2FA-38EB-354B-AB31-D0F975FB7077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2" name="Google Shape;24;p8">
            <a:extLst>
              <a:ext uri="{FF2B5EF4-FFF2-40B4-BE49-F238E27FC236}">
                <a16:creationId xmlns:a16="http://schemas.microsoft.com/office/drawing/2014/main" id="{2095B18C-A4B2-467E-2E70-C1011AB6058C}"/>
              </a:ext>
            </a:extLst>
          </p:cNvPr>
          <p:cNvPicPr preferRelativeResize="0"/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57" t="13493" r="6779" b="12213"/>
          <a:stretch/>
        </p:blipFill>
        <p:spPr>
          <a:xfrm>
            <a:off x="110891" y="6099464"/>
            <a:ext cx="2642700" cy="7585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151129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6000" b="0" i="0" kern="1200">
          <a:solidFill>
            <a:schemeClr val="bg1"/>
          </a:solidFill>
          <a:latin typeface="Helvetica Light" charset="0"/>
          <a:ea typeface="Helvetica Light" charset="0"/>
          <a:cs typeface="Helvetica Light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-2"/>
            <a:ext cx="3919948" cy="144866"/>
          </a:xfrm>
          <a:prstGeom prst="rect">
            <a:avLst/>
          </a:prstGeom>
          <a:solidFill>
            <a:srgbClr val="3913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 Regular" panose="020B0604020202020204" charset="0"/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4151958" y="-4"/>
            <a:ext cx="3900222" cy="144868"/>
          </a:xfrm>
          <a:prstGeom prst="rect">
            <a:avLst/>
          </a:prstGeom>
          <a:solidFill>
            <a:srgbClr val="049F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 Regular" panose="020B0604020202020204" charset="0"/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8284190" y="0"/>
            <a:ext cx="3907809" cy="144864"/>
          </a:xfrm>
          <a:prstGeom prst="rect">
            <a:avLst/>
          </a:prstGeom>
          <a:solidFill>
            <a:srgbClr val="7BBF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 Regular" panose="020B0604020202020204" charset="0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1115706"/>
            <a:ext cx="10515600" cy="7099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2231416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Slide Number Placeholder 5"/>
          <p:cNvSpPr txBox="1">
            <a:spLocks/>
          </p:cNvSpPr>
          <p:nvPr userDrawn="1"/>
        </p:nvSpPr>
        <p:spPr>
          <a:xfrm>
            <a:off x="8610600" y="649287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B329009-5ACF-9B49-A090-FE26ACD75C75}" type="slidenum">
              <a:rPr lang="en-US" smtClean="0">
                <a:solidFill>
                  <a:srgbClr val="391378"/>
                </a:solidFill>
                <a:latin typeface="Helvetica Regular" panose="020B0604020202020204" charset="0"/>
              </a:rPr>
              <a:pPr/>
              <a:t>‹#›</a:t>
            </a:fld>
            <a:endParaRPr lang="en-US" dirty="0">
              <a:solidFill>
                <a:srgbClr val="391378"/>
              </a:solidFill>
              <a:latin typeface="Helvetica Regular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96900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6" r:id="rId1"/>
    <p:sldLayoutId id="2147483827" r:id="rId2"/>
    <p:sldLayoutId id="2147483828" r:id="rId3"/>
    <p:sldLayoutId id="2147483829" r:id="rId4"/>
    <p:sldLayoutId id="2147483830" r:id="rId5"/>
    <p:sldLayoutId id="2147483831" r:id="rId6"/>
    <p:sldLayoutId id="2147483832" r:id="rId7"/>
    <p:sldLayoutId id="2147483833" r:id="rId8"/>
    <p:sldLayoutId id="2147483834" r:id="rId9"/>
    <p:sldLayoutId id="2147483835" r:id="rId10"/>
    <p:sldLayoutId id="2147483836" r:id="rId1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rgbClr val="049FDA"/>
          </a:solidFill>
          <a:latin typeface="Helvetica Regular" panose="020B0604020202020204" charset="0"/>
          <a:ea typeface="Helvetica Regular" panose="020B0604020202020204" charset="0"/>
          <a:cs typeface="Helvetica Regular" panose="020B060402020202020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b="0" i="0" kern="1200">
          <a:solidFill>
            <a:srgbClr val="5D5B5B"/>
          </a:solidFill>
          <a:latin typeface="Helvetica Regular" panose="020B0604020202020204" charset="0"/>
          <a:ea typeface="Helvetica Regular" panose="020B0604020202020204" charset="0"/>
          <a:cs typeface="Helvetica Regular" panose="020B060402020202020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b="0" i="0" kern="1200">
          <a:solidFill>
            <a:srgbClr val="5D5B5B"/>
          </a:solidFill>
          <a:latin typeface="Helvetica Regular" panose="020B0604020202020204" charset="0"/>
          <a:ea typeface="Helvetica Regular" panose="020B0604020202020204" charset="0"/>
          <a:cs typeface="Helvetica Regular" panose="020B060402020202020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b="0" i="0" kern="1200">
          <a:solidFill>
            <a:srgbClr val="5D5B5B"/>
          </a:solidFill>
          <a:latin typeface="Helvetica Regular" panose="020B0604020202020204" charset="0"/>
          <a:ea typeface="Helvetica Regular" panose="020B0604020202020204" charset="0"/>
          <a:cs typeface="Helvetica Regular" panose="020B060402020202020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b="0" i="0" kern="1200">
          <a:solidFill>
            <a:srgbClr val="5D5B5B"/>
          </a:solidFill>
          <a:latin typeface="Helvetica Regular" panose="020B0604020202020204" charset="0"/>
          <a:ea typeface="Helvetica Regular" panose="020B0604020202020204" charset="0"/>
          <a:cs typeface="Helvetica Regular" panose="020B060402020202020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b="0" i="0" kern="1200">
          <a:solidFill>
            <a:srgbClr val="5D5B5B"/>
          </a:solidFill>
          <a:latin typeface="Helvetica Regular" panose="020B0604020202020204" charset="0"/>
          <a:ea typeface="Helvetica Regular" panose="020B0604020202020204" charset="0"/>
          <a:cs typeface="Helvetica Regular" panose="020B060402020202020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0"/>
          <p:cNvSpPr/>
          <p:nvPr/>
        </p:nvSpPr>
        <p:spPr>
          <a:xfrm>
            <a:off x="0" y="-2"/>
            <a:ext cx="3919948" cy="144866"/>
          </a:xfrm>
          <a:prstGeom prst="rect">
            <a:avLst/>
          </a:prstGeom>
          <a:solidFill>
            <a:srgbClr val="39137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Helvetica Regular" panose="020B0604020202020204" charset="0"/>
              <a:ea typeface="Calibri"/>
              <a:cs typeface="Helvetica Regular" panose="020B0604020202020204" charset="0"/>
              <a:sym typeface="Calibri"/>
            </a:endParaRPr>
          </a:p>
        </p:txBody>
      </p:sp>
      <p:sp>
        <p:nvSpPr>
          <p:cNvPr id="97" name="Google Shape;97;p10"/>
          <p:cNvSpPr/>
          <p:nvPr/>
        </p:nvSpPr>
        <p:spPr>
          <a:xfrm>
            <a:off x="4151958" y="-4"/>
            <a:ext cx="3900222" cy="144868"/>
          </a:xfrm>
          <a:prstGeom prst="rect">
            <a:avLst/>
          </a:prstGeom>
          <a:solidFill>
            <a:srgbClr val="049FD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Helvetica Regular" panose="020B0604020202020204" charset="0"/>
              <a:ea typeface="Calibri"/>
              <a:cs typeface="Helvetica Regular" panose="020B0604020202020204" charset="0"/>
              <a:sym typeface="Calibri"/>
            </a:endParaRPr>
          </a:p>
        </p:txBody>
      </p:sp>
      <p:sp>
        <p:nvSpPr>
          <p:cNvPr id="98" name="Google Shape;98;p10"/>
          <p:cNvSpPr/>
          <p:nvPr/>
        </p:nvSpPr>
        <p:spPr>
          <a:xfrm>
            <a:off x="8284190" y="0"/>
            <a:ext cx="3907809" cy="144864"/>
          </a:xfrm>
          <a:prstGeom prst="rect">
            <a:avLst/>
          </a:prstGeom>
          <a:solidFill>
            <a:srgbClr val="7BBF4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Helvetica Regular" panose="020B0604020202020204" charset="0"/>
              <a:ea typeface="Calibri"/>
              <a:cs typeface="Helvetica Regular" panose="020B0604020202020204" charset="0"/>
              <a:sym typeface="Calibri"/>
            </a:endParaRPr>
          </a:p>
        </p:txBody>
      </p:sp>
      <p:sp>
        <p:nvSpPr>
          <p:cNvPr id="99" name="Google Shape;99;p10"/>
          <p:cNvSpPr txBox="1">
            <a:spLocks noGrp="1"/>
          </p:cNvSpPr>
          <p:nvPr>
            <p:ph type="title"/>
          </p:nvPr>
        </p:nvSpPr>
        <p:spPr>
          <a:xfrm>
            <a:off x="838200" y="1115706"/>
            <a:ext cx="10515600" cy="7099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Helvetica Neue Light"/>
              <a:buNone/>
              <a:defRPr sz="4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 dirty="0"/>
          </a:p>
        </p:txBody>
      </p:sp>
      <p:sp>
        <p:nvSpPr>
          <p:cNvPr id="100" name="Google Shape;100;p10"/>
          <p:cNvSpPr txBox="1">
            <a:spLocks noGrp="1"/>
          </p:cNvSpPr>
          <p:nvPr>
            <p:ph type="body" idx="1"/>
          </p:nvPr>
        </p:nvSpPr>
        <p:spPr>
          <a:xfrm>
            <a:off x="838200" y="2231416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pic>
        <p:nvPicPr>
          <p:cNvPr id="104" name="Google Shape;104;p10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9991077" y="6249431"/>
            <a:ext cx="2103476" cy="528504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C54FC09-BFF7-9E81-48D1-17F01FF7F99A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rcRect l="6386" r="6386"/>
          <a:stretch/>
        </p:blipFill>
        <p:spPr>
          <a:xfrm>
            <a:off x="161782" y="146610"/>
            <a:ext cx="2714154" cy="1068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71967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41" r:id="rId1"/>
    <p:sldLayoutId id="2147483843" r:id="rId2"/>
    <p:sldLayoutId id="2147483844" r:id="rId3"/>
    <p:sldLayoutId id="2147483845" r:id="rId4"/>
    <p:sldLayoutId id="2147483846" r:id="rId5"/>
    <p:sldLayoutId id="2147483847" r:id="rId6"/>
    <p:sldLayoutId id="2147483848" r:id="rId7"/>
    <p:sldLayoutId id="2147483849" r:id="rId8"/>
    <p:sldLayoutId id="2147483850" r:id="rId9"/>
    <p:sldLayoutId id="2147483851" r:id="rId10"/>
    <p:sldLayoutId id="214748388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Helvetica Regular" panose="020B0604020202020204" charset="0"/>
          <a:ea typeface="Helvetica Regular" panose="020B0604020202020204" charset="0"/>
          <a:cs typeface="Helvetica Regular" panose="020B0604020202020204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Helvetica Regular" panose="020B0604020202020204" charset="0"/>
          <a:ea typeface="Helvetica Regular" panose="020B0604020202020204" charset="0"/>
          <a:cs typeface="Helvetica Regular" panose="020B0604020202020204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16.jp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reventsuicideny.org/" TargetMode="External"/><Relationship Id="rId2" Type="http://schemas.openxmlformats.org/officeDocument/2006/relationships/hyperlink" Target="https://projectteachny.org/maternal-rating-scales/" TargetMode="External"/><Relationship Id="rId1" Type="http://schemas.openxmlformats.org/officeDocument/2006/relationships/slideLayout" Target="../slideLayouts/slideLayout35.xml"/><Relationship Id="rId4" Type="http://schemas.openxmlformats.org/officeDocument/2006/relationships/hyperlink" Target="https://allianceofhope.org/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30.jpeg"/><Relationship Id="rId5" Type="http://schemas.openxmlformats.org/officeDocument/2006/relationships/image" Target="../media/image29.jpg"/><Relationship Id="rId4" Type="http://schemas.openxmlformats.org/officeDocument/2006/relationships/image" Target="../media/image28.jpeg"/><Relationship Id="rId9" Type="http://schemas.openxmlformats.org/officeDocument/2006/relationships/image" Target="../media/image11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9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g"/><Relationship Id="rId3" Type="http://schemas.openxmlformats.org/officeDocument/2006/relationships/image" Target="../media/image32.jp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35.jpg"/><Relationship Id="rId5" Type="http://schemas.openxmlformats.org/officeDocument/2006/relationships/image" Target="../media/image34.jpg"/><Relationship Id="rId10" Type="http://schemas.openxmlformats.org/officeDocument/2006/relationships/image" Target="../media/image39.jpg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0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zoom.us/webinar/register/4117679928446/WN_-iH0zq9-SNWuK96o3i-mow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40.png"/><Relationship Id="rId4" Type="http://schemas.openxmlformats.org/officeDocument/2006/relationships/hyperlink" Target="https://qrco.de/bgYZ6Q" TargetMode="Externa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rojectteachny.org/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12.jpg"/><Relationship Id="rId4" Type="http://schemas.openxmlformats.org/officeDocument/2006/relationships/image" Target="../media/image41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5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5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5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g"/><Relationship Id="rId3" Type="http://schemas.openxmlformats.org/officeDocument/2006/relationships/hyperlink" Target="https://www.facebook.com/ProjectTEACHNY" TargetMode="External"/><Relationship Id="rId7" Type="http://schemas.openxmlformats.org/officeDocument/2006/relationships/image" Target="../media/image44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43.png"/><Relationship Id="rId5" Type="http://schemas.openxmlformats.org/officeDocument/2006/relationships/hyperlink" Target="https://www.linkedin.com/company/project-teach-new-york/" TargetMode="External"/><Relationship Id="rId4" Type="http://schemas.openxmlformats.org/officeDocument/2006/relationships/image" Target="../media/image42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46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CF2D21-BE5C-A95F-016B-9744BF3EDF0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-259883" y="5049311"/>
            <a:ext cx="12192000" cy="1259568"/>
          </a:xfrm>
        </p:spPr>
        <p:txBody>
          <a:bodyPr/>
          <a:lstStyle/>
          <a:p>
            <a:r>
              <a:rPr lang="en-US" dirty="0"/>
              <a:t>Suicide Risk Assessment and Management </a:t>
            </a:r>
          </a:p>
          <a:p>
            <a:r>
              <a:rPr lang="en-US" dirty="0"/>
              <a:t>in Pregnant and Postpartum People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48647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1819275" y="1535112"/>
            <a:ext cx="8553450" cy="37877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557784"/>
            <a:ext cx="12192000" cy="709612"/>
          </a:xfrm>
        </p:spPr>
        <p:txBody>
          <a:bodyPr>
            <a:normAutofit/>
          </a:bodyPr>
          <a:lstStyle/>
          <a:p>
            <a:pPr algn="ctr"/>
            <a:r>
              <a:rPr lang="en-US" sz="4400" b="1" dirty="0">
                <a:latin typeface="+mj-lt"/>
              </a:rPr>
              <a:t>NYS Maternal Mortality Review 2018-2020</a:t>
            </a:r>
          </a:p>
        </p:txBody>
      </p:sp>
    </p:spTree>
    <p:extLst>
      <p:ext uri="{BB962C8B-B14F-4D97-AF65-F5344CB8AC3E}">
        <p14:creationId xmlns:p14="http://schemas.microsoft.com/office/powerpoint/2010/main" val="1429827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1488281" y="1610518"/>
            <a:ext cx="9215438" cy="363696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557784"/>
            <a:ext cx="12192000" cy="709612"/>
          </a:xfrm>
        </p:spPr>
        <p:txBody>
          <a:bodyPr>
            <a:noAutofit/>
          </a:bodyPr>
          <a:lstStyle/>
          <a:p>
            <a:pPr algn="ctr"/>
            <a:r>
              <a:rPr lang="en-US" sz="4400" b="1" dirty="0">
                <a:latin typeface="+mj-lt"/>
              </a:rPr>
              <a:t>NYS Maternal Mortality Review 2018-2020</a:t>
            </a:r>
          </a:p>
        </p:txBody>
      </p:sp>
    </p:spTree>
    <p:extLst>
      <p:ext uri="{BB962C8B-B14F-4D97-AF65-F5344CB8AC3E}">
        <p14:creationId xmlns:p14="http://schemas.microsoft.com/office/powerpoint/2010/main" val="1562981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1539081" y="1624564"/>
            <a:ext cx="9113838" cy="42449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557784"/>
            <a:ext cx="12192000" cy="709612"/>
          </a:xfrm>
        </p:spPr>
        <p:txBody>
          <a:bodyPr>
            <a:normAutofit/>
          </a:bodyPr>
          <a:lstStyle/>
          <a:p>
            <a:pPr algn="ctr"/>
            <a:r>
              <a:rPr lang="en-US" sz="4400" b="1" dirty="0">
                <a:latin typeface="+mj-lt"/>
              </a:rPr>
              <a:t>NYS Maternal Mortality Review 2018-2020</a:t>
            </a:r>
          </a:p>
        </p:txBody>
      </p:sp>
    </p:spTree>
    <p:extLst>
      <p:ext uri="{BB962C8B-B14F-4D97-AF65-F5344CB8AC3E}">
        <p14:creationId xmlns:p14="http://schemas.microsoft.com/office/powerpoint/2010/main" val="3665681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1846001219"/>
              </p:ext>
            </p:extLst>
          </p:nvPr>
        </p:nvGraphicFramePr>
        <p:xfrm>
          <a:off x="838200" y="1408176"/>
          <a:ext cx="10515600" cy="39778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57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57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9446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>
                          <a:solidFill>
                            <a:schemeClr val="bg1"/>
                          </a:solidFill>
                        </a:rPr>
                        <a:t>Social Support; Belongingness</a:t>
                      </a:r>
                    </a:p>
                  </a:txBody>
                  <a:tcPr marT="45726" marB="45726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Strong Therapeutic Relationship with a Trusted Provider</a:t>
                      </a:r>
                      <a:r>
                        <a:rPr lang="en-US" baseline="0" dirty="0"/>
                        <a:t> </a:t>
                      </a:r>
                      <a:endParaRPr lang="en-US" dirty="0"/>
                    </a:p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94464">
                <a:tc>
                  <a:txBody>
                    <a:bodyPr/>
                    <a:lstStyle/>
                    <a:p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Life Satisfaction</a:t>
                      </a:r>
                    </a:p>
                  </a:txBody>
                  <a:tcPr marT="45726" marB="45726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Problem-Solving Skills, Cognitive Flexibility</a:t>
                      </a:r>
                    </a:p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9446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Sense of responsibility to family</a:t>
                      </a:r>
                    </a:p>
                    <a:p>
                      <a:endParaRPr lang="en-US" sz="1800" b="0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/>
                </a:tc>
                <a:tc>
                  <a:txBody>
                    <a:bodyPr/>
                    <a:lstStyle/>
                    <a:p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Reality Testing Ability</a:t>
                      </a:r>
                    </a:p>
                  </a:txBody>
                  <a:tcPr marT="45726" marB="45726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94464">
                <a:tc>
                  <a:txBody>
                    <a:bodyPr/>
                    <a:lstStyle/>
                    <a:p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Coping Skills</a:t>
                      </a:r>
                    </a:p>
                  </a:txBody>
                  <a:tcPr marT="45726" marB="45726"/>
                </a:tc>
                <a:tc>
                  <a:txBody>
                    <a:bodyPr/>
                    <a:lstStyle/>
                    <a:p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Religious Faith </a:t>
                      </a:r>
                    </a:p>
                  </a:txBody>
                  <a:tcPr marT="45726" marB="45726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557784"/>
            <a:ext cx="12192000" cy="709612"/>
          </a:xfrm>
        </p:spPr>
        <p:txBody>
          <a:bodyPr/>
          <a:lstStyle/>
          <a:p>
            <a:pPr algn="ctr"/>
            <a:r>
              <a:rPr lang="en-US" altLang="en-US" sz="4400" b="1" dirty="0">
                <a:latin typeface="+mj-lt"/>
              </a:rPr>
              <a:t>Protective Factors</a:t>
            </a:r>
            <a:endParaRPr lang="en-US" sz="44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390514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1700303715"/>
              </p:ext>
            </p:extLst>
          </p:nvPr>
        </p:nvGraphicFramePr>
        <p:xfrm>
          <a:off x="838200" y="1212386"/>
          <a:ext cx="10515600" cy="479146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05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05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05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32121">
                <a:tc>
                  <a:txBody>
                    <a:bodyPr/>
                    <a:lstStyle/>
                    <a:p>
                      <a:r>
                        <a:rPr lang="en-US" dirty="0"/>
                        <a:t>Individual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Pregnancy related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Socioeconomic</a:t>
                      </a:r>
                      <a:r>
                        <a:rPr lang="en-US" baseline="0" dirty="0"/>
                        <a:t> 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69252">
                <a:tc>
                  <a:txBody>
                    <a:bodyPr/>
                    <a:lstStyle/>
                    <a:p>
                      <a:r>
                        <a:rPr lang="en-US" dirty="0"/>
                        <a:t>History of of self harm or</a:t>
                      </a:r>
                      <a:r>
                        <a:rPr lang="en-US" baseline="0" dirty="0"/>
                        <a:t> prior suicide attempts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Obstetrical or neonatal complications </a:t>
                      </a:r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Younger age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6925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Prior or</a:t>
                      </a:r>
                      <a:r>
                        <a:rPr lang="en-US" baseline="0" dirty="0"/>
                        <a:t> current  </a:t>
                      </a:r>
                      <a:r>
                        <a:rPr lang="en-US" dirty="0"/>
                        <a:t>psychiatric illness/substance use </a:t>
                      </a:r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Unwanted unintended pregnancy </a:t>
                      </a:r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Intimate</a:t>
                      </a:r>
                      <a:r>
                        <a:rPr lang="en-US" baseline="0" dirty="0"/>
                        <a:t> partner violence 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3212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History of of trauma </a:t>
                      </a:r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Avoidance of health services from</a:t>
                      </a:r>
                      <a:r>
                        <a:rPr lang="en-US" baseline="0" dirty="0"/>
                        <a:t> fear of losing custody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Lack of social support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6925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Family history of psychiatric illness, suicide ideations, suicide attempt </a:t>
                      </a:r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Social, racial gender</a:t>
                      </a:r>
                      <a:r>
                        <a:rPr lang="en-US" baseline="0" dirty="0"/>
                        <a:t> discrimination, inequalities 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418636"/>
            <a:ext cx="12192000" cy="793750"/>
          </a:xfrm>
        </p:spPr>
        <p:txBody>
          <a:bodyPr/>
          <a:lstStyle/>
          <a:p>
            <a:pPr algn="ctr"/>
            <a:r>
              <a:rPr lang="en-US" sz="4400" b="1" dirty="0"/>
              <a:t>Risk Factors</a:t>
            </a:r>
          </a:p>
        </p:txBody>
      </p:sp>
    </p:spTree>
    <p:extLst>
      <p:ext uri="{BB962C8B-B14F-4D97-AF65-F5344CB8AC3E}">
        <p14:creationId xmlns:p14="http://schemas.microsoft.com/office/powerpoint/2010/main" val="2300154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557784"/>
            <a:ext cx="12192000" cy="709612"/>
          </a:xfrm>
        </p:spPr>
        <p:txBody>
          <a:bodyPr/>
          <a:lstStyle/>
          <a:p>
            <a:pPr algn="ctr"/>
            <a:r>
              <a:rPr lang="en-US" sz="4400" b="1" dirty="0">
                <a:latin typeface="+mj-lt"/>
              </a:rPr>
              <a:t>Differential Diagnosis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type="body" idx="4294967295"/>
          </p:nvPr>
        </p:nvSpPr>
        <p:spPr>
          <a:xfrm>
            <a:off x="838200" y="1408176"/>
            <a:ext cx="10515600" cy="4351338"/>
          </a:xfrm>
        </p:spPr>
        <p:txBody>
          <a:bodyPr/>
          <a:lstStyle/>
          <a:p>
            <a:pPr>
              <a:buClr>
                <a:srgbClr val="039FDA"/>
              </a:buClr>
              <a:buFont typeface="Arial" panose="020B0604020202020204" pitchFamily="34" charset="0"/>
              <a:buChar char="•"/>
            </a:pPr>
            <a:endParaRPr lang="en-US" dirty="0">
              <a:latin typeface="+mn-lt"/>
            </a:endParaRPr>
          </a:p>
          <a:p>
            <a:pPr>
              <a:buClr>
                <a:srgbClr val="039FDA"/>
              </a:buClr>
              <a:buFont typeface="Arial" panose="020B0604020202020204" pitchFamily="34" charset="0"/>
              <a:buChar char="•"/>
            </a:pPr>
            <a:endParaRPr lang="en-US" dirty="0">
              <a:latin typeface="+mn-lt"/>
            </a:endParaRPr>
          </a:p>
          <a:p>
            <a:pPr>
              <a:buClr>
                <a:srgbClr val="039FDA"/>
              </a:buClr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Post Partum Psychosis </a:t>
            </a:r>
          </a:p>
          <a:p>
            <a:pPr>
              <a:buClr>
                <a:srgbClr val="039FDA"/>
              </a:buClr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Ego-dystonic intrusive thoughts </a:t>
            </a:r>
          </a:p>
          <a:p>
            <a:pPr>
              <a:buClr>
                <a:srgbClr val="039FDA"/>
              </a:buClr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Non suicidal self injury </a:t>
            </a:r>
          </a:p>
          <a:p>
            <a:pPr>
              <a:buClr>
                <a:srgbClr val="039FDA"/>
              </a:buClr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Passive suicidal ideation </a:t>
            </a:r>
          </a:p>
        </p:txBody>
      </p:sp>
    </p:spTree>
    <p:extLst>
      <p:ext uri="{BB962C8B-B14F-4D97-AF65-F5344CB8AC3E}">
        <p14:creationId xmlns:p14="http://schemas.microsoft.com/office/powerpoint/2010/main" val="3204207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557784"/>
            <a:ext cx="12192000" cy="709612"/>
          </a:xfrm>
        </p:spPr>
        <p:txBody>
          <a:bodyPr/>
          <a:lstStyle/>
          <a:p>
            <a:pPr algn="ctr"/>
            <a:r>
              <a:rPr lang="en-US" sz="4400" b="1" dirty="0">
                <a:latin typeface="+mj-lt"/>
              </a:rPr>
              <a:t>Suicide Risk Assessment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type="body" idx="4294967295"/>
          </p:nvPr>
        </p:nvSpPr>
        <p:spPr>
          <a:xfrm>
            <a:off x="841248" y="1408176"/>
            <a:ext cx="10515600" cy="4351338"/>
          </a:xfrm>
        </p:spPr>
        <p:txBody>
          <a:bodyPr>
            <a:normAutofit/>
          </a:bodyPr>
          <a:lstStyle/>
          <a:p>
            <a:pPr>
              <a:buClr>
                <a:srgbClr val="039FDA"/>
              </a:buClr>
              <a:buFont typeface="Arial" panose="020B0604020202020204" pitchFamily="34" charset="0"/>
              <a:buChar char="•"/>
            </a:pPr>
            <a:endParaRPr lang="en-US" dirty="0">
              <a:latin typeface="+mn-lt"/>
            </a:endParaRPr>
          </a:p>
          <a:p>
            <a:pPr>
              <a:buClr>
                <a:srgbClr val="039FDA"/>
              </a:buClr>
              <a:buFont typeface="Arial" panose="020B0604020202020204" pitchFamily="34" charset="0"/>
              <a:buChar char="•"/>
            </a:pPr>
            <a:endParaRPr lang="en-US" dirty="0">
              <a:latin typeface="+mn-lt"/>
            </a:endParaRPr>
          </a:p>
          <a:p>
            <a:pPr>
              <a:buClr>
                <a:srgbClr val="039FDA"/>
              </a:buClr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There are a lot of tools available to help guide the conversation</a:t>
            </a:r>
          </a:p>
          <a:p>
            <a:pPr>
              <a:buClr>
                <a:srgbClr val="039FDA"/>
              </a:buClr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Both the PHQ-9 and the EPDS include questions which can identify the presence of suicidal ideations, but need follow up</a:t>
            </a:r>
          </a:p>
          <a:p>
            <a:pPr>
              <a:buClr>
                <a:srgbClr val="039FDA"/>
              </a:buClr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P4 screener</a:t>
            </a:r>
          </a:p>
          <a:p>
            <a:pPr>
              <a:buClr>
                <a:srgbClr val="039FDA"/>
              </a:buClr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Ask Suicide Screening Questions (ASQ)</a:t>
            </a:r>
          </a:p>
          <a:p>
            <a:pPr>
              <a:buClr>
                <a:srgbClr val="039FDA"/>
              </a:buClr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Columbia Suicide Severity Rating Scale (CSSRS)</a:t>
            </a:r>
          </a:p>
          <a:p>
            <a:pPr marL="0" indent="0">
              <a:buNone/>
            </a:pPr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32581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230F91-4DA3-A14D-A715-5BAEB820C34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557784"/>
            <a:ext cx="12192000" cy="709612"/>
          </a:xfrm>
        </p:spPr>
        <p:txBody>
          <a:bodyPr/>
          <a:lstStyle/>
          <a:p>
            <a:pPr algn="ctr"/>
            <a:r>
              <a:rPr lang="en-US" sz="4400" b="1" dirty="0"/>
              <a:t>Project TEACH Website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40356B-C633-AD4B-9AF3-B32685D783D4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841248" y="1408176"/>
            <a:ext cx="10515600" cy="4351338"/>
          </a:xfrm>
        </p:spPr>
        <p:txBody>
          <a:bodyPr/>
          <a:lstStyle/>
          <a:p>
            <a:pPr>
              <a:buClr>
                <a:srgbClr val="039FDA"/>
              </a:buClr>
              <a:buFont typeface="Arial" panose="020B0604020202020204" pitchFamily="34" charset="0"/>
              <a:buChar char="•"/>
            </a:pPr>
            <a:endParaRPr lang="en-US" dirty="0"/>
          </a:p>
          <a:p>
            <a:pPr>
              <a:buClr>
                <a:srgbClr val="039FDA"/>
              </a:buClr>
              <a:buFont typeface="Arial" panose="020B0604020202020204" pitchFamily="34" charset="0"/>
              <a:buChar char="•"/>
            </a:pPr>
            <a:r>
              <a:rPr lang="en-US" dirty="0"/>
              <a:t>Resource for rating scales</a:t>
            </a:r>
          </a:p>
          <a:p>
            <a:pPr>
              <a:buClr>
                <a:srgbClr val="039FDA"/>
              </a:buClr>
              <a:buFont typeface="Arial" panose="020B0604020202020204" pitchFamily="34" charset="0"/>
              <a:buChar char="•"/>
            </a:pPr>
            <a:endParaRPr lang="en-US" dirty="0"/>
          </a:p>
          <a:p>
            <a:pPr>
              <a:buClr>
                <a:srgbClr val="039FDA"/>
              </a:buClr>
              <a:buFont typeface="Arial" panose="020B0604020202020204" pitchFamily="34" charset="0"/>
              <a:buChar char="•"/>
            </a:pPr>
            <a:r>
              <a:rPr lang="en-US" dirty="0"/>
              <a:t>https://</a:t>
            </a:r>
            <a:r>
              <a:rPr lang="en-US" dirty="0" err="1"/>
              <a:t>projectteachny.org</a:t>
            </a:r>
            <a:r>
              <a:rPr lang="en-US" dirty="0"/>
              <a:t>/maternal-rating-scales/</a:t>
            </a:r>
          </a:p>
        </p:txBody>
      </p:sp>
    </p:spTree>
    <p:extLst>
      <p:ext uri="{BB962C8B-B14F-4D97-AF65-F5344CB8AC3E}">
        <p14:creationId xmlns:p14="http://schemas.microsoft.com/office/powerpoint/2010/main" val="3894680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3"/>
          <a:stretch>
            <a:fillRect/>
          </a:stretch>
        </p:blipFill>
        <p:spPr>
          <a:xfrm>
            <a:off x="2714625" y="1148453"/>
            <a:ext cx="6762750" cy="542131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557784"/>
            <a:ext cx="12192000" cy="763588"/>
          </a:xfrm>
        </p:spPr>
        <p:txBody>
          <a:bodyPr/>
          <a:lstStyle/>
          <a:p>
            <a:pPr algn="ctr"/>
            <a:r>
              <a:rPr lang="en-US" sz="4400" b="1" dirty="0">
                <a:latin typeface="+mj-lt"/>
              </a:rPr>
              <a:t>Columbia Suicide Severity Rating Scale</a:t>
            </a:r>
          </a:p>
        </p:txBody>
      </p:sp>
    </p:spTree>
    <p:extLst>
      <p:ext uri="{BB962C8B-B14F-4D97-AF65-F5344CB8AC3E}">
        <p14:creationId xmlns:p14="http://schemas.microsoft.com/office/powerpoint/2010/main" val="1157210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3"/>
          <a:stretch>
            <a:fillRect/>
          </a:stretch>
        </p:blipFill>
        <p:spPr>
          <a:xfrm>
            <a:off x="2802835" y="1093304"/>
            <a:ext cx="6430963" cy="57646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557784"/>
            <a:ext cx="12192000" cy="773113"/>
          </a:xfrm>
        </p:spPr>
        <p:txBody>
          <a:bodyPr/>
          <a:lstStyle/>
          <a:p>
            <a:pPr algn="ctr"/>
            <a:r>
              <a:rPr lang="en-US" sz="4400" b="1" dirty="0">
                <a:latin typeface="+mj-lt"/>
              </a:rPr>
              <a:t>P4 Suicidality Screener </a:t>
            </a:r>
          </a:p>
        </p:txBody>
      </p:sp>
    </p:spTree>
    <p:extLst>
      <p:ext uri="{BB962C8B-B14F-4D97-AF65-F5344CB8AC3E}">
        <p14:creationId xmlns:p14="http://schemas.microsoft.com/office/powerpoint/2010/main" val="3234720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DE2F1D5-72F1-FEA1-0DED-B7745F51F4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9" t="17063" r="8290" b="16800"/>
          <a:stretch>
            <a:fillRect/>
          </a:stretch>
        </p:blipFill>
        <p:spPr>
          <a:xfrm>
            <a:off x="2980523" y="319846"/>
            <a:ext cx="6230954" cy="1650181"/>
          </a:xfrm>
          <a:prstGeom prst="rect">
            <a:avLst/>
          </a:prstGeom>
        </p:spPr>
      </p:pic>
      <p:sp>
        <p:nvSpPr>
          <p:cNvPr id="18" name="Subtitle 3">
            <a:extLst>
              <a:ext uri="{FF2B5EF4-FFF2-40B4-BE49-F238E27FC236}">
                <a16:creationId xmlns:a16="http://schemas.microsoft.com/office/drawing/2014/main" id="{1C9B1100-CBBD-A8B8-765E-8FACA517C5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07783" y="3207228"/>
            <a:ext cx="6714536" cy="728375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800" dirty="0"/>
              <a:t>Department of Psychiatry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800" dirty="0"/>
              <a:t>Norton College of Medicine at SUNY Upstate Medical University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800" dirty="0"/>
              <a:t>Syracuse, New York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8253C1F3-3B74-2F0D-0BF6-683FF87274B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407783" y="4056986"/>
            <a:ext cx="6479020" cy="422275"/>
          </a:xfrm>
        </p:spPr>
        <p:txBody>
          <a:bodyPr/>
          <a:lstStyle/>
          <a:p>
            <a:r>
              <a:rPr lang="en-US" sz="1800" dirty="0">
                <a:latin typeface="Helvetica Regular"/>
              </a:rPr>
              <a:t>(315) 464-3445, radonjin@upstate.edu</a:t>
            </a:r>
          </a:p>
          <a:p>
            <a:endParaRPr lang="en-US" dirty="0"/>
          </a:p>
        </p:txBody>
      </p:sp>
      <p:sp>
        <p:nvSpPr>
          <p:cNvPr id="20" name="Subtitle 6">
            <a:extLst>
              <a:ext uri="{FF2B5EF4-FFF2-40B4-BE49-F238E27FC236}">
                <a16:creationId xmlns:a16="http://schemas.microsoft.com/office/drawing/2014/main" id="{09355C37-A6BC-1CBE-3E9F-D42C6072111B}"/>
              </a:ext>
            </a:extLst>
          </p:cNvPr>
          <p:cNvSpPr txBox="1">
            <a:spLocks/>
          </p:cNvSpPr>
          <p:nvPr/>
        </p:nvSpPr>
        <p:spPr>
          <a:xfrm>
            <a:off x="1854003" y="2792850"/>
            <a:ext cx="6136731" cy="4451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400" kern="1200">
                <a:solidFill>
                  <a:schemeClr val="bg1"/>
                </a:solidFill>
                <a:latin typeface="Myriad Pro Cond" panose="020B0506030403020204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Myriad Pro Cond" panose="020B0506030403020204" pitchFamily="34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Myriad Pro Cond" panose="020B0506030403020204" pitchFamily="34" charset="0"/>
              <a:buNone/>
              <a:defRPr sz="1800" kern="1200">
                <a:solidFill>
                  <a:schemeClr val="tx1"/>
                </a:solidFill>
                <a:latin typeface="Myriad Pro Cond" panose="020B0506030403020204" pitchFamily="34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Myriad Pro Cond" panose="020B0506030403020204" pitchFamily="34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Myriad Pro Cond" panose="020B0506030403020204" pitchFamily="34" charset="0"/>
              <a:buNone/>
              <a:defRPr sz="1600" kern="1200">
                <a:solidFill>
                  <a:schemeClr val="tx1"/>
                </a:solidFill>
                <a:latin typeface="Myriad Pro Cond" panose="020B0506030403020204" pitchFamily="34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50000"/>
              </a:lnSpc>
            </a:pPr>
            <a:r>
              <a:rPr lang="en-US" sz="3200" dirty="0">
                <a:latin typeface="Helvetica Regular" charset="0"/>
              </a:rPr>
              <a:t>Nevena Radonjic, MD PhD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16CE96F5-69D9-3C5E-84B3-0242FCA2402F}"/>
              </a:ext>
            </a:extLst>
          </p:cNvPr>
          <p:cNvPicPr preferRelativeResize="0"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0879" y="2332383"/>
            <a:ext cx="1874384" cy="1948992"/>
          </a:xfrm>
          <a:prstGeom prst="rect">
            <a:avLst/>
          </a:prstGeom>
          <a:ln w="34925">
            <a:solidFill>
              <a:srgbClr val="341575"/>
            </a:solidFill>
          </a:ln>
        </p:spPr>
      </p:pic>
    </p:spTree>
    <p:extLst>
      <p:ext uri="{BB962C8B-B14F-4D97-AF65-F5344CB8AC3E}">
        <p14:creationId xmlns:p14="http://schemas.microsoft.com/office/powerpoint/2010/main" val="178593259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3297237" y="1372171"/>
            <a:ext cx="5597525" cy="53864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557784"/>
            <a:ext cx="12192000" cy="814387"/>
          </a:xfrm>
        </p:spPr>
        <p:txBody>
          <a:bodyPr/>
          <a:lstStyle/>
          <a:p>
            <a:pPr algn="ctr"/>
            <a:r>
              <a:rPr lang="en-US" sz="4400" b="1" dirty="0">
                <a:latin typeface="+mj-lt"/>
              </a:rPr>
              <a:t>ASQ Screening Tool</a:t>
            </a:r>
          </a:p>
        </p:txBody>
      </p:sp>
    </p:spTree>
    <p:extLst>
      <p:ext uri="{BB962C8B-B14F-4D97-AF65-F5344CB8AC3E}">
        <p14:creationId xmlns:p14="http://schemas.microsoft.com/office/powerpoint/2010/main" val="2362757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3332956" y="1504782"/>
            <a:ext cx="5526088" cy="506412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557784"/>
            <a:ext cx="12192000" cy="791994"/>
          </a:xfrm>
        </p:spPr>
        <p:txBody>
          <a:bodyPr/>
          <a:lstStyle/>
          <a:p>
            <a:pPr algn="ctr"/>
            <a:r>
              <a:rPr lang="en-US" sz="4400" b="1" dirty="0">
                <a:latin typeface="+mj-lt"/>
              </a:rPr>
              <a:t>ASQ Brief Suicide Assessment</a:t>
            </a:r>
          </a:p>
        </p:txBody>
      </p:sp>
    </p:spTree>
    <p:extLst>
      <p:ext uri="{BB962C8B-B14F-4D97-AF65-F5344CB8AC3E}">
        <p14:creationId xmlns:p14="http://schemas.microsoft.com/office/powerpoint/2010/main" val="2424444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3280568" y="1267397"/>
            <a:ext cx="5630863" cy="536200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557784"/>
            <a:ext cx="12192000" cy="709613"/>
          </a:xfrm>
        </p:spPr>
        <p:txBody>
          <a:bodyPr/>
          <a:lstStyle/>
          <a:p>
            <a:pPr algn="ctr"/>
            <a:r>
              <a:rPr lang="en-US" sz="4400" b="1" dirty="0">
                <a:latin typeface="+mj-lt"/>
              </a:rPr>
              <a:t>ASQ Brief Suicide Assessment </a:t>
            </a:r>
          </a:p>
        </p:txBody>
      </p:sp>
    </p:spTree>
    <p:extLst>
      <p:ext uri="{BB962C8B-B14F-4D97-AF65-F5344CB8AC3E}">
        <p14:creationId xmlns:p14="http://schemas.microsoft.com/office/powerpoint/2010/main" val="2429486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557784"/>
            <a:ext cx="12192000" cy="709612"/>
          </a:xfrm>
        </p:spPr>
        <p:txBody>
          <a:bodyPr/>
          <a:lstStyle/>
          <a:p>
            <a:pPr algn="ctr"/>
            <a:r>
              <a:rPr lang="en-US" sz="4400" b="1" dirty="0">
                <a:latin typeface="+mj-lt"/>
              </a:rPr>
              <a:t>Safety Planning: Suicide Risk is Dynamic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type="body" idx="4294967295"/>
          </p:nvPr>
        </p:nvSpPr>
        <p:spPr>
          <a:xfrm>
            <a:off x="841248" y="1408176"/>
            <a:ext cx="10515600" cy="4351338"/>
          </a:xfrm>
        </p:spPr>
        <p:txBody>
          <a:bodyPr/>
          <a:lstStyle/>
          <a:p>
            <a:pPr>
              <a:buClr>
                <a:srgbClr val="039FDA"/>
              </a:buClr>
              <a:buFont typeface="Arial" panose="020B0604020202020204" pitchFamily="34" charset="0"/>
              <a:buChar char="•"/>
            </a:pPr>
            <a:endParaRPr lang="en-US" dirty="0">
              <a:latin typeface="+mn-lt"/>
            </a:endParaRPr>
          </a:p>
          <a:p>
            <a:pPr>
              <a:buClr>
                <a:srgbClr val="039FDA"/>
              </a:buClr>
              <a:buFont typeface="Arial" panose="020B0604020202020204" pitchFamily="34" charset="0"/>
              <a:buChar char="•"/>
            </a:pPr>
            <a:endParaRPr lang="en-US" dirty="0">
              <a:latin typeface="+mn-lt"/>
            </a:endParaRPr>
          </a:p>
          <a:p>
            <a:pPr>
              <a:buClr>
                <a:srgbClr val="039FDA"/>
              </a:buClr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Steps to limit access to lethal means </a:t>
            </a:r>
          </a:p>
          <a:p>
            <a:pPr>
              <a:buClr>
                <a:srgbClr val="039FDA"/>
              </a:buClr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List of concrete warning signs of a developing crisis </a:t>
            </a:r>
          </a:p>
          <a:p>
            <a:pPr>
              <a:buClr>
                <a:srgbClr val="039FDA"/>
              </a:buClr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Available coping strategies the patient can utilize </a:t>
            </a:r>
          </a:p>
          <a:p>
            <a:pPr>
              <a:buClr>
                <a:srgbClr val="039FDA"/>
              </a:buClr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Social supports patient can reach out to </a:t>
            </a:r>
          </a:p>
          <a:p>
            <a:pPr>
              <a:buClr>
                <a:srgbClr val="039FDA"/>
              </a:buClr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Professional contact information's for use during crisis </a:t>
            </a:r>
          </a:p>
        </p:txBody>
      </p:sp>
    </p:spTree>
    <p:extLst>
      <p:ext uri="{BB962C8B-B14F-4D97-AF65-F5344CB8AC3E}">
        <p14:creationId xmlns:p14="http://schemas.microsoft.com/office/powerpoint/2010/main" val="3681672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3237706" y="1361060"/>
            <a:ext cx="5716587" cy="541121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557784"/>
            <a:ext cx="12192000" cy="803275"/>
          </a:xfrm>
        </p:spPr>
        <p:txBody>
          <a:bodyPr/>
          <a:lstStyle/>
          <a:p>
            <a:pPr algn="ctr"/>
            <a:r>
              <a:rPr lang="en-US" sz="4400" b="1" dirty="0">
                <a:latin typeface="+mj-lt"/>
              </a:rPr>
              <a:t>Patient Safety Plan Template</a:t>
            </a:r>
          </a:p>
        </p:txBody>
      </p:sp>
    </p:spTree>
    <p:extLst>
      <p:ext uri="{BB962C8B-B14F-4D97-AF65-F5344CB8AC3E}">
        <p14:creationId xmlns:p14="http://schemas.microsoft.com/office/powerpoint/2010/main" val="215908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557784"/>
            <a:ext cx="12192000" cy="709612"/>
          </a:xfrm>
        </p:spPr>
        <p:txBody>
          <a:bodyPr/>
          <a:lstStyle/>
          <a:p>
            <a:pPr algn="ctr"/>
            <a:r>
              <a:rPr lang="en-US" sz="4400" b="1" dirty="0">
                <a:latin typeface="+mj-lt"/>
              </a:rPr>
              <a:t>Suicide Risk Assessment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type="body" idx="4294967295"/>
          </p:nvPr>
        </p:nvSpPr>
        <p:spPr>
          <a:xfrm>
            <a:off x="841248" y="1408176"/>
            <a:ext cx="10515600" cy="4351338"/>
          </a:xfrm>
        </p:spPr>
        <p:txBody>
          <a:bodyPr>
            <a:normAutofit/>
          </a:bodyPr>
          <a:lstStyle/>
          <a:p>
            <a:pPr>
              <a:buClr>
                <a:srgbClr val="039FDA"/>
              </a:buClr>
              <a:buFont typeface="Arial" panose="020B0604020202020204" pitchFamily="34" charset="0"/>
              <a:buChar char="•"/>
            </a:pPr>
            <a:endParaRPr lang="en-US" dirty="0">
              <a:latin typeface="+mn-lt"/>
            </a:endParaRPr>
          </a:p>
          <a:p>
            <a:pPr>
              <a:buClr>
                <a:srgbClr val="039FDA"/>
              </a:buClr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Remember that asking about SI does not increase the risk of suicide attempts or “give people ideas” </a:t>
            </a:r>
          </a:p>
          <a:p>
            <a:pPr>
              <a:buClr>
                <a:srgbClr val="039FDA"/>
              </a:buClr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Normalize the process: the more uncomfortable you appear, the less forthcoming your patient is likely to be </a:t>
            </a:r>
          </a:p>
          <a:p>
            <a:pPr>
              <a:buClr>
                <a:srgbClr val="039FDA"/>
              </a:buClr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Don’t assume a negative response and don’t use vague language/euphemisms </a:t>
            </a:r>
          </a:p>
          <a:p>
            <a:pPr>
              <a:buClr>
                <a:srgbClr val="039FDA"/>
              </a:buClr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Follow up and be thorough – adequate risk assessment (and management) requires details </a:t>
            </a:r>
          </a:p>
        </p:txBody>
      </p:sp>
    </p:spTree>
    <p:extLst>
      <p:ext uri="{BB962C8B-B14F-4D97-AF65-F5344CB8AC3E}">
        <p14:creationId xmlns:p14="http://schemas.microsoft.com/office/powerpoint/2010/main" val="1544085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557784"/>
            <a:ext cx="12192000" cy="709613"/>
          </a:xfrm>
        </p:spPr>
        <p:txBody>
          <a:bodyPr/>
          <a:lstStyle/>
          <a:p>
            <a:pPr algn="ctr"/>
            <a:r>
              <a:rPr lang="en-US" sz="4400" b="1" dirty="0">
                <a:latin typeface="+mj-lt"/>
              </a:rPr>
              <a:t>What We Would Like To Know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type="body" idx="4294967295"/>
          </p:nvPr>
        </p:nvSpPr>
        <p:spPr>
          <a:xfrm>
            <a:off x="2176670" y="1408176"/>
            <a:ext cx="8169965" cy="4351338"/>
          </a:xfrm>
        </p:spPr>
        <p:txBody>
          <a:bodyPr>
            <a:normAutofit fontScale="77500" lnSpcReduction="20000"/>
          </a:bodyPr>
          <a:lstStyle/>
          <a:p>
            <a:pPr>
              <a:buClr>
                <a:srgbClr val="039FDA"/>
              </a:buClr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Current suicidal thoughts (nature, timing, intent)</a:t>
            </a:r>
          </a:p>
          <a:p>
            <a:pPr>
              <a:buClr>
                <a:srgbClr val="039FDA"/>
              </a:buClr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Current suicidal plan (access to means, details, preparation )</a:t>
            </a:r>
          </a:p>
          <a:p>
            <a:pPr>
              <a:buClr>
                <a:srgbClr val="039FDA"/>
              </a:buClr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Current treatment (accessibility to treatment, current </a:t>
            </a:r>
          </a:p>
          <a:p>
            <a:pPr>
              <a:buClr>
                <a:srgbClr val="039FDA"/>
              </a:buClr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Previous attempt (timing, intent, method, consequences) </a:t>
            </a:r>
          </a:p>
          <a:p>
            <a:pPr>
              <a:buClr>
                <a:srgbClr val="039FDA"/>
              </a:buClr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Current substance abuse </a:t>
            </a:r>
          </a:p>
          <a:p>
            <a:pPr>
              <a:buClr>
                <a:srgbClr val="039FDA"/>
              </a:buClr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Current psychiatric diagnosis and severity of symptoms </a:t>
            </a:r>
          </a:p>
          <a:p>
            <a:pPr>
              <a:buClr>
                <a:srgbClr val="039FDA"/>
              </a:buClr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Current medications </a:t>
            </a:r>
          </a:p>
          <a:p>
            <a:pPr>
              <a:buClr>
                <a:srgbClr val="039FDA"/>
              </a:buClr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Ongoing substance use </a:t>
            </a:r>
          </a:p>
          <a:p>
            <a:pPr>
              <a:buClr>
                <a:srgbClr val="039FDA"/>
              </a:buClr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Current stressors and social supports </a:t>
            </a:r>
          </a:p>
          <a:p>
            <a:pPr>
              <a:buClr>
                <a:srgbClr val="039FDA"/>
              </a:buClr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Impulsivity </a:t>
            </a:r>
          </a:p>
          <a:p>
            <a:pPr>
              <a:buClr>
                <a:srgbClr val="039FDA"/>
              </a:buClr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Protective factors </a:t>
            </a:r>
          </a:p>
          <a:p>
            <a:pPr>
              <a:buClr>
                <a:srgbClr val="039FDA"/>
              </a:buClr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Collateral information</a:t>
            </a:r>
          </a:p>
        </p:txBody>
      </p:sp>
    </p:spTree>
    <p:extLst>
      <p:ext uri="{BB962C8B-B14F-4D97-AF65-F5344CB8AC3E}">
        <p14:creationId xmlns:p14="http://schemas.microsoft.com/office/powerpoint/2010/main" val="239763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557784"/>
            <a:ext cx="12192000" cy="709612"/>
          </a:xfrm>
        </p:spPr>
        <p:txBody>
          <a:bodyPr/>
          <a:lstStyle/>
          <a:p>
            <a:pPr algn="ctr"/>
            <a:r>
              <a:rPr lang="en-US" sz="4400" b="1" dirty="0">
                <a:latin typeface="+mn-lt"/>
              </a:rPr>
              <a:t>Management</a:t>
            </a:r>
            <a:r>
              <a:rPr lang="en-US" sz="4400" dirty="0">
                <a:latin typeface="+mn-lt"/>
              </a:rPr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type="body" idx="4294967295"/>
          </p:nvPr>
        </p:nvSpPr>
        <p:spPr>
          <a:xfrm>
            <a:off x="841248" y="1408176"/>
            <a:ext cx="10515600" cy="4351337"/>
          </a:xfrm>
        </p:spPr>
        <p:txBody>
          <a:bodyPr>
            <a:normAutofit lnSpcReduction="10000"/>
          </a:bodyPr>
          <a:lstStyle/>
          <a:p>
            <a:pPr marL="457200" lvl="1" indent="0">
              <a:buNone/>
            </a:pPr>
            <a:r>
              <a:rPr lang="en-US" sz="2800" b="1" dirty="0">
                <a:latin typeface="+mn-lt"/>
              </a:rPr>
              <a:t>Imminent Risk: Seek a higher level of care</a:t>
            </a:r>
          </a:p>
          <a:p>
            <a:pPr marL="457200" lvl="1" indent="0">
              <a:buNone/>
            </a:pPr>
            <a:r>
              <a:rPr lang="en-US" sz="2800" dirty="0">
                <a:latin typeface="+mn-lt"/>
              </a:rPr>
              <a:t>This is appropriate whenever a patent is felt to represent an imminent risk of harm, or is unable/unwilling to engage in safety planning</a:t>
            </a:r>
          </a:p>
          <a:p>
            <a:pPr marL="457200" lvl="1" indent="0">
              <a:buNone/>
            </a:pPr>
            <a:endParaRPr lang="en-US" sz="2800" dirty="0">
              <a:latin typeface="+mn-lt"/>
            </a:endParaRPr>
          </a:p>
          <a:p>
            <a:pPr marL="457200" lvl="1" indent="0">
              <a:buNone/>
            </a:pPr>
            <a:r>
              <a:rPr lang="en-US" sz="2800" b="1" dirty="0">
                <a:latin typeface="+mn-lt"/>
              </a:rPr>
              <a:t>Mild to Moderate Risk 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Monitor and re-assess 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Safety Plan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Treatment of underlying psychiatric illness 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Linkage to therapy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Optimize social supports </a:t>
            </a:r>
          </a:p>
          <a:p>
            <a:pPr lvl="1"/>
            <a:endParaRPr lang="en-US" sz="2800" dirty="0">
              <a:latin typeface="+mn-lt"/>
            </a:endParaRPr>
          </a:p>
          <a:p>
            <a:pPr lvl="2"/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2784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557784"/>
            <a:ext cx="12192000" cy="709612"/>
          </a:xfrm>
        </p:spPr>
        <p:txBody>
          <a:bodyPr/>
          <a:lstStyle/>
          <a:p>
            <a:pPr algn="ctr"/>
            <a:r>
              <a:rPr lang="en-US" sz="4400" b="1" dirty="0"/>
              <a:t>Suicide Risk Resources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type="body" idx="4294967295"/>
          </p:nvPr>
        </p:nvSpPr>
        <p:spPr>
          <a:xfrm>
            <a:off x="1355725" y="1408176"/>
            <a:ext cx="10836275" cy="4351338"/>
          </a:xfrm>
        </p:spPr>
        <p:txBody>
          <a:bodyPr>
            <a:normAutofit/>
          </a:bodyPr>
          <a:lstStyle/>
          <a:p>
            <a:pPr>
              <a:buClr>
                <a:srgbClr val="039FDA"/>
              </a:buClr>
              <a:buFont typeface="Arial" panose="020B0604020202020204" pitchFamily="34" charset="0"/>
              <a:buChar char="•"/>
            </a:pPr>
            <a:endParaRPr lang="en-US" dirty="0"/>
          </a:p>
          <a:p>
            <a:pPr>
              <a:buClr>
                <a:srgbClr val="039FDA"/>
              </a:buClr>
              <a:buFont typeface="Arial" panose="020B0604020202020204" pitchFamily="34" charset="0"/>
              <a:buChar char="•"/>
            </a:pPr>
            <a:endParaRPr lang="en-US" dirty="0"/>
          </a:p>
          <a:p>
            <a:pPr>
              <a:buClr>
                <a:srgbClr val="039FDA"/>
              </a:buClr>
              <a:buFont typeface="Arial" panose="020B0604020202020204" pitchFamily="34" charset="0"/>
              <a:buChar char="•"/>
            </a:pPr>
            <a:endParaRPr lang="en-US" dirty="0"/>
          </a:p>
          <a:p>
            <a:pPr>
              <a:buClr>
                <a:srgbClr val="039FDA"/>
              </a:buClr>
              <a:buFont typeface="Arial" panose="020B0604020202020204" pitchFamily="34" charset="0"/>
              <a:buChar char="•"/>
            </a:pPr>
            <a:r>
              <a:rPr lang="en-US" dirty="0"/>
              <a:t>988 Suicide and Crisis Lifeline </a:t>
            </a:r>
          </a:p>
          <a:p>
            <a:pPr>
              <a:buClr>
                <a:srgbClr val="039FDA"/>
              </a:buClr>
              <a:buFont typeface="Arial" panose="020B0604020202020204" pitchFamily="34" charset="0"/>
              <a:buChar char="•"/>
            </a:pPr>
            <a:r>
              <a:rPr lang="en-US" dirty="0">
                <a:hlinkClick r:id="rId2"/>
              </a:rPr>
              <a:t>https://projectteachny.org/maternal-rating-scales/</a:t>
            </a:r>
            <a:endParaRPr lang="en-US" dirty="0"/>
          </a:p>
          <a:p>
            <a:pPr>
              <a:buClr>
                <a:srgbClr val="039FDA"/>
              </a:buClr>
              <a:buFont typeface="Arial" panose="020B0604020202020204" pitchFamily="34" charset="0"/>
              <a:buChar char="•"/>
            </a:pPr>
            <a:r>
              <a:rPr lang="fr-FR" dirty="0">
                <a:hlinkClick r:id="rId3"/>
              </a:rPr>
              <a:t>Home - Suicide Prévention Center NY (preventsuicideny.org)</a:t>
            </a:r>
            <a:endParaRPr lang="fr-FR" dirty="0"/>
          </a:p>
          <a:p>
            <a:pPr>
              <a:buClr>
                <a:srgbClr val="039FDA"/>
              </a:buClr>
              <a:buFont typeface="Arial" panose="020B0604020202020204" pitchFamily="34" charset="0"/>
              <a:buChar char="•"/>
            </a:pPr>
            <a:r>
              <a:rPr lang="en-US" dirty="0">
                <a:hlinkClick r:id="rId4"/>
              </a:rPr>
              <a:t>Alliance of Hope For Suicide Loss Survivors | Home</a:t>
            </a:r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u="sng" dirty="0"/>
          </a:p>
          <a:p>
            <a:endParaRPr lang="en-US" u="sng" dirty="0"/>
          </a:p>
          <a:p>
            <a:endParaRPr lang="en-US" u="sng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2992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9B2F8EA9-50FC-332A-F9F1-D078E038736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557784"/>
            <a:ext cx="12192000" cy="820738"/>
          </a:xfrm>
        </p:spPr>
        <p:txBody>
          <a:bodyPr>
            <a:noAutofit/>
          </a:bodyPr>
          <a:lstStyle/>
          <a:p>
            <a:pPr algn="ctr"/>
            <a:r>
              <a:rPr lang="en-US" dirty="0">
                <a:solidFill>
                  <a:srgbClr val="039FDA"/>
                </a:solidFill>
                <a:latin typeface="Helvetica Regular" charset="0"/>
                <a:ea typeface="Helvetica Regular" charset="0"/>
                <a:cs typeface="Helvetica Regular" charset="0"/>
              </a:rPr>
              <a:t>Mission</a:t>
            </a:r>
          </a:p>
        </p:txBody>
      </p:sp>
      <p:sp>
        <p:nvSpPr>
          <p:cNvPr id="3" name="Subtitle 2"/>
          <p:cNvSpPr>
            <a:spLocks noGrp="1"/>
          </p:cNvSpPr>
          <p:nvPr>
            <p:ph idx="4294967295"/>
          </p:nvPr>
        </p:nvSpPr>
        <p:spPr>
          <a:xfrm>
            <a:off x="838200" y="1469897"/>
            <a:ext cx="10515600" cy="4351337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457200" lvl="1" indent="0" algn="ctr">
              <a:lnSpc>
                <a:spcPct val="108000"/>
              </a:lnSpc>
              <a:buNone/>
            </a:pPr>
            <a:r>
              <a:rPr lang="en-US" sz="2800" dirty="0">
                <a:cs typeface="Helvetica Regular" panose="020B0604020202020204" charset="0"/>
              </a:rPr>
              <a:t>As New York State’s Perinatal Psychiatry Access Program, </a:t>
            </a:r>
            <a:br>
              <a:rPr lang="en-US" sz="2800" dirty="0">
                <a:cs typeface="Helvetica Regular" panose="020B0604020202020204" charset="0"/>
              </a:rPr>
            </a:br>
            <a:r>
              <a:rPr lang="en-US" sz="2800" dirty="0">
                <a:cs typeface="Helvetica Regular" panose="020B0604020202020204" charset="0"/>
              </a:rPr>
              <a:t>it is our mission to </a:t>
            </a:r>
            <a:r>
              <a:rPr lang="en-US" sz="3000" b="1" dirty="0">
                <a:latin typeface="Helvetica Regular" panose="020B0604020202020204" charset="0"/>
                <a:cs typeface="Helvetica Regular" panose="020B0604020202020204" charset="0"/>
              </a:rPr>
              <a:t>strengthen</a:t>
            </a:r>
            <a:r>
              <a:rPr lang="en-US" sz="2800" dirty="0">
                <a:cs typeface="Helvetica Regular" panose="020B0604020202020204" charset="0"/>
              </a:rPr>
              <a:t> and </a:t>
            </a:r>
            <a:r>
              <a:rPr lang="en-US" sz="3000" b="1" dirty="0">
                <a:latin typeface="Helvetica Regular" panose="020B0604020202020204" charset="0"/>
                <a:cs typeface="Helvetica Regular" panose="020B0604020202020204" charset="0"/>
              </a:rPr>
              <a:t>support</a:t>
            </a:r>
            <a:r>
              <a:rPr lang="en-US" sz="2800" dirty="0">
                <a:cs typeface="Helvetica Regular" panose="020B0604020202020204" charset="0"/>
              </a:rPr>
              <a:t> health professionals to expand their ability to assess and manage maternal mental health concerns in their perinatal patients.</a:t>
            </a:r>
          </a:p>
          <a:p>
            <a:pPr>
              <a:lnSpc>
                <a:spcPct val="200000"/>
              </a:lnSpc>
            </a:pPr>
            <a:endParaRPr lang="en-US" sz="2800" dirty="0"/>
          </a:p>
        </p:txBody>
      </p:sp>
      <p:pic>
        <p:nvPicPr>
          <p:cNvPr id="2" name="Content Placeholder 6">
            <a:extLst>
              <a:ext uri="{FF2B5EF4-FFF2-40B4-BE49-F238E27FC236}">
                <a16:creationId xmlns:a16="http://schemas.microsoft.com/office/drawing/2014/main" id="{6FC587EE-5975-A8BF-D6FF-1E9407FC268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889" r="20545" b="22209"/>
          <a:stretch/>
        </p:blipFill>
        <p:spPr>
          <a:xfrm>
            <a:off x="3762375" y="1607352"/>
            <a:ext cx="4667250" cy="4659055"/>
          </a:xfrm>
          <a:prstGeom prst="rect">
            <a:avLst/>
          </a:prstGeom>
        </p:spPr>
      </p:pic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DFF89B6D-8CD3-0294-8347-98D62260C656}"/>
              </a:ext>
            </a:extLst>
          </p:cNvPr>
          <p:cNvSpPr txBox="1">
            <a:spLocks/>
          </p:cNvSpPr>
          <p:nvPr/>
        </p:nvSpPr>
        <p:spPr>
          <a:xfrm>
            <a:off x="11256430" y="6443447"/>
            <a:ext cx="743919" cy="365125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E927A71C-5EB0-45EC-B0AD-E94D765AE5AB}" type="slidenum">
              <a:rPr kumimoji="0" lang="en-US" sz="1200" b="1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Regular" panose="020B0604020202020204" charset="0"/>
                <a:cs typeface="Helvetica Regular" panose="020B0604020202020204" charset="0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29</a:t>
            </a:fld>
            <a:endParaRPr kumimoji="0" lang="en-US" sz="1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Regular" panose="020B0604020202020204" charset="0"/>
              <a:cs typeface="Helvetica Regular" panose="020B060402020202020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142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356394" y="2443613"/>
            <a:ext cx="11479212" cy="311785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800" dirty="0">
                <a:latin typeface="+mn-lt"/>
                <a:ea typeface="+mn-ea"/>
                <a:cs typeface="+mn-cs"/>
              </a:rPr>
              <a:t>No relevant financial relationship with a commercial interest to disclose.</a:t>
            </a:r>
          </a:p>
          <a:p>
            <a:endParaRPr lang="en-US" sz="2800" dirty="0">
              <a:solidFill>
                <a:schemeClr val="tx1">
                  <a:lumMod val="65000"/>
                  <a:lumOff val="35000"/>
                </a:schemeClr>
              </a:solidFill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352800" y="1296537"/>
            <a:ext cx="5486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049FDA"/>
                </a:solidFill>
                <a:latin typeface="+mj-lt"/>
                <a:ea typeface="Helvetica Regular" charset="0"/>
                <a:cs typeface="Helvetica Regular" charset="0"/>
              </a:rPr>
              <a:t>Disclosures</a:t>
            </a:r>
          </a:p>
        </p:txBody>
      </p:sp>
    </p:spTree>
    <p:extLst>
      <p:ext uri="{BB962C8B-B14F-4D97-AF65-F5344CB8AC3E}">
        <p14:creationId xmlns:p14="http://schemas.microsoft.com/office/powerpoint/2010/main" val="1708071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97845DE-9069-844F-ACED-E02D777EA9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40" y="416552"/>
            <a:ext cx="6944422" cy="5240767"/>
          </a:xfrm>
          <a:prstGeom prst="rect">
            <a:avLst/>
          </a:prstGeom>
          <a:noFill/>
        </p:spPr>
      </p:pic>
      <p:sp>
        <p:nvSpPr>
          <p:cNvPr id="2" name="Google Shape;160;gf71e428818_0_0">
            <a:extLst>
              <a:ext uri="{FF2B5EF4-FFF2-40B4-BE49-F238E27FC236}">
                <a16:creationId xmlns:a16="http://schemas.microsoft.com/office/drawing/2014/main" id="{4EE1C558-2ECA-74F8-BABD-5605792F5961}"/>
              </a:ext>
            </a:extLst>
          </p:cNvPr>
          <p:cNvSpPr/>
          <p:nvPr/>
        </p:nvSpPr>
        <p:spPr>
          <a:xfrm>
            <a:off x="8182468" y="3262974"/>
            <a:ext cx="2785400" cy="6812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3A3838"/>
                </a:solidFill>
                <a:effectLst/>
                <a:uLnTx/>
                <a:uFillTx/>
                <a:latin typeface="Helvetica Regular" panose="020B0604020202020204" charset="0"/>
                <a:cs typeface="Helvetica Regular" panose="020B0604020202020204" charset="0"/>
                <a:sym typeface="Arial"/>
              </a:rPr>
              <a:t>Michele Phillips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3A3838"/>
                </a:solidFill>
                <a:effectLst/>
                <a:uLnTx/>
                <a:uFillTx/>
                <a:latin typeface="Helvetica Regular" panose="020B0604020202020204" charset="0"/>
                <a:cs typeface="Helvetica Regular" panose="020B0604020202020204" charset="0"/>
                <a:sym typeface="Arial"/>
              </a:rPr>
            </a:b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3A3838"/>
                </a:solidFill>
                <a:effectLst/>
                <a:uLnTx/>
                <a:uFillTx/>
                <a:latin typeface="Helvetica Regular" panose="020B0604020202020204" charset="0"/>
                <a:cs typeface="Helvetica Regular" panose="020B0604020202020204" charset="0"/>
                <a:sym typeface="Arial"/>
              </a:rPr>
              <a:t>Sr. Project Director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srgbClr val="3A3838"/>
              </a:solidFill>
              <a:effectLst/>
              <a:uLnTx/>
              <a:uFillTx/>
              <a:latin typeface="Helvetica Regular" panose="020B0604020202020204" charset="0"/>
              <a:cs typeface="Helvetica Regular" panose="020B0604020202020204" charset="0"/>
              <a:sym typeface="Arial"/>
            </a:endParaRPr>
          </a:p>
        </p:txBody>
      </p:sp>
      <p:sp>
        <p:nvSpPr>
          <p:cNvPr id="5" name="Google Shape;165;gf71e428818_0_0">
            <a:extLst>
              <a:ext uri="{FF2B5EF4-FFF2-40B4-BE49-F238E27FC236}">
                <a16:creationId xmlns:a16="http://schemas.microsoft.com/office/drawing/2014/main" id="{C884C934-CC2E-92BD-FFC8-C99B5995B72D}"/>
              </a:ext>
            </a:extLst>
          </p:cNvPr>
          <p:cNvSpPr/>
          <p:nvPr/>
        </p:nvSpPr>
        <p:spPr>
          <a:xfrm>
            <a:off x="8160182" y="4412047"/>
            <a:ext cx="3729930" cy="607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Regular" panose="020B0604020202020204" charset="0"/>
                <a:cs typeface="Helvetica Regular" panose="020B0604020202020204" charset="0"/>
                <a:sym typeface="Arial"/>
              </a:rPr>
              <a:t>Ira Bhatia, MA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Regular" panose="020B0604020202020204" charset="0"/>
                <a:cs typeface="Helvetica Regular" panose="020B0604020202020204" charset="0"/>
                <a:sym typeface="Arial"/>
              </a:rPr>
            </a:b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3A3838"/>
                </a:solidFill>
                <a:effectLst/>
                <a:uLnTx/>
                <a:uFillTx/>
                <a:latin typeface="Helvetica Regular" panose="020B0604020202020204" charset="0"/>
                <a:cs typeface="Helvetica Regular" panose="020B0604020202020204" charset="0"/>
                <a:sym typeface="Arial"/>
              </a:rPr>
              <a:t>Sr. Project Administrator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srgbClr val="3A3838"/>
              </a:solidFill>
              <a:effectLst/>
              <a:uLnTx/>
              <a:uFillTx/>
              <a:latin typeface="Helvetica Regular" panose="020B0604020202020204" charset="0"/>
              <a:ea typeface="+mn-ea"/>
              <a:cs typeface="Helvetica Regular" panose="020B0604020202020204" charset="0"/>
              <a:sym typeface="Arial"/>
            </a:endParaRPr>
          </a:p>
        </p:txBody>
      </p:sp>
      <p:pic>
        <p:nvPicPr>
          <p:cNvPr id="6" name="Google Shape;168;gf71e428818_0_0">
            <a:extLst>
              <a:ext uri="{FF2B5EF4-FFF2-40B4-BE49-F238E27FC236}">
                <a16:creationId xmlns:a16="http://schemas.microsoft.com/office/drawing/2014/main" id="{BF3FFFC2-406F-8AD8-78E7-32B0D1B07925}"/>
              </a:ext>
            </a:extLst>
          </p:cNvPr>
          <p:cNvPicPr preferRelativeResize="0"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2" r="1842"/>
          <a:stretch/>
        </p:blipFill>
        <p:spPr>
          <a:xfrm>
            <a:off x="7037514" y="3184077"/>
            <a:ext cx="939605" cy="975537"/>
          </a:xfrm>
          <a:prstGeom prst="ellipse">
            <a:avLst/>
          </a:prstGeom>
          <a:noFill/>
          <a:ln w="25400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  <a:effectLst>
            <a:outerShdw blurRad="381000" dist="292100" dir="5400000" sx="-80000" sy="-18000" rotWithShape="0">
              <a:srgbClr val="000000">
                <a:alpha val="21960"/>
              </a:srgbClr>
            </a:outerShdw>
          </a:effectLst>
        </p:spPr>
      </p:pic>
      <p:pic>
        <p:nvPicPr>
          <p:cNvPr id="7" name="Google Shape;169;gf71e428818_0_0">
            <a:extLst>
              <a:ext uri="{FF2B5EF4-FFF2-40B4-BE49-F238E27FC236}">
                <a16:creationId xmlns:a16="http://schemas.microsoft.com/office/drawing/2014/main" id="{A45DA55A-19DD-B264-A87E-0A00EA8374F0}"/>
              </a:ext>
            </a:extLst>
          </p:cNvPr>
          <p:cNvPicPr preferRelativeResize="0"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5" r="1285"/>
          <a:stretch/>
        </p:blipFill>
        <p:spPr>
          <a:xfrm>
            <a:off x="7037514" y="4346184"/>
            <a:ext cx="948759" cy="973791"/>
          </a:xfrm>
          <a:prstGeom prst="ellipse">
            <a:avLst/>
          </a:prstGeom>
          <a:noFill/>
          <a:ln w="25400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  <a:effectLst/>
        </p:spPr>
      </p:pic>
      <p:sp>
        <p:nvSpPr>
          <p:cNvPr id="10" name="Google Shape;160;gf71e428818_0_0">
            <a:extLst>
              <a:ext uri="{FF2B5EF4-FFF2-40B4-BE49-F238E27FC236}">
                <a16:creationId xmlns:a16="http://schemas.microsoft.com/office/drawing/2014/main" id="{95A9F3AA-F52F-B04B-3CA4-C716FDBC92D7}"/>
              </a:ext>
            </a:extLst>
          </p:cNvPr>
          <p:cNvSpPr/>
          <p:nvPr/>
        </p:nvSpPr>
        <p:spPr>
          <a:xfrm>
            <a:off x="8191620" y="863441"/>
            <a:ext cx="3289179" cy="6812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3A3838"/>
                </a:solidFill>
                <a:effectLst/>
                <a:uLnTx/>
                <a:uFillTx/>
                <a:latin typeface="Helvetica Regular" panose="020B0604020202020204" charset="0"/>
                <a:cs typeface="Helvetica Regular" panose="020B0604020202020204" charset="0"/>
                <a:sym typeface="Arial"/>
              </a:rPr>
              <a:t>Michael Scharf, MD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3A3838"/>
                </a:solidFill>
                <a:effectLst/>
                <a:uLnTx/>
                <a:uFillTx/>
                <a:latin typeface="Helvetica Regular" panose="020B0604020202020204" charset="0"/>
                <a:cs typeface="Helvetica Regular" panose="020B0604020202020204" charset="0"/>
                <a:sym typeface="Arial"/>
              </a:rPr>
            </a:b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3A3838"/>
                </a:solidFill>
                <a:effectLst/>
                <a:uLnTx/>
                <a:uFillTx/>
                <a:latin typeface="Helvetica Regular" panose="020B0604020202020204" charset="0"/>
                <a:cs typeface="Helvetica Regular" panose="020B0604020202020204" charset="0"/>
                <a:sym typeface="Arial"/>
              </a:rPr>
              <a:t>Project TEACH, Executive Director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srgbClr val="3A3838"/>
              </a:solidFill>
              <a:effectLst/>
              <a:uLnTx/>
              <a:uFillTx/>
              <a:latin typeface="Helvetica Regular" panose="020B0604020202020204" charset="0"/>
              <a:cs typeface="Helvetica Regular" panose="020B0604020202020204" charset="0"/>
              <a:sym typeface="Arial"/>
            </a:endParaRPr>
          </a:p>
        </p:txBody>
      </p:sp>
      <p:sp>
        <p:nvSpPr>
          <p:cNvPr id="12" name="Title 2">
            <a:extLst>
              <a:ext uri="{FF2B5EF4-FFF2-40B4-BE49-F238E27FC236}">
                <a16:creationId xmlns:a16="http://schemas.microsoft.com/office/drawing/2014/main" id="{2E6A38F8-95C5-A5DE-11DB-E0770DD407A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427123" y="140217"/>
            <a:ext cx="5710237" cy="681037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rgbClr val="039FDA"/>
                </a:solidFill>
                <a:latin typeface="Helvetica Regular" panose="020B0604020202020204" charset="0"/>
                <a:cs typeface="Helvetica Regular" panose="020B0604020202020204" charset="0"/>
              </a:rPr>
              <a:t>Program Administration</a:t>
            </a:r>
          </a:p>
        </p:txBody>
      </p:sp>
      <p:sp>
        <p:nvSpPr>
          <p:cNvPr id="13" name="Title 2">
            <a:extLst>
              <a:ext uri="{FF2B5EF4-FFF2-40B4-BE49-F238E27FC236}">
                <a16:creationId xmlns:a16="http://schemas.microsoft.com/office/drawing/2014/main" id="{B912B215-2C0F-375D-A296-C625CB8B4704}"/>
              </a:ext>
            </a:extLst>
          </p:cNvPr>
          <p:cNvSpPr txBox="1">
            <a:spLocks/>
          </p:cNvSpPr>
          <p:nvPr/>
        </p:nvSpPr>
        <p:spPr>
          <a:xfrm>
            <a:off x="97683" y="5662077"/>
            <a:ext cx="12120132" cy="1403587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Helvetica Light" charset="0"/>
                <a:ea typeface="Helvetica Light" charset="0"/>
                <a:cs typeface="Helvetica Light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391378"/>
                </a:solidFill>
                <a:effectLst/>
                <a:uLnTx/>
                <a:uFillTx/>
                <a:latin typeface="Helvetica Regular" panose="020B0604020202020204" charset="0"/>
                <a:cs typeface="Helvetica Regular" panose="020B0604020202020204" charset="0"/>
                <a:sym typeface="Arial"/>
              </a:rPr>
              <a:t>No matter where you are in New York State, </a:t>
            </a:r>
            <a:b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391378"/>
                </a:solidFill>
                <a:effectLst/>
                <a:uLnTx/>
                <a:uFillTx/>
                <a:latin typeface="Helvetica Regular" panose="020B0604020202020204" charset="0"/>
                <a:cs typeface="Helvetica Regular" panose="020B0604020202020204" charset="0"/>
                <a:sym typeface="Arial"/>
              </a:rPr>
            </a:b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391378"/>
                </a:solidFill>
                <a:effectLst/>
                <a:uLnTx/>
                <a:uFillTx/>
                <a:latin typeface="Helvetica Regular" panose="020B0604020202020204" charset="0"/>
                <a:cs typeface="Helvetica Regular" panose="020B0604020202020204" charset="0"/>
                <a:sym typeface="Arial"/>
              </a:rPr>
              <a:t>our team is here to support you!</a:t>
            </a:r>
          </a:p>
        </p:txBody>
      </p:sp>
      <p:sp>
        <p:nvSpPr>
          <p:cNvPr id="8" name="Google Shape;160;gf71e428818_0_0">
            <a:extLst>
              <a:ext uri="{FF2B5EF4-FFF2-40B4-BE49-F238E27FC236}">
                <a16:creationId xmlns:a16="http://schemas.microsoft.com/office/drawing/2014/main" id="{43318BFE-D47B-E48E-481B-F810E6C16759}"/>
              </a:ext>
            </a:extLst>
          </p:cNvPr>
          <p:cNvSpPr/>
          <p:nvPr/>
        </p:nvSpPr>
        <p:spPr>
          <a:xfrm>
            <a:off x="8191621" y="2072031"/>
            <a:ext cx="3583355" cy="6812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3A3838"/>
                </a:solidFill>
                <a:effectLst/>
                <a:uLnTx/>
                <a:uFillTx/>
                <a:latin typeface="Helvetica Regular" panose="020B0604020202020204" charset="0"/>
                <a:cs typeface="Helvetica Regular" panose="020B0604020202020204" charset="0"/>
                <a:sym typeface="Arial"/>
              </a:rPr>
              <a:t>Kristina Deligiannidis, MD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3A3838"/>
                </a:solidFill>
                <a:effectLst/>
                <a:uLnTx/>
                <a:uFillTx/>
                <a:latin typeface="Helvetica Regular" panose="020B0604020202020204" charset="0"/>
                <a:cs typeface="Helvetica Regular" panose="020B0604020202020204" charset="0"/>
                <a:sym typeface="Arial"/>
              </a:rPr>
            </a:b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3A3838"/>
                </a:solidFill>
                <a:effectLst/>
                <a:uLnTx/>
                <a:uFillTx/>
                <a:latin typeface="Helvetica Regular" panose="020B0604020202020204" charset="0"/>
                <a:cs typeface="Helvetica Regular" panose="020B0604020202020204" charset="0"/>
                <a:sym typeface="Arial"/>
              </a:rPr>
              <a:t>Reproductive Psychiatry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3A3838"/>
                </a:solidFill>
                <a:effectLst/>
                <a:uLnTx/>
                <a:uFillTx/>
                <a:latin typeface="Helvetica Regular" panose="020B0604020202020204" charset="0"/>
                <a:cs typeface="Helvetica Regular" panose="020B0604020202020204" charset="0"/>
                <a:sym typeface="Arial"/>
              </a:rPr>
              <a:t>, Medical Director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srgbClr val="3A3838"/>
              </a:solidFill>
              <a:effectLst/>
              <a:uLnTx/>
              <a:uFillTx/>
              <a:latin typeface="Helvetica Regular" panose="020B0604020202020204" charset="0"/>
              <a:cs typeface="Helvetica Regular" panose="020B0604020202020204" charset="0"/>
              <a:sym typeface="Arial"/>
            </a:endParaRPr>
          </a:p>
        </p:txBody>
      </p:sp>
      <p:pic>
        <p:nvPicPr>
          <p:cNvPr id="14" name="Picture 13" descr="A person in a suit&#10;&#10;Description automatically generated">
            <a:extLst>
              <a:ext uri="{FF2B5EF4-FFF2-40B4-BE49-F238E27FC236}">
                <a16:creationId xmlns:a16="http://schemas.microsoft.com/office/drawing/2014/main" id="{00DDF2BC-61AB-7A50-FC51-FEE70972EFB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95" t="19298" r="11803" b="39669"/>
          <a:stretch/>
        </p:blipFill>
        <p:spPr>
          <a:xfrm>
            <a:off x="7037514" y="851763"/>
            <a:ext cx="939605" cy="992868"/>
          </a:xfrm>
          <a:prstGeom prst="ellipse">
            <a:avLst/>
          </a:prstGeom>
          <a:ln w="19050">
            <a:solidFill>
              <a:schemeClr val="tx2"/>
            </a:solidFill>
          </a:ln>
        </p:spPr>
      </p:pic>
      <p:pic>
        <p:nvPicPr>
          <p:cNvPr id="3" name="Picture 2" descr="A person in a blue suit&#10;&#10;Description automatically generated">
            <a:extLst>
              <a:ext uri="{FF2B5EF4-FFF2-40B4-BE49-F238E27FC236}">
                <a16:creationId xmlns:a16="http://schemas.microsoft.com/office/drawing/2014/main" id="{BD87B2EB-CD1E-E332-CA62-3ED70E3DC56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20" t="11195" r="23895" b="46459"/>
          <a:stretch/>
        </p:blipFill>
        <p:spPr bwMode="auto">
          <a:xfrm>
            <a:off x="6999062" y="1952468"/>
            <a:ext cx="941832" cy="1084468"/>
          </a:xfrm>
          <a:prstGeom prst="flowChartConnector">
            <a:avLst/>
          </a:prstGeom>
          <a:ln w="28575">
            <a:solidFill>
              <a:srgbClr val="00B0F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6" name="Slide Number Placeholder 3">
            <a:extLst>
              <a:ext uri="{FF2B5EF4-FFF2-40B4-BE49-F238E27FC236}">
                <a16:creationId xmlns:a16="http://schemas.microsoft.com/office/drawing/2014/main" id="{08D3F9A0-BA4F-BDA9-D6FC-51DD7FBE7C7F}"/>
              </a:ext>
            </a:extLst>
          </p:cNvPr>
          <p:cNvSpPr txBox="1">
            <a:spLocks/>
          </p:cNvSpPr>
          <p:nvPr/>
        </p:nvSpPr>
        <p:spPr>
          <a:xfrm>
            <a:off x="11158152" y="6443447"/>
            <a:ext cx="842198" cy="414553"/>
          </a:xfrm>
          <a:prstGeom prst="rect">
            <a:avLst/>
          </a:prstGeom>
          <a:solidFill>
            <a:schemeClr val="lt1"/>
          </a:solidFill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E927A71C-5EB0-45EC-B0AD-E94D765AE5AB}" type="slidenum">
              <a:rPr kumimoji="0" lang="en-US" sz="1200" b="1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Regular" panose="020B0604020202020204" charset="0"/>
                <a:cs typeface="Helvetica Regular" panose="020B0604020202020204" charset="0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30</a:t>
            </a:fld>
            <a:endParaRPr kumimoji="0" lang="en-US" sz="1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Regular" panose="020B0604020202020204" charset="0"/>
              <a:cs typeface="Helvetica Regular" panose="020B0604020202020204" charset="0"/>
              <a:sym typeface="Arial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F3A1512-FFCF-C23E-1AB1-1FAC65F45CC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74632" y="605646"/>
            <a:ext cx="1273368" cy="32345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C8E3764-46E9-8274-1BFC-7DDE5228182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180" y="605646"/>
            <a:ext cx="1273369" cy="352046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576560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0056F63-BA45-FE47-AE4A-63A38F6707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550925"/>
            <a:ext cx="2743200" cy="3070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000" b="0" i="0" kern="1200">
                <a:solidFill>
                  <a:schemeClr val="bg2">
                    <a:lumMod val="25000"/>
                  </a:schemeClr>
                </a:solidFill>
                <a:latin typeface="Helvetica Regular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3EF2FA-38EB-354B-AB31-D0F975FB7077}" type="slidenum">
              <a:rPr lang="en-US" smtClean="0"/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Helvetica Regular" charset="0"/>
              <a:ea typeface="+mn-ea"/>
              <a:cs typeface="+mn-cs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1AAE766-480A-FF45-A3DF-FE347F0187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8503" y="739321"/>
            <a:ext cx="10930467" cy="821917"/>
          </a:xfrm>
        </p:spPr>
        <p:txBody>
          <a:bodyPr/>
          <a:lstStyle/>
          <a:p>
            <a:r>
              <a:rPr lang="en-US" sz="4400" b="1" dirty="0">
                <a:solidFill>
                  <a:srgbClr val="049FDA"/>
                </a:solidFill>
              </a:rPr>
              <a:t>Perinatal Psychiatry/Psychology Team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227699" y="1523999"/>
            <a:ext cx="4451205" cy="557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3A3838"/>
                </a:solidFill>
                <a:effectLst/>
                <a:uLnTx/>
                <a:uFillTx/>
                <a:latin typeface="Helvetica Regular" panose="020B0604020202020204" charset="0"/>
                <a:cs typeface="Helvetica Regular" panose="020B0604020202020204" charset="0"/>
              </a:rPr>
              <a:t>University at Buffalo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7BBF43"/>
                </a:solidFill>
                <a:effectLst/>
                <a:uLnTx/>
                <a:uFillTx/>
                <a:latin typeface="Helvetica Regular" panose="020B0604020202020204" charset="0"/>
                <a:cs typeface="Helvetica Regular" panose="020B0604020202020204" charset="0"/>
              </a:rPr>
              <a:t>• 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3A3838"/>
                </a:solidFill>
                <a:effectLst/>
                <a:uLnTx/>
                <a:uFillTx/>
                <a:latin typeface="Helvetica Regular" panose="020B0604020202020204" charset="0"/>
                <a:cs typeface="Helvetica Regular" panose="020B0604020202020204" charset="0"/>
              </a:rPr>
              <a:t>Joshna Singh, M.D.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3A3838"/>
              </a:solidFill>
              <a:effectLst/>
              <a:uLnTx/>
              <a:uFillTx/>
              <a:latin typeface="Helvetica Regular" panose="020B0604020202020204" charset="0"/>
              <a:cs typeface="Helvetica Regular" panose="020B060402020202020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3A3838"/>
                </a:solidFill>
                <a:effectLst/>
                <a:uLnTx/>
                <a:uFillTx/>
                <a:latin typeface="Helvetica Regular" panose="020B0604020202020204" charset="0"/>
                <a:cs typeface="Helvetica Regular" panose="020B0604020202020204" charset="0"/>
              </a:rPr>
              <a:t>University of Rochester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7BBF43"/>
                </a:solidFill>
                <a:effectLst/>
                <a:uLnTx/>
                <a:uFillTx/>
                <a:latin typeface="Helvetica Regular" panose="020B0604020202020204" charset="0"/>
                <a:cs typeface="Helvetica Regular" panose="020B0604020202020204" charset="0"/>
              </a:rPr>
              <a:t>• 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3A3838"/>
                </a:solidFill>
                <a:effectLst/>
                <a:uLnTx/>
                <a:uFillTx/>
                <a:latin typeface="Helvetica Regular" panose="020B0604020202020204" charset="0"/>
                <a:cs typeface="Helvetica Regular" panose="020B0604020202020204" charset="0"/>
              </a:rPr>
              <a:t>George Nasra, M.D., MBA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7BBF43"/>
                </a:solidFill>
                <a:effectLst/>
                <a:uLnTx/>
                <a:uFillTx/>
                <a:latin typeface="Helvetica Regular" panose="020B0604020202020204" charset="0"/>
                <a:cs typeface="Helvetica Regular" panose="020B0604020202020204" charset="0"/>
              </a:rPr>
              <a:t>• 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3A3838"/>
                </a:solidFill>
                <a:effectLst/>
                <a:uLnTx/>
                <a:uFillTx/>
                <a:latin typeface="Helvetica Regular" panose="020B0604020202020204" charset="0"/>
                <a:cs typeface="Helvetica Regular" panose="020B0604020202020204" charset="0"/>
              </a:rPr>
              <a:t>Jeffrey Iler, M.D.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7BBF43"/>
                </a:solidFill>
                <a:effectLst/>
                <a:uLnTx/>
                <a:uFillTx/>
                <a:latin typeface="Helvetica Regular" panose="020B0604020202020204" charset="0"/>
                <a:cs typeface="Helvetica Regular" panose="020B0604020202020204" charset="0"/>
              </a:rPr>
              <a:t>• 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3A3838"/>
                </a:solidFill>
                <a:effectLst/>
                <a:uLnTx/>
                <a:uFillTx/>
                <a:latin typeface="Helvetica Regular" panose="020B0604020202020204" charset="0"/>
                <a:cs typeface="Helvetica Regular" panose="020B0604020202020204" charset="0"/>
              </a:rPr>
              <a:t>Ellen Poleshuck, Ph.D.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3A3838"/>
              </a:solidFill>
              <a:effectLst/>
              <a:uLnTx/>
              <a:uFillTx/>
              <a:latin typeface="Helvetica Regular" panose="020B0604020202020204" charset="0"/>
              <a:cs typeface="Helvetica Regular" panose="020B060402020202020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3A3838"/>
                </a:solidFill>
                <a:effectLst/>
                <a:uLnTx/>
                <a:uFillTx/>
                <a:latin typeface="Helvetica Regular" panose="020B0604020202020204" charset="0"/>
                <a:cs typeface="Helvetica Regular" panose="020B0604020202020204" charset="0"/>
              </a:rPr>
              <a:t>SUNY Upstate Medical University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7BBF43"/>
                </a:solidFill>
                <a:effectLst/>
                <a:uLnTx/>
                <a:uFillTx/>
                <a:latin typeface="Helvetica Regular" panose="020B0604020202020204" charset="0"/>
                <a:cs typeface="Helvetica Regular" panose="020B0604020202020204" charset="0"/>
              </a:rPr>
              <a:t>• 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3A3838"/>
                </a:solidFill>
                <a:effectLst/>
                <a:uLnTx/>
                <a:uFillTx/>
                <a:latin typeface="Helvetica Regular" panose="020B0604020202020204" charset="0"/>
                <a:cs typeface="Helvetica Regular" panose="020B0604020202020204" charset="0"/>
              </a:rPr>
              <a:t>Nevena Radonjic, M.D., Ph.D.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3A3838"/>
              </a:solidFill>
              <a:effectLst/>
              <a:uLnTx/>
              <a:uFillTx/>
              <a:latin typeface="Helvetica Regular" panose="020B0604020202020204" charset="0"/>
              <a:cs typeface="Helvetica Regular" panose="020B060402020202020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3A3838"/>
                </a:solidFill>
                <a:effectLst/>
                <a:uLnTx/>
                <a:uFillTx/>
                <a:latin typeface="Helvetica Regular" panose="020B0604020202020204" charset="0"/>
                <a:cs typeface="Helvetica Regular" panose="020B0604020202020204" charset="0"/>
              </a:rPr>
              <a:t>Columbia University / NYSPI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7BBF43"/>
                </a:solidFill>
                <a:effectLst/>
                <a:uLnTx/>
                <a:uFillTx/>
                <a:latin typeface="Helvetica Regular" panose="020B0604020202020204" charset="0"/>
                <a:cs typeface="Helvetica Regular" panose="020B0604020202020204" charset="0"/>
              </a:rPr>
              <a:t>• 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3A3838"/>
                </a:solidFill>
                <a:effectLst/>
                <a:uLnTx/>
                <a:uFillTx/>
                <a:latin typeface="Helvetica Regular" panose="020B0604020202020204" charset="0"/>
                <a:cs typeface="Helvetica Regular" panose="020B0604020202020204" charset="0"/>
              </a:rPr>
              <a:t>Elizabeth Fitelson, M.D.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7BBF43"/>
                </a:solidFill>
                <a:effectLst/>
                <a:uLnTx/>
                <a:uFillTx/>
                <a:latin typeface="Helvetica Regular" panose="020B0604020202020204" charset="0"/>
                <a:cs typeface="Helvetica Regular" panose="020B0604020202020204" charset="0"/>
              </a:rPr>
              <a:t>• 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3A3838"/>
                </a:solidFill>
                <a:effectLst/>
                <a:uLnTx/>
                <a:uFillTx/>
                <a:latin typeface="Helvetica Regular" panose="020B0604020202020204" charset="0"/>
                <a:cs typeface="Helvetica Regular" panose="020B0604020202020204" charset="0"/>
              </a:rPr>
              <a:t>Catherine Monk, Ph.D.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7BBF43"/>
                </a:solidFill>
                <a:effectLst/>
                <a:uLnTx/>
                <a:uFillTx/>
                <a:latin typeface="Helvetica Regular" panose="020B0604020202020204" charset="0"/>
                <a:cs typeface="Helvetica Regular" panose="020B0604020202020204" charset="0"/>
              </a:rPr>
              <a:t>• 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3A3838">
                    <a:lumMod val="50000"/>
                  </a:srgbClr>
                </a:solidFill>
                <a:effectLst/>
                <a:uLnTx/>
                <a:uFillTx/>
                <a:latin typeface="Helvetica Regular" panose="020B0604020202020204" charset="0"/>
                <a:cs typeface="Helvetica Regular" panose="020B0604020202020204" charset="0"/>
              </a:rPr>
              <a:t>Nicole Tchalim, M.D.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3A3838"/>
              </a:solidFill>
              <a:effectLst/>
              <a:uLnTx/>
              <a:uFillTx/>
              <a:latin typeface="Helvetica Regular" panose="020B0604020202020204" charset="0"/>
              <a:cs typeface="Helvetica Regular" panose="020B060402020202020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3A3838"/>
              </a:solidFill>
              <a:effectLst/>
              <a:uLnTx/>
              <a:uFillTx/>
              <a:latin typeface="Helvetica Regular" panose="020B0604020202020204" charset="0"/>
              <a:cs typeface="Helvetica Regular" panose="020B060402020202020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3A3838"/>
              </a:solidFill>
              <a:effectLst/>
              <a:uLnTx/>
              <a:uFillTx/>
              <a:latin typeface="Helvetica Regular" panose="020B0604020202020204" charset="0"/>
              <a:cs typeface="Helvetica Regular" panose="020B060402020202020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3A3838"/>
              </a:solidFill>
              <a:effectLst/>
              <a:uLnTx/>
              <a:uFillTx/>
              <a:latin typeface="Helvetica Regular" panose="020B0604020202020204" charset="0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203736" y="1561238"/>
            <a:ext cx="5590462" cy="4955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3A3838"/>
                </a:solidFill>
                <a:effectLst/>
                <a:uLnTx/>
                <a:uFillTx/>
                <a:latin typeface="Helvetica Regular" panose="020B0604020202020204" charset="0"/>
                <a:cs typeface="Helvetica Regular" panose="020B0604020202020204" charset="0"/>
              </a:rPr>
              <a:t>Zucker Hillside Hospital / Northwell Health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7BBF43"/>
                </a:solidFill>
                <a:effectLst/>
                <a:uLnTx/>
                <a:uFillTx/>
                <a:latin typeface="Helvetica Regular" panose="020B0604020202020204" charset="0"/>
                <a:cs typeface="Helvetica Regular" panose="020B0604020202020204" charset="0"/>
              </a:rPr>
              <a:t>• 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 Regular" panose="020B0604020202020204" charset="0"/>
                <a:cs typeface="Helvetica Regular" panose="020B0604020202020204" charset="0"/>
              </a:rPr>
              <a:t>Jessica Cosgrove, D.O. </a:t>
            </a:r>
          </a:p>
          <a:p>
            <a:pPr lvl="0" defTabSz="457200">
              <a:buClrTx/>
              <a:defRPr/>
            </a:pPr>
            <a:r>
              <a:rPr lang="en-US" sz="2000" kern="1200" dirty="0">
                <a:solidFill>
                  <a:srgbClr val="7BBF43"/>
                </a:solidFill>
                <a:latin typeface="Helvetica Regular" panose="020B0604020202020204" charset="0"/>
                <a:cs typeface="Helvetica Regular" panose="020B0604020202020204" charset="0"/>
              </a:rPr>
              <a:t>• 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3A3838"/>
                </a:solidFill>
                <a:effectLst/>
                <a:uLnTx/>
                <a:uFillTx/>
                <a:latin typeface="Helvetica Regular" panose="020B0604020202020204" charset="0"/>
                <a:cs typeface="Helvetica Regular" panose="020B0604020202020204" charset="0"/>
              </a:rPr>
              <a:t>Kristina Deligiannidis, M.D.*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7BBF43"/>
                </a:solidFill>
                <a:effectLst/>
                <a:uLnTx/>
                <a:uFillTx/>
                <a:latin typeface="Helvetica Regular" panose="020B0604020202020204" charset="0"/>
                <a:cs typeface="Helvetica Regular" panose="020B0604020202020204" charset="0"/>
              </a:rPr>
              <a:t>• 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3A3838"/>
                </a:solidFill>
                <a:effectLst/>
                <a:uLnTx/>
                <a:uFillTx/>
                <a:latin typeface="Helvetica Regular" panose="020B0604020202020204" charset="0"/>
                <a:cs typeface="Helvetica Regular" panose="020B0604020202020204" charset="0"/>
              </a:rPr>
              <a:t>Khatiya Moon, M.D.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3A3838"/>
              </a:solidFill>
              <a:effectLst/>
              <a:uLnTx/>
              <a:uFillTx/>
              <a:latin typeface="Helvetica Regular" panose="020B0604020202020204" charset="0"/>
              <a:cs typeface="Helvetica Regular" panose="020B060402020202020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3A3838"/>
                </a:solidFill>
                <a:effectLst/>
                <a:uLnTx/>
                <a:uFillTx/>
                <a:latin typeface="Helvetica Regular" panose="020B0604020202020204" charset="0"/>
                <a:cs typeface="Helvetica Regular" panose="020B0604020202020204" charset="0"/>
              </a:rPr>
              <a:t>Albert Einstein College of Medicine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7BBF43"/>
                </a:solidFill>
                <a:effectLst/>
                <a:uLnTx/>
                <a:uFillTx/>
                <a:latin typeface="Helvetica Regular" panose="020B0604020202020204" charset="0"/>
                <a:cs typeface="Helvetica Regular" panose="020B0604020202020204" charset="0"/>
              </a:rPr>
              <a:t>• 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3A3838"/>
                </a:solidFill>
                <a:effectLst/>
                <a:uLnTx/>
                <a:uFillTx/>
                <a:latin typeface="Helvetica Regular" panose="020B0604020202020204" charset="0"/>
                <a:cs typeface="Helvetica Regular" panose="020B0604020202020204" charset="0"/>
              </a:rPr>
              <a:t>Rubiahna Vaughn, M.D.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BBF43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3A3838"/>
                </a:solidFill>
                <a:effectLst/>
                <a:uLnTx/>
                <a:uFillTx/>
                <a:latin typeface="Helvetica Regular" panose="020B0604020202020204" charset="0"/>
                <a:cs typeface="Helvetica Regular" panose="020B0604020202020204" charset="0"/>
              </a:rPr>
              <a:t>  Julia Vileisis, M.D.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3A3838"/>
              </a:solidFill>
              <a:effectLst/>
              <a:uLnTx/>
              <a:uFillTx/>
              <a:latin typeface="Helvetica Regular" panose="020B0604020202020204" charset="0"/>
              <a:cs typeface="Helvetica Regular" panose="020B060402020202020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3A3838"/>
              </a:solidFill>
              <a:effectLst/>
              <a:uLnTx/>
              <a:uFillTx/>
              <a:latin typeface="Helvetica Regular" panose="020B0604020202020204" charset="0"/>
              <a:cs typeface="Helvetica Regular" panose="020B060402020202020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solidFill>
                <a:srgbClr val="3A3838"/>
              </a:solidFill>
              <a:latin typeface="Helvetica Regular" panose="020B0604020202020204" charset="0"/>
              <a:cs typeface="Helvetica Regular" panose="020B0604020202020204" charset="0"/>
            </a:endParaRPr>
          </a:p>
          <a:p>
            <a:pPr lvl="0" defTabSz="457200">
              <a:defRPr/>
            </a:pPr>
            <a:r>
              <a:rPr lang="en-US" b="1" dirty="0">
                <a:solidFill>
                  <a:srgbClr val="391378"/>
                </a:solidFill>
                <a:latin typeface="Helvetica Regular" panose="020B0604020202020204" charset="0"/>
                <a:cs typeface="Helvetica Regular" panose="020B0604020202020204" charset="0"/>
              </a:rPr>
              <a:t>Project TEACH Perinatal Psychologist</a:t>
            </a:r>
          </a:p>
          <a:p>
            <a:pPr lvl="0" defTabSz="457200">
              <a:defRPr/>
            </a:pPr>
            <a:r>
              <a:rPr lang="en-US" dirty="0">
                <a:solidFill>
                  <a:srgbClr val="7BBF43"/>
                </a:solidFill>
                <a:latin typeface="Helvetica Regular" panose="020B0604020202020204" charset="0"/>
                <a:cs typeface="Helvetica Regular" panose="020B0604020202020204" charset="0"/>
              </a:rPr>
              <a:t>•  </a:t>
            </a:r>
            <a:r>
              <a:rPr lang="en-US" dirty="0">
                <a:solidFill>
                  <a:srgbClr val="3A3838"/>
                </a:solidFill>
                <a:latin typeface="Helvetica Regular" panose="020B0604020202020204" charset="0"/>
                <a:cs typeface="Helvetica Regular" panose="020B0604020202020204" charset="0"/>
              </a:rPr>
              <a:t>Vanessa Tirone, Ph.D.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3A3838"/>
              </a:solidFill>
              <a:effectLst/>
              <a:uLnTx/>
              <a:uFillTx/>
              <a:latin typeface="Helvetica Regular" panose="020B0604020202020204" charset="0"/>
              <a:cs typeface="Helvetica Regular" panose="020B060402020202020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3A3838"/>
              </a:solidFill>
              <a:effectLst/>
              <a:uLnTx/>
              <a:uFillTx/>
              <a:latin typeface="Helvetica Regular" panose="020B0604020202020204" charset="0"/>
              <a:cs typeface="Helvetica Regular" panose="020B060402020202020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A3838"/>
                </a:solidFill>
                <a:effectLst/>
                <a:uLnTx/>
                <a:uFillTx/>
                <a:latin typeface="Helvetica Regular" panose="020B0604020202020204" charset="0"/>
                <a:cs typeface="Helvetica Regular" panose="020B0604020202020204" charset="0"/>
              </a:rPr>
              <a:t>* Medical Director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3A3838"/>
              </a:solidFill>
              <a:effectLst/>
              <a:uLnTx/>
              <a:uFillTx/>
              <a:latin typeface="Helvetica Regular" panose="020B060402020202020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542302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f71e428818_0_0"/>
          <p:cNvSpPr txBox="1"/>
          <p:nvPr/>
        </p:nvSpPr>
        <p:spPr>
          <a:xfrm>
            <a:off x="0" y="250680"/>
            <a:ext cx="12192000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39FDA"/>
                </a:solidFill>
                <a:effectLst/>
                <a:uLnTx/>
                <a:uFillTx/>
                <a:latin typeface="Helvetica Regular" panose="020B0604020202020204" charset="0"/>
                <a:cs typeface="Helvetica Regular" panose="020B0604020202020204" charset="0"/>
                <a:sym typeface="Arial"/>
              </a:rPr>
              <a:t>Our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39FDA"/>
                </a:solidFill>
                <a:effectLst/>
                <a:uLnTx/>
                <a:uFillTx/>
                <a:latin typeface="Helvetica Regular" panose="020B0604020202020204" charset="0"/>
                <a:cs typeface="Helvetica Regular" panose="020B0604020202020204" charset="0"/>
                <a:sym typeface="Arial"/>
              </a:rPr>
              <a:t>Liaison Coordinator Team</a:t>
            </a:r>
            <a:endParaRPr kumimoji="0" sz="3200" b="1" i="0" u="none" strike="noStrike" kern="1200" cap="none" spc="0" normalizeH="0" baseline="0" noProof="0" dirty="0">
              <a:ln>
                <a:noFill/>
              </a:ln>
              <a:solidFill>
                <a:srgbClr val="039FDA"/>
              </a:solidFill>
              <a:effectLst/>
              <a:uLnTx/>
              <a:uFillTx/>
              <a:latin typeface="Helvetica Regular" panose="020B0604020202020204" charset="0"/>
              <a:ea typeface="+mn-ea"/>
              <a:cs typeface="Helvetica Regular" panose="020B0604020202020204" charset="0"/>
              <a:sym typeface="Arial"/>
            </a:endParaRPr>
          </a:p>
        </p:txBody>
      </p:sp>
      <p:pic>
        <p:nvPicPr>
          <p:cNvPr id="158" name="Google Shape;158;gf71e428818_0_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9018" y="1195963"/>
            <a:ext cx="921300" cy="957984"/>
          </a:xfrm>
          <a:prstGeom prst="ellipse">
            <a:avLst/>
          </a:prstGeom>
          <a:noFill/>
          <a:ln w="25400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  <a:effectLst/>
        </p:spPr>
      </p:pic>
      <p:sp>
        <p:nvSpPr>
          <p:cNvPr id="159" name="Google Shape;159;gf71e428818_0_0"/>
          <p:cNvSpPr/>
          <p:nvPr/>
        </p:nvSpPr>
        <p:spPr>
          <a:xfrm>
            <a:off x="1363920" y="1244317"/>
            <a:ext cx="4363640" cy="7440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Regular" panose="020B0604020202020204" charset="0"/>
                <a:cs typeface="Helvetica Regular" panose="020B0604020202020204" charset="0"/>
                <a:sym typeface="Arial"/>
              </a:rPr>
              <a:t>Amy Lyons, LCAT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Regular" panose="020B0604020202020204" charset="0"/>
                <a:cs typeface="Helvetica Regular" panose="020B0604020202020204" charset="0"/>
                <a:sym typeface="Arial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Regular" panose="020B0604020202020204" charset="0"/>
                <a:cs typeface="Helvetica Regular" panose="020B0604020202020204" charset="0"/>
                <a:sym typeface="Arial"/>
              </a:rPr>
              <a:t>University of Rochester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3A3838"/>
              </a:solidFill>
              <a:effectLst/>
              <a:uLnTx/>
              <a:uFillTx/>
              <a:latin typeface="Helvetica Regular" panose="020B0604020202020204" charset="0"/>
              <a:cs typeface="Helvetica Regular" panose="020B0604020202020204" charset="0"/>
              <a:sym typeface="Arial"/>
            </a:endParaRPr>
          </a:p>
        </p:txBody>
      </p:sp>
      <p:sp>
        <p:nvSpPr>
          <p:cNvPr id="160" name="Google Shape;160;gf71e428818_0_0"/>
          <p:cNvSpPr/>
          <p:nvPr/>
        </p:nvSpPr>
        <p:spPr>
          <a:xfrm>
            <a:off x="7767745" y="1257307"/>
            <a:ext cx="4081608" cy="6812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3A3838"/>
                </a:solidFill>
                <a:effectLst/>
                <a:uLnTx/>
                <a:uFillTx/>
                <a:latin typeface="Helvetica Regular" panose="020B0604020202020204" charset="0"/>
                <a:cs typeface="Helvetica Regular" panose="020B0604020202020204" charset="0"/>
                <a:sym typeface="Arial"/>
              </a:rPr>
              <a:t>Kristin McGinley, LCSW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3A3838"/>
                </a:solidFill>
                <a:effectLst/>
                <a:uLnTx/>
                <a:uFillTx/>
                <a:latin typeface="Helvetica Regular" panose="020B0604020202020204" charset="0"/>
                <a:cs typeface="Helvetica Regular" panose="020B0604020202020204" charset="0"/>
                <a:sym typeface="Arial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A3838"/>
                </a:solidFill>
                <a:effectLst/>
                <a:uLnTx/>
                <a:uFillTx/>
                <a:latin typeface="Helvetica Regular" panose="020B0604020202020204" charset="0"/>
                <a:cs typeface="Helvetica Regular" panose="020B0604020202020204" charset="0"/>
                <a:sym typeface="Arial"/>
              </a:rPr>
              <a:t>University at Buffalo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3A3838"/>
              </a:solidFill>
              <a:effectLst/>
              <a:uLnTx/>
              <a:uFillTx/>
              <a:latin typeface="Helvetica Regular" panose="020B0604020202020204" charset="0"/>
              <a:cs typeface="Helvetica Regular" panose="020B0604020202020204" charset="0"/>
              <a:sym typeface="Arial"/>
            </a:endParaRPr>
          </a:p>
        </p:txBody>
      </p:sp>
      <p:pic>
        <p:nvPicPr>
          <p:cNvPr id="161" name="Google Shape;161;gf71e428818_0_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74018" y="4906622"/>
            <a:ext cx="939606" cy="950810"/>
          </a:xfrm>
          <a:prstGeom prst="ellipse">
            <a:avLst/>
          </a:prstGeom>
          <a:noFill/>
          <a:ln w="25400" cap="rnd" cmpd="sng">
            <a:solidFill>
              <a:srgbClr val="00B0F0"/>
            </a:solidFill>
            <a:prstDash val="solid"/>
            <a:round/>
            <a:headEnd type="none" w="sm" len="sm"/>
            <a:tailEnd type="none" w="sm" len="sm"/>
          </a:ln>
          <a:effectLst/>
        </p:spPr>
      </p:pic>
      <p:sp>
        <p:nvSpPr>
          <p:cNvPr id="162" name="Google Shape;162;gf71e428818_0_0"/>
          <p:cNvSpPr/>
          <p:nvPr/>
        </p:nvSpPr>
        <p:spPr>
          <a:xfrm>
            <a:off x="1363921" y="4875368"/>
            <a:ext cx="5107218" cy="11187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3A3838"/>
                </a:solidFill>
                <a:effectLst/>
                <a:uLnTx/>
                <a:uFillTx/>
                <a:latin typeface="Helvetica Regular" panose="020B0604020202020204" charset="0"/>
                <a:cs typeface="Helvetica Regular" panose="020B0604020202020204" charset="0"/>
                <a:sym typeface="Arial"/>
              </a:rPr>
              <a:t>Katherine Carnicelli, LCSW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3A3838"/>
                </a:solidFill>
                <a:effectLst/>
                <a:uLnTx/>
                <a:uFillTx/>
                <a:latin typeface="Helvetica Regular" panose="020B0604020202020204" charset="0"/>
                <a:cs typeface="Helvetica Regular" panose="020B0604020202020204" charset="0"/>
                <a:sym typeface="Arial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A3838"/>
                </a:solidFill>
                <a:effectLst/>
                <a:uLnTx/>
                <a:uFillTx/>
                <a:latin typeface="Helvetica Regular" panose="020B0604020202020204" charset="0"/>
                <a:cs typeface="Helvetica Regular" panose="020B0604020202020204" charset="0"/>
                <a:sym typeface="Arial"/>
              </a:rPr>
              <a:t>Columbia University Irving Medical Center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A3838"/>
                </a:solidFill>
                <a:effectLst/>
                <a:uLnTx/>
                <a:uFillTx/>
                <a:latin typeface="Helvetica Regular" panose="020B0604020202020204" charset="0"/>
                <a:cs typeface="Helvetica Regular" panose="020B0604020202020204" charset="0"/>
                <a:sym typeface="Arial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A3838"/>
                </a:solidFill>
                <a:effectLst/>
                <a:uLnTx/>
                <a:uFillTx/>
                <a:latin typeface="Helvetica Regular" panose="020B0604020202020204" charset="0"/>
                <a:cs typeface="Helvetica Regular" panose="020B0604020202020204" charset="0"/>
                <a:sym typeface="Arial"/>
              </a:rPr>
              <a:t>New York State Psychiatric Institute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3A3838"/>
              </a:solidFill>
              <a:effectLst/>
              <a:uLnTx/>
              <a:uFillTx/>
              <a:latin typeface="Helvetica Regular" panose="020B0604020202020204" charset="0"/>
              <a:ea typeface="+mn-ea"/>
              <a:cs typeface="Helvetica Regular" panose="020B0604020202020204" charset="0"/>
              <a:sym typeface="Arial"/>
            </a:endParaRPr>
          </a:p>
        </p:txBody>
      </p:sp>
      <p:pic>
        <p:nvPicPr>
          <p:cNvPr id="163" name="Google Shape;163;gf71e428818_0_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74018" y="2409151"/>
            <a:ext cx="921300" cy="972555"/>
          </a:xfrm>
          <a:prstGeom prst="ellipse">
            <a:avLst/>
          </a:prstGeom>
          <a:noFill/>
          <a:ln w="25400" cap="rnd" cmpd="sng">
            <a:solidFill>
              <a:srgbClr val="00B0F0"/>
            </a:solidFill>
            <a:prstDash val="solid"/>
            <a:round/>
            <a:headEnd type="none" w="sm" len="sm"/>
            <a:tailEnd type="none" w="sm" len="sm"/>
          </a:ln>
          <a:effectLst/>
        </p:spPr>
      </p:pic>
      <p:sp>
        <p:nvSpPr>
          <p:cNvPr id="164" name="Google Shape;164;gf71e428818_0_0"/>
          <p:cNvSpPr/>
          <p:nvPr/>
        </p:nvSpPr>
        <p:spPr>
          <a:xfrm>
            <a:off x="1308688" y="2353588"/>
            <a:ext cx="5162451" cy="10491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3A3838"/>
                </a:solidFill>
                <a:effectLst/>
                <a:uLnTx/>
                <a:uFillTx/>
                <a:latin typeface="Helvetica Regular" panose="020B0604020202020204" charset="0"/>
                <a:cs typeface="Helvetica Regular" panose="020B0604020202020204" charset="0"/>
                <a:sym typeface="Arial"/>
              </a:rPr>
              <a:t>Leslie Cummins, LCSW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3A3838"/>
                </a:solidFill>
                <a:effectLst/>
                <a:uLnTx/>
                <a:uFillTx/>
                <a:latin typeface="Helvetica Regular" panose="020B0604020202020204" charset="0"/>
                <a:cs typeface="Helvetica Regular" panose="020B0604020202020204" charset="0"/>
                <a:sym typeface="Arial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A3838"/>
                </a:solidFill>
                <a:effectLst/>
                <a:uLnTx/>
                <a:uFillTx/>
                <a:latin typeface="Helvetica Regular" panose="020B0604020202020204" charset="0"/>
                <a:cs typeface="Helvetica Regular" panose="020B0604020202020204" charset="0"/>
                <a:sym typeface="Arial"/>
              </a:rPr>
              <a:t>Donald and Barbara Zucker School of Medicine at Hofstra/Northwell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3A3838"/>
              </a:solidFill>
              <a:effectLst/>
              <a:uLnTx/>
              <a:uFillTx/>
              <a:latin typeface="Helvetica Regular" panose="020B0604020202020204" charset="0"/>
              <a:cs typeface="Helvetica Regular" panose="020B0604020202020204" charset="0"/>
              <a:sym typeface="Arial"/>
            </a:endParaRPr>
          </a:p>
        </p:txBody>
      </p:sp>
      <p:sp>
        <p:nvSpPr>
          <p:cNvPr id="165" name="Google Shape;165;gf71e428818_0_0"/>
          <p:cNvSpPr/>
          <p:nvPr/>
        </p:nvSpPr>
        <p:spPr>
          <a:xfrm>
            <a:off x="7767745" y="2412674"/>
            <a:ext cx="3729930" cy="9820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Regular" panose="020B0604020202020204" charset="0"/>
                <a:cs typeface="Helvetica Regular" panose="020B0604020202020204" charset="0"/>
                <a:sym typeface="Arial"/>
              </a:rPr>
              <a:t>Maureen Ryan, PsyD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Regular" panose="020B0604020202020204" charset="0"/>
                <a:cs typeface="Helvetica Regular" panose="020B0604020202020204" charset="0"/>
                <a:sym typeface="Arial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A3838"/>
                </a:solidFill>
                <a:effectLst/>
                <a:uLnTx/>
                <a:uFillTx/>
                <a:latin typeface="Helvetica Regular" panose="020B0604020202020204" charset="0"/>
                <a:cs typeface="Helvetica Regular" panose="020B0604020202020204" charset="0"/>
                <a:sym typeface="Arial"/>
              </a:rPr>
              <a:t>Upstate Medical University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3A3838"/>
              </a:solidFill>
              <a:effectLst/>
              <a:uLnTx/>
              <a:uFillTx/>
              <a:latin typeface="Helvetica Regular" panose="020B0604020202020204" charset="0"/>
              <a:ea typeface="+mn-ea"/>
              <a:cs typeface="Helvetica Regular" panose="020B0604020202020204" charset="0"/>
              <a:sym typeface="Arial"/>
            </a:endParaRPr>
          </a:p>
        </p:txBody>
      </p:sp>
      <p:pic>
        <p:nvPicPr>
          <p:cNvPr id="168" name="Google Shape;168;gf71e428818_0_0"/>
          <p:cNvPicPr preferRelativeResize="0"/>
          <p:nvPr/>
        </p:nvPicPr>
        <p:blipFill rotWithShape="1">
          <a:blip r:embed="rId6">
            <a:alphaModFix/>
          </a:blip>
          <a:srcRect l="1166" t="3394" r="-49" b="53083"/>
          <a:stretch/>
        </p:blipFill>
        <p:spPr>
          <a:xfrm>
            <a:off x="6613637" y="1178410"/>
            <a:ext cx="948759" cy="975537"/>
          </a:xfrm>
          <a:prstGeom prst="ellipse">
            <a:avLst/>
          </a:prstGeom>
          <a:noFill/>
          <a:ln w="25400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  <a:effectLst/>
        </p:spPr>
      </p:pic>
      <p:pic>
        <p:nvPicPr>
          <p:cNvPr id="172" name="Google Shape;172;gf71e428818_0_0"/>
          <p:cNvPicPr preferRelativeResize="0"/>
          <p:nvPr/>
        </p:nvPicPr>
        <p:blipFill rotWithShape="1">
          <a:blip r:embed="rId7">
            <a:alphaModFix/>
          </a:blip>
          <a:srcRect l="6140" t="6605" r="-6139" b="47301"/>
          <a:stretch/>
        </p:blipFill>
        <p:spPr>
          <a:xfrm>
            <a:off x="274018" y="3674361"/>
            <a:ext cx="939606" cy="939606"/>
          </a:xfrm>
          <a:prstGeom prst="ellipse">
            <a:avLst/>
          </a:prstGeom>
          <a:noFill/>
          <a:ln w="25400" cap="rnd" cmpd="sng">
            <a:solidFill>
              <a:srgbClr val="00B0F0"/>
            </a:solidFill>
            <a:prstDash val="solid"/>
            <a:round/>
            <a:headEnd type="none" w="sm" len="sm"/>
            <a:tailEnd type="none" w="sm" len="sm"/>
          </a:ln>
          <a:effectLst/>
        </p:spPr>
      </p:pic>
      <p:sp>
        <p:nvSpPr>
          <p:cNvPr id="2" name="Google Shape;165;gf71e428818_0_0">
            <a:extLst>
              <a:ext uri="{FF2B5EF4-FFF2-40B4-BE49-F238E27FC236}">
                <a16:creationId xmlns:a16="http://schemas.microsoft.com/office/drawing/2014/main" id="{6835C2B2-9997-9338-CD49-6883397DDF60}"/>
              </a:ext>
            </a:extLst>
          </p:cNvPr>
          <p:cNvSpPr/>
          <p:nvPr/>
        </p:nvSpPr>
        <p:spPr>
          <a:xfrm>
            <a:off x="7767745" y="3674361"/>
            <a:ext cx="4293473" cy="92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Regular" panose="020B0604020202020204" charset="0"/>
                <a:cs typeface="Helvetica Regular" panose="020B0604020202020204" charset="0"/>
                <a:sym typeface="Arial"/>
              </a:rPr>
              <a:t>Kayla Tombank, LMHC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Regular" panose="020B0604020202020204" charset="0"/>
                <a:cs typeface="Helvetica Regular" panose="020B0604020202020204" charset="0"/>
                <a:sym typeface="Arial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A3838"/>
                </a:solidFill>
                <a:effectLst/>
                <a:uLnTx/>
                <a:uFillTx/>
                <a:latin typeface="Helvetica Regular" panose="020B0604020202020204" charset="0"/>
                <a:cs typeface="Helvetica Regular" panose="020B0604020202020204" charset="0"/>
                <a:sym typeface="Arial"/>
              </a:rPr>
              <a:t>Albany Medical Center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3A3838"/>
              </a:solidFill>
              <a:effectLst/>
              <a:uLnTx/>
              <a:uFillTx/>
              <a:latin typeface="Helvetica Regular" panose="020B0604020202020204" charset="0"/>
              <a:ea typeface="+mn-ea"/>
              <a:cs typeface="Helvetica Regular" panose="020B0604020202020204" charset="0"/>
              <a:sym typeface="Arial"/>
            </a:endParaRPr>
          </a:p>
        </p:txBody>
      </p:sp>
      <p:pic>
        <p:nvPicPr>
          <p:cNvPr id="169" name="Google Shape;169;gf71e428818_0_0"/>
          <p:cNvPicPr preferRelativeResize="0"/>
          <p:nvPr/>
        </p:nvPicPr>
        <p:blipFill rotWithShape="1">
          <a:blip r:embed="rId8">
            <a:alphaModFix/>
          </a:blip>
          <a:srcRect l="12960" t="8552" r="10755" b="30441"/>
          <a:stretch/>
        </p:blipFill>
        <p:spPr>
          <a:xfrm>
            <a:off x="6645077" y="2420905"/>
            <a:ext cx="948759" cy="973791"/>
          </a:xfrm>
          <a:prstGeom prst="ellipse">
            <a:avLst/>
          </a:prstGeom>
          <a:noFill/>
          <a:ln w="25400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  <a:effectLst/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8ECA3B9-FC44-43A9-A195-F2DF4B5FEED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45077" y="3138706"/>
            <a:ext cx="1942091" cy="1488251"/>
          </a:xfrm>
          <a:prstGeom prst="rect">
            <a:avLst/>
          </a:prstGeom>
          <a:ln>
            <a:noFill/>
          </a:ln>
          <a:effectLst/>
        </p:spPr>
      </p:pic>
      <p:sp>
        <p:nvSpPr>
          <p:cNvPr id="3" name="Google Shape;164;gf71e428818_0_0">
            <a:extLst>
              <a:ext uri="{FF2B5EF4-FFF2-40B4-BE49-F238E27FC236}">
                <a16:creationId xmlns:a16="http://schemas.microsoft.com/office/drawing/2014/main" id="{324E1A15-F08D-68C3-ACFB-AD85AAD20AC8}"/>
              </a:ext>
            </a:extLst>
          </p:cNvPr>
          <p:cNvSpPr/>
          <p:nvPr/>
        </p:nvSpPr>
        <p:spPr>
          <a:xfrm>
            <a:off x="1308688" y="3637767"/>
            <a:ext cx="5162451" cy="10491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3A3838"/>
                </a:solidFill>
                <a:effectLst/>
                <a:uLnTx/>
                <a:uFillTx/>
                <a:latin typeface="Helvetica Regular" panose="020B0604020202020204" charset="0"/>
                <a:cs typeface="Helvetica Regular" panose="020B0604020202020204" charset="0"/>
                <a:sym typeface="Arial"/>
              </a:rPr>
              <a:t>Sasha Miller, LMSW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3A3838"/>
                </a:solidFill>
                <a:effectLst/>
                <a:uLnTx/>
                <a:uFillTx/>
                <a:latin typeface="Helvetica Regular" panose="020B0604020202020204" charset="0"/>
                <a:cs typeface="Helvetica Regular" panose="020B0604020202020204" charset="0"/>
                <a:sym typeface="Arial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A3838"/>
                </a:solidFill>
                <a:effectLst/>
                <a:uLnTx/>
                <a:uFillTx/>
                <a:latin typeface="Helvetica Regular" panose="020B0604020202020204" charset="0"/>
                <a:cs typeface="Helvetica Regular" panose="020B0604020202020204" charset="0"/>
                <a:sym typeface="Arial"/>
              </a:rPr>
              <a:t>Donald and Barbara Zucker School of Medicine at Hofstra/Northwell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3A3838"/>
              </a:solidFill>
              <a:effectLst/>
              <a:uLnTx/>
              <a:uFillTx/>
              <a:latin typeface="Helvetica Regular" panose="020B0604020202020204" charset="0"/>
              <a:cs typeface="Helvetica Regular" panose="020B0604020202020204" charset="0"/>
              <a:sym typeface="Arial"/>
            </a:endParaRPr>
          </a:p>
        </p:txBody>
      </p:sp>
      <p:sp>
        <p:nvSpPr>
          <p:cNvPr id="17" name="Google Shape;160;gf71e428818_0_0">
            <a:extLst>
              <a:ext uri="{FF2B5EF4-FFF2-40B4-BE49-F238E27FC236}">
                <a16:creationId xmlns:a16="http://schemas.microsoft.com/office/drawing/2014/main" id="{64FB26B5-A85A-EE49-B4B3-BD319C7CA064}"/>
              </a:ext>
            </a:extLst>
          </p:cNvPr>
          <p:cNvSpPr/>
          <p:nvPr/>
        </p:nvSpPr>
        <p:spPr>
          <a:xfrm>
            <a:off x="7767745" y="4911519"/>
            <a:ext cx="4081608" cy="9688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3A3838"/>
                </a:solidFill>
                <a:effectLst/>
                <a:uLnTx/>
                <a:uFillTx/>
                <a:latin typeface="Helvetica Regular" panose="020B0604020202020204" charset="0"/>
                <a:cs typeface="Helvetica Regular" panose="020B0604020202020204" charset="0"/>
                <a:sym typeface="Arial"/>
              </a:rPr>
              <a:t>Abigail Bailey, LCSW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3A3838"/>
                </a:solidFill>
                <a:effectLst/>
                <a:uLnTx/>
                <a:uFillTx/>
                <a:latin typeface="Helvetica Regular" panose="020B0604020202020204" charset="0"/>
                <a:cs typeface="Helvetica Regular" panose="020B0604020202020204" charset="0"/>
                <a:sym typeface="Arial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A3838"/>
                </a:solidFill>
                <a:effectLst/>
                <a:uLnTx/>
                <a:uFillTx/>
                <a:latin typeface="Helvetica Regular" panose="020B0604020202020204" charset="0"/>
                <a:cs typeface="Helvetica Regular" panose="020B0604020202020204" charset="0"/>
                <a:sym typeface="Arial"/>
              </a:rPr>
              <a:t>Albert Einstein College of Medicine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3A3838"/>
                </a:solidFill>
                <a:effectLst/>
                <a:uLnTx/>
                <a:uFillTx/>
                <a:latin typeface="Helvetica Regular" panose="020B0604020202020204" charset="0"/>
                <a:cs typeface="Helvetica Regular" panose="020B0604020202020204" charset="0"/>
                <a:sym typeface="Arial"/>
              </a:rPr>
              <a:t>Montefiore Medical Center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3A3838"/>
              </a:solidFill>
              <a:effectLst/>
              <a:uLnTx/>
              <a:uFillTx/>
              <a:latin typeface="Helvetica Regular" panose="020B0604020202020204" charset="0"/>
              <a:cs typeface="Helvetica Regular" panose="020B0604020202020204" charset="0"/>
              <a:sym typeface="Arial"/>
            </a:endParaRPr>
          </a:p>
        </p:txBody>
      </p:sp>
      <p:pic>
        <p:nvPicPr>
          <p:cNvPr id="5" name="Google Shape;169;gf71e428818_0_0">
            <a:extLst>
              <a:ext uri="{FF2B5EF4-FFF2-40B4-BE49-F238E27FC236}">
                <a16:creationId xmlns:a16="http://schemas.microsoft.com/office/drawing/2014/main" id="{7414B6CA-068F-0527-C015-2ADABE7542AF}"/>
              </a:ext>
            </a:extLst>
          </p:cNvPr>
          <p:cNvPicPr preferRelativeResize="0"/>
          <p:nvPr/>
        </p:nvPicPr>
        <p:blipFill>
          <a:blip r:embed="rId10"/>
          <a:srcRect l="1285" r="1285"/>
          <a:stretch/>
        </p:blipFill>
        <p:spPr>
          <a:xfrm>
            <a:off x="6613637" y="4906622"/>
            <a:ext cx="948759" cy="973791"/>
          </a:xfrm>
          <a:prstGeom prst="ellipse">
            <a:avLst/>
          </a:prstGeom>
          <a:noFill/>
          <a:ln w="25400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  <a:effectLst/>
        </p:spPr>
      </p:pic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6BBD4301-AD6D-601D-B96A-FACF0DF3ADA5}"/>
              </a:ext>
            </a:extLst>
          </p:cNvPr>
          <p:cNvSpPr txBox="1">
            <a:spLocks/>
          </p:cNvSpPr>
          <p:nvPr/>
        </p:nvSpPr>
        <p:spPr>
          <a:xfrm>
            <a:off x="11256430" y="6443447"/>
            <a:ext cx="743919" cy="365125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E927A71C-5EB0-45EC-B0AD-E94D765AE5AB}" type="slidenum">
              <a:rPr kumimoji="0" lang="en-US" sz="1200" b="1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Regular" panose="020B0604020202020204" charset="0"/>
                <a:cs typeface="Helvetica Regular" panose="020B0604020202020204" charset="0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32</a:t>
            </a:fld>
            <a:endParaRPr kumimoji="0" lang="en-US" sz="1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Regular" panose="020B0604020202020204" charset="0"/>
              <a:cs typeface="Helvetica Regular" panose="020B060402020202020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87438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C4AE53E6-AC2A-6477-F1FD-81C118984F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>
            <a:extLst>
              <a:ext uri="{FF2B5EF4-FFF2-40B4-BE49-F238E27FC236}">
                <a16:creationId xmlns:a16="http://schemas.microsoft.com/office/drawing/2014/main" id="{A12731FB-AEA7-11DD-4B61-A61795DCE89C}"/>
              </a:ext>
            </a:extLst>
          </p:cNvPr>
          <p:cNvSpPr txBox="1">
            <a:spLocks/>
          </p:cNvSpPr>
          <p:nvPr/>
        </p:nvSpPr>
        <p:spPr>
          <a:xfrm>
            <a:off x="2965622" y="128719"/>
            <a:ext cx="8940625" cy="547201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0" i="0" kern="1200">
                <a:solidFill>
                  <a:srgbClr val="049FDA"/>
                </a:solidFill>
                <a:latin typeface="Helvetica Neue" panose="02000503000000020004" pitchFamily="2" charset="0"/>
                <a:ea typeface="Kozuka Gothic Pr6N B" panose="020B0800000000000000" pitchFamily="34" charset="-128"/>
                <a:cs typeface="Helvetica Neue" panose="02000503000000020004" pitchFamily="2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A0E79"/>
                </a:solidFill>
                <a:effectLst/>
                <a:uLnTx/>
                <a:uFillTx/>
                <a:latin typeface="Helvetica Regular" panose="020B0604020202020204" charset="0"/>
                <a:ea typeface="Kozuka Gothic Pr6N B" panose="020B0800000000000000" pitchFamily="34" charset="-128"/>
                <a:cs typeface="Helvetica Regular" panose="020B0604020202020204" charset="0"/>
                <a:sym typeface="Arial"/>
              </a:rPr>
              <a:t>  Project TEACH Services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1AA9496-D680-AF25-9937-F9713D2E6ADF}"/>
              </a:ext>
            </a:extLst>
          </p:cNvPr>
          <p:cNvSpPr txBox="1"/>
          <p:nvPr/>
        </p:nvSpPr>
        <p:spPr>
          <a:xfrm>
            <a:off x="220165" y="5646455"/>
            <a:ext cx="11780183" cy="77457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srgbClr val="3A3838"/>
                </a:solidFill>
                <a:effectLst/>
                <a:uLnTx/>
                <a:uFillTx/>
                <a:latin typeface="Helvetica Regular" panose="020B0604020202020204" charset="0"/>
                <a:ea typeface="+mn-ea"/>
                <a:cs typeface="Helvetica Regular" panose="020B0604020202020204" charset="0"/>
                <a:sym typeface="Arial"/>
              </a:rPr>
              <a:t>1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3A3838"/>
                </a:solidFill>
                <a:effectLst/>
                <a:uLnTx/>
                <a:uFillTx/>
                <a:latin typeface="Helvetica Regular" panose="020B0604020202020204" charset="0"/>
                <a:ea typeface="+mn-ea"/>
                <a:cs typeface="Helvetica Regular" panose="020B0604020202020204" charset="0"/>
                <a:sym typeface="Arial"/>
              </a:rPr>
              <a:t> -  The warm-line will be open to any clinician and allied professional in New York State that serves perinatal individuals.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srgbClr val="3A3838"/>
                </a:solidFill>
                <a:effectLst/>
                <a:uLnTx/>
                <a:uFillTx/>
                <a:latin typeface="Helvetica Regular" panose="020B0604020202020204" charset="0"/>
                <a:ea typeface="+mn-ea"/>
                <a:cs typeface="Helvetica Regular" panose="020B0604020202020204" charset="0"/>
                <a:sym typeface="Arial"/>
              </a:rPr>
              <a:t>2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3A3838"/>
                </a:solidFill>
                <a:effectLst/>
                <a:uLnTx/>
                <a:uFillTx/>
                <a:latin typeface="Helvetica Regular" panose="020B0604020202020204" charset="0"/>
                <a:ea typeface="+mn-ea"/>
                <a:cs typeface="Helvetica Regular" panose="020B0604020202020204" charset="0"/>
                <a:sym typeface="Arial"/>
              </a:rPr>
              <a:t>  - Patient linkage services only available to case management social workers who are imbedded in medical offices (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3A3838"/>
                </a:solidFill>
                <a:effectLst/>
                <a:uLnTx/>
                <a:uFillTx/>
                <a:latin typeface="Helvetica Regular" panose="020B0604020202020204" charset="0"/>
                <a:ea typeface="+mn-ea"/>
                <a:cs typeface="Helvetica Regular" panose="020B0604020202020204" charset="0"/>
                <a:sym typeface="Arial"/>
              </a:rPr>
              <a:t>ob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3A3838"/>
                </a:solidFill>
                <a:effectLst/>
                <a:uLnTx/>
                <a:uFillTx/>
                <a:latin typeface="Helvetica Regular" panose="020B0604020202020204" charset="0"/>
                <a:ea typeface="+mn-ea"/>
                <a:cs typeface="Helvetica Regular" panose="020B0604020202020204" charset="0"/>
                <a:sym typeface="Arial"/>
              </a:rPr>
              <a:t>/gyn or family practice).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srgbClr val="3A3838"/>
                </a:solidFill>
                <a:effectLst/>
                <a:uLnTx/>
                <a:uFillTx/>
                <a:latin typeface="Helvetica Regular" panose="020B0604020202020204" charset="0"/>
                <a:ea typeface="+mn-ea"/>
                <a:cs typeface="Helvetica Regular" panose="020B0604020202020204" charset="0"/>
                <a:sym typeface="Arial"/>
              </a:rPr>
              <a:t>3 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3A3838"/>
                </a:solidFill>
                <a:effectLst/>
                <a:uLnTx/>
                <a:uFillTx/>
                <a:latin typeface="Helvetica Regular" panose="020B0604020202020204" charset="0"/>
                <a:ea typeface="+mn-ea"/>
                <a:cs typeface="Helvetica Regular" panose="020B0604020202020204" charset="0"/>
                <a:sym typeface="Arial"/>
              </a:rPr>
              <a:t>-  LPN, Nurse aid, peer counselor, social service staff, early intervention, physical therapists, clergy &amp;other professionals serving perinatal individuals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3A3838"/>
                </a:solidFill>
                <a:effectLst/>
                <a:uLnTx/>
                <a:uFillTx/>
                <a:latin typeface="Helvetica Regular" panose="020B0604020202020204" charset="0"/>
                <a:ea typeface="+mn-ea"/>
                <a:cs typeface="Helvetica Regular" panose="020B0604020202020204" charset="0"/>
                <a:sym typeface="Arial"/>
              </a:rPr>
              <a:t>.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2F06B755-1387-27C7-06B9-449BEDC9F821}"/>
              </a:ext>
            </a:extLst>
          </p:cNvPr>
          <p:cNvGraphicFramePr>
            <a:graphicFrameLocks noGrp="1"/>
          </p:cNvGraphicFramePr>
          <p:nvPr/>
        </p:nvGraphicFramePr>
        <p:xfrm>
          <a:off x="285752" y="672829"/>
          <a:ext cx="11620495" cy="4916685"/>
        </p:xfrm>
        <a:graphic>
          <a:graphicData uri="http://schemas.openxmlformats.org/drawingml/2006/table">
            <a:tbl>
              <a:tblPr/>
              <a:tblGrid>
                <a:gridCol w="3211210">
                  <a:extLst>
                    <a:ext uri="{9D8B030D-6E8A-4147-A177-3AD203B41FA5}">
                      <a16:colId xmlns:a16="http://schemas.microsoft.com/office/drawing/2014/main" val="1714146203"/>
                    </a:ext>
                  </a:extLst>
                </a:gridCol>
                <a:gridCol w="1334530">
                  <a:extLst>
                    <a:ext uri="{9D8B030D-6E8A-4147-A177-3AD203B41FA5}">
                      <a16:colId xmlns:a16="http://schemas.microsoft.com/office/drawing/2014/main" val="102624131"/>
                    </a:ext>
                  </a:extLst>
                </a:gridCol>
                <a:gridCol w="1272746">
                  <a:extLst>
                    <a:ext uri="{9D8B030D-6E8A-4147-A177-3AD203B41FA5}">
                      <a16:colId xmlns:a16="http://schemas.microsoft.com/office/drawing/2014/main" val="1795770320"/>
                    </a:ext>
                  </a:extLst>
                </a:gridCol>
                <a:gridCol w="1083962">
                  <a:extLst>
                    <a:ext uri="{9D8B030D-6E8A-4147-A177-3AD203B41FA5}">
                      <a16:colId xmlns:a16="http://schemas.microsoft.com/office/drawing/2014/main" val="2026365666"/>
                    </a:ext>
                  </a:extLst>
                </a:gridCol>
                <a:gridCol w="1006566">
                  <a:extLst>
                    <a:ext uri="{9D8B030D-6E8A-4147-A177-3AD203B41FA5}">
                      <a16:colId xmlns:a16="http://schemas.microsoft.com/office/drawing/2014/main" val="110273705"/>
                    </a:ext>
                  </a:extLst>
                </a:gridCol>
                <a:gridCol w="1558834">
                  <a:extLst>
                    <a:ext uri="{9D8B030D-6E8A-4147-A177-3AD203B41FA5}">
                      <a16:colId xmlns:a16="http://schemas.microsoft.com/office/drawing/2014/main" val="2067018770"/>
                    </a:ext>
                  </a:extLst>
                </a:gridCol>
                <a:gridCol w="1027611">
                  <a:extLst>
                    <a:ext uri="{9D8B030D-6E8A-4147-A177-3AD203B41FA5}">
                      <a16:colId xmlns:a16="http://schemas.microsoft.com/office/drawing/2014/main" val="1184542380"/>
                    </a:ext>
                  </a:extLst>
                </a:gridCol>
                <a:gridCol w="1125036">
                  <a:extLst>
                    <a:ext uri="{9D8B030D-6E8A-4147-A177-3AD203B41FA5}">
                      <a16:colId xmlns:a16="http://schemas.microsoft.com/office/drawing/2014/main" val="4266158977"/>
                    </a:ext>
                  </a:extLst>
                </a:gridCol>
              </a:tblGrid>
              <a:tr h="541148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 Regular" panose="020B0604020202020204" charset="0"/>
                        </a:rPr>
                        <a:t>       X  -  Existing Service</a:t>
                      </a:r>
                      <a:b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 Regular" panose="020B0604020202020204" charset="0"/>
                        </a:rPr>
                      </a:b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 Regular" panose="020B0604020202020204" charset="0"/>
                        </a:rPr>
                        <a:t>       ●  -  New Service 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>
                          <a:solidFill>
                            <a:srgbClr val="FFFFFF"/>
                          </a:solidFill>
                          <a:effectLst/>
                          <a:latin typeface="Helvetica Regular" panose="020B0604020202020204" charset="0"/>
                        </a:rPr>
                        <a:t>Training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4157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>
                          <a:solidFill>
                            <a:srgbClr val="FFFFFF"/>
                          </a:solidFill>
                          <a:effectLst/>
                          <a:latin typeface="Helvetica Regular" panose="020B0604020202020204" charset="0"/>
                        </a:rPr>
                        <a:t>Warm-Line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41575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>
                          <a:solidFill>
                            <a:srgbClr val="FFFFFF"/>
                          </a:solidFill>
                          <a:effectLst/>
                          <a:latin typeface="Helvetica Regular" panose="020B0604020202020204" charset="0"/>
                        </a:rPr>
                        <a:t>Phone consultation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4157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>
                          <a:solidFill>
                            <a:srgbClr val="FFFFFF"/>
                          </a:solidFill>
                          <a:effectLst/>
                          <a:latin typeface="Helvetica Regular" panose="020B0604020202020204" charset="0"/>
                        </a:rPr>
                        <a:t>Face to Face Evaluations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4157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>
                          <a:solidFill>
                            <a:srgbClr val="FFFFFF"/>
                          </a:solidFill>
                          <a:effectLst/>
                          <a:latin typeface="Helvetica Regular" panose="020B0604020202020204" charset="0"/>
                        </a:rPr>
                        <a:t>Referral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4157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>
                          <a:solidFill>
                            <a:srgbClr val="FFFFFF"/>
                          </a:solidFill>
                          <a:effectLst/>
                          <a:latin typeface="Helvetica Regular" panose="020B0604020202020204" charset="0"/>
                        </a:rPr>
                        <a:t>Patient Linkage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4157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8726077"/>
                  </a:ext>
                </a:extLst>
              </a:tr>
              <a:tr h="48184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Helvetica Regular" panose="020B0604020202020204" charset="0"/>
                        </a:rPr>
                        <a:t> NYS-based Provider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Helvetica Regular" panose="020B0604020202020204" charset="0"/>
                        </a:rPr>
                        <a:t>MMH 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effectLst/>
                        <a:latin typeface="Helvetica Regular" panose="020B0604020202020204" charset="0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Helvetica Regular" panose="020B0604020202020204" charset="0"/>
                        </a:rPr>
                        <a:t>MMH </a:t>
                      </a:r>
                      <a:r>
                        <a:rPr lang="en-US" sz="1800" b="1" i="0" u="none" strike="noStrike" baseline="10000" dirty="0">
                          <a:solidFill>
                            <a:srgbClr val="391378"/>
                          </a:solidFill>
                          <a:effectLst/>
                          <a:latin typeface="Helvetica Regular" panose="020B0604020202020204" charset="0"/>
                        </a:rPr>
                        <a:t>1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effectLst/>
                        <a:latin typeface="Helvetica Regular" panose="020B0604020202020204" charset="0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Helvetica Regular" panose="020B0604020202020204" charset="0"/>
                        </a:rPr>
                        <a:t>MMH (RP)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Helvetica Regular" panose="020B0604020202020204" charset="0"/>
                        </a:rPr>
                        <a:t>MMH </a:t>
                      </a:r>
                      <a:r>
                        <a:rPr lang="en-US" sz="1500" b="1" i="0" u="none" strike="noStrike" dirty="0">
                          <a:solidFill>
                            <a:schemeClr val="tx1"/>
                          </a:solidFill>
                          <a:effectLst/>
                          <a:latin typeface="Helvetica Regular" panose="020B0604020202020204" charset="0"/>
                        </a:rPr>
                        <a:t>(Therapist)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Helvetica Regular" panose="020B0604020202020204" charset="0"/>
                        </a:rPr>
                        <a:t>MMH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Helvetica Regular" panose="020B0604020202020204" charset="0"/>
                        </a:rPr>
                        <a:t>MMH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Helvetica Regular" panose="020B0604020202020204" charset="0"/>
                        </a:rPr>
                        <a:t>MMH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55206790"/>
                  </a:ext>
                </a:extLst>
              </a:tr>
              <a:tr h="274281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 dirty="0">
                          <a:solidFill>
                            <a:srgbClr val="391378"/>
                          </a:solidFill>
                          <a:effectLst/>
                          <a:latin typeface="Helvetica Regular" panose="020B0604020202020204" charset="0"/>
                        </a:rPr>
                        <a:t>  Ob/Gyn Prescriber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 Regular" panose="020B0604020202020204" charset="0"/>
                        </a:rPr>
                        <a:t>X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 Regular" panose="020B0604020202020204" charset="0"/>
                        </a:rPr>
                        <a:t>X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 Regular" panose="020B0604020202020204" charset="0"/>
                        </a:rPr>
                        <a:t>X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 Regular" panose="020B0604020202020204" charset="0"/>
                        </a:rPr>
                        <a:t>●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 Regular" panose="020B0604020202020204" charset="0"/>
                        </a:rPr>
                        <a:t>●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 Regular" panose="020B0604020202020204" charset="0"/>
                        </a:rPr>
                        <a:t>X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 Regular" panose="020B0604020202020204" charset="0"/>
                        </a:rPr>
                        <a:t>●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75320798"/>
                  </a:ext>
                </a:extLst>
              </a:tr>
              <a:tr h="274281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 dirty="0">
                          <a:solidFill>
                            <a:srgbClr val="391378"/>
                          </a:solidFill>
                          <a:effectLst/>
                          <a:latin typeface="Helvetica Regular" panose="020B0604020202020204" charset="0"/>
                        </a:rPr>
                        <a:t>  Family Practice Prescriber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 Regular" panose="020B0604020202020204" charset="0"/>
                        </a:rPr>
                        <a:t>X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 Regular" panose="020B0604020202020204" charset="0"/>
                        </a:rPr>
                        <a:t>X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 Regular" panose="020B0604020202020204" charset="0"/>
                        </a:rPr>
                        <a:t>X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 Regular" panose="020B0604020202020204" charset="0"/>
                        </a:rPr>
                        <a:t>●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 Regular" panose="020B0604020202020204" charset="0"/>
                        </a:rPr>
                        <a:t>●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 Regular" panose="020B0604020202020204" charset="0"/>
                        </a:rPr>
                        <a:t>X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 Regular" panose="020B0604020202020204" charset="0"/>
                        </a:rPr>
                        <a:t>●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6245517"/>
                  </a:ext>
                </a:extLst>
              </a:tr>
              <a:tr h="274281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 dirty="0">
                          <a:solidFill>
                            <a:srgbClr val="391378"/>
                          </a:solidFill>
                          <a:effectLst/>
                          <a:latin typeface="Helvetica Regular" panose="020B0604020202020204" charset="0"/>
                        </a:rPr>
                        <a:t>  Psychiatric Prescribers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 Regular" panose="020B0604020202020204" charset="0"/>
                        </a:rPr>
                        <a:t>X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 Regular" panose="020B0604020202020204" charset="0"/>
                        </a:rPr>
                        <a:t>X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 Regular" panose="020B0604020202020204" charset="0"/>
                        </a:rPr>
                        <a:t>X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 Regular" panose="020B0604020202020204" charset="0"/>
                        </a:rPr>
                        <a:t>●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 Regular" panose="020B0604020202020204" charset="0"/>
                        </a:rPr>
                        <a:t>●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 Regular" panose="020B0604020202020204" charset="0"/>
                        </a:rPr>
                        <a:t>X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 Regular" panose="020B0604020202020204" charset="0"/>
                        </a:rPr>
                        <a:t>●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6657203"/>
                  </a:ext>
                </a:extLst>
              </a:tr>
              <a:tr h="274281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 dirty="0">
                          <a:solidFill>
                            <a:srgbClr val="391378"/>
                          </a:solidFill>
                          <a:effectLst/>
                          <a:latin typeface="Helvetica Regular" panose="020B0604020202020204" charset="0"/>
                        </a:rPr>
                        <a:t>  Pediatrician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 Regular" panose="020B0604020202020204" charset="0"/>
                        </a:rPr>
                        <a:t>X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 Regular" panose="020B0604020202020204" charset="0"/>
                        </a:rPr>
                        <a:t>X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 Regular" panose="020B0604020202020204" charset="0"/>
                        </a:rPr>
                        <a:t>X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 Regular" panose="020B0604020202020204" charset="0"/>
                        </a:rPr>
                        <a:t>●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 Regular" panose="020B0604020202020204" charset="0"/>
                        </a:rPr>
                        <a:t> 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 Regular" panose="020B0604020202020204" charset="0"/>
                        </a:rPr>
                        <a:t>X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 Regular" panose="020B0604020202020204" charset="0"/>
                        </a:rPr>
                        <a:t>   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01281443"/>
                  </a:ext>
                </a:extLst>
              </a:tr>
              <a:tr h="274281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 dirty="0">
                          <a:solidFill>
                            <a:srgbClr val="391378"/>
                          </a:solidFill>
                          <a:effectLst/>
                          <a:latin typeface="Helvetica Regular" panose="020B0604020202020204" charset="0"/>
                        </a:rPr>
                        <a:t>  Pharmacist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 Regular" panose="020B0604020202020204" charset="0"/>
                        </a:rPr>
                        <a:t>X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 Regular" panose="020B0604020202020204" charset="0"/>
                        </a:rPr>
                        <a:t>X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 Regular" panose="020B0604020202020204" charset="0"/>
                        </a:rPr>
                        <a:t>X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 Regular" panose="020B0604020202020204" charset="0"/>
                        </a:rPr>
                        <a:t>●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 Regular" panose="020B0604020202020204" charset="0"/>
                        </a:rPr>
                        <a:t> 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 Regular" panose="020B0604020202020204" charset="0"/>
                        </a:rPr>
                        <a:t>●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 Regular" panose="020B0604020202020204" charset="0"/>
                        </a:rPr>
                        <a:t> 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8979690"/>
                  </a:ext>
                </a:extLst>
              </a:tr>
              <a:tr h="265029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 dirty="0">
                          <a:solidFill>
                            <a:srgbClr val="391378"/>
                          </a:solidFill>
                          <a:effectLst/>
                          <a:latin typeface="Helvetica Regular" panose="020B0604020202020204" charset="0"/>
                        </a:rPr>
                        <a:t>  Psychologist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 Regular" panose="020B0604020202020204" charset="0"/>
                        </a:rPr>
                        <a:t>X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 Regular" panose="020B0604020202020204" charset="0"/>
                        </a:rPr>
                        <a:t>●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 Regular" panose="020B0604020202020204" charset="0"/>
                        </a:rPr>
                        <a:t> 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 Regular" panose="020B0604020202020204" charset="0"/>
                        </a:rPr>
                        <a:t>●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 Regular" panose="020B0604020202020204" charset="0"/>
                        </a:rPr>
                        <a:t> 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 Regular" panose="020B0604020202020204" charset="0"/>
                        </a:rPr>
                        <a:t>●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 Regular" panose="020B0604020202020204" charset="0"/>
                        </a:rPr>
                        <a:t> 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9382387"/>
                  </a:ext>
                </a:extLst>
              </a:tr>
              <a:tr h="274281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 dirty="0">
                          <a:solidFill>
                            <a:srgbClr val="391378"/>
                          </a:solidFill>
                          <a:effectLst/>
                          <a:latin typeface="Helvetica Regular" panose="020B0604020202020204" charset="0"/>
                        </a:rPr>
                        <a:t>  Therapist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 Regular" panose="020B0604020202020204" charset="0"/>
                        </a:rPr>
                        <a:t>●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 Regular" panose="020B0604020202020204" charset="0"/>
                        </a:rPr>
                        <a:t>●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 Regular" panose="020B0604020202020204" charset="0"/>
                        </a:rPr>
                        <a:t> 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 Regular" panose="020B0604020202020204" charset="0"/>
                        </a:rPr>
                        <a:t>●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 Regular" panose="020B0604020202020204" charset="0"/>
                        </a:rPr>
                        <a:t> 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 Regular" panose="020B0604020202020204" charset="0"/>
                        </a:rPr>
                        <a:t>●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 Regular" panose="020B0604020202020204" charset="0"/>
                        </a:rPr>
                        <a:t> 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45370173"/>
                  </a:ext>
                </a:extLst>
              </a:tr>
              <a:tr h="274281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 dirty="0">
                          <a:solidFill>
                            <a:srgbClr val="391378"/>
                          </a:solidFill>
                          <a:effectLst/>
                          <a:latin typeface="Helvetica Regular" panose="020B0604020202020204" charset="0"/>
                        </a:rPr>
                        <a:t>  Social Worker - Case Manager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 Regular" panose="020B0604020202020204" charset="0"/>
                        </a:rPr>
                        <a:t>●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 Regular" panose="020B0604020202020204" charset="0"/>
                        </a:rPr>
                        <a:t>X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 Regular" panose="020B0604020202020204" charset="0"/>
                        </a:rPr>
                        <a:t> 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 Regular" panose="020B0604020202020204" charset="0"/>
                        </a:rPr>
                        <a:t>●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 Regular" panose="020B0604020202020204" charset="0"/>
                        </a:rPr>
                        <a:t> 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 Regular" panose="020B0604020202020204" charset="0"/>
                        </a:rPr>
                        <a:t>●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 Regular" panose="020B0604020202020204" charset="0"/>
                        </a:rPr>
                        <a:t>  ● </a:t>
                      </a:r>
                      <a:r>
                        <a:rPr lang="en-US" sz="1800" b="0" i="0" u="none" strike="noStrike" baseline="10000" dirty="0">
                          <a:solidFill>
                            <a:srgbClr val="391378"/>
                          </a:solidFill>
                          <a:effectLst/>
                          <a:latin typeface="Helvetica Regular" panose="020B0604020202020204" charset="0"/>
                        </a:rPr>
                        <a:t>2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Helvetica Regular" panose="020B0604020202020204" charset="0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5098181"/>
                  </a:ext>
                </a:extLst>
              </a:tr>
              <a:tr h="274281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 dirty="0">
                          <a:solidFill>
                            <a:srgbClr val="391378"/>
                          </a:solidFill>
                          <a:effectLst/>
                          <a:latin typeface="Helvetica Regular" panose="020B0604020202020204" charset="0"/>
                        </a:rPr>
                        <a:t>  Doula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 Regular" panose="020B0604020202020204" charset="0"/>
                        </a:rPr>
                        <a:t>●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 Regular" panose="020B0604020202020204" charset="0"/>
                        </a:rPr>
                        <a:t>X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 Regular" panose="020B0604020202020204" charset="0"/>
                        </a:rPr>
                        <a:t> 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 Regular" panose="020B0604020202020204" charset="0"/>
                        </a:rPr>
                        <a:t>●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 Regular" panose="020B0604020202020204" charset="0"/>
                        </a:rPr>
                        <a:t> 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 Regular" panose="020B0604020202020204" charset="0"/>
                        </a:rPr>
                        <a:t>●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 Regular" panose="020B0604020202020204" charset="0"/>
                        </a:rPr>
                        <a:t> 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06736083"/>
                  </a:ext>
                </a:extLst>
              </a:tr>
              <a:tr h="274281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 dirty="0">
                          <a:solidFill>
                            <a:srgbClr val="391378"/>
                          </a:solidFill>
                          <a:effectLst/>
                          <a:latin typeface="Helvetica Regular" panose="020B0604020202020204" charset="0"/>
                        </a:rPr>
                        <a:t>  Nurse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 Regular" panose="020B0604020202020204" charset="0"/>
                        </a:rPr>
                        <a:t>X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 Regular" panose="020B0604020202020204" charset="0"/>
                        </a:rPr>
                        <a:t>X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 Regular" panose="020B0604020202020204" charset="0"/>
                        </a:rPr>
                        <a:t> 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 Regular" panose="020B0604020202020204" charset="0"/>
                        </a:rPr>
                        <a:t>●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 Regular" panose="020B0604020202020204" charset="0"/>
                        </a:rPr>
                        <a:t> 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 Regular" panose="020B0604020202020204" charset="0"/>
                        </a:rPr>
                        <a:t>●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 Regular" panose="020B0604020202020204" charset="0"/>
                        </a:rPr>
                        <a:t> 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82236748"/>
                  </a:ext>
                </a:extLst>
              </a:tr>
              <a:tr h="274281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 dirty="0">
                          <a:solidFill>
                            <a:srgbClr val="391378"/>
                          </a:solidFill>
                          <a:effectLst/>
                          <a:latin typeface="Helvetica Regular" panose="020B0604020202020204" charset="0"/>
                        </a:rPr>
                        <a:t>  Lactation Counselor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 Regular" panose="020B0604020202020204" charset="0"/>
                        </a:rPr>
                        <a:t>●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 Regular" panose="020B0604020202020204" charset="0"/>
                        </a:rPr>
                        <a:t>●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 Regular" panose="020B0604020202020204" charset="0"/>
                        </a:rPr>
                        <a:t> 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 Regular" panose="020B0604020202020204" charset="0"/>
                        </a:rPr>
                        <a:t>●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 Regular" panose="020B0604020202020204" charset="0"/>
                        </a:rPr>
                        <a:t> 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 Regular" panose="020B0604020202020204" charset="0"/>
                        </a:rPr>
                        <a:t>●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 Regular" panose="020B0604020202020204" charset="0"/>
                        </a:rPr>
                        <a:t> 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379991"/>
                  </a:ext>
                </a:extLst>
              </a:tr>
              <a:tr h="105617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 dirty="0">
                          <a:solidFill>
                            <a:srgbClr val="391378"/>
                          </a:solidFill>
                          <a:effectLst/>
                          <a:latin typeface="Helvetica Regular" panose="020B0604020202020204" charset="0"/>
                        </a:rPr>
                        <a:t>  Home Health Aids and  </a:t>
                      </a:r>
                      <a:br>
                        <a:rPr lang="en-US" sz="1600" b="1" i="0" u="none" strike="noStrike" dirty="0">
                          <a:solidFill>
                            <a:srgbClr val="391378"/>
                          </a:solidFill>
                          <a:effectLst/>
                          <a:latin typeface="Helvetica Regular" panose="020B0604020202020204" charset="0"/>
                        </a:rPr>
                      </a:br>
                      <a:r>
                        <a:rPr lang="en-US" sz="1600" b="1" i="0" u="none" strike="noStrike" dirty="0">
                          <a:solidFill>
                            <a:srgbClr val="391378"/>
                          </a:solidFill>
                          <a:effectLst/>
                          <a:latin typeface="Helvetica Regular" panose="020B0604020202020204" charset="0"/>
                        </a:rPr>
                        <a:t>  Community Health Worker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 Regular" panose="020B0604020202020204" charset="0"/>
                        </a:rPr>
                        <a:t>●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 Regular" panose="020B0604020202020204" charset="0"/>
                        </a:rPr>
                        <a:t>●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 Regular" panose="020B0604020202020204" charset="0"/>
                        </a:rPr>
                        <a:t> 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 Regular" panose="020B0604020202020204" charset="0"/>
                        </a:rPr>
                        <a:t>●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 Regular" panose="020B0604020202020204" charset="0"/>
                        </a:rPr>
                        <a:t> 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 Regular" panose="020B0604020202020204" charset="0"/>
                        </a:rPr>
                        <a:t>●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 Regular" panose="020B0604020202020204" charset="0"/>
                        </a:rPr>
                        <a:t> 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3569024"/>
                  </a:ext>
                </a:extLst>
              </a:tr>
              <a:tr h="242095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 dirty="0">
                          <a:solidFill>
                            <a:srgbClr val="391378"/>
                          </a:solidFill>
                          <a:effectLst/>
                          <a:latin typeface="Helvetica Regular" panose="020B0604020202020204" charset="0"/>
                        </a:rPr>
                        <a:t>  Allied Health Professionals </a:t>
                      </a:r>
                      <a:r>
                        <a:rPr lang="en-US" sz="1800" b="1" i="0" u="none" strike="noStrike" baseline="10000" dirty="0">
                          <a:solidFill>
                            <a:srgbClr val="391378"/>
                          </a:solidFill>
                          <a:effectLst/>
                          <a:latin typeface="Helvetica Regular" panose="020B0604020202020204" charset="0"/>
                        </a:rPr>
                        <a:t>3</a:t>
                      </a:r>
                      <a:endParaRPr lang="en-US" sz="1600" b="1" i="0" u="none" strike="noStrike" dirty="0">
                        <a:solidFill>
                          <a:srgbClr val="391378"/>
                        </a:solidFill>
                        <a:effectLst/>
                        <a:latin typeface="Helvetica Regular" panose="020B0604020202020204" charset="0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 Regular" panose="020B0604020202020204" charset="0"/>
                        </a:rPr>
                        <a:t>●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 Regular" panose="020B0604020202020204" charset="0"/>
                        </a:rPr>
                        <a:t>●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 Regular" panose="020B0604020202020204" charset="0"/>
                        </a:rPr>
                        <a:t> 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 Regular" panose="020B0604020202020204" charset="0"/>
                        </a:rPr>
                        <a:t> 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 Regular" panose="020B0604020202020204" charset="0"/>
                        </a:rPr>
                        <a:t> 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 Regular" panose="020B0604020202020204" charset="0"/>
                        </a:rPr>
                        <a:t>●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Helvetica Regular" panose="020B0604020202020204" charset="0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2972434"/>
                  </a:ext>
                </a:extLst>
              </a:tr>
            </a:tbl>
          </a:graphicData>
        </a:graphic>
      </p:graphicFrame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C84D072C-CE07-2FA1-75C7-8972E1B7673F}"/>
              </a:ext>
            </a:extLst>
          </p:cNvPr>
          <p:cNvSpPr txBox="1">
            <a:spLocks/>
          </p:cNvSpPr>
          <p:nvPr/>
        </p:nvSpPr>
        <p:spPr>
          <a:xfrm>
            <a:off x="11256430" y="6443447"/>
            <a:ext cx="743919" cy="365125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E927A71C-5EB0-45EC-B0AD-E94D765AE5AB}" type="slidenum">
              <a:rPr kumimoji="0" lang="en-US" sz="1200" b="1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Regular" panose="020B0604020202020204" charset="0"/>
                <a:cs typeface="Helvetica Regular" panose="020B0604020202020204" charset="0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33</a:t>
            </a:fld>
            <a:endParaRPr kumimoji="0" lang="en-US" sz="1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Regular" panose="020B0604020202020204" charset="0"/>
              <a:cs typeface="Helvetica Regular" panose="020B060402020202020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80362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557784"/>
            <a:ext cx="12192000" cy="820738"/>
          </a:xfrm>
        </p:spPr>
        <p:txBody>
          <a:bodyPr/>
          <a:lstStyle/>
          <a:p>
            <a:pPr algn="ctr"/>
            <a:r>
              <a:rPr lang="en-US" sz="4400" dirty="0">
                <a:solidFill>
                  <a:srgbClr val="049FDA"/>
                </a:solidFill>
                <a:ea typeface="Helvetica Regular" charset="0"/>
                <a:cs typeface="Helvetica Regular" panose="020B0604020202020204" charset="0"/>
              </a:rPr>
              <a:t> </a:t>
            </a:r>
            <a:r>
              <a:rPr lang="en-US" sz="4400" b="1" dirty="0">
                <a:solidFill>
                  <a:srgbClr val="049FDA"/>
                </a:solidFill>
                <a:ea typeface="Helvetica Regular" panose="020B0604020202020204" charset="0"/>
                <a:cs typeface="Helvetica Regular" panose="020B0604020202020204" charset="0"/>
              </a:rPr>
              <a:t>Intensive Trainings and Webinars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41248" y="1408176"/>
            <a:ext cx="10713308" cy="45189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1" indent="0" algn="l" defTabSz="914400" rtl="0" eaLnBrk="1" fontAlgn="auto" latinLnBrk="0" hangingPunct="1">
              <a:lnSpc>
                <a:spcPct val="108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3A3838"/>
                </a:solidFill>
                <a:effectLst/>
                <a:uLnTx/>
                <a:uFillTx/>
                <a:latin typeface="Helvetica Regular" panose="020B0604020202020204" charset="0"/>
                <a:ea typeface="+mn-ea"/>
                <a:cs typeface="Helvetica Regular" panose="020B0604020202020204" charset="0"/>
                <a:sym typeface="Arial"/>
              </a:rPr>
              <a:t>Project TEACH offers no-cost CME/CEU trainings in several different formats for 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3A3838"/>
                </a:solidFill>
                <a:effectLst/>
                <a:uLnTx/>
                <a:uFillTx/>
                <a:latin typeface="Helvetica Regular" panose="020B0604020202020204" charset="0"/>
                <a:cs typeface="Helvetica Regular" panose="020B0604020202020204" charset="0"/>
                <a:sym typeface="Arial"/>
              </a:rPr>
              <a:t>physicians and healthcare professionals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3A3838"/>
                </a:solidFill>
                <a:effectLst/>
                <a:uLnTx/>
                <a:uFillTx/>
                <a:latin typeface="Helvetica Regular" panose="020B0604020202020204" charset="0"/>
                <a:ea typeface="+mn-ea"/>
                <a:cs typeface="Helvetica Regular" panose="020B0604020202020204" charset="0"/>
                <a:sym typeface="Arial"/>
              </a:rPr>
              <a:t> serving perinatal patients with mental health concerns.  </a:t>
            </a:r>
          </a:p>
          <a:p>
            <a:pPr marL="0" marR="0" lvl="1" indent="0" algn="l" defTabSz="457200" rtl="0" eaLnBrk="1" fontAlgn="auto" latinLnBrk="0" hangingPunct="1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3A3838"/>
              </a:solidFill>
              <a:effectLst/>
              <a:uLnTx/>
              <a:uFillTx/>
              <a:latin typeface="Helvetica Regular" panose="020B0604020202020204" charset="0"/>
              <a:ea typeface="+mn-ea"/>
              <a:cs typeface="Helvetica Regular" panose="020B0604020202020204" charset="0"/>
              <a:sym typeface="Arial"/>
            </a:endParaRPr>
          </a:p>
          <a:p>
            <a:pPr marL="0" marR="0" lvl="1" indent="0" algn="l" defTabSz="457200" rtl="0" eaLnBrk="1" fontAlgn="auto" latinLnBrk="0" hangingPunct="1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3A3838"/>
                </a:solidFill>
                <a:effectLst/>
                <a:uLnTx/>
                <a:uFillTx/>
                <a:latin typeface="Helvetica Regular" panose="020B0604020202020204" charset="0"/>
                <a:ea typeface="+mn-ea"/>
                <a:cs typeface="Helvetica Regular" panose="020B0604020202020204" charset="0"/>
                <a:sym typeface="Arial"/>
              </a:rPr>
              <a:t>We offer specialized, in-depth 6-hour CME/CEU Intensive Trainings twice annually as well as at five,1-hour MMH webinars annually on a variety of topics above and beyond those covered in the Intensive Trainings.</a:t>
            </a:r>
          </a:p>
          <a:p>
            <a:pPr marL="0" marR="0" lvl="1" indent="0" algn="l" defTabSz="457200" rtl="0" eaLnBrk="1" fontAlgn="auto" latinLnBrk="0" hangingPunct="1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3A3838"/>
              </a:solidFill>
              <a:effectLst/>
              <a:uLnTx/>
              <a:uFillTx/>
              <a:latin typeface="Helvetica Regular" panose="020B0604020202020204" charset="0"/>
              <a:cs typeface="Helvetica Regular" panose="020B0604020202020204" charset="0"/>
              <a:sym typeface="Arial"/>
            </a:endParaRPr>
          </a:p>
          <a:p>
            <a:pPr marL="0" marR="0" lvl="1" indent="0" algn="l" defTabSz="457200" rtl="0" eaLnBrk="1" fontAlgn="auto" latinLnBrk="0" hangingPunct="1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3A3838"/>
                </a:solidFill>
                <a:effectLst/>
                <a:uLnTx/>
                <a:uFillTx/>
                <a:latin typeface="Helvetica Regular" panose="020B0604020202020204" charset="0"/>
                <a:ea typeface="+mn-ea"/>
                <a:cs typeface="Helvetica Regular" panose="020B0604020202020204" charset="0"/>
                <a:sym typeface="Arial"/>
              </a:rPr>
              <a:t>One Intensive Training annually have both prescriber and non-prescriber training tracks.</a:t>
            </a:r>
          </a:p>
          <a:p>
            <a:pPr marL="0" marR="0" lvl="1" indent="0" algn="l" defTabSz="457200" rtl="0" eaLnBrk="1" fontAlgn="auto" latinLnBrk="0" hangingPunct="1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3A3838"/>
              </a:solidFill>
              <a:effectLst/>
              <a:uLnTx/>
              <a:uFillTx/>
              <a:latin typeface="Helvetica Regular" panose="020B0604020202020204" charset="0"/>
              <a:ea typeface="+mn-ea"/>
              <a:cs typeface="Helvetica Regular" panose="020B0604020202020204" charset="0"/>
              <a:sym typeface="Arial"/>
            </a:endParaRPr>
          </a:p>
          <a:p>
            <a:pPr marL="0" marR="0" lvl="1" indent="0" algn="l" defTabSz="457200" rtl="0" eaLnBrk="1" fontAlgn="auto" latinLnBrk="0" hangingPunct="1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3A3838"/>
                </a:solidFill>
                <a:effectLst/>
                <a:uLnTx/>
                <a:uFillTx/>
                <a:latin typeface="Helvetica Regular" panose="020B0604020202020204" charset="0"/>
                <a:ea typeface="+mn-ea"/>
                <a:cs typeface="Helvetica Regular" panose="020B0604020202020204" charset="0"/>
                <a:sym typeface="Arial"/>
              </a:rPr>
              <a:t>These trainings help maternal healthcare professionals recognize, assess, and manage mental health concerns in perinatal patients.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3A3838">
                  <a:lumMod val="65000"/>
                  <a:lumOff val="35000"/>
                </a:srgbClr>
              </a:solidFill>
              <a:effectLst/>
              <a:uLnTx/>
              <a:uFillTx/>
              <a:latin typeface="Helvetica Regular" panose="020B0604020202020204" charset="0"/>
              <a:ea typeface="+mn-ea"/>
              <a:cs typeface="Helvetica Regular" panose="020B0604020202020204" charset="0"/>
              <a:sym typeface="Arial"/>
            </a:endParaRP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848E4B77-02BF-F521-9C2A-F985366EE11F}"/>
              </a:ext>
            </a:extLst>
          </p:cNvPr>
          <p:cNvSpPr txBox="1">
            <a:spLocks/>
          </p:cNvSpPr>
          <p:nvPr/>
        </p:nvSpPr>
        <p:spPr>
          <a:xfrm>
            <a:off x="11256430" y="6443447"/>
            <a:ext cx="743919" cy="365125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E927A71C-5EB0-45EC-B0AD-E94D765AE5AB}" type="slidenum">
              <a:rPr kumimoji="0" lang="en-US" sz="1200" b="1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Regular" panose="020B0604020202020204" charset="0"/>
                <a:cs typeface="Helvetica Regular" panose="020B0604020202020204" charset="0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34</a:t>
            </a:fld>
            <a:endParaRPr kumimoji="0" lang="en-US" sz="1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Regular" panose="020B0604020202020204" charset="0"/>
              <a:cs typeface="Helvetica Regular" panose="020B060402020202020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23691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00DB29-7AE6-96C8-46B2-91247CAB61B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92113" y="182563"/>
            <a:ext cx="11740891" cy="890587"/>
          </a:xfrm>
        </p:spPr>
        <p:txBody>
          <a:bodyPr>
            <a:noAutofit/>
          </a:bodyPr>
          <a:lstStyle/>
          <a:p>
            <a:pPr algn="r"/>
            <a:r>
              <a:rPr lang="en-US" sz="3600" b="1" dirty="0">
                <a:solidFill>
                  <a:srgbClr val="039FDA"/>
                </a:solidFill>
              </a:rPr>
              <a:t>Intensive Training Programs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EA2C389-6814-4966-3C39-E9F83A20C83F}"/>
              </a:ext>
            </a:extLst>
          </p:cNvPr>
          <p:cNvGrpSpPr/>
          <p:nvPr/>
        </p:nvGrpSpPr>
        <p:grpSpPr>
          <a:xfrm>
            <a:off x="0" y="1164782"/>
            <a:ext cx="12192000" cy="478415"/>
            <a:chOff x="0" y="2479926"/>
            <a:chExt cx="12192000" cy="478415"/>
          </a:xfrm>
        </p:grpSpPr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4FF1FDF1-6CA1-4F74-54B2-52B30885766E}"/>
                </a:ext>
              </a:extLst>
            </p:cNvPr>
            <p:cNvSpPr/>
            <p:nvPr/>
          </p:nvSpPr>
          <p:spPr>
            <a:xfrm>
              <a:off x="0" y="2479926"/>
              <a:ext cx="12192000" cy="457380"/>
            </a:xfrm>
            <a:prstGeom prst="rect">
              <a:avLst/>
            </a:prstGeom>
            <a:solidFill>
              <a:srgbClr val="3913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Regular" panose="020B0604020202020204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39D2321D-5A78-FAB3-6CE3-2213E1FF1882}"/>
                </a:ext>
              </a:extLst>
            </p:cNvPr>
            <p:cNvSpPr txBox="1"/>
            <p:nvPr/>
          </p:nvSpPr>
          <p:spPr>
            <a:xfrm>
              <a:off x="294161" y="2496676"/>
              <a:ext cx="1183884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elvetica Regular" panose="020B0604020202020204" charset="0"/>
                  <a:ea typeface="+mn-ea"/>
                  <a:cs typeface="Helvetica Regular" panose="020B0604020202020204" charset="0"/>
                  <a:sym typeface="Arial"/>
                </a:rPr>
                <a:t>Maternal Mental Health Intensive Training    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Helvetica Regular" panose="020B0604020202020204" charset="0"/>
                  <a:ea typeface="+mn-ea"/>
                  <a:cs typeface="Helvetica Regular" panose="020B0604020202020204" charset="0"/>
                  <a:sym typeface="Arial"/>
                </a:rPr>
                <a:t>•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elvetica Regular" panose="020B0604020202020204" charset="0"/>
                  <a:ea typeface="+mn-ea"/>
                  <a:cs typeface="Helvetica Regular" panose="020B0604020202020204" charset="0"/>
                  <a:sym typeface="Arial"/>
                </a:rPr>
                <a:t>    2026    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Helvetica Regular" panose="020B0604020202020204" charset="0"/>
                  <a:ea typeface="+mn-ea"/>
                  <a:cs typeface="Helvetica Regular" panose="020B0604020202020204" charset="0"/>
                  <a:sym typeface="Arial"/>
                </a:rPr>
                <a:t>•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elvetica Regular" panose="020B0604020202020204" charset="0"/>
                  <a:ea typeface="+mn-ea"/>
                  <a:cs typeface="Helvetica Regular" panose="020B0604020202020204" charset="0"/>
                  <a:sym typeface="Arial"/>
                </a:rPr>
                <a:t>   Events</a:t>
              </a:r>
              <a:endPara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Regular" panose="020B0604020202020204" charset="0"/>
                <a:ea typeface="+mn-ea"/>
                <a:cs typeface="Helvetica Regular" panose="020B0604020202020204" charset="0"/>
                <a:sym typeface="Arial"/>
              </a:endParaRPr>
            </a:p>
          </p:txBody>
        </p: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782DAAFA-E854-F200-3562-4BCE8E218AA7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2958341"/>
              <a:ext cx="12192000" cy="0"/>
            </a:xfrm>
            <a:prstGeom prst="line">
              <a:avLst/>
            </a:prstGeom>
            <a:ln w="57150">
              <a:solidFill>
                <a:srgbClr val="91D051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D0F75E3A-CAD8-CF62-C271-27BBCB39A374}"/>
              </a:ext>
            </a:extLst>
          </p:cNvPr>
          <p:cNvSpPr txBox="1"/>
          <p:nvPr/>
        </p:nvSpPr>
        <p:spPr>
          <a:xfrm>
            <a:off x="239854" y="2032605"/>
            <a:ext cx="11893150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391378"/>
                </a:solidFill>
                <a:effectLst/>
                <a:uLnTx/>
                <a:uFillTx/>
                <a:latin typeface="Helvetica Regular" panose="020B0604020202020204" charset="0"/>
                <a:ea typeface="+mn-ea"/>
                <a:cs typeface="Helvetica Regular" panose="020B0604020202020204" charset="0"/>
                <a:sym typeface="Arial"/>
              </a:rPr>
              <a:t>Save the Date: May 8, 2026 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Helvetica Regular" panose="020B0604020202020204" charset="0"/>
                <a:ea typeface="+mn-ea"/>
                <a:cs typeface="Helvetica Regular" panose="020B0604020202020204" charset="0"/>
                <a:sym typeface="Arial"/>
              </a:rPr>
              <a:t>• 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391378"/>
                </a:solidFill>
                <a:effectLst/>
                <a:uLnTx/>
                <a:uFillTx/>
                <a:latin typeface="Helvetica Regular" panose="020B0604020202020204" charset="0"/>
                <a:ea typeface="+mn-ea"/>
                <a:cs typeface="Helvetica Regular" panose="020B0604020202020204" charset="0"/>
                <a:sym typeface="Arial"/>
              </a:rPr>
              <a:t>Virtual, Live Event</a:t>
            </a:r>
          </a:p>
          <a:p>
            <a:pPr marL="0" marR="0" lvl="0" indent="0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391378"/>
              </a:solidFill>
              <a:effectLst/>
              <a:uLnTx/>
              <a:uFillTx/>
              <a:latin typeface="Helvetica Regular" panose="020B0604020202020204" charset="0"/>
              <a:ea typeface="+mn-ea"/>
              <a:cs typeface="Helvetica Regular" panose="020B0604020202020204" charset="0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391378"/>
                </a:solidFill>
                <a:effectLst/>
                <a:uLnTx/>
                <a:uFillTx/>
                <a:latin typeface="Helvetica Regular" panose="020B0604020202020204" charset="0"/>
                <a:ea typeface="+mn-ea"/>
                <a:cs typeface="Helvetica Regular" panose="020B0604020202020204" charset="0"/>
                <a:sym typeface="Arial"/>
              </a:rPr>
              <a:t>“Foundations in Perinatal Mental Health: Your Role in Support, </a:t>
            </a:r>
          </a:p>
          <a:p>
            <a:pPr marL="0" marR="0" lvl="0" indent="0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400" b="1" kern="0" dirty="0">
                <a:solidFill>
                  <a:srgbClr val="391378"/>
                </a:solidFill>
                <a:latin typeface="Helvetica Regular" panose="020B0604020202020204" charset="0"/>
                <a:cs typeface="Helvetica Regular" panose="020B0604020202020204" charset="0"/>
                <a:sym typeface="Arial"/>
              </a:rPr>
              <a:t>  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391378"/>
                </a:solidFill>
                <a:effectLst/>
                <a:uLnTx/>
                <a:uFillTx/>
                <a:latin typeface="Helvetica Regular" panose="020B0604020202020204" charset="0"/>
                <a:ea typeface="+mn-ea"/>
                <a:cs typeface="Helvetica Regular" panose="020B0604020202020204" charset="0"/>
                <a:sym typeface="Arial"/>
              </a:rPr>
              <a:t>Screening and Treatment”</a:t>
            </a:r>
            <a:b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391378"/>
                </a:solidFill>
                <a:effectLst/>
                <a:uLnTx/>
                <a:uFillTx/>
                <a:latin typeface="Helvetica Regular" panose="020B0604020202020204" charset="0"/>
                <a:ea typeface="+mn-ea"/>
                <a:cs typeface="Helvetica Regular" panose="020B0604020202020204" charset="0"/>
                <a:sym typeface="Arial"/>
              </a:rPr>
            </a:b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3A3838"/>
                </a:solidFill>
                <a:effectLst/>
                <a:uLnTx/>
                <a:uFillTx/>
                <a:latin typeface="Helvetica Regular" panose="020B0604020202020204" charset="0"/>
                <a:ea typeface="+mn-ea"/>
                <a:cs typeface="Helvetica Regular" panose="020B0604020202020204" charset="0"/>
                <a:sym typeface="Arial"/>
              </a:rPr>
              <a:t>Presented by Project TEACH’s team of Perinatal Psychiatrists, Psychologists and clinicians from family medicine and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3A3838"/>
                </a:solidFill>
                <a:effectLst/>
                <a:uLnTx/>
                <a:uFillTx/>
                <a:latin typeface="Helvetica Regular" panose="020B0604020202020204" charset="0"/>
                <a:ea typeface="+mn-ea"/>
                <a:cs typeface="Helvetica Regular" panose="020B0604020202020204" charset="0"/>
                <a:sym typeface="Arial"/>
              </a:rPr>
              <a:t>ob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3A3838"/>
                </a:solidFill>
                <a:effectLst/>
                <a:uLnTx/>
                <a:uFillTx/>
                <a:latin typeface="Helvetica Regular" panose="020B0604020202020204" charset="0"/>
                <a:ea typeface="+mn-ea"/>
                <a:cs typeface="Helvetica Regular" panose="020B0604020202020204" charset="0"/>
                <a:sym typeface="Arial"/>
              </a:rPr>
              <a:t>/gyn</a:t>
            </a:r>
          </a:p>
          <a:p>
            <a:pPr marL="0" marR="0" lvl="0" indent="0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3A3838"/>
                </a:solidFill>
                <a:effectLst/>
                <a:uLnTx/>
                <a:uFillTx/>
                <a:latin typeface="Helvetica Regular" panose="020B0604020202020204" charset="0"/>
                <a:ea typeface="+mn-ea"/>
                <a:cs typeface="Helvetica Regular" panose="020B0604020202020204" charset="0"/>
                <a:sym typeface="Arial"/>
              </a:rPr>
              <a:t>6.0 CME/CEU Credits</a:t>
            </a:r>
          </a:p>
          <a:p>
            <a:pPr marL="0" marR="0" lvl="0" indent="0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391378"/>
              </a:solidFill>
              <a:effectLst/>
              <a:uLnTx/>
              <a:uFillTx/>
              <a:latin typeface="Helvetica Regular" panose="020B0604020202020204" charset="0"/>
              <a:ea typeface="+mn-ea"/>
              <a:cs typeface="Helvetica Regular" panose="020B0604020202020204" charset="0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391378"/>
                </a:solidFill>
                <a:effectLst/>
                <a:uLnTx/>
                <a:uFillTx/>
                <a:latin typeface="Helvetica Regular" panose="020B0604020202020204" charset="0"/>
                <a:ea typeface="+mn-ea"/>
                <a:cs typeface="Helvetica Regular" panose="020B0604020202020204" charset="0"/>
                <a:sym typeface="Arial"/>
              </a:rPr>
              <a:t>Check our website for upcoming registration details.</a:t>
            </a:r>
          </a:p>
          <a:p>
            <a:pPr marL="0" marR="0" lvl="0" indent="0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391378"/>
              </a:solidFill>
              <a:effectLst/>
              <a:uLnTx/>
              <a:uFillTx/>
              <a:latin typeface="Helvetica Regular" panose="020B0604020202020204" charset="0"/>
              <a:ea typeface="+mn-ea"/>
              <a:cs typeface="Helvetica Regular" panose="020B0604020202020204" charset="0"/>
              <a:sym typeface="Arial"/>
            </a:endParaRPr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B7ABBE7C-DFCD-157B-BFD4-F2CA43FA3022}"/>
              </a:ext>
            </a:extLst>
          </p:cNvPr>
          <p:cNvSpPr txBox="1">
            <a:spLocks/>
          </p:cNvSpPr>
          <p:nvPr/>
        </p:nvSpPr>
        <p:spPr>
          <a:xfrm>
            <a:off x="11256430" y="6443447"/>
            <a:ext cx="743919" cy="365125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E927A71C-5EB0-45EC-B0AD-E94D765AE5AB}" type="slidenum">
              <a:rPr kumimoji="0" lang="en-US" sz="1200" b="1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Regular" panose="020B0604020202020204" charset="0"/>
                <a:cs typeface="Helvetica Regular" panose="020B0604020202020204" charset="0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35</a:t>
            </a:fld>
            <a:endParaRPr kumimoji="0" lang="en-US" sz="1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Regular" panose="020B0604020202020204" charset="0"/>
              <a:cs typeface="Helvetica Regular" panose="020B060402020202020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54620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00DB29-7AE6-96C8-46B2-91247CAB61B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92113" y="58738"/>
            <a:ext cx="11740891" cy="1131887"/>
          </a:xfrm>
        </p:spPr>
        <p:txBody>
          <a:bodyPr>
            <a:noAutofit/>
          </a:bodyPr>
          <a:lstStyle/>
          <a:p>
            <a:pPr algn="r"/>
            <a:r>
              <a:rPr lang="en-US" sz="3600" b="1" dirty="0">
                <a:solidFill>
                  <a:srgbClr val="039FDA"/>
                </a:solidFill>
              </a:rPr>
              <a:t>Webinar Wednesday Series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EA2C389-6814-4966-3C39-E9F83A20C83F}"/>
              </a:ext>
            </a:extLst>
          </p:cNvPr>
          <p:cNvGrpSpPr/>
          <p:nvPr/>
        </p:nvGrpSpPr>
        <p:grpSpPr>
          <a:xfrm>
            <a:off x="0" y="1248146"/>
            <a:ext cx="12192000" cy="478415"/>
            <a:chOff x="0" y="2479926"/>
            <a:chExt cx="12192000" cy="478415"/>
          </a:xfrm>
        </p:grpSpPr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4FF1FDF1-6CA1-4F74-54B2-52B30885766E}"/>
                </a:ext>
              </a:extLst>
            </p:cNvPr>
            <p:cNvSpPr/>
            <p:nvPr/>
          </p:nvSpPr>
          <p:spPr>
            <a:xfrm>
              <a:off x="0" y="2479926"/>
              <a:ext cx="12192000" cy="457380"/>
            </a:xfrm>
            <a:prstGeom prst="rect">
              <a:avLst/>
            </a:prstGeom>
            <a:solidFill>
              <a:srgbClr val="3913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Regular" panose="020B0604020202020204" charset="0"/>
                <a:ea typeface="+mn-ea"/>
                <a:cs typeface="+mn-cs"/>
                <a:sym typeface="Arial"/>
              </a:endParaRPr>
            </a:p>
          </p:txBody>
        </p: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782DAAFA-E854-F200-3562-4BCE8E218AA7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2958341"/>
              <a:ext cx="12192000" cy="0"/>
            </a:xfrm>
            <a:prstGeom prst="line">
              <a:avLst/>
            </a:prstGeom>
            <a:ln w="57150">
              <a:solidFill>
                <a:srgbClr val="91D051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E454110F-A87F-CAF0-65F1-4AA193A0CDCC}"/>
              </a:ext>
            </a:extLst>
          </p:cNvPr>
          <p:cNvSpPr txBox="1"/>
          <p:nvPr/>
        </p:nvSpPr>
        <p:spPr>
          <a:xfrm>
            <a:off x="294161" y="1254378"/>
            <a:ext cx="118388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Regular" panose="020B0604020202020204" charset="0"/>
                <a:ea typeface="+mn-ea"/>
                <a:cs typeface="Helvetica Regular" panose="020B0604020202020204" charset="0"/>
                <a:sym typeface="Arial"/>
              </a:rPr>
              <a:t>Maternal Mental Health Webinars  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Helvetica Regular" panose="020B0604020202020204" charset="0"/>
                <a:ea typeface="+mn-ea"/>
                <a:cs typeface="Helvetica Regular" panose="020B0604020202020204" charset="0"/>
                <a:sym typeface="Arial"/>
              </a:rPr>
              <a:t>•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Regular" panose="020B0604020202020204" charset="0"/>
                <a:ea typeface="+mn-ea"/>
                <a:cs typeface="Helvetica Regular" panose="020B0604020202020204" charset="0"/>
                <a:sym typeface="Arial"/>
              </a:rPr>
              <a:t>   Noon – 1 pm     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Helvetica Regular" panose="020B0604020202020204" charset="0"/>
                <a:ea typeface="+mn-ea"/>
                <a:cs typeface="Helvetica Regular" panose="020B0604020202020204" charset="0"/>
                <a:sym typeface="Arial"/>
              </a:rPr>
              <a:t>•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Regular" panose="020B0604020202020204" charset="0"/>
                <a:ea typeface="+mn-ea"/>
                <a:cs typeface="Helvetica Regular" panose="020B0604020202020204" charset="0"/>
                <a:sym typeface="Arial"/>
              </a:rPr>
              <a:t>    1.0 CME/CEU 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 Regular" panose="020B0604020202020204" charset="0"/>
              <a:ea typeface="+mn-ea"/>
              <a:cs typeface="Helvetica Regular" panose="020B0604020202020204" charset="0"/>
              <a:sym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BB038BD-BE92-DA66-0683-F395A8F54481}"/>
              </a:ext>
            </a:extLst>
          </p:cNvPr>
          <p:cNvSpPr txBox="1"/>
          <p:nvPr/>
        </p:nvSpPr>
        <p:spPr>
          <a:xfrm>
            <a:off x="294162" y="1960781"/>
            <a:ext cx="11555968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232333"/>
                </a:solidFill>
                <a:effectLst/>
                <a:uLnTx/>
                <a:uFillTx/>
                <a:latin typeface="Helvetica Regular" panose="020B0604020202020204" charset="0"/>
                <a:ea typeface="+mn-ea"/>
                <a:cs typeface="Helvetica Regular" panose="020B0604020202020204" charset="0"/>
                <a:sym typeface="Arial"/>
              </a:rPr>
              <a:t>February 25th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32333"/>
                </a:solidFill>
                <a:effectLst/>
                <a:uLnTx/>
                <a:uFillTx/>
                <a:latin typeface="Helvetica Regular" panose="020B0604020202020204" charset="0"/>
                <a:ea typeface="+mn-ea"/>
                <a:cs typeface="Helvetica Regular" panose="020B0604020202020204" charset="0"/>
                <a:sym typeface="Arial"/>
              </a:rPr>
              <a:t>- Trauma Sensitive Care in the Ob/Gyn Setting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232333"/>
              </a:solidFill>
              <a:effectLst/>
              <a:uLnTx/>
              <a:uFillTx/>
              <a:latin typeface="Helvetica Regular" panose="020B0604020202020204" charset="0"/>
              <a:ea typeface="+mn-ea"/>
              <a:cs typeface="Helvetica Regular" panose="020B0604020202020204" charset="0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232333"/>
                </a:solidFill>
                <a:effectLst/>
                <a:uLnTx/>
                <a:uFillTx/>
                <a:latin typeface="Helvetica Regular" panose="020B0604020202020204" charset="0"/>
                <a:ea typeface="+mn-ea"/>
                <a:cs typeface="Helvetica Regular" panose="020B0604020202020204" charset="0"/>
                <a:sym typeface="Arial"/>
              </a:rPr>
              <a:t>April 15th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32333"/>
                </a:solidFill>
                <a:effectLst/>
                <a:uLnTx/>
                <a:uFillTx/>
                <a:latin typeface="Helvetica Regular" panose="020B0604020202020204" charset="0"/>
                <a:ea typeface="+mn-ea"/>
                <a:cs typeface="Helvetica Regular" panose="020B0604020202020204" charset="0"/>
                <a:sym typeface="Arial"/>
              </a:rPr>
              <a:t>- Fertility and Mental Health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232333"/>
              </a:solidFill>
              <a:effectLst/>
              <a:uLnTx/>
              <a:uFillTx/>
              <a:latin typeface="Helvetica Regular" panose="020B0604020202020204" charset="0"/>
              <a:ea typeface="+mn-ea"/>
              <a:cs typeface="Helvetica Regular" panose="020B0604020202020204" charset="0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232333"/>
                </a:solidFill>
                <a:effectLst/>
                <a:uLnTx/>
                <a:uFillTx/>
                <a:latin typeface="Helvetica Regular" panose="020B0604020202020204" charset="0"/>
                <a:ea typeface="+mn-ea"/>
                <a:cs typeface="Helvetica Regular" panose="020B0604020202020204" charset="0"/>
                <a:sym typeface="Arial"/>
              </a:rPr>
              <a:t>June 17th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32333"/>
                </a:solidFill>
                <a:effectLst/>
                <a:uLnTx/>
                <a:uFillTx/>
                <a:latin typeface="Helvetica Regular" panose="020B0604020202020204" charset="0"/>
                <a:ea typeface="+mn-ea"/>
                <a:cs typeface="Helvetica Regular" panose="020B0604020202020204" charset="0"/>
                <a:sym typeface="Arial"/>
              </a:rPr>
              <a:t>- Opioid Use Disorder in Perinatal Period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232333"/>
              </a:solidFill>
              <a:effectLst/>
              <a:uLnTx/>
              <a:uFillTx/>
              <a:latin typeface="Helvetica Regular" panose="020B0604020202020204" charset="0"/>
              <a:ea typeface="+mn-ea"/>
              <a:cs typeface="Helvetica Regular" panose="020B0604020202020204" charset="0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232333"/>
                </a:solidFill>
                <a:effectLst/>
                <a:uLnTx/>
                <a:uFillTx/>
                <a:latin typeface="Helvetica Regular" panose="020B0604020202020204" charset="0"/>
                <a:ea typeface="+mn-ea"/>
                <a:cs typeface="Helvetica Regular" panose="020B0604020202020204" charset="0"/>
                <a:sym typeface="Arial"/>
              </a:rPr>
              <a:t>October 14th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32333"/>
                </a:solidFill>
                <a:effectLst/>
                <a:uLnTx/>
                <a:uFillTx/>
                <a:latin typeface="Helvetica Regular" panose="020B0604020202020204" charset="0"/>
                <a:ea typeface="+mn-ea"/>
                <a:cs typeface="Helvetica Regular" panose="020B0604020202020204" charset="0"/>
                <a:sym typeface="Arial"/>
              </a:rPr>
              <a:t>- Identifying and Responding to Intimate Partner Violence (IPV) in Perinatal Individuals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232333"/>
              </a:solidFill>
              <a:effectLst/>
              <a:uLnTx/>
              <a:uFillTx/>
              <a:latin typeface="Helvetica Regular" panose="020B0604020202020204" charset="0"/>
              <a:ea typeface="+mn-ea"/>
              <a:cs typeface="Helvetica Regular" panose="020B0604020202020204" charset="0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232333"/>
                </a:solidFill>
                <a:effectLst/>
                <a:uLnTx/>
                <a:uFillTx/>
                <a:latin typeface="Helvetica Regular" panose="020B0604020202020204" charset="0"/>
                <a:ea typeface="+mn-ea"/>
                <a:cs typeface="Helvetica Regular" panose="020B0604020202020204" charset="0"/>
                <a:sym typeface="Arial"/>
              </a:rPr>
              <a:t>December 16th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32333"/>
                </a:solidFill>
                <a:effectLst/>
                <a:uLnTx/>
                <a:uFillTx/>
                <a:latin typeface="Helvetica Regular" panose="020B0604020202020204" charset="0"/>
                <a:ea typeface="+mn-ea"/>
                <a:cs typeface="Helvetica Regular" panose="020B0604020202020204" charset="0"/>
                <a:sym typeface="Arial"/>
              </a:rPr>
              <a:t>- Substance Use in the Perinatal Period: Your Role in Screening, Support and Treatment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232333"/>
              </a:solidFill>
              <a:effectLst/>
              <a:uLnTx/>
              <a:uFillTx/>
              <a:latin typeface="Helvetica Regular" panose="020B0604020202020204" charset="0"/>
              <a:ea typeface="+mn-ea"/>
              <a:cs typeface="Helvetica Regular" panose="020B0604020202020204" charset="0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3A0E79"/>
                </a:solidFill>
                <a:effectLst/>
                <a:uLnTx/>
                <a:uFillTx/>
                <a:latin typeface="Helvetica Regular" panose="020B0604020202020204" charset="0"/>
                <a:ea typeface="+mn-ea"/>
                <a:cs typeface="Helvetica Regular" panose="020B0604020202020204" charset="0"/>
                <a:sym typeface="Arial"/>
              </a:rPr>
              <a:t>All webinars are moderated by Project TEACH perinatal psychiatrists and/or psychologists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elvetica Regular" panose="020B0604020202020204" charset="0"/>
                <a:ea typeface="+mn-ea"/>
                <a:cs typeface="Helvetica Regular" panose="020B0604020202020204" charset="0"/>
                <a:sym typeface="Arial"/>
                <a:hlinkClick r:id="rId3"/>
              </a:rPr>
              <a:t>https://zoom.us/webinar/register/4117679928446/WN_-iH0zq9-SNWuK96o3i-mow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Helvetica Regular" panose="020B0604020202020204" charset="0"/>
              <a:ea typeface="+mn-ea"/>
              <a:cs typeface="Helvetica Regular" panose="020B0604020202020204" charset="0"/>
              <a:sym typeface="Arial"/>
            </a:endParaRPr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0BC3CD72-ECA1-C8EF-DF8B-A97B3F64DB18}"/>
              </a:ext>
            </a:extLst>
          </p:cNvPr>
          <p:cNvSpPr txBox="1">
            <a:spLocks/>
          </p:cNvSpPr>
          <p:nvPr/>
        </p:nvSpPr>
        <p:spPr>
          <a:xfrm>
            <a:off x="11256430" y="6443447"/>
            <a:ext cx="743919" cy="365125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E927A71C-5EB0-45EC-B0AD-E94D765AE5AB}" type="slidenum">
              <a:rPr kumimoji="0" lang="en-US" sz="1200" b="1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Regular" panose="020B0604020202020204" charset="0"/>
                <a:cs typeface="Helvetica Regular" panose="020B0604020202020204" charset="0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36</a:t>
            </a:fld>
            <a:endParaRPr kumimoji="0" lang="en-US" sz="1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Regular" panose="020B0604020202020204" charset="0"/>
              <a:cs typeface="Helvetica Regular" panose="020B0604020202020204" charset="0"/>
              <a:sym typeface="Arial"/>
            </a:endParaRPr>
          </a:p>
        </p:txBody>
      </p:sp>
      <p:pic>
        <p:nvPicPr>
          <p:cNvPr id="4" name="Picture 3">
            <a:hlinkClick r:id="rId4"/>
            <a:extLst>
              <a:ext uri="{FF2B5EF4-FFF2-40B4-BE49-F238E27FC236}">
                <a16:creationId xmlns:a16="http://schemas.microsoft.com/office/drawing/2014/main" id="{F82B3DDC-CB92-27C6-BD1F-117CAB8431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0" t="8239" r="8923" b="8499"/>
          <a:stretch>
            <a:fillRect/>
          </a:stretch>
        </p:blipFill>
        <p:spPr>
          <a:xfrm>
            <a:off x="9854255" y="2132537"/>
            <a:ext cx="1282727" cy="1287621"/>
          </a:xfrm>
          <a:prstGeom prst="rect">
            <a:avLst/>
          </a:prstGeom>
          <a:ln>
            <a:solidFill>
              <a:srgbClr val="391378"/>
            </a:solidFill>
          </a:ln>
        </p:spPr>
      </p:pic>
    </p:spTree>
    <p:extLst>
      <p:ext uri="{BB962C8B-B14F-4D97-AF65-F5344CB8AC3E}">
        <p14:creationId xmlns:p14="http://schemas.microsoft.com/office/powerpoint/2010/main" val="1457801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352840-1BA7-D3AE-D6A2-0D2BC60116B5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000" b="0" i="0" kern="1200">
                <a:solidFill>
                  <a:schemeClr val="bg2">
                    <a:lumMod val="25000"/>
                  </a:schemeClr>
                </a:solidFill>
                <a:latin typeface="Helvetica Regular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27A71C-5EB0-45EC-B0AD-E94D765AE5AB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Helvetica Regular" charset="0"/>
                <a:ea typeface="+mn-ea"/>
                <a:cs typeface="+mn-cs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Helvetica Regular" charset="0"/>
              <a:ea typeface="+mn-ea"/>
              <a:cs typeface="+mn-cs"/>
              <a:sym typeface="Aria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" y="1155700"/>
            <a:ext cx="12192000" cy="822325"/>
          </a:xfrm>
        </p:spPr>
        <p:txBody>
          <a:bodyPr>
            <a:noAutofit/>
          </a:bodyPr>
          <a:lstStyle/>
          <a:p>
            <a:r>
              <a:rPr lang="en-US" sz="4400" b="1" dirty="0">
                <a:solidFill>
                  <a:srgbClr val="039FDA"/>
                </a:solidFill>
                <a:latin typeface="Helvetica Regular" panose="020B0604020202020204" charset="0"/>
                <a:ea typeface="Helvetica Regular" panose="020B0604020202020204" charset="0"/>
                <a:cs typeface="Helvetica Regular" panose="020B0604020202020204" charset="0"/>
              </a:rPr>
              <a:t>Archived Webinars</a:t>
            </a:r>
            <a:endParaRPr lang="en-US" sz="2400" dirty="0">
              <a:solidFill>
                <a:srgbClr val="039FDA"/>
              </a:solidFill>
              <a:latin typeface="Helvetica Regular" panose="020B0604020202020204" charset="0"/>
              <a:ea typeface="Helvetica Regular" charset="0"/>
              <a:cs typeface="Helvetica Regular" panose="020B060402020202020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30393" y="1933531"/>
            <a:ext cx="10589663" cy="43806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1" indent="0" algn="l" defTabSz="914400" rtl="0" eaLnBrk="1" fontAlgn="auto" latinLnBrk="0" hangingPunct="1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Regular" panose="020B0604020202020204" charset="0"/>
                <a:ea typeface="+mn-ea"/>
                <a:cs typeface="Helvetica Regular" panose="020B0604020202020204" charset="0"/>
                <a:sym typeface="Arial"/>
              </a:rPr>
              <a:t>Many past webinars from our faculty are available to participants on a range of maternal mental health topics. Stored in our Learning Management System (LMS), these trainings are available with CME+/CEU credit—at no cost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Regular" panose="020B0604020202020204" charset="0"/>
                <a:cs typeface="Helvetica Regular" panose="020B0604020202020204" charset="0"/>
                <a:sym typeface="Arial"/>
              </a:rPr>
              <a:t>.</a:t>
            </a:r>
            <a:b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Regular" panose="020B0604020202020204" charset="0"/>
                <a:ea typeface="+mn-ea"/>
                <a:cs typeface="Helvetica Regular" panose="020B0604020202020204" charset="0"/>
                <a:sym typeface="Arial"/>
              </a:rPr>
            </a:br>
            <a:b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Regular" panose="020B0604020202020204" charset="0"/>
                <a:ea typeface="+mn-ea"/>
                <a:cs typeface="Helvetica Regular" panose="020B0604020202020204" charset="0"/>
                <a:sym typeface="Arial"/>
              </a:rPr>
            </a:b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Regular" panose="020B0604020202020204" charset="0"/>
                <a:ea typeface="+mn-ea"/>
                <a:cs typeface="Helvetica Regular" panose="020B0604020202020204" charset="0"/>
                <a:sym typeface="Arial"/>
              </a:rPr>
              <a:t>Create an account and view our catalogue </a:t>
            </a:r>
            <a:b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Regular" panose="020B0604020202020204" charset="0"/>
                <a:ea typeface="+mn-ea"/>
                <a:cs typeface="Helvetica Regular" panose="020B0604020202020204" charset="0"/>
                <a:sym typeface="Arial"/>
              </a:rPr>
            </a:b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Regular" panose="020B0604020202020204" charset="0"/>
                <a:ea typeface="+mn-ea"/>
                <a:cs typeface="Helvetica Regular" panose="020B0604020202020204" charset="0"/>
                <a:sym typeface="Arial"/>
              </a:rPr>
              <a:t>by clicking “Earn CME” on our website:</a:t>
            </a:r>
            <a:b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Regular" panose="020B0604020202020204" charset="0"/>
                <a:ea typeface="+mn-ea"/>
                <a:cs typeface="Helvetica Regular" panose="020B0604020202020204" charset="0"/>
                <a:sym typeface="Arial"/>
              </a:rPr>
            </a:b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5D5B5B"/>
                </a:solidFill>
                <a:effectLst/>
                <a:uLnTx/>
                <a:uFillTx/>
                <a:latin typeface="Helvetica Regular" panose="020B0604020202020204" charset="0"/>
                <a:ea typeface="+mn-ea"/>
                <a:cs typeface="Helvetica Regular" panose="020B0604020202020204" charset="0"/>
                <a:sym typeface="Arial"/>
                <a:hlinkClick r:id="rId3"/>
              </a:rPr>
              <a:t>www.ProjectTEACHny.org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srgbClr val="5D5B5B"/>
              </a:solidFill>
              <a:effectLst/>
              <a:uLnTx/>
              <a:uFillTx/>
              <a:latin typeface="Helvetica Regular" panose="020B0604020202020204" charset="0"/>
              <a:ea typeface="+mn-ea"/>
              <a:cs typeface="Helvetica Regular" panose="020B0604020202020204" charset="0"/>
              <a:sym typeface="Arial"/>
            </a:endParaRPr>
          </a:p>
          <a:p>
            <a:pPr marL="0" marR="0" lvl="1" indent="0" algn="l" defTabSz="914400" rtl="0" eaLnBrk="1" fontAlgn="auto" latinLnBrk="0" hangingPunct="1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srgbClr val="5D5B5B"/>
              </a:solidFill>
              <a:effectLst/>
              <a:uLnTx/>
              <a:uFillTx/>
              <a:latin typeface="Helvetica Regular" panose="020B0604020202020204" charset="0"/>
              <a:ea typeface="+mn-ea"/>
              <a:cs typeface="Helvetica Regular" panose="020B0604020202020204" charset="0"/>
              <a:sym typeface="Arial"/>
            </a:endParaRPr>
          </a:p>
          <a:p>
            <a:pPr marL="0" marR="0" lvl="1" indent="0" algn="l" defTabSz="914400" rtl="0" eaLnBrk="1" fontAlgn="auto" latinLnBrk="0" hangingPunct="1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5D5B5B"/>
                </a:solidFill>
                <a:effectLst/>
                <a:uLnTx/>
                <a:uFillTx/>
                <a:latin typeface="Helvetica Regular" panose="020B0604020202020204" charset="0"/>
                <a:ea typeface="+mn-ea"/>
                <a:cs typeface="Helvetica Regular" panose="020B0604020202020204" charset="0"/>
                <a:sym typeface="Arial"/>
              </a:rPr>
              <a:t>	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9532188" y="6269723"/>
            <a:ext cx="32588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3A3838"/>
              </a:solidFill>
              <a:effectLst/>
              <a:uLnTx/>
              <a:uFillTx/>
              <a:latin typeface="Helvetica Regular" panose="020B0604020202020204" charset="0"/>
              <a:ea typeface="+mn-ea"/>
              <a:cs typeface="Helvetica Regular" panose="020B0604020202020204" charset="0"/>
              <a:sym typeface="Arial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E264343-652E-38C5-980C-5B9053223E34}"/>
              </a:ext>
            </a:extLst>
          </p:cNvPr>
          <p:cNvCxnSpPr/>
          <p:nvPr/>
        </p:nvCxnSpPr>
        <p:spPr>
          <a:xfrm flipH="1">
            <a:off x="7305675" y="3979841"/>
            <a:ext cx="4436" cy="160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" name="Group 23">
            <a:extLst>
              <a:ext uri="{FF2B5EF4-FFF2-40B4-BE49-F238E27FC236}">
                <a16:creationId xmlns:a16="http://schemas.microsoft.com/office/drawing/2014/main" id="{DD9CD055-45B2-FDDA-9EDB-F931FE685734}"/>
              </a:ext>
            </a:extLst>
          </p:cNvPr>
          <p:cNvGrpSpPr/>
          <p:nvPr/>
        </p:nvGrpSpPr>
        <p:grpSpPr>
          <a:xfrm>
            <a:off x="5069929" y="3951266"/>
            <a:ext cx="7122071" cy="2897209"/>
            <a:chOff x="5069929" y="3951266"/>
            <a:chExt cx="7122071" cy="2897209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5F7CD29E-9640-AD2F-1C22-F212E530E89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4445" r="50625" b="4167"/>
            <a:stretch/>
          </p:blipFill>
          <p:spPr>
            <a:xfrm>
              <a:off x="7507906" y="4410078"/>
              <a:ext cx="4684094" cy="2438397"/>
            </a:xfrm>
            <a:prstGeom prst="rect">
              <a:avLst/>
            </a:prstGeom>
          </p:spPr>
        </p:pic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D8CA2077-B74C-FDB4-AE67-633C52006F65}"/>
                </a:ext>
              </a:extLst>
            </p:cNvPr>
            <p:cNvSpPr/>
            <p:nvPr/>
          </p:nvSpPr>
          <p:spPr>
            <a:xfrm flipV="1">
              <a:off x="10561532" y="4509417"/>
              <a:ext cx="600075" cy="447666"/>
            </a:xfrm>
            <a:prstGeom prst="ellipse">
              <a:avLst/>
            </a:prstGeom>
            <a:noFill/>
            <a:ln w="571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noFill/>
                <a:effectLst/>
                <a:uLnTx/>
                <a:uFillTx/>
                <a:latin typeface="Helvetica Regular" panose="020B0604020202020204" charset="0"/>
                <a:ea typeface="+mn-ea"/>
                <a:cs typeface="+mn-cs"/>
                <a:sym typeface="Arial"/>
              </a:endParaRPr>
            </a:p>
          </p:txBody>
        </p: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B3DF143F-2C87-6D27-5F11-DE95171E0172}"/>
                </a:ext>
              </a:extLst>
            </p:cNvPr>
            <p:cNvCxnSpPr>
              <a:cxnSpLocks/>
            </p:cNvCxnSpPr>
            <p:nvPr/>
          </p:nvCxnSpPr>
          <p:spPr>
            <a:xfrm>
              <a:off x="10872787" y="3951266"/>
              <a:ext cx="0" cy="600075"/>
            </a:xfrm>
            <a:prstGeom prst="straightConnector1">
              <a:avLst/>
            </a:prstGeom>
            <a:ln w="635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3E8B13C4-8334-6CC0-F717-DA153C8C71CF}"/>
                </a:ext>
              </a:extLst>
            </p:cNvPr>
            <p:cNvCxnSpPr/>
            <p:nvPr/>
          </p:nvCxnSpPr>
          <p:spPr>
            <a:xfrm flipH="1">
              <a:off x="7210425" y="3979841"/>
              <a:ext cx="3662362" cy="0"/>
            </a:xfrm>
            <a:prstGeom prst="line">
              <a:avLst/>
            </a:prstGeom>
            <a:ln w="635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EE3DF9A6-8F2F-2A42-C4F8-A3157266206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239000" y="3970316"/>
              <a:ext cx="0" cy="1287484"/>
            </a:xfrm>
            <a:prstGeom prst="line">
              <a:avLst/>
            </a:prstGeom>
            <a:ln w="635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86209E62-BC26-BD06-DD34-BCEEF4DF1AB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069929" y="5237141"/>
              <a:ext cx="2197646" cy="0"/>
            </a:xfrm>
            <a:prstGeom prst="line">
              <a:avLst/>
            </a:prstGeom>
            <a:ln w="635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639B4B56-5F55-BBDF-ED08-BCB30C6A7F8C}"/>
              </a:ext>
            </a:extLst>
          </p:cNvPr>
          <p:cNvSpPr txBox="1">
            <a:spLocks/>
          </p:cNvSpPr>
          <p:nvPr/>
        </p:nvSpPr>
        <p:spPr>
          <a:xfrm>
            <a:off x="11256430" y="6443447"/>
            <a:ext cx="743919" cy="365125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E927A71C-5EB0-45EC-B0AD-E94D765AE5AB}" type="slidenum">
              <a:rPr kumimoji="0" lang="en-US" sz="1200" b="1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Regular" panose="020B0604020202020204" charset="0"/>
                <a:cs typeface="Helvetica Regular" panose="020B0604020202020204" charset="0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37</a:t>
            </a:fld>
            <a:endParaRPr kumimoji="0" lang="en-US" sz="1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Regular" panose="020B0604020202020204" charset="0"/>
              <a:cs typeface="Helvetica Regular" panose="020B0604020202020204" charset="0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523FC40-0FF5-B59D-9AB0-95DAE22FA2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50256" y="4509417"/>
            <a:ext cx="1365144" cy="323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189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6DB6AE-669A-296C-C395-9AC09D5EAAD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" y="987552"/>
            <a:ext cx="12192000" cy="820738"/>
          </a:xfrm>
        </p:spPr>
        <p:txBody>
          <a:bodyPr/>
          <a:lstStyle/>
          <a:p>
            <a:r>
              <a:rPr lang="en-US" sz="4400" b="1" dirty="0">
                <a:solidFill>
                  <a:srgbClr val="039FDA"/>
                </a:solidFill>
              </a:rPr>
              <a:t>Core Trainings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14CEA3-1119-2B3E-55C3-E3111BB41481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838200" y="1901952"/>
            <a:ext cx="10515600" cy="4362450"/>
          </a:xfrm>
        </p:spPr>
        <p:txBody>
          <a:bodyPr>
            <a:normAutofit fontScale="77500" lnSpcReduction="2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3100" dirty="0">
                <a:latin typeface="Helvetica Regular" panose="020B0604020202020204" charset="0"/>
              </a:rPr>
              <a:t>Let our team provide specialized trainings to your practice or NYS agency.</a:t>
            </a:r>
            <a:r>
              <a:rPr lang="en-US" sz="3100" dirty="0">
                <a:latin typeface="Helvetica Regular" panose="020B0604020202020204" charset="0"/>
                <a:cs typeface="Helvetica Regular" panose="020B0604020202020204" charset="0"/>
              </a:rPr>
              <a:t>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3100" dirty="0">
                <a:latin typeface="Helvetica Regular" panose="020B0604020202020204" charset="0"/>
                <a:cs typeface="Helvetica Regular" panose="020B0604020202020204" charset="0"/>
              </a:rPr>
              <a:t>The following 1-hour trainings can be scheduled with our team:</a:t>
            </a:r>
          </a:p>
          <a:p>
            <a:pPr marL="0" indent="0">
              <a:buNone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Helvetica Regular" panose="020B0604020202020204" charset="0"/>
              <a:cs typeface="Helvetica Regular" panose="020B0604020202020204" charset="0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000" b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elvetica Regular" panose="020B0604020202020204" charset="0"/>
                <a:cs typeface="Helvetica Regular" panose="020B0604020202020204" charset="0"/>
              </a:rPr>
              <a:t>Recognizing and Assessing Mental Health Concerns in Pregnant and Postpartum Patients: How to screen and provide next steps in care</a:t>
            </a:r>
          </a:p>
          <a:p>
            <a:pPr marL="342900" marR="0" lvl="0" indent="-342900" algn="l" defTabSz="4572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000" b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elvetica Regular" panose="020B0604020202020204" charset="0"/>
                <a:cs typeface="Helvetica Regular" panose="020B0604020202020204" charset="0"/>
              </a:rPr>
              <a:t>Suicide Risk Assessment and Management in Pregnant and Postpartum Individuals</a:t>
            </a:r>
          </a:p>
          <a:p>
            <a:pPr marL="342900" marR="0" lvl="0" indent="-342900" algn="l" defTabSz="4572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000" b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elvetica Regular" panose="020B0604020202020204" charset="0"/>
                <a:cs typeface="Helvetica Regular" panose="020B0604020202020204" charset="0"/>
              </a:rPr>
              <a:t>A Non-Prescriber’s Guide to Psychiatric Medications in Pregnant and Breastfeeding Patients</a:t>
            </a:r>
          </a:p>
          <a:p>
            <a:pPr marL="342900" marR="0" lvl="0" indent="-342900" algn="l" defTabSz="4572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000" b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elvetica Regular" panose="020B0604020202020204" charset="0"/>
                <a:cs typeface="Helvetica Regular" panose="020B0604020202020204" charset="0"/>
              </a:rPr>
              <a:t>Treating Depression and Anxiety in Perinatal Patients: Psychopharmacological Approaches for Prescribers</a:t>
            </a:r>
          </a:p>
          <a:p>
            <a:pPr marL="342900" marR="0" lvl="0" indent="-342900" algn="l" defTabSz="4572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000" b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elvetica Regular" panose="020B0604020202020204" charset="0"/>
                <a:cs typeface="Helvetica Regular" panose="020B0604020202020204" charset="0"/>
              </a:rPr>
              <a:t>Treating Bipolar Disorder in Perinatal Patients: Psychopharmacological Approaches for Prescribers</a:t>
            </a:r>
          </a:p>
          <a:p>
            <a:pPr marL="342900" marR="0" lvl="0" indent="-342900" algn="l" defTabSz="4572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000" b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elvetica Regular" panose="020B0604020202020204" charset="0"/>
                <a:cs typeface="Helvetica Regular" panose="020B0604020202020204" charset="0"/>
              </a:rPr>
              <a:t>Trauma-Informed Care for Perinatal Patients</a:t>
            </a:r>
          </a:p>
          <a:p>
            <a:pPr marL="342900" marR="0" lvl="0" indent="-342900" algn="l" defTabSz="4572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000" b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elvetica Regular" panose="020B0604020202020204" charset="0"/>
                <a:cs typeface="Helvetica Regular" panose="020B0604020202020204" charset="0"/>
              </a:rPr>
              <a:t>Substance Use Disorders in Perinatal Individuals: Psychotherapeutic and pharmacologic treatment approaches </a:t>
            </a:r>
          </a:p>
          <a:p>
            <a:pPr marL="342900" marR="0" lvl="0" indent="-342900" algn="l" defTabSz="4572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000" b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elvetica Regular" panose="020B0604020202020204" charset="0"/>
                <a:cs typeface="Helvetica Regular" panose="020B0604020202020204" charset="0"/>
              </a:rPr>
              <a:t>Addressing the Mental Health Needs of BIPOC Individuals During the Perinatal Period </a:t>
            </a:r>
          </a:p>
          <a:p>
            <a:pPr marL="342900" marR="0" lvl="0" indent="-342900" algn="l" defTabSz="4572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000" b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elvetica Regular" panose="020B0604020202020204" charset="0"/>
                <a:cs typeface="Helvetica Regular" panose="020B0604020202020204" charset="0"/>
              </a:rPr>
              <a:t>The Importance of Healthy Transitions to Parenthood on Early Childhood Development: Assessing and Encouraging Parent-Child Self Care</a:t>
            </a:r>
          </a:p>
          <a:p>
            <a:pPr marL="0" indent="0">
              <a:buNone/>
            </a:pPr>
            <a:endParaRPr lang="en-US" dirty="0">
              <a:solidFill>
                <a:schemeClr val="bg2">
                  <a:lumMod val="25000"/>
                </a:schemeClr>
              </a:solidFill>
              <a:latin typeface="Helvetica Regular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0842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7B9667-7711-C340-5FAF-81E87DFE800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989656"/>
            <a:ext cx="12192000" cy="820738"/>
          </a:xfrm>
        </p:spPr>
        <p:txBody>
          <a:bodyPr/>
          <a:lstStyle/>
          <a:p>
            <a:r>
              <a:rPr lang="en-US" sz="4400" b="1" dirty="0">
                <a:solidFill>
                  <a:srgbClr val="039FDA"/>
                </a:solidFill>
              </a:rPr>
              <a:t>Scholarships to Support MMH Training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582237-B2ED-A495-8369-CE0A3CFB0943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838200" y="1902147"/>
            <a:ext cx="10515600" cy="436245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1600"/>
              </a:spcBef>
              <a:buNone/>
            </a:pPr>
            <a:r>
              <a:rPr lang="en-US" sz="2400" dirty="0">
                <a:latin typeface="Helvetica Regular" panose="020B0604020202020204" charset="0"/>
              </a:rPr>
              <a:t>Project TEACH will provide scholarship and mentorship opportunities with the following professional programs:</a:t>
            </a:r>
          </a:p>
          <a:p>
            <a:pPr lvl="1">
              <a:lnSpc>
                <a:spcPct val="100000"/>
              </a:lnSpc>
              <a:spcBef>
                <a:spcPts val="1600"/>
              </a:spcBef>
              <a:spcAft>
                <a:spcPts val="600"/>
              </a:spcAft>
            </a:pPr>
            <a:r>
              <a:rPr lang="en-US" dirty="0">
                <a:latin typeface="Helvetica Regular" panose="020B0604020202020204" charset="0"/>
              </a:rPr>
              <a:t>National Curriculum in Reproductive Psychiatry (NCRP)</a:t>
            </a:r>
          </a:p>
          <a:p>
            <a:pPr lvl="1">
              <a:lnSpc>
                <a:spcPct val="100000"/>
              </a:lnSpc>
              <a:spcBef>
                <a:spcPts val="1600"/>
              </a:spcBef>
              <a:spcAft>
                <a:spcPts val="600"/>
              </a:spcAft>
            </a:pPr>
            <a:r>
              <a:rPr lang="en-US" dirty="0">
                <a:latin typeface="Helvetica Regular" panose="020B0604020202020204" charset="0"/>
              </a:rPr>
              <a:t>Perinatal Mental Health Certification Program (PMH-C) through Postpartum Support International</a:t>
            </a:r>
          </a:p>
          <a:p>
            <a:pPr lvl="1">
              <a:lnSpc>
                <a:spcPct val="100000"/>
              </a:lnSpc>
              <a:spcBef>
                <a:spcPts val="1600"/>
              </a:spcBef>
              <a:spcAft>
                <a:spcPts val="600"/>
              </a:spcAft>
            </a:pPr>
            <a:r>
              <a:rPr lang="en-US" dirty="0">
                <a:latin typeface="Helvetica Regular" panose="020B0604020202020204" charset="0"/>
              </a:rPr>
              <a:t>The ROSE (Reach Out, Stay Strong, Essentials) Program Annual Training</a:t>
            </a:r>
          </a:p>
          <a:p>
            <a:pPr marL="0" indent="0">
              <a:lnSpc>
                <a:spcPct val="100000"/>
              </a:lnSpc>
              <a:spcBef>
                <a:spcPts val="1600"/>
              </a:spcBef>
              <a:buNone/>
            </a:pPr>
            <a:r>
              <a:rPr lang="en-US" sz="2400" dirty="0">
                <a:latin typeface="Helvetica Regular" panose="020B0604020202020204" charset="0"/>
              </a:rPr>
              <a:t>Application information will be posted on our website later this year</a:t>
            </a:r>
          </a:p>
        </p:txBody>
      </p:sp>
    </p:spTree>
    <p:extLst>
      <p:ext uri="{BB962C8B-B14F-4D97-AF65-F5344CB8AC3E}">
        <p14:creationId xmlns:p14="http://schemas.microsoft.com/office/powerpoint/2010/main" val="2335935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07EA72-069A-A6EC-D2BC-66B5A9FFE6B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94460"/>
            <a:ext cx="9144000" cy="2387600"/>
          </a:xfrm>
        </p:spPr>
        <p:txBody>
          <a:bodyPr/>
          <a:lstStyle/>
          <a:p>
            <a:pPr fontAlgn="base"/>
            <a:r>
              <a:rPr lang="en-US" dirty="0"/>
              <a:t>Learning Objectives</a:t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9B09B90-6A9C-81DB-84C8-1C79F97864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64128" y="2050462"/>
            <a:ext cx="9263743" cy="2387600"/>
          </a:xfrm>
        </p:spPr>
        <p:txBody>
          <a:bodyPr>
            <a:noAutofit/>
          </a:bodyPr>
          <a:lstStyle/>
          <a:p>
            <a:pPr marL="342900" lvl="0" indent="-342900" algn="l" fontAlgn="base">
              <a:buClr>
                <a:srgbClr val="039FDA"/>
              </a:buClr>
              <a:buFont typeface="Arial" panose="020B0604020202020204" pitchFamily="34" charset="0"/>
              <a:buChar char="•"/>
            </a:pPr>
            <a:r>
              <a:rPr lang="en-US" sz="2800" dirty="0">
                <a:cs typeface="Helvetica Regular" panose="020B0604020202020204" charset="0"/>
              </a:rPr>
              <a:t>Identify the prevalence of death by suicide in the perinatal period </a:t>
            </a:r>
          </a:p>
          <a:p>
            <a:pPr marL="342900" lvl="0" indent="-342900" algn="l" fontAlgn="base">
              <a:buClr>
                <a:srgbClr val="039FDA"/>
              </a:buClr>
              <a:buFont typeface="Arial" panose="020B0604020202020204" pitchFamily="34" charset="0"/>
              <a:buChar char="•"/>
            </a:pPr>
            <a:r>
              <a:rPr lang="en-US" sz="2800" dirty="0">
                <a:cs typeface="Helvetica Regular" panose="020B0604020202020204" charset="0"/>
              </a:rPr>
              <a:t>Recognize unique risk and protective factors in this population </a:t>
            </a:r>
          </a:p>
          <a:p>
            <a:pPr marL="342900" lvl="0" indent="-342900" algn="l" fontAlgn="base">
              <a:buClr>
                <a:srgbClr val="039FDA"/>
              </a:buClr>
              <a:buFont typeface="Arial" panose="020B0604020202020204" pitchFamily="34" charset="0"/>
              <a:buChar char="•"/>
            </a:pPr>
            <a:r>
              <a:rPr lang="en-US" sz="2800" dirty="0">
                <a:cs typeface="Helvetica Regular" panose="020B0604020202020204" charset="0"/>
              </a:rPr>
              <a:t>Use of a validated screening tool for the Risk assessment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273910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C298C1-863D-E100-EDD0-7556980B518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987552"/>
            <a:ext cx="12192000" cy="820738"/>
          </a:xfrm>
        </p:spPr>
        <p:txBody>
          <a:bodyPr/>
          <a:lstStyle/>
          <a:p>
            <a:r>
              <a:rPr lang="en-US" sz="4400" dirty="0">
                <a:solidFill>
                  <a:srgbClr val="039FDA"/>
                </a:solidFill>
              </a:rPr>
              <a:t>Warmline 1-855-227-7272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E8E0BE-944E-ACB2-05A4-96424D2F50C1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838200" y="1808290"/>
            <a:ext cx="10515600" cy="4648200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>
              <a:lnSpc>
                <a:spcPct val="110000"/>
              </a:lnSpc>
              <a:spcBef>
                <a:spcPts val="1600"/>
              </a:spcBef>
              <a:buNone/>
            </a:pPr>
            <a:r>
              <a:rPr lang="en-US" sz="2000" dirty="0">
                <a:latin typeface="Helvetica Regular" panose="020B0604020202020204" charset="0"/>
              </a:rPr>
              <a:t>Call our toll-free warmline (M-F, 9a-5p) to speak with our MMH liaison coordinators to receive assistance with referral support.</a:t>
            </a:r>
          </a:p>
          <a:p>
            <a:pPr marL="0" indent="0">
              <a:lnSpc>
                <a:spcPct val="110000"/>
              </a:lnSpc>
              <a:spcBef>
                <a:spcPts val="1600"/>
              </a:spcBef>
              <a:buNone/>
            </a:pPr>
            <a:r>
              <a:rPr lang="en-US" sz="2000" dirty="0">
                <a:latin typeface="Helvetica Regular" panose="020B0604020202020204" charset="0"/>
              </a:rPr>
              <a:t>The warmline is available to all professionals who interface with perinatal individuals, including:</a:t>
            </a:r>
          </a:p>
          <a:p>
            <a:pPr marR="0" lvl="1">
              <a:lnSpc>
                <a:spcPct val="110000"/>
              </a:lnSpc>
              <a:spcBef>
                <a:spcPts val="1600"/>
              </a:spcBef>
              <a:buFont typeface="Arial" panose="020B0604020202020204" pitchFamily="34" charset="0"/>
              <a:buChar char="•"/>
            </a:pPr>
            <a:r>
              <a:rPr lang="en-US" sz="2000" kern="100" dirty="0">
                <a:effectLst/>
                <a:latin typeface="Helvetica Regular" panose="020B0604020202020204" charset="0"/>
                <a:ea typeface="Calibri" panose="020F0502020204030204" pitchFamily="34" charset="0"/>
                <a:cs typeface="Helvetica Regular" panose="020B0604020202020204" charset="0"/>
              </a:rPr>
              <a:t>Prescribing (physicians, NP, PA, CMN, etc.) and n</a:t>
            </a:r>
            <a:r>
              <a:rPr lang="en-US" sz="2000" kern="100" dirty="0">
                <a:latin typeface="Helvetica Regular" panose="020B0604020202020204" charset="0"/>
                <a:ea typeface="Calibri" panose="020F0502020204030204" pitchFamily="34" charset="0"/>
                <a:cs typeface="Helvetica Regular" panose="020B0604020202020204" charset="0"/>
              </a:rPr>
              <a:t>on-</a:t>
            </a:r>
            <a:r>
              <a:rPr lang="en-US" sz="2000" kern="100" dirty="0">
                <a:effectLst/>
                <a:latin typeface="Helvetica Regular" panose="020B0604020202020204" charset="0"/>
                <a:ea typeface="Calibri" panose="020F0502020204030204" pitchFamily="34" charset="0"/>
                <a:cs typeface="Helvetica Regular" panose="020B0604020202020204" charset="0"/>
              </a:rPr>
              <a:t>prescribing practitioners (therapists, social workers, nurses, etc.)</a:t>
            </a:r>
          </a:p>
          <a:p>
            <a:pPr marR="0" lvl="1">
              <a:lnSpc>
                <a:spcPct val="110000"/>
              </a:lnSpc>
              <a:spcBef>
                <a:spcPts val="1600"/>
              </a:spcBef>
              <a:buFont typeface="Arial" panose="020B0604020202020204" pitchFamily="34" charset="0"/>
              <a:buChar char="•"/>
            </a:pPr>
            <a:r>
              <a:rPr lang="en-US" sz="2000" kern="100" dirty="0">
                <a:effectLst/>
                <a:latin typeface="Helvetica Regular" panose="020B0604020202020204" charset="0"/>
                <a:ea typeface="Calibri" panose="020F0502020204030204" pitchFamily="34" charset="0"/>
                <a:cs typeface="Helvetica Regular" panose="020B0604020202020204" charset="0"/>
              </a:rPr>
              <a:t>Other practitioners who might interact with individuals in the perinatal period in a professional capacity, i.e.,</a:t>
            </a:r>
          </a:p>
          <a:p>
            <a:pPr marR="0" lvl="2">
              <a:lnSpc>
                <a:spcPct val="110000"/>
              </a:lnSpc>
              <a:spcBef>
                <a:spcPts val="1600"/>
              </a:spcBef>
              <a:buFont typeface="Wingdings" panose="05000000000000000000" pitchFamily="2" charset="2"/>
              <a:buChar char="§"/>
            </a:pPr>
            <a:r>
              <a:rPr lang="en-US" sz="1900" kern="100" dirty="0">
                <a:latin typeface="Helvetica Regular" panose="020B0604020202020204" charset="0"/>
                <a:ea typeface="Calibri" panose="020F0502020204030204" pitchFamily="34" charset="0"/>
                <a:cs typeface="Helvetica Regular" panose="020B0604020202020204" charset="0"/>
              </a:rPr>
              <a:t>Lactation counselor, Home health aide, Community mental health worker, LPN, Nurse aide, Peer counselor, Social service staff (</a:t>
            </a:r>
            <a:r>
              <a:rPr lang="en-US" sz="1900" kern="100" dirty="0">
                <a:effectLst/>
                <a:latin typeface="Helvetica Regular" panose="020B0604020202020204" charset="0"/>
                <a:ea typeface="Calibri" panose="020F0502020204030204" pitchFamily="34" charset="0"/>
                <a:cs typeface="Helvetica Regular" panose="020B0604020202020204" charset="0"/>
              </a:rPr>
              <a:t>WIC, CPS/ACS, etc.), Family educators, Service coordinators/ or case managers, CASACs, State and local residential or in-patient facilities and Hospital staff, especially labor and delivery or ED teams.</a:t>
            </a:r>
          </a:p>
          <a:p>
            <a:pPr marL="0" indent="0">
              <a:buNone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851920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AD311F-806D-B61E-0F56-9A3084E9122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987552"/>
            <a:ext cx="12192000" cy="822325"/>
          </a:xfrm>
        </p:spPr>
        <p:txBody>
          <a:bodyPr/>
          <a:lstStyle/>
          <a:p>
            <a:r>
              <a:rPr lang="en-US" sz="4400" dirty="0">
                <a:solidFill>
                  <a:srgbClr val="039FDA"/>
                </a:solidFill>
              </a:rPr>
              <a:t>Referral</a:t>
            </a:r>
            <a:r>
              <a:rPr lang="en-US" sz="4400" dirty="0"/>
              <a:t> </a:t>
            </a:r>
            <a:r>
              <a:rPr lang="en-US" sz="4400" dirty="0">
                <a:solidFill>
                  <a:srgbClr val="039FDA"/>
                </a:solidFill>
              </a:rPr>
              <a:t>Services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59580B-B91B-688E-44D8-F4CB3770C777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615950" y="1901952"/>
            <a:ext cx="10960100" cy="4351338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1600"/>
              </a:spcBef>
              <a:buNone/>
            </a:pPr>
            <a:r>
              <a:rPr lang="en-US" sz="2400" dirty="0">
                <a:latin typeface="Helvetica Regular" panose="020B0604020202020204" charset="0"/>
                <a:cs typeface="Helvetica Regular" panose="020B0604020202020204" charset="0"/>
              </a:rPr>
              <a:t>Our Liaison Coordinators are experts in helping healthcare professionals and allied health professionals identify and helping perinatal individuals with mental health concerns access community mental health and support services including: </a:t>
            </a:r>
          </a:p>
          <a:p>
            <a:pPr lvl="1">
              <a:lnSpc>
                <a:spcPct val="100000"/>
              </a:lnSpc>
              <a:spcBef>
                <a:spcPts val="16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Helvetica Regular" panose="020B0604020202020204" charset="0"/>
                <a:cs typeface="Helvetica Regular" panose="020B0604020202020204" charset="0"/>
              </a:rPr>
              <a:t>Clinical treatment </a:t>
            </a:r>
          </a:p>
          <a:p>
            <a:pPr lvl="1">
              <a:lnSpc>
                <a:spcPct val="100000"/>
              </a:lnSpc>
              <a:spcBef>
                <a:spcPts val="16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Helvetica Regular" panose="020B0604020202020204" charset="0"/>
                <a:cs typeface="Helvetica Regular" panose="020B0604020202020204" charset="0"/>
              </a:rPr>
              <a:t>Care management</a:t>
            </a:r>
          </a:p>
          <a:p>
            <a:pPr lvl="1">
              <a:lnSpc>
                <a:spcPct val="100000"/>
              </a:lnSpc>
              <a:spcBef>
                <a:spcPts val="16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Helvetica Regular" panose="020B0604020202020204" charset="0"/>
                <a:cs typeface="Helvetica Regular" panose="020B0604020202020204" charset="0"/>
              </a:rPr>
              <a:t>Patient and family social support </a:t>
            </a:r>
          </a:p>
          <a:p>
            <a:pPr marL="0" indent="0">
              <a:buNone/>
            </a:pPr>
            <a:endParaRPr lang="en-US" sz="3200" dirty="0">
              <a:latin typeface="Helvetica Regular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0433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FB8345-D9FE-62E8-4973-0FE8BC1D69F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987425"/>
            <a:ext cx="12192000" cy="822325"/>
          </a:xfrm>
        </p:spPr>
        <p:txBody>
          <a:bodyPr/>
          <a:lstStyle/>
          <a:p>
            <a:r>
              <a:rPr lang="en-US" sz="4400" dirty="0">
                <a:solidFill>
                  <a:srgbClr val="039FDA"/>
                </a:solidFill>
              </a:rPr>
              <a:t>Patient Linkage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2F35D-792A-FADA-EAEE-1F30827EF0E6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838200" y="1901952"/>
            <a:ext cx="10515600" cy="4351338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00000"/>
              </a:lnSpc>
              <a:spcBef>
                <a:spcPts val="1600"/>
              </a:spcBef>
              <a:buFont typeface="Arial" panose="020B0604020202020204" pitchFamily="34" charset="0"/>
              <a:buChar char="•"/>
            </a:pPr>
            <a:r>
              <a:rPr lang="en-US" sz="2600" dirty="0">
                <a:latin typeface="Helvetica Regular" panose="020B0604020202020204" charset="0"/>
                <a:cs typeface="Helvetica Regular" panose="020B0604020202020204" charset="0"/>
              </a:rPr>
              <a:t>Provide patient-facing referral support to help patients understand and link with mental health and/or social services.</a:t>
            </a:r>
          </a:p>
          <a:p>
            <a:pPr>
              <a:lnSpc>
                <a:spcPct val="100000"/>
              </a:lnSpc>
              <a:spcBef>
                <a:spcPts val="1600"/>
              </a:spcBef>
              <a:buFont typeface="Arial" panose="020B0604020202020204" pitchFamily="34" charset="0"/>
              <a:buChar char="•"/>
            </a:pPr>
            <a:r>
              <a:rPr lang="en-US" sz="2600" dirty="0">
                <a:latin typeface="Helvetica Regular" panose="020B0604020202020204" charset="0"/>
                <a:cs typeface="Helvetica Regular" panose="020B0604020202020204" charset="0"/>
              </a:rPr>
              <a:t>Available to cases originating from medical offices (OBGYN, Family Practice, Psychiatry) that do not have mental health case management services.</a:t>
            </a:r>
          </a:p>
          <a:p>
            <a:pPr>
              <a:lnSpc>
                <a:spcPct val="100000"/>
              </a:lnSpc>
              <a:spcBef>
                <a:spcPts val="1600"/>
              </a:spcBef>
              <a:buFont typeface="Arial" panose="020B0604020202020204" pitchFamily="34" charset="0"/>
              <a:buChar char="•"/>
            </a:pPr>
            <a:r>
              <a:rPr lang="en-US" sz="2600" dirty="0">
                <a:latin typeface="Helvetica Regular" panose="020B0604020202020204" charset="0"/>
                <a:cs typeface="Helvetica Regular" panose="020B0604020202020204" charset="0"/>
              </a:rPr>
              <a:t>Collaboration with the prescribing clinician is essential so that: </a:t>
            </a:r>
          </a:p>
          <a:p>
            <a:pPr lvl="2">
              <a:lnSpc>
                <a:spcPct val="100000"/>
              </a:lnSpc>
              <a:spcBef>
                <a:spcPts val="1600"/>
              </a:spcBef>
              <a:buFont typeface="Arial" panose="020B0604020202020204" pitchFamily="34" charset="0"/>
              <a:buChar char="•"/>
            </a:pPr>
            <a:r>
              <a:rPr lang="en-US" sz="2600" dirty="0">
                <a:latin typeface="Helvetica Regular" panose="020B0604020202020204" charset="0"/>
                <a:cs typeface="Helvetica Regular" panose="020B0604020202020204" charset="0"/>
              </a:rPr>
              <a:t>Proper release of information and documentation can be obtained.</a:t>
            </a:r>
          </a:p>
          <a:p>
            <a:pPr lvl="2">
              <a:lnSpc>
                <a:spcPct val="100000"/>
              </a:lnSpc>
              <a:spcBef>
                <a:spcPts val="1600"/>
              </a:spcBef>
              <a:buFont typeface="Arial" panose="020B0604020202020204" pitchFamily="34" charset="0"/>
              <a:buChar char="•"/>
            </a:pPr>
            <a:r>
              <a:rPr lang="en-US" sz="2600" dirty="0">
                <a:latin typeface="Helvetica Regular" panose="020B0604020202020204" charset="0"/>
                <a:cs typeface="Helvetica Regular" panose="020B0604020202020204" charset="0"/>
              </a:rPr>
              <a:t>Requesting provider receives a report detailing the recommendations made, the patient status and the services in their community that the patient was  provided and/or connected to. </a:t>
            </a:r>
          </a:p>
          <a:p>
            <a:endParaRPr lang="en-US" dirty="0">
              <a:latin typeface="Helvetica Regular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3413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5969CE-12E6-3D52-C140-22F5756FFFE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987552"/>
            <a:ext cx="12192000" cy="820738"/>
          </a:xfrm>
        </p:spPr>
        <p:txBody>
          <a:bodyPr/>
          <a:lstStyle/>
          <a:p>
            <a:r>
              <a:rPr lang="en-US" sz="4400" dirty="0">
                <a:solidFill>
                  <a:srgbClr val="039FDA"/>
                </a:solidFill>
              </a:rPr>
              <a:t>Phone Consultations 1-855-227-7272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CC7A76-7604-0DBC-2889-06D4EBB11B2D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841248" y="1901952"/>
            <a:ext cx="10515600" cy="436245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  <a:spcBef>
                <a:spcPts val="16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Helvetica Regular" panose="020B0604020202020204" charset="0"/>
              </a:rPr>
              <a:t>Maternal health prescribers in NYS can call and speak in real-time with a reproductive psychiatrist to ask questions, discuss clinical cases re: diagnosis, risk-assessment, treatment options, etc.</a:t>
            </a:r>
          </a:p>
          <a:p>
            <a:pPr>
              <a:lnSpc>
                <a:spcPct val="100000"/>
              </a:lnSpc>
              <a:spcBef>
                <a:spcPts val="16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Helvetica Regular" panose="020B0604020202020204" charset="0"/>
              </a:rPr>
              <a:t>We also provide MMH-focused non-pharmacological support to prescribing and non-prescribing clinicians working with perinatal patients. A perinatal psychologist will help NYS clinicians best support the mental health needs of their perinatal patients. </a:t>
            </a:r>
            <a:r>
              <a:rPr lang="en-US" sz="2400" i="1" dirty="0">
                <a:latin typeface="Helvetica Regular" panose="020B0604020202020204" charset="0"/>
              </a:rPr>
              <a:t>Available Summer 2025</a:t>
            </a:r>
            <a:endParaRPr lang="en-US" sz="2400" dirty="0">
              <a:latin typeface="Helvetica Regular" panose="020B0604020202020204" charset="0"/>
            </a:endParaRP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4824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FBF796-5F42-562B-3024-5E9CDB89FA4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987552"/>
            <a:ext cx="12192000" cy="820738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039FDA"/>
                </a:solidFill>
              </a:rPr>
              <a:t>One-Time, Virtual Patient Evaluations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9D7584-7333-849D-3FA1-501A3B60F608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838200" y="1901095"/>
            <a:ext cx="10515600" cy="436245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1600"/>
              </a:spcBef>
              <a:buNone/>
            </a:pPr>
            <a:r>
              <a:rPr lang="en-US" sz="2100" dirty="0">
                <a:latin typeface="Helvetica Regular" panose="020B0604020202020204" charset="0"/>
                <a:cs typeface="Helvetica Regular" panose="020B0604020202020204" charset="0"/>
              </a:rPr>
              <a:t>As a result of a consultation call and upon agreement between a prescriber (OBGYN, Family Medicine, Psychiatry) and Project TEACH Reproductive Psychiatrist, we will provide a one-time, supportive evaluation with a patient.</a:t>
            </a:r>
          </a:p>
          <a:p>
            <a:pPr lvl="1">
              <a:lnSpc>
                <a:spcPct val="100000"/>
              </a:lnSpc>
              <a:spcBef>
                <a:spcPts val="1600"/>
              </a:spcBef>
              <a:buFont typeface="Arial" panose="020B0604020202020204" pitchFamily="34" charset="0"/>
              <a:buChar char="•"/>
            </a:pPr>
            <a:r>
              <a:rPr lang="en-US" sz="2100" dirty="0">
                <a:latin typeface="Helvetica Regular" panose="020B0604020202020204" charset="0"/>
                <a:cs typeface="Helvetica Regular" panose="020B0604020202020204" charset="0"/>
              </a:rPr>
              <a:t>Face-to-face patient evaluation will offer diagnostic and treatment recommendations to prescribers who utilize the consultation line.</a:t>
            </a:r>
            <a:endParaRPr lang="en-US" sz="2100" kern="100" dirty="0">
              <a:latin typeface="Helvetica Regular" panose="020B0604020202020204" charset="0"/>
              <a:ea typeface="Calibri" panose="020F0502020204030204" pitchFamily="34" charset="0"/>
              <a:cs typeface="Helvetica Regular" panose="020B0604020202020204" charset="0"/>
            </a:endParaRPr>
          </a:p>
          <a:p>
            <a:pPr lvl="1">
              <a:lnSpc>
                <a:spcPct val="100000"/>
              </a:lnSpc>
              <a:spcBef>
                <a:spcPts val="1600"/>
              </a:spcBef>
              <a:buFont typeface="Arial" panose="020B0604020202020204" pitchFamily="34" charset="0"/>
              <a:buChar char="•"/>
            </a:pPr>
            <a:r>
              <a:rPr lang="en-US" sz="2100" dirty="0">
                <a:latin typeface="Helvetica Regular" panose="020B0604020202020204" charset="0"/>
                <a:cs typeface="Helvetica Regular" panose="020B0604020202020204" charset="0"/>
              </a:rPr>
              <a:t>The intent of the non-emergent evaluation is to support the prescriber to continue to treat the patient or until ongoing psychiatric care is established. </a:t>
            </a:r>
          </a:p>
          <a:p>
            <a:pPr lvl="1">
              <a:lnSpc>
                <a:spcPct val="100000"/>
              </a:lnSpc>
              <a:spcBef>
                <a:spcPts val="1600"/>
              </a:spcBef>
              <a:buFont typeface="Arial" panose="020B0604020202020204" pitchFamily="34" charset="0"/>
              <a:buChar char="•"/>
            </a:pPr>
            <a:r>
              <a:rPr lang="en-US" sz="2100" dirty="0">
                <a:latin typeface="Helvetica Regular" panose="020B0604020202020204" charset="0"/>
                <a:cs typeface="Helvetica Regular" panose="020B0604020202020204" charset="0"/>
              </a:rPr>
              <a:t>The evaluation will be scheduled within 10 business days from the point of contact with the patient. </a:t>
            </a:r>
          </a:p>
          <a:p>
            <a:pPr lvl="1">
              <a:lnSpc>
                <a:spcPct val="100000"/>
              </a:lnSpc>
              <a:spcBef>
                <a:spcPts val="1600"/>
              </a:spcBef>
              <a:buFont typeface="Arial" panose="020B0604020202020204" pitchFamily="34" charset="0"/>
              <a:buChar char="•"/>
            </a:pPr>
            <a:r>
              <a:rPr lang="en-US" sz="2100" dirty="0">
                <a:latin typeface="Helvetica Regular" panose="020B0604020202020204" charset="0"/>
                <a:cs typeface="Helvetica Regular" panose="020B0604020202020204" charset="0"/>
              </a:rPr>
              <a:t>The prescriber will receive an evaluation report within 2 business days. </a:t>
            </a:r>
            <a:endParaRPr lang="en-US" sz="2100" dirty="0">
              <a:latin typeface="Helvetica Regular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0283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987552"/>
            <a:ext cx="12192000" cy="822325"/>
          </a:xfrm>
        </p:spPr>
        <p:txBody>
          <a:bodyPr/>
          <a:lstStyle/>
          <a:p>
            <a:pPr algn="ctr"/>
            <a:r>
              <a:rPr lang="en-US" sz="4400" b="1" dirty="0">
                <a:solidFill>
                  <a:srgbClr val="049FDA"/>
                </a:solidFill>
                <a:latin typeface="Helvetica Regular" panose="020B0604020202020204" charset="0"/>
                <a:ea typeface="Helvetica Regular" panose="020B0604020202020204" charset="0"/>
                <a:cs typeface="Helvetica Regular" panose="020B0604020202020204" charset="0"/>
              </a:rPr>
              <a:t>Educational Resources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075765" y="1901952"/>
            <a:ext cx="9755642" cy="30264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1" indent="0" algn="l" defTabSz="457200" rtl="0" eaLnBrk="1" fontAlgn="auto" latinLnBrk="0" hangingPunct="1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Helvetica Regular" panose="020B0604020202020204" charset="0"/>
                <a:ea typeface="+mn-ea"/>
                <a:cs typeface="Helvetica Regular" panose="020B0604020202020204" charset="0"/>
                <a:sym typeface="Arial"/>
              </a:rPr>
              <a:t>Project TEACH has developed a 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Helvetica Regular" panose="020B0604020202020204" charset="0"/>
                <a:ea typeface="+mn-ea"/>
                <a:cs typeface="Helvetica Regular" panose="020B0604020202020204" charset="0"/>
                <a:sym typeface="Arial"/>
              </a:rPr>
              <a:t>tool kit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Helvetica Regular" panose="020B0604020202020204" charset="0"/>
                <a:ea typeface="+mn-ea"/>
                <a:cs typeface="Helvetica Regular" panose="020B0604020202020204" charset="0"/>
                <a:sym typeface="Arial"/>
              </a:rPr>
              <a:t>for maternal health clinicians specific to perinatal mental health.  </a:t>
            </a:r>
          </a:p>
          <a:p>
            <a:pPr marL="0" marR="0" lvl="1" indent="0" algn="l" defTabSz="457200" rtl="0" eaLnBrk="1" fontAlgn="auto" latinLnBrk="0" hangingPunct="1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Helvetica Regular" panose="020B0604020202020204" charset="0"/>
                <a:ea typeface="+mn-ea"/>
                <a:cs typeface="Helvetica Regular" panose="020B0604020202020204" charset="0"/>
                <a:sym typeface="Arial"/>
              </a:rPr>
              <a:t>Project TEACH has developed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Helvetica Regular" panose="020B0604020202020204" charset="0"/>
                <a:ea typeface="+mn-ea"/>
                <a:cs typeface="Helvetica Regular" panose="020B0604020202020204" charset="0"/>
                <a:sym typeface="Arial"/>
              </a:rPr>
              <a:t>educational resources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Helvetica Regular" panose="020B0604020202020204" charset="0"/>
                <a:ea typeface="+mn-ea"/>
                <a:cs typeface="Helvetica Regular" panose="020B0604020202020204" charset="0"/>
                <a:sym typeface="Arial"/>
              </a:rPr>
              <a:t>for 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Helvetica Regular" panose="020B0604020202020204" charset="0"/>
                <a:cs typeface="Helvetica Regular" panose="020B0604020202020204" charset="0"/>
                <a:sym typeface="Arial"/>
              </a:rPr>
              <a:t>perinatal individuals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Helvetica Regular" panose="020B0604020202020204" charset="0"/>
                <a:ea typeface="+mn-ea"/>
                <a:cs typeface="Helvetica Regular" panose="020B0604020202020204" charset="0"/>
                <a:sym typeface="Arial"/>
              </a:rPr>
              <a:t> and families specific to Maternal Mental Health.  </a:t>
            </a:r>
          </a:p>
          <a:p>
            <a:pPr marL="0" marR="0" lvl="1" indent="0" algn="l" defTabSz="457200" rtl="0" eaLnBrk="1" fontAlgn="auto" latinLnBrk="0" hangingPunct="1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Helvetica Regular" panose="020B0604020202020204" charset="0"/>
                <a:ea typeface="+mn-ea"/>
                <a:cs typeface="Helvetica Regular" panose="020B0604020202020204" charset="0"/>
                <a:sym typeface="Arial"/>
              </a:rPr>
              <a:t>All resources are posted on the website, available freely to the public in 7 languages. 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Helvetica Regular" panose="020B0604020202020204" charset="0"/>
              <a:ea typeface="+mn-ea"/>
              <a:cs typeface="Helvetica Regular" panose="020B0604020202020204" charset="0"/>
              <a:sym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026813" y="6102224"/>
            <a:ext cx="3223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Regular" panose="020B0604020202020204" charset="0"/>
                <a:ea typeface="+mn-ea"/>
                <a:cs typeface="Helvetica Regular" panose="020B0604020202020204" charset="0"/>
                <a:sym typeface="Arial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887828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09A709-A0FB-ED41-8C0E-2A3648F4F8E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364038" y="1400175"/>
            <a:ext cx="7827962" cy="474663"/>
          </a:xfrm>
          <a:solidFill>
            <a:srgbClr val="391378"/>
          </a:solidFill>
        </p:spPr>
        <p:txBody>
          <a:bodyPr/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Website - www.ProjectTEACHny.org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3002280" y="264171"/>
            <a:ext cx="9014460" cy="8219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41575"/>
                </a:solidFill>
                <a:effectLst/>
                <a:uLnTx/>
                <a:uFillTx/>
                <a:latin typeface="Helvetica Regular" panose="020B0604020202020204" charset="0"/>
                <a:ea typeface="Helvetica Regular" panose="020B0604020202020204" charset="0"/>
                <a:cs typeface="Helvetica Regular" panose="020B0604020202020204" charset="0"/>
                <a:sym typeface="Arial"/>
              </a:rPr>
              <a:t>Stay in touch with us, access resources and register for no-cost CME/CEU</a:t>
            </a:r>
          </a:p>
        </p:txBody>
      </p:sp>
      <p:pic>
        <p:nvPicPr>
          <p:cNvPr id="8193" name="Picture 1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 l="50214" t="2769" r="25130" b="3897"/>
          <a:stretch>
            <a:fillRect/>
          </a:stretch>
        </p:blipFill>
        <p:spPr bwMode="auto">
          <a:xfrm>
            <a:off x="171532" y="1226820"/>
            <a:ext cx="2754548" cy="29420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C209A709-A0FB-ED41-8C0E-2A3648F4F8E2}"/>
              </a:ext>
            </a:extLst>
          </p:cNvPr>
          <p:cNvSpPr txBox="1">
            <a:spLocks/>
          </p:cNvSpPr>
          <p:nvPr/>
        </p:nvSpPr>
        <p:spPr>
          <a:xfrm>
            <a:off x="175260" y="914400"/>
            <a:ext cx="2758440" cy="358906"/>
          </a:xfrm>
          <a:prstGeom prst="rect">
            <a:avLst/>
          </a:prstGeom>
          <a:solidFill>
            <a:srgbClr val="391378"/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Regular" panose="020B0604020202020204" charset="0"/>
                <a:ea typeface="Kozuka Gothic Pr6N B" panose="020B0800000000000000" pitchFamily="34" charset="-128"/>
                <a:cs typeface="Helvetica Regular" panose="020B0604020202020204" charset="0"/>
                <a:sym typeface="Arial"/>
              </a:rPr>
              <a:t>Facebook</a:t>
            </a:r>
          </a:p>
        </p:txBody>
      </p:sp>
      <p:pic>
        <p:nvPicPr>
          <p:cNvPr id="8194" name="Picture 2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 l="60625" t="4222" r="17906" b="8778"/>
          <a:stretch>
            <a:fillRect/>
          </a:stretch>
        </p:blipFill>
        <p:spPr bwMode="auto">
          <a:xfrm>
            <a:off x="1781516" y="3406906"/>
            <a:ext cx="2567940" cy="29267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C209A709-A0FB-ED41-8C0E-2A3648F4F8E2}"/>
              </a:ext>
            </a:extLst>
          </p:cNvPr>
          <p:cNvSpPr txBox="1">
            <a:spLocks/>
          </p:cNvSpPr>
          <p:nvPr/>
        </p:nvSpPr>
        <p:spPr>
          <a:xfrm>
            <a:off x="1781516" y="3048000"/>
            <a:ext cx="2583180" cy="358906"/>
          </a:xfrm>
          <a:prstGeom prst="rect">
            <a:avLst/>
          </a:prstGeom>
          <a:solidFill>
            <a:srgbClr val="391378"/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Regular" panose="020B0604020202020204" charset="0"/>
                <a:ea typeface="Kozuka Gothic Pr6N B" panose="020B0800000000000000" pitchFamily="34" charset="-128"/>
                <a:cs typeface="Helvetica Regular" panose="020B0604020202020204" charset="0"/>
                <a:sym typeface="Arial"/>
              </a:rPr>
              <a:t>LinkedIn</a:t>
            </a:r>
          </a:p>
        </p:txBody>
      </p:sp>
      <p:pic>
        <p:nvPicPr>
          <p:cNvPr id="4" name="Picture 3" descr="Graphical user interface, text, website&#10;&#10;Description automatically generated">
            <a:extLst>
              <a:ext uri="{FF2B5EF4-FFF2-40B4-BE49-F238E27FC236}">
                <a16:creationId xmlns:a16="http://schemas.microsoft.com/office/drawing/2014/main" id="{9008883B-98F9-4AB7-91B0-2D0CC4C5574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9767" y="2072123"/>
            <a:ext cx="7842233" cy="4521706"/>
          </a:xfrm>
          <a:prstGeom prst="rect">
            <a:avLst/>
          </a:prstGeom>
        </p:spPr>
      </p:pic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742E111D-2B67-0943-E5D2-158159529C3E}"/>
              </a:ext>
            </a:extLst>
          </p:cNvPr>
          <p:cNvSpPr txBox="1">
            <a:spLocks/>
          </p:cNvSpPr>
          <p:nvPr/>
        </p:nvSpPr>
        <p:spPr>
          <a:xfrm>
            <a:off x="11256430" y="6443447"/>
            <a:ext cx="743919" cy="365125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E927A71C-5EB0-45EC-B0AD-E94D765AE5AB}" type="slidenum">
              <a:rPr kumimoji="0" lang="en-US" sz="1200" b="1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Regular" panose="020B0604020202020204" charset="0"/>
                <a:cs typeface="Helvetica Regular" panose="020B0604020202020204" charset="0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46</a:t>
            </a:fld>
            <a:endParaRPr kumimoji="0" lang="en-US" sz="1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Regular" panose="020B0604020202020204" charset="0"/>
              <a:cs typeface="Helvetica Regular" panose="020B0604020202020204" charset="0"/>
              <a:sym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AC8B1A5-9A1F-269B-291C-9E61B099B23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64038" y="1998180"/>
            <a:ext cx="2754434" cy="69967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D93477A-ED08-BF9C-0398-67D018048C3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62073" y="3719326"/>
            <a:ext cx="2006826" cy="449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668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B0176F-4AA9-4348-6459-6F036EE29B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469E2F-9DA7-AB73-33B1-1B234F79E78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906236" y="5501356"/>
            <a:ext cx="5747658" cy="1120775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341575"/>
                </a:solidFill>
              </a:rPr>
              <a:t>Evaluation Form</a:t>
            </a:r>
            <a:br>
              <a:rPr lang="en-US" b="1" dirty="0">
                <a:solidFill>
                  <a:srgbClr val="341575"/>
                </a:solidFill>
              </a:rPr>
            </a:br>
            <a:r>
              <a:rPr lang="en-US" sz="1600" b="1" dirty="0">
                <a:solidFill>
                  <a:srgbClr val="00B0F0"/>
                </a:solidFill>
              </a:rPr>
              <a:t>MMH Core Training - Suicide Risk Assessment &amp; Management </a:t>
            </a:r>
            <a:r>
              <a:rPr lang="en-US" sz="1600" dirty="0"/>
              <a:t>https://www.surveymonkey.com/r/MMHcore_Suicide</a:t>
            </a:r>
            <a:endParaRPr lang="en-US" sz="1800" b="1" dirty="0">
              <a:solidFill>
                <a:srgbClr val="00B0F0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09E364-10EB-32CF-FD5A-BE879A5D3E70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0" y="989013"/>
            <a:ext cx="12192000" cy="1455737"/>
          </a:xfrm>
        </p:spPr>
        <p:txBody>
          <a:bodyPr>
            <a:normAutofit/>
          </a:bodyPr>
          <a:lstStyle/>
          <a:p>
            <a:pPr marL="114300" indent="0" algn="ctr">
              <a:buNone/>
            </a:pPr>
            <a:r>
              <a:rPr lang="en-US" sz="3600" dirty="0">
                <a:solidFill>
                  <a:srgbClr val="341575"/>
                </a:solidFill>
              </a:rPr>
              <a:t>We appreciate your support of Project TEACH!</a:t>
            </a:r>
            <a:br>
              <a:rPr lang="en-US" sz="3600" dirty="0">
                <a:solidFill>
                  <a:srgbClr val="341575"/>
                </a:solidFill>
              </a:rPr>
            </a:br>
            <a:br>
              <a:rPr lang="en-US" sz="800" dirty="0"/>
            </a:br>
            <a:r>
              <a:rPr lang="en-US" sz="2000" dirty="0"/>
              <a:t>Please take a moment to evaluate today’s training and register with our program.</a:t>
            </a:r>
            <a:br>
              <a:rPr lang="en-US" sz="2000" dirty="0"/>
            </a:br>
            <a:endParaRPr lang="en-US" sz="2000" dirty="0"/>
          </a:p>
          <a:p>
            <a:pPr marL="114300" indent="0" algn="ctr">
              <a:buNone/>
            </a:pPr>
            <a:endParaRPr lang="en-US" sz="2000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6321A68-3BD0-DF8C-5E55-F97E40AD3B5A}"/>
              </a:ext>
            </a:extLst>
          </p:cNvPr>
          <p:cNvSpPr txBox="1">
            <a:spLocks/>
          </p:cNvSpPr>
          <p:nvPr/>
        </p:nvSpPr>
        <p:spPr>
          <a:xfrm>
            <a:off x="6820851" y="5396004"/>
            <a:ext cx="4290742" cy="12261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rgbClr val="341575"/>
                </a:solidFill>
                <a:latin typeface="Helvetica Regular"/>
                <a:ea typeface="Helvetica Regular"/>
                <a:cs typeface="Helvetica Regular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100" b="1" i="0" u="none" strike="noStrike" kern="1200" cap="none" spc="0" normalizeH="0" baseline="0" noProof="0" dirty="0">
                <a:ln>
                  <a:noFill/>
                </a:ln>
                <a:solidFill>
                  <a:srgbClr val="341575"/>
                </a:solidFill>
                <a:effectLst/>
                <a:uLnTx/>
                <a:uFillTx/>
                <a:latin typeface="Helvetica Regular"/>
                <a:cs typeface="Helvetica Regular"/>
                <a:sym typeface="Arial"/>
              </a:rPr>
              <a:t>Keep In Touch!</a:t>
            </a:r>
            <a:b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341575"/>
                </a:solidFill>
                <a:effectLst/>
                <a:uLnTx/>
                <a:uFillTx/>
                <a:latin typeface="Helvetica Regular"/>
                <a:cs typeface="Helvetica Regular"/>
                <a:sym typeface="Arial"/>
              </a:rPr>
            </a:b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Helvetica Regular"/>
                <a:cs typeface="Helvetica Regular"/>
                <a:sym typeface="Arial"/>
              </a:rPr>
              <a:t>Share you name and join our mailing list!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41575"/>
                </a:solidFill>
                <a:effectLst/>
                <a:uLnTx/>
                <a:uFillTx/>
                <a:latin typeface="Helvetica Regular"/>
                <a:cs typeface="Helvetica Regular"/>
                <a:sym typeface="Arial"/>
              </a:rPr>
              <a:t>https://projectteachny.org/stay-in-touch/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Helvetica Regular"/>
              <a:cs typeface="Helvetica Regular"/>
              <a:sym typeface="Arial"/>
            </a:endParaRPr>
          </a:p>
        </p:txBody>
      </p:sp>
      <p:pic>
        <p:nvPicPr>
          <p:cNvPr id="7" name="Picture 6" descr="A qr code with blue and white color&#10;&#10;AI-generated content may be incorrect.">
            <a:extLst>
              <a:ext uri="{FF2B5EF4-FFF2-40B4-BE49-F238E27FC236}">
                <a16:creationId xmlns:a16="http://schemas.microsoft.com/office/drawing/2014/main" id="{74E53631-AB46-8FDA-3FED-CA43198D23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61" t="8175" r="8405" b="8962"/>
          <a:stretch>
            <a:fillRect/>
          </a:stretch>
        </p:blipFill>
        <p:spPr>
          <a:xfrm>
            <a:off x="7234381" y="2150809"/>
            <a:ext cx="3422071" cy="3245195"/>
          </a:xfrm>
          <a:prstGeom prst="rect">
            <a:avLst/>
          </a:prstGeom>
        </p:spPr>
      </p:pic>
      <p:pic>
        <p:nvPicPr>
          <p:cNvPr id="5" name="Picture 4" descr="A qr code with black squares&#10;&#10;AI-generated content may be incorrect.">
            <a:extLst>
              <a:ext uri="{FF2B5EF4-FFF2-40B4-BE49-F238E27FC236}">
                <a16:creationId xmlns:a16="http://schemas.microsoft.com/office/drawing/2014/main" id="{F412A06E-72BA-BF7E-7BEE-B284544576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1697" y="2150809"/>
            <a:ext cx="3305941" cy="3297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20524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DDD126-3B9B-ED13-3066-A4AF36A83A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D0A45B-BE6F-D1ED-E754-64F728F4AAA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5735638"/>
            <a:ext cx="12192000" cy="1122362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CME and </a:t>
            </a:r>
            <a:r>
              <a:rPr lang="en-US" b="1" dirty="0">
                <a:solidFill>
                  <a:srgbClr val="341575"/>
                </a:solidFill>
              </a:rPr>
              <a:t>Evaluation Form</a:t>
            </a:r>
            <a:br>
              <a:rPr lang="en-US" b="1" dirty="0">
                <a:solidFill>
                  <a:srgbClr val="341575"/>
                </a:solidFill>
              </a:rPr>
            </a:br>
            <a:r>
              <a:rPr lang="en-US" sz="1800" b="1" dirty="0">
                <a:solidFill>
                  <a:srgbClr val="039FDA"/>
                </a:solidFill>
              </a:rPr>
              <a:t>MMH Core Training - Suicide Risk Assessment &amp; Management </a:t>
            </a:r>
            <a:br>
              <a:rPr lang="en-US" sz="1800" b="1" dirty="0">
                <a:solidFill>
                  <a:srgbClr val="039FDA"/>
                </a:solidFill>
              </a:rPr>
            </a:br>
            <a:r>
              <a:rPr lang="en-US" sz="1800" dirty="0"/>
              <a:t>https://www.surveymonkey.com/r/MMHcore_Suicide</a:t>
            </a:r>
            <a:br>
              <a:rPr lang="en-US" sz="1800" dirty="0">
                <a:latin typeface="Helvetica Regular" panose="020B0604020202020204" charset="0"/>
                <a:cs typeface="Helvetica Regular" panose="020B0604020202020204" charset="0"/>
              </a:rPr>
            </a:br>
            <a:br>
              <a:rPr lang="en-US" sz="1800" dirty="0"/>
            </a:br>
            <a:br>
              <a:rPr lang="en-US" sz="1800" b="1" dirty="0">
                <a:solidFill>
                  <a:srgbClr val="00B0F0"/>
                </a:solidFill>
              </a:rPr>
            </a:br>
            <a:endParaRPr lang="en-US" sz="1800" b="1" dirty="0">
              <a:solidFill>
                <a:srgbClr val="00B0F0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0679A0-8B58-4940-C6A2-163869B4BC62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0" y="989013"/>
            <a:ext cx="12192000" cy="1455737"/>
          </a:xfrm>
        </p:spPr>
        <p:txBody>
          <a:bodyPr>
            <a:normAutofit/>
          </a:bodyPr>
          <a:lstStyle/>
          <a:p>
            <a:pPr marL="114300" indent="0" algn="ctr">
              <a:buNone/>
            </a:pPr>
            <a:r>
              <a:rPr lang="en-US" sz="3600" dirty="0">
                <a:solidFill>
                  <a:srgbClr val="341575"/>
                </a:solidFill>
              </a:rPr>
              <a:t>We appreciate your support of Project TEACH!</a:t>
            </a:r>
            <a:br>
              <a:rPr lang="en-US" sz="3600" dirty="0">
                <a:solidFill>
                  <a:srgbClr val="341575"/>
                </a:solidFill>
              </a:rPr>
            </a:br>
            <a:br>
              <a:rPr lang="en-US" sz="800" dirty="0"/>
            </a:br>
            <a:r>
              <a:rPr lang="en-US" sz="2000" dirty="0"/>
              <a:t>Please take a moment to evaluate today’s training and claim your CME.</a:t>
            </a:r>
            <a:br>
              <a:rPr lang="en-US" sz="2000" dirty="0"/>
            </a:br>
            <a:endParaRPr lang="en-US" sz="2000" dirty="0"/>
          </a:p>
          <a:p>
            <a:pPr marL="114300" indent="0" algn="ctr">
              <a:buNone/>
            </a:pPr>
            <a:endParaRPr lang="en-US" sz="2000" dirty="0"/>
          </a:p>
        </p:txBody>
      </p:sp>
      <p:pic>
        <p:nvPicPr>
          <p:cNvPr id="5" name="Picture 4" descr="A qr code with black squares&#10;&#10;AI-generated content may be incorrect.">
            <a:extLst>
              <a:ext uri="{FF2B5EF4-FFF2-40B4-BE49-F238E27FC236}">
                <a16:creationId xmlns:a16="http://schemas.microsoft.com/office/drawing/2014/main" id="{332E22D7-C786-A332-E9C1-ED36D30B3F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085" y="2109281"/>
            <a:ext cx="3353830" cy="3326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10090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F798C7-E065-4C8A-96E9-17A36364ED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07083"/>
            <a:ext cx="10515600" cy="821917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391378"/>
                </a:solidFill>
                <a:latin typeface="Helvetica Regular"/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5465235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EBAF45-DC0D-D447-8EA5-CEFC0AC67B76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0" y="1774824"/>
            <a:ext cx="12192000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000" b="1" dirty="0">
                <a:solidFill>
                  <a:srgbClr val="391378"/>
                </a:solidFill>
              </a:rPr>
              <a:t>What are your current experiences and challenges?</a:t>
            </a:r>
          </a:p>
        </p:txBody>
      </p:sp>
    </p:spTree>
    <p:extLst>
      <p:ext uri="{BB962C8B-B14F-4D97-AF65-F5344CB8AC3E}">
        <p14:creationId xmlns:p14="http://schemas.microsoft.com/office/powerpoint/2010/main" val="2577859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5E5E88-3F85-2F4F-99D9-10528566018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557784"/>
            <a:ext cx="12192000" cy="709612"/>
          </a:xfrm>
        </p:spPr>
        <p:txBody>
          <a:bodyPr/>
          <a:lstStyle/>
          <a:p>
            <a:pPr algn="ctr"/>
            <a:r>
              <a:rPr lang="en-US" sz="4400" b="1" dirty="0"/>
              <a:t>Clinical Case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EAD052-7195-3C45-9FCC-02C5BDEB864A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841248" y="1620078"/>
            <a:ext cx="10515600" cy="4139436"/>
          </a:xfrm>
        </p:spPr>
        <p:txBody>
          <a:bodyPr/>
          <a:lstStyle/>
          <a:p>
            <a:pPr marL="0" indent="0">
              <a:buClr>
                <a:srgbClr val="039FDA"/>
              </a:buClr>
              <a:buNone/>
            </a:pPr>
            <a:r>
              <a:rPr lang="en-US" dirty="0"/>
              <a:t>A 21 y/o female G1P1 presents 6 weeks postpartum reporting that she has been feeling depressed in past month. </a:t>
            </a:r>
          </a:p>
          <a:p>
            <a:pPr>
              <a:buClr>
                <a:srgbClr val="039FDA"/>
              </a:buClr>
              <a:buFont typeface="Arial" panose="020B0604020202020204" pitchFamily="34" charset="0"/>
              <a:buChar char="•"/>
            </a:pPr>
            <a:endParaRPr lang="en-US" dirty="0"/>
          </a:p>
          <a:p>
            <a:pPr lvl="1">
              <a:buClr>
                <a:srgbClr val="039FDA"/>
              </a:buClr>
            </a:pPr>
            <a:r>
              <a:rPr lang="en-US" dirty="0"/>
              <a:t>What else would you like to know?</a:t>
            </a:r>
          </a:p>
        </p:txBody>
      </p:sp>
    </p:spTree>
    <p:extLst>
      <p:ext uri="{BB962C8B-B14F-4D97-AF65-F5344CB8AC3E}">
        <p14:creationId xmlns:p14="http://schemas.microsoft.com/office/powerpoint/2010/main" val="470617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>
            <a:extLst>
              <a:ext uri="{FF2B5EF4-FFF2-40B4-BE49-F238E27FC236}">
                <a16:creationId xmlns:a16="http://schemas.microsoft.com/office/drawing/2014/main" id="{3BB03AFD-F3E4-49E5-81A8-9C6A61BE2B29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0" y="557784"/>
            <a:ext cx="12192000" cy="823755"/>
          </a:xfrm>
        </p:spPr>
        <p:txBody>
          <a:bodyPr>
            <a:noAutofit/>
          </a:bodyPr>
          <a:lstStyle/>
          <a:p>
            <a:pPr algn="ctr"/>
            <a:r>
              <a:rPr lang="en-US" altLang="en-US" sz="4400" b="1" dirty="0">
                <a:latin typeface="+mj-lt"/>
              </a:rPr>
              <a:t>Don’t Ask, Don’t Tell, Don't Know</a:t>
            </a:r>
          </a:p>
        </p:txBody>
      </p:sp>
      <p:sp>
        <p:nvSpPr>
          <p:cNvPr id="20483" name="Content Placeholder 2">
            <a:extLst>
              <a:ext uri="{FF2B5EF4-FFF2-40B4-BE49-F238E27FC236}">
                <a16:creationId xmlns:a16="http://schemas.microsoft.com/office/drawing/2014/main" id="{CD528AC4-286F-4DA9-95F5-A7AE9B0F18C8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1252330" y="1620078"/>
            <a:ext cx="9481931" cy="3972472"/>
          </a:xfrm>
        </p:spPr>
        <p:txBody>
          <a:bodyPr>
            <a:normAutofit/>
          </a:bodyPr>
          <a:lstStyle/>
          <a:p>
            <a:pPr>
              <a:buClr>
                <a:srgbClr val="039FDA"/>
              </a:buClr>
              <a:buFont typeface="Arial" panose="020B0604020202020204" pitchFamily="34" charset="0"/>
              <a:buChar char="•"/>
            </a:pPr>
            <a:r>
              <a:rPr lang="en-US" altLang="en-US" dirty="0">
                <a:latin typeface="+mn-lt"/>
              </a:rPr>
              <a:t>Heighten suicidality</a:t>
            </a:r>
          </a:p>
          <a:p>
            <a:pPr>
              <a:buClr>
                <a:srgbClr val="039FDA"/>
              </a:buClr>
              <a:buFont typeface="Arial" panose="020B0604020202020204" pitchFamily="34" charset="0"/>
              <a:buChar char="•"/>
            </a:pPr>
            <a:r>
              <a:rPr lang="en-US" altLang="en-US" dirty="0">
                <a:latin typeface="+mn-lt"/>
              </a:rPr>
              <a:t>Make patient uncomfortable</a:t>
            </a:r>
          </a:p>
          <a:p>
            <a:pPr>
              <a:buClr>
                <a:srgbClr val="039FDA"/>
              </a:buClr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Practitioner’s</a:t>
            </a:r>
            <a:r>
              <a:rPr lang="en-US" b="1" dirty="0">
                <a:latin typeface="+mn-lt"/>
              </a:rPr>
              <a:t> </a:t>
            </a:r>
            <a:r>
              <a:rPr lang="en-US" altLang="en-US" dirty="0">
                <a:latin typeface="+mn-lt"/>
              </a:rPr>
              <a:t>confidence/ comfort</a:t>
            </a:r>
          </a:p>
          <a:p>
            <a:pPr>
              <a:buClr>
                <a:srgbClr val="039FDA"/>
              </a:buClr>
              <a:buFont typeface="Arial" panose="020B0604020202020204" pitchFamily="34" charset="0"/>
              <a:buChar char="•"/>
            </a:pPr>
            <a:r>
              <a:rPr lang="en-US" altLang="en-US" dirty="0">
                <a:latin typeface="+mn-lt"/>
              </a:rPr>
              <a:t>Inadequate expertise/ training </a:t>
            </a:r>
          </a:p>
          <a:p>
            <a:pPr>
              <a:buClr>
                <a:srgbClr val="039FDA"/>
              </a:buClr>
              <a:buFont typeface="Arial" panose="020B0604020202020204" pitchFamily="34" charset="0"/>
              <a:buChar char="•"/>
            </a:pPr>
            <a:r>
              <a:rPr lang="en-US" altLang="en-US" dirty="0">
                <a:latin typeface="+mn-lt"/>
              </a:rPr>
              <a:t>Insufficient time</a:t>
            </a:r>
          </a:p>
          <a:p>
            <a:pPr>
              <a:buClr>
                <a:srgbClr val="039FDA"/>
              </a:buClr>
              <a:buFont typeface="Arial" panose="020B0604020202020204" pitchFamily="34" charset="0"/>
              <a:buChar char="•"/>
            </a:pPr>
            <a:r>
              <a:rPr lang="en-US" altLang="en-US" dirty="0">
                <a:latin typeface="+mn-lt"/>
              </a:rPr>
              <a:t>Bias </a:t>
            </a:r>
          </a:p>
          <a:p>
            <a:pPr>
              <a:buClr>
                <a:srgbClr val="039FDA"/>
              </a:buClr>
              <a:buFont typeface="Arial" panose="020B0604020202020204" pitchFamily="34" charset="0"/>
              <a:buChar char="•"/>
            </a:pPr>
            <a:r>
              <a:rPr lang="en-US" altLang="en-US" dirty="0">
                <a:latin typeface="+mn-lt"/>
              </a:rPr>
              <a:t>More likely to enquire if patient was depressed</a:t>
            </a:r>
            <a:endParaRPr lang="en-US" altLang="en-US" sz="2000" dirty="0"/>
          </a:p>
        </p:txBody>
      </p:sp>
    </p:spTree>
    <p:extLst>
      <p:ext uri="{BB962C8B-B14F-4D97-AF65-F5344CB8AC3E}">
        <p14:creationId xmlns:p14="http://schemas.microsoft.com/office/powerpoint/2010/main" val="3264611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557784"/>
            <a:ext cx="12192000" cy="709612"/>
          </a:xfrm>
        </p:spPr>
        <p:txBody>
          <a:bodyPr/>
          <a:lstStyle/>
          <a:p>
            <a:pPr algn="ctr"/>
            <a:r>
              <a:rPr lang="en-US" sz="4400" b="1" dirty="0">
                <a:latin typeface="+mj-lt"/>
              </a:rPr>
              <a:t>Risk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type="body" idx="4294967295"/>
          </p:nvPr>
        </p:nvSpPr>
        <p:spPr>
          <a:xfrm>
            <a:off x="838200" y="1408176"/>
            <a:ext cx="10515600" cy="4760913"/>
          </a:xfrm>
        </p:spPr>
        <p:txBody>
          <a:bodyPr>
            <a:normAutofit/>
          </a:bodyPr>
          <a:lstStyle/>
          <a:p>
            <a:pPr>
              <a:buClr>
                <a:srgbClr val="039FDA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Perinatal suicide rates </a:t>
            </a:r>
            <a:r>
              <a:rPr lang="en-US" sz="2400" dirty="0">
                <a:latin typeface="+mn-lt"/>
                <a:cs typeface="Times New Roman" panose="02020603050405020304" pitchFamily="18" charset="0"/>
              </a:rPr>
              <a:t>≈</a:t>
            </a:r>
            <a:r>
              <a:rPr lang="en-US" sz="2400" dirty="0">
                <a:latin typeface="+mn-lt"/>
              </a:rPr>
              <a:t>1.6 to 4.5 per 100,000 live births (5.3 - 5.5 in non perinatal women) </a:t>
            </a:r>
          </a:p>
          <a:p>
            <a:pPr>
              <a:buClr>
                <a:srgbClr val="039FDA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Completed suicide account for 20% of post partum deaths </a:t>
            </a:r>
          </a:p>
          <a:p>
            <a:pPr>
              <a:buClr>
                <a:srgbClr val="039FDA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Prevalence of suicidal ideation</a:t>
            </a:r>
            <a:r>
              <a:rPr lang="en-US" sz="2400" dirty="0">
                <a:latin typeface="+mn-lt"/>
                <a:cs typeface="Times New Roman" panose="02020603050405020304" pitchFamily="18" charset="0"/>
              </a:rPr>
              <a:t> ≈ </a:t>
            </a:r>
            <a:r>
              <a:rPr lang="en-US" sz="2400" dirty="0">
                <a:latin typeface="+mn-lt"/>
              </a:rPr>
              <a:t>16.4% from early pregnancy to 6 weeks postpartum(12.1% in pregnancy, 7.8 % postpartum)</a:t>
            </a:r>
          </a:p>
          <a:p>
            <a:pPr>
              <a:buClr>
                <a:srgbClr val="039FDA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Rates of attempted or completed suicide  are lower in peripartum</a:t>
            </a:r>
          </a:p>
          <a:p>
            <a:pPr>
              <a:buClr>
                <a:srgbClr val="039FDA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Subgroups at elevated risk: severe psychiatric illness, young age </a:t>
            </a:r>
          </a:p>
          <a:p>
            <a:pPr>
              <a:buClr>
                <a:srgbClr val="039FDA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More likely to use more lethal or violent means </a:t>
            </a:r>
          </a:p>
          <a:p>
            <a:pPr>
              <a:buClr>
                <a:srgbClr val="039FDA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Maternal suicide often occur in later in post partum period (6 months)</a:t>
            </a:r>
          </a:p>
          <a:p>
            <a:pPr marL="0" indent="0">
              <a:buNone/>
            </a:pPr>
            <a:endParaRPr lang="en-US" sz="1800" dirty="0">
              <a:latin typeface="+mn-lt"/>
            </a:endParaRPr>
          </a:p>
          <a:p>
            <a:pPr marL="0" indent="0">
              <a:buNone/>
            </a:pPr>
            <a:r>
              <a:rPr lang="en-US" sz="1800" dirty="0">
                <a:latin typeface="+mn-lt"/>
              </a:rPr>
              <a:t>                      </a:t>
            </a:r>
            <a:r>
              <a:rPr lang="en-US" sz="1400" i="1" dirty="0">
                <a:latin typeface="+mn-lt"/>
              </a:rPr>
              <a:t>Ref: Chin et al 2022, Lindhal et al 2005,Grigoriadias et al 2017,Thortonet al 2013, Xiao et al 2023</a:t>
            </a:r>
          </a:p>
          <a:p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546171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557784"/>
            <a:ext cx="12192000" cy="709612"/>
          </a:xfrm>
        </p:spPr>
        <p:txBody>
          <a:bodyPr/>
          <a:lstStyle/>
          <a:p>
            <a:pPr algn="ctr"/>
            <a:r>
              <a:rPr lang="en-US" sz="4400" b="1" dirty="0">
                <a:latin typeface="+mj-lt"/>
              </a:rPr>
              <a:t>Suicide and Psychiatric Illness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type="body" idx="4294967295"/>
          </p:nvPr>
        </p:nvSpPr>
        <p:spPr>
          <a:xfrm>
            <a:off x="841248" y="1408176"/>
            <a:ext cx="10515600" cy="4351338"/>
          </a:xfrm>
        </p:spPr>
        <p:txBody>
          <a:bodyPr>
            <a:normAutofit/>
          </a:bodyPr>
          <a:lstStyle/>
          <a:p>
            <a:pPr>
              <a:buClr>
                <a:srgbClr val="039FDA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Suicidal behavior incident rate 5.62 /1000 person /year in women with perinatal depression</a:t>
            </a:r>
          </a:p>
          <a:p>
            <a:pPr>
              <a:buClr>
                <a:srgbClr val="039FDA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Suicidal behavior risk is 3 times higher in women with perinatal depression</a:t>
            </a:r>
          </a:p>
          <a:p>
            <a:pPr>
              <a:buClr>
                <a:srgbClr val="039FDA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Risk remains doubled 5 or more years later </a:t>
            </a:r>
          </a:p>
          <a:p>
            <a:pPr>
              <a:buClr>
                <a:srgbClr val="039FDA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No data for risk of suicide in bipolar disorder and  postpartum psychosis </a:t>
            </a:r>
          </a:p>
          <a:p>
            <a:pPr>
              <a:buClr>
                <a:srgbClr val="039FDA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Most women who die by suicide have affective or anxiety disorders</a:t>
            </a:r>
          </a:p>
          <a:p>
            <a:pPr>
              <a:buClr>
                <a:srgbClr val="039FDA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Less likely in any pharmacological or non pharmacological treatment </a:t>
            </a:r>
          </a:p>
          <a:p>
            <a:pPr marL="0" indent="0">
              <a:buNone/>
            </a:pPr>
            <a:r>
              <a:rPr lang="en-US" sz="2000" dirty="0"/>
              <a:t>                                                                      </a:t>
            </a:r>
          </a:p>
          <a:p>
            <a:pPr marL="0" indent="0">
              <a:buNone/>
            </a:pPr>
            <a:r>
              <a:rPr lang="en-US" sz="2000" b="1" i="1" dirty="0"/>
              <a:t>                                                                                                                                                                                    </a:t>
            </a:r>
            <a:r>
              <a:rPr lang="en-US" sz="2000" i="1" dirty="0"/>
              <a:t>ref: Hang Yu et al 2024,Johannsen et al 2016, </a:t>
            </a:r>
            <a:r>
              <a:rPr lang="en-US" sz="2000" i="1" dirty="0" err="1"/>
              <a:t>Khalief</a:t>
            </a:r>
            <a:r>
              <a:rPr lang="en-US" sz="2000" i="1" dirty="0"/>
              <a:t> 2016</a:t>
            </a:r>
          </a:p>
        </p:txBody>
      </p:sp>
    </p:spTree>
    <p:extLst>
      <p:ext uri="{BB962C8B-B14F-4D97-AF65-F5344CB8AC3E}">
        <p14:creationId xmlns:p14="http://schemas.microsoft.com/office/powerpoint/2010/main" val="2135249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0.xml><?xml version="1.0" encoding="utf-8"?>
<a:theme xmlns:a="http://schemas.openxmlformats.org/drawingml/2006/main" name="3_Office Theme">
  <a:themeElements>
    <a:clrScheme name="Project TEACH">
      <a:dk1>
        <a:srgbClr val="3A3838"/>
      </a:dk1>
      <a:lt1>
        <a:sysClr val="window" lastClr="FFFFFF"/>
      </a:lt1>
      <a:dk2>
        <a:srgbClr val="039FDA"/>
      </a:dk2>
      <a:lt2>
        <a:srgbClr val="E7E6E6"/>
      </a:lt2>
      <a:accent1>
        <a:srgbClr val="039FDA"/>
      </a:accent1>
      <a:accent2>
        <a:srgbClr val="7BBF43"/>
      </a:accent2>
      <a:accent3>
        <a:srgbClr val="3A0E79"/>
      </a:accent3>
      <a:accent4>
        <a:srgbClr val="A5A5A5"/>
      </a:accent4>
      <a:accent5>
        <a:srgbClr val="5B9BD5"/>
      </a:accent5>
      <a:accent6>
        <a:srgbClr val="6F3B55"/>
      </a:accent6>
      <a:hlink>
        <a:srgbClr val="002060"/>
      </a:hlink>
      <a:folHlink>
        <a:srgbClr val="7E35E7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5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Project TEACH">
      <a:dk1>
        <a:srgbClr val="3A3838"/>
      </a:dk1>
      <a:lt1>
        <a:sysClr val="window" lastClr="FFFFFF"/>
      </a:lt1>
      <a:dk2>
        <a:srgbClr val="039FDA"/>
      </a:dk2>
      <a:lt2>
        <a:srgbClr val="E7E6E6"/>
      </a:lt2>
      <a:accent1>
        <a:srgbClr val="039FDA"/>
      </a:accent1>
      <a:accent2>
        <a:srgbClr val="7BBF43"/>
      </a:accent2>
      <a:accent3>
        <a:srgbClr val="3A0E79"/>
      </a:accent3>
      <a:accent4>
        <a:srgbClr val="A5A5A5"/>
      </a:accent4>
      <a:accent5>
        <a:srgbClr val="5B9BD5"/>
      </a:accent5>
      <a:accent6>
        <a:srgbClr val="6F3B55"/>
      </a:accent6>
      <a:hlink>
        <a:srgbClr val="002060"/>
      </a:hlink>
      <a:folHlink>
        <a:srgbClr val="7E35E7"/>
      </a:folHlink>
    </a:clrScheme>
    <a:fontScheme name="Custom 1">
      <a:majorFont>
        <a:latin typeface="Helvetica Regular"/>
        <a:ea typeface=""/>
        <a:cs typeface=""/>
      </a:majorFont>
      <a:minorFont>
        <a:latin typeface="Helvetica Regular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Project TEACH">
      <a:dk1>
        <a:srgbClr val="3A3838"/>
      </a:dk1>
      <a:lt1>
        <a:sysClr val="window" lastClr="FFFFFF"/>
      </a:lt1>
      <a:dk2>
        <a:srgbClr val="039FDA"/>
      </a:dk2>
      <a:lt2>
        <a:srgbClr val="E7E6E6"/>
      </a:lt2>
      <a:accent1>
        <a:srgbClr val="039FDA"/>
      </a:accent1>
      <a:accent2>
        <a:srgbClr val="7BBF43"/>
      </a:accent2>
      <a:accent3>
        <a:srgbClr val="3A0E79"/>
      </a:accent3>
      <a:accent4>
        <a:srgbClr val="A5A5A5"/>
      </a:accent4>
      <a:accent5>
        <a:srgbClr val="5B9BD5"/>
      </a:accent5>
      <a:accent6>
        <a:srgbClr val="6F3B55"/>
      </a:accent6>
      <a:hlink>
        <a:srgbClr val="002060"/>
      </a:hlink>
      <a:folHlink>
        <a:srgbClr val="7E35E7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6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7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4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1_Custom Design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95C742CBFD7464DB6FD5714C3C9AFF0" ma:contentTypeVersion="19" ma:contentTypeDescription="Create a new document." ma:contentTypeScope="" ma:versionID="299973ef29f243589c5f6f95cadf3142">
  <xsd:schema xmlns:xsd="http://www.w3.org/2001/XMLSchema" xmlns:xs="http://www.w3.org/2001/XMLSchema" xmlns:p="http://schemas.microsoft.com/office/2006/metadata/properties" xmlns:ns2="c6a150e9-571f-46dd-be5f-b16145ef198d" xmlns:ns3="d2cccd37-1529-4bdb-80e4-007982c42467" targetNamespace="http://schemas.microsoft.com/office/2006/metadata/properties" ma:root="true" ma:fieldsID="c88b42ba56ee563702cfbc577b84af83" ns2:_="" ns3:_="">
    <xsd:import namespace="c6a150e9-571f-46dd-be5f-b16145ef198d"/>
    <xsd:import namespace="d2cccd37-1529-4bdb-80e4-007982c4246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PCI_Doc" minOccurs="0"/>
                <xsd:element ref="ns2:MediaServiceOCR" minOccurs="0"/>
                <xsd:element ref="ns2:PHIConfidentialHighSev" minOccurs="0"/>
                <xsd:element ref="ns2:MediaServiceBillingMetadata" minOccurs="0"/>
                <xsd:element ref="ns2:MediaServiceLocation" minOccurs="0"/>
                <xsd:element ref="ns2:PHIConfidential" minOccurs="0"/>
                <xsd:element ref="ns2:CertFile" minOccurs="0"/>
                <xsd:element ref="ns2:Source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6a150e9-571f-46dd-be5f-b16145ef198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956e18de-48a1-42b9-a3a2-ae2a5555623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PCI_Doc" ma:index="19" nillable="true" ma:displayName="PCI_Doc" ma:internalName="PCI_Doc">
      <xsd:simpleType>
        <xsd:restriction base="dms:Text"/>
      </xsd:simple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PHIConfidentialHighSev" ma:index="21" nillable="true" ma:displayName="PHIConfidentialHighSev" ma:internalName="PHIConfidentialHighSev">
      <xsd:simpleType>
        <xsd:restriction base="dms:Text"/>
      </xsd:simpleType>
    </xsd:element>
    <xsd:element name="MediaServiceBillingMetadata" ma:index="22" nillable="true" ma:displayName="MediaServiceBillingMetadata" ma:hidden="true" ma:internalName="MediaServiceBillingMetadata" ma:readOnly="true">
      <xsd:simpleType>
        <xsd:restriction base="dms:Note"/>
      </xsd:simpleType>
    </xsd:element>
    <xsd:element name="MediaServiceLocation" ma:index="23" nillable="true" ma:displayName="Location" ma:description="" ma:indexed="true" ma:internalName="MediaServiceLocation" ma:readOnly="true">
      <xsd:simpleType>
        <xsd:restriction base="dms:Text"/>
      </xsd:simpleType>
    </xsd:element>
    <xsd:element name="PHIConfidential" ma:index="24" nillable="true" ma:displayName="PHIConfidential" ma:internalName="PHIConfidential">
      <xsd:simpleType>
        <xsd:restriction base="dms:Text"/>
      </xsd:simpleType>
    </xsd:element>
    <xsd:element name="CertFile" ma:index="25" nillable="true" ma:displayName="CertFile" ma:internalName="CertFile">
      <xsd:simpleType>
        <xsd:restriction base="dms:Text"/>
      </xsd:simpleType>
    </xsd:element>
    <xsd:element name="SourceCode" ma:index="26" nillable="true" ma:displayName="SourceCode" ma:internalName="SourceCod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2cccd37-1529-4bdb-80e4-007982c42467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4d306ad8-a6ea-4bc6-8e6b-f93722dd48d7}" ma:internalName="TaxCatchAll" ma:showField="CatchAllData" ma:web="d2cccd37-1529-4bdb-80e4-007982c4246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c6a150e9-571f-46dd-be5f-b16145ef198d">
      <Terms xmlns="http://schemas.microsoft.com/office/infopath/2007/PartnerControls"/>
    </lcf76f155ced4ddcb4097134ff3c332f>
    <PHIConfidential xmlns="c6a150e9-571f-46dd-be5f-b16145ef198d" xsi:nil="true"/>
    <TaxCatchAll xmlns="d2cccd37-1529-4bdb-80e4-007982c42467" xsi:nil="true"/>
    <CertFile xmlns="c6a150e9-571f-46dd-be5f-b16145ef198d" xsi:nil="true"/>
    <PHIConfidentialHighSev xmlns="c6a150e9-571f-46dd-be5f-b16145ef198d" xsi:nil="true"/>
    <PCI_Doc xmlns="c6a150e9-571f-46dd-be5f-b16145ef198d" xsi:nil="true"/>
    <SourceCode xmlns="c6a150e9-571f-46dd-be5f-b16145ef198d" xsi:nil="true"/>
  </documentManagement>
</p:properties>
</file>

<file path=customXml/itemProps1.xml><?xml version="1.0" encoding="utf-8"?>
<ds:datastoreItem xmlns:ds="http://schemas.openxmlformats.org/officeDocument/2006/customXml" ds:itemID="{DBBF6E94-A67E-450B-BBBC-2B10670E66D7}"/>
</file>

<file path=customXml/itemProps2.xml><?xml version="1.0" encoding="utf-8"?>
<ds:datastoreItem xmlns:ds="http://schemas.openxmlformats.org/officeDocument/2006/customXml" ds:itemID="{654A287C-7FEE-4D35-B2A8-A01D883C35D0}"/>
</file>

<file path=customXml/itemProps3.xml><?xml version="1.0" encoding="utf-8"?>
<ds:datastoreItem xmlns:ds="http://schemas.openxmlformats.org/officeDocument/2006/customXml" ds:itemID="{00F2DFEC-EEB6-4578-806E-926B57400D4F}"/>
</file>

<file path=docMetadata/LabelInfo.xml><?xml version="1.0" encoding="utf-8"?>
<clbl:labelList xmlns:clbl="http://schemas.microsoft.com/office/2020/mipLabelMetadata">
  <clbl:label id="{5cf50a66-5e26-41dd-89f8-83cf73ffee98}" enabled="0" method="" siteId="{5cf50a66-5e26-41dd-89f8-83cf73ffee98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25016</TotalTime>
  <Words>3915</Words>
  <Application>Microsoft Office PowerPoint</Application>
  <PresentationFormat>Widescreen</PresentationFormat>
  <Paragraphs>533</Paragraphs>
  <Slides>49</Slides>
  <Notes>28</Notes>
  <HiddenSlides>2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10</vt:i4>
      </vt:variant>
      <vt:variant>
        <vt:lpstr>Slide Titles</vt:lpstr>
      </vt:variant>
      <vt:variant>
        <vt:i4>49</vt:i4>
      </vt:variant>
    </vt:vector>
  </HeadingPairs>
  <TitlesOfParts>
    <vt:vector size="67" baseType="lpstr">
      <vt:lpstr>Arial</vt:lpstr>
      <vt:lpstr>Calibri</vt:lpstr>
      <vt:lpstr>Helvetica Light</vt:lpstr>
      <vt:lpstr>Helvetica Neue</vt:lpstr>
      <vt:lpstr>Helvetica Neue Light</vt:lpstr>
      <vt:lpstr>Helvetica Regular</vt:lpstr>
      <vt:lpstr>Myriad Pro Cond</vt:lpstr>
      <vt:lpstr>Wingdings</vt:lpstr>
      <vt:lpstr>3_Custom Design</vt:lpstr>
      <vt:lpstr>Custom Design</vt:lpstr>
      <vt:lpstr>5_Custom Design</vt:lpstr>
      <vt:lpstr>1_Office Theme</vt:lpstr>
      <vt:lpstr>2_Office Theme</vt:lpstr>
      <vt:lpstr>6_Custom Design</vt:lpstr>
      <vt:lpstr>7_Custom Design</vt:lpstr>
      <vt:lpstr>4_Custom Design</vt:lpstr>
      <vt:lpstr>1_Custom Design</vt:lpstr>
      <vt:lpstr>3_Office Theme</vt:lpstr>
      <vt:lpstr>PowerPoint Presentation</vt:lpstr>
      <vt:lpstr>PowerPoint Presentation</vt:lpstr>
      <vt:lpstr>PowerPoint Presentation</vt:lpstr>
      <vt:lpstr>Learning Objectives </vt:lpstr>
      <vt:lpstr>PowerPoint Presentation</vt:lpstr>
      <vt:lpstr>Clinical Case</vt:lpstr>
      <vt:lpstr>Don’t Ask, Don’t Tell, Don't Know</vt:lpstr>
      <vt:lpstr>Risk </vt:lpstr>
      <vt:lpstr>Suicide and Psychiatric Illness </vt:lpstr>
      <vt:lpstr>NYS Maternal Mortality Review 2018-2020</vt:lpstr>
      <vt:lpstr>NYS Maternal Mortality Review 2018-2020</vt:lpstr>
      <vt:lpstr>NYS Maternal Mortality Review 2018-2020</vt:lpstr>
      <vt:lpstr>Protective Factors</vt:lpstr>
      <vt:lpstr>Risk Factors</vt:lpstr>
      <vt:lpstr>Differential Diagnosis </vt:lpstr>
      <vt:lpstr>Suicide Risk Assessment </vt:lpstr>
      <vt:lpstr>Project TEACH Website</vt:lpstr>
      <vt:lpstr>Columbia Suicide Severity Rating Scale</vt:lpstr>
      <vt:lpstr>P4 Suicidality Screener </vt:lpstr>
      <vt:lpstr>ASQ Screening Tool</vt:lpstr>
      <vt:lpstr>ASQ Brief Suicide Assessment</vt:lpstr>
      <vt:lpstr>ASQ Brief Suicide Assessment </vt:lpstr>
      <vt:lpstr>Safety Planning: Suicide Risk is Dynamic </vt:lpstr>
      <vt:lpstr>Patient Safety Plan Template</vt:lpstr>
      <vt:lpstr>Suicide Risk Assessment</vt:lpstr>
      <vt:lpstr>What We Would Like To Know </vt:lpstr>
      <vt:lpstr>Management </vt:lpstr>
      <vt:lpstr>Suicide Risk Resources</vt:lpstr>
      <vt:lpstr>Mission</vt:lpstr>
      <vt:lpstr>Program Administration</vt:lpstr>
      <vt:lpstr>Perinatal Psychiatry/Psychology Team</vt:lpstr>
      <vt:lpstr>PowerPoint Presentation</vt:lpstr>
      <vt:lpstr>PowerPoint Presentation</vt:lpstr>
      <vt:lpstr> Intensive Trainings and Webinars</vt:lpstr>
      <vt:lpstr>Intensive Training Programs</vt:lpstr>
      <vt:lpstr>Webinar Wednesday Series</vt:lpstr>
      <vt:lpstr>Archived Webinars</vt:lpstr>
      <vt:lpstr>Core Trainings</vt:lpstr>
      <vt:lpstr>Scholarships to Support MMH Training</vt:lpstr>
      <vt:lpstr>Warmline 1-855-227-7272</vt:lpstr>
      <vt:lpstr>Referral Services</vt:lpstr>
      <vt:lpstr>Patient Linkage</vt:lpstr>
      <vt:lpstr>Phone Consultations 1-855-227-7272</vt:lpstr>
      <vt:lpstr>One-Time, Virtual Patient Evaluations</vt:lpstr>
      <vt:lpstr>Educational Resources</vt:lpstr>
      <vt:lpstr>Website - www.ProjectTEACHny.org</vt:lpstr>
      <vt:lpstr>Evaluation Form MMH Core Training - Suicide Risk Assessment &amp; Management https://www.surveymonkey.com/r/MMHcore_Suicide</vt:lpstr>
      <vt:lpstr>CME and Evaluation Form MMH Core Training - Suicide Risk Assessment &amp; Management  https://www.surveymonkey.com/r/MMHcore_Suicide   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Matt Romanos</dc:creator>
  <cp:lastModifiedBy>Rachael Jones</cp:lastModifiedBy>
  <cp:revision>310</cp:revision>
  <cp:lastPrinted>2017-09-12T14:03:58Z</cp:lastPrinted>
  <dcterms:created xsi:type="dcterms:W3CDTF">2017-05-18T20:49:26Z</dcterms:created>
  <dcterms:modified xsi:type="dcterms:W3CDTF">2026-03-09T14:15:48Z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0x010100595C742CBFD7464DB6FD5714C3C9AFF0</vt:lpwstr>
  </property>
</Properties>
</file>