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70"/>
  </p:notesMasterIdLst>
  <p:handoutMasterIdLst>
    <p:handoutMasterId r:id="rId71"/>
  </p:handoutMasterIdLst>
  <p:sldIdLst>
    <p:sldId id="260" r:id="rId2"/>
    <p:sldId id="380" r:id="rId3"/>
    <p:sldId id="261" r:id="rId4"/>
    <p:sldId id="262" r:id="rId5"/>
    <p:sldId id="263" r:id="rId6"/>
    <p:sldId id="264" r:id="rId7"/>
    <p:sldId id="265" r:id="rId8"/>
    <p:sldId id="337" r:id="rId9"/>
    <p:sldId id="368" r:id="rId10"/>
    <p:sldId id="367" r:id="rId11"/>
    <p:sldId id="338" r:id="rId12"/>
    <p:sldId id="369" r:id="rId13"/>
    <p:sldId id="370" r:id="rId14"/>
    <p:sldId id="371" r:id="rId15"/>
    <p:sldId id="372" r:id="rId16"/>
    <p:sldId id="373" r:id="rId17"/>
    <p:sldId id="374" r:id="rId18"/>
    <p:sldId id="375" r:id="rId19"/>
    <p:sldId id="271" r:id="rId20"/>
    <p:sldId id="272" r:id="rId21"/>
    <p:sldId id="276" r:id="rId22"/>
    <p:sldId id="278" r:id="rId23"/>
    <p:sldId id="279" r:id="rId24"/>
    <p:sldId id="280" r:id="rId25"/>
    <p:sldId id="281" r:id="rId26"/>
    <p:sldId id="283" r:id="rId27"/>
    <p:sldId id="284" r:id="rId28"/>
    <p:sldId id="291" r:id="rId29"/>
    <p:sldId id="292" r:id="rId30"/>
    <p:sldId id="310" r:id="rId31"/>
    <p:sldId id="311" r:id="rId32"/>
    <p:sldId id="293" r:id="rId33"/>
    <p:sldId id="297" r:id="rId34"/>
    <p:sldId id="295" r:id="rId35"/>
    <p:sldId id="339" r:id="rId36"/>
    <p:sldId id="298" r:id="rId37"/>
    <p:sldId id="256" r:id="rId38"/>
    <p:sldId id="379" r:id="rId39"/>
    <p:sldId id="386" r:id="rId40"/>
    <p:sldId id="387" r:id="rId41"/>
    <p:sldId id="388" r:id="rId42"/>
    <p:sldId id="389" r:id="rId43"/>
    <p:sldId id="390" r:id="rId44"/>
    <p:sldId id="391" r:id="rId45"/>
    <p:sldId id="392" r:id="rId46"/>
    <p:sldId id="393" r:id="rId47"/>
    <p:sldId id="394" r:id="rId48"/>
    <p:sldId id="395" r:id="rId49"/>
    <p:sldId id="396" r:id="rId50"/>
    <p:sldId id="397" r:id="rId51"/>
    <p:sldId id="398" r:id="rId52"/>
    <p:sldId id="399" r:id="rId53"/>
    <p:sldId id="400" r:id="rId54"/>
    <p:sldId id="401" r:id="rId55"/>
    <p:sldId id="402" r:id="rId56"/>
    <p:sldId id="403" r:id="rId57"/>
    <p:sldId id="404" r:id="rId58"/>
    <p:sldId id="405" r:id="rId59"/>
    <p:sldId id="406" r:id="rId60"/>
    <p:sldId id="407" r:id="rId61"/>
    <p:sldId id="408" r:id="rId62"/>
    <p:sldId id="409" r:id="rId63"/>
    <p:sldId id="410" r:id="rId64"/>
    <p:sldId id="411" r:id="rId65"/>
    <p:sldId id="412" r:id="rId66"/>
    <p:sldId id="413" r:id="rId67"/>
    <p:sldId id="414" r:id="rId68"/>
    <p:sldId id="415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94B7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84" autoAdjust="0"/>
    <p:restoredTop sz="94660"/>
  </p:normalViewPr>
  <p:slideViewPr>
    <p:cSldViewPr>
      <p:cViewPr varScale="1">
        <p:scale>
          <a:sx n="105" d="100"/>
          <a:sy n="105" d="100"/>
        </p:scale>
        <p:origin x="99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6" d="100"/>
          <a:sy n="46" d="100"/>
        </p:scale>
        <p:origin x="-2292" y="-11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78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customXml" Target="../customXml/item1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7E4665-5E4A-4C15-B4BA-8C2960E9F5E0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FA805-EC9C-44C5-A850-99A43CAB0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403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A7BE1-0259-43D6-A552-ECE962DD56DD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EEFD82-AFA4-4908-8A6F-4C0F0AB60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246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898467E-60FE-4260-9478-74180A47B148}" type="slidenum">
              <a:rPr lang="en-US" altLang="en-US" smtClean="0">
                <a:latin typeface="Arial" charset="0"/>
              </a:rPr>
              <a:pPr/>
              <a:t>4</a:t>
            </a:fld>
            <a:endParaRPr lang="en-US" altLang="en-US">
              <a:latin typeface="Arial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9360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02B9F43-A70C-4077-AE7C-2D0A30D631C5}" type="slidenum">
              <a:rPr lang="en-US" altLang="en-US" smtClean="0">
                <a:latin typeface="Arial" charset="0"/>
              </a:rPr>
              <a:pPr/>
              <a:t>36</a:t>
            </a:fld>
            <a:endParaRPr lang="en-US" altLang="en-US">
              <a:latin typeface="Arial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4182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8CA7CC8-D358-4523-B349-3B5E61AA8A93}" type="slidenum">
              <a:rPr lang="en-US" altLang="en-US" smtClean="0">
                <a:latin typeface="Arial" charset="0"/>
              </a:rPr>
              <a:pPr/>
              <a:t>5</a:t>
            </a:fld>
            <a:endParaRPr lang="en-US" altLang="en-US">
              <a:latin typeface="Arial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680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AF0A64F-5009-40F1-9D90-07A68F50925D}" type="slidenum">
              <a:rPr lang="en-US" altLang="en-US" smtClean="0">
                <a:latin typeface="Arial" charset="0"/>
              </a:rPr>
              <a:pPr/>
              <a:t>7</a:t>
            </a:fld>
            <a:endParaRPr lang="en-US" altLang="en-US">
              <a:latin typeface="Arial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184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A51973B-2170-4564-A54D-EABB785EB761}" type="slidenum">
              <a:rPr lang="en-US" altLang="en-US" smtClean="0">
                <a:latin typeface="Arial" charset="0"/>
              </a:rPr>
              <a:pPr/>
              <a:t>28</a:t>
            </a:fld>
            <a:endParaRPr lang="en-US" altLang="en-US">
              <a:latin typeface="Arial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8674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E31B73F-2EE3-4C51-A6F8-487D2093B1BE}" type="slidenum">
              <a:rPr lang="en-US" altLang="en-US" smtClean="0">
                <a:latin typeface="Arial" charset="0"/>
              </a:rPr>
              <a:pPr/>
              <a:t>29</a:t>
            </a:fld>
            <a:endParaRPr lang="en-US" altLang="en-US">
              <a:latin typeface="Arial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8431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10937FC-DE23-46CF-B3A7-A31A4220448A}" type="slidenum">
              <a:rPr lang="en-US" altLang="en-US" smtClean="0">
                <a:latin typeface="Arial" charset="0"/>
              </a:rPr>
              <a:pPr/>
              <a:t>30</a:t>
            </a:fld>
            <a:endParaRPr lang="en-US" altLang="en-US">
              <a:latin typeface="Arial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8354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A6E7464-3BFB-40CF-AE85-3609C349B238}" type="slidenum">
              <a:rPr lang="en-US" altLang="en-US" smtClean="0">
                <a:latin typeface="Arial" charset="0"/>
              </a:rPr>
              <a:pPr/>
              <a:t>31</a:t>
            </a:fld>
            <a:endParaRPr lang="en-US" altLang="en-US">
              <a:latin typeface="Arial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8143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D6D2CE6-78E6-4C8D-B972-AC67732244BB}" type="slidenum">
              <a:rPr lang="en-US" altLang="en-US" smtClean="0">
                <a:latin typeface="Arial" charset="0"/>
              </a:rPr>
              <a:pPr/>
              <a:t>32</a:t>
            </a:fld>
            <a:endParaRPr lang="en-US" altLang="en-US">
              <a:latin typeface="Arial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7455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F67AAD1-CBE8-4091-ACF6-43BF763688CF}" type="slidenum">
              <a:rPr lang="en-US" altLang="en-US" smtClean="0">
                <a:latin typeface="Arial" charset="0"/>
              </a:rPr>
              <a:pPr/>
              <a:t>33</a:t>
            </a:fld>
            <a:endParaRPr lang="en-US" altLang="en-US">
              <a:latin typeface="Arial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2629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945C0-4024-4A6F-BC57-79F83D9BCD3E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842-3494-434A-BC1A-E191184FE4B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945C0-4024-4A6F-BC57-79F83D9BCD3E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842-3494-434A-BC1A-E191184FE4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945C0-4024-4A6F-BC57-79F83D9BCD3E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842-3494-434A-BC1A-E191184FE4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4038600"/>
            <a:ext cx="5029200" cy="1470025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453945C0-4024-4A6F-BC57-79F83D9BCD3E}" type="datetimeFigureOut">
              <a:rPr lang="en-US" smtClean="0"/>
              <a:pPr/>
              <a:t>3/10/2026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77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366AF-EB4C-48B9-B890-08D1264A7C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2248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 and Clip Art" type="txAndClipArt">
  <p:cSld name="Title, Text and Clip Ar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4"/>
          <p:cNvSpPr txBox="1">
            <a:spLocks noGrp="1"/>
          </p:cNvSpPr>
          <p:nvPr>
            <p:ph type="title"/>
          </p:nvPr>
        </p:nvSpPr>
        <p:spPr>
          <a:xfrm>
            <a:off x="609600" y="685800"/>
            <a:ext cx="8077200" cy="655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4"/>
          <p:cNvSpPr txBox="1">
            <a:spLocks noGrp="1"/>
          </p:cNvSpPr>
          <p:nvPr>
            <p:ph type="body" idx="1"/>
          </p:nvPr>
        </p:nvSpPr>
        <p:spPr>
          <a:xfrm>
            <a:off x="609600" y="1524000"/>
            <a:ext cx="3962400" cy="4602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54"/>
          <p:cNvSpPr>
            <a:spLocks noGrp="1"/>
          </p:cNvSpPr>
          <p:nvPr>
            <p:ph type="clipArt" idx="2"/>
          </p:nvPr>
        </p:nvSpPr>
        <p:spPr>
          <a:xfrm>
            <a:off x="4724400" y="1524000"/>
            <a:ext cx="3962400" cy="460216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0" name="Google Shape;20;p5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5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5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3177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945C0-4024-4A6F-BC57-79F83D9BCD3E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842-3494-434A-BC1A-E191184FE4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945C0-4024-4A6F-BC57-79F83D9BCD3E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842-3494-434A-BC1A-E191184FE4B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945C0-4024-4A6F-BC57-79F83D9BCD3E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842-3494-434A-BC1A-E191184FE4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945C0-4024-4A6F-BC57-79F83D9BCD3E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842-3494-434A-BC1A-E191184FE4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945C0-4024-4A6F-BC57-79F83D9BCD3E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842-3494-434A-BC1A-E191184FE4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945C0-4024-4A6F-BC57-79F83D9BCD3E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842-3494-434A-BC1A-E191184FE4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945C0-4024-4A6F-BC57-79F83D9BCD3E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842-3494-434A-BC1A-E191184FE4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945C0-4024-4A6F-BC57-79F83D9BCD3E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1D7E842-3494-434A-BC1A-E191184FE4BD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53945C0-4024-4A6F-BC57-79F83D9BCD3E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1D7E842-3494-434A-BC1A-E191184FE4BD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649" r:id="rId12"/>
    <p:sldLayoutId id="2147483706" r:id="rId13"/>
    <p:sldLayoutId id="2147483707" r:id="rId14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Jonathan%20%20Levy\My%20Documents\Practice%20Stuff\Patient%20Education\Shoulder%20Replacement\flex%201.mpeg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weissortho.com/commoninjuries/shoulder/rotatorcufftear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hyperlink" Target="http://rds.yahoo.com/S=96062857/K=celebrex/v=2/SID=e/l=II/R=1/SS=i/OID=91e800aa43499670/SIG=1guberjt2/EXP=1128868456/*http:/images.search.yahoo.com/search/images/view?back=http://images.search.yahoo.com/search/images?p%3Dcelebrex%26ei%3DUTF-8%26fr%3DFP-tab-web-t%26n%3D20%26fl%3D0%26x%3Dwrt&amp;h=69&amp;w=101&amp;imgcurl=www.rxmedicationonline.com/images/celebrex.jpg&amp;imgurl=www.rxmedicationonline.com/images/celebrex.jpg&amp;size=3.3kB&amp;name=celebrex.jpg&amp;rcurl=http://www.rxmedicationonline.com/celebrex-on-sale.htm&amp;rurl=http://www.rxmedicationonline.com/celebrex-on-sale.htm&amp;p=celebrex&amp;type=jpeg&amp;no=1&amp;tt=6,444&amp;ei=UTF-8" TargetMode="External"/><Relationship Id="rId3" Type="http://schemas.openxmlformats.org/officeDocument/2006/relationships/hyperlink" Target="http://rds.yahoo.com/S=96062857/K=diclofenac/v=2/SID=e/l=II/R=9/SS=i/OID=16fd852d4d0ba3f4/SIG=1iod6s39r/EXP=1128899762/*http:/images.search.yahoo.com/search/images/view?back=http://images.search.yahoo.com/search/images?p%3Ddiclofenac%26sp%3D1%26ei%3DUTF-8%26fl%3D0%26fr%3DFP-tab-img-t%26SpellState%3Dn-3425941959_q-u9XMb42iO3RwxBJqPxYvWwABAA@@&amp;h=153&amp;w=200&amp;imgcurl=www.magistracc.com/magistra_ro/diclofenac.jpg&amp;imgurl=www.magistracc.com/magistra_ro/diclofenac.jpg&amp;size=5.8kB&amp;name=diclofenac.jpg&amp;rcurl=http://www.magistracc.com/magistra_ro/diclofenac.html&amp;rurl=http://www.magistracc.com/magistra_ro/diclofenac.html&amp;p=diclofenac&amp;type=jpeg&amp;no=9&amp;tt=431&amp;ei=UTF-8" TargetMode="External"/><Relationship Id="rId7" Type="http://schemas.openxmlformats.org/officeDocument/2006/relationships/image" Target="../media/image44.jpeg"/><Relationship Id="rId12" Type="http://schemas.openxmlformats.org/officeDocument/2006/relationships/image" Target="../media/image47.jpe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9.jpeg"/><Relationship Id="rId1" Type="http://schemas.openxmlformats.org/officeDocument/2006/relationships/video" Target="file:///C:\Documents%20and%20Settings\Jonathan%20%20Levy\My%20Documents\Shoulder%20Stuff\Patient%20Education\Shoulder%20Replacement\flex%201.mpeg" TargetMode="External"/><Relationship Id="rId6" Type="http://schemas.openxmlformats.org/officeDocument/2006/relationships/hyperlink" Target="http://rds.yahoo.com/S=96062857/K=mobic/v=2/SID=e/l=II/R=6/SS=i/OID=a5d4fcbd54efcaf2/SIG=1el7aq0r4/EXP=1128868475/*http:/images.search.yahoo.com/search/images/view?back=http://images.search.yahoo.com/search/images?p%3Dmobic%26ei%3DUTF-8%26fr%3DFP-tab-web-t%26n%3D20%26fl%3D0%26x%3Dwrt&amp;h=100&amp;w=138&amp;imgcurl=www.drugs.md/images/mobic_pic.gif&amp;imgurl=www.drugs.md/images/mobic_pic.gif&amp;size=2.5kB&amp;name=mobic_pic.gif&amp;rcurl=http://www.drugs.md/buy-mobic.html&amp;rurl=http://www.drugs.md/buy-mobic.html&amp;p=mobic&amp;type=gif&amp;no=6&amp;tt=574&amp;ei=UTF-8" TargetMode="External"/><Relationship Id="rId11" Type="http://schemas.openxmlformats.org/officeDocument/2006/relationships/hyperlink" Target="http://rds.yahoo.com/S=96062857/K=naproxen/v=2/SID=e/l=II/R=20/SS=i/OID=e6972e309ee3d51e/SIG=1nkln6b7j/EXP=1128868408/*http:/images.search.yahoo.com/search/images/view?back=http://images.search.yahoo.com/search/images?p%3Dnaproxen%26ei%3DUTF-8%26fr%3DFP-tab-web-t%26n%3D20%26fl%3D0%26x%3Dwrt&amp;h=166&amp;w=320&amp;imgcurl=www.fbcexpress.com/cart/image.php?productid%3D27195&amp;imgurl=www.fbcexpress.com/cart/image.php?productid%3D27195&amp;size=34.8kB&amp;name=image.php?productid=27195&amp;rcurl=http://www.fbcexpress.com/cart/customer/product.php?productid%3D27195%26cat%3D419%26page%3D4%26XCARTSESSID%3Dd864c453258cd8dc6d5d9ea102138dac&amp;rurl=http://www.fbcexpress.com/cart/customer/product.php?productid%3D27195%26cat%3D419%26page%3D4%26XCARTSESSID%3Dd864c453258cd8dc6d5d9ea102138dac&amp;p=naproxen&amp;type=jpeg&amp;no=20&amp;tt=374&amp;ei=UTF-8" TargetMode="External"/><Relationship Id="rId5" Type="http://schemas.openxmlformats.org/officeDocument/2006/relationships/image" Target="../media/image29.png"/><Relationship Id="rId15" Type="http://schemas.openxmlformats.org/officeDocument/2006/relationships/hyperlink" Target="http://rds.yahoo.com/S=96062857/K=arthrotec/v=2/SID=e/l=II/R=20/SS=i/OID=0aa74e81b3fb6d62/SIG=1kt2njuln/EXP=1128868510/*http:/images.search.yahoo.com/search/images/view?back=http://images.search.yahoo.com/search/images?p%3Darthrotec%26ei%3DUTF-8%26fr%3DFP-tab-web-t%26n%3D20%26fl%3D0%26x%3Dwrt&amp;h=34&amp;w=100&amp;imgcurl=www.800-pharmacy.com/images/products/small/arthrotec.jpg&amp;imgurl=www.800-pharmacy.com/images/products/small/arthrotec.jpg&amp;size=2.4kB&amp;name=arthrotec.jpg&amp;rcurl=http://www.800-pharmacy.com/cgi-bin/catalog.cfm?action%3Dlist%26SubcategoryID%3D49%26CategoryID%3D6&amp;rurl=http://www.800-pharmacy.com/cgi-bin/catalog.cfm?action%3Dlist%26SubcategoryID%3D49%26CategoryID%3D6&amp;p=arthrotec&amp;type=jpeg&amp;no=20&amp;tt=36&amp;ei=UTF-8" TargetMode="External"/><Relationship Id="rId10" Type="http://schemas.openxmlformats.org/officeDocument/2006/relationships/image" Target="../media/image46.jpeg"/><Relationship Id="rId4" Type="http://schemas.openxmlformats.org/officeDocument/2006/relationships/image" Target="../media/image43.jpeg"/><Relationship Id="rId9" Type="http://schemas.openxmlformats.org/officeDocument/2006/relationships/hyperlink" Target="http://rds.yahoo.com/S=96062857/K=advil/v=2/SID=e/l=II/R=1/SS=i/OID=82e80f08ec73430a/SIG=1i4p7bpj2/EXP=1128868375/*http:/images.search.yahoo.com/search/images/view?back=http://images.search.yahoo.com/search/images?p%3Dadvil%26ei%3DUTF-8%26fr%3DFP-tab-web-t%26n%3D20%26fl%3D0%26x%3Dwrt&amp;h=250&amp;w=429&amp;imgcurl=www.healthylifepharmacy.com/images/drugadvilcapletlrg.jpg&amp;imgurl=www.healthylifepharmacy.com/images/drugadvilcapletlrg.jpg&amp;size=22.3kB&amp;name=drugadvilcapletlrg.jpg&amp;rcurl=http://www.healthylifepharmacy.com/index.php/cPath/25_44&amp;rurl=http://www.healthylifepharmacy.com/index.php/cPath/25_44&amp;p=advil&amp;type=jpeg&amp;no=1&amp;tt=891&amp;ei=UTF-8" TargetMode="External"/><Relationship Id="rId1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nge\Desktop\Presentations\TSA%20Talks\Bennick%20Didentified2.wmv" TargetMode="External"/><Relationship Id="rId1" Type="http://schemas.microsoft.com/office/2007/relationships/media" Target="file:///C:\Users\nge\Desktop\Presentations\TSA%20Talks\Bennick%20Didentified2.wmv" TargetMode="Externa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rds.yahoo.com/S=96062857/K=mobic/v=2/SID=e/l=II/R=6/SS=i/OID=a5d4fcbd54efcaf2/SIG=1el7aq0r4/EXP=1128868475/*http:/images.search.yahoo.com/search/images/view?back=http://images.search.yahoo.com/search/images?p%3Dmobic%26ei%3DUTF-8%26fr%3DFP-tab-web-t%26n%3D20%26fl%3D0%26x%3Dwrt&amp;h=100&amp;w=138&amp;imgcurl=www.drugs.md/images/mobic_pic.gif&amp;imgurl=www.drugs.md/images/mobic_pic.gif&amp;size=2.5kB&amp;name=mobic_pic.gif&amp;rcurl=http://www.drugs.md/buy-mobic.html&amp;rurl=http://www.drugs.md/buy-mobic.html&amp;p=mobic&amp;type=gif&amp;no=6&amp;tt=574&amp;ei=UTF-8" TargetMode="External"/><Relationship Id="rId13" Type="http://schemas.openxmlformats.org/officeDocument/2006/relationships/image" Target="../media/image47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3.jpeg"/><Relationship Id="rId12" Type="http://schemas.openxmlformats.org/officeDocument/2006/relationships/hyperlink" Target="http://rds.yahoo.com/S=96062857/K=naproxen/v=2/SID=e/l=II/R=20/SS=i/OID=e6972e309ee3d51e/SIG=1nkln6b7j/EXP=1128868408/*http:/images.search.yahoo.com/search/images/view?back=http://images.search.yahoo.com/search/images?p%3Dnaproxen%26ei%3DUTF-8%26fr%3DFP-tab-web-t%26n%3D20%26fl%3D0%26x%3Dwrt&amp;h=166&amp;w=320&amp;imgcurl=www.fbcexpress.com/cart/image.php?productid%3D27195&amp;imgurl=www.fbcexpress.com/cart/image.php?productid%3D27195&amp;size=34.8kB&amp;name=image.php?productid=27195&amp;rcurl=http://www.fbcexpress.com/cart/customer/product.php?productid%3D27195%26cat%3D419%26page%3D4%26XCARTSESSID%3Dd864c453258cd8dc6d5d9ea102138dac&amp;rurl=http://www.fbcexpress.com/cart/customer/product.php?productid%3D27195%26cat%3D419%26page%3D4%26XCARTSESSID%3Dd864c453258cd8dc6d5d9ea102138dac&amp;p=naproxen&amp;type=jpeg&amp;no=20&amp;tt=374&amp;ei=UTF-8" TargetMode="External"/><Relationship Id="rId17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://rds.yahoo.com/S=96062857/K=arthrotec/v=2/SID=e/l=II/R=20/SS=i/OID=0aa74e81b3fb6d62/SIG=1kt2njuln/EXP=1128868510/*http:/images.search.yahoo.com/search/images/view?back=http://images.search.yahoo.com/search/images?p%3Darthrotec%26ei%3DUTF-8%26fr%3DFP-tab-web-t%26n%3D20%26fl%3D0%26x%3Dwrt&amp;h=34&amp;w=100&amp;imgcurl=www.800-pharmacy.com/images/products/small/arthrotec.jpg&amp;imgurl=www.800-pharmacy.com/images/products/small/arthrotec.jpg&amp;size=2.4kB&amp;name=arthrotec.jpg&amp;rcurl=http://www.800-pharmacy.com/cgi-bin/catalog.cfm?action%3Dlist%26SubcategoryID%3D49%26CategoryID%3D6&amp;rurl=http://www.800-pharmacy.com/cgi-bin/catalog.cfm?action%3Dlist%26SubcategoryID%3D49%26CategoryID%3D6&amp;p=arthrotec&amp;type=jpeg&amp;no=20&amp;tt=36&amp;ei=UTF-8" TargetMode="External"/><Relationship Id="rId1" Type="http://schemas.openxmlformats.org/officeDocument/2006/relationships/video" Target="file:///C:\Documents%20and%20Settings\Jonathan%20%20Levy\My%20Documents\Practice%20Stuff\Patient%20Education\Shoulder%20Replacement\flex%201.mpeg" TargetMode="External"/><Relationship Id="rId6" Type="http://schemas.openxmlformats.org/officeDocument/2006/relationships/hyperlink" Target="http://rds.yahoo.com/S=96062857/K=diclofenac/v=2/SID=e/l=II/R=9/SS=i/OID=16fd852d4d0ba3f4/SIG=1iod6s39r/EXP=1128899762/*http:/images.search.yahoo.com/search/images/view?back=http://images.search.yahoo.com/search/images?p%3Ddiclofenac%26sp%3D1%26ei%3DUTF-8%26fl%3D0%26fr%3DFP-tab-img-t%26SpellState%3Dn-3425941959_q-u9XMb42iO3RwxBJqPxYvWwABAA@@&amp;h=153&amp;w=200&amp;imgcurl=www.magistracc.com/magistra_ro/diclofenac.jpg&amp;imgurl=www.magistracc.com/magistra_ro/diclofenac.jpg&amp;size=5.8kB&amp;name=diclofenac.jpg&amp;rcurl=http://www.magistracc.com/magistra_ro/diclofenac.html&amp;rurl=http://www.magistracc.com/magistra_ro/diclofenac.html&amp;p=diclofenac&amp;type=jpeg&amp;no=9&amp;tt=431&amp;ei=UTF-8" TargetMode="External"/><Relationship Id="rId11" Type="http://schemas.openxmlformats.org/officeDocument/2006/relationships/image" Target="../media/image46.jpeg"/><Relationship Id="rId5" Type="http://schemas.openxmlformats.org/officeDocument/2006/relationships/image" Target="../media/image45.jpeg"/><Relationship Id="rId15" Type="http://schemas.openxmlformats.org/officeDocument/2006/relationships/image" Target="../media/image48.jpeg"/><Relationship Id="rId10" Type="http://schemas.openxmlformats.org/officeDocument/2006/relationships/hyperlink" Target="http://rds.yahoo.com/S=96062857/K=advil/v=2/SID=e/l=II/R=1/SS=i/OID=82e80f08ec73430a/SIG=1i4p7bpj2/EXP=1128868375/*http:/images.search.yahoo.com/search/images/view?back=http://images.search.yahoo.com/search/images?p%3Dadvil%26ei%3DUTF-8%26fr%3DFP-tab-web-t%26n%3D20%26fl%3D0%26x%3Dwrt&amp;h=250&amp;w=429&amp;imgcurl=www.healthylifepharmacy.com/images/drugadvilcapletlrg.jpg&amp;imgurl=www.healthylifepharmacy.com/images/drugadvilcapletlrg.jpg&amp;size=22.3kB&amp;name=drugadvilcapletlrg.jpg&amp;rcurl=http://www.healthylifepharmacy.com/index.php/cPath/25_44&amp;rurl=http://www.healthylifepharmacy.com/index.php/cPath/25_44&amp;p=advil&amp;type=jpeg&amp;no=1&amp;tt=891&amp;ei=UTF-8" TargetMode="External"/><Relationship Id="rId4" Type="http://schemas.openxmlformats.org/officeDocument/2006/relationships/image" Target="../media/image29.png"/><Relationship Id="rId9" Type="http://schemas.openxmlformats.org/officeDocument/2006/relationships/image" Target="../media/image44.jpeg"/><Relationship Id="rId14" Type="http://schemas.openxmlformats.org/officeDocument/2006/relationships/hyperlink" Target="http://rds.yahoo.com/S=96062857/K=celebrex/v=2/SID=e/l=II/R=1/SS=i/OID=91e800aa43499670/SIG=1guberjt2/EXP=1128868456/*http:/images.search.yahoo.com/search/images/view?back=http://images.search.yahoo.com/search/images?p%3Dcelebrex%26ei%3DUTF-8%26fr%3DFP-tab-web-t%26n%3D20%26fl%3D0%26x%3Dwrt&amp;h=69&amp;w=101&amp;imgcurl=www.rxmedicationonline.com/images/celebrex.jpg&amp;imgurl=www.rxmedicationonline.com/images/celebrex.jpg&amp;size=3.3kB&amp;name=celebrex.jpg&amp;rcurl=http://www.rxmedicationonline.com/celebrex-on-sale.htm&amp;rurl=http://www.rxmedicationonline.com/celebrex-on-sale.htm&amp;p=celebrex&amp;type=jpeg&amp;no=1&amp;tt=6,444&amp;ei=UTF-8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7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nge\Desktop\Presentations\TSA%20Talks\Bennick%20Didentified2.wmv" TargetMode="External"/><Relationship Id="rId1" Type="http://schemas.microsoft.com/office/2007/relationships/media" Target="file:///C:\Users\nge\Desktop\Presentations\TSA%20Talks\Bennick%20Didentified2.wmv" TargetMode="Externa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5400" b="1" dirty="0"/>
              <a:t>Evaluation and Management of Shoulder and Elbow Conditions</a:t>
            </a:r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2362200" y="2611437"/>
            <a:ext cx="4114800" cy="355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Specializing in </a:t>
            </a:r>
          </a:p>
          <a:p>
            <a:pPr algn="ctr"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Shoulder, Elbow</a:t>
            </a:r>
          </a:p>
          <a:p>
            <a:pPr algn="ctr">
              <a:defRPr/>
            </a:pPr>
            <a:endParaRPr lang="en-US" sz="25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Syracuse Orthopedic Specialists</a:t>
            </a:r>
          </a:p>
          <a:p>
            <a:pPr algn="ctr">
              <a:defRPr/>
            </a:pPr>
            <a:endParaRPr lang="en-US" sz="25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SJH Family Practice Refresher course</a:t>
            </a:r>
          </a:p>
          <a:p>
            <a:pPr algn="ctr"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3/12/2026</a:t>
            </a:r>
          </a:p>
        </p:txBody>
      </p:sp>
      <p:sp>
        <p:nvSpPr>
          <p:cNvPr id="4103" name="TextBox 1"/>
          <p:cNvSpPr txBox="1">
            <a:spLocks noChangeArrowheads="1"/>
          </p:cNvSpPr>
          <p:nvPr/>
        </p:nvSpPr>
        <p:spPr bwMode="auto">
          <a:xfrm>
            <a:off x="1905000" y="1981200"/>
            <a:ext cx="50292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b="1" dirty="0"/>
              <a:t>Dave DiStefano, MD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8ABDF50C-AA85-6473-3C7C-FB7D58BD0A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BF1A4FD3-4F34-2CFB-8270-FEA3BE153A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A1B62B-A0F8-59FA-740C-BF3A45A98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754" y="2614020"/>
            <a:ext cx="2587446" cy="3438941"/>
          </a:xfrm>
          <a:prstGeom prst="rect">
            <a:avLst/>
          </a:prstGeom>
        </p:spPr>
      </p:pic>
      <p:sp>
        <p:nvSpPr>
          <p:cNvPr id="8" name="AutoShape 4">
            <a:extLst>
              <a:ext uri="{FF2B5EF4-FFF2-40B4-BE49-F238E27FC236}">
                <a16:creationId xmlns:a16="http://schemas.microsoft.com/office/drawing/2014/main" id="{8794EC0E-87F3-65F8-A912-BDB06A1083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4C0354-98A7-A2A0-C917-4580B6952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1" y="2869742"/>
            <a:ext cx="2721452" cy="308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1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naked men&#10;&#10;Description automatically generated with low confidence">
            <a:extLst>
              <a:ext uri="{FF2B5EF4-FFF2-40B4-BE49-F238E27FC236}">
                <a16:creationId xmlns:a16="http://schemas.microsoft.com/office/drawing/2014/main" id="{63D9C86D-0E26-8099-D73D-96C4B57837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276600"/>
            <a:ext cx="7663342" cy="37497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3D44DD-B0C2-A81A-53C1-9182C936E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Physical Exam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15B3A-FEBC-4473-9116-1133DF139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07592"/>
            <a:ext cx="8229600" cy="4389120"/>
          </a:xfrm>
        </p:spPr>
        <p:txBody>
          <a:bodyPr/>
          <a:lstStyle/>
          <a:p>
            <a:r>
              <a:rPr lang="en-US" dirty="0"/>
              <a:t>Strength (Pain?)</a:t>
            </a:r>
          </a:p>
          <a:p>
            <a:pPr lvl="1"/>
            <a:r>
              <a:rPr lang="en-US" dirty="0"/>
              <a:t>Scapular plane (Supraspinatus)</a:t>
            </a:r>
          </a:p>
          <a:p>
            <a:pPr lvl="1"/>
            <a:r>
              <a:rPr lang="en-US" dirty="0"/>
              <a:t>External rotation (Infraspinatus and Teres minor)</a:t>
            </a:r>
          </a:p>
          <a:p>
            <a:pPr lvl="1"/>
            <a:r>
              <a:rPr lang="en-US" dirty="0"/>
              <a:t>Internal rotation (Subscapularis)</a:t>
            </a:r>
          </a:p>
          <a:p>
            <a:pPr lvl="1"/>
            <a:r>
              <a:rPr lang="en-US" dirty="0"/>
              <a:t>Abduction (Deltoid)</a:t>
            </a:r>
          </a:p>
        </p:txBody>
      </p:sp>
    </p:spTree>
    <p:extLst>
      <p:ext uri="{BB962C8B-B14F-4D97-AF65-F5344CB8AC3E}">
        <p14:creationId xmlns:p14="http://schemas.microsoft.com/office/powerpoint/2010/main" val="2138494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B4097F5-87BC-B0D3-E7C2-2BEC6CA8C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145" y="1829610"/>
            <a:ext cx="2661253" cy="2606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Radiographic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3810000" cy="472165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X-Ray</a:t>
            </a:r>
          </a:p>
          <a:p>
            <a:pPr lvl="1"/>
            <a:r>
              <a:rPr lang="en-US" dirty="0"/>
              <a:t>Should be initial evaluation</a:t>
            </a:r>
          </a:p>
          <a:p>
            <a:pPr lvl="1"/>
            <a:r>
              <a:rPr lang="en-US" dirty="0"/>
              <a:t>Often all that is needed along with patient exam</a:t>
            </a:r>
          </a:p>
          <a:p>
            <a:pPr lvl="1"/>
            <a:r>
              <a:rPr lang="en-US" dirty="0"/>
              <a:t>4 views </a:t>
            </a:r>
          </a:p>
          <a:p>
            <a:pPr lvl="2"/>
            <a:r>
              <a:rPr lang="en-US" dirty="0"/>
              <a:t>AP</a:t>
            </a:r>
          </a:p>
          <a:p>
            <a:pPr lvl="2"/>
            <a:r>
              <a:rPr lang="en-US" dirty="0" err="1"/>
              <a:t>Grashey</a:t>
            </a:r>
            <a:endParaRPr lang="en-US" dirty="0"/>
          </a:p>
          <a:p>
            <a:pPr lvl="2"/>
            <a:r>
              <a:rPr lang="en-US" dirty="0"/>
              <a:t>Outlet</a:t>
            </a:r>
          </a:p>
          <a:p>
            <a:pPr lvl="2"/>
            <a:r>
              <a:rPr lang="en-US" dirty="0"/>
              <a:t>AXILLARY</a:t>
            </a:r>
          </a:p>
          <a:p>
            <a:pPr lvl="1"/>
            <a:r>
              <a:rPr lang="en-US" dirty="0"/>
              <a:t>Cannot truly rule out a dislocation without an axillary 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33664E-DA10-CF78-BC96-F372DEE02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834" y="1829610"/>
            <a:ext cx="2457677" cy="2606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177835-814E-8142-712B-11CC1FF5E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540" y="4290795"/>
            <a:ext cx="2514600" cy="24547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DC2108-EC17-EFD3-9C66-E86DA410BF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9602" y="4296306"/>
            <a:ext cx="2954397" cy="244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253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CDD7B-BB43-C60A-D098-218721A6A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Radiographic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62846-29D9-10EF-AAD7-DEBD009EB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480"/>
            <a:ext cx="5029200" cy="4389120"/>
          </a:xfrm>
        </p:spPr>
        <p:txBody>
          <a:bodyPr/>
          <a:lstStyle/>
          <a:p>
            <a:r>
              <a:rPr lang="en-US" dirty="0"/>
              <a:t>CT Scan</a:t>
            </a:r>
          </a:p>
          <a:p>
            <a:pPr lvl="1"/>
            <a:r>
              <a:rPr lang="en-US" dirty="0"/>
              <a:t>Best for bony assessment (arthritis, glenoid bone loss after multiple dislocations)</a:t>
            </a:r>
          </a:p>
          <a:p>
            <a:pPr lvl="1"/>
            <a:r>
              <a:rPr lang="en-US" dirty="0"/>
              <a:t>Arthrogram can be used to evaluate rotator cuff in patients that cant have MRI</a:t>
            </a:r>
          </a:p>
          <a:p>
            <a:pPr lvl="1"/>
            <a:r>
              <a:rPr lang="en-US" dirty="0"/>
              <a:t>Proximal humerus         fractures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AEBB75-A4C3-76D7-9DF2-14E404B4A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025" y="1832407"/>
            <a:ext cx="2667298" cy="27387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E2307B-A623-30B5-3FD7-F4FCB83B5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502" y="4432670"/>
            <a:ext cx="2727396" cy="243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40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B1082-63F4-4417-FB55-985D863D3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/>
              <a:t>Radiographic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2E7B9-99CC-7740-A466-1E6E44C8B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480"/>
            <a:ext cx="3886200" cy="43891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MRI</a:t>
            </a:r>
          </a:p>
          <a:p>
            <a:pPr lvl="1"/>
            <a:r>
              <a:rPr lang="en-US" dirty="0"/>
              <a:t>Non-arthrogram – Evaluate Rotator cuff</a:t>
            </a:r>
          </a:p>
          <a:p>
            <a:pPr lvl="1"/>
            <a:r>
              <a:rPr lang="en-US" dirty="0"/>
              <a:t>Arthrogram – Evaluate labrum</a:t>
            </a:r>
          </a:p>
          <a:p>
            <a:pPr lvl="1"/>
            <a:r>
              <a:rPr lang="en-US" dirty="0"/>
              <a:t>IV contrast – Masses or Cysts; infection</a:t>
            </a:r>
          </a:p>
          <a:p>
            <a:r>
              <a:rPr lang="en-US" dirty="0"/>
              <a:t>Ultrasound</a:t>
            </a:r>
          </a:p>
          <a:p>
            <a:pPr lvl="1"/>
            <a:r>
              <a:rPr lang="en-US" dirty="0"/>
              <a:t>Can be used to assess rotator cuff and biceps tendon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6E5D42-89B8-AF87-A52F-519A1E35D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295400"/>
            <a:ext cx="3069505" cy="29626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AE8021-C4D7-3D3F-67FB-90958EE11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881022"/>
            <a:ext cx="2896004" cy="297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28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Impingement and Bursitis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shoulder_rotator_cuff_anat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74" y="2057400"/>
            <a:ext cx="4584491" cy="343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287420-9231-81B6-BF27-5388CA3C1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402" y="2819400"/>
            <a:ext cx="3450921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76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638"/>
            <a:ext cx="8229600" cy="1143000"/>
          </a:xfrm>
        </p:spPr>
        <p:txBody>
          <a:bodyPr/>
          <a:lstStyle/>
          <a:p>
            <a:r>
              <a:rPr lang="en-US" dirty="0"/>
              <a:t>Impingement and Bursitis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4800" y="2103437"/>
            <a:ext cx="8229600" cy="4525963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Pain laterally</a:t>
            </a:r>
          </a:p>
          <a:p>
            <a:pPr lvl="1">
              <a:defRPr/>
            </a:pPr>
            <a:r>
              <a:rPr lang="en-US" dirty="0"/>
              <a:t>Over deltoid muscle</a:t>
            </a:r>
          </a:p>
          <a:p>
            <a:pPr>
              <a:defRPr/>
            </a:pPr>
            <a:r>
              <a:rPr lang="en-US" dirty="0"/>
              <a:t>Pain with overhead activity</a:t>
            </a:r>
          </a:p>
          <a:p>
            <a:pPr lvl="1">
              <a:defRPr/>
            </a:pPr>
            <a:r>
              <a:rPr lang="en-US" dirty="0"/>
              <a:t>Similar to rotator cuff tears</a:t>
            </a:r>
          </a:p>
          <a:p>
            <a:pPr>
              <a:defRPr/>
            </a:pPr>
            <a:r>
              <a:rPr lang="en-US" dirty="0"/>
              <a:t>Popping or catching</a:t>
            </a:r>
          </a:p>
          <a:p>
            <a:pPr>
              <a:defRPr/>
            </a:pPr>
            <a:r>
              <a:rPr lang="en-US" dirty="0"/>
              <a:t>Night symptoms</a:t>
            </a:r>
          </a:p>
          <a:p>
            <a:pPr>
              <a:defRPr/>
            </a:pPr>
            <a:r>
              <a:rPr lang="en-US" dirty="0"/>
              <a:t>Tenderness</a:t>
            </a:r>
          </a:p>
          <a:p>
            <a:pPr lvl="1">
              <a:defRPr/>
            </a:pPr>
            <a:r>
              <a:rPr lang="en-US" dirty="0"/>
              <a:t>Subacromial space</a:t>
            </a:r>
          </a:p>
          <a:p>
            <a:pPr lvl="1">
              <a:defRPr/>
            </a:pPr>
            <a:r>
              <a:rPr lang="en-US" dirty="0"/>
              <a:t>Along acromion</a:t>
            </a:r>
          </a:p>
          <a:p>
            <a:pPr>
              <a:defRPr/>
            </a:pPr>
            <a:r>
              <a:rPr lang="en-US" dirty="0"/>
              <a:t>Positive impingement signs</a:t>
            </a:r>
          </a:p>
          <a:p>
            <a:pPr>
              <a:defRPr/>
            </a:pPr>
            <a:r>
              <a:rPr lang="en-US" dirty="0"/>
              <a:t>Strength preserved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1F0FF04-B8AB-A1C9-4609-9FD4D4EDC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882" y="1294638"/>
            <a:ext cx="3811270" cy="2286762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968366AA-53B8-A4E5-BC14-D640F6B6A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882" y="3581400"/>
            <a:ext cx="3810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67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46D16F3-3014-CC9D-FC76-AD7E6B0BC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072683"/>
            <a:ext cx="2400722" cy="23741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4C5FC65-E92B-C5E4-5A4E-8FA0379EE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8931" y="4062197"/>
            <a:ext cx="2400722" cy="23962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en-US" dirty="0"/>
              <a:t>Management – Non-operative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190500" y="1847088"/>
            <a:ext cx="4415180" cy="4782312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altLang="en-US" dirty="0"/>
              <a:t>Physical Therapy</a:t>
            </a:r>
          </a:p>
          <a:p>
            <a:pPr lvl="1" eaLnBrk="1" hangingPunct="1">
              <a:defRPr/>
            </a:pPr>
            <a:r>
              <a:rPr lang="en-US" altLang="en-US" dirty="0"/>
              <a:t>Rotator cuff strengthening</a:t>
            </a:r>
          </a:p>
          <a:p>
            <a:pPr lvl="1" eaLnBrk="1" hangingPunct="1">
              <a:defRPr/>
            </a:pPr>
            <a:r>
              <a:rPr lang="en-US" altLang="en-US" dirty="0"/>
              <a:t>Mobilization</a:t>
            </a:r>
          </a:p>
          <a:p>
            <a:pPr eaLnBrk="1" hangingPunct="1">
              <a:defRPr/>
            </a:pPr>
            <a:r>
              <a:rPr lang="en-US" altLang="en-US" dirty="0"/>
              <a:t>Activity Modification</a:t>
            </a:r>
          </a:p>
          <a:p>
            <a:pPr>
              <a:defRPr/>
            </a:pPr>
            <a:r>
              <a:rPr lang="en-US" altLang="en-US" dirty="0"/>
              <a:t>Anti-</a:t>
            </a:r>
            <a:r>
              <a:rPr lang="en-US" altLang="en-US" dirty="0" err="1"/>
              <a:t>Inflamatories</a:t>
            </a:r>
            <a:r>
              <a:rPr lang="en-US" altLang="en-US" dirty="0"/>
              <a:t> (NSAIDs)</a:t>
            </a:r>
          </a:p>
          <a:p>
            <a:pPr eaLnBrk="1" hangingPunct="1">
              <a:defRPr/>
            </a:pPr>
            <a:r>
              <a:rPr lang="en-US" altLang="en-US" dirty="0"/>
              <a:t>Most patients improve without surgery</a:t>
            </a:r>
          </a:p>
          <a:p>
            <a:pPr>
              <a:defRPr/>
            </a:pPr>
            <a:r>
              <a:rPr lang="en-US" altLang="en-US" dirty="0"/>
              <a:t>Cortisone Injection** </a:t>
            </a:r>
          </a:p>
          <a:p>
            <a:pPr eaLnBrk="1" hangingPunct="1">
              <a:defRPr/>
            </a:pPr>
            <a:r>
              <a:rPr lang="en-US" altLang="en-US" dirty="0"/>
              <a:t>Surgical</a:t>
            </a:r>
          </a:p>
          <a:p>
            <a:pPr lvl="1">
              <a:defRPr/>
            </a:pPr>
            <a:r>
              <a:rPr lang="en-US" altLang="en-US" dirty="0"/>
              <a:t>Arthroscopic </a:t>
            </a:r>
          </a:p>
          <a:p>
            <a:pPr lvl="1">
              <a:defRPr/>
            </a:pPr>
            <a:r>
              <a:rPr lang="en-US" altLang="en-US" dirty="0"/>
              <a:t>Subacromial decompression and Acromioplasty</a:t>
            </a:r>
          </a:p>
        </p:txBody>
      </p:sp>
      <p:pic>
        <p:nvPicPr>
          <p:cNvPr id="5" name="flex 1.mpe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954" y="1273029"/>
            <a:ext cx="3352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FE657F-8752-1EEE-3DCE-F229F67630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576" y="464061"/>
            <a:ext cx="9144000" cy="226518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260DDE-FFC0-A882-3316-4F5FB59A21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508" y="2187159"/>
            <a:ext cx="7935432" cy="5430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4E5CE0-160F-A1EA-6F7E-2EFB7C9955C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557"/>
          <a:stretch/>
        </p:blipFill>
        <p:spPr>
          <a:xfrm>
            <a:off x="0" y="3429000"/>
            <a:ext cx="9139424" cy="2914109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EF71A7-C4E0-E7A2-6270-5A2A4FA18E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1862" y="4970413"/>
            <a:ext cx="3695700" cy="29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40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Biceps Tendinitis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2103437"/>
            <a:ext cx="5181600" cy="45259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Intra-articular tendon</a:t>
            </a:r>
          </a:p>
          <a:p>
            <a:pPr lvl="1">
              <a:defRPr/>
            </a:pPr>
            <a:r>
              <a:rPr lang="en-US" dirty="0"/>
              <a:t>Attaches to the socket</a:t>
            </a:r>
          </a:p>
          <a:p>
            <a:pPr lvl="1">
              <a:defRPr/>
            </a:pPr>
            <a:r>
              <a:rPr lang="en-US" dirty="0"/>
              <a:t>SLAP tears</a:t>
            </a:r>
          </a:p>
          <a:p>
            <a:pPr>
              <a:defRPr/>
            </a:pPr>
            <a:r>
              <a:rPr lang="en-US" dirty="0"/>
              <a:t>Inflammation or tearing</a:t>
            </a:r>
          </a:p>
          <a:p>
            <a:pPr>
              <a:defRPr/>
            </a:pPr>
            <a:r>
              <a:rPr lang="en-US" dirty="0"/>
              <a:t>Pain in anterior shoulder</a:t>
            </a:r>
          </a:p>
          <a:p>
            <a:pPr lvl="1">
              <a:defRPr/>
            </a:pPr>
            <a:r>
              <a:rPr lang="en-US" dirty="0"/>
              <a:t>Radiates down the arm</a:t>
            </a:r>
          </a:p>
          <a:p>
            <a:pPr lvl="1">
              <a:defRPr/>
            </a:pPr>
            <a:r>
              <a:rPr lang="en-US" dirty="0"/>
              <a:t>Association with RCT, Impingement</a:t>
            </a:r>
          </a:p>
          <a:p>
            <a:pPr>
              <a:defRPr/>
            </a:pPr>
            <a:r>
              <a:rPr lang="en-US" dirty="0"/>
              <a:t>Tenderness over bicipital groove</a:t>
            </a:r>
          </a:p>
          <a:p>
            <a:pPr>
              <a:defRPr/>
            </a:pPr>
            <a:r>
              <a:rPr lang="en-US" dirty="0"/>
              <a:t>O’Brien, Speed, </a:t>
            </a:r>
            <a:r>
              <a:rPr lang="en-US" dirty="0" err="1"/>
              <a:t>Yergason</a:t>
            </a:r>
            <a:r>
              <a:rPr lang="en-US" dirty="0"/>
              <a:t> tests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198812"/>
            <a:ext cx="2952750" cy="3095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6800" y="2093019"/>
            <a:ext cx="411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Most common 45-55 years</a:t>
            </a:r>
          </a:p>
        </p:txBody>
      </p:sp>
    </p:spTree>
    <p:extLst>
      <p:ext uri="{BB962C8B-B14F-4D97-AF65-F5344CB8AC3E}">
        <p14:creationId xmlns:p14="http://schemas.microsoft.com/office/powerpoint/2010/main" val="89065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/>
              <a:t>Management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0" y="3041333"/>
            <a:ext cx="3048000" cy="2825614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5791200" cy="487680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/>
              <a:t>Anti-inflammatories</a:t>
            </a:r>
          </a:p>
          <a:p>
            <a:pPr>
              <a:defRPr/>
            </a:pPr>
            <a:r>
              <a:rPr lang="en-US" dirty="0"/>
              <a:t>Physical Therapy</a:t>
            </a:r>
          </a:p>
          <a:p>
            <a:pPr>
              <a:defRPr/>
            </a:pPr>
            <a:r>
              <a:rPr lang="en-US" dirty="0"/>
              <a:t>MRI may </a:t>
            </a:r>
            <a:r>
              <a:rPr lang="en-US" dirty="0" err="1"/>
              <a:t>deomonstrate</a:t>
            </a:r>
            <a:r>
              <a:rPr lang="en-US" dirty="0"/>
              <a:t> pathology of tendon</a:t>
            </a:r>
          </a:p>
          <a:p>
            <a:pPr>
              <a:defRPr/>
            </a:pPr>
            <a:r>
              <a:rPr lang="en-US" dirty="0"/>
              <a:t>Cortisone injections</a:t>
            </a:r>
          </a:p>
          <a:p>
            <a:pPr lvl="1">
              <a:defRPr/>
            </a:pPr>
            <a:r>
              <a:rPr lang="en-US" dirty="0"/>
              <a:t>Ultrasound guided</a:t>
            </a:r>
          </a:p>
          <a:p>
            <a:pPr lvl="1">
              <a:defRPr/>
            </a:pPr>
            <a:r>
              <a:rPr lang="en-US" dirty="0"/>
              <a:t>May rupture – Therapeutic</a:t>
            </a:r>
          </a:p>
          <a:p>
            <a:pPr lvl="1">
              <a:defRPr/>
            </a:pPr>
            <a:r>
              <a:rPr lang="en-US" dirty="0"/>
              <a:t>Popeye muscle</a:t>
            </a:r>
          </a:p>
          <a:p>
            <a:pPr>
              <a:defRPr/>
            </a:pPr>
            <a:r>
              <a:rPr lang="en-US" dirty="0"/>
              <a:t>Surgical</a:t>
            </a:r>
          </a:p>
          <a:p>
            <a:pPr lvl="1">
              <a:defRPr/>
            </a:pPr>
            <a:r>
              <a:rPr lang="en-US" dirty="0"/>
              <a:t>Biceps tenodesis vs Biceps tenotomy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IMPORTANT</a:t>
            </a:r>
          </a:p>
          <a:p>
            <a:pPr lvl="1">
              <a:defRPr/>
            </a:pPr>
            <a:r>
              <a:rPr lang="en-US" dirty="0"/>
              <a:t>Distal biceps rupture</a:t>
            </a:r>
          </a:p>
          <a:p>
            <a:pPr lvl="1">
              <a:defRPr/>
            </a:pPr>
            <a:r>
              <a:rPr lang="en-US" dirty="0"/>
              <a:t>Muscle belly retracted proximally</a:t>
            </a:r>
          </a:p>
          <a:p>
            <a:pPr lvl="1">
              <a:defRPr/>
            </a:pPr>
            <a:r>
              <a:rPr lang="en-US" dirty="0"/>
              <a:t>Will lead to weakness</a:t>
            </a:r>
          </a:p>
          <a:p>
            <a:pPr lvl="1">
              <a:defRPr/>
            </a:pPr>
            <a:r>
              <a:rPr lang="en-US" dirty="0"/>
              <a:t>If treated surgically should be done urgently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533400"/>
            <a:ext cx="2628900" cy="243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8066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Frozen Shoulder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altLang="en-US" dirty="0"/>
              <a:t>Inflammation and contracture of capsule</a:t>
            </a:r>
          </a:p>
          <a:p>
            <a:pPr lvl="1">
              <a:defRPr/>
            </a:pPr>
            <a:r>
              <a:rPr lang="en-US" altLang="en-US" dirty="0"/>
              <a:t>Many causes</a:t>
            </a:r>
          </a:p>
          <a:p>
            <a:pPr>
              <a:defRPr/>
            </a:pPr>
            <a:r>
              <a:rPr lang="en-US" altLang="en-US" dirty="0"/>
              <a:t>Symptoms</a:t>
            </a:r>
          </a:p>
          <a:p>
            <a:pPr lvl="1">
              <a:defRPr/>
            </a:pPr>
            <a:r>
              <a:rPr lang="en-US" altLang="en-US" dirty="0"/>
              <a:t>Pain </a:t>
            </a:r>
          </a:p>
          <a:p>
            <a:pPr lvl="2">
              <a:defRPr/>
            </a:pPr>
            <a:r>
              <a:rPr lang="en-US" altLang="en-US" dirty="0"/>
              <a:t>Dull ache</a:t>
            </a:r>
          </a:p>
          <a:p>
            <a:pPr lvl="2">
              <a:defRPr/>
            </a:pPr>
            <a:r>
              <a:rPr lang="en-US" altLang="en-US" dirty="0"/>
              <a:t>Located around the shoulder</a:t>
            </a:r>
          </a:p>
          <a:p>
            <a:pPr lvl="1">
              <a:defRPr/>
            </a:pPr>
            <a:r>
              <a:rPr lang="en-US" altLang="en-US" dirty="0"/>
              <a:t>Loss of motion </a:t>
            </a:r>
          </a:p>
          <a:p>
            <a:pPr lvl="1">
              <a:defRPr/>
            </a:pPr>
            <a:r>
              <a:rPr lang="en-US" altLang="en-US" dirty="0"/>
              <a:t>Difficulty sleeping</a:t>
            </a:r>
          </a:p>
          <a:p>
            <a:pPr>
              <a:defRPr/>
            </a:pPr>
            <a:r>
              <a:rPr lang="en-US" altLang="en-US" dirty="0"/>
              <a:t>Motion loss on exam</a:t>
            </a:r>
          </a:p>
          <a:p>
            <a:pPr lvl="1">
              <a:defRPr/>
            </a:pPr>
            <a:r>
              <a:rPr lang="en-US" altLang="en-US" dirty="0"/>
              <a:t>Active and passive</a:t>
            </a:r>
          </a:p>
          <a:p>
            <a:pPr>
              <a:defRPr/>
            </a:pPr>
            <a:r>
              <a:rPr lang="en-US" altLang="en-US" dirty="0"/>
              <a:t>Pain at extremes of motion</a:t>
            </a:r>
          </a:p>
        </p:txBody>
      </p:sp>
      <p:pic>
        <p:nvPicPr>
          <p:cNvPr id="2" name="Picture 4" descr="shoulder">
            <a:extLst>
              <a:ext uri="{FF2B5EF4-FFF2-40B4-BE49-F238E27FC236}">
                <a16:creationId xmlns:a16="http://schemas.microsoft.com/office/drawing/2014/main" id="{40C2CE5A-41B5-8521-C1BC-980B2A710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590800"/>
            <a:ext cx="312681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8767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9DF57-1615-4773-AE19-406ABA9BD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57811-D18E-C87D-D740-3FECAFEB3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20E6AB-2CC8-BF84-62D1-C5DF86EFD8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Jamesville, NY</a:t>
            </a:r>
          </a:p>
          <a:p>
            <a:pPr lvl="1"/>
            <a:r>
              <a:rPr lang="en-US" dirty="0"/>
              <a:t>HS: JD</a:t>
            </a:r>
          </a:p>
          <a:p>
            <a:pPr lvl="1"/>
            <a:r>
              <a:rPr lang="en-US" dirty="0"/>
              <a:t>College: St. Lawrence</a:t>
            </a:r>
          </a:p>
          <a:p>
            <a:pPr lvl="1"/>
            <a:r>
              <a:rPr lang="en-US" dirty="0"/>
              <a:t>Med School: SUNY Upstate</a:t>
            </a:r>
          </a:p>
          <a:p>
            <a:pPr lvl="1"/>
            <a:r>
              <a:rPr lang="en-US" dirty="0"/>
              <a:t>Residency: URMC</a:t>
            </a:r>
          </a:p>
          <a:p>
            <a:pPr lvl="1"/>
            <a:r>
              <a:rPr lang="en-US" dirty="0"/>
              <a:t>Fellowship: CU</a:t>
            </a:r>
          </a:p>
        </p:txBody>
      </p:sp>
      <p:pic>
        <p:nvPicPr>
          <p:cNvPr id="6" name="Online Image Placeholder 5">
            <a:extLst>
              <a:ext uri="{FF2B5EF4-FFF2-40B4-BE49-F238E27FC236}">
                <a16:creationId xmlns:a16="http://schemas.microsoft.com/office/drawing/2014/main" id="{04422E7D-47AC-BC74-A44E-5FAE3456B258}"/>
              </a:ext>
            </a:extLst>
          </p:cNvPr>
          <p:cNvPicPr>
            <a:picLocks noGrp="1" noChangeAspect="1"/>
          </p:cNvPicPr>
          <p:nvPr>
            <p:ph type="clipArt" idx="2"/>
          </p:nvPr>
        </p:nvPicPr>
        <p:blipFill>
          <a:blip r:embed="rId2"/>
          <a:stretch>
            <a:fillRect/>
          </a:stretch>
        </p:blipFill>
        <p:spPr>
          <a:xfrm>
            <a:off x="4572000" y="1213111"/>
            <a:ext cx="4345092" cy="44317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599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Frozen Shoulder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>
              <a:defRPr/>
            </a:pPr>
            <a:r>
              <a:rPr lang="en-US" altLang="en-US"/>
              <a:t>Affects about 2% of the general population</a:t>
            </a:r>
          </a:p>
          <a:p>
            <a:pPr lvl="1">
              <a:defRPr/>
            </a:pPr>
            <a:r>
              <a:rPr lang="en-US" altLang="en-US"/>
              <a:t>Populations at risk</a:t>
            </a:r>
          </a:p>
          <a:p>
            <a:pPr lvl="2">
              <a:defRPr/>
            </a:pPr>
            <a:r>
              <a:rPr lang="en-US" altLang="en-US"/>
              <a:t>Ages of 40 and 60 years</a:t>
            </a:r>
          </a:p>
          <a:p>
            <a:pPr lvl="2">
              <a:defRPr/>
            </a:pPr>
            <a:r>
              <a:rPr lang="en-US" altLang="en-US"/>
              <a:t>Women around menopause</a:t>
            </a:r>
          </a:p>
          <a:p>
            <a:pPr lvl="2">
              <a:defRPr/>
            </a:pPr>
            <a:r>
              <a:rPr lang="en-US" altLang="en-US"/>
              <a:t>Diabetes (10% of diabetics)</a:t>
            </a:r>
          </a:p>
          <a:p>
            <a:pPr lvl="2">
              <a:defRPr/>
            </a:pPr>
            <a:r>
              <a:rPr lang="en-US" altLang="en-US"/>
              <a:t>Thyroid disease </a:t>
            </a:r>
          </a:p>
          <a:p>
            <a:pPr lvl="2">
              <a:defRPr/>
            </a:pPr>
            <a:r>
              <a:rPr lang="en-US" altLang="en-US"/>
              <a:t>Following shoulder surgery</a:t>
            </a:r>
          </a:p>
          <a:p>
            <a:pPr lvl="1">
              <a:defRPr/>
            </a:pPr>
            <a:r>
              <a:rPr lang="en-US" altLang="en-US"/>
              <a:t>Up to 14% will have it in the other shoulder</a:t>
            </a:r>
          </a:p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9047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Frozen Shoulder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341437"/>
            <a:ext cx="6629400" cy="52117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altLang="en-US" dirty="0"/>
              <a:t>Non-operative Treatment</a:t>
            </a:r>
          </a:p>
          <a:p>
            <a:pPr lvl="1">
              <a:defRPr/>
            </a:pPr>
            <a:r>
              <a:rPr lang="en-US" altLang="en-US" dirty="0"/>
              <a:t>Activity Modification</a:t>
            </a:r>
          </a:p>
          <a:p>
            <a:pPr lvl="1">
              <a:defRPr/>
            </a:pPr>
            <a:r>
              <a:rPr lang="en-US" altLang="en-US" dirty="0"/>
              <a:t>Intra-articular cortisone injection</a:t>
            </a:r>
          </a:p>
          <a:p>
            <a:pPr lvl="1">
              <a:defRPr/>
            </a:pPr>
            <a:r>
              <a:rPr lang="en-US" altLang="en-US" dirty="0"/>
              <a:t>Anti-inflammatory Medications</a:t>
            </a:r>
          </a:p>
          <a:p>
            <a:pPr lvl="1">
              <a:defRPr/>
            </a:pPr>
            <a:r>
              <a:rPr lang="en-US" altLang="en-US" dirty="0"/>
              <a:t>Stretching program</a:t>
            </a:r>
          </a:p>
          <a:p>
            <a:pPr lvl="2">
              <a:defRPr/>
            </a:pPr>
            <a:r>
              <a:rPr lang="en-US" altLang="en-US" dirty="0"/>
              <a:t>3 times a day</a:t>
            </a:r>
          </a:p>
          <a:p>
            <a:pPr lvl="2">
              <a:defRPr/>
            </a:pPr>
            <a:r>
              <a:rPr lang="en-US" altLang="en-US" dirty="0"/>
              <a:t>Stretch and hold for 60 sec</a:t>
            </a:r>
          </a:p>
          <a:p>
            <a:pPr lvl="2">
              <a:defRPr/>
            </a:pPr>
            <a:r>
              <a:rPr lang="en-US" altLang="en-US" dirty="0"/>
              <a:t>Warm moist heat environment</a:t>
            </a:r>
          </a:p>
          <a:p>
            <a:pPr lvl="1">
              <a:defRPr/>
            </a:pPr>
            <a:r>
              <a:rPr lang="en-US" altLang="en-US" dirty="0"/>
              <a:t>90% improve</a:t>
            </a:r>
          </a:p>
          <a:p>
            <a:pPr>
              <a:defRPr/>
            </a:pPr>
            <a:r>
              <a:rPr lang="en-US" altLang="en-US" dirty="0"/>
              <a:t>1-2 years without treatment</a:t>
            </a:r>
          </a:p>
          <a:p>
            <a:pPr>
              <a:defRPr/>
            </a:pPr>
            <a:r>
              <a:rPr lang="en-US" altLang="en-US" dirty="0"/>
              <a:t>Surgical</a:t>
            </a:r>
          </a:p>
          <a:p>
            <a:pPr lvl="1">
              <a:defRPr/>
            </a:pPr>
            <a:r>
              <a:rPr lang="en-US" altLang="en-US" dirty="0"/>
              <a:t>Arthroscopic contracture release and manipulation</a:t>
            </a:r>
          </a:p>
        </p:txBody>
      </p:sp>
      <p:sp>
        <p:nvSpPr>
          <p:cNvPr id="20484" name="AutoShape 4" descr="A00071F0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0485" name="AutoShape 5" descr="A00071F0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0486" name="AutoShape 6" descr="A00071F0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0487" name="AutoShape 7" descr="A00071F0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0488" name="AutoShape 8" descr="A00071F0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pic>
        <p:nvPicPr>
          <p:cNvPr id="20489" name="Picture 9" descr="Shoulder stretch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31"/>
          <a:stretch>
            <a:fillRect/>
          </a:stretch>
        </p:blipFill>
        <p:spPr bwMode="auto">
          <a:xfrm>
            <a:off x="5562600" y="3429000"/>
            <a:ext cx="20574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0" descr="Shoulder stretch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9"/>
          <a:stretch>
            <a:fillRect/>
          </a:stretch>
        </p:blipFill>
        <p:spPr bwMode="auto">
          <a:xfrm>
            <a:off x="6915150" y="3352800"/>
            <a:ext cx="21526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1" descr="schcol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685800"/>
            <a:ext cx="224790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760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Rotator Cuff Tears</a:t>
            </a:r>
          </a:p>
        </p:txBody>
      </p:sp>
      <p:pic>
        <p:nvPicPr>
          <p:cNvPr id="22531" name="Picture 5" descr="rotatorcufftear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34290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9" descr="Cuff tear - pre 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347788"/>
            <a:ext cx="3048000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7" descr="image6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971800"/>
            <a:ext cx="3657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4114800"/>
            <a:ext cx="2743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Lateral shoulder 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Worse with activity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Overhead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Night 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Often no history of trauma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05600" y="3886200"/>
            <a:ext cx="2286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WEAKNESS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Loss of ACTIVE motion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Subacromial tenderness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Palpable defect</a:t>
            </a:r>
          </a:p>
        </p:txBody>
      </p:sp>
    </p:spTree>
    <p:extLst>
      <p:ext uri="{BB962C8B-B14F-4D97-AF65-F5344CB8AC3E}">
        <p14:creationId xmlns:p14="http://schemas.microsoft.com/office/powerpoint/2010/main" val="3361874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What we know…</a:t>
            </a:r>
          </a:p>
        </p:txBody>
      </p:sp>
      <p:sp>
        <p:nvSpPr>
          <p:cNvPr id="4464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en-US" sz="3600" dirty="0"/>
              <a:t>Rotator Cuff Tears are common</a:t>
            </a:r>
          </a:p>
          <a:p>
            <a:pPr lvl="1">
              <a:defRPr/>
            </a:pPr>
            <a:r>
              <a:rPr lang="en-US" altLang="en-US" sz="3200" dirty="0"/>
              <a:t>By age of 60 over 50% of people have cuff pathology</a:t>
            </a:r>
          </a:p>
          <a:p>
            <a:pPr>
              <a:defRPr/>
            </a:pPr>
            <a:r>
              <a:rPr lang="en-US" altLang="en-US" sz="3600" dirty="0"/>
              <a:t>Most tears are degenerative tears</a:t>
            </a:r>
          </a:p>
          <a:p>
            <a:pPr lvl="1">
              <a:defRPr/>
            </a:pPr>
            <a:r>
              <a:rPr lang="en-US" altLang="en-US" sz="3200" dirty="0"/>
              <a:t>Some are traumatic</a:t>
            </a:r>
          </a:p>
          <a:p>
            <a:pPr>
              <a:defRPr/>
            </a:pPr>
            <a:r>
              <a:rPr lang="en-US" altLang="en-US" sz="3600" dirty="0"/>
              <a:t>Larger tears generally have loss of greater shoulder function/weakness</a:t>
            </a:r>
          </a:p>
        </p:txBody>
      </p:sp>
    </p:spTree>
    <p:extLst>
      <p:ext uri="{BB962C8B-B14F-4D97-AF65-F5344CB8AC3E}">
        <p14:creationId xmlns:p14="http://schemas.microsoft.com/office/powerpoint/2010/main" val="22687304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What we know…</a:t>
            </a:r>
          </a:p>
        </p:txBody>
      </p:sp>
      <p:sp>
        <p:nvSpPr>
          <p:cNvPr id="45773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00200"/>
            <a:ext cx="8534400" cy="4525963"/>
          </a:xfrm>
        </p:spPr>
        <p:txBody>
          <a:bodyPr/>
          <a:lstStyle/>
          <a:p>
            <a:pPr>
              <a:defRPr/>
            </a:pPr>
            <a:r>
              <a:rPr lang="en-US" altLang="en-US" sz="3600" dirty="0"/>
              <a:t>Rotator Cuff Tears </a:t>
            </a:r>
            <a:r>
              <a:rPr lang="en-US" altLang="en-US" sz="3600" b="1" i="1" dirty="0"/>
              <a:t>do not</a:t>
            </a:r>
            <a:r>
              <a:rPr lang="en-US" altLang="en-US" sz="3600" dirty="0"/>
              <a:t> heal on their own</a:t>
            </a:r>
          </a:p>
          <a:p>
            <a:pPr>
              <a:defRPr/>
            </a:pPr>
            <a:r>
              <a:rPr lang="en-US" altLang="en-US" sz="3600" dirty="0"/>
              <a:t>Rotator Cuff Tears get </a:t>
            </a:r>
            <a:r>
              <a:rPr lang="en-US" altLang="en-US" sz="3600" b="1" dirty="0"/>
              <a:t>larger</a:t>
            </a:r>
            <a:r>
              <a:rPr lang="en-US" altLang="en-US" sz="3600" dirty="0"/>
              <a:t> over time </a:t>
            </a:r>
          </a:p>
          <a:p>
            <a:pPr>
              <a:defRPr/>
            </a:pPr>
            <a:r>
              <a:rPr lang="en-US" altLang="en-US" sz="3600" dirty="0"/>
              <a:t>Many patients with rotator cuff tears do not have pain</a:t>
            </a:r>
          </a:p>
          <a:p>
            <a:pPr lvl="1">
              <a:defRPr/>
            </a:pPr>
            <a:r>
              <a:rPr lang="en-US" altLang="en-US" sz="3200" dirty="0"/>
              <a:t>Many patients </a:t>
            </a:r>
            <a:r>
              <a:rPr lang="en-US" altLang="en-US" sz="3200" b="1" i="1" dirty="0"/>
              <a:t>will eventually</a:t>
            </a:r>
            <a:r>
              <a:rPr lang="en-US" altLang="en-US" sz="3200" dirty="0"/>
              <a:t> have pain</a:t>
            </a:r>
          </a:p>
          <a:p>
            <a:pPr>
              <a:buFont typeface="Wingdings" pitchFamily="2" charset="2"/>
              <a:buNone/>
              <a:defRPr/>
            </a:pPr>
            <a:r>
              <a:rPr lang="en-US" altLang="en-US" sz="1600" dirty="0"/>
              <a:t>							(</a:t>
            </a:r>
            <a:r>
              <a:rPr lang="en-US" altLang="en-US" sz="1600" dirty="0" err="1"/>
              <a:t>Yamagucci</a:t>
            </a:r>
            <a:r>
              <a:rPr lang="en-US" altLang="en-US" sz="1600" dirty="0"/>
              <a:t>, </a:t>
            </a:r>
            <a:r>
              <a:rPr lang="en-US" altLang="en-US" sz="1600" i="1" dirty="0"/>
              <a:t>JSES</a:t>
            </a:r>
            <a:r>
              <a:rPr lang="en-US" altLang="en-US" sz="1600" dirty="0"/>
              <a:t> 2001)</a:t>
            </a:r>
            <a:endParaRPr lang="en-US" altLang="en-US" dirty="0"/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275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1" descr="Go to fullsize imag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371600"/>
            <a:ext cx="1000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7493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Non-operative Treatment</a:t>
            </a:r>
          </a:p>
        </p:txBody>
      </p:sp>
      <p:sp>
        <p:nvSpPr>
          <p:cNvPr id="447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0"/>
            <a:ext cx="4267200" cy="48006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altLang="en-US" sz="3000" dirty="0"/>
              <a:t>Anti-inflammatory Medications</a:t>
            </a:r>
          </a:p>
          <a:p>
            <a:pPr>
              <a:defRPr/>
            </a:pPr>
            <a:r>
              <a:rPr lang="en-US" altLang="en-US" sz="3000" dirty="0"/>
              <a:t>Physical Therapy</a:t>
            </a:r>
          </a:p>
          <a:p>
            <a:pPr>
              <a:defRPr/>
            </a:pPr>
            <a:r>
              <a:rPr lang="en-US" altLang="en-US" sz="3000" dirty="0"/>
              <a:t>60-70% will show     some improvement</a:t>
            </a:r>
          </a:p>
          <a:p>
            <a:pPr>
              <a:defRPr/>
            </a:pPr>
            <a:r>
              <a:rPr lang="en-US" altLang="en-US" sz="3000" dirty="0"/>
              <a:t>MRI </a:t>
            </a:r>
          </a:p>
          <a:p>
            <a:pPr lvl="1">
              <a:defRPr/>
            </a:pPr>
            <a:r>
              <a:rPr lang="en-US" altLang="en-US" sz="2800" dirty="0"/>
              <a:t>After failure of PT</a:t>
            </a:r>
          </a:p>
          <a:p>
            <a:pPr lvl="2">
              <a:defRPr/>
            </a:pPr>
            <a:r>
              <a:rPr lang="en-US" altLang="en-US" sz="2500" dirty="0"/>
              <a:t>6 weeks</a:t>
            </a:r>
          </a:p>
          <a:p>
            <a:pPr lvl="1">
              <a:defRPr/>
            </a:pPr>
            <a:r>
              <a:rPr lang="en-US" altLang="en-US" sz="2800" dirty="0"/>
              <a:t>After traumatic event</a:t>
            </a:r>
          </a:p>
          <a:p>
            <a:pPr>
              <a:defRPr/>
            </a:pPr>
            <a:endParaRPr lang="en-US" altLang="en-US" sz="3000" dirty="0"/>
          </a:p>
          <a:p>
            <a:pPr>
              <a:defRPr/>
            </a:pPr>
            <a:r>
              <a:rPr lang="en-US" altLang="en-US" sz="3000" dirty="0"/>
              <a:t>Cortisone Injections**</a:t>
            </a:r>
          </a:p>
          <a:p>
            <a:pPr>
              <a:defRPr/>
            </a:pPr>
            <a:endParaRPr lang="en-US" altLang="en-US" sz="3000" b="1" dirty="0">
              <a:solidFill>
                <a:srgbClr val="FF0000"/>
              </a:solidFill>
            </a:endParaRPr>
          </a:p>
        </p:txBody>
      </p:sp>
      <p:pic>
        <p:nvPicPr>
          <p:cNvPr id="447492" name="flex 1.mpeg">
            <a:hlinkClick r:id="" action="ppaction://media"/>
          </p:cNvPr>
          <p:cNvPicPr>
            <a:picLocks noGrp="1" noRot="1" noChangeAspect="1" noChangeArrowheads="1"/>
          </p:cNvPicPr>
          <p:nvPr>
            <p:ph type="media" sz="half" idx="2"/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2719388"/>
            <a:ext cx="3048000" cy="228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4" name="Picture 16" descr="Go to fullsize image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133600"/>
            <a:ext cx="10001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8" descr="edu_inj_subacromial_cortisone_0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4267200"/>
            <a:ext cx="11811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0" descr="Go to fullsize image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81200"/>
            <a:ext cx="11430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12" descr="Go to fullsize image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24000"/>
            <a:ext cx="10477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4" descr="Go to fullsize image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447800"/>
            <a:ext cx="9620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8" descr="Go to fullsize image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828800"/>
            <a:ext cx="1543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11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02" fill="hold"/>
                                        <p:tgtEl>
                                          <p:spTgt spid="4474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4749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74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474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49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altLang="en-US"/>
              <a:t>Surgical Treatment</a:t>
            </a:r>
          </a:p>
        </p:txBody>
      </p:sp>
      <p:sp>
        <p:nvSpPr>
          <p:cNvPr id="44851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293812"/>
            <a:ext cx="4947282" cy="5259388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altLang="en-US" dirty="0"/>
              <a:t>Based on activity level</a:t>
            </a:r>
          </a:p>
          <a:p>
            <a:pPr lvl="1">
              <a:defRPr/>
            </a:pPr>
            <a:r>
              <a:rPr lang="en-US" altLang="en-US" dirty="0"/>
              <a:t>Age is relative</a:t>
            </a:r>
          </a:p>
          <a:p>
            <a:pPr lvl="1">
              <a:defRPr/>
            </a:pPr>
            <a:r>
              <a:rPr lang="en-US" altLang="en-US" dirty="0"/>
              <a:t>Higher activity </a:t>
            </a:r>
            <a:r>
              <a:rPr lang="en-US" altLang="en-US" dirty="0">
                <a:sym typeface="Wingdings" panose="05000000000000000000" pitchFamily="2" charset="2"/>
              </a:rPr>
              <a:t> consider surgery earlier</a:t>
            </a:r>
            <a:endParaRPr lang="en-US" altLang="en-US" dirty="0"/>
          </a:p>
          <a:p>
            <a:pPr>
              <a:defRPr/>
            </a:pPr>
            <a:r>
              <a:rPr lang="en-US" altLang="en-US" dirty="0"/>
              <a:t>Surgical Treatment – Rotator Cuff Repair</a:t>
            </a:r>
          </a:p>
          <a:p>
            <a:pPr lvl="1">
              <a:defRPr/>
            </a:pPr>
            <a:r>
              <a:rPr lang="en-US" altLang="en-US" dirty="0"/>
              <a:t>Opportunity to heal tendon</a:t>
            </a:r>
          </a:p>
          <a:p>
            <a:pPr lvl="1">
              <a:defRPr/>
            </a:pPr>
            <a:r>
              <a:rPr lang="en-US" altLang="en-US" dirty="0"/>
              <a:t>Arthroscopic surgery</a:t>
            </a:r>
          </a:p>
          <a:p>
            <a:pPr lvl="1">
              <a:defRPr/>
            </a:pPr>
            <a:r>
              <a:rPr lang="en-US" altLang="en-US" dirty="0"/>
              <a:t>Outpatient</a:t>
            </a:r>
          </a:p>
          <a:p>
            <a:pPr lvl="1">
              <a:defRPr/>
            </a:pPr>
            <a:r>
              <a:rPr lang="en-US" altLang="en-US" dirty="0"/>
              <a:t>Well-tolerated</a:t>
            </a:r>
          </a:p>
          <a:p>
            <a:pPr lvl="1">
              <a:defRPr/>
            </a:pPr>
            <a:r>
              <a:rPr lang="en-US" altLang="en-US" dirty="0"/>
              <a:t>Small-medium size tears have 90-95% chance of improvement</a:t>
            </a:r>
          </a:p>
          <a:p>
            <a:pPr lvl="1">
              <a:defRPr/>
            </a:pPr>
            <a:r>
              <a:rPr lang="en-US" altLang="en-US" dirty="0"/>
              <a:t>Takes 3 months to heal</a:t>
            </a:r>
          </a:p>
        </p:txBody>
      </p:sp>
      <p:pic>
        <p:nvPicPr>
          <p:cNvPr id="6" name="Picture 5" descr="Senior Basketb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24" y="77787"/>
            <a:ext cx="141922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morr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2078037"/>
            <a:ext cx="18573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4-11-02SnrWmnTenn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578" y="2115970"/>
            <a:ext cx="166687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4-08-09Sk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699" y="383680"/>
            <a:ext cx="13811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CAECC5-AFC3-B64A-DE90-1237FDD392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1824" y="4315128"/>
            <a:ext cx="2174522" cy="20758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048208-C0BA-1556-ECCB-8C170AA2C7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3275" y="4315127"/>
            <a:ext cx="2138268" cy="207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477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Challenges</a:t>
            </a:r>
          </a:p>
        </p:txBody>
      </p:sp>
      <p:sp>
        <p:nvSpPr>
          <p:cNvPr id="44953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371600"/>
            <a:ext cx="8229600" cy="4525963"/>
          </a:xfrm>
        </p:spPr>
        <p:txBody>
          <a:bodyPr/>
          <a:lstStyle/>
          <a:p>
            <a:pPr lvl="2">
              <a:defRPr/>
            </a:pPr>
            <a:r>
              <a:rPr lang="en-US" altLang="en-US" sz="3200" dirty="0"/>
              <a:t>What makes healing difficult:</a:t>
            </a:r>
          </a:p>
          <a:p>
            <a:pPr lvl="3">
              <a:defRPr/>
            </a:pPr>
            <a:r>
              <a:rPr lang="en-US" altLang="en-US" sz="2800" dirty="0"/>
              <a:t>Smoking</a:t>
            </a:r>
          </a:p>
          <a:p>
            <a:pPr lvl="3">
              <a:defRPr/>
            </a:pPr>
            <a:r>
              <a:rPr lang="en-US" altLang="en-US" sz="2800" dirty="0"/>
              <a:t>Age (&gt;75 years)</a:t>
            </a:r>
          </a:p>
          <a:p>
            <a:pPr lvl="3">
              <a:defRPr/>
            </a:pPr>
            <a:r>
              <a:rPr lang="en-US" altLang="en-US" sz="2800" dirty="0"/>
              <a:t>Diabetes</a:t>
            </a:r>
          </a:p>
          <a:p>
            <a:pPr lvl="3">
              <a:defRPr/>
            </a:pPr>
            <a:r>
              <a:rPr lang="en-US" altLang="en-US" sz="2800" dirty="0"/>
              <a:t>Large/Massive rotator cuff tears</a:t>
            </a:r>
          </a:p>
          <a:p>
            <a:pPr lvl="4">
              <a:defRPr/>
            </a:pPr>
            <a:r>
              <a:rPr lang="en-US" altLang="en-US" sz="2800" dirty="0"/>
              <a:t>88-95% improvement </a:t>
            </a:r>
          </a:p>
          <a:p>
            <a:pPr lvl="4">
              <a:buFont typeface="Wingdings" pitchFamily="2" charset="2"/>
              <a:buNone/>
              <a:defRPr/>
            </a:pPr>
            <a:r>
              <a:rPr lang="en-US" altLang="en-US" sz="1600" dirty="0"/>
              <a:t>		</a:t>
            </a:r>
            <a:r>
              <a:rPr lang="en-US" altLang="en-US" sz="1600" dirty="0" err="1"/>
              <a:t>Savoie</a:t>
            </a:r>
            <a:r>
              <a:rPr lang="en-US" altLang="en-US" sz="1600" dirty="0"/>
              <a:t> (Arthroscopy 2003), Burkhart et al (Arthroscopy 2001) </a:t>
            </a:r>
          </a:p>
          <a:p>
            <a:pPr lvl="3">
              <a:defRPr/>
            </a:pPr>
            <a:r>
              <a:rPr lang="en-US" altLang="en-US" sz="2800" dirty="0"/>
              <a:t>Recurrent tears</a:t>
            </a:r>
          </a:p>
          <a:p>
            <a:pPr lvl="3">
              <a:defRPr/>
            </a:pPr>
            <a:r>
              <a:rPr lang="en-US" altLang="en-US" sz="2800" dirty="0"/>
              <a:t>Multiple Cortisone Injections </a:t>
            </a:r>
            <a:r>
              <a:rPr lang="en-US" altLang="en-US" sz="1600" dirty="0"/>
              <a:t>(Watson JBJS 1985)</a:t>
            </a:r>
          </a:p>
          <a:p>
            <a:pPr>
              <a:defRPr/>
            </a:pPr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0758574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Shoulder Arthritis</a:t>
            </a:r>
          </a:p>
        </p:txBody>
      </p:sp>
      <p:sp>
        <p:nvSpPr>
          <p:cNvPr id="4423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30480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/>
              <a:t>Breakdown of cartilage</a:t>
            </a:r>
          </a:p>
          <a:p>
            <a:pPr eaLnBrk="1" hangingPunct="1">
              <a:defRPr/>
            </a:pPr>
            <a:r>
              <a:rPr lang="en-US" altLang="en-US"/>
              <a:t>Loss of smooth surfaces</a:t>
            </a:r>
          </a:p>
          <a:p>
            <a:pPr eaLnBrk="1" hangingPunct="1">
              <a:defRPr/>
            </a:pPr>
            <a:r>
              <a:rPr lang="en-US" altLang="en-US"/>
              <a:t>Loss of joint space</a:t>
            </a:r>
          </a:p>
          <a:p>
            <a:pPr eaLnBrk="1" hangingPunct="1">
              <a:defRPr/>
            </a:pPr>
            <a:r>
              <a:rPr lang="en-US" altLang="en-US"/>
              <a:t>Bone Spurs</a:t>
            </a:r>
          </a:p>
        </p:txBody>
      </p:sp>
      <p:pic>
        <p:nvPicPr>
          <p:cNvPr id="35846" name="Picture 9" descr="shoulderarthrit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0" t="9334" b="5333"/>
          <a:stretch>
            <a:fillRect/>
          </a:stretch>
        </p:blipFill>
        <p:spPr bwMode="auto">
          <a:xfrm>
            <a:off x="3962400" y="1219200"/>
            <a:ext cx="2133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10" descr="shoulderarthrit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9334" r="51201" b="5333"/>
          <a:stretch>
            <a:fillRect/>
          </a:stretch>
        </p:blipFill>
        <p:spPr bwMode="auto">
          <a:xfrm>
            <a:off x="6400800" y="1219200"/>
            <a:ext cx="2133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733" y="3863181"/>
            <a:ext cx="2676102" cy="228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3863181"/>
            <a:ext cx="2414023" cy="234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951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Symptoms</a:t>
            </a:r>
          </a:p>
        </p:txBody>
      </p:sp>
      <p:sp>
        <p:nvSpPr>
          <p:cNvPr id="4485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altLang="en-US" sz="2800" dirty="0"/>
              <a:t>Pain</a:t>
            </a:r>
          </a:p>
          <a:p>
            <a:pPr lvl="1" eaLnBrk="1" hangingPunct="1">
              <a:defRPr/>
            </a:pPr>
            <a:r>
              <a:rPr lang="en-US" altLang="en-US" sz="2400" dirty="0"/>
              <a:t>Progress over time</a:t>
            </a:r>
          </a:p>
          <a:p>
            <a:pPr lvl="1" eaLnBrk="1" hangingPunct="1">
              <a:defRPr/>
            </a:pPr>
            <a:r>
              <a:rPr lang="en-US" altLang="en-US" sz="2400" dirty="0"/>
              <a:t>Worse with activity </a:t>
            </a:r>
          </a:p>
          <a:p>
            <a:pPr lvl="1" eaLnBrk="1" hangingPunct="1">
              <a:defRPr/>
            </a:pPr>
            <a:r>
              <a:rPr lang="en-US" altLang="en-US" sz="2400" dirty="0"/>
              <a:t>Interferes with sleep </a:t>
            </a:r>
          </a:p>
          <a:p>
            <a:pPr eaLnBrk="1" hangingPunct="1">
              <a:defRPr/>
            </a:pPr>
            <a:r>
              <a:rPr lang="en-US" altLang="en-US" sz="2800" dirty="0"/>
              <a:t>Loss of motion (active and passive)</a:t>
            </a:r>
          </a:p>
          <a:p>
            <a:pPr eaLnBrk="1" hangingPunct="1">
              <a:defRPr/>
            </a:pPr>
            <a:r>
              <a:rPr lang="en-US" altLang="en-US" sz="2800" dirty="0"/>
              <a:t>Pain with motion</a:t>
            </a:r>
          </a:p>
          <a:p>
            <a:pPr eaLnBrk="1" hangingPunct="1">
              <a:defRPr/>
            </a:pPr>
            <a:r>
              <a:rPr lang="en-US" altLang="en-US" sz="2800" dirty="0"/>
              <a:t>Swelling</a:t>
            </a:r>
          </a:p>
          <a:p>
            <a:pPr eaLnBrk="1" hangingPunct="1">
              <a:defRPr/>
            </a:pPr>
            <a:r>
              <a:rPr lang="en-US" altLang="en-US" sz="2800" dirty="0"/>
              <a:t>Crepitus (clicking, popping or crunching sound) </a:t>
            </a:r>
          </a:p>
          <a:p>
            <a:pPr eaLnBrk="1" hangingPunct="1">
              <a:defRPr/>
            </a:pPr>
            <a:r>
              <a:rPr lang="en-US" altLang="en-US" sz="2800" dirty="0"/>
              <a:t>Joint line tenderness</a:t>
            </a:r>
          </a:p>
          <a:p>
            <a:pPr eaLnBrk="1" hangingPunct="1">
              <a:defRPr/>
            </a:pPr>
            <a:r>
              <a:rPr lang="en-US" altLang="en-US" sz="2800" dirty="0"/>
              <a:t>Strength preserved</a:t>
            </a:r>
          </a:p>
          <a:p>
            <a:pPr eaLnBrk="1" hangingPunct="1">
              <a:defRPr/>
            </a:pPr>
            <a:endParaRPr lang="en-US" altLang="en-US" sz="2800" dirty="0"/>
          </a:p>
          <a:p>
            <a:pPr eaLnBrk="1" hangingPunct="1">
              <a:defRPr/>
            </a:pP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551130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3733800" cy="4389120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US" dirty="0"/>
              <a:t>Normal shoulder anatomy</a:t>
            </a:r>
          </a:p>
          <a:p>
            <a:pPr>
              <a:defRPr/>
            </a:pPr>
            <a:r>
              <a:rPr lang="en-US" dirty="0"/>
              <a:t>Physical Exam</a:t>
            </a:r>
          </a:p>
          <a:p>
            <a:pPr>
              <a:defRPr/>
            </a:pPr>
            <a:r>
              <a:rPr lang="en-US" dirty="0"/>
              <a:t>Imaging</a:t>
            </a:r>
          </a:p>
          <a:p>
            <a:pPr>
              <a:defRPr/>
            </a:pPr>
            <a:r>
              <a:rPr lang="en-US" dirty="0"/>
              <a:t>Impingement/bursitis</a:t>
            </a:r>
          </a:p>
          <a:p>
            <a:pPr>
              <a:defRPr/>
            </a:pPr>
            <a:r>
              <a:rPr lang="en-US" dirty="0"/>
              <a:t>Biceps tendinitis</a:t>
            </a:r>
          </a:p>
          <a:p>
            <a:pPr>
              <a:defRPr/>
            </a:pPr>
            <a:r>
              <a:rPr lang="en-US" dirty="0"/>
              <a:t>Frozen shoulder</a:t>
            </a:r>
          </a:p>
          <a:p>
            <a:pPr>
              <a:defRPr/>
            </a:pPr>
            <a:r>
              <a:rPr lang="en-US" dirty="0"/>
              <a:t>Rotator cuff tears</a:t>
            </a:r>
          </a:p>
          <a:p>
            <a:pPr>
              <a:defRPr/>
            </a:pPr>
            <a:r>
              <a:rPr lang="en-US" dirty="0"/>
              <a:t>Shoulder arthritis</a:t>
            </a:r>
          </a:p>
          <a:p>
            <a:pPr lvl="1">
              <a:defRPr/>
            </a:pPr>
            <a:r>
              <a:rPr lang="en-US" b="1" dirty="0">
                <a:solidFill>
                  <a:srgbClr val="FF0000"/>
                </a:solidFill>
                <a:effectLst/>
              </a:rPr>
              <a:t>Rotator cuff tear arthropathy</a:t>
            </a:r>
          </a:p>
          <a:p>
            <a:pPr>
              <a:defRPr/>
            </a:pPr>
            <a:r>
              <a:rPr lang="en-US" dirty="0"/>
              <a:t>Proximal humerus fractures</a:t>
            </a:r>
            <a:endParaRPr lang="en-US" dirty="0"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69ECF1-74A9-764D-1900-191E3FA57BB1}"/>
              </a:ext>
            </a:extLst>
          </p:cNvPr>
          <p:cNvSpPr txBox="1"/>
          <p:nvPr/>
        </p:nvSpPr>
        <p:spPr>
          <a:xfrm>
            <a:off x="4572000" y="1935480"/>
            <a:ext cx="3276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Anatomy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Fractures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Olecranon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Radial head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Tendinopathies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Lateral epicondylitis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Medial epicondylitis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Biceps tear/rupture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Nerve compression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Cubital tunnel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8658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Rotator Cuff Tear </a:t>
            </a:r>
            <a:r>
              <a:rPr lang="en-US" altLang="en-US" dirty="0" err="1"/>
              <a:t>Arthropathy</a:t>
            </a:r>
            <a:endParaRPr lang="en-US" altLang="en-US" dirty="0"/>
          </a:p>
        </p:txBody>
      </p:sp>
      <p:sp>
        <p:nvSpPr>
          <p:cNvPr id="4423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3505200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>
                <a:solidFill>
                  <a:srgbClr val="FF0000"/>
                </a:solidFill>
              </a:rPr>
              <a:t>Instability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/>
              <a:t>Breakdown of cartilage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/>
              <a:t>Loss of smooth surfaces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/>
              <a:t>Loss of joint space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/>
              <a:t>Bone erosion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/>
              <a:t>Bone Spurs</a:t>
            </a:r>
          </a:p>
        </p:txBody>
      </p:sp>
      <p:pic>
        <p:nvPicPr>
          <p:cNvPr id="52230" name="Picture 11" descr="cuff tear arthropath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" t="2942" r="3743" b="39520"/>
          <a:stretch>
            <a:fillRect/>
          </a:stretch>
        </p:blipFill>
        <p:spPr bwMode="auto">
          <a:xfrm>
            <a:off x="5253902" y="1268109"/>
            <a:ext cx="2455719" cy="251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4055052"/>
            <a:ext cx="2824163" cy="26733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0402" y="4021138"/>
            <a:ext cx="2738438" cy="270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710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Symptoms</a:t>
            </a:r>
          </a:p>
        </p:txBody>
      </p:sp>
      <p:sp>
        <p:nvSpPr>
          <p:cNvPr id="4485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/>
              <a:t>Pain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400" dirty="0"/>
              <a:t>Progress over time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400" dirty="0"/>
              <a:t>Worse with activity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400" dirty="0"/>
              <a:t>Interferes with sleep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/>
              <a:t>Instability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/>
              <a:t>Loss of Motion (</a:t>
            </a:r>
            <a:r>
              <a:rPr lang="en-US" altLang="en-US" sz="2800" dirty="0">
                <a:solidFill>
                  <a:srgbClr val="FF0000"/>
                </a:solidFill>
              </a:rPr>
              <a:t>Active</a:t>
            </a:r>
            <a:r>
              <a:rPr lang="en-US" altLang="en-US" sz="2800" dirty="0"/>
              <a:t>)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2600" dirty="0" err="1"/>
              <a:t>pseudoparesis</a:t>
            </a:r>
            <a:endParaRPr lang="en-US" altLang="en-US" sz="26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/>
              <a:t>Swelling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/>
              <a:t>Crepitus (clicking, popping or crunching sound)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/>
              <a:t>Tenderness 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2600" dirty="0"/>
              <a:t>Joint line and </a:t>
            </a:r>
            <a:r>
              <a:rPr lang="en-US" altLang="en-US" sz="2600" dirty="0">
                <a:solidFill>
                  <a:srgbClr val="FF0000"/>
                </a:solidFill>
              </a:rPr>
              <a:t>subacromial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800" dirty="0">
                <a:solidFill>
                  <a:srgbClr val="FF0000"/>
                </a:solidFill>
              </a:rPr>
              <a:t>Weakness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800" dirty="0"/>
          </a:p>
        </p:txBody>
      </p:sp>
      <p:pic>
        <p:nvPicPr>
          <p:cNvPr id="2" name="Bennick Didentified2.wmv">
            <a:hlinkClick r:id="" action="ppaction://media"/>
            <a:extLst>
              <a:ext uri="{FF2B5EF4-FFF2-40B4-BE49-F238E27FC236}">
                <a16:creationId xmlns:a16="http://schemas.microsoft.com/office/drawing/2014/main" id="{CBDE4D4A-B295-9B3D-76C7-1C826CDED8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19200"/>
            <a:ext cx="3454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041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Treatment – Non-operative</a:t>
            </a:r>
          </a:p>
        </p:txBody>
      </p:sp>
      <p:sp>
        <p:nvSpPr>
          <p:cNvPr id="4474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629150" cy="45259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dirty="0"/>
              <a:t>Anti-</a:t>
            </a:r>
            <a:r>
              <a:rPr lang="en-US" altLang="en-US" dirty="0" err="1"/>
              <a:t>Inflamatories</a:t>
            </a:r>
            <a:r>
              <a:rPr lang="en-US" altLang="en-US" dirty="0"/>
              <a:t> (NSAIDs)</a:t>
            </a:r>
          </a:p>
          <a:p>
            <a:pPr eaLnBrk="1" hangingPunct="1">
              <a:defRPr/>
            </a:pPr>
            <a:r>
              <a:rPr lang="en-US" altLang="en-US" dirty="0"/>
              <a:t>Cortisone Injection </a:t>
            </a:r>
          </a:p>
          <a:p>
            <a:pPr eaLnBrk="1" hangingPunct="1">
              <a:defRPr/>
            </a:pPr>
            <a:r>
              <a:rPr lang="en-US" altLang="en-US" dirty="0"/>
              <a:t>Activity Modification</a:t>
            </a:r>
          </a:p>
          <a:p>
            <a:pPr eaLnBrk="1" hangingPunct="1">
              <a:defRPr/>
            </a:pPr>
            <a:r>
              <a:rPr lang="en-US" altLang="en-US" dirty="0" err="1"/>
              <a:t>Viscosupplementation</a:t>
            </a:r>
            <a:endParaRPr lang="en-US" altLang="en-US" dirty="0"/>
          </a:p>
          <a:p>
            <a:pPr eaLnBrk="1" hangingPunct="1">
              <a:defRPr/>
            </a:pPr>
            <a:endParaRPr lang="en-US" altLang="en-US" dirty="0"/>
          </a:p>
          <a:p>
            <a:pPr eaLnBrk="1" hangingPunct="1">
              <a:defRPr/>
            </a:pPr>
            <a:r>
              <a:rPr lang="en-US" altLang="en-US" dirty="0"/>
              <a:t>Physical Therapy</a:t>
            </a:r>
          </a:p>
          <a:p>
            <a:pPr lvl="1">
              <a:defRPr/>
            </a:pPr>
            <a:r>
              <a:rPr lang="en-US" altLang="en-US" dirty="0"/>
              <a:t>Early arthritis</a:t>
            </a:r>
          </a:p>
          <a:p>
            <a:pPr lvl="1">
              <a:defRPr/>
            </a:pPr>
            <a:r>
              <a:rPr lang="en-US" altLang="en-US" dirty="0"/>
              <a:t>Deltoid re-training for cuff tear arthropathy</a:t>
            </a:r>
          </a:p>
          <a:p>
            <a:pPr lvl="1">
              <a:defRPr/>
            </a:pPr>
            <a:endParaRPr lang="en-US" altLang="en-US" dirty="0"/>
          </a:p>
          <a:p>
            <a:pPr>
              <a:defRPr/>
            </a:pPr>
            <a:endParaRPr lang="en-US" altLang="en-US" dirty="0"/>
          </a:p>
        </p:txBody>
      </p:sp>
      <p:pic>
        <p:nvPicPr>
          <p:cNvPr id="447493" name="flex 1.mpe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267200"/>
            <a:ext cx="3352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7" descr="edu_inj_subacromial_cortisone_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3043238"/>
            <a:ext cx="11811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94" name="Group 12"/>
          <p:cNvGrpSpPr>
            <a:grpSpLocks/>
          </p:cNvGrpSpPr>
          <p:nvPr/>
        </p:nvGrpSpPr>
        <p:grpSpPr bwMode="auto">
          <a:xfrm>
            <a:off x="5105400" y="1562100"/>
            <a:ext cx="3581400" cy="1485900"/>
            <a:chOff x="3312" y="1152"/>
            <a:chExt cx="2256" cy="936"/>
          </a:xfrm>
        </p:grpSpPr>
        <p:pic>
          <p:nvPicPr>
            <p:cNvPr id="37895" name="Picture 4" descr="Go to fullsize image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6" y="1152"/>
              <a:ext cx="63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6" name="Picture 6" descr="Go to fullsize image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8" y="1632"/>
              <a:ext cx="630" cy="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7" name="Picture 8" descr="Go to fullsize image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1536"/>
              <a:ext cx="720" cy="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8" name="Picture 9" descr="Go to fullsize image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6" y="1248"/>
              <a:ext cx="660" cy="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9" name="Picture 10" descr="Go to fullsize image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0" y="1200"/>
              <a:ext cx="606" cy="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0" name="Picture 11" descr="Go to fullsize image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6" y="1440"/>
              <a:ext cx="97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4319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02" fill="hold"/>
                                        <p:tgtEl>
                                          <p:spTgt spid="4474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47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474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493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4749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When to consider surgery</a:t>
            </a:r>
          </a:p>
        </p:txBody>
      </p:sp>
      <p:sp>
        <p:nvSpPr>
          <p:cNvPr id="44953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FF3300"/>
                </a:solidFill>
              </a:rPr>
              <a:t>Failed</a:t>
            </a:r>
            <a:r>
              <a:rPr lang="en-US" altLang="en-US" dirty="0"/>
              <a:t> non-operative management</a:t>
            </a:r>
          </a:p>
          <a:p>
            <a:pPr eaLnBrk="1" hangingPunct="1">
              <a:defRPr/>
            </a:pPr>
            <a:r>
              <a:rPr lang="en-US" altLang="en-US" dirty="0">
                <a:solidFill>
                  <a:srgbClr val="FF0000"/>
                </a:solidFill>
              </a:rPr>
              <a:t>Quality of Life </a:t>
            </a:r>
            <a:r>
              <a:rPr lang="en-US" altLang="en-US" dirty="0"/>
              <a:t>Decision</a:t>
            </a:r>
          </a:p>
          <a:p>
            <a:pPr lvl="1" eaLnBrk="1" hangingPunct="1">
              <a:defRPr/>
            </a:pPr>
            <a:r>
              <a:rPr lang="en-US" altLang="en-US" dirty="0"/>
              <a:t>Interferes with activities</a:t>
            </a:r>
          </a:p>
          <a:p>
            <a:pPr lvl="1" eaLnBrk="1" hangingPunct="1">
              <a:defRPr/>
            </a:pPr>
            <a:r>
              <a:rPr lang="en-US" altLang="en-US" dirty="0"/>
              <a:t>Loss of independence</a:t>
            </a:r>
          </a:p>
          <a:p>
            <a:pPr lvl="2" eaLnBrk="1" hangingPunct="1">
              <a:defRPr/>
            </a:pPr>
            <a:r>
              <a:rPr lang="en-US" altLang="en-US" dirty="0"/>
              <a:t>Grooming</a:t>
            </a:r>
          </a:p>
          <a:p>
            <a:pPr lvl="2" eaLnBrk="1" hangingPunct="1">
              <a:defRPr/>
            </a:pPr>
            <a:r>
              <a:rPr lang="en-US" altLang="en-US" dirty="0"/>
              <a:t>Bathing</a:t>
            </a:r>
          </a:p>
          <a:p>
            <a:pPr lvl="2" eaLnBrk="1" hangingPunct="1">
              <a:defRPr/>
            </a:pPr>
            <a:r>
              <a:rPr lang="en-US" altLang="en-US" dirty="0"/>
              <a:t>Dressing, etc.</a:t>
            </a:r>
          </a:p>
          <a:p>
            <a:pPr lvl="1" eaLnBrk="1" hangingPunct="1">
              <a:defRPr/>
            </a:pPr>
            <a:r>
              <a:rPr lang="en-US" altLang="en-US" dirty="0"/>
              <a:t>Interferes with sleep</a:t>
            </a:r>
          </a:p>
          <a:p>
            <a:pPr lvl="1" eaLnBrk="1" hangingPunct="1">
              <a:defRPr/>
            </a:pPr>
            <a:r>
              <a:rPr lang="en-US" altLang="en-US" dirty="0"/>
              <a:t>Interferes with work</a:t>
            </a:r>
          </a:p>
        </p:txBody>
      </p:sp>
    </p:spTree>
    <p:extLst>
      <p:ext uri="{BB962C8B-B14F-4D97-AF65-F5344CB8AC3E}">
        <p14:creationId xmlns:p14="http://schemas.microsoft.com/office/powerpoint/2010/main" val="8316443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8001000" cy="14319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Anatomic Shoulder Arthroplasty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First performed in 1950s for fractures</a:t>
            </a:r>
          </a:p>
          <a:p>
            <a:pPr>
              <a:defRPr/>
            </a:pPr>
            <a:r>
              <a:rPr lang="en-US" dirty="0"/>
              <a:t>Has evolved from the original </a:t>
            </a:r>
            <a:r>
              <a:rPr lang="en-US" dirty="0" err="1"/>
              <a:t>Neer</a:t>
            </a:r>
            <a:r>
              <a:rPr lang="en-US" dirty="0"/>
              <a:t> Prosthesis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39940" name="Picture 2" descr="http://depts.washington.edu/shoulder/XrayImages/NeerHemiAndT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76612"/>
            <a:ext cx="243840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8" descr="http://depts.washington.edu/shoulder/Prostheses/DePuyGlob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0"/>
          <a:stretch>
            <a:fillRect/>
          </a:stretch>
        </p:blipFill>
        <p:spPr bwMode="auto">
          <a:xfrm>
            <a:off x="2819400" y="2863850"/>
            <a:ext cx="124142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10" descr="http://depts.washington.edu/shoulder/Prostheses/DePuyGlobalAP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87662"/>
            <a:ext cx="12192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12" descr="http://www.tornier-us.com/upper/shoulder/shorec007/images/ascend-xra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47345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TextBox 3"/>
          <p:cNvSpPr txBox="1">
            <a:spLocks noChangeArrowheads="1"/>
          </p:cNvSpPr>
          <p:nvPr/>
        </p:nvSpPr>
        <p:spPr bwMode="auto">
          <a:xfrm>
            <a:off x="636588" y="5143500"/>
            <a:ext cx="1447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Monoblock</a:t>
            </a:r>
          </a:p>
        </p:txBody>
      </p:sp>
      <p:sp>
        <p:nvSpPr>
          <p:cNvPr id="39946" name="TextBox 11"/>
          <p:cNvSpPr txBox="1">
            <a:spLocks noChangeArrowheads="1"/>
          </p:cNvSpPr>
          <p:nvPr/>
        </p:nvSpPr>
        <p:spPr bwMode="auto">
          <a:xfrm>
            <a:off x="2743200" y="5192712"/>
            <a:ext cx="144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Modular</a:t>
            </a:r>
          </a:p>
        </p:txBody>
      </p:sp>
      <p:sp>
        <p:nvSpPr>
          <p:cNvPr id="39947" name="TextBox 12"/>
          <p:cNvSpPr txBox="1">
            <a:spLocks noChangeArrowheads="1"/>
          </p:cNvSpPr>
          <p:nvPr/>
        </p:nvSpPr>
        <p:spPr bwMode="auto">
          <a:xfrm>
            <a:off x="4114800" y="5192712"/>
            <a:ext cx="144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Anatomic</a:t>
            </a:r>
          </a:p>
        </p:txBody>
      </p:sp>
      <p:sp>
        <p:nvSpPr>
          <p:cNvPr id="39948" name="TextBox 13"/>
          <p:cNvSpPr txBox="1">
            <a:spLocks noChangeArrowheads="1"/>
          </p:cNvSpPr>
          <p:nvPr/>
        </p:nvSpPr>
        <p:spPr bwMode="auto">
          <a:xfrm>
            <a:off x="5562600" y="4964112"/>
            <a:ext cx="144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Short Stem</a:t>
            </a:r>
          </a:p>
        </p:txBody>
      </p:sp>
      <p:sp>
        <p:nvSpPr>
          <p:cNvPr id="39949" name="TextBox 14"/>
          <p:cNvSpPr txBox="1">
            <a:spLocks noChangeArrowheads="1"/>
          </p:cNvSpPr>
          <p:nvPr/>
        </p:nvSpPr>
        <p:spPr bwMode="auto">
          <a:xfrm>
            <a:off x="7315200" y="4964112"/>
            <a:ext cx="144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Stemless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0B6E71-4F49-8985-8595-0F7A0BF51B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9692" y="3376612"/>
            <a:ext cx="1700236" cy="165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929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Reverse Shoulder Arthroplasty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17" descr="IMGP11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2971800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 descr="baseplat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31975"/>
            <a:ext cx="22987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1" descr="glenospher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31975"/>
            <a:ext cx="15494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http://4.bp.blogspot.com/-x80dQA93Uyg/UptViHe_5mI/AAAAAAAAEIk/jzwiNpzBFZY/s1600/Screen%2BShot%2B2013-12-01%2Bat%2B7.27.07%2BA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810000"/>
            <a:ext cx="1817009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12-Point Star 9"/>
          <p:cNvSpPr/>
          <p:nvPr/>
        </p:nvSpPr>
        <p:spPr bwMode="auto">
          <a:xfrm>
            <a:off x="3134627" y="2133600"/>
            <a:ext cx="2416182" cy="1600200"/>
          </a:xfrm>
          <a:prstGeom prst="star1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515627" y="2438400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Introduced in the US in 2004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DA2052E-AA59-D571-8F98-53247B06F2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3971" y="3514726"/>
            <a:ext cx="2469667" cy="297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178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What to expect</a:t>
            </a:r>
          </a:p>
        </p:txBody>
      </p:sp>
      <p:sp>
        <p:nvSpPr>
          <p:cNvPr id="45773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19200"/>
            <a:ext cx="5916613" cy="5029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b="1" dirty="0">
                <a:effectLst/>
              </a:rPr>
              <a:t>High success rates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b="1" dirty="0">
                <a:solidFill>
                  <a:srgbClr val="FF0000"/>
                </a:solidFill>
                <a:effectLst/>
              </a:rPr>
              <a:t>90-95% successful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/>
              <a:t>Pain Relief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/>
              <a:t>Improvement in function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400" dirty="0"/>
              <a:t>Increased range of motion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400" dirty="0"/>
              <a:t>Increased ability to perform activities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400" dirty="0"/>
              <a:t>Improved quality of life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/>
              <a:t>Return of Independence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/>
              <a:t>Implant survival above 80% at 15-20 years</a:t>
            </a: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7" t="24652" r="38086" b="19792"/>
          <a:stretch>
            <a:fillRect/>
          </a:stretch>
        </p:blipFill>
        <p:spPr bwMode="auto">
          <a:xfrm>
            <a:off x="7124700" y="635000"/>
            <a:ext cx="1524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3" t="37889" r="65491" b="27303"/>
          <a:stretch>
            <a:fillRect/>
          </a:stretch>
        </p:blipFill>
        <p:spPr bwMode="auto">
          <a:xfrm>
            <a:off x="6553200" y="2921000"/>
            <a:ext cx="20955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22" t="40149" r="18304" b="18715"/>
          <a:stretch>
            <a:fillRect/>
          </a:stretch>
        </p:blipFill>
        <p:spPr bwMode="auto">
          <a:xfrm>
            <a:off x="7937500" y="4292600"/>
            <a:ext cx="1092200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6222" r="35219" b="13834"/>
          <a:stretch>
            <a:fillRect/>
          </a:stretch>
        </p:blipFill>
        <p:spPr bwMode="auto">
          <a:xfrm>
            <a:off x="6983413" y="1689100"/>
            <a:ext cx="9683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711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3035E2-65BF-EC91-2885-9C995A038B33}"/>
              </a:ext>
            </a:extLst>
          </p:cNvPr>
          <p:cNvSpPr txBox="1"/>
          <p:nvPr/>
        </p:nvSpPr>
        <p:spPr>
          <a:xfrm>
            <a:off x="1602519" y="2183561"/>
            <a:ext cx="68149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The Injured Elbow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A31890-157B-1ACD-119D-015D2AB4B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1524000"/>
            <a:ext cx="4969565" cy="4602163"/>
          </a:xfrm>
        </p:spPr>
        <p:txBody>
          <a:bodyPr/>
          <a:lstStyle/>
          <a:p>
            <a:r>
              <a:rPr lang="en-US" dirty="0"/>
              <a:t>Special thanks to David Moss, MD</a:t>
            </a:r>
          </a:p>
        </p:txBody>
      </p:sp>
    </p:spTree>
    <p:extLst>
      <p:ext uri="{BB962C8B-B14F-4D97-AF65-F5344CB8AC3E}">
        <p14:creationId xmlns:p14="http://schemas.microsoft.com/office/powerpoint/2010/main" val="40110894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33387-32BD-7FEA-968E-5BAE31C84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87BDF-71BF-5116-D28E-6D1EFC712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3209C9-6087-0EE8-6864-07471A3A93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Anatomy</a:t>
            </a:r>
          </a:p>
          <a:p>
            <a:r>
              <a:rPr lang="en-US" dirty="0"/>
              <a:t>Fractures</a:t>
            </a:r>
          </a:p>
          <a:p>
            <a:pPr lvl="1"/>
            <a:r>
              <a:rPr lang="en-US" dirty="0"/>
              <a:t>Olecranon</a:t>
            </a:r>
          </a:p>
          <a:p>
            <a:pPr lvl="1"/>
            <a:r>
              <a:rPr lang="en-US" dirty="0"/>
              <a:t>Radial head</a:t>
            </a:r>
          </a:p>
          <a:p>
            <a:r>
              <a:rPr lang="en-US" dirty="0"/>
              <a:t>Tendinopathies</a:t>
            </a:r>
          </a:p>
          <a:p>
            <a:pPr lvl="1"/>
            <a:r>
              <a:rPr lang="en-US" dirty="0"/>
              <a:t>Lateral epicondylitis</a:t>
            </a:r>
          </a:p>
          <a:p>
            <a:pPr lvl="1"/>
            <a:r>
              <a:rPr lang="en-US" dirty="0"/>
              <a:t>Medial epicondylitis</a:t>
            </a:r>
          </a:p>
          <a:p>
            <a:pPr lvl="1"/>
            <a:r>
              <a:rPr lang="en-US" dirty="0"/>
              <a:t>Biceps tear/rupture</a:t>
            </a:r>
          </a:p>
          <a:p>
            <a:r>
              <a:rPr lang="en-US" dirty="0"/>
              <a:t>Nerve compression</a:t>
            </a:r>
          </a:p>
          <a:p>
            <a:pPr lvl="1"/>
            <a:r>
              <a:rPr lang="en-US" dirty="0"/>
              <a:t>Cubital tunnel</a:t>
            </a:r>
          </a:p>
          <a:p>
            <a:endParaRPr lang="en-US" dirty="0"/>
          </a:p>
        </p:txBody>
      </p:sp>
      <p:sp>
        <p:nvSpPr>
          <p:cNvPr id="4" name="Online Image Placeholder 3">
            <a:extLst>
              <a:ext uri="{FF2B5EF4-FFF2-40B4-BE49-F238E27FC236}">
                <a16:creationId xmlns:a16="http://schemas.microsoft.com/office/drawing/2014/main" id="{8AF11192-5B64-C31A-F4E8-D04387A3A569}"/>
              </a:ext>
            </a:extLst>
          </p:cNvPr>
          <p:cNvSpPr>
            <a:spLocks noGrp="1"/>
          </p:cNvSpPr>
          <p:nvPr>
            <p:ph type="clipArt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536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Normal Anatomy</a:t>
            </a:r>
          </a:p>
        </p:txBody>
      </p:sp>
      <p:pic>
        <p:nvPicPr>
          <p:cNvPr id="6147" name="Picture 12" descr="UL_xray_shoul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7" t="10095" r="14815" b="24290"/>
          <a:stretch>
            <a:fillRect/>
          </a:stretch>
        </p:blipFill>
        <p:spPr bwMode="auto">
          <a:xfrm>
            <a:off x="76200" y="1295400"/>
            <a:ext cx="419100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0" descr="totalshoulder_norm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5" r="6940" b="7298"/>
          <a:stretch>
            <a:fillRect/>
          </a:stretch>
        </p:blipFill>
        <p:spPr bwMode="auto">
          <a:xfrm>
            <a:off x="3886200" y="3276600"/>
            <a:ext cx="35337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 descr="shoulderarthrit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 r="9334" b="55200"/>
          <a:stretch>
            <a:fillRect/>
          </a:stretch>
        </p:blipFill>
        <p:spPr bwMode="auto">
          <a:xfrm>
            <a:off x="6400800" y="1371600"/>
            <a:ext cx="2438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40581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6C478-1B8F-324C-98D6-9887CC21E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35A25-53F1-F870-EE36-2CFE35F08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1843DB-0380-3647-9086-2D2CA762B6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nline Image Placeholder 3">
            <a:extLst>
              <a:ext uri="{FF2B5EF4-FFF2-40B4-BE49-F238E27FC236}">
                <a16:creationId xmlns:a16="http://schemas.microsoft.com/office/drawing/2014/main" id="{04413F5F-6B2A-F9CF-12FD-CC4D63BC0908}"/>
              </a:ext>
            </a:extLst>
          </p:cNvPr>
          <p:cNvSpPr>
            <a:spLocks noGrp="1"/>
          </p:cNvSpPr>
          <p:nvPr>
            <p:ph type="clipArt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334DC2-B71E-77E4-F648-DB7FBFF3D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693" y="1587500"/>
            <a:ext cx="7530614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402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438A2-E6C1-47FF-40D4-63F406136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60C57-3BCC-9C06-A868-39C18BBF7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0E443-780F-B549-335A-898B1D7725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nline Image Placeholder 3">
            <a:extLst>
              <a:ext uri="{FF2B5EF4-FFF2-40B4-BE49-F238E27FC236}">
                <a16:creationId xmlns:a16="http://schemas.microsoft.com/office/drawing/2014/main" id="{B56765A5-E850-1289-32AF-7C6FE721A1EC}"/>
              </a:ext>
            </a:extLst>
          </p:cNvPr>
          <p:cNvSpPr>
            <a:spLocks noGrp="1"/>
          </p:cNvSpPr>
          <p:nvPr>
            <p:ph type="clipArt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65657F-5F39-F45A-852F-D44FF53AA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900" y="254000"/>
            <a:ext cx="49022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937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3D844-F899-9D14-DA5A-D096AA0D5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8D888-FA3F-C0C5-26C9-B8E015B49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692E90-086C-5B8A-C61E-AEF8478123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nline Image Placeholder 3">
            <a:extLst>
              <a:ext uri="{FF2B5EF4-FFF2-40B4-BE49-F238E27FC236}">
                <a16:creationId xmlns:a16="http://schemas.microsoft.com/office/drawing/2014/main" id="{2CE3AC39-5E58-0564-B195-33E416F75F32}"/>
              </a:ext>
            </a:extLst>
          </p:cNvPr>
          <p:cNvSpPr>
            <a:spLocks noGrp="1"/>
          </p:cNvSpPr>
          <p:nvPr>
            <p:ph type="clipArt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8DCDFE-8908-BA7A-1AE9-47A1DB3F2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490" y="534490"/>
            <a:ext cx="5789020" cy="578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546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01024-E0A3-4401-17EB-05664DBA0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B65FF-7FC6-D23A-31C7-B41A5CB77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035" y="2315818"/>
            <a:ext cx="8077200" cy="655638"/>
          </a:xfrm>
        </p:spPr>
        <p:txBody>
          <a:bodyPr/>
          <a:lstStyle/>
          <a:p>
            <a:r>
              <a:rPr lang="en-US" sz="4800" dirty="0"/>
              <a:t>Elbow Fractures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CEA5F-D2C7-DB45-9F65-A879606D9D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nline Image Placeholder 3">
            <a:extLst>
              <a:ext uri="{FF2B5EF4-FFF2-40B4-BE49-F238E27FC236}">
                <a16:creationId xmlns:a16="http://schemas.microsoft.com/office/drawing/2014/main" id="{8D830AEE-7D0B-1C14-B409-75797B75054C}"/>
              </a:ext>
            </a:extLst>
          </p:cNvPr>
          <p:cNvSpPr>
            <a:spLocks noGrp="1"/>
          </p:cNvSpPr>
          <p:nvPr>
            <p:ph type="clipArt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062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416F7-7429-9F9F-A754-34D53FEFF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FA1D6-0107-0CDF-0924-13664E2DD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Olecranon Fracture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17E23-7509-CEE5-9CD0-BD502E591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nline Image Placeholder 3">
            <a:extLst>
              <a:ext uri="{FF2B5EF4-FFF2-40B4-BE49-F238E27FC236}">
                <a16:creationId xmlns:a16="http://schemas.microsoft.com/office/drawing/2014/main" id="{6FA060E3-F26C-27DF-B282-DC5613819D7C}"/>
              </a:ext>
            </a:extLst>
          </p:cNvPr>
          <p:cNvSpPr>
            <a:spLocks noGrp="1"/>
          </p:cNvSpPr>
          <p:nvPr>
            <p:ph type="clipArt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C62769-23C8-1065-C0CF-162D93C42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650725" y="1524000"/>
            <a:ext cx="5537752" cy="484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826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A5A89-5926-D920-470E-164205444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BA695-2BE4-272D-D8E9-B97A6706F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Olecranon Fracture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33DCA9-7BD1-20AA-6E1A-42765F20C4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nline Image Placeholder 3">
            <a:extLst>
              <a:ext uri="{FF2B5EF4-FFF2-40B4-BE49-F238E27FC236}">
                <a16:creationId xmlns:a16="http://schemas.microsoft.com/office/drawing/2014/main" id="{1B699087-E5C2-A764-DA20-78DC2E353C2C}"/>
              </a:ext>
            </a:extLst>
          </p:cNvPr>
          <p:cNvSpPr>
            <a:spLocks noGrp="1"/>
          </p:cNvSpPr>
          <p:nvPr>
            <p:ph type="clipArt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146050-A4B0-77FD-171E-1A65D5375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996" y="1423279"/>
            <a:ext cx="4803604" cy="480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937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85B58-5688-A9C4-B895-E5B57D9C5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4B733-A71B-F59A-0379-03CEC0AE5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Olecranon Fracture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A18B38-6425-073C-FF5C-DFF40C2D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1524000"/>
            <a:ext cx="6811617" cy="4602163"/>
          </a:xfrm>
        </p:spPr>
        <p:txBody>
          <a:bodyPr/>
          <a:lstStyle/>
          <a:p>
            <a:r>
              <a:rPr lang="en-US" dirty="0"/>
              <a:t>Usually result from eccentric muscle contracture after a fall onto outstretched hand, or direct trauma</a:t>
            </a:r>
          </a:p>
          <a:p>
            <a:endParaRPr lang="en-US" dirty="0"/>
          </a:p>
          <a:p>
            <a:r>
              <a:rPr lang="en-US" dirty="0"/>
              <a:t>Can result in loss of active elbow extension</a:t>
            </a:r>
          </a:p>
          <a:p>
            <a:endParaRPr lang="en-US" dirty="0"/>
          </a:p>
          <a:p>
            <a:r>
              <a:rPr lang="en-US" dirty="0"/>
              <a:t>Operative vs </a:t>
            </a:r>
            <a:r>
              <a:rPr lang="en-US" dirty="0" err="1"/>
              <a:t>nonop</a:t>
            </a:r>
            <a:endParaRPr lang="en-US" dirty="0"/>
          </a:p>
          <a:p>
            <a:pPr lvl="1"/>
            <a:r>
              <a:rPr lang="en-US" dirty="0"/>
              <a:t>Geriatric patients with intact elbow extension</a:t>
            </a:r>
          </a:p>
        </p:txBody>
      </p:sp>
    </p:spTree>
    <p:extLst>
      <p:ext uri="{BB962C8B-B14F-4D97-AF65-F5344CB8AC3E}">
        <p14:creationId xmlns:p14="http://schemas.microsoft.com/office/powerpoint/2010/main" val="34415582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308BF-F140-4F4D-B252-C74EA0FF5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2671-00F6-3B77-64A7-E57AE6344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Olecranon Fractures</a:t>
            </a:r>
          </a:p>
        </p:txBody>
      </p:sp>
      <p:sp>
        <p:nvSpPr>
          <p:cNvPr id="4" name="Online Image Placeholder 3">
            <a:extLst>
              <a:ext uri="{FF2B5EF4-FFF2-40B4-BE49-F238E27FC236}">
                <a16:creationId xmlns:a16="http://schemas.microsoft.com/office/drawing/2014/main" id="{216575C4-4C73-B741-0587-E9602AF478EF}"/>
              </a:ext>
            </a:extLst>
          </p:cNvPr>
          <p:cNvSpPr>
            <a:spLocks noGrp="1"/>
          </p:cNvSpPr>
          <p:nvPr>
            <p:ph type="clipArt" idx="2"/>
          </p:nvPr>
        </p:nvSpPr>
        <p:spPr>
          <a:xfrm>
            <a:off x="5843110" y="1524000"/>
            <a:ext cx="2843689" cy="4602163"/>
          </a:xfrm>
        </p:spPr>
        <p:txBody>
          <a:bodyPr/>
          <a:lstStyle/>
          <a:p>
            <a:endParaRPr lang="en-US"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A121EA53-2D7D-F42E-CFF2-CC2E61AD2026}"/>
              </a:ext>
            </a:extLst>
          </p:cNvPr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5843111" y="1524000"/>
            <a:ext cx="2793993" cy="460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dirty="0"/>
              <a:t>Postop issues</a:t>
            </a:r>
          </a:p>
          <a:p>
            <a:pPr lvl="1"/>
            <a:r>
              <a:rPr lang="en-US" sz="2000" dirty="0"/>
              <a:t>Wound healing</a:t>
            </a:r>
          </a:p>
          <a:p>
            <a:pPr lvl="1"/>
            <a:r>
              <a:rPr lang="en-US" sz="2000" dirty="0"/>
              <a:t>Stiffness</a:t>
            </a:r>
          </a:p>
          <a:p>
            <a:pPr lvl="1"/>
            <a:r>
              <a:rPr lang="en-US" sz="2000" dirty="0"/>
              <a:t>Symptomatic hardware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BFB9F3-8062-09D9-B593-BF6D50A58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735" y="1524000"/>
            <a:ext cx="5020376" cy="398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734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2EFAB-942B-CFD2-AC2D-138D94CC2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3282D-10FA-FF86-49D7-7E64F5B8B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Proximal Radius Fractures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E8750F-CF09-C341-0337-6D3FE8391D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nline Image Placeholder 3">
            <a:extLst>
              <a:ext uri="{FF2B5EF4-FFF2-40B4-BE49-F238E27FC236}">
                <a16:creationId xmlns:a16="http://schemas.microsoft.com/office/drawing/2014/main" id="{6184C36C-B3CD-36E3-B479-6D7F7CCBC7C0}"/>
              </a:ext>
            </a:extLst>
          </p:cNvPr>
          <p:cNvSpPr>
            <a:spLocks noGrp="1"/>
          </p:cNvSpPr>
          <p:nvPr>
            <p:ph type="clipArt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0BBAD7-5DCB-AF30-EBCF-304E621C0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722" y="1907761"/>
            <a:ext cx="5473148" cy="391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157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286B5-49F0-DACD-C85B-54E0C5D7F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7EAB6-CBBF-29C0-8406-E7A288F3D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Proximal Radius Fractures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4A322-61C9-C52E-2982-7B27381192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nline Image Placeholder 3">
            <a:extLst>
              <a:ext uri="{FF2B5EF4-FFF2-40B4-BE49-F238E27FC236}">
                <a16:creationId xmlns:a16="http://schemas.microsoft.com/office/drawing/2014/main" id="{87374CE3-EEB8-862D-25F1-6B8D10A639A2}"/>
              </a:ext>
            </a:extLst>
          </p:cNvPr>
          <p:cNvSpPr>
            <a:spLocks noGrp="1"/>
          </p:cNvSpPr>
          <p:nvPr>
            <p:ph type="clipArt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5BA4AC-238C-75BC-C325-9BE828A70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330" y="1709530"/>
            <a:ext cx="4462670" cy="446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54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dirty="0"/>
              <a:t>Normal Anatomy – </a:t>
            </a:r>
            <a:br>
              <a:rPr lang="en-US" altLang="en-US" dirty="0"/>
            </a:br>
            <a:r>
              <a:rPr lang="en-US" altLang="en-US" dirty="0"/>
              <a:t>Ball-and-Socket Joint</a:t>
            </a:r>
          </a:p>
        </p:txBody>
      </p:sp>
      <p:sp>
        <p:nvSpPr>
          <p:cNvPr id="4444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0292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Cartilage</a:t>
            </a:r>
          </a:p>
          <a:p>
            <a:pPr lvl="1" eaLnBrk="1" hangingPunct="1">
              <a:defRPr/>
            </a:pPr>
            <a:r>
              <a:rPr lang="en-US" altLang="en-US" dirty="0"/>
              <a:t>Lines ends of bones</a:t>
            </a:r>
          </a:p>
          <a:p>
            <a:pPr lvl="1" eaLnBrk="1" hangingPunct="1">
              <a:defRPr/>
            </a:pPr>
            <a:r>
              <a:rPr lang="en-US" altLang="en-US" dirty="0"/>
              <a:t>Cushions impact between bones</a:t>
            </a:r>
          </a:p>
          <a:p>
            <a:pPr lvl="1" eaLnBrk="1" hangingPunct="1">
              <a:defRPr/>
            </a:pPr>
            <a:r>
              <a:rPr lang="en-US" altLang="en-US" dirty="0"/>
              <a:t>Provides a smooth gliding surface for movement. </a:t>
            </a:r>
          </a:p>
          <a:p>
            <a:pPr eaLnBrk="1" hangingPunct="1">
              <a:defRPr/>
            </a:pPr>
            <a:r>
              <a:rPr lang="en-US" altLang="en-US" dirty="0"/>
              <a:t>“Ball-and-Dish”</a:t>
            </a:r>
          </a:p>
          <a:p>
            <a:pPr eaLnBrk="1" hangingPunct="1">
              <a:defRPr/>
            </a:pPr>
            <a:r>
              <a:rPr lang="en-US" altLang="en-US" dirty="0"/>
              <a:t>Greater Tuberosity</a:t>
            </a:r>
          </a:p>
          <a:p>
            <a:pPr eaLnBrk="1" hangingPunct="1">
              <a:defRPr/>
            </a:pPr>
            <a:r>
              <a:rPr lang="en-US" altLang="en-US" dirty="0"/>
              <a:t>Lesser Tuberosity</a:t>
            </a:r>
          </a:p>
        </p:txBody>
      </p:sp>
      <p:pic>
        <p:nvPicPr>
          <p:cNvPr id="7172" name="Picture 4" descr="totalshoulder_norm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5" r="6940" b="7298"/>
          <a:stretch>
            <a:fillRect/>
          </a:stretch>
        </p:blipFill>
        <p:spPr bwMode="auto">
          <a:xfrm>
            <a:off x="5257800" y="1905000"/>
            <a:ext cx="35337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5348287" y="2819400"/>
            <a:ext cx="841664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769119" y="3048000"/>
            <a:ext cx="860281" cy="9144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E9AA7-595E-02B5-D1C1-8183F603B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06891-0CE0-02E2-4F01-98A6F9C13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Radial Head/Neck Fractures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D759B7-F273-20C0-169C-D5BA6CA3E4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Usually result from a fall onto outstretched hand</a:t>
            </a:r>
          </a:p>
          <a:p>
            <a:endParaRPr lang="en-US" dirty="0"/>
          </a:p>
          <a:p>
            <a:r>
              <a:rPr lang="en-US" dirty="0"/>
              <a:t>Painful elbow</a:t>
            </a:r>
          </a:p>
          <a:p>
            <a:pPr lvl="1"/>
            <a:r>
              <a:rPr lang="en-US" dirty="0"/>
              <a:t>Most common occult injury</a:t>
            </a:r>
          </a:p>
          <a:p>
            <a:endParaRPr lang="en-US" dirty="0"/>
          </a:p>
          <a:p>
            <a:r>
              <a:rPr lang="en-US" dirty="0"/>
              <a:t>Examination</a:t>
            </a:r>
          </a:p>
          <a:p>
            <a:pPr lvl="1"/>
            <a:r>
              <a:rPr lang="en-US" dirty="0"/>
              <a:t>Mechanism block to motion? </a:t>
            </a:r>
          </a:p>
          <a:p>
            <a:pPr lvl="1"/>
            <a:endParaRPr lang="en-US" dirty="0"/>
          </a:p>
          <a:p>
            <a:r>
              <a:rPr lang="en-US" dirty="0"/>
              <a:t>XRs, CT</a:t>
            </a:r>
          </a:p>
          <a:p>
            <a:pPr lvl="1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Online Image Placeholder 4">
            <a:extLst>
              <a:ext uri="{FF2B5EF4-FFF2-40B4-BE49-F238E27FC236}">
                <a16:creationId xmlns:a16="http://schemas.microsoft.com/office/drawing/2014/main" id="{565D4C67-873C-D531-11C6-FFC58C2F11BD}"/>
              </a:ext>
            </a:extLst>
          </p:cNvPr>
          <p:cNvPicPr>
            <a:picLocks noGrp="1" noChangeAspect="1"/>
          </p:cNvPicPr>
          <p:nvPr>
            <p:ph type="clipArt" idx="2"/>
          </p:nvPr>
        </p:nvPicPr>
        <p:blipFill>
          <a:blip r:embed="rId2"/>
          <a:stretch>
            <a:fillRect/>
          </a:stretch>
        </p:blipFill>
        <p:spPr>
          <a:xfrm>
            <a:off x="4800838" y="2110796"/>
            <a:ext cx="3809524" cy="34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3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6953A-C3C6-FDC1-561D-1A2E01ED5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C1A93-C2BC-B929-6C6E-52CF42700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Radial Head/Neck Fractures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B82A01-3F2F-31E9-F797-EB6E79326D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  <a:p>
            <a:pPr lvl="1"/>
            <a:r>
              <a:rPr lang="en-US" dirty="0"/>
              <a:t>Nonop</a:t>
            </a:r>
          </a:p>
          <a:p>
            <a:pPr lvl="1"/>
            <a:r>
              <a:rPr lang="en-US" dirty="0"/>
              <a:t>ORIF</a:t>
            </a:r>
          </a:p>
          <a:p>
            <a:pPr lvl="1"/>
            <a:r>
              <a:rPr lang="en-US" dirty="0"/>
              <a:t>Replacement</a:t>
            </a:r>
          </a:p>
        </p:txBody>
      </p:sp>
      <p:pic>
        <p:nvPicPr>
          <p:cNvPr id="6" name="Online Image Placeholder 5">
            <a:extLst>
              <a:ext uri="{FF2B5EF4-FFF2-40B4-BE49-F238E27FC236}">
                <a16:creationId xmlns:a16="http://schemas.microsoft.com/office/drawing/2014/main" id="{C2802EC8-1480-A022-8A4B-CB560CF3EF63}"/>
              </a:ext>
            </a:extLst>
          </p:cNvPr>
          <p:cNvPicPr>
            <a:picLocks noGrp="1" noChangeAspect="1"/>
          </p:cNvPicPr>
          <p:nvPr>
            <p:ph type="clipArt" idx="2"/>
          </p:nvPr>
        </p:nvPicPr>
        <p:blipFill>
          <a:blip r:embed="rId2"/>
          <a:stretch>
            <a:fillRect/>
          </a:stretch>
        </p:blipFill>
        <p:spPr>
          <a:xfrm>
            <a:off x="4724400" y="1341438"/>
            <a:ext cx="3962400" cy="2568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60F4E4-CAB7-C124-9899-529376FEA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436" y="4023061"/>
            <a:ext cx="4707191" cy="21031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A7A73E-2952-473A-2775-4ED98D95F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891" y="3299184"/>
            <a:ext cx="1671362" cy="1439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7F840E-608E-AFC5-CD26-E6228ECE8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368" y="4813091"/>
            <a:ext cx="2172003" cy="149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248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370E9-3ECD-4FCB-E7F5-16794D6A6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F1839-C866-CC2F-250D-E33B3661B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226" y="2773362"/>
            <a:ext cx="8077200" cy="655638"/>
          </a:xfrm>
        </p:spPr>
        <p:txBody>
          <a:bodyPr/>
          <a:lstStyle/>
          <a:p>
            <a:r>
              <a:rPr lang="en-US" sz="6600" dirty="0"/>
              <a:t>Tendinopathies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8073CB-7756-FA48-F6C0-18FD3F7C27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nline Image Placeholder 3">
            <a:extLst>
              <a:ext uri="{FF2B5EF4-FFF2-40B4-BE49-F238E27FC236}">
                <a16:creationId xmlns:a16="http://schemas.microsoft.com/office/drawing/2014/main" id="{62186F22-55B3-E538-8A7B-E559DBCF3384}"/>
              </a:ext>
            </a:extLst>
          </p:cNvPr>
          <p:cNvSpPr>
            <a:spLocks noGrp="1"/>
          </p:cNvSpPr>
          <p:nvPr>
            <p:ph type="clipArt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517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BA77A-7FBE-D9B5-04F4-A2A607623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E1D74-325B-3053-C4C8-2CD482B92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“Tennis elbow”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286B46-3549-EB88-2902-B9E2085539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Lateral epicondylitis</a:t>
            </a:r>
          </a:p>
          <a:p>
            <a:endParaRPr lang="en-US" dirty="0"/>
          </a:p>
          <a:p>
            <a:r>
              <a:rPr lang="en-US" dirty="0"/>
              <a:t>Pain on the “outside” of the elbow</a:t>
            </a:r>
          </a:p>
          <a:p>
            <a:endParaRPr lang="en-US" dirty="0"/>
          </a:p>
          <a:p>
            <a:r>
              <a:rPr lang="en-US" dirty="0"/>
              <a:t>Degenerative process involving the common extensor tendon origin</a:t>
            </a:r>
          </a:p>
          <a:p>
            <a:endParaRPr lang="en-US" dirty="0"/>
          </a:p>
          <a:p>
            <a:r>
              <a:rPr lang="en-US" dirty="0"/>
              <a:t>Rarely a result of playing tennis!</a:t>
            </a:r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5" name="Online Image Placeholder 4">
            <a:extLst>
              <a:ext uri="{FF2B5EF4-FFF2-40B4-BE49-F238E27FC236}">
                <a16:creationId xmlns:a16="http://schemas.microsoft.com/office/drawing/2014/main" id="{9C499562-20EE-82E0-2C3F-D199F972CFA2}"/>
              </a:ext>
            </a:extLst>
          </p:cNvPr>
          <p:cNvPicPr>
            <a:picLocks noGrp="1" noChangeAspect="1"/>
          </p:cNvPicPr>
          <p:nvPr>
            <p:ph type="clipArt" idx="2"/>
          </p:nvPr>
        </p:nvPicPr>
        <p:blipFill>
          <a:blip r:embed="rId2"/>
          <a:stretch>
            <a:fillRect/>
          </a:stretch>
        </p:blipFill>
        <p:spPr>
          <a:xfrm>
            <a:off x="4976192" y="2136913"/>
            <a:ext cx="3962400" cy="258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0280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63BC77-F8BA-2467-B1BC-930E244C4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9739B-86C5-EE01-12A1-C1044E8F8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Signs &amp; symptoms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81A8EF-1A73-76E6-7397-629A16FE89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Elbow pain with gripping</a:t>
            </a:r>
          </a:p>
          <a:p>
            <a:pPr lvl="1"/>
            <a:r>
              <a:rPr lang="en-US" sz="2000" dirty="0"/>
              <a:t>Shaking hands</a:t>
            </a:r>
          </a:p>
          <a:p>
            <a:pPr lvl="1"/>
            <a:r>
              <a:rPr lang="en-US" sz="2000" dirty="0"/>
              <a:t>Lifting  heavy objects</a:t>
            </a:r>
          </a:p>
          <a:p>
            <a:pPr lvl="1"/>
            <a:r>
              <a:rPr lang="en-US" sz="2000" dirty="0"/>
              <a:t>Turning door handles</a:t>
            </a:r>
          </a:p>
          <a:p>
            <a:pPr lvl="1"/>
            <a:r>
              <a:rPr lang="en-US" sz="2000" dirty="0"/>
              <a:t>Brushing teeth</a:t>
            </a:r>
          </a:p>
          <a:p>
            <a:pPr lvl="1"/>
            <a:endParaRPr lang="en-US" sz="2000" dirty="0"/>
          </a:p>
          <a:p>
            <a:r>
              <a:rPr lang="en-US" sz="2400" dirty="0"/>
              <a:t>Exam</a:t>
            </a:r>
          </a:p>
          <a:p>
            <a:pPr lvl="1"/>
            <a:r>
              <a:rPr lang="en-US" sz="2000" dirty="0"/>
              <a:t>+TTP over LE</a:t>
            </a:r>
          </a:p>
          <a:p>
            <a:pPr marL="571500" lvl="1" indent="0">
              <a:buNone/>
            </a:pPr>
            <a:endParaRPr lang="en-US" sz="2000" dirty="0"/>
          </a:p>
          <a:p>
            <a:pPr lvl="1"/>
            <a:r>
              <a:rPr lang="en-US" sz="2000" dirty="0"/>
              <a:t>Pain with resisted wrist and finger extension with elbow extended</a:t>
            </a:r>
          </a:p>
          <a:p>
            <a:endParaRPr lang="en-US" sz="2400" dirty="0"/>
          </a:p>
        </p:txBody>
      </p:sp>
      <p:pic>
        <p:nvPicPr>
          <p:cNvPr id="6" name="Online Image Placeholder 5">
            <a:extLst>
              <a:ext uri="{FF2B5EF4-FFF2-40B4-BE49-F238E27FC236}">
                <a16:creationId xmlns:a16="http://schemas.microsoft.com/office/drawing/2014/main" id="{6350AA74-65D9-4CD1-3DAE-EFA6FDE3BEF2}"/>
              </a:ext>
            </a:extLst>
          </p:cNvPr>
          <p:cNvPicPr>
            <a:picLocks noGrp="1" noChangeAspect="1"/>
          </p:cNvPicPr>
          <p:nvPr>
            <p:ph type="clipArt" idx="2"/>
          </p:nvPr>
        </p:nvPicPr>
        <p:blipFill>
          <a:blip r:embed="rId2"/>
          <a:stretch>
            <a:fillRect/>
          </a:stretch>
        </p:blipFill>
        <p:spPr>
          <a:xfrm>
            <a:off x="4833045" y="1373429"/>
            <a:ext cx="4105545" cy="24516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97619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7E8E5-2AEE-CE7F-E5E6-483FDDFFB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029FB-2B41-E31F-AECF-C497FF0CA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A656EC-C4F4-B9E7-285A-66CDA4A893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Anti-inflammatory medication</a:t>
            </a:r>
          </a:p>
          <a:p>
            <a:r>
              <a:rPr lang="en-US" dirty="0"/>
              <a:t>Wrist splint</a:t>
            </a:r>
          </a:p>
          <a:p>
            <a:r>
              <a:rPr lang="en-US" dirty="0"/>
              <a:t>Forearm strap</a:t>
            </a:r>
          </a:p>
          <a:p>
            <a:r>
              <a:rPr lang="en-US" dirty="0"/>
              <a:t>Physical therapy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Online Image Placeholder 3">
            <a:extLst>
              <a:ext uri="{FF2B5EF4-FFF2-40B4-BE49-F238E27FC236}">
                <a16:creationId xmlns:a16="http://schemas.microsoft.com/office/drawing/2014/main" id="{664328F8-5F1E-3850-8B41-99D63D601908}"/>
              </a:ext>
            </a:extLst>
          </p:cNvPr>
          <p:cNvSpPr>
            <a:spLocks noGrp="1"/>
          </p:cNvSpPr>
          <p:nvPr>
            <p:ph type="clipArt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0C00D1-0281-B2F9-1F1B-69DA3EAAA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236814"/>
            <a:ext cx="3454400" cy="2349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5A615-0E07-F2E8-3CBD-FFA56F05D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1" y="4165600"/>
            <a:ext cx="34798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086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0D88D-0CB5-D56B-0ECF-685750F2E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25667-011D-BFD8-F674-B3BC06F7D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Cortisone injection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892E60-FAA5-EAE1-AD29-5C3FA5B6D3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Immediate pain relief </a:t>
            </a:r>
          </a:p>
          <a:p>
            <a:endParaRPr lang="en-US" dirty="0"/>
          </a:p>
          <a:p>
            <a:r>
              <a:rPr lang="en-US" dirty="0"/>
              <a:t>Lasts 2-3 months (?)</a:t>
            </a:r>
          </a:p>
          <a:p>
            <a:endParaRPr lang="en-US" dirty="0"/>
          </a:p>
          <a:p>
            <a:r>
              <a:rPr lang="en-US" dirty="0"/>
              <a:t>Does not “cure” the underlying problem</a:t>
            </a:r>
          </a:p>
          <a:p>
            <a:endParaRPr lang="en-US" dirty="0"/>
          </a:p>
          <a:p>
            <a:r>
              <a:rPr lang="en-US" dirty="0"/>
              <a:t>May exacerbate pain later!</a:t>
            </a:r>
          </a:p>
          <a:p>
            <a:endParaRPr lang="en-US" dirty="0"/>
          </a:p>
        </p:txBody>
      </p:sp>
      <p:sp>
        <p:nvSpPr>
          <p:cNvPr id="4" name="Online Image Placeholder 3">
            <a:extLst>
              <a:ext uri="{FF2B5EF4-FFF2-40B4-BE49-F238E27FC236}">
                <a16:creationId xmlns:a16="http://schemas.microsoft.com/office/drawing/2014/main" id="{6C4EF702-9763-043F-986B-64C4399AE6E8}"/>
              </a:ext>
            </a:extLst>
          </p:cNvPr>
          <p:cNvSpPr>
            <a:spLocks noGrp="1"/>
          </p:cNvSpPr>
          <p:nvPr>
            <p:ph type="clipArt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7ABBD2-EC2F-3345-E2DB-10BEBF69C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925089"/>
            <a:ext cx="4412694" cy="33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187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2E9D5-70A4-1537-5D1E-290446FBE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3E45D-C0A1-DFA9-5FA5-B7B3596DD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FD7F3-7650-CF2B-053A-0E1270C578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Platelet-rich plasma</a:t>
            </a:r>
          </a:p>
          <a:p>
            <a:endParaRPr lang="en-US" dirty="0"/>
          </a:p>
          <a:p>
            <a:r>
              <a:rPr lang="en-US" dirty="0"/>
              <a:t>Leukocyte – rich</a:t>
            </a:r>
          </a:p>
          <a:p>
            <a:endParaRPr lang="en-US" dirty="0"/>
          </a:p>
          <a:p>
            <a:r>
              <a:rPr lang="en-US" dirty="0"/>
              <a:t>Hype exceeds evidence, however best evidence is for LE</a:t>
            </a:r>
          </a:p>
          <a:p>
            <a:endParaRPr lang="en-US" dirty="0"/>
          </a:p>
          <a:p>
            <a:r>
              <a:rPr lang="en-US" dirty="0"/>
              <a:t>Minimal downside besides cost</a:t>
            </a:r>
          </a:p>
          <a:p>
            <a:endParaRPr lang="en-US" dirty="0"/>
          </a:p>
        </p:txBody>
      </p:sp>
      <p:pic>
        <p:nvPicPr>
          <p:cNvPr id="5" name="Online Image Placeholder 4">
            <a:extLst>
              <a:ext uri="{FF2B5EF4-FFF2-40B4-BE49-F238E27FC236}">
                <a16:creationId xmlns:a16="http://schemas.microsoft.com/office/drawing/2014/main" id="{24066E8A-7E77-B8F4-4585-F8498806DDB2}"/>
              </a:ext>
            </a:extLst>
          </p:cNvPr>
          <p:cNvPicPr>
            <a:picLocks noGrp="1" noChangeAspect="1"/>
          </p:cNvPicPr>
          <p:nvPr>
            <p:ph type="clipArt" idx="2"/>
          </p:nvPr>
        </p:nvPicPr>
        <p:blipFill>
          <a:blip r:embed="rId2"/>
          <a:stretch>
            <a:fillRect/>
          </a:stretch>
        </p:blipFill>
        <p:spPr>
          <a:xfrm>
            <a:off x="4959568" y="2663177"/>
            <a:ext cx="3492063" cy="23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622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33E60-FD7B-2208-D6D1-119984374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3DC8D-1126-7020-CE46-12C9F8306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Surgery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E999EF-62EE-9E02-7EE9-1C54A77539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recalcitrant pain</a:t>
            </a:r>
          </a:p>
          <a:p>
            <a:r>
              <a:rPr lang="en-US" dirty="0"/>
              <a:t>2-4% of patients</a:t>
            </a:r>
          </a:p>
          <a:p>
            <a:r>
              <a:rPr lang="en-US" dirty="0"/>
              <a:t>Ideally failed &gt; 6mo</a:t>
            </a:r>
          </a:p>
          <a:p>
            <a:r>
              <a:rPr lang="en-US" dirty="0"/>
              <a:t>90-100% report improvement, however ~40% have persistent pain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Online Image Placeholder 4">
            <a:extLst>
              <a:ext uri="{FF2B5EF4-FFF2-40B4-BE49-F238E27FC236}">
                <a16:creationId xmlns:a16="http://schemas.microsoft.com/office/drawing/2014/main" id="{E1B540E2-6DD0-F1DF-C7EF-3DBCCEEC779C}"/>
              </a:ext>
            </a:extLst>
          </p:cNvPr>
          <p:cNvPicPr>
            <a:picLocks noGrp="1" noChangeAspect="1"/>
          </p:cNvPicPr>
          <p:nvPr>
            <p:ph type="clipArt" idx="2"/>
          </p:nvPr>
        </p:nvPicPr>
        <p:blipFill>
          <a:blip r:embed="rId2"/>
          <a:stretch>
            <a:fillRect/>
          </a:stretch>
        </p:blipFill>
        <p:spPr>
          <a:xfrm>
            <a:off x="4909931" y="853281"/>
            <a:ext cx="3776869" cy="28326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6C3538-DAC4-E89D-4BE6-28C7656FE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4323862"/>
            <a:ext cx="5588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663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119B1-59D3-D94E-B149-C055A0391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91660-EA5B-69A2-263B-F664DB5A6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Golfer’s Elbow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7556A-EAE6-1A90-DA39-96736470F7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Medial epicondylitis</a:t>
            </a:r>
          </a:p>
          <a:p>
            <a:endParaRPr lang="en-US" dirty="0"/>
          </a:p>
          <a:p>
            <a:r>
              <a:rPr lang="en-US" dirty="0"/>
              <a:t>Pain on the “inside” of the elbow</a:t>
            </a:r>
          </a:p>
          <a:p>
            <a:endParaRPr lang="en-US" dirty="0"/>
          </a:p>
          <a:p>
            <a:r>
              <a:rPr lang="en-US" dirty="0"/>
              <a:t>Degeneration and microtears of common flexor tendon origin</a:t>
            </a:r>
          </a:p>
          <a:p>
            <a:endParaRPr lang="en-US" dirty="0"/>
          </a:p>
          <a:p>
            <a:r>
              <a:rPr lang="en-US" dirty="0"/>
              <a:t>Rarely a result of playing golf!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4AA71A-3E93-BF39-9035-22808C54D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426" y="969066"/>
            <a:ext cx="2715972" cy="2878930"/>
          </a:xfrm>
          <a:prstGeom prst="rect">
            <a:avLst/>
          </a:prstGeom>
        </p:spPr>
      </p:pic>
      <p:pic>
        <p:nvPicPr>
          <p:cNvPr id="6" name="Online Image Placeholder 5">
            <a:extLst>
              <a:ext uri="{FF2B5EF4-FFF2-40B4-BE49-F238E27FC236}">
                <a16:creationId xmlns:a16="http://schemas.microsoft.com/office/drawing/2014/main" id="{C32F135C-75B2-8DF7-0634-FA39C8E4AF54}"/>
              </a:ext>
            </a:extLst>
          </p:cNvPr>
          <p:cNvPicPr>
            <a:picLocks noGrp="1" noChangeAspect="1"/>
          </p:cNvPicPr>
          <p:nvPr>
            <p:ph type="clipArt" idx="2"/>
          </p:nvPr>
        </p:nvPicPr>
        <p:blipFill>
          <a:blip r:embed="rId3"/>
          <a:srcRect b="7385"/>
          <a:stretch>
            <a:fillRect/>
          </a:stretch>
        </p:blipFill>
        <p:spPr>
          <a:xfrm>
            <a:off x="4648200" y="3847996"/>
            <a:ext cx="2537791" cy="229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49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Normal Anatomy – Rotator Cuff</a:t>
            </a:r>
          </a:p>
        </p:txBody>
      </p:sp>
      <p:sp>
        <p:nvSpPr>
          <p:cNvPr id="4413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55837"/>
            <a:ext cx="3581400" cy="4525963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latin typeface="Futura Md BT" pitchFamily="34" charset="0"/>
              </a:rPr>
              <a:t>4 Muscles</a:t>
            </a:r>
          </a:p>
          <a:p>
            <a:pPr lvl="1">
              <a:defRPr/>
            </a:pPr>
            <a:r>
              <a:rPr lang="en-US" altLang="en-US" dirty="0">
                <a:latin typeface="Futura Md BT" pitchFamily="34" charset="0"/>
              </a:rPr>
              <a:t>1 in front</a:t>
            </a:r>
          </a:p>
          <a:p>
            <a:pPr lvl="1">
              <a:defRPr/>
            </a:pPr>
            <a:r>
              <a:rPr lang="en-US" altLang="en-US" dirty="0">
                <a:latin typeface="Futura Md BT" pitchFamily="34" charset="0"/>
              </a:rPr>
              <a:t>1 on top</a:t>
            </a:r>
          </a:p>
          <a:p>
            <a:pPr lvl="1">
              <a:defRPr/>
            </a:pPr>
            <a:r>
              <a:rPr lang="en-US" altLang="en-US" dirty="0">
                <a:latin typeface="Futura Md BT" pitchFamily="34" charset="0"/>
              </a:rPr>
              <a:t>2 behind</a:t>
            </a:r>
          </a:p>
        </p:txBody>
      </p:sp>
      <p:pic>
        <p:nvPicPr>
          <p:cNvPr id="8196" name="Picture 5" descr="shoulder_rotator_cuff_anat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676400"/>
            <a:ext cx="4953000" cy="412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07386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852A3-69F1-54F8-FB82-13E66E923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6953B-8DDE-C39E-F77C-CF7A7C232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469BC5-5DC1-E27B-D0C5-E3777ECACF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Similar to treatment of lateral epicondylitis</a:t>
            </a:r>
          </a:p>
          <a:p>
            <a:pPr lvl="1"/>
            <a:r>
              <a:rPr lang="en-US" dirty="0"/>
              <a:t>NSAIDs</a:t>
            </a:r>
          </a:p>
          <a:p>
            <a:pPr lvl="1"/>
            <a:r>
              <a:rPr lang="en-US" dirty="0"/>
              <a:t>Splints &amp; straps</a:t>
            </a:r>
          </a:p>
          <a:p>
            <a:pPr lvl="1"/>
            <a:r>
              <a:rPr lang="en-US" dirty="0"/>
              <a:t>Physical therapy</a:t>
            </a:r>
          </a:p>
          <a:p>
            <a:pPr lvl="1"/>
            <a:r>
              <a:rPr lang="en-US" dirty="0"/>
              <a:t>Cortisone injection</a:t>
            </a:r>
          </a:p>
          <a:p>
            <a:pPr lvl="1"/>
            <a:r>
              <a:rPr lang="en-US" dirty="0"/>
              <a:t>PRP</a:t>
            </a:r>
          </a:p>
          <a:p>
            <a:pPr lvl="1"/>
            <a:r>
              <a:rPr lang="en-US" dirty="0"/>
              <a:t>Surgery </a:t>
            </a:r>
          </a:p>
          <a:p>
            <a:endParaRPr lang="en-US" dirty="0"/>
          </a:p>
        </p:txBody>
      </p:sp>
      <p:sp>
        <p:nvSpPr>
          <p:cNvPr id="4" name="Online Image Placeholder 3">
            <a:extLst>
              <a:ext uri="{FF2B5EF4-FFF2-40B4-BE49-F238E27FC236}">
                <a16:creationId xmlns:a16="http://schemas.microsoft.com/office/drawing/2014/main" id="{EBE9578F-1152-E3AD-913E-C4B7B4621318}"/>
              </a:ext>
            </a:extLst>
          </p:cNvPr>
          <p:cNvSpPr>
            <a:spLocks noGrp="1"/>
          </p:cNvSpPr>
          <p:nvPr>
            <p:ph type="clipArt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56EF69-29E3-3B9A-1EEB-706ABCAD1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911" y="1341438"/>
            <a:ext cx="2658004" cy="18078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C05A95-53B9-B9C0-6430-AB6591F9E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869" y="4170890"/>
            <a:ext cx="2677548" cy="17980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A4648A-04B2-2363-2A54-D6F9C95BF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5963" y="1961716"/>
            <a:ext cx="2069863" cy="226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357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9E711-74E4-AD5A-6A88-A05459C73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F4D7A-9AA2-C304-0413-E99E41A06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Distal Biceps Tendon Rupture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01C3CA-DCF7-4F8C-782D-2D493C91A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Usually men &gt;40 years old</a:t>
            </a:r>
          </a:p>
          <a:p>
            <a:endParaRPr lang="en-US" dirty="0"/>
          </a:p>
          <a:p>
            <a:r>
              <a:rPr lang="en-US" dirty="0"/>
              <a:t>Chronic tendon breakdown weakens tendon fibers</a:t>
            </a:r>
          </a:p>
          <a:p>
            <a:endParaRPr lang="en-US" dirty="0"/>
          </a:p>
          <a:p>
            <a:r>
              <a:rPr lang="en-US" dirty="0"/>
              <a:t>Eccentric contraction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Online Image Placeholder 5">
            <a:extLst>
              <a:ext uri="{FF2B5EF4-FFF2-40B4-BE49-F238E27FC236}">
                <a16:creationId xmlns:a16="http://schemas.microsoft.com/office/drawing/2014/main" id="{80467EAC-2A87-E312-9486-3031C87CD2BF}"/>
              </a:ext>
            </a:extLst>
          </p:cNvPr>
          <p:cNvPicPr>
            <a:picLocks noGrp="1" noChangeAspect="1"/>
          </p:cNvPicPr>
          <p:nvPr>
            <p:ph type="clipArt" idx="2"/>
          </p:nvPr>
        </p:nvPicPr>
        <p:blipFill>
          <a:blip r:embed="rId2"/>
          <a:stretch>
            <a:fillRect/>
          </a:stretch>
        </p:blipFill>
        <p:spPr>
          <a:xfrm>
            <a:off x="1967947" y="3625560"/>
            <a:ext cx="6566453" cy="2546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98830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AAB69-0566-43DA-796B-45BA92D73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7ECAE-2CB2-A979-4288-174922155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&amp; Examination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AE8D87-1260-37A2-A431-4548A66C9E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Deformity anterior elbow</a:t>
            </a:r>
          </a:p>
          <a:p>
            <a:pPr lvl="1"/>
            <a:r>
              <a:rPr lang="en-US" dirty="0"/>
              <a:t>Bruising</a:t>
            </a:r>
          </a:p>
          <a:p>
            <a:pPr lvl="1"/>
            <a:r>
              <a:rPr lang="en-US" dirty="0"/>
              <a:t>Swelling </a:t>
            </a:r>
          </a:p>
          <a:p>
            <a:pPr lvl="1"/>
            <a:r>
              <a:rPr lang="en-US" dirty="0"/>
              <a:t>Hook test</a:t>
            </a:r>
          </a:p>
          <a:p>
            <a:pPr marL="571500" lvl="1" indent="0">
              <a:buNone/>
            </a:pPr>
            <a:endParaRPr lang="en-US" dirty="0"/>
          </a:p>
          <a:p>
            <a:r>
              <a:rPr lang="en-US" dirty="0"/>
              <a:t>Weakness in supination</a:t>
            </a:r>
          </a:p>
          <a:p>
            <a:pPr lvl="1"/>
            <a:r>
              <a:rPr lang="en-US" dirty="0"/>
              <a:t>Screw driver, keys, etc. </a:t>
            </a:r>
          </a:p>
          <a:p>
            <a:pPr lvl="1"/>
            <a:endParaRPr lang="en-US" dirty="0"/>
          </a:p>
          <a:p>
            <a:r>
              <a:rPr lang="en-US" dirty="0"/>
              <a:t>Forearm affected more than elbow flexion (brachialis)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Online Image Placeholder 4">
            <a:extLst>
              <a:ext uri="{FF2B5EF4-FFF2-40B4-BE49-F238E27FC236}">
                <a16:creationId xmlns:a16="http://schemas.microsoft.com/office/drawing/2014/main" id="{9609A864-83CD-0366-B2A6-50A14DF6FF87}"/>
              </a:ext>
            </a:extLst>
          </p:cNvPr>
          <p:cNvPicPr>
            <a:picLocks noGrp="1" noChangeAspect="1"/>
          </p:cNvPicPr>
          <p:nvPr>
            <p:ph type="clipArt" idx="2"/>
          </p:nvPr>
        </p:nvPicPr>
        <p:blipFill>
          <a:blip r:embed="rId2"/>
          <a:stretch>
            <a:fillRect/>
          </a:stretch>
        </p:blipFill>
        <p:spPr>
          <a:xfrm>
            <a:off x="5142550" y="1680356"/>
            <a:ext cx="3212946" cy="42894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6CA312-B310-E8C9-9303-B33E48C45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892" y="4794039"/>
            <a:ext cx="2210108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341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4EA22-2705-587B-FCFF-BF3D3E04D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56781-DBE5-15EB-68C6-571EED505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8027F7-FDBD-E34F-53D2-279323AC92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Nonop</a:t>
            </a:r>
          </a:p>
          <a:p>
            <a:pPr lvl="1"/>
            <a:r>
              <a:rPr lang="en-US" dirty="0"/>
              <a:t>Very reasonable </a:t>
            </a:r>
          </a:p>
          <a:p>
            <a:pPr lvl="1"/>
            <a:r>
              <a:rPr lang="en-US" dirty="0"/>
              <a:t>Pain goes away, loss of 40% supination strength, 30% elbow flexion</a:t>
            </a:r>
          </a:p>
          <a:p>
            <a:pPr lvl="1"/>
            <a:endParaRPr lang="en-US" dirty="0"/>
          </a:p>
          <a:p>
            <a:r>
              <a:rPr lang="en-US" dirty="0"/>
              <a:t>Surgery</a:t>
            </a:r>
          </a:p>
          <a:p>
            <a:pPr lvl="1"/>
            <a:r>
              <a:rPr lang="en-US" dirty="0"/>
              <a:t>Distal biceps tendon repair</a:t>
            </a:r>
          </a:p>
          <a:p>
            <a:pPr lvl="1"/>
            <a:r>
              <a:rPr lang="en-US" dirty="0"/>
              <a:t>Outpatient surgery</a:t>
            </a:r>
          </a:p>
          <a:p>
            <a:pPr lvl="1"/>
            <a:r>
              <a:rPr lang="en-US" dirty="0"/>
              <a:t>Rehab, recovery </a:t>
            </a:r>
          </a:p>
        </p:txBody>
      </p:sp>
      <p:pic>
        <p:nvPicPr>
          <p:cNvPr id="6" name="Online Image Placeholder 5">
            <a:extLst>
              <a:ext uri="{FF2B5EF4-FFF2-40B4-BE49-F238E27FC236}">
                <a16:creationId xmlns:a16="http://schemas.microsoft.com/office/drawing/2014/main" id="{E9F1D68F-8DD9-DF72-04AF-351304854E78}"/>
              </a:ext>
            </a:extLst>
          </p:cNvPr>
          <p:cNvPicPr>
            <a:picLocks noGrp="1" noChangeAspect="1"/>
          </p:cNvPicPr>
          <p:nvPr>
            <p:ph type="clipArt" idx="2"/>
          </p:nvPr>
        </p:nvPicPr>
        <p:blipFill>
          <a:blip r:embed="rId2"/>
          <a:stretch>
            <a:fillRect/>
          </a:stretch>
        </p:blipFill>
        <p:spPr>
          <a:xfrm>
            <a:off x="5109405" y="2637183"/>
            <a:ext cx="3445457" cy="33506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33357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ACCF5-E68E-4D44-817C-26C0A9E25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2029B-07F1-D9B1-21E8-364085DB4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Cubital Tunnel Syndrome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FD7F1-9CCE-E430-424E-FDC7346D73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Online Image Placeholder 4">
            <a:extLst>
              <a:ext uri="{FF2B5EF4-FFF2-40B4-BE49-F238E27FC236}">
                <a16:creationId xmlns:a16="http://schemas.microsoft.com/office/drawing/2014/main" id="{9F887F35-FD97-FDDD-3CB1-0284A09D39AA}"/>
              </a:ext>
            </a:extLst>
          </p:cNvPr>
          <p:cNvPicPr>
            <a:picLocks noGrp="1" noChangeAspect="1"/>
          </p:cNvPicPr>
          <p:nvPr>
            <p:ph type="clipArt" idx="2"/>
          </p:nvPr>
        </p:nvPicPr>
        <p:blipFill>
          <a:blip r:embed="rId2"/>
          <a:stretch>
            <a:fillRect/>
          </a:stretch>
        </p:blipFill>
        <p:spPr>
          <a:xfrm>
            <a:off x="924338" y="1341438"/>
            <a:ext cx="6404113" cy="481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918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C6F56-856C-63BB-2F3C-4C83428BC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DFC5C-690B-9599-40D6-B65C98918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FDC2FE-6C49-5904-FC1C-9B20BE8727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524000"/>
            <a:ext cx="4876800" cy="4602163"/>
          </a:xfrm>
        </p:spPr>
        <p:txBody>
          <a:bodyPr/>
          <a:lstStyle/>
          <a:p>
            <a:r>
              <a:rPr lang="en-US" dirty="0"/>
              <a:t>Pain, numbness, tingling along ulnar aspect of forearm, ring, small fingers</a:t>
            </a:r>
          </a:p>
          <a:p>
            <a:r>
              <a:rPr lang="en-US" dirty="0"/>
              <a:t>Exacerbated with cell phone use, repetitive activities</a:t>
            </a:r>
          </a:p>
          <a:p>
            <a:r>
              <a:rPr lang="en-US" dirty="0"/>
              <a:t>Night symptoms</a:t>
            </a:r>
          </a:p>
          <a:p>
            <a:r>
              <a:rPr lang="en-US" dirty="0"/>
              <a:t>Weakened grasp and pinch</a:t>
            </a:r>
          </a:p>
          <a:p>
            <a:r>
              <a:rPr lang="en-US" dirty="0"/>
              <a:t>Clawing, intrinsic wasting</a:t>
            </a:r>
          </a:p>
          <a:p>
            <a:r>
              <a:rPr lang="en-US" dirty="0"/>
              <a:t>Froment sign</a:t>
            </a:r>
          </a:p>
          <a:p>
            <a:r>
              <a:rPr lang="en-US" dirty="0"/>
              <a:t>Wartenberg sign</a:t>
            </a:r>
          </a:p>
        </p:txBody>
      </p:sp>
      <p:pic>
        <p:nvPicPr>
          <p:cNvPr id="6" name="Online Image Placeholder 5">
            <a:extLst>
              <a:ext uri="{FF2B5EF4-FFF2-40B4-BE49-F238E27FC236}">
                <a16:creationId xmlns:a16="http://schemas.microsoft.com/office/drawing/2014/main" id="{1FB543B9-5549-4EFD-DBE3-401EC0B3BFDC}"/>
              </a:ext>
            </a:extLst>
          </p:cNvPr>
          <p:cNvPicPr>
            <a:picLocks noGrp="1" noChangeAspect="1"/>
          </p:cNvPicPr>
          <p:nvPr>
            <p:ph type="clipArt" idx="2"/>
          </p:nvPr>
        </p:nvPicPr>
        <p:blipFill>
          <a:blip r:embed="rId2"/>
          <a:stretch>
            <a:fillRect/>
          </a:stretch>
        </p:blipFill>
        <p:spPr>
          <a:xfrm>
            <a:off x="6180296" y="1013619"/>
            <a:ext cx="2800741" cy="1581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F0CDD1-9439-36EC-2EA3-130AC15A4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478" y="5027007"/>
            <a:ext cx="3031713" cy="16347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880011-91DF-3F88-BB90-FD909E65B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3045892"/>
            <a:ext cx="2251991" cy="155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6850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04A25-2980-E47B-6E03-3498ECC5F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05982-A90E-C710-B5BE-220C70530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Cubital Tunnel Syndrome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74F4AD-241A-997B-79A1-7C78470D77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Differential diagnosis</a:t>
            </a:r>
          </a:p>
          <a:p>
            <a:pPr lvl="1"/>
            <a:r>
              <a:rPr lang="en-US" dirty="0"/>
              <a:t>Guyon Canal compression</a:t>
            </a:r>
          </a:p>
          <a:p>
            <a:pPr marL="571500" lvl="1" indent="0">
              <a:buNone/>
            </a:pPr>
            <a:endParaRPr lang="en-US" dirty="0"/>
          </a:p>
          <a:p>
            <a:pPr lvl="1"/>
            <a:r>
              <a:rPr lang="en-US" dirty="0"/>
              <a:t>C8 radiculopathy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Double Crush Syndrome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EMG!!!!</a:t>
            </a:r>
          </a:p>
        </p:txBody>
      </p:sp>
      <p:pic>
        <p:nvPicPr>
          <p:cNvPr id="6" name="Online Image Placeholder 5">
            <a:extLst>
              <a:ext uri="{FF2B5EF4-FFF2-40B4-BE49-F238E27FC236}">
                <a16:creationId xmlns:a16="http://schemas.microsoft.com/office/drawing/2014/main" id="{0E21133A-7A8A-AAAD-618A-67F9C73EDEAE}"/>
              </a:ext>
            </a:extLst>
          </p:cNvPr>
          <p:cNvPicPr>
            <a:picLocks noGrp="1" noChangeAspect="1"/>
          </p:cNvPicPr>
          <p:nvPr>
            <p:ph type="clipArt" idx="2"/>
          </p:nvPr>
        </p:nvPicPr>
        <p:blipFill>
          <a:blip r:embed="rId2"/>
          <a:stretch>
            <a:fillRect/>
          </a:stretch>
        </p:blipFill>
        <p:spPr>
          <a:xfrm>
            <a:off x="4453173" y="1524000"/>
            <a:ext cx="4494945" cy="381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53964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ED7E1-65C0-8B55-8A93-6B6EB886F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6C587-86D2-D3FE-A6C4-88C504566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09430-2102-33C4-F99D-C3C4B953AE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Nonoperative</a:t>
            </a:r>
          </a:p>
          <a:p>
            <a:pPr lvl="1"/>
            <a:r>
              <a:rPr lang="en-US" dirty="0"/>
              <a:t>NSAIDs</a:t>
            </a:r>
          </a:p>
          <a:p>
            <a:pPr lvl="1"/>
            <a:r>
              <a:rPr lang="en-US" dirty="0"/>
              <a:t>Activity modification</a:t>
            </a:r>
          </a:p>
          <a:p>
            <a:pPr lvl="1"/>
            <a:r>
              <a:rPr lang="en-US" dirty="0"/>
              <a:t>PT/OT (nerve gliding exercises)</a:t>
            </a:r>
          </a:p>
          <a:p>
            <a:pPr lvl="1"/>
            <a:r>
              <a:rPr lang="en-US" dirty="0"/>
              <a:t>Nighttime elbow splints</a:t>
            </a:r>
          </a:p>
          <a:p>
            <a:pPr lvl="1"/>
            <a:endParaRPr lang="en-US" dirty="0"/>
          </a:p>
          <a:p>
            <a:r>
              <a:rPr lang="en-US" dirty="0"/>
              <a:t>Operative</a:t>
            </a:r>
          </a:p>
          <a:p>
            <a:pPr lvl="1"/>
            <a:r>
              <a:rPr lang="en-US" dirty="0"/>
              <a:t>Ulnar nerve decompression</a:t>
            </a:r>
          </a:p>
        </p:txBody>
      </p:sp>
      <p:pic>
        <p:nvPicPr>
          <p:cNvPr id="5" name="Online Image Placeholder 4">
            <a:extLst>
              <a:ext uri="{FF2B5EF4-FFF2-40B4-BE49-F238E27FC236}">
                <a16:creationId xmlns:a16="http://schemas.microsoft.com/office/drawing/2014/main" id="{2F9C6C08-83EE-FE9C-F333-0EAC1EF2C1E5}"/>
              </a:ext>
            </a:extLst>
          </p:cNvPr>
          <p:cNvPicPr>
            <a:picLocks noGrp="1" noChangeAspect="1"/>
          </p:cNvPicPr>
          <p:nvPr>
            <p:ph type="clipArt" idx="2"/>
          </p:nvPr>
        </p:nvPicPr>
        <p:blipFill>
          <a:blip r:embed="rId2"/>
          <a:stretch>
            <a:fillRect/>
          </a:stretch>
        </p:blipFill>
        <p:spPr>
          <a:xfrm>
            <a:off x="5675522" y="1341438"/>
            <a:ext cx="2083626" cy="21089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300979-439A-3E4E-A2FF-FBB48AADA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653" y="3580326"/>
            <a:ext cx="2957092" cy="259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449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2246F-E6FC-AA4F-33CF-8A7448C21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CCFAE-74EF-07AF-6EA4-8C971432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147" y="1785730"/>
            <a:ext cx="4797288" cy="2879035"/>
          </a:xfrm>
        </p:spPr>
        <p:txBody>
          <a:bodyPr/>
          <a:lstStyle/>
          <a:p>
            <a:r>
              <a:rPr lang="en-US" sz="5400" dirty="0"/>
              <a:t>Thank you!</a:t>
            </a:r>
            <a:br>
              <a:rPr lang="en-US" sz="5400" dirty="0"/>
            </a:br>
            <a:br>
              <a:rPr lang="en-US" sz="5400" dirty="0"/>
            </a:b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529780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Muscle Action of the Shoulder</a:t>
            </a:r>
          </a:p>
        </p:txBody>
      </p:sp>
      <p:sp>
        <p:nvSpPr>
          <p:cNvPr id="4444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46355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Deltoid</a:t>
            </a:r>
          </a:p>
          <a:p>
            <a:pPr lvl="1" eaLnBrk="1" hangingPunct="1">
              <a:defRPr/>
            </a:pPr>
            <a:r>
              <a:rPr lang="en-US" altLang="en-US" dirty="0"/>
              <a:t>Wants to pull arm up</a:t>
            </a:r>
          </a:p>
          <a:p>
            <a:pPr lvl="1" eaLnBrk="1" hangingPunct="1">
              <a:defRPr/>
            </a:pPr>
            <a:r>
              <a:rPr lang="en-US" altLang="en-US" dirty="0"/>
              <a:t>Requires stable joint</a:t>
            </a:r>
          </a:p>
          <a:p>
            <a:pPr eaLnBrk="1" hangingPunct="1">
              <a:defRPr/>
            </a:pPr>
            <a:r>
              <a:rPr lang="en-US" altLang="en-US" dirty="0"/>
              <a:t>Rotator Cuff</a:t>
            </a:r>
          </a:p>
          <a:p>
            <a:pPr lvl="1" eaLnBrk="1" hangingPunct="1">
              <a:defRPr/>
            </a:pPr>
            <a:r>
              <a:rPr lang="en-US" altLang="en-US" dirty="0"/>
              <a:t>Pulls Humeral Head into Glenoid</a:t>
            </a:r>
          </a:p>
          <a:p>
            <a:pPr lvl="1" eaLnBrk="1" hangingPunct="1">
              <a:defRPr/>
            </a:pPr>
            <a:r>
              <a:rPr lang="en-US" altLang="en-US" b="1" dirty="0">
                <a:solidFill>
                  <a:srgbClr val="FF0000"/>
                </a:solidFill>
              </a:rPr>
              <a:t>Establishes stability </a:t>
            </a:r>
            <a:r>
              <a:rPr lang="en-US" altLang="en-US" dirty="0"/>
              <a:t>of the joint to allow deltoid to elevate the arm</a:t>
            </a:r>
          </a:p>
        </p:txBody>
      </p:sp>
      <p:pic>
        <p:nvPicPr>
          <p:cNvPr id="444424" name="Picture 8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0" y="1524000"/>
            <a:ext cx="3829050" cy="4187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214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4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Exam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465320"/>
          </a:xfrm>
        </p:spPr>
        <p:txBody>
          <a:bodyPr>
            <a:normAutofit/>
          </a:bodyPr>
          <a:lstStyle/>
          <a:p>
            <a:r>
              <a:rPr lang="en-US" dirty="0"/>
              <a:t>Range of Motion (Forward elevate, abduction, external rotation, internal rotation)</a:t>
            </a:r>
          </a:p>
          <a:p>
            <a:pPr lvl="1"/>
            <a:r>
              <a:rPr lang="en-US" dirty="0"/>
              <a:t>Stiffness – limited active and passive motion</a:t>
            </a:r>
          </a:p>
          <a:p>
            <a:pPr lvl="1"/>
            <a:r>
              <a:rPr lang="en-US" dirty="0" err="1"/>
              <a:t>Pseudoparesis</a:t>
            </a:r>
            <a:r>
              <a:rPr lang="en-US" dirty="0"/>
              <a:t> – Active motion &lt;90</a:t>
            </a:r>
            <a:r>
              <a:rPr lang="en-US" baseline="30000" dirty="0"/>
              <a:t>o</a:t>
            </a:r>
            <a:r>
              <a:rPr lang="en-US" dirty="0"/>
              <a:t>, preserved passive motion</a:t>
            </a:r>
          </a:p>
          <a:p>
            <a:pPr lvl="1"/>
            <a:r>
              <a:rPr lang="en-US" dirty="0"/>
              <a:t>Pain</a:t>
            </a:r>
          </a:p>
          <a:p>
            <a:pPr lvl="2"/>
            <a:r>
              <a:rPr lang="en-US" dirty="0"/>
              <a:t>At extent or during arc</a:t>
            </a:r>
          </a:p>
          <a:p>
            <a:pPr lvl="1"/>
            <a:r>
              <a:rPr lang="en-US" dirty="0"/>
              <a:t>Crepitus</a:t>
            </a:r>
          </a:p>
        </p:txBody>
      </p:sp>
      <p:pic>
        <p:nvPicPr>
          <p:cNvPr id="5" name="Bennick Didentified2.wmv">
            <a:hlinkClick r:id="" action="ppaction://media"/>
            <a:extLst>
              <a:ext uri="{FF2B5EF4-FFF2-40B4-BE49-F238E27FC236}">
                <a16:creationId xmlns:a16="http://schemas.microsoft.com/office/drawing/2014/main" id="{A581C5A4-5175-E240-990F-D84D9CCDDD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98392"/>
            <a:ext cx="3454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561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4A753-1A35-BEE9-A10A-E7D5996B4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Exam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FE049-AAD5-216D-04E1-538CAB372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480"/>
            <a:ext cx="4419600" cy="4389120"/>
          </a:xfrm>
        </p:spPr>
        <p:txBody>
          <a:bodyPr/>
          <a:lstStyle/>
          <a:p>
            <a:r>
              <a:rPr lang="en-US" dirty="0"/>
              <a:t>Tenderness</a:t>
            </a:r>
          </a:p>
          <a:p>
            <a:pPr lvl="1"/>
            <a:r>
              <a:rPr lang="en-US" dirty="0"/>
              <a:t>Joint Line</a:t>
            </a:r>
          </a:p>
          <a:p>
            <a:pPr lvl="2"/>
            <a:r>
              <a:rPr lang="en-US" dirty="0"/>
              <a:t>Anterior</a:t>
            </a:r>
          </a:p>
          <a:p>
            <a:pPr lvl="2"/>
            <a:r>
              <a:rPr lang="en-US" dirty="0"/>
              <a:t>Posterior</a:t>
            </a:r>
          </a:p>
          <a:p>
            <a:pPr lvl="1"/>
            <a:r>
              <a:rPr lang="en-US" dirty="0"/>
              <a:t>Subacromial space</a:t>
            </a:r>
          </a:p>
          <a:p>
            <a:pPr lvl="1"/>
            <a:r>
              <a:rPr lang="en-US" dirty="0"/>
              <a:t>Bicipital groove</a:t>
            </a:r>
          </a:p>
          <a:p>
            <a:pPr lvl="1"/>
            <a:r>
              <a:rPr lang="en-US" dirty="0"/>
              <a:t>Acromioclavicular joint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E6CCC97-2E6B-9A13-54B8-45D7B35F8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063" y="76200"/>
            <a:ext cx="3705337" cy="3242170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2835E6C0-1C44-1EF7-E125-8AFB274FB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074" y="2743200"/>
            <a:ext cx="369189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846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5C742CBFD7464DB6FD5714C3C9AFF0" ma:contentTypeVersion="19" ma:contentTypeDescription="Create a new document." ma:contentTypeScope="" ma:versionID="299973ef29f243589c5f6f95cadf3142">
  <xsd:schema xmlns:xsd="http://www.w3.org/2001/XMLSchema" xmlns:xs="http://www.w3.org/2001/XMLSchema" xmlns:p="http://schemas.microsoft.com/office/2006/metadata/properties" xmlns:ns2="c6a150e9-571f-46dd-be5f-b16145ef198d" xmlns:ns3="d2cccd37-1529-4bdb-80e4-007982c42467" targetNamespace="http://schemas.microsoft.com/office/2006/metadata/properties" ma:root="true" ma:fieldsID="c88b42ba56ee563702cfbc577b84af83" ns2:_="" ns3:_="">
    <xsd:import namespace="c6a150e9-571f-46dd-be5f-b16145ef198d"/>
    <xsd:import namespace="d2cccd37-1529-4bdb-80e4-007982c424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PCI_Doc" minOccurs="0"/>
                <xsd:element ref="ns2:MediaServiceOCR" minOccurs="0"/>
                <xsd:element ref="ns2:PHIConfidentialHighSev" minOccurs="0"/>
                <xsd:element ref="ns2:MediaServiceBillingMetadata" minOccurs="0"/>
                <xsd:element ref="ns2:MediaServiceLocation" minOccurs="0"/>
                <xsd:element ref="ns2:PHIConfidential" minOccurs="0"/>
                <xsd:element ref="ns2:CertFile" minOccurs="0"/>
                <xsd:element ref="ns2:Source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a150e9-571f-46dd-be5f-b16145ef19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956e18de-48a1-42b9-a3a2-ae2a555562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PCI_Doc" ma:index="19" nillable="true" ma:displayName="PCI_Doc" ma:internalName="PCI_Doc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PHIConfidentialHighSev" ma:index="21" nillable="true" ma:displayName="PHIConfidentialHighSev" ma:internalName="PHIConfidentialHighSev">
      <xsd:simpleType>
        <xsd:restriction base="dms:Text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PHIConfidential" ma:index="24" nillable="true" ma:displayName="PHIConfidential" ma:internalName="PHIConfidential">
      <xsd:simpleType>
        <xsd:restriction base="dms:Text"/>
      </xsd:simpleType>
    </xsd:element>
    <xsd:element name="CertFile" ma:index="25" nillable="true" ma:displayName="CertFile" ma:internalName="CertFile">
      <xsd:simpleType>
        <xsd:restriction base="dms:Text"/>
      </xsd:simpleType>
    </xsd:element>
    <xsd:element name="SourceCode" ma:index="26" nillable="true" ma:displayName="SourceCode" ma:internalName="SourceCod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cccd37-1529-4bdb-80e4-007982c42467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4d306ad8-a6ea-4bc6-8e6b-f93722dd48d7}" ma:internalName="TaxCatchAll" ma:showField="CatchAllData" ma:web="d2cccd37-1529-4bdb-80e4-007982c4246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6a150e9-571f-46dd-be5f-b16145ef198d">
      <Terms xmlns="http://schemas.microsoft.com/office/infopath/2007/PartnerControls"/>
    </lcf76f155ced4ddcb4097134ff3c332f>
    <PHIConfidential xmlns="c6a150e9-571f-46dd-be5f-b16145ef198d" xsi:nil="true"/>
    <TaxCatchAll xmlns="d2cccd37-1529-4bdb-80e4-007982c42467" xsi:nil="true"/>
    <CertFile xmlns="c6a150e9-571f-46dd-be5f-b16145ef198d" xsi:nil="true"/>
    <PHIConfidentialHighSev xmlns="c6a150e9-571f-46dd-be5f-b16145ef198d" xsi:nil="true"/>
    <PCI_Doc xmlns="c6a150e9-571f-46dd-be5f-b16145ef198d" xsi:nil="true"/>
    <SourceCode xmlns="c6a150e9-571f-46dd-be5f-b16145ef198d" xsi:nil="true"/>
  </documentManagement>
</p:properties>
</file>

<file path=customXml/itemProps1.xml><?xml version="1.0" encoding="utf-8"?>
<ds:datastoreItem xmlns:ds="http://schemas.openxmlformats.org/officeDocument/2006/customXml" ds:itemID="{6CFA125A-C071-417F-A169-C4C19321EC7C}"/>
</file>

<file path=customXml/itemProps2.xml><?xml version="1.0" encoding="utf-8"?>
<ds:datastoreItem xmlns:ds="http://schemas.openxmlformats.org/officeDocument/2006/customXml" ds:itemID="{63794D69-6B24-4471-A492-41F2CC5A64FC}"/>
</file>

<file path=customXml/itemProps3.xml><?xml version="1.0" encoding="utf-8"?>
<ds:datastoreItem xmlns:ds="http://schemas.openxmlformats.org/officeDocument/2006/customXml" ds:itemID="{CEC65867-F0AB-4B69-BD9A-46744DBB7743}"/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1248</TotalTime>
  <Words>1551</Words>
  <Application>Microsoft Office PowerPoint</Application>
  <PresentationFormat>On-screen Show (4:3)</PresentationFormat>
  <Paragraphs>490</Paragraphs>
  <Slides>68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5" baseType="lpstr">
      <vt:lpstr>Arial</vt:lpstr>
      <vt:lpstr>Calibri</vt:lpstr>
      <vt:lpstr>Constantia</vt:lpstr>
      <vt:lpstr>Futura Md BT</vt:lpstr>
      <vt:lpstr>Wingdings</vt:lpstr>
      <vt:lpstr>Wingdings 2</vt:lpstr>
      <vt:lpstr>Flow</vt:lpstr>
      <vt:lpstr>Evaluation and Management of Shoulder and Elbow Conditions</vt:lpstr>
      <vt:lpstr>Introduction</vt:lpstr>
      <vt:lpstr>Outline</vt:lpstr>
      <vt:lpstr>Normal Anatomy</vt:lpstr>
      <vt:lpstr>Normal Anatomy –  Ball-and-Socket Joint</vt:lpstr>
      <vt:lpstr>Normal Anatomy – Rotator Cuff</vt:lpstr>
      <vt:lpstr>Muscle Action of the Shoulder</vt:lpstr>
      <vt:lpstr>Physical Exam</vt:lpstr>
      <vt:lpstr>Physical Exam</vt:lpstr>
      <vt:lpstr>Physical Exam</vt:lpstr>
      <vt:lpstr>Radiographic Evaluation</vt:lpstr>
      <vt:lpstr>Radiographic Evaluation</vt:lpstr>
      <vt:lpstr>Radiographic Evaluation</vt:lpstr>
      <vt:lpstr>Impingement and Bursitis</vt:lpstr>
      <vt:lpstr>Impingement and Bursitis</vt:lpstr>
      <vt:lpstr>Management – Non-operative</vt:lpstr>
      <vt:lpstr>Biceps Tendinitis</vt:lpstr>
      <vt:lpstr>Management</vt:lpstr>
      <vt:lpstr>Frozen Shoulder</vt:lpstr>
      <vt:lpstr>Frozen Shoulder</vt:lpstr>
      <vt:lpstr>Frozen Shoulder</vt:lpstr>
      <vt:lpstr>Rotator Cuff Tears</vt:lpstr>
      <vt:lpstr>What we know…</vt:lpstr>
      <vt:lpstr>What we know…</vt:lpstr>
      <vt:lpstr>Non-operative Treatment</vt:lpstr>
      <vt:lpstr>Surgical Treatment</vt:lpstr>
      <vt:lpstr>Challenges</vt:lpstr>
      <vt:lpstr>Shoulder Arthritis</vt:lpstr>
      <vt:lpstr>Symptoms</vt:lpstr>
      <vt:lpstr>Rotator Cuff Tear Arthropathy</vt:lpstr>
      <vt:lpstr>Symptoms</vt:lpstr>
      <vt:lpstr>Treatment – Non-operative</vt:lpstr>
      <vt:lpstr>When to consider surgery</vt:lpstr>
      <vt:lpstr>Anatomic Shoulder Arthroplasty</vt:lpstr>
      <vt:lpstr>Reverse Shoulder Arthroplasty</vt:lpstr>
      <vt:lpstr>What to expect</vt:lpstr>
      <vt:lpstr>PowerPoint Presentation</vt:lpstr>
      <vt:lpstr>PowerPoint Presentation</vt:lpstr>
      <vt:lpstr>Overview</vt:lpstr>
      <vt:lpstr>Anatomy</vt:lpstr>
      <vt:lpstr>PowerPoint Presentation</vt:lpstr>
      <vt:lpstr>PowerPoint Presentation</vt:lpstr>
      <vt:lpstr>Elbow Fractures</vt:lpstr>
      <vt:lpstr>Olecranon Fracture</vt:lpstr>
      <vt:lpstr>Olecranon Fracture</vt:lpstr>
      <vt:lpstr>Olecranon Fracture</vt:lpstr>
      <vt:lpstr>Olecranon Fractures</vt:lpstr>
      <vt:lpstr>Proximal Radius Fractures</vt:lpstr>
      <vt:lpstr>Proximal Radius Fractures</vt:lpstr>
      <vt:lpstr>Radial Head/Neck Fractures</vt:lpstr>
      <vt:lpstr>Radial Head/Neck Fractures</vt:lpstr>
      <vt:lpstr>Tendinopathies</vt:lpstr>
      <vt:lpstr>“Tennis elbow”</vt:lpstr>
      <vt:lpstr>Signs &amp; symptoms</vt:lpstr>
      <vt:lpstr>Treatment</vt:lpstr>
      <vt:lpstr>Cortisone injection</vt:lpstr>
      <vt:lpstr>PRP</vt:lpstr>
      <vt:lpstr>Surgery</vt:lpstr>
      <vt:lpstr>Golfer’s Elbow</vt:lpstr>
      <vt:lpstr>Treatment</vt:lpstr>
      <vt:lpstr>Distal Biceps Tendon Rupture</vt:lpstr>
      <vt:lpstr>Presentation &amp; Examination</vt:lpstr>
      <vt:lpstr>Treatment</vt:lpstr>
      <vt:lpstr>Cubital Tunnel Syndrome</vt:lpstr>
      <vt:lpstr>Presentation</vt:lpstr>
      <vt:lpstr>Cubital Tunnel Syndrome</vt:lpstr>
      <vt:lpstr>Treatment</vt:lpstr>
      <vt:lpstr>Thank you! 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Bryan Weinsztok</dc:creator>
  <cp:lastModifiedBy>Rachael Jones</cp:lastModifiedBy>
  <cp:revision>110</cp:revision>
  <dcterms:created xsi:type="dcterms:W3CDTF">2014-03-21T17:14:05Z</dcterms:created>
  <dcterms:modified xsi:type="dcterms:W3CDTF">2026-03-10T12:31:22Z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0x010100595C742CBFD7464DB6FD5714C3C9AFF0</vt:lpwstr>
  </property>
</Properties>
</file>