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3.xml" ContentType="application/vnd.ms-office.chartcolorstyle+xml"/>
  <Override PartName="/ppt/charts/style2.xml" ContentType="application/vnd.ms-office.chartstyle+xml"/>
  <Override PartName="/ppt/charts/colors1.xml" ContentType="application/vnd.ms-office.chartcolor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2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72" r:id="rId9"/>
    <p:sldId id="261" r:id="rId10"/>
    <p:sldId id="263" r:id="rId11"/>
    <p:sldId id="266" r:id="rId12"/>
    <p:sldId id="267" r:id="rId13"/>
    <p:sldId id="262" r:id="rId14"/>
    <p:sldId id="268" r:id="rId15"/>
    <p:sldId id="270" r:id="rId16"/>
    <p:sldId id="269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1AD5BA-6B93-EAC3-797B-8F3720060093}" v="8" dt="2026-03-08T22:43:47.9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0" d="100"/>
          <a:sy n="90" d="100"/>
        </p:scale>
        <p:origin x="102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mytrinityhealth-my.sharepoint.com/personal/bethany_crowley002_sjhsyr_org/Documents/Group%201%20Quality%20Improvement%20Projec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mytrinityhealth-my.sharepoint.com/personal/bethany_crowley002_sjhsyr_org/Documents/Group%201%20Quality%20Improvement%20Projec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mytrinityhealth-my.sharepoint.com/personal/bethany_crowley002_sjhsyr_org/Documents/Group%201%20Quality%20Improvement%20Projec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Percent SCD placement in 2-4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v>SCD On</c:v>
          </c:tx>
          <c:spPr>
            <a:solidFill>
              <a:srgbClr val="637CEF"/>
            </a:solidFill>
            <a:ln>
              <a:noFill/>
            </a:ln>
            <a:effectLst/>
          </c:spPr>
          <c:invertIfNegative val="0"/>
          <c:cat>
            <c:strRef>
              <c:f>'Sending to Dr cummings'!$A$32:$A$34</c:f>
              <c:strCache>
                <c:ptCount val="3"/>
                <c:pt idx="0">
                  <c:v>Pre-intervention</c:v>
                </c:pt>
                <c:pt idx="1">
                  <c:v>Intervention 1</c:v>
                </c:pt>
                <c:pt idx="2">
                  <c:v>Intervention 2</c:v>
                </c:pt>
              </c:strCache>
            </c:strRef>
          </c:cat>
          <c:val>
            <c:numRef>
              <c:f>'Sending to Dr cummings'!$B$32:$B$34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17</c:v>
                </c:pt>
                <c:pt idx="2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83-41E6-98F2-C1F602FEB142}"/>
            </c:ext>
          </c:extLst>
        </c:ser>
        <c:ser>
          <c:idx val="1"/>
          <c:order val="1"/>
          <c:tx>
            <c:v>SCD Not on</c:v>
          </c:tx>
          <c:spPr>
            <a:solidFill>
              <a:srgbClr val="E3008C"/>
            </a:solidFill>
            <a:ln>
              <a:noFill/>
            </a:ln>
            <a:effectLst/>
          </c:spPr>
          <c:invertIfNegative val="0"/>
          <c:cat>
            <c:strRef>
              <c:f>'Sending to Dr cummings'!$A$32:$A$34</c:f>
              <c:strCache>
                <c:ptCount val="3"/>
                <c:pt idx="0">
                  <c:v>Pre-intervention</c:v>
                </c:pt>
                <c:pt idx="1">
                  <c:v>Intervention 1</c:v>
                </c:pt>
                <c:pt idx="2">
                  <c:v>Intervention 2</c:v>
                </c:pt>
              </c:strCache>
            </c:strRef>
          </c:cat>
          <c:val>
            <c:numRef>
              <c:f>'Sending to Dr cummings'!$C$32:$C$34</c:f>
              <c:numCache>
                <c:formatCode>General</c:formatCode>
                <c:ptCount val="3"/>
                <c:pt idx="0">
                  <c:v>95</c:v>
                </c:pt>
                <c:pt idx="1">
                  <c:v>83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83-41E6-98F2-C1F602FEB1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52787720"/>
        <c:axId val="2054141448"/>
      </c:barChart>
      <c:catAx>
        <c:axId val="2052787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4141448"/>
        <c:crosses val="autoZero"/>
        <c:auto val="1"/>
        <c:lblAlgn val="ctr"/>
        <c:lblOffset val="100"/>
        <c:noMultiLvlLbl val="0"/>
      </c:catAx>
      <c:valAx>
        <c:axId val="2054141448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2787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Percent SCD placement in C-zone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'Sending to Dr cummings'!$B$36</c:f>
              <c:strCache>
                <c:ptCount val="1"/>
                <c:pt idx="0">
                  <c:v>SCD On</c:v>
                </c:pt>
              </c:strCache>
            </c:strRef>
          </c:tx>
          <c:spPr>
            <a:solidFill>
              <a:srgbClr val="637CEF"/>
            </a:solidFill>
            <a:ln>
              <a:noFill/>
            </a:ln>
            <a:effectLst/>
          </c:spPr>
          <c:invertIfNegative val="0"/>
          <c:cat>
            <c:strRef>
              <c:f>'Sending to Dr cummings'!$A$37:$A$39</c:f>
              <c:strCache>
                <c:ptCount val="3"/>
                <c:pt idx="0">
                  <c:v>Pre-intervention</c:v>
                </c:pt>
                <c:pt idx="1">
                  <c:v>Intervention 1</c:v>
                </c:pt>
                <c:pt idx="2">
                  <c:v>Intervention 2</c:v>
                </c:pt>
              </c:strCache>
            </c:strRef>
          </c:cat>
          <c:val>
            <c:numRef>
              <c:f>'Sending to Dr cummings'!$B$37:$B$39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D1-4CA3-B6CD-1FF3D523F23F}"/>
            </c:ext>
          </c:extLst>
        </c:ser>
        <c:ser>
          <c:idx val="1"/>
          <c:order val="1"/>
          <c:tx>
            <c:strRef>
              <c:f>'Sending to Dr cummings'!$C$36</c:f>
              <c:strCache>
                <c:ptCount val="1"/>
                <c:pt idx="0">
                  <c:v>SCD Not on</c:v>
                </c:pt>
              </c:strCache>
            </c:strRef>
          </c:tx>
          <c:spPr>
            <a:solidFill>
              <a:srgbClr val="E3008C"/>
            </a:solidFill>
            <a:ln>
              <a:noFill/>
            </a:ln>
            <a:effectLst/>
          </c:spPr>
          <c:invertIfNegative val="0"/>
          <c:cat>
            <c:strRef>
              <c:f>'Sending to Dr cummings'!$A$37:$A$39</c:f>
              <c:strCache>
                <c:ptCount val="3"/>
                <c:pt idx="0">
                  <c:v>Pre-intervention</c:v>
                </c:pt>
                <c:pt idx="1">
                  <c:v>Intervention 1</c:v>
                </c:pt>
                <c:pt idx="2">
                  <c:v>Intervention 2</c:v>
                </c:pt>
              </c:strCache>
            </c:strRef>
          </c:cat>
          <c:val>
            <c:numRef>
              <c:f>'Sending to Dr cummings'!$C$37:$C$39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D1-4CA3-B6CD-1FF3D523F2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27047"/>
        <c:axId val="758791"/>
      </c:barChart>
      <c:catAx>
        <c:axId val="727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8791"/>
        <c:crosses val="autoZero"/>
        <c:auto val="1"/>
        <c:lblAlgn val="ctr"/>
        <c:lblOffset val="100"/>
        <c:noMultiLvlLbl val="0"/>
      </c:catAx>
      <c:valAx>
        <c:axId val="758791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7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Percent SCD device in room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'Sending to Dr cummings'!$A$44</c:f>
              <c:strCache>
                <c:ptCount val="1"/>
                <c:pt idx="0">
                  <c:v>in room/on</c:v>
                </c:pt>
              </c:strCache>
            </c:strRef>
          </c:tx>
          <c:spPr>
            <a:solidFill>
              <a:srgbClr val="637CEF"/>
            </a:solidFill>
            <a:ln>
              <a:noFill/>
            </a:ln>
            <a:effectLst/>
          </c:spPr>
          <c:invertIfNegative val="0"/>
          <c:cat>
            <c:strRef>
              <c:f>'Sending to Dr cummings'!$B$43:$C$43</c:f>
              <c:strCache>
                <c:ptCount val="2"/>
                <c:pt idx="0">
                  <c:v>Pre-intervention</c:v>
                </c:pt>
                <c:pt idx="1">
                  <c:v>Intervention 2</c:v>
                </c:pt>
              </c:strCache>
            </c:strRef>
          </c:cat>
          <c:val>
            <c:numRef>
              <c:f>'Sending to Dr cummings'!$B$44:$C$44</c:f>
              <c:numCache>
                <c:formatCode>General</c:formatCode>
                <c:ptCount val="2"/>
                <c:pt idx="0">
                  <c:v>0</c:v>
                </c:pt>
                <c:pt idx="1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E0-46F3-A811-BE56497597E6}"/>
            </c:ext>
          </c:extLst>
        </c:ser>
        <c:ser>
          <c:idx val="1"/>
          <c:order val="1"/>
          <c:tx>
            <c:strRef>
              <c:f>'Sending to Dr cummings'!$A$45</c:f>
              <c:strCache>
                <c:ptCount val="1"/>
                <c:pt idx="0">
                  <c:v>not in room</c:v>
                </c:pt>
              </c:strCache>
            </c:strRef>
          </c:tx>
          <c:spPr>
            <a:solidFill>
              <a:srgbClr val="E3008C"/>
            </a:solidFill>
            <a:ln>
              <a:noFill/>
            </a:ln>
            <a:effectLst/>
          </c:spPr>
          <c:invertIfNegative val="0"/>
          <c:cat>
            <c:strRef>
              <c:f>'Sending to Dr cummings'!$B$43:$C$43</c:f>
              <c:strCache>
                <c:ptCount val="2"/>
                <c:pt idx="0">
                  <c:v>Pre-intervention</c:v>
                </c:pt>
                <c:pt idx="1">
                  <c:v>Intervention 2</c:v>
                </c:pt>
              </c:strCache>
            </c:strRef>
          </c:cat>
          <c:val>
            <c:numRef>
              <c:f>'Sending to Dr cummings'!$B$45:$C$45</c:f>
              <c:numCache>
                <c:formatCode>General</c:formatCode>
                <c:ptCount val="2"/>
                <c:pt idx="0">
                  <c:v>100</c:v>
                </c:pt>
                <c:pt idx="1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E0-46F3-A811-BE56497597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0138759"/>
        <c:axId val="80140807"/>
      </c:barChart>
      <c:catAx>
        <c:axId val="80138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140807"/>
        <c:crosses val="autoZero"/>
        <c:auto val="1"/>
        <c:lblAlgn val="ctr"/>
        <c:lblOffset val="100"/>
        <c:noMultiLvlLbl val="0"/>
      </c:catAx>
      <c:valAx>
        <c:axId val="80140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138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000">
  <a:srgbClr val="637CEF"/>
  <a:srgbClr val="E3008C"/>
  <a:srgbClr val="2AA0A4"/>
  <a:srgbClr val="9373C0"/>
  <a:srgbClr val="13A10E"/>
  <a:srgbClr val="3A96DD"/>
  <a:srgbClr val="CA5010"/>
  <a:srgbClr val="57811B"/>
  <a:srgbClr val="B146C2"/>
  <a:srgbClr val="AE8C00"/>
  <a:srgbClr val="AE8C00"/>
  <a:srgbClr val="637CEF"/>
  <a:srgbClr val="EE5FB7"/>
  <a:srgbClr val="008B94"/>
  <a:srgbClr val="D77440"/>
  <a:srgbClr val="BA58C9"/>
  <a:srgbClr val="3A96DD"/>
  <a:srgbClr val="E3008C"/>
  <a:srgbClr val="C36BD1"/>
  <a:srgbClr val="D06228"/>
  <a:srgbClr val="57811B"/>
</cs:colorStyle>
</file>

<file path=ppt/charts/colors2.xml><?xml version="1.0" encoding="utf-8"?>
<cs:colorStyle xmlns:cs="http://schemas.microsoft.com/office/drawing/2012/chartStyle" xmlns:a="http://schemas.openxmlformats.org/drawingml/2006/main" meth="cycle" id="10000">
  <a:srgbClr val="637CEF"/>
  <a:srgbClr val="E3008C"/>
  <a:srgbClr val="2AA0A4"/>
  <a:srgbClr val="9373C0"/>
  <a:srgbClr val="13A10E"/>
  <a:srgbClr val="3A96DD"/>
  <a:srgbClr val="CA5010"/>
  <a:srgbClr val="57811B"/>
  <a:srgbClr val="B146C2"/>
  <a:srgbClr val="AE8C00"/>
  <a:srgbClr val="AE8C00"/>
  <a:srgbClr val="637CEF"/>
  <a:srgbClr val="EE5FB7"/>
  <a:srgbClr val="008B94"/>
  <a:srgbClr val="D77440"/>
  <a:srgbClr val="BA58C9"/>
  <a:srgbClr val="3A96DD"/>
  <a:srgbClr val="E3008C"/>
  <a:srgbClr val="C36BD1"/>
  <a:srgbClr val="D06228"/>
  <a:srgbClr val="57811B"/>
</cs:colorStyle>
</file>

<file path=ppt/charts/colors3.xml><?xml version="1.0" encoding="utf-8"?>
<cs:colorStyle xmlns:cs="http://schemas.microsoft.com/office/drawing/2012/chartStyle" xmlns:a="http://schemas.openxmlformats.org/drawingml/2006/main" meth="cycle" id="10000">
  <a:srgbClr val="637CEF"/>
  <a:srgbClr val="E3008C"/>
  <a:srgbClr val="2AA0A4"/>
  <a:srgbClr val="9373C0"/>
  <a:srgbClr val="13A10E"/>
  <a:srgbClr val="3A96DD"/>
  <a:srgbClr val="CA5010"/>
  <a:srgbClr val="57811B"/>
  <a:srgbClr val="B146C2"/>
  <a:srgbClr val="AE8C00"/>
  <a:srgbClr val="AE8C00"/>
  <a:srgbClr val="637CEF"/>
  <a:srgbClr val="EE5FB7"/>
  <a:srgbClr val="008B94"/>
  <a:srgbClr val="D77440"/>
  <a:srgbClr val="BA58C9"/>
  <a:srgbClr val="3A96DD"/>
  <a:srgbClr val="E3008C"/>
  <a:srgbClr val="C36BD1"/>
  <a:srgbClr val="D06228"/>
  <a:srgbClr val="57811B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8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21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6768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412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8721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241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3618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127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112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91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018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953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515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89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56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6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  <p:sldLayoutId id="2147484085" r:id="rId13"/>
    <p:sldLayoutId id="2147484086" r:id="rId14"/>
    <p:sldLayoutId id="2147484087" r:id="rId15"/>
    <p:sldLayoutId id="21474840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5346" y="578178"/>
            <a:ext cx="8837448" cy="2403571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Calibri"/>
                <a:ea typeface="Calibri"/>
                <a:cs typeface="Calibri"/>
              </a:rPr>
              <a:t>Sequential Compression Device (SCD) </a:t>
            </a:r>
            <a:r>
              <a:rPr lang="en-US" sz="4400">
                <a:latin typeface="Calibri"/>
                <a:ea typeface="Calibri"/>
                <a:cs typeface="Calibri"/>
              </a:rPr>
              <a:t>Placement for VTE Prophylaxis in the Inpatient Setting</a:t>
            </a:r>
            <a:endParaRPr lang="en-US" sz="4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855441-1D9E-252D-5F39-4BAFB898EDB1}"/>
              </a:ext>
            </a:extLst>
          </p:cNvPr>
          <p:cNvSpPr txBox="1"/>
          <p:nvPr/>
        </p:nvSpPr>
        <p:spPr>
          <a:xfrm>
            <a:off x="527740" y="3572641"/>
            <a:ext cx="9751983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rtl="0"/>
            <a:r>
              <a:rPr lang="en-US" sz="2000" baseline="0" dirty="0">
                <a:latin typeface="Arial"/>
                <a:ea typeface="Segoe UI"/>
                <a:cs typeface="Segoe UI"/>
              </a:rPr>
              <a:t>Drs. Olamide </a:t>
            </a:r>
            <a:r>
              <a:rPr lang="en-US" sz="2000" baseline="0" dirty="0" err="1">
                <a:latin typeface="Arial"/>
                <a:ea typeface="Segoe UI"/>
                <a:cs typeface="Segoe UI"/>
              </a:rPr>
              <a:t>Adefashola</a:t>
            </a:r>
            <a:r>
              <a:rPr lang="en-US" sz="2000" baseline="0" dirty="0">
                <a:latin typeface="Arial"/>
                <a:ea typeface="Segoe UI"/>
                <a:cs typeface="Segoe UI"/>
              </a:rPr>
              <a:t>, Dillon Costantini, Bethany Crowley, Johanna Ledley, Mary Pinkes</a:t>
            </a:r>
            <a:r>
              <a:rPr lang="en-US" sz="2000" dirty="0">
                <a:latin typeface="Arial"/>
                <a:ea typeface="Segoe UI"/>
                <a:cs typeface="Segoe UI"/>
              </a:rPr>
              <a:t>​</a:t>
            </a:r>
            <a:endParaRPr lang="en-US" sz="2000" dirty="0"/>
          </a:p>
          <a:p>
            <a:pPr algn="ctr" rtl="0"/>
            <a:r>
              <a:rPr lang="en-US" sz="2000" baseline="0">
                <a:latin typeface="Arial"/>
                <a:ea typeface="Segoe UI"/>
                <a:cs typeface="Segoe UI"/>
              </a:rPr>
              <a:t>St. Joseph's Hospital, Syracuse, NY</a:t>
            </a:r>
          </a:p>
          <a:p>
            <a:pPr algn="ctr"/>
            <a:endParaRPr lang="en-US" sz="2000" dirty="0">
              <a:latin typeface="Arial"/>
              <a:cs typeface="Segoe UI"/>
            </a:endParaRPr>
          </a:p>
          <a:p>
            <a:pPr algn="ctr"/>
            <a:endParaRPr lang="en-US" sz="2000" dirty="0">
              <a:latin typeface="Arial"/>
              <a:cs typeface="Segoe UI"/>
            </a:endParaRPr>
          </a:p>
          <a:p>
            <a:pPr algn="ctr"/>
            <a:r>
              <a:rPr lang="en-US" sz="2000">
                <a:latin typeface="Arial"/>
                <a:cs typeface="Segoe UI"/>
              </a:rPr>
              <a:t>Presented at Family Medicine Refresher Course, March 12, 2026</a:t>
            </a:r>
            <a:endParaRPr lang="en-US" sz="2000" dirty="0">
              <a:latin typeface="Arial"/>
              <a:cs typeface="Segoe UI"/>
            </a:endParaRPr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6F89F-6887-170D-8363-12E9F8C8A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46B1D-DEFA-EAFF-1BB0-A62C05379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/>
                <a:cs typeface="Arial"/>
              </a:rPr>
              <a:t>2. Adding SCD discussion to </a:t>
            </a:r>
            <a:r>
              <a:rPr lang="en-US" b="1">
                <a:latin typeface="Arial"/>
                <a:cs typeface="Arial"/>
              </a:rPr>
              <a:t>SNAP rounds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9575F-123A-B3AE-26DC-F51F08AF7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472" y="1245313"/>
            <a:ext cx="8596668" cy="218160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</a:pPr>
            <a:endParaRPr lang="en-US" sz="4400" b="1" dirty="0">
              <a:latin typeface="Arial"/>
              <a:cs typeface="Arial"/>
            </a:endParaRPr>
          </a:p>
          <a:p>
            <a:pPr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 3,Sans-Serif" panose="020B0604020202020204" pitchFamily="34" charset="0"/>
              <a:buChar char=""/>
            </a:pPr>
            <a:r>
              <a:rPr lang="en-US">
                <a:latin typeface="Arial"/>
                <a:cs typeface="Arial"/>
              </a:rPr>
              <a:t>Increase awareness of VTE prophylaxis, also serves as a reminder</a:t>
            </a:r>
          </a:p>
          <a:p>
            <a:pPr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 3,Sans-Serif" panose="020B0604020202020204" pitchFamily="34" charset="0"/>
              <a:buChar char=""/>
            </a:pPr>
            <a:r>
              <a:rPr lang="en-US" dirty="0">
                <a:latin typeface="Arial"/>
                <a:cs typeface="Arial"/>
              </a:rPr>
              <a:t>Decrease RN mental burden by making VTE prophylaxis a </a:t>
            </a:r>
            <a:r>
              <a:rPr lang="en-US">
                <a:latin typeface="Arial"/>
                <a:cs typeface="Arial"/>
              </a:rPr>
              <a:t>key part</a:t>
            </a:r>
            <a:r>
              <a:rPr lang="en-US" dirty="0">
                <a:latin typeface="Arial"/>
                <a:cs typeface="Arial"/>
              </a:rPr>
              <a:t> of routine patient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872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9E8BE-8424-4C21-3117-07F4192CA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021B8-2724-F3A0-B858-F1F955440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89279"/>
            <a:ext cx="10515600" cy="1325563"/>
          </a:xfrm>
        </p:spPr>
        <p:txBody>
          <a:bodyPr/>
          <a:lstStyle/>
          <a:p>
            <a:pPr algn="ctr"/>
            <a:r>
              <a:rPr lang="en-US"/>
              <a:t>Results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20BC249-344C-1FF2-9321-87CFA48A00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344269"/>
              </p:ext>
            </p:extLst>
          </p:nvPr>
        </p:nvGraphicFramePr>
        <p:xfrm>
          <a:off x="1042275" y="1090448"/>
          <a:ext cx="8888869" cy="555399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45100">
                  <a:extLst>
                    <a:ext uri="{9D8B030D-6E8A-4147-A177-3AD203B41FA5}">
                      <a16:colId xmlns:a16="http://schemas.microsoft.com/office/drawing/2014/main" val="2927246256"/>
                    </a:ext>
                  </a:extLst>
                </a:gridCol>
                <a:gridCol w="2470009">
                  <a:extLst>
                    <a:ext uri="{9D8B030D-6E8A-4147-A177-3AD203B41FA5}">
                      <a16:colId xmlns:a16="http://schemas.microsoft.com/office/drawing/2014/main" val="3361050547"/>
                    </a:ext>
                  </a:extLst>
                </a:gridCol>
                <a:gridCol w="1834766">
                  <a:extLst>
                    <a:ext uri="{9D8B030D-6E8A-4147-A177-3AD203B41FA5}">
                      <a16:colId xmlns:a16="http://schemas.microsoft.com/office/drawing/2014/main" val="1943678005"/>
                    </a:ext>
                  </a:extLst>
                </a:gridCol>
                <a:gridCol w="1769497">
                  <a:extLst>
                    <a:ext uri="{9D8B030D-6E8A-4147-A177-3AD203B41FA5}">
                      <a16:colId xmlns:a16="http://schemas.microsoft.com/office/drawing/2014/main" val="3376936936"/>
                    </a:ext>
                  </a:extLst>
                </a:gridCol>
                <a:gridCol w="1769497">
                  <a:extLst>
                    <a:ext uri="{9D8B030D-6E8A-4147-A177-3AD203B41FA5}">
                      <a16:colId xmlns:a16="http://schemas.microsoft.com/office/drawing/2014/main" val="4072144712"/>
                    </a:ext>
                  </a:extLst>
                </a:gridCol>
              </a:tblGrid>
              <a:tr h="388427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Pre-intervention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4857693"/>
                  </a:ext>
                </a:extLst>
              </a:tr>
              <a:tr h="380810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Unit2-4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C-zone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0370578"/>
                  </a:ext>
                </a:extLst>
              </a:tr>
              <a:tr h="380810"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On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5.084745763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500415"/>
                  </a:ext>
                </a:extLst>
              </a:tr>
              <a:tr h="662610"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Not on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56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94.91525424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17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100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727723"/>
                  </a:ext>
                </a:extLst>
              </a:tr>
              <a:tr h="388427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After intervention 1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145816"/>
                  </a:ext>
                </a:extLst>
              </a:tr>
              <a:tr h="380810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Unit2-4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C-zone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271149"/>
                  </a:ext>
                </a:extLst>
              </a:tr>
              <a:tr h="380810"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On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16.66666667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071537"/>
                  </a:ext>
                </a:extLst>
              </a:tr>
              <a:tr h="662610"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Not on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35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83.33333333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100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6158429"/>
                  </a:ext>
                </a:extLst>
              </a:tr>
              <a:tr h="388427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After intervention 2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370332"/>
                  </a:ext>
                </a:extLst>
              </a:tr>
              <a:tr h="380810">
                <a:tc>
                  <a:txBody>
                    <a:bodyPr/>
                    <a:lstStyle/>
                    <a:p>
                      <a:pPr fontAlgn="ctr">
                        <a:buNone/>
                      </a:pP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Unit2-4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C-zone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%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916481"/>
                  </a:ext>
                </a:extLst>
              </a:tr>
              <a:tr h="380810"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On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23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39.65517241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13.63636364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693963"/>
                  </a:ext>
                </a:extLst>
              </a:tr>
              <a:tr h="662610">
                <a:tc>
                  <a:txBody>
                    <a:bodyPr/>
                    <a:lstStyle/>
                    <a:p>
                      <a:pPr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Not on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35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60.34482759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ts val="2400"/>
                        </a:lnSpc>
                        <a:buNone/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</a:rPr>
                        <a:t>86.36363636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434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599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5D1D9-502D-6FF7-92CA-FE795A1FF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4D85EBF-E325-FD49-CEE1-CE8DECA58C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4668496"/>
              </p:ext>
            </p:extLst>
          </p:nvPr>
        </p:nvGraphicFramePr>
        <p:xfrm>
          <a:off x="1172553" y="171369"/>
          <a:ext cx="9845861" cy="6510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7135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DEF0B-0474-DF94-07DE-CA9DB6E67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866DD99-86EB-388B-80F0-B0C9EC515602}"/>
              </a:ext>
              <a:ext uri="{147F2762-F138-4A5C-976F-8EAC2B608ADB}">
                <a16:predDERef xmlns:a16="http://schemas.microsoft.com/office/drawing/2014/main" pred="{C4D85EBF-E325-FD49-CEE1-CE8DECA58C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4616960"/>
              </p:ext>
            </p:extLst>
          </p:nvPr>
        </p:nvGraphicFramePr>
        <p:xfrm>
          <a:off x="1185188" y="176358"/>
          <a:ext cx="9820242" cy="6500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1662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2A028E9-D4E3-0762-586E-F7F90533EBD6}"/>
              </a:ext>
              <a:ext uri="{147F2762-F138-4A5C-976F-8EAC2B608ADB}">
                <a16:predDERef xmlns:a16="http://schemas.microsoft.com/office/drawing/2014/main" pred="{9866DD99-86EB-388B-80F0-B0C9EC5156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7855142"/>
              </p:ext>
            </p:extLst>
          </p:nvPr>
        </p:nvGraphicFramePr>
        <p:xfrm>
          <a:off x="1559192" y="176105"/>
          <a:ext cx="9073048" cy="650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1948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0386DD-7B7D-D090-46B8-3A8B0C9C6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9EB41-3ABC-5C47-E03C-34A9E6811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955" y="390634"/>
            <a:ext cx="10812599" cy="1320800"/>
          </a:xfrm>
        </p:spPr>
        <p:txBody>
          <a:bodyPr anchor="t">
            <a:normAutofit/>
          </a:bodyPr>
          <a:lstStyle/>
          <a:p>
            <a:pPr algn="ctr"/>
            <a:r>
              <a:rPr lang="en-US" b="1">
                <a:latin typeface="Arial"/>
                <a:cs typeface="Arial"/>
              </a:rPr>
              <a:t>Results/Future Considerations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1246E-54CE-7E77-20C6-72B1EDEE1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160" y="1477417"/>
            <a:ext cx="5207839" cy="4563945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0"/>
              </a:spcBef>
              <a:spcAft>
                <a:spcPct val="15000"/>
              </a:spcAft>
              <a:buFont typeface="Wingdings" charset="2"/>
              <a:buChar char="Ø"/>
            </a:pPr>
            <a:r>
              <a:rPr lang="en-US" dirty="0">
                <a:latin typeface="Arial"/>
                <a:cs typeface="Arial"/>
              </a:rPr>
              <a:t>Results indicated we did not find significantly higher SCD placement after intervention.</a:t>
            </a:r>
            <a:endParaRPr lang="en-US" dirty="0"/>
          </a:p>
          <a:p>
            <a:pPr>
              <a:spcBef>
                <a:spcPct val="0"/>
              </a:spcBef>
              <a:spcAft>
                <a:spcPct val="15000"/>
              </a:spcAft>
              <a:buFont typeface="Wingdings" charset="2"/>
              <a:buChar char="Ø"/>
            </a:pPr>
            <a:r>
              <a:rPr lang="en-US" dirty="0">
                <a:latin typeface="Arial"/>
                <a:cs typeface="Arial"/>
              </a:rPr>
              <a:t>It was seen, however, that SCD machines were more often in patient rooms, so rates of SCD </a:t>
            </a:r>
            <a:r>
              <a:rPr lang="en-US">
                <a:latin typeface="Arial"/>
                <a:cs typeface="Arial"/>
              </a:rPr>
              <a:t>placement could</a:t>
            </a:r>
            <a:r>
              <a:rPr lang="en-US" dirty="0">
                <a:latin typeface="Arial"/>
                <a:cs typeface="Arial"/>
              </a:rPr>
              <a:t> be higher than calculated.</a:t>
            </a:r>
            <a:endParaRPr lang="en-US">
              <a:latin typeface="Arial"/>
              <a:cs typeface="Arial"/>
            </a:endParaRPr>
          </a:p>
          <a:p>
            <a:pPr>
              <a:spcBef>
                <a:spcPct val="0"/>
              </a:spcBef>
              <a:spcAft>
                <a:spcPct val="15000"/>
              </a:spcAft>
              <a:buFont typeface="Wingdings" charset="2"/>
              <a:buChar char="Ø"/>
            </a:pPr>
            <a:r>
              <a:rPr lang="en-US" dirty="0">
                <a:latin typeface="Arial"/>
                <a:cs typeface="Arial"/>
              </a:rPr>
              <a:t>Interventions were at the level of nursing, but future interventions could be multilateral: involve </a:t>
            </a:r>
            <a:r>
              <a:rPr lang="en-US">
                <a:latin typeface="Arial"/>
                <a:cs typeface="Arial"/>
              </a:rPr>
              <a:t>providers, pharmacists</a:t>
            </a:r>
            <a:r>
              <a:rPr lang="en-US" dirty="0">
                <a:latin typeface="Arial"/>
                <a:cs typeface="Arial"/>
              </a:rPr>
              <a:t>, etc.</a:t>
            </a:r>
            <a:endParaRPr lang="en-US">
              <a:latin typeface="Arial"/>
              <a:cs typeface="Arial"/>
            </a:endParaRPr>
          </a:p>
          <a:p>
            <a:pPr>
              <a:spcBef>
                <a:spcPct val="0"/>
              </a:spcBef>
              <a:spcAft>
                <a:spcPct val="15000"/>
              </a:spcAft>
              <a:buFont typeface="Wingdings" charset="2"/>
              <a:buChar char="Ø"/>
            </a:pPr>
            <a:r>
              <a:rPr lang="en-US" dirty="0">
                <a:latin typeface="Arial"/>
                <a:cs typeface="Arial"/>
              </a:rPr>
              <a:t>Definitely a work in progress, but a great start.</a:t>
            </a:r>
          </a:p>
        </p:txBody>
      </p:sp>
      <p:pic>
        <p:nvPicPr>
          <p:cNvPr id="4" name="Picture 3" descr="Physician Clip Art. stock image ...">
            <a:extLst>
              <a:ext uri="{FF2B5EF4-FFF2-40B4-BE49-F238E27FC236}">
                <a16:creationId xmlns:a16="http://schemas.microsoft.com/office/drawing/2014/main" id="{95EF5DC3-B1B6-8388-359F-808F0EA0F9C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326" r="23856" b="1"/>
          <a:stretch>
            <a:fillRect/>
          </a:stretch>
        </p:blipFill>
        <p:spPr>
          <a:xfrm>
            <a:off x="677334" y="2159331"/>
            <a:ext cx="3144597" cy="388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102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D7E45-04C8-87E7-C70D-8862B1D0CF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436D1-6677-A219-1340-399459966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Limitations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37501-BB61-D27D-9CC7-96E40BFC6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6175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dirty="0">
                <a:latin typeface="Arial"/>
                <a:cs typeface="Arial"/>
              </a:rPr>
              <a:t>Did not keep track of whether SCDs were absent because patients were also ordered for another method of VTE prophylaxis (e.g., </a:t>
            </a:r>
            <a:r>
              <a:rPr lang="en-US" dirty="0" err="1">
                <a:latin typeface="Arial"/>
                <a:cs typeface="Arial"/>
              </a:rPr>
              <a:t>Lovenox</a:t>
            </a:r>
            <a:r>
              <a:rPr lang="en-US" dirty="0">
                <a:latin typeface="Arial"/>
                <a:cs typeface="Arial"/>
              </a:rPr>
              <a:t> or heparin), perhaps since the SCD order was temporary pre-procedure.</a:t>
            </a:r>
            <a:endParaRPr lang="en-US"/>
          </a:p>
          <a:p>
            <a:pPr marL="285750" indent="-28575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>
                <a:latin typeface="Arial"/>
                <a:cs typeface="Arial"/>
              </a:rPr>
              <a:t>Did not keep track of whether patients declined SCDs (e.g., "too many wires," "uncomfortable," etc.).</a:t>
            </a:r>
          </a:p>
          <a:p>
            <a:pPr marL="285750" indent="-28575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dirty="0">
                <a:latin typeface="Arial"/>
                <a:cs typeface="Arial"/>
              </a:rPr>
              <a:t>Time of day may have influenced presence or absence of SCDs. SCDs may have been on in the </a:t>
            </a:r>
            <a:r>
              <a:rPr lang="en-US">
                <a:latin typeface="Arial"/>
                <a:cs typeface="Arial"/>
              </a:rPr>
              <a:t>morning but</a:t>
            </a:r>
            <a:r>
              <a:rPr lang="en-US" dirty="0">
                <a:latin typeface="Arial"/>
                <a:cs typeface="Arial"/>
              </a:rPr>
              <a:t> then removed later in the day for bathroom break, imaging study, etc.</a:t>
            </a:r>
          </a:p>
          <a:p>
            <a:pPr marL="285750" indent="-28575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>
                <a:latin typeface="Arial"/>
                <a:cs typeface="Arial"/>
              </a:rPr>
              <a:t>Patients were sometimes out of the room.</a:t>
            </a:r>
            <a:endParaRPr lang="en-US"/>
          </a:p>
        </p:txBody>
      </p:sp>
      <p:pic>
        <p:nvPicPr>
          <p:cNvPr id="4" name="Picture 3" descr="Balance Clipart Stock Illustrations ...">
            <a:extLst>
              <a:ext uri="{FF2B5EF4-FFF2-40B4-BE49-F238E27FC236}">
                <a16:creationId xmlns:a16="http://schemas.microsoft.com/office/drawing/2014/main" id="{772F22D3-20D6-4B70-0ED3-F78F8D9485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9576" y="429747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513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DE107-1AEF-C2AE-F8DA-1ADC60EE9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7BD7F-0335-3379-B87E-205D581D0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References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AB62E-D834-8273-9E85-4194C9CE3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914400" indent="-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Ambra N., Mohammad O.H., Naushad V.A.,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Purayil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 N.K., Mohamedali M.G.,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Elzouki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 A.N., Khalid M.K.,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Illahi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 M.N.,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Palol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 A., Barman M., et al. Venous Thromboembolism Among Hospitalized 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Patients:Incidence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 and Adequacy of Thromboprophylaxis—A Retrospective Study.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Vasc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. Health Risk Manag. 2022;18:575–587.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doi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: 10.2147/VHRM.S370344.</a:t>
            </a:r>
            <a:endParaRPr lang="en-US" sz="1400" dirty="0">
              <a:latin typeface="Arial"/>
              <a:cs typeface="Arial"/>
            </a:endParaRPr>
          </a:p>
          <a:p>
            <a:pPr marL="914400" indent="-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1400" dirty="0">
                <a:latin typeface="Arial"/>
                <a:cs typeface="Arial"/>
              </a:rPr>
              <a:t>Laryea J., Champagne B. Venous Thromboembolism Prophylaxis. Clin. Colon Rectal Surg. 2013;26:153–159. </a:t>
            </a:r>
            <a:r>
              <a:rPr lang="en-US" sz="1400" dirty="0" err="1">
                <a:latin typeface="Arial"/>
                <a:cs typeface="Arial"/>
              </a:rPr>
              <a:t>doi</a:t>
            </a:r>
            <a:r>
              <a:rPr lang="en-US" sz="1400" dirty="0">
                <a:latin typeface="Arial"/>
                <a:cs typeface="Arial"/>
              </a:rPr>
              <a:t>: 10.1055/s-0033-1351130.</a:t>
            </a:r>
          </a:p>
          <a:p>
            <a:pPr marL="914400" indent="-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Bĕlohlávek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 J.,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Dytrych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 V., Linhart A. Pulmonary Embolism, Part I: Epidemiology, Risk Factors and Risk Stratification, Pathophysiology, Clinical Presentation, Diagnosis and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Nonthrombotic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 Pulmonary Embolism. Exp. Clin.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Cardiol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. 2013;18:129–138.</a:t>
            </a:r>
            <a:endParaRPr lang="en-US" sz="1400" dirty="0">
              <a:latin typeface="Arial"/>
              <a:cs typeface="Arial"/>
            </a:endParaRPr>
          </a:p>
          <a:p>
            <a:pPr marL="914400" indent="-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Setyawan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 J., Billmyer E., Mu F.,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Yarur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 A.,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Zichlin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 M.L., Yang H., Downes N., Azimi N., Strand V. The Economic Burden of Thromboembolic Events Among Patients with Immune-Mediated Diseases. Adv. Ther.2022;39:767–778. </a:t>
            </a:r>
            <a:r>
              <a:rPr lang="en-US" sz="1400" dirty="0" err="1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doi</a:t>
            </a:r>
            <a:r>
              <a:rPr lang="en-US" sz="1400" dirty="0">
                <a:solidFill>
                  <a:srgbClr val="333333"/>
                </a:solidFill>
                <a:highlight>
                  <a:srgbClr val="FFFFFF"/>
                </a:highlight>
                <a:latin typeface="Arial"/>
                <a:cs typeface="Arial"/>
              </a:rPr>
              <a:t>: 10.1007/s12325-021-02004-1.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667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A96DD-E715-A1F7-B3AA-5AD75560C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7697"/>
          </a:xfrm>
        </p:spPr>
        <p:txBody>
          <a:bodyPr anchor="t">
            <a:normAutofit/>
          </a:bodyPr>
          <a:lstStyle/>
          <a:p>
            <a:pPr algn="ctr"/>
            <a:r>
              <a:rPr lang="en-US"/>
              <a:t>Case: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FCD4E-B0AA-10C4-CECF-7DF499FA8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53375"/>
            <a:ext cx="5379802" cy="512566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Font typeface="Wingdings" charset="2"/>
              <a:buChar char="Ø"/>
            </a:pPr>
            <a:r>
              <a:rPr lang="en-US" sz="1600">
                <a:latin typeface="Arial"/>
                <a:cs typeface="Arial"/>
              </a:rPr>
              <a:t>CC: An 84-year-old</a:t>
            </a:r>
            <a:r>
              <a:rPr lang="en-US" sz="1600" dirty="0">
                <a:latin typeface="Arial"/>
                <a:cs typeface="Arial"/>
              </a:rPr>
              <a:t> male with past medical history of </a:t>
            </a:r>
            <a:r>
              <a:rPr lang="en-US" sz="1600">
                <a:latin typeface="Arial"/>
                <a:cs typeface="Arial"/>
              </a:rPr>
              <a:t>Parkinson's disease, peripheral arterial disease, </a:t>
            </a:r>
            <a:r>
              <a:rPr lang="en-US" sz="1600" dirty="0">
                <a:latin typeface="Arial"/>
                <a:cs typeface="Arial"/>
              </a:rPr>
              <a:t>hypertension, hyperlipidemia, GERD, with chronic indwelling Foley presented to the ED due to dizziness with a fall. Family indicated he has had black stools for the past week. He is then admitted for symptomatic anemia with melena workup. </a:t>
            </a:r>
            <a:endParaRPr lang="en-US" sz="16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Font typeface="Wingdings" charset="2"/>
              <a:buChar char="Ø"/>
            </a:pPr>
            <a:endParaRPr lang="en-US" sz="1600" dirty="0">
              <a:latin typeface="Arial"/>
              <a:cs typeface="Arial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Font typeface="Wingdings" charset="2"/>
              <a:buChar char="Ø"/>
            </a:pPr>
            <a:r>
              <a:rPr lang="en-US" sz="1600">
                <a:latin typeface="Arial"/>
                <a:cs typeface="Arial"/>
              </a:rPr>
              <a:t>Labs: Hemoglobin 7.4, FOBT positive</a:t>
            </a:r>
            <a:endParaRPr lang="en-US" sz="1600" dirty="0">
              <a:latin typeface="Arial"/>
              <a:cs typeface="Arial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Font typeface="Wingdings" charset="2"/>
              <a:buChar char="Ø"/>
            </a:pPr>
            <a:r>
              <a:rPr lang="en-US" sz="1600">
                <a:latin typeface="Arial"/>
                <a:cs typeface="Arial"/>
              </a:rPr>
              <a:t>He is admitted for GI bleed workup, but what do you do for VTE prophylaxis?</a:t>
            </a:r>
            <a:endParaRPr lang="en-US" sz="1600" dirty="0">
              <a:latin typeface="Arial"/>
              <a:cs typeface="Arial"/>
            </a:endParaRPr>
          </a:p>
          <a:p>
            <a:pPr marL="914400" lvl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Font typeface="Wingdings" charset="2"/>
              <a:buChar char="Ø"/>
            </a:pPr>
            <a:r>
              <a:rPr lang="en-US" dirty="0">
                <a:latin typeface="Arial"/>
                <a:cs typeface="Arial"/>
              </a:rPr>
              <a:t>Unable to do </a:t>
            </a:r>
            <a:r>
              <a:rPr lang="en-US" dirty="0" err="1">
                <a:latin typeface="Arial"/>
                <a:cs typeface="Arial"/>
              </a:rPr>
              <a:t>Lovenox</a:t>
            </a:r>
            <a:r>
              <a:rPr lang="en-US" dirty="0">
                <a:latin typeface="Arial"/>
                <a:cs typeface="Arial"/>
              </a:rPr>
              <a:t>/heparin due to bleeding</a:t>
            </a:r>
          </a:p>
          <a:p>
            <a:pPr marL="914400" lvl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Font typeface="Wingdings" panose="020B0604020202020204" pitchFamily="34" charset="0"/>
              <a:buChar char="Ø"/>
            </a:pPr>
            <a:r>
              <a:rPr lang="en-US">
                <a:latin typeface="Arial"/>
                <a:cs typeface="Arial"/>
              </a:rPr>
              <a:t>Plan for sequential compression devices (SCDs) on bilateral lower extremities</a:t>
            </a:r>
            <a:endParaRPr lang="en-US" dirty="0">
              <a:latin typeface="Arial"/>
              <a:cs typeface="Arial"/>
            </a:endParaRPr>
          </a:p>
          <a:p>
            <a:pPr marL="628650" lvl="1" indent="0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None/>
            </a:pPr>
            <a:endParaRPr lang="en-US" dirty="0">
              <a:latin typeface="Arial"/>
              <a:cs typeface="Arial"/>
            </a:endParaRPr>
          </a:p>
          <a:p>
            <a:pPr marL="228600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Font typeface="Wingdings" charset="2"/>
              <a:buChar char="Ø"/>
            </a:pPr>
            <a:r>
              <a:rPr lang="en-US" sz="1600" dirty="0">
                <a:latin typeface="Arial"/>
                <a:cs typeface="Arial"/>
              </a:rPr>
              <a:t>This is a very common issue seen in the hospital</a:t>
            </a:r>
            <a:endParaRPr lang="en-US" sz="1600" dirty="0"/>
          </a:p>
          <a:p>
            <a:pPr marL="228600" indent="0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None/>
            </a:pPr>
            <a:endParaRPr lang="en-US" sz="1400">
              <a:latin typeface="Arial"/>
              <a:cs typeface="Arial"/>
            </a:endParaRPr>
          </a:p>
          <a:p>
            <a:pPr marL="228600" indent="0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None/>
            </a:pPr>
            <a:endParaRPr lang="en-US" sz="1400">
              <a:latin typeface="Arial"/>
              <a:cs typeface="Arial"/>
            </a:endParaRPr>
          </a:p>
        </p:txBody>
      </p:sp>
      <p:pic>
        <p:nvPicPr>
          <p:cNvPr id="5" name="Picture 4" descr="Free healthcare and medical icons">
            <a:extLst>
              <a:ext uri="{FF2B5EF4-FFF2-40B4-BE49-F238E27FC236}">
                <a16:creationId xmlns:a16="http://schemas.microsoft.com/office/drawing/2014/main" id="{ED105277-B841-D3C1-43C6-78160147C5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6044" y="2159000"/>
            <a:ext cx="3145536" cy="314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948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5B14D8-405F-C2FB-6BFA-08499E7BC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37BE1-CE40-EDD1-228B-F37E3FA2C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en-US" b="1">
                <a:latin typeface="Arial"/>
                <a:cs typeface="Arial"/>
              </a:rPr>
              <a:t>Necessity of VTE Prophylaxis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69D77-146A-896F-1210-FCE809B6B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160" y="1712354"/>
            <a:ext cx="5890152" cy="480712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charset="2"/>
              <a:buChar char="Ø"/>
            </a:pPr>
            <a:r>
              <a:rPr lang="en-US" sz="1700" dirty="0">
                <a:latin typeface="Arial"/>
                <a:cs typeface="Arial"/>
              </a:rPr>
              <a:t>Hospitalized individuals are at very high risk compared to the average population for venous thromboembolism (VTE), including deep venous thromboses (DVTs), which result in pulmonary emboli (PEs).</a:t>
            </a:r>
            <a:endParaRPr lang="en-US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sz="1700">
                <a:latin typeface="Arial"/>
                <a:cs typeface="Arial"/>
              </a:rPr>
              <a:t>The incidence may be as high as 10–40% without adequate thromboprophylaxis.</a:t>
            </a:r>
            <a:r>
              <a:rPr lang="en-US" sz="1700" baseline="30000" dirty="0">
                <a:latin typeface="Arial"/>
                <a:cs typeface="Arial"/>
              </a:rPr>
              <a:t>1</a:t>
            </a:r>
            <a:endParaRPr lang="en-US" sz="1700" dirty="0">
              <a:latin typeface="Arial"/>
              <a:cs typeface="Arial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sz="1700">
                <a:latin typeface="Arial"/>
                <a:cs typeface="Arial"/>
              </a:rPr>
              <a:t>PEs are reported as the most common preventable cause of hospital deaths.</a:t>
            </a:r>
            <a:r>
              <a:rPr lang="en-US" sz="1700" baseline="30000">
                <a:latin typeface="Arial"/>
                <a:cs typeface="Arial"/>
              </a:rPr>
              <a:t>2</a:t>
            </a:r>
            <a:endParaRPr lang="en-US" sz="1700">
              <a:latin typeface="Arial"/>
              <a:cs typeface="Arial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sz="1700" dirty="0">
                <a:latin typeface="Arial"/>
                <a:cs typeface="Arial"/>
              </a:rPr>
              <a:t>The burden of fatal PEs is substantial, with up to 10% of hospital-related PE cases ending in mortality.</a:t>
            </a:r>
            <a:r>
              <a:rPr lang="en-US" sz="1700" baseline="30000" dirty="0">
                <a:latin typeface="Arial"/>
                <a:cs typeface="Arial"/>
              </a:rPr>
              <a:t>3</a:t>
            </a:r>
            <a:endParaRPr lang="en-US" sz="1700" dirty="0">
              <a:latin typeface="Arial"/>
              <a:cs typeface="Arial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sz="1700">
                <a:latin typeface="Arial"/>
                <a:cs typeface="Arial"/>
              </a:rPr>
              <a:t>The economic impact is substantial, with annual costs related to VTE treatment estimated at USD 7–10 billion in the United States alone.</a:t>
            </a:r>
            <a:r>
              <a:rPr lang="en-US" sz="1700" baseline="30000" dirty="0">
                <a:latin typeface="Arial"/>
                <a:cs typeface="Arial"/>
              </a:rPr>
              <a:t>4</a:t>
            </a:r>
            <a:endParaRPr lang="en-US" sz="1700" dirty="0"/>
          </a:p>
        </p:txBody>
      </p:sp>
      <p:pic>
        <p:nvPicPr>
          <p:cNvPr id="4" name="Picture 3" descr="Blood Clot Cartoon: Over 707 Royalty ...">
            <a:extLst>
              <a:ext uri="{FF2B5EF4-FFF2-40B4-BE49-F238E27FC236}">
                <a16:creationId xmlns:a16="http://schemas.microsoft.com/office/drawing/2014/main" id="{4C3C4247-27D6-DB82-DF05-87C66F85C4D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639" t="1026" r="6086" b="5513"/>
          <a:stretch>
            <a:fillRect/>
          </a:stretch>
        </p:blipFill>
        <p:spPr>
          <a:xfrm>
            <a:off x="677334" y="2159331"/>
            <a:ext cx="3141044" cy="3628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346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40C40-B92C-BD47-11CA-66A51C5B45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1AB26-4215-B8F5-CE22-2BDA83CB1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662" y="-77117"/>
            <a:ext cx="10515600" cy="927046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14999"/>
              </a:lnSpc>
              <a:spcAft>
                <a:spcPct val="15000"/>
              </a:spcAft>
            </a:pPr>
            <a:endParaRPr lang="en-US" sz="2800" dirty="0">
              <a:latin typeface="Arial"/>
              <a:cs typeface="Arial"/>
            </a:endParaRPr>
          </a:p>
          <a:p>
            <a:pPr algn="ctr">
              <a:lnSpc>
                <a:spcPct val="114999"/>
              </a:lnSpc>
              <a:spcAft>
                <a:spcPct val="15000"/>
              </a:spcAft>
            </a:pPr>
            <a:r>
              <a:rPr lang="en-US" b="1">
                <a:latin typeface="Arial"/>
                <a:cs typeface="Arial"/>
              </a:rPr>
              <a:t>What Are The Options?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97CD0-35E9-9150-F569-E622D7799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431" y="109387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Calibri,Sans-Serif" panose="020B0604020202020204" pitchFamily="34" charset="0"/>
              <a:buChar char="-"/>
            </a:pPr>
            <a:r>
              <a:rPr lang="en-US" b="1" dirty="0">
                <a:latin typeface="Arial"/>
                <a:cs typeface="Arial"/>
              </a:rPr>
              <a:t>Low-molecular weight heparin </a:t>
            </a:r>
            <a:endParaRPr lang="en-US" dirty="0">
              <a:latin typeface="Arial"/>
              <a:cs typeface="Arial"/>
            </a:endParaRPr>
          </a:p>
          <a:p>
            <a:pPr marL="914400" lvl="1" indent="-45720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dirty="0">
                <a:latin typeface="Arial"/>
                <a:cs typeface="Arial"/>
              </a:rPr>
              <a:t>e.g., </a:t>
            </a:r>
            <a:r>
              <a:rPr lang="en-US" dirty="0" err="1">
                <a:latin typeface="Arial"/>
                <a:cs typeface="Arial"/>
              </a:rPr>
              <a:t>Lovenox</a:t>
            </a:r>
            <a:endParaRPr lang="en-US">
              <a:latin typeface="Arial"/>
              <a:cs typeface="Arial"/>
            </a:endParaRPr>
          </a:p>
          <a:p>
            <a:pPr marL="914400" lvl="1" indent="-45720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>
                <a:latin typeface="Arial"/>
                <a:cs typeface="Arial"/>
              </a:rPr>
              <a:t>Preferred, as it is typically once daily dosing.</a:t>
            </a:r>
          </a:p>
          <a:p>
            <a:pPr marL="457200" indent="-45720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Calibri,Sans-Serif" panose="020B0604020202020204" pitchFamily="34" charset="0"/>
              <a:buChar char="-"/>
            </a:pPr>
            <a:r>
              <a:rPr lang="en-US" b="1">
                <a:latin typeface="Arial"/>
                <a:cs typeface="Arial"/>
              </a:rPr>
              <a:t>Heparin</a:t>
            </a:r>
            <a:endParaRPr lang="en-US">
              <a:latin typeface="Arial"/>
              <a:cs typeface="Arial"/>
            </a:endParaRPr>
          </a:p>
          <a:p>
            <a:pPr marL="914400" lvl="1" indent="-45720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>
                <a:latin typeface="Arial"/>
                <a:cs typeface="Arial"/>
              </a:rPr>
              <a:t>Individuals who may need urgent/anticipated surgery/procedures.</a:t>
            </a:r>
          </a:p>
          <a:p>
            <a:pPr marL="914400" lvl="1" indent="-45720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>
                <a:latin typeface="Arial"/>
                <a:cs typeface="Arial"/>
              </a:rPr>
              <a:t>Individuals with creatinine clearance &lt;30 mL/min.</a:t>
            </a:r>
          </a:p>
          <a:p>
            <a:pPr marL="914400" lvl="1" indent="-45720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>
                <a:latin typeface="Arial"/>
                <a:cs typeface="Arial"/>
              </a:rPr>
              <a:t>Dosed 2-3x per day.</a:t>
            </a:r>
            <a:endParaRPr lang="en-US" dirty="0">
              <a:latin typeface="Arial"/>
              <a:cs typeface="Arial"/>
            </a:endParaRPr>
          </a:p>
          <a:p>
            <a:pPr marL="457200" indent="-45720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Calibri,Sans-Serif" panose="020B0604020202020204" pitchFamily="34" charset="0"/>
              <a:buChar char="-"/>
            </a:pPr>
            <a:r>
              <a:rPr lang="en-US" b="1">
                <a:latin typeface="Arial"/>
                <a:cs typeface="Arial"/>
              </a:rPr>
              <a:t>SCD</a:t>
            </a:r>
            <a:endParaRPr lang="en-US">
              <a:latin typeface="Arial"/>
              <a:cs typeface="Arial"/>
            </a:endParaRPr>
          </a:p>
          <a:p>
            <a:pPr marL="914400" lvl="1" indent="-45720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dirty="0">
                <a:latin typeface="Arial"/>
                <a:cs typeface="Arial"/>
              </a:rPr>
              <a:t>Individuals at high bleeding risk: e.g., GI bleed, </a:t>
            </a:r>
            <a:r>
              <a:rPr lang="en-US">
                <a:latin typeface="Arial"/>
                <a:cs typeface="Arial"/>
              </a:rPr>
              <a:t>intracranial hemorrhage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457200" indent="-45720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Calibri,Sans-Serif" panose="020B0604020202020204" pitchFamily="34" charset="0"/>
              <a:buChar char="-"/>
            </a:pPr>
            <a:r>
              <a:rPr lang="en-US" b="1">
                <a:latin typeface="Arial"/>
                <a:cs typeface="Arial"/>
              </a:rPr>
              <a:t>None</a:t>
            </a:r>
            <a:endParaRPr lang="en-US">
              <a:latin typeface="Arial"/>
              <a:cs typeface="Arial"/>
            </a:endParaRPr>
          </a:p>
          <a:p>
            <a:pPr marL="914400" lvl="1" indent="-457200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>
                <a:latin typeface="Arial"/>
                <a:cs typeface="Arial"/>
              </a:rPr>
              <a:t>Low-risk individuals capable of walking and moving their legs</a:t>
            </a:r>
            <a:endParaRPr lang="en-US"/>
          </a:p>
        </p:txBody>
      </p:sp>
      <p:pic>
        <p:nvPicPr>
          <p:cNvPr id="5" name="Picture 4" descr="A person&amp;#39;s legs with a tube attached to their leg&#10;&#10;AI-generated content may be incorrect.">
            <a:extLst>
              <a:ext uri="{FF2B5EF4-FFF2-40B4-BE49-F238E27FC236}">
                <a16:creationId xmlns:a16="http://schemas.microsoft.com/office/drawing/2014/main" id="{080D67B8-96A0-D0B0-79E5-916B265B70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3175" y="4210777"/>
            <a:ext cx="3804436" cy="2465227"/>
          </a:xfrm>
          <a:prstGeom prst="rect">
            <a:avLst/>
          </a:prstGeom>
        </p:spPr>
      </p:pic>
      <p:pic>
        <p:nvPicPr>
          <p:cNvPr id="4" name="Picture 3" descr="DVT Prophylaxis in Hospitals: What You Need to Know">
            <a:extLst>
              <a:ext uri="{FF2B5EF4-FFF2-40B4-BE49-F238E27FC236}">
                <a16:creationId xmlns:a16="http://schemas.microsoft.com/office/drawing/2014/main" id="{4273D86A-0110-D812-1BE7-AD67812B4F7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3595"/>
          <a:stretch>
            <a:fillRect/>
          </a:stretch>
        </p:blipFill>
        <p:spPr>
          <a:xfrm>
            <a:off x="7714171" y="1097232"/>
            <a:ext cx="1765941" cy="2859861"/>
          </a:xfrm>
          <a:prstGeom prst="rect">
            <a:avLst/>
          </a:prstGeom>
        </p:spPr>
      </p:pic>
      <p:pic>
        <p:nvPicPr>
          <p:cNvPr id="7" name="Picture 6" descr="Scientific Vacuum: Over 818 Royalty ...">
            <a:extLst>
              <a:ext uri="{FF2B5EF4-FFF2-40B4-BE49-F238E27FC236}">
                <a16:creationId xmlns:a16="http://schemas.microsoft.com/office/drawing/2014/main" id="{83A730A6-6447-2BA4-9941-CDD5D827154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-270" b="6618"/>
          <a:stretch>
            <a:fillRect/>
          </a:stretch>
        </p:blipFill>
        <p:spPr>
          <a:xfrm>
            <a:off x="1444424" y="4777845"/>
            <a:ext cx="1852832" cy="189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11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70E27C-590F-2D0E-53B4-E68D48B2A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E3096-C3F2-F040-3D20-7354C0BE4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734" y="609600"/>
            <a:ext cx="3737268" cy="1320800"/>
          </a:xfrm>
        </p:spPr>
        <p:txBody>
          <a:bodyPr>
            <a:normAutofit/>
          </a:bodyPr>
          <a:lstStyle/>
          <a:p>
            <a:r>
              <a:rPr lang="en-US" b="1">
                <a:latin typeface="Arial"/>
                <a:cs typeface="Arial"/>
              </a:rPr>
              <a:t>AIM Statement: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91637-651D-E8CF-33B2-0CEC04DBB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563" y="2160589"/>
            <a:ext cx="5404164" cy="388077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spcBef>
                <a:spcPct val="0"/>
              </a:spcBef>
              <a:spcAft>
                <a:spcPct val="50000"/>
              </a:spcAft>
              <a:buNone/>
            </a:pPr>
            <a:r>
              <a:rPr lang="en-US">
                <a:latin typeface="Arial"/>
                <a:cs typeface="Arial"/>
              </a:rPr>
              <a:t>Aim to have a 50% application rate of SCDs within 6 months.</a:t>
            </a:r>
            <a:endParaRPr lang="en-US"/>
          </a:p>
        </p:txBody>
      </p:sp>
      <p:pic>
        <p:nvPicPr>
          <p:cNvPr id="4" name="Picture 3" descr="Vector Graphics &amp; Clip Art ...">
            <a:extLst>
              <a:ext uri="{FF2B5EF4-FFF2-40B4-BE49-F238E27FC236}">
                <a16:creationId xmlns:a16="http://schemas.microsoft.com/office/drawing/2014/main" id="{750A88E3-F6E5-8F69-7038-11A128FE74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544" r="1931" b="1"/>
          <a:stretch>
            <a:fillRect/>
          </a:stretch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3BCB5F6A-9EB0-40B0-9D13-3023E9A20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799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DE0AA9-EF0A-084B-2739-458F1FD95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70939-15BF-3E48-88E4-F448E6B9F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pPr algn="ctr">
              <a:spcAft>
                <a:spcPct val="15000"/>
              </a:spcAft>
            </a:pPr>
            <a:r>
              <a:rPr lang="en-US" b="1">
                <a:latin typeface="Arial"/>
                <a:cs typeface="Arial"/>
              </a:rPr>
              <a:t>Gathering Data Locations</a:t>
            </a:r>
            <a:endParaRPr lang="en-US"/>
          </a:p>
        </p:txBody>
      </p:sp>
      <p:pic>
        <p:nvPicPr>
          <p:cNvPr id="5" name="Picture 4" descr="Hospital and Ambulance Clip Art Free ...">
            <a:extLst>
              <a:ext uri="{FF2B5EF4-FFF2-40B4-BE49-F238E27FC236}">
                <a16:creationId xmlns:a16="http://schemas.microsoft.com/office/drawing/2014/main" id="{47EFAEF1-A830-89C1-F0B1-0527BC4AF4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-171" b="6997"/>
          <a:stretch>
            <a:fillRect/>
          </a:stretch>
        </p:blipFill>
        <p:spPr>
          <a:xfrm>
            <a:off x="817474" y="2159331"/>
            <a:ext cx="2920959" cy="271195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E4228-CE37-D0E8-DB41-5FDF76B08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160" y="2160589"/>
            <a:ext cx="6193956" cy="350226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dirty="0">
                <a:latin typeface="Arial"/>
                <a:cs typeface="Arial"/>
              </a:rPr>
              <a:t>"C" zone in ED: "holding zone" for patients who are admitted who don't have a bed on the floor yet</a:t>
            </a:r>
            <a:endParaRPr lang="en-US"/>
          </a:p>
          <a:p>
            <a:pPr marL="285750" indent="-285750"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dirty="0">
                <a:latin typeface="Arial"/>
                <a:cs typeface="Arial"/>
              </a:rPr>
              <a:t>"2-4" inpatient floor where many teaching-service patients are housed in-hospital, allowing easy access of </a:t>
            </a:r>
            <a:r>
              <a:rPr lang="en-US">
                <a:latin typeface="Arial"/>
                <a:cs typeface="Arial"/>
              </a:rPr>
              <a:t>monitoring. 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B9F0C0-5C36-C1FB-0827-D307FD2A580C}"/>
              </a:ext>
            </a:extLst>
          </p:cNvPr>
          <p:cNvSpPr txBox="1"/>
          <p:nvPr/>
        </p:nvSpPr>
        <p:spPr>
          <a:xfrm>
            <a:off x="1007241" y="4869793"/>
            <a:ext cx="273268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St. Joseph's Hospital</a:t>
            </a:r>
          </a:p>
        </p:txBody>
      </p:sp>
    </p:spTree>
    <p:extLst>
      <p:ext uri="{BB962C8B-B14F-4D97-AF65-F5344CB8AC3E}">
        <p14:creationId xmlns:p14="http://schemas.microsoft.com/office/powerpoint/2010/main" val="3463566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89E9AD-AF3E-32AA-1DBC-0C00792455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CCED0-9AA4-1EC9-4CEE-6BE64D586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pPr algn="ctr"/>
            <a:r>
              <a:rPr lang="en-US" b="1">
                <a:latin typeface="Arial"/>
                <a:cs typeface="Arial"/>
              </a:rPr>
              <a:t>Data and Frequency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44C370-D0A6-B105-2EBC-26202720C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3160" y="2160589"/>
            <a:ext cx="5207839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dirty="0">
                <a:latin typeface="Arial"/>
                <a:cs typeface="Arial"/>
              </a:rPr>
              <a:t>Checked 1-2 weeks after each intervention, on 5 </a:t>
            </a:r>
            <a:r>
              <a:rPr lang="en-US">
                <a:latin typeface="Arial"/>
                <a:cs typeface="Arial"/>
              </a:rPr>
              <a:t>consecutive days of the week (weekdays only)</a:t>
            </a:r>
            <a:endParaRPr lang="en-US"/>
          </a:p>
          <a:p>
            <a:pPr marL="285750" indent="-285750"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 b="1">
                <a:latin typeface="Arial"/>
                <a:cs typeface="Arial"/>
              </a:rPr>
              <a:t>Questions:</a:t>
            </a:r>
            <a:endParaRPr lang="en-US">
              <a:latin typeface="Arial"/>
              <a:cs typeface="Arial"/>
            </a:endParaRPr>
          </a:p>
          <a:p>
            <a:pPr lvl="1"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>
                <a:latin typeface="Arial"/>
                <a:cs typeface="Arial"/>
              </a:rPr>
              <a:t>Do patients have the SCDs on their lower extremities?</a:t>
            </a:r>
          </a:p>
          <a:p>
            <a:pPr marL="742950" lvl="1"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>
                <a:latin typeface="Arial"/>
                <a:cs typeface="Arial"/>
              </a:rPr>
              <a:t>Are SCDs in the room?</a:t>
            </a:r>
          </a:p>
          <a:p>
            <a:pPr marL="742950" lvl="1">
              <a:spcBef>
                <a:spcPct val="0"/>
              </a:spcBef>
              <a:spcAft>
                <a:spcPct val="15000"/>
              </a:spcAft>
              <a:buFont typeface="Wingdings" panose="020B0604020202020204" pitchFamily="34" charset="0"/>
              <a:buChar char="Ø"/>
            </a:pPr>
            <a:r>
              <a:rPr lang="en-US">
                <a:latin typeface="Arial"/>
                <a:cs typeface="Arial"/>
              </a:rPr>
              <a:t>Is the SCD machine in the room?</a:t>
            </a:r>
            <a:endParaRPr lang="en-US"/>
          </a:p>
        </p:txBody>
      </p:sp>
      <p:pic>
        <p:nvPicPr>
          <p:cNvPr id="4" name="Picture 3" descr="Medical Data Vector PNG, Vector, PSD ...">
            <a:extLst>
              <a:ext uri="{FF2B5EF4-FFF2-40B4-BE49-F238E27FC236}">
                <a16:creationId xmlns:a16="http://schemas.microsoft.com/office/drawing/2014/main" id="{13B248F6-5223-7192-1DA9-FCBFF459BB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9" r="1" b="1"/>
          <a:stretch>
            <a:fillRect/>
          </a:stretch>
        </p:blipFill>
        <p:spPr>
          <a:xfrm>
            <a:off x="677334" y="2159331"/>
            <a:ext cx="3144597" cy="388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479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B4C53-8E64-661D-C6DD-EC304E5E0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Interventions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D5132-94BE-4A9C-AA8F-02C67781E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7104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AutoNum type="arabicPeriod"/>
            </a:pPr>
            <a:r>
              <a:rPr lang="en-US"/>
              <a:t>Adding SCD discussion to SNAP rounds</a:t>
            </a:r>
          </a:p>
          <a:p>
            <a:pPr lvl="1" indent="-342900">
              <a:buFont typeface="Wingdings" charset="2"/>
              <a:buChar char="Ø"/>
            </a:pPr>
            <a:r>
              <a:rPr lang="en-US" dirty="0"/>
              <a:t>Snap rounds are early rounds with physician, nurses, case management with open </a:t>
            </a:r>
            <a:r>
              <a:rPr lang="en-US"/>
              <a:t>communication on individual patient current hospital stay to ensure everyone has same understanding; help coordinate discharge planning.</a:t>
            </a:r>
          </a:p>
          <a:p>
            <a:pPr>
              <a:buAutoNum type="arabicPeriod"/>
            </a:pPr>
            <a:r>
              <a:rPr lang="en-US"/>
              <a:t>Speaking to hospital nursing staff regarding SCD placement barriers</a:t>
            </a:r>
          </a:p>
          <a:p>
            <a:pPr lvl="1" indent="-342900">
              <a:buFont typeface="Wingdings" charset="2"/>
              <a:buChar char="Ø"/>
            </a:pPr>
            <a:r>
              <a:rPr lang="en-US"/>
              <a:t>We noticed in the ICU, VTE prophylaxis is much greater than general medical floors, and spoke to ICU nursing as well</a:t>
            </a:r>
          </a:p>
          <a:p>
            <a:pPr lvl="1" indent="-342900">
              <a:buFont typeface="Wingdings" charset="2"/>
              <a:buChar char="Ø"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195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8A3670-E117-39A1-1088-2B7FA31628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E8D24-12CD-2855-E3AD-A3751D6E3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/>
                <a:cs typeface="Arial"/>
              </a:rPr>
              <a:t>1. Talking with nurses </a:t>
            </a:r>
            <a:r>
              <a:rPr lang="en-US" b="1">
                <a:latin typeface="Arial"/>
                <a:cs typeface="Arial"/>
              </a:rPr>
              <a:t>about barriers</a:t>
            </a:r>
            <a:r>
              <a:rPr lang="en-US" b="1" dirty="0">
                <a:latin typeface="Arial"/>
                <a:cs typeface="Arial"/>
              </a:rPr>
              <a:t> </a:t>
            </a:r>
            <a:r>
              <a:rPr lang="en-US" b="1">
                <a:latin typeface="Arial"/>
                <a:cs typeface="Arial"/>
              </a:rPr>
              <a:t>to SCD</a:t>
            </a:r>
            <a:r>
              <a:rPr lang="en-US" b="1" dirty="0">
                <a:latin typeface="Arial"/>
                <a:cs typeface="Arial"/>
              </a:rPr>
              <a:t> placement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48106-D9D0-1C26-E3D9-ADDB12550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 3,Sans-Serif" panose="020B0604020202020204" pitchFamily="34" charset="0"/>
              <a:buChar char=""/>
            </a:pPr>
            <a:r>
              <a:rPr lang="en-US" dirty="0">
                <a:latin typeface="Arial"/>
                <a:cs typeface="Arial"/>
              </a:rPr>
              <a:t>Spoke with RN leadership in the ICU, where SCDs </a:t>
            </a:r>
            <a:r>
              <a:rPr lang="en-US">
                <a:latin typeface="Arial"/>
                <a:cs typeface="Arial"/>
              </a:rPr>
              <a:t>are consistently</a:t>
            </a:r>
            <a:r>
              <a:rPr lang="en-US" dirty="0">
                <a:latin typeface="Arial"/>
                <a:cs typeface="Arial"/>
              </a:rPr>
              <a:t> placed on patients to review factors </a:t>
            </a:r>
            <a:r>
              <a:rPr lang="en-US">
                <a:latin typeface="Arial"/>
                <a:cs typeface="Arial"/>
              </a:rPr>
              <a:t>influencing compliance</a:t>
            </a:r>
            <a:endParaRPr lang="en-US" dirty="0">
              <a:latin typeface="Arial"/>
              <a:cs typeface="Arial"/>
            </a:endParaRPr>
          </a:p>
          <a:p>
            <a:pPr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 3,Sans-Serif" panose="020B0604020202020204" pitchFamily="34" charset="0"/>
              <a:buChar char=""/>
            </a:pPr>
            <a:r>
              <a:rPr lang="en-US">
                <a:latin typeface="Arial"/>
                <a:cs typeface="Arial"/>
              </a:rPr>
              <a:t>Spoke with 2-4 RN leadership about barriers to placement</a:t>
            </a:r>
          </a:p>
          <a:p>
            <a:pPr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Wingdings 3,Sans-Serif" panose="020B0604020202020204" pitchFamily="34" charset="0"/>
              <a:buChar char=""/>
            </a:pPr>
            <a:r>
              <a:rPr lang="en-US">
                <a:latin typeface="Arial"/>
                <a:cs typeface="Arial"/>
              </a:rPr>
              <a:t>Main barriers: </a:t>
            </a:r>
          </a:p>
          <a:p>
            <a:pPr lvl="1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Courier New,monospace" panose="020B0604020202020204" pitchFamily="34" charset="0"/>
              <a:buChar char="o"/>
            </a:pPr>
            <a:r>
              <a:rPr lang="en-US">
                <a:latin typeface="Arial"/>
                <a:cs typeface="Arial"/>
              </a:rPr>
              <a:t>Nursing needing to call for machine</a:t>
            </a:r>
          </a:p>
          <a:p>
            <a:pPr lvl="1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Courier New,monospace" panose="020B0604020202020204" pitchFamily="34" charset="0"/>
              <a:buChar char="o"/>
            </a:pPr>
            <a:r>
              <a:rPr lang="en-US">
                <a:latin typeface="Arial"/>
                <a:cs typeface="Arial"/>
              </a:rPr>
              <a:t>Not a "given" medication that nursing documents</a:t>
            </a:r>
          </a:p>
          <a:p>
            <a:pPr lvl="1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Courier New,monospace" panose="020B0604020202020204" pitchFamily="34" charset="0"/>
              <a:buChar char="o"/>
            </a:pPr>
            <a:r>
              <a:rPr lang="en-US">
                <a:latin typeface="Arial"/>
                <a:cs typeface="Arial"/>
              </a:rPr>
              <a:t>Decreased awareness of necessity for prophylaxis</a:t>
            </a:r>
          </a:p>
          <a:p>
            <a:pPr lvl="1">
              <a:lnSpc>
                <a:spcPct val="114999"/>
              </a:lnSpc>
              <a:spcBef>
                <a:spcPct val="0"/>
              </a:spcBef>
              <a:spcAft>
                <a:spcPct val="15000"/>
              </a:spcAft>
              <a:buFont typeface="Courier New,monospace" panose="020B0604020202020204" pitchFamily="34" charset="0"/>
              <a:buChar char="o"/>
            </a:pP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110490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5C742CBFD7464DB6FD5714C3C9AFF0" ma:contentTypeVersion="19" ma:contentTypeDescription="Create a new document." ma:contentTypeScope="" ma:versionID="299973ef29f243589c5f6f95cadf3142">
  <xsd:schema xmlns:xsd="http://www.w3.org/2001/XMLSchema" xmlns:xs="http://www.w3.org/2001/XMLSchema" xmlns:p="http://schemas.microsoft.com/office/2006/metadata/properties" xmlns:ns2="c6a150e9-571f-46dd-be5f-b16145ef198d" xmlns:ns3="d2cccd37-1529-4bdb-80e4-007982c42467" targetNamespace="http://schemas.microsoft.com/office/2006/metadata/properties" ma:root="true" ma:fieldsID="c88b42ba56ee563702cfbc577b84af83" ns2:_="" ns3:_="">
    <xsd:import namespace="c6a150e9-571f-46dd-be5f-b16145ef198d"/>
    <xsd:import namespace="d2cccd37-1529-4bdb-80e4-007982c424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PCI_Doc" minOccurs="0"/>
                <xsd:element ref="ns2:MediaServiceOCR" minOccurs="0"/>
                <xsd:element ref="ns2:PHIConfidentialHighSev" minOccurs="0"/>
                <xsd:element ref="ns2:MediaServiceBillingMetadata" minOccurs="0"/>
                <xsd:element ref="ns2:MediaServiceLocation" minOccurs="0"/>
                <xsd:element ref="ns2:PHIConfidential" minOccurs="0"/>
                <xsd:element ref="ns2:CertFile" minOccurs="0"/>
                <xsd:element ref="ns2:Source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a150e9-571f-46dd-be5f-b16145ef19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56e18de-48a1-42b9-a3a2-ae2a555562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PCI_Doc" ma:index="19" nillable="true" ma:displayName="PCI_Doc" ma:internalName="PCI_Doc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PHIConfidentialHighSev" ma:index="21" nillable="true" ma:displayName="PHIConfidentialHighSev" ma:internalName="PHIConfidentialHighSev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PHIConfidential" ma:index="24" nillable="true" ma:displayName="PHIConfidential" ma:internalName="PHIConfidential">
      <xsd:simpleType>
        <xsd:restriction base="dms:Text"/>
      </xsd:simpleType>
    </xsd:element>
    <xsd:element name="CertFile" ma:index="25" nillable="true" ma:displayName="CertFile" ma:internalName="CertFile">
      <xsd:simpleType>
        <xsd:restriction base="dms:Text"/>
      </xsd:simpleType>
    </xsd:element>
    <xsd:element name="SourceCode" ma:index="26" nillable="true" ma:displayName="SourceCode" ma:internalName="SourceCod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cccd37-1529-4bdb-80e4-007982c4246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d306ad8-a6ea-4bc6-8e6b-f93722dd48d7}" ma:internalName="TaxCatchAll" ma:showField="CatchAllData" ma:web="d2cccd37-1529-4bdb-80e4-007982c424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a150e9-571f-46dd-be5f-b16145ef198d">
      <Terms xmlns="http://schemas.microsoft.com/office/infopath/2007/PartnerControls"/>
    </lcf76f155ced4ddcb4097134ff3c332f>
    <PHIConfidential xmlns="c6a150e9-571f-46dd-be5f-b16145ef198d" xsi:nil="true"/>
    <TaxCatchAll xmlns="d2cccd37-1529-4bdb-80e4-007982c42467" xsi:nil="true"/>
    <CertFile xmlns="c6a150e9-571f-46dd-be5f-b16145ef198d" xsi:nil="true"/>
    <PHIConfidentialHighSev xmlns="c6a150e9-571f-46dd-be5f-b16145ef198d" xsi:nil="true"/>
    <PCI_Doc xmlns="c6a150e9-571f-46dd-be5f-b16145ef198d" xsi:nil="true"/>
    <SourceCode xmlns="c6a150e9-571f-46dd-be5f-b16145ef198d" xsi:nil="true"/>
  </documentManagement>
</p:properties>
</file>

<file path=customXml/itemProps1.xml><?xml version="1.0" encoding="utf-8"?>
<ds:datastoreItem xmlns:ds="http://schemas.openxmlformats.org/officeDocument/2006/customXml" ds:itemID="{3682B2E7-6722-4CB6-B16A-65D6E013D854}"/>
</file>

<file path=customXml/itemProps2.xml><?xml version="1.0" encoding="utf-8"?>
<ds:datastoreItem xmlns:ds="http://schemas.openxmlformats.org/officeDocument/2006/customXml" ds:itemID="{242836D2-B9BA-4A0F-947D-9A32FC324455}"/>
</file>

<file path=customXml/itemProps3.xml><?xml version="1.0" encoding="utf-8"?>
<ds:datastoreItem xmlns:ds="http://schemas.openxmlformats.org/officeDocument/2006/customXml" ds:itemID="{1A49ECF7-E6D3-4539-AE06-D5B5173C651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1092</Words>
  <Application>Microsoft Office PowerPoint</Application>
  <PresentationFormat>Widescreen</PresentationFormat>
  <Paragraphs>127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Calibri,Sans-Serif</vt:lpstr>
      <vt:lpstr>Courier New,monospace</vt:lpstr>
      <vt:lpstr>Trebuchet MS</vt:lpstr>
      <vt:lpstr>Wingdings</vt:lpstr>
      <vt:lpstr>Wingdings 3</vt:lpstr>
      <vt:lpstr>Wingdings 3,Sans-Serif</vt:lpstr>
      <vt:lpstr>Facet</vt:lpstr>
      <vt:lpstr>Sequential Compression Device (SCD) Placement for VTE Prophylaxis in the Inpatient Setting</vt:lpstr>
      <vt:lpstr>Case:</vt:lpstr>
      <vt:lpstr>Necessity of VTE Prophylaxis</vt:lpstr>
      <vt:lpstr> What Are The Options?</vt:lpstr>
      <vt:lpstr>AIM Statement:</vt:lpstr>
      <vt:lpstr>Gathering Data Locations</vt:lpstr>
      <vt:lpstr>Data and Frequency</vt:lpstr>
      <vt:lpstr>Interventions</vt:lpstr>
      <vt:lpstr>1. Talking with nurses about barriers to SCD placement</vt:lpstr>
      <vt:lpstr>2. Adding SCD discussion to SNAP rounds</vt:lpstr>
      <vt:lpstr>Results</vt:lpstr>
      <vt:lpstr>PowerPoint Presentation</vt:lpstr>
      <vt:lpstr>PowerPoint Presentation</vt:lpstr>
      <vt:lpstr>PowerPoint Presentation</vt:lpstr>
      <vt:lpstr>Results/Future Considerations</vt:lpstr>
      <vt:lpstr>Limitations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Rachael Jones</cp:lastModifiedBy>
  <cp:revision>366</cp:revision>
  <dcterms:created xsi:type="dcterms:W3CDTF">2026-02-25T20:37:55Z</dcterms:created>
  <dcterms:modified xsi:type="dcterms:W3CDTF">2026-03-09T12:14:20Z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0x010100595C742CBFD7464DB6FD5714C3C9AFF0</vt:lpwstr>
  </property>
</Properties>
</file>