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52"/>
  </p:notesMasterIdLst>
  <p:sldIdLst>
    <p:sldId id="256" r:id="rId2"/>
    <p:sldId id="338" r:id="rId3"/>
    <p:sldId id="309" r:id="rId4"/>
    <p:sldId id="291" r:id="rId5"/>
    <p:sldId id="288" r:id="rId6"/>
    <p:sldId id="339" r:id="rId7"/>
    <p:sldId id="274" r:id="rId8"/>
    <p:sldId id="275" r:id="rId9"/>
    <p:sldId id="296" r:id="rId10"/>
    <p:sldId id="280" r:id="rId11"/>
    <p:sldId id="278" r:id="rId12"/>
    <p:sldId id="279" r:id="rId13"/>
    <p:sldId id="282" r:id="rId14"/>
    <p:sldId id="342" r:id="rId15"/>
    <p:sldId id="343" r:id="rId16"/>
    <p:sldId id="310" r:id="rId17"/>
    <p:sldId id="270" r:id="rId18"/>
    <p:sldId id="272" r:id="rId19"/>
    <p:sldId id="286" r:id="rId20"/>
    <p:sldId id="297" r:id="rId21"/>
    <p:sldId id="293" r:id="rId22"/>
    <p:sldId id="285" r:id="rId23"/>
    <p:sldId id="344" r:id="rId24"/>
    <p:sldId id="347" r:id="rId25"/>
    <p:sldId id="348" r:id="rId26"/>
    <p:sldId id="335" r:id="rId27"/>
    <p:sldId id="336" r:id="rId28"/>
    <p:sldId id="346" r:id="rId29"/>
    <p:sldId id="304" r:id="rId30"/>
    <p:sldId id="315" r:id="rId31"/>
    <p:sldId id="316" r:id="rId32"/>
    <p:sldId id="313" r:id="rId33"/>
    <p:sldId id="323" r:id="rId34"/>
    <p:sldId id="324" r:id="rId35"/>
    <p:sldId id="325" r:id="rId36"/>
    <p:sldId id="349" r:id="rId37"/>
    <p:sldId id="322" r:id="rId38"/>
    <p:sldId id="312" r:id="rId39"/>
    <p:sldId id="307" r:id="rId40"/>
    <p:sldId id="300" r:id="rId41"/>
    <p:sldId id="266" r:id="rId42"/>
    <p:sldId id="318" r:id="rId43"/>
    <p:sldId id="299" r:id="rId44"/>
    <p:sldId id="302" r:id="rId45"/>
    <p:sldId id="334" r:id="rId46"/>
    <p:sldId id="341" r:id="rId47"/>
    <p:sldId id="340" r:id="rId48"/>
    <p:sldId id="352" r:id="rId49"/>
    <p:sldId id="332" r:id="rId50"/>
    <p:sldId id="33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am H" initials="MH" lastIdx="1" clrIdx="0">
    <p:extLst>
      <p:ext uri="{19B8F6BF-5375-455C-9EA6-DF929625EA0E}">
        <p15:presenceInfo xmlns:p15="http://schemas.microsoft.com/office/powerpoint/2012/main" userId="d55ec64b8ba45ae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022" autoAdjust="0"/>
  </p:normalViewPr>
  <p:slideViewPr>
    <p:cSldViewPr snapToGrid="0" showGuides="1">
      <p:cViewPr varScale="1">
        <p:scale>
          <a:sx n="63" d="100"/>
          <a:sy n="63" d="100"/>
        </p:scale>
        <p:origin x="1382" y="53"/>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BC21E-6D7F-4D56-8BF8-5E8456F0A76E}"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E33B0C-8AA2-402C-956E-DB61D062958B}" type="slidenum">
              <a:rPr lang="en-US" smtClean="0"/>
              <a:t>‹#›</a:t>
            </a:fld>
            <a:endParaRPr lang="en-US"/>
          </a:p>
        </p:txBody>
      </p:sp>
    </p:spTree>
    <p:extLst>
      <p:ext uri="{BB962C8B-B14F-4D97-AF65-F5344CB8AC3E}">
        <p14:creationId xmlns:p14="http://schemas.microsoft.com/office/powerpoint/2010/main" val="221683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ptodate.com/contents/hidradenitis-suppurativa-pathogenesis-clinical-features-and-diagnosis/abstract/1,2"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uptodate.com/contents/image?imageKey=DERM%2F139058%7EDERM%2F114609%7EOBGYN%2F77990%7EOBGYN%2F65884%7EOBGYN%2F65188&amp;topicKey=DERM%2F5575&amp;search=hidradenitis%20suppurativa&amp;rank=2%7E69&amp;source=see_lin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ptodate.com/contents/hidradenitis-suppurativa-management/abstract/24" TargetMode="External"/><Relationship Id="rId7" Type="http://schemas.openxmlformats.org/officeDocument/2006/relationships/hyperlink" Target="https://www.uptodate.com/contents/hidradenitis-suppurativa-management/abstract/25"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uptodate.com/contents/zinc-pyrithione-drug-information?search=hidradenitis%20suppurativa&amp;topicRef=7605&amp;source=see_link" TargetMode="External"/><Relationship Id="rId5" Type="http://schemas.openxmlformats.org/officeDocument/2006/relationships/hyperlink" Target="https://www.uptodate.com/contents/benzoyl-peroxide-drug-information?search=hidradenitis%20suppurativa&amp;topicRef=7605&amp;source=see_link" TargetMode="External"/><Relationship Id="rId4" Type="http://schemas.openxmlformats.org/officeDocument/2006/relationships/hyperlink" Target="https://www.uptodate.com/contents/chlorhexidine-gluconate-drug-information?search=hidradenitis%20suppurativa&amp;topicRef=7605&amp;source=see_link"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ature.com/articles/s41598-020-70176-x/figures/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uptodate.com/contents/hidradenitis-suppurativa-pathogenesis-clinical-features-and-diagnosis/abstract/49-54" TargetMode="External"/><Relationship Id="rId13" Type="http://schemas.openxmlformats.org/officeDocument/2006/relationships/hyperlink" Target="https://www.uptodate.com/contents/hidradenitis-suppurativa-pathogenesis-clinical-features-and-diagnosis/abstract/49,58" TargetMode="External"/><Relationship Id="rId18" Type="http://schemas.openxmlformats.org/officeDocument/2006/relationships/hyperlink" Target="https://www.uptodate.com/contents/hidradenitis-suppurativa-pathogenesis-clinical-features-and-diagnosis/abstract/67" TargetMode="External"/><Relationship Id="rId26" Type="http://schemas.openxmlformats.org/officeDocument/2006/relationships/hyperlink" Target="https://www.uptodate.com/contents/lithium-drug-information?search=hidradenitis%20suppurativa&amp;topicRef=5575&amp;source=see_link" TargetMode="External"/><Relationship Id="rId3" Type="http://schemas.openxmlformats.org/officeDocument/2006/relationships/hyperlink" Target="https://www.uptodate.com/contents/hidradenitis-suppurativa-pathogenesis-clinical-features-and-diagnosis/abstract/9,35" TargetMode="External"/><Relationship Id="rId21" Type="http://schemas.openxmlformats.org/officeDocument/2006/relationships/hyperlink" Target="https://www.uptodate.com/contents/hidradenitis-suppurativa-pathogenesis-clinical-features-and-diagnosis/abstract/70,71" TargetMode="External"/><Relationship Id="rId7" Type="http://schemas.openxmlformats.org/officeDocument/2006/relationships/hyperlink" Target="https://www.uptodate.com/contents/hidradenitis-suppurativa-pathogenesis-clinical-features-and-diagnosis/abstract/9" TargetMode="External"/><Relationship Id="rId12" Type="http://schemas.openxmlformats.org/officeDocument/2006/relationships/hyperlink" Target="https://www.uptodate.com/contents/hidradenitis-suppurativa-pathogenesis-clinical-features-and-diagnosis/abstract/59" TargetMode="External"/><Relationship Id="rId17" Type="http://schemas.openxmlformats.org/officeDocument/2006/relationships/hyperlink" Target="https://www.uptodate.com/contents/hidradenitis-suppurativa-pathogenesis-clinical-features-and-diagnosis/abstract/66" TargetMode="External"/><Relationship Id="rId25" Type="http://schemas.openxmlformats.org/officeDocument/2006/relationships/hyperlink" Target="https://www.uptodate.com/contents/hidradenitis-suppurativa-pathogenesis-clinical-features-and-diagnosis/abstract/73" TargetMode="External"/><Relationship Id="rId2" Type="http://schemas.openxmlformats.org/officeDocument/2006/relationships/slide" Target="../slides/slide7.xml"/><Relationship Id="rId16" Type="http://schemas.openxmlformats.org/officeDocument/2006/relationships/hyperlink" Target="https://www.uptodate.com/contents/hidradenitis-suppurativa-pathogenesis-clinical-features-and-diagnosis/abstract/61-65" TargetMode="External"/><Relationship Id="rId20" Type="http://schemas.openxmlformats.org/officeDocument/2006/relationships/hyperlink" Target="https://www.uptodate.com/contents/hidradenitis-suppurativa-pathogenesis-clinical-features-and-diagnosis/abstract/27" TargetMode="External"/><Relationship Id="rId1" Type="http://schemas.openxmlformats.org/officeDocument/2006/relationships/notesMaster" Target="../notesMasters/notesMaster1.xml"/><Relationship Id="rId6" Type="http://schemas.openxmlformats.org/officeDocument/2006/relationships/hyperlink" Target="https://www.uptodate.com/contents/hidradenitis-suppurativa-pathogenesis-clinical-features-and-diagnosis/abstract/48" TargetMode="External"/><Relationship Id="rId11" Type="http://schemas.openxmlformats.org/officeDocument/2006/relationships/hyperlink" Target="https://www.uptodate.com/contents/hidradenitis-suppurativa-pathogenesis-clinical-features-and-diagnosis/abstract/48,49,54,57,58" TargetMode="External"/><Relationship Id="rId24" Type="http://schemas.openxmlformats.org/officeDocument/2006/relationships/hyperlink" Target="https://www.uptodate.com/contents/levonorgestrel-systemic-drug-information?search=hidradenitis%20suppurativa&amp;topicRef=5575&amp;source=see_link" TargetMode="External"/><Relationship Id="rId5" Type="http://schemas.openxmlformats.org/officeDocument/2006/relationships/hyperlink" Target="https://www.uptodate.com/contents/hidradenitis-suppurativa-pathogenesis-clinical-features-and-diagnosis/abstract/18,47" TargetMode="External"/><Relationship Id="rId15" Type="http://schemas.openxmlformats.org/officeDocument/2006/relationships/hyperlink" Target="https://www.uptodate.com/contents/hidradenitis-suppurativa-pathogenesis-clinical-features-and-diagnosis/abstract/25,60" TargetMode="External"/><Relationship Id="rId23" Type="http://schemas.openxmlformats.org/officeDocument/2006/relationships/hyperlink" Target="https://www.uptodate.com/contents/medroxyprogesterone-acetate-drug-information?search=hidradenitis%20suppurativa&amp;topicRef=5575&amp;source=see_link" TargetMode="External"/><Relationship Id="rId28" Type="http://schemas.openxmlformats.org/officeDocument/2006/relationships/hyperlink" Target="https://www.uptodate.com/contents/hidradenitis-suppurativa-pathogenesis-clinical-features-and-diagnosis/abstract/76" TargetMode="External"/><Relationship Id="rId10" Type="http://schemas.openxmlformats.org/officeDocument/2006/relationships/hyperlink" Target="https://www.uptodate.com/contents/hidradenitis-suppurativa-pathogenesis-clinical-features-and-diagnosis/abstract/18,47,56" TargetMode="External"/><Relationship Id="rId19" Type="http://schemas.openxmlformats.org/officeDocument/2006/relationships/hyperlink" Target="https://www.uptodate.com/contents/hidradenitis-suppurativa-pathogenesis-clinical-features-and-diagnosis/abstract/68,69" TargetMode="External"/><Relationship Id="rId4" Type="http://schemas.openxmlformats.org/officeDocument/2006/relationships/hyperlink" Target="https://www.uptodate.com/contents/hidradenitis-suppurativa-pathogenesis-clinical-features-and-diagnosis/abstract/36" TargetMode="External"/><Relationship Id="rId9" Type="http://schemas.openxmlformats.org/officeDocument/2006/relationships/hyperlink" Target="https://www.uptodate.com/contents/hidradenitis-suppurativa-pathogenesis-clinical-features-and-diagnosis/abstract/55" TargetMode="External"/><Relationship Id="rId14" Type="http://schemas.openxmlformats.org/officeDocument/2006/relationships/hyperlink" Target="https://www.uptodate.com/contents/hidradenitis-suppurativa-pathogenesis-clinical-features-and-diagnosis/abstract/49" TargetMode="External"/><Relationship Id="rId22" Type="http://schemas.openxmlformats.org/officeDocument/2006/relationships/hyperlink" Target="https://www.uptodate.com/contents/hidradenitis-suppurativa-pathogenesis-clinical-features-and-diagnosis/abstract/72" TargetMode="External"/><Relationship Id="rId27" Type="http://schemas.openxmlformats.org/officeDocument/2006/relationships/hyperlink" Target="https://www.uptodate.com/contents/hidradenitis-suppurativa-pathogenesis-clinical-features-and-diagnosis/abstract/74,75"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uptodate.com/contents/hidradenitis-suppurativa-pathogenesis-clinical-features-and-diagnosis/abstract/18" TargetMode="External"/><Relationship Id="rId13" Type="http://schemas.openxmlformats.org/officeDocument/2006/relationships/hyperlink" Target="https://www.uptodate.com/contents/hidradenitis-suppurativa-pathogenesis-clinical-features-and-diagnosis/abstract/23,24" TargetMode="External"/><Relationship Id="rId18" Type="http://schemas.openxmlformats.org/officeDocument/2006/relationships/hyperlink" Target="https://www.uptodate.com/contents/hidradenitis-suppurativa-pathogenesis-clinical-features-and-diagnosis/abstract/32" TargetMode="External"/><Relationship Id="rId3" Type="http://schemas.openxmlformats.org/officeDocument/2006/relationships/hyperlink" Target="https://www.uptodate.com/contents/hidradenitis-suppurativa-pathogenesis-clinical-features-and-diagnosis/abstract/13" TargetMode="External"/><Relationship Id="rId7" Type="http://schemas.openxmlformats.org/officeDocument/2006/relationships/hyperlink" Target="https://www.uptodate.com/contents/hidradenitis-suppurativa-pathogenesis-clinical-features-and-diagnosis/abstract/17" TargetMode="External"/><Relationship Id="rId12" Type="http://schemas.openxmlformats.org/officeDocument/2006/relationships/hyperlink" Target="https://www.uptodate.com/contents/hidradenitis-suppurativa-pathogenesis-clinical-features-and-diagnosis/abstract/22" TargetMode="External"/><Relationship Id="rId17" Type="http://schemas.openxmlformats.org/officeDocument/2006/relationships/hyperlink" Target="https://www.uptodate.com/contents/hidradenitis-suppurativa-pathogenesis-clinical-features-and-diagnosis/abstract/31" TargetMode="External"/><Relationship Id="rId2" Type="http://schemas.openxmlformats.org/officeDocument/2006/relationships/slide" Target="../slides/slide11.xml"/><Relationship Id="rId16" Type="http://schemas.openxmlformats.org/officeDocument/2006/relationships/hyperlink" Target="https://www.uptodate.com/contents/hidradenitis-suppurativa-pathogenesis-clinical-features-and-diagnosis/abstract/30" TargetMode="External"/><Relationship Id="rId1" Type="http://schemas.openxmlformats.org/officeDocument/2006/relationships/notesMaster" Target="../notesMasters/notesMaster1.xml"/><Relationship Id="rId6" Type="http://schemas.openxmlformats.org/officeDocument/2006/relationships/hyperlink" Target="https://www.uptodate.com/contents/hidradenitis-suppurativa-pathogenesis-clinical-features-and-diagnosis?search=hidradenitis%20suppurativa&amp;source=search_result&amp;selectedTitle=2%7E69&amp;usage_type=default&amp;display_rank=2#H259634222" TargetMode="External"/><Relationship Id="rId11" Type="http://schemas.openxmlformats.org/officeDocument/2006/relationships/hyperlink" Target="https://www.uptodate.com/contents/hidradenitis-suppurativa-pathogenesis-clinical-features-and-diagnosis/abstract/18,20,21" TargetMode="External"/><Relationship Id="rId5" Type="http://schemas.openxmlformats.org/officeDocument/2006/relationships/hyperlink" Target="https://www.uptodate.com/contents/hidradenitis-suppurativa-pathogenesis-clinical-features-and-diagnosis/abstract/14-16" TargetMode="External"/><Relationship Id="rId15" Type="http://schemas.openxmlformats.org/officeDocument/2006/relationships/hyperlink" Target="https://www.uptodate.com/contents/hidradenitis-suppurativa-pathogenesis-clinical-features-and-diagnosis/abstract/29" TargetMode="External"/><Relationship Id="rId10" Type="http://schemas.openxmlformats.org/officeDocument/2006/relationships/hyperlink" Target="https://www.uptodate.com/contents/hidradenitis-suppurativa-pathogenesis-clinical-features-and-diagnosis/abstract/20" TargetMode="External"/><Relationship Id="rId4" Type="http://schemas.openxmlformats.org/officeDocument/2006/relationships/hyperlink" Target="https://www.uptodate.com/contents/hidradenitis-suppurativa-pathogenesis-clinical-features-and-diagnosis/abstract/14" TargetMode="External"/><Relationship Id="rId9" Type="http://schemas.openxmlformats.org/officeDocument/2006/relationships/hyperlink" Target="https://www.uptodate.com/contents/hidradenitis-suppurativa-pathogenesis-clinical-features-and-diagnosis/abstract/14,19" TargetMode="External"/><Relationship Id="rId14" Type="http://schemas.openxmlformats.org/officeDocument/2006/relationships/hyperlink" Target="https://www.uptodate.com/contents/hidradenitis-suppurativa-pathogenesis-clinical-features-and-diagnosis/abstract/18,25-28"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1</a:t>
            </a:fld>
            <a:endParaRPr lang="en-US"/>
          </a:p>
        </p:txBody>
      </p:sp>
    </p:spTree>
    <p:extLst>
      <p:ext uri="{BB962C8B-B14F-4D97-AF65-F5344CB8AC3E}">
        <p14:creationId xmlns:p14="http://schemas.microsoft.com/office/powerpoint/2010/main" val="2938285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Hidradenitis suppurativa (HS; from the Greek </a:t>
            </a:r>
            <a:r>
              <a:rPr lang="en-US" b="0" i="0" dirty="0" err="1">
                <a:solidFill>
                  <a:srgbClr val="232323"/>
                </a:solidFill>
                <a:effectLst/>
                <a:latin typeface="Noto Sans" panose="020B0502040504020204" pitchFamily="34" charset="0"/>
              </a:rPr>
              <a:t>hidros</a:t>
            </a:r>
            <a:r>
              <a:rPr lang="en-US" b="0" i="0" dirty="0">
                <a:solidFill>
                  <a:srgbClr val="232323"/>
                </a:solidFill>
                <a:effectLst/>
                <a:latin typeface="Noto Sans" panose="020B0502040504020204" pitchFamily="34" charset="0"/>
              </a:rPr>
              <a:t> = sweat, and </a:t>
            </a:r>
            <a:r>
              <a:rPr lang="en-US" b="0" i="0" dirty="0" err="1">
                <a:solidFill>
                  <a:srgbClr val="232323"/>
                </a:solidFill>
                <a:effectLst/>
                <a:latin typeface="Noto Sans" panose="020B0502040504020204" pitchFamily="34" charset="0"/>
              </a:rPr>
              <a:t>aden</a:t>
            </a:r>
            <a:r>
              <a:rPr lang="en-US" b="0" i="0" dirty="0">
                <a:solidFill>
                  <a:srgbClr val="232323"/>
                </a:solidFill>
                <a:effectLst/>
                <a:latin typeface="Noto Sans" panose="020B0502040504020204" pitchFamily="34" charset="0"/>
              </a:rPr>
              <a:t> = glands) is a chronic inflammatory skin condition that is also known as acne </a:t>
            </a:r>
            <a:r>
              <a:rPr lang="en-US" b="0" i="0" dirty="0" err="1">
                <a:solidFill>
                  <a:srgbClr val="232323"/>
                </a:solidFill>
                <a:effectLst/>
                <a:latin typeface="Noto Sans" panose="020B0502040504020204" pitchFamily="34" charset="0"/>
              </a:rPr>
              <a:t>inversa</a:t>
            </a:r>
            <a:r>
              <a:rPr lang="en-US" b="0" i="0" dirty="0">
                <a:solidFill>
                  <a:srgbClr val="232323"/>
                </a:solidFill>
                <a:effectLst/>
                <a:latin typeface="Noto Sans" panose="020B0502040504020204" pitchFamily="34" charset="0"/>
              </a:rPr>
              <a:t> and, historically, as </a:t>
            </a:r>
            <a:r>
              <a:rPr lang="en-US" b="0" i="0" dirty="0" err="1">
                <a:solidFill>
                  <a:srgbClr val="232323"/>
                </a:solidFill>
                <a:effectLst/>
                <a:latin typeface="Noto Sans" panose="020B0502040504020204" pitchFamily="34" charset="0"/>
              </a:rPr>
              <a:t>Verneuil's</a:t>
            </a:r>
            <a:r>
              <a:rPr lang="en-US" b="0" i="0" dirty="0">
                <a:solidFill>
                  <a:srgbClr val="232323"/>
                </a:solidFill>
                <a:effectLst/>
                <a:latin typeface="Noto Sans" panose="020B0502040504020204" pitchFamily="34" charset="0"/>
              </a:rPr>
              <a:t> disease [</a:t>
            </a:r>
            <a:r>
              <a:rPr lang="en-US" b="0" i="0" u="none" strike="noStrike" dirty="0">
                <a:solidFill>
                  <a:srgbClr val="005B92"/>
                </a:solidFill>
                <a:effectLst/>
                <a:latin typeface="Noto Sans" panose="020B0502040504020204" pitchFamily="34" charset="0"/>
                <a:hlinkClick r:id="rId3"/>
              </a:rPr>
              <a:t>1,2</a:t>
            </a:r>
            <a:r>
              <a:rPr lang="en-US" b="0" i="0" dirty="0">
                <a:solidFill>
                  <a:srgbClr val="232323"/>
                </a:solidFill>
                <a:effectLst/>
                <a:latin typeface="Noto Sans" panose="020B0502040504020204" pitchFamily="34" charset="0"/>
              </a:rPr>
              <a:t>]. Although the name "hidradenitis suppurativa" implies a suppurative disorder that primarily involves sweat glands, increasing knowledge of the pathogenesis of the condition has led to the prevailing theory that HS is a chronic follicular occlusive disease involving the follicular portion of </a:t>
            </a:r>
            <a:r>
              <a:rPr lang="en-US" b="0" i="0" dirty="0" err="1">
                <a:solidFill>
                  <a:srgbClr val="232323"/>
                </a:solidFill>
                <a:effectLst/>
                <a:latin typeface="Noto Sans" panose="020B0502040504020204" pitchFamily="34" charset="0"/>
              </a:rPr>
              <a:t>folliculopilosebaceous</a:t>
            </a:r>
            <a:r>
              <a:rPr lang="en-US" b="0" i="0" dirty="0">
                <a:solidFill>
                  <a:srgbClr val="232323"/>
                </a:solidFill>
                <a:effectLst/>
                <a:latin typeface="Noto Sans" panose="020B0502040504020204" pitchFamily="34" charset="0"/>
              </a:rPr>
              <a:t> units (FPS</a:t>
            </a:r>
          </a:p>
          <a:p>
            <a:r>
              <a:rPr lang="en-US" b="0" i="0" dirty="0">
                <a:solidFill>
                  <a:srgbClr val="232323"/>
                </a:solidFill>
                <a:effectLst/>
                <a:latin typeface="Noto Sans" panose="020B0502040504020204" pitchFamily="34" charset="0"/>
              </a:rPr>
              <a:t>The primary sites of involvement for HS are the intertriginous skin areas of the axillary, groin, perianal, perineal, and inframammary regions, though HS can occur in any skin area that contains FPSUs. The clinical manifestations vary, ranging from recurrent inflamed nodules and abscesses to draining skin tunnels (previously referred to as sinus tracts or fistulae) and bands of severe scar formation (</a:t>
            </a:r>
            <a:r>
              <a:rPr lang="en-US" b="0" i="0" u="none" strike="noStrike" dirty="0">
                <a:solidFill>
                  <a:srgbClr val="940C72"/>
                </a:solidFill>
                <a:effectLst/>
                <a:latin typeface="Noto Sans" panose="020B0502040504020204" pitchFamily="34" charset="0"/>
                <a:hlinkClick r:id="rId4"/>
              </a:rPr>
              <a:t>picture 1A-E</a:t>
            </a:r>
            <a:r>
              <a:rPr lang="en-US" b="0" i="0" dirty="0">
                <a:solidFill>
                  <a:srgbClr val="232323"/>
                </a:solidFill>
                <a:effectLst/>
                <a:latin typeface="Noto Sans" panose="020B0502040504020204" pitchFamily="34" charset="0"/>
              </a:rPr>
              <a:t>). The associated pain, malodor, drainage, and disfigurement that accompany HS contribute to a profound psychosocial impact of the disease on many patients Us).</a:t>
            </a:r>
            <a:endParaRPr lang="en-US" dirty="0"/>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16</a:t>
            </a:fld>
            <a:endParaRPr lang="en-US"/>
          </a:p>
        </p:txBody>
      </p:sp>
    </p:spTree>
    <p:extLst>
      <p:ext uri="{BB962C8B-B14F-4D97-AF65-F5344CB8AC3E}">
        <p14:creationId xmlns:p14="http://schemas.microsoft.com/office/powerpoint/2010/main" val="1102814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Scarring is the key!</a:t>
            </a:r>
          </a:p>
          <a:p>
            <a:endParaRPr lang="en-US" dirty="0"/>
          </a:p>
          <a:p>
            <a:endParaRPr lang="en-US" dirty="0"/>
          </a:p>
          <a:p>
            <a:r>
              <a:rPr lang="en-US" dirty="0"/>
              <a:t>HS culture is not recommended unless suspected secondary infection. Pseudomonas is common for secondary infection. </a:t>
            </a:r>
          </a:p>
          <a:p>
            <a:endParaRPr lang="en-US" dirty="0"/>
          </a:p>
          <a:p>
            <a:r>
              <a:rPr lang="en-US" dirty="0"/>
              <a:t>Crohn Disease: knife like ulceration (deep and sharp) vs Hs: nodules, sinuses, open </a:t>
            </a:r>
            <a:r>
              <a:rPr lang="en-US" dirty="0" err="1"/>
              <a:t>comedones</a:t>
            </a:r>
            <a:r>
              <a:rPr lang="en-US" dirty="0"/>
              <a:t>.  Can use bx and imaging (evaluate for fistula, extend, depth) in Crohn </a:t>
            </a:r>
            <a:r>
              <a:rPr lang="en-US" dirty="0" err="1"/>
              <a:t>dz</a:t>
            </a:r>
            <a:endParaRPr lang="en-US" dirty="0"/>
          </a:p>
          <a:p>
            <a:endParaRPr lang="en-US" dirty="0"/>
          </a:p>
          <a:p>
            <a:r>
              <a:rPr lang="en-US" dirty="0"/>
              <a:t>Fo HS: it’s a clinical. Bx is not definitive, also not definitive </a:t>
            </a:r>
          </a:p>
        </p:txBody>
      </p:sp>
      <p:sp>
        <p:nvSpPr>
          <p:cNvPr id="4" name="Slide Number Placeholder 3"/>
          <p:cNvSpPr>
            <a:spLocks noGrp="1"/>
          </p:cNvSpPr>
          <p:nvPr>
            <p:ph type="sldNum" sz="quarter" idx="5"/>
          </p:nvPr>
        </p:nvSpPr>
        <p:spPr/>
        <p:txBody>
          <a:bodyPr/>
          <a:lstStyle/>
          <a:p>
            <a:fld id="{9EE33B0C-8AA2-402C-956E-DB61D062958B}" type="slidenum">
              <a:rPr lang="en-US" smtClean="0"/>
              <a:t>17</a:t>
            </a:fld>
            <a:endParaRPr lang="en-US"/>
          </a:p>
        </p:txBody>
      </p:sp>
    </p:spTree>
    <p:extLst>
      <p:ext uri="{BB962C8B-B14F-4D97-AF65-F5344CB8AC3E}">
        <p14:creationId xmlns:p14="http://schemas.microsoft.com/office/powerpoint/2010/main" val="481764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Controlling DM2, losing weight or stopping smoking does not treat HS. Make sure not to stigmatize patients.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Average of 5 providers over 17 visits prior to dx. (delay dx of 7-10 years) </a:t>
            </a:r>
            <a:r>
              <a:rPr lang="en-US" dirty="0">
                <a:sym typeface="Wingdings" panose="05000000000000000000" pitchFamily="2" charset="2"/>
              </a:rPr>
              <a:t> permanent architectural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Increased depression. Low quality of life</a:t>
            </a:r>
            <a:endParaRPr lang="en-US" dirty="0"/>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18</a:t>
            </a:fld>
            <a:endParaRPr lang="en-US"/>
          </a:p>
        </p:txBody>
      </p:sp>
    </p:spTree>
    <p:extLst>
      <p:ext uri="{BB962C8B-B14F-4D97-AF65-F5344CB8AC3E}">
        <p14:creationId xmlns:p14="http://schemas.microsoft.com/office/powerpoint/2010/main" val="3280624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file:///C:/Users/marya/Downloads/Overview_and_comparison_of_the_clinical_scores_in_.pdf</a:t>
            </a:r>
          </a:p>
        </p:txBody>
      </p:sp>
      <p:sp>
        <p:nvSpPr>
          <p:cNvPr id="4" name="Slide Number Placeholder 3"/>
          <p:cNvSpPr>
            <a:spLocks noGrp="1"/>
          </p:cNvSpPr>
          <p:nvPr>
            <p:ph type="sldNum" sz="quarter" idx="5"/>
          </p:nvPr>
        </p:nvSpPr>
        <p:spPr/>
        <p:txBody>
          <a:bodyPr/>
          <a:lstStyle/>
          <a:p>
            <a:fld id="{9EE33B0C-8AA2-402C-956E-DB61D062958B}" type="slidenum">
              <a:rPr lang="en-US" smtClean="0"/>
              <a:t>19</a:t>
            </a:fld>
            <a:endParaRPr lang="en-US"/>
          </a:p>
        </p:txBody>
      </p:sp>
    </p:spTree>
    <p:extLst>
      <p:ext uri="{BB962C8B-B14F-4D97-AF65-F5344CB8AC3E}">
        <p14:creationId xmlns:p14="http://schemas.microsoft.com/office/powerpoint/2010/main" val="2312536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Clinical setting</a:t>
            </a:r>
            <a:r>
              <a:rPr lang="en-US" sz="1200" b="0" i="0" kern="1200" dirty="0">
                <a:solidFill>
                  <a:schemeClr val="tx1"/>
                </a:solidFill>
                <a:effectLst/>
                <a:latin typeface="+mn-lt"/>
                <a:ea typeface="+mn-ea"/>
                <a:cs typeface="+mn-cs"/>
              </a:rPr>
              <a:t> – The three-stage Hurley clinical staging system has been equated with the terms "mild," "moderate," and "severe" . However, the Hurley system is best used as a preoperative assessment of the extent of scarring in a particular skin region, and it does not quantify overall inflammatory burden.</a:t>
            </a:r>
          </a:p>
          <a:p>
            <a:r>
              <a:rPr lang="en-US" sz="1200" b="0" i="0" kern="1200" dirty="0">
                <a:solidFill>
                  <a:schemeClr val="tx1"/>
                </a:solidFill>
                <a:effectLst/>
                <a:latin typeface="+mn-lt"/>
                <a:ea typeface="+mn-ea"/>
                <a:cs typeface="+mn-cs"/>
              </a:rPr>
              <a:t>The Hurley staging system stratifies HS scarring as follows :</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Stage I </a:t>
            </a:r>
            <a:r>
              <a:rPr lang="en-US" sz="1200" b="0" i="0" kern="1200" dirty="0">
                <a:solidFill>
                  <a:schemeClr val="tx1"/>
                </a:solidFill>
                <a:effectLst/>
                <a:latin typeface="+mn-lt"/>
                <a:ea typeface="+mn-ea"/>
                <a:cs typeface="+mn-cs"/>
              </a:rPr>
              <a:t>– Abscess formation (single or multiple) without skin tunnels or cicatrization/scarring </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Stage II </a:t>
            </a:r>
            <a:r>
              <a:rPr lang="en-US" sz="1200" b="0" i="0" kern="1200" dirty="0">
                <a:solidFill>
                  <a:schemeClr val="tx1"/>
                </a:solidFill>
                <a:effectLst/>
                <a:latin typeface="+mn-lt"/>
                <a:ea typeface="+mn-ea"/>
                <a:cs typeface="+mn-cs"/>
              </a:rPr>
              <a:t>– Recurrent inflammatory lesions with skin tunnels and scarring, single or multiple widely separated lesions </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Stage III </a:t>
            </a:r>
            <a:r>
              <a:rPr lang="en-US" sz="1200" b="0" i="0" kern="1200" dirty="0">
                <a:solidFill>
                  <a:schemeClr val="tx1"/>
                </a:solidFill>
                <a:effectLst/>
                <a:latin typeface="+mn-lt"/>
                <a:ea typeface="+mn-ea"/>
                <a:cs typeface="+mn-cs"/>
              </a:rPr>
              <a:t>– Diffuse or almost diffuse involvement, or multiple interconnected skin tunnels and inflammatory plaques across the entire area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Assessment of the impact of treatment both on skin disease and patient quality of life is useful for determining treatment benefit. In addition to the clinician's physical examination at follow-up visits, patients can be asked to record the number of new or recurrent, painful lesions occurring in the preceding month. Asking patients to complete a quality-of-life instrument, such as the Dermatology Life Quality Index, the Hidradenitis Suppurativa Quality of Life (</a:t>
            </a:r>
            <a:r>
              <a:rPr lang="en-US" sz="1200" b="0" i="0" kern="1200" dirty="0" err="1">
                <a:solidFill>
                  <a:schemeClr val="tx1"/>
                </a:solidFill>
                <a:effectLst/>
                <a:latin typeface="+mn-lt"/>
                <a:ea typeface="+mn-ea"/>
                <a:cs typeface="+mn-cs"/>
              </a:rPr>
              <a:t>HiSQOL</a:t>
            </a:r>
            <a:r>
              <a:rPr lang="en-US" sz="1200" b="0" i="0" kern="1200" dirty="0">
                <a:solidFill>
                  <a:schemeClr val="tx1"/>
                </a:solidFill>
                <a:effectLst/>
                <a:latin typeface="+mn-lt"/>
                <a:ea typeface="+mn-ea"/>
                <a:cs typeface="+mn-cs"/>
              </a:rPr>
              <a:t>) score , or a pain visual analog or numeric scale, may also be helpful</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Clinical trials</a:t>
            </a:r>
            <a:r>
              <a:rPr lang="en-US" sz="1200" b="0" i="0" kern="1200" dirty="0">
                <a:solidFill>
                  <a:schemeClr val="tx1"/>
                </a:solidFill>
                <a:effectLst/>
                <a:latin typeface="+mn-lt"/>
                <a:ea typeface="+mn-ea"/>
                <a:cs typeface="+mn-cs"/>
              </a:rPr>
              <a:t> – The Hurley staging system is often used in the clinical setting due to its simplicity. However, it has insufficient responsiveness to change to be used as a clinical trial outcome measure. Newer assessment tools, such as the Hidradenitis Suppurativa Clinical Response (</a:t>
            </a:r>
            <a:r>
              <a:rPr lang="en-US" sz="1200" b="0" i="0" kern="1200" dirty="0" err="1">
                <a:solidFill>
                  <a:schemeClr val="tx1"/>
                </a:solidFill>
                <a:effectLst/>
                <a:latin typeface="+mn-lt"/>
                <a:ea typeface="+mn-ea"/>
                <a:cs typeface="+mn-cs"/>
              </a:rPr>
              <a:t>HiSCR</a:t>
            </a:r>
            <a:r>
              <a:rPr lang="en-US" sz="1200" b="0" i="0" kern="1200" dirty="0">
                <a:solidFill>
                  <a:schemeClr val="tx1"/>
                </a:solidFill>
                <a:effectLst/>
                <a:latin typeface="+mn-lt"/>
                <a:ea typeface="+mn-ea"/>
                <a:cs typeface="+mn-cs"/>
              </a:rPr>
              <a:t>) and International Hidradenitis Suppurativa Severity Score System (IHS4), have been developed and validated . HiSCR50, HiSCR75, and HiSCR90 are trial endpoints defined as at least a 50, 75, or 90 percent reduction in the baseline total abscess and inflammatory nodule count with no increase in abscesses or draining tunnels.</a:t>
            </a:r>
          </a:p>
          <a:p>
            <a:r>
              <a:rPr lang="en-US" sz="1200" b="0" i="0" kern="1200" dirty="0">
                <a:solidFill>
                  <a:schemeClr val="tx1"/>
                </a:solidFill>
                <a:effectLst/>
                <a:latin typeface="+mn-lt"/>
                <a:ea typeface="+mn-ea"/>
                <a:cs typeface="+mn-cs"/>
              </a:rPr>
              <a:t>In addition, t</a:t>
            </a:r>
            <a:r>
              <a:rPr lang="en-US" sz="1200" b="1" i="0" kern="1200" dirty="0">
                <a:solidFill>
                  <a:schemeClr val="tx1"/>
                </a:solidFill>
                <a:effectLst/>
                <a:latin typeface="+mn-lt"/>
                <a:ea typeface="+mn-ea"/>
                <a:cs typeface="+mn-cs"/>
              </a:rPr>
              <a:t>he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Hi</a:t>
            </a:r>
            <a:r>
              <a:rPr lang="en-US" sz="1200" b="0" i="0" kern="1200" dirty="0">
                <a:solidFill>
                  <a:schemeClr val="tx1"/>
                </a:solidFill>
                <a:effectLst/>
                <a:latin typeface="+mn-lt"/>
                <a:ea typeface="+mn-ea"/>
                <a:cs typeface="+mn-cs"/>
              </a:rPr>
              <a:t>dradenit</a:t>
            </a:r>
            <a:r>
              <a:rPr lang="en-US" sz="1200" b="1" i="0" kern="120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s </a:t>
            </a:r>
            <a:r>
              <a:rPr lang="en-US" sz="1200" b="1" i="0" kern="120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upp</a:t>
            </a:r>
            <a:r>
              <a:rPr lang="en-US" sz="1200" b="1" i="0" kern="1200" dirty="0">
                <a:solidFill>
                  <a:schemeClr val="tx1"/>
                </a:solidFill>
                <a:effectLst/>
                <a:latin typeface="+mn-lt"/>
                <a:ea typeface="+mn-ea"/>
                <a:cs typeface="+mn-cs"/>
              </a:rPr>
              <a:t>u</a:t>
            </a:r>
            <a:r>
              <a:rPr lang="en-US" sz="1200" b="0" i="0" kern="1200" dirty="0">
                <a:solidFill>
                  <a:schemeClr val="tx1"/>
                </a:solidFill>
                <a:effectLst/>
                <a:latin typeface="+mn-lt"/>
                <a:ea typeface="+mn-ea"/>
                <a:cs typeface="+mn-cs"/>
              </a:rPr>
              <a:t>ra</a:t>
            </a:r>
            <a:r>
              <a:rPr lang="en-US" sz="1200" b="1" i="0"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iv</a:t>
            </a:r>
            <a:r>
              <a:rPr lang="en-US" sz="1200" b="1" i="0" kern="1200" dirty="0">
                <a:solidFill>
                  <a:schemeClr val="tx1"/>
                </a:solidFill>
                <a:effectLst/>
                <a:latin typeface="+mn-lt"/>
                <a:ea typeface="+mn-ea"/>
                <a:cs typeface="+mn-cs"/>
              </a:rPr>
              <a:t>a </a:t>
            </a:r>
            <a:r>
              <a:rPr lang="en-US" sz="1200" b="0" i="0" kern="1200" dirty="0">
                <a:solidFill>
                  <a:schemeClr val="tx1"/>
                </a:solidFill>
                <a:effectLst/>
                <a:latin typeface="+mn-lt"/>
                <a:ea typeface="+mn-ea"/>
                <a:cs typeface="+mn-cs"/>
              </a:rPr>
              <a:t>C</a:t>
            </a:r>
            <a:r>
              <a:rPr lang="en-US" sz="1200" b="1" i="0" kern="1200" dirty="0">
                <a:solidFill>
                  <a:schemeClr val="tx1"/>
                </a:solidFill>
                <a:effectLst/>
                <a:latin typeface="+mn-lt"/>
                <a:ea typeface="+mn-ea"/>
                <a:cs typeface="+mn-cs"/>
              </a:rPr>
              <a:t>or</a:t>
            </a:r>
            <a:r>
              <a:rPr lang="en-US" sz="1200" b="0" i="0" kern="1200" dirty="0">
                <a:solidFill>
                  <a:schemeClr val="tx1"/>
                </a:solidFill>
                <a:effectLst/>
                <a:latin typeface="+mn-lt"/>
                <a:ea typeface="+mn-ea"/>
                <a:cs typeface="+mn-cs"/>
              </a:rPr>
              <a:t>e outcomes s</a:t>
            </a:r>
            <a:r>
              <a:rPr lang="en-US" sz="1200" b="1" i="0" kern="1200" dirty="0">
                <a:solidFill>
                  <a:schemeClr val="tx1"/>
                </a:solidFill>
                <a:effectLst/>
                <a:latin typeface="+mn-lt"/>
                <a:ea typeface="+mn-ea"/>
                <a:cs typeface="+mn-cs"/>
              </a:rPr>
              <a:t>e</a:t>
            </a:r>
            <a:r>
              <a:rPr lang="en-US" sz="1200" b="0" i="0" kern="1200" dirty="0">
                <a:solidFill>
                  <a:schemeClr val="tx1"/>
                </a:solidFill>
                <a:effectLst/>
                <a:latin typeface="+mn-lt"/>
                <a:ea typeface="+mn-ea"/>
                <a:cs typeface="+mn-cs"/>
              </a:rPr>
              <a:t>t </a:t>
            </a:r>
            <a:r>
              <a:rPr lang="en-US" sz="1200" b="1" i="0" kern="120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nternation</a:t>
            </a:r>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l </a:t>
            </a:r>
            <a:r>
              <a:rPr lang="en-US" sz="1200" b="1" i="0"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ollaboration (HISTORIC) has identified six core domains to measure in all future HS trials: pain, physical signs, HS-specific quality of life, global assessment, progression of course, and symptoms (drainage and fatigue)</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20</a:t>
            </a:fld>
            <a:endParaRPr lang="en-US"/>
          </a:p>
        </p:txBody>
      </p:sp>
    </p:spTree>
    <p:extLst>
      <p:ext uri="{BB962C8B-B14F-4D97-AF65-F5344CB8AC3E}">
        <p14:creationId xmlns:p14="http://schemas.microsoft.com/office/powerpoint/2010/main" val="3700929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I&amp;D: Use the punch device. So it doesn’t heal too quickly. No packing needed (causes pain)</a:t>
            </a:r>
          </a:p>
          <a:p>
            <a:r>
              <a:rPr lang="en-US" dirty="0"/>
              <a:t>Numb the lesion</a:t>
            </a:r>
          </a:p>
          <a:p>
            <a:r>
              <a:rPr lang="en-US" dirty="0"/>
              <a:t>Set the exception: not treatment, just pain </a:t>
            </a:r>
            <a:r>
              <a:rPr lang="en-US" dirty="0" err="1"/>
              <a:t>relif</a:t>
            </a:r>
            <a:r>
              <a:rPr lang="en-US" dirty="0"/>
              <a:t> </a:t>
            </a:r>
          </a:p>
          <a:p>
            <a:r>
              <a:rPr lang="en-US" dirty="0"/>
              <a:t>Generalized: </a:t>
            </a:r>
            <a:r>
              <a:rPr lang="en-US" dirty="0" err="1"/>
              <a:t>Kenolog</a:t>
            </a:r>
            <a:r>
              <a:rPr lang="en-US" dirty="0"/>
              <a:t> 40 mg x7</a:t>
            </a:r>
          </a:p>
          <a:p>
            <a:r>
              <a:rPr lang="en-US" dirty="0"/>
              <a:t>Doxy , minocycline, </a:t>
            </a:r>
            <a:r>
              <a:rPr lang="en-US" dirty="0" err="1"/>
              <a:t>clindomycine</a:t>
            </a:r>
            <a:r>
              <a:rPr lang="en-US" dirty="0"/>
              <a:t> </a:t>
            </a:r>
          </a:p>
        </p:txBody>
      </p:sp>
      <p:sp>
        <p:nvSpPr>
          <p:cNvPr id="4" name="Slide Number Placeholder 3"/>
          <p:cNvSpPr>
            <a:spLocks noGrp="1"/>
          </p:cNvSpPr>
          <p:nvPr>
            <p:ph type="sldNum" sz="quarter" idx="5"/>
          </p:nvPr>
        </p:nvSpPr>
        <p:spPr/>
        <p:txBody>
          <a:bodyPr/>
          <a:lstStyle/>
          <a:p>
            <a:fld id="{9EE33B0C-8AA2-402C-956E-DB61D062958B}" type="slidenum">
              <a:rPr lang="en-US" smtClean="0"/>
              <a:t>23</a:t>
            </a:fld>
            <a:endParaRPr lang="en-US"/>
          </a:p>
        </p:txBody>
      </p:sp>
    </p:spTree>
    <p:extLst>
      <p:ext uri="{BB962C8B-B14F-4D97-AF65-F5344CB8AC3E}">
        <p14:creationId xmlns:p14="http://schemas.microsoft.com/office/powerpoint/2010/main" val="374485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Wound and skin care</a:t>
            </a:r>
            <a:r>
              <a:rPr lang="en-US" sz="1200" b="0" i="0" kern="1200" dirty="0">
                <a:solidFill>
                  <a:schemeClr val="tx1"/>
                </a:solidFill>
                <a:effectLst/>
                <a:latin typeface="+mn-lt"/>
                <a:ea typeface="+mn-ea"/>
                <a:cs typeface="+mn-cs"/>
              </a:rPr>
              <a:t> — Providing patients with guidance regarding care techniques for draining lesions and wounds can be helpful. In general, patients should utilize wound dressings that minimize skin trauma [</a:t>
            </a:r>
            <a:r>
              <a:rPr lang="en-US" sz="1200" b="0" i="0" u="none" strike="noStrike" kern="1200" dirty="0">
                <a:solidFill>
                  <a:schemeClr val="tx1"/>
                </a:solidFill>
                <a:effectLst/>
                <a:latin typeface="+mn-lt"/>
                <a:ea typeface="+mn-ea"/>
                <a:cs typeface="+mn-cs"/>
                <a:hlinkClick r:id="rId3"/>
              </a:rPr>
              <a:t>24</a:t>
            </a:r>
            <a:r>
              <a:rPr lang="en-US" sz="1200" b="0" i="0" kern="1200" dirty="0">
                <a:solidFill>
                  <a:schemeClr val="tx1"/>
                </a:solidFill>
                <a:effectLst/>
                <a:latin typeface="+mn-lt"/>
                <a:ea typeface="+mn-ea"/>
                <a:cs typeface="+mn-cs"/>
              </a:rPr>
              <a:t>]. To prevent absorbent dressings from sticking to the wound, simple white petrolatum can be applied. Adhesive tape should be avoided, and instead, elastic fishnet dressings can be customized to hold absorbent material in place.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Topical antiseptic washes, such as </a:t>
            </a:r>
            <a:r>
              <a:rPr lang="en-US" sz="1200" b="0" i="0" u="none" strike="noStrike" kern="1200" dirty="0">
                <a:solidFill>
                  <a:schemeClr val="tx1"/>
                </a:solidFill>
                <a:effectLst/>
                <a:latin typeface="+mn-lt"/>
                <a:ea typeface="+mn-ea"/>
                <a:cs typeface="+mn-cs"/>
                <a:hlinkClick r:id="rId4"/>
              </a:rPr>
              <a:t>chlorhexidine</a:t>
            </a:r>
            <a:r>
              <a:rPr lang="en-US" sz="1200" b="0" i="0" kern="1200" dirty="0">
                <a:solidFill>
                  <a:schemeClr val="tx1"/>
                </a:solidFill>
                <a:effectLst/>
                <a:latin typeface="+mn-lt"/>
                <a:ea typeface="+mn-ea"/>
                <a:cs typeface="+mn-cs"/>
              </a:rPr>
              <a:t> 4%, </a:t>
            </a:r>
            <a:r>
              <a:rPr lang="en-US" sz="1200" b="0" i="0" u="none" strike="noStrike" kern="1200" dirty="0">
                <a:solidFill>
                  <a:schemeClr val="tx1"/>
                </a:solidFill>
                <a:effectLst/>
                <a:latin typeface="+mn-lt"/>
                <a:ea typeface="+mn-ea"/>
                <a:cs typeface="+mn-cs"/>
                <a:hlinkClick r:id="rId5"/>
              </a:rPr>
              <a:t>benzoyl peroxide</a:t>
            </a:r>
            <a:r>
              <a:rPr lang="en-US" sz="1200" b="0" i="0"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hlinkClick r:id="rId6"/>
              </a:rPr>
              <a:t>zinc </a:t>
            </a:r>
            <a:r>
              <a:rPr lang="en-US" sz="1200" b="0" i="0" u="none" strike="noStrike" kern="1200" dirty="0" err="1">
                <a:solidFill>
                  <a:schemeClr val="tx1"/>
                </a:solidFill>
                <a:effectLst/>
                <a:latin typeface="+mn-lt"/>
                <a:ea typeface="+mn-ea"/>
                <a:cs typeface="+mn-cs"/>
                <a:hlinkClick r:id="rId6"/>
              </a:rPr>
              <a:t>pyrithione</a:t>
            </a:r>
            <a:r>
              <a:rPr lang="en-US" sz="1200" b="0" i="0" kern="1200" dirty="0">
                <a:solidFill>
                  <a:schemeClr val="tx1"/>
                </a:solidFill>
                <a:effectLst/>
                <a:latin typeface="+mn-lt"/>
                <a:ea typeface="+mn-ea"/>
                <a:cs typeface="+mn-cs"/>
              </a:rPr>
              <a:t>, to cleanse skin in the affected areas might be beneficial [</a:t>
            </a:r>
            <a:r>
              <a:rPr lang="en-US" sz="1200" b="0" i="0" u="none" strike="noStrike" kern="1200" dirty="0">
                <a:solidFill>
                  <a:schemeClr val="tx1"/>
                </a:solidFill>
                <a:effectLst/>
                <a:latin typeface="+mn-lt"/>
                <a:ea typeface="+mn-ea"/>
                <a:cs typeface="+mn-cs"/>
                <a:hlinkClick r:id="rId7"/>
              </a:rPr>
              <a:t>25</a:t>
            </a:r>
            <a:r>
              <a:rPr lang="en-US" sz="1200" b="0" i="0" kern="1200" dirty="0">
                <a:solidFill>
                  <a:schemeClr val="tx1"/>
                </a:solidFill>
                <a:effectLst/>
                <a:latin typeface="+mn-lt"/>
                <a:ea typeface="+mn-ea"/>
                <a:cs typeface="+mn-cs"/>
              </a:rPr>
              <a:t>]. However, evidence to confirm benefit of these interventions for improving HS is lacking, and advising use of these products may contribute to patient stigma in terms of a link to poor skin hygiene. We do not prescribe these agents routinely but have some patients who report that their use of topical antiseptic agents has seemed beneficial.</a:t>
            </a:r>
            <a:endParaRPr lang="en-US" dirty="0"/>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24</a:t>
            </a:fld>
            <a:endParaRPr lang="en-US"/>
          </a:p>
        </p:txBody>
      </p:sp>
    </p:spTree>
    <p:extLst>
      <p:ext uri="{BB962C8B-B14F-4D97-AF65-F5344CB8AC3E}">
        <p14:creationId xmlns:p14="http://schemas.microsoft.com/office/powerpoint/2010/main" val="3997502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expectations</a:t>
            </a:r>
          </a:p>
          <a:p>
            <a:r>
              <a:rPr lang="en-US" dirty="0"/>
              <a:t>Numbing Dermis and deeper </a:t>
            </a:r>
          </a:p>
          <a:p>
            <a:r>
              <a:rPr lang="en-US" dirty="0"/>
              <a:t>I&amp;D: recurrence rate 24-100%      5-8mm</a:t>
            </a:r>
          </a:p>
          <a:p>
            <a:r>
              <a:rPr lang="en-US" dirty="0"/>
              <a:t>Deroofing: recurrence 4-17%. </a:t>
            </a:r>
          </a:p>
          <a:p>
            <a:r>
              <a:rPr lang="en-US" dirty="0"/>
              <a:t>Then use </a:t>
            </a:r>
            <a:r>
              <a:rPr lang="en-US" dirty="0" err="1"/>
              <a:t>curett</a:t>
            </a:r>
            <a:r>
              <a:rPr lang="en-US" dirty="0"/>
              <a:t> or </a:t>
            </a:r>
            <a:r>
              <a:rPr lang="en-US" dirty="0" err="1"/>
              <a:t>guaze</a:t>
            </a:r>
            <a:r>
              <a:rPr lang="en-US" dirty="0"/>
              <a:t> to scrape and disrupt lining.</a:t>
            </a:r>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25</a:t>
            </a:fld>
            <a:endParaRPr lang="en-US"/>
          </a:p>
        </p:txBody>
      </p:sp>
    </p:spTree>
    <p:extLst>
      <p:ext uri="{BB962C8B-B14F-4D97-AF65-F5344CB8AC3E}">
        <p14:creationId xmlns:p14="http://schemas.microsoft.com/office/powerpoint/2010/main" val="2365181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Corticosteroid infiltration technique. (</a:t>
            </a:r>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Inflammatory nodules were injected directly inside the lesion. (</a:t>
            </a:r>
            <a:r>
              <a:rPr lang="en-US" sz="1200" b="1" i="0"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Abscesses were injected beneath the base of the lesion in the area of panniculitis. (</a:t>
            </a:r>
            <a:r>
              <a:rPr lang="en-US" sz="1200" b="1" i="0"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Fistulous tracts were injected with one or more injections along the base of the tract.</a:t>
            </a:r>
          </a:p>
          <a:p>
            <a:br>
              <a:rPr lang="en-US" sz="1200" b="1" i="0" u="none" strike="noStrike" kern="1200" dirty="0">
                <a:solidFill>
                  <a:schemeClr val="tx1"/>
                </a:solidFill>
                <a:effectLst/>
                <a:latin typeface="+mn-lt"/>
                <a:ea typeface="+mn-ea"/>
                <a:cs typeface="+mn-cs"/>
                <a:hlinkClick r:id="rId3"/>
              </a:rPr>
            </a:br>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26</a:t>
            </a:fld>
            <a:endParaRPr lang="en-US"/>
          </a:p>
        </p:txBody>
      </p:sp>
    </p:spTree>
    <p:extLst>
      <p:ext uri="{BB962C8B-B14F-4D97-AF65-F5344CB8AC3E}">
        <p14:creationId xmlns:p14="http://schemas.microsoft.com/office/powerpoint/2010/main" val="2080461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discomfort at injection. Better in 2 days.</a:t>
            </a:r>
          </a:p>
        </p:txBody>
      </p:sp>
      <p:sp>
        <p:nvSpPr>
          <p:cNvPr id="4" name="Slide Number Placeholder 3"/>
          <p:cNvSpPr>
            <a:spLocks noGrp="1"/>
          </p:cNvSpPr>
          <p:nvPr>
            <p:ph type="sldNum" sz="quarter" idx="5"/>
          </p:nvPr>
        </p:nvSpPr>
        <p:spPr/>
        <p:txBody>
          <a:bodyPr/>
          <a:lstStyle/>
          <a:p>
            <a:fld id="{9EE33B0C-8AA2-402C-956E-DB61D062958B}" type="slidenum">
              <a:rPr lang="en-US" smtClean="0"/>
              <a:t>27</a:t>
            </a:fld>
            <a:endParaRPr lang="en-US"/>
          </a:p>
        </p:txBody>
      </p:sp>
    </p:spTree>
    <p:extLst>
      <p:ext uri="{BB962C8B-B14F-4D97-AF65-F5344CB8AC3E}">
        <p14:creationId xmlns:p14="http://schemas.microsoft.com/office/powerpoint/2010/main" val="2135302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pt gets the</a:t>
            </a:r>
          </a:p>
          <a:p>
            <a:r>
              <a:rPr lang="en-US" dirty="0"/>
              <a:t>Does she gets them in other parts of body</a:t>
            </a:r>
          </a:p>
          <a:p>
            <a:r>
              <a:rPr lang="en-US" dirty="0"/>
              <a:t>What have the tried? Was it helpful?</a:t>
            </a:r>
          </a:p>
          <a:p>
            <a:r>
              <a:rPr lang="en-US" dirty="0"/>
              <a:t>Association with periods? </a:t>
            </a:r>
          </a:p>
          <a:p>
            <a:endParaRPr lang="en-US" dirty="0"/>
          </a:p>
          <a:p>
            <a:r>
              <a:rPr lang="en-US" dirty="0"/>
              <a:t>38-year-old male with</a:t>
            </a:r>
          </a:p>
          <a:p>
            <a:endParaRPr lang="en-US" dirty="0"/>
          </a:p>
          <a:p>
            <a:endParaRPr lang="en-US" dirty="0"/>
          </a:p>
          <a:p>
            <a:r>
              <a:rPr lang="en-US" dirty="0"/>
              <a:t>Skin graft under the arms in high school</a:t>
            </a:r>
          </a:p>
          <a:p>
            <a:r>
              <a:rPr lang="en-US" dirty="0"/>
              <a:t>Failed Humira, Cosentyx, doxycycline</a:t>
            </a:r>
          </a:p>
          <a:p>
            <a:r>
              <a:rPr lang="en-US" dirty="0"/>
              <a:t>Completed prednisone and doxycycline</a:t>
            </a:r>
          </a:p>
          <a:p>
            <a:r>
              <a:rPr lang="en-US" dirty="0"/>
              <a:t>Currently on moxifloxacin 400 mg possible IV antibiotic with ertapenem</a:t>
            </a:r>
          </a:p>
          <a:p>
            <a:r>
              <a:rPr lang="en-US" dirty="0"/>
              <a:t>Continue dapsone 5% topical gel</a:t>
            </a:r>
          </a:p>
          <a:p>
            <a:r>
              <a:rPr lang="en-US" dirty="0"/>
              <a:t>OTC: Vinegar soaks, antibacterial soap cleaner</a:t>
            </a:r>
          </a:p>
          <a:p>
            <a:r>
              <a:rPr lang="en-US" dirty="0"/>
              <a:t>Infliximab 10 mg/kg every 8 weeks and then every 6 weeks would likely need for 10 mg per cake every 4 weeks</a:t>
            </a:r>
          </a:p>
          <a:p>
            <a:endParaRPr lang="en-US" dirty="0"/>
          </a:p>
          <a:p>
            <a:r>
              <a:rPr lang="en-US" dirty="0"/>
              <a:t>Microcytic anemia, consider SPEP/IF given anemia and elevated total protein/globin's</a:t>
            </a:r>
          </a:p>
          <a:p>
            <a:r>
              <a:rPr lang="en-US" dirty="0"/>
              <a:t>Follow-up with nutrition due to low albumin of 2</a:t>
            </a:r>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3</a:t>
            </a:fld>
            <a:endParaRPr lang="en-US"/>
          </a:p>
        </p:txBody>
      </p:sp>
    </p:spTree>
    <p:extLst>
      <p:ext uri="{BB962C8B-B14F-4D97-AF65-F5344CB8AC3E}">
        <p14:creationId xmlns:p14="http://schemas.microsoft.com/office/powerpoint/2010/main" val="676539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28</a:t>
            </a:fld>
            <a:endParaRPr lang="en-US"/>
          </a:p>
        </p:txBody>
      </p:sp>
    </p:spTree>
    <p:extLst>
      <p:ext uri="{BB962C8B-B14F-4D97-AF65-F5344CB8AC3E}">
        <p14:creationId xmlns:p14="http://schemas.microsoft.com/office/powerpoint/2010/main" val="103370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Opiod (same chronic)</a:t>
            </a:r>
          </a:p>
          <a:p>
            <a:r>
              <a:rPr lang="en-US" dirty="0" err="1"/>
              <a:t>Immunesupressive</a:t>
            </a:r>
            <a:r>
              <a:rPr lang="en-US" dirty="0"/>
              <a:t> lower with Modular</a:t>
            </a:r>
          </a:p>
          <a:p>
            <a:r>
              <a:rPr lang="en-US" dirty="0" err="1"/>
              <a:t>Buponorphine</a:t>
            </a:r>
            <a:r>
              <a:rPr lang="en-US" dirty="0"/>
              <a:t>!!!</a:t>
            </a:r>
          </a:p>
          <a:p>
            <a:r>
              <a:rPr lang="en-US" dirty="0"/>
              <a:t>CBT</a:t>
            </a:r>
          </a:p>
          <a:p>
            <a:r>
              <a:rPr lang="en-US" dirty="0"/>
              <a:t>Low dose </a:t>
            </a:r>
            <a:r>
              <a:rPr lang="en-US" dirty="0" err="1"/>
              <a:t>naltraxone</a:t>
            </a:r>
            <a:endParaRPr lang="en-US" dirty="0"/>
          </a:p>
          <a:p>
            <a:endParaRPr lang="en-US" dirty="0"/>
          </a:p>
          <a:p>
            <a:r>
              <a:rPr lang="en-US" dirty="0"/>
              <a:t>Lack of evidence for acupuncture</a:t>
            </a:r>
          </a:p>
          <a:p>
            <a:endParaRPr lang="en-US" dirty="0"/>
          </a:p>
          <a:p>
            <a:endParaRPr lang="en-US" dirty="0"/>
          </a:p>
          <a:p>
            <a:pPr algn="l">
              <a:lnSpc>
                <a:spcPts val="2250"/>
              </a:lnSpc>
              <a:spcAft>
                <a:spcPts val="1275"/>
              </a:spcAft>
              <a:buNone/>
            </a:pPr>
            <a:endParaRPr lang="en-US" b="0" i="1" dirty="0">
              <a:solidFill>
                <a:srgbClr val="000000"/>
              </a:solidFill>
              <a:effectLst/>
              <a:latin typeface="ProximaNova"/>
            </a:endParaRPr>
          </a:p>
          <a:p>
            <a:pPr algn="l">
              <a:lnSpc>
                <a:spcPts val="2250"/>
              </a:lnSpc>
              <a:spcAft>
                <a:spcPts val="1275"/>
              </a:spcAft>
              <a:buNone/>
            </a:pPr>
            <a:endParaRPr lang="en-US" b="0" i="1" dirty="0">
              <a:solidFill>
                <a:srgbClr val="000000"/>
              </a:solidFill>
              <a:effectLst/>
              <a:latin typeface="ProximaNova"/>
            </a:endParaRPr>
          </a:p>
          <a:p>
            <a:pPr algn="l">
              <a:lnSpc>
                <a:spcPts val="2250"/>
              </a:lnSpc>
              <a:spcAft>
                <a:spcPts val="1275"/>
              </a:spcAft>
              <a:buNone/>
            </a:pPr>
            <a:r>
              <a:rPr lang="en-US" b="0" i="1" dirty="0">
                <a:solidFill>
                  <a:srgbClr val="000000"/>
                </a:solidFill>
                <a:effectLst/>
                <a:latin typeface="ProximaNova"/>
              </a:rPr>
              <a:t>Acute Pain Management—</a:t>
            </a:r>
            <a:r>
              <a:rPr lang="en-US" b="0" i="0" dirty="0">
                <a:solidFill>
                  <a:srgbClr val="000000"/>
                </a:solidFill>
                <a:effectLst/>
                <a:latin typeface="ProximaNova"/>
              </a:rPr>
              <a:t>The pain in HS can range from mild to excruciating.</a:t>
            </a:r>
            <a:r>
              <a:rPr lang="en-US" b="0" i="0" baseline="30000" dirty="0">
                <a:solidFill>
                  <a:srgbClr val="000000"/>
                </a:solidFill>
                <a:effectLst/>
                <a:latin typeface="ProximaNova"/>
              </a:rPr>
              <a:t>3,7</a:t>
            </a:r>
            <a:r>
              <a:rPr lang="en-US" b="0" i="0" dirty="0">
                <a:solidFill>
                  <a:srgbClr val="000000"/>
                </a:solidFill>
                <a:effectLst/>
                <a:latin typeface="ProximaNova"/>
              </a:rPr>
              <a:t> The difference between acute and chronic pain in this condition may be hard to delineate, as patients may have intense acute flares on top of a baseline level of chronic pain.</a:t>
            </a:r>
            <a:r>
              <a:rPr lang="en-US" b="0" i="0" baseline="30000" dirty="0">
                <a:solidFill>
                  <a:srgbClr val="000000"/>
                </a:solidFill>
                <a:effectLst/>
                <a:latin typeface="ProximaNova"/>
              </a:rPr>
              <a:t>3,7,14</a:t>
            </a:r>
            <a:r>
              <a:rPr lang="en-US" b="0" i="0" dirty="0">
                <a:solidFill>
                  <a:srgbClr val="000000"/>
                </a:solidFill>
                <a:effectLst/>
                <a:latin typeface="ProximaNova"/>
              </a:rPr>
              <a:t> These factors, in combination with various pain types of differing etiologies, make the treatment of HS-associated pain a therapeutic challenge.</a:t>
            </a:r>
          </a:p>
          <a:p>
            <a:pPr algn="l">
              <a:lnSpc>
                <a:spcPts val="2250"/>
              </a:lnSpc>
              <a:spcAft>
                <a:spcPts val="1275"/>
              </a:spcAft>
              <a:buNone/>
            </a:pPr>
            <a:r>
              <a:rPr lang="en-US" b="0" i="0" dirty="0">
                <a:solidFill>
                  <a:srgbClr val="000000"/>
                </a:solidFill>
                <a:effectLst/>
                <a:latin typeface="ProximaNova"/>
              </a:rPr>
              <a:t>The first-line treatments for acute pain in HS are oral acetaminophen, oral nonsteroidal anti-inflammatory drugs (NSAIDs), and topical analgesics.</a:t>
            </a:r>
            <a:r>
              <a:rPr lang="en-US" b="0" i="0" baseline="30000" dirty="0">
                <a:solidFill>
                  <a:srgbClr val="000000"/>
                </a:solidFill>
                <a:effectLst/>
                <a:latin typeface="ProximaNova"/>
              </a:rPr>
              <a:t>3</a:t>
            </a:r>
            <a:r>
              <a:rPr lang="en-US" b="0" i="0" dirty="0">
                <a:solidFill>
                  <a:srgbClr val="000000"/>
                </a:solidFill>
                <a:effectLst/>
                <a:latin typeface="ProximaNova"/>
              </a:rPr>
              <a:t> These treatment modalities are especially helpful for nociceptive pain, which often is described as having an aching or tender quality.</a:t>
            </a:r>
            <a:r>
              <a:rPr lang="en-US" b="0" i="0" baseline="30000" dirty="0">
                <a:solidFill>
                  <a:srgbClr val="000000"/>
                </a:solidFill>
                <a:effectLst/>
                <a:latin typeface="ProximaNova"/>
              </a:rPr>
              <a:t>3</a:t>
            </a:r>
            <a:r>
              <a:rPr lang="en-US" b="0" i="0" dirty="0">
                <a:solidFill>
                  <a:srgbClr val="000000"/>
                </a:solidFill>
                <a:effectLst/>
                <a:latin typeface="ProximaNova"/>
              </a:rPr>
              <a:t> Topical treatment for acute pain episodes includes diclofenac gel and liposomal lidocaine cream.</a:t>
            </a:r>
            <a:r>
              <a:rPr lang="en-US" b="0" i="0" baseline="30000" dirty="0">
                <a:solidFill>
                  <a:srgbClr val="000000"/>
                </a:solidFill>
                <a:effectLst/>
                <a:latin typeface="ProximaNova"/>
              </a:rPr>
              <a:t>39</a:t>
            </a:r>
            <a:r>
              <a:rPr lang="en-US" b="0" i="0" dirty="0">
                <a:solidFill>
                  <a:srgbClr val="000000"/>
                </a:solidFill>
                <a:effectLst/>
                <a:latin typeface="ProximaNova"/>
              </a:rPr>
              <a:t> Topical lidocaine in particular has the benefit of being rapid acting, and its effect can last 1 to 2 hours. Ketamine has been anecdotally used as a topical treatment. Treatment options for neuropathic pain include topical amitriptyline, gabapentin, and pregabalin.</a:t>
            </a:r>
            <a:r>
              <a:rPr lang="en-US" b="0" i="0" baseline="30000" dirty="0">
                <a:solidFill>
                  <a:srgbClr val="000000"/>
                </a:solidFill>
                <a:effectLst/>
                <a:latin typeface="ProximaNova"/>
              </a:rPr>
              <a:t>39</a:t>
            </a:r>
            <a:r>
              <a:rPr lang="en-US" b="0" i="0" dirty="0">
                <a:solidFill>
                  <a:srgbClr val="000000"/>
                </a:solidFill>
                <a:effectLst/>
                <a:latin typeface="ProximaNova"/>
              </a:rPr>
              <a:t> Dressings and ice packs may be used in cases of mild acute pain, depending on patient preference.</a:t>
            </a:r>
            <a:r>
              <a:rPr lang="en-US" b="0" i="0" baseline="30000" dirty="0">
                <a:solidFill>
                  <a:srgbClr val="000000"/>
                </a:solidFill>
                <a:effectLst/>
                <a:latin typeface="ProximaNova"/>
              </a:rPr>
              <a:t>3</a:t>
            </a:r>
            <a:endParaRPr lang="en-US" b="0" i="0" dirty="0">
              <a:solidFill>
                <a:srgbClr val="000000"/>
              </a:solidFill>
              <a:effectLst/>
              <a:latin typeface="ProximaNova"/>
            </a:endParaRPr>
          </a:p>
          <a:p>
            <a:pPr algn="l">
              <a:lnSpc>
                <a:spcPts val="2250"/>
              </a:lnSpc>
              <a:spcAft>
                <a:spcPts val="1275"/>
              </a:spcAft>
              <a:buNone/>
            </a:pPr>
            <a:r>
              <a:rPr lang="en-US" b="0" i="0" dirty="0">
                <a:solidFill>
                  <a:srgbClr val="000000"/>
                </a:solidFill>
                <a:effectLst/>
                <a:latin typeface="ProximaNova"/>
              </a:rPr>
              <a:t>First-line therapies may not provide adequate pain control in many patients.</a:t>
            </a:r>
            <a:r>
              <a:rPr lang="en-US" b="0" i="0" baseline="30000" dirty="0">
                <a:solidFill>
                  <a:srgbClr val="000000"/>
                </a:solidFill>
                <a:effectLst/>
                <a:latin typeface="ProximaNova"/>
              </a:rPr>
              <a:t>3,40,41</a:t>
            </a:r>
            <a:r>
              <a:rPr lang="en-US" b="0" i="0" dirty="0">
                <a:solidFill>
                  <a:srgbClr val="000000"/>
                </a:solidFill>
                <a:effectLst/>
                <a:latin typeface="ProximaNova"/>
              </a:rPr>
              <a:t> Should the first-line treatments fail, oral opiates can be considered as a treatment option, especially if the patient has a history of recurrent pain unresponsive to milder methods of pain control.</a:t>
            </a:r>
            <a:r>
              <a:rPr lang="en-US" b="0" i="0" baseline="30000" dirty="0">
                <a:solidFill>
                  <a:srgbClr val="000000"/>
                </a:solidFill>
                <a:effectLst/>
                <a:latin typeface="ProximaNova"/>
              </a:rPr>
              <a:t>3,40,41</a:t>
            </a:r>
            <a:r>
              <a:rPr lang="en-US" b="0" i="0" dirty="0">
                <a:solidFill>
                  <a:srgbClr val="000000"/>
                </a:solidFill>
                <a:effectLst/>
                <a:latin typeface="ProximaNova"/>
              </a:rPr>
              <a:t> However, prudence should be exercised, as patients with HS have a higher risk for opioid abuse, and referral to a pain specialist is advisable.</a:t>
            </a:r>
            <a:r>
              <a:rPr lang="en-US" b="0" i="0" baseline="30000" dirty="0">
                <a:solidFill>
                  <a:srgbClr val="000000"/>
                </a:solidFill>
                <a:effectLst/>
                <a:latin typeface="ProximaNova"/>
              </a:rPr>
              <a:t>40</a:t>
            </a:r>
            <a:r>
              <a:rPr lang="en-US" b="0" i="0" dirty="0">
                <a:solidFill>
                  <a:srgbClr val="000000"/>
                </a:solidFill>
                <a:effectLst/>
                <a:latin typeface="ProximaNova"/>
              </a:rPr>
              <a:t> Generally, use of opioids should be limited to the smallest period of time possible.</a:t>
            </a:r>
            <a:r>
              <a:rPr lang="en-US" b="0" i="0" baseline="30000" dirty="0">
                <a:solidFill>
                  <a:srgbClr val="000000"/>
                </a:solidFill>
                <a:effectLst/>
                <a:latin typeface="ProximaNova"/>
              </a:rPr>
              <a:t>40,41</a:t>
            </a:r>
            <a:r>
              <a:rPr lang="en-US" b="0" i="0" dirty="0">
                <a:solidFill>
                  <a:srgbClr val="000000"/>
                </a:solidFill>
                <a:effectLst/>
                <a:latin typeface="ProximaNova"/>
              </a:rPr>
              <a:t> Codeine can be used as a first opioid option, with hydromorphone available as an alternative.</a:t>
            </a:r>
            <a:r>
              <a:rPr lang="en-US" b="0" i="0" baseline="30000" dirty="0">
                <a:solidFill>
                  <a:srgbClr val="000000"/>
                </a:solidFill>
                <a:effectLst/>
                <a:latin typeface="ProximaNova"/>
              </a:rPr>
              <a:t>41</a:t>
            </a:r>
            <a:endParaRPr lang="en-US" b="0" i="0" dirty="0">
              <a:solidFill>
                <a:srgbClr val="000000"/>
              </a:solidFill>
              <a:effectLst/>
              <a:latin typeface="ProximaNova"/>
            </a:endParaRPr>
          </a:p>
          <a:p>
            <a:pPr algn="l">
              <a:lnSpc>
                <a:spcPts val="2250"/>
              </a:lnSpc>
              <a:spcAft>
                <a:spcPts val="1275"/>
              </a:spcAft>
              <a:buNone/>
            </a:pPr>
            <a:r>
              <a:rPr lang="en-US" b="0" i="0" dirty="0">
                <a:solidFill>
                  <a:srgbClr val="000000"/>
                </a:solidFill>
                <a:effectLst/>
                <a:latin typeface="ProximaNova"/>
              </a:rPr>
              <a:t>Pain caused by inflamed abscesses and nodules can be treated with either intralesional corticosteroids or incision and drainage. Intralesional triamcinolone has been found to cause substantial pain relief within 1 day of injection in patients with HS.</a:t>
            </a:r>
            <a:r>
              <a:rPr lang="en-US" b="0" i="0" baseline="30000" dirty="0">
                <a:solidFill>
                  <a:srgbClr val="000000"/>
                </a:solidFill>
                <a:effectLst/>
                <a:latin typeface="ProximaNova"/>
              </a:rPr>
              <a:t>3,42</a:t>
            </a:r>
            <a:endParaRPr lang="en-US" b="0" i="0" dirty="0">
              <a:solidFill>
                <a:srgbClr val="000000"/>
              </a:solidFill>
              <a:effectLst/>
              <a:latin typeface="ProximaNova"/>
            </a:endParaRPr>
          </a:p>
          <a:p>
            <a:pPr algn="l">
              <a:buNone/>
            </a:pPr>
            <a:r>
              <a:rPr lang="en-US" b="0" i="0" u="none" strike="noStrike" dirty="0">
                <a:solidFill>
                  <a:srgbClr val="000000"/>
                </a:solidFill>
                <a:effectLst/>
                <a:latin typeface="Manrope"/>
              </a:rPr>
              <a:t>References</a:t>
            </a:r>
            <a:endParaRPr lang="en-US" b="0" i="0" dirty="0">
              <a:solidFill>
                <a:srgbClr val="000000"/>
              </a:solidFill>
              <a:effectLst/>
              <a:latin typeface="Manrope"/>
            </a:endParaRPr>
          </a:p>
        </p:txBody>
      </p:sp>
      <p:sp>
        <p:nvSpPr>
          <p:cNvPr id="4" name="Slide Number Placeholder 3"/>
          <p:cNvSpPr>
            <a:spLocks noGrp="1"/>
          </p:cNvSpPr>
          <p:nvPr>
            <p:ph type="sldNum" sz="quarter" idx="5"/>
          </p:nvPr>
        </p:nvSpPr>
        <p:spPr/>
        <p:txBody>
          <a:bodyPr/>
          <a:lstStyle/>
          <a:p>
            <a:fld id="{9EE33B0C-8AA2-402C-956E-DB61D062958B}" type="slidenum">
              <a:rPr lang="en-US" smtClean="0"/>
              <a:t>29</a:t>
            </a:fld>
            <a:endParaRPr lang="en-US"/>
          </a:p>
        </p:txBody>
      </p:sp>
    </p:spTree>
    <p:extLst>
      <p:ext uri="{BB962C8B-B14F-4D97-AF65-F5344CB8AC3E}">
        <p14:creationId xmlns:p14="http://schemas.microsoft.com/office/powerpoint/2010/main" val="3173653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roximaNova"/>
              </a:rPr>
              <a:t>First-line therapies may not provide adequate pain control in many patients.</a:t>
            </a:r>
            <a:r>
              <a:rPr lang="en-US" b="0" i="0" baseline="30000" dirty="0">
                <a:solidFill>
                  <a:srgbClr val="000000"/>
                </a:solidFill>
                <a:effectLst/>
                <a:latin typeface="ProximaNova"/>
              </a:rPr>
              <a:t>3,40,41</a:t>
            </a:r>
            <a:r>
              <a:rPr lang="en-US" b="0" i="0" dirty="0">
                <a:solidFill>
                  <a:srgbClr val="000000"/>
                </a:solidFill>
                <a:effectLst/>
                <a:latin typeface="ProximaNova"/>
              </a:rPr>
              <a:t> Should the first-line treatments fail, oral opiates can be considered as a treatment option, especially if the patient has a history of recurrent pain unresponsive to milder methods of pain control.</a:t>
            </a:r>
            <a:r>
              <a:rPr lang="en-US" b="0" i="0" baseline="30000" dirty="0">
                <a:solidFill>
                  <a:srgbClr val="000000"/>
                </a:solidFill>
                <a:effectLst/>
                <a:latin typeface="ProximaNova"/>
              </a:rPr>
              <a:t>3,40,41</a:t>
            </a:r>
            <a:r>
              <a:rPr lang="en-US" b="0" i="0" dirty="0">
                <a:solidFill>
                  <a:srgbClr val="000000"/>
                </a:solidFill>
                <a:effectLst/>
                <a:latin typeface="ProximaNova"/>
              </a:rPr>
              <a:t> However, prudence should be exercised, as patients with HS have a higher risk for opioid abuse, and referral to a pain specialist is advisable.</a:t>
            </a:r>
            <a:r>
              <a:rPr lang="en-US" b="0" i="0" baseline="30000" dirty="0">
                <a:solidFill>
                  <a:srgbClr val="000000"/>
                </a:solidFill>
                <a:effectLst/>
                <a:latin typeface="ProximaNova"/>
              </a:rPr>
              <a:t>40</a:t>
            </a:r>
            <a:r>
              <a:rPr lang="en-US" b="0" i="0" dirty="0">
                <a:solidFill>
                  <a:srgbClr val="000000"/>
                </a:solidFill>
                <a:effectLst/>
                <a:latin typeface="ProximaNova"/>
              </a:rPr>
              <a:t> Generally, use of opioids should be limited to the smallest period of time possible.</a:t>
            </a:r>
            <a:r>
              <a:rPr lang="en-US" b="0" i="0" baseline="30000" dirty="0">
                <a:solidFill>
                  <a:srgbClr val="000000"/>
                </a:solidFill>
                <a:effectLst/>
                <a:latin typeface="ProximaNova"/>
              </a:rPr>
              <a:t>40,41</a:t>
            </a:r>
            <a:r>
              <a:rPr lang="en-US" b="0" i="0" dirty="0">
                <a:solidFill>
                  <a:srgbClr val="000000"/>
                </a:solidFill>
                <a:effectLst/>
                <a:latin typeface="ProximaNova"/>
              </a:rPr>
              <a:t> Codeine can be used as a first opioid option, with hydromorphone available as an alternative.</a:t>
            </a:r>
            <a:r>
              <a:rPr lang="en-US" b="0" i="0" baseline="30000" dirty="0">
                <a:solidFill>
                  <a:srgbClr val="000000"/>
                </a:solidFill>
                <a:effectLst/>
                <a:latin typeface="ProximaNova"/>
              </a:rPr>
              <a:t>4</a:t>
            </a:r>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30</a:t>
            </a:fld>
            <a:endParaRPr lang="en-US"/>
          </a:p>
        </p:txBody>
      </p:sp>
    </p:spTree>
    <p:extLst>
      <p:ext uri="{BB962C8B-B14F-4D97-AF65-F5344CB8AC3E}">
        <p14:creationId xmlns:p14="http://schemas.microsoft.com/office/powerpoint/2010/main" val="205196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32</a:t>
            </a:fld>
            <a:endParaRPr lang="en-US"/>
          </a:p>
        </p:txBody>
      </p:sp>
    </p:spTree>
    <p:extLst>
      <p:ext uri="{BB962C8B-B14F-4D97-AF65-F5344CB8AC3E}">
        <p14:creationId xmlns:p14="http://schemas.microsoft.com/office/powerpoint/2010/main" val="1149970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33</a:t>
            </a:fld>
            <a:endParaRPr lang="en-US"/>
          </a:p>
        </p:txBody>
      </p:sp>
    </p:spTree>
    <p:extLst>
      <p:ext uri="{BB962C8B-B14F-4D97-AF65-F5344CB8AC3E}">
        <p14:creationId xmlns:p14="http://schemas.microsoft.com/office/powerpoint/2010/main" val="71339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Adalimumab 50% improvement , reduce flare ups</a:t>
            </a:r>
          </a:p>
          <a:p>
            <a:r>
              <a:rPr lang="en-US" dirty="0"/>
              <a:t>✅ </a:t>
            </a:r>
            <a:r>
              <a:rPr lang="en-US" b="1" dirty="0"/>
              <a:t>Summary (FDA-approved biologics for HS)</a:t>
            </a:r>
            <a:endParaRPr lang="en-US" dirty="0"/>
          </a:p>
          <a:p>
            <a:r>
              <a:rPr lang="en-US" dirty="0" err="1"/>
              <a:t>DrugTargetFDA</a:t>
            </a:r>
            <a:r>
              <a:rPr lang="en-US" dirty="0"/>
              <a:t> approval</a:t>
            </a:r>
          </a:p>
          <a:p>
            <a:r>
              <a:rPr lang="en-US" dirty="0"/>
              <a:t>Adalimumab (Humira)TNF-</a:t>
            </a:r>
            <a:r>
              <a:rPr lang="el-GR" dirty="0"/>
              <a:t>α2015</a:t>
            </a:r>
            <a:endParaRPr lang="en-US" dirty="0"/>
          </a:p>
          <a:p>
            <a:r>
              <a:rPr lang="en-US" dirty="0" err="1"/>
              <a:t>Secukinumab</a:t>
            </a:r>
            <a:r>
              <a:rPr lang="en-US" dirty="0"/>
              <a:t> (Cosentyx)IL-17A2023</a:t>
            </a:r>
          </a:p>
          <a:p>
            <a:r>
              <a:rPr lang="en-US" dirty="0" err="1"/>
              <a:t>Bimekizumab</a:t>
            </a:r>
            <a:r>
              <a:rPr lang="en-US" dirty="0"/>
              <a:t> (</a:t>
            </a:r>
            <a:r>
              <a:rPr lang="en-US" dirty="0" err="1"/>
              <a:t>Bimzelx</a:t>
            </a:r>
            <a:r>
              <a:rPr lang="en-US" dirty="0"/>
              <a:t>)IL-17A + IL-17F2024</a:t>
            </a:r>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35</a:t>
            </a:fld>
            <a:endParaRPr lang="en-US"/>
          </a:p>
        </p:txBody>
      </p:sp>
    </p:spTree>
    <p:extLst>
      <p:ext uri="{BB962C8B-B14F-4D97-AF65-F5344CB8AC3E}">
        <p14:creationId xmlns:p14="http://schemas.microsoft.com/office/powerpoint/2010/main" val="4161790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for 4- 6 months to change the meds</a:t>
            </a:r>
          </a:p>
          <a:p>
            <a:r>
              <a:rPr lang="en-US" dirty="0"/>
              <a:t>If persistent lesion: procedure</a:t>
            </a:r>
          </a:p>
          <a:p>
            <a:endParaRPr lang="en-US" dirty="0"/>
          </a:p>
          <a:p>
            <a:r>
              <a:rPr lang="en-US" dirty="0"/>
              <a:t>Infliximab: more adjustable </a:t>
            </a:r>
          </a:p>
          <a:p>
            <a:endParaRPr lang="en-US" dirty="0"/>
          </a:p>
          <a:p>
            <a:r>
              <a:rPr lang="en-US" dirty="0"/>
              <a:t>Add Methotrexate if medication doesn’t work</a:t>
            </a:r>
          </a:p>
          <a:p>
            <a:endParaRPr lang="en-US" dirty="0"/>
          </a:p>
          <a:p>
            <a:r>
              <a:rPr lang="en-US" dirty="0"/>
              <a:t>Side effect: injection site irritation in the first 24h</a:t>
            </a:r>
          </a:p>
        </p:txBody>
      </p:sp>
      <p:sp>
        <p:nvSpPr>
          <p:cNvPr id="4" name="Slide Number Placeholder 3"/>
          <p:cNvSpPr>
            <a:spLocks noGrp="1"/>
          </p:cNvSpPr>
          <p:nvPr>
            <p:ph type="sldNum" sz="quarter" idx="5"/>
          </p:nvPr>
        </p:nvSpPr>
        <p:spPr/>
        <p:txBody>
          <a:bodyPr/>
          <a:lstStyle/>
          <a:p>
            <a:fld id="{9EE33B0C-8AA2-402C-956E-DB61D062958B}" type="slidenum">
              <a:rPr lang="en-US" smtClean="0"/>
              <a:t>36</a:t>
            </a:fld>
            <a:endParaRPr lang="en-US"/>
          </a:p>
        </p:txBody>
      </p:sp>
    </p:spTree>
    <p:extLst>
      <p:ext uri="{BB962C8B-B14F-4D97-AF65-F5344CB8AC3E}">
        <p14:creationId xmlns:p14="http://schemas.microsoft.com/office/powerpoint/2010/main" val="2709002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Medically manage and control inflammation before sending for surgery</a:t>
            </a:r>
          </a:p>
        </p:txBody>
      </p:sp>
      <p:sp>
        <p:nvSpPr>
          <p:cNvPr id="4" name="Slide Number Placeholder 3"/>
          <p:cNvSpPr>
            <a:spLocks noGrp="1"/>
          </p:cNvSpPr>
          <p:nvPr>
            <p:ph type="sldNum" sz="quarter" idx="5"/>
          </p:nvPr>
        </p:nvSpPr>
        <p:spPr/>
        <p:txBody>
          <a:bodyPr/>
          <a:lstStyle/>
          <a:p>
            <a:fld id="{9EE33B0C-8AA2-402C-956E-DB61D062958B}" type="slidenum">
              <a:rPr lang="en-US" smtClean="0"/>
              <a:t>38</a:t>
            </a:fld>
            <a:endParaRPr lang="en-US"/>
          </a:p>
        </p:txBody>
      </p:sp>
    </p:spTree>
    <p:extLst>
      <p:ext uri="{BB962C8B-B14F-4D97-AF65-F5344CB8AC3E}">
        <p14:creationId xmlns:p14="http://schemas.microsoft.com/office/powerpoint/2010/main" val="1779200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39</a:t>
            </a:fld>
            <a:endParaRPr lang="en-US"/>
          </a:p>
        </p:txBody>
      </p:sp>
    </p:spTree>
    <p:extLst>
      <p:ext uri="{BB962C8B-B14F-4D97-AF65-F5344CB8AC3E}">
        <p14:creationId xmlns:p14="http://schemas.microsoft.com/office/powerpoint/2010/main" val="385988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AIP diet?? Yeast free diet??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rubbing alcohol or Tea tree oil</a:t>
            </a:r>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41</a:t>
            </a:fld>
            <a:endParaRPr lang="en-US"/>
          </a:p>
        </p:txBody>
      </p:sp>
    </p:spTree>
    <p:extLst>
      <p:ext uri="{BB962C8B-B14F-4D97-AF65-F5344CB8AC3E}">
        <p14:creationId xmlns:p14="http://schemas.microsoft.com/office/powerpoint/2010/main" val="4183516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32323"/>
                </a:solidFill>
                <a:effectLst/>
                <a:latin typeface="Noto Sans" panose="020B0502040504020204" pitchFamily="34" charset="0"/>
              </a:rPr>
              <a:t>Genetics </a:t>
            </a:r>
            <a:r>
              <a:rPr lang="en-US" b="0" i="0" dirty="0">
                <a:solidFill>
                  <a:srgbClr val="232323"/>
                </a:solidFill>
                <a:effectLst/>
                <a:latin typeface="Noto Sans" panose="020B0502040504020204" pitchFamily="34" charset="0"/>
              </a:rPr>
              <a:t>It is estimated that approximately 40 percent of patients with HS have an affected first-degree family member [</a:t>
            </a:r>
            <a:r>
              <a:rPr lang="en-US" b="0" i="0" u="none" strike="noStrike" dirty="0">
                <a:solidFill>
                  <a:srgbClr val="005B92"/>
                </a:solidFill>
                <a:effectLst/>
                <a:latin typeface="Noto Sans" panose="020B0502040504020204" pitchFamily="34" charset="0"/>
                <a:hlinkClick r:id="rId3"/>
              </a:rPr>
              <a:t>9,35</a:t>
            </a:r>
            <a:r>
              <a:rPr lang="en-US" b="0" i="0" dirty="0">
                <a:solidFill>
                  <a:srgbClr val="232323"/>
                </a:solidFill>
                <a:effectLst/>
                <a:latin typeface="Noto Sans" panose="020B0502040504020204" pitchFamily="34" charset="0"/>
              </a:rPr>
              <a:t>]. Compared with other HS patients, patients with early-onset HS (onset prior to age 13) may be more likely to have a family history of the disease [</a:t>
            </a:r>
            <a:r>
              <a:rPr lang="en-US" b="0" i="0" u="none" strike="noStrike" dirty="0">
                <a:solidFill>
                  <a:srgbClr val="005B92"/>
                </a:solidFill>
                <a:effectLst/>
                <a:latin typeface="Noto Sans" panose="020B0502040504020204" pitchFamily="34" charset="0"/>
                <a:hlinkClick r:id="rId4"/>
              </a:rPr>
              <a:t>36</a:t>
            </a:r>
            <a:r>
              <a:rPr lang="en-US" b="0" i="0" dirty="0">
                <a:solidFill>
                  <a:srgbClr val="232323"/>
                </a:solidFill>
                <a:effectLst/>
                <a:latin typeface="Noto Sans" panose="020B0502040504020204" pitchFamily="34" charset="0"/>
              </a:rPr>
              <a:t>]</a:t>
            </a:r>
          </a:p>
          <a:p>
            <a:r>
              <a:rPr lang="en-US" b="0" i="0" dirty="0">
                <a:solidFill>
                  <a:srgbClr val="232323"/>
                </a:solidFill>
                <a:effectLst/>
                <a:latin typeface="Noto Sans" panose="020B0502040504020204" pitchFamily="34" charset="0"/>
              </a:rPr>
              <a:t>Familial occurrences of HS resembling an autosomal dominant-like inheritance pattern have been documented (MIM #</a:t>
            </a:r>
            <a:r>
              <a:rPr lang="en-US" dirty="0">
                <a:solidFill>
                  <a:srgbClr val="232323"/>
                </a:solidFill>
                <a:latin typeface="Noto Sans" panose="020B0502040504020204" pitchFamily="34" charset="0"/>
              </a:rPr>
              <a:t>142690). mutations in genes encoding the components of gamma-secretase. </a:t>
            </a:r>
            <a:r>
              <a:rPr lang="en-US" b="0" i="0" dirty="0">
                <a:solidFill>
                  <a:srgbClr val="232323"/>
                </a:solidFill>
                <a:effectLst/>
                <a:latin typeface="Noto Sans" panose="020B0502040504020204" pitchFamily="34" charset="0"/>
              </a:rPr>
              <a:t> inherited or acquired impairment of Notch signaling may play a key role in disease development</a:t>
            </a:r>
          </a:p>
          <a:p>
            <a:pPr algn="l"/>
            <a:r>
              <a:rPr lang="en-US" b="0" i="0" dirty="0">
                <a:solidFill>
                  <a:srgbClr val="232323"/>
                </a:solidFill>
                <a:effectLst/>
                <a:latin typeface="Times New Roman" panose="02020603050405020304" pitchFamily="18" charset="0"/>
              </a:rPr>
              <a:t>●</a:t>
            </a:r>
            <a:r>
              <a:rPr lang="en-US" b="1" i="0" dirty="0">
                <a:solidFill>
                  <a:srgbClr val="232323"/>
                </a:solidFill>
                <a:effectLst/>
                <a:latin typeface="Noto Sans" panose="020B0502040504020204" pitchFamily="34" charset="0"/>
              </a:rPr>
              <a:t>Mechanical stress </a:t>
            </a:r>
            <a:r>
              <a:rPr lang="en-US" b="0" i="0" dirty="0">
                <a:solidFill>
                  <a:srgbClr val="232323"/>
                </a:solidFill>
                <a:effectLst/>
                <a:latin typeface="Noto Sans" panose="020B0502040504020204" pitchFamily="34" charset="0"/>
              </a:rPr>
              <a:t>– Increased mechanical stress (pressure, friction, shear) on intertriginous skin and other areas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beltlines, brassiere straps, and other sites of clothing friction) likely contributes to the localization of HS. Mechanical stress on skin has been postulated to contribute to HS via increasing the chance of follicular occlusion and follicular rupture [</a:t>
            </a:r>
            <a:r>
              <a:rPr lang="en-US" b="0" i="0" u="none" strike="noStrike" dirty="0">
                <a:solidFill>
                  <a:srgbClr val="005B92"/>
                </a:solidFill>
                <a:effectLst/>
                <a:latin typeface="Noto Sans" panose="020B0502040504020204" pitchFamily="34" charset="0"/>
                <a:hlinkClick r:id="rId5"/>
              </a:rPr>
              <a:t>18,47</a:t>
            </a:r>
            <a:r>
              <a:rPr lang="en-US" b="0" i="0" dirty="0">
                <a:solidFill>
                  <a:srgbClr val="232323"/>
                </a:solidFill>
                <a:effectLst/>
                <a:latin typeface="Noto Sans" panose="020B0502040504020204" pitchFamily="34" charset="0"/>
              </a:rPr>
              <a:t>].</a:t>
            </a:r>
          </a:p>
          <a:p>
            <a:pPr algn="l"/>
            <a:r>
              <a:rPr lang="en-US" b="0" i="0" dirty="0">
                <a:solidFill>
                  <a:srgbClr val="232323"/>
                </a:solidFill>
                <a:effectLst/>
                <a:latin typeface="Times New Roman" panose="02020603050405020304" pitchFamily="18" charset="0"/>
              </a:rPr>
              <a:t>●</a:t>
            </a:r>
            <a:r>
              <a:rPr lang="en-US" b="1" i="0" dirty="0">
                <a:solidFill>
                  <a:srgbClr val="232323"/>
                </a:solidFill>
                <a:effectLst/>
                <a:latin typeface="Noto Sans" panose="020B0502040504020204" pitchFamily="34" charset="0"/>
              </a:rPr>
              <a:t>Obesity </a:t>
            </a:r>
            <a:r>
              <a:rPr lang="en-US" b="0" i="0" dirty="0">
                <a:solidFill>
                  <a:srgbClr val="232323"/>
                </a:solidFill>
                <a:effectLst/>
                <a:latin typeface="Noto Sans" panose="020B0502040504020204" pitchFamily="34" charset="0"/>
              </a:rPr>
              <a:t>– An elevated body mass index (BMI) is more common in patients with HS than in the general population; however, the disease is not limited to individuals who are overweight or obese. In a case-control study of 302 patients with HS and 906 controls, a BMI ≥30 was present in 21 percent of patients with HS versus only 9 percent of controls and a BMI between 25 and 29 was present in 22 percent of HS patients versus 17 percent of controls [</a:t>
            </a:r>
            <a:r>
              <a:rPr lang="en-US" b="0" i="0" u="none" strike="noStrike" dirty="0">
                <a:solidFill>
                  <a:srgbClr val="005B92"/>
                </a:solidFill>
                <a:effectLst/>
                <a:latin typeface="Noto Sans" panose="020B0502040504020204" pitchFamily="34" charset="0"/>
                <a:hlinkClick r:id="rId6"/>
              </a:rPr>
              <a:t>48</a:t>
            </a:r>
            <a:r>
              <a:rPr lang="en-US" b="0" i="0" dirty="0">
                <a:solidFill>
                  <a:srgbClr val="232323"/>
                </a:solidFill>
                <a:effectLst/>
                <a:latin typeface="Noto Sans" panose="020B0502040504020204" pitchFamily="34" charset="0"/>
              </a:rPr>
              <a:t>]. In an international, multicenter, retrospective study of pediatric patients with HS, obesity or overweight status were documented in most patients (65 and 14 percent of 406 children, respectively) [</a:t>
            </a:r>
            <a:r>
              <a:rPr lang="en-US" b="0" i="0" u="none" strike="noStrike" dirty="0">
                <a:solidFill>
                  <a:srgbClr val="005B92"/>
                </a:solidFill>
                <a:effectLst/>
                <a:latin typeface="Noto Sans" panose="020B0502040504020204" pitchFamily="34" charset="0"/>
                <a:hlinkClick r:id="rId7"/>
              </a:rPr>
              <a:t>9</a:t>
            </a:r>
            <a:r>
              <a:rPr lang="en-US" b="0" i="0" dirty="0">
                <a:solidFill>
                  <a:srgbClr val="232323"/>
                </a:solidFill>
                <a:effectLst/>
                <a:latin typeface="Noto Sans" panose="020B0502040504020204" pitchFamily="34" charset="0"/>
              </a:rPr>
              <a:t>].</a:t>
            </a:r>
          </a:p>
          <a:p>
            <a:pPr algn="l"/>
            <a:r>
              <a:rPr lang="en-US" b="0" i="0" dirty="0">
                <a:solidFill>
                  <a:srgbClr val="232323"/>
                </a:solidFill>
                <a:effectLst/>
                <a:latin typeface="Noto Sans" panose="020B0502040504020204" pitchFamily="34" charset="0"/>
              </a:rPr>
              <a:t>Several studies have found a positive correlation between increasing BMI and disease severity [</a:t>
            </a:r>
            <a:r>
              <a:rPr lang="en-US" b="0" i="0" u="none" strike="noStrike" dirty="0">
                <a:solidFill>
                  <a:srgbClr val="005B92"/>
                </a:solidFill>
                <a:effectLst/>
                <a:latin typeface="Noto Sans" panose="020B0502040504020204" pitchFamily="34" charset="0"/>
                <a:hlinkClick r:id="rId8"/>
              </a:rPr>
              <a:t>49-54</a:t>
            </a:r>
            <a:r>
              <a:rPr lang="en-US" b="0" i="0" dirty="0">
                <a:solidFill>
                  <a:srgbClr val="232323"/>
                </a:solidFill>
                <a:effectLst/>
                <a:latin typeface="Noto Sans" panose="020B0502040504020204" pitchFamily="34" charset="0"/>
              </a:rPr>
              <a:t>].</a:t>
            </a:r>
          </a:p>
          <a:p>
            <a:pPr algn="l"/>
            <a:r>
              <a:rPr lang="en-US" b="0" i="0" dirty="0">
                <a:solidFill>
                  <a:srgbClr val="232323"/>
                </a:solidFill>
                <a:effectLst/>
                <a:latin typeface="Noto Sans" panose="020B0502040504020204" pitchFamily="34" charset="0"/>
              </a:rPr>
              <a:t>As in acne vulgaris, hormonal changes associated with obesity may result in relative androgen excess and are proposed to increase follicular plugging [</a:t>
            </a:r>
            <a:r>
              <a:rPr lang="en-US" b="0" i="0" u="none" strike="noStrike" dirty="0">
                <a:solidFill>
                  <a:srgbClr val="005B92"/>
                </a:solidFill>
                <a:effectLst/>
                <a:latin typeface="Noto Sans" panose="020B0502040504020204" pitchFamily="34" charset="0"/>
                <a:hlinkClick r:id="rId9"/>
              </a:rPr>
              <a:t>55</a:t>
            </a:r>
            <a:r>
              <a:rPr lang="en-US" b="0" i="0" dirty="0">
                <a:solidFill>
                  <a:srgbClr val="232323"/>
                </a:solidFill>
                <a:effectLst/>
                <a:latin typeface="Noto Sans" panose="020B0502040504020204" pitchFamily="34" charset="0"/>
              </a:rPr>
              <a:t>]. Moreover, the comparatively larger size of intertriginous areas, local skin irritation from sweat retention, narrowed follicular orifices secondary to intrafollicular keratin hydration during skin occlusion, and obesity-related increases in levels of circulating proinflammatory cytokines may contribute [</a:t>
            </a:r>
            <a:r>
              <a:rPr lang="en-US" b="0" i="0" u="none" strike="noStrike" dirty="0">
                <a:solidFill>
                  <a:srgbClr val="005B92"/>
                </a:solidFill>
                <a:effectLst/>
                <a:latin typeface="Noto Sans" panose="020B0502040504020204" pitchFamily="34" charset="0"/>
                <a:hlinkClick r:id="rId10"/>
              </a:rPr>
              <a:t>18,47,56</a:t>
            </a:r>
            <a:r>
              <a:rPr lang="en-US" b="0" i="0" dirty="0">
                <a:solidFill>
                  <a:srgbClr val="232323"/>
                </a:solidFill>
                <a:effectLst/>
                <a:latin typeface="Noto Sans" panose="020B0502040504020204" pitchFamily="34" charset="0"/>
              </a:rPr>
              <a:t>]; however, these factors are also present in obese individuals without HS.</a:t>
            </a:r>
          </a:p>
          <a:p>
            <a:pPr algn="l"/>
            <a:r>
              <a:rPr lang="en-US" b="0" i="0" dirty="0">
                <a:solidFill>
                  <a:srgbClr val="232323"/>
                </a:solidFill>
                <a:effectLst/>
                <a:latin typeface="Times New Roman" panose="02020603050405020304" pitchFamily="18" charset="0"/>
              </a:rPr>
              <a:t>●</a:t>
            </a:r>
            <a:r>
              <a:rPr lang="en-US" b="1" i="0" dirty="0">
                <a:solidFill>
                  <a:srgbClr val="232323"/>
                </a:solidFill>
                <a:effectLst/>
                <a:latin typeface="Noto Sans" panose="020B0502040504020204" pitchFamily="34" charset="0"/>
              </a:rPr>
              <a:t>Smoking </a:t>
            </a:r>
            <a:r>
              <a:rPr lang="en-US" b="0" i="0" dirty="0">
                <a:solidFill>
                  <a:srgbClr val="232323"/>
                </a:solidFill>
                <a:effectLst/>
                <a:latin typeface="Noto Sans" panose="020B0502040504020204" pitchFamily="34" charset="0"/>
              </a:rPr>
              <a:t>–</a:t>
            </a:r>
            <a:r>
              <a:rPr lang="en-US" b="1" i="0" dirty="0">
                <a:solidFill>
                  <a:srgbClr val="232323"/>
                </a:solidFill>
                <a:effectLst/>
                <a:latin typeface="Noto Sans" panose="020B0502040504020204" pitchFamily="34" charset="0"/>
              </a:rPr>
              <a:t> </a:t>
            </a:r>
            <a:r>
              <a:rPr lang="en-US" b="0" i="0" dirty="0">
                <a:solidFill>
                  <a:srgbClr val="232323"/>
                </a:solidFill>
                <a:effectLst/>
                <a:latin typeface="Noto Sans" panose="020B0502040504020204" pitchFamily="34" charset="0"/>
              </a:rPr>
              <a:t>There is a strong relationship between smoking and HS, with higher rates of current and previous smoking in people with HS compared with controls [</a:t>
            </a:r>
            <a:r>
              <a:rPr lang="en-US" b="0" i="0" u="none" strike="noStrike" dirty="0">
                <a:solidFill>
                  <a:srgbClr val="005B92"/>
                </a:solidFill>
                <a:effectLst/>
                <a:latin typeface="Noto Sans" panose="020B0502040504020204" pitchFamily="34" charset="0"/>
                <a:hlinkClick r:id="rId11"/>
              </a:rPr>
              <a:t>48,49,54,57,58</a:t>
            </a:r>
            <a:r>
              <a:rPr lang="en-US" b="0" i="0" dirty="0">
                <a:solidFill>
                  <a:srgbClr val="232323"/>
                </a:solidFill>
                <a:effectLst/>
                <a:latin typeface="Noto Sans" panose="020B0502040504020204" pitchFamily="34" charset="0"/>
              </a:rPr>
              <a:t>]. An American retrospective cohort study that included approximately four million tobacco smokers and approximately eight million nonsmokers found the overall incidence of HS higher among tobacco smokers (0.2 versus 0.1 percent) [</a:t>
            </a:r>
            <a:r>
              <a:rPr lang="en-US" b="0" i="0" u="none" strike="noStrike" dirty="0">
                <a:solidFill>
                  <a:srgbClr val="005B92"/>
                </a:solidFill>
                <a:effectLst/>
                <a:latin typeface="Noto Sans" panose="020B0502040504020204" pitchFamily="34" charset="0"/>
                <a:hlinkClick r:id="rId12"/>
              </a:rPr>
              <a:t>59</a:t>
            </a:r>
            <a:r>
              <a:rPr lang="en-US" b="0" i="0" dirty="0">
                <a:solidFill>
                  <a:srgbClr val="232323"/>
                </a:solidFill>
                <a:effectLst/>
                <a:latin typeface="Noto Sans" panose="020B0502040504020204" pitchFamily="34" charset="0"/>
              </a:rPr>
              <a:t>]. In a French case-control study of 302 clinically assessed patients with HS and 906 controls, 76 percent of the patients with HS versus 25 percent of the controls were current smokers [</a:t>
            </a:r>
            <a:r>
              <a:rPr lang="en-US" b="0" i="0" u="none" strike="noStrike" dirty="0">
                <a:solidFill>
                  <a:srgbClr val="005B92"/>
                </a:solidFill>
                <a:effectLst/>
                <a:latin typeface="Noto Sans" panose="020B0502040504020204" pitchFamily="34" charset="0"/>
                <a:hlinkClick r:id="rId6"/>
              </a:rPr>
              <a:t>48</a:t>
            </a:r>
            <a:r>
              <a:rPr lang="en-US" b="0" i="0" dirty="0">
                <a:solidFill>
                  <a:srgbClr val="232323"/>
                </a:solidFill>
                <a:effectLst/>
                <a:latin typeface="Noto Sans" panose="020B0502040504020204" pitchFamily="34" charset="0"/>
              </a:rPr>
              <a:t>]. This particular study did not find a dose-response association between smoking and severity of disease; however, other studies have found more severe disease in smokers than nonsmokers [</a:t>
            </a:r>
            <a:r>
              <a:rPr lang="en-US" b="0" i="0" u="none" strike="noStrike" dirty="0">
                <a:solidFill>
                  <a:srgbClr val="005B92"/>
                </a:solidFill>
                <a:effectLst/>
                <a:latin typeface="Noto Sans" panose="020B0502040504020204" pitchFamily="34" charset="0"/>
                <a:hlinkClick r:id="rId13"/>
              </a:rPr>
              <a:t>49,58</a:t>
            </a:r>
            <a:r>
              <a:rPr lang="en-US" b="0" i="0" dirty="0">
                <a:solidFill>
                  <a:srgbClr val="232323"/>
                </a:solidFill>
                <a:effectLst/>
                <a:latin typeface="Noto Sans" panose="020B0502040504020204" pitchFamily="34" charset="0"/>
              </a:rPr>
              <a:t>]. In a study in which the modified Hidradenitis Suppurativa Score was used to assess disease severity in 115 patients with HS, the median score was significantly higher among the smokers than among the nonsmokers [</a:t>
            </a:r>
            <a:r>
              <a:rPr lang="en-US" b="0" i="0" u="none" strike="noStrike" dirty="0">
                <a:solidFill>
                  <a:srgbClr val="005B92"/>
                </a:solidFill>
                <a:effectLst/>
                <a:latin typeface="Noto Sans" panose="020B0502040504020204" pitchFamily="34" charset="0"/>
                <a:hlinkClick r:id="rId14"/>
              </a:rPr>
              <a:t>49</a:t>
            </a:r>
            <a:r>
              <a:rPr lang="en-US" b="0" i="0" dirty="0">
                <a:solidFill>
                  <a:srgbClr val="232323"/>
                </a:solidFill>
                <a:effectLst/>
                <a:latin typeface="Noto Sans" panose="020B0502040504020204" pitchFamily="34" charset="0"/>
              </a:rPr>
              <a:t>]. Stimulatory effects of nicotine and other components of tobacco on follicular occlusion, neutrophil chemotaxis, TNF-alpha production by keratinocytes, and Th17 cells have been cited as potential contributing factors [</a:t>
            </a:r>
            <a:r>
              <a:rPr lang="en-US" b="0" i="0" u="none" strike="noStrike" dirty="0">
                <a:solidFill>
                  <a:srgbClr val="005B92"/>
                </a:solidFill>
                <a:effectLst/>
                <a:latin typeface="Noto Sans" panose="020B0502040504020204" pitchFamily="34" charset="0"/>
                <a:hlinkClick r:id="rId15"/>
              </a:rPr>
              <a:t>25,60</a:t>
            </a:r>
            <a:r>
              <a:rPr lang="en-US" b="0" i="0" dirty="0">
                <a:solidFill>
                  <a:srgbClr val="232323"/>
                </a:solidFill>
                <a:effectLst/>
                <a:latin typeface="Noto Sans" panose="020B0502040504020204" pitchFamily="34" charset="0"/>
              </a:rPr>
              <a:t>].</a:t>
            </a:r>
          </a:p>
          <a:p>
            <a:pPr algn="l"/>
            <a:r>
              <a:rPr lang="en-US" b="0" i="0" dirty="0">
                <a:solidFill>
                  <a:srgbClr val="232323"/>
                </a:solidFill>
                <a:effectLst/>
                <a:latin typeface="Times New Roman" panose="02020603050405020304" pitchFamily="18" charset="0"/>
              </a:rPr>
              <a:t>●</a:t>
            </a:r>
            <a:r>
              <a:rPr lang="en-US" b="1" i="0" dirty="0">
                <a:solidFill>
                  <a:srgbClr val="232323"/>
                </a:solidFill>
                <a:effectLst/>
                <a:latin typeface="Noto Sans" panose="020B0502040504020204" pitchFamily="34" charset="0"/>
              </a:rPr>
              <a:t>Hormones </a:t>
            </a:r>
            <a:r>
              <a:rPr lang="en-US" b="0" i="0" dirty="0">
                <a:solidFill>
                  <a:srgbClr val="232323"/>
                </a:solidFill>
                <a:effectLst/>
                <a:latin typeface="Noto Sans" panose="020B0502040504020204" pitchFamily="34" charset="0"/>
              </a:rPr>
              <a:t>–</a:t>
            </a:r>
            <a:r>
              <a:rPr lang="en-US" b="1" i="0" dirty="0">
                <a:solidFill>
                  <a:srgbClr val="232323"/>
                </a:solidFill>
                <a:effectLst/>
                <a:latin typeface="Noto Sans" panose="020B0502040504020204" pitchFamily="34" charset="0"/>
              </a:rPr>
              <a:t> </a:t>
            </a:r>
            <a:r>
              <a:rPr lang="en-US" b="0" i="0" dirty="0">
                <a:solidFill>
                  <a:srgbClr val="232323"/>
                </a:solidFill>
                <a:effectLst/>
                <a:latin typeface="Noto Sans" panose="020B0502040504020204" pitchFamily="34" charset="0"/>
              </a:rPr>
              <a:t>An impact of hormones on HS is suggested by observations of the rarity of HS in prepubertal children and improvement in HS during treatment with antiandrogenic agents [</a:t>
            </a:r>
            <a:r>
              <a:rPr lang="en-US" b="0" i="0" u="none" strike="noStrike" dirty="0">
                <a:solidFill>
                  <a:srgbClr val="005B92"/>
                </a:solidFill>
                <a:effectLst/>
                <a:latin typeface="Noto Sans" panose="020B0502040504020204" pitchFamily="34" charset="0"/>
                <a:hlinkClick r:id="rId16"/>
              </a:rPr>
              <a:t>61-65</a:t>
            </a:r>
            <a:r>
              <a:rPr lang="en-US" b="0" i="0" dirty="0">
                <a:solidFill>
                  <a:srgbClr val="232323"/>
                </a:solidFill>
                <a:effectLst/>
                <a:latin typeface="Noto Sans" panose="020B0502040504020204" pitchFamily="34" charset="0"/>
              </a:rPr>
              <a:t>]. In addition, some women experience perimenstrual flares, and in this subgroup, amelioration of disease severity during pregnancy was found in a retrospective survey [</a:t>
            </a:r>
            <a:r>
              <a:rPr lang="en-US" b="0" i="0" u="none" strike="noStrike" dirty="0">
                <a:solidFill>
                  <a:srgbClr val="005B92"/>
                </a:solidFill>
                <a:effectLst/>
                <a:latin typeface="Noto Sans" panose="020B0502040504020204" pitchFamily="34" charset="0"/>
                <a:hlinkClick r:id="rId17"/>
              </a:rPr>
              <a:t>66</a:t>
            </a:r>
            <a:r>
              <a:rPr lang="en-US" b="0" i="0" dirty="0">
                <a:solidFill>
                  <a:srgbClr val="232323"/>
                </a:solidFill>
                <a:effectLst/>
                <a:latin typeface="Noto Sans" panose="020B0502040504020204" pitchFamily="34" charset="0"/>
              </a:rPr>
              <a:t>]. Hyperandrogenemia seems unlikely to be a contributor to HS based upon a series of 66 women with HS that found no evidence of biochemical hyperandrogenism when compared with controls matched for age, weight, and hirsutism [</a:t>
            </a:r>
            <a:r>
              <a:rPr lang="en-US" b="0" i="0" u="none" strike="noStrike" dirty="0">
                <a:solidFill>
                  <a:srgbClr val="005B92"/>
                </a:solidFill>
                <a:effectLst/>
                <a:latin typeface="Noto Sans" panose="020B0502040504020204" pitchFamily="34" charset="0"/>
                <a:hlinkClick r:id="rId18"/>
              </a:rPr>
              <a:t>67</a:t>
            </a:r>
            <a:r>
              <a:rPr lang="en-US" b="0" i="0" dirty="0">
                <a:solidFill>
                  <a:srgbClr val="232323"/>
                </a:solidFill>
                <a:effectLst/>
                <a:latin typeface="Noto Sans" panose="020B0502040504020204" pitchFamily="34" charset="0"/>
              </a:rPr>
              <a:t>].</a:t>
            </a:r>
          </a:p>
          <a:p>
            <a:pPr algn="l"/>
            <a:r>
              <a:rPr lang="en-US" b="0" i="0" dirty="0">
                <a:solidFill>
                  <a:srgbClr val="232323"/>
                </a:solidFill>
                <a:effectLst/>
                <a:latin typeface="Noto Sans" panose="020B0502040504020204" pitchFamily="34" charset="0"/>
              </a:rPr>
              <a:t>Additional studies are necessary to determine the role of hormones in HS.</a:t>
            </a:r>
          </a:p>
          <a:p>
            <a:pPr algn="l"/>
            <a:r>
              <a:rPr lang="en-US" b="0" i="0" dirty="0">
                <a:solidFill>
                  <a:srgbClr val="232323"/>
                </a:solidFill>
                <a:effectLst/>
                <a:latin typeface="Times New Roman" panose="02020603050405020304" pitchFamily="18" charset="0"/>
              </a:rPr>
              <a:t>●</a:t>
            </a:r>
            <a:r>
              <a:rPr lang="en-US" b="1" i="0" dirty="0">
                <a:solidFill>
                  <a:srgbClr val="232323"/>
                </a:solidFill>
                <a:effectLst/>
                <a:latin typeface="Noto Sans" panose="020B0502040504020204" pitchFamily="34" charset="0"/>
              </a:rPr>
              <a:t>Bacteria </a:t>
            </a:r>
            <a:r>
              <a:rPr lang="en-US" b="0" i="0" dirty="0">
                <a:solidFill>
                  <a:srgbClr val="232323"/>
                </a:solidFill>
                <a:effectLst/>
                <a:latin typeface="Noto Sans" panose="020B0502040504020204" pitchFamily="34" charset="0"/>
              </a:rPr>
              <a:t>– The role of bacteria in HS is controversial. Cultures from early, unruptured HS lesions are usually sterile. Older and ruptured lesions and skin tunnels may demonstrate a wide variety of bacteria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staphylococci, streptococci, Gram-negative rods, and anaerobic bacteria). Coagulase-negative staphylococci are frequently present [</a:t>
            </a:r>
            <a:r>
              <a:rPr lang="en-US" b="0" i="0" u="none" strike="noStrike" dirty="0">
                <a:solidFill>
                  <a:srgbClr val="005B92"/>
                </a:solidFill>
                <a:effectLst/>
                <a:latin typeface="Noto Sans" panose="020B0502040504020204" pitchFamily="34" charset="0"/>
                <a:hlinkClick r:id="rId19"/>
              </a:rPr>
              <a:t>68,69</a:t>
            </a:r>
            <a:r>
              <a:rPr lang="en-US" b="0" i="0" dirty="0">
                <a:solidFill>
                  <a:srgbClr val="232323"/>
                </a:solidFill>
                <a:effectLst/>
                <a:latin typeface="Noto Sans" panose="020B0502040504020204" pitchFamily="34" charset="0"/>
              </a:rPr>
              <a:t>]. Positive cultures may represent contaminants from normal skin flora or secondary infection. One theory suggests that bacteria may contribute to HS by promoting an inflammatory response [</a:t>
            </a:r>
            <a:r>
              <a:rPr lang="en-US" b="0" i="0" u="none" strike="noStrike" dirty="0">
                <a:solidFill>
                  <a:srgbClr val="005B92"/>
                </a:solidFill>
                <a:effectLst/>
                <a:latin typeface="Noto Sans" panose="020B0502040504020204" pitchFamily="34" charset="0"/>
                <a:hlinkClick r:id="rId20"/>
              </a:rPr>
              <a:t>27</a:t>
            </a:r>
            <a:r>
              <a:rPr lang="en-US" b="0" i="0" dirty="0">
                <a:solidFill>
                  <a:srgbClr val="232323"/>
                </a:solidFill>
                <a:effectLst/>
                <a:latin typeface="Noto Sans" panose="020B0502040504020204" pitchFamily="34" charset="0"/>
              </a:rPr>
              <a:t>], and a role for a bacterial biofilm in the persistence of the inflammatory process of HS has been proposed [</a:t>
            </a:r>
            <a:r>
              <a:rPr lang="en-US" b="0" i="0" u="none" strike="noStrike" dirty="0">
                <a:solidFill>
                  <a:srgbClr val="005B92"/>
                </a:solidFill>
                <a:effectLst/>
                <a:latin typeface="Noto Sans" panose="020B0502040504020204" pitchFamily="34" charset="0"/>
                <a:hlinkClick r:id="rId21"/>
              </a:rPr>
              <a:t>70,71</a:t>
            </a:r>
            <a:r>
              <a:rPr lang="en-US" b="0" i="0" dirty="0">
                <a:solidFill>
                  <a:srgbClr val="232323"/>
                </a:solidFill>
                <a:effectLst/>
                <a:latin typeface="Noto Sans" panose="020B0502040504020204" pitchFamily="34" charset="0"/>
              </a:rPr>
              <a:t>]. In addition, a case-control study found significant differences in the microbiome of lesional and </a:t>
            </a:r>
            <a:r>
              <a:rPr lang="en-US" b="0" i="0" dirty="0" err="1">
                <a:solidFill>
                  <a:srgbClr val="232323"/>
                </a:solidFill>
                <a:effectLst/>
                <a:latin typeface="Noto Sans" panose="020B0502040504020204" pitchFamily="34" charset="0"/>
              </a:rPr>
              <a:t>nonlesional</a:t>
            </a:r>
            <a:r>
              <a:rPr lang="en-US" b="0" i="0" dirty="0">
                <a:solidFill>
                  <a:srgbClr val="232323"/>
                </a:solidFill>
                <a:effectLst/>
                <a:latin typeface="Noto Sans" panose="020B0502040504020204" pitchFamily="34" charset="0"/>
              </a:rPr>
              <a:t> skin in 30 patients with HS compared with 24 healthy controls [</a:t>
            </a:r>
            <a:r>
              <a:rPr lang="en-US" b="0" i="0" u="none" strike="noStrike" dirty="0">
                <a:solidFill>
                  <a:srgbClr val="005B92"/>
                </a:solidFill>
                <a:effectLst/>
                <a:latin typeface="Noto Sans" panose="020B0502040504020204" pitchFamily="34" charset="0"/>
                <a:hlinkClick r:id="rId22"/>
              </a:rPr>
              <a:t>72</a:t>
            </a:r>
            <a:r>
              <a:rPr lang="en-US" b="0" i="0" dirty="0">
                <a:solidFill>
                  <a:srgbClr val="232323"/>
                </a:solidFill>
                <a:effectLst/>
                <a:latin typeface="Noto Sans" panose="020B0502040504020204" pitchFamily="34" charset="0"/>
              </a:rPr>
              <a:t>].</a:t>
            </a:r>
          </a:p>
          <a:p>
            <a:pPr algn="l"/>
            <a:r>
              <a:rPr lang="en-US" b="0" i="0" dirty="0">
                <a:solidFill>
                  <a:srgbClr val="232323"/>
                </a:solidFill>
                <a:effectLst/>
                <a:latin typeface="Times New Roman" panose="02020603050405020304" pitchFamily="18" charset="0"/>
              </a:rPr>
              <a:t>●</a:t>
            </a:r>
            <a:r>
              <a:rPr lang="en-US" b="1" i="0" dirty="0">
                <a:solidFill>
                  <a:srgbClr val="232323"/>
                </a:solidFill>
                <a:effectLst/>
                <a:latin typeface="Noto Sans" panose="020B0502040504020204" pitchFamily="34" charset="0"/>
              </a:rPr>
              <a:t>Drugs </a:t>
            </a:r>
            <a:r>
              <a:rPr lang="en-US" b="0" i="0" dirty="0">
                <a:solidFill>
                  <a:srgbClr val="232323"/>
                </a:solidFill>
                <a:effectLst/>
                <a:latin typeface="Noto Sans" panose="020B0502040504020204" pitchFamily="34" charset="0"/>
              </a:rPr>
              <a:t>– In support of a contribution of androgens to HS, there are reports of female patients in whom treatment with oral contraceptives containing androgenic progestins, intramuscular </a:t>
            </a:r>
            <a:r>
              <a:rPr lang="en-US" b="0" i="0" u="none" strike="noStrike" dirty="0">
                <a:solidFill>
                  <a:srgbClr val="005B92"/>
                </a:solidFill>
                <a:effectLst/>
                <a:latin typeface="Noto Sans" panose="020B0502040504020204" pitchFamily="34" charset="0"/>
                <a:hlinkClick r:id="rId23"/>
              </a:rPr>
              <a:t>medroxyprogesterone acetate</a:t>
            </a:r>
            <a:r>
              <a:rPr lang="en-US" b="0" i="0" dirty="0">
                <a:solidFill>
                  <a:srgbClr val="232323"/>
                </a:solidFill>
                <a:effectLst/>
                <a:latin typeface="Noto Sans" panose="020B0502040504020204" pitchFamily="34" charset="0"/>
              </a:rPr>
              <a:t>, or </a:t>
            </a:r>
            <a:r>
              <a:rPr lang="en-US" b="0" i="0" u="none" strike="noStrike" dirty="0">
                <a:solidFill>
                  <a:srgbClr val="005B92"/>
                </a:solidFill>
                <a:effectLst/>
                <a:latin typeface="Noto Sans" panose="020B0502040504020204" pitchFamily="34" charset="0"/>
                <a:hlinkClick r:id="rId24"/>
              </a:rPr>
              <a:t>levonorgestrel</a:t>
            </a:r>
            <a:r>
              <a:rPr lang="en-US" b="0" i="0" dirty="0">
                <a:solidFill>
                  <a:srgbClr val="232323"/>
                </a:solidFill>
                <a:effectLst/>
                <a:latin typeface="Noto Sans" panose="020B0502040504020204" pitchFamily="34" charset="0"/>
              </a:rPr>
              <a:t> in an intrauterine device may precipitate or worsen HS [</a:t>
            </a:r>
            <a:r>
              <a:rPr lang="en-US" b="0" i="0" u="none" strike="noStrike" dirty="0">
                <a:solidFill>
                  <a:srgbClr val="005B92"/>
                </a:solidFill>
                <a:effectLst/>
                <a:latin typeface="Noto Sans" panose="020B0502040504020204" pitchFamily="34" charset="0"/>
                <a:hlinkClick r:id="rId25"/>
              </a:rPr>
              <a:t>73</a:t>
            </a:r>
            <a:r>
              <a:rPr lang="en-US" b="0" i="0" dirty="0">
                <a:solidFill>
                  <a:srgbClr val="232323"/>
                </a:solidFill>
                <a:effectLst/>
                <a:latin typeface="Noto Sans" panose="020B0502040504020204" pitchFamily="34" charset="0"/>
              </a:rPr>
              <a:t>]. </a:t>
            </a:r>
            <a:r>
              <a:rPr lang="en-US" b="0" i="0" u="none" strike="noStrike" dirty="0">
                <a:solidFill>
                  <a:srgbClr val="005B92"/>
                </a:solidFill>
                <a:effectLst/>
                <a:latin typeface="Noto Sans" panose="020B0502040504020204" pitchFamily="34" charset="0"/>
                <a:hlinkClick r:id="rId26"/>
              </a:rPr>
              <a:t>Lithium</a:t>
            </a:r>
            <a:r>
              <a:rPr lang="en-US" b="0" i="0" dirty="0">
                <a:solidFill>
                  <a:srgbClr val="232323"/>
                </a:solidFill>
                <a:effectLst/>
                <a:latin typeface="Noto Sans" panose="020B0502040504020204" pitchFamily="34" charset="0"/>
              </a:rPr>
              <a:t> therapy has been linked to HS in a small number of patients [</a:t>
            </a:r>
            <a:r>
              <a:rPr lang="en-US" b="0" i="0" u="none" strike="noStrike" dirty="0">
                <a:solidFill>
                  <a:srgbClr val="005B92"/>
                </a:solidFill>
                <a:effectLst/>
                <a:latin typeface="Noto Sans" panose="020B0502040504020204" pitchFamily="34" charset="0"/>
                <a:hlinkClick r:id="rId27"/>
              </a:rPr>
              <a:t>74,75</a:t>
            </a:r>
            <a:r>
              <a:rPr lang="en-US" b="0" i="0" dirty="0">
                <a:solidFill>
                  <a:srgbClr val="232323"/>
                </a:solidFill>
                <a:effectLst/>
                <a:latin typeface="Noto Sans" panose="020B0502040504020204" pitchFamily="34" charset="0"/>
              </a:rPr>
              <a:t>]. Paradoxically, HS has been reported as an adverse effect of anti-TNF-alpha therapies and other biologic treatments given for other chronic inflammatory diseases [</a:t>
            </a:r>
            <a:r>
              <a:rPr lang="en-US" b="0" i="0" u="none" strike="noStrike" dirty="0">
                <a:solidFill>
                  <a:srgbClr val="005B92"/>
                </a:solidFill>
                <a:effectLst/>
                <a:latin typeface="Noto Sans" panose="020B0502040504020204" pitchFamily="34" charset="0"/>
                <a:hlinkClick r:id="rId28"/>
              </a:rPr>
              <a:t>76</a:t>
            </a:r>
            <a:r>
              <a:rPr lang="en-US" b="0" i="0" dirty="0">
                <a:solidFill>
                  <a:srgbClr val="232323"/>
                </a:solidFill>
                <a:effectLst/>
                <a:latin typeface="Noto Sans" panose="020B0502040504020204" pitchFamily="34"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7</a:t>
            </a:fld>
            <a:endParaRPr lang="en-US"/>
          </a:p>
        </p:txBody>
      </p:sp>
    </p:spTree>
    <p:extLst>
      <p:ext uri="{BB962C8B-B14F-4D97-AF65-F5344CB8AC3E}">
        <p14:creationId xmlns:p14="http://schemas.microsoft.com/office/powerpoint/2010/main" val="3121857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of 5 providers over 17 visits prior to dx. (delay dx of 7-10 years) </a:t>
            </a:r>
            <a:r>
              <a:rPr lang="en-US" dirty="0">
                <a:sym typeface="Wingdings" panose="05000000000000000000" pitchFamily="2" charset="2"/>
              </a:rPr>
              <a:t> permanent architectural changes</a:t>
            </a:r>
          </a:p>
          <a:p>
            <a:endParaRPr lang="en-US" dirty="0">
              <a:sym typeface="Wingdings" panose="05000000000000000000" pitchFamily="2" charset="2"/>
            </a:endParaRPr>
          </a:p>
          <a:p>
            <a:r>
              <a:rPr lang="en-US" dirty="0">
                <a:sym typeface="Wingdings" panose="05000000000000000000" pitchFamily="2" charset="2"/>
              </a:rPr>
              <a:t>Take care CVD, HLD, DM, and mental health</a:t>
            </a:r>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43</a:t>
            </a:fld>
            <a:endParaRPr lang="en-US"/>
          </a:p>
        </p:txBody>
      </p:sp>
    </p:spTree>
    <p:extLst>
      <p:ext uri="{BB962C8B-B14F-4D97-AF65-F5344CB8AC3E}">
        <p14:creationId xmlns:p14="http://schemas.microsoft.com/office/powerpoint/2010/main" val="1664536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46</a:t>
            </a:fld>
            <a:endParaRPr lang="en-US"/>
          </a:p>
        </p:txBody>
      </p:sp>
    </p:spTree>
    <p:extLst>
      <p:ext uri="{BB962C8B-B14F-4D97-AF65-F5344CB8AC3E}">
        <p14:creationId xmlns:p14="http://schemas.microsoft.com/office/powerpoint/2010/main" val="3338987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48</a:t>
            </a:fld>
            <a:endParaRPr lang="en-US"/>
          </a:p>
        </p:txBody>
      </p:sp>
    </p:spTree>
    <p:extLst>
      <p:ext uri="{BB962C8B-B14F-4D97-AF65-F5344CB8AC3E}">
        <p14:creationId xmlns:p14="http://schemas.microsoft.com/office/powerpoint/2010/main" val="1566927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50</a:t>
            </a:fld>
            <a:endParaRPr lang="en-US"/>
          </a:p>
        </p:txBody>
      </p:sp>
    </p:spTree>
    <p:extLst>
      <p:ext uri="{BB962C8B-B14F-4D97-AF65-F5344CB8AC3E}">
        <p14:creationId xmlns:p14="http://schemas.microsoft.com/office/powerpoint/2010/main" val="4075831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prevalence of HS have varied, ranging from less than 1 percent to 4 percent </a:t>
            </a:r>
          </a:p>
          <a:p>
            <a:r>
              <a:rPr lang="en-US" b="0" i="0" dirty="0">
                <a:solidFill>
                  <a:srgbClr val="232323"/>
                </a:solidFill>
                <a:effectLst/>
                <a:latin typeface="Noto Sans" panose="020B0502040504020204" pitchFamily="34" charset="0"/>
              </a:rPr>
              <a:t>The onset of symptoms typically occurs between puberty and age 40, with usual onset in the second or third decade of life. Studies from North America and Europe suggest females </a:t>
            </a:r>
          </a:p>
          <a:p>
            <a:r>
              <a:rPr lang="en-US" b="0" i="0" dirty="0">
                <a:solidFill>
                  <a:srgbClr val="232323"/>
                </a:solidFill>
                <a:effectLst/>
                <a:latin typeface="Noto Sans" panose="020B0502040504020204" pitchFamily="34" charset="0"/>
              </a:rPr>
              <a:t>Race or ethnicity may influence susceptibility to HS. In the United States, the prevalence may be disproportionally high among African </a:t>
            </a:r>
            <a:r>
              <a:rPr lang="en-US" b="0" i="0" dirty="0" err="1">
                <a:solidFill>
                  <a:srgbClr val="232323"/>
                </a:solidFill>
                <a:effectLst/>
                <a:latin typeface="Noto Sans" panose="020B0502040504020204" pitchFamily="34" charset="0"/>
              </a:rPr>
              <a:t>Americansare</a:t>
            </a:r>
            <a:r>
              <a:rPr lang="en-US" b="0" i="0" dirty="0">
                <a:solidFill>
                  <a:srgbClr val="232323"/>
                </a:solidFill>
                <a:effectLst/>
                <a:latin typeface="Noto Sans" panose="020B0502040504020204" pitchFamily="34" charset="0"/>
              </a:rPr>
              <a:t> more likely to develop HS than males </a:t>
            </a:r>
          </a:p>
          <a:p>
            <a:endParaRPr lang="en-US" b="0" i="0" dirty="0">
              <a:solidFill>
                <a:srgbClr val="232323"/>
              </a:solidFill>
              <a:effectLst/>
              <a:latin typeface="Noto Sans" panose="020B0502040504020204" pitchFamily="34" charset="0"/>
            </a:endParaRPr>
          </a:p>
          <a:p>
            <a:r>
              <a:rPr lang="en-US" b="0" i="0" dirty="0">
                <a:solidFill>
                  <a:srgbClr val="232323"/>
                </a:solidFill>
                <a:effectLst/>
                <a:latin typeface="Noto Sans" panose="020B0502040504020204" pitchFamily="34" charset="0"/>
              </a:rPr>
              <a:t>Biphasic: Adolescent and 40s ( vs mid20s)</a:t>
            </a:r>
            <a:endParaRPr lang="en-US" dirty="0"/>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8</a:t>
            </a:fld>
            <a:endParaRPr lang="en-US"/>
          </a:p>
        </p:txBody>
      </p:sp>
    </p:spTree>
    <p:extLst>
      <p:ext uri="{BB962C8B-B14F-4D97-AF65-F5344CB8AC3E}">
        <p14:creationId xmlns:p14="http://schemas.microsoft.com/office/powerpoint/2010/main" val="1417171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STD</a:t>
            </a:r>
          </a:p>
          <a:p>
            <a:endParaRPr lang="en-US" dirty="0"/>
          </a:p>
          <a:p>
            <a:r>
              <a:rPr lang="en-US" dirty="0"/>
              <a:t>Controlling DM2, losing weight or stopping smoking does not treat HS. Make sure not to stigmatize patients.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Average of 5 providers over 17 visits prior to dx. (delay dx of 7-10 years) </a:t>
            </a:r>
            <a:r>
              <a:rPr lang="en-US" dirty="0">
                <a:sym typeface="Wingdings" panose="05000000000000000000" pitchFamily="2" charset="2"/>
              </a:rPr>
              <a:t> permanent architectural changes</a:t>
            </a:r>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9</a:t>
            </a:fld>
            <a:endParaRPr lang="en-US"/>
          </a:p>
        </p:txBody>
      </p:sp>
    </p:spTree>
    <p:extLst>
      <p:ext uri="{BB962C8B-B14F-4D97-AF65-F5344CB8AC3E}">
        <p14:creationId xmlns:p14="http://schemas.microsoft.com/office/powerpoint/2010/main" val="1354412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to think it is apocrine disease</a:t>
            </a:r>
          </a:p>
          <a:p>
            <a:r>
              <a:rPr lang="en-US" dirty="0"/>
              <a:t>Figure 3 Pathogenetic events in hidradenitis suppurativa (HS). Disease-predisposing factors (Figure 1) induce perifollicular immune activation as well as occlusion, sebum stasis, and dilatation of the hair follicle unit. This leads to growth of bacteria within the occluded hair follicles and release of damage-associated molecules, which stimulate local immune cells, especially macrophages, to produce inflammatory cytokines like </a:t>
            </a:r>
            <a:r>
              <a:rPr lang="en-US" dirty="0" err="1"/>
              <a:t>tumour</a:t>
            </a:r>
            <a:r>
              <a:rPr lang="en-US" dirty="0"/>
              <a:t> necrosis factor (TNF)-a and interleukin (IL)-1b. Via their epithelium-activating and chemokine-inducing properties, these cytokines provoke the infiltration of various immune cell populations. These include neutrophilic granulocytes, monocytes (which in the skin can differentiate into macrophages or dendritic cells), B/plasma cells, and different functional subgroups of effector/memory T cells (which had been generated in the skin-area-associated draining lymph nodes). While T helper (Th)1 cells and Th17 cells and their main mediators interferon (IFN)-c (Th1), IL-17A/F and IL-26 (Th17) become abundant in HS skin, Th22 cells and IL-22 are not. Due to the limited upregulation of IL-22, epidermal production of antimicrobial proteins [including b-defensins (BDs) and S100A7] is too low to confine cutaneous bacterial growth. Neutrophilic granulocytes, whose infiltration is supported by chemokines (e.g. CXCL1, 2 and 8, which are highly produced by dermal fibroblasts), leukotriene B4 (LTB4), the complement component C5a and lipocalin (LCN)2, are important phagocytes and producers of proinflammatory cytokines. These cells also form neutrophil extracellular traps (NETs), which can inhibit bacterial growth but also </a:t>
            </a:r>
            <a:r>
              <a:rPr lang="en-US" dirty="0" err="1"/>
              <a:t>favour</a:t>
            </a:r>
            <a:r>
              <a:rPr lang="en-US" dirty="0"/>
              <a:t> autoimmune features. Infiltrated B/plasma cells produce antibodies and may contribute to the activation of the complement system. Secreted proteolytic enzymes may further increase the fragility of the basement membrane surrounding the hair follicle unit. The amount of bacteria within HS skin lesions increases, with progressively reduced frequency of prototypical skin commensals and high enrichment of strictly anaerobic Gram-negative species. Bacterial growth further boosts inflammation. The inflammatory process and hair follicle fragility lead to rupture of the hair follicle unit with release of its immune-stimulatory content into the surrounding tissue. Continuous inflammation with pus formation, epithelialization within the disintegrated tissue, and abundance of extracellular matrix-degrading enzymes (matrix metalloproteinases, MMPs) finally lead to the formation of pus-draining epithelialized tunnels and destruction of skin architecture. Self-amplifying inflammatory pathways that involve many further cytokines (e.g. IL-17C, IL-19, IL-36 and LCN2) and persistent anaerobic bacteria support the </a:t>
            </a:r>
            <a:r>
              <a:rPr lang="en-US" dirty="0" err="1"/>
              <a:t>chronification</a:t>
            </a:r>
            <a:r>
              <a:rPr lang="en-US" dirty="0"/>
              <a:t> and recurrent nature of lesions. DC, dendritic cell; Fb, fibroblast; Gr, neutrophilic granulocyte; Mo, monocyte.</a:t>
            </a:r>
          </a:p>
        </p:txBody>
      </p:sp>
      <p:sp>
        <p:nvSpPr>
          <p:cNvPr id="4" name="Slide Number Placeholder 3"/>
          <p:cNvSpPr>
            <a:spLocks noGrp="1"/>
          </p:cNvSpPr>
          <p:nvPr>
            <p:ph type="sldNum" sz="quarter" idx="5"/>
          </p:nvPr>
        </p:nvSpPr>
        <p:spPr/>
        <p:txBody>
          <a:bodyPr/>
          <a:lstStyle/>
          <a:p>
            <a:fld id="{9EE33B0C-8AA2-402C-956E-DB61D062958B}" type="slidenum">
              <a:rPr lang="en-US" smtClean="0"/>
              <a:t>10</a:t>
            </a:fld>
            <a:endParaRPr lang="en-US"/>
          </a:p>
        </p:txBody>
      </p:sp>
    </p:spTree>
    <p:extLst>
      <p:ext uri="{BB962C8B-B14F-4D97-AF65-F5344CB8AC3E}">
        <p14:creationId xmlns:p14="http://schemas.microsoft.com/office/powerpoint/2010/main" val="1903212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pPr>
            <a:r>
              <a:rPr lang="en-US" b="1" i="0" dirty="0">
                <a:solidFill>
                  <a:srgbClr val="353535"/>
                </a:solidFill>
                <a:effectLst/>
                <a:latin typeface="Noto Sans" panose="020B0502040504020204" pitchFamily="34" charset="0"/>
              </a:rPr>
              <a:t>PATHOGENESIS</a:t>
            </a:r>
            <a:endParaRPr lang="en-US" b="0" i="0" dirty="0">
              <a:solidFill>
                <a:srgbClr val="232323"/>
              </a:solidFill>
              <a:effectLst/>
              <a:latin typeface="Noto Sans" panose="020B0502040504020204" pitchFamily="34" charset="0"/>
            </a:endParaRPr>
          </a:p>
          <a:p>
            <a:pPr algn="l">
              <a:spcAft>
                <a:spcPts val="1200"/>
              </a:spcAft>
            </a:pPr>
            <a:r>
              <a:rPr lang="en-US" b="0" i="0" dirty="0">
                <a:solidFill>
                  <a:srgbClr val="232323"/>
                </a:solidFill>
                <a:effectLst/>
                <a:latin typeface="Noto Sans" panose="020B0502040504020204" pitchFamily="34" charset="0"/>
              </a:rPr>
              <a:t>The pathogenesis of HS is not fully understood; however, new evidence is emerging [</a:t>
            </a:r>
            <a:r>
              <a:rPr lang="en-US" b="0" i="0" u="none" strike="noStrike" dirty="0">
                <a:solidFill>
                  <a:srgbClr val="005B92"/>
                </a:solidFill>
                <a:effectLst/>
                <a:latin typeface="Noto Sans" panose="020B0502040504020204" pitchFamily="34" charset="0"/>
                <a:hlinkClick r:id="rId3"/>
              </a:rPr>
              <a:t>13</a:t>
            </a:r>
            <a:r>
              <a:rPr lang="en-US" b="0" i="0" dirty="0">
                <a:solidFill>
                  <a:srgbClr val="232323"/>
                </a:solidFill>
                <a:effectLst/>
                <a:latin typeface="Noto Sans" panose="020B0502040504020204" pitchFamily="34" charset="0"/>
              </a:rPr>
              <a:t>]. As opposed to early theories that implicated apocrine glands as the primary contributors to HS, most authors now support follicle-centered theories for the pathogenesis of HS. Follicular occlusion, follicular rupture, and an associated immune response appear to be important events in the development of the clinical manifestations of HS. The basic principles that underlie follicle-centered theories are reviewed below.</a:t>
            </a:r>
          </a:p>
          <a:p>
            <a:pPr algn="l">
              <a:spcAft>
                <a:spcPts val="1200"/>
              </a:spcAft>
            </a:pPr>
            <a:r>
              <a:rPr lang="en-US" b="1" i="0" dirty="0">
                <a:solidFill>
                  <a:srgbClr val="232323"/>
                </a:solidFill>
                <a:effectLst/>
                <a:latin typeface="Noto Sans" panose="020B0502040504020204" pitchFamily="34" charset="0"/>
              </a:rPr>
              <a:t>Mechanism</a:t>
            </a:r>
            <a:r>
              <a:rPr lang="en-US" b="0" i="0" dirty="0">
                <a:solidFill>
                  <a:srgbClr val="232323"/>
                </a:solidFill>
                <a:effectLst/>
                <a:latin typeface="Noto Sans" panose="020B0502040504020204" pitchFamily="34" charset="0"/>
              </a:rPr>
              <a:t> — Follicular occlusion is the most likely event responsible for the initial development of HS lesions. Follicular occlusion appears to result from ductal keratinocyte proliferation (follicular epithelial hyperplasia of the ductal isthmus), causing follicular hyperkeratosis and plugging [</a:t>
            </a:r>
            <a:r>
              <a:rPr lang="en-US" b="0" i="0" u="none" strike="noStrike" dirty="0">
                <a:solidFill>
                  <a:srgbClr val="005B92"/>
                </a:solidFill>
                <a:effectLst/>
                <a:latin typeface="Noto Sans" panose="020B0502040504020204" pitchFamily="34" charset="0"/>
                <a:hlinkClick r:id="rId4"/>
              </a:rPr>
              <a:t>14</a:t>
            </a:r>
            <a:r>
              <a:rPr lang="en-US" b="0" i="0" dirty="0">
                <a:solidFill>
                  <a:srgbClr val="232323"/>
                </a:solidFill>
                <a:effectLst/>
                <a:latin typeface="Noto Sans" panose="020B0502040504020204" pitchFamily="34" charset="0"/>
              </a:rPr>
              <a:t>]. Proposed contributors have included the effects of hormones and nicotine on the follicular epithelium [</a:t>
            </a:r>
            <a:r>
              <a:rPr lang="en-US" b="0" i="0" u="none" strike="noStrike" dirty="0">
                <a:solidFill>
                  <a:srgbClr val="005B92"/>
                </a:solidFill>
                <a:effectLst/>
                <a:latin typeface="Noto Sans" panose="020B0502040504020204" pitchFamily="34" charset="0"/>
                <a:hlinkClick r:id="rId5"/>
              </a:rPr>
              <a:t>14-16</a:t>
            </a:r>
            <a:r>
              <a:rPr lang="en-US" b="0" i="0" dirty="0">
                <a:solidFill>
                  <a:srgbClr val="232323"/>
                </a:solidFill>
                <a:effectLst/>
                <a:latin typeface="Noto Sans" panose="020B0502040504020204" pitchFamily="34" charset="0"/>
              </a:rPr>
              <a:t>] (see </a:t>
            </a:r>
            <a:r>
              <a:rPr lang="en-US" b="0" i="0" u="none" strike="noStrike" dirty="0">
                <a:solidFill>
                  <a:srgbClr val="005B92"/>
                </a:solidFill>
                <a:effectLst/>
                <a:latin typeface="Noto Sans" panose="020B0502040504020204" pitchFamily="34" charset="0"/>
                <a:hlinkClick r:id="rId6"/>
              </a:rPr>
              <a:t>'Associated factors'</a:t>
            </a:r>
            <a:r>
              <a:rPr lang="en-US" b="0" i="0" dirty="0">
                <a:solidFill>
                  <a:srgbClr val="232323"/>
                </a:solidFill>
                <a:effectLst/>
                <a:latin typeface="Noto Sans" panose="020B0502040504020204" pitchFamily="34" charset="0"/>
              </a:rPr>
              <a:t> below). It may be that anoxia within the follicular duct secondary to follicular epithelial hyperplasia contributes to the disruption of normal terminal differentiation of follicular keratinocytes, leading to follicular plugging [</a:t>
            </a:r>
            <a:r>
              <a:rPr lang="en-US" b="0" i="0" u="none" strike="noStrike" dirty="0">
                <a:solidFill>
                  <a:srgbClr val="005B92"/>
                </a:solidFill>
                <a:effectLst/>
                <a:latin typeface="Noto Sans" panose="020B0502040504020204" pitchFamily="34" charset="0"/>
                <a:hlinkClick r:id="rId7"/>
              </a:rPr>
              <a:t>17</a:t>
            </a:r>
            <a:r>
              <a:rPr lang="en-US" b="0" i="0" dirty="0">
                <a:solidFill>
                  <a:srgbClr val="232323"/>
                </a:solidFill>
                <a:effectLst/>
                <a:latin typeface="Noto Sans" panose="020B0502040504020204" pitchFamily="34" charset="0"/>
              </a:rPr>
              <a:t>].</a:t>
            </a:r>
          </a:p>
          <a:p>
            <a:pPr algn="l">
              <a:spcAft>
                <a:spcPts val="1200"/>
              </a:spcAft>
            </a:pPr>
            <a:r>
              <a:rPr lang="en-US" b="0" i="0" dirty="0">
                <a:solidFill>
                  <a:srgbClr val="232323"/>
                </a:solidFill>
                <a:effectLst/>
                <a:latin typeface="Noto Sans" panose="020B0502040504020204" pitchFamily="34" charset="0"/>
              </a:rPr>
              <a:t>As a consequence of the failure of terminal differentiation, the keratinocytes do not separate and the follicular duct expands. Mechanical stress (pressure, friction, or shear) on skin, particularly in intertriginous areas, results in leakage of molecular-sized antigens that stimulate the adaptive immune system as well as stimuli for the innate immune system. Subsequent cytokine release leads to activation of keratinocytes that release their own proinflammatory mediators [</a:t>
            </a:r>
            <a:r>
              <a:rPr lang="en-US" b="0" i="0" u="none" strike="noStrike" dirty="0">
                <a:solidFill>
                  <a:srgbClr val="005B92"/>
                </a:solidFill>
                <a:effectLst/>
                <a:latin typeface="Noto Sans" panose="020B0502040504020204" pitchFamily="34" charset="0"/>
                <a:hlinkClick r:id="rId8"/>
              </a:rPr>
              <a:t>18</a:t>
            </a:r>
            <a:r>
              <a:rPr lang="en-US" b="0" i="0" dirty="0">
                <a:solidFill>
                  <a:srgbClr val="232323"/>
                </a:solidFill>
                <a:effectLst/>
                <a:latin typeface="Noto Sans" panose="020B0502040504020204" pitchFamily="34" charset="0"/>
              </a:rPr>
              <a:t>]. </a:t>
            </a:r>
            <a:r>
              <a:rPr lang="en-US" b="0" i="0" dirty="0" err="1">
                <a:solidFill>
                  <a:srgbClr val="232323"/>
                </a:solidFill>
                <a:effectLst/>
                <a:latin typeface="Noto Sans" panose="020B0502040504020204" pitchFamily="34" charset="0"/>
              </a:rPr>
              <a:t>Perifolliculitis</a:t>
            </a:r>
            <a:r>
              <a:rPr lang="en-US" b="0" i="0" dirty="0">
                <a:solidFill>
                  <a:srgbClr val="232323"/>
                </a:solidFill>
                <a:effectLst/>
                <a:latin typeface="Noto Sans" panose="020B0502040504020204" pitchFamily="34" charset="0"/>
              </a:rPr>
              <a:t> is detected at this stage [</a:t>
            </a:r>
            <a:r>
              <a:rPr lang="en-US" b="0" i="0" u="none" strike="noStrike" dirty="0">
                <a:solidFill>
                  <a:srgbClr val="005B92"/>
                </a:solidFill>
                <a:effectLst/>
                <a:latin typeface="Noto Sans" panose="020B0502040504020204" pitchFamily="34" charset="0"/>
                <a:hlinkClick r:id="rId9"/>
              </a:rPr>
              <a:t>14,19</a:t>
            </a:r>
            <a:r>
              <a:rPr lang="en-US" b="0" i="0" dirty="0">
                <a:solidFill>
                  <a:srgbClr val="232323"/>
                </a:solidFill>
                <a:effectLst/>
                <a:latin typeface="Noto Sans" panose="020B0502040504020204" pitchFamily="34" charset="0"/>
              </a:rPr>
              <a:t>]. If sufficient repair of the compromised follicular duct does not occur, the follicular duct may eventually rupture, leading to the release of macro follicular contents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keratin fragments derived from corneocytes and hair, sebum products, bacteria), and the further recruitment of inflammatory cells [</a:t>
            </a:r>
            <a:r>
              <a:rPr lang="en-US" b="0" i="0" u="none" strike="noStrike" dirty="0">
                <a:solidFill>
                  <a:srgbClr val="005B92"/>
                </a:solidFill>
                <a:effectLst/>
                <a:latin typeface="Noto Sans" panose="020B0502040504020204" pitchFamily="34" charset="0"/>
                <a:hlinkClick r:id="rId8"/>
              </a:rPr>
              <a:t>18</a:t>
            </a:r>
            <a:r>
              <a:rPr lang="en-US" b="0" i="0" dirty="0">
                <a:solidFill>
                  <a:srgbClr val="232323"/>
                </a:solidFill>
                <a:effectLst/>
                <a:latin typeface="Noto Sans" panose="020B0502040504020204" pitchFamily="34" charset="0"/>
              </a:rPr>
              <a:t>]. Over time, the initial acute inflammatory response evolves into chronic foreign body-type granulomatous inflammation.</a:t>
            </a:r>
          </a:p>
          <a:p>
            <a:pPr algn="l">
              <a:spcAft>
                <a:spcPts val="1200"/>
              </a:spcAft>
            </a:pPr>
            <a:r>
              <a:rPr lang="en-US" b="0" i="0" dirty="0">
                <a:solidFill>
                  <a:srgbClr val="232323"/>
                </a:solidFill>
                <a:effectLst/>
                <a:latin typeface="Noto Sans" panose="020B0502040504020204" pitchFamily="34" charset="0"/>
              </a:rPr>
              <a:t>Defects in the support of the follicular wall may predispose individuals with HS to follicular rupture. A study that compared skin specimens from patients with HS to specimens from normal controls found that axillary specimens from patients with HS demonstrated a marked reduction in periodic acid-Schiff (PAS) staining of the basement membrane zone at the junction between the sebaceous gland and the follicle (</a:t>
            </a:r>
            <a:r>
              <a:rPr lang="en-US" b="0" i="0" dirty="0" err="1">
                <a:solidFill>
                  <a:srgbClr val="232323"/>
                </a:solidFill>
                <a:effectLst/>
                <a:latin typeface="Noto Sans" panose="020B0502040504020204" pitchFamily="34" charset="0"/>
              </a:rPr>
              <a:t>sebofollicular</a:t>
            </a:r>
            <a:r>
              <a:rPr lang="en-US" b="0" i="0" dirty="0">
                <a:solidFill>
                  <a:srgbClr val="232323"/>
                </a:solidFill>
                <a:effectLst/>
                <a:latin typeface="Noto Sans" panose="020B0502040504020204" pitchFamily="34" charset="0"/>
              </a:rPr>
              <a:t> junction) [</a:t>
            </a:r>
            <a:r>
              <a:rPr lang="en-US" b="0" i="0" u="none" strike="noStrike" dirty="0">
                <a:solidFill>
                  <a:srgbClr val="005B92"/>
                </a:solidFill>
                <a:effectLst/>
                <a:latin typeface="Noto Sans" panose="020B0502040504020204" pitchFamily="34" charset="0"/>
                <a:hlinkClick r:id="rId10"/>
              </a:rPr>
              <a:t>20</a:t>
            </a:r>
            <a:r>
              <a:rPr lang="en-US" b="0" i="0" dirty="0">
                <a:solidFill>
                  <a:srgbClr val="232323"/>
                </a:solidFill>
                <a:effectLst/>
                <a:latin typeface="Noto Sans" panose="020B0502040504020204" pitchFamily="34" charset="0"/>
              </a:rPr>
              <a:t>]. In contrast, continuous PAS staining was noted along the basement membrane zone of the </a:t>
            </a:r>
            <a:r>
              <a:rPr lang="en-US" b="0" i="0" dirty="0" err="1">
                <a:solidFill>
                  <a:srgbClr val="232323"/>
                </a:solidFill>
                <a:effectLst/>
                <a:latin typeface="Noto Sans" panose="020B0502040504020204" pitchFamily="34" charset="0"/>
              </a:rPr>
              <a:t>folliculopilosebaceous</a:t>
            </a:r>
            <a:r>
              <a:rPr lang="en-US" b="0" i="0" dirty="0">
                <a:solidFill>
                  <a:srgbClr val="232323"/>
                </a:solidFill>
                <a:effectLst/>
                <a:latin typeface="Noto Sans" panose="020B0502040504020204" pitchFamily="34" charset="0"/>
              </a:rPr>
              <a:t> unit (FPSU) in specimens from patients in the control group.</a:t>
            </a:r>
          </a:p>
          <a:p>
            <a:pPr algn="l">
              <a:spcAft>
                <a:spcPts val="1200"/>
              </a:spcAft>
            </a:pPr>
            <a:r>
              <a:rPr lang="en-US" b="0" i="0" dirty="0">
                <a:solidFill>
                  <a:srgbClr val="232323"/>
                </a:solidFill>
                <a:effectLst/>
                <a:latin typeface="Noto Sans" panose="020B0502040504020204" pitchFamily="34" charset="0"/>
              </a:rPr>
              <a:t>Follicular rupture may promote the formation of skin tunnels through the release of stem cells from the bulge area of the hair follicle that subsequently proliferate and form epithelial strands [</a:t>
            </a:r>
            <a:r>
              <a:rPr lang="en-US" b="0" i="0" u="none" strike="noStrike" dirty="0">
                <a:solidFill>
                  <a:srgbClr val="005B92"/>
                </a:solidFill>
                <a:effectLst/>
                <a:latin typeface="Noto Sans" panose="020B0502040504020204" pitchFamily="34" charset="0"/>
                <a:hlinkClick r:id="rId11"/>
              </a:rPr>
              <a:t>18,20,21</a:t>
            </a:r>
            <a:r>
              <a:rPr lang="en-US" b="0" i="0" dirty="0">
                <a:solidFill>
                  <a:srgbClr val="232323"/>
                </a:solidFill>
                <a:effectLst/>
                <a:latin typeface="Noto Sans" panose="020B0502040504020204" pitchFamily="34" charset="0"/>
              </a:rPr>
              <a:t>]. Established skin tunnels eventually open onto the skin surface and become chronically inflamed.</a:t>
            </a:r>
          </a:p>
          <a:p>
            <a:pPr algn="l">
              <a:spcAft>
                <a:spcPts val="1200"/>
              </a:spcAft>
            </a:pPr>
            <a:r>
              <a:rPr lang="en-US" b="0" i="0" dirty="0">
                <a:solidFill>
                  <a:srgbClr val="232323"/>
                </a:solidFill>
                <a:effectLst/>
                <a:latin typeface="Noto Sans" panose="020B0502040504020204" pitchFamily="34" charset="0"/>
              </a:rPr>
              <a:t>It is likely that dysregulation of the immune system is a contributor to HS etiology [</a:t>
            </a:r>
            <a:r>
              <a:rPr lang="en-US" b="0" i="0" u="none" strike="noStrike" dirty="0">
                <a:solidFill>
                  <a:srgbClr val="005B92"/>
                </a:solidFill>
                <a:effectLst/>
                <a:latin typeface="Noto Sans" panose="020B0502040504020204" pitchFamily="34" charset="0"/>
                <a:hlinkClick r:id="rId12"/>
              </a:rPr>
              <a:t>22</a:t>
            </a:r>
            <a:r>
              <a:rPr lang="en-US" b="0" i="0" dirty="0">
                <a:solidFill>
                  <a:srgbClr val="232323"/>
                </a:solidFill>
                <a:effectLst/>
                <a:latin typeface="Noto Sans" panose="020B0502040504020204" pitchFamily="34" charset="0"/>
              </a:rPr>
              <a:t>]. Although activation of the innate and adaptive immune systems is an expected response to the release of antigens and other proinflammatory stimuli from a ruptured follicular duct, a role for immune system dysregulation in HS is suggested by similarities between HS and Crohn disease, an inflammatory bowel disorder hypothesized to involve dysregulation of the innate and adaptive immune systems. HS and Crohn disease share histologic features, and there is a well-established epidemiologic association between the two conditions [</a:t>
            </a:r>
            <a:r>
              <a:rPr lang="en-US" b="0" i="0" u="none" strike="noStrike" dirty="0">
                <a:solidFill>
                  <a:srgbClr val="005B92"/>
                </a:solidFill>
                <a:effectLst/>
                <a:latin typeface="Noto Sans" panose="020B0502040504020204" pitchFamily="34" charset="0"/>
                <a:hlinkClick r:id="rId13"/>
              </a:rPr>
              <a:t>23,24</a:t>
            </a:r>
            <a:r>
              <a:rPr lang="en-US" b="0" i="0" dirty="0">
                <a:solidFill>
                  <a:srgbClr val="232323"/>
                </a:solidFill>
                <a:effectLst/>
                <a:latin typeface="Noto Sans" panose="020B0502040504020204" pitchFamily="34" charset="0"/>
              </a:rPr>
              <a:t>]. Moreover, the inflammatory processes of both diseases may respond to anti-tumor necrosis factor (TNF)-alpha therapies [</a:t>
            </a:r>
            <a:r>
              <a:rPr lang="en-US" b="0" i="0" u="none" strike="noStrike" dirty="0">
                <a:solidFill>
                  <a:srgbClr val="005B92"/>
                </a:solidFill>
                <a:effectLst/>
                <a:latin typeface="Noto Sans" panose="020B0502040504020204" pitchFamily="34" charset="0"/>
                <a:hlinkClick r:id="rId14"/>
              </a:rPr>
              <a:t>18,25-28</a:t>
            </a:r>
            <a:r>
              <a:rPr lang="en-US" b="0" i="0" dirty="0">
                <a:solidFill>
                  <a:srgbClr val="232323"/>
                </a:solidFill>
                <a:effectLst/>
                <a:latin typeface="Noto Sans" panose="020B0502040504020204" pitchFamily="34" charset="0"/>
              </a:rPr>
              <a:t>].</a:t>
            </a:r>
          </a:p>
          <a:p>
            <a:pPr algn="l">
              <a:spcAft>
                <a:spcPts val="1200"/>
              </a:spcAft>
            </a:pPr>
            <a:r>
              <a:rPr lang="en-US" b="0" i="0" dirty="0">
                <a:solidFill>
                  <a:srgbClr val="232323"/>
                </a:solidFill>
                <a:effectLst/>
                <a:latin typeface="Noto Sans" panose="020B0502040504020204" pitchFamily="34" charset="0"/>
              </a:rPr>
              <a:t>Further studies are necessary to explore whether immune dysregulation is a primary contributor to the initiation of HS. Interleukin (IL) 17 and the caspase-1-associated cytokines IL-1-beta and IL-18 may be involved in the disease pathogenesis [</a:t>
            </a:r>
            <a:r>
              <a:rPr lang="en-US" b="0" i="0" u="none" strike="noStrike" dirty="0">
                <a:solidFill>
                  <a:srgbClr val="005B92"/>
                </a:solidFill>
                <a:effectLst/>
                <a:latin typeface="Noto Sans" panose="020B0502040504020204" pitchFamily="34" charset="0"/>
                <a:hlinkClick r:id="rId15"/>
              </a:rPr>
              <a:t>29</a:t>
            </a:r>
            <a:r>
              <a:rPr lang="en-US" b="0" i="0" dirty="0">
                <a:solidFill>
                  <a:srgbClr val="232323"/>
                </a:solidFill>
                <a:effectLst/>
                <a:latin typeface="Noto Sans" panose="020B0502040504020204" pitchFamily="34" charset="0"/>
              </a:rPr>
              <a:t>]. Increased understanding of the role of the immune system may aid in the discovery of new treatments. The complement system has been implicated in HS pathogenesis, with increased levels of the C3a and C5a components [</a:t>
            </a:r>
            <a:r>
              <a:rPr lang="en-US" b="0" i="0" u="none" strike="noStrike" dirty="0">
                <a:solidFill>
                  <a:srgbClr val="005B92"/>
                </a:solidFill>
                <a:effectLst/>
                <a:latin typeface="Noto Sans" panose="020B0502040504020204" pitchFamily="34" charset="0"/>
                <a:hlinkClick r:id="rId16"/>
              </a:rPr>
              <a:t>30</a:t>
            </a:r>
            <a:r>
              <a:rPr lang="en-US" b="0" i="0" dirty="0">
                <a:solidFill>
                  <a:srgbClr val="232323"/>
                </a:solidFill>
                <a:effectLst/>
                <a:latin typeface="Noto Sans" panose="020B0502040504020204" pitchFamily="34" charset="0"/>
              </a:rPr>
              <a:t>]. Keratinocytes are also involved in the inflammatory cascade, with increased production of antimicrobial peptides, including human beta-defensin 2, </a:t>
            </a:r>
            <a:r>
              <a:rPr lang="en-US" b="0" i="0" dirty="0" err="1">
                <a:solidFill>
                  <a:srgbClr val="232323"/>
                </a:solidFill>
                <a:effectLst/>
                <a:latin typeface="Noto Sans" panose="020B0502040504020204" pitchFamily="34" charset="0"/>
              </a:rPr>
              <a:t>psoriasin</a:t>
            </a:r>
            <a:r>
              <a:rPr lang="en-US" b="0" i="0" dirty="0">
                <a:solidFill>
                  <a:srgbClr val="232323"/>
                </a:solidFill>
                <a:effectLst/>
                <a:latin typeface="Noto Sans" panose="020B0502040504020204" pitchFamily="34" charset="0"/>
              </a:rPr>
              <a:t> (S100A7), and calgranulin (S100A8) [</a:t>
            </a:r>
            <a:r>
              <a:rPr lang="en-US" b="0" i="0" u="none" strike="noStrike" dirty="0">
                <a:solidFill>
                  <a:srgbClr val="005B92"/>
                </a:solidFill>
                <a:effectLst/>
                <a:latin typeface="Noto Sans" panose="020B0502040504020204" pitchFamily="34" charset="0"/>
                <a:hlinkClick r:id="rId17"/>
              </a:rPr>
              <a:t>31</a:t>
            </a:r>
            <a:r>
              <a:rPr lang="en-US" b="0" i="0" dirty="0">
                <a:solidFill>
                  <a:srgbClr val="232323"/>
                </a:solidFill>
                <a:effectLst/>
                <a:latin typeface="Noto Sans" panose="020B0502040504020204" pitchFamily="34" charset="0"/>
              </a:rPr>
              <a:t>]. B cells and plasma cells may also play a role, with associated increases in immunoglobulin production and complement activation [</a:t>
            </a:r>
            <a:r>
              <a:rPr lang="en-US" b="0" i="0" u="none" strike="noStrike" dirty="0">
                <a:solidFill>
                  <a:srgbClr val="005B92"/>
                </a:solidFill>
                <a:effectLst/>
                <a:latin typeface="Noto Sans" panose="020B0502040504020204" pitchFamily="34" charset="0"/>
                <a:hlinkClick r:id="rId18"/>
              </a:rPr>
              <a:t>32</a:t>
            </a:r>
            <a:r>
              <a:rPr lang="en-US" b="0" i="0" dirty="0">
                <a:solidFill>
                  <a:srgbClr val="232323"/>
                </a:solidFill>
                <a:effectLst/>
                <a:latin typeface="Noto Sans" panose="020B0502040504020204" pitchFamily="34" charset="0"/>
              </a:rPr>
              <a:t>].</a:t>
            </a:r>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11</a:t>
            </a:fld>
            <a:endParaRPr lang="en-US"/>
          </a:p>
        </p:txBody>
      </p:sp>
    </p:spTree>
    <p:extLst>
      <p:ext uri="{BB962C8B-B14F-4D97-AF65-F5344CB8AC3E}">
        <p14:creationId xmlns:p14="http://schemas.microsoft.com/office/powerpoint/2010/main" val="339494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Healthy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Normal Lesion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Bacterial skin dysbiosis in hidradenitis suppurativa (HS). Bacterial skin </a:t>
            </a:r>
            <a:r>
              <a:rPr lang="en-US" b="0" i="0" dirty="0" err="1">
                <a:solidFill>
                  <a:srgbClr val="111111"/>
                </a:solidFill>
                <a:effectLst/>
                <a:latin typeface="Roboto" panose="02000000000000000000" pitchFamily="2" charset="0"/>
              </a:rPr>
              <a:t>dysbiotic</a:t>
            </a:r>
            <a:r>
              <a:rPr lang="en-US" b="0" i="0" dirty="0">
                <a:solidFill>
                  <a:srgbClr val="111111"/>
                </a:solidFill>
                <a:effectLst/>
                <a:latin typeface="Roboto" panose="02000000000000000000" pitchFamily="2" charset="0"/>
              </a:rPr>
              <a:t> features of HS are presented, from the preclinical state to severe lesions, based on 16S rRNA gene amplicon sequencing data. Only representative taxa are shown. Staphylococcus epidermidis and Corynebacterium spp. are the main bacterial taxa of the normal skinfold microbiome. At the preclinical stage, the skin-surface microbiome of HS skinfolds is characterized by a decreased abundance of the skin commensals Staphylococcus epidermidis and </a:t>
            </a:r>
            <a:r>
              <a:rPr lang="en-US" b="0" i="0" dirty="0" err="1">
                <a:solidFill>
                  <a:srgbClr val="111111"/>
                </a:solidFill>
                <a:effectLst/>
                <a:latin typeface="Roboto" panose="02000000000000000000" pitchFamily="2" charset="0"/>
              </a:rPr>
              <a:t>Cutibacterium</a:t>
            </a:r>
            <a:r>
              <a:rPr lang="en-US" b="0" i="0" dirty="0">
                <a:solidFill>
                  <a:srgbClr val="111111"/>
                </a:solidFill>
                <a:effectLst/>
                <a:latin typeface="Roboto" panose="02000000000000000000" pitchFamily="2" charset="0"/>
              </a:rPr>
              <a:t> and by a moderate increase of </a:t>
            </a:r>
            <a:r>
              <a:rPr lang="en-US" b="0" i="0" dirty="0" err="1">
                <a:solidFill>
                  <a:srgbClr val="111111"/>
                </a:solidFill>
                <a:effectLst/>
                <a:latin typeface="Roboto" panose="02000000000000000000" pitchFamily="2" charset="0"/>
              </a:rPr>
              <a:t>Prevotella</a:t>
            </a:r>
            <a:r>
              <a:rPr lang="en-US" b="0" i="0" dirty="0">
                <a:solidFill>
                  <a:srgbClr val="111111"/>
                </a:solidFill>
                <a:effectLst/>
                <a:latin typeface="Roboto" panose="02000000000000000000" pitchFamily="2" charset="0"/>
              </a:rPr>
              <a:t>, a Gram-negative anaerobic rod. These </a:t>
            </a:r>
            <a:r>
              <a:rPr lang="en-US" b="0" i="0" dirty="0" err="1">
                <a:solidFill>
                  <a:srgbClr val="111111"/>
                </a:solidFill>
                <a:effectLst/>
                <a:latin typeface="Roboto" panose="02000000000000000000" pitchFamily="2" charset="0"/>
              </a:rPr>
              <a:t>dysbiotic</a:t>
            </a:r>
            <a:r>
              <a:rPr lang="en-US" b="0" i="0" dirty="0">
                <a:solidFill>
                  <a:srgbClr val="111111"/>
                </a:solidFill>
                <a:effectLst/>
                <a:latin typeface="Roboto" panose="02000000000000000000" pitchFamily="2" charset="0"/>
              </a:rPr>
              <a:t> features are more pronounced in HS lesions. Early modifications of the hair follicle microbiome are observed in HS with abnormal colonization with the Gram-negative anaerobic rod Porphyromonas. </a:t>
            </a:r>
            <a:r>
              <a:rPr lang="en-US" b="0" i="0" dirty="0" err="1">
                <a:solidFill>
                  <a:srgbClr val="111111"/>
                </a:solidFill>
                <a:effectLst/>
                <a:latin typeface="Roboto" panose="02000000000000000000" pitchFamily="2" charset="0"/>
              </a:rPr>
              <a:t>Prevotella</a:t>
            </a:r>
            <a:r>
              <a:rPr lang="en-US" b="0" i="0" dirty="0">
                <a:solidFill>
                  <a:srgbClr val="111111"/>
                </a:solidFill>
                <a:effectLst/>
                <a:latin typeface="Roboto" panose="02000000000000000000" pitchFamily="2" charset="0"/>
              </a:rPr>
              <a:t> and Porphyromonas are associated with chronic HS lesions. Some pathogens are associated with a specific form of HS: Staphylococcus </a:t>
            </a:r>
            <a:r>
              <a:rPr lang="en-US" b="0" i="0" dirty="0" err="1">
                <a:solidFill>
                  <a:srgbClr val="111111"/>
                </a:solidFill>
                <a:effectLst/>
                <a:latin typeface="Roboto" panose="02000000000000000000" pitchFamily="2" charset="0"/>
              </a:rPr>
              <a:t>lugdunensis</a:t>
            </a:r>
            <a:r>
              <a:rPr lang="en-US" b="0" i="0" dirty="0">
                <a:solidFill>
                  <a:srgbClr val="111111"/>
                </a:solidFill>
                <a:effectLst/>
                <a:latin typeface="Roboto" panose="02000000000000000000" pitchFamily="2" charset="0"/>
              </a:rPr>
              <a:t>, associated with acute mild HS nodules, and Fusobacterium, associated with chronic severe HS. The association level of the indicated bacterial taxa with the disease state is represented by blue-white (nonpathogenic bacteria) and red-white (pathogenic bacteria) gradients. H, skinfolds of healthy donors; </a:t>
            </a:r>
            <a:r>
              <a:rPr lang="en-US" b="0" i="0" dirty="0" err="1">
                <a:solidFill>
                  <a:srgbClr val="111111"/>
                </a:solidFill>
                <a:effectLst/>
                <a:latin typeface="Roboto" panose="02000000000000000000" pitchFamily="2" charset="0"/>
              </a:rPr>
              <a:t>nL</a:t>
            </a:r>
            <a:r>
              <a:rPr lang="en-US" b="0" i="0" dirty="0">
                <a:solidFill>
                  <a:srgbClr val="111111"/>
                </a:solidFill>
                <a:effectLst/>
                <a:latin typeface="Roboto" panose="02000000000000000000" pitchFamily="2" charset="0"/>
              </a:rPr>
              <a:t>, </a:t>
            </a:r>
            <a:r>
              <a:rPr lang="en-US" b="0" i="0" dirty="0" err="1">
                <a:solidFill>
                  <a:srgbClr val="111111"/>
                </a:solidFill>
                <a:effectLst/>
                <a:latin typeface="Roboto" panose="02000000000000000000" pitchFamily="2" charset="0"/>
              </a:rPr>
              <a:t>nonlesional</a:t>
            </a:r>
            <a:r>
              <a:rPr lang="en-US" b="0" i="0" dirty="0">
                <a:solidFill>
                  <a:srgbClr val="111111"/>
                </a:solidFill>
                <a:effectLst/>
                <a:latin typeface="Roboto" panose="02000000000000000000" pitchFamily="2" charset="0"/>
              </a:rPr>
              <a:t> HS skin.</a:t>
            </a:r>
          </a:p>
          <a:p>
            <a:endParaRPr lang="en-US" dirty="0"/>
          </a:p>
          <a:p>
            <a:r>
              <a:rPr lang="en-US" dirty="0"/>
              <a:t>https://www.researchgate.net/figure/Bacterial-skin-dysbiosis-in-hidradenitis-suppurativa-HS-Bacterial-skin-dysbiotic_fig1_346213384</a:t>
            </a:r>
          </a:p>
          <a:p>
            <a:endParaRPr lang="en-US" dirty="0"/>
          </a:p>
        </p:txBody>
      </p:sp>
      <p:sp>
        <p:nvSpPr>
          <p:cNvPr id="4" name="Slide Number Placeholder 3"/>
          <p:cNvSpPr>
            <a:spLocks noGrp="1"/>
          </p:cNvSpPr>
          <p:nvPr>
            <p:ph type="sldNum" sz="quarter" idx="5"/>
          </p:nvPr>
        </p:nvSpPr>
        <p:spPr/>
        <p:txBody>
          <a:bodyPr/>
          <a:lstStyle/>
          <a:p>
            <a:fld id="{9EE33B0C-8AA2-402C-956E-DB61D062958B}" type="slidenum">
              <a:rPr lang="en-US" smtClean="0"/>
              <a:t>12</a:t>
            </a:fld>
            <a:endParaRPr lang="en-US"/>
          </a:p>
        </p:txBody>
      </p:sp>
    </p:spTree>
    <p:extLst>
      <p:ext uri="{BB962C8B-B14F-4D97-AF65-F5344CB8AC3E}">
        <p14:creationId xmlns:p14="http://schemas.microsoft.com/office/powerpoint/2010/main" val="8318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Comedones</a:t>
            </a:r>
            <a:r>
              <a:rPr lang="en-US" dirty="0"/>
              <a:t> under arm, groin is HS until proven otherwise</a:t>
            </a:r>
          </a:p>
          <a:p>
            <a:r>
              <a:rPr lang="en-US" dirty="0"/>
              <a:t>Itch -&gt;pain-&gt;itch</a:t>
            </a:r>
          </a:p>
        </p:txBody>
      </p:sp>
      <p:sp>
        <p:nvSpPr>
          <p:cNvPr id="4" name="Slide Number Placeholder 3"/>
          <p:cNvSpPr>
            <a:spLocks noGrp="1"/>
          </p:cNvSpPr>
          <p:nvPr>
            <p:ph type="sldNum" sz="quarter" idx="5"/>
          </p:nvPr>
        </p:nvSpPr>
        <p:spPr/>
        <p:txBody>
          <a:bodyPr/>
          <a:lstStyle/>
          <a:p>
            <a:fld id="{9EE33B0C-8AA2-402C-956E-DB61D062958B}" type="slidenum">
              <a:rPr lang="en-US" smtClean="0"/>
              <a:t>13</a:t>
            </a:fld>
            <a:endParaRPr lang="en-US"/>
          </a:p>
        </p:txBody>
      </p:sp>
    </p:spTree>
    <p:extLst>
      <p:ext uri="{BB962C8B-B14F-4D97-AF65-F5344CB8AC3E}">
        <p14:creationId xmlns:p14="http://schemas.microsoft.com/office/powerpoint/2010/main" val="3910401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0D9A4E-F346-470A-BCAB-63CC616BC9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2521700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D9A4E-F346-470A-BCAB-63CC616BC9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402489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D9A4E-F346-470A-BCAB-63CC616BC9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BF6A647-4210-499B-BE5C-A5DA3A569CBC}"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13311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40D9A4E-F346-470A-BCAB-63CC616BC99A}"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1136491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40D9A4E-F346-470A-BCAB-63CC616BC99A}"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BF6A647-4210-499B-BE5C-A5DA3A569CBC}"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75710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40D9A4E-F346-470A-BCAB-63CC616BC99A}"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3853334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0D9A4E-F346-470A-BCAB-63CC616BC9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3741699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0D9A4E-F346-470A-BCAB-63CC616BC9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263236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0D9A4E-F346-470A-BCAB-63CC616BC9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224687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D9A4E-F346-470A-BCAB-63CC616BC99A}"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94080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0D9A4E-F346-470A-BCAB-63CC616BC99A}"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1275469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0D9A4E-F346-470A-BCAB-63CC616BC99A}"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1852615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0D9A4E-F346-470A-BCAB-63CC616BC99A}"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43881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D9A4E-F346-470A-BCAB-63CC616BC99A}"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381026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D9A4E-F346-470A-BCAB-63CC616BC99A}"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252690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D9A4E-F346-470A-BCAB-63CC616BC99A}"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BF6A647-4210-499B-BE5C-A5DA3A569CBC}" type="slidenum">
              <a:rPr lang="en-US" smtClean="0"/>
              <a:t>‹#›</a:t>
            </a:fld>
            <a:endParaRPr lang="en-US"/>
          </a:p>
        </p:txBody>
      </p:sp>
    </p:spTree>
    <p:extLst>
      <p:ext uri="{BB962C8B-B14F-4D97-AF65-F5344CB8AC3E}">
        <p14:creationId xmlns:p14="http://schemas.microsoft.com/office/powerpoint/2010/main" val="334374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40D9A4E-F346-470A-BCAB-63CC616BC99A}" type="datetimeFigureOut">
              <a:rPr lang="en-US" smtClean="0"/>
              <a:t>3/9/2026</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BF6A647-4210-499B-BE5C-A5DA3A569CBC}" type="slidenum">
              <a:rPr lang="en-US" smtClean="0"/>
              <a:t>‹#›</a:t>
            </a:fld>
            <a:endParaRPr lang="en-US"/>
          </a:p>
        </p:txBody>
      </p:sp>
    </p:spTree>
    <p:extLst>
      <p:ext uri="{BB962C8B-B14F-4D97-AF65-F5344CB8AC3E}">
        <p14:creationId xmlns:p14="http://schemas.microsoft.com/office/powerpoint/2010/main" val="365631239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doi.org/10.1111/bjd.19556" TargetMode="External"/><Relationship Id="rId3" Type="http://schemas.openxmlformats.org/officeDocument/2006/relationships/hyperlink" Target="https://doi.org/10.36849/JDD.2020.4265" TargetMode="External"/><Relationship Id="rId7" Type="http://schemas.openxmlformats.org/officeDocument/2006/relationships/hyperlink" Target="https://doi.org/10.1111/bjd.18692"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doi.org/10.12788/cutis.0383" TargetMode="External"/><Relationship Id="rId5" Type="http://schemas.openxmlformats.org/officeDocument/2006/relationships/hyperlink" Target="https://hopeforhs.org/" TargetMode="External"/><Relationship Id="rId10" Type="http://schemas.openxmlformats.org/officeDocument/2006/relationships/hyperlink" Target="https://doi.org/10.1111/jdv.12966" TargetMode="External"/><Relationship Id="rId4" Type="http://schemas.openxmlformats.org/officeDocument/2006/relationships/hyperlink" Target="https://www.hs-foundation.org/" TargetMode="External"/><Relationship Id="rId9" Type="http://schemas.openxmlformats.org/officeDocument/2006/relationships/hyperlink" Target="https://doi.org/10.1038/s41598-020-70176-x"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54D6D-C0ED-1B5C-899F-AD0B3771306B}"/>
              </a:ext>
            </a:extLst>
          </p:cNvPr>
          <p:cNvSpPr>
            <a:spLocks noGrp="1"/>
          </p:cNvSpPr>
          <p:nvPr>
            <p:ph type="ctrTitle"/>
          </p:nvPr>
        </p:nvSpPr>
        <p:spPr>
          <a:xfrm>
            <a:off x="1957842" y="1657350"/>
            <a:ext cx="8915399" cy="2262781"/>
          </a:xfrm>
        </p:spPr>
        <p:txBody>
          <a:bodyPr/>
          <a:lstStyle/>
          <a:p>
            <a:r>
              <a:rPr lang="en-US" b="1" i="0" dirty="0">
                <a:solidFill>
                  <a:srgbClr val="232323"/>
                </a:solidFill>
                <a:effectLst/>
                <a:latin typeface="Times New Roman" panose="02020603050405020304" pitchFamily="18" charset="0"/>
                <a:cs typeface="Times New Roman" panose="02020603050405020304" pitchFamily="18" charset="0"/>
              </a:rPr>
              <a:t>Hidradenitis Suppurativa</a:t>
            </a:r>
            <a:br>
              <a:rPr lang="en-US" b="1" i="0" dirty="0">
                <a:solidFill>
                  <a:srgbClr val="232323"/>
                </a:solidFill>
                <a:effectLst/>
                <a:latin typeface="Times New Roman" panose="02020603050405020304" pitchFamily="18" charset="0"/>
                <a:cs typeface="Times New Roman" panose="02020603050405020304" pitchFamily="18" charset="0"/>
              </a:rPr>
            </a:br>
            <a:r>
              <a:rPr lang="en-US" b="1" i="0" dirty="0">
                <a:solidFill>
                  <a:srgbClr val="232323"/>
                </a:solidFill>
                <a:effectLst/>
                <a:latin typeface="Times New Roman" panose="02020603050405020304" pitchFamily="18" charset="0"/>
                <a:cs typeface="Times New Roman" panose="02020603050405020304" pitchFamily="18" charset="0"/>
              </a:rPr>
              <a:t>                   (HS)</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1375625"/>
      </p:ext>
    </p:extLst>
  </p:cSld>
  <p:clrMapOvr>
    <a:masterClrMapping/>
  </p:clrMapOvr>
  <mc:AlternateContent xmlns:mc="http://schemas.openxmlformats.org/markup-compatibility/2006" xmlns:p14="http://schemas.microsoft.com/office/powerpoint/2010/main">
    <mc:Choice Requires="p14">
      <p:transition spd="slow" p14:dur="2000" advTm="1429"/>
    </mc:Choice>
    <mc:Fallback xmlns="">
      <p:transition spd="slow" advTm="142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A60E-96E5-AF22-9756-6A94A3E6EBB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Pathophysiology</a:t>
            </a:r>
          </a:p>
        </p:txBody>
      </p:sp>
      <p:sp>
        <p:nvSpPr>
          <p:cNvPr id="3" name="Content Placeholder 2">
            <a:extLst>
              <a:ext uri="{FF2B5EF4-FFF2-40B4-BE49-F238E27FC236}">
                <a16:creationId xmlns:a16="http://schemas.microsoft.com/office/drawing/2014/main" id="{B8392702-7797-74FD-8EFF-ACA09002262A}"/>
              </a:ext>
            </a:extLst>
          </p:cNvPr>
          <p:cNvSpPr>
            <a:spLocks noGrp="1"/>
          </p:cNvSpPr>
          <p:nvPr>
            <p:ph idx="1"/>
          </p:nvPr>
        </p:nvSpPr>
        <p:spPr>
          <a:xfrm>
            <a:off x="1320482" y="1756410"/>
            <a:ext cx="8915400" cy="3777622"/>
          </a:xfrm>
        </p:spPr>
        <p:txBody>
          <a:bodyPr/>
          <a:lstStyle/>
          <a:p>
            <a:r>
              <a:rPr lang="en-US" dirty="0">
                <a:latin typeface="Times New Roman" panose="02020603050405020304" pitchFamily="18" charset="0"/>
                <a:cs typeface="Times New Roman" panose="02020603050405020304" pitchFamily="18" charset="0"/>
              </a:rPr>
              <a:t>Hair follicles occluded by Two ways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Epidermal hyperkeratosis (blockage)</a:t>
            </a:r>
          </a:p>
          <a:p>
            <a:r>
              <a:rPr lang="en-US" dirty="0">
                <a:latin typeface="Times New Roman" panose="02020603050405020304" pitchFamily="18" charset="0"/>
                <a:cs typeface="Times New Roman" panose="02020603050405020304" pitchFamily="18" charset="0"/>
              </a:rPr>
              <a:t>Increased inflammation (bacterial?)</a:t>
            </a:r>
          </a:p>
          <a:p>
            <a:r>
              <a:rPr lang="en-US" dirty="0">
                <a:latin typeface="Times New Roman" panose="02020603050405020304" pitchFamily="18" charset="0"/>
                <a:cs typeface="Times New Roman" panose="02020603050405020304" pitchFamily="18" charset="0"/>
              </a:rPr>
              <a:t>Which is first?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Then rupture and connect  (Tunneling)</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B256B36-E42F-64FA-1231-7880D29A0310}"/>
              </a:ext>
            </a:extLst>
          </p:cNvPr>
          <p:cNvPicPr>
            <a:picLocks noChangeAspect="1"/>
          </p:cNvPicPr>
          <p:nvPr/>
        </p:nvPicPr>
        <p:blipFill>
          <a:blip r:embed="rId3"/>
          <a:stretch>
            <a:fillRect/>
          </a:stretch>
        </p:blipFill>
        <p:spPr>
          <a:xfrm>
            <a:off x="6096000" y="2443765"/>
            <a:ext cx="5748126" cy="3090267"/>
          </a:xfrm>
          <a:prstGeom prst="rect">
            <a:avLst/>
          </a:prstGeom>
        </p:spPr>
      </p:pic>
      <p:sp>
        <p:nvSpPr>
          <p:cNvPr id="6" name="Arrow: Left 5">
            <a:extLst>
              <a:ext uri="{FF2B5EF4-FFF2-40B4-BE49-F238E27FC236}">
                <a16:creationId xmlns:a16="http://schemas.microsoft.com/office/drawing/2014/main" id="{AA5AAC1A-1963-717D-9012-EE138EF211DC}"/>
              </a:ext>
            </a:extLst>
          </p:cNvPr>
          <p:cNvSpPr/>
          <p:nvPr/>
        </p:nvSpPr>
        <p:spPr>
          <a:xfrm>
            <a:off x="11841629" y="4902193"/>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A07F00-A2AA-D775-C33F-352FF60183B6}"/>
              </a:ext>
            </a:extLst>
          </p:cNvPr>
          <p:cNvSpPr/>
          <p:nvPr/>
        </p:nvSpPr>
        <p:spPr>
          <a:xfrm>
            <a:off x="10155872" y="4913677"/>
            <a:ext cx="2316660" cy="461665"/>
          </a:xfrm>
          <a:prstGeom prst="rect">
            <a:avLst/>
          </a:prstGeom>
          <a:noFill/>
        </p:spPr>
        <p:txBody>
          <a:bodyPr wrap="squar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Biofilm</a:t>
            </a:r>
          </a:p>
        </p:txBody>
      </p:sp>
    </p:spTree>
    <p:extLst>
      <p:ext uri="{BB962C8B-B14F-4D97-AF65-F5344CB8AC3E}">
        <p14:creationId xmlns:p14="http://schemas.microsoft.com/office/powerpoint/2010/main" val="2914746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50D3-0FDE-F81E-8CA9-4D59AAFBB501}"/>
              </a:ext>
            </a:extLst>
          </p:cNvPr>
          <p:cNvSpPr>
            <a:spLocks noGrp="1"/>
          </p:cNvSpPr>
          <p:nvPr>
            <p:ph type="title"/>
          </p:nvPr>
        </p:nvSpPr>
        <p:spPr/>
        <p:txBody>
          <a:bodyPr/>
          <a:lstStyle/>
          <a:p>
            <a:r>
              <a:rPr lang="en-US" dirty="0"/>
              <a:t>Pathophysiology</a:t>
            </a:r>
          </a:p>
        </p:txBody>
      </p:sp>
      <p:pic>
        <p:nvPicPr>
          <p:cNvPr id="5" name="Picture 4">
            <a:extLst>
              <a:ext uri="{FF2B5EF4-FFF2-40B4-BE49-F238E27FC236}">
                <a16:creationId xmlns:a16="http://schemas.microsoft.com/office/drawing/2014/main" id="{571623E5-6AED-9FE6-25AA-D764483F6507}"/>
              </a:ext>
            </a:extLst>
          </p:cNvPr>
          <p:cNvPicPr>
            <a:picLocks noChangeAspect="1"/>
          </p:cNvPicPr>
          <p:nvPr/>
        </p:nvPicPr>
        <p:blipFill>
          <a:blip r:embed="rId3"/>
          <a:stretch>
            <a:fillRect/>
          </a:stretch>
        </p:blipFill>
        <p:spPr>
          <a:xfrm>
            <a:off x="2130079" y="2230885"/>
            <a:ext cx="7354326" cy="3581900"/>
          </a:xfrm>
          <a:prstGeom prst="rect">
            <a:avLst/>
          </a:prstGeom>
        </p:spPr>
      </p:pic>
      <p:sp>
        <p:nvSpPr>
          <p:cNvPr id="4" name="Arrow: Right 3">
            <a:extLst>
              <a:ext uri="{FF2B5EF4-FFF2-40B4-BE49-F238E27FC236}">
                <a16:creationId xmlns:a16="http://schemas.microsoft.com/office/drawing/2014/main" id="{75D4682E-E77C-2875-F49A-93AF50C7E0A1}"/>
              </a:ext>
            </a:extLst>
          </p:cNvPr>
          <p:cNvSpPr/>
          <p:nvPr/>
        </p:nvSpPr>
        <p:spPr>
          <a:xfrm>
            <a:off x="6823710" y="322319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18A77BA8-0946-45E8-26A0-5EF73547DBC9}"/>
              </a:ext>
            </a:extLst>
          </p:cNvPr>
          <p:cNvSpPr/>
          <p:nvPr/>
        </p:nvSpPr>
        <p:spPr>
          <a:xfrm>
            <a:off x="7048768" y="2959768"/>
            <a:ext cx="218306" cy="16844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53FECE1E-2452-912F-7E31-41ED91D033D8}"/>
              </a:ext>
            </a:extLst>
          </p:cNvPr>
          <p:cNvSpPr/>
          <p:nvPr/>
        </p:nvSpPr>
        <p:spPr>
          <a:xfrm>
            <a:off x="7583812" y="4339389"/>
            <a:ext cx="218306" cy="16844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76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D738-055F-1E97-5C81-204480E3DEA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Anaerobes are the problem!!!</a:t>
            </a:r>
          </a:p>
        </p:txBody>
      </p:sp>
      <p:pic>
        <p:nvPicPr>
          <p:cNvPr id="5" name="Content Placeholder 4">
            <a:extLst>
              <a:ext uri="{FF2B5EF4-FFF2-40B4-BE49-F238E27FC236}">
                <a16:creationId xmlns:a16="http://schemas.microsoft.com/office/drawing/2014/main" id="{46FCB0D5-3AE9-95B3-AEDB-F89105A3AB5E}"/>
              </a:ext>
            </a:extLst>
          </p:cNvPr>
          <p:cNvPicPr>
            <a:picLocks noGrp="1" noChangeAspect="1"/>
          </p:cNvPicPr>
          <p:nvPr>
            <p:ph idx="1"/>
          </p:nvPr>
        </p:nvPicPr>
        <p:blipFill>
          <a:blip r:embed="rId3"/>
          <a:stretch>
            <a:fillRect/>
          </a:stretch>
        </p:blipFill>
        <p:spPr>
          <a:xfrm>
            <a:off x="2162209" y="2279750"/>
            <a:ext cx="8096250" cy="3038475"/>
          </a:xfrm>
          <a:prstGeom prst="rect">
            <a:avLst/>
          </a:prstGeom>
        </p:spPr>
      </p:pic>
      <p:sp>
        <p:nvSpPr>
          <p:cNvPr id="4" name="TextBox 3">
            <a:extLst>
              <a:ext uri="{FF2B5EF4-FFF2-40B4-BE49-F238E27FC236}">
                <a16:creationId xmlns:a16="http://schemas.microsoft.com/office/drawing/2014/main" id="{3EE9651E-DEF5-6FB4-FA71-6F148F5B60A4}"/>
              </a:ext>
            </a:extLst>
          </p:cNvPr>
          <p:cNvSpPr txBox="1"/>
          <p:nvPr/>
        </p:nvSpPr>
        <p:spPr>
          <a:xfrm>
            <a:off x="2162209" y="1539775"/>
            <a:ext cx="9153559"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Change in skin flora: Anaerobes increase, aerobes decrease/change </a:t>
            </a:r>
          </a:p>
        </p:txBody>
      </p:sp>
    </p:spTree>
    <p:extLst>
      <p:ext uri="{BB962C8B-B14F-4D97-AF65-F5344CB8AC3E}">
        <p14:creationId xmlns:p14="http://schemas.microsoft.com/office/powerpoint/2010/main" val="4065707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08A00-7C03-E01D-B74F-1686BCC18FE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Clinical dx (3 Ts “Typical”)</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C0363FA-7211-CBC1-31E7-03BB804BC0C3}"/>
              </a:ext>
            </a:extLst>
          </p:cNvPr>
          <p:cNvSpPr>
            <a:spLocks noGrp="1"/>
          </p:cNvSpPr>
          <p:nvPr>
            <p:ph idx="1"/>
          </p:nvPr>
        </p:nvSpPr>
        <p:spPr>
          <a:xfrm>
            <a:off x="2589212" y="1580195"/>
            <a:ext cx="8915400" cy="3777622"/>
          </a:xfrm>
        </p:spPr>
        <p:txBody>
          <a:bodyPr/>
          <a:lstStyle/>
          <a:p>
            <a:r>
              <a:rPr lang="en-US" dirty="0">
                <a:latin typeface="Times New Roman" panose="02020603050405020304" pitchFamily="18" charset="0"/>
                <a:cs typeface="Times New Roman" panose="02020603050405020304" pitchFamily="18" charset="0"/>
              </a:rPr>
              <a:t>3 criteria (3 Ts “Typical”)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Typical lesions: </a:t>
            </a:r>
            <a:r>
              <a:rPr lang="en-US" dirty="0">
                <a:latin typeface="Times New Roman" panose="02020603050405020304" pitchFamily="18" charset="0"/>
                <a:cs typeface="Times New Roman" panose="02020603050405020304" pitchFamily="18" charset="0"/>
              </a:rPr>
              <a:t>Characteristics of the lesion (</a:t>
            </a:r>
            <a:r>
              <a:rPr lang="en-US" u="sng" dirty="0">
                <a:latin typeface="Times New Roman" panose="02020603050405020304" pitchFamily="18" charset="0"/>
                <a:cs typeface="Times New Roman" panose="02020603050405020304" pitchFamily="18" charset="0"/>
              </a:rPr>
              <a:t>deep</a:t>
            </a:r>
            <a:r>
              <a:rPr lang="en-US" dirty="0">
                <a:latin typeface="Times New Roman" panose="02020603050405020304" pitchFamily="18" charset="0"/>
                <a:cs typeface="Times New Roman" panose="02020603050405020304" pitchFamily="18" charset="0"/>
              </a:rPr>
              <a:t> painful nodules,</a:t>
            </a:r>
          </a:p>
          <a:p>
            <a:pPr marL="0" indent="0">
              <a:buNone/>
            </a:pPr>
            <a:r>
              <a:rPr lang="en-US" dirty="0">
                <a:latin typeface="Times New Roman" panose="02020603050405020304" pitchFamily="18" charset="0"/>
                <a:cs typeface="Times New Roman" panose="02020603050405020304" pitchFamily="18" charset="0"/>
              </a:rPr>
              <a:t> abscess, tunnels, </a:t>
            </a:r>
            <a:r>
              <a:rPr lang="en-US" dirty="0" err="1">
                <a:latin typeface="Times New Roman" panose="02020603050405020304" pitchFamily="18" charset="0"/>
                <a:cs typeface="Times New Roman" panose="02020603050405020304" pitchFamily="18" charset="0"/>
              </a:rPr>
              <a:t>comedones</a:t>
            </a:r>
            <a:r>
              <a:rPr lang="en-US" dirty="0">
                <a:latin typeface="Times New Roman" panose="02020603050405020304" pitchFamily="18" charset="0"/>
                <a:cs typeface="Times New Roman" panose="02020603050405020304" pitchFamily="18" charset="0"/>
              </a:rPr>
              <a:t>, scars!!!)</a:t>
            </a:r>
          </a:p>
          <a:p>
            <a:r>
              <a:rPr lang="en-US" b="1" dirty="0">
                <a:latin typeface="Times New Roman" panose="02020603050405020304" pitchFamily="18" charset="0"/>
                <a:cs typeface="Times New Roman" panose="02020603050405020304" pitchFamily="18" charset="0"/>
              </a:rPr>
              <a:t>Typical locations: </a:t>
            </a:r>
            <a:r>
              <a:rPr lang="en-US" dirty="0">
                <a:latin typeface="Times New Roman" panose="02020603050405020304" pitchFamily="18" charset="0"/>
                <a:cs typeface="Times New Roman" panose="02020603050405020304" pitchFamily="18" charset="0"/>
              </a:rPr>
              <a:t>Predilection for flexures (intertriginous axillary, groin, perianal, perineal, genital,…)</a:t>
            </a:r>
          </a:p>
          <a:p>
            <a:r>
              <a:rPr lang="en-US" b="1" dirty="0">
                <a:latin typeface="Times New Roman" panose="02020603050405020304" pitchFamily="18" charset="0"/>
                <a:cs typeface="Times New Roman" panose="02020603050405020304" pitchFamily="18" charset="0"/>
              </a:rPr>
              <a:t>Typical recurrence:  </a:t>
            </a:r>
            <a:r>
              <a:rPr lang="en-US" dirty="0">
                <a:latin typeface="Times New Roman" panose="02020603050405020304" pitchFamily="18" charset="0"/>
                <a:cs typeface="Times New Roman" panose="02020603050405020304" pitchFamily="18" charset="0"/>
              </a:rPr>
              <a:t>Lesion recurrence</a:t>
            </a:r>
          </a:p>
          <a:p>
            <a:endParaRPr lang="en-US" dirty="0">
              <a:latin typeface="Times New Roman" panose="02020603050405020304" pitchFamily="18" charset="0"/>
              <a:cs typeface="Times New Roman" panose="02020603050405020304" pitchFamily="18" charset="0"/>
            </a:endParaRPr>
          </a:p>
        </p:txBody>
      </p:sp>
      <p:sp>
        <p:nvSpPr>
          <p:cNvPr id="4" name="AutoShape 2" descr="Treating Hidradenitis Suppurativa on and Under the Breasts | myHSteam">
            <a:extLst>
              <a:ext uri="{FF2B5EF4-FFF2-40B4-BE49-F238E27FC236}">
                <a16:creationId xmlns:a16="http://schemas.microsoft.com/office/drawing/2014/main" id="{4A5B9004-53FE-5D06-19DF-3A15C35FD592}"/>
              </a:ext>
            </a:extLst>
          </p:cNvPr>
          <p:cNvSpPr>
            <a:spLocks noChangeAspect="1" noChangeArrowheads="1"/>
          </p:cNvSpPr>
          <p:nvPr/>
        </p:nvSpPr>
        <p:spPr bwMode="auto">
          <a:xfrm>
            <a:off x="1647825" y="-1019175"/>
            <a:ext cx="4600575" cy="4600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reating Hidradenitis Suppurativa on and Under the Breasts | myHSteam">
            <a:extLst>
              <a:ext uri="{FF2B5EF4-FFF2-40B4-BE49-F238E27FC236}">
                <a16:creationId xmlns:a16="http://schemas.microsoft.com/office/drawing/2014/main" id="{D36B5DE2-8ADC-0070-3155-AC8FA82327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19AABF59-DDA1-B9FC-9307-284AD2543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52" y="113726"/>
            <a:ext cx="2447643" cy="3242885"/>
          </a:xfrm>
          <a:prstGeom prst="rect">
            <a:avLst/>
          </a:prstGeom>
        </p:spPr>
      </p:pic>
      <p:pic>
        <p:nvPicPr>
          <p:cNvPr id="6" name="Picture 5">
            <a:extLst>
              <a:ext uri="{FF2B5EF4-FFF2-40B4-BE49-F238E27FC236}">
                <a16:creationId xmlns:a16="http://schemas.microsoft.com/office/drawing/2014/main" id="{D3842566-1112-1555-61BF-9DFFA2FA3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7032" y="113726"/>
            <a:ext cx="2234285" cy="2932937"/>
          </a:xfrm>
          <a:prstGeom prst="rect">
            <a:avLst/>
          </a:prstGeom>
        </p:spPr>
      </p:pic>
      <p:pic>
        <p:nvPicPr>
          <p:cNvPr id="7" name="Picture 6">
            <a:extLst>
              <a:ext uri="{FF2B5EF4-FFF2-40B4-BE49-F238E27FC236}">
                <a16:creationId xmlns:a16="http://schemas.microsoft.com/office/drawing/2014/main" id="{E74818E1-547A-D598-6CBA-2865CA106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775" y="4095006"/>
            <a:ext cx="2066730" cy="2651015"/>
          </a:xfrm>
          <a:prstGeom prst="rect">
            <a:avLst/>
          </a:prstGeom>
        </p:spPr>
      </p:pic>
    </p:spTree>
    <p:extLst>
      <p:ext uri="{BB962C8B-B14F-4D97-AF65-F5344CB8AC3E}">
        <p14:creationId xmlns:p14="http://schemas.microsoft.com/office/powerpoint/2010/main" val="22788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D43C-A827-E01C-52D1-6FC5580552F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Screening Questions</a:t>
            </a:r>
          </a:p>
        </p:txBody>
      </p:sp>
      <p:sp>
        <p:nvSpPr>
          <p:cNvPr id="3" name="Content Placeholder 2">
            <a:extLst>
              <a:ext uri="{FF2B5EF4-FFF2-40B4-BE49-F238E27FC236}">
                <a16:creationId xmlns:a16="http://schemas.microsoft.com/office/drawing/2014/main" id="{D10F0DE7-7AA9-A769-85A4-2DBE8F37394C}"/>
              </a:ext>
            </a:extLst>
          </p:cNvPr>
          <p:cNvSpPr>
            <a:spLocks noGrp="1"/>
          </p:cNvSpPr>
          <p:nvPr>
            <p:ph idx="1"/>
          </p:nvPr>
        </p:nvSpPr>
        <p:spPr>
          <a:xfrm>
            <a:off x="1681843" y="1905000"/>
            <a:ext cx="9822769" cy="4006222"/>
          </a:xfrm>
        </p:spPr>
        <p:txBody>
          <a:bodyPr/>
          <a:lstStyle/>
          <a:p>
            <a:r>
              <a:rPr lang="en-US" dirty="0">
                <a:latin typeface="Times New Roman" panose="02020603050405020304" pitchFamily="18" charset="0"/>
                <a:cs typeface="Times New Roman" panose="02020603050405020304" pitchFamily="18" charset="0"/>
              </a:rPr>
              <a:t>Have you had an outbreak of boils during the last 6 months? YES</a:t>
            </a:r>
          </a:p>
          <a:p>
            <a:r>
              <a:rPr lang="en-US" dirty="0">
                <a:latin typeface="Times New Roman" panose="02020603050405020304" pitchFamily="18" charset="0"/>
                <a:cs typeface="Times New Roman" panose="02020603050405020304" pitchFamily="18" charset="0"/>
              </a:rPr>
              <a:t>Where and how many boils have you had? TWO (or more) in axilla, groin, genitals, or under the breast</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Sensitivity: 90%</a:t>
            </a:r>
          </a:p>
          <a:p>
            <a:r>
              <a:rPr lang="en-US" dirty="0">
                <a:latin typeface="Times New Roman" panose="02020603050405020304" pitchFamily="18" charset="0"/>
                <a:cs typeface="Times New Roman" panose="02020603050405020304" pitchFamily="18" charset="0"/>
              </a:rPr>
              <a:t>Specificity: 97%</a:t>
            </a:r>
          </a:p>
          <a:p>
            <a:r>
              <a:rPr lang="en-US" dirty="0">
                <a:latin typeface="Times New Roman" panose="02020603050405020304" pitchFamily="18" charset="0"/>
                <a:cs typeface="Times New Roman" panose="02020603050405020304" pitchFamily="18" charset="0"/>
              </a:rPr>
              <a:t>PPV: 96%</a:t>
            </a:r>
          </a:p>
        </p:txBody>
      </p:sp>
    </p:spTree>
    <p:extLst>
      <p:ext uri="{BB962C8B-B14F-4D97-AF65-F5344CB8AC3E}">
        <p14:creationId xmlns:p14="http://schemas.microsoft.com/office/powerpoint/2010/main" val="1742503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4D70-7EBD-32EE-6FD6-5FB3057303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DAAD54-E38D-B94A-79F4-0A4B5337DFF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CF9110-1C27-7342-BBA8-F82C8F1ED782}"/>
              </a:ext>
            </a:extLst>
          </p:cNvPr>
          <p:cNvPicPr>
            <a:picLocks noChangeAspect="1"/>
          </p:cNvPicPr>
          <p:nvPr/>
        </p:nvPicPr>
        <p:blipFill>
          <a:blip r:embed="rId2"/>
          <a:stretch>
            <a:fillRect/>
          </a:stretch>
        </p:blipFill>
        <p:spPr>
          <a:xfrm>
            <a:off x="1466204" y="847364"/>
            <a:ext cx="9259592" cy="5163271"/>
          </a:xfrm>
          <a:prstGeom prst="rect">
            <a:avLst/>
          </a:prstGeom>
        </p:spPr>
      </p:pic>
    </p:spTree>
    <p:extLst>
      <p:ext uri="{BB962C8B-B14F-4D97-AF65-F5344CB8AC3E}">
        <p14:creationId xmlns:p14="http://schemas.microsoft.com/office/powerpoint/2010/main" val="2420953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AB50-DBD7-753B-C1A1-6F5CAD58818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Spectrum</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31DD0EF4-7669-89F0-33FE-EFC1B384350B}"/>
              </a:ext>
            </a:extLst>
          </p:cNvPr>
          <p:cNvPicPr>
            <a:picLocks noGrp="1" noChangeAspect="1"/>
          </p:cNvPicPr>
          <p:nvPr>
            <p:ph idx="1"/>
          </p:nvPr>
        </p:nvPicPr>
        <p:blipFill>
          <a:blip r:embed="rId3"/>
          <a:stretch>
            <a:fillRect/>
          </a:stretch>
        </p:blipFill>
        <p:spPr bwMode="auto">
          <a:xfrm>
            <a:off x="3754385" y="2699258"/>
            <a:ext cx="4591691" cy="3400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3605711-B994-8045-B4AA-D2F30E56606E}"/>
              </a:ext>
            </a:extLst>
          </p:cNvPr>
          <p:cNvPicPr>
            <a:picLocks noChangeAspect="1"/>
          </p:cNvPicPr>
          <p:nvPr/>
        </p:nvPicPr>
        <p:blipFill>
          <a:blip r:embed="rId4"/>
          <a:stretch>
            <a:fillRect/>
          </a:stretch>
        </p:blipFill>
        <p:spPr>
          <a:xfrm>
            <a:off x="8346076" y="1350510"/>
            <a:ext cx="3450452" cy="3034018"/>
          </a:xfrm>
          <a:prstGeom prst="rect">
            <a:avLst/>
          </a:prstGeom>
        </p:spPr>
      </p:pic>
      <p:pic>
        <p:nvPicPr>
          <p:cNvPr id="10" name="Picture 9">
            <a:extLst>
              <a:ext uri="{FF2B5EF4-FFF2-40B4-BE49-F238E27FC236}">
                <a16:creationId xmlns:a16="http://schemas.microsoft.com/office/drawing/2014/main" id="{B4ACCFFA-EED8-2B22-21F8-4ACD22503D95}"/>
              </a:ext>
            </a:extLst>
          </p:cNvPr>
          <p:cNvPicPr>
            <a:picLocks noChangeAspect="1"/>
          </p:cNvPicPr>
          <p:nvPr/>
        </p:nvPicPr>
        <p:blipFill>
          <a:blip r:embed="rId5"/>
          <a:stretch>
            <a:fillRect/>
          </a:stretch>
        </p:blipFill>
        <p:spPr>
          <a:xfrm>
            <a:off x="243932" y="66418"/>
            <a:ext cx="2772162" cy="3677163"/>
          </a:xfrm>
          <a:prstGeom prst="rect">
            <a:avLst/>
          </a:prstGeom>
        </p:spPr>
      </p:pic>
      <p:pic>
        <p:nvPicPr>
          <p:cNvPr id="12" name="Picture 11">
            <a:extLst>
              <a:ext uri="{FF2B5EF4-FFF2-40B4-BE49-F238E27FC236}">
                <a16:creationId xmlns:a16="http://schemas.microsoft.com/office/drawing/2014/main" id="{F606EDAF-FE72-6586-D426-FB57B7598B40}"/>
              </a:ext>
            </a:extLst>
          </p:cNvPr>
          <p:cNvPicPr>
            <a:picLocks noChangeAspect="1"/>
          </p:cNvPicPr>
          <p:nvPr/>
        </p:nvPicPr>
        <p:blipFill>
          <a:blip r:embed="rId6"/>
          <a:stretch>
            <a:fillRect/>
          </a:stretch>
        </p:blipFill>
        <p:spPr>
          <a:xfrm>
            <a:off x="1630013" y="719331"/>
            <a:ext cx="3924848" cy="4296375"/>
          </a:xfrm>
          <a:prstGeom prst="rect">
            <a:avLst/>
          </a:prstGeom>
        </p:spPr>
      </p:pic>
      <p:pic>
        <p:nvPicPr>
          <p:cNvPr id="14" name="Picture 13">
            <a:extLst>
              <a:ext uri="{FF2B5EF4-FFF2-40B4-BE49-F238E27FC236}">
                <a16:creationId xmlns:a16="http://schemas.microsoft.com/office/drawing/2014/main" id="{4B1995FF-6288-6B97-6BC8-F98964695547}"/>
              </a:ext>
            </a:extLst>
          </p:cNvPr>
          <p:cNvPicPr>
            <a:picLocks noChangeAspect="1"/>
          </p:cNvPicPr>
          <p:nvPr/>
        </p:nvPicPr>
        <p:blipFill>
          <a:blip r:embed="rId7"/>
          <a:stretch>
            <a:fillRect/>
          </a:stretch>
        </p:blipFill>
        <p:spPr>
          <a:xfrm>
            <a:off x="5554861" y="454381"/>
            <a:ext cx="2791215" cy="2610214"/>
          </a:xfrm>
          <a:prstGeom prst="rect">
            <a:avLst/>
          </a:prstGeom>
        </p:spPr>
      </p:pic>
    </p:spTree>
    <p:extLst>
      <p:ext uri="{BB962C8B-B14F-4D97-AF65-F5344CB8AC3E}">
        <p14:creationId xmlns:p14="http://schemas.microsoft.com/office/powerpoint/2010/main" val="242968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4A0D-2E6E-DEEB-F596-426AEA54130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Differential diagnosis</a:t>
            </a:r>
          </a:p>
        </p:txBody>
      </p:sp>
      <p:sp>
        <p:nvSpPr>
          <p:cNvPr id="3" name="Content Placeholder 2">
            <a:extLst>
              <a:ext uri="{FF2B5EF4-FFF2-40B4-BE49-F238E27FC236}">
                <a16:creationId xmlns:a16="http://schemas.microsoft.com/office/drawing/2014/main" id="{5FFB6B82-ECB0-A3F3-C649-93BC84FD88B7}"/>
              </a:ext>
            </a:extLst>
          </p:cNvPr>
          <p:cNvSpPr>
            <a:spLocks noGrp="1"/>
          </p:cNvSpPr>
          <p:nvPr>
            <p:ph idx="1"/>
          </p:nvPr>
        </p:nvSpPr>
        <p:spPr>
          <a:xfrm>
            <a:off x="2208212" y="1438275"/>
            <a:ext cx="8915400" cy="3777622"/>
          </a:xfrm>
        </p:spPr>
        <p:txBody>
          <a:bodyPr/>
          <a:lstStyle/>
          <a:p>
            <a:r>
              <a:rPr lang="en-US" b="0" i="0" dirty="0">
                <a:solidFill>
                  <a:srgbClr val="232323"/>
                </a:solidFill>
                <a:effectLst/>
                <a:latin typeface="Times New Roman" panose="02020603050405020304" pitchFamily="18" charset="0"/>
                <a:cs typeface="Times New Roman" panose="02020603050405020304" pitchFamily="18" charset="0"/>
              </a:rPr>
              <a:t> </a:t>
            </a:r>
            <a:r>
              <a:rPr lang="en-US" b="1" dirty="0">
                <a:solidFill>
                  <a:srgbClr val="232323"/>
                </a:solidFill>
                <a:latin typeface="Times New Roman" panose="02020603050405020304" pitchFamily="18" charset="0"/>
                <a:cs typeface="Times New Roman" panose="02020603050405020304" pitchFamily="18" charset="0"/>
              </a:rPr>
              <a:t>R</a:t>
            </a:r>
            <a:r>
              <a:rPr lang="en-US" b="1" i="0" dirty="0">
                <a:solidFill>
                  <a:srgbClr val="232323"/>
                </a:solidFill>
                <a:effectLst/>
                <a:latin typeface="Times New Roman" panose="02020603050405020304" pitchFamily="18" charset="0"/>
                <a:cs typeface="Times New Roman" panose="02020603050405020304" pitchFamily="18" charset="0"/>
              </a:rPr>
              <a:t>ecurrent furunculosis or "boils" </a:t>
            </a:r>
            <a:r>
              <a:rPr lang="en-US" dirty="0">
                <a:latin typeface="Times New Roman" panose="02020603050405020304" pitchFamily="18" charset="0"/>
                <a:cs typeface="Times New Roman" panose="02020603050405020304" pitchFamily="18" charset="0"/>
              </a:rPr>
              <a:t>– Acute, painful abscesses typically caused by Staphylococcus aureus, without chronic recurrence.</a:t>
            </a:r>
          </a:p>
          <a:p>
            <a:r>
              <a:rPr lang="en-US" b="1" dirty="0">
                <a:latin typeface="Times New Roman" panose="02020603050405020304" pitchFamily="18" charset="0"/>
                <a:cs typeface="Times New Roman" panose="02020603050405020304" pitchFamily="18" charset="0"/>
              </a:rPr>
              <a:t>Carbuncles</a:t>
            </a:r>
            <a:r>
              <a:rPr lang="en-US" dirty="0">
                <a:latin typeface="Times New Roman" panose="02020603050405020304" pitchFamily="18" charset="0"/>
                <a:cs typeface="Times New Roman" panose="02020603050405020304" pitchFamily="18" charset="0"/>
              </a:rPr>
              <a:t> – Clustered boils with deeper infection, not typically recurring in intertriginous areas.</a:t>
            </a:r>
          </a:p>
          <a:p>
            <a:r>
              <a:rPr lang="en-US" b="1" dirty="0">
                <a:latin typeface="Times New Roman" panose="02020603050405020304" pitchFamily="18" charset="0"/>
                <a:cs typeface="Times New Roman" panose="02020603050405020304" pitchFamily="18" charset="0"/>
              </a:rPr>
              <a:t>Cutaneous Crohn's Disease </a:t>
            </a:r>
            <a:r>
              <a:rPr lang="en-US" dirty="0">
                <a:latin typeface="Times New Roman" panose="02020603050405020304" pitchFamily="18" charset="0"/>
                <a:cs typeface="Times New Roman" panose="02020603050405020304" pitchFamily="18" charset="0"/>
              </a:rPr>
              <a:t>– Perianal nodules and sinus tracts with associated gastrointestinal symptoms.</a:t>
            </a:r>
          </a:p>
          <a:p>
            <a:r>
              <a:rPr lang="en-US" b="1" dirty="0">
                <a:latin typeface="Times New Roman" panose="02020603050405020304" pitchFamily="18" charset="0"/>
                <a:cs typeface="Times New Roman" panose="02020603050405020304" pitchFamily="18" charset="0"/>
              </a:rPr>
              <a:t>Pilonidal Cyst </a:t>
            </a:r>
            <a:r>
              <a:rPr lang="en-US" dirty="0">
                <a:latin typeface="Times New Roman" panose="02020603050405020304" pitchFamily="18" charset="0"/>
                <a:cs typeface="Times New Roman" panose="02020603050405020304" pitchFamily="18" charset="0"/>
              </a:rPr>
              <a:t>– Midline sacrococcygeal abscess with sinus formation, not seen in axillae or groin.</a:t>
            </a:r>
          </a:p>
          <a:p>
            <a:r>
              <a:rPr lang="en-US" b="1" dirty="0">
                <a:latin typeface="Times New Roman" panose="02020603050405020304" pitchFamily="18" charset="0"/>
                <a:cs typeface="Times New Roman" panose="02020603050405020304" pitchFamily="18" charset="0"/>
              </a:rPr>
              <a:t>Infected Epidermoid Cyst </a:t>
            </a:r>
            <a:r>
              <a:rPr lang="en-US" dirty="0">
                <a:latin typeface="Times New Roman" panose="02020603050405020304" pitchFamily="18" charset="0"/>
                <a:cs typeface="Times New Roman" panose="02020603050405020304" pitchFamily="18" charset="0"/>
              </a:rPr>
              <a:t>– Single inflamed nodule with central punctum, lacking chronic or multifocal involvement.</a:t>
            </a:r>
          </a:p>
        </p:txBody>
      </p:sp>
      <p:pic>
        <p:nvPicPr>
          <p:cNvPr id="5" name="Picture 4">
            <a:extLst>
              <a:ext uri="{FF2B5EF4-FFF2-40B4-BE49-F238E27FC236}">
                <a16:creationId xmlns:a16="http://schemas.microsoft.com/office/drawing/2014/main" id="{7279D061-212C-85B9-C579-11247412FBFB}"/>
              </a:ext>
            </a:extLst>
          </p:cNvPr>
          <p:cNvPicPr>
            <a:picLocks noChangeAspect="1"/>
          </p:cNvPicPr>
          <p:nvPr/>
        </p:nvPicPr>
        <p:blipFill>
          <a:blip r:embed="rId3"/>
          <a:stretch>
            <a:fillRect/>
          </a:stretch>
        </p:blipFill>
        <p:spPr>
          <a:xfrm>
            <a:off x="296703" y="0"/>
            <a:ext cx="3061018" cy="2223348"/>
          </a:xfrm>
          <a:prstGeom prst="rect">
            <a:avLst/>
          </a:prstGeom>
        </p:spPr>
      </p:pic>
      <p:pic>
        <p:nvPicPr>
          <p:cNvPr id="7" name="Picture 6">
            <a:extLst>
              <a:ext uri="{FF2B5EF4-FFF2-40B4-BE49-F238E27FC236}">
                <a16:creationId xmlns:a16="http://schemas.microsoft.com/office/drawing/2014/main" id="{BF82581B-F895-3F2C-9FA8-0DFB874A2138}"/>
              </a:ext>
            </a:extLst>
          </p:cNvPr>
          <p:cNvPicPr>
            <a:picLocks noChangeAspect="1"/>
          </p:cNvPicPr>
          <p:nvPr/>
        </p:nvPicPr>
        <p:blipFill>
          <a:blip r:embed="rId4"/>
          <a:stretch>
            <a:fillRect/>
          </a:stretch>
        </p:blipFill>
        <p:spPr>
          <a:xfrm>
            <a:off x="4051270" y="380982"/>
            <a:ext cx="2484907" cy="1767146"/>
          </a:xfrm>
          <a:prstGeom prst="rect">
            <a:avLst/>
          </a:prstGeom>
        </p:spPr>
      </p:pic>
      <p:pic>
        <p:nvPicPr>
          <p:cNvPr id="11" name="Picture 10">
            <a:extLst>
              <a:ext uri="{FF2B5EF4-FFF2-40B4-BE49-F238E27FC236}">
                <a16:creationId xmlns:a16="http://schemas.microsoft.com/office/drawing/2014/main" id="{8943CDA2-C669-BBAA-D9AC-3BB332243778}"/>
              </a:ext>
            </a:extLst>
          </p:cNvPr>
          <p:cNvPicPr>
            <a:picLocks noChangeAspect="1"/>
          </p:cNvPicPr>
          <p:nvPr/>
        </p:nvPicPr>
        <p:blipFill>
          <a:blip r:embed="rId5"/>
          <a:stretch>
            <a:fillRect/>
          </a:stretch>
        </p:blipFill>
        <p:spPr>
          <a:xfrm>
            <a:off x="97027" y="4024905"/>
            <a:ext cx="2495898" cy="2629267"/>
          </a:xfrm>
          <a:prstGeom prst="rect">
            <a:avLst/>
          </a:prstGeom>
        </p:spPr>
      </p:pic>
      <p:pic>
        <p:nvPicPr>
          <p:cNvPr id="13" name="Picture 12">
            <a:extLst>
              <a:ext uri="{FF2B5EF4-FFF2-40B4-BE49-F238E27FC236}">
                <a16:creationId xmlns:a16="http://schemas.microsoft.com/office/drawing/2014/main" id="{F88D43DD-094D-257D-BA1C-47955590B415}"/>
              </a:ext>
            </a:extLst>
          </p:cNvPr>
          <p:cNvPicPr>
            <a:picLocks noChangeAspect="1"/>
          </p:cNvPicPr>
          <p:nvPr/>
        </p:nvPicPr>
        <p:blipFill>
          <a:blip r:embed="rId6"/>
          <a:stretch>
            <a:fillRect/>
          </a:stretch>
        </p:blipFill>
        <p:spPr>
          <a:xfrm>
            <a:off x="7846510" y="4689638"/>
            <a:ext cx="2648320" cy="1886213"/>
          </a:xfrm>
          <a:prstGeom prst="rect">
            <a:avLst/>
          </a:prstGeom>
        </p:spPr>
      </p:pic>
      <p:pic>
        <p:nvPicPr>
          <p:cNvPr id="8" name="Picture 7">
            <a:extLst>
              <a:ext uri="{FF2B5EF4-FFF2-40B4-BE49-F238E27FC236}">
                <a16:creationId xmlns:a16="http://schemas.microsoft.com/office/drawing/2014/main" id="{52FCA4B2-4032-3823-B38E-920C6D6777A7}"/>
              </a:ext>
            </a:extLst>
          </p:cNvPr>
          <p:cNvPicPr>
            <a:picLocks noChangeAspect="1"/>
          </p:cNvPicPr>
          <p:nvPr/>
        </p:nvPicPr>
        <p:blipFill>
          <a:blip r:embed="rId7"/>
          <a:stretch>
            <a:fillRect/>
          </a:stretch>
        </p:blipFill>
        <p:spPr>
          <a:xfrm>
            <a:off x="8467178" y="78321"/>
            <a:ext cx="3658111" cy="2629267"/>
          </a:xfrm>
          <a:prstGeom prst="rect">
            <a:avLst/>
          </a:prstGeom>
        </p:spPr>
      </p:pic>
      <p:pic>
        <p:nvPicPr>
          <p:cNvPr id="9" name="Picture 8">
            <a:extLst>
              <a:ext uri="{FF2B5EF4-FFF2-40B4-BE49-F238E27FC236}">
                <a16:creationId xmlns:a16="http://schemas.microsoft.com/office/drawing/2014/main" id="{12D4CD57-0B02-265A-3A8C-B6AC44B3DA9F}"/>
              </a:ext>
            </a:extLst>
          </p:cNvPr>
          <p:cNvPicPr>
            <a:picLocks noChangeAspect="1"/>
          </p:cNvPicPr>
          <p:nvPr/>
        </p:nvPicPr>
        <p:blipFill>
          <a:blip r:embed="rId8"/>
          <a:stretch>
            <a:fillRect/>
          </a:stretch>
        </p:blipFill>
        <p:spPr>
          <a:xfrm>
            <a:off x="3617305" y="323617"/>
            <a:ext cx="3701762" cy="1899731"/>
          </a:xfrm>
          <a:prstGeom prst="rect">
            <a:avLst/>
          </a:prstGeom>
        </p:spPr>
      </p:pic>
    </p:spTree>
    <p:extLst>
      <p:ext uri="{BB962C8B-B14F-4D97-AF65-F5344CB8AC3E}">
        <p14:creationId xmlns:p14="http://schemas.microsoft.com/office/powerpoint/2010/main" val="383790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9"/>
                                        </p:tgtEl>
                                      </p:cBhvr>
                                    </p:animEffect>
                                    <p:anim calcmode="lin" valueType="num">
                                      <p:cBhvr>
                                        <p:cTn id="40" dur="1000"/>
                                        <p:tgtEl>
                                          <p:spTgt spid="9"/>
                                        </p:tgtEl>
                                        <p:attrNameLst>
                                          <p:attrName>ppt_x</p:attrName>
                                        </p:attrNameLst>
                                      </p:cBhvr>
                                      <p:tavLst>
                                        <p:tav tm="0">
                                          <p:val>
                                            <p:strVal val="ppt_x"/>
                                          </p:val>
                                        </p:tav>
                                        <p:tav tm="100000">
                                          <p:val>
                                            <p:strVal val="ppt_x"/>
                                          </p:val>
                                        </p:tav>
                                      </p:tavLst>
                                    </p:anim>
                                    <p:anim calcmode="lin" valueType="num">
                                      <p:cBhvr>
                                        <p:cTn id="41" dur="1000"/>
                                        <p:tgtEl>
                                          <p:spTgt spid="9"/>
                                        </p:tgtEl>
                                        <p:attrNameLst>
                                          <p:attrName>ppt_y</p:attrName>
                                        </p:attrNameLst>
                                      </p:cBhvr>
                                      <p:tavLst>
                                        <p:tav tm="0">
                                          <p:val>
                                            <p:strVal val="ppt_y"/>
                                          </p:val>
                                        </p:tav>
                                        <p:tav tm="100000">
                                          <p:val>
                                            <p:strVal val="ppt_y+.1"/>
                                          </p:val>
                                        </p:tav>
                                      </p:tavLst>
                                    </p:anim>
                                    <p:set>
                                      <p:cBhvr>
                                        <p:cTn id="42" dur="1" fill="hold">
                                          <p:stCondLst>
                                            <p:cond delay="9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8"/>
                                        </p:tgtEl>
                                      </p:cBhvr>
                                    </p:animEffect>
                                    <p:anim calcmode="lin" valueType="num">
                                      <p:cBhvr>
                                        <p:cTn id="54" dur="1000"/>
                                        <p:tgtEl>
                                          <p:spTgt spid="8"/>
                                        </p:tgtEl>
                                        <p:attrNameLst>
                                          <p:attrName>ppt_x</p:attrName>
                                        </p:attrNameLst>
                                      </p:cBhvr>
                                      <p:tavLst>
                                        <p:tav tm="0">
                                          <p:val>
                                            <p:strVal val="ppt_x"/>
                                          </p:val>
                                        </p:tav>
                                        <p:tav tm="100000">
                                          <p:val>
                                            <p:strVal val="ppt_x"/>
                                          </p:val>
                                        </p:tav>
                                      </p:tavLst>
                                    </p:anim>
                                    <p:anim calcmode="lin" valueType="num">
                                      <p:cBhvr>
                                        <p:cTn id="55" dur="1000"/>
                                        <p:tgtEl>
                                          <p:spTgt spid="8"/>
                                        </p:tgtEl>
                                        <p:attrNameLst>
                                          <p:attrName>ppt_y</p:attrName>
                                        </p:attrNameLst>
                                      </p:cBhvr>
                                      <p:tavLst>
                                        <p:tav tm="0">
                                          <p:val>
                                            <p:strVal val="ppt_y"/>
                                          </p:val>
                                        </p:tav>
                                        <p:tav tm="100000">
                                          <p:val>
                                            <p:strVal val="ppt_y+.1"/>
                                          </p:val>
                                        </p:tav>
                                      </p:tavLst>
                                    </p:anim>
                                    <p:set>
                                      <p:cBhvr>
                                        <p:cTn id="56" dur="1" fill="hold">
                                          <p:stCondLst>
                                            <p:cond delay="999"/>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11"/>
                                        </p:tgtEl>
                                      </p:cBhvr>
                                    </p:animEffect>
                                    <p:anim calcmode="lin" valueType="num">
                                      <p:cBhvr>
                                        <p:cTn id="68" dur="1000"/>
                                        <p:tgtEl>
                                          <p:spTgt spid="11"/>
                                        </p:tgtEl>
                                        <p:attrNameLst>
                                          <p:attrName>ppt_x</p:attrName>
                                        </p:attrNameLst>
                                      </p:cBhvr>
                                      <p:tavLst>
                                        <p:tav tm="0">
                                          <p:val>
                                            <p:strVal val="ppt_x"/>
                                          </p:val>
                                        </p:tav>
                                        <p:tav tm="100000">
                                          <p:val>
                                            <p:strVal val="ppt_x"/>
                                          </p:val>
                                        </p:tav>
                                      </p:tavLst>
                                    </p:anim>
                                    <p:anim calcmode="lin" valueType="num">
                                      <p:cBhvr>
                                        <p:cTn id="69" dur="1000"/>
                                        <p:tgtEl>
                                          <p:spTgt spid="11"/>
                                        </p:tgtEl>
                                        <p:attrNameLst>
                                          <p:attrName>ppt_y</p:attrName>
                                        </p:attrNameLst>
                                      </p:cBhvr>
                                      <p:tavLst>
                                        <p:tav tm="0">
                                          <p:val>
                                            <p:strVal val="ppt_y"/>
                                          </p:val>
                                        </p:tav>
                                        <p:tav tm="100000">
                                          <p:val>
                                            <p:strVal val="ppt_y+.1"/>
                                          </p:val>
                                        </p:tav>
                                      </p:tavLst>
                                    </p:anim>
                                    <p:set>
                                      <p:cBhvr>
                                        <p:cTn id="70" dur="1" fill="hold">
                                          <p:stCondLst>
                                            <p:cond delay="999"/>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13"/>
                                        </p:tgtEl>
                                      </p:cBhvr>
                                    </p:animEffect>
                                    <p:anim calcmode="lin" valueType="num">
                                      <p:cBhvr>
                                        <p:cTn id="82" dur="1000"/>
                                        <p:tgtEl>
                                          <p:spTgt spid="13"/>
                                        </p:tgtEl>
                                        <p:attrNameLst>
                                          <p:attrName>ppt_x</p:attrName>
                                        </p:attrNameLst>
                                      </p:cBhvr>
                                      <p:tavLst>
                                        <p:tav tm="0">
                                          <p:val>
                                            <p:strVal val="ppt_x"/>
                                          </p:val>
                                        </p:tav>
                                        <p:tav tm="100000">
                                          <p:val>
                                            <p:strVal val="ppt_x"/>
                                          </p:val>
                                        </p:tav>
                                      </p:tavLst>
                                    </p:anim>
                                    <p:anim calcmode="lin" valueType="num">
                                      <p:cBhvr>
                                        <p:cTn id="83" dur="1000"/>
                                        <p:tgtEl>
                                          <p:spTgt spid="13"/>
                                        </p:tgtEl>
                                        <p:attrNameLst>
                                          <p:attrName>ppt_y</p:attrName>
                                        </p:attrNameLst>
                                      </p:cBhvr>
                                      <p:tavLst>
                                        <p:tav tm="0">
                                          <p:val>
                                            <p:strVal val="ppt_y"/>
                                          </p:val>
                                        </p:tav>
                                        <p:tav tm="100000">
                                          <p:val>
                                            <p:strVal val="ppt_y+.1"/>
                                          </p:val>
                                        </p:tav>
                                      </p:tavLst>
                                    </p:anim>
                                    <p:set>
                                      <p:cBhvr>
                                        <p:cTn id="84"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54B5-3DE5-032C-33FA-9071DCA7BCD7}"/>
              </a:ext>
            </a:extLst>
          </p:cNvPr>
          <p:cNvSpPr>
            <a:spLocks noGrp="1"/>
          </p:cNvSpPr>
          <p:nvPr>
            <p:ph type="title"/>
          </p:nvPr>
        </p:nvSpPr>
        <p:spPr/>
        <p:txBody>
          <a:bodyPr/>
          <a:lstStyle/>
          <a:p>
            <a:r>
              <a:rPr lang="en-US" b="1" dirty="0">
                <a:solidFill>
                  <a:srgbClr val="232323"/>
                </a:solidFill>
                <a:latin typeface="Times New Roman" panose="02020603050405020304" pitchFamily="18" charset="0"/>
                <a:cs typeface="Times New Roman" panose="02020603050405020304" pitchFamily="18" charset="0"/>
              </a:rPr>
              <a:t>Associated Conditions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7D6C878-6838-C600-727A-163716903ED7}"/>
              </a:ext>
            </a:extLst>
          </p:cNvPr>
          <p:cNvSpPr>
            <a:spLocks noGrp="1"/>
          </p:cNvSpPr>
          <p:nvPr>
            <p:ph idx="1"/>
          </p:nvPr>
        </p:nvSpPr>
        <p:spPr>
          <a:xfrm>
            <a:off x="2440622" y="1802130"/>
            <a:ext cx="8915400" cy="4431760"/>
          </a:xfrm>
        </p:spPr>
        <p:txBody>
          <a:bodyPr>
            <a:normAutofit/>
          </a:bodyPr>
          <a:lstStyle/>
          <a:p>
            <a:r>
              <a:rPr lang="en-US" dirty="0">
                <a:latin typeface="Times New Roman" panose="02020603050405020304" pitchFamily="18" charset="0"/>
                <a:cs typeface="Times New Roman" panose="02020603050405020304" pitchFamily="18" charset="0"/>
              </a:rPr>
              <a:t>DM2</a:t>
            </a:r>
          </a:p>
          <a:p>
            <a:r>
              <a:rPr lang="en-US" dirty="0">
                <a:latin typeface="Times New Roman" panose="02020603050405020304" pitchFamily="18" charset="0"/>
                <a:cs typeface="Times New Roman" panose="02020603050405020304" pitchFamily="18" charset="0"/>
              </a:rPr>
              <a:t>Depression</a:t>
            </a:r>
          </a:p>
          <a:p>
            <a:r>
              <a:rPr lang="en-US" dirty="0">
                <a:latin typeface="Times New Roman" panose="02020603050405020304" pitchFamily="18" charset="0"/>
                <a:cs typeface="Times New Roman" panose="02020603050405020304" pitchFamily="18" charset="0"/>
              </a:rPr>
              <a:t>CVD</a:t>
            </a:r>
          </a:p>
          <a:p>
            <a:r>
              <a:rPr lang="en-US" dirty="0">
                <a:latin typeface="Times New Roman" panose="02020603050405020304" pitchFamily="18" charset="0"/>
                <a:cs typeface="Times New Roman" panose="02020603050405020304" pitchFamily="18" charset="0"/>
              </a:rPr>
              <a:t>IBD</a:t>
            </a:r>
          </a:p>
          <a:p>
            <a:r>
              <a:rPr lang="en-US" dirty="0">
                <a:latin typeface="Times New Roman" panose="02020603050405020304" pitchFamily="18" charset="0"/>
                <a:cs typeface="Times New Roman" panose="02020603050405020304" pitchFamily="18" charset="0"/>
              </a:rPr>
              <a:t>Severe acne</a:t>
            </a:r>
          </a:p>
          <a:p>
            <a:r>
              <a:rPr lang="en-US" dirty="0">
                <a:latin typeface="Times New Roman" panose="02020603050405020304" pitchFamily="18" charset="0"/>
                <a:cs typeface="Times New Roman" panose="02020603050405020304" pitchFamily="18" charset="0"/>
              </a:rPr>
              <a:t>Pilonidal cyst (variation?)</a:t>
            </a:r>
          </a:p>
          <a:p>
            <a:r>
              <a:rPr lang="en-US" dirty="0">
                <a:solidFill>
                  <a:schemeClr val="tx1"/>
                </a:solidFill>
                <a:latin typeface="Times New Roman" panose="02020603050405020304" pitchFamily="18" charset="0"/>
                <a:cs typeface="Times New Roman" panose="02020603050405020304" pitchFamily="18" charset="0"/>
              </a:rPr>
              <a:t>Sex hormones: onset typically occurs after puberty with decreased occurrence in older age groups </a:t>
            </a:r>
          </a:p>
          <a:p>
            <a:r>
              <a:rPr lang="en-US" dirty="0">
                <a:solidFill>
                  <a:schemeClr val="tx1"/>
                </a:solidFill>
                <a:latin typeface="Times New Roman" panose="02020603050405020304" pitchFamily="18" charset="0"/>
                <a:cs typeface="Times New Roman" panose="02020603050405020304" pitchFamily="18" charset="0"/>
              </a:rPr>
              <a:t>Obesity: more skin fold, more sweat and friction, an inflammatory state (central obesity)</a:t>
            </a:r>
          </a:p>
          <a:p>
            <a:r>
              <a:rPr lang="en-US" dirty="0">
                <a:solidFill>
                  <a:schemeClr val="tx1"/>
                </a:solidFill>
                <a:latin typeface="Times New Roman" panose="02020603050405020304" pitchFamily="18" charset="0"/>
                <a:cs typeface="Times New Roman" panose="02020603050405020304" pitchFamily="18" charset="0"/>
              </a:rPr>
              <a:t>Smoking: Nicotine epidermal hyperplasia </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clogging follicles, Increased sweat,  </a:t>
            </a:r>
          </a:p>
          <a:p>
            <a:pPr marL="0" indent="0">
              <a:buNone/>
            </a:pP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Microbial dysbiosis</a:t>
            </a:r>
          </a:p>
        </p:txBody>
      </p:sp>
      <p:sp>
        <p:nvSpPr>
          <p:cNvPr id="4" name="&quot;Not Allowed&quot; Symbol 3">
            <a:extLst>
              <a:ext uri="{FF2B5EF4-FFF2-40B4-BE49-F238E27FC236}">
                <a16:creationId xmlns:a16="http://schemas.microsoft.com/office/drawing/2014/main" id="{939531B6-AAD4-96D8-F39D-E311F8B6FFF7}"/>
              </a:ext>
            </a:extLst>
          </p:cNvPr>
          <p:cNvSpPr/>
          <p:nvPr/>
        </p:nvSpPr>
        <p:spPr>
          <a:xfrm>
            <a:off x="1377632" y="4791456"/>
            <a:ext cx="914400" cy="914400"/>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0175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A7686-5303-1C7D-4C15-0D474E6DC45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Classification</a:t>
            </a:r>
          </a:p>
        </p:txBody>
      </p:sp>
      <p:pic>
        <p:nvPicPr>
          <p:cNvPr id="5" name="Content Placeholder 4">
            <a:extLst>
              <a:ext uri="{FF2B5EF4-FFF2-40B4-BE49-F238E27FC236}">
                <a16:creationId xmlns:a16="http://schemas.microsoft.com/office/drawing/2014/main" id="{D7FCB294-8185-F1A4-43FD-BD5E72097E15}"/>
              </a:ext>
            </a:extLst>
          </p:cNvPr>
          <p:cNvPicPr>
            <a:picLocks noGrp="1" noChangeAspect="1"/>
          </p:cNvPicPr>
          <p:nvPr>
            <p:ph idx="1"/>
          </p:nvPr>
        </p:nvPicPr>
        <p:blipFill>
          <a:blip r:embed="rId3"/>
          <a:stretch>
            <a:fillRect/>
          </a:stretch>
        </p:blipFill>
        <p:spPr>
          <a:xfrm>
            <a:off x="5518388" y="2311495"/>
            <a:ext cx="4721383" cy="3778250"/>
          </a:xfrm>
        </p:spPr>
      </p:pic>
      <p:sp>
        <p:nvSpPr>
          <p:cNvPr id="3" name="Rectangle 2">
            <a:extLst>
              <a:ext uri="{FF2B5EF4-FFF2-40B4-BE49-F238E27FC236}">
                <a16:creationId xmlns:a16="http://schemas.microsoft.com/office/drawing/2014/main" id="{AF2D1D55-BEB8-595E-7466-26257A579A7C}"/>
              </a:ext>
            </a:extLst>
          </p:cNvPr>
          <p:cNvSpPr/>
          <p:nvPr/>
        </p:nvSpPr>
        <p:spPr>
          <a:xfrm>
            <a:off x="930502" y="1530564"/>
            <a:ext cx="5718168" cy="954107"/>
          </a:xfrm>
          <a:prstGeom prst="rect">
            <a:avLst/>
          </a:prstGeom>
          <a:noFill/>
        </p:spPr>
        <p:txBody>
          <a:bodyPr wrap="none" lIns="91440" tIns="45720" rIns="91440" bIns="45720">
            <a:spAutoFit/>
          </a:bodyPr>
          <a:lstStyle/>
          <a:p>
            <a:pPr>
              <a:defRPr sz="1800"/>
            </a:pPr>
            <a:r>
              <a:rPr lang="en-US" sz="1400" dirty="0">
                <a:latin typeface="Times New Roman" panose="02020603050405020304" pitchFamily="18" charset="0"/>
                <a:cs typeface="Times New Roman" panose="02020603050405020304" pitchFamily="18" charset="0"/>
              </a:rPr>
              <a:t>Hurley Staging I-III</a:t>
            </a:r>
          </a:p>
          <a:p>
            <a:pPr>
              <a:defRPr sz="1800"/>
            </a:pPr>
            <a:r>
              <a:rPr lang="en-US" sz="1400" dirty="0" err="1">
                <a:latin typeface="Times New Roman" panose="02020603050405020304" pitchFamily="18" charset="0"/>
                <a:cs typeface="Times New Roman" panose="02020603050405020304" pitchFamily="18" charset="0"/>
              </a:rPr>
              <a:t>HIDRAdisk</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HiSQOL</a:t>
            </a:r>
            <a:r>
              <a:rPr lang="en-US" sz="1400" dirty="0">
                <a:latin typeface="Times New Roman" panose="02020603050405020304" pitchFamily="18" charset="0"/>
                <a:cs typeface="Times New Roman" panose="02020603050405020304" pitchFamily="18" charset="0"/>
              </a:rPr>
              <a:t>, Physician Global Assessment</a:t>
            </a:r>
          </a:p>
          <a:p>
            <a:pPr>
              <a:defRPr sz="1800"/>
            </a:pPr>
            <a:r>
              <a:rPr lang="en-US" sz="1400" dirty="0">
                <a:latin typeface="Times New Roman" panose="02020603050405020304" pitchFamily="18" charset="0"/>
                <a:cs typeface="Times New Roman" panose="02020603050405020304" pitchFamily="18" charset="0"/>
              </a:rPr>
              <a:t>HISTORIC domains: pain, signs, QoL, global assessment, symptoms, course</a:t>
            </a:r>
          </a:p>
          <a:p>
            <a:pPr>
              <a:defRPr sz="1800"/>
            </a:pP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709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CAE6-E6B7-58EB-8BDD-1D0FF5FCE07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Disclosure Statement</a:t>
            </a:r>
          </a:p>
        </p:txBody>
      </p:sp>
      <p:sp>
        <p:nvSpPr>
          <p:cNvPr id="3" name="Content Placeholder 2">
            <a:extLst>
              <a:ext uri="{FF2B5EF4-FFF2-40B4-BE49-F238E27FC236}">
                <a16:creationId xmlns:a16="http://schemas.microsoft.com/office/drawing/2014/main" id="{945CB09F-A13C-EE75-8C50-5DBAA2679690}"/>
              </a:ext>
            </a:extLst>
          </p:cNvPr>
          <p:cNvSpPr>
            <a:spLocks noGrp="1"/>
          </p:cNvSpPr>
          <p:nvPr>
            <p:ph idx="1"/>
          </p:nvPr>
        </p:nvSpPr>
        <p:spPr/>
        <p:txBody>
          <a:bodyPr>
            <a:normAutofit/>
          </a:bodyPr>
          <a:lstStyle/>
          <a:p>
            <a:pPr>
              <a:buFont typeface="Wingdings" panose="05000000000000000000"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 I have no financial conflicts of interest to disclose</a:t>
            </a:r>
          </a:p>
        </p:txBody>
      </p:sp>
    </p:spTree>
    <p:extLst>
      <p:ext uri="{BB962C8B-B14F-4D97-AF65-F5344CB8AC3E}">
        <p14:creationId xmlns:p14="http://schemas.microsoft.com/office/powerpoint/2010/main" val="287171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E6C16-DA91-781E-5DF6-8DE2C3945677}"/>
              </a:ext>
            </a:extLst>
          </p:cNvPr>
          <p:cNvSpPr>
            <a:spLocks noGrp="1"/>
          </p:cNvSpPr>
          <p:nvPr>
            <p:ph type="title"/>
          </p:nvPr>
        </p:nvSpPr>
        <p:spPr/>
        <p:txBody>
          <a:bodyPr/>
          <a:lstStyle/>
          <a:p>
            <a:r>
              <a:rPr lang="en-US" b="1" i="0" dirty="0">
                <a:solidFill>
                  <a:srgbClr val="153047"/>
                </a:solidFill>
                <a:effectLst/>
                <a:latin typeface="Times New Roman" panose="02020603050405020304" pitchFamily="18" charset="0"/>
                <a:cs typeface="Times New Roman" panose="02020603050405020304" pitchFamily="18" charset="0"/>
              </a:rPr>
              <a:t>Hurley Stages</a:t>
            </a:r>
            <a:br>
              <a:rPr lang="en-US" b="1" i="0" dirty="0">
                <a:solidFill>
                  <a:srgbClr val="153047"/>
                </a:solidFill>
                <a:effectLst/>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687C39C-9ACE-1F55-F12C-DA47808E25DA}"/>
              </a:ext>
            </a:extLst>
          </p:cNvPr>
          <p:cNvSpPr>
            <a:spLocks noGrp="1"/>
          </p:cNvSpPr>
          <p:nvPr>
            <p:ph idx="1"/>
          </p:nvPr>
        </p:nvSpPr>
        <p:spPr/>
        <p:txBody>
          <a:bodyPr/>
          <a:lstStyle/>
          <a:p>
            <a:pPr algn="l" rtl="0"/>
            <a:r>
              <a:rPr lang="en-US" sz="1800" b="1" i="0" strike="noStrike" baseline="0" dirty="0">
                <a:solidFill>
                  <a:srgbClr val="232323"/>
                </a:solidFill>
                <a:latin typeface="Times New Roman" panose="02020603050405020304" pitchFamily="18" charset="0"/>
                <a:cs typeface="Times New Roman" panose="02020603050405020304" pitchFamily="18" charset="0"/>
              </a:rPr>
              <a:t>Stage I </a:t>
            </a:r>
            <a:r>
              <a:rPr lang="en-US" sz="1800" b="0" i="0" strike="noStrike" baseline="0" dirty="0">
                <a:solidFill>
                  <a:srgbClr val="232323"/>
                </a:solidFill>
                <a:latin typeface="Times New Roman" panose="02020603050405020304" pitchFamily="18" charset="0"/>
                <a:cs typeface="Times New Roman" panose="02020603050405020304" pitchFamily="18" charset="0"/>
              </a:rPr>
              <a:t>– Abscess formation (single or multiple) without skin tunnels and </a:t>
            </a:r>
            <a:r>
              <a:rPr lang="en-US" sz="1800" b="0" i="0" strike="noStrike" baseline="0" dirty="0" err="1">
                <a:solidFill>
                  <a:srgbClr val="232323"/>
                </a:solidFill>
                <a:latin typeface="Times New Roman" panose="02020603050405020304" pitchFamily="18" charset="0"/>
                <a:cs typeface="Times New Roman" panose="02020603050405020304" pitchFamily="18" charset="0"/>
              </a:rPr>
              <a:t>cicatrization</a:t>
            </a:r>
            <a:r>
              <a:rPr lang="en-US" sz="1800" b="0" i="0" strike="noStrike" baseline="0" dirty="0">
                <a:solidFill>
                  <a:srgbClr val="232323"/>
                </a:solidFill>
                <a:latin typeface="Times New Roman" panose="02020603050405020304" pitchFamily="18" charset="0"/>
                <a:cs typeface="Times New Roman" panose="02020603050405020304" pitchFamily="18" charset="0"/>
              </a:rPr>
              <a:t>/scarring </a:t>
            </a:r>
          </a:p>
          <a:p>
            <a:pPr algn="l" rtl="0"/>
            <a:r>
              <a:rPr lang="en-US" sz="1800" b="0" i="0" strike="noStrike" baseline="0" dirty="0">
                <a:solidFill>
                  <a:srgbClr val="232323"/>
                </a:solidFill>
                <a:latin typeface="Times New Roman" panose="02020603050405020304" pitchFamily="18" charset="0"/>
                <a:cs typeface="Times New Roman" panose="02020603050405020304" pitchFamily="18" charset="0"/>
              </a:rPr>
              <a:t>•</a:t>
            </a:r>
            <a:r>
              <a:rPr lang="en-US" sz="1800" b="1" i="0" strike="noStrike" baseline="0" dirty="0">
                <a:solidFill>
                  <a:srgbClr val="232323"/>
                </a:solidFill>
                <a:latin typeface="Times New Roman" panose="02020603050405020304" pitchFamily="18" charset="0"/>
                <a:cs typeface="Times New Roman" panose="02020603050405020304" pitchFamily="18" charset="0"/>
              </a:rPr>
              <a:t>Stage II </a:t>
            </a:r>
            <a:r>
              <a:rPr lang="en-US" sz="1800" b="0" i="0" strike="noStrike" baseline="0" dirty="0">
                <a:solidFill>
                  <a:srgbClr val="232323"/>
                </a:solidFill>
                <a:latin typeface="Times New Roman" panose="02020603050405020304" pitchFamily="18" charset="0"/>
                <a:cs typeface="Times New Roman" panose="02020603050405020304" pitchFamily="18" charset="0"/>
              </a:rPr>
              <a:t>– Recurrent abscesses with skin tunnels and scarring, single or multiple widely separated lesions </a:t>
            </a:r>
          </a:p>
          <a:p>
            <a:pPr algn="l" rtl="0"/>
            <a:r>
              <a:rPr lang="en-US" sz="1800" b="0" i="0" strike="noStrike" baseline="0" dirty="0">
                <a:solidFill>
                  <a:srgbClr val="232323"/>
                </a:solidFill>
                <a:latin typeface="Times New Roman" panose="02020603050405020304" pitchFamily="18" charset="0"/>
                <a:cs typeface="Times New Roman" panose="02020603050405020304" pitchFamily="18" charset="0"/>
              </a:rPr>
              <a:t>•</a:t>
            </a:r>
            <a:r>
              <a:rPr lang="en-US" sz="1800" b="1" i="0" strike="noStrike" baseline="0" dirty="0">
                <a:solidFill>
                  <a:srgbClr val="232323"/>
                </a:solidFill>
                <a:latin typeface="Times New Roman" panose="02020603050405020304" pitchFamily="18" charset="0"/>
                <a:cs typeface="Times New Roman" panose="02020603050405020304" pitchFamily="18" charset="0"/>
              </a:rPr>
              <a:t>Stage III </a:t>
            </a:r>
            <a:r>
              <a:rPr lang="en-US" sz="1800" b="0" i="0" strike="noStrike" baseline="0" dirty="0">
                <a:solidFill>
                  <a:srgbClr val="232323"/>
                </a:solidFill>
                <a:latin typeface="Times New Roman" panose="02020603050405020304" pitchFamily="18" charset="0"/>
                <a:cs typeface="Times New Roman" panose="02020603050405020304" pitchFamily="18" charset="0"/>
              </a:rPr>
              <a:t>– Diffuse or almost diffuse involvement, or multiple interconnected skin tunnels and abscesses across the entire area</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51EC8FD-505C-48EC-9791-B2BA10A09B14}"/>
              </a:ext>
            </a:extLst>
          </p:cNvPr>
          <p:cNvPicPr>
            <a:picLocks noChangeAspect="1"/>
          </p:cNvPicPr>
          <p:nvPr/>
        </p:nvPicPr>
        <p:blipFill>
          <a:blip r:embed="rId3"/>
          <a:stretch>
            <a:fillRect/>
          </a:stretch>
        </p:blipFill>
        <p:spPr>
          <a:xfrm>
            <a:off x="212393" y="624110"/>
            <a:ext cx="4753638" cy="3562847"/>
          </a:xfrm>
          <a:prstGeom prst="rect">
            <a:avLst/>
          </a:prstGeom>
        </p:spPr>
      </p:pic>
      <p:pic>
        <p:nvPicPr>
          <p:cNvPr id="9" name="Picture 8">
            <a:extLst>
              <a:ext uri="{FF2B5EF4-FFF2-40B4-BE49-F238E27FC236}">
                <a16:creationId xmlns:a16="http://schemas.microsoft.com/office/drawing/2014/main" id="{16ECBACC-F5CE-A4DD-0A49-42358171903D}"/>
              </a:ext>
            </a:extLst>
          </p:cNvPr>
          <p:cNvPicPr>
            <a:picLocks noChangeAspect="1"/>
          </p:cNvPicPr>
          <p:nvPr/>
        </p:nvPicPr>
        <p:blipFill>
          <a:blip r:embed="rId4"/>
          <a:stretch>
            <a:fillRect/>
          </a:stretch>
        </p:blipFill>
        <p:spPr>
          <a:xfrm>
            <a:off x="7225971" y="3157066"/>
            <a:ext cx="4686954" cy="3562847"/>
          </a:xfrm>
          <a:prstGeom prst="rect">
            <a:avLst/>
          </a:prstGeom>
        </p:spPr>
      </p:pic>
      <p:pic>
        <p:nvPicPr>
          <p:cNvPr id="7" name="Picture 6">
            <a:extLst>
              <a:ext uri="{FF2B5EF4-FFF2-40B4-BE49-F238E27FC236}">
                <a16:creationId xmlns:a16="http://schemas.microsoft.com/office/drawing/2014/main" id="{9B4C09DD-7291-51DD-0E85-1E6F3E5716F3}"/>
              </a:ext>
            </a:extLst>
          </p:cNvPr>
          <p:cNvPicPr>
            <a:picLocks noChangeAspect="1"/>
          </p:cNvPicPr>
          <p:nvPr/>
        </p:nvPicPr>
        <p:blipFill>
          <a:blip r:embed="rId5"/>
          <a:stretch>
            <a:fillRect/>
          </a:stretch>
        </p:blipFill>
        <p:spPr>
          <a:xfrm>
            <a:off x="3738233" y="1657101"/>
            <a:ext cx="4715533" cy="3562847"/>
          </a:xfrm>
          <a:prstGeom prst="rect">
            <a:avLst/>
          </a:prstGeom>
        </p:spPr>
      </p:pic>
      <p:sp>
        <p:nvSpPr>
          <p:cNvPr id="8" name="TextBox 7">
            <a:extLst>
              <a:ext uri="{FF2B5EF4-FFF2-40B4-BE49-F238E27FC236}">
                <a16:creationId xmlns:a16="http://schemas.microsoft.com/office/drawing/2014/main" id="{1B1BB21B-1EB6-5F65-669E-A3FE74065981}"/>
              </a:ext>
            </a:extLst>
          </p:cNvPr>
          <p:cNvSpPr txBox="1"/>
          <p:nvPr/>
        </p:nvSpPr>
        <p:spPr>
          <a:xfrm>
            <a:off x="952918" y="5327115"/>
            <a:ext cx="6093994" cy="646331"/>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F</a:t>
            </a:r>
            <a:r>
              <a:rPr lang="en-US" sz="1800" b="1" dirty="0">
                <a:latin typeface="Times New Roman" panose="02020603050405020304" pitchFamily="18" charset="0"/>
                <a:cs typeface="Times New Roman" panose="02020603050405020304" pitchFamily="18" charset="0"/>
              </a:rPr>
              <a:t>ails to reflect disease activity or quantify overall inflammatory burden</a:t>
            </a:r>
            <a:endParaRPr lang="en-US" sz="1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2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54B4-2A29-5986-8537-03481EBE8425}"/>
              </a:ext>
            </a:extLst>
          </p:cNvPr>
          <p:cNvSpPr>
            <a:spLocks noGrp="1"/>
          </p:cNvSpPr>
          <p:nvPr>
            <p:ph type="title"/>
          </p:nvPr>
        </p:nvSpPr>
        <p:spPr/>
        <p:txBody>
          <a:bodyPr/>
          <a:lstStyle/>
          <a:p>
            <a:r>
              <a:rPr lang="en-US" sz="3600" b="0" i="0" u="none" strike="noStrike" baseline="0" dirty="0">
                <a:solidFill>
                  <a:srgbClr val="232323"/>
                </a:solidFill>
                <a:latin typeface="Times New Roman" panose="02020603050405020304" pitchFamily="18" charset="0"/>
                <a:cs typeface="Times New Roman" panose="02020603050405020304" pitchFamily="18" charset="0"/>
              </a:rPr>
              <a:t>HISTORIC</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181F8B9-D77E-A0CA-90CF-9DBC8133AC6E}"/>
              </a:ext>
            </a:extLst>
          </p:cNvPr>
          <p:cNvSpPr>
            <a:spLocks noGrp="1"/>
          </p:cNvSpPr>
          <p:nvPr>
            <p:ph idx="1"/>
          </p:nvPr>
        </p:nvSpPr>
        <p:spPr/>
        <p:txBody>
          <a:bodyPr/>
          <a:lstStyle/>
          <a:p>
            <a:r>
              <a:rPr lang="en-US" sz="1800" b="1" i="0" u="none" strike="noStrike" baseline="0" dirty="0">
                <a:solidFill>
                  <a:srgbClr val="000000"/>
                </a:solidFill>
                <a:latin typeface="Times New Roman" panose="02020603050405020304" pitchFamily="18" charset="0"/>
                <a:cs typeface="Times New Roman" panose="02020603050405020304" pitchFamily="18" charset="0"/>
              </a:rPr>
              <a:t>The</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Hi</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dradenit</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i</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s </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S</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upp</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u</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ra</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t</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iv</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a </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C</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or</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e outcomes s</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e</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t </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I</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nternation</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a</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l </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C</a:t>
            </a:r>
            <a:r>
              <a:rPr lang="en-US" sz="1800" b="0" i="0" u="none" strike="noStrike" baseline="0" dirty="0">
                <a:solidFill>
                  <a:srgbClr val="232323"/>
                </a:solidFill>
                <a:latin typeface="Times New Roman" panose="02020603050405020304" pitchFamily="18" charset="0"/>
                <a:cs typeface="Times New Roman" panose="02020603050405020304" pitchFamily="18" charset="0"/>
              </a:rPr>
              <a:t>ollaboration (HISTORIC) has identified six core domains to measure in all future HS trials: pain, physical signs, HS-specific quality of life, global assessment, progression of course, and symptoms (drainage and fatigue)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6758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5E2F-6065-1CF4-6048-3037A69FD742}"/>
              </a:ext>
            </a:extLst>
          </p:cNvPr>
          <p:cNvSpPr>
            <a:spLocks noGrp="1"/>
          </p:cNvSpPr>
          <p:nvPr>
            <p:ph type="title"/>
          </p:nvPr>
        </p:nvSpPr>
        <p:spPr/>
        <p:txBody>
          <a:bodyPr/>
          <a:lstStyle/>
          <a:p>
            <a:r>
              <a:rPr lang="en-US" dirty="0"/>
              <a:t>HS Physician Global Assessment</a:t>
            </a:r>
          </a:p>
        </p:txBody>
      </p:sp>
      <p:pic>
        <p:nvPicPr>
          <p:cNvPr id="5" name="Content Placeholder 4">
            <a:extLst>
              <a:ext uri="{FF2B5EF4-FFF2-40B4-BE49-F238E27FC236}">
                <a16:creationId xmlns:a16="http://schemas.microsoft.com/office/drawing/2014/main" id="{4D38327A-EDBF-FE0A-9791-7FC50241C611}"/>
              </a:ext>
            </a:extLst>
          </p:cNvPr>
          <p:cNvPicPr>
            <a:picLocks noGrp="1" noChangeAspect="1"/>
          </p:cNvPicPr>
          <p:nvPr>
            <p:ph idx="1"/>
          </p:nvPr>
        </p:nvPicPr>
        <p:blipFill>
          <a:blip r:embed="rId2"/>
          <a:stretch>
            <a:fillRect/>
          </a:stretch>
        </p:blipFill>
        <p:spPr>
          <a:xfrm>
            <a:off x="3186692" y="1576388"/>
            <a:ext cx="5818615" cy="3778250"/>
          </a:xfrm>
        </p:spPr>
      </p:pic>
    </p:spTree>
    <p:extLst>
      <p:ext uri="{BB962C8B-B14F-4D97-AF65-F5344CB8AC3E}">
        <p14:creationId xmlns:p14="http://schemas.microsoft.com/office/powerpoint/2010/main" val="8134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3F0F9-7B04-F8CE-9518-ABDAC932551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Acute Flare-up</a:t>
            </a:r>
          </a:p>
        </p:txBody>
      </p:sp>
      <p:pic>
        <p:nvPicPr>
          <p:cNvPr id="7" name="Picture 6">
            <a:extLst>
              <a:ext uri="{FF2B5EF4-FFF2-40B4-BE49-F238E27FC236}">
                <a16:creationId xmlns:a16="http://schemas.microsoft.com/office/drawing/2014/main" id="{3B281F58-B054-E483-170E-4554931D13B3}"/>
              </a:ext>
            </a:extLst>
          </p:cNvPr>
          <p:cNvPicPr>
            <a:picLocks noChangeAspect="1"/>
          </p:cNvPicPr>
          <p:nvPr/>
        </p:nvPicPr>
        <p:blipFill>
          <a:blip r:embed="rId3"/>
          <a:stretch>
            <a:fillRect/>
          </a:stretch>
        </p:blipFill>
        <p:spPr>
          <a:xfrm>
            <a:off x="6315456" y="3035642"/>
            <a:ext cx="4982270" cy="3105583"/>
          </a:xfrm>
          <a:prstGeom prst="rect">
            <a:avLst/>
          </a:prstGeom>
        </p:spPr>
      </p:pic>
      <p:sp>
        <p:nvSpPr>
          <p:cNvPr id="9" name="Content Placeholder 8">
            <a:extLst>
              <a:ext uri="{FF2B5EF4-FFF2-40B4-BE49-F238E27FC236}">
                <a16:creationId xmlns:a16="http://schemas.microsoft.com/office/drawing/2014/main" id="{4CB4C65E-0B86-6FD4-AA7E-0DB430A592BA}"/>
              </a:ext>
            </a:extLst>
          </p:cNvPr>
          <p:cNvSpPr>
            <a:spLocks noGrp="1"/>
          </p:cNvSpPr>
          <p:nvPr>
            <p:ph idx="1"/>
          </p:nvPr>
        </p:nvSpPr>
        <p:spPr>
          <a:xfrm>
            <a:off x="1138428" y="1264555"/>
            <a:ext cx="8915400" cy="3777622"/>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General measures: </a:t>
            </a:r>
          </a:p>
          <a:p>
            <a:pPr marL="0" indent="0">
              <a:buNone/>
            </a:pPr>
            <a:r>
              <a:rPr lang="en-US" sz="1200" dirty="0" err="1">
                <a:solidFill>
                  <a:srgbClr val="232323"/>
                </a:solidFill>
                <a:latin typeface="Times New Roman" panose="02020603050405020304" pitchFamily="18" charset="0"/>
                <a:cs typeface="Times New Roman" panose="02020603050405020304" pitchFamily="18" charset="0"/>
              </a:rPr>
              <a:t>Hibiclens</a:t>
            </a:r>
            <a:r>
              <a:rPr lang="en-US" sz="1200" dirty="0">
                <a:solidFill>
                  <a:srgbClr val="232323"/>
                </a:solidFill>
                <a:latin typeface="Times New Roman" panose="02020603050405020304" pitchFamily="18" charset="0"/>
                <a:cs typeface="Times New Roman" panose="02020603050405020304" pitchFamily="18" charset="0"/>
              </a:rPr>
              <a:t> (chlorhexidine), Benzoyl peroxide wash, </a:t>
            </a:r>
          </a:p>
          <a:p>
            <a:pPr marL="0" indent="0">
              <a:buNone/>
            </a:pPr>
            <a:r>
              <a:rPr lang="en-US" sz="1200" dirty="0">
                <a:solidFill>
                  <a:srgbClr val="232323"/>
                </a:solidFill>
                <a:latin typeface="Times New Roman" panose="02020603050405020304" pitchFamily="18" charset="0"/>
                <a:cs typeface="Times New Roman" panose="02020603050405020304" pitchFamily="18" charset="0"/>
              </a:rPr>
              <a:t>Vinegar bath (2 cups apple cider vinegar in warm bath)</a:t>
            </a:r>
          </a:p>
          <a:p>
            <a:pPr marL="0" indent="0">
              <a:buNone/>
            </a:pPr>
            <a:r>
              <a:rPr lang="en-US" sz="1200" dirty="0">
                <a:solidFill>
                  <a:srgbClr val="232323"/>
                </a:solidFill>
                <a:latin typeface="Times New Roman" panose="02020603050405020304" pitchFamily="18" charset="0"/>
                <a:cs typeface="Times New Roman" panose="02020603050405020304" pitchFamily="18" charset="0"/>
              </a:rPr>
              <a:t>topical clindamycin 1%</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I&amp;D</a:t>
            </a:r>
          </a:p>
          <a:p>
            <a:r>
              <a:rPr lang="en-US" dirty="0">
                <a:latin typeface="Times New Roman" panose="02020603050405020304" pitchFamily="18" charset="0"/>
                <a:cs typeface="Times New Roman" panose="02020603050405020304" pitchFamily="18" charset="0"/>
              </a:rPr>
              <a:t>Steroid injection/systemic</a:t>
            </a:r>
          </a:p>
          <a:p>
            <a:r>
              <a:rPr lang="en-US" dirty="0">
                <a:latin typeface="Times New Roman" panose="02020603050405020304" pitchFamily="18" charset="0"/>
                <a:cs typeface="Times New Roman" panose="02020603050405020304" pitchFamily="18" charset="0"/>
              </a:rPr>
              <a:t>Abx</a:t>
            </a:r>
          </a:p>
          <a:p>
            <a:r>
              <a:rPr lang="en-US" dirty="0">
                <a:latin typeface="Times New Roman" panose="02020603050405020304" pitchFamily="18" charset="0"/>
                <a:cs typeface="Times New Roman" panose="02020603050405020304" pitchFamily="18" charset="0"/>
              </a:rPr>
              <a:t>Transition to Long-Term Management </a:t>
            </a:r>
          </a:p>
        </p:txBody>
      </p:sp>
      <p:pic>
        <p:nvPicPr>
          <p:cNvPr id="6" name="Picture 5">
            <a:extLst>
              <a:ext uri="{FF2B5EF4-FFF2-40B4-BE49-F238E27FC236}">
                <a16:creationId xmlns:a16="http://schemas.microsoft.com/office/drawing/2014/main" id="{45A96255-8EAB-9A12-DEE4-EF200178871E}"/>
              </a:ext>
            </a:extLst>
          </p:cNvPr>
          <p:cNvPicPr>
            <a:picLocks noChangeAspect="1"/>
          </p:cNvPicPr>
          <p:nvPr/>
        </p:nvPicPr>
        <p:blipFill>
          <a:blip r:embed="rId4"/>
          <a:stretch>
            <a:fillRect/>
          </a:stretch>
        </p:blipFill>
        <p:spPr>
          <a:xfrm>
            <a:off x="6158752" y="809259"/>
            <a:ext cx="5582429" cy="5239481"/>
          </a:xfrm>
          <a:prstGeom prst="rect">
            <a:avLst/>
          </a:prstGeom>
        </p:spPr>
      </p:pic>
    </p:spTree>
    <p:extLst>
      <p:ext uri="{BB962C8B-B14F-4D97-AF65-F5344CB8AC3E}">
        <p14:creationId xmlns:p14="http://schemas.microsoft.com/office/powerpoint/2010/main" val="884113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B06B-0BF3-1FAC-1E38-682E74D27AE5}"/>
              </a:ext>
            </a:extLst>
          </p:cNvPr>
          <p:cNvSpPr>
            <a:spLocks noGrp="1"/>
          </p:cNvSpPr>
          <p:nvPr>
            <p:ph type="title"/>
          </p:nvPr>
        </p:nvSpPr>
        <p:spPr>
          <a:xfrm>
            <a:off x="3490997" y="441469"/>
            <a:ext cx="8911687" cy="1280890"/>
          </a:xfrm>
        </p:spPr>
        <p:txBody>
          <a:bodyPr/>
          <a:lstStyle/>
          <a:p>
            <a:r>
              <a:rPr lang="en-US" dirty="0">
                <a:latin typeface="Times New Roman" panose="02020603050405020304" pitchFamily="18" charset="0"/>
                <a:cs typeface="Times New Roman" panose="02020603050405020304" pitchFamily="18" charset="0"/>
              </a:rPr>
              <a:t>Wound care</a:t>
            </a:r>
          </a:p>
        </p:txBody>
      </p:sp>
      <p:sp>
        <p:nvSpPr>
          <p:cNvPr id="3" name="Content Placeholder 2">
            <a:extLst>
              <a:ext uri="{FF2B5EF4-FFF2-40B4-BE49-F238E27FC236}">
                <a16:creationId xmlns:a16="http://schemas.microsoft.com/office/drawing/2014/main" id="{3D7C2E0F-4F26-918D-C78A-17D069C94595}"/>
              </a:ext>
            </a:extLst>
          </p:cNvPr>
          <p:cNvSpPr>
            <a:spLocks noGrp="1"/>
          </p:cNvSpPr>
          <p:nvPr>
            <p:ph idx="1"/>
          </p:nvPr>
        </p:nvSpPr>
        <p:spPr>
          <a:xfrm>
            <a:off x="2432957" y="946778"/>
            <a:ext cx="8915400" cy="3777622"/>
          </a:xfrm>
        </p:spPr>
        <p:txBody>
          <a:bodyPr>
            <a:normAutofit/>
          </a:bodyPr>
          <a:lstStyle/>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Topical antiseptic washes, such as chlorhexidine, 4% benzoyl peroxide, zinc </a:t>
            </a:r>
            <a:r>
              <a:rPr lang="en-US" dirty="0" err="1">
                <a:solidFill>
                  <a:schemeClr val="tx1"/>
                </a:solidFill>
                <a:latin typeface="Times New Roman" panose="02020603050405020304" pitchFamily="18" charset="0"/>
                <a:cs typeface="Times New Roman" panose="02020603050405020304" pitchFamily="18" charset="0"/>
              </a:rPr>
              <a:t>pyrithione</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Avoid adhesive tape ( use elastic fishnet dressings)</a:t>
            </a:r>
          </a:p>
          <a:p>
            <a:r>
              <a:rPr lang="en-US" dirty="0">
                <a:solidFill>
                  <a:schemeClr val="tx1"/>
                </a:solidFill>
                <a:latin typeface="Times New Roman" panose="02020603050405020304" pitchFamily="18" charset="0"/>
                <a:cs typeface="Times New Roman" panose="02020603050405020304" pitchFamily="18" charset="0"/>
              </a:rPr>
              <a:t>Apply petrolatum</a:t>
            </a:r>
          </a:p>
          <a:p>
            <a:r>
              <a:rPr lang="en-US" dirty="0">
                <a:solidFill>
                  <a:schemeClr val="tx1"/>
                </a:solidFill>
                <a:latin typeface="Times New Roman" panose="02020603050405020304" pitchFamily="18" charset="0"/>
                <a:cs typeface="Times New Roman" panose="02020603050405020304" pitchFamily="18" charset="0"/>
              </a:rPr>
              <a:t>Sanitary pads</a:t>
            </a:r>
          </a:p>
          <a:p>
            <a:r>
              <a:rPr lang="en-US" dirty="0">
                <a:solidFill>
                  <a:schemeClr val="tx1"/>
                </a:solidFill>
                <a:latin typeface="Times New Roman" panose="02020603050405020304" pitchFamily="18" charset="0"/>
                <a:cs typeface="Times New Roman" panose="02020603050405020304" pitchFamily="18" charset="0"/>
              </a:rPr>
              <a:t>Support groups!</a:t>
            </a:r>
          </a:p>
        </p:txBody>
      </p:sp>
      <p:pic>
        <p:nvPicPr>
          <p:cNvPr id="4" name="Picture 3">
            <a:extLst>
              <a:ext uri="{FF2B5EF4-FFF2-40B4-BE49-F238E27FC236}">
                <a16:creationId xmlns:a16="http://schemas.microsoft.com/office/drawing/2014/main" id="{3F8A5788-9601-8D2C-8864-A3E35567ABAA}"/>
              </a:ext>
            </a:extLst>
          </p:cNvPr>
          <p:cNvPicPr>
            <a:picLocks noChangeAspect="1"/>
          </p:cNvPicPr>
          <p:nvPr/>
        </p:nvPicPr>
        <p:blipFill>
          <a:blip r:embed="rId3"/>
          <a:stretch>
            <a:fillRect/>
          </a:stretch>
        </p:blipFill>
        <p:spPr>
          <a:xfrm>
            <a:off x="427704" y="1311117"/>
            <a:ext cx="2005253" cy="1742925"/>
          </a:xfrm>
          <a:prstGeom prst="rect">
            <a:avLst/>
          </a:prstGeom>
        </p:spPr>
      </p:pic>
      <p:pic>
        <p:nvPicPr>
          <p:cNvPr id="5" name="Picture 4">
            <a:extLst>
              <a:ext uri="{FF2B5EF4-FFF2-40B4-BE49-F238E27FC236}">
                <a16:creationId xmlns:a16="http://schemas.microsoft.com/office/drawing/2014/main" id="{189FE7D6-DC66-522D-2084-CDB095A56A4D}"/>
              </a:ext>
            </a:extLst>
          </p:cNvPr>
          <p:cNvPicPr>
            <a:picLocks noChangeAspect="1"/>
          </p:cNvPicPr>
          <p:nvPr/>
        </p:nvPicPr>
        <p:blipFill>
          <a:blip r:embed="rId4"/>
          <a:stretch>
            <a:fillRect/>
          </a:stretch>
        </p:blipFill>
        <p:spPr>
          <a:xfrm>
            <a:off x="8814140" y="702129"/>
            <a:ext cx="2190039" cy="1632364"/>
          </a:xfrm>
          <a:prstGeom prst="rect">
            <a:avLst/>
          </a:prstGeom>
        </p:spPr>
      </p:pic>
      <p:pic>
        <p:nvPicPr>
          <p:cNvPr id="6" name="Picture 5">
            <a:extLst>
              <a:ext uri="{FF2B5EF4-FFF2-40B4-BE49-F238E27FC236}">
                <a16:creationId xmlns:a16="http://schemas.microsoft.com/office/drawing/2014/main" id="{DF96A30E-A810-75D8-9E26-5027166B4B4A}"/>
              </a:ext>
            </a:extLst>
          </p:cNvPr>
          <p:cNvPicPr>
            <a:picLocks noChangeAspect="1"/>
          </p:cNvPicPr>
          <p:nvPr/>
        </p:nvPicPr>
        <p:blipFill>
          <a:blip r:embed="rId5"/>
          <a:stretch>
            <a:fillRect/>
          </a:stretch>
        </p:blipFill>
        <p:spPr>
          <a:xfrm>
            <a:off x="9034809" y="4236719"/>
            <a:ext cx="2125625" cy="1674503"/>
          </a:xfrm>
          <a:prstGeom prst="rect">
            <a:avLst/>
          </a:prstGeom>
        </p:spPr>
      </p:pic>
    </p:spTree>
    <p:extLst>
      <p:ext uri="{BB962C8B-B14F-4D97-AF65-F5344CB8AC3E}">
        <p14:creationId xmlns:p14="http://schemas.microsoft.com/office/powerpoint/2010/main" val="1313230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3029D-A166-4363-7654-DAF7779CE40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Incision and Drainage</a:t>
            </a:r>
          </a:p>
        </p:txBody>
      </p:sp>
      <p:sp>
        <p:nvSpPr>
          <p:cNvPr id="3" name="Content Placeholder 2">
            <a:extLst>
              <a:ext uri="{FF2B5EF4-FFF2-40B4-BE49-F238E27FC236}">
                <a16:creationId xmlns:a16="http://schemas.microsoft.com/office/drawing/2014/main" id="{BD480CE1-E0F1-680C-9739-36BA723C42E8}"/>
              </a:ext>
            </a:extLst>
          </p:cNvPr>
          <p:cNvSpPr>
            <a:spLocks noGrp="1"/>
          </p:cNvSpPr>
          <p:nvPr>
            <p:ph idx="1"/>
          </p:nvPr>
        </p:nvSpPr>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Numb it!</a:t>
            </a:r>
          </a:p>
          <a:p>
            <a:r>
              <a:rPr lang="en-US" sz="2400" dirty="0">
                <a:solidFill>
                  <a:schemeClr val="tx1"/>
                </a:solidFill>
                <a:latin typeface="Times New Roman" panose="02020603050405020304" pitchFamily="18" charset="0"/>
                <a:cs typeface="Times New Roman" panose="02020603050405020304" pitchFamily="18" charset="0"/>
              </a:rPr>
              <a:t> Punch bx device better than a scalpel</a:t>
            </a:r>
          </a:p>
          <a:p>
            <a:r>
              <a:rPr lang="en-US" sz="2400" dirty="0">
                <a:solidFill>
                  <a:schemeClr val="tx1"/>
                </a:solidFill>
                <a:latin typeface="Times New Roman" panose="02020603050405020304" pitchFamily="18" charset="0"/>
                <a:cs typeface="Times New Roman" panose="02020603050405020304" pitchFamily="18" charset="0"/>
              </a:rPr>
              <a:t>Do NOT pack; allow healing by secondary intention</a:t>
            </a:r>
          </a:p>
          <a:p>
            <a:r>
              <a:rPr lang="en-US" sz="2400" dirty="0">
                <a:solidFill>
                  <a:schemeClr val="tx1"/>
                </a:solidFill>
                <a:latin typeface="Times New Roman" panose="02020603050405020304" pitchFamily="18" charset="0"/>
                <a:cs typeface="Times New Roman" panose="02020603050405020304" pitchFamily="18" charset="0"/>
              </a:rPr>
              <a:t>Consider deroofing (</a:t>
            </a:r>
            <a:r>
              <a:rPr lang="en-US" dirty="0">
                <a:solidFill>
                  <a:schemeClr val="tx1"/>
                </a:solidFill>
                <a:latin typeface="Times New Roman" panose="02020603050405020304" pitchFamily="18" charset="0"/>
                <a:cs typeface="Times New Roman" panose="02020603050405020304" pitchFamily="18" charset="0"/>
              </a:rPr>
              <a:t>Punch Debridement (Mini-Deroofing))</a:t>
            </a:r>
          </a:p>
          <a:p>
            <a:pPr marL="0" indent="0">
              <a:buNone/>
            </a:pPr>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D61FB0A-84CA-6723-D855-7C9686146699}"/>
              </a:ext>
            </a:extLst>
          </p:cNvPr>
          <p:cNvPicPr>
            <a:picLocks noChangeAspect="1"/>
          </p:cNvPicPr>
          <p:nvPr/>
        </p:nvPicPr>
        <p:blipFill>
          <a:blip r:embed="rId3"/>
          <a:stretch>
            <a:fillRect/>
          </a:stretch>
        </p:blipFill>
        <p:spPr>
          <a:xfrm>
            <a:off x="7850342" y="445081"/>
            <a:ext cx="4122298" cy="2569539"/>
          </a:xfrm>
          <a:prstGeom prst="rect">
            <a:avLst/>
          </a:prstGeom>
        </p:spPr>
      </p:pic>
    </p:spTree>
    <p:extLst>
      <p:ext uri="{BB962C8B-B14F-4D97-AF65-F5344CB8AC3E}">
        <p14:creationId xmlns:p14="http://schemas.microsoft.com/office/powerpoint/2010/main" val="3274815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2C09-2A58-15F9-8D7B-0F580B8A7CCF}"/>
              </a:ext>
            </a:extLst>
          </p:cNvPr>
          <p:cNvSpPr>
            <a:spLocks noGrp="1"/>
          </p:cNvSpPr>
          <p:nvPr>
            <p:ph type="title"/>
          </p:nvPr>
        </p:nvSpPr>
        <p:spPr>
          <a:xfrm>
            <a:off x="1601788" y="329669"/>
            <a:ext cx="10590212" cy="1280890"/>
          </a:xfrm>
        </p:spPr>
        <p:txBody>
          <a:bodyPr/>
          <a:lstStyle/>
          <a:p>
            <a:r>
              <a:rPr lang="en-US" b="1" dirty="0">
                <a:latin typeface="Times New Roman" panose="02020603050405020304" pitchFamily="18" charset="0"/>
                <a:cs typeface="Times New Roman" panose="02020603050405020304" pitchFamily="18" charset="0"/>
              </a:rPr>
              <a:t>Intralesional Triamcinolone infiltrations </a:t>
            </a:r>
            <a:endParaRPr lang="en-US" dirty="0">
              <a:latin typeface="Times New Roman" panose="02020603050405020304" pitchFamily="18" charset="0"/>
              <a:cs typeface="Times New Roman" panose="02020603050405020304" pitchFamily="18" charset="0"/>
            </a:endParaRPr>
          </a:p>
        </p:txBody>
      </p:sp>
      <p:pic>
        <p:nvPicPr>
          <p:cNvPr id="1026" name="Picture 2" descr="Figure 1">
            <a:extLst>
              <a:ext uri="{FF2B5EF4-FFF2-40B4-BE49-F238E27FC236}">
                <a16:creationId xmlns:a16="http://schemas.microsoft.com/office/drawing/2014/main" id="{D11C4A54-B24F-7FD5-9CD2-D36D03071A5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07166" y="1117071"/>
            <a:ext cx="4588834" cy="5580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E3D2F2-2BD6-B82F-7FF2-45143D976A32}"/>
              </a:ext>
            </a:extLst>
          </p:cNvPr>
          <p:cNvSpPr txBox="1"/>
          <p:nvPr/>
        </p:nvSpPr>
        <p:spPr>
          <a:xfrm>
            <a:off x="6268679" y="1368178"/>
            <a:ext cx="5750642" cy="4801314"/>
          </a:xfrm>
          <a:prstGeom prst="rect">
            <a:avLst/>
          </a:prstGeom>
          <a:noFill/>
        </p:spPr>
        <p:txBody>
          <a:bodyPr wrap="square">
            <a:spAutoFit/>
          </a:bodyPr>
          <a:lstStyle/>
          <a:p>
            <a:pPr marL="342900" indent="-342900">
              <a:buAutoNum type="alphaLcParenBoth"/>
            </a:pPr>
            <a:r>
              <a:rPr lang="en-US" dirty="0">
                <a:latin typeface="Times New Roman" panose="02020603050405020304" pitchFamily="18" charset="0"/>
                <a:cs typeface="Times New Roman" panose="02020603050405020304" pitchFamily="18" charset="0"/>
              </a:rPr>
              <a:t>Inflammatory nodules were injected directly </a:t>
            </a:r>
            <a:r>
              <a:rPr lang="en-US" b="1" dirty="0">
                <a:latin typeface="Times New Roman" panose="02020603050405020304" pitchFamily="18" charset="0"/>
                <a:cs typeface="Times New Roman" panose="02020603050405020304" pitchFamily="18" charset="0"/>
              </a:rPr>
              <a:t>inside the lesion.</a:t>
            </a:r>
          </a:p>
          <a:p>
            <a:pPr marL="342900" indent="-342900">
              <a:buAutoNum type="alphaLcParenBoth"/>
            </a:pPr>
            <a:endParaRPr lang="en-US" dirty="0">
              <a:latin typeface="Times New Roman" panose="02020603050405020304" pitchFamily="18" charset="0"/>
              <a:cs typeface="Times New Roman" panose="02020603050405020304" pitchFamily="18" charset="0"/>
            </a:endParaRPr>
          </a:p>
          <a:p>
            <a:pPr marL="342900" indent="-342900">
              <a:buAutoNum type="alphaLcParenBoth"/>
            </a:pPr>
            <a:endParaRPr lang="en-US" dirty="0">
              <a:latin typeface="Times New Roman" panose="02020603050405020304" pitchFamily="18" charset="0"/>
              <a:cs typeface="Times New Roman" panose="02020603050405020304" pitchFamily="18" charset="0"/>
            </a:endParaRPr>
          </a:p>
          <a:p>
            <a:pPr marL="342900" indent="-342900">
              <a:buAutoNum type="alphaLcParenBoth"/>
            </a:pPr>
            <a:endParaRPr lang="en-US" dirty="0">
              <a:latin typeface="Times New Roman" panose="02020603050405020304" pitchFamily="18" charset="0"/>
              <a:cs typeface="Times New Roman" panose="02020603050405020304" pitchFamily="18" charset="0"/>
            </a:endParaRPr>
          </a:p>
          <a:p>
            <a:pPr marL="342900" indent="-342900">
              <a:buAutoNum type="alphaLcParenBoth"/>
            </a:pPr>
            <a:endParaRPr lang="en-US" dirty="0">
              <a:latin typeface="Times New Roman" panose="02020603050405020304" pitchFamily="18" charset="0"/>
              <a:cs typeface="Times New Roman" panose="02020603050405020304" pitchFamily="18" charset="0"/>
            </a:endParaRPr>
          </a:p>
          <a:p>
            <a:pPr marL="342900" indent="-342900">
              <a:buAutoNum type="alphaLcParenBoth"/>
            </a:pPr>
            <a:endParaRPr lang="en-US" dirty="0">
              <a:latin typeface="Times New Roman" panose="02020603050405020304" pitchFamily="18" charset="0"/>
              <a:cs typeface="Times New Roman" panose="02020603050405020304" pitchFamily="18" charset="0"/>
            </a:endParaRPr>
          </a:p>
          <a:p>
            <a:pPr marL="342900" indent="-342900">
              <a:buAutoNum type="alphaLcParenBoth"/>
            </a:pPr>
            <a:endParaRPr lang="en-US" dirty="0">
              <a:latin typeface="Times New Roman" panose="02020603050405020304" pitchFamily="18" charset="0"/>
              <a:cs typeface="Times New Roman" panose="02020603050405020304" pitchFamily="18" charset="0"/>
            </a:endParaRPr>
          </a:p>
          <a:p>
            <a:pPr marL="342900" indent="-342900">
              <a:buAutoNum type="alphaLcParenBoth"/>
            </a:pPr>
            <a:r>
              <a:rPr lang="en-US" dirty="0">
                <a:latin typeface="Times New Roman" panose="02020603050405020304" pitchFamily="18" charset="0"/>
                <a:cs typeface="Times New Roman" panose="02020603050405020304" pitchFamily="18" charset="0"/>
              </a:rPr>
              <a:t> Abscesses were injected </a:t>
            </a:r>
            <a:r>
              <a:rPr lang="en-US" b="1" dirty="0">
                <a:latin typeface="Times New Roman" panose="02020603050405020304" pitchFamily="18" charset="0"/>
                <a:cs typeface="Times New Roman" panose="02020603050405020304" pitchFamily="18" charset="0"/>
              </a:rPr>
              <a:t>beneath the base of the lesion (around) </a:t>
            </a:r>
            <a:r>
              <a:rPr lang="en-US" dirty="0">
                <a:latin typeface="Times New Roman" panose="02020603050405020304" pitchFamily="18" charset="0"/>
                <a:cs typeface="Times New Roman" panose="02020603050405020304" pitchFamily="18" charset="0"/>
              </a:rPr>
              <a:t>in the area of panniculitis. </a:t>
            </a:r>
          </a:p>
          <a:p>
            <a:pPr marL="342900" indent="-342900">
              <a:buAutoNum type="alphaLcParenBoth"/>
            </a:pPr>
            <a:endParaRPr lang="en-US" dirty="0">
              <a:latin typeface="Times New Roman" panose="02020603050405020304" pitchFamily="18" charset="0"/>
              <a:cs typeface="Times New Roman" panose="02020603050405020304" pitchFamily="18" charset="0"/>
            </a:endParaRPr>
          </a:p>
          <a:p>
            <a:pPr marL="342900" indent="-342900">
              <a:buAutoNum type="alphaLcParenBoth"/>
            </a:pPr>
            <a:endParaRPr lang="en-US" dirty="0">
              <a:latin typeface="Times New Roman" panose="02020603050405020304" pitchFamily="18" charset="0"/>
              <a:cs typeface="Times New Roman" panose="02020603050405020304" pitchFamily="18" charset="0"/>
            </a:endParaRPr>
          </a:p>
          <a:p>
            <a:pPr marL="342900" indent="-342900">
              <a:buAutoNum type="alphaLcParenBoth"/>
            </a:pPr>
            <a:endParaRPr lang="en-US" dirty="0">
              <a:latin typeface="Times New Roman" panose="02020603050405020304" pitchFamily="18" charset="0"/>
              <a:cs typeface="Times New Roman" panose="02020603050405020304" pitchFamily="18" charset="0"/>
            </a:endParaRPr>
          </a:p>
          <a:p>
            <a:pPr marL="342900" indent="-342900">
              <a:buAutoNum type="alphaLcParenBoth"/>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 Fistulous tracts were injected with one or more injections along </a:t>
            </a:r>
            <a:r>
              <a:rPr lang="en-US" b="1" dirty="0">
                <a:latin typeface="Times New Roman" panose="02020603050405020304" pitchFamily="18" charset="0"/>
                <a:cs typeface="Times New Roman" panose="02020603050405020304" pitchFamily="18" charset="0"/>
              </a:rPr>
              <a:t>the base of the tract.</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503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2C59-C896-A673-9C37-03EC665C301C}"/>
              </a:ext>
            </a:extLst>
          </p:cNvPr>
          <p:cNvSpPr>
            <a:spLocks noGrp="1"/>
          </p:cNvSpPr>
          <p:nvPr>
            <p:ph type="title"/>
          </p:nvPr>
        </p:nvSpPr>
        <p:spPr>
          <a:xfrm>
            <a:off x="2592925" y="712600"/>
            <a:ext cx="8911687" cy="1280890"/>
          </a:xfrm>
        </p:spPr>
        <p:txBody>
          <a:bodyPr>
            <a:normAutofit fontScale="90000"/>
          </a:bodyPr>
          <a:lstStyle/>
          <a:p>
            <a:r>
              <a:rPr lang="en-US" dirty="0">
                <a:latin typeface="Times New Roman" panose="02020603050405020304" pitchFamily="18" charset="0"/>
                <a:cs typeface="Times New Roman" panose="02020603050405020304" pitchFamily="18" charset="0"/>
              </a:rPr>
              <a:t>40 mg/cc US assisted</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Dose 0.25-1cc per lesion</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2050" name="Picture 2" descr="Figure 2">
            <a:extLst>
              <a:ext uri="{FF2B5EF4-FFF2-40B4-BE49-F238E27FC236}">
                <a16:creationId xmlns:a16="http://schemas.microsoft.com/office/drawing/2014/main" id="{E9132F74-8623-8488-F99F-E9DF9351689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32342" y="2133600"/>
            <a:ext cx="4270794" cy="37782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7DC82F2-56EC-AA72-5EE0-C526D9EA3312}"/>
              </a:ext>
            </a:extLst>
          </p:cNvPr>
          <p:cNvSpPr txBox="1">
            <a:spLocks/>
          </p:cNvSpPr>
          <p:nvPr/>
        </p:nvSpPr>
        <p:spPr>
          <a:xfrm>
            <a:off x="6630270" y="2134228"/>
            <a:ext cx="8915400"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dirty="0">
                <a:latin typeface="Times New Roman" panose="02020603050405020304" pitchFamily="18" charset="0"/>
                <a:cs typeface="Times New Roman" panose="02020603050405020304" pitchFamily="18" charset="0"/>
              </a:rPr>
              <a:t>Resolution:</a:t>
            </a:r>
          </a:p>
          <a:p>
            <a:r>
              <a:rPr lang="en-US" dirty="0">
                <a:latin typeface="Times New Roman" panose="02020603050405020304" pitchFamily="18" charset="0"/>
                <a:cs typeface="Times New Roman" panose="02020603050405020304" pitchFamily="18" charset="0"/>
              </a:rPr>
              <a:t>81.1% nodules</a:t>
            </a:r>
          </a:p>
          <a:p>
            <a:r>
              <a:rPr lang="en-US" dirty="0">
                <a:latin typeface="Times New Roman" panose="02020603050405020304" pitchFamily="18" charset="0"/>
                <a:cs typeface="Times New Roman" panose="02020603050405020304" pitchFamily="18" charset="0"/>
              </a:rPr>
              <a:t>72% abscesses</a:t>
            </a:r>
          </a:p>
          <a:p>
            <a:r>
              <a:rPr lang="en-US" dirty="0">
                <a:latin typeface="Times New Roman" panose="02020603050405020304" pitchFamily="18" charset="0"/>
                <a:cs typeface="Times New Roman" panose="02020603050405020304" pitchFamily="18" charset="0"/>
              </a:rPr>
              <a:t>53.33% tunnels</a:t>
            </a:r>
          </a:p>
        </p:txBody>
      </p:sp>
    </p:spTree>
    <p:extLst>
      <p:ext uri="{BB962C8B-B14F-4D97-AF65-F5344CB8AC3E}">
        <p14:creationId xmlns:p14="http://schemas.microsoft.com/office/powerpoint/2010/main" val="83782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C3CF-D578-BF45-4B9A-2ABAFFA6CE2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Maintenance therapy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84C5564-25D0-3BB4-A158-2870120EA279}"/>
              </a:ext>
            </a:extLst>
          </p:cNvPr>
          <p:cNvSpPr>
            <a:spLocks noGrp="1"/>
          </p:cNvSpPr>
          <p:nvPr>
            <p:ph idx="1"/>
          </p:nvPr>
        </p:nvSpPr>
        <p:spPr>
          <a:xfrm>
            <a:off x="1845129" y="1905000"/>
            <a:ext cx="9659483" cy="4006222"/>
          </a:xfrm>
        </p:spPr>
        <p:txBody>
          <a:bodyPr>
            <a:normAutofit/>
          </a:bodyPr>
          <a:lstStyle/>
          <a:p>
            <a:r>
              <a:rPr lang="en-US" sz="2000" dirty="0">
                <a:latin typeface="Times New Roman" panose="02020603050405020304" pitchFamily="18" charset="0"/>
                <a:cs typeface="Times New Roman" panose="02020603050405020304" pitchFamily="18" charset="0"/>
              </a:rPr>
              <a:t>Doxycycline  100mg BID/12 weeks </a:t>
            </a:r>
          </a:p>
          <a:p>
            <a:pPr marL="0" indent="0">
              <a:buNone/>
            </a:pPr>
            <a:r>
              <a:rPr lang="en-US" sz="2000" dirty="0">
                <a:latin typeface="Times New Roman" panose="02020603050405020304" pitchFamily="18" charset="0"/>
                <a:cs typeface="Times New Roman" panose="02020603050405020304" pitchFamily="18" charset="0"/>
              </a:rPr>
              <a:t>GI upset, photosensitivity</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Clindamycin +/- Rifampin</a:t>
            </a:r>
          </a:p>
          <a:p>
            <a:pPr marL="0" indent="0">
              <a:buNone/>
            </a:pPr>
            <a:r>
              <a:rPr lang="en-US" sz="2000" dirty="0">
                <a:latin typeface="Times New Roman" panose="02020603050405020304" pitchFamily="18" charset="0"/>
                <a:cs typeface="Times New Roman" panose="02020603050405020304" pitchFamily="18" charset="0"/>
              </a:rPr>
              <a:t>300 mg BID/12 weeks</a:t>
            </a:r>
          </a:p>
          <a:p>
            <a:pPr marL="0" indent="0">
              <a:buNone/>
            </a:pPr>
            <a:r>
              <a:rPr lang="en-US" sz="2000" dirty="0">
                <a:latin typeface="Times New Roman" panose="02020603050405020304" pitchFamily="18" charset="0"/>
                <a:cs typeface="Times New Roman" panose="02020603050405020304" pitchFamily="18" charset="0"/>
              </a:rPr>
              <a:t>C. diff risk! Add probiotics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Prednisone ~0.5-1mg/kg for 1-2 weeks</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228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3CFA-3CC0-2B31-D756-31D565A6EE55}"/>
              </a:ext>
            </a:extLst>
          </p:cNvPr>
          <p:cNvSpPr>
            <a:spLocks noGrp="1"/>
          </p:cNvSpPr>
          <p:nvPr>
            <p:ph type="title"/>
          </p:nvPr>
        </p:nvSpPr>
        <p:spPr>
          <a:xfrm>
            <a:off x="3598765" y="384080"/>
            <a:ext cx="8911687" cy="1280890"/>
          </a:xfrm>
        </p:spPr>
        <p:txBody>
          <a:bodyPr/>
          <a:lstStyle/>
          <a:p>
            <a:r>
              <a:rPr lang="en-US" dirty="0">
                <a:latin typeface="Times New Roman" panose="02020603050405020304" pitchFamily="18" charset="0"/>
                <a:cs typeface="Times New Roman" panose="02020603050405020304" pitchFamily="18" charset="0"/>
              </a:rPr>
              <a:t>Pain Management</a:t>
            </a:r>
          </a:p>
        </p:txBody>
      </p:sp>
      <p:pic>
        <p:nvPicPr>
          <p:cNvPr id="5" name="Content Placeholder 4">
            <a:extLst>
              <a:ext uri="{FF2B5EF4-FFF2-40B4-BE49-F238E27FC236}">
                <a16:creationId xmlns:a16="http://schemas.microsoft.com/office/drawing/2014/main" id="{9E3BE2B9-1DB7-F123-96E5-20EF61950E57}"/>
              </a:ext>
            </a:extLst>
          </p:cNvPr>
          <p:cNvPicPr>
            <a:picLocks noGrp="1" noChangeAspect="1"/>
          </p:cNvPicPr>
          <p:nvPr>
            <p:ph idx="1"/>
          </p:nvPr>
        </p:nvPicPr>
        <p:blipFill>
          <a:blip r:embed="rId3"/>
          <a:stretch>
            <a:fillRect/>
          </a:stretch>
        </p:blipFill>
        <p:spPr>
          <a:xfrm>
            <a:off x="1071564" y="1264555"/>
            <a:ext cx="9785884" cy="3760993"/>
          </a:xfrm>
        </p:spPr>
      </p:pic>
    </p:spTree>
    <p:extLst>
      <p:ext uri="{BB962C8B-B14F-4D97-AF65-F5344CB8AC3E}">
        <p14:creationId xmlns:p14="http://schemas.microsoft.com/office/powerpoint/2010/main" val="1556505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B5BB-4DE6-5344-99CB-6C92ADE7E44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Case </a:t>
            </a:r>
          </a:p>
        </p:txBody>
      </p:sp>
      <p:sp>
        <p:nvSpPr>
          <p:cNvPr id="3" name="Content Placeholder 2">
            <a:extLst>
              <a:ext uri="{FF2B5EF4-FFF2-40B4-BE49-F238E27FC236}">
                <a16:creationId xmlns:a16="http://schemas.microsoft.com/office/drawing/2014/main" id="{9D92FDB9-8760-FE92-AE5C-684885EA6F28}"/>
              </a:ext>
            </a:extLst>
          </p:cNvPr>
          <p:cNvSpPr>
            <a:spLocks noGrp="1"/>
          </p:cNvSpPr>
          <p:nvPr>
            <p:ph idx="1"/>
          </p:nvPr>
        </p:nvSpPr>
        <p:spPr>
          <a:xfrm>
            <a:off x="2166302" y="1940164"/>
            <a:ext cx="8915400" cy="3777622"/>
          </a:xfrm>
        </p:spPr>
        <p:txBody>
          <a:bodyPr/>
          <a:lstStyle/>
          <a:p>
            <a:r>
              <a:rPr lang="en-US" dirty="0">
                <a:latin typeface="Times New Roman" panose="02020603050405020304" pitchFamily="18" charset="0"/>
                <a:cs typeface="Times New Roman" panose="02020603050405020304" pitchFamily="18" charset="0"/>
              </a:rPr>
              <a:t>38-year-old male with HS “flare-up”….</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What questions do you ask?</a:t>
            </a:r>
          </a:p>
          <a:p>
            <a:r>
              <a:rPr lang="en-US" dirty="0">
                <a:latin typeface="Times New Roman" panose="02020603050405020304" pitchFamily="18" charset="0"/>
                <a:cs typeface="Times New Roman" panose="02020603050405020304" pitchFamily="18" charset="0"/>
              </a:rPr>
              <a:t>What is your workup?</a:t>
            </a:r>
          </a:p>
          <a:p>
            <a:r>
              <a:rPr lang="en-US" dirty="0">
                <a:latin typeface="Times New Roman" panose="02020603050405020304" pitchFamily="18" charset="0"/>
                <a:cs typeface="Times New Roman" panose="02020603050405020304" pitchFamily="18" charset="0"/>
              </a:rPr>
              <a:t>What is your management?</a:t>
            </a:r>
          </a:p>
          <a:p>
            <a:endParaRPr lang="en-US" dirty="0">
              <a:latin typeface="Times New Roman" panose="02020603050405020304" pitchFamily="18" charset="0"/>
              <a:cs typeface="Times New Roman" panose="02020603050405020304" pitchFamily="18" charset="0"/>
            </a:endParaRPr>
          </a:p>
        </p:txBody>
      </p:sp>
      <p:pic>
        <p:nvPicPr>
          <p:cNvPr id="4" name="Content Placeholder 4">
            <a:extLst>
              <a:ext uri="{FF2B5EF4-FFF2-40B4-BE49-F238E27FC236}">
                <a16:creationId xmlns:a16="http://schemas.microsoft.com/office/drawing/2014/main" id="{C124BBE5-E815-FF5A-4393-90066B6CA9D0}"/>
              </a:ext>
            </a:extLst>
          </p:cNvPr>
          <p:cNvPicPr>
            <a:picLocks noChangeAspect="1"/>
          </p:cNvPicPr>
          <p:nvPr/>
        </p:nvPicPr>
        <p:blipFill>
          <a:blip r:embed="rId3"/>
          <a:stretch>
            <a:fillRect/>
          </a:stretch>
        </p:blipFill>
        <p:spPr>
          <a:xfrm>
            <a:off x="7046912" y="2015613"/>
            <a:ext cx="2799214" cy="3778250"/>
          </a:xfrm>
          <a:prstGeom prst="rect">
            <a:avLst/>
          </a:prstGeom>
        </p:spPr>
      </p:pic>
    </p:spTree>
    <p:extLst>
      <p:ext uri="{BB962C8B-B14F-4D97-AF65-F5344CB8AC3E}">
        <p14:creationId xmlns:p14="http://schemas.microsoft.com/office/powerpoint/2010/main" val="45088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0886-5644-FF36-E17B-CE7F73D47BF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Acute Pain</a:t>
            </a:r>
          </a:p>
        </p:txBody>
      </p:sp>
      <p:sp>
        <p:nvSpPr>
          <p:cNvPr id="3" name="Content Placeholder 2">
            <a:extLst>
              <a:ext uri="{FF2B5EF4-FFF2-40B4-BE49-F238E27FC236}">
                <a16:creationId xmlns:a16="http://schemas.microsoft.com/office/drawing/2014/main" id="{AC4FEDA0-CCC9-8977-3D0C-B620D48EEDB9}"/>
              </a:ext>
            </a:extLst>
          </p:cNvPr>
          <p:cNvSpPr>
            <a:spLocks noGrp="1"/>
          </p:cNvSpPr>
          <p:nvPr>
            <p:ph idx="1"/>
          </p:nvPr>
        </p:nvSpPr>
        <p:spPr>
          <a:xfrm>
            <a:off x="1846262" y="1540189"/>
            <a:ext cx="8915400" cy="3777622"/>
          </a:xfrm>
        </p:spPr>
        <p:txBody>
          <a:bodyPr>
            <a:normAutofit/>
          </a:bodyPr>
          <a:lstStyle/>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Nature of Pain</a:t>
            </a:r>
            <a:r>
              <a:rPr lang="en-US" dirty="0">
                <a:latin typeface="Times New Roman" panose="02020603050405020304" pitchFamily="18" charset="0"/>
                <a:cs typeface="Times New Roman" panose="02020603050405020304" pitchFamily="18" charset="0"/>
              </a:rPr>
              <a:t>: sharp, localized, and associated with inflamed nodules or abscesses.</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Management Strategies</a:t>
            </a:r>
            <a:r>
              <a:rPr lang="en-US" dirty="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First-line</a:t>
            </a:r>
            <a:r>
              <a:rPr lang="en-US" dirty="0">
                <a:latin typeface="Times New Roman" panose="02020603050405020304" pitchFamily="18" charset="0"/>
                <a:cs typeface="Times New Roman" panose="02020603050405020304" pitchFamily="18" charset="0"/>
              </a:rPr>
              <a:t>: NSAIDs (e.g., ibuprofen) and acetaminophen for inflammation and nociceptive pain.</a:t>
            </a:r>
          </a:p>
          <a:p>
            <a:pPr marL="742950" lvl="1"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Topical agents</a:t>
            </a:r>
            <a:r>
              <a:rPr lang="en-US" dirty="0">
                <a:latin typeface="Times New Roman" panose="02020603050405020304" pitchFamily="18" charset="0"/>
                <a:cs typeface="Times New Roman" panose="02020603050405020304" pitchFamily="18" charset="0"/>
              </a:rPr>
              <a:t>: Lidocaine and diclofenac gel can provide rapid, localized relief, Boil ease (benzocaine), Preparation H (lidocaine).</a:t>
            </a:r>
          </a:p>
          <a:p>
            <a:pPr marL="742950" lvl="1"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Procedures</a:t>
            </a:r>
            <a:r>
              <a:rPr lang="en-US" dirty="0">
                <a:latin typeface="Times New Roman" panose="02020603050405020304" pitchFamily="18" charset="0"/>
                <a:cs typeface="Times New Roman" panose="02020603050405020304" pitchFamily="18" charset="0"/>
              </a:rPr>
              <a:t>: Incision and drainage (I&amp;D) may be necessary for fluctuant abscesses.</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Adjunctive Therapies</a:t>
            </a:r>
            <a:r>
              <a:rPr lang="en-US" dirty="0">
                <a:latin typeface="Times New Roman" panose="02020603050405020304" pitchFamily="18" charset="0"/>
                <a:cs typeface="Times New Roman" panose="02020603050405020304" pitchFamily="18" charset="0"/>
              </a:rPr>
              <a:t>: Intralesional corticosteroids (e.g., triamcinolone) may rapidly reduce pain and inflammation in select lesions.</a:t>
            </a:r>
          </a:p>
          <a:p>
            <a:r>
              <a:rPr lang="en-US" dirty="0">
                <a:latin typeface="Times New Roman" panose="02020603050405020304" pitchFamily="18" charset="0"/>
                <a:cs typeface="Times New Roman" panose="02020603050405020304" pitchFamily="18" charset="0"/>
              </a:rPr>
              <a:t> Opioids! (tramadol)</a:t>
            </a:r>
          </a:p>
        </p:txBody>
      </p:sp>
      <p:pic>
        <p:nvPicPr>
          <p:cNvPr id="5" name="Picture 4">
            <a:extLst>
              <a:ext uri="{FF2B5EF4-FFF2-40B4-BE49-F238E27FC236}">
                <a16:creationId xmlns:a16="http://schemas.microsoft.com/office/drawing/2014/main" id="{60943AE4-2186-23F6-0884-5C08C96B0CA9}"/>
              </a:ext>
            </a:extLst>
          </p:cNvPr>
          <p:cNvPicPr>
            <a:picLocks noChangeAspect="1"/>
          </p:cNvPicPr>
          <p:nvPr/>
        </p:nvPicPr>
        <p:blipFill>
          <a:blip r:embed="rId3"/>
          <a:stretch>
            <a:fillRect/>
          </a:stretch>
        </p:blipFill>
        <p:spPr>
          <a:xfrm>
            <a:off x="9875497" y="4559387"/>
            <a:ext cx="2125625" cy="1674503"/>
          </a:xfrm>
          <a:prstGeom prst="rect">
            <a:avLst/>
          </a:prstGeom>
        </p:spPr>
      </p:pic>
      <p:pic>
        <p:nvPicPr>
          <p:cNvPr id="9" name="Picture 8">
            <a:extLst>
              <a:ext uri="{FF2B5EF4-FFF2-40B4-BE49-F238E27FC236}">
                <a16:creationId xmlns:a16="http://schemas.microsoft.com/office/drawing/2014/main" id="{9BCD05FA-1058-4BF4-35F3-402782DF5794}"/>
              </a:ext>
            </a:extLst>
          </p:cNvPr>
          <p:cNvPicPr>
            <a:picLocks noChangeAspect="1"/>
          </p:cNvPicPr>
          <p:nvPr/>
        </p:nvPicPr>
        <p:blipFill>
          <a:blip r:embed="rId4"/>
          <a:stretch>
            <a:fillRect/>
          </a:stretch>
        </p:blipFill>
        <p:spPr>
          <a:xfrm>
            <a:off x="9875497" y="0"/>
            <a:ext cx="2190039" cy="1632364"/>
          </a:xfrm>
          <a:prstGeom prst="rect">
            <a:avLst/>
          </a:prstGeom>
        </p:spPr>
      </p:pic>
    </p:spTree>
    <p:extLst>
      <p:ext uri="{BB962C8B-B14F-4D97-AF65-F5344CB8AC3E}">
        <p14:creationId xmlns:p14="http://schemas.microsoft.com/office/powerpoint/2010/main" val="2851443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8BFDE-43DA-A2C5-BC20-01A03E759B0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Chronic Pain</a:t>
            </a:r>
          </a:p>
        </p:txBody>
      </p:sp>
      <p:sp>
        <p:nvSpPr>
          <p:cNvPr id="3" name="Content Placeholder 2">
            <a:extLst>
              <a:ext uri="{FF2B5EF4-FFF2-40B4-BE49-F238E27FC236}">
                <a16:creationId xmlns:a16="http://schemas.microsoft.com/office/drawing/2014/main" id="{2814345A-F021-99F2-CF27-F142F3DC537D}"/>
              </a:ext>
            </a:extLst>
          </p:cNvPr>
          <p:cNvSpPr>
            <a:spLocks noGrp="1"/>
          </p:cNvSpPr>
          <p:nvPr>
            <p:ph idx="1"/>
          </p:nvPr>
        </p:nvSpPr>
        <p:spPr>
          <a:xfrm>
            <a:off x="2065337" y="1576702"/>
            <a:ext cx="8915400" cy="4657188"/>
          </a:xfrm>
        </p:spPr>
        <p:txBody>
          <a:bodyPr>
            <a:normAutofit/>
          </a:bodyPr>
          <a:lstStyle/>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Nature of Pain</a:t>
            </a:r>
            <a:r>
              <a:rPr lang="en-US" dirty="0">
                <a:latin typeface="Times New Roman" panose="02020603050405020304" pitchFamily="18" charset="0"/>
                <a:cs typeface="Times New Roman" panose="02020603050405020304" pitchFamily="18" charset="0"/>
              </a:rPr>
              <a:t>: Chronic HS pain is multifactorial—nociceptive, inflammatory, and neuropathic—often described as deep, burning, or aching.</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Pharmacologic Options</a:t>
            </a:r>
            <a:r>
              <a:rPr lang="en-US" dirty="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Neuropathic agents</a:t>
            </a:r>
            <a:r>
              <a:rPr lang="en-US" dirty="0">
                <a:latin typeface="Times New Roman" panose="02020603050405020304" pitchFamily="18" charset="0"/>
                <a:cs typeface="Times New Roman" panose="02020603050405020304" pitchFamily="18" charset="0"/>
              </a:rPr>
              <a:t>: Gabapentin, pregabalin, and TCAs (e.g., amitriptyline) are effective for persistent pain.</a:t>
            </a:r>
          </a:p>
          <a:p>
            <a:pPr marL="742950" lvl="1"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Antidepressants</a:t>
            </a:r>
            <a:r>
              <a:rPr lang="en-US" dirty="0">
                <a:latin typeface="Times New Roman" panose="02020603050405020304" pitchFamily="18" charset="0"/>
                <a:cs typeface="Times New Roman" panose="02020603050405020304" pitchFamily="18" charset="0"/>
              </a:rPr>
              <a:t>: SNRIs like duloxetine offer dual benefit for pain and mood symptoms.</a:t>
            </a:r>
          </a:p>
          <a:p>
            <a:pPr lvl="1">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Non-Pharmacologic Measures</a:t>
            </a:r>
            <a:r>
              <a:rPr lang="en-US" dirty="0">
                <a:latin typeface="Times New Roman" panose="02020603050405020304" pitchFamily="18" charset="0"/>
                <a:cs typeface="Times New Roman" panose="02020603050405020304" pitchFamily="18" charset="0"/>
              </a:rPr>
              <a:t>:</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Cognitive behavioral therapy (CBT) and stress reduction improve coping.</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Weight loss, smoking cessation, and hygiene reduce flares and pain burden.</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Pain Management clinic referral</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562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8F6571-B5B7-1329-ACBE-C6AF75AB4C4A}"/>
              </a:ext>
            </a:extLst>
          </p:cNvPr>
          <p:cNvPicPr>
            <a:picLocks noGrp="1" noChangeAspect="1"/>
          </p:cNvPicPr>
          <p:nvPr>
            <p:ph idx="1"/>
          </p:nvPr>
        </p:nvPicPr>
        <p:blipFill>
          <a:blip r:embed="rId3"/>
          <a:stretch>
            <a:fillRect/>
          </a:stretch>
        </p:blipFill>
        <p:spPr>
          <a:xfrm>
            <a:off x="3802000" y="1078693"/>
            <a:ext cx="5132492" cy="5115016"/>
          </a:xfrm>
        </p:spPr>
      </p:pic>
      <p:sp>
        <p:nvSpPr>
          <p:cNvPr id="2" name="Rectangle 1">
            <a:extLst>
              <a:ext uri="{FF2B5EF4-FFF2-40B4-BE49-F238E27FC236}">
                <a16:creationId xmlns:a16="http://schemas.microsoft.com/office/drawing/2014/main" id="{CA583F25-FB91-1EE1-FCB7-D3B1690A5D7D}"/>
              </a:ext>
            </a:extLst>
          </p:cNvPr>
          <p:cNvSpPr/>
          <p:nvPr/>
        </p:nvSpPr>
        <p:spPr>
          <a:xfrm>
            <a:off x="2843852" y="155363"/>
            <a:ext cx="704878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Long Term</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Management</a:t>
            </a:r>
          </a:p>
        </p:txBody>
      </p:sp>
    </p:spTree>
    <p:extLst>
      <p:ext uri="{BB962C8B-B14F-4D97-AF65-F5344CB8AC3E}">
        <p14:creationId xmlns:p14="http://schemas.microsoft.com/office/powerpoint/2010/main" val="451009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F171-DD65-3B9D-C11E-8BF4031CF57A}"/>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5146CEA-FD0F-66E4-43C6-2C9D25D573DC}"/>
              </a:ext>
            </a:extLst>
          </p:cNvPr>
          <p:cNvPicPr>
            <a:picLocks noGrp="1" noChangeAspect="1"/>
          </p:cNvPicPr>
          <p:nvPr>
            <p:ph idx="1"/>
          </p:nvPr>
        </p:nvPicPr>
        <p:blipFill>
          <a:blip r:embed="rId3"/>
          <a:stretch>
            <a:fillRect/>
          </a:stretch>
        </p:blipFill>
        <p:spPr>
          <a:xfrm>
            <a:off x="3088841" y="624110"/>
            <a:ext cx="6954319" cy="5812064"/>
          </a:xfrm>
        </p:spPr>
      </p:pic>
      <p:sp>
        <p:nvSpPr>
          <p:cNvPr id="4" name="TextBox 3">
            <a:extLst>
              <a:ext uri="{FF2B5EF4-FFF2-40B4-BE49-F238E27FC236}">
                <a16:creationId xmlns:a16="http://schemas.microsoft.com/office/drawing/2014/main" id="{B39B1C95-AB44-E747-848D-8B1402161151}"/>
              </a:ext>
            </a:extLst>
          </p:cNvPr>
          <p:cNvSpPr txBox="1"/>
          <p:nvPr/>
        </p:nvSpPr>
        <p:spPr>
          <a:xfrm>
            <a:off x="1627389" y="2354580"/>
            <a:ext cx="2761732" cy="1200329"/>
          </a:xfrm>
          <a:prstGeom prst="rect">
            <a:avLst/>
          </a:prstGeom>
          <a:noFill/>
        </p:spPr>
        <p:txBody>
          <a:bodyPr wrap="square" rtlCol="0">
            <a:spAutoFit/>
          </a:bodyPr>
          <a:lstStyle/>
          <a:p>
            <a:pPr algn="ctr"/>
            <a:r>
              <a:rPr lang="en-US" b="1" dirty="0">
                <a:solidFill>
                  <a:srgbClr val="FF0000"/>
                </a:solidFill>
              </a:rPr>
              <a:t>Doxy</a:t>
            </a:r>
          </a:p>
          <a:p>
            <a:pPr algn="ctr"/>
            <a:r>
              <a:rPr lang="en-US" b="1" dirty="0">
                <a:solidFill>
                  <a:srgbClr val="FF0000"/>
                </a:solidFill>
              </a:rPr>
              <a:t>   +/-</a:t>
            </a:r>
          </a:p>
          <a:p>
            <a:pPr algn="ctr"/>
            <a:r>
              <a:rPr lang="en-US" b="1" dirty="0">
                <a:solidFill>
                  <a:srgbClr val="FF0000"/>
                </a:solidFill>
              </a:rPr>
              <a:t>OCP/Spironolactone</a:t>
            </a:r>
          </a:p>
          <a:p>
            <a:pPr algn="ctr"/>
            <a:r>
              <a:rPr lang="en-US" b="1" dirty="0">
                <a:solidFill>
                  <a:srgbClr val="FF0000"/>
                </a:solidFill>
              </a:rPr>
              <a:t>Metformin</a:t>
            </a:r>
          </a:p>
        </p:txBody>
      </p:sp>
      <p:sp>
        <p:nvSpPr>
          <p:cNvPr id="8" name="TextBox 7">
            <a:extLst>
              <a:ext uri="{FF2B5EF4-FFF2-40B4-BE49-F238E27FC236}">
                <a16:creationId xmlns:a16="http://schemas.microsoft.com/office/drawing/2014/main" id="{B51837AF-3D05-A80B-D0ED-883171E2A07A}"/>
              </a:ext>
            </a:extLst>
          </p:cNvPr>
          <p:cNvSpPr txBox="1"/>
          <p:nvPr/>
        </p:nvSpPr>
        <p:spPr>
          <a:xfrm>
            <a:off x="9228773" y="2329813"/>
            <a:ext cx="2963227" cy="1200329"/>
          </a:xfrm>
          <a:prstGeom prst="rect">
            <a:avLst/>
          </a:prstGeom>
          <a:noFill/>
        </p:spPr>
        <p:txBody>
          <a:bodyPr wrap="square">
            <a:spAutoFit/>
          </a:bodyPr>
          <a:lstStyle/>
          <a:p>
            <a:pPr algn="ctr"/>
            <a:r>
              <a:rPr lang="en-US" b="1" dirty="0">
                <a:solidFill>
                  <a:srgbClr val="FF0000"/>
                </a:solidFill>
              </a:rPr>
              <a:t>Doxy Or </a:t>
            </a:r>
            <a:r>
              <a:rPr lang="en-US" b="1" dirty="0" err="1">
                <a:solidFill>
                  <a:srgbClr val="FF0000"/>
                </a:solidFill>
              </a:rPr>
              <a:t>Clind+Rifampin</a:t>
            </a:r>
            <a:endParaRPr lang="en-US" b="1" dirty="0">
              <a:solidFill>
                <a:srgbClr val="FF0000"/>
              </a:solidFill>
            </a:endParaRPr>
          </a:p>
          <a:p>
            <a:pPr algn="ctr"/>
            <a:r>
              <a:rPr lang="en-US" b="1" dirty="0">
                <a:solidFill>
                  <a:srgbClr val="FF0000"/>
                </a:solidFill>
              </a:rPr>
              <a:t>   +/-</a:t>
            </a:r>
          </a:p>
          <a:p>
            <a:pPr algn="ctr"/>
            <a:r>
              <a:rPr lang="en-US" b="1" dirty="0">
                <a:solidFill>
                  <a:srgbClr val="FF0000"/>
                </a:solidFill>
              </a:rPr>
              <a:t>OCP/Spironolactone</a:t>
            </a:r>
          </a:p>
          <a:p>
            <a:pPr algn="ctr"/>
            <a:r>
              <a:rPr lang="en-US" b="1" dirty="0">
                <a:solidFill>
                  <a:srgbClr val="FF0000"/>
                </a:solidFill>
              </a:rPr>
              <a:t>Metformin</a:t>
            </a:r>
          </a:p>
        </p:txBody>
      </p:sp>
    </p:spTree>
    <p:extLst>
      <p:ext uri="{BB962C8B-B14F-4D97-AF65-F5344CB8AC3E}">
        <p14:creationId xmlns:p14="http://schemas.microsoft.com/office/powerpoint/2010/main" val="411874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389A-69E4-F365-DF58-5895E886B6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D39076-98C7-15B7-55F8-F29F64834C4A}"/>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F8B7481-0DE9-2A34-F1CE-8FC2C241190F}"/>
              </a:ext>
            </a:extLst>
          </p:cNvPr>
          <p:cNvPicPr>
            <a:picLocks noChangeAspect="1"/>
          </p:cNvPicPr>
          <p:nvPr/>
        </p:nvPicPr>
        <p:blipFill>
          <a:blip r:embed="rId2"/>
          <a:stretch>
            <a:fillRect/>
          </a:stretch>
        </p:blipFill>
        <p:spPr>
          <a:xfrm>
            <a:off x="2027317" y="624110"/>
            <a:ext cx="8130273" cy="5287112"/>
          </a:xfrm>
          <a:prstGeom prst="rect">
            <a:avLst/>
          </a:prstGeom>
        </p:spPr>
      </p:pic>
      <p:sp>
        <p:nvSpPr>
          <p:cNvPr id="6" name="TextBox 5">
            <a:extLst>
              <a:ext uri="{FF2B5EF4-FFF2-40B4-BE49-F238E27FC236}">
                <a16:creationId xmlns:a16="http://schemas.microsoft.com/office/drawing/2014/main" id="{80D512F8-1B55-ACAB-CE48-9165337BF690}"/>
              </a:ext>
            </a:extLst>
          </p:cNvPr>
          <p:cNvSpPr txBox="1"/>
          <p:nvPr/>
        </p:nvSpPr>
        <p:spPr>
          <a:xfrm>
            <a:off x="-1385887" y="4194721"/>
            <a:ext cx="6097904" cy="2308324"/>
          </a:xfrm>
          <a:prstGeom prst="rect">
            <a:avLst/>
          </a:prstGeom>
          <a:noFill/>
        </p:spPr>
        <p:txBody>
          <a:bodyPr wrap="square">
            <a:spAutoFit/>
          </a:bodyPr>
          <a:lstStyle/>
          <a:p>
            <a:pPr algn="ctr"/>
            <a:r>
              <a:rPr lang="en-US" b="1" dirty="0">
                <a:solidFill>
                  <a:srgbClr val="FF0000"/>
                </a:solidFill>
              </a:rPr>
              <a:t>OCP/Spironolactone</a:t>
            </a:r>
          </a:p>
          <a:p>
            <a:pPr algn="ctr"/>
            <a:r>
              <a:rPr lang="en-US" b="1" dirty="0">
                <a:solidFill>
                  <a:srgbClr val="FF0000"/>
                </a:solidFill>
              </a:rPr>
              <a:t>Metformin</a:t>
            </a:r>
          </a:p>
          <a:p>
            <a:pPr algn="ctr"/>
            <a:r>
              <a:rPr lang="en-US" b="1" dirty="0">
                <a:solidFill>
                  <a:srgbClr val="FF0000"/>
                </a:solidFill>
              </a:rPr>
              <a:t>+</a:t>
            </a:r>
          </a:p>
          <a:p>
            <a:pPr algn="ctr"/>
            <a:r>
              <a:rPr lang="en-US" b="1" dirty="0" err="1">
                <a:solidFill>
                  <a:srgbClr val="FF0000"/>
                </a:solidFill>
              </a:rPr>
              <a:t>Clind+Rifampin</a:t>
            </a:r>
            <a:endParaRPr lang="en-US" b="1" dirty="0">
              <a:solidFill>
                <a:srgbClr val="FF0000"/>
              </a:solidFill>
            </a:endParaRPr>
          </a:p>
          <a:p>
            <a:pPr algn="ctr"/>
            <a:r>
              <a:rPr lang="en-US" b="1" dirty="0">
                <a:solidFill>
                  <a:srgbClr val="FF0000"/>
                </a:solidFill>
              </a:rPr>
              <a:t>  OR</a:t>
            </a:r>
          </a:p>
          <a:p>
            <a:pPr algn="ctr"/>
            <a:r>
              <a:rPr lang="en-US" b="1" dirty="0">
                <a:solidFill>
                  <a:srgbClr val="FF0000"/>
                </a:solidFill>
              </a:rPr>
              <a:t>Acitretin</a:t>
            </a:r>
          </a:p>
          <a:p>
            <a:pPr algn="ctr"/>
            <a:r>
              <a:rPr lang="en-US" b="1" dirty="0">
                <a:solidFill>
                  <a:srgbClr val="FF0000"/>
                </a:solidFill>
              </a:rPr>
              <a:t>OR</a:t>
            </a:r>
          </a:p>
          <a:p>
            <a:pPr algn="ctr"/>
            <a:r>
              <a:rPr lang="en-US" b="1" dirty="0">
                <a:solidFill>
                  <a:srgbClr val="FF0000"/>
                </a:solidFill>
              </a:rPr>
              <a:t>Dapson</a:t>
            </a:r>
          </a:p>
        </p:txBody>
      </p:sp>
      <p:sp>
        <p:nvSpPr>
          <p:cNvPr id="8" name="TextBox 7">
            <a:extLst>
              <a:ext uri="{FF2B5EF4-FFF2-40B4-BE49-F238E27FC236}">
                <a16:creationId xmlns:a16="http://schemas.microsoft.com/office/drawing/2014/main" id="{B858413E-927B-E2B6-A177-C2D261587258}"/>
              </a:ext>
            </a:extLst>
          </p:cNvPr>
          <p:cNvSpPr txBox="1"/>
          <p:nvPr/>
        </p:nvSpPr>
        <p:spPr>
          <a:xfrm>
            <a:off x="7436391" y="4524286"/>
            <a:ext cx="6789420" cy="646331"/>
          </a:xfrm>
          <a:prstGeom prst="rect">
            <a:avLst/>
          </a:prstGeom>
          <a:noFill/>
        </p:spPr>
        <p:txBody>
          <a:bodyPr wrap="square">
            <a:spAutoFit/>
          </a:bodyPr>
          <a:lstStyle/>
          <a:p>
            <a:pPr algn="ctr"/>
            <a:r>
              <a:rPr lang="en-US" b="1" dirty="0">
                <a:solidFill>
                  <a:srgbClr val="FF0000"/>
                </a:solidFill>
              </a:rPr>
              <a:t>Biologics </a:t>
            </a:r>
          </a:p>
          <a:p>
            <a:pPr algn="ctr"/>
            <a:r>
              <a:rPr lang="en-US" b="1" dirty="0">
                <a:solidFill>
                  <a:srgbClr val="FF0000"/>
                </a:solidFill>
              </a:rPr>
              <a:t>   </a:t>
            </a:r>
          </a:p>
        </p:txBody>
      </p:sp>
    </p:spTree>
    <p:extLst>
      <p:ext uri="{BB962C8B-B14F-4D97-AF65-F5344CB8AC3E}">
        <p14:creationId xmlns:p14="http://schemas.microsoft.com/office/powerpoint/2010/main" val="3471484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8FCE-52E9-1490-0C7F-7F471354FA6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4F2B005-C3C1-AEE1-88F4-8A033AFD7301}"/>
              </a:ext>
            </a:extLst>
          </p:cNvPr>
          <p:cNvPicPr>
            <a:picLocks noGrp="1" noChangeAspect="1"/>
          </p:cNvPicPr>
          <p:nvPr>
            <p:ph idx="1"/>
          </p:nvPr>
        </p:nvPicPr>
        <p:blipFill>
          <a:blip r:embed="rId3"/>
          <a:stretch>
            <a:fillRect/>
          </a:stretch>
        </p:blipFill>
        <p:spPr>
          <a:xfrm>
            <a:off x="3268981" y="520115"/>
            <a:ext cx="6015544" cy="6146115"/>
          </a:xfrm>
          <a:prstGeom prst="rect">
            <a:avLst/>
          </a:prstGeom>
        </p:spPr>
      </p:pic>
      <p:sp>
        <p:nvSpPr>
          <p:cNvPr id="5" name="TextBox 4">
            <a:extLst>
              <a:ext uri="{FF2B5EF4-FFF2-40B4-BE49-F238E27FC236}">
                <a16:creationId xmlns:a16="http://schemas.microsoft.com/office/drawing/2014/main" id="{1FA9445F-89ED-34AD-8FDD-7BCA2200B966}"/>
              </a:ext>
            </a:extLst>
          </p:cNvPr>
          <p:cNvSpPr txBox="1"/>
          <p:nvPr/>
        </p:nvSpPr>
        <p:spPr>
          <a:xfrm>
            <a:off x="8332470" y="3986228"/>
            <a:ext cx="4263389" cy="369332"/>
          </a:xfrm>
          <a:prstGeom prst="rect">
            <a:avLst/>
          </a:prstGeom>
          <a:noFill/>
        </p:spPr>
        <p:txBody>
          <a:bodyPr wrap="square">
            <a:spAutoFit/>
          </a:bodyPr>
          <a:lstStyle/>
          <a:p>
            <a:pPr algn="ctr"/>
            <a:r>
              <a:rPr lang="en-US" b="1" dirty="0">
                <a:solidFill>
                  <a:srgbClr val="FF0000"/>
                </a:solidFill>
              </a:rPr>
              <a:t>Change Biologics</a:t>
            </a:r>
          </a:p>
        </p:txBody>
      </p:sp>
      <p:sp>
        <p:nvSpPr>
          <p:cNvPr id="7" name="TextBox 6">
            <a:extLst>
              <a:ext uri="{FF2B5EF4-FFF2-40B4-BE49-F238E27FC236}">
                <a16:creationId xmlns:a16="http://schemas.microsoft.com/office/drawing/2014/main" id="{295A06AD-84A4-04A7-B33C-C71D8E2FD147}"/>
              </a:ext>
            </a:extLst>
          </p:cNvPr>
          <p:cNvSpPr txBox="1"/>
          <p:nvPr/>
        </p:nvSpPr>
        <p:spPr>
          <a:xfrm>
            <a:off x="7048768" y="5864558"/>
            <a:ext cx="6297930" cy="369332"/>
          </a:xfrm>
          <a:prstGeom prst="rect">
            <a:avLst/>
          </a:prstGeom>
          <a:noFill/>
        </p:spPr>
        <p:txBody>
          <a:bodyPr wrap="square">
            <a:spAutoFit/>
          </a:bodyPr>
          <a:lstStyle/>
          <a:p>
            <a:pPr algn="ctr"/>
            <a:r>
              <a:rPr lang="en-US" b="1" dirty="0">
                <a:solidFill>
                  <a:srgbClr val="FF0000"/>
                </a:solidFill>
              </a:rPr>
              <a:t>Surgery</a:t>
            </a:r>
          </a:p>
        </p:txBody>
      </p:sp>
    </p:spTree>
    <p:extLst>
      <p:ext uri="{BB962C8B-B14F-4D97-AF65-F5344CB8AC3E}">
        <p14:creationId xmlns:p14="http://schemas.microsoft.com/office/powerpoint/2010/main" val="3200458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CCFF-8A92-6AF8-B4AA-936B2AE6AC48}"/>
              </a:ext>
            </a:extLst>
          </p:cNvPr>
          <p:cNvSpPr>
            <a:spLocks noGrp="1"/>
          </p:cNvSpPr>
          <p:nvPr>
            <p:ph type="title"/>
          </p:nvPr>
        </p:nvSpPr>
        <p:spPr>
          <a:xfrm>
            <a:off x="4389068" y="172370"/>
            <a:ext cx="8911687" cy="1280890"/>
          </a:xfrm>
        </p:spPr>
        <p:txBody>
          <a:bodyPr/>
          <a:lstStyle/>
          <a:p>
            <a:r>
              <a:rPr lang="en-US" dirty="0">
                <a:latin typeface="Times New Roman" panose="02020603050405020304" pitchFamily="18" charset="0"/>
                <a:cs typeface="Times New Roman" panose="02020603050405020304" pitchFamily="18" charset="0"/>
              </a:rPr>
              <a:t>Biologic Agents </a:t>
            </a:r>
          </a:p>
        </p:txBody>
      </p:sp>
      <p:graphicFrame>
        <p:nvGraphicFramePr>
          <p:cNvPr id="4" name="Content Placeholder 3">
            <a:extLst>
              <a:ext uri="{FF2B5EF4-FFF2-40B4-BE49-F238E27FC236}">
                <a16:creationId xmlns:a16="http://schemas.microsoft.com/office/drawing/2014/main" id="{50DDC62F-367E-66B1-8863-8B31AF4EDF57}"/>
              </a:ext>
            </a:extLst>
          </p:cNvPr>
          <p:cNvGraphicFramePr>
            <a:graphicFrameLocks noGrp="1"/>
          </p:cNvGraphicFramePr>
          <p:nvPr>
            <p:ph idx="1"/>
            <p:extLst>
              <p:ext uri="{D42A27DB-BD31-4B8C-83A1-F6EECF244321}">
                <p14:modId xmlns:p14="http://schemas.microsoft.com/office/powerpoint/2010/main" val="1669320076"/>
              </p:ext>
            </p:extLst>
          </p:nvPr>
        </p:nvGraphicFramePr>
        <p:xfrm>
          <a:off x="1404256" y="1289957"/>
          <a:ext cx="9993084" cy="4755228"/>
        </p:xfrm>
        <a:graphic>
          <a:graphicData uri="http://schemas.openxmlformats.org/drawingml/2006/table">
            <a:tbl>
              <a:tblPr firstRow="1" bandRow="1">
                <a:tableStyleId>{616DA210-FB5B-4158-B5E0-FEB733F419BA}</a:tableStyleId>
              </a:tblPr>
              <a:tblGrid>
                <a:gridCol w="3331028">
                  <a:extLst>
                    <a:ext uri="{9D8B030D-6E8A-4147-A177-3AD203B41FA5}">
                      <a16:colId xmlns:a16="http://schemas.microsoft.com/office/drawing/2014/main" val="2365789695"/>
                    </a:ext>
                  </a:extLst>
                </a:gridCol>
                <a:gridCol w="3331028">
                  <a:extLst>
                    <a:ext uri="{9D8B030D-6E8A-4147-A177-3AD203B41FA5}">
                      <a16:colId xmlns:a16="http://schemas.microsoft.com/office/drawing/2014/main" val="423056671"/>
                    </a:ext>
                  </a:extLst>
                </a:gridCol>
                <a:gridCol w="3331028">
                  <a:extLst>
                    <a:ext uri="{9D8B030D-6E8A-4147-A177-3AD203B41FA5}">
                      <a16:colId xmlns:a16="http://schemas.microsoft.com/office/drawing/2014/main" val="163499039"/>
                    </a:ext>
                  </a:extLst>
                </a:gridCol>
              </a:tblGrid>
              <a:tr h="457200">
                <a:tc>
                  <a:txBody>
                    <a:bodyPr/>
                    <a:lstStyle/>
                    <a:p>
                      <a:r>
                        <a:rPr lang="en-US" dirty="0">
                          <a:latin typeface="Times New Roman" panose="02020603050405020304" pitchFamily="18" charset="0"/>
                          <a:cs typeface="Times New Roman" panose="02020603050405020304" pitchFamily="18" charset="0"/>
                        </a:rPr>
                        <a:t>Medication</a:t>
                      </a:r>
                    </a:p>
                  </a:txBody>
                  <a:tcPr/>
                </a:tc>
                <a:tc>
                  <a:txBody>
                    <a:bodyPr/>
                    <a:lstStyle/>
                    <a:p>
                      <a:r>
                        <a:rPr lang="en-US" dirty="0">
                          <a:latin typeface="Times New Roman" panose="02020603050405020304" pitchFamily="18" charset="0"/>
                          <a:cs typeface="Times New Roman" panose="02020603050405020304" pitchFamily="18" charset="0"/>
                        </a:rPr>
                        <a:t>Mechanism of action</a:t>
                      </a:r>
                    </a:p>
                  </a:txBody>
                  <a:tcPr/>
                </a:tc>
                <a:tc>
                  <a:txBody>
                    <a:bodyPr/>
                    <a:lstStyle/>
                    <a:p>
                      <a:r>
                        <a:rPr lang="en-US" dirty="0">
                          <a:latin typeface="Times New Roman" panose="02020603050405020304" pitchFamily="18" charset="0"/>
                          <a:cs typeface="Times New Roman" panose="02020603050405020304" pitchFamily="18" charset="0"/>
                        </a:rPr>
                        <a:t>Dose</a:t>
                      </a:r>
                    </a:p>
                  </a:txBody>
                  <a:tcPr/>
                </a:tc>
                <a:extLst>
                  <a:ext uri="{0D108BD9-81ED-4DB2-BD59-A6C34878D82A}">
                    <a16:rowId xmlns:a16="http://schemas.microsoft.com/office/drawing/2014/main" val="3954483526"/>
                  </a:ext>
                </a:extLst>
              </a:tr>
              <a:tr h="1273619">
                <a:tc>
                  <a:txBody>
                    <a:bodyPr/>
                    <a:lstStyle/>
                    <a:p>
                      <a:r>
                        <a:rPr lang="en-US" dirty="0">
                          <a:latin typeface="Times New Roman" panose="02020603050405020304" pitchFamily="18" charset="0"/>
                          <a:cs typeface="Times New Roman" panose="02020603050405020304" pitchFamily="18" charset="0"/>
                        </a:rPr>
                        <a:t>Adalimumab</a:t>
                      </a:r>
                    </a:p>
                    <a:p>
                      <a:r>
                        <a:rPr lang="en-US" dirty="0">
                          <a:latin typeface="Times New Roman" panose="02020603050405020304" pitchFamily="18" charset="0"/>
                          <a:cs typeface="Times New Roman" panose="02020603050405020304" pitchFamily="18" charset="0"/>
                        </a:rPr>
                        <a:t>(Humira)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TNF-</a:t>
                      </a:r>
                      <a:r>
                        <a:rPr lang="el-GR" dirty="0">
                          <a:latin typeface="Times New Roman" panose="02020603050405020304" pitchFamily="18" charset="0"/>
                          <a:cs typeface="Times New Roman" panose="02020603050405020304" pitchFamily="18" charset="0"/>
                        </a:rPr>
                        <a:t>α</a:t>
                      </a:r>
                      <a:r>
                        <a:rPr lang="en-US" dirty="0">
                          <a:latin typeface="Times New Roman" panose="02020603050405020304" pitchFamily="18" charset="0"/>
                          <a:cs typeface="Times New Roman" panose="02020603050405020304" pitchFamily="18" charset="0"/>
                        </a:rPr>
                        <a:t> Inhibitors</a:t>
                      </a:r>
                    </a:p>
                    <a:p>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Loading dose 160mg</a:t>
                      </a:r>
                    </a:p>
                    <a:p>
                      <a:r>
                        <a:rPr lang="en-US" dirty="0">
                          <a:latin typeface="Times New Roman" panose="02020603050405020304" pitchFamily="18" charset="0"/>
                          <a:cs typeface="Times New Roman" panose="02020603050405020304" pitchFamily="18" charset="0"/>
                        </a:rPr>
                        <a:t>After 2 weeks 80mg </a:t>
                      </a:r>
                    </a:p>
                    <a:p>
                      <a:r>
                        <a:rPr lang="en-US" dirty="0">
                          <a:latin typeface="Times New Roman" panose="02020603050405020304" pitchFamily="18" charset="0"/>
                          <a:cs typeface="Times New Roman" panose="02020603050405020304" pitchFamily="18" charset="0"/>
                        </a:rPr>
                        <a:t>Then</a:t>
                      </a:r>
                    </a:p>
                    <a:p>
                      <a:r>
                        <a:rPr lang="en-US" dirty="0">
                          <a:latin typeface="Times New Roman" panose="02020603050405020304" pitchFamily="18" charset="0"/>
                          <a:cs typeface="Times New Roman" panose="02020603050405020304" pitchFamily="18" charset="0"/>
                        </a:rPr>
                        <a:t>40mg QW or 80mg QOW</a:t>
                      </a:r>
                    </a:p>
                  </a:txBody>
                  <a:tcPr/>
                </a:tc>
                <a:extLst>
                  <a:ext uri="{0D108BD9-81ED-4DB2-BD59-A6C34878D82A}">
                    <a16:rowId xmlns:a16="http://schemas.microsoft.com/office/drawing/2014/main" val="3540678116"/>
                  </a:ext>
                </a:extLst>
              </a:tr>
              <a:tr h="1143681">
                <a:tc>
                  <a:txBody>
                    <a:bodyPr/>
                    <a:lstStyle/>
                    <a:p>
                      <a:r>
                        <a:rPr lang="en-US" dirty="0">
                          <a:latin typeface="Times New Roman" panose="02020603050405020304" pitchFamily="18" charset="0"/>
                          <a:cs typeface="Times New Roman" panose="02020603050405020304" pitchFamily="18" charset="0"/>
                        </a:rPr>
                        <a:t>Infliximab </a:t>
                      </a:r>
                    </a:p>
                    <a:p>
                      <a:r>
                        <a:rPr lang="en-US" dirty="0">
                          <a:latin typeface="Times New Roman" panose="02020603050405020304" pitchFamily="18" charset="0"/>
                          <a:cs typeface="Times New Roman" panose="02020603050405020304" pitchFamily="18" charset="0"/>
                        </a:rPr>
                        <a:t>(Remicade, </a:t>
                      </a:r>
                      <a:r>
                        <a:rPr lang="en-US" dirty="0" err="1">
                          <a:latin typeface="Times New Roman" panose="02020603050405020304" pitchFamily="18" charset="0"/>
                          <a:cs typeface="Times New Roman" panose="02020603050405020304" pitchFamily="18" charset="0"/>
                        </a:rPr>
                        <a:t>Inflectra</a:t>
                      </a:r>
                      <a:r>
                        <a:rPr lang="en-US" dirty="0">
                          <a:latin typeface="Times New Roman" panose="02020603050405020304" pitchFamily="18" charset="0"/>
                          <a:cs typeface="Times New Roman" panose="02020603050405020304" pitchFamily="18" charset="0"/>
                        </a:rPr>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TNF-</a:t>
                      </a:r>
                      <a:r>
                        <a:rPr lang="el-GR" dirty="0">
                          <a:latin typeface="Times New Roman" panose="02020603050405020304" pitchFamily="18" charset="0"/>
                          <a:cs typeface="Times New Roman" panose="02020603050405020304" pitchFamily="18" charset="0"/>
                        </a:rPr>
                        <a:t>α</a:t>
                      </a:r>
                      <a:r>
                        <a:rPr lang="en-US" dirty="0">
                          <a:latin typeface="Times New Roman" panose="02020603050405020304" pitchFamily="18" charset="0"/>
                          <a:cs typeface="Times New Roman" panose="02020603050405020304" pitchFamily="18" charset="0"/>
                        </a:rPr>
                        <a:t> Inhibitors</a:t>
                      </a:r>
                    </a:p>
                    <a:p>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7.5-10 mg/kg Q8w</a:t>
                      </a:r>
                    </a:p>
                    <a:p>
                      <a:r>
                        <a:rPr lang="en-US" dirty="0">
                          <a:latin typeface="Times New Roman" panose="02020603050405020304" pitchFamily="18" charset="0"/>
                          <a:cs typeface="Times New Roman" panose="02020603050405020304" pitchFamily="18" charset="0"/>
                        </a:rPr>
                        <a:t>(adjustable)</a:t>
                      </a:r>
                    </a:p>
                  </a:txBody>
                  <a:tcPr/>
                </a:tc>
                <a:extLst>
                  <a:ext uri="{0D108BD9-81ED-4DB2-BD59-A6C34878D82A}">
                    <a16:rowId xmlns:a16="http://schemas.microsoft.com/office/drawing/2014/main" val="2909931314"/>
                  </a:ext>
                </a:extLst>
              </a:tr>
              <a:tr h="96632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Secukinumab</a:t>
                      </a:r>
                      <a:r>
                        <a:rPr lang="en-US" dirty="0">
                          <a:latin typeface="Times New Roman" panose="02020603050405020304" pitchFamily="18" charset="0"/>
                          <a:cs typeface="Times New Roman" panose="02020603050405020304" pitchFamily="18" charset="0"/>
                        </a:rPr>
                        <a:t> (Cosentyx)</a:t>
                      </a:r>
                    </a:p>
                    <a:p>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IL-17A</a:t>
                      </a: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27779648"/>
                  </a:ext>
                </a:extLst>
              </a:tr>
              <a:tr h="534546">
                <a:tc>
                  <a:txBody>
                    <a:bodyPr/>
                    <a:lstStyle/>
                    <a:p>
                      <a:r>
                        <a:rPr lang="en-US" dirty="0" err="1">
                          <a:latin typeface="Times New Roman" panose="02020603050405020304" pitchFamily="18" charset="0"/>
                          <a:cs typeface="Times New Roman" panose="02020603050405020304" pitchFamily="18" charset="0"/>
                        </a:rPr>
                        <a:t>Bimekizumab</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Bimzelx</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IL-17A </a:t>
                      </a: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08782500"/>
                  </a:ext>
                </a:extLst>
              </a:tr>
            </a:tbl>
          </a:graphicData>
        </a:graphic>
      </p:graphicFrame>
    </p:spTree>
    <p:extLst>
      <p:ext uri="{BB962C8B-B14F-4D97-AF65-F5344CB8AC3E}">
        <p14:creationId xmlns:p14="http://schemas.microsoft.com/office/powerpoint/2010/main" val="2071996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7A8C-8951-804F-894C-1DE1CA25495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4089EB-2D2D-9AA6-754A-2D86227E7B0D}"/>
              </a:ext>
            </a:extLst>
          </p:cNvPr>
          <p:cNvPicPr>
            <a:picLocks noGrp="1" noChangeAspect="1"/>
          </p:cNvPicPr>
          <p:nvPr>
            <p:ph idx="1"/>
          </p:nvPr>
        </p:nvPicPr>
        <p:blipFill>
          <a:blip r:embed="rId2"/>
          <a:stretch>
            <a:fillRect/>
          </a:stretch>
        </p:blipFill>
        <p:spPr>
          <a:xfrm>
            <a:off x="0" y="1"/>
            <a:ext cx="5954606" cy="6858000"/>
          </a:xfrm>
        </p:spPr>
      </p:pic>
      <p:pic>
        <p:nvPicPr>
          <p:cNvPr id="7" name="Picture 6">
            <a:extLst>
              <a:ext uri="{FF2B5EF4-FFF2-40B4-BE49-F238E27FC236}">
                <a16:creationId xmlns:a16="http://schemas.microsoft.com/office/drawing/2014/main" id="{1671E135-AF9B-5292-5555-A815B46549B8}"/>
              </a:ext>
            </a:extLst>
          </p:cNvPr>
          <p:cNvPicPr>
            <a:picLocks noChangeAspect="1"/>
          </p:cNvPicPr>
          <p:nvPr/>
        </p:nvPicPr>
        <p:blipFill>
          <a:blip r:embed="rId3"/>
          <a:stretch>
            <a:fillRect/>
          </a:stretch>
        </p:blipFill>
        <p:spPr>
          <a:xfrm>
            <a:off x="5858550" y="-2348"/>
            <a:ext cx="6333450" cy="6823835"/>
          </a:xfrm>
          <a:prstGeom prst="rect">
            <a:avLst/>
          </a:prstGeom>
        </p:spPr>
      </p:pic>
    </p:spTree>
    <p:extLst>
      <p:ext uri="{BB962C8B-B14F-4D97-AF65-F5344CB8AC3E}">
        <p14:creationId xmlns:p14="http://schemas.microsoft.com/office/powerpoint/2010/main" val="1411108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3CE551-F7AF-06AD-93DC-E240B4198E2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I&amp;D only in acute/rare cases</a:t>
            </a:r>
          </a:p>
          <a:p>
            <a:r>
              <a:rPr lang="en-US" dirty="0">
                <a:latin typeface="Times New Roman" panose="02020603050405020304" pitchFamily="18" charset="0"/>
                <a:cs typeface="Times New Roman" panose="02020603050405020304" pitchFamily="18" charset="0"/>
              </a:rPr>
              <a:t>Deroofing </a:t>
            </a:r>
          </a:p>
          <a:p>
            <a:r>
              <a:rPr lang="en-US" dirty="0">
                <a:latin typeface="Times New Roman" panose="02020603050405020304" pitchFamily="18" charset="0"/>
                <a:cs typeface="Times New Roman" panose="02020603050405020304" pitchFamily="18" charset="0"/>
              </a:rPr>
              <a:t>Wide excision: Removal down to fat pad  vs Graft</a:t>
            </a:r>
          </a:p>
          <a:p>
            <a:r>
              <a:rPr lang="en-US" dirty="0">
                <a:latin typeface="Times New Roman" panose="02020603050405020304" pitchFamily="18" charset="0"/>
                <a:cs typeface="Times New Roman" panose="02020603050405020304" pitchFamily="18" charset="0"/>
              </a:rPr>
              <a:t>Laser</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AD1B7B37-FE3B-6902-88C3-03F8EB82D311}"/>
              </a:ext>
            </a:extLst>
          </p:cNvPr>
          <p:cNvSpPr>
            <a:spLocks noGrp="1"/>
          </p:cNvSpPr>
          <p:nvPr>
            <p:ph type="title"/>
          </p:nvPr>
        </p:nvSpPr>
        <p:spPr>
          <a:xfrm>
            <a:off x="2592388" y="623888"/>
            <a:ext cx="8912225" cy="1281112"/>
          </a:xfrm>
        </p:spPr>
        <p:txBody>
          <a:bodyPr/>
          <a:lstStyle/>
          <a:p>
            <a:r>
              <a:rPr lang="en-US" dirty="0">
                <a:latin typeface="Times New Roman" panose="02020603050405020304" pitchFamily="18" charset="0"/>
                <a:cs typeface="Times New Roman" panose="02020603050405020304" pitchFamily="18" charset="0"/>
              </a:rPr>
              <a:t>Surgical intervention</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6363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8E6A8F-DA99-FB9F-2854-59ED232430EA}"/>
              </a:ext>
            </a:extLst>
          </p:cNvPr>
          <p:cNvPicPr>
            <a:picLocks noGrp="1" noChangeAspect="1"/>
          </p:cNvPicPr>
          <p:nvPr>
            <p:ph idx="1"/>
          </p:nvPr>
        </p:nvPicPr>
        <p:blipFill>
          <a:blip r:embed="rId3"/>
          <a:stretch>
            <a:fillRect/>
          </a:stretch>
        </p:blipFill>
        <p:spPr>
          <a:xfrm>
            <a:off x="0" y="226819"/>
            <a:ext cx="6706394" cy="3778250"/>
          </a:xfrm>
        </p:spPr>
      </p:pic>
      <p:pic>
        <p:nvPicPr>
          <p:cNvPr id="7" name="Picture 6">
            <a:extLst>
              <a:ext uri="{FF2B5EF4-FFF2-40B4-BE49-F238E27FC236}">
                <a16:creationId xmlns:a16="http://schemas.microsoft.com/office/drawing/2014/main" id="{F6FE6818-B987-3064-FCF1-BCED21046152}"/>
              </a:ext>
            </a:extLst>
          </p:cNvPr>
          <p:cNvPicPr>
            <a:picLocks noChangeAspect="1"/>
          </p:cNvPicPr>
          <p:nvPr/>
        </p:nvPicPr>
        <p:blipFill>
          <a:blip r:embed="rId4"/>
          <a:stretch>
            <a:fillRect/>
          </a:stretch>
        </p:blipFill>
        <p:spPr>
          <a:xfrm>
            <a:off x="2044420" y="1472242"/>
            <a:ext cx="6928312" cy="3913516"/>
          </a:xfrm>
          <a:prstGeom prst="rect">
            <a:avLst/>
          </a:prstGeom>
        </p:spPr>
      </p:pic>
      <p:pic>
        <p:nvPicPr>
          <p:cNvPr id="9" name="Picture 8">
            <a:extLst>
              <a:ext uri="{FF2B5EF4-FFF2-40B4-BE49-F238E27FC236}">
                <a16:creationId xmlns:a16="http://schemas.microsoft.com/office/drawing/2014/main" id="{11B375A7-AC0D-914F-6BD2-B03FC627F3B9}"/>
              </a:ext>
            </a:extLst>
          </p:cNvPr>
          <p:cNvPicPr>
            <a:picLocks noChangeAspect="1"/>
          </p:cNvPicPr>
          <p:nvPr/>
        </p:nvPicPr>
        <p:blipFill>
          <a:blip r:embed="rId5"/>
          <a:stretch>
            <a:fillRect/>
          </a:stretch>
        </p:blipFill>
        <p:spPr>
          <a:xfrm>
            <a:off x="5397500" y="2455640"/>
            <a:ext cx="6794500" cy="3778250"/>
          </a:xfrm>
          <a:prstGeom prst="rect">
            <a:avLst/>
          </a:prstGeom>
        </p:spPr>
      </p:pic>
    </p:spTree>
    <p:extLst>
      <p:ext uri="{BB962C8B-B14F-4D97-AF65-F5344CB8AC3E}">
        <p14:creationId xmlns:p14="http://schemas.microsoft.com/office/powerpoint/2010/main" val="311593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A5CC-AE52-21CF-FF2D-9F81171FFB97}"/>
              </a:ext>
            </a:extLst>
          </p:cNvPr>
          <p:cNvSpPr>
            <a:spLocks noGrp="1"/>
          </p:cNvSpPr>
          <p:nvPr>
            <p:ph type="title"/>
          </p:nvPr>
        </p:nvSpPr>
        <p:spPr>
          <a:xfrm>
            <a:off x="925047" y="624110"/>
            <a:ext cx="10579566" cy="1280890"/>
          </a:xfrm>
        </p:spPr>
        <p:txBody>
          <a:bodyPr/>
          <a:lstStyle/>
          <a:p>
            <a:r>
              <a:rPr lang="en-US" dirty="0">
                <a:latin typeface="Times New Roman" panose="02020603050405020304" pitchFamily="18" charset="0"/>
                <a:cs typeface="Times New Roman" panose="02020603050405020304" pitchFamily="18" charset="0"/>
              </a:rPr>
              <a:t>     05/06/24       06/05/24             10/18/24</a:t>
            </a:r>
          </a:p>
        </p:txBody>
      </p:sp>
      <p:pic>
        <p:nvPicPr>
          <p:cNvPr id="5" name="Content Placeholder 4">
            <a:extLst>
              <a:ext uri="{FF2B5EF4-FFF2-40B4-BE49-F238E27FC236}">
                <a16:creationId xmlns:a16="http://schemas.microsoft.com/office/drawing/2014/main" id="{D364D0AE-B9D6-981B-1435-BCD93709A465}"/>
              </a:ext>
            </a:extLst>
          </p:cNvPr>
          <p:cNvPicPr>
            <a:picLocks noGrp="1" noChangeAspect="1"/>
          </p:cNvPicPr>
          <p:nvPr>
            <p:ph idx="1"/>
          </p:nvPr>
        </p:nvPicPr>
        <p:blipFill>
          <a:blip r:embed="rId2"/>
          <a:stretch>
            <a:fillRect/>
          </a:stretch>
        </p:blipFill>
        <p:spPr>
          <a:xfrm>
            <a:off x="925046" y="1576388"/>
            <a:ext cx="2799214" cy="3778250"/>
          </a:xfrm>
        </p:spPr>
      </p:pic>
      <p:pic>
        <p:nvPicPr>
          <p:cNvPr id="3" name="Content Placeholder 4">
            <a:extLst>
              <a:ext uri="{FF2B5EF4-FFF2-40B4-BE49-F238E27FC236}">
                <a16:creationId xmlns:a16="http://schemas.microsoft.com/office/drawing/2014/main" id="{7C4539EB-4C99-F0C8-5774-8E9A0639D212}"/>
              </a:ext>
            </a:extLst>
          </p:cNvPr>
          <p:cNvPicPr>
            <a:picLocks noChangeAspect="1"/>
          </p:cNvPicPr>
          <p:nvPr/>
        </p:nvPicPr>
        <p:blipFill>
          <a:blip r:embed="rId3"/>
          <a:stretch>
            <a:fillRect/>
          </a:stretch>
        </p:blipFill>
        <p:spPr>
          <a:xfrm>
            <a:off x="3817370" y="1905000"/>
            <a:ext cx="3313905" cy="2476500"/>
          </a:xfrm>
          <a:prstGeom prst="rect">
            <a:avLst/>
          </a:prstGeom>
        </p:spPr>
      </p:pic>
      <p:pic>
        <p:nvPicPr>
          <p:cNvPr id="4" name="Content Placeholder 4">
            <a:extLst>
              <a:ext uri="{FF2B5EF4-FFF2-40B4-BE49-F238E27FC236}">
                <a16:creationId xmlns:a16="http://schemas.microsoft.com/office/drawing/2014/main" id="{014E636E-D492-CB37-15EC-7248D3CDDDA0}"/>
              </a:ext>
            </a:extLst>
          </p:cNvPr>
          <p:cNvPicPr>
            <a:picLocks noChangeAspect="1"/>
          </p:cNvPicPr>
          <p:nvPr/>
        </p:nvPicPr>
        <p:blipFill>
          <a:blip r:embed="rId4"/>
          <a:stretch>
            <a:fillRect/>
          </a:stretch>
        </p:blipFill>
        <p:spPr>
          <a:xfrm rot="5400000">
            <a:off x="7710290" y="1090483"/>
            <a:ext cx="3662364" cy="4634175"/>
          </a:xfrm>
          <a:prstGeom prst="rect">
            <a:avLst/>
          </a:prstGeom>
        </p:spPr>
      </p:pic>
      <p:pic>
        <p:nvPicPr>
          <p:cNvPr id="1030" name="Picture 6" descr="Black Cartoon Lying Hospital Bed Stock Illustrations – 79 Black Cartoon  Lying Hospital Bed Stock Illustrations, Vectors &amp; Clipart - Dreamstime">
            <a:extLst>
              <a:ext uri="{FF2B5EF4-FFF2-40B4-BE49-F238E27FC236}">
                <a16:creationId xmlns:a16="http://schemas.microsoft.com/office/drawing/2014/main" id="{4594D66D-9F23-F2BA-E476-5B069BE785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320" y="5238753"/>
            <a:ext cx="1737359" cy="14658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Cartoon Lying Hospital Bed Stock Illustrations – 79 Black Cartoon  Lying Hospital Bed Stock Illustrations, Vectors &amp; Clipart - Dreamstime">
            <a:extLst>
              <a:ext uri="{FF2B5EF4-FFF2-40B4-BE49-F238E27FC236}">
                <a16:creationId xmlns:a16="http://schemas.microsoft.com/office/drawing/2014/main" id="{FBB913EB-B56E-438F-43F3-2F4572B8E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1275" y="5354638"/>
            <a:ext cx="1531370" cy="1292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67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1000"/>
                                        <p:tgtEl>
                                          <p:spTgt spid="1030"/>
                                        </p:tgtEl>
                                      </p:cBhvr>
                                    </p:animEffect>
                                    <p:anim calcmode="lin" valueType="num">
                                      <p:cBhvr>
                                        <p:cTn id="22" dur="1000" fill="hold"/>
                                        <p:tgtEl>
                                          <p:spTgt spid="1030"/>
                                        </p:tgtEl>
                                        <p:attrNameLst>
                                          <p:attrName>ppt_x</p:attrName>
                                        </p:attrNameLst>
                                      </p:cBhvr>
                                      <p:tavLst>
                                        <p:tav tm="0">
                                          <p:val>
                                            <p:strVal val="#ppt_x"/>
                                          </p:val>
                                        </p:tav>
                                        <p:tav tm="100000">
                                          <p:val>
                                            <p:strVal val="#ppt_x"/>
                                          </p:val>
                                        </p:tav>
                                      </p:tavLst>
                                    </p:anim>
                                    <p:anim calcmode="lin" valueType="num">
                                      <p:cBhvr>
                                        <p:cTn id="2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2"/>
                                        </p:tgtEl>
                                        <p:attrNameLst>
                                          <p:attrName>style.visibility</p:attrName>
                                        </p:attrNameLst>
                                      </p:cBhvr>
                                      <p:to>
                                        <p:strVal val="visible"/>
                                      </p:to>
                                    </p:set>
                                    <p:animEffect transition="in" filter="fade">
                                      <p:cBhvr>
                                        <p:cTn id="28" dur="1000"/>
                                        <p:tgtEl>
                                          <p:spTgt spid="1032"/>
                                        </p:tgtEl>
                                      </p:cBhvr>
                                    </p:animEffect>
                                    <p:anim calcmode="lin" valueType="num">
                                      <p:cBhvr>
                                        <p:cTn id="29" dur="1000" fill="hold"/>
                                        <p:tgtEl>
                                          <p:spTgt spid="1032"/>
                                        </p:tgtEl>
                                        <p:attrNameLst>
                                          <p:attrName>ppt_x</p:attrName>
                                        </p:attrNameLst>
                                      </p:cBhvr>
                                      <p:tavLst>
                                        <p:tav tm="0">
                                          <p:val>
                                            <p:strVal val="#ppt_x"/>
                                          </p:val>
                                        </p:tav>
                                        <p:tav tm="100000">
                                          <p:val>
                                            <p:strVal val="#ppt_x"/>
                                          </p:val>
                                        </p:tav>
                                      </p:tavLst>
                                    </p:anim>
                                    <p:anim calcmode="lin" valueType="num">
                                      <p:cBhvr>
                                        <p:cTn id="3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B639-C905-38AF-E53C-F5C4E636ED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E688BD-54C5-5E01-F4ED-7D648EACEC4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B04B76BA-668E-0AB1-D58F-B444A3D3B86F}"/>
              </a:ext>
            </a:extLst>
          </p:cNvPr>
          <p:cNvPicPr>
            <a:picLocks noChangeAspect="1"/>
          </p:cNvPicPr>
          <p:nvPr/>
        </p:nvPicPr>
        <p:blipFill>
          <a:blip r:embed="rId2"/>
          <a:stretch>
            <a:fillRect/>
          </a:stretch>
        </p:blipFill>
        <p:spPr>
          <a:xfrm>
            <a:off x="2703512" y="610190"/>
            <a:ext cx="6515100" cy="5623700"/>
          </a:xfrm>
          <a:prstGeom prst="rect">
            <a:avLst/>
          </a:prstGeom>
        </p:spPr>
      </p:pic>
    </p:spTree>
    <p:extLst>
      <p:ext uri="{BB962C8B-B14F-4D97-AF65-F5344CB8AC3E}">
        <p14:creationId xmlns:p14="http://schemas.microsoft.com/office/powerpoint/2010/main" val="2390089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C0EE-20EC-662D-743A-5211F696002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Complementary Therapies in HS</a:t>
            </a:r>
          </a:p>
        </p:txBody>
      </p:sp>
      <p:sp>
        <p:nvSpPr>
          <p:cNvPr id="3" name="Content Placeholder 2">
            <a:extLst>
              <a:ext uri="{FF2B5EF4-FFF2-40B4-BE49-F238E27FC236}">
                <a16:creationId xmlns:a16="http://schemas.microsoft.com/office/drawing/2014/main" id="{64146A00-0710-1426-B82F-4034EA0D1FF0}"/>
              </a:ext>
            </a:extLst>
          </p:cNvPr>
          <p:cNvSpPr>
            <a:spLocks noGrp="1"/>
          </p:cNvSpPr>
          <p:nvPr>
            <p:ph idx="1"/>
          </p:nvPr>
        </p:nvSpPr>
        <p:spPr>
          <a:xfrm>
            <a:off x="1783080" y="1540188"/>
            <a:ext cx="9121457" cy="4860611"/>
          </a:xfrm>
        </p:spPr>
        <p:txBody>
          <a:bodyPr>
            <a:normAutofit/>
          </a:bodyPr>
          <a:lstStyle/>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Warm Compresses</a:t>
            </a:r>
            <a:r>
              <a:rPr lang="en-US" dirty="0">
                <a:latin typeface="Times New Roman" panose="02020603050405020304" pitchFamily="18" charset="0"/>
                <a:cs typeface="Times New Roman" panose="02020603050405020304" pitchFamily="18" charset="0"/>
              </a:rPr>
              <a:t>: Can reduce discomfort and promote drainage during flares.</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Zinc Supplements</a:t>
            </a:r>
            <a:r>
              <a:rPr lang="en-US" dirty="0">
                <a:latin typeface="Times New Roman" panose="02020603050405020304" pitchFamily="18" charset="0"/>
                <a:cs typeface="Times New Roman" panose="02020603050405020304" pitchFamily="18" charset="0"/>
              </a:rPr>
              <a:t>: May reduce inflammation; some evidence supports daily zinc gluconate (90 mg/day).</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Stress Management</a:t>
            </a:r>
            <a:r>
              <a:rPr lang="en-US" dirty="0">
                <a:latin typeface="Times New Roman" panose="02020603050405020304" pitchFamily="18" charset="0"/>
                <a:cs typeface="Times New Roman" panose="02020603050405020304" pitchFamily="18" charset="0"/>
              </a:rPr>
              <a:t>: Techniques like mindfulness, yoga, and CBT help reduce flare frequency.</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Smoking Cessation</a:t>
            </a:r>
            <a:r>
              <a:rPr lang="en-US" dirty="0">
                <a:latin typeface="Times New Roman" panose="02020603050405020304" pitchFamily="18" charset="0"/>
                <a:cs typeface="Times New Roman" panose="02020603050405020304" pitchFamily="18" charset="0"/>
              </a:rPr>
              <a:t>: Strongly recommended; smoking is a known exacerbating factor.</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Use a trimmer, not a shaver</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loose clothing?</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2592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6F9FA-8D15-E974-F8E7-ACB5895A831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Dietary Interventions in HS</a:t>
            </a:r>
          </a:p>
        </p:txBody>
      </p:sp>
      <p:sp>
        <p:nvSpPr>
          <p:cNvPr id="3" name="Content Placeholder 2">
            <a:extLst>
              <a:ext uri="{FF2B5EF4-FFF2-40B4-BE49-F238E27FC236}">
                <a16:creationId xmlns:a16="http://schemas.microsoft.com/office/drawing/2014/main" id="{89C87EB0-FBB1-8F6F-737A-DDBFBECB7845}"/>
              </a:ext>
            </a:extLst>
          </p:cNvPr>
          <p:cNvSpPr>
            <a:spLocks noGrp="1"/>
          </p:cNvSpPr>
          <p:nvPr>
            <p:ph idx="1"/>
          </p:nvPr>
        </p:nvSpPr>
        <p:spPr>
          <a:xfrm>
            <a:off x="1863090" y="1576702"/>
            <a:ext cx="9060497" cy="4195448"/>
          </a:xfrm>
        </p:spPr>
        <p:txBody>
          <a:bodyPr/>
          <a:lstStyle/>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Anti-Inflammatory Diet</a:t>
            </a:r>
            <a:r>
              <a:rPr lang="en-US" dirty="0">
                <a:latin typeface="Times New Roman" panose="02020603050405020304" pitchFamily="18" charset="0"/>
                <a:cs typeface="Times New Roman" panose="02020603050405020304" pitchFamily="18" charset="0"/>
              </a:rPr>
              <a:t>: Emphasize fruits, vegetables, lean proteins, and whole grains.</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Dairy-Free Diet</a:t>
            </a:r>
            <a:r>
              <a:rPr lang="en-US" dirty="0">
                <a:latin typeface="Times New Roman" panose="02020603050405020304" pitchFamily="18" charset="0"/>
                <a:cs typeface="Times New Roman" panose="02020603050405020304" pitchFamily="18" charset="0"/>
              </a:rPr>
              <a:t>: Some patients report fewer flares after eliminating dairy.</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Low Glycemic Index Diet</a:t>
            </a:r>
            <a:r>
              <a:rPr lang="en-US" dirty="0">
                <a:latin typeface="Times New Roman" panose="02020603050405020304" pitchFamily="18" charset="0"/>
                <a:cs typeface="Times New Roman" panose="02020603050405020304" pitchFamily="18" charset="0"/>
              </a:rPr>
              <a:t>: May improve insulin sensitivity and reduce inflammation.</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Avoid Brewer’s Yeast</a:t>
            </a:r>
            <a:r>
              <a:rPr lang="en-US" dirty="0">
                <a:latin typeface="Times New Roman" panose="02020603050405020304" pitchFamily="18" charset="0"/>
                <a:cs typeface="Times New Roman" panose="02020603050405020304" pitchFamily="18" charset="0"/>
              </a:rPr>
              <a:t>: Found in processed foods and beer—some studies link it to flare-ups.</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Weight Loss</a:t>
            </a:r>
            <a:r>
              <a:rPr lang="en-US" dirty="0">
                <a:latin typeface="Times New Roman" panose="02020603050405020304" pitchFamily="18" charset="0"/>
                <a:cs typeface="Times New Roman" panose="02020603050405020304" pitchFamily="18" charset="0"/>
              </a:rPr>
              <a:t>: Even modest weight reduction can decrease HS severity and improve quality of life.</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Fasting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464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0CA86-0F64-9C07-4AB6-0B28CA4352C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How does this presentation change my practice?</a:t>
            </a:r>
          </a:p>
        </p:txBody>
      </p:sp>
      <p:sp>
        <p:nvSpPr>
          <p:cNvPr id="3" name="Content Placeholder 2">
            <a:extLst>
              <a:ext uri="{FF2B5EF4-FFF2-40B4-BE49-F238E27FC236}">
                <a16:creationId xmlns:a16="http://schemas.microsoft.com/office/drawing/2014/main" id="{9B4950F9-FD2D-9D31-5BE8-CFF057C0E64F}"/>
              </a:ext>
            </a:extLst>
          </p:cNvPr>
          <p:cNvSpPr>
            <a:spLocks noGrp="1"/>
          </p:cNvSpPr>
          <p:nvPr>
            <p:ph idx="1"/>
          </p:nvPr>
        </p:nvSpPr>
        <p:spPr/>
        <p:txBody>
          <a:bodyPr>
            <a:normAutofit/>
          </a:bodyPr>
          <a:lstStyle/>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more you look, the more you see (Diagnose)!</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Multidisciplinary &amp; multimodal care is essential</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Average delay to diagnosis: 7-10 years</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30 medications and 10 surgical methods</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Early treatment or referral is key</a:t>
            </a:r>
          </a:p>
          <a:p>
            <a:pP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Screen for depression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68BDD54-0017-7760-CE0B-156110958FAC}"/>
              </a:ext>
            </a:extLst>
          </p:cNvPr>
          <p:cNvSpPr txBox="1"/>
          <p:nvPr/>
        </p:nvSpPr>
        <p:spPr>
          <a:xfrm>
            <a:off x="7657351" y="1120172"/>
            <a:ext cx="4412729" cy="1323439"/>
          </a:xfrm>
          <a:prstGeom prst="rect">
            <a:avLst/>
          </a:prstGeom>
          <a:noFill/>
        </p:spPr>
        <p:txBody>
          <a:bodyPr wrap="square">
            <a:spAutoFit/>
          </a:bodyPr>
          <a:lstStyle/>
          <a:p>
            <a:pPr algn="ctr"/>
            <a:r>
              <a:rPr lang="en-US" sz="40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Start Early!!!</a:t>
            </a:r>
          </a:p>
          <a:p>
            <a:pPr algn="ct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Stack Treatments!!!</a:t>
            </a:r>
            <a:r>
              <a:rPr lang="en-US" sz="40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82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down)">
                                      <p:cBhvr>
                                        <p:cTn id="23" dur="580">
                                          <p:stCondLst>
                                            <p:cond delay="0"/>
                                          </p:stCondLst>
                                        </p:cTn>
                                        <p:tgtEl>
                                          <p:spTgt spid="6">
                                            <p:txEl>
                                              <p:pRg st="1" end="1"/>
                                            </p:txEl>
                                          </p:spTgt>
                                        </p:tgtEl>
                                      </p:cBhvr>
                                    </p:animEffect>
                                    <p:anim calcmode="lin" valueType="num">
                                      <p:cBhvr>
                                        <p:cTn id="24"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1" end="1"/>
                                            </p:txEl>
                                          </p:spTgt>
                                        </p:tgtEl>
                                      </p:cBhvr>
                                      <p:to x="100000" y="60000"/>
                                    </p:animScale>
                                    <p:animScale>
                                      <p:cBhvr>
                                        <p:cTn id="30" dur="166" decel="50000">
                                          <p:stCondLst>
                                            <p:cond delay="676"/>
                                          </p:stCondLst>
                                        </p:cTn>
                                        <p:tgtEl>
                                          <p:spTgt spid="6">
                                            <p:txEl>
                                              <p:pRg st="1" end="1"/>
                                            </p:txEl>
                                          </p:spTgt>
                                        </p:tgtEl>
                                      </p:cBhvr>
                                      <p:to x="100000" y="100000"/>
                                    </p:animScale>
                                    <p:animScale>
                                      <p:cBhvr>
                                        <p:cTn id="31" dur="26">
                                          <p:stCondLst>
                                            <p:cond delay="1312"/>
                                          </p:stCondLst>
                                        </p:cTn>
                                        <p:tgtEl>
                                          <p:spTgt spid="6">
                                            <p:txEl>
                                              <p:pRg st="1" end="1"/>
                                            </p:txEl>
                                          </p:spTgt>
                                        </p:tgtEl>
                                      </p:cBhvr>
                                      <p:to x="100000" y="80000"/>
                                    </p:animScale>
                                    <p:animScale>
                                      <p:cBhvr>
                                        <p:cTn id="32" dur="166" decel="50000">
                                          <p:stCondLst>
                                            <p:cond delay="1338"/>
                                          </p:stCondLst>
                                        </p:cTn>
                                        <p:tgtEl>
                                          <p:spTgt spid="6">
                                            <p:txEl>
                                              <p:pRg st="1" end="1"/>
                                            </p:txEl>
                                          </p:spTgt>
                                        </p:tgtEl>
                                      </p:cBhvr>
                                      <p:to x="100000" y="100000"/>
                                    </p:animScale>
                                    <p:animScale>
                                      <p:cBhvr>
                                        <p:cTn id="33" dur="26">
                                          <p:stCondLst>
                                            <p:cond delay="1642"/>
                                          </p:stCondLst>
                                        </p:cTn>
                                        <p:tgtEl>
                                          <p:spTgt spid="6">
                                            <p:txEl>
                                              <p:pRg st="1" end="1"/>
                                            </p:txEl>
                                          </p:spTgt>
                                        </p:tgtEl>
                                      </p:cBhvr>
                                      <p:to x="100000" y="90000"/>
                                    </p:animScale>
                                    <p:animScale>
                                      <p:cBhvr>
                                        <p:cTn id="34" dur="166" decel="50000">
                                          <p:stCondLst>
                                            <p:cond delay="1668"/>
                                          </p:stCondLst>
                                        </p:cTn>
                                        <p:tgtEl>
                                          <p:spTgt spid="6">
                                            <p:txEl>
                                              <p:pRg st="1" end="1"/>
                                            </p:txEl>
                                          </p:spTgt>
                                        </p:tgtEl>
                                      </p:cBhvr>
                                      <p:to x="100000" y="100000"/>
                                    </p:animScale>
                                    <p:animScale>
                                      <p:cBhvr>
                                        <p:cTn id="35" dur="26">
                                          <p:stCondLst>
                                            <p:cond delay="1808"/>
                                          </p:stCondLst>
                                        </p:cTn>
                                        <p:tgtEl>
                                          <p:spTgt spid="6">
                                            <p:txEl>
                                              <p:pRg st="1" end="1"/>
                                            </p:txEl>
                                          </p:spTgt>
                                        </p:tgtEl>
                                      </p:cBhvr>
                                      <p:to x="100000" y="95000"/>
                                    </p:animScale>
                                    <p:animScale>
                                      <p:cBhvr>
                                        <p:cTn id="36" dur="166" decel="50000">
                                          <p:stCondLst>
                                            <p:cond delay="1834"/>
                                          </p:stCondLst>
                                        </p:cTn>
                                        <p:tgtEl>
                                          <p:spTgt spid="6">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4FE8-18DD-CE2D-BC4E-77C8C325FF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C095EC-6AA0-229D-772C-27F5F3AE89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435B91F-92FE-69AA-7207-BFBED6D12922}"/>
              </a:ext>
            </a:extLst>
          </p:cNvPr>
          <p:cNvPicPr>
            <a:picLocks noChangeAspect="1"/>
          </p:cNvPicPr>
          <p:nvPr/>
        </p:nvPicPr>
        <p:blipFill>
          <a:blip r:embed="rId2"/>
          <a:stretch>
            <a:fillRect/>
          </a:stretch>
        </p:blipFill>
        <p:spPr>
          <a:xfrm>
            <a:off x="0" y="257755"/>
            <a:ext cx="12192000" cy="6342489"/>
          </a:xfrm>
          <a:prstGeom prst="rect">
            <a:avLst/>
          </a:prstGeom>
        </p:spPr>
      </p:pic>
      <p:sp>
        <p:nvSpPr>
          <p:cNvPr id="6" name="Arrow: Right 5">
            <a:extLst>
              <a:ext uri="{FF2B5EF4-FFF2-40B4-BE49-F238E27FC236}">
                <a16:creationId xmlns:a16="http://schemas.microsoft.com/office/drawing/2014/main" id="{439C7278-AD2D-77E5-6066-B40563C3166E}"/>
              </a:ext>
            </a:extLst>
          </p:cNvPr>
          <p:cNvSpPr/>
          <p:nvPr/>
        </p:nvSpPr>
        <p:spPr>
          <a:xfrm>
            <a:off x="5388077" y="87507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20B9E7A3-3508-04EF-166F-3BE076F39789}"/>
              </a:ext>
            </a:extLst>
          </p:cNvPr>
          <p:cNvSpPr/>
          <p:nvPr/>
        </p:nvSpPr>
        <p:spPr>
          <a:xfrm>
            <a:off x="5714975" y="2548890"/>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0CD83B-2032-A833-E342-179AE66B5EF0}"/>
              </a:ext>
            </a:extLst>
          </p:cNvPr>
          <p:cNvSpPr/>
          <p:nvPr/>
        </p:nvSpPr>
        <p:spPr>
          <a:xfrm>
            <a:off x="5877281" y="3003848"/>
            <a:ext cx="350128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HS Clinics </a:t>
            </a:r>
          </a:p>
        </p:txBody>
      </p:sp>
    </p:spTree>
    <p:extLst>
      <p:ext uri="{BB962C8B-B14F-4D97-AF65-F5344CB8AC3E}">
        <p14:creationId xmlns:p14="http://schemas.microsoft.com/office/powerpoint/2010/main" val="486131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E5504-95C5-A536-0EB1-CBE0ABAD88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74A458-B8E8-D0CC-A907-4C4685EC1517}"/>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738E505-71A5-60F9-63B1-FB138C5A3509}"/>
              </a:ext>
            </a:extLst>
          </p:cNvPr>
          <p:cNvPicPr>
            <a:picLocks noChangeAspect="1"/>
          </p:cNvPicPr>
          <p:nvPr/>
        </p:nvPicPr>
        <p:blipFill>
          <a:blip r:embed="rId2"/>
          <a:stretch>
            <a:fillRect/>
          </a:stretch>
        </p:blipFill>
        <p:spPr>
          <a:xfrm>
            <a:off x="0" y="0"/>
            <a:ext cx="6345171" cy="6858000"/>
          </a:xfrm>
          <a:prstGeom prst="rect">
            <a:avLst/>
          </a:prstGeom>
        </p:spPr>
      </p:pic>
      <p:pic>
        <p:nvPicPr>
          <p:cNvPr id="8" name="Picture 7">
            <a:extLst>
              <a:ext uri="{FF2B5EF4-FFF2-40B4-BE49-F238E27FC236}">
                <a16:creationId xmlns:a16="http://schemas.microsoft.com/office/drawing/2014/main" id="{A9B7D44E-0BE0-33F9-B6B7-02EC0C07219D}"/>
              </a:ext>
            </a:extLst>
          </p:cNvPr>
          <p:cNvPicPr>
            <a:picLocks noChangeAspect="1"/>
          </p:cNvPicPr>
          <p:nvPr/>
        </p:nvPicPr>
        <p:blipFill>
          <a:blip r:embed="rId3"/>
          <a:stretch>
            <a:fillRect/>
          </a:stretch>
        </p:blipFill>
        <p:spPr>
          <a:xfrm>
            <a:off x="6456562" y="0"/>
            <a:ext cx="5735438" cy="6858000"/>
          </a:xfrm>
          <a:prstGeom prst="rect">
            <a:avLst/>
          </a:prstGeom>
        </p:spPr>
      </p:pic>
    </p:spTree>
    <p:extLst>
      <p:ext uri="{BB962C8B-B14F-4D97-AF65-F5344CB8AC3E}">
        <p14:creationId xmlns:p14="http://schemas.microsoft.com/office/powerpoint/2010/main" val="4031379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D59215-1590-87DF-F778-6FEC9322103F}"/>
              </a:ext>
            </a:extLst>
          </p:cNvPr>
          <p:cNvPicPr>
            <a:picLocks noChangeAspect="1"/>
          </p:cNvPicPr>
          <p:nvPr/>
        </p:nvPicPr>
        <p:blipFill>
          <a:blip r:embed="rId3"/>
          <a:stretch>
            <a:fillRect/>
          </a:stretch>
        </p:blipFill>
        <p:spPr>
          <a:xfrm>
            <a:off x="191346" y="36513"/>
            <a:ext cx="8044126" cy="6821487"/>
          </a:xfrm>
          <a:prstGeom prst="rect">
            <a:avLst/>
          </a:prstGeom>
        </p:spPr>
      </p:pic>
      <p:sp>
        <p:nvSpPr>
          <p:cNvPr id="2" name="Title 1">
            <a:extLst>
              <a:ext uri="{FF2B5EF4-FFF2-40B4-BE49-F238E27FC236}">
                <a16:creationId xmlns:a16="http://schemas.microsoft.com/office/drawing/2014/main" id="{75F783B4-91DB-1619-D6ED-B556DA7537B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A4B1B29-42A6-CA70-73F8-C826DD06E375}"/>
              </a:ext>
            </a:extLst>
          </p:cNvPr>
          <p:cNvSpPr>
            <a:spLocks noGrp="1"/>
          </p:cNvSpPr>
          <p:nvPr>
            <p:ph idx="1"/>
          </p:nvPr>
        </p:nvSpPr>
        <p:spPr>
          <a:xfrm>
            <a:off x="7946514" y="2662599"/>
            <a:ext cx="4245486" cy="2874108"/>
          </a:xfrm>
        </p:spPr>
        <p:txBody>
          <a:bodyPr>
            <a:normAutofit/>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Document well</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Severity, Pain, QoL, Hurley stage, sites</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Previous therapies, duration</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Reason failed, side effects</a:t>
            </a:r>
          </a:p>
        </p:txBody>
      </p:sp>
      <p:sp>
        <p:nvSpPr>
          <p:cNvPr id="8" name="Arrow: Right 7">
            <a:extLst>
              <a:ext uri="{FF2B5EF4-FFF2-40B4-BE49-F238E27FC236}">
                <a16:creationId xmlns:a16="http://schemas.microsoft.com/office/drawing/2014/main" id="{044CD8CD-90BC-D4D1-E356-398BE04F26E0}"/>
              </a:ext>
            </a:extLst>
          </p:cNvPr>
          <p:cNvSpPr/>
          <p:nvPr/>
        </p:nvSpPr>
        <p:spPr>
          <a:xfrm>
            <a:off x="0" y="155448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805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3671F-F24D-72DC-6A32-A8E11A0EB98A}"/>
              </a:ext>
            </a:extLst>
          </p:cNvPr>
          <p:cNvSpPr>
            <a:spLocks noGrp="1"/>
          </p:cNvSpPr>
          <p:nvPr>
            <p:ph type="title"/>
          </p:nvPr>
        </p:nvSpPr>
        <p:spPr>
          <a:xfrm>
            <a:off x="2238964" y="329142"/>
            <a:ext cx="8911687" cy="1280890"/>
          </a:xfrm>
        </p:spPr>
        <p:txBody>
          <a:bodyPr/>
          <a:lstStyle/>
          <a:p>
            <a:r>
              <a:rPr lang="en-US" dirty="0">
                <a:latin typeface="Times New Roman" panose="02020603050405020304" pitchFamily="18" charset="0"/>
                <a:cs typeface="Times New Roman" panose="02020603050405020304" pitchFamily="18" charset="0"/>
              </a:rPr>
              <a:t>Patient Resources</a:t>
            </a:r>
          </a:p>
        </p:txBody>
      </p:sp>
      <p:pic>
        <p:nvPicPr>
          <p:cNvPr id="5" name="Content Placeholder 4">
            <a:extLst>
              <a:ext uri="{FF2B5EF4-FFF2-40B4-BE49-F238E27FC236}">
                <a16:creationId xmlns:a16="http://schemas.microsoft.com/office/drawing/2014/main" id="{59AD0978-9E01-41BF-4DEA-D2749AC3BD9B}"/>
              </a:ext>
            </a:extLst>
          </p:cNvPr>
          <p:cNvPicPr>
            <a:picLocks noGrp="1" noChangeAspect="1"/>
          </p:cNvPicPr>
          <p:nvPr>
            <p:ph idx="1"/>
          </p:nvPr>
        </p:nvPicPr>
        <p:blipFill>
          <a:blip r:embed="rId2"/>
          <a:stretch>
            <a:fillRect/>
          </a:stretch>
        </p:blipFill>
        <p:spPr>
          <a:xfrm>
            <a:off x="344194" y="1431941"/>
            <a:ext cx="11503611" cy="5308072"/>
          </a:xfrm>
          <a:prstGeom prst="rect">
            <a:avLst/>
          </a:prstGeom>
        </p:spPr>
      </p:pic>
    </p:spTree>
    <p:extLst>
      <p:ext uri="{BB962C8B-B14F-4D97-AF65-F5344CB8AC3E}">
        <p14:creationId xmlns:p14="http://schemas.microsoft.com/office/powerpoint/2010/main" val="3097465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AEAA-FC6F-186E-46F1-417959566A80}"/>
              </a:ext>
            </a:extLst>
          </p:cNvPr>
          <p:cNvSpPr>
            <a:spLocks noGrp="1"/>
          </p:cNvSpPr>
          <p:nvPr>
            <p:ph type="title"/>
          </p:nvPr>
        </p:nvSpPr>
        <p:spPr>
          <a:xfrm>
            <a:off x="2592925" y="237667"/>
            <a:ext cx="8911687" cy="1280890"/>
          </a:xfrm>
        </p:spPr>
        <p:txBody>
          <a:bodyPr/>
          <a:lstStyle/>
          <a:p>
            <a:r>
              <a:rPr lang="en-US" b="1" dirty="0">
                <a:latin typeface="Times New Roman" panose="02020603050405020304" pitchFamily="18" charset="0"/>
                <a:cs typeface="Times New Roman" panose="02020603050405020304" pitchFamily="18" charset="0"/>
              </a:rPr>
              <a:t>References </a:t>
            </a:r>
          </a:p>
        </p:txBody>
      </p:sp>
      <p:sp>
        <p:nvSpPr>
          <p:cNvPr id="3" name="Content Placeholder 2">
            <a:extLst>
              <a:ext uri="{FF2B5EF4-FFF2-40B4-BE49-F238E27FC236}">
                <a16:creationId xmlns:a16="http://schemas.microsoft.com/office/drawing/2014/main" id="{9936A412-6524-A121-82AA-555A7A81E65F}"/>
              </a:ext>
            </a:extLst>
          </p:cNvPr>
          <p:cNvSpPr>
            <a:spLocks noGrp="1"/>
          </p:cNvSpPr>
          <p:nvPr>
            <p:ph idx="1"/>
          </p:nvPr>
        </p:nvSpPr>
        <p:spPr>
          <a:xfrm>
            <a:off x="1485900" y="979715"/>
            <a:ext cx="10165669" cy="5306785"/>
          </a:xfrm>
        </p:spPr>
        <p:txBody>
          <a:bodyPr>
            <a:normAutofit fontScale="62500" lnSpcReduction="20000"/>
          </a:bodyPr>
          <a:lstStyle/>
          <a:p>
            <a:r>
              <a:rPr lang="en-US" dirty="0">
                <a:solidFill>
                  <a:schemeClr val="tx1"/>
                </a:solidFill>
              </a:rPr>
              <a:t>Garg, A., </a:t>
            </a:r>
            <a:r>
              <a:rPr lang="en-US" dirty="0" err="1">
                <a:solidFill>
                  <a:schemeClr val="tx1"/>
                </a:solidFill>
              </a:rPr>
              <a:t>Neuren</a:t>
            </a:r>
            <a:r>
              <a:rPr lang="en-US" dirty="0">
                <a:solidFill>
                  <a:schemeClr val="tx1"/>
                </a:solidFill>
              </a:rPr>
              <a:t>, E., Cha, D., Kirby, J. S., Lavian, J., Strunk, A., &amp; </a:t>
            </a:r>
            <a:r>
              <a:rPr lang="en-US" dirty="0" err="1">
                <a:solidFill>
                  <a:schemeClr val="tx1"/>
                </a:solidFill>
              </a:rPr>
              <a:t>Hamzavi</a:t>
            </a:r>
            <a:r>
              <a:rPr lang="en-US" dirty="0">
                <a:solidFill>
                  <a:schemeClr val="tx1"/>
                </a:solidFill>
              </a:rPr>
              <a:t>, I. (2020).</a:t>
            </a:r>
            <a:br>
              <a:rPr lang="en-US" dirty="0">
                <a:solidFill>
                  <a:schemeClr val="tx1"/>
                </a:solidFill>
              </a:rPr>
            </a:br>
            <a:r>
              <a:rPr lang="en-US" dirty="0">
                <a:solidFill>
                  <a:schemeClr val="tx1"/>
                </a:solidFill>
              </a:rPr>
              <a:t>Evaluating patients with hidradenitis suppurativa using the </a:t>
            </a:r>
            <a:r>
              <a:rPr lang="en-US" dirty="0" err="1">
                <a:solidFill>
                  <a:schemeClr val="tx1"/>
                </a:solidFill>
              </a:rPr>
              <a:t>HIDRAdisk</a:t>
            </a:r>
            <a:r>
              <a:rPr lang="en-US" dirty="0">
                <a:solidFill>
                  <a:schemeClr val="tx1"/>
                </a:solidFill>
              </a:rPr>
              <a:t>: A novel visual tool to assess disease impact. </a:t>
            </a:r>
            <a:r>
              <a:rPr lang="en-US" i="1" dirty="0">
                <a:solidFill>
                  <a:schemeClr val="tx1"/>
                </a:solidFill>
              </a:rPr>
              <a:t>&lt;span style="</a:t>
            </a:r>
            <a:r>
              <a:rPr lang="en-US" i="1" dirty="0" err="1">
                <a:solidFill>
                  <a:schemeClr val="tx1"/>
                </a:solidFill>
              </a:rPr>
              <a:t>color:green</a:t>
            </a:r>
            <a:r>
              <a:rPr lang="en-US" i="1" dirty="0">
                <a:solidFill>
                  <a:schemeClr val="tx1"/>
                </a:solidFill>
              </a:rPr>
              <a:t>"&gt;Journal of Drugs in Dermatology&lt;/span&gt;</a:t>
            </a:r>
            <a:r>
              <a:rPr lang="en-US" dirty="0">
                <a:solidFill>
                  <a:schemeClr val="tx1"/>
                </a:solidFill>
              </a:rPr>
              <a:t>, </a:t>
            </a:r>
            <a:r>
              <a:rPr lang="en-US" i="1" dirty="0">
                <a:solidFill>
                  <a:schemeClr val="tx1"/>
                </a:solidFill>
              </a:rPr>
              <a:t>&lt;span style="</a:t>
            </a:r>
            <a:r>
              <a:rPr lang="en-US" i="1" dirty="0" err="1">
                <a:solidFill>
                  <a:schemeClr val="tx1"/>
                </a:solidFill>
              </a:rPr>
              <a:t>color:green</a:t>
            </a:r>
            <a:r>
              <a:rPr lang="en-US" i="1" dirty="0">
                <a:solidFill>
                  <a:schemeClr val="tx1"/>
                </a:solidFill>
              </a:rPr>
              <a:t>"&gt;19&lt;/span&gt;</a:t>
            </a:r>
            <a:r>
              <a:rPr lang="en-US" dirty="0">
                <a:solidFill>
                  <a:schemeClr val="tx1"/>
                </a:solidFill>
              </a:rPr>
              <a:t>(&lt;span style="</a:t>
            </a:r>
            <a:r>
              <a:rPr lang="en-US" dirty="0" err="1">
                <a:solidFill>
                  <a:schemeClr val="tx1"/>
                </a:solidFill>
              </a:rPr>
              <a:t>color:green</a:t>
            </a:r>
            <a:r>
              <a:rPr lang="en-US" dirty="0">
                <a:solidFill>
                  <a:schemeClr val="tx1"/>
                </a:solidFill>
              </a:rPr>
              <a:t>"&gt;2&lt;/span&gt;), &lt;span style="</a:t>
            </a:r>
            <a:r>
              <a:rPr lang="en-US" dirty="0" err="1">
                <a:solidFill>
                  <a:schemeClr val="tx1"/>
                </a:solidFill>
              </a:rPr>
              <a:t>color:green</a:t>
            </a:r>
            <a:r>
              <a:rPr lang="en-US" dirty="0">
                <a:solidFill>
                  <a:schemeClr val="tx1"/>
                </a:solidFill>
              </a:rPr>
              <a:t>"&gt;178–184&lt;/span&gt;. </a:t>
            </a:r>
            <a:r>
              <a:rPr lang="en-US" dirty="0">
                <a:solidFill>
                  <a:schemeClr val="tx1"/>
                </a:solidFill>
                <a:hlinkClick r:id="rId3">
                  <a:extLst>
                    <a:ext uri="{A12FA001-AC4F-418D-AE19-62706E023703}">
                      <ahyp:hlinkClr xmlns:ahyp="http://schemas.microsoft.com/office/drawing/2018/hyperlinkcolor" val="tx"/>
                    </a:ext>
                  </a:extLst>
                </a:hlinkClick>
              </a:rPr>
              <a:t>https://doi.org/10.36849/JDD.2020.4265</a:t>
            </a:r>
            <a:endParaRPr lang="en-US" dirty="0">
              <a:solidFill>
                <a:schemeClr val="tx1"/>
              </a:solidFill>
            </a:endParaRPr>
          </a:p>
          <a:p>
            <a:r>
              <a:rPr lang="en-US" dirty="0">
                <a:solidFill>
                  <a:schemeClr val="tx1"/>
                </a:solidFill>
              </a:rPr>
              <a:t>&lt;span style="</a:t>
            </a:r>
            <a:r>
              <a:rPr lang="en-US" dirty="0" err="1">
                <a:solidFill>
                  <a:schemeClr val="tx1"/>
                </a:solidFill>
              </a:rPr>
              <a:t>color:green</a:t>
            </a:r>
            <a:r>
              <a:rPr lang="en-US" dirty="0">
                <a:solidFill>
                  <a:schemeClr val="tx1"/>
                </a:solidFill>
              </a:rPr>
              <a:t>"&gt;Hidradenitis Suppurativa Foundation.&lt;/span&gt; (n.d.). </a:t>
            </a:r>
            <a:r>
              <a:rPr lang="en-US" i="1" dirty="0">
                <a:solidFill>
                  <a:schemeClr val="tx1"/>
                </a:solidFill>
              </a:rPr>
              <a:t>&lt;span style="</a:t>
            </a:r>
            <a:r>
              <a:rPr lang="en-US" i="1" dirty="0" err="1">
                <a:solidFill>
                  <a:schemeClr val="tx1"/>
                </a:solidFill>
              </a:rPr>
              <a:t>color:green</a:t>
            </a:r>
            <a:r>
              <a:rPr lang="en-US" i="1" dirty="0">
                <a:solidFill>
                  <a:schemeClr val="tx1"/>
                </a:solidFill>
              </a:rPr>
              <a:t>"&gt;Hidradenitis suppurativa foundation&lt;/span&gt;</a:t>
            </a:r>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https://www.hs-foundation.org/</a:t>
            </a:r>
            <a:endParaRPr lang="en-US" dirty="0">
              <a:solidFill>
                <a:schemeClr val="tx1"/>
              </a:solidFill>
            </a:endParaRPr>
          </a:p>
          <a:p>
            <a:r>
              <a:rPr lang="en-US" dirty="0">
                <a:solidFill>
                  <a:schemeClr val="tx1"/>
                </a:solidFill>
              </a:rPr>
              <a:t>&lt;span style="</a:t>
            </a:r>
            <a:r>
              <a:rPr lang="en-US" dirty="0" err="1">
                <a:solidFill>
                  <a:schemeClr val="tx1"/>
                </a:solidFill>
              </a:rPr>
              <a:t>color:green</a:t>
            </a:r>
            <a:r>
              <a:rPr lang="en-US" dirty="0">
                <a:solidFill>
                  <a:schemeClr val="tx1"/>
                </a:solidFill>
              </a:rPr>
              <a:t>"&gt;Hope for HS.&lt;/span&gt; (n.d.). </a:t>
            </a:r>
            <a:r>
              <a:rPr lang="en-US" i="1" dirty="0">
                <a:solidFill>
                  <a:schemeClr val="tx1"/>
                </a:solidFill>
              </a:rPr>
              <a:t>&lt;span style="</a:t>
            </a:r>
            <a:r>
              <a:rPr lang="en-US" i="1" dirty="0" err="1">
                <a:solidFill>
                  <a:schemeClr val="tx1"/>
                </a:solidFill>
              </a:rPr>
              <a:t>color:green</a:t>
            </a:r>
            <a:r>
              <a:rPr lang="en-US" i="1" dirty="0">
                <a:solidFill>
                  <a:schemeClr val="tx1"/>
                </a:solidFill>
              </a:rPr>
              <a:t>"&gt;Hope for HS&lt;/span&gt;</a:t>
            </a:r>
            <a:r>
              <a:rPr lang="en-US" dirty="0">
                <a:solidFill>
                  <a:schemeClr val="tx1"/>
                </a:solidFill>
              </a:rPr>
              <a:t>. </a:t>
            </a:r>
            <a:r>
              <a:rPr lang="en-US" dirty="0">
                <a:solidFill>
                  <a:schemeClr val="tx1"/>
                </a:solidFill>
                <a:hlinkClick r:id="rId5">
                  <a:extLst>
                    <a:ext uri="{A12FA001-AC4F-418D-AE19-62706E023703}">
                      <ahyp:hlinkClr xmlns:ahyp="http://schemas.microsoft.com/office/drawing/2018/hyperlinkcolor" val="tx"/>
                    </a:ext>
                  </a:extLst>
                </a:hlinkClick>
              </a:rPr>
              <a:t>https://hopeforhs.org/</a:t>
            </a:r>
            <a:endParaRPr lang="en-US" dirty="0">
              <a:solidFill>
                <a:schemeClr val="tx1"/>
              </a:solidFill>
            </a:endParaRPr>
          </a:p>
          <a:p>
            <a:r>
              <a:rPr lang="en-US" dirty="0">
                <a:solidFill>
                  <a:schemeClr val="tx1"/>
                </a:solidFill>
              </a:rPr>
              <a:t>Jeha, G. M., Kodumudi, V., O’Quinn, M. C., Luckett, K. O., Dickerson, T. G., Kaye, R. J., Lee, B., &amp; Kaye, A. D. (2021).</a:t>
            </a:r>
            <a:br>
              <a:rPr lang="en-US" dirty="0">
                <a:solidFill>
                  <a:schemeClr val="tx1"/>
                </a:solidFill>
              </a:rPr>
            </a:br>
            <a:r>
              <a:rPr lang="en-US" dirty="0">
                <a:solidFill>
                  <a:schemeClr val="tx1"/>
                </a:solidFill>
              </a:rPr>
              <a:t>Management of acute and chronic pain associated with hidradenitis suppurativa: A comprehensive review of pharmacologic and therapeutic considerations in clinical practice. </a:t>
            </a:r>
            <a:r>
              <a:rPr lang="en-US" i="1" dirty="0">
                <a:solidFill>
                  <a:schemeClr val="tx1"/>
                </a:solidFill>
              </a:rPr>
              <a:t>&lt;span style="</a:t>
            </a:r>
            <a:r>
              <a:rPr lang="en-US" i="1" dirty="0" err="1">
                <a:solidFill>
                  <a:schemeClr val="tx1"/>
                </a:solidFill>
              </a:rPr>
              <a:t>color:green</a:t>
            </a:r>
            <a:r>
              <a:rPr lang="en-US" i="1" dirty="0">
                <a:solidFill>
                  <a:schemeClr val="tx1"/>
                </a:solidFill>
              </a:rPr>
              <a:t>"&gt;Cutis&lt;/span&gt;</a:t>
            </a:r>
            <a:r>
              <a:rPr lang="en-US" dirty="0">
                <a:solidFill>
                  <a:schemeClr val="tx1"/>
                </a:solidFill>
              </a:rPr>
              <a:t>, </a:t>
            </a:r>
            <a:r>
              <a:rPr lang="en-US" i="1" dirty="0">
                <a:solidFill>
                  <a:schemeClr val="tx1"/>
                </a:solidFill>
              </a:rPr>
              <a:t>&lt;span style="</a:t>
            </a:r>
            <a:r>
              <a:rPr lang="en-US" i="1" dirty="0" err="1">
                <a:solidFill>
                  <a:schemeClr val="tx1"/>
                </a:solidFill>
              </a:rPr>
              <a:t>color:green</a:t>
            </a:r>
            <a:r>
              <a:rPr lang="en-US" i="1" dirty="0">
                <a:solidFill>
                  <a:schemeClr val="tx1"/>
                </a:solidFill>
              </a:rPr>
              <a:t>"&gt;108&lt;/span&gt;</a:t>
            </a:r>
            <a:r>
              <a:rPr lang="en-US" dirty="0">
                <a:solidFill>
                  <a:schemeClr val="tx1"/>
                </a:solidFill>
              </a:rPr>
              <a:t>(&lt;span style="</a:t>
            </a:r>
            <a:r>
              <a:rPr lang="en-US" dirty="0" err="1">
                <a:solidFill>
                  <a:schemeClr val="tx1"/>
                </a:solidFill>
              </a:rPr>
              <a:t>color:green</a:t>
            </a:r>
            <a:r>
              <a:rPr lang="en-US" dirty="0">
                <a:solidFill>
                  <a:schemeClr val="tx1"/>
                </a:solidFill>
              </a:rPr>
              <a:t>"&gt;5&lt;/span&gt;), &lt;span style="</a:t>
            </a:r>
            <a:r>
              <a:rPr lang="en-US" dirty="0" err="1">
                <a:solidFill>
                  <a:schemeClr val="tx1"/>
                </a:solidFill>
              </a:rPr>
              <a:t>color:green</a:t>
            </a:r>
            <a:r>
              <a:rPr lang="en-US" dirty="0">
                <a:solidFill>
                  <a:schemeClr val="tx1"/>
                </a:solidFill>
              </a:rPr>
              <a:t>"&gt;281–286&lt;/span&gt;. </a:t>
            </a:r>
            <a:r>
              <a:rPr lang="en-US" dirty="0">
                <a:solidFill>
                  <a:schemeClr val="tx1"/>
                </a:solidFill>
                <a:hlinkClick r:id="rId6">
                  <a:extLst>
                    <a:ext uri="{A12FA001-AC4F-418D-AE19-62706E023703}">
                      <ahyp:hlinkClr xmlns:ahyp="http://schemas.microsoft.com/office/drawing/2018/hyperlinkcolor" val="tx"/>
                    </a:ext>
                  </a:extLst>
                </a:hlinkClick>
              </a:rPr>
              <a:t>https://doi.org/10.12788/cutis.0383</a:t>
            </a:r>
            <a:endParaRPr lang="en-US" dirty="0">
              <a:solidFill>
                <a:schemeClr val="tx1"/>
              </a:solidFill>
            </a:endParaRPr>
          </a:p>
          <a:p>
            <a:r>
              <a:rPr lang="en-US" dirty="0">
                <a:solidFill>
                  <a:schemeClr val="tx1"/>
                </a:solidFill>
              </a:rPr>
              <a:t>Kirby, J. S., Thorlacius, L., Villumsen, B., Ingram, J. R., Garg, A., Christensen, K. B., Butt, M., Esmann, S., Tan, J., &amp; </a:t>
            </a:r>
            <a:r>
              <a:rPr lang="en-US" dirty="0" err="1">
                <a:solidFill>
                  <a:schemeClr val="tx1"/>
                </a:solidFill>
              </a:rPr>
              <a:t>Jemec</a:t>
            </a:r>
            <a:r>
              <a:rPr lang="en-US" dirty="0">
                <a:solidFill>
                  <a:schemeClr val="tx1"/>
                </a:solidFill>
              </a:rPr>
              <a:t>, G. B. E. (2019).</a:t>
            </a:r>
            <a:br>
              <a:rPr lang="en-US" dirty="0">
                <a:solidFill>
                  <a:schemeClr val="tx1"/>
                </a:solidFill>
              </a:rPr>
            </a:br>
            <a:r>
              <a:rPr lang="en-US" dirty="0">
                <a:solidFill>
                  <a:schemeClr val="tx1"/>
                </a:solidFill>
              </a:rPr>
              <a:t>The hidradenitis suppurativa quality of life (</a:t>
            </a:r>
            <a:r>
              <a:rPr lang="en-US" dirty="0" err="1">
                <a:solidFill>
                  <a:schemeClr val="tx1"/>
                </a:solidFill>
              </a:rPr>
              <a:t>HiSQOL</a:t>
            </a:r>
            <a:r>
              <a:rPr lang="en-US" dirty="0">
                <a:solidFill>
                  <a:schemeClr val="tx1"/>
                </a:solidFill>
              </a:rPr>
              <a:t>) score: Development and validation of a measure for clinical trials. </a:t>
            </a:r>
            <a:r>
              <a:rPr lang="en-US" i="1" dirty="0">
                <a:solidFill>
                  <a:schemeClr val="tx1"/>
                </a:solidFill>
              </a:rPr>
              <a:t>&lt;span style="</a:t>
            </a:r>
            <a:r>
              <a:rPr lang="en-US" i="1" dirty="0" err="1">
                <a:solidFill>
                  <a:schemeClr val="tx1"/>
                </a:solidFill>
              </a:rPr>
              <a:t>color:green</a:t>
            </a:r>
            <a:r>
              <a:rPr lang="en-US" i="1" dirty="0">
                <a:solidFill>
                  <a:schemeClr val="tx1"/>
                </a:solidFill>
              </a:rPr>
              <a:t>"&gt;British Journal of Dermatology&lt;/span&gt;</a:t>
            </a:r>
            <a:r>
              <a:rPr lang="en-US" dirty="0">
                <a:solidFill>
                  <a:schemeClr val="tx1"/>
                </a:solidFill>
              </a:rPr>
              <a:t>, </a:t>
            </a:r>
            <a:r>
              <a:rPr lang="en-US" i="1" dirty="0">
                <a:solidFill>
                  <a:schemeClr val="tx1"/>
                </a:solidFill>
              </a:rPr>
              <a:t>&lt;span style="</a:t>
            </a:r>
            <a:r>
              <a:rPr lang="en-US" i="1" dirty="0" err="1">
                <a:solidFill>
                  <a:schemeClr val="tx1"/>
                </a:solidFill>
              </a:rPr>
              <a:t>color:green</a:t>
            </a:r>
            <a:r>
              <a:rPr lang="en-US" i="1" dirty="0">
                <a:solidFill>
                  <a:schemeClr val="tx1"/>
                </a:solidFill>
              </a:rPr>
              <a:t>"&gt;183&lt;/span&gt;</a:t>
            </a:r>
            <a:r>
              <a:rPr lang="en-US" dirty="0">
                <a:solidFill>
                  <a:schemeClr val="tx1"/>
                </a:solidFill>
              </a:rPr>
              <a:t>(&lt;span style="</a:t>
            </a:r>
            <a:r>
              <a:rPr lang="en-US" dirty="0" err="1">
                <a:solidFill>
                  <a:schemeClr val="tx1"/>
                </a:solidFill>
              </a:rPr>
              <a:t>color:green</a:t>
            </a:r>
            <a:r>
              <a:rPr lang="en-US" dirty="0">
                <a:solidFill>
                  <a:schemeClr val="tx1"/>
                </a:solidFill>
              </a:rPr>
              <a:t>"&gt;2&lt;/span&gt;), &lt;span style="</a:t>
            </a:r>
            <a:r>
              <a:rPr lang="en-US" dirty="0" err="1">
                <a:solidFill>
                  <a:schemeClr val="tx1"/>
                </a:solidFill>
              </a:rPr>
              <a:t>color:green</a:t>
            </a:r>
            <a:r>
              <a:rPr lang="en-US" dirty="0">
                <a:solidFill>
                  <a:schemeClr val="tx1"/>
                </a:solidFill>
              </a:rPr>
              <a:t>"&gt;340–348&lt;/span&gt;. </a:t>
            </a:r>
            <a:r>
              <a:rPr lang="en-US" dirty="0">
                <a:solidFill>
                  <a:schemeClr val="tx1"/>
                </a:solidFill>
                <a:hlinkClick r:id="rId7">
                  <a:extLst>
                    <a:ext uri="{A12FA001-AC4F-418D-AE19-62706E023703}">
                      <ahyp:hlinkClr xmlns:ahyp="http://schemas.microsoft.com/office/drawing/2018/hyperlinkcolor" val="tx"/>
                    </a:ext>
                  </a:extLst>
                </a:hlinkClick>
              </a:rPr>
              <a:t>https://doi.org/10.1111/bjd.18692</a:t>
            </a:r>
            <a:endParaRPr lang="en-US" dirty="0">
              <a:solidFill>
                <a:schemeClr val="tx1"/>
              </a:solidFill>
            </a:endParaRPr>
          </a:p>
          <a:p>
            <a:r>
              <a:rPr lang="en-US" dirty="0">
                <a:solidFill>
                  <a:schemeClr val="tx1"/>
                </a:solidFill>
              </a:rPr>
              <a:t>Wolk, K., Join-Lambert, O., &amp; Sabat, R. (2020).</a:t>
            </a:r>
            <a:br>
              <a:rPr lang="en-US" dirty="0">
                <a:solidFill>
                  <a:schemeClr val="tx1"/>
                </a:solidFill>
              </a:rPr>
            </a:br>
            <a:r>
              <a:rPr lang="en-US" dirty="0" err="1">
                <a:solidFill>
                  <a:schemeClr val="tx1"/>
                </a:solidFill>
              </a:rPr>
              <a:t>Aetiology</a:t>
            </a:r>
            <a:r>
              <a:rPr lang="en-US" dirty="0">
                <a:solidFill>
                  <a:schemeClr val="tx1"/>
                </a:solidFill>
              </a:rPr>
              <a:t> and pathogenesis of hidradenitis suppurativa. </a:t>
            </a:r>
            <a:r>
              <a:rPr lang="en-US" i="1" dirty="0">
                <a:solidFill>
                  <a:schemeClr val="tx1"/>
                </a:solidFill>
              </a:rPr>
              <a:t>&lt;span style="</a:t>
            </a:r>
            <a:r>
              <a:rPr lang="en-US" i="1" dirty="0" err="1">
                <a:solidFill>
                  <a:schemeClr val="tx1"/>
                </a:solidFill>
              </a:rPr>
              <a:t>color:green</a:t>
            </a:r>
            <a:r>
              <a:rPr lang="en-US" i="1" dirty="0">
                <a:solidFill>
                  <a:schemeClr val="tx1"/>
                </a:solidFill>
              </a:rPr>
              <a:t>"&gt;British Journal of Dermatology&lt;/span&gt;</a:t>
            </a:r>
            <a:r>
              <a:rPr lang="en-US" dirty="0">
                <a:solidFill>
                  <a:schemeClr val="tx1"/>
                </a:solidFill>
              </a:rPr>
              <a:t>, </a:t>
            </a:r>
            <a:r>
              <a:rPr lang="en-US" i="1" dirty="0">
                <a:solidFill>
                  <a:schemeClr val="tx1"/>
                </a:solidFill>
              </a:rPr>
              <a:t>&lt;span style="</a:t>
            </a:r>
            <a:r>
              <a:rPr lang="en-US" i="1" dirty="0" err="1">
                <a:solidFill>
                  <a:schemeClr val="tx1"/>
                </a:solidFill>
              </a:rPr>
              <a:t>color:green</a:t>
            </a:r>
            <a:r>
              <a:rPr lang="en-US" i="1" dirty="0">
                <a:solidFill>
                  <a:schemeClr val="tx1"/>
                </a:solidFill>
              </a:rPr>
              <a:t>"&gt;183&lt;/span&gt;</a:t>
            </a:r>
            <a:r>
              <a:rPr lang="en-US" dirty="0">
                <a:solidFill>
                  <a:schemeClr val="tx1"/>
                </a:solidFill>
              </a:rPr>
              <a:t>(&lt;span style="</a:t>
            </a:r>
            <a:r>
              <a:rPr lang="en-US" dirty="0" err="1">
                <a:solidFill>
                  <a:schemeClr val="tx1"/>
                </a:solidFill>
              </a:rPr>
              <a:t>color:green</a:t>
            </a:r>
            <a:r>
              <a:rPr lang="en-US" dirty="0">
                <a:solidFill>
                  <a:schemeClr val="tx1"/>
                </a:solidFill>
              </a:rPr>
              <a:t>"&gt;6&lt;/span&gt;), &lt;span style="</a:t>
            </a:r>
            <a:r>
              <a:rPr lang="en-US" dirty="0" err="1">
                <a:solidFill>
                  <a:schemeClr val="tx1"/>
                </a:solidFill>
              </a:rPr>
              <a:t>color:green</a:t>
            </a:r>
            <a:r>
              <a:rPr lang="en-US" dirty="0">
                <a:solidFill>
                  <a:schemeClr val="tx1"/>
                </a:solidFill>
              </a:rPr>
              <a:t>"&gt;999–1010&lt;/span&gt;. </a:t>
            </a:r>
            <a:r>
              <a:rPr lang="en-US" dirty="0">
                <a:solidFill>
                  <a:schemeClr val="tx1"/>
                </a:solidFill>
                <a:hlinkClick r:id="rId8">
                  <a:extLst>
                    <a:ext uri="{A12FA001-AC4F-418D-AE19-62706E023703}">
                      <ahyp:hlinkClr xmlns:ahyp="http://schemas.microsoft.com/office/drawing/2018/hyperlinkcolor" val="tx"/>
                    </a:ext>
                  </a:extLst>
                </a:hlinkClick>
              </a:rPr>
              <a:t>https://doi.org/10.1111/bjd.19556</a:t>
            </a:r>
            <a:endParaRPr lang="en-US" dirty="0">
              <a:solidFill>
                <a:schemeClr val="tx1"/>
              </a:solidFill>
            </a:endParaRPr>
          </a:p>
          <a:p>
            <a:r>
              <a:rPr lang="en-US" dirty="0">
                <a:solidFill>
                  <a:schemeClr val="tx1"/>
                </a:solidFill>
              </a:rPr>
              <a:t>Salvador-Rodríguez, L., Arias-Santiago, S., &amp; Molina-Leyva, A. (2020).</a:t>
            </a:r>
            <a:br>
              <a:rPr lang="en-US" dirty="0">
                <a:solidFill>
                  <a:schemeClr val="tx1"/>
                </a:solidFill>
              </a:rPr>
            </a:br>
            <a:r>
              <a:rPr lang="en-US" dirty="0">
                <a:solidFill>
                  <a:schemeClr val="tx1"/>
                </a:solidFill>
              </a:rPr>
              <a:t>Ultrasound-assisted intralesional corticosteroid infiltrations for patients with hidradenitis suppurativa. </a:t>
            </a:r>
            <a:r>
              <a:rPr lang="en-US" i="1" dirty="0">
                <a:solidFill>
                  <a:schemeClr val="tx1"/>
                </a:solidFill>
              </a:rPr>
              <a:t>&lt;span style="</a:t>
            </a:r>
            <a:r>
              <a:rPr lang="en-US" i="1" dirty="0" err="1">
                <a:solidFill>
                  <a:schemeClr val="tx1"/>
                </a:solidFill>
              </a:rPr>
              <a:t>color:green</a:t>
            </a:r>
            <a:r>
              <a:rPr lang="en-US" i="1" dirty="0">
                <a:solidFill>
                  <a:schemeClr val="tx1"/>
                </a:solidFill>
              </a:rPr>
              <a:t>"&gt;Scientific Reports&lt;/span&gt;</a:t>
            </a:r>
            <a:r>
              <a:rPr lang="en-US" dirty="0">
                <a:solidFill>
                  <a:schemeClr val="tx1"/>
                </a:solidFill>
              </a:rPr>
              <a:t>, </a:t>
            </a:r>
            <a:r>
              <a:rPr lang="en-US" i="1" dirty="0">
                <a:solidFill>
                  <a:schemeClr val="tx1"/>
                </a:solidFill>
              </a:rPr>
              <a:t>&lt;span style="</a:t>
            </a:r>
            <a:r>
              <a:rPr lang="en-US" i="1" dirty="0" err="1">
                <a:solidFill>
                  <a:schemeClr val="tx1"/>
                </a:solidFill>
              </a:rPr>
              <a:t>color:green</a:t>
            </a:r>
            <a:r>
              <a:rPr lang="en-US" i="1" dirty="0">
                <a:solidFill>
                  <a:schemeClr val="tx1"/>
                </a:solidFill>
              </a:rPr>
              <a:t>"&gt;10&lt;/span&gt;</a:t>
            </a:r>
            <a:r>
              <a:rPr lang="en-US" dirty="0">
                <a:solidFill>
                  <a:schemeClr val="tx1"/>
                </a:solidFill>
              </a:rPr>
              <a:t>, &lt;span style="</a:t>
            </a:r>
            <a:r>
              <a:rPr lang="en-US" dirty="0" err="1">
                <a:solidFill>
                  <a:schemeClr val="tx1"/>
                </a:solidFill>
              </a:rPr>
              <a:t>color:green</a:t>
            </a:r>
            <a:r>
              <a:rPr lang="en-US" dirty="0">
                <a:solidFill>
                  <a:schemeClr val="tx1"/>
                </a:solidFill>
              </a:rPr>
              <a:t>"&gt;13363&lt;/span&gt;. </a:t>
            </a:r>
            <a:r>
              <a:rPr lang="en-US" dirty="0">
                <a:solidFill>
                  <a:schemeClr val="tx1"/>
                </a:solidFill>
                <a:hlinkClick r:id="rId9">
                  <a:extLst>
                    <a:ext uri="{A12FA001-AC4F-418D-AE19-62706E023703}">
                      <ahyp:hlinkClr xmlns:ahyp="http://schemas.microsoft.com/office/drawing/2018/hyperlinkcolor" val="tx"/>
                    </a:ext>
                  </a:extLst>
                </a:hlinkClick>
              </a:rPr>
              <a:t>https://doi.org/10.1038/s41598-020-70176-x</a:t>
            </a:r>
            <a:endParaRPr lang="en-US" dirty="0">
              <a:solidFill>
                <a:schemeClr val="tx1"/>
              </a:solidFill>
            </a:endParaRPr>
          </a:p>
          <a:p>
            <a:r>
              <a:rPr lang="en-US" dirty="0">
                <a:solidFill>
                  <a:schemeClr val="tx1"/>
                </a:solidFill>
              </a:rPr>
              <a:t>Vinding, G. R., Miller, I. M., </a:t>
            </a:r>
            <a:r>
              <a:rPr lang="en-US" dirty="0" err="1">
                <a:solidFill>
                  <a:schemeClr val="tx1"/>
                </a:solidFill>
              </a:rPr>
              <a:t>Zarchi</a:t>
            </a:r>
            <a:r>
              <a:rPr lang="en-US" dirty="0">
                <a:solidFill>
                  <a:schemeClr val="tx1"/>
                </a:solidFill>
              </a:rPr>
              <a:t>, K., </a:t>
            </a:r>
            <a:r>
              <a:rPr lang="en-US" dirty="0" err="1">
                <a:solidFill>
                  <a:schemeClr val="tx1"/>
                </a:solidFill>
              </a:rPr>
              <a:t>Ibler</a:t>
            </a:r>
            <a:r>
              <a:rPr lang="en-US" dirty="0">
                <a:solidFill>
                  <a:schemeClr val="tx1"/>
                </a:solidFill>
              </a:rPr>
              <a:t>, K. S., </a:t>
            </a:r>
            <a:r>
              <a:rPr lang="en-US" dirty="0" err="1">
                <a:solidFill>
                  <a:schemeClr val="tx1"/>
                </a:solidFill>
              </a:rPr>
              <a:t>Ellervik</a:t>
            </a:r>
            <a:r>
              <a:rPr lang="en-US" dirty="0">
                <a:solidFill>
                  <a:schemeClr val="tx1"/>
                </a:solidFill>
              </a:rPr>
              <a:t>, C., &amp; </a:t>
            </a:r>
            <a:r>
              <a:rPr lang="en-US" dirty="0" err="1">
                <a:solidFill>
                  <a:schemeClr val="tx1"/>
                </a:solidFill>
              </a:rPr>
              <a:t>Jemec</a:t>
            </a:r>
            <a:r>
              <a:rPr lang="en-US" dirty="0">
                <a:solidFill>
                  <a:schemeClr val="tx1"/>
                </a:solidFill>
              </a:rPr>
              <a:t>, G. B. E. (2014).</a:t>
            </a:r>
            <a:br>
              <a:rPr lang="en-US" dirty="0">
                <a:solidFill>
                  <a:schemeClr val="tx1"/>
                </a:solidFill>
              </a:rPr>
            </a:br>
            <a:r>
              <a:rPr lang="en-US" dirty="0">
                <a:solidFill>
                  <a:schemeClr val="tx1"/>
                </a:solidFill>
              </a:rPr>
              <a:t>The prevalence of inverse recurrent suppuration: A population-based study of possible hidradenitis suppurativa. </a:t>
            </a:r>
            <a:r>
              <a:rPr lang="en-US" i="1" dirty="0">
                <a:solidFill>
                  <a:schemeClr val="tx1"/>
                </a:solidFill>
              </a:rPr>
              <a:t>&lt;span style="</a:t>
            </a:r>
            <a:r>
              <a:rPr lang="en-US" i="1" dirty="0" err="1">
                <a:solidFill>
                  <a:schemeClr val="tx1"/>
                </a:solidFill>
              </a:rPr>
              <a:t>color:green</a:t>
            </a:r>
            <a:r>
              <a:rPr lang="en-US" i="1" dirty="0">
                <a:solidFill>
                  <a:schemeClr val="tx1"/>
                </a:solidFill>
              </a:rPr>
              <a:t>"&gt;British Journal of Dermatology&lt;/span&gt;</a:t>
            </a:r>
            <a:r>
              <a:rPr lang="en-US" dirty="0">
                <a:solidFill>
                  <a:schemeClr val="tx1"/>
                </a:solidFill>
              </a:rPr>
              <a:t>, </a:t>
            </a:r>
            <a:r>
              <a:rPr lang="en-US" i="1" dirty="0">
                <a:solidFill>
                  <a:schemeClr val="tx1"/>
                </a:solidFill>
              </a:rPr>
              <a:t>&lt;span style="</a:t>
            </a:r>
            <a:r>
              <a:rPr lang="en-US" i="1" dirty="0" err="1">
                <a:solidFill>
                  <a:schemeClr val="tx1"/>
                </a:solidFill>
              </a:rPr>
              <a:t>color:green</a:t>
            </a:r>
            <a:r>
              <a:rPr lang="en-US" i="1" dirty="0">
                <a:solidFill>
                  <a:schemeClr val="tx1"/>
                </a:solidFill>
              </a:rPr>
              <a:t>"&gt;170&lt;/span&gt;</a:t>
            </a:r>
            <a:r>
              <a:rPr lang="en-US" dirty="0">
                <a:solidFill>
                  <a:schemeClr val="tx1"/>
                </a:solidFill>
              </a:rPr>
              <a:t>(&lt;span style="</a:t>
            </a:r>
            <a:r>
              <a:rPr lang="en-US" dirty="0" err="1">
                <a:solidFill>
                  <a:schemeClr val="tx1"/>
                </a:solidFill>
              </a:rPr>
              <a:t>color:green</a:t>
            </a:r>
            <a:r>
              <a:rPr lang="en-US" dirty="0">
                <a:solidFill>
                  <a:schemeClr val="tx1"/>
                </a:solidFill>
              </a:rPr>
              <a:t>"&gt;4&lt;/span&gt;), &lt;span style="</a:t>
            </a:r>
            <a:r>
              <a:rPr lang="en-US" dirty="0" err="1">
                <a:solidFill>
                  <a:schemeClr val="tx1"/>
                </a:solidFill>
              </a:rPr>
              <a:t>color:green</a:t>
            </a:r>
            <a:r>
              <a:rPr lang="en-US" dirty="0">
                <a:solidFill>
                  <a:schemeClr val="tx1"/>
                </a:solidFill>
              </a:rPr>
              <a:t>"&gt;884–889&lt;/span&gt;.</a:t>
            </a:r>
          </a:p>
          <a:p>
            <a:r>
              <a:rPr lang="en-US" dirty="0" err="1">
                <a:solidFill>
                  <a:schemeClr val="tx1"/>
                </a:solidFill>
              </a:rPr>
              <a:t>Zouboulis</a:t>
            </a:r>
            <a:r>
              <a:rPr lang="en-US" dirty="0">
                <a:solidFill>
                  <a:schemeClr val="tx1"/>
                </a:solidFill>
              </a:rPr>
              <a:t>, C. C., Desai, N., </a:t>
            </a:r>
            <a:r>
              <a:rPr lang="en-US" dirty="0" err="1">
                <a:solidFill>
                  <a:schemeClr val="tx1"/>
                </a:solidFill>
              </a:rPr>
              <a:t>Emtestam</a:t>
            </a:r>
            <a:r>
              <a:rPr lang="en-US" dirty="0">
                <a:solidFill>
                  <a:schemeClr val="tx1"/>
                </a:solidFill>
              </a:rPr>
              <a:t>, L., Hunger, R. E., Ioannides, D., Juhász, I., Lapins, J., Martorell, A., </a:t>
            </a:r>
            <a:r>
              <a:rPr lang="en-US" dirty="0" err="1">
                <a:solidFill>
                  <a:schemeClr val="tx1"/>
                </a:solidFill>
              </a:rPr>
              <a:t>Prens</a:t>
            </a:r>
            <a:r>
              <a:rPr lang="en-US" dirty="0">
                <a:solidFill>
                  <a:schemeClr val="tx1"/>
                </a:solidFill>
              </a:rPr>
              <a:t>, E., </a:t>
            </a:r>
            <a:r>
              <a:rPr lang="en-US" dirty="0" err="1">
                <a:solidFill>
                  <a:schemeClr val="tx1"/>
                </a:solidFill>
              </a:rPr>
              <a:t>Revuz</a:t>
            </a:r>
            <a:r>
              <a:rPr lang="en-US" dirty="0">
                <a:solidFill>
                  <a:schemeClr val="tx1"/>
                </a:solidFill>
              </a:rPr>
              <a:t>, J., Schneider-Burrus, S., von der Werth, J. M., &amp; </a:t>
            </a:r>
            <a:r>
              <a:rPr lang="en-US" dirty="0" err="1">
                <a:solidFill>
                  <a:schemeClr val="tx1"/>
                </a:solidFill>
              </a:rPr>
              <a:t>Jemec</a:t>
            </a:r>
            <a:r>
              <a:rPr lang="en-US" dirty="0">
                <a:solidFill>
                  <a:schemeClr val="tx1"/>
                </a:solidFill>
              </a:rPr>
              <a:t>, G. B. E. (2015).</a:t>
            </a:r>
            <a:br>
              <a:rPr lang="en-US" dirty="0">
                <a:solidFill>
                  <a:schemeClr val="tx1"/>
                </a:solidFill>
              </a:rPr>
            </a:br>
            <a:r>
              <a:rPr lang="en-US" dirty="0">
                <a:solidFill>
                  <a:schemeClr val="tx1"/>
                </a:solidFill>
              </a:rPr>
              <a:t>European S1 guideline for the treatment of hidradenitis suppurativa/acne </a:t>
            </a:r>
            <a:r>
              <a:rPr lang="en-US" dirty="0" err="1">
                <a:solidFill>
                  <a:schemeClr val="tx1"/>
                </a:solidFill>
              </a:rPr>
              <a:t>inversa</a:t>
            </a:r>
            <a:r>
              <a:rPr lang="en-US" dirty="0">
                <a:solidFill>
                  <a:schemeClr val="tx1"/>
                </a:solidFill>
              </a:rPr>
              <a:t>. </a:t>
            </a:r>
            <a:r>
              <a:rPr lang="en-US" i="1" dirty="0">
                <a:solidFill>
                  <a:schemeClr val="tx1"/>
                </a:solidFill>
              </a:rPr>
              <a:t>&lt;span style="</a:t>
            </a:r>
            <a:r>
              <a:rPr lang="en-US" i="1" dirty="0" err="1">
                <a:solidFill>
                  <a:schemeClr val="tx1"/>
                </a:solidFill>
              </a:rPr>
              <a:t>color:green</a:t>
            </a:r>
            <a:r>
              <a:rPr lang="en-US" i="1" dirty="0">
                <a:solidFill>
                  <a:schemeClr val="tx1"/>
                </a:solidFill>
              </a:rPr>
              <a:t>"&gt;Journal of the European Academy of Dermatology and Venereology&lt;/span&gt;</a:t>
            </a:r>
            <a:r>
              <a:rPr lang="en-US" dirty="0">
                <a:solidFill>
                  <a:schemeClr val="tx1"/>
                </a:solidFill>
              </a:rPr>
              <a:t>, </a:t>
            </a:r>
            <a:r>
              <a:rPr lang="en-US" i="1" dirty="0">
                <a:solidFill>
                  <a:schemeClr val="tx1"/>
                </a:solidFill>
              </a:rPr>
              <a:t>&lt;span style="</a:t>
            </a:r>
            <a:r>
              <a:rPr lang="en-US" i="1" dirty="0" err="1">
                <a:solidFill>
                  <a:schemeClr val="tx1"/>
                </a:solidFill>
              </a:rPr>
              <a:t>color:green</a:t>
            </a:r>
            <a:r>
              <a:rPr lang="en-US" i="1" dirty="0">
                <a:solidFill>
                  <a:schemeClr val="tx1"/>
                </a:solidFill>
              </a:rPr>
              <a:t>"&gt;29&lt;/span&gt;</a:t>
            </a:r>
            <a:r>
              <a:rPr lang="en-US" dirty="0">
                <a:solidFill>
                  <a:schemeClr val="tx1"/>
                </a:solidFill>
              </a:rPr>
              <a:t>(&lt;span style="</a:t>
            </a:r>
            <a:r>
              <a:rPr lang="en-US" dirty="0" err="1">
                <a:solidFill>
                  <a:schemeClr val="tx1"/>
                </a:solidFill>
              </a:rPr>
              <a:t>color:green</a:t>
            </a:r>
            <a:r>
              <a:rPr lang="en-US" dirty="0">
                <a:solidFill>
                  <a:schemeClr val="tx1"/>
                </a:solidFill>
              </a:rPr>
              <a:t>"&gt;4&lt;/span&gt;), &lt;span style="</a:t>
            </a:r>
            <a:r>
              <a:rPr lang="en-US" dirty="0" err="1">
                <a:solidFill>
                  <a:schemeClr val="tx1"/>
                </a:solidFill>
              </a:rPr>
              <a:t>color:green</a:t>
            </a:r>
            <a:r>
              <a:rPr lang="en-US" dirty="0">
                <a:solidFill>
                  <a:schemeClr val="tx1"/>
                </a:solidFill>
              </a:rPr>
              <a:t>"&gt;619–644&lt;/span&gt;. </a:t>
            </a:r>
            <a:r>
              <a:rPr lang="en-US" dirty="0">
                <a:solidFill>
                  <a:schemeClr val="tx1"/>
                </a:solidFill>
                <a:hlinkClick r:id="rId10">
                  <a:extLst>
                    <a:ext uri="{A12FA001-AC4F-418D-AE19-62706E023703}">
                      <ahyp:hlinkClr xmlns:ahyp="http://schemas.microsoft.com/office/drawing/2018/hyperlinkcolor" val="tx"/>
                    </a:ext>
                  </a:extLst>
                </a:hlinkClick>
              </a:rPr>
              <a:t>https://doi.org/10.1111/jdv.12966</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988720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35CCB-CB71-7B00-7BC9-32F51C1EE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306B5A-0473-6972-1FDF-A3AF1BB94B6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CE6C6E87-2F79-A4EF-9932-E6E32F2CC599}"/>
              </a:ext>
            </a:extLst>
          </p:cNvPr>
          <p:cNvPicPr>
            <a:picLocks noChangeAspect="1"/>
          </p:cNvPicPr>
          <p:nvPr/>
        </p:nvPicPr>
        <p:blipFill>
          <a:blip r:embed="rId2"/>
          <a:stretch>
            <a:fillRect/>
          </a:stretch>
        </p:blipFill>
        <p:spPr>
          <a:xfrm>
            <a:off x="4" y="2"/>
            <a:ext cx="12503558" cy="6857998"/>
          </a:xfrm>
          <a:prstGeom prst="rect">
            <a:avLst/>
          </a:prstGeom>
        </p:spPr>
      </p:pic>
      <p:sp>
        <p:nvSpPr>
          <p:cNvPr id="8" name="Rectangle 7">
            <a:extLst>
              <a:ext uri="{FF2B5EF4-FFF2-40B4-BE49-F238E27FC236}">
                <a16:creationId xmlns:a16="http://schemas.microsoft.com/office/drawing/2014/main" id="{D1FE644B-5C94-60B7-FAF7-A2D29E7EB069}"/>
              </a:ext>
            </a:extLst>
          </p:cNvPr>
          <p:cNvSpPr/>
          <p:nvPr/>
        </p:nvSpPr>
        <p:spPr>
          <a:xfrm>
            <a:off x="4368606" y="2967335"/>
            <a:ext cx="3454792"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Questions?</a:t>
            </a:r>
          </a:p>
        </p:txBody>
      </p:sp>
    </p:spTree>
    <p:extLst>
      <p:ext uri="{BB962C8B-B14F-4D97-AF65-F5344CB8AC3E}">
        <p14:creationId xmlns:p14="http://schemas.microsoft.com/office/powerpoint/2010/main" val="317360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5F4D7-CEDD-365B-4E87-D30495F748B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04/01/25</a:t>
            </a:r>
          </a:p>
        </p:txBody>
      </p:sp>
      <p:pic>
        <p:nvPicPr>
          <p:cNvPr id="5" name="Content Placeholder 4">
            <a:extLst>
              <a:ext uri="{FF2B5EF4-FFF2-40B4-BE49-F238E27FC236}">
                <a16:creationId xmlns:a16="http://schemas.microsoft.com/office/drawing/2014/main" id="{E32713E4-7150-6EF7-39BF-7A89A9F0C377}"/>
              </a:ext>
            </a:extLst>
          </p:cNvPr>
          <p:cNvPicPr>
            <a:picLocks noGrp="1" noChangeAspect="1"/>
          </p:cNvPicPr>
          <p:nvPr>
            <p:ph idx="1"/>
          </p:nvPr>
        </p:nvPicPr>
        <p:blipFill>
          <a:blip r:embed="rId2"/>
          <a:stretch>
            <a:fillRect/>
          </a:stretch>
        </p:blipFill>
        <p:spPr>
          <a:xfrm>
            <a:off x="7144764" y="1264555"/>
            <a:ext cx="2844999" cy="3778250"/>
          </a:xfrm>
        </p:spPr>
      </p:pic>
      <p:pic>
        <p:nvPicPr>
          <p:cNvPr id="7" name="Picture 6">
            <a:extLst>
              <a:ext uri="{FF2B5EF4-FFF2-40B4-BE49-F238E27FC236}">
                <a16:creationId xmlns:a16="http://schemas.microsoft.com/office/drawing/2014/main" id="{A5A06576-A1AA-DCC0-4440-5D656A5F2189}"/>
              </a:ext>
            </a:extLst>
          </p:cNvPr>
          <p:cNvPicPr>
            <a:picLocks noChangeAspect="1"/>
          </p:cNvPicPr>
          <p:nvPr/>
        </p:nvPicPr>
        <p:blipFill>
          <a:blip r:embed="rId3"/>
          <a:stretch>
            <a:fillRect/>
          </a:stretch>
        </p:blipFill>
        <p:spPr>
          <a:xfrm>
            <a:off x="1017600" y="1639603"/>
            <a:ext cx="4029638" cy="3005557"/>
          </a:xfrm>
          <a:prstGeom prst="rect">
            <a:avLst/>
          </a:prstGeom>
        </p:spPr>
      </p:pic>
      <p:pic>
        <p:nvPicPr>
          <p:cNvPr id="8" name="Picture 7">
            <a:extLst>
              <a:ext uri="{FF2B5EF4-FFF2-40B4-BE49-F238E27FC236}">
                <a16:creationId xmlns:a16="http://schemas.microsoft.com/office/drawing/2014/main" id="{2E9290C5-6067-54F9-612C-B512F0AFFCE3}"/>
              </a:ext>
            </a:extLst>
          </p:cNvPr>
          <p:cNvPicPr>
            <a:picLocks noChangeAspect="1"/>
          </p:cNvPicPr>
          <p:nvPr/>
        </p:nvPicPr>
        <p:blipFill>
          <a:blip r:embed="rId4"/>
          <a:stretch>
            <a:fillRect/>
          </a:stretch>
        </p:blipFill>
        <p:spPr>
          <a:xfrm>
            <a:off x="5200525" y="2033392"/>
            <a:ext cx="1790950" cy="2791215"/>
          </a:xfrm>
          <a:prstGeom prst="rect">
            <a:avLst/>
          </a:prstGeom>
        </p:spPr>
      </p:pic>
    </p:spTree>
    <p:extLst>
      <p:ext uri="{BB962C8B-B14F-4D97-AF65-F5344CB8AC3E}">
        <p14:creationId xmlns:p14="http://schemas.microsoft.com/office/powerpoint/2010/main" val="279645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EF54-E25E-01EE-12B5-1C48A1729C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C666F5-ACD2-2013-91A3-0B66D89D914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DF84F56-8BCA-488F-0E89-7A8C8E668455}"/>
              </a:ext>
            </a:extLst>
          </p:cNvPr>
          <p:cNvPicPr>
            <a:picLocks noChangeAspect="1"/>
          </p:cNvPicPr>
          <p:nvPr/>
        </p:nvPicPr>
        <p:blipFill>
          <a:blip r:embed="rId3"/>
          <a:stretch>
            <a:fillRect/>
          </a:stretch>
        </p:blipFill>
        <p:spPr>
          <a:xfrm>
            <a:off x="0" y="0"/>
            <a:ext cx="12192000" cy="7115203"/>
          </a:xfrm>
          <a:prstGeom prst="rect">
            <a:avLst/>
          </a:prstGeom>
        </p:spPr>
      </p:pic>
      <p:sp>
        <p:nvSpPr>
          <p:cNvPr id="4" name="Rectangle 3">
            <a:extLst>
              <a:ext uri="{FF2B5EF4-FFF2-40B4-BE49-F238E27FC236}">
                <a16:creationId xmlns:a16="http://schemas.microsoft.com/office/drawing/2014/main" id="{4014E768-18C5-D637-B970-42299A3D25EA}"/>
              </a:ext>
            </a:extLst>
          </p:cNvPr>
          <p:cNvSpPr/>
          <p:nvPr/>
        </p:nvSpPr>
        <p:spPr>
          <a:xfrm>
            <a:off x="4175445" y="2967335"/>
            <a:ext cx="3841116"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a:t>
            </a:r>
          </a:p>
        </p:txBody>
      </p:sp>
    </p:spTree>
    <p:extLst>
      <p:ext uri="{BB962C8B-B14F-4D97-AF65-F5344CB8AC3E}">
        <p14:creationId xmlns:p14="http://schemas.microsoft.com/office/powerpoint/2010/main" val="608349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C042-8589-93D2-B706-35CE648C5C27}"/>
              </a:ext>
            </a:extLst>
          </p:cNvPr>
          <p:cNvSpPr>
            <a:spLocks noGrp="1"/>
          </p:cNvSpPr>
          <p:nvPr>
            <p:ph type="title"/>
          </p:nvPr>
        </p:nvSpPr>
        <p:spPr/>
        <p:txBody>
          <a:bodyPr/>
          <a:lstStyle/>
          <a:p>
            <a:endParaRPr lang="en-US" dirty="0"/>
          </a:p>
        </p:txBody>
      </p:sp>
      <p:sp>
        <p:nvSpPr>
          <p:cNvPr id="4" name="Rectangle 1">
            <a:extLst>
              <a:ext uri="{FF2B5EF4-FFF2-40B4-BE49-F238E27FC236}">
                <a16:creationId xmlns:a16="http://schemas.microsoft.com/office/drawing/2014/main" id="{E24952A9-0FB5-9B7F-9F63-10830B31D379}"/>
              </a:ext>
            </a:extLst>
          </p:cNvPr>
          <p:cNvSpPr>
            <a:spLocks noGrp="1" noChangeArrowheads="1"/>
          </p:cNvSpPr>
          <p:nvPr>
            <p:ph idx="1"/>
          </p:nvPr>
        </p:nvSpPr>
        <p:spPr bwMode="auto">
          <a:xfrm>
            <a:off x="1797196" y="2311351"/>
            <a:ext cx="983804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How often do you treat a patient with Hidradenitis Suppurativa in your practice?</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How confident do you feel in diagnosing Hidradenitis Suppurativa?</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what stage of disease are patients usually referred to you?</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What do you find most challenging about managing HS: diagnosis, treatment, or long-term follow-up?</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405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9FA8D-DB77-13E0-33B7-572B86F05931}"/>
              </a:ext>
            </a:extLst>
          </p:cNvPr>
          <p:cNvSpPr>
            <a:spLocks noGrp="1"/>
          </p:cNvSpPr>
          <p:nvPr>
            <p:ph idx="1"/>
          </p:nvPr>
        </p:nvSpPr>
        <p:spPr>
          <a:xfrm>
            <a:off x="1322614" y="1172279"/>
            <a:ext cx="5322887" cy="3285421"/>
          </a:xfrm>
        </p:spPr>
        <p:txBody>
          <a:bodyPr/>
          <a:lstStyle/>
          <a:p>
            <a:r>
              <a:rPr lang="en-US" dirty="0">
                <a:latin typeface="Times New Roman" panose="02020603050405020304" pitchFamily="18" charset="0"/>
                <a:cs typeface="Times New Roman" panose="02020603050405020304" pitchFamily="18" charset="0"/>
              </a:rPr>
              <a:t>Acne </a:t>
            </a:r>
            <a:r>
              <a:rPr lang="en-US" dirty="0" err="1">
                <a:latin typeface="Times New Roman" panose="02020603050405020304" pitchFamily="18" charset="0"/>
                <a:cs typeface="Times New Roman" panose="02020603050405020304" pitchFamily="18" charset="0"/>
              </a:rPr>
              <a:t>Inversa</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Verneuil's</a:t>
            </a:r>
            <a:r>
              <a:rPr lang="en-US" dirty="0">
                <a:latin typeface="Times New Roman" panose="02020603050405020304" pitchFamily="18" charset="0"/>
                <a:cs typeface="Times New Roman" panose="02020603050405020304" pitchFamily="18" charset="0"/>
              </a:rPr>
              <a:t> disease</a:t>
            </a:r>
          </a:p>
          <a:p>
            <a:r>
              <a:rPr lang="en-US" dirty="0">
                <a:latin typeface="Times New Roman" panose="02020603050405020304" pitchFamily="18" charset="0"/>
                <a:cs typeface="Times New Roman" panose="02020603050405020304" pitchFamily="18" charset="0"/>
              </a:rPr>
              <a:t>Discovered by Alfred </a:t>
            </a:r>
            <a:r>
              <a:rPr lang="en-US" dirty="0" err="1">
                <a:latin typeface="Times New Roman" panose="02020603050405020304" pitchFamily="18" charset="0"/>
                <a:cs typeface="Times New Roman" panose="02020603050405020304" pitchFamily="18" charset="0"/>
              </a:rPr>
              <a:t>Velpeau</a:t>
            </a:r>
            <a:r>
              <a:rPr lang="en-US" dirty="0">
                <a:latin typeface="Times New Roman" panose="02020603050405020304" pitchFamily="18" charset="0"/>
                <a:cs typeface="Times New Roman" panose="02020603050405020304" pitchFamily="18" charset="0"/>
              </a:rPr>
              <a:t> in 1833</a:t>
            </a:r>
          </a:p>
          <a:p>
            <a:r>
              <a:rPr lang="en-US" dirty="0">
                <a:latin typeface="Times New Roman" panose="02020603050405020304" pitchFamily="18" charset="0"/>
                <a:cs typeface="Times New Roman" panose="02020603050405020304" pitchFamily="18" charset="0"/>
              </a:rPr>
              <a:t>Chronic follicular occlusive disease involving the follicular portion of </a:t>
            </a:r>
            <a:r>
              <a:rPr lang="en-US" dirty="0" err="1">
                <a:latin typeface="Times New Roman" panose="02020603050405020304" pitchFamily="18" charset="0"/>
                <a:cs typeface="Times New Roman" panose="02020603050405020304" pitchFamily="18" charset="0"/>
              </a:rPr>
              <a:t>folliculopilosebaceous</a:t>
            </a:r>
            <a:r>
              <a:rPr lang="en-US" dirty="0">
                <a:latin typeface="Times New Roman" panose="02020603050405020304" pitchFamily="18" charset="0"/>
                <a:cs typeface="Times New Roman" panose="02020603050405020304" pitchFamily="18" charset="0"/>
              </a:rPr>
              <a:t> units</a:t>
            </a:r>
          </a:p>
        </p:txBody>
      </p:sp>
      <p:pic>
        <p:nvPicPr>
          <p:cNvPr id="4098" name="Picture 2" descr="c2-fig-0001">
            <a:extLst>
              <a:ext uri="{FF2B5EF4-FFF2-40B4-BE49-F238E27FC236}">
                <a16:creationId xmlns:a16="http://schemas.microsoft.com/office/drawing/2014/main" id="{403B838B-5FD9-E646-65D0-F6FE7A77B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501" y="2465257"/>
            <a:ext cx="3933825" cy="305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832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F62F7-1B50-0E6D-3738-5EAE4C9B3F3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Epidemiology</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6F51E32-02F6-04C4-F198-EEC62A6D6A57}"/>
              </a:ext>
            </a:extLst>
          </p:cNvPr>
          <p:cNvSpPr>
            <a:spLocks noGrp="1"/>
          </p:cNvSpPr>
          <p:nvPr>
            <p:ph idx="1"/>
          </p:nvPr>
        </p:nvSpPr>
        <p:spPr>
          <a:xfrm>
            <a:off x="2120951" y="1357159"/>
            <a:ext cx="8915400" cy="3777622"/>
          </a:xfrm>
        </p:spPr>
        <p:txBody>
          <a:bodyPr>
            <a:normAutofit/>
          </a:bodyPr>
          <a:lstStyle/>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Prevalence: 1-4%.</a:t>
            </a:r>
          </a:p>
          <a:p>
            <a:r>
              <a:rPr lang="en-US" sz="2000" dirty="0">
                <a:solidFill>
                  <a:schemeClr val="tx1"/>
                </a:solidFill>
                <a:latin typeface="Times New Roman" panose="02020603050405020304" pitchFamily="18" charset="0"/>
                <a:cs typeface="Times New Roman" panose="02020603050405020304" pitchFamily="18" charset="0"/>
              </a:rPr>
              <a:t>Demographics: More common in African Americans (x3), females &gt; males.</a:t>
            </a:r>
          </a:p>
          <a:p>
            <a:r>
              <a:rPr lang="en-US" sz="2000" dirty="0">
                <a:solidFill>
                  <a:schemeClr val="tx1"/>
                </a:solidFill>
                <a:latin typeface="Times New Roman" panose="02020603050405020304" pitchFamily="18" charset="0"/>
                <a:cs typeface="Times New Roman" panose="02020603050405020304" pitchFamily="18" charset="0"/>
              </a:rPr>
              <a:t>Genetic predisposition:40% have positive family </a:t>
            </a:r>
            <a:r>
              <a:rPr lang="en-US" sz="2000" dirty="0" err="1">
                <a:solidFill>
                  <a:schemeClr val="tx1"/>
                </a:solidFill>
                <a:latin typeface="Times New Roman" panose="02020603050405020304" pitchFamily="18" charset="0"/>
                <a:cs typeface="Times New Roman" panose="02020603050405020304" pitchFamily="18" charset="0"/>
              </a:rPr>
              <a:t>Hx</a:t>
            </a:r>
            <a:r>
              <a:rPr lang="en-US" sz="2000" dirty="0">
                <a:solidFill>
                  <a:schemeClr val="tx1"/>
                </a:solidFill>
                <a:latin typeface="Times New Roman" panose="02020603050405020304" pitchFamily="18" charset="0"/>
                <a:cs typeface="Times New Roman" panose="02020603050405020304" pitchFamily="18" charset="0"/>
              </a:rPr>
              <a:t> </a:t>
            </a: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8780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492A-5A84-88F1-7613-8698B36BAE2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 is NOT</a:t>
            </a:r>
          </a:p>
        </p:txBody>
      </p:sp>
      <p:sp>
        <p:nvSpPr>
          <p:cNvPr id="3" name="Content Placeholder 2">
            <a:extLst>
              <a:ext uri="{FF2B5EF4-FFF2-40B4-BE49-F238E27FC236}">
                <a16:creationId xmlns:a16="http://schemas.microsoft.com/office/drawing/2014/main" id="{CF9E2634-5F12-216C-DD70-F575E45EB5C4}"/>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Not contagious </a:t>
            </a:r>
          </a:p>
          <a:p>
            <a:r>
              <a:rPr lang="en-US" dirty="0">
                <a:latin typeface="Times New Roman" panose="02020603050405020304" pitchFamily="18" charset="0"/>
                <a:cs typeface="Times New Roman" panose="02020603050405020304" pitchFamily="18" charset="0"/>
              </a:rPr>
              <a:t>Not infectious </a:t>
            </a:r>
          </a:p>
          <a:p>
            <a:r>
              <a:rPr lang="en-US" dirty="0">
                <a:latin typeface="Times New Roman" panose="02020603050405020304" pitchFamily="18" charset="0"/>
                <a:cs typeface="Times New Roman" panose="02020603050405020304" pitchFamily="18" charset="0"/>
              </a:rPr>
              <a:t>Not related to hygiene </a:t>
            </a:r>
          </a:p>
        </p:txBody>
      </p:sp>
    </p:spTree>
    <p:extLst>
      <p:ext uri="{BB962C8B-B14F-4D97-AF65-F5344CB8AC3E}">
        <p14:creationId xmlns:p14="http://schemas.microsoft.com/office/powerpoint/2010/main" val="240087462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9" ma:contentTypeDescription="Create a new document." ma:contentTypeScope="" ma:versionID="299973ef29f243589c5f6f95cadf314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c88b42ba56ee563702cfbc577b84af83"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element ref="ns2:Source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element name="SourceCode" ma:index="26" nillable="true" ma:displayName="SourceCode" ma:internalName="SourceCod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SourceCode xmlns="c6a150e9-571f-46dd-be5f-b16145ef198d" xsi:nil="true"/>
  </documentManagement>
</p:properties>
</file>

<file path=customXml/itemProps1.xml><?xml version="1.0" encoding="utf-8"?>
<ds:datastoreItem xmlns:ds="http://schemas.openxmlformats.org/officeDocument/2006/customXml" ds:itemID="{768EE452-53FE-4135-912D-C5DE405A3823}"/>
</file>

<file path=customXml/itemProps2.xml><?xml version="1.0" encoding="utf-8"?>
<ds:datastoreItem xmlns:ds="http://schemas.openxmlformats.org/officeDocument/2006/customXml" ds:itemID="{9CD65FEE-3E27-43A1-92B1-4F1DE1567E96}"/>
</file>

<file path=customXml/itemProps3.xml><?xml version="1.0" encoding="utf-8"?>
<ds:datastoreItem xmlns:ds="http://schemas.openxmlformats.org/officeDocument/2006/customXml" ds:itemID="{E695F114-A395-4306-86B9-C78F2A23E827}"/>
</file>

<file path=docProps/app.xml><?xml version="1.0" encoding="utf-8"?>
<Properties xmlns="http://schemas.openxmlformats.org/officeDocument/2006/extended-properties" xmlns:vt="http://schemas.openxmlformats.org/officeDocument/2006/docPropsVTypes">
  <Template>Wisp</Template>
  <TotalTime>3426</TotalTime>
  <Words>6620</Words>
  <Application>Microsoft Office PowerPoint</Application>
  <PresentationFormat>Widescreen</PresentationFormat>
  <Paragraphs>425</Paragraphs>
  <Slides>50</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Calibri</vt:lpstr>
      <vt:lpstr>Century Gothic</vt:lpstr>
      <vt:lpstr>Manrope</vt:lpstr>
      <vt:lpstr>Noto Sans</vt:lpstr>
      <vt:lpstr>ProximaNova</vt:lpstr>
      <vt:lpstr>Roboto</vt:lpstr>
      <vt:lpstr>Times New Roman</vt:lpstr>
      <vt:lpstr>Wingdings</vt:lpstr>
      <vt:lpstr>Wingdings 3</vt:lpstr>
      <vt:lpstr>Wisp</vt:lpstr>
      <vt:lpstr>Hidradenitis Suppurativa                    (HS)</vt:lpstr>
      <vt:lpstr>Disclosure Statement</vt:lpstr>
      <vt:lpstr>Case </vt:lpstr>
      <vt:lpstr>     05/06/24       06/05/24             10/18/24</vt:lpstr>
      <vt:lpstr>                   04/01/25</vt:lpstr>
      <vt:lpstr>PowerPoint Presentation</vt:lpstr>
      <vt:lpstr>PowerPoint Presentation</vt:lpstr>
      <vt:lpstr>Epidemiology </vt:lpstr>
      <vt:lpstr>What is NOT</vt:lpstr>
      <vt:lpstr>Pathophysiology</vt:lpstr>
      <vt:lpstr>Pathophysiology</vt:lpstr>
      <vt:lpstr>Anaerobes are the problem!!!</vt:lpstr>
      <vt:lpstr>Clinical dx (3 Ts “Typical”) </vt:lpstr>
      <vt:lpstr>Screening Questions</vt:lpstr>
      <vt:lpstr>PowerPoint Presentation</vt:lpstr>
      <vt:lpstr>Spectrum </vt:lpstr>
      <vt:lpstr>Differential diagnosis</vt:lpstr>
      <vt:lpstr>Associated Conditions</vt:lpstr>
      <vt:lpstr>Classification</vt:lpstr>
      <vt:lpstr>Hurley Stages </vt:lpstr>
      <vt:lpstr>HISTORIC</vt:lpstr>
      <vt:lpstr>HS Physician Global Assessment</vt:lpstr>
      <vt:lpstr>Acute Flare-up</vt:lpstr>
      <vt:lpstr>Wound care</vt:lpstr>
      <vt:lpstr> Incision and Drainage</vt:lpstr>
      <vt:lpstr>Intralesional Triamcinolone infiltrations </vt:lpstr>
      <vt:lpstr>40 mg/cc US assisted Dose 0.25-1cc per lesion </vt:lpstr>
      <vt:lpstr>Maintenance therapy  </vt:lpstr>
      <vt:lpstr>Pain Management</vt:lpstr>
      <vt:lpstr>Acute Pain</vt:lpstr>
      <vt:lpstr>Chronic Pain</vt:lpstr>
      <vt:lpstr>PowerPoint Presentation</vt:lpstr>
      <vt:lpstr>PowerPoint Presentation</vt:lpstr>
      <vt:lpstr>PowerPoint Presentation</vt:lpstr>
      <vt:lpstr>PowerPoint Presentation</vt:lpstr>
      <vt:lpstr>Biologic Agents </vt:lpstr>
      <vt:lpstr>PowerPoint Presentation</vt:lpstr>
      <vt:lpstr>Surgical intervention </vt:lpstr>
      <vt:lpstr>PowerPoint Presentation</vt:lpstr>
      <vt:lpstr>PowerPoint Presentation</vt:lpstr>
      <vt:lpstr>Complementary Therapies in HS</vt:lpstr>
      <vt:lpstr>Dietary Interventions in HS</vt:lpstr>
      <vt:lpstr>How does this presentation change my practice?</vt:lpstr>
      <vt:lpstr>PowerPoint Presentation</vt:lpstr>
      <vt:lpstr>PowerPoint Presentation</vt:lpstr>
      <vt:lpstr>PowerPoint Presentation</vt:lpstr>
      <vt:lpstr>Patient Resources</vt:lpstr>
      <vt:lpstr>References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Maryam H</dc:creator>
  <cp:lastModifiedBy>Maryam H</cp:lastModifiedBy>
  <cp:revision>30</cp:revision>
  <dcterms:created xsi:type="dcterms:W3CDTF">2025-02-08T15:46:02Z</dcterms:created>
  <dcterms:modified xsi:type="dcterms:W3CDTF">2026-03-10T04:02:56Z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ies>
</file>