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12" r:id="rId4"/>
    <p:sldId id="313" r:id="rId5"/>
    <p:sldId id="314" r:id="rId6"/>
    <p:sldId id="315" r:id="rId7"/>
    <p:sldId id="316" r:id="rId8"/>
    <p:sldId id="317" r:id="rId9"/>
    <p:sldId id="318" r:id="rId10"/>
    <p:sldId id="324" r:id="rId11"/>
    <p:sldId id="322" r:id="rId12"/>
    <p:sldId id="319" r:id="rId13"/>
    <p:sldId id="323" r:id="rId14"/>
    <p:sldId id="325" r:id="rId15"/>
    <p:sldId id="331" r:id="rId16"/>
    <p:sldId id="328" r:id="rId17"/>
    <p:sldId id="327" r:id="rId18"/>
    <p:sldId id="330" r:id="rId19"/>
    <p:sldId id="332" r:id="rId20"/>
    <p:sldId id="336" r:id="rId21"/>
    <p:sldId id="333" r:id="rId22"/>
    <p:sldId id="337" r:id="rId23"/>
    <p:sldId id="334" r:id="rId24"/>
    <p:sldId id="339" r:id="rId25"/>
    <p:sldId id="280" r:id="rId26"/>
    <p:sldId id="281" r:id="rId27"/>
    <p:sldId id="283" r:id="rId28"/>
    <p:sldId id="284" r:id="rId29"/>
    <p:sldId id="285" r:id="rId30"/>
    <p:sldId id="288" r:id="rId31"/>
    <p:sldId id="287" r:id="rId32"/>
    <p:sldId id="286" r:id="rId33"/>
    <p:sldId id="289" r:id="rId34"/>
    <p:sldId id="294" r:id="rId35"/>
    <p:sldId id="292" r:id="rId36"/>
    <p:sldId id="293" r:id="rId37"/>
    <p:sldId id="291" r:id="rId38"/>
    <p:sldId id="290" r:id="rId39"/>
    <p:sldId id="338" r:id="rId40"/>
    <p:sldId id="299" r:id="rId41"/>
    <p:sldId id="298" r:id="rId42"/>
    <p:sldId id="297" r:id="rId43"/>
    <p:sldId id="296" r:id="rId44"/>
    <p:sldId id="295" r:id="rId45"/>
    <p:sldId id="304" r:id="rId46"/>
    <p:sldId id="302" r:id="rId47"/>
    <p:sldId id="303" r:id="rId48"/>
    <p:sldId id="301" r:id="rId49"/>
    <p:sldId id="300" r:id="rId50"/>
    <p:sldId id="309" r:id="rId51"/>
    <p:sldId id="307" r:id="rId52"/>
    <p:sldId id="308" r:id="rId53"/>
    <p:sldId id="306" r:id="rId54"/>
    <p:sldId id="305" r:id="rId55"/>
    <p:sldId id="310" r:id="rId56"/>
    <p:sldId id="311" r:id="rId57"/>
  </p:sldIdLst>
  <p:sldSz cx="16256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92718" autoAdjust="0"/>
  </p:normalViewPr>
  <p:slideViewPr>
    <p:cSldViewPr>
      <p:cViewPr>
        <p:scale>
          <a:sx n="56" d="100"/>
          <a:sy n="56" d="100"/>
        </p:scale>
        <p:origin x="701"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19CCF-2550-42E7-AE8F-28C4BA8F0C48}"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B5802-5583-463B-A249-7EA55D1DFB30}" type="slidenum">
              <a:rPr lang="en-US" smtClean="0"/>
              <a:t>‹#›</a:t>
            </a:fld>
            <a:endParaRPr lang="en-US"/>
          </a:p>
        </p:txBody>
      </p:sp>
    </p:spTree>
    <p:extLst>
      <p:ext uri="{BB962C8B-B14F-4D97-AF65-F5344CB8AC3E}">
        <p14:creationId xmlns:p14="http://schemas.microsoft.com/office/powerpoint/2010/main" val="84250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Headache medicine relies heavily on the patient’s history, perhaps more than any other field in neurology. While laboratory tests and imaging studies assist in diagnosing a secondary headache disorder, all headache disorders are diagnosed largely by history. Unlike other neurologic diseases, the diagnosis of some headache conditions requires no further testing beyond the history and confirming that the neurologic examination demonstrates no concerning abnormalities.</a:t>
            </a:r>
            <a:endParaRPr lang="en-US" dirty="0"/>
          </a:p>
          <a:p>
            <a:endParaRPr lang="en-US" dirty="0"/>
          </a:p>
        </p:txBody>
      </p:sp>
      <p:sp>
        <p:nvSpPr>
          <p:cNvPr id="4" name="Slide Number Placeholder 3"/>
          <p:cNvSpPr>
            <a:spLocks noGrp="1"/>
          </p:cNvSpPr>
          <p:nvPr>
            <p:ph type="sldNum" sz="quarter" idx="5"/>
          </p:nvPr>
        </p:nvSpPr>
        <p:spPr/>
        <p:txBody>
          <a:bodyPr/>
          <a:lstStyle/>
          <a:p>
            <a:fld id="{3EBB5802-5583-463B-A249-7EA55D1DFB30}" type="slidenum">
              <a:rPr lang="en-US" smtClean="0"/>
              <a:t>3</a:t>
            </a:fld>
            <a:endParaRPr lang="en-US"/>
          </a:p>
        </p:txBody>
      </p:sp>
    </p:spTree>
    <p:extLst>
      <p:ext uri="{BB962C8B-B14F-4D97-AF65-F5344CB8AC3E}">
        <p14:creationId xmlns:p14="http://schemas.microsoft.com/office/powerpoint/2010/main" val="1458681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B5802-5583-463B-A249-7EA55D1DFB30}" type="slidenum">
              <a:rPr lang="en-US" smtClean="0"/>
              <a:t>7</a:t>
            </a:fld>
            <a:endParaRPr lang="en-US"/>
          </a:p>
        </p:txBody>
      </p:sp>
    </p:spTree>
    <p:extLst>
      <p:ext uri="{BB962C8B-B14F-4D97-AF65-F5344CB8AC3E}">
        <p14:creationId xmlns:p14="http://schemas.microsoft.com/office/powerpoint/2010/main" val="111555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Summary of monoaminergic neurotransmission centrally via areas of interest in migraine biology and the symptom correlates for each area. The dural vasculature, trigeminal ganglion, and sphenopalatine ganglion are not included here.</a:t>
            </a:r>
            <a:endParaRPr lang="en-US" dirty="0"/>
          </a:p>
        </p:txBody>
      </p:sp>
      <p:sp>
        <p:nvSpPr>
          <p:cNvPr id="4" name="Slide Number Placeholder 3"/>
          <p:cNvSpPr>
            <a:spLocks noGrp="1"/>
          </p:cNvSpPr>
          <p:nvPr>
            <p:ph type="sldNum" sz="quarter" idx="5"/>
          </p:nvPr>
        </p:nvSpPr>
        <p:spPr/>
        <p:txBody>
          <a:bodyPr/>
          <a:lstStyle/>
          <a:p>
            <a:fld id="{3EBB5802-5583-463B-A249-7EA55D1DFB30}" type="slidenum">
              <a:rPr lang="en-US" smtClean="0"/>
              <a:t>11</a:t>
            </a:fld>
            <a:endParaRPr lang="en-US"/>
          </a:p>
        </p:txBody>
      </p:sp>
    </p:spTree>
    <p:extLst>
      <p:ext uri="{BB962C8B-B14F-4D97-AF65-F5344CB8AC3E}">
        <p14:creationId xmlns:p14="http://schemas.microsoft.com/office/powerpoint/2010/main" val="401885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B5802-5583-463B-A249-7EA55D1DFB30}" type="slidenum">
              <a:rPr lang="en-US" smtClean="0"/>
              <a:t>12</a:t>
            </a:fld>
            <a:endParaRPr lang="en-US"/>
          </a:p>
        </p:txBody>
      </p:sp>
    </p:spTree>
    <p:extLst>
      <p:ext uri="{BB962C8B-B14F-4D97-AF65-F5344CB8AC3E}">
        <p14:creationId xmlns:p14="http://schemas.microsoft.com/office/powerpoint/2010/main" val="270831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CGRP peptide exerts its influence by binding to a CGRP receptor and activating intracellular </a:t>
            </a:r>
            <a:r>
              <a:rPr lang="en-US" sz="1200" b="0" i="0" kern="1200" dirty="0" err="1">
                <a:solidFill>
                  <a:schemeClr val="tx1"/>
                </a:solidFill>
                <a:effectLst/>
                <a:latin typeface="+mn-lt"/>
                <a:ea typeface="+mn-ea"/>
                <a:cs typeface="+mn-cs"/>
              </a:rPr>
              <a:t>signalling</a:t>
            </a:r>
            <a:r>
              <a:rPr lang="en-US" sz="1200" b="0" i="0" kern="1200" dirty="0">
                <a:solidFill>
                  <a:schemeClr val="tx1"/>
                </a:solidFill>
                <a:effectLst/>
                <a:latin typeface="+mn-lt"/>
                <a:ea typeface="+mn-ea"/>
                <a:cs typeface="+mn-cs"/>
              </a:rPr>
              <a:t> pathways, such as the cAMP (cyclic adenosine monophosphate) pathway.</a:t>
            </a:r>
            <a:r>
              <a:rPr lang="en-US" sz="1200" b="0" i="0" kern="1200" baseline="30000" dirty="0">
                <a:solidFill>
                  <a:schemeClr val="tx1"/>
                </a:solidFill>
                <a:effectLst/>
                <a:latin typeface="+mn-lt"/>
                <a:ea typeface="+mn-ea"/>
                <a:cs typeface="+mn-cs"/>
              </a:rPr>
              <a:t>1</a:t>
            </a:r>
            <a:r>
              <a:rPr lang="en-US" sz="1200" b="0" i="0" kern="1200" dirty="0">
                <a:solidFill>
                  <a:schemeClr val="tx1"/>
                </a:solidFill>
                <a:effectLst/>
                <a:latin typeface="+mn-lt"/>
                <a:ea typeface="+mn-ea"/>
                <a:cs typeface="+mn-cs"/>
              </a:rPr>
              <a:t> By interacting with second-order neurons passing on a nociceptive signal, interacting with smooth muscle cells lining the cerebral artery, and interacting with inflammatory mediators such as mast cells, there are several potential points of intervention where anti-CGRP therapies might arrest migraine pathology.</a:t>
            </a:r>
            <a:r>
              <a:rPr lang="en-US" sz="1200" b="0" i="0" kern="1200" baseline="30000" dirty="0">
                <a:solidFill>
                  <a:schemeClr val="tx1"/>
                </a:solidFill>
                <a:effectLst/>
                <a:latin typeface="+mn-lt"/>
                <a:ea typeface="+mn-ea"/>
                <a:cs typeface="+mn-cs"/>
              </a:rPr>
              <a:t>1</a:t>
            </a:r>
            <a:br>
              <a:rPr lang="en-US" sz="1200" b="0" i="0" kern="1200" baseline="30000" dirty="0">
                <a:solidFill>
                  <a:schemeClr val="tx1"/>
                </a:solidFill>
                <a:effectLst/>
                <a:latin typeface="+mn-lt"/>
                <a:ea typeface="+mn-ea"/>
                <a:cs typeface="+mn-cs"/>
              </a:rPr>
            </a:br>
            <a:br>
              <a:rPr lang="en-US" sz="1200" b="0" i="0" kern="1200" baseline="30000" dirty="0">
                <a:solidFill>
                  <a:schemeClr val="tx1"/>
                </a:solidFill>
                <a:effectLst/>
                <a:latin typeface="+mn-lt"/>
                <a:ea typeface="+mn-ea"/>
                <a:cs typeface="+mn-cs"/>
              </a:rPr>
            </a:br>
            <a:br>
              <a:rPr lang="en-US" sz="1200" b="0" i="0" kern="1200" baseline="300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Site of action of different classes of acute migraine drugs. Overview of the trigeminal nerve ending and associated smooth muscle cell in the vasculature and the binding sites of triptans, </a:t>
            </a:r>
            <a:r>
              <a:rPr lang="en-US" sz="1200" b="0" i="0" kern="1200" dirty="0" err="1">
                <a:solidFill>
                  <a:schemeClr val="tx1"/>
                </a:solidFill>
                <a:effectLst/>
                <a:latin typeface="+mn-lt"/>
                <a:ea typeface="+mn-ea"/>
                <a:cs typeface="+mn-cs"/>
              </a:rPr>
              <a:t>ditans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gepants</a:t>
            </a:r>
            <a:r>
              <a:rPr lang="en-US" sz="1200" b="0" i="0" kern="1200" dirty="0">
                <a:solidFill>
                  <a:schemeClr val="tx1"/>
                </a:solidFill>
                <a:effectLst/>
                <a:latin typeface="+mn-lt"/>
                <a:ea typeface="+mn-ea"/>
                <a:cs typeface="+mn-cs"/>
              </a:rPr>
              <a:t>. 5-HT, 5-hydroxytryptamine; CGRP, calcitonin gene-related peptide.</a:t>
            </a:r>
            <a:endParaRPr lang="en-US" dirty="0"/>
          </a:p>
        </p:txBody>
      </p:sp>
      <p:sp>
        <p:nvSpPr>
          <p:cNvPr id="4" name="Slide Number Placeholder 3"/>
          <p:cNvSpPr>
            <a:spLocks noGrp="1"/>
          </p:cNvSpPr>
          <p:nvPr>
            <p:ph type="sldNum" sz="quarter" idx="5"/>
          </p:nvPr>
        </p:nvSpPr>
        <p:spPr/>
        <p:txBody>
          <a:bodyPr/>
          <a:lstStyle/>
          <a:p>
            <a:fld id="{3EBB5802-5583-463B-A249-7EA55D1DFB30}" type="slidenum">
              <a:rPr lang="en-US" smtClean="0"/>
              <a:t>15</a:t>
            </a:fld>
            <a:endParaRPr lang="en-US"/>
          </a:p>
        </p:txBody>
      </p:sp>
    </p:spTree>
    <p:extLst>
      <p:ext uri="{BB962C8B-B14F-4D97-AF65-F5344CB8AC3E}">
        <p14:creationId xmlns:p14="http://schemas.microsoft.com/office/powerpoint/2010/main" val="350063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22.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60.png"/><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0.png"/><Relationship Id="rId7"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0.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0.png"/><Relationship Id="rId4" Type="http://schemas.openxmlformats.org/officeDocument/2006/relationships/image" Target="../media/image60.png"/><Relationship Id="rId9" Type="http://schemas.openxmlformats.org/officeDocument/2006/relationships/image" Target="../media/image73.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pic>
        <p:nvPicPr>
          <p:cNvPr id="4" name="Picture 4"/>
          <p:cNvPicPr>
            <a:picLocks noChangeAspect="1"/>
          </p:cNvPicPr>
          <p:nvPr/>
        </p:nvPicPr>
        <p:blipFill>
          <a:blip r:embed="rId3"/>
          <a:srcRect t="56" b="56"/>
          <a:stretch>
            <a:fillRect/>
          </a:stretch>
        </p:blipFill>
        <p:spPr>
          <a:xfrm>
            <a:off x="0" y="0"/>
            <a:ext cx="16256000" cy="9144000"/>
          </a:xfrm>
          <a:prstGeom prst="roundRect">
            <a:avLst>
              <a:gd name="adj" fmla="val 2638"/>
            </a:avLst>
          </a:prstGeom>
        </p:spPr>
      </p:pic>
      <p:sp>
        <p:nvSpPr>
          <p:cNvPr id="5" name="AutoShape 5"/>
          <p:cNvSpPr/>
          <p:nvPr/>
        </p:nvSpPr>
        <p:spPr>
          <a:xfrm>
            <a:off x="-406400" y="581585"/>
            <a:ext cx="16256000" cy="9144000"/>
          </a:xfrm>
          <a:prstGeom prst="roundRect">
            <a:avLst>
              <a:gd name="adj" fmla="val 2638"/>
            </a:avLst>
          </a:prstGeom>
          <a:solidFill>
            <a:srgbClr val="000000">
              <a:alpha val="0"/>
            </a:srgbClr>
          </a:solidFill>
        </p:spPr>
        <p:txBody>
          <a:bodyPr/>
          <a:lstStyle/>
          <a:p>
            <a:endParaRPr lang="en-US"/>
          </a:p>
        </p:txBody>
      </p:sp>
      <p:sp>
        <p:nvSpPr>
          <p:cNvPr id="6" name="TextBox 6"/>
          <p:cNvSpPr txBox="1"/>
          <p:nvPr/>
        </p:nvSpPr>
        <p:spPr>
          <a:xfrm>
            <a:off x="876300" y="3092450"/>
            <a:ext cx="14490700" cy="1511300"/>
          </a:xfrm>
          <a:prstGeom prst="rect">
            <a:avLst/>
          </a:prstGeom>
          <a:solidFill>
            <a:srgbClr val="000000">
              <a:alpha val="0"/>
            </a:srgbClr>
          </a:solidFill>
        </p:spPr>
        <p:txBody>
          <a:bodyPr lIns="0" tIns="0" rIns="0" bIns="0" rtlCol="0" anchor="ctr"/>
          <a:lstStyle/>
          <a:p>
            <a:pPr indent="0" algn="ctr">
              <a:lnSpc>
                <a:spcPct val="160000"/>
              </a:lnSpc>
              <a:defRPr/>
            </a:pPr>
            <a:r>
              <a:rPr lang="en-US" sz="4900" b="1" dirty="0">
                <a:solidFill>
                  <a:srgbClr val="08493C"/>
                </a:solidFill>
                <a:latin typeface="Agbalumo"/>
              </a:rPr>
              <a:t>Understanding Primary Headache Medicine in 2026: What's New and What Really Works</a:t>
            </a:r>
            <a:endParaRPr lang="en-US" sz="1100" dirty="0"/>
          </a:p>
        </p:txBody>
      </p:sp>
      <p:sp>
        <p:nvSpPr>
          <p:cNvPr id="7" name="TextBox 7"/>
          <p:cNvSpPr txBox="1"/>
          <p:nvPr/>
        </p:nvSpPr>
        <p:spPr>
          <a:xfrm>
            <a:off x="882650" y="4969435"/>
            <a:ext cx="14490700" cy="368300"/>
          </a:xfrm>
          <a:prstGeom prst="rect">
            <a:avLst/>
          </a:prstGeom>
          <a:solidFill>
            <a:srgbClr val="000000">
              <a:alpha val="0"/>
            </a:srgbClr>
          </a:solidFill>
        </p:spPr>
        <p:txBody>
          <a:bodyPr lIns="0" tIns="0" rIns="0" bIns="0" rtlCol="0" anchor="ctr"/>
          <a:lstStyle/>
          <a:p>
            <a:pPr indent="0" algn="ctr">
              <a:lnSpc>
                <a:spcPct val="150000"/>
              </a:lnSpc>
              <a:defRPr/>
            </a:pPr>
            <a:r>
              <a:rPr lang="en-US" sz="1900" b="1" dirty="0">
                <a:solidFill>
                  <a:srgbClr val="000000"/>
                </a:solidFill>
                <a:latin typeface="Poppins"/>
              </a:rPr>
              <a:t>Evidence-Based Updates on Diagnosis, Pathophysiology, and Treatment of Primary Headache Disorders</a:t>
            </a:r>
            <a:endParaRPr lang="en-US" sz="1100" dirty="0"/>
          </a:p>
        </p:txBody>
      </p:sp>
      <p:sp>
        <p:nvSpPr>
          <p:cNvPr id="8" name="TextBox 8"/>
          <p:cNvSpPr txBox="1"/>
          <p:nvPr/>
        </p:nvSpPr>
        <p:spPr>
          <a:xfrm>
            <a:off x="660400" y="6403415"/>
            <a:ext cx="14490700" cy="469900"/>
          </a:xfrm>
          <a:prstGeom prst="rect">
            <a:avLst/>
          </a:prstGeom>
          <a:solidFill>
            <a:srgbClr val="000000">
              <a:alpha val="0"/>
            </a:srgbClr>
          </a:solidFill>
        </p:spPr>
        <p:txBody>
          <a:bodyPr lIns="0" tIns="0" rIns="0" bIns="0" rtlCol="0" anchor="ctr"/>
          <a:lstStyle/>
          <a:p>
            <a:pPr indent="0" algn="ctr">
              <a:lnSpc>
                <a:spcPct val="150000"/>
              </a:lnSpc>
              <a:defRPr/>
            </a:pPr>
            <a:r>
              <a:rPr lang="en-US" sz="2400" b="1" dirty="0">
                <a:solidFill>
                  <a:srgbClr val="000000"/>
                </a:solidFill>
                <a:latin typeface="Poppins"/>
              </a:rPr>
              <a:t>Fahed Saada, MD. FAAN</a:t>
            </a:r>
            <a:endParaRPr lang="en-US" sz="1100" dirty="0"/>
          </a:p>
        </p:txBody>
      </p:sp>
      <p:sp>
        <p:nvSpPr>
          <p:cNvPr id="9" name="TextBox 9"/>
          <p:cNvSpPr txBox="1"/>
          <p:nvPr/>
        </p:nvSpPr>
        <p:spPr>
          <a:xfrm>
            <a:off x="876300" y="7219950"/>
            <a:ext cx="14490700" cy="292100"/>
          </a:xfrm>
          <a:prstGeom prst="rect">
            <a:avLst/>
          </a:prstGeom>
          <a:solidFill>
            <a:srgbClr val="000000">
              <a:alpha val="0"/>
            </a:srgbClr>
          </a:solidFill>
        </p:spPr>
        <p:txBody>
          <a:bodyPr lIns="0" tIns="0" rIns="0" bIns="0" rtlCol="0" anchor="ctr"/>
          <a:lstStyle/>
          <a:p>
            <a:pPr indent="0" algn="ctr">
              <a:lnSpc>
                <a:spcPct val="150000"/>
              </a:lnSpc>
              <a:defRPr/>
            </a:pPr>
            <a:r>
              <a:rPr lang="en-US" sz="2400" b="1" dirty="0">
                <a:solidFill>
                  <a:srgbClr val="000000"/>
                </a:solidFill>
                <a:latin typeface="Poppins"/>
              </a:rPr>
              <a:t>Neurologist at St. Joseph’s Health</a:t>
            </a:r>
            <a:br>
              <a:rPr lang="en-US" sz="2400" b="1" dirty="0">
                <a:solidFill>
                  <a:srgbClr val="000000"/>
                </a:solidFill>
                <a:latin typeface="Poppins"/>
              </a:rPr>
            </a:br>
            <a:r>
              <a:rPr lang="en-US" sz="2400" b="1" dirty="0">
                <a:solidFill>
                  <a:srgbClr val="000000"/>
                </a:solidFill>
                <a:latin typeface="Poppins"/>
              </a:rPr>
              <a:t>March 12, 2026</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641600"/>
            <a:ext cx="6921500" cy="4191000"/>
          </a:xfrm>
          <a:prstGeom prst="rect">
            <a:avLst/>
          </a:prstGeom>
          <a:solidFill>
            <a:srgbClr val="000000">
              <a:alpha val="0"/>
            </a:srgbClr>
          </a:solidFill>
        </p:spPr>
        <p:txBody>
          <a:bodyPr/>
          <a:lstStyle/>
          <a:p>
            <a:endParaRPr lang="en-US"/>
          </a:p>
        </p:txBody>
      </p:sp>
      <p:sp>
        <p:nvSpPr>
          <p:cNvPr id="5" name="AutoShape 5"/>
          <p:cNvSpPr/>
          <p:nvPr/>
        </p:nvSpPr>
        <p:spPr>
          <a:xfrm>
            <a:off x="876300" y="2641600"/>
            <a:ext cx="3327400" cy="4191000"/>
          </a:xfrm>
          <a:prstGeom prst="roundRect">
            <a:avLst>
              <a:gd name="adj" fmla="val 3435"/>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206500" y="2857500"/>
            <a:ext cx="609600" cy="609600"/>
          </a:xfrm>
          <a:prstGeom prst="roundRect">
            <a:avLst>
              <a:gd name="adj" fmla="val 50000"/>
            </a:avLst>
          </a:prstGeom>
          <a:solidFill>
            <a:srgbClr val="0F493D"/>
          </a:solidFill>
        </p:spPr>
        <p:txBody>
          <a:bodyPr/>
          <a:lstStyle/>
          <a:p>
            <a:endParaRPr lang="en-US"/>
          </a:p>
        </p:txBody>
      </p:sp>
      <p:sp>
        <p:nvSpPr>
          <p:cNvPr id="7" name="AutoShape 7"/>
          <p:cNvSpPr/>
          <p:nvPr/>
        </p:nvSpPr>
        <p:spPr>
          <a:xfrm>
            <a:off x="4470400" y="2641600"/>
            <a:ext cx="3327400" cy="4191000"/>
          </a:xfrm>
          <a:prstGeom prst="roundRect">
            <a:avLst>
              <a:gd name="adj" fmla="val 3435"/>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00600" y="2857500"/>
            <a:ext cx="609600" cy="609600"/>
          </a:xfrm>
          <a:prstGeom prst="roundRect">
            <a:avLst>
              <a:gd name="adj" fmla="val 50000"/>
            </a:avLst>
          </a:prstGeom>
          <a:solidFill>
            <a:srgbClr val="0F493D"/>
          </a:solidFill>
        </p:spPr>
        <p:txBody>
          <a:bodyPr/>
          <a:lstStyle/>
          <a:p>
            <a:endParaRPr lang="en-US"/>
          </a:p>
        </p:txBody>
      </p:sp>
      <p:sp>
        <p:nvSpPr>
          <p:cNvPr id="9" name="AutoShape 9"/>
          <p:cNvSpPr/>
          <p:nvPr/>
        </p:nvSpPr>
        <p:spPr>
          <a:xfrm>
            <a:off x="8432800" y="2641600"/>
            <a:ext cx="6921500" cy="5435600"/>
          </a:xfrm>
          <a:prstGeom prst="rect">
            <a:avLst/>
          </a:prstGeom>
          <a:solidFill>
            <a:srgbClr val="000000">
              <a:alpha val="0"/>
            </a:srgbClr>
          </a:solidFill>
        </p:spPr>
        <p:txBody>
          <a:bodyPr/>
          <a:lstStyle/>
          <a:p>
            <a:endParaRPr lang="en-US"/>
          </a:p>
        </p:txBody>
      </p:sp>
      <p:sp>
        <p:nvSpPr>
          <p:cNvPr id="10" name="AutoShape 10"/>
          <p:cNvSpPr/>
          <p:nvPr/>
        </p:nvSpPr>
        <p:spPr>
          <a:xfrm>
            <a:off x="8432800" y="2641600"/>
            <a:ext cx="3327400" cy="3390900"/>
          </a:xfrm>
          <a:prstGeom prst="roundRect">
            <a:avLst>
              <a:gd name="adj" fmla="val 3435"/>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2026900" y="2641600"/>
            <a:ext cx="3327400" cy="3390900"/>
          </a:xfrm>
          <a:prstGeom prst="roundRect">
            <a:avLst>
              <a:gd name="adj" fmla="val 3435"/>
            </a:avLst>
          </a:prstGeom>
          <a:solidFill>
            <a:srgbClr val="000000">
              <a:alpha val="0"/>
            </a:srgbClr>
          </a:solidFill>
          <a:ln w="12700">
            <a:solidFill>
              <a:srgbClr val="366962"/>
            </a:solidFill>
          </a:ln>
        </p:spPr>
        <p:txBody>
          <a:bodyPr/>
          <a:lstStyle/>
          <a:p>
            <a:endParaRPr lang="en-US"/>
          </a:p>
        </p:txBody>
      </p:sp>
      <p:sp>
        <p:nvSpPr>
          <p:cNvPr id="12" name="AutoShape 12"/>
          <p:cNvSpPr/>
          <p:nvPr/>
        </p:nvSpPr>
        <p:spPr>
          <a:xfrm>
            <a:off x="8456592" y="6126946"/>
            <a:ext cx="6921500" cy="1828800"/>
          </a:xfrm>
          <a:prstGeom prst="roundRect">
            <a:avLst>
              <a:gd name="adj" fmla="val 6250"/>
            </a:avLst>
          </a:prstGeom>
          <a:solidFill>
            <a:srgbClr val="000000">
              <a:alpha val="0"/>
            </a:srgbClr>
          </a:solidFill>
          <a:ln w="12700">
            <a:solidFill>
              <a:srgbClr val="366962"/>
            </a:solidFill>
          </a:ln>
        </p:spPr>
        <p:txBody>
          <a:bodyPr/>
          <a:lstStyle/>
          <a:p>
            <a:endParaRPr lang="en-US"/>
          </a:p>
        </p:txBody>
      </p:sp>
      <p:sp>
        <p:nvSpPr>
          <p:cNvPr id="13" name="TextBox 13"/>
          <p:cNvSpPr txBox="1"/>
          <p:nvPr/>
        </p:nvSpPr>
        <p:spPr>
          <a:xfrm>
            <a:off x="876300" y="558800"/>
            <a:ext cx="14490700" cy="9906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08493C"/>
                </a:solidFill>
                <a:latin typeface="Agbalumo"/>
              </a:rPr>
              <a:t>Neuroanatomical Substrate and Pathophysiological Mechanisms</a:t>
            </a:r>
            <a:endParaRPr lang="en-US" sz="1100"/>
          </a:p>
        </p:txBody>
      </p:sp>
      <p:sp>
        <p:nvSpPr>
          <p:cNvPr id="14" name="TextBox 14"/>
          <p:cNvSpPr txBox="1"/>
          <p:nvPr/>
        </p:nvSpPr>
        <p:spPr>
          <a:xfrm>
            <a:off x="876300" y="2044700"/>
            <a:ext cx="69215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Anatomical Structures Involved</a:t>
            </a:r>
            <a:endParaRPr lang="en-US" sz="1100"/>
          </a:p>
        </p:txBody>
      </p:sp>
      <p:sp>
        <p:nvSpPr>
          <p:cNvPr id="15" name="TextBox 15"/>
          <p:cNvSpPr txBox="1"/>
          <p:nvPr/>
        </p:nvSpPr>
        <p:spPr>
          <a:xfrm>
            <a:off x="1143000" y="3695700"/>
            <a:ext cx="2806700" cy="6096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8493C"/>
                </a:solidFill>
                <a:latin typeface="Agbalumo"/>
              </a:rPr>
              <a:t>Extracranial Structures</a:t>
            </a:r>
            <a:endParaRPr lang="en-US" sz="1100"/>
          </a:p>
        </p:txBody>
      </p:sp>
      <p:sp>
        <p:nvSpPr>
          <p:cNvPr id="16" name="TextBox 16"/>
          <p:cNvSpPr txBox="1"/>
          <p:nvPr/>
        </p:nvSpPr>
        <p:spPr>
          <a:xfrm>
            <a:off x="4737100" y="3695700"/>
            <a:ext cx="2806700" cy="6096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8493C"/>
                </a:solidFill>
                <a:latin typeface="Agbalumo"/>
              </a:rPr>
              <a:t>Central Brain Regions</a:t>
            </a:r>
            <a:endParaRPr lang="en-US" sz="1100"/>
          </a:p>
        </p:txBody>
      </p:sp>
      <p:sp>
        <p:nvSpPr>
          <p:cNvPr id="17" name="TextBox 17"/>
          <p:cNvSpPr txBox="1"/>
          <p:nvPr/>
        </p:nvSpPr>
        <p:spPr>
          <a:xfrm>
            <a:off x="8432800" y="2044700"/>
            <a:ext cx="69215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Central Mechanisms</a:t>
            </a:r>
            <a:endParaRPr lang="en-US" sz="1100"/>
          </a:p>
        </p:txBody>
      </p:sp>
      <p:sp>
        <p:nvSpPr>
          <p:cNvPr id="18" name="TextBox 18"/>
          <p:cNvSpPr txBox="1"/>
          <p:nvPr/>
        </p:nvSpPr>
        <p:spPr>
          <a:xfrm>
            <a:off x="8712200" y="2870200"/>
            <a:ext cx="27813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8493C"/>
                </a:solidFill>
                <a:latin typeface="Agbalumo"/>
              </a:rPr>
              <a:t>Attack Generation</a:t>
            </a:r>
            <a:endParaRPr lang="en-US" sz="1100"/>
          </a:p>
        </p:txBody>
      </p:sp>
      <p:sp>
        <p:nvSpPr>
          <p:cNvPr id="19" name="TextBox 19"/>
          <p:cNvSpPr txBox="1"/>
          <p:nvPr/>
        </p:nvSpPr>
        <p:spPr>
          <a:xfrm>
            <a:off x="12306300" y="2870200"/>
            <a:ext cx="27813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8493C"/>
                </a:solidFill>
                <a:latin typeface="Agbalumo"/>
              </a:rPr>
              <a:t>Pain Mechanisms</a:t>
            </a:r>
            <a:endParaRPr lang="en-US" sz="1100"/>
          </a:p>
        </p:txBody>
      </p:sp>
      <p:sp>
        <p:nvSpPr>
          <p:cNvPr id="20" name="TextBox 20"/>
          <p:cNvSpPr txBox="1"/>
          <p:nvPr/>
        </p:nvSpPr>
        <p:spPr>
          <a:xfrm>
            <a:off x="8712200" y="6477000"/>
            <a:ext cx="63754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a:solidFill>
                  <a:srgbClr val="08493C"/>
                </a:solidFill>
                <a:latin typeface="Agbalumo"/>
              </a:rPr>
              <a:t>Neural Pathways</a:t>
            </a:r>
            <a:endParaRPr lang="en-US" sz="1100"/>
          </a:p>
        </p:txBody>
      </p:sp>
      <p:sp>
        <p:nvSpPr>
          <p:cNvPr id="21" name="TextBox 21"/>
          <p:cNvSpPr txBox="1"/>
          <p:nvPr/>
        </p:nvSpPr>
        <p:spPr>
          <a:xfrm>
            <a:off x="1143000" y="4457700"/>
            <a:ext cx="2806700" cy="12319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Face, head, neck regions; Dura mater; Intracranial large vessels</a:t>
            </a:r>
            <a:endParaRPr lang="en-US" sz="1100"/>
          </a:p>
        </p:txBody>
      </p:sp>
      <p:sp>
        <p:nvSpPr>
          <p:cNvPr id="22" name="TextBox 22"/>
          <p:cNvSpPr txBox="1"/>
          <p:nvPr/>
        </p:nvSpPr>
        <p:spPr>
          <a:xfrm>
            <a:off x="4737100" y="4457700"/>
            <a:ext cx="2806700" cy="21717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Thalamus, hypothalamus, brainstem; Cerebral cortex; Sensory, limbic, and homeostatic networks</a:t>
            </a:r>
            <a:endParaRPr lang="en-US" sz="1100"/>
          </a:p>
        </p:txBody>
      </p:sp>
      <p:sp>
        <p:nvSpPr>
          <p:cNvPr id="23" name="TextBox 23"/>
          <p:cNvSpPr txBox="1"/>
          <p:nvPr/>
        </p:nvSpPr>
        <p:spPr>
          <a:xfrm>
            <a:off x="8712200" y="3327400"/>
            <a:ext cx="2781300" cy="609600"/>
          </a:xfrm>
          <a:prstGeom prst="rect">
            <a:avLst/>
          </a:prstGeom>
          <a:solidFill>
            <a:srgbClr val="000000">
              <a:alpha val="0"/>
            </a:srgbClr>
          </a:solidFill>
        </p:spPr>
        <p:txBody>
          <a:bodyPr lIns="0" tIns="0" rIns="0" bIns="0" rtlCol="0" anchor="ctr"/>
          <a:lstStyle/>
          <a:p>
            <a:pPr indent="0" algn="l">
              <a:lnSpc>
                <a:spcPct val="150000"/>
              </a:lnSpc>
              <a:defRPr/>
            </a:pPr>
            <a:r>
              <a:rPr lang="en-US" sz="1600" b="1" dirty="0">
                <a:solidFill>
                  <a:srgbClr val="000000"/>
                </a:solidFill>
                <a:latin typeface="Poppins"/>
              </a:rPr>
              <a:t>Likely occurs centrally in the brain</a:t>
            </a:r>
            <a:endParaRPr lang="en-US" sz="1100" dirty="0"/>
          </a:p>
        </p:txBody>
      </p:sp>
      <p:sp>
        <p:nvSpPr>
          <p:cNvPr id="24" name="TextBox 24"/>
          <p:cNvSpPr txBox="1"/>
          <p:nvPr/>
        </p:nvSpPr>
        <p:spPr>
          <a:xfrm>
            <a:off x="12306300" y="3327400"/>
            <a:ext cx="2781300" cy="2476500"/>
          </a:xfrm>
          <a:prstGeom prst="rect">
            <a:avLst/>
          </a:prstGeom>
          <a:solidFill>
            <a:srgbClr val="000000">
              <a:alpha val="0"/>
            </a:srgbClr>
          </a:solidFill>
        </p:spPr>
        <p:txBody>
          <a:bodyPr lIns="0" tIns="0" rIns="0" bIns="0" rtlCol="0" anchor="ctr"/>
          <a:lstStyle/>
          <a:p>
            <a:pPr indent="0" algn="l">
              <a:lnSpc>
                <a:spcPct val="150000"/>
              </a:lnSpc>
              <a:defRPr/>
            </a:pPr>
            <a:r>
              <a:rPr lang="en-US" sz="1600" b="1" dirty="0">
                <a:solidFill>
                  <a:srgbClr val="000000"/>
                </a:solidFill>
                <a:latin typeface="Poppins"/>
              </a:rPr>
              <a:t>Initiation and maintenance via trigeminocervical neuron sensitization - unclear if purely central or combined central-peripheral mechanism</a:t>
            </a:r>
            <a:endParaRPr lang="en-US" sz="1100" dirty="0"/>
          </a:p>
        </p:txBody>
      </p:sp>
      <p:sp>
        <p:nvSpPr>
          <p:cNvPr id="25" name="TextBox 25"/>
          <p:cNvSpPr txBox="1"/>
          <p:nvPr/>
        </p:nvSpPr>
        <p:spPr>
          <a:xfrm>
            <a:off x="8712200" y="6921500"/>
            <a:ext cx="6375400" cy="927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Monoaminergic and peptidergic pathways via cortical-subcortical regions mediate symptoms from premonitory through postdrome phases</a:t>
            </a:r>
            <a:endParaRPr lang="en-US" sz="1100"/>
          </a:p>
        </p:txBody>
      </p:sp>
      <p:pic>
        <p:nvPicPr>
          <p:cNvPr id="26" name="Picture 26"/>
          <p:cNvPicPr>
            <a:picLocks noChangeAspect="1"/>
          </p:cNvPicPr>
          <p:nvPr/>
        </p:nvPicPr>
        <p:blipFill>
          <a:blip r:embed="rId3"/>
          <a:stretch>
            <a:fillRect/>
          </a:stretch>
        </p:blipFill>
        <p:spPr>
          <a:xfrm>
            <a:off x="1409700" y="3073400"/>
            <a:ext cx="203200" cy="203200"/>
          </a:xfrm>
          <a:prstGeom prst="rect">
            <a:avLst/>
          </a:prstGeom>
        </p:spPr>
      </p:pic>
      <p:pic>
        <p:nvPicPr>
          <p:cNvPr id="27" name="Picture 27"/>
          <p:cNvPicPr>
            <a:picLocks noChangeAspect="1"/>
          </p:cNvPicPr>
          <p:nvPr/>
        </p:nvPicPr>
        <p:blipFill>
          <a:blip r:embed="rId4"/>
          <a:stretch>
            <a:fillRect/>
          </a:stretch>
        </p:blipFill>
        <p:spPr>
          <a:xfrm>
            <a:off x="4991100" y="3073400"/>
            <a:ext cx="203200" cy="20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032" y="0"/>
            <a:ext cx="1625193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CF0E334-3652-9067-02DA-766E6834623C}"/>
              </a:ext>
            </a:extLst>
          </p:cNvPr>
          <p:cNvPicPr>
            <a:picLocks noChangeAspect="1"/>
          </p:cNvPicPr>
          <p:nvPr/>
        </p:nvPicPr>
        <p:blipFill>
          <a:blip r:embed="rId3"/>
          <a:srcRect t="9619" b="9461"/>
          <a:stretch>
            <a:fillRect/>
          </a:stretch>
        </p:blipFill>
        <p:spPr>
          <a:xfrm>
            <a:off x="20" y="1709"/>
            <a:ext cx="16255980" cy="9142291"/>
          </a:xfrm>
          <a:prstGeom prst="rect">
            <a:avLst/>
          </a:prstGeom>
        </p:spPr>
      </p:pic>
    </p:spTree>
    <p:extLst>
      <p:ext uri="{BB962C8B-B14F-4D97-AF65-F5344CB8AC3E}">
        <p14:creationId xmlns:p14="http://schemas.microsoft.com/office/powerpoint/2010/main" val="3209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3"/>
          <a:srcRect t="56" b="56"/>
          <a:stretch>
            <a:fillRect/>
          </a:stretch>
        </p:blipFill>
        <p:spPr>
          <a:xfrm>
            <a:off x="0" y="0"/>
            <a:ext cx="16256000" cy="9144000"/>
          </a:xfrm>
          <a:prstGeom prst="rect">
            <a:avLst/>
          </a:prstGeom>
        </p:spPr>
      </p:pic>
      <p:sp>
        <p:nvSpPr>
          <p:cNvPr id="4" name="AutoShape 4"/>
          <p:cNvSpPr/>
          <p:nvPr/>
        </p:nvSpPr>
        <p:spPr>
          <a:xfrm>
            <a:off x="863031" y="1364592"/>
            <a:ext cx="14490700" cy="7112000"/>
          </a:xfrm>
          <a:prstGeom prst="rect">
            <a:avLst/>
          </a:prstGeom>
          <a:solidFill>
            <a:srgbClr val="000000">
              <a:alpha val="0"/>
            </a:srgbClr>
          </a:solidFill>
        </p:spPr>
        <p:txBody>
          <a:bodyPr/>
          <a:lstStyle/>
          <a:p>
            <a:endParaRPr lang="en-US"/>
          </a:p>
        </p:txBody>
      </p:sp>
      <p:sp>
        <p:nvSpPr>
          <p:cNvPr id="5" name="AutoShape 5"/>
          <p:cNvSpPr/>
          <p:nvPr/>
        </p:nvSpPr>
        <p:spPr>
          <a:xfrm>
            <a:off x="876300" y="1536700"/>
            <a:ext cx="14490700" cy="1625600"/>
          </a:xfrm>
          <a:prstGeom prst="rect">
            <a:avLst/>
          </a:prstGeom>
          <a:solidFill>
            <a:srgbClr val="000000">
              <a:alpha val="0"/>
            </a:srgbClr>
          </a:solidFill>
        </p:spPr>
        <p:txBody>
          <a:bodyPr/>
          <a:lstStyle/>
          <a:p>
            <a:endParaRPr lang="en-US"/>
          </a:p>
        </p:txBody>
      </p:sp>
      <p:sp>
        <p:nvSpPr>
          <p:cNvPr id="6" name="AutoShape 6"/>
          <p:cNvSpPr/>
          <p:nvPr/>
        </p:nvSpPr>
        <p:spPr>
          <a:xfrm>
            <a:off x="876300" y="3492500"/>
            <a:ext cx="14490700" cy="1625600"/>
          </a:xfrm>
          <a:prstGeom prst="rect">
            <a:avLst/>
          </a:prstGeom>
          <a:solidFill>
            <a:srgbClr val="000000">
              <a:alpha val="0"/>
            </a:srgbClr>
          </a:solidFill>
        </p:spPr>
        <p:txBody>
          <a:bodyPr/>
          <a:lstStyle/>
          <a:p>
            <a:endParaRPr lang="en-US"/>
          </a:p>
        </p:txBody>
      </p:sp>
      <p:sp>
        <p:nvSpPr>
          <p:cNvPr id="7" name="AutoShape 7"/>
          <p:cNvSpPr/>
          <p:nvPr/>
        </p:nvSpPr>
        <p:spPr>
          <a:xfrm>
            <a:off x="876300" y="5448300"/>
            <a:ext cx="14490700" cy="1244600"/>
          </a:xfrm>
          <a:prstGeom prst="rect">
            <a:avLst/>
          </a:prstGeom>
          <a:solidFill>
            <a:srgbClr val="000000">
              <a:alpha val="0"/>
            </a:srgbClr>
          </a:solidFill>
        </p:spPr>
        <p:txBody>
          <a:bodyPr/>
          <a:lstStyle/>
          <a:p>
            <a:endParaRPr lang="en-US"/>
          </a:p>
        </p:txBody>
      </p:sp>
      <p:sp>
        <p:nvSpPr>
          <p:cNvPr id="8" name="AutoShape 8"/>
          <p:cNvSpPr/>
          <p:nvPr/>
        </p:nvSpPr>
        <p:spPr>
          <a:xfrm>
            <a:off x="876300" y="7010400"/>
            <a:ext cx="14490700" cy="1625600"/>
          </a:xfrm>
          <a:prstGeom prst="rect">
            <a:avLst/>
          </a:prstGeom>
          <a:solidFill>
            <a:srgbClr val="000000">
              <a:alpha val="0"/>
            </a:srgbClr>
          </a:solidFill>
        </p:spPr>
        <p:txBody>
          <a:bodyPr/>
          <a:lstStyle/>
          <a:p>
            <a:endParaRPr lang="en-US"/>
          </a:p>
        </p:txBody>
      </p:sp>
      <p:sp>
        <p:nvSpPr>
          <p:cNvPr id="9" name="TextBox 9"/>
          <p:cNvSpPr txBox="1"/>
          <p:nvPr/>
        </p:nvSpPr>
        <p:spPr>
          <a:xfrm>
            <a:off x="876300" y="482600"/>
            <a:ext cx="14490700" cy="8509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Migraine Classification: Distinct Subtypes with Clinical Implications</a:t>
            </a:r>
            <a:endParaRPr lang="en-US" sz="1100"/>
          </a:p>
        </p:txBody>
      </p:sp>
      <p:sp>
        <p:nvSpPr>
          <p:cNvPr id="10" name="TextBox 10"/>
          <p:cNvSpPr txBox="1"/>
          <p:nvPr/>
        </p:nvSpPr>
        <p:spPr>
          <a:xfrm>
            <a:off x="873646" y="1274976"/>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Migraine Without Aura (MO)</a:t>
            </a:r>
            <a:endParaRPr lang="en-US" sz="1100" dirty="0"/>
          </a:p>
        </p:txBody>
      </p:sp>
      <p:sp>
        <p:nvSpPr>
          <p:cNvPr id="11" name="TextBox 11"/>
          <p:cNvSpPr txBox="1"/>
          <p:nvPr/>
        </p:nvSpPr>
        <p:spPr>
          <a:xfrm>
            <a:off x="876300" y="328295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Migraine With Aura (MA)</a:t>
            </a:r>
            <a:endParaRPr lang="en-US" sz="1100" dirty="0"/>
          </a:p>
        </p:txBody>
      </p:sp>
      <p:sp>
        <p:nvSpPr>
          <p:cNvPr id="12" name="TextBox 12"/>
          <p:cNvSpPr txBox="1"/>
          <p:nvPr/>
        </p:nvSpPr>
        <p:spPr>
          <a:xfrm>
            <a:off x="847108" y="489386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Specialized Variants</a:t>
            </a:r>
            <a:endParaRPr lang="en-US" sz="1100" dirty="0"/>
          </a:p>
        </p:txBody>
      </p:sp>
      <p:sp>
        <p:nvSpPr>
          <p:cNvPr id="13" name="TextBox 13"/>
          <p:cNvSpPr txBox="1"/>
          <p:nvPr/>
        </p:nvSpPr>
        <p:spPr>
          <a:xfrm>
            <a:off x="876300" y="7046259"/>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Clinical Significance</a:t>
            </a:r>
            <a:endParaRPr lang="en-US" sz="1100" dirty="0"/>
          </a:p>
        </p:txBody>
      </p:sp>
      <p:sp>
        <p:nvSpPr>
          <p:cNvPr id="14" name="TextBox 14"/>
          <p:cNvSpPr txBox="1"/>
          <p:nvPr/>
        </p:nvSpPr>
        <p:spPr>
          <a:xfrm>
            <a:off x="873646" y="1584325"/>
            <a:ext cx="14490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-Most common type. Affects </a:t>
            </a:r>
            <a:r>
              <a:rPr lang="en-US" b="1" dirty="0">
                <a:solidFill>
                  <a:srgbClr val="000000"/>
                </a:solidFill>
                <a:latin typeface="Poppins"/>
              </a:rPr>
              <a:t>60-75</a:t>
            </a:r>
            <a:r>
              <a:rPr lang="en-US" sz="1400" b="1" dirty="0">
                <a:solidFill>
                  <a:srgbClr val="000000"/>
                </a:solidFill>
                <a:latin typeface="Poppins"/>
              </a:rPr>
              <a:t>% of cases. Pain is bilateral in 40%, unilateral in 60%. No preceding neurological symptoms.</a:t>
            </a:r>
            <a:endParaRPr lang="en-US" sz="1100" dirty="0"/>
          </a:p>
        </p:txBody>
      </p:sp>
      <p:sp>
        <p:nvSpPr>
          <p:cNvPr id="15" name="TextBox 15"/>
          <p:cNvSpPr txBox="1"/>
          <p:nvPr/>
        </p:nvSpPr>
        <p:spPr>
          <a:xfrm>
            <a:off x="889000" y="2258657"/>
            <a:ext cx="14490700" cy="533400"/>
          </a:xfrm>
          <a:prstGeom prst="rect">
            <a:avLst/>
          </a:prstGeom>
          <a:solidFill>
            <a:srgbClr val="000000">
              <a:alpha val="0"/>
            </a:srgbClr>
          </a:solidFill>
        </p:spPr>
        <p:txBody>
          <a:bodyPr lIns="0" tIns="0" rIns="0" bIns="0" rtlCol="0" anchor="ctr"/>
          <a:lstStyle/>
          <a:p>
            <a:pPr algn="l">
              <a:lnSpc>
                <a:spcPct val="150000"/>
              </a:lnSpc>
              <a:defRPr/>
            </a:pPr>
            <a:r>
              <a:rPr lang="en-US" sz="1400" b="1" dirty="0">
                <a:solidFill>
                  <a:srgbClr val="000000"/>
                </a:solidFill>
                <a:latin typeface="Poppins"/>
              </a:rPr>
              <a:t>-Diagnosis based on pain features. Pulsating quality. Moderate to severe intensity. Worsens with physical activity. </a:t>
            </a:r>
          </a:p>
          <a:p>
            <a:pPr algn="l">
              <a:lnSpc>
                <a:spcPct val="150000"/>
              </a:lnSpc>
              <a:defRPr/>
            </a:pPr>
            <a:r>
              <a:rPr lang="en-US" sz="1400" b="1" dirty="0">
                <a:solidFill>
                  <a:srgbClr val="000000"/>
                </a:solidFill>
                <a:latin typeface="Poppins"/>
              </a:rPr>
              <a:t>-Accompanied by nausea/vomiting. </a:t>
            </a:r>
          </a:p>
          <a:p>
            <a:pPr algn="l">
              <a:lnSpc>
                <a:spcPct val="150000"/>
              </a:lnSpc>
              <a:defRPr/>
            </a:pPr>
            <a:r>
              <a:rPr lang="en-US" sz="1400" b="1" dirty="0">
                <a:solidFill>
                  <a:srgbClr val="000000"/>
                </a:solidFill>
                <a:latin typeface="Poppins"/>
              </a:rPr>
              <a:t>-Light and sound sensitivity present.</a:t>
            </a:r>
            <a:endParaRPr lang="en-US" sz="1100" dirty="0"/>
          </a:p>
        </p:txBody>
      </p:sp>
      <p:sp>
        <p:nvSpPr>
          <p:cNvPr id="16" name="TextBox 16"/>
          <p:cNvSpPr txBox="1"/>
          <p:nvPr/>
        </p:nvSpPr>
        <p:spPr>
          <a:xfrm>
            <a:off x="876300" y="3581400"/>
            <a:ext cx="14490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-Affects 30% of migraineurs. Aura precedes or accompanies headache. Fully reversible. Usually lasts less than 60 minutes.</a:t>
            </a:r>
            <a:endParaRPr lang="en-US" sz="1100" dirty="0"/>
          </a:p>
        </p:txBody>
      </p:sp>
      <p:sp>
        <p:nvSpPr>
          <p:cNvPr id="17" name="TextBox 17"/>
          <p:cNvSpPr txBox="1"/>
          <p:nvPr/>
        </p:nvSpPr>
        <p:spPr>
          <a:xfrm>
            <a:off x="876300" y="4114800"/>
            <a:ext cx="14490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-Visual aura most common. Includes zigzag lines, blind spots, flashing lights, shimmering spots. </a:t>
            </a:r>
          </a:p>
          <a:p>
            <a:pPr indent="0" algn="l">
              <a:lnSpc>
                <a:spcPct val="150000"/>
              </a:lnSpc>
              <a:defRPr/>
            </a:pPr>
            <a:r>
              <a:rPr lang="en-US" sz="1400" b="1" dirty="0">
                <a:solidFill>
                  <a:srgbClr val="000000"/>
                </a:solidFill>
                <a:latin typeface="Poppins"/>
              </a:rPr>
              <a:t>-Sensory aura causes tingling or numbness. Spreads from hand to face. Speech difficulties may occur.</a:t>
            </a:r>
            <a:endParaRPr lang="en-US" sz="1100" dirty="0"/>
          </a:p>
        </p:txBody>
      </p:sp>
      <p:sp>
        <p:nvSpPr>
          <p:cNvPr id="18" name="TextBox 18"/>
          <p:cNvSpPr txBox="1"/>
          <p:nvPr/>
        </p:nvSpPr>
        <p:spPr>
          <a:xfrm>
            <a:off x="847108" y="5578804"/>
            <a:ext cx="14490700" cy="8001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 Vestibular migraine: severe vertigo lasting minutes to hours. </a:t>
            </a:r>
          </a:p>
          <a:p>
            <a:pPr indent="0" algn="l">
              <a:lnSpc>
                <a:spcPct val="150000"/>
              </a:lnSpc>
              <a:defRPr/>
            </a:pPr>
            <a:r>
              <a:rPr lang="en-US" sz="1400" b="1" dirty="0">
                <a:solidFill>
                  <a:srgbClr val="000000"/>
                </a:solidFill>
                <a:latin typeface="Poppins"/>
              </a:rPr>
              <a:t>- Chronic migraine: ≥15 headache days per month. </a:t>
            </a:r>
          </a:p>
          <a:p>
            <a:pPr indent="0" algn="l">
              <a:lnSpc>
                <a:spcPct val="150000"/>
              </a:lnSpc>
              <a:defRPr/>
            </a:pPr>
            <a:r>
              <a:rPr lang="en-US" sz="1400" b="1" dirty="0">
                <a:solidFill>
                  <a:srgbClr val="000000"/>
                </a:solidFill>
                <a:latin typeface="Poppins"/>
              </a:rPr>
              <a:t>- Brainstem aura: involves brainstem symptoms. </a:t>
            </a:r>
          </a:p>
          <a:p>
            <a:pPr indent="0" algn="l">
              <a:lnSpc>
                <a:spcPct val="150000"/>
              </a:lnSpc>
              <a:defRPr/>
            </a:pPr>
            <a:r>
              <a:rPr lang="en-US" sz="1400" b="1" dirty="0">
                <a:solidFill>
                  <a:srgbClr val="000000"/>
                </a:solidFill>
                <a:latin typeface="Poppins"/>
              </a:rPr>
              <a:t>- Retinal migraine: monocular visual symptoms in one eye. </a:t>
            </a:r>
          </a:p>
          <a:p>
            <a:pPr indent="0" algn="l">
              <a:lnSpc>
                <a:spcPct val="150000"/>
              </a:lnSpc>
              <a:defRPr/>
            </a:pPr>
            <a:r>
              <a:rPr lang="en-US" sz="1400" b="1" dirty="0">
                <a:solidFill>
                  <a:srgbClr val="000000"/>
                </a:solidFill>
                <a:latin typeface="Poppins"/>
              </a:rPr>
              <a:t>- Silent migraine: aura without headache. More common in patients over 50.</a:t>
            </a:r>
            <a:endParaRPr lang="en-US" sz="1100" dirty="0"/>
          </a:p>
        </p:txBody>
      </p:sp>
      <p:sp>
        <p:nvSpPr>
          <p:cNvPr id="19" name="TextBox 19"/>
          <p:cNvSpPr txBox="1"/>
          <p:nvPr/>
        </p:nvSpPr>
        <p:spPr>
          <a:xfrm>
            <a:off x="876300" y="7454900"/>
            <a:ext cx="14490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 Migraine with aura increases stroke risk. Particularly in women. Important for contraceptive choice. </a:t>
            </a:r>
          </a:p>
          <a:p>
            <a:pPr indent="0" algn="l">
              <a:lnSpc>
                <a:spcPct val="150000"/>
              </a:lnSpc>
              <a:defRPr/>
            </a:pPr>
            <a:r>
              <a:rPr lang="en-US" sz="1400" b="1" dirty="0">
                <a:solidFill>
                  <a:srgbClr val="000000"/>
                </a:solidFill>
                <a:latin typeface="Poppins"/>
              </a:rPr>
              <a:t>- Estrogen-containing contraceptives carry elevated stroke risk.</a:t>
            </a:r>
            <a:endParaRPr lang="en-US" sz="1100" dirty="0"/>
          </a:p>
        </p:txBody>
      </p:sp>
      <p:sp>
        <p:nvSpPr>
          <p:cNvPr id="20" name="TextBox 20"/>
          <p:cNvSpPr txBox="1"/>
          <p:nvPr/>
        </p:nvSpPr>
        <p:spPr>
          <a:xfrm>
            <a:off x="876300" y="8115300"/>
            <a:ext cx="14490700" cy="533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 Side-locked headaches occur in </a:t>
            </a:r>
            <a:r>
              <a:rPr lang="en-US" b="1" dirty="0">
                <a:solidFill>
                  <a:srgbClr val="000000"/>
                </a:solidFill>
                <a:latin typeface="Poppins"/>
              </a:rPr>
              <a:t>15% </a:t>
            </a:r>
            <a:r>
              <a:rPr lang="en-US" sz="1400" b="1" dirty="0">
                <a:solidFill>
                  <a:srgbClr val="000000"/>
                </a:solidFill>
                <a:latin typeface="Poppins"/>
              </a:rPr>
              <a:t>of cases. Pain consistently on same side. Proper classification essential. Guides treatment decisions and risk management.</a:t>
            </a:r>
            <a:endParaRPr lang="en-US" sz="1100" dirty="0"/>
          </a:p>
        </p:txBody>
      </p:sp>
      <p:pic>
        <p:nvPicPr>
          <p:cNvPr id="22" name="Picture 21">
            <a:extLst>
              <a:ext uri="{FF2B5EF4-FFF2-40B4-BE49-F238E27FC236}">
                <a16:creationId xmlns:a16="http://schemas.microsoft.com/office/drawing/2014/main" id="{B4D4E02C-5865-2992-6E61-9F1B66056553}"/>
              </a:ext>
            </a:extLst>
          </p:cNvPr>
          <p:cNvPicPr>
            <a:picLocks noChangeAspect="1"/>
          </p:cNvPicPr>
          <p:nvPr/>
        </p:nvPicPr>
        <p:blipFill>
          <a:blip r:embed="rId4"/>
          <a:stretch>
            <a:fillRect/>
          </a:stretch>
        </p:blipFill>
        <p:spPr>
          <a:xfrm>
            <a:off x="10871200" y="4775200"/>
            <a:ext cx="2396678" cy="3004208"/>
          </a:xfrm>
          <a:prstGeom prst="rect">
            <a:avLst/>
          </a:prstGeom>
        </p:spPr>
      </p:pic>
      <p:pic>
        <p:nvPicPr>
          <p:cNvPr id="24" name="Picture 23">
            <a:extLst>
              <a:ext uri="{FF2B5EF4-FFF2-40B4-BE49-F238E27FC236}">
                <a16:creationId xmlns:a16="http://schemas.microsoft.com/office/drawing/2014/main" id="{2F2A070B-259F-7D19-A6B8-136F1DE82220}"/>
              </a:ext>
            </a:extLst>
          </p:cNvPr>
          <p:cNvPicPr>
            <a:picLocks noChangeAspect="1"/>
          </p:cNvPicPr>
          <p:nvPr/>
        </p:nvPicPr>
        <p:blipFill>
          <a:blip r:embed="rId5"/>
          <a:stretch>
            <a:fillRect/>
          </a:stretch>
        </p:blipFill>
        <p:spPr>
          <a:xfrm>
            <a:off x="7573625" y="4739341"/>
            <a:ext cx="3102595" cy="18116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704731"/>
            <a:ext cx="12204700" cy="6705600"/>
          </a:xfrm>
          <a:prstGeom prst="rect">
            <a:avLst/>
          </a:prstGeom>
          <a:solidFill>
            <a:srgbClr val="000000">
              <a:alpha val="0"/>
            </a:srgbClr>
          </a:solidFill>
        </p:spPr>
        <p:txBody>
          <a:bodyPr/>
          <a:lstStyle/>
          <a:p>
            <a:endParaRPr lang="en-US"/>
          </a:p>
        </p:txBody>
      </p:sp>
      <p:sp>
        <p:nvSpPr>
          <p:cNvPr id="5" name="AutoShape 5"/>
          <p:cNvSpPr/>
          <p:nvPr/>
        </p:nvSpPr>
        <p:spPr>
          <a:xfrm>
            <a:off x="8115300" y="1651000"/>
            <a:ext cx="12700" cy="6705600"/>
          </a:xfrm>
          <a:prstGeom prst="roundRect">
            <a:avLst>
              <a:gd name="adj" fmla="val 50000"/>
            </a:avLst>
          </a:prstGeom>
          <a:solidFill>
            <a:srgbClr val="366962"/>
          </a:solidFill>
        </p:spPr>
        <p:txBody>
          <a:bodyPr/>
          <a:lstStyle/>
          <a:p>
            <a:endParaRPr lang="en-US"/>
          </a:p>
        </p:txBody>
      </p:sp>
      <p:sp>
        <p:nvSpPr>
          <p:cNvPr id="6" name="AutoShape 6"/>
          <p:cNvSpPr/>
          <p:nvPr/>
        </p:nvSpPr>
        <p:spPr>
          <a:xfrm>
            <a:off x="876300" y="1651000"/>
            <a:ext cx="7239000" cy="2603500"/>
          </a:xfrm>
          <a:prstGeom prst="rect">
            <a:avLst/>
          </a:prstGeom>
          <a:solidFill>
            <a:srgbClr val="000000">
              <a:alpha val="0"/>
            </a:srgbClr>
          </a:solidFill>
        </p:spPr>
        <p:txBody>
          <a:bodyPr/>
          <a:lstStyle/>
          <a:p>
            <a:endParaRPr lang="en-US"/>
          </a:p>
        </p:txBody>
      </p:sp>
      <p:sp>
        <p:nvSpPr>
          <p:cNvPr id="7" name="AutoShape 7"/>
          <p:cNvSpPr/>
          <p:nvPr/>
        </p:nvSpPr>
        <p:spPr>
          <a:xfrm>
            <a:off x="7835900" y="1651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8" name="AutoShape 8"/>
          <p:cNvSpPr/>
          <p:nvPr/>
        </p:nvSpPr>
        <p:spPr>
          <a:xfrm>
            <a:off x="7112000" y="1930400"/>
            <a:ext cx="749300" cy="12700"/>
          </a:xfrm>
          <a:prstGeom prst="rect">
            <a:avLst/>
          </a:prstGeom>
          <a:solidFill>
            <a:srgbClr val="366962"/>
          </a:solidFill>
        </p:spPr>
        <p:txBody>
          <a:bodyPr/>
          <a:lstStyle/>
          <a:p>
            <a:endParaRPr lang="en-US"/>
          </a:p>
        </p:txBody>
      </p:sp>
      <p:sp>
        <p:nvSpPr>
          <p:cNvPr id="9" name="AutoShape 9"/>
          <p:cNvSpPr/>
          <p:nvPr/>
        </p:nvSpPr>
        <p:spPr>
          <a:xfrm>
            <a:off x="876300" y="1739900"/>
            <a:ext cx="5981700" cy="2514600"/>
          </a:xfrm>
          <a:prstGeom prst="rect">
            <a:avLst/>
          </a:prstGeom>
          <a:solidFill>
            <a:srgbClr val="000000">
              <a:alpha val="0"/>
            </a:srgbClr>
          </a:solidFill>
        </p:spPr>
        <p:txBody>
          <a:bodyPr/>
          <a:lstStyle/>
          <a:p>
            <a:endParaRPr lang="en-US"/>
          </a:p>
        </p:txBody>
      </p:sp>
      <p:sp>
        <p:nvSpPr>
          <p:cNvPr id="10" name="AutoShape 10"/>
          <p:cNvSpPr/>
          <p:nvPr/>
        </p:nvSpPr>
        <p:spPr>
          <a:xfrm>
            <a:off x="4318000" y="3491523"/>
            <a:ext cx="7239000" cy="2451100"/>
          </a:xfrm>
          <a:prstGeom prst="rect">
            <a:avLst/>
          </a:prstGeom>
          <a:solidFill>
            <a:srgbClr val="000000">
              <a:alpha val="0"/>
            </a:srgbClr>
          </a:solidFill>
        </p:spPr>
        <p:txBody>
          <a:bodyPr/>
          <a:lstStyle/>
          <a:p>
            <a:endParaRPr lang="en-US"/>
          </a:p>
        </p:txBody>
      </p:sp>
      <p:sp>
        <p:nvSpPr>
          <p:cNvPr id="11" name="AutoShape 11"/>
          <p:cNvSpPr/>
          <p:nvPr/>
        </p:nvSpPr>
        <p:spPr>
          <a:xfrm>
            <a:off x="7835900" y="3175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2" name="AutoShape 12"/>
          <p:cNvSpPr/>
          <p:nvPr/>
        </p:nvSpPr>
        <p:spPr>
          <a:xfrm>
            <a:off x="8382000" y="3441700"/>
            <a:ext cx="749300" cy="12700"/>
          </a:xfrm>
          <a:prstGeom prst="rect">
            <a:avLst/>
          </a:prstGeom>
          <a:solidFill>
            <a:srgbClr val="366962"/>
          </a:solidFill>
        </p:spPr>
        <p:txBody>
          <a:bodyPr/>
          <a:lstStyle/>
          <a:p>
            <a:endParaRPr lang="en-US"/>
          </a:p>
        </p:txBody>
      </p:sp>
      <p:sp>
        <p:nvSpPr>
          <p:cNvPr id="13" name="AutoShape 13"/>
          <p:cNvSpPr/>
          <p:nvPr/>
        </p:nvSpPr>
        <p:spPr>
          <a:xfrm>
            <a:off x="9385300" y="3251200"/>
            <a:ext cx="5981700" cy="2133600"/>
          </a:xfrm>
          <a:prstGeom prst="rect">
            <a:avLst/>
          </a:prstGeom>
          <a:solidFill>
            <a:srgbClr val="000000">
              <a:alpha val="0"/>
            </a:srgbClr>
          </a:solidFill>
        </p:spPr>
        <p:txBody>
          <a:bodyPr/>
          <a:lstStyle/>
          <a:p>
            <a:endParaRPr lang="en-US"/>
          </a:p>
        </p:txBody>
      </p:sp>
      <p:sp>
        <p:nvSpPr>
          <p:cNvPr id="14" name="AutoShape 14"/>
          <p:cNvSpPr/>
          <p:nvPr/>
        </p:nvSpPr>
        <p:spPr>
          <a:xfrm>
            <a:off x="876300" y="4762500"/>
            <a:ext cx="7239000" cy="2222500"/>
          </a:xfrm>
          <a:prstGeom prst="rect">
            <a:avLst/>
          </a:prstGeom>
          <a:solidFill>
            <a:srgbClr val="000000">
              <a:alpha val="0"/>
            </a:srgbClr>
          </a:solidFill>
        </p:spPr>
        <p:txBody>
          <a:bodyPr/>
          <a:lstStyle/>
          <a:p>
            <a:endParaRPr lang="en-US"/>
          </a:p>
        </p:txBody>
      </p:sp>
      <p:sp>
        <p:nvSpPr>
          <p:cNvPr id="15" name="AutoShape 15"/>
          <p:cNvSpPr/>
          <p:nvPr/>
        </p:nvSpPr>
        <p:spPr>
          <a:xfrm>
            <a:off x="7835900" y="4762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6" name="AutoShape 16"/>
          <p:cNvSpPr/>
          <p:nvPr/>
        </p:nvSpPr>
        <p:spPr>
          <a:xfrm>
            <a:off x="7112000" y="5041900"/>
            <a:ext cx="749300" cy="12700"/>
          </a:xfrm>
          <a:prstGeom prst="rect">
            <a:avLst/>
          </a:prstGeom>
          <a:solidFill>
            <a:srgbClr val="366962"/>
          </a:solidFill>
        </p:spPr>
        <p:txBody>
          <a:bodyPr/>
          <a:lstStyle/>
          <a:p>
            <a:endParaRPr lang="en-US"/>
          </a:p>
        </p:txBody>
      </p:sp>
      <p:sp>
        <p:nvSpPr>
          <p:cNvPr id="17" name="AutoShape 17"/>
          <p:cNvSpPr/>
          <p:nvPr/>
        </p:nvSpPr>
        <p:spPr>
          <a:xfrm>
            <a:off x="876300" y="4851400"/>
            <a:ext cx="5981700" cy="2133600"/>
          </a:xfrm>
          <a:prstGeom prst="rect">
            <a:avLst/>
          </a:prstGeom>
          <a:solidFill>
            <a:srgbClr val="000000">
              <a:alpha val="0"/>
            </a:srgbClr>
          </a:solidFill>
        </p:spPr>
        <p:txBody>
          <a:bodyPr/>
          <a:lstStyle/>
          <a:p>
            <a:endParaRPr lang="en-US"/>
          </a:p>
        </p:txBody>
      </p:sp>
      <p:sp>
        <p:nvSpPr>
          <p:cNvPr id="18" name="AutoShape 18"/>
          <p:cNvSpPr/>
          <p:nvPr/>
        </p:nvSpPr>
        <p:spPr>
          <a:xfrm>
            <a:off x="8128000" y="6134100"/>
            <a:ext cx="7239000" cy="2222500"/>
          </a:xfrm>
          <a:prstGeom prst="rect">
            <a:avLst/>
          </a:prstGeom>
          <a:solidFill>
            <a:srgbClr val="000000">
              <a:alpha val="0"/>
            </a:srgbClr>
          </a:solidFill>
        </p:spPr>
        <p:txBody>
          <a:bodyPr/>
          <a:lstStyle/>
          <a:p>
            <a:endParaRPr lang="en-US"/>
          </a:p>
        </p:txBody>
      </p:sp>
      <p:sp>
        <p:nvSpPr>
          <p:cNvPr id="19" name="AutoShape 19"/>
          <p:cNvSpPr/>
          <p:nvPr/>
        </p:nvSpPr>
        <p:spPr>
          <a:xfrm>
            <a:off x="7835900" y="61341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20" name="AutoShape 20"/>
          <p:cNvSpPr/>
          <p:nvPr/>
        </p:nvSpPr>
        <p:spPr>
          <a:xfrm>
            <a:off x="8382000" y="6400800"/>
            <a:ext cx="749300" cy="12700"/>
          </a:xfrm>
          <a:prstGeom prst="rect">
            <a:avLst/>
          </a:prstGeom>
          <a:solidFill>
            <a:srgbClr val="366962"/>
          </a:solidFill>
        </p:spPr>
        <p:txBody>
          <a:bodyPr/>
          <a:lstStyle/>
          <a:p>
            <a:endParaRPr lang="en-US"/>
          </a:p>
        </p:txBody>
      </p:sp>
      <p:sp>
        <p:nvSpPr>
          <p:cNvPr id="21" name="AutoShape 21"/>
          <p:cNvSpPr/>
          <p:nvPr/>
        </p:nvSpPr>
        <p:spPr>
          <a:xfrm>
            <a:off x="9385300" y="6223000"/>
            <a:ext cx="5981700" cy="2133600"/>
          </a:xfrm>
          <a:prstGeom prst="rect">
            <a:avLst/>
          </a:prstGeom>
          <a:solidFill>
            <a:srgbClr val="000000">
              <a:alpha val="0"/>
            </a:srgbClr>
          </a:solidFill>
        </p:spPr>
        <p:txBody>
          <a:bodyPr/>
          <a:lstStyle/>
          <a:p>
            <a:endParaRPr lang="en-US"/>
          </a:p>
        </p:txBody>
      </p:sp>
      <p:sp>
        <p:nvSpPr>
          <p:cNvPr id="22" name="TextBox 22"/>
          <p:cNvSpPr txBox="1"/>
          <p:nvPr/>
        </p:nvSpPr>
        <p:spPr>
          <a:xfrm>
            <a:off x="431800" y="377581"/>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Migraine Attack Phases: A Cyclical Brain Disorder</a:t>
            </a:r>
            <a:endParaRPr lang="en-US" sz="1100" dirty="0"/>
          </a:p>
        </p:txBody>
      </p:sp>
      <p:sp>
        <p:nvSpPr>
          <p:cNvPr id="23" name="TextBox 23"/>
          <p:cNvSpPr txBox="1"/>
          <p:nvPr/>
        </p:nvSpPr>
        <p:spPr>
          <a:xfrm>
            <a:off x="8039100" y="1752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highlight>
                  <a:srgbClr val="000000">
                    <a:alpha val="0"/>
                  </a:srgbClr>
                </a:highlight>
                <a:latin typeface="Agbalumo"/>
              </a:rPr>
              <a:t>1</a:t>
            </a:r>
            <a:endParaRPr lang="en-US" sz="1100" dirty="0"/>
          </a:p>
        </p:txBody>
      </p:sp>
      <p:sp>
        <p:nvSpPr>
          <p:cNvPr id="24" name="TextBox 24"/>
          <p:cNvSpPr txBox="1"/>
          <p:nvPr/>
        </p:nvSpPr>
        <p:spPr>
          <a:xfrm>
            <a:off x="876300" y="1739900"/>
            <a:ext cx="5981700" cy="444500"/>
          </a:xfrm>
          <a:prstGeom prst="rect">
            <a:avLst/>
          </a:prstGeom>
          <a:solidFill>
            <a:srgbClr val="000000">
              <a:alpha val="0"/>
            </a:srgbClr>
          </a:solidFill>
        </p:spPr>
        <p:txBody>
          <a:bodyPr lIns="0" tIns="0" rIns="0" bIns="0" rtlCol="0" anchor="ctr"/>
          <a:lstStyle/>
          <a:p>
            <a:pPr indent="0" algn="r">
              <a:lnSpc>
                <a:spcPct val="120000"/>
              </a:lnSpc>
              <a:defRPr/>
            </a:pPr>
            <a:r>
              <a:rPr lang="en-US" sz="2900" b="1" dirty="0">
                <a:solidFill>
                  <a:srgbClr val="08493C"/>
                </a:solidFill>
                <a:latin typeface="Agbalumo"/>
              </a:rPr>
              <a:t>Phase 1 - Premonitory Phase</a:t>
            </a:r>
            <a:endParaRPr lang="en-US" sz="1100" dirty="0"/>
          </a:p>
        </p:txBody>
      </p:sp>
      <p:sp>
        <p:nvSpPr>
          <p:cNvPr id="25" name="TextBox 25"/>
          <p:cNvSpPr txBox="1"/>
          <p:nvPr/>
        </p:nvSpPr>
        <p:spPr>
          <a:xfrm>
            <a:off x="8026400" y="32639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6" name="TextBox 26"/>
          <p:cNvSpPr txBox="1"/>
          <p:nvPr/>
        </p:nvSpPr>
        <p:spPr>
          <a:xfrm>
            <a:off x="9385300" y="3251200"/>
            <a:ext cx="5981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Phase 2 - Aura Phase</a:t>
            </a:r>
            <a:endParaRPr lang="en-US" sz="1100" dirty="0"/>
          </a:p>
        </p:txBody>
      </p:sp>
      <p:sp>
        <p:nvSpPr>
          <p:cNvPr id="27" name="TextBox 27"/>
          <p:cNvSpPr txBox="1"/>
          <p:nvPr/>
        </p:nvSpPr>
        <p:spPr>
          <a:xfrm>
            <a:off x="8039100" y="4864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8" name="TextBox 28"/>
          <p:cNvSpPr txBox="1"/>
          <p:nvPr/>
        </p:nvSpPr>
        <p:spPr>
          <a:xfrm>
            <a:off x="863600" y="4603750"/>
            <a:ext cx="5981700" cy="444500"/>
          </a:xfrm>
          <a:prstGeom prst="rect">
            <a:avLst/>
          </a:prstGeom>
          <a:solidFill>
            <a:srgbClr val="000000">
              <a:alpha val="0"/>
            </a:srgbClr>
          </a:solidFill>
        </p:spPr>
        <p:txBody>
          <a:bodyPr lIns="0" tIns="0" rIns="0" bIns="0" rtlCol="0" anchor="ctr"/>
          <a:lstStyle/>
          <a:p>
            <a:pPr indent="0" algn="r">
              <a:lnSpc>
                <a:spcPct val="120000"/>
              </a:lnSpc>
              <a:defRPr/>
            </a:pPr>
            <a:r>
              <a:rPr lang="en-US" sz="2900" b="1" dirty="0">
                <a:solidFill>
                  <a:srgbClr val="08493C"/>
                </a:solidFill>
                <a:latin typeface="Agbalumo"/>
              </a:rPr>
              <a:t>Phase 3 - Headache Phase</a:t>
            </a:r>
            <a:endParaRPr lang="en-US" sz="1100" dirty="0"/>
          </a:p>
        </p:txBody>
      </p:sp>
      <p:sp>
        <p:nvSpPr>
          <p:cNvPr id="29" name="TextBox 29"/>
          <p:cNvSpPr txBox="1"/>
          <p:nvPr/>
        </p:nvSpPr>
        <p:spPr>
          <a:xfrm>
            <a:off x="8039100" y="62230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30" name="TextBox 30"/>
          <p:cNvSpPr txBox="1"/>
          <p:nvPr/>
        </p:nvSpPr>
        <p:spPr>
          <a:xfrm>
            <a:off x="9385300" y="6223000"/>
            <a:ext cx="59817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Phase 4 - Postdrome</a:t>
            </a:r>
            <a:endParaRPr lang="en-US" sz="1100" dirty="0"/>
          </a:p>
        </p:txBody>
      </p:sp>
      <p:sp>
        <p:nvSpPr>
          <p:cNvPr id="31" name="TextBox 31"/>
          <p:cNvSpPr txBox="1"/>
          <p:nvPr/>
        </p:nvSpPr>
        <p:spPr>
          <a:xfrm>
            <a:off x="8550637" y="1237162"/>
            <a:ext cx="5981700" cy="1879600"/>
          </a:xfrm>
          <a:prstGeom prst="rect">
            <a:avLst/>
          </a:prstGeom>
          <a:solidFill>
            <a:srgbClr val="000000">
              <a:alpha val="0"/>
            </a:srgbClr>
          </a:solidFill>
        </p:spPr>
        <p:txBody>
          <a:bodyPr lIns="0" tIns="0" rIns="0" bIns="0" rtlCol="0" anchor="ctr"/>
          <a:lstStyle/>
          <a:p>
            <a:pPr indent="0" algn="r">
              <a:lnSpc>
                <a:spcPct val="150000"/>
              </a:lnSpc>
              <a:defRPr/>
            </a:pPr>
            <a:r>
              <a:rPr lang="en-US" sz="1900" b="1" dirty="0">
                <a:solidFill>
                  <a:srgbClr val="000000"/>
                </a:solidFill>
                <a:latin typeface="Poppins"/>
              </a:rPr>
              <a:t>Begins hours to days before headache onset. Early symptoms affecting feeding, sleep, and stress systems may be misattributed as triggers.</a:t>
            </a:r>
            <a:endParaRPr lang="en-US" sz="1100" dirty="0"/>
          </a:p>
        </p:txBody>
      </p:sp>
      <p:sp>
        <p:nvSpPr>
          <p:cNvPr id="32" name="TextBox 32"/>
          <p:cNvSpPr txBox="1"/>
          <p:nvPr/>
        </p:nvSpPr>
        <p:spPr>
          <a:xfrm>
            <a:off x="9385300" y="3886200"/>
            <a:ext cx="59817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Occurs in susceptible individuals but does not always precede headache. Migraine without aura is more common than with aura, even among those capable of experiencing aura.</a:t>
            </a:r>
            <a:endParaRPr lang="en-US" sz="1100" dirty="0"/>
          </a:p>
        </p:txBody>
      </p:sp>
      <p:sp>
        <p:nvSpPr>
          <p:cNvPr id="33" name="TextBox 33"/>
          <p:cNvSpPr txBox="1"/>
          <p:nvPr/>
        </p:nvSpPr>
        <p:spPr>
          <a:xfrm>
            <a:off x="545612" y="4858160"/>
            <a:ext cx="5981700" cy="1511300"/>
          </a:xfrm>
          <a:prstGeom prst="rect">
            <a:avLst/>
          </a:prstGeom>
          <a:solidFill>
            <a:srgbClr val="000000">
              <a:alpha val="0"/>
            </a:srgbClr>
          </a:solidFill>
        </p:spPr>
        <p:txBody>
          <a:bodyPr lIns="0" tIns="0" rIns="0" bIns="0" rtlCol="0" anchor="ctr"/>
          <a:lstStyle/>
          <a:p>
            <a:pPr indent="0" algn="r">
              <a:lnSpc>
                <a:spcPct val="150000"/>
              </a:lnSpc>
              <a:defRPr/>
            </a:pPr>
            <a:r>
              <a:rPr lang="en-US" sz="1900" b="1" dirty="0">
                <a:solidFill>
                  <a:srgbClr val="000000"/>
                </a:solidFill>
                <a:latin typeface="Poppins"/>
              </a:rPr>
              <a:t>The migraine attack itself is symptomatically heterogeneous, with symptoms beyond headache .</a:t>
            </a:r>
            <a:endParaRPr lang="en-US" sz="1100" dirty="0"/>
          </a:p>
        </p:txBody>
      </p:sp>
      <p:sp>
        <p:nvSpPr>
          <p:cNvPr id="34" name="TextBox 34"/>
          <p:cNvSpPr txBox="1"/>
          <p:nvPr/>
        </p:nvSpPr>
        <p:spPr>
          <a:xfrm>
            <a:off x="9385300" y="6845300"/>
            <a:ext cx="59817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Follows the migraine in many individuals and typically lasts up to 24 hours. Represents the resolution phase of the cyclical attack with gradual symptomatic recovery.</a:t>
            </a:r>
            <a:endParaRPr lang="en-US" sz="1100" dirty="0"/>
          </a:p>
        </p:txBody>
      </p:sp>
      <p:pic>
        <p:nvPicPr>
          <p:cNvPr id="37" name="Picture 36">
            <a:extLst>
              <a:ext uri="{FF2B5EF4-FFF2-40B4-BE49-F238E27FC236}">
                <a16:creationId xmlns:a16="http://schemas.microsoft.com/office/drawing/2014/main" id="{25D5D69C-C48C-6983-3B24-4432058D621F}"/>
              </a:ext>
            </a:extLst>
          </p:cNvPr>
          <p:cNvPicPr>
            <a:picLocks noChangeAspect="1"/>
          </p:cNvPicPr>
          <p:nvPr/>
        </p:nvPicPr>
        <p:blipFill>
          <a:blip r:embed="rId3"/>
          <a:stretch>
            <a:fillRect/>
          </a:stretch>
        </p:blipFill>
        <p:spPr>
          <a:xfrm>
            <a:off x="827770" y="2545024"/>
            <a:ext cx="6703330" cy="5513488"/>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705100"/>
            <a:ext cx="14490700" cy="5638800"/>
          </a:xfrm>
          <a:prstGeom prst="rect">
            <a:avLst/>
          </a:prstGeom>
          <a:solidFill>
            <a:srgbClr val="000000">
              <a:alpha val="0"/>
            </a:srgbClr>
          </a:solidFill>
        </p:spPr>
        <p:txBody>
          <a:bodyPr/>
          <a:lstStyle/>
          <a:p>
            <a:endParaRPr lang="en-US"/>
          </a:p>
        </p:txBody>
      </p:sp>
      <p:sp>
        <p:nvSpPr>
          <p:cNvPr id="5" name="AutoShape 5"/>
          <p:cNvSpPr/>
          <p:nvPr/>
        </p:nvSpPr>
        <p:spPr>
          <a:xfrm>
            <a:off x="876300" y="2705100"/>
            <a:ext cx="4660900" cy="56388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43000" y="2971800"/>
            <a:ext cx="749300" cy="749300"/>
          </a:xfrm>
          <a:prstGeom prst="roundRect">
            <a:avLst>
              <a:gd name="adj" fmla="val 49152"/>
            </a:avLst>
          </a:prstGeom>
          <a:solidFill>
            <a:srgbClr val="0F493D"/>
          </a:solidFill>
        </p:spPr>
        <p:txBody>
          <a:bodyPr/>
          <a:lstStyle/>
          <a:p>
            <a:endParaRPr lang="en-US"/>
          </a:p>
        </p:txBody>
      </p:sp>
      <p:sp>
        <p:nvSpPr>
          <p:cNvPr id="7" name="AutoShape 7"/>
          <p:cNvSpPr/>
          <p:nvPr/>
        </p:nvSpPr>
        <p:spPr>
          <a:xfrm>
            <a:off x="5791200" y="2705100"/>
            <a:ext cx="4660900" cy="56388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6057900" y="2971800"/>
            <a:ext cx="749300" cy="749300"/>
          </a:xfrm>
          <a:prstGeom prst="roundRect">
            <a:avLst>
              <a:gd name="adj" fmla="val 49152"/>
            </a:avLst>
          </a:prstGeom>
          <a:solidFill>
            <a:srgbClr val="0F493D"/>
          </a:solidFill>
        </p:spPr>
        <p:txBody>
          <a:bodyPr/>
          <a:lstStyle/>
          <a:p>
            <a:endParaRPr lang="en-US"/>
          </a:p>
        </p:txBody>
      </p:sp>
      <p:sp>
        <p:nvSpPr>
          <p:cNvPr id="9" name="AutoShape 9"/>
          <p:cNvSpPr/>
          <p:nvPr/>
        </p:nvSpPr>
        <p:spPr>
          <a:xfrm>
            <a:off x="10706100" y="2705100"/>
            <a:ext cx="4660900" cy="56388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10972800" y="2971800"/>
            <a:ext cx="749300" cy="749300"/>
          </a:xfrm>
          <a:prstGeom prst="roundRect">
            <a:avLst>
              <a:gd name="adj" fmla="val 49152"/>
            </a:avLst>
          </a:prstGeom>
          <a:solidFill>
            <a:srgbClr val="0F493D"/>
          </a:solidFill>
        </p:spPr>
        <p:txBody>
          <a:bodyPr/>
          <a:lstStyle/>
          <a:p>
            <a:endParaRPr lang="en-US"/>
          </a:p>
        </p:txBody>
      </p:sp>
      <p:sp>
        <p:nvSpPr>
          <p:cNvPr id="11" name="TextBox 11"/>
          <p:cNvSpPr txBox="1"/>
          <p:nvPr/>
        </p:nvSpPr>
        <p:spPr>
          <a:xfrm>
            <a:off x="876300" y="7747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Therapeutic Implications and Treatment Targets</a:t>
            </a:r>
            <a:endParaRPr lang="en-US" sz="1100"/>
          </a:p>
        </p:txBody>
      </p:sp>
      <p:sp>
        <p:nvSpPr>
          <p:cNvPr id="12" name="TextBox 12"/>
          <p:cNvSpPr txBox="1"/>
          <p:nvPr/>
        </p:nvSpPr>
        <p:spPr>
          <a:xfrm>
            <a:off x="1168400" y="3447197"/>
            <a:ext cx="41275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Revised Vascular Theory</a:t>
            </a:r>
            <a:endParaRPr lang="en-US" sz="1100" dirty="0"/>
          </a:p>
        </p:txBody>
      </p:sp>
      <p:sp>
        <p:nvSpPr>
          <p:cNvPr id="13" name="TextBox 13"/>
          <p:cNvSpPr txBox="1"/>
          <p:nvPr/>
        </p:nvSpPr>
        <p:spPr>
          <a:xfrm>
            <a:off x="6045200" y="3470701"/>
            <a:ext cx="4394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Targeted Receptor Therapies</a:t>
            </a:r>
            <a:endParaRPr lang="en-US" sz="1100" dirty="0"/>
          </a:p>
        </p:txBody>
      </p:sp>
      <p:sp>
        <p:nvSpPr>
          <p:cNvPr id="14" name="TextBox 14"/>
          <p:cNvSpPr txBox="1"/>
          <p:nvPr/>
        </p:nvSpPr>
        <p:spPr>
          <a:xfrm>
            <a:off x="11003507" y="3447197"/>
            <a:ext cx="41275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Preventive Opportunities</a:t>
            </a:r>
            <a:endParaRPr lang="en-US" sz="1100" dirty="0"/>
          </a:p>
        </p:txBody>
      </p:sp>
      <p:sp>
        <p:nvSpPr>
          <p:cNvPr id="15" name="TextBox 15"/>
          <p:cNvSpPr txBox="1"/>
          <p:nvPr/>
        </p:nvSpPr>
        <p:spPr>
          <a:xfrm>
            <a:off x="876300" y="1663700"/>
            <a:ext cx="144907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The evolution from vascular theory to neural mechanism understanding has revolutionized migraine therapeutics, revealing multiple targeted intervention opportunities.</a:t>
            </a:r>
            <a:endParaRPr lang="en-US" sz="1100"/>
          </a:p>
        </p:txBody>
      </p:sp>
      <p:sp>
        <p:nvSpPr>
          <p:cNvPr id="16" name="TextBox 16"/>
          <p:cNvSpPr txBox="1"/>
          <p:nvPr/>
        </p:nvSpPr>
        <p:spPr>
          <a:xfrm>
            <a:off x="1143000" y="3581400"/>
            <a:ext cx="4127500" cy="45085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Vasoconstrictive agents effective through neural effects, not vasoconstriction. Vasoconstriction is not required for migraine abortive efficacy. This has changed the landscape of acute therapeutics research.</a:t>
            </a:r>
            <a:endParaRPr lang="en-US" sz="1100" dirty="0"/>
          </a:p>
        </p:txBody>
      </p:sp>
      <p:sp>
        <p:nvSpPr>
          <p:cNvPr id="17" name="TextBox 17"/>
          <p:cNvSpPr txBox="1"/>
          <p:nvPr/>
        </p:nvSpPr>
        <p:spPr>
          <a:xfrm>
            <a:off x="6057900" y="4348897"/>
            <a:ext cx="4127500" cy="3360003"/>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Monoaminergic receptor antagonists show therapeutic promise. </a:t>
            </a:r>
            <a:r>
              <a:rPr lang="en-US" sz="1900" b="1" dirty="0" err="1">
                <a:solidFill>
                  <a:srgbClr val="000000"/>
                </a:solidFill>
                <a:latin typeface="Poppins"/>
              </a:rPr>
              <a:t>Peptidergic</a:t>
            </a:r>
            <a:r>
              <a:rPr lang="en-US" sz="1900" b="1" dirty="0">
                <a:solidFill>
                  <a:srgbClr val="000000"/>
                </a:solidFill>
                <a:latin typeface="Poppins"/>
              </a:rPr>
              <a:t> receptor antagonists represent a novel therapeutic avenue. Multiple interacting pathways mediate trigger–symptom relationships.</a:t>
            </a:r>
            <a:endParaRPr lang="en-US" sz="1100" dirty="0"/>
          </a:p>
        </p:txBody>
      </p:sp>
      <p:sp>
        <p:nvSpPr>
          <p:cNvPr id="18" name="TextBox 18"/>
          <p:cNvSpPr txBox="1"/>
          <p:nvPr/>
        </p:nvSpPr>
        <p:spPr>
          <a:xfrm>
            <a:off x="10972800" y="4314778"/>
            <a:ext cx="4127500" cy="2641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Premonitory phase identification enables predictive headache prevention. Patients who reliably identify premonitory symptoms can use them to predict and prevent headache onset.</a:t>
            </a:r>
            <a:endParaRPr lang="en-US" sz="1100" dirty="0"/>
          </a:p>
        </p:txBody>
      </p:sp>
      <p:pic>
        <p:nvPicPr>
          <p:cNvPr id="19" name="Picture 19"/>
          <p:cNvPicPr>
            <a:picLocks noChangeAspect="1"/>
          </p:cNvPicPr>
          <p:nvPr/>
        </p:nvPicPr>
        <p:blipFill>
          <a:blip r:embed="rId3"/>
          <a:stretch>
            <a:fillRect/>
          </a:stretch>
        </p:blipFill>
        <p:spPr>
          <a:xfrm>
            <a:off x="1397000" y="3225800"/>
            <a:ext cx="241300" cy="241300"/>
          </a:xfrm>
          <a:prstGeom prst="rect">
            <a:avLst/>
          </a:prstGeom>
        </p:spPr>
      </p:pic>
      <p:pic>
        <p:nvPicPr>
          <p:cNvPr id="20" name="Picture 20"/>
          <p:cNvPicPr>
            <a:picLocks noChangeAspect="1"/>
          </p:cNvPicPr>
          <p:nvPr/>
        </p:nvPicPr>
        <p:blipFill>
          <a:blip r:embed="rId4"/>
          <a:stretch>
            <a:fillRect/>
          </a:stretch>
        </p:blipFill>
        <p:spPr>
          <a:xfrm>
            <a:off x="6299200" y="3225800"/>
            <a:ext cx="241300" cy="241300"/>
          </a:xfrm>
          <a:prstGeom prst="rect">
            <a:avLst/>
          </a:prstGeom>
        </p:spPr>
      </p:pic>
      <p:pic>
        <p:nvPicPr>
          <p:cNvPr id="21" name="Picture 21"/>
          <p:cNvPicPr>
            <a:picLocks noChangeAspect="1"/>
          </p:cNvPicPr>
          <p:nvPr/>
        </p:nvPicPr>
        <p:blipFill>
          <a:blip r:embed="rId5"/>
          <a:stretch>
            <a:fillRect/>
          </a:stretch>
        </p:blipFill>
        <p:spPr>
          <a:xfrm>
            <a:off x="11226800" y="3225800"/>
            <a:ext cx="241300" cy="241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654916-FA3E-D0BB-9D0B-7F1670F8A494}"/>
              </a:ext>
            </a:extLst>
          </p:cNvPr>
          <p:cNvPicPr>
            <a:picLocks noChangeAspect="1"/>
          </p:cNvPicPr>
          <p:nvPr/>
        </p:nvPicPr>
        <p:blipFill>
          <a:blip r:embed="rId3"/>
          <a:stretch>
            <a:fillRect/>
          </a:stretch>
        </p:blipFill>
        <p:spPr>
          <a:xfrm>
            <a:off x="857956" y="1740959"/>
            <a:ext cx="7055554" cy="5662082"/>
          </a:xfrm>
          <a:prstGeom prst="rect">
            <a:avLst/>
          </a:prstGeom>
        </p:spPr>
      </p:pic>
      <p:pic>
        <p:nvPicPr>
          <p:cNvPr id="3" name="Picture 2">
            <a:extLst>
              <a:ext uri="{FF2B5EF4-FFF2-40B4-BE49-F238E27FC236}">
                <a16:creationId xmlns:a16="http://schemas.microsoft.com/office/drawing/2014/main" id="{162A1591-62A8-8C28-AAAB-D79EFB0F0E93}"/>
              </a:ext>
            </a:extLst>
          </p:cNvPr>
          <p:cNvPicPr>
            <a:picLocks noChangeAspect="1"/>
          </p:cNvPicPr>
          <p:nvPr/>
        </p:nvPicPr>
        <p:blipFill>
          <a:blip r:embed="rId4"/>
          <a:stretch>
            <a:fillRect/>
          </a:stretch>
        </p:blipFill>
        <p:spPr>
          <a:xfrm>
            <a:off x="8342486" y="2816930"/>
            <a:ext cx="7055556" cy="3510139"/>
          </a:xfrm>
          <a:prstGeom prst="rect">
            <a:avLst/>
          </a:prstGeom>
        </p:spPr>
      </p:pic>
    </p:spTree>
    <p:extLst>
      <p:ext uri="{BB962C8B-B14F-4D97-AF65-F5344CB8AC3E}">
        <p14:creationId xmlns:p14="http://schemas.microsoft.com/office/powerpoint/2010/main" val="56014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5" name="AutoShape 5"/>
          <p:cNvSpPr/>
          <p:nvPr/>
        </p:nvSpPr>
        <p:spPr>
          <a:xfrm>
            <a:off x="876300" y="1295400"/>
            <a:ext cx="3429000" cy="43307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206500" y="1511300"/>
            <a:ext cx="622300" cy="622300"/>
          </a:xfrm>
          <a:prstGeom prst="roundRect">
            <a:avLst>
              <a:gd name="adj" fmla="val 48979"/>
            </a:avLst>
          </a:prstGeom>
          <a:solidFill>
            <a:srgbClr val="0F493D"/>
          </a:solidFill>
        </p:spPr>
        <p:txBody>
          <a:bodyPr/>
          <a:lstStyle/>
          <a:p>
            <a:endParaRPr lang="en-US"/>
          </a:p>
        </p:txBody>
      </p:sp>
      <p:sp>
        <p:nvSpPr>
          <p:cNvPr id="7" name="AutoShape 7"/>
          <p:cNvSpPr/>
          <p:nvPr/>
        </p:nvSpPr>
        <p:spPr>
          <a:xfrm>
            <a:off x="4559300" y="1295400"/>
            <a:ext cx="3429000" cy="43307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89500" y="1511300"/>
            <a:ext cx="622300" cy="622300"/>
          </a:xfrm>
          <a:prstGeom prst="roundRect">
            <a:avLst>
              <a:gd name="adj" fmla="val 48979"/>
            </a:avLst>
          </a:prstGeom>
          <a:solidFill>
            <a:srgbClr val="0F493D"/>
          </a:solidFill>
        </p:spPr>
        <p:txBody>
          <a:bodyPr/>
          <a:lstStyle/>
          <a:p>
            <a:endParaRPr lang="en-US"/>
          </a:p>
        </p:txBody>
      </p:sp>
      <p:sp>
        <p:nvSpPr>
          <p:cNvPr id="9" name="AutoShape 9"/>
          <p:cNvSpPr/>
          <p:nvPr/>
        </p:nvSpPr>
        <p:spPr>
          <a:xfrm>
            <a:off x="8242300" y="1295400"/>
            <a:ext cx="3429000" cy="43307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72500" y="1511300"/>
            <a:ext cx="622300" cy="622300"/>
          </a:xfrm>
          <a:prstGeom prst="roundRect">
            <a:avLst>
              <a:gd name="adj" fmla="val 48979"/>
            </a:avLst>
          </a:prstGeom>
          <a:solidFill>
            <a:srgbClr val="0F493D"/>
          </a:solidFill>
        </p:spPr>
        <p:txBody>
          <a:bodyPr/>
          <a:lstStyle/>
          <a:p>
            <a:endParaRPr lang="en-US"/>
          </a:p>
        </p:txBody>
      </p:sp>
      <p:sp>
        <p:nvSpPr>
          <p:cNvPr id="13" name="AutoShape 13"/>
          <p:cNvSpPr/>
          <p:nvPr/>
        </p:nvSpPr>
        <p:spPr>
          <a:xfrm>
            <a:off x="876300" y="5842000"/>
            <a:ext cx="7112000" cy="2717800"/>
          </a:xfrm>
          <a:prstGeom prst="roundRect">
            <a:avLst>
              <a:gd name="adj" fmla="val 4205"/>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206500" y="6057900"/>
            <a:ext cx="622300" cy="622300"/>
          </a:xfrm>
          <a:prstGeom prst="roundRect">
            <a:avLst>
              <a:gd name="adj" fmla="val 48979"/>
            </a:avLst>
          </a:prstGeom>
          <a:solidFill>
            <a:srgbClr val="0F493D"/>
          </a:solidFill>
        </p:spPr>
        <p:txBody>
          <a:bodyPr/>
          <a:lstStyle/>
          <a:p>
            <a:endParaRPr lang="en-US"/>
          </a:p>
        </p:txBody>
      </p:sp>
      <p:sp>
        <p:nvSpPr>
          <p:cNvPr id="15" name="AutoShape 15"/>
          <p:cNvSpPr/>
          <p:nvPr/>
        </p:nvSpPr>
        <p:spPr>
          <a:xfrm>
            <a:off x="8242300" y="5842000"/>
            <a:ext cx="7112000" cy="2717800"/>
          </a:xfrm>
          <a:prstGeom prst="roundRect">
            <a:avLst>
              <a:gd name="adj" fmla="val 4205"/>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8572500" y="6057900"/>
            <a:ext cx="622300" cy="622300"/>
          </a:xfrm>
          <a:prstGeom prst="roundRect">
            <a:avLst>
              <a:gd name="adj" fmla="val 48979"/>
            </a:avLst>
          </a:prstGeom>
          <a:solidFill>
            <a:srgbClr val="0F493D"/>
          </a:solidFill>
        </p:spPr>
        <p:txBody>
          <a:bodyPr/>
          <a:lstStyle/>
          <a:p>
            <a:endParaRPr lang="en-US"/>
          </a:p>
        </p:txBody>
      </p:sp>
      <p:sp>
        <p:nvSpPr>
          <p:cNvPr id="17" name="TextBox 17"/>
          <p:cNvSpPr txBox="1"/>
          <p:nvPr/>
        </p:nvSpPr>
        <p:spPr>
          <a:xfrm>
            <a:off x="876300" y="558800"/>
            <a:ext cx="14490700" cy="4953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08493C"/>
                </a:solidFill>
                <a:latin typeface="Agbalumo"/>
              </a:rPr>
              <a:t>Emergency Department Parenteral Options</a:t>
            </a:r>
            <a:endParaRPr lang="en-US" sz="1100"/>
          </a:p>
        </p:txBody>
      </p:sp>
      <p:sp>
        <p:nvSpPr>
          <p:cNvPr id="18" name="TextBox 18"/>
          <p:cNvSpPr txBox="1"/>
          <p:nvPr/>
        </p:nvSpPr>
        <p:spPr>
          <a:xfrm>
            <a:off x="1198634" y="1949450"/>
            <a:ext cx="2895600" cy="7366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Prochlorperazine IV</a:t>
            </a:r>
            <a:endParaRPr lang="en-US" sz="1100" dirty="0"/>
          </a:p>
        </p:txBody>
      </p:sp>
      <p:sp>
        <p:nvSpPr>
          <p:cNvPr id="19" name="TextBox 19"/>
          <p:cNvSpPr txBox="1"/>
          <p:nvPr/>
        </p:nvSpPr>
        <p:spPr>
          <a:xfrm>
            <a:off x="4787900" y="1974850"/>
            <a:ext cx="2895600" cy="7366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Greater Occipital Block</a:t>
            </a:r>
            <a:endParaRPr lang="en-US" sz="1100" dirty="0"/>
          </a:p>
        </p:txBody>
      </p:sp>
      <p:sp>
        <p:nvSpPr>
          <p:cNvPr id="20" name="TextBox 20"/>
          <p:cNvSpPr txBox="1"/>
          <p:nvPr/>
        </p:nvSpPr>
        <p:spPr>
          <a:xfrm>
            <a:off x="8604250" y="2117583"/>
            <a:ext cx="2895600" cy="7366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Metoclopramide &amp; Ketorolac</a:t>
            </a:r>
            <a:endParaRPr lang="en-US" sz="1100" dirty="0"/>
          </a:p>
        </p:txBody>
      </p:sp>
      <p:sp>
        <p:nvSpPr>
          <p:cNvPr id="22" name="TextBox 22"/>
          <p:cNvSpPr txBox="1"/>
          <p:nvPr/>
        </p:nvSpPr>
        <p:spPr>
          <a:xfrm>
            <a:off x="1143000" y="6896100"/>
            <a:ext cx="65786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Avoid Opioids</a:t>
            </a:r>
            <a:endParaRPr lang="en-US" sz="1100"/>
          </a:p>
        </p:txBody>
      </p:sp>
      <p:sp>
        <p:nvSpPr>
          <p:cNvPr id="23" name="TextBox 23"/>
          <p:cNvSpPr txBox="1"/>
          <p:nvPr/>
        </p:nvSpPr>
        <p:spPr>
          <a:xfrm>
            <a:off x="8509000" y="6896100"/>
            <a:ext cx="65786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Paracetamol IV</a:t>
            </a:r>
            <a:endParaRPr lang="en-US" sz="1100"/>
          </a:p>
        </p:txBody>
      </p:sp>
      <p:sp>
        <p:nvSpPr>
          <p:cNvPr id="24" name="TextBox 24"/>
          <p:cNvSpPr txBox="1"/>
          <p:nvPr/>
        </p:nvSpPr>
        <p:spPr>
          <a:xfrm>
            <a:off x="1143000" y="3238500"/>
            <a:ext cx="2895600" cy="21717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Prochlorperazine IV must be offered for acute migraine management; evidence supports Level A recommendation.</a:t>
            </a:r>
            <a:endParaRPr lang="en-US" sz="1100"/>
          </a:p>
        </p:txBody>
      </p:sp>
      <p:sp>
        <p:nvSpPr>
          <p:cNvPr id="25" name="TextBox 25"/>
          <p:cNvSpPr txBox="1"/>
          <p:nvPr/>
        </p:nvSpPr>
        <p:spPr>
          <a:xfrm>
            <a:off x="4826000" y="3238500"/>
            <a:ext cx="2895600" cy="21717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Greater occipital nerve blocks are highly effective for migraine relief and can be considered in the emergency setting.</a:t>
            </a:r>
            <a:endParaRPr lang="en-US" sz="1100"/>
          </a:p>
        </p:txBody>
      </p:sp>
      <p:sp>
        <p:nvSpPr>
          <p:cNvPr id="26" name="TextBox 26"/>
          <p:cNvSpPr txBox="1"/>
          <p:nvPr/>
        </p:nvSpPr>
        <p:spPr>
          <a:xfrm>
            <a:off x="8509000" y="3238500"/>
            <a:ext cx="2895600" cy="18669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Metoclopramide IV and ketorolac IV are recommended options and frequently used for acute migraine treatment.</a:t>
            </a:r>
            <a:endParaRPr lang="en-US" sz="1100"/>
          </a:p>
        </p:txBody>
      </p:sp>
      <p:sp>
        <p:nvSpPr>
          <p:cNvPr id="28" name="TextBox 28"/>
          <p:cNvSpPr txBox="1"/>
          <p:nvPr/>
        </p:nvSpPr>
        <p:spPr>
          <a:xfrm>
            <a:off x="1143000" y="7416800"/>
            <a:ext cx="6578600" cy="927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Opioids should be avoided for migraine in the ED; studies show hydromorphone is ineffective and associated with harms.</a:t>
            </a:r>
            <a:endParaRPr lang="en-US" sz="1100"/>
          </a:p>
        </p:txBody>
      </p:sp>
      <p:sp>
        <p:nvSpPr>
          <p:cNvPr id="29" name="TextBox 29"/>
          <p:cNvSpPr txBox="1"/>
          <p:nvPr/>
        </p:nvSpPr>
        <p:spPr>
          <a:xfrm>
            <a:off x="8509000" y="7416800"/>
            <a:ext cx="6578600" cy="927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Intravenous paracetamol is not recommended for acute migraine management due to lack of demonstrated benefit.</a:t>
            </a:r>
            <a:endParaRPr lang="en-US" sz="1100"/>
          </a:p>
        </p:txBody>
      </p:sp>
      <p:pic>
        <p:nvPicPr>
          <p:cNvPr id="30" name="Picture 30"/>
          <p:cNvPicPr>
            <a:picLocks noChangeAspect="1"/>
          </p:cNvPicPr>
          <p:nvPr/>
        </p:nvPicPr>
        <p:blipFill>
          <a:blip r:embed="rId3"/>
          <a:stretch>
            <a:fillRect/>
          </a:stretch>
        </p:blipFill>
        <p:spPr>
          <a:xfrm>
            <a:off x="1409700" y="1727200"/>
            <a:ext cx="203200" cy="203200"/>
          </a:xfrm>
          <a:prstGeom prst="rect">
            <a:avLst/>
          </a:prstGeom>
        </p:spPr>
      </p:pic>
      <p:pic>
        <p:nvPicPr>
          <p:cNvPr id="31" name="Picture 31"/>
          <p:cNvPicPr>
            <a:picLocks noChangeAspect="1"/>
          </p:cNvPicPr>
          <p:nvPr/>
        </p:nvPicPr>
        <p:blipFill>
          <a:blip r:embed="rId4"/>
          <a:stretch>
            <a:fillRect/>
          </a:stretch>
        </p:blipFill>
        <p:spPr>
          <a:xfrm>
            <a:off x="5092700" y="1727200"/>
            <a:ext cx="203200" cy="203200"/>
          </a:xfrm>
          <a:prstGeom prst="rect">
            <a:avLst/>
          </a:prstGeom>
        </p:spPr>
      </p:pic>
      <p:pic>
        <p:nvPicPr>
          <p:cNvPr id="32" name="Picture 32"/>
          <p:cNvPicPr>
            <a:picLocks noChangeAspect="1"/>
          </p:cNvPicPr>
          <p:nvPr/>
        </p:nvPicPr>
        <p:blipFill>
          <a:blip r:embed="rId5"/>
          <a:stretch>
            <a:fillRect/>
          </a:stretch>
        </p:blipFill>
        <p:spPr>
          <a:xfrm>
            <a:off x="8775700" y="1727200"/>
            <a:ext cx="203200" cy="203200"/>
          </a:xfrm>
          <a:prstGeom prst="rect">
            <a:avLst/>
          </a:prstGeom>
        </p:spPr>
      </p:pic>
      <p:pic>
        <p:nvPicPr>
          <p:cNvPr id="34" name="Picture 34"/>
          <p:cNvPicPr>
            <a:picLocks noChangeAspect="1"/>
          </p:cNvPicPr>
          <p:nvPr/>
        </p:nvPicPr>
        <p:blipFill>
          <a:blip r:embed="rId6"/>
          <a:stretch>
            <a:fillRect/>
          </a:stretch>
        </p:blipFill>
        <p:spPr>
          <a:xfrm>
            <a:off x="1409700" y="6273800"/>
            <a:ext cx="203200" cy="203200"/>
          </a:xfrm>
          <a:prstGeom prst="rect">
            <a:avLst/>
          </a:prstGeom>
        </p:spPr>
      </p:pic>
      <p:pic>
        <p:nvPicPr>
          <p:cNvPr id="35" name="Picture 35"/>
          <p:cNvPicPr>
            <a:picLocks noChangeAspect="1"/>
          </p:cNvPicPr>
          <p:nvPr/>
        </p:nvPicPr>
        <p:blipFill>
          <a:blip r:embed="rId7"/>
          <a:stretch>
            <a:fillRect/>
          </a:stretch>
        </p:blipFill>
        <p:spPr>
          <a:xfrm>
            <a:off x="8775700" y="6273800"/>
            <a:ext cx="203200" cy="203200"/>
          </a:xfrm>
          <a:prstGeom prst="rect">
            <a:avLst/>
          </a:prstGeom>
        </p:spPr>
      </p:pic>
      <p:pic>
        <p:nvPicPr>
          <p:cNvPr id="37" name="Picture 36">
            <a:extLst>
              <a:ext uri="{FF2B5EF4-FFF2-40B4-BE49-F238E27FC236}">
                <a16:creationId xmlns:a16="http://schemas.microsoft.com/office/drawing/2014/main" id="{06567F6E-C5E2-8662-4BEB-8ECBAD33B8A9}"/>
              </a:ext>
            </a:extLst>
          </p:cNvPr>
          <p:cNvPicPr>
            <a:picLocks noChangeAspect="1"/>
          </p:cNvPicPr>
          <p:nvPr/>
        </p:nvPicPr>
        <p:blipFill>
          <a:blip r:embed="rId8"/>
          <a:stretch>
            <a:fillRect/>
          </a:stretch>
        </p:blipFill>
        <p:spPr>
          <a:xfrm>
            <a:off x="11861800" y="1238154"/>
            <a:ext cx="4176043" cy="3029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562100"/>
            <a:ext cx="14490700" cy="6883400"/>
          </a:xfrm>
          <a:prstGeom prst="rect">
            <a:avLst/>
          </a:prstGeom>
          <a:solidFill>
            <a:srgbClr val="000000">
              <a:alpha val="0"/>
            </a:srgbClr>
          </a:solidFill>
        </p:spPr>
        <p:txBody>
          <a:bodyPr/>
          <a:lstStyle/>
          <a:p>
            <a:endParaRPr lang="en-US"/>
          </a:p>
        </p:txBody>
      </p:sp>
      <p:sp>
        <p:nvSpPr>
          <p:cNvPr id="5" name="AutoShape 5"/>
          <p:cNvSpPr/>
          <p:nvPr/>
        </p:nvSpPr>
        <p:spPr>
          <a:xfrm>
            <a:off x="876300" y="1562100"/>
            <a:ext cx="3429000" cy="37211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43000" y="1828800"/>
            <a:ext cx="749300" cy="749300"/>
          </a:xfrm>
          <a:prstGeom prst="roundRect">
            <a:avLst>
              <a:gd name="adj" fmla="val 49152"/>
            </a:avLst>
          </a:prstGeom>
          <a:solidFill>
            <a:srgbClr val="0F493D"/>
          </a:solidFill>
        </p:spPr>
        <p:txBody>
          <a:bodyPr/>
          <a:lstStyle/>
          <a:p>
            <a:endParaRPr lang="en-US"/>
          </a:p>
        </p:txBody>
      </p:sp>
      <p:sp>
        <p:nvSpPr>
          <p:cNvPr id="7" name="AutoShape 7"/>
          <p:cNvSpPr/>
          <p:nvPr/>
        </p:nvSpPr>
        <p:spPr>
          <a:xfrm>
            <a:off x="4559300" y="1562100"/>
            <a:ext cx="3429000" cy="37211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26000" y="1828800"/>
            <a:ext cx="749300" cy="749300"/>
          </a:xfrm>
          <a:prstGeom prst="roundRect">
            <a:avLst>
              <a:gd name="adj" fmla="val 49152"/>
            </a:avLst>
          </a:prstGeom>
          <a:solidFill>
            <a:srgbClr val="0F493D"/>
          </a:solidFill>
        </p:spPr>
        <p:txBody>
          <a:bodyPr/>
          <a:lstStyle/>
          <a:p>
            <a:endParaRPr lang="en-US"/>
          </a:p>
        </p:txBody>
      </p:sp>
      <p:sp>
        <p:nvSpPr>
          <p:cNvPr id="9" name="AutoShape 9"/>
          <p:cNvSpPr/>
          <p:nvPr/>
        </p:nvSpPr>
        <p:spPr>
          <a:xfrm>
            <a:off x="8242300" y="1562100"/>
            <a:ext cx="3429000" cy="37211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09000" y="1828800"/>
            <a:ext cx="749300" cy="749300"/>
          </a:xfrm>
          <a:prstGeom prst="roundRect">
            <a:avLst>
              <a:gd name="adj" fmla="val 49152"/>
            </a:avLst>
          </a:prstGeom>
          <a:solidFill>
            <a:srgbClr val="0F493D"/>
          </a:solidFill>
        </p:spPr>
        <p:txBody>
          <a:bodyPr/>
          <a:lstStyle/>
          <a:p>
            <a:endParaRPr lang="en-US"/>
          </a:p>
        </p:txBody>
      </p:sp>
      <p:sp>
        <p:nvSpPr>
          <p:cNvPr id="11" name="AutoShape 11"/>
          <p:cNvSpPr/>
          <p:nvPr/>
        </p:nvSpPr>
        <p:spPr>
          <a:xfrm>
            <a:off x="11938000" y="1562100"/>
            <a:ext cx="3429000" cy="37211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04700" y="1828800"/>
            <a:ext cx="749300" cy="749300"/>
          </a:xfrm>
          <a:prstGeom prst="roundRect">
            <a:avLst>
              <a:gd name="adj" fmla="val 49152"/>
            </a:avLst>
          </a:prstGeom>
          <a:solidFill>
            <a:srgbClr val="0F493D"/>
          </a:solidFill>
        </p:spPr>
        <p:txBody>
          <a:bodyPr/>
          <a:lstStyle/>
          <a:p>
            <a:endParaRPr lang="en-US"/>
          </a:p>
        </p:txBody>
      </p:sp>
      <p:sp>
        <p:nvSpPr>
          <p:cNvPr id="13" name="AutoShape 13"/>
          <p:cNvSpPr/>
          <p:nvPr/>
        </p:nvSpPr>
        <p:spPr>
          <a:xfrm>
            <a:off x="876300" y="5549900"/>
            <a:ext cx="7112000" cy="2895600"/>
          </a:xfrm>
          <a:prstGeom prst="roundRect">
            <a:avLst>
              <a:gd name="adj" fmla="val 4824"/>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43000" y="5803900"/>
            <a:ext cx="749300" cy="749300"/>
          </a:xfrm>
          <a:prstGeom prst="roundRect">
            <a:avLst>
              <a:gd name="adj" fmla="val 49152"/>
            </a:avLst>
          </a:prstGeom>
          <a:solidFill>
            <a:srgbClr val="0F493D"/>
          </a:solidFill>
        </p:spPr>
        <p:txBody>
          <a:bodyPr/>
          <a:lstStyle/>
          <a:p>
            <a:endParaRPr lang="en-US"/>
          </a:p>
        </p:txBody>
      </p:sp>
      <p:sp>
        <p:nvSpPr>
          <p:cNvPr id="15" name="AutoShape 15"/>
          <p:cNvSpPr/>
          <p:nvPr/>
        </p:nvSpPr>
        <p:spPr>
          <a:xfrm>
            <a:off x="8242300" y="5549900"/>
            <a:ext cx="7112000" cy="2895600"/>
          </a:xfrm>
          <a:prstGeom prst="roundRect">
            <a:avLst>
              <a:gd name="adj" fmla="val 4824"/>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8509000" y="5803900"/>
            <a:ext cx="749300" cy="749300"/>
          </a:xfrm>
          <a:prstGeom prst="roundRect">
            <a:avLst>
              <a:gd name="adj" fmla="val 49152"/>
            </a:avLst>
          </a:prstGeom>
          <a:solidFill>
            <a:srgbClr val="0F493D"/>
          </a:solidFill>
        </p:spPr>
        <p:txBody>
          <a:bodyPr/>
          <a:lstStyle/>
          <a:p>
            <a:endParaRPr lang="en-US"/>
          </a:p>
        </p:txBody>
      </p:sp>
      <p:sp>
        <p:nvSpPr>
          <p:cNvPr id="17" name="TextBox 17"/>
          <p:cNvSpPr txBox="1"/>
          <p:nvPr/>
        </p:nvSpPr>
        <p:spPr>
          <a:xfrm>
            <a:off x="876300" y="685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First-Line Oral Therapy</a:t>
            </a:r>
            <a:endParaRPr lang="en-US" sz="1100"/>
          </a:p>
        </p:txBody>
      </p:sp>
      <p:sp>
        <p:nvSpPr>
          <p:cNvPr id="18" name="TextBox 18"/>
          <p:cNvSpPr txBox="1"/>
          <p:nvPr/>
        </p:nvSpPr>
        <p:spPr>
          <a:xfrm>
            <a:off x="1143000" y="2832100"/>
            <a:ext cx="2895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Triptans</a:t>
            </a:r>
            <a:endParaRPr lang="en-US" sz="1100"/>
          </a:p>
        </p:txBody>
      </p:sp>
      <p:sp>
        <p:nvSpPr>
          <p:cNvPr id="19" name="TextBox 19"/>
          <p:cNvSpPr txBox="1"/>
          <p:nvPr/>
        </p:nvSpPr>
        <p:spPr>
          <a:xfrm>
            <a:off x="4826000" y="2832100"/>
            <a:ext cx="2895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NSAIDs</a:t>
            </a:r>
            <a:endParaRPr lang="en-US" sz="1100"/>
          </a:p>
        </p:txBody>
      </p:sp>
      <p:sp>
        <p:nvSpPr>
          <p:cNvPr id="20" name="TextBox 20"/>
          <p:cNvSpPr txBox="1"/>
          <p:nvPr/>
        </p:nvSpPr>
        <p:spPr>
          <a:xfrm>
            <a:off x="8509000" y="2832100"/>
            <a:ext cx="2895600" cy="8890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Combination Therapy</a:t>
            </a:r>
            <a:endParaRPr lang="en-US" sz="1100"/>
          </a:p>
        </p:txBody>
      </p:sp>
      <p:sp>
        <p:nvSpPr>
          <p:cNvPr id="21" name="TextBox 21"/>
          <p:cNvSpPr txBox="1"/>
          <p:nvPr/>
        </p:nvSpPr>
        <p:spPr>
          <a:xfrm>
            <a:off x="12192000" y="2832100"/>
            <a:ext cx="2895600" cy="8890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Established Triptans</a:t>
            </a:r>
            <a:endParaRPr lang="en-US" sz="1100"/>
          </a:p>
        </p:txBody>
      </p:sp>
      <p:sp>
        <p:nvSpPr>
          <p:cNvPr id="22" name="TextBox 22"/>
          <p:cNvSpPr txBox="1"/>
          <p:nvPr/>
        </p:nvSpPr>
        <p:spPr>
          <a:xfrm>
            <a:off x="1143000" y="6807200"/>
            <a:ext cx="6578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Antiemetics</a:t>
            </a:r>
            <a:endParaRPr lang="en-US" sz="1100"/>
          </a:p>
        </p:txBody>
      </p:sp>
      <p:sp>
        <p:nvSpPr>
          <p:cNvPr id="23" name="TextBox 23"/>
          <p:cNvSpPr txBox="1"/>
          <p:nvPr/>
        </p:nvSpPr>
        <p:spPr>
          <a:xfrm>
            <a:off x="8509000" y="6807200"/>
            <a:ext cx="65786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Early Treatment</a:t>
            </a:r>
            <a:endParaRPr lang="en-US" sz="1100"/>
          </a:p>
        </p:txBody>
      </p:sp>
      <p:sp>
        <p:nvSpPr>
          <p:cNvPr id="24" name="TextBox 24"/>
          <p:cNvSpPr txBox="1"/>
          <p:nvPr/>
        </p:nvSpPr>
        <p:spPr>
          <a:xfrm>
            <a:off x="1143000" y="3454400"/>
            <a:ext cx="2895600" cy="1117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Triptans effective for moderate-severe migraine attacks</a:t>
            </a:r>
            <a:endParaRPr lang="en-US" sz="1100"/>
          </a:p>
        </p:txBody>
      </p:sp>
      <p:sp>
        <p:nvSpPr>
          <p:cNvPr id="25" name="TextBox 25"/>
          <p:cNvSpPr txBox="1"/>
          <p:nvPr/>
        </p:nvSpPr>
        <p:spPr>
          <a:xfrm>
            <a:off x="4826000" y="3454400"/>
            <a:ext cx="2895600" cy="1117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NSAIDs work as monotherapy or combination</a:t>
            </a:r>
            <a:endParaRPr lang="en-US" sz="1100"/>
          </a:p>
        </p:txBody>
      </p:sp>
      <p:sp>
        <p:nvSpPr>
          <p:cNvPr id="26" name="TextBox 26"/>
          <p:cNvSpPr txBox="1"/>
          <p:nvPr/>
        </p:nvSpPr>
        <p:spPr>
          <a:xfrm>
            <a:off x="8509000" y="3911600"/>
            <a:ext cx="2895600" cy="1117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Combination triptan plus NSAID recommended by ACP</a:t>
            </a:r>
            <a:endParaRPr lang="en-US" sz="1100"/>
          </a:p>
        </p:txBody>
      </p:sp>
      <p:sp>
        <p:nvSpPr>
          <p:cNvPr id="27" name="TextBox 27"/>
          <p:cNvSpPr txBox="1"/>
          <p:nvPr/>
        </p:nvSpPr>
        <p:spPr>
          <a:xfrm>
            <a:off x="12192000" y="3911600"/>
            <a:ext cx="2895600" cy="1117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Sumatriptan and rizatriptan most established triptans</a:t>
            </a:r>
            <a:endParaRPr lang="en-US" sz="1100"/>
          </a:p>
        </p:txBody>
      </p:sp>
      <p:sp>
        <p:nvSpPr>
          <p:cNvPr id="28" name="TextBox 28"/>
          <p:cNvSpPr txBox="1"/>
          <p:nvPr/>
        </p:nvSpPr>
        <p:spPr>
          <a:xfrm>
            <a:off x="1143000" y="7429500"/>
            <a:ext cx="65786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Antiemetics help when nausea present</a:t>
            </a:r>
            <a:endParaRPr lang="en-US" sz="1100"/>
          </a:p>
        </p:txBody>
      </p:sp>
      <p:sp>
        <p:nvSpPr>
          <p:cNvPr id="29" name="TextBox 29"/>
          <p:cNvSpPr txBox="1"/>
          <p:nvPr/>
        </p:nvSpPr>
        <p:spPr>
          <a:xfrm>
            <a:off x="8509000" y="7429500"/>
            <a:ext cx="65786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Early treatment improves response rates significantly</a:t>
            </a:r>
            <a:endParaRPr lang="en-US" sz="1100"/>
          </a:p>
        </p:txBody>
      </p:sp>
      <p:pic>
        <p:nvPicPr>
          <p:cNvPr id="30" name="Picture 30"/>
          <p:cNvPicPr>
            <a:picLocks noChangeAspect="1"/>
          </p:cNvPicPr>
          <p:nvPr/>
        </p:nvPicPr>
        <p:blipFill>
          <a:blip r:embed="rId3"/>
          <a:stretch>
            <a:fillRect/>
          </a:stretch>
        </p:blipFill>
        <p:spPr>
          <a:xfrm>
            <a:off x="1384300" y="2082800"/>
            <a:ext cx="241300" cy="241300"/>
          </a:xfrm>
          <a:prstGeom prst="rect">
            <a:avLst/>
          </a:prstGeom>
        </p:spPr>
      </p:pic>
      <p:pic>
        <p:nvPicPr>
          <p:cNvPr id="31" name="Picture 31"/>
          <p:cNvPicPr>
            <a:picLocks noChangeAspect="1"/>
          </p:cNvPicPr>
          <p:nvPr/>
        </p:nvPicPr>
        <p:blipFill>
          <a:blip r:embed="rId4"/>
          <a:stretch>
            <a:fillRect/>
          </a:stretch>
        </p:blipFill>
        <p:spPr>
          <a:xfrm>
            <a:off x="5080000" y="2082800"/>
            <a:ext cx="241300" cy="241300"/>
          </a:xfrm>
          <a:prstGeom prst="rect">
            <a:avLst/>
          </a:prstGeom>
        </p:spPr>
      </p:pic>
      <p:pic>
        <p:nvPicPr>
          <p:cNvPr id="32" name="Picture 32"/>
          <p:cNvPicPr>
            <a:picLocks noChangeAspect="1"/>
          </p:cNvPicPr>
          <p:nvPr/>
        </p:nvPicPr>
        <p:blipFill>
          <a:blip r:embed="rId5"/>
          <a:stretch>
            <a:fillRect/>
          </a:stretch>
        </p:blipFill>
        <p:spPr>
          <a:xfrm>
            <a:off x="8763000" y="2082800"/>
            <a:ext cx="241300" cy="241300"/>
          </a:xfrm>
          <a:prstGeom prst="rect">
            <a:avLst/>
          </a:prstGeom>
        </p:spPr>
      </p:pic>
      <p:pic>
        <p:nvPicPr>
          <p:cNvPr id="33" name="Picture 33"/>
          <p:cNvPicPr>
            <a:picLocks noChangeAspect="1"/>
          </p:cNvPicPr>
          <p:nvPr/>
        </p:nvPicPr>
        <p:blipFill>
          <a:blip r:embed="rId6"/>
          <a:stretch>
            <a:fillRect/>
          </a:stretch>
        </p:blipFill>
        <p:spPr>
          <a:xfrm>
            <a:off x="12446000" y="2082800"/>
            <a:ext cx="241300" cy="241300"/>
          </a:xfrm>
          <a:prstGeom prst="rect">
            <a:avLst/>
          </a:prstGeom>
        </p:spPr>
      </p:pic>
      <p:pic>
        <p:nvPicPr>
          <p:cNvPr id="34" name="Picture 34"/>
          <p:cNvPicPr>
            <a:picLocks noChangeAspect="1"/>
          </p:cNvPicPr>
          <p:nvPr/>
        </p:nvPicPr>
        <p:blipFill>
          <a:blip r:embed="rId7"/>
          <a:stretch>
            <a:fillRect/>
          </a:stretch>
        </p:blipFill>
        <p:spPr>
          <a:xfrm>
            <a:off x="1397000" y="6057900"/>
            <a:ext cx="241300" cy="241300"/>
          </a:xfrm>
          <a:prstGeom prst="rect">
            <a:avLst/>
          </a:prstGeom>
        </p:spPr>
      </p:pic>
      <p:pic>
        <p:nvPicPr>
          <p:cNvPr id="35" name="Picture 35"/>
          <p:cNvPicPr>
            <a:picLocks noChangeAspect="1"/>
          </p:cNvPicPr>
          <p:nvPr/>
        </p:nvPicPr>
        <p:blipFill>
          <a:blip r:embed="rId8"/>
          <a:stretch>
            <a:fillRect/>
          </a:stretch>
        </p:blipFill>
        <p:spPr>
          <a:xfrm>
            <a:off x="8763000" y="6057900"/>
            <a:ext cx="241300" cy="241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B64D3-0996-B8F6-6863-41165EFC67F5}"/>
              </a:ext>
            </a:extLst>
          </p:cNvPr>
          <p:cNvPicPr>
            <a:picLocks noChangeAspect="1"/>
          </p:cNvPicPr>
          <p:nvPr/>
        </p:nvPicPr>
        <p:blipFill>
          <a:blip r:embed="rId2"/>
          <a:stretch>
            <a:fillRect/>
          </a:stretch>
        </p:blipFill>
        <p:spPr>
          <a:xfrm>
            <a:off x="0" y="0"/>
            <a:ext cx="7391400" cy="8825555"/>
          </a:xfrm>
          <a:prstGeom prst="rect">
            <a:avLst/>
          </a:prstGeom>
        </p:spPr>
      </p:pic>
      <p:pic>
        <p:nvPicPr>
          <p:cNvPr id="4" name="Picture 3">
            <a:extLst>
              <a:ext uri="{FF2B5EF4-FFF2-40B4-BE49-F238E27FC236}">
                <a16:creationId xmlns:a16="http://schemas.microsoft.com/office/drawing/2014/main" id="{7C02470B-E38E-F565-C25C-41FE9F6309AB}"/>
              </a:ext>
            </a:extLst>
          </p:cNvPr>
          <p:cNvPicPr>
            <a:picLocks noChangeAspect="1"/>
          </p:cNvPicPr>
          <p:nvPr/>
        </p:nvPicPr>
        <p:blipFill>
          <a:blip r:embed="rId3"/>
          <a:stretch>
            <a:fillRect/>
          </a:stretch>
        </p:blipFill>
        <p:spPr>
          <a:xfrm>
            <a:off x="7213600" y="0"/>
            <a:ext cx="8373644" cy="7554379"/>
          </a:xfrm>
          <a:prstGeom prst="rect">
            <a:avLst/>
          </a:prstGeom>
        </p:spPr>
      </p:pic>
    </p:spTree>
    <p:extLst>
      <p:ext uri="{BB962C8B-B14F-4D97-AF65-F5344CB8AC3E}">
        <p14:creationId xmlns:p14="http://schemas.microsoft.com/office/powerpoint/2010/main" val="4272068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628900"/>
            <a:ext cx="14490700" cy="5346700"/>
          </a:xfrm>
          <a:prstGeom prst="rect">
            <a:avLst/>
          </a:prstGeom>
          <a:solidFill>
            <a:srgbClr val="000000">
              <a:alpha val="0"/>
            </a:srgbClr>
          </a:solidFill>
        </p:spPr>
        <p:txBody>
          <a:bodyPr/>
          <a:lstStyle/>
          <a:p>
            <a:endParaRPr lang="en-US"/>
          </a:p>
        </p:txBody>
      </p:sp>
      <p:sp>
        <p:nvSpPr>
          <p:cNvPr id="5" name="AutoShape 5"/>
          <p:cNvSpPr/>
          <p:nvPr/>
        </p:nvSpPr>
        <p:spPr>
          <a:xfrm>
            <a:off x="876300" y="2628900"/>
            <a:ext cx="14490700" cy="558800"/>
          </a:xfrm>
          <a:prstGeom prst="rect">
            <a:avLst/>
          </a:prstGeom>
          <a:solidFill>
            <a:srgbClr val="000000">
              <a:alpha val="0"/>
            </a:srgbClr>
          </a:solidFill>
        </p:spPr>
        <p:txBody>
          <a:bodyPr/>
          <a:lstStyle/>
          <a:p>
            <a:endParaRPr lang="en-US"/>
          </a:p>
        </p:txBody>
      </p:sp>
      <p:sp>
        <p:nvSpPr>
          <p:cNvPr id="6" name="AutoShape 6"/>
          <p:cNvSpPr/>
          <p:nvPr/>
        </p:nvSpPr>
        <p:spPr>
          <a:xfrm>
            <a:off x="876300" y="26289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876300" y="3835400"/>
            <a:ext cx="14490700" cy="558800"/>
          </a:xfrm>
          <a:prstGeom prst="rect">
            <a:avLst/>
          </a:prstGeom>
          <a:solidFill>
            <a:srgbClr val="000000">
              <a:alpha val="0"/>
            </a:srgbClr>
          </a:solidFill>
        </p:spPr>
        <p:txBody>
          <a:bodyPr/>
          <a:lstStyle/>
          <a:p>
            <a:endParaRPr lang="en-US"/>
          </a:p>
        </p:txBody>
      </p:sp>
      <p:sp>
        <p:nvSpPr>
          <p:cNvPr id="8" name="AutoShape 8"/>
          <p:cNvSpPr/>
          <p:nvPr/>
        </p:nvSpPr>
        <p:spPr>
          <a:xfrm>
            <a:off x="876300" y="38354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76300" y="5029200"/>
            <a:ext cx="14490700" cy="558800"/>
          </a:xfrm>
          <a:prstGeom prst="rect">
            <a:avLst/>
          </a:prstGeom>
          <a:solidFill>
            <a:srgbClr val="000000">
              <a:alpha val="0"/>
            </a:srgbClr>
          </a:solidFill>
        </p:spPr>
        <p:txBody>
          <a:bodyPr/>
          <a:lstStyle/>
          <a:p>
            <a:endParaRPr lang="en-US"/>
          </a:p>
        </p:txBody>
      </p:sp>
      <p:sp>
        <p:nvSpPr>
          <p:cNvPr id="10" name="AutoShape 10"/>
          <p:cNvSpPr/>
          <p:nvPr/>
        </p:nvSpPr>
        <p:spPr>
          <a:xfrm>
            <a:off x="876300" y="50292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876300" y="6223000"/>
            <a:ext cx="14490700" cy="558800"/>
          </a:xfrm>
          <a:prstGeom prst="rect">
            <a:avLst/>
          </a:prstGeom>
          <a:solidFill>
            <a:srgbClr val="000000">
              <a:alpha val="0"/>
            </a:srgbClr>
          </a:solidFill>
        </p:spPr>
        <p:txBody>
          <a:bodyPr/>
          <a:lstStyle/>
          <a:p>
            <a:endParaRPr lang="en-US"/>
          </a:p>
        </p:txBody>
      </p:sp>
      <p:sp>
        <p:nvSpPr>
          <p:cNvPr id="12" name="AutoShape 12"/>
          <p:cNvSpPr/>
          <p:nvPr/>
        </p:nvSpPr>
        <p:spPr>
          <a:xfrm>
            <a:off x="876300" y="6223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7416800"/>
            <a:ext cx="14490700" cy="558800"/>
          </a:xfrm>
          <a:prstGeom prst="rect">
            <a:avLst/>
          </a:prstGeom>
          <a:solidFill>
            <a:srgbClr val="000000">
              <a:alpha val="0"/>
            </a:srgbClr>
          </a:solidFill>
        </p:spPr>
        <p:txBody>
          <a:bodyPr/>
          <a:lstStyle/>
          <a:p>
            <a:endParaRPr lang="en-US"/>
          </a:p>
        </p:txBody>
      </p:sp>
      <p:sp>
        <p:nvSpPr>
          <p:cNvPr id="14" name="AutoShape 14"/>
          <p:cNvSpPr/>
          <p:nvPr/>
        </p:nvSpPr>
        <p:spPr>
          <a:xfrm>
            <a:off x="876300" y="7416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TextBox 15"/>
          <p:cNvSpPr txBox="1"/>
          <p:nvPr/>
        </p:nvSpPr>
        <p:spPr>
          <a:xfrm>
            <a:off x="876300" y="11430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Preventive Migraine Therapy: Core Goals and Initial Treatment Strategies</a:t>
            </a:r>
            <a:endParaRPr lang="en-US" sz="1100"/>
          </a:p>
        </p:txBody>
      </p:sp>
      <p:sp>
        <p:nvSpPr>
          <p:cNvPr id="16" name="TextBox 16"/>
          <p:cNvSpPr txBox="1"/>
          <p:nvPr/>
        </p:nvSpPr>
        <p:spPr>
          <a:xfrm>
            <a:off x="1079500" y="27305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17" name="TextBox 17"/>
          <p:cNvSpPr txBox="1"/>
          <p:nvPr/>
        </p:nvSpPr>
        <p:spPr>
          <a:xfrm>
            <a:off x="1066800" y="3924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18" name="TextBox 18"/>
          <p:cNvSpPr txBox="1"/>
          <p:nvPr/>
        </p:nvSpPr>
        <p:spPr>
          <a:xfrm>
            <a:off x="1079500" y="5118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19" name="TextBox 19"/>
          <p:cNvSpPr txBox="1"/>
          <p:nvPr/>
        </p:nvSpPr>
        <p:spPr>
          <a:xfrm>
            <a:off x="1079500" y="6324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0" name="TextBox 20"/>
          <p:cNvSpPr txBox="1"/>
          <p:nvPr/>
        </p:nvSpPr>
        <p:spPr>
          <a:xfrm>
            <a:off x="1079500" y="75184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1" name="TextBox 21"/>
          <p:cNvSpPr txBox="1"/>
          <p:nvPr/>
        </p:nvSpPr>
        <p:spPr>
          <a:xfrm>
            <a:off x="1689100" y="27178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Reduce migraine frequency, severity, duration, and associated disability</a:t>
            </a:r>
            <a:endParaRPr lang="en-US" sz="1100"/>
          </a:p>
        </p:txBody>
      </p:sp>
      <p:sp>
        <p:nvSpPr>
          <p:cNvPr id="22" name="TextBox 22"/>
          <p:cNvSpPr txBox="1"/>
          <p:nvPr/>
        </p:nvSpPr>
        <p:spPr>
          <a:xfrm>
            <a:off x="1689100" y="39243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Minimize acute treatment needs and medication overuse risk</a:t>
            </a:r>
            <a:endParaRPr lang="en-US" sz="1100"/>
          </a:p>
        </p:txBody>
      </p:sp>
      <p:sp>
        <p:nvSpPr>
          <p:cNvPr id="23" name="TextBox 23"/>
          <p:cNvSpPr txBox="1"/>
          <p:nvPr/>
        </p:nvSpPr>
        <p:spPr>
          <a:xfrm>
            <a:off x="1689100" y="51181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Enhance patient self-efficacy and overall quality of life</a:t>
            </a:r>
            <a:endParaRPr lang="en-US" sz="1100"/>
          </a:p>
        </p:txBody>
      </p:sp>
      <p:sp>
        <p:nvSpPr>
          <p:cNvPr id="24" name="TextBox 24"/>
          <p:cNvSpPr txBox="1"/>
          <p:nvPr/>
        </p:nvSpPr>
        <p:spPr>
          <a:xfrm>
            <a:off x="1689100" y="63119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Initial treatment uses oral medications based on comorbidities</a:t>
            </a:r>
            <a:endParaRPr lang="en-US" sz="1100"/>
          </a:p>
        </p:txBody>
      </p:sp>
      <p:sp>
        <p:nvSpPr>
          <p:cNvPr id="25" name="TextBox 25"/>
          <p:cNvSpPr txBox="1"/>
          <p:nvPr/>
        </p:nvSpPr>
        <p:spPr>
          <a:xfrm>
            <a:off x="1689100" y="75057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Start low dose, gradually increase based on patient response</a:t>
            </a:r>
            <a:endParaRPr lang="en-US" sz="1100"/>
          </a:p>
        </p:txBody>
      </p:sp>
      <p:pic>
        <p:nvPicPr>
          <p:cNvPr id="27" name="Picture 26">
            <a:extLst>
              <a:ext uri="{FF2B5EF4-FFF2-40B4-BE49-F238E27FC236}">
                <a16:creationId xmlns:a16="http://schemas.microsoft.com/office/drawing/2014/main" id="{BEA6180C-3293-5C2F-DD8C-D1700169E64C}"/>
              </a:ext>
            </a:extLst>
          </p:cNvPr>
          <p:cNvPicPr>
            <a:picLocks noChangeAspect="1"/>
          </p:cNvPicPr>
          <p:nvPr/>
        </p:nvPicPr>
        <p:blipFill>
          <a:blip r:embed="rId3"/>
          <a:stretch>
            <a:fillRect/>
          </a:stretch>
        </p:blipFill>
        <p:spPr>
          <a:xfrm>
            <a:off x="9661514" y="3492500"/>
            <a:ext cx="6149986" cy="288177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857500"/>
            <a:ext cx="14490700" cy="4953000"/>
          </a:xfrm>
          <a:prstGeom prst="rect">
            <a:avLst/>
          </a:prstGeom>
          <a:solidFill>
            <a:srgbClr val="000000">
              <a:alpha val="0"/>
            </a:srgbClr>
          </a:solidFill>
        </p:spPr>
        <p:txBody>
          <a:bodyPr/>
          <a:lstStyle/>
          <a:p>
            <a:endParaRPr lang="en-US"/>
          </a:p>
        </p:txBody>
      </p:sp>
      <p:sp>
        <p:nvSpPr>
          <p:cNvPr id="5" name="AutoShape 5"/>
          <p:cNvSpPr/>
          <p:nvPr/>
        </p:nvSpPr>
        <p:spPr>
          <a:xfrm>
            <a:off x="876300" y="2857500"/>
            <a:ext cx="3378200" cy="2349500"/>
          </a:xfrm>
          <a:prstGeom prst="rect">
            <a:avLst/>
          </a:prstGeom>
          <a:solidFill>
            <a:srgbClr val="000000">
              <a:alpha val="0"/>
            </a:srgbClr>
          </a:solidFill>
        </p:spPr>
        <p:txBody>
          <a:bodyPr/>
          <a:lstStyle/>
          <a:p>
            <a:endParaRPr lang="en-US"/>
          </a:p>
        </p:txBody>
      </p:sp>
      <p:sp>
        <p:nvSpPr>
          <p:cNvPr id="6" name="AutoShape 6"/>
          <p:cNvSpPr/>
          <p:nvPr/>
        </p:nvSpPr>
        <p:spPr>
          <a:xfrm>
            <a:off x="876300" y="2857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2857500"/>
            <a:ext cx="3378200" cy="2349500"/>
          </a:xfrm>
          <a:prstGeom prst="rect">
            <a:avLst/>
          </a:prstGeom>
          <a:solidFill>
            <a:srgbClr val="000000">
              <a:alpha val="0"/>
            </a:srgbClr>
          </a:solidFill>
        </p:spPr>
        <p:txBody>
          <a:bodyPr/>
          <a:lstStyle/>
          <a:p>
            <a:endParaRPr lang="en-US"/>
          </a:p>
        </p:txBody>
      </p:sp>
      <p:sp>
        <p:nvSpPr>
          <p:cNvPr id="8" name="AutoShape 8"/>
          <p:cNvSpPr/>
          <p:nvPr/>
        </p:nvSpPr>
        <p:spPr>
          <a:xfrm>
            <a:off x="4572000" y="2857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2857500"/>
            <a:ext cx="3378200" cy="2349500"/>
          </a:xfrm>
          <a:prstGeom prst="rect">
            <a:avLst/>
          </a:prstGeom>
          <a:solidFill>
            <a:srgbClr val="000000">
              <a:alpha val="0"/>
            </a:srgbClr>
          </a:solidFill>
        </p:spPr>
        <p:txBody>
          <a:bodyPr/>
          <a:lstStyle/>
          <a:p>
            <a:endParaRPr lang="en-US"/>
          </a:p>
        </p:txBody>
      </p:sp>
      <p:sp>
        <p:nvSpPr>
          <p:cNvPr id="10" name="AutoShape 10"/>
          <p:cNvSpPr/>
          <p:nvPr/>
        </p:nvSpPr>
        <p:spPr>
          <a:xfrm>
            <a:off x="8280400" y="2857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2857500"/>
            <a:ext cx="3378200" cy="2349500"/>
          </a:xfrm>
          <a:prstGeom prst="rect">
            <a:avLst/>
          </a:prstGeom>
          <a:solidFill>
            <a:srgbClr val="000000">
              <a:alpha val="0"/>
            </a:srgbClr>
          </a:solidFill>
        </p:spPr>
        <p:txBody>
          <a:bodyPr/>
          <a:lstStyle/>
          <a:p>
            <a:endParaRPr lang="en-US"/>
          </a:p>
        </p:txBody>
      </p:sp>
      <p:sp>
        <p:nvSpPr>
          <p:cNvPr id="12" name="AutoShape 12"/>
          <p:cNvSpPr/>
          <p:nvPr/>
        </p:nvSpPr>
        <p:spPr>
          <a:xfrm>
            <a:off x="11976100" y="2857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5842000"/>
            <a:ext cx="4610100" cy="1968500"/>
          </a:xfrm>
          <a:prstGeom prst="rect">
            <a:avLst/>
          </a:prstGeom>
          <a:solidFill>
            <a:srgbClr val="000000">
              <a:alpha val="0"/>
            </a:srgbClr>
          </a:solidFill>
        </p:spPr>
        <p:txBody>
          <a:bodyPr/>
          <a:lstStyle/>
          <a:p>
            <a:endParaRPr lang="en-US"/>
          </a:p>
        </p:txBody>
      </p:sp>
      <p:sp>
        <p:nvSpPr>
          <p:cNvPr id="14" name="AutoShape 14"/>
          <p:cNvSpPr/>
          <p:nvPr/>
        </p:nvSpPr>
        <p:spPr>
          <a:xfrm>
            <a:off x="876300" y="5842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AutoShape 15"/>
          <p:cNvSpPr/>
          <p:nvPr/>
        </p:nvSpPr>
        <p:spPr>
          <a:xfrm>
            <a:off x="5816600" y="5842000"/>
            <a:ext cx="4610100" cy="1968500"/>
          </a:xfrm>
          <a:prstGeom prst="rect">
            <a:avLst/>
          </a:prstGeom>
          <a:solidFill>
            <a:srgbClr val="000000">
              <a:alpha val="0"/>
            </a:srgbClr>
          </a:solidFill>
        </p:spPr>
        <p:txBody>
          <a:bodyPr/>
          <a:lstStyle/>
          <a:p>
            <a:endParaRPr lang="en-US"/>
          </a:p>
        </p:txBody>
      </p:sp>
      <p:sp>
        <p:nvSpPr>
          <p:cNvPr id="16" name="AutoShape 16"/>
          <p:cNvSpPr/>
          <p:nvPr/>
        </p:nvSpPr>
        <p:spPr>
          <a:xfrm>
            <a:off x="5816600" y="5842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5842000"/>
            <a:ext cx="4610100" cy="1968500"/>
          </a:xfrm>
          <a:prstGeom prst="rect">
            <a:avLst/>
          </a:prstGeom>
          <a:solidFill>
            <a:srgbClr val="000000">
              <a:alpha val="0"/>
            </a:srgbClr>
          </a:solidFill>
        </p:spPr>
        <p:txBody>
          <a:bodyPr/>
          <a:lstStyle/>
          <a:p>
            <a:endParaRPr lang="en-US"/>
          </a:p>
        </p:txBody>
      </p:sp>
      <p:sp>
        <p:nvSpPr>
          <p:cNvPr id="18" name="AutoShape 18"/>
          <p:cNvSpPr/>
          <p:nvPr/>
        </p:nvSpPr>
        <p:spPr>
          <a:xfrm>
            <a:off x="10744200" y="5842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876300" y="13081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Learning Objectives &amp; Disclosure</a:t>
            </a:r>
            <a:endParaRPr lang="en-US" sz="1100" dirty="0"/>
          </a:p>
        </p:txBody>
      </p:sp>
      <p:sp>
        <p:nvSpPr>
          <p:cNvPr id="20" name="TextBox 20"/>
          <p:cNvSpPr txBox="1"/>
          <p:nvPr/>
        </p:nvSpPr>
        <p:spPr>
          <a:xfrm>
            <a:off x="1079500" y="2959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21" name="TextBox 21"/>
          <p:cNvSpPr txBox="1"/>
          <p:nvPr/>
        </p:nvSpPr>
        <p:spPr>
          <a:xfrm>
            <a:off x="4775200" y="2959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2" name="TextBox 22"/>
          <p:cNvSpPr txBox="1"/>
          <p:nvPr/>
        </p:nvSpPr>
        <p:spPr>
          <a:xfrm>
            <a:off x="8483600" y="2959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3" name="TextBox 23"/>
          <p:cNvSpPr txBox="1"/>
          <p:nvPr/>
        </p:nvSpPr>
        <p:spPr>
          <a:xfrm>
            <a:off x="12179300" y="2959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4" name="TextBox 24"/>
          <p:cNvSpPr txBox="1"/>
          <p:nvPr/>
        </p:nvSpPr>
        <p:spPr>
          <a:xfrm>
            <a:off x="1079500" y="5943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5" name="TextBox 25"/>
          <p:cNvSpPr txBox="1"/>
          <p:nvPr/>
        </p:nvSpPr>
        <p:spPr>
          <a:xfrm>
            <a:off x="5994400" y="5943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6</a:t>
            </a:r>
            <a:endParaRPr lang="en-US" sz="1100"/>
          </a:p>
        </p:txBody>
      </p:sp>
      <p:sp>
        <p:nvSpPr>
          <p:cNvPr id="26" name="TextBox 26"/>
          <p:cNvSpPr txBox="1"/>
          <p:nvPr/>
        </p:nvSpPr>
        <p:spPr>
          <a:xfrm>
            <a:off x="10947400" y="5943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7</a:t>
            </a:r>
            <a:endParaRPr lang="en-US" sz="1100"/>
          </a:p>
        </p:txBody>
      </p:sp>
      <p:sp>
        <p:nvSpPr>
          <p:cNvPr id="27" name="TextBox 27"/>
          <p:cNvSpPr txBox="1"/>
          <p:nvPr/>
        </p:nvSpPr>
        <p:spPr>
          <a:xfrm>
            <a:off x="863600" y="1951156"/>
            <a:ext cx="144907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Disclosure: nothing to disclose.</a:t>
            </a:r>
            <a:endParaRPr lang="en-US" sz="1100" dirty="0"/>
          </a:p>
        </p:txBody>
      </p:sp>
      <p:sp>
        <p:nvSpPr>
          <p:cNvPr id="28" name="TextBox 28"/>
          <p:cNvSpPr txBox="1"/>
          <p:nvPr/>
        </p:nvSpPr>
        <p:spPr>
          <a:xfrm>
            <a:off x="1668060" y="33909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Understand the clinical approach to primary headache diagnosis and red flags</a:t>
            </a:r>
            <a:endParaRPr lang="en-US" sz="2000" dirty="0"/>
          </a:p>
        </p:txBody>
      </p:sp>
      <p:sp>
        <p:nvSpPr>
          <p:cNvPr id="29" name="TextBox 29"/>
          <p:cNvSpPr txBox="1"/>
          <p:nvPr/>
        </p:nvSpPr>
        <p:spPr>
          <a:xfrm>
            <a:off x="5346700" y="3428763"/>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Review migraine pathophysiology including CGRP and PACAP pathways</a:t>
            </a:r>
            <a:endParaRPr lang="en-US" sz="2000" dirty="0"/>
          </a:p>
        </p:txBody>
      </p:sp>
      <p:sp>
        <p:nvSpPr>
          <p:cNvPr id="30" name="TextBox 30"/>
          <p:cNvSpPr txBox="1"/>
          <p:nvPr/>
        </p:nvSpPr>
        <p:spPr>
          <a:xfrm>
            <a:off x="9093200" y="3424356"/>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Apply evidence-based acute and preventive migraine treatment strategies</a:t>
            </a:r>
            <a:endParaRPr lang="en-US" sz="2000" dirty="0"/>
          </a:p>
        </p:txBody>
      </p:sp>
      <p:sp>
        <p:nvSpPr>
          <p:cNvPr id="31" name="TextBox 31"/>
          <p:cNvSpPr txBox="1"/>
          <p:nvPr/>
        </p:nvSpPr>
        <p:spPr>
          <a:xfrm>
            <a:off x="12773925" y="3285888"/>
            <a:ext cx="2565400" cy="22606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Recognize and manage new daily persistent headache and medication overuse headache</a:t>
            </a:r>
            <a:endParaRPr lang="en-US" sz="2000" dirty="0"/>
          </a:p>
        </p:txBody>
      </p:sp>
      <p:sp>
        <p:nvSpPr>
          <p:cNvPr id="32" name="TextBox 32"/>
          <p:cNvSpPr txBox="1"/>
          <p:nvPr/>
        </p:nvSpPr>
        <p:spPr>
          <a:xfrm>
            <a:off x="1668060" y="630555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Diagnose and treat post-traumatic headache following mild TBI</a:t>
            </a:r>
            <a:endParaRPr lang="en-US" sz="2000" dirty="0"/>
          </a:p>
        </p:txBody>
      </p:sp>
      <p:sp>
        <p:nvSpPr>
          <p:cNvPr id="33" name="TextBox 33"/>
          <p:cNvSpPr txBox="1"/>
          <p:nvPr/>
        </p:nvSpPr>
        <p:spPr>
          <a:xfrm>
            <a:off x="6578600" y="6376822"/>
            <a:ext cx="3797300" cy="18796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Implement acute and preventive therapies for cluster headache and trigeminal autonomic cephalalgias</a:t>
            </a:r>
            <a:endParaRPr lang="en-US" sz="2000" dirty="0"/>
          </a:p>
        </p:txBody>
      </p:sp>
      <p:sp>
        <p:nvSpPr>
          <p:cNvPr id="34" name="TextBox 34"/>
          <p:cNvSpPr txBox="1"/>
          <p:nvPr/>
        </p:nvSpPr>
        <p:spPr>
          <a:xfrm>
            <a:off x="11549607" y="6369998"/>
            <a:ext cx="3797300" cy="15113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Identify indomethacin-responsive headaches and cranial neuralgias with appropriate management</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509FCF-04A2-2FF8-5F4B-0A05B3DEBC81}"/>
              </a:ext>
            </a:extLst>
          </p:cNvPr>
          <p:cNvPicPr>
            <a:picLocks noChangeAspect="1"/>
          </p:cNvPicPr>
          <p:nvPr/>
        </p:nvPicPr>
        <p:blipFill>
          <a:blip r:embed="rId2"/>
          <a:srcRect r="57823" b="48050"/>
          <a:stretch>
            <a:fillRect/>
          </a:stretch>
        </p:blipFill>
        <p:spPr>
          <a:xfrm>
            <a:off x="279401" y="1066800"/>
            <a:ext cx="4114800" cy="6499685"/>
          </a:xfrm>
          <a:prstGeom prst="rect">
            <a:avLst/>
          </a:prstGeom>
        </p:spPr>
      </p:pic>
      <p:pic>
        <p:nvPicPr>
          <p:cNvPr id="4" name="Picture 3">
            <a:extLst>
              <a:ext uri="{FF2B5EF4-FFF2-40B4-BE49-F238E27FC236}">
                <a16:creationId xmlns:a16="http://schemas.microsoft.com/office/drawing/2014/main" id="{8692C77B-FDAA-DD38-6A06-EAFF5C94EE9B}"/>
              </a:ext>
            </a:extLst>
          </p:cNvPr>
          <p:cNvPicPr>
            <a:picLocks noChangeAspect="1"/>
          </p:cNvPicPr>
          <p:nvPr/>
        </p:nvPicPr>
        <p:blipFill>
          <a:blip r:embed="rId2"/>
          <a:srcRect t="51659" r="17432"/>
          <a:stretch>
            <a:fillRect/>
          </a:stretch>
        </p:blipFill>
        <p:spPr>
          <a:xfrm>
            <a:off x="6832600" y="1225061"/>
            <a:ext cx="8915400" cy="6693877"/>
          </a:xfrm>
          <a:prstGeom prst="rect">
            <a:avLst/>
          </a:prstGeom>
        </p:spPr>
      </p:pic>
    </p:spTree>
    <p:extLst>
      <p:ext uri="{BB962C8B-B14F-4D97-AF65-F5344CB8AC3E}">
        <p14:creationId xmlns:p14="http://schemas.microsoft.com/office/powerpoint/2010/main" val="295244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3238500"/>
            <a:ext cx="14490700" cy="4152900"/>
          </a:xfrm>
          <a:prstGeom prst="rect">
            <a:avLst/>
          </a:prstGeom>
          <a:solidFill>
            <a:srgbClr val="000000">
              <a:alpha val="0"/>
            </a:srgbClr>
          </a:solidFill>
        </p:spPr>
        <p:txBody>
          <a:bodyPr/>
          <a:lstStyle/>
          <a:p>
            <a:endParaRPr lang="en-US"/>
          </a:p>
        </p:txBody>
      </p:sp>
      <p:sp>
        <p:nvSpPr>
          <p:cNvPr id="5" name="AutoShape 5"/>
          <p:cNvSpPr/>
          <p:nvPr/>
        </p:nvSpPr>
        <p:spPr>
          <a:xfrm>
            <a:off x="876300" y="3238500"/>
            <a:ext cx="14490700" cy="558800"/>
          </a:xfrm>
          <a:prstGeom prst="rect">
            <a:avLst/>
          </a:prstGeom>
          <a:solidFill>
            <a:srgbClr val="000000">
              <a:alpha val="0"/>
            </a:srgbClr>
          </a:solidFill>
        </p:spPr>
        <p:txBody>
          <a:bodyPr/>
          <a:lstStyle/>
          <a:p>
            <a:endParaRPr lang="en-US"/>
          </a:p>
        </p:txBody>
      </p:sp>
      <p:sp>
        <p:nvSpPr>
          <p:cNvPr id="6" name="AutoShape 6"/>
          <p:cNvSpPr/>
          <p:nvPr/>
        </p:nvSpPr>
        <p:spPr>
          <a:xfrm>
            <a:off x="876300" y="3238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876300" y="4432300"/>
            <a:ext cx="14490700" cy="558800"/>
          </a:xfrm>
          <a:prstGeom prst="rect">
            <a:avLst/>
          </a:prstGeom>
          <a:solidFill>
            <a:srgbClr val="000000">
              <a:alpha val="0"/>
            </a:srgbClr>
          </a:solidFill>
        </p:spPr>
        <p:txBody>
          <a:bodyPr/>
          <a:lstStyle/>
          <a:p>
            <a:endParaRPr lang="en-US"/>
          </a:p>
        </p:txBody>
      </p:sp>
      <p:sp>
        <p:nvSpPr>
          <p:cNvPr id="8" name="AutoShape 8"/>
          <p:cNvSpPr/>
          <p:nvPr/>
        </p:nvSpPr>
        <p:spPr>
          <a:xfrm>
            <a:off x="876300" y="443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76300" y="5626100"/>
            <a:ext cx="14490700" cy="558800"/>
          </a:xfrm>
          <a:prstGeom prst="rect">
            <a:avLst/>
          </a:prstGeom>
          <a:solidFill>
            <a:srgbClr val="000000">
              <a:alpha val="0"/>
            </a:srgbClr>
          </a:solidFill>
        </p:spPr>
        <p:txBody>
          <a:bodyPr/>
          <a:lstStyle/>
          <a:p>
            <a:endParaRPr lang="en-US"/>
          </a:p>
        </p:txBody>
      </p:sp>
      <p:sp>
        <p:nvSpPr>
          <p:cNvPr id="10" name="AutoShape 10"/>
          <p:cNvSpPr/>
          <p:nvPr/>
        </p:nvSpPr>
        <p:spPr>
          <a:xfrm>
            <a:off x="876300" y="56261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876300" y="6819900"/>
            <a:ext cx="14490700" cy="558800"/>
          </a:xfrm>
          <a:prstGeom prst="rect">
            <a:avLst/>
          </a:prstGeom>
          <a:solidFill>
            <a:srgbClr val="000000">
              <a:alpha val="0"/>
            </a:srgbClr>
          </a:solidFill>
        </p:spPr>
        <p:txBody>
          <a:bodyPr/>
          <a:lstStyle/>
          <a:p>
            <a:endParaRPr lang="en-US"/>
          </a:p>
        </p:txBody>
      </p:sp>
      <p:sp>
        <p:nvSpPr>
          <p:cNvPr id="12" name="AutoShape 12"/>
          <p:cNvSpPr/>
          <p:nvPr/>
        </p:nvSpPr>
        <p:spPr>
          <a:xfrm>
            <a:off x="876300" y="68199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TextBox 13"/>
          <p:cNvSpPr txBox="1"/>
          <p:nvPr/>
        </p:nvSpPr>
        <p:spPr>
          <a:xfrm>
            <a:off x="876300" y="17399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CGRP-Targeted Therapies: Eligibility, Dosing, and Treatment Benefits</a:t>
            </a:r>
            <a:endParaRPr lang="en-US" sz="1100"/>
          </a:p>
        </p:txBody>
      </p:sp>
      <p:sp>
        <p:nvSpPr>
          <p:cNvPr id="14" name="TextBox 14"/>
          <p:cNvSpPr txBox="1"/>
          <p:nvPr/>
        </p:nvSpPr>
        <p:spPr>
          <a:xfrm>
            <a:off x="1079500" y="33274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15" name="TextBox 15"/>
          <p:cNvSpPr txBox="1"/>
          <p:nvPr/>
        </p:nvSpPr>
        <p:spPr>
          <a:xfrm>
            <a:off x="1066800" y="452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16" name="TextBox 16"/>
          <p:cNvSpPr txBox="1"/>
          <p:nvPr/>
        </p:nvSpPr>
        <p:spPr>
          <a:xfrm>
            <a:off x="1079500" y="57277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17" name="TextBox 17"/>
          <p:cNvSpPr txBox="1"/>
          <p:nvPr/>
        </p:nvSpPr>
        <p:spPr>
          <a:xfrm>
            <a:off x="1079500" y="69215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18" name="TextBox 18"/>
          <p:cNvSpPr txBox="1"/>
          <p:nvPr/>
        </p:nvSpPr>
        <p:spPr>
          <a:xfrm>
            <a:off x="1689100" y="33147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CGRP therapies offered after two traditional preventive treatment failures</a:t>
            </a:r>
            <a:endParaRPr lang="en-US" sz="1100" dirty="0"/>
          </a:p>
        </p:txBody>
      </p:sp>
      <p:sp>
        <p:nvSpPr>
          <p:cNvPr id="19" name="TextBox 19"/>
          <p:cNvSpPr txBox="1"/>
          <p:nvPr/>
        </p:nvSpPr>
        <p:spPr>
          <a:xfrm>
            <a:off x="1689100" y="45212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Available for patients aged eighteen years and older only</a:t>
            </a:r>
            <a:endParaRPr lang="en-US" sz="1100"/>
          </a:p>
        </p:txBody>
      </p:sp>
      <p:sp>
        <p:nvSpPr>
          <p:cNvPr id="20" name="TextBox 20"/>
          <p:cNvSpPr txBox="1"/>
          <p:nvPr/>
        </p:nvSpPr>
        <p:spPr>
          <a:xfrm>
            <a:off x="1689100" y="57150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Treatment starts at optimal dose with rapid benefit development</a:t>
            </a:r>
            <a:endParaRPr lang="en-US" sz="1100"/>
          </a:p>
        </p:txBody>
      </p:sp>
      <p:sp>
        <p:nvSpPr>
          <p:cNvPr id="21" name="TextBox 21"/>
          <p:cNvSpPr txBox="1"/>
          <p:nvPr/>
        </p:nvSpPr>
        <p:spPr>
          <a:xfrm>
            <a:off x="1689100" y="6908800"/>
            <a:ext cx="13665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Faster response time compared to traditional oral preventive medications</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77D48-02BC-6D5D-5BCF-5AC1957A3510}"/>
              </a:ext>
            </a:extLst>
          </p:cNvPr>
          <p:cNvPicPr>
            <a:picLocks noChangeAspect="1"/>
          </p:cNvPicPr>
          <p:nvPr/>
        </p:nvPicPr>
        <p:blipFill>
          <a:blip r:embed="rId2"/>
          <a:stretch>
            <a:fillRect/>
          </a:stretch>
        </p:blipFill>
        <p:spPr>
          <a:xfrm>
            <a:off x="167397" y="381000"/>
            <a:ext cx="15921206" cy="8071338"/>
          </a:xfrm>
          <a:prstGeom prst="rect">
            <a:avLst/>
          </a:prstGeom>
        </p:spPr>
      </p:pic>
    </p:spTree>
    <p:extLst>
      <p:ext uri="{BB962C8B-B14F-4D97-AF65-F5344CB8AC3E}">
        <p14:creationId xmlns:p14="http://schemas.microsoft.com/office/powerpoint/2010/main" val="73794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628900"/>
            <a:ext cx="14490700" cy="5346700"/>
          </a:xfrm>
          <a:prstGeom prst="rect">
            <a:avLst/>
          </a:prstGeom>
          <a:solidFill>
            <a:srgbClr val="000000">
              <a:alpha val="0"/>
            </a:srgbClr>
          </a:solidFill>
        </p:spPr>
        <p:txBody>
          <a:bodyPr/>
          <a:lstStyle/>
          <a:p>
            <a:endParaRPr lang="en-US"/>
          </a:p>
        </p:txBody>
      </p:sp>
      <p:sp>
        <p:nvSpPr>
          <p:cNvPr id="5" name="AutoShape 5"/>
          <p:cNvSpPr/>
          <p:nvPr/>
        </p:nvSpPr>
        <p:spPr>
          <a:xfrm>
            <a:off x="876300" y="2628900"/>
            <a:ext cx="14490700" cy="558800"/>
          </a:xfrm>
          <a:prstGeom prst="rect">
            <a:avLst/>
          </a:prstGeom>
          <a:solidFill>
            <a:srgbClr val="000000">
              <a:alpha val="0"/>
            </a:srgbClr>
          </a:solidFill>
        </p:spPr>
        <p:txBody>
          <a:bodyPr/>
          <a:lstStyle/>
          <a:p>
            <a:endParaRPr lang="en-US" dirty="0"/>
          </a:p>
        </p:txBody>
      </p:sp>
      <p:sp>
        <p:nvSpPr>
          <p:cNvPr id="6" name="AutoShape 6"/>
          <p:cNvSpPr/>
          <p:nvPr/>
        </p:nvSpPr>
        <p:spPr>
          <a:xfrm>
            <a:off x="876300" y="26289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876300" y="3835400"/>
            <a:ext cx="14490700" cy="558800"/>
          </a:xfrm>
          <a:prstGeom prst="rect">
            <a:avLst/>
          </a:prstGeom>
          <a:solidFill>
            <a:srgbClr val="000000">
              <a:alpha val="0"/>
            </a:srgbClr>
          </a:solidFill>
        </p:spPr>
        <p:txBody>
          <a:bodyPr/>
          <a:lstStyle/>
          <a:p>
            <a:endParaRPr lang="en-US"/>
          </a:p>
        </p:txBody>
      </p:sp>
      <p:sp>
        <p:nvSpPr>
          <p:cNvPr id="8" name="AutoShape 8"/>
          <p:cNvSpPr/>
          <p:nvPr/>
        </p:nvSpPr>
        <p:spPr>
          <a:xfrm>
            <a:off x="876300" y="38354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76300" y="5029200"/>
            <a:ext cx="14490700" cy="558800"/>
          </a:xfrm>
          <a:prstGeom prst="rect">
            <a:avLst/>
          </a:prstGeom>
          <a:solidFill>
            <a:srgbClr val="000000">
              <a:alpha val="0"/>
            </a:srgbClr>
          </a:solidFill>
        </p:spPr>
        <p:txBody>
          <a:bodyPr/>
          <a:lstStyle/>
          <a:p>
            <a:endParaRPr lang="en-US"/>
          </a:p>
        </p:txBody>
      </p:sp>
      <p:sp>
        <p:nvSpPr>
          <p:cNvPr id="10" name="AutoShape 10"/>
          <p:cNvSpPr/>
          <p:nvPr/>
        </p:nvSpPr>
        <p:spPr>
          <a:xfrm>
            <a:off x="876300" y="50292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876300" y="6223000"/>
            <a:ext cx="14490700" cy="558800"/>
          </a:xfrm>
          <a:prstGeom prst="rect">
            <a:avLst/>
          </a:prstGeom>
          <a:solidFill>
            <a:srgbClr val="000000">
              <a:alpha val="0"/>
            </a:srgbClr>
          </a:solidFill>
        </p:spPr>
        <p:txBody>
          <a:bodyPr/>
          <a:lstStyle/>
          <a:p>
            <a:endParaRPr lang="en-US"/>
          </a:p>
        </p:txBody>
      </p:sp>
      <p:sp>
        <p:nvSpPr>
          <p:cNvPr id="12" name="AutoShape 12"/>
          <p:cNvSpPr/>
          <p:nvPr/>
        </p:nvSpPr>
        <p:spPr>
          <a:xfrm>
            <a:off x="876300" y="62230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7416800"/>
            <a:ext cx="14490700" cy="558800"/>
          </a:xfrm>
          <a:prstGeom prst="rect">
            <a:avLst/>
          </a:prstGeom>
          <a:solidFill>
            <a:srgbClr val="000000">
              <a:alpha val="0"/>
            </a:srgbClr>
          </a:solidFill>
        </p:spPr>
        <p:txBody>
          <a:bodyPr/>
          <a:lstStyle/>
          <a:p>
            <a:endParaRPr lang="en-US"/>
          </a:p>
        </p:txBody>
      </p:sp>
      <p:sp>
        <p:nvSpPr>
          <p:cNvPr id="14" name="AutoShape 14"/>
          <p:cNvSpPr/>
          <p:nvPr/>
        </p:nvSpPr>
        <p:spPr>
          <a:xfrm>
            <a:off x="876300" y="7416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TextBox 15"/>
          <p:cNvSpPr txBox="1"/>
          <p:nvPr/>
        </p:nvSpPr>
        <p:spPr>
          <a:xfrm>
            <a:off x="876300" y="11430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Treatment Combinations and Patient Preference Considerations in Migraine Management</a:t>
            </a:r>
            <a:endParaRPr lang="en-US" sz="1100"/>
          </a:p>
        </p:txBody>
      </p:sp>
      <p:sp>
        <p:nvSpPr>
          <p:cNvPr id="16" name="TextBox 16"/>
          <p:cNvSpPr txBox="1"/>
          <p:nvPr/>
        </p:nvSpPr>
        <p:spPr>
          <a:xfrm>
            <a:off x="1079500" y="27305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17" name="TextBox 17"/>
          <p:cNvSpPr txBox="1"/>
          <p:nvPr/>
        </p:nvSpPr>
        <p:spPr>
          <a:xfrm>
            <a:off x="1066800" y="3924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18" name="TextBox 18"/>
          <p:cNvSpPr txBox="1"/>
          <p:nvPr/>
        </p:nvSpPr>
        <p:spPr>
          <a:xfrm>
            <a:off x="1079500" y="5118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19" name="TextBox 19"/>
          <p:cNvSpPr txBox="1"/>
          <p:nvPr/>
        </p:nvSpPr>
        <p:spPr>
          <a:xfrm>
            <a:off x="1079500" y="63246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0" name="TextBox 20"/>
          <p:cNvSpPr txBox="1"/>
          <p:nvPr/>
        </p:nvSpPr>
        <p:spPr>
          <a:xfrm>
            <a:off x="1079500" y="75184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1" name="TextBox 21"/>
          <p:cNvSpPr txBox="1"/>
          <p:nvPr/>
        </p:nvSpPr>
        <p:spPr>
          <a:xfrm>
            <a:off x="1943100" y="2730500"/>
            <a:ext cx="13411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Monoclonal antibody or oral CGRP choice depends on preference</a:t>
            </a:r>
            <a:endParaRPr lang="en-US" sz="1100" dirty="0"/>
          </a:p>
        </p:txBody>
      </p:sp>
      <p:sp>
        <p:nvSpPr>
          <p:cNvPr id="22" name="TextBox 22"/>
          <p:cNvSpPr txBox="1"/>
          <p:nvPr/>
        </p:nvSpPr>
        <p:spPr>
          <a:xfrm>
            <a:off x="1943100" y="3924300"/>
            <a:ext cx="13411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Patients choose frequent oral dosing or monthly injection schedules</a:t>
            </a:r>
            <a:endParaRPr lang="en-US" sz="1100"/>
          </a:p>
        </p:txBody>
      </p:sp>
      <p:sp>
        <p:nvSpPr>
          <p:cNvPr id="23" name="TextBox 23"/>
          <p:cNvSpPr txBox="1"/>
          <p:nvPr/>
        </p:nvSpPr>
        <p:spPr>
          <a:xfrm>
            <a:off x="1943100" y="5130800"/>
            <a:ext cx="13411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Combining oral preventives with CGRP therapies is common practice</a:t>
            </a:r>
            <a:endParaRPr lang="en-US" sz="1100"/>
          </a:p>
        </p:txBody>
      </p:sp>
      <p:sp>
        <p:nvSpPr>
          <p:cNvPr id="24" name="TextBox 24"/>
          <p:cNvSpPr txBox="1"/>
          <p:nvPr/>
        </p:nvSpPr>
        <p:spPr>
          <a:xfrm>
            <a:off x="1943100" y="6324600"/>
            <a:ext cx="13411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CGRP added second, then taper first oral medication gradually</a:t>
            </a:r>
            <a:endParaRPr lang="en-US" sz="1100"/>
          </a:p>
        </p:txBody>
      </p:sp>
      <p:sp>
        <p:nvSpPr>
          <p:cNvPr id="25" name="TextBox 25"/>
          <p:cNvSpPr txBox="1"/>
          <p:nvPr/>
        </p:nvSpPr>
        <p:spPr>
          <a:xfrm>
            <a:off x="1943100" y="7518400"/>
            <a:ext cx="13411200" cy="368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Gepants safe with monoclonal antibodies, minimal tolerability issues</a:t>
            </a:r>
            <a:endParaRPr lang="en-US" sz="1100"/>
          </a:p>
        </p:txBody>
      </p:sp>
      <p:sp>
        <p:nvSpPr>
          <p:cNvPr id="27" name="TextBox 27"/>
          <p:cNvSpPr txBox="1"/>
          <p:nvPr/>
        </p:nvSpPr>
        <p:spPr>
          <a:xfrm>
            <a:off x="1574800" y="3987800"/>
            <a:ext cx="241300" cy="2413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l="44" r="44"/>
          <a:stretch>
            <a:fillRect/>
          </a:stretch>
        </p:blipFill>
        <p:spPr>
          <a:xfrm>
            <a:off x="0" y="0"/>
            <a:ext cx="16256000" cy="9144000"/>
          </a:xfrm>
          <a:prstGeom prst="rect">
            <a:avLst/>
          </a:prstGeom>
        </p:spPr>
      </p:pic>
      <p:sp>
        <p:nvSpPr>
          <p:cNvPr id="4" name="TextBox 4"/>
          <p:cNvSpPr txBox="1"/>
          <p:nvPr/>
        </p:nvSpPr>
        <p:spPr>
          <a:xfrm>
            <a:off x="876300" y="469900"/>
            <a:ext cx="14490700" cy="8255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FFFFFF"/>
                </a:solidFill>
                <a:latin typeface="Poppins"/>
              </a:rPr>
              <a:t>Triptans vs CGRP Antagonists: Treatment Comparison for Migraine</a:t>
            </a:r>
            <a:endParaRPr lang="en-US" sz="1100"/>
          </a:p>
        </p:txBody>
      </p:sp>
      <p:sp>
        <p:nvSpPr>
          <p:cNvPr id="5" name="TextBox 5"/>
          <p:cNvSpPr txBox="1"/>
          <p:nvPr/>
        </p:nvSpPr>
        <p:spPr>
          <a:xfrm>
            <a:off x="876300" y="1714500"/>
            <a:ext cx="69215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dirty="0">
                <a:solidFill>
                  <a:srgbClr val="FFFFFF"/>
                </a:solidFill>
                <a:ea typeface="Poppins"/>
              </a:rPr>
              <a:t>💊 </a:t>
            </a:r>
            <a:r>
              <a:rPr lang="en-US" sz="2400" b="1" dirty="0">
                <a:solidFill>
                  <a:srgbClr val="FFFFFF"/>
                </a:solidFill>
                <a:ea typeface="Poppins"/>
              </a:rPr>
              <a:t>Triptans</a:t>
            </a:r>
            <a:endParaRPr lang="en-US" sz="2400" dirty="0"/>
          </a:p>
        </p:txBody>
      </p:sp>
      <p:sp>
        <p:nvSpPr>
          <p:cNvPr id="6" name="TextBox 6"/>
          <p:cNvSpPr txBox="1"/>
          <p:nvPr/>
        </p:nvSpPr>
        <p:spPr>
          <a:xfrm>
            <a:off x="8432800" y="1714500"/>
            <a:ext cx="6921500" cy="3048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FFFFFF"/>
                </a:solidFill>
                <a:ea typeface="Poppins"/>
              </a:rPr>
              <a:t>🧬 CGRP Antagonists/Monoclonals</a:t>
            </a:r>
            <a:endParaRPr lang="en-US" sz="2400" dirty="0"/>
          </a:p>
        </p:txBody>
      </p:sp>
      <p:sp>
        <p:nvSpPr>
          <p:cNvPr id="7" name="TextBox 7"/>
          <p:cNvSpPr txBox="1"/>
          <p:nvPr/>
        </p:nvSpPr>
        <p:spPr>
          <a:xfrm>
            <a:off x="876300" y="2235200"/>
            <a:ext cx="6921500" cy="2540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2ECC71"/>
                </a:solidFill>
                <a:latin typeface="Poppins"/>
              </a:rPr>
              <a:t>Advantages</a:t>
            </a:r>
            <a:endParaRPr lang="en-US" sz="1100"/>
          </a:p>
        </p:txBody>
      </p:sp>
      <p:sp>
        <p:nvSpPr>
          <p:cNvPr id="8" name="TextBox 8"/>
          <p:cNvSpPr txBox="1"/>
          <p:nvPr/>
        </p:nvSpPr>
        <p:spPr>
          <a:xfrm>
            <a:off x="1130300" y="26924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FFFFFF"/>
                </a:solidFill>
                <a:latin typeface="Poppins"/>
              </a:rPr>
              <a:t>Higher acute efficacy at 2 hours</a:t>
            </a:r>
            <a:endParaRPr lang="en-US" dirty="0"/>
          </a:p>
        </p:txBody>
      </p:sp>
      <p:sp>
        <p:nvSpPr>
          <p:cNvPr id="9" name="TextBox 9"/>
          <p:cNvSpPr txBox="1"/>
          <p:nvPr/>
        </p:nvSpPr>
        <p:spPr>
          <a:xfrm>
            <a:off x="1130300" y="30988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Lower cost with generic options available</a:t>
            </a:r>
            <a:endParaRPr lang="en-US"/>
          </a:p>
        </p:txBody>
      </p:sp>
      <p:sp>
        <p:nvSpPr>
          <p:cNvPr id="10" name="TextBox 10"/>
          <p:cNvSpPr txBox="1"/>
          <p:nvPr/>
        </p:nvSpPr>
        <p:spPr>
          <a:xfrm>
            <a:off x="1130300" y="34925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FFFFFF"/>
                </a:solidFill>
                <a:latin typeface="Poppins"/>
              </a:rPr>
              <a:t>Wide insurance coverage and typically no step therapy</a:t>
            </a:r>
            <a:endParaRPr lang="en-US" dirty="0"/>
          </a:p>
        </p:txBody>
      </p:sp>
      <p:sp>
        <p:nvSpPr>
          <p:cNvPr id="11" name="TextBox 11"/>
          <p:cNvSpPr txBox="1"/>
          <p:nvPr/>
        </p:nvSpPr>
        <p:spPr>
          <a:xfrm>
            <a:off x="1130300" y="41529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No CYP3A4 drug interactions</a:t>
            </a:r>
            <a:endParaRPr lang="en-US"/>
          </a:p>
        </p:txBody>
      </p:sp>
      <p:sp>
        <p:nvSpPr>
          <p:cNvPr id="12" name="TextBox 12"/>
          <p:cNvSpPr txBox="1"/>
          <p:nvPr/>
        </p:nvSpPr>
        <p:spPr>
          <a:xfrm>
            <a:off x="876300" y="4610100"/>
            <a:ext cx="6921500" cy="2540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E74C3C"/>
                </a:solidFill>
                <a:latin typeface="Poppins"/>
              </a:rPr>
              <a:t>Disadvantages</a:t>
            </a:r>
            <a:endParaRPr lang="en-US" sz="1100"/>
          </a:p>
        </p:txBody>
      </p:sp>
      <p:sp>
        <p:nvSpPr>
          <p:cNvPr id="13" name="TextBox 13"/>
          <p:cNvSpPr txBox="1"/>
          <p:nvPr/>
        </p:nvSpPr>
        <p:spPr>
          <a:xfrm>
            <a:off x="1130300" y="50800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Cardiovascular contraindications; unsuitable for CAD, stroke, PAD</a:t>
            </a:r>
            <a:endParaRPr lang="en-US"/>
          </a:p>
        </p:txBody>
      </p:sp>
      <p:sp>
        <p:nvSpPr>
          <p:cNvPr id="14" name="TextBox 14"/>
          <p:cNvSpPr txBox="1"/>
          <p:nvPr/>
        </p:nvSpPr>
        <p:spPr>
          <a:xfrm>
            <a:off x="1130300" y="57404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Poorer tolerability with more adverse events reported</a:t>
            </a:r>
            <a:endParaRPr lang="en-US"/>
          </a:p>
        </p:txBody>
      </p:sp>
      <p:sp>
        <p:nvSpPr>
          <p:cNvPr id="15" name="TextBox 15"/>
          <p:cNvSpPr txBox="1"/>
          <p:nvPr/>
        </p:nvSpPr>
        <p:spPr>
          <a:xfrm>
            <a:off x="1130300" y="64008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Risk of medication-overuse headache with frequent use</a:t>
            </a:r>
            <a:endParaRPr lang="en-US"/>
          </a:p>
        </p:txBody>
      </p:sp>
      <p:sp>
        <p:nvSpPr>
          <p:cNvPr id="16" name="TextBox 16"/>
          <p:cNvSpPr txBox="1"/>
          <p:nvPr/>
        </p:nvSpPr>
        <p:spPr>
          <a:xfrm>
            <a:off x="1130300" y="70612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Not effective in all patients</a:t>
            </a:r>
            <a:endParaRPr lang="en-US"/>
          </a:p>
        </p:txBody>
      </p:sp>
      <p:sp>
        <p:nvSpPr>
          <p:cNvPr id="17" name="TextBox 17"/>
          <p:cNvSpPr txBox="1"/>
          <p:nvPr/>
        </p:nvSpPr>
        <p:spPr>
          <a:xfrm>
            <a:off x="8432800" y="2235200"/>
            <a:ext cx="6921500" cy="2540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2ECC71"/>
                </a:solidFill>
                <a:latin typeface="Poppins"/>
              </a:rPr>
              <a:t>Advantages</a:t>
            </a:r>
            <a:endParaRPr lang="en-US" sz="1100"/>
          </a:p>
        </p:txBody>
      </p:sp>
      <p:sp>
        <p:nvSpPr>
          <p:cNvPr id="18" name="TextBox 18"/>
          <p:cNvSpPr txBox="1"/>
          <p:nvPr/>
        </p:nvSpPr>
        <p:spPr>
          <a:xfrm>
            <a:off x="8686800" y="26924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No cardiovascular contraindications; safe for CAD, stroke, PAD patients</a:t>
            </a:r>
            <a:endParaRPr lang="en-US"/>
          </a:p>
        </p:txBody>
      </p:sp>
      <p:sp>
        <p:nvSpPr>
          <p:cNvPr id="19" name="TextBox 19"/>
          <p:cNvSpPr txBox="1"/>
          <p:nvPr/>
        </p:nvSpPr>
        <p:spPr>
          <a:xfrm>
            <a:off x="8686800" y="33528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Better tolerability with fewer adverse events</a:t>
            </a:r>
            <a:endParaRPr lang="en-US"/>
          </a:p>
        </p:txBody>
      </p:sp>
      <p:sp>
        <p:nvSpPr>
          <p:cNvPr id="20" name="TextBox 20"/>
          <p:cNvSpPr txBox="1"/>
          <p:nvPr/>
        </p:nvSpPr>
        <p:spPr>
          <a:xfrm>
            <a:off x="8686800" y="37592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No association with medication-overuse headache</a:t>
            </a:r>
            <a:endParaRPr lang="en-US"/>
          </a:p>
        </p:txBody>
      </p:sp>
      <p:sp>
        <p:nvSpPr>
          <p:cNvPr id="21" name="TextBox 21"/>
          <p:cNvSpPr txBox="1"/>
          <p:nvPr/>
        </p:nvSpPr>
        <p:spPr>
          <a:xfrm>
            <a:off x="8686800" y="41529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Effective in patients who have insufficient response to triptans</a:t>
            </a:r>
            <a:endParaRPr lang="en-US"/>
          </a:p>
        </p:txBody>
      </p:sp>
      <p:sp>
        <p:nvSpPr>
          <p:cNvPr id="23" name="TextBox 23"/>
          <p:cNvSpPr txBox="1"/>
          <p:nvPr/>
        </p:nvSpPr>
        <p:spPr>
          <a:xfrm>
            <a:off x="8432800" y="5537200"/>
            <a:ext cx="6921500" cy="2540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E74C3C"/>
                </a:solidFill>
                <a:latin typeface="Poppins"/>
              </a:rPr>
              <a:t>Disadvantages</a:t>
            </a:r>
            <a:endParaRPr lang="en-US" sz="1100"/>
          </a:p>
        </p:txBody>
      </p:sp>
      <p:sp>
        <p:nvSpPr>
          <p:cNvPr id="24" name="TextBox 24"/>
          <p:cNvSpPr txBox="1"/>
          <p:nvPr/>
        </p:nvSpPr>
        <p:spPr>
          <a:xfrm>
            <a:off x="8686800" y="60071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Lower acute efficacy at 2 hours compared with triptans</a:t>
            </a:r>
            <a:endParaRPr lang="en-US"/>
          </a:p>
        </p:txBody>
      </p:sp>
      <p:sp>
        <p:nvSpPr>
          <p:cNvPr id="25" name="TextBox 25"/>
          <p:cNvSpPr txBox="1"/>
          <p:nvPr/>
        </p:nvSpPr>
        <p:spPr>
          <a:xfrm>
            <a:off x="8686800" y="66675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Higher cost, approximately $4,959–$5,994 per year versus generic triptans</a:t>
            </a:r>
            <a:endParaRPr lang="en-US"/>
          </a:p>
        </p:txBody>
      </p:sp>
      <p:sp>
        <p:nvSpPr>
          <p:cNvPr id="26" name="TextBox 26"/>
          <p:cNvSpPr txBox="1"/>
          <p:nvPr/>
        </p:nvSpPr>
        <p:spPr>
          <a:xfrm>
            <a:off x="8686800" y="7327900"/>
            <a:ext cx="6667500" cy="2540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CYP3A4 drug interactions exist for most gepants</a:t>
            </a:r>
            <a:endParaRPr lang="en-US"/>
          </a:p>
        </p:txBody>
      </p:sp>
      <p:sp>
        <p:nvSpPr>
          <p:cNvPr id="27" name="TextBox 27"/>
          <p:cNvSpPr txBox="1"/>
          <p:nvPr/>
        </p:nvSpPr>
        <p:spPr>
          <a:xfrm>
            <a:off x="8686800" y="7721600"/>
            <a:ext cx="6667500" cy="5207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FFFFFF"/>
                </a:solidFill>
                <a:latin typeface="Poppins"/>
              </a:rPr>
              <a:t>Limited insurance coverage; often requires a trial of triptans first</a:t>
            </a:r>
            <a:endParaRPr lang="en-US"/>
          </a:p>
        </p:txBody>
      </p:sp>
      <p:sp>
        <p:nvSpPr>
          <p:cNvPr id="28" name="TextBox 28"/>
          <p:cNvSpPr txBox="1"/>
          <p:nvPr/>
        </p:nvSpPr>
        <p:spPr>
          <a:xfrm>
            <a:off x="749300" y="2743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29" name="TextBox 29"/>
          <p:cNvSpPr txBox="1"/>
          <p:nvPr/>
        </p:nvSpPr>
        <p:spPr>
          <a:xfrm>
            <a:off x="749300" y="31369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0" name="TextBox 30"/>
          <p:cNvSpPr txBox="1"/>
          <p:nvPr/>
        </p:nvSpPr>
        <p:spPr>
          <a:xfrm>
            <a:off x="749300" y="35433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1" name="TextBox 31"/>
          <p:cNvSpPr txBox="1"/>
          <p:nvPr/>
        </p:nvSpPr>
        <p:spPr>
          <a:xfrm>
            <a:off x="749300" y="42037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2" name="TextBox 32"/>
          <p:cNvSpPr txBox="1"/>
          <p:nvPr/>
        </p:nvSpPr>
        <p:spPr>
          <a:xfrm>
            <a:off x="749300" y="51308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3" name="TextBox 33"/>
          <p:cNvSpPr txBox="1"/>
          <p:nvPr/>
        </p:nvSpPr>
        <p:spPr>
          <a:xfrm>
            <a:off x="749300" y="5791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4" name="TextBox 34"/>
          <p:cNvSpPr txBox="1"/>
          <p:nvPr/>
        </p:nvSpPr>
        <p:spPr>
          <a:xfrm>
            <a:off x="749300" y="64516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5" name="TextBox 35"/>
          <p:cNvSpPr txBox="1"/>
          <p:nvPr/>
        </p:nvSpPr>
        <p:spPr>
          <a:xfrm>
            <a:off x="749300" y="71120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6" name="TextBox 36"/>
          <p:cNvSpPr txBox="1"/>
          <p:nvPr/>
        </p:nvSpPr>
        <p:spPr>
          <a:xfrm>
            <a:off x="8305800" y="2743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7" name="TextBox 37"/>
          <p:cNvSpPr txBox="1"/>
          <p:nvPr/>
        </p:nvSpPr>
        <p:spPr>
          <a:xfrm>
            <a:off x="8305800" y="34036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8" name="TextBox 38"/>
          <p:cNvSpPr txBox="1"/>
          <p:nvPr/>
        </p:nvSpPr>
        <p:spPr>
          <a:xfrm>
            <a:off x="8305800" y="37973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39" name="TextBox 39"/>
          <p:cNvSpPr txBox="1"/>
          <p:nvPr/>
        </p:nvSpPr>
        <p:spPr>
          <a:xfrm>
            <a:off x="8305800" y="42037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41" name="TextBox 41"/>
          <p:cNvSpPr txBox="1"/>
          <p:nvPr/>
        </p:nvSpPr>
        <p:spPr>
          <a:xfrm>
            <a:off x="8305800" y="60452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42" name="TextBox 42"/>
          <p:cNvSpPr txBox="1"/>
          <p:nvPr/>
        </p:nvSpPr>
        <p:spPr>
          <a:xfrm>
            <a:off x="8305800" y="67056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43" name="TextBox 43"/>
          <p:cNvSpPr txBox="1"/>
          <p:nvPr/>
        </p:nvSpPr>
        <p:spPr>
          <a:xfrm>
            <a:off x="8305800" y="73660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
        <p:nvSpPr>
          <p:cNvPr id="44" name="TextBox 44"/>
          <p:cNvSpPr txBox="1"/>
          <p:nvPr/>
        </p:nvSpPr>
        <p:spPr>
          <a:xfrm>
            <a:off x="8305800" y="7772400"/>
            <a:ext cx="241300" cy="165100"/>
          </a:xfrm>
          <a:prstGeom prst="rect">
            <a:avLst/>
          </a:prstGeom>
          <a:solidFill>
            <a:srgbClr val="000000">
              <a:alpha val="0"/>
            </a:srgbClr>
          </a:solidFill>
        </p:spPr>
        <p:txBody>
          <a:bodyPr lIns="0" tIns="0" rIns="0" bIns="0" rtlCol="0" anchor="ctr"/>
          <a:lstStyle/>
          <a:p>
            <a:pPr algn="ctr">
              <a:lnSpc>
                <a:spcPct val="100000"/>
              </a:lnSpc>
              <a:defRPr/>
            </a:pPr>
            <a:r>
              <a:rPr lang="en-US" sz="1300" b="0">
                <a:solidFill>
                  <a:srgbClr val="FFFFFF"/>
                </a:solidFill>
                <a:highlight>
                  <a:srgbClr val="000000">
                    <a:alpha val="0"/>
                  </a:srgbClr>
                </a:highlight>
                <a:ea typeface="Poppins"/>
              </a:rPr>
              <a:t>●</a:t>
            </a:r>
            <a:endParaRPr lang="en-US" sz="11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032000"/>
            <a:ext cx="14490700" cy="6451600"/>
          </a:xfrm>
          <a:prstGeom prst="rect">
            <a:avLst/>
          </a:prstGeom>
          <a:solidFill>
            <a:srgbClr val="000000">
              <a:alpha val="0"/>
            </a:srgbClr>
          </a:solidFill>
        </p:spPr>
        <p:txBody>
          <a:bodyPr/>
          <a:lstStyle/>
          <a:p>
            <a:endParaRPr lang="en-US"/>
          </a:p>
        </p:txBody>
      </p:sp>
      <p:sp>
        <p:nvSpPr>
          <p:cNvPr id="5" name="AutoShape 5"/>
          <p:cNvSpPr/>
          <p:nvPr/>
        </p:nvSpPr>
        <p:spPr>
          <a:xfrm>
            <a:off x="876300" y="2032000"/>
            <a:ext cx="3429000" cy="34925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68400" y="2273300"/>
            <a:ext cx="698500" cy="698500"/>
          </a:xfrm>
          <a:prstGeom prst="roundRect">
            <a:avLst>
              <a:gd name="adj" fmla="val 49090"/>
            </a:avLst>
          </a:prstGeom>
          <a:solidFill>
            <a:srgbClr val="0F493D"/>
          </a:solidFill>
        </p:spPr>
        <p:txBody>
          <a:bodyPr/>
          <a:lstStyle/>
          <a:p>
            <a:endParaRPr lang="en-US"/>
          </a:p>
        </p:txBody>
      </p:sp>
      <p:sp>
        <p:nvSpPr>
          <p:cNvPr id="7" name="AutoShape 7"/>
          <p:cNvSpPr/>
          <p:nvPr/>
        </p:nvSpPr>
        <p:spPr>
          <a:xfrm>
            <a:off x="4559300" y="2032000"/>
            <a:ext cx="3429000" cy="34925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51400" y="2273300"/>
            <a:ext cx="698500" cy="698500"/>
          </a:xfrm>
          <a:prstGeom prst="roundRect">
            <a:avLst>
              <a:gd name="adj" fmla="val 49090"/>
            </a:avLst>
          </a:prstGeom>
          <a:solidFill>
            <a:srgbClr val="0F493D"/>
          </a:solidFill>
        </p:spPr>
        <p:txBody>
          <a:bodyPr/>
          <a:lstStyle/>
          <a:p>
            <a:endParaRPr lang="en-US"/>
          </a:p>
        </p:txBody>
      </p:sp>
      <p:sp>
        <p:nvSpPr>
          <p:cNvPr id="9" name="AutoShape 9"/>
          <p:cNvSpPr/>
          <p:nvPr/>
        </p:nvSpPr>
        <p:spPr>
          <a:xfrm>
            <a:off x="8242300" y="2032000"/>
            <a:ext cx="3429000" cy="34925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34400" y="2273300"/>
            <a:ext cx="698500" cy="698500"/>
          </a:xfrm>
          <a:prstGeom prst="roundRect">
            <a:avLst>
              <a:gd name="adj" fmla="val 49090"/>
            </a:avLst>
          </a:prstGeom>
          <a:solidFill>
            <a:srgbClr val="0F493D"/>
          </a:solidFill>
        </p:spPr>
        <p:txBody>
          <a:bodyPr/>
          <a:lstStyle/>
          <a:p>
            <a:endParaRPr lang="en-US"/>
          </a:p>
        </p:txBody>
      </p:sp>
      <p:sp>
        <p:nvSpPr>
          <p:cNvPr id="11" name="AutoShape 11"/>
          <p:cNvSpPr/>
          <p:nvPr/>
        </p:nvSpPr>
        <p:spPr>
          <a:xfrm>
            <a:off x="11938000" y="2032000"/>
            <a:ext cx="3429000" cy="34925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17400" y="2273300"/>
            <a:ext cx="698500" cy="698500"/>
          </a:xfrm>
          <a:prstGeom prst="roundRect">
            <a:avLst>
              <a:gd name="adj" fmla="val 49090"/>
            </a:avLst>
          </a:prstGeom>
          <a:solidFill>
            <a:srgbClr val="0F493D"/>
          </a:solidFill>
        </p:spPr>
        <p:txBody>
          <a:bodyPr/>
          <a:lstStyle/>
          <a:p>
            <a:endParaRPr lang="en-US"/>
          </a:p>
        </p:txBody>
      </p:sp>
      <p:sp>
        <p:nvSpPr>
          <p:cNvPr id="13" name="AutoShape 13"/>
          <p:cNvSpPr/>
          <p:nvPr/>
        </p:nvSpPr>
        <p:spPr>
          <a:xfrm>
            <a:off x="876300" y="5765800"/>
            <a:ext cx="4660900" cy="2717800"/>
          </a:xfrm>
          <a:prstGeom prst="roundRect">
            <a:avLst>
              <a:gd name="adj" fmla="val 4672"/>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68400" y="6007100"/>
            <a:ext cx="698500" cy="698500"/>
          </a:xfrm>
          <a:prstGeom prst="roundRect">
            <a:avLst>
              <a:gd name="adj" fmla="val 49090"/>
            </a:avLst>
          </a:prstGeom>
          <a:solidFill>
            <a:srgbClr val="0F493D"/>
          </a:solidFill>
        </p:spPr>
        <p:txBody>
          <a:bodyPr/>
          <a:lstStyle/>
          <a:p>
            <a:endParaRPr lang="en-US"/>
          </a:p>
        </p:txBody>
      </p:sp>
      <p:sp>
        <p:nvSpPr>
          <p:cNvPr id="15" name="AutoShape 15"/>
          <p:cNvSpPr/>
          <p:nvPr/>
        </p:nvSpPr>
        <p:spPr>
          <a:xfrm>
            <a:off x="5791200" y="5765800"/>
            <a:ext cx="4660900" cy="2717800"/>
          </a:xfrm>
          <a:prstGeom prst="roundRect">
            <a:avLst>
              <a:gd name="adj" fmla="val 4672"/>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083300" y="6007100"/>
            <a:ext cx="698500" cy="698500"/>
          </a:xfrm>
          <a:prstGeom prst="roundRect">
            <a:avLst>
              <a:gd name="adj" fmla="val 49090"/>
            </a:avLst>
          </a:prstGeom>
          <a:solidFill>
            <a:srgbClr val="0F493D"/>
          </a:solidFill>
        </p:spPr>
        <p:txBody>
          <a:bodyPr/>
          <a:lstStyle/>
          <a:p>
            <a:endParaRPr lang="en-US"/>
          </a:p>
        </p:txBody>
      </p:sp>
      <p:sp>
        <p:nvSpPr>
          <p:cNvPr id="17" name="AutoShape 17"/>
          <p:cNvSpPr/>
          <p:nvPr/>
        </p:nvSpPr>
        <p:spPr>
          <a:xfrm>
            <a:off x="10706100" y="5765800"/>
            <a:ext cx="4660900" cy="2717800"/>
          </a:xfrm>
          <a:prstGeom prst="roundRect">
            <a:avLst>
              <a:gd name="adj" fmla="val 4672"/>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0998200" y="6007100"/>
            <a:ext cx="698500" cy="698500"/>
          </a:xfrm>
          <a:prstGeom prst="roundRect">
            <a:avLst>
              <a:gd name="adj" fmla="val 49090"/>
            </a:avLst>
          </a:prstGeom>
          <a:solidFill>
            <a:srgbClr val="0F493D"/>
          </a:solidFill>
        </p:spPr>
        <p:txBody>
          <a:bodyPr/>
          <a:lstStyle/>
          <a:p>
            <a:endParaRPr lang="en-US"/>
          </a:p>
        </p:txBody>
      </p:sp>
      <p:sp>
        <p:nvSpPr>
          <p:cNvPr id="19" name="TextBox 19"/>
          <p:cNvSpPr txBox="1"/>
          <p:nvPr/>
        </p:nvSpPr>
        <p:spPr>
          <a:xfrm>
            <a:off x="476250" y="294054"/>
            <a:ext cx="14490700" cy="11176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08493C"/>
                </a:solidFill>
                <a:latin typeface="Agbalumo"/>
              </a:rPr>
              <a:t>New Daily Persistent Headache: Overview &amp; Diagnostic Criteria</a:t>
            </a:r>
            <a:endParaRPr lang="en-US" sz="1100" dirty="0"/>
          </a:p>
        </p:txBody>
      </p:sp>
      <p:sp>
        <p:nvSpPr>
          <p:cNvPr id="20" name="TextBox 20"/>
          <p:cNvSpPr txBox="1"/>
          <p:nvPr/>
        </p:nvSpPr>
        <p:spPr>
          <a:xfrm>
            <a:off x="1143000" y="3213100"/>
            <a:ext cx="28956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Abrupt Onset</a:t>
            </a:r>
            <a:endParaRPr lang="en-US" sz="1100"/>
          </a:p>
        </p:txBody>
      </p:sp>
      <p:sp>
        <p:nvSpPr>
          <p:cNvPr id="21" name="TextBox 21"/>
          <p:cNvSpPr txBox="1"/>
          <p:nvPr/>
        </p:nvSpPr>
        <p:spPr>
          <a:xfrm>
            <a:off x="4826000" y="3213100"/>
            <a:ext cx="2895600" cy="8382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Duration Requirement</a:t>
            </a:r>
            <a:endParaRPr lang="en-US" sz="1100"/>
          </a:p>
        </p:txBody>
      </p:sp>
      <p:sp>
        <p:nvSpPr>
          <p:cNvPr id="22" name="TextBox 22"/>
          <p:cNvSpPr txBox="1"/>
          <p:nvPr/>
        </p:nvSpPr>
        <p:spPr>
          <a:xfrm>
            <a:off x="8509000" y="3213100"/>
            <a:ext cx="2895600" cy="8382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Exclusion Diagnosis</a:t>
            </a:r>
            <a:endParaRPr lang="en-US" sz="1100"/>
          </a:p>
        </p:txBody>
      </p:sp>
      <p:sp>
        <p:nvSpPr>
          <p:cNvPr id="23" name="TextBox 23"/>
          <p:cNvSpPr txBox="1"/>
          <p:nvPr/>
        </p:nvSpPr>
        <p:spPr>
          <a:xfrm>
            <a:off x="12192000" y="3213100"/>
            <a:ext cx="2895600" cy="8382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Population Prevalence</a:t>
            </a:r>
            <a:endParaRPr lang="en-US" sz="1100"/>
          </a:p>
        </p:txBody>
      </p:sp>
      <p:sp>
        <p:nvSpPr>
          <p:cNvPr id="24" name="TextBox 24"/>
          <p:cNvSpPr txBox="1"/>
          <p:nvPr/>
        </p:nvSpPr>
        <p:spPr>
          <a:xfrm>
            <a:off x="1143000" y="6946900"/>
            <a:ext cx="41275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Clinical Practice Rates</a:t>
            </a:r>
            <a:endParaRPr lang="en-US" sz="1100"/>
          </a:p>
        </p:txBody>
      </p:sp>
      <p:sp>
        <p:nvSpPr>
          <p:cNvPr id="25" name="TextBox 25"/>
          <p:cNvSpPr txBox="1"/>
          <p:nvPr/>
        </p:nvSpPr>
        <p:spPr>
          <a:xfrm>
            <a:off x="6057900" y="6946900"/>
            <a:ext cx="41275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Gender Distribution</a:t>
            </a:r>
            <a:endParaRPr lang="en-US" sz="1100"/>
          </a:p>
        </p:txBody>
      </p:sp>
      <p:sp>
        <p:nvSpPr>
          <p:cNvPr id="26" name="TextBox 26"/>
          <p:cNvSpPr txBox="1"/>
          <p:nvPr/>
        </p:nvSpPr>
        <p:spPr>
          <a:xfrm>
            <a:off x="10972800" y="6946900"/>
            <a:ext cx="4127500" cy="4191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Age of Onset</a:t>
            </a:r>
            <a:endParaRPr lang="en-US" sz="1100"/>
          </a:p>
        </p:txBody>
      </p:sp>
      <p:sp>
        <p:nvSpPr>
          <p:cNvPr id="27" name="TextBox 27"/>
          <p:cNvSpPr txBox="1"/>
          <p:nvPr/>
        </p:nvSpPr>
        <p:spPr>
          <a:xfrm>
            <a:off x="1143000" y="3810000"/>
            <a:ext cx="2895600" cy="1054100"/>
          </a:xfrm>
          <a:prstGeom prst="rect">
            <a:avLst/>
          </a:prstGeom>
          <a:solidFill>
            <a:srgbClr val="000000">
              <a:alpha val="0"/>
            </a:srgbClr>
          </a:solidFill>
        </p:spPr>
        <p:txBody>
          <a:bodyPr lIns="0" tIns="0" rIns="0" bIns="0" rtlCol="0" anchor="ctr"/>
          <a:lstStyle/>
          <a:p>
            <a:pPr indent="0" algn="l">
              <a:lnSpc>
                <a:spcPct val="150000"/>
              </a:lnSpc>
              <a:defRPr/>
            </a:pPr>
            <a:r>
              <a:rPr lang="en-US" sz="1800" b="1" dirty="0">
                <a:solidFill>
                  <a:srgbClr val="000000"/>
                </a:solidFill>
                <a:latin typeface="Poppins"/>
              </a:rPr>
              <a:t>Continuous headache with abrupt onset</a:t>
            </a:r>
            <a:endParaRPr lang="en-US" sz="1100" dirty="0"/>
          </a:p>
        </p:txBody>
      </p:sp>
      <p:sp>
        <p:nvSpPr>
          <p:cNvPr id="28" name="TextBox 28"/>
          <p:cNvSpPr txBox="1"/>
          <p:nvPr/>
        </p:nvSpPr>
        <p:spPr>
          <a:xfrm>
            <a:off x="4826000" y="4229100"/>
            <a:ext cx="2895600" cy="698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Present for at least three months duration</a:t>
            </a:r>
            <a:endParaRPr lang="en-US" sz="1100"/>
          </a:p>
        </p:txBody>
      </p:sp>
      <p:sp>
        <p:nvSpPr>
          <p:cNvPr id="29" name="TextBox 29"/>
          <p:cNvSpPr txBox="1"/>
          <p:nvPr/>
        </p:nvSpPr>
        <p:spPr>
          <a:xfrm>
            <a:off x="8509000" y="4229100"/>
            <a:ext cx="2895600" cy="10541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Excludes all secondary and primary headache causes</a:t>
            </a:r>
            <a:endParaRPr lang="en-US" sz="1100"/>
          </a:p>
        </p:txBody>
      </p:sp>
      <p:sp>
        <p:nvSpPr>
          <p:cNvPr id="30" name="TextBox 30"/>
          <p:cNvSpPr txBox="1"/>
          <p:nvPr/>
        </p:nvSpPr>
        <p:spPr>
          <a:xfrm>
            <a:off x="12192000" y="4229100"/>
            <a:ext cx="2895600" cy="10541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Population prevalence one in one thousand individuals</a:t>
            </a:r>
            <a:endParaRPr lang="en-US" sz="1100"/>
          </a:p>
        </p:txBody>
      </p:sp>
      <p:sp>
        <p:nvSpPr>
          <p:cNvPr id="31" name="TextBox 31"/>
          <p:cNvSpPr txBox="1"/>
          <p:nvPr/>
        </p:nvSpPr>
        <p:spPr>
          <a:xfrm>
            <a:off x="1143000" y="7543800"/>
            <a:ext cx="4127500" cy="698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Clinical practice rates two to eleven percent</a:t>
            </a:r>
            <a:endParaRPr lang="en-US" sz="1100"/>
          </a:p>
        </p:txBody>
      </p:sp>
      <p:sp>
        <p:nvSpPr>
          <p:cNvPr id="32" name="TextBox 32"/>
          <p:cNvSpPr txBox="1"/>
          <p:nvPr/>
        </p:nvSpPr>
        <p:spPr>
          <a:xfrm>
            <a:off x="6057900" y="7543800"/>
            <a:ext cx="4127500" cy="698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Twice as common in women than men</a:t>
            </a:r>
            <a:endParaRPr lang="en-US" sz="1100"/>
          </a:p>
        </p:txBody>
      </p:sp>
      <p:sp>
        <p:nvSpPr>
          <p:cNvPr id="33" name="TextBox 33"/>
          <p:cNvSpPr txBox="1"/>
          <p:nvPr/>
        </p:nvSpPr>
        <p:spPr>
          <a:xfrm>
            <a:off x="10972800" y="7543800"/>
            <a:ext cx="4127500" cy="698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Onset age typically teens through fifty years</a:t>
            </a:r>
            <a:endParaRPr lang="en-US" sz="1100"/>
          </a:p>
        </p:txBody>
      </p:sp>
      <p:pic>
        <p:nvPicPr>
          <p:cNvPr id="34" name="Picture 34"/>
          <p:cNvPicPr>
            <a:picLocks noChangeAspect="1"/>
          </p:cNvPicPr>
          <p:nvPr/>
        </p:nvPicPr>
        <p:blipFill>
          <a:blip r:embed="rId3"/>
          <a:stretch>
            <a:fillRect/>
          </a:stretch>
        </p:blipFill>
        <p:spPr>
          <a:xfrm>
            <a:off x="1409700" y="2514600"/>
            <a:ext cx="215900" cy="215900"/>
          </a:xfrm>
          <a:prstGeom prst="rect">
            <a:avLst/>
          </a:prstGeom>
        </p:spPr>
      </p:pic>
      <p:pic>
        <p:nvPicPr>
          <p:cNvPr id="35" name="Picture 35"/>
          <p:cNvPicPr>
            <a:picLocks noChangeAspect="1"/>
          </p:cNvPicPr>
          <p:nvPr/>
        </p:nvPicPr>
        <p:blipFill>
          <a:blip r:embed="rId4"/>
          <a:stretch>
            <a:fillRect/>
          </a:stretch>
        </p:blipFill>
        <p:spPr>
          <a:xfrm>
            <a:off x="5092700" y="2514600"/>
            <a:ext cx="215900" cy="215900"/>
          </a:xfrm>
          <a:prstGeom prst="rect">
            <a:avLst/>
          </a:prstGeom>
        </p:spPr>
      </p:pic>
      <p:pic>
        <p:nvPicPr>
          <p:cNvPr id="36" name="Picture 36"/>
          <p:cNvPicPr>
            <a:picLocks noChangeAspect="1"/>
          </p:cNvPicPr>
          <p:nvPr/>
        </p:nvPicPr>
        <p:blipFill>
          <a:blip r:embed="rId5"/>
          <a:stretch>
            <a:fillRect/>
          </a:stretch>
        </p:blipFill>
        <p:spPr>
          <a:xfrm>
            <a:off x="8763000" y="2514600"/>
            <a:ext cx="228600" cy="228600"/>
          </a:xfrm>
          <a:prstGeom prst="rect">
            <a:avLst/>
          </a:prstGeom>
        </p:spPr>
      </p:pic>
      <p:pic>
        <p:nvPicPr>
          <p:cNvPr id="37" name="Picture 37"/>
          <p:cNvPicPr>
            <a:picLocks noChangeAspect="1"/>
          </p:cNvPicPr>
          <p:nvPr/>
        </p:nvPicPr>
        <p:blipFill>
          <a:blip r:embed="rId6"/>
          <a:stretch>
            <a:fillRect/>
          </a:stretch>
        </p:blipFill>
        <p:spPr>
          <a:xfrm>
            <a:off x="12458700" y="2514600"/>
            <a:ext cx="228600" cy="228600"/>
          </a:xfrm>
          <a:prstGeom prst="rect">
            <a:avLst/>
          </a:prstGeom>
        </p:spPr>
      </p:pic>
      <p:pic>
        <p:nvPicPr>
          <p:cNvPr id="38" name="Picture 38"/>
          <p:cNvPicPr>
            <a:picLocks noChangeAspect="1"/>
          </p:cNvPicPr>
          <p:nvPr/>
        </p:nvPicPr>
        <p:blipFill>
          <a:blip r:embed="rId7"/>
          <a:stretch>
            <a:fillRect/>
          </a:stretch>
        </p:blipFill>
        <p:spPr>
          <a:xfrm>
            <a:off x="1397000" y="6248400"/>
            <a:ext cx="228600" cy="228600"/>
          </a:xfrm>
          <a:prstGeom prst="rect">
            <a:avLst/>
          </a:prstGeom>
        </p:spPr>
      </p:pic>
      <p:pic>
        <p:nvPicPr>
          <p:cNvPr id="39" name="Picture 39"/>
          <p:cNvPicPr>
            <a:picLocks noChangeAspect="1"/>
          </p:cNvPicPr>
          <p:nvPr/>
        </p:nvPicPr>
        <p:blipFill>
          <a:blip r:embed="rId8"/>
          <a:stretch>
            <a:fillRect/>
          </a:stretch>
        </p:blipFill>
        <p:spPr>
          <a:xfrm>
            <a:off x="6337300" y="6273800"/>
            <a:ext cx="177800" cy="177800"/>
          </a:xfrm>
          <a:prstGeom prst="rect">
            <a:avLst/>
          </a:prstGeom>
        </p:spPr>
      </p:pic>
      <p:pic>
        <p:nvPicPr>
          <p:cNvPr id="40" name="Picture 40"/>
          <p:cNvPicPr>
            <a:picLocks noChangeAspect="1"/>
          </p:cNvPicPr>
          <p:nvPr/>
        </p:nvPicPr>
        <p:blipFill>
          <a:blip r:embed="rId9"/>
          <a:stretch>
            <a:fillRect/>
          </a:stretch>
        </p:blipFill>
        <p:spPr>
          <a:xfrm>
            <a:off x="11226800" y="6248400"/>
            <a:ext cx="228600" cy="228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146300"/>
            <a:ext cx="14490700" cy="5715000"/>
          </a:xfrm>
          <a:prstGeom prst="rect">
            <a:avLst/>
          </a:prstGeom>
          <a:solidFill>
            <a:srgbClr val="000000">
              <a:alpha val="0"/>
            </a:srgbClr>
          </a:solidFill>
        </p:spPr>
        <p:txBody>
          <a:bodyPr/>
          <a:lstStyle/>
          <a:p>
            <a:endParaRPr lang="en-US"/>
          </a:p>
        </p:txBody>
      </p:sp>
      <p:sp>
        <p:nvSpPr>
          <p:cNvPr id="5" name="AutoShape 5"/>
          <p:cNvSpPr/>
          <p:nvPr/>
        </p:nvSpPr>
        <p:spPr>
          <a:xfrm>
            <a:off x="876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1257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Clinical Features &amp; Inciting Factors</a:t>
            </a:r>
            <a:endParaRPr lang="en-US" sz="1100"/>
          </a:p>
        </p:txBody>
      </p:sp>
      <p:sp>
        <p:nvSpPr>
          <p:cNvPr id="13" name="TextBox 13"/>
          <p:cNvSpPr txBox="1"/>
          <p:nvPr/>
        </p:nvSpPr>
        <p:spPr>
          <a:xfrm>
            <a:off x="1155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Phenotype Resemblance</a:t>
            </a:r>
            <a:endParaRPr lang="en-US" sz="1100"/>
          </a:p>
        </p:txBody>
      </p:sp>
      <p:sp>
        <p:nvSpPr>
          <p:cNvPr id="14" name="TextBox 14"/>
          <p:cNvSpPr txBox="1"/>
          <p:nvPr/>
        </p:nvSpPr>
        <p:spPr>
          <a:xfrm>
            <a:off x="4838700" y="24257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Feature Pattern</a:t>
            </a:r>
            <a:endParaRPr lang="en-US" sz="1100"/>
          </a:p>
        </p:txBody>
      </p:sp>
      <p:sp>
        <p:nvSpPr>
          <p:cNvPr id="15" name="TextBox 15"/>
          <p:cNvSpPr txBox="1"/>
          <p:nvPr/>
        </p:nvSpPr>
        <p:spPr>
          <a:xfrm>
            <a:off x="8521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Viral Infection Trigger</a:t>
            </a:r>
            <a:endParaRPr lang="en-US" sz="1100"/>
          </a:p>
        </p:txBody>
      </p:sp>
      <p:sp>
        <p:nvSpPr>
          <p:cNvPr id="16" name="TextBox 16"/>
          <p:cNvSpPr txBox="1"/>
          <p:nvPr/>
        </p:nvSpPr>
        <p:spPr>
          <a:xfrm>
            <a:off x="12204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COVID-19 Association</a:t>
            </a:r>
            <a:endParaRPr lang="en-US" sz="1100"/>
          </a:p>
        </p:txBody>
      </p:sp>
      <p:sp>
        <p:nvSpPr>
          <p:cNvPr id="17" name="TextBox 17"/>
          <p:cNvSpPr txBox="1"/>
          <p:nvPr/>
        </p:nvSpPr>
        <p:spPr>
          <a:xfrm>
            <a:off x="11557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Stress as Trigger</a:t>
            </a:r>
            <a:endParaRPr lang="en-US" sz="1100"/>
          </a:p>
        </p:txBody>
      </p:sp>
      <p:sp>
        <p:nvSpPr>
          <p:cNvPr id="18" name="TextBox 18"/>
          <p:cNvSpPr txBox="1"/>
          <p:nvPr/>
        </p:nvSpPr>
        <p:spPr>
          <a:xfrm>
            <a:off x="60706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Pain Location</a:t>
            </a:r>
            <a:endParaRPr lang="en-US" sz="1100"/>
          </a:p>
        </p:txBody>
      </p:sp>
      <p:sp>
        <p:nvSpPr>
          <p:cNvPr id="19" name="TextBox 19"/>
          <p:cNvSpPr txBox="1"/>
          <p:nvPr/>
        </p:nvSpPr>
        <p:spPr>
          <a:xfrm>
            <a:off x="109855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Unilateral Rare</a:t>
            </a:r>
            <a:endParaRPr lang="en-US" sz="1100"/>
          </a:p>
        </p:txBody>
      </p:sp>
      <p:sp>
        <p:nvSpPr>
          <p:cNvPr id="20" name="TextBox 20"/>
          <p:cNvSpPr txBox="1"/>
          <p:nvPr/>
        </p:nvSpPr>
        <p:spPr>
          <a:xfrm>
            <a:off x="1155700" y="3505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Resembles chronic migraine or chronic tension-type headache</a:t>
            </a:r>
            <a:endParaRPr lang="en-US" sz="1100"/>
          </a:p>
        </p:txBody>
      </p:sp>
      <p:sp>
        <p:nvSpPr>
          <p:cNvPr id="21" name="TextBox 21"/>
          <p:cNvSpPr txBox="1"/>
          <p:nvPr/>
        </p:nvSpPr>
        <p:spPr>
          <a:xfrm>
            <a:off x="4838700" y="30607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Migrainous features more common in clinical practice</a:t>
            </a:r>
            <a:endParaRPr lang="en-US" sz="1100"/>
          </a:p>
        </p:txBody>
      </p:sp>
      <p:sp>
        <p:nvSpPr>
          <p:cNvPr id="22" name="TextBox 22"/>
          <p:cNvSpPr txBox="1"/>
          <p:nvPr/>
        </p:nvSpPr>
        <p:spPr>
          <a:xfrm>
            <a:off x="8521700" y="3505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Viral infection most frequent trigger ten to thirty percent</a:t>
            </a:r>
            <a:endParaRPr lang="en-US" sz="1100"/>
          </a:p>
        </p:txBody>
      </p:sp>
      <p:sp>
        <p:nvSpPr>
          <p:cNvPr id="23" name="TextBox 23"/>
          <p:cNvSpPr txBox="1"/>
          <p:nvPr/>
        </p:nvSpPr>
        <p:spPr>
          <a:xfrm>
            <a:off x="12204700" y="3505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COVID-19 infection nineteen percent continuous at three months</a:t>
            </a:r>
            <a:endParaRPr lang="en-US" sz="1100"/>
          </a:p>
        </p:txBody>
      </p:sp>
      <p:sp>
        <p:nvSpPr>
          <p:cNvPr id="24" name="TextBox 24"/>
          <p:cNvSpPr txBox="1"/>
          <p:nvPr/>
        </p:nvSpPr>
        <p:spPr>
          <a:xfrm>
            <a:off x="1155700" y="64643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Stressful life events 10-20% cases</a:t>
            </a:r>
            <a:endParaRPr lang="en-US" sz="1100" dirty="0"/>
          </a:p>
        </p:txBody>
      </p:sp>
      <p:sp>
        <p:nvSpPr>
          <p:cNvPr id="25" name="TextBox 25"/>
          <p:cNvSpPr txBox="1"/>
          <p:nvPr/>
        </p:nvSpPr>
        <p:spPr>
          <a:xfrm>
            <a:off x="6070600" y="64643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Bilateral pain pattern most common presentation finding</a:t>
            </a:r>
            <a:endParaRPr lang="en-US" sz="1100"/>
          </a:p>
        </p:txBody>
      </p:sp>
      <p:sp>
        <p:nvSpPr>
          <p:cNvPr id="26" name="TextBox 26"/>
          <p:cNvSpPr txBox="1"/>
          <p:nvPr/>
        </p:nvSpPr>
        <p:spPr>
          <a:xfrm>
            <a:off x="10985500" y="64643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Unilateral pain rare suggests alternative diagnosis hemicrania</a:t>
            </a:r>
            <a:endParaRPr lang="en-US" sz="11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6350" y="0"/>
            <a:ext cx="16256000" cy="9144000"/>
          </a:xfrm>
          <a:prstGeom prst="rect">
            <a:avLst/>
          </a:prstGeom>
        </p:spPr>
      </p:pic>
      <p:sp>
        <p:nvSpPr>
          <p:cNvPr id="4" name="AutoShape 4"/>
          <p:cNvSpPr/>
          <p:nvPr/>
        </p:nvSpPr>
        <p:spPr>
          <a:xfrm>
            <a:off x="292100" y="-385396"/>
            <a:ext cx="14490700" cy="7416800"/>
          </a:xfrm>
          <a:prstGeom prst="rect">
            <a:avLst/>
          </a:prstGeom>
          <a:solidFill>
            <a:srgbClr val="000000">
              <a:alpha val="0"/>
            </a:srgbClr>
          </a:solidFill>
        </p:spPr>
        <p:txBody>
          <a:bodyPr/>
          <a:lstStyle/>
          <a:p>
            <a:endParaRPr lang="en-US" sz="2400" dirty="0"/>
          </a:p>
        </p:txBody>
      </p:sp>
      <p:sp>
        <p:nvSpPr>
          <p:cNvPr id="5" name="AutoShape 5"/>
          <p:cNvSpPr/>
          <p:nvPr/>
        </p:nvSpPr>
        <p:spPr>
          <a:xfrm>
            <a:off x="431800" y="675054"/>
            <a:ext cx="14490700" cy="762000"/>
          </a:xfrm>
          <a:prstGeom prst="rect">
            <a:avLst/>
          </a:prstGeom>
          <a:solidFill>
            <a:srgbClr val="000000">
              <a:alpha val="0"/>
            </a:srgbClr>
          </a:solidFill>
        </p:spPr>
        <p:txBody>
          <a:bodyPr/>
          <a:lstStyle/>
          <a:p>
            <a:endParaRPr lang="en-US"/>
          </a:p>
        </p:txBody>
      </p:sp>
      <p:sp>
        <p:nvSpPr>
          <p:cNvPr id="6" name="AutoShape 6"/>
          <p:cNvSpPr/>
          <p:nvPr/>
        </p:nvSpPr>
        <p:spPr>
          <a:xfrm>
            <a:off x="876300" y="2298700"/>
            <a:ext cx="14490700" cy="762000"/>
          </a:xfrm>
          <a:prstGeom prst="rect">
            <a:avLst/>
          </a:prstGeom>
          <a:solidFill>
            <a:srgbClr val="000000">
              <a:alpha val="0"/>
            </a:srgbClr>
          </a:solidFill>
        </p:spPr>
        <p:txBody>
          <a:bodyPr/>
          <a:lstStyle/>
          <a:p>
            <a:endParaRPr lang="en-US"/>
          </a:p>
        </p:txBody>
      </p:sp>
      <p:sp>
        <p:nvSpPr>
          <p:cNvPr id="7" name="AutoShape 7"/>
          <p:cNvSpPr/>
          <p:nvPr/>
        </p:nvSpPr>
        <p:spPr>
          <a:xfrm>
            <a:off x="876300" y="3416300"/>
            <a:ext cx="14490700" cy="762000"/>
          </a:xfrm>
          <a:prstGeom prst="rect">
            <a:avLst/>
          </a:prstGeom>
          <a:solidFill>
            <a:srgbClr val="000000">
              <a:alpha val="0"/>
            </a:srgbClr>
          </a:solidFill>
        </p:spPr>
        <p:txBody>
          <a:bodyPr/>
          <a:lstStyle/>
          <a:p>
            <a:endParaRPr lang="en-US"/>
          </a:p>
        </p:txBody>
      </p:sp>
      <p:sp>
        <p:nvSpPr>
          <p:cNvPr id="8" name="AutoShape 8"/>
          <p:cNvSpPr/>
          <p:nvPr/>
        </p:nvSpPr>
        <p:spPr>
          <a:xfrm>
            <a:off x="876300" y="4521200"/>
            <a:ext cx="14490700" cy="762000"/>
          </a:xfrm>
          <a:prstGeom prst="rect">
            <a:avLst/>
          </a:prstGeom>
          <a:solidFill>
            <a:srgbClr val="000000">
              <a:alpha val="0"/>
            </a:srgbClr>
          </a:solidFill>
        </p:spPr>
        <p:txBody>
          <a:bodyPr/>
          <a:lstStyle/>
          <a:p>
            <a:endParaRPr lang="en-US"/>
          </a:p>
        </p:txBody>
      </p:sp>
      <p:sp>
        <p:nvSpPr>
          <p:cNvPr id="9" name="AutoShape 9"/>
          <p:cNvSpPr/>
          <p:nvPr/>
        </p:nvSpPr>
        <p:spPr>
          <a:xfrm>
            <a:off x="876300" y="5626100"/>
            <a:ext cx="14490700" cy="762000"/>
          </a:xfrm>
          <a:prstGeom prst="rect">
            <a:avLst/>
          </a:prstGeom>
          <a:solidFill>
            <a:srgbClr val="000000">
              <a:alpha val="0"/>
            </a:srgbClr>
          </a:solidFill>
        </p:spPr>
        <p:txBody>
          <a:bodyPr/>
          <a:lstStyle/>
          <a:p>
            <a:endParaRPr lang="en-US"/>
          </a:p>
        </p:txBody>
      </p:sp>
      <p:sp>
        <p:nvSpPr>
          <p:cNvPr id="10" name="AutoShape 10"/>
          <p:cNvSpPr/>
          <p:nvPr/>
        </p:nvSpPr>
        <p:spPr>
          <a:xfrm>
            <a:off x="876300" y="6743700"/>
            <a:ext cx="14490700" cy="762000"/>
          </a:xfrm>
          <a:prstGeom prst="rect">
            <a:avLst/>
          </a:prstGeom>
          <a:solidFill>
            <a:srgbClr val="000000">
              <a:alpha val="0"/>
            </a:srgbClr>
          </a:solidFill>
        </p:spPr>
        <p:txBody>
          <a:bodyPr/>
          <a:lstStyle/>
          <a:p>
            <a:endParaRPr lang="en-US"/>
          </a:p>
        </p:txBody>
      </p:sp>
      <p:sp>
        <p:nvSpPr>
          <p:cNvPr id="11" name="AutoShape 11"/>
          <p:cNvSpPr/>
          <p:nvPr/>
        </p:nvSpPr>
        <p:spPr>
          <a:xfrm>
            <a:off x="876300" y="7848600"/>
            <a:ext cx="14490700" cy="762000"/>
          </a:xfrm>
          <a:prstGeom prst="rect">
            <a:avLst/>
          </a:prstGeom>
          <a:solidFill>
            <a:srgbClr val="000000">
              <a:alpha val="0"/>
            </a:srgbClr>
          </a:solidFill>
        </p:spPr>
        <p:txBody>
          <a:bodyPr/>
          <a:lstStyle/>
          <a:p>
            <a:endParaRPr lang="en-US"/>
          </a:p>
        </p:txBody>
      </p:sp>
      <p:sp>
        <p:nvSpPr>
          <p:cNvPr id="12" name="TextBox 12"/>
          <p:cNvSpPr txBox="1"/>
          <p:nvPr/>
        </p:nvSpPr>
        <p:spPr>
          <a:xfrm>
            <a:off x="431800" y="397608"/>
            <a:ext cx="14490700" cy="457200"/>
          </a:xfrm>
          <a:prstGeom prst="rect">
            <a:avLst/>
          </a:prstGeom>
          <a:solidFill>
            <a:srgbClr val="000000">
              <a:alpha val="0"/>
            </a:srgbClr>
          </a:solidFill>
        </p:spPr>
        <p:txBody>
          <a:bodyPr lIns="0" tIns="0" rIns="0" bIns="0" rtlCol="0" anchor="ctr"/>
          <a:lstStyle/>
          <a:p>
            <a:pPr indent="0" algn="l">
              <a:lnSpc>
                <a:spcPct val="120000"/>
              </a:lnSpc>
              <a:defRPr/>
            </a:pPr>
            <a:r>
              <a:rPr lang="en-US" sz="3000" b="1" dirty="0">
                <a:solidFill>
                  <a:srgbClr val="08493C"/>
                </a:solidFill>
                <a:latin typeface="Agbalumo"/>
              </a:rPr>
              <a:t>Management Strategies for New Daily Persistent Headache</a:t>
            </a:r>
            <a:endParaRPr lang="en-US" sz="1100" dirty="0"/>
          </a:p>
        </p:txBody>
      </p:sp>
      <p:sp>
        <p:nvSpPr>
          <p:cNvPr id="14" name="TextBox 14"/>
          <p:cNvSpPr txBox="1"/>
          <p:nvPr/>
        </p:nvSpPr>
        <p:spPr>
          <a:xfrm>
            <a:off x="508000" y="1331058"/>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Oral Preventives</a:t>
            </a:r>
            <a:endParaRPr lang="en-US" sz="3200" dirty="0"/>
          </a:p>
        </p:txBody>
      </p:sp>
      <p:sp>
        <p:nvSpPr>
          <p:cNvPr id="15" name="TextBox 15"/>
          <p:cNvSpPr txBox="1"/>
          <p:nvPr/>
        </p:nvSpPr>
        <p:spPr>
          <a:xfrm>
            <a:off x="508000" y="2430585"/>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CGRP Therapies</a:t>
            </a:r>
            <a:endParaRPr lang="en-US" sz="3200" dirty="0"/>
          </a:p>
        </p:txBody>
      </p:sp>
      <p:sp>
        <p:nvSpPr>
          <p:cNvPr id="16" name="TextBox 16"/>
          <p:cNvSpPr txBox="1"/>
          <p:nvPr/>
        </p:nvSpPr>
        <p:spPr>
          <a:xfrm>
            <a:off x="447431" y="3712552"/>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Injectable Options</a:t>
            </a:r>
            <a:endParaRPr lang="en-US" sz="3200" dirty="0"/>
          </a:p>
        </p:txBody>
      </p:sp>
      <p:sp>
        <p:nvSpPr>
          <p:cNvPr id="17" name="TextBox 17"/>
          <p:cNvSpPr txBox="1"/>
          <p:nvPr/>
        </p:nvSpPr>
        <p:spPr>
          <a:xfrm>
            <a:off x="431800" y="4763233"/>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Inpatient Protocol</a:t>
            </a:r>
            <a:endParaRPr lang="en-US" sz="3200" dirty="0"/>
          </a:p>
        </p:txBody>
      </p:sp>
      <p:sp>
        <p:nvSpPr>
          <p:cNvPr id="18" name="TextBox 18"/>
          <p:cNvSpPr txBox="1"/>
          <p:nvPr/>
        </p:nvSpPr>
        <p:spPr>
          <a:xfrm>
            <a:off x="431800" y="669925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Behavioral Therapy</a:t>
            </a:r>
            <a:endParaRPr lang="en-US" sz="3200" dirty="0"/>
          </a:p>
        </p:txBody>
      </p:sp>
      <p:sp>
        <p:nvSpPr>
          <p:cNvPr id="19" name="TextBox 19"/>
          <p:cNvSpPr txBox="1"/>
          <p:nvPr/>
        </p:nvSpPr>
        <p:spPr>
          <a:xfrm>
            <a:off x="476738" y="7830526"/>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Medication Overuse</a:t>
            </a:r>
            <a:endParaRPr lang="en-US" sz="3200" dirty="0"/>
          </a:p>
        </p:txBody>
      </p:sp>
      <p:sp>
        <p:nvSpPr>
          <p:cNvPr id="21" name="TextBox 21"/>
          <p:cNvSpPr txBox="1"/>
          <p:nvPr/>
        </p:nvSpPr>
        <p:spPr>
          <a:xfrm>
            <a:off x="660400" y="1795585"/>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Triptans, tricyclics, beta-blockers, topiramate, valproic acid</a:t>
            </a:r>
            <a:endParaRPr lang="en-US" sz="2000" dirty="0"/>
          </a:p>
        </p:txBody>
      </p:sp>
      <p:sp>
        <p:nvSpPr>
          <p:cNvPr id="22" name="TextBox 22"/>
          <p:cNvSpPr txBox="1"/>
          <p:nvPr/>
        </p:nvSpPr>
        <p:spPr>
          <a:xfrm>
            <a:off x="660400" y="2973265"/>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CGRP monoclonal antibodies show benefit some patients</a:t>
            </a:r>
            <a:endParaRPr lang="en-US" sz="2000" dirty="0"/>
          </a:p>
        </p:txBody>
      </p:sp>
      <p:sp>
        <p:nvSpPr>
          <p:cNvPr id="23" name="TextBox 23"/>
          <p:cNvSpPr txBox="1"/>
          <p:nvPr/>
        </p:nvSpPr>
        <p:spPr>
          <a:xfrm>
            <a:off x="660400" y="42291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err="1">
                <a:solidFill>
                  <a:srgbClr val="000000"/>
                </a:solidFill>
                <a:latin typeface="Poppins"/>
              </a:rPr>
              <a:t>OnabotulinumtoxinA</a:t>
            </a:r>
            <a:r>
              <a:rPr lang="en-US" sz="2000" b="1" dirty="0">
                <a:solidFill>
                  <a:srgbClr val="000000"/>
                </a:solidFill>
                <a:latin typeface="Poppins"/>
              </a:rPr>
              <a:t> and nerve blocks may help</a:t>
            </a:r>
            <a:endParaRPr lang="en-US" sz="2000" dirty="0"/>
          </a:p>
        </p:txBody>
      </p:sp>
      <p:sp>
        <p:nvSpPr>
          <p:cNvPr id="24" name="TextBox 24"/>
          <p:cNvSpPr txBox="1"/>
          <p:nvPr/>
        </p:nvSpPr>
        <p:spPr>
          <a:xfrm>
            <a:off x="660400" y="5456115"/>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IV dihydroergotamine with lidocaine or ketamine inpatient</a:t>
            </a:r>
            <a:endParaRPr lang="en-US" sz="2000" dirty="0"/>
          </a:p>
        </p:txBody>
      </p:sp>
      <p:sp>
        <p:nvSpPr>
          <p:cNvPr id="25" name="TextBox 25"/>
          <p:cNvSpPr txBox="1"/>
          <p:nvPr/>
        </p:nvSpPr>
        <p:spPr>
          <a:xfrm>
            <a:off x="660400" y="7266353"/>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Cognitive behavioral therapy essential for coping strategies</a:t>
            </a:r>
            <a:endParaRPr lang="en-US" sz="2000" dirty="0"/>
          </a:p>
        </p:txBody>
      </p:sp>
      <p:sp>
        <p:nvSpPr>
          <p:cNvPr id="26" name="TextBox 26"/>
          <p:cNvSpPr txBox="1"/>
          <p:nvPr/>
        </p:nvSpPr>
        <p:spPr>
          <a:xfrm>
            <a:off x="640862" y="8318499"/>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Medication overuse occurs thirteen to forty-five percent</a:t>
            </a:r>
            <a:endParaRPr lang="en-US" sz="2000" dirty="0"/>
          </a:p>
        </p:txBody>
      </p:sp>
      <p:pic>
        <p:nvPicPr>
          <p:cNvPr id="28" name="Picture 27">
            <a:extLst>
              <a:ext uri="{FF2B5EF4-FFF2-40B4-BE49-F238E27FC236}">
                <a16:creationId xmlns:a16="http://schemas.microsoft.com/office/drawing/2014/main" id="{255830C6-BF6F-27F4-52D6-E32DB51AA60E}"/>
              </a:ext>
            </a:extLst>
          </p:cNvPr>
          <p:cNvPicPr>
            <a:picLocks noChangeAspect="1"/>
          </p:cNvPicPr>
          <p:nvPr/>
        </p:nvPicPr>
        <p:blipFill>
          <a:blip r:embed="rId3"/>
          <a:stretch>
            <a:fillRect/>
          </a:stretch>
        </p:blipFill>
        <p:spPr>
          <a:xfrm>
            <a:off x="9732906" y="4638187"/>
            <a:ext cx="6078594" cy="376977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422400"/>
            <a:ext cx="14490700" cy="7073900"/>
          </a:xfrm>
          <a:prstGeom prst="rect">
            <a:avLst/>
          </a:prstGeom>
          <a:solidFill>
            <a:srgbClr val="000000">
              <a:alpha val="0"/>
            </a:srgbClr>
          </a:solidFill>
        </p:spPr>
        <p:txBody>
          <a:bodyPr/>
          <a:lstStyle/>
          <a:p>
            <a:endParaRPr lang="en-US"/>
          </a:p>
        </p:txBody>
      </p:sp>
      <p:sp>
        <p:nvSpPr>
          <p:cNvPr id="5" name="AutoShape 5"/>
          <p:cNvSpPr/>
          <p:nvPr/>
        </p:nvSpPr>
        <p:spPr>
          <a:xfrm>
            <a:off x="6756400" y="3479800"/>
            <a:ext cx="622300" cy="558800"/>
          </a:xfrm>
          <a:prstGeom prst="rect">
            <a:avLst/>
          </a:prstGeom>
          <a:solidFill>
            <a:srgbClr val="000000">
              <a:alpha val="0"/>
            </a:srgbClr>
          </a:solidFill>
        </p:spPr>
        <p:txBody>
          <a:bodyPr/>
          <a:lstStyle/>
          <a:p>
            <a:endParaRPr lang="en-US"/>
          </a:p>
        </p:txBody>
      </p:sp>
      <p:sp>
        <p:nvSpPr>
          <p:cNvPr id="6" name="AutoShape 6"/>
          <p:cNvSpPr/>
          <p:nvPr/>
        </p:nvSpPr>
        <p:spPr>
          <a:xfrm>
            <a:off x="8178800" y="3187700"/>
            <a:ext cx="622300" cy="558800"/>
          </a:xfrm>
          <a:prstGeom prst="rect">
            <a:avLst/>
          </a:prstGeom>
          <a:solidFill>
            <a:srgbClr val="000000">
              <a:alpha val="0"/>
            </a:srgbClr>
          </a:solidFill>
        </p:spPr>
        <p:txBody>
          <a:bodyPr/>
          <a:lstStyle/>
          <a:p>
            <a:endParaRPr lang="en-US"/>
          </a:p>
        </p:txBody>
      </p:sp>
      <p:sp>
        <p:nvSpPr>
          <p:cNvPr id="7" name="AutoShape 7"/>
          <p:cNvSpPr/>
          <p:nvPr/>
        </p:nvSpPr>
        <p:spPr>
          <a:xfrm>
            <a:off x="9334500" y="4013200"/>
            <a:ext cx="622300" cy="558800"/>
          </a:xfrm>
          <a:prstGeom prst="rect">
            <a:avLst/>
          </a:prstGeom>
          <a:solidFill>
            <a:srgbClr val="000000">
              <a:alpha val="0"/>
            </a:srgbClr>
          </a:solidFill>
        </p:spPr>
        <p:txBody>
          <a:bodyPr/>
          <a:lstStyle/>
          <a:p>
            <a:endParaRPr lang="en-US"/>
          </a:p>
        </p:txBody>
      </p:sp>
      <p:sp>
        <p:nvSpPr>
          <p:cNvPr id="8" name="AutoShape 8"/>
          <p:cNvSpPr/>
          <p:nvPr/>
        </p:nvSpPr>
        <p:spPr>
          <a:xfrm>
            <a:off x="9334500" y="5346700"/>
            <a:ext cx="622300" cy="558800"/>
          </a:xfrm>
          <a:prstGeom prst="rect">
            <a:avLst/>
          </a:prstGeom>
          <a:solidFill>
            <a:srgbClr val="000000">
              <a:alpha val="0"/>
            </a:srgbClr>
          </a:solidFill>
        </p:spPr>
        <p:txBody>
          <a:bodyPr/>
          <a:lstStyle/>
          <a:p>
            <a:endParaRPr lang="en-US"/>
          </a:p>
        </p:txBody>
      </p:sp>
      <p:sp>
        <p:nvSpPr>
          <p:cNvPr id="10" name="AutoShape 10"/>
          <p:cNvSpPr/>
          <p:nvPr/>
        </p:nvSpPr>
        <p:spPr>
          <a:xfrm>
            <a:off x="6756400" y="5880100"/>
            <a:ext cx="622300" cy="558800"/>
          </a:xfrm>
          <a:prstGeom prst="rect">
            <a:avLst/>
          </a:prstGeom>
          <a:solidFill>
            <a:srgbClr val="000000">
              <a:alpha val="0"/>
            </a:srgbClr>
          </a:solidFill>
        </p:spPr>
        <p:txBody>
          <a:bodyPr/>
          <a:lstStyle/>
          <a:p>
            <a:endParaRPr lang="en-US"/>
          </a:p>
        </p:txBody>
      </p:sp>
      <p:sp>
        <p:nvSpPr>
          <p:cNvPr id="13" name="TextBox 13"/>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500" b="1">
                <a:solidFill>
                  <a:srgbClr val="08493C"/>
                </a:solidFill>
                <a:latin typeface="Agbalumo"/>
              </a:rPr>
              <a:t>Prognosis &amp; Clinical Subtypes Classification</a:t>
            </a:r>
            <a:endParaRPr lang="en-US" sz="1100"/>
          </a:p>
        </p:txBody>
      </p:sp>
      <p:sp>
        <p:nvSpPr>
          <p:cNvPr id="14" name="TextBox 14"/>
          <p:cNvSpPr txBox="1"/>
          <p:nvPr/>
        </p:nvSpPr>
        <p:spPr>
          <a:xfrm>
            <a:off x="816401" y="1859318"/>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dirty="0">
                <a:solidFill>
                  <a:srgbClr val="08493C"/>
                </a:solidFill>
                <a:latin typeface="Agbalumo"/>
              </a:rPr>
              <a:t>Initial Reports</a:t>
            </a:r>
            <a:endParaRPr lang="en-US" sz="1100" dirty="0"/>
          </a:p>
        </p:txBody>
      </p:sp>
      <p:sp>
        <p:nvSpPr>
          <p:cNvPr id="15" name="TextBox 15"/>
          <p:cNvSpPr txBox="1"/>
          <p:nvPr/>
        </p:nvSpPr>
        <p:spPr>
          <a:xfrm>
            <a:off x="6985000" y="35941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6" name="TextBox 16"/>
          <p:cNvSpPr txBox="1"/>
          <p:nvPr/>
        </p:nvSpPr>
        <p:spPr>
          <a:xfrm>
            <a:off x="11417300" y="14224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Current Remission</a:t>
            </a:r>
            <a:endParaRPr lang="en-US" sz="1100"/>
          </a:p>
        </p:txBody>
      </p:sp>
      <p:sp>
        <p:nvSpPr>
          <p:cNvPr id="17" name="TextBox 17"/>
          <p:cNvSpPr txBox="1"/>
          <p:nvPr/>
        </p:nvSpPr>
        <p:spPr>
          <a:xfrm>
            <a:off x="8407400" y="33020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8" name="TextBox 18"/>
          <p:cNvSpPr txBox="1"/>
          <p:nvPr/>
        </p:nvSpPr>
        <p:spPr>
          <a:xfrm>
            <a:off x="11417300" y="31369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Persisting Subform</a:t>
            </a:r>
            <a:endParaRPr lang="en-US" sz="1100"/>
          </a:p>
        </p:txBody>
      </p:sp>
      <p:sp>
        <p:nvSpPr>
          <p:cNvPr id="20" name="TextBox 20"/>
          <p:cNvSpPr txBox="1"/>
          <p:nvPr/>
        </p:nvSpPr>
        <p:spPr>
          <a:xfrm>
            <a:off x="11417300" y="48514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Remitting Subform</a:t>
            </a:r>
            <a:endParaRPr lang="en-US" sz="1100"/>
          </a:p>
        </p:txBody>
      </p:sp>
      <p:sp>
        <p:nvSpPr>
          <p:cNvPr id="21" name="TextBox 21"/>
          <p:cNvSpPr txBox="1"/>
          <p:nvPr/>
        </p:nvSpPr>
        <p:spPr>
          <a:xfrm>
            <a:off x="9563100" y="54610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2" name="TextBox 22"/>
          <p:cNvSpPr txBox="1"/>
          <p:nvPr/>
        </p:nvSpPr>
        <p:spPr>
          <a:xfrm>
            <a:off x="11417300" y="69088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Relapsing-Remitting</a:t>
            </a:r>
            <a:endParaRPr lang="en-US" sz="1100"/>
          </a:p>
        </p:txBody>
      </p:sp>
      <p:sp>
        <p:nvSpPr>
          <p:cNvPr id="24" name="TextBox 24"/>
          <p:cNvSpPr txBox="1"/>
          <p:nvPr/>
        </p:nvSpPr>
        <p:spPr>
          <a:xfrm>
            <a:off x="876300" y="6565900"/>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Phenotype Prognosis</a:t>
            </a:r>
            <a:endParaRPr lang="en-US" sz="1100"/>
          </a:p>
        </p:txBody>
      </p:sp>
      <p:sp>
        <p:nvSpPr>
          <p:cNvPr id="25" name="TextBox 25"/>
          <p:cNvSpPr txBox="1"/>
          <p:nvPr/>
        </p:nvSpPr>
        <p:spPr>
          <a:xfrm>
            <a:off x="6972300" y="59944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6" name="TextBox 26"/>
          <p:cNvSpPr txBox="1"/>
          <p:nvPr/>
        </p:nvSpPr>
        <p:spPr>
          <a:xfrm>
            <a:off x="876300" y="3937000"/>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COVID-19 Persistence</a:t>
            </a:r>
            <a:endParaRPr lang="en-US" sz="1100"/>
          </a:p>
        </p:txBody>
      </p:sp>
      <p:sp>
        <p:nvSpPr>
          <p:cNvPr id="27" name="TextBox 27"/>
          <p:cNvSpPr txBox="1"/>
          <p:nvPr/>
        </p:nvSpPr>
        <p:spPr>
          <a:xfrm>
            <a:off x="6350000" y="48006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8" name="TextBox 28"/>
          <p:cNvSpPr txBox="1"/>
          <p:nvPr/>
        </p:nvSpPr>
        <p:spPr>
          <a:xfrm>
            <a:off x="876300" y="21082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dirty="0">
                <a:solidFill>
                  <a:srgbClr val="000000"/>
                </a:solidFill>
                <a:latin typeface="Poppins"/>
              </a:rPr>
              <a:t>86% remission</a:t>
            </a:r>
            <a:endParaRPr lang="en-US" sz="1100" dirty="0"/>
          </a:p>
        </p:txBody>
      </p:sp>
      <p:sp>
        <p:nvSpPr>
          <p:cNvPr id="29" name="TextBox 29"/>
          <p:cNvSpPr txBox="1"/>
          <p:nvPr/>
        </p:nvSpPr>
        <p:spPr>
          <a:xfrm>
            <a:off x="11417300" y="1993900"/>
            <a:ext cx="3949700" cy="6731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Current data 7-30% remission</a:t>
            </a:r>
            <a:endParaRPr lang="en-US" sz="1100" dirty="0"/>
          </a:p>
        </p:txBody>
      </p:sp>
      <p:sp>
        <p:nvSpPr>
          <p:cNvPr id="30" name="TextBox 30"/>
          <p:cNvSpPr txBox="1"/>
          <p:nvPr/>
        </p:nvSpPr>
        <p:spPr>
          <a:xfrm>
            <a:off x="11417300" y="3708400"/>
            <a:ext cx="3949700" cy="6731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76% of all patients</a:t>
            </a:r>
            <a:endParaRPr lang="en-US" sz="1100" dirty="0"/>
          </a:p>
        </p:txBody>
      </p:sp>
      <p:sp>
        <p:nvSpPr>
          <p:cNvPr id="31" name="TextBox 31"/>
          <p:cNvSpPr txBox="1"/>
          <p:nvPr/>
        </p:nvSpPr>
        <p:spPr>
          <a:xfrm>
            <a:off x="11417300" y="5422900"/>
            <a:ext cx="39497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15 % with eventual resolution</a:t>
            </a:r>
            <a:endParaRPr lang="en-US" sz="1100" dirty="0"/>
          </a:p>
        </p:txBody>
      </p:sp>
      <p:sp>
        <p:nvSpPr>
          <p:cNvPr id="32" name="TextBox 32"/>
          <p:cNvSpPr txBox="1"/>
          <p:nvPr/>
        </p:nvSpPr>
        <p:spPr>
          <a:xfrm>
            <a:off x="11417300" y="7480300"/>
            <a:ext cx="39497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8% with fluctuating course</a:t>
            </a:r>
            <a:endParaRPr lang="en-US" sz="1100" dirty="0"/>
          </a:p>
        </p:txBody>
      </p:sp>
      <p:sp>
        <p:nvSpPr>
          <p:cNvPr id="33" name="TextBox 33"/>
          <p:cNvSpPr txBox="1"/>
          <p:nvPr/>
        </p:nvSpPr>
        <p:spPr>
          <a:xfrm>
            <a:off x="876300" y="71374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Migraine phenotype prognosis inconsistent across different studies</a:t>
            </a:r>
            <a:endParaRPr lang="en-US" sz="1100"/>
          </a:p>
        </p:txBody>
      </p:sp>
      <p:sp>
        <p:nvSpPr>
          <p:cNvPr id="34" name="TextBox 34"/>
          <p:cNvSpPr txBox="1"/>
          <p:nvPr/>
        </p:nvSpPr>
        <p:spPr>
          <a:xfrm>
            <a:off x="876300" y="45085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dirty="0">
                <a:solidFill>
                  <a:srgbClr val="000000"/>
                </a:solidFill>
                <a:latin typeface="Poppins"/>
              </a:rPr>
              <a:t>COVID-19 related NDPH 16% persistent nine months</a:t>
            </a:r>
            <a:endParaRPr lang="en-US" sz="1100" dirty="0"/>
          </a:p>
        </p:txBody>
      </p:sp>
      <p:pic>
        <p:nvPicPr>
          <p:cNvPr id="36" name="Picture 35">
            <a:extLst>
              <a:ext uri="{FF2B5EF4-FFF2-40B4-BE49-F238E27FC236}">
                <a16:creationId xmlns:a16="http://schemas.microsoft.com/office/drawing/2014/main" id="{EAF05F23-6FF7-D67B-324E-CC2B75863B25}"/>
              </a:ext>
            </a:extLst>
          </p:cNvPr>
          <p:cNvPicPr>
            <a:picLocks noChangeAspect="1"/>
          </p:cNvPicPr>
          <p:nvPr/>
        </p:nvPicPr>
        <p:blipFill>
          <a:blip r:embed="rId3"/>
          <a:stretch>
            <a:fillRect/>
          </a:stretch>
        </p:blipFill>
        <p:spPr>
          <a:xfrm>
            <a:off x="5330822" y="2219872"/>
            <a:ext cx="5521757" cy="37038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955800"/>
            <a:ext cx="14490700" cy="6553200"/>
          </a:xfrm>
          <a:prstGeom prst="rect">
            <a:avLst/>
          </a:prstGeom>
          <a:solidFill>
            <a:srgbClr val="000000">
              <a:alpha val="0"/>
            </a:srgbClr>
          </a:solidFill>
        </p:spPr>
        <p:txBody>
          <a:bodyPr/>
          <a:lstStyle/>
          <a:p>
            <a:endParaRPr lang="en-US"/>
          </a:p>
        </p:txBody>
      </p:sp>
      <p:sp>
        <p:nvSpPr>
          <p:cNvPr id="5" name="AutoShape 5"/>
          <p:cNvSpPr/>
          <p:nvPr/>
        </p:nvSpPr>
        <p:spPr>
          <a:xfrm>
            <a:off x="876300" y="1955800"/>
            <a:ext cx="3429000" cy="3365500"/>
          </a:xfrm>
          <a:prstGeom prst="roundRect">
            <a:avLst>
              <a:gd name="adj" fmla="val 377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81100" y="2197100"/>
            <a:ext cx="673100" cy="673100"/>
          </a:xfrm>
          <a:prstGeom prst="roundRect">
            <a:avLst>
              <a:gd name="adj" fmla="val 49056"/>
            </a:avLst>
          </a:prstGeom>
          <a:solidFill>
            <a:srgbClr val="0F493D"/>
          </a:solidFill>
        </p:spPr>
        <p:txBody>
          <a:bodyPr/>
          <a:lstStyle/>
          <a:p>
            <a:endParaRPr lang="en-US"/>
          </a:p>
        </p:txBody>
      </p:sp>
      <p:sp>
        <p:nvSpPr>
          <p:cNvPr id="7" name="AutoShape 7"/>
          <p:cNvSpPr/>
          <p:nvPr/>
        </p:nvSpPr>
        <p:spPr>
          <a:xfrm>
            <a:off x="4559300" y="1955800"/>
            <a:ext cx="3429000" cy="3365500"/>
          </a:xfrm>
          <a:prstGeom prst="roundRect">
            <a:avLst>
              <a:gd name="adj" fmla="val 377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64100" y="2197100"/>
            <a:ext cx="673100" cy="673100"/>
          </a:xfrm>
          <a:prstGeom prst="roundRect">
            <a:avLst>
              <a:gd name="adj" fmla="val 49056"/>
            </a:avLst>
          </a:prstGeom>
          <a:solidFill>
            <a:srgbClr val="0F493D"/>
          </a:solidFill>
        </p:spPr>
        <p:txBody>
          <a:bodyPr/>
          <a:lstStyle/>
          <a:p>
            <a:endParaRPr lang="en-US"/>
          </a:p>
        </p:txBody>
      </p:sp>
      <p:sp>
        <p:nvSpPr>
          <p:cNvPr id="9" name="AutoShape 9"/>
          <p:cNvSpPr/>
          <p:nvPr/>
        </p:nvSpPr>
        <p:spPr>
          <a:xfrm>
            <a:off x="8242300" y="1955800"/>
            <a:ext cx="3429000" cy="3365500"/>
          </a:xfrm>
          <a:prstGeom prst="roundRect">
            <a:avLst>
              <a:gd name="adj" fmla="val 377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47100" y="2197100"/>
            <a:ext cx="673100" cy="673100"/>
          </a:xfrm>
          <a:prstGeom prst="roundRect">
            <a:avLst>
              <a:gd name="adj" fmla="val 49056"/>
            </a:avLst>
          </a:prstGeom>
          <a:solidFill>
            <a:srgbClr val="0F493D"/>
          </a:solidFill>
        </p:spPr>
        <p:txBody>
          <a:bodyPr/>
          <a:lstStyle/>
          <a:p>
            <a:endParaRPr lang="en-US"/>
          </a:p>
        </p:txBody>
      </p:sp>
      <p:sp>
        <p:nvSpPr>
          <p:cNvPr id="11" name="AutoShape 11"/>
          <p:cNvSpPr/>
          <p:nvPr/>
        </p:nvSpPr>
        <p:spPr>
          <a:xfrm>
            <a:off x="11938000" y="1955800"/>
            <a:ext cx="3429000" cy="3365500"/>
          </a:xfrm>
          <a:prstGeom prst="roundRect">
            <a:avLst>
              <a:gd name="adj" fmla="val 3773"/>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42800" y="2197100"/>
            <a:ext cx="673100" cy="673100"/>
          </a:xfrm>
          <a:prstGeom prst="roundRect">
            <a:avLst>
              <a:gd name="adj" fmla="val 49056"/>
            </a:avLst>
          </a:prstGeom>
          <a:solidFill>
            <a:srgbClr val="0F493D"/>
          </a:solidFill>
        </p:spPr>
        <p:txBody>
          <a:bodyPr/>
          <a:lstStyle/>
          <a:p>
            <a:endParaRPr lang="en-US"/>
          </a:p>
        </p:txBody>
      </p:sp>
      <p:sp>
        <p:nvSpPr>
          <p:cNvPr id="13" name="AutoShape 13"/>
          <p:cNvSpPr/>
          <p:nvPr/>
        </p:nvSpPr>
        <p:spPr>
          <a:xfrm>
            <a:off x="876300" y="5549900"/>
            <a:ext cx="4660900" cy="2959100"/>
          </a:xfrm>
          <a:prstGeom prst="roundRect">
            <a:avLst>
              <a:gd name="adj" fmla="val 4291"/>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81100" y="5791200"/>
            <a:ext cx="673100" cy="673100"/>
          </a:xfrm>
          <a:prstGeom prst="roundRect">
            <a:avLst>
              <a:gd name="adj" fmla="val 49056"/>
            </a:avLst>
          </a:prstGeom>
          <a:solidFill>
            <a:srgbClr val="0F493D"/>
          </a:solidFill>
        </p:spPr>
        <p:txBody>
          <a:bodyPr/>
          <a:lstStyle/>
          <a:p>
            <a:endParaRPr lang="en-US"/>
          </a:p>
        </p:txBody>
      </p:sp>
      <p:sp>
        <p:nvSpPr>
          <p:cNvPr id="15" name="AutoShape 15"/>
          <p:cNvSpPr/>
          <p:nvPr/>
        </p:nvSpPr>
        <p:spPr>
          <a:xfrm>
            <a:off x="5791200" y="5549900"/>
            <a:ext cx="4660900" cy="2959100"/>
          </a:xfrm>
          <a:prstGeom prst="roundRect">
            <a:avLst>
              <a:gd name="adj" fmla="val 4291"/>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096000" y="5791200"/>
            <a:ext cx="673100" cy="673100"/>
          </a:xfrm>
          <a:prstGeom prst="roundRect">
            <a:avLst>
              <a:gd name="adj" fmla="val 49056"/>
            </a:avLst>
          </a:prstGeom>
          <a:solidFill>
            <a:srgbClr val="0F493D"/>
          </a:solidFill>
        </p:spPr>
        <p:txBody>
          <a:bodyPr/>
          <a:lstStyle/>
          <a:p>
            <a:endParaRPr lang="en-US"/>
          </a:p>
        </p:txBody>
      </p:sp>
      <p:sp>
        <p:nvSpPr>
          <p:cNvPr id="17" name="AutoShape 17"/>
          <p:cNvSpPr/>
          <p:nvPr/>
        </p:nvSpPr>
        <p:spPr>
          <a:xfrm>
            <a:off x="10706100" y="5549900"/>
            <a:ext cx="4660900" cy="2959100"/>
          </a:xfrm>
          <a:prstGeom prst="roundRect">
            <a:avLst>
              <a:gd name="adj" fmla="val 4291"/>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1010900" y="5791200"/>
            <a:ext cx="673100" cy="673100"/>
          </a:xfrm>
          <a:prstGeom prst="roundRect">
            <a:avLst>
              <a:gd name="adj" fmla="val 49056"/>
            </a:avLst>
          </a:prstGeom>
          <a:solidFill>
            <a:srgbClr val="0F493D"/>
          </a:solidFill>
        </p:spPr>
        <p:txBody>
          <a:bodyPr/>
          <a:lstStyle/>
          <a:p>
            <a:endParaRPr lang="en-US"/>
          </a:p>
        </p:txBody>
      </p:sp>
      <p:sp>
        <p:nvSpPr>
          <p:cNvPr id="19" name="TextBox 19"/>
          <p:cNvSpPr txBox="1"/>
          <p:nvPr/>
        </p:nvSpPr>
        <p:spPr>
          <a:xfrm>
            <a:off x="876300" y="609600"/>
            <a:ext cx="14490700" cy="1079500"/>
          </a:xfrm>
          <a:prstGeom prst="rect">
            <a:avLst/>
          </a:prstGeom>
          <a:solidFill>
            <a:srgbClr val="000000">
              <a:alpha val="0"/>
            </a:srgbClr>
          </a:solidFill>
        </p:spPr>
        <p:txBody>
          <a:bodyPr lIns="0" tIns="0" rIns="0" bIns="0" rtlCol="0" anchor="ctr"/>
          <a:lstStyle/>
          <a:p>
            <a:pPr indent="0" algn="l">
              <a:lnSpc>
                <a:spcPct val="120000"/>
              </a:lnSpc>
              <a:defRPr/>
            </a:pPr>
            <a:r>
              <a:rPr lang="en-US" sz="3500" b="1" dirty="0">
                <a:solidFill>
                  <a:srgbClr val="08493C"/>
                </a:solidFill>
                <a:latin typeface="Agbalumo"/>
              </a:rPr>
              <a:t>Medication-Overuse Headache: Definition &amp; Diagnostic Criteria</a:t>
            </a:r>
            <a:endParaRPr lang="en-US" sz="1100" dirty="0"/>
          </a:p>
        </p:txBody>
      </p:sp>
      <p:sp>
        <p:nvSpPr>
          <p:cNvPr id="20" name="TextBox 20"/>
          <p:cNvSpPr txBox="1"/>
          <p:nvPr/>
        </p:nvSpPr>
        <p:spPr>
          <a:xfrm>
            <a:off x="1143000" y="3098800"/>
            <a:ext cx="2895600" cy="8128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Frequency Duration</a:t>
            </a:r>
            <a:endParaRPr lang="en-US" sz="1100"/>
          </a:p>
        </p:txBody>
      </p:sp>
      <p:sp>
        <p:nvSpPr>
          <p:cNvPr id="21" name="TextBox 21"/>
          <p:cNvSpPr txBox="1"/>
          <p:nvPr/>
        </p:nvSpPr>
        <p:spPr>
          <a:xfrm>
            <a:off x="4826000" y="3098800"/>
            <a:ext cx="2895600" cy="8128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Preexisting Headache</a:t>
            </a:r>
            <a:endParaRPr lang="en-US" sz="1100"/>
          </a:p>
        </p:txBody>
      </p:sp>
      <p:sp>
        <p:nvSpPr>
          <p:cNvPr id="22" name="TextBox 22"/>
          <p:cNvSpPr txBox="1"/>
          <p:nvPr/>
        </p:nvSpPr>
        <p:spPr>
          <a:xfrm>
            <a:off x="8509000" y="3098800"/>
            <a:ext cx="28956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Overuse Pattern</a:t>
            </a:r>
            <a:endParaRPr lang="en-US" sz="1100"/>
          </a:p>
        </p:txBody>
      </p:sp>
      <p:sp>
        <p:nvSpPr>
          <p:cNvPr id="23" name="TextBox 23"/>
          <p:cNvSpPr txBox="1"/>
          <p:nvPr/>
        </p:nvSpPr>
        <p:spPr>
          <a:xfrm>
            <a:off x="12192000" y="3098800"/>
            <a:ext cx="28956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ICHD-3 Criteria</a:t>
            </a:r>
            <a:endParaRPr lang="en-US" sz="1100"/>
          </a:p>
        </p:txBody>
      </p:sp>
      <p:sp>
        <p:nvSpPr>
          <p:cNvPr id="24" name="TextBox 24"/>
          <p:cNvSpPr txBox="1"/>
          <p:nvPr/>
        </p:nvSpPr>
        <p:spPr>
          <a:xfrm>
            <a:off x="1143000" y="66929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Medication Types</a:t>
            </a:r>
            <a:endParaRPr lang="en-US" sz="1100"/>
          </a:p>
        </p:txBody>
      </p:sp>
      <p:sp>
        <p:nvSpPr>
          <p:cNvPr id="25" name="TextBox 25"/>
          <p:cNvSpPr txBox="1"/>
          <p:nvPr/>
        </p:nvSpPr>
        <p:spPr>
          <a:xfrm>
            <a:off x="6057900" y="66929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Exclusion Diagnosis</a:t>
            </a:r>
            <a:endParaRPr lang="en-US" sz="1100"/>
          </a:p>
        </p:txBody>
      </p:sp>
      <p:sp>
        <p:nvSpPr>
          <p:cNvPr id="26" name="TextBox 26"/>
          <p:cNvSpPr txBox="1"/>
          <p:nvPr/>
        </p:nvSpPr>
        <p:spPr>
          <a:xfrm>
            <a:off x="10972800" y="66929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Improvement Criterion</a:t>
            </a:r>
            <a:endParaRPr lang="en-US" sz="1100"/>
          </a:p>
        </p:txBody>
      </p:sp>
      <p:sp>
        <p:nvSpPr>
          <p:cNvPr id="27" name="TextBox 27"/>
          <p:cNvSpPr txBox="1"/>
          <p:nvPr/>
        </p:nvSpPr>
        <p:spPr>
          <a:xfrm>
            <a:off x="1143000" y="4076700"/>
            <a:ext cx="28956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Daily or near-daily headache for 3+ months</a:t>
            </a:r>
            <a:endParaRPr lang="en-US" sz="1100"/>
          </a:p>
        </p:txBody>
      </p:sp>
      <p:sp>
        <p:nvSpPr>
          <p:cNvPr id="28" name="TextBox 28"/>
          <p:cNvSpPr txBox="1"/>
          <p:nvPr/>
        </p:nvSpPr>
        <p:spPr>
          <a:xfrm>
            <a:off x="4826000" y="4076700"/>
            <a:ext cx="28956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Develops in patients with preexisting primary headache</a:t>
            </a:r>
            <a:endParaRPr lang="en-US" sz="1100"/>
          </a:p>
        </p:txBody>
      </p:sp>
      <p:sp>
        <p:nvSpPr>
          <p:cNvPr id="29" name="TextBox 29"/>
          <p:cNvSpPr txBox="1"/>
          <p:nvPr/>
        </p:nvSpPr>
        <p:spPr>
          <a:xfrm>
            <a:off x="8509000" y="3657600"/>
            <a:ext cx="28956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Overuse of acute medication 10-15+ days per month</a:t>
            </a:r>
            <a:endParaRPr lang="en-US" sz="1100"/>
          </a:p>
        </p:txBody>
      </p:sp>
      <p:sp>
        <p:nvSpPr>
          <p:cNvPr id="30" name="TextBox 30"/>
          <p:cNvSpPr txBox="1"/>
          <p:nvPr/>
        </p:nvSpPr>
        <p:spPr>
          <a:xfrm>
            <a:off x="12192000" y="3657600"/>
            <a:ext cx="28956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ICHD-3 criteria: headache ≥15 days per month</a:t>
            </a:r>
            <a:endParaRPr lang="en-US" sz="1100"/>
          </a:p>
        </p:txBody>
      </p:sp>
      <p:sp>
        <p:nvSpPr>
          <p:cNvPr id="31" name="TextBox 31"/>
          <p:cNvSpPr txBox="1"/>
          <p:nvPr/>
        </p:nvSpPr>
        <p:spPr>
          <a:xfrm>
            <a:off x="1143000" y="7264400"/>
            <a:ext cx="41275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Regular overuse includes triptans, analgesics, opioids, ergots</a:t>
            </a:r>
            <a:endParaRPr lang="en-US" sz="1100"/>
          </a:p>
        </p:txBody>
      </p:sp>
      <p:sp>
        <p:nvSpPr>
          <p:cNvPr id="32" name="TextBox 32"/>
          <p:cNvSpPr txBox="1"/>
          <p:nvPr/>
        </p:nvSpPr>
        <p:spPr>
          <a:xfrm>
            <a:off x="6057900" y="7264400"/>
            <a:ext cx="4127500" cy="6731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Not better explained by another ICHD-3 diagnosis</a:t>
            </a:r>
            <a:endParaRPr lang="en-US" sz="1100"/>
          </a:p>
        </p:txBody>
      </p:sp>
      <p:sp>
        <p:nvSpPr>
          <p:cNvPr id="33" name="TextBox 33"/>
          <p:cNvSpPr txBox="1"/>
          <p:nvPr/>
        </p:nvSpPr>
        <p:spPr>
          <a:xfrm>
            <a:off x="10972800" y="7264400"/>
            <a:ext cx="41275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Headache improves after medication withdrawal within 2 months</a:t>
            </a:r>
            <a:endParaRPr lang="en-US" sz="1100"/>
          </a:p>
        </p:txBody>
      </p:sp>
      <p:pic>
        <p:nvPicPr>
          <p:cNvPr id="34" name="Picture 34"/>
          <p:cNvPicPr>
            <a:picLocks noChangeAspect="1"/>
          </p:cNvPicPr>
          <p:nvPr/>
        </p:nvPicPr>
        <p:blipFill>
          <a:blip r:embed="rId3"/>
          <a:stretch>
            <a:fillRect/>
          </a:stretch>
        </p:blipFill>
        <p:spPr>
          <a:xfrm>
            <a:off x="1409700" y="2425700"/>
            <a:ext cx="215900" cy="215900"/>
          </a:xfrm>
          <a:prstGeom prst="rect">
            <a:avLst/>
          </a:prstGeom>
        </p:spPr>
      </p:pic>
      <p:pic>
        <p:nvPicPr>
          <p:cNvPr id="35" name="Picture 35"/>
          <p:cNvPicPr>
            <a:picLocks noChangeAspect="1"/>
          </p:cNvPicPr>
          <p:nvPr/>
        </p:nvPicPr>
        <p:blipFill>
          <a:blip r:embed="rId4"/>
          <a:stretch>
            <a:fillRect/>
          </a:stretch>
        </p:blipFill>
        <p:spPr>
          <a:xfrm>
            <a:off x="5092700" y="2425700"/>
            <a:ext cx="215900" cy="215900"/>
          </a:xfrm>
          <a:prstGeom prst="rect">
            <a:avLst/>
          </a:prstGeom>
        </p:spPr>
      </p:pic>
      <p:pic>
        <p:nvPicPr>
          <p:cNvPr id="36" name="Picture 36"/>
          <p:cNvPicPr>
            <a:picLocks noChangeAspect="1"/>
          </p:cNvPicPr>
          <p:nvPr/>
        </p:nvPicPr>
        <p:blipFill>
          <a:blip r:embed="rId5"/>
          <a:stretch>
            <a:fillRect/>
          </a:stretch>
        </p:blipFill>
        <p:spPr>
          <a:xfrm>
            <a:off x="8775700" y="2425700"/>
            <a:ext cx="215900" cy="215900"/>
          </a:xfrm>
          <a:prstGeom prst="rect">
            <a:avLst/>
          </a:prstGeom>
        </p:spPr>
      </p:pic>
      <p:pic>
        <p:nvPicPr>
          <p:cNvPr id="37" name="Picture 37"/>
          <p:cNvPicPr>
            <a:picLocks noChangeAspect="1"/>
          </p:cNvPicPr>
          <p:nvPr/>
        </p:nvPicPr>
        <p:blipFill>
          <a:blip r:embed="rId6"/>
          <a:stretch>
            <a:fillRect/>
          </a:stretch>
        </p:blipFill>
        <p:spPr>
          <a:xfrm>
            <a:off x="12484100" y="2438400"/>
            <a:ext cx="177800" cy="177800"/>
          </a:xfrm>
          <a:prstGeom prst="rect">
            <a:avLst/>
          </a:prstGeom>
        </p:spPr>
      </p:pic>
      <p:pic>
        <p:nvPicPr>
          <p:cNvPr id="38" name="Picture 38"/>
          <p:cNvPicPr>
            <a:picLocks noChangeAspect="1"/>
          </p:cNvPicPr>
          <p:nvPr/>
        </p:nvPicPr>
        <p:blipFill>
          <a:blip r:embed="rId3"/>
          <a:stretch>
            <a:fillRect/>
          </a:stretch>
        </p:blipFill>
        <p:spPr>
          <a:xfrm>
            <a:off x="1422400" y="6032500"/>
            <a:ext cx="177800" cy="177800"/>
          </a:xfrm>
          <a:prstGeom prst="rect">
            <a:avLst/>
          </a:prstGeom>
        </p:spPr>
      </p:pic>
      <p:pic>
        <p:nvPicPr>
          <p:cNvPr id="39" name="Picture 39"/>
          <p:cNvPicPr>
            <a:picLocks noChangeAspect="1"/>
          </p:cNvPicPr>
          <p:nvPr/>
        </p:nvPicPr>
        <p:blipFill>
          <a:blip r:embed="rId7"/>
          <a:stretch>
            <a:fillRect/>
          </a:stretch>
        </p:blipFill>
        <p:spPr>
          <a:xfrm>
            <a:off x="6324600" y="6019800"/>
            <a:ext cx="215900" cy="215900"/>
          </a:xfrm>
          <a:prstGeom prst="rect">
            <a:avLst/>
          </a:prstGeom>
        </p:spPr>
      </p:pic>
      <p:pic>
        <p:nvPicPr>
          <p:cNvPr id="40" name="Picture 40"/>
          <p:cNvPicPr>
            <a:picLocks noChangeAspect="1"/>
          </p:cNvPicPr>
          <p:nvPr/>
        </p:nvPicPr>
        <p:blipFill>
          <a:blip r:embed="rId3"/>
          <a:stretch>
            <a:fillRect/>
          </a:stretch>
        </p:blipFill>
        <p:spPr>
          <a:xfrm>
            <a:off x="11239500" y="6019800"/>
            <a:ext cx="215900" cy="215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3"/>
          <a:srcRect t="56" b="56"/>
          <a:stretch>
            <a:fillRect/>
          </a:stretch>
        </p:blipFill>
        <p:spPr>
          <a:xfrm>
            <a:off x="0" y="0"/>
            <a:ext cx="16256000" cy="9144000"/>
          </a:xfrm>
          <a:prstGeom prst="rect">
            <a:avLst/>
          </a:prstGeom>
        </p:spPr>
      </p:pic>
      <p:sp>
        <p:nvSpPr>
          <p:cNvPr id="4" name="AutoShape 4"/>
          <p:cNvSpPr/>
          <p:nvPr/>
        </p:nvSpPr>
        <p:spPr>
          <a:xfrm>
            <a:off x="876300" y="3022600"/>
            <a:ext cx="14490700" cy="4584700"/>
          </a:xfrm>
          <a:prstGeom prst="rect">
            <a:avLst/>
          </a:prstGeom>
          <a:solidFill>
            <a:srgbClr val="000000">
              <a:alpha val="0"/>
            </a:srgbClr>
          </a:solidFill>
        </p:spPr>
        <p:txBody>
          <a:bodyPr/>
          <a:lstStyle/>
          <a:p>
            <a:endParaRPr lang="en-US"/>
          </a:p>
        </p:txBody>
      </p:sp>
      <p:sp>
        <p:nvSpPr>
          <p:cNvPr id="5" name="AutoShape 5"/>
          <p:cNvSpPr/>
          <p:nvPr/>
        </p:nvSpPr>
        <p:spPr>
          <a:xfrm>
            <a:off x="876300" y="3022600"/>
            <a:ext cx="3429000" cy="45847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43000" y="3289300"/>
            <a:ext cx="749300" cy="749300"/>
          </a:xfrm>
          <a:prstGeom prst="roundRect">
            <a:avLst>
              <a:gd name="adj" fmla="val 49152"/>
            </a:avLst>
          </a:prstGeom>
          <a:solidFill>
            <a:srgbClr val="0F493D"/>
          </a:solidFill>
        </p:spPr>
        <p:txBody>
          <a:bodyPr/>
          <a:lstStyle/>
          <a:p>
            <a:endParaRPr lang="en-US"/>
          </a:p>
        </p:txBody>
      </p:sp>
      <p:sp>
        <p:nvSpPr>
          <p:cNvPr id="7" name="AutoShape 7"/>
          <p:cNvSpPr/>
          <p:nvPr/>
        </p:nvSpPr>
        <p:spPr>
          <a:xfrm>
            <a:off x="4559300" y="3022600"/>
            <a:ext cx="3429000" cy="45847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26000" y="3289300"/>
            <a:ext cx="749300" cy="749300"/>
          </a:xfrm>
          <a:prstGeom prst="roundRect">
            <a:avLst>
              <a:gd name="adj" fmla="val 49152"/>
            </a:avLst>
          </a:prstGeom>
          <a:solidFill>
            <a:srgbClr val="0F493D"/>
          </a:solidFill>
        </p:spPr>
        <p:txBody>
          <a:bodyPr/>
          <a:lstStyle/>
          <a:p>
            <a:endParaRPr lang="en-US"/>
          </a:p>
        </p:txBody>
      </p:sp>
      <p:sp>
        <p:nvSpPr>
          <p:cNvPr id="9" name="AutoShape 9"/>
          <p:cNvSpPr/>
          <p:nvPr/>
        </p:nvSpPr>
        <p:spPr>
          <a:xfrm>
            <a:off x="8242300" y="3022600"/>
            <a:ext cx="3429000" cy="45847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09000" y="3289300"/>
            <a:ext cx="749300" cy="749300"/>
          </a:xfrm>
          <a:prstGeom prst="roundRect">
            <a:avLst>
              <a:gd name="adj" fmla="val 49152"/>
            </a:avLst>
          </a:prstGeom>
          <a:solidFill>
            <a:srgbClr val="0F493D"/>
          </a:solidFill>
        </p:spPr>
        <p:txBody>
          <a:bodyPr/>
          <a:lstStyle/>
          <a:p>
            <a:endParaRPr lang="en-US"/>
          </a:p>
        </p:txBody>
      </p:sp>
      <p:sp>
        <p:nvSpPr>
          <p:cNvPr id="11" name="AutoShape 11"/>
          <p:cNvSpPr/>
          <p:nvPr/>
        </p:nvSpPr>
        <p:spPr>
          <a:xfrm>
            <a:off x="11938000" y="3022600"/>
            <a:ext cx="3429000" cy="4584700"/>
          </a:xfrm>
          <a:prstGeom prst="roundRect">
            <a:avLst>
              <a:gd name="adj" fmla="val 4074"/>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192000" y="3289300"/>
            <a:ext cx="749300" cy="749300"/>
          </a:xfrm>
          <a:prstGeom prst="roundRect">
            <a:avLst>
              <a:gd name="adj" fmla="val 49152"/>
            </a:avLst>
          </a:prstGeom>
          <a:solidFill>
            <a:srgbClr val="0F493D"/>
          </a:solidFill>
        </p:spPr>
        <p:txBody>
          <a:bodyPr/>
          <a:lstStyle/>
          <a:p>
            <a:endParaRPr lang="en-US"/>
          </a:p>
        </p:txBody>
      </p:sp>
      <p:sp>
        <p:nvSpPr>
          <p:cNvPr id="13" name="TextBox 13"/>
          <p:cNvSpPr txBox="1"/>
          <p:nvPr/>
        </p:nvSpPr>
        <p:spPr>
          <a:xfrm>
            <a:off x="596900" y="127188"/>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Conducting the Effective Interview: Communication and Interpersonal Foundations</a:t>
            </a:r>
            <a:endParaRPr lang="en-US" sz="1100" dirty="0"/>
          </a:p>
        </p:txBody>
      </p:sp>
      <p:sp>
        <p:nvSpPr>
          <p:cNvPr id="14" name="TextBox 14"/>
          <p:cNvSpPr txBox="1"/>
          <p:nvPr/>
        </p:nvSpPr>
        <p:spPr>
          <a:xfrm>
            <a:off x="1143000" y="4292600"/>
            <a:ext cx="2895600" cy="13589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Establish the Primary Concern</a:t>
            </a:r>
            <a:endParaRPr lang="en-US" sz="1100"/>
          </a:p>
        </p:txBody>
      </p:sp>
      <p:sp>
        <p:nvSpPr>
          <p:cNvPr id="15" name="TextBox 15"/>
          <p:cNvSpPr txBox="1"/>
          <p:nvPr/>
        </p:nvSpPr>
        <p:spPr>
          <a:xfrm>
            <a:off x="4826000" y="4292600"/>
            <a:ext cx="2895600" cy="13589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Navigate the Narrative Chronologically</a:t>
            </a:r>
            <a:endParaRPr lang="en-US" sz="1100"/>
          </a:p>
        </p:txBody>
      </p:sp>
      <p:sp>
        <p:nvSpPr>
          <p:cNvPr id="16" name="TextBox 16"/>
          <p:cNvSpPr txBox="1"/>
          <p:nvPr/>
        </p:nvSpPr>
        <p:spPr>
          <a:xfrm>
            <a:off x="8509000" y="4292600"/>
            <a:ext cx="2895600" cy="13589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Apply Active Listening Techniques</a:t>
            </a:r>
            <a:endParaRPr lang="en-US" sz="1100"/>
          </a:p>
        </p:txBody>
      </p:sp>
      <p:sp>
        <p:nvSpPr>
          <p:cNvPr id="17" name="TextBox 17"/>
          <p:cNvSpPr txBox="1"/>
          <p:nvPr/>
        </p:nvSpPr>
        <p:spPr>
          <a:xfrm>
            <a:off x="12192000" y="4292600"/>
            <a:ext cx="28956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Optimize With Pre-Visit Tools</a:t>
            </a:r>
            <a:endParaRPr lang="en-US" sz="1100"/>
          </a:p>
        </p:txBody>
      </p:sp>
      <p:sp>
        <p:nvSpPr>
          <p:cNvPr id="18" name="TextBox 18"/>
          <p:cNvSpPr txBox="1"/>
          <p:nvPr/>
        </p:nvSpPr>
        <p:spPr>
          <a:xfrm>
            <a:off x="1143000" y="5829300"/>
            <a:ext cx="28956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Start with patient's own words, not referral information.</a:t>
            </a:r>
            <a:endParaRPr lang="en-US" sz="1100"/>
          </a:p>
        </p:txBody>
      </p:sp>
      <p:sp>
        <p:nvSpPr>
          <p:cNvPr id="19" name="TextBox 19"/>
          <p:cNvSpPr txBox="1"/>
          <p:nvPr/>
        </p:nvSpPr>
        <p:spPr>
          <a:xfrm>
            <a:off x="4826000" y="5829300"/>
            <a:ext cx="28956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Ask: 'Tell me about headaches from the beginning.'</a:t>
            </a:r>
            <a:endParaRPr lang="en-US" sz="1100"/>
          </a:p>
        </p:txBody>
      </p:sp>
      <p:sp>
        <p:nvSpPr>
          <p:cNvPr id="20" name="TextBox 20"/>
          <p:cNvSpPr txBox="1"/>
          <p:nvPr/>
        </p:nvSpPr>
        <p:spPr>
          <a:xfrm>
            <a:off x="8509000" y="5829300"/>
            <a:ext cx="28956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Listen actively, interpret nonverbal cues, show genuine empathy.</a:t>
            </a:r>
            <a:endParaRPr lang="en-US" sz="1100"/>
          </a:p>
        </p:txBody>
      </p:sp>
      <p:sp>
        <p:nvSpPr>
          <p:cNvPr id="21" name="TextBox 21"/>
          <p:cNvSpPr txBox="1"/>
          <p:nvPr/>
        </p:nvSpPr>
        <p:spPr>
          <a:xfrm>
            <a:off x="12192000" y="5372100"/>
            <a:ext cx="28956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Use pre-visit questionnaires. Specialists spend 30-40 minutes initially.</a:t>
            </a:r>
            <a:endParaRPr lang="en-US" sz="1100"/>
          </a:p>
        </p:txBody>
      </p:sp>
      <p:pic>
        <p:nvPicPr>
          <p:cNvPr id="22" name="Picture 22"/>
          <p:cNvPicPr>
            <a:picLocks noChangeAspect="1"/>
          </p:cNvPicPr>
          <p:nvPr/>
        </p:nvPicPr>
        <p:blipFill>
          <a:blip r:embed="rId4"/>
          <a:stretch>
            <a:fillRect/>
          </a:stretch>
        </p:blipFill>
        <p:spPr>
          <a:xfrm>
            <a:off x="1384300" y="3530600"/>
            <a:ext cx="241300" cy="241300"/>
          </a:xfrm>
          <a:prstGeom prst="rect">
            <a:avLst/>
          </a:prstGeom>
        </p:spPr>
      </p:pic>
      <p:pic>
        <p:nvPicPr>
          <p:cNvPr id="23" name="Picture 23"/>
          <p:cNvPicPr>
            <a:picLocks noChangeAspect="1"/>
          </p:cNvPicPr>
          <p:nvPr/>
        </p:nvPicPr>
        <p:blipFill>
          <a:blip r:embed="rId5"/>
          <a:stretch>
            <a:fillRect/>
          </a:stretch>
        </p:blipFill>
        <p:spPr>
          <a:xfrm>
            <a:off x="5080000" y="3530600"/>
            <a:ext cx="241300" cy="241300"/>
          </a:xfrm>
          <a:prstGeom prst="rect">
            <a:avLst/>
          </a:prstGeom>
        </p:spPr>
      </p:pic>
      <p:pic>
        <p:nvPicPr>
          <p:cNvPr id="24" name="Picture 24"/>
          <p:cNvPicPr>
            <a:picLocks noChangeAspect="1"/>
          </p:cNvPicPr>
          <p:nvPr/>
        </p:nvPicPr>
        <p:blipFill>
          <a:blip r:embed="rId6"/>
          <a:stretch>
            <a:fillRect/>
          </a:stretch>
        </p:blipFill>
        <p:spPr>
          <a:xfrm>
            <a:off x="8763000" y="3530600"/>
            <a:ext cx="241300" cy="241300"/>
          </a:xfrm>
          <a:prstGeom prst="rect">
            <a:avLst/>
          </a:prstGeom>
        </p:spPr>
      </p:pic>
      <p:pic>
        <p:nvPicPr>
          <p:cNvPr id="25" name="Picture 25"/>
          <p:cNvPicPr>
            <a:picLocks noChangeAspect="1"/>
          </p:cNvPicPr>
          <p:nvPr/>
        </p:nvPicPr>
        <p:blipFill>
          <a:blip r:embed="rId7"/>
          <a:stretch>
            <a:fillRect/>
          </a:stretch>
        </p:blipFill>
        <p:spPr>
          <a:xfrm>
            <a:off x="12471400" y="3543300"/>
            <a:ext cx="215900" cy="215900"/>
          </a:xfrm>
          <a:prstGeom prst="rect">
            <a:avLst/>
          </a:prstGeom>
        </p:spPr>
      </p:pic>
      <p:pic>
        <p:nvPicPr>
          <p:cNvPr id="26" name="Picture 25">
            <a:extLst>
              <a:ext uri="{FF2B5EF4-FFF2-40B4-BE49-F238E27FC236}">
                <a16:creationId xmlns:a16="http://schemas.microsoft.com/office/drawing/2014/main" id="{D62E24FF-3F12-4803-93C2-18CF97082247}"/>
              </a:ext>
            </a:extLst>
          </p:cNvPr>
          <p:cNvPicPr>
            <a:picLocks noChangeAspect="1"/>
          </p:cNvPicPr>
          <p:nvPr/>
        </p:nvPicPr>
        <p:blipFill>
          <a:blip r:embed="rId8"/>
          <a:stretch>
            <a:fillRect/>
          </a:stretch>
        </p:blipFill>
        <p:spPr>
          <a:xfrm>
            <a:off x="4834477" y="969710"/>
            <a:ext cx="7361431" cy="168459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146300"/>
            <a:ext cx="14490700" cy="5715000"/>
          </a:xfrm>
          <a:prstGeom prst="rect">
            <a:avLst/>
          </a:prstGeom>
          <a:solidFill>
            <a:srgbClr val="000000">
              <a:alpha val="0"/>
            </a:srgbClr>
          </a:solidFill>
        </p:spPr>
        <p:txBody>
          <a:bodyPr/>
          <a:lstStyle/>
          <a:p>
            <a:endParaRPr lang="en-US"/>
          </a:p>
        </p:txBody>
      </p:sp>
      <p:sp>
        <p:nvSpPr>
          <p:cNvPr id="5" name="AutoShape 5"/>
          <p:cNvSpPr/>
          <p:nvPr/>
        </p:nvSpPr>
        <p:spPr>
          <a:xfrm>
            <a:off x="876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1257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Epidemiology, Risk Factors &amp; Clinical Features</a:t>
            </a:r>
            <a:endParaRPr lang="en-US" sz="1100"/>
          </a:p>
        </p:txBody>
      </p:sp>
      <p:sp>
        <p:nvSpPr>
          <p:cNvPr id="13" name="TextBox 13"/>
          <p:cNvSpPr txBox="1"/>
          <p:nvPr/>
        </p:nvSpPr>
        <p:spPr>
          <a:xfrm>
            <a:off x="1155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Population Prevalence</a:t>
            </a:r>
            <a:endParaRPr lang="en-US" sz="1100"/>
          </a:p>
        </p:txBody>
      </p:sp>
      <p:sp>
        <p:nvSpPr>
          <p:cNvPr id="14" name="TextBox 14"/>
          <p:cNvSpPr txBox="1"/>
          <p:nvPr/>
        </p:nvSpPr>
        <p:spPr>
          <a:xfrm>
            <a:off x="4838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Chronic Migraine Link</a:t>
            </a:r>
            <a:endParaRPr lang="en-US" sz="1100"/>
          </a:p>
        </p:txBody>
      </p:sp>
      <p:sp>
        <p:nvSpPr>
          <p:cNvPr id="15" name="TextBox 15"/>
          <p:cNvSpPr txBox="1"/>
          <p:nvPr/>
        </p:nvSpPr>
        <p:spPr>
          <a:xfrm>
            <a:off x="8521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Demographic Risks</a:t>
            </a:r>
            <a:endParaRPr lang="en-US" sz="1100"/>
          </a:p>
        </p:txBody>
      </p:sp>
      <p:sp>
        <p:nvSpPr>
          <p:cNvPr id="16" name="TextBox 16"/>
          <p:cNvSpPr txBox="1"/>
          <p:nvPr/>
        </p:nvSpPr>
        <p:spPr>
          <a:xfrm>
            <a:off x="12204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Psychiatric Comorbidities</a:t>
            </a:r>
            <a:endParaRPr lang="en-US" sz="1100"/>
          </a:p>
        </p:txBody>
      </p:sp>
      <p:sp>
        <p:nvSpPr>
          <p:cNvPr id="17" name="TextBox 17"/>
          <p:cNvSpPr txBox="1"/>
          <p:nvPr/>
        </p:nvSpPr>
        <p:spPr>
          <a:xfrm>
            <a:off x="11557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Overused Medications</a:t>
            </a:r>
            <a:endParaRPr lang="en-US" sz="1100"/>
          </a:p>
        </p:txBody>
      </p:sp>
      <p:sp>
        <p:nvSpPr>
          <p:cNvPr id="18" name="TextBox 18"/>
          <p:cNvSpPr txBox="1"/>
          <p:nvPr/>
        </p:nvSpPr>
        <p:spPr>
          <a:xfrm>
            <a:off x="60706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Onset Pattern</a:t>
            </a:r>
            <a:endParaRPr lang="en-US" sz="1100"/>
          </a:p>
        </p:txBody>
      </p:sp>
      <p:sp>
        <p:nvSpPr>
          <p:cNvPr id="19" name="TextBox 19"/>
          <p:cNvSpPr txBox="1"/>
          <p:nvPr/>
        </p:nvSpPr>
        <p:spPr>
          <a:xfrm>
            <a:off x="109855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Trigger Sensitivity</a:t>
            </a:r>
            <a:endParaRPr lang="en-US" sz="1100"/>
          </a:p>
        </p:txBody>
      </p:sp>
      <p:sp>
        <p:nvSpPr>
          <p:cNvPr id="20" name="TextBox 20"/>
          <p:cNvSpPr txBox="1"/>
          <p:nvPr/>
        </p:nvSpPr>
        <p:spPr>
          <a:xfrm>
            <a:off x="1155700" y="3505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Prevalence 1-2% in general population worldwide</a:t>
            </a:r>
            <a:endParaRPr lang="en-US" sz="1100"/>
          </a:p>
        </p:txBody>
      </p:sp>
      <p:sp>
        <p:nvSpPr>
          <p:cNvPr id="21" name="TextBox 21"/>
          <p:cNvSpPr txBox="1"/>
          <p:nvPr/>
        </p:nvSpPr>
        <p:spPr>
          <a:xfrm>
            <a:off x="4838700" y="3505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50% of chronic migraine attributed to MOH</a:t>
            </a:r>
            <a:endParaRPr lang="en-US" sz="1100"/>
          </a:p>
        </p:txBody>
      </p:sp>
      <p:sp>
        <p:nvSpPr>
          <p:cNvPr id="22" name="TextBox 22"/>
          <p:cNvSpPr txBox="1"/>
          <p:nvPr/>
        </p:nvSpPr>
        <p:spPr>
          <a:xfrm>
            <a:off x="8521700" y="3505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Female sex, low socioeconomic status increase risk</a:t>
            </a:r>
            <a:endParaRPr lang="en-US" sz="1100"/>
          </a:p>
        </p:txBody>
      </p:sp>
      <p:sp>
        <p:nvSpPr>
          <p:cNvPr id="23" name="TextBox 23"/>
          <p:cNvSpPr txBox="1"/>
          <p:nvPr/>
        </p:nvSpPr>
        <p:spPr>
          <a:xfrm>
            <a:off x="12204700" y="3505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Psychiatric comorbidities: depression, anxiety, alexithymia common</a:t>
            </a:r>
            <a:endParaRPr lang="en-US" sz="1100"/>
          </a:p>
        </p:txBody>
      </p:sp>
      <p:sp>
        <p:nvSpPr>
          <p:cNvPr id="24" name="TextBox 24"/>
          <p:cNvSpPr txBox="1"/>
          <p:nvPr/>
        </p:nvSpPr>
        <p:spPr>
          <a:xfrm>
            <a:off x="1155700" y="64643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Combination analgesics most frequently overused medication type</a:t>
            </a:r>
            <a:endParaRPr lang="en-US" sz="1100"/>
          </a:p>
        </p:txBody>
      </p:sp>
      <p:sp>
        <p:nvSpPr>
          <p:cNvPr id="25" name="TextBox 25"/>
          <p:cNvSpPr txBox="1"/>
          <p:nvPr/>
        </p:nvSpPr>
        <p:spPr>
          <a:xfrm>
            <a:off x="6070600" y="64643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Gradual onset with variable headache quality</a:t>
            </a:r>
            <a:endParaRPr lang="en-US" sz="1100"/>
          </a:p>
        </p:txBody>
      </p:sp>
      <p:sp>
        <p:nvSpPr>
          <p:cNvPr id="26" name="TextBox 26"/>
          <p:cNvSpPr txBox="1"/>
          <p:nvPr/>
        </p:nvSpPr>
        <p:spPr>
          <a:xfrm>
            <a:off x="10985500" y="64643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Headache easily triggered by mental or exertion</a:t>
            </a:r>
            <a:endParaRPr lang="en-US" sz="11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387600"/>
            <a:ext cx="14490700" cy="5232400"/>
          </a:xfrm>
          <a:prstGeom prst="rect">
            <a:avLst/>
          </a:prstGeom>
          <a:solidFill>
            <a:srgbClr val="000000">
              <a:alpha val="0"/>
            </a:srgbClr>
          </a:solidFill>
        </p:spPr>
        <p:txBody>
          <a:bodyPr/>
          <a:lstStyle/>
          <a:p>
            <a:endParaRPr lang="en-US"/>
          </a:p>
        </p:txBody>
      </p:sp>
      <p:sp>
        <p:nvSpPr>
          <p:cNvPr id="5" name="AutoShape 5"/>
          <p:cNvSpPr/>
          <p:nvPr/>
        </p:nvSpPr>
        <p:spPr>
          <a:xfrm>
            <a:off x="876300" y="2387600"/>
            <a:ext cx="3378200" cy="2679700"/>
          </a:xfrm>
          <a:prstGeom prst="rect">
            <a:avLst/>
          </a:prstGeom>
          <a:solidFill>
            <a:srgbClr val="000000">
              <a:alpha val="0"/>
            </a:srgbClr>
          </a:solidFill>
        </p:spPr>
        <p:txBody>
          <a:bodyPr/>
          <a:lstStyle/>
          <a:p>
            <a:endParaRPr lang="en-US"/>
          </a:p>
        </p:txBody>
      </p:sp>
      <p:sp>
        <p:nvSpPr>
          <p:cNvPr id="6" name="AutoShape 6"/>
          <p:cNvSpPr/>
          <p:nvPr/>
        </p:nvSpPr>
        <p:spPr>
          <a:xfrm>
            <a:off x="876300" y="23876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2387600"/>
            <a:ext cx="3378200" cy="2679700"/>
          </a:xfrm>
          <a:prstGeom prst="rect">
            <a:avLst/>
          </a:prstGeom>
          <a:solidFill>
            <a:srgbClr val="000000">
              <a:alpha val="0"/>
            </a:srgbClr>
          </a:solidFill>
        </p:spPr>
        <p:txBody>
          <a:bodyPr/>
          <a:lstStyle/>
          <a:p>
            <a:endParaRPr lang="en-US"/>
          </a:p>
        </p:txBody>
      </p:sp>
      <p:sp>
        <p:nvSpPr>
          <p:cNvPr id="8" name="AutoShape 8"/>
          <p:cNvSpPr/>
          <p:nvPr/>
        </p:nvSpPr>
        <p:spPr>
          <a:xfrm>
            <a:off x="4572000" y="23876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2387600"/>
            <a:ext cx="3378200" cy="2679700"/>
          </a:xfrm>
          <a:prstGeom prst="rect">
            <a:avLst/>
          </a:prstGeom>
          <a:solidFill>
            <a:srgbClr val="000000">
              <a:alpha val="0"/>
            </a:srgbClr>
          </a:solidFill>
        </p:spPr>
        <p:txBody>
          <a:bodyPr/>
          <a:lstStyle/>
          <a:p>
            <a:endParaRPr lang="en-US"/>
          </a:p>
        </p:txBody>
      </p:sp>
      <p:sp>
        <p:nvSpPr>
          <p:cNvPr id="10" name="AutoShape 10"/>
          <p:cNvSpPr/>
          <p:nvPr/>
        </p:nvSpPr>
        <p:spPr>
          <a:xfrm>
            <a:off x="8280400" y="23876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2387600"/>
            <a:ext cx="3378200" cy="2679700"/>
          </a:xfrm>
          <a:prstGeom prst="rect">
            <a:avLst/>
          </a:prstGeom>
          <a:solidFill>
            <a:srgbClr val="000000">
              <a:alpha val="0"/>
            </a:srgbClr>
          </a:solidFill>
        </p:spPr>
        <p:txBody>
          <a:bodyPr/>
          <a:lstStyle/>
          <a:p>
            <a:endParaRPr lang="en-US"/>
          </a:p>
        </p:txBody>
      </p:sp>
      <p:sp>
        <p:nvSpPr>
          <p:cNvPr id="12" name="AutoShape 12"/>
          <p:cNvSpPr/>
          <p:nvPr/>
        </p:nvSpPr>
        <p:spPr>
          <a:xfrm>
            <a:off x="11976100" y="23876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5702300"/>
            <a:ext cx="4610100" cy="1917700"/>
          </a:xfrm>
          <a:prstGeom prst="rect">
            <a:avLst/>
          </a:prstGeom>
          <a:solidFill>
            <a:srgbClr val="000000">
              <a:alpha val="0"/>
            </a:srgbClr>
          </a:solidFill>
        </p:spPr>
        <p:txBody>
          <a:bodyPr/>
          <a:lstStyle/>
          <a:p>
            <a:endParaRPr lang="en-US"/>
          </a:p>
        </p:txBody>
      </p:sp>
      <p:sp>
        <p:nvSpPr>
          <p:cNvPr id="14" name="AutoShape 14"/>
          <p:cNvSpPr/>
          <p:nvPr/>
        </p:nvSpPr>
        <p:spPr>
          <a:xfrm>
            <a:off x="8763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AutoShape 15"/>
          <p:cNvSpPr/>
          <p:nvPr/>
        </p:nvSpPr>
        <p:spPr>
          <a:xfrm>
            <a:off x="5816600" y="5702300"/>
            <a:ext cx="4610100" cy="1917700"/>
          </a:xfrm>
          <a:prstGeom prst="rect">
            <a:avLst/>
          </a:prstGeom>
          <a:solidFill>
            <a:srgbClr val="000000">
              <a:alpha val="0"/>
            </a:srgbClr>
          </a:solidFill>
        </p:spPr>
        <p:txBody>
          <a:bodyPr/>
          <a:lstStyle/>
          <a:p>
            <a:endParaRPr lang="en-US"/>
          </a:p>
        </p:txBody>
      </p:sp>
      <p:sp>
        <p:nvSpPr>
          <p:cNvPr id="16" name="AutoShape 16"/>
          <p:cNvSpPr/>
          <p:nvPr/>
        </p:nvSpPr>
        <p:spPr>
          <a:xfrm>
            <a:off x="58166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5702300"/>
            <a:ext cx="4610100" cy="1917700"/>
          </a:xfrm>
          <a:prstGeom prst="rect">
            <a:avLst/>
          </a:prstGeom>
          <a:solidFill>
            <a:srgbClr val="000000">
              <a:alpha val="0"/>
            </a:srgbClr>
          </a:solidFill>
        </p:spPr>
        <p:txBody>
          <a:bodyPr/>
          <a:lstStyle/>
          <a:p>
            <a:endParaRPr lang="en-US"/>
          </a:p>
        </p:txBody>
      </p:sp>
      <p:sp>
        <p:nvSpPr>
          <p:cNvPr id="18" name="AutoShape 18"/>
          <p:cNvSpPr/>
          <p:nvPr/>
        </p:nvSpPr>
        <p:spPr>
          <a:xfrm>
            <a:off x="107442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704850" y="569794"/>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Pathophysiology &amp; Neuroimaging Findings</a:t>
            </a:r>
            <a:endParaRPr lang="en-US" sz="1100" dirty="0"/>
          </a:p>
        </p:txBody>
      </p:sp>
      <p:sp>
        <p:nvSpPr>
          <p:cNvPr id="20" name="TextBox 20"/>
          <p:cNvSpPr txBox="1"/>
          <p:nvPr/>
        </p:nvSpPr>
        <p:spPr>
          <a:xfrm>
            <a:off x="1079500" y="2489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21" name="TextBox 21"/>
          <p:cNvSpPr txBox="1"/>
          <p:nvPr/>
        </p:nvSpPr>
        <p:spPr>
          <a:xfrm>
            <a:off x="1581150" y="2273300"/>
            <a:ext cx="28321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Hyperexcitability</a:t>
            </a:r>
            <a:endParaRPr lang="en-US" sz="1100" dirty="0"/>
          </a:p>
        </p:txBody>
      </p:sp>
      <p:sp>
        <p:nvSpPr>
          <p:cNvPr id="22" name="TextBox 22"/>
          <p:cNvSpPr txBox="1"/>
          <p:nvPr/>
        </p:nvSpPr>
        <p:spPr>
          <a:xfrm>
            <a:off x="4775200" y="2489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3" name="TextBox 23"/>
          <p:cNvSpPr txBox="1"/>
          <p:nvPr/>
        </p:nvSpPr>
        <p:spPr>
          <a:xfrm>
            <a:off x="5397500" y="2476500"/>
            <a:ext cx="25654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Sensitization</a:t>
            </a:r>
            <a:endParaRPr lang="en-US" sz="1100"/>
          </a:p>
        </p:txBody>
      </p:sp>
      <p:sp>
        <p:nvSpPr>
          <p:cNvPr id="24" name="TextBox 24"/>
          <p:cNvSpPr txBox="1"/>
          <p:nvPr/>
        </p:nvSpPr>
        <p:spPr>
          <a:xfrm>
            <a:off x="8483600" y="2489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5" name="TextBox 25"/>
          <p:cNvSpPr txBox="1"/>
          <p:nvPr/>
        </p:nvSpPr>
        <p:spPr>
          <a:xfrm>
            <a:off x="9093200" y="24765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Structural Changes</a:t>
            </a:r>
            <a:endParaRPr lang="en-US" sz="1100"/>
          </a:p>
        </p:txBody>
      </p:sp>
      <p:sp>
        <p:nvSpPr>
          <p:cNvPr id="26" name="TextBox 26"/>
          <p:cNvSpPr txBox="1"/>
          <p:nvPr/>
        </p:nvSpPr>
        <p:spPr>
          <a:xfrm>
            <a:off x="12179300" y="2489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7" name="TextBox 27"/>
          <p:cNvSpPr txBox="1"/>
          <p:nvPr/>
        </p:nvSpPr>
        <p:spPr>
          <a:xfrm>
            <a:off x="12801600" y="24765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Functional Alterations</a:t>
            </a:r>
            <a:endParaRPr lang="en-US" sz="1100"/>
          </a:p>
        </p:txBody>
      </p:sp>
      <p:sp>
        <p:nvSpPr>
          <p:cNvPr id="28" name="TextBox 28"/>
          <p:cNvSpPr txBox="1"/>
          <p:nvPr/>
        </p:nvSpPr>
        <p:spPr>
          <a:xfrm>
            <a:off x="10795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9" name="TextBox 29"/>
          <p:cNvSpPr txBox="1"/>
          <p:nvPr/>
        </p:nvSpPr>
        <p:spPr>
          <a:xfrm>
            <a:off x="1689100" y="5791200"/>
            <a:ext cx="37973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Processing Dysfunction</a:t>
            </a:r>
            <a:endParaRPr lang="en-US" sz="1100"/>
          </a:p>
        </p:txBody>
      </p:sp>
      <p:sp>
        <p:nvSpPr>
          <p:cNvPr id="30" name="TextBox 30"/>
          <p:cNvSpPr txBox="1"/>
          <p:nvPr/>
        </p:nvSpPr>
        <p:spPr>
          <a:xfrm>
            <a:off x="59944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6</a:t>
            </a:r>
            <a:endParaRPr lang="en-US" sz="1100"/>
          </a:p>
        </p:txBody>
      </p:sp>
      <p:sp>
        <p:nvSpPr>
          <p:cNvPr id="31" name="TextBox 31"/>
          <p:cNvSpPr txBox="1"/>
          <p:nvPr/>
        </p:nvSpPr>
        <p:spPr>
          <a:xfrm>
            <a:off x="6629400" y="57912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Habituation Deficits</a:t>
            </a:r>
            <a:endParaRPr lang="en-US" sz="1100"/>
          </a:p>
        </p:txBody>
      </p:sp>
      <p:sp>
        <p:nvSpPr>
          <p:cNvPr id="32" name="TextBox 32"/>
          <p:cNvSpPr txBox="1"/>
          <p:nvPr/>
        </p:nvSpPr>
        <p:spPr>
          <a:xfrm>
            <a:off x="109474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7</a:t>
            </a:r>
            <a:endParaRPr lang="en-US" sz="1100"/>
          </a:p>
        </p:txBody>
      </p:sp>
      <p:sp>
        <p:nvSpPr>
          <p:cNvPr id="33" name="TextBox 33"/>
          <p:cNvSpPr txBox="1"/>
          <p:nvPr/>
        </p:nvSpPr>
        <p:spPr>
          <a:xfrm>
            <a:off x="11569700" y="57912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Genetic Factors</a:t>
            </a:r>
            <a:endParaRPr lang="en-US" sz="1100"/>
          </a:p>
        </p:txBody>
      </p:sp>
      <p:sp>
        <p:nvSpPr>
          <p:cNvPr id="34" name="TextBox 34"/>
          <p:cNvSpPr txBox="1"/>
          <p:nvPr/>
        </p:nvSpPr>
        <p:spPr>
          <a:xfrm>
            <a:off x="1689100" y="355600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Neuronal hyperexcitability in cortex and trigeminal system</a:t>
            </a:r>
            <a:endParaRPr lang="en-US" sz="1100"/>
          </a:p>
        </p:txBody>
      </p:sp>
      <p:sp>
        <p:nvSpPr>
          <p:cNvPr id="35" name="TextBox 35"/>
          <p:cNvSpPr txBox="1"/>
          <p:nvPr/>
        </p:nvSpPr>
        <p:spPr>
          <a:xfrm>
            <a:off x="5397500" y="311150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Increased peripheral and central sensitization mechanisms</a:t>
            </a:r>
            <a:endParaRPr lang="en-US" sz="1100"/>
          </a:p>
        </p:txBody>
      </p:sp>
      <p:sp>
        <p:nvSpPr>
          <p:cNvPr id="36" name="TextBox 36"/>
          <p:cNvSpPr txBox="1"/>
          <p:nvPr/>
        </p:nvSpPr>
        <p:spPr>
          <a:xfrm>
            <a:off x="9093200" y="3556000"/>
            <a:ext cx="25654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MRI shows reduced orbitofrontal cortex volume</a:t>
            </a:r>
            <a:endParaRPr lang="en-US" sz="1100"/>
          </a:p>
        </p:txBody>
      </p:sp>
      <p:sp>
        <p:nvSpPr>
          <p:cNvPr id="37" name="TextBox 37"/>
          <p:cNvSpPr txBox="1"/>
          <p:nvPr/>
        </p:nvSpPr>
        <p:spPr>
          <a:xfrm>
            <a:off x="12801600" y="3556000"/>
            <a:ext cx="25654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Functional MRI reveals reduced pain matrix activity</a:t>
            </a:r>
            <a:endParaRPr lang="en-US" sz="1100"/>
          </a:p>
        </p:txBody>
      </p:sp>
      <p:sp>
        <p:nvSpPr>
          <p:cNvPr id="38" name="TextBox 38"/>
          <p:cNvSpPr txBox="1"/>
          <p:nvPr/>
        </p:nvSpPr>
        <p:spPr>
          <a:xfrm>
            <a:off x="1689100" y="6870700"/>
            <a:ext cx="37973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Dysfunction in central pain processing systems</a:t>
            </a:r>
            <a:endParaRPr lang="en-US" sz="1100"/>
          </a:p>
        </p:txBody>
      </p:sp>
      <p:sp>
        <p:nvSpPr>
          <p:cNvPr id="39" name="TextBox 39"/>
          <p:cNvSpPr txBox="1"/>
          <p:nvPr/>
        </p:nvSpPr>
        <p:spPr>
          <a:xfrm>
            <a:off x="6629400" y="6413500"/>
            <a:ext cx="37973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Deficits in habituation and external stimuli responses</a:t>
            </a:r>
            <a:endParaRPr lang="en-US" sz="1100"/>
          </a:p>
        </p:txBody>
      </p:sp>
      <p:sp>
        <p:nvSpPr>
          <p:cNvPr id="40" name="TextBox 40"/>
          <p:cNvSpPr txBox="1"/>
          <p:nvPr/>
        </p:nvSpPr>
        <p:spPr>
          <a:xfrm>
            <a:off x="11569700" y="64135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Genetic predispositions in dopaminergic system proteins identified</a:t>
            </a:r>
            <a:endParaRPr lang="en-US" sz="11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193800"/>
            <a:ext cx="14490700" cy="7416800"/>
          </a:xfrm>
          <a:prstGeom prst="rect">
            <a:avLst/>
          </a:prstGeom>
          <a:solidFill>
            <a:srgbClr val="000000">
              <a:alpha val="0"/>
            </a:srgbClr>
          </a:solidFill>
        </p:spPr>
        <p:txBody>
          <a:bodyPr/>
          <a:lstStyle/>
          <a:p>
            <a:endParaRPr lang="en-US"/>
          </a:p>
        </p:txBody>
      </p:sp>
      <p:sp>
        <p:nvSpPr>
          <p:cNvPr id="5" name="AutoShape 5"/>
          <p:cNvSpPr/>
          <p:nvPr/>
        </p:nvSpPr>
        <p:spPr>
          <a:xfrm>
            <a:off x="876300" y="1193800"/>
            <a:ext cx="14490700" cy="762000"/>
          </a:xfrm>
          <a:prstGeom prst="rect">
            <a:avLst/>
          </a:prstGeom>
          <a:solidFill>
            <a:srgbClr val="000000">
              <a:alpha val="0"/>
            </a:srgbClr>
          </a:solidFill>
        </p:spPr>
        <p:txBody>
          <a:bodyPr/>
          <a:lstStyle/>
          <a:p>
            <a:endParaRPr lang="en-US"/>
          </a:p>
        </p:txBody>
      </p:sp>
      <p:sp>
        <p:nvSpPr>
          <p:cNvPr id="6" name="AutoShape 6"/>
          <p:cNvSpPr/>
          <p:nvPr/>
        </p:nvSpPr>
        <p:spPr>
          <a:xfrm>
            <a:off x="876300" y="2298700"/>
            <a:ext cx="14490700" cy="762000"/>
          </a:xfrm>
          <a:prstGeom prst="rect">
            <a:avLst/>
          </a:prstGeom>
          <a:solidFill>
            <a:srgbClr val="000000">
              <a:alpha val="0"/>
            </a:srgbClr>
          </a:solidFill>
        </p:spPr>
        <p:txBody>
          <a:bodyPr/>
          <a:lstStyle/>
          <a:p>
            <a:endParaRPr lang="en-US"/>
          </a:p>
        </p:txBody>
      </p:sp>
      <p:sp>
        <p:nvSpPr>
          <p:cNvPr id="7" name="AutoShape 7"/>
          <p:cNvSpPr/>
          <p:nvPr/>
        </p:nvSpPr>
        <p:spPr>
          <a:xfrm>
            <a:off x="876300" y="3416300"/>
            <a:ext cx="14490700" cy="762000"/>
          </a:xfrm>
          <a:prstGeom prst="rect">
            <a:avLst/>
          </a:prstGeom>
          <a:solidFill>
            <a:srgbClr val="000000">
              <a:alpha val="0"/>
            </a:srgbClr>
          </a:solidFill>
        </p:spPr>
        <p:txBody>
          <a:bodyPr/>
          <a:lstStyle/>
          <a:p>
            <a:endParaRPr lang="en-US"/>
          </a:p>
        </p:txBody>
      </p:sp>
      <p:sp>
        <p:nvSpPr>
          <p:cNvPr id="8" name="AutoShape 8"/>
          <p:cNvSpPr/>
          <p:nvPr/>
        </p:nvSpPr>
        <p:spPr>
          <a:xfrm>
            <a:off x="876300" y="4521200"/>
            <a:ext cx="14490700" cy="762000"/>
          </a:xfrm>
          <a:prstGeom prst="rect">
            <a:avLst/>
          </a:prstGeom>
          <a:solidFill>
            <a:srgbClr val="000000">
              <a:alpha val="0"/>
            </a:srgbClr>
          </a:solidFill>
        </p:spPr>
        <p:txBody>
          <a:bodyPr/>
          <a:lstStyle/>
          <a:p>
            <a:endParaRPr lang="en-US"/>
          </a:p>
        </p:txBody>
      </p:sp>
      <p:sp>
        <p:nvSpPr>
          <p:cNvPr id="9" name="AutoShape 9"/>
          <p:cNvSpPr/>
          <p:nvPr/>
        </p:nvSpPr>
        <p:spPr>
          <a:xfrm>
            <a:off x="876300" y="5626100"/>
            <a:ext cx="14490700" cy="762000"/>
          </a:xfrm>
          <a:prstGeom prst="rect">
            <a:avLst/>
          </a:prstGeom>
          <a:solidFill>
            <a:srgbClr val="000000">
              <a:alpha val="0"/>
            </a:srgbClr>
          </a:solidFill>
        </p:spPr>
        <p:txBody>
          <a:bodyPr/>
          <a:lstStyle/>
          <a:p>
            <a:endParaRPr lang="en-US"/>
          </a:p>
        </p:txBody>
      </p:sp>
      <p:sp>
        <p:nvSpPr>
          <p:cNvPr id="10" name="AutoShape 10"/>
          <p:cNvSpPr/>
          <p:nvPr/>
        </p:nvSpPr>
        <p:spPr>
          <a:xfrm>
            <a:off x="876300" y="6743700"/>
            <a:ext cx="14490700" cy="762000"/>
          </a:xfrm>
          <a:prstGeom prst="rect">
            <a:avLst/>
          </a:prstGeom>
          <a:solidFill>
            <a:srgbClr val="000000">
              <a:alpha val="0"/>
            </a:srgbClr>
          </a:solidFill>
        </p:spPr>
        <p:txBody>
          <a:bodyPr/>
          <a:lstStyle/>
          <a:p>
            <a:endParaRPr lang="en-US"/>
          </a:p>
        </p:txBody>
      </p:sp>
      <p:sp>
        <p:nvSpPr>
          <p:cNvPr id="11" name="AutoShape 11"/>
          <p:cNvSpPr/>
          <p:nvPr/>
        </p:nvSpPr>
        <p:spPr>
          <a:xfrm>
            <a:off x="876300" y="7848600"/>
            <a:ext cx="14490700" cy="762000"/>
          </a:xfrm>
          <a:prstGeom prst="rect">
            <a:avLst/>
          </a:prstGeom>
          <a:solidFill>
            <a:srgbClr val="000000">
              <a:alpha val="0"/>
            </a:srgbClr>
          </a:solidFill>
        </p:spPr>
        <p:txBody>
          <a:bodyPr/>
          <a:lstStyle/>
          <a:p>
            <a:endParaRPr lang="en-US"/>
          </a:p>
        </p:txBody>
      </p:sp>
      <p:sp>
        <p:nvSpPr>
          <p:cNvPr id="12" name="TextBox 12"/>
          <p:cNvSpPr txBox="1"/>
          <p:nvPr/>
        </p:nvSpPr>
        <p:spPr>
          <a:xfrm>
            <a:off x="876300" y="520700"/>
            <a:ext cx="14490700" cy="457200"/>
          </a:xfrm>
          <a:prstGeom prst="rect">
            <a:avLst/>
          </a:prstGeom>
          <a:solidFill>
            <a:srgbClr val="000000">
              <a:alpha val="0"/>
            </a:srgbClr>
          </a:solidFill>
        </p:spPr>
        <p:txBody>
          <a:bodyPr lIns="0" tIns="0" rIns="0" bIns="0" rtlCol="0" anchor="ctr"/>
          <a:lstStyle/>
          <a:p>
            <a:pPr indent="0" algn="l">
              <a:lnSpc>
                <a:spcPct val="120000"/>
              </a:lnSpc>
              <a:defRPr/>
            </a:pPr>
            <a:r>
              <a:rPr lang="en-US" sz="3000" b="1">
                <a:solidFill>
                  <a:srgbClr val="08493C"/>
                </a:solidFill>
                <a:latin typeface="Agbalumo"/>
              </a:rPr>
              <a:t>Management Strategies &amp; Treatment Approaches</a:t>
            </a:r>
            <a:endParaRPr lang="en-US" sz="1100"/>
          </a:p>
        </p:txBody>
      </p:sp>
      <p:sp>
        <p:nvSpPr>
          <p:cNvPr id="13" name="TextBox 13"/>
          <p:cNvSpPr txBox="1"/>
          <p:nvPr/>
        </p:nvSpPr>
        <p:spPr>
          <a:xfrm>
            <a:off x="876300" y="11938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Patient Education</a:t>
            </a:r>
            <a:endParaRPr lang="en-US" sz="1100"/>
          </a:p>
        </p:txBody>
      </p:sp>
      <p:sp>
        <p:nvSpPr>
          <p:cNvPr id="14" name="TextBox 14"/>
          <p:cNvSpPr txBox="1"/>
          <p:nvPr/>
        </p:nvSpPr>
        <p:spPr>
          <a:xfrm>
            <a:off x="876300" y="2298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Withdrawal Strategy</a:t>
            </a:r>
            <a:endParaRPr lang="en-US" sz="1100"/>
          </a:p>
        </p:txBody>
      </p:sp>
      <p:sp>
        <p:nvSpPr>
          <p:cNvPr id="15" name="TextBox 15"/>
          <p:cNvSpPr txBox="1"/>
          <p:nvPr/>
        </p:nvSpPr>
        <p:spPr>
          <a:xfrm>
            <a:off x="876300" y="34163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Topiramate</a:t>
            </a:r>
            <a:endParaRPr lang="en-US" sz="1100"/>
          </a:p>
        </p:txBody>
      </p:sp>
      <p:sp>
        <p:nvSpPr>
          <p:cNvPr id="16" name="TextBox 16"/>
          <p:cNvSpPr txBox="1"/>
          <p:nvPr/>
        </p:nvSpPr>
        <p:spPr>
          <a:xfrm>
            <a:off x="876300" y="45212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OnabotulinumtoxinA</a:t>
            </a:r>
            <a:endParaRPr lang="en-US" sz="1100"/>
          </a:p>
        </p:txBody>
      </p:sp>
      <p:sp>
        <p:nvSpPr>
          <p:cNvPr id="17" name="TextBox 17"/>
          <p:cNvSpPr txBox="1"/>
          <p:nvPr/>
        </p:nvSpPr>
        <p:spPr>
          <a:xfrm>
            <a:off x="876300" y="56261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CGRP Antibodies</a:t>
            </a:r>
            <a:endParaRPr lang="en-US" sz="1100"/>
          </a:p>
        </p:txBody>
      </p:sp>
      <p:sp>
        <p:nvSpPr>
          <p:cNvPr id="18" name="TextBox 18"/>
          <p:cNvSpPr txBox="1"/>
          <p:nvPr/>
        </p:nvSpPr>
        <p:spPr>
          <a:xfrm>
            <a:off x="876300" y="6743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Gepants</a:t>
            </a:r>
            <a:endParaRPr lang="en-US" sz="1100"/>
          </a:p>
        </p:txBody>
      </p:sp>
      <p:sp>
        <p:nvSpPr>
          <p:cNvPr id="19" name="TextBox 19"/>
          <p:cNvSpPr txBox="1"/>
          <p:nvPr/>
        </p:nvSpPr>
        <p:spPr>
          <a:xfrm>
            <a:off x="876300" y="78486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Behavioral Therapy</a:t>
            </a:r>
            <a:endParaRPr lang="en-US" sz="1100"/>
          </a:p>
        </p:txBody>
      </p:sp>
      <p:sp>
        <p:nvSpPr>
          <p:cNvPr id="20" name="TextBox 20"/>
          <p:cNvSpPr txBox="1"/>
          <p:nvPr/>
        </p:nvSpPr>
        <p:spPr>
          <a:xfrm>
            <a:off x="876300" y="16764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Education about condition and medication reduction necessity</a:t>
            </a:r>
            <a:endParaRPr lang="en-US" sz="1100"/>
          </a:p>
        </p:txBody>
      </p:sp>
      <p:sp>
        <p:nvSpPr>
          <p:cNvPr id="21" name="TextBox 21"/>
          <p:cNvSpPr txBox="1"/>
          <p:nvPr/>
        </p:nvSpPr>
        <p:spPr>
          <a:xfrm>
            <a:off x="876300" y="27813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Abrupt or gradual withdrawal both effective</a:t>
            </a:r>
            <a:endParaRPr lang="en-US" sz="1100"/>
          </a:p>
        </p:txBody>
      </p:sp>
      <p:sp>
        <p:nvSpPr>
          <p:cNvPr id="22" name="TextBox 22"/>
          <p:cNvSpPr txBox="1"/>
          <p:nvPr/>
        </p:nvSpPr>
        <p:spPr>
          <a:xfrm>
            <a:off x="876300" y="3886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Topiramate shows benefit in chronic migraine subgroup</a:t>
            </a:r>
            <a:endParaRPr lang="en-US" sz="1100"/>
          </a:p>
        </p:txBody>
      </p:sp>
      <p:sp>
        <p:nvSpPr>
          <p:cNvPr id="23" name="TextBox 23"/>
          <p:cNvSpPr txBox="1"/>
          <p:nvPr/>
        </p:nvSpPr>
        <p:spPr>
          <a:xfrm>
            <a:off x="876300" y="50038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OnabotulinumtoxinA effective in MOH post-hoc analyses</a:t>
            </a:r>
            <a:endParaRPr lang="en-US" sz="1100"/>
          </a:p>
        </p:txBody>
      </p:sp>
      <p:sp>
        <p:nvSpPr>
          <p:cNvPr id="24" name="TextBox 24"/>
          <p:cNvSpPr txBox="1"/>
          <p:nvPr/>
        </p:nvSpPr>
        <p:spPr>
          <a:xfrm>
            <a:off x="876300" y="61087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CGRP monoclonal antibodies demonstrate efficacy in MOH</a:t>
            </a:r>
            <a:endParaRPr lang="en-US" sz="1100"/>
          </a:p>
        </p:txBody>
      </p:sp>
      <p:sp>
        <p:nvSpPr>
          <p:cNvPr id="25" name="TextBox 25"/>
          <p:cNvSpPr txBox="1"/>
          <p:nvPr/>
        </p:nvSpPr>
        <p:spPr>
          <a:xfrm>
            <a:off x="876300" y="72136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Gepants (rimegepant, atogepant) effective in subgroups</a:t>
            </a:r>
            <a:endParaRPr lang="en-US" sz="1100"/>
          </a:p>
        </p:txBody>
      </p:sp>
      <p:sp>
        <p:nvSpPr>
          <p:cNvPr id="26" name="TextBox 26"/>
          <p:cNvSpPr txBox="1"/>
          <p:nvPr/>
        </p:nvSpPr>
        <p:spPr>
          <a:xfrm>
            <a:off x="876300" y="8331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Biobehavioral therapy: CBT, mindfulness, motivational interviewing essential</a:t>
            </a:r>
            <a:endParaRPr lang="en-US" sz="11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549400"/>
            <a:ext cx="14490700" cy="6908800"/>
          </a:xfrm>
          <a:prstGeom prst="rect">
            <a:avLst/>
          </a:prstGeom>
          <a:solidFill>
            <a:srgbClr val="000000">
              <a:alpha val="0"/>
            </a:srgbClr>
          </a:solidFill>
        </p:spPr>
        <p:txBody>
          <a:bodyPr/>
          <a:lstStyle/>
          <a:p>
            <a:endParaRPr lang="en-US"/>
          </a:p>
        </p:txBody>
      </p:sp>
      <p:sp>
        <p:nvSpPr>
          <p:cNvPr id="5" name="AutoShape 5"/>
          <p:cNvSpPr/>
          <p:nvPr/>
        </p:nvSpPr>
        <p:spPr>
          <a:xfrm>
            <a:off x="6756400" y="3390900"/>
            <a:ext cx="622300" cy="609600"/>
          </a:xfrm>
          <a:prstGeom prst="rect">
            <a:avLst/>
          </a:prstGeom>
          <a:solidFill>
            <a:srgbClr val="000000">
              <a:alpha val="0"/>
            </a:srgbClr>
          </a:solidFill>
        </p:spPr>
        <p:txBody>
          <a:bodyPr/>
          <a:lstStyle/>
          <a:p>
            <a:endParaRPr lang="en-US"/>
          </a:p>
        </p:txBody>
      </p:sp>
      <p:sp>
        <p:nvSpPr>
          <p:cNvPr id="6" name="AutoShape 6"/>
          <p:cNvSpPr/>
          <p:nvPr/>
        </p:nvSpPr>
        <p:spPr>
          <a:xfrm>
            <a:off x="8178800" y="3073400"/>
            <a:ext cx="622300" cy="609600"/>
          </a:xfrm>
          <a:prstGeom prst="rect">
            <a:avLst/>
          </a:prstGeom>
          <a:solidFill>
            <a:srgbClr val="000000">
              <a:alpha val="0"/>
            </a:srgbClr>
          </a:solidFill>
        </p:spPr>
        <p:txBody>
          <a:bodyPr/>
          <a:lstStyle/>
          <a:p>
            <a:endParaRPr lang="en-US"/>
          </a:p>
        </p:txBody>
      </p:sp>
      <p:sp>
        <p:nvSpPr>
          <p:cNvPr id="7" name="AutoShape 7"/>
          <p:cNvSpPr/>
          <p:nvPr/>
        </p:nvSpPr>
        <p:spPr>
          <a:xfrm>
            <a:off x="9334500" y="3975100"/>
            <a:ext cx="622300" cy="609600"/>
          </a:xfrm>
          <a:prstGeom prst="rect">
            <a:avLst/>
          </a:prstGeom>
          <a:solidFill>
            <a:srgbClr val="000000">
              <a:alpha val="0"/>
            </a:srgbClr>
          </a:solidFill>
        </p:spPr>
        <p:txBody>
          <a:bodyPr/>
          <a:lstStyle/>
          <a:p>
            <a:endParaRPr lang="en-US"/>
          </a:p>
        </p:txBody>
      </p:sp>
      <p:sp>
        <p:nvSpPr>
          <p:cNvPr id="8" name="AutoShape 8"/>
          <p:cNvSpPr/>
          <p:nvPr/>
        </p:nvSpPr>
        <p:spPr>
          <a:xfrm>
            <a:off x="9334500" y="5410200"/>
            <a:ext cx="622300" cy="609600"/>
          </a:xfrm>
          <a:prstGeom prst="rect">
            <a:avLst/>
          </a:prstGeom>
          <a:solidFill>
            <a:srgbClr val="000000">
              <a:alpha val="0"/>
            </a:srgbClr>
          </a:solidFill>
        </p:spPr>
        <p:txBody>
          <a:bodyPr/>
          <a:lstStyle/>
          <a:p>
            <a:endParaRPr lang="en-US"/>
          </a:p>
        </p:txBody>
      </p:sp>
      <p:sp>
        <p:nvSpPr>
          <p:cNvPr id="9" name="AutoShape 9"/>
          <p:cNvSpPr/>
          <p:nvPr/>
        </p:nvSpPr>
        <p:spPr>
          <a:xfrm>
            <a:off x="8178800" y="6311900"/>
            <a:ext cx="622300" cy="609600"/>
          </a:xfrm>
          <a:prstGeom prst="rect">
            <a:avLst/>
          </a:prstGeom>
          <a:solidFill>
            <a:srgbClr val="000000">
              <a:alpha val="0"/>
            </a:srgbClr>
          </a:solidFill>
        </p:spPr>
        <p:txBody>
          <a:bodyPr/>
          <a:lstStyle/>
          <a:p>
            <a:endParaRPr lang="en-US"/>
          </a:p>
        </p:txBody>
      </p:sp>
      <p:sp>
        <p:nvSpPr>
          <p:cNvPr id="10" name="AutoShape 10"/>
          <p:cNvSpPr/>
          <p:nvPr/>
        </p:nvSpPr>
        <p:spPr>
          <a:xfrm>
            <a:off x="6756400" y="5981700"/>
            <a:ext cx="622300" cy="609600"/>
          </a:xfrm>
          <a:prstGeom prst="rect">
            <a:avLst/>
          </a:prstGeom>
          <a:solidFill>
            <a:srgbClr val="000000">
              <a:alpha val="0"/>
            </a:srgbClr>
          </a:solidFill>
        </p:spPr>
        <p:txBody>
          <a:bodyPr/>
          <a:lstStyle/>
          <a:p>
            <a:endParaRPr lang="en-US"/>
          </a:p>
        </p:txBody>
      </p:sp>
      <p:sp>
        <p:nvSpPr>
          <p:cNvPr id="11" name="AutoShape 11"/>
          <p:cNvSpPr/>
          <p:nvPr/>
        </p:nvSpPr>
        <p:spPr>
          <a:xfrm>
            <a:off x="6121400" y="4686300"/>
            <a:ext cx="622300" cy="609600"/>
          </a:xfrm>
          <a:prstGeom prst="rect">
            <a:avLst/>
          </a:prstGeom>
          <a:solidFill>
            <a:srgbClr val="000000">
              <a:alpha val="0"/>
            </a:srgbClr>
          </a:solidFill>
        </p:spPr>
        <p:txBody>
          <a:bodyPr/>
          <a:lstStyle/>
          <a:p>
            <a:endParaRPr lang="en-US"/>
          </a:p>
        </p:txBody>
      </p:sp>
      <p:sp>
        <p:nvSpPr>
          <p:cNvPr id="13" name="TextBox 13"/>
          <p:cNvSpPr txBox="1"/>
          <p:nvPr/>
        </p:nvSpPr>
        <p:spPr>
          <a:xfrm>
            <a:off x="876300" y="673100"/>
            <a:ext cx="14490700" cy="584200"/>
          </a:xfrm>
          <a:prstGeom prst="rect">
            <a:avLst/>
          </a:prstGeom>
          <a:solidFill>
            <a:srgbClr val="000000">
              <a:alpha val="0"/>
            </a:srgbClr>
          </a:solidFill>
        </p:spPr>
        <p:txBody>
          <a:bodyPr lIns="0" tIns="0" rIns="0" bIns="0" rtlCol="0" anchor="ctr"/>
          <a:lstStyle/>
          <a:p>
            <a:pPr indent="0" algn="l">
              <a:lnSpc>
                <a:spcPct val="120000"/>
              </a:lnSpc>
              <a:defRPr/>
            </a:pPr>
            <a:r>
              <a:rPr lang="en-US" sz="3800" b="1">
                <a:solidFill>
                  <a:srgbClr val="08493C"/>
                </a:solidFill>
                <a:latin typeface="Agbalumo"/>
              </a:rPr>
              <a:t>Prognosis, Relapse Prevention &amp; Outcomes</a:t>
            </a:r>
            <a:endParaRPr lang="en-US" sz="1100"/>
          </a:p>
        </p:txBody>
      </p:sp>
      <p:sp>
        <p:nvSpPr>
          <p:cNvPr id="14" name="TextBox 14"/>
          <p:cNvSpPr txBox="1"/>
          <p:nvPr/>
        </p:nvSpPr>
        <p:spPr>
          <a:xfrm>
            <a:off x="876300" y="1854200"/>
            <a:ext cx="3949700" cy="431800"/>
          </a:xfrm>
          <a:prstGeom prst="rect">
            <a:avLst/>
          </a:prstGeom>
          <a:solidFill>
            <a:srgbClr val="000000">
              <a:alpha val="0"/>
            </a:srgbClr>
          </a:solidFill>
        </p:spPr>
        <p:txBody>
          <a:bodyPr lIns="0" tIns="0" rIns="0" bIns="0" rtlCol="0" anchor="ctr"/>
          <a:lstStyle/>
          <a:p>
            <a:pPr indent="0" algn="r">
              <a:lnSpc>
                <a:spcPct val="120000"/>
              </a:lnSpc>
              <a:defRPr/>
            </a:pPr>
            <a:r>
              <a:rPr lang="en-US" sz="2900" b="1">
                <a:solidFill>
                  <a:srgbClr val="08493C"/>
                </a:solidFill>
                <a:latin typeface="Agbalumo"/>
              </a:rPr>
              <a:t>High Relapse Rate</a:t>
            </a:r>
            <a:endParaRPr lang="en-US" sz="1100"/>
          </a:p>
        </p:txBody>
      </p:sp>
      <p:sp>
        <p:nvSpPr>
          <p:cNvPr id="16" name="TextBox 16"/>
          <p:cNvSpPr txBox="1"/>
          <p:nvPr/>
        </p:nvSpPr>
        <p:spPr>
          <a:xfrm>
            <a:off x="11417300" y="1549400"/>
            <a:ext cx="3949700" cy="4318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Relapse Timing</a:t>
            </a:r>
            <a:endParaRPr lang="en-US" sz="1100"/>
          </a:p>
        </p:txBody>
      </p:sp>
      <p:sp>
        <p:nvSpPr>
          <p:cNvPr id="18" name="TextBox 18"/>
          <p:cNvSpPr txBox="1"/>
          <p:nvPr/>
        </p:nvSpPr>
        <p:spPr>
          <a:xfrm>
            <a:off x="11417300" y="3390900"/>
            <a:ext cx="3949700" cy="4318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Prior Headache Type</a:t>
            </a:r>
            <a:endParaRPr lang="en-US" sz="1100"/>
          </a:p>
        </p:txBody>
      </p:sp>
      <p:sp>
        <p:nvSpPr>
          <p:cNvPr id="20" name="TextBox 20"/>
          <p:cNvSpPr txBox="1"/>
          <p:nvPr/>
        </p:nvSpPr>
        <p:spPr>
          <a:xfrm>
            <a:off x="11417300" y="5245100"/>
            <a:ext cx="3949700" cy="4318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Multiple Medications</a:t>
            </a:r>
            <a:endParaRPr lang="en-US" sz="1100"/>
          </a:p>
        </p:txBody>
      </p:sp>
      <p:sp>
        <p:nvSpPr>
          <p:cNvPr id="21" name="TextBox 21"/>
          <p:cNvSpPr txBox="1"/>
          <p:nvPr/>
        </p:nvSpPr>
        <p:spPr>
          <a:xfrm>
            <a:off x="9563100" y="5537200"/>
            <a:ext cx="304800" cy="3683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2" name="TextBox 22"/>
          <p:cNvSpPr txBox="1"/>
          <p:nvPr/>
        </p:nvSpPr>
        <p:spPr>
          <a:xfrm>
            <a:off x="11417300" y="7099300"/>
            <a:ext cx="3949700" cy="4318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Opioid Predictor</a:t>
            </a:r>
            <a:endParaRPr lang="en-US" sz="1100"/>
          </a:p>
        </p:txBody>
      </p:sp>
      <p:sp>
        <p:nvSpPr>
          <p:cNvPr id="23" name="TextBox 23"/>
          <p:cNvSpPr txBox="1"/>
          <p:nvPr/>
        </p:nvSpPr>
        <p:spPr>
          <a:xfrm>
            <a:off x="8420100" y="6426200"/>
            <a:ext cx="304800" cy="3683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4" name="TextBox 24"/>
          <p:cNvSpPr txBox="1"/>
          <p:nvPr/>
        </p:nvSpPr>
        <p:spPr>
          <a:xfrm>
            <a:off x="876300" y="6794500"/>
            <a:ext cx="3949700" cy="431800"/>
          </a:xfrm>
          <a:prstGeom prst="rect">
            <a:avLst/>
          </a:prstGeom>
          <a:solidFill>
            <a:srgbClr val="000000">
              <a:alpha val="0"/>
            </a:srgbClr>
          </a:solidFill>
        </p:spPr>
        <p:txBody>
          <a:bodyPr lIns="0" tIns="0" rIns="0" bIns="0" rtlCol="0" anchor="ctr"/>
          <a:lstStyle/>
          <a:p>
            <a:pPr indent="0" algn="r">
              <a:lnSpc>
                <a:spcPct val="120000"/>
              </a:lnSpc>
              <a:defRPr/>
            </a:pPr>
            <a:r>
              <a:rPr lang="en-US" sz="2900" b="1">
                <a:solidFill>
                  <a:srgbClr val="08493C"/>
                </a:solidFill>
                <a:latin typeface="Agbalumo"/>
              </a:rPr>
              <a:t>CGRP Benefits</a:t>
            </a:r>
            <a:endParaRPr lang="en-US" sz="1100"/>
          </a:p>
        </p:txBody>
      </p:sp>
      <p:sp>
        <p:nvSpPr>
          <p:cNvPr id="25" name="TextBox 25"/>
          <p:cNvSpPr txBox="1"/>
          <p:nvPr/>
        </p:nvSpPr>
        <p:spPr>
          <a:xfrm>
            <a:off x="6972300" y="6108700"/>
            <a:ext cx="304800" cy="3683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6" name="TextBox 26"/>
          <p:cNvSpPr txBox="1"/>
          <p:nvPr/>
        </p:nvSpPr>
        <p:spPr>
          <a:xfrm>
            <a:off x="876300" y="4318000"/>
            <a:ext cx="3949700" cy="431800"/>
          </a:xfrm>
          <a:prstGeom prst="rect">
            <a:avLst/>
          </a:prstGeom>
          <a:solidFill>
            <a:srgbClr val="000000">
              <a:alpha val="0"/>
            </a:srgbClr>
          </a:solidFill>
        </p:spPr>
        <p:txBody>
          <a:bodyPr lIns="0" tIns="0" rIns="0" bIns="0" rtlCol="0" anchor="ctr"/>
          <a:lstStyle/>
          <a:p>
            <a:pPr indent="0" algn="r">
              <a:lnSpc>
                <a:spcPct val="120000"/>
              </a:lnSpc>
              <a:defRPr/>
            </a:pPr>
            <a:r>
              <a:rPr lang="en-US" sz="2900" b="1">
                <a:solidFill>
                  <a:srgbClr val="08493C"/>
                </a:solidFill>
                <a:latin typeface="Agbalumo"/>
              </a:rPr>
              <a:t>Education Impact</a:t>
            </a:r>
            <a:endParaRPr lang="en-US" sz="1100"/>
          </a:p>
        </p:txBody>
      </p:sp>
      <p:sp>
        <p:nvSpPr>
          <p:cNvPr id="27" name="TextBox 27"/>
          <p:cNvSpPr txBox="1"/>
          <p:nvPr/>
        </p:nvSpPr>
        <p:spPr>
          <a:xfrm>
            <a:off x="6382413" y="4735963"/>
            <a:ext cx="304800" cy="3683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8" name="TextBox 28"/>
          <p:cNvSpPr txBox="1"/>
          <p:nvPr/>
        </p:nvSpPr>
        <p:spPr>
          <a:xfrm>
            <a:off x="876300" y="2463800"/>
            <a:ext cx="3949700" cy="736600"/>
          </a:xfrm>
          <a:prstGeom prst="rect">
            <a:avLst/>
          </a:prstGeom>
          <a:solidFill>
            <a:srgbClr val="000000">
              <a:alpha val="0"/>
            </a:srgbClr>
          </a:solidFill>
        </p:spPr>
        <p:txBody>
          <a:bodyPr lIns="0" tIns="0" rIns="0" bIns="0" rtlCol="0" anchor="ctr"/>
          <a:lstStyle/>
          <a:p>
            <a:pPr indent="0" algn="r">
              <a:lnSpc>
                <a:spcPct val="150000"/>
              </a:lnSpc>
              <a:defRPr/>
            </a:pPr>
            <a:r>
              <a:rPr lang="en-US" sz="1900" b="1" dirty="0">
                <a:solidFill>
                  <a:srgbClr val="000000"/>
                </a:solidFill>
                <a:latin typeface="Poppins"/>
              </a:rPr>
              <a:t>Relapse rates as high as 50% post-treatment</a:t>
            </a:r>
            <a:endParaRPr lang="en-US" sz="1100" dirty="0"/>
          </a:p>
        </p:txBody>
      </p:sp>
      <p:sp>
        <p:nvSpPr>
          <p:cNvPr id="29" name="TextBox 29"/>
          <p:cNvSpPr txBox="1"/>
          <p:nvPr/>
        </p:nvSpPr>
        <p:spPr>
          <a:xfrm>
            <a:off x="11417300" y="2159000"/>
            <a:ext cx="3949700" cy="736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Most relapses occur within first year</a:t>
            </a:r>
            <a:endParaRPr lang="en-US" sz="1100"/>
          </a:p>
        </p:txBody>
      </p:sp>
      <p:sp>
        <p:nvSpPr>
          <p:cNvPr id="30" name="TextBox 30"/>
          <p:cNvSpPr txBox="1"/>
          <p:nvPr/>
        </p:nvSpPr>
        <p:spPr>
          <a:xfrm>
            <a:off x="11417300" y="4013200"/>
            <a:ext cx="3949700" cy="736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Risk factors: prior tension-type headache, longer overuse</a:t>
            </a:r>
            <a:endParaRPr lang="en-US" sz="1100" dirty="0"/>
          </a:p>
        </p:txBody>
      </p:sp>
      <p:sp>
        <p:nvSpPr>
          <p:cNvPr id="31" name="TextBox 31"/>
          <p:cNvSpPr txBox="1"/>
          <p:nvPr/>
        </p:nvSpPr>
        <p:spPr>
          <a:xfrm>
            <a:off x="11417300" y="5867400"/>
            <a:ext cx="3949700" cy="736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Overuse increases relapse risk</a:t>
            </a:r>
            <a:endParaRPr lang="en-US" sz="1100" dirty="0"/>
          </a:p>
        </p:txBody>
      </p:sp>
      <p:sp>
        <p:nvSpPr>
          <p:cNvPr id="32" name="TextBox 32"/>
          <p:cNvSpPr txBox="1"/>
          <p:nvPr/>
        </p:nvSpPr>
        <p:spPr>
          <a:xfrm>
            <a:off x="11417300" y="7721600"/>
            <a:ext cx="3949700" cy="736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Prior opioid use predicts higher relapse rates</a:t>
            </a:r>
            <a:endParaRPr lang="en-US" sz="1100"/>
          </a:p>
        </p:txBody>
      </p:sp>
      <p:sp>
        <p:nvSpPr>
          <p:cNvPr id="33" name="TextBox 33"/>
          <p:cNvSpPr txBox="1"/>
          <p:nvPr/>
        </p:nvSpPr>
        <p:spPr>
          <a:xfrm>
            <a:off x="876300" y="7404100"/>
            <a:ext cx="3949700" cy="736600"/>
          </a:xfrm>
          <a:prstGeom prst="rect">
            <a:avLst/>
          </a:prstGeom>
          <a:solidFill>
            <a:srgbClr val="000000">
              <a:alpha val="0"/>
            </a:srgbClr>
          </a:solidFill>
        </p:spPr>
        <p:txBody>
          <a:bodyPr lIns="0" tIns="0" rIns="0" bIns="0" rtlCol="0" anchor="ctr"/>
          <a:lstStyle/>
          <a:p>
            <a:pPr indent="0" algn="r">
              <a:lnSpc>
                <a:spcPct val="150000"/>
              </a:lnSpc>
              <a:defRPr/>
            </a:pPr>
            <a:r>
              <a:rPr lang="en-US" sz="1900" b="1">
                <a:solidFill>
                  <a:srgbClr val="000000"/>
                </a:solidFill>
                <a:latin typeface="Poppins"/>
              </a:rPr>
              <a:t>Newer CGRP medications reduce MOH risk</a:t>
            </a:r>
            <a:endParaRPr lang="en-US" sz="1100"/>
          </a:p>
        </p:txBody>
      </p:sp>
      <p:sp>
        <p:nvSpPr>
          <p:cNvPr id="34" name="TextBox 34"/>
          <p:cNvSpPr txBox="1"/>
          <p:nvPr/>
        </p:nvSpPr>
        <p:spPr>
          <a:xfrm>
            <a:off x="876300" y="4940300"/>
            <a:ext cx="3949700" cy="736600"/>
          </a:xfrm>
          <a:prstGeom prst="rect">
            <a:avLst/>
          </a:prstGeom>
          <a:solidFill>
            <a:srgbClr val="000000">
              <a:alpha val="0"/>
            </a:srgbClr>
          </a:solidFill>
        </p:spPr>
        <p:txBody>
          <a:bodyPr lIns="0" tIns="0" rIns="0" bIns="0" rtlCol="0" anchor="ctr"/>
          <a:lstStyle/>
          <a:p>
            <a:pPr indent="0" algn="r">
              <a:lnSpc>
                <a:spcPct val="150000"/>
              </a:lnSpc>
              <a:defRPr/>
            </a:pPr>
            <a:r>
              <a:rPr lang="en-US" sz="1900" b="1">
                <a:solidFill>
                  <a:srgbClr val="000000"/>
                </a:solidFill>
                <a:latin typeface="Poppins"/>
              </a:rPr>
              <a:t>Educational efforts reduce MOH impact effectively</a:t>
            </a:r>
            <a:endParaRPr lang="en-US" sz="1100"/>
          </a:p>
        </p:txBody>
      </p:sp>
      <p:pic>
        <p:nvPicPr>
          <p:cNvPr id="36" name="Picture 35">
            <a:extLst>
              <a:ext uri="{FF2B5EF4-FFF2-40B4-BE49-F238E27FC236}">
                <a16:creationId xmlns:a16="http://schemas.microsoft.com/office/drawing/2014/main" id="{7A1A7003-C00D-ECFC-8A40-0ED5A2A0BA48}"/>
              </a:ext>
            </a:extLst>
          </p:cNvPr>
          <p:cNvPicPr>
            <a:picLocks noChangeAspect="1"/>
          </p:cNvPicPr>
          <p:nvPr/>
        </p:nvPicPr>
        <p:blipFill>
          <a:blip r:embed="rId3"/>
          <a:stretch>
            <a:fillRect/>
          </a:stretch>
        </p:blipFill>
        <p:spPr>
          <a:xfrm>
            <a:off x="5545179" y="2508250"/>
            <a:ext cx="4975918" cy="48641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447800"/>
            <a:ext cx="14490700" cy="7048500"/>
          </a:xfrm>
          <a:prstGeom prst="rect">
            <a:avLst/>
          </a:prstGeom>
          <a:solidFill>
            <a:srgbClr val="000000">
              <a:alpha val="0"/>
            </a:srgbClr>
          </a:solidFill>
        </p:spPr>
        <p:txBody>
          <a:bodyPr/>
          <a:lstStyle/>
          <a:p>
            <a:endParaRPr lang="en-US"/>
          </a:p>
        </p:txBody>
      </p:sp>
      <p:sp>
        <p:nvSpPr>
          <p:cNvPr id="5" name="AutoShape 5"/>
          <p:cNvSpPr/>
          <p:nvPr/>
        </p:nvSpPr>
        <p:spPr>
          <a:xfrm>
            <a:off x="876300" y="1447800"/>
            <a:ext cx="3429000" cy="37846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68400" y="1689100"/>
            <a:ext cx="685800" cy="685800"/>
          </a:xfrm>
          <a:prstGeom prst="roundRect">
            <a:avLst>
              <a:gd name="adj" fmla="val 50000"/>
            </a:avLst>
          </a:prstGeom>
          <a:solidFill>
            <a:srgbClr val="0F493D"/>
          </a:solidFill>
        </p:spPr>
        <p:txBody>
          <a:bodyPr/>
          <a:lstStyle/>
          <a:p>
            <a:endParaRPr lang="en-US"/>
          </a:p>
        </p:txBody>
      </p:sp>
      <p:sp>
        <p:nvSpPr>
          <p:cNvPr id="7" name="AutoShape 7"/>
          <p:cNvSpPr/>
          <p:nvPr/>
        </p:nvSpPr>
        <p:spPr>
          <a:xfrm>
            <a:off x="4559300" y="1447800"/>
            <a:ext cx="3429000" cy="37846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51400" y="1689100"/>
            <a:ext cx="685800" cy="685800"/>
          </a:xfrm>
          <a:prstGeom prst="roundRect">
            <a:avLst>
              <a:gd name="adj" fmla="val 50000"/>
            </a:avLst>
          </a:prstGeom>
          <a:solidFill>
            <a:srgbClr val="0F493D"/>
          </a:solidFill>
        </p:spPr>
        <p:txBody>
          <a:bodyPr/>
          <a:lstStyle/>
          <a:p>
            <a:endParaRPr lang="en-US"/>
          </a:p>
        </p:txBody>
      </p:sp>
      <p:sp>
        <p:nvSpPr>
          <p:cNvPr id="9" name="AutoShape 9"/>
          <p:cNvSpPr/>
          <p:nvPr/>
        </p:nvSpPr>
        <p:spPr>
          <a:xfrm>
            <a:off x="8242300" y="1447800"/>
            <a:ext cx="3429000" cy="37846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47100" y="1689100"/>
            <a:ext cx="685800" cy="685800"/>
          </a:xfrm>
          <a:prstGeom prst="roundRect">
            <a:avLst>
              <a:gd name="adj" fmla="val 50000"/>
            </a:avLst>
          </a:prstGeom>
          <a:solidFill>
            <a:srgbClr val="0F493D"/>
          </a:solidFill>
        </p:spPr>
        <p:txBody>
          <a:bodyPr/>
          <a:lstStyle/>
          <a:p>
            <a:endParaRPr lang="en-US"/>
          </a:p>
        </p:txBody>
      </p:sp>
      <p:sp>
        <p:nvSpPr>
          <p:cNvPr id="11" name="AutoShape 11"/>
          <p:cNvSpPr/>
          <p:nvPr/>
        </p:nvSpPr>
        <p:spPr>
          <a:xfrm>
            <a:off x="11938000" y="1447800"/>
            <a:ext cx="3429000" cy="37846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30100" y="1689100"/>
            <a:ext cx="685800" cy="685800"/>
          </a:xfrm>
          <a:prstGeom prst="roundRect">
            <a:avLst>
              <a:gd name="adj" fmla="val 50000"/>
            </a:avLst>
          </a:prstGeom>
          <a:solidFill>
            <a:srgbClr val="0F493D"/>
          </a:solidFill>
        </p:spPr>
        <p:txBody>
          <a:bodyPr/>
          <a:lstStyle/>
          <a:p>
            <a:endParaRPr lang="en-US"/>
          </a:p>
        </p:txBody>
      </p:sp>
      <p:sp>
        <p:nvSpPr>
          <p:cNvPr id="13" name="AutoShape 13"/>
          <p:cNvSpPr/>
          <p:nvPr/>
        </p:nvSpPr>
        <p:spPr>
          <a:xfrm>
            <a:off x="876300" y="5473700"/>
            <a:ext cx="4660900" cy="3022600"/>
          </a:xfrm>
          <a:prstGeom prst="roundRect">
            <a:avLst>
              <a:gd name="adj" fmla="val 4201"/>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68400" y="5715000"/>
            <a:ext cx="685800" cy="685800"/>
          </a:xfrm>
          <a:prstGeom prst="roundRect">
            <a:avLst>
              <a:gd name="adj" fmla="val 50000"/>
            </a:avLst>
          </a:prstGeom>
          <a:solidFill>
            <a:srgbClr val="0F493D"/>
          </a:solidFill>
        </p:spPr>
        <p:txBody>
          <a:bodyPr/>
          <a:lstStyle/>
          <a:p>
            <a:endParaRPr lang="en-US"/>
          </a:p>
        </p:txBody>
      </p:sp>
      <p:sp>
        <p:nvSpPr>
          <p:cNvPr id="15" name="AutoShape 15"/>
          <p:cNvSpPr/>
          <p:nvPr/>
        </p:nvSpPr>
        <p:spPr>
          <a:xfrm>
            <a:off x="5791200" y="5473700"/>
            <a:ext cx="4660900" cy="3022600"/>
          </a:xfrm>
          <a:prstGeom prst="roundRect">
            <a:avLst>
              <a:gd name="adj" fmla="val 4201"/>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083300" y="5715000"/>
            <a:ext cx="685800" cy="685800"/>
          </a:xfrm>
          <a:prstGeom prst="roundRect">
            <a:avLst>
              <a:gd name="adj" fmla="val 50000"/>
            </a:avLst>
          </a:prstGeom>
          <a:solidFill>
            <a:srgbClr val="0F493D"/>
          </a:solidFill>
        </p:spPr>
        <p:txBody>
          <a:bodyPr/>
          <a:lstStyle/>
          <a:p>
            <a:endParaRPr lang="en-US"/>
          </a:p>
        </p:txBody>
      </p:sp>
      <p:sp>
        <p:nvSpPr>
          <p:cNvPr id="17" name="AutoShape 17"/>
          <p:cNvSpPr/>
          <p:nvPr/>
        </p:nvSpPr>
        <p:spPr>
          <a:xfrm>
            <a:off x="10706100" y="5473700"/>
            <a:ext cx="4660900" cy="3022600"/>
          </a:xfrm>
          <a:prstGeom prst="roundRect">
            <a:avLst>
              <a:gd name="adj" fmla="val 4201"/>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0998200" y="5715000"/>
            <a:ext cx="685800" cy="685800"/>
          </a:xfrm>
          <a:prstGeom prst="roundRect">
            <a:avLst>
              <a:gd name="adj" fmla="val 50000"/>
            </a:avLst>
          </a:prstGeom>
          <a:solidFill>
            <a:srgbClr val="0F493D"/>
          </a:solidFill>
        </p:spPr>
        <p:txBody>
          <a:bodyPr/>
          <a:lstStyle/>
          <a:p>
            <a:endParaRPr lang="en-US"/>
          </a:p>
        </p:txBody>
      </p:sp>
      <p:sp>
        <p:nvSpPr>
          <p:cNvPr id="19" name="TextBox 19"/>
          <p:cNvSpPr txBox="1"/>
          <p:nvPr/>
        </p:nvSpPr>
        <p:spPr>
          <a:xfrm>
            <a:off x="876300" y="6350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600" b="1" dirty="0">
                <a:solidFill>
                  <a:srgbClr val="08493C"/>
                </a:solidFill>
                <a:latin typeface="Agbalumo"/>
              </a:rPr>
              <a:t>Post-Traumatic Headache (PTH): Definition &amp; Diagnostic Criteria</a:t>
            </a:r>
            <a:endParaRPr lang="en-US" sz="1100" dirty="0"/>
          </a:p>
        </p:txBody>
      </p:sp>
      <p:sp>
        <p:nvSpPr>
          <p:cNvPr id="20" name="TextBox 20"/>
          <p:cNvSpPr txBox="1"/>
          <p:nvPr/>
        </p:nvSpPr>
        <p:spPr>
          <a:xfrm>
            <a:off x="1143000" y="2616200"/>
            <a:ext cx="2895600" cy="8255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Secondary Headache</a:t>
            </a:r>
            <a:endParaRPr lang="en-US" sz="1100"/>
          </a:p>
        </p:txBody>
      </p:sp>
      <p:sp>
        <p:nvSpPr>
          <p:cNvPr id="21" name="TextBox 21"/>
          <p:cNvSpPr txBox="1"/>
          <p:nvPr/>
        </p:nvSpPr>
        <p:spPr>
          <a:xfrm>
            <a:off x="4826000" y="2616200"/>
            <a:ext cx="28956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7-Day Window</a:t>
            </a:r>
            <a:endParaRPr lang="en-US" sz="1100"/>
          </a:p>
        </p:txBody>
      </p:sp>
      <p:sp>
        <p:nvSpPr>
          <p:cNvPr id="22" name="TextBox 22"/>
          <p:cNvSpPr txBox="1"/>
          <p:nvPr/>
        </p:nvSpPr>
        <p:spPr>
          <a:xfrm>
            <a:off x="8509000" y="2616200"/>
            <a:ext cx="2895600" cy="8255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ICHD-3 Requirement</a:t>
            </a:r>
            <a:endParaRPr lang="en-US" sz="1100"/>
          </a:p>
        </p:txBody>
      </p:sp>
      <p:sp>
        <p:nvSpPr>
          <p:cNvPr id="23" name="TextBox 23"/>
          <p:cNvSpPr txBox="1"/>
          <p:nvPr/>
        </p:nvSpPr>
        <p:spPr>
          <a:xfrm>
            <a:off x="12192000" y="2616200"/>
            <a:ext cx="28956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Acute Definition</a:t>
            </a:r>
            <a:endParaRPr lang="en-US" sz="1100"/>
          </a:p>
        </p:txBody>
      </p:sp>
      <p:sp>
        <p:nvSpPr>
          <p:cNvPr id="24" name="TextBox 24"/>
          <p:cNvSpPr txBox="1"/>
          <p:nvPr/>
        </p:nvSpPr>
        <p:spPr>
          <a:xfrm>
            <a:off x="1143000" y="66421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Persistent Definition</a:t>
            </a:r>
            <a:endParaRPr lang="en-US" sz="1100"/>
          </a:p>
        </p:txBody>
      </p:sp>
      <p:sp>
        <p:nvSpPr>
          <p:cNvPr id="25" name="TextBox 25"/>
          <p:cNvSpPr txBox="1"/>
          <p:nvPr/>
        </p:nvSpPr>
        <p:spPr>
          <a:xfrm>
            <a:off x="6057900" y="66421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No Phenotype Required</a:t>
            </a:r>
            <a:endParaRPr lang="en-US" sz="1100"/>
          </a:p>
        </p:txBody>
      </p:sp>
      <p:sp>
        <p:nvSpPr>
          <p:cNvPr id="26" name="TextBox 26"/>
          <p:cNvSpPr txBox="1"/>
          <p:nvPr/>
        </p:nvSpPr>
        <p:spPr>
          <a:xfrm>
            <a:off x="10972800" y="6642100"/>
            <a:ext cx="4127500" cy="406400"/>
          </a:xfrm>
          <a:prstGeom prst="rect">
            <a:avLst/>
          </a:prstGeom>
          <a:solidFill>
            <a:srgbClr val="000000">
              <a:alpha val="0"/>
            </a:srgbClr>
          </a:solidFill>
        </p:spPr>
        <p:txBody>
          <a:bodyPr lIns="0" tIns="0" rIns="0" bIns="0" rtlCol="0" anchor="ctr"/>
          <a:lstStyle/>
          <a:p>
            <a:pPr indent="0" algn="l">
              <a:lnSpc>
                <a:spcPct val="120000"/>
              </a:lnSpc>
              <a:defRPr/>
            </a:pPr>
            <a:r>
              <a:rPr lang="en-US" sz="2700" b="1">
                <a:solidFill>
                  <a:srgbClr val="08493C"/>
                </a:solidFill>
                <a:latin typeface="Agbalumo"/>
              </a:rPr>
              <a:t>Dual Diagnosis</a:t>
            </a:r>
            <a:endParaRPr lang="en-US" sz="1100"/>
          </a:p>
        </p:txBody>
      </p:sp>
      <p:sp>
        <p:nvSpPr>
          <p:cNvPr id="27" name="TextBox 27"/>
          <p:cNvSpPr txBox="1"/>
          <p:nvPr/>
        </p:nvSpPr>
        <p:spPr>
          <a:xfrm>
            <a:off x="1143000" y="3606800"/>
            <a:ext cx="2895600" cy="10287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Secondary headache due to head or neck injury</a:t>
            </a:r>
            <a:endParaRPr lang="en-US" sz="1100"/>
          </a:p>
        </p:txBody>
      </p:sp>
      <p:sp>
        <p:nvSpPr>
          <p:cNvPr id="28" name="TextBox 28"/>
          <p:cNvSpPr txBox="1"/>
          <p:nvPr/>
        </p:nvSpPr>
        <p:spPr>
          <a:xfrm>
            <a:off x="4826000" y="3187700"/>
            <a:ext cx="2895600" cy="13843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Must begin within 7 days of mTBI or regaining consciousness</a:t>
            </a:r>
            <a:endParaRPr lang="en-US" sz="1100"/>
          </a:p>
        </p:txBody>
      </p:sp>
      <p:sp>
        <p:nvSpPr>
          <p:cNvPr id="29" name="TextBox 29"/>
          <p:cNvSpPr txBox="1"/>
          <p:nvPr/>
        </p:nvSpPr>
        <p:spPr>
          <a:xfrm>
            <a:off x="8509000" y="3606800"/>
            <a:ext cx="2895600" cy="13843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ICHD-3 requires new or worsened headache post-trauma</a:t>
            </a:r>
            <a:endParaRPr lang="en-US" sz="1100"/>
          </a:p>
        </p:txBody>
      </p:sp>
      <p:sp>
        <p:nvSpPr>
          <p:cNvPr id="30" name="TextBox 30"/>
          <p:cNvSpPr txBox="1"/>
          <p:nvPr/>
        </p:nvSpPr>
        <p:spPr>
          <a:xfrm>
            <a:off x="12192000" y="3187700"/>
            <a:ext cx="2895600" cy="10287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Acute PTH defined as less than 3 months duration</a:t>
            </a:r>
            <a:endParaRPr lang="en-US" sz="1100"/>
          </a:p>
        </p:txBody>
      </p:sp>
      <p:sp>
        <p:nvSpPr>
          <p:cNvPr id="31" name="TextBox 31"/>
          <p:cNvSpPr txBox="1"/>
          <p:nvPr/>
        </p:nvSpPr>
        <p:spPr>
          <a:xfrm>
            <a:off x="1143000" y="7213600"/>
            <a:ext cx="4127500" cy="6858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Persistent PTH defined as 3 or more months duration</a:t>
            </a:r>
            <a:endParaRPr lang="en-US" sz="1100"/>
          </a:p>
        </p:txBody>
      </p:sp>
      <p:sp>
        <p:nvSpPr>
          <p:cNvPr id="32" name="TextBox 32"/>
          <p:cNvSpPr txBox="1"/>
          <p:nvPr/>
        </p:nvSpPr>
        <p:spPr>
          <a:xfrm>
            <a:off x="6057900" y="7213600"/>
            <a:ext cx="4127500" cy="6858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No specific pain characteristics required for PTH diagnosis</a:t>
            </a:r>
            <a:endParaRPr lang="en-US" sz="1100"/>
          </a:p>
        </p:txBody>
      </p:sp>
      <p:sp>
        <p:nvSpPr>
          <p:cNvPr id="33" name="TextBox 33"/>
          <p:cNvSpPr txBox="1"/>
          <p:nvPr/>
        </p:nvSpPr>
        <p:spPr>
          <a:xfrm>
            <a:off x="10972800" y="7213600"/>
            <a:ext cx="4127500" cy="10287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Pre-TBI headache worsening requires dual diagnosis assignment</a:t>
            </a:r>
            <a:endParaRPr lang="en-US" sz="1100"/>
          </a:p>
        </p:txBody>
      </p:sp>
      <p:pic>
        <p:nvPicPr>
          <p:cNvPr id="34" name="Picture 34"/>
          <p:cNvPicPr>
            <a:picLocks noChangeAspect="1"/>
          </p:cNvPicPr>
          <p:nvPr/>
        </p:nvPicPr>
        <p:blipFill>
          <a:blip r:embed="rId3"/>
          <a:stretch>
            <a:fillRect/>
          </a:stretch>
        </p:blipFill>
        <p:spPr>
          <a:xfrm>
            <a:off x="1397000" y="1917700"/>
            <a:ext cx="228600" cy="228600"/>
          </a:xfrm>
          <a:prstGeom prst="rect">
            <a:avLst/>
          </a:prstGeom>
        </p:spPr>
      </p:pic>
      <p:pic>
        <p:nvPicPr>
          <p:cNvPr id="35" name="Picture 35"/>
          <p:cNvPicPr>
            <a:picLocks noChangeAspect="1"/>
          </p:cNvPicPr>
          <p:nvPr/>
        </p:nvPicPr>
        <p:blipFill>
          <a:blip r:embed="rId4"/>
          <a:stretch>
            <a:fillRect/>
          </a:stretch>
        </p:blipFill>
        <p:spPr>
          <a:xfrm>
            <a:off x="5092700" y="1917700"/>
            <a:ext cx="215900" cy="215900"/>
          </a:xfrm>
          <a:prstGeom prst="rect">
            <a:avLst/>
          </a:prstGeom>
        </p:spPr>
      </p:pic>
      <p:pic>
        <p:nvPicPr>
          <p:cNvPr id="36" name="Picture 36"/>
          <p:cNvPicPr>
            <a:picLocks noChangeAspect="1"/>
          </p:cNvPicPr>
          <p:nvPr/>
        </p:nvPicPr>
        <p:blipFill>
          <a:blip r:embed="rId5"/>
          <a:stretch>
            <a:fillRect/>
          </a:stretch>
        </p:blipFill>
        <p:spPr>
          <a:xfrm>
            <a:off x="8801100" y="1943100"/>
            <a:ext cx="177800" cy="177800"/>
          </a:xfrm>
          <a:prstGeom prst="rect">
            <a:avLst/>
          </a:prstGeom>
        </p:spPr>
      </p:pic>
      <p:pic>
        <p:nvPicPr>
          <p:cNvPr id="37" name="Picture 37"/>
          <p:cNvPicPr>
            <a:picLocks noChangeAspect="1"/>
          </p:cNvPicPr>
          <p:nvPr/>
        </p:nvPicPr>
        <p:blipFill>
          <a:blip r:embed="rId6"/>
          <a:stretch>
            <a:fillRect/>
          </a:stretch>
        </p:blipFill>
        <p:spPr>
          <a:xfrm>
            <a:off x="12446000" y="1917700"/>
            <a:ext cx="228600" cy="228600"/>
          </a:xfrm>
          <a:prstGeom prst="rect">
            <a:avLst/>
          </a:prstGeom>
        </p:spPr>
      </p:pic>
      <p:pic>
        <p:nvPicPr>
          <p:cNvPr id="38" name="Picture 38"/>
          <p:cNvPicPr>
            <a:picLocks noChangeAspect="1"/>
          </p:cNvPicPr>
          <p:nvPr/>
        </p:nvPicPr>
        <p:blipFill>
          <a:blip r:embed="rId7"/>
          <a:stretch>
            <a:fillRect/>
          </a:stretch>
        </p:blipFill>
        <p:spPr>
          <a:xfrm>
            <a:off x="1422400" y="5969000"/>
            <a:ext cx="177800" cy="177800"/>
          </a:xfrm>
          <a:prstGeom prst="rect">
            <a:avLst/>
          </a:prstGeom>
        </p:spPr>
      </p:pic>
      <p:pic>
        <p:nvPicPr>
          <p:cNvPr id="39" name="Picture 39"/>
          <p:cNvPicPr>
            <a:picLocks noChangeAspect="1"/>
          </p:cNvPicPr>
          <p:nvPr/>
        </p:nvPicPr>
        <p:blipFill>
          <a:blip r:embed="rId8"/>
          <a:stretch>
            <a:fillRect/>
          </a:stretch>
        </p:blipFill>
        <p:spPr>
          <a:xfrm>
            <a:off x="6311900" y="5943600"/>
            <a:ext cx="228600" cy="228600"/>
          </a:xfrm>
          <a:prstGeom prst="rect">
            <a:avLst/>
          </a:prstGeom>
        </p:spPr>
      </p:pic>
      <p:pic>
        <p:nvPicPr>
          <p:cNvPr id="40" name="Picture 40"/>
          <p:cNvPicPr>
            <a:picLocks noChangeAspect="1"/>
          </p:cNvPicPr>
          <p:nvPr/>
        </p:nvPicPr>
        <p:blipFill>
          <a:blip r:embed="rId9"/>
          <a:stretch>
            <a:fillRect/>
          </a:stretch>
        </p:blipFill>
        <p:spPr>
          <a:xfrm>
            <a:off x="11226800" y="5943600"/>
            <a:ext cx="228600" cy="2286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828800"/>
            <a:ext cx="14490700" cy="6362700"/>
          </a:xfrm>
          <a:prstGeom prst="rect">
            <a:avLst/>
          </a:prstGeom>
          <a:solidFill>
            <a:srgbClr val="000000">
              <a:alpha val="0"/>
            </a:srgbClr>
          </a:solidFill>
        </p:spPr>
        <p:txBody>
          <a:bodyPr/>
          <a:lstStyle/>
          <a:p>
            <a:endParaRPr lang="en-US"/>
          </a:p>
        </p:txBody>
      </p:sp>
      <p:sp>
        <p:nvSpPr>
          <p:cNvPr id="5" name="AutoShape 5"/>
          <p:cNvSpPr/>
          <p:nvPr/>
        </p:nvSpPr>
        <p:spPr>
          <a:xfrm>
            <a:off x="876300" y="1828800"/>
            <a:ext cx="3378200" cy="3048000"/>
          </a:xfrm>
          <a:prstGeom prst="rect">
            <a:avLst/>
          </a:prstGeom>
          <a:solidFill>
            <a:srgbClr val="000000">
              <a:alpha val="0"/>
            </a:srgbClr>
          </a:solidFill>
        </p:spPr>
        <p:txBody>
          <a:bodyPr/>
          <a:lstStyle/>
          <a:p>
            <a:endParaRPr lang="en-US"/>
          </a:p>
        </p:txBody>
      </p:sp>
      <p:sp>
        <p:nvSpPr>
          <p:cNvPr id="6" name="AutoShape 6"/>
          <p:cNvSpPr/>
          <p:nvPr/>
        </p:nvSpPr>
        <p:spPr>
          <a:xfrm>
            <a:off x="546100" y="1828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1828800"/>
            <a:ext cx="3378200" cy="3048000"/>
          </a:xfrm>
          <a:prstGeom prst="rect">
            <a:avLst/>
          </a:prstGeom>
          <a:solidFill>
            <a:srgbClr val="000000">
              <a:alpha val="0"/>
            </a:srgbClr>
          </a:solidFill>
        </p:spPr>
        <p:txBody>
          <a:bodyPr/>
          <a:lstStyle/>
          <a:p>
            <a:endParaRPr lang="en-US"/>
          </a:p>
        </p:txBody>
      </p:sp>
      <p:sp>
        <p:nvSpPr>
          <p:cNvPr id="8" name="AutoShape 8"/>
          <p:cNvSpPr/>
          <p:nvPr/>
        </p:nvSpPr>
        <p:spPr>
          <a:xfrm>
            <a:off x="4572000" y="1828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1828800"/>
            <a:ext cx="3378200" cy="3048000"/>
          </a:xfrm>
          <a:prstGeom prst="rect">
            <a:avLst/>
          </a:prstGeom>
          <a:solidFill>
            <a:srgbClr val="000000">
              <a:alpha val="0"/>
            </a:srgbClr>
          </a:solidFill>
        </p:spPr>
        <p:txBody>
          <a:bodyPr/>
          <a:lstStyle/>
          <a:p>
            <a:endParaRPr lang="en-US"/>
          </a:p>
        </p:txBody>
      </p:sp>
      <p:sp>
        <p:nvSpPr>
          <p:cNvPr id="10" name="AutoShape 10"/>
          <p:cNvSpPr/>
          <p:nvPr/>
        </p:nvSpPr>
        <p:spPr>
          <a:xfrm>
            <a:off x="8280400" y="1828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1828800"/>
            <a:ext cx="3378200" cy="3048000"/>
          </a:xfrm>
          <a:prstGeom prst="rect">
            <a:avLst/>
          </a:prstGeom>
          <a:solidFill>
            <a:srgbClr val="000000">
              <a:alpha val="0"/>
            </a:srgbClr>
          </a:solidFill>
        </p:spPr>
        <p:txBody>
          <a:bodyPr/>
          <a:lstStyle/>
          <a:p>
            <a:endParaRPr lang="en-US"/>
          </a:p>
        </p:txBody>
      </p:sp>
      <p:sp>
        <p:nvSpPr>
          <p:cNvPr id="12" name="AutoShape 12"/>
          <p:cNvSpPr/>
          <p:nvPr/>
        </p:nvSpPr>
        <p:spPr>
          <a:xfrm>
            <a:off x="11976100" y="18288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992065" y="4831862"/>
            <a:ext cx="4610100" cy="2679700"/>
          </a:xfrm>
          <a:prstGeom prst="rect">
            <a:avLst/>
          </a:prstGeom>
          <a:solidFill>
            <a:srgbClr val="000000">
              <a:alpha val="0"/>
            </a:srgbClr>
          </a:solidFill>
        </p:spPr>
        <p:txBody>
          <a:bodyPr/>
          <a:lstStyle/>
          <a:p>
            <a:endParaRPr lang="en-US"/>
          </a:p>
        </p:txBody>
      </p:sp>
      <p:sp>
        <p:nvSpPr>
          <p:cNvPr id="14" name="AutoShape 14"/>
          <p:cNvSpPr/>
          <p:nvPr/>
        </p:nvSpPr>
        <p:spPr>
          <a:xfrm>
            <a:off x="863600" y="44577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6" name="AutoShape 16"/>
          <p:cNvSpPr/>
          <p:nvPr/>
        </p:nvSpPr>
        <p:spPr>
          <a:xfrm>
            <a:off x="5841511" y="451485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5511800"/>
            <a:ext cx="4610100" cy="2679700"/>
          </a:xfrm>
          <a:prstGeom prst="rect">
            <a:avLst/>
          </a:prstGeom>
          <a:solidFill>
            <a:srgbClr val="000000">
              <a:alpha val="0"/>
            </a:srgbClr>
          </a:solidFill>
        </p:spPr>
        <p:txBody>
          <a:bodyPr/>
          <a:lstStyle/>
          <a:p>
            <a:endParaRPr lang="en-US"/>
          </a:p>
        </p:txBody>
      </p:sp>
      <p:sp>
        <p:nvSpPr>
          <p:cNvPr id="18" name="AutoShape 18"/>
          <p:cNvSpPr/>
          <p:nvPr/>
        </p:nvSpPr>
        <p:spPr>
          <a:xfrm>
            <a:off x="10699750" y="44196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876300" y="939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Pathophysiology: Mechanisms of Post-Traumatic Headache</a:t>
            </a:r>
            <a:endParaRPr lang="en-US" sz="1100"/>
          </a:p>
        </p:txBody>
      </p:sp>
      <p:sp>
        <p:nvSpPr>
          <p:cNvPr id="20" name="TextBox 20"/>
          <p:cNvSpPr txBox="1"/>
          <p:nvPr/>
        </p:nvSpPr>
        <p:spPr>
          <a:xfrm>
            <a:off x="774700" y="19050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highlight>
                  <a:srgbClr val="000000">
                    <a:alpha val="0"/>
                  </a:srgbClr>
                </a:highlight>
                <a:latin typeface="Agbalumo"/>
              </a:rPr>
              <a:t>1</a:t>
            </a:r>
            <a:endParaRPr lang="en-US" sz="1100" dirty="0"/>
          </a:p>
        </p:txBody>
      </p:sp>
      <p:sp>
        <p:nvSpPr>
          <p:cNvPr id="22" name="TextBox 22"/>
          <p:cNvSpPr txBox="1"/>
          <p:nvPr/>
        </p:nvSpPr>
        <p:spPr>
          <a:xfrm>
            <a:off x="4775200" y="19177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4" name="TextBox 24"/>
          <p:cNvSpPr txBox="1"/>
          <p:nvPr/>
        </p:nvSpPr>
        <p:spPr>
          <a:xfrm>
            <a:off x="8483600" y="19177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6" name="TextBox 26"/>
          <p:cNvSpPr txBox="1"/>
          <p:nvPr/>
        </p:nvSpPr>
        <p:spPr>
          <a:xfrm>
            <a:off x="12179300" y="19177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8" name="TextBox 28"/>
          <p:cNvSpPr txBox="1"/>
          <p:nvPr/>
        </p:nvSpPr>
        <p:spPr>
          <a:xfrm>
            <a:off x="1060939" y="4519246"/>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highlight>
                  <a:srgbClr val="000000">
                    <a:alpha val="0"/>
                  </a:srgbClr>
                </a:highlight>
                <a:latin typeface="Agbalumo"/>
              </a:rPr>
              <a:t>5</a:t>
            </a:r>
            <a:endParaRPr lang="en-US" sz="1100" dirty="0"/>
          </a:p>
        </p:txBody>
      </p:sp>
      <p:sp>
        <p:nvSpPr>
          <p:cNvPr id="30" name="TextBox 30"/>
          <p:cNvSpPr txBox="1"/>
          <p:nvPr/>
        </p:nvSpPr>
        <p:spPr>
          <a:xfrm>
            <a:off x="6011984" y="4607169"/>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highlight>
                  <a:srgbClr val="000000">
                    <a:alpha val="0"/>
                  </a:srgbClr>
                </a:highlight>
                <a:latin typeface="Agbalumo"/>
              </a:rPr>
              <a:t>6</a:t>
            </a:r>
            <a:endParaRPr lang="en-US" sz="1100" dirty="0"/>
          </a:p>
        </p:txBody>
      </p:sp>
      <p:sp>
        <p:nvSpPr>
          <p:cNvPr id="32" name="TextBox 32"/>
          <p:cNvSpPr txBox="1"/>
          <p:nvPr/>
        </p:nvSpPr>
        <p:spPr>
          <a:xfrm>
            <a:off x="10892204" y="4453304"/>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highlight>
                  <a:srgbClr val="000000">
                    <a:alpha val="0"/>
                  </a:srgbClr>
                </a:highlight>
                <a:latin typeface="Agbalumo"/>
              </a:rPr>
              <a:t>7</a:t>
            </a:r>
            <a:endParaRPr lang="en-US" sz="1100" dirty="0"/>
          </a:p>
        </p:txBody>
      </p:sp>
      <p:sp>
        <p:nvSpPr>
          <p:cNvPr id="34" name="TextBox 34"/>
          <p:cNvSpPr txBox="1"/>
          <p:nvPr/>
        </p:nvSpPr>
        <p:spPr>
          <a:xfrm>
            <a:off x="1247531" y="194310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Neuroinflammation via mast cell and microglial cell activation</a:t>
            </a:r>
            <a:endParaRPr lang="en-US" sz="1100" dirty="0"/>
          </a:p>
        </p:txBody>
      </p:sp>
      <p:sp>
        <p:nvSpPr>
          <p:cNvPr id="35" name="TextBox 35"/>
          <p:cNvSpPr txBox="1"/>
          <p:nvPr/>
        </p:nvSpPr>
        <p:spPr>
          <a:xfrm>
            <a:off x="5275385" y="19177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Increased brain excitability and cortical spreading depolarization occurs</a:t>
            </a:r>
            <a:endParaRPr lang="en-US" sz="1100" dirty="0"/>
          </a:p>
        </p:txBody>
      </p:sp>
      <p:sp>
        <p:nvSpPr>
          <p:cNvPr id="36" name="TextBox 36"/>
          <p:cNvSpPr txBox="1"/>
          <p:nvPr/>
        </p:nvSpPr>
        <p:spPr>
          <a:xfrm>
            <a:off x="9071708" y="1894254"/>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CGRP and nitric oxide activate trigeminal system nociceptors</a:t>
            </a:r>
            <a:endParaRPr lang="en-US" sz="1100" dirty="0"/>
          </a:p>
        </p:txBody>
      </p:sp>
      <p:sp>
        <p:nvSpPr>
          <p:cNvPr id="37" name="TextBox 37"/>
          <p:cNvSpPr txBox="1"/>
          <p:nvPr/>
        </p:nvSpPr>
        <p:spPr>
          <a:xfrm>
            <a:off x="12687300" y="1818054"/>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Peripheral and central sensitization mechanisms develop after </a:t>
            </a:r>
            <a:r>
              <a:rPr lang="en-US" sz="1900" b="1" dirty="0" err="1">
                <a:solidFill>
                  <a:srgbClr val="000000"/>
                </a:solidFill>
                <a:latin typeface="Poppins"/>
              </a:rPr>
              <a:t>mTBI</a:t>
            </a:r>
            <a:endParaRPr lang="en-US" sz="1100" dirty="0"/>
          </a:p>
        </p:txBody>
      </p:sp>
      <p:sp>
        <p:nvSpPr>
          <p:cNvPr id="38" name="TextBox 38"/>
          <p:cNvSpPr txBox="1"/>
          <p:nvPr/>
        </p:nvSpPr>
        <p:spPr>
          <a:xfrm>
            <a:off x="1726711" y="44069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Enhanced pain facilitation with loss of normal pain inhibition</a:t>
            </a:r>
            <a:endParaRPr lang="en-US" sz="1100" dirty="0"/>
          </a:p>
        </p:txBody>
      </p:sp>
      <p:sp>
        <p:nvSpPr>
          <p:cNvPr id="39" name="TextBox 39"/>
          <p:cNvSpPr txBox="1"/>
          <p:nvPr/>
        </p:nvSpPr>
        <p:spPr>
          <a:xfrm>
            <a:off x="6645031" y="440055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Brain MRI shows white matter tract and gray matter abnormalities</a:t>
            </a:r>
            <a:endParaRPr lang="en-US" sz="1100" dirty="0"/>
          </a:p>
        </p:txBody>
      </p:sp>
      <p:sp>
        <p:nvSpPr>
          <p:cNvPr id="40" name="TextBox 40"/>
          <p:cNvSpPr txBox="1"/>
          <p:nvPr/>
        </p:nvSpPr>
        <p:spPr>
          <a:xfrm>
            <a:off x="11689373" y="4382965"/>
            <a:ext cx="37973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Altered functional connectivity in pain processing and modulation networks</a:t>
            </a:r>
            <a:endParaRPr lang="en-US" sz="1100" dirty="0"/>
          </a:p>
        </p:txBody>
      </p:sp>
      <p:pic>
        <p:nvPicPr>
          <p:cNvPr id="21" name="Picture 20">
            <a:extLst>
              <a:ext uri="{FF2B5EF4-FFF2-40B4-BE49-F238E27FC236}">
                <a16:creationId xmlns:a16="http://schemas.microsoft.com/office/drawing/2014/main" id="{FBC09218-F225-C5CE-5C67-1E097C7FA5B1}"/>
              </a:ext>
            </a:extLst>
          </p:cNvPr>
          <p:cNvPicPr>
            <a:picLocks noChangeAspect="1"/>
          </p:cNvPicPr>
          <p:nvPr/>
        </p:nvPicPr>
        <p:blipFill>
          <a:blip r:embed="rId3"/>
          <a:stretch>
            <a:fillRect/>
          </a:stretch>
        </p:blipFill>
        <p:spPr>
          <a:xfrm>
            <a:off x="5221045" y="5696690"/>
            <a:ext cx="5904275" cy="33374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336800"/>
            <a:ext cx="14490700" cy="5334000"/>
          </a:xfrm>
          <a:prstGeom prst="rect">
            <a:avLst/>
          </a:prstGeom>
          <a:solidFill>
            <a:srgbClr val="000000">
              <a:alpha val="0"/>
            </a:srgbClr>
          </a:solidFill>
        </p:spPr>
        <p:txBody>
          <a:bodyPr/>
          <a:lstStyle/>
          <a:p>
            <a:endParaRPr lang="en-US"/>
          </a:p>
        </p:txBody>
      </p:sp>
      <p:sp>
        <p:nvSpPr>
          <p:cNvPr id="5" name="AutoShape 5"/>
          <p:cNvSpPr/>
          <p:nvPr/>
        </p:nvSpPr>
        <p:spPr>
          <a:xfrm>
            <a:off x="876300" y="2336800"/>
            <a:ext cx="34290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2336800"/>
            <a:ext cx="34290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2336800"/>
            <a:ext cx="34290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2336800"/>
            <a:ext cx="34290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3594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3594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3594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14478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Epidemiology, Risk Factors &amp; Clinical Presentation</a:t>
            </a:r>
            <a:endParaRPr lang="en-US" sz="1100"/>
          </a:p>
        </p:txBody>
      </p:sp>
      <p:sp>
        <p:nvSpPr>
          <p:cNvPr id="13" name="TextBox 13"/>
          <p:cNvSpPr txBox="1"/>
          <p:nvPr/>
        </p:nvSpPr>
        <p:spPr>
          <a:xfrm>
            <a:off x="1155700" y="26162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Annual TBI Burden</a:t>
            </a:r>
            <a:endParaRPr lang="en-US" sz="1100"/>
          </a:p>
        </p:txBody>
      </p:sp>
      <p:sp>
        <p:nvSpPr>
          <p:cNvPr id="14" name="TextBox 14"/>
          <p:cNvSpPr txBox="1"/>
          <p:nvPr/>
        </p:nvSpPr>
        <p:spPr>
          <a:xfrm>
            <a:off x="4838700" y="26162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PTH Incidence</a:t>
            </a:r>
            <a:endParaRPr lang="en-US" sz="1100"/>
          </a:p>
        </p:txBody>
      </p:sp>
      <p:sp>
        <p:nvSpPr>
          <p:cNvPr id="15" name="TextBox 15"/>
          <p:cNvSpPr txBox="1"/>
          <p:nvPr/>
        </p:nvSpPr>
        <p:spPr>
          <a:xfrm>
            <a:off x="8521700" y="26162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Persistence Rate</a:t>
            </a:r>
            <a:endParaRPr lang="en-US" sz="1100"/>
          </a:p>
        </p:txBody>
      </p:sp>
      <p:sp>
        <p:nvSpPr>
          <p:cNvPr id="16" name="TextBox 16"/>
          <p:cNvSpPr txBox="1"/>
          <p:nvPr/>
        </p:nvSpPr>
        <p:spPr>
          <a:xfrm>
            <a:off x="12204700" y="26162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Demographic Risks</a:t>
            </a:r>
            <a:endParaRPr lang="en-US" sz="1100"/>
          </a:p>
        </p:txBody>
      </p:sp>
      <p:sp>
        <p:nvSpPr>
          <p:cNvPr id="17" name="TextBox 17"/>
          <p:cNvSpPr txBox="1"/>
          <p:nvPr/>
        </p:nvSpPr>
        <p:spPr>
          <a:xfrm>
            <a:off x="1155700" y="56388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Premorbid Factors</a:t>
            </a:r>
            <a:endParaRPr lang="en-US" sz="1100"/>
          </a:p>
        </p:txBody>
      </p:sp>
      <p:sp>
        <p:nvSpPr>
          <p:cNvPr id="18" name="TextBox 18"/>
          <p:cNvSpPr txBox="1"/>
          <p:nvPr/>
        </p:nvSpPr>
        <p:spPr>
          <a:xfrm>
            <a:off x="6070600" y="56388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Injury Factors</a:t>
            </a:r>
            <a:endParaRPr lang="en-US" sz="1100"/>
          </a:p>
        </p:txBody>
      </p:sp>
      <p:sp>
        <p:nvSpPr>
          <p:cNvPr id="19" name="TextBox 19"/>
          <p:cNvSpPr txBox="1"/>
          <p:nvPr/>
        </p:nvSpPr>
        <p:spPr>
          <a:xfrm>
            <a:off x="10985500" y="56388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Clinical Phenotype</a:t>
            </a:r>
            <a:endParaRPr lang="en-US" sz="1100"/>
          </a:p>
        </p:txBody>
      </p:sp>
      <p:sp>
        <p:nvSpPr>
          <p:cNvPr id="20" name="TextBox 20"/>
          <p:cNvSpPr txBox="1"/>
          <p:nvPr/>
        </p:nvSpPr>
        <p:spPr>
          <a:xfrm>
            <a:off x="1155700" y="36957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2.8 million TBI-related ED visits occur annually in US</a:t>
            </a:r>
            <a:endParaRPr lang="en-US" sz="1100"/>
          </a:p>
        </p:txBody>
      </p:sp>
      <p:sp>
        <p:nvSpPr>
          <p:cNvPr id="21" name="TextBox 21"/>
          <p:cNvSpPr txBox="1"/>
          <p:nvPr/>
        </p:nvSpPr>
        <p:spPr>
          <a:xfrm>
            <a:off x="4838700" y="3251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50-66% of mTBI patients develop acute post-traumatic headache</a:t>
            </a:r>
            <a:endParaRPr lang="en-US" sz="1100"/>
          </a:p>
        </p:txBody>
      </p:sp>
      <p:sp>
        <p:nvSpPr>
          <p:cNvPr id="22" name="TextBox 22"/>
          <p:cNvSpPr txBox="1"/>
          <p:nvPr/>
        </p:nvSpPr>
        <p:spPr>
          <a:xfrm>
            <a:off x="8521700" y="3251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One-third progress to persistent PTH at 3+ months</a:t>
            </a:r>
            <a:endParaRPr lang="en-US" sz="1100"/>
          </a:p>
        </p:txBody>
      </p:sp>
      <p:sp>
        <p:nvSpPr>
          <p:cNvPr id="23" name="TextBox 23"/>
          <p:cNvSpPr txBox="1"/>
          <p:nvPr/>
        </p:nvSpPr>
        <p:spPr>
          <a:xfrm>
            <a:off x="12204700" y="36957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Risk factors: younger age, female sex, fewer education years</a:t>
            </a:r>
            <a:endParaRPr lang="en-US" sz="1100"/>
          </a:p>
        </p:txBody>
      </p:sp>
      <p:sp>
        <p:nvSpPr>
          <p:cNvPr id="24" name="TextBox 24"/>
          <p:cNvSpPr txBox="1"/>
          <p:nvPr/>
        </p:nvSpPr>
        <p:spPr>
          <a:xfrm>
            <a:off x="1155700" y="62738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Pre-TBI migraine and psychiatric disease increase PTH risk</a:t>
            </a:r>
            <a:endParaRPr lang="en-US" sz="1100"/>
          </a:p>
        </p:txBody>
      </p:sp>
      <p:sp>
        <p:nvSpPr>
          <p:cNvPr id="25" name="TextBox 25"/>
          <p:cNvSpPr txBox="1"/>
          <p:nvPr/>
        </p:nvSpPr>
        <p:spPr>
          <a:xfrm>
            <a:off x="6070600" y="62738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Abnormal head CT and multiple lifetime TBIs predict persistence</a:t>
            </a:r>
            <a:endParaRPr lang="en-US" sz="1100"/>
          </a:p>
        </p:txBody>
      </p:sp>
      <p:sp>
        <p:nvSpPr>
          <p:cNvPr id="26" name="TextBox 26"/>
          <p:cNvSpPr txBox="1"/>
          <p:nvPr/>
        </p:nvSpPr>
        <p:spPr>
          <a:xfrm>
            <a:off x="10985500" y="62738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Phenotype most commonly resembles migraine or tension-type headache</a:t>
            </a:r>
            <a:endParaRPr lang="en-US" sz="11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193800"/>
            <a:ext cx="14490700" cy="7416800"/>
          </a:xfrm>
          <a:prstGeom prst="rect">
            <a:avLst/>
          </a:prstGeom>
          <a:solidFill>
            <a:srgbClr val="000000">
              <a:alpha val="0"/>
            </a:srgbClr>
          </a:solidFill>
        </p:spPr>
        <p:txBody>
          <a:bodyPr/>
          <a:lstStyle/>
          <a:p>
            <a:endParaRPr lang="en-US"/>
          </a:p>
        </p:txBody>
      </p:sp>
      <p:sp>
        <p:nvSpPr>
          <p:cNvPr id="5" name="AutoShape 5"/>
          <p:cNvSpPr/>
          <p:nvPr/>
        </p:nvSpPr>
        <p:spPr>
          <a:xfrm>
            <a:off x="876300" y="1193800"/>
            <a:ext cx="14490700" cy="762000"/>
          </a:xfrm>
          <a:prstGeom prst="rect">
            <a:avLst/>
          </a:prstGeom>
          <a:solidFill>
            <a:srgbClr val="000000">
              <a:alpha val="0"/>
            </a:srgbClr>
          </a:solidFill>
        </p:spPr>
        <p:txBody>
          <a:bodyPr/>
          <a:lstStyle/>
          <a:p>
            <a:endParaRPr lang="en-US"/>
          </a:p>
        </p:txBody>
      </p:sp>
      <p:sp>
        <p:nvSpPr>
          <p:cNvPr id="6" name="AutoShape 6"/>
          <p:cNvSpPr/>
          <p:nvPr/>
        </p:nvSpPr>
        <p:spPr>
          <a:xfrm>
            <a:off x="876300" y="2298700"/>
            <a:ext cx="14490700" cy="762000"/>
          </a:xfrm>
          <a:prstGeom prst="rect">
            <a:avLst/>
          </a:prstGeom>
          <a:solidFill>
            <a:srgbClr val="000000">
              <a:alpha val="0"/>
            </a:srgbClr>
          </a:solidFill>
        </p:spPr>
        <p:txBody>
          <a:bodyPr/>
          <a:lstStyle/>
          <a:p>
            <a:endParaRPr lang="en-US"/>
          </a:p>
        </p:txBody>
      </p:sp>
      <p:sp>
        <p:nvSpPr>
          <p:cNvPr id="7" name="AutoShape 7"/>
          <p:cNvSpPr/>
          <p:nvPr/>
        </p:nvSpPr>
        <p:spPr>
          <a:xfrm>
            <a:off x="876300" y="3416300"/>
            <a:ext cx="14490700" cy="762000"/>
          </a:xfrm>
          <a:prstGeom prst="rect">
            <a:avLst/>
          </a:prstGeom>
          <a:solidFill>
            <a:srgbClr val="000000">
              <a:alpha val="0"/>
            </a:srgbClr>
          </a:solidFill>
        </p:spPr>
        <p:txBody>
          <a:bodyPr/>
          <a:lstStyle/>
          <a:p>
            <a:endParaRPr lang="en-US"/>
          </a:p>
        </p:txBody>
      </p:sp>
      <p:sp>
        <p:nvSpPr>
          <p:cNvPr id="8" name="AutoShape 8"/>
          <p:cNvSpPr/>
          <p:nvPr/>
        </p:nvSpPr>
        <p:spPr>
          <a:xfrm>
            <a:off x="876300" y="4521200"/>
            <a:ext cx="14490700" cy="762000"/>
          </a:xfrm>
          <a:prstGeom prst="rect">
            <a:avLst/>
          </a:prstGeom>
          <a:solidFill>
            <a:srgbClr val="000000">
              <a:alpha val="0"/>
            </a:srgbClr>
          </a:solidFill>
        </p:spPr>
        <p:txBody>
          <a:bodyPr/>
          <a:lstStyle/>
          <a:p>
            <a:endParaRPr lang="en-US"/>
          </a:p>
        </p:txBody>
      </p:sp>
      <p:sp>
        <p:nvSpPr>
          <p:cNvPr id="9" name="AutoShape 9"/>
          <p:cNvSpPr/>
          <p:nvPr/>
        </p:nvSpPr>
        <p:spPr>
          <a:xfrm>
            <a:off x="876300" y="5626100"/>
            <a:ext cx="14490700" cy="762000"/>
          </a:xfrm>
          <a:prstGeom prst="rect">
            <a:avLst/>
          </a:prstGeom>
          <a:solidFill>
            <a:srgbClr val="000000">
              <a:alpha val="0"/>
            </a:srgbClr>
          </a:solidFill>
        </p:spPr>
        <p:txBody>
          <a:bodyPr/>
          <a:lstStyle/>
          <a:p>
            <a:endParaRPr lang="en-US"/>
          </a:p>
        </p:txBody>
      </p:sp>
      <p:sp>
        <p:nvSpPr>
          <p:cNvPr id="10" name="AutoShape 10"/>
          <p:cNvSpPr/>
          <p:nvPr/>
        </p:nvSpPr>
        <p:spPr>
          <a:xfrm>
            <a:off x="876300" y="6743700"/>
            <a:ext cx="14490700" cy="762000"/>
          </a:xfrm>
          <a:prstGeom prst="rect">
            <a:avLst/>
          </a:prstGeom>
          <a:solidFill>
            <a:srgbClr val="000000">
              <a:alpha val="0"/>
            </a:srgbClr>
          </a:solidFill>
        </p:spPr>
        <p:txBody>
          <a:bodyPr/>
          <a:lstStyle/>
          <a:p>
            <a:endParaRPr lang="en-US"/>
          </a:p>
        </p:txBody>
      </p:sp>
      <p:sp>
        <p:nvSpPr>
          <p:cNvPr id="11" name="AutoShape 11"/>
          <p:cNvSpPr/>
          <p:nvPr/>
        </p:nvSpPr>
        <p:spPr>
          <a:xfrm>
            <a:off x="876300" y="7848600"/>
            <a:ext cx="14490700" cy="762000"/>
          </a:xfrm>
          <a:prstGeom prst="rect">
            <a:avLst/>
          </a:prstGeom>
          <a:solidFill>
            <a:srgbClr val="000000">
              <a:alpha val="0"/>
            </a:srgbClr>
          </a:solidFill>
        </p:spPr>
        <p:txBody>
          <a:bodyPr/>
          <a:lstStyle/>
          <a:p>
            <a:endParaRPr lang="en-US"/>
          </a:p>
        </p:txBody>
      </p:sp>
      <p:sp>
        <p:nvSpPr>
          <p:cNvPr id="12" name="TextBox 12"/>
          <p:cNvSpPr txBox="1"/>
          <p:nvPr/>
        </p:nvSpPr>
        <p:spPr>
          <a:xfrm>
            <a:off x="876300" y="520700"/>
            <a:ext cx="14490700" cy="457200"/>
          </a:xfrm>
          <a:prstGeom prst="rect">
            <a:avLst/>
          </a:prstGeom>
          <a:solidFill>
            <a:srgbClr val="000000">
              <a:alpha val="0"/>
            </a:srgbClr>
          </a:solidFill>
        </p:spPr>
        <p:txBody>
          <a:bodyPr lIns="0" tIns="0" rIns="0" bIns="0" rtlCol="0" anchor="ctr"/>
          <a:lstStyle/>
          <a:p>
            <a:pPr indent="0" algn="l">
              <a:lnSpc>
                <a:spcPct val="120000"/>
              </a:lnSpc>
              <a:defRPr/>
            </a:pPr>
            <a:r>
              <a:rPr lang="en-US" sz="3000" b="1">
                <a:solidFill>
                  <a:srgbClr val="08493C"/>
                </a:solidFill>
                <a:latin typeface="Agbalumo"/>
              </a:rPr>
              <a:t>Management Strategies &amp; Treatment Approaches</a:t>
            </a:r>
            <a:endParaRPr lang="en-US" sz="1100"/>
          </a:p>
        </p:txBody>
      </p:sp>
      <p:sp>
        <p:nvSpPr>
          <p:cNvPr id="13" name="TextBox 13"/>
          <p:cNvSpPr txBox="1"/>
          <p:nvPr/>
        </p:nvSpPr>
        <p:spPr>
          <a:xfrm>
            <a:off x="876300" y="11938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Phenotype-Based Treatment</a:t>
            </a:r>
            <a:endParaRPr lang="en-US" sz="1100"/>
          </a:p>
        </p:txBody>
      </p:sp>
      <p:sp>
        <p:nvSpPr>
          <p:cNvPr id="14" name="TextBox 14"/>
          <p:cNvSpPr txBox="1"/>
          <p:nvPr/>
        </p:nvSpPr>
        <p:spPr>
          <a:xfrm>
            <a:off x="876300" y="2298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Acute Treatment</a:t>
            </a:r>
            <a:endParaRPr lang="en-US" sz="1100"/>
          </a:p>
        </p:txBody>
      </p:sp>
      <p:sp>
        <p:nvSpPr>
          <p:cNvPr id="15" name="TextBox 15"/>
          <p:cNvSpPr txBox="1"/>
          <p:nvPr/>
        </p:nvSpPr>
        <p:spPr>
          <a:xfrm>
            <a:off x="876300" y="34163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Avoid Opioids</a:t>
            </a:r>
            <a:endParaRPr lang="en-US" sz="1100"/>
          </a:p>
        </p:txBody>
      </p:sp>
      <p:sp>
        <p:nvSpPr>
          <p:cNvPr id="16" name="TextBox 16"/>
          <p:cNvSpPr txBox="1"/>
          <p:nvPr/>
        </p:nvSpPr>
        <p:spPr>
          <a:xfrm>
            <a:off x="876300" y="45212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Oral Preventives</a:t>
            </a:r>
            <a:endParaRPr lang="en-US" sz="1100"/>
          </a:p>
        </p:txBody>
      </p:sp>
      <p:sp>
        <p:nvSpPr>
          <p:cNvPr id="17" name="TextBox 17"/>
          <p:cNvSpPr txBox="1"/>
          <p:nvPr/>
        </p:nvSpPr>
        <p:spPr>
          <a:xfrm>
            <a:off x="876300" y="56261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CGRP Therapies</a:t>
            </a:r>
            <a:endParaRPr lang="en-US" sz="1100"/>
          </a:p>
        </p:txBody>
      </p:sp>
      <p:sp>
        <p:nvSpPr>
          <p:cNvPr id="18" name="TextBox 18"/>
          <p:cNvSpPr txBox="1"/>
          <p:nvPr/>
        </p:nvSpPr>
        <p:spPr>
          <a:xfrm>
            <a:off x="876300" y="6743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Nerve Blocks</a:t>
            </a:r>
            <a:endParaRPr lang="en-US" sz="1100"/>
          </a:p>
        </p:txBody>
      </p:sp>
      <p:sp>
        <p:nvSpPr>
          <p:cNvPr id="19" name="TextBox 19"/>
          <p:cNvSpPr txBox="1"/>
          <p:nvPr/>
        </p:nvSpPr>
        <p:spPr>
          <a:xfrm>
            <a:off x="876300" y="78486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Behavioral Therapy</a:t>
            </a:r>
            <a:endParaRPr lang="en-US" sz="1100"/>
          </a:p>
        </p:txBody>
      </p:sp>
      <p:sp>
        <p:nvSpPr>
          <p:cNvPr id="20" name="TextBox 20"/>
          <p:cNvSpPr txBox="1"/>
          <p:nvPr/>
        </p:nvSpPr>
        <p:spPr>
          <a:xfrm>
            <a:off x="876300" y="16764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Treat PTH based on phenotype resemblance to migraine or TTH</a:t>
            </a:r>
            <a:endParaRPr lang="en-US" sz="1100"/>
          </a:p>
        </p:txBody>
      </p:sp>
      <p:sp>
        <p:nvSpPr>
          <p:cNvPr id="21" name="TextBox 21"/>
          <p:cNvSpPr txBox="1"/>
          <p:nvPr/>
        </p:nvSpPr>
        <p:spPr>
          <a:xfrm>
            <a:off x="876300" y="27813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As-needed NSAIDs for mild-moderate acute headache episodes</a:t>
            </a:r>
            <a:endParaRPr lang="en-US" sz="1100"/>
          </a:p>
        </p:txBody>
      </p:sp>
      <p:sp>
        <p:nvSpPr>
          <p:cNvPr id="22" name="TextBox 22"/>
          <p:cNvSpPr txBox="1"/>
          <p:nvPr/>
        </p:nvSpPr>
        <p:spPr>
          <a:xfrm>
            <a:off x="876300" y="3886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Avoid opioids due to high medication-overuse headache risk</a:t>
            </a:r>
            <a:endParaRPr lang="en-US" sz="1100"/>
          </a:p>
        </p:txBody>
      </p:sp>
      <p:sp>
        <p:nvSpPr>
          <p:cNvPr id="23" name="TextBox 23"/>
          <p:cNvSpPr txBox="1"/>
          <p:nvPr/>
        </p:nvSpPr>
        <p:spPr>
          <a:xfrm>
            <a:off x="876300" y="50038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topiramate, amitriptyline, beta-blockers (off-label use)</a:t>
            </a:r>
            <a:endParaRPr lang="en-US" sz="1100" dirty="0"/>
          </a:p>
        </p:txBody>
      </p:sp>
      <p:sp>
        <p:nvSpPr>
          <p:cNvPr id="24" name="TextBox 24"/>
          <p:cNvSpPr txBox="1"/>
          <p:nvPr/>
        </p:nvSpPr>
        <p:spPr>
          <a:xfrm>
            <a:off x="876300" y="61087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CGRP monoclonal antibodies show promise for persistent PTH</a:t>
            </a:r>
            <a:endParaRPr lang="en-US" sz="1100" dirty="0"/>
          </a:p>
        </p:txBody>
      </p:sp>
      <p:sp>
        <p:nvSpPr>
          <p:cNvPr id="25" name="TextBox 25"/>
          <p:cNvSpPr txBox="1"/>
          <p:nvPr/>
        </p:nvSpPr>
        <p:spPr>
          <a:xfrm>
            <a:off x="876300" y="72136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Greater occipital nerve blocks for localized occipital tenderness</a:t>
            </a:r>
            <a:endParaRPr lang="en-US" sz="1100" dirty="0"/>
          </a:p>
        </p:txBody>
      </p:sp>
      <p:sp>
        <p:nvSpPr>
          <p:cNvPr id="26" name="TextBox 26"/>
          <p:cNvSpPr txBox="1"/>
          <p:nvPr/>
        </p:nvSpPr>
        <p:spPr>
          <a:xfrm>
            <a:off x="876300" y="8331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CBT, relaxation training, biofeedback recommended</a:t>
            </a:r>
            <a:endParaRPr lang="en-US" sz="1100" dirty="0"/>
          </a:p>
        </p:txBody>
      </p:sp>
      <p:pic>
        <p:nvPicPr>
          <p:cNvPr id="28" name="Picture 27">
            <a:extLst>
              <a:ext uri="{FF2B5EF4-FFF2-40B4-BE49-F238E27FC236}">
                <a16:creationId xmlns:a16="http://schemas.microsoft.com/office/drawing/2014/main" id="{55790976-6496-9000-EC4D-1A1423BAB621}"/>
              </a:ext>
            </a:extLst>
          </p:cNvPr>
          <p:cNvPicPr>
            <a:picLocks noChangeAspect="1"/>
          </p:cNvPicPr>
          <p:nvPr/>
        </p:nvPicPr>
        <p:blipFill>
          <a:blip r:embed="rId3"/>
          <a:stretch>
            <a:fillRect/>
          </a:stretch>
        </p:blipFill>
        <p:spPr>
          <a:xfrm>
            <a:off x="9552702" y="3436303"/>
            <a:ext cx="6258798" cy="514421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371600"/>
            <a:ext cx="14490700" cy="7150100"/>
          </a:xfrm>
          <a:prstGeom prst="rect">
            <a:avLst/>
          </a:prstGeom>
          <a:solidFill>
            <a:srgbClr val="000000">
              <a:alpha val="0"/>
            </a:srgbClr>
          </a:solidFill>
        </p:spPr>
        <p:txBody>
          <a:bodyPr/>
          <a:lstStyle/>
          <a:p>
            <a:endParaRPr lang="en-US"/>
          </a:p>
        </p:txBody>
      </p:sp>
      <p:sp>
        <p:nvSpPr>
          <p:cNvPr id="5" name="AutoShape 5"/>
          <p:cNvSpPr/>
          <p:nvPr/>
        </p:nvSpPr>
        <p:spPr>
          <a:xfrm>
            <a:off x="6756400" y="3517900"/>
            <a:ext cx="622300" cy="546100"/>
          </a:xfrm>
          <a:prstGeom prst="rect">
            <a:avLst/>
          </a:prstGeom>
          <a:solidFill>
            <a:srgbClr val="000000">
              <a:alpha val="0"/>
            </a:srgbClr>
          </a:solidFill>
        </p:spPr>
        <p:txBody>
          <a:bodyPr/>
          <a:lstStyle/>
          <a:p>
            <a:endParaRPr lang="en-US"/>
          </a:p>
        </p:txBody>
      </p:sp>
      <p:sp>
        <p:nvSpPr>
          <p:cNvPr id="6" name="AutoShape 6"/>
          <p:cNvSpPr/>
          <p:nvPr/>
        </p:nvSpPr>
        <p:spPr>
          <a:xfrm>
            <a:off x="8178800" y="3238500"/>
            <a:ext cx="622300" cy="546100"/>
          </a:xfrm>
          <a:prstGeom prst="rect">
            <a:avLst/>
          </a:prstGeom>
          <a:solidFill>
            <a:srgbClr val="000000">
              <a:alpha val="0"/>
            </a:srgbClr>
          </a:solidFill>
        </p:spPr>
        <p:txBody>
          <a:bodyPr/>
          <a:lstStyle/>
          <a:p>
            <a:endParaRPr lang="en-US"/>
          </a:p>
        </p:txBody>
      </p:sp>
      <p:sp>
        <p:nvSpPr>
          <p:cNvPr id="7" name="AutoShape 7"/>
          <p:cNvSpPr/>
          <p:nvPr/>
        </p:nvSpPr>
        <p:spPr>
          <a:xfrm>
            <a:off x="9334500" y="4038600"/>
            <a:ext cx="622300" cy="546100"/>
          </a:xfrm>
          <a:prstGeom prst="rect">
            <a:avLst/>
          </a:prstGeom>
          <a:solidFill>
            <a:srgbClr val="000000">
              <a:alpha val="0"/>
            </a:srgbClr>
          </a:solidFill>
        </p:spPr>
        <p:txBody>
          <a:bodyPr/>
          <a:lstStyle/>
          <a:p>
            <a:endParaRPr lang="en-US"/>
          </a:p>
        </p:txBody>
      </p:sp>
      <p:sp>
        <p:nvSpPr>
          <p:cNvPr id="8" name="AutoShape 8"/>
          <p:cNvSpPr/>
          <p:nvPr/>
        </p:nvSpPr>
        <p:spPr>
          <a:xfrm>
            <a:off x="9334500" y="5321300"/>
            <a:ext cx="622300" cy="546100"/>
          </a:xfrm>
          <a:prstGeom prst="rect">
            <a:avLst/>
          </a:prstGeom>
          <a:solidFill>
            <a:srgbClr val="000000">
              <a:alpha val="0"/>
            </a:srgbClr>
          </a:solidFill>
        </p:spPr>
        <p:txBody>
          <a:bodyPr/>
          <a:lstStyle/>
          <a:p>
            <a:endParaRPr lang="en-US"/>
          </a:p>
        </p:txBody>
      </p:sp>
      <p:sp>
        <p:nvSpPr>
          <p:cNvPr id="9" name="AutoShape 9"/>
          <p:cNvSpPr/>
          <p:nvPr/>
        </p:nvSpPr>
        <p:spPr>
          <a:xfrm>
            <a:off x="8178800" y="6121400"/>
            <a:ext cx="622300" cy="546100"/>
          </a:xfrm>
          <a:prstGeom prst="rect">
            <a:avLst/>
          </a:prstGeom>
          <a:solidFill>
            <a:srgbClr val="000000">
              <a:alpha val="0"/>
            </a:srgbClr>
          </a:solidFill>
        </p:spPr>
        <p:txBody>
          <a:bodyPr/>
          <a:lstStyle/>
          <a:p>
            <a:endParaRPr lang="en-US"/>
          </a:p>
        </p:txBody>
      </p:sp>
      <p:sp>
        <p:nvSpPr>
          <p:cNvPr id="10" name="AutoShape 10"/>
          <p:cNvSpPr/>
          <p:nvPr/>
        </p:nvSpPr>
        <p:spPr>
          <a:xfrm>
            <a:off x="6756400" y="5829300"/>
            <a:ext cx="622300" cy="546100"/>
          </a:xfrm>
          <a:prstGeom prst="rect">
            <a:avLst/>
          </a:prstGeom>
          <a:solidFill>
            <a:srgbClr val="000000">
              <a:alpha val="0"/>
            </a:srgbClr>
          </a:solidFill>
        </p:spPr>
        <p:txBody>
          <a:bodyPr/>
          <a:lstStyle/>
          <a:p>
            <a:endParaRPr lang="en-US"/>
          </a:p>
        </p:txBody>
      </p:sp>
      <p:sp>
        <p:nvSpPr>
          <p:cNvPr id="11" name="AutoShape 11"/>
          <p:cNvSpPr/>
          <p:nvPr/>
        </p:nvSpPr>
        <p:spPr>
          <a:xfrm>
            <a:off x="6121400" y="4673600"/>
            <a:ext cx="622300" cy="546100"/>
          </a:xfrm>
          <a:prstGeom prst="rect">
            <a:avLst/>
          </a:prstGeom>
          <a:solidFill>
            <a:srgbClr val="000000">
              <a:alpha val="0"/>
            </a:srgbClr>
          </a:solidFill>
        </p:spPr>
        <p:txBody>
          <a:bodyPr/>
          <a:lstStyle/>
          <a:p>
            <a:endParaRPr lang="en-US"/>
          </a:p>
        </p:txBody>
      </p:sp>
      <p:sp>
        <p:nvSpPr>
          <p:cNvPr id="13" name="TextBox 13"/>
          <p:cNvSpPr txBox="1"/>
          <p:nvPr/>
        </p:nvSpPr>
        <p:spPr>
          <a:xfrm>
            <a:off x="876300" y="596900"/>
            <a:ext cx="14490700" cy="520700"/>
          </a:xfrm>
          <a:prstGeom prst="rect">
            <a:avLst/>
          </a:prstGeom>
          <a:solidFill>
            <a:srgbClr val="000000">
              <a:alpha val="0"/>
            </a:srgbClr>
          </a:solidFill>
        </p:spPr>
        <p:txBody>
          <a:bodyPr lIns="0" tIns="0" rIns="0" bIns="0" rtlCol="0" anchor="ctr"/>
          <a:lstStyle/>
          <a:p>
            <a:pPr indent="0" algn="l">
              <a:lnSpc>
                <a:spcPct val="120000"/>
              </a:lnSpc>
              <a:defRPr/>
            </a:pPr>
            <a:r>
              <a:rPr lang="en-US" sz="3400" b="1">
                <a:solidFill>
                  <a:srgbClr val="08493C"/>
                </a:solidFill>
                <a:latin typeface="Agbalumo"/>
              </a:rPr>
              <a:t>Prognosis, Predictors &amp; Long-Term Outcomes</a:t>
            </a:r>
            <a:endParaRPr lang="en-US" sz="1100"/>
          </a:p>
        </p:txBody>
      </p:sp>
      <p:sp>
        <p:nvSpPr>
          <p:cNvPr id="14" name="TextBox 14"/>
          <p:cNvSpPr txBox="1"/>
          <p:nvPr/>
        </p:nvSpPr>
        <p:spPr>
          <a:xfrm>
            <a:off x="876300" y="1701800"/>
            <a:ext cx="3949700" cy="3937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Acute Resolution</a:t>
            </a:r>
            <a:endParaRPr lang="en-US" sz="1100"/>
          </a:p>
        </p:txBody>
      </p:sp>
      <p:sp>
        <p:nvSpPr>
          <p:cNvPr id="15" name="TextBox 15"/>
          <p:cNvSpPr txBox="1"/>
          <p:nvPr/>
        </p:nvSpPr>
        <p:spPr>
          <a:xfrm>
            <a:off x="6985000" y="36322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6" name="TextBox 16"/>
          <p:cNvSpPr txBox="1"/>
          <p:nvPr/>
        </p:nvSpPr>
        <p:spPr>
          <a:xfrm>
            <a:off x="11417300" y="1371600"/>
            <a:ext cx="39497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Persistence Rate</a:t>
            </a:r>
            <a:endParaRPr lang="en-US" sz="1100"/>
          </a:p>
        </p:txBody>
      </p:sp>
      <p:sp>
        <p:nvSpPr>
          <p:cNvPr id="17" name="TextBox 17"/>
          <p:cNvSpPr txBox="1"/>
          <p:nvPr/>
        </p:nvSpPr>
        <p:spPr>
          <a:xfrm>
            <a:off x="8407400" y="33528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8" name="TextBox 18"/>
          <p:cNvSpPr txBox="1"/>
          <p:nvPr/>
        </p:nvSpPr>
        <p:spPr>
          <a:xfrm>
            <a:off x="11417300" y="3022600"/>
            <a:ext cx="39497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Key Predictors</a:t>
            </a:r>
            <a:endParaRPr lang="en-US" sz="1100"/>
          </a:p>
        </p:txBody>
      </p:sp>
      <p:sp>
        <p:nvSpPr>
          <p:cNvPr id="19" name="TextBox 19"/>
          <p:cNvSpPr txBox="1"/>
          <p:nvPr/>
        </p:nvSpPr>
        <p:spPr>
          <a:xfrm>
            <a:off x="9563100" y="41529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0" name="TextBox 20"/>
          <p:cNvSpPr txBox="1"/>
          <p:nvPr/>
        </p:nvSpPr>
        <p:spPr>
          <a:xfrm>
            <a:off x="11417300" y="5003800"/>
            <a:ext cx="39497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Injury Burden</a:t>
            </a:r>
            <a:endParaRPr lang="en-US" sz="1100"/>
          </a:p>
        </p:txBody>
      </p:sp>
      <p:sp>
        <p:nvSpPr>
          <p:cNvPr id="22" name="TextBox 22"/>
          <p:cNvSpPr txBox="1"/>
          <p:nvPr/>
        </p:nvSpPr>
        <p:spPr>
          <a:xfrm>
            <a:off x="13211629" y="6709229"/>
            <a:ext cx="39497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Psychiatric Impact</a:t>
            </a:r>
            <a:endParaRPr lang="en-US" sz="1100" dirty="0"/>
          </a:p>
        </p:txBody>
      </p:sp>
      <p:sp>
        <p:nvSpPr>
          <p:cNvPr id="23" name="TextBox 23"/>
          <p:cNvSpPr txBox="1"/>
          <p:nvPr/>
        </p:nvSpPr>
        <p:spPr>
          <a:xfrm>
            <a:off x="8420100" y="62230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4" name="TextBox 24"/>
          <p:cNvSpPr txBox="1"/>
          <p:nvPr/>
        </p:nvSpPr>
        <p:spPr>
          <a:xfrm>
            <a:off x="190500" y="6096000"/>
            <a:ext cx="3949700" cy="393700"/>
          </a:xfrm>
          <a:prstGeom prst="rect">
            <a:avLst/>
          </a:prstGeom>
          <a:solidFill>
            <a:srgbClr val="000000">
              <a:alpha val="0"/>
            </a:srgbClr>
          </a:solidFill>
        </p:spPr>
        <p:txBody>
          <a:bodyPr lIns="0" tIns="0" rIns="0" bIns="0" rtlCol="0" anchor="ctr"/>
          <a:lstStyle/>
          <a:p>
            <a:pPr indent="0" algn="r">
              <a:lnSpc>
                <a:spcPct val="120000"/>
              </a:lnSpc>
              <a:defRPr/>
            </a:pPr>
            <a:r>
              <a:rPr lang="en-US" sz="2600" b="1" dirty="0">
                <a:solidFill>
                  <a:srgbClr val="08493C"/>
                </a:solidFill>
                <a:latin typeface="Agbalumo"/>
              </a:rPr>
              <a:t>Imaging Biomarkers</a:t>
            </a:r>
            <a:endParaRPr lang="en-US" sz="1100" dirty="0"/>
          </a:p>
        </p:txBody>
      </p:sp>
      <p:sp>
        <p:nvSpPr>
          <p:cNvPr id="25" name="TextBox 25"/>
          <p:cNvSpPr txBox="1"/>
          <p:nvPr/>
        </p:nvSpPr>
        <p:spPr>
          <a:xfrm>
            <a:off x="6972300" y="59436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6" name="TextBox 26"/>
          <p:cNvSpPr txBox="1"/>
          <p:nvPr/>
        </p:nvSpPr>
        <p:spPr>
          <a:xfrm>
            <a:off x="876300" y="4178300"/>
            <a:ext cx="3949700" cy="3937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Treatment Timing</a:t>
            </a:r>
            <a:endParaRPr lang="en-US" sz="1100"/>
          </a:p>
        </p:txBody>
      </p:sp>
      <p:sp>
        <p:nvSpPr>
          <p:cNvPr id="28" name="TextBox 28"/>
          <p:cNvSpPr txBox="1"/>
          <p:nvPr/>
        </p:nvSpPr>
        <p:spPr>
          <a:xfrm>
            <a:off x="876300" y="2260600"/>
            <a:ext cx="3949700" cy="6604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Majority of acute PTH resolves within days to weeks</a:t>
            </a:r>
            <a:endParaRPr lang="en-US" sz="1100"/>
          </a:p>
        </p:txBody>
      </p:sp>
      <p:sp>
        <p:nvSpPr>
          <p:cNvPr id="29" name="TextBox 29"/>
          <p:cNvSpPr txBox="1"/>
          <p:nvPr/>
        </p:nvSpPr>
        <p:spPr>
          <a:xfrm>
            <a:off x="11417300" y="1930400"/>
            <a:ext cx="3949700" cy="6604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27-33% develop persistent PTH lasting 3+ months post-injury</a:t>
            </a:r>
            <a:endParaRPr lang="en-US" sz="1100"/>
          </a:p>
        </p:txBody>
      </p:sp>
      <p:sp>
        <p:nvSpPr>
          <p:cNvPr id="30" name="TextBox 30"/>
          <p:cNvSpPr txBox="1"/>
          <p:nvPr/>
        </p:nvSpPr>
        <p:spPr>
          <a:xfrm>
            <a:off x="11417300" y="3581400"/>
            <a:ext cx="39497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Predictors of persistence: pre-TBI headaches, female sex, unemployment</a:t>
            </a:r>
            <a:endParaRPr lang="en-US" sz="1100"/>
          </a:p>
        </p:txBody>
      </p:sp>
      <p:sp>
        <p:nvSpPr>
          <p:cNvPr id="31" name="TextBox 31"/>
          <p:cNvSpPr txBox="1"/>
          <p:nvPr/>
        </p:nvSpPr>
        <p:spPr>
          <a:xfrm>
            <a:off x="11417300" y="5562600"/>
            <a:ext cx="39497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Multiple lifetime TBIs and severe initial symptoms predict chronicity</a:t>
            </a:r>
            <a:endParaRPr lang="en-US" sz="1100"/>
          </a:p>
        </p:txBody>
      </p:sp>
      <p:sp>
        <p:nvSpPr>
          <p:cNvPr id="32" name="TextBox 32"/>
          <p:cNvSpPr txBox="1"/>
          <p:nvPr/>
        </p:nvSpPr>
        <p:spPr>
          <a:xfrm>
            <a:off x="12741729" y="7284358"/>
            <a:ext cx="39497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Psychiatric history and lower recovery expectations worsen prognosis</a:t>
            </a:r>
            <a:endParaRPr lang="en-US" sz="1100" dirty="0"/>
          </a:p>
        </p:txBody>
      </p:sp>
      <p:sp>
        <p:nvSpPr>
          <p:cNvPr id="33" name="TextBox 33"/>
          <p:cNvSpPr txBox="1"/>
          <p:nvPr/>
        </p:nvSpPr>
        <p:spPr>
          <a:xfrm>
            <a:off x="-406400" y="6883400"/>
            <a:ext cx="3949700" cy="660400"/>
          </a:xfrm>
          <a:prstGeom prst="rect">
            <a:avLst/>
          </a:prstGeom>
          <a:solidFill>
            <a:srgbClr val="000000">
              <a:alpha val="0"/>
            </a:srgbClr>
          </a:solidFill>
        </p:spPr>
        <p:txBody>
          <a:bodyPr lIns="0" tIns="0" rIns="0" bIns="0" rtlCol="0" anchor="ctr"/>
          <a:lstStyle/>
          <a:p>
            <a:pPr indent="0" algn="r">
              <a:lnSpc>
                <a:spcPct val="150000"/>
              </a:lnSpc>
              <a:defRPr/>
            </a:pPr>
            <a:r>
              <a:rPr lang="en-US" sz="1700" b="1" dirty="0">
                <a:solidFill>
                  <a:srgbClr val="000000"/>
                </a:solidFill>
                <a:latin typeface="Poppins"/>
              </a:rPr>
              <a:t>Abnormal brain imaging may predict future PTH outcomes</a:t>
            </a:r>
            <a:endParaRPr lang="en-US" sz="1100" dirty="0"/>
          </a:p>
        </p:txBody>
      </p:sp>
      <p:sp>
        <p:nvSpPr>
          <p:cNvPr id="34" name="TextBox 34"/>
          <p:cNvSpPr txBox="1"/>
          <p:nvPr/>
        </p:nvSpPr>
        <p:spPr>
          <a:xfrm>
            <a:off x="876300" y="4737100"/>
            <a:ext cx="3949700" cy="6604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Early treatment may reduce risk of PTH persistence</a:t>
            </a:r>
            <a:endParaRPr lang="en-US" sz="1100"/>
          </a:p>
        </p:txBody>
      </p:sp>
      <p:pic>
        <p:nvPicPr>
          <p:cNvPr id="36" name="Picture 35">
            <a:extLst>
              <a:ext uri="{FF2B5EF4-FFF2-40B4-BE49-F238E27FC236}">
                <a16:creationId xmlns:a16="http://schemas.microsoft.com/office/drawing/2014/main" id="{96F70AEA-6F94-E843-BDBD-2F12BD9D7BC0}"/>
              </a:ext>
            </a:extLst>
          </p:cNvPr>
          <p:cNvPicPr>
            <a:picLocks noChangeAspect="1"/>
          </p:cNvPicPr>
          <p:nvPr/>
        </p:nvPicPr>
        <p:blipFill>
          <a:blip r:embed="rId3"/>
          <a:stretch>
            <a:fillRect/>
          </a:stretch>
        </p:blipFill>
        <p:spPr>
          <a:xfrm>
            <a:off x="5338521" y="1647236"/>
            <a:ext cx="3458058" cy="4220164"/>
          </a:xfrm>
          <a:prstGeom prst="rect">
            <a:avLst/>
          </a:prstGeom>
        </p:spPr>
      </p:pic>
      <p:pic>
        <p:nvPicPr>
          <p:cNvPr id="38" name="Picture 37">
            <a:extLst>
              <a:ext uri="{FF2B5EF4-FFF2-40B4-BE49-F238E27FC236}">
                <a16:creationId xmlns:a16="http://schemas.microsoft.com/office/drawing/2014/main" id="{45D5D0A1-1FB7-F6F0-31E4-D6B58F9ED5F0}"/>
              </a:ext>
            </a:extLst>
          </p:cNvPr>
          <p:cNvPicPr>
            <a:picLocks noChangeAspect="1"/>
          </p:cNvPicPr>
          <p:nvPr/>
        </p:nvPicPr>
        <p:blipFill>
          <a:blip r:embed="rId4"/>
          <a:stretch>
            <a:fillRect/>
          </a:stretch>
        </p:blipFill>
        <p:spPr>
          <a:xfrm>
            <a:off x="3582745" y="6731907"/>
            <a:ext cx="8745170" cy="220058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CE3248-0B47-1BC6-9DBB-667371746517}"/>
              </a:ext>
            </a:extLst>
          </p:cNvPr>
          <p:cNvPicPr>
            <a:picLocks noChangeAspect="1"/>
          </p:cNvPicPr>
          <p:nvPr/>
        </p:nvPicPr>
        <p:blipFill>
          <a:blip r:embed="rId2"/>
          <a:stretch>
            <a:fillRect/>
          </a:stretch>
        </p:blipFill>
        <p:spPr>
          <a:xfrm>
            <a:off x="2108200" y="110773"/>
            <a:ext cx="11582400" cy="9033227"/>
          </a:xfrm>
          <a:prstGeom prst="rect">
            <a:avLst/>
          </a:prstGeom>
        </p:spPr>
      </p:pic>
    </p:spTree>
    <p:extLst>
      <p:ext uri="{BB962C8B-B14F-4D97-AF65-F5344CB8AC3E}">
        <p14:creationId xmlns:p14="http://schemas.microsoft.com/office/powerpoint/2010/main" val="1765140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TextBox 4"/>
          <p:cNvSpPr txBox="1"/>
          <p:nvPr/>
        </p:nvSpPr>
        <p:spPr>
          <a:xfrm>
            <a:off x="552450" y="3302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Essential Diagnostic Questions: Pain Characteristics and Temporal Patterns</a:t>
            </a:r>
            <a:endParaRPr lang="en-US" sz="1100" dirty="0"/>
          </a:p>
        </p:txBody>
      </p:sp>
      <p:sp>
        <p:nvSpPr>
          <p:cNvPr id="5" name="TextBox 5"/>
          <p:cNvSpPr txBox="1"/>
          <p:nvPr/>
        </p:nvSpPr>
        <p:spPr>
          <a:xfrm>
            <a:off x="749300" y="1946701"/>
            <a:ext cx="69215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Key </a:t>
            </a:r>
            <a:r>
              <a:rPr lang="en-US" sz="2900" b="1" u="sng" dirty="0">
                <a:solidFill>
                  <a:srgbClr val="08493C"/>
                </a:solidFill>
                <a:latin typeface="Agbalumo"/>
              </a:rPr>
              <a:t>Questions</a:t>
            </a:r>
            <a:r>
              <a:rPr lang="en-US" sz="2900" b="1" dirty="0">
                <a:solidFill>
                  <a:srgbClr val="08493C"/>
                </a:solidFill>
                <a:latin typeface="Agbalumo"/>
              </a:rPr>
              <a:t> to Ask</a:t>
            </a:r>
            <a:endParaRPr lang="en-US" sz="1100" dirty="0"/>
          </a:p>
        </p:txBody>
      </p:sp>
      <p:sp>
        <p:nvSpPr>
          <p:cNvPr id="6" name="TextBox 6"/>
          <p:cNvSpPr txBox="1"/>
          <p:nvPr/>
        </p:nvSpPr>
        <p:spPr>
          <a:xfrm>
            <a:off x="8432800" y="1972101"/>
            <a:ext cx="69215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Duration and Functional Impact</a:t>
            </a:r>
            <a:endParaRPr lang="en-US" sz="1100" dirty="0"/>
          </a:p>
        </p:txBody>
      </p:sp>
      <p:sp>
        <p:nvSpPr>
          <p:cNvPr id="7" name="TextBox 7"/>
          <p:cNvSpPr txBox="1"/>
          <p:nvPr/>
        </p:nvSpPr>
        <p:spPr>
          <a:xfrm>
            <a:off x="803891" y="2986301"/>
            <a:ext cx="6667500" cy="749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"Warning before pain?" - Prodrome vs aura symptoms</a:t>
            </a:r>
            <a:endParaRPr lang="en-US" sz="2400" dirty="0"/>
          </a:p>
        </p:txBody>
      </p:sp>
      <p:sp>
        <p:nvSpPr>
          <p:cNvPr id="8" name="TextBox 8"/>
          <p:cNvSpPr txBox="1"/>
          <p:nvPr/>
        </p:nvSpPr>
        <p:spPr>
          <a:xfrm>
            <a:off x="904828" y="4237251"/>
            <a:ext cx="6667500" cy="749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"Where does pain start and spread?" - Location pattern</a:t>
            </a:r>
            <a:endParaRPr lang="en-US" sz="2400" dirty="0"/>
          </a:p>
        </p:txBody>
      </p:sp>
      <p:sp>
        <p:nvSpPr>
          <p:cNvPr id="9" name="TextBox 9"/>
          <p:cNvSpPr txBox="1"/>
          <p:nvPr/>
        </p:nvSpPr>
        <p:spPr>
          <a:xfrm>
            <a:off x="869950" y="5645055"/>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"What does pain feel like?" - Quality descriptors</a:t>
            </a:r>
            <a:endParaRPr lang="en-US" sz="2400" dirty="0"/>
          </a:p>
        </p:txBody>
      </p:sp>
      <p:sp>
        <p:nvSpPr>
          <p:cNvPr id="10" name="TextBox 10"/>
          <p:cNvSpPr txBox="1"/>
          <p:nvPr/>
        </p:nvSpPr>
        <p:spPr>
          <a:xfrm>
            <a:off x="970887" y="6870368"/>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"How fast does pain peak?" - Onset tempo</a:t>
            </a:r>
            <a:endParaRPr lang="en-US" sz="2400" dirty="0"/>
          </a:p>
        </p:txBody>
      </p:sp>
      <p:sp>
        <p:nvSpPr>
          <p:cNvPr id="11" name="TextBox 11"/>
          <p:cNvSpPr txBox="1"/>
          <p:nvPr/>
        </p:nvSpPr>
        <p:spPr>
          <a:xfrm>
            <a:off x="1035903" y="7900063"/>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"Any specific time pattern?" - Circadian or nocturnal</a:t>
            </a:r>
            <a:endParaRPr lang="en-US" sz="2400" dirty="0"/>
          </a:p>
        </p:txBody>
      </p:sp>
      <p:sp>
        <p:nvSpPr>
          <p:cNvPr id="12" name="TextBox 12"/>
          <p:cNvSpPr txBox="1"/>
          <p:nvPr/>
        </p:nvSpPr>
        <p:spPr>
          <a:xfrm>
            <a:off x="8578566" y="2924127"/>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Cluster: 15-180 minutes severe pain</a:t>
            </a:r>
            <a:endParaRPr lang="en-US" sz="2400" dirty="0"/>
          </a:p>
        </p:txBody>
      </p:sp>
      <p:sp>
        <p:nvSpPr>
          <p:cNvPr id="13" name="TextBox 13"/>
          <p:cNvSpPr txBox="1"/>
          <p:nvPr/>
        </p:nvSpPr>
        <p:spPr>
          <a:xfrm>
            <a:off x="8646899" y="3695321"/>
            <a:ext cx="6667500" cy="749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Migraine: Variable duration, 1-2 day postdrome hangover</a:t>
            </a:r>
            <a:endParaRPr lang="en-US" sz="2400" dirty="0"/>
          </a:p>
        </p:txBody>
      </p:sp>
      <p:sp>
        <p:nvSpPr>
          <p:cNvPr id="14" name="TextBox 14"/>
          <p:cNvSpPr txBox="1"/>
          <p:nvPr/>
        </p:nvSpPr>
        <p:spPr>
          <a:xfrm>
            <a:off x="8619224" y="4914900"/>
            <a:ext cx="6667500" cy="749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"What do you do during attack?" - Activity preference</a:t>
            </a:r>
            <a:endParaRPr lang="en-US" sz="2400" dirty="0"/>
          </a:p>
        </p:txBody>
      </p:sp>
      <p:sp>
        <p:nvSpPr>
          <p:cNvPr id="15" name="TextBox 15"/>
          <p:cNvSpPr txBox="1"/>
          <p:nvPr/>
        </p:nvSpPr>
        <p:spPr>
          <a:xfrm>
            <a:off x="8686800" y="6311900"/>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000000"/>
                </a:solidFill>
                <a:latin typeface="Poppins"/>
              </a:rPr>
              <a:t>"How do you feel after?" - Recovery assessment</a:t>
            </a:r>
            <a:endParaRPr lang="en-US" sz="2400"/>
          </a:p>
        </p:txBody>
      </p:sp>
      <p:sp>
        <p:nvSpPr>
          <p:cNvPr id="16" name="TextBox 16"/>
          <p:cNvSpPr txBox="1"/>
          <p:nvPr/>
        </p:nvSpPr>
        <p:spPr>
          <a:xfrm>
            <a:off x="8686800" y="7467978"/>
            <a:ext cx="6667500" cy="3683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Thunderclap: Instant peak, urgent imaging required</a:t>
            </a:r>
            <a:endParaRPr lang="en-US" sz="2400" dirty="0"/>
          </a:p>
        </p:txBody>
      </p:sp>
      <p:sp>
        <p:nvSpPr>
          <p:cNvPr id="17" name="TextBox 17"/>
          <p:cNvSpPr txBox="1"/>
          <p:nvPr/>
        </p:nvSpPr>
        <p:spPr>
          <a:xfrm>
            <a:off x="562591" y="3090649"/>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18" name="TextBox 18"/>
          <p:cNvSpPr txBox="1"/>
          <p:nvPr/>
        </p:nvSpPr>
        <p:spPr>
          <a:xfrm>
            <a:off x="562591" y="429895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19" name="TextBox 19"/>
          <p:cNvSpPr txBox="1"/>
          <p:nvPr/>
        </p:nvSpPr>
        <p:spPr>
          <a:xfrm>
            <a:off x="570552" y="5507251"/>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0" name="TextBox 20"/>
          <p:cNvSpPr txBox="1"/>
          <p:nvPr/>
        </p:nvSpPr>
        <p:spPr>
          <a:xfrm>
            <a:off x="589887" y="7020825"/>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1" name="TextBox 21"/>
          <p:cNvSpPr txBox="1"/>
          <p:nvPr/>
        </p:nvSpPr>
        <p:spPr>
          <a:xfrm>
            <a:off x="628650" y="7715628"/>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2" name="TextBox 22"/>
          <p:cNvSpPr txBox="1"/>
          <p:nvPr/>
        </p:nvSpPr>
        <p:spPr>
          <a:xfrm>
            <a:off x="8191500" y="3051127"/>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3" name="TextBox 23"/>
          <p:cNvSpPr txBox="1"/>
          <p:nvPr/>
        </p:nvSpPr>
        <p:spPr>
          <a:xfrm>
            <a:off x="8191500" y="3753418"/>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4" name="TextBox 24"/>
          <p:cNvSpPr txBox="1"/>
          <p:nvPr/>
        </p:nvSpPr>
        <p:spPr>
          <a:xfrm>
            <a:off x="8193396" y="4907983"/>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5" name="TextBox 25"/>
          <p:cNvSpPr txBox="1"/>
          <p:nvPr/>
        </p:nvSpPr>
        <p:spPr>
          <a:xfrm>
            <a:off x="8197281" y="619125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
        <p:nvSpPr>
          <p:cNvPr id="26" name="TextBox 26"/>
          <p:cNvSpPr txBox="1"/>
          <p:nvPr/>
        </p:nvSpPr>
        <p:spPr>
          <a:xfrm>
            <a:off x="8191500" y="7233217"/>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dirty="0">
                <a:solidFill>
                  <a:srgbClr val="000000"/>
                </a:solidFill>
                <a:highlight>
                  <a:srgbClr val="000000">
                    <a:alpha val="0"/>
                  </a:srgbClr>
                </a:highlight>
                <a:ea typeface="Poppins"/>
              </a:rPr>
              <a:t>●</a:t>
            </a:r>
            <a:endParaRPr lang="en-US" sz="11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498600"/>
            <a:ext cx="14490700" cy="6972300"/>
          </a:xfrm>
          <a:prstGeom prst="rect">
            <a:avLst/>
          </a:prstGeom>
          <a:solidFill>
            <a:srgbClr val="000000">
              <a:alpha val="0"/>
            </a:srgbClr>
          </a:solidFill>
        </p:spPr>
        <p:txBody>
          <a:bodyPr/>
          <a:lstStyle/>
          <a:p>
            <a:endParaRPr lang="en-US"/>
          </a:p>
        </p:txBody>
      </p:sp>
      <p:sp>
        <p:nvSpPr>
          <p:cNvPr id="5" name="AutoShape 5"/>
          <p:cNvSpPr/>
          <p:nvPr/>
        </p:nvSpPr>
        <p:spPr>
          <a:xfrm>
            <a:off x="876300" y="1498600"/>
            <a:ext cx="3429000" cy="39370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55700" y="1752600"/>
            <a:ext cx="711200" cy="711200"/>
          </a:xfrm>
          <a:prstGeom prst="roundRect">
            <a:avLst>
              <a:gd name="adj" fmla="val 50000"/>
            </a:avLst>
          </a:prstGeom>
          <a:solidFill>
            <a:srgbClr val="0F493D"/>
          </a:solidFill>
        </p:spPr>
        <p:txBody>
          <a:bodyPr/>
          <a:lstStyle/>
          <a:p>
            <a:endParaRPr lang="en-US"/>
          </a:p>
        </p:txBody>
      </p:sp>
      <p:sp>
        <p:nvSpPr>
          <p:cNvPr id="7" name="AutoShape 7"/>
          <p:cNvSpPr/>
          <p:nvPr/>
        </p:nvSpPr>
        <p:spPr>
          <a:xfrm>
            <a:off x="4559300" y="1498600"/>
            <a:ext cx="3429000" cy="39370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38700" y="1752600"/>
            <a:ext cx="711200" cy="711200"/>
          </a:xfrm>
          <a:prstGeom prst="roundRect">
            <a:avLst>
              <a:gd name="adj" fmla="val 50000"/>
            </a:avLst>
          </a:prstGeom>
          <a:solidFill>
            <a:srgbClr val="0F493D"/>
          </a:solidFill>
        </p:spPr>
        <p:txBody>
          <a:bodyPr/>
          <a:lstStyle/>
          <a:p>
            <a:endParaRPr lang="en-US"/>
          </a:p>
        </p:txBody>
      </p:sp>
      <p:sp>
        <p:nvSpPr>
          <p:cNvPr id="9" name="AutoShape 9"/>
          <p:cNvSpPr/>
          <p:nvPr/>
        </p:nvSpPr>
        <p:spPr>
          <a:xfrm>
            <a:off x="8242300" y="1498600"/>
            <a:ext cx="3429000" cy="39370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34400" y="1752600"/>
            <a:ext cx="711200" cy="711200"/>
          </a:xfrm>
          <a:prstGeom prst="roundRect">
            <a:avLst>
              <a:gd name="adj" fmla="val 50000"/>
            </a:avLst>
          </a:prstGeom>
          <a:solidFill>
            <a:srgbClr val="0F493D"/>
          </a:solidFill>
        </p:spPr>
        <p:txBody>
          <a:bodyPr/>
          <a:lstStyle/>
          <a:p>
            <a:endParaRPr lang="en-US"/>
          </a:p>
        </p:txBody>
      </p:sp>
      <p:sp>
        <p:nvSpPr>
          <p:cNvPr id="11" name="AutoShape 11"/>
          <p:cNvSpPr/>
          <p:nvPr/>
        </p:nvSpPr>
        <p:spPr>
          <a:xfrm>
            <a:off x="11938000" y="1498600"/>
            <a:ext cx="3429000" cy="3937000"/>
          </a:xfrm>
          <a:prstGeom prst="roundRect">
            <a:avLst>
              <a:gd name="adj" fmla="val 3703"/>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17400" y="1752600"/>
            <a:ext cx="711200" cy="711200"/>
          </a:xfrm>
          <a:prstGeom prst="roundRect">
            <a:avLst>
              <a:gd name="adj" fmla="val 50000"/>
            </a:avLst>
          </a:prstGeom>
          <a:solidFill>
            <a:srgbClr val="0F493D"/>
          </a:solidFill>
        </p:spPr>
        <p:txBody>
          <a:bodyPr/>
          <a:lstStyle/>
          <a:p>
            <a:endParaRPr lang="en-US"/>
          </a:p>
        </p:txBody>
      </p:sp>
      <p:sp>
        <p:nvSpPr>
          <p:cNvPr id="13" name="AutoShape 13"/>
          <p:cNvSpPr/>
          <p:nvPr/>
        </p:nvSpPr>
        <p:spPr>
          <a:xfrm>
            <a:off x="876300" y="5689600"/>
            <a:ext cx="4660900" cy="2781300"/>
          </a:xfrm>
          <a:prstGeom prst="roundRect">
            <a:avLst>
              <a:gd name="adj" fmla="val 4566"/>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55700" y="5943600"/>
            <a:ext cx="711200" cy="711200"/>
          </a:xfrm>
          <a:prstGeom prst="roundRect">
            <a:avLst>
              <a:gd name="adj" fmla="val 50000"/>
            </a:avLst>
          </a:prstGeom>
          <a:solidFill>
            <a:srgbClr val="0F493D"/>
          </a:solidFill>
        </p:spPr>
        <p:txBody>
          <a:bodyPr/>
          <a:lstStyle/>
          <a:p>
            <a:endParaRPr lang="en-US"/>
          </a:p>
        </p:txBody>
      </p:sp>
      <p:sp>
        <p:nvSpPr>
          <p:cNvPr id="15" name="AutoShape 15"/>
          <p:cNvSpPr/>
          <p:nvPr/>
        </p:nvSpPr>
        <p:spPr>
          <a:xfrm>
            <a:off x="5791200" y="5689600"/>
            <a:ext cx="4660900" cy="2781300"/>
          </a:xfrm>
          <a:prstGeom prst="roundRect">
            <a:avLst>
              <a:gd name="adj" fmla="val 4566"/>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070600" y="5943600"/>
            <a:ext cx="711200" cy="711200"/>
          </a:xfrm>
          <a:prstGeom prst="roundRect">
            <a:avLst>
              <a:gd name="adj" fmla="val 50000"/>
            </a:avLst>
          </a:prstGeom>
          <a:solidFill>
            <a:srgbClr val="0F493D"/>
          </a:solidFill>
        </p:spPr>
        <p:txBody>
          <a:bodyPr/>
          <a:lstStyle/>
          <a:p>
            <a:endParaRPr lang="en-US"/>
          </a:p>
        </p:txBody>
      </p:sp>
      <p:sp>
        <p:nvSpPr>
          <p:cNvPr id="17" name="AutoShape 17"/>
          <p:cNvSpPr/>
          <p:nvPr/>
        </p:nvSpPr>
        <p:spPr>
          <a:xfrm>
            <a:off x="10706100" y="5689600"/>
            <a:ext cx="4660900" cy="2781300"/>
          </a:xfrm>
          <a:prstGeom prst="roundRect">
            <a:avLst>
              <a:gd name="adj" fmla="val 4566"/>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0985500" y="5943600"/>
            <a:ext cx="711200" cy="711200"/>
          </a:xfrm>
          <a:prstGeom prst="roundRect">
            <a:avLst>
              <a:gd name="adj" fmla="val 50000"/>
            </a:avLst>
          </a:prstGeom>
          <a:solidFill>
            <a:srgbClr val="0F493D"/>
          </a:solidFill>
        </p:spPr>
        <p:txBody>
          <a:bodyPr/>
          <a:lstStyle/>
          <a:p>
            <a:endParaRPr lang="en-US"/>
          </a:p>
        </p:txBody>
      </p:sp>
      <p:sp>
        <p:nvSpPr>
          <p:cNvPr id="19" name="TextBox 19"/>
          <p:cNvSpPr txBox="1"/>
          <p:nvPr/>
        </p:nvSpPr>
        <p:spPr>
          <a:xfrm>
            <a:off x="876300" y="660400"/>
            <a:ext cx="14490700" cy="571500"/>
          </a:xfrm>
          <a:prstGeom prst="rect">
            <a:avLst/>
          </a:prstGeom>
          <a:solidFill>
            <a:srgbClr val="000000">
              <a:alpha val="0"/>
            </a:srgbClr>
          </a:solidFill>
        </p:spPr>
        <p:txBody>
          <a:bodyPr lIns="0" tIns="0" rIns="0" bIns="0" rtlCol="0" anchor="ctr"/>
          <a:lstStyle/>
          <a:p>
            <a:pPr indent="0" algn="l">
              <a:lnSpc>
                <a:spcPct val="120000"/>
              </a:lnSpc>
              <a:defRPr/>
            </a:pPr>
            <a:r>
              <a:rPr lang="en-US" sz="3700" b="1">
                <a:solidFill>
                  <a:srgbClr val="08493C"/>
                </a:solidFill>
                <a:latin typeface="Agbalumo"/>
              </a:rPr>
              <a:t>Cluster Headache: Definition &amp; Diagnostic Criteria</a:t>
            </a:r>
            <a:endParaRPr lang="en-US" sz="1100"/>
          </a:p>
        </p:txBody>
      </p:sp>
      <p:sp>
        <p:nvSpPr>
          <p:cNvPr id="20" name="TextBox 20"/>
          <p:cNvSpPr txBox="1"/>
          <p:nvPr/>
        </p:nvSpPr>
        <p:spPr>
          <a:xfrm>
            <a:off x="1143000" y="2717800"/>
            <a:ext cx="28956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ICHD-3 Criteria</a:t>
            </a:r>
            <a:endParaRPr lang="en-US" sz="1100"/>
          </a:p>
        </p:txBody>
      </p:sp>
      <p:sp>
        <p:nvSpPr>
          <p:cNvPr id="21" name="TextBox 21"/>
          <p:cNvSpPr txBox="1"/>
          <p:nvPr/>
        </p:nvSpPr>
        <p:spPr>
          <a:xfrm>
            <a:off x="4826000" y="2717800"/>
            <a:ext cx="28956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Attack Duration</a:t>
            </a:r>
            <a:endParaRPr lang="en-US" sz="1100"/>
          </a:p>
        </p:txBody>
      </p:sp>
      <p:sp>
        <p:nvSpPr>
          <p:cNvPr id="22" name="TextBox 22"/>
          <p:cNvSpPr txBox="1"/>
          <p:nvPr/>
        </p:nvSpPr>
        <p:spPr>
          <a:xfrm>
            <a:off x="8509000" y="2717800"/>
            <a:ext cx="2895600" cy="8636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Autonomic Features</a:t>
            </a:r>
            <a:endParaRPr lang="en-US" sz="1100"/>
          </a:p>
        </p:txBody>
      </p:sp>
      <p:sp>
        <p:nvSpPr>
          <p:cNvPr id="23" name="TextBox 23"/>
          <p:cNvSpPr txBox="1"/>
          <p:nvPr/>
        </p:nvSpPr>
        <p:spPr>
          <a:xfrm>
            <a:off x="12192000" y="2717800"/>
            <a:ext cx="2895600" cy="8636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Restlessness Key</a:t>
            </a:r>
            <a:endParaRPr lang="en-US" sz="1100"/>
          </a:p>
        </p:txBody>
      </p:sp>
      <p:sp>
        <p:nvSpPr>
          <p:cNvPr id="24" name="TextBox 24"/>
          <p:cNvSpPr txBox="1"/>
          <p:nvPr/>
        </p:nvSpPr>
        <p:spPr>
          <a:xfrm>
            <a:off x="1143000" y="6896100"/>
            <a:ext cx="4127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Attack Frequency</a:t>
            </a:r>
            <a:endParaRPr lang="en-US" sz="1100"/>
          </a:p>
        </p:txBody>
      </p:sp>
      <p:sp>
        <p:nvSpPr>
          <p:cNvPr id="25" name="TextBox 25"/>
          <p:cNvSpPr txBox="1"/>
          <p:nvPr/>
        </p:nvSpPr>
        <p:spPr>
          <a:xfrm>
            <a:off x="6057900" y="6896100"/>
            <a:ext cx="4127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Episodic Subtype</a:t>
            </a:r>
            <a:endParaRPr lang="en-US" sz="1100"/>
          </a:p>
        </p:txBody>
      </p:sp>
      <p:sp>
        <p:nvSpPr>
          <p:cNvPr id="26" name="TextBox 26"/>
          <p:cNvSpPr txBox="1"/>
          <p:nvPr/>
        </p:nvSpPr>
        <p:spPr>
          <a:xfrm>
            <a:off x="10972800" y="6896100"/>
            <a:ext cx="4127500" cy="4318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Chronic Subtype</a:t>
            </a:r>
            <a:endParaRPr lang="en-US" sz="1100"/>
          </a:p>
        </p:txBody>
      </p:sp>
      <p:sp>
        <p:nvSpPr>
          <p:cNvPr id="27" name="TextBox 27"/>
          <p:cNvSpPr txBox="1"/>
          <p:nvPr/>
        </p:nvSpPr>
        <p:spPr>
          <a:xfrm>
            <a:off x="1143000" y="3314700"/>
            <a:ext cx="2895600" cy="1079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ICHD-3 criteria: at least five severe unilateral attacks</a:t>
            </a:r>
            <a:endParaRPr lang="en-US" sz="1100"/>
          </a:p>
        </p:txBody>
      </p:sp>
      <p:sp>
        <p:nvSpPr>
          <p:cNvPr id="28" name="TextBox 28"/>
          <p:cNvSpPr txBox="1"/>
          <p:nvPr/>
        </p:nvSpPr>
        <p:spPr>
          <a:xfrm>
            <a:off x="4826000" y="3314700"/>
            <a:ext cx="2895600" cy="1079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Attack duration 15-180 minutes when untreated</a:t>
            </a:r>
            <a:endParaRPr lang="en-US" sz="1100"/>
          </a:p>
        </p:txBody>
      </p:sp>
      <p:sp>
        <p:nvSpPr>
          <p:cNvPr id="29" name="TextBox 29"/>
          <p:cNvSpPr txBox="1"/>
          <p:nvPr/>
        </p:nvSpPr>
        <p:spPr>
          <a:xfrm>
            <a:off x="8509000" y="3746500"/>
            <a:ext cx="2895600" cy="14351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Ipsilateral cranial autonomic features required (conjunctival injection/lacrimation)</a:t>
            </a:r>
            <a:endParaRPr lang="en-US" sz="1100"/>
          </a:p>
        </p:txBody>
      </p:sp>
      <p:sp>
        <p:nvSpPr>
          <p:cNvPr id="30" name="TextBox 30"/>
          <p:cNvSpPr txBox="1"/>
          <p:nvPr/>
        </p:nvSpPr>
        <p:spPr>
          <a:xfrm>
            <a:off x="12192000" y="3746500"/>
            <a:ext cx="2895600" cy="10795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Restlessness or agitation during attacks is key</a:t>
            </a:r>
            <a:endParaRPr lang="en-US" sz="1100"/>
          </a:p>
        </p:txBody>
      </p:sp>
      <p:sp>
        <p:nvSpPr>
          <p:cNvPr id="31" name="TextBox 31"/>
          <p:cNvSpPr txBox="1"/>
          <p:nvPr/>
        </p:nvSpPr>
        <p:spPr>
          <a:xfrm>
            <a:off x="1143000" y="7505700"/>
            <a:ext cx="41275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Frequency: one attack every other day to eight attacks daily</a:t>
            </a:r>
            <a:endParaRPr lang="en-US" sz="1100"/>
          </a:p>
        </p:txBody>
      </p:sp>
      <p:sp>
        <p:nvSpPr>
          <p:cNvPr id="32" name="TextBox 32"/>
          <p:cNvSpPr txBox="1"/>
          <p:nvPr/>
        </p:nvSpPr>
        <p:spPr>
          <a:xfrm>
            <a:off x="6057900" y="7505700"/>
            <a:ext cx="41275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Episodic subtype: remission periods ≥3 months per year</a:t>
            </a:r>
            <a:endParaRPr lang="en-US" sz="1100"/>
          </a:p>
        </p:txBody>
      </p:sp>
      <p:sp>
        <p:nvSpPr>
          <p:cNvPr id="33" name="TextBox 33"/>
          <p:cNvSpPr txBox="1"/>
          <p:nvPr/>
        </p:nvSpPr>
        <p:spPr>
          <a:xfrm>
            <a:off x="10972800" y="7505700"/>
            <a:ext cx="4127500" cy="711200"/>
          </a:xfrm>
          <a:prstGeom prst="rect">
            <a:avLst/>
          </a:prstGeom>
          <a:solidFill>
            <a:srgbClr val="000000">
              <a:alpha val="0"/>
            </a:srgbClr>
          </a:solidFill>
        </p:spPr>
        <p:txBody>
          <a:bodyPr lIns="0" tIns="0" rIns="0" bIns="0" rtlCol="0" anchor="ctr"/>
          <a:lstStyle/>
          <a:p>
            <a:pPr indent="0" algn="l">
              <a:lnSpc>
                <a:spcPct val="150000"/>
              </a:lnSpc>
              <a:defRPr/>
            </a:pPr>
            <a:r>
              <a:rPr lang="en-US" sz="1800" b="1">
                <a:solidFill>
                  <a:srgbClr val="000000"/>
                </a:solidFill>
                <a:latin typeface="Poppins"/>
              </a:rPr>
              <a:t>Chronic subtype: remissions &lt;3 months or absent for ≥1 year</a:t>
            </a:r>
            <a:endParaRPr lang="en-US" sz="1100"/>
          </a:p>
        </p:txBody>
      </p:sp>
      <p:pic>
        <p:nvPicPr>
          <p:cNvPr id="34" name="Picture 34"/>
          <p:cNvPicPr>
            <a:picLocks noChangeAspect="1"/>
          </p:cNvPicPr>
          <p:nvPr/>
        </p:nvPicPr>
        <p:blipFill>
          <a:blip r:embed="rId3"/>
          <a:stretch>
            <a:fillRect/>
          </a:stretch>
        </p:blipFill>
        <p:spPr>
          <a:xfrm>
            <a:off x="1397000" y="1993900"/>
            <a:ext cx="228600" cy="228600"/>
          </a:xfrm>
          <a:prstGeom prst="rect">
            <a:avLst/>
          </a:prstGeom>
        </p:spPr>
      </p:pic>
      <p:pic>
        <p:nvPicPr>
          <p:cNvPr id="35" name="Picture 35"/>
          <p:cNvPicPr>
            <a:picLocks noChangeAspect="1"/>
          </p:cNvPicPr>
          <p:nvPr/>
        </p:nvPicPr>
        <p:blipFill>
          <a:blip r:embed="rId4"/>
          <a:stretch>
            <a:fillRect/>
          </a:stretch>
        </p:blipFill>
        <p:spPr>
          <a:xfrm>
            <a:off x="5092700" y="1993900"/>
            <a:ext cx="215900" cy="215900"/>
          </a:xfrm>
          <a:prstGeom prst="rect">
            <a:avLst/>
          </a:prstGeom>
        </p:spPr>
      </p:pic>
      <p:pic>
        <p:nvPicPr>
          <p:cNvPr id="36" name="Picture 36"/>
          <p:cNvPicPr>
            <a:picLocks noChangeAspect="1"/>
          </p:cNvPicPr>
          <p:nvPr/>
        </p:nvPicPr>
        <p:blipFill>
          <a:blip r:embed="rId5"/>
          <a:stretch>
            <a:fillRect/>
          </a:stretch>
        </p:blipFill>
        <p:spPr>
          <a:xfrm>
            <a:off x="8775700" y="1993900"/>
            <a:ext cx="228600" cy="228600"/>
          </a:xfrm>
          <a:prstGeom prst="rect">
            <a:avLst/>
          </a:prstGeom>
        </p:spPr>
      </p:pic>
      <p:pic>
        <p:nvPicPr>
          <p:cNvPr id="37" name="Picture 37"/>
          <p:cNvPicPr>
            <a:picLocks noChangeAspect="1"/>
          </p:cNvPicPr>
          <p:nvPr/>
        </p:nvPicPr>
        <p:blipFill>
          <a:blip r:embed="rId6"/>
          <a:stretch>
            <a:fillRect/>
          </a:stretch>
        </p:blipFill>
        <p:spPr>
          <a:xfrm>
            <a:off x="12471400" y="1993900"/>
            <a:ext cx="215900" cy="215900"/>
          </a:xfrm>
          <a:prstGeom prst="rect">
            <a:avLst/>
          </a:prstGeom>
        </p:spPr>
      </p:pic>
      <p:pic>
        <p:nvPicPr>
          <p:cNvPr id="38" name="Picture 38"/>
          <p:cNvPicPr>
            <a:picLocks noChangeAspect="1"/>
          </p:cNvPicPr>
          <p:nvPr/>
        </p:nvPicPr>
        <p:blipFill>
          <a:blip r:embed="rId7"/>
          <a:stretch>
            <a:fillRect/>
          </a:stretch>
        </p:blipFill>
        <p:spPr>
          <a:xfrm>
            <a:off x="1409700" y="6184900"/>
            <a:ext cx="215900" cy="215900"/>
          </a:xfrm>
          <a:prstGeom prst="rect">
            <a:avLst/>
          </a:prstGeom>
        </p:spPr>
      </p:pic>
      <p:pic>
        <p:nvPicPr>
          <p:cNvPr id="39" name="Picture 39"/>
          <p:cNvPicPr>
            <a:picLocks noChangeAspect="1"/>
          </p:cNvPicPr>
          <p:nvPr/>
        </p:nvPicPr>
        <p:blipFill>
          <a:blip r:embed="rId8"/>
          <a:stretch>
            <a:fillRect/>
          </a:stretch>
        </p:blipFill>
        <p:spPr>
          <a:xfrm>
            <a:off x="6324600" y="6184900"/>
            <a:ext cx="215900" cy="215900"/>
          </a:xfrm>
          <a:prstGeom prst="rect">
            <a:avLst/>
          </a:prstGeom>
        </p:spPr>
      </p:pic>
      <p:pic>
        <p:nvPicPr>
          <p:cNvPr id="40" name="Picture 40"/>
          <p:cNvPicPr>
            <a:picLocks noChangeAspect="1"/>
          </p:cNvPicPr>
          <p:nvPr/>
        </p:nvPicPr>
        <p:blipFill>
          <a:blip r:embed="rId9"/>
          <a:stretch>
            <a:fillRect/>
          </a:stretch>
        </p:blipFill>
        <p:spPr>
          <a:xfrm>
            <a:off x="11226800" y="6184900"/>
            <a:ext cx="228600" cy="228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146300"/>
            <a:ext cx="14490700" cy="5715000"/>
          </a:xfrm>
          <a:prstGeom prst="rect">
            <a:avLst/>
          </a:prstGeom>
          <a:solidFill>
            <a:srgbClr val="000000">
              <a:alpha val="0"/>
            </a:srgbClr>
          </a:solidFill>
        </p:spPr>
        <p:txBody>
          <a:bodyPr/>
          <a:lstStyle/>
          <a:p>
            <a:endParaRPr lang="en-US"/>
          </a:p>
        </p:txBody>
      </p:sp>
      <p:sp>
        <p:nvSpPr>
          <p:cNvPr id="5" name="AutoShape 5"/>
          <p:cNvSpPr/>
          <p:nvPr/>
        </p:nvSpPr>
        <p:spPr>
          <a:xfrm>
            <a:off x="876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21463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549900"/>
            <a:ext cx="4660900" cy="2311400"/>
          </a:xfrm>
          <a:prstGeom prst="roundRect">
            <a:avLst>
              <a:gd name="adj" fmla="val 6043"/>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1257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Cluster Headache: Epidemiology &amp; Clinical Features</a:t>
            </a:r>
            <a:endParaRPr lang="en-US" sz="1100"/>
          </a:p>
        </p:txBody>
      </p:sp>
      <p:sp>
        <p:nvSpPr>
          <p:cNvPr id="13" name="TextBox 13"/>
          <p:cNvSpPr txBox="1"/>
          <p:nvPr/>
        </p:nvSpPr>
        <p:spPr>
          <a:xfrm>
            <a:off x="1155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Population Prevalence</a:t>
            </a:r>
            <a:endParaRPr lang="en-US" sz="1100"/>
          </a:p>
        </p:txBody>
      </p:sp>
      <p:sp>
        <p:nvSpPr>
          <p:cNvPr id="14" name="TextBox 14"/>
          <p:cNvSpPr txBox="1"/>
          <p:nvPr/>
        </p:nvSpPr>
        <p:spPr>
          <a:xfrm>
            <a:off x="4838700" y="24257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Demographics</a:t>
            </a:r>
            <a:endParaRPr lang="en-US" sz="1100"/>
          </a:p>
        </p:txBody>
      </p:sp>
      <p:sp>
        <p:nvSpPr>
          <p:cNvPr id="15" name="TextBox 15"/>
          <p:cNvSpPr txBox="1"/>
          <p:nvPr/>
        </p:nvSpPr>
        <p:spPr>
          <a:xfrm>
            <a:off x="8521700" y="24257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Subtype Distribution</a:t>
            </a:r>
            <a:endParaRPr lang="en-US" sz="1100"/>
          </a:p>
        </p:txBody>
      </p:sp>
      <p:sp>
        <p:nvSpPr>
          <p:cNvPr id="16" name="TextBox 16"/>
          <p:cNvSpPr txBox="1"/>
          <p:nvPr/>
        </p:nvSpPr>
        <p:spPr>
          <a:xfrm>
            <a:off x="12204700" y="22225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Circadian Rhythm</a:t>
            </a:r>
            <a:endParaRPr lang="en-US" sz="1100" dirty="0"/>
          </a:p>
        </p:txBody>
      </p:sp>
      <p:sp>
        <p:nvSpPr>
          <p:cNvPr id="17" name="TextBox 17"/>
          <p:cNvSpPr txBox="1"/>
          <p:nvPr/>
        </p:nvSpPr>
        <p:spPr>
          <a:xfrm>
            <a:off x="11557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Pain Intensity</a:t>
            </a:r>
            <a:endParaRPr lang="en-US" sz="1100"/>
          </a:p>
        </p:txBody>
      </p:sp>
      <p:sp>
        <p:nvSpPr>
          <p:cNvPr id="18" name="TextBox 18"/>
          <p:cNvSpPr txBox="1"/>
          <p:nvPr/>
        </p:nvSpPr>
        <p:spPr>
          <a:xfrm>
            <a:off x="60706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Triggers</a:t>
            </a:r>
            <a:endParaRPr lang="en-US" sz="1100"/>
          </a:p>
        </p:txBody>
      </p:sp>
      <p:sp>
        <p:nvSpPr>
          <p:cNvPr id="19" name="TextBox 19"/>
          <p:cNvSpPr txBox="1"/>
          <p:nvPr/>
        </p:nvSpPr>
        <p:spPr>
          <a:xfrm>
            <a:off x="10985500" y="58293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Suicidality Risk</a:t>
            </a:r>
            <a:endParaRPr lang="en-US" sz="1100"/>
          </a:p>
        </p:txBody>
      </p:sp>
      <p:sp>
        <p:nvSpPr>
          <p:cNvPr id="20" name="TextBox 20"/>
          <p:cNvSpPr txBox="1"/>
          <p:nvPr/>
        </p:nvSpPr>
        <p:spPr>
          <a:xfrm>
            <a:off x="1155700" y="35052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Prevalence 0.1% (on par with multiple sclerosis)</a:t>
            </a:r>
            <a:endParaRPr lang="en-US" sz="1100"/>
          </a:p>
        </p:txBody>
      </p:sp>
      <p:sp>
        <p:nvSpPr>
          <p:cNvPr id="21" name="TextBox 21"/>
          <p:cNvSpPr txBox="1"/>
          <p:nvPr/>
        </p:nvSpPr>
        <p:spPr>
          <a:xfrm>
            <a:off x="4838700" y="30607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Male predominance 2:1 to 4:1, peak onset in twenties</a:t>
            </a:r>
            <a:endParaRPr lang="en-US" sz="1100"/>
          </a:p>
        </p:txBody>
      </p:sp>
      <p:sp>
        <p:nvSpPr>
          <p:cNvPr id="22" name="TextBox 22"/>
          <p:cNvSpPr txBox="1"/>
          <p:nvPr/>
        </p:nvSpPr>
        <p:spPr>
          <a:xfrm>
            <a:off x="8521700" y="3505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Episodic cluster headache 6-25 times more common than chronic</a:t>
            </a:r>
            <a:endParaRPr lang="en-US" sz="1100"/>
          </a:p>
        </p:txBody>
      </p:sp>
      <p:sp>
        <p:nvSpPr>
          <p:cNvPr id="23" name="TextBox 23"/>
          <p:cNvSpPr txBox="1"/>
          <p:nvPr/>
        </p:nvSpPr>
        <p:spPr>
          <a:xfrm>
            <a:off x="12204700" y="35052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Circadian rhythmicity: 70% attacks occur same time daily (commonly 2 AM)</a:t>
            </a:r>
            <a:endParaRPr lang="en-US" sz="1100" dirty="0"/>
          </a:p>
        </p:txBody>
      </p:sp>
      <p:sp>
        <p:nvSpPr>
          <p:cNvPr id="24" name="TextBox 24"/>
          <p:cNvSpPr txBox="1"/>
          <p:nvPr/>
        </p:nvSpPr>
        <p:spPr>
          <a:xfrm>
            <a:off x="1155700" y="64643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Pain quality: severe orbital/supraorbital, ranks 9.7/10 on numerical rating scale</a:t>
            </a:r>
            <a:endParaRPr lang="en-US" sz="1100"/>
          </a:p>
        </p:txBody>
      </p:sp>
      <p:sp>
        <p:nvSpPr>
          <p:cNvPr id="25" name="TextBox 25"/>
          <p:cNvSpPr txBox="1"/>
          <p:nvPr/>
        </p:nvSpPr>
        <p:spPr>
          <a:xfrm>
            <a:off x="6070600" y="64643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Common triggers: alcohol, nitroglycerin (no effect during remission in episodic)</a:t>
            </a:r>
            <a:endParaRPr lang="en-US" sz="1100"/>
          </a:p>
        </p:txBody>
      </p:sp>
      <p:sp>
        <p:nvSpPr>
          <p:cNvPr id="26" name="TextBox 26"/>
          <p:cNvSpPr txBox="1"/>
          <p:nvPr/>
        </p:nvSpPr>
        <p:spPr>
          <a:xfrm>
            <a:off x="10985500" y="64643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Suicidality rates high: 55-64% ideation, 6% planning</a:t>
            </a:r>
            <a:endParaRPr lang="en-US" sz="11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638300"/>
            <a:ext cx="14490700" cy="6743700"/>
          </a:xfrm>
          <a:prstGeom prst="rect">
            <a:avLst/>
          </a:prstGeom>
          <a:solidFill>
            <a:srgbClr val="000000">
              <a:alpha val="0"/>
            </a:srgbClr>
          </a:solidFill>
        </p:spPr>
        <p:txBody>
          <a:bodyPr/>
          <a:lstStyle/>
          <a:p>
            <a:endParaRPr lang="en-US"/>
          </a:p>
        </p:txBody>
      </p:sp>
      <p:sp>
        <p:nvSpPr>
          <p:cNvPr id="5" name="AutoShape 5"/>
          <p:cNvSpPr/>
          <p:nvPr/>
        </p:nvSpPr>
        <p:spPr>
          <a:xfrm>
            <a:off x="876300" y="1638300"/>
            <a:ext cx="3378200" cy="3429000"/>
          </a:xfrm>
          <a:prstGeom prst="rect">
            <a:avLst/>
          </a:prstGeom>
          <a:solidFill>
            <a:srgbClr val="000000">
              <a:alpha val="0"/>
            </a:srgbClr>
          </a:solidFill>
        </p:spPr>
        <p:txBody>
          <a:bodyPr/>
          <a:lstStyle/>
          <a:p>
            <a:endParaRPr lang="en-US"/>
          </a:p>
        </p:txBody>
      </p:sp>
      <p:sp>
        <p:nvSpPr>
          <p:cNvPr id="6" name="AutoShape 6"/>
          <p:cNvSpPr/>
          <p:nvPr/>
        </p:nvSpPr>
        <p:spPr>
          <a:xfrm>
            <a:off x="876300" y="1638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1638300"/>
            <a:ext cx="3378200" cy="3429000"/>
          </a:xfrm>
          <a:prstGeom prst="rect">
            <a:avLst/>
          </a:prstGeom>
          <a:solidFill>
            <a:srgbClr val="000000">
              <a:alpha val="0"/>
            </a:srgbClr>
          </a:solidFill>
        </p:spPr>
        <p:txBody>
          <a:bodyPr/>
          <a:lstStyle/>
          <a:p>
            <a:endParaRPr lang="en-US"/>
          </a:p>
        </p:txBody>
      </p:sp>
      <p:sp>
        <p:nvSpPr>
          <p:cNvPr id="8" name="AutoShape 8"/>
          <p:cNvSpPr/>
          <p:nvPr/>
        </p:nvSpPr>
        <p:spPr>
          <a:xfrm>
            <a:off x="4572000" y="1638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1638300"/>
            <a:ext cx="3378200" cy="3429000"/>
          </a:xfrm>
          <a:prstGeom prst="rect">
            <a:avLst/>
          </a:prstGeom>
          <a:solidFill>
            <a:srgbClr val="000000">
              <a:alpha val="0"/>
            </a:srgbClr>
          </a:solidFill>
        </p:spPr>
        <p:txBody>
          <a:bodyPr/>
          <a:lstStyle/>
          <a:p>
            <a:endParaRPr lang="en-US"/>
          </a:p>
        </p:txBody>
      </p:sp>
      <p:sp>
        <p:nvSpPr>
          <p:cNvPr id="10" name="AutoShape 10"/>
          <p:cNvSpPr/>
          <p:nvPr/>
        </p:nvSpPr>
        <p:spPr>
          <a:xfrm>
            <a:off x="8280400" y="1638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1638300"/>
            <a:ext cx="3378200" cy="3429000"/>
          </a:xfrm>
          <a:prstGeom prst="rect">
            <a:avLst/>
          </a:prstGeom>
          <a:solidFill>
            <a:srgbClr val="000000">
              <a:alpha val="0"/>
            </a:srgbClr>
          </a:solidFill>
        </p:spPr>
        <p:txBody>
          <a:bodyPr/>
          <a:lstStyle/>
          <a:p>
            <a:endParaRPr lang="en-US"/>
          </a:p>
        </p:txBody>
      </p:sp>
      <p:sp>
        <p:nvSpPr>
          <p:cNvPr id="12" name="AutoShape 12"/>
          <p:cNvSpPr/>
          <p:nvPr/>
        </p:nvSpPr>
        <p:spPr>
          <a:xfrm>
            <a:off x="11976100" y="1638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5702300"/>
            <a:ext cx="4610100" cy="2679700"/>
          </a:xfrm>
          <a:prstGeom prst="rect">
            <a:avLst/>
          </a:prstGeom>
          <a:solidFill>
            <a:srgbClr val="000000">
              <a:alpha val="0"/>
            </a:srgbClr>
          </a:solidFill>
        </p:spPr>
        <p:txBody>
          <a:bodyPr/>
          <a:lstStyle/>
          <a:p>
            <a:endParaRPr lang="en-US"/>
          </a:p>
        </p:txBody>
      </p:sp>
      <p:sp>
        <p:nvSpPr>
          <p:cNvPr id="14" name="AutoShape 14"/>
          <p:cNvSpPr/>
          <p:nvPr/>
        </p:nvSpPr>
        <p:spPr>
          <a:xfrm>
            <a:off x="8763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AutoShape 15"/>
          <p:cNvSpPr/>
          <p:nvPr/>
        </p:nvSpPr>
        <p:spPr>
          <a:xfrm>
            <a:off x="5816600" y="5702300"/>
            <a:ext cx="4610100" cy="2679700"/>
          </a:xfrm>
          <a:prstGeom prst="rect">
            <a:avLst/>
          </a:prstGeom>
          <a:solidFill>
            <a:srgbClr val="000000">
              <a:alpha val="0"/>
            </a:srgbClr>
          </a:solidFill>
        </p:spPr>
        <p:txBody>
          <a:bodyPr/>
          <a:lstStyle/>
          <a:p>
            <a:endParaRPr lang="en-US"/>
          </a:p>
        </p:txBody>
      </p:sp>
      <p:sp>
        <p:nvSpPr>
          <p:cNvPr id="16" name="AutoShape 16"/>
          <p:cNvSpPr/>
          <p:nvPr/>
        </p:nvSpPr>
        <p:spPr>
          <a:xfrm>
            <a:off x="58166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5702300"/>
            <a:ext cx="4610100" cy="2679700"/>
          </a:xfrm>
          <a:prstGeom prst="rect">
            <a:avLst/>
          </a:prstGeom>
          <a:solidFill>
            <a:srgbClr val="000000">
              <a:alpha val="0"/>
            </a:srgbClr>
          </a:solidFill>
        </p:spPr>
        <p:txBody>
          <a:bodyPr/>
          <a:lstStyle/>
          <a:p>
            <a:endParaRPr lang="en-US"/>
          </a:p>
        </p:txBody>
      </p:sp>
      <p:sp>
        <p:nvSpPr>
          <p:cNvPr id="18" name="AutoShape 18"/>
          <p:cNvSpPr/>
          <p:nvPr/>
        </p:nvSpPr>
        <p:spPr>
          <a:xfrm>
            <a:off x="10744200" y="57023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876300" y="7493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Cluster Headache: Pathophysiology Mechanisms</a:t>
            </a:r>
            <a:endParaRPr lang="en-US" sz="1100"/>
          </a:p>
        </p:txBody>
      </p:sp>
      <p:sp>
        <p:nvSpPr>
          <p:cNvPr id="20" name="TextBox 20"/>
          <p:cNvSpPr txBox="1"/>
          <p:nvPr/>
        </p:nvSpPr>
        <p:spPr>
          <a:xfrm>
            <a:off x="1079500" y="1727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21" name="TextBox 21"/>
          <p:cNvSpPr txBox="1"/>
          <p:nvPr/>
        </p:nvSpPr>
        <p:spPr>
          <a:xfrm>
            <a:off x="1689100" y="17272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Hypothalamus Initiates</a:t>
            </a:r>
            <a:endParaRPr lang="en-US" sz="1100"/>
          </a:p>
        </p:txBody>
      </p:sp>
      <p:sp>
        <p:nvSpPr>
          <p:cNvPr id="22" name="TextBox 22"/>
          <p:cNvSpPr txBox="1"/>
          <p:nvPr/>
        </p:nvSpPr>
        <p:spPr>
          <a:xfrm>
            <a:off x="4775200" y="1727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3" name="TextBox 23"/>
          <p:cNvSpPr txBox="1"/>
          <p:nvPr/>
        </p:nvSpPr>
        <p:spPr>
          <a:xfrm>
            <a:off x="5397500" y="1727200"/>
            <a:ext cx="25654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CGRP Release</a:t>
            </a:r>
            <a:endParaRPr lang="en-US" sz="1100"/>
          </a:p>
        </p:txBody>
      </p:sp>
      <p:sp>
        <p:nvSpPr>
          <p:cNvPr id="24" name="TextBox 24"/>
          <p:cNvSpPr txBox="1"/>
          <p:nvPr/>
        </p:nvSpPr>
        <p:spPr>
          <a:xfrm>
            <a:off x="8483600" y="1727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5" name="TextBox 25"/>
          <p:cNvSpPr txBox="1"/>
          <p:nvPr/>
        </p:nvSpPr>
        <p:spPr>
          <a:xfrm>
            <a:off x="9093200" y="17272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Autonomic Pathway</a:t>
            </a:r>
            <a:endParaRPr lang="en-US" sz="1100"/>
          </a:p>
        </p:txBody>
      </p:sp>
      <p:sp>
        <p:nvSpPr>
          <p:cNvPr id="26" name="TextBox 26"/>
          <p:cNvSpPr txBox="1"/>
          <p:nvPr/>
        </p:nvSpPr>
        <p:spPr>
          <a:xfrm>
            <a:off x="12179300" y="1727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7" name="TextBox 27"/>
          <p:cNvSpPr txBox="1"/>
          <p:nvPr/>
        </p:nvSpPr>
        <p:spPr>
          <a:xfrm>
            <a:off x="12801600" y="17272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Neuropeptides Elevated</a:t>
            </a:r>
            <a:endParaRPr lang="en-US" sz="1100"/>
          </a:p>
        </p:txBody>
      </p:sp>
      <p:sp>
        <p:nvSpPr>
          <p:cNvPr id="28" name="TextBox 28"/>
          <p:cNvSpPr txBox="1"/>
          <p:nvPr/>
        </p:nvSpPr>
        <p:spPr>
          <a:xfrm>
            <a:off x="10795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9" name="TextBox 29"/>
          <p:cNvSpPr txBox="1"/>
          <p:nvPr/>
        </p:nvSpPr>
        <p:spPr>
          <a:xfrm>
            <a:off x="1689100" y="57912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Genetic Factors</a:t>
            </a:r>
            <a:endParaRPr lang="en-US" sz="1100"/>
          </a:p>
        </p:txBody>
      </p:sp>
      <p:sp>
        <p:nvSpPr>
          <p:cNvPr id="30" name="TextBox 30"/>
          <p:cNvSpPr txBox="1"/>
          <p:nvPr/>
        </p:nvSpPr>
        <p:spPr>
          <a:xfrm>
            <a:off x="59944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6</a:t>
            </a:r>
            <a:endParaRPr lang="en-US" sz="1100"/>
          </a:p>
        </p:txBody>
      </p:sp>
      <p:sp>
        <p:nvSpPr>
          <p:cNvPr id="31" name="TextBox 31"/>
          <p:cNvSpPr txBox="1"/>
          <p:nvPr/>
        </p:nvSpPr>
        <p:spPr>
          <a:xfrm>
            <a:off x="6629400" y="5791200"/>
            <a:ext cx="37973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Neurovascular Compression</a:t>
            </a:r>
            <a:endParaRPr lang="en-US" sz="1100"/>
          </a:p>
        </p:txBody>
      </p:sp>
      <p:sp>
        <p:nvSpPr>
          <p:cNvPr id="32" name="TextBox 32"/>
          <p:cNvSpPr txBox="1"/>
          <p:nvPr/>
        </p:nvSpPr>
        <p:spPr>
          <a:xfrm>
            <a:off x="10947400" y="57912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7</a:t>
            </a:r>
            <a:endParaRPr lang="en-US" sz="1100"/>
          </a:p>
        </p:txBody>
      </p:sp>
      <p:sp>
        <p:nvSpPr>
          <p:cNvPr id="33" name="TextBox 33"/>
          <p:cNvSpPr txBox="1"/>
          <p:nvPr/>
        </p:nvSpPr>
        <p:spPr>
          <a:xfrm>
            <a:off x="11569700" y="57912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Imaging Workup</a:t>
            </a:r>
            <a:endParaRPr lang="en-US" sz="1100"/>
          </a:p>
        </p:txBody>
      </p:sp>
      <p:sp>
        <p:nvSpPr>
          <p:cNvPr id="34" name="TextBox 34"/>
          <p:cNvSpPr txBox="1"/>
          <p:nvPr/>
        </p:nvSpPr>
        <p:spPr>
          <a:xfrm>
            <a:off x="1689100" y="2806700"/>
            <a:ext cx="25654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Hypothalamus initiates attacks (posterior hypothalamus activation on imaging)</a:t>
            </a:r>
            <a:endParaRPr lang="en-US" sz="1100"/>
          </a:p>
        </p:txBody>
      </p:sp>
      <p:sp>
        <p:nvSpPr>
          <p:cNvPr id="35" name="TextBox 35"/>
          <p:cNvSpPr txBox="1"/>
          <p:nvPr/>
        </p:nvSpPr>
        <p:spPr>
          <a:xfrm>
            <a:off x="5397500" y="2349500"/>
            <a:ext cx="25654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Trigeminovascular system releases calcitonin gene-related peptide (CGRP) during attacks</a:t>
            </a:r>
            <a:endParaRPr lang="en-US" sz="1100"/>
          </a:p>
        </p:txBody>
      </p:sp>
      <p:sp>
        <p:nvSpPr>
          <p:cNvPr id="36" name="TextBox 36"/>
          <p:cNvSpPr txBox="1"/>
          <p:nvPr/>
        </p:nvSpPr>
        <p:spPr>
          <a:xfrm>
            <a:off x="9093200" y="28067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Autonomic system: superior salivatory nucleus to sphenopalatine ganglion pathway</a:t>
            </a:r>
            <a:endParaRPr lang="en-US" sz="1100"/>
          </a:p>
        </p:txBody>
      </p:sp>
      <p:sp>
        <p:nvSpPr>
          <p:cNvPr id="37" name="TextBox 37"/>
          <p:cNvSpPr txBox="1"/>
          <p:nvPr/>
        </p:nvSpPr>
        <p:spPr>
          <a:xfrm>
            <a:off x="12801600" y="28067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CGRP and vasoactive intestinal peptide elevated during attacks</a:t>
            </a:r>
            <a:endParaRPr lang="en-US" sz="1100"/>
          </a:p>
        </p:txBody>
      </p:sp>
      <p:sp>
        <p:nvSpPr>
          <p:cNvPr id="38" name="TextBox 38"/>
          <p:cNvSpPr txBox="1"/>
          <p:nvPr/>
        </p:nvSpPr>
        <p:spPr>
          <a:xfrm>
            <a:off x="1689100" y="64135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Three susceptibility gene loci identified in genomewide association studies</a:t>
            </a:r>
            <a:endParaRPr lang="en-US" sz="1100"/>
          </a:p>
        </p:txBody>
      </p:sp>
      <p:sp>
        <p:nvSpPr>
          <p:cNvPr id="39" name="TextBox 39"/>
          <p:cNvSpPr txBox="1"/>
          <p:nvPr/>
        </p:nvSpPr>
        <p:spPr>
          <a:xfrm>
            <a:off x="6629400" y="6870700"/>
            <a:ext cx="37973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Neurovascular compression may contribute to symptomatic cluster headache</a:t>
            </a:r>
            <a:endParaRPr lang="en-US" sz="1100"/>
          </a:p>
        </p:txBody>
      </p:sp>
      <p:sp>
        <p:nvSpPr>
          <p:cNvPr id="40" name="TextBox 40"/>
          <p:cNvSpPr txBox="1"/>
          <p:nvPr/>
        </p:nvSpPr>
        <p:spPr>
          <a:xfrm>
            <a:off x="11569700" y="6413500"/>
            <a:ext cx="37973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Brain MRI with pituitary/cavernous sinus views recommended for all patients</a:t>
            </a:r>
            <a:endParaRPr lang="en-US" sz="11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193800"/>
            <a:ext cx="14490700" cy="7416800"/>
          </a:xfrm>
          <a:prstGeom prst="rect">
            <a:avLst/>
          </a:prstGeom>
          <a:solidFill>
            <a:srgbClr val="000000">
              <a:alpha val="0"/>
            </a:srgbClr>
          </a:solidFill>
        </p:spPr>
        <p:txBody>
          <a:bodyPr/>
          <a:lstStyle/>
          <a:p>
            <a:endParaRPr lang="en-US"/>
          </a:p>
        </p:txBody>
      </p:sp>
      <p:sp>
        <p:nvSpPr>
          <p:cNvPr id="5" name="AutoShape 5"/>
          <p:cNvSpPr/>
          <p:nvPr/>
        </p:nvSpPr>
        <p:spPr>
          <a:xfrm>
            <a:off x="876300" y="1193800"/>
            <a:ext cx="14490700" cy="762000"/>
          </a:xfrm>
          <a:prstGeom prst="rect">
            <a:avLst/>
          </a:prstGeom>
          <a:solidFill>
            <a:srgbClr val="000000">
              <a:alpha val="0"/>
            </a:srgbClr>
          </a:solidFill>
        </p:spPr>
        <p:txBody>
          <a:bodyPr/>
          <a:lstStyle/>
          <a:p>
            <a:endParaRPr lang="en-US"/>
          </a:p>
        </p:txBody>
      </p:sp>
      <p:sp>
        <p:nvSpPr>
          <p:cNvPr id="6" name="AutoShape 6"/>
          <p:cNvSpPr/>
          <p:nvPr/>
        </p:nvSpPr>
        <p:spPr>
          <a:xfrm>
            <a:off x="876300" y="2298700"/>
            <a:ext cx="14490700" cy="762000"/>
          </a:xfrm>
          <a:prstGeom prst="rect">
            <a:avLst/>
          </a:prstGeom>
          <a:solidFill>
            <a:srgbClr val="000000">
              <a:alpha val="0"/>
            </a:srgbClr>
          </a:solidFill>
        </p:spPr>
        <p:txBody>
          <a:bodyPr/>
          <a:lstStyle/>
          <a:p>
            <a:endParaRPr lang="en-US"/>
          </a:p>
        </p:txBody>
      </p:sp>
      <p:sp>
        <p:nvSpPr>
          <p:cNvPr id="7" name="AutoShape 7"/>
          <p:cNvSpPr/>
          <p:nvPr/>
        </p:nvSpPr>
        <p:spPr>
          <a:xfrm>
            <a:off x="876300" y="3416300"/>
            <a:ext cx="14490700" cy="762000"/>
          </a:xfrm>
          <a:prstGeom prst="rect">
            <a:avLst/>
          </a:prstGeom>
          <a:solidFill>
            <a:srgbClr val="000000">
              <a:alpha val="0"/>
            </a:srgbClr>
          </a:solidFill>
        </p:spPr>
        <p:txBody>
          <a:bodyPr/>
          <a:lstStyle/>
          <a:p>
            <a:endParaRPr lang="en-US"/>
          </a:p>
        </p:txBody>
      </p:sp>
      <p:sp>
        <p:nvSpPr>
          <p:cNvPr id="8" name="AutoShape 8"/>
          <p:cNvSpPr/>
          <p:nvPr/>
        </p:nvSpPr>
        <p:spPr>
          <a:xfrm>
            <a:off x="876300" y="4521200"/>
            <a:ext cx="14490700" cy="762000"/>
          </a:xfrm>
          <a:prstGeom prst="rect">
            <a:avLst/>
          </a:prstGeom>
          <a:solidFill>
            <a:srgbClr val="000000">
              <a:alpha val="0"/>
            </a:srgbClr>
          </a:solidFill>
        </p:spPr>
        <p:txBody>
          <a:bodyPr/>
          <a:lstStyle/>
          <a:p>
            <a:endParaRPr lang="en-US"/>
          </a:p>
        </p:txBody>
      </p:sp>
      <p:sp>
        <p:nvSpPr>
          <p:cNvPr id="9" name="AutoShape 9"/>
          <p:cNvSpPr/>
          <p:nvPr/>
        </p:nvSpPr>
        <p:spPr>
          <a:xfrm>
            <a:off x="876300" y="5626100"/>
            <a:ext cx="14490700" cy="762000"/>
          </a:xfrm>
          <a:prstGeom prst="rect">
            <a:avLst/>
          </a:prstGeom>
          <a:solidFill>
            <a:srgbClr val="000000">
              <a:alpha val="0"/>
            </a:srgbClr>
          </a:solidFill>
        </p:spPr>
        <p:txBody>
          <a:bodyPr/>
          <a:lstStyle/>
          <a:p>
            <a:endParaRPr lang="en-US"/>
          </a:p>
        </p:txBody>
      </p:sp>
      <p:sp>
        <p:nvSpPr>
          <p:cNvPr id="10" name="AutoShape 10"/>
          <p:cNvSpPr/>
          <p:nvPr/>
        </p:nvSpPr>
        <p:spPr>
          <a:xfrm>
            <a:off x="876300" y="6743700"/>
            <a:ext cx="14490700" cy="762000"/>
          </a:xfrm>
          <a:prstGeom prst="rect">
            <a:avLst/>
          </a:prstGeom>
          <a:solidFill>
            <a:srgbClr val="000000">
              <a:alpha val="0"/>
            </a:srgbClr>
          </a:solidFill>
        </p:spPr>
        <p:txBody>
          <a:bodyPr/>
          <a:lstStyle/>
          <a:p>
            <a:endParaRPr lang="en-US"/>
          </a:p>
        </p:txBody>
      </p:sp>
      <p:sp>
        <p:nvSpPr>
          <p:cNvPr id="11" name="AutoShape 11"/>
          <p:cNvSpPr/>
          <p:nvPr/>
        </p:nvSpPr>
        <p:spPr>
          <a:xfrm>
            <a:off x="876300" y="7848600"/>
            <a:ext cx="14490700" cy="762000"/>
          </a:xfrm>
          <a:prstGeom prst="rect">
            <a:avLst/>
          </a:prstGeom>
          <a:solidFill>
            <a:srgbClr val="000000">
              <a:alpha val="0"/>
            </a:srgbClr>
          </a:solidFill>
        </p:spPr>
        <p:txBody>
          <a:bodyPr/>
          <a:lstStyle/>
          <a:p>
            <a:endParaRPr lang="en-US"/>
          </a:p>
        </p:txBody>
      </p:sp>
      <p:sp>
        <p:nvSpPr>
          <p:cNvPr id="12" name="TextBox 12"/>
          <p:cNvSpPr txBox="1"/>
          <p:nvPr/>
        </p:nvSpPr>
        <p:spPr>
          <a:xfrm>
            <a:off x="876300" y="520700"/>
            <a:ext cx="14490700" cy="4572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Cluster Headache: Management Strategies &amp; Treatment</a:t>
            </a:r>
            <a:endParaRPr lang="en-US" sz="3200" dirty="0"/>
          </a:p>
        </p:txBody>
      </p:sp>
      <p:sp>
        <p:nvSpPr>
          <p:cNvPr id="13" name="TextBox 13"/>
          <p:cNvSpPr txBox="1"/>
          <p:nvPr/>
        </p:nvSpPr>
        <p:spPr>
          <a:xfrm>
            <a:off x="876300" y="11938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dirty="0">
                <a:solidFill>
                  <a:srgbClr val="08493C"/>
                </a:solidFill>
                <a:latin typeface="Agbalumo"/>
              </a:rPr>
              <a:t>First-Line Acute</a:t>
            </a:r>
            <a:endParaRPr lang="en-US" sz="1100" dirty="0"/>
          </a:p>
        </p:txBody>
      </p:sp>
      <p:sp>
        <p:nvSpPr>
          <p:cNvPr id="14" name="TextBox 14"/>
          <p:cNvSpPr txBox="1"/>
          <p:nvPr/>
        </p:nvSpPr>
        <p:spPr>
          <a:xfrm>
            <a:off x="876300" y="2298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Oxygen Setup</a:t>
            </a:r>
            <a:endParaRPr lang="en-US" sz="1100"/>
          </a:p>
        </p:txBody>
      </p:sp>
      <p:sp>
        <p:nvSpPr>
          <p:cNvPr id="15" name="TextBox 15"/>
          <p:cNvSpPr txBox="1"/>
          <p:nvPr/>
        </p:nvSpPr>
        <p:spPr>
          <a:xfrm>
            <a:off x="876300" y="34163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Prednisone Bridge</a:t>
            </a:r>
            <a:endParaRPr lang="en-US" sz="1100"/>
          </a:p>
        </p:txBody>
      </p:sp>
      <p:sp>
        <p:nvSpPr>
          <p:cNvPr id="16" name="TextBox 16"/>
          <p:cNvSpPr txBox="1"/>
          <p:nvPr/>
        </p:nvSpPr>
        <p:spPr>
          <a:xfrm>
            <a:off x="876300" y="45212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Nerve Blocks</a:t>
            </a:r>
            <a:endParaRPr lang="en-US" sz="1100"/>
          </a:p>
        </p:txBody>
      </p:sp>
      <p:sp>
        <p:nvSpPr>
          <p:cNvPr id="17" name="TextBox 17"/>
          <p:cNvSpPr txBox="1"/>
          <p:nvPr/>
        </p:nvSpPr>
        <p:spPr>
          <a:xfrm>
            <a:off x="876300" y="56261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Verapamil First-Line</a:t>
            </a:r>
            <a:endParaRPr lang="en-US" sz="1100"/>
          </a:p>
        </p:txBody>
      </p:sp>
      <p:sp>
        <p:nvSpPr>
          <p:cNvPr id="18" name="TextBox 18"/>
          <p:cNvSpPr txBox="1"/>
          <p:nvPr/>
        </p:nvSpPr>
        <p:spPr>
          <a:xfrm>
            <a:off x="876300" y="67437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ECG Monitoring</a:t>
            </a:r>
            <a:endParaRPr lang="en-US" sz="1100"/>
          </a:p>
        </p:txBody>
      </p:sp>
      <p:sp>
        <p:nvSpPr>
          <p:cNvPr id="19" name="TextBox 19"/>
          <p:cNvSpPr txBox="1"/>
          <p:nvPr/>
        </p:nvSpPr>
        <p:spPr>
          <a:xfrm>
            <a:off x="876300" y="7848600"/>
            <a:ext cx="14490700" cy="3429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Galcanezumab</a:t>
            </a:r>
            <a:endParaRPr lang="en-US" sz="1100"/>
          </a:p>
        </p:txBody>
      </p:sp>
      <p:sp>
        <p:nvSpPr>
          <p:cNvPr id="20" name="TextBox 20"/>
          <p:cNvSpPr txBox="1"/>
          <p:nvPr/>
        </p:nvSpPr>
        <p:spPr>
          <a:xfrm>
            <a:off x="876300" y="16764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 Subcutaneous sumatriptan 6 mg and high-flow oxygen (12-15 L/min)</a:t>
            </a:r>
            <a:endParaRPr lang="en-US" sz="1100" dirty="0"/>
          </a:p>
        </p:txBody>
      </p:sp>
      <p:sp>
        <p:nvSpPr>
          <p:cNvPr id="21" name="TextBox 21"/>
          <p:cNvSpPr txBox="1"/>
          <p:nvPr/>
        </p:nvSpPr>
        <p:spPr>
          <a:xfrm>
            <a:off x="876300" y="27813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Nonrebreather mask with tank/regulator for adequate flow rates</a:t>
            </a:r>
            <a:endParaRPr lang="en-US" sz="1100" dirty="0"/>
          </a:p>
        </p:txBody>
      </p:sp>
      <p:sp>
        <p:nvSpPr>
          <p:cNvPr id="22" name="TextBox 22"/>
          <p:cNvSpPr txBox="1"/>
          <p:nvPr/>
        </p:nvSpPr>
        <p:spPr>
          <a:xfrm>
            <a:off x="876300" y="3886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Prednisone 100 mg daily ×5 days, taper by 20 mg every 3 days</a:t>
            </a:r>
            <a:endParaRPr lang="en-US" sz="1100" dirty="0"/>
          </a:p>
        </p:txBody>
      </p:sp>
      <p:sp>
        <p:nvSpPr>
          <p:cNvPr id="23" name="TextBox 23"/>
          <p:cNvSpPr txBox="1"/>
          <p:nvPr/>
        </p:nvSpPr>
        <p:spPr>
          <a:xfrm>
            <a:off x="876300" y="50038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Greater occipital nerve blocks with corticosteroids effective bridge treatment</a:t>
            </a:r>
            <a:endParaRPr lang="en-US" sz="1100" dirty="0"/>
          </a:p>
        </p:txBody>
      </p:sp>
      <p:sp>
        <p:nvSpPr>
          <p:cNvPr id="24" name="TextBox 24"/>
          <p:cNvSpPr txBox="1"/>
          <p:nvPr/>
        </p:nvSpPr>
        <p:spPr>
          <a:xfrm>
            <a:off x="876300" y="61087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dirty="0">
                <a:solidFill>
                  <a:srgbClr val="000000"/>
                </a:solidFill>
                <a:latin typeface="Poppins"/>
              </a:rPr>
              <a:t>First-line preventive: verapamil 360 mg daily (immediate-release preferred), titrate to higher doses</a:t>
            </a:r>
            <a:endParaRPr lang="en-US" sz="1100" dirty="0"/>
          </a:p>
        </p:txBody>
      </p:sp>
      <p:sp>
        <p:nvSpPr>
          <p:cNvPr id="25" name="TextBox 25"/>
          <p:cNvSpPr txBox="1"/>
          <p:nvPr/>
        </p:nvSpPr>
        <p:spPr>
          <a:xfrm>
            <a:off x="876300" y="72136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ECG monitoring: baseline, 10-14 days after dose increase, every 6 months</a:t>
            </a:r>
            <a:endParaRPr lang="en-US" sz="1100"/>
          </a:p>
        </p:txBody>
      </p:sp>
      <p:sp>
        <p:nvSpPr>
          <p:cNvPr id="26" name="TextBox 26"/>
          <p:cNvSpPr txBox="1"/>
          <p:nvPr/>
        </p:nvSpPr>
        <p:spPr>
          <a:xfrm>
            <a:off x="876300" y="8331200"/>
            <a:ext cx="14490700" cy="279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Galcanezumab 300 mg monthly approved for episodic cluster headache only</a:t>
            </a:r>
            <a:endParaRPr lang="en-US" sz="1100"/>
          </a:p>
        </p:txBody>
      </p:sp>
      <p:pic>
        <p:nvPicPr>
          <p:cNvPr id="27" name="Picture 26">
            <a:extLst>
              <a:ext uri="{FF2B5EF4-FFF2-40B4-BE49-F238E27FC236}">
                <a16:creationId xmlns:a16="http://schemas.microsoft.com/office/drawing/2014/main" id="{222A110B-B05D-E084-2D63-DAC5C5B45DA0}"/>
              </a:ext>
            </a:extLst>
          </p:cNvPr>
          <p:cNvPicPr>
            <a:picLocks noChangeAspect="1"/>
          </p:cNvPicPr>
          <p:nvPr/>
        </p:nvPicPr>
        <p:blipFill>
          <a:blip r:embed="rId3"/>
          <a:stretch>
            <a:fillRect/>
          </a:stretch>
        </p:blipFill>
        <p:spPr>
          <a:xfrm>
            <a:off x="10261600" y="1676400"/>
            <a:ext cx="4763165" cy="420111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9E32-0B8D-7496-6A6D-931DFD0D82D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FE5F162-2A3F-F042-B2E1-0963AC463CAB}"/>
              </a:ext>
            </a:extLst>
          </p:cNvPr>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a:extLst>
              <a:ext uri="{FF2B5EF4-FFF2-40B4-BE49-F238E27FC236}">
                <a16:creationId xmlns:a16="http://schemas.microsoft.com/office/drawing/2014/main" id="{06C8EA55-93FA-1C9E-93C1-37A974577616}"/>
              </a:ext>
            </a:extLst>
          </p:cNvPr>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a:extLst>
              <a:ext uri="{FF2B5EF4-FFF2-40B4-BE49-F238E27FC236}">
                <a16:creationId xmlns:a16="http://schemas.microsoft.com/office/drawing/2014/main" id="{F598F917-A71B-C1E7-4473-F511E8BF0C1B}"/>
              </a:ext>
            </a:extLst>
          </p:cNvPr>
          <p:cNvSpPr/>
          <p:nvPr/>
        </p:nvSpPr>
        <p:spPr>
          <a:xfrm>
            <a:off x="876300" y="1282700"/>
            <a:ext cx="14490700" cy="7289800"/>
          </a:xfrm>
          <a:prstGeom prst="rect">
            <a:avLst/>
          </a:prstGeom>
          <a:solidFill>
            <a:srgbClr val="000000">
              <a:alpha val="0"/>
            </a:srgbClr>
          </a:solidFill>
        </p:spPr>
        <p:txBody>
          <a:bodyPr/>
          <a:lstStyle/>
          <a:p>
            <a:endParaRPr lang="en-US"/>
          </a:p>
        </p:txBody>
      </p:sp>
      <p:sp>
        <p:nvSpPr>
          <p:cNvPr id="5" name="AutoShape 5">
            <a:extLst>
              <a:ext uri="{FF2B5EF4-FFF2-40B4-BE49-F238E27FC236}">
                <a16:creationId xmlns:a16="http://schemas.microsoft.com/office/drawing/2014/main" id="{459C9AB9-EEB2-41DF-DD57-267D3A44620B}"/>
              </a:ext>
            </a:extLst>
          </p:cNvPr>
          <p:cNvSpPr/>
          <p:nvPr/>
        </p:nvSpPr>
        <p:spPr>
          <a:xfrm>
            <a:off x="6756400" y="3594100"/>
            <a:ext cx="622300" cy="508000"/>
          </a:xfrm>
          <a:prstGeom prst="rect">
            <a:avLst/>
          </a:prstGeom>
          <a:solidFill>
            <a:srgbClr val="000000">
              <a:alpha val="0"/>
            </a:srgbClr>
          </a:solidFill>
        </p:spPr>
        <p:txBody>
          <a:bodyPr/>
          <a:lstStyle/>
          <a:p>
            <a:endParaRPr lang="en-US"/>
          </a:p>
        </p:txBody>
      </p:sp>
      <p:sp>
        <p:nvSpPr>
          <p:cNvPr id="6" name="AutoShape 6">
            <a:extLst>
              <a:ext uri="{FF2B5EF4-FFF2-40B4-BE49-F238E27FC236}">
                <a16:creationId xmlns:a16="http://schemas.microsoft.com/office/drawing/2014/main" id="{55A10F53-82DE-2AB4-AA4F-4BC7F4848D03}"/>
              </a:ext>
            </a:extLst>
          </p:cNvPr>
          <p:cNvSpPr/>
          <p:nvPr/>
        </p:nvSpPr>
        <p:spPr>
          <a:xfrm>
            <a:off x="8178800" y="3327400"/>
            <a:ext cx="622300" cy="508000"/>
          </a:xfrm>
          <a:prstGeom prst="rect">
            <a:avLst/>
          </a:prstGeom>
          <a:solidFill>
            <a:srgbClr val="000000">
              <a:alpha val="0"/>
            </a:srgbClr>
          </a:solidFill>
        </p:spPr>
        <p:txBody>
          <a:bodyPr/>
          <a:lstStyle/>
          <a:p>
            <a:endParaRPr lang="en-US"/>
          </a:p>
        </p:txBody>
      </p:sp>
      <p:sp>
        <p:nvSpPr>
          <p:cNvPr id="7" name="AutoShape 7">
            <a:extLst>
              <a:ext uri="{FF2B5EF4-FFF2-40B4-BE49-F238E27FC236}">
                <a16:creationId xmlns:a16="http://schemas.microsoft.com/office/drawing/2014/main" id="{A556CDC1-333B-E292-C2E9-C8FA45AA4C9C}"/>
              </a:ext>
            </a:extLst>
          </p:cNvPr>
          <p:cNvSpPr/>
          <p:nvPr/>
        </p:nvSpPr>
        <p:spPr>
          <a:xfrm>
            <a:off x="9334500" y="4076700"/>
            <a:ext cx="622300" cy="508000"/>
          </a:xfrm>
          <a:prstGeom prst="rect">
            <a:avLst/>
          </a:prstGeom>
          <a:solidFill>
            <a:srgbClr val="000000">
              <a:alpha val="0"/>
            </a:srgbClr>
          </a:solidFill>
        </p:spPr>
        <p:txBody>
          <a:bodyPr/>
          <a:lstStyle/>
          <a:p>
            <a:endParaRPr lang="en-US"/>
          </a:p>
        </p:txBody>
      </p:sp>
      <p:sp>
        <p:nvSpPr>
          <p:cNvPr id="8" name="AutoShape 8">
            <a:extLst>
              <a:ext uri="{FF2B5EF4-FFF2-40B4-BE49-F238E27FC236}">
                <a16:creationId xmlns:a16="http://schemas.microsoft.com/office/drawing/2014/main" id="{6ADF9142-2FF2-F5A0-79CF-D1ECFF7B8AEB}"/>
              </a:ext>
            </a:extLst>
          </p:cNvPr>
          <p:cNvSpPr/>
          <p:nvPr/>
        </p:nvSpPr>
        <p:spPr>
          <a:xfrm>
            <a:off x="9334500" y="5270500"/>
            <a:ext cx="622300" cy="508000"/>
          </a:xfrm>
          <a:prstGeom prst="rect">
            <a:avLst/>
          </a:prstGeom>
          <a:solidFill>
            <a:srgbClr val="000000">
              <a:alpha val="0"/>
            </a:srgbClr>
          </a:solidFill>
        </p:spPr>
        <p:txBody>
          <a:bodyPr/>
          <a:lstStyle/>
          <a:p>
            <a:endParaRPr lang="en-US"/>
          </a:p>
        </p:txBody>
      </p:sp>
      <p:sp>
        <p:nvSpPr>
          <p:cNvPr id="9" name="AutoShape 9">
            <a:extLst>
              <a:ext uri="{FF2B5EF4-FFF2-40B4-BE49-F238E27FC236}">
                <a16:creationId xmlns:a16="http://schemas.microsoft.com/office/drawing/2014/main" id="{E1267D4F-F171-0ECB-235D-47AFB5A363AC}"/>
              </a:ext>
            </a:extLst>
          </p:cNvPr>
          <p:cNvSpPr/>
          <p:nvPr/>
        </p:nvSpPr>
        <p:spPr>
          <a:xfrm>
            <a:off x="8178800" y="6019800"/>
            <a:ext cx="622300" cy="508000"/>
          </a:xfrm>
          <a:prstGeom prst="rect">
            <a:avLst/>
          </a:prstGeom>
          <a:solidFill>
            <a:srgbClr val="000000">
              <a:alpha val="0"/>
            </a:srgbClr>
          </a:solidFill>
        </p:spPr>
        <p:txBody>
          <a:bodyPr/>
          <a:lstStyle/>
          <a:p>
            <a:endParaRPr lang="en-US"/>
          </a:p>
        </p:txBody>
      </p:sp>
      <p:sp>
        <p:nvSpPr>
          <p:cNvPr id="10" name="AutoShape 10">
            <a:extLst>
              <a:ext uri="{FF2B5EF4-FFF2-40B4-BE49-F238E27FC236}">
                <a16:creationId xmlns:a16="http://schemas.microsoft.com/office/drawing/2014/main" id="{507A962E-8F28-42E1-D78E-FD21D0E831D4}"/>
              </a:ext>
            </a:extLst>
          </p:cNvPr>
          <p:cNvSpPr/>
          <p:nvPr/>
        </p:nvSpPr>
        <p:spPr>
          <a:xfrm>
            <a:off x="6756400" y="5753100"/>
            <a:ext cx="622300" cy="508000"/>
          </a:xfrm>
          <a:prstGeom prst="rect">
            <a:avLst/>
          </a:prstGeom>
          <a:solidFill>
            <a:srgbClr val="000000">
              <a:alpha val="0"/>
            </a:srgbClr>
          </a:solidFill>
        </p:spPr>
        <p:txBody>
          <a:bodyPr/>
          <a:lstStyle/>
          <a:p>
            <a:r>
              <a:rPr lang="en-US" dirty="0"/>
              <a:t> </a:t>
            </a:r>
          </a:p>
        </p:txBody>
      </p:sp>
      <p:sp>
        <p:nvSpPr>
          <p:cNvPr id="11" name="AutoShape 11">
            <a:extLst>
              <a:ext uri="{FF2B5EF4-FFF2-40B4-BE49-F238E27FC236}">
                <a16:creationId xmlns:a16="http://schemas.microsoft.com/office/drawing/2014/main" id="{D91E9ED9-7A92-4D80-725D-544717754CC3}"/>
              </a:ext>
            </a:extLst>
          </p:cNvPr>
          <p:cNvSpPr/>
          <p:nvPr/>
        </p:nvSpPr>
        <p:spPr>
          <a:xfrm>
            <a:off x="6121400" y="4673600"/>
            <a:ext cx="622300" cy="508000"/>
          </a:xfrm>
          <a:prstGeom prst="rect">
            <a:avLst/>
          </a:prstGeom>
          <a:solidFill>
            <a:srgbClr val="000000">
              <a:alpha val="0"/>
            </a:srgbClr>
          </a:solidFill>
        </p:spPr>
        <p:txBody>
          <a:bodyPr/>
          <a:lstStyle/>
          <a:p>
            <a:endParaRPr lang="en-US"/>
          </a:p>
        </p:txBody>
      </p:sp>
      <p:sp>
        <p:nvSpPr>
          <p:cNvPr id="13" name="TextBox 13">
            <a:extLst>
              <a:ext uri="{FF2B5EF4-FFF2-40B4-BE49-F238E27FC236}">
                <a16:creationId xmlns:a16="http://schemas.microsoft.com/office/drawing/2014/main" id="{6454717A-1E54-820D-3938-6430DEE7912A}"/>
              </a:ext>
            </a:extLst>
          </p:cNvPr>
          <p:cNvSpPr txBox="1"/>
          <p:nvPr/>
        </p:nvSpPr>
        <p:spPr>
          <a:xfrm>
            <a:off x="876300" y="558800"/>
            <a:ext cx="14490700" cy="4826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08493C"/>
                </a:solidFill>
                <a:latin typeface="Agbalumo"/>
              </a:rPr>
              <a:t>Cluster Headache: Prognosis &amp; Clinical Outcomes</a:t>
            </a:r>
            <a:endParaRPr lang="en-US" sz="1100"/>
          </a:p>
        </p:txBody>
      </p:sp>
      <p:sp>
        <p:nvSpPr>
          <p:cNvPr id="14" name="TextBox 14">
            <a:extLst>
              <a:ext uri="{FF2B5EF4-FFF2-40B4-BE49-F238E27FC236}">
                <a16:creationId xmlns:a16="http://schemas.microsoft.com/office/drawing/2014/main" id="{CF657E56-909E-A5C0-24D9-4ADD6E2DD319}"/>
              </a:ext>
            </a:extLst>
          </p:cNvPr>
          <p:cNvSpPr txBox="1"/>
          <p:nvPr/>
        </p:nvSpPr>
        <p:spPr>
          <a:xfrm>
            <a:off x="876300" y="1587500"/>
            <a:ext cx="3949700" cy="368300"/>
          </a:xfrm>
          <a:prstGeom prst="rect">
            <a:avLst/>
          </a:prstGeom>
          <a:solidFill>
            <a:srgbClr val="000000">
              <a:alpha val="0"/>
            </a:srgbClr>
          </a:solidFill>
        </p:spPr>
        <p:txBody>
          <a:bodyPr lIns="0" tIns="0" rIns="0" bIns="0" rtlCol="0" anchor="ctr"/>
          <a:lstStyle/>
          <a:p>
            <a:pPr indent="0" algn="r">
              <a:lnSpc>
                <a:spcPct val="120000"/>
              </a:lnSpc>
              <a:defRPr/>
            </a:pPr>
            <a:r>
              <a:rPr lang="en-US" sz="2400" b="1" dirty="0">
                <a:solidFill>
                  <a:srgbClr val="08493C"/>
                </a:solidFill>
                <a:latin typeface="Agbalumo"/>
              </a:rPr>
              <a:t>Episodic Pattern</a:t>
            </a:r>
            <a:endParaRPr lang="en-US" sz="2400" dirty="0"/>
          </a:p>
        </p:txBody>
      </p:sp>
      <p:sp>
        <p:nvSpPr>
          <p:cNvPr id="15" name="TextBox 15">
            <a:extLst>
              <a:ext uri="{FF2B5EF4-FFF2-40B4-BE49-F238E27FC236}">
                <a16:creationId xmlns:a16="http://schemas.microsoft.com/office/drawing/2014/main" id="{C917A0BB-842A-40C2-A1C7-BF0C2D009F41}"/>
              </a:ext>
            </a:extLst>
          </p:cNvPr>
          <p:cNvSpPr txBox="1"/>
          <p:nvPr/>
        </p:nvSpPr>
        <p:spPr>
          <a:xfrm>
            <a:off x="6985000" y="3695700"/>
            <a:ext cx="304800" cy="3048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6" name="TextBox 16">
            <a:extLst>
              <a:ext uri="{FF2B5EF4-FFF2-40B4-BE49-F238E27FC236}">
                <a16:creationId xmlns:a16="http://schemas.microsoft.com/office/drawing/2014/main" id="{A74D7534-117A-3FE2-7C7E-86ED302151F7}"/>
              </a:ext>
            </a:extLst>
          </p:cNvPr>
          <p:cNvSpPr txBox="1"/>
          <p:nvPr/>
        </p:nvSpPr>
        <p:spPr>
          <a:xfrm>
            <a:off x="11417300" y="1282700"/>
            <a:ext cx="3949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Subtype Transitions</a:t>
            </a:r>
            <a:endParaRPr lang="en-US" sz="2400"/>
          </a:p>
        </p:txBody>
      </p:sp>
      <p:sp>
        <p:nvSpPr>
          <p:cNvPr id="17" name="TextBox 17">
            <a:extLst>
              <a:ext uri="{FF2B5EF4-FFF2-40B4-BE49-F238E27FC236}">
                <a16:creationId xmlns:a16="http://schemas.microsoft.com/office/drawing/2014/main" id="{9BA1C34B-B4B0-5E36-C177-96DB603DB8D5}"/>
              </a:ext>
            </a:extLst>
          </p:cNvPr>
          <p:cNvSpPr txBox="1"/>
          <p:nvPr/>
        </p:nvSpPr>
        <p:spPr>
          <a:xfrm>
            <a:off x="8407400" y="3429000"/>
            <a:ext cx="304800" cy="3048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18" name="TextBox 18">
            <a:extLst>
              <a:ext uri="{FF2B5EF4-FFF2-40B4-BE49-F238E27FC236}">
                <a16:creationId xmlns:a16="http://schemas.microsoft.com/office/drawing/2014/main" id="{B7211649-21B3-8FAE-8D8A-919CF510C5E6}"/>
              </a:ext>
            </a:extLst>
          </p:cNvPr>
          <p:cNvSpPr txBox="1"/>
          <p:nvPr/>
        </p:nvSpPr>
        <p:spPr>
          <a:xfrm>
            <a:off x="11417300" y="3136900"/>
            <a:ext cx="3949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Chronic Demographics</a:t>
            </a:r>
            <a:endParaRPr lang="en-US" sz="2400"/>
          </a:p>
        </p:txBody>
      </p:sp>
      <p:sp>
        <p:nvSpPr>
          <p:cNvPr id="20" name="TextBox 20">
            <a:extLst>
              <a:ext uri="{FF2B5EF4-FFF2-40B4-BE49-F238E27FC236}">
                <a16:creationId xmlns:a16="http://schemas.microsoft.com/office/drawing/2014/main" id="{C9874E1E-5EA8-7922-6D3F-45266882A271}"/>
              </a:ext>
            </a:extLst>
          </p:cNvPr>
          <p:cNvSpPr txBox="1"/>
          <p:nvPr/>
        </p:nvSpPr>
        <p:spPr>
          <a:xfrm>
            <a:off x="11417300" y="4978400"/>
            <a:ext cx="3949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Treatment Response</a:t>
            </a:r>
            <a:endParaRPr lang="en-US" sz="2400"/>
          </a:p>
        </p:txBody>
      </p:sp>
      <p:sp>
        <p:nvSpPr>
          <p:cNvPr id="22" name="TextBox 22">
            <a:extLst>
              <a:ext uri="{FF2B5EF4-FFF2-40B4-BE49-F238E27FC236}">
                <a16:creationId xmlns:a16="http://schemas.microsoft.com/office/drawing/2014/main" id="{5C6ED464-A6B8-363B-B029-BA0BD251517A}"/>
              </a:ext>
            </a:extLst>
          </p:cNvPr>
          <p:cNvSpPr txBox="1"/>
          <p:nvPr/>
        </p:nvSpPr>
        <p:spPr>
          <a:xfrm>
            <a:off x="11417300" y="6832600"/>
            <a:ext cx="39497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Refractory Options</a:t>
            </a:r>
            <a:endParaRPr lang="en-US" sz="2400"/>
          </a:p>
        </p:txBody>
      </p:sp>
      <p:sp>
        <p:nvSpPr>
          <p:cNvPr id="23" name="TextBox 23">
            <a:extLst>
              <a:ext uri="{FF2B5EF4-FFF2-40B4-BE49-F238E27FC236}">
                <a16:creationId xmlns:a16="http://schemas.microsoft.com/office/drawing/2014/main" id="{69E2D5F6-5FE4-1548-7B64-8B4A4EF089B2}"/>
              </a:ext>
            </a:extLst>
          </p:cNvPr>
          <p:cNvSpPr txBox="1"/>
          <p:nvPr/>
        </p:nvSpPr>
        <p:spPr>
          <a:xfrm>
            <a:off x="8420100" y="6121400"/>
            <a:ext cx="304800" cy="304800"/>
          </a:xfrm>
          <a:prstGeom prst="rect">
            <a:avLst/>
          </a:prstGeom>
          <a:solidFill>
            <a:srgbClr val="000000">
              <a:alpha val="0"/>
            </a:srgbClr>
          </a:solidFill>
        </p:spPr>
        <p:txBody>
          <a:bodyPr lIns="0" tIns="0" rIns="0" bIns="0" rtlCol="0" anchor="ctr"/>
          <a:lstStyle/>
          <a:p>
            <a:pPr indent="0" algn="l">
              <a:lnSpc>
                <a:spcPct val="120000"/>
              </a:lnSpc>
              <a:defRPr/>
            </a:pPr>
            <a:r>
              <a:rPr lang="en-US" sz="2000" b="1" dirty="0">
                <a:solidFill>
                  <a:srgbClr val="08493C"/>
                </a:solidFill>
                <a:highlight>
                  <a:srgbClr val="000000">
                    <a:alpha val="0"/>
                  </a:srgbClr>
                </a:highlight>
                <a:latin typeface="Agbalumo"/>
              </a:rPr>
              <a:t> </a:t>
            </a:r>
            <a:endParaRPr lang="en-US" sz="1100" dirty="0"/>
          </a:p>
        </p:txBody>
      </p:sp>
      <p:sp>
        <p:nvSpPr>
          <p:cNvPr id="24" name="TextBox 24">
            <a:extLst>
              <a:ext uri="{FF2B5EF4-FFF2-40B4-BE49-F238E27FC236}">
                <a16:creationId xmlns:a16="http://schemas.microsoft.com/office/drawing/2014/main" id="{3C7DB57D-EF4C-7829-F193-CB6499830BCA}"/>
              </a:ext>
            </a:extLst>
          </p:cNvPr>
          <p:cNvSpPr txBox="1"/>
          <p:nvPr/>
        </p:nvSpPr>
        <p:spPr>
          <a:xfrm>
            <a:off x="711200" y="6164239"/>
            <a:ext cx="3949700" cy="736600"/>
          </a:xfrm>
          <a:prstGeom prst="rect">
            <a:avLst/>
          </a:prstGeom>
          <a:solidFill>
            <a:srgbClr val="000000">
              <a:alpha val="0"/>
            </a:srgbClr>
          </a:solidFill>
        </p:spPr>
        <p:txBody>
          <a:bodyPr lIns="0" tIns="0" rIns="0" bIns="0" rtlCol="0" anchor="ctr"/>
          <a:lstStyle/>
          <a:p>
            <a:pPr indent="0" algn="r">
              <a:lnSpc>
                <a:spcPct val="120000"/>
              </a:lnSpc>
              <a:defRPr/>
            </a:pPr>
            <a:r>
              <a:rPr lang="en-US" sz="2400" b="1" dirty="0">
                <a:solidFill>
                  <a:srgbClr val="08493C"/>
                </a:solidFill>
                <a:latin typeface="Agbalumo"/>
              </a:rPr>
              <a:t>Invasive Neuromodulation</a:t>
            </a:r>
            <a:endParaRPr lang="en-US" sz="2400" dirty="0"/>
          </a:p>
        </p:txBody>
      </p:sp>
      <p:sp>
        <p:nvSpPr>
          <p:cNvPr id="26" name="TextBox 26">
            <a:extLst>
              <a:ext uri="{FF2B5EF4-FFF2-40B4-BE49-F238E27FC236}">
                <a16:creationId xmlns:a16="http://schemas.microsoft.com/office/drawing/2014/main" id="{5B63A18F-A088-7232-FC33-A85ACF50AEE7}"/>
              </a:ext>
            </a:extLst>
          </p:cNvPr>
          <p:cNvSpPr txBox="1"/>
          <p:nvPr/>
        </p:nvSpPr>
        <p:spPr>
          <a:xfrm>
            <a:off x="876300" y="4203700"/>
            <a:ext cx="3949700" cy="368300"/>
          </a:xfrm>
          <a:prstGeom prst="rect">
            <a:avLst/>
          </a:prstGeom>
          <a:solidFill>
            <a:srgbClr val="000000">
              <a:alpha val="0"/>
            </a:srgbClr>
          </a:solidFill>
        </p:spPr>
        <p:txBody>
          <a:bodyPr lIns="0" tIns="0" rIns="0" bIns="0" rtlCol="0" anchor="ctr"/>
          <a:lstStyle/>
          <a:p>
            <a:pPr indent="0" algn="r">
              <a:lnSpc>
                <a:spcPct val="120000"/>
              </a:lnSpc>
              <a:defRPr/>
            </a:pPr>
            <a:r>
              <a:rPr lang="en-US" sz="2400" b="1" dirty="0">
                <a:solidFill>
                  <a:srgbClr val="08493C"/>
                </a:solidFill>
                <a:latin typeface="Agbalumo"/>
              </a:rPr>
              <a:t>Diagnostic Delay</a:t>
            </a:r>
            <a:endParaRPr lang="en-US" sz="2400" dirty="0"/>
          </a:p>
        </p:txBody>
      </p:sp>
      <p:sp>
        <p:nvSpPr>
          <p:cNvPr id="28" name="TextBox 28">
            <a:extLst>
              <a:ext uri="{FF2B5EF4-FFF2-40B4-BE49-F238E27FC236}">
                <a16:creationId xmlns:a16="http://schemas.microsoft.com/office/drawing/2014/main" id="{ECF652C0-CDD1-2373-3E6D-49D714B4F455}"/>
              </a:ext>
            </a:extLst>
          </p:cNvPr>
          <p:cNvSpPr txBox="1"/>
          <p:nvPr/>
        </p:nvSpPr>
        <p:spPr>
          <a:xfrm>
            <a:off x="876300" y="2108200"/>
            <a:ext cx="3949700" cy="914400"/>
          </a:xfrm>
          <a:prstGeom prst="rect">
            <a:avLst/>
          </a:prstGeom>
          <a:solidFill>
            <a:srgbClr val="000000">
              <a:alpha val="0"/>
            </a:srgbClr>
          </a:solidFill>
        </p:spPr>
        <p:txBody>
          <a:bodyPr lIns="0" tIns="0" rIns="0" bIns="0" rtlCol="0" anchor="ctr"/>
          <a:lstStyle/>
          <a:p>
            <a:pPr indent="0">
              <a:lnSpc>
                <a:spcPct val="150000"/>
              </a:lnSpc>
              <a:defRPr/>
            </a:pPr>
            <a:r>
              <a:rPr lang="en-US" sz="2000" b="1" dirty="0">
                <a:solidFill>
                  <a:srgbClr val="000000"/>
                </a:solidFill>
                <a:latin typeface="Poppins"/>
              </a:rPr>
              <a:t>- Typical cycles last 6-12 weeks once yearly</a:t>
            </a:r>
            <a:endParaRPr lang="en-US" sz="2000" dirty="0"/>
          </a:p>
        </p:txBody>
      </p:sp>
      <p:sp>
        <p:nvSpPr>
          <p:cNvPr id="29" name="TextBox 29">
            <a:extLst>
              <a:ext uri="{FF2B5EF4-FFF2-40B4-BE49-F238E27FC236}">
                <a16:creationId xmlns:a16="http://schemas.microsoft.com/office/drawing/2014/main" id="{C3EDDE33-B761-69CC-415C-7B321FEB2B65}"/>
              </a:ext>
            </a:extLst>
          </p:cNvPr>
          <p:cNvSpPr txBox="1"/>
          <p:nvPr/>
        </p:nvSpPr>
        <p:spPr>
          <a:xfrm>
            <a:off x="11417300" y="1790700"/>
            <a:ext cx="3949700" cy="914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 Up to 15% patients transition between episodic and chronic subtypes</a:t>
            </a:r>
            <a:endParaRPr lang="en-US" sz="2000" dirty="0"/>
          </a:p>
        </p:txBody>
      </p:sp>
      <p:sp>
        <p:nvSpPr>
          <p:cNvPr id="30" name="TextBox 30">
            <a:extLst>
              <a:ext uri="{FF2B5EF4-FFF2-40B4-BE49-F238E27FC236}">
                <a16:creationId xmlns:a16="http://schemas.microsoft.com/office/drawing/2014/main" id="{30AA5C66-E0C7-F9DD-4F37-94BAB916EE3D}"/>
              </a:ext>
            </a:extLst>
          </p:cNvPr>
          <p:cNvSpPr txBox="1"/>
          <p:nvPr/>
        </p:nvSpPr>
        <p:spPr>
          <a:xfrm>
            <a:off x="11417300" y="3644900"/>
            <a:ext cx="3949700" cy="914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 More prevalent in women than men</a:t>
            </a:r>
            <a:endParaRPr lang="en-US" sz="2000" dirty="0"/>
          </a:p>
        </p:txBody>
      </p:sp>
      <p:sp>
        <p:nvSpPr>
          <p:cNvPr id="31" name="TextBox 31">
            <a:extLst>
              <a:ext uri="{FF2B5EF4-FFF2-40B4-BE49-F238E27FC236}">
                <a16:creationId xmlns:a16="http://schemas.microsoft.com/office/drawing/2014/main" id="{799C73F6-701D-6BE8-F986-2819E443565B}"/>
              </a:ext>
            </a:extLst>
          </p:cNvPr>
          <p:cNvSpPr txBox="1"/>
          <p:nvPr/>
        </p:nvSpPr>
        <p:spPr>
          <a:xfrm>
            <a:off x="11417300" y="5486400"/>
            <a:ext cx="3949700" cy="9144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 Many medications ineffective in chronic subtype</a:t>
            </a:r>
            <a:endParaRPr lang="en-US" sz="2000" dirty="0"/>
          </a:p>
        </p:txBody>
      </p:sp>
      <p:sp>
        <p:nvSpPr>
          <p:cNvPr id="32" name="TextBox 32">
            <a:extLst>
              <a:ext uri="{FF2B5EF4-FFF2-40B4-BE49-F238E27FC236}">
                <a16:creationId xmlns:a16="http://schemas.microsoft.com/office/drawing/2014/main" id="{03C2E3AE-40FE-3F30-2E7D-534CD26F126C}"/>
              </a:ext>
            </a:extLst>
          </p:cNvPr>
          <p:cNvSpPr txBox="1"/>
          <p:nvPr/>
        </p:nvSpPr>
        <p:spPr>
          <a:xfrm>
            <a:off x="11417300" y="7340600"/>
            <a:ext cx="3949700" cy="1231900"/>
          </a:xfrm>
          <a:prstGeom prst="rect">
            <a:avLst/>
          </a:prstGeom>
          <a:solidFill>
            <a:srgbClr val="000000">
              <a:alpha val="0"/>
            </a:srgbClr>
          </a:solidFill>
        </p:spPr>
        <p:txBody>
          <a:bodyPr lIns="0" tIns="0" rIns="0" bIns="0" rtlCol="0" anchor="ctr"/>
          <a:lstStyle/>
          <a:p>
            <a:pPr indent="0" algn="l">
              <a:lnSpc>
                <a:spcPct val="150000"/>
              </a:lnSpc>
              <a:defRPr/>
            </a:pPr>
            <a:r>
              <a:rPr lang="en-US" sz="2000" b="1" dirty="0">
                <a:solidFill>
                  <a:srgbClr val="000000"/>
                </a:solidFill>
                <a:latin typeface="Poppins"/>
              </a:rPr>
              <a:t>- Consider occipital nerve stimulation after failing multiple preventives</a:t>
            </a:r>
            <a:endParaRPr lang="en-US" sz="2000" dirty="0"/>
          </a:p>
        </p:txBody>
      </p:sp>
      <p:sp>
        <p:nvSpPr>
          <p:cNvPr id="33" name="TextBox 33">
            <a:extLst>
              <a:ext uri="{FF2B5EF4-FFF2-40B4-BE49-F238E27FC236}">
                <a16:creationId xmlns:a16="http://schemas.microsoft.com/office/drawing/2014/main" id="{D5C63762-011D-43C9-9E3D-03D7669178E9}"/>
              </a:ext>
            </a:extLst>
          </p:cNvPr>
          <p:cNvSpPr txBox="1"/>
          <p:nvPr/>
        </p:nvSpPr>
        <p:spPr>
          <a:xfrm>
            <a:off x="856117" y="7010400"/>
            <a:ext cx="4394200" cy="1231900"/>
          </a:xfrm>
          <a:prstGeom prst="rect">
            <a:avLst/>
          </a:prstGeom>
          <a:solidFill>
            <a:srgbClr val="000000">
              <a:alpha val="0"/>
            </a:srgbClr>
          </a:solidFill>
        </p:spPr>
        <p:txBody>
          <a:bodyPr lIns="0" tIns="0" rIns="0" bIns="0" rtlCol="0" anchor="ctr"/>
          <a:lstStyle/>
          <a:p>
            <a:pPr indent="0">
              <a:lnSpc>
                <a:spcPct val="150000"/>
              </a:lnSpc>
              <a:defRPr/>
            </a:pPr>
            <a:r>
              <a:rPr lang="en-US" sz="2000" b="1" dirty="0">
                <a:solidFill>
                  <a:srgbClr val="000000"/>
                </a:solidFill>
                <a:latin typeface="Poppins"/>
              </a:rPr>
              <a:t>- Sphenopalatine ganglion stimulation and hypothalamic deep brain stimulation available for refractory cases</a:t>
            </a:r>
            <a:endParaRPr lang="en-US" sz="2000" dirty="0"/>
          </a:p>
        </p:txBody>
      </p:sp>
      <p:sp>
        <p:nvSpPr>
          <p:cNvPr id="34" name="TextBox 34">
            <a:extLst>
              <a:ext uri="{FF2B5EF4-FFF2-40B4-BE49-F238E27FC236}">
                <a16:creationId xmlns:a16="http://schemas.microsoft.com/office/drawing/2014/main" id="{3C20B283-895C-44D6-92B1-7C0FD92D0682}"/>
              </a:ext>
            </a:extLst>
          </p:cNvPr>
          <p:cNvSpPr txBox="1"/>
          <p:nvPr/>
        </p:nvSpPr>
        <p:spPr>
          <a:xfrm>
            <a:off x="876300" y="4724400"/>
            <a:ext cx="3949700" cy="609600"/>
          </a:xfrm>
          <a:prstGeom prst="rect">
            <a:avLst/>
          </a:prstGeom>
          <a:solidFill>
            <a:srgbClr val="000000">
              <a:alpha val="0"/>
            </a:srgbClr>
          </a:solidFill>
        </p:spPr>
        <p:txBody>
          <a:bodyPr lIns="0" tIns="0" rIns="0" bIns="0" rtlCol="0" anchor="ctr"/>
          <a:lstStyle/>
          <a:p>
            <a:pPr indent="0">
              <a:lnSpc>
                <a:spcPct val="150000"/>
              </a:lnSpc>
              <a:defRPr/>
            </a:pPr>
            <a:r>
              <a:rPr lang="en-US" sz="2000" b="1" dirty="0">
                <a:solidFill>
                  <a:srgbClr val="000000"/>
                </a:solidFill>
                <a:latin typeface="Poppins"/>
              </a:rPr>
              <a:t>- Average diagnostic delay 4-9 years across countries</a:t>
            </a:r>
            <a:endParaRPr lang="en-US" sz="2000" dirty="0"/>
          </a:p>
        </p:txBody>
      </p:sp>
      <p:pic>
        <p:nvPicPr>
          <p:cNvPr id="38" name="Picture 37">
            <a:extLst>
              <a:ext uri="{FF2B5EF4-FFF2-40B4-BE49-F238E27FC236}">
                <a16:creationId xmlns:a16="http://schemas.microsoft.com/office/drawing/2014/main" id="{B548662C-0D36-02B4-CC4E-7F759606A043}"/>
              </a:ext>
            </a:extLst>
          </p:cNvPr>
          <p:cNvPicPr>
            <a:picLocks noChangeAspect="1"/>
          </p:cNvPicPr>
          <p:nvPr/>
        </p:nvPicPr>
        <p:blipFill>
          <a:blip r:embed="rId3"/>
          <a:stretch>
            <a:fillRect/>
          </a:stretch>
        </p:blipFill>
        <p:spPr>
          <a:xfrm>
            <a:off x="5250317" y="1561977"/>
            <a:ext cx="5436733" cy="2825873"/>
          </a:xfrm>
          <a:prstGeom prst="rect">
            <a:avLst/>
          </a:prstGeom>
        </p:spPr>
      </p:pic>
      <p:pic>
        <p:nvPicPr>
          <p:cNvPr id="19" name="Picture 18">
            <a:extLst>
              <a:ext uri="{FF2B5EF4-FFF2-40B4-BE49-F238E27FC236}">
                <a16:creationId xmlns:a16="http://schemas.microsoft.com/office/drawing/2014/main" id="{A76A952B-3340-0C8C-BCE4-AE27034D64B2}"/>
              </a:ext>
            </a:extLst>
          </p:cNvPr>
          <p:cNvPicPr>
            <a:picLocks noChangeAspect="1"/>
          </p:cNvPicPr>
          <p:nvPr/>
        </p:nvPicPr>
        <p:blipFill>
          <a:blip r:embed="rId4"/>
          <a:stretch>
            <a:fillRect/>
          </a:stretch>
        </p:blipFill>
        <p:spPr>
          <a:xfrm>
            <a:off x="5378265" y="4890202"/>
            <a:ext cx="5325218" cy="3553321"/>
          </a:xfrm>
          <a:prstGeom prst="rect">
            <a:avLst/>
          </a:prstGeom>
        </p:spPr>
      </p:pic>
    </p:spTree>
    <p:extLst>
      <p:ext uri="{BB962C8B-B14F-4D97-AF65-F5344CB8AC3E}">
        <p14:creationId xmlns:p14="http://schemas.microsoft.com/office/powerpoint/2010/main" val="1581336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689100"/>
            <a:ext cx="14490700" cy="6896100"/>
          </a:xfrm>
          <a:prstGeom prst="rect">
            <a:avLst/>
          </a:prstGeom>
          <a:solidFill>
            <a:srgbClr val="000000">
              <a:alpha val="0"/>
            </a:srgbClr>
          </a:solidFill>
        </p:spPr>
        <p:txBody>
          <a:bodyPr/>
          <a:lstStyle/>
          <a:p>
            <a:endParaRPr lang="en-US"/>
          </a:p>
        </p:txBody>
      </p:sp>
      <p:sp>
        <p:nvSpPr>
          <p:cNvPr id="5" name="AutoShape 5"/>
          <p:cNvSpPr/>
          <p:nvPr/>
        </p:nvSpPr>
        <p:spPr>
          <a:xfrm>
            <a:off x="876300" y="1689100"/>
            <a:ext cx="3429000" cy="3848100"/>
          </a:xfrm>
          <a:prstGeom prst="roundRect">
            <a:avLst>
              <a:gd name="adj" fmla="val 2962"/>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219200" y="1892300"/>
            <a:ext cx="584200" cy="584200"/>
          </a:xfrm>
          <a:prstGeom prst="roundRect">
            <a:avLst>
              <a:gd name="adj" fmla="val 50000"/>
            </a:avLst>
          </a:prstGeom>
          <a:solidFill>
            <a:srgbClr val="0F493D"/>
          </a:solidFill>
        </p:spPr>
        <p:txBody>
          <a:bodyPr/>
          <a:lstStyle/>
          <a:p>
            <a:endParaRPr lang="en-US"/>
          </a:p>
        </p:txBody>
      </p:sp>
      <p:sp>
        <p:nvSpPr>
          <p:cNvPr id="7" name="AutoShape 7"/>
          <p:cNvSpPr/>
          <p:nvPr/>
        </p:nvSpPr>
        <p:spPr>
          <a:xfrm>
            <a:off x="4559300" y="1689100"/>
            <a:ext cx="3429000" cy="3848100"/>
          </a:xfrm>
          <a:prstGeom prst="roundRect">
            <a:avLst>
              <a:gd name="adj" fmla="val 2962"/>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914900" y="1892300"/>
            <a:ext cx="584200" cy="584200"/>
          </a:xfrm>
          <a:prstGeom prst="roundRect">
            <a:avLst>
              <a:gd name="adj" fmla="val 50000"/>
            </a:avLst>
          </a:prstGeom>
          <a:solidFill>
            <a:srgbClr val="0F493D"/>
          </a:solidFill>
        </p:spPr>
        <p:txBody>
          <a:bodyPr/>
          <a:lstStyle/>
          <a:p>
            <a:endParaRPr lang="en-US"/>
          </a:p>
        </p:txBody>
      </p:sp>
      <p:sp>
        <p:nvSpPr>
          <p:cNvPr id="9" name="AutoShape 9"/>
          <p:cNvSpPr/>
          <p:nvPr/>
        </p:nvSpPr>
        <p:spPr>
          <a:xfrm>
            <a:off x="8242300" y="1689100"/>
            <a:ext cx="3429000" cy="3848100"/>
          </a:xfrm>
          <a:prstGeom prst="roundRect">
            <a:avLst>
              <a:gd name="adj" fmla="val 2962"/>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97900" y="1892300"/>
            <a:ext cx="584200" cy="584200"/>
          </a:xfrm>
          <a:prstGeom prst="roundRect">
            <a:avLst>
              <a:gd name="adj" fmla="val 50000"/>
            </a:avLst>
          </a:prstGeom>
          <a:solidFill>
            <a:srgbClr val="0F493D"/>
          </a:solidFill>
        </p:spPr>
        <p:txBody>
          <a:bodyPr/>
          <a:lstStyle/>
          <a:p>
            <a:endParaRPr lang="en-US"/>
          </a:p>
        </p:txBody>
      </p:sp>
      <p:sp>
        <p:nvSpPr>
          <p:cNvPr id="11" name="AutoShape 11"/>
          <p:cNvSpPr/>
          <p:nvPr/>
        </p:nvSpPr>
        <p:spPr>
          <a:xfrm>
            <a:off x="11938000" y="1689100"/>
            <a:ext cx="3429000" cy="3848100"/>
          </a:xfrm>
          <a:prstGeom prst="roundRect">
            <a:avLst>
              <a:gd name="adj" fmla="val 2962"/>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80900" y="1892300"/>
            <a:ext cx="584200" cy="584200"/>
          </a:xfrm>
          <a:prstGeom prst="roundRect">
            <a:avLst>
              <a:gd name="adj" fmla="val 50000"/>
            </a:avLst>
          </a:prstGeom>
          <a:solidFill>
            <a:srgbClr val="0F493D"/>
          </a:solidFill>
        </p:spPr>
        <p:txBody>
          <a:bodyPr/>
          <a:lstStyle/>
          <a:p>
            <a:endParaRPr lang="en-US"/>
          </a:p>
        </p:txBody>
      </p:sp>
      <p:sp>
        <p:nvSpPr>
          <p:cNvPr id="13" name="AutoShape 13"/>
          <p:cNvSpPr/>
          <p:nvPr/>
        </p:nvSpPr>
        <p:spPr>
          <a:xfrm>
            <a:off x="876300" y="5740400"/>
            <a:ext cx="4660900" cy="2844800"/>
          </a:xfrm>
          <a:prstGeom prst="roundRect">
            <a:avLst>
              <a:gd name="adj" fmla="val 3571"/>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219200" y="5943600"/>
            <a:ext cx="584200" cy="584200"/>
          </a:xfrm>
          <a:prstGeom prst="roundRect">
            <a:avLst>
              <a:gd name="adj" fmla="val 50000"/>
            </a:avLst>
          </a:prstGeom>
          <a:solidFill>
            <a:srgbClr val="0F493D"/>
          </a:solidFill>
        </p:spPr>
        <p:txBody>
          <a:bodyPr/>
          <a:lstStyle/>
          <a:p>
            <a:endParaRPr lang="en-US"/>
          </a:p>
        </p:txBody>
      </p:sp>
      <p:sp>
        <p:nvSpPr>
          <p:cNvPr id="15" name="AutoShape 15"/>
          <p:cNvSpPr/>
          <p:nvPr/>
        </p:nvSpPr>
        <p:spPr>
          <a:xfrm>
            <a:off x="5791200" y="5740400"/>
            <a:ext cx="4660900" cy="2844800"/>
          </a:xfrm>
          <a:prstGeom prst="roundRect">
            <a:avLst>
              <a:gd name="adj" fmla="val 3571"/>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134100" y="5943600"/>
            <a:ext cx="584200" cy="584200"/>
          </a:xfrm>
          <a:prstGeom prst="roundRect">
            <a:avLst>
              <a:gd name="adj" fmla="val 50000"/>
            </a:avLst>
          </a:prstGeom>
          <a:solidFill>
            <a:srgbClr val="0F493D"/>
          </a:solidFill>
        </p:spPr>
        <p:txBody>
          <a:bodyPr/>
          <a:lstStyle/>
          <a:p>
            <a:endParaRPr lang="en-US"/>
          </a:p>
        </p:txBody>
      </p:sp>
      <p:sp>
        <p:nvSpPr>
          <p:cNvPr id="17" name="AutoShape 17"/>
          <p:cNvSpPr/>
          <p:nvPr/>
        </p:nvSpPr>
        <p:spPr>
          <a:xfrm>
            <a:off x="10706100" y="5740400"/>
            <a:ext cx="4660900" cy="2844800"/>
          </a:xfrm>
          <a:prstGeom prst="roundRect">
            <a:avLst>
              <a:gd name="adj" fmla="val 3571"/>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1049000" y="5943600"/>
            <a:ext cx="584200" cy="584200"/>
          </a:xfrm>
          <a:prstGeom prst="roundRect">
            <a:avLst>
              <a:gd name="adj" fmla="val 50000"/>
            </a:avLst>
          </a:prstGeom>
          <a:solidFill>
            <a:srgbClr val="0F493D"/>
          </a:solidFill>
        </p:spPr>
        <p:txBody>
          <a:bodyPr/>
          <a:lstStyle/>
          <a:p>
            <a:endParaRPr lang="en-US"/>
          </a:p>
        </p:txBody>
      </p:sp>
      <p:sp>
        <p:nvSpPr>
          <p:cNvPr id="19" name="TextBox 19"/>
          <p:cNvSpPr txBox="1"/>
          <p:nvPr/>
        </p:nvSpPr>
        <p:spPr>
          <a:xfrm>
            <a:off x="876300" y="533400"/>
            <a:ext cx="14490700" cy="927100"/>
          </a:xfrm>
          <a:prstGeom prst="rect">
            <a:avLst/>
          </a:prstGeom>
          <a:solidFill>
            <a:srgbClr val="000000">
              <a:alpha val="0"/>
            </a:srgbClr>
          </a:solidFill>
        </p:spPr>
        <p:txBody>
          <a:bodyPr lIns="0" tIns="0" rIns="0" bIns="0" rtlCol="0" anchor="ctr"/>
          <a:lstStyle/>
          <a:p>
            <a:pPr indent="0" algn="l">
              <a:lnSpc>
                <a:spcPct val="120000"/>
              </a:lnSpc>
              <a:defRPr/>
            </a:pPr>
            <a:r>
              <a:rPr lang="en-US" sz="3000" b="1">
                <a:solidFill>
                  <a:srgbClr val="08493C"/>
                </a:solidFill>
                <a:latin typeface="Agbalumo"/>
              </a:rPr>
              <a:t>Indomethacin-Responsive Headaches: Definition &amp; ICHD-3 Diagnostic Criteria</a:t>
            </a:r>
            <a:endParaRPr lang="en-US" sz="1100"/>
          </a:p>
        </p:txBody>
      </p:sp>
      <p:sp>
        <p:nvSpPr>
          <p:cNvPr id="20" name="TextBox 20"/>
          <p:cNvSpPr txBox="1"/>
          <p:nvPr/>
        </p:nvSpPr>
        <p:spPr>
          <a:xfrm>
            <a:off x="1143000" y="2679700"/>
            <a:ext cx="2895600" cy="6985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Paroxysmal Hemicrania Pain</a:t>
            </a:r>
            <a:endParaRPr lang="en-US" sz="1100"/>
          </a:p>
        </p:txBody>
      </p:sp>
      <p:sp>
        <p:nvSpPr>
          <p:cNvPr id="21" name="TextBox 21"/>
          <p:cNvSpPr txBox="1"/>
          <p:nvPr/>
        </p:nvSpPr>
        <p:spPr>
          <a:xfrm>
            <a:off x="4826000" y="2679700"/>
            <a:ext cx="2895600" cy="6985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Attack Frequency</a:t>
            </a:r>
            <a:endParaRPr lang="en-US" sz="1100"/>
          </a:p>
        </p:txBody>
      </p:sp>
      <p:sp>
        <p:nvSpPr>
          <p:cNvPr id="22" name="TextBox 22"/>
          <p:cNvSpPr txBox="1"/>
          <p:nvPr/>
        </p:nvSpPr>
        <p:spPr>
          <a:xfrm>
            <a:off x="8509000" y="2679700"/>
            <a:ext cx="2895600" cy="10541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Absolute Response Required</a:t>
            </a:r>
            <a:endParaRPr lang="en-US" sz="1100"/>
          </a:p>
        </p:txBody>
      </p:sp>
      <p:sp>
        <p:nvSpPr>
          <p:cNvPr id="23" name="TextBox 23"/>
          <p:cNvSpPr txBox="1"/>
          <p:nvPr/>
        </p:nvSpPr>
        <p:spPr>
          <a:xfrm>
            <a:off x="12192000" y="2679700"/>
            <a:ext cx="2895600" cy="10541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Hemicrania Continua Definition</a:t>
            </a:r>
            <a:endParaRPr lang="en-US" sz="1100"/>
          </a:p>
        </p:txBody>
      </p:sp>
      <p:sp>
        <p:nvSpPr>
          <p:cNvPr id="24" name="TextBox 24"/>
          <p:cNvSpPr txBox="1"/>
          <p:nvPr/>
        </p:nvSpPr>
        <p:spPr>
          <a:xfrm>
            <a:off x="1143000" y="6731000"/>
            <a:ext cx="4127500" cy="3429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Exacerbation Pattern</a:t>
            </a:r>
            <a:endParaRPr lang="en-US" sz="1100"/>
          </a:p>
        </p:txBody>
      </p:sp>
      <p:sp>
        <p:nvSpPr>
          <p:cNvPr id="25" name="TextBox 25"/>
          <p:cNvSpPr txBox="1"/>
          <p:nvPr/>
        </p:nvSpPr>
        <p:spPr>
          <a:xfrm>
            <a:off x="6057900" y="6731000"/>
            <a:ext cx="4127500" cy="3429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Diagnostic Criterion</a:t>
            </a:r>
            <a:endParaRPr lang="en-US" sz="1100"/>
          </a:p>
        </p:txBody>
      </p:sp>
      <p:sp>
        <p:nvSpPr>
          <p:cNvPr id="26" name="TextBox 26"/>
          <p:cNvSpPr txBox="1"/>
          <p:nvPr/>
        </p:nvSpPr>
        <p:spPr>
          <a:xfrm>
            <a:off x="10972800" y="6731000"/>
            <a:ext cx="4127500" cy="342900"/>
          </a:xfrm>
          <a:prstGeom prst="rect">
            <a:avLst/>
          </a:prstGeom>
          <a:solidFill>
            <a:srgbClr val="000000">
              <a:alpha val="0"/>
            </a:srgbClr>
          </a:solidFill>
        </p:spPr>
        <p:txBody>
          <a:bodyPr lIns="0" tIns="0" rIns="0" bIns="0" rtlCol="0" anchor="ctr"/>
          <a:lstStyle/>
          <a:p>
            <a:pPr indent="0" algn="l">
              <a:lnSpc>
                <a:spcPct val="120000"/>
              </a:lnSpc>
              <a:defRPr/>
            </a:pPr>
            <a:r>
              <a:rPr lang="en-US" sz="2300" b="1">
                <a:solidFill>
                  <a:srgbClr val="08493C"/>
                </a:solidFill>
                <a:latin typeface="Agbalumo"/>
              </a:rPr>
              <a:t>Episodic Subtypes</a:t>
            </a:r>
            <a:endParaRPr lang="en-US" sz="1100"/>
          </a:p>
        </p:txBody>
      </p:sp>
      <p:sp>
        <p:nvSpPr>
          <p:cNvPr id="27" name="TextBox 27"/>
          <p:cNvSpPr txBox="1"/>
          <p:nvPr/>
        </p:nvSpPr>
        <p:spPr>
          <a:xfrm>
            <a:off x="1143000" y="3517900"/>
            <a:ext cx="2895600" cy="1168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Paroxysmal hemicrania: severe unilateral orbital pain lasting 2-30 minutes</a:t>
            </a:r>
            <a:endParaRPr lang="en-US" sz="1100"/>
          </a:p>
        </p:txBody>
      </p:sp>
      <p:sp>
        <p:nvSpPr>
          <p:cNvPr id="28" name="TextBox 28"/>
          <p:cNvSpPr txBox="1"/>
          <p:nvPr/>
        </p:nvSpPr>
        <p:spPr>
          <a:xfrm>
            <a:off x="4826000" y="3517900"/>
            <a:ext cx="2895600" cy="8763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Frequency &gt;5 attacks per day with cranial autonomic symptoms</a:t>
            </a:r>
            <a:endParaRPr lang="en-US" sz="1100"/>
          </a:p>
        </p:txBody>
      </p:sp>
      <p:sp>
        <p:nvSpPr>
          <p:cNvPr id="29" name="TextBox 29"/>
          <p:cNvSpPr txBox="1"/>
          <p:nvPr/>
        </p:nvSpPr>
        <p:spPr>
          <a:xfrm>
            <a:off x="8509000" y="3873500"/>
            <a:ext cx="2895600" cy="14605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Absolute response to therapeutic indomethacin doses (150-225 mg daily) required</a:t>
            </a:r>
            <a:endParaRPr lang="en-US" sz="1100"/>
          </a:p>
        </p:txBody>
      </p:sp>
      <p:sp>
        <p:nvSpPr>
          <p:cNvPr id="30" name="TextBox 30"/>
          <p:cNvSpPr txBox="1"/>
          <p:nvPr/>
        </p:nvSpPr>
        <p:spPr>
          <a:xfrm>
            <a:off x="12192000" y="3873500"/>
            <a:ext cx="2895600" cy="1168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Hemicrania continua: strictly unilateral continuous headache &gt;3 months duration</a:t>
            </a:r>
            <a:endParaRPr lang="en-US" sz="1100"/>
          </a:p>
        </p:txBody>
      </p:sp>
      <p:sp>
        <p:nvSpPr>
          <p:cNvPr id="31" name="TextBox 31"/>
          <p:cNvSpPr txBox="1"/>
          <p:nvPr/>
        </p:nvSpPr>
        <p:spPr>
          <a:xfrm>
            <a:off x="1143000" y="7213600"/>
            <a:ext cx="4127500" cy="8763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Exacerbations with cranial autonomic symptoms ipsilateral to pain</a:t>
            </a:r>
            <a:endParaRPr lang="en-US" sz="1100"/>
          </a:p>
        </p:txBody>
      </p:sp>
      <p:sp>
        <p:nvSpPr>
          <p:cNvPr id="32" name="TextBox 32"/>
          <p:cNvSpPr txBox="1"/>
          <p:nvPr/>
        </p:nvSpPr>
        <p:spPr>
          <a:xfrm>
            <a:off x="6057900" y="7213600"/>
            <a:ext cx="4127500" cy="11684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Both disorders defined by complete indomethacin responsiveness as diagnostic criterion</a:t>
            </a:r>
            <a:endParaRPr lang="en-US" sz="1100"/>
          </a:p>
        </p:txBody>
      </p:sp>
      <p:sp>
        <p:nvSpPr>
          <p:cNvPr id="33" name="TextBox 33"/>
          <p:cNvSpPr txBox="1"/>
          <p:nvPr/>
        </p:nvSpPr>
        <p:spPr>
          <a:xfrm>
            <a:off x="10972800" y="7213600"/>
            <a:ext cx="4127500" cy="876300"/>
          </a:xfrm>
          <a:prstGeom prst="rect">
            <a:avLst/>
          </a:prstGeom>
          <a:solidFill>
            <a:srgbClr val="000000">
              <a:alpha val="0"/>
            </a:srgbClr>
          </a:solidFill>
        </p:spPr>
        <p:txBody>
          <a:bodyPr lIns="0" tIns="0" rIns="0" bIns="0" rtlCol="0" anchor="ctr"/>
          <a:lstStyle/>
          <a:p>
            <a:pPr indent="0" algn="l">
              <a:lnSpc>
                <a:spcPct val="150000"/>
              </a:lnSpc>
              <a:defRPr/>
            </a:pPr>
            <a:r>
              <a:rPr lang="en-US" sz="1500" b="1">
                <a:solidFill>
                  <a:srgbClr val="000000"/>
                </a:solidFill>
                <a:latin typeface="Poppins"/>
              </a:rPr>
              <a:t>Episodic subtypes have remission periods ≥3 months annually</a:t>
            </a:r>
            <a:endParaRPr lang="en-US" sz="1100"/>
          </a:p>
        </p:txBody>
      </p:sp>
      <p:pic>
        <p:nvPicPr>
          <p:cNvPr id="34" name="Picture 34"/>
          <p:cNvPicPr>
            <a:picLocks noChangeAspect="1"/>
          </p:cNvPicPr>
          <p:nvPr/>
        </p:nvPicPr>
        <p:blipFill>
          <a:blip r:embed="rId3"/>
          <a:stretch>
            <a:fillRect/>
          </a:stretch>
        </p:blipFill>
        <p:spPr>
          <a:xfrm>
            <a:off x="1422400" y="2095500"/>
            <a:ext cx="190500" cy="190500"/>
          </a:xfrm>
          <a:prstGeom prst="rect">
            <a:avLst/>
          </a:prstGeom>
        </p:spPr>
      </p:pic>
      <p:pic>
        <p:nvPicPr>
          <p:cNvPr id="35" name="Picture 35"/>
          <p:cNvPicPr>
            <a:picLocks noChangeAspect="1"/>
          </p:cNvPicPr>
          <p:nvPr/>
        </p:nvPicPr>
        <p:blipFill>
          <a:blip r:embed="rId4"/>
          <a:stretch>
            <a:fillRect/>
          </a:stretch>
        </p:blipFill>
        <p:spPr>
          <a:xfrm>
            <a:off x="5105400" y="2095500"/>
            <a:ext cx="190500" cy="190500"/>
          </a:xfrm>
          <a:prstGeom prst="rect">
            <a:avLst/>
          </a:prstGeom>
        </p:spPr>
      </p:pic>
      <p:pic>
        <p:nvPicPr>
          <p:cNvPr id="36" name="Picture 36"/>
          <p:cNvPicPr>
            <a:picLocks noChangeAspect="1"/>
          </p:cNvPicPr>
          <p:nvPr/>
        </p:nvPicPr>
        <p:blipFill>
          <a:blip r:embed="rId5"/>
          <a:stretch>
            <a:fillRect/>
          </a:stretch>
        </p:blipFill>
        <p:spPr>
          <a:xfrm>
            <a:off x="8788400" y="2095500"/>
            <a:ext cx="190500" cy="190500"/>
          </a:xfrm>
          <a:prstGeom prst="rect">
            <a:avLst/>
          </a:prstGeom>
        </p:spPr>
      </p:pic>
      <p:pic>
        <p:nvPicPr>
          <p:cNvPr id="37" name="Picture 37"/>
          <p:cNvPicPr>
            <a:picLocks noChangeAspect="1"/>
          </p:cNvPicPr>
          <p:nvPr/>
        </p:nvPicPr>
        <p:blipFill>
          <a:blip r:embed="rId6"/>
          <a:stretch>
            <a:fillRect/>
          </a:stretch>
        </p:blipFill>
        <p:spPr>
          <a:xfrm>
            <a:off x="12471400" y="2095500"/>
            <a:ext cx="190500" cy="190500"/>
          </a:xfrm>
          <a:prstGeom prst="rect">
            <a:avLst/>
          </a:prstGeom>
        </p:spPr>
      </p:pic>
      <p:pic>
        <p:nvPicPr>
          <p:cNvPr id="38" name="Picture 38"/>
          <p:cNvPicPr>
            <a:picLocks noChangeAspect="1"/>
          </p:cNvPicPr>
          <p:nvPr/>
        </p:nvPicPr>
        <p:blipFill>
          <a:blip r:embed="rId7"/>
          <a:stretch>
            <a:fillRect/>
          </a:stretch>
        </p:blipFill>
        <p:spPr>
          <a:xfrm>
            <a:off x="1409700" y="6146800"/>
            <a:ext cx="190500" cy="190500"/>
          </a:xfrm>
          <a:prstGeom prst="rect">
            <a:avLst/>
          </a:prstGeom>
        </p:spPr>
      </p:pic>
      <p:pic>
        <p:nvPicPr>
          <p:cNvPr id="39" name="Picture 39"/>
          <p:cNvPicPr>
            <a:picLocks noChangeAspect="1"/>
          </p:cNvPicPr>
          <p:nvPr/>
        </p:nvPicPr>
        <p:blipFill>
          <a:blip r:embed="rId8"/>
          <a:stretch>
            <a:fillRect/>
          </a:stretch>
        </p:blipFill>
        <p:spPr>
          <a:xfrm>
            <a:off x="6337300" y="6146800"/>
            <a:ext cx="190500" cy="190500"/>
          </a:xfrm>
          <a:prstGeom prst="rect">
            <a:avLst/>
          </a:prstGeom>
        </p:spPr>
      </p:pic>
      <p:pic>
        <p:nvPicPr>
          <p:cNvPr id="40" name="Picture 40"/>
          <p:cNvPicPr>
            <a:picLocks noChangeAspect="1"/>
          </p:cNvPicPr>
          <p:nvPr/>
        </p:nvPicPr>
        <p:blipFill>
          <a:blip r:embed="rId9"/>
          <a:stretch>
            <a:fillRect/>
          </a:stretch>
        </p:blipFill>
        <p:spPr>
          <a:xfrm>
            <a:off x="11252200" y="6146800"/>
            <a:ext cx="190500" cy="1905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349500"/>
            <a:ext cx="14490700" cy="5918200"/>
          </a:xfrm>
          <a:prstGeom prst="rect">
            <a:avLst/>
          </a:prstGeom>
          <a:solidFill>
            <a:srgbClr val="000000">
              <a:alpha val="0"/>
            </a:srgbClr>
          </a:solidFill>
        </p:spPr>
        <p:txBody>
          <a:bodyPr/>
          <a:lstStyle/>
          <a:p>
            <a:endParaRPr lang="en-US"/>
          </a:p>
        </p:txBody>
      </p:sp>
      <p:sp>
        <p:nvSpPr>
          <p:cNvPr id="5" name="AutoShape 5"/>
          <p:cNvSpPr/>
          <p:nvPr/>
        </p:nvSpPr>
        <p:spPr>
          <a:xfrm>
            <a:off x="876300" y="2349500"/>
            <a:ext cx="3378200" cy="3429000"/>
          </a:xfrm>
          <a:prstGeom prst="rect">
            <a:avLst/>
          </a:prstGeom>
          <a:solidFill>
            <a:srgbClr val="000000">
              <a:alpha val="0"/>
            </a:srgbClr>
          </a:solidFill>
        </p:spPr>
        <p:txBody>
          <a:bodyPr/>
          <a:lstStyle/>
          <a:p>
            <a:endParaRPr lang="en-US"/>
          </a:p>
        </p:txBody>
      </p:sp>
      <p:sp>
        <p:nvSpPr>
          <p:cNvPr id="6" name="AutoShape 6"/>
          <p:cNvSpPr/>
          <p:nvPr/>
        </p:nvSpPr>
        <p:spPr>
          <a:xfrm>
            <a:off x="876300" y="2349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2349500"/>
            <a:ext cx="3378200" cy="3429000"/>
          </a:xfrm>
          <a:prstGeom prst="rect">
            <a:avLst/>
          </a:prstGeom>
          <a:solidFill>
            <a:srgbClr val="000000">
              <a:alpha val="0"/>
            </a:srgbClr>
          </a:solidFill>
        </p:spPr>
        <p:txBody>
          <a:bodyPr/>
          <a:lstStyle/>
          <a:p>
            <a:endParaRPr lang="en-US"/>
          </a:p>
        </p:txBody>
      </p:sp>
      <p:sp>
        <p:nvSpPr>
          <p:cNvPr id="8" name="AutoShape 8"/>
          <p:cNvSpPr/>
          <p:nvPr/>
        </p:nvSpPr>
        <p:spPr>
          <a:xfrm>
            <a:off x="4572000" y="2349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2349500"/>
            <a:ext cx="3378200" cy="3429000"/>
          </a:xfrm>
          <a:prstGeom prst="rect">
            <a:avLst/>
          </a:prstGeom>
          <a:solidFill>
            <a:srgbClr val="000000">
              <a:alpha val="0"/>
            </a:srgbClr>
          </a:solidFill>
        </p:spPr>
        <p:txBody>
          <a:bodyPr/>
          <a:lstStyle/>
          <a:p>
            <a:endParaRPr lang="en-US"/>
          </a:p>
        </p:txBody>
      </p:sp>
      <p:sp>
        <p:nvSpPr>
          <p:cNvPr id="10" name="AutoShape 10"/>
          <p:cNvSpPr/>
          <p:nvPr/>
        </p:nvSpPr>
        <p:spPr>
          <a:xfrm>
            <a:off x="8280400" y="2349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2349500"/>
            <a:ext cx="3378200" cy="3429000"/>
          </a:xfrm>
          <a:prstGeom prst="rect">
            <a:avLst/>
          </a:prstGeom>
          <a:solidFill>
            <a:srgbClr val="000000">
              <a:alpha val="0"/>
            </a:srgbClr>
          </a:solidFill>
        </p:spPr>
        <p:txBody>
          <a:bodyPr/>
          <a:lstStyle/>
          <a:p>
            <a:endParaRPr lang="en-US"/>
          </a:p>
        </p:txBody>
      </p:sp>
      <p:sp>
        <p:nvSpPr>
          <p:cNvPr id="12" name="AutoShape 12"/>
          <p:cNvSpPr/>
          <p:nvPr/>
        </p:nvSpPr>
        <p:spPr>
          <a:xfrm>
            <a:off x="11976100" y="23495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6426200"/>
            <a:ext cx="4610100" cy="1841500"/>
          </a:xfrm>
          <a:prstGeom prst="rect">
            <a:avLst/>
          </a:prstGeom>
          <a:solidFill>
            <a:srgbClr val="000000">
              <a:alpha val="0"/>
            </a:srgbClr>
          </a:solidFill>
        </p:spPr>
        <p:txBody>
          <a:bodyPr/>
          <a:lstStyle/>
          <a:p>
            <a:endParaRPr lang="en-US"/>
          </a:p>
        </p:txBody>
      </p:sp>
      <p:sp>
        <p:nvSpPr>
          <p:cNvPr id="14" name="AutoShape 14"/>
          <p:cNvSpPr/>
          <p:nvPr/>
        </p:nvSpPr>
        <p:spPr>
          <a:xfrm>
            <a:off x="876300" y="64262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AutoShape 15"/>
          <p:cNvSpPr/>
          <p:nvPr/>
        </p:nvSpPr>
        <p:spPr>
          <a:xfrm>
            <a:off x="5816600" y="6426200"/>
            <a:ext cx="4610100" cy="1841500"/>
          </a:xfrm>
          <a:prstGeom prst="rect">
            <a:avLst/>
          </a:prstGeom>
          <a:solidFill>
            <a:srgbClr val="000000">
              <a:alpha val="0"/>
            </a:srgbClr>
          </a:solidFill>
        </p:spPr>
        <p:txBody>
          <a:bodyPr/>
          <a:lstStyle/>
          <a:p>
            <a:endParaRPr lang="en-US"/>
          </a:p>
        </p:txBody>
      </p:sp>
      <p:sp>
        <p:nvSpPr>
          <p:cNvPr id="16" name="AutoShape 16"/>
          <p:cNvSpPr/>
          <p:nvPr/>
        </p:nvSpPr>
        <p:spPr>
          <a:xfrm>
            <a:off x="5816600" y="64262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6426200"/>
            <a:ext cx="4610100" cy="1841500"/>
          </a:xfrm>
          <a:prstGeom prst="rect">
            <a:avLst/>
          </a:prstGeom>
          <a:solidFill>
            <a:srgbClr val="000000">
              <a:alpha val="0"/>
            </a:srgbClr>
          </a:solidFill>
        </p:spPr>
        <p:txBody>
          <a:bodyPr/>
          <a:lstStyle/>
          <a:p>
            <a:endParaRPr lang="en-US"/>
          </a:p>
        </p:txBody>
      </p:sp>
      <p:sp>
        <p:nvSpPr>
          <p:cNvPr id="18" name="AutoShape 18"/>
          <p:cNvSpPr/>
          <p:nvPr/>
        </p:nvSpPr>
        <p:spPr>
          <a:xfrm>
            <a:off x="10744200" y="64262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876300" y="8636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Pathophysiology: Trigeminal-Autonomic Reflex &amp; Brain Network Activation Patterns</a:t>
            </a:r>
            <a:endParaRPr lang="en-US" sz="1100"/>
          </a:p>
        </p:txBody>
      </p:sp>
      <p:sp>
        <p:nvSpPr>
          <p:cNvPr id="20" name="TextBox 20"/>
          <p:cNvSpPr txBox="1"/>
          <p:nvPr/>
        </p:nvSpPr>
        <p:spPr>
          <a:xfrm>
            <a:off x="1079500" y="2451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21" name="TextBox 21"/>
          <p:cNvSpPr txBox="1"/>
          <p:nvPr/>
        </p:nvSpPr>
        <p:spPr>
          <a:xfrm>
            <a:off x="1689100" y="24384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Reflex Activation</a:t>
            </a:r>
            <a:endParaRPr lang="en-US" sz="1100"/>
          </a:p>
        </p:txBody>
      </p:sp>
      <p:sp>
        <p:nvSpPr>
          <p:cNvPr id="22" name="TextBox 22"/>
          <p:cNvSpPr txBox="1"/>
          <p:nvPr/>
        </p:nvSpPr>
        <p:spPr>
          <a:xfrm>
            <a:off x="4775200" y="2451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3" name="TextBox 23"/>
          <p:cNvSpPr txBox="1"/>
          <p:nvPr/>
        </p:nvSpPr>
        <p:spPr>
          <a:xfrm>
            <a:off x="5397500" y="24384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Autonomic Pathway</a:t>
            </a:r>
            <a:endParaRPr lang="en-US" sz="1100"/>
          </a:p>
        </p:txBody>
      </p:sp>
      <p:sp>
        <p:nvSpPr>
          <p:cNvPr id="24" name="TextBox 24"/>
          <p:cNvSpPr txBox="1"/>
          <p:nvPr/>
        </p:nvSpPr>
        <p:spPr>
          <a:xfrm>
            <a:off x="8483600" y="2451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5" name="TextBox 25"/>
          <p:cNvSpPr txBox="1"/>
          <p:nvPr/>
        </p:nvSpPr>
        <p:spPr>
          <a:xfrm>
            <a:off x="9093200" y="2438400"/>
            <a:ext cx="25654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PH Imaging</a:t>
            </a:r>
            <a:endParaRPr lang="en-US" sz="1100"/>
          </a:p>
        </p:txBody>
      </p:sp>
      <p:sp>
        <p:nvSpPr>
          <p:cNvPr id="26" name="TextBox 26"/>
          <p:cNvSpPr txBox="1"/>
          <p:nvPr/>
        </p:nvSpPr>
        <p:spPr>
          <a:xfrm>
            <a:off x="12179300" y="2451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7" name="TextBox 27"/>
          <p:cNvSpPr txBox="1"/>
          <p:nvPr/>
        </p:nvSpPr>
        <p:spPr>
          <a:xfrm>
            <a:off x="12801600" y="24384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Midbrain Activation</a:t>
            </a:r>
            <a:endParaRPr lang="en-US" sz="1100"/>
          </a:p>
        </p:txBody>
      </p:sp>
      <p:sp>
        <p:nvSpPr>
          <p:cNvPr id="28" name="TextBox 28"/>
          <p:cNvSpPr txBox="1"/>
          <p:nvPr/>
        </p:nvSpPr>
        <p:spPr>
          <a:xfrm>
            <a:off x="1079500" y="6515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9" name="TextBox 29"/>
          <p:cNvSpPr txBox="1"/>
          <p:nvPr/>
        </p:nvSpPr>
        <p:spPr>
          <a:xfrm>
            <a:off x="1689100" y="65024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HC Imaging</a:t>
            </a:r>
            <a:endParaRPr lang="en-US" sz="1100"/>
          </a:p>
        </p:txBody>
      </p:sp>
      <p:sp>
        <p:nvSpPr>
          <p:cNvPr id="30" name="TextBox 30"/>
          <p:cNvSpPr txBox="1"/>
          <p:nvPr/>
        </p:nvSpPr>
        <p:spPr>
          <a:xfrm>
            <a:off x="5994400" y="6515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6</a:t>
            </a:r>
            <a:endParaRPr lang="en-US" sz="1100"/>
          </a:p>
        </p:txBody>
      </p:sp>
      <p:sp>
        <p:nvSpPr>
          <p:cNvPr id="31" name="TextBox 31"/>
          <p:cNvSpPr txBox="1"/>
          <p:nvPr/>
        </p:nvSpPr>
        <p:spPr>
          <a:xfrm>
            <a:off x="6629400" y="65024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Mechanism Action</a:t>
            </a:r>
            <a:endParaRPr lang="en-US" sz="1100"/>
          </a:p>
        </p:txBody>
      </p:sp>
      <p:sp>
        <p:nvSpPr>
          <p:cNvPr id="32" name="TextBox 32"/>
          <p:cNvSpPr txBox="1"/>
          <p:nvPr/>
        </p:nvSpPr>
        <p:spPr>
          <a:xfrm>
            <a:off x="10947400" y="65151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7</a:t>
            </a:r>
            <a:endParaRPr lang="en-US" sz="1100"/>
          </a:p>
        </p:txBody>
      </p:sp>
      <p:sp>
        <p:nvSpPr>
          <p:cNvPr id="33" name="TextBox 33"/>
          <p:cNvSpPr txBox="1"/>
          <p:nvPr/>
        </p:nvSpPr>
        <p:spPr>
          <a:xfrm>
            <a:off x="11569700" y="65024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CSF Pressure</a:t>
            </a:r>
            <a:endParaRPr lang="en-US" sz="1100"/>
          </a:p>
        </p:txBody>
      </p:sp>
      <p:sp>
        <p:nvSpPr>
          <p:cNvPr id="34" name="TextBox 34"/>
          <p:cNvSpPr txBox="1"/>
          <p:nvPr/>
        </p:nvSpPr>
        <p:spPr>
          <a:xfrm>
            <a:off x="1689100" y="3517900"/>
            <a:ext cx="25654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Activation of trigeminal-autonomic reflex explains clinical phenotype presentation</a:t>
            </a:r>
            <a:endParaRPr lang="en-US" sz="1100"/>
          </a:p>
        </p:txBody>
      </p:sp>
      <p:sp>
        <p:nvSpPr>
          <p:cNvPr id="35" name="TextBox 35"/>
          <p:cNvSpPr txBox="1"/>
          <p:nvPr/>
        </p:nvSpPr>
        <p:spPr>
          <a:xfrm>
            <a:off x="5397500" y="35179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Superior salivatory nucleus connects to sphenopalatine ganglion via parasympathetics</a:t>
            </a:r>
            <a:endParaRPr lang="en-US" sz="1100"/>
          </a:p>
        </p:txBody>
      </p:sp>
      <p:sp>
        <p:nvSpPr>
          <p:cNvPr id="36" name="TextBox 36"/>
          <p:cNvSpPr txBox="1"/>
          <p:nvPr/>
        </p:nvSpPr>
        <p:spPr>
          <a:xfrm>
            <a:off x="8515350" y="3073400"/>
            <a:ext cx="2565400" cy="2641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PET imaging shows paroxysmal hemicrania: contralateral posterior hypothalamus activation</a:t>
            </a:r>
            <a:endParaRPr lang="en-US" sz="1100" dirty="0"/>
          </a:p>
        </p:txBody>
      </p:sp>
      <p:sp>
        <p:nvSpPr>
          <p:cNvPr id="37" name="TextBox 37"/>
          <p:cNvSpPr txBox="1"/>
          <p:nvPr/>
        </p:nvSpPr>
        <p:spPr>
          <a:xfrm>
            <a:off x="13614400" y="363855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Ventral midbrain activation (red nucleus, substantia nigra) in both</a:t>
            </a:r>
            <a:endParaRPr lang="en-US" sz="1100" dirty="0"/>
          </a:p>
        </p:txBody>
      </p:sp>
      <p:sp>
        <p:nvSpPr>
          <p:cNvPr id="38" name="TextBox 38"/>
          <p:cNvSpPr txBox="1"/>
          <p:nvPr/>
        </p:nvSpPr>
        <p:spPr>
          <a:xfrm>
            <a:off x="1689100" y="71374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Hemicrania continua: ipsilateral dorsal rostral pons and ventrolateral midbrain</a:t>
            </a:r>
            <a:endParaRPr lang="en-US" sz="1100"/>
          </a:p>
        </p:txBody>
      </p:sp>
      <p:sp>
        <p:nvSpPr>
          <p:cNvPr id="39" name="TextBox 39"/>
          <p:cNvSpPr txBox="1"/>
          <p:nvPr/>
        </p:nvSpPr>
        <p:spPr>
          <a:xfrm>
            <a:off x="6629400" y="71374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Indomethacin inhibits nitric oxide donors, COX-1 selective mechanism</a:t>
            </a:r>
            <a:endParaRPr lang="en-US" sz="1100"/>
          </a:p>
        </p:txBody>
      </p:sp>
      <p:sp>
        <p:nvSpPr>
          <p:cNvPr id="40" name="TextBox 40"/>
          <p:cNvSpPr txBox="1"/>
          <p:nvPr/>
        </p:nvSpPr>
        <p:spPr>
          <a:xfrm>
            <a:off x="11569700" y="71374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Lowers CSF pressure, may cause false-positive response initially</a:t>
            </a:r>
            <a:endParaRPr lang="en-US" sz="1100"/>
          </a:p>
        </p:txBody>
      </p:sp>
      <p:pic>
        <p:nvPicPr>
          <p:cNvPr id="42" name="Picture 41">
            <a:extLst>
              <a:ext uri="{FF2B5EF4-FFF2-40B4-BE49-F238E27FC236}">
                <a16:creationId xmlns:a16="http://schemas.microsoft.com/office/drawing/2014/main" id="{AC3B33D6-5BE1-FEEC-D888-0C5963486BCD}"/>
              </a:ext>
            </a:extLst>
          </p:cNvPr>
          <p:cNvPicPr>
            <a:picLocks noChangeAspect="1"/>
          </p:cNvPicPr>
          <p:nvPr/>
        </p:nvPicPr>
        <p:blipFill>
          <a:blip r:embed="rId3"/>
          <a:stretch>
            <a:fillRect/>
          </a:stretch>
        </p:blipFill>
        <p:spPr>
          <a:xfrm>
            <a:off x="10694752" y="3429000"/>
            <a:ext cx="2106848" cy="244517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260600"/>
            <a:ext cx="14490700" cy="6096000"/>
          </a:xfrm>
          <a:prstGeom prst="rect">
            <a:avLst/>
          </a:prstGeom>
          <a:solidFill>
            <a:srgbClr val="000000">
              <a:alpha val="0"/>
            </a:srgbClr>
          </a:solidFill>
        </p:spPr>
        <p:txBody>
          <a:bodyPr/>
          <a:lstStyle/>
          <a:p>
            <a:endParaRPr lang="en-US"/>
          </a:p>
        </p:txBody>
      </p:sp>
      <p:sp>
        <p:nvSpPr>
          <p:cNvPr id="5" name="AutoShape 5"/>
          <p:cNvSpPr/>
          <p:nvPr/>
        </p:nvSpPr>
        <p:spPr>
          <a:xfrm>
            <a:off x="876300" y="22606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22606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22606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22606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664200"/>
            <a:ext cx="4660900" cy="2692400"/>
          </a:xfrm>
          <a:prstGeom prst="roundRect">
            <a:avLst>
              <a:gd name="adj" fmla="val 5188"/>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664200"/>
            <a:ext cx="4660900" cy="2692400"/>
          </a:xfrm>
          <a:prstGeom prst="roundRect">
            <a:avLst>
              <a:gd name="adj" fmla="val 5188"/>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664200"/>
            <a:ext cx="4660900" cy="2692400"/>
          </a:xfrm>
          <a:prstGeom prst="roundRect">
            <a:avLst>
              <a:gd name="adj" fmla="val 5188"/>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7747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Epidemiology &amp; Clinical Features of Indomethacin-Responsive Headaches</a:t>
            </a:r>
            <a:endParaRPr lang="en-US" sz="1100"/>
          </a:p>
        </p:txBody>
      </p:sp>
      <p:sp>
        <p:nvSpPr>
          <p:cNvPr id="13" name="TextBox 13"/>
          <p:cNvSpPr txBox="1"/>
          <p:nvPr/>
        </p:nvSpPr>
        <p:spPr>
          <a:xfrm>
            <a:off x="1155700" y="25400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PH Prevalence</a:t>
            </a:r>
            <a:endParaRPr lang="en-US" sz="1100"/>
          </a:p>
        </p:txBody>
      </p:sp>
      <p:sp>
        <p:nvSpPr>
          <p:cNvPr id="14" name="TextBox 14"/>
          <p:cNvSpPr txBox="1"/>
          <p:nvPr/>
        </p:nvSpPr>
        <p:spPr>
          <a:xfrm>
            <a:off x="4838700" y="25400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Chronic Dominance</a:t>
            </a:r>
            <a:endParaRPr lang="en-US" sz="1100"/>
          </a:p>
        </p:txBody>
      </p:sp>
      <p:sp>
        <p:nvSpPr>
          <p:cNvPr id="15" name="TextBox 15"/>
          <p:cNvSpPr txBox="1"/>
          <p:nvPr/>
        </p:nvSpPr>
        <p:spPr>
          <a:xfrm>
            <a:off x="8521700" y="25400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Attack Pattern</a:t>
            </a:r>
            <a:endParaRPr lang="en-US" sz="1100"/>
          </a:p>
        </p:txBody>
      </p:sp>
      <p:sp>
        <p:nvSpPr>
          <p:cNvPr id="16" name="TextBox 16"/>
          <p:cNvSpPr txBox="1"/>
          <p:nvPr/>
        </p:nvSpPr>
        <p:spPr>
          <a:xfrm>
            <a:off x="12204700" y="25400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HC Pain Pattern</a:t>
            </a:r>
            <a:endParaRPr lang="en-US" sz="1100"/>
          </a:p>
        </p:txBody>
      </p:sp>
      <p:sp>
        <p:nvSpPr>
          <p:cNvPr id="17" name="TextBox 17"/>
          <p:cNvSpPr txBox="1"/>
          <p:nvPr/>
        </p:nvSpPr>
        <p:spPr>
          <a:xfrm>
            <a:off x="1155700" y="59436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Worsening Duration</a:t>
            </a:r>
            <a:endParaRPr lang="en-US" sz="1100"/>
          </a:p>
        </p:txBody>
      </p:sp>
      <p:sp>
        <p:nvSpPr>
          <p:cNvPr id="18" name="TextBox 18"/>
          <p:cNvSpPr txBox="1"/>
          <p:nvPr/>
        </p:nvSpPr>
        <p:spPr>
          <a:xfrm>
            <a:off x="6070600" y="59436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Autonomic Features</a:t>
            </a:r>
            <a:endParaRPr lang="en-US" sz="1100"/>
          </a:p>
        </p:txBody>
      </p:sp>
      <p:sp>
        <p:nvSpPr>
          <p:cNvPr id="19" name="TextBox 19"/>
          <p:cNvSpPr txBox="1"/>
          <p:nvPr/>
        </p:nvSpPr>
        <p:spPr>
          <a:xfrm>
            <a:off x="10985500" y="59436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Comorbidity</a:t>
            </a:r>
            <a:endParaRPr lang="en-US" sz="1100"/>
          </a:p>
        </p:txBody>
      </p:sp>
      <p:sp>
        <p:nvSpPr>
          <p:cNvPr id="20" name="TextBox 20"/>
          <p:cNvSpPr txBox="1"/>
          <p:nvPr/>
        </p:nvSpPr>
        <p:spPr>
          <a:xfrm>
            <a:off x="1155700" y="3175000"/>
            <a:ext cx="28702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Paroxysmal hemicrania prevalence approximately 1 in 2000 individuals</a:t>
            </a:r>
            <a:endParaRPr lang="en-US" sz="1100"/>
          </a:p>
        </p:txBody>
      </p:sp>
      <p:sp>
        <p:nvSpPr>
          <p:cNvPr id="21" name="TextBox 21"/>
          <p:cNvSpPr txBox="1"/>
          <p:nvPr/>
        </p:nvSpPr>
        <p:spPr>
          <a:xfrm>
            <a:off x="4838700" y="36195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Chronic form dominates (80%) versus episodic form (20%)</a:t>
            </a:r>
            <a:endParaRPr lang="en-US" sz="1100"/>
          </a:p>
        </p:txBody>
      </p:sp>
      <p:sp>
        <p:nvSpPr>
          <p:cNvPr id="22" name="TextBox 22"/>
          <p:cNvSpPr txBox="1"/>
          <p:nvPr/>
        </p:nvSpPr>
        <p:spPr>
          <a:xfrm>
            <a:off x="8521700" y="31750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Median 9 attacks daily, sex ratio 1:1 distribution</a:t>
            </a:r>
            <a:endParaRPr lang="en-US" sz="1100"/>
          </a:p>
        </p:txBody>
      </p:sp>
      <p:sp>
        <p:nvSpPr>
          <p:cNvPr id="23" name="TextBox 23"/>
          <p:cNvSpPr txBox="1"/>
          <p:nvPr/>
        </p:nvSpPr>
        <p:spPr>
          <a:xfrm>
            <a:off x="12204700" y="3175000"/>
            <a:ext cx="28702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Continuous strictly unilateral pain with waxing/waning pattern</a:t>
            </a:r>
            <a:endParaRPr lang="en-US" sz="1100" dirty="0"/>
          </a:p>
        </p:txBody>
      </p:sp>
      <p:sp>
        <p:nvSpPr>
          <p:cNvPr id="24" name="TextBox 24"/>
          <p:cNvSpPr txBox="1"/>
          <p:nvPr/>
        </p:nvSpPr>
        <p:spPr>
          <a:xfrm>
            <a:off x="1155700" y="65659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err="1">
                <a:solidFill>
                  <a:srgbClr val="000000"/>
                </a:solidFill>
                <a:latin typeface="Poppins"/>
              </a:rPr>
              <a:t>Worsenings</a:t>
            </a:r>
            <a:r>
              <a:rPr lang="en-US" sz="1900" b="1" dirty="0">
                <a:solidFill>
                  <a:srgbClr val="000000"/>
                </a:solidFill>
                <a:latin typeface="Poppins"/>
              </a:rPr>
              <a:t> last 4-6 hours, </a:t>
            </a:r>
            <a:r>
              <a:rPr lang="en-US" sz="1900" b="1" dirty="0" err="1">
                <a:solidFill>
                  <a:srgbClr val="000000"/>
                </a:solidFill>
                <a:latin typeface="Poppins"/>
              </a:rPr>
              <a:t>migrainelike</a:t>
            </a:r>
            <a:r>
              <a:rPr lang="en-US" sz="1900" b="1" dirty="0">
                <a:solidFill>
                  <a:srgbClr val="000000"/>
                </a:solidFill>
                <a:latin typeface="Poppins"/>
              </a:rPr>
              <a:t> sensory sensitivity present</a:t>
            </a:r>
            <a:endParaRPr lang="en-US" sz="1100" dirty="0"/>
          </a:p>
        </p:txBody>
      </p:sp>
      <p:sp>
        <p:nvSpPr>
          <p:cNvPr id="25" name="TextBox 25"/>
          <p:cNvSpPr txBox="1"/>
          <p:nvPr/>
        </p:nvSpPr>
        <p:spPr>
          <a:xfrm>
            <a:off x="6070600" y="6565900"/>
            <a:ext cx="41021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Cranial autonomic symptoms: lacrimation, conjunctival injection, nasal congestion, ptosis</a:t>
            </a:r>
            <a:endParaRPr lang="en-US" sz="1100"/>
          </a:p>
        </p:txBody>
      </p:sp>
      <p:sp>
        <p:nvSpPr>
          <p:cNvPr id="26" name="TextBox 26"/>
          <p:cNvSpPr txBox="1"/>
          <p:nvPr/>
        </p:nvSpPr>
        <p:spPr>
          <a:xfrm>
            <a:off x="10985500" y="65659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One-third of patients report comorbid primary stabbing headache</a:t>
            </a:r>
            <a:endParaRPr lang="en-US" sz="11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612900"/>
            <a:ext cx="14490700" cy="6997700"/>
          </a:xfrm>
          <a:prstGeom prst="rect">
            <a:avLst/>
          </a:prstGeom>
          <a:solidFill>
            <a:srgbClr val="000000">
              <a:alpha val="0"/>
            </a:srgbClr>
          </a:solidFill>
        </p:spPr>
        <p:txBody>
          <a:bodyPr/>
          <a:lstStyle/>
          <a:p>
            <a:endParaRPr lang="en-US"/>
          </a:p>
        </p:txBody>
      </p:sp>
      <p:sp>
        <p:nvSpPr>
          <p:cNvPr id="5" name="AutoShape 5"/>
          <p:cNvSpPr/>
          <p:nvPr/>
        </p:nvSpPr>
        <p:spPr>
          <a:xfrm>
            <a:off x="876300" y="1612900"/>
            <a:ext cx="3429000" cy="3987800"/>
          </a:xfrm>
          <a:prstGeom prst="roundRect">
            <a:avLst>
              <a:gd name="adj" fmla="val 10740"/>
            </a:avLst>
          </a:prstGeom>
          <a:solidFill>
            <a:srgbClr val="86BEB3"/>
          </a:solidFill>
          <a:ln w="12700">
            <a:solidFill>
              <a:srgbClr val="366962"/>
            </a:solidFill>
          </a:ln>
        </p:spPr>
        <p:txBody>
          <a:bodyPr/>
          <a:lstStyle/>
          <a:p>
            <a:endParaRPr lang="en-US"/>
          </a:p>
        </p:txBody>
      </p:sp>
      <p:sp>
        <p:nvSpPr>
          <p:cNvPr id="6" name="AutoShape 6"/>
          <p:cNvSpPr/>
          <p:nvPr/>
        </p:nvSpPr>
        <p:spPr>
          <a:xfrm>
            <a:off x="4559300" y="1612900"/>
            <a:ext cx="3429000" cy="3987800"/>
          </a:xfrm>
          <a:prstGeom prst="roundRect">
            <a:avLst>
              <a:gd name="adj" fmla="val 10740"/>
            </a:avLst>
          </a:prstGeom>
          <a:solidFill>
            <a:srgbClr val="86BEB3"/>
          </a:solidFill>
          <a:ln w="12700">
            <a:solidFill>
              <a:srgbClr val="366962"/>
            </a:solidFill>
          </a:ln>
        </p:spPr>
        <p:txBody>
          <a:bodyPr/>
          <a:lstStyle/>
          <a:p>
            <a:endParaRPr lang="en-US"/>
          </a:p>
        </p:txBody>
      </p:sp>
      <p:sp>
        <p:nvSpPr>
          <p:cNvPr id="7" name="AutoShape 7"/>
          <p:cNvSpPr/>
          <p:nvPr/>
        </p:nvSpPr>
        <p:spPr>
          <a:xfrm>
            <a:off x="8242300" y="1612900"/>
            <a:ext cx="3429000" cy="3987800"/>
          </a:xfrm>
          <a:prstGeom prst="roundRect">
            <a:avLst>
              <a:gd name="adj" fmla="val 10740"/>
            </a:avLst>
          </a:prstGeom>
          <a:solidFill>
            <a:srgbClr val="86BEB3"/>
          </a:solidFill>
          <a:ln w="12700">
            <a:solidFill>
              <a:srgbClr val="366962"/>
            </a:solidFill>
          </a:ln>
        </p:spPr>
        <p:txBody>
          <a:bodyPr/>
          <a:lstStyle/>
          <a:p>
            <a:endParaRPr lang="en-US"/>
          </a:p>
        </p:txBody>
      </p:sp>
      <p:sp>
        <p:nvSpPr>
          <p:cNvPr id="8" name="AutoShape 8"/>
          <p:cNvSpPr/>
          <p:nvPr/>
        </p:nvSpPr>
        <p:spPr>
          <a:xfrm>
            <a:off x="11938000" y="1612900"/>
            <a:ext cx="3429000" cy="3987800"/>
          </a:xfrm>
          <a:prstGeom prst="roundRect">
            <a:avLst>
              <a:gd name="adj" fmla="val 10740"/>
            </a:avLst>
          </a:prstGeom>
          <a:solidFill>
            <a:srgbClr val="86BEB3"/>
          </a:solidFill>
          <a:ln w="12700">
            <a:solidFill>
              <a:srgbClr val="366962"/>
            </a:solidFill>
          </a:ln>
        </p:spPr>
        <p:txBody>
          <a:bodyPr/>
          <a:lstStyle/>
          <a:p>
            <a:endParaRPr lang="en-US"/>
          </a:p>
        </p:txBody>
      </p:sp>
      <p:sp>
        <p:nvSpPr>
          <p:cNvPr id="9" name="AutoShape 9"/>
          <p:cNvSpPr/>
          <p:nvPr/>
        </p:nvSpPr>
        <p:spPr>
          <a:xfrm>
            <a:off x="876300" y="5803900"/>
            <a:ext cx="4660900" cy="2819400"/>
          </a:xfrm>
          <a:prstGeom prst="roundRect">
            <a:avLst>
              <a:gd name="adj" fmla="val 13063"/>
            </a:avLst>
          </a:prstGeom>
          <a:solidFill>
            <a:srgbClr val="86BEB3"/>
          </a:solidFill>
          <a:ln w="12700">
            <a:solidFill>
              <a:srgbClr val="366962"/>
            </a:solidFill>
          </a:ln>
        </p:spPr>
        <p:txBody>
          <a:bodyPr/>
          <a:lstStyle/>
          <a:p>
            <a:endParaRPr lang="en-US"/>
          </a:p>
        </p:txBody>
      </p:sp>
      <p:sp>
        <p:nvSpPr>
          <p:cNvPr id="10" name="AutoShape 10"/>
          <p:cNvSpPr/>
          <p:nvPr/>
        </p:nvSpPr>
        <p:spPr>
          <a:xfrm>
            <a:off x="5791200" y="5803900"/>
            <a:ext cx="4660900" cy="2819400"/>
          </a:xfrm>
          <a:prstGeom prst="roundRect">
            <a:avLst>
              <a:gd name="adj" fmla="val 13063"/>
            </a:avLst>
          </a:prstGeom>
          <a:solidFill>
            <a:srgbClr val="86BEB3"/>
          </a:solidFill>
          <a:ln w="12700">
            <a:solidFill>
              <a:srgbClr val="366962"/>
            </a:solidFill>
          </a:ln>
        </p:spPr>
        <p:txBody>
          <a:bodyPr/>
          <a:lstStyle/>
          <a:p>
            <a:endParaRPr lang="en-US"/>
          </a:p>
        </p:txBody>
      </p:sp>
      <p:sp>
        <p:nvSpPr>
          <p:cNvPr id="11" name="AutoShape 11"/>
          <p:cNvSpPr/>
          <p:nvPr/>
        </p:nvSpPr>
        <p:spPr>
          <a:xfrm>
            <a:off x="10706100" y="5803900"/>
            <a:ext cx="4660900" cy="2819400"/>
          </a:xfrm>
          <a:prstGeom prst="roundRect">
            <a:avLst>
              <a:gd name="adj" fmla="val 13063"/>
            </a:avLst>
          </a:prstGeom>
          <a:solidFill>
            <a:srgbClr val="86BEB3"/>
          </a:solidFill>
          <a:ln w="12700">
            <a:solidFill>
              <a:srgbClr val="366962"/>
            </a:solidFill>
          </a:ln>
        </p:spPr>
        <p:txBody>
          <a:bodyPr/>
          <a:lstStyle/>
          <a:p>
            <a:endParaRPr lang="en-US"/>
          </a:p>
        </p:txBody>
      </p:sp>
      <p:sp>
        <p:nvSpPr>
          <p:cNvPr id="12" name="TextBox 12"/>
          <p:cNvSpPr txBox="1"/>
          <p:nvPr/>
        </p:nvSpPr>
        <p:spPr>
          <a:xfrm>
            <a:off x="876300" y="508000"/>
            <a:ext cx="14490700" cy="8890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Management: Indomethacin Test Protocol &amp; Alternative Treatment Strategies</a:t>
            </a:r>
            <a:endParaRPr lang="en-US" sz="1100"/>
          </a:p>
        </p:txBody>
      </p:sp>
      <p:sp>
        <p:nvSpPr>
          <p:cNvPr id="13" name="TextBox 13"/>
          <p:cNvSpPr txBox="1"/>
          <p:nvPr/>
        </p:nvSpPr>
        <p:spPr>
          <a:xfrm>
            <a:off x="1143000" y="1816100"/>
            <a:ext cx="2895600" cy="6604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Oral Test Protocol</a:t>
            </a:r>
            <a:endParaRPr lang="en-US" sz="1100"/>
          </a:p>
        </p:txBody>
      </p:sp>
      <p:sp>
        <p:nvSpPr>
          <p:cNvPr id="14" name="TextBox 14"/>
          <p:cNvSpPr txBox="1"/>
          <p:nvPr/>
        </p:nvSpPr>
        <p:spPr>
          <a:xfrm>
            <a:off x="4826000" y="1816100"/>
            <a:ext cx="28956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IM Alternative</a:t>
            </a:r>
            <a:endParaRPr lang="en-US" sz="1100"/>
          </a:p>
        </p:txBody>
      </p:sp>
      <p:sp>
        <p:nvSpPr>
          <p:cNvPr id="15" name="TextBox 15"/>
          <p:cNvSpPr txBox="1"/>
          <p:nvPr/>
        </p:nvSpPr>
        <p:spPr>
          <a:xfrm>
            <a:off x="8509000" y="1816100"/>
            <a:ext cx="2895600" cy="6604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Response Timing</a:t>
            </a:r>
            <a:endParaRPr lang="en-US" sz="1100"/>
          </a:p>
        </p:txBody>
      </p:sp>
      <p:sp>
        <p:nvSpPr>
          <p:cNvPr id="16" name="TextBox 16"/>
          <p:cNvSpPr txBox="1"/>
          <p:nvPr/>
        </p:nvSpPr>
        <p:spPr>
          <a:xfrm>
            <a:off x="12192000" y="1816100"/>
            <a:ext cx="28956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GI Protection</a:t>
            </a:r>
            <a:endParaRPr lang="en-US" sz="1100"/>
          </a:p>
        </p:txBody>
      </p:sp>
      <p:sp>
        <p:nvSpPr>
          <p:cNvPr id="17" name="TextBox 17"/>
          <p:cNvSpPr txBox="1"/>
          <p:nvPr/>
        </p:nvSpPr>
        <p:spPr>
          <a:xfrm>
            <a:off x="1143000" y="5994400"/>
            <a:ext cx="41275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Neuromodulation</a:t>
            </a:r>
            <a:endParaRPr lang="en-US" sz="1100"/>
          </a:p>
        </p:txBody>
      </p:sp>
      <p:sp>
        <p:nvSpPr>
          <p:cNvPr id="18" name="TextBox 18"/>
          <p:cNvSpPr txBox="1"/>
          <p:nvPr/>
        </p:nvSpPr>
        <p:spPr>
          <a:xfrm>
            <a:off x="6057900" y="5994400"/>
            <a:ext cx="41275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Imaging Mandatory</a:t>
            </a:r>
            <a:endParaRPr lang="en-US" sz="1100"/>
          </a:p>
        </p:txBody>
      </p:sp>
      <p:sp>
        <p:nvSpPr>
          <p:cNvPr id="19" name="TextBox 19"/>
          <p:cNvSpPr txBox="1"/>
          <p:nvPr/>
        </p:nvSpPr>
        <p:spPr>
          <a:xfrm>
            <a:off x="10972800" y="5994400"/>
            <a:ext cx="4127500" cy="330200"/>
          </a:xfrm>
          <a:prstGeom prst="rect">
            <a:avLst/>
          </a:prstGeom>
          <a:solidFill>
            <a:srgbClr val="000000">
              <a:alpha val="0"/>
            </a:srgbClr>
          </a:solidFill>
        </p:spPr>
        <p:txBody>
          <a:bodyPr lIns="0" tIns="0" rIns="0" bIns="0" rtlCol="0" anchor="ctr"/>
          <a:lstStyle/>
          <a:p>
            <a:pPr indent="0" algn="l">
              <a:lnSpc>
                <a:spcPct val="120000"/>
              </a:lnSpc>
              <a:defRPr/>
            </a:pPr>
            <a:r>
              <a:rPr lang="en-US" sz="2200" b="1">
                <a:solidFill>
                  <a:srgbClr val="08493C"/>
                </a:solidFill>
                <a:latin typeface="Agbalumo"/>
              </a:rPr>
              <a:t>Lab Testing</a:t>
            </a:r>
            <a:endParaRPr lang="en-US" sz="1100"/>
          </a:p>
        </p:txBody>
      </p:sp>
      <p:sp>
        <p:nvSpPr>
          <p:cNvPr id="20" name="TextBox 20"/>
          <p:cNvSpPr txBox="1"/>
          <p:nvPr/>
        </p:nvSpPr>
        <p:spPr>
          <a:xfrm>
            <a:off x="1143000" y="2400300"/>
            <a:ext cx="2895600" cy="27940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Diagnostic trial: start indomethacin 25 mg three times daily for 5 to 7 days; if insufficient, escalate stepwise to 50 mg then 75 mg three times daily while monitoring response and adverse effects.</a:t>
            </a:r>
            <a:endParaRPr lang="en-US" sz="1100" dirty="0"/>
          </a:p>
        </p:txBody>
      </p:sp>
      <p:sp>
        <p:nvSpPr>
          <p:cNvPr id="21" name="TextBox 21"/>
          <p:cNvSpPr txBox="1"/>
          <p:nvPr/>
        </p:nvSpPr>
        <p:spPr>
          <a:xfrm>
            <a:off x="4826000" y="2273300"/>
            <a:ext cx="2895600" cy="27940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Alternative regimen: intramuscular indomethacin 50–200 mg administered on alternate days compared with placebo arms in trial settings, with close observation for systemic reactions.</a:t>
            </a:r>
            <a:endParaRPr lang="en-US" sz="1100" dirty="0"/>
          </a:p>
        </p:txBody>
      </p:sp>
      <p:sp>
        <p:nvSpPr>
          <p:cNvPr id="22" name="TextBox 22"/>
          <p:cNvSpPr txBox="1"/>
          <p:nvPr/>
        </p:nvSpPr>
        <p:spPr>
          <a:xfrm>
            <a:off x="8542740" y="2451100"/>
            <a:ext cx="2895600" cy="25146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Complete clinical response within a few days of treatment strongly supports the diagnosis; lack of rapid response should prompt reassessment of diagnosis and management.</a:t>
            </a:r>
            <a:endParaRPr lang="en-US" sz="1100" dirty="0"/>
          </a:p>
        </p:txBody>
      </p:sp>
      <p:sp>
        <p:nvSpPr>
          <p:cNvPr id="23" name="TextBox 23"/>
          <p:cNvSpPr txBox="1"/>
          <p:nvPr/>
        </p:nvSpPr>
        <p:spPr>
          <a:xfrm>
            <a:off x="12192000" y="2273300"/>
            <a:ext cx="2895600" cy="25146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Administer indomethacin together with a proton pump inhibitor for gastrointestinal protection throughout the treatment course to reduce risk of ulcers and dyspepsia.</a:t>
            </a:r>
            <a:endParaRPr lang="en-US" sz="1100" dirty="0"/>
          </a:p>
        </p:txBody>
      </p:sp>
      <p:sp>
        <p:nvSpPr>
          <p:cNvPr id="24" name="TextBox 24"/>
          <p:cNvSpPr txBox="1"/>
          <p:nvPr/>
        </p:nvSpPr>
        <p:spPr>
          <a:xfrm>
            <a:off x="1143000" y="6253518"/>
            <a:ext cx="4127500" cy="1676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Consider noninvasive </a:t>
            </a:r>
            <a:r>
              <a:rPr lang="en-US" sz="1400" b="1" dirty="0" err="1">
                <a:solidFill>
                  <a:srgbClr val="000000"/>
                </a:solidFill>
                <a:latin typeface="Poppins"/>
              </a:rPr>
              <a:t>vagus</a:t>
            </a:r>
            <a:r>
              <a:rPr lang="en-US" sz="1400" b="1" dirty="0">
                <a:solidFill>
                  <a:srgbClr val="000000"/>
                </a:solidFill>
                <a:latin typeface="Poppins"/>
              </a:rPr>
              <a:t> nerve stimulation as an adjunctive therapy, which may reduce required indomethacin doses and improve tolerability in selected patients.</a:t>
            </a:r>
            <a:endParaRPr lang="en-US" sz="1100" dirty="0"/>
          </a:p>
        </p:txBody>
      </p:sp>
      <p:sp>
        <p:nvSpPr>
          <p:cNvPr id="25" name="TextBox 25"/>
          <p:cNvSpPr txBox="1"/>
          <p:nvPr/>
        </p:nvSpPr>
        <p:spPr>
          <a:xfrm>
            <a:off x="6057900" y="6464300"/>
            <a:ext cx="4127500" cy="16764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Obtain brain MRI including dedicated pituitary views as mandatory workup to exclude pituitary adenoma or other structural pathology before confirming management plan.</a:t>
            </a:r>
            <a:endParaRPr lang="en-US" sz="1100" dirty="0"/>
          </a:p>
        </p:txBody>
      </p:sp>
      <p:sp>
        <p:nvSpPr>
          <p:cNvPr id="26" name="TextBox 26"/>
          <p:cNvSpPr txBox="1"/>
          <p:nvPr/>
        </p:nvSpPr>
        <p:spPr>
          <a:xfrm>
            <a:off x="10972800" y="6464300"/>
            <a:ext cx="4127500" cy="19558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Perform baseline laboratory testing including prolactin, IGF-1/growth hormone axis, and thyroid function tests at presentation to identify endocrine contributors or comorbidities.</a:t>
            </a:r>
            <a:endParaRPr lang="en-US" sz="11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574800"/>
            <a:ext cx="14490700" cy="7061200"/>
          </a:xfrm>
          <a:prstGeom prst="rect">
            <a:avLst/>
          </a:prstGeom>
          <a:solidFill>
            <a:srgbClr val="000000">
              <a:alpha val="0"/>
            </a:srgbClr>
          </a:solidFill>
        </p:spPr>
        <p:txBody>
          <a:bodyPr/>
          <a:lstStyle/>
          <a:p>
            <a:endParaRPr lang="en-US"/>
          </a:p>
        </p:txBody>
      </p:sp>
      <p:sp>
        <p:nvSpPr>
          <p:cNvPr id="5" name="AutoShape 5"/>
          <p:cNvSpPr/>
          <p:nvPr/>
        </p:nvSpPr>
        <p:spPr>
          <a:xfrm>
            <a:off x="876300" y="1574800"/>
            <a:ext cx="14490700" cy="723900"/>
          </a:xfrm>
          <a:prstGeom prst="rect">
            <a:avLst/>
          </a:prstGeom>
          <a:solidFill>
            <a:srgbClr val="000000">
              <a:alpha val="0"/>
            </a:srgbClr>
          </a:solidFill>
        </p:spPr>
        <p:txBody>
          <a:bodyPr/>
          <a:lstStyle/>
          <a:p>
            <a:endParaRPr lang="en-US"/>
          </a:p>
        </p:txBody>
      </p:sp>
      <p:sp>
        <p:nvSpPr>
          <p:cNvPr id="6" name="AutoShape 6"/>
          <p:cNvSpPr/>
          <p:nvPr/>
        </p:nvSpPr>
        <p:spPr>
          <a:xfrm>
            <a:off x="876300" y="2628900"/>
            <a:ext cx="14490700" cy="723900"/>
          </a:xfrm>
          <a:prstGeom prst="rect">
            <a:avLst/>
          </a:prstGeom>
          <a:solidFill>
            <a:srgbClr val="000000">
              <a:alpha val="0"/>
            </a:srgbClr>
          </a:solidFill>
        </p:spPr>
        <p:txBody>
          <a:bodyPr/>
          <a:lstStyle/>
          <a:p>
            <a:endParaRPr lang="en-US"/>
          </a:p>
        </p:txBody>
      </p:sp>
      <p:sp>
        <p:nvSpPr>
          <p:cNvPr id="7" name="AutoShape 7"/>
          <p:cNvSpPr/>
          <p:nvPr/>
        </p:nvSpPr>
        <p:spPr>
          <a:xfrm>
            <a:off x="876300" y="3683000"/>
            <a:ext cx="14490700" cy="723900"/>
          </a:xfrm>
          <a:prstGeom prst="rect">
            <a:avLst/>
          </a:prstGeom>
          <a:solidFill>
            <a:srgbClr val="000000">
              <a:alpha val="0"/>
            </a:srgbClr>
          </a:solidFill>
        </p:spPr>
        <p:txBody>
          <a:bodyPr/>
          <a:lstStyle/>
          <a:p>
            <a:endParaRPr lang="en-US"/>
          </a:p>
        </p:txBody>
      </p:sp>
      <p:sp>
        <p:nvSpPr>
          <p:cNvPr id="8" name="AutoShape 8"/>
          <p:cNvSpPr/>
          <p:nvPr/>
        </p:nvSpPr>
        <p:spPr>
          <a:xfrm>
            <a:off x="876300" y="4737100"/>
            <a:ext cx="14490700" cy="723900"/>
          </a:xfrm>
          <a:prstGeom prst="rect">
            <a:avLst/>
          </a:prstGeom>
          <a:solidFill>
            <a:srgbClr val="000000">
              <a:alpha val="0"/>
            </a:srgbClr>
          </a:solidFill>
        </p:spPr>
        <p:txBody>
          <a:bodyPr/>
          <a:lstStyle/>
          <a:p>
            <a:endParaRPr lang="en-US"/>
          </a:p>
        </p:txBody>
      </p:sp>
      <p:sp>
        <p:nvSpPr>
          <p:cNvPr id="9" name="AutoShape 9"/>
          <p:cNvSpPr/>
          <p:nvPr/>
        </p:nvSpPr>
        <p:spPr>
          <a:xfrm>
            <a:off x="876300" y="5791200"/>
            <a:ext cx="14490700" cy="723900"/>
          </a:xfrm>
          <a:prstGeom prst="rect">
            <a:avLst/>
          </a:prstGeom>
          <a:solidFill>
            <a:srgbClr val="000000">
              <a:alpha val="0"/>
            </a:srgbClr>
          </a:solidFill>
        </p:spPr>
        <p:txBody>
          <a:bodyPr/>
          <a:lstStyle/>
          <a:p>
            <a:endParaRPr lang="en-US"/>
          </a:p>
        </p:txBody>
      </p:sp>
      <p:sp>
        <p:nvSpPr>
          <p:cNvPr id="10" name="AutoShape 10"/>
          <p:cNvSpPr/>
          <p:nvPr/>
        </p:nvSpPr>
        <p:spPr>
          <a:xfrm>
            <a:off x="876300" y="6858000"/>
            <a:ext cx="14490700" cy="723900"/>
          </a:xfrm>
          <a:prstGeom prst="rect">
            <a:avLst/>
          </a:prstGeom>
          <a:solidFill>
            <a:srgbClr val="000000">
              <a:alpha val="0"/>
            </a:srgbClr>
          </a:solidFill>
        </p:spPr>
        <p:txBody>
          <a:bodyPr/>
          <a:lstStyle/>
          <a:p>
            <a:endParaRPr lang="en-US"/>
          </a:p>
        </p:txBody>
      </p:sp>
      <p:sp>
        <p:nvSpPr>
          <p:cNvPr id="11" name="AutoShape 11"/>
          <p:cNvSpPr/>
          <p:nvPr/>
        </p:nvSpPr>
        <p:spPr>
          <a:xfrm>
            <a:off x="876300" y="7912100"/>
            <a:ext cx="14490700" cy="723900"/>
          </a:xfrm>
          <a:prstGeom prst="rect">
            <a:avLst/>
          </a:prstGeom>
          <a:solidFill>
            <a:srgbClr val="000000">
              <a:alpha val="0"/>
            </a:srgbClr>
          </a:solidFill>
        </p:spPr>
        <p:txBody>
          <a:bodyPr/>
          <a:lstStyle/>
          <a:p>
            <a:endParaRPr lang="en-US"/>
          </a:p>
        </p:txBody>
      </p:sp>
      <p:sp>
        <p:nvSpPr>
          <p:cNvPr id="12" name="TextBox 12"/>
          <p:cNvSpPr txBox="1"/>
          <p:nvPr/>
        </p:nvSpPr>
        <p:spPr>
          <a:xfrm>
            <a:off x="876300" y="495300"/>
            <a:ext cx="14490700" cy="8636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Prognosis &amp; Long-Term Management Considerations for Clinical Practice</a:t>
            </a:r>
            <a:endParaRPr lang="en-US" sz="1100"/>
          </a:p>
        </p:txBody>
      </p:sp>
      <p:sp>
        <p:nvSpPr>
          <p:cNvPr id="13" name="TextBox 13"/>
          <p:cNvSpPr txBox="1"/>
          <p:nvPr/>
        </p:nvSpPr>
        <p:spPr>
          <a:xfrm>
            <a:off x="876300" y="15748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Lifelong Condition</a:t>
            </a:r>
            <a:endParaRPr lang="en-US" sz="3200" dirty="0"/>
          </a:p>
        </p:txBody>
      </p:sp>
      <p:sp>
        <p:nvSpPr>
          <p:cNvPr id="15" name="TextBox 15"/>
          <p:cNvSpPr txBox="1"/>
          <p:nvPr/>
        </p:nvSpPr>
        <p:spPr>
          <a:xfrm>
            <a:off x="850900" y="33655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Dose Optimization</a:t>
            </a:r>
            <a:endParaRPr lang="en-US" sz="3200" dirty="0"/>
          </a:p>
        </p:txBody>
      </p:sp>
      <p:sp>
        <p:nvSpPr>
          <p:cNvPr id="16" name="TextBox 16"/>
          <p:cNvSpPr txBox="1"/>
          <p:nvPr/>
        </p:nvSpPr>
        <p:spPr>
          <a:xfrm>
            <a:off x="876300" y="47371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08493C"/>
                </a:solidFill>
                <a:latin typeface="Agbalumo"/>
              </a:rPr>
              <a:t>Pediatric Resolution</a:t>
            </a:r>
            <a:endParaRPr lang="en-US" sz="3200"/>
          </a:p>
        </p:txBody>
      </p:sp>
      <p:sp>
        <p:nvSpPr>
          <p:cNvPr id="17" name="TextBox 17"/>
          <p:cNvSpPr txBox="1"/>
          <p:nvPr/>
        </p:nvSpPr>
        <p:spPr>
          <a:xfrm>
            <a:off x="876300" y="57912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a:solidFill>
                  <a:srgbClr val="08493C"/>
                </a:solidFill>
                <a:latin typeface="Agbalumo"/>
              </a:rPr>
              <a:t>Dose Reduction Strategy</a:t>
            </a:r>
            <a:endParaRPr lang="en-US" sz="3200"/>
          </a:p>
        </p:txBody>
      </p:sp>
      <p:sp>
        <p:nvSpPr>
          <p:cNvPr id="18" name="TextBox 18"/>
          <p:cNvSpPr txBox="1"/>
          <p:nvPr/>
        </p:nvSpPr>
        <p:spPr>
          <a:xfrm>
            <a:off x="876300" y="68580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Alternative Therapies</a:t>
            </a:r>
            <a:endParaRPr lang="en-US" sz="3200" dirty="0"/>
          </a:p>
        </p:txBody>
      </p:sp>
      <p:sp>
        <p:nvSpPr>
          <p:cNvPr id="19" name="TextBox 19"/>
          <p:cNvSpPr txBox="1"/>
          <p:nvPr/>
        </p:nvSpPr>
        <p:spPr>
          <a:xfrm>
            <a:off x="876300" y="7912100"/>
            <a:ext cx="14490700" cy="3175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Migraine Comorbidity</a:t>
            </a:r>
            <a:endParaRPr lang="en-US" sz="3200" dirty="0"/>
          </a:p>
        </p:txBody>
      </p:sp>
      <p:sp>
        <p:nvSpPr>
          <p:cNvPr id="20" name="TextBox 20"/>
          <p:cNvSpPr txBox="1"/>
          <p:nvPr/>
        </p:nvSpPr>
        <p:spPr>
          <a:xfrm>
            <a:off x="876300" y="20320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 Chronic condition requiring continuous maintenance indomethacin therapy</a:t>
            </a:r>
            <a:endParaRPr lang="en-US" sz="2400" dirty="0"/>
          </a:p>
        </p:txBody>
      </p:sp>
      <p:sp>
        <p:nvSpPr>
          <p:cNvPr id="21" name="TextBox 21"/>
          <p:cNvSpPr txBox="1"/>
          <p:nvPr/>
        </p:nvSpPr>
        <p:spPr>
          <a:xfrm>
            <a:off x="876300" y="26162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 Excellent headache control when indomethacin tolerated by patients</a:t>
            </a:r>
            <a:endParaRPr lang="en-US" sz="2400" dirty="0"/>
          </a:p>
        </p:txBody>
      </p:sp>
      <p:sp>
        <p:nvSpPr>
          <p:cNvPr id="22" name="TextBox 22"/>
          <p:cNvSpPr txBox="1"/>
          <p:nvPr/>
        </p:nvSpPr>
        <p:spPr>
          <a:xfrm>
            <a:off x="876300" y="387985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dirty="0">
                <a:solidFill>
                  <a:srgbClr val="000000"/>
                </a:solidFill>
                <a:latin typeface="Poppins"/>
              </a:rPr>
              <a:t>Maintain lowest effective dose to minimize gastrointestinal adverse effects</a:t>
            </a:r>
            <a:endParaRPr lang="en-US" sz="2400" dirty="0"/>
          </a:p>
        </p:txBody>
      </p:sp>
      <p:sp>
        <p:nvSpPr>
          <p:cNvPr id="23" name="TextBox 23"/>
          <p:cNvSpPr txBox="1"/>
          <p:nvPr/>
        </p:nvSpPr>
        <p:spPr>
          <a:xfrm>
            <a:off x="876300" y="51943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000000"/>
                </a:solidFill>
                <a:latin typeface="Poppins"/>
              </a:rPr>
              <a:t>Children may experience spontaneous resolution after puberty in some</a:t>
            </a:r>
            <a:endParaRPr lang="en-US" sz="2400"/>
          </a:p>
        </p:txBody>
      </p:sp>
      <p:sp>
        <p:nvSpPr>
          <p:cNvPr id="24" name="TextBox 24"/>
          <p:cNvSpPr txBox="1"/>
          <p:nvPr/>
        </p:nvSpPr>
        <p:spPr>
          <a:xfrm>
            <a:off x="876300" y="62484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000000"/>
                </a:solidFill>
                <a:latin typeface="Poppins"/>
              </a:rPr>
              <a:t>Noninvasive vagus nerve stimulation allows indomethacin dose reduction</a:t>
            </a:r>
            <a:endParaRPr lang="en-US" sz="2400"/>
          </a:p>
        </p:txBody>
      </p:sp>
      <p:sp>
        <p:nvSpPr>
          <p:cNvPr id="25" name="TextBox 25"/>
          <p:cNvSpPr txBox="1"/>
          <p:nvPr/>
        </p:nvSpPr>
        <p:spPr>
          <a:xfrm>
            <a:off x="876300" y="73025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000000"/>
                </a:solidFill>
                <a:latin typeface="Poppins"/>
              </a:rPr>
              <a:t>Topiramate (50-200 mg BID) and melatonin (5-20 mg) alternative options</a:t>
            </a:r>
            <a:endParaRPr lang="en-US" sz="2400"/>
          </a:p>
        </p:txBody>
      </p:sp>
      <p:sp>
        <p:nvSpPr>
          <p:cNvPr id="26" name="TextBox 26"/>
          <p:cNvSpPr txBox="1"/>
          <p:nvPr/>
        </p:nvSpPr>
        <p:spPr>
          <a:xfrm>
            <a:off x="876300" y="8369300"/>
            <a:ext cx="14490700" cy="266700"/>
          </a:xfrm>
          <a:prstGeom prst="rect">
            <a:avLst/>
          </a:prstGeom>
          <a:solidFill>
            <a:srgbClr val="000000">
              <a:alpha val="0"/>
            </a:srgbClr>
          </a:solidFill>
        </p:spPr>
        <p:txBody>
          <a:bodyPr lIns="0" tIns="0" rIns="0" bIns="0" rtlCol="0" anchor="ctr"/>
          <a:lstStyle/>
          <a:p>
            <a:pPr indent="0" algn="l">
              <a:lnSpc>
                <a:spcPct val="150000"/>
              </a:lnSpc>
              <a:defRPr/>
            </a:pPr>
            <a:r>
              <a:rPr lang="en-US" sz="2400" b="1">
                <a:solidFill>
                  <a:srgbClr val="000000"/>
                </a:solidFill>
                <a:latin typeface="Poppins"/>
              </a:rPr>
              <a:t>Patients with migraine comorbidity may develop persistent pain</a:t>
            </a:r>
            <a:endParaRPr lang="en-US" sz="2400"/>
          </a:p>
        </p:txBody>
      </p:sp>
      <p:pic>
        <p:nvPicPr>
          <p:cNvPr id="28" name="Picture 27">
            <a:extLst>
              <a:ext uri="{FF2B5EF4-FFF2-40B4-BE49-F238E27FC236}">
                <a16:creationId xmlns:a16="http://schemas.microsoft.com/office/drawing/2014/main" id="{FFE34849-91B9-AAC3-75E4-D9B8E6233AE3}"/>
              </a:ext>
            </a:extLst>
          </p:cNvPr>
          <p:cNvPicPr>
            <a:picLocks noChangeAspect="1"/>
          </p:cNvPicPr>
          <p:nvPr/>
        </p:nvPicPr>
        <p:blipFill>
          <a:blip r:embed="rId3"/>
          <a:stretch>
            <a:fillRect/>
          </a:stretch>
        </p:blipFill>
        <p:spPr>
          <a:xfrm>
            <a:off x="12666472" y="4146550"/>
            <a:ext cx="3619098" cy="29799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476500"/>
            <a:ext cx="14490700" cy="5676900"/>
          </a:xfrm>
          <a:prstGeom prst="rect">
            <a:avLst/>
          </a:prstGeom>
          <a:solidFill>
            <a:srgbClr val="000000">
              <a:alpha val="0"/>
            </a:srgbClr>
          </a:solidFill>
        </p:spPr>
        <p:txBody>
          <a:bodyPr/>
          <a:lstStyle/>
          <a:p>
            <a:endParaRPr lang="en-US"/>
          </a:p>
        </p:txBody>
      </p:sp>
      <p:sp>
        <p:nvSpPr>
          <p:cNvPr id="5" name="AutoShape 5"/>
          <p:cNvSpPr/>
          <p:nvPr/>
        </p:nvSpPr>
        <p:spPr>
          <a:xfrm>
            <a:off x="885967" y="2476500"/>
            <a:ext cx="4660900" cy="56769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43000" y="2743200"/>
            <a:ext cx="749300" cy="749300"/>
          </a:xfrm>
          <a:prstGeom prst="roundRect">
            <a:avLst>
              <a:gd name="adj" fmla="val 49152"/>
            </a:avLst>
          </a:prstGeom>
          <a:solidFill>
            <a:srgbClr val="0F493D"/>
          </a:solidFill>
        </p:spPr>
        <p:txBody>
          <a:bodyPr/>
          <a:lstStyle/>
          <a:p>
            <a:endParaRPr lang="en-US"/>
          </a:p>
        </p:txBody>
      </p:sp>
      <p:sp>
        <p:nvSpPr>
          <p:cNvPr id="7" name="AutoShape 7"/>
          <p:cNvSpPr/>
          <p:nvPr/>
        </p:nvSpPr>
        <p:spPr>
          <a:xfrm>
            <a:off x="5791200" y="2476500"/>
            <a:ext cx="4660900" cy="56769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6057900" y="2743200"/>
            <a:ext cx="749300" cy="749300"/>
          </a:xfrm>
          <a:prstGeom prst="roundRect">
            <a:avLst>
              <a:gd name="adj" fmla="val 49152"/>
            </a:avLst>
          </a:prstGeom>
          <a:solidFill>
            <a:srgbClr val="0F493D"/>
          </a:solidFill>
        </p:spPr>
        <p:txBody>
          <a:bodyPr/>
          <a:lstStyle/>
          <a:p>
            <a:endParaRPr lang="en-US"/>
          </a:p>
        </p:txBody>
      </p:sp>
      <p:sp>
        <p:nvSpPr>
          <p:cNvPr id="9" name="AutoShape 9"/>
          <p:cNvSpPr/>
          <p:nvPr/>
        </p:nvSpPr>
        <p:spPr>
          <a:xfrm>
            <a:off x="10579100" y="2442286"/>
            <a:ext cx="4660900" cy="5676900"/>
          </a:xfrm>
          <a:prstGeom prst="roundRect">
            <a:avLst>
              <a:gd name="adj" fmla="val 2997"/>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10972800" y="2743200"/>
            <a:ext cx="749300" cy="749300"/>
          </a:xfrm>
          <a:prstGeom prst="roundRect">
            <a:avLst>
              <a:gd name="adj" fmla="val 49152"/>
            </a:avLst>
          </a:prstGeom>
          <a:solidFill>
            <a:srgbClr val="0F493D"/>
          </a:solidFill>
        </p:spPr>
        <p:txBody>
          <a:bodyPr/>
          <a:lstStyle/>
          <a:p>
            <a:endParaRPr lang="en-US"/>
          </a:p>
        </p:txBody>
      </p:sp>
      <p:sp>
        <p:nvSpPr>
          <p:cNvPr id="11" name="TextBox 11"/>
          <p:cNvSpPr txBox="1"/>
          <p:nvPr/>
        </p:nvSpPr>
        <p:spPr>
          <a:xfrm>
            <a:off x="876300" y="977900"/>
            <a:ext cx="14490700" cy="12065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Associated Symptoms and Functional Impact: Beyond the Head Pain</a:t>
            </a:r>
            <a:endParaRPr lang="en-US" sz="1100"/>
          </a:p>
        </p:txBody>
      </p:sp>
      <p:sp>
        <p:nvSpPr>
          <p:cNvPr id="12" name="TextBox 12"/>
          <p:cNvSpPr txBox="1"/>
          <p:nvPr/>
        </p:nvSpPr>
        <p:spPr>
          <a:xfrm>
            <a:off x="984250" y="3379337"/>
            <a:ext cx="4127500" cy="9017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Migraine-Associated Symptoms</a:t>
            </a:r>
            <a:endParaRPr lang="en-US" sz="2400" dirty="0"/>
          </a:p>
        </p:txBody>
      </p:sp>
      <p:sp>
        <p:nvSpPr>
          <p:cNvPr id="13" name="TextBox 13"/>
          <p:cNvSpPr txBox="1"/>
          <p:nvPr/>
        </p:nvSpPr>
        <p:spPr>
          <a:xfrm>
            <a:off x="5886450" y="3467100"/>
            <a:ext cx="4127500" cy="9017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Trigeminal Autonomic Features</a:t>
            </a:r>
            <a:endParaRPr lang="en-US" sz="2400" dirty="0"/>
          </a:p>
        </p:txBody>
      </p:sp>
      <p:sp>
        <p:nvSpPr>
          <p:cNvPr id="14" name="TextBox 14"/>
          <p:cNvSpPr txBox="1"/>
          <p:nvPr/>
        </p:nvSpPr>
        <p:spPr>
          <a:xfrm>
            <a:off x="10845800" y="3502546"/>
            <a:ext cx="4127500" cy="901700"/>
          </a:xfrm>
          <a:prstGeom prst="rect">
            <a:avLst/>
          </a:prstGeom>
          <a:solidFill>
            <a:srgbClr val="000000">
              <a:alpha val="0"/>
            </a:srgbClr>
          </a:solidFill>
        </p:spPr>
        <p:txBody>
          <a:bodyPr lIns="0" tIns="0" rIns="0" bIns="0" rtlCol="0" anchor="ctr"/>
          <a:lstStyle/>
          <a:p>
            <a:pPr indent="0" algn="l">
              <a:lnSpc>
                <a:spcPct val="120000"/>
              </a:lnSpc>
              <a:defRPr/>
            </a:pPr>
            <a:r>
              <a:rPr lang="en-US" b="1" dirty="0">
                <a:solidFill>
                  <a:srgbClr val="08493C"/>
                </a:solidFill>
                <a:latin typeface="Agbalumo"/>
              </a:rPr>
              <a:t>Critical Disability Assessment Questions</a:t>
            </a:r>
            <a:endParaRPr lang="en-US" dirty="0"/>
          </a:p>
        </p:txBody>
      </p:sp>
      <p:sp>
        <p:nvSpPr>
          <p:cNvPr id="15" name="TextBox 15"/>
          <p:cNvSpPr txBox="1"/>
          <p:nvPr/>
        </p:nvSpPr>
        <p:spPr>
          <a:xfrm>
            <a:off x="1225550" y="4150436"/>
            <a:ext cx="41275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Light, sound, odor sensitivity. Nausea, vomiting, activity worsening.</a:t>
            </a:r>
            <a:endParaRPr lang="en-US" sz="1100" dirty="0"/>
          </a:p>
        </p:txBody>
      </p:sp>
      <p:sp>
        <p:nvSpPr>
          <p:cNvPr id="16" name="TextBox 16"/>
          <p:cNvSpPr txBox="1"/>
          <p:nvPr/>
        </p:nvSpPr>
        <p:spPr>
          <a:xfrm>
            <a:off x="1225550" y="5725805"/>
            <a:ext cx="38735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60% have allodynia: hair hurts, touch intolerance</a:t>
            </a:r>
            <a:endParaRPr lang="en-US" sz="1100" dirty="0"/>
          </a:p>
        </p:txBody>
      </p:sp>
      <p:sp>
        <p:nvSpPr>
          <p:cNvPr id="17" name="TextBox 17"/>
          <p:cNvSpPr txBox="1"/>
          <p:nvPr/>
        </p:nvSpPr>
        <p:spPr>
          <a:xfrm>
            <a:off x="1188777" y="6995805"/>
            <a:ext cx="38735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Prefer lying motionless in dark quiet room</a:t>
            </a:r>
            <a:endParaRPr lang="en-US" sz="1100" dirty="0"/>
          </a:p>
        </p:txBody>
      </p:sp>
      <p:sp>
        <p:nvSpPr>
          <p:cNvPr id="18" name="TextBox 18"/>
          <p:cNvSpPr txBox="1"/>
          <p:nvPr/>
        </p:nvSpPr>
        <p:spPr>
          <a:xfrm>
            <a:off x="6185090" y="4648200"/>
            <a:ext cx="41275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Tearing, red eye, nasal congestion, ptosis, miosis, flushing. </a:t>
            </a:r>
            <a:br>
              <a:rPr lang="en-US" sz="1900" b="1" dirty="0">
                <a:solidFill>
                  <a:srgbClr val="000000"/>
                </a:solidFill>
                <a:latin typeface="Poppins"/>
              </a:rPr>
            </a:br>
            <a:endParaRPr lang="en-US" sz="1900" b="1" dirty="0">
              <a:solidFill>
                <a:srgbClr val="000000"/>
              </a:solidFill>
              <a:latin typeface="Poppins"/>
            </a:endParaRPr>
          </a:p>
          <a:p>
            <a:pPr indent="0" algn="l">
              <a:lnSpc>
                <a:spcPct val="150000"/>
              </a:lnSpc>
              <a:defRPr/>
            </a:pPr>
            <a:r>
              <a:rPr lang="en-US" sz="1900" b="1" dirty="0">
                <a:solidFill>
                  <a:srgbClr val="000000"/>
                </a:solidFill>
                <a:latin typeface="Poppins"/>
              </a:rPr>
              <a:t>More pronounced in cluster. Often bilateral in migraine. Photograph during attack.</a:t>
            </a:r>
            <a:endParaRPr lang="en-US" sz="1100" dirty="0"/>
          </a:p>
        </p:txBody>
      </p:sp>
      <p:sp>
        <p:nvSpPr>
          <p:cNvPr id="19" name="TextBox 19"/>
          <p:cNvSpPr txBox="1"/>
          <p:nvPr/>
        </p:nvSpPr>
        <p:spPr>
          <a:xfrm>
            <a:off x="11177043" y="4159250"/>
            <a:ext cx="38735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"How many headache-free days monthly?" - captures frequency</a:t>
            </a:r>
            <a:endParaRPr lang="en-US" sz="1100" dirty="0"/>
          </a:p>
        </p:txBody>
      </p:sp>
      <p:sp>
        <p:nvSpPr>
          <p:cNvPr id="20" name="TextBox 20"/>
          <p:cNvSpPr txBox="1"/>
          <p:nvPr/>
        </p:nvSpPr>
        <p:spPr>
          <a:xfrm>
            <a:off x="11244807" y="5581650"/>
            <a:ext cx="38735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"Impact on life between attacks?" - interictal burden</a:t>
            </a:r>
            <a:endParaRPr lang="en-US" sz="1100" dirty="0"/>
          </a:p>
        </p:txBody>
      </p:sp>
      <p:sp>
        <p:nvSpPr>
          <p:cNvPr id="21" name="TextBox 21"/>
          <p:cNvSpPr txBox="1"/>
          <p:nvPr/>
        </p:nvSpPr>
        <p:spPr>
          <a:xfrm>
            <a:off x="11201590" y="6672239"/>
            <a:ext cx="38735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dirty="0">
                <a:solidFill>
                  <a:srgbClr val="000000"/>
                </a:solidFill>
                <a:latin typeface="Poppins"/>
              </a:rPr>
              <a:t>Personal impact often not addressed in clinical visits</a:t>
            </a:r>
            <a:endParaRPr lang="en-US" sz="1100" dirty="0"/>
          </a:p>
        </p:txBody>
      </p:sp>
      <p:sp>
        <p:nvSpPr>
          <p:cNvPr id="24" name="TextBox 24"/>
          <p:cNvSpPr txBox="1"/>
          <p:nvPr/>
        </p:nvSpPr>
        <p:spPr>
          <a:xfrm>
            <a:off x="10845800" y="4902200"/>
            <a:ext cx="241300" cy="2413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5" name="TextBox 25"/>
          <p:cNvSpPr txBox="1"/>
          <p:nvPr/>
        </p:nvSpPr>
        <p:spPr>
          <a:xfrm>
            <a:off x="10845800" y="6235700"/>
            <a:ext cx="241300" cy="2413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sp>
        <p:nvSpPr>
          <p:cNvPr id="26" name="TextBox 26"/>
          <p:cNvSpPr txBox="1"/>
          <p:nvPr/>
        </p:nvSpPr>
        <p:spPr>
          <a:xfrm>
            <a:off x="10845800" y="7188200"/>
            <a:ext cx="241300" cy="241300"/>
          </a:xfrm>
          <a:prstGeom prst="rect">
            <a:avLst/>
          </a:prstGeom>
          <a:solidFill>
            <a:srgbClr val="000000">
              <a:alpha val="0"/>
            </a:srgbClr>
          </a:solidFill>
        </p:spPr>
        <p:txBody>
          <a:bodyPr lIns="0" tIns="0" rIns="0" bIns="0" rtlCol="0" anchor="ctr"/>
          <a:lstStyle/>
          <a:p>
            <a:pPr algn="ctr">
              <a:lnSpc>
                <a:spcPct val="100000"/>
              </a:lnSpc>
              <a:defRPr/>
            </a:pPr>
            <a:endParaRPr lang="en-US" sz="1100" dirty="0"/>
          </a:p>
        </p:txBody>
      </p:sp>
      <p:pic>
        <p:nvPicPr>
          <p:cNvPr id="27" name="Picture 27"/>
          <p:cNvPicPr>
            <a:picLocks noChangeAspect="1"/>
          </p:cNvPicPr>
          <p:nvPr/>
        </p:nvPicPr>
        <p:blipFill>
          <a:blip r:embed="rId3"/>
          <a:stretch>
            <a:fillRect/>
          </a:stretch>
        </p:blipFill>
        <p:spPr>
          <a:xfrm>
            <a:off x="1384300" y="2984500"/>
            <a:ext cx="241300" cy="241300"/>
          </a:xfrm>
          <a:prstGeom prst="rect">
            <a:avLst/>
          </a:prstGeom>
        </p:spPr>
      </p:pic>
      <p:pic>
        <p:nvPicPr>
          <p:cNvPr id="28" name="Picture 28"/>
          <p:cNvPicPr>
            <a:picLocks noChangeAspect="1"/>
          </p:cNvPicPr>
          <p:nvPr/>
        </p:nvPicPr>
        <p:blipFill>
          <a:blip r:embed="rId4"/>
          <a:stretch>
            <a:fillRect/>
          </a:stretch>
        </p:blipFill>
        <p:spPr>
          <a:xfrm>
            <a:off x="6324600" y="2997200"/>
            <a:ext cx="215900" cy="215900"/>
          </a:xfrm>
          <a:prstGeom prst="rect">
            <a:avLst/>
          </a:prstGeom>
        </p:spPr>
      </p:pic>
      <p:pic>
        <p:nvPicPr>
          <p:cNvPr id="29" name="Picture 29"/>
          <p:cNvPicPr>
            <a:picLocks noChangeAspect="1"/>
          </p:cNvPicPr>
          <p:nvPr/>
        </p:nvPicPr>
        <p:blipFill>
          <a:blip r:embed="rId5"/>
          <a:stretch>
            <a:fillRect/>
          </a:stretch>
        </p:blipFill>
        <p:spPr>
          <a:xfrm>
            <a:off x="11239500" y="2997200"/>
            <a:ext cx="215900" cy="2159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384300"/>
            <a:ext cx="14490700" cy="7137400"/>
          </a:xfrm>
          <a:prstGeom prst="rect">
            <a:avLst/>
          </a:prstGeom>
          <a:solidFill>
            <a:srgbClr val="000000">
              <a:alpha val="0"/>
            </a:srgbClr>
          </a:solidFill>
        </p:spPr>
        <p:txBody>
          <a:bodyPr/>
          <a:lstStyle/>
          <a:p>
            <a:endParaRPr lang="en-US"/>
          </a:p>
        </p:txBody>
      </p:sp>
      <p:sp>
        <p:nvSpPr>
          <p:cNvPr id="5" name="AutoShape 5"/>
          <p:cNvSpPr/>
          <p:nvPr/>
        </p:nvSpPr>
        <p:spPr>
          <a:xfrm>
            <a:off x="876300" y="1384300"/>
            <a:ext cx="3429000" cy="36195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181100" y="1612900"/>
            <a:ext cx="660400" cy="660400"/>
          </a:xfrm>
          <a:prstGeom prst="roundRect">
            <a:avLst>
              <a:gd name="adj" fmla="val 50000"/>
            </a:avLst>
          </a:prstGeom>
          <a:solidFill>
            <a:srgbClr val="0F493D"/>
          </a:solidFill>
        </p:spPr>
        <p:txBody>
          <a:bodyPr/>
          <a:lstStyle/>
          <a:p>
            <a:endParaRPr lang="en-US"/>
          </a:p>
        </p:txBody>
      </p:sp>
      <p:sp>
        <p:nvSpPr>
          <p:cNvPr id="7" name="AutoShape 7"/>
          <p:cNvSpPr/>
          <p:nvPr/>
        </p:nvSpPr>
        <p:spPr>
          <a:xfrm>
            <a:off x="4559300" y="1384300"/>
            <a:ext cx="3429000" cy="36195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876800" y="1612900"/>
            <a:ext cx="660400" cy="660400"/>
          </a:xfrm>
          <a:prstGeom prst="roundRect">
            <a:avLst>
              <a:gd name="adj" fmla="val 50000"/>
            </a:avLst>
          </a:prstGeom>
          <a:solidFill>
            <a:srgbClr val="0F493D"/>
          </a:solidFill>
        </p:spPr>
        <p:txBody>
          <a:bodyPr/>
          <a:lstStyle/>
          <a:p>
            <a:endParaRPr lang="en-US"/>
          </a:p>
        </p:txBody>
      </p:sp>
      <p:sp>
        <p:nvSpPr>
          <p:cNvPr id="9" name="AutoShape 9"/>
          <p:cNvSpPr/>
          <p:nvPr/>
        </p:nvSpPr>
        <p:spPr>
          <a:xfrm>
            <a:off x="8242300" y="1384300"/>
            <a:ext cx="3429000" cy="36195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8559800" y="1612900"/>
            <a:ext cx="660400" cy="660400"/>
          </a:xfrm>
          <a:prstGeom prst="roundRect">
            <a:avLst>
              <a:gd name="adj" fmla="val 50000"/>
            </a:avLst>
          </a:prstGeom>
          <a:solidFill>
            <a:srgbClr val="0F493D"/>
          </a:solidFill>
        </p:spPr>
        <p:txBody>
          <a:bodyPr/>
          <a:lstStyle/>
          <a:p>
            <a:endParaRPr lang="en-US"/>
          </a:p>
        </p:txBody>
      </p:sp>
      <p:sp>
        <p:nvSpPr>
          <p:cNvPr id="11" name="AutoShape 11"/>
          <p:cNvSpPr/>
          <p:nvPr/>
        </p:nvSpPr>
        <p:spPr>
          <a:xfrm>
            <a:off x="11925300" y="1384300"/>
            <a:ext cx="3429000" cy="3619500"/>
          </a:xfrm>
          <a:prstGeom prst="roundRect">
            <a:avLst>
              <a:gd name="adj" fmla="val 3333"/>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12242800" y="1612900"/>
            <a:ext cx="660400" cy="660400"/>
          </a:xfrm>
          <a:prstGeom prst="roundRect">
            <a:avLst>
              <a:gd name="adj" fmla="val 50000"/>
            </a:avLst>
          </a:prstGeom>
          <a:solidFill>
            <a:srgbClr val="0F493D"/>
          </a:solidFill>
        </p:spPr>
        <p:txBody>
          <a:bodyPr/>
          <a:lstStyle/>
          <a:p>
            <a:endParaRPr lang="en-US"/>
          </a:p>
        </p:txBody>
      </p:sp>
      <p:sp>
        <p:nvSpPr>
          <p:cNvPr id="13" name="AutoShape 13"/>
          <p:cNvSpPr/>
          <p:nvPr/>
        </p:nvSpPr>
        <p:spPr>
          <a:xfrm>
            <a:off x="876300" y="5232400"/>
            <a:ext cx="4660900" cy="3289300"/>
          </a:xfrm>
          <a:prstGeom prst="roundRect">
            <a:avLst>
              <a:gd name="adj" fmla="val 3474"/>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181100" y="5461000"/>
            <a:ext cx="660400" cy="660400"/>
          </a:xfrm>
          <a:prstGeom prst="roundRect">
            <a:avLst>
              <a:gd name="adj" fmla="val 50000"/>
            </a:avLst>
          </a:prstGeom>
          <a:solidFill>
            <a:srgbClr val="0F493D"/>
          </a:solidFill>
        </p:spPr>
        <p:txBody>
          <a:bodyPr/>
          <a:lstStyle/>
          <a:p>
            <a:endParaRPr lang="en-US"/>
          </a:p>
        </p:txBody>
      </p:sp>
      <p:sp>
        <p:nvSpPr>
          <p:cNvPr id="15" name="AutoShape 15"/>
          <p:cNvSpPr/>
          <p:nvPr/>
        </p:nvSpPr>
        <p:spPr>
          <a:xfrm>
            <a:off x="5791200" y="5232400"/>
            <a:ext cx="4660900" cy="3289300"/>
          </a:xfrm>
          <a:prstGeom prst="roundRect">
            <a:avLst>
              <a:gd name="adj" fmla="val 3474"/>
            </a:avLst>
          </a:prstGeom>
          <a:solidFill>
            <a:srgbClr val="86BEB3">
              <a:alpha val="78824"/>
            </a:srgbClr>
          </a:solidFill>
          <a:ln w="12700">
            <a:solidFill>
              <a:srgbClr val="366962"/>
            </a:solidFill>
          </a:ln>
        </p:spPr>
        <p:txBody>
          <a:bodyPr/>
          <a:lstStyle/>
          <a:p>
            <a:endParaRPr lang="en-US"/>
          </a:p>
        </p:txBody>
      </p:sp>
      <p:sp>
        <p:nvSpPr>
          <p:cNvPr id="16" name="AutoShape 16"/>
          <p:cNvSpPr/>
          <p:nvPr/>
        </p:nvSpPr>
        <p:spPr>
          <a:xfrm>
            <a:off x="6096000" y="5461000"/>
            <a:ext cx="660400" cy="660400"/>
          </a:xfrm>
          <a:prstGeom prst="roundRect">
            <a:avLst>
              <a:gd name="adj" fmla="val 50000"/>
            </a:avLst>
          </a:prstGeom>
          <a:solidFill>
            <a:srgbClr val="0F493D"/>
          </a:solidFill>
        </p:spPr>
        <p:txBody>
          <a:bodyPr/>
          <a:lstStyle/>
          <a:p>
            <a:endParaRPr lang="en-US"/>
          </a:p>
        </p:txBody>
      </p:sp>
      <p:sp>
        <p:nvSpPr>
          <p:cNvPr id="17" name="AutoShape 17"/>
          <p:cNvSpPr/>
          <p:nvPr/>
        </p:nvSpPr>
        <p:spPr>
          <a:xfrm>
            <a:off x="10706100" y="5232400"/>
            <a:ext cx="4660900" cy="3289300"/>
          </a:xfrm>
          <a:prstGeom prst="roundRect">
            <a:avLst>
              <a:gd name="adj" fmla="val 3474"/>
            </a:avLst>
          </a:prstGeom>
          <a:solidFill>
            <a:srgbClr val="86BEB3">
              <a:alpha val="78824"/>
            </a:srgbClr>
          </a:solidFill>
          <a:ln w="12700">
            <a:solidFill>
              <a:srgbClr val="366962"/>
            </a:solidFill>
          </a:ln>
        </p:spPr>
        <p:txBody>
          <a:bodyPr/>
          <a:lstStyle/>
          <a:p>
            <a:endParaRPr lang="en-US"/>
          </a:p>
        </p:txBody>
      </p:sp>
      <p:sp>
        <p:nvSpPr>
          <p:cNvPr id="18" name="AutoShape 18"/>
          <p:cNvSpPr/>
          <p:nvPr/>
        </p:nvSpPr>
        <p:spPr>
          <a:xfrm>
            <a:off x="11010900" y="5461000"/>
            <a:ext cx="660400" cy="660400"/>
          </a:xfrm>
          <a:prstGeom prst="roundRect">
            <a:avLst>
              <a:gd name="adj" fmla="val 50000"/>
            </a:avLst>
          </a:prstGeom>
          <a:solidFill>
            <a:srgbClr val="0F493D"/>
          </a:solidFill>
        </p:spPr>
        <p:txBody>
          <a:bodyPr/>
          <a:lstStyle/>
          <a:p>
            <a:endParaRPr lang="en-US"/>
          </a:p>
        </p:txBody>
      </p:sp>
      <p:sp>
        <p:nvSpPr>
          <p:cNvPr id="19" name="TextBox 19"/>
          <p:cNvSpPr txBox="1"/>
          <p:nvPr/>
        </p:nvSpPr>
        <p:spPr>
          <a:xfrm>
            <a:off x="876300" y="596900"/>
            <a:ext cx="14490700" cy="520700"/>
          </a:xfrm>
          <a:prstGeom prst="rect">
            <a:avLst/>
          </a:prstGeom>
          <a:solidFill>
            <a:srgbClr val="000000">
              <a:alpha val="0"/>
            </a:srgbClr>
          </a:solidFill>
        </p:spPr>
        <p:txBody>
          <a:bodyPr lIns="0" tIns="0" rIns="0" bIns="0" rtlCol="0" anchor="ctr"/>
          <a:lstStyle/>
          <a:p>
            <a:pPr indent="0" algn="l">
              <a:lnSpc>
                <a:spcPct val="120000"/>
              </a:lnSpc>
              <a:defRPr/>
            </a:pPr>
            <a:r>
              <a:rPr lang="en-US" sz="3400" b="1">
                <a:solidFill>
                  <a:srgbClr val="08493C"/>
                </a:solidFill>
                <a:latin typeface="Agbalumo"/>
              </a:rPr>
              <a:t>Cranial Neuralgias: Definition &amp; ICHD-3 Diagnostic Criteria</a:t>
            </a:r>
            <a:endParaRPr lang="en-US" sz="1100"/>
          </a:p>
        </p:txBody>
      </p:sp>
      <p:sp>
        <p:nvSpPr>
          <p:cNvPr id="20" name="TextBox 20"/>
          <p:cNvSpPr txBox="1"/>
          <p:nvPr/>
        </p:nvSpPr>
        <p:spPr>
          <a:xfrm>
            <a:off x="1120254" y="2108200"/>
            <a:ext cx="2895600" cy="7874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Trigeminal Neuralgia</a:t>
            </a:r>
            <a:endParaRPr lang="en-US" sz="1100" dirty="0"/>
          </a:p>
        </p:txBody>
      </p:sp>
      <p:sp>
        <p:nvSpPr>
          <p:cNvPr id="21" name="TextBox 21"/>
          <p:cNvSpPr txBox="1"/>
          <p:nvPr/>
        </p:nvSpPr>
        <p:spPr>
          <a:xfrm>
            <a:off x="4876800" y="2292350"/>
            <a:ext cx="28956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Attack Duration</a:t>
            </a:r>
            <a:endParaRPr lang="en-US" sz="1100" dirty="0"/>
          </a:p>
        </p:txBody>
      </p:sp>
      <p:sp>
        <p:nvSpPr>
          <p:cNvPr id="22" name="TextBox 22"/>
          <p:cNvSpPr txBox="1"/>
          <p:nvPr/>
        </p:nvSpPr>
        <p:spPr>
          <a:xfrm>
            <a:off x="8604250" y="2311305"/>
            <a:ext cx="28956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Pain Quality</a:t>
            </a:r>
            <a:endParaRPr lang="en-US" sz="1100" dirty="0"/>
          </a:p>
        </p:txBody>
      </p:sp>
      <p:sp>
        <p:nvSpPr>
          <p:cNvPr id="23" name="TextBox 23"/>
          <p:cNvSpPr txBox="1"/>
          <p:nvPr/>
        </p:nvSpPr>
        <p:spPr>
          <a:xfrm>
            <a:off x="12249150" y="2117014"/>
            <a:ext cx="2895600" cy="7874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Trigger Mechanism</a:t>
            </a:r>
            <a:endParaRPr lang="en-US" sz="1100" dirty="0"/>
          </a:p>
        </p:txBody>
      </p:sp>
      <p:sp>
        <p:nvSpPr>
          <p:cNvPr id="24" name="TextBox 24"/>
          <p:cNvSpPr txBox="1"/>
          <p:nvPr/>
        </p:nvSpPr>
        <p:spPr>
          <a:xfrm>
            <a:off x="1181100" y="5924550"/>
            <a:ext cx="4127500" cy="7874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Glossopharyngeal Neuralgia</a:t>
            </a:r>
            <a:endParaRPr lang="en-US" sz="1100" dirty="0"/>
          </a:p>
        </p:txBody>
      </p:sp>
      <p:sp>
        <p:nvSpPr>
          <p:cNvPr id="25" name="TextBox 25"/>
          <p:cNvSpPr txBox="1"/>
          <p:nvPr/>
        </p:nvSpPr>
        <p:spPr>
          <a:xfrm>
            <a:off x="6076287" y="6120737"/>
            <a:ext cx="41275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Occipital Neuralgia</a:t>
            </a:r>
            <a:endParaRPr lang="en-US" sz="1100" dirty="0"/>
          </a:p>
        </p:txBody>
      </p:sp>
      <p:sp>
        <p:nvSpPr>
          <p:cNvPr id="26" name="TextBox 26"/>
          <p:cNvSpPr txBox="1"/>
          <p:nvPr/>
        </p:nvSpPr>
        <p:spPr>
          <a:xfrm>
            <a:off x="11032604" y="6159405"/>
            <a:ext cx="4127500" cy="393700"/>
          </a:xfrm>
          <a:prstGeom prst="rect">
            <a:avLst/>
          </a:prstGeom>
          <a:solidFill>
            <a:srgbClr val="000000">
              <a:alpha val="0"/>
            </a:srgbClr>
          </a:solidFill>
        </p:spPr>
        <p:txBody>
          <a:bodyPr lIns="0" tIns="0" rIns="0" bIns="0" rtlCol="0" anchor="ctr"/>
          <a:lstStyle/>
          <a:p>
            <a:pPr indent="0" algn="l">
              <a:lnSpc>
                <a:spcPct val="120000"/>
              </a:lnSpc>
              <a:defRPr/>
            </a:pPr>
            <a:r>
              <a:rPr lang="en-US" sz="2600" b="1" dirty="0">
                <a:solidFill>
                  <a:srgbClr val="08493C"/>
                </a:solidFill>
                <a:latin typeface="Agbalumo"/>
              </a:rPr>
              <a:t>Nervus Intermedius</a:t>
            </a:r>
            <a:endParaRPr lang="en-US" sz="1100" dirty="0"/>
          </a:p>
        </p:txBody>
      </p:sp>
      <p:sp>
        <p:nvSpPr>
          <p:cNvPr id="27" name="TextBox 27"/>
          <p:cNvSpPr txBox="1"/>
          <p:nvPr/>
        </p:nvSpPr>
        <p:spPr>
          <a:xfrm>
            <a:off x="1143000" y="3454400"/>
            <a:ext cx="28956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Trigeminal neuralgia: recurrent unilateral facial paroxysms</a:t>
            </a:r>
            <a:endParaRPr lang="en-US" sz="1100"/>
          </a:p>
        </p:txBody>
      </p:sp>
      <p:sp>
        <p:nvSpPr>
          <p:cNvPr id="28" name="TextBox 28"/>
          <p:cNvSpPr txBox="1"/>
          <p:nvPr/>
        </p:nvSpPr>
        <p:spPr>
          <a:xfrm>
            <a:off x="4826000" y="3048000"/>
            <a:ext cx="2895600" cy="6604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Pain lasts seconds to 2 minutes duration</a:t>
            </a:r>
            <a:endParaRPr lang="en-US" sz="1100"/>
          </a:p>
        </p:txBody>
      </p:sp>
      <p:sp>
        <p:nvSpPr>
          <p:cNvPr id="29" name="TextBox 29"/>
          <p:cNvSpPr txBox="1"/>
          <p:nvPr/>
        </p:nvSpPr>
        <p:spPr>
          <a:xfrm>
            <a:off x="8509000" y="3048000"/>
            <a:ext cx="28956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Electric shock-like shooting stabbing sharp pain quality</a:t>
            </a:r>
            <a:endParaRPr lang="en-US" sz="1100"/>
          </a:p>
        </p:txBody>
      </p:sp>
      <p:sp>
        <p:nvSpPr>
          <p:cNvPr id="30" name="TextBox 30"/>
          <p:cNvSpPr txBox="1"/>
          <p:nvPr/>
        </p:nvSpPr>
        <p:spPr>
          <a:xfrm>
            <a:off x="12249150" y="2790114"/>
            <a:ext cx="2895600" cy="13208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Precipitated by innocuous stimuli within trigeminal distribution</a:t>
            </a:r>
            <a:endParaRPr lang="en-US" sz="1100" dirty="0"/>
          </a:p>
        </p:txBody>
      </p:sp>
      <p:sp>
        <p:nvSpPr>
          <p:cNvPr id="31" name="TextBox 31"/>
          <p:cNvSpPr txBox="1"/>
          <p:nvPr/>
        </p:nvSpPr>
        <p:spPr>
          <a:xfrm>
            <a:off x="1181100" y="6527800"/>
            <a:ext cx="41275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Glossopharyngeal neuralgia: pain in posterior tongue tonsillar fossa</a:t>
            </a:r>
            <a:endParaRPr lang="en-US" sz="1100" dirty="0"/>
          </a:p>
        </p:txBody>
      </p:sp>
      <p:sp>
        <p:nvSpPr>
          <p:cNvPr id="32" name="TextBox 32"/>
          <p:cNvSpPr txBox="1"/>
          <p:nvPr/>
        </p:nvSpPr>
        <p:spPr>
          <a:xfrm>
            <a:off x="6057900" y="6413831"/>
            <a:ext cx="41275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Occipital neuralgia: paroxysmal pain in occipital nerve distribution</a:t>
            </a:r>
            <a:endParaRPr lang="en-US" sz="1100" dirty="0"/>
          </a:p>
        </p:txBody>
      </p:sp>
      <p:sp>
        <p:nvSpPr>
          <p:cNvPr id="33" name="TextBox 33"/>
          <p:cNvSpPr txBox="1"/>
          <p:nvPr/>
        </p:nvSpPr>
        <p:spPr>
          <a:xfrm>
            <a:off x="11002655" y="6514437"/>
            <a:ext cx="4127500" cy="990600"/>
          </a:xfrm>
          <a:prstGeom prst="rect">
            <a:avLst/>
          </a:prstGeom>
          <a:solidFill>
            <a:srgbClr val="000000">
              <a:alpha val="0"/>
            </a:srgbClr>
          </a:solidFill>
        </p:spPr>
        <p:txBody>
          <a:bodyPr lIns="0" tIns="0" rIns="0" bIns="0" rtlCol="0" anchor="ctr"/>
          <a:lstStyle/>
          <a:p>
            <a:pPr indent="0" algn="l">
              <a:lnSpc>
                <a:spcPct val="150000"/>
              </a:lnSpc>
              <a:defRPr/>
            </a:pPr>
            <a:r>
              <a:rPr lang="en-US" sz="1700" b="1" dirty="0">
                <a:solidFill>
                  <a:srgbClr val="000000"/>
                </a:solidFill>
                <a:latin typeface="Poppins"/>
              </a:rPr>
              <a:t>Nervus intermedius neuralgia: pain deeply within auditory canal</a:t>
            </a:r>
            <a:endParaRPr lang="en-US" sz="1100" dirty="0"/>
          </a:p>
        </p:txBody>
      </p:sp>
      <p:pic>
        <p:nvPicPr>
          <p:cNvPr id="34" name="Picture 34"/>
          <p:cNvPicPr>
            <a:picLocks noChangeAspect="1"/>
          </p:cNvPicPr>
          <p:nvPr/>
        </p:nvPicPr>
        <p:blipFill>
          <a:blip r:embed="rId3"/>
          <a:stretch>
            <a:fillRect/>
          </a:stretch>
        </p:blipFill>
        <p:spPr>
          <a:xfrm>
            <a:off x="1409700" y="1841500"/>
            <a:ext cx="215900" cy="215900"/>
          </a:xfrm>
          <a:prstGeom prst="rect">
            <a:avLst/>
          </a:prstGeom>
        </p:spPr>
      </p:pic>
      <p:pic>
        <p:nvPicPr>
          <p:cNvPr id="35" name="Picture 35"/>
          <p:cNvPicPr>
            <a:picLocks noChangeAspect="1"/>
          </p:cNvPicPr>
          <p:nvPr/>
        </p:nvPicPr>
        <p:blipFill>
          <a:blip r:embed="rId4"/>
          <a:stretch>
            <a:fillRect/>
          </a:stretch>
        </p:blipFill>
        <p:spPr>
          <a:xfrm>
            <a:off x="5092700" y="1841500"/>
            <a:ext cx="215900" cy="215900"/>
          </a:xfrm>
          <a:prstGeom prst="rect">
            <a:avLst/>
          </a:prstGeom>
        </p:spPr>
      </p:pic>
      <p:pic>
        <p:nvPicPr>
          <p:cNvPr id="36" name="Picture 36"/>
          <p:cNvPicPr>
            <a:picLocks noChangeAspect="1"/>
          </p:cNvPicPr>
          <p:nvPr/>
        </p:nvPicPr>
        <p:blipFill>
          <a:blip r:embed="rId5"/>
          <a:stretch>
            <a:fillRect/>
          </a:stretch>
        </p:blipFill>
        <p:spPr>
          <a:xfrm>
            <a:off x="8775700" y="1841500"/>
            <a:ext cx="215900" cy="215900"/>
          </a:xfrm>
          <a:prstGeom prst="rect">
            <a:avLst/>
          </a:prstGeom>
        </p:spPr>
      </p:pic>
      <p:pic>
        <p:nvPicPr>
          <p:cNvPr id="37" name="Picture 37"/>
          <p:cNvPicPr>
            <a:picLocks noChangeAspect="1"/>
          </p:cNvPicPr>
          <p:nvPr/>
        </p:nvPicPr>
        <p:blipFill>
          <a:blip r:embed="rId6"/>
          <a:stretch>
            <a:fillRect/>
          </a:stretch>
        </p:blipFill>
        <p:spPr>
          <a:xfrm>
            <a:off x="12471400" y="1841500"/>
            <a:ext cx="215900" cy="215900"/>
          </a:xfrm>
          <a:prstGeom prst="rect">
            <a:avLst/>
          </a:prstGeom>
        </p:spPr>
      </p:pic>
      <p:pic>
        <p:nvPicPr>
          <p:cNvPr id="38" name="Picture 38"/>
          <p:cNvPicPr>
            <a:picLocks noChangeAspect="1"/>
          </p:cNvPicPr>
          <p:nvPr/>
        </p:nvPicPr>
        <p:blipFill>
          <a:blip r:embed="rId7"/>
          <a:stretch>
            <a:fillRect/>
          </a:stretch>
        </p:blipFill>
        <p:spPr>
          <a:xfrm>
            <a:off x="1409700" y="5689600"/>
            <a:ext cx="215900" cy="215900"/>
          </a:xfrm>
          <a:prstGeom prst="rect">
            <a:avLst/>
          </a:prstGeom>
        </p:spPr>
      </p:pic>
      <p:pic>
        <p:nvPicPr>
          <p:cNvPr id="39" name="Picture 39"/>
          <p:cNvPicPr>
            <a:picLocks noChangeAspect="1"/>
          </p:cNvPicPr>
          <p:nvPr/>
        </p:nvPicPr>
        <p:blipFill>
          <a:blip r:embed="rId8"/>
          <a:stretch>
            <a:fillRect/>
          </a:stretch>
        </p:blipFill>
        <p:spPr>
          <a:xfrm>
            <a:off x="6311900" y="5689600"/>
            <a:ext cx="215900" cy="215900"/>
          </a:xfrm>
          <a:prstGeom prst="rect">
            <a:avLst/>
          </a:prstGeom>
        </p:spPr>
      </p:pic>
      <p:pic>
        <p:nvPicPr>
          <p:cNvPr id="40" name="Picture 40"/>
          <p:cNvPicPr>
            <a:picLocks noChangeAspect="1"/>
          </p:cNvPicPr>
          <p:nvPr/>
        </p:nvPicPr>
        <p:blipFill>
          <a:blip r:embed="rId9"/>
          <a:stretch>
            <a:fillRect/>
          </a:stretch>
        </p:blipFill>
        <p:spPr>
          <a:xfrm>
            <a:off x="11239500" y="5689600"/>
            <a:ext cx="215900" cy="2159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044700"/>
            <a:ext cx="14490700" cy="5918200"/>
          </a:xfrm>
          <a:prstGeom prst="rect">
            <a:avLst/>
          </a:prstGeom>
          <a:solidFill>
            <a:srgbClr val="000000">
              <a:alpha val="0"/>
            </a:srgbClr>
          </a:solidFill>
        </p:spPr>
        <p:txBody>
          <a:bodyPr/>
          <a:lstStyle/>
          <a:p>
            <a:endParaRPr lang="en-US"/>
          </a:p>
        </p:txBody>
      </p:sp>
      <p:sp>
        <p:nvSpPr>
          <p:cNvPr id="5" name="AutoShape 5"/>
          <p:cNvSpPr/>
          <p:nvPr/>
        </p:nvSpPr>
        <p:spPr>
          <a:xfrm>
            <a:off x="876300" y="2044700"/>
            <a:ext cx="3378200" cy="3429000"/>
          </a:xfrm>
          <a:prstGeom prst="rect">
            <a:avLst/>
          </a:prstGeom>
          <a:solidFill>
            <a:srgbClr val="000000">
              <a:alpha val="0"/>
            </a:srgbClr>
          </a:solidFill>
        </p:spPr>
        <p:txBody>
          <a:bodyPr/>
          <a:lstStyle/>
          <a:p>
            <a:endParaRPr lang="en-US"/>
          </a:p>
        </p:txBody>
      </p:sp>
      <p:sp>
        <p:nvSpPr>
          <p:cNvPr id="6" name="AutoShape 6"/>
          <p:cNvSpPr/>
          <p:nvPr/>
        </p:nvSpPr>
        <p:spPr>
          <a:xfrm>
            <a:off x="876300" y="20447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7" name="AutoShape 7"/>
          <p:cNvSpPr/>
          <p:nvPr/>
        </p:nvSpPr>
        <p:spPr>
          <a:xfrm>
            <a:off x="4572000" y="2044700"/>
            <a:ext cx="3378200" cy="3429000"/>
          </a:xfrm>
          <a:prstGeom prst="rect">
            <a:avLst/>
          </a:prstGeom>
          <a:solidFill>
            <a:srgbClr val="000000">
              <a:alpha val="0"/>
            </a:srgbClr>
          </a:solidFill>
        </p:spPr>
        <p:txBody>
          <a:bodyPr/>
          <a:lstStyle/>
          <a:p>
            <a:endParaRPr lang="en-US"/>
          </a:p>
        </p:txBody>
      </p:sp>
      <p:sp>
        <p:nvSpPr>
          <p:cNvPr id="8" name="AutoShape 8"/>
          <p:cNvSpPr/>
          <p:nvPr/>
        </p:nvSpPr>
        <p:spPr>
          <a:xfrm>
            <a:off x="4572000" y="20447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9" name="AutoShape 9"/>
          <p:cNvSpPr/>
          <p:nvPr/>
        </p:nvSpPr>
        <p:spPr>
          <a:xfrm>
            <a:off x="8280400" y="2044700"/>
            <a:ext cx="3378200" cy="3429000"/>
          </a:xfrm>
          <a:prstGeom prst="rect">
            <a:avLst/>
          </a:prstGeom>
          <a:solidFill>
            <a:srgbClr val="000000">
              <a:alpha val="0"/>
            </a:srgbClr>
          </a:solidFill>
        </p:spPr>
        <p:txBody>
          <a:bodyPr/>
          <a:lstStyle/>
          <a:p>
            <a:endParaRPr lang="en-US"/>
          </a:p>
        </p:txBody>
      </p:sp>
      <p:sp>
        <p:nvSpPr>
          <p:cNvPr id="10" name="AutoShape 10"/>
          <p:cNvSpPr/>
          <p:nvPr/>
        </p:nvSpPr>
        <p:spPr>
          <a:xfrm>
            <a:off x="8280400" y="20447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1" name="AutoShape 11"/>
          <p:cNvSpPr/>
          <p:nvPr/>
        </p:nvSpPr>
        <p:spPr>
          <a:xfrm>
            <a:off x="11976100" y="2044700"/>
            <a:ext cx="3378200" cy="3429000"/>
          </a:xfrm>
          <a:prstGeom prst="rect">
            <a:avLst/>
          </a:prstGeom>
          <a:solidFill>
            <a:srgbClr val="000000">
              <a:alpha val="0"/>
            </a:srgbClr>
          </a:solidFill>
        </p:spPr>
        <p:txBody>
          <a:bodyPr/>
          <a:lstStyle/>
          <a:p>
            <a:endParaRPr lang="en-US"/>
          </a:p>
        </p:txBody>
      </p:sp>
      <p:sp>
        <p:nvSpPr>
          <p:cNvPr id="12" name="AutoShape 12"/>
          <p:cNvSpPr/>
          <p:nvPr/>
        </p:nvSpPr>
        <p:spPr>
          <a:xfrm>
            <a:off x="11976100" y="20447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3" name="AutoShape 13"/>
          <p:cNvSpPr/>
          <p:nvPr/>
        </p:nvSpPr>
        <p:spPr>
          <a:xfrm>
            <a:off x="876300" y="6121400"/>
            <a:ext cx="4610100" cy="1841500"/>
          </a:xfrm>
          <a:prstGeom prst="rect">
            <a:avLst/>
          </a:prstGeom>
          <a:solidFill>
            <a:srgbClr val="000000">
              <a:alpha val="0"/>
            </a:srgbClr>
          </a:solidFill>
        </p:spPr>
        <p:txBody>
          <a:bodyPr/>
          <a:lstStyle/>
          <a:p>
            <a:endParaRPr lang="en-US"/>
          </a:p>
        </p:txBody>
      </p:sp>
      <p:sp>
        <p:nvSpPr>
          <p:cNvPr id="14" name="AutoShape 14"/>
          <p:cNvSpPr/>
          <p:nvPr/>
        </p:nvSpPr>
        <p:spPr>
          <a:xfrm>
            <a:off x="876300" y="61214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5" name="AutoShape 15"/>
          <p:cNvSpPr/>
          <p:nvPr/>
        </p:nvSpPr>
        <p:spPr>
          <a:xfrm>
            <a:off x="5816600" y="6121400"/>
            <a:ext cx="4610100" cy="1841500"/>
          </a:xfrm>
          <a:prstGeom prst="rect">
            <a:avLst/>
          </a:prstGeom>
          <a:solidFill>
            <a:srgbClr val="000000">
              <a:alpha val="0"/>
            </a:srgbClr>
          </a:solidFill>
        </p:spPr>
        <p:txBody>
          <a:bodyPr/>
          <a:lstStyle/>
          <a:p>
            <a:endParaRPr lang="en-US"/>
          </a:p>
        </p:txBody>
      </p:sp>
      <p:sp>
        <p:nvSpPr>
          <p:cNvPr id="16" name="AutoShape 16"/>
          <p:cNvSpPr/>
          <p:nvPr/>
        </p:nvSpPr>
        <p:spPr>
          <a:xfrm>
            <a:off x="5816600" y="61214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7" name="AutoShape 17"/>
          <p:cNvSpPr/>
          <p:nvPr/>
        </p:nvSpPr>
        <p:spPr>
          <a:xfrm>
            <a:off x="10744200" y="6121400"/>
            <a:ext cx="4610100" cy="1841500"/>
          </a:xfrm>
          <a:prstGeom prst="rect">
            <a:avLst/>
          </a:prstGeom>
          <a:solidFill>
            <a:srgbClr val="000000">
              <a:alpha val="0"/>
            </a:srgbClr>
          </a:solidFill>
        </p:spPr>
        <p:txBody>
          <a:bodyPr/>
          <a:lstStyle/>
          <a:p>
            <a:endParaRPr lang="en-US"/>
          </a:p>
        </p:txBody>
      </p:sp>
      <p:sp>
        <p:nvSpPr>
          <p:cNvPr id="18" name="AutoShape 18"/>
          <p:cNvSpPr/>
          <p:nvPr/>
        </p:nvSpPr>
        <p:spPr>
          <a:xfrm>
            <a:off x="10744200" y="6121400"/>
            <a:ext cx="558800" cy="558800"/>
          </a:xfrm>
          <a:prstGeom prst="roundRect">
            <a:avLst>
              <a:gd name="adj" fmla="val 25000"/>
            </a:avLst>
          </a:prstGeom>
          <a:solidFill>
            <a:srgbClr val="86BEB3"/>
          </a:solidFill>
          <a:ln w="12700">
            <a:solidFill>
              <a:srgbClr val="366962"/>
            </a:solidFill>
          </a:ln>
        </p:spPr>
        <p:txBody>
          <a:bodyPr/>
          <a:lstStyle/>
          <a:p>
            <a:endParaRPr lang="en-US"/>
          </a:p>
        </p:txBody>
      </p:sp>
      <p:sp>
        <p:nvSpPr>
          <p:cNvPr id="19" name="TextBox 19"/>
          <p:cNvSpPr txBox="1"/>
          <p:nvPr/>
        </p:nvSpPr>
        <p:spPr>
          <a:xfrm>
            <a:off x="876300" y="11557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Pathophysiology: Peripheral &amp; Central Mechanisms</a:t>
            </a:r>
            <a:endParaRPr lang="en-US" sz="1100"/>
          </a:p>
        </p:txBody>
      </p:sp>
      <p:sp>
        <p:nvSpPr>
          <p:cNvPr id="20" name="TextBox 20"/>
          <p:cNvSpPr txBox="1"/>
          <p:nvPr/>
        </p:nvSpPr>
        <p:spPr>
          <a:xfrm>
            <a:off x="1079500" y="2146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1</a:t>
            </a:r>
            <a:endParaRPr lang="en-US" sz="1100"/>
          </a:p>
        </p:txBody>
      </p:sp>
      <p:sp>
        <p:nvSpPr>
          <p:cNvPr id="21" name="TextBox 21"/>
          <p:cNvSpPr txBox="1"/>
          <p:nvPr/>
        </p:nvSpPr>
        <p:spPr>
          <a:xfrm>
            <a:off x="1689100" y="2133600"/>
            <a:ext cx="25654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Demyelination</a:t>
            </a:r>
            <a:endParaRPr lang="en-US" sz="1100"/>
          </a:p>
        </p:txBody>
      </p:sp>
      <p:sp>
        <p:nvSpPr>
          <p:cNvPr id="22" name="TextBox 22"/>
          <p:cNvSpPr txBox="1"/>
          <p:nvPr/>
        </p:nvSpPr>
        <p:spPr>
          <a:xfrm>
            <a:off x="4775200" y="2146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2</a:t>
            </a:r>
            <a:endParaRPr lang="en-US" sz="1100"/>
          </a:p>
        </p:txBody>
      </p:sp>
      <p:sp>
        <p:nvSpPr>
          <p:cNvPr id="23" name="TextBox 23"/>
          <p:cNvSpPr txBox="1"/>
          <p:nvPr/>
        </p:nvSpPr>
        <p:spPr>
          <a:xfrm>
            <a:off x="5397500" y="21336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Spontaneous Firing</a:t>
            </a:r>
            <a:endParaRPr lang="en-US" sz="1100"/>
          </a:p>
        </p:txBody>
      </p:sp>
      <p:sp>
        <p:nvSpPr>
          <p:cNvPr id="24" name="TextBox 24"/>
          <p:cNvSpPr txBox="1"/>
          <p:nvPr/>
        </p:nvSpPr>
        <p:spPr>
          <a:xfrm>
            <a:off x="8483600" y="2146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3</a:t>
            </a:r>
            <a:endParaRPr lang="en-US" sz="1100"/>
          </a:p>
        </p:txBody>
      </p:sp>
      <p:sp>
        <p:nvSpPr>
          <p:cNvPr id="25" name="TextBox 25"/>
          <p:cNvSpPr txBox="1"/>
          <p:nvPr/>
        </p:nvSpPr>
        <p:spPr>
          <a:xfrm>
            <a:off x="9093200" y="2133600"/>
            <a:ext cx="25654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Compression</a:t>
            </a:r>
            <a:endParaRPr lang="en-US" sz="1100"/>
          </a:p>
        </p:txBody>
      </p:sp>
      <p:sp>
        <p:nvSpPr>
          <p:cNvPr id="26" name="TextBox 26"/>
          <p:cNvSpPr txBox="1"/>
          <p:nvPr/>
        </p:nvSpPr>
        <p:spPr>
          <a:xfrm>
            <a:off x="12179300" y="2146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4</a:t>
            </a:r>
            <a:endParaRPr lang="en-US" sz="1100"/>
          </a:p>
        </p:txBody>
      </p:sp>
      <p:sp>
        <p:nvSpPr>
          <p:cNvPr id="27" name="TextBox 27"/>
          <p:cNvSpPr txBox="1"/>
          <p:nvPr/>
        </p:nvSpPr>
        <p:spPr>
          <a:xfrm>
            <a:off x="12801600" y="2133600"/>
            <a:ext cx="25654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Central Processing</a:t>
            </a:r>
            <a:endParaRPr lang="en-US" sz="1100"/>
          </a:p>
        </p:txBody>
      </p:sp>
      <p:sp>
        <p:nvSpPr>
          <p:cNvPr id="28" name="TextBox 28"/>
          <p:cNvSpPr txBox="1"/>
          <p:nvPr/>
        </p:nvSpPr>
        <p:spPr>
          <a:xfrm>
            <a:off x="1079500" y="6210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5</a:t>
            </a:r>
            <a:endParaRPr lang="en-US" sz="1100"/>
          </a:p>
        </p:txBody>
      </p:sp>
      <p:sp>
        <p:nvSpPr>
          <p:cNvPr id="29" name="TextBox 29"/>
          <p:cNvSpPr txBox="1"/>
          <p:nvPr/>
        </p:nvSpPr>
        <p:spPr>
          <a:xfrm>
            <a:off x="1689100" y="62103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Brain Networks</a:t>
            </a:r>
            <a:endParaRPr lang="en-US" sz="1100"/>
          </a:p>
        </p:txBody>
      </p:sp>
      <p:sp>
        <p:nvSpPr>
          <p:cNvPr id="30" name="TextBox 30"/>
          <p:cNvSpPr txBox="1"/>
          <p:nvPr/>
        </p:nvSpPr>
        <p:spPr>
          <a:xfrm>
            <a:off x="5994400" y="6210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6</a:t>
            </a:r>
            <a:endParaRPr lang="en-US" sz="1100"/>
          </a:p>
        </p:txBody>
      </p:sp>
      <p:sp>
        <p:nvSpPr>
          <p:cNvPr id="31" name="TextBox 31"/>
          <p:cNvSpPr txBox="1"/>
          <p:nvPr/>
        </p:nvSpPr>
        <p:spPr>
          <a:xfrm>
            <a:off x="6629400" y="62103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Atrophy</a:t>
            </a:r>
            <a:endParaRPr lang="en-US" sz="1100"/>
          </a:p>
        </p:txBody>
      </p:sp>
      <p:sp>
        <p:nvSpPr>
          <p:cNvPr id="32" name="TextBox 32"/>
          <p:cNvSpPr txBox="1"/>
          <p:nvPr/>
        </p:nvSpPr>
        <p:spPr>
          <a:xfrm>
            <a:off x="10947400" y="6210300"/>
            <a:ext cx="3048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highlight>
                  <a:srgbClr val="000000">
                    <a:alpha val="0"/>
                  </a:srgbClr>
                </a:highlight>
                <a:latin typeface="Agbalumo"/>
              </a:rPr>
              <a:t>7</a:t>
            </a:r>
            <a:endParaRPr lang="en-US" sz="1100"/>
          </a:p>
        </p:txBody>
      </p:sp>
      <p:sp>
        <p:nvSpPr>
          <p:cNvPr id="33" name="TextBox 33"/>
          <p:cNvSpPr txBox="1"/>
          <p:nvPr/>
        </p:nvSpPr>
        <p:spPr>
          <a:xfrm>
            <a:off x="11569700" y="6210300"/>
            <a:ext cx="37973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Neuroinflammation</a:t>
            </a:r>
            <a:endParaRPr lang="en-US" sz="1100"/>
          </a:p>
        </p:txBody>
      </p:sp>
      <p:sp>
        <p:nvSpPr>
          <p:cNvPr id="34" name="TextBox 34"/>
          <p:cNvSpPr txBox="1"/>
          <p:nvPr/>
        </p:nvSpPr>
        <p:spPr>
          <a:xfrm>
            <a:off x="1689100" y="2768600"/>
            <a:ext cx="2565400" cy="1879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Trigeminal nerve demyelination causes ephaptic transmission amplification</a:t>
            </a:r>
            <a:endParaRPr lang="en-US" sz="1100"/>
          </a:p>
        </p:txBody>
      </p:sp>
      <p:sp>
        <p:nvSpPr>
          <p:cNvPr id="35" name="TextBox 35"/>
          <p:cNvSpPr txBox="1"/>
          <p:nvPr/>
        </p:nvSpPr>
        <p:spPr>
          <a:xfrm>
            <a:off x="5397500" y="322580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Spontaneous firing within trigeminal ganglia generates pain</a:t>
            </a:r>
            <a:endParaRPr lang="en-US" sz="1100"/>
          </a:p>
        </p:txBody>
      </p:sp>
      <p:sp>
        <p:nvSpPr>
          <p:cNvPr id="36" name="TextBox 36"/>
          <p:cNvSpPr txBox="1"/>
          <p:nvPr/>
        </p:nvSpPr>
        <p:spPr>
          <a:xfrm>
            <a:off x="9093200" y="2768600"/>
            <a:ext cx="25654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Neurovascular compression at brainstem root entry zone</a:t>
            </a:r>
            <a:endParaRPr lang="en-US" sz="1100"/>
          </a:p>
        </p:txBody>
      </p:sp>
      <p:sp>
        <p:nvSpPr>
          <p:cNvPr id="37" name="TextBox 37"/>
          <p:cNvSpPr txBox="1"/>
          <p:nvPr/>
        </p:nvSpPr>
        <p:spPr>
          <a:xfrm>
            <a:off x="12801600" y="3225800"/>
            <a:ext cx="2565400" cy="2260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Central mechanisms: dysfunctional nociceptive processing in brainstem</a:t>
            </a:r>
            <a:endParaRPr lang="en-US" sz="1100"/>
          </a:p>
        </p:txBody>
      </p:sp>
      <p:sp>
        <p:nvSpPr>
          <p:cNvPr id="38" name="TextBox 38"/>
          <p:cNvSpPr txBox="1"/>
          <p:nvPr/>
        </p:nvSpPr>
        <p:spPr>
          <a:xfrm>
            <a:off x="1689100" y="68326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Functional MRI shows cortical network abnormalities widespread</a:t>
            </a:r>
            <a:endParaRPr lang="en-US" sz="1100"/>
          </a:p>
        </p:txBody>
      </p:sp>
      <p:sp>
        <p:nvSpPr>
          <p:cNvPr id="39" name="TextBox 39"/>
          <p:cNvSpPr txBox="1"/>
          <p:nvPr/>
        </p:nvSpPr>
        <p:spPr>
          <a:xfrm>
            <a:off x="6629400" y="68326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Hippocampal atrophy associated with cognitive dysfunction risk</a:t>
            </a:r>
            <a:endParaRPr lang="en-US" sz="1100"/>
          </a:p>
        </p:txBody>
      </p:sp>
      <p:sp>
        <p:nvSpPr>
          <p:cNvPr id="40" name="TextBox 40"/>
          <p:cNvSpPr txBox="1"/>
          <p:nvPr/>
        </p:nvSpPr>
        <p:spPr>
          <a:xfrm>
            <a:off x="11569700" y="6832600"/>
            <a:ext cx="37973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Increased neuroinflammation leads to potential neuronal apoptosis</a:t>
            </a:r>
            <a:endParaRPr lang="en-US" sz="11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917700"/>
            <a:ext cx="14490700" cy="6172200"/>
          </a:xfrm>
          <a:prstGeom prst="rect">
            <a:avLst/>
          </a:prstGeom>
          <a:solidFill>
            <a:srgbClr val="000000">
              <a:alpha val="0"/>
            </a:srgbClr>
          </a:solidFill>
        </p:spPr>
        <p:txBody>
          <a:bodyPr/>
          <a:lstStyle/>
          <a:p>
            <a:endParaRPr lang="en-US"/>
          </a:p>
        </p:txBody>
      </p:sp>
      <p:sp>
        <p:nvSpPr>
          <p:cNvPr id="5" name="AutoShape 5"/>
          <p:cNvSpPr/>
          <p:nvPr/>
        </p:nvSpPr>
        <p:spPr>
          <a:xfrm>
            <a:off x="876300" y="19177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4559300" y="19177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8242300" y="19177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11938000" y="1917700"/>
            <a:ext cx="3429000" cy="3136900"/>
          </a:xfrm>
          <a:prstGeom prst="roundRect">
            <a:avLst>
              <a:gd name="adj" fmla="val 4453"/>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76300" y="5321300"/>
            <a:ext cx="46609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5791200" y="5321300"/>
            <a:ext cx="46609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10706100" y="5321300"/>
            <a:ext cx="4660900" cy="2768600"/>
          </a:xfrm>
          <a:prstGeom prst="roundRect">
            <a:avLst>
              <a:gd name="adj" fmla="val 5045"/>
            </a:avLst>
          </a:prstGeom>
          <a:solidFill>
            <a:srgbClr val="000000">
              <a:alpha val="0"/>
            </a:srgbClr>
          </a:solidFill>
          <a:ln w="12700">
            <a:solidFill>
              <a:srgbClr val="366962"/>
            </a:solidFill>
          </a:ln>
        </p:spPr>
        <p:txBody>
          <a:bodyPr/>
          <a:lstStyle/>
          <a:p>
            <a:endParaRPr lang="en-US"/>
          </a:p>
        </p:txBody>
      </p:sp>
      <p:sp>
        <p:nvSpPr>
          <p:cNvPr id="12" name="TextBox 12"/>
          <p:cNvSpPr txBox="1"/>
          <p:nvPr/>
        </p:nvSpPr>
        <p:spPr>
          <a:xfrm>
            <a:off x="876300" y="10287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a:solidFill>
                  <a:srgbClr val="08493C"/>
                </a:solidFill>
                <a:latin typeface="Agbalumo"/>
              </a:rPr>
              <a:t>Epidemiology, Clinical Features &amp; Risk Factors</a:t>
            </a:r>
            <a:endParaRPr lang="en-US" sz="1100"/>
          </a:p>
        </p:txBody>
      </p:sp>
      <p:sp>
        <p:nvSpPr>
          <p:cNvPr id="13" name="TextBox 13"/>
          <p:cNvSpPr txBox="1"/>
          <p:nvPr/>
        </p:nvSpPr>
        <p:spPr>
          <a:xfrm>
            <a:off x="1155700" y="21971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TN Prevalence</a:t>
            </a:r>
            <a:endParaRPr lang="en-US" sz="1100"/>
          </a:p>
        </p:txBody>
      </p:sp>
      <p:sp>
        <p:nvSpPr>
          <p:cNvPr id="14" name="TextBox 14"/>
          <p:cNvSpPr txBox="1"/>
          <p:nvPr/>
        </p:nvSpPr>
        <p:spPr>
          <a:xfrm>
            <a:off x="4838700" y="21971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Demographics</a:t>
            </a:r>
            <a:endParaRPr lang="en-US" sz="1100"/>
          </a:p>
        </p:txBody>
      </p:sp>
      <p:sp>
        <p:nvSpPr>
          <p:cNvPr id="15" name="TextBox 15"/>
          <p:cNvSpPr txBox="1"/>
          <p:nvPr/>
        </p:nvSpPr>
        <p:spPr>
          <a:xfrm>
            <a:off x="8521700" y="2197100"/>
            <a:ext cx="28702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Familial Cases</a:t>
            </a:r>
            <a:endParaRPr lang="en-US" sz="1100"/>
          </a:p>
        </p:txBody>
      </p:sp>
      <p:sp>
        <p:nvSpPr>
          <p:cNvPr id="16" name="TextBox 16"/>
          <p:cNvSpPr txBox="1"/>
          <p:nvPr/>
        </p:nvSpPr>
        <p:spPr>
          <a:xfrm>
            <a:off x="12204700" y="2197100"/>
            <a:ext cx="28702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Secondary Causes</a:t>
            </a:r>
            <a:endParaRPr lang="en-US" sz="1100"/>
          </a:p>
        </p:txBody>
      </p:sp>
      <p:sp>
        <p:nvSpPr>
          <p:cNvPr id="17" name="TextBox 17"/>
          <p:cNvSpPr txBox="1"/>
          <p:nvPr/>
        </p:nvSpPr>
        <p:spPr>
          <a:xfrm>
            <a:off x="1155700" y="5600700"/>
            <a:ext cx="41021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Glossopharyngeal Rarity</a:t>
            </a:r>
            <a:endParaRPr lang="en-US" sz="1100"/>
          </a:p>
        </p:txBody>
      </p:sp>
      <p:sp>
        <p:nvSpPr>
          <p:cNvPr id="18" name="TextBox 18"/>
          <p:cNvSpPr txBox="1"/>
          <p:nvPr/>
        </p:nvSpPr>
        <p:spPr>
          <a:xfrm>
            <a:off x="6070600" y="56007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Occipital Prevalence</a:t>
            </a:r>
            <a:endParaRPr lang="en-US" sz="1100"/>
          </a:p>
        </p:txBody>
      </p:sp>
      <p:sp>
        <p:nvSpPr>
          <p:cNvPr id="19" name="TextBox 19"/>
          <p:cNvSpPr txBox="1"/>
          <p:nvPr/>
        </p:nvSpPr>
        <p:spPr>
          <a:xfrm>
            <a:off x="10985500" y="5600700"/>
            <a:ext cx="4102100" cy="444500"/>
          </a:xfrm>
          <a:prstGeom prst="rect">
            <a:avLst/>
          </a:prstGeom>
          <a:solidFill>
            <a:srgbClr val="000000">
              <a:alpha val="0"/>
            </a:srgbClr>
          </a:solidFill>
        </p:spPr>
        <p:txBody>
          <a:bodyPr lIns="0" tIns="0" rIns="0" bIns="0" rtlCol="0" anchor="ctr"/>
          <a:lstStyle/>
          <a:p>
            <a:pPr indent="0" algn="l">
              <a:lnSpc>
                <a:spcPct val="120000"/>
              </a:lnSpc>
              <a:defRPr/>
            </a:pPr>
            <a:r>
              <a:rPr lang="en-US" sz="2900" b="1">
                <a:solidFill>
                  <a:srgbClr val="08493C"/>
                </a:solidFill>
                <a:latin typeface="Agbalumo"/>
              </a:rPr>
              <a:t>Comorbidities</a:t>
            </a:r>
            <a:endParaRPr lang="en-US" sz="1100"/>
          </a:p>
        </p:txBody>
      </p:sp>
      <p:sp>
        <p:nvSpPr>
          <p:cNvPr id="20" name="TextBox 20"/>
          <p:cNvSpPr txBox="1"/>
          <p:nvPr/>
        </p:nvSpPr>
        <p:spPr>
          <a:xfrm>
            <a:off x="1155700" y="28321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Trigeminal neuralgia prevalence: 0.16% to 0.3% lifetime</a:t>
            </a:r>
            <a:endParaRPr lang="en-US" sz="1100"/>
          </a:p>
        </p:txBody>
      </p:sp>
      <p:sp>
        <p:nvSpPr>
          <p:cNvPr id="21" name="TextBox 21"/>
          <p:cNvSpPr txBox="1"/>
          <p:nvPr/>
        </p:nvSpPr>
        <p:spPr>
          <a:xfrm>
            <a:off x="4838700" y="2832100"/>
            <a:ext cx="28702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Peak onset in sixth decade slightly female</a:t>
            </a:r>
            <a:endParaRPr lang="en-US" sz="1100"/>
          </a:p>
        </p:txBody>
      </p:sp>
      <p:sp>
        <p:nvSpPr>
          <p:cNvPr id="22" name="TextBox 22"/>
          <p:cNvSpPr txBox="1"/>
          <p:nvPr/>
        </p:nvSpPr>
        <p:spPr>
          <a:xfrm>
            <a:off x="8521700" y="28321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Familial cases associated with Charcot-Marie-Tooth disease</a:t>
            </a:r>
            <a:endParaRPr lang="en-US" sz="1100"/>
          </a:p>
        </p:txBody>
      </p:sp>
      <p:sp>
        <p:nvSpPr>
          <p:cNvPr id="23" name="TextBox 23"/>
          <p:cNvSpPr txBox="1"/>
          <p:nvPr/>
        </p:nvSpPr>
        <p:spPr>
          <a:xfrm>
            <a:off x="12204700" y="3289300"/>
            <a:ext cx="2870200" cy="1511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Secondary causes: multiple sclerosis vascular compression tumors</a:t>
            </a:r>
            <a:endParaRPr lang="en-US" sz="1100"/>
          </a:p>
        </p:txBody>
      </p:sp>
      <p:sp>
        <p:nvSpPr>
          <p:cNvPr id="24" name="TextBox 24"/>
          <p:cNvSpPr txBox="1"/>
          <p:nvPr/>
        </p:nvSpPr>
        <p:spPr>
          <a:xfrm>
            <a:off x="1155700" y="66802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Glossopharyngeal neuralgia: extremely rare overlaps with trigeminal</a:t>
            </a:r>
            <a:endParaRPr lang="en-US" sz="1100"/>
          </a:p>
        </p:txBody>
      </p:sp>
      <p:sp>
        <p:nvSpPr>
          <p:cNvPr id="25" name="TextBox 25"/>
          <p:cNvSpPr txBox="1"/>
          <p:nvPr/>
        </p:nvSpPr>
        <p:spPr>
          <a:xfrm>
            <a:off x="6070600" y="6235700"/>
            <a:ext cx="4102100" cy="749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Occipital neuralgia: 25% prevalence in headache clinics</a:t>
            </a:r>
            <a:endParaRPr lang="en-US" sz="1100"/>
          </a:p>
        </p:txBody>
      </p:sp>
      <p:sp>
        <p:nvSpPr>
          <p:cNvPr id="26" name="TextBox 26"/>
          <p:cNvSpPr txBox="1"/>
          <p:nvPr/>
        </p:nvSpPr>
        <p:spPr>
          <a:xfrm>
            <a:off x="10985500" y="6235700"/>
            <a:ext cx="4102100" cy="11303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Often co-occurs with migraine tension-type headache disorders</a:t>
            </a:r>
            <a:endParaRPr lang="en-US" sz="11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977900"/>
            <a:ext cx="14490700" cy="7721600"/>
          </a:xfrm>
          <a:prstGeom prst="rect">
            <a:avLst/>
          </a:prstGeom>
          <a:solidFill>
            <a:srgbClr val="000000">
              <a:alpha val="0"/>
            </a:srgbClr>
          </a:solidFill>
        </p:spPr>
        <p:txBody>
          <a:bodyPr/>
          <a:lstStyle/>
          <a:p>
            <a:endParaRPr lang="en-US"/>
          </a:p>
        </p:txBody>
      </p:sp>
      <p:sp>
        <p:nvSpPr>
          <p:cNvPr id="5" name="AutoShape 5"/>
          <p:cNvSpPr/>
          <p:nvPr/>
        </p:nvSpPr>
        <p:spPr>
          <a:xfrm>
            <a:off x="876300" y="977900"/>
            <a:ext cx="14490700" cy="850900"/>
          </a:xfrm>
          <a:prstGeom prst="rect">
            <a:avLst/>
          </a:prstGeom>
          <a:solidFill>
            <a:srgbClr val="000000">
              <a:alpha val="0"/>
            </a:srgbClr>
          </a:solidFill>
        </p:spPr>
        <p:txBody>
          <a:bodyPr/>
          <a:lstStyle/>
          <a:p>
            <a:endParaRPr lang="en-US"/>
          </a:p>
        </p:txBody>
      </p:sp>
      <p:sp>
        <p:nvSpPr>
          <p:cNvPr id="6" name="AutoShape 6"/>
          <p:cNvSpPr/>
          <p:nvPr/>
        </p:nvSpPr>
        <p:spPr>
          <a:xfrm>
            <a:off x="876300" y="2120900"/>
            <a:ext cx="14490700" cy="850900"/>
          </a:xfrm>
          <a:prstGeom prst="rect">
            <a:avLst/>
          </a:prstGeom>
          <a:solidFill>
            <a:srgbClr val="000000">
              <a:alpha val="0"/>
            </a:srgbClr>
          </a:solidFill>
        </p:spPr>
        <p:txBody>
          <a:bodyPr/>
          <a:lstStyle/>
          <a:p>
            <a:endParaRPr lang="en-US"/>
          </a:p>
        </p:txBody>
      </p:sp>
      <p:sp>
        <p:nvSpPr>
          <p:cNvPr id="7" name="AutoShape 7"/>
          <p:cNvSpPr/>
          <p:nvPr/>
        </p:nvSpPr>
        <p:spPr>
          <a:xfrm>
            <a:off x="876300" y="3263900"/>
            <a:ext cx="14490700" cy="850900"/>
          </a:xfrm>
          <a:prstGeom prst="rect">
            <a:avLst/>
          </a:prstGeom>
          <a:solidFill>
            <a:srgbClr val="000000">
              <a:alpha val="0"/>
            </a:srgbClr>
          </a:solidFill>
        </p:spPr>
        <p:txBody>
          <a:bodyPr/>
          <a:lstStyle/>
          <a:p>
            <a:endParaRPr lang="en-US"/>
          </a:p>
        </p:txBody>
      </p:sp>
      <p:sp>
        <p:nvSpPr>
          <p:cNvPr id="8" name="AutoShape 8"/>
          <p:cNvSpPr/>
          <p:nvPr/>
        </p:nvSpPr>
        <p:spPr>
          <a:xfrm>
            <a:off x="876300" y="4406900"/>
            <a:ext cx="14490700" cy="850900"/>
          </a:xfrm>
          <a:prstGeom prst="rect">
            <a:avLst/>
          </a:prstGeom>
          <a:solidFill>
            <a:srgbClr val="000000">
              <a:alpha val="0"/>
            </a:srgbClr>
          </a:solidFill>
        </p:spPr>
        <p:txBody>
          <a:bodyPr/>
          <a:lstStyle/>
          <a:p>
            <a:endParaRPr lang="en-US"/>
          </a:p>
        </p:txBody>
      </p:sp>
      <p:sp>
        <p:nvSpPr>
          <p:cNvPr id="9" name="AutoShape 9"/>
          <p:cNvSpPr/>
          <p:nvPr/>
        </p:nvSpPr>
        <p:spPr>
          <a:xfrm>
            <a:off x="876300" y="5549900"/>
            <a:ext cx="14490700" cy="850900"/>
          </a:xfrm>
          <a:prstGeom prst="rect">
            <a:avLst/>
          </a:prstGeom>
          <a:solidFill>
            <a:srgbClr val="000000">
              <a:alpha val="0"/>
            </a:srgbClr>
          </a:solidFill>
        </p:spPr>
        <p:txBody>
          <a:bodyPr/>
          <a:lstStyle/>
          <a:p>
            <a:endParaRPr lang="en-US"/>
          </a:p>
        </p:txBody>
      </p:sp>
      <p:sp>
        <p:nvSpPr>
          <p:cNvPr id="10" name="AutoShape 10"/>
          <p:cNvSpPr/>
          <p:nvPr/>
        </p:nvSpPr>
        <p:spPr>
          <a:xfrm>
            <a:off x="876300" y="6705600"/>
            <a:ext cx="14490700" cy="850900"/>
          </a:xfrm>
          <a:prstGeom prst="rect">
            <a:avLst/>
          </a:prstGeom>
          <a:solidFill>
            <a:srgbClr val="000000">
              <a:alpha val="0"/>
            </a:srgbClr>
          </a:solidFill>
        </p:spPr>
        <p:txBody>
          <a:bodyPr/>
          <a:lstStyle/>
          <a:p>
            <a:endParaRPr lang="en-US"/>
          </a:p>
        </p:txBody>
      </p:sp>
      <p:sp>
        <p:nvSpPr>
          <p:cNvPr id="11" name="AutoShape 11"/>
          <p:cNvSpPr/>
          <p:nvPr/>
        </p:nvSpPr>
        <p:spPr>
          <a:xfrm>
            <a:off x="876300" y="7848600"/>
            <a:ext cx="14490700" cy="850900"/>
          </a:xfrm>
          <a:prstGeom prst="rect">
            <a:avLst/>
          </a:prstGeom>
          <a:solidFill>
            <a:srgbClr val="000000">
              <a:alpha val="0"/>
            </a:srgbClr>
          </a:solidFill>
        </p:spPr>
        <p:txBody>
          <a:bodyPr/>
          <a:lstStyle/>
          <a:p>
            <a:endParaRPr lang="en-US"/>
          </a:p>
        </p:txBody>
      </p:sp>
      <p:sp>
        <p:nvSpPr>
          <p:cNvPr id="12" name="TextBox 12"/>
          <p:cNvSpPr txBox="1"/>
          <p:nvPr/>
        </p:nvSpPr>
        <p:spPr>
          <a:xfrm>
            <a:off x="584200" y="440219"/>
            <a:ext cx="14490700" cy="368300"/>
          </a:xfrm>
          <a:prstGeom prst="rect">
            <a:avLst/>
          </a:prstGeom>
          <a:solidFill>
            <a:srgbClr val="000000">
              <a:alpha val="0"/>
            </a:srgbClr>
          </a:solidFill>
        </p:spPr>
        <p:txBody>
          <a:bodyPr lIns="0" tIns="0" rIns="0" bIns="0" rtlCol="0" anchor="ctr"/>
          <a:lstStyle/>
          <a:p>
            <a:pPr indent="0" algn="l">
              <a:lnSpc>
                <a:spcPct val="120000"/>
              </a:lnSpc>
              <a:defRPr/>
            </a:pPr>
            <a:r>
              <a:rPr lang="en-US" sz="3200" b="1" dirty="0">
                <a:solidFill>
                  <a:srgbClr val="08493C"/>
                </a:solidFill>
                <a:latin typeface="Agbalumo"/>
              </a:rPr>
              <a:t>Management: Medical Therapy &amp; Surgical Interventions</a:t>
            </a:r>
            <a:endParaRPr lang="en-US" sz="3200" dirty="0"/>
          </a:p>
        </p:txBody>
      </p:sp>
      <p:sp>
        <p:nvSpPr>
          <p:cNvPr id="20" name="TextBox 20"/>
          <p:cNvSpPr txBox="1"/>
          <p:nvPr/>
        </p:nvSpPr>
        <p:spPr>
          <a:xfrm>
            <a:off x="876300" y="1371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Carbamazepine first-line therapy, typical dosing range is 300 to 800 mg daily, titrated to effect and tolerability with monitoring for adverse effects.</a:t>
            </a:r>
            <a:endParaRPr lang="en-US" dirty="0"/>
          </a:p>
        </p:txBody>
      </p:sp>
      <p:sp>
        <p:nvSpPr>
          <p:cNvPr id="21" name="TextBox 21"/>
          <p:cNvSpPr txBox="1"/>
          <p:nvPr/>
        </p:nvSpPr>
        <p:spPr>
          <a:xfrm>
            <a:off x="876300" y="2514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Oxcarbazepine as an alternative agent, usual dosing 600 to 1200 mg daily, considered when carbamazepine is not tolerated or contraindicated.</a:t>
            </a:r>
            <a:endParaRPr lang="en-US" dirty="0"/>
          </a:p>
        </p:txBody>
      </p:sp>
      <p:sp>
        <p:nvSpPr>
          <p:cNvPr id="22" name="TextBox 22"/>
          <p:cNvSpPr txBox="1"/>
          <p:nvPr/>
        </p:nvSpPr>
        <p:spPr>
          <a:xfrm>
            <a:off x="876300" y="3657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Second-line options include gabapentin, pregabalin, lamotrigine and baclofen; selection is individualized based on response and side effect profiles.</a:t>
            </a:r>
            <a:endParaRPr lang="en-US" dirty="0"/>
          </a:p>
        </p:txBody>
      </p:sp>
      <p:sp>
        <p:nvSpPr>
          <p:cNvPr id="23" name="TextBox 23"/>
          <p:cNvSpPr txBox="1"/>
          <p:nvPr/>
        </p:nvSpPr>
        <p:spPr>
          <a:xfrm>
            <a:off x="876300" y="4800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Lacosamide is an emerging option with evidence of effectiveness in refractory cases, reported response rates around 66% in some series.</a:t>
            </a:r>
            <a:endParaRPr lang="en-US" dirty="0"/>
          </a:p>
        </p:txBody>
      </p:sp>
      <p:sp>
        <p:nvSpPr>
          <p:cNvPr id="24" name="TextBox 24"/>
          <p:cNvSpPr txBox="1"/>
          <p:nvPr/>
        </p:nvSpPr>
        <p:spPr>
          <a:xfrm>
            <a:off x="965200" y="5957047"/>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a:t>
            </a:r>
            <a:r>
              <a:rPr lang="en-US" b="1" dirty="0" err="1">
                <a:solidFill>
                  <a:srgbClr val="000000"/>
                </a:solidFill>
                <a:latin typeface="Poppins"/>
              </a:rPr>
              <a:t>OnabotulinumtoxinA</a:t>
            </a:r>
            <a:r>
              <a:rPr lang="en-US" b="1" dirty="0">
                <a:solidFill>
                  <a:srgbClr val="000000"/>
                </a:solidFill>
                <a:latin typeface="Poppins"/>
              </a:rPr>
              <a:t> injections, doses ranging approximately 5 to 75 units, can provide temporal symptom relief in selected patients.</a:t>
            </a:r>
            <a:endParaRPr lang="en-US" dirty="0"/>
          </a:p>
        </p:txBody>
      </p:sp>
      <p:sp>
        <p:nvSpPr>
          <p:cNvPr id="25" name="TextBox 25"/>
          <p:cNvSpPr txBox="1"/>
          <p:nvPr/>
        </p:nvSpPr>
        <p:spPr>
          <a:xfrm>
            <a:off x="876300" y="70866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Microvascular decompression is indicated for patients with identified neurovascular compression and can offer durable symptom relief after surgery.</a:t>
            </a:r>
            <a:endParaRPr lang="en-US" dirty="0"/>
          </a:p>
        </p:txBody>
      </p:sp>
      <p:sp>
        <p:nvSpPr>
          <p:cNvPr id="26" name="TextBox 26"/>
          <p:cNvSpPr txBox="1"/>
          <p:nvPr/>
        </p:nvSpPr>
        <p:spPr>
          <a:xfrm>
            <a:off x="876300" y="8242300"/>
            <a:ext cx="14490700" cy="469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Ablative procedures include radiosurgery, thermal, chemical or mechanical ablation approaches; choice depends on anatomy, risks and prior treatments.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422400"/>
            <a:ext cx="14490700" cy="7073900"/>
          </a:xfrm>
          <a:prstGeom prst="rect">
            <a:avLst/>
          </a:prstGeom>
          <a:solidFill>
            <a:srgbClr val="000000">
              <a:alpha val="0"/>
            </a:srgbClr>
          </a:solidFill>
        </p:spPr>
        <p:txBody>
          <a:bodyPr/>
          <a:lstStyle/>
          <a:p>
            <a:endParaRPr lang="en-US"/>
          </a:p>
        </p:txBody>
      </p:sp>
      <p:sp>
        <p:nvSpPr>
          <p:cNvPr id="5" name="AutoShape 5"/>
          <p:cNvSpPr/>
          <p:nvPr/>
        </p:nvSpPr>
        <p:spPr>
          <a:xfrm>
            <a:off x="6756400" y="3479800"/>
            <a:ext cx="622300" cy="558800"/>
          </a:xfrm>
          <a:prstGeom prst="rect">
            <a:avLst/>
          </a:prstGeom>
          <a:solidFill>
            <a:srgbClr val="000000">
              <a:alpha val="0"/>
            </a:srgbClr>
          </a:solidFill>
        </p:spPr>
        <p:txBody>
          <a:bodyPr/>
          <a:lstStyle/>
          <a:p>
            <a:endParaRPr lang="en-US"/>
          </a:p>
        </p:txBody>
      </p:sp>
      <p:sp>
        <p:nvSpPr>
          <p:cNvPr id="6" name="AutoShape 6"/>
          <p:cNvSpPr/>
          <p:nvPr/>
        </p:nvSpPr>
        <p:spPr>
          <a:xfrm>
            <a:off x="8178800" y="3187700"/>
            <a:ext cx="622300" cy="558800"/>
          </a:xfrm>
          <a:prstGeom prst="rect">
            <a:avLst/>
          </a:prstGeom>
          <a:solidFill>
            <a:srgbClr val="000000">
              <a:alpha val="0"/>
            </a:srgbClr>
          </a:solidFill>
        </p:spPr>
        <p:txBody>
          <a:bodyPr/>
          <a:lstStyle/>
          <a:p>
            <a:endParaRPr lang="en-US"/>
          </a:p>
        </p:txBody>
      </p:sp>
      <p:sp>
        <p:nvSpPr>
          <p:cNvPr id="7" name="AutoShape 7"/>
          <p:cNvSpPr/>
          <p:nvPr/>
        </p:nvSpPr>
        <p:spPr>
          <a:xfrm>
            <a:off x="9334500" y="4013200"/>
            <a:ext cx="622300" cy="558800"/>
          </a:xfrm>
          <a:prstGeom prst="rect">
            <a:avLst/>
          </a:prstGeom>
          <a:solidFill>
            <a:srgbClr val="000000">
              <a:alpha val="0"/>
            </a:srgbClr>
          </a:solidFill>
        </p:spPr>
        <p:txBody>
          <a:bodyPr/>
          <a:lstStyle/>
          <a:p>
            <a:endParaRPr lang="en-US"/>
          </a:p>
        </p:txBody>
      </p:sp>
      <p:sp>
        <p:nvSpPr>
          <p:cNvPr id="8" name="AutoShape 8"/>
          <p:cNvSpPr/>
          <p:nvPr/>
        </p:nvSpPr>
        <p:spPr>
          <a:xfrm>
            <a:off x="9334500" y="5346700"/>
            <a:ext cx="622300" cy="558800"/>
          </a:xfrm>
          <a:prstGeom prst="rect">
            <a:avLst/>
          </a:prstGeom>
          <a:solidFill>
            <a:srgbClr val="000000">
              <a:alpha val="0"/>
            </a:srgbClr>
          </a:solidFill>
        </p:spPr>
        <p:txBody>
          <a:bodyPr/>
          <a:lstStyle/>
          <a:p>
            <a:endParaRPr lang="en-US"/>
          </a:p>
        </p:txBody>
      </p:sp>
      <p:sp>
        <p:nvSpPr>
          <p:cNvPr id="9" name="AutoShape 9"/>
          <p:cNvSpPr/>
          <p:nvPr/>
        </p:nvSpPr>
        <p:spPr>
          <a:xfrm>
            <a:off x="8178800" y="6172200"/>
            <a:ext cx="622300" cy="558800"/>
          </a:xfrm>
          <a:prstGeom prst="rect">
            <a:avLst/>
          </a:prstGeom>
          <a:solidFill>
            <a:srgbClr val="000000">
              <a:alpha val="0"/>
            </a:srgbClr>
          </a:solidFill>
        </p:spPr>
        <p:txBody>
          <a:bodyPr/>
          <a:lstStyle/>
          <a:p>
            <a:endParaRPr lang="en-US"/>
          </a:p>
        </p:txBody>
      </p:sp>
      <p:sp>
        <p:nvSpPr>
          <p:cNvPr id="10" name="AutoShape 10"/>
          <p:cNvSpPr/>
          <p:nvPr/>
        </p:nvSpPr>
        <p:spPr>
          <a:xfrm>
            <a:off x="6756400" y="5880100"/>
            <a:ext cx="622300" cy="558800"/>
          </a:xfrm>
          <a:prstGeom prst="rect">
            <a:avLst/>
          </a:prstGeom>
          <a:solidFill>
            <a:srgbClr val="000000">
              <a:alpha val="0"/>
            </a:srgbClr>
          </a:solidFill>
        </p:spPr>
        <p:txBody>
          <a:bodyPr/>
          <a:lstStyle/>
          <a:p>
            <a:endParaRPr lang="en-US"/>
          </a:p>
        </p:txBody>
      </p:sp>
      <p:sp>
        <p:nvSpPr>
          <p:cNvPr id="11" name="AutoShape 11"/>
          <p:cNvSpPr/>
          <p:nvPr/>
        </p:nvSpPr>
        <p:spPr>
          <a:xfrm>
            <a:off x="6121400" y="4686300"/>
            <a:ext cx="622300" cy="558800"/>
          </a:xfrm>
          <a:prstGeom prst="rect">
            <a:avLst/>
          </a:prstGeom>
          <a:solidFill>
            <a:srgbClr val="000000">
              <a:alpha val="0"/>
            </a:srgbClr>
          </a:solidFill>
        </p:spPr>
        <p:txBody>
          <a:bodyPr/>
          <a:lstStyle/>
          <a:p>
            <a:endParaRPr lang="en-US"/>
          </a:p>
        </p:txBody>
      </p:sp>
      <p:sp>
        <p:nvSpPr>
          <p:cNvPr id="13" name="TextBox 13"/>
          <p:cNvSpPr txBox="1"/>
          <p:nvPr/>
        </p:nvSpPr>
        <p:spPr>
          <a:xfrm>
            <a:off x="876300" y="622300"/>
            <a:ext cx="14490700" cy="546100"/>
          </a:xfrm>
          <a:prstGeom prst="rect">
            <a:avLst/>
          </a:prstGeom>
          <a:solidFill>
            <a:srgbClr val="000000">
              <a:alpha val="0"/>
            </a:srgbClr>
          </a:solidFill>
        </p:spPr>
        <p:txBody>
          <a:bodyPr lIns="0" tIns="0" rIns="0" bIns="0" rtlCol="0" anchor="ctr"/>
          <a:lstStyle/>
          <a:p>
            <a:pPr indent="0" algn="l">
              <a:lnSpc>
                <a:spcPct val="120000"/>
              </a:lnSpc>
              <a:defRPr/>
            </a:pPr>
            <a:r>
              <a:rPr lang="en-US" sz="3500" b="1">
                <a:solidFill>
                  <a:srgbClr val="08493C"/>
                </a:solidFill>
                <a:latin typeface="Agbalumo"/>
              </a:rPr>
              <a:t>Prognosis, Long-Term Outcomes &amp; Complications</a:t>
            </a:r>
            <a:endParaRPr lang="en-US" sz="1100"/>
          </a:p>
        </p:txBody>
      </p:sp>
      <p:sp>
        <p:nvSpPr>
          <p:cNvPr id="14" name="TextBox 14"/>
          <p:cNvSpPr txBox="1"/>
          <p:nvPr/>
        </p:nvSpPr>
        <p:spPr>
          <a:xfrm>
            <a:off x="876300" y="1600200"/>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Lifelong Condition</a:t>
            </a:r>
            <a:endParaRPr lang="en-US" sz="1100"/>
          </a:p>
        </p:txBody>
      </p:sp>
      <p:sp>
        <p:nvSpPr>
          <p:cNvPr id="16" name="TextBox 16"/>
          <p:cNvSpPr txBox="1"/>
          <p:nvPr/>
        </p:nvSpPr>
        <p:spPr>
          <a:xfrm>
            <a:off x="11417300" y="14224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Treatment Response</a:t>
            </a:r>
            <a:endParaRPr lang="en-US" sz="1100"/>
          </a:p>
        </p:txBody>
      </p:sp>
      <p:sp>
        <p:nvSpPr>
          <p:cNvPr id="18" name="TextBox 18"/>
          <p:cNvSpPr txBox="1"/>
          <p:nvPr/>
        </p:nvSpPr>
        <p:spPr>
          <a:xfrm>
            <a:off x="11417300" y="31369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Psychiatric Risk</a:t>
            </a:r>
            <a:endParaRPr lang="en-US" sz="1100"/>
          </a:p>
        </p:txBody>
      </p:sp>
      <p:sp>
        <p:nvSpPr>
          <p:cNvPr id="20" name="TextBox 20"/>
          <p:cNvSpPr txBox="1"/>
          <p:nvPr/>
        </p:nvSpPr>
        <p:spPr>
          <a:xfrm>
            <a:off x="11417300" y="51943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Cognitive Effects</a:t>
            </a:r>
            <a:endParaRPr lang="en-US" sz="1100"/>
          </a:p>
        </p:txBody>
      </p:sp>
      <p:sp>
        <p:nvSpPr>
          <p:cNvPr id="21" name="TextBox 21"/>
          <p:cNvSpPr txBox="1"/>
          <p:nvPr/>
        </p:nvSpPr>
        <p:spPr>
          <a:xfrm>
            <a:off x="9563100" y="5461000"/>
            <a:ext cx="304800" cy="330200"/>
          </a:xfrm>
          <a:prstGeom prst="rect">
            <a:avLst/>
          </a:prstGeom>
          <a:solidFill>
            <a:srgbClr val="000000">
              <a:alpha val="0"/>
            </a:srgbClr>
          </a:solidFill>
        </p:spPr>
        <p:txBody>
          <a:bodyPr lIns="0" tIns="0" rIns="0" bIns="0" rtlCol="0" anchor="ctr"/>
          <a:lstStyle/>
          <a:p>
            <a:pPr indent="0" algn="l">
              <a:lnSpc>
                <a:spcPct val="120000"/>
              </a:lnSpc>
              <a:defRPr/>
            </a:pPr>
            <a:endParaRPr lang="en-US" sz="1100" dirty="0"/>
          </a:p>
        </p:txBody>
      </p:sp>
      <p:sp>
        <p:nvSpPr>
          <p:cNvPr id="22" name="TextBox 22"/>
          <p:cNvSpPr txBox="1"/>
          <p:nvPr/>
        </p:nvSpPr>
        <p:spPr>
          <a:xfrm>
            <a:off x="11417300" y="6908800"/>
            <a:ext cx="3949700" cy="406400"/>
          </a:xfrm>
          <a:prstGeom prst="rect">
            <a:avLst/>
          </a:prstGeom>
          <a:solidFill>
            <a:srgbClr val="000000">
              <a:alpha val="0"/>
            </a:srgbClr>
          </a:solidFill>
        </p:spPr>
        <p:txBody>
          <a:bodyPr lIns="0" tIns="0" rIns="0" bIns="0" rtlCol="0" anchor="ctr"/>
          <a:lstStyle/>
          <a:p>
            <a:pPr indent="0" algn="l">
              <a:lnSpc>
                <a:spcPct val="120000"/>
              </a:lnSpc>
              <a:defRPr/>
            </a:pPr>
            <a:r>
              <a:rPr lang="en-US" sz="2600" b="1">
                <a:solidFill>
                  <a:srgbClr val="08493C"/>
                </a:solidFill>
                <a:latin typeface="Agbalumo"/>
              </a:rPr>
              <a:t>Occipital Improvement</a:t>
            </a:r>
            <a:endParaRPr lang="en-US" sz="1100"/>
          </a:p>
        </p:txBody>
      </p:sp>
      <p:sp>
        <p:nvSpPr>
          <p:cNvPr id="24" name="TextBox 24"/>
          <p:cNvSpPr txBox="1"/>
          <p:nvPr/>
        </p:nvSpPr>
        <p:spPr>
          <a:xfrm>
            <a:off x="876300" y="6629400"/>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Nerve Block Duration</a:t>
            </a:r>
            <a:endParaRPr lang="en-US" sz="1100"/>
          </a:p>
        </p:txBody>
      </p:sp>
      <p:sp>
        <p:nvSpPr>
          <p:cNvPr id="26" name="TextBox 26"/>
          <p:cNvSpPr txBox="1"/>
          <p:nvPr/>
        </p:nvSpPr>
        <p:spPr>
          <a:xfrm>
            <a:off x="876300" y="4051300"/>
            <a:ext cx="3949700" cy="406400"/>
          </a:xfrm>
          <a:prstGeom prst="rect">
            <a:avLst/>
          </a:prstGeom>
          <a:solidFill>
            <a:srgbClr val="000000">
              <a:alpha val="0"/>
            </a:srgbClr>
          </a:solidFill>
        </p:spPr>
        <p:txBody>
          <a:bodyPr lIns="0" tIns="0" rIns="0" bIns="0" rtlCol="0" anchor="ctr"/>
          <a:lstStyle/>
          <a:p>
            <a:pPr indent="0" algn="r">
              <a:lnSpc>
                <a:spcPct val="120000"/>
              </a:lnSpc>
              <a:defRPr/>
            </a:pPr>
            <a:r>
              <a:rPr lang="en-US" sz="2600" b="1">
                <a:solidFill>
                  <a:srgbClr val="08493C"/>
                </a:solidFill>
                <a:latin typeface="Agbalumo"/>
              </a:rPr>
              <a:t>Surgical Cure</a:t>
            </a:r>
            <a:endParaRPr lang="en-US" sz="1100"/>
          </a:p>
        </p:txBody>
      </p:sp>
      <p:sp>
        <p:nvSpPr>
          <p:cNvPr id="28" name="TextBox 28"/>
          <p:cNvSpPr txBox="1"/>
          <p:nvPr/>
        </p:nvSpPr>
        <p:spPr>
          <a:xfrm>
            <a:off x="876300" y="21717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Trigeminal neuralgia: lifelong condition requires ongoing management</a:t>
            </a:r>
            <a:endParaRPr lang="en-US" sz="1100"/>
          </a:p>
        </p:txBody>
      </p:sp>
      <p:sp>
        <p:nvSpPr>
          <p:cNvPr id="29" name="TextBox 29"/>
          <p:cNvSpPr txBox="1"/>
          <p:nvPr/>
        </p:nvSpPr>
        <p:spPr>
          <a:xfrm>
            <a:off x="11417300" y="1993900"/>
            <a:ext cx="3949700" cy="6731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Response rates: 70% to 90% with carbamazepine</a:t>
            </a:r>
            <a:endParaRPr lang="en-US" sz="1100"/>
          </a:p>
        </p:txBody>
      </p:sp>
      <p:sp>
        <p:nvSpPr>
          <p:cNvPr id="30" name="TextBox 30"/>
          <p:cNvSpPr txBox="1"/>
          <p:nvPr/>
        </p:nvSpPr>
        <p:spPr>
          <a:xfrm>
            <a:off x="11417300" y="3708400"/>
            <a:ext cx="39497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Increased risk: depression anxiety dementia development</a:t>
            </a:r>
            <a:endParaRPr lang="en-US" sz="1100"/>
          </a:p>
        </p:txBody>
      </p:sp>
      <p:sp>
        <p:nvSpPr>
          <p:cNvPr id="31" name="TextBox 31"/>
          <p:cNvSpPr txBox="1"/>
          <p:nvPr/>
        </p:nvSpPr>
        <p:spPr>
          <a:xfrm>
            <a:off x="11417300" y="5765800"/>
            <a:ext cx="3949700" cy="6731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Cognitive dysfunction related to chronic neuropathic pain</a:t>
            </a:r>
            <a:endParaRPr lang="en-US" sz="1100"/>
          </a:p>
        </p:txBody>
      </p:sp>
      <p:sp>
        <p:nvSpPr>
          <p:cNvPr id="32" name="TextBox 32"/>
          <p:cNvSpPr txBox="1"/>
          <p:nvPr/>
        </p:nvSpPr>
        <p:spPr>
          <a:xfrm>
            <a:off x="11417300" y="7480300"/>
            <a:ext cx="3949700" cy="1016000"/>
          </a:xfrm>
          <a:prstGeom prst="rect">
            <a:avLst/>
          </a:prstGeom>
          <a:solidFill>
            <a:srgbClr val="000000">
              <a:alpha val="0"/>
            </a:srgbClr>
          </a:solidFill>
        </p:spPr>
        <p:txBody>
          <a:bodyPr lIns="0" tIns="0" rIns="0" bIns="0" rtlCol="0" anchor="ctr"/>
          <a:lstStyle/>
          <a:p>
            <a:pPr indent="0" algn="l">
              <a:lnSpc>
                <a:spcPct val="150000"/>
              </a:lnSpc>
              <a:defRPr/>
            </a:pPr>
            <a:r>
              <a:rPr lang="en-US" sz="1700" b="1">
                <a:solidFill>
                  <a:srgbClr val="000000"/>
                </a:solidFill>
                <a:latin typeface="Poppins"/>
              </a:rPr>
              <a:t>Occipital neuralgia: often improves with combined treatment</a:t>
            </a:r>
            <a:endParaRPr lang="en-US" sz="1100"/>
          </a:p>
        </p:txBody>
      </p:sp>
      <p:sp>
        <p:nvSpPr>
          <p:cNvPr id="33" name="TextBox 33"/>
          <p:cNvSpPr txBox="1"/>
          <p:nvPr/>
        </p:nvSpPr>
        <p:spPr>
          <a:xfrm>
            <a:off x="876300" y="72009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Nerve blocks provide temporary relief weeks duration</a:t>
            </a:r>
            <a:endParaRPr lang="en-US" sz="1100"/>
          </a:p>
        </p:txBody>
      </p:sp>
      <p:sp>
        <p:nvSpPr>
          <p:cNvPr id="34" name="TextBox 34"/>
          <p:cNvSpPr txBox="1"/>
          <p:nvPr/>
        </p:nvSpPr>
        <p:spPr>
          <a:xfrm>
            <a:off x="876300" y="4622800"/>
            <a:ext cx="3949700" cy="1016000"/>
          </a:xfrm>
          <a:prstGeom prst="rect">
            <a:avLst/>
          </a:prstGeom>
          <a:solidFill>
            <a:srgbClr val="000000">
              <a:alpha val="0"/>
            </a:srgbClr>
          </a:solidFill>
        </p:spPr>
        <p:txBody>
          <a:bodyPr lIns="0" tIns="0" rIns="0" bIns="0" rtlCol="0" anchor="ctr"/>
          <a:lstStyle/>
          <a:p>
            <a:pPr indent="0" algn="r">
              <a:lnSpc>
                <a:spcPct val="150000"/>
              </a:lnSpc>
              <a:defRPr/>
            </a:pPr>
            <a:r>
              <a:rPr lang="en-US" sz="1700" b="1">
                <a:solidFill>
                  <a:srgbClr val="000000"/>
                </a:solidFill>
                <a:latin typeface="Poppins"/>
              </a:rPr>
              <a:t>Surgical decompression may provide definitive cure when indicated</a:t>
            </a:r>
            <a:endParaRPr lang="en-US" sz="1100"/>
          </a:p>
        </p:txBody>
      </p:sp>
      <p:pic>
        <p:nvPicPr>
          <p:cNvPr id="39" name="Picture 38">
            <a:extLst>
              <a:ext uri="{FF2B5EF4-FFF2-40B4-BE49-F238E27FC236}">
                <a16:creationId xmlns:a16="http://schemas.microsoft.com/office/drawing/2014/main" id="{2515C243-995E-0924-BBD8-BFC48138FD78}"/>
              </a:ext>
            </a:extLst>
          </p:cNvPr>
          <p:cNvPicPr>
            <a:picLocks noChangeAspect="1"/>
          </p:cNvPicPr>
          <p:nvPr/>
        </p:nvPicPr>
        <p:blipFill>
          <a:blip r:embed="rId3"/>
          <a:stretch>
            <a:fillRect/>
          </a:stretch>
        </p:blipFill>
        <p:spPr>
          <a:xfrm>
            <a:off x="5152253" y="1907796"/>
            <a:ext cx="5534797" cy="2715004"/>
          </a:xfrm>
          <a:prstGeom prst="rect">
            <a:avLst/>
          </a:prstGeom>
        </p:spPr>
      </p:pic>
      <p:pic>
        <p:nvPicPr>
          <p:cNvPr id="41" name="Picture 40">
            <a:extLst>
              <a:ext uri="{FF2B5EF4-FFF2-40B4-BE49-F238E27FC236}">
                <a16:creationId xmlns:a16="http://schemas.microsoft.com/office/drawing/2014/main" id="{8185C71F-8444-7320-5E9D-6D60A89118B9}"/>
              </a:ext>
            </a:extLst>
          </p:cNvPr>
          <p:cNvPicPr>
            <a:picLocks noChangeAspect="1"/>
          </p:cNvPicPr>
          <p:nvPr/>
        </p:nvPicPr>
        <p:blipFill>
          <a:blip r:embed="rId4"/>
          <a:stretch>
            <a:fillRect/>
          </a:stretch>
        </p:blipFill>
        <p:spPr>
          <a:xfrm>
            <a:off x="5804806" y="4813007"/>
            <a:ext cx="4229690" cy="419158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pic>
        <p:nvPicPr>
          <p:cNvPr id="4" name="Picture 4"/>
          <p:cNvPicPr>
            <a:picLocks noChangeAspect="1"/>
          </p:cNvPicPr>
          <p:nvPr/>
        </p:nvPicPr>
        <p:blipFill>
          <a:blip r:embed="rId3"/>
          <a:srcRect t="31279" b="31279"/>
          <a:stretch>
            <a:fillRect/>
          </a:stretch>
        </p:blipFill>
        <p:spPr>
          <a:xfrm>
            <a:off x="0" y="0"/>
            <a:ext cx="16256000" cy="9144000"/>
          </a:xfrm>
          <a:prstGeom prst="roundRect">
            <a:avLst>
              <a:gd name="adj" fmla="val 2638"/>
            </a:avLst>
          </a:prstGeom>
        </p:spPr>
      </p:pic>
      <p:sp>
        <p:nvSpPr>
          <p:cNvPr id="5" name="AutoShape 5"/>
          <p:cNvSpPr/>
          <p:nvPr/>
        </p:nvSpPr>
        <p:spPr>
          <a:xfrm>
            <a:off x="0" y="0"/>
            <a:ext cx="16256000" cy="9144000"/>
          </a:xfrm>
          <a:prstGeom prst="roundRect">
            <a:avLst>
              <a:gd name="adj" fmla="val 2638"/>
            </a:avLst>
          </a:prstGeom>
          <a:solidFill>
            <a:srgbClr val="73B4A2">
              <a:alpha val="60000"/>
            </a:srgbClr>
          </a:solidFill>
        </p:spPr>
        <p:txBody>
          <a:bodyPr/>
          <a:lstStyle/>
          <a:p>
            <a:endParaRPr lang="en-US"/>
          </a:p>
        </p:txBody>
      </p:sp>
      <p:sp>
        <p:nvSpPr>
          <p:cNvPr id="6" name="TextBox 6"/>
          <p:cNvSpPr txBox="1"/>
          <p:nvPr/>
        </p:nvSpPr>
        <p:spPr>
          <a:xfrm>
            <a:off x="876300" y="3670300"/>
            <a:ext cx="14490700" cy="749300"/>
          </a:xfrm>
          <a:prstGeom prst="rect">
            <a:avLst/>
          </a:prstGeom>
          <a:solidFill>
            <a:srgbClr val="000000">
              <a:alpha val="0"/>
            </a:srgbClr>
          </a:solidFill>
        </p:spPr>
        <p:txBody>
          <a:bodyPr lIns="0" tIns="0" rIns="0" bIns="0" rtlCol="0" anchor="ctr"/>
          <a:lstStyle/>
          <a:p>
            <a:pPr indent="0" algn="ctr">
              <a:lnSpc>
                <a:spcPct val="160000"/>
              </a:lnSpc>
              <a:defRPr/>
            </a:pPr>
            <a:r>
              <a:rPr lang="en-US" sz="4900" b="1">
                <a:solidFill>
                  <a:srgbClr val="08493C"/>
                </a:solidFill>
                <a:latin typeface="Agbalumo"/>
              </a:rPr>
              <a:t>Thank You</a:t>
            </a:r>
            <a:endParaRPr lang="en-US" sz="1100"/>
          </a:p>
        </p:txBody>
      </p:sp>
      <p:sp>
        <p:nvSpPr>
          <p:cNvPr id="7" name="TextBox 7"/>
          <p:cNvSpPr txBox="1"/>
          <p:nvPr/>
        </p:nvSpPr>
        <p:spPr>
          <a:xfrm>
            <a:off x="876300" y="4711700"/>
            <a:ext cx="14490700" cy="749300"/>
          </a:xfrm>
          <a:prstGeom prst="rect">
            <a:avLst/>
          </a:prstGeom>
          <a:solidFill>
            <a:srgbClr val="000000">
              <a:alpha val="0"/>
            </a:srgbClr>
          </a:solidFill>
        </p:spPr>
        <p:txBody>
          <a:bodyPr lIns="0" tIns="0" rIns="0" bIns="0" rtlCol="0" anchor="ctr"/>
          <a:lstStyle/>
          <a:p>
            <a:pPr indent="0" algn="ctr">
              <a:lnSpc>
                <a:spcPct val="160000"/>
              </a:lnSpc>
              <a:defRPr/>
            </a:pPr>
            <a:r>
              <a:rPr lang="en-US" sz="1600" b="1">
                <a:solidFill>
                  <a:srgbClr val="08493C"/>
                </a:solidFill>
                <a:latin typeface="Agbalumo"/>
              </a:rPr>
              <a:t>Questions and Discussion</a:t>
            </a:r>
            <a:endParaRPr lang="en-US" sz="11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TextBox 4"/>
          <p:cNvSpPr txBox="1"/>
          <p:nvPr/>
        </p:nvSpPr>
        <p:spPr>
          <a:xfrm>
            <a:off x="876300" y="1333500"/>
            <a:ext cx="14490700" cy="596900"/>
          </a:xfrm>
          <a:prstGeom prst="rect">
            <a:avLst/>
          </a:prstGeom>
          <a:solidFill>
            <a:srgbClr val="000000">
              <a:alpha val="0"/>
            </a:srgbClr>
          </a:solidFill>
        </p:spPr>
        <p:txBody>
          <a:bodyPr lIns="0" tIns="0" rIns="0" bIns="0" rtlCol="0" anchor="ctr"/>
          <a:lstStyle/>
          <a:p>
            <a:pPr indent="0" algn="l">
              <a:lnSpc>
                <a:spcPct val="120000"/>
              </a:lnSpc>
              <a:defRPr/>
            </a:pPr>
            <a:r>
              <a:rPr lang="en-US" sz="3900" b="1" dirty="0">
                <a:solidFill>
                  <a:srgbClr val="08493C"/>
                </a:solidFill>
                <a:latin typeface="Agbalumo"/>
              </a:rPr>
              <a:t>Selected Key References</a:t>
            </a:r>
            <a:endParaRPr lang="en-US" sz="1100" dirty="0"/>
          </a:p>
        </p:txBody>
      </p:sp>
      <p:sp>
        <p:nvSpPr>
          <p:cNvPr id="5" name="TextBox 5"/>
          <p:cNvSpPr txBox="1"/>
          <p:nvPr/>
        </p:nvSpPr>
        <p:spPr>
          <a:xfrm>
            <a:off x="1130300" y="22352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Headache Classification Committee of the International Headache Society. The International Classification of Headache Disorders, 3rd edition. Cephalalgia. 2018;38(1):1-211.</a:t>
            </a:r>
            <a:endParaRPr lang="en-US" sz="1100" dirty="0"/>
          </a:p>
        </p:txBody>
      </p:sp>
      <p:sp>
        <p:nvSpPr>
          <p:cNvPr id="6" name="TextBox 6"/>
          <p:cNvSpPr txBox="1"/>
          <p:nvPr/>
        </p:nvSpPr>
        <p:spPr>
          <a:xfrm>
            <a:off x="1130300" y="32004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Ashina M, et al. Migraine and the trigeminovascular system—40 years and counting. Lancet Neurol. 2019;18(8):795-804.</a:t>
            </a:r>
            <a:endParaRPr lang="en-US" sz="1100"/>
          </a:p>
        </p:txBody>
      </p:sp>
      <p:sp>
        <p:nvSpPr>
          <p:cNvPr id="7" name="TextBox 7"/>
          <p:cNvSpPr txBox="1"/>
          <p:nvPr/>
        </p:nvSpPr>
        <p:spPr>
          <a:xfrm>
            <a:off x="1130300" y="37719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Goadsby PJ, et al. Pathophysiology of Migraine: A Disorder of Sensory Processing. Physiol Rev. 2017;97(2):553-622.</a:t>
            </a:r>
            <a:endParaRPr lang="en-US" sz="1100"/>
          </a:p>
        </p:txBody>
      </p:sp>
      <p:sp>
        <p:nvSpPr>
          <p:cNvPr id="8" name="TextBox 8"/>
          <p:cNvSpPr txBox="1"/>
          <p:nvPr/>
        </p:nvSpPr>
        <p:spPr>
          <a:xfrm>
            <a:off x="1130300" y="43434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Robbins MS, et al. Treatment of cluster headache: The American Headache Society evidence-based guidelines. Headache. 2016;56(7):1093-1106.</a:t>
            </a:r>
            <a:endParaRPr lang="en-US" sz="1100"/>
          </a:p>
        </p:txBody>
      </p:sp>
      <p:sp>
        <p:nvSpPr>
          <p:cNvPr id="9" name="TextBox 9"/>
          <p:cNvSpPr txBox="1"/>
          <p:nvPr/>
        </p:nvSpPr>
        <p:spPr>
          <a:xfrm>
            <a:off x="1130300" y="5308600"/>
            <a:ext cx="14236700" cy="7493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Ashina H, et al. Prevalence of and risk factors for post-traumatic headache in civilian patients after mild traumatic brain injury. Mayo Clin Proc. 2023.</a:t>
            </a:r>
            <a:endParaRPr lang="en-US" sz="1100" dirty="0"/>
          </a:p>
        </p:txBody>
      </p:sp>
      <p:sp>
        <p:nvSpPr>
          <p:cNvPr id="10" name="TextBox 10"/>
          <p:cNvSpPr txBox="1"/>
          <p:nvPr/>
        </p:nvSpPr>
        <p:spPr>
          <a:xfrm>
            <a:off x="1130300" y="62611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Bendtsen L, et al. European Academy of Neurology guideline on trigeminal neuralgia. Eur J Neurol. 2019;26(6):831-849.</a:t>
            </a:r>
            <a:endParaRPr lang="en-US" sz="1100"/>
          </a:p>
        </p:txBody>
      </p:sp>
      <p:sp>
        <p:nvSpPr>
          <p:cNvPr id="11" name="TextBox 11"/>
          <p:cNvSpPr txBox="1"/>
          <p:nvPr/>
        </p:nvSpPr>
        <p:spPr>
          <a:xfrm>
            <a:off x="1130300" y="68326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a:solidFill>
                  <a:srgbClr val="000000"/>
                </a:solidFill>
                <a:latin typeface="Poppins"/>
              </a:rPr>
              <a:t>Rozen TD, et al. New daily persistent headache: clinical perspectives. Headache. 2022.</a:t>
            </a:r>
            <a:endParaRPr lang="en-US" sz="1100"/>
          </a:p>
        </p:txBody>
      </p:sp>
      <p:sp>
        <p:nvSpPr>
          <p:cNvPr id="12" name="TextBox 12"/>
          <p:cNvSpPr txBox="1"/>
          <p:nvPr/>
        </p:nvSpPr>
        <p:spPr>
          <a:xfrm>
            <a:off x="1130300" y="7416800"/>
            <a:ext cx="14236700" cy="368300"/>
          </a:xfrm>
          <a:prstGeom prst="rect">
            <a:avLst/>
          </a:prstGeom>
          <a:solidFill>
            <a:srgbClr val="000000">
              <a:alpha val="0"/>
            </a:srgbClr>
          </a:solidFill>
        </p:spPr>
        <p:txBody>
          <a:bodyPr lIns="0" tIns="0" rIns="0" bIns="0" rtlCol="0" anchor="ctr"/>
          <a:lstStyle/>
          <a:p>
            <a:pPr indent="0" algn="l">
              <a:lnSpc>
                <a:spcPct val="150000"/>
              </a:lnSpc>
              <a:defRPr/>
            </a:pPr>
            <a:r>
              <a:rPr lang="en-US" sz="1400" b="1" dirty="0">
                <a:solidFill>
                  <a:srgbClr val="000000"/>
                </a:solidFill>
                <a:latin typeface="Poppins"/>
              </a:rPr>
              <a:t>Diener HC, et al. New therapeutic approaches for the prevention and treatment of migraine. Lancet Neurol. 2015;14(10):1010-1022.</a:t>
            </a:r>
            <a:endParaRPr lang="en-US" sz="1100" dirty="0"/>
          </a:p>
        </p:txBody>
      </p:sp>
      <p:sp>
        <p:nvSpPr>
          <p:cNvPr id="13" name="TextBox 13"/>
          <p:cNvSpPr txBox="1"/>
          <p:nvPr/>
        </p:nvSpPr>
        <p:spPr>
          <a:xfrm>
            <a:off x="749300" y="22987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4" name="TextBox 14"/>
          <p:cNvSpPr txBox="1"/>
          <p:nvPr/>
        </p:nvSpPr>
        <p:spPr>
          <a:xfrm>
            <a:off x="749300" y="32639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5" name="TextBox 15"/>
          <p:cNvSpPr txBox="1"/>
          <p:nvPr/>
        </p:nvSpPr>
        <p:spPr>
          <a:xfrm>
            <a:off x="749300" y="38354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6" name="TextBox 16"/>
          <p:cNvSpPr txBox="1"/>
          <p:nvPr/>
        </p:nvSpPr>
        <p:spPr>
          <a:xfrm>
            <a:off x="749300" y="44069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7" name="TextBox 17"/>
          <p:cNvSpPr txBox="1"/>
          <p:nvPr/>
        </p:nvSpPr>
        <p:spPr>
          <a:xfrm>
            <a:off x="749300" y="53721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8" name="TextBox 18"/>
          <p:cNvSpPr txBox="1"/>
          <p:nvPr/>
        </p:nvSpPr>
        <p:spPr>
          <a:xfrm>
            <a:off x="749300" y="63246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19" name="TextBox 19"/>
          <p:cNvSpPr txBox="1"/>
          <p:nvPr/>
        </p:nvSpPr>
        <p:spPr>
          <a:xfrm>
            <a:off x="749300" y="68961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
        <p:nvSpPr>
          <p:cNvPr id="20" name="TextBox 20"/>
          <p:cNvSpPr txBox="1"/>
          <p:nvPr/>
        </p:nvSpPr>
        <p:spPr>
          <a:xfrm>
            <a:off x="749300" y="7480300"/>
            <a:ext cx="241300" cy="241300"/>
          </a:xfrm>
          <a:prstGeom prst="rect">
            <a:avLst/>
          </a:prstGeom>
          <a:solidFill>
            <a:srgbClr val="000000">
              <a:alpha val="0"/>
            </a:srgbClr>
          </a:solidFill>
        </p:spPr>
        <p:txBody>
          <a:bodyPr lIns="0" tIns="0" rIns="0" bIns="0" rtlCol="0" anchor="ctr"/>
          <a:lstStyle/>
          <a:p>
            <a:pPr algn="ctr">
              <a:lnSpc>
                <a:spcPct val="100000"/>
              </a:lnSpc>
              <a:defRPr/>
            </a:pPr>
            <a:r>
              <a:rPr lang="en-US" sz="1900" b="0">
                <a:solidFill>
                  <a:srgbClr val="000000"/>
                </a:solidFill>
                <a:highlight>
                  <a:srgbClr val="000000">
                    <a:alpha val="0"/>
                  </a:srgbClr>
                </a:highlight>
                <a:ea typeface="Poppins"/>
              </a:rPr>
              <a:t>●</a:t>
            </a:r>
            <a:endParaRPr lang="en-US" sz="1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2730500"/>
            <a:ext cx="14490700" cy="4813300"/>
          </a:xfrm>
          <a:prstGeom prst="rect">
            <a:avLst/>
          </a:prstGeom>
          <a:solidFill>
            <a:srgbClr val="000000">
              <a:alpha val="0"/>
            </a:srgbClr>
          </a:solidFill>
          <a:ln w="12700">
            <a:solidFill>
              <a:srgbClr val="366962"/>
            </a:solidFill>
          </a:ln>
        </p:spPr>
        <p:txBody>
          <a:bodyPr/>
          <a:lstStyle/>
          <a:p>
            <a:endParaRPr lang="en-US"/>
          </a:p>
        </p:txBody>
      </p:sp>
      <p:sp>
        <p:nvSpPr>
          <p:cNvPr id="5" name="AutoShape 5"/>
          <p:cNvSpPr/>
          <p:nvPr/>
        </p:nvSpPr>
        <p:spPr>
          <a:xfrm>
            <a:off x="889000" y="2743200"/>
            <a:ext cx="3949700" cy="520700"/>
          </a:xfrm>
          <a:prstGeom prst="rect">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4851400" y="2743200"/>
            <a:ext cx="10502900" cy="520700"/>
          </a:xfrm>
          <a:prstGeom prst="rect">
            <a:avLst/>
          </a:prstGeom>
          <a:solidFill>
            <a:srgbClr val="86BEB3">
              <a:alpha val="78824"/>
            </a:srgbClr>
          </a:solidFill>
          <a:ln w="12700">
            <a:solidFill>
              <a:srgbClr val="366962"/>
            </a:solidFill>
          </a:ln>
        </p:spPr>
        <p:txBody>
          <a:bodyPr/>
          <a:lstStyle/>
          <a:p>
            <a:endParaRPr lang="en-US"/>
          </a:p>
        </p:txBody>
      </p:sp>
      <p:sp>
        <p:nvSpPr>
          <p:cNvPr id="7" name="AutoShape 7"/>
          <p:cNvSpPr/>
          <p:nvPr/>
        </p:nvSpPr>
        <p:spPr>
          <a:xfrm>
            <a:off x="889000" y="3276600"/>
            <a:ext cx="3949700" cy="520700"/>
          </a:xfrm>
          <a:prstGeom prst="rect">
            <a:avLst/>
          </a:prstGeom>
          <a:solidFill>
            <a:srgbClr val="000000">
              <a:alpha val="0"/>
            </a:srgbClr>
          </a:solidFill>
          <a:ln w="12700">
            <a:solidFill>
              <a:srgbClr val="366962"/>
            </a:solidFill>
          </a:ln>
        </p:spPr>
        <p:txBody>
          <a:bodyPr/>
          <a:lstStyle/>
          <a:p>
            <a:endParaRPr lang="en-US"/>
          </a:p>
        </p:txBody>
      </p:sp>
      <p:sp>
        <p:nvSpPr>
          <p:cNvPr id="8" name="AutoShape 8"/>
          <p:cNvSpPr/>
          <p:nvPr/>
        </p:nvSpPr>
        <p:spPr>
          <a:xfrm>
            <a:off x="4851400" y="32766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9" name="AutoShape 9"/>
          <p:cNvSpPr/>
          <p:nvPr/>
        </p:nvSpPr>
        <p:spPr>
          <a:xfrm>
            <a:off x="889000" y="3810000"/>
            <a:ext cx="3949700" cy="520700"/>
          </a:xfrm>
          <a:prstGeom prst="rect">
            <a:avLst/>
          </a:prstGeom>
          <a:solidFill>
            <a:srgbClr val="000000">
              <a:alpha val="0"/>
            </a:srgbClr>
          </a:solidFill>
          <a:ln w="12700">
            <a:solidFill>
              <a:srgbClr val="366962"/>
            </a:solidFill>
          </a:ln>
        </p:spPr>
        <p:txBody>
          <a:bodyPr/>
          <a:lstStyle/>
          <a:p>
            <a:endParaRPr lang="en-US"/>
          </a:p>
        </p:txBody>
      </p:sp>
      <p:sp>
        <p:nvSpPr>
          <p:cNvPr id="10" name="AutoShape 10"/>
          <p:cNvSpPr/>
          <p:nvPr/>
        </p:nvSpPr>
        <p:spPr>
          <a:xfrm>
            <a:off x="4851400" y="38100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11" name="AutoShape 11"/>
          <p:cNvSpPr/>
          <p:nvPr/>
        </p:nvSpPr>
        <p:spPr>
          <a:xfrm>
            <a:off x="889000" y="4343400"/>
            <a:ext cx="3949700" cy="520700"/>
          </a:xfrm>
          <a:prstGeom prst="rect">
            <a:avLst/>
          </a:prstGeom>
          <a:solidFill>
            <a:srgbClr val="000000">
              <a:alpha val="0"/>
            </a:srgbClr>
          </a:solidFill>
          <a:ln w="12700">
            <a:solidFill>
              <a:srgbClr val="366962"/>
            </a:solidFill>
          </a:ln>
        </p:spPr>
        <p:txBody>
          <a:bodyPr/>
          <a:lstStyle/>
          <a:p>
            <a:endParaRPr lang="en-US"/>
          </a:p>
        </p:txBody>
      </p:sp>
      <p:sp>
        <p:nvSpPr>
          <p:cNvPr id="12" name="AutoShape 12"/>
          <p:cNvSpPr/>
          <p:nvPr/>
        </p:nvSpPr>
        <p:spPr>
          <a:xfrm>
            <a:off x="4851400" y="43434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13" name="AutoShape 13"/>
          <p:cNvSpPr/>
          <p:nvPr/>
        </p:nvSpPr>
        <p:spPr>
          <a:xfrm>
            <a:off x="889000" y="4876800"/>
            <a:ext cx="3949700" cy="520700"/>
          </a:xfrm>
          <a:prstGeom prst="rect">
            <a:avLst/>
          </a:prstGeom>
          <a:solidFill>
            <a:srgbClr val="000000">
              <a:alpha val="0"/>
            </a:srgbClr>
          </a:solidFill>
          <a:ln w="12700">
            <a:solidFill>
              <a:srgbClr val="366962"/>
            </a:solidFill>
          </a:ln>
        </p:spPr>
        <p:txBody>
          <a:bodyPr/>
          <a:lstStyle/>
          <a:p>
            <a:endParaRPr lang="en-US"/>
          </a:p>
        </p:txBody>
      </p:sp>
      <p:sp>
        <p:nvSpPr>
          <p:cNvPr id="14" name="AutoShape 14"/>
          <p:cNvSpPr/>
          <p:nvPr/>
        </p:nvSpPr>
        <p:spPr>
          <a:xfrm>
            <a:off x="4851400" y="48768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15" name="AutoShape 15"/>
          <p:cNvSpPr/>
          <p:nvPr/>
        </p:nvSpPr>
        <p:spPr>
          <a:xfrm>
            <a:off x="889000" y="5410200"/>
            <a:ext cx="3949700" cy="520700"/>
          </a:xfrm>
          <a:prstGeom prst="rect">
            <a:avLst/>
          </a:prstGeom>
          <a:solidFill>
            <a:srgbClr val="000000">
              <a:alpha val="0"/>
            </a:srgbClr>
          </a:solidFill>
          <a:ln w="12700">
            <a:solidFill>
              <a:srgbClr val="366962"/>
            </a:solidFill>
          </a:ln>
        </p:spPr>
        <p:txBody>
          <a:bodyPr/>
          <a:lstStyle/>
          <a:p>
            <a:endParaRPr lang="en-US"/>
          </a:p>
        </p:txBody>
      </p:sp>
      <p:sp>
        <p:nvSpPr>
          <p:cNvPr id="16" name="AutoShape 16"/>
          <p:cNvSpPr/>
          <p:nvPr/>
        </p:nvSpPr>
        <p:spPr>
          <a:xfrm>
            <a:off x="4851400" y="54102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17" name="AutoShape 17"/>
          <p:cNvSpPr/>
          <p:nvPr/>
        </p:nvSpPr>
        <p:spPr>
          <a:xfrm>
            <a:off x="889000" y="5943600"/>
            <a:ext cx="3949700" cy="520700"/>
          </a:xfrm>
          <a:prstGeom prst="rect">
            <a:avLst/>
          </a:prstGeom>
          <a:solidFill>
            <a:srgbClr val="000000">
              <a:alpha val="0"/>
            </a:srgbClr>
          </a:solidFill>
          <a:ln w="12700">
            <a:solidFill>
              <a:srgbClr val="366962"/>
            </a:solidFill>
          </a:ln>
        </p:spPr>
        <p:txBody>
          <a:bodyPr/>
          <a:lstStyle/>
          <a:p>
            <a:endParaRPr lang="en-US"/>
          </a:p>
        </p:txBody>
      </p:sp>
      <p:sp>
        <p:nvSpPr>
          <p:cNvPr id="18" name="AutoShape 18"/>
          <p:cNvSpPr/>
          <p:nvPr/>
        </p:nvSpPr>
        <p:spPr>
          <a:xfrm>
            <a:off x="4851400" y="59436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19" name="AutoShape 19"/>
          <p:cNvSpPr/>
          <p:nvPr/>
        </p:nvSpPr>
        <p:spPr>
          <a:xfrm>
            <a:off x="889000" y="6477000"/>
            <a:ext cx="3949700" cy="520700"/>
          </a:xfrm>
          <a:prstGeom prst="rect">
            <a:avLst/>
          </a:prstGeom>
          <a:solidFill>
            <a:srgbClr val="000000">
              <a:alpha val="0"/>
            </a:srgbClr>
          </a:solidFill>
          <a:ln w="12700">
            <a:solidFill>
              <a:srgbClr val="366962"/>
            </a:solidFill>
          </a:ln>
        </p:spPr>
        <p:txBody>
          <a:bodyPr/>
          <a:lstStyle/>
          <a:p>
            <a:endParaRPr lang="en-US"/>
          </a:p>
        </p:txBody>
      </p:sp>
      <p:sp>
        <p:nvSpPr>
          <p:cNvPr id="20" name="AutoShape 20"/>
          <p:cNvSpPr/>
          <p:nvPr/>
        </p:nvSpPr>
        <p:spPr>
          <a:xfrm>
            <a:off x="4851400" y="64770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21" name="AutoShape 21"/>
          <p:cNvSpPr/>
          <p:nvPr/>
        </p:nvSpPr>
        <p:spPr>
          <a:xfrm>
            <a:off x="889000" y="7010400"/>
            <a:ext cx="3949700" cy="520700"/>
          </a:xfrm>
          <a:prstGeom prst="rect">
            <a:avLst/>
          </a:prstGeom>
          <a:solidFill>
            <a:srgbClr val="000000">
              <a:alpha val="0"/>
            </a:srgbClr>
          </a:solidFill>
          <a:ln w="12700">
            <a:solidFill>
              <a:srgbClr val="366962"/>
            </a:solidFill>
          </a:ln>
        </p:spPr>
        <p:txBody>
          <a:bodyPr/>
          <a:lstStyle/>
          <a:p>
            <a:endParaRPr lang="en-US"/>
          </a:p>
        </p:txBody>
      </p:sp>
      <p:sp>
        <p:nvSpPr>
          <p:cNvPr id="22" name="AutoShape 22"/>
          <p:cNvSpPr/>
          <p:nvPr/>
        </p:nvSpPr>
        <p:spPr>
          <a:xfrm>
            <a:off x="4851400" y="7010400"/>
            <a:ext cx="10502900" cy="520700"/>
          </a:xfrm>
          <a:prstGeom prst="rect">
            <a:avLst/>
          </a:prstGeom>
          <a:solidFill>
            <a:srgbClr val="000000">
              <a:alpha val="0"/>
            </a:srgbClr>
          </a:solidFill>
          <a:ln w="12700">
            <a:solidFill>
              <a:srgbClr val="366962"/>
            </a:solidFill>
          </a:ln>
        </p:spPr>
        <p:txBody>
          <a:bodyPr/>
          <a:lstStyle/>
          <a:p>
            <a:endParaRPr lang="en-US"/>
          </a:p>
        </p:txBody>
      </p:sp>
      <p:sp>
        <p:nvSpPr>
          <p:cNvPr id="23" name="AutoShape 23"/>
          <p:cNvSpPr/>
          <p:nvPr/>
        </p:nvSpPr>
        <p:spPr>
          <a:xfrm>
            <a:off x="876300" y="7835900"/>
            <a:ext cx="12700" cy="355600"/>
          </a:xfrm>
          <a:prstGeom prst="rect">
            <a:avLst/>
          </a:prstGeom>
          <a:solidFill>
            <a:srgbClr val="126149"/>
          </a:solidFill>
        </p:spPr>
        <p:txBody>
          <a:bodyPr/>
          <a:lstStyle/>
          <a:p>
            <a:endParaRPr lang="en-US"/>
          </a:p>
        </p:txBody>
      </p:sp>
      <p:sp>
        <p:nvSpPr>
          <p:cNvPr id="24" name="TextBox 24"/>
          <p:cNvSpPr txBox="1"/>
          <p:nvPr/>
        </p:nvSpPr>
        <p:spPr>
          <a:xfrm>
            <a:off x="876300" y="660400"/>
            <a:ext cx="14490700" cy="1155700"/>
          </a:xfrm>
          <a:prstGeom prst="rect">
            <a:avLst/>
          </a:prstGeom>
          <a:solidFill>
            <a:srgbClr val="000000">
              <a:alpha val="0"/>
            </a:srgbClr>
          </a:solidFill>
        </p:spPr>
        <p:txBody>
          <a:bodyPr lIns="0" tIns="0" rIns="0" bIns="0" rtlCol="0" anchor="ctr"/>
          <a:lstStyle/>
          <a:p>
            <a:pPr indent="0" algn="l">
              <a:lnSpc>
                <a:spcPct val="120000"/>
              </a:lnSpc>
              <a:defRPr/>
            </a:pPr>
            <a:r>
              <a:rPr lang="en-US" sz="3800" b="1">
                <a:solidFill>
                  <a:srgbClr val="08493C"/>
                </a:solidFill>
                <a:latin typeface="Agbalumo"/>
              </a:rPr>
              <a:t>Red Flags for Secondary Headaches: SNNOOP10 Framework and Critical Presentations</a:t>
            </a:r>
            <a:endParaRPr lang="en-US" sz="1100"/>
          </a:p>
        </p:txBody>
      </p:sp>
      <p:sp>
        <p:nvSpPr>
          <p:cNvPr id="25" name="TextBox 25"/>
          <p:cNvSpPr txBox="1"/>
          <p:nvPr/>
        </p:nvSpPr>
        <p:spPr>
          <a:xfrm>
            <a:off x="876300" y="2095500"/>
            <a:ext cx="144907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SNNOOP10 Mnemonic for Identifying Concerning Features</a:t>
            </a:r>
            <a:endParaRPr lang="en-US" sz="1100"/>
          </a:p>
        </p:txBody>
      </p:sp>
      <p:sp>
        <p:nvSpPr>
          <p:cNvPr id="26" name="TextBox 26"/>
          <p:cNvSpPr txBox="1"/>
          <p:nvPr/>
        </p:nvSpPr>
        <p:spPr>
          <a:xfrm>
            <a:off x="977900" y="28321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Red Flag Category</a:t>
            </a:r>
            <a:endParaRPr lang="en-US" sz="1100"/>
          </a:p>
        </p:txBody>
      </p:sp>
      <p:sp>
        <p:nvSpPr>
          <p:cNvPr id="27" name="TextBox 27"/>
          <p:cNvSpPr txBox="1"/>
          <p:nvPr/>
        </p:nvSpPr>
        <p:spPr>
          <a:xfrm>
            <a:off x="4927600" y="28321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Key Clinical Features</a:t>
            </a:r>
            <a:endParaRPr lang="en-US" sz="1100"/>
          </a:p>
        </p:txBody>
      </p:sp>
      <p:sp>
        <p:nvSpPr>
          <p:cNvPr id="28" name="TextBox 28"/>
          <p:cNvSpPr txBox="1"/>
          <p:nvPr/>
        </p:nvSpPr>
        <p:spPr>
          <a:xfrm>
            <a:off x="977900" y="33655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Systemic symptoms</a:t>
            </a:r>
            <a:endParaRPr lang="en-US" sz="1100"/>
          </a:p>
        </p:txBody>
      </p:sp>
      <p:sp>
        <p:nvSpPr>
          <p:cNvPr id="29" name="TextBox 29"/>
          <p:cNvSpPr txBox="1"/>
          <p:nvPr/>
        </p:nvSpPr>
        <p:spPr>
          <a:xfrm>
            <a:off x="4927600" y="33655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Fever, weight loss, cancer, HIV, immunosuppression</a:t>
            </a:r>
            <a:endParaRPr lang="en-US" sz="1100"/>
          </a:p>
        </p:txBody>
      </p:sp>
      <p:sp>
        <p:nvSpPr>
          <p:cNvPr id="30" name="TextBox 30"/>
          <p:cNvSpPr txBox="1"/>
          <p:nvPr/>
        </p:nvSpPr>
        <p:spPr>
          <a:xfrm>
            <a:off x="977900" y="38989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Neurologic signs</a:t>
            </a:r>
            <a:endParaRPr lang="en-US" sz="1100"/>
          </a:p>
        </p:txBody>
      </p:sp>
      <p:sp>
        <p:nvSpPr>
          <p:cNvPr id="31" name="TextBox 31"/>
          <p:cNvSpPr txBox="1"/>
          <p:nvPr/>
        </p:nvSpPr>
        <p:spPr>
          <a:xfrm>
            <a:off x="4927600" y="38989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Focal deficits, altered consciousness, seizures, papilledema</a:t>
            </a:r>
            <a:endParaRPr lang="en-US" sz="1100"/>
          </a:p>
        </p:txBody>
      </p:sp>
      <p:sp>
        <p:nvSpPr>
          <p:cNvPr id="32" name="TextBox 32"/>
          <p:cNvSpPr txBox="1"/>
          <p:nvPr/>
        </p:nvSpPr>
        <p:spPr>
          <a:xfrm>
            <a:off x="977900" y="44323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Sudden onset</a:t>
            </a:r>
            <a:endParaRPr lang="en-US" sz="1100"/>
          </a:p>
        </p:txBody>
      </p:sp>
      <p:sp>
        <p:nvSpPr>
          <p:cNvPr id="33" name="TextBox 33"/>
          <p:cNvSpPr txBox="1"/>
          <p:nvPr/>
        </p:nvSpPr>
        <p:spPr>
          <a:xfrm>
            <a:off x="4927600" y="44323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Thunderclap, new daily persistent headache</a:t>
            </a:r>
            <a:endParaRPr lang="en-US" sz="1100"/>
          </a:p>
        </p:txBody>
      </p:sp>
      <p:sp>
        <p:nvSpPr>
          <p:cNvPr id="34" name="TextBox 34"/>
          <p:cNvSpPr txBox="1"/>
          <p:nvPr/>
        </p:nvSpPr>
        <p:spPr>
          <a:xfrm>
            <a:off x="977900" y="49657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Older age</a:t>
            </a:r>
            <a:endParaRPr lang="en-US" sz="1100"/>
          </a:p>
        </p:txBody>
      </p:sp>
      <p:sp>
        <p:nvSpPr>
          <p:cNvPr id="35" name="TextBox 35"/>
          <p:cNvSpPr txBox="1"/>
          <p:nvPr/>
        </p:nvSpPr>
        <p:spPr>
          <a:xfrm>
            <a:off x="4927600" y="49657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New headache after age 50 years</a:t>
            </a:r>
            <a:endParaRPr lang="en-US" sz="1100"/>
          </a:p>
        </p:txBody>
      </p:sp>
      <p:sp>
        <p:nvSpPr>
          <p:cNvPr id="36" name="TextBox 36"/>
          <p:cNvSpPr txBox="1"/>
          <p:nvPr/>
        </p:nvSpPr>
        <p:spPr>
          <a:xfrm>
            <a:off x="977900" y="54991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Pattern change</a:t>
            </a:r>
            <a:endParaRPr lang="en-US" sz="1100"/>
          </a:p>
        </p:txBody>
      </p:sp>
      <p:sp>
        <p:nvSpPr>
          <p:cNvPr id="37" name="TextBox 37"/>
          <p:cNvSpPr txBox="1"/>
          <p:nvPr/>
        </p:nvSpPr>
        <p:spPr>
          <a:xfrm>
            <a:off x="4927600" y="54991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Significant change, de novo side-locked headache</a:t>
            </a:r>
            <a:endParaRPr lang="en-US" sz="1100"/>
          </a:p>
        </p:txBody>
      </p:sp>
      <p:sp>
        <p:nvSpPr>
          <p:cNvPr id="38" name="TextBox 38"/>
          <p:cNvSpPr txBox="1"/>
          <p:nvPr/>
        </p:nvSpPr>
        <p:spPr>
          <a:xfrm>
            <a:off x="977900" y="60325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Positional</a:t>
            </a:r>
            <a:endParaRPr lang="en-US" sz="1100"/>
          </a:p>
        </p:txBody>
      </p:sp>
      <p:sp>
        <p:nvSpPr>
          <p:cNvPr id="39" name="TextBox 39"/>
          <p:cNvSpPr txBox="1"/>
          <p:nvPr/>
        </p:nvSpPr>
        <p:spPr>
          <a:xfrm>
            <a:off x="4927600" y="60325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Orthostatic or reverse positional pattern</a:t>
            </a:r>
            <a:endParaRPr lang="en-US" sz="1100"/>
          </a:p>
        </p:txBody>
      </p:sp>
      <p:sp>
        <p:nvSpPr>
          <p:cNvPr id="40" name="TextBox 40"/>
          <p:cNvSpPr txBox="1"/>
          <p:nvPr/>
        </p:nvSpPr>
        <p:spPr>
          <a:xfrm>
            <a:off x="977900" y="65659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Valsalva precipitated</a:t>
            </a:r>
            <a:endParaRPr lang="en-US" sz="1100"/>
          </a:p>
        </p:txBody>
      </p:sp>
      <p:sp>
        <p:nvSpPr>
          <p:cNvPr id="41" name="TextBox 41"/>
          <p:cNvSpPr txBox="1"/>
          <p:nvPr/>
        </p:nvSpPr>
        <p:spPr>
          <a:xfrm>
            <a:off x="4927600" y="65659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Coughing, sneezing, straining, exercise triggered</a:t>
            </a:r>
            <a:endParaRPr lang="en-US" sz="1100"/>
          </a:p>
        </p:txBody>
      </p:sp>
      <p:sp>
        <p:nvSpPr>
          <p:cNvPr id="42" name="TextBox 42"/>
          <p:cNvSpPr txBox="1"/>
          <p:nvPr/>
        </p:nvSpPr>
        <p:spPr>
          <a:xfrm>
            <a:off x="977900" y="7099300"/>
            <a:ext cx="37719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Progressive</a:t>
            </a:r>
            <a:endParaRPr lang="en-US" sz="1100"/>
          </a:p>
        </p:txBody>
      </p:sp>
      <p:sp>
        <p:nvSpPr>
          <p:cNvPr id="43" name="TextBox 43"/>
          <p:cNvSpPr txBox="1"/>
          <p:nvPr/>
        </p:nvSpPr>
        <p:spPr>
          <a:xfrm>
            <a:off x="4927600" y="7099300"/>
            <a:ext cx="103251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Steadily worsening, treatment-refractory, atypical features</a:t>
            </a:r>
            <a:endParaRPr lang="en-US" sz="1100"/>
          </a:p>
        </p:txBody>
      </p:sp>
      <p:sp>
        <p:nvSpPr>
          <p:cNvPr id="44" name="TextBox 44"/>
          <p:cNvSpPr txBox="1"/>
          <p:nvPr/>
        </p:nvSpPr>
        <p:spPr>
          <a:xfrm>
            <a:off x="1130300" y="7835900"/>
            <a:ext cx="14236700" cy="355600"/>
          </a:xfrm>
          <a:prstGeom prst="rect">
            <a:avLst/>
          </a:prstGeom>
          <a:solidFill>
            <a:srgbClr val="000000">
              <a:alpha val="0"/>
            </a:srgbClr>
          </a:solidFill>
        </p:spPr>
        <p:txBody>
          <a:bodyPr lIns="0" tIns="0" rIns="0" bIns="0" rtlCol="0" anchor="ctr"/>
          <a:lstStyle/>
          <a:p>
            <a:pPr indent="0" algn="l">
              <a:lnSpc>
                <a:spcPct val="150000"/>
              </a:lnSpc>
              <a:defRPr/>
            </a:pPr>
            <a:r>
              <a:rPr lang="en-US" sz="1900" b="1">
                <a:solidFill>
                  <a:srgbClr val="000000"/>
                </a:solidFill>
                <a:latin typeface="Poppins"/>
              </a:rPr>
              <a:t>IIH: Visual obscurations, pulsatile tinnitus, papilledema. CSF Leak: Orthostatic, coat hanger pain, follows trauma.</a:t>
            </a:r>
            <a:endParaRPr lang="en-US"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3"/>
          <a:srcRect t="56" b="56"/>
          <a:stretch>
            <a:fillRect/>
          </a:stretch>
        </p:blipFill>
        <p:spPr>
          <a:xfrm>
            <a:off x="25400" y="0"/>
            <a:ext cx="16256000" cy="9144000"/>
          </a:xfrm>
          <a:prstGeom prst="rect">
            <a:avLst/>
          </a:prstGeom>
        </p:spPr>
      </p:pic>
      <p:sp>
        <p:nvSpPr>
          <p:cNvPr id="4" name="AutoShape 4"/>
          <p:cNvSpPr/>
          <p:nvPr/>
        </p:nvSpPr>
        <p:spPr>
          <a:xfrm>
            <a:off x="876300" y="1625600"/>
            <a:ext cx="14490700" cy="6985000"/>
          </a:xfrm>
          <a:prstGeom prst="rect">
            <a:avLst/>
          </a:prstGeom>
          <a:solidFill>
            <a:srgbClr val="000000">
              <a:alpha val="0"/>
            </a:srgbClr>
          </a:solidFill>
        </p:spPr>
        <p:txBody>
          <a:bodyPr/>
          <a:lstStyle/>
          <a:p>
            <a:endParaRPr lang="en-US"/>
          </a:p>
        </p:txBody>
      </p:sp>
      <p:sp>
        <p:nvSpPr>
          <p:cNvPr id="5" name="AutoShape 5"/>
          <p:cNvSpPr/>
          <p:nvPr/>
        </p:nvSpPr>
        <p:spPr>
          <a:xfrm>
            <a:off x="876300" y="1625600"/>
            <a:ext cx="4660900" cy="6985000"/>
          </a:xfrm>
          <a:prstGeom prst="roundRect">
            <a:avLst>
              <a:gd name="adj" fmla="val 2179"/>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231900" y="1816100"/>
            <a:ext cx="558800" cy="558800"/>
          </a:xfrm>
          <a:prstGeom prst="roundRect">
            <a:avLst>
              <a:gd name="adj" fmla="val 50000"/>
            </a:avLst>
          </a:prstGeom>
          <a:solidFill>
            <a:srgbClr val="0F493D"/>
          </a:solidFill>
        </p:spPr>
        <p:txBody>
          <a:bodyPr/>
          <a:lstStyle/>
          <a:p>
            <a:endParaRPr lang="en-US"/>
          </a:p>
        </p:txBody>
      </p:sp>
      <p:sp>
        <p:nvSpPr>
          <p:cNvPr id="7" name="AutoShape 7"/>
          <p:cNvSpPr/>
          <p:nvPr/>
        </p:nvSpPr>
        <p:spPr>
          <a:xfrm>
            <a:off x="5791200" y="1625600"/>
            <a:ext cx="4660900" cy="6985000"/>
          </a:xfrm>
          <a:prstGeom prst="roundRect">
            <a:avLst>
              <a:gd name="adj" fmla="val 2179"/>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6146800" y="1816100"/>
            <a:ext cx="558800" cy="558800"/>
          </a:xfrm>
          <a:prstGeom prst="roundRect">
            <a:avLst>
              <a:gd name="adj" fmla="val 50000"/>
            </a:avLst>
          </a:prstGeom>
          <a:solidFill>
            <a:srgbClr val="0F493D"/>
          </a:solidFill>
        </p:spPr>
        <p:txBody>
          <a:bodyPr/>
          <a:lstStyle/>
          <a:p>
            <a:endParaRPr lang="en-US"/>
          </a:p>
        </p:txBody>
      </p:sp>
      <p:sp>
        <p:nvSpPr>
          <p:cNvPr id="9" name="AutoShape 9"/>
          <p:cNvSpPr/>
          <p:nvPr/>
        </p:nvSpPr>
        <p:spPr>
          <a:xfrm>
            <a:off x="10706100" y="1625600"/>
            <a:ext cx="4660900" cy="6985000"/>
          </a:xfrm>
          <a:prstGeom prst="roundRect">
            <a:avLst>
              <a:gd name="adj" fmla="val 2179"/>
            </a:avLst>
          </a:prstGeom>
          <a:solidFill>
            <a:srgbClr val="86BEB3">
              <a:alpha val="78824"/>
            </a:srgbClr>
          </a:solidFill>
          <a:ln w="12700">
            <a:solidFill>
              <a:srgbClr val="366962"/>
            </a:solidFill>
          </a:ln>
        </p:spPr>
        <p:txBody>
          <a:bodyPr/>
          <a:lstStyle/>
          <a:p>
            <a:endParaRPr lang="en-US"/>
          </a:p>
        </p:txBody>
      </p:sp>
      <p:sp>
        <p:nvSpPr>
          <p:cNvPr id="10" name="AutoShape 10"/>
          <p:cNvSpPr/>
          <p:nvPr/>
        </p:nvSpPr>
        <p:spPr>
          <a:xfrm>
            <a:off x="11061700" y="1816100"/>
            <a:ext cx="558800" cy="558800"/>
          </a:xfrm>
          <a:prstGeom prst="roundRect">
            <a:avLst>
              <a:gd name="adj" fmla="val 50000"/>
            </a:avLst>
          </a:prstGeom>
          <a:solidFill>
            <a:srgbClr val="0F493D"/>
          </a:solidFill>
        </p:spPr>
        <p:txBody>
          <a:bodyPr/>
          <a:lstStyle/>
          <a:p>
            <a:endParaRPr lang="en-US"/>
          </a:p>
        </p:txBody>
      </p:sp>
      <p:sp>
        <p:nvSpPr>
          <p:cNvPr id="11" name="TextBox 11"/>
          <p:cNvSpPr txBox="1"/>
          <p:nvPr/>
        </p:nvSpPr>
        <p:spPr>
          <a:xfrm>
            <a:off x="876300" y="508000"/>
            <a:ext cx="14490700" cy="901700"/>
          </a:xfrm>
          <a:prstGeom prst="rect">
            <a:avLst/>
          </a:prstGeom>
          <a:solidFill>
            <a:srgbClr val="000000">
              <a:alpha val="0"/>
            </a:srgbClr>
          </a:solidFill>
        </p:spPr>
        <p:txBody>
          <a:bodyPr lIns="0" tIns="0" rIns="0" bIns="0" rtlCol="0" anchor="ctr"/>
          <a:lstStyle/>
          <a:p>
            <a:pPr indent="0" algn="l">
              <a:lnSpc>
                <a:spcPct val="120000"/>
              </a:lnSpc>
              <a:defRPr/>
            </a:pPr>
            <a:r>
              <a:rPr lang="en-US" sz="2900" b="1" dirty="0">
                <a:solidFill>
                  <a:srgbClr val="08493C"/>
                </a:solidFill>
                <a:latin typeface="Agbalumo"/>
              </a:rPr>
              <a:t>Physical Examination and Clinical Assessment Tools: Completing the Evaluation</a:t>
            </a:r>
            <a:endParaRPr lang="en-US" sz="1100" dirty="0"/>
          </a:p>
        </p:txBody>
      </p:sp>
      <p:sp>
        <p:nvSpPr>
          <p:cNvPr id="12" name="TextBox 12"/>
          <p:cNvSpPr txBox="1"/>
          <p:nvPr/>
        </p:nvSpPr>
        <p:spPr>
          <a:xfrm>
            <a:off x="1155700" y="2362200"/>
            <a:ext cx="4127500" cy="10033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Essential Physical Examination Components</a:t>
            </a:r>
            <a:endParaRPr lang="en-US" sz="2400" dirty="0"/>
          </a:p>
        </p:txBody>
      </p:sp>
      <p:sp>
        <p:nvSpPr>
          <p:cNvPr id="13" name="TextBox 13"/>
          <p:cNvSpPr txBox="1"/>
          <p:nvPr/>
        </p:nvSpPr>
        <p:spPr>
          <a:xfrm>
            <a:off x="6057900" y="2578100"/>
            <a:ext cx="4381500" cy="6731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Directed Examination Maneuvers</a:t>
            </a:r>
            <a:endParaRPr lang="en-US" sz="2400" dirty="0"/>
          </a:p>
        </p:txBody>
      </p:sp>
      <p:sp>
        <p:nvSpPr>
          <p:cNvPr id="14" name="TextBox 14"/>
          <p:cNvSpPr txBox="1"/>
          <p:nvPr/>
        </p:nvSpPr>
        <p:spPr>
          <a:xfrm>
            <a:off x="10972800" y="2578100"/>
            <a:ext cx="4127500" cy="673100"/>
          </a:xfrm>
          <a:prstGeom prst="rect">
            <a:avLst/>
          </a:prstGeom>
          <a:solidFill>
            <a:srgbClr val="000000">
              <a:alpha val="0"/>
            </a:srgbClr>
          </a:solidFill>
        </p:spPr>
        <p:txBody>
          <a:bodyPr lIns="0" tIns="0" rIns="0" bIns="0" rtlCol="0" anchor="ctr"/>
          <a:lstStyle/>
          <a:p>
            <a:pPr indent="0" algn="l">
              <a:lnSpc>
                <a:spcPct val="120000"/>
              </a:lnSpc>
              <a:defRPr/>
            </a:pPr>
            <a:r>
              <a:rPr lang="en-US" sz="2400" b="1" dirty="0">
                <a:solidFill>
                  <a:srgbClr val="08493C"/>
                </a:solidFill>
                <a:latin typeface="Agbalumo"/>
              </a:rPr>
              <a:t>Clinical Tools and Follow-Up Strategies</a:t>
            </a:r>
            <a:endParaRPr lang="en-US" sz="2400" dirty="0"/>
          </a:p>
        </p:txBody>
      </p:sp>
      <p:sp>
        <p:nvSpPr>
          <p:cNvPr id="15" name="TextBox 15"/>
          <p:cNvSpPr txBox="1"/>
          <p:nvPr/>
        </p:nvSpPr>
        <p:spPr>
          <a:xfrm>
            <a:off x="1397000" y="37338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Vital signs: BP, temperature, heart rate, BMI</a:t>
            </a:r>
            <a:br>
              <a:rPr lang="en-US" b="1" dirty="0">
                <a:solidFill>
                  <a:srgbClr val="000000"/>
                </a:solidFill>
                <a:latin typeface="Poppins"/>
              </a:rPr>
            </a:br>
            <a:endParaRPr lang="en-US" dirty="0"/>
          </a:p>
        </p:txBody>
      </p:sp>
      <p:sp>
        <p:nvSpPr>
          <p:cNvPr id="16" name="TextBox 16"/>
          <p:cNvSpPr txBox="1"/>
          <p:nvPr/>
        </p:nvSpPr>
        <p:spPr>
          <a:xfrm>
            <a:off x="1397000" y="44450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Complete neurologic exam: mental status through gait</a:t>
            </a:r>
            <a:endParaRPr lang="en-US" dirty="0"/>
          </a:p>
        </p:txBody>
      </p:sp>
      <p:sp>
        <p:nvSpPr>
          <p:cNvPr id="17" name="TextBox 17"/>
          <p:cNvSpPr txBox="1"/>
          <p:nvPr/>
        </p:nvSpPr>
        <p:spPr>
          <a:xfrm>
            <a:off x="1397000" y="5156200"/>
            <a:ext cx="3873500" cy="8382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000000"/>
                </a:solidFill>
                <a:latin typeface="Poppins"/>
              </a:rPr>
              <a:t>Fundoscopy: detect papilledema in intracranial hypertension</a:t>
            </a:r>
            <a:endParaRPr lang="en-US"/>
          </a:p>
        </p:txBody>
      </p:sp>
      <p:sp>
        <p:nvSpPr>
          <p:cNvPr id="18" name="TextBox 18"/>
          <p:cNvSpPr txBox="1"/>
          <p:nvPr/>
        </p:nvSpPr>
        <p:spPr>
          <a:xfrm>
            <a:off x="1397000" y="6146800"/>
            <a:ext cx="3873500" cy="8382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000000"/>
                </a:solidFill>
                <a:latin typeface="Poppins"/>
              </a:rPr>
              <a:t>Palpate cranial nerves: occipital, supraorbital, auriculotemporal nerves</a:t>
            </a:r>
            <a:endParaRPr lang="en-US"/>
          </a:p>
        </p:txBody>
      </p:sp>
      <p:sp>
        <p:nvSpPr>
          <p:cNvPr id="19" name="TextBox 19"/>
          <p:cNvSpPr txBox="1"/>
          <p:nvPr/>
        </p:nvSpPr>
        <p:spPr>
          <a:xfrm>
            <a:off x="1397000" y="71501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000000"/>
                </a:solidFill>
                <a:latin typeface="Poppins"/>
              </a:rPr>
              <a:t>Assess neck: range of motion, tenderness</a:t>
            </a:r>
            <a:endParaRPr lang="en-US"/>
          </a:p>
        </p:txBody>
      </p:sp>
      <p:sp>
        <p:nvSpPr>
          <p:cNvPr id="20" name="TextBox 20"/>
          <p:cNvSpPr txBox="1"/>
          <p:nvPr/>
        </p:nvSpPr>
        <p:spPr>
          <a:xfrm>
            <a:off x="1397000" y="78613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Neck circumference and Mallampati grade for apnea</a:t>
            </a:r>
            <a:endParaRPr lang="en-US" dirty="0"/>
          </a:p>
        </p:txBody>
      </p:sp>
      <p:sp>
        <p:nvSpPr>
          <p:cNvPr id="21" name="TextBox 21"/>
          <p:cNvSpPr txBox="1"/>
          <p:nvPr/>
        </p:nvSpPr>
        <p:spPr>
          <a:xfrm>
            <a:off x="6311900" y="33909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Jaw: opening distance, crepitus, TMJ tenderness</a:t>
            </a:r>
            <a:endParaRPr lang="en-US" dirty="0"/>
          </a:p>
        </p:txBody>
      </p:sp>
      <p:sp>
        <p:nvSpPr>
          <p:cNvPr id="22" name="TextBox 22"/>
          <p:cNvSpPr txBox="1"/>
          <p:nvPr/>
        </p:nvSpPr>
        <p:spPr>
          <a:xfrm>
            <a:off x="6311900" y="41021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a:solidFill>
                  <a:srgbClr val="000000"/>
                </a:solidFill>
                <a:latin typeface="Poppins"/>
              </a:rPr>
              <a:t>Temporal arteries: palpate if age over 50</a:t>
            </a:r>
            <a:endParaRPr lang="en-US"/>
          </a:p>
        </p:txBody>
      </p:sp>
      <p:sp>
        <p:nvSpPr>
          <p:cNvPr id="23" name="TextBox 23"/>
          <p:cNvSpPr txBox="1"/>
          <p:nvPr/>
        </p:nvSpPr>
        <p:spPr>
          <a:xfrm>
            <a:off x="6311900" y="48133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Otoscopic exam when indicated</a:t>
            </a:r>
            <a:endParaRPr lang="en-US" dirty="0"/>
          </a:p>
        </p:txBody>
      </p:sp>
      <p:sp>
        <p:nvSpPr>
          <p:cNvPr id="24" name="TextBox 24"/>
          <p:cNvSpPr txBox="1"/>
          <p:nvPr/>
        </p:nvSpPr>
        <p:spPr>
          <a:xfrm>
            <a:off x="6311900" y="55245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Trendelenburg test: 5-10 degrees, 5-10 minutes</a:t>
            </a:r>
            <a:endParaRPr lang="en-US" dirty="0"/>
          </a:p>
        </p:txBody>
      </p:sp>
      <p:sp>
        <p:nvSpPr>
          <p:cNvPr id="26" name="TextBox 26"/>
          <p:cNvSpPr txBox="1"/>
          <p:nvPr/>
        </p:nvSpPr>
        <p:spPr>
          <a:xfrm>
            <a:off x="11226800" y="35433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Headache diaries: paper, apps, or tracking applications</a:t>
            </a:r>
            <a:endParaRPr lang="en-US" dirty="0"/>
          </a:p>
        </p:txBody>
      </p:sp>
      <p:sp>
        <p:nvSpPr>
          <p:cNvPr id="27" name="TextBox 27"/>
          <p:cNvSpPr txBox="1"/>
          <p:nvPr/>
        </p:nvSpPr>
        <p:spPr>
          <a:xfrm>
            <a:off x="11226800" y="4494284"/>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Use "ask-tell-ask" technique to assess understanding</a:t>
            </a:r>
            <a:endParaRPr lang="en-US" dirty="0"/>
          </a:p>
        </p:txBody>
      </p:sp>
      <p:sp>
        <p:nvSpPr>
          <p:cNvPr id="28" name="TextBox 28"/>
          <p:cNvSpPr txBox="1"/>
          <p:nvPr/>
        </p:nvSpPr>
        <p:spPr>
          <a:xfrm>
            <a:off x="11222251" y="5511042"/>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Goal: management not cure, fewer less severe headaches</a:t>
            </a:r>
            <a:endParaRPr lang="en-US" dirty="0"/>
          </a:p>
        </p:txBody>
      </p:sp>
      <p:sp>
        <p:nvSpPr>
          <p:cNvPr id="29" name="TextBox 29"/>
          <p:cNvSpPr txBox="1"/>
          <p:nvPr/>
        </p:nvSpPr>
        <p:spPr>
          <a:xfrm>
            <a:off x="11226800" y="6527800"/>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Provide written summary with highlighted key information</a:t>
            </a:r>
            <a:endParaRPr lang="en-US" dirty="0"/>
          </a:p>
        </p:txBody>
      </p:sp>
      <p:sp>
        <p:nvSpPr>
          <p:cNvPr id="30" name="TextBox 30"/>
          <p:cNvSpPr txBox="1"/>
          <p:nvPr/>
        </p:nvSpPr>
        <p:spPr>
          <a:xfrm>
            <a:off x="11215048" y="7487882"/>
            <a:ext cx="3873500" cy="5588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Consider video recording with consent for better recall</a:t>
            </a:r>
            <a:endParaRPr lang="en-US" dirty="0"/>
          </a:p>
        </p:txBody>
      </p:sp>
      <p:sp>
        <p:nvSpPr>
          <p:cNvPr id="31" name="TextBox 31"/>
          <p:cNvSpPr txBox="1"/>
          <p:nvPr/>
        </p:nvSpPr>
        <p:spPr>
          <a:xfrm>
            <a:off x="1016000" y="37719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2" name="TextBox 32"/>
          <p:cNvSpPr txBox="1"/>
          <p:nvPr/>
        </p:nvSpPr>
        <p:spPr>
          <a:xfrm>
            <a:off x="1016000" y="44958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3" name="TextBox 33"/>
          <p:cNvSpPr txBox="1"/>
          <p:nvPr/>
        </p:nvSpPr>
        <p:spPr>
          <a:xfrm>
            <a:off x="1016000" y="52070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4" name="TextBox 34"/>
          <p:cNvSpPr txBox="1"/>
          <p:nvPr/>
        </p:nvSpPr>
        <p:spPr>
          <a:xfrm>
            <a:off x="1016000" y="61976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5" name="TextBox 35"/>
          <p:cNvSpPr txBox="1"/>
          <p:nvPr/>
        </p:nvSpPr>
        <p:spPr>
          <a:xfrm>
            <a:off x="1016000" y="71882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6" name="TextBox 36"/>
          <p:cNvSpPr txBox="1"/>
          <p:nvPr/>
        </p:nvSpPr>
        <p:spPr>
          <a:xfrm>
            <a:off x="1016000" y="79121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7" name="TextBox 37"/>
          <p:cNvSpPr txBox="1"/>
          <p:nvPr/>
        </p:nvSpPr>
        <p:spPr>
          <a:xfrm>
            <a:off x="5930900" y="34417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8" name="TextBox 38"/>
          <p:cNvSpPr txBox="1"/>
          <p:nvPr/>
        </p:nvSpPr>
        <p:spPr>
          <a:xfrm>
            <a:off x="5930900" y="41529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39" name="TextBox 39"/>
          <p:cNvSpPr txBox="1"/>
          <p:nvPr/>
        </p:nvSpPr>
        <p:spPr>
          <a:xfrm>
            <a:off x="5930900" y="5015931"/>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dirty="0">
                <a:solidFill>
                  <a:srgbClr val="000000"/>
                </a:solidFill>
                <a:highlight>
                  <a:srgbClr val="000000">
                    <a:alpha val="0"/>
                  </a:srgbClr>
                </a:highlight>
                <a:ea typeface="Poppins"/>
              </a:rPr>
              <a:t>●</a:t>
            </a:r>
            <a:endParaRPr lang="en-US" sz="1100" dirty="0"/>
          </a:p>
        </p:txBody>
      </p:sp>
      <p:sp>
        <p:nvSpPr>
          <p:cNvPr id="40" name="TextBox 40"/>
          <p:cNvSpPr txBox="1"/>
          <p:nvPr/>
        </p:nvSpPr>
        <p:spPr>
          <a:xfrm>
            <a:off x="5930900" y="55753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42" name="TextBox 42"/>
          <p:cNvSpPr txBox="1"/>
          <p:nvPr/>
        </p:nvSpPr>
        <p:spPr>
          <a:xfrm>
            <a:off x="10818504" y="3586423"/>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sp>
        <p:nvSpPr>
          <p:cNvPr id="43" name="TextBox 43"/>
          <p:cNvSpPr txBox="1"/>
          <p:nvPr/>
        </p:nvSpPr>
        <p:spPr>
          <a:xfrm>
            <a:off x="10839450" y="449599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dirty="0">
                <a:solidFill>
                  <a:srgbClr val="000000"/>
                </a:solidFill>
                <a:highlight>
                  <a:srgbClr val="000000">
                    <a:alpha val="0"/>
                  </a:srgbClr>
                </a:highlight>
                <a:ea typeface="Poppins"/>
              </a:rPr>
              <a:t>●</a:t>
            </a:r>
            <a:endParaRPr lang="en-US" sz="1100" dirty="0"/>
          </a:p>
        </p:txBody>
      </p:sp>
      <p:sp>
        <p:nvSpPr>
          <p:cNvPr id="44" name="TextBox 44"/>
          <p:cNvSpPr txBox="1"/>
          <p:nvPr/>
        </p:nvSpPr>
        <p:spPr>
          <a:xfrm>
            <a:off x="10812154" y="5539096"/>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dirty="0">
                <a:solidFill>
                  <a:srgbClr val="000000"/>
                </a:solidFill>
                <a:highlight>
                  <a:srgbClr val="000000">
                    <a:alpha val="0"/>
                  </a:srgbClr>
                </a:highlight>
                <a:ea typeface="Poppins"/>
              </a:rPr>
              <a:t>●</a:t>
            </a:r>
            <a:endParaRPr lang="en-US" sz="1100" dirty="0"/>
          </a:p>
        </p:txBody>
      </p:sp>
      <p:sp>
        <p:nvSpPr>
          <p:cNvPr id="45" name="TextBox 45"/>
          <p:cNvSpPr txBox="1"/>
          <p:nvPr/>
        </p:nvSpPr>
        <p:spPr>
          <a:xfrm>
            <a:off x="10845800" y="65786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dirty="0">
                <a:solidFill>
                  <a:srgbClr val="000000"/>
                </a:solidFill>
                <a:highlight>
                  <a:srgbClr val="000000">
                    <a:alpha val="0"/>
                  </a:srgbClr>
                </a:highlight>
                <a:ea typeface="Poppins"/>
              </a:rPr>
              <a:t>●</a:t>
            </a:r>
            <a:endParaRPr lang="en-US" sz="1100" dirty="0"/>
          </a:p>
        </p:txBody>
      </p:sp>
      <p:sp>
        <p:nvSpPr>
          <p:cNvPr id="46" name="TextBox 46"/>
          <p:cNvSpPr txBox="1"/>
          <p:nvPr/>
        </p:nvSpPr>
        <p:spPr>
          <a:xfrm>
            <a:off x="10807984" y="7531100"/>
            <a:ext cx="241300" cy="177800"/>
          </a:xfrm>
          <a:prstGeom prst="rect">
            <a:avLst/>
          </a:prstGeom>
          <a:solidFill>
            <a:srgbClr val="000000">
              <a:alpha val="0"/>
            </a:srgbClr>
          </a:solidFill>
        </p:spPr>
        <p:txBody>
          <a:bodyPr lIns="0" tIns="0" rIns="0" bIns="0" rtlCol="0" anchor="ctr"/>
          <a:lstStyle/>
          <a:p>
            <a:pPr algn="ctr">
              <a:lnSpc>
                <a:spcPct val="100000"/>
              </a:lnSpc>
              <a:defRPr/>
            </a:pPr>
            <a:r>
              <a:rPr lang="en-US" sz="1400" b="0">
                <a:solidFill>
                  <a:srgbClr val="000000"/>
                </a:solidFill>
                <a:highlight>
                  <a:srgbClr val="000000">
                    <a:alpha val="0"/>
                  </a:srgbClr>
                </a:highlight>
                <a:ea typeface="Poppins"/>
              </a:rPr>
              <a:t>●</a:t>
            </a:r>
            <a:endParaRPr lang="en-US" sz="1100"/>
          </a:p>
        </p:txBody>
      </p:sp>
      <p:pic>
        <p:nvPicPr>
          <p:cNvPr id="47" name="Picture 47"/>
          <p:cNvPicPr>
            <a:picLocks noChangeAspect="1"/>
          </p:cNvPicPr>
          <p:nvPr/>
        </p:nvPicPr>
        <p:blipFill>
          <a:blip r:embed="rId4"/>
          <a:stretch>
            <a:fillRect/>
          </a:stretch>
        </p:blipFill>
        <p:spPr>
          <a:xfrm>
            <a:off x="1422400" y="2006600"/>
            <a:ext cx="177800" cy="177800"/>
          </a:xfrm>
          <a:prstGeom prst="rect">
            <a:avLst/>
          </a:prstGeom>
        </p:spPr>
      </p:pic>
      <p:pic>
        <p:nvPicPr>
          <p:cNvPr id="48" name="Picture 48"/>
          <p:cNvPicPr>
            <a:picLocks noChangeAspect="1"/>
          </p:cNvPicPr>
          <p:nvPr/>
        </p:nvPicPr>
        <p:blipFill>
          <a:blip r:embed="rId5"/>
          <a:stretch>
            <a:fillRect/>
          </a:stretch>
        </p:blipFill>
        <p:spPr>
          <a:xfrm>
            <a:off x="6337300" y="2006600"/>
            <a:ext cx="177800" cy="177800"/>
          </a:xfrm>
          <a:prstGeom prst="rect">
            <a:avLst/>
          </a:prstGeom>
        </p:spPr>
      </p:pic>
      <p:pic>
        <p:nvPicPr>
          <p:cNvPr id="49" name="Picture 49"/>
          <p:cNvPicPr>
            <a:picLocks noChangeAspect="1"/>
          </p:cNvPicPr>
          <p:nvPr/>
        </p:nvPicPr>
        <p:blipFill>
          <a:blip r:embed="rId6"/>
          <a:stretch>
            <a:fillRect/>
          </a:stretch>
        </p:blipFill>
        <p:spPr>
          <a:xfrm>
            <a:off x="11252200" y="2006600"/>
            <a:ext cx="177800" cy="177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536700"/>
            <a:ext cx="14490700" cy="7099300"/>
          </a:xfrm>
          <a:prstGeom prst="rect">
            <a:avLst/>
          </a:prstGeom>
          <a:solidFill>
            <a:srgbClr val="000000">
              <a:alpha val="0"/>
            </a:srgbClr>
          </a:solidFill>
        </p:spPr>
        <p:txBody>
          <a:bodyPr/>
          <a:lstStyle/>
          <a:p>
            <a:endParaRPr lang="en-US"/>
          </a:p>
        </p:txBody>
      </p:sp>
      <p:sp>
        <p:nvSpPr>
          <p:cNvPr id="5" name="AutoShape 5"/>
          <p:cNvSpPr/>
          <p:nvPr/>
        </p:nvSpPr>
        <p:spPr>
          <a:xfrm>
            <a:off x="876300" y="1536700"/>
            <a:ext cx="3429000" cy="4851400"/>
          </a:xfrm>
          <a:prstGeom prst="roundRect">
            <a:avLst>
              <a:gd name="adj" fmla="val 2592"/>
            </a:avLst>
          </a:prstGeom>
          <a:solidFill>
            <a:srgbClr val="86BEB3">
              <a:alpha val="78824"/>
            </a:srgbClr>
          </a:solidFill>
          <a:ln w="12700">
            <a:solidFill>
              <a:srgbClr val="366962"/>
            </a:solidFill>
          </a:ln>
        </p:spPr>
        <p:txBody>
          <a:bodyPr/>
          <a:lstStyle/>
          <a:p>
            <a:endParaRPr lang="en-US"/>
          </a:p>
        </p:txBody>
      </p:sp>
      <p:sp>
        <p:nvSpPr>
          <p:cNvPr id="6" name="AutoShape 6"/>
          <p:cNvSpPr/>
          <p:nvPr/>
        </p:nvSpPr>
        <p:spPr>
          <a:xfrm>
            <a:off x="1244600" y="1727200"/>
            <a:ext cx="533400" cy="533400"/>
          </a:xfrm>
          <a:prstGeom prst="roundRect">
            <a:avLst>
              <a:gd name="adj" fmla="val 50000"/>
            </a:avLst>
          </a:prstGeom>
          <a:solidFill>
            <a:srgbClr val="0F493D"/>
          </a:solidFill>
        </p:spPr>
        <p:txBody>
          <a:bodyPr/>
          <a:lstStyle/>
          <a:p>
            <a:endParaRPr lang="en-US"/>
          </a:p>
        </p:txBody>
      </p:sp>
      <p:sp>
        <p:nvSpPr>
          <p:cNvPr id="7" name="AutoShape 7"/>
          <p:cNvSpPr/>
          <p:nvPr/>
        </p:nvSpPr>
        <p:spPr>
          <a:xfrm>
            <a:off x="4559300" y="1536700"/>
            <a:ext cx="3429000" cy="4851400"/>
          </a:xfrm>
          <a:prstGeom prst="roundRect">
            <a:avLst>
              <a:gd name="adj" fmla="val 2592"/>
            </a:avLst>
          </a:prstGeom>
          <a:solidFill>
            <a:srgbClr val="86BEB3">
              <a:alpha val="78824"/>
            </a:srgbClr>
          </a:solidFill>
          <a:ln w="12700">
            <a:solidFill>
              <a:srgbClr val="366962"/>
            </a:solidFill>
          </a:ln>
        </p:spPr>
        <p:txBody>
          <a:bodyPr/>
          <a:lstStyle/>
          <a:p>
            <a:endParaRPr lang="en-US"/>
          </a:p>
        </p:txBody>
      </p:sp>
      <p:sp>
        <p:nvSpPr>
          <p:cNvPr id="8" name="AutoShape 8"/>
          <p:cNvSpPr/>
          <p:nvPr/>
        </p:nvSpPr>
        <p:spPr>
          <a:xfrm>
            <a:off x="4940300" y="1727200"/>
            <a:ext cx="533400" cy="533400"/>
          </a:xfrm>
          <a:prstGeom prst="roundRect">
            <a:avLst>
              <a:gd name="adj" fmla="val 50000"/>
            </a:avLst>
          </a:prstGeom>
          <a:solidFill>
            <a:srgbClr val="0F493D"/>
          </a:solidFill>
        </p:spPr>
        <p:txBody>
          <a:bodyPr/>
          <a:lstStyle/>
          <a:p>
            <a:endParaRPr lang="en-US"/>
          </a:p>
        </p:txBody>
      </p:sp>
      <p:sp>
        <p:nvSpPr>
          <p:cNvPr id="11" name="AutoShape 11"/>
          <p:cNvSpPr/>
          <p:nvPr/>
        </p:nvSpPr>
        <p:spPr>
          <a:xfrm>
            <a:off x="8623300" y="1536700"/>
            <a:ext cx="3429000" cy="4851400"/>
          </a:xfrm>
          <a:prstGeom prst="roundRect">
            <a:avLst>
              <a:gd name="adj" fmla="val 2592"/>
            </a:avLst>
          </a:prstGeom>
          <a:solidFill>
            <a:srgbClr val="86BEB3">
              <a:alpha val="78824"/>
            </a:srgbClr>
          </a:solidFill>
          <a:ln w="12700">
            <a:solidFill>
              <a:srgbClr val="366962"/>
            </a:solidFill>
          </a:ln>
        </p:spPr>
        <p:txBody>
          <a:bodyPr/>
          <a:lstStyle/>
          <a:p>
            <a:endParaRPr lang="en-US"/>
          </a:p>
        </p:txBody>
      </p:sp>
      <p:sp>
        <p:nvSpPr>
          <p:cNvPr id="12" name="AutoShape 12"/>
          <p:cNvSpPr/>
          <p:nvPr/>
        </p:nvSpPr>
        <p:spPr>
          <a:xfrm>
            <a:off x="8712200" y="1699185"/>
            <a:ext cx="533400" cy="533400"/>
          </a:xfrm>
          <a:prstGeom prst="roundRect">
            <a:avLst>
              <a:gd name="adj" fmla="val 50000"/>
            </a:avLst>
          </a:prstGeom>
          <a:solidFill>
            <a:srgbClr val="0F493D"/>
          </a:solidFill>
        </p:spPr>
        <p:txBody>
          <a:bodyPr/>
          <a:lstStyle/>
          <a:p>
            <a:endParaRPr lang="en-US"/>
          </a:p>
        </p:txBody>
      </p:sp>
      <p:sp>
        <p:nvSpPr>
          <p:cNvPr id="13" name="AutoShape 13"/>
          <p:cNvSpPr/>
          <p:nvPr/>
        </p:nvSpPr>
        <p:spPr>
          <a:xfrm>
            <a:off x="876300" y="6578600"/>
            <a:ext cx="14490700" cy="2070100"/>
          </a:xfrm>
          <a:prstGeom prst="roundRect">
            <a:avLst>
              <a:gd name="adj" fmla="val 4294"/>
            </a:avLst>
          </a:prstGeom>
          <a:solidFill>
            <a:srgbClr val="86BEB3">
              <a:alpha val="78824"/>
            </a:srgbClr>
          </a:solidFill>
          <a:ln w="12700">
            <a:solidFill>
              <a:srgbClr val="366962"/>
            </a:solidFill>
          </a:ln>
        </p:spPr>
        <p:txBody>
          <a:bodyPr/>
          <a:lstStyle/>
          <a:p>
            <a:endParaRPr lang="en-US"/>
          </a:p>
        </p:txBody>
      </p:sp>
      <p:sp>
        <p:nvSpPr>
          <p:cNvPr id="14" name="AutoShape 14"/>
          <p:cNvSpPr/>
          <p:nvPr/>
        </p:nvSpPr>
        <p:spPr>
          <a:xfrm>
            <a:off x="1244600" y="6769100"/>
            <a:ext cx="533400" cy="533400"/>
          </a:xfrm>
          <a:prstGeom prst="roundRect">
            <a:avLst>
              <a:gd name="adj" fmla="val 50000"/>
            </a:avLst>
          </a:prstGeom>
          <a:solidFill>
            <a:srgbClr val="0F493D"/>
          </a:solidFill>
        </p:spPr>
        <p:txBody>
          <a:bodyPr/>
          <a:lstStyle/>
          <a:p>
            <a:endParaRPr lang="en-US"/>
          </a:p>
        </p:txBody>
      </p:sp>
      <p:sp>
        <p:nvSpPr>
          <p:cNvPr id="15" name="TextBox 15"/>
          <p:cNvSpPr txBox="1"/>
          <p:nvPr/>
        </p:nvSpPr>
        <p:spPr>
          <a:xfrm>
            <a:off x="876300" y="482600"/>
            <a:ext cx="14490700" cy="850900"/>
          </a:xfrm>
          <a:prstGeom prst="rect">
            <a:avLst/>
          </a:prstGeom>
          <a:solidFill>
            <a:srgbClr val="000000">
              <a:alpha val="0"/>
            </a:srgbClr>
          </a:solidFill>
        </p:spPr>
        <p:txBody>
          <a:bodyPr lIns="0" tIns="0" rIns="0" bIns="0" rtlCol="0" anchor="ctr"/>
          <a:lstStyle/>
          <a:p>
            <a:pPr indent="0" algn="l">
              <a:lnSpc>
                <a:spcPct val="120000"/>
              </a:lnSpc>
              <a:defRPr/>
            </a:pPr>
            <a:r>
              <a:rPr lang="en-US" sz="2800" b="1">
                <a:solidFill>
                  <a:srgbClr val="08493C"/>
                </a:solidFill>
                <a:latin typeface="Agbalumo"/>
              </a:rPr>
              <a:t>Migraine Overview: A Neurologic Disorder with Multiphase Pathophysiology</a:t>
            </a:r>
            <a:endParaRPr lang="en-US" sz="1100"/>
          </a:p>
        </p:txBody>
      </p:sp>
      <p:sp>
        <p:nvSpPr>
          <p:cNvPr id="16" name="TextBox 16"/>
          <p:cNvSpPr txBox="1"/>
          <p:nvPr/>
        </p:nvSpPr>
        <p:spPr>
          <a:xfrm>
            <a:off x="1155700" y="2232585"/>
            <a:ext cx="2895600" cy="952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Genetic Neurologic Disease</a:t>
            </a:r>
            <a:endParaRPr lang="en-US" sz="1100" dirty="0"/>
          </a:p>
        </p:txBody>
      </p:sp>
      <p:sp>
        <p:nvSpPr>
          <p:cNvPr id="17" name="TextBox 17"/>
          <p:cNvSpPr txBox="1"/>
          <p:nvPr/>
        </p:nvSpPr>
        <p:spPr>
          <a:xfrm>
            <a:off x="4826000" y="2438400"/>
            <a:ext cx="2895600" cy="635000"/>
          </a:xfrm>
          <a:prstGeom prst="rect">
            <a:avLst/>
          </a:prstGeom>
          <a:solidFill>
            <a:srgbClr val="000000">
              <a:alpha val="0"/>
            </a:srgbClr>
          </a:solidFill>
        </p:spPr>
        <p:txBody>
          <a:bodyPr lIns="0" tIns="0" rIns="0" bIns="0" rtlCol="0" anchor="ctr"/>
          <a:lstStyle/>
          <a:p>
            <a:pPr indent="0" algn="l">
              <a:lnSpc>
                <a:spcPct val="120000"/>
              </a:lnSpc>
              <a:defRPr/>
            </a:pPr>
            <a:r>
              <a:rPr lang="en-US" sz="2100" b="1">
                <a:solidFill>
                  <a:srgbClr val="08493C"/>
                </a:solidFill>
                <a:latin typeface="Agbalumo"/>
              </a:rPr>
              <a:t>Characteristic Pain &amp; Features</a:t>
            </a:r>
            <a:endParaRPr lang="en-US" sz="1100"/>
          </a:p>
        </p:txBody>
      </p:sp>
      <p:sp>
        <p:nvSpPr>
          <p:cNvPr id="19" name="TextBox 19"/>
          <p:cNvSpPr txBox="1"/>
          <p:nvPr/>
        </p:nvSpPr>
        <p:spPr>
          <a:xfrm>
            <a:off x="8902700" y="2461185"/>
            <a:ext cx="28956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Prevalence Data</a:t>
            </a:r>
            <a:endParaRPr lang="en-US" sz="1100" dirty="0"/>
          </a:p>
        </p:txBody>
      </p:sp>
      <p:sp>
        <p:nvSpPr>
          <p:cNvPr id="20" name="TextBox 20"/>
          <p:cNvSpPr txBox="1"/>
          <p:nvPr/>
        </p:nvSpPr>
        <p:spPr>
          <a:xfrm>
            <a:off x="1857612" y="6786728"/>
            <a:ext cx="13957300" cy="317500"/>
          </a:xfrm>
          <a:prstGeom prst="rect">
            <a:avLst/>
          </a:prstGeom>
          <a:solidFill>
            <a:srgbClr val="000000">
              <a:alpha val="0"/>
            </a:srgbClr>
          </a:solidFill>
        </p:spPr>
        <p:txBody>
          <a:bodyPr lIns="0" tIns="0" rIns="0" bIns="0" rtlCol="0" anchor="ctr"/>
          <a:lstStyle/>
          <a:p>
            <a:pPr indent="0" algn="l">
              <a:lnSpc>
                <a:spcPct val="120000"/>
              </a:lnSpc>
              <a:defRPr/>
            </a:pPr>
            <a:r>
              <a:rPr lang="en-US" sz="2100" b="1" dirty="0">
                <a:solidFill>
                  <a:srgbClr val="08493C"/>
                </a:solidFill>
                <a:latin typeface="Agbalumo"/>
              </a:rPr>
              <a:t>Hereditary Nature</a:t>
            </a:r>
            <a:endParaRPr lang="en-US" sz="1100" dirty="0"/>
          </a:p>
        </p:txBody>
      </p:sp>
      <p:sp>
        <p:nvSpPr>
          <p:cNvPr id="21" name="TextBox 21"/>
          <p:cNvSpPr txBox="1"/>
          <p:nvPr/>
        </p:nvSpPr>
        <p:spPr>
          <a:xfrm>
            <a:off x="1143000" y="3213100"/>
            <a:ext cx="2895600" cy="2984500"/>
          </a:xfrm>
          <a:prstGeom prst="rect">
            <a:avLst/>
          </a:prstGeom>
          <a:solidFill>
            <a:srgbClr val="000000">
              <a:alpha val="0"/>
            </a:srgbClr>
          </a:solidFill>
        </p:spPr>
        <p:txBody>
          <a:bodyPr lIns="0" tIns="0" rIns="0" bIns="0" rtlCol="0" anchor="ctr"/>
          <a:lstStyle/>
          <a:p>
            <a:pPr indent="0" algn="l">
              <a:lnSpc>
                <a:spcPct val="150000"/>
              </a:lnSpc>
              <a:defRPr/>
            </a:pPr>
            <a:r>
              <a:rPr lang="en-US" sz="1600" b="1" dirty="0">
                <a:solidFill>
                  <a:srgbClr val="000000"/>
                </a:solidFill>
                <a:latin typeface="Poppins"/>
              </a:rPr>
              <a:t>- Recurrent episodic attacks. Caused by altered brain regulation. </a:t>
            </a:r>
            <a:br>
              <a:rPr lang="en-US" sz="1600" b="1" dirty="0">
                <a:solidFill>
                  <a:srgbClr val="000000"/>
                </a:solidFill>
                <a:latin typeface="Poppins"/>
              </a:rPr>
            </a:br>
            <a:r>
              <a:rPr lang="en-US" sz="1600" b="1" dirty="0">
                <a:solidFill>
                  <a:srgbClr val="000000"/>
                </a:solidFill>
                <a:latin typeface="Poppins"/>
              </a:rPr>
              <a:t>- Involves cortical spreading depression and trigeminal vascular system activation. </a:t>
            </a:r>
          </a:p>
          <a:p>
            <a:pPr indent="0" algn="l">
              <a:lnSpc>
                <a:spcPct val="150000"/>
              </a:lnSpc>
              <a:defRPr/>
            </a:pPr>
            <a:r>
              <a:rPr lang="en-US" sz="1600" b="1" dirty="0">
                <a:solidFill>
                  <a:srgbClr val="000000"/>
                </a:solidFill>
                <a:latin typeface="Poppins"/>
              </a:rPr>
              <a:t>- CGRP pathway plays key role.</a:t>
            </a:r>
            <a:endParaRPr lang="en-US" sz="1600" dirty="0"/>
          </a:p>
        </p:txBody>
      </p:sp>
      <p:sp>
        <p:nvSpPr>
          <p:cNvPr id="22" name="TextBox 22"/>
          <p:cNvSpPr txBox="1"/>
          <p:nvPr/>
        </p:nvSpPr>
        <p:spPr>
          <a:xfrm>
            <a:off x="4826000" y="3638550"/>
            <a:ext cx="2895600" cy="2133600"/>
          </a:xfrm>
          <a:prstGeom prst="rect">
            <a:avLst/>
          </a:prstGeom>
          <a:solidFill>
            <a:srgbClr val="000000">
              <a:alpha val="0"/>
            </a:srgbClr>
          </a:solidFill>
        </p:spPr>
        <p:txBody>
          <a:bodyPr lIns="0" tIns="0" rIns="0" bIns="0" rtlCol="0" anchor="ctr"/>
          <a:lstStyle/>
          <a:p>
            <a:pPr marL="285750" indent="-285750" algn="l">
              <a:lnSpc>
                <a:spcPct val="150000"/>
              </a:lnSpc>
              <a:buFontTx/>
              <a:buChar char="-"/>
              <a:defRPr/>
            </a:pPr>
            <a:r>
              <a:rPr lang="en-US" sz="1600" b="1" dirty="0">
                <a:solidFill>
                  <a:srgbClr val="000000"/>
                </a:solidFill>
                <a:latin typeface="Poppins"/>
              </a:rPr>
              <a:t>Intense throbbing head pain. </a:t>
            </a:r>
          </a:p>
          <a:p>
            <a:pPr marL="285750" indent="-285750" algn="l">
              <a:lnSpc>
                <a:spcPct val="150000"/>
              </a:lnSpc>
              <a:buFontTx/>
              <a:buChar char="-"/>
              <a:defRPr/>
            </a:pPr>
            <a:r>
              <a:rPr lang="en-US" sz="1600" b="1" dirty="0">
                <a:solidFill>
                  <a:srgbClr val="000000"/>
                </a:solidFill>
                <a:latin typeface="Poppins"/>
              </a:rPr>
              <a:t>Unilateral in 60%, bilateral in 40%.</a:t>
            </a:r>
          </a:p>
          <a:p>
            <a:pPr marL="285750" indent="-285750" algn="l">
              <a:lnSpc>
                <a:spcPct val="150000"/>
              </a:lnSpc>
              <a:buFontTx/>
              <a:buChar char="-"/>
              <a:defRPr/>
            </a:pPr>
            <a:r>
              <a:rPr lang="en-US" sz="1600" b="1" dirty="0">
                <a:solidFill>
                  <a:srgbClr val="000000"/>
                </a:solidFill>
                <a:latin typeface="Poppins"/>
              </a:rPr>
              <a:t> Interferes with daily activities. </a:t>
            </a:r>
          </a:p>
          <a:p>
            <a:pPr marL="285750" indent="-285750" algn="l">
              <a:lnSpc>
                <a:spcPct val="150000"/>
              </a:lnSpc>
              <a:buFontTx/>
              <a:buChar char="-"/>
              <a:defRPr/>
            </a:pPr>
            <a:r>
              <a:rPr lang="en-US" sz="1600" b="1" dirty="0">
                <a:solidFill>
                  <a:srgbClr val="000000"/>
                </a:solidFill>
                <a:latin typeface="Poppins"/>
              </a:rPr>
              <a:t>Associated with nausea, vomiting, light and sound sensitivity.</a:t>
            </a:r>
            <a:endParaRPr lang="en-US" sz="1600" dirty="0"/>
          </a:p>
        </p:txBody>
      </p:sp>
      <p:sp>
        <p:nvSpPr>
          <p:cNvPr id="24" name="TextBox 24"/>
          <p:cNvSpPr txBox="1"/>
          <p:nvPr/>
        </p:nvSpPr>
        <p:spPr>
          <a:xfrm>
            <a:off x="8911230" y="3594100"/>
            <a:ext cx="3115982" cy="18669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   Affects 1 in 5 women.      –  Affects 1 in 16 men. </a:t>
            </a:r>
          </a:p>
          <a:p>
            <a:pPr marL="285750" indent="-285750" algn="l">
              <a:lnSpc>
                <a:spcPct val="150000"/>
              </a:lnSpc>
              <a:buFontTx/>
              <a:buChar char="-"/>
              <a:defRPr/>
            </a:pPr>
            <a:r>
              <a:rPr lang="en-US" b="1" dirty="0">
                <a:solidFill>
                  <a:srgbClr val="000000"/>
                </a:solidFill>
                <a:latin typeface="Poppins"/>
              </a:rPr>
              <a:t>Affects 1 in 11 children. </a:t>
            </a:r>
          </a:p>
          <a:p>
            <a:pPr marL="285750" indent="-285750" algn="l">
              <a:lnSpc>
                <a:spcPct val="150000"/>
              </a:lnSpc>
              <a:buFontTx/>
              <a:buChar char="-"/>
              <a:defRPr/>
            </a:pPr>
            <a:r>
              <a:rPr lang="en-US" b="1" dirty="0">
                <a:solidFill>
                  <a:srgbClr val="000000"/>
                </a:solidFill>
                <a:latin typeface="Poppins"/>
              </a:rPr>
              <a:t>Three times more common in women. Likely due to hormonal differences.</a:t>
            </a:r>
            <a:endParaRPr lang="en-US" dirty="0"/>
          </a:p>
        </p:txBody>
      </p:sp>
      <p:sp>
        <p:nvSpPr>
          <p:cNvPr id="25" name="TextBox 25"/>
          <p:cNvSpPr txBox="1"/>
          <p:nvPr/>
        </p:nvSpPr>
        <p:spPr>
          <a:xfrm>
            <a:off x="1155700" y="7577256"/>
            <a:ext cx="13957300" cy="533400"/>
          </a:xfrm>
          <a:prstGeom prst="rect">
            <a:avLst/>
          </a:prstGeom>
          <a:solidFill>
            <a:srgbClr val="000000">
              <a:alpha val="0"/>
            </a:srgbClr>
          </a:solidFill>
        </p:spPr>
        <p:txBody>
          <a:bodyPr lIns="0" tIns="0" rIns="0" bIns="0" rtlCol="0" anchor="ctr"/>
          <a:lstStyle/>
          <a:p>
            <a:pPr indent="0" algn="l">
              <a:lnSpc>
                <a:spcPct val="150000"/>
              </a:lnSpc>
              <a:defRPr/>
            </a:pPr>
            <a:r>
              <a:rPr lang="en-US" b="1" dirty="0">
                <a:solidFill>
                  <a:srgbClr val="000000"/>
                </a:solidFill>
                <a:latin typeface="Poppins"/>
              </a:rPr>
              <a:t>50% chance if parent affected. Strong genetic predisposition exists. Environmental factors also contribute to disease development.</a:t>
            </a:r>
            <a:endParaRPr lang="en-US" dirty="0"/>
          </a:p>
        </p:txBody>
      </p:sp>
      <p:pic>
        <p:nvPicPr>
          <p:cNvPr id="26" name="Picture 26"/>
          <p:cNvPicPr>
            <a:picLocks noChangeAspect="1"/>
          </p:cNvPicPr>
          <p:nvPr/>
        </p:nvPicPr>
        <p:blipFill>
          <a:blip r:embed="rId3"/>
          <a:stretch>
            <a:fillRect/>
          </a:stretch>
        </p:blipFill>
        <p:spPr>
          <a:xfrm>
            <a:off x="1422400" y="1905000"/>
            <a:ext cx="177800" cy="177800"/>
          </a:xfrm>
          <a:prstGeom prst="rect">
            <a:avLst/>
          </a:prstGeom>
        </p:spPr>
      </p:pic>
      <p:pic>
        <p:nvPicPr>
          <p:cNvPr id="27" name="Picture 27"/>
          <p:cNvPicPr>
            <a:picLocks noChangeAspect="1"/>
          </p:cNvPicPr>
          <p:nvPr/>
        </p:nvPicPr>
        <p:blipFill>
          <a:blip r:embed="rId4"/>
          <a:stretch>
            <a:fillRect/>
          </a:stretch>
        </p:blipFill>
        <p:spPr>
          <a:xfrm>
            <a:off x="5105400" y="1905000"/>
            <a:ext cx="177800" cy="177800"/>
          </a:xfrm>
          <a:prstGeom prst="rect">
            <a:avLst/>
          </a:prstGeom>
        </p:spPr>
      </p:pic>
      <p:pic>
        <p:nvPicPr>
          <p:cNvPr id="29" name="Picture 29"/>
          <p:cNvPicPr>
            <a:picLocks noChangeAspect="1"/>
          </p:cNvPicPr>
          <p:nvPr/>
        </p:nvPicPr>
        <p:blipFill>
          <a:blip r:embed="rId5"/>
          <a:stretch>
            <a:fillRect/>
          </a:stretch>
        </p:blipFill>
        <p:spPr>
          <a:xfrm>
            <a:off x="8890000" y="1890432"/>
            <a:ext cx="177800" cy="177800"/>
          </a:xfrm>
          <a:prstGeom prst="rect">
            <a:avLst/>
          </a:prstGeom>
        </p:spPr>
      </p:pic>
      <p:pic>
        <p:nvPicPr>
          <p:cNvPr id="30" name="Picture 30"/>
          <p:cNvPicPr>
            <a:picLocks noChangeAspect="1"/>
          </p:cNvPicPr>
          <p:nvPr/>
        </p:nvPicPr>
        <p:blipFill>
          <a:blip r:embed="rId6"/>
          <a:stretch>
            <a:fillRect/>
          </a:stretch>
        </p:blipFill>
        <p:spPr>
          <a:xfrm>
            <a:off x="1422400" y="6946900"/>
            <a:ext cx="177800" cy="177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6256000" cy="9144000"/>
          </a:xfrm>
          <a:prstGeom prst="rect">
            <a:avLst/>
          </a:prstGeom>
          <a:solidFill>
            <a:srgbClr val="0D0A2C">
              <a:alpha val="74902"/>
            </a:srgbClr>
          </a:solidFill>
        </p:spPr>
        <p:txBody>
          <a:bodyPr/>
          <a:lstStyle/>
          <a:p>
            <a:endParaRPr lang="en-US"/>
          </a:p>
        </p:txBody>
      </p:sp>
      <p:pic>
        <p:nvPicPr>
          <p:cNvPr id="3" name="Picture 3"/>
          <p:cNvPicPr>
            <a:picLocks noChangeAspect="1"/>
          </p:cNvPicPr>
          <p:nvPr/>
        </p:nvPicPr>
        <p:blipFill>
          <a:blip r:embed="rId2"/>
          <a:srcRect t="56" b="56"/>
          <a:stretch>
            <a:fillRect/>
          </a:stretch>
        </p:blipFill>
        <p:spPr>
          <a:xfrm>
            <a:off x="0" y="0"/>
            <a:ext cx="16256000" cy="9144000"/>
          </a:xfrm>
          <a:prstGeom prst="rect">
            <a:avLst/>
          </a:prstGeom>
        </p:spPr>
      </p:pic>
      <p:sp>
        <p:nvSpPr>
          <p:cNvPr id="4" name="AutoShape 4"/>
          <p:cNvSpPr/>
          <p:nvPr/>
        </p:nvSpPr>
        <p:spPr>
          <a:xfrm>
            <a:off x="876300" y="1816100"/>
            <a:ext cx="14490700" cy="6743700"/>
          </a:xfrm>
          <a:prstGeom prst="rect">
            <a:avLst/>
          </a:prstGeom>
          <a:solidFill>
            <a:srgbClr val="000000">
              <a:alpha val="0"/>
            </a:srgbClr>
          </a:solidFill>
        </p:spPr>
        <p:txBody>
          <a:bodyPr/>
          <a:lstStyle/>
          <a:p>
            <a:endParaRPr lang="en-US"/>
          </a:p>
        </p:txBody>
      </p:sp>
      <p:sp>
        <p:nvSpPr>
          <p:cNvPr id="5" name="AutoShape 5"/>
          <p:cNvSpPr/>
          <p:nvPr/>
        </p:nvSpPr>
        <p:spPr>
          <a:xfrm>
            <a:off x="876300" y="1816100"/>
            <a:ext cx="4660900" cy="6743700"/>
          </a:xfrm>
          <a:prstGeom prst="roundRect">
            <a:avLst>
              <a:gd name="adj" fmla="val 2452"/>
            </a:avLst>
          </a:prstGeom>
          <a:solidFill>
            <a:srgbClr val="000000">
              <a:alpha val="0"/>
            </a:srgbClr>
          </a:solidFill>
          <a:ln w="12700">
            <a:solidFill>
              <a:srgbClr val="366962"/>
            </a:solidFill>
          </a:ln>
        </p:spPr>
        <p:txBody>
          <a:bodyPr/>
          <a:lstStyle/>
          <a:p>
            <a:endParaRPr lang="en-US"/>
          </a:p>
        </p:txBody>
      </p:sp>
      <p:sp>
        <p:nvSpPr>
          <p:cNvPr id="6" name="AutoShape 6"/>
          <p:cNvSpPr/>
          <p:nvPr/>
        </p:nvSpPr>
        <p:spPr>
          <a:xfrm>
            <a:off x="5791200" y="1816100"/>
            <a:ext cx="4660900" cy="6743700"/>
          </a:xfrm>
          <a:prstGeom prst="roundRect">
            <a:avLst>
              <a:gd name="adj" fmla="val 2452"/>
            </a:avLst>
          </a:prstGeom>
          <a:solidFill>
            <a:srgbClr val="000000">
              <a:alpha val="0"/>
            </a:srgbClr>
          </a:solidFill>
          <a:ln w="12700">
            <a:solidFill>
              <a:srgbClr val="366962"/>
            </a:solidFill>
          </a:ln>
        </p:spPr>
        <p:txBody>
          <a:bodyPr/>
          <a:lstStyle/>
          <a:p>
            <a:endParaRPr lang="en-US"/>
          </a:p>
        </p:txBody>
      </p:sp>
      <p:sp>
        <p:nvSpPr>
          <p:cNvPr id="7" name="AutoShape 7"/>
          <p:cNvSpPr/>
          <p:nvPr/>
        </p:nvSpPr>
        <p:spPr>
          <a:xfrm>
            <a:off x="10706100" y="1816100"/>
            <a:ext cx="4660900" cy="6743700"/>
          </a:xfrm>
          <a:prstGeom prst="roundRect">
            <a:avLst>
              <a:gd name="adj" fmla="val 2452"/>
            </a:avLst>
          </a:prstGeom>
          <a:solidFill>
            <a:srgbClr val="000000">
              <a:alpha val="0"/>
            </a:srgbClr>
          </a:solidFill>
          <a:ln w="12700">
            <a:solidFill>
              <a:srgbClr val="366962"/>
            </a:solidFill>
          </a:ln>
        </p:spPr>
        <p:txBody>
          <a:bodyPr/>
          <a:lstStyle/>
          <a:p>
            <a:endParaRPr lang="en-US"/>
          </a:p>
        </p:txBody>
      </p:sp>
      <p:sp>
        <p:nvSpPr>
          <p:cNvPr id="8" name="TextBox 8"/>
          <p:cNvSpPr txBox="1"/>
          <p:nvPr/>
        </p:nvSpPr>
        <p:spPr>
          <a:xfrm>
            <a:off x="876300" y="571500"/>
            <a:ext cx="14490700" cy="1003300"/>
          </a:xfrm>
          <a:prstGeom prst="rect">
            <a:avLst/>
          </a:prstGeom>
          <a:solidFill>
            <a:srgbClr val="000000">
              <a:alpha val="0"/>
            </a:srgbClr>
          </a:solidFill>
        </p:spPr>
        <p:txBody>
          <a:bodyPr lIns="0" tIns="0" rIns="0" bIns="0" rtlCol="0" anchor="ctr"/>
          <a:lstStyle/>
          <a:p>
            <a:pPr indent="0" algn="l">
              <a:lnSpc>
                <a:spcPct val="120000"/>
              </a:lnSpc>
              <a:defRPr/>
            </a:pPr>
            <a:r>
              <a:rPr lang="en-US" sz="3300" b="1">
                <a:solidFill>
                  <a:srgbClr val="08493C"/>
                </a:solidFill>
                <a:latin typeface="Agbalumo"/>
              </a:rPr>
              <a:t>ICHD-3 Diagnostic Criteria: Evidence-Based Classification Standards</a:t>
            </a:r>
            <a:endParaRPr lang="en-US" sz="1100"/>
          </a:p>
        </p:txBody>
      </p:sp>
      <p:sp>
        <p:nvSpPr>
          <p:cNvPr id="9" name="TextBox 9"/>
          <p:cNvSpPr txBox="1"/>
          <p:nvPr/>
        </p:nvSpPr>
        <p:spPr>
          <a:xfrm>
            <a:off x="1155700" y="2044700"/>
            <a:ext cx="4102100" cy="749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Migraine Without Aura (1.1)</a:t>
            </a:r>
            <a:endParaRPr lang="en-US" sz="1100"/>
          </a:p>
        </p:txBody>
      </p:sp>
      <p:sp>
        <p:nvSpPr>
          <p:cNvPr id="10" name="TextBox 10"/>
          <p:cNvSpPr txBox="1"/>
          <p:nvPr/>
        </p:nvSpPr>
        <p:spPr>
          <a:xfrm>
            <a:off x="6070600" y="2044700"/>
            <a:ext cx="4102100" cy="749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Migraine With Aura (1.2)</a:t>
            </a:r>
            <a:endParaRPr lang="en-US" sz="1100"/>
          </a:p>
        </p:txBody>
      </p:sp>
      <p:sp>
        <p:nvSpPr>
          <p:cNvPr id="11" name="TextBox 11"/>
          <p:cNvSpPr txBox="1"/>
          <p:nvPr/>
        </p:nvSpPr>
        <p:spPr>
          <a:xfrm>
            <a:off x="10985500" y="2044700"/>
            <a:ext cx="4102100" cy="368300"/>
          </a:xfrm>
          <a:prstGeom prst="rect">
            <a:avLst/>
          </a:prstGeom>
          <a:solidFill>
            <a:srgbClr val="000000">
              <a:alpha val="0"/>
            </a:srgbClr>
          </a:solidFill>
        </p:spPr>
        <p:txBody>
          <a:bodyPr lIns="0" tIns="0" rIns="0" bIns="0" rtlCol="0" anchor="ctr"/>
          <a:lstStyle/>
          <a:p>
            <a:pPr indent="0" algn="l">
              <a:lnSpc>
                <a:spcPct val="120000"/>
              </a:lnSpc>
              <a:defRPr/>
            </a:pPr>
            <a:r>
              <a:rPr lang="en-US" sz="2400" b="1">
                <a:solidFill>
                  <a:srgbClr val="08493C"/>
                </a:solidFill>
                <a:latin typeface="Agbalumo"/>
              </a:rPr>
              <a:t>Chronic Migraine (1.3)</a:t>
            </a:r>
            <a:endParaRPr lang="en-US" sz="1100"/>
          </a:p>
        </p:txBody>
      </p:sp>
      <p:sp>
        <p:nvSpPr>
          <p:cNvPr id="12" name="TextBox 12"/>
          <p:cNvSpPr txBox="1"/>
          <p:nvPr/>
        </p:nvSpPr>
        <p:spPr>
          <a:xfrm>
            <a:off x="1409700" y="29591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A: At least 5 attacks meeting criteria B-D</a:t>
            </a:r>
            <a:endParaRPr lang="en-US" sz="1100"/>
          </a:p>
        </p:txBody>
      </p:sp>
      <p:sp>
        <p:nvSpPr>
          <p:cNvPr id="13" name="TextBox 13"/>
          <p:cNvSpPr txBox="1"/>
          <p:nvPr/>
        </p:nvSpPr>
        <p:spPr>
          <a:xfrm>
            <a:off x="1409700" y="37465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B: Headache lasts 4-72 hours (untreated)</a:t>
            </a:r>
            <a:endParaRPr lang="en-US" sz="1100"/>
          </a:p>
        </p:txBody>
      </p:sp>
      <p:sp>
        <p:nvSpPr>
          <p:cNvPr id="14" name="TextBox 14"/>
          <p:cNvSpPr txBox="1"/>
          <p:nvPr/>
        </p:nvSpPr>
        <p:spPr>
          <a:xfrm>
            <a:off x="1409700" y="4546600"/>
            <a:ext cx="3848100" cy="15621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C: At least 2 of: unilateral location, pulsating quality, moderate-severe intensity, worsens with physical activity</a:t>
            </a:r>
            <a:endParaRPr lang="en-US" sz="1100"/>
          </a:p>
        </p:txBody>
      </p:sp>
      <p:sp>
        <p:nvSpPr>
          <p:cNvPr id="15" name="TextBox 15"/>
          <p:cNvSpPr txBox="1"/>
          <p:nvPr/>
        </p:nvSpPr>
        <p:spPr>
          <a:xfrm>
            <a:off x="1409700" y="6273800"/>
            <a:ext cx="3848100" cy="1257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D: At least 1 of: nausea/vomiting, photophobia and phonophobia</a:t>
            </a:r>
            <a:endParaRPr lang="en-US" sz="1100"/>
          </a:p>
        </p:txBody>
      </p:sp>
      <p:sp>
        <p:nvSpPr>
          <p:cNvPr id="16" name="TextBox 16"/>
          <p:cNvSpPr txBox="1"/>
          <p:nvPr/>
        </p:nvSpPr>
        <p:spPr>
          <a:xfrm>
            <a:off x="1409700" y="76962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E: Not explained by another diagnosis</a:t>
            </a:r>
            <a:endParaRPr lang="en-US" sz="1100"/>
          </a:p>
        </p:txBody>
      </p:sp>
      <p:sp>
        <p:nvSpPr>
          <p:cNvPr id="17" name="TextBox 17"/>
          <p:cNvSpPr txBox="1"/>
          <p:nvPr/>
        </p:nvSpPr>
        <p:spPr>
          <a:xfrm>
            <a:off x="6324600" y="29591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A: At least 2 attacks meeting criteria B and C</a:t>
            </a:r>
            <a:endParaRPr lang="en-US" sz="1100"/>
          </a:p>
        </p:txBody>
      </p:sp>
      <p:sp>
        <p:nvSpPr>
          <p:cNvPr id="18" name="TextBox 18"/>
          <p:cNvSpPr txBox="1"/>
          <p:nvPr/>
        </p:nvSpPr>
        <p:spPr>
          <a:xfrm>
            <a:off x="6324600" y="3746500"/>
            <a:ext cx="3848100" cy="1257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B: One or more reversible aura symptoms (visual, sensory, speech, motor, brainstem, or retinal)</a:t>
            </a:r>
            <a:endParaRPr lang="en-US" sz="1100"/>
          </a:p>
        </p:txBody>
      </p:sp>
      <p:sp>
        <p:nvSpPr>
          <p:cNvPr id="19" name="TextBox 19"/>
          <p:cNvSpPr txBox="1"/>
          <p:nvPr/>
        </p:nvSpPr>
        <p:spPr>
          <a:xfrm>
            <a:off x="6324600" y="5168900"/>
            <a:ext cx="3848100" cy="28194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Criteria C: At least 3 characteristics: develops over ≥5 minutes, symptoms occur in succession, each lasts 5-60 minutes, at least one unilateral symptom, at least one positive feature, headache follows within 60 minutes</a:t>
            </a:r>
            <a:endParaRPr lang="en-US" sz="1100"/>
          </a:p>
        </p:txBody>
      </p:sp>
      <p:sp>
        <p:nvSpPr>
          <p:cNvPr id="20" name="TextBox 20"/>
          <p:cNvSpPr txBox="1"/>
          <p:nvPr/>
        </p:nvSpPr>
        <p:spPr>
          <a:xfrm>
            <a:off x="11239500" y="25781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Headache on ≥15 days per month for &gt;3 months</a:t>
            </a:r>
            <a:endParaRPr lang="en-US" sz="1100"/>
          </a:p>
        </p:txBody>
      </p:sp>
      <p:sp>
        <p:nvSpPr>
          <p:cNvPr id="21" name="TextBox 21"/>
          <p:cNvSpPr txBox="1"/>
          <p:nvPr/>
        </p:nvSpPr>
        <p:spPr>
          <a:xfrm>
            <a:off x="11239500" y="33655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At least 8 days per month meet migraine criteria</a:t>
            </a:r>
            <a:endParaRPr lang="en-US" sz="1100"/>
          </a:p>
        </p:txBody>
      </p:sp>
      <p:sp>
        <p:nvSpPr>
          <p:cNvPr id="22" name="TextBox 22"/>
          <p:cNvSpPr txBox="1"/>
          <p:nvPr/>
        </p:nvSpPr>
        <p:spPr>
          <a:xfrm>
            <a:off x="11239500" y="4165600"/>
            <a:ext cx="3848100" cy="622300"/>
          </a:xfrm>
          <a:prstGeom prst="rect">
            <a:avLst/>
          </a:prstGeom>
          <a:solidFill>
            <a:srgbClr val="000000">
              <a:alpha val="0"/>
            </a:srgbClr>
          </a:solidFill>
        </p:spPr>
        <p:txBody>
          <a:bodyPr lIns="0" tIns="0" rIns="0" bIns="0" rtlCol="0" anchor="ctr"/>
          <a:lstStyle/>
          <a:p>
            <a:pPr indent="0" algn="l">
              <a:lnSpc>
                <a:spcPct val="150000"/>
              </a:lnSpc>
              <a:defRPr/>
            </a:pPr>
            <a:r>
              <a:rPr lang="en-US" sz="1600" b="1">
                <a:solidFill>
                  <a:srgbClr val="000000"/>
                </a:solidFill>
                <a:latin typeface="Poppins"/>
              </a:rPr>
              <a:t>Not explained by another diagnosis</a:t>
            </a:r>
            <a:endParaRPr lang="en-US" sz="1100"/>
          </a:p>
        </p:txBody>
      </p:sp>
      <p:sp>
        <p:nvSpPr>
          <p:cNvPr id="23" name="TextBox 23"/>
          <p:cNvSpPr txBox="1"/>
          <p:nvPr/>
        </p:nvSpPr>
        <p:spPr>
          <a:xfrm>
            <a:off x="1028700" y="30099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4" name="TextBox 24"/>
          <p:cNvSpPr txBox="1"/>
          <p:nvPr/>
        </p:nvSpPr>
        <p:spPr>
          <a:xfrm>
            <a:off x="1028700" y="37973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5" name="TextBox 25"/>
          <p:cNvSpPr txBox="1"/>
          <p:nvPr/>
        </p:nvSpPr>
        <p:spPr>
          <a:xfrm>
            <a:off x="1028700" y="45974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6" name="TextBox 26"/>
          <p:cNvSpPr txBox="1"/>
          <p:nvPr/>
        </p:nvSpPr>
        <p:spPr>
          <a:xfrm>
            <a:off x="1028700" y="63373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7" name="TextBox 27"/>
          <p:cNvSpPr txBox="1"/>
          <p:nvPr/>
        </p:nvSpPr>
        <p:spPr>
          <a:xfrm>
            <a:off x="1028700" y="77597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8" name="TextBox 28"/>
          <p:cNvSpPr txBox="1"/>
          <p:nvPr/>
        </p:nvSpPr>
        <p:spPr>
          <a:xfrm>
            <a:off x="5943600" y="30099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29" name="TextBox 29"/>
          <p:cNvSpPr txBox="1"/>
          <p:nvPr/>
        </p:nvSpPr>
        <p:spPr>
          <a:xfrm>
            <a:off x="5943600" y="37973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30" name="TextBox 30"/>
          <p:cNvSpPr txBox="1"/>
          <p:nvPr/>
        </p:nvSpPr>
        <p:spPr>
          <a:xfrm>
            <a:off x="5943600" y="52197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31" name="TextBox 31"/>
          <p:cNvSpPr txBox="1"/>
          <p:nvPr/>
        </p:nvSpPr>
        <p:spPr>
          <a:xfrm>
            <a:off x="10858500" y="26289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32" name="TextBox 32"/>
          <p:cNvSpPr txBox="1"/>
          <p:nvPr/>
        </p:nvSpPr>
        <p:spPr>
          <a:xfrm>
            <a:off x="10858500" y="34290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
        <p:nvSpPr>
          <p:cNvPr id="33" name="TextBox 33"/>
          <p:cNvSpPr txBox="1"/>
          <p:nvPr/>
        </p:nvSpPr>
        <p:spPr>
          <a:xfrm>
            <a:off x="10858500" y="4216400"/>
            <a:ext cx="241300" cy="203200"/>
          </a:xfrm>
          <a:prstGeom prst="rect">
            <a:avLst/>
          </a:prstGeom>
          <a:solidFill>
            <a:srgbClr val="000000">
              <a:alpha val="0"/>
            </a:srgbClr>
          </a:solidFill>
        </p:spPr>
        <p:txBody>
          <a:bodyPr lIns="0" tIns="0" rIns="0" bIns="0" rtlCol="0" anchor="ctr"/>
          <a:lstStyle/>
          <a:p>
            <a:pPr algn="ctr">
              <a:lnSpc>
                <a:spcPct val="100000"/>
              </a:lnSpc>
              <a:defRPr/>
            </a:pPr>
            <a:r>
              <a:rPr lang="en-US" sz="1600" b="0">
                <a:solidFill>
                  <a:srgbClr val="000000"/>
                </a:solidFill>
                <a:highlight>
                  <a:srgbClr val="000000">
                    <a:alpha val="0"/>
                  </a:srgbClr>
                </a:highlight>
                <a:ea typeface="Poppins"/>
              </a:rPr>
              <a:t>●</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C742CBFD7464DB6FD5714C3C9AFF0" ma:contentTypeVersion="19" ma:contentTypeDescription="Create a new document." ma:contentTypeScope="" ma:versionID="299973ef29f243589c5f6f95cadf3142">
  <xsd:schema xmlns:xsd="http://www.w3.org/2001/XMLSchema" xmlns:xs="http://www.w3.org/2001/XMLSchema" xmlns:p="http://schemas.microsoft.com/office/2006/metadata/properties" xmlns:ns2="c6a150e9-571f-46dd-be5f-b16145ef198d" xmlns:ns3="d2cccd37-1529-4bdb-80e4-007982c42467" targetNamespace="http://schemas.microsoft.com/office/2006/metadata/properties" ma:root="true" ma:fieldsID="c88b42ba56ee563702cfbc577b84af83" ns2:_="" ns3:_="">
    <xsd:import namespace="c6a150e9-571f-46dd-be5f-b16145ef198d"/>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CI_Doc" minOccurs="0"/>
                <xsd:element ref="ns2:MediaServiceOCR" minOccurs="0"/>
                <xsd:element ref="ns2:PHIConfidentialHighSev" minOccurs="0"/>
                <xsd:element ref="ns2:MediaServiceBillingMetadata" minOccurs="0"/>
                <xsd:element ref="ns2:MediaServiceLocation" minOccurs="0"/>
                <xsd:element ref="ns2:PHIConfidential" minOccurs="0"/>
                <xsd:element ref="ns2:CertFile" minOccurs="0"/>
                <xsd:element ref="ns2:Source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150e9-571f-46dd-be5f-b16145ef1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PCI_Doc" ma:index="19" nillable="true" ma:displayName="PCI_Doc" ma:internalName="PCI_Doc">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PHIConfidentialHighSev" ma:index="21" nillable="true" ma:displayName="PHIConfidentialHighSev" ma:internalName="PHIConfidentialHighSev">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PHIConfidential" ma:index="24" nillable="true" ma:displayName="PHIConfidential" ma:internalName="PHIConfidential">
      <xsd:simpleType>
        <xsd:restriction base="dms:Text"/>
      </xsd:simpleType>
    </xsd:element>
    <xsd:element name="CertFile" ma:index="25" nillable="true" ma:displayName="CertFile" ma:internalName="CertFile">
      <xsd:simpleType>
        <xsd:restriction base="dms:Text"/>
      </xsd:simpleType>
    </xsd:element>
    <xsd:element name="SourceCode" ma:index="26" nillable="true" ma:displayName="SourceCode" ma:internalName="SourceCod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a150e9-571f-46dd-be5f-b16145ef198d">
      <Terms xmlns="http://schemas.microsoft.com/office/infopath/2007/PartnerControls"/>
    </lcf76f155ced4ddcb4097134ff3c332f>
    <PHIConfidential xmlns="c6a150e9-571f-46dd-be5f-b16145ef198d" xsi:nil="true"/>
    <TaxCatchAll xmlns="d2cccd37-1529-4bdb-80e4-007982c42467" xsi:nil="true"/>
    <CertFile xmlns="c6a150e9-571f-46dd-be5f-b16145ef198d" xsi:nil="true"/>
    <PHIConfidentialHighSev xmlns="c6a150e9-571f-46dd-be5f-b16145ef198d" xsi:nil="true"/>
    <PCI_Doc xmlns="c6a150e9-571f-46dd-be5f-b16145ef198d" xsi:nil="true"/>
    <SourceCode xmlns="c6a150e9-571f-46dd-be5f-b16145ef198d" xsi:nil="true"/>
  </documentManagement>
</p:properties>
</file>

<file path=customXml/itemProps1.xml><?xml version="1.0" encoding="utf-8"?>
<ds:datastoreItem xmlns:ds="http://schemas.openxmlformats.org/officeDocument/2006/customXml" ds:itemID="{7EC742A8-91D6-4883-B926-DC8548D378EB}"/>
</file>

<file path=customXml/itemProps2.xml><?xml version="1.0" encoding="utf-8"?>
<ds:datastoreItem xmlns:ds="http://schemas.openxmlformats.org/officeDocument/2006/customXml" ds:itemID="{CBE2EC29-83CA-4747-8900-0F7A9B57A568}"/>
</file>

<file path=customXml/itemProps3.xml><?xml version="1.0" encoding="utf-8"?>
<ds:datastoreItem xmlns:ds="http://schemas.openxmlformats.org/officeDocument/2006/customXml" ds:itemID="{B5A52A33-C194-4EBB-83D2-84989F9C5134}"/>
</file>

<file path=docProps/app.xml><?xml version="1.0" encoding="utf-8"?>
<Properties xmlns="http://schemas.openxmlformats.org/officeDocument/2006/extended-properties" xmlns:vt="http://schemas.openxmlformats.org/officeDocument/2006/docPropsVTypes">
  <TotalTime>2064</TotalTime>
  <Words>5074</Words>
  <Application>Microsoft Office PowerPoint</Application>
  <PresentationFormat>Custom</PresentationFormat>
  <Paragraphs>790</Paragraphs>
  <Slides>56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Agbalumo</vt:lpstr>
      <vt:lpstr>Aptos</vt: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Fahed Saada</dc:creator>
  <cp:lastModifiedBy>Fahed Saada</cp:lastModifiedBy>
  <cp:revision>24</cp:revision>
  <dcterms:created xsi:type="dcterms:W3CDTF">2006-08-16T00:00:00Z</dcterms:created>
  <dcterms:modified xsi:type="dcterms:W3CDTF">2026-03-10T14:47:54Z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0x010100595C742CBFD7464DB6FD5714C3C9AFF0</vt:lpwstr>
  </property>
</Properties>
</file>