
<file path=[Content_Types].xml><?xml version="1.0" encoding="utf-8"?>
<Types xmlns="http://schemas.openxmlformats.org/package/2006/content-types">
  <Default Extension="fntdata" ContentType="application/x-fontdata"/>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roxima Nova"/>
      <p:regular r:id="rId30"/>
      <p:bold r:id="rId31"/>
      <p:italic r:id="rId32"/>
      <p:boldItalic r:id="rId33"/>
    </p:embeddedFont>
    <p:embeddedFont>
      <p:font typeface="Roboto"/>
      <p:regular r:id="rId34"/>
      <p:bold r:id="rId35"/>
      <p:italic r:id="rId36"/>
      <p:boldItalic r:id="rId37"/>
    </p:embeddedFont>
    <p:embeddedFont>
      <p:font typeface="Alfa Slab On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font" Target="fonts/Roboto-regular.fntdata"/><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ProximaNova-italic.fntdata"/><Relationship Id="rId37" Type="http://schemas.openxmlformats.org/officeDocument/2006/relationships/font" Target="fonts/Roboto-boldItalic.fntdata"/><Relationship Id="rId40"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italic.fntdata"/><Relationship Id="rId31" Type="http://schemas.openxmlformats.org/officeDocument/2006/relationships/font" Target="fonts/ProximaNova-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ProximaNova-regular.fntdata"/><Relationship Id="rId35" Type="http://schemas.openxmlformats.org/officeDocument/2006/relationships/font" Target="fonts/Roboto-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font" Target="fonts/ProximaNova-boldItalic.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AlfaSlab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3f5f9edfc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73f5f9edfc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ce034b4c0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ce034b4c0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3f5f9edf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3f5f9edf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3f5f9edf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73f5f9edf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3f5f9edf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73f5f9edf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3f5f9edf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3f5f9edf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3f5f9edf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3f5f9edf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3f5f9edfc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73f5f9edf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3f5f9edfc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73f5f9edfc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3f5f9edf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73f5f9edf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73f5f9ed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73f5f9ed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3f5f9edf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73f5f9edf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3f5f9edfc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3f5f9edf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3f5f9edfc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3f5f9edfc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3f5f9edfc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3f5f9edfc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73f5f9edfc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73f5f9edfc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3f5f9edf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73f5f9edf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73f5f9edf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73f5f9edf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ce034b4c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ce034b4c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ce034b4c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ce034b4c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ce034b4c0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ce034b4c0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3f5f9edfc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3f5f9edf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3f5f9edf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73f5f9edf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Acute Kidney Injury (AKI)</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GB" sz="8430"/>
              <a:t>Dr Ramya Bhargava, MD, PhD</a:t>
            </a:r>
            <a:endParaRPr sz="8430"/>
          </a:p>
          <a:p>
            <a:pPr indent="0" lvl="0" marL="0" rtl="0" algn="ctr">
              <a:spcBef>
                <a:spcPts val="0"/>
              </a:spcBef>
              <a:spcAft>
                <a:spcPts val="0"/>
              </a:spcAft>
              <a:buNone/>
            </a:pPr>
            <a:r>
              <a:rPr lang="en-GB" sz="8430"/>
              <a:t>Attending Nephrologist - Nephrology Hypertension Associates</a:t>
            </a:r>
            <a:endParaRPr sz="8430"/>
          </a:p>
          <a:p>
            <a:pPr indent="0" lvl="0" marL="0" rtl="0" algn="l">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Assessment for AKI</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GB"/>
              <a:t>History - Nephrotoxins, Muscle injury, Dehydrating illness, Chemotherapy/Immunotherapy, CT contrast</a:t>
            </a:r>
            <a:endParaRPr/>
          </a:p>
          <a:p>
            <a:pPr indent="-342900" lvl="0" marL="457200" rtl="0" algn="l">
              <a:spcBef>
                <a:spcPts val="0"/>
              </a:spcBef>
              <a:spcAft>
                <a:spcPts val="0"/>
              </a:spcAft>
              <a:buSzPts val="1800"/>
              <a:buAutoNum type="arabicPeriod"/>
            </a:pPr>
            <a:r>
              <a:rPr lang="en-GB"/>
              <a:t>Renal US Scan - R/O Obstruction</a:t>
            </a:r>
            <a:endParaRPr/>
          </a:p>
          <a:p>
            <a:pPr indent="-342900" lvl="0" marL="457200" rtl="0" algn="l">
              <a:spcBef>
                <a:spcPts val="0"/>
              </a:spcBef>
              <a:spcAft>
                <a:spcPts val="0"/>
              </a:spcAft>
              <a:buSzPts val="1800"/>
              <a:buAutoNum type="arabicPeriod"/>
            </a:pPr>
            <a:r>
              <a:rPr lang="en-GB"/>
              <a:t>Urine Sodium - Diagnose </a:t>
            </a:r>
            <a:r>
              <a:rPr lang="en-GB"/>
              <a:t>Prerenal</a:t>
            </a:r>
            <a:r>
              <a:rPr lang="en-GB"/>
              <a:t> state and ATN</a:t>
            </a:r>
            <a:endParaRPr/>
          </a:p>
          <a:p>
            <a:pPr indent="-342900" lvl="0" marL="457200" rtl="0" algn="l">
              <a:spcBef>
                <a:spcPts val="0"/>
              </a:spcBef>
              <a:spcAft>
                <a:spcPts val="0"/>
              </a:spcAft>
              <a:buSzPts val="1800"/>
              <a:buAutoNum type="arabicPeriod"/>
            </a:pPr>
            <a:r>
              <a:rPr lang="en-GB"/>
              <a:t>UA - WBCs and bacteria for infection, Tubular casts for ATN, Eosinophils for AIN, RBCs for GN</a:t>
            </a:r>
            <a:endParaRPr/>
          </a:p>
          <a:p>
            <a:pPr indent="-342900" lvl="0" marL="457200" rtl="0" algn="l">
              <a:spcBef>
                <a:spcPts val="0"/>
              </a:spcBef>
              <a:spcAft>
                <a:spcPts val="0"/>
              </a:spcAft>
              <a:buSzPts val="1800"/>
              <a:buAutoNum type="arabicPeriod"/>
            </a:pPr>
            <a:r>
              <a:rPr lang="en-GB"/>
              <a:t>Volume assessment - HR, BP, JVP, Lung Rales, Pedal and sacral edema</a:t>
            </a:r>
            <a:endParaRPr/>
          </a:p>
          <a:p>
            <a:pPr indent="-342900" lvl="0" marL="457200" rtl="0" algn="l">
              <a:spcBef>
                <a:spcPts val="0"/>
              </a:spcBef>
              <a:spcAft>
                <a:spcPts val="0"/>
              </a:spcAft>
              <a:buSzPts val="1800"/>
              <a:buAutoNum type="arabicPeriod"/>
            </a:pPr>
            <a:r>
              <a:rPr lang="en-GB"/>
              <a:t>CBC - Look for Bleeding</a:t>
            </a:r>
            <a:endParaRPr/>
          </a:p>
          <a:p>
            <a:pPr indent="-342900" lvl="0" marL="457200" rtl="0" algn="l">
              <a:spcBef>
                <a:spcPts val="0"/>
              </a:spcBef>
              <a:spcAft>
                <a:spcPts val="0"/>
              </a:spcAft>
              <a:buSzPts val="1800"/>
              <a:buAutoNum type="arabicPeriod"/>
            </a:pPr>
            <a:r>
              <a:rPr lang="en-GB"/>
              <a:t>CMP - Look for Acidosis, Hyperkalemia, Anion Gap, AKI</a:t>
            </a:r>
            <a:endParaRPr/>
          </a:p>
          <a:p>
            <a:pPr indent="0" lvl="0" marL="45720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Treat reversible causes</a:t>
            </a:r>
            <a:endParaRPr/>
          </a:p>
        </p:txBody>
      </p:sp>
      <p:sp>
        <p:nvSpPr>
          <p:cNvPr id="118" name="Google Shape;11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Hypotension</a:t>
            </a:r>
            <a:endParaRPr/>
          </a:p>
          <a:p>
            <a:pPr indent="-342900" lvl="0" marL="457200" rtl="0" algn="l">
              <a:spcBef>
                <a:spcPts val="0"/>
              </a:spcBef>
              <a:spcAft>
                <a:spcPts val="0"/>
              </a:spcAft>
              <a:buSzPts val="1800"/>
              <a:buChar char="-"/>
            </a:pPr>
            <a:r>
              <a:rPr lang="en-GB"/>
              <a:t>Stop NSAIDs, PPIs, Other nephrotoxins</a:t>
            </a:r>
            <a:endParaRPr/>
          </a:p>
          <a:p>
            <a:pPr indent="-342900" lvl="0" marL="457200" rtl="0" algn="l">
              <a:spcBef>
                <a:spcPts val="0"/>
              </a:spcBef>
              <a:spcAft>
                <a:spcPts val="0"/>
              </a:spcAft>
              <a:buSzPts val="1800"/>
              <a:buChar char="-"/>
            </a:pPr>
            <a:r>
              <a:rPr lang="en-GB"/>
              <a:t>Urinary </a:t>
            </a:r>
            <a:r>
              <a:rPr lang="en-GB"/>
              <a:t>catheter</a:t>
            </a:r>
            <a:r>
              <a:rPr lang="en-GB"/>
              <a:t> if obstruction</a:t>
            </a:r>
            <a:endParaRPr/>
          </a:p>
          <a:p>
            <a:pPr indent="-342900" lvl="0" marL="457200" rtl="0" algn="l">
              <a:spcBef>
                <a:spcPts val="0"/>
              </a:spcBef>
              <a:spcAft>
                <a:spcPts val="0"/>
              </a:spcAft>
              <a:buSzPts val="1800"/>
              <a:buChar char="-"/>
            </a:pPr>
            <a:r>
              <a:rPr lang="en-GB"/>
              <a:t>Hold ACEi, ARBs, SGLT2 blockers acutely, but reassess</a:t>
            </a:r>
            <a:endParaRPr/>
          </a:p>
          <a:p>
            <a:pPr indent="-342900" lvl="0" marL="457200" rtl="0" algn="l">
              <a:spcBef>
                <a:spcPts val="0"/>
              </a:spcBef>
              <a:spcAft>
                <a:spcPts val="0"/>
              </a:spcAft>
              <a:buSzPts val="1800"/>
              <a:buChar char="-"/>
            </a:pPr>
            <a:r>
              <a:rPr lang="en-GB"/>
              <a:t>Adjust other medication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1</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50">
                <a:solidFill>
                  <a:srgbClr val="000000"/>
                </a:solidFill>
                <a:highlight>
                  <a:srgbClr val="FFFFFF"/>
                </a:highlight>
                <a:latin typeface="Times New Roman"/>
                <a:ea typeface="Times New Roman"/>
                <a:cs typeface="Times New Roman"/>
                <a:sym typeface="Times New Roman"/>
              </a:rPr>
              <a:t>A 67-year-old female with a past medical history signi</a:t>
            </a:r>
            <a:r>
              <a:rPr lang="en-GB" sz="1550">
                <a:solidFill>
                  <a:srgbClr val="000000"/>
                </a:solidFill>
                <a:highlight>
                  <a:srgbClr val="FFFFFF"/>
                </a:highlight>
                <a:latin typeface="Arial"/>
                <a:ea typeface="Arial"/>
                <a:cs typeface="Arial"/>
                <a:sym typeface="Arial"/>
              </a:rPr>
              <a:t>fi</a:t>
            </a:r>
            <a:r>
              <a:rPr lang="en-GB" sz="1550">
                <a:solidFill>
                  <a:srgbClr val="000000"/>
                </a:solidFill>
                <a:highlight>
                  <a:srgbClr val="FFFFFF"/>
                </a:highlight>
                <a:latin typeface="Times New Roman"/>
                <a:ea typeface="Times New Roman"/>
                <a:cs typeface="Times New Roman"/>
                <a:sym typeface="Times New Roman"/>
              </a:rPr>
              <a:t>cant for hypertension, diabetes mellitus type 2 on insulin therapy, hyperlipidemia, with a baseline creatinine of 0.9 presents with Cellulitis of the right lower extremity. The patient is septic, has lost her appetite, has nausea and vomiting and is hypotensive. Initial laboratory test results show elevated infection parameters (leucocytes 15.000/</a:t>
            </a:r>
            <a:r>
              <a:rPr lang="en-GB" sz="1550">
                <a:solidFill>
                  <a:srgbClr val="000000"/>
                </a:solidFill>
                <a:highlight>
                  <a:srgbClr val="FFFFFF"/>
                </a:highlight>
                <a:latin typeface="Courier New"/>
                <a:ea typeface="Courier New"/>
                <a:cs typeface="Courier New"/>
                <a:sym typeface="Courier New"/>
              </a:rPr>
              <a:t>m</a:t>
            </a:r>
            <a:r>
              <a:rPr lang="en-GB" sz="1550">
                <a:solidFill>
                  <a:srgbClr val="000000"/>
                </a:solidFill>
                <a:highlight>
                  <a:srgbClr val="FFFFFF"/>
                </a:highlight>
                <a:latin typeface="Times New Roman"/>
                <a:ea typeface="Times New Roman"/>
                <a:cs typeface="Times New Roman"/>
                <a:sym typeface="Times New Roman"/>
              </a:rPr>
              <a:t>L, CRP 10 mg/dl), and a creatinine level of 1.5 mg/dl.. </a:t>
            </a:r>
            <a:endParaRPr sz="155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Acute Tubular Injury (Previously ATN)</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1" name="Google Shape;131;p25"/>
          <p:cNvPicPr preferRelativeResize="0"/>
          <p:nvPr/>
        </p:nvPicPr>
        <p:blipFill>
          <a:blip r:embed="rId3">
            <a:alphaModFix/>
          </a:blip>
          <a:stretch>
            <a:fillRect/>
          </a:stretch>
        </p:blipFill>
        <p:spPr>
          <a:xfrm>
            <a:off x="1279850" y="-251800"/>
            <a:ext cx="6906624" cy="539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2</a:t>
            </a:r>
            <a:endParaRPr/>
          </a:p>
        </p:txBody>
      </p:sp>
      <p:sp>
        <p:nvSpPr>
          <p:cNvPr id="137" name="Google Shape;13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50">
                <a:solidFill>
                  <a:srgbClr val="000000"/>
                </a:solidFill>
                <a:highlight>
                  <a:srgbClr val="FFFFFF"/>
                </a:highlight>
                <a:latin typeface="Times New Roman"/>
                <a:ea typeface="Times New Roman"/>
                <a:cs typeface="Times New Roman"/>
                <a:sym typeface="Times New Roman"/>
              </a:rPr>
              <a:t>A 67-year-old male with a past medical history signi</a:t>
            </a:r>
            <a:r>
              <a:rPr lang="en-GB" sz="1250">
                <a:solidFill>
                  <a:srgbClr val="000000"/>
                </a:solidFill>
                <a:highlight>
                  <a:srgbClr val="FFFFFF"/>
                </a:highlight>
                <a:latin typeface="Arial"/>
                <a:ea typeface="Arial"/>
                <a:cs typeface="Arial"/>
                <a:sym typeface="Arial"/>
              </a:rPr>
              <a:t>fi</a:t>
            </a:r>
            <a:r>
              <a:rPr lang="en-GB" sz="1250">
                <a:solidFill>
                  <a:srgbClr val="000000"/>
                </a:solidFill>
                <a:highlight>
                  <a:srgbClr val="FFFFFF"/>
                </a:highlight>
                <a:latin typeface="Times New Roman"/>
                <a:ea typeface="Times New Roman"/>
                <a:cs typeface="Times New Roman"/>
                <a:sym typeface="Times New Roman"/>
              </a:rPr>
              <a:t>cant for hypertension, diabetes mellitus type 2 on insulin therapy, hyperlipidemia, CKD with a baseline serum creatinine level of 1.4 mg/dl, and heart failure with a moderately reduced ejection fraction of 45% presents with progressive shortness of breath and dyspnea on exertion. He also complains of not being able to put on his shoes because of progressive lower extremity edema. He currently receives insulin, empagli</a:t>
            </a:r>
            <a:r>
              <a:rPr lang="en-GB" sz="1250">
                <a:solidFill>
                  <a:srgbClr val="000000"/>
                </a:solidFill>
                <a:highlight>
                  <a:srgbClr val="FFFFFF"/>
                </a:highlight>
                <a:latin typeface="Arial"/>
                <a:ea typeface="Arial"/>
                <a:cs typeface="Arial"/>
                <a:sym typeface="Arial"/>
              </a:rPr>
              <a:t>fl</a:t>
            </a:r>
            <a:r>
              <a:rPr lang="en-GB" sz="1250">
                <a:solidFill>
                  <a:srgbClr val="000000"/>
                </a:solidFill>
                <a:highlight>
                  <a:srgbClr val="FFFFFF"/>
                </a:highlight>
                <a:latin typeface="Times New Roman"/>
                <a:ea typeface="Times New Roman"/>
                <a:cs typeface="Times New Roman"/>
                <a:sym typeface="Times New Roman"/>
              </a:rPr>
              <a:t>ozin, atorvastatin, and lisinopril for his chronic conditions.</a:t>
            </a:r>
            <a:endParaRPr sz="12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250">
                <a:solidFill>
                  <a:srgbClr val="000000"/>
                </a:solidFill>
                <a:highlight>
                  <a:srgbClr val="FFFFFF"/>
                </a:highlight>
                <a:latin typeface="Times New Roman"/>
                <a:ea typeface="Times New Roman"/>
                <a:cs typeface="Times New Roman"/>
                <a:sym typeface="Times New Roman"/>
              </a:rPr>
              <a:t>On physical examination, his vital signs are as follows:</a:t>
            </a:r>
            <a:endParaRPr sz="12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250">
                <a:solidFill>
                  <a:srgbClr val="000000"/>
                </a:solidFill>
                <a:highlight>
                  <a:srgbClr val="FFFFFF"/>
                </a:highlight>
                <a:latin typeface="Times New Roman"/>
                <a:ea typeface="Times New Roman"/>
                <a:cs typeface="Times New Roman"/>
                <a:sym typeface="Times New Roman"/>
              </a:rPr>
              <a:t>BP 112/68 mm Hg, temperature 36.8C, respiratory rate 18 per minute, heart rate 98 beats per minute, and oxygen saturation 91% on 5-L nasal cannula. He uses accessory muscles and has bilateral </a:t>
            </a:r>
            <a:r>
              <a:rPr lang="en-GB" sz="1250">
                <a:solidFill>
                  <a:srgbClr val="000000"/>
                </a:solidFill>
                <a:highlight>
                  <a:srgbClr val="FFFFFF"/>
                </a:highlight>
                <a:latin typeface="Arial"/>
                <a:ea typeface="Arial"/>
                <a:cs typeface="Arial"/>
                <a:sym typeface="Arial"/>
              </a:rPr>
              <a:t>fi</a:t>
            </a:r>
            <a:r>
              <a:rPr lang="en-GB" sz="1250">
                <a:solidFill>
                  <a:srgbClr val="000000"/>
                </a:solidFill>
                <a:highlight>
                  <a:srgbClr val="FFFFFF"/>
                </a:highlight>
                <a:latin typeface="Times New Roman"/>
                <a:ea typeface="Times New Roman"/>
                <a:cs typeface="Times New Roman"/>
                <a:sym typeface="Times New Roman"/>
              </a:rPr>
              <a:t>ne crackles in lower lung </a:t>
            </a:r>
            <a:r>
              <a:rPr lang="en-GB" sz="1250">
                <a:solidFill>
                  <a:srgbClr val="000000"/>
                </a:solidFill>
                <a:highlight>
                  <a:srgbClr val="FFFFFF"/>
                </a:highlight>
                <a:latin typeface="Arial"/>
                <a:ea typeface="Arial"/>
                <a:cs typeface="Arial"/>
                <a:sym typeface="Arial"/>
              </a:rPr>
              <a:t>fi</a:t>
            </a:r>
            <a:r>
              <a:rPr lang="en-GB" sz="1250">
                <a:solidFill>
                  <a:srgbClr val="000000"/>
                </a:solidFill>
                <a:highlight>
                  <a:srgbClr val="FFFFFF"/>
                </a:highlight>
                <a:latin typeface="Times New Roman"/>
                <a:ea typeface="Times New Roman"/>
                <a:cs typeface="Times New Roman"/>
                <a:sym typeface="Times New Roman"/>
              </a:rPr>
              <a:t>elds, an S3 gallop with decreased breathing sound, and egophony in the right lower lung </a:t>
            </a:r>
            <a:r>
              <a:rPr lang="en-GB" sz="1250">
                <a:solidFill>
                  <a:srgbClr val="000000"/>
                </a:solidFill>
                <a:highlight>
                  <a:srgbClr val="FFFFFF"/>
                </a:highlight>
                <a:latin typeface="Arial"/>
                <a:ea typeface="Arial"/>
                <a:cs typeface="Arial"/>
                <a:sym typeface="Arial"/>
              </a:rPr>
              <a:t>fi</a:t>
            </a:r>
            <a:r>
              <a:rPr lang="en-GB" sz="1250">
                <a:solidFill>
                  <a:srgbClr val="000000"/>
                </a:solidFill>
                <a:highlight>
                  <a:srgbClr val="FFFFFF"/>
                </a:highlight>
                <a:latin typeface="Times New Roman"/>
                <a:ea typeface="Times New Roman"/>
                <a:cs typeface="Times New Roman"/>
                <a:sym typeface="Times New Roman"/>
              </a:rPr>
              <a:t>eld. He also has bilateral lower extremity symmetric pitting edema.</a:t>
            </a:r>
            <a:endParaRPr sz="12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250">
                <a:solidFill>
                  <a:srgbClr val="000000"/>
                </a:solidFill>
                <a:highlight>
                  <a:srgbClr val="FFFFFF"/>
                </a:highlight>
                <a:latin typeface="Times New Roman"/>
                <a:ea typeface="Times New Roman"/>
                <a:cs typeface="Times New Roman"/>
                <a:sym typeface="Times New Roman"/>
              </a:rPr>
              <a:t>His laboratory examination reveals serum creatinine of 2.4 mg/dl, B-type natriuretic peptide of 8450 pg/ml, bicarbonate of 24 mmol/L, and chloride of 102 mmol/L.</a:t>
            </a:r>
            <a:endParaRPr sz="12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Management</a:t>
            </a:r>
            <a:endParaRPr/>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Lasix</a:t>
            </a:r>
            <a:endParaRPr/>
          </a:p>
          <a:p>
            <a:pPr indent="-342900" lvl="0" marL="457200" rtl="0" algn="l">
              <a:spcBef>
                <a:spcPts val="0"/>
              </a:spcBef>
              <a:spcAft>
                <a:spcPts val="0"/>
              </a:spcAft>
              <a:buSzPts val="1800"/>
              <a:buChar char="-"/>
            </a:pPr>
            <a:r>
              <a:rPr lang="en-GB"/>
              <a:t>Positive pressure respiration</a:t>
            </a:r>
            <a:endParaRPr/>
          </a:p>
          <a:p>
            <a:pPr indent="-342900" lvl="0" marL="457200" rtl="0" algn="l">
              <a:spcBef>
                <a:spcPts val="0"/>
              </a:spcBef>
              <a:spcAft>
                <a:spcPts val="0"/>
              </a:spcAft>
              <a:buSzPts val="1800"/>
              <a:buChar char="-"/>
            </a:pPr>
            <a:r>
              <a:rPr lang="en-GB"/>
              <a:t>Continuous Renal Replacement therapy</a:t>
            </a:r>
            <a:endParaRPr/>
          </a:p>
          <a:p>
            <a:pPr indent="0" lvl="0" marL="45720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3</a:t>
            </a:r>
            <a:endParaRPr/>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sz="2332">
                <a:solidFill>
                  <a:srgbClr val="000000"/>
                </a:solidFill>
                <a:highlight>
                  <a:srgbClr val="FFFFFF"/>
                </a:highlight>
                <a:latin typeface="Times New Roman"/>
                <a:ea typeface="Times New Roman"/>
                <a:cs typeface="Times New Roman"/>
                <a:sym typeface="Times New Roman"/>
              </a:rPr>
              <a:t>A 58-year-old male with a past medical history signi</a:t>
            </a:r>
            <a:r>
              <a:rPr lang="en-GB" sz="2332">
                <a:solidFill>
                  <a:srgbClr val="000000"/>
                </a:solidFill>
                <a:highlight>
                  <a:srgbClr val="FFFFFF"/>
                </a:highlight>
                <a:latin typeface="Arial"/>
                <a:ea typeface="Arial"/>
                <a:cs typeface="Arial"/>
                <a:sym typeface="Arial"/>
              </a:rPr>
              <a:t>fi</a:t>
            </a:r>
            <a:r>
              <a:rPr lang="en-GB" sz="2332">
                <a:solidFill>
                  <a:srgbClr val="000000"/>
                </a:solidFill>
                <a:highlight>
                  <a:srgbClr val="FFFFFF"/>
                </a:highlight>
                <a:latin typeface="Times New Roman"/>
                <a:ea typeface="Times New Roman"/>
                <a:cs typeface="Times New Roman"/>
                <a:sym typeface="Times New Roman"/>
              </a:rPr>
              <a:t>cant for hypertension, diabetes mellitus type 2 on insulin therapy, hyperlipidemia, severe back  pain from a motor-vehicle accident 1 year ago,with a baseline serum creatinine level of 0.9 mg/dl, presents with an acute elevation of serum creatinine of 2.5. </a:t>
            </a:r>
            <a:endParaRPr sz="2332">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2332">
                <a:solidFill>
                  <a:srgbClr val="000000"/>
                </a:solidFill>
                <a:highlight>
                  <a:srgbClr val="FFFFFF"/>
                </a:highlight>
                <a:latin typeface="Times New Roman"/>
                <a:ea typeface="Times New Roman"/>
                <a:cs typeface="Times New Roman"/>
                <a:sym typeface="Times New Roman"/>
              </a:rPr>
              <a:t>On physical examination, his vital signs are as follows: BP 154/98 mm Hg, temperature 35.4C, respiratory rate 14 per minute, heart rate 70 beats per minute, and oxygen saturation 99% on room air. </a:t>
            </a:r>
            <a:endParaRPr sz="17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5" name="Google Shape;155;p29"/>
          <p:cNvSpPr txBox="1"/>
          <p:nvPr>
            <p:ph idx="1" type="body"/>
          </p:nvPr>
        </p:nvSpPr>
        <p:spPr>
          <a:xfrm>
            <a:off x="311700" y="603850"/>
            <a:ext cx="8520600" cy="396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50">
                <a:solidFill>
                  <a:srgbClr val="000000"/>
                </a:solidFill>
                <a:highlight>
                  <a:srgbClr val="FFFFFF"/>
                </a:highlight>
                <a:latin typeface="Times New Roman"/>
                <a:ea typeface="Times New Roman"/>
                <a:cs typeface="Times New Roman"/>
                <a:sym typeface="Times New Roman"/>
              </a:rPr>
              <a:t>Which of the following need to be addressed to treat his AKI?</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550">
                <a:solidFill>
                  <a:srgbClr val="000000"/>
                </a:solidFill>
                <a:highlight>
                  <a:srgbClr val="FFFFFF"/>
                </a:highlight>
                <a:latin typeface="Times New Roman"/>
                <a:ea typeface="Times New Roman"/>
                <a:cs typeface="Times New Roman"/>
                <a:sym typeface="Times New Roman"/>
              </a:rPr>
              <a:t>A. NSAIDs</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550">
                <a:solidFill>
                  <a:srgbClr val="000000"/>
                </a:solidFill>
                <a:highlight>
                  <a:srgbClr val="FFFFFF"/>
                </a:highlight>
                <a:latin typeface="Times New Roman"/>
                <a:ea typeface="Times New Roman"/>
                <a:cs typeface="Times New Roman"/>
                <a:sym typeface="Times New Roman"/>
              </a:rPr>
              <a:t>B. Pain relief</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550">
                <a:solidFill>
                  <a:srgbClr val="000000"/>
                </a:solidFill>
                <a:highlight>
                  <a:srgbClr val="FFFFFF"/>
                </a:highlight>
                <a:latin typeface="Times New Roman"/>
                <a:ea typeface="Times New Roman"/>
                <a:cs typeface="Times New Roman"/>
                <a:sym typeface="Times New Roman"/>
              </a:rPr>
              <a:t>C. Antihypertensives</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550">
                <a:solidFill>
                  <a:srgbClr val="000000"/>
                </a:solidFill>
                <a:highlight>
                  <a:srgbClr val="FFFFFF"/>
                </a:highlight>
                <a:latin typeface="Times New Roman"/>
                <a:ea typeface="Times New Roman"/>
                <a:cs typeface="Times New Roman"/>
                <a:sym typeface="Times New Roman"/>
              </a:rPr>
              <a:t>D. Volume status</a:t>
            </a:r>
            <a:endParaRPr sz="155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Summary</a:t>
            </a:r>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Most common causes are Pre-renal, ATN, Post - Renal, drug-induced</a:t>
            </a:r>
            <a:endParaRPr/>
          </a:p>
          <a:p>
            <a:pPr indent="-342900" lvl="0" marL="457200" rtl="0" algn="l">
              <a:spcBef>
                <a:spcPts val="0"/>
              </a:spcBef>
              <a:spcAft>
                <a:spcPts val="0"/>
              </a:spcAft>
              <a:buSzPts val="1800"/>
              <a:buChar char="-"/>
            </a:pPr>
            <a:r>
              <a:rPr lang="en-GB"/>
              <a:t>Anticipate Glomerulonephritides</a:t>
            </a:r>
            <a:endParaRPr/>
          </a:p>
          <a:p>
            <a:pPr indent="-342900" lvl="0" marL="457200" rtl="0" algn="l">
              <a:spcBef>
                <a:spcPts val="0"/>
              </a:spcBef>
              <a:spcAft>
                <a:spcPts val="0"/>
              </a:spcAft>
              <a:buSzPts val="1800"/>
              <a:buChar char="-"/>
            </a:pPr>
            <a:r>
              <a:rPr lang="en-GB"/>
              <a:t>Urine Sodium, UA, Renal US</a:t>
            </a:r>
            <a:endParaRPr/>
          </a:p>
        </p:txBody>
      </p:sp>
      <p:pic>
        <p:nvPicPr>
          <p:cNvPr id="162" name="Google Shape;162;p30"/>
          <p:cNvPicPr preferRelativeResize="0"/>
          <p:nvPr/>
        </p:nvPicPr>
        <p:blipFill>
          <a:blip r:embed="rId3">
            <a:alphaModFix/>
          </a:blip>
          <a:stretch>
            <a:fillRect/>
          </a:stretch>
        </p:blipFill>
        <p:spPr>
          <a:xfrm>
            <a:off x="226981" y="3076125"/>
            <a:ext cx="8690045" cy="4888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ctrTitle"/>
          </p:nvPr>
        </p:nvSpPr>
        <p:spPr>
          <a:xfrm>
            <a:off x="311700" y="13550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4260"/>
              <a:t>Intermittent Hemodialysis Vs Continuous Renal Replacement Therapy in ICU</a:t>
            </a:r>
            <a:endParaRPr sz="4260"/>
          </a:p>
        </p:txBody>
      </p:sp>
      <p:sp>
        <p:nvSpPr>
          <p:cNvPr id="168" name="Google Shape;168;p31"/>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Course plan:</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Definition of AKI</a:t>
            </a:r>
            <a:endParaRPr/>
          </a:p>
          <a:p>
            <a:pPr indent="-342900" lvl="0" marL="457200" rtl="0" algn="l">
              <a:spcBef>
                <a:spcPts val="0"/>
              </a:spcBef>
              <a:spcAft>
                <a:spcPts val="0"/>
              </a:spcAft>
              <a:buSzPts val="1800"/>
              <a:buChar char="-"/>
            </a:pPr>
            <a:r>
              <a:rPr lang="en-GB"/>
              <a:t>Etiologies of AKI in the </a:t>
            </a:r>
            <a:r>
              <a:rPr lang="en-GB"/>
              <a:t>Outpatient</a:t>
            </a:r>
            <a:r>
              <a:rPr lang="en-GB"/>
              <a:t> setting</a:t>
            </a:r>
            <a:endParaRPr/>
          </a:p>
          <a:p>
            <a:pPr indent="-342900" lvl="0" marL="457200" rtl="0" algn="l">
              <a:spcBef>
                <a:spcPts val="0"/>
              </a:spcBef>
              <a:spcAft>
                <a:spcPts val="0"/>
              </a:spcAft>
              <a:buSzPts val="1800"/>
              <a:buChar char="-"/>
            </a:pPr>
            <a:r>
              <a:rPr lang="en-GB"/>
              <a:t>Assessment for AKI</a:t>
            </a:r>
            <a:endParaRPr/>
          </a:p>
          <a:p>
            <a:pPr indent="-342900" lvl="0" marL="457200" rtl="0" algn="l">
              <a:spcBef>
                <a:spcPts val="0"/>
              </a:spcBef>
              <a:spcAft>
                <a:spcPts val="0"/>
              </a:spcAft>
              <a:buSzPts val="1800"/>
              <a:buChar char="-"/>
            </a:pPr>
            <a:r>
              <a:rPr lang="en-GB"/>
              <a:t>Case studies</a:t>
            </a:r>
            <a:endParaRPr/>
          </a:p>
          <a:p>
            <a:pPr indent="-342900" lvl="0" marL="457200" rtl="0" algn="l">
              <a:spcBef>
                <a:spcPts val="0"/>
              </a:spcBef>
              <a:spcAft>
                <a:spcPts val="0"/>
              </a:spcAft>
              <a:buSzPts val="1800"/>
              <a:buChar char="-"/>
            </a:pPr>
            <a:r>
              <a:rPr lang="en-GB"/>
              <a:t>Management strategies</a:t>
            </a:r>
            <a:endParaRPr/>
          </a:p>
          <a:p>
            <a:pPr indent="-342900" lvl="0" marL="457200" rtl="0" algn="l">
              <a:spcBef>
                <a:spcPts val="0"/>
              </a:spcBef>
              <a:spcAft>
                <a:spcPts val="0"/>
              </a:spcAft>
              <a:buSzPts val="1800"/>
              <a:buChar char="-"/>
            </a:pPr>
            <a:r>
              <a:rPr lang="en-GB"/>
              <a:t>Summary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2"/>
          <p:cNvPicPr preferRelativeResize="0"/>
          <p:nvPr/>
        </p:nvPicPr>
        <p:blipFill>
          <a:blip r:embed="rId3">
            <a:alphaModFix/>
          </a:blip>
          <a:stretch>
            <a:fillRect/>
          </a:stretch>
        </p:blipFill>
        <p:spPr>
          <a:xfrm>
            <a:off x="152400" y="152400"/>
            <a:ext cx="5667375" cy="4248150"/>
          </a:xfrm>
          <a:prstGeom prst="rect">
            <a:avLst/>
          </a:prstGeom>
          <a:noFill/>
          <a:ln>
            <a:noFill/>
          </a:ln>
        </p:spPr>
      </p:pic>
      <p:pic>
        <p:nvPicPr>
          <p:cNvPr id="174" name="Google Shape;174;p32"/>
          <p:cNvPicPr preferRelativeResize="0"/>
          <p:nvPr/>
        </p:nvPicPr>
        <p:blipFill>
          <a:blip r:embed="rId4">
            <a:alphaModFix/>
          </a:blip>
          <a:stretch>
            <a:fillRect/>
          </a:stretch>
        </p:blipFill>
        <p:spPr>
          <a:xfrm>
            <a:off x="5972175" y="766763"/>
            <a:ext cx="3019426" cy="30194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3"/>
          <p:cNvPicPr preferRelativeResize="0"/>
          <p:nvPr/>
        </p:nvPicPr>
        <p:blipFill>
          <a:blip r:embed="rId3">
            <a:alphaModFix/>
          </a:blip>
          <a:stretch>
            <a:fillRect/>
          </a:stretch>
        </p:blipFill>
        <p:spPr>
          <a:xfrm>
            <a:off x="161025" y="306850"/>
            <a:ext cx="3280925" cy="2989525"/>
          </a:xfrm>
          <a:prstGeom prst="rect">
            <a:avLst/>
          </a:prstGeom>
          <a:noFill/>
          <a:ln>
            <a:noFill/>
          </a:ln>
        </p:spPr>
      </p:pic>
      <p:pic>
        <p:nvPicPr>
          <p:cNvPr id="180" name="Google Shape;180;p33"/>
          <p:cNvPicPr preferRelativeResize="0"/>
          <p:nvPr/>
        </p:nvPicPr>
        <p:blipFill>
          <a:blip r:embed="rId4">
            <a:alphaModFix/>
          </a:blip>
          <a:stretch>
            <a:fillRect/>
          </a:stretch>
        </p:blipFill>
        <p:spPr>
          <a:xfrm>
            <a:off x="5026350" y="306850"/>
            <a:ext cx="3805250" cy="2852350"/>
          </a:xfrm>
          <a:prstGeom prst="rect">
            <a:avLst/>
          </a:prstGeom>
          <a:noFill/>
          <a:ln>
            <a:noFill/>
          </a:ln>
        </p:spPr>
      </p:pic>
      <p:pic>
        <p:nvPicPr>
          <p:cNvPr id="181" name="Google Shape;181;p33"/>
          <p:cNvPicPr preferRelativeResize="0"/>
          <p:nvPr/>
        </p:nvPicPr>
        <p:blipFill>
          <a:blip r:embed="rId5">
            <a:alphaModFix/>
          </a:blip>
          <a:stretch>
            <a:fillRect/>
          </a:stretch>
        </p:blipFill>
        <p:spPr>
          <a:xfrm>
            <a:off x="2821356" y="2311875"/>
            <a:ext cx="3574326" cy="2679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CRRT Vs HD</a:t>
            </a:r>
            <a:endParaRPr/>
          </a:p>
        </p:txBody>
      </p:sp>
      <p:pic>
        <p:nvPicPr>
          <p:cNvPr id="187" name="Google Shape;187;p34"/>
          <p:cNvPicPr preferRelativeResize="0"/>
          <p:nvPr/>
        </p:nvPicPr>
        <p:blipFill>
          <a:blip r:embed="rId3">
            <a:alphaModFix/>
          </a:blip>
          <a:stretch>
            <a:fillRect/>
          </a:stretch>
        </p:blipFill>
        <p:spPr>
          <a:xfrm>
            <a:off x="1308350" y="1170125"/>
            <a:ext cx="5731462"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p:nvPr/>
        </p:nvSpPr>
        <p:spPr>
          <a:xfrm rot="-711236">
            <a:off x="6465750"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5"/>
          <p:cNvSpPr/>
          <p:nvPr/>
        </p:nvSpPr>
        <p:spPr>
          <a:xfrm flipH="1" rot="711236">
            <a:off x="5181012"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35"/>
          <p:cNvGrpSpPr/>
          <p:nvPr/>
        </p:nvGrpSpPr>
        <p:grpSpPr>
          <a:xfrm>
            <a:off x="5586175" y="2683244"/>
            <a:ext cx="1712700" cy="1230715"/>
            <a:chOff x="5796625" y="2541798"/>
            <a:chExt cx="1712700" cy="1230715"/>
          </a:xfrm>
        </p:grpSpPr>
        <p:sp>
          <p:nvSpPr>
            <p:cNvPr id="195" name="Google Shape;195;p35"/>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5"/>
            <p:cNvSpPr txBox="1"/>
            <p:nvPr/>
          </p:nvSpPr>
          <p:spPr>
            <a:xfrm>
              <a:off x="6296613" y="2735584"/>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5E5E5E"/>
                  </a:solidFill>
                  <a:latin typeface="Roboto"/>
                  <a:ea typeface="Roboto"/>
                  <a:cs typeface="Roboto"/>
                  <a:sym typeface="Roboto"/>
                </a:rPr>
                <a:t>Recovery</a:t>
              </a:r>
              <a:endParaRPr b="1" sz="800">
                <a:solidFill>
                  <a:srgbClr val="5E5E5E"/>
                </a:solidFill>
                <a:latin typeface="Roboto"/>
                <a:ea typeface="Roboto"/>
                <a:cs typeface="Roboto"/>
                <a:sym typeface="Roboto"/>
              </a:endParaRPr>
            </a:p>
          </p:txBody>
        </p:sp>
        <p:sp>
          <p:nvSpPr>
            <p:cNvPr id="197" name="Google Shape;197;p35"/>
            <p:cNvSpPr/>
            <p:nvPr/>
          </p:nvSpPr>
          <p:spPr>
            <a:xfrm>
              <a:off x="5796625" y="3069013"/>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8" name="Google Shape;198;p35"/>
            <p:cNvSpPr txBox="1"/>
            <p:nvPr/>
          </p:nvSpPr>
          <p:spPr>
            <a:xfrm>
              <a:off x="5840875" y="3106213"/>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2000">
                  <a:solidFill>
                    <a:srgbClr val="5E5E5E"/>
                  </a:solidFill>
                  <a:latin typeface="Roboto"/>
                  <a:ea typeface="Roboto"/>
                  <a:cs typeface="Roboto"/>
                  <a:sym typeface="Roboto"/>
                </a:rPr>
                <a:t>IHD</a:t>
              </a:r>
              <a:endParaRPr sz="2100">
                <a:solidFill>
                  <a:srgbClr val="5E5E5E"/>
                </a:solidFill>
              </a:endParaRPr>
            </a:p>
          </p:txBody>
        </p:sp>
        <p:sp>
          <p:nvSpPr>
            <p:cNvPr id="199" name="Google Shape;199;p35"/>
            <p:cNvSpPr/>
            <p:nvPr/>
          </p:nvSpPr>
          <p:spPr>
            <a:xfrm>
              <a:off x="6607975" y="3004364"/>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35"/>
          <p:cNvSpPr/>
          <p:nvPr/>
        </p:nvSpPr>
        <p:spPr>
          <a:xfrm rot="-711236">
            <a:off x="3899938"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35"/>
          <p:cNvGrpSpPr/>
          <p:nvPr/>
        </p:nvGrpSpPr>
        <p:grpSpPr>
          <a:xfrm>
            <a:off x="4333100" y="1382072"/>
            <a:ext cx="1712700" cy="1246754"/>
            <a:chOff x="4409300" y="1219942"/>
            <a:chExt cx="1712700" cy="1246754"/>
          </a:xfrm>
        </p:grpSpPr>
        <p:sp>
          <p:nvSpPr>
            <p:cNvPr id="202" name="Google Shape;202;p35"/>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txBox="1"/>
            <p:nvPr/>
          </p:nvSpPr>
          <p:spPr>
            <a:xfrm>
              <a:off x="4921731" y="1985297"/>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5E5E5E"/>
                  </a:solidFill>
                  <a:latin typeface="Roboto"/>
                  <a:ea typeface="Roboto"/>
                  <a:cs typeface="Roboto"/>
                  <a:sym typeface="Roboto"/>
                </a:rPr>
                <a:t>Step 3</a:t>
              </a:r>
              <a:endParaRPr b="1" sz="800">
                <a:solidFill>
                  <a:srgbClr val="5E5E5E"/>
                </a:solidFill>
                <a:latin typeface="Roboto"/>
                <a:ea typeface="Roboto"/>
                <a:cs typeface="Roboto"/>
                <a:sym typeface="Roboto"/>
              </a:endParaRPr>
            </a:p>
          </p:txBody>
        </p:sp>
        <p:sp>
          <p:nvSpPr>
            <p:cNvPr id="204" name="Google Shape;204;p35"/>
            <p:cNvSpPr/>
            <p:nvPr/>
          </p:nvSpPr>
          <p:spPr>
            <a:xfrm>
              <a:off x="4409300" y="1219942"/>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5" name="Google Shape;205;p35"/>
            <p:cNvSpPr/>
            <p:nvPr/>
          </p:nvSpPr>
          <p:spPr>
            <a:xfrm rot="10800000">
              <a:off x="5220625" y="1919036"/>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5"/>
            <p:cNvSpPr txBox="1"/>
            <p:nvPr/>
          </p:nvSpPr>
          <p:spPr>
            <a:xfrm>
              <a:off x="4453550" y="1257142"/>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2100">
                  <a:solidFill>
                    <a:srgbClr val="5E5E5E"/>
                  </a:solidFill>
                  <a:latin typeface="Roboto"/>
                  <a:ea typeface="Roboto"/>
                  <a:cs typeface="Roboto"/>
                  <a:sym typeface="Roboto"/>
                </a:rPr>
                <a:t>CRRT</a:t>
              </a:r>
              <a:endParaRPr sz="2100">
                <a:solidFill>
                  <a:srgbClr val="5E5E5E"/>
                </a:solidFill>
              </a:endParaRPr>
            </a:p>
          </p:txBody>
        </p:sp>
      </p:grpSp>
      <p:sp>
        <p:nvSpPr>
          <p:cNvPr id="207" name="Google Shape;207;p35"/>
          <p:cNvSpPr/>
          <p:nvPr/>
        </p:nvSpPr>
        <p:spPr>
          <a:xfrm flipH="1" rot="711236">
            <a:off x="2608258" y="2627201"/>
            <a:ext cx="1350909" cy="57662"/>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35"/>
          <p:cNvGrpSpPr/>
          <p:nvPr/>
        </p:nvGrpSpPr>
        <p:grpSpPr>
          <a:xfrm>
            <a:off x="3076688" y="2683244"/>
            <a:ext cx="1712700" cy="1405603"/>
            <a:chOff x="3021975" y="2541798"/>
            <a:chExt cx="1712700" cy="1405603"/>
          </a:xfrm>
        </p:grpSpPr>
        <p:sp>
          <p:nvSpPr>
            <p:cNvPr id="209" name="Google Shape;209;p35"/>
            <p:cNvSpPr txBox="1"/>
            <p:nvPr/>
          </p:nvSpPr>
          <p:spPr>
            <a:xfrm>
              <a:off x="3529877" y="2735584"/>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701C7F"/>
                  </a:solidFill>
                  <a:latin typeface="Roboto"/>
                  <a:ea typeface="Roboto"/>
                  <a:cs typeface="Roboto"/>
                  <a:sym typeface="Roboto"/>
                </a:rPr>
                <a:t>Step 2</a:t>
              </a:r>
              <a:endParaRPr b="1" sz="800">
                <a:solidFill>
                  <a:srgbClr val="701C7F"/>
                </a:solidFill>
                <a:latin typeface="Roboto"/>
                <a:ea typeface="Roboto"/>
                <a:cs typeface="Roboto"/>
                <a:sym typeface="Roboto"/>
              </a:endParaRPr>
            </a:p>
          </p:txBody>
        </p:sp>
        <p:sp>
          <p:nvSpPr>
            <p:cNvPr id="210" name="Google Shape;210;p35"/>
            <p:cNvSpPr/>
            <p:nvPr/>
          </p:nvSpPr>
          <p:spPr>
            <a:xfrm rot="-1789476">
              <a:off x="3798091" y="2571072"/>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p:nvPr/>
          </p:nvSpPr>
          <p:spPr>
            <a:xfrm>
              <a:off x="3021975" y="3069013"/>
              <a:ext cx="1712700" cy="703500"/>
            </a:xfrm>
            <a:prstGeom prst="roundRect">
              <a:avLst>
                <a:gd fmla="val 4485"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2" name="Google Shape;212;p35"/>
            <p:cNvSpPr txBox="1"/>
            <p:nvPr/>
          </p:nvSpPr>
          <p:spPr>
            <a:xfrm>
              <a:off x="3066238" y="3106201"/>
              <a:ext cx="1624200" cy="84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000">
                  <a:solidFill>
                    <a:srgbClr val="FFFFFF"/>
                  </a:solidFill>
                  <a:latin typeface="Roboto"/>
                  <a:ea typeface="Roboto"/>
                  <a:cs typeface="Roboto"/>
                  <a:sym typeface="Roboto"/>
                </a:rPr>
                <a:t>IV Diuretics - Lasix</a:t>
              </a:r>
              <a:endParaRPr sz="1000">
                <a:solidFill>
                  <a:srgbClr val="FFFFFF"/>
                </a:solidFill>
                <a:latin typeface="Roboto"/>
                <a:ea typeface="Roboto"/>
                <a:cs typeface="Roboto"/>
                <a:sym typeface="Roboto"/>
              </a:endParaRPr>
            </a:p>
            <a:p>
              <a:pPr indent="0" lvl="0" marL="0" rtl="0" algn="ctr">
                <a:lnSpc>
                  <a:spcPct val="115000"/>
                </a:lnSpc>
                <a:spcBef>
                  <a:spcPts val="1600"/>
                </a:spcBef>
                <a:spcAft>
                  <a:spcPts val="0"/>
                </a:spcAft>
                <a:buNone/>
              </a:pPr>
              <a:r>
                <a:rPr lang="en-GB" sz="1000">
                  <a:solidFill>
                    <a:srgbClr val="FFFFFF"/>
                  </a:solidFill>
                  <a:latin typeface="Roboto"/>
                  <a:ea typeface="Roboto"/>
                  <a:cs typeface="Roboto"/>
                  <a:sym typeface="Roboto"/>
                </a:rPr>
                <a:t>Add on Metolazone/ Acetazolamide</a:t>
              </a:r>
              <a:endParaRPr sz="1000">
                <a:solidFill>
                  <a:srgbClr val="FFFFFF"/>
                </a:solidFill>
                <a:latin typeface="Roboto"/>
                <a:ea typeface="Roboto"/>
                <a:cs typeface="Roboto"/>
                <a:sym typeface="Roboto"/>
              </a:endParaRPr>
            </a:p>
            <a:p>
              <a:pPr indent="0" lvl="0" marL="0" rtl="0" algn="ctr">
                <a:lnSpc>
                  <a:spcPct val="115000"/>
                </a:lnSpc>
                <a:spcBef>
                  <a:spcPts val="1600"/>
                </a:spcBef>
                <a:spcAft>
                  <a:spcPts val="1600"/>
                </a:spcAft>
                <a:buNone/>
              </a:pPr>
              <a:r>
                <a:t/>
              </a:r>
              <a:endParaRPr sz="1000">
                <a:solidFill>
                  <a:srgbClr val="FFFFFF"/>
                </a:solidFill>
                <a:latin typeface="Roboto"/>
                <a:ea typeface="Roboto"/>
                <a:cs typeface="Roboto"/>
                <a:sym typeface="Roboto"/>
              </a:endParaRPr>
            </a:p>
          </p:txBody>
        </p:sp>
        <p:sp>
          <p:nvSpPr>
            <p:cNvPr id="213" name="Google Shape;213;p35"/>
            <p:cNvSpPr/>
            <p:nvPr/>
          </p:nvSpPr>
          <p:spPr>
            <a:xfrm>
              <a:off x="3833325" y="3004364"/>
              <a:ext cx="90000" cy="67500"/>
            </a:xfrm>
            <a:prstGeom prst="triangle">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35"/>
          <p:cNvSpPr/>
          <p:nvPr/>
        </p:nvSpPr>
        <p:spPr>
          <a:xfrm rot="-711236">
            <a:off x="1334133" y="2627201"/>
            <a:ext cx="1350909" cy="57662"/>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35"/>
          <p:cNvGrpSpPr/>
          <p:nvPr/>
        </p:nvGrpSpPr>
        <p:grpSpPr>
          <a:xfrm>
            <a:off x="1789875" y="1382072"/>
            <a:ext cx="1712700" cy="1246754"/>
            <a:chOff x="1637475" y="1219942"/>
            <a:chExt cx="1712700" cy="1246754"/>
          </a:xfrm>
        </p:grpSpPr>
        <p:sp>
          <p:nvSpPr>
            <p:cNvPr id="216" name="Google Shape;216;p35"/>
            <p:cNvSpPr/>
            <p:nvPr/>
          </p:nvSpPr>
          <p:spPr>
            <a:xfrm>
              <a:off x="1637475" y="1219942"/>
              <a:ext cx="1712700" cy="703500"/>
            </a:xfrm>
            <a:prstGeom prst="roundRect">
              <a:avLst>
                <a:gd fmla="val 4485"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p35"/>
            <p:cNvSpPr txBox="1"/>
            <p:nvPr/>
          </p:nvSpPr>
          <p:spPr>
            <a:xfrm>
              <a:off x="2144544" y="1985297"/>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701C7F"/>
                  </a:solidFill>
                  <a:latin typeface="Roboto"/>
                  <a:ea typeface="Roboto"/>
                  <a:cs typeface="Roboto"/>
                  <a:sym typeface="Roboto"/>
                </a:rPr>
                <a:t>Step 1</a:t>
              </a:r>
              <a:endParaRPr b="1" sz="800">
                <a:solidFill>
                  <a:srgbClr val="701C7F"/>
                </a:solidFill>
                <a:latin typeface="Roboto"/>
                <a:ea typeface="Roboto"/>
                <a:cs typeface="Roboto"/>
                <a:sym typeface="Roboto"/>
              </a:endParaRPr>
            </a:p>
          </p:txBody>
        </p:sp>
        <p:sp>
          <p:nvSpPr>
            <p:cNvPr id="218" name="Google Shape;218;p35"/>
            <p:cNvSpPr/>
            <p:nvPr/>
          </p:nvSpPr>
          <p:spPr>
            <a:xfrm rot="10800000">
              <a:off x="2448800" y="1919036"/>
              <a:ext cx="90000" cy="67500"/>
            </a:xfrm>
            <a:prstGeom prst="triangle">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txBox="1"/>
            <p:nvPr/>
          </p:nvSpPr>
          <p:spPr>
            <a:xfrm>
              <a:off x="1681725" y="1257142"/>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000">
                  <a:solidFill>
                    <a:srgbClr val="FFFFFF"/>
                  </a:solidFill>
                  <a:latin typeface="Roboto"/>
                  <a:ea typeface="Roboto"/>
                  <a:cs typeface="Roboto"/>
                  <a:sym typeface="Roboto"/>
                </a:rPr>
                <a:t>Stop Nephrotoxic agents</a:t>
              </a:r>
              <a:endParaRPr sz="1000">
                <a:solidFill>
                  <a:srgbClr val="FFFFFF"/>
                </a:solidFill>
                <a:latin typeface="Roboto"/>
                <a:ea typeface="Roboto"/>
                <a:cs typeface="Roboto"/>
                <a:sym typeface="Roboto"/>
              </a:endParaRPr>
            </a:p>
            <a:p>
              <a:pPr indent="0" lvl="0" marL="0" rtl="0" algn="ctr">
                <a:lnSpc>
                  <a:spcPct val="115000"/>
                </a:lnSpc>
                <a:spcBef>
                  <a:spcPts val="1600"/>
                </a:spcBef>
                <a:spcAft>
                  <a:spcPts val="1600"/>
                </a:spcAft>
                <a:buNone/>
              </a:pPr>
              <a:r>
                <a:rPr lang="en-GB" sz="1000">
                  <a:solidFill>
                    <a:srgbClr val="FFFFFF"/>
                  </a:solidFill>
                  <a:latin typeface="Roboto"/>
                  <a:ea typeface="Roboto"/>
                  <a:cs typeface="Roboto"/>
                  <a:sym typeface="Roboto"/>
                </a:rPr>
                <a:t>IV Volume expansion</a:t>
              </a:r>
              <a:endParaRPr sz="1100">
                <a:solidFill>
                  <a:srgbClr val="FFFFFF"/>
                </a:solidFill>
                <a:latin typeface="Roboto"/>
                <a:ea typeface="Roboto"/>
                <a:cs typeface="Roboto"/>
                <a:sym typeface="Roboto"/>
              </a:endParaRPr>
            </a:p>
          </p:txBody>
        </p:sp>
        <p:sp>
          <p:nvSpPr>
            <p:cNvPr id="220" name="Google Shape;220;p35"/>
            <p:cNvSpPr/>
            <p:nvPr/>
          </p:nvSpPr>
          <p:spPr>
            <a:xfrm rot="-1789476">
              <a:off x="2410765" y="2276970"/>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 Questions</a:t>
            </a:r>
            <a:endParaRPr/>
          </a:p>
        </p:txBody>
      </p:sp>
      <p:sp>
        <p:nvSpPr>
          <p:cNvPr id="226" name="Google Shape;226;p36"/>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GB"/>
              <a:t>Dr Ramya Bhargava, MBBS, MRCP, PhD</a:t>
            </a:r>
            <a:endParaRPr/>
          </a:p>
          <a:p>
            <a:pPr indent="0" lvl="0" marL="0" rtl="0" algn="ctr">
              <a:spcBef>
                <a:spcPts val="0"/>
              </a:spcBef>
              <a:spcAft>
                <a:spcPts val="0"/>
              </a:spcAft>
              <a:buNone/>
            </a:pPr>
            <a:r>
              <a:rPr lang="en-GB"/>
              <a:t>Nephrology Hypertension Associates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52400" y="152400"/>
            <a:ext cx="8839200" cy="4114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AKI - KDIGO</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28600" lvl="0" marL="457200" rtl="0" algn="l">
              <a:lnSpc>
                <a:spcPct val="127500"/>
              </a:lnSpc>
              <a:spcBef>
                <a:spcPts val="800"/>
              </a:spcBef>
              <a:spcAft>
                <a:spcPts val="0"/>
              </a:spcAft>
              <a:buClr>
                <a:srgbClr val="001D35"/>
              </a:buClr>
              <a:buSzPts val="1250"/>
              <a:buFont typeface="Roboto"/>
              <a:buNone/>
            </a:pPr>
            <a:r>
              <a:rPr lang="en-GB" sz="1250">
                <a:solidFill>
                  <a:srgbClr val="001D35"/>
                </a:solidFill>
                <a:highlight>
                  <a:srgbClr val="FFFFFF"/>
                </a:highlight>
                <a:latin typeface="Roboto"/>
                <a:ea typeface="Roboto"/>
                <a:cs typeface="Roboto"/>
                <a:sym typeface="Roboto"/>
              </a:rPr>
              <a:t>Stage 1: </a:t>
            </a:r>
            <a:endParaRPr sz="1250">
              <a:solidFill>
                <a:srgbClr val="001D35"/>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Serum creatinine increase of ≥0.3 mg/dL within 48 hours </a:t>
            </a:r>
            <a:endParaRPr sz="1250">
              <a:solidFill>
                <a:srgbClr val="545D7E"/>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Or, serum creatinine increase of 1.5-1.9 times baseline within 7 days </a:t>
            </a:r>
            <a:endParaRPr sz="1250">
              <a:solidFill>
                <a:srgbClr val="545D7E"/>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Or, urine output &lt;0.5 mL/kg/hour for 6-12 hours </a:t>
            </a:r>
            <a:endParaRPr sz="1250">
              <a:solidFill>
                <a:srgbClr val="545D7E"/>
              </a:solidFill>
              <a:highlight>
                <a:srgbClr val="FFFFFF"/>
              </a:highlight>
              <a:latin typeface="Roboto"/>
              <a:ea typeface="Roboto"/>
              <a:cs typeface="Roboto"/>
              <a:sym typeface="Roboto"/>
            </a:endParaRPr>
          </a:p>
          <a:p>
            <a:pPr indent="-228600" lvl="0" marL="457200" rtl="0" algn="l">
              <a:lnSpc>
                <a:spcPct val="127500"/>
              </a:lnSpc>
              <a:spcBef>
                <a:spcPts val="0"/>
              </a:spcBef>
              <a:spcAft>
                <a:spcPts val="0"/>
              </a:spcAft>
              <a:buClr>
                <a:srgbClr val="001D35"/>
              </a:buClr>
              <a:buSzPts val="1250"/>
              <a:buFont typeface="Roboto"/>
              <a:buNone/>
            </a:pPr>
            <a:r>
              <a:rPr lang="en-GB" sz="1250">
                <a:solidFill>
                  <a:srgbClr val="001D35"/>
                </a:solidFill>
                <a:highlight>
                  <a:srgbClr val="FFFFFF"/>
                </a:highlight>
                <a:latin typeface="Roboto"/>
                <a:ea typeface="Roboto"/>
                <a:cs typeface="Roboto"/>
                <a:sym typeface="Roboto"/>
              </a:rPr>
              <a:t>Stage 2: </a:t>
            </a:r>
            <a:endParaRPr sz="1250">
              <a:solidFill>
                <a:srgbClr val="545D7E"/>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Serum creatinine increase of 2.0-2.9 times baseline </a:t>
            </a:r>
            <a:endParaRPr sz="1250">
              <a:solidFill>
                <a:srgbClr val="545D7E"/>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Or, urine output &lt;0.5 mL/kg/hour for ≥12 hours </a:t>
            </a:r>
            <a:endParaRPr sz="1250">
              <a:solidFill>
                <a:srgbClr val="545D7E"/>
              </a:solidFill>
              <a:highlight>
                <a:srgbClr val="FFFFFF"/>
              </a:highlight>
              <a:latin typeface="Roboto"/>
              <a:ea typeface="Roboto"/>
              <a:cs typeface="Roboto"/>
              <a:sym typeface="Roboto"/>
            </a:endParaRPr>
          </a:p>
          <a:p>
            <a:pPr indent="-228600" lvl="0" marL="457200" rtl="0" algn="l">
              <a:lnSpc>
                <a:spcPct val="127500"/>
              </a:lnSpc>
              <a:spcBef>
                <a:spcPts val="0"/>
              </a:spcBef>
              <a:spcAft>
                <a:spcPts val="0"/>
              </a:spcAft>
              <a:buClr>
                <a:srgbClr val="001D35"/>
              </a:buClr>
              <a:buSzPts val="1250"/>
              <a:buFont typeface="Roboto"/>
              <a:buNone/>
            </a:pPr>
            <a:r>
              <a:rPr lang="en-GB" sz="1250">
                <a:solidFill>
                  <a:srgbClr val="001D35"/>
                </a:solidFill>
                <a:highlight>
                  <a:srgbClr val="FFFFFF"/>
                </a:highlight>
                <a:latin typeface="Roboto"/>
                <a:ea typeface="Roboto"/>
                <a:cs typeface="Roboto"/>
                <a:sym typeface="Roboto"/>
              </a:rPr>
              <a:t>Stage 3: </a:t>
            </a:r>
            <a:endParaRPr sz="1250">
              <a:solidFill>
                <a:srgbClr val="001D35"/>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Serum creatinine increase of ≥3.0 times baseline </a:t>
            </a:r>
            <a:endParaRPr sz="1250">
              <a:solidFill>
                <a:srgbClr val="545D7E"/>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Or, serum creatinine ≥4.0 mg/dL </a:t>
            </a:r>
            <a:endParaRPr sz="1250">
              <a:solidFill>
                <a:srgbClr val="545D7E"/>
              </a:solidFill>
              <a:highlight>
                <a:srgbClr val="FFFFFF"/>
              </a:highlight>
              <a:latin typeface="Roboto"/>
              <a:ea typeface="Roboto"/>
              <a:cs typeface="Roboto"/>
              <a:sym typeface="Roboto"/>
            </a:endParaRPr>
          </a:p>
          <a:p>
            <a:pPr indent="-307975" lvl="1" marL="914400" rtl="0" algn="l">
              <a:lnSpc>
                <a:spcPct val="127500"/>
              </a:lnSpc>
              <a:spcBef>
                <a:spcPts val="0"/>
              </a:spcBef>
              <a:spcAft>
                <a:spcPts val="0"/>
              </a:spcAft>
              <a:buClr>
                <a:srgbClr val="545D7E"/>
              </a:buClr>
              <a:buSzPts val="1250"/>
              <a:buFont typeface="Roboto"/>
              <a:buChar char="●"/>
            </a:pPr>
            <a:r>
              <a:rPr lang="en-GB" sz="1250">
                <a:solidFill>
                  <a:srgbClr val="545D7E"/>
                </a:solidFill>
                <a:highlight>
                  <a:srgbClr val="FFFFFF"/>
                </a:highlight>
                <a:latin typeface="Roboto"/>
                <a:ea typeface="Roboto"/>
                <a:cs typeface="Roboto"/>
                <a:sym typeface="Roboto"/>
              </a:rPr>
              <a:t>Or, initiation of renal replacement therapy </a:t>
            </a:r>
            <a:endParaRPr sz="1250">
              <a:solidFill>
                <a:srgbClr val="545D7E"/>
              </a:solidFill>
              <a:highlight>
                <a:srgbClr val="FFFFFF"/>
              </a:highlight>
              <a:latin typeface="Roboto"/>
              <a:ea typeface="Roboto"/>
              <a:cs typeface="Roboto"/>
              <a:sym typeface="Roboto"/>
            </a:endParaRPr>
          </a:p>
          <a:p>
            <a:pPr indent="0" lvl="0" marL="0" rtl="0" algn="l">
              <a:lnSpc>
                <a:spcPct val="105000"/>
              </a:lnSpc>
              <a:spcBef>
                <a:spcPts val="3600"/>
              </a:spcBef>
              <a:spcAft>
                <a:spcPts val="1200"/>
              </a:spcAft>
              <a:buSzPts val="688"/>
              <a:buNone/>
            </a:pPr>
            <a:r>
              <a:t/>
            </a:r>
            <a:endParaRPr sz="1125"/>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Criteria for referral to ER</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Stage 2 or 3 AKI</a:t>
            </a:r>
            <a:endParaRPr/>
          </a:p>
          <a:p>
            <a:pPr indent="-342900" lvl="0" marL="457200" rtl="0" algn="l">
              <a:spcBef>
                <a:spcPts val="0"/>
              </a:spcBef>
              <a:spcAft>
                <a:spcPts val="0"/>
              </a:spcAft>
              <a:buSzPts val="1800"/>
              <a:buChar char="-"/>
            </a:pPr>
            <a:r>
              <a:rPr lang="en-GB"/>
              <a:t>Any stage AKI if there is concern for rapid progression, multiorgan dysfunction or lack of access to necessary investigations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Criteria for referral to a Nephrologist</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AKI of any stage where Glomerulonephritis is suspected</a:t>
            </a:r>
            <a:endParaRPr/>
          </a:p>
          <a:p>
            <a:pPr indent="-342900" lvl="0" marL="457200" rtl="0" algn="l">
              <a:spcBef>
                <a:spcPts val="0"/>
              </a:spcBef>
              <a:spcAft>
                <a:spcPts val="0"/>
              </a:spcAft>
              <a:buSzPts val="1800"/>
              <a:buChar char="-"/>
            </a:pPr>
            <a:r>
              <a:rPr lang="en-GB">
                <a:solidFill>
                  <a:srgbClr val="232323"/>
                </a:solidFill>
                <a:latin typeface="Arial"/>
                <a:ea typeface="Arial"/>
                <a:cs typeface="Arial"/>
                <a:sym typeface="Arial"/>
              </a:rPr>
              <a:t>AKI occurs as a complication of treatment of an unrelated condition and future treatment depends upon nephrology input</a:t>
            </a: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en-GB">
                <a:solidFill>
                  <a:srgbClr val="000000"/>
                </a:solidFill>
                <a:latin typeface="Arial"/>
                <a:ea typeface="Arial"/>
                <a:cs typeface="Arial"/>
                <a:sym typeface="Arial"/>
              </a:rPr>
              <a:t>Initial interventions fail to cause an improvement</a:t>
            </a:r>
            <a:endParaRPr>
              <a:solidFill>
                <a:srgbClr val="000000"/>
              </a:solidFill>
              <a:latin typeface="Arial"/>
              <a:ea typeface="Arial"/>
              <a:cs typeface="Arial"/>
              <a:sym typeface="Arial"/>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Need for urgent Renal replacement therapy</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Hypervolemia with Pulmonary edema</a:t>
            </a:r>
            <a:endParaRPr/>
          </a:p>
          <a:p>
            <a:pPr indent="-342900" lvl="0" marL="457200" rtl="0" algn="l">
              <a:spcBef>
                <a:spcPts val="0"/>
              </a:spcBef>
              <a:spcAft>
                <a:spcPts val="0"/>
              </a:spcAft>
              <a:buSzPts val="1800"/>
              <a:buChar char="-"/>
            </a:pPr>
            <a:r>
              <a:rPr lang="en-GB"/>
              <a:t>Life </a:t>
            </a:r>
            <a:r>
              <a:rPr lang="en-GB"/>
              <a:t>threatening</a:t>
            </a:r>
            <a:r>
              <a:rPr lang="en-GB"/>
              <a:t> hyperkalemia</a:t>
            </a:r>
            <a:endParaRPr/>
          </a:p>
          <a:p>
            <a:pPr indent="-342900" lvl="0" marL="457200" rtl="0" algn="l">
              <a:spcBef>
                <a:spcPts val="0"/>
              </a:spcBef>
              <a:spcAft>
                <a:spcPts val="0"/>
              </a:spcAft>
              <a:buSzPts val="1800"/>
              <a:buChar char="-"/>
            </a:pPr>
            <a:r>
              <a:rPr lang="en-GB"/>
              <a:t>Life </a:t>
            </a:r>
            <a:r>
              <a:rPr lang="en-GB"/>
              <a:t>threatening</a:t>
            </a:r>
            <a:r>
              <a:rPr lang="en-GB"/>
              <a:t> metabolic acidosis</a:t>
            </a:r>
            <a:endParaRPr/>
          </a:p>
          <a:p>
            <a:pPr indent="-342900" lvl="0" marL="457200" rtl="0" algn="l">
              <a:spcBef>
                <a:spcPts val="0"/>
              </a:spcBef>
              <a:spcAft>
                <a:spcPts val="0"/>
              </a:spcAft>
              <a:buSzPts val="1800"/>
              <a:buChar char="-"/>
            </a:pPr>
            <a:r>
              <a:rPr lang="en-GB"/>
              <a:t>Signs of uremia (Pericarditis/encephalopathy)</a:t>
            </a:r>
            <a:endParaRPr/>
          </a:p>
          <a:p>
            <a:pPr indent="-342900" lvl="0" marL="457200" rtl="0" algn="l">
              <a:spcBef>
                <a:spcPts val="0"/>
              </a:spcBef>
              <a:spcAft>
                <a:spcPts val="0"/>
              </a:spcAft>
              <a:buSzPts val="1800"/>
              <a:buChar char="-"/>
            </a:pPr>
            <a:r>
              <a:rPr lang="en-GB"/>
              <a:t>Acute poisoning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20"/>
          <p:cNvPicPr preferRelativeResize="0"/>
          <p:nvPr/>
        </p:nvPicPr>
        <p:blipFill>
          <a:blip r:embed="rId3">
            <a:alphaModFix/>
          </a:blip>
          <a:stretch>
            <a:fillRect/>
          </a:stretch>
        </p:blipFill>
        <p:spPr>
          <a:xfrm>
            <a:off x="0" y="303530"/>
            <a:ext cx="9144000" cy="4536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57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Identify the etiology of the AKI</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21"/>
          <p:cNvPicPr preferRelativeResize="0"/>
          <p:nvPr/>
        </p:nvPicPr>
        <p:blipFill>
          <a:blip r:embed="rId3">
            <a:alphaModFix/>
          </a:blip>
          <a:stretch>
            <a:fillRect/>
          </a:stretch>
        </p:blipFill>
        <p:spPr>
          <a:xfrm>
            <a:off x="672025" y="517175"/>
            <a:ext cx="7799949" cy="468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9" ma:contentTypeDescription="Create a new document." ma:contentTypeScope="" ma:versionID="299973ef29f243589c5f6f95cadf314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c88b42ba56ee563702cfbc577b84af83"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element ref="ns2:Source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element name="SourceCode" ma:index="26" nillable="true" ma:displayName="SourceCode" ma:internalName="SourceCod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PHIConfidential xmlns="c6a150e9-571f-46dd-be5f-b16145ef198d" xsi:nil="true"/>
    <TaxCatchAll xmlns="d2cccd37-1529-4bdb-80e4-007982c42467" xsi:nil="true"/>
    <CertFile xmlns="c6a150e9-571f-46dd-be5f-b16145ef198d" xsi:nil="true"/>
    <PHIConfidentialHighSev xmlns="c6a150e9-571f-46dd-be5f-b16145ef198d" xsi:nil="true"/>
    <PCI_Doc xmlns="c6a150e9-571f-46dd-be5f-b16145ef198d" xsi:nil="true"/>
    <SourceCode xmlns="c6a150e9-571f-46dd-be5f-b16145ef198d" xsi:nil="true"/>
  </documentManagement>
</p:properties>
</file>

<file path=customXml/itemProps1.xml><?xml version="1.0" encoding="utf-8"?>
<ds:datastoreItem xmlns:ds="http://schemas.openxmlformats.org/officeDocument/2006/customXml" ds:itemID="{EF90AB71-48B9-4CF6-BAD5-5C1F94E988D3}"/>
</file>

<file path=customXml/itemProps2.xml><?xml version="1.0" encoding="utf-8"?>
<ds:datastoreItem xmlns:ds="http://schemas.openxmlformats.org/officeDocument/2006/customXml" ds:itemID="{316A9DBC-1015-4B69-8355-80C14BDF3723}"/>
</file>

<file path=customXml/itemProps3.xml><?xml version="1.0" encoding="utf-8"?>
<ds:datastoreItem xmlns:ds="http://schemas.openxmlformats.org/officeDocument/2006/customXml" ds:itemID="{0DA48B1E-8C78-4CC3-9DE3-34B58021408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ies>
</file>