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0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8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Jones" userId="dd6e9cf6-f242-4c1c-9793-df31a8918bb3" providerId="ADAL" clId="{FC7B50D6-9891-4E77-ACEC-738A8244B4DC}"/>
    <pc:docChg chg="custSel modSld">
      <pc:chgData name="Rachael Jones" userId="dd6e9cf6-f242-4c1c-9793-df31a8918bb3" providerId="ADAL" clId="{FC7B50D6-9891-4E77-ACEC-738A8244B4DC}" dt="2026-03-10T19:02:20.701" v="8" actId="27636"/>
      <pc:docMkLst>
        <pc:docMk/>
      </pc:docMkLst>
      <pc:sldChg chg="modSp mod">
        <pc:chgData name="Rachael Jones" userId="dd6e9cf6-f242-4c1c-9793-df31a8918bb3" providerId="ADAL" clId="{FC7B50D6-9891-4E77-ACEC-738A8244B4DC}" dt="2026-03-10T19:02:20.523" v="0" actId="27636"/>
        <pc:sldMkLst>
          <pc:docMk/>
          <pc:sldMk cId="0" sldId="268"/>
        </pc:sldMkLst>
        <pc:spChg chg="mod">
          <ac:chgData name="Rachael Jones" userId="dd6e9cf6-f242-4c1c-9793-df31a8918bb3" providerId="ADAL" clId="{FC7B50D6-9891-4E77-ACEC-738A8244B4DC}" dt="2026-03-10T19:02:20.523" v="0" actId="27636"/>
          <ac:spMkLst>
            <pc:docMk/>
            <pc:sldMk cId="0" sldId="268"/>
            <ac:spMk id="99" creationId="{00000000-0000-0000-0000-000000000000}"/>
          </ac:spMkLst>
        </pc:spChg>
      </pc:sldChg>
      <pc:sldChg chg="modSp mod">
        <pc:chgData name="Rachael Jones" userId="dd6e9cf6-f242-4c1c-9793-df31a8918bb3" providerId="ADAL" clId="{FC7B50D6-9891-4E77-ACEC-738A8244B4DC}" dt="2026-03-10T19:02:20.598" v="1" actId="27636"/>
        <pc:sldMkLst>
          <pc:docMk/>
          <pc:sldMk cId="0" sldId="300"/>
        </pc:sldMkLst>
        <pc:spChg chg="mod">
          <ac:chgData name="Rachael Jones" userId="dd6e9cf6-f242-4c1c-9793-df31a8918bb3" providerId="ADAL" clId="{FC7B50D6-9891-4E77-ACEC-738A8244B4DC}" dt="2026-03-10T19:02:20.598" v="1" actId="27636"/>
          <ac:spMkLst>
            <pc:docMk/>
            <pc:sldMk cId="0" sldId="300"/>
            <ac:spMk id="199" creationId="{00000000-0000-0000-0000-000000000000}"/>
          </ac:spMkLst>
        </pc:spChg>
      </pc:sldChg>
      <pc:sldChg chg="modSp mod">
        <pc:chgData name="Rachael Jones" userId="dd6e9cf6-f242-4c1c-9793-df31a8918bb3" providerId="ADAL" clId="{FC7B50D6-9891-4E77-ACEC-738A8244B4DC}" dt="2026-03-10T19:02:20.605" v="2" actId="27636"/>
        <pc:sldMkLst>
          <pc:docMk/>
          <pc:sldMk cId="0" sldId="301"/>
        </pc:sldMkLst>
        <pc:spChg chg="mod">
          <ac:chgData name="Rachael Jones" userId="dd6e9cf6-f242-4c1c-9793-df31a8918bb3" providerId="ADAL" clId="{FC7B50D6-9891-4E77-ACEC-738A8244B4DC}" dt="2026-03-10T19:02:20.605" v="2" actId="27636"/>
          <ac:spMkLst>
            <pc:docMk/>
            <pc:sldMk cId="0" sldId="301"/>
            <ac:spMk id="202" creationId="{00000000-0000-0000-0000-000000000000}"/>
          </ac:spMkLst>
        </pc:spChg>
      </pc:sldChg>
      <pc:sldChg chg="modSp mod">
        <pc:chgData name="Rachael Jones" userId="dd6e9cf6-f242-4c1c-9793-df31a8918bb3" providerId="ADAL" clId="{FC7B50D6-9891-4E77-ACEC-738A8244B4DC}" dt="2026-03-10T19:02:20.614" v="3" actId="27636"/>
        <pc:sldMkLst>
          <pc:docMk/>
          <pc:sldMk cId="0" sldId="302"/>
        </pc:sldMkLst>
        <pc:spChg chg="mod">
          <ac:chgData name="Rachael Jones" userId="dd6e9cf6-f242-4c1c-9793-df31a8918bb3" providerId="ADAL" clId="{FC7B50D6-9891-4E77-ACEC-738A8244B4DC}" dt="2026-03-10T19:02:20.614" v="3" actId="27636"/>
          <ac:spMkLst>
            <pc:docMk/>
            <pc:sldMk cId="0" sldId="302"/>
            <ac:spMk id="205" creationId="{00000000-0000-0000-0000-000000000000}"/>
          </ac:spMkLst>
        </pc:spChg>
      </pc:sldChg>
      <pc:sldChg chg="modSp mod">
        <pc:chgData name="Rachael Jones" userId="dd6e9cf6-f242-4c1c-9793-df31a8918bb3" providerId="ADAL" clId="{FC7B50D6-9891-4E77-ACEC-738A8244B4DC}" dt="2026-03-10T19:02:20.627" v="4" actId="27636"/>
        <pc:sldMkLst>
          <pc:docMk/>
          <pc:sldMk cId="0" sldId="306"/>
        </pc:sldMkLst>
        <pc:spChg chg="mod">
          <ac:chgData name="Rachael Jones" userId="dd6e9cf6-f242-4c1c-9793-df31a8918bb3" providerId="ADAL" clId="{FC7B50D6-9891-4E77-ACEC-738A8244B4DC}" dt="2026-03-10T19:02:20.627" v="4" actId="27636"/>
          <ac:spMkLst>
            <pc:docMk/>
            <pc:sldMk cId="0" sldId="306"/>
            <ac:spMk id="221" creationId="{00000000-0000-0000-0000-000000000000}"/>
          </ac:spMkLst>
        </pc:spChg>
      </pc:sldChg>
      <pc:sldChg chg="modSp mod">
        <pc:chgData name="Rachael Jones" userId="dd6e9cf6-f242-4c1c-9793-df31a8918bb3" providerId="ADAL" clId="{FC7B50D6-9891-4E77-ACEC-738A8244B4DC}" dt="2026-03-10T19:02:20.662" v="5" actId="27636"/>
        <pc:sldMkLst>
          <pc:docMk/>
          <pc:sldMk cId="0" sldId="320"/>
        </pc:sldMkLst>
        <pc:spChg chg="mod">
          <ac:chgData name="Rachael Jones" userId="dd6e9cf6-f242-4c1c-9793-df31a8918bb3" providerId="ADAL" clId="{FC7B50D6-9891-4E77-ACEC-738A8244B4DC}" dt="2026-03-10T19:02:20.662" v="5" actId="27636"/>
          <ac:spMkLst>
            <pc:docMk/>
            <pc:sldMk cId="0" sldId="320"/>
            <ac:spMk id="268" creationId="{00000000-0000-0000-0000-000000000000}"/>
          </ac:spMkLst>
        </pc:spChg>
      </pc:sldChg>
      <pc:sldChg chg="modSp mod">
        <pc:chgData name="Rachael Jones" userId="dd6e9cf6-f242-4c1c-9793-df31a8918bb3" providerId="ADAL" clId="{FC7B50D6-9891-4E77-ACEC-738A8244B4DC}" dt="2026-03-10T19:02:20.673" v="6" actId="27636"/>
        <pc:sldMkLst>
          <pc:docMk/>
          <pc:sldMk cId="0" sldId="322"/>
        </pc:sldMkLst>
        <pc:spChg chg="mod">
          <ac:chgData name="Rachael Jones" userId="dd6e9cf6-f242-4c1c-9793-df31a8918bb3" providerId="ADAL" clId="{FC7B50D6-9891-4E77-ACEC-738A8244B4DC}" dt="2026-03-10T19:02:20.673" v="6" actId="27636"/>
          <ac:spMkLst>
            <pc:docMk/>
            <pc:sldMk cId="0" sldId="322"/>
            <ac:spMk id="274" creationId="{00000000-0000-0000-0000-000000000000}"/>
          </ac:spMkLst>
        </pc:spChg>
      </pc:sldChg>
      <pc:sldChg chg="modSp mod">
        <pc:chgData name="Rachael Jones" userId="dd6e9cf6-f242-4c1c-9793-df31a8918bb3" providerId="ADAL" clId="{FC7B50D6-9891-4E77-ACEC-738A8244B4DC}" dt="2026-03-10T19:02:20.684" v="7" actId="27636"/>
        <pc:sldMkLst>
          <pc:docMk/>
          <pc:sldMk cId="0" sldId="323"/>
        </pc:sldMkLst>
        <pc:spChg chg="mod">
          <ac:chgData name="Rachael Jones" userId="dd6e9cf6-f242-4c1c-9793-df31a8918bb3" providerId="ADAL" clId="{FC7B50D6-9891-4E77-ACEC-738A8244B4DC}" dt="2026-03-10T19:02:20.684" v="7" actId="27636"/>
          <ac:spMkLst>
            <pc:docMk/>
            <pc:sldMk cId="0" sldId="323"/>
            <ac:spMk id="277" creationId="{00000000-0000-0000-0000-000000000000}"/>
          </ac:spMkLst>
        </pc:spChg>
      </pc:sldChg>
      <pc:sldChg chg="modSp mod">
        <pc:chgData name="Rachael Jones" userId="dd6e9cf6-f242-4c1c-9793-df31a8918bb3" providerId="ADAL" clId="{FC7B50D6-9891-4E77-ACEC-738A8244B4DC}" dt="2026-03-10T19:02:20.701" v="8" actId="27636"/>
        <pc:sldMkLst>
          <pc:docMk/>
          <pc:sldMk cId="0" sldId="327"/>
        </pc:sldMkLst>
        <pc:spChg chg="mod">
          <ac:chgData name="Rachael Jones" userId="dd6e9cf6-f242-4c1c-9793-df31a8918bb3" providerId="ADAL" clId="{FC7B50D6-9891-4E77-ACEC-738A8244B4DC}" dt="2026-03-10T19:02:20.701" v="8" actId="27636"/>
          <ac:spMkLst>
            <pc:docMk/>
            <pc:sldMk cId="0" sldId="327"/>
            <ac:spMk id="28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mj-lt"/>
        <a:ea typeface="+mj-ea"/>
        <a:cs typeface="+mj-cs"/>
        <a:sym typeface="Avenir Roman"/>
      </a:defRPr>
    </a:lvl1pPr>
    <a:lvl2pPr indent="228600" defTabSz="457200" latinLnBrk="0">
      <a:lnSpc>
        <a:spcPct val="125000"/>
      </a:lnSpc>
      <a:defRPr sz="2400">
        <a:latin typeface="+mj-lt"/>
        <a:ea typeface="+mj-ea"/>
        <a:cs typeface="+mj-cs"/>
        <a:sym typeface="Avenir Roman"/>
      </a:defRPr>
    </a:lvl2pPr>
    <a:lvl3pPr indent="457200" defTabSz="457200" latinLnBrk="0">
      <a:lnSpc>
        <a:spcPct val="125000"/>
      </a:lnSpc>
      <a:defRPr sz="2400">
        <a:latin typeface="+mj-lt"/>
        <a:ea typeface="+mj-ea"/>
        <a:cs typeface="+mj-cs"/>
        <a:sym typeface="Avenir Roman"/>
      </a:defRPr>
    </a:lvl3pPr>
    <a:lvl4pPr indent="685800" defTabSz="457200" latinLnBrk="0">
      <a:lnSpc>
        <a:spcPct val="125000"/>
      </a:lnSpc>
      <a:defRPr sz="2400">
        <a:latin typeface="+mj-lt"/>
        <a:ea typeface="+mj-ea"/>
        <a:cs typeface="+mj-cs"/>
        <a:sym typeface="Avenir Roman"/>
      </a:defRPr>
    </a:lvl4pPr>
    <a:lvl5pPr indent="914400" defTabSz="457200" latinLnBrk="0">
      <a:lnSpc>
        <a:spcPct val="125000"/>
      </a:lnSpc>
      <a:defRPr sz="2400">
        <a:latin typeface="+mj-lt"/>
        <a:ea typeface="+mj-ea"/>
        <a:cs typeface="+mj-cs"/>
        <a:sym typeface="Avenir Roman"/>
      </a:defRPr>
    </a:lvl5pPr>
    <a:lvl6pPr indent="1143000" defTabSz="457200" latinLnBrk="0">
      <a:lnSpc>
        <a:spcPct val="125000"/>
      </a:lnSpc>
      <a:defRPr sz="2400">
        <a:latin typeface="+mj-lt"/>
        <a:ea typeface="+mj-ea"/>
        <a:cs typeface="+mj-cs"/>
        <a:sym typeface="Avenir Roman"/>
      </a:defRPr>
    </a:lvl6pPr>
    <a:lvl7pPr indent="1371600" defTabSz="457200" latinLnBrk="0">
      <a:lnSpc>
        <a:spcPct val="125000"/>
      </a:lnSpc>
      <a:defRPr sz="2400">
        <a:latin typeface="+mj-lt"/>
        <a:ea typeface="+mj-ea"/>
        <a:cs typeface="+mj-cs"/>
        <a:sym typeface="Avenir Roman"/>
      </a:defRPr>
    </a:lvl7pPr>
    <a:lvl8pPr indent="1600200" defTabSz="457200" latinLnBrk="0">
      <a:lnSpc>
        <a:spcPct val="125000"/>
      </a:lnSpc>
      <a:defRPr sz="2400">
        <a:latin typeface="+mj-lt"/>
        <a:ea typeface="+mj-ea"/>
        <a:cs typeface="+mj-cs"/>
        <a:sym typeface="Avenir Roman"/>
      </a:defRPr>
    </a:lvl8pPr>
    <a:lvl9pPr indent="1828800" defTabSz="457200" latinLnBrk="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0"/>
            <a:ext cx="10464800" cy="4938713"/>
          </a:xfrm>
          <a:prstGeom prst="rect">
            <a:avLst/>
          </a:prstGeom>
        </p:spPr>
        <p:txBody>
          <a:bodyPr lIns="0" tIns="0" rIns="0" bIns="0" anchor="b"/>
          <a:lstStyle/>
          <a:p>
            <a:r>
              <a:t>Title Text</a:t>
            </a:r>
          </a:p>
        </p:txBody>
      </p:sp>
      <p:sp>
        <p:nvSpPr>
          <p:cNvPr id="12" name="Body Level One…"/>
          <p:cNvSpPr txBox="1">
            <a:spLocks noGrp="1"/>
          </p:cNvSpPr>
          <p:nvPr>
            <p:ph type="body" sz="half" idx="1"/>
          </p:nvPr>
        </p:nvSpPr>
        <p:spPr>
          <a:xfrm>
            <a:off x="1270000" y="5029200"/>
            <a:ext cx="10464800" cy="4724400"/>
          </a:xfrm>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52500" y="444500"/>
            <a:ext cx="11099800" cy="2159000"/>
          </a:xfrm>
          <a:prstGeom prst="rect">
            <a:avLst/>
          </a:prstGeom>
        </p:spPr>
        <p:txBody>
          <a:bodyPr lIns="0" tIns="0" rIns="0" bIns="0" anchor="ctr"/>
          <a:lstStyle/>
          <a:p>
            <a:r>
              <a:t>Title Text</a:t>
            </a:r>
          </a:p>
        </p:txBody>
      </p:sp>
      <p:sp>
        <p:nvSpPr>
          <p:cNvPr id="30" name="Body Level One…"/>
          <p:cNvSpPr txBox="1">
            <a:spLocks noGrp="1"/>
          </p:cNvSpPr>
          <p:nvPr>
            <p:ph type="body" idx="1"/>
          </p:nvPr>
        </p:nvSpPr>
        <p:spPr>
          <a:xfrm>
            <a:off x="952500" y="2603500"/>
            <a:ext cx="11099800" cy="6286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49287" y="390525"/>
            <a:ext cx="11704638" cy="1884363"/>
          </a:xfrm>
          <a:prstGeom prst="rect">
            <a:avLst/>
          </a:prstGeom>
        </p:spPr>
        <p:txBody>
          <a:bodyPr/>
          <a:lstStyle/>
          <a:p>
            <a:r>
              <a:t>Title Text</a:t>
            </a:r>
          </a:p>
        </p:txBody>
      </p:sp>
      <p:sp>
        <p:nvSpPr>
          <p:cNvPr id="39" name="Body Level One…"/>
          <p:cNvSpPr txBox="1">
            <a:spLocks noGrp="1"/>
          </p:cNvSpPr>
          <p:nvPr>
            <p:ph type="body" idx="1"/>
          </p:nvPr>
        </p:nvSpPr>
        <p:spPr>
          <a:xfrm>
            <a:off x="649287" y="2274887"/>
            <a:ext cx="11704638" cy="7478713"/>
          </a:xfrm>
          <a:prstGeom prst="rect">
            <a:avLst/>
          </a:prstGeom>
        </p:spPr>
        <p:txBody>
          <a:bodyPr lIns="45718" tIns="45718" rIns="45718" bIns="45718" anchor="t"/>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49287" y="390525"/>
            <a:ext cx="11704638" cy="1884363"/>
          </a:xfrm>
          <a:prstGeom prst="rect">
            <a:avLst/>
          </a:prstGeom>
        </p:spPr>
        <p:txBody>
          <a:bodyPr/>
          <a:lstStyle/>
          <a:p>
            <a:r>
              <a:t>Title Text</a:t>
            </a:r>
          </a:p>
        </p:txBody>
      </p:sp>
      <p:sp>
        <p:nvSpPr>
          <p:cNvPr id="48" name="Body Level One…"/>
          <p:cNvSpPr txBox="1">
            <a:spLocks noGrp="1"/>
          </p:cNvSpPr>
          <p:nvPr>
            <p:ph type="body" idx="1"/>
          </p:nvPr>
        </p:nvSpPr>
        <p:spPr>
          <a:xfrm>
            <a:off x="649287" y="2274887"/>
            <a:ext cx="11704638" cy="7478713"/>
          </a:xfrm>
          <a:prstGeom prst="rect">
            <a:avLst/>
          </a:prstGeom>
        </p:spPr>
        <p:txBody>
          <a:bodyPr lIns="45718" tIns="45718" rIns="45718" bIns="45718" anchor="t"/>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9287" y="390525"/>
            <a:ext cx="11704638" cy="162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Title Text</a:t>
            </a:r>
          </a:p>
        </p:txBody>
      </p:sp>
      <p:sp>
        <p:nvSpPr>
          <p:cNvPr id="3" name="Body Level One…"/>
          <p:cNvSpPr txBox="1">
            <a:spLocks noGrp="1"/>
          </p:cNvSpPr>
          <p:nvPr>
            <p:ph type="body" idx="1"/>
          </p:nvPr>
        </p:nvSpPr>
        <p:spPr>
          <a:xfrm>
            <a:off x="952500" y="1270000"/>
            <a:ext cx="11099800" cy="721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85652" y="8779791"/>
            <a:ext cx="3034455" cy="5207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1pPr>
      <a:lvl2pPr marL="0" marR="0" indent="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2pPr>
      <a:lvl3pPr marL="0" marR="0" indent="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3pPr>
      <a:lvl4pPr marL="0" marR="0" indent="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4pPr>
      <a:lvl5pPr marL="0" marR="0" indent="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5pPr>
      <a:lvl6pPr marL="0" marR="0" indent="4572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6pPr>
      <a:lvl7pPr marL="0" marR="0" indent="9144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7pPr>
      <a:lvl8pPr marL="0" marR="0" indent="13716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8pPr>
      <a:lvl9pPr marL="0" marR="0" indent="18288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9pPr>
    </p:titleStyle>
    <p:bodyStyle>
      <a:lvl1pPr marL="0" marR="0" indent="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1pPr>
      <a:lvl2pPr marL="0" marR="0" indent="2286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2pPr>
      <a:lvl3pPr marL="0" marR="0" indent="4572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3pPr>
      <a:lvl4pPr marL="0" marR="0" indent="6858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4pPr>
      <a:lvl5pPr marL="0" marR="0" indent="9144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5pPr>
      <a:lvl6pPr marL="0" marR="0" indent="13716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6pPr>
      <a:lvl7pPr marL="0" marR="0" indent="18288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7pPr>
      <a:lvl8pPr marL="0" marR="0" indent="22860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8pPr>
      <a:lvl9pPr marL="0" marR="0" indent="2743200" algn="l" defTabSz="4572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mn-lt"/>
          <a:ea typeface="+mn-ea"/>
          <a:cs typeface="+mn-cs"/>
          <a:sym typeface="Helvetica"/>
        </a:defRPr>
      </a:lvl9pPr>
    </p:bodyStyle>
    <p:otherStyle>
      <a:lvl1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1pPr>
      <a:lvl2pPr marL="0" marR="0" indent="2286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2pPr>
      <a:lvl3pPr marL="0" marR="0" indent="4572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3pPr>
      <a:lvl4pPr marL="0" marR="0" indent="6858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4pPr>
      <a:lvl5pPr marL="0" marR="0" indent="9144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5pPr>
      <a:lvl6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6pPr>
      <a:lvl7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7pPr>
      <a:lvl8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8pPr>
      <a:lvl9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8" Type="http://schemas.openxmlformats.org/officeDocument/2006/relationships/hyperlink" Target="https://www.aafp.org/pubs/afp/issues/2016/1201/p884.html" TargetMode="External"/><Relationship Id="rId13" Type="http://schemas.openxmlformats.org/officeDocument/2006/relationships/hyperlink" Target="https://womensmidlifehealthjournal.biomedcentral.com/articles/10.1186/s40695-015-0002-y#:~:text=In a series of studies,of depression, hot flashes, poor" TargetMode="External"/><Relationship Id="rId18" Type="http://schemas.openxmlformats.org/officeDocument/2006/relationships/hyperlink" Target="https://www.ncbi.nlm.nih.gov/pmc/articles/PMC3675220/" TargetMode="External"/><Relationship Id="rId3" Type="http://schemas.openxmlformats.org/officeDocument/2006/relationships/hyperlink" Target="https://www.ncbi.nlm.nih.gov/pmc/articles/PMC6780820/" TargetMode="External"/><Relationship Id="rId7" Type="http://schemas.openxmlformats.org/officeDocument/2006/relationships/hyperlink" Target="https://www.breastcancer.org/research-news/vaginal-estrogen-safe-for-women-with-breast-cancer" TargetMode="External"/><Relationship Id="rId12" Type="http://schemas.openxmlformats.org/officeDocument/2006/relationships/hyperlink" Target="https://www.uptodate.com/contents/female-urinary-incontinence-treatment?sectionName=Topical%20vaginal%20estrogen&amp;topicRef=5443&amp;anchor=H16614846&amp;source=see_link#H16614846" TargetMode="External"/><Relationship Id="rId17" Type="http://schemas.openxmlformats.org/officeDocument/2006/relationships/hyperlink" Target="https://www.ncbi.nlm.nih.gov/pmc/articles/PMC7592147/" TargetMode="External"/><Relationship Id="rId2" Type="http://schemas.openxmlformats.org/officeDocument/2006/relationships/hyperlink" Target="https://www.ncbi.nlm.nih.gov/pmc/articles/PMC5734988/" TargetMode="External"/><Relationship Id="rId16" Type="http://schemas.openxmlformats.org/officeDocument/2006/relationships/hyperlink" Target="https://www.ncbi.nlm.nih.gov/pmc/articles/PMC10147786/" TargetMode="External"/><Relationship Id="rId1" Type="http://schemas.openxmlformats.org/officeDocument/2006/relationships/slideLayout" Target="../slideLayouts/slideLayout2.xml"/><Relationship Id="rId6" Type="http://schemas.openxmlformats.org/officeDocument/2006/relationships/hyperlink" Target="https://www.uptodate.com/contents/treatment-of-menopausal-symptoms-with-hormone-therapy/print" TargetMode="External"/><Relationship Id="rId11" Type="http://schemas.openxmlformats.org/officeDocument/2006/relationships/hyperlink" Target="https://www.uptodate.com/contents/genitourinary-syndrome-of-menopause-vulvovaginal-atrophy-treatment?topicRef=7450&amp;source=see_link" TargetMode="External"/><Relationship Id="rId5" Type="http://schemas.openxmlformats.org/officeDocument/2006/relationships/hyperlink" Target="https://journals.lww.com/menopausejournal/fulltext/2022/07000/the_2022_hormone_therapy_position_statement_of_the.4.aspx" TargetMode="External"/><Relationship Id="rId15" Type="http://schemas.openxmlformats.org/officeDocument/2006/relationships/hyperlink" Target="https://www.ncbi.nlm.nih.gov/pmc/articles/PMC10480684/" TargetMode="External"/><Relationship Id="rId10" Type="http://schemas.openxmlformats.org/officeDocument/2006/relationships/hyperlink" Target="https://www.uptodate.com/contents/management-of-primary-ovarian-insufficiency-premature-ovarian-failure?sectionName=Duration%20of%20therapy&amp;topicRef=7450&amp;anchor=H374586229&amp;source=see_link#H374586229" TargetMode="External"/><Relationship Id="rId4" Type="http://schemas.openxmlformats.org/officeDocument/2006/relationships/hyperlink" Target="https://www.menopause.org/docs/default-source/2017/nams-2017-hormone-therapy-position-statement.pdf" TargetMode="External"/><Relationship Id="rId9" Type="http://schemas.openxmlformats.org/officeDocument/2006/relationships/hyperlink" Target="https://www.uptodate.com/contents/menopausal-hormone-therapy-benefits-and-risks?source=mostViewed_widget" TargetMode="External"/><Relationship Id="rId14" Type="http://schemas.openxmlformats.org/officeDocument/2006/relationships/hyperlink" Target="https://www.ncbi.nlm.nih.gov/pmc/articles/PMC629917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ENOPAUSE: The Most Treatable Thing You See Every Day and do Nothing About!"/>
          <p:cNvSpPr txBox="1">
            <a:spLocks noGrp="1"/>
          </p:cNvSpPr>
          <p:nvPr>
            <p:ph type="ctrTitle"/>
          </p:nvPr>
        </p:nvSpPr>
        <p:spPr>
          <a:xfrm>
            <a:off x="1270000" y="1638300"/>
            <a:ext cx="10463213" cy="3300413"/>
          </a:xfrm>
          <a:prstGeom prst="rect">
            <a:avLst/>
          </a:prstGeom>
        </p:spPr>
        <p:txBody>
          <a:bodyPr/>
          <a:lstStyle>
            <a:lvl1pPr algn="ctr" defTabSz="441325">
              <a:defRPr sz="6000">
                <a:latin typeface="Helvetica Light"/>
                <a:ea typeface="Helvetica Light"/>
                <a:cs typeface="Helvetica Light"/>
                <a:sym typeface="Helvetica Light"/>
              </a:defRPr>
            </a:lvl1pPr>
          </a:lstStyle>
          <a:p>
            <a:r>
              <a:t>MENOPAUSE: The Most Treatable Thing You See Every Day and do Nothing About!</a:t>
            </a:r>
          </a:p>
        </p:txBody>
      </p:sp>
      <p:sp>
        <p:nvSpPr>
          <p:cNvPr id="59" name="Madison Healey, MD, MSCP"/>
          <p:cNvSpPr txBox="1">
            <a:spLocks noGrp="1"/>
          </p:cNvSpPr>
          <p:nvPr>
            <p:ph type="subTitle" sz="quarter" idx="1"/>
          </p:nvPr>
        </p:nvSpPr>
        <p:spPr>
          <a:xfrm>
            <a:off x="1270000" y="6027737"/>
            <a:ext cx="10463213" cy="1130301"/>
          </a:xfrm>
          <a:prstGeom prst="rect">
            <a:avLst/>
          </a:prstGeom>
        </p:spPr>
        <p:txBody>
          <a:bodyPr/>
          <a:lstStyle>
            <a:lvl1pPr algn="ctr" defTabSz="584200">
              <a:defRPr sz="3200">
                <a:latin typeface="Helvetica Light"/>
                <a:ea typeface="Helvetica Light"/>
                <a:cs typeface="Helvetica Light"/>
                <a:sym typeface="Helvetica Light"/>
              </a:defRPr>
            </a:lvl1pPr>
          </a:lstStyle>
          <a:p>
            <a:r>
              <a:t>Madison Healey, MD, MSCP</a:t>
            </a:r>
          </a:p>
        </p:txBody>
      </p:sp>
      <p:pic>
        <p:nvPicPr>
          <p:cNvPr id="60" name="Screenshot 2026-01-27 at 11.14.48 AM.png" descr="Screenshot 2026-01-27 at 11.14.48 AM.png"/>
          <p:cNvPicPr>
            <a:picLocks noChangeAspect="1"/>
          </p:cNvPicPr>
          <p:nvPr/>
        </p:nvPicPr>
        <p:blipFill>
          <a:blip r:embed="rId2"/>
          <a:stretch>
            <a:fillRect/>
          </a:stretch>
        </p:blipFill>
        <p:spPr>
          <a:xfrm>
            <a:off x="9972797" y="6964929"/>
            <a:ext cx="2280936" cy="22631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ymptoms"/>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Symptoms</a:t>
            </a:r>
          </a:p>
        </p:txBody>
      </p:sp>
      <p:sp>
        <p:nvSpPr>
          <p:cNvPr id="89" name="There are about 34 symptoms associated with menopause but we will focus on these:…"/>
          <p:cNvSpPr txBox="1">
            <a:spLocks noGrp="1"/>
          </p:cNvSpPr>
          <p:nvPr>
            <p:ph type="body" idx="1"/>
          </p:nvPr>
        </p:nvSpPr>
        <p:spPr>
          <a:xfrm>
            <a:off x="952500" y="2603500"/>
            <a:ext cx="11096625" cy="6284913"/>
          </a:xfrm>
          <a:prstGeom prst="rect">
            <a:avLst/>
          </a:prstGeom>
        </p:spPr>
        <p:txBody>
          <a:bodyPr/>
          <a:lstStyle/>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There are about 34 symptoms associated with menopause but we will focus on these:</a:t>
            </a:r>
          </a:p>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hot flashes </a:t>
            </a:r>
          </a:p>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depression/anxiety</a:t>
            </a:r>
          </a:p>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sleep disturbance </a:t>
            </a:r>
          </a:p>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cognitive changes </a:t>
            </a:r>
          </a:p>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genitourinary syndrome of menopause </a:t>
            </a:r>
          </a:p>
          <a:p>
            <a:pPr marL="1093469" indent="-1093469" defTabSz="479044">
              <a:spcBef>
                <a:spcPts val="3400"/>
              </a:spcBef>
              <a:buSzPct val="75000"/>
              <a:buFont typeface="Helvetica Light"/>
              <a:buChar char="•"/>
              <a:defRPr sz="2952">
                <a:latin typeface="Helvetica Light"/>
                <a:ea typeface="Helvetica Light"/>
                <a:cs typeface="Helvetica Light"/>
                <a:sym typeface="Helvetica Light"/>
              </a:defRPr>
            </a:pPr>
            <a:r>
              <a:t>osteoporosis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8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8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 descr="Image"/>
          <p:cNvPicPr>
            <a:picLocks noChangeAspect="1"/>
          </p:cNvPicPr>
          <p:nvPr/>
        </p:nvPicPr>
        <p:blipFill>
          <a:blip r:embed="rId2"/>
          <a:stretch>
            <a:fillRect/>
          </a:stretch>
        </p:blipFill>
        <p:spPr>
          <a:xfrm>
            <a:off x="3251200" y="0"/>
            <a:ext cx="6502400" cy="9753601"/>
          </a:xfrm>
          <a:prstGeom prst="rect">
            <a:avLst/>
          </a:prstGeom>
          <a:ln w="12700">
            <a:miter lim="400000"/>
          </a:ln>
        </p:spPr>
      </p:pic>
      <p:sp>
        <p:nvSpPr>
          <p:cNvPr id="92" name="A score of 15+ suggests…"/>
          <p:cNvSpPr txBox="1"/>
          <p:nvPr/>
        </p:nvSpPr>
        <p:spPr>
          <a:xfrm>
            <a:off x="9808125" y="8889948"/>
            <a:ext cx="2678014"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600"/>
            </a:pPr>
            <a:r>
              <a:t>A score of 15+ suggests </a:t>
            </a:r>
          </a:p>
          <a:p>
            <a:pPr>
              <a:defRPr sz="1600"/>
            </a:pPr>
            <a:r>
              <a:t>treatment may be necessary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Double-click to edit"/>
          <p:cNvSpPr txBox="1">
            <a:spLocks noGrp="1"/>
          </p:cNvSpPr>
          <p:nvPr>
            <p:ph type="title"/>
          </p:nvPr>
        </p:nvSpPr>
        <p:spPr>
          <a:prstGeom prst="rect">
            <a:avLst/>
          </a:prstGeom>
        </p:spPr>
        <p:txBody>
          <a:bodyPr/>
          <a:lstStyle/>
          <a:p>
            <a:endParaRPr/>
          </a:p>
        </p:txBody>
      </p:sp>
      <p:sp>
        <p:nvSpPr>
          <p:cNvPr id="95" name="Double-click to edit"/>
          <p:cNvSpPr txBox="1">
            <a:spLocks noGrp="1"/>
          </p:cNvSpPr>
          <p:nvPr>
            <p:ph type="body" idx="1"/>
          </p:nvPr>
        </p:nvSpPr>
        <p:spPr>
          <a:prstGeom prst="rect">
            <a:avLst/>
          </a:prstGeom>
        </p:spPr>
        <p:txBody>
          <a:bodyPr/>
          <a:lstStyle/>
          <a:p>
            <a:endParaRPr/>
          </a:p>
        </p:txBody>
      </p:sp>
      <p:pic>
        <p:nvPicPr>
          <p:cNvPr id="96" name="Image" descr="Image"/>
          <p:cNvPicPr>
            <a:picLocks noChangeAspect="1"/>
          </p:cNvPicPr>
          <p:nvPr/>
        </p:nvPicPr>
        <p:blipFill>
          <a:blip r:embed="rId2"/>
          <a:stretch>
            <a:fillRect/>
          </a:stretch>
        </p:blipFill>
        <p:spPr>
          <a:xfrm>
            <a:off x="1690673" y="67011"/>
            <a:ext cx="9623454" cy="9619578"/>
          </a:xfrm>
          <a:prstGeom prst="rect">
            <a:avLst/>
          </a:prstGeom>
          <a:ln w="12700">
            <a:miter lim="400000"/>
          </a:ln>
        </p:spPr>
      </p:pic>
      <p:sp>
        <p:nvSpPr>
          <p:cNvPr id="97" name="Shape"/>
          <p:cNvSpPr/>
          <p:nvPr/>
        </p:nvSpPr>
        <p:spPr>
          <a:xfrm>
            <a:off x="7707267" y="4438857"/>
            <a:ext cx="667518" cy="5254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350" y="8250"/>
                </a:lnTo>
                <a:lnTo>
                  <a:pt x="21600" y="8250"/>
                </a:lnTo>
                <a:lnTo>
                  <a:pt x="14926" y="13350"/>
                </a:lnTo>
                <a:lnTo>
                  <a:pt x="17475" y="21600"/>
                </a:lnTo>
                <a:lnTo>
                  <a:pt x="10800" y="16501"/>
                </a:lnTo>
                <a:lnTo>
                  <a:pt x="4125" y="21600"/>
                </a:lnTo>
                <a:lnTo>
                  <a:pt x="6674" y="13350"/>
                </a:lnTo>
                <a:lnTo>
                  <a:pt x="0" y="8250"/>
                </a:lnTo>
                <a:lnTo>
                  <a:pt x="8250" y="8250"/>
                </a:lnTo>
                <a:lnTo>
                  <a:pt x="10800" y="0"/>
                </a:lnTo>
                <a:close/>
              </a:path>
            </a:pathLst>
          </a:custGeom>
          <a:solidFill>
            <a:srgbClr val="FFFFFF"/>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Vasomotor Symptoms of Menopause"/>
          <p:cNvSpPr txBox="1">
            <a:spLocks noGrp="1"/>
          </p:cNvSpPr>
          <p:nvPr>
            <p:ph type="title"/>
          </p:nvPr>
        </p:nvSpPr>
        <p:spPr>
          <a:xfrm>
            <a:off x="952500" y="444500"/>
            <a:ext cx="11096625" cy="2159000"/>
          </a:xfrm>
          <a:prstGeom prst="rect">
            <a:avLst/>
          </a:prstGeom>
        </p:spPr>
        <p:txBody>
          <a:bodyPr>
            <a:normAutofit fontScale="90000"/>
          </a:bodyPr>
          <a:lstStyle>
            <a:lvl1pPr algn="ctr" defTabSz="519112">
              <a:defRPr sz="7100">
                <a:latin typeface="Helvetica Light"/>
                <a:ea typeface="Helvetica Light"/>
                <a:cs typeface="Helvetica Light"/>
                <a:sym typeface="Helvetica Light"/>
              </a:defRPr>
            </a:lvl1pPr>
          </a:lstStyle>
          <a:p>
            <a:r>
              <a:t>Vasomotor Symptoms of Menopause </a:t>
            </a:r>
          </a:p>
        </p:txBody>
      </p:sp>
      <p:sp>
        <p:nvSpPr>
          <p:cNvPr id="100" name="sensation of heat on chest and face that lasts for several minutes which is sometimes followed by chills, shivering, and anxiety (hot flashes)…"/>
          <p:cNvSpPr txBox="1">
            <a:spLocks noGrp="1"/>
          </p:cNvSpPr>
          <p:nvPr>
            <p:ph type="body" idx="1"/>
          </p:nvPr>
        </p:nvSpPr>
        <p:spPr>
          <a:xfrm>
            <a:off x="952500" y="2603500"/>
            <a:ext cx="11096625" cy="6284913"/>
          </a:xfrm>
          <a:prstGeom prst="rect">
            <a:avLst/>
          </a:prstGeom>
        </p:spPr>
        <p:txBody>
          <a:bodyPr/>
          <a:lstStyle/>
          <a:p>
            <a:pPr marL="609600" indent="-609600" defTabSz="369887">
              <a:spcBef>
                <a:spcPts val="2600"/>
              </a:spcBef>
              <a:buSzPct val="75000"/>
              <a:buFont typeface="Helvetica Light"/>
              <a:buChar char="•"/>
              <a:defRPr sz="2200">
                <a:latin typeface="Helvetica Light"/>
                <a:ea typeface="Helvetica Light"/>
                <a:cs typeface="Helvetica Light"/>
                <a:sym typeface="Helvetica Light"/>
              </a:defRPr>
            </a:pPr>
            <a:r>
              <a:t>sensation of heat on chest and face that lasts for several minutes which is sometimes followed by chills, shivering, and anxiety (hot flashes) </a:t>
            </a:r>
          </a:p>
          <a:p>
            <a:pPr marL="609600" indent="-609600" defTabSz="369887">
              <a:spcBef>
                <a:spcPts val="2600"/>
              </a:spcBef>
              <a:buSzPct val="75000"/>
              <a:buFont typeface="Helvetica Light"/>
              <a:buChar char="•"/>
              <a:defRPr sz="2200">
                <a:latin typeface="Helvetica Light"/>
                <a:ea typeface="Helvetica Light"/>
                <a:cs typeface="Helvetica Light"/>
                <a:sym typeface="Helvetica Light"/>
              </a:defRPr>
            </a:pPr>
            <a:r>
              <a:t>etiology not clearly understood</a:t>
            </a:r>
          </a:p>
          <a:p>
            <a:pPr marL="609600" indent="-609600" defTabSz="369887">
              <a:spcBef>
                <a:spcPts val="2600"/>
              </a:spcBef>
              <a:buSzPct val="75000"/>
              <a:buFont typeface="Helvetica Light"/>
              <a:buChar char="•"/>
              <a:defRPr sz="2200" b="1"/>
            </a:pPr>
            <a:r>
              <a:t>can occur several times a day up to one per hour </a:t>
            </a:r>
          </a:p>
          <a:p>
            <a:pPr marL="609600" indent="-609600" defTabSz="369887">
              <a:spcBef>
                <a:spcPts val="2600"/>
              </a:spcBef>
              <a:buSzPct val="75000"/>
              <a:buFont typeface="Helvetica Light"/>
              <a:buChar char="•"/>
              <a:defRPr sz="2200">
                <a:latin typeface="Helvetica Light"/>
                <a:ea typeface="Helvetica Light"/>
                <a:cs typeface="Helvetica Light"/>
                <a:sym typeface="Helvetica Light"/>
              </a:defRPr>
            </a:pPr>
            <a:r>
              <a:rPr b="1">
                <a:latin typeface="+mn-lt"/>
                <a:ea typeface="+mn-ea"/>
                <a:cs typeface="+mn-cs"/>
                <a:sym typeface="Helvetica"/>
              </a:rPr>
              <a:t>sx can last for up to 20 years after the FMP </a:t>
            </a:r>
            <a:r>
              <a:t> </a:t>
            </a:r>
          </a:p>
          <a:p>
            <a:pPr marL="609600" indent="-609600" defTabSz="369887">
              <a:spcBef>
                <a:spcPts val="2600"/>
              </a:spcBef>
              <a:buSzPct val="75000"/>
              <a:buFont typeface="Helvetica Light"/>
              <a:buChar char="•"/>
              <a:defRPr sz="2200">
                <a:latin typeface="Helvetica Light"/>
                <a:ea typeface="Helvetica Light"/>
                <a:cs typeface="Helvetica Light"/>
                <a:sym typeface="Helvetica Light"/>
              </a:defRPr>
            </a:pPr>
            <a:r>
              <a:t>specific risk factors: hx smoking increases risk of VMS by 30%, current smokers 50% more likely to report sx </a:t>
            </a:r>
          </a:p>
          <a:p>
            <a:pPr marL="609600" indent="-609600" defTabSz="369887">
              <a:spcBef>
                <a:spcPts val="2600"/>
              </a:spcBef>
              <a:buSzPct val="75000"/>
              <a:buFont typeface="Helvetica Light"/>
              <a:buChar char="•"/>
              <a:defRPr sz="2200">
                <a:latin typeface="Helvetica Light"/>
                <a:ea typeface="Helvetica Light"/>
                <a:cs typeface="Helvetica Light"/>
                <a:sym typeface="Helvetica Light"/>
              </a:defRPr>
            </a:pPr>
            <a:r>
              <a:t>even if you have a hysterectomy with ovarian preservation you have a higher risk of hot flashes </a:t>
            </a:r>
          </a:p>
          <a:p>
            <a:pPr marL="609600" indent="-609600" defTabSz="369887">
              <a:spcBef>
                <a:spcPts val="2600"/>
              </a:spcBef>
              <a:buSzPct val="75000"/>
              <a:buFont typeface="Helvetica Light"/>
              <a:buChar char="•"/>
              <a:defRPr sz="2200" b="1"/>
            </a:pPr>
            <a:r>
              <a:t>mounting evidence supports a link between VMS, dementia, cardiovascular disease and poor bone health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eep Disturbanc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Sleep Disturbance </a:t>
            </a:r>
          </a:p>
        </p:txBody>
      </p:sp>
      <p:sp>
        <p:nvSpPr>
          <p:cNvPr id="103" name="can be 2/2 hot flashes which do occur most frequently at night however also see a rise in primary insomnia…"/>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can be 2/2 hot flashes which do occur most frequently at night however also see a rise in primary insomnia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estimated ~46% of women have sleep difficulty in the early menopausal transition</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confounding factors that affect sleep difficulty: anxiety, depression, primary insomnia, hot flashes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Depression"/>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Depression </a:t>
            </a:r>
          </a:p>
        </p:txBody>
      </p:sp>
      <p:sp>
        <p:nvSpPr>
          <p:cNvPr id="106" name="significant risk of new onset depression in women during the menopausal transition…"/>
          <p:cNvSpPr txBox="1">
            <a:spLocks noGrp="1"/>
          </p:cNvSpPr>
          <p:nvPr>
            <p:ph type="body" idx="1"/>
          </p:nvPr>
        </p:nvSpPr>
        <p:spPr>
          <a:xfrm>
            <a:off x="952500" y="2603500"/>
            <a:ext cx="11096625" cy="6284913"/>
          </a:xfrm>
          <a:prstGeom prst="rect">
            <a:avLst/>
          </a:prstGeom>
        </p:spPr>
        <p:txBody>
          <a:bodyPr/>
          <a:lstStyle/>
          <a:p>
            <a:pPr marL="815975" indent="-815975" defTabSz="401637">
              <a:spcBef>
                <a:spcPts val="2800"/>
              </a:spcBef>
              <a:buSzPct val="75000"/>
              <a:buFont typeface="Helvetica Light"/>
              <a:buChar char="•"/>
              <a:defRPr sz="2400" b="1"/>
            </a:pPr>
            <a:r>
              <a:t>significant risk of new onset depression in women during the menopausal transition</a:t>
            </a:r>
          </a:p>
          <a:p>
            <a:pPr marL="815975" indent="-815975" defTabSz="401637">
              <a:spcBef>
                <a:spcPts val="2800"/>
              </a:spcBef>
              <a:buSzPct val="75000"/>
              <a:buFont typeface="Helvetica Light"/>
              <a:buChar char="•"/>
              <a:defRPr sz="2400">
                <a:latin typeface="Helvetica Light"/>
                <a:ea typeface="Helvetica Light"/>
                <a:cs typeface="Helvetica Light"/>
                <a:sym typeface="Helvetica Light"/>
              </a:defRPr>
            </a:pPr>
            <a:r>
              <a:t>marked association for women who have had lifetime hx mood disturbance </a:t>
            </a:r>
          </a:p>
          <a:p>
            <a:pPr marL="815975" indent="-815975" defTabSz="401637">
              <a:spcBef>
                <a:spcPts val="2800"/>
              </a:spcBef>
              <a:buSzPct val="75000"/>
              <a:buFont typeface="Helvetica Light"/>
              <a:buChar char="•"/>
              <a:defRPr sz="2400">
                <a:latin typeface="Helvetica Light"/>
                <a:ea typeface="Helvetica Light"/>
                <a:cs typeface="Helvetica Light"/>
                <a:sym typeface="Helvetica Light"/>
              </a:defRPr>
            </a:pPr>
            <a:r>
              <a:t>risk of </a:t>
            </a:r>
            <a:r>
              <a:rPr u="sng"/>
              <a:t>new depression</a:t>
            </a:r>
            <a:r>
              <a:t> and risk of </a:t>
            </a:r>
            <a:r>
              <a:rPr u="sng"/>
              <a:t>recurrent</a:t>
            </a:r>
            <a:r>
              <a:t> depression are highest during ages 45-55, coinciding with the menopausal transition</a:t>
            </a:r>
          </a:p>
          <a:p>
            <a:pPr marL="815975" indent="-815975" defTabSz="401637">
              <a:spcBef>
                <a:spcPts val="2800"/>
              </a:spcBef>
              <a:buSzPct val="75000"/>
              <a:buFont typeface="Helvetica Light"/>
              <a:buChar char="•"/>
              <a:defRPr sz="2400">
                <a:latin typeface="Helvetica Light"/>
                <a:ea typeface="Helvetica Light"/>
                <a:cs typeface="Helvetica Light"/>
                <a:sym typeface="Helvetica Light"/>
              </a:defRPr>
            </a:pPr>
            <a:r>
              <a:t>women aged 45-49 have the highest suicide rate, followed by those aged 50-54</a:t>
            </a:r>
          </a:p>
          <a:p>
            <a:pPr marL="815975" indent="-815975" defTabSz="401637">
              <a:spcBef>
                <a:spcPts val="2800"/>
              </a:spcBef>
              <a:buSzPct val="75000"/>
              <a:buFont typeface="Helvetica Light"/>
              <a:buChar char="•"/>
              <a:defRPr sz="2400">
                <a:latin typeface="Helvetica Light"/>
                <a:ea typeface="Helvetica Light"/>
                <a:cs typeface="Helvetica Light"/>
                <a:sym typeface="Helvetica Light"/>
              </a:defRPr>
            </a:pPr>
            <a:r>
              <a:t>strongly correlated with vasomotor sx of menopause, but no causal relationship has been found </a:t>
            </a:r>
          </a:p>
          <a:p>
            <a:pPr marL="815975" indent="-815975" defTabSz="401637">
              <a:spcBef>
                <a:spcPts val="2800"/>
              </a:spcBef>
              <a:buSzPct val="75000"/>
              <a:buFont typeface="Helvetica Light"/>
              <a:buChar char="•"/>
              <a:defRPr sz="2400" b="1"/>
            </a:pPr>
            <a:r>
              <a:t>risk of depression is three times greater in women in the menopausal transition than those in premenopause after adjusting for other variables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Double-click to edit"/>
          <p:cNvSpPr txBox="1">
            <a:spLocks noGrp="1"/>
          </p:cNvSpPr>
          <p:nvPr>
            <p:ph type="title"/>
          </p:nvPr>
        </p:nvSpPr>
        <p:spPr>
          <a:xfrm>
            <a:off x="649287" y="390525"/>
            <a:ext cx="11704638" cy="1624013"/>
          </a:xfrm>
          <a:prstGeom prst="rect">
            <a:avLst/>
          </a:prstGeom>
        </p:spPr>
        <p:txBody>
          <a:bodyPr/>
          <a:lstStyle/>
          <a:p>
            <a:endParaRPr/>
          </a:p>
        </p:txBody>
      </p:sp>
      <p:sp>
        <p:nvSpPr>
          <p:cNvPr id="109" name="Double-click to edit"/>
          <p:cNvSpPr txBox="1">
            <a:spLocks noGrp="1"/>
          </p:cNvSpPr>
          <p:nvPr>
            <p:ph type="body" idx="1"/>
          </p:nvPr>
        </p:nvSpPr>
        <p:spPr>
          <a:xfrm>
            <a:off x="952500" y="1270000"/>
            <a:ext cx="11098213" cy="7212013"/>
          </a:xfrm>
          <a:prstGeom prst="rect">
            <a:avLst/>
          </a:prstGeom>
        </p:spPr>
        <p:txBody>
          <a:bodyPr/>
          <a:lstStyle/>
          <a:p>
            <a:endParaRPr/>
          </a:p>
        </p:txBody>
      </p:sp>
      <p:pic>
        <p:nvPicPr>
          <p:cNvPr id="110" name="Screen Shot 2024-03-04 at 3.37.48 PM.png" descr="Screen Shot 2024-03-04 at 3.37.48 PM.png"/>
          <p:cNvPicPr>
            <a:picLocks noChangeAspect="1"/>
          </p:cNvPicPr>
          <p:nvPr/>
        </p:nvPicPr>
        <p:blipFill>
          <a:blip r:embed="rId2"/>
          <a:stretch>
            <a:fillRect/>
          </a:stretch>
        </p:blipFill>
        <p:spPr>
          <a:xfrm>
            <a:off x="2176462" y="-660400"/>
            <a:ext cx="8380413" cy="10541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ognitive Changes"/>
          <p:cNvSpPr txBox="1">
            <a:spLocks noGrp="1"/>
          </p:cNvSpPr>
          <p:nvPr>
            <p:ph type="title"/>
          </p:nvPr>
        </p:nvSpPr>
        <p:spPr>
          <a:xfrm>
            <a:off x="954087" y="-9831"/>
            <a:ext cx="11096626" cy="2159001"/>
          </a:xfrm>
          <a:prstGeom prst="rect">
            <a:avLst/>
          </a:prstGeom>
        </p:spPr>
        <p:txBody>
          <a:bodyPr/>
          <a:lstStyle>
            <a:lvl1pPr algn="ctr" defTabSz="584200">
              <a:defRPr sz="8000">
                <a:latin typeface="Helvetica Light"/>
                <a:ea typeface="Helvetica Light"/>
                <a:cs typeface="Helvetica Light"/>
                <a:sym typeface="Helvetica Light"/>
              </a:defRPr>
            </a:lvl1pPr>
          </a:lstStyle>
          <a:p>
            <a:r>
              <a:t>Cognitive Changes </a:t>
            </a:r>
          </a:p>
        </p:txBody>
      </p:sp>
      <p:sp>
        <p:nvSpPr>
          <p:cNvPr id="113" name="“brain fog,” forgetfulness, word finding difficulty etc…"/>
          <p:cNvSpPr txBox="1">
            <a:spLocks noGrp="1"/>
          </p:cNvSpPr>
          <p:nvPr>
            <p:ph type="body" idx="1"/>
          </p:nvPr>
        </p:nvSpPr>
        <p:spPr>
          <a:xfrm>
            <a:off x="664352" y="2166577"/>
            <a:ext cx="11375107" cy="7069834"/>
          </a:xfrm>
          <a:prstGeom prst="rect">
            <a:avLst/>
          </a:prstGeom>
        </p:spPr>
        <p:txBody>
          <a:bodyPr/>
          <a:lstStyle/>
          <a:p>
            <a:pPr marL="346678" indent="-346678" defTabSz="227568">
              <a:spcBef>
                <a:spcPts val="1500"/>
              </a:spcBef>
              <a:buSzPct val="75000"/>
              <a:buFont typeface="Helvetica Light"/>
              <a:buChar char="•"/>
              <a:defRPr sz="2501">
                <a:latin typeface="Helvetica Light"/>
                <a:ea typeface="Helvetica Light"/>
                <a:cs typeface="Helvetica Light"/>
                <a:sym typeface="Helvetica Light"/>
              </a:defRPr>
            </a:pPr>
            <a:r>
              <a:t>“brain fog,” forgetfulness, word finding difficulty etc </a:t>
            </a:r>
          </a:p>
          <a:p>
            <a:pPr marL="346678" indent="-346678" defTabSz="227568">
              <a:spcBef>
                <a:spcPts val="1500"/>
              </a:spcBef>
              <a:buSzPct val="75000"/>
              <a:buFont typeface="Helvetica Light"/>
              <a:buChar char="•"/>
              <a:defRPr sz="2501">
                <a:latin typeface="Helvetica Light"/>
                <a:ea typeface="Helvetica Light"/>
                <a:cs typeface="Helvetica Light"/>
                <a:sym typeface="Helvetica Light"/>
              </a:defRPr>
            </a:pPr>
            <a:r>
              <a:t>suspicion that confounding issues such as anxiety/depression/sleep disturbance are greater influence on memory than estrogen deficiency alone </a:t>
            </a:r>
          </a:p>
          <a:p>
            <a:pPr marL="346678" indent="-346678" defTabSz="227568">
              <a:spcBef>
                <a:spcPts val="1500"/>
              </a:spcBef>
              <a:buSzPct val="75000"/>
              <a:buFont typeface="Helvetica Light"/>
              <a:buChar char="•"/>
              <a:defRPr sz="2501">
                <a:latin typeface="Helvetica Light"/>
                <a:ea typeface="Helvetica Light"/>
                <a:cs typeface="Helvetica Light"/>
                <a:sym typeface="Helvetica Light"/>
              </a:defRPr>
            </a:pPr>
            <a:r>
              <a:t>research thus far suggests that HRT has a small or no effect on cognition but research is ongoing (KEEPS, WHIMSY, ELITE)</a:t>
            </a:r>
          </a:p>
          <a:p>
            <a:pPr marL="346678" indent="-346678" defTabSz="227568">
              <a:spcBef>
                <a:spcPts val="1500"/>
              </a:spcBef>
              <a:buSzPct val="75000"/>
              <a:buFont typeface="Helvetica Light"/>
              <a:buChar char="•"/>
              <a:defRPr sz="2501">
                <a:latin typeface="Helvetica Light"/>
                <a:ea typeface="Helvetica Light"/>
                <a:cs typeface="Helvetica Light"/>
                <a:sym typeface="Helvetica Light"/>
              </a:defRPr>
            </a:pPr>
            <a:r>
              <a:t>HRT introduced early in the menopause transition may protect against Alzheimer’s dementia in patients with APOE4 gene</a:t>
            </a:r>
          </a:p>
          <a:p>
            <a:pPr marL="346678" indent="-346678" defTabSz="227568">
              <a:spcBef>
                <a:spcPts val="1500"/>
              </a:spcBef>
              <a:buSzPct val="75000"/>
              <a:buFont typeface="Helvetica Light"/>
              <a:buChar char="•"/>
              <a:defRPr sz="2501">
                <a:latin typeface="Helvetica Light"/>
                <a:ea typeface="Helvetica Light"/>
                <a:cs typeface="Helvetica Light"/>
                <a:sym typeface="Helvetica Light"/>
              </a:defRPr>
            </a:pPr>
            <a:r>
              <a:t>evidence is strongest for exercise in preventing cognitive decline </a:t>
            </a:r>
          </a:p>
          <a:p>
            <a:pPr marL="346678" indent="-346678" defTabSz="227568">
              <a:spcBef>
                <a:spcPts val="1500"/>
              </a:spcBef>
              <a:buSzPct val="75000"/>
              <a:buFont typeface="Helvetica Light"/>
              <a:buChar char="•"/>
              <a:defRPr sz="2501">
                <a:latin typeface="Helvetica Light"/>
                <a:ea typeface="Helvetica Light"/>
                <a:cs typeface="Helvetica Light"/>
                <a:sym typeface="Helvetica Light"/>
              </a:defRPr>
            </a:pPr>
            <a:r>
              <a:t>overall do not give HRT for cognitive difficulties ALONE </a:t>
            </a:r>
          </a:p>
          <a:p>
            <a:pPr marL="346678" indent="-346678" defTabSz="227568">
              <a:spcBef>
                <a:spcPts val="1500"/>
              </a:spcBef>
              <a:buSzPct val="75000"/>
              <a:buFont typeface="Helvetica Light"/>
              <a:buChar char="•"/>
              <a:defRPr sz="2501" b="1"/>
            </a:pPr>
            <a:r>
              <a:t>*Dr. Pauline Macki - MRT does not provide cognitive benefit in naturally post menopausal women but use of hormone therapy for primary indication to treat VMS may confer cognitive benefit* </a:t>
            </a:r>
          </a:p>
          <a:p>
            <a:pPr marL="346678" indent="-346678" defTabSz="227568">
              <a:spcBef>
                <a:spcPts val="1500"/>
              </a:spcBef>
              <a:buSzPct val="75000"/>
              <a:buFont typeface="Helvetica Light"/>
              <a:buChar char="•"/>
              <a:defRPr sz="2501" b="1"/>
            </a:pPr>
            <a:r>
              <a:t>Exercise and sleep are far more important for weight than estrogen replacement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hanges in Body Fat"/>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Changes in Body Fat</a:t>
            </a:r>
          </a:p>
        </p:txBody>
      </p:sp>
      <p:sp>
        <p:nvSpPr>
          <p:cNvPr id="116" name="Women gain on average 1.5 pounds per year, however the SWAN study illustrated that this gain is more closely linked to age than the menopause transition. Weight gain is most strongly correlated to movement.…"/>
          <p:cNvSpPr txBox="1">
            <a:spLocks noGrp="1"/>
          </p:cNvSpPr>
          <p:nvPr>
            <p:ph type="body" idx="1"/>
          </p:nvPr>
        </p:nvSpPr>
        <p:spPr>
          <a:xfrm>
            <a:off x="952500" y="2603500"/>
            <a:ext cx="11096625" cy="6284913"/>
          </a:xfrm>
          <a:prstGeom prst="rect">
            <a:avLst/>
          </a:prstGeom>
        </p:spPr>
        <p:txBody>
          <a:bodyPr/>
          <a:lstStyle/>
          <a:p>
            <a:pPr marL="638524" indent="-638524" defTabSz="387159">
              <a:spcBef>
                <a:spcPts val="2700"/>
              </a:spcBef>
              <a:buSzPct val="75000"/>
              <a:buFont typeface="Helvetica Light"/>
              <a:buChar char="•"/>
              <a:defRPr sz="2366">
                <a:latin typeface="Helvetica Light"/>
                <a:ea typeface="Helvetica Light"/>
                <a:cs typeface="Helvetica Light"/>
                <a:sym typeface="Helvetica Light"/>
              </a:defRPr>
            </a:pPr>
            <a:r>
              <a:t>Women gain on average 1.5 pounds per year, however the SWAN study illustrated that this gain is more closely linked to age than the menopause transition. Weight gain is most strongly correlated to movement.</a:t>
            </a:r>
          </a:p>
          <a:p>
            <a:pPr marL="638524" indent="-638524" defTabSz="387159">
              <a:spcBef>
                <a:spcPts val="2700"/>
              </a:spcBef>
              <a:buSzPct val="75000"/>
              <a:buFont typeface="Helvetica Light"/>
              <a:buChar char="•"/>
              <a:defRPr sz="2366">
                <a:latin typeface="Helvetica Light"/>
                <a:ea typeface="Helvetica Light"/>
                <a:cs typeface="Helvetica Light"/>
                <a:sym typeface="Helvetica Light"/>
              </a:defRPr>
            </a:pPr>
            <a:r>
              <a:t>There IS a significant increase in visceral fat as compared to subcutaneous fat during the menopause transition. </a:t>
            </a:r>
          </a:p>
          <a:p>
            <a:pPr marL="638524" indent="-638524" defTabSz="387159">
              <a:spcBef>
                <a:spcPts val="2700"/>
              </a:spcBef>
              <a:buSzPct val="75000"/>
              <a:buFont typeface="Helvetica Light"/>
              <a:buChar char="•"/>
              <a:defRPr sz="2366">
                <a:latin typeface="Helvetica Light"/>
                <a:ea typeface="Helvetica Light"/>
                <a:cs typeface="Helvetica Light"/>
                <a:sym typeface="Helvetica Light"/>
              </a:defRPr>
            </a:pPr>
            <a:r>
              <a:t>visceral fat does not generally respond to calorie reduction and carries a higher metabolic risk</a:t>
            </a:r>
          </a:p>
          <a:p>
            <a:pPr marL="638524" indent="-638524" defTabSz="387159">
              <a:spcBef>
                <a:spcPts val="2700"/>
              </a:spcBef>
              <a:buSzPct val="75000"/>
              <a:buFont typeface="Helvetica Light"/>
              <a:buChar char="•"/>
              <a:defRPr sz="2366">
                <a:latin typeface="Helvetica Light"/>
                <a:ea typeface="Helvetica Light"/>
                <a:cs typeface="Helvetica Light"/>
                <a:sym typeface="Helvetica Light"/>
              </a:defRPr>
            </a:pPr>
            <a:r>
              <a:t>loss of lean muscle mass appears largely secondary to lifestyle</a:t>
            </a:r>
          </a:p>
          <a:p>
            <a:pPr marL="638524" indent="-638524" defTabSz="387159">
              <a:spcBef>
                <a:spcPts val="2700"/>
              </a:spcBef>
              <a:buSzPct val="75000"/>
              <a:buFont typeface="Helvetica Light"/>
              <a:buChar char="•"/>
              <a:defRPr sz="2366">
                <a:latin typeface="Helvetica Light"/>
                <a:ea typeface="Helvetica Light"/>
                <a:cs typeface="Helvetica Light"/>
                <a:sym typeface="Helvetica Light"/>
              </a:defRPr>
            </a:pPr>
            <a:r>
              <a:t>Women who have hot flashes tend to gain significantly more weight than those without </a:t>
            </a:r>
          </a:p>
          <a:p>
            <a:pPr marL="638524" indent="-638524" defTabSz="387159">
              <a:spcBef>
                <a:spcPts val="2700"/>
              </a:spcBef>
              <a:buSzPct val="75000"/>
              <a:buFont typeface="Helvetica Light"/>
              <a:buChar char="•"/>
              <a:defRPr sz="2366" b="1"/>
            </a:pPr>
            <a:r>
              <a:t>HRT does not appear to significantly affect weight gain (Women’s Health Initiative, Postmenopausal Estrogen/Progesterone Interventions trial)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Vulvovaginal Changes"/>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Vulvovaginal Changes </a:t>
            </a:r>
          </a:p>
        </p:txBody>
      </p:sp>
      <p:sp>
        <p:nvSpPr>
          <p:cNvPr id="119" name="Genitourinary syndrome of menopause…"/>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Genitourinary syndrome of menopause</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there are estrogen receptors throughout the vagina, vulva, urethra, and the trigone of the bladder, as well as the pelvic floor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more to come on this topic!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Disclosures"/>
          <p:cNvSpPr txBox="1">
            <a:spLocks noGrp="1"/>
          </p:cNvSpPr>
          <p:nvPr>
            <p:ph type="title"/>
          </p:nvPr>
        </p:nvSpPr>
        <p:spPr>
          <a:prstGeom prst="rect">
            <a:avLst/>
          </a:prstGeom>
        </p:spPr>
        <p:txBody>
          <a:bodyPr lIns="0" tIns="0" rIns="0" bIns="0"/>
          <a:lstStyle>
            <a:lvl1pPr algn="ctr" defTabSz="584200">
              <a:defRPr sz="8000">
                <a:latin typeface="Helvetica Light"/>
                <a:ea typeface="Helvetica Light"/>
                <a:cs typeface="Helvetica Light"/>
                <a:sym typeface="Helvetica Light"/>
              </a:defRPr>
            </a:lvl1pPr>
          </a:lstStyle>
          <a:p>
            <a:r>
              <a:t>Disclosures</a:t>
            </a:r>
          </a:p>
        </p:txBody>
      </p:sp>
      <p:sp>
        <p:nvSpPr>
          <p:cNvPr id="63" name="Relevant Financial Relationships…"/>
          <p:cNvSpPr txBox="1">
            <a:spLocks noGrp="1"/>
          </p:cNvSpPr>
          <p:nvPr>
            <p:ph type="body" idx="1"/>
          </p:nvPr>
        </p:nvSpPr>
        <p:spPr>
          <a:prstGeom prst="rect">
            <a:avLst/>
          </a:prstGeom>
        </p:spPr>
        <p:txBody>
          <a:bodyPr lIns="0" tIns="0" rIns="0" bIns="0"/>
          <a:lstStyle/>
          <a:p>
            <a:pPr defTabSz="584200">
              <a:spcBef>
                <a:spcPts val="4200"/>
              </a:spcBef>
              <a:defRPr sz="3600">
                <a:latin typeface="Helvetica Light"/>
                <a:ea typeface="Helvetica Light"/>
                <a:cs typeface="Helvetica Light"/>
                <a:sym typeface="Helvetica Light"/>
              </a:defRPr>
            </a:pPr>
            <a:r>
              <a:t>Relevant Financial Relationships</a:t>
            </a:r>
          </a:p>
          <a:p>
            <a:pPr defTabSz="584200">
              <a:spcBef>
                <a:spcPts val="4200"/>
              </a:spcBef>
              <a:defRPr sz="3600">
                <a:latin typeface="Helvetica Light"/>
                <a:ea typeface="Helvetica Light"/>
                <a:cs typeface="Helvetica Light"/>
                <a:sym typeface="Helvetica Light"/>
              </a:defRPr>
            </a:pPr>
            <a:r>
              <a:t>	none</a:t>
            </a:r>
          </a:p>
          <a:p>
            <a:pPr defTabSz="584200">
              <a:spcBef>
                <a:spcPts val="4200"/>
              </a:spcBef>
              <a:defRPr sz="3600">
                <a:latin typeface="Helvetica Light"/>
                <a:ea typeface="Helvetica Light"/>
                <a:cs typeface="Helvetica Light"/>
                <a:sym typeface="Helvetica Light"/>
              </a:defRPr>
            </a:pPr>
            <a:endParaRPr/>
          </a:p>
          <a:p>
            <a:pPr defTabSz="584200">
              <a:spcBef>
                <a:spcPts val="4200"/>
              </a:spcBef>
              <a:defRPr sz="3600">
                <a:latin typeface="Helvetica Light"/>
                <a:ea typeface="Helvetica Light"/>
                <a:cs typeface="Helvetica Light"/>
                <a:sym typeface="Helvetica Light"/>
              </a:defRPr>
            </a:pPr>
            <a:r>
              <a:t>Relevant Non-financial Relationships </a:t>
            </a:r>
          </a:p>
          <a:p>
            <a:pPr defTabSz="584200">
              <a:spcBef>
                <a:spcPts val="4200"/>
              </a:spcBef>
              <a:defRPr sz="3600">
                <a:latin typeface="Helvetica Light"/>
                <a:ea typeface="Helvetica Light"/>
                <a:cs typeface="Helvetica Light"/>
                <a:sym typeface="Helvetica Light"/>
              </a:defRPr>
            </a:pPr>
            <a:r>
              <a:t>	none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long term consequences of estrogen insufficiency"/>
          <p:cNvSpPr txBox="1">
            <a:spLocks noGrp="1"/>
          </p:cNvSpPr>
          <p:nvPr>
            <p:ph type="title"/>
          </p:nvPr>
        </p:nvSpPr>
        <p:spPr>
          <a:xfrm>
            <a:off x="952500" y="444500"/>
            <a:ext cx="11096625" cy="2159000"/>
          </a:xfrm>
          <a:prstGeom prst="rect">
            <a:avLst/>
          </a:prstGeom>
        </p:spPr>
        <p:txBody>
          <a:bodyPr/>
          <a:lstStyle>
            <a:lvl1pPr algn="ctr" defTabSz="490537">
              <a:defRPr sz="6700">
                <a:latin typeface="Helvetica Light"/>
                <a:ea typeface="Helvetica Light"/>
                <a:cs typeface="Helvetica Light"/>
                <a:sym typeface="Helvetica Light"/>
              </a:defRPr>
            </a:lvl1pPr>
          </a:lstStyle>
          <a:p>
            <a:r>
              <a:t>long term consequences of estrogen insufficiency </a:t>
            </a:r>
          </a:p>
        </p:txBody>
      </p:sp>
      <p:sp>
        <p:nvSpPr>
          <p:cNvPr id="122" name="bone loss…"/>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bone loss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cardiovascular disease </a:t>
            </a:r>
            <a:endParaRPr sz="2400"/>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balance issues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skin changes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genitourinary syndrome of menopause</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 Insulin resistance, dementia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ase 1"/>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Case 1</a:t>
            </a:r>
          </a:p>
        </p:txBody>
      </p:sp>
      <p:sp>
        <p:nvSpPr>
          <p:cNvPr id="125" name="42 year old woman presents to you office complaining of irregular periods.…"/>
          <p:cNvSpPr txBox="1">
            <a:spLocks noGrp="1"/>
          </p:cNvSpPr>
          <p:nvPr>
            <p:ph type="body" idx="1"/>
          </p:nvPr>
        </p:nvSpPr>
        <p:spPr>
          <a:xfrm>
            <a:off x="952500" y="2603500"/>
            <a:ext cx="11096625" cy="6284913"/>
          </a:xfrm>
          <a:prstGeom prst="rect">
            <a:avLst/>
          </a:prstGeom>
        </p:spPr>
        <p:txBody>
          <a:bodyPr/>
          <a:lstStyle>
            <a:lvl1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lvl1pPr>
            <a:lvl2pPr marL="889000" indent="-444500" defTabSz="584200">
              <a:spcBef>
                <a:spcPts val="4200"/>
              </a:spcBef>
              <a:buSzPct val="75000"/>
              <a:buFont typeface="Helvetica Light"/>
              <a:buChar char="•"/>
              <a:defRPr sz="2400">
                <a:latin typeface="Helvetica Light"/>
                <a:ea typeface="Helvetica Light"/>
                <a:cs typeface="Helvetica Light"/>
                <a:sym typeface="Helvetica Light"/>
              </a:defRPr>
            </a:lvl2pPr>
          </a:lstStyle>
          <a:p>
            <a:r>
              <a:t>42 year old woman presents to you office complaining of irregular periods.</a:t>
            </a:r>
          </a:p>
          <a:p>
            <a:pPr lvl="1"/>
            <a:r>
              <a:t>what do you do next?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Diagnostic Evaluation"/>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Diagnostic Evaluation </a:t>
            </a:r>
          </a:p>
        </p:txBody>
      </p:sp>
      <p:sp>
        <p:nvSpPr>
          <p:cNvPr id="128" name="evaluation depends on the woman's age…"/>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evaluation depends on the woman's age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everyone should have a detailed history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all women with vaginal dryness, dyspareunia, sexual dysfunction should have a pelvic exam to evaluate for vaginal atrophy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don’t forget hCG to rule out pregnancy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Double-click to edit"/>
          <p:cNvSpPr txBox="1">
            <a:spLocks noGrp="1"/>
          </p:cNvSpPr>
          <p:nvPr>
            <p:ph type="title"/>
          </p:nvPr>
        </p:nvSpPr>
        <p:spPr>
          <a:xfrm>
            <a:off x="952500" y="444500"/>
            <a:ext cx="11096625" cy="2159000"/>
          </a:xfrm>
          <a:prstGeom prst="rect">
            <a:avLst/>
          </a:prstGeom>
        </p:spPr>
        <p:txBody>
          <a:bodyPr/>
          <a:lstStyle/>
          <a:p>
            <a:pPr algn="ctr" defTabSz="584200">
              <a:defRPr sz="8000">
                <a:latin typeface="Helvetica Light"/>
                <a:ea typeface="Helvetica Light"/>
                <a:cs typeface="Helvetica Light"/>
                <a:sym typeface="Helvetica Light"/>
              </a:defRPr>
            </a:pPr>
            <a:endParaRPr/>
          </a:p>
        </p:txBody>
      </p:sp>
      <p:sp>
        <p:nvSpPr>
          <p:cNvPr id="131" name="Double-click to edit"/>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endParaRPr/>
          </a:p>
        </p:txBody>
      </p:sp>
      <p:pic>
        <p:nvPicPr>
          <p:cNvPr id="132" name="Image" descr="Image"/>
          <p:cNvPicPr>
            <a:picLocks noChangeAspect="1"/>
          </p:cNvPicPr>
          <p:nvPr/>
        </p:nvPicPr>
        <p:blipFill>
          <a:blip r:embed="rId2"/>
          <a:stretch>
            <a:fillRect/>
          </a:stretch>
        </p:blipFill>
        <p:spPr>
          <a:xfrm>
            <a:off x="2289175" y="157162"/>
            <a:ext cx="7475538" cy="97536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ormonal testing?"/>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Hormonal testing?</a:t>
            </a:r>
          </a:p>
        </p:txBody>
      </p:sp>
      <p:sp>
        <p:nvSpPr>
          <p:cNvPr id="135" name="usefulness depends on woman's AGE and clinical history…"/>
          <p:cNvSpPr txBox="1">
            <a:spLocks noGrp="1"/>
          </p:cNvSpPr>
          <p:nvPr>
            <p:ph type="body" idx="1"/>
          </p:nvPr>
        </p:nvSpPr>
        <p:spPr>
          <a:xfrm>
            <a:off x="952500" y="2603500"/>
            <a:ext cx="11096625" cy="6284913"/>
          </a:xfrm>
          <a:prstGeom prst="rect">
            <a:avLst/>
          </a:prstGeom>
        </p:spPr>
        <p:txBody>
          <a:bodyPr/>
          <a:lstStyle/>
          <a:p>
            <a:pPr marL="701675" indent="-701675" defTabSz="425450">
              <a:spcBef>
                <a:spcPts val="3000"/>
              </a:spcBef>
              <a:buSzPct val="75000"/>
              <a:buFont typeface="Helvetica Light"/>
              <a:buChar char="•"/>
              <a:defRPr sz="2600">
                <a:latin typeface="Helvetica Light"/>
                <a:ea typeface="Helvetica Light"/>
                <a:cs typeface="Helvetica Light"/>
                <a:sym typeface="Helvetica Light"/>
              </a:defRPr>
            </a:pPr>
            <a:r>
              <a:t>usefulness depends on woman's AGE and clinical history</a:t>
            </a:r>
          </a:p>
          <a:p>
            <a:pPr marL="701675" indent="-701675" defTabSz="425450">
              <a:spcBef>
                <a:spcPts val="3000"/>
              </a:spcBef>
              <a:buSzPct val="75000"/>
              <a:buFont typeface="Helvetica Light"/>
              <a:buChar char="•"/>
              <a:defRPr sz="2600">
                <a:latin typeface="Helvetica Light"/>
                <a:ea typeface="Helvetica Light"/>
                <a:cs typeface="Helvetica Light"/>
                <a:sym typeface="Helvetica Light"/>
              </a:defRPr>
            </a:pPr>
            <a:r>
              <a:t>serum FSH concentrations vary WIDELY </a:t>
            </a:r>
          </a:p>
          <a:p>
            <a:pPr marL="701675" indent="-701675" defTabSz="425450">
              <a:spcBef>
                <a:spcPts val="3000"/>
              </a:spcBef>
              <a:buSzPct val="75000"/>
              <a:buFont typeface="Helvetica Light"/>
              <a:buChar char="•"/>
              <a:defRPr sz="2600">
                <a:latin typeface="Helvetica Light"/>
                <a:ea typeface="Helvetica Light"/>
                <a:cs typeface="Helvetica Light"/>
                <a:sym typeface="Helvetica Light"/>
              </a:defRPr>
            </a:pPr>
            <a:r>
              <a:t>you may see normal values rather than the expected high FSH and low estradiol </a:t>
            </a:r>
          </a:p>
          <a:p>
            <a:pPr marL="701675" indent="-701675" defTabSz="425450">
              <a:spcBef>
                <a:spcPts val="3000"/>
              </a:spcBef>
              <a:buSzPct val="75000"/>
              <a:buFont typeface="Helvetica Light"/>
              <a:buChar char="•"/>
              <a:defRPr sz="2600" b="1"/>
            </a:pPr>
            <a:r>
              <a:t>the measurement of FSH is not routinely recommended to diagnose menopause due to wide variability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o when do we check FSH?"/>
          <p:cNvSpPr txBox="1">
            <a:spLocks noGrp="1"/>
          </p:cNvSpPr>
          <p:nvPr>
            <p:ph type="title"/>
          </p:nvPr>
        </p:nvSpPr>
        <p:spPr>
          <a:xfrm>
            <a:off x="952500" y="444500"/>
            <a:ext cx="11096625" cy="2159000"/>
          </a:xfrm>
          <a:prstGeom prst="rect">
            <a:avLst/>
          </a:prstGeom>
        </p:spPr>
        <p:txBody>
          <a:bodyPr/>
          <a:lstStyle>
            <a:lvl1pPr algn="ctr" defTabSz="519937">
              <a:defRPr sz="7119">
                <a:latin typeface="Helvetica Light"/>
                <a:ea typeface="Helvetica Light"/>
                <a:cs typeface="Helvetica Light"/>
                <a:sym typeface="Helvetica Light"/>
              </a:defRPr>
            </a:lvl1pPr>
          </a:lstStyle>
          <a:p>
            <a:r>
              <a:t>So when do we check FSH?</a:t>
            </a:r>
          </a:p>
        </p:txBody>
      </p:sp>
      <p:sp>
        <p:nvSpPr>
          <p:cNvPr id="138" name="may be of use to check FSH when patient’s medical history makes it difficult to ascertain an appropriate menstrual history…"/>
          <p:cNvSpPr txBox="1">
            <a:spLocks noGrp="1"/>
          </p:cNvSpPr>
          <p:nvPr>
            <p:ph type="body" idx="1"/>
          </p:nvPr>
        </p:nvSpPr>
        <p:spPr>
          <a:xfrm>
            <a:off x="952500" y="2603500"/>
            <a:ext cx="11096625" cy="6284913"/>
          </a:xfrm>
          <a:prstGeom prst="rect">
            <a:avLst/>
          </a:prstGeom>
        </p:spPr>
        <p:txBody>
          <a:bodyPr/>
          <a:lstStyle/>
          <a:p>
            <a:pPr marL="1266825" indent="-1266825" defTabSz="554990">
              <a:spcBef>
                <a:spcPts val="3900"/>
              </a:spcBef>
              <a:buSzPct val="75000"/>
              <a:buFont typeface="Helvetica Light"/>
              <a:buChar char="•"/>
              <a:defRPr sz="3420">
                <a:latin typeface="Helvetica Light"/>
                <a:ea typeface="Helvetica Light"/>
                <a:cs typeface="Helvetica Light"/>
                <a:sym typeface="Helvetica Light"/>
              </a:defRPr>
            </a:pPr>
            <a:r>
              <a:t>may be of use to check FSH when patient’s medical history makes it difficult to ascertain an appropriate menstrual history</a:t>
            </a:r>
          </a:p>
          <a:p>
            <a:pPr marL="2135504" lvl="4" indent="-1266825" defTabSz="554990">
              <a:spcBef>
                <a:spcPts val="3900"/>
              </a:spcBef>
              <a:buSzPct val="75000"/>
              <a:buFont typeface="Helvetica Light"/>
              <a:buChar char="•"/>
              <a:defRPr sz="3420">
                <a:latin typeface="Helvetica Light"/>
                <a:ea typeface="Helvetica Light"/>
                <a:cs typeface="Helvetica Light"/>
                <a:sym typeface="Helvetica Light"/>
              </a:defRPr>
            </a:pPr>
            <a:r>
              <a:t>ex: PCOS, post hysterectomy, post endometrial ablation </a:t>
            </a:r>
          </a:p>
          <a:p>
            <a:pPr marL="1266825" indent="-1266825" defTabSz="554990">
              <a:spcBef>
                <a:spcPts val="3900"/>
              </a:spcBef>
              <a:buSzPct val="75000"/>
              <a:buFont typeface="Helvetica Light"/>
              <a:buChar char="•"/>
              <a:defRPr sz="3420">
                <a:latin typeface="Helvetica Light"/>
                <a:ea typeface="Helvetica Light"/>
                <a:cs typeface="Helvetica Light"/>
                <a:sym typeface="Helvetica Light"/>
              </a:defRPr>
            </a:pPr>
            <a:r>
              <a:t>If unsure about perimenopause diagnosis in women &lt; age 45</a:t>
            </a:r>
          </a:p>
          <a:p>
            <a:pPr marL="2135504" lvl="4" indent="-1266825" defTabSz="554990">
              <a:spcBef>
                <a:spcPts val="3900"/>
              </a:spcBef>
              <a:buSzPct val="75000"/>
              <a:buFont typeface="Helvetica Light"/>
              <a:buChar char="•"/>
              <a:defRPr sz="3420">
                <a:latin typeface="Helvetica Light"/>
                <a:ea typeface="Helvetica Light"/>
                <a:cs typeface="Helvetica Light"/>
                <a:sym typeface="Helvetica Light"/>
              </a:defRPr>
            </a:pPr>
            <a:r>
              <a:t>serum FSH &gt; 25 on two occasions supports diagnosis of menopause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iagnosis &lt; 45 years"/>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diagnosis &lt; 45 years</a:t>
            </a:r>
          </a:p>
        </p:txBody>
      </p:sp>
      <p:sp>
        <p:nvSpPr>
          <p:cNvPr id="141" name="hCG…"/>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hCG</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Prolactin</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TSH</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FSH: typically measured but not required to make the diagnosis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iagnosis &lt; 40?"/>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diagnosis &lt; 40?</a:t>
            </a:r>
          </a:p>
        </p:txBody>
      </p:sp>
      <p:sp>
        <p:nvSpPr>
          <p:cNvPr id="144" name="primary ovarian insufficiency…"/>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primary ovarian insufficiency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FSH typically &gt; 25 on two repeat measurements 4 weeks apart</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in this population in particular consider HRT until the age of typical menopause; benefit outweighs risk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diagnosis &gt; 45 years"/>
          <p:cNvSpPr txBox="1">
            <a:spLocks noGrp="1"/>
          </p:cNvSpPr>
          <p:nvPr>
            <p:ph type="title"/>
          </p:nvPr>
        </p:nvSpPr>
        <p:spPr>
          <a:xfrm>
            <a:off x="952500" y="444500"/>
            <a:ext cx="11096625" cy="2159000"/>
          </a:xfrm>
          <a:prstGeom prst="rect">
            <a:avLst/>
          </a:prstGeom>
        </p:spPr>
        <p:txBody>
          <a:bodyPr lIns="0" tIns="0" rIns="0" bIns="0" anchor="ctr"/>
          <a:lstStyle>
            <a:lvl1pPr algn="ctr" defTabSz="584200">
              <a:defRPr sz="8000">
                <a:latin typeface="Helvetica Light"/>
                <a:ea typeface="Helvetica Light"/>
                <a:cs typeface="Helvetica Light"/>
                <a:sym typeface="Helvetica Light"/>
              </a:defRPr>
            </a:lvl1pPr>
          </a:lstStyle>
          <a:p>
            <a:r>
              <a:t>diagnosis &gt; 45 years</a:t>
            </a:r>
          </a:p>
        </p:txBody>
      </p:sp>
      <p:sp>
        <p:nvSpPr>
          <p:cNvPr id="147" name="CLINICAL DIAGNOSIS"/>
          <p:cNvSpPr txBox="1">
            <a:spLocks noGrp="1"/>
          </p:cNvSpPr>
          <p:nvPr>
            <p:ph type="body" idx="1"/>
          </p:nvPr>
        </p:nvSpPr>
        <p:spPr>
          <a:xfrm>
            <a:off x="952500" y="2603500"/>
            <a:ext cx="11096625" cy="6284913"/>
          </a:xfrm>
          <a:prstGeom prst="rect">
            <a:avLst/>
          </a:prstGeom>
        </p:spPr>
        <p:txBody>
          <a:bodyPr lIns="0" tIns="0" rIns="0" bIns="0" anchor="ctr"/>
          <a:lstStyle>
            <a:lvl1pPr marL="1333500" indent="-1333500" defTabSz="584200">
              <a:spcBef>
                <a:spcPts val="4200"/>
              </a:spcBef>
              <a:buSzPct val="75000"/>
              <a:buFont typeface="Helvetica Light"/>
              <a:buChar char="•"/>
              <a:defRPr sz="3600" b="1"/>
            </a:lvl1pPr>
          </a:lstStyle>
          <a:p>
            <a:r>
              <a:t>CLINICAL DIAGNOSIS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ase 1"/>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Case 1</a:t>
            </a:r>
          </a:p>
        </p:txBody>
      </p:sp>
      <p:sp>
        <p:nvSpPr>
          <p:cNvPr id="150" name="49 year old woman presents to your office complaining of night sweats interfering with her daytime functioning. She has not had a period in 18 months. She is requesting hormone testing because she heard about it online. What should you do?"/>
          <p:cNvSpPr txBox="1">
            <a:spLocks noGrp="1"/>
          </p:cNvSpPr>
          <p:nvPr>
            <p:ph type="body" idx="1"/>
          </p:nvPr>
        </p:nvSpPr>
        <p:spPr>
          <a:xfrm>
            <a:off x="952500" y="2603500"/>
            <a:ext cx="11096625" cy="6284913"/>
          </a:xfrm>
          <a:prstGeom prst="rect">
            <a:avLst/>
          </a:prstGeom>
        </p:spPr>
        <p:txBody>
          <a:bodyPr/>
          <a:lstStyle>
            <a:lvl1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lvl1pPr>
          </a:lstStyle>
          <a:p>
            <a:r>
              <a:t>49 year old woman presents to your office complaining of night sweats interfering with her daytime functioning. She has not had a period in 18 months. She is requesting hormone testing because she heard about it online. What should you do?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What is menopau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What is menopause?</a:t>
            </a:r>
          </a:p>
        </p:txBody>
      </p:sp>
      <p:sp>
        <p:nvSpPr>
          <p:cNvPr id="66" name="permanent cessation of menstrual periods…"/>
          <p:cNvSpPr txBox="1">
            <a:spLocks noGrp="1"/>
          </p:cNvSpPr>
          <p:nvPr>
            <p:ph type="body" idx="1"/>
          </p:nvPr>
        </p:nvSpPr>
        <p:spPr>
          <a:xfrm>
            <a:off x="952500" y="2603500"/>
            <a:ext cx="11096625" cy="6284913"/>
          </a:xfrm>
          <a:prstGeom prst="rect">
            <a:avLst/>
          </a:prstGeom>
        </p:spPr>
        <p:txBody>
          <a:bodyPr/>
          <a:lstStyle/>
          <a:p>
            <a:pPr marL="444500" indent="-444500" defTabSz="584200">
              <a:spcBef>
                <a:spcPts val="4200"/>
              </a:spcBef>
              <a:buSzPct val="75000"/>
              <a:buFont typeface="Helvetica Light"/>
              <a:buChar char="•"/>
              <a:defRPr sz="3900">
                <a:latin typeface="Helvetica Light"/>
                <a:ea typeface="Helvetica Light"/>
                <a:cs typeface="Helvetica Light"/>
                <a:sym typeface="Helvetica Light"/>
              </a:defRPr>
            </a:pPr>
            <a:r>
              <a:t>permanent cessation of menstrual periods</a:t>
            </a:r>
          </a:p>
          <a:p>
            <a:pPr marL="444500" indent="-444500" defTabSz="584200">
              <a:spcBef>
                <a:spcPts val="4200"/>
              </a:spcBef>
              <a:buSzPct val="75000"/>
              <a:buFont typeface="Helvetica Light"/>
              <a:buChar char="•"/>
              <a:defRPr sz="3900">
                <a:latin typeface="Helvetica Light"/>
                <a:ea typeface="Helvetica Light"/>
                <a:cs typeface="Helvetica Light"/>
                <a:sym typeface="Helvetica Light"/>
              </a:defRPr>
            </a:pPr>
            <a:r>
              <a:t>retroactive diagnosis after a woman has had 12 months of amenorrhea </a:t>
            </a:r>
          </a:p>
          <a:p>
            <a:pPr marL="444500" indent="-444500" defTabSz="584200">
              <a:spcBef>
                <a:spcPts val="4200"/>
              </a:spcBef>
              <a:buSzPct val="75000"/>
              <a:buFont typeface="Helvetica Light"/>
              <a:buChar char="•"/>
              <a:defRPr sz="3900">
                <a:latin typeface="Helvetica Light"/>
                <a:ea typeface="Helvetica Light"/>
                <a:cs typeface="Helvetica Light"/>
                <a:sym typeface="Helvetica Light"/>
              </a:defRPr>
            </a:pPr>
            <a:r>
              <a:t>a result of complete follicular depletion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eri Menopau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Peri Menopause</a:t>
            </a:r>
          </a:p>
        </p:txBody>
      </p:sp>
      <p:sp>
        <p:nvSpPr>
          <p:cNvPr id="153" name="diagnosis based upon a change in intermenstrual interval with or without symptoms *however some women will be symptomatic with normal periods*…"/>
          <p:cNvSpPr txBox="1">
            <a:spLocks noGrp="1"/>
          </p:cNvSpPr>
          <p:nvPr>
            <p:ph type="body" idx="1"/>
          </p:nvPr>
        </p:nvSpPr>
        <p:spPr>
          <a:xfrm>
            <a:off x="865500" y="2487500"/>
            <a:ext cx="11096626" cy="6284914"/>
          </a:xfrm>
          <a:prstGeom prst="rect">
            <a:avLst/>
          </a:prstGeom>
        </p:spPr>
        <p:txBody>
          <a:bodyPr/>
          <a:lstStyle/>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diagnosis based upon a change in intermenstrual interval with or without symptoms *</a:t>
            </a:r>
            <a:r>
              <a:rPr b="1">
                <a:latin typeface="+mn-lt"/>
                <a:ea typeface="+mn-ea"/>
                <a:cs typeface="+mn-cs"/>
                <a:sym typeface="Helvetica"/>
              </a:rPr>
              <a:t>however some women will be symptomatic with normal periods</a:t>
            </a:r>
            <a:r>
              <a:t>*</a:t>
            </a:r>
          </a:p>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96% of women report symptoms during this phase of life</a:t>
            </a:r>
          </a:p>
          <a:p>
            <a:pPr marL="820737" lvl="1" indent="-493712" defTabSz="430212">
              <a:spcBef>
                <a:spcPts val="3000"/>
              </a:spcBef>
              <a:buSzPct val="75000"/>
              <a:buFont typeface="Helvetica Light"/>
              <a:buChar char="•"/>
              <a:defRPr sz="2700" b="1"/>
            </a:pPr>
            <a:r>
              <a:t>menstrual irregularity does not necessarily precede symptom onset</a:t>
            </a:r>
          </a:p>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When:</a:t>
            </a:r>
          </a:p>
          <a:p>
            <a:pPr marL="1146175" lvl="2" indent="-490537" defTabSz="430212">
              <a:spcBef>
                <a:spcPts val="3000"/>
              </a:spcBef>
              <a:buSzPct val="75000"/>
              <a:buFont typeface="Helvetica Light"/>
              <a:buChar char="•"/>
              <a:defRPr sz="2700">
                <a:latin typeface="Helvetica Light"/>
                <a:ea typeface="Helvetica Light"/>
                <a:cs typeface="Helvetica Light"/>
                <a:sym typeface="Helvetica Light"/>
              </a:defRPr>
            </a:pPr>
            <a:r>
              <a:t>perimenopause begins on average </a:t>
            </a:r>
            <a:r>
              <a:rPr u="sng"/>
              <a:t>four years prior</a:t>
            </a:r>
            <a:r>
              <a:t> to the Final Menstrual Period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eri Menopau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Peri Menopause</a:t>
            </a:r>
          </a:p>
        </p:txBody>
      </p:sp>
      <p:sp>
        <p:nvSpPr>
          <p:cNvPr id="156" name="Primarily a clinical diagnosis…"/>
          <p:cNvSpPr txBox="1">
            <a:spLocks noGrp="1"/>
          </p:cNvSpPr>
          <p:nvPr>
            <p:ph type="body" idx="1"/>
          </p:nvPr>
        </p:nvSpPr>
        <p:spPr>
          <a:xfrm>
            <a:off x="865500" y="2487500"/>
            <a:ext cx="11096626" cy="6284914"/>
          </a:xfrm>
          <a:prstGeom prst="rect">
            <a:avLst/>
          </a:prstGeom>
        </p:spPr>
        <p:txBody>
          <a:bodyPr/>
          <a:lstStyle/>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Primarily a </a:t>
            </a:r>
            <a:r>
              <a:rPr u="sng"/>
              <a:t>clinical diagnosis</a:t>
            </a:r>
          </a:p>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Remember lab values here can be VERY confusing due to significant fluctuations from day to day</a:t>
            </a:r>
          </a:p>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The </a:t>
            </a:r>
            <a:r>
              <a:rPr u="sng"/>
              <a:t>fluctuation</a:t>
            </a:r>
            <a:r>
              <a:t> in hormone levels seem to be responsible for symptoms rather than a continuous decrease in estrogen</a:t>
            </a:r>
          </a:p>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Most common complaints I see are new onset mood changes (depression, anxiety) and “</a:t>
            </a:r>
            <a:r>
              <a:rPr u="sng"/>
              <a:t>I just don’t feel like myself</a:t>
            </a:r>
            <a:r>
              <a:t>”</a:t>
            </a:r>
          </a:p>
          <a:p>
            <a:pPr marL="820737" lvl="1" indent="-493712" defTabSz="430212">
              <a:spcBef>
                <a:spcPts val="3000"/>
              </a:spcBef>
              <a:buSzPct val="75000"/>
              <a:buFont typeface="Helvetica Light"/>
              <a:buChar char="•"/>
              <a:defRPr sz="2700">
                <a:latin typeface="Helvetica Light"/>
                <a:ea typeface="Helvetica Light"/>
                <a:cs typeface="Helvetica Light"/>
                <a:sym typeface="Helvetica Light"/>
              </a:defRPr>
            </a:pPr>
            <a:r>
              <a:t>Think of perimenopause when you see a woman in her 40s complaining of fatigue, irritability, sleep change, palpitations etc</a:t>
            </a:r>
          </a:p>
          <a:p>
            <a:pPr marL="820737" lvl="1" indent="-493712" defTabSz="430212">
              <a:spcBef>
                <a:spcPts val="3000"/>
              </a:spcBef>
              <a:buSzPct val="75000"/>
              <a:buFont typeface="Helvetica Light"/>
              <a:buChar char="•"/>
              <a:defRPr sz="2700" b="1"/>
            </a:pPr>
            <a:r>
              <a:t>Screen all women age 40+ at annual physical for symptoms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eri Menopau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Peri Menopause</a:t>
            </a:r>
          </a:p>
        </p:txBody>
      </p:sp>
      <p:sp>
        <p:nvSpPr>
          <p:cNvPr id="159" name="Treatment of choice - low dose OCP (20-30 micrograms of ethinyl estradiol)…"/>
          <p:cNvSpPr txBox="1">
            <a:spLocks noGrp="1"/>
          </p:cNvSpPr>
          <p:nvPr>
            <p:ph type="body" idx="1"/>
          </p:nvPr>
        </p:nvSpPr>
        <p:spPr>
          <a:xfrm>
            <a:off x="865500" y="2487500"/>
            <a:ext cx="11096626" cy="6284914"/>
          </a:xfrm>
          <a:prstGeom prst="rect">
            <a:avLst/>
          </a:prstGeom>
        </p:spPr>
        <p:txBody>
          <a:bodyPr/>
          <a:lstStyle/>
          <a:p>
            <a:pPr marL="820737" lvl="1" indent="-493712" defTabSz="430212">
              <a:spcBef>
                <a:spcPts val="3000"/>
              </a:spcBef>
              <a:buSzPct val="75000"/>
              <a:buFont typeface="Helvetica Light"/>
              <a:buChar char="•"/>
              <a:defRPr sz="2700" b="1"/>
            </a:pPr>
            <a:r>
              <a:t>Treatment of choice - low dose OCP (20-30 micrograms of ethinyl estradiol)</a:t>
            </a:r>
          </a:p>
          <a:p>
            <a:pPr marL="1149350" lvl="2" indent="-493712" defTabSz="430212">
              <a:spcBef>
                <a:spcPts val="3000"/>
              </a:spcBef>
              <a:buSzPct val="75000"/>
              <a:buFont typeface="Helvetica Light"/>
              <a:buChar char="•"/>
              <a:defRPr sz="2700">
                <a:latin typeface="Helvetica Light"/>
                <a:ea typeface="Helvetica Light"/>
                <a:cs typeface="Helvetica Light"/>
                <a:sym typeface="Helvetica Light"/>
              </a:defRPr>
            </a:pPr>
            <a:r>
              <a:t>Often still need/desire contraception </a:t>
            </a:r>
          </a:p>
          <a:p>
            <a:pPr marL="1149350" lvl="2" indent="-493712" defTabSz="430212">
              <a:spcBef>
                <a:spcPts val="3000"/>
              </a:spcBef>
              <a:buSzPct val="75000"/>
              <a:buFont typeface="Helvetica Light"/>
              <a:buChar char="•"/>
              <a:defRPr sz="2700">
                <a:latin typeface="Helvetica Light"/>
                <a:ea typeface="Helvetica Light"/>
                <a:cs typeface="Helvetica Light"/>
                <a:sym typeface="Helvetica Light"/>
              </a:defRPr>
            </a:pPr>
            <a:r>
              <a:t>MRT doses are not enough to provide contraception, and often do not control symptoms of irregular bleeding</a:t>
            </a:r>
          </a:p>
          <a:p>
            <a:pPr marL="1149350" lvl="2" indent="-493712" defTabSz="430212">
              <a:spcBef>
                <a:spcPts val="3000"/>
              </a:spcBef>
              <a:buSzPct val="75000"/>
              <a:buFont typeface="Helvetica Light"/>
              <a:buChar char="•"/>
              <a:defRPr sz="2700">
                <a:latin typeface="Helvetica Light"/>
                <a:ea typeface="Helvetica Light"/>
                <a:cs typeface="Helvetica Light"/>
                <a:sym typeface="Helvetica Light"/>
              </a:defRPr>
            </a:pPr>
            <a:r>
              <a:t>Continuous contraception best for irregular bleeding and migraines</a:t>
            </a:r>
          </a:p>
          <a:p>
            <a:pPr marL="1149350" lvl="2" indent="-493712" defTabSz="430212">
              <a:spcBef>
                <a:spcPts val="3000"/>
              </a:spcBef>
              <a:buSzPct val="75000"/>
              <a:buFont typeface="Helvetica Light"/>
              <a:buChar char="•"/>
              <a:defRPr sz="2700">
                <a:latin typeface="Helvetica Light"/>
                <a:ea typeface="Helvetica Light"/>
                <a:cs typeface="Helvetica Light"/>
                <a:sym typeface="Helvetica Light"/>
              </a:defRPr>
            </a:pPr>
            <a:r>
              <a:rPr u="sng"/>
              <a:t>Nextstellis</a:t>
            </a:r>
            <a:r>
              <a:t> is another option that contains estetrol which has less effect on liver (less risk for lipids etc)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Menopausal Hormone Therapy"/>
          <p:cNvSpPr txBox="1">
            <a:spLocks noGrp="1"/>
          </p:cNvSpPr>
          <p:nvPr>
            <p:ph type="title"/>
          </p:nvPr>
        </p:nvSpPr>
        <p:spPr>
          <a:xfrm>
            <a:off x="952500" y="444500"/>
            <a:ext cx="11096625" cy="2159000"/>
          </a:xfrm>
          <a:prstGeom prst="rect">
            <a:avLst/>
          </a:prstGeom>
        </p:spPr>
        <p:txBody>
          <a:bodyPr/>
          <a:lstStyle>
            <a:lvl1pPr algn="ctr" defTabSz="490537">
              <a:defRPr sz="6700">
                <a:latin typeface="Helvetica Light"/>
                <a:ea typeface="Helvetica Light"/>
                <a:cs typeface="Helvetica Light"/>
                <a:sym typeface="Helvetica Light"/>
              </a:defRPr>
            </a:lvl1pPr>
          </a:lstStyle>
          <a:p>
            <a:r>
              <a:t>Menopausal Hormone Therapy</a:t>
            </a:r>
          </a:p>
        </p:txBody>
      </p:sp>
      <p:sp>
        <p:nvSpPr>
          <p:cNvPr id="162" name="primary goal is to relieve hot flashes…"/>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b="1"/>
            </a:pPr>
            <a:r>
              <a:t>primary goal is to relieve hot flashes </a:t>
            </a:r>
          </a:p>
          <a:p>
            <a:pPr marL="1333500" indent="-1333500" defTabSz="584200">
              <a:spcBef>
                <a:spcPts val="4200"/>
              </a:spcBef>
              <a:buSzPct val="75000"/>
              <a:buFont typeface="Helvetica Light"/>
              <a:buChar char="•"/>
              <a:defRPr sz="3600" b="1"/>
            </a:pPr>
            <a:r>
              <a:t>FDA approved treatment for osteopenia</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also proven to improve sx of sleep disturbance, mood lability/depression, joint aches and pains</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May prevent heart disease in certain patients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Debunking the WHI"/>
          <p:cNvSpPr txBox="1">
            <a:spLocks noGrp="1"/>
          </p:cNvSpPr>
          <p:nvPr>
            <p:ph type="title"/>
          </p:nvPr>
        </p:nvSpPr>
        <p:spPr>
          <a:xfrm>
            <a:off x="952500" y="444500"/>
            <a:ext cx="11096625" cy="2159000"/>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Debunking the WHI</a:t>
            </a:r>
          </a:p>
        </p:txBody>
      </p:sp>
      <p:sp>
        <p:nvSpPr>
          <p:cNvPr id="165" name="WHI essentially concludes that HRT is bad for women across the board…"/>
          <p:cNvSpPr txBox="1">
            <a:spLocks noGrp="1"/>
          </p:cNvSpPr>
          <p:nvPr>
            <p:ph type="body" idx="1"/>
          </p:nvPr>
        </p:nvSpPr>
        <p:spPr>
          <a:xfrm>
            <a:off x="954087" y="2655728"/>
            <a:ext cx="11096626" cy="6284913"/>
          </a:xfrm>
          <a:prstGeom prst="rect">
            <a:avLst/>
          </a:prstGeom>
        </p:spPr>
        <p:txBody>
          <a:bodyPr lIns="0" tIns="0" rIns="0" bIns="0" anchor="ctr"/>
          <a:lstStyle/>
          <a:p>
            <a:pPr marL="301228" indent="-301228" defTabSz="266700">
              <a:spcBef>
                <a:spcPts val="1800"/>
              </a:spcBef>
              <a:buSzPct val="75000"/>
              <a:buFont typeface="Helvetica Light"/>
              <a:buChar char="•"/>
              <a:defRPr sz="2400">
                <a:latin typeface="Helvetica Light"/>
                <a:ea typeface="Helvetica Light"/>
                <a:cs typeface="Helvetica Light"/>
                <a:sym typeface="Helvetica Light"/>
              </a:defRPr>
            </a:pPr>
            <a:r>
              <a:t>WHI essentially concludes that HRT is bad for women across the board</a:t>
            </a:r>
          </a:p>
          <a:p>
            <a:pPr marL="301228" indent="-301228" defTabSz="266700">
              <a:spcBef>
                <a:spcPts val="1800"/>
              </a:spcBef>
              <a:buSzPct val="75000"/>
              <a:buFont typeface="Helvetica Light"/>
              <a:buChar char="•"/>
              <a:defRPr sz="2400">
                <a:latin typeface="Helvetica Light"/>
                <a:ea typeface="Helvetica Light"/>
                <a:cs typeface="Helvetica Light"/>
                <a:sym typeface="Helvetica Light"/>
              </a:defRPr>
            </a:pPr>
            <a:r>
              <a:t>Now we know that the study was flawed in several key ways </a:t>
            </a:r>
          </a:p>
          <a:p>
            <a:pPr marL="472678" lvl="1" indent="-301228" defTabSz="266700">
              <a:spcBef>
                <a:spcPts val="1800"/>
              </a:spcBef>
              <a:buSzPct val="75000"/>
              <a:buFont typeface="Helvetica Light"/>
              <a:buChar char="•"/>
              <a:defRPr sz="2400">
                <a:latin typeface="Helvetica Light"/>
                <a:ea typeface="Helvetica Light"/>
                <a:cs typeface="Helvetica Light"/>
                <a:sym typeface="Helvetica Light"/>
              </a:defRPr>
            </a:pPr>
            <a:r>
              <a:t>High drop out rate</a:t>
            </a:r>
          </a:p>
          <a:p>
            <a:pPr marL="472678" lvl="1" indent="-301228" defTabSz="266700">
              <a:spcBef>
                <a:spcPts val="1800"/>
              </a:spcBef>
              <a:buSzPct val="75000"/>
              <a:buFont typeface="Helvetica Light"/>
              <a:buChar char="•"/>
              <a:defRPr sz="2400">
                <a:latin typeface="Helvetica Light"/>
                <a:ea typeface="Helvetica Light"/>
                <a:cs typeface="Helvetica Light"/>
                <a:sym typeface="Helvetica Light"/>
              </a:defRPr>
            </a:pPr>
            <a:r>
              <a:t>Unblinding of treatment groups while study was in progress </a:t>
            </a:r>
          </a:p>
          <a:p>
            <a:pPr marL="472678" lvl="1" indent="-301228" defTabSz="266700">
              <a:spcBef>
                <a:spcPts val="1800"/>
              </a:spcBef>
              <a:buSzPct val="75000"/>
              <a:buFont typeface="Helvetica Light"/>
              <a:buChar char="•"/>
              <a:defRPr sz="2400">
                <a:latin typeface="Helvetica Light"/>
                <a:ea typeface="Helvetica Light"/>
                <a:cs typeface="Helvetica Light"/>
                <a:sym typeface="Helvetica Light"/>
              </a:defRPr>
            </a:pPr>
            <a:r>
              <a:t>Failure to account for confounding factors </a:t>
            </a:r>
          </a:p>
          <a:p>
            <a:pPr marL="472678" lvl="1" indent="-301228" defTabSz="266700">
              <a:spcBef>
                <a:spcPts val="1800"/>
              </a:spcBef>
              <a:buSzPct val="75000"/>
              <a:buFont typeface="Helvetica Light"/>
              <a:buChar char="•"/>
              <a:defRPr sz="2400" b="1"/>
            </a:pPr>
            <a:r>
              <a:t>Focus on relative risk</a:t>
            </a:r>
          </a:p>
          <a:p>
            <a:pPr marL="644128" lvl="2" indent="-301228" defTabSz="266700">
              <a:spcBef>
                <a:spcPts val="1800"/>
              </a:spcBef>
              <a:buSzPct val="75000"/>
              <a:buFont typeface="Helvetica Light"/>
              <a:buChar char="•"/>
              <a:defRPr sz="2400">
                <a:latin typeface="Helvetica Light"/>
                <a:ea typeface="Helvetica Light"/>
                <a:cs typeface="Helvetica Light"/>
                <a:sym typeface="Helvetica Light"/>
              </a:defRPr>
            </a:pPr>
            <a:r>
              <a:t>Remember that relative risk can significantly exaggerate a finding when absolute (baseline) risk is very low </a:t>
            </a:r>
          </a:p>
          <a:p>
            <a:pPr marL="472678" lvl="1" indent="-301228" defTabSz="266700">
              <a:spcBef>
                <a:spcPts val="1800"/>
              </a:spcBef>
              <a:buSzPct val="75000"/>
              <a:buFont typeface="Helvetica Light"/>
              <a:buChar char="•"/>
              <a:defRPr sz="2400" b="1"/>
            </a:pPr>
            <a:r>
              <a:t>Age of participants (&gt; 60)</a:t>
            </a:r>
          </a:p>
          <a:p>
            <a:pPr marL="472678" lvl="1" indent="-301228" defTabSz="266700">
              <a:spcBef>
                <a:spcPts val="1800"/>
              </a:spcBef>
              <a:buSzPct val="75000"/>
              <a:buFont typeface="Helvetica Light"/>
              <a:buChar char="•"/>
              <a:defRPr sz="2400" b="1"/>
            </a:pPr>
            <a:r>
              <a:t>Dr. Jim Somon - Estrogen Matters ISSWSH </a:t>
            </a:r>
          </a:p>
          <a:p>
            <a:pPr marL="472678" lvl="1" indent="-301228" defTabSz="266700">
              <a:spcBef>
                <a:spcPts val="1800"/>
              </a:spcBef>
              <a:buSzPct val="75000"/>
              <a:buFont typeface="Helvetica Light"/>
              <a:buChar char="•"/>
              <a:defRPr sz="2400" b="1"/>
            </a:pPr>
            <a:r>
              <a:t>Estrogen Matters - Dr. Avrum Bluming</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stretch>
            <a:fillRect/>
          </a:stretch>
        </p:blipFill>
        <p:spPr>
          <a:xfrm>
            <a:off x="-1" y="501650"/>
            <a:ext cx="12790435" cy="8606063"/>
          </a:xfrm>
          <a:prstGeom prst="rect">
            <a:avLst/>
          </a:prstGeom>
          <a:ln w="12700">
            <a:miter lim="400000"/>
          </a:ln>
        </p:spPr>
      </p:pic>
      <p:sp>
        <p:nvSpPr>
          <p:cNvPr id="168" name="Image from shecares.com"/>
          <p:cNvSpPr txBox="1"/>
          <p:nvPr/>
        </p:nvSpPr>
        <p:spPr>
          <a:xfrm>
            <a:off x="9964628" y="9058976"/>
            <a:ext cx="187598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Image from shecares.com</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oute: oral, transdermal (patch, gel), vaginal insert, injection…"/>
          <p:cNvSpPr txBox="1">
            <a:spLocks noGrp="1"/>
          </p:cNvSpPr>
          <p:nvPr>
            <p:ph type="body" idx="1"/>
          </p:nvPr>
        </p:nvSpPr>
        <p:spPr>
          <a:xfrm>
            <a:off x="821929" y="1583368"/>
            <a:ext cx="11096626" cy="7212014"/>
          </a:xfrm>
          <a:prstGeom prst="rect">
            <a:avLst/>
          </a:prstGeom>
        </p:spPr>
        <p:txBody>
          <a:bodyPr/>
          <a:lstStyle/>
          <a:p>
            <a:pPr marL="906462" indent="-906462" defTabSz="396875">
              <a:spcBef>
                <a:spcPts val="2800"/>
              </a:spcBef>
              <a:buSzPct val="75000"/>
              <a:buFont typeface="Helvetica Light"/>
              <a:buChar char="•"/>
              <a:defRPr sz="3300">
                <a:latin typeface="Helvetica Light"/>
                <a:ea typeface="Helvetica Light"/>
                <a:cs typeface="Helvetica Light"/>
                <a:sym typeface="Helvetica Light"/>
              </a:defRPr>
            </a:pPr>
            <a:r>
              <a:t>route: oral, transdermal (patch, gel), vaginal insert, injection</a:t>
            </a:r>
          </a:p>
          <a:p>
            <a:pPr marL="906462" indent="-906462" defTabSz="396875">
              <a:spcBef>
                <a:spcPts val="2800"/>
              </a:spcBef>
              <a:buSzPct val="75000"/>
              <a:buFont typeface="Helvetica Light"/>
              <a:buChar char="•"/>
              <a:defRPr sz="3300">
                <a:latin typeface="Helvetica Light"/>
                <a:ea typeface="Helvetica Light"/>
                <a:cs typeface="Helvetica Light"/>
                <a:sym typeface="Helvetica Light"/>
              </a:defRPr>
            </a:pPr>
            <a:r>
              <a:t>most clinical studies use conjugated equine estrogens (CEE)</a:t>
            </a:r>
          </a:p>
          <a:p>
            <a:pPr marL="906462" indent="-906462" defTabSz="396875">
              <a:spcBef>
                <a:spcPts val="2800"/>
              </a:spcBef>
              <a:buSzPct val="75000"/>
              <a:buFont typeface="Helvetica Light"/>
              <a:buChar char="•"/>
              <a:defRPr sz="3300">
                <a:latin typeface="Helvetica Light"/>
                <a:ea typeface="Helvetica Light"/>
                <a:cs typeface="Helvetica Light"/>
                <a:sym typeface="Helvetica Light"/>
              </a:defRPr>
            </a:pPr>
            <a:r>
              <a:t>Different formulations have the same efficacy at treating menopausal sx</a:t>
            </a:r>
          </a:p>
          <a:p>
            <a:pPr marL="906462" indent="-906462" defTabSz="396875">
              <a:spcBef>
                <a:spcPts val="2800"/>
              </a:spcBef>
              <a:buSzPct val="75000"/>
              <a:buFont typeface="Helvetica Light"/>
              <a:buChar char="•"/>
              <a:defRPr sz="3300">
                <a:latin typeface="Helvetica Light"/>
                <a:ea typeface="Helvetica Light"/>
                <a:cs typeface="Helvetica Light"/>
                <a:sym typeface="Helvetica Light"/>
              </a:defRPr>
            </a:pPr>
            <a:r>
              <a:t>choice between type of estrogen comes down to risk profile and patient preference</a:t>
            </a:r>
          </a:p>
          <a:p>
            <a:pPr marL="906462" indent="-906462" defTabSz="396875">
              <a:spcBef>
                <a:spcPts val="2800"/>
              </a:spcBef>
              <a:buSzPct val="75000"/>
              <a:buFont typeface="Helvetica Light"/>
              <a:buChar char="•"/>
              <a:defRPr sz="3300">
                <a:latin typeface="Helvetica Light"/>
                <a:ea typeface="Helvetica Light"/>
                <a:cs typeface="Helvetica Light"/>
                <a:sym typeface="Helvetica Light"/>
              </a:defRPr>
            </a:pPr>
            <a:r>
              <a:t>note that vaginal estrogens (except Femring) are not absorbed at systemic levels and therefore not indicated to treat VMS </a:t>
            </a:r>
          </a:p>
        </p:txBody>
      </p:sp>
      <p:sp>
        <p:nvSpPr>
          <p:cNvPr id="171" name="Notes on Systemic Estrogen"/>
          <p:cNvSpPr txBox="1">
            <a:spLocks noGrp="1"/>
          </p:cNvSpPr>
          <p:nvPr>
            <p:ph type="title"/>
          </p:nvPr>
        </p:nvSpPr>
        <p:spPr>
          <a:xfrm>
            <a:off x="821929" y="-234466"/>
            <a:ext cx="11096626" cy="2159001"/>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Notes on Systemic Estrogen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Oral Estrogen"/>
          <p:cNvSpPr txBox="1">
            <a:spLocks noGrp="1"/>
          </p:cNvSpPr>
          <p:nvPr>
            <p:ph type="title"/>
          </p:nvPr>
        </p:nvSpPr>
        <p:spPr>
          <a:xfrm>
            <a:off x="952500" y="444500"/>
            <a:ext cx="11096625" cy="2159000"/>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Oral Estrogen</a:t>
            </a:r>
          </a:p>
        </p:txBody>
      </p:sp>
      <p:sp>
        <p:nvSpPr>
          <p:cNvPr id="174" name="easy to take, many patients prefer an oral pill…"/>
          <p:cNvSpPr txBox="1">
            <a:spLocks noGrp="1"/>
          </p:cNvSpPr>
          <p:nvPr>
            <p:ph type="body" idx="1"/>
          </p:nvPr>
        </p:nvSpPr>
        <p:spPr>
          <a:xfrm>
            <a:off x="952500" y="2603500"/>
            <a:ext cx="11096625" cy="6284913"/>
          </a:xfrm>
          <a:prstGeom prst="rect">
            <a:avLst/>
          </a:prstGeom>
        </p:spPr>
        <p:txBody>
          <a:bodyPr lIns="0" tIns="0" rIns="0" bIns="0" anchor="ctr"/>
          <a:lstStyle/>
          <a:p>
            <a:pPr marL="401637" indent="-401637" defTabSz="355600">
              <a:spcBef>
                <a:spcPts val="2500"/>
              </a:spcBef>
              <a:buSzPct val="75000"/>
              <a:buFont typeface="Helvetica Light"/>
              <a:buChar char="•"/>
              <a:defRPr sz="3200">
                <a:latin typeface="Helvetica Light"/>
                <a:ea typeface="Helvetica Light"/>
                <a:cs typeface="Helvetica Light"/>
                <a:sym typeface="Helvetica Light"/>
              </a:defRPr>
            </a:pPr>
            <a:r>
              <a:t>easy to take, many patients prefer an oral pill</a:t>
            </a:r>
          </a:p>
          <a:p>
            <a:pPr marL="401637" indent="-401637" defTabSz="355600">
              <a:spcBef>
                <a:spcPts val="2500"/>
              </a:spcBef>
              <a:buSzPct val="75000"/>
              <a:buFont typeface="Helvetica Light"/>
              <a:buChar char="•"/>
              <a:defRPr sz="3200">
                <a:latin typeface="Helvetica Light"/>
                <a:ea typeface="Helvetica Light"/>
                <a:cs typeface="Helvetica Light"/>
                <a:sym typeface="Helvetica Light"/>
              </a:defRPr>
            </a:pPr>
            <a:r>
              <a:t>oral estrogen should be avoided in women with hypertriglyceridemia, active gall bladder disease, hx clot or known thrombopihilias (factor V Leiden), migraine with aura </a:t>
            </a:r>
          </a:p>
          <a:p>
            <a:pPr marL="401637" indent="-401637" defTabSz="355600">
              <a:spcBef>
                <a:spcPts val="2500"/>
              </a:spcBef>
              <a:buSzPct val="75000"/>
              <a:buFont typeface="Helvetica Light"/>
              <a:buChar char="•"/>
              <a:defRPr sz="3200">
                <a:latin typeface="Helvetica Light"/>
                <a:ea typeface="Helvetica Light"/>
                <a:cs typeface="Helvetica Light"/>
                <a:sym typeface="Helvetica Light"/>
              </a:defRPr>
            </a:pPr>
            <a:r>
              <a:t>associated with about 25% increase in triglycerides </a:t>
            </a:r>
          </a:p>
          <a:p>
            <a:pPr marL="401637" indent="-401637" defTabSz="355600">
              <a:spcBef>
                <a:spcPts val="2500"/>
              </a:spcBef>
              <a:buSzPct val="75000"/>
              <a:buFont typeface="Helvetica Light"/>
              <a:buChar char="•"/>
              <a:defRPr sz="3200">
                <a:latin typeface="Helvetica Light"/>
                <a:ea typeface="Helvetica Light"/>
                <a:cs typeface="Helvetica Light"/>
                <a:sym typeface="Helvetica Light"/>
              </a:defRPr>
            </a:pPr>
            <a:r>
              <a:t>May increase HDL </a:t>
            </a:r>
          </a:p>
          <a:p>
            <a:pPr marL="401637" indent="-401637" defTabSz="355600">
              <a:spcBef>
                <a:spcPts val="2500"/>
              </a:spcBef>
              <a:buSzPct val="75000"/>
              <a:buFont typeface="Helvetica Light"/>
              <a:buChar char="•"/>
              <a:defRPr sz="3200">
                <a:latin typeface="Helvetica Light"/>
                <a:ea typeface="Helvetica Light"/>
                <a:cs typeface="Helvetica Light"/>
                <a:sym typeface="Helvetica Light"/>
              </a:defRPr>
            </a:pPr>
            <a:r>
              <a:t>oral estrogens can increase thyroxine binding globulin and decreases bioavailable thyroxine (may result in needing higher doses of synthroid)</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ransdermal Estrogen"/>
          <p:cNvSpPr txBox="1">
            <a:spLocks noGrp="1"/>
          </p:cNvSpPr>
          <p:nvPr>
            <p:ph type="title"/>
          </p:nvPr>
        </p:nvSpPr>
        <p:spPr>
          <a:xfrm>
            <a:off x="952500" y="444500"/>
            <a:ext cx="11096625" cy="2159000"/>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Transdermal Estrogen</a:t>
            </a:r>
          </a:p>
        </p:txBody>
      </p:sp>
      <p:sp>
        <p:nvSpPr>
          <p:cNvPr id="177" name="less effect on cholesterol/triglycerides (avoids liver metabolism)…"/>
          <p:cNvSpPr txBox="1">
            <a:spLocks noGrp="1"/>
          </p:cNvSpPr>
          <p:nvPr>
            <p:ph type="body" idx="1"/>
          </p:nvPr>
        </p:nvSpPr>
        <p:spPr>
          <a:xfrm>
            <a:off x="952500" y="2603500"/>
            <a:ext cx="11096625" cy="6284913"/>
          </a:xfrm>
          <a:prstGeom prst="rect">
            <a:avLst/>
          </a:prstGeom>
        </p:spPr>
        <p:txBody>
          <a:bodyPr lIns="0" tIns="0" rIns="0" bIns="0" anchor="ctr"/>
          <a:lstStyle/>
          <a:p>
            <a:pPr marL="409575" lvl="1" indent="-271462" defTabSz="355600">
              <a:spcBef>
                <a:spcPts val="2500"/>
              </a:spcBef>
              <a:buSzPct val="75000"/>
              <a:buFont typeface="Helvetica Light"/>
              <a:buChar char="•"/>
              <a:defRPr sz="3300">
                <a:latin typeface="Helvetica Light"/>
                <a:ea typeface="Helvetica Light"/>
                <a:cs typeface="Helvetica Light"/>
                <a:sym typeface="Helvetica Light"/>
              </a:defRPr>
            </a:pPr>
            <a:r>
              <a:t>less effect on cholesterol/triglycerides (avoids liver metabolism)</a:t>
            </a:r>
          </a:p>
          <a:p>
            <a:pPr marL="409575" lvl="1" indent="-271462" defTabSz="355600">
              <a:spcBef>
                <a:spcPts val="2500"/>
              </a:spcBef>
              <a:buSzPct val="75000"/>
              <a:buFont typeface="Helvetica Light"/>
              <a:buChar char="•"/>
              <a:defRPr sz="3300">
                <a:latin typeface="Helvetica Light"/>
                <a:ea typeface="Helvetica Light"/>
                <a:cs typeface="Helvetica Light"/>
                <a:sym typeface="Helvetica Light"/>
              </a:defRPr>
            </a:pPr>
            <a:r>
              <a:t>patch has more stable serum levels than the pill (when used appropriately)</a:t>
            </a:r>
          </a:p>
          <a:p>
            <a:pPr marL="409575" lvl="1" indent="-271462" defTabSz="355600">
              <a:spcBef>
                <a:spcPts val="2500"/>
              </a:spcBef>
              <a:buSzPct val="75000"/>
              <a:buFont typeface="Helvetica Light"/>
              <a:buChar char="•"/>
              <a:defRPr sz="3300">
                <a:latin typeface="Helvetica Light"/>
                <a:ea typeface="Helvetica Light"/>
                <a:cs typeface="Helvetica Light"/>
                <a:sym typeface="Helvetica Light"/>
              </a:defRPr>
            </a:pPr>
            <a:r>
              <a:t>lower dose of estrogen needed compared to oral (again because avoids first pass metabolism)</a:t>
            </a:r>
          </a:p>
          <a:p>
            <a:pPr marL="409575" lvl="1" indent="-271462" defTabSz="355600">
              <a:spcBef>
                <a:spcPts val="2500"/>
              </a:spcBef>
              <a:buSzPct val="75000"/>
              <a:buFont typeface="Helvetica Light"/>
              <a:buChar char="•"/>
              <a:defRPr sz="3300">
                <a:latin typeface="Helvetica Light"/>
                <a:ea typeface="Helvetica Light"/>
                <a:cs typeface="Helvetica Light"/>
                <a:sym typeface="Helvetica Light"/>
              </a:defRPr>
            </a:pPr>
            <a:r>
              <a:t>better for migraines </a:t>
            </a:r>
          </a:p>
          <a:p>
            <a:pPr marL="409575" lvl="1" indent="-271462" defTabSz="355600">
              <a:spcBef>
                <a:spcPts val="2500"/>
              </a:spcBef>
              <a:buSzPct val="75000"/>
              <a:buFont typeface="Helvetica Light"/>
              <a:buChar char="•"/>
              <a:defRPr sz="3300">
                <a:latin typeface="Helvetica Light"/>
                <a:ea typeface="Helvetica Light"/>
                <a:cs typeface="Helvetica Light"/>
                <a:sym typeface="Helvetica Light"/>
              </a:defRPr>
            </a:pPr>
            <a:r>
              <a:t>No increased risk of VTE/stroke</a:t>
            </a:r>
          </a:p>
          <a:p>
            <a:pPr marL="409575" lvl="1" indent="-271462" defTabSz="355600">
              <a:spcBef>
                <a:spcPts val="2500"/>
              </a:spcBef>
              <a:buSzPct val="75000"/>
              <a:buFont typeface="Helvetica Light"/>
              <a:buChar char="•"/>
              <a:defRPr sz="3300">
                <a:latin typeface="Helvetica Light"/>
                <a:ea typeface="Helvetica Light"/>
                <a:cs typeface="Helvetica Light"/>
                <a:sym typeface="Helvetica Light"/>
              </a:defRPr>
            </a:pPr>
            <a:r>
              <a:t>may be intolerant to adhesive or cream</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Image from “prescribing menopausal hormone therapy” by Sood et all, 2014"/>
          <p:cNvSpPr txBox="1">
            <a:spLocks noGrp="1"/>
          </p:cNvSpPr>
          <p:nvPr>
            <p:ph type="title"/>
          </p:nvPr>
        </p:nvSpPr>
        <p:spPr>
          <a:xfrm>
            <a:off x="11199009" y="8769312"/>
            <a:ext cx="1455228" cy="843626"/>
          </a:xfrm>
          <a:prstGeom prst="rect">
            <a:avLst/>
          </a:prstGeom>
        </p:spPr>
        <p:txBody>
          <a:bodyPr/>
          <a:lstStyle>
            <a:lvl1pPr defTabSz="384047">
              <a:defRPr sz="1008"/>
            </a:lvl1pPr>
          </a:lstStyle>
          <a:p>
            <a:r>
              <a:t>Image from “prescribing menopausal hormone therapy” by Sood et all, 2014</a:t>
            </a:r>
          </a:p>
        </p:txBody>
      </p:sp>
      <p:pic>
        <p:nvPicPr>
          <p:cNvPr id="180" name="Image" descr="Image"/>
          <p:cNvPicPr>
            <a:picLocks noChangeAspect="1"/>
          </p:cNvPicPr>
          <p:nvPr/>
        </p:nvPicPr>
        <p:blipFill>
          <a:blip r:embed="rId2"/>
          <a:stretch>
            <a:fillRect/>
          </a:stretch>
        </p:blipFill>
        <p:spPr>
          <a:xfrm>
            <a:off x="1993900" y="241300"/>
            <a:ext cx="9017000" cy="9271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When does it happen?"/>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When does it happen?</a:t>
            </a:r>
          </a:p>
        </p:txBody>
      </p:sp>
      <p:sp>
        <p:nvSpPr>
          <p:cNvPr id="69" name="mean age of 51.4 years…"/>
          <p:cNvSpPr txBox="1">
            <a:spLocks noGrp="1"/>
          </p:cNvSpPr>
          <p:nvPr>
            <p:ph type="body" idx="1"/>
          </p:nvPr>
        </p:nvSpPr>
        <p:spPr>
          <a:xfrm>
            <a:off x="952500" y="2619375"/>
            <a:ext cx="11096625" cy="6286500"/>
          </a:xfrm>
          <a:prstGeom prst="rect">
            <a:avLst/>
          </a:prstGeom>
        </p:spPr>
        <p:txBody>
          <a:bodyPr/>
          <a:lstStyle/>
          <a:p>
            <a:pPr marL="444499" indent="-444499" defTabSz="584200">
              <a:spcBef>
                <a:spcPts val="4200"/>
              </a:spcBef>
              <a:buSzPct val="75000"/>
              <a:buFont typeface="Helvetica Light"/>
              <a:buChar char="•"/>
              <a:defRPr sz="4600">
                <a:latin typeface="Helvetica Light"/>
                <a:ea typeface="Helvetica Light"/>
                <a:cs typeface="Helvetica Light"/>
                <a:sym typeface="Helvetica Light"/>
              </a:defRPr>
            </a:pPr>
            <a:r>
              <a:t>mean age of 51.4 years</a:t>
            </a:r>
          </a:p>
          <a:p>
            <a:pPr marL="444499" indent="-444499" defTabSz="584200">
              <a:spcBef>
                <a:spcPts val="4200"/>
              </a:spcBef>
              <a:buSzPct val="75000"/>
              <a:buFont typeface="Helvetica Light"/>
              <a:buChar char="•"/>
              <a:defRPr sz="4600">
                <a:latin typeface="Helvetica Light"/>
                <a:ea typeface="Helvetica Light"/>
                <a:cs typeface="Helvetica Light"/>
                <a:sym typeface="Helvetica Light"/>
              </a:defRPr>
            </a:pPr>
            <a:r>
              <a:t>&lt; age 45 = early menopause</a:t>
            </a:r>
          </a:p>
          <a:p>
            <a:pPr marL="444499" indent="-444499" defTabSz="584200">
              <a:spcBef>
                <a:spcPts val="4200"/>
              </a:spcBef>
              <a:buSzPct val="75000"/>
              <a:buFont typeface="Helvetica Light"/>
              <a:buChar char="•"/>
              <a:defRPr sz="4600">
                <a:latin typeface="Helvetica Light"/>
                <a:ea typeface="Helvetica Light"/>
                <a:cs typeface="Helvetica Light"/>
                <a:sym typeface="Helvetica Light"/>
              </a:defRPr>
            </a:pPr>
            <a:r>
              <a:t>&lt; age 40 = primary ovarian insufficiency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How to start"/>
          <p:cNvSpPr txBox="1">
            <a:spLocks noGrp="1"/>
          </p:cNvSpPr>
          <p:nvPr>
            <p:ph type="title"/>
          </p:nvPr>
        </p:nvSpPr>
        <p:spPr>
          <a:xfrm>
            <a:off x="952500" y="444500"/>
            <a:ext cx="11096625" cy="2159000"/>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How to start</a:t>
            </a:r>
          </a:p>
        </p:txBody>
      </p:sp>
      <p:sp>
        <p:nvSpPr>
          <p:cNvPr id="183" name="The Menopause Society guidelines: the lowest amount of hormone therapy that can produce the needed results should be prescribed.…"/>
          <p:cNvSpPr txBox="1">
            <a:spLocks noGrp="1"/>
          </p:cNvSpPr>
          <p:nvPr>
            <p:ph type="body" sz="half" idx="1"/>
          </p:nvPr>
        </p:nvSpPr>
        <p:spPr>
          <a:xfrm>
            <a:off x="614604" y="1656001"/>
            <a:ext cx="4514507" cy="7323406"/>
          </a:xfrm>
          <a:prstGeom prst="rect">
            <a:avLst/>
          </a:prstGeom>
        </p:spPr>
        <p:txBody>
          <a:bodyPr lIns="0" tIns="0" rIns="0" bIns="0" anchor="ctr"/>
          <a:lstStyle/>
          <a:p>
            <a:pPr marL="409575" lvl="1" indent="-271462" defTabSz="355600">
              <a:spcBef>
                <a:spcPts val="2500"/>
              </a:spcBef>
              <a:buSzPct val="75000"/>
              <a:buFont typeface="Helvetica Light"/>
              <a:buChar char="•"/>
              <a:defRPr sz="2600">
                <a:latin typeface="Helvetica Light"/>
                <a:ea typeface="Helvetica Light"/>
                <a:cs typeface="Helvetica Light"/>
                <a:sym typeface="Helvetica Light"/>
              </a:defRPr>
            </a:pPr>
            <a:r>
              <a:t>The Menopause Society guidelines: </a:t>
            </a:r>
            <a:r>
              <a:rPr b="1">
                <a:latin typeface="+mn-lt"/>
                <a:ea typeface="+mn-ea"/>
                <a:cs typeface="+mn-cs"/>
                <a:sym typeface="Helvetica"/>
              </a:rPr>
              <a:t>the lowest amount of hormone therapy that can produce the needed results should be prescribed.</a:t>
            </a:r>
          </a:p>
          <a:p>
            <a:pPr marL="409575" lvl="1" indent="-271462" defTabSz="355600">
              <a:spcBef>
                <a:spcPts val="2500"/>
              </a:spcBef>
              <a:buSzPct val="75000"/>
              <a:buFont typeface="Helvetica Light"/>
              <a:buChar char="•"/>
              <a:defRPr sz="2600">
                <a:latin typeface="Helvetica Light"/>
                <a:ea typeface="Helvetica Light"/>
                <a:cs typeface="Helvetica Light"/>
                <a:sym typeface="Helvetica Light"/>
              </a:defRPr>
            </a:pPr>
            <a:r>
              <a:t>Start low, go slow</a:t>
            </a:r>
          </a:p>
          <a:p>
            <a:pPr marL="409575" lvl="1" indent="-271462" defTabSz="355600">
              <a:spcBef>
                <a:spcPts val="2500"/>
              </a:spcBef>
              <a:buSzPct val="75000"/>
              <a:buFont typeface="Helvetica Light"/>
              <a:buChar char="•"/>
              <a:defRPr sz="2600">
                <a:latin typeface="Helvetica Light"/>
                <a:ea typeface="Helvetica Light"/>
                <a:cs typeface="Helvetica Light"/>
                <a:sym typeface="Helvetica Light"/>
              </a:defRPr>
            </a:pPr>
            <a:r>
              <a:rPr b="1">
                <a:latin typeface="+mn-lt"/>
                <a:ea typeface="+mn-ea"/>
                <a:cs typeface="+mn-cs"/>
                <a:sym typeface="Helvetica"/>
              </a:rPr>
              <a:t>Follow up symptoms in 4-6 weeks, may take 3 months to see full benefit</a:t>
            </a:r>
          </a:p>
        </p:txBody>
      </p:sp>
      <p:pic>
        <p:nvPicPr>
          <p:cNvPr id="184" name="Screenshot 2026-01-28 at 6.49.08 PM.png" descr="Screenshot 2026-01-28 at 6.49.08 PM.png"/>
          <p:cNvPicPr>
            <a:picLocks noChangeAspect="1"/>
          </p:cNvPicPr>
          <p:nvPr/>
        </p:nvPicPr>
        <p:blipFill>
          <a:blip r:embed="rId2"/>
          <a:stretch>
            <a:fillRect/>
          </a:stretch>
        </p:blipFill>
        <p:spPr>
          <a:xfrm>
            <a:off x="5313710" y="3040688"/>
            <a:ext cx="7689684" cy="5904845"/>
          </a:xfrm>
          <a:prstGeom prst="rect">
            <a:avLst/>
          </a:prstGeom>
          <a:ln w="12700">
            <a:miter lim="400000"/>
          </a:ln>
        </p:spPr>
      </p:pic>
      <p:sp>
        <p:nvSpPr>
          <p:cNvPr id="185" name="Star"/>
          <p:cNvSpPr/>
          <p:nvPr/>
        </p:nvSpPr>
        <p:spPr>
          <a:xfrm>
            <a:off x="5452867" y="6869562"/>
            <a:ext cx="605047" cy="507884"/>
          </a:xfrm>
          <a:prstGeom prst="star5">
            <a:avLst>
              <a:gd name="adj" fmla="val 19100"/>
              <a:gd name="hf" fmla="val 105146"/>
              <a:gd name="vf" fmla="val 110557"/>
            </a:avLst>
          </a:prstGeom>
          <a:solidFill>
            <a:srgbClr val="FFFFFF"/>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 name="Table 1"/>
          <p:cNvGraphicFramePr/>
          <p:nvPr/>
        </p:nvGraphicFramePr>
        <p:xfrm>
          <a:off x="94943" y="735022"/>
          <a:ext cx="12827614" cy="8712727"/>
        </p:xfrm>
        <a:graphic>
          <a:graphicData uri="http://schemas.openxmlformats.org/drawingml/2006/table">
            <a:tbl>
              <a:tblPr bandRow="1">
                <a:tableStyleId>{4C3C2611-4C71-4FC5-86AE-919BDF0F9419}</a:tableStyleId>
              </a:tblPr>
              <a:tblGrid>
                <a:gridCol w="2634350">
                  <a:extLst>
                    <a:ext uri="{9D8B030D-6E8A-4147-A177-3AD203B41FA5}">
                      <a16:colId xmlns:a16="http://schemas.microsoft.com/office/drawing/2014/main" val="20000"/>
                    </a:ext>
                  </a:extLst>
                </a:gridCol>
                <a:gridCol w="3001249">
                  <a:extLst>
                    <a:ext uri="{9D8B030D-6E8A-4147-A177-3AD203B41FA5}">
                      <a16:colId xmlns:a16="http://schemas.microsoft.com/office/drawing/2014/main" val="20001"/>
                    </a:ext>
                  </a:extLst>
                </a:gridCol>
                <a:gridCol w="2156245">
                  <a:extLst>
                    <a:ext uri="{9D8B030D-6E8A-4147-A177-3AD203B41FA5}">
                      <a16:colId xmlns:a16="http://schemas.microsoft.com/office/drawing/2014/main" val="20002"/>
                    </a:ext>
                  </a:extLst>
                </a:gridCol>
                <a:gridCol w="556025">
                  <a:extLst>
                    <a:ext uri="{9D8B030D-6E8A-4147-A177-3AD203B41FA5}">
                      <a16:colId xmlns:a16="http://schemas.microsoft.com/office/drawing/2014/main" val="20003"/>
                    </a:ext>
                  </a:extLst>
                </a:gridCol>
                <a:gridCol w="1219386">
                  <a:extLst>
                    <a:ext uri="{9D8B030D-6E8A-4147-A177-3AD203B41FA5}">
                      <a16:colId xmlns:a16="http://schemas.microsoft.com/office/drawing/2014/main" val="20004"/>
                    </a:ext>
                  </a:extLst>
                </a:gridCol>
                <a:gridCol w="3247655">
                  <a:extLst>
                    <a:ext uri="{9D8B030D-6E8A-4147-A177-3AD203B41FA5}">
                      <a16:colId xmlns:a16="http://schemas.microsoft.com/office/drawing/2014/main" val="20005"/>
                    </a:ext>
                  </a:extLst>
                </a:gridCol>
              </a:tblGrid>
              <a:tr h="853483">
                <a:tc>
                  <a:txBody>
                    <a:bodyPr/>
                    <a:lstStyle/>
                    <a:p>
                      <a:pPr algn="ctr" defTabSz="457200">
                        <a:defRPr sz="1800"/>
                      </a:pPr>
                      <a:r>
                        <a:rPr sz="1500" b="1">
                          <a:latin typeface="Times Roman"/>
                          <a:ea typeface="Times Roman"/>
                          <a:cs typeface="Times Roman"/>
                          <a:sym typeface="Times Roman"/>
                        </a:rPr>
                        <a:t>Therapy Type</a:t>
                      </a:r>
                    </a:p>
                  </a:txBody>
                  <a:tcPr marL="12700" marR="12700" marT="12700" marB="12700" anchor="ctr" horzOverflow="overflow"/>
                </a:tc>
                <a:tc>
                  <a:txBody>
                    <a:bodyPr/>
                    <a:lstStyle/>
                    <a:p>
                      <a:pPr algn="ctr" defTabSz="457200">
                        <a:defRPr sz="1800"/>
                      </a:pPr>
                      <a:r>
                        <a:rPr sz="1500" b="1">
                          <a:latin typeface="Times Roman"/>
                          <a:ea typeface="Times Roman"/>
                          <a:cs typeface="Times Roman"/>
                          <a:sym typeface="Times Roman"/>
                        </a:rPr>
                        <a:t>Generic Name</a:t>
                      </a:r>
                    </a:p>
                  </a:txBody>
                  <a:tcPr marL="12700" marR="12700" marT="12700" marB="12700" anchor="ctr" horzOverflow="overflow"/>
                </a:tc>
                <a:tc>
                  <a:txBody>
                    <a:bodyPr/>
                    <a:lstStyle/>
                    <a:p>
                      <a:pPr algn="ctr" defTabSz="457200">
                        <a:defRPr sz="1800"/>
                      </a:pPr>
                      <a:r>
                        <a:rPr sz="1500" b="1">
                          <a:latin typeface="Times Roman"/>
                          <a:ea typeface="Times Roman"/>
                          <a:cs typeface="Times Roman"/>
                          <a:sym typeface="Times Roman"/>
                        </a:rPr>
                        <a:t>Brand Name(s)</a:t>
                      </a:r>
                    </a:p>
                  </a:txBody>
                  <a:tcPr marL="12700" marR="12700" marT="12700" marB="12700" anchor="ctr" horzOverflow="overflow"/>
                </a:tc>
                <a:tc>
                  <a:txBody>
                    <a:bodyPr/>
                    <a:lstStyle/>
                    <a:p>
                      <a:pPr algn="ctr" defTabSz="457200">
                        <a:defRPr sz="1800"/>
                      </a:pPr>
                      <a:r>
                        <a:rPr sz="1500" b="1">
                          <a:latin typeface="Times Roman"/>
                          <a:ea typeface="Times Roman"/>
                          <a:cs typeface="Times Roman"/>
                          <a:sym typeface="Times Roman"/>
                        </a:rPr>
                        <a:t>Route</a:t>
                      </a:r>
                    </a:p>
                  </a:txBody>
                  <a:tcPr marL="12700" marR="12700" marT="12700" marB="12700" anchor="ctr" horzOverflow="overflow"/>
                </a:tc>
                <a:tc>
                  <a:txBody>
                    <a:bodyPr/>
                    <a:lstStyle/>
                    <a:p>
                      <a:pPr algn="ctr" defTabSz="457200">
                        <a:defRPr sz="1800"/>
                      </a:pPr>
                      <a:r>
                        <a:rPr sz="1500" b="1">
                          <a:latin typeface="Times Roman"/>
                          <a:ea typeface="Times Roman"/>
                          <a:cs typeface="Times Roman"/>
                          <a:sym typeface="Times Roman"/>
                        </a:rPr>
                        <a:t>Frequency</a:t>
                      </a:r>
                    </a:p>
                  </a:txBody>
                  <a:tcPr marL="12700" marR="12700" marT="12700" marB="12700" anchor="ctr" horzOverflow="overflow"/>
                </a:tc>
                <a:tc>
                  <a:txBody>
                    <a:bodyPr/>
                    <a:lstStyle/>
                    <a:p>
                      <a:pPr algn="ctr" defTabSz="457200">
                        <a:defRPr sz="1800"/>
                      </a:pPr>
                      <a:r>
                        <a:rPr sz="1500" b="1">
                          <a:latin typeface="Times Roman"/>
                          <a:ea typeface="Times Roman"/>
                          <a:cs typeface="Times Roman"/>
                          <a:sym typeface="Times Roman"/>
                        </a:rPr>
                        <a:t>Dose(s)</a:t>
                      </a:r>
                    </a:p>
                  </a:txBody>
                  <a:tcPr marL="12700" marR="12700" marT="12700" marB="12700" anchor="ctr" horzOverflow="overflow"/>
                </a:tc>
                <a:extLst>
                  <a:ext uri="{0D108BD9-81ED-4DB2-BD59-A6C34878D82A}">
                    <a16:rowId xmlns:a16="http://schemas.microsoft.com/office/drawing/2014/main" val="10000"/>
                  </a:ext>
                </a:extLst>
              </a:tr>
              <a:tr h="853483">
                <a:tc>
                  <a:txBody>
                    <a:bodyPr/>
                    <a:lstStyle/>
                    <a:p>
                      <a:pPr algn="l" defTabSz="457200">
                        <a:defRPr sz="1800"/>
                      </a:pPr>
                      <a:r>
                        <a:rPr sz="2100" b="1">
                          <a:latin typeface="Times Roman"/>
                          <a:ea typeface="Times Roman"/>
                          <a:cs typeface="Times Roman"/>
                          <a:sym typeface="Times Roman"/>
                        </a:rPr>
                        <a:t>Estrogen-only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Estrace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 or divided</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0.25mg, 0.5 mg, 1 mg, </a:t>
                      </a:r>
                    </a:p>
                  </a:txBody>
                  <a:tcPr marL="12700" marR="12700" marT="12700" marB="12700" anchor="ctr" horzOverflow="overflow"/>
                </a:tc>
                <a:extLst>
                  <a:ext uri="{0D108BD9-81ED-4DB2-BD59-A6C34878D82A}">
                    <a16:rowId xmlns:a16="http://schemas.microsoft.com/office/drawing/2014/main" val="10001"/>
                  </a:ext>
                </a:extLst>
              </a:tr>
              <a:tr h="550634">
                <a:tc>
                  <a:txBody>
                    <a:bodyPr/>
                    <a:lstStyle/>
                    <a:p>
                      <a:pPr algn="l" defTabSz="457200">
                        <a:defRPr sz="2100"/>
                      </a:pPr>
                      <a:endParaRP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Esterified estrogens</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Menest</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0.3 mg, 0.625 mg, 1.25 mg</a:t>
                      </a:r>
                    </a:p>
                  </a:txBody>
                  <a:tcPr marL="12700" marR="12700" marT="12700" marB="12700" anchor="ctr" horzOverflow="overflow"/>
                </a:tc>
                <a:extLst>
                  <a:ext uri="{0D108BD9-81ED-4DB2-BD59-A6C34878D82A}">
                    <a16:rowId xmlns:a16="http://schemas.microsoft.com/office/drawing/2014/main" val="10002"/>
                  </a:ext>
                </a:extLst>
              </a:tr>
              <a:tr h="853483">
                <a:tc>
                  <a:txBody>
                    <a:bodyPr/>
                    <a:lstStyle/>
                    <a:p>
                      <a:pPr algn="l" defTabSz="457200">
                        <a:defRPr sz="2100"/>
                      </a:pPr>
                      <a:endParaRP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Conjugated equine estrogen (CEE)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Premarin</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0.3 mg, 0.45 mg, 0.625 mg, 0.9 mg, 1.25 mg</a:t>
                      </a:r>
                    </a:p>
                  </a:txBody>
                  <a:tcPr marL="12700" marR="12700" marT="12700" marB="12700" anchor="ctr" horzOverflow="overflow"/>
                </a:tc>
                <a:extLst>
                  <a:ext uri="{0D108BD9-81ED-4DB2-BD59-A6C34878D82A}">
                    <a16:rowId xmlns:a16="http://schemas.microsoft.com/office/drawing/2014/main" val="10003"/>
                  </a:ext>
                </a:extLst>
              </a:tr>
              <a:tr h="853483">
                <a:tc>
                  <a:txBody>
                    <a:bodyPr/>
                    <a:lstStyle/>
                    <a:p>
                      <a:pPr algn="l" defTabSz="457200">
                        <a:defRPr sz="1800"/>
                      </a:pPr>
                      <a:r>
                        <a:rPr sz="2100" b="1">
                          <a:latin typeface="Times Roman"/>
                          <a:ea typeface="Times Roman"/>
                          <a:cs typeface="Times Roman"/>
                          <a:sym typeface="Times Roman"/>
                        </a:rPr>
                        <a:t>Combined estrogen–progesterone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Estradiol + micronized progesterone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Bijuva</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0.5 mg E + 100 mg P
1 mg E + 100 mg P</a:t>
                      </a:r>
                    </a:p>
                  </a:txBody>
                  <a:tcPr marL="12700" marR="12700" marT="12700" marB="12700" anchor="ctr" horzOverflow="overflow"/>
                </a:tc>
                <a:extLst>
                  <a:ext uri="{0D108BD9-81ED-4DB2-BD59-A6C34878D82A}">
                    <a16:rowId xmlns:a16="http://schemas.microsoft.com/office/drawing/2014/main" val="10004"/>
                  </a:ext>
                </a:extLst>
              </a:tr>
              <a:tr h="853483">
                <a:tc>
                  <a:txBody>
                    <a:bodyPr/>
                    <a:lstStyle/>
                    <a:p>
                      <a:pPr algn="l" defTabSz="457200">
                        <a:defRPr sz="1800"/>
                      </a:pPr>
                      <a:r>
                        <a:rPr sz="2100" b="1">
                          <a:latin typeface="Times Roman"/>
                          <a:ea typeface="Times Roman"/>
                          <a:cs typeface="Times Roman"/>
                          <a:sym typeface="Times Roman"/>
                        </a:rPr>
                        <a:t>Combined estrogen–progestin</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Estradiol + norethindrone acetate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Activella, Amabelz, Mimvey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0.5 mg E + 0.1 mg NE
1 mg E + 0.5 mg NE</a:t>
                      </a:r>
                    </a:p>
                  </a:txBody>
                  <a:tcPr marL="12700" marR="12700" marT="12700" marB="12700" anchor="ctr" horzOverflow="overflow"/>
                </a:tc>
                <a:extLst>
                  <a:ext uri="{0D108BD9-81ED-4DB2-BD59-A6C34878D82A}">
                    <a16:rowId xmlns:a16="http://schemas.microsoft.com/office/drawing/2014/main" val="10005"/>
                  </a:ext>
                </a:extLst>
              </a:tr>
              <a:tr h="853483">
                <a:tc>
                  <a:txBody>
                    <a:bodyPr/>
                    <a:lstStyle/>
                    <a:p>
                      <a:pPr algn="l" defTabSz="457200">
                        <a:defRPr sz="2100"/>
                      </a:pPr>
                      <a:endParaRP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Estradiol + drospirenone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Angeliq</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0.5 mg E + 0.25 mg D
1 mg E + 0.5 mg D</a:t>
                      </a:r>
                    </a:p>
                  </a:txBody>
                  <a:tcPr marL="12700" marR="12700" marT="12700" marB="12700" anchor="ctr" horzOverflow="overflow"/>
                </a:tc>
                <a:extLst>
                  <a:ext uri="{0D108BD9-81ED-4DB2-BD59-A6C34878D82A}">
                    <a16:rowId xmlns:a16="http://schemas.microsoft.com/office/drawing/2014/main" val="10006"/>
                  </a:ext>
                </a:extLst>
              </a:tr>
              <a:tr h="1624372">
                <a:tc>
                  <a:txBody>
                    <a:bodyPr/>
                    <a:lstStyle/>
                    <a:p>
                      <a:pPr algn="l" defTabSz="457200">
                        <a:defRPr sz="2100"/>
                      </a:pPr>
                      <a:endParaRP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CEE + medroxyprogesterone acetate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Prempro</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0.3 mg CEE + 1.5 mg MPA
0.45 mg CEE + 1.5 mg MPA
0.625 mg CEE + 2.5 mg MPA
0.625 mg CEE + 5 mg MPA</a:t>
                      </a:r>
                    </a:p>
                  </a:txBody>
                  <a:tcPr marL="12700" marR="12700" marT="12700" marB="12700" anchor="ctr" horzOverflow="overflow"/>
                </a:tc>
                <a:extLst>
                  <a:ext uri="{0D108BD9-81ED-4DB2-BD59-A6C34878D82A}">
                    <a16:rowId xmlns:a16="http://schemas.microsoft.com/office/drawing/2014/main" val="10007"/>
                  </a:ext>
                </a:extLst>
              </a:tr>
              <a:tr h="853483">
                <a:tc>
                  <a:txBody>
                    <a:bodyPr/>
                    <a:lstStyle/>
                    <a:p>
                      <a:pPr algn="l" defTabSz="457200">
                        <a:defRPr sz="2100"/>
                      </a:pPr>
                      <a:endParaRP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Ethinyl estradiol + norethindrone acetate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Fyavolv, Jinteli</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2.5 mcg EE + 0.5 mg NE
5 mcg EE + 1 mg NE</a:t>
                      </a:r>
                    </a:p>
                  </a:txBody>
                  <a:tcPr marL="12700" marR="12700" marT="12700" marB="12700" anchor="ctr" horzOverflow="overflow"/>
                </a:tc>
                <a:extLst>
                  <a:ext uri="{0D108BD9-81ED-4DB2-BD59-A6C34878D82A}">
                    <a16:rowId xmlns:a16="http://schemas.microsoft.com/office/drawing/2014/main" val="10008"/>
                  </a:ext>
                </a:extLst>
              </a:tr>
              <a:tr h="550634">
                <a:tc>
                  <a:txBody>
                    <a:bodyPr/>
                    <a:lstStyle/>
                    <a:p>
                      <a:pPr algn="l" defTabSz="457200">
                        <a:defRPr sz="1800"/>
                      </a:pPr>
                      <a:r>
                        <a:rPr sz="2100" b="1">
                          <a:latin typeface="Times Roman"/>
                          <a:ea typeface="Times Roman"/>
                          <a:cs typeface="Times Roman"/>
                          <a:sym typeface="Times Roman"/>
                        </a:rPr>
                        <a:t>Estrogen + SERM</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CEE + bazedoxifene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Duavee</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Oral</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100">
                          <a:latin typeface="Times Roman"/>
                          <a:ea typeface="Times Roman"/>
                          <a:cs typeface="Times Roman"/>
                          <a:sym typeface="Times Roman"/>
                        </a:rPr>
                        <a:t>0.45 mg CEE + 20 mg BZA</a:t>
                      </a:r>
                    </a:p>
                  </a:txBody>
                  <a:tcPr marL="12700" marR="12700" marT="12700" marB="12700" anchor="ctr" horzOverflow="overflow"/>
                </a:tc>
                <a:extLst>
                  <a:ext uri="{0D108BD9-81ED-4DB2-BD59-A6C34878D82A}">
                    <a16:rowId xmlns:a16="http://schemas.microsoft.com/office/drawing/2014/main" val="10009"/>
                  </a:ext>
                </a:extLst>
              </a:tr>
            </a:tbl>
          </a:graphicData>
        </a:graphic>
      </p:graphicFrame>
      <p:sp>
        <p:nvSpPr>
          <p:cNvPr id="188" name="Systemic Menopausal Hormone Therapy (MHT) - Oral Formulations"/>
          <p:cNvSpPr txBox="1"/>
          <p:nvPr/>
        </p:nvSpPr>
        <p:spPr>
          <a:xfrm>
            <a:off x="408852" y="284306"/>
            <a:ext cx="6885236" cy="875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1400"/>
              </a:spcBef>
              <a:defRPr sz="1800" b="1">
                <a:latin typeface="Times Roman"/>
                <a:ea typeface="Times Roman"/>
                <a:cs typeface="Times Roman"/>
                <a:sym typeface="Times Roman"/>
              </a:defRPr>
            </a:lvl1pPr>
          </a:lstStyle>
          <a:p>
            <a:r>
              <a:t>Systemic Menopausal Hormone Therapy (MHT) - Oral Formulations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 name="Table 1"/>
          <p:cNvGraphicFramePr/>
          <p:nvPr/>
        </p:nvGraphicFramePr>
        <p:xfrm>
          <a:off x="174928" y="527655"/>
          <a:ext cx="12598861" cy="8838896"/>
        </p:xfrm>
        <a:graphic>
          <a:graphicData uri="http://schemas.openxmlformats.org/drawingml/2006/table">
            <a:tbl>
              <a:tblPr bandRow="1">
                <a:tableStyleId>{4C3C2611-4C71-4FC5-86AE-919BDF0F9419}</a:tableStyleId>
              </a:tblPr>
              <a:tblGrid>
                <a:gridCol w="1770906">
                  <a:extLst>
                    <a:ext uri="{9D8B030D-6E8A-4147-A177-3AD203B41FA5}">
                      <a16:colId xmlns:a16="http://schemas.microsoft.com/office/drawing/2014/main" val="20000"/>
                    </a:ext>
                  </a:extLst>
                </a:gridCol>
                <a:gridCol w="1283578">
                  <a:extLst>
                    <a:ext uri="{9D8B030D-6E8A-4147-A177-3AD203B41FA5}">
                      <a16:colId xmlns:a16="http://schemas.microsoft.com/office/drawing/2014/main" val="20001"/>
                    </a:ext>
                  </a:extLst>
                </a:gridCol>
                <a:gridCol w="2192092">
                  <a:extLst>
                    <a:ext uri="{9D8B030D-6E8A-4147-A177-3AD203B41FA5}">
                      <a16:colId xmlns:a16="http://schemas.microsoft.com/office/drawing/2014/main" val="20002"/>
                    </a:ext>
                  </a:extLst>
                </a:gridCol>
                <a:gridCol w="1025595">
                  <a:extLst>
                    <a:ext uri="{9D8B030D-6E8A-4147-A177-3AD203B41FA5}">
                      <a16:colId xmlns:a16="http://schemas.microsoft.com/office/drawing/2014/main" val="20003"/>
                    </a:ext>
                  </a:extLst>
                </a:gridCol>
                <a:gridCol w="1794221">
                  <a:extLst>
                    <a:ext uri="{9D8B030D-6E8A-4147-A177-3AD203B41FA5}">
                      <a16:colId xmlns:a16="http://schemas.microsoft.com/office/drawing/2014/main" val="20004"/>
                    </a:ext>
                  </a:extLst>
                </a:gridCol>
                <a:gridCol w="4519765">
                  <a:extLst>
                    <a:ext uri="{9D8B030D-6E8A-4147-A177-3AD203B41FA5}">
                      <a16:colId xmlns:a16="http://schemas.microsoft.com/office/drawing/2014/main" val="20005"/>
                    </a:ext>
                  </a:extLst>
                </a:gridCol>
              </a:tblGrid>
              <a:tr h="590380">
                <a:tc>
                  <a:txBody>
                    <a:bodyPr/>
                    <a:lstStyle/>
                    <a:p>
                      <a:pPr algn="ctr" defTabSz="457200">
                        <a:defRPr sz="1800"/>
                      </a:pPr>
                      <a:r>
                        <a:rPr sz="2000" b="1">
                          <a:latin typeface="Times Roman"/>
                          <a:ea typeface="Times Roman"/>
                          <a:cs typeface="Times Roman"/>
                          <a:sym typeface="Times Roman"/>
                        </a:rPr>
                        <a:t>Therapy Type</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Generic Name</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Brand Name(s)</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Route</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Frequency</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Dose / Delivery</a:t>
                      </a:r>
                    </a:p>
                  </a:txBody>
                  <a:tcPr marL="12700" marR="12700" marT="12700" marB="12700" anchor="ctr" horzOverflow="overflow"/>
                </a:tc>
                <a:extLst>
                  <a:ext uri="{0D108BD9-81ED-4DB2-BD59-A6C34878D82A}">
                    <a16:rowId xmlns:a16="http://schemas.microsoft.com/office/drawing/2014/main" val="10000"/>
                  </a:ext>
                </a:extLst>
              </a:tr>
              <a:tr h="915090">
                <a:tc>
                  <a:txBody>
                    <a:bodyPr/>
                    <a:lstStyle/>
                    <a:p>
                      <a:pPr algn="l" defTabSz="457200">
                        <a:defRPr sz="1800"/>
                      </a:pPr>
                      <a:r>
                        <a:rPr sz="2000" b="1">
                          <a:latin typeface="Times Roman"/>
                          <a:ea typeface="Times Roman"/>
                          <a:cs typeface="Times Roman"/>
                          <a:sym typeface="Times Roman"/>
                        </a:rPr>
                        <a:t>Transdermal estrogen patch</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Alora, Minivelle, Lyllana, Vivelle-Dot, Dotti</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Twice weekly (every 3.5 days / 84 hrs)</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0.025 mg/day, 0.0375 mg/day, 0.05 mg/day, 0.075 mg/day, 0.1 mg/day</a:t>
                      </a:r>
                    </a:p>
                  </a:txBody>
                  <a:tcPr marL="12700" marR="12700" marT="12700" marB="12700" anchor="ctr" horzOverflow="overflow"/>
                </a:tc>
                <a:extLst>
                  <a:ext uri="{0D108BD9-81ED-4DB2-BD59-A6C34878D82A}">
                    <a16:rowId xmlns:a16="http://schemas.microsoft.com/office/drawing/2014/main" val="10001"/>
                  </a:ext>
                </a:extLst>
              </a:tr>
              <a:tr h="915090">
                <a:tc>
                  <a:txBody>
                    <a:bodyPr/>
                    <a:lstStyle/>
                    <a:p>
                      <a:pPr algn="l" defTabSz="457200">
                        <a:defRPr sz="2000"/>
                      </a:pPr>
                      <a:endParaRP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Climara, Menostar</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Once weekly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0.014 mg/day, 0.025 mg/day, 0.0375 mg/day, 0.05 mg/day, 0.06 mg/day, 0.075 mg/day, 0.1 mg/day</a:t>
                      </a:r>
                    </a:p>
                  </a:txBody>
                  <a:tcPr marL="12700" marR="12700" marT="12700" marB="12700" anchor="ctr" horzOverflow="overflow"/>
                </a:tc>
                <a:extLst>
                  <a:ext uri="{0D108BD9-81ED-4DB2-BD59-A6C34878D82A}">
                    <a16:rowId xmlns:a16="http://schemas.microsoft.com/office/drawing/2014/main" val="10002"/>
                  </a:ext>
                </a:extLst>
              </a:tr>
              <a:tr h="915090">
                <a:tc>
                  <a:txBody>
                    <a:bodyPr/>
                    <a:lstStyle/>
                    <a:p>
                      <a:pPr algn="l" defTabSz="457200">
                        <a:defRPr sz="1800"/>
                      </a:pPr>
                      <a:r>
                        <a:rPr sz="2000" b="1">
                          <a:latin typeface="Times Roman"/>
                          <a:ea typeface="Times Roman"/>
                          <a:cs typeface="Times Roman"/>
                          <a:sym typeface="Times Roman"/>
                        </a:rPr>
                        <a:t>Transdermal estrogen + progestin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 + norethindrone</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Combipatch</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Twice weekly (every 3.5 days / 84 hrs)</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0.05 mg E + 0.14 mg NE/day, 0.05 mg E + 0.25 mg NE/day</a:t>
                      </a:r>
                    </a:p>
                  </a:txBody>
                  <a:tcPr marL="12700" marR="12700" marT="12700" marB="12700" anchor="ctr" horzOverflow="overflow"/>
                </a:tc>
                <a:extLst>
                  <a:ext uri="{0D108BD9-81ED-4DB2-BD59-A6C34878D82A}">
                    <a16:rowId xmlns:a16="http://schemas.microsoft.com/office/drawing/2014/main" val="10003"/>
                  </a:ext>
                </a:extLst>
              </a:tr>
              <a:tr h="915090">
                <a:tc>
                  <a:txBody>
                    <a:bodyPr/>
                    <a:lstStyle/>
                    <a:p>
                      <a:pPr algn="l" defTabSz="457200">
                        <a:defRPr sz="2000"/>
                      </a:pPr>
                      <a:endParaRP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 + levonorgestrel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Climara Pro</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Once weekly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0.045 mg E + 0.015 mg LN/day</a:t>
                      </a:r>
                    </a:p>
                  </a:txBody>
                  <a:tcPr marL="12700" marR="12700" marT="12700" marB="12700" anchor="ctr" horzOverflow="overflow"/>
                </a:tc>
                <a:extLst>
                  <a:ext uri="{0D108BD9-81ED-4DB2-BD59-A6C34878D82A}">
                    <a16:rowId xmlns:a16="http://schemas.microsoft.com/office/drawing/2014/main" val="10004"/>
                  </a:ext>
                </a:extLst>
              </a:tr>
              <a:tr h="915090">
                <a:tc>
                  <a:txBody>
                    <a:bodyPr/>
                    <a:lstStyle/>
                    <a:p>
                      <a:pPr algn="l" defTabSz="457200">
                        <a:defRPr sz="1800"/>
                      </a:pPr>
                      <a:r>
                        <a:rPr sz="2000" b="1">
                          <a:latin typeface="Times Roman"/>
                          <a:ea typeface="Times Roman"/>
                          <a:cs typeface="Times Roman"/>
                          <a:sym typeface="Times Roman"/>
                        </a:rPr>
                        <a:t>Transdermal estrogen gel / spray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Estrogel 0.06%</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0.75 mg E per pump</a:t>
                      </a:r>
                    </a:p>
                  </a:txBody>
                  <a:tcPr marL="12700" marR="12700" marT="12700" marB="12700" anchor="ctr" horzOverflow="overflow"/>
                </a:tc>
                <a:extLst>
                  <a:ext uri="{0D108BD9-81ED-4DB2-BD59-A6C34878D82A}">
                    <a16:rowId xmlns:a16="http://schemas.microsoft.com/office/drawing/2014/main" val="10005"/>
                  </a:ext>
                </a:extLst>
              </a:tr>
              <a:tr h="915090">
                <a:tc>
                  <a:txBody>
                    <a:bodyPr/>
                    <a:lstStyle/>
                    <a:p>
                      <a:pPr algn="l" defTabSz="457200">
                        <a:defRPr sz="2000"/>
                      </a:pPr>
                      <a:endParaRP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Elestrin 0.06%</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0.52 mg E per pump</a:t>
                      </a:r>
                    </a:p>
                  </a:txBody>
                  <a:tcPr marL="12700" marR="12700" marT="12700" marB="12700" anchor="ctr" horzOverflow="overflow"/>
                </a:tc>
                <a:extLst>
                  <a:ext uri="{0D108BD9-81ED-4DB2-BD59-A6C34878D82A}">
                    <a16:rowId xmlns:a16="http://schemas.microsoft.com/office/drawing/2014/main" val="10006"/>
                  </a:ext>
                </a:extLst>
              </a:tr>
              <a:tr h="915090">
                <a:tc>
                  <a:txBody>
                    <a:bodyPr/>
                    <a:lstStyle/>
                    <a:p>
                      <a:pPr algn="l" defTabSz="457200">
                        <a:defRPr sz="2000"/>
                      </a:pPr>
                      <a:endParaRP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Divigel 0.1%</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0.25 mg, 0.5 mg, 1 mg E per packet</a:t>
                      </a:r>
                    </a:p>
                  </a:txBody>
                  <a:tcPr marL="12700" marR="12700" marT="12700" marB="12700" anchor="ctr" horzOverflow="overflow"/>
                </a:tc>
                <a:extLst>
                  <a:ext uri="{0D108BD9-81ED-4DB2-BD59-A6C34878D82A}">
                    <a16:rowId xmlns:a16="http://schemas.microsoft.com/office/drawing/2014/main" val="10007"/>
                  </a:ext>
                </a:extLst>
              </a:tr>
              <a:tr h="915090">
                <a:tc>
                  <a:txBody>
                    <a:bodyPr/>
                    <a:lstStyle/>
                    <a:p>
                      <a:pPr algn="l" defTabSz="457200">
                        <a:defRPr sz="2000"/>
                      </a:pPr>
                      <a:endParaRP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EvaMist</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Daily</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1.53 mg E per spray</a:t>
                      </a:r>
                    </a:p>
                  </a:txBody>
                  <a:tcPr marL="12700" marR="12700" marT="12700" marB="12700" anchor="ctr" horzOverflow="overflow"/>
                </a:tc>
                <a:extLst>
                  <a:ext uri="{0D108BD9-81ED-4DB2-BD59-A6C34878D82A}">
                    <a16:rowId xmlns:a16="http://schemas.microsoft.com/office/drawing/2014/main" val="10008"/>
                  </a:ext>
                </a:extLst>
              </a:tr>
              <a:tr h="915090">
                <a:tc>
                  <a:txBody>
                    <a:bodyPr/>
                    <a:lstStyle/>
                    <a:p>
                      <a:pPr algn="l" defTabSz="457200">
                        <a:defRPr sz="1800"/>
                      </a:pPr>
                      <a:r>
                        <a:rPr sz="2000" b="1">
                          <a:latin typeface="Times Roman"/>
                          <a:ea typeface="Times Roman"/>
                          <a:cs typeface="Times Roman"/>
                          <a:sym typeface="Times Roman"/>
                        </a:rPr>
                        <a:t>Intravaginal estrogen ring</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Femring</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Intravaginal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Every 3 months</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0.05 mg E/day, 0.1 mg E/day</a:t>
                      </a:r>
                    </a:p>
                  </a:txBody>
                  <a:tcPr marL="12700" marR="12700" marT="12700" marB="12700" anchor="ctr" horzOverflow="overflow"/>
                </a:tc>
                <a:extLst>
                  <a:ext uri="{0D108BD9-81ED-4DB2-BD59-A6C34878D82A}">
                    <a16:rowId xmlns:a16="http://schemas.microsoft.com/office/drawing/2014/main" val="10009"/>
                  </a:ext>
                </a:extLst>
              </a:tr>
            </a:tbl>
          </a:graphicData>
        </a:graphic>
      </p:graphicFrame>
      <p:sp>
        <p:nvSpPr>
          <p:cNvPr id="191" name="Transdermal &amp; Intravaginal Menopausal Hormone Therapy (MHT)"/>
          <p:cNvSpPr txBox="1"/>
          <p:nvPr/>
        </p:nvSpPr>
        <p:spPr>
          <a:xfrm>
            <a:off x="638850" y="157168"/>
            <a:ext cx="6786229" cy="875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1400"/>
              </a:spcBef>
              <a:defRPr sz="1800" b="1">
                <a:latin typeface="Times Roman"/>
                <a:ea typeface="Times Roman"/>
                <a:cs typeface="Times Roman"/>
                <a:sym typeface="Times Roman"/>
              </a:defRPr>
            </a:lvl1pPr>
          </a:lstStyle>
          <a:p>
            <a:r>
              <a:t>Transdermal &amp; Intravaginal Menopausal Hormone Therapy (MHT)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ide Effects"/>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Side Effects </a:t>
            </a:r>
          </a:p>
        </p:txBody>
      </p:sp>
      <p:sp>
        <p:nvSpPr>
          <p:cNvPr id="194" name="breast cancer?…"/>
          <p:cNvSpPr txBox="1">
            <a:spLocks noGrp="1"/>
          </p:cNvSpPr>
          <p:nvPr>
            <p:ph type="body" idx="1"/>
          </p:nvPr>
        </p:nvSpPr>
        <p:spPr>
          <a:xfrm>
            <a:off x="952500" y="2603500"/>
            <a:ext cx="11096625" cy="6284913"/>
          </a:xfrm>
          <a:prstGeom prst="rect">
            <a:avLst/>
          </a:prstGeom>
        </p:spPr>
        <p:txBody>
          <a:bodyPr/>
          <a:lstStyle/>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breast cancer?</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cardiovascular disease </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uterine bleeding </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fluid retention</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gas</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GERD</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pancreatitis </a:t>
            </a:r>
          </a:p>
          <a:p>
            <a:pPr marL="574675" indent="-574675" defTabSz="449262">
              <a:spcBef>
                <a:spcPts val="3200"/>
              </a:spcBef>
              <a:buSzPct val="75000"/>
              <a:buFont typeface="Helvetica Light"/>
              <a:buChar char="•"/>
              <a:defRPr sz="2700">
                <a:latin typeface="Helvetica Light"/>
                <a:ea typeface="Helvetica Light"/>
                <a:cs typeface="Helvetica Light"/>
                <a:sym typeface="Helvetica Light"/>
              </a:defRPr>
            </a:pPr>
            <a:r>
              <a:t>stroke/ dvt?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9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9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9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19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Breast Cancer"/>
          <p:cNvSpPr txBox="1">
            <a:spLocks noGrp="1"/>
          </p:cNvSpPr>
          <p:nvPr>
            <p:ph type="title"/>
          </p:nvPr>
        </p:nvSpPr>
        <p:spPr>
          <a:prstGeom prst="rect">
            <a:avLst/>
          </a:prstGeom>
        </p:spPr>
        <p:txBody>
          <a:bodyPr lIns="0" tIns="0" rIns="0" bIns="0"/>
          <a:lstStyle>
            <a:lvl1pPr algn="ctr" defTabSz="584200">
              <a:defRPr sz="8000">
                <a:latin typeface="Helvetica Light"/>
                <a:ea typeface="Helvetica Light"/>
                <a:cs typeface="Helvetica Light"/>
                <a:sym typeface="Helvetica Light"/>
              </a:defRPr>
            </a:lvl1pPr>
          </a:lstStyle>
          <a:p>
            <a:r>
              <a:t>Breast Cancer </a:t>
            </a:r>
          </a:p>
        </p:txBody>
      </p:sp>
      <p:sp>
        <p:nvSpPr>
          <p:cNvPr id="197" name="2002: WHI concludes that estrogen + progesterone therapy increase risk of breast cancer and did not improve quality of life…"/>
          <p:cNvSpPr txBox="1">
            <a:spLocks noGrp="1"/>
          </p:cNvSpPr>
          <p:nvPr>
            <p:ph type="body" idx="1"/>
          </p:nvPr>
        </p:nvSpPr>
        <p:spPr>
          <a:prstGeom prst="rect">
            <a:avLst/>
          </a:prstGeom>
        </p:spPr>
        <p:txBody>
          <a:bodyPr lIns="0" tIns="0" rIns="0" bIns="0"/>
          <a:lstStyle/>
          <a:p>
            <a:pPr marL="358775" indent="-358775" defTabSz="584200">
              <a:spcBef>
                <a:spcPts val="4200"/>
              </a:spcBef>
              <a:buSzPct val="100000"/>
              <a:buFont typeface="Helvetica Light"/>
              <a:buChar char="•"/>
              <a:defRPr sz="3400">
                <a:latin typeface="Helvetica Light"/>
                <a:ea typeface="Helvetica Light"/>
                <a:cs typeface="Helvetica Light"/>
                <a:sym typeface="Helvetica Light"/>
              </a:defRPr>
            </a:pPr>
            <a:r>
              <a:t>2002: WHI concludes that estrogen + progesterone therapy increase risk of breast cancer and did not improve quality of life</a:t>
            </a:r>
          </a:p>
          <a:p>
            <a:pPr marL="358775" indent="-358775" defTabSz="584200">
              <a:spcBef>
                <a:spcPts val="4200"/>
              </a:spcBef>
              <a:buSzPct val="100000"/>
              <a:buFont typeface="Helvetica Light"/>
              <a:buChar char="•"/>
              <a:defRPr sz="3400">
                <a:latin typeface="Helvetica Light"/>
                <a:ea typeface="Helvetica Light"/>
                <a:cs typeface="Helvetica Light"/>
                <a:sym typeface="Helvetica Light"/>
              </a:defRPr>
            </a:pPr>
            <a:r>
              <a:t>since then WHI publications acknowledge MRT as </a:t>
            </a:r>
            <a:r>
              <a:rPr u="sng"/>
              <a:t>the most effective treatment for managing vasomotor sx menopause</a:t>
            </a:r>
          </a:p>
          <a:p>
            <a:pPr marL="358775" indent="-358775" defTabSz="584200">
              <a:spcBef>
                <a:spcPts val="4200"/>
              </a:spcBef>
              <a:buSzPct val="100000"/>
              <a:buFont typeface="Helvetica Light"/>
              <a:buChar char="•"/>
              <a:defRPr sz="3400" b="1"/>
            </a:pPr>
            <a:r>
              <a:t>CEE alone reduces the risk of breast cancer by 23% and reduces breast cancer death by 40%</a:t>
            </a:r>
          </a:p>
          <a:p>
            <a:pPr marL="358775" indent="-358775" defTabSz="584200">
              <a:spcBef>
                <a:spcPts val="4200"/>
              </a:spcBef>
              <a:buSzPct val="100000"/>
              <a:buFont typeface="Helvetica Light"/>
              <a:buChar char="•"/>
              <a:defRPr sz="3400" b="1"/>
            </a:pPr>
            <a:r>
              <a:t>American cancer society says that </a:t>
            </a:r>
            <a:r>
              <a:rPr u="sng"/>
              <a:t>estrogen only</a:t>
            </a:r>
            <a:r>
              <a:t> MRT is NOT linked to higher risk of breast cancer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roblems with WHI Breast Cancer Risk"/>
          <p:cNvSpPr txBox="1">
            <a:spLocks noGrp="1"/>
          </p:cNvSpPr>
          <p:nvPr>
            <p:ph type="title"/>
          </p:nvPr>
        </p:nvSpPr>
        <p:spPr>
          <a:xfrm>
            <a:off x="435901" y="119860"/>
            <a:ext cx="11704639" cy="1884363"/>
          </a:xfrm>
          <a:prstGeom prst="rect">
            <a:avLst/>
          </a:prstGeom>
        </p:spPr>
        <p:txBody>
          <a:bodyPr lIns="0" tIns="0" rIns="0" bIns="0">
            <a:normAutofit fontScale="90000"/>
          </a:bodyPr>
          <a:lstStyle>
            <a:lvl1pPr algn="ctr" defTabSz="455675">
              <a:defRPr sz="6240">
                <a:latin typeface="Helvetica Light"/>
                <a:ea typeface="Helvetica Light"/>
                <a:cs typeface="Helvetica Light"/>
                <a:sym typeface="Helvetica Light"/>
              </a:defRPr>
            </a:lvl1pPr>
          </a:lstStyle>
          <a:p>
            <a:r>
              <a:t>Problems with WHI Breast Cancer Risk</a:t>
            </a:r>
          </a:p>
        </p:txBody>
      </p:sp>
      <p:sp>
        <p:nvSpPr>
          <p:cNvPr id="200" name="Women in the WHI were older than typical hormone users: most started estrogen in their 60s, or 10-20 years after menopause…"/>
          <p:cNvSpPr txBox="1">
            <a:spLocks noGrp="1"/>
          </p:cNvSpPr>
          <p:nvPr>
            <p:ph type="body" idx="1"/>
          </p:nvPr>
        </p:nvSpPr>
        <p:spPr>
          <a:xfrm>
            <a:off x="532567" y="1608979"/>
            <a:ext cx="11704639" cy="7478713"/>
          </a:xfrm>
          <a:prstGeom prst="rect">
            <a:avLst/>
          </a:prstGeom>
        </p:spPr>
        <p:txBody>
          <a:bodyPr lIns="0" tIns="0" rIns="0" bIns="0"/>
          <a:lstStyle/>
          <a:p>
            <a:pPr marL="265493" indent="-265493" defTabSz="432308">
              <a:spcBef>
                <a:spcPts val="3100"/>
              </a:spcBef>
              <a:buSzPct val="100000"/>
              <a:buFont typeface="Helvetica Light"/>
              <a:buChar char="•"/>
              <a:defRPr sz="2368">
                <a:latin typeface="Helvetica Light"/>
                <a:ea typeface="Helvetica Light"/>
                <a:cs typeface="Helvetica Light"/>
                <a:sym typeface="Helvetica Light"/>
              </a:defRPr>
            </a:pPr>
            <a:endParaRPr/>
          </a:p>
          <a:p>
            <a:pPr marL="800004" indent="-800004" defTabSz="432308">
              <a:spcBef>
                <a:spcPts val="3100"/>
              </a:spcBef>
              <a:buSzPct val="100000"/>
              <a:buFont typeface="Helvetica Light"/>
              <a:buChar char="•"/>
              <a:defRPr sz="2590">
                <a:latin typeface="Helvetica Light"/>
                <a:ea typeface="Helvetica Light"/>
                <a:cs typeface="Helvetica Light"/>
                <a:sym typeface="Helvetica Light"/>
              </a:defRPr>
            </a:pPr>
            <a:r>
              <a:t>Women in the WHI were older than typical hormone users: most started estrogen in their 60s, or 10-20 years after menopause</a:t>
            </a:r>
          </a:p>
          <a:p>
            <a:pPr marL="800004" indent="-800004" defTabSz="432308">
              <a:spcBef>
                <a:spcPts val="3100"/>
              </a:spcBef>
              <a:buSzPct val="100000"/>
              <a:buFont typeface="Helvetica Light"/>
              <a:buChar char="•"/>
              <a:defRPr sz="2590">
                <a:latin typeface="Helvetica Light"/>
                <a:ea typeface="Helvetica Light"/>
                <a:cs typeface="Helvetica Light"/>
                <a:sym typeface="Helvetica Light"/>
              </a:defRPr>
            </a:pPr>
            <a:r>
              <a:t>Most women had higher baseline risk than the average person including obesity, metabolic issues etc </a:t>
            </a:r>
          </a:p>
          <a:p>
            <a:pPr marL="800004" indent="-800004" defTabSz="432308">
              <a:spcBef>
                <a:spcPts val="3100"/>
              </a:spcBef>
              <a:buSzPct val="100000"/>
              <a:buFont typeface="Helvetica Light"/>
              <a:buChar char="•"/>
              <a:defRPr sz="2590">
                <a:latin typeface="Helvetica Light"/>
                <a:ea typeface="Helvetica Light"/>
                <a:cs typeface="Helvetica Light"/>
                <a:sym typeface="Helvetica Light"/>
              </a:defRPr>
            </a:pPr>
            <a:r>
              <a:t>Estrogen alone vs estrogen + progesterone </a:t>
            </a:r>
          </a:p>
          <a:p>
            <a:pPr marL="969168" lvl="1" indent="-800004" defTabSz="432308">
              <a:spcBef>
                <a:spcPts val="3100"/>
              </a:spcBef>
              <a:buSzPct val="100000"/>
              <a:buFont typeface="Helvetica Light"/>
              <a:buChar char="•"/>
              <a:defRPr sz="2590">
                <a:latin typeface="Helvetica Light"/>
                <a:ea typeface="Helvetica Light"/>
                <a:cs typeface="Helvetica Light"/>
                <a:sym typeface="Helvetica Light"/>
              </a:defRPr>
            </a:pPr>
            <a:r>
              <a:t>Estrogen + progesterone showed small INCREASE in breast cancer</a:t>
            </a:r>
          </a:p>
          <a:p>
            <a:pPr marL="969168" lvl="1" indent="-800004" defTabSz="432308">
              <a:spcBef>
                <a:spcPts val="3100"/>
              </a:spcBef>
              <a:buSzPct val="100000"/>
              <a:buFont typeface="Helvetica Light"/>
              <a:buChar char="•"/>
              <a:defRPr sz="2590">
                <a:latin typeface="Helvetica Light"/>
                <a:ea typeface="Helvetica Light"/>
                <a:cs typeface="Helvetica Light"/>
                <a:sym typeface="Helvetica Light"/>
              </a:defRPr>
            </a:pPr>
            <a:r>
              <a:t>Estrogen alone showed DECREASE in breast cancer</a:t>
            </a:r>
          </a:p>
          <a:p>
            <a:pPr marL="800004" indent="-800004" defTabSz="432308">
              <a:spcBef>
                <a:spcPts val="3100"/>
              </a:spcBef>
              <a:buSzPct val="100000"/>
              <a:buFont typeface="Helvetica Light"/>
              <a:buChar char="•"/>
              <a:defRPr sz="2590">
                <a:latin typeface="Helvetica Light"/>
                <a:ea typeface="Helvetica Light"/>
                <a:cs typeface="Helvetica Light"/>
                <a:sym typeface="Helvetica Light"/>
              </a:defRPr>
            </a:pPr>
            <a:r>
              <a:t>Early detection bias - women in the study underwent routine screening and may have found more cancer earlier</a:t>
            </a:r>
          </a:p>
          <a:p>
            <a:pPr marL="800004" indent="-800004" defTabSz="432308">
              <a:spcBef>
                <a:spcPts val="3100"/>
              </a:spcBef>
              <a:buSzPct val="100000"/>
              <a:buFont typeface="Helvetica Light"/>
              <a:buChar char="•"/>
              <a:defRPr sz="2590" b="1"/>
            </a:pPr>
            <a:r>
              <a:t>Relative risk sounds much scarier than absolute risk - especially when the absolute risk is already very small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0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0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20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Breast Cancer Risk WHI continued"/>
          <p:cNvSpPr txBox="1">
            <a:spLocks noGrp="1"/>
          </p:cNvSpPr>
          <p:nvPr>
            <p:ph type="title"/>
          </p:nvPr>
        </p:nvSpPr>
        <p:spPr>
          <a:xfrm>
            <a:off x="649287" y="390525"/>
            <a:ext cx="11614807" cy="869219"/>
          </a:xfrm>
          <a:prstGeom prst="rect">
            <a:avLst/>
          </a:prstGeom>
        </p:spPr>
        <p:txBody>
          <a:bodyPr lIns="0" tIns="0" rIns="0" bIns="0">
            <a:normAutofit fontScale="90000"/>
          </a:bodyPr>
          <a:lstStyle>
            <a:lvl1pPr algn="ctr" defTabSz="420624">
              <a:defRPr sz="5760">
                <a:latin typeface="Helvetica Light"/>
                <a:ea typeface="Helvetica Light"/>
                <a:cs typeface="Helvetica Light"/>
                <a:sym typeface="Helvetica Light"/>
              </a:defRPr>
            </a:lvl1pPr>
          </a:lstStyle>
          <a:p>
            <a:r>
              <a:t>Breast Cancer Risk WHI continued</a:t>
            </a:r>
          </a:p>
        </p:txBody>
      </p:sp>
      <p:sp>
        <p:nvSpPr>
          <p:cNvPr id="203" name="Estrogen + progestin (combined HRT)…"/>
          <p:cNvSpPr txBox="1">
            <a:spLocks noGrp="1"/>
          </p:cNvSpPr>
          <p:nvPr>
            <p:ph type="body" idx="1"/>
          </p:nvPr>
        </p:nvSpPr>
        <p:spPr>
          <a:xfrm>
            <a:off x="437273" y="1408108"/>
            <a:ext cx="11704639" cy="7478714"/>
          </a:xfrm>
          <a:prstGeom prst="rect">
            <a:avLst/>
          </a:prstGeom>
        </p:spPr>
        <p:txBody>
          <a:bodyPr lIns="0" tIns="0" rIns="0" bIns="0"/>
          <a:lstStyle/>
          <a:p>
            <a:pPr marL="190150" indent="-190150" defTabSz="309625">
              <a:spcBef>
                <a:spcPts val="2200"/>
              </a:spcBef>
              <a:buSzPct val="100000"/>
              <a:buFont typeface="Helvetica Light"/>
              <a:buChar char="•"/>
              <a:defRPr sz="2173">
                <a:latin typeface="Helvetica Light"/>
                <a:ea typeface="Helvetica Light"/>
                <a:cs typeface="Helvetica Light"/>
                <a:sym typeface="Helvetica Light"/>
              </a:defRPr>
            </a:pPr>
            <a:endParaRPr/>
          </a:p>
          <a:p>
            <a:pPr marL="572976" indent="-572976" defTabSz="309625">
              <a:spcBef>
                <a:spcPts val="2200"/>
              </a:spcBef>
              <a:buSzPct val="100000"/>
              <a:buFont typeface="Helvetica Light"/>
              <a:buChar char="•"/>
              <a:defRPr sz="2384" u="sng">
                <a:latin typeface="Helvetica Light"/>
                <a:ea typeface="Helvetica Light"/>
                <a:cs typeface="Helvetica Light"/>
                <a:sym typeface="Helvetica Light"/>
              </a:defRPr>
            </a:pPr>
            <a:r>
              <a:t>Estrogen + progestin (combined HRT)</a:t>
            </a:r>
          </a:p>
          <a:p>
            <a:pPr marL="694134" lvl="1" indent="-572976" defTabSz="309625">
              <a:spcBef>
                <a:spcPts val="2200"/>
              </a:spcBef>
              <a:buSzPct val="100000"/>
              <a:buFont typeface="Helvetica Light"/>
              <a:buChar char="•"/>
              <a:defRPr sz="2384">
                <a:latin typeface="Helvetica Light"/>
                <a:ea typeface="Helvetica Light"/>
                <a:cs typeface="Helvetica Light"/>
                <a:sym typeface="Helvetica Light"/>
              </a:defRPr>
            </a:pPr>
            <a:r>
              <a:t>This is where the increased risk comes from.</a:t>
            </a:r>
          </a:p>
          <a:p>
            <a:pPr marL="694134" lvl="1" indent="-572976" defTabSz="309625">
              <a:spcBef>
                <a:spcPts val="2200"/>
              </a:spcBef>
              <a:buSzPct val="100000"/>
              <a:buFont typeface="Helvetica Light"/>
              <a:buChar char="•"/>
              <a:defRPr sz="2384">
                <a:latin typeface="Helvetica Light"/>
                <a:ea typeface="Helvetica Light"/>
                <a:cs typeface="Helvetica Light"/>
                <a:sym typeface="Helvetica Light"/>
              </a:defRPr>
            </a:pPr>
            <a:r>
              <a:t>Relative risk: about 20–30% higher after ~5 years of use</a:t>
            </a:r>
          </a:p>
          <a:p>
            <a:pPr marL="694134" lvl="1" indent="-572976" defTabSz="309625">
              <a:spcBef>
                <a:spcPts val="2200"/>
              </a:spcBef>
              <a:buSzPct val="100000"/>
              <a:buFont typeface="Helvetica Light"/>
              <a:buChar char="•"/>
              <a:defRPr sz="2384">
                <a:latin typeface="Helvetica Light"/>
                <a:ea typeface="Helvetica Light"/>
                <a:cs typeface="Helvetica Light"/>
                <a:sym typeface="Helvetica Light"/>
              </a:defRPr>
            </a:pPr>
            <a:r>
              <a:t>Absolute risk: about 4–8 extra cases per 1,000 women over 5 years</a:t>
            </a:r>
          </a:p>
          <a:p>
            <a:pPr marL="694134" lvl="1" indent="-572976" defTabSz="309625">
              <a:spcBef>
                <a:spcPts val="2200"/>
              </a:spcBef>
              <a:buSzPct val="100000"/>
              <a:buFont typeface="Helvetica Light"/>
              <a:buChar char="•"/>
              <a:defRPr sz="2384">
                <a:latin typeface="Helvetica Light"/>
                <a:ea typeface="Helvetica Light"/>
                <a:cs typeface="Helvetica Light"/>
                <a:sym typeface="Helvetica Light"/>
              </a:defRPr>
            </a:pPr>
            <a:r>
              <a:t>In plain terms:</a:t>
            </a:r>
            <a:br/>
            <a:r>
              <a:t>If ~23 out of 1,000 similar women would get breast cancer anyway, HRT might raise that to ~27–31</a:t>
            </a:r>
          </a:p>
          <a:p>
            <a:pPr marL="572976" indent="-572976" defTabSz="309625">
              <a:spcBef>
                <a:spcPts val="2200"/>
              </a:spcBef>
              <a:buSzPct val="100000"/>
              <a:buFont typeface="Helvetica Light"/>
              <a:buChar char="•"/>
              <a:defRPr sz="2384" u="sng">
                <a:latin typeface="Helvetica Light"/>
                <a:ea typeface="Helvetica Light"/>
                <a:cs typeface="Helvetica Light"/>
                <a:sym typeface="Helvetica Light"/>
              </a:defRPr>
            </a:pPr>
            <a:r>
              <a:t>Estrogen alone (for women without a uterus)</a:t>
            </a:r>
          </a:p>
          <a:p>
            <a:pPr marL="694134" lvl="1" indent="-572976" defTabSz="309625">
              <a:spcBef>
                <a:spcPts val="2200"/>
              </a:spcBef>
              <a:buSzPct val="100000"/>
              <a:buFont typeface="Helvetica Light"/>
              <a:buChar char="•"/>
              <a:defRPr sz="2384" b="1"/>
            </a:pPr>
            <a:r>
              <a:t>This does not increase risk</a:t>
            </a:r>
          </a:p>
          <a:p>
            <a:pPr marL="694134" lvl="1" indent="-572976" defTabSz="309625">
              <a:spcBef>
                <a:spcPts val="2200"/>
              </a:spcBef>
              <a:buSzPct val="100000"/>
              <a:buFont typeface="Helvetica Light"/>
              <a:buChar char="•"/>
              <a:defRPr sz="2384">
                <a:latin typeface="Helvetica Light"/>
                <a:ea typeface="Helvetica Light"/>
                <a:cs typeface="Helvetica Light"/>
                <a:sym typeface="Helvetica Light"/>
              </a:defRPr>
            </a:pPr>
            <a:r>
              <a:t>Relative risk: no increase, possibly a slight decrease</a:t>
            </a:r>
          </a:p>
          <a:p>
            <a:pPr marL="572976" indent="-572976" defTabSz="309625">
              <a:spcBef>
                <a:spcPts val="2200"/>
              </a:spcBef>
              <a:buSzPct val="100000"/>
              <a:buFont typeface="Helvetica Light"/>
              <a:buChar char="•"/>
              <a:defRPr sz="2384">
                <a:latin typeface="Helvetica Light"/>
                <a:ea typeface="Helvetica Light"/>
                <a:cs typeface="Helvetica Light"/>
                <a:sym typeface="Helvetica Light"/>
              </a:defRPr>
            </a:pPr>
            <a:r>
              <a:t>In the WHI, estrogen-only users had fewer breast cancers than placebo, even long-term.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0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0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20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20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2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ontinued again!"/>
          <p:cNvSpPr txBox="1">
            <a:spLocks noGrp="1"/>
          </p:cNvSpPr>
          <p:nvPr>
            <p:ph type="title"/>
          </p:nvPr>
        </p:nvSpPr>
        <p:spPr>
          <a:xfrm>
            <a:off x="884314" y="299125"/>
            <a:ext cx="11236172" cy="732754"/>
          </a:xfrm>
          <a:prstGeom prst="rect">
            <a:avLst/>
          </a:prstGeom>
        </p:spPr>
        <p:txBody>
          <a:bodyPr lIns="0" tIns="0" rIns="0" bIns="0">
            <a:normAutofit fontScale="90000"/>
          </a:bodyPr>
          <a:lstStyle>
            <a:lvl1pPr algn="ctr" defTabSz="379729">
              <a:defRPr sz="4810">
                <a:latin typeface="Helvetica Light"/>
                <a:ea typeface="Helvetica Light"/>
                <a:cs typeface="Helvetica Light"/>
                <a:sym typeface="Helvetica Light"/>
              </a:defRPr>
            </a:lvl1pPr>
          </a:lstStyle>
          <a:p>
            <a:r>
              <a:t>Continued again!</a:t>
            </a:r>
          </a:p>
        </p:txBody>
      </p:sp>
      <p:sp>
        <p:nvSpPr>
          <p:cNvPr id="206" name="Timing matters…"/>
          <p:cNvSpPr txBox="1">
            <a:spLocks noGrp="1"/>
          </p:cNvSpPr>
          <p:nvPr>
            <p:ph type="body" idx="1"/>
          </p:nvPr>
        </p:nvSpPr>
        <p:spPr>
          <a:xfrm>
            <a:off x="650081" y="1804834"/>
            <a:ext cx="11704638" cy="7478713"/>
          </a:xfrm>
          <a:prstGeom prst="rect">
            <a:avLst/>
          </a:prstGeom>
        </p:spPr>
        <p:txBody>
          <a:bodyPr lIns="0" tIns="0" rIns="0" bIns="0"/>
          <a:lstStyle/>
          <a:p>
            <a:pPr marL="1081087" indent="-1081087" defTabSz="584200">
              <a:spcBef>
                <a:spcPts val="4200"/>
              </a:spcBef>
              <a:buSzPct val="100000"/>
              <a:buFont typeface="Helvetica Light"/>
              <a:buChar char="•"/>
              <a:defRPr sz="3000" b="1"/>
            </a:pPr>
            <a:r>
              <a:t>Timing matters</a:t>
            </a:r>
          </a:p>
          <a:p>
            <a:pPr marL="1309687" lvl="1" indent="-1081087" defTabSz="584200">
              <a:spcBef>
                <a:spcPts val="4200"/>
              </a:spcBef>
              <a:buSzPct val="100000"/>
              <a:buFont typeface="Helvetica Light"/>
              <a:buChar char="•"/>
              <a:defRPr sz="3000">
                <a:latin typeface="Helvetica Light"/>
                <a:ea typeface="Helvetica Light"/>
                <a:cs typeface="Helvetica Light"/>
                <a:sym typeface="Helvetica Light"/>
              </a:defRPr>
            </a:pPr>
            <a:r>
              <a:t> Starting MRT near menopause (ages ~45–55) → lower risk</a:t>
            </a:r>
          </a:p>
          <a:p>
            <a:pPr marL="1309687" lvl="1" indent="-1081087" defTabSz="584200">
              <a:spcBef>
                <a:spcPts val="4200"/>
              </a:spcBef>
              <a:buSzPct val="100000"/>
              <a:buFont typeface="Helvetica Light"/>
              <a:buChar char="•"/>
              <a:defRPr sz="3000">
                <a:latin typeface="Helvetica Light"/>
                <a:ea typeface="Helvetica Light"/>
                <a:cs typeface="Helvetica Light"/>
                <a:sym typeface="Helvetica Light"/>
              </a:defRPr>
            </a:pPr>
            <a:r>
              <a:t>Starting MRT &gt; 10 years after menopause or age 60 → slightly higher risk</a:t>
            </a:r>
          </a:p>
          <a:p>
            <a:pPr marL="1081087" indent="-1081087" defTabSz="584200">
              <a:spcBef>
                <a:spcPts val="4200"/>
              </a:spcBef>
              <a:buSzPct val="100000"/>
              <a:buFont typeface="Helvetica Light"/>
              <a:buChar char="•"/>
              <a:defRPr sz="3000" b="1"/>
            </a:pPr>
            <a:r>
              <a:t>Duration of therapy matters</a:t>
            </a:r>
          </a:p>
          <a:p>
            <a:pPr marL="1081087" indent="-1081087" defTabSz="584200">
              <a:spcBef>
                <a:spcPts val="4200"/>
              </a:spcBef>
              <a:buSzPct val="100000"/>
              <a:buFont typeface="Helvetica Light"/>
              <a:buChar char="•"/>
              <a:defRPr sz="3000">
                <a:latin typeface="Helvetica Light"/>
                <a:ea typeface="Helvetica Light"/>
                <a:cs typeface="Helvetica Light"/>
                <a:sym typeface="Helvetica Light"/>
              </a:defRPr>
            </a:pPr>
            <a:r>
              <a:t>&lt; 3–5 years: minimal or no increase</a:t>
            </a:r>
          </a:p>
          <a:p>
            <a:pPr marL="1081087" indent="-1081087" defTabSz="584200">
              <a:spcBef>
                <a:spcPts val="4200"/>
              </a:spcBef>
              <a:buSzPct val="100000"/>
              <a:buFont typeface="Helvetica Light"/>
              <a:buChar char="•"/>
              <a:defRPr sz="3000">
                <a:latin typeface="Helvetica Light"/>
                <a:ea typeface="Helvetica Light"/>
                <a:cs typeface="Helvetica Light"/>
                <a:sym typeface="Helvetica Light"/>
              </a:defRPr>
            </a:pPr>
            <a:r>
              <a:t>&gt; 5 years of combined therapy: risk slowly rises</a:t>
            </a:r>
          </a:p>
          <a:p>
            <a:pPr marL="1081087" indent="-1081087" defTabSz="584200">
              <a:spcBef>
                <a:spcPts val="4200"/>
              </a:spcBef>
              <a:buSzPct val="100000"/>
              <a:buFont typeface="Helvetica Light"/>
              <a:buChar char="•"/>
              <a:defRPr sz="3000">
                <a:latin typeface="Helvetica Light"/>
                <a:ea typeface="Helvetica Light"/>
                <a:cs typeface="Helvetica Light"/>
                <a:sym typeface="Helvetica Light"/>
              </a:defRPr>
            </a:pPr>
            <a:r>
              <a:t>after cessation of therapy, risk returns to that of an average woman who is NOT on HRT within 3 years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0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 name="Table 1"/>
          <p:cNvGraphicFramePr/>
          <p:nvPr/>
        </p:nvGraphicFramePr>
        <p:xfrm>
          <a:off x="863341" y="635790"/>
          <a:ext cx="11731463" cy="7324688"/>
        </p:xfrm>
        <a:graphic>
          <a:graphicData uri="http://schemas.openxmlformats.org/drawingml/2006/table">
            <a:tbl>
              <a:tblPr bandRow="1">
                <a:tableStyleId>{4C3C2611-4C71-4FC5-86AE-919BDF0F9419}</a:tableStyleId>
              </a:tblPr>
              <a:tblGrid>
                <a:gridCol w="3569315">
                  <a:extLst>
                    <a:ext uri="{9D8B030D-6E8A-4147-A177-3AD203B41FA5}">
                      <a16:colId xmlns:a16="http://schemas.microsoft.com/office/drawing/2014/main" val="20000"/>
                    </a:ext>
                  </a:extLst>
                </a:gridCol>
                <a:gridCol w="2017998">
                  <a:extLst>
                    <a:ext uri="{9D8B030D-6E8A-4147-A177-3AD203B41FA5}">
                      <a16:colId xmlns:a16="http://schemas.microsoft.com/office/drawing/2014/main" val="20001"/>
                    </a:ext>
                  </a:extLst>
                </a:gridCol>
                <a:gridCol w="2964782">
                  <a:extLst>
                    <a:ext uri="{9D8B030D-6E8A-4147-A177-3AD203B41FA5}">
                      <a16:colId xmlns:a16="http://schemas.microsoft.com/office/drawing/2014/main" val="20002"/>
                    </a:ext>
                  </a:extLst>
                </a:gridCol>
                <a:gridCol w="3166666">
                  <a:extLst>
                    <a:ext uri="{9D8B030D-6E8A-4147-A177-3AD203B41FA5}">
                      <a16:colId xmlns:a16="http://schemas.microsoft.com/office/drawing/2014/main" val="20003"/>
                    </a:ext>
                  </a:extLst>
                </a:gridCol>
              </a:tblGrid>
              <a:tr h="1044569">
                <a:tc>
                  <a:txBody>
                    <a:bodyPr/>
                    <a:lstStyle/>
                    <a:p>
                      <a:pPr algn="ctr" defTabSz="457200">
                        <a:defRPr sz="1800"/>
                      </a:pPr>
                      <a:r>
                        <a:rPr sz="2400" b="1">
                          <a:latin typeface="Times Roman"/>
                          <a:ea typeface="Times Roman"/>
                          <a:cs typeface="Times Roman"/>
                          <a:sym typeface="Times Roman"/>
                        </a:rPr>
                        <a:t>Factor</a:t>
                      </a:r>
                    </a:p>
                  </a:txBody>
                  <a:tcPr marL="12700" marR="12700" marT="12700" marB="12700" anchor="ctr" horzOverflow="overflow"/>
                </a:tc>
                <a:tc>
                  <a:txBody>
                    <a:bodyPr/>
                    <a:lstStyle/>
                    <a:p>
                      <a:pPr algn="ctr" defTabSz="457200">
                        <a:defRPr sz="1800"/>
                      </a:pPr>
                      <a:r>
                        <a:rPr sz="2400" b="1">
                          <a:latin typeface="Times Roman"/>
                          <a:ea typeface="Times Roman"/>
                          <a:cs typeface="Times Roman"/>
                          <a:sym typeface="Times Roman"/>
                        </a:rPr>
                        <a:t>Relative risk increase</a:t>
                      </a:r>
                    </a:p>
                  </a:txBody>
                  <a:tcPr marL="12700" marR="12700" marT="12700" marB="12700" anchor="ctr" horzOverflow="overflow"/>
                </a:tc>
                <a:tc>
                  <a:txBody>
                    <a:bodyPr/>
                    <a:lstStyle/>
                    <a:p>
                      <a:pPr algn="ctr" defTabSz="457200">
                        <a:defRPr sz="1800"/>
                      </a:pPr>
                      <a:r>
                        <a:rPr sz="2400" b="1">
                          <a:latin typeface="Times Roman"/>
                          <a:ea typeface="Times Roman"/>
                          <a:cs typeface="Times Roman"/>
                          <a:sym typeface="Times Roman"/>
                        </a:rPr>
                        <a:t>Absolute impact (over ~5 years)</a:t>
                      </a:r>
                    </a:p>
                  </a:txBody>
                  <a:tcPr marL="12700" marR="12700" marT="12700" marB="12700" anchor="ctr" horzOverflow="overflow"/>
                </a:tc>
                <a:tc>
                  <a:txBody>
                    <a:bodyPr/>
                    <a:lstStyle/>
                    <a:p>
                      <a:pPr algn="ctr" defTabSz="457200">
                        <a:defRPr sz="1800"/>
                      </a:pPr>
                      <a:r>
                        <a:rPr sz="2400" b="1">
                          <a:latin typeface="Times Roman"/>
                          <a:ea typeface="Times Roman"/>
                          <a:cs typeface="Times Roman"/>
                          <a:sym typeface="Times Roman"/>
                        </a:rPr>
                        <a:t>Practical Meaning</a:t>
                      </a:r>
                    </a:p>
                  </a:txBody>
                  <a:tcPr marL="12700" marR="12700" marT="12700" marB="12700" anchor="ctr" horzOverflow="overflow"/>
                </a:tc>
                <a:extLst>
                  <a:ext uri="{0D108BD9-81ED-4DB2-BD59-A6C34878D82A}">
                    <a16:rowId xmlns:a16="http://schemas.microsoft.com/office/drawing/2014/main" val="10000"/>
                  </a:ext>
                </a:extLst>
              </a:tr>
              <a:tr h="1044569">
                <a:tc>
                  <a:txBody>
                    <a:bodyPr/>
                    <a:lstStyle/>
                    <a:p>
                      <a:pPr algn="l" defTabSz="457200">
                        <a:defRPr sz="1800"/>
                      </a:pPr>
                      <a:r>
                        <a:rPr sz="2400" b="1">
                          <a:latin typeface="Times Roman"/>
                          <a:ea typeface="Times Roman"/>
                          <a:cs typeface="Times Roman"/>
                          <a:sym typeface="Times Roman"/>
                        </a:rPr>
                        <a:t>Combined HRT (estrogen + progestin)</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~20–30%</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+4–8 cases per 1,000 women</a:t>
                      </a:r>
                    </a:p>
                  </a:txBody>
                  <a:tcPr marL="12700" marR="12700" marT="12700" marB="12700" anchor="ctr" horzOverflow="overflow"/>
                </a:tc>
                <a:tc>
                  <a:txBody>
                    <a:bodyPr/>
                    <a:lstStyle/>
                    <a:p>
                      <a:pPr algn="l" defTabSz="457200">
                        <a:defRPr sz="1800"/>
                      </a:pPr>
                      <a:r>
                        <a:rPr sz="2400">
                          <a:latin typeface="Times Roman"/>
                          <a:ea typeface="Times Roman"/>
                          <a:cs typeface="Times Roman"/>
                          <a:sym typeface="Times Roman"/>
                        </a:rPr>
                        <a:t>Small increase; depends on duration and timing</a:t>
                      </a:r>
                    </a:p>
                  </a:txBody>
                  <a:tcPr marL="12700" marR="12700" marT="12700" marB="12700" anchor="ctr" horzOverflow="overflow"/>
                </a:tc>
                <a:extLst>
                  <a:ext uri="{0D108BD9-81ED-4DB2-BD59-A6C34878D82A}">
                    <a16:rowId xmlns:a16="http://schemas.microsoft.com/office/drawing/2014/main" val="10001"/>
                  </a:ext>
                </a:extLst>
              </a:tr>
              <a:tr h="1044569">
                <a:tc>
                  <a:txBody>
                    <a:bodyPr/>
                    <a:lstStyle/>
                    <a:p>
                      <a:pPr algn="l" defTabSz="457200">
                        <a:defRPr sz="1800"/>
                      </a:pPr>
                      <a:r>
                        <a:rPr sz="2400" b="1">
                          <a:latin typeface="Times Roman"/>
                          <a:ea typeface="Times Roman"/>
                          <a:cs typeface="Times Roman"/>
                          <a:sym typeface="Times Roman"/>
                        </a:rPr>
                        <a:t>Estrogen-only HRT</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0% (possibly ↓)</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No increase</a:t>
                      </a:r>
                    </a:p>
                  </a:txBody>
                  <a:tcPr marL="12700" marR="12700" marT="12700" marB="12700" anchor="ctr" horzOverflow="overflow"/>
                </a:tc>
                <a:tc>
                  <a:txBody>
                    <a:bodyPr/>
                    <a:lstStyle/>
                    <a:p>
                      <a:pPr algn="l" defTabSz="457200">
                        <a:defRPr sz="2400">
                          <a:latin typeface="Times Roman"/>
                          <a:ea typeface="Times Roman"/>
                          <a:cs typeface="Times Roman"/>
                          <a:sym typeface="Times Roman"/>
                        </a:defRPr>
                      </a:pPr>
                      <a:r>
                        <a:t>Does </a:t>
                      </a:r>
                      <a:r>
                        <a:rPr i="1"/>
                        <a:t>not</a:t>
                      </a:r>
                      <a:r>
                        <a:t> raise risk</a:t>
                      </a:r>
                    </a:p>
                  </a:txBody>
                  <a:tcPr marL="12700" marR="12700" marT="12700" marB="12700" anchor="ctr" horzOverflow="overflow"/>
                </a:tc>
                <a:extLst>
                  <a:ext uri="{0D108BD9-81ED-4DB2-BD59-A6C34878D82A}">
                    <a16:rowId xmlns:a16="http://schemas.microsoft.com/office/drawing/2014/main" val="10002"/>
                  </a:ext>
                </a:extLst>
              </a:tr>
              <a:tr h="1044569">
                <a:tc>
                  <a:txBody>
                    <a:bodyPr/>
                    <a:lstStyle/>
                    <a:p>
                      <a:pPr algn="l" defTabSz="457200">
                        <a:defRPr sz="1800"/>
                      </a:pPr>
                      <a:r>
                        <a:rPr sz="2400" b="1">
                          <a:latin typeface="Times Roman"/>
                          <a:ea typeface="Times Roman"/>
                          <a:cs typeface="Times Roman"/>
                          <a:sym typeface="Times Roman"/>
                        </a:rPr>
                        <a:t>1 alcoholic drink/day</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~7–10%</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+2–3 per 1,000</a:t>
                      </a:r>
                    </a:p>
                  </a:txBody>
                  <a:tcPr marL="12700" marR="12700" marT="12700" marB="12700" anchor="ctr" horzOverflow="overflow"/>
                </a:tc>
                <a:tc>
                  <a:txBody>
                    <a:bodyPr/>
                    <a:lstStyle/>
                    <a:p>
                      <a:pPr algn="l" defTabSz="457200">
                        <a:defRPr sz="1800"/>
                      </a:pPr>
                      <a:r>
                        <a:rPr sz="2400">
                          <a:latin typeface="Times Roman"/>
                          <a:ea typeface="Times Roman"/>
                          <a:cs typeface="Times Roman"/>
                          <a:sym typeface="Times Roman"/>
                        </a:rPr>
                        <a:t>Even light drinking matters</a:t>
                      </a:r>
                    </a:p>
                  </a:txBody>
                  <a:tcPr marL="12700" marR="12700" marT="12700" marB="12700" anchor="ctr" horzOverflow="overflow"/>
                </a:tc>
                <a:extLst>
                  <a:ext uri="{0D108BD9-81ED-4DB2-BD59-A6C34878D82A}">
                    <a16:rowId xmlns:a16="http://schemas.microsoft.com/office/drawing/2014/main" val="10003"/>
                  </a:ext>
                </a:extLst>
              </a:tr>
              <a:tr h="1044569">
                <a:tc>
                  <a:txBody>
                    <a:bodyPr/>
                    <a:lstStyle/>
                    <a:p>
                      <a:pPr algn="l" defTabSz="457200">
                        <a:defRPr sz="1800"/>
                      </a:pPr>
                      <a:r>
                        <a:rPr sz="2400" b="1">
                          <a:latin typeface="Times Roman"/>
                          <a:ea typeface="Times Roman"/>
                          <a:cs typeface="Times Roman"/>
                          <a:sym typeface="Times Roman"/>
                        </a:rPr>
                        <a:t>2 drinks/day</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~20–25%</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+5–7 per 1,000</a:t>
                      </a:r>
                    </a:p>
                  </a:txBody>
                  <a:tcPr marL="12700" marR="12700" marT="12700" marB="12700" anchor="ctr" horzOverflow="overflow"/>
                </a:tc>
                <a:tc>
                  <a:txBody>
                    <a:bodyPr/>
                    <a:lstStyle/>
                    <a:p>
                      <a:pPr algn="l" defTabSz="457200">
                        <a:defRPr sz="1800"/>
                      </a:pPr>
                      <a:r>
                        <a:rPr sz="2400">
                          <a:latin typeface="Times Roman"/>
                          <a:ea typeface="Times Roman"/>
                          <a:cs typeface="Times Roman"/>
                          <a:sym typeface="Times Roman"/>
                        </a:rPr>
                        <a:t>Similar to combined HRT</a:t>
                      </a:r>
                    </a:p>
                  </a:txBody>
                  <a:tcPr marL="12700" marR="12700" marT="12700" marB="12700" anchor="ctr" horzOverflow="overflow"/>
                </a:tc>
                <a:extLst>
                  <a:ext uri="{0D108BD9-81ED-4DB2-BD59-A6C34878D82A}">
                    <a16:rowId xmlns:a16="http://schemas.microsoft.com/office/drawing/2014/main" val="10004"/>
                  </a:ext>
                </a:extLst>
              </a:tr>
              <a:tr h="1044569">
                <a:tc>
                  <a:txBody>
                    <a:bodyPr/>
                    <a:lstStyle/>
                    <a:p>
                      <a:pPr algn="l" defTabSz="457200">
                        <a:defRPr sz="1800"/>
                      </a:pPr>
                      <a:r>
                        <a:rPr sz="2400" b="1">
                          <a:latin typeface="Times Roman"/>
                          <a:ea typeface="Times Roman"/>
                          <a:cs typeface="Times Roman"/>
                          <a:sym typeface="Times Roman"/>
                        </a:rPr>
                        <a:t>Obesity (postmenopausal)</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~20–40%</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+5–10 per 1,000</a:t>
                      </a:r>
                    </a:p>
                  </a:txBody>
                  <a:tcPr marL="12700" marR="12700" marT="12700" marB="12700" anchor="ctr" horzOverflow="overflow"/>
                </a:tc>
                <a:tc>
                  <a:txBody>
                    <a:bodyPr/>
                    <a:lstStyle/>
                    <a:p>
                      <a:pPr algn="l" defTabSz="457200">
                        <a:defRPr sz="1800"/>
                      </a:pPr>
                      <a:r>
                        <a:rPr sz="2400">
                          <a:latin typeface="Times Roman"/>
                          <a:ea typeface="Times Roman"/>
                          <a:cs typeface="Times Roman"/>
                          <a:sym typeface="Times Roman"/>
                        </a:rPr>
                        <a:t>Bigger risk than HRT</a:t>
                      </a:r>
                    </a:p>
                  </a:txBody>
                  <a:tcPr marL="12700" marR="12700" marT="12700" marB="12700" anchor="ctr" horzOverflow="overflow"/>
                </a:tc>
                <a:extLst>
                  <a:ext uri="{0D108BD9-81ED-4DB2-BD59-A6C34878D82A}">
                    <a16:rowId xmlns:a16="http://schemas.microsoft.com/office/drawing/2014/main" val="10005"/>
                  </a:ext>
                </a:extLst>
              </a:tr>
              <a:tr h="1044569">
                <a:tc>
                  <a:txBody>
                    <a:bodyPr/>
                    <a:lstStyle/>
                    <a:p>
                      <a:pPr algn="l" defTabSz="457200">
                        <a:defRPr sz="1800"/>
                      </a:pPr>
                      <a:r>
                        <a:rPr sz="2400" b="1">
                          <a:latin typeface="Times Roman"/>
                          <a:ea typeface="Times Roman"/>
                          <a:cs typeface="Times Roman"/>
                          <a:sym typeface="Times Roman"/>
                        </a:rPr>
                        <a:t>First full-term pregnancy after age 30</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~20–30%</a:t>
                      </a:r>
                    </a:p>
                  </a:txBody>
                  <a:tcPr marL="12700" marR="12700" marT="12700" marB="12700" anchor="ctr" horzOverflow="overflow"/>
                </a:tc>
                <a:tc>
                  <a:txBody>
                    <a:bodyPr/>
                    <a:lstStyle/>
                    <a:p>
                      <a:pPr algn="l" defTabSz="457200">
                        <a:defRPr sz="1800"/>
                      </a:pPr>
                      <a:r>
                        <a:rPr sz="2400" b="1">
                          <a:latin typeface="Times Roman"/>
                          <a:ea typeface="Times Roman"/>
                          <a:cs typeface="Times Roman"/>
                          <a:sym typeface="Times Roman"/>
                        </a:rPr>
                        <a:t>+4–7 per 1,000</a:t>
                      </a:r>
                    </a:p>
                  </a:txBody>
                  <a:tcPr marL="12700" marR="12700" marT="12700" marB="12700" anchor="ctr" horzOverflow="overflow"/>
                </a:tc>
                <a:tc>
                  <a:txBody>
                    <a:bodyPr/>
                    <a:lstStyle/>
                    <a:p>
                      <a:pPr algn="l" defTabSz="457200">
                        <a:defRPr sz="1800"/>
                      </a:pPr>
                      <a:r>
                        <a:rPr sz="2400">
                          <a:latin typeface="Times Roman"/>
                          <a:ea typeface="Times Roman"/>
                          <a:cs typeface="Times Roman"/>
                          <a:sym typeface="Times Roman"/>
                        </a:rPr>
                        <a:t>Comparable to combined HRT</a:t>
                      </a:r>
                    </a:p>
                  </a:txBody>
                  <a:tcPr marL="12700" marR="12700" marT="12700" marB="12700" anchor="ctr" horzOverflow="overflow"/>
                </a:tc>
                <a:extLst>
                  <a:ext uri="{0D108BD9-81ED-4DB2-BD59-A6C34878D82A}">
                    <a16:rowId xmlns:a16="http://schemas.microsoft.com/office/drawing/2014/main" val="10006"/>
                  </a:ext>
                </a:extLst>
              </a:tr>
            </a:tbl>
          </a:graphicData>
        </a:graphic>
      </p:graphicFrame>
      <p:sp>
        <p:nvSpPr>
          <p:cNvPr id="209" name="Breast cancer risk: common factors compared"/>
          <p:cNvSpPr txBox="1"/>
          <p:nvPr/>
        </p:nvSpPr>
        <p:spPr>
          <a:xfrm>
            <a:off x="850284" y="8049281"/>
            <a:ext cx="3615433" cy="736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1400"/>
              </a:spcBef>
              <a:defRPr sz="1400" b="1">
                <a:latin typeface="Times Roman"/>
                <a:ea typeface="Times Roman"/>
                <a:cs typeface="Times Roman"/>
                <a:sym typeface="Times Roman"/>
              </a:defRPr>
            </a:lvl1pPr>
          </a:lstStyle>
          <a:p>
            <a:r>
              <a:t>Breast cancer risk: common factors compared</a:t>
            </a:r>
          </a:p>
        </p:txBody>
      </p:sp>
      <p:sp>
        <p:nvSpPr>
          <p:cNvPr id="210" name="Star"/>
          <p:cNvSpPr/>
          <p:nvPr/>
        </p:nvSpPr>
        <p:spPr>
          <a:xfrm>
            <a:off x="189221" y="6149554"/>
            <a:ext cx="501377" cy="472639"/>
          </a:xfrm>
          <a:prstGeom prst="star5">
            <a:avLst>
              <a:gd name="adj" fmla="val 19100"/>
              <a:gd name="hf" fmla="val 105146"/>
              <a:gd name="vf" fmla="val 110557"/>
            </a:avLst>
          </a:prstGeom>
          <a:solidFill>
            <a:srgbClr val="FF563D"/>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
        <p:nvSpPr>
          <p:cNvPr id="211" name="Star"/>
          <p:cNvSpPr/>
          <p:nvPr/>
        </p:nvSpPr>
        <p:spPr>
          <a:xfrm>
            <a:off x="189221" y="7164431"/>
            <a:ext cx="501377" cy="472640"/>
          </a:xfrm>
          <a:prstGeom prst="star5">
            <a:avLst>
              <a:gd name="adj" fmla="val 19100"/>
              <a:gd name="hf" fmla="val 105146"/>
              <a:gd name="vf" fmla="val 110557"/>
            </a:avLst>
          </a:prstGeom>
          <a:solidFill>
            <a:srgbClr val="FF563D"/>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
        <p:nvSpPr>
          <p:cNvPr id="212" name="Star"/>
          <p:cNvSpPr/>
          <p:nvPr/>
        </p:nvSpPr>
        <p:spPr>
          <a:xfrm>
            <a:off x="189221" y="5134676"/>
            <a:ext cx="501377" cy="472639"/>
          </a:xfrm>
          <a:prstGeom prst="star5">
            <a:avLst>
              <a:gd name="adj" fmla="val 19100"/>
              <a:gd name="hf" fmla="val 105146"/>
              <a:gd name="vf" fmla="val 110557"/>
            </a:avLst>
          </a:prstGeom>
          <a:solidFill>
            <a:srgbClr val="FF563D"/>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estrogen “contraindications”"/>
          <p:cNvSpPr txBox="1">
            <a:spLocks noGrp="1"/>
          </p:cNvSpPr>
          <p:nvPr>
            <p:ph type="title"/>
          </p:nvPr>
        </p:nvSpPr>
        <p:spPr>
          <a:xfrm>
            <a:off x="952500" y="444500"/>
            <a:ext cx="11096625" cy="2159000"/>
          </a:xfrm>
          <a:prstGeom prst="rect">
            <a:avLst/>
          </a:prstGeom>
        </p:spPr>
        <p:txBody>
          <a:bodyPr/>
          <a:lstStyle>
            <a:lvl1pPr algn="ctr" defTabSz="523875">
              <a:defRPr sz="7100">
                <a:latin typeface="Helvetica Light"/>
                <a:ea typeface="Helvetica Light"/>
                <a:cs typeface="Helvetica Light"/>
                <a:sym typeface="Helvetica Light"/>
              </a:defRPr>
            </a:lvl1pPr>
          </a:lstStyle>
          <a:p>
            <a:r>
              <a:t>estrogen “contraindications”</a:t>
            </a:r>
          </a:p>
        </p:txBody>
      </p:sp>
      <p:sp>
        <p:nvSpPr>
          <p:cNvPr id="215" name="personal hx breast cancer (though this is changing)…"/>
          <p:cNvSpPr txBox="1">
            <a:spLocks noGrp="1"/>
          </p:cNvSpPr>
          <p:nvPr>
            <p:ph type="body" idx="1"/>
          </p:nvPr>
        </p:nvSpPr>
        <p:spPr>
          <a:xfrm>
            <a:off x="952500" y="2603500"/>
            <a:ext cx="11096625" cy="6284913"/>
          </a:xfrm>
          <a:prstGeom prst="rect">
            <a:avLst/>
          </a:prstGeom>
        </p:spPr>
        <p:txBody>
          <a:bodyPr/>
          <a:lstStyle/>
          <a:p>
            <a:pPr marL="1195387" indent="-1195387" defTabSz="554037">
              <a:spcBef>
                <a:spcPts val="3900"/>
              </a:spcBef>
              <a:buSzPct val="75000"/>
              <a:buFont typeface="Helvetica Light"/>
              <a:buChar char="•"/>
              <a:defRPr sz="3400">
                <a:latin typeface="Helvetica Light"/>
                <a:ea typeface="Helvetica Light"/>
                <a:cs typeface="Helvetica Light"/>
                <a:sym typeface="Helvetica Light"/>
              </a:defRPr>
            </a:pPr>
            <a:r>
              <a:t>personal hx breast cancer (though this is changing)</a:t>
            </a:r>
          </a:p>
          <a:p>
            <a:pPr marL="1195387" indent="-1195387" defTabSz="554037">
              <a:spcBef>
                <a:spcPts val="3900"/>
              </a:spcBef>
              <a:buSzPct val="75000"/>
              <a:buFont typeface="Helvetica Light"/>
              <a:buChar char="•"/>
              <a:defRPr sz="3400">
                <a:latin typeface="Helvetica Light"/>
                <a:ea typeface="Helvetica Light"/>
                <a:cs typeface="Helvetica Light"/>
                <a:sym typeface="Helvetica Light"/>
              </a:defRPr>
            </a:pPr>
            <a:r>
              <a:t>hx VTE / stroke/ TIA/ ischemic heart disease </a:t>
            </a:r>
          </a:p>
          <a:p>
            <a:pPr marL="1195387" indent="-1195387" defTabSz="554037">
              <a:spcBef>
                <a:spcPts val="3900"/>
              </a:spcBef>
              <a:buSzPct val="75000"/>
              <a:buFont typeface="Helvetica Light"/>
              <a:buChar char="•"/>
              <a:defRPr sz="3400">
                <a:latin typeface="Helvetica Light"/>
                <a:ea typeface="Helvetica Light"/>
                <a:cs typeface="Helvetica Light"/>
                <a:sym typeface="Helvetica Light"/>
              </a:defRPr>
            </a:pPr>
            <a:r>
              <a:t>active liver disease</a:t>
            </a:r>
          </a:p>
          <a:p>
            <a:pPr marL="1195387" indent="-1195387" defTabSz="554037">
              <a:spcBef>
                <a:spcPts val="3900"/>
              </a:spcBef>
              <a:buSzPct val="75000"/>
              <a:buFont typeface="Helvetica Light"/>
              <a:buChar char="•"/>
              <a:defRPr sz="3400">
                <a:latin typeface="Helvetica Light"/>
                <a:ea typeface="Helvetica Light"/>
                <a:cs typeface="Helvetica Light"/>
                <a:sym typeface="Helvetica Light"/>
              </a:defRPr>
            </a:pPr>
            <a:r>
              <a:t>unexplained vaginal bleeding</a:t>
            </a:r>
          </a:p>
          <a:p>
            <a:pPr marL="1195387" indent="-1195387" defTabSz="554037">
              <a:spcBef>
                <a:spcPts val="3900"/>
              </a:spcBef>
              <a:buSzPct val="75000"/>
              <a:buFont typeface="Helvetica Light"/>
              <a:buChar char="•"/>
              <a:defRPr sz="3400">
                <a:latin typeface="Helvetica Light"/>
                <a:ea typeface="Helvetica Light"/>
                <a:cs typeface="Helvetica Light"/>
                <a:sym typeface="Helvetica Light"/>
              </a:defRPr>
            </a:pPr>
            <a:r>
              <a:t>active smoking (&gt;15 cigarettes/day) </a:t>
            </a:r>
          </a:p>
          <a:p>
            <a:pPr marL="1195387" indent="-1195387" defTabSz="554037">
              <a:spcBef>
                <a:spcPts val="3900"/>
              </a:spcBef>
              <a:buSzPct val="75000"/>
              <a:buFont typeface="Helvetica Light"/>
              <a:buChar char="•"/>
              <a:defRPr sz="3400">
                <a:latin typeface="Helvetica Light"/>
                <a:ea typeface="Helvetica Light"/>
                <a:cs typeface="Helvetica Light"/>
                <a:sym typeface="Helvetica Light"/>
              </a:defRPr>
            </a:pPr>
            <a:r>
              <a:t>Known thrombophilias *with prior clot*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mpact"/>
          <p:cNvSpPr txBox="1">
            <a:spLocks noGrp="1"/>
          </p:cNvSpPr>
          <p:nvPr>
            <p:ph type="title"/>
          </p:nvPr>
        </p:nvSpPr>
        <p:spPr>
          <a:prstGeom prst="rect">
            <a:avLst/>
          </a:prstGeom>
        </p:spPr>
        <p:txBody>
          <a:bodyPr lIns="0" tIns="0" rIns="0" bIns="0"/>
          <a:lstStyle>
            <a:lvl1pPr algn="ctr" defTabSz="584200">
              <a:defRPr sz="8000">
                <a:latin typeface="Helvetica Light"/>
                <a:ea typeface="Helvetica Light"/>
                <a:cs typeface="Helvetica Light"/>
                <a:sym typeface="Helvetica Light"/>
              </a:defRPr>
            </a:lvl1pPr>
          </a:lstStyle>
          <a:p>
            <a:r>
              <a:t>Impact </a:t>
            </a:r>
          </a:p>
        </p:txBody>
      </p:sp>
      <p:sp>
        <p:nvSpPr>
          <p:cNvPr id="72" name="women who reach age 50 live on average another 33.3 years…"/>
          <p:cNvSpPr txBox="1">
            <a:spLocks noGrp="1"/>
          </p:cNvSpPr>
          <p:nvPr>
            <p:ph type="body" idx="1"/>
          </p:nvPr>
        </p:nvSpPr>
        <p:spPr>
          <a:xfrm>
            <a:off x="650081" y="1680702"/>
            <a:ext cx="11704638" cy="7478714"/>
          </a:xfrm>
          <a:prstGeom prst="rect">
            <a:avLst/>
          </a:prstGeom>
        </p:spPr>
        <p:txBody>
          <a:bodyPr lIns="0" tIns="0" rIns="0" bIns="0"/>
          <a:lstStyle/>
          <a:p>
            <a:pPr marL="355187" indent="-355187" defTabSz="578358">
              <a:spcBef>
                <a:spcPts val="4100"/>
              </a:spcBef>
              <a:buSzPct val="100000"/>
              <a:buFont typeface="Helvetica Light"/>
              <a:buChar char="•"/>
              <a:defRPr sz="3465">
                <a:latin typeface="Helvetica Light"/>
                <a:ea typeface="Helvetica Light"/>
                <a:cs typeface="Helvetica Light"/>
                <a:sym typeface="Helvetica Light"/>
              </a:defRPr>
            </a:pPr>
            <a:r>
              <a:t>women who reach age 50 live on average another 33.3 years </a:t>
            </a:r>
          </a:p>
          <a:p>
            <a:pPr marL="355187" indent="-355187" defTabSz="578358">
              <a:spcBef>
                <a:spcPts val="4100"/>
              </a:spcBef>
              <a:buSzPct val="100000"/>
              <a:buFont typeface="Helvetica Light"/>
              <a:buChar char="•"/>
              <a:defRPr sz="3465" b="1"/>
            </a:pPr>
            <a:r>
              <a:t>many women will spend 40% of their life in a post menopausal state </a:t>
            </a:r>
          </a:p>
          <a:p>
            <a:pPr marL="355187" indent="-355187" defTabSz="578358">
              <a:spcBef>
                <a:spcPts val="4100"/>
              </a:spcBef>
              <a:buSzPct val="100000"/>
              <a:buFont typeface="Helvetica Light"/>
              <a:buChar char="•"/>
              <a:defRPr sz="3465">
                <a:latin typeface="Helvetica Light"/>
                <a:ea typeface="Helvetica Light"/>
                <a:cs typeface="Helvetica Light"/>
                <a:sym typeface="Helvetica Light"/>
              </a:defRPr>
            </a:pPr>
            <a:r>
              <a:t>by 2060 there will be 90 million women over the age of 50 </a:t>
            </a:r>
          </a:p>
          <a:p>
            <a:pPr marL="355187" indent="-355187" defTabSz="578358">
              <a:spcBef>
                <a:spcPts val="4100"/>
              </a:spcBef>
              <a:buSzPct val="100000"/>
              <a:buFont typeface="Helvetica Light"/>
              <a:buChar char="•"/>
              <a:defRPr sz="3465" b="1"/>
            </a:pPr>
            <a:r>
              <a:t>Menopause is estimated to cost the US economy 26.6 billion dollars annually (1.8 billion alone in lost working time) </a:t>
            </a:r>
          </a:p>
          <a:p>
            <a:pPr marL="355187" indent="-355187" defTabSz="578358">
              <a:spcBef>
                <a:spcPts val="4100"/>
              </a:spcBef>
              <a:buSzPct val="100000"/>
              <a:buFont typeface="Helvetica Light"/>
              <a:buChar char="•"/>
              <a:defRPr sz="3465">
                <a:latin typeface="Helvetica Light"/>
                <a:ea typeface="Helvetica Light"/>
                <a:cs typeface="Helvetica Light"/>
                <a:sym typeface="Helvetica Light"/>
              </a:defRPr>
            </a:pPr>
            <a:r>
              <a:t>Global impact thought to be about 150 billion dollars annually</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Estrogen and osteoporosis"/>
          <p:cNvSpPr txBox="1">
            <a:spLocks noGrp="1"/>
          </p:cNvSpPr>
          <p:nvPr>
            <p:ph type="title"/>
          </p:nvPr>
        </p:nvSpPr>
        <p:spPr>
          <a:xfrm>
            <a:off x="952500" y="444500"/>
            <a:ext cx="11096625" cy="2159000"/>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Estrogen and osteoporosis </a:t>
            </a:r>
          </a:p>
        </p:txBody>
      </p:sp>
      <p:sp>
        <p:nvSpPr>
          <p:cNvPr id="218" name="screen all women age 65+ (should really be screening way earlier)…"/>
          <p:cNvSpPr txBox="1">
            <a:spLocks noGrp="1"/>
          </p:cNvSpPr>
          <p:nvPr>
            <p:ph type="body" idx="1"/>
          </p:nvPr>
        </p:nvSpPr>
        <p:spPr>
          <a:xfrm>
            <a:off x="952500" y="2603500"/>
            <a:ext cx="11096625" cy="6284913"/>
          </a:xfrm>
          <a:prstGeom prst="rect">
            <a:avLst/>
          </a:prstGeom>
        </p:spPr>
        <p:txBody>
          <a:bodyPr lIns="0" tIns="0" rIns="0" bIns="0" anchor="ctr"/>
          <a:lstStyle/>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screen all women age 65+ (should really be screening way earlier)</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also screen women below 65 with risk factors (low BMI, personal or fam hx fracture, current smoker, RA, high alcohol intake etc)</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estrogen can prevent bone loss during the perimenopausal-menopause transition </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estrogen should not be used for the primary prevention of osteoporosis in women &gt; age 50 (only because data is lacking)</a:t>
            </a:r>
          </a:p>
          <a:p>
            <a:pPr marL="689943" indent="-689943" defTabSz="468344">
              <a:spcBef>
                <a:spcPts val="3300"/>
              </a:spcBef>
              <a:buSzPct val="75000"/>
              <a:buFont typeface="Helvetica Light"/>
              <a:buChar char="•"/>
              <a:defRPr sz="2871" b="1"/>
            </a:pPr>
            <a:r>
              <a:t>FDA approved for osteopenia</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Estrogen and cardiovascular health"/>
          <p:cNvSpPr txBox="1">
            <a:spLocks noGrp="1"/>
          </p:cNvSpPr>
          <p:nvPr>
            <p:ph type="title"/>
          </p:nvPr>
        </p:nvSpPr>
        <p:spPr>
          <a:xfrm>
            <a:off x="952500" y="444500"/>
            <a:ext cx="11235319" cy="1334470"/>
          </a:xfrm>
          <a:prstGeom prst="rect">
            <a:avLst/>
          </a:prstGeom>
        </p:spPr>
        <p:txBody>
          <a:bodyPr lIns="0" tIns="0" rIns="0" bIns="0" anchor="ctr"/>
          <a:lstStyle>
            <a:lvl1pPr algn="ctr" defTabSz="407146">
              <a:defRPr sz="5561">
                <a:latin typeface="Helvetica Light"/>
                <a:ea typeface="Helvetica Light"/>
                <a:cs typeface="Helvetica Light"/>
                <a:sym typeface="Helvetica Light"/>
              </a:defRPr>
            </a:lvl1pPr>
          </a:lstStyle>
          <a:p>
            <a:r>
              <a:t>Estrogen and cardiovascular health</a:t>
            </a:r>
          </a:p>
        </p:txBody>
      </p:sp>
      <p:sp>
        <p:nvSpPr>
          <p:cNvPr id="221" name="WHI conclude that MRT increase risk of cardiovascular disease…"/>
          <p:cNvSpPr txBox="1">
            <a:spLocks noGrp="1"/>
          </p:cNvSpPr>
          <p:nvPr>
            <p:ph type="body" idx="1"/>
          </p:nvPr>
        </p:nvSpPr>
        <p:spPr>
          <a:xfrm>
            <a:off x="886328" y="2149169"/>
            <a:ext cx="11232144" cy="6657078"/>
          </a:xfrm>
          <a:prstGeom prst="rect">
            <a:avLst/>
          </a:prstGeom>
        </p:spPr>
        <p:txBody>
          <a:bodyPr lIns="0" tIns="0" rIns="0" bIns="0" anchor="ctr">
            <a:normAutofit lnSpcReduction="10000"/>
          </a:bodyPr>
          <a:lstStyle/>
          <a:p>
            <a:pPr marL="379412" indent="-379412" defTabSz="347662">
              <a:spcBef>
                <a:spcPts val="2400"/>
              </a:spcBef>
              <a:buSzPct val="75000"/>
              <a:buFont typeface="Helvetica Light"/>
              <a:buChar char="•"/>
              <a:defRPr sz="2700">
                <a:latin typeface="Helvetica Light"/>
                <a:ea typeface="Helvetica Light"/>
                <a:cs typeface="Helvetica Light"/>
                <a:sym typeface="Helvetica Light"/>
              </a:defRPr>
            </a:pPr>
            <a:r>
              <a:t>WHI conclude that MRT increase risk of cardiovascular disease </a:t>
            </a:r>
          </a:p>
          <a:p>
            <a:pPr marL="417512" lvl="1" indent="-212725" defTabSz="347662">
              <a:spcBef>
                <a:spcPts val="2400"/>
              </a:spcBef>
              <a:buSzPct val="75000"/>
              <a:buFont typeface="Helvetica Light"/>
              <a:buChar char="•"/>
              <a:defRPr sz="2700">
                <a:latin typeface="Helvetica Light"/>
                <a:ea typeface="Helvetica Light"/>
                <a:cs typeface="Helvetica Light"/>
                <a:sym typeface="Helvetica Light"/>
              </a:defRPr>
            </a:pPr>
            <a:r>
              <a:t>now we know this is not really true</a:t>
            </a:r>
          </a:p>
          <a:p>
            <a:pPr marL="417512" lvl="1" indent="-212725" defTabSz="347662">
              <a:spcBef>
                <a:spcPts val="2400"/>
              </a:spcBef>
              <a:buSzPct val="75000"/>
              <a:buFont typeface="Helvetica Light"/>
              <a:buChar char="•"/>
              <a:defRPr sz="2700">
                <a:latin typeface="Helvetica Light"/>
                <a:ea typeface="Helvetica Light"/>
                <a:cs typeface="Helvetica Light"/>
                <a:sym typeface="Helvetica Light"/>
              </a:defRPr>
            </a:pPr>
            <a:r>
              <a:t>depends on WHEN it is initiated —&gt; TIMING HYPOTHESIS</a:t>
            </a:r>
          </a:p>
          <a:p>
            <a:pPr marL="379412" indent="-379412" defTabSz="347662">
              <a:spcBef>
                <a:spcPts val="2400"/>
              </a:spcBef>
              <a:buSzPct val="75000"/>
              <a:buFont typeface="Helvetica Light"/>
              <a:buChar char="•"/>
              <a:defRPr sz="2700" b="1"/>
            </a:pPr>
            <a:r>
              <a:t>initiation of MRT in women aged 50-59 or within 10 years of menopause does not increase risk of CVD</a:t>
            </a:r>
          </a:p>
          <a:p>
            <a:pPr marL="379412" indent="-379412" defTabSz="347662">
              <a:spcBef>
                <a:spcPts val="2400"/>
              </a:spcBef>
              <a:buSzPct val="75000"/>
              <a:buFont typeface="Helvetica Light"/>
              <a:buChar char="•"/>
              <a:defRPr sz="2700">
                <a:latin typeface="Helvetica Light"/>
                <a:ea typeface="Helvetica Light"/>
                <a:cs typeface="Helvetica Light"/>
                <a:sym typeface="Helvetica Light"/>
              </a:defRPr>
            </a:pPr>
            <a:r>
              <a:t>some research suggests that if MRT is initiated within 10 years after menopause there is a decreased risk of CHD</a:t>
            </a:r>
          </a:p>
          <a:p>
            <a:pPr marL="379412" indent="-379412" defTabSz="347662">
              <a:spcBef>
                <a:spcPts val="2400"/>
              </a:spcBef>
              <a:buSzPct val="75000"/>
              <a:buFont typeface="Helvetica Light"/>
              <a:buChar char="•"/>
              <a:defRPr sz="2700">
                <a:latin typeface="Helvetica Light"/>
                <a:ea typeface="Helvetica Light"/>
                <a:cs typeface="Helvetica Light"/>
                <a:sym typeface="Helvetica Light"/>
              </a:defRPr>
            </a:pPr>
            <a:r>
              <a:t>most research suggests that there is no risk to MRT in terms of CVD but there is yet to be substantial evidence of benefit </a:t>
            </a:r>
          </a:p>
          <a:p>
            <a:pPr marL="379412" indent="-379412" defTabSz="347662">
              <a:spcBef>
                <a:spcPts val="2400"/>
              </a:spcBef>
              <a:buSzPct val="75000"/>
              <a:buFont typeface="Helvetica Light"/>
              <a:buChar char="•"/>
              <a:defRPr sz="2700">
                <a:latin typeface="Helvetica Light"/>
                <a:ea typeface="Helvetica Light"/>
                <a:cs typeface="Helvetica Light"/>
                <a:sym typeface="Helvetica Light"/>
              </a:defRPr>
            </a:pPr>
            <a:r>
              <a:t>benefits of MRT are likely to outweigh the risks </a:t>
            </a:r>
          </a:p>
          <a:p>
            <a:pPr marL="379412" indent="-379412" defTabSz="347662">
              <a:spcBef>
                <a:spcPts val="2400"/>
              </a:spcBef>
              <a:buSzPct val="75000"/>
              <a:buFont typeface="Helvetica Light"/>
              <a:buChar char="•"/>
              <a:defRPr sz="2700">
                <a:latin typeface="Helvetica Light"/>
                <a:ea typeface="Helvetica Light"/>
                <a:cs typeface="Helvetica Light"/>
                <a:sym typeface="Helvetica Light"/>
              </a:defRPr>
            </a:pPr>
            <a:r>
              <a:t>MRT is not recommended as primary protection in women of any age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Estrogen and Stroke"/>
          <p:cNvSpPr txBox="1">
            <a:spLocks noGrp="1"/>
          </p:cNvSpPr>
          <p:nvPr>
            <p:ph type="title"/>
          </p:nvPr>
        </p:nvSpPr>
        <p:spPr>
          <a:xfrm>
            <a:off x="952500" y="444500"/>
            <a:ext cx="11099800" cy="1502616"/>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Estrogen and Stroke</a:t>
            </a:r>
          </a:p>
        </p:txBody>
      </p:sp>
      <p:sp>
        <p:nvSpPr>
          <p:cNvPr id="224" name="the WHI reported 40% increase in stroke after starting HRT however a meta analysis showed no increased risk of stroke in women aged younger than 60 years or who were fewer than 10 years from menopause onset…"/>
          <p:cNvSpPr txBox="1">
            <a:spLocks noGrp="1"/>
          </p:cNvSpPr>
          <p:nvPr>
            <p:ph type="body" idx="1"/>
          </p:nvPr>
        </p:nvSpPr>
        <p:spPr>
          <a:xfrm>
            <a:off x="952500" y="2603500"/>
            <a:ext cx="11096625" cy="6284913"/>
          </a:xfrm>
          <a:prstGeom prst="rect">
            <a:avLst/>
          </a:prstGeom>
        </p:spPr>
        <p:txBody>
          <a:bodyPr lIns="0" tIns="0" rIns="0" bIns="0" anchor="ctr"/>
          <a:lstStyle/>
          <a:p>
            <a:pPr marL="521525" indent="-521525" defTabSz="353599">
              <a:spcBef>
                <a:spcPts val="2400"/>
              </a:spcBef>
              <a:buSzPct val="75000"/>
              <a:buFont typeface="Helvetica Light"/>
              <a:buChar char="•"/>
              <a:defRPr sz="2494">
                <a:latin typeface="Helvetica Light"/>
                <a:ea typeface="Helvetica Light"/>
                <a:cs typeface="Helvetica Light"/>
                <a:sym typeface="Helvetica Light"/>
              </a:defRPr>
            </a:pPr>
            <a:r>
              <a:t>the WHI reported 40% increase in stroke after starting HRT however a meta analysis showed no increased risk of stroke in women aged younger than 60 years or who were fewer than 10 years from menopause onset </a:t>
            </a:r>
          </a:p>
          <a:p>
            <a:pPr marL="692181" lvl="1" indent="-521525" defTabSz="353599">
              <a:spcBef>
                <a:spcPts val="2400"/>
              </a:spcBef>
              <a:buSzPct val="75000"/>
              <a:buFont typeface="Helvetica Light"/>
              <a:buChar char="•"/>
              <a:defRPr sz="2494">
                <a:latin typeface="Helvetica Light"/>
                <a:ea typeface="Helvetica Light"/>
                <a:cs typeface="Helvetica Light"/>
                <a:sym typeface="Helvetica Light"/>
              </a:defRPr>
            </a:pPr>
            <a:r>
              <a:t>relative risk vs absolute risk </a:t>
            </a:r>
          </a:p>
          <a:p>
            <a:pPr marL="521525" indent="-521525" defTabSz="353599">
              <a:spcBef>
                <a:spcPts val="2400"/>
              </a:spcBef>
              <a:buSzPct val="75000"/>
              <a:buFont typeface="Helvetica Light"/>
              <a:buChar char="•"/>
              <a:defRPr sz="2494">
                <a:latin typeface="Helvetica Light"/>
                <a:ea typeface="Helvetica Light"/>
                <a:cs typeface="Helvetica Light"/>
                <a:sym typeface="Helvetica Light"/>
              </a:defRPr>
            </a:pPr>
            <a:r>
              <a:t>may be higher risk of stroke in women starting HRT after age 60 </a:t>
            </a:r>
          </a:p>
          <a:p>
            <a:pPr marL="521525" indent="-521525" defTabSz="353599">
              <a:spcBef>
                <a:spcPts val="2400"/>
              </a:spcBef>
              <a:buSzPct val="75000"/>
              <a:buFont typeface="Helvetica Light"/>
              <a:buChar char="•"/>
              <a:defRPr sz="2494">
                <a:latin typeface="Helvetica Light"/>
                <a:ea typeface="Helvetica Light"/>
                <a:cs typeface="Helvetica Light"/>
                <a:sym typeface="Helvetica Light"/>
              </a:defRPr>
            </a:pPr>
            <a:r>
              <a:t>risk seems similar for estrogen only and estrogen progesterone treatment</a:t>
            </a:r>
          </a:p>
          <a:p>
            <a:pPr marL="521525" indent="-521525" defTabSz="353599">
              <a:spcBef>
                <a:spcPts val="2400"/>
              </a:spcBef>
              <a:buSzPct val="75000"/>
              <a:buFont typeface="Helvetica Light"/>
              <a:buChar char="•"/>
              <a:defRPr sz="2494">
                <a:latin typeface="Helvetica Light"/>
                <a:ea typeface="Helvetica Light"/>
                <a:cs typeface="Helvetica Light"/>
                <a:sym typeface="Helvetica Light"/>
              </a:defRPr>
            </a:pPr>
            <a:r>
              <a:t>evidence suggests low dose transdermal estrogen may not alter stroke risk</a:t>
            </a:r>
          </a:p>
          <a:p>
            <a:pPr marL="521525" indent="-521525" defTabSz="353599">
              <a:spcBef>
                <a:spcPts val="2400"/>
              </a:spcBef>
              <a:buSzPct val="75000"/>
              <a:buFont typeface="Helvetica Light"/>
              <a:buChar char="•"/>
              <a:defRPr sz="2494">
                <a:latin typeface="Helvetica Light"/>
                <a:ea typeface="Helvetica Light"/>
                <a:cs typeface="Helvetica Light"/>
                <a:sym typeface="Helvetica Light"/>
              </a:defRPr>
            </a:pPr>
            <a:r>
              <a:t>absolute risk is about 2/10,000, but is higher in women &gt; 60 </a:t>
            </a:r>
          </a:p>
          <a:p>
            <a:pPr marL="692181" lvl="1" indent="-521525" defTabSz="353599">
              <a:spcBef>
                <a:spcPts val="2400"/>
              </a:spcBef>
              <a:buSzPct val="75000"/>
              <a:buFont typeface="Helvetica Light"/>
              <a:buChar char="•"/>
              <a:defRPr sz="2494">
                <a:latin typeface="Helvetica Light"/>
                <a:ea typeface="Helvetica Light"/>
                <a:cs typeface="Helvetica Light"/>
                <a:sym typeface="Helvetica Light"/>
              </a:defRPr>
            </a:pPr>
            <a:r>
              <a:t>equivalent to one additional stroke per 1000 women using MRT for 5 years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VTE"/>
          <p:cNvSpPr txBox="1">
            <a:spLocks noGrp="1"/>
          </p:cNvSpPr>
          <p:nvPr>
            <p:ph type="title"/>
          </p:nvPr>
        </p:nvSpPr>
        <p:spPr>
          <a:xfrm>
            <a:off x="1396428" y="222168"/>
            <a:ext cx="10211944" cy="1771091"/>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VTE</a:t>
            </a:r>
          </a:p>
        </p:txBody>
      </p:sp>
      <p:sp>
        <p:nvSpPr>
          <p:cNvPr id="227" name="risk for VTE is highest in the first 1-2 years after initiating treatment…"/>
          <p:cNvSpPr txBox="1">
            <a:spLocks noGrp="1"/>
          </p:cNvSpPr>
          <p:nvPr>
            <p:ph type="body" idx="1"/>
          </p:nvPr>
        </p:nvSpPr>
        <p:spPr>
          <a:xfrm>
            <a:off x="905754" y="1810838"/>
            <a:ext cx="11489218" cy="6903085"/>
          </a:xfrm>
          <a:prstGeom prst="rect">
            <a:avLst/>
          </a:prstGeom>
        </p:spPr>
        <p:txBody>
          <a:bodyPr lIns="0" tIns="0" rIns="0" bIns="0" anchor="ctr"/>
          <a:lstStyle/>
          <a:p>
            <a:pPr marL="677862" indent="-677862" defTabSz="473075">
              <a:spcBef>
                <a:spcPts val="3400"/>
              </a:spcBef>
              <a:buSzPct val="75000"/>
              <a:buFont typeface="Helvetica Light"/>
              <a:buChar char="•"/>
              <a:defRPr sz="2900">
                <a:latin typeface="Helvetica Light"/>
                <a:ea typeface="Helvetica Light"/>
                <a:cs typeface="Helvetica Light"/>
                <a:sym typeface="Helvetica Light"/>
              </a:defRPr>
            </a:pPr>
            <a:r>
              <a:t>risk for VTE is highest in the first 1-2 years after initiating treatment </a:t>
            </a:r>
          </a:p>
          <a:p>
            <a:pPr marL="677862" indent="-677862" defTabSz="473075">
              <a:spcBef>
                <a:spcPts val="3400"/>
              </a:spcBef>
              <a:buSzPct val="75000"/>
              <a:buFont typeface="Helvetica Light"/>
              <a:buChar char="•"/>
              <a:defRPr sz="2900">
                <a:latin typeface="Helvetica Light"/>
                <a:ea typeface="Helvetica Light"/>
                <a:cs typeface="Helvetica Light"/>
                <a:sym typeface="Helvetica Light"/>
              </a:defRPr>
            </a:pPr>
            <a:r>
              <a:t>risk is lower if HRT initiated &lt; age 60</a:t>
            </a:r>
          </a:p>
          <a:p>
            <a:pPr marL="677862" indent="-677862" defTabSz="473075">
              <a:spcBef>
                <a:spcPts val="3400"/>
              </a:spcBef>
              <a:buSzPct val="75000"/>
              <a:buFont typeface="Helvetica Light"/>
              <a:buChar char="•"/>
              <a:defRPr sz="2900">
                <a:latin typeface="Helvetica Light"/>
                <a:ea typeface="Helvetica Light"/>
                <a:cs typeface="Helvetica Light"/>
                <a:sym typeface="Helvetica Light"/>
              </a:defRPr>
            </a:pPr>
            <a:r>
              <a:t>higher risk at BMI &gt; 30</a:t>
            </a:r>
          </a:p>
          <a:p>
            <a:pPr marL="677862" indent="-677862" defTabSz="473075">
              <a:spcBef>
                <a:spcPts val="3400"/>
              </a:spcBef>
              <a:buSzPct val="75000"/>
              <a:buFont typeface="Helvetica Light"/>
              <a:buChar char="•"/>
              <a:defRPr sz="2900">
                <a:latin typeface="Helvetica Light"/>
                <a:ea typeface="Helvetica Light"/>
                <a:cs typeface="Helvetica Light"/>
                <a:sym typeface="Helvetica Light"/>
              </a:defRPr>
            </a:pPr>
            <a:r>
              <a:t>risk of VTE is higher in women on HRT than those not (RR 1.74, 95% CI 1.11-2.73) </a:t>
            </a:r>
          </a:p>
          <a:p>
            <a:pPr marL="677862" indent="-677862" defTabSz="473075">
              <a:spcBef>
                <a:spcPts val="3400"/>
              </a:spcBef>
              <a:buSzPct val="75000"/>
              <a:buFont typeface="Helvetica Light"/>
              <a:buChar char="•"/>
              <a:defRPr sz="2900">
                <a:latin typeface="Helvetica Light"/>
                <a:ea typeface="Helvetica Light"/>
                <a:cs typeface="Helvetica Light"/>
                <a:sym typeface="Helvetica Light"/>
              </a:defRPr>
            </a:pPr>
            <a:r>
              <a:t>lower doses or transdermal estrogen seem to reduce risk </a:t>
            </a:r>
          </a:p>
          <a:p>
            <a:pPr marL="677862" indent="-677862" defTabSz="473075">
              <a:spcBef>
                <a:spcPts val="3400"/>
              </a:spcBef>
              <a:buSzPct val="75000"/>
              <a:buFont typeface="Helvetica Light"/>
              <a:buChar char="•"/>
              <a:defRPr sz="2700" b="1"/>
            </a:pPr>
            <a:r>
              <a:t>lower risk of clot on HRT than pregnancy or post partum</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Double-click to edit"/>
          <p:cNvSpPr txBox="1">
            <a:spLocks noGrp="1"/>
          </p:cNvSpPr>
          <p:nvPr>
            <p:ph type="body" idx="1"/>
          </p:nvPr>
        </p:nvSpPr>
        <p:spPr>
          <a:prstGeom prst="rect">
            <a:avLst/>
          </a:prstGeom>
        </p:spPr>
        <p:txBody>
          <a:bodyPr/>
          <a:lstStyle/>
          <a:p>
            <a:endParaRPr/>
          </a:p>
        </p:txBody>
      </p:sp>
      <p:graphicFrame>
        <p:nvGraphicFramePr>
          <p:cNvPr id="230" name="Table 1"/>
          <p:cNvGraphicFramePr/>
          <p:nvPr/>
        </p:nvGraphicFramePr>
        <p:xfrm>
          <a:off x="696303" y="932782"/>
          <a:ext cx="11717339" cy="8550727"/>
        </p:xfrm>
        <a:graphic>
          <a:graphicData uri="http://schemas.openxmlformats.org/drawingml/2006/table">
            <a:tbl>
              <a:tblPr bandRow="1">
                <a:tableStyleId>{4C3C2611-4C71-4FC5-86AE-919BDF0F9419}</a:tableStyleId>
              </a:tblPr>
              <a:tblGrid>
                <a:gridCol w="3969865">
                  <a:extLst>
                    <a:ext uri="{9D8B030D-6E8A-4147-A177-3AD203B41FA5}">
                      <a16:colId xmlns:a16="http://schemas.microsoft.com/office/drawing/2014/main" val="20000"/>
                    </a:ext>
                  </a:extLst>
                </a:gridCol>
                <a:gridCol w="1333296">
                  <a:extLst>
                    <a:ext uri="{9D8B030D-6E8A-4147-A177-3AD203B41FA5}">
                      <a16:colId xmlns:a16="http://schemas.microsoft.com/office/drawing/2014/main" val="20001"/>
                    </a:ext>
                  </a:extLst>
                </a:gridCol>
                <a:gridCol w="4060855">
                  <a:extLst>
                    <a:ext uri="{9D8B030D-6E8A-4147-A177-3AD203B41FA5}">
                      <a16:colId xmlns:a16="http://schemas.microsoft.com/office/drawing/2014/main" val="20002"/>
                    </a:ext>
                  </a:extLst>
                </a:gridCol>
                <a:gridCol w="2340621">
                  <a:extLst>
                    <a:ext uri="{9D8B030D-6E8A-4147-A177-3AD203B41FA5}">
                      <a16:colId xmlns:a16="http://schemas.microsoft.com/office/drawing/2014/main" val="20003"/>
                    </a:ext>
                  </a:extLst>
                </a:gridCol>
              </a:tblGrid>
              <a:tr h="1093714">
                <a:tc>
                  <a:txBody>
                    <a:bodyPr/>
                    <a:lstStyle/>
                    <a:p>
                      <a:pPr algn="ctr" defTabSz="457200">
                        <a:defRPr sz="1800"/>
                      </a:pPr>
                      <a:r>
                        <a:rPr sz="1600" b="1">
                          <a:latin typeface="Times Roman"/>
                          <a:ea typeface="Times Roman"/>
                          <a:cs typeface="Times Roman"/>
                          <a:sym typeface="Times Roman"/>
                        </a:rPr>
                        <a:t>Exposure</a:t>
                      </a:r>
                    </a:p>
                  </a:txBody>
                  <a:tcPr marL="12700" marR="12700" marT="12700" marB="12700" anchor="ctr" horzOverflow="overflow"/>
                </a:tc>
                <a:tc>
                  <a:txBody>
                    <a:bodyPr/>
                    <a:lstStyle/>
                    <a:p>
                      <a:pPr algn="ctr" defTabSz="457200">
                        <a:defRPr sz="1800"/>
                      </a:pPr>
                      <a:r>
                        <a:rPr sz="1600" b="1">
                          <a:latin typeface="Times Roman"/>
                          <a:ea typeface="Times Roman"/>
                          <a:cs typeface="Times Roman"/>
                          <a:sym typeface="Times Roman"/>
                        </a:rPr>
                        <a:t>Relative risk</a:t>
                      </a:r>
                    </a:p>
                  </a:txBody>
                  <a:tcPr marL="12700" marR="12700" marT="12700" marB="12700" anchor="ctr" horzOverflow="overflow"/>
                </a:tc>
                <a:tc>
                  <a:txBody>
                    <a:bodyPr/>
                    <a:lstStyle/>
                    <a:p>
                      <a:pPr algn="ctr" defTabSz="457200">
                        <a:defRPr sz="1800"/>
                      </a:pPr>
                      <a:r>
                        <a:rPr sz="1600" b="1">
                          <a:latin typeface="Times Roman"/>
                          <a:ea typeface="Times Roman"/>
                          <a:cs typeface="Times Roman"/>
                          <a:sym typeface="Times Roman"/>
                        </a:rPr>
                        <a:t>Absolute risk (per 10,000 women / year)</a:t>
                      </a:r>
                    </a:p>
                  </a:txBody>
                  <a:tcPr marL="12700" marR="12700" marT="12700" marB="12700" anchor="ctr" horzOverflow="overflow"/>
                </a:tc>
                <a:tc>
                  <a:txBody>
                    <a:bodyPr/>
                    <a:lstStyle/>
                    <a:p>
                      <a:pPr algn="ctr" defTabSz="457200">
                        <a:defRPr sz="1800"/>
                      </a:pPr>
                      <a:r>
                        <a:rPr sz="1600" b="1">
                          <a:latin typeface="Times Roman"/>
                          <a:ea typeface="Times Roman"/>
                          <a:cs typeface="Times Roman"/>
                          <a:sym typeface="Times Roman"/>
                        </a:rPr>
                        <a:t>Practical Meaning</a:t>
                      </a:r>
                    </a:p>
                  </a:txBody>
                  <a:tcPr marL="12700" marR="12700" marT="12700" marB="12700" anchor="ctr" horzOverflow="overflow"/>
                </a:tc>
                <a:extLst>
                  <a:ext uri="{0D108BD9-81ED-4DB2-BD59-A6C34878D82A}">
                    <a16:rowId xmlns:a16="http://schemas.microsoft.com/office/drawing/2014/main" val="10000"/>
                  </a:ext>
                </a:extLst>
              </a:tr>
              <a:tr h="705621">
                <a:tc>
                  <a:txBody>
                    <a:bodyPr/>
                    <a:lstStyle/>
                    <a:p>
                      <a:pPr algn="l" defTabSz="457200">
                        <a:defRPr sz="1800"/>
                      </a:pPr>
                      <a:r>
                        <a:rPr sz="1600" b="1">
                          <a:latin typeface="Times Roman"/>
                          <a:ea typeface="Times Roman"/>
                          <a:cs typeface="Times Roman"/>
                          <a:sym typeface="Times Roman"/>
                        </a:rPr>
                        <a:t>Baseline (healthy, age 50–59)</a:t>
                      </a:r>
                    </a:p>
                  </a:txBody>
                  <a:tcPr marL="12700" marR="12700" marT="12700" marB="12700" anchor="ctr" horzOverflow="overflow"/>
                </a:tc>
                <a:tc>
                  <a:txBody>
                    <a:bodyPr/>
                    <a:lstStyle/>
                    <a:p>
                      <a:pPr defTabSz="457200">
                        <a:defRPr sz="1800"/>
                      </a:pPr>
                      <a:r>
                        <a:rPr sz="1600">
                          <a:latin typeface="Times Roman"/>
                          <a:ea typeface="Times Roman"/>
                          <a:cs typeface="Times Roman"/>
                          <a:sym typeface="Times Roman"/>
                        </a:rPr>
                        <a:t>1.0</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1–2</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Very low</a:t>
                      </a:r>
                    </a:p>
                  </a:txBody>
                  <a:tcPr marL="12700" marR="12700" marT="12700" marB="12700" anchor="ctr" horzOverflow="overflow"/>
                </a:tc>
                <a:extLst>
                  <a:ext uri="{0D108BD9-81ED-4DB2-BD59-A6C34878D82A}">
                    <a16:rowId xmlns:a16="http://schemas.microsoft.com/office/drawing/2014/main" val="10001"/>
                  </a:ext>
                </a:extLst>
              </a:tr>
              <a:tr h="705621">
                <a:tc>
                  <a:txBody>
                    <a:bodyPr/>
                    <a:lstStyle/>
                    <a:p>
                      <a:pPr algn="l" defTabSz="457200">
                        <a:defRPr sz="1800"/>
                      </a:pPr>
                      <a:r>
                        <a:rPr sz="1600" b="1">
                          <a:latin typeface="Times Roman"/>
                          <a:ea typeface="Times Roman"/>
                          <a:cs typeface="Times Roman"/>
                          <a:sym typeface="Times Roman"/>
                        </a:rPr>
                        <a:t>Oral combined MRT</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~2–3×</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3–6</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Small absolute increase</a:t>
                      </a:r>
                    </a:p>
                  </a:txBody>
                  <a:tcPr marL="12700" marR="12700" marT="12700" marB="12700" anchor="ctr" horzOverflow="overflow"/>
                </a:tc>
                <a:extLst>
                  <a:ext uri="{0D108BD9-81ED-4DB2-BD59-A6C34878D82A}">
                    <a16:rowId xmlns:a16="http://schemas.microsoft.com/office/drawing/2014/main" val="10002"/>
                  </a:ext>
                </a:extLst>
              </a:tr>
              <a:tr h="705621">
                <a:tc>
                  <a:txBody>
                    <a:bodyPr/>
                    <a:lstStyle/>
                    <a:p>
                      <a:pPr algn="l" defTabSz="457200">
                        <a:defRPr sz="1800"/>
                      </a:pPr>
                      <a:r>
                        <a:rPr sz="1600" b="1">
                          <a:latin typeface="Times Roman"/>
                          <a:ea typeface="Times Roman"/>
                          <a:cs typeface="Times Roman"/>
                          <a:sym typeface="Times Roman"/>
                        </a:rPr>
                        <a:t>Oral estrogen-only MRT</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~1.5–2×</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2–4</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Lower than combined</a:t>
                      </a:r>
                    </a:p>
                  </a:txBody>
                  <a:tcPr marL="12700" marR="12700" marT="12700" marB="12700" anchor="ctr" horzOverflow="overflow"/>
                </a:tc>
                <a:extLst>
                  <a:ext uri="{0D108BD9-81ED-4DB2-BD59-A6C34878D82A}">
                    <a16:rowId xmlns:a16="http://schemas.microsoft.com/office/drawing/2014/main" val="10003"/>
                  </a:ext>
                </a:extLst>
              </a:tr>
              <a:tr h="705621">
                <a:tc>
                  <a:txBody>
                    <a:bodyPr/>
                    <a:lstStyle/>
                    <a:p>
                      <a:pPr algn="l" defTabSz="457200">
                        <a:defRPr sz="1800"/>
                      </a:pPr>
                      <a:r>
                        <a:rPr sz="1600" b="1">
                          <a:latin typeface="Times Roman"/>
                          <a:ea typeface="Times Roman"/>
                          <a:cs typeface="Times Roman"/>
                          <a:sym typeface="Times Roman"/>
                        </a:rPr>
                        <a:t>Transdermal estrogen (any type)</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No increase</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~1–2</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Similar to baseline</a:t>
                      </a:r>
                    </a:p>
                  </a:txBody>
                  <a:tcPr marL="12700" marR="12700" marT="12700" marB="12700" anchor="ctr" horzOverflow="overflow"/>
                </a:tc>
                <a:extLst>
                  <a:ext uri="{0D108BD9-81ED-4DB2-BD59-A6C34878D82A}">
                    <a16:rowId xmlns:a16="http://schemas.microsoft.com/office/drawing/2014/main" val="10004"/>
                  </a:ext>
                </a:extLst>
              </a:tr>
              <a:tr h="705621">
                <a:tc>
                  <a:txBody>
                    <a:bodyPr/>
                    <a:lstStyle/>
                    <a:p>
                      <a:pPr algn="l" defTabSz="457200">
                        <a:defRPr sz="1800"/>
                      </a:pPr>
                      <a:r>
                        <a:rPr sz="1600" b="1">
                          <a:latin typeface="Times Roman"/>
                          <a:ea typeface="Times Roman"/>
                          <a:cs typeface="Times Roman"/>
                          <a:sym typeface="Times Roman"/>
                        </a:rPr>
                        <a:t>Pregnancy</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~4–5×</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5–10</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Higher than MRT</a:t>
                      </a:r>
                    </a:p>
                  </a:txBody>
                  <a:tcPr marL="12700" marR="12700" marT="12700" marB="12700" anchor="ctr" horzOverflow="overflow"/>
                </a:tc>
                <a:extLst>
                  <a:ext uri="{0D108BD9-81ED-4DB2-BD59-A6C34878D82A}">
                    <a16:rowId xmlns:a16="http://schemas.microsoft.com/office/drawing/2014/main" val="10005"/>
                  </a:ext>
                </a:extLst>
              </a:tr>
              <a:tr h="705621">
                <a:tc>
                  <a:txBody>
                    <a:bodyPr/>
                    <a:lstStyle/>
                    <a:p>
                      <a:pPr algn="l" defTabSz="457200">
                        <a:defRPr sz="1800"/>
                      </a:pPr>
                      <a:r>
                        <a:rPr sz="1600" b="1">
                          <a:latin typeface="Times Roman"/>
                          <a:ea typeface="Times Roman"/>
                          <a:cs typeface="Times Roman"/>
                          <a:sym typeface="Times Roman"/>
                        </a:rPr>
                        <a:t>Postpartum (first 6 wks)</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~20–60×</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40–65</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Very high risk</a:t>
                      </a:r>
                    </a:p>
                  </a:txBody>
                  <a:tcPr marL="12700" marR="12700" marT="12700" marB="12700" anchor="ctr" horzOverflow="overflow"/>
                </a:tc>
                <a:extLst>
                  <a:ext uri="{0D108BD9-81ED-4DB2-BD59-A6C34878D82A}">
                    <a16:rowId xmlns:a16="http://schemas.microsoft.com/office/drawing/2014/main" val="10006"/>
                  </a:ext>
                </a:extLst>
              </a:tr>
              <a:tr h="705621">
                <a:tc>
                  <a:txBody>
                    <a:bodyPr/>
                    <a:lstStyle/>
                    <a:p>
                      <a:pPr algn="l" defTabSz="457200">
                        <a:defRPr sz="1800"/>
                      </a:pPr>
                      <a:r>
                        <a:rPr sz="1600" b="1">
                          <a:latin typeface="Times Roman"/>
                          <a:ea typeface="Times Roman"/>
                          <a:cs typeface="Times Roman"/>
                          <a:sym typeface="Times Roman"/>
                        </a:rPr>
                        <a:t>Long-haul flight (&gt;8 hrs)</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~2–4×</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2–4</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Similar to oral MRT</a:t>
                      </a:r>
                    </a:p>
                  </a:txBody>
                  <a:tcPr marL="12700" marR="12700" marT="12700" marB="12700" anchor="ctr" horzOverflow="overflow"/>
                </a:tc>
                <a:extLst>
                  <a:ext uri="{0D108BD9-81ED-4DB2-BD59-A6C34878D82A}">
                    <a16:rowId xmlns:a16="http://schemas.microsoft.com/office/drawing/2014/main" val="10007"/>
                  </a:ext>
                </a:extLst>
              </a:tr>
              <a:tr h="705621">
                <a:tc>
                  <a:txBody>
                    <a:bodyPr/>
                    <a:lstStyle/>
                    <a:p>
                      <a:pPr algn="l" defTabSz="457200">
                        <a:defRPr sz="1800"/>
                      </a:pPr>
                      <a:r>
                        <a:rPr sz="1600" b="1">
                          <a:latin typeface="Times Roman"/>
                          <a:ea typeface="Times Roman"/>
                          <a:cs typeface="Times Roman"/>
                          <a:sym typeface="Times Roman"/>
                        </a:rPr>
                        <a:t>Obesity (BMI ≥30)</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~2–3×</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3–6</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Similar to oral MRT</a:t>
                      </a:r>
                    </a:p>
                  </a:txBody>
                  <a:tcPr marL="12700" marR="12700" marT="12700" marB="12700" anchor="ctr" horzOverflow="overflow"/>
                </a:tc>
                <a:extLst>
                  <a:ext uri="{0D108BD9-81ED-4DB2-BD59-A6C34878D82A}">
                    <a16:rowId xmlns:a16="http://schemas.microsoft.com/office/drawing/2014/main" val="10008"/>
                  </a:ext>
                </a:extLst>
              </a:tr>
              <a:tr h="705621">
                <a:tc>
                  <a:txBody>
                    <a:bodyPr/>
                    <a:lstStyle/>
                    <a:p>
                      <a:pPr algn="l" defTabSz="457200">
                        <a:defRPr sz="1800"/>
                      </a:pPr>
                      <a:r>
                        <a:rPr sz="1600" b="1">
                          <a:latin typeface="Times Roman"/>
                          <a:ea typeface="Times Roman"/>
                          <a:cs typeface="Times Roman"/>
                          <a:sym typeface="Times Roman"/>
                        </a:rPr>
                        <a:t>Smoking (heavy)</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~1.5–2×</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2–4</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Modest increase</a:t>
                      </a:r>
                    </a:p>
                  </a:txBody>
                  <a:tcPr marL="12700" marR="12700" marT="12700" marB="12700" anchor="ctr" horzOverflow="overflow"/>
                </a:tc>
                <a:extLst>
                  <a:ext uri="{0D108BD9-81ED-4DB2-BD59-A6C34878D82A}">
                    <a16:rowId xmlns:a16="http://schemas.microsoft.com/office/drawing/2014/main" val="10009"/>
                  </a:ext>
                </a:extLst>
              </a:tr>
              <a:tr h="1093714">
                <a:tc>
                  <a:txBody>
                    <a:bodyPr/>
                    <a:lstStyle/>
                    <a:p>
                      <a:pPr algn="l" defTabSz="457200">
                        <a:defRPr sz="1800"/>
                      </a:pPr>
                      <a:r>
                        <a:rPr sz="1600" b="1">
                          <a:latin typeface="Times Roman"/>
                          <a:ea typeface="Times Roman"/>
                          <a:cs typeface="Times Roman"/>
                          <a:sym typeface="Times Roman"/>
                        </a:rPr>
                        <a:t>Combined oral contraceptive (age &lt;35)</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~3–6×</a:t>
                      </a:r>
                    </a:p>
                  </a:txBody>
                  <a:tcPr marL="12700" marR="12700" marT="12700" marB="12700" anchor="ctr" horzOverflow="overflow"/>
                </a:tc>
                <a:tc>
                  <a:txBody>
                    <a:bodyPr/>
                    <a:lstStyle/>
                    <a:p>
                      <a:pPr algn="l" defTabSz="457200">
                        <a:defRPr sz="1800"/>
                      </a:pPr>
                      <a:r>
                        <a:rPr sz="1600" b="1">
                          <a:latin typeface="Times Roman"/>
                          <a:ea typeface="Times Roman"/>
                          <a:cs typeface="Times Roman"/>
                          <a:sym typeface="Times Roman"/>
                        </a:rPr>
                        <a:t>5–10</a:t>
                      </a:r>
                    </a:p>
                  </a:txBody>
                  <a:tcPr marL="12700" marR="12700" marT="12700" marB="12700" anchor="ctr" horzOverflow="overflow"/>
                </a:tc>
                <a:tc>
                  <a:txBody>
                    <a:bodyPr/>
                    <a:lstStyle/>
                    <a:p>
                      <a:pPr algn="l" defTabSz="457200">
                        <a:defRPr sz="1800"/>
                      </a:pPr>
                      <a:r>
                        <a:rPr sz="1600">
                          <a:latin typeface="Times Roman"/>
                          <a:ea typeface="Times Roman"/>
                          <a:cs typeface="Times Roman"/>
                          <a:sym typeface="Times Roman"/>
                        </a:rPr>
                        <a:t>Higher than MRT</a:t>
                      </a:r>
                    </a:p>
                  </a:txBody>
                  <a:tcPr marL="12700" marR="12700" marT="12700" marB="12700" anchor="ctr" horzOverflow="overflow"/>
                </a:tc>
                <a:extLst>
                  <a:ext uri="{0D108BD9-81ED-4DB2-BD59-A6C34878D82A}">
                    <a16:rowId xmlns:a16="http://schemas.microsoft.com/office/drawing/2014/main" val="10010"/>
                  </a:ext>
                </a:extLst>
              </a:tr>
            </a:tbl>
          </a:graphicData>
        </a:graphic>
      </p:graphicFrame>
      <p:sp>
        <p:nvSpPr>
          <p:cNvPr id="231" name="VTE risk MRT vs everyday exposures (per year)"/>
          <p:cNvSpPr txBox="1"/>
          <p:nvPr/>
        </p:nvSpPr>
        <p:spPr>
          <a:xfrm>
            <a:off x="696303" y="530987"/>
            <a:ext cx="3271318" cy="646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1400"/>
              </a:spcBef>
              <a:defRPr sz="1200" b="1">
                <a:latin typeface="Times Roman"/>
                <a:ea typeface="Times Roman"/>
                <a:cs typeface="Times Roman"/>
                <a:sym typeface="Times Roman"/>
              </a:defRPr>
            </a:lvl1pPr>
          </a:lstStyle>
          <a:p>
            <a:r>
              <a:t>VTE risk MRT vs everyday exposures (per year)</a:t>
            </a:r>
          </a:p>
        </p:txBody>
      </p:sp>
      <p:sp>
        <p:nvSpPr>
          <p:cNvPr id="232" name="Star"/>
          <p:cNvSpPr/>
          <p:nvPr/>
        </p:nvSpPr>
        <p:spPr>
          <a:xfrm>
            <a:off x="86194" y="5766526"/>
            <a:ext cx="556918" cy="495436"/>
          </a:xfrm>
          <a:prstGeom prst="star5">
            <a:avLst>
              <a:gd name="adj" fmla="val 19100"/>
              <a:gd name="hf" fmla="val 105146"/>
              <a:gd name="vf" fmla="val 110557"/>
            </a:avLst>
          </a:prstGeom>
          <a:solidFill>
            <a:srgbClr val="FF3C20"/>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
        <p:nvSpPr>
          <p:cNvPr id="233" name="Star"/>
          <p:cNvSpPr/>
          <p:nvPr/>
        </p:nvSpPr>
        <p:spPr>
          <a:xfrm>
            <a:off x="86194" y="8709642"/>
            <a:ext cx="556918" cy="495435"/>
          </a:xfrm>
          <a:prstGeom prst="star5">
            <a:avLst>
              <a:gd name="adj" fmla="val 19100"/>
              <a:gd name="hf" fmla="val 105146"/>
              <a:gd name="vf" fmla="val 110557"/>
            </a:avLst>
          </a:prstGeom>
          <a:solidFill>
            <a:srgbClr val="FF3C20"/>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oll"/>
          <p:cNvSpPr txBox="1">
            <a:spLocks noGrp="1"/>
          </p:cNvSpPr>
          <p:nvPr>
            <p:ph type="title"/>
          </p:nvPr>
        </p:nvSpPr>
        <p:spPr>
          <a:xfrm>
            <a:off x="952500" y="444500"/>
            <a:ext cx="11096625" cy="2159000"/>
          </a:xfrm>
          <a:prstGeom prst="rect">
            <a:avLst/>
          </a:prstGeom>
        </p:spPr>
        <p:txBody>
          <a:bodyPr lIns="0" tIns="0" rIns="0" bIns="0" anchor="ctr"/>
          <a:lstStyle>
            <a:lvl1pPr algn="ctr" defTabSz="584200">
              <a:defRPr sz="8000">
                <a:latin typeface="Helvetica Light"/>
                <a:ea typeface="Helvetica Light"/>
                <a:cs typeface="Helvetica Light"/>
                <a:sym typeface="Helvetica Light"/>
              </a:defRPr>
            </a:lvl1pPr>
          </a:lstStyle>
          <a:p>
            <a:r>
              <a:t>Poll</a:t>
            </a:r>
          </a:p>
        </p:txBody>
      </p:sp>
      <p:sp>
        <p:nvSpPr>
          <p:cNvPr id="236" name="what percentage of all women report symptoms of menopause?…"/>
          <p:cNvSpPr txBox="1">
            <a:spLocks noGrp="1"/>
          </p:cNvSpPr>
          <p:nvPr>
            <p:ph type="body" idx="1"/>
          </p:nvPr>
        </p:nvSpPr>
        <p:spPr>
          <a:xfrm>
            <a:off x="952500" y="2603500"/>
            <a:ext cx="11096625" cy="6284913"/>
          </a:xfrm>
          <a:prstGeom prst="rect">
            <a:avLst/>
          </a:prstGeom>
        </p:spPr>
        <p:txBody>
          <a:bodyPr lIns="0" tIns="0" rIns="0" bIns="0" anchor="ctr"/>
          <a:lstStyle/>
          <a:p>
            <a:pPr marL="1333500" indent="-1333500" defTabSz="584200">
              <a:spcBef>
                <a:spcPts val="4200"/>
              </a:spcBef>
              <a:buSzPct val="75000"/>
              <a:buFont typeface="Helvetica Light"/>
              <a:buChar char="•"/>
              <a:defRPr sz="4100">
                <a:latin typeface="Helvetica Light"/>
                <a:ea typeface="Helvetica Light"/>
                <a:cs typeface="Helvetica Light"/>
                <a:sym typeface="Helvetica Light"/>
              </a:defRPr>
            </a:pPr>
            <a:r>
              <a:t>what percentage of all women report symptoms of menopause?</a:t>
            </a:r>
          </a:p>
          <a:p>
            <a:pPr marL="825500" lvl="1" indent="-381000" defTabSz="584200">
              <a:spcBef>
                <a:spcPts val="4200"/>
              </a:spcBef>
              <a:buSzPct val="75000"/>
              <a:buFont typeface="Helvetica Light"/>
              <a:buChar char="•"/>
              <a:defRPr sz="4100">
                <a:latin typeface="Helvetica Light"/>
                <a:ea typeface="Helvetica Light"/>
                <a:cs typeface="Helvetica Light"/>
                <a:sym typeface="Helvetica Light"/>
              </a:defRPr>
            </a:pPr>
            <a:r>
              <a:t>&gt;85%</a:t>
            </a:r>
          </a:p>
          <a:p>
            <a:pPr marL="1333500" indent="-1333500" defTabSz="584200">
              <a:spcBef>
                <a:spcPts val="4200"/>
              </a:spcBef>
              <a:buSzPct val="75000"/>
              <a:buFont typeface="Helvetica Light"/>
              <a:buChar char="•"/>
              <a:defRPr sz="4100">
                <a:latin typeface="Helvetica Light"/>
                <a:ea typeface="Helvetica Light"/>
                <a:cs typeface="Helvetica Light"/>
                <a:sym typeface="Helvetica Light"/>
              </a:defRPr>
            </a:pPr>
            <a:r>
              <a:t>what percentage of women are prescribed hormone therapy for their symptoms?</a:t>
            </a:r>
          </a:p>
          <a:p>
            <a:pPr marL="825500" lvl="1" indent="-381000" defTabSz="584200">
              <a:spcBef>
                <a:spcPts val="4200"/>
              </a:spcBef>
              <a:buSzPct val="75000"/>
              <a:buFont typeface="Helvetica Light"/>
              <a:buChar char="•"/>
              <a:defRPr sz="4100">
                <a:latin typeface="Helvetica Light"/>
                <a:ea typeface="Helvetica Light"/>
                <a:cs typeface="Helvetica Light"/>
                <a:sym typeface="Helvetica Light"/>
              </a:defRPr>
            </a:pPr>
            <a:r>
              <a:t>&lt;5%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build="p" bldLvl="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alculating risk"/>
          <p:cNvSpPr txBox="1">
            <a:spLocks noGrp="1"/>
          </p:cNvSpPr>
          <p:nvPr>
            <p:ph type="title"/>
          </p:nvPr>
        </p:nvSpPr>
        <p:spPr>
          <a:xfrm>
            <a:off x="586398" y="83445"/>
            <a:ext cx="11096626" cy="2159001"/>
          </a:xfrm>
          <a:prstGeom prst="rect">
            <a:avLst/>
          </a:prstGeom>
        </p:spPr>
        <p:txBody>
          <a:bodyPr/>
          <a:lstStyle>
            <a:lvl1pPr algn="ctr" defTabSz="584200">
              <a:defRPr sz="8000">
                <a:latin typeface="Helvetica Light"/>
                <a:ea typeface="Helvetica Light"/>
                <a:cs typeface="Helvetica Light"/>
                <a:sym typeface="Helvetica Light"/>
              </a:defRPr>
            </a:lvl1pPr>
          </a:lstStyle>
          <a:p>
            <a:r>
              <a:t>calculating risk</a:t>
            </a:r>
          </a:p>
        </p:txBody>
      </p:sp>
      <p:sp>
        <p:nvSpPr>
          <p:cNvPr id="239" name="calculate cardiovascular and breast cancer risks before initiating…"/>
          <p:cNvSpPr txBox="1">
            <a:spLocks noGrp="1"/>
          </p:cNvSpPr>
          <p:nvPr>
            <p:ph type="body" idx="1"/>
          </p:nvPr>
        </p:nvSpPr>
        <p:spPr>
          <a:xfrm>
            <a:off x="952500" y="2603500"/>
            <a:ext cx="11096625" cy="6284913"/>
          </a:xfrm>
          <a:prstGeom prst="rect">
            <a:avLst/>
          </a:prstGeom>
        </p:spPr>
        <p:txBody>
          <a:bodyPr/>
          <a:lstStyle/>
          <a:p>
            <a:pPr marL="471487" indent="-471487" defTabSz="373062">
              <a:spcBef>
                <a:spcPts val="2600"/>
              </a:spcBef>
              <a:buSzPct val="75000"/>
              <a:buFont typeface="Helvetica Light"/>
              <a:buChar char="•"/>
              <a:defRPr sz="3000">
                <a:latin typeface="Helvetica Light"/>
                <a:ea typeface="Helvetica Light"/>
                <a:cs typeface="Helvetica Light"/>
                <a:sym typeface="Helvetica Light"/>
              </a:defRPr>
            </a:pPr>
            <a:r>
              <a:t>calculate cardiovascular and breast cancer risks before initiating </a:t>
            </a:r>
          </a:p>
          <a:p>
            <a:pPr marL="471487" indent="-471487" defTabSz="373062">
              <a:spcBef>
                <a:spcPts val="2600"/>
              </a:spcBef>
              <a:buSzPct val="75000"/>
              <a:buFont typeface="Helvetica Light"/>
              <a:buChar char="•"/>
              <a:defRPr sz="3000">
                <a:latin typeface="Helvetica Light"/>
                <a:ea typeface="Helvetica Light"/>
                <a:cs typeface="Helvetica Light"/>
                <a:sym typeface="Helvetica Light"/>
              </a:defRPr>
            </a:pPr>
            <a:r>
              <a:t>ASCVD 10 year risk calculator</a:t>
            </a:r>
          </a:p>
          <a:p>
            <a:pPr marL="471487" indent="-471487" defTabSz="373062">
              <a:spcBef>
                <a:spcPts val="2600"/>
              </a:spcBef>
              <a:buSzPct val="75000"/>
              <a:buFont typeface="Helvetica Light"/>
              <a:buChar char="•"/>
              <a:defRPr sz="3000">
                <a:latin typeface="Helvetica Light"/>
                <a:ea typeface="Helvetica Light"/>
                <a:cs typeface="Helvetica Light"/>
                <a:sym typeface="Helvetica Light"/>
              </a:defRPr>
            </a:pPr>
            <a:r>
              <a:t>breast cancer risk harder to calculate; individualized risk assessment </a:t>
            </a:r>
          </a:p>
          <a:p>
            <a:pPr marL="471487" indent="-471487" defTabSz="373062">
              <a:spcBef>
                <a:spcPts val="2600"/>
              </a:spcBef>
              <a:buSzPct val="75000"/>
              <a:buFont typeface="Helvetica Light"/>
              <a:buChar char="•"/>
              <a:defRPr sz="3000">
                <a:latin typeface="Helvetica Light"/>
                <a:ea typeface="Helvetica Light"/>
                <a:cs typeface="Helvetica Light"/>
                <a:sym typeface="Helvetica Light"/>
              </a:defRPr>
            </a:pPr>
            <a:r>
              <a:t>adverse events are rare (&lt; 1/1000) </a:t>
            </a:r>
          </a:p>
          <a:p>
            <a:pPr marL="471487" indent="-471487" defTabSz="373062">
              <a:spcBef>
                <a:spcPts val="2600"/>
              </a:spcBef>
              <a:buSzPct val="75000"/>
              <a:buFont typeface="Helvetica Light"/>
              <a:buChar char="•"/>
              <a:defRPr sz="3000">
                <a:latin typeface="Helvetica Light"/>
                <a:ea typeface="Helvetica Light"/>
                <a:cs typeface="Helvetica Light"/>
                <a:sym typeface="Helvetica Light"/>
              </a:defRPr>
            </a:pPr>
            <a:r>
              <a:t>note that the risk of stroke, CTE, CVD, and breast cancer has not been established in clinical trials of perimenopausal women with moderate to severe symptoms </a:t>
            </a:r>
          </a:p>
          <a:p>
            <a:pPr marL="471487" indent="-471487" defTabSz="373062">
              <a:spcBef>
                <a:spcPts val="2600"/>
              </a:spcBef>
              <a:buSzPct val="75000"/>
              <a:buFont typeface="Helvetica Light"/>
              <a:buChar char="•"/>
              <a:defRPr sz="3000" b="1"/>
            </a:pPr>
            <a:r>
              <a:t>Employ shared decision making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From: Treatment of Symptoms of the Menopause: An Endocrine Society Clinical Practice Guideline. Stuenkel, Davis, Gompel et al. 2015"/>
          <p:cNvSpPr txBox="1">
            <a:spLocks noGrp="1"/>
          </p:cNvSpPr>
          <p:nvPr>
            <p:ph type="title"/>
          </p:nvPr>
        </p:nvSpPr>
        <p:spPr>
          <a:xfrm>
            <a:off x="7378700" y="6375400"/>
            <a:ext cx="5143501" cy="3970338"/>
          </a:xfrm>
          <a:prstGeom prst="rect">
            <a:avLst/>
          </a:prstGeom>
        </p:spPr>
        <p:txBody>
          <a:bodyPr/>
          <a:lstStyle/>
          <a:p>
            <a:r>
              <a:t>From: Treatment of Symptoms of the Menopause: An Endocrine Society Clinical Practice Guideline. Stuenkel, Davis, Gompel et al. 2015</a:t>
            </a:r>
          </a:p>
        </p:txBody>
      </p:sp>
      <p:pic>
        <p:nvPicPr>
          <p:cNvPr id="242" name="Screen Shot 2024-03-04 at 9.43.36 PM.png" descr="Screen Shot 2024-03-04 at 9.43.36 PM.png"/>
          <p:cNvPicPr>
            <a:picLocks noChangeAspect="1"/>
          </p:cNvPicPr>
          <p:nvPr/>
        </p:nvPicPr>
        <p:blipFill>
          <a:blip r:embed="rId2"/>
          <a:stretch>
            <a:fillRect/>
          </a:stretch>
        </p:blipFill>
        <p:spPr>
          <a:xfrm>
            <a:off x="1360487" y="254000"/>
            <a:ext cx="4951413" cy="9244013"/>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ase"/>
          <p:cNvSpPr txBox="1">
            <a:spLocks noGrp="1"/>
          </p:cNvSpPr>
          <p:nvPr>
            <p:ph type="title"/>
          </p:nvPr>
        </p:nvSpPr>
        <p:spPr>
          <a:xfrm>
            <a:off x="547732" y="431442"/>
            <a:ext cx="11096626" cy="2159001"/>
          </a:xfrm>
          <a:prstGeom prst="rect">
            <a:avLst/>
          </a:prstGeom>
        </p:spPr>
        <p:txBody>
          <a:bodyPr/>
          <a:lstStyle/>
          <a:p>
            <a:pPr lvl="1" algn="ctr" defTabSz="584200">
              <a:defRPr sz="8000">
                <a:latin typeface="Helvetica Light"/>
                <a:ea typeface="Helvetica Light"/>
                <a:cs typeface="Helvetica Light"/>
                <a:sym typeface="Helvetica Light"/>
              </a:defRPr>
            </a:pPr>
            <a:r>
              <a:t>Case</a:t>
            </a:r>
          </a:p>
        </p:txBody>
      </p:sp>
      <p:sp>
        <p:nvSpPr>
          <p:cNvPr id="245" name="55 year old female has an aunt with breast cancer (BRCA negative) and a personal history of dense breasts. Her mammogram is up to date and is negative, as well as a negative MRI of the breast. Her last period was 13 months ago, and she still has her uter"/>
          <p:cNvSpPr txBox="1">
            <a:spLocks noGrp="1"/>
          </p:cNvSpPr>
          <p:nvPr>
            <p:ph type="body" idx="1"/>
          </p:nvPr>
        </p:nvSpPr>
        <p:spPr>
          <a:xfrm>
            <a:off x="952500" y="2603500"/>
            <a:ext cx="11096625" cy="6284913"/>
          </a:xfrm>
          <a:prstGeom prst="rect">
            <a:avLst/>
          </a:prstGeom>
        </p:spPr>
        <p:txBody>
          <a:bodyPr/>
          <a:lstStyle/>
          <a:p>
            <a:pPr marL="471487" indent="-471487" defTabSz="373062">
              <a:spcBef>
                <a:spcPts val="2600"/>
              </a:spcBef>
              <a:buSzPct val="75000"/>
              <a:buFont typeface="Helvetica Light"/>
              <a:buChar char="•"/>
              <a:defRPr sz="3800">
                <a:latin typeface="Helvetica Light"/>
                <a:ea typeface="Helvetica Light"/>
                <a:cs typeface="Helvetica Light"/>
                <a:sym typeface="Helvetica Light"/>
              </a:defRPr>
            </a:pPr>
            <a:r>
              <a:t>55 year old female has an aunt with breast cancer (BRCA negative) and a personal history of dense breasts. Her mammogram is up to date and is negative, as well as a negative MRI of the breast. Her last period was 13 months ago, and she still has her uterus. She is experiencing hot flashes, mood swings, and muscle aches. She also has osteopenia. She is desperate to have treatment for her menopausal symptoms. </a:t>
            </a:r>
          </a:p>
          <a:p>
            <a:pPr marL="471487" indent="-471487" defTabSz="373062">
              <a:spcBef>
                <a:spcPts val="2600"/>
              </a:spcBef>
              <a:buSzPct val="75000"/>
              <a:buFont typeface="Helvetica Light"/>
              <a:buChar char="•"/>
              <a:defRPr sz="3800">
                <a:latin typeface="Helvetica Light"/>
                <a:ea typeface="Helvetica Light"/>
                <a:cs typeface="Helvetica Light"/>
                <a:sym typeface="Helvetica Light"/>
              </a:defRPr>
            </a:pPr>
            <a:r>
              <a:t>What medication could you consider?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Duavee!…"/>
          <p:cNvSpPr txBox="1">
            <a:spLocks noGrp="1"/>
          </p:cNvSpPr>
          <p:nvPr>
            <p:ph type="body" idx="1"/>
          </p:nvPr>
        </p:nvSpPr>
        <p:spPr>
          <a:xfrm>
            <a:off x="1117521" y="818063"/>
            <a:ext cx="11851808" cy="5661509"/>
          </a:xfrm>
          <a:prstGeom prst="rect">
            <a:avLst/>
          </a:prstGeom>
        </p:spPr>
        <p:txBody>
          <a:bodyPr/>
          <a:lstStyle/>
          <a:p>
            <a:pPr marL="466772" indent="-466772" defTabSz="369331">
              <a:spcBef>
                <a:spcPts val="2500"/>
              </a:spcBef>
              <a:buSzPct val="75000"/>
              <a:buFont typeface="Helvetica Light"/>
              <a:buChar char="•"/>
              <a:defRPr sz="2970" b="1"/>
            </a:pPr>
            <a:r>
              <a:t>Duavee!</a:t>
            </a:r>
          </a:p>
          <a:p>
            <a:pPr marL="466772" indent="-466772" defTabSz="369331">
              <a:spcBef>
                <a:spcPts val="2500"/>
              </a:spcBef>
              <a:buSzPct val="75000"/>
              <a:buFont typeface="Helvetica Light"/>
              <a:buChar char="•"/>
              <a:defRPr sz="2970">
                <a:latin typeface="Helvetica Light"/>
                <a:ea typeface="Helvetica Light"/>
                <a:cs typeface="Helvetica Light"/>
                <a:sym typeface="Helvetica Light"/>
              </a:defRPr>
            </a:pPr>
            <a:r>
              <a:t>Estrogen + basedoxifene (SERM)</a:t>
            </a:r>
          </a:p>
          <a:p>
            <a:pPr marL="466772" indent="-466772" defTabSz="369331">
              <a:spcBef>
                <a:spcPts val="2500"/>
              </a:spcBef>
              <a:buSzPct val="75000"/>
              <a:buFont typeface="Helvetica Light"/>
              <a:buChar char="•"/>
              <a:defRPr sz="2970">
                <a:latin typeface="Helvetica Light"/>
                <a:ea typeface="Helvetica Light"/>
                <a:cs typeface="Helvetica Light"/>
                <a:sym typeface="Helvetica Light"/>
              </a:defRPr>
            </a:pPr>
            <a:r>
              <a:t>Beneficial for women who you feel may be at higher risk of breast cancer or dense breast because it LACKS the progesterone component</a:t>
            </a:r>
          </a:p>
          <a:p>
            <a:pPr marL="466772" indent="-466772" defTabSz="369331">
              <a:spcBef>
                <a:spcPts val="2500"/>
              </a:spcBef>
              <a:buSzPct val="75000"/>
              <a:buFont typeface="Helvetica Light"/>
              <a:buChar char="•"/>
              <a:defRPr sz="2970">
                <a:latin typeface="Helvetica Light"/>
                <a:ea typeface="Helvetica Light"/>
                <a:cs typeface="Helvetica Light"/>
                <a:sym typeface="Helvetica Light"/>
              </a:defRPr>
            </a:pPr>
            <a:r>
              <a:t>Remember that progesterone seems to increase breast density and may be more linked to breast cancer development than estrogen</a:t>
            </a:r>
          </a:p>
          <a:p>
            <a:pPr marL="466772" indent="-466772" defTabSz="369331">
              <a:spcBef>
                <a:spcPts val="2500"/>
              </a:spcBef>
              <a:buSzPct val="75000"/>
              <a:buFont typeface="Helvetica Light"/>
              <a:buChar char="•"/>
              <a:defRPr sz="2970">
                <a:latin typeface="Helvetica Light"/>
                <a:ea typeface="Helvetica Light"/>
                <a:cs typeface="Helvetica Light"/>
                <a:sym typeface="Helvetica Light"/>
              </a:defRPr>
            </a:pPr>
            <a:r>
              <a:t>Also very nice for women who are progesterone sensitive (weight gain, bloating, etc) </a:t>
            </a:r>
          </a:p>
        </p:txBody>
      </p:sp>
      <p:pic>
        <p:nvPicPr>
          <p:cNvPr id="248" name="Image" descr="Image"/>
          <p:cNvPicPr>
            <a:picLocks noChangeAspect="1"/>
          </p:cNvPicPr>
          <p:nvPr/>
        </p:nvPicPr>
        <p:blipFill>
          <a:blip r:embed="rId2"/>
          <a:stretch>
            <a:fillRect/>
          </a:stretch>
        </p:blipFill>
        <p:spPr>
          <a:xfrm>
            <a:off x="4171882" y="6480650"/>
            <a:ext cx="5152001" cy="274042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Impact on quality of lif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Impact on quality of life</a:t>
            </a:r>
          </a:p>
        </p:txBody>
      </p:sp>
      <p:sp>
        <p:nvSpPr>
          <p:cNvPr id="75" name="poorly studied…"/>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poorly studied</a:t>
            </a:r>
          </a:p>
          <a:p>
            <a:pPr marL="1333500" indent="-1333500" defTabSz="584200">
              <a:spcBef>
                <a:spcPts val="4200"/>
              </a:spcBef>
              <a:buSzPct val="75000"/>
              <a:buFont typeface="Helvetica Light"/>
              <a:buChar char="•"/>
              <a:defRPr sz="3600" b="1"/>
            </a:pPr>
            <a:r>
              <a:t>correlation between severity of sx and reported lower quality of life</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increase in spousal conflict</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decreased work productivity </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Is estrogen all we need?"/>
          <p:cNvSpPr txBox="1">
            <a:spLocks noGrp="1"/>
          </p:cNvSpPr>
          <p:nvPr>
            <p:ph type="title"/>
          </p:nvPr>
        </p:nvSpPr>
        <p:spPr>
          <a:xfrm>
            <a:off x="952500" y="444500"/>
            <a:ext cx="11096625" cy="2159000"/>
          </a:xfrm>
          <a:prstGeom prst="rect">
            <a:avLst/>
          </a:prstGeom>
        </p:spPr>
        <p:txBody>
          <a:bodyPr lIns="0" tIns="0" rIns="0" bIns="0" anchor="ctr"/>
          <a:lstStyle>
            <a:lvl1pPr algn="ctr" defTabSz="490537">
              <a:defRPr sz="6700">
                <a:latin typeface="Helvetica Light"/>
                <a:ea typeface="Helvetica Light"/>
                <a:cs typeface="Helvetica Light"/>
                <a:sym typeface="Helvetica Light"/>
              </a:defRPr>
            </a:lvl1pPr>
          </a:lstStyle>
          <a:p>
            <a:r>
              <a:t>Is estrogen all we need?</a:t>
            </a:r>
          </a:p>
        </p:txBody>
      </p:sp>
      <p:sp>
        <p:nvSpPr>
          <p:cNvPr id="251" name="NO - also need progestogen (all patients with intact uterus)…"/>
          <p:cNvSpPr txBox="1">
            <a:spLocks noGrp="1"/>
          </p:cNvSpPr>
          <p:nvPr>
            <p:ph type="body" idx="1"/>
          </p:nvPr>
        </p:nvSpPr>
        <p:spPr>
          <a:xfrm>
            <a:off x="952500" y="2603500"/>
            <a:ext cx="11096625" cy="6284913"/>
          </a:xfrm>
          <a:prstGeom prst="rect">
            <a:avLst/>
          </a:prstGeom>
        </p:spPr>
        <p:txBody>
          <a:bodyPr lIns="0" tIns="0" rIns="0" bIns="0" anchor="ctr"/>
          <a:lstStyle/>
          <a:p>
            <a:pPr marL="1103312" indent="-1103312" defTabSz="487362">
              <a:spcBef>
                <a:spcPts val="3400"/>
              </a:spcBef>
              <a:buSzPct val="75000"/>
              <a:buFont typeface="Helvetica Light"/>
              <a:buChar char="•"/>
              <a:defRPr sz="2900" b="1"/>
            </a:pPr>
            <a:r>
              <a:t>NO - also need progestogen (all patients with intact uterus)</a:t>
            </a:r>
          </a:p>
          <a:p>
            <a:pPr marL="1103312" indent="-1103312" defTabSz="487362">
              <a:spcBef>
                <a:spcPts val="3400"/>
              </a:spcBef>
              <a:buSzPct val="75000"/>
              <a:buFont typeface="Helvetica Light"/>
              <a:buChar char="•"/>
              <a:defRPr sz="2900">
                <a:latin typeface="Helvetica Light"/>
                <a:ea typeface="Helvetica Light"/>
                <a:cs typeface="Helvetica Light"/>
                <a:sym typeface="Helvetica Light"/>
              </a:defRPr>
            </a:pPr>
            <a:r>
              <a:t>Necessary to prevent endometrial hyperplasia (endometrial cancer)</a:t>
            </a:r>
            <a:endParaRPr sz="3100"/>
          </a:p>
          <a:p>
            <a:pPr marL="1103312" indent="-1103312" defTabSz="487362">
              <a:spcBef>
                <a:spcPts val="3400"/>
              </a:spcBef>
              <a:buSzPct val="75000"/>
              <a:buFont typeface="Helvetica Light"/>
              <a:buChar char="•"/>
              <a:defRPr sz="2900">
                <a:latin typeface="Helvetica Light"/>
                <a:ea typeface="Helvetica Light"/>
                <a:cs typeface="Helvetica Light"/>
                <a:sym typeface="Helvetica Light"/>
              </a:defRPr>
            </a:pPr>
            <a:r>
              <a:t>tip: take progestin at bed time because it can sometimes cause sleepiness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rogestogens"/>
          <p:cNvSpPr txBox="1">
            <a:spLocks noGrp="1"/>
          </p:cNvSpPr>
          <p:nvPr>
            <p:ph type="title"/>
          </p:nvPr>
        </p:nvSpPr>
        <p:spPr>
          <a:xfrm>
            <a:off x="952500" y="444499"/>
            <a:ext cx="11099800" cy="1519495"/>
          </a:xfrm>
          <a:prstGeom prst="rect">
            <a:avLst/>
          </a:prstGeom>
        </p:spPr>
        <p:txBody>
          <a:bodyPr lIns="0" tIns="0" rIns="0" bIns="0" anchor="ctr"/>
          <a:lstStyle>
            <a:lvl1pPr algn="ctr" defTabSz="584200">
              <a:defRPr sz="8000">
                <a:latin typeface="Helvetica Light"/>
                <a:ea typeface="Helvetica Light"/>
                <a:cs typeface="Helvetica Light"/>
                <a:sym typeface="Helvetica Light"/>
              </a:defRPr>
            </a:lvl1pPr>
          </a:lstStyle>
          <a:p>
            <a:r>
              <a:t>Progestogens</a:t>
            </a:r>
          </a:p>
        </p:txBody>
      </p:sp>
      <p:sp>
        <p:nvSpPr>
          <p:cNvPr id="254" name="Progesterone = natural/endogenous hormone…"/>
          <p:cNvSpPr txBox="1">
            <a:spLocks noGrp="1"/>
          </p:cNvSpPr>
          <p:nvPr>
            <p:ph type="body" idx="1"/>
          </p:nvPr>
        </p:nvSpPr>
        <p:spPr>
          <a:xfrm>
            <a:off x="567253" y="650337"/>
            <a:ext cx="11870294" cy="8216724"/>
          </a:xfrm>
          <a:prstGeom prst="rect">
            <a:avLst/>
          </a:prstGeom>
        </p:spPr>
        <p:txBody>
          <a:bodyPr lIns="0" tIns="0" rIns="0" bIns="0" anchor="ctr"/>
          <a:lstStyle/>
          <a:p>
            <a:pPr marL="896937" indent="-896937" defTabSz="477837">
              <a:spcBef>
                <a:spcPts val="3400"/>
              </a:spcBef>
              <a:buSzPct val="75000"/>
              <a:buFont typeface="Helvetica Light"/>
              <a:buChar char="•"/>
              <a:defRPr sz="2700">
                <a:latin typeface="Helvetica Light"/>
                <a:ea typeface="Helvetica Light"/>
                <a:cs typeface="Helvetica Light"/>
                <a:sym typeface="Helvetica Light"/>
              </a:defRPr>
            </a:pPr>
            <a:endParaRPr/>
          </a:p>
          <a:p>
            <a:pPr marL="896937" indent="-896937" defTabSz="477837">
              <a:spcBef>
                <a:spcPts val="3200"/>
              </a:spcBef>
              <a:buSzPct val="75000"/>
              <a:buFont typeface="Helvetica Light"/>
              <a:buChar char="•"/>
              <a:defRPr sz="3100">
                <a:latin typeface="Helvetica Light"/>
                <a:ea typeface="Helvetica Light"/>
                <a:cs typeface="Helvetica Light"/>
                <a:sym typeface="Helvetica Light"/>
              </a:defRPr>
            </a:pPr>
            <a:r>
              <a:t>Progesterone = natural/endogenous hormone</a:t>
            </a:r>
          </a:p>
          <a:p>
            <a:pPr marL="896937" indent="-896937" defTabSz="477837">
              <a:spcBef>
                <a:spcPts val="3200"/>
              </a:spcBef>
              <a:buSzPct val="75000"/>
              <a:buFont typeface="Helvetica Light"/>
              <a:buChar char="•"/>
              <a:defRPr sz="3100">
                <a:latin typeface="Helvetica Light"/>
                <a:ea typeface="Helvetica Light"/>
                <a:cs typeface="Helvetica Light"/>
                <a:sym typeface="Helvetica Light"/>
              </a:defRPr>
            </a:pPr>
            <a:r>
              <a:t>Progestin = synthetic progestogen </a:t>
            </a:r>
          </a:p>
          <a:p>
            <a:pPr marL="896937" indent="-896937" defTabSz="477837">
              <a:spcBef>
                <a:spcPts val="3200"/>
              </a:spcBef>
              <a:buSzPct val="75000"/>
              <a:buFont typeface="Helvetica Light"/>
              <a:buChar char="•"/>
              <a:defRPr sz="3100">
                <a:latin typeface="Helvetica Light"/>
                <a:ea typeface="Helvetica Light"/>
                <a:cs typeface="Helvetica Light"/>
                <a:sym typeface="Helvetica Light"/>
              </a:defRPr>
            </a:pPr>
            <a:r>
              <a:t>evidence that progesterone alone can be used to treat vasomotor sx of menopause - could be beneficial for women who cannot tolerate estrogen </a:t>
            </a:r>
          </a:p>
          <a:p>
            <a:pPr marL="896937" indent="-896937" defTabSz="477837">
              <a:spcBef>
                <a:spcPts val="3200"/>
              </a:spcBef>
              <a:buSzPct val="75000"/>
              <a:buFont typeface="Helvetica Light"/>
              <a:buChar char="•"/>
              <a:defRPr sz="3100">
                <a:latin typeface="Helvetica Light"/>
                <a:ea typeface="Helvetica Light"/>
                <a:cs typeface="Helvetica Light"/>
                <a:sym typeface="Helvetica Light"/>
              </a:defRPr>
            </a:pPr>
            <a:r>
              <a:t>Standard dose oral micronized progesterone 200mg/day for 14 days/month OR </a:t>
            </a:r>
            <a:r>
              <a:rPr b="1">
                <a:latin typeface="+mn-lt"/>
                <a:ea typeface="+mn-ea"/>
                <a:cs typeface="+mn-cs"/>
                <a:sym typeface="Helvetica"/>
              </a:rPr>
              <a:t>100mg daily continuous</a:t>
            </a:r>
          </a:p>
          <a:p>
            <a:pPr marL="1029817" indent="-1029817" defTabSz="477837">
              <a:spcBef>
                <a:spcPts val="3200"/>
              </a:spcBef>
              <a:buSzPct val="75000"/>
              <a:buFont typeface="Helvetica Light"/>
              <a:buChar char="•"/>
              <a:defRPr sz="2700">
                <a:latin typeface="Helvetica Light"/>
                <a:ea typeface="Helvetica Light"/>
                <a:cs typeface="Helvetica Light"/>
                <a:sym typeface="Helvetica Light"/>
              </a:defRPr>
            </a:pPr>
            <a:r>
              <a:rPr sz="3100"/>
              <a:t>IUD (levonorgestrel) can be used *off label* for endometrial protection</a:t>
            </a:r>
            <a:r>
              <a:t>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 name="Table 1"/>
          <p:cNvGraphicFramePr/>
          <p:nvPr/>
        </p:nvGraphicFramePr>
        <p:xfrm>
          <a:off x="591913" y="1047213"/>
          <a:ext cx="12001201" cy="5754630"/>
        </p:xfrm>
        <a:graphic>
          <a:graphicData uri="http://schemas.openxmlformats.org/drawingml/2006/table">
            <a:tbl>
              <a:tblPr bandRow="1">
                <a:tableStyleId>{4C3C2611-4C71-4FC5-86AE-919BDF0F9419}</a:tableStyleId>
              </a:tblPr>
              <a:tblGrid>
                <a:gridCol w="1893162">
                  <a:extLst>
                    <a:ext uri="{9D8B030D-6E8A-4147-A177-3AD203B41FA5}">
                      <a16:colId xmlns:a16="http://schemas.microsoft.com/office/drawing/2014/main" val="20000"/>
                    </a:ext>
                  </a:extLst>
                </a:gridCol>
                <a:gridCol w="1683400">
                  <a:extLst>
                    <a:ext uri="{9D8B030D-6E8A-4147-A177-3AD203B41FA5}">
                      <a16:colId xmlns:a16="http://schemas.microsoft.com/office/drawing/2014/main" val="20001"/>
                    </a:ext>
                  </a:extLst>
                </a:gridCol>
                <a:gridCol w="1585158">
                  <a:extLst>
                    <a:ext uri="{9D8B030D-6E8A-4147-A177-3AD203B41FA5}">
                      <a16:colId xmlns:a16="http://schemas.microsoft.com/office/drawing/2014/main" val="20002"/>
                    </a:ext>
                  </a:extLst>
                </a:gridCol>
                <a:gridCol w="976874">
                  <a:extLst>
                    <a:ext uri="{9D8B030D-6E8A-4147-A177-3AD203B41FA5}">
                      <a16:colId xmlns:a16="http://schemas.microsoft.com/office/drawing/2014/main" val="20003"/>
                    </a:ext>
                  </a:extLst>
                </a:gridCol>
                <a:gridCol w="3188420">
                  <a:extLst>
                    <a:ext uri="{9D8B030D-6E8A-4147-A177-3AD203B41FA5}">
                      <a16:colId xmlns:a16="http://schemas.microsoft.com/office/drawing/2014/main" val="20004"/>
                    </a:ext>
                  </a:extLst>
                </a:gridCol>
                <a:gridCol w="2661482">
                  <a:extLst>
                    <a:ext uri="{9D8B030D-6E8A-4147-A177-3AD203B41FA5}">
                      <a16:colId xmlns:a16="http://schemas.microsoft.com/office/drawing/2014/main" val="20005"/>
                    </a:ext>
                  </a:extLst>
                </a:gridCol>
              </a:tblGrid>
              <a:tr h="831774">
                <a:tc>
                  <a:txBody>
                    <a:bodyPr/>
                    <a:lstStyle/>
                    <a:p>
                      <a:pPr algn="ctr" defTabSz="457200">
                        <a:defRPr sz="1800"/>
                      </a:pPr>
                      <a:r>
                        <a:rPr sz="2000" b="1">
                          <a:latin typeface="Times Roman"/>
                          <a:ea typeface="Times Roman"/>
                          <a:cs typeface="Times Roman"/>
                          <a:sym typeface="Times Roman"/>
                        </a:rPr>
                        <a:t>Category</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Generic Name (Progestogen)</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Brand/ Product</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Route</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MHT Role / Use</a:t>
                      </a:r>
                    </a:p>
                  </a:txBody>
                  <a:tcPr marL="12700" marR="12700" marT="12700" marB="12700" anchor="ctr" horzOverflow="overflow"/>
                </a:tc>
                <a:tc>
                  <a:txBody>
                    <a:bodyPr/>
                    <a:lstStyle/>
                    <a:p>
                      <a:pPr algn="ctr" defTabSz="457200">
                        <a:defRPr sz="1800"/>
                      </a:pPr>
                      <a:r>
                        <a:rPr sz="2000" b="1">
                          <a:latin typeface="Times Roman"/>
                          <a:ea typeface="Times Roman"/>
                          <a:cs typeface="Times Roman"/>
                          <a:sym typeface="Times Roman"/>
                        </a:rPr>
                        <a:t>Typical Dose / Notes</a:t>
                      </a:r>
                    </a:p>
                  </a:txBody>
                  <a:tcPr marL="12700" marR="12700" marT="12700" marB="12700" anchor="ctr" horzOverflow="overflow"/>
                </a:tc>
                <a:extLst>
                  <a:ext uri="{0D108BD9-81ED-4DB2-BD59-A6C34878D82A}">
                    <a16:rowId xmlns:a16="http://schemas.microsoft.com/office/drawing/2014/main" val="10000"/>
                  </a:ext>
                </a:extLst>
              </a:tr>
              <a:tr h="831774">
                <a:tc>
                  <a:txBody>
                    <a:bodyPr/>
                    <a:lstStyle/>
                    <a:p>
                      <a:pPr algn="l" defTabSz="457200">
                        <a:defRPr sz="1800"/>
                      </a:pPr>
                      <a:r>
                        <a:rPr sz="2000" b="1">
                          <a:latin typeface="Times Roman"/>
                          <a:ea typeface="Times Roman"/>
                          <a:cs typeface="Times Roman"/>
                          <a:sym typeface="Times Roman"/>
                        </a:rPr>
                        <a:t>Bioidentical progesterone</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Micronized progesterone</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Prometrium</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Oral capsule</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Endometrial protection with systemic estrogen in women with a uterus</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200 mg daily for 12–14 days per month
Or
100 mg nightly continuously </a:t>
                      </a:r>
                    </a:p>
                  </a:txBody>
                  <a:tcPr marL="12700" marR="12700" marT="12700" marB="12700" anchor="ctr" horzOverflow="overflow"/>
                </a:tc>
                <a:extLst>
                  <a:ext uri="{0D108BD9-81ED-4DB2-BD59-A6C34878D82A}">
                    <a16:rowId xmlns:a16="http://schemas.microsoft.com/office/drawing/2014/main" val="10001"/>
                  </a:ext>
                </a:extLst>
              </a:tr>
              <a:tr h="831774">
                <a:tc>
                  <a:txBody>
                    <a:bodyPr/>
                    <a:lstStyle/>
                    <a:p>
                      <a:pPr algn="l" defTabSz="457200">
                        <a:defRPr sz="1800"/>
                      </a:pPr>
                      <a:r>
                        <a:rPr sz="2000" b="1">
                          <a:latin typeface="Times Roman"/>
                          <a:ea typeface="Times Roman"/>
                          <a:cs typeface="Times Roman"/>
                          <a:sym typeface="Times Roman"/>
                        </a:rPr>
                        <a:t>Synthetic progestin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Medroxyprogesterone acetate (MPA)</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Provera</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Oral tablet</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Endometrial protection with systemic estrogen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2.5–10 mg daily for 12–14 days per month</a:t>
                      </a:r>
                    </a:p>
                  </a:txBody>
                  <a:tcPr marL="12700" marR="12700" marT="12700" marB="12700" anchor="ctr" horzOverflow="overflow"/>
                </a:tc>
                <a:extLst>
                  <a:ext uri="{0D108BD9-81ED-4DB2-BD59-A6C34878D82A}">
                    <a16:rowId xmlns:a16="http://schemas.microsoft.com/office/drawing/2014/main" val="10002"/>
                  </a:ext>
                </a:extLst>
              </a:tr>
              <a:tr h="1207414">
                <a:tc>
                  <a:txBody>
                    <a:bodyPr/>
                    <a:lstStyle/>
                    <a:p>
                      <a:pPr algn="l" defTabSz="457200">
                        <a:defRPr sz="1800"/>
                      </a:pPr>
                      <a:r>
                        <a:rPr sz="2000" b="1">
                          <a:latin typeface="Times Roman"/>
                          <a:ea typeface="Times Roman"/>
                          <a:cs typeface="Times Roman"/>
                          <a:sym typeface="Times Roman"/>
                        </a:rPr>
                        <a:t>Transdermal progestogen + estrogen patch</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Norethindrone acetate</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Combipatch (combined with 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 patch</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Endometrial protection in women using systemic estrogen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0.14–0.25 mg NE daily (weekly patch)</a:t>
                      </a:r>
                    </a:p>
                  </a:txBody>
                  <a:tcPr marL="12700" marR="12700" marT="12700" marB="12700" anchor="ctr" horzOverflow="overflow"/>
                </a:tc>
                <a:extLst>
                  <a:ext uri="{0D108BD9-81ED-4DB2-BD59-A6C34878D82A}">
                    <a16:rowId xmlns:a16="http://schemas.microsoft.com/office/drawing/2014/main" val="10003"/>
                  </a:ext>
                </a:extLst>
              </a:tr>
              <a:tr h="1207414">
                <a:tc>
                  <a:txBody>
                    <a:bodyPr/>
                    <a:lstStyle/>
                    <a:p>
                      <a:pPr algn="l" defTabSz="457200">
                        <a:defRPr sz="1800"/>
                      </a:pPr>
                      <a:r>
                        <a:rPr sz="2000" b="1">
                          <a:latin typeface="Times Roman"/>
                          <a:ea typeface="Times Roman"/>
                          <a:cs typeface="Times Roman"/>
                          <a:sym typeface="Times Roman"/>
                        </a:rPr>
                        <a:t>Transdermal progestogen + estrogen patch</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Levonorgestrel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Climara Pro (combined with estradiol)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Transdermal patch</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Endometrial protection in women using systemic estrogen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0.015 mg LN daily (weekly patch)</a:t>
                      </a:r>
                    </a:p>
                  </a:txBody>
                  <a:tcPr marL="12700" marR="12700" marT="12700" marB="12700" anchor="ctr" horzOverflow="overflow"/>
                </a:tc>
                <a:extLst>
                  <a:ext uri="{0D108BD9-81ED-4DB2-BD59-A6C34878D82A}">
                    <a16:rowId xmlns:a16="http://schemas.microsoft.com/office/drawing/2014/main" val="10004"/>
                  </a:ext>
                </a:extLst>
              </a:tr>
              <a:tr h="831774">
                <a:tc>
                  <a:txBody>
                    <a:bodyPr/>
                    <a:lstStyle/>
                    <a:p>
                      <a:pPr algn="l" defTabSz="457200">
                        <a:defRPr sz="1800"/>
                      </a:pPr>
                      <a:r>
                        <a:rPr sz="2000" b="1">
                          <a:latin typeface="Times Roman"/>
                          <a:ea typeface="Times Roman"/>
                          <a:cs typeface="Times Roman"/>
                          <a:sym typeface="Times Roman"/>
                        </a:rPr>
                        <a:t>Intrauterine progestogen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Levonorgestrel</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Mirena IUD</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Intrauterine</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Endometrial protection for women using systemic estrogen (or for contraception)</a:t>
                      </a:r>
                    </a:p>
                  </a:txBody>
                  <a:tcPr marL="12700" marR="12700" marT="12700" marB="12700" anchor="ctr" horzOverflow="overflow"/>
                </a:tc>
                <a:tc>
                  <a:txBody>
                    <a:bodyPr/>
                    <a:lstStyle/>
                    <a:p>
                      <a:pPr algn="l" defTabSz="457200">
                        <a:defRPr sz="1800"/>
                      </a:pPr>
                      <a:r>
                        <a:rPr sz="2000">
                          <a:latin typeface="Times Roman"/>
                          <a:ea typeface="Times Roman"/>
                          <a:cs typeface="Times Roman"/>
                          <a:sym typeface="Times Roman"/>
                        </a:rPr>
                        <a:t>52 mg total, releases ~20 mcg/day for up to 8 years; off label use - expert recommendation</a:t>
                      </a:r>
                    </a:p>
                  </a:txBody>
                  <a:tcPr marL="12700" marR="12700" marT="12700" marB="12700" anchor="ctr" horzOverflow="overflow"/>
                </a:tc>
                <a:extLst>
                  <a:ext uri="{0D108BD9-81ED-4DB2-BD59-A6C34878D82A}">
                    <a16:rowId xmlns:a16="http://schemas.microsoft.com/office/drawing/2014/main" val="10005"/>
                  </a:ext>
                </a:extLst>
              </a:tr>
            </a:tbl>
          </a:graphicData>
        </a:graphic>
      </p:graphicFrame>
      <p:sp>
        <p:nvSpPr>
          <p:cNvPr id="257" name="Progestogens for Menopausal Hormone Therapy (MHT)"/>
          <p:cNvSpPr txBox="1"/>
          <p:nvPr/>
        </p:nvSpPr>
        <p:spPr>
          <a:xfrm>
            <a:off x="467792" y="335418"/>
            <a:ext cx="5619788" cy="875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1400"/>
              </a:spcBef>
              <a:defRPr sz="1800" b="1">
                <a:latin typeface="Times Roman"/>
                <a:ea typeface="Times Roman"/>
                <a:cs typeface="Times Roman"/>
                <a:sym typeface="Times Roman"/>
              </a:defRPr>
            </a:lvl1pPr>
          </a:lstStyle>
          <a:p>
            <a:r>
              <a:t>Progestogens for Menopausal Hormone Therapy (MHT)</a:t>
            </a:r>
          </a:p>
        </p:txBody>
      </p:sp>
      <p:sp>
        <p:nvSpPr>
          <p:cNvPr id="258" name="Notes:…"/>
          <p:cNvSpPr txBox="1"/>
          <p:nvPr/>
        </p:nvSpPr>
        <p:spPr>
          <a:xfrm>
            <a:off x="450978" y="8385337"/>
            <a:ext cx="9819962"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600"/>
            </a:pPr>
            <a:r>
              <a:t>Notes: </a:t>
            </a:r>
          </a:p>
          <a:p>
            <a:pPr marL="160421" indent="-160421" algn="l">
              <a:buSzPct val="100000"/>
              <a:buChar char="-"/>
              <a:defRPr sz="1600"/>
            </a:pPr>
            <a:r>
              <a:t>if using progesterone only for VMS, dose is 300mg nightly</a:t>
            </a:r>
          </a:p>
          <a:p>
            <a:pPr marL="160421" indent="-160421" algn="l">
              <a:buSzPct val="100000"/>
              <a:buChar char="-"/>
              <a:defRPr sz="1600"/>
            </a:pPr>
            <a:r>
              <a:t>If using beyond standard dosing for estrogen, progesterone should increase to 200mg nightly continuously</a:t>
            </a:r>
          </a:p>
        </p:txBody>
      </p:sp>
      <p:sp>
        <p:nvSpPr>
          <p:cNvPr id="259" name="Star"/>
          <p:cNvSpPr/>
          <p:nvPr/>
        </p:nvSpPr>
        <p:spPr>
          <a:xfrm>
            <a:off x="62689" y="2319558"/>
            <a:ext cx="390592" cy="318464"/>
          </a:xfrm>
          <a:prstGeom prst="star5">
            <a:avLst>
              <a:gd name="adj" fmla="val 19100"/>
              <a:gd name="hf" fmla="val 105146"/>
              <a:gd name="vf" fmla="val 110557"/>
            </a:avLst>
          </a:prstGeom>
          <a:solidFill>
            <a:srgbClr val="FFFFFF"/>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
        <p:nvSpPr>
          <p:cNvPr id="260" name="Star"/>
          <p:cNvSpPr/>
          <p:nvPr/>
        </p:nvSpPr>
        <p:spPr>
          <a:xfrm>
            <a:off x="159355" y="7216047"/>
            <a:ext cx="390592" cy="318464"/>
          </a:xfrm>
          <a:prstGeom prst="star5">
            <a:avLst>
              <a:gd name="adj" fmla="val 19100"/>
              <a:gd name="hf" fmla="val 105146"/>
              <a:gd name="vf" fmla="val 110557"/>
            </a:avLst>
          </a:prstGeom>
          <a:solidFill>
            <a:srgbClr val="FFFFFF"/>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tandard Dosing"/>
          <p:cNvSpPr txBox="1">
            <a:spLocks noGrp="1"/>
          </p:cNvSpPr>
          <p:nvPr>
            <p:ph type="title"/>
          </p:nvPr>
        </p:nvSpPr>
        <p:spPr>
          <a:prstGeom prst="rect">
            <a:avLst/>
          </a:prstGeom>
        </p:spPr>
        <p:txBody>
          <a:bodyPr lIns="0" tIns="0" rIns="0" bIns="0"/>
          <a:lstStyle>
            <a:lvl1pPr algn="ctr" defTabSz="584200">
              <a:defRPr sz="8000">
                <a:latin typeface="Helvetica Light"/>
                <a:ea typeface="Helvetica Light"/>
                <a:cs typeface="Helvetica Light"/>
                <a:sym typeface="Helvetica Light"/>
              </a:defRPr>
            </a:lvl1pPr>
          </a:lstStyle>
          <a:p>
            <a:r>
              <a:t>Standard Dosing</a:t>
            </a:r>
          </a:p>
        </p:txBody>
      </p:sp>
      <p:sp>
        <p:nvSpPr>
          <p:cNvPr id="263" name="Standard estrogen dosing:…"/>
          <p:cNvSpPr txBox="1">
            <a:spLocks noGrp="1"/>
          </p:cNvSpPr>
          <p:nvPr>
            <p:ph type="body" idx="1"/>
          </p:nvPr>
        </p:nvSpPr>
        <p:spPr>
          <a:xfrm>
            <a:off x="531774" y="2196545"/>
            <a:ext cx="11704638" cy="7478713"/>
          </a:xfrm>
          <a:prstGeom prst="rect">
            <a:avLst/>
          </a:prstGeom>
        </p:spPr>
        <p:txBody>
          <a:bodyPr lIns="0" tIns="0" rIns="0" bIns="0"/>
          <a:lstStyle/>
          <a:p>
            <a:pPr marL="1081087" indent="-1081087" defTabSz="584200">
              <a:spcBef>
                <a:spcPts val="4200"/>
              </a:spcBef>
              <a:buSzPct val="100000"/>
              <a:buFont typeface="Helvetica Light"/>
              <a:buChar char="•"/>
              <a:defRPr sz="3600" b="1" u="sng"/>
            </a:pPr>
            <a:r>
              <a:t>Standard estrogen dosing:</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CEE: 0.635 mg oral daily</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17 beta estradiol (micronized): 0.5mg oral daily</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0.05mg daily transdermal estradiol patch</a:t>
            </a:r>
          </a:p>
          <a:p>
            <a:pPr marL="1081087" indent="-1081087" defTabSz="584200">
              <a:spcBef>
                <a:spcPts val="4200"/>
              </a:spcBef>
              <a:buSzPct val="100000"/>
              <a:buFont typeface="Helvetica Light"/>
              <a:buChar char="•"/>
              <a:defRPr sz="3600" b="1" u="sng"/>
            </a:pPr>
            <a:r>
              <a:t>Standard progesterone dosing options:</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Cyclical: 200mg/day for 12-14 days/month </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Continuous: 100mg daily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6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6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build="p" bldLvl="5"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Endometrial Cancer"/>
          <p:cNvSpPr txBox="1">
            <a:spLocks noGrp="1"/>
          </p:cNvSpPr>
          <p:nvPr>
            <p:ph type="title"/>
          </p:nvPr>
        </p:nvSpPr>
        <p:spPr>
          <a:prstGeom prst="rect">
            <a:avLst/>
          </a:prstGeom>
        </p:spPr>
        <p:txBody>
          <a:bodyPr lIns="0" tIns="0" rIns="0" bIns="0"/>
          <a:lstStyle>
            <a:lvl1pPr algn="ctr" defTabSz="584200">
              <a:defRPr sz="8000">
                <a:latin typeface="Helvetica Light"/>
                <a:ea typeface="Helvetica Light"/>
                <a:cs typeface="Helvetica Light"/>
                <a:sym typeface="Helvetica Light"/>
              </a:defRPr>
            </a:lvl1pPr>
          </a:lstStyle>
          <a:p>
            <a:r>
              <a:t>Endometrial Cancer  </a:t>
            </a:r>
          </a:p>
        </p:txBody>
      </p:sp>
      <p:sp>
        <p:nvSpPr>
          <p:cNvPr id="266" name="estrogen-progesterone therapy does not increase risk of endometrial cancer…"/>
          <p:cNvSpPr txBox="1">
            <a:spLocks noGrp="1"/>
          </p:cNvSpPr>
          <p:nvPr>
            <p:ph type="body" idx="1"/>
          </p:nvPr>
        </p:nvSpPr>
        <p:spPr>
          <a:xfrm>
            <a:off x="531774" y="2196545"/>
            <a:ext cx="11704638" cy="7478713"/>
          </a:xfrm>
          <a:prstGeom prst="rect">
            <a:avLst/>
          </a:prstGeom>
        </p:spPr>
        <p:txBody>
          <a:bodyPr lIns="0" tIns="0" rIns="0" bIns="0"/>
          <a:lstStyle/>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estrogen-progesterone therapy does not increase risk of endometrial cancer</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it can lead to increased abnormal uterine bleeding which will usually result in screening for endometrial cancer </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estrogen only treatment can increase risk of endometrial cancer and the risk remains high even after estrogen only therapy is stopped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Abnormal Uterine Bleeding on MRT"/>
          <p:cNvSpPr txBox="1">
            <a:spLocks noGrp="1"/>
          </p:cNvSpPr>
          <p:nvPr>
            <p:ph type="title"/>
          </p:nvPr>
        </p:nvSpPr>
        <p:spPr>
          <a:prstGeom prst="rect">
            <a:avLst/>
          </a:prstGeom>
        </p:spPr>
        <p:txBody>
          <a:bodyPr lIns="0" tIns="0" rIns="0" bIns="0">
            <a:normAutofit fontScale="90000"/>
          </a:bodyPr>
          <a:lstStyle>
            <a:lvl1pPr algn="ctr" defTabSz="455675">
              <a:defRPr sz="6240">
                <a:latin typeface="Helvetica Light"/>
                <a:ea typeface="Helvetica Light"/>
                <a:cs typeface="Helvetica Light"/>
                <a:sym typeface="Helvetica Light"/>
              </a:defRPr>
            </a:lvl1pPr>
          </a:lstStyle>
          <a:p>
            <a:r>
              <a:t>Abnormal Uterine Bleeding on MRT</a:t>
            </a:r>
          </a:p>
        </p:txBody>
      </p:sp>
      <p:sp>
        <p:nvSpPr>
          <p:cNvPr id="269" name="Up to 11% of postmenopausal women will experience uterine bleeding, but over 90% of those are NOT cancer related…"/>
          <p:cNvSpPr txBox="1">
            <a:spLocks noGrp="1"/>
          </p:cNvSpPr>
          <p:nvPr>
            <p:ph type="body" idx="1"/>
          </p:nvPr>
        </p:nvSpPr>
        <p:spPr>
          <a:xfrm>
            <a:off x="531774" y="2196545"/>
            <a:ext cx="11704638" cy="7478713"/>
          </a:xfrm>
          <a:prstGeom prst="rect">
            <a:avLst/>
          </a:prstGeom>
        </p:spPr>
        <p:txBody>
          <a:bodyPr lIns="0" tIns="0" rIns="0" bIns="0"/>
          <a:lstStyle/>
          <a:p>
            <a:pPr marL="972978" indent="-972978" defTabSz="525779">
              <a:spcBef>
                <a:spcPts val="3700"/>
              </a:spcBef>
              <a:buSzPct val="100000"/>
              <a:buFont typeface="Helvetica Light"/>
              <a:buChar char="•"/>
              <a:defRPr sz="3239">
                <a:latin typeface="Helvetica Light"/>
                <a:ea typeface="Helvetica Light"/>
                <a:cs typeface="Helvetica Light"/>
                <a:sym typeface="Helvetica Light"/>
              </a:defRPr>
            </a:pPr>
            <a:r>
              <a:t>Up to 11% of postmenopausal women will experience uterine bleeding, but over 90% of those are NOT cancer related</a:t>
            </a:r>
          </a:p>
          <a:p>
            <a:pPr marL="972978" indent="-972978" defTabSz="525779">
              <a:spcBef>
                <a:spcPts val="3700"/>
              </a:spcBef>
              <a:buSzPct val="100000"/>
              <a:buFont typeface="Helvetica Light"/>
              <a:buChar char="•"/>
              <a:defRPr sz="3239" u="sng">
                <a:latin typeface="Helvetica Light"/>
                <a:ea typeface="Helvetica Light"/>
                <a:cs typeface="Helvetica Light"/>
                <a:sym typeface="Helvetica Light"/>
              </a:defRPr>
            </a:pPr>
            <a:r>
              <a:t>Differentials:</a:t>
            </a:r>
          </a:p>
          <a:p>
            <a:pPr marL="1178718" lvl="1" indent="-972978" defTabSz="525779">
              <a:spcBef>
                <a:spcPts val="3700"/>
              </a:spcBef>
              <a:buSzPct val="100000"/>
              <a:buFont typeface="Helvetica Light"/>
              <a:buChar char="•"/>
              <a:defRPr sz="3239">
                <a:latin typeface="Helvetica Light"/>
                <a:ea typeface="Helvetica Light"/>
                <a:cs typeface="Helvetica Light"/>
                <a:sym typeface="Helvetica Light"/>
              </a:defRPr>
            </a:pPr>
            <a:r>
              <a:t>Maybe not really “post menopausal”</a:t>
            </a:r>
          </a:p>
          <a:p>
            <a:pPr marL="1178718" lvl="1" indent="-972978" defTabSz="525779">
              <a:spcBef>
                <a:spcPts val="3700"/>
              </a:spcBef>
              <a:buSzPct val="100000"/>
              <a:buFont typeface="Helvetica Light"/>
              <a:buChar char="•"/>
              <a:defRPr sz="3239">
                <a:latin typeface="Helvetica Light"/>
                <a:ea typeface="Helvetica Light"/>
                <a:cs typeface="Helvetica Light"/>
                <a:sym typeface="Helvetica Light"/>
              </a:defRPr>
            </a:pPr>
            <a:r>
              <a:t>Something else is bleeding - polyps, labia, vagina</a:t>
            </a:r>
          </a:p>
          <a:p>
            <a:pPr marL="1178718" lvl="1" indent="-972978" defTabSz="525779">
              <a:spcBef>
                <a:spcPts val="3700"/>
              </a:spcBef>
              <a:buSzPct val="100000"/>
              <a:buFont typeface="Helvetica Light"/>
              <a:buChar char="•"/>
              <a:defRPr sz="3239">
                <a:latin typeface="Helvetica Light"/>
                <a:ea typeface="Helvetica Light"/>
                <a:cs typeface="Helvetica Light"/>
                <a:sym typeface="Helvetica Light"/>
              </a:defRPr>
            </a:pPr>
            <a:r>
              <a:t>Medication related - anticoagulants, herbal supplements</a:t>
            </a:r>
          </a:p>
          <a:p>
            <a:pPr marL="1178718" lvl="1" indent="-972978" defTabSz="525779">
              <a:spcBef>
                <a:spcPts val="3700"/>
              </a:spcBef>
              <a:buSzPct val="100000"/>
              <a:buFont typeface="Helvetica Light"/>
              <a:buChar char="•"/>
              <a:defRPr sz="3239">
                <a:latin typeface="Helvetica Light"/>
                <a:ea typeface="Helvetica Light"/>
                <a:cs typeface="Helvetica Light"/>
                <a:sym typeface="Helvetica Light"/>
              </a:defRPr>
            </a:pPr>
            <a:r>
              <a:t>Fibroids</a:t>
            </a:r>
          </a:p>
          <a:p>
            <a:pPr marL="1178718" lvl="1" indent="-972978" defTabSz="525779">
              <a:spcBef>
                <a:spcPts val="3700"/>
              </a:spcBef>
              <a:buSzPct val="100000"/>
              <a:buFont typeface="Helvetica Light"/>
              <a:buChar char="•"/>
              <a:defRPr sz="3239" b="1"/>
            </a:pPr>
            <a:r>
              <a:t>Endometrial Hyperplasia/Uterine Cancer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6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6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6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6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build="p" bldLvl="5"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Evaluation of AUB when on MRT"/>
          <p:cNvSpPr txBox="1">
            <a:spLocks noGrp="1"/>
          </p:cNvSpPr>
          <p:nvPr>
            <p:ph type="title"/>
          </p:nvPr>
        </p:nvSpPr>
        <p:spPr>
          <a:prstGeom prst="rect">
            <a:avLst/>
          </a:prstGeom>
        </p:spPr>
        <p:txBody>
          <a:bodyPr lIns="0" tIns="0" rIns="0" bIns="0"/>
          <a:lstStyle>
            <a:lvl1pPr algn="ctr" defTabSz="537463">
              <a:defRPr sz="6348">
                <a:latin typeface="Helvetica Light"/>
                <a:ea typeface="Helvetica Light"/>
                <a:cs typeface="Helvetica Light"/>
                <a:sym typeface="Helvetica Light"/>
              </a:defRPr>
            </a:lvl1pPr>
          </a:lstStyle>
          <a:p>
            <a:r>
              <a:t>Evaluation of AUB when on MRT</a:t>
            </a:r>
          </a:p>
        </p:txBody>
      </p:sp>
      <p:sp>
        <p:nvSpPr>
          <p:cNvPr id="272" name="Initial 6 Months on MRT: Irregular bleeding is common, but persistent bleeding should still be discussed with a doctor.…"/>
          <p:cNvSpPr txBox="1">
            <a:spLocks noGrp="1"/>
          </p:cNvSpPr>
          <p:nvPr>
            <p:ph type="body" idx="1"/>
          </p:nvPr>
        </p:nvSpPr>
        <p:spPr>
          <a:xfrm>
            <a:off x="512441" y="1974213"/>
            <a:ext cx="11704638" cy="7478714"/>
          </a:xfrm>
          <a:prstGeom prst="rect">
            <a:avLst/>
          </a:prstGeom>
        </p:spPr>
        <p:txBody>
          <a:bodyPr lIns="0" tIns="0" rIns="0" bIns="0"/>
          <a:lstStyle/>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rPr u="sng"/>
              <a:t>Initial 6 Months on MRT:</a:t>
            </a:r>
            <a:r>
              <a:t> Irregular bleeding is common, but persistent bleeding should still be discussed with a doctor.</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rPr u="sng"/>
              <a:t>After 6 Months:</a:t>
            </a:r>
            <a:r>
              <a:t> </a:t>
            </a:r>
            <a:r>
              <a:rPr b="1">
                <a:latin typeface="+mn-lt"/>
                <a:ea typeface="+mn-ea"/>
                <a:cs typeface="+mn-cs"/>
                <a:sym typeface="Helvetica"/>
              </a:rPr>
              <a:t>Any bleeding that occurs 6+ months after starting MRT needs investigation.</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rPr u="sng"/>
              <a:t>After Dosage/Type Change:</a:t>
            </a:r>
            <a:r>
              <a:t> </a:t>
            </a:r>
            <a:r>
              <a:rPr b="1">
                <a:latin typeface="+mn-lt"/>
                <a:ea typeface="+mn-ea"/>
                <a:cs typeface="+mn-cs"/>
                <a:sym typeface="Helvetica"/>
              </a:rPr>
              <a:t>Bleeding 3 months after changing MRT preparation requires investigation.</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rPr u="sng"/>
              <a:t>Warning Signs:</a:t>
            </a:r>
            <a:r>
              <a:t> Heavy bleeding, pain, bleeding with intercourse should be investigated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build="p" bldLvl="5"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AUB in the Menopausal Patient on MRT"/>
          <p:cNvSpPr txBox="1">
            <a:spLocks noGrp="1"/>
          </p:cNvSpPr>
          <p:nvPr>
            <p:ph type="title"/>
          </p:nvPr>
        </p:nvSpPr>
        <p:spPr>
          <a:prstGeom prst="rect">
            <a:avLst/>
          </a:prstGeom>
        </p:spPr>
        <p:txBody>
          <a:bodyPr lIns="0" tIns="0" rIns="0" bIns="0">
            <a:normAutofit fontScale="90000"/>
          </a:bodyPr>
          <a:lstStyle>
            <a:lvl1pPr algn="ctr" defTabSz="531622">
              <a:defRPr sz="6279">
                <a:latin typeface="Helvetica Light"/>
                <a:ea typeface="Helvetica Light"/>
                <a:cs typeface="Helvetica Light"/>
                <a:sym typeface="Helvetica Light"/>
              </a:defRPr>
            </a:lvl1pPr>
          </a:lstStyle>
          <a:p>
            <a:r>
              <a:t>AUB in the Menopausal Patient on MRT</a:t>
            </a:r>
          </a:p>
        </p:txBody>
      </p:sp>
      <p:sp>
        <p:nvSpPr>
          <p:cNvPr id="275" name="Transvaginal Ultrasound:…"/>
          <p:cNvSpPr txBox="1">
            <a:spLocks noGrp="1"/>
          </p:cNvSpPr>
          <p:nvPr>
            <p:ph type="body" idx="1"/>
          </p:nvPr>
        </p:nvSpPr>
        <p:spPr>
          <a:xfrm>
            <a:off x="650081" y="2602542"/>
            <a:ext cx="11704638" cy="7478714"/>
          </a:xfrm>
          <a:prstGeom prst="rect">
            <a:avLst/>
          </a:prstGeom>
        </p:spPr>
        <p:txBody>
          <a:bodyPr lIns="0" tIns="0" rIns="0" bIns="0"/>
          <a:lstStyle/>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Transvaginal Ultrasound: </a:t>
            </a:r>
          </a:p>
          <a:p>
            <a:pPr marL="1766887" lvl="3" indent="-1081087" defTabSz="584200">
              <a:spcBef>
                <a:spcPts val="4200"/>
              </a:spcBef>
              <a:buSzPct val="100000"/>
              <a:buFont typeface="Helvetica Light"/>
              <a:buChar char="•"/>
              <a:defRPr sz="3600">
                <a:latin typeface="Helvetica Light"/>
                <a:ea typeface="Helvetica Light"/>
                <a:cs typeface="Helvetica Light"/>
                <a:sym typeface="Helvetica Light"/>
              </a:defRPr>
            </a:pPr>
            <a:r>
              <a:t>Endometrial stripe greater than 4mm —&gt; </a:t>
            </a:r>
            <a:r>
              <a:rPr b="1">
                <a:latin typeface="+mn-lt"/>
                <a:ea typeface="+mn-ea"/>
                <a:cs typeface="+mn-cs"/>
                <a:sym typeface="Helvetica"/>
              </a:rPr>
              <a:t>endometrial biopsy</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Hysteroscopy with endometrial sampling is gold standard </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If endometrial sampling is negative, can carry on with MRT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build="p" bldLvl="5"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reatment of AUB in women on MRT"/>
          <p:cNvSpPr txBox="1">
            <a:spLocks noGrp="1"/>
          </p:cNvSpPr>
          <p:nvPr>
            <p:ph type="title"/>
          </p:nvPr>
        </p:nvSpPr>
        <p:spPr>
          <a:prstGeom prst="rect">
            <a:avLst/>
          </a:prstGeom>
        </p:spPr>
        <p:txBody>
          <a:bodyPr lIns="0" tIns="0" rIns="0" bIns="0">
            <a:normAutofit fontScale="90000"/>
          </a:bodyPr>
          <a:lstStyle>
            <a:lvl1pPr algn="ctr" defTabSz="531622">
              <a:defRPr sz="6279">
                <a:latin typeface="Helvetica Light"/>
                <a:ea typeface="Helvetica Light"/>
                <a:cs typeface="Helvetica Light"/>
                <a:sym typeface="Helvetica Light"/>
              </a:defRPr>
            </a:lvl1pPr>
          </a:lstStyle>
          <a:p>
            <a:r>
              <a:t>Treatment of AUB in women on MRT</a:t>
            </a:r>
          </a:p>
        </p:txBody>
      </p:sp>
      <p:sp>
        <p:nvSpPr>
          <p:cNvPr id="278" name="Most commonly the progestogen component needs to be adjusted…"/>
          <p:cNvSpPr txBox="1">
            <a:spLocks noGrp="1"/>
          </p:cNvSpPr>
          <p:nvPr>
            <p:ph type="body" idx="1"/>
          </p:nvPr>
        </p:nvSpPr>
        <p:spPr>
          <a:xfrm>
            <a:off x="522107" y="2592876"/>
            <a:ext cx="11704639" cy="7478713"/>
          </a:xfrm>
          <a:prstGeom prst="rect">
            <a:avLst/>
          </a:prstGeom>
        </p:spPr>
        <p:txBody>
          <a:bodyPr lIns="0" tIns="0" rIns="0" bIns="0"/>
          <a:lstStyle/>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Most commonly the progestogen component needs to be adjusted </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Either want to increase the dose of the progestogen, or change formulations </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May need to do short course of TXA to thin the endometrium</a:t>
            </a:r>
          </a:p>
          <a:p>
            <a:pPr marL="1081087" indent="-1081087" defTabSz="584200">
              <a:spcBef>
                <a:spcPts val="4200"/>
              </a:spcBef>
              <a:buSzPct val="100000"/>
              <a:buFont typeface="Helvetica Light"/>
              <a:buChar char="•"/>
              <a:defRPr sz="3600">
                <a:latin typeface="Helvetica Light"/>
                <a:ea typeface="Helvetica Light"/>
                <a:cs typeface="Helvetica Light"/>
                <a:sym typeface="Helvetica Light"/>
              </a:defRPr>
            </a:pPr>
            <a:r>
              <a:t>IUD would be the best solution if bleeding is difficult to control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build="p" bldLvl="5"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When to treat?"/>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When to treat?</a:t>
            </a:r>
          </a:p>
        </p:txBody>
      </p:sp>
      <p:sp>
        <p:nvSpPr>
          <p:cNvPr id="281" name="Treat when women present with symptoms…"/>
          <p:cNvSpPr txBox="1">
            <a:spLocks noGrp="1"/>
          </p:cNvSpPr>
          <p:nvPr>
            <p:ph type="body" idx="1"/>
          </p:nvPr>
        </p:nvSpPr>
        <p:spPr>
          <a:xfrm>
            <a:off x="952500" y="2603500"/>
            <a:ext cx="11096625" cy="6284913"/>
          </a:xfrm>
          <a:prstGeom prst="rect">
            <a:avLst/>
          </a:prstGeom>
        </p:spPr>
        <p:txBody>
          <a:bodyPr/>
          <a:lstStyle/>
          <a:p>
            <a:pPr marL="1200150" indent="-1200150" defTabSz="525779">
              <a:spcBef>
                <a:spcPts val="3700"/>
              </a:spcBef>
              <a:buSzPct val="75000"/>
              <a:buFont typeface="Helvetica Light"/>
              <a:buChar char="•"/>
              <a:defRPr sz="3239">
                <a:latin typeface="Helvetica Light"/>
                <a:ea typeface="Helvetica Light"/>
                <a:cs typeface="Helvetica Light"/>
                <a:sym typeface="Helvetica Light"/>
              </a:defRPr>
            </a:pPr>
            <a:r>
              <a:t>Treat when women present with symptoms </a:t>
            </a:r>
          </a:p>
          <a:p>
            <a:pPr marL="1200150" indent="-1200150" defTabSz="525779">
              <a:spcBef>
                <a:spcPts val="3700"/>
              </a:spcBef>
              <a:buSzPct val="75000"/>
              <a:buFont typeface="Helvetica Light"/>
              <a:buChar char="•"/>
              <a:defRPr sz="3239">
                <a:latin typeface="Helvetica Light"/>
                <a:ea typeface="Helvetica Light"/>
                <a:cs typeface="Helvetica Light"/>
                <a:sym typeface="Helvetica Light"/>
              </a:defRPr>
            </a:pPr>
            <a:r>
              <a:t>Most women seeking treatment in their late 40s or 50s</a:t>
            </a:r>
          </a:p>
          <a:p>
            <a:pPr marL="1200150" indent="-1200150" defTabSz="525779">
              <a:spcBef>
                <a:spcPts val="3700"/>
              </a:spcBef>
              <a:buSzPct val="75000"/>
              <a:buFont typeface="Helvetica Light"/>
              <a:buChar char="•"/>
              <a:defRPr sz="3239">
                <a:latin typeface="Helvetica Light"/>
                <a:ea typeface="Helvetica Light"/>
                <a:cs typeface="Helvetica Light"/>
                <a:sym typeface="Helvetica Light"/>
              </a:defRPr>
            </a:pPr>
            <a:r>
              <a:t>Absolute risk for healthy women taking HRT is very low </a:t>
            </a:r>
          </a:p>
          <a:p>
            <a:pPr marL="1200150" indent="-1200150" defTabSz="525779">
              <a:spcBef>
                <a:spcPts val="3700"/>
              </a:spcBef>
              <a:buSzPct val="75000"/>
              <a:buFont typeface="Helvetica Light"/>
              <a:buChar char="•"/>
              <a:defRPr sz="3239">
                <a:latin typeface="Helvetica Light"/>
                <a:ea typeface="Helvetica Light"/>
                <a:cs typeface="Helvetica Light"/>
                <a:sym typeface="Helvetica Light"/>
              </a:defRPr>
            </a:pPr>
            <a:r>
              <a:t>General recommendation to </a:t>
            </a:r>
            <a:r>
              <a:rPr u="sng"/>
              <a:t>not</a:t>
            </a:r>
            <a:r>
              <a:t> start treatment after age 60 (more adverse vascular effects reported in this population) - but this is not an absolute contraindication, instead a risk/benefit discussion with your patient to employ shared decision making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What influences menopause onset?"/>
          <p:cNvSpPr txBox="1">
            <a:spLocks noGrp="1"/>
          </p:cNvSpPr>
          <p:nvPr>
            <p:ph type="title"/>
          </p:nvPr>
        </p:nvSpPr>
        <p:spPr>
          <a:xfrm>
            <a:off x="952500" y="444500"/>
            <a:ext cx="11096625" cy="2159000"/>
          </a:xfrm>
          <a:prstGeom prst="rect">
            <a:avLst/>
          </a:prstGeom>
        </p:spPr>
        <p:txBody>
          <a:bodyPr/>
          <a:lstStyle>
            <a:lvl1pPr algn="ctr" defTabSz="490537">
              <a:defRPr sz="6700">
                <a:latin typeface="Helvetica Light"/>
                <a:ea typeface="Helvetica Light"/>
                <a:cs typeface="Helvetica Light"/>
                <a:sym typeface="Helvetica Light"/>
              </a:defRPr>
            </a:lvl1pPr>
          </a:lstStyle>
          <a:p>
            <a:r>
              <a:t>What influences menopause onset?</a:t>
            </a:r>
          </a:p>
        </p:txBody>
      </p:sp>
      <p:sp>
        <p:nvSpPr>
          <p:cNvPr id="78" name="genetics: ASK about family history of early menopause…"/>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500">
                <a:latin typeface="Helvetica Light"/>
                <a:ea typeface="Helvetica Light"/>
                <a:cs typeface="Helvetica Light"/>
                <a:sym typeface="Helvetica Light"/>
              </a:defRPr>
            </a:pPr>
            <a:r>
              <a:t>genetics: </a:t>
            </a:r>
            <a:r>
              <a:rPr b="1">
                <a:latin typeface="+mn-lt"/>
                <a:ea typeface="+mn-ea"/>
                <a:cs typeface="+mn-cs"/>
                <a:sym typeface="Helvetica"/>
              </a:rPr>
              <a:t>ASK about family history of early menopause</a:t>
            </a:r>
          </a:p>
          <a:p>
            <a:pPr marL="1333500" indent="-1333500" defTabSz="584200">
              <a:spcBef>
                <a:spcPts val="4200"/>
              </a:spcBef>
              <a:buSzPct val="75000"/>
              <a:buFont typeface="Helvetica Light"/>
              <a:buChar char="•"/>
              <a:defRPr sz="3500">
                <a:latin typeface="Helvetica Light"/>
                <a:ea typeface="Helvetica Light"/>
                <a:cs typeface="Helvetica Light"/>
                <a:sym typeface="Helvetica Light"/>
              </a:defRPr>
            </a:pPr>
            <a:r>
              <a:t>smoking: earlier on average by 2 years in smokers</a:t>
            </a:r>
          </a:p>
          <a:p>
            <a:pPr marL="1333500" indent="-1333500" defTabSz="584200">
              <a:spcBef>
                <a:spcPts val="4200"/>
              </a:spcBef>
              <a:buSzPct val="75000"/>
              <a:buFont typeface="Helvetica Light"/>
              <a:buChar char="•"/>
              <a:defRPr sz="3500">
                <a:latin typeface="Helvetica Light"/>
                <a:ea typeface="Helvetica Light"/>
                <a:cs typeface="Helvetica Light"/>
                <a:sym typeface="Helvetica Light"/>
              </a:defRPr>
            </a:pPr>
            <a:r>
              <a:t>ethnicity: earlier among Hispanic women</a:t>
            </a:r>
          </a:p>
          <a:p>
            <a:pPr marL="1333500" indent="-1333500" defTabSz="584200">
              <a:spcBef>
                <a:spcPts val="4200"/>
              </a:spcBef>
              <a:buSzPct val="75000"/>
              <a:buFont typeface="Helvetica Light"/>
              <a:buChar char="•"/>
              <a:defRPr sz="3500">
                <a:latin typeface="Helvetica Light"/>
                <a:ea typeface="Helvetica Light"/>
                <a:cs typeface="Helvetica Light"/>
                <a:sym typeface="Helvetica Light"/>
              </a:defRPr>
            </a:pPr>
            <a:r>
              <a:t>other: night shift work, type 1 diabetes, nulliparity, </a:t>
            </a:r>
            <a:r>
              <a:rPr i="1"/>
              <a:t>hysterectomy with ovarian conservation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Length of Therapy"/>
          <p:cNvSpPr txBox="1">
            <a:spLocks noGrp="1"/>
          </p:cNvSpPr>
          <p:nvPr>
            <p:ph type="title"/>
          </p:nvPr>
        </p:nvSpPr>
        <p:spPr>
          <a:xfrm>
            <a:off x="1302085" y="135168"/>
            <a:ext cx="10646902" cy="1579949"/>
          </a:xfrm>
          <a:prstGeom prst="rect">
            <a:avLst/>
          </a:prstGeom>
        </p:spPr>
        <p:txBody>
          <a:bodyPr/>
          <a:lstStyle>
            <a:lvl1pPr algn="ctr" defTabSz="584200">
              <a:defRPr sz="8000">
                <a:latin typeface="Helvetica Light"/>
                <a:ea typeface="Helvetica Light"/>
                <a:cs typeface="Helvetica Light"/>
                <a:sym typeface="Helvetica Light"/>
              </a:defRPr>
            </a:lvl1pPr>
          </a:lstStyle>
          <a:p>
            <a:r>
              <a:t>Length of Therapy</a:t>
            </a:r>
          </a:p>
        </p:txBody>
      </p:sp>
      <p:sp>
        <p:nvSpPr>
          <p:cNvPr id="284" name="when starting therapy caution patients that it can take 6 weeks to notice benefit…"/>
          <p:cNvSpPr txBox="1">
            <a:spLocks noGrp="1"/>
          </p:cNvSpPr>
          <p:nvPr>
            <p:ph type="body" idx="1"/>
          </p:nvPr>
        </p:nvSpPr>
        <p:spPr>
          <a:xfrm>
            <a:off x="597063" y="1875068"/>
            <a:ext cx="11490729" cy="7651341"/>
          </a:xfrm>
          <a:prstGeom prst="rect">
            <a:avLst/>
          </a:prstGeom>
        </p:spPr>
        <p:txBody>
          <a:bodyPr/>
          <a:lstStyle/>
          <a:p>
            <a:pPr marL="244475" indent="-244475" defTabSz="346075">
              <a:spcBef>
                <a:spcPts val="2400"/>
              </a:spcBef>
              <a:buSzPct val="75000"/>
              <a:buFont typeface="Helvetica Light"/>
              <a:buChar char="•"/>
              <a:defRPr sz="3000">
                <a:latin typeface="Helvetica Light"/>
                <a:ea typeface="Helvetica Light"/>
                <a:cs typeface="Helvetica Light"/>
                <a:sym typeface="Helvetica Light"/>
              </a:defRPr>
            </a:pPr>
            <a:r>
              <a:t>when starting therapy caution patients that </a:t>
            </a:r>
            <a:r>
              <a:rPr u="sng"/>
              <a:t>it can take 6 weeks to notice benefit </a:t>
            </a:r>
          </a:p>
          <a:p>
            <a:pPr marL="244475" indent="-244475" defTabSz="346075">
              <a:spcBef>
                <a:spcPts val="2400"/>
              </a:spcBef>
              <a:buSzPct val="75000"/>
              <a:buFont typeface="Helvetica Light"/>
              <a:buChar char="•"/>
              <a:defRPr sz="3000">
                <a:latin typeface="Helvetica Light"/>
                <a:ea typeface="Helvetica Light"/>
                <a:cs typeface="Helvetica Light"/>
                <a:sym typeface="Helvetica Light"/>
              </a:defRPr>
            </a:pPr>
            <a:r>
              <a:t>Typically treat for 5 years, and then reassess </a:t>
            </a:r>
          </a:p>
          <a:p>
            <a:pPr marL="244475" indent="-244475" defTabSz="346075">
              <a:spcBef>
                <a:spcPts val="2400"/>
              </a:spcBef>
              <a:buSzPct val="75000"/>
              <a:buFont typeface="Helvetica Light"/>
              <a:buChar char="•"/>
              <a:defRPr sz="3000">
                <a:latin typeface="Helvetica Light"/>
                <a:ea typeface="Helvetica Light"/>
                <a:cs typeface="Helvetica Light"/>
                <a:sym typeface="Helvetica Light"/>
              </a:defRPr>
            </a:pPr>
            <a:r>
              <a:t>Do NOT stop estrogen just because patient turns 60</a:t>
            </a:r>
          </a:p>
          <a:p>
            <a:pPr marL="660400" lvl="1" indent="-398462" defTabSz="346075">
              <a:spcBef>
                <a:spcPts val="2400"/>
              </a:spcBef>
              <a:buSzPct val="75000"/>
              <a:buFont typeface="Helvetica Light"/>
              <a:buChar char="•"/>
              <a:defRPr sz="3000">
                <a:latin typeface="Helvetica Light"/>
                <a:ea typeface="Helvetica Light"/>
                <a:cs typeface="Helvetica Light"/>
                <a:sym typeface="Helvetica Light"/>
              </a:defRPr>
            </a:pPr>
            <a:r>
              <a:t>risks seem to outweigh benefits beyond age 60, however do not discontinue solely based on age; risk benefit discussion with patient </a:t>
            </a:r>
          </a:p>
          <a:p>
            <a:pPr marL="660400" lvl="1" indent="-398462" defTabSz="346075">
              <a:spcBef>
                <a:spcPts val="2400"/>
              </a:spcBef>
              <a:buSzPct val="75000"/>
              <a:buFont typeface="Helvetica Light"/>
              <a:buChar char="•"/>
              <a:defRPr sz="3000">
                <a:latin typeface="Helvetica Light"/>
                <a:ea typeface="Helvetica Light"/>
                <a:cs typeface="Helvetica Light"/>
                <a:sym typeface="Helvetica Light"/>
              </a:defRPr>
            </a:pPr>
            <a:r>
              <a:t>consider: stop estrogen, if sx persist can restart at lowest available dose </a:t>
            </a:r>
          </a:p>
          <a:p>
            <a:pPr marL="660400" lvl="1" indent="-398462" defTabSz="346075">
              <a:spcBef>
                <a:spcPts val="2400"/>
              </a:spcBef>
              <a:buSzPct val="75000"/>
              <a:buFont typeface="Helvetica Light"/>
              <a:buChar char="•"/>
              <a:defRPr sz="3000">
                <a:latin typeface="Helvetica Light"/>
                <a:ea typeface="Helvetica Light"/>
                <a:cs typeface="Helvetica Light"/>
                <a:sym typeface="Helvetica Light"/>
              </a:defRPr>
            </a:pPr>
            <a:r>
              <a:t>40% of women &gt; 60 have hot flashes that impair sleep and quality of life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back to the sx of menopause"/>
          <p:cNvSpPr txBox="1">
            <a:spLocks noGrp="1"/>
          </p:cNvSpPr>
          <p:nvPr>
            <p:ph type="title"/>
          </p:nvPr>
        </p:nvSpPr>
        <p:spPr>
          <a:xfrm>
            <a:off x="952500" y="444500"/>
            <a:ext cx="11096625" cy="2159000"/>
          </a:xfrm>
          <a:prstGeom prst="rect">
            <a:avLst/>
          </a:prstGeom>
        </p:spPr>
        <p:txBody>
          <a:bodyPr/>
          <a:lstStyle>
            <a:lvl1pPr algn="ctr" defTabSz="490537">
              <a:defRPr sz="6700">
                <a:latin typeface="Helvetica Light"/>
                <a:ea typeface="Helvetica Light"/>
                <a:cs typeface="Helvetica Light"/>
                <a:sym typeface="Helvetica Light"/>
              </a:defRPr>
            </a:lvl1pPr>
          </a:lstStyle>
          <a:p>
            <a:r>
              <a:t>back to the sx of menopause</a:t>
            </a:r>
          </a:p>
        </p:txBody>
      </p:sp>
      <p:sp>
        <p:nvSpPr>
          <p:cNvPr id="287" name="Hot flashes - estrogen…"/>
          <p:cNvSpPr txBox="1">
            <a:spLocks noGrp="1"/>
          </p:cNvSpPr>
          <p:nvPr>
            <p:ph type="body" idx="1"/>
          </p:nvPr>
        </p:nvSpPr>
        <p:spPr>
          <a:xfrm>
            <a:off x="952500" y="2603500"/>
            <a:ext cx="11096625" cy="6284913"/>
          </a:xfrm>
          <a:prstGeom prst="rect">
            <a:avLst/>
          </a:prstGeom>
        </p:spPr>
        <p:txBody>
          <a:bodyPr/>
          <a:lstStyle/>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Hot flashes - estrogen</a:t>
            </a:r>
          </a:p>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mood lability/depression - estrogen +/- SSRI</a:t>
            </a:r>
          </a:p>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sleep disturbance - estrogen</a:t>
            </a:r>
          </a:p>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joint pain/ bone loss - estrogen</a:t>
            </a:r>
          </a:p>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cognitive changes - unclear, not recommended </a:t>
            </a:r>
          </a:p>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Weight gain - not recommended </a:t>
            </a:r>
          </a:p>
          <a:p>
            <a:pPr marL="696912" indent="-696912" defTabSz="473075">
              <a:spcBef>
                <a:spcPts val="3400"/>
              </a:spcBef>
              <a:buSzPct val="75000"/>
              <a:buFont typeface="Helvetica Light"/>
              <a:buChar char="•"/>
              <a:defRPr sz="2900">
                <a:latin typeface="Helvetica Light"/>
                <a:ea typeface="Helvetica Light"/>
                <a:cs typeface="Helvetica Light"/>
                <a:sym typeface="Helvetica Light"/>
              </a:defRPr>
            </a:pPr>
            <a:r>
              <a:t>Genitourinary syndrome of menopause - vaginal estrogen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ummary of FDA approved indications for estrogen"/>
          <p:cNvSpPr txBox="1">
            <a:spLocks noGrp="1"/>
          </p:cNvSpPr>
          <p:nvPr>
            <p:ph type="title"/>
          </p:nvPr>
        </p:nvSpPr>
        <p:spPr>
          <a:xfrm>
            <a:off x="952500" y="444500"/>
            <a:ext cx="11096625" cy="2159000"/>
          </a:xfrm>
          <a:prstGeom prst="rect">
            <a:avLst/>
          </a:prstGeom>
        </p:spPr>
        <p:txBody>
          <a:bodyPr lIns="0" tIns="0" rIns="0" bIns="0" anchor="ctr">
            <a:normAutofit fontScale="90000"/>
          </a:bodyPr>
          <a:lstStyle>
            <a:lvl1pPr algn="ctr" defTabSz="519112">
              <a:defRPr sz="7100">
                <a:latin typeface="Helvetica Light"/>
                <a:ea typeface="Helvetica Light"/>
                <a:cs typeface="Helvetica Light"/>
                <a:sym typeface="Helvetica Light"/>
              </a:defRPr>
            </a:lvl1pPr>
          </a:lstStyle>
          <a:p>
            <a:r>
              <a:t>summary of FDA approved indications for estrogen</a:t>
            </a:r>
          </a:p>
        </p:txBody>
      </p:sp>
      <p:sp>
        <p:nvSpPr>
          <p:cNvPr id="290" name="prevention of bone loss - osteopenia…"/>
          <p:cNvSpPr txBox="1">
            <a:spLocks noGrp="1"/>
          </p:cNvSpPr>
          <p:nvPr>
            <p:ph type="body" idx="1"/>
          </p:nvPr>
        </p:nvSpPr>
        <p:spPr>
          <a:xfrm>
            <a:off x="952500" y="2603500"/>
            <a:ext cx="11096625" cy="6284913"/>
          </a:xfrm>
          <a:prstGeom prst="rect">
            <a:avLst/>
          </a:prstGeom>
        </p:spPr>
        <p:txBody>
          <a:bodyPr lIns="0" tIns="0" rIns="0" bIns="0" anchor="ctr"/>
          <a:lstStyle/>
          <a:p>
            <a:pPr marL="1155700" indent="-11557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1155700" indent="-1155700" defTabSz="584200">
              <a:spcBef>
                <a:spcPts val="4200"/>
              </a:spcBef>
              <a:buSzPct val="75000"/>
              <a:buFont typeface="Helvetica Light"/>
              <a:buChar char="•"/>
              <a:defRPr sz="3600">
                <a:latin typeface="Helvetica Light"/>
                <a:ea typeface="Helvetica Light"/>
                <a:cs typeface="Helvetica Light"/>
                <a:sym typeface="Helvetica Light"/>
              </a:defRPr>
            </a:pPr>
            <a:r>
              <a:t>prevention of bone loss - osteopenia </a:t>
            </a:r>
          </a:p>
          <a:p>
            <a:pPr marL="1155700" indent="-1155700" defTabSz="584200">
              <a:spcBef>
                <a:spcPts val="4200"/>
              </a:spcBef>
              <a:buSzPct val="75000"/>
              <a:buFont typeface="Helvetica Light"/>
              <a:buChar char="•"/>
              <a:defRPr sz="3600">
                <a:latin typeface="Helvetica Light"/>
                <a:ea typeface="Helvetica Light"/>
                <a:cs typeface="Helvetica Light"/>
                <a:sym typeface="Helvetica Light"/>
              </a:defRPr>
            </a:pPr>
            <a:r>
              <a:t>premature hypoestrogenism</a:t>
            </a:r>
          </a:p>
          <a:p>
            <a:pPr marL="1155700" indent="-1155700" defTabSz="584200">
              <a:spcBef>
                <a:spcPts val="4200"/>
              </a:spcBef>
              <a:buSzPct val="75000"/>
              <a:buFont typeface="Helvetica Light"/>
              <a:buChar char="•"/>
              <a:defRPr sz="3600">
                <a:latin typeface="Helvetica Light"/>
                <a:ea typeface="Helvetica Light"/>
                <a:cs typeface="Helvetica Light"/>
                <a:sym typeface="Helvetica Light"/>
              </a:defRPr>
            </a:pPr>
            <a:r>
              <a:t>genitourinary symptoms</a:t>
            </a:r>
          </a:p>
          <a:p>
            <a:pPr marL="1155700" indent="-1155700" defTabSz="584200">
              <a:spcBef>
                <a:spcPts val="4200"/>
              </a:spcBef>
              <a:buSzPct val="75000"/>
              <a:buFont typeface="Helvetica Light"/>
              <a:buChar char="•"/>
              <a:defRPr sz="3600">
                <a:latin typeface="Helvetica Light"/>
                <a:ea typeface="Helvetica Light"/>
                <a:cs typeface="Helvetica Light"/>
                <a:sym typeface="Helvetica Light"/>
              </a:defRPr>
            </a:pPr>
            <a:r>
              <a:t>vasomotor symptoms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how to stop therapy"/>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how to stop therapy</a:t>
            </a:r>
          </a:p>
        </p:txBody>
      </p:sp>
      <p:sp>
        <p:nvSpPr>
          <p:cNvPr id="293" name="mixed data on taper vs abrupt cessation…"/>
          <p:cNvSpPr txBox="1">
            <a:spLocks noGrp="1"/>
          </p:cNvSpPr>
          <p:nvPr>
            <p:ph type="body" idx="1"/>
          </p:nvPr>
        </p:nvSpPr>
        <p:spPr>
          <a:xfrm>
            <a:off x="826834" y="1356508"/>
            <a:ext cx="11096626" cy="6284914"/>
          </a:xfrm>
          <a:prstGeom prst="rect">
            <a:avLst/>
          </a:prstGeom>
        </p:spPr>
        <p:txBody>
          <a:bodyPr/>
          <a:lstStyle/>
          <a:p>
            <a:pPr marL="1036637" indent="-1036637"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1036637" indent="-1036637" defTabSz="584200">
              <a:spcBef>
                <a:spcPts val="4200"/>
              </a:spcBef>
              <a:buSzPct val="75000"/>
              <a:buFont typeface="Helvetica Light"/>
              <a:buChar char="•"/>
              <a:defRPr sz="3600">
                <a:latin typeface="Helvetica Light"/>
                <a:ea typeface="Helvetica Light"/>
                <a:cs typeface="Helvetica Light"/>
                <a:sym typeface="Helvetica Light"/>
              </a:defRPr>
            </a:pPr>
            <a:r>
              <a:t>mixed data on taper vs abrupt cessation</a:t>
            </a:r>
          </a:p>
          <a:p>
            <a:pPr marL="1036637" indent="-1036637" defTabSz="584200">
              <a:spcBef>
                <a:spcPts val="4200"/>
              </a:spcBef>
              <a:buSzPct val="75000"/>
              <a:buFont typeface="Helvetica Light"/>
              <a:buChar char="•"/>
              <a:defRPr sz="3600">
                <a:latin typeface="Helvetica Light"/>
                <a:ea typeface="Helvetica Light"/>
                <a:cs typeface="Helvetica Light"/>
                <a:sym typeface="Helvetica Light"/>
              </a:defRPr>
            </a:pPr>
            <a:r>
              <a:t>either way seem to have some sx return after cessation</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Non hormonal Therapies for VMS"/>
          <p:cNvSpPr txBox="1">
            <a:spLocks noGrp="1"/>
          </p:cNvSpPr>
          <p:nvPr>
            <p:ph type="title"/>
          </p:nvPr>
        </p:nvSpPr>
        <p:spPr>
          <a:xfrm>
            <a:off x="1271497" y="531499"/>
            <a:ext cx="10264506" cy="1222775"/>
          </a:xfrm>
          <a:prstGeom prst="rect">
            <a:avLst/>
          </a:prstGeom>
        </p:spPr>
        <p:txBody>
          <a:bodyPr/>
          <a:lstStyle>
            <a:lvl1pPr algn="ctr" defTabSz="394525">
              <a:defRPr sz="5396">
                <a:latin typeface="Helvetica Light"/>
                <a:ea typeface="Helvetica Light"/>
                <a:cs typeface="Helvetica Light"/>
                <a:sym typeface="Helvetica Light"/>
              </a:defRPr>
            </a:lvl1pPr>
          </a:lstStyle>
          <a:p>
            <a:r>
              <a:t>Non hormonal Therapies for VMS </a:t>
            </a:r>
          </a:p>
        </p:txBody>
      </p:sp>
      <p:sp>
        <p:nvSpPr>
          <p:cNvPr id="296" name="estrogen is first line: can reduce frequency of VMS by 75%…"/>
          <p:cNvSpPr txBox="1">
            <a:spLocks noGrp="1"/>
          </p:cNvSpPr>
          <p:nvPr>
            <p:ph type="body" idx="1"/>
          </p:nvPr>
        </p:nvSpPr>
        <p:spPr>
          <a:xfrm>
            <a:off x="952500" y="2603500"/>
            <a:ext cx="11096625" cy="6284913"/>
          </a:xfrm>
          <a:prstGeom prst="rect">
            <a:avLst/>
          </a:prstGeom>
        </p:spPr>
        <p:txBody>
          <a:bodyPr/>
          <a:lstStyle/>
          <a:p>
            <a:pPr marL="476329" lvl="1" indent="-152479" defTabSz="496570">
              <a:spcBef>
                <a:spcPts val="3500"/>
              </a:spcBef>
              <a:buSzPct val="100000"/>
              <a:buChar char="•"/>
              <a:defRPr sz="2890" b="1"/>
            </a:pPr>
            <a:r>
              <a:t>estrogen is first line: can reduce frequency of VMS by 75%</a:t>
            </a:r>
          </a:p>
          <a:p>
            <a:pPr marL="476329" lvl="1" indent="-152479" defTabSz="496570">
              <a:spcBef>
                <a:spcPts val="3500"/>
              </a:spcBef>
              <a:buSzPct val="100000"/>
              <a:buChar char="•"/>
              <a:defRPr sz="2890">
                <a:latin typeface="Helvetica Light"/>
                <a:ea typeface="Helvetica Light"/>
                <a:cs typeface="Helvetica Light"/>
                <a:sym typeface="Helvetica Light"/>
              </a:defRPr>
            </a:pPr>
            <a:r>
              <a:t>SSRI/SNRI (paroxitene - the only SSRI approved by FDA for treating VMS) </a:t>
            </a:r>
          </a:p>
          <a:p>
            <a:pPr marL="476329" lvl="1" indent="-152479" defTabSz="496570">
              <a:spcBef>
                <a:spcPts val="3500"/>
              </a:spcBef>
              <a:buSzPct val="100000"/>
              <a:buChar char="•"/>
              <a:defRPr sz="2890">
                <a:latin typeface="Helvetica Light"/>
                <a:ea typeface="Helvetica Light"/>
                <a:cs typeface="Helvetica Light"/>
                <a:sym typeface="Helvetica Light"/>
              </a:defRPr>
            </a:pPr>
            <a:r>
              <a:t>clonidine</a:t>
            </a:r>
          </a:p>
          <a:p>
            <a:pPr marL="476329" lvl="1" indent="-152479" defTabSz="496570">
              <a:spcBef>
                <a:spcPts val="3500"/>
              </a:spcBef>
              <a:buSzPct val="100000"/>
              <a:buChar char="•"/>
              <a:defRPr sz="2890">
                <a:latin typeface="Helvetica Light"/>
                <a:ea typeface="Helvetica Light"/>
                <a:cs typeface="Helvetica Light"/>
                <a:sym typeface="Helvetica Light"/>
              </a:defRPr>
            </a:pPr>
            <a:r>
              <a:t>oxybutynin</a:t>
            </a:r>
          </a:p>
          <a:p>
            <a:pPr marL="476329" lvl="1" indent="-152479" defTabSz="496570">
              <a:spcBef>
                <a:spcPts val="3500"/>
              </a:spcBef>
              <a:buSzPct val="100000"/>
              <a:buChar char="•"/>
              <a:defRPr sz="2890">
                <a:latin typeface="Helvetica Light"/>
                <a:ea typeface="Helvetica Light"/>
                <a:cs typeface="Helvetica Light"/>
                <a:sym typeface="Helvetica Light"/>
              </a:defRPr>
            </a:pPr>
            <a:r>
              <a:t>anti epileptics (gabapentin)</a:t>
            </a:r>
          </a:p>
          <a:p>
            <a:pPr marL="476329" lvl="1" indent="-152479" defTabSz="496570">
              <a:spcBef>
                <a:spcPts val="3500"/>
              </a:spcBef>
              <a:buSzPct val="100000"/>
              <a:buChar char="•"/>
              <a:defRPr sz="2890">
                <a:latin typeface="Helvetica Light"/>
                <a:ea typeface="Helvetica Light"/>
                <a:cs typeface="Helvetica Light"/>
                <a:sym typeface="Helvetica Light"/>
              </a:defRPr>
            </a:pPr>
            <a:r>
              <a:t>CBT</a:t>
            </a:r>
          </a:p>
          <a:p>
            <a:pPr marL="476329" lvl="1" indent="-152479" defTabSz="496570">
              <a:spcBef>
                <a:spcPts val="3500"/>
              </a:spcBef>
              <a:buSzPct val="100000"/>
              <a:buChar char="•"/>
              <a:defRPr sz="2890">
                <a:latin typeface="Helvetica Light"/>
                <a:ea typeface="Helvetica Light"/>
                <a:cs typeface="Helvetica Light"/>
                <a:sym typeface="Helvetica Light"/>
              </a:defRPr>
            </a:pPr>
            <a:r>
              <a:t>progesterone alone (no long term safety data)</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Non Hormonal Treatment for Vasomotor Symptoms"/>
          <p:cNvSpPr txBox="1">
            <a:spLocks noGrp="1"/>
          </p:cNvSpPr>
          <p:nvPr>
            <p:ph type="title"/>
          </p:nvPr>
        </p:nvSpPr>
        <p:spPr>
          <a:xfrm>
            <a:off x="649287" y="390525"/>
            <a:ext cx="11351430" cy="1227789"/>
          </a:xfrm>
          <a:prstGeom prst="rect">
            <a:avLst/>
          </a:prstGeom>
        </p:spPr>
        <p:txBody>
          <a:bodyPr lIns="0" tIns="0" rIns="0" bIns="0"/>
          <a:lstStyle>
            <a:lvl1pPr algn="ctr" defTabSz="373887">
              <a:defRPr sz="4032">
                <a:latin typeface="Helvetica Light"/>
                <a:ea typeface="Helvetica Light"/>
                <a:cs typeface="Helvetica Light"/>
                <a:sym typeface="Helvetica Light"/>
              </a:defRPr>
            </a:lvl1pPr>
          </a:lstStyle>
          <a:p>
            <a:r>
              <a:t>Non Hormonal Treatment for Vasomotor Symptoms </a:t>
            </a:r>
          </a:p>
        </p:txBody>
      </p:sp>
      <p:sp>
        <p:nvSpPr>
          <p:cNvPr id="299" name="Veozah:…"/>
          <p:cNvSpPr txBox="1">
            <a:spLocks noGrp="1"/>
          </p:cNvSpPr>
          <p:nvPr>
            <p:ph type="body" idx="1"/>
          </p:nvPr>
        </p:nvSpPr>
        <p:spPr>
          <a:xfrm>
            <a:off x="542954" y="1433893"/>
            <a:ext cx="11704639" cy="7478713"/>
          </a:xfrm>
          <a:prstGeom prst="rect">
            <a:avLst/>
          </a:prstGeom>
        </p:spPr>
        <p:txBody>
          <a:bodyPr lIns="0" tIns="0" rIns="0" bIns="0"/>
          <a:lstStyle/>
          <a:p>
            <a:pPr defTabSz="321310">
              <a:spcBef>
                <a:spcPts val="2300"/>
              </a:spcBef>
              <a:defRPr sz="1980">
                <a:latin typeface="Helvetica Light"/>
                <a:ea typeface="Helvetica Light"/>
                <a:cs typeface="Helvetica Light"/>
                <a:sym typeface="Helvetica Light"/>
              </a:defRPr>
            </a:pPr>
            <a:endParaRPr/>
          </a:p>
          <a:p>
            <a:pPr marL="125730" indent="-125730" defTabSz="321310">
              <a:spcBef>
                <a:spcPts val="2300"/>
              </a:spcBef>
              <a:buSzPct val="100000"/>
              <a:buChar char="•"/>
              <a:defRPr sz="1980" b="1"/>
            </a:pPr>
            <a:r>
              <a:t> Veozah: </a:t>
            </a:r>
          </a:p>
          <a:p>
            <a:pPr marL="502920" lvl="3" indent="-125730" defTabSz="321310">
              <a:spcBef>
                <a:spcPts val="2300"/>
              </a:spcBef>
              <a:buSzPct val="100000"/>
              <a:buChar char="•"/>
              <a:defRPr sz="2475">
                <a:latin typeface="Helvetica Light"/>
                <a:ea typeface="Helvetica Light"/>
                <a:cs typeface="Helvetica Light"/>
                <a:sym typeface="Helvetica Light"/>
              </a:defRPr>
            </a:pPr>
            <a:r>
              <a:t> First FDA approved medication for hot flashes</a:t>
            </a:r>
          </a:p>
          <a:p>
            <a:pPr marL="502920" lvl="3" indent="-125730" defTabSz="321310">
              <a:spcBef>
                <a:spcPts val="2300"/>
              </a:spcBef>
              <a:buSzPct val="100000"/>
              <a:buChar char="•"/>
              <a:defRPr sz="2475">
                <a:latin typeface="Helvetica Light"/>
                <a:ea typeface="Helvetica Light"/>
                <a:cs typeface="Helvetica Light"/>
                <a:sym typeface="Helvetica Light"/>
              </a:defRPr>
            </a:pPr>
            <a:r>
              <a:t> Works as a neurokinin NK3 inhibitor: binds to receptors in temperature control region of the hypothalamus</a:t>
            </a:r>
          </a:p>
          <a:p>
            <a:pPr marL="502920" lvl="3" indent="-125730" defTabSz="321310">
              <a:spcBef>
                <a:spcPts val="2300"/>
              </a:spcBef>
              <a:buSzPct val="100000"/>
              <a:buChar char="•"/>
              <a:defRPr sz="2475">
                <a:latin typeface="Helvetica Light"/>
                <a:ea typeface="Helvetica Light"/>
                <a:cs typeface="Helvetica Light"/>
                <a:sym typeface="Helvetica Light"/>
              </a:defRPr>
            </a:pPr>
            <a:r>
              <a:t> About 700 dollars a month</a:t>
            </a:r>
          </a:p>
          <a:p>
            <a:pPr marL="502920" lvl="3" indent="-125730" defTabSz="321310">
              <a:spcBef>
                <a:spcPts val="2300"/>
              </a:spcBef>
              <a:buSzPct val="100000"/>
              <a:buChar char="•"/>
              <a:defRPr sz="2475">
                <a:latin typeface="Helvetica Light"/>
                <a:ea typeface="Helvetica Light"/>
                <a:cs typeface="Helvetica Light"/>
                <a:sym typeface="Helvetica Light"/>
              </a:defRPr>
            </a:pPr>
            <a:r>
              <a:t> Carries a black box warning for hepatotoxicity and requires extensive monitoring</a:t>
            </a:r>
          </a:p>
          <a:p>
            <a:pPr marL="125730" indent="-125730" defTabSz="321310">
              <a:spcBef>
                <a:spcPts val="2300"/>
              </a:spcBef>
              <a:buSzPct val="100000"/>
              <a:buChar char="•"/>
              <a:defRPr sz="2475">
                <a:latin typeface="Helvetica Light"/>
                <a:ea typeface="Helvetica Light"/>
                <a:cs typeface="Helvetica Light"/>
                <a:sym typeface="Helvetica Light"/>
              </a:defRPr>
            </a:pPr>
            <a:r>
              <a:t> </a:t>
            </a:r>
            <a:r>
              <a:rPr b="1">
                <a:latin typeface="+mn-lt"/>
                <a:ea typeface="+mn-ea"/>
                <a:cs typeface="+mn-cs"/>
                <a:sym typeface="Helvetica"/>
              </a:rPr>
              <a:t>Lynkuet:</a:t>
            </a:r>
          </a:p>
          <a:p>
            <a:pPr marL="377190" lvl="2" indent="-125730" defTabSz="321310">
              <a:spcBef>
                <a:spcPts val="2300"/>
              </a:spcBef>
              <a:buSzPct val="100000"/>
              <a:buChar char="•"/>
              <a:defRPr sz="2475">
                <a:latin typeface="Helvetica Light"/>
                <a:ea typeface="Helvetica Light"/>
                <a:cs typeface="Helvetica Light"/>
                <a:sym typeface="Helvetica Light"/>
              </a:defRPr>
            </a:pPr>
            <a:r>
              <a:t> Works as both neurokinin NK1 and NK3 inhibitor</a:t>
            </a:r>
          </a:p>
          <a:p>
            <a:pPr marL="377190" lvl="2" indent="-125730" defTabSz="321310">
              <a:spcBef>
                <a:spcPts val="2300"/>
              </a:spcBef>
              <a:buSzPct val="100000"/>
              <a:buChar char="•"/>
              <a:defRPr sz="2475">
                <a:latin typeface="Helvetica Light"/>
                <a:ea typeface="Helvetica Light"/>
                <a:cs typeface="Helvetica Light"/>
                <a:sym typeface="Helvetica Light"/>
              </a:defRPr>
            </a:pPr>
            <a:r>
              <a:t> Much cheaper than veozah </a:t>
            </a:r>
          </a:p>
          <a:p>
            <a:pPr marL="377190" lvl="2" indent="-125730" defTabSz="321310">
              <a:spcBef>
                <a:spcPts val="2300"/>
              </a:spcBef>
              <a:buSzPct val="100000"/>
              <a:buChar char="•"/>
              <a:defRPr sz="2475">
                <a:latin typeface="Helvetica Light"/>
                <a:ea typeface="Helvetica Light"/>
                <a:cs typeface="Helvetica Light"/>
                <a:sym typeface="Helvetica Light"/>
              </a:defRPr>
            </a:pPr>
            <a:r>
              <a:t> Does not carry black box warning but does still requiring liver monitoring before starting and then three months later </a:t>
            </a:r>
          </a:p>
        </p:txBody>
      </p:sp>
      <p:pic>
        <p:nvPicPr>
          <p:cNvPr id="300" name="Image" descr="Image"/>
          <p:cNvPicPr>
            <a:picLocks noChangeAspect="1"/>
          </p:cNvPicPr>
          <p:nvPr/>
        </p:nvPicPr>
        <p:blipFill>
          <a:blip r:embed="rId2"/>
          <a:stretch>
            <a:fillRect/>
          </a:stretch>
        </p:blipFill>
        <p:spPr>
          <a:xfrm>
            <a:off x="8604113" y="1201403"/>
            <a:ext cx="3810001" cy="2133601"/>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Genitourinary Syndrome of Menopause"/>
          <p:cNvSpPr txBox="1">
            <a:spLocks noGrp="1"/>
          </p:cNvSpPr>
          <p:nvPr>
            <p:ph type="title"/>
          </p:nvPr>
        </p:nvSpPr>
        <p:spPr>
          <a:xfrm>
            <a:off x="954087" y="376833"/>
            <a:ext cx="11096626" cy="1818593"/>
          </a:xfrm>
          <a:prstGeom prst="rect">
            <a:avLst/>
          </a:prstGeom>
        </p:spPr>
        <p:txBody>
          <a:bodyPr/>
          <a:lstStyle>
            <a:lvl1pPr algn="ctr" defTabSz="431673">
              <a:defRPr sz="5896">
                <a:latin typeface="Helvetica Light"/>
                <a:ea typeface="Helvetica Light"/>
                <a:cs typeface="Helvetica Light"/>
                <a:sym typeface="Helvetica Light"/>
              </a:defRPr>
            </a:lvl1pPr>
          </a:lstStyle>
          <a:p>
            <a:r>
              <a:t>Genitourinary Syndrome of Menopause</a:t>
            </a:r>
          </a:p>
        </p:txBody>
      </p:sp>
      <p:sp>
        <p:nvSpPr>
          <p:cNvPr id="303" name="syndrome includes sx/signs associated with physical changes to the vulva, urethra, lower urinary tract…"/>
          <p:cNvSpPr txBox="1">
            <a:spLocks noGrp="1"/>
          </p:cNvSpPr>
          <p:nvPr>
            <p:ph type="body" idx="1"/>
          </p:nvPr>
        </p:nvSpPr>
        <p:spPr>
          <a:xfrm>
            <a:off x="952500" y="2619375"/>
            <a:ext cx="11096625" cy="6286500"/>
          </a:xfrm>
          <a:prstGeom prst="rect">
            <a:avLst/>
          </a:prstGeom>
        </p:spPr>
        <p:txBody>
          <a:bodyPr/>
          <a:lstStyle/>
          <a:p>
            <a:pPr marL="288925" indent="-288925" defTabSz="471487">
              <a:spcBef>
                <a:spcPts val="3300"/>
              </a:spcBef>
              <a:buSzPct val="75000"/>
              <a:buFont typeface="Helvetica Light"/>
              <a:buChar char="•"/>
              <a:defRPr sz="3600">
                <a:latin typeface="Helvetica Light"/>
                <a:ea typeface="Helvetica Light"/>
                <a:cs typeface="Helvetica Light"/>
                <a:sym typeface="Helvetica Light"/>
              </a:defRPr>
            </a:pPr>
            <a:r>
              <a:t>syndrome includes sx/signs associated with </a:t>
            </a:r>
            <a:r>
              <a:rPr u="sng"/>
              <a:t>physical changes to the vulva, urethra, lower urinary tract</a:t>
            </a:r>
          </a:p>
          <a:p>
            <a:pPr marL="941387" lvl="1" indent="-582612" defTabSz="471487">
              <a:spcBef>
                <a:spcPts val="3300"/>
              </a:spcBef>
              <a:buSzPct val="75000"/>
              <a:buFont typeface="Helvetica Light"/>
              <a:buChar char="•"/>
              <a:defRPr sz="3600">
                <a:latin typeface="Helvetica Light"/>
                <a:ea typeface="Helvetica Light"/>
                <a:cs typeface="Helvetica Light"/>
                <a:sym typeface="Helvetica Light"/>
              </a:defRPr>
            </a:pPr>
            <a:r>
              <a:t>vaginal signs/sx - dryness, burning, irritation, itching, discomfort, pelvic pain (“trouble sitting”)</a:t>
            </a:r>
          </a:p>
          <a:p>
            <a:pPr marL="941387" lvl="1" indent="-582612" defTabSz="471487">
              <a:spcBef>
                <a:spcPts val="3300"/>
              </a:spcBef>
              <a:buSzPct val="75000"/>
              <a:buFont typeface="Helvetica Light"/>
              <a:buChar char="•"/>
              <a:defRPr sz="3600">
                <a:latin typeface="Helvetica Light"/>
                <a:ea typeface="Helvetica Light"/>
                <a:cs typeface="Helvetica Light"/>
                <a:sym typeface="Helvetica Light"/>
              </a:defRPr>
            </a:pPr>
            <a:r>
              <a:t>sexual signs/sx - lack of lubrication, pain, decreased arousal </a:t>
            </a:r>
          </a:p>
          <a:p>
            <a:pPr marL="941387" lvl="1" indent="-582612" defTabSz="471487">
              <a:spcBef>
                <a:spcPts val="3300"/>
              </a:spcBef>
              <a:buSzPct val="75000"/>
              <a:buFont typeface="Helvetica Light"/>
              <a:buChar char="•"/>
              <a:defRPr sz="3600">
                <a:latin typeface="Helvetica Light"/>
                <a:ea typeface="Helvetica Light"/>
                <a:cs typeface="Helvetica Light"/>
                <a:sym typeface="Helvetica Light"/>
              </a:defRPr>
            </a:pPr>
            <a:r>
              <a:t>urinary signs/sx - urgency, dysuria, recurrent UTI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Diagnosis"/>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Diagnosis</a:t>
            </a:r>
          </a:p>
        </p:txBody>
      </p:sp>
      <p:sp>
        <p:nvSpPr>
          <p:cNvPr id="306" name="clinical diagnosis…"/>
          <p:cNvSpPr txBox="1">
            <a:spLocks noGrp="1"/>
          </p:cNvSpPr>
          <p:nvPr>
            <p:ph type="body" idx="1"/>
          </p:nvPr>
        </p:nvSpPr>
        <p:spPr>
          <a:xfrm>
            <a:off x="954087" y="2216835"/>
            <a:ext cx="11096626" cy="6284914"/>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clinical diagnosis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supported by vaginal pH &gt; 5</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visual atrophy of vaginal tissues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Screen Shot 2021-11-04 at 10.18.38 PM.png" descr="Screen Shot 2021-11-04 at 10.18.38 PM.png"/>
          <p:cNvPicPr>
            <a:picLocks noChangeAspect="1"/>
          </p:cNvPicPr>
          <p:nvPr/>
        </p:nvPicPr>
        <p:blipFill>
          <a:blip r:embed="rId2"/>
          <a:stretch>
            <a:fillRect/>
          </a:stretch>
        </p:blipFill>
        <p:spPr>
          <a:xfrm>
            <a:off x="719137" y="646112"/>
            <a:ext cx="4678646" cy="6244335"/>
          </a:xfrm>
          <a:prstGeom prst="rect">
            <a:avLst/>
          </a:prstGeom>
          <a:ln w="12700">
            <a:miter lim="400000"/>
          </a:ln>
        </p:spPr>
      </p:pic>
      <p:pic>
        <p:nvPicPr>
          <p:cNvPr id="309" name="Screen Shot 2021-11-04 at 10.36.54 PM.png" descr="Screen Shot 2021-11-04 at 10.36.54 PM.png"/>
          <p:cNvPicPr>
            <a:picLocks noChangeAspect="1"/>
          </p:cNvPicPr>
          <p:nvPr/>
        </p:nvPicPr>
        <p:blipFill>
          <a:blip r:embed="rId3"/>
          <a:stretch>
            <a:fillRect/>
          </a:stretch>
        </p:blipFill>
        <p:spPr>
          <a:xfrm>
            <a:off x="4371961" y="4904686"/>
            <a:ext cx="8329507" cy="4283705"/>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GSM and quality of life"/>
          <p:cNvSpPr txBox="1">
            <a:spLocks noGrp="1"/>
          </p:cNvSpPr>
          <p:nvPr>
            <p:ph type="title"/>
          </p:nvPr>
        </p:nvSpPr>
        <p:spPr>
          <a:xfrm>
            <a:off x="1524188" y="424034"/>
            <a:ext cx="9615975" cy="1493138"/>
          </a:xfrm>
          <a:prstGeom prst="rect">
            <a:avLst/>
          </a:prstGeom>
        </p:spPr>
        <p:txBody>
          <a:bodyPr/>
          <a:lstStyle>
            <a:lvl1pPr algn="ctr" defTabSz="543305">
              <a:defRPr sz="7440">
                <a:latin typeface="Helvetica Light"/>
                <a:ea typeface="Helvetica Light"/>
                <a:cs typeface="Helvetica Light"/>
                <a:sym typeface="Helvetica Light"/>
              </a:defRPr>
            </a:lvl1pPr>
          </a:lstStyle>
          <a:p>
            <a:r>
              <a:t>GSM and quality of life</a:t>
            </a:r>
          </a:p>
        </p:txBody>
      </p:sp>
      <p:sp>
        <p:nvSpPr>
          <p:cNvPr id="312" name="About 65% of post menopausal women have signs or sx of GSM that are clinically significant…"/>
          <p:cNvSpPr txBox="1">
            <a:spLocks noGrp="1"/>
          </p:cNvSpPr>
          <p:nvPr>
            <p:ph type="body" idx="1"/>
          </p:nvPr>
        </p:nvSpPr>
        <p:spPr>
          <a:xfrm>
            <a:off x="615226" y="2282614"/>
            <a:ext cx="11433899" cy="6605799"/>
          </a:xfrm>
          <a:prstGeom prst="rect">
            <a:avLst/>
          </a:prstGeom>
        </p:spPr>
        <p:txBody>
          <a:bodyPr/>
          <a:lstStyle/>
          <a:p>
            <a:pPr marL="719264" indent="-719264" defTabSz="444690">
              <a:spcBef>
                <a:spcPts val="3100"/>
              </a:spcBef>
              <a:buSzPct val="75000"/>
              <a:buFont typeface="Helvetica Light"/>
              <a:buChar char="•"/>
              <a:defRPr sz="2726">
                <a:latin typeface="Helvetica Light"/>
                <a:ea typeface="Helvetica Light"/>
                <a:cs typeface="Helvetica Light"/>
                <a:sym typeface="Helvetica Light"/>
              </a:defRPr>
            </a:pPr>
            <a:r>
              <a:t>About 65% of post menopausal women have signs or sx of GSM that are clinically significant </a:t>
            </a:r>
          </a:p>
          <a:p>
            <a:pPr marL="813276" indent="-813276" defTabSz="481996">
              <a:spcBef>
                <a:spcPts val="3300"/>
              </a:spcBef>
              <a:buSzPct val="75000"/>
              <a:buFont typeface="Helvetica Light"/>
              <a:buChar char="•"/>
              <a:defRPr sz="2914">
                <a:latin typeface="Helvetica Light"/>
                <a:ea typeface="Helvetica Light"/>
                <a:cs typeface="Helvetica Light"/>
                <a:sym typeface="Helvetica Light"/>
              </a:defRPr>
            </a:pPr>
            <a:r>
              <a:t>O</a:t>
            </a:r>
            <a:r>
              <a:rPr sz="2726"/>
              <a:t>f women who have sx, 90% of women experience GU discomfort DAILY </a:t>
            </a:r>
          </a:p>
          <a:p>
            <a:pPr marL="813276" indent="-813276" defTabSz="481996">
              <a:spcBef>
                <a:spcPts val="3300"/>
              </a:spcBef>
              <a:buSzPct val="75000"/>
              <a:buFont typeface="Helvetica Light"/>
              <a:buChar char="•"/>
              <a:defRPr sz="2914">
                <a:latin typeface="Helvetica Light"/>
                <a:ea typeface="Helvetica Light"/>
                <a:cs typeface="Helvetica Light"/>
                <a:sym typeface="Helvetica Light"/>
              </a:defRPr>
            </a:pPr>
            <a:r>
              <a:t>although VSM typically improve with time, GSM will NOT improve without treatment and typically worsen through the lifespan</a:t>
            </a:r>
          </a:p>
          <a:p>
            <a:pPr marL="813276" indent="-813276" defTabSz="481996">
              <a:spcBef>
                <a:spcPts val="3300"/>
              </a:spcBef>
              <a:buSzPct val="75000"/>
              <a:buFont typeface="Helvetica Light"/>
              <a:buChar char="•"/>
              <a:defRPr sz="2914">
                <a:latin typeface="Helvetica Light"/>
                <a:ea typeface="Helvetica Light"/>
                <a:cs typeface="Helvetica Light"/>
                <a:sym typeface="Helvetica Light"/>
              </a:defRPr>
            </a:pPr>
            <a:r>
              <a:t>in addition to urinary symptoms, women report extreme sexual dysfunction, however very rarely report this to their physician </a:t>
            </a:r>
          </a:p>
          <a:p>
            <a:pPr marL="1453451" lvl="1" indent="-1086358" defTabSz="481996">
              <a:spcBef>
                <a:spcPts val="3300"/>
              </a:spcBef>
              <a:buSzPct val="75000"/>
              <a:buFont typeface="Helvetica Light"/>
              <a:buChar char="•"/>
              <a:defRPr sz="2914">
                <a:latin typeface="Helvetica Light"/>
                <a:ea typeface="Helvetica Light"/>
                <a:cs typeface="Helvetica Light"/>
                <a:sym typeface="Helvetica Light"/>
              </a:defRPr>
            </a:pPr>
            <a:r>
              <a:t>65% of women have loss of libido, 60% of women have loss of intimacy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Image" descr="Image"/>
          <p:cNvPicPr>
            <a:picLocks noChangeAspect="1"/>
          </p:cNvPicPr>
          <p:nvPr/>
        </p:nvPicPr>
        <p:blipFill>
          <a:blip r:embed="rId2"/>
          <a:stretch>
            <a:fillRect/>
          </a:stretch>
        </p:blipFill>
        <p:spPr>
          <a:xfrm>
            <a:off x="733670" y="1523359"/>
            <a:ext cx="11187397" cy="7914210"/>
          </a:xfrm>
          <a:prstGeom prst="rect">
            <a:avLst/>
          </a:prstGeom>
          <a:ln w="12700">
            <a:miter lim="400000"/>
          </a:ln>
        </p:spPr>
      </p:pic>
      <p:sp>
        <p:nvSpPr>
          <p:cNvPr id="81" name="STRAW10 Staging system"/>
          <p:cNvSpPr txBox="1"/>
          <p:nvPr/>
        </p:nvSpPr>
        <p:spPr>
          <a:xfrm>
            <a:off x="276194" y="583613"/>
            <a:ext cx="5636643"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STRAW10 Staging system </a:t>
            </a:r>
          </a:p>
        </p:txBody>
      </p:sp>
      <p:sp>
        <p:nvSpPr>
          <p:cNvPr id="82" name="Graphic from menomoxie.com"/>
          <p:cNvSpPr txBox="1"/>
          <p:nvPr/>
        </p:nvSpPr>
        <p:spPr>
          <a:xfrm>
            <a:off x="880502" y="9066040"/>
            <a:ext cx="2495588"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a:lvl1pPr>
          </a:lstStyle>
          <a:p>
            <a:r>
              <a:t>Graphic from menomoxie.com</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Double-click to edit"/>
          <p:cNvSpPr txBox="1">
            <a:spLocks noGrp="1"/>
          </p:cNvSpPr>
          <p:nvPr>
            <p:ph type="body" idx="1"/>
          </p:nvPr>
        </p:nvSpPr>
        <p:spPr>
          <a:xfrm>
            <a:off x="952500" y="1270000"/>
            <a:ext cx="11096625" cy="72120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endParaRPr/>
          </a:p>
        </p:txBody>
      </p:sp>
      <p:pic>
        <p:nvPicPr>
          <p:cNvPr id="315" name="Screen Shot 2021-11-04 at 10.30.54 PM.png" descr="Screen Shot 2021-11-04 at 10.30.54 PM.png"/>
          <p:cNvPicPr>
            <a:picLocks noChangeAspect="1"/>
          </p:cNvPicPr>
          <p:nvPr/>
        </p:nvPicPr>
        <p:blipFill>
          <a:blip r:embed="rId2"/>
          <a:stretch>
            <a:fillRect/>
          </a:stretch>
        </p:blipFill>
        <p:spPr>
          <a:xfrm>
            <a:off x="-1778000" y="168275"/>
            <a:ext cx="16560800" cy="9502775"/>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GSM and estrogen"/>
          <p:cNvSpPr txBox="1">
            <a:spLocks noGrp="1"/>
          </p:cNvSpPr>
          <p:nvPr>
            <p:ph type="title"/>
          </p:nvPr>
        </p:nvSpPr>
        <p:spPr>
          <a:xfrm>
            <a:off x="1174831" y="405833"/>
            <a:ext cx="10744739" cy="1278132"/>
          </a:xfrm>
          <a:prstGeom prst="rect">
            <a:avLst/>
          </a:prstGeom>
        </p:spPr>
        <p:txBody>
          <a:bodyPr/>
          <a:lstStyle>
            <a:lvl1pPr algn="ctr" defTabSz="584200">
              <a:defRPr sz="8000">
                <a:latin typeface="Helvetica Light"/>
                <a:ea typeface="Helvetica Light"/>
                <a:cs typeface="Helvetica Light"/>
                <a:sym typeface="Helvetica Light"/>
              </a:defRPr>
            </a:lvl1pPr>
          </a:lstStyle>
          <a:p>
            <a:r>
              <a:t>GSM and estrogen </a:t>
            </a:r>
          </a:p>
        </p:txBody>
      </p:sp>
      <p:sp>
        <p:nvSpPr>
          <p:cNvPr id="318" name="GSM caused by decrease of circulating estrogen and androgens to act upon receptors throughout the GU tract…"/>
          <p:cNvSpPr txBox="1">
            <a:spLocks noGrp="1"/>
          </p:cNvSpPr>
          <p:nvPr>
            <p:ph type="body" idx="1"/>
          </p:nvPr>
        </p:nvSpPr>
        <p:spPr>
          <a:xfrm>
            <a:off x="802705" y="2152681"/>
            <a:ext cx="11246420" cy="6735732"/>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GSM caused by </a:t>
            </a:r>
            <a:r>
              <a:rPr u="sng"/>
              <a:t>decrease of circulating estrogen </a:t>
            </a:r>
            <a:r>
              <a:t>and androgens to act upon receptors throughout the GU tract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A major cause of incontinence in postmenopausal women is intrinsic sphincteric dysfunction related to altered connective tissue 2/2 estrogen deficiency</a:t>
            </a:r>
          </a:p>
          <a:p>
            <a:pPr marL="1333500" indent="-1333500" defTabSz="584200">
              <a:spcBef>
                <a:spcPts val="4200"/>
              </a:spcBef>
              <a:buSzPct val="75000"/>
              <a:buFont typeface="Helvetica Light"/>
              <a:buChar char="•"/>
              <a:defRPr sz="3600" b="1"/>
            </a:pPr>
            <a:r>
              <a:t>Of women who have GSM, less than 10% are getting prescribed treatment </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UTI in the GSM"/>
          <p:cNvSpPr txBox="1">
            <a:spLocks noGrp="1"/>
          </p:cNvSpPr>
          <p:nvPr>
            <p:ph type="title"/>
          </p:nvPr>
        </p:nvSpPr>
        <p:spPr>
          <a:xfrm>
            <a:off x="952500" y="444500"/>
            <a:ext cx="10795149" cy="1858807"/>
          </a:xfrm>
          <a:prstGeom prst="rect">
            <a:avLst/>
          </a:prstGeom>
        </p:spPr>
        <p:txBody>
          <a:bodyPr/>
          <a:lstStyle>
            <a:lvl1pPr algn="ctr" defTabSz="584200">
              <a:defRPr sz="8000">
                <a:latin typeface="Helvetica Light"/>
                <a:ea typeface="Helvetica Light"/>
                <a:cs typeface="Helvetica Light"/>
                <a:sym typeface="Helvetica Light"/>
              </a:defRPr>
            </a:lvl1pPr>
          </a:lstStyle>
          <a:p>
            <a:r>
              <a:t>rUTI in the GSM </a:t>
            </a:r>
          </a:p>
        </p:txBody>
      </p:sp>
      <p:sp>
        <p:nvSpPr>
          <p:cNvPr id="321" name="recurrent UTI is defined as &gt; 2 in 6 months, or more&gt; 3 in one year…"/>
          <p:cNvSpPr txBox="1">
            <a:spLocks noGrp="1"/>
          </p:cNvSpPr>
          <p:nvPr>
            <p:ph type="body" idx="1"/>
          </p:nvPr>
        </p:nvSpPr>
        <p:spPr>
          <a:xfrm>
            <a:off x="875167" y="2158836"/>
            <a:ext cx="11096626" cy="6284913"/>
          </a:xfrm>
          <a:prstGeom prst="rect">
            <a:avLst/>
          </a:prstGeom>
        </p:spPr>
        <p:txBody>
          <a:bodyPr/>
          <a:lstStyle/>
          <a:p>
            <a:pPr marL="859075" indent="-859075" defTabSz="451484">
              <a:spcBef>
                <a:spcPts val="3200"/>
              </a:spcBef>
              <a:buSzPct val="75000"/>
              <a:buFont typeface="Helvetica Light"/>
              <a:buChar char="•"/>
              <a:defRPr sz="2765">
                <a:latin typeface="Helvetica Light"/>
                <a:ea typeface="Helvetica Light"/>
                <a:cs typeface="Helvetica Light"/>
                <a:sym typeface="Helvetica Light"/>
              </a:defRPr>
            </a:pPr>
            <a:endParaRPr/>
          </a:p>
          <a:p>
            <a:pPr marL="859075" indent="-859075" defTabSz="451484">
              <a:spcBef>
                <a:spcPts val="3200"/>
              </a:spcBef>
              <a:buSzPct val="75000"/>
              <a:buFont typeface="Helvetica Light"/>
              <a:buChar char="•"/>
              <a:defRPr sz="2765">
                <a:latin typeface="Helvetica Light"/>
                <a:ea typeface="Helvetica Light"/>
                <a:cs typeface="Helvetica Light"/>
                <a:sym typeface="Helvetica Light"/>
              </a:defRPr>
            </a:pPr>
            <a:r>
              <a:t>recurrent UTI is defined as &gt; 2 in 6 months, or more&gt; 3 in one year</a:t>
            </a:r>
          </a:p>
          <a:p>
            <a:pPr marL="859075" indent="-859075" defTabSz="451484">
              <a:spcBef>
                <a:spcPts val="3200"/>
              </a:spcBef>
              <a:buSzPct val="75000"/>
              <a:buFont typeface="Helvetica Light"/>
              <a:buChar char="•"/>
              <a:defRPr sz="2765">
                <a:latin typeface="Helvetica Light"/>
                <a:ea typeface="Helvetica Light"/>
                <a:cs typeface="Helvetica Light"/>
                <a:sym typeface="Helvetica Light"/>
              </a:defRPr>
            </a:pPr>
            <a:r>
              <a:t>15% of post menopausal women have recurrent UTIs</a:t>
            </a:r>
          </a:p>
          <a:p>
            <a:pPr marL="859075" indent="-859075" defTabSz="451484">
              <a:spcBef>
                <a:spcPts val="3200"/>
              </a:spcBef>
              <a:buSzPct val="75000"/>
              <a:buFont typeface="Helvetica Light"/>
              <a:buChar char="•"/>
              <a:defRPr sz="2765">
                <a:latin typeface="Helvetica Light"/>
                <a:ea typeface="Helvetica Light"/>
                <a:cs typeface="Helvetica Light"/>
                <a:sym typeface="Helvetica Light"/>
              </a:defRPr>
            </a:pPr>
            <a:r>
              <a:t>up to 25% of all sepsis cases originate from the urinary tract</a:t>
            </a:r>
          </a:p>
          <a:p>
            <a:pPr marL="859075" indent="-859075" defTabSz="451484">
              <a:spcBef>
                <a:spcPts val="3200"/>
              </a:spcBef>
              <a:buSzPct val="75000"/>
              <a:buFont typeface="Helvetica Light"/>
              <a:buChar char="•"/>
              <a:defRPr sz="2765" b="1"/>
            </a:pPr>
            <a:r>
              <a:t>peri- and post-menopausal women with rUTIs, should be recommend vaginal estrogen therapy to reduce the risk of future UTIs</a:t>
            </a:r>
          </a:p>
          <a:p>
            <a:pPr marL="859075" indent="-859075" defTabSz="451484">
              <a:spcBef>
                <a:spcPts val="3200"/>
              </a:spcBef>
              <a:buSzPct val="75000"/>
              <a:buFont typeface="Helvetica Light"/>
              <a:buChar char="•"/>
              <a:defRPr sz="2765" b="1"/>
            </a:pPr>
            <a:r>
              <a:t>Vaginal estrogen is an FDA approved treatment for recurrent UTI</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reatment for GSM"/>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Treatment for GSM </a:t>
            </a:r>
          </a:p>
        </p:txBody>
      </p:sp>
      <p:sp>
        <p:nvSpPr>
          <p:cNvPr id="324" name="VAGINAL ESTROGEN…"/>
          <p:cNvSpPr txBox="1">
            <a:spLocks noGrp="1"/>
          </p:cNvSpPr>
          <p:nvPr>
            <p:ph type="body" idx="1"/>
          </p:nvPr>
        </p:nvSpPr>
        <p:spPr>
          <a:xfrm>
            <a:off x="952500" y="2603500"/>
            <a:ext cx="11096625" cy="6284913"/>
          </a:xfrm>
          <a:prstGeom prst="rect">
            <a:avLst/>
          </a:prstGeom>
        </p:spPr>
        <p:txBody>
          <a:bodyPr/>
          <a:lstStyle/>
          <a:p>
            <a:pPr marL="866775" indent="-866775" defTabSz="473075">
              <a:spcBef>
                <a:spcPts val="3400"/>
              </a:spcBef>
              <a:buSzPct val="75000"/>
              <a:buFont typeface="Helvetica Light"/>
              <a:buChar char="•"/>
              <a:defRPr sz="2900">
                <a:latin typeface="Helvetica Light"/>
                <a:ea typeface="Helvetica Light"/>
                <a:cs typeface="Helvetica Light"/>
                <a:sym typeface="Helvetica Light"/>
              </a:defRPr>
            </a:pPr>
            <a:r>
              <a:t>VAGINAL ESTROGEN</a:t>
            </a:r>
          </a:p>
          <a:p>
            <a:pPr marL="866775" indent="-866775" defTabSz="473075">
              <a:spcBef>
                <a:spcPts val="3400"/>
              </a:spcBef>
              <a:buSzPct val="75000"/>
              <a:buFont typeface="Helvetica Light"/>
              <a:buChar char="•"/>
              <a:defRPr sz="2900">
                <a:latin typeface="Helvetica Light"/>
                <a:ea typeface="Helvetica Light"/>
                <a:cs typeface="Helvetica Light"/>
                <a:sym typeface="Helvetica Light"/>
              </a:defRPr>
            </a:pPr>
            <a:r>
              <a:t>labia minora LITERALLY resorb - and will also GROW BACK with estrogen </a:t>
            </a:r>
          </a:p>
          <a:p>
            <a:pPr marL="866775" indent="-866775" defTabSz="473075">
              <a:spcBef>
                <a:spcPts val="3400"/>
              </a:spcBef>
              <a:buSzPct val="75000"/>
              <a:buFont typeface="Helvetica Light"/>
              <a:buChar char="•"/>
              <a:defRPr sz="2900">
                <a:latin typeface="Helvetica Light"/>
                <a:ea typeface="Helvetica Light"/>
                <a:cs typeface="Helvetica Light"/>
                <a:sym typeface="Helvetica Light"/>
              </a:defRPr>
            </a:pPr>
            <a:r>
              <a:t>will take 2-3 months of consistent use for patients to have benefit </a:t>
            </a:r>
          </a:p>
          <a:p>
            <a:pPr marL="866775" indent="-866775" defTabSz="473075">
              <a:spcBef>
                <a:spcPts val="3400"/>
              </a:spcBef>
              <a:buSzPct val="75000"/>
              <a:buFont typeface="Helvetica Light"/>
              <a:buChar char="•"/>
              <a:defRPr sz="2900">
                <a:latin typeface="Helvetica Light"/>
                <a:ea typeface="Helvetica Light"/>
                <a:cs typeface="Helvetica Light"/>
                <a:sym typeface="Helvetica Light"/>
              </a:defRPr>
            </a:pPr>
            <a:r>
              <a:t>think of prescribing vaginal estrogen as often as you prescribe flomax</a:t>
            </a:r>
          </a:p>
          <a:p>
            <a:pPr marL="866775" indent="-866775" defTabSz="473075">
              <a:spcBef>
                <a:spcPts val="3400"/>
              </a:spcBef>
              <a:buSzPct val="75000"/>
              <a:buFont typeface="Helvetica Light"/>
              <a:buChar char="•"/>
              <a:defRPr sz="2900" b="1"/>
            </a:pPr>
            <a:r>
              <a:t>even when using systemic HRT, patients may benefit from the addition of vaginal estrogen  </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Barriers to treatment"/>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Barriers to treatment </a:t>
            </a:r>
          </a:p>
        </p:txBody>
      </p:sp>
      <p:sp>
        <p:nvSpPr>
          <p:cNvPr id="327" name="the most significant barrier to effective treatment of GSM is lack of screening by healthcare professionals…"/>
          <p:cNvSpPr txBox="1">
            <a:spLocks noGrp="1"/>
          </p:cNvSpPr>
          <p:nvPr>
            <p:ph type="body" idx="1"/>
          </p:nvPr>
        </p:nvSpPr>
        <p:spPr>
          <a:xfrm>
            <a:off x="797834" y="1984837"/>
            <a:ext cx="11096626" cy="6284914"/>
          </a:xfrm>
          <a:prstGeom prst="rect">
            <a:avLst/>
          </a:prstGeom>
        </p:spPr>
        <p:txBody>
          <a:bodyPr/>
          <a:lstStyle/>
          <a:p>
            <a:pPr marL="1333500" indent="-1333500" defTabSz="584200">
              <a:spcBef>
                <a:spcPts val="4200"/>
              </a:spcBef>
              <a:buSzPct val="75000"/>
              <a:buFont typeface="Helvetica Light"/>
              <a:buChar char="•"/>
              <a:defRPr sz="3600" b="1"/>
            </a:pPr>
            <a:r>
              <a:t>the most significant barrier to effective treatment of GSM is lack of screening by healthcare professionals </a:t>
            </a:r>
          </a:p>
          <a:p>
            <a:pPr marL="1333500" indent="-1333500" defTabSz="584200">
              <a:spcBef>
                <a:spcPts val="4200"/>
              </a:spcBef>
              <a:buSzPct val="75000"/>
              <a:buFont typeface="Helvetica Light"/>
              <a:buChar char="•"/>
              <a:defRPr sz="3600" b="1"/>
            </a:pPr>
            <a:r>
              <a:t>misunderstandings on the risks of hormone therapy </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Black Box Warning"/>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Black Box Warning </a:t>
            </a:r>
          </a:p>
        </p:txBody>
      </p:sp>
      <p:sp>
        <p:nvSpPr>
          <p:cNvPr id="330" name="all estrogen products carry FDA black box warnings regarding possible risk of cardiovascular disorders, dementia, endometrial cancer, breast cancer - regardless of the systemic absorption…"/>
          <p:cNvSpPr txBox="1">
            <a:spLocks noGrp="1"/>
          </p:cNvSpPr>
          <p:nvPr>
            <p:ph type="body" idx="1"/>
          </p:nvPr>
        </p:nvSpPr>
        <p:spPr>
          <a:xfrm>
            <a:off x="952500" y="2603500"/>
            <a:ext cx="11096625" cy="6284913"/>
          </a:xfrm>
          <a:prstGeom prst="rect">
            <a:avLst/>
          </a:prstGeom>
        </p:spPr>
        <p:txBody>
          <a:bodyPr/>
          <a:lstStyle/>
          <a:p>
            <a:pPr marL="393700" indent="-393700" defTabSz="390525">
              <a:spcBef>
                <a:spcPts val="2800"/>
              </a:spcBef>
              <a:buSzPct val="75000"/>
              <a:buFont typeface="Helvetica Light"/>
              <a:buChar char="•"/>
              <a:defRPr sz="2400">
                <a:latin typeface="Helvetica Light"/>
                <a:ea typeface="Helvetica Light"/>
                <a:cs typeface="Helvetica Light"/>
                <a:sym typeface="Helvetica Light"/>
              </a:defRPr>
            </a:pPr>
            <a:r>
              <a:t>all estrogen products carry FDA black box warnings regarding possible risk of cardiovascular disorders, dementia, endometrial cancer, breast cancer - regardless of the systemic absorption</a:t>
            </a:r>
          </a:p>
          <a:p>
            <a:pPr marL="393700" indent="-393700" defTabSz="390525">
              <a:spcBef>
                <a:spcPts val="2800"/>
              </a:spcBef>
              <a:buSzPct val="75000"/>
              <a:buFont typeface="Helvetica Light"/>
              <a:buChar char="•"/>
              <a:defRPr sz="2400">
                <a:latin typeface="Helvetica Light"/>
                <a:ea typeface="Helvetica Light"/>
                <a:cs typeface="Helvetica Light"/>
                <a:sym typeface="Helvetica Light"/>
              </a:defRPr>
            </a:pPr>
            <a:r>
              <a:t>current efforts to remove black box warning from low dose topical estrogen due to negligible systemic absorption</a:t>
            </a:r>
          </a:p>
          <a:p>
            <a:pPr marL="393700" indent="-393700" defTabSz="390525">
              <a:spcBef>
                <a:spcPts val="2800"/>
              </a:spcBef>
              <a:buSzPct val="75000"/>
              <a:buFont typeface="Helvetica Light"/>
              <a:buChar char="•"/>
              <a:defRPr sz="2400">
                <a:latin typeface="Helvetica Light"/>
                <a:ea typeface="Helvetica Light"/>
                <a:cs typeface="Helvetica Light"/>
                <a:sym typeface="Helvetica Light"/>
              </a:defRPr>
            </a:pPr>
            <a:r>
              <a:t>landmark observational study showing no increased risk of breast/endometrial cancer, cardiovascular disease, total cancer, or all cause mortality </a:t>
            </a:r>
          </a:p>
          <a:p>
            <a:pPr marL="393700" indent="-393700" defTabSz="390525">
              <a:spcBef>
                <a:spcPts val="2800"/>
              </a:spcBef>
              <a:buSzPct val="75000"/>
              <a:buFont typeface="Helvetica Light"/>
              <a:buChar char="•"/>
              <a:defRPr sz="2400">
                <a:latin typeface="Helvetica Light"/>
                <a:ea typeface="Helvetica Light"/>
                <a:cs typeface="Helvetica Light"/>
                <a:sym typeface="Helvetica Light"/>
              </a:defRPr>
            </a:pPr>
            <a:r>
              <a:t>no studies have shown increased risk of cancers with use of topical vaginal estrogen</a:t>
            </a:r>
          </a:p>
          <a:p>
            <a:pPr marL="393700" indent="-393700" defTabSz="390525">
              <a:spcBef>
                <a:spcPts val="2800"/>
              </a:spcBef>
              <a:buSzPct val="75000"/>
              <a:buFont typeface="Helvetica Light"/>
              <a:buChar char="•"/>
              <a:defRPr sz="2400">
                <a:latin typeface="Helvetica Light"/>
                <a:ea typeface="Helvetica Light"/>
                <a:cs typeface="Helvetica Light"/>
                <a:sym typeface="Helvetica Light"/>
              </a:defRPr>
            </a:pPr>
            <a:r>
              <a:t>initial study the black box warning came from used oral synthetic estrogen and has since been updated to show that there is actually no increased risk of cancer</a:t>
            </a:r>
          </a:p>
        </p:txBody>
      </p:sp>
      <p:sp>
        <p:nvSpPr>
          <p:cNvPr id="331" name="Multiplication Sign"/>
          <p:cNvSpPr/>
          <p:nvPr/>
        </p:nvSpPr>
        <p:spPr>
          <a:xfrm>
            <a:off x="3411416" y="1584018"/>
            <a:ext cx="6383000" cy="6382999"/>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1300"/>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osition statements from key studies showing that vaginal estrogens are safe and not associated with increased risks of cardiovascular disease or cancer"/>
          <p:cNvSpPr txBox="1">
            <a:spLocks noGrp="1"/>
          </p:cNvSpPr>
          <p:nvPr>
            <p:ph type="body" idx="1"/>
          </p:nvPr>
        </p:nvSpPr>
        <p:spPr>
          <a:xfrm>
            <a:off x="952500" y="1270000"/>
            <a:ext cx="11096625" cy="7212013"/>
          </a:xfrm>
          <a:prstGeom prst="rect">
            <a:avLst/>
          </a:prstGeom>
        </p:spPr>
        <p:txBody>
          <a:bodyPr/>
          <a:lstStyle/>
          <a:p>
            <a:pPr marL="622300" indent="-6223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622300" indent="-6223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622300" indent="-6223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622300" indent="-6223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622300" indent="-622300" defTabSz="584200">
              <a:spcBef>
                <a:spcPts val="4200"/>
              </a:spcBef>
              <a:buSzPct val="75000"/>
              <a:buFont typeface="Helvetica Light"/>
              <a:buChar char="•"/>
              <a:defRPr sz="3600">
                <a:latin typeface="Helvetica Light"/>
                <a:ea typeface="Helvetica Light"/>
                <a:cs typeface="Helvetica Light"/>
                <a:sym typeface="Helvetica Light"/>
              </a:defRPr>
            </a:pPr>
            <a:r>
              <a:t>position statements from key studies showing that vaginal estrogens are safe and not associated with increased risks of cardiovascular disease or cancer </a:t>
            </a:r>
          </a:p>
        </p:txBody>
      </p:sp>
      <p:pic>
        <p:nvPicPr>
          <p:cNvPr id="334" name="Screen Shot 2021-11-04 at 9.58.09 PM.png" descr="Screen Shot 2021-11-04 at 9.58.09 PM.png"/>
          <p:cNvPicPr>
            <a:picLocks noChangeAspect="1"/>
          </p:cNvPicPr>
          <p:nvPr/>
        </p:nvPicPr>
        <p:blipFill>
          <a:blip r:embed="rId2"/>
          <a:stretch>
            <a:fillRect/>
          </a:stretch>
        </p:blipFill>
        <p:spPr>
          <a:xfrm>
            <a:off x="1201737" y="1425575"/>
            <a:ext cx="10601326" cy="4005263"/>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Estrogen Dependent Breast Cancer Patients with GSM"/>
          <p:cNvSpPr txBox="1">
            <a:spLocks noGrp="1"/>
          </p:cNvSpPr>
          <p:nvPr>
            <p:ph type="title"/>
          </p:nvPr>
        </p:nvSpPr>
        <p:spPr>
          <a:xfrm>
            <a:off x="952500" y="444500"/>
            <a:ext cx="11096625" cy="2159000"/>
          </a:xfrm>
          <a:prstGeom prst="rect">
            <a:avLst/>
          </a:prstGeom>
        </p:spPr>
        <p:txBody>
          <a:bodyPr/>
          <a:lstStyle>
            <a:lvl1pPr algn="ctr" defTabSz="490537">
              <a:defRPr sz="6700">
                <a:latin typeface="Helvetica Light"/>
                <a:ea typeface="Helvetica Light"/>
                <a:cs typeface="Helvetica Light"/>
                <a:sym typeface="Helvetica Light"/>
              </a:defRPr>
            </a:lvl1pPr>
          </a:lstStyle>
          <a:p>
            <a:r>
              <a:t>Estrogen Dependent Breast Cancer Patients with GSM </a:t>
            </a:r>
          </a:p>
        </p:txBody>
      </p:sp>
      <p:sp>
        <p:nvSpPr>
          <p:cNvPr id="337" name="GSM is under treated in this population due to fear of cancer recurrence…"/>
          <p:cNvSpPr txBox="1">
            <a:spLocks noGrp="1"/>
          </p:cNvSpPr>
          <p:nvPr>
            <p:ph type="body" idx="1"/>
          </p:nvPr>
        </p:nvSpPr>
        <p:spPr>
          <a:xfrm>
            <a:off x="855833" y="2390834"/>
            <a:ext cx="11096626" cy="6284914"/>
          </a:xfrm>
          <a:prstGeom prst="rect">
            <a:avLst/>
          </a:prstGeom>
        </p:spPr>
        <p:txBody>
          <a:bodyPr/>
          <a:lstStyle/>
          <a:p>
            <a:pPr marL="1038225" indent="-1038225" defTabSz="542925">
              <a:spcBef>
                <a:spcPts val="3900"/>
              </a:spcBef>
              <a:buSzPct val="75000"/>
              <a:buFont typeface="Helvetica Light"/>
              <a:buChar char="•"/>
              <a:defRPr sz="3300">
                <a:latin typeface="Helvetica Light"/>
                <a:ea typeface="Helvetica Light"/>
                <a:cs typeface="Helvetica Light"/>
                <a:sym typeface="Helvetica Light"/>
              </a:defRPr>
            </a:pPr>
            <a:r>
              <a:t>GSM is under treated in this population due to fear of cancer recurrence </a:t>
            </a:r>
          </a:p>
          <a:p>
            <a:pPr marL="1038225" indent="-1038225" defTabSz="542925">
              <a:spcBef>
                <a:spcPts val="3900"/>
              </a:spcBef>
              <a:buSzPct val="75000"/>
              <a:buFont typeface="Helvetica Light"/>
              <a:buChar char="•"/>
              <a:defRPr sz="3300">
                <a:latin typeface="Helvetica Light"/>
                <a:ea typeface="Helvetica Light"/>
                <a:cs typeface="Helvetica Light"/>
                <a:sym typeface="Helvetica Light"/>
              </a:defRPr>
            </a:pPr>
            <a:r>
              <a:t>both the American college of OBGYNs and American society of clinical oncology </a:t>
            </a:r>
            <a:r>
              <a:rPr u="sng"/>
              <a:t>recommend</a:t>
            </a:r>
            <a:r>
              <a:t> low dose local vaginal estrogen in cancer survivors</a:t>
            </a:r>
          </a:p>
          <a:p>
            <a:pPr marL="1038225" indent="-1038225" defTabSz="542925">
              <a:spcBef>
                <a:spcPts val="3900"/>
              </a:spcBef>
              <a:buSzPct val="75000"/>
              <a:buFont typeface="Helvetica Light"/>
              <a:buChar char="•"/>
              <a:defRPr sz="3300">
                <a:latin typeface="Helvetica Light"/>
                <a:ea typeface="Helvetica Light"/>
                <a:cs typeface="Helvetica Light"/>
                <a:sym typeface="Helvetica Light"/>
              </a:defRPr>
            </a:pPr>
            <a:r>
              <a:t>no data to support an increased risk of cancer recurrence in this at risk population </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reatment"/>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Treatment </a:t>
            </a:r>
          </a:p>
        </p:txBody>
      </p:sp>
      <p:sp>
        <p:nvSpPr>
          <p:cNvPr id="340" name="vaginal cream, vaginal ring, vaginal tablet…"/>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vaginal cream, vaginal ring, vaginal tablet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choice of treatment based on patient preference, cost etc</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start when symptoms appear, use indefinitely  </a:t>
            </a:r>
          </a:p>
          <a:p>
            <a:pPr marL="1333500" indent="-1333500" defTabSz="584200">
              <a:spcBef>
                <a:spcPts val="4200"/>
              </a:spcBef>
              <a:buSzPct val="75000"/>
              <a:buFont typeface="Helvetica Light"/>
              <a:buChar char="•"/>
              <a:defRPr sz="3600" b="1"/>
            </a:pPr>
            <a:r>
              <a:t>Estradiol vaginal cream: 2-4g intravaginally daily for 2 weeks, then 1g 1-3 times weekly </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a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Case </a:t>
            </a:r>
          </a:p>
        </p:txBody>
      </p:sp>
      <p:sp>
        <p:nvSpPr>
          <p:cNvPr id="343" name="A 28 year old G1P1 female who is six months post partum presents to your office complaining of vaginal dryness, and painful intercourse. What should we consider for this patient?"/>
          <p:cNvSpPr txBox="1">
            <a:spLocks noGrp="1"/>
          </p:cNvSpPr>
          <p:nvPr>
            <p:ph type="body" idx="1"/>
          </p:nvPr>
        </p:nvSpPr>
        <p:spPr>
          <a:xfrm>
            <a:off x="952500" y="2603500"/>
            <a:ext cx="11096625" cy="6284913"/>
          </a:xfrm>
          <a:prstGeom prst="rect">
            <a:avLst/>
          </a:prstGeom>
        </p:spPr>
        <p:txBody>
          <a:bodyPr/>
          <a:lstStyle>
            <a:lvl1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lvl1pPr>
          </a:lstStyle>
          <a:p>
            <a:r>
              <a:t>A 28 year old G1P1 female who is six months post partum presents to your office complaining of vaginal dryness, and painful intercourse. What should we consider for this patient?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p:nvPr>
        </p:nvSpPr>
        <p:spPr>
          <a:xfrm>
            <a:off x="952500" y="444500"/>
            <a:ext cx="11096625" cy="2159000"/>
          </a:xfrm>
          <a:prstGeom prst="rect">
            <a:avLst/>
          </a:prstGeom>
        </p:spPr>
        <p:txBody>
          <a:bodyPr/>
          <a:lstStyle/>
          <a:p>
            <a:pPr algn="ctr" defTabSz="584200">
              <a:defRPr sz="8000">
                <a:latin typeface="Helvetica Light"/>
                <a:ea typeface="Helvetica Light"/>
                <a:cs typeface="Helvetica Light"/>
                <a:sym typeface="Helvetica Light"/>
              </a:defRPr>
            </a:pPr>
            <a:endParaRPr/>
          </a:p>
        </p:txBody>
      </p:sp>
      <p:sp>
        <p:nvSpPr>
          <p:cNvPr id="85" name="estrogen falls to less than 1% of pre menopause levels by the end of the menopause transition"/>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endParaRP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estrogen falls to less than 1% of pre menopause levels by the end of the menopause transition</a:t>
            </a:r>
          </a:p>
        </p:txBody>
      </p:sp>
      <p:pic>
        <p:nvPicPr>
          <p:cNvPr id="86" name="Image" descr="Image"/>
          <p:cNvPicPr>
            <a:picLocks noChangeAspect="1"/>
          </p:cNvPicPr>
          <p:nvPr/>
        </p:nvPicPr>
        <p:blipFill>
          <a:blip r:embed="rId2"/>
          <a:stretch>
            <a:fillRect/>
          </a:stretch>
        </p:blipFill>
        <p:spPr>
          <a:xfrm>
            <a:off x="754062" y="133350"/>
            <a:ext cx="11801476" cy="7058025"/>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member that women of ANY AGE that are suffering from low estrogen levels can experience symptoms related to vaginal atrophy…"/>
          <p:cNvSpPr txBox="1">
            <a:spLocks noGrp="1"/>
          </p:cNvSpPr>
          <p:nvPr>
            <p:ph type="body" idx="1"/>
          </p:nvPr>
        </p:nvSpPr>
        <p:spPr>
          <a:xfrm>
            <a:off x="1078165" y="1734343"/>
            <a:ext cx="11096626" cy="6284914"/>
          </a:xfrm>
          <a:prstGeom prst="rect">
            <a:avLst/>
          </a:prstGeom>
        </p:spPr>
        <p:txBody>
          <a:bodyPr/>
          <a:lstStyle/>
          <a:p>
            <a:pPr defTabSz="584200">
              <a:spcBef>
                <a:spcPts val="4200"/>
              </a:spcBef>
              <a:defRPr sz="3600">
                <a:latin typeface="Helvetica Light"/>
                <a:ea typeface="Helvetica Light"/>
                <a:cs typeface="Helvetica Light"/>
                <a:sym typeface="Helvetica Light"/>
              </a:defRPr>
            </a:pPr>
            <a:r>
              <a:t>remember that women of ANY AGE that are suffering from low estrogen levels can experience symptoms related to vaginal atrophy</a:t>
            </a:r>
          </a:p>
          <a:p>
            <a:pPr defTabSz="584200">
              <a:spcBef>
                <a:spcPts val="4200"/>
              </a:spcBef>
              <a:defRPr sz="3600">
                <a:latin typeface="Helvetica Light"/>
                <a:ea typeface="Helvetica Light"/>
                <a:cs typeface="Helvetica Light"/>
                <a:sym typeface="Helvetica Light"/>
              </a:defRPr>
            </a:pPr>
            <a:r>
              <a:t>	- POI, hypothalamic amenorrhea, prolonged lactation etc </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ummary"/>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Summary</a:t>
            </a:r>
          </a:p>
        </p:txBody>
      </p:sp>
      <p:sp>
        <p:nvSpPr>
          <p:cNvPr id="348" name="we need to do a better job of screening people who are in menopause for signs or symptoms of GSM with history and physical exam"/>
          <p:cNvSpPr txBox="1">
            <a:spLocks noGrp="1"/>
          </p:cNvSpPr>
          <p:nvPr>
            <p:ph type="body" idx="1"/>
          </p:nvPr>
        </p:nvSpPr>
        <p:spPr>
          <a:xfrm>
            <a:off x="736600" y="444500"/>
            <a:ext cx="11096625" cy="6284913"/>
          </a:xfrm>
          <a:prstGeom prst="rect">
            <a:avLst/>
          </a:prstGeom>
        </p:spPr>
        <p:txBody>
          <a:bodyPr/>
          <a:lstStyle>
            <a:lvl1pPr marL="803275" indent="-803275" defTabSz="584200">
              <a:spcBef>
                <a:spcPts val="4200"/>
              </a:spcBef>
              <a:buSzPct val="75000"/>
              <a:buFont typeface="Helvetica Light"/>
              <a:buChar char="•"/>
              <a:defRPr sz="2800">
                <a:latin typeface="Helvetica Light"/>
                <a:ea typeface="Helvetica Light"/>
                <a:cs typeface="Helvetica Light"/>
                <a:sym typeface="Helvetica Light"/>
              </a:defRPr>
            </a:lvl1pPr>
          </a:lstStyle>
          <a:p>
            <a:r>
              <a:t>we need to do a better job of screening people who are in menopause for signs or symptoms of GSM with history and physical exam</a:t>
            </a:r>
          </a:p>
        </p:txBody>
      </p:sp>
      <p:pic>
        <p:nvPicPr>
          <p:cNvPr id="349" name="Screen Shot 2021-11-04 at 2.00.00 PM.png" descr="Screen Shot 2021-11-04 at 2.00.00 PM.png"/>
          <p:cNvPicPr>
            <a:picLocks noChangeAspect="1"/>
          </p:cNvPicPr>
          <p:nvPr/>
        </p:nvPicPr>
        <p:blipFill>
          <a:blip r:embed="rId2"/>
          <a:stretch>
            <a:fillRect/>
          </a:stretch>
        </p:blipFill>
        <p:spPr>
          <a:xfrm>
            <a:off x="149225" y="4660900"/>
            <a:ext cx="11437938" cy="4518025"/>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GSM is a life altering problem for a significant majority of post menopausal people and is drastically under treated…"/>
          <p:cNvSpPr txBox="1">
            <a:spLocks noGrp="1"/>
          </p:cNvSpPr>
          <p:nvPr>
            <p:ph type="body" idx="1"/>
          </p:nvPr>
        </p:nvSpPr>
        <p:spPr>
          <a:xfrm>
            <a:off x="952500" y="1270000"/>
            <a:ext cx="11096625" cy="7212013"/>
          </a:xfrm>
          <a:prstGeom prst="rect">
            <a:avLst/>
          </a:prstGeom>
        </p:spPr>
        <p:txBody>
          <a:bodyPr/>
          <a:lstStyle/>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GSM is a life altering problem for a significant majority of post menopausal people and is drastically under treated </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if a menopausal person has sx of dysuria without lab confirmed UTI - consider GSM and treat them!</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recurrent UTI should be treated with vaginal estrogen</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treatment is easy to initiate and goes on for the patient’s lifetime</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something we should be thinking about for other populations who are in induced menopausal states (i.e., cancer patients, hysterectomy, certain medications etc)</a:t>
            </a:r>
          </a:p>
          <a:p>
            <a:pPr marL="689943" indent="-689943" defTabSz="468344">
              <a:spcBef>
                <a:spcPts val="3300"/>
              </a:spcBef>
              <a:buSzPct val="75000"/>
              <a:buFont typeface="Helvetica Light"/>
              <a:buChar char="•"/>
              <a:defRPr sz="2871">
                <a:latin typeface="Helvetica Light"/>
                <a:ea typeface="Helvetica Light"/>
                <a:cs typeface="Helvetica Light"/>
                <a:sym typeface="Helvetica Light"/>
              </a:defRPr>
            </a:pPr>
            <a:r>
              <a:t>you do not need to worry about risk of breast/endometrial cancer with topical estrogens </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a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Case</a:t>
            </a:r>
          </a:p>
        </p:txBody>
      </p:sp>
      <p:sp>
        <p:nvSpPr>
          <p:cNvPr id="354" name="48 year old woman comes to the office complaining of mood swings, sleep difficulty, and new onset hot flashes. She notes that her inter menstrual period has been lengthening over the last several months but she does continue to cycle. What is our first s"/>
          <p:cNvSpPr txBox="1">
            <a:spLocks noGrp="1"/>
          </p:cNvSpPr>
          <p:nvPr>
            <p:ph type="body" idx="1"/>
          </p:nvPr>
        </p:nvSpPr>
        <p:spPr>
          <a:xfrm>
            <a:off x="952500" y="2603500"/>
            <a:ext cx="11096625" cy="6284913"/>
          </a:xfrm>
          <a:prstGeom prst="rect">
            <a:avLst/>
          </a:prstGeom>
        </p:spPr>
        <p:txBody>
          <a:bodyPr/>
          <a:lstStyle>
            <a:lvl1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lvl1pPr>
          </a:lstStyle>
          <a:p>
            <a:r>
              <a:t>48 year old woman comes to the office complaining of mood swings, sleep difficulty, and new onset hot flashes. She notes that her inter menstrual period has been lengthening over the last several months but she does continue to cycle. What is our first step? What medications might we consider?</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erimenopau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Perimenopause</a:t>
            </a:r>
          </a:p>
        </p:txBody>
      </p:sp>
      <p:sp>
        <p:nvSpPr>
          <p:cNvPr id="357" name="No need to check hormones - she is symptomatic…"/>
          <p:cNvSpPr txBox="1">
            <a:spLocks noGrp="1"/>
          </p:cNvSpPr>
          <p:nvPr>
            <p:ph type="body" idx="1"/>
          </p:nvPr>
        </p:nvSpPr>
        <p:spPr>
          <a:xfrm>
            <a:off x="952500" y="2603500"/>
            <a:ext cx="11096625" cy="6284913"/>
          </a:xfrm>
          <a:prstGeom prst="rect">
            <a:avLst/>
          </a:prstGeom>
        </p:spPr>
        <p:txBody>
          <a:bodyPr/>
          <a:lstStyle/>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No need to check hormones - she is symptomatic </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Treat with combined OCPs</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Note that MRT doses do not contain enough hormone to suppress ovulation/control periods</a:t>
            </a:r>
          </a:p>
          <a:p>
            <a: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pPr>
            <a:r>
              <a:t>A moderate dose estrogen with low androgenicity progestogen is recommended</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ase"/>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Case</a:t>
            </a:r>
          </a:p>
        </p:txBody>
      </p:sp>
      <p:sp>
        <p:nvSpPr>
          <p:cNvPr id="360" name="A 53 year old woman was started on MRT (transdermal estrogen 0.05 mg and progesterone 100mg nightly) about three months ago and has started spotting about one month ago. What should we do?"/>
          <p:cNvSpPr txBox="1">
            <a:spLocks noGrp="1"/>
          </p:cNvSpPr>
          <p:nvPr>
            <p:ph type="body" idx="1"/>
          </p:nvPr>
        </p:nvSpPr>
        <p:spPr>
          <a:xfrm>
            <a:off x="952500" y="2603500"/>
            <a:ext cx="11096625" cy="6284913"/>
          </a:xfrm>
          <a:prstGeom prst="rect">
            <a:avLst/>
          </a:prstGeom>
        </p:spPr>
        <p:txBody>
          <a:bodyPr/>
          <a:lstStyle>
            <a:lvl1pPr marL="1333500" indent="-1333500" defTabSz="584200">
              <a:spcBef>
                <a:spcPts val="4200"/>
              </a:spcBef>
              <a:buSzPct val="75000"/>
              <a:buFont typeface="Helvetica Light"/>
              <a:buChar char="•"/>
              <a:defRPr sz="3600">
                <a:latin typeface="Helvetica Light"/>
                <a:ea typeface="Helvetica Light"/>
                <a:cs typeface="Helvetica Light"/>
                <a:sym typeface="Helvetica Light"/>
              </a:defRPr>
            </a:lvl1pPr>
          </a:lstStyle>
          <a:p>
            <a:r>
              <a:t>A 53 year old woman was started on MRT (transdermal estrogen 0.05 mg and progesterone 100mg nightly) about three months ago and has started spotting about one month ago. What should we do? </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Breakthrough bleeding"/>
          <p:cNvSpPr txBox="1">
            <a:spLocks noGrp="1"/>
          </p:cNvSpPr>
          <p:nvPr>
            <p:ph type="title"/>
          </p:nvPr>
        </p:nvSpPr>
        <p:spPr>
          <a:xfrm>
            <a:off x="952500" y="444500"/>
            <a:ext cx="11096625" cy="2159000"/>
          </a:xfrm>
          <a:prstGeom prst="rect">
            <a:avLst/>
          </a:prstGeom>
        </p:spPr>
        <p:txBody>
          <a:bodyPr/>
          <a:lstStyle>
            <a:lvl1pPr algn="ctr" defTabSz="584200">
              <a:defRPr sz="8000">
                <a:latin typeface="Helvetica Light"/>
                <a:ea typeface="Helvetica Light"/>
                <a:cs typeface="Helvetica Light"/>
                <a:sym typeface="Helvetica Light"/>
              </a:defRPr>
            </a:lvl1pPr>
          </a:lstStyle>
          <a:p>
            <a:r>
              <a:t>Breakthrough bleeding</a:t>
            </a:r>
          </a:p>
        </p:txBody>
      </p:sp>
      <p:sp>
        <p:nvSpPr>
          <p:cNvPr id="363" name="If breakthrough bleeding occurs increase the progesterone dose (i.e. from 100 to 200mg nightly)…"/>
          <p:cNvSpPr txBox="1">
            <a:spLocks noGrp="1"/>
          </p:cNvSpPr>
          <p:nvPr>
            <p:ph type="body" idx="1"/>
          </p:nvPr>
        </p:nvSpPr>
        <p:spPr>
          <a:xfrm>
            <a:off x="840389" y="2547444"/>
            <a:ext cx="11096626" cy="6284914"/>
          </a:xfrm>
          <a:prstGeom prst="rect">
            <a:avLst/>
          </a:prstGeom>
        </p:spPr>
        <p:txBody>
          <a:bodyPr/>
          <a:lstStyle/>
          <a:p>
            <a:pPr marL="986790" indent="-986790" defTabSz="432308">
              <a:spcBef>
                <a:spcPts val="3100"/>
              </a:spcBef>
              <a:buSzPct val="75000"/>
              <a:buFont typeface="Helvetica Light"/>
              <a:buChar char="•"/>
              <a:defRPr sz="2664">
                <a:latin typeface="Helvetica Light"/>
                <a:ea typeface="Helvetica Light"/>
                <a:cs typeface="Helvetica Light"/>
                <a:sym typeface="Helvetica Light"/>
              </a:defRPr>
            </a:pPr>
            <a:r>
              <a:t>If breakthrough bleeding occurs </a:t>
            </a:r>
            <a:r>
              <a:rPr b="1">
                <a:latin typeface="+mn-lt"/>
                <a:ea typeface="+mn-ea"/>
                <a:cs typeface="+mn-cs"/>
                <a:sym typeface="Helvetica"/>
              </a:rPr>
              <a:t>increase the progesterone dose (i.e. from 100 to 200mg nightly)</a:t>
            </a:r>
          </a:p>
          <a:p>
            <a:pPr marL="986790" indent="-986790" defTabSz="432308">
              <a:spcBef>
                <a:spcPts val="3100"/>
              </a:spcBef>
              <a:buSzPct val="75000"/>
              <a:buFont typeface="Helvetica Light"/>
              <a:buChar char="•"/>
              <a:defRPr sz="2664">
                <a:latin typeface="Helvetica Light"/>
                <a:ea typeface="Helvetica Light"/>
                <a:cs typeface="Helvetica Light"/>
                <a:sym typeface="Helvetica Light"/>
              </a:defRPr>
            </a:pPr>
            <a:r>
              <a:t>Spotting can be considered normal for up to 6 months on MRT</a:t>
            </a:r>
          </a:p>
          <a:p>
            <a:pPr marL="986790" indent="-986790" defTabSz="432308">
              <a:spcBef>
                <a:spcPts val="3100"/>
              </a:spcBef>
              <a:buSzPct val="75000"/>
              <a:buFont typeface="Helvetica Light"/>
              <a:buChar char="•"/>
              <a:defRPr sz="2664">
                <a:latin typeface="Helvetica Light"/>
                <a:ea typeface="Helvetica Light"/>
                <a:cs typeface="Helvetica Light"/>
                <a:sym typeface="Helvetica Light"/>
              </a:defRPr>
            </a:pPr>
            <a:r>
              <a:t>After this, if sx persist will need TVUS (</a:t>
            </a:r>
            <a:r>
              <a:rPr u="sng"/>
              <a:t>if not on FDA approved regimen, will need to jump straight to this step</a:t>
            </a:r>
            <a:r>
              <a:t>) </a:t>
            </a:r>
          </a:p>
          <a:p>
            <a:pPr marL="986790" indent="-986790" defTabSz="432308">
              <a:spcBef>
                <a:spcPts val="3100"/>
              </a:spcBef>
              <a:buSzPct val="75000"/>
              <a:buFont typeface="Helvetica Light"/>
              <a:buChar char="•"/>
              <a:defRPr sz="2664">
                <a:latin typeface="Helvetica Light"/>
                <a:ea typeface="Helvetica Light"/>
                <a:cs typeface="Helvetica Light"/>
                <a:sym typeface="Helvetica Light"/>
              </a:defRPr>
            </a:pPr>
            <a:r>
              <a:t>If endometrial stripe is &gt; 4mm, needs endometrial biopsy</a:t>
            </a:r>
          </a:p>
          <a:p>
            <a:pPr marL="986790" indent="-986790" defTabSz="432308">
              <a:spcBef>
                <a:spcPts val="3100"/>
              </a:spcBef>
              <a:buSzPct val="75000"/>
              <a:buFont typeface="Helvetica Light"/>
              <a:buChar char="•"/>
              <a:defRPr sz="2664">
                <a:latin typeface="Helvetica Light"/>
                <a:ea typeface="Helvetica Light"/>
                <a:cs typeface="Helvetica Light"/>
                <a:sym typeface="Helvetica Light"/>
              </a:defRPr>
            </a:pPr>
            <a:r>
              <a:t>If biopsy is normal, can consider further adjustments (i.e., IUD, TXA, cyclic progesterone dosing)</a:t>
            </a:r>
          </a:p>
          <a:p>
            <a:pPr marL="986790" indent="-986790" defTabSz="432308">
              <a:spcBef>
                <a:spcPts val="3100"/>
              </a:spcBef>
              <a:buSzPct val="75000"/>
              <a:buFont typeface="Helvetica Light"/>
              <a:buChar char="•"/>
              <a:defRPr sz="2664">
                <a:latin typeface="Helvetica Light"/>
                <a:ea typeface="Helvetica Light"/>
                <a:cs typeface="Helvetica Light"/>
                <a:sym typeface="Helvetica Light"/>
              </a:defRPr>
            </a:pPr>
            <a:r>
              <a:t>Note that many women benefit from cyclic dosing of progesterone early in the menopause transition to avoid breakthrough bleeding</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Further Reading"/>
          <p:cNvSpPr txBox="1">
            <a:spLocks noGrp="1"/>
          </p:cNvSpPr>
          <p:nvPr>
            <p:ph type="title"/>
          </p:nvPr>
        </p:nvSpPr>
        <p:spPr>
          <a:prstGeom prst="rect">
            <a:avLst/>
          </a:prstGeom>
        </p:spPr>
        <p:txBody>
          <a:bodyPr lIns="0" tIns="0" rIns="0" bIns="0"/>
          <a:lstStyle>
            <a:lvl1pPr algn="ctr" defTabSz="584200">
              <a:defRPr sz="8000">
                <a:latin typeface="Helvetica Light"/>
                <a:ea typeface="Helvetica Light"/>
                <a:cs typeface="Helvetica Light"/>
                <a:sym typeface="Helvetica Light"/>
              </a:defRPr>
            </a:lvl1pPr>
          </a:lstStyle>
          <a:p>
            <a:r>
              <a:t>Further Reading</a:t>
            </a:r>
          </a:p>
        </p:txBody>
      </p:sp>
      <p:sp>
        <p:nvSpPr>
          <p:cNvPr id="366" name="Menopause: The Journal of the North American Menopause Society…"/>
          <p:cNvSpPr txBox="1">
            <a:spLocks noGrp="1"/>
          </p:cNvSpPr>
          <p:nvPr>
            <p:ph type="body" idx="1"/>
          </p:nvPr>
        </p:nvSpPr>
        <p:spPr>
          <a:prstGeom prst="rect">
            <a:avLst/>
          </a:prstGeom>
        </p:spPr>
        <p:txBody>
          <a:bodyPr lIns="0" tIns="0" rIns="0" bIns="0"/>
          <a:lstStyle/>
          <a:p>
            <a:pPr defTabSz="501650">
              <a:spcBef>
                <a:spcPts val="3600"/>
              </a:spcBef>
              <a:defRPr sz="3000">
                <a:latin typeface="Helvetica Light"/>
                <a:ea typeface="Helvetica Light"/>
                <a:cs typeface="Helvetica Light"/>
                <a:sym typeface="Helvetica Light"/>
              </a:defRPr>
            </a:pPr>
            <a:r>
              <a:t>Menopause: The Journal of the North American Menopause Society</a:t>
            </a:r>
          </a:p>
          <a:p>
            <a:pPr defTabSz="501650">
              <a:spcBef>
                <a:spcPts val="3600"/>
              </a:spcBef>
              <a:defRPr sz="3000">
                <a:latin typeface="Helvetica Light"/>
                <a:ea typeface="Helvetica Light"/>
                <a:cs typeface="Helvetica Light"/>
                <a:sym typeface="Helvetica Light"/>
              </a:defRPr>
            </a:pPr>
            <a:r>
              <a:t>Menopause Practice: A Clinicians Guide 6th Edition</a:t>
            </a:r>
          </a:p>
          <a:p>
            <a:pPr defTabSz="501650">
              <a:spcBef>
                <a:spcPts val="3600"/>
              </a:spcBef>
              <a:defRPr sz="3000">
                <a:latin typeface="Helvetica Light"/>
                <a:ea typeface="Helvetica Light"/>
                <a:cs typeface="Helvetica Light"/>
                <a:sym typeface="Helvetica Light"/>
              </a:defRPr>
            </a:pPr>
            <a:r>
              <a:t>Debunking WHI: ISSWSH Dr. James Simon</a:t>
            </a:r>
          </a:p>
          <a:p>
            <a:pPr defTabSz="501650">
              <a:spcBef>
                <a:spcPts val="3600"/>
              </a:spcBef>
              <a:defRPr sz="3000">
                <a:latin typeface="Helvetica Light"/>
                <a:ea typeface="Helvetica Light"/>
                <a:cs typeface="Helvetica Light"/>
                <a:sym typeface="Helvetica Light"/>
              </a:defRPr>
            </a:pPr>
            <a:r>
              <a:t>Menopause Society - free resources, menopause A-Z, step by step series </a:t>
            </a:r>
          </a:p>
          <a:p>
            <a:pPr defTabSz="501650">
              <a:spcBef>
                <a:spcPts val="3600"/>
              </a:spcBef>
              <a:defRPr sz="3000">
                <a:latin typeface="Helvetica Light"/>
                <a:ea typeface="Helvetica Light"/>
                <a:cs typeface="Helvetica Light"/>
                <a:sym typeface="Helvetica Light"/>
              </a:defRPr>
            </a:pPr>
            <a:r>
              <a:t>HERmedicine free monthly lectures</a:t>
            </a:r>
          </a:p>
          <a:p>
            <a:pPr defTabSz="501650">
              <a:spcBef>
                <a:spcPts val="3600"/>
              </a:spcBef>
              <a:defRPr sz="3000" b="1"/>
            </a:pPr>
            <a:r>
              <a:t>Substack </a:t>
            </a:r>
          </a:p>
          <a:p>
            <a:pPr defTabSz="501650">
              <a:spcBef>
                <a:spcPts val="3600"/>
              </a:spcBef>
              <a:defRPr sz="3000">
                <a:latin typeface="Helvetica Light"/>
                <a:ea typeface="Helvetica Light"/>
                <a:cs typeface="Helvetica Light"/>
                <a:sym typeface="Helvetica Light"/>
              </a:defRPr>
            </a:pPr>
            <a:r>
              <a:t>Podcasts: Dr. Lauren Streicher Inside information</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I want people to have treatment for menopause but I don’t want to be the one prescribing the treatment…"/>
          <p:cNvSpPr txBox="1">
            <a:spLocks noGrp="1"/>
          </p:cNvSpPr>
          <p:nvPr>
            <p:ph type="title"/>
          </p:nvPr>
        </p:nvSpPr>
        <p:spPr>
          <a:prstGeom prst="rect">
            <a:avLst/>
          </a:prstGeom>
        </p:spPr>
        <p:txBody>
          <a:bodyPr lIns="0" tIns="0" rIns="0" bIns="0"/>
          <a:lstStyle>
            <a:lvl1pPr algn="ctr" defTabSz="297941">
              <a:defRPr sz="4080">
                <a:latin typeface="Helvetica Light"/>
                <a:ea typeface="Helvetica Light"/>
                <a:cs typeface="Helvetica Light"/>
                <a:sym typeface="Helvetica Light"/>
              </a:defRPr>
            </a:lvl1pPr>
          </a:lstStyle>
          <a:p>
            <a:r>
              <a:t>I want people to have treatment for menopause but I don’t want to be the one prescribing the treatment…</a:t>
            </a:r>
          </a:p>
        </p:txBody>
      </p:sp>
      <p:sp>
        <p:nvSpPr>
          <p:cNvPr id="369" name="Menopause Society to find a Menopause certified practitioner near you…"/>
          <p:cNvSpPr txBox="1">
            <a:spLocks noGrp="1"/>
          </p:cNvSpPr>
          <p:nvPr>
            <p:ph type="body" idx="1"/>
          </p:nvPr>
        </p:nvSpPr>
        <p:spPr>
          <a:xfrm>
            <a:off x="559599" y="2947549"/>
            <a:ext cx="11704638" cy="7478714"/>
          </a:xfrm>
          <a:prstGeom prst="rect">
            <a:avLst/>
          </a:prstGeom>
        </p:spPr>
        <p:txBody>
          <a:bodyPr lIns="0" tIns="0" rIns="0" bIns="0"/>
          <a:lstStyle/>
          <a:p>
            <a:pPr defTabSz="501650">
              <a:spcBef>
                <a:spcPts val="3600"/>
              </a:spcBef>
              <a:defRPr sz="3000">
                <a:latin typeface="Helvetica Light"/>
                <a:ea typeface="Helvetica Light"/>
                <a:cs typeface="Helvetica Light"/>
                <a:sym typeface="Helvetica Light"/>
              </a:defRPr>
            </a:pPr>
            <a:r>
              <a:t>Menopause Society to find a Menopause certified practitioner near you</a:t>
            </a:r>
          </a:p>
          <a:p>
            <a:pPr defTabSz="501650">
              <a:spcBef>
                <a:spcPts val="3600"/>
              </a:spcBef>
              <a:defRPr sz="3000" b="1"/>
            </a:pPr>
            <a:r>
              <a:t>St. Joseph’s Referral to Family Medicine —&gt; Menopause</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ources"/>
          <p:cNvSpPr txBox="1">
            <a:spLocks noGrp="1"/>
          </p:cNvSpPr>
          <p:nvPr>
            <p:ph type="title"/>
          </p:nvPr>
        </p:nvSpPr>
        <p:spPr>
          <a:xfrm>
            <a:off x="649287" y="390525"/>
            <a:ext cx="11704638" cy="1624013"/>
          </a:xfrm>
          <a:prstGeom prst="rect">
            <a:avLst/>
          </a:prstGeom>
        </p:spPr>
        <p:txBody>
          <a:bodyPr/>
          <a:lstStyle/>
          <a:p>
            <a:r>
              <a:t>Sources</a:t>
            </a:r>
          </a:p>
        </p:txBody>
      </p:sp>
      <p:sp>
        <p:nvSpPr>
          <p:cNvPr id="372" name="https://www.ncbi.nlm.nih.gov/pmc/articles/PMC5734988/…"/>
          <p:cNvSpPr txBox="1">
            <a:spLocks noGrp="1"/>
          </p:cNvSpPr>
          <p:nvPr>
            <p:ph type="body" idx="1"/>
          </p:nvPr>
        </p:nvSpPr>
        <p:spPr>
          <a:xfrm>
            <a:off x="952500" y="1270000"/>
            <a:ext cx="11098213" cy="7212013"/>
          </a:xfrm>
          <a:prstGeom prst="rect">
            <a:avLst/>
          </a:prstGeom>
        </p:spPr>
        <p:txBody>
          <a:bodyPr/>
          <a:lstStyle/>
          <a:p>
            <a:pPr marL="119062" indent="-119062">
              <a:buSzPct val="100000"/>
              <a:buChar char="•"/>
              <a:defRPr u="sng">
                <a:solidFill>
                  <a:srgbClr val="0000FF"/>
                </a:solidFill>
              </a:defRPr>
            </a:pPr>
            <a:r>
              <a:rPr>
                <a:uFill>
                  <a:solidFill>
                    <a:srgbClr val="0000FF"/>
                  </a:solidFill>
                </a:uFill>
                <a:hlinkClick r:id="rId2"/>
              </a:rPr>
              <a:t>https://www.ncbi.nlm.nih.gov/pmc/articles/PMC5734988/</a:t>
            </a:r>
          </a:p>
          <a:p>
            <a:pPr marL="119062" indent="-119062">
              <a:buSzPct val="100000"/>
              <a:buChar char="•"/>
              <a:defRPr u="sng">
                <a:solidFill>
                  <a:srgbClr val="0000FF"/>
                </a:solidFill>
              </a:defRPr>
            </a:pPr>
            <a:r>
              <a:rPr>
                <a:uFill>
                  <a:solidFill>
                    <a:srgbClr val="0000FF"/>
                  </a:solidFill>
                </a:uFill>
                <a:hlinkClick r:id="rId3"/>
              </a:rPr>
              <a:t>https://www.ncbi.nlm.nih.gov/pmc/articles/PMC6780820/</a:t>
            </a:r>
          </a:p>
          <a:p>
            <a:pPr marL="119062" indent="-119062">
              <a:buSzPct val="100000"/>
              <a:buChar char="•"/>
              <a:defRPr u="sng">
                <a:solidFill>
                  <a:srgbClr val="0000FF"/>
                </a:solidFill>
              </a:defRPr>
            </a:pPr>
            <a:r>
              <a:rPr>
                <a:uFill>
                  <a:solidFill>
                    <a:srgbClr val="0000FF"/>
                  </a:solidFill>
                </a:uFill>
                <a:hlinkClick r:id="rId4"/>
              </a:rPr>
              <a:t>https://www.menopause.org/docs/default-source/2017/nams-2017-hormone-therapy-position-statement.pdf</a:t>
            </a:r>
          </a:p>
          <a:p>
            <a:pPr marL="119062" indent="-119062">
              <a:buSzPct val="100000"/>
              <a:buChar char="•"/>
              <a:defRPr u="sng">
                <a:solidFill>
                  <a:srgbClr val="0000FF"/>
                </a:solidFill>
              </a:defRPr>
            </a:pPr>
            <a:r>
              <a:rPr>
                <a:uFill>
                  <a:solidFill>
                    <a:srgbClr val="0000FF"/>
                  </a:solidFill>
                </a:uFill>
                <a:hlinkClick r:id="rId5"/>
              </a:rPr>
              <a:t>https://journals.lww.com/menopausejournal/fulltext/2022/07000/the_2022_hormone_therapy_position_statement_of_the.4.aspx</a:t>
            </a:r>
          </a:p>
          <a:p>
            <a:pPr marL="119062" indent="-119062">
              <a:buSzPct val="100000"/>
              <a:buChar char="•"/>
              <a:defRPr u="sng">
                <a:solidFill>
                  <a:srgbClr val="0000FF"/>
                </a:solidFill>
              </a:defRPr>
            </a:pPr>
            <a:r>
              <a:rPr>
                <a:uFill>
                  <a:solidFill>
                    <a:srgbClr val="0000FF"/>
                  </a:solidFill>
                </a:uFill>
                <a:hlinkClick r:id="rId6"/>
              </a:rPr>
              <a:t>https://www.uptodate.com/contents/treatment-of-menopausal-symptoms-with-hormone-therapy/print</a:t>
            </a:r>
          </a:p>
          <a:p>
            <a:pPr marL="119062" indent="-119062">
              <a:buSzPct val="100000"/>
              <a:buChar char="•"/>
              <a:defRPr u="sng">
                <a:solidFill>
                  <a:srgbClr val="0000FF"/>
                </a:solidFill>
              </a:defRPr>
            </a:pPr>
            <a:r>
              <a:rPr>
                <a:uFill>
                  <a:solidFill>
                    <a:srgbClr val="0000FF"/>
                  </a:solidFill>
                </a:uFill>
                <a:hlinkClick r:id="rId7"/>
              </a:rPr>
              <a:t>https://www.breastcancer.org/research-news/vaginal-estrogen-safe-for-women-with-breast-cancer</a:t>
            </a:r>
          </a:p>
          <a:p>
            <a:pPr marL="119062" indent="-119062">
              <a:buSzPct val="100000"/>
              <a:buChar char="•"/>
              <a:defRPr u="sng">
                <a:solidFill>
                  <a:srgbClr val="0000FF"/>
                </a:solidFill>
              </a:defRPr>
            </a:pPr>
            <a:r>
              <a:rPr>
                <a:uFill>
                  <a:solidFill>
                    <a:srgbClr val="0000FF"/>
                  </a:solidFill>
                </a:uFill>
                <a:hlinkClick r:id="rId8"/>
              </a:rPr>
              <a:t>https://www.aafp.org/pubs/afp/issues/2016/1201/p884.html</a:t>
            </a:r>
          </a:p>
          <a:p>
            <a:pPr marL="119062" indent="-119062">
              <a:buSzPct val="100000"/>
              <a:buChar char="•"/>
            </a:pPr>
            <a:r>
              <a:t>Bergendal A, Kieler H, Sundström A, et al. Risk of venous thromboembolism associated with local and systemic use of hormone therapy in peri- and postmenopausal women and in relation to type and route of administration. Menopause 2016; 23:593.</a:t>
            </a:r>
          </a:p>
          <a:p>
            <a:pPr marL="119062" indent="-119062">
              <a:buSzPct val="100000"/>
              <a:buChar char="•"/>
            </a:pPr>
            <a:r>
              <a:t>https://www.uptodate.com/contents/combined-estrogen-progestin-contraception-side-effects-and-health-concerns?source=mostViewed_widget</a:t>
            </a:r>
          </a:p>
          <a:p>
            <a:pPr marL="119062" indent="-119062">
              <a:buSzPct val="100000"/>
              <a:buChar char="•"/>
              <a:defRPr u="sng">
                <a:solidFill>
                  <a:srgbClr val="0000FF"/>
                </a:solidFill>
              </a:defRPr>
            </a:pPr>
            <a:r>
              <a:rPr>
                <a:uFill>
                  <a:solidFill>
                    <a:srgbClr val="0000FF"/>
                  </a:solidFill>
                </a:uFill>
                <a:hlinkClick r:id="rId9"/>
              </a:rPr>
              <a:t>https://www.uptodate.com/contents/menopausal-hormone-therapy-benefits-and-risks?source=mostViewed_widget</a:t>
            </a:r>
          </a:p>
          <a:p>
            <a:pPr marL="119062" indent="-119062">
              <a:buSzPct val="100000"/>
              <a:buChar char="•"/>
              <a:defRPr u="sng">
                <a:solidFill>
                  <a:srgbClr val="0000FF"/>
                </a:solidFill>
              </a:defRPr>
            </a:pPr>
            <a:r>
              <a:rPr>
                <a:uFill>
                  <a:solidFill>
                    <a:srgbClr val="0000FF"/>
                  </a:solidFill>
                </a:uFill>
                <a:hlinkClick r:id="rId10"/>
              </a:rPr>
              <a:t>https://www.uptodate.com/contents/management-of-primary-ovarian-insufficiency-premature-ovarian-failure?sectionName=Duration%20of%20therapy&amp;topicRef=7450&amp;anchor=H374586229&amp;source=see_link#H374586229</a:t>
            </a:r>
          </a:p>
          <a:p>
            <a:pPr marL="119062" indent="-119062">
              <a:buSzPct val="100000"/>
              <a:buChar char="•"/>
              <a:defRPr u="sng">
                <a:solidFill>
                  <a:srgbClr val="0000FF"/>
                </a:solidFill>
              </a:defRPr>
            </a:pPr>
            <a:r>
              <a:rPr>
                <a:uFill>
                  <a:solidFill>
                    <a:srgbClr val="0000FF"/>
                  </a:solidFill>
                </a:uFill>
                <a:hlinkClick r:id="rId11"/>
              </a:rPr>
              <a:t>https://www.uptodate.com/contents/genitourinary-syndrome-of-menopause-vulvovaginal-atrophy-treatment?topicRef=7450&amp;source=see_link</a:t>
            </a:r>
          </a:p>
          <a:p>
            <a:pPr marL="119062" indent="-119062">
              <a:buSzPct val="100000"/>
              <a:buChar char="•"/>
              <a:defRPr u="sng">
                <a:solidFill>
                  <a:srgbClr val="0000FF"/>
                </a:solidFill>
              </a:defRPr>
            </a:pPr>
            <a:r>
              <a:rPr>
                <a:uFill>
                  <a:solidFill>
                    <a:srgbClr val="0000FF"/>
                  </a:solidFill>
                </a:uFill>
                <a:hlinkClick r:id="rId12"/>
              </a:rPr>
              <a:t>https://www.uptodate.com/contents/female-urinary-incontinence-treatment?sectionName=Topical%20vaginal%20estrogen&amp;topicRef=5443&amp;anchor=H16614846&amp;source=see_link#H16614846</a:t>
            </a:r>
          </a:p>
          <a:p>
            <a:pPr marL="119062" indent="-119062">
              <a:buSzPct val="100000"/>
              <a:buChar char="•"/>
              <a:defRPr sz="1100" b="1">
                <a:solidFill>
                  <a:srgbClr val="00485B"/>
                </a:solidFill>
                <a:latin typeface="Tahoma"/>
                <a:ea typeface="Tahoma"/>
                <a:cs typeface="Tahoma"/>
                <a:sym typeface="Tahoma"/>
              </a:defRPr>
            </a:pPr>
            <a:r>
              <a:t>Menopausal Hormone Therapy and Health Outcomes During the Intervention and Extended Poststopping Phases of the Women’s Health Initiative Randomized Trials (Manson et al., 2013)</a:t>
            </a:r>
          </a:p>
          <a:p>
            <a:pPr marL="119062" indent="-119062">
              <a:buSzPct val="100000"/>
              <a:buChar char="•"/>
              <a:defRPr sz="1100" b="1" u="sng">
                <a:solidFill>
                  <a:srgbClr val="0000FF"/>
                </a:solidFill>
                <a:latin typeface="Tahoma"/>
                <a:ea typeface="Tahoma"/>
                <a:cs typeface="Tahoma"/>
                <a:sym typeface="Tahoma"/>
              </a:defRPr>
            </a:pPr>
            <a:r>
              <a:rPr>
                <a:uFill>
                  <a:solidFill>
                    <a:srgbClr val="0000FF"/>
                  </a:solidFill>
                </a:uFill>
                <a:hlinkClick r:id="rId13"/>
              </a:rPr>
              <a:t>https://womensmidlifehealthjournal.biomedcentral.com/articles/10.1186/s40695-015-0002-y#:~:text=In%20a%20series%20of%20studies,of%20depression%2C%20hot%20flashes%2C%20poor</a:t>
            </a:r>
            <a:endParaRPr>
              <a:solidFill>
                <a:srgbClr val="00485B"/>
              </a:solidFill>
            </a:endParaRPr>
          </a:p>
          <a:p>
            <a:pPr marL="119062" indent="-119062">
              <a:buSzPct val="100000"/>
              <a:buChar char="•"/>
              <a:defRPr sz="1100" b="1" u="sng">
                <a:solidFill>
                  <a:srgbClr val="0000FF"/>
                </a:solidFill>
                <a:latin typeface="Tahoma"/>
                <a:ea typeface="Tahoma"/>
                <a:cs typeface="Tahoma"/>
                <a:sym typeface="Tahoma"/>
              </a:defRPr>
            </a:pPr>
            <a:r>
              <a:rPr>
                <a:uFill>
                  <a:solidFill>
                    <a:srgbClr val="0000FF"/>
                  </a:solidFill>
                </a:uFill>
                <a:hlinkClick r:id="rId14"/>
              </a:rPr>
              <a:t>https://www.ncbi.nlm.nih.gov/pmc/articles/PMC6299176/</a:t>
            </a:r>
            <a:endParaRPr>
              <a:solidFill>
                <a:srgbClr val="00485B"/>
              </a:solidFill>
            </a:endParaRPr>
          </a:p>
          <a:p>
            <a:pPr marL="119062" indent="-119062">
              <a:buSzPct val="100000"/>
              <a:buChar char="•"/>
              <a:defRPr sz="1100" b="1" u="sng">
                <a:solidFill>
                  <a:srgbClr val="0000FF"/>
                </a:solidFill>
                <a:latin typeface="Tahoma"/>
                <a:ea typeface="Tahoma"/>
                <a:cs typeface="Tahoma"/>
                <a:sym typeface="Tahoma"/>
              </a:defRPr>
            </a:pPr>
            <a:r>
              <a:rPr>
                <a:uFill>
                  <a:solidFill>
                    <a:srgbClr val="0000FF"/>
                  </a:solidFill>
                </a:uFill>
                <a:hlinkClick r:id="rId15"/>
              </a:rPr>
              <a:t>https://www.ncbi.nlm.nih.gov/pmc/articles/PMC10480684/</a:t>
            </a:r>
            <a:endParaRPr>
              <a:solidFill>
                <a:srgbClr val="00485B"/>
              </a:solidFill>
            </a:endParaRPr>
          </a:p>
          <a:p>
            <a:pPr marL="119062" indent="-119062">
              <a:buSzPct val="100000"/>
              <a:buChar char="•"/>
              <a:defRPr sz="1100" b="1" u="sng">
                <a:solidFill>
                  <a:srgbClr val="0000FF"/>
                </a:solidFill>
                <a:latin typeface="Tahoma"/>
                <a:ea typeface="Tahoma"/>
                <a:cs typeface="Tahoma"/>
                <a:sym typeface="Tahoma"/>
              </a:defRPr>
            </a:pPr>
            <a:r>
              <a:rPr>
                <a:uFill>
                  <a:solidFill>
                    <a:srgbClr val="0000FF"/>
                  </a:solidFill>
                </a:uFill>
                <a:hlinkClick r:id="rId16"/>
              </a:rPr>
              <a:t>https://www.ncbi.nlm.nih.gov/pmc/articles/PMC10147786/</a:t>
            </a:r>
            <a:endParaRPr>
              <a:solidFill>
                <a:srgbClr val="00485B"/>
              </a:solidFill>
            </a:endParaRPr>
          </a:p>
          <a:p>
            <a:pPr marL="119062" indent="-119062">
              <a:buSzPct val="100000"/>
              <a:buChar char="•"/>
              <a:defRPr sz="1100" b="1" u="sng">
                <a:solidFill>
                  <a:srgbClr val="0000FF"/>
                </a:solidFill>
                <a:latin typeface="Tahoma"/>
                <a:ea typeface="Tahoma"/>
                <a:cs typeface="Tahoma"/>
                <a:sym typeface="Tahoma"/>
              </a:defRPr>
            </a:pPr>
            <a:r>
              <a:rPr>
                <a:uFill>
                  <a:solidFill>
                    <a:srgbClr val="0000FF"/>
                  </a:solidFill>
                </a:uFill>
                <a:hlinkClick r:id="rId17"/>
              </a:rPr>
              <a:t>https://www.ncbi.nlm.nih.gov/pmc/articles/PMC7592147/</a:t>
            </a:r>
            <a:endParaRPr>
              <a:solidFill>
                <a:srgbClr val="00485B"/>
              </a:solidFill>
            </a:endParaRPr>
          </a:p>
          <a:p>
            <a:pPr marL="119062" indent="-119062">
              <a:buSzPct val="100000"/>
              <a:buChar char="•"/>
              <a:defRPr sz="1100" b="1" u="sng">
                <a:solidFill>
                  <a:srgbClr val="0000FF"/>
                </a:solidFill>
                <a:latin typeface="Tahoma"/>
                <a:ea typeface="Tahoma"/>
                <a:cs typeface="Tahoma"/>
                <a:sym typeface="Tahoma"/>
              </a:defRPr>
            </a:pPr>
            <a:r>
              <a:rPr>
                <a:uFill>
                  <a:solidFill>
                    <a:srgbClr val="0000FF"/>
                  </a:solidFill>
                </a:uFill>
                <a:hlinkClick r:id="rId18"/>
              </a:rPr>
              <a:t>https://www.ncbi.nlm.nih.gov/pmc/articles/PMC3675220/</a:t>
            </a:r>
          </a:p>
          <a:p>
            <a:pPr marL="358774" indent="-358774" defTabSz="584200">
              <a:spcBef>
                <a:spcPts val="4200"/>
              </a:spcBef>
              <a:buSzPct val="100000"/>
              <a:buFont typeface="Helvetica Light"/>
              <a:buChar char="•"/>
              <a:defRPr sz="1000">
                <a:latin typeface="Helvetica Light"/>
                <a:ea typeface="Helvetica Light"/>
                <a:cs typeface="Helvetica Light"/>
                <a:sym typeface="Helvetica Light"/>
              </a:defRPr>
            </a:pPr>
            <a:r>
              <a:t>Tis but a scratch: a critical review of the Women's Health Initiative evidence associating menopausal hormone therapy with the risk of breast cancer. Avrum Z Bluming, Howard N Hodis, Robert D Langer</a:t>
            </a:r>
          </a:p>
          <a:p>
            <a:pPr marL="358774" indent="-358774" defTabSz="584200">
              <a:spcBef>
                <a:spcPts val="4200"/>
              </a:spcBef>
              <a:buSzPct val="100000"/>
              <a:buFont typeface="Helvetica Light"/>
              <a:buChar char="•"/>
              <a:defRPr sz="1000">
                <a:latin typeface="Helvetica Light"/>
                <a:ea typeface="Helvetica Light"/>
                <a:cs typeface="Helvetica Light"/>
                <a:sym typeface="Helvetica Light"/>
              </a:defRPr>
            </a:pPr>
            <a:r>
              <a:t>PMID: 37847875 PMCID: PMC10758198 (available on 2024-12-01) DOI: 10.1097/GME.0000000000002267</a:t>
            </a:r>
          </a:p>
        </p:txBody>
      </p:sp>
    </p:spTree>
  </p:cSld>
  <p:clrMapOvr>
    <a:masterClrMapping/>
  </p:clrMapOvr>
  <p:transition spd="med"/>
</p:sld>
</file>

<file path=ppt/theme/theme1.xml><?xml version="1.0" encoding="utf-8"?>
<a:theme xmlns:a="http://schemas.openxmlformats.org/drawingml/2006/main" name="Office">
  <a:themeElements>
    <a:clrScheme name="Offic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venir Roman"/>
        <a:ea typeface="Avenir Roman"/>
        <a:cs typeface="Avenir Roman"/>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venir Roman"/>
        <a:ea typeface="Avenir Roman"/>
        <a:cs typeface="Avenir Roman"/>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29256D-62B9-47FB-BDBF-7263C873FA5D}">
  <ds:schemaRefs>
    <ds:schemaRef ds:uri="http://schemas.microsoft.com/sharepoint/v3/contenttype/forms"/>
  </ds:schemaRefs>
</ds:datastoreItem>
</file>

<file path=customXml/itemProps2.xml><?xml version="1.0" encoding="utf-8"?>
<ds:datastoreItem xmlns:ds="http://schemas.openxmlformats.org/officeDocument/2006/customXml" ds:itemID="{A24F457C-77D9-4EDA-A731-5A3C56310F94}">
  <ds:schemaRefs>
    <ds:schemaRef ds:uri="http://schemas.microsoft.com/office/2006/metadata/properties"/>
    <ds:schemaRef ds:uri="http://schemas.microsoft.com/office/infopath/2007/PartnerControls"/>
    <ds:schemaRef ds:uri="c6a150e9-571f-46dd-be5f-b16145ef198d"/>
    <ds:schemaRef ds:uri="d2cccd37-1529-4bdb-80e4-007982c42467"/>
  </ds:schemaRefs>
</ds:datastoreItem>
</file>

<file path=customXml/itemProps3.xml><?xml version="1.0" encoding="utf-8"?>
<ds:datastoreItem xmlns:ds="http://schemas.openxmlformats.org/officeDocument/2006/customXml" ds:itemID="{9D076565-38D2-4238-83FC-ED735E0BD4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a150e9-571f-46dd-be5f-b16145ef198d"/>
    <ds:schemaRef ds:uri="d2cccd37-1529-4bdb-80e4-007982c424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6246</Words>
  <Application>Microsoft Office PowerPoint</Application>
  <PresentationFormat>Custom</PresentationFormat>
  <Paragraphs>724</Paragraphs>
  <Slides>99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Avenir Roman</vt:lpstr>
      <vt:lpstr>Helvetica</vt:lpstr>
      <vt:lpstr>Helvetica Light</vt:lpstr>
      <vt:lpstr>Times Roman</vt:lpstr>
      <vt:lpstr>Office</vt:lpstr>
      <vt:lpstr>MENOPAUSE: The Most Treatable Thing You See Every Day and do Nothing About!</vt:lpstr>
      <vt:lpstr>Disclosures</vt:lpstr>
      <vt:lpstr>What is menopause?</vt:lpstr>
      <vt:lpstr>When does it happen?</vt:lpstr>
      <vt:lpstr>Impact </vt:lpstr>
      <vt:lpstr>Impact on quality of life</vt:lpstr>
      <vt:lpstr>What influences menopause onset?</vt:lpstr>
      <vt:lpstr>PowerPoint Presentation</vt:lpstr>
      <vt:lpstr>PowerPoint Presentation</vt:lpstr>
      <vt:lpstr>Symptoms</vt:lpstr>
      <vt:lpstr>PowerPoint Presentation</vt:lpstr>
      <vt:lpstr>PowerPoint Presentation</vt:lpstr>
      <vt:lpstr>Vasomotor Symptoms of Menopause </vt:lpstr>
      <vt:lpstr>Sleep Disturbance </vt:lpstr>
      <vt:lpstr>Depression </vt:lpstr>
      <vt:lpstr>PowerPoint Presentation</vt:lpstr>
      <vt:lpstr>Cognitive Changes </vt:lpstr>
      <vt:lpstr>Changes in Body Fat</vt:lpstr>
      <vt:lpstr>Vulvovaginal Changes </vt:lpstr>
      <vt:lpstr>long term consequences of estrogen insufficiency </vt:lpstr>
      <vt:lpstr>Case 1</vt:lpstr>
      <vt:lpstr>Diagnostic Evaluation </vt:lpstr>
      <vt:lpstr>PowerPoint Presentation</vt:lpstr>
      <vt:lpstr>Hormonal testing?</vt:lpstr>
      <vt:lpstr>So when do we check FSH?</vt:lpstr>
      <vt:lpstr>diagnosis &lt; 45 years</vt:lpstr>
      <vt:lpstr>diagnosis &lt; 40?</vt:lpstr>
      <vt:lpstr>diagnosis &gt; 45 years</vt:lpstr>
      <vt:lpstr>Case 1</vt:lpstr>
      <vt:lpstr>Peri Menopause</vt:lpstr>
      <vt:lpstr>Peri Menopause</vt:lpstr>
      <vt:lpstr>Peri Menopause</vt:lpstr>
      <vt:lpstr>Menopausal Hormone Therapy</vt:lpstr>
      <vt:lpstr>Debunking the WHI</vt:lpstr>
      <vt:lpstr>PowerPoint Presentation</vt:lpstr>
      <vt:lpstr>Notes on Systemic Estrogen</vt:lpstr>
      <vt:lpstr>Oral Estrogen</vt:lpstr>
      <vt:lpstr>Transdermal Estrogen</vt:lpstr>
      <vt:lpstr>Image from “prescribing menopausal hormone therapy” by Sood et all, 2014</vt:lpstr>
      <vt:lpstr>How to start</vt:lpstr>
      <vt:lpstr>PowerPoint Presentation</vt:lpstr>
      <vt:lpstr>PowerPoint Presentation</vt:lpstr>
      <vt:lpstr>Side Effects </vt:lpstr>
      <vt:lpstr>Breast Cancer </vt:lpstr>
      <vt:lpstr>Problems with WHI Breast Cancer Risk</vt:lpstr>
      <vt:lpstr>Breast Cancer Risk WHI continued</vt:lpstr>
      <vt:lpstr>Continued again!</vt:lpstr>
      <vt:lpstr>PowerPoint Presentation</vt:lpstr>
      <vt:lpstr>estrogen “contraindications”</vt:lpstr>
      <vt:lpstr>Estrogen and osteoporosis </vt:lpstr>
      <vt:lpstr>Estrogen and cardiovascular health</vt:lpstr>
      <vt:lpstr>Estrogen and Stroke</vt:lpstr>
      <vt:lpstr>VTE</vt:lpstr>
      <vt:lpstr>PowerPoint Presentation</vt:lpstr>
      <vt:lpstr>Poll</vt:lpstr>
      <vt:lpstr>calculating risk</vt:lpstr>
      <vt:lpstr>From: Treatment of Symptoms of the Menopause: An Endocrine Society Clinical Practice Guideline. Stuenkel, Davis, Gompel et al. 2015</vt:lpstr>
      <vt:lpstr>Case</vt:lpstr>
      <vt:lpstr>PowerPoint Presentation</vt:lpstr>
      <vt:lpstr>Is estrogen all we need?</vt:lpstr>
      <vt:lpstr>Progestogens</vt:lpstr>
      <vt:lpstr>PowerPoint Presentation</vt:lpstr>
      <vt:lpstr>Standard Dosing</vt:lpstr>
      <vt:lpstr>Endometrial Cancer  </vt:lpstr>
      <vt:lpstr>Abnormal Uterine Bleeding on MRT</vt:lpstr>
      <vt:lpstr>Evaluation of AUB when on MRT</vt:lpstr>
      <vt:lpstr>AUB in the Menopausal Patient on MRT</vt:lpstr>
      <vt:lpstr>Treatment of AUB in women on MRT</vt:lpstr>
      <vt:lpstr>When to treat?</vt:lpstr>
      <vt:lpstr>Length of Therapy</vt:lpstr>
      <vt:lpstr>back to the sx of menopause</vt:lpstr>
      <vt:lpstr>summary of FDA approved indications for estrogen</vt:lpstr>
      <vt:lpstr>how to stop therapy</vt:lpstr>
      <vt:lpstr>Non hormonal Therapies for VMS </vt:lpstr>
      <vt:lpstr>Non Hormonal Treatment for Vasomotor Symptoms </vt:lpstr>
      <vt:lpstr>Genitourinary Syndrome of Menopause</vt:lpstr>
      <vt:lpstr>Diagnosis</vt:lpstr>
      <vt:lpstr>PowerPoint Presentation</vt:lpstr>
      <vt:lpstr>GSM and quality of life</vt:lpstr>
      <vt:lpstr>PowerPoint Presentation</vt:lpstr>
      <vt:lpstr>GSM and estrogen </vt:lpstr>
      <vt:lpstr>rUTI in the GSM </vt:lpstr>
      <vt:lpstr>Treatment for GSM </vt:lpstr>
      <vt:lpstr>Barriers to treatment </vt:lpstr>
      <vt:lpstr>Black Box Warning </vt:lpstr>
      <vt:lpstr>PowerPoint Presentation</vt:lpstr>
      <vt:lpstr>Estrogen Dependent Breast Cancer Patients with GSM </vt:lpstr>
      <vt:lpstr>Treatment </vt:lpstr>
      <vt:lpstr>Case </vt:lpstr>
      <vt:lpstr>PowerPoint Presentation</vt:lpstr>
      <vt:lpstr>Summary</vt:lpstr>
      <vt:lpstr>PowerPoint Presentation</vt:lpstr>
      <vt:lpstr>Case</vt:lpstr>
      <vt:lpstr>Perimenopause</vt:lpstr>
      <vt:lpstr>Case</vt:lpstr>
      <vt:lpstr>Breakthrough bleeding</vt:lpstr>
      <vt:lpstr>Further Reading</vt:lpstr>
      <vt:lpstr>I want people to have treatment for menopause but I don’t want to be the one prescribing the treatment…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Rachael Jones</cp:lastModifiedBy>
  <cp:revision>1</cp:revision>
  <dcterms:modified xsi:type="dcterms:W3CDTF">2026-03-10T19:02:29Z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y fmtid="{D5CDD505-2E9C-101B-9397-08002B2CF9AE}" pid="3" name="MediaServiceImageTags">
    <vt:lpwstr/>
  </property>
</Properties>
</file>