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72.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65.xml" ContentType="application/vnd.openxmlformats-officedocument.presentationml.slide+xml"/>
  <Override PartName="/ppt/slides/slide64.xml" ContentType="application/vnd.openxmlformats-officedocument.presentationml.slide+xml"/>
  <Override PartName="/ppt/slides/slide63.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3.xml" ContentType="application/vnd.openxmlformats-officedocument.presentationml.slide+xml"/>
  <Override PartName="/ppt/slides/slide17.xml" ContentType="application/vnd.openxmlformats-officedocument.presentationml.slide+xml"/>
  <Override PartName="/ppt/slides/slide19.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18.xml" ContentType="application/vnd.openxmlformats-officedocument.presentationml.slide+xml"/>
  <Override PartName="/ppt/slides/slide22.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3.xml" ContentType="application/vnd.openxmlformats-officedocument.presentationml.slide+xml"/>
  <Override PartName="/ppt/notesSlides/notesSlide51.xml" ContentType="application/vnd.openxmlformats-officedocument.presentationml.notesSlide+xml"/>
  <Override PartName="/ppt/notesSlides/notesSlide50.xml" ContentType="application/vnd.openxmlformats-officedocument.presentationml.notesSlide+xml"/>
  <Override PartName="/ppt/notesSlides/notesSlide49.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2.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slideMasters/slideMaster1.xml" ContentType="application/vnd.openxmlformats-officedocument.presentationml.slideMaster+xml"/>
  <Override PartName="/ppt/notesSlides/notesSlide63.xml" ContentType="application/vnd.openxmlformats-officedocument.presentationml.notesSlide+xml"/>
  <Override PartName="/ppt/notesSlides/notesSlide62.xml" ContentType="application/vnd.openxmlformats-officedocument.presentationml.notesSlide+xml"/>
  <Override PartName="/ppt/notesSlides/notesSlide61.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55.xml" ContentType="application/vnd.openxmlformats-officedocument.presentationml.notesSlide+xml"/>
  <Override PartName="/ppt/notesSlides/notesSlide41.xml" ContentType="application/vnd.openxmlformats-officedocument.presentationml.notesSlide+xml"/>
  <Override PartName="/ppt/notesSlides/notesSlide1.xml" ContentType="application/vnd.openxmlformats-officedocument.presentationml.notesSlid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38.xml" ContentType="application/vnd.openxmlformats-officedocument.presentationml.notesSlide+xml"/>
  <Override PartName="/ppt/notesSlides/notesSlide37.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23.xml" ContentType="application/vnd.openxmlformats-officedocument.presentationml.notesSlide+xml"/>
  <Override PartName="/ppt/notesSlides/notesSlide21.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7.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ppt/tags/tag3.xml" ContentType="application/vnd.openxmlformats-officedocument.presentationml.tags+xml"/>
  <Override PartName="/ppt/tags/tag11.xml" ContentType="application/vnd.openxmlformats-officedocument.presentationml.tags+xml"/>
  <Override PartName="/ppt/tags/tag10.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12.xml" ContentType="application/vnd.openxmlformats-officedocument.presentationml.tags+xml"/>
  <Override PartName="/ppt/tags/tag5.xml" ContentType="application/vnd.openxmlformats-officedocument.presentationml.tags+xml"/>
  <Override PartName="/ppt/tags/tag8.xml" ContentType="application/vnd.openxmlformats-officedocument.presentationml.tags+xml"/>
  <Override PartName="/ppt/tags/tag2.xml" ContentType="application/vnd.openxmlformats-officedocument.presentationml.tags+xml"/>
  <Override PartName="/ppt/tags/tag1.xml" ContentType="application/vnd.openxmlformats-officedocument.presentationml.tags+xml"/>
  <Override PartName="/ppt/tags/tag4.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9.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75"/>
  </p:notesMasterIdLst>
  <p:sldIdLst>
    <p:sldId id="256" r:id="rId2"/>
    <p:sldId id="324" r:id="rId3"/>
    <p:sldId id="325" r:id="rId4"/>
    <p:sldId id="326" r:id="rId5"/>
    <p:sldId id="327"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28" r:id="rId64"/>
    <p:sldId id="329" r:id="rId65"/>
    <p:sldId id="330" r:id="rId66"/>
    <p:sldId id="331" r:id="rId67"/>
    <p:sldId id="317" r:id="rId68"/>
    <p:sldId id="318" r:id="rId69"/>
    <p:sldId id="319" r:id="rId70"/>
    <p:sldId id="320" r:id="rId71"/>
    <p:sldId id="321" r:id="rId72"/>
    <p:sldId id="322" r:id="rId73"/>
    <p:sldId id="323" r:id="rId74"/>
  </p:sldIdLst>
  <p:sldSz cx="9144000" cy="5143500" type="screen16x9"/>
  <p:notesSz cx="6858000" cy="9144000"/>
  <p:embeddedFontLst>
    <p:embeddedFont>
      <p:font typeface="Calibri" panose="020F0502020204030204" pitchFamily="34" charset="0"/>
      <p:regular r:id="rId76"/>
      <p:bold r:id="rId77"/>
      <p:italic r:id="rId78"/>
      <p:boldItalic r:id="rId79"/>
    </p:embeddedFont>
    <p:embeddedFont>
      <p:font typeface="Merriweather" panose="020B0604020202020204" charset="0"/>
      <p:regular r:id="rId80"/>
      <p:bold r:id="rId81"/>
      <p:italic r:id="rId82"/>
      <p:boldItalic r:id="rId83"/>
    </p:embeddedFont>
    <p:embeddedFont>
      <p:font typeface="Roboto" panose="020B0604020202020204" charset="0"/>
      <p:regular r:id="rId84"/>
      <p:bold r:id="rId85"/>
      <p:italic r:id="rId86"/>
      <p:boldItalic r:id="rId87"/>
    </p:embeddedFont>
    <p:embeddedFont>
      <p:font typeface="Verdana" panose="020B0604030504040204" pitchFamily="34" charset="0"/>
      <p:regular r:id="rId88"/>
      <p:bold r:id="rId89"/>
      <p:italic r:id="rId90"/>
      <p:boldItalic r:id="rId91"/>
    </p:embeddedFont>
  </p:embeddedFontLst>
  <p:custDataLst>
    <p:tags r:id="rId92"/>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A87C194-95D4-47B3-9B5E-FAE52D887625}">
  <a:tblStyle styleId="{FA87C194-95D4-47B3-9B5E-FAE52D88762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96" y="13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9.fntdata"/><Relationship Id="rId89" Type="http://schemas.openxmlformats.org/officeDocument/2006/relationships/font" Target="fonts/font14.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4.fntdata"/><Relationship Id="rId5" Type="http://schemas.openxmlformats.org/officeDocument/2006/relationships/slide" Target="slides/slide4.xml"/><Relationship Id="rId90" Type="http://schemas.openxmlformats.org/officeDocument/2006/relationships/font" Target="fonts/font15.fntdata"/><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font" Target="fonts/font5.fntdata"/><Relationship Id="rId85"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83" Type="http://schemas.openxmlformats.org/officeDocument/2006/relationships/font" Target="fonts/font8.fntdata"/><Relationship Id="rId88" Type="http://schemas.openxmlformats.org/officeDocument/2006/relationships/font" Target="fonts/font13.fntdata"/><Relationship Id="rId91" Type="http://schemas.openxmlformats.org/officeDocument/2006/relationships/font" Target="fonts/font16.fntdata"/><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3.fntdata"/><Relationship Id="rId81" Type="http://schemas.openxmlformats.org/officeDocument/2006/relationships/font" Target="fonts/font6.fntdata"/><Relationship Id="rId86" Type="http://schemas.openxmlformats.org/officeDocument/2006/relationships/font" Target="fonts/font11.fntdata"/><Relationship Id="rId94" Type="http://schemas.openxmlformats.org/officeDocument/2006/relationships/viewProps" Target="viewProps.xml"/><Relationship Id="rId99"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fntdata"/><Relationship Id="rId97" Type="http://schemas.openxmlformats.org/officeDocument/2006/relationships/customXml" Target="../customXml/item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gs" Target="tags/tag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2.fntdata"/><Relationship Id="rId61" Type="http://schemas.openxmlformats.org/officeDocument/2006/relationships/slide" Target="slides/slide60.xml"/><Relationship Id="rId82"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presProps" Target="presProps.xml"/><Relationship Id="rId98"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9a5bbb368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9a5bbb368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t>SHOW OF HANDS HOW MANY OF YOU ARE IN CARDIOLOGY</a:t>
            </a:r>
            <a:endParaRPr sz="20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3be4cd302d2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3be4cd302d2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20000"/>
              </a:lnSpc>
              <a:spcBef>
                <a:spcPts val="0"/>
              </a:spcBef>
              <a:spcAft>
                <a:spcPts val="0"/>
              </a:spcAft>
              <a:buClr>
                <a:schemeClr val="dk1"/>
              </a:buClr>
              <a:buSzPts val="1100"/>
              <a:buFont typeface="Arial"/>
              <a:buNone/>
            </a:pPr>
            <a:r>
              <a:rPr lang="en" sz="2300">
                <a:solidFill>
                  <a:srgbClr val="111111"/>
                </a:solidFill>
                <a:latin typeface="Roboto"/>
                <a:ea typeface="Roboto"/>
                <a:cs typeface="Roboto"/>
                <a:sym typeface="Roboto"/>
              </a:rPr>
              <a:t>Improving heart failure morbidity through individually tailored disease management</a:t>
            </a:r>
            <a:endParaRPr sz="2300">
              <a:solidFill>
                <a:srgbClr val="111111"/>
              </a:solidFill>
              <a:latin typeface="Roboto"/>
              <a:ea typeface="Roboto"/>
              <a:cs typeface="Roboto"/>
              <a:sym typeface="Roboto"/>
            </a:endParaRPr>
          </a:p>
          <a:p>
            <a:pPr marL="457200" lvl="0" indent="-228600" algn="l" rtl="0">
              <a:lnSpc>
                <a:spcPct val="130000"/>
              </a:lnSpc>
              <a:spcBef>
                <a:spcPts val="0"/>
              </a:spcBef>
              <a:spcAft>
                <a:spcPts val="0"/>
              </a:spcAft>
              <a:buClr>
                <a:srgbClr val="111111"/>
              </a:buClr>
              <a:buSzPts val="900"/>
              <a:buFont typeface="Roboto"/>
              <a:buNone/>
            </a:pPr>
            <a:r>
              <a:rPr lang="en" sz="900">
                <a:solidFill>
                  <a:srgbClr val="111111"/>
                </a:solidFill>
                <a:latin typeface="Roboto"/>
                <a:ea typeface="Roboto"/>
                <a:cs typeface="Roboto"/>
                <a:sym typeface="Roboto"/>
              </a:rPr>
              <a:t>October 2013 JURGEON DUCHENNE</a:t>
            </a:r>
            <a:endParaRPr sz="900">
              <a:solidFill>
                <a:srgbClr val="111111"/>
              </a:solidFill>
              <a:latin typeface="Roboto"/>
              <a:ea typeface="Roboto"/>
              <a:cs typeface="Roboto"/>
              <a:sym typeface="Roboto"/>
            </a:endParaRPr>
          </a:p>
          <a:p>
            <a:pPr marL="0" lvl="0" indent="0" algn="l" rtl="0">
              <a:spcBef>
                <a:spcPts val="40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aab3ae3fc8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2aab3ae3fc8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3c2e6835392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3c2e6835392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c7d2a1b9e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2c7d2a1b9e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t>READ SLIDE</a:t>
            </a:r>
            <a:endParaRPr sz="20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c7d2a1b9e3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2c7d2a1b9e3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t>READ SLIDE</a:t>
            </a:r>
            <a:endParaRPr sz="2000"/>
          </a:p>
          <a:p>
            <a:pPr marL="0" lvl="0" indent="0" algn="l" rtl="0">
              <a:spcBef>
                <a:spcPts val="0"/>
              </a:spcBef>
              <a:spcAft>
                <a:spcPts val="0"/>
              </a:spcAft>
              <a:buNone/>
            </a:pPr>
            <a:endParaRPr sz="2000"/>
          </a:p>
          <a:p>
            <a:pPr marL="0" lvl="0" indent="0" algn="l" rtl="0">
              <a:spcBef>
                <a:spcPts val="0"/>
              </a:spcBef>
              <a:spcAft>
                <a:spcPts val="0"/>
              </a:spcAft>
              <a:buNone/>
            </a:pPr>
            <a:r>
              <a:rPr lang="en" sz="2000"/>
              <a:t>Worse case scenario is when a patient comes in with CONGESTION and REDUCED CO</a:t>
            </a:r>
            <a:endParaRPr sz="20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9a1351378e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29a1351378e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NYHA- Classes of Heart Failure- clinical assessment of a patient:</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Stage of HF- Generally progressive</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Class of HF- variable at each visit. Measured by SOB or excessive fatigue</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Class I- No symptoms to symptoms at rest </a:t>
            </a:r>
            <a:endParaRPr sz="1800"/>
          </a:p>
          <a:p>
            <a:pPr marL="0" lvl="0" indent="0" algn="l" rtl="0">
              <a:spcBef>
                <a:spcPts val="0"/>
              </a:spcBef>
              <a:spcAft>
                <a:spcPts val="0"/>
              </a:spcAft>
              <a:buNone/>
            </a:pPr>
            <a:r>
              <a:rPr lang="en" sz="1800"/>
              <a:t>Class II- symptoms walking longer distances or up the stairs</a:t>
            </a:r>
            <a:endParaRPr sz="1800"/>
          </a:p>
          <a:p>
            <a:pPr marL="0" lvl="0" indent="0" algn="l" rtl="0">
              <a:spcBef>
                <a:spcPts val="0"/>
              </a:spcBef>
              <a:spcAft>
                <a:spcPts val="0"/>
              </a:spcAft>
              <a:buNone/>
            </a:pPr>
            <a:r>
              <a:rPr lang="en" sz="1800"/>
              <a:t>Class III- symptoms walking from one room to the next in their home or apt</a:t>
            </a:r>
            <a:endParaRPr sz="1800"/>
          </a:p>
          <a:p>
            <a:pPr marL="0" lvl="0" indent="0" algn="l" rtl="0">
              <a:spcBef>
                <a:spcPts val="0"/>
              </a:spcBef>
              <a:spcAft>
                <a:spcPts val="0"/>
              </a:spcAft>
              <a:buNone/>
            </a:pPr>
            <a:r>
              <a:rPr lang="en" sz="1800"/>
              <a:t>Class IV- symptoms at rest</a:t>
            </a:r>
            <a:endParaRPr sz="18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9a1351378e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29a1351378e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t>Distinguish different HF dx</a:t>
            </a:r>
            <a:endParaRPr sz="20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9a1351378e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29a1351378e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Most common Dx tests are highlighted - EKG, Lab work, Echo and possibly CXR to make the dx of HF</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Cardiac MRI/PET/PYP scan (pyrophosphate)- in cases of abnormal echo showing infiltrative or restrictive pathology if you have this available at your center and it is clinically appropriate</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Angiogram- left and/or right cardiac cath - pt specific. </a:t>
            </a:r>
            <a:endParaRPr sz="1800"/>
          </a:p>
          <a:p>
            <a:pPr marL="0" lvl="0" indent="0" algn="l" rtl="0">
              <a:spcBef>
                <a:spcPts val="0"/>
              </a:spcBef>
              <a:spcAft>
                <a:spcPts val="0"/>
              </a:spcAft>
              <a:buNone/>
            </a:pPr>
            <a:r>
              <a:rPr lang="en" sz="1800"/>
              <a:t>If you have a pt with a new EF of 20% in clinical HF with CV risk factors for CAD likely need dx cath</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Endomyocardial bx- when clinically indicated </a:t>
            </a:r>
            <a:endParaRPr sz="1800"/>
          </a:p>
          <a:p>
            <a:pPr marL="0" lvl="0" indent="0" algn="l" rtl="0">
              <a:spcBef>
                <a:spcPts val="0"/>
              </a:spcBef>
              <a:spcAft>
                <a:spcPts val="0"/>
              </a:spcAft>
              <a:buNone/>
            </a:pPr>
            <a:endParaRPr sz="1800"/>
          </a:p>
          <a:p>
            <a:pPr marL="0" lvl="0" indent="0" algn="l" rtl="0">
              <a:spcBef>
                <a:spcPts val="0"/>
              </a:spcBef>
              <a:spcAft>
                <a:spcPts val="0"/>
              </a:spcAft>
              <a:buNone/>
            </a:pPr>
            <a:endParaRPr sz="18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9a1351378e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29a1351378e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Both ANP (released from atrium) and BNP (released from the ventricles) are </a:t>
            </a:r>
            <a:r>
              <a:rPr lang="en" sz="1800">
                <a:solidFill>
                  <a:schemeClr val="dk1"/>
                </a:solidFill>
              </a:rPr>
              <a:t>both released in response to myocardial stretch from pressure/volume overload. Naturally occurring response.</a:t>
            </a:r>
            <a:endParaRPr sz="1800">
              <a:solidFill>
                <a:schemeClr val="dk1"/>
              </a:solidFill>
            </a:endParaRPr>
          </a:p>
          <a:p>
            <a:pPr marL="0" lvl="0" indent="0" algn="l" rtl="0">
              <a:spcBef>
                <a:spcPts val="0"/>
              </a:spcBef>
              <a:spcAft>
                <a:spcPts val="0"/>
              </a:spcAft>
              <a:buNone/>
            </a:pPr>
            <a:r>
              <a:rPr lang="en" sz="1800">
                <a:solidFill>
                  <a:schemeClr val="dk1"/>
                </a:solidFill>
              </a:rPr>
              <a:t>BNP and proBNP are measurable in the blood</a:t>
            </a:r>
            <a:endParaRPr sz="1800">
              <a:solidFill>
                <a:schemeClr val="dk1"/>
              </a:solidFill>
            </a:endParaRPr>
          </a:p>
          <a:p>
            <a:pPr marL="0" lvl="0" indent="0" algn="l" rtl="0">
              <a:spcBef>
                <a:spcPts val="0"/>
              </a:spcBef>
              <a:spcAft>
                <a:spcPts val="0"/>
              </a:spcAft>
              <a:buNone/>
            </a:pPr>
            <a:endParaRPr sz="1800"/>
          </a:p>
          <a:p>
            <a:pPr marL="0" lvl="0" indent="0" algn="l" rtl="0">
              <a:spcBef>
                <a:spcPts val="0"/>
              </a:spcBef>
              <a:spcAft>
                <a:spcPts val="0"/>
              </a:spcAft>
              <a:buNone/>
            </a:pPr>
            <a:r>
              <a:rPr lang="en" sz="1800"/>
              <a:t>Effects- Vasodilation</a:t>
            </a:r>
            <a:endParaRPr sz="1800"/>
          </a:p>
          <a:p>
            <a:pPr marL="0" lvl="0" indent="0" algn="l" rtl="0">
              <a:spcBef>
                <a:spcPts val="0"/>
              </a:spcBef>
              <a:spcAft>
                <a:spcPts val="0"/>
              </a:spcAft>
              <a:buNone/>
            </a:pPr>
            <a:r>
              <a:rPr lang="en" sz="1800"/>
              <a:t>	Natriuresis (getting rid of sodium) and diuresis</a:t>
            </a:r>
            <a:endParaRPr sz="1800"/>
          </a:p>
          <a:p>
            <a:pPr marL="0" lvl="0" indent="0" algn="l" rtl="0">
              <a:spcBef>
                <a:spcPts val="0"/>
              </a:spcBef>
              <a:spcAft>
                <a:spcPts val="0"/>
              </a:spcAft>
              <a:buNone/>
            </a:pPr>
            <a:r>
              <a:rPr lang="en" sz="1800"/>
              <a:t>	Decrease in BP</a:t>
            </a:r>
            <a:endParaRPr sz="1800"/>
          </a:p>
          <a:p>
            <a:pPr marL="0" lvl="0" indent="0" algn="l" rtl="0">
              <a:spcBef>
                <a:spcPts val="0"/>
              </a:spcBef>
              <a:spcAft>
                <a:spcPts val="0"/>
              </a:spcAft>
              <a:buNone/>
            </a:pPr>
            <a:r>
              <a:rPr lang="en" sz="1800"/>
              <a:t>	Inhibition of RAAS and SNS</a:t>
            </a:r>
            <a:endParaRPr sz="1800"/>
          </a:p>
          <a:p>
            <a:pPr marL="0" lvl="0" indent="0" algn="l" rtl="0">
              <a:spcBef>
                <a:spcPts val="0"/>
              </a:spcBef>
              <a:spcAft>
                <a:spcPts val="0"/>
              </a:spcAft>
              <a:buNone/>
            </a:pPr>
            <a:r>
              <a:rPr lang="en" sz="1800"/>
              <a:t>Bottom line- they help suppress progression of HF </a:t>
            </a:r>
            <a:endParaRPr sz="1800"/>
          </a:p>
          <a:p>
            <a:pPr marL="0" lvl="0" indent="0" algn="l" rtl="0">
              <a:spcBef>
                <a:spcPts val="0"/>
              </a:spcBef>
              <a:spcAft>
                <a:spcPts val="0"/>
              </a:spcAft>
              <a:buNone/>
            </a:pPr>
            <a:r>
              <a:rPr lang="en" sz="2000"/>
              <a:t>	</a:t>
            </a:r>
            <a:endParaRPr sz="2000"/>
          </a:p>
          <a:p>
            <a:pPr marL="0" lvl="0" indent="0" algn="l" rtl="0">
              <a:spcBef>
                <a:spcPts val="0"/>
              </a:spcBef>
              <a:spcAft>
                <a:spcPts val="0"/>
              </a:spcAft>
              <a:buNone/>
            </a:pPr>
            <a:endParaRPr sz="20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aab3ae3fc8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2aab3ae3fc8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t>We have discussed pathophysiology and diagnosis</a:t>
            </a:r>
            <a:endParaRPr sz="2000"/>
          </a:p>
          <a:p>
            <a:pPr marL="0" lvl="0" indent="0" algn="l" rtl="0">
              <a:spcBef>
                <a:spcPts val="0"/>
              </a:spcBef>
              <a:spcAft>
                <a:spcPts val="0"/>
              </a:spcAft>
              <a:buNone/>
            </a:pPr>
            <a:r>
              <a:rPr lang="en" sz="2000"/>
              <a:t>Now discussing treatment of Heart Failure with REDUCED EJECTION FRACTION</a:t>
            </a:r>
            <a:endParaRPr sz="20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c7323530a1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c7323530a1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700">
                <a:solidFill>
                  <a:schemeClr val="dk1"/>
                </a:solidFill>
              </a:rPr>
              <a:t>Additional objective</a:t>
            </a: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700">
                <a:solidFill>
                  <a:schemeClr val="dk1"/>
                </a:solidFill>
              </a:rPr>
              <a:t>4. Examine a case study that discusses the thorough evaluation, diagnosis and treatment approach for heart failure.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9a1351378e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29a1351378e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a:solidFill>
                  <a:schemeClr val="dk1"/>
                </a:solidFill>
              </a:rPr>
              <a:t>Tx is targeted at body’s response to injury to the heart muscle</a:t>
            </a:r>
            <a:endParaRPr sz="1800">
              <a:solidFill>
                <a:schemeClr val="dk1"/>
              </a:solidFill>
            </a:endParaRPr>
          </a:p>
          <a:p>
            <a:pPr marL="0" lvl="0" indent="0" algn="l" rtl="0">
              <a:lnSpc>
                <a:spcPct val="105000"/>
              </a:lnSpc>
              <a:spcBef>
                <a:spcPts val="0"/>
              </a:spcBef>
              <a:spcAft>
                <a:spcPts val="0"/>
              </a:spcAft>
              <a:buNone/>
            </a:pPr>
            <a:r>
              <a:rPr lang="en" sz="1800">
                <a:solidFill>
                  <a:srgbClr val="595959"/>
                </a:solidFill>
              </a:rPr>
              <a:t>BB- Block fight or flight response (SNS), slow heart rate and allow the heart to pump more efficiently-</a:t>
            </a:r>
            <a:r>
              <a:rPr lang="en" sz="1800"/>
              <a:t>more filling time for the coronary arteries and decreased O2 consumption</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*DO NOT INITIATE IN PATIENTS WITH CONGESTION (negative inotrope)</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EXAMPLES OF BB- only ones approved for HF- Coreg, Bisoprolol and Metoprolol succinate (NOT tartrate)</a:t>
            </a:r>
            <a:endParaRPr sz="1800"/>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9d17d5e37b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29d17d5e37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a:solidFill>
                  <a:schemeClr val="dk1"/>
                </a:solidFill>
              </a:rPr>
              <a:t>BB TRIALS: all showed reduced all cause mortality benefit, reduce hospitalization for HF, prevent cardiac remodeling and improve symptoms of HF </a:t>
            </a:r>
            <a:endParaRPr sz="1800">
              <a:solidFill>
                <a:schemeClr val="dk1"/>
              </a:solidFill>
            </a:endParaRPr>
          </a:p>
          <a:p>
            <a:pPr marL="0" lvl="0" indent="0" algn="l" rtl="0">
              <a:spcBef>
                <a:spcPts val="0"/>
              </a:spcBef>
              <a:spcAft>
                <a:spcPts val="0"/>
              </a:spcAft>
              <a:buClr>
                <a:schemeClr val="dk1"/>
              </a:buClr>
              <a:buSzPts val="1100"/>
              <a:buFont typeface="Arial"/>
              <a:buNone/>
            </a:pPr>
            <a:endParaRPr sz="1800">
              <a:solidFill>
                <a:schemeClr val="dk1"/>
              </a:solidFill>
            </a:endParaRPr>
          </a:p>
          <a:p>
            <a:pPr marL="0" lvl="0" indent="0" algn="l" rtl="0">
              <a:spcBef>
                <a:spcPts val="0"/>
              </a:spcBef>
              <a:spcAft>
                <a:spcPts val="0"/>
              </a:spcAft>
              <a:buClr>
                <a:schemeClr val="dk1"/>
              </a:buClr>
              <a:buSzPts val="1100"/>
              <a:buFont typeface="Arial"/>
              <a:buNone/>
            </a:pPr>
            <a:r>
              <a:rPr lang="en" sz="1800">
                <a:solidFill>
                  <a:schemeClr val="dk1"/>
                </a:solidFill>
              </a:rPr>
              <a:t>NOTE target doses in Trials</a:t>
            </a:r>
            <a:endParaRPr sz="1800">
              <a:solidFill>
                <a:schemeClr val="dk1"/>
              </a:solidFill>
            </a:endParaRPr>
          </a:p>
          <a:p>
            <a:pPr marL="0" lvl="0" indent="0" algn="l" rtl="0">
              <a:spcBef>
                <a:spcPts val="0"/>
              </a:spcBef>
              <a:spcAft>
                <a:spcPts val="0"/>
              </a:spcAft>
              <a:buClr>
                <a:schemeClr val="dk1"/>
              </a:buClr>
              <a:buSzPts val="1100"/>
              <a:buFont typeface="Arial"/>
              <a:buNone/>
            </a:pPr>
            <a:r>
              <a:rPr lang="en" sz="1800">
                <a:solidFill>
                  <a:schemeClr val="dk1"/>
                </a:solidFill>
              </a:rPr>
              <a:t>Sometimes we cannot get to target dose depending on pt response- HR/BP but there is still benefit</a:t>
            </a:r>
            <a:endParaRPr sz="18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af0d0d2dc5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2af0d0d2dc5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ACEI/ARBs: Block RAAS promoting relaxation of vessels and decreasing workload on the heart </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ARNI: Blocks RAAS AND RAISES levels of beneficial peptides like ANP and BNP by blocking Neprilysin which normally degrades these peptides</a:t>
            </a:r>
            <a:endParaRPr sz="18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9aebef5342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9aebef5342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Again ARNI is combination pill</a:t>
            </a:r>
            <a:endParaRPr sz="1800"/>
          </a:p>
          <a:p>
            <a:pPr marL="0" lvl="0" indent="0" algn="l" rtl="0">
              <a:spcBef>
                <a:spcPts val="0"/>
              </a:spcBef>
              <a:spcAft>
                <a:spcPts val="0"/>
              </a:spcAft>
              <a:buNone/>
            </a:pPr>
            <a:r>
              <a:rPr lang="en" sz="1800"/>
              <a:t>Valsartan component– we talked about where ARB’s work on BLOCKING Angiotensin II, the most potent vasoconstrictor that has negative effects on the heart leading to hypertrophy of the heart muscle</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Sacubitril component– Inhibits Neprolysin–allowing for positive benefits to reduce cardiac remodeling</a:t>
            </a:r>
            <a:endParaRPr sz="1800"/>
          </a:p>
          <a:p>
            <a:pPr marL="0" lvl="0" indent="0" algn="l" rtl="0">
              <a:spcBef>
                <a:spcPts val="0"/>
              </a:spcBef>
              <a:spcAft>
                <a:spcPts val="0"/>
              </a:spcAft>
              <a:buNone/>
            </a:pPr>
            <a:endParaRPr sz="1800"/>
          </a:p>
          <a:p>
            <a:pPr marL="0" lvl="0" indent="0" algn="l" rtl="0">
              <a:spcBef>
                <a:spcPts val="0"/>
              </a:spcBef>
              <a:spcAft>
                <a:spcPts val="0"/>
              </a:spcAft>
              <a:buNone/>
            </a:pPr>
            <a:endParaRPr sz="4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9d17d5e3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29d17d5e3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Previous trials- started with ACEI–ARB - Reduction of Morbidity and Mortality and improved S/S of HF </a:t>
            </a:r>
            <a:endParaRPr sz="1600">
              <a:solidFill>
                <a:srgbClr val="4D4D4D"/>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endParaRPr sz="1600">
              <a:solidFill>
                <a:srgbClr val="4D4D4D"/>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r>
              <a:rPr lang="en" sz="1600"/>
              <a:t>ARNI-Sacubitril/Valsartan-Entresto</a:t>
            </a:r>
            <a:endParaRPr sz="1600"/>
          </a:p>
          <a:p>
            <a:pPr marL="0" lvl="0" indent="0" algn="l" rtl="0">
              <a:spcBef>
                <a:spcPts val="0"/>
              </a:spcBef>
              <a:spcAft>
                <a:spcPts val="0"/>
              </a:spcAft>
              <a:buNone/>
            </a:pPr>
            <a:endParaRPr sz="1600"/>
          </a:p>
          <a:p>
            <a:pPr marL="0" lvl="0" indent="0" algn="l" rtl="0">
              <a:lnSpc>
                <a:spcPct val="115000"/>
              </a:lnSpc>
              <a:spcBef>
                <a:spcPts val="0"/>
              </a:spcBef>
              <a:spcAft>
                <a:spcPts val="0"/>
              </a:spcAft>
              <a:buClr>
                <a:schemeClr val="dk1"/>
              </a:buClr>
              <a:buSzPts val="1100"/>
              <a:buFont typeface="Arial"/>
              <a:buNone/>
            </a:pPr>
            <a:r>
              <a:rPr lang="en" sz="1600" b="1">
                <a:solidFill>
                  <a:srgbClr val="595959"/>
                </a:solidFill>
              </a:rPr>
              <a:t>PARADIGM HF (2014): </a:t>
            </a:r>
            <a:r>
              <a:rPr lang="en" sz="1600">
                <a:solidFill>
                  <a:srgbClr val="595959"/>
                </a:solidFill>
              </a:rPr>
              <a:t>sacubitril/valsartan vs. enalapril</a:t>
            </a:r>
            <a:endParaRPr sz="1600">
              <a:solidFill>
                <a:srgbClr val="595959"/>
              </a:solidFill>
            </a:endParaRPr>
          </a:p>
          <a:p>
            <a:pPr marL="457200" lvl="0" indent="-330200" algn="l" rtl="0">
              <a:lnSpc>
                <a:spcPct val="115000"/>
              </a:lnSpc>
              <a:spcBef>
                <a:spcPts val="0"/>
              </a:spcBef>
              <a:spcAft>
                <a:spcPts val="0"/>
              </a:spcAft>
              <a:buClr>
                <a:srgbClr val="595959"/>
              </a:buClr>
              <a:buSzPts val="1600"/>
              <a:buChar char="●"/>
            </a:pPr>
            <a:r>
              <a:rPr lang="en" sz="1600">
                <a:solidFill>
                  <a:srgbClr val="595959"/>
                </a:solidFill>
              </a:rPr>
              <a:t>EF &lt;=40%</a:t>
            </a:r>
            <a:endParaRPr sz="1600">
              <a:solidFill>
                <a:srgbClr val="595959"/>
              </a:solidFill>
            </a:endParaRPr>
          </a:p>
          <a:p>
            <a:pPr marL="457200" lvl="0" indent="-330200" algn="l" rtl="0">
              <a:lnSpc>
                <a:spcPct val="115000"/>
              </a:lnSpc>
              <a:spcBef>
                <a:spcPts val="0"/>
              </a:spcBef>
              <a:spcAft>
                <a:spcPts val="0"/>
              </a:spcAft>
              <a:buClr>
                <a:srgbClr val="595959"/>
              </a:buClr>
              <a:buSzPts val="1600"/>
              <a:buChar char="●"/>
            </a:pPr>
            <a:r>
              <a:rPr lang="en" sz="1600">
                <a:solidFill>
                  <a:srgbClr val="595959"/>
                </a:solidFill>
              </a:rPr>
              <a:t>reduction in CV death and HF hospitalization. </a:t>
            </a:r>
            <a:endParaRPr sz="1600">
              <a:solidFill>
                <a:srgbClr val="595959"/>
              </a:solidFill>
            </a:endParaRPr>
          </a:p>
          <a:p>
            <a:pPr marL="0" lvl="0" indent="0" algn="l" rtl="0">
              <a:lnSpc>
                <a:spcPct val="115000"/>
              </a:lnSpc>
              <a:spcBef>
                <a:spcPts val="0"/>
              </a:spcBef>
              <a:spcAft>
                <a:spcPts val="0"/>
              </a:spcAft>
              <a:buNone/>
            </a:pPr>
            <a:endParaRPr sz="1600">
              <a:solidFill>
                <a:srgbClr val="595959"/>
              </a:solidFill>
            </a:endParaRPr>
          </a:p>
          <a:p>
            <a:pPr marL="0" lvl="0" indent="0" algn="l" rtl="0">
              <a:lnSpc>
                <a:spcPct val="115000"/>
              </a:lnSpc>
              <a:spcBef>
                <a:spcPts val="0"/>
              </a:spcBef>
              <a:spcAft>
                <a:spcPts val="0"/>
              </a:spcAft>
              <a:buClr>
                <a:schemeClr val="dk1"/>
              </a:buClr>
              <a:buSzPts val="1100"/>
              <a:buFont typeface="Arial"/>
              <a:buNone/>
            </a:pPr>
            <a:r>
              <a:rPr lang="en" sz="1600" b="1">
                <a:solidFill>
                  <a:srgbClr val="595959"/>
                </a:solidFill>
              </a:rPr>
              <a:t>PIONEER HF: </a:t>
            </a:r>
            <a:r>
              <a:rPr lang="en" sz="1600">
                <a:solidFill>
                  <a:srgbClr val="595959"/>
                </a:solidFill>
              </a:rPr>
              <a:t>sacubitril/valsartan vs. enalapril</a:t>
            </a:r>
            <a:endParaRPr sz="1600" b="1">
              <a:solidFill>
                <a:srgbClr val="595959"/>
              </a:solidFill>
            </a:endParaRPr>
          </a:p>
          <a:p>
            <a:pPr marL="457200" lvl="0" indent="-330200" algn="l" rtl="0">
              <a:lnSpc>
                <a:spcPct val="115000"/>
              </a:lnSpc>
              <a:spcBef>
                <a:spcPts val="0"/>
              </a:spcBef>
              <a:spcAft>
                <a:spcPts val="0"/>
              </a:spcAft>
              <a:buClr>
                <a:srgbClr val="595959"/>
              </a:buClr>
              <a:buSzPts val="1600"/>
              <a:buChar char="●"/>
            </a:pPr>
            <a:r>
              <a:rPr lang="en" sz="1600">
                <a:solidFill>
                  <a:srgbClr val="595959"/>
                </a:solidFill>
              </a:rPr>
              <a:t>Acute CHF, EF &lt;=40%</a:t>
            </a:r>
            <a:endParaRPr sz="1600">
              <a:solidFill>
                <a:srgbClr val="595959"/>
              </a:solidFill>
            </a:endParaRPr>
          </a:p>
          <a:p>
            <a:pPr marL="457200" lvl="0" indent="-330200" algn="l" rtl="0">
              <a:lnSpc>
                <a:spcPct val="115000"/>
              </a:lnSpc>
              <a:spcBef>
                <a:spcPts val="0"/>
              </a:spcBef>
              <a:spcAft>
                <a:spcPts val="0"/>
              </a:spcAft>
              <a:buClr>
                <a:srgbClr val="595959"/>
              </a:buClr>
              <a:buSzPts val="1600"/>
              <a:buChar char="●"/>
            </a:pPr>
            <a:r>
              <a:rPr lang="en" sz="1600">
                <a:solidFill>
                  <a:srgbClr val="595959"/>
                </a:solidFill>
              </a:rPr>
              <a:t>reduced rehospitalization for HF</a:t>
            </a:r>
            <a:endParaRPr sz="1600">
              <a:solidFill>
                <a:srgbClr val="595959"/>
              </a:solidFill>
            </a:endParaRPr>
          </a:p>
          <a:p>
            <a:pPr marL="0" lvl="0" indent="0" algn="l" rtl="0">
              <a:lnSpc>
                <a:spcPct val="115000"/>
              </a:lnSpc>
              <a:spcBef>
                <a:spcPts val="0"/>
              </a:spcBef>
              <a:spcAft>
                <a:spcPts val="0"/>
              </a:spcAft>
              <a:buNone/>
            </a:pPr>
            <a:endParaRPr sz="1600">
              <a:solidFill>
                <a:srgbClr val="595959"/>
              </a:solidFill>
            </a:endParaRPr>
          </a:p>
          <a:p>
            <a:pPr marL="0" lvl="0" indent="0" algn="l" rtl="0">
              <a:lnSpc>
                <a:spcPct val="115000"/>
              </a:lnSpc>
              <a:spcBef>
                <a:spcPts val="0"/>
              </a:spcBef>
              <a:spcAft>
                <a:spcPts val="0"/>
              </a:spcAft>
              <a:buNone/>
            </a:pPr>
            <a:r>
              <a:rPr lang="en" sz="1600">
                <a:solidFill>
                  <a:srgbClr val="595959"/>
                </a:solidFill>
              </a:rPr>
              <a:t>Hypotension was most common SE in both trials- Avoid initiation in setting of volume depletion</a:t>
            </a:r>
            <a:endParaRPr sz="1600">
              <a:solidFill>
                <a:srgbClr val="595959"/>
              </a:solidFill>
            </a:endParaRPr>
          </a:p>
          <a:p>
            <a:pPr marL="0" lvl="0" indent="0" algn="l" rtl="0">
              <a:lnSpc>
                <a:spcPct val="115000"/>
              </a:lnSpc>
              <a:spcBef>
                <a:spcPts val="0"/>
              </a:spcBef>
              <a:spcAft>
                <a:spcPts val="0"/>
              </a:spcAft>
              <a:buNone/>
            </a:pPr>
            <a:endParaRPr sz="1800">
              <a:solidFill>
                <a:srgbClr val="595959"/>
              </a:solidFill>
            </a:endParaRPr>
          </a:p>
          <a:p>
            <a:pPr marL="0" lvl="0" indent="0" algn="l" rtl="0">
              <a:spcBef>
                <a:spcPts val="0"/>
              </a:spcBef>
              <a:spcAft>
                <a:spcPts val="0"/>
              </a:spcAft>
              <a:buClr>
                <a:schemeClr val="dk1"/>
              </a:buClr>
              <a:buSzPts val="1100"/>
              <a:buFont typeface="Arial"/>
              <a:buNone/>
            </a:pPr>
            <a:endParaRPr sz="1800">
              <a:solidFill>
                <a:schemeClr val="dk1"/>
              </a:solidFill>
            </a:endParaRPr>
          </a:p>
          <a:p>
            <a:pPr marL="0" lvl="0" indent="0" algn="l" rtl="0">
              <a:spcBef>
                <a:spcPts val="0"/>
              </a:spcBef>
              <a:spcAft>
                <a:spcPts val="0"/>
              </a:spcAft>
              <a:buNone/>
            </a:pPr>
            <a:endParaRPr sz="18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9d17d5e37b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29d17d5e37b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2022 UPDATE! Direct To ARNI approach</a:t>
            </a:r>
            <a:endParaRPr sz="1800"/>
          </a:p>
          <a:p>
            <a:pPr marL="0" lvl="0" indent="0" algn="l" rtl="0">
              <a:spcBef>
                <a:spcPts val="0"/>
              </a:spcBef>
              <a:spcAft>
                <a:spcPts val="0"/>
              </a:spcAft>
              <a:buNone/>
            </a:pPr>
            <a:r>
              <a:rPr lang="en" sz="1800"/>
              <a:t>36 hour washout for ACEI</a:t>
            </a:r>
            <a:endParaRPr sz="1800"/>
          </a:p>
          <a:p>
            <a:pPr marL="0" lvl="0" indent="0" algn="l" rtl="0">
              <a:spcBef>
                <a:spcPts val="0"/>
              </a:spcBef>
              <a:spcAft>
                <a:spcPts val="0"/>
              </a:spcAft>
              <a:buNone/>
            </a:pPr>
            <a:r>
              <a:rPr lang="en" sz="1800"/>
              <a:t>Use proBNP as BNP may be falsely elevated</a:t>
            </a:r>
            <a:endParaRPr sz="1800"/>
          </a:p>
          <a:p>
            <a:pPr marL="0" lvl="0" indent="0" algn="l" rtl="0">
              <a:spcBef>
                <a:spcPts val="0"/>
              </a:spcBef>
              <a:spcAft>
                <a:spcPts val="0"/>
              </a:spcAft>
              <a:buNone/>
            </a:pPr>
            <a:r>
              <a:rPr lang="en" sz="1800"/>
              <a:t>Preferred to start in the hospital if possible due to clinical benefits</a:t>
            </a:r>
            <a:endParaRPr sz="1800"/>
          </a:p>
          <a:p>
            <a:pPr marL="0" lvl="0" indent="0" algn="l" rtl="0">
              <a:spcBef>
                <a:spcPts val="0"/>
              </a:spcBef>
              <a:spcAft>
                <a:spcPts val="0"/>
              </a:spcAft>
              <a:buNone/>
            </a:pPr>
            <a:r>
              <a:rPr lang="en" sz="1800"/>
              <a:t>Monitor BP but do not back off on medication just based on BP alone. OK to have systolic of 90 if pt is asymptomatic and labs are stable. </a:t>
            </a:r>
            <a:endParaRPr sz="1800"/>
          </a:p>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9a1351378e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29a1351378e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MRA’s: inhibit aldosterone and block sodium and water retention and prevent adverse cardiac remodeling</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Hydralazine and nitrates: reduce PRELOAD and AFTERLOAD. Favorable outcomes in African Americans in clinical studies</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Diuretics: reduce congestion and control fluid retention</a:t>
            </a:r>
            <a:endParaRPr sz="1600"/>
          </a:p>
          <a:p>
            <a:pPr marL="0" lvl="0" indent="0" algn="l" rtl="0">
              <a:spcBef>
                <a:spcPts val="0"/>
              </a:spcBef>
              <a:spcAft>
                <a:spcPts val="0"/>
              </a:spcAft>
              <a:buNone/>
            </a:pPr>
            <a:r>
              <a:rPr lang="en" sz="1600"/>
              <a:t>Metolazone- significant congestion not responding to Loop diuretics- generally prescribed by cardiologists and HF specialists. Can cause volume depletion</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Digoxin: HR control of atrial arrhythmia. No mortality benefit with digoxin</a:t>
            </a:r>
            <a:endParaRPr sz="1600"/>
          </a:p>
          <a:p>
            <a:pPr marL="0" lvl="0" indent="0" algn="l" rtl="0">
              <a:spcBef>
                <a:spcPts val="0"/>
              </a:spcBef>
              <a:spcAft>
                <a:spcPts val="0"/>
              </a:spcAft>
              <a:buNone/>
            </a:pPr>
            <a:endParaRPr sz="1800"/>
          </a:p>
          <a:p>
            <a:pPr marL="0" lvl="0" indent="0" algn="l" rtl="0">
              <a:spcBef>
                <a:spcPts val="0"/>
              </a:spcBef>
              <a:spcAft>
                <a:spcPts val="0"/>
              </a:spcAft>
              <a:buNone/>
            </a:pPr>
            <a:endParaRPr sz="18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9d17d5e37b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29d17d5e37b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TRIALS FOR MRA’s:</a:t>
            </a:r>
            <a:endParaRPr sz="1800"/>
          </a:p>
          <a:p>
            <a:pPr marL="0" lvl="0" indent="0" algn="l" rtl="0">
              <a:spcBef>
                <a:spcPts val="0"/>
              </a:spcBef>
              <a:spcAft>
                <a:spcPts val="0"/>
              </a:spcAft>
              <a:buNone/>
            </a:pPr>
            <a:r>
              <a:rPr lang="en" sz="1800"/>
              <a:t>Blocks sodium and water retention with favorable remodeling of the heart </a:t>
            </a:r>
            <a:endParaRPr sz="1800"/>
          </a:p>
          <a:p>
            <a:pPr marL="0" lvl="0" indent="0" algn="l" rtl="0">
              <a:spcBef>
                <a:spcPts val="0"/>
              </a:spcBef>
              <a:spcAft>
                <a:spcPts val="0"/>
              </a:spcAft>
              <a:buNone/>
            </a:pPr>
            <a:r>
              <a:rPr lang="en" sz="1800"/>
              <a:t>Reduction in mortality and rehospitalization for HF in clinical studies</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Hydralazine and Nitrates- A-HEFT Trial (African Americans)- statistically sig reduction in rate of death from any cause and in first HF hospitalization and imp of QOL in addition to GDMT. Not clear if there is benefit in other patient cohorts</a:t>
            </a:r>
            <a:endParaRPr sz="1800"/>
          </a:p>
          <a:p>
            <a:pPr marL="0" lvl="0" indent="0" algn="l" rtl="0">
              <a:spcBef>
                <a:spcPts val="0"/>
              </a:spcBef>
              <a:spcAft>
                <a:spcPts val="0"/>
              </a:spcAft>
              <a:buNone/>
            </a:pPr>
            <a:r>
              <a:rPr lang="en" sz="1800"/>
              <a:t>Can be considered in patients intolerant to ACE/ARB or Entresto</a:t>
            </a:r>
            <a:endParaRPr sz="18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9a1351378e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29a1351378e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595959"/>
                </a:solidFill>
              </a:rPr>
              <a:t>SGLT2-i: </a:t>
            </a:r>
            <a:r>
              <a:rPr lang="en" sz="1800">
                <a:solidFill>
                  <a:srgbClr val="595959"/>
                </a:solidFill>
              </a:rPr>
              <a:t>reduce amount of reabsorbed glucose and sodium into the blood (proximal tubule)-- osmotic diuresis→decreased in arterial stiffness and reduced myocardial hypertrophy→prevention of adverse cardiac remodeling. </a:t>
            </a:r>
            <a:endParaRPr sz="1800">
              <a:solidFill>
                <a:srgbClr val="595959"/>
              </a:solidFill>
            </a:endParaRPr>
          </a:p>
          <a:p>
            <a:pPr marL="0" lvl="0" indent="0" algn="l" rtl="0">
              <a:spcBef>
                <a:spcPts val="0"/>
              </a:spcBef>
              <a:spcAft>
                <a:spcPts val="0"/>
              </a:spcAft>
              <a:buNone/>
            </a:pPr>
            <a:endParaRPr sz="1800">
              <a:solidFill>
                <a:srgbClr val="595959"/>
              </a:solidFill>
            </a:endParaRPr>
          </a:p>
          <a:p>
            <a:pPr marL="0" lvl="0" indent="0" algn="l" rtl="0">
              <a:spcBef>
                <a:spcPts val="0"/>
              </a:spcBef>
              <a:spcAft>
                <a:spcPts val="0"/>
              </a:spcAft>
              <a:buNone/>
            </a:pPr>
            <a:r>
              <a:rPr lang="en" sz="1800" b="1">
                <a:solidFill>
                  <a:srgbClr val="595959"/>
                </a:solidFill>
              </a:rPr>
              <a:t>EXAMPLES:</a:t>
            </a:r>
            <a:r>
              <a:rPr lang="en" sz="1800">
                <a:solidFill>
                  <a:srgbClr val="595959"/>
                </a:solidFill>
              </a:rPr>
              <a:t> </a:t>
            </a:r>
            <a:r>
              <a:rPr lang="en" sz="1800" b="1">
                <a:solidFill>
                  <a:srgbClr val="595959"/>
                </a:solidFill>
              </a:rPr>
              <a:t>Empagliflozin (Jardiance) and Dapagliflozin (Farxiga), and Sotagliflozin (Inpefa) which inhibits SGLT1 and SGLT2</a:t>
            </a:r>
            <a:endParaRPr sz="1800" b="1">
              <a:solidFill>
                <a:srgbClr val="595959"/>
              </a:solidFill>
            </a:endParaRPr>
          </a:p>
          <a:p>
            <a:pPr marL="0" lvl="0" indent="0" algn="l" rtl="0">
              <a:spcBef>
                <a:spcPts val="0"/>
              </a:spcBef>
              <a:spcAft>
                <a:spcPts val="0"/>
              </a:spcAft>
              <a:buNone/>
            </a:pPr>
            <a:endParaRPr sz="1800">
              <a:solidFill>
                <a:srgbClr val="595959"/>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9d17d5e37b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29d17d5e37b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Summary of the first 2 trials:</a:t>
            </a:r>
            <a:endParaRPr sz="1800"/>
          </a:p>
          <a:p>
            <a:pPr marL="0" lvl="0" indent="0" algn="l" rtl="0">
              <a:spcBef>
                <a:spcPts val="0"/>
              </a:spcBef>
              <a:spcAft>
                <a:spcPts val="0"/>
              </a:spcAft>
              <a:buNone/>
            </a:pPr>
            <a:r>
              <a:rPr lang="en" sz="1800"/>
              <a:t>pts with EF &lt;=40% on standard HF tx</a:t>
            </a:r>
            <a:endParaRPr sz="1800"/>
          </a:p>
          <a:p>
            <a:pPr marL="0" lvl="0" indent="0" algn="l" rtl="0">
              <a:spcBef>
                <a:spcPts val="0"/>
              </a:spcBef>
              <a:spcAft>
                <a:spcPts val="0"/>
              </a:spcAft>
              <a:buNone/>
            </a:pPr>
            <a:r>
              <a:rPr lang="en" sz="1800"/>
              <a:t>with/without DM</a:t>
            </a:r>
            <a:endParaRPr sz="1800"/>
          </a:p>
          <a:p>
            <a:pPr marL="0" lvl="0" indent="0" algn="l" rtl="0">
              <a:spcBef>
                <a:spcPts val="0"/>
              </a:spcBef>
              <a:spcAft>
                <a:spcPts val="0"/>
              </a:spcAft>
              <a:buNone/>
            </a:pPr>
            <a:r>
              <a:rPr lang="en" sz="1800"/>
              <a:t>EXCLUDED IF GFR &lt;30 ML/MIN for Dapagliflozin and GFR &lt;20 for Empagliflozin</a:t>
            </a:r>
            <a:endParaRPr sz="1800"/>
          </a:p>
          <a:p>
            <a:pPr marL="0" lvl="0" indent="0" algn="l" rtl="0">
              <a:spcBef>
                <a:spcPts val="0"/>
              </a:spcBef>
              <a:spcAft>
                <a:spcPts val="0"/>
              </a:spcAft>
              <a:buNone/>
            </a:pPr>
            <a:r>
              <a:rPr lang="en" sz="1800"/>
              <a:t>Reduced risk of CV death or HF hospitalization</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SOLOIST STUDY: </a:t>
            </a:r>
            <a:r>
              <a:rPr lang="en" sz="1800">
                <a:solidFill>
                  <a:schemeClr val="dk1"/>
                </a:solidFill>
              </a:rPr>
              <a:t> all diabetics and had recent worsened HF</a:t>
            </a:r>
            <a:endParaRPr sz="1800">
              <a:solidFill>
                <a:schemeClr val="dk1"/>
              </a:solidFill>
            </a:endParaRPr>
          </a:p>
          <a:p>
            <a:pPr marL="0" lvl="0" indent="0" algn="l" rtl="0">
              <a:spcBef>
                <a:spcPts val="0"/>
              </a:spcBef>
              <a:spcAft>
                <a:spcPts val="0"/>
              </a:spcAft>
              <a:buNone/>
            </a:pPr>
            <a:r>
              <a:rPr lang="en" sz="1800">
                <a:solidFill>
                  <a:schemeClr val="dk1"/>
                </a:solidFill>
              </a:rPr>
              <a:t>Reduced CV death or worsening HF regardless of EF</a:t>
            </a:r>
            <a:endParaRPr sz="1800">
              <a:solidFill>
                <a:schemeClr val="dk1"/>
              </a:solidFill>
            </a:endParaRPr>
          </a:p>
          <a:p>
            <a:pPr marL="0" lvl="0" indent="0" algn="l" rtl="0">
              <a:spcBef>
                <a:spcPts val="0"/>
              </a:spcBef>
              <a:spcAft>
                <a:spcPts val="0"/>
              </a:spcAft>
              <a:buNone/>
            </a:pPr>
            <a:r>
              <a:rPr lang="en" sz="1800">
                <a:solidFill>
                  <a:schemeClr val="dk1"/>
                </a:solidFill>
              </a:rPr>
              <a:t>NOT USED IN PTS WITH GFR &lt;30</a:t>
            </a:r>
            <a:endParaRPr sz="1800">
              <a:solidFill>
                <a:schemeClr val="dk1"/>
              </a:solidFill>
            </a:endParaRPr>
          </a:p>
          <a:p>
            <a:pPr marL="0" lvl="0" indent="0" algn="l" rtl="0">
              <a:spcBef>
                <a:spcPts val="0"/>
              </a:spcBef>
              <a:spcAft>
                <a:spcPts val="0"/>
              </a:spcAft>
              <a:buNone/>
            </a:pPr>
            <a:endParaRPr sz="1800"/>
          </a:p>
          <a:p>
            <a:pPr marL="0" lvl="0" indent="0" algn="l" rtl="0">
              <a:spcBef>
                <a:spcPts val="0"/>
              </a:spcBef>
              <a:spcAft>
                <a:spcPts val="0"/>
              </a:spcAft>
              <a:buNone/>
            </a:pPr>
            <a:r>
              <a:rPr lang="en" sz="1800"/>
              <a:t>WE ALSO KNOW SGLT2i SLOW PROGRESSION OF RENAL DISEASE- good option for DIABETIC patients </a:t>
            </a:r>
            <a:endParaRPr sz="18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c5e7a1509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3c5e7a1509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sz="1500" i="1">
                <a:solidFill>
                  <a:srgbClr val="231F20"/>
                </a:solidFill>
                <a:highlight>
                  <a:srgbClr val="F2F3F3"/>
                </a:highlight>
              </a:rPr>
              <a:t>J Card Fail.</a:t>
            </a:r>
            <a:r>
              <a:rPr lang="en" sz="1500">
                <a:solidFill>
                  <a:srgbClr val="231F20"/>
                </a:solidFill>
                <a:highlight>
                  <a:srgbClr val="F2F3F3"/>
                </a:highlight>
              </a:rPr>
              <a:t> 2025 Fonarow et al.</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bc520288e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2bc520288e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000">
                <a:solidFill>
                  <a:schemeClr val="dk1"/>
                </a:solidFill>
              </a:rPr>
              <a:t>KAPLAN-MEIER GRAPHS- Effect Occurs EARLY ON showing difference between groups with Dapafliglozin added to GDMT for primary outcome of recurrent hospitalization for HF and CV death</a:t>
            </a:r>
            <a:endParaRPr sz="2000">
              <a:solidFill>
                <a:schemeClr val="dk1"/>
              </a:solidFill>
            </a:endParaRPr>
          </a:p>
          <a:p>
            <a:pPr marL="0" lvl="0" indent="0" algn="l" rtl="0">
              <a:spcBef>
                <a:spcPts val="0"/>
              </a:spcBef>
              <a:spcAft>
                <a:spcPts val="0"/>
              </a:spcAft>
              <a:buClr>
                <a:schemeClr val="dk1"/>
              </a:buClr>
              <a:buSzPts val="1100"/>
              <a:buFont typeface="Arial"/>
              <a:buNone/>
            </a:pPr>
            <a:endParaRPr sz="2000">
              <a:solidFill>
                <a:schemeClr val="dk1"/>
              </a:solidFill>
            </a:endParaRPr>
          </a:p>
          <a:p>
            <a:pPr marL="0" lvl="0" indent="0" algn="l" rtl="0">
              <a:spcBef>
                <a:spcPts val="0"/>
              </a:spcBef>
              <a:spcAft>
                <a:spcPts val="0"/>
              </a:spcAft>
              <a:buNone/>
            </a:pPr>
            <a:endParaRPr sz="20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bc520288ef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2bc520288ef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t>Effect Occurs EARLY showing difference between groups with Empagliflozin added to GDMT for primary outcome of CV death and recurrent hospitalization for HF </a:t>
            </a:r>
            <a:endParaRPr sz="20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1f008a31523_2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1f008a31523_2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t>GRAPH- SEPARATION OF LINES EARLY ON </a:t>
            </a:r>
            <a:endParaRPr sz="2000"/>
          </a:p>
          <a:p>
            <a:pPr marL="0" lvl="0" indent="0" algn="l" rtl="0">
              <a:spcBef>
                <a:spcPts val="0"/>
              </a:spcBef>
              <a:spcAft>
                <a:spcPts val="0"/>
              </a:spcAft>
              <a:buNone/>
            </a:pPr>
            <a:r>
              <a:rPr lang="en" sz="2000"/>
              <a:t>This trial was shorter duration (9 months) due to loss of funding</a:t>
            </a:r>
            <a:endParaRPr sz="2000"/>
          </a:p>
          <a:p>
            <a:pPr marL="0" lvl="0" indent="0" algn="l" rtl="0">
              <a:spcBef>
                <a:spcPts val="0"/>
              </a:spcBef>
              <a:spcAft>
                <a:spcPts val="0"/>
              </a:spcAft>
              <a:buNone/>
            </a:pPr>
            <a:endParaRPr sz="2000"/>
          </a:p>
          <a:p>
            <a:pPr marL="0" lvl="0" indent="0" algn="l" rtl="0">
              <a:spcBef>
                <a:spcPts val="0"/>
              </a:spcBef>
              <a:spcAft>
                <a:spcPts val="0"/>
              </a:spcAft>
              <a:buNone/>
            </a:pPr>
            <a:r>
              <a:rPr lang="en" sz="2000"/>
              <a:t>Keep in mind Sotagliflozin inhibits SGLT1 (as well as 2) which can potentially lower blood sugar </a:t>
            </a:r>
            <a:endParaRPr sz="2000"/>
          </a:p>
          <a:p>
            <a:pPr marL="0" lvl="0" indent="0" algn="l" rtl="0">
              <a:spcBef>
                <a:spcPts val="0"/>
              </a:spcBef>
              <a:spcAft>
                <a:spcPts val="0"/>
              </a:spcAft>
              <a:buNone/>
            </a:pPr>
            <a:r>
              <a:rPr lang="en" sz="2000"/>
              <a:t>	</a:t>
            </a:r>
            <a:endParaRPr sz="20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9f1a90b1d8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29f1a90b1d8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SGLT2i: </a:t>
            </a:r>
            <a:endParaRPr sz="1800"/>
          </a:p>
          <a:p>
            <a:pPr marL="0" lvl="0" indent="0" algn="l" rtl="0">
              <a:spcBef>
                <a:spcPts val="0"/>
              </a:spcBef>
              <a:spcAft>
                <a:spcPts val="0"/>
              </a:spcAft>
              <a:buNone/>
            </a:pPr>
            <a:r>
              <a:rPr lang="en" sz="1800"/>
              <a:t>-May see brief rise in Creatinine</a:t>
            </a:r>
            <a:endParaRPr sz="1800"/>
          </a:p>
          <a:p>
            <a:pPr marL="0" lvl="0" indent="0" algn="l" rtl="0">
              <a:spcBef>
                <a:spcPts val="0"/>
              </a:spcBef>
              <a:spcAft>
                <a:spcPts val="0"/>
              </a:spcAft>
              <a:buNone/>
            </a:pPr>
            <a:r>
              <a:rPr lang="en" sz="1800"/>
              <a:t>-Do not have to wait until you reach target doses of other meds before starting. </a:t>
            </a:r>
            <a:endParaRPr sz="1800"/>
          </a:p>
          <a:p>
            <a:pPr marL="0" lvl="0" indent="0" algn="l" rtl="0">
              <a:spcBef>
                <a:spcPts val="0"/>
              </a:spcBef>
              <a:spcAft>
                <a:spcPts val="0"/>
              </a:spcAft>
              <a:buNone/>
            </a:pPr>
            <a:r>
              <a:rPr lang="en" sz="1800"/>
              <a:t>-May require less loop diuretic. IF YOU SEE CR RISE DO NOT STOP THE SGLT2I BUT RATHER CUT BACK DIURETIC AND REASSESS CR.</a:t>
            </a:r>
            <a:endParaRPr sz="1800"/>
          </a:p>
          <a:p>
            <a:pPr marL="0" lvl="0" indent="0" algn="l" rtl="0">
              <a:spcBef>
                <a:spcPts val="0"/>
              </a:spcBef>
              <a:spcAft>
                <a:spcPts val="0"/>
              </a:spcAft>
              <a:buNone/>
            </a:pPr>
            <a:r>
              <a:rPr lang="en" sz="1800"/>
              <a:t>-Cost can be an issues for some patients</a:t>
            </a:r>
            <a:endParaRPr sz="1800"/>
          </a:p>
          <a:p>
            <a:pPr marL="0" lvl="0" indent="0" algn="l" rtl="0">
              <a:spcBef>
                <a:spcPts val="0"/>
              </a:spcBef>
              <a:spcAft>
                <a:spcPts val="0"/>
              </a:spcAft>
              <a:buNone/>
            </a:pPr>
            <a:r>
              <a:rPr lang="en" sz="1800"/>
              <a:t>-Potential SE’s- genital mycotic infection, UTI’s, volume related effects as mentioned and may need to reduce Loop diuretic	</a:t>
            </a:r>
            <a:endParaRPr sz="1800"/>
          </a:p>
          <a:p>
            <a:pPr marL="0" lvl="0" indent="0" algn="l" rtl="0">
              <a:spcBef>
                <a:spcPts val="0"/>
              </a:spcBef>
              <a:spcAft>
                <a:spcPts val="0"/>
              </a:spcAft>
              <a:buNone/>
            </a:pPr>
            <a:r>
              <a:rPr lang="en" sz="1800"/>
              <a:t>-Less common SE is Fournier’s gangrene but is life threatening</a:t>
            </a:r>
            <a:endParaRPr sz="1800"/>
          </a:p>
          <a:p>
            <a:pPr marL="0" lvl="0" indent="0" algn="l" rtl="0">
              <a:spcBef>
                <a:spcPts val="0"/>
              </a:spcBef>
              <a:spcAft>
                <a:spcPts val="0"/>
              </a:spcAft>
              <a:buNone/>
            </a:pPr>
            <a:r>
              <a:rPr lang="en" sz="1800"/>
              <a:t>	</a:t>
            </a:r>
            <a:endParaRPr sz="18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29a1351378e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29a1351378e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CORLANOR- I am mentioning as it is part of HF Guidelines</a:t>
            </a:r>
            <a:endParaRPr sz="1800"/>
          </a:p>
          <a:p>
            <a:pPr marL="0" lvl="0" indent="0" algn="l" rtl="0">
              <a:spcBef>
                <a:spcPts val="0"/>
              </a:spcBef>
              <a:spcAft>
                <a:spcPts val="0"/>
              </a:spcAft>
              <a:buNone/>
            </a:pPr>
            <a:r>
              <a:rPr lang="en" sz="1800"/>
              <a:t>Can be used for patients that have resting HR &gt;=70/min in NSR on maximal BB tx.</a:t>
            </a:r>
            <a:endParaRPr sz="1800"/>
          </a:p>
          <a:p>
            <a:pPr marL="0" lvl="0" indent="0" algn="l" rtl="0">
              <a:spcBef>
                <a:spcPts val="0"/>
              </a:spcBef>
              <a:spcAft>
                <a:spcPts val="0"/>
              </a:spcAft>
              <a:buNone/>
            </a:pPr>
            <a:r>
              <a:rPr lang="en" sz="1800"/>
              <a:t>Decreases HR- works at level of sinus node</a:t>
            </a:r>
            <a:endParaRPr sz="1800"/>
          </a:p>
          <a:p>
            <a:pPr marL="0" lvl="0" indent="0" algn="l" rtl="0">
              <a:spcBef>
                <a:spcPts val="0"/>
              </a:spcBef>
              <a:spcAft>
                <a:spcPts val="0"/>
              </a:spcAft>
              <a:buNone/>
            </a:pPr>
            <a:r>
              <a:rPr lang="en" sz="1800"/>
              <a:t>Not recommended for acute CHF and if pacemaker dependent</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SHIFT TRIAL: </a:t>
            </a:r>
            <a:endParaRPr sz="1800"/>
          </a:p>
          <a:p>
            <a:pPr marL="0" lvl="0" indent="0" algn="l" rtl="0">
              <a:spcBef>
                <a:spcPts val="0"/>
              </a:spcBef>
              <a:spcAft>
                <a:spcPts val="0"/>
              </a:spcAft>
              <a:buNone/>
            </a:pPr>
            <a:r>
              <a:rPr lang="en" sz="1800"/>
              <a:t>Pts on all standard tx</a:t>
            </a:r>
            <a:endParaRPr sz="1800"/>
          </a:p>
          <a:p>
            <a:pPr marL="0" lvl="0" indent="0" algn="l" rtl="0">
              <a:spcBef>
                <a:spcPts val="0"/>
              </a:spcBef>
              <a:spcAft>
                <a:spcPts val="0"/>
              </a:spcAft>
              <a:buNone/>
            </a:pPr>
            <a:r>
              <a:rPr lang="en" sz="1800"/>
              <a:t>EF &lt;=35%</a:t>
            </a:r>
            <a:endParaRPr sz="1800"/>
          </a:p>
          <a:p>
            <a:pPr marL="0" lvl="0" indent="0" algn="l" rtl="0">
              <a:spcBef>
                <a:spcPts val="0"/>
              </a:spcBef>
              <a:spcAft>
                <a:spcPts val="0"/>
              </a:spcAft>
              <a:buNone/>
            </a:pPr>
            <a:r>
              <a:rPr lang="en" sz="1800"/>
              <a:t>Decreased risk of hospitalization</a:t>
            </a:r>
            <a:endParaRPr sz="1800"/>
          </a:p>
          <a:p>
            <a:pPr marL="0" lvl="0" indent="0" algn="l" rtl="0">
              <a:spcBef>
                <a:spcPts val="0"/>
              </a:spcBef>
              <a:spcAft>
                <a:spcPts val="0"/>
              </a:spcAft>
              <a:buNone/>
            </a:pPr>
            <a:r>
              <a:rPr lang="en" sz="1800"/>
              <a:t>No effect on mortality</a:t>
            </a:r>
            <a:endParaRPr sz="1800"/>
          </a:p>
          <a:p>
            <a:pPr marL="0" lvl="0" indent="0" algn="l" rtl="0">
              <a:spcBef>
                <a:spcPts val="0"/>
              </a:spcBef>
              <a:spcAft>
                <a:spcPts val="0"/>
              </a:spcAft>
              <a:buNone/>
            </a:pPr>
            <a:endParaRPr sz="18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2bc520288ef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2bc520288ef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VERICIGUAT–again part of HF Guidelines so I am mentioning it for awareness of this drug that is approved for HF.</a:t>
            </a:r>
            <a:endParaRPr sz="1800"/>
          </a:p>
          <a:p>
            <a:pPr marL="0" lvl="0" indent="0" algn="l" rtl="0">
              <a:spcBef>
                <a:spcPts val="0"/>
              </a:spcBef>
              <a:spcAft>
                <a:spcPts val="0"/>
              </a:spcAft>
              <a:buClr>
                <a:schemeClr val="dk1"/>
              </a:buClr>
              <a:buSzPts val="1100"/>
              <a:buFont typeface="Arial"/>
              <a:buNone/>
            </a:pPr>
            <a:r>
              <a:rPr lang="en" sz="1800">
                <a:solidFill>
                  <a:schemeClr val="dk1"/>
                </a:solidFill>
              </a:rPr>
              <a:t>For patients also on Quadruple tx</a:t>
            </a:r>
            <a:endParaRPr sz="1800">
              <a:solidFill>
                <a:schemeClr val="dk1"/>
              </a:solidFill>
            </a:endParaRPr>
          </a:p>
          <a:p>
            <a:pPr marL="0" lvl="0" indent="0" algn="l" rtl="0">
              <a:spcBef>
                <a:spcPts val="0"/>
              </a:spcBef>
              <a:spcAft>
                <a:spcPts val="0"/>
              </a:spcAft>
              <a:buNone/>
            </a:pPr>
            <a:r>
              <a:rPr lang="en" sz="1800"/>
              <a:t>Targets cellular pathway to reduce inflammation and target myocytes to reduce hypertrophy of the heart and improve renal blood flow</a:t>
            </a:r>
            <a:endParaRPr sz="1800"/>
          </a:p>
          <a:p>
            <a:pPr marL="0" lvl="0" indent="0" algn="l" rtl="0">
              <a:spcBef>
                <a:spcPts val="0"/>
              </a:spcBef>
              <a:spcAft>
                <a:spcPts val="0"/>
              </a:spcAft>
              <a:buNone/>
            </a:pPr>
            <a:endParaRPr sz="2000"/>
          </a:p>
          <a:p>
            <a:pPr marL="0" lvl="0" indent="0" algn="l" rtl="0">
              <a:spcBef>
                <a:spcPts val="0"/>
              </a:spcBef>
              <a:spcAft>
                <a:spcPts val="0"/>
              </a:spcAft>
              <a:buNone/>
            </a:pPr>
            <a:endParaRPr sz="20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1ef32f7f4f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1ef32f7f4f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VICTORIA TRIAL:</a:t>
            </a:r>
            <a:endParaRPr sz="1800"/>
          </a:p>
          <a:p>
            <a:pPr marL="0" lvl="0" indent="0" algn="l" rtl="0">
              <a:spcBef>
                <a:spcPts val="0"/>
              </a:spcBef>
              <a:spcAft>
                <a:spcPts val="0"/>
              </a:spcAft>
              <a:buNone/>
            </a:pPr>
            <a:r>
              <a:rPr lang="en" sz="1800"/>
              <a:t>Higher risk HFrEF patients with EF &lt;45%</a:t>
            </a:r>
            <a:endParaRPr sz="1800"/>
          </a:p>
          <a:p>
            <a:pPr marL="0" lvl="0" indent="0" algn="l" rtl="0">
              <a:spcBef>
                <a:spcPts val="0"/>
              </a:spcBef>
              <a:spcAft>
                <a:spcPts val="0"/>
              </a:spcAft>
              <a:buNone/>
            </a:pPr>
            <a:r>
              <a:rPr lang="en" sz="1800"/>
              <a:t>Reduction of CV death or first HF hospitalization. </a:t>
            </a:r>
            <a:endParaRPr sz="1800"/>
          </a:p>
          <a:p>
            <a:pPr marL="0" lvl="0" indent="0" algn="l" rtl="0">
              <a:spcBef>
                <a:spcPts val="0"/>
              </a:spcBef>
              <a:spcAft>
                <a:spcPts val="0"/>
              </a:spcAft>
              <a:buNone/>
            </a:pPr>
            <a:r>
              <a:rPr lang="en" sz="1800"/>
              <a:t>No monitoring of electrolytes or renal function</a:t>
            </a:r>
            <a:endParaRPr sz="1800"/>
          </a:p>
          <a:p>
            <a:pPr marL="0" lvl="0" indent="0" algn="l" rtl="0">
              <a:spcBef>
                <a:spcPts val="0"/>
              </a:spcBef>
              <a:spcAft>
                <a:spcPts val="0"/>
              </a:spcAft>
              <a:buNone/>
            </a:pPr>
            <a:r>
              <a:rPr lang="en" sz="1800"/>
              <a:t>There was more hypotension and anemia in tx group but not statistically significant</a:t>
            </a:r>
            <a:endParaRPr sz="1800"/>
          </a:p>
          <a:p>
            <a:pPr marL="0" lvl="0" indent="0" algn="l" rtl="0">
              <a:spcBef>
                <a:spcPts val="0"/>
              </a:spcBef>
              <a:spcAft>
                <a:spcPts val="0"/>
              </a:spcAft>
              <a:buNone/>
            </a:pPr>
            <a:r>
              <a:rPr lang="en" sz="1800"/>
              <a:t>Contraindicated in patients on long acting nitrate or PDE5 inhibitor- due to effect on NO pathway</a:t>
            </a:r>
            <a:endParaRPr sz="1800"/>
          </a:p>
          <a:p>
            <a:pPr marL="0" lvl="0" indent="0" algn="l" rtl="0">
              <a:spcBef>
                <a:spcPts val="0"/>
              </a:spcBef>
              <a:spcAft>
                <a:spcPts val="0"/>
              </a:spcAft>
              <a:buNone/>
            </a:pPr>
            <a:endParaRPr sz="2000"/>
          </a:p>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f229dff92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2f229dff92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29f1a90b1d8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29f1a90b1d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LOOKING AT HAZARD RATIO- The FURTHER THE LINE TO THE LEFT, THE LOWER THE HAZARD RATIO </a:t>
            </a:r>
            <a:endParaRPr sz="1800"/>
          </a:p>
          <a:p>
            <a:pPr marL="0" lvl="0" indent="0" algn="l" rtl="0">
              <a:spcBef>
                <a:spcPts val="0"/>
              </a:spcBef>
              <a:spcAft>
                <a:spcPts val="0"/>
              </a:spcAft>
              <a:buNone/>
            </a:pPr>
            <a:r>
              <a:rPr lang="en" sz="1800"/>
              <a:t>LOWEST with combination of ARNI, BB, MRA and SGLT2i- a Hazard Ratio of 0.39 demonstrates NEARLY 60% LOWER ALL CAUSE DEATH which translates to a life year gain of 5 YEARS compared to no tx</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Even with combination of ARNI, BB and MRA there is benefit with HAZARD RATIO OF 0.44 but this further improves with QUADRUPLE TX</a:t>
            </a:r>
            <a:endParaRPr sz="18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29fa3cf87a1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29fa3cf87a1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50% of HF patients with HF are Iron deficient leading to:</a:t>
            </a:r>
            <a:endParaRPr sz="1800"/>
          </a:p>
          <a:p>
            <a:pPr marL="0" lvl="0" indent="0" algn="l" rtl="0">
              <a:spcBef>
                <a:spcPts val="0"/>
              </a:spcBef>
              <a:spcAft>
                <a:spcPts val="0"/>
              </a:spcAft>
              <a:buNone/>
            </a:pPr>
            <a:r>
              <a:rPr lang="en" sz="1800"/>
              <a:t>Decreased functional capacity</a:t>
            </a:r>
            <a:endParaRPr sz="1800"/>
          </a:p>
          <a:p>
            <a:pPr marL="0" lvl="0" indent="0" algn="l" rtl="0">
              <a:spcBef>
                <a:spcPts val="0"/>
              </a:spcBef>
              <a:spcAft>
                <a:spcPts val="0"/>
              </a:spcAft>
              <a:buNone/>
            </a:pPr>
            <a:r>
              <a:rPr lang="en" sz="1800"/>
              <a:t>Decreased QOL</a:t>
            </a:r>
            <a:endParaRPr sz="1800"/>
          </a:p>
          <a:p>
            <a:pPr marL="0" lvl="0" indent="0" algn="l" rtl="0">
              <a:spcBef>
                <a:spcPts val="0"/>
              </a:spcBef>
              <a:spcAft>
                <a:spcPts val="0"/>
              </a:spcAft>
              <a:buNone/>
            </a:pPr>
            <a:r>
              <a:rPr lang="en" sz="1800"/>
              <a:t>Recommend checking iron levels in the hospital </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AFFIRM AHF TRIAL:</a:t>
            </a:r>
            <a:endParaRPr sz="1800"/>
          </a:p>
          <a:p>
            <a:pPr marL="0" lvl="0" indent="0" algn="l" rtl="0">
              <a:spcBef>
                <a:spcPts val="0"/>
              </a:spcBef>
              <a:spcAft>
                <a:spcPts val="0"/>
              </a:spcAft>
              <a:buNone/>
            </a:pPr>
            <a:r>
              <a:rPr lang="en" sz="1800"/>
              <a:t>IV Ferric Carboxymaltose after acute HF hospitalization</a:t>
            </a:r>
            <a:endParaRPr sz="1800"/>
          </a:p>
          <a:p>
            <a:pPr marL="0" lvl="0" indent="0" algn="l" rtl="0">
              <a:spcBef>
                <a:spcPts val="0"/>
              </a:spcBef>
              <a:spcAft>
                <a:spcPts val="0"/>
              </a:spcAft>
              <a:buNone/>
            </a:pPr>
            <a:r>
              <a:rPr lang="en" sz="1800"/>
              <a:t>LVEF &lt;50% and received at least 40 mg IV lasix or equivalent</a:t>
            </a:r>
            <a:endParaRPr sz="1800"/>
          </a:p>
          <a:p>
            <a:pPr marL="0" lvl="0" indent="0" algn="l" rtl="0">
              <a:spcBef>
                <a:spcPts val="0"/>
              </a:spcBef>
              <a:spcAft>
                <a:spcPts val="0"/>
              </a:spcAft>
              <a:buNone/>
            </a:pPr>
            <a:r>
              <a:rPr lang="en" sz="1800"/>
              <a:t>Results showed reduced risk of recurrent hospitalization</a:t>
            </a:r>
            <a:endParaRPr sz="1800"/>
          </a:p>
          <a:p>
            <a:pPr marL="0" lvl="0" indent="0" algn="l" rtl="0">
              <a:spcBef>
                <a:spcPts val="0"/>
              </a:spcBef>
              <a:spcAft>
                <a:spcPts val="0"/>
              </a:spcAft>
              <a:buNone/>
            </a:pPr>
            <a:r>
              <a:rPr lang="en" sz="1800"/>
              <a:t>Did NOT reduce risk of CV death</a:t>
            </a:r>
            <a:endParaRPr sz="1800"/>
          </a:p>
          <a:p>
            <a:pPr marL="0" lvl="0" indent="0" algn="l" rtl="0">
              <a:spcBef>
                <a:spcPts val="0"/>
              </a:spcBef>
              <a:spcAft>
                <a:spcPts val="0"/>
              </a:spcAft>
              <a:buNone/>
            </a:pPr>
            <a:endParaRPr sz="2000"/>
          </a:p>
          <a:p>
            <a:pPr marL="0" lvl="0" indent="0" algn="l" rtl="0">
              <a:spcBef>
                <a:spcPts val="0"/>
              </a:spcBef>
              <a:spcAft>
                <a:spcPts val="0"/>
              </a:spcAft>
              <a:buNone/>
            </a:pPr>
            <a:r>
              <a:rPr lang="en" sz="2000"/>
              <a:t>IMPORTANT TO ADDRESS FE DEFICIENCY ANEMIA AS THIS CAN EXACERBATE HF</a:t>
            </a:r>
            <a:endParaRPr sz="20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aab3ae3fc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2aab3ae3fc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29fa3cf87a1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29fa3cf87a1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Symptomatic HFrEF (Class II-III) + Hgb &lt;15 + Ferritin &lt;100 OR Ferritin 100-299 with Fe sat &lt;20% = CONSIDER IRON REPLACEMENT</a:t>
            </a:r>
            <a:endParaRPr sz="18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9fa3cf87a1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29fa3cf87a1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WHAT IS THE NEXT STEP AFTER WE HAVE STARTED GDMT?</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29fa3cf87a1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9fa3cf87a1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Assess response to GDMT:</a:t>
            </a:r>
            <a:endParaRPr sz="1800"/>
          </a:p>
          <a:p>
            <a:pPr marL="0" lvl="0" indent="0" algn="l" rtl="0">
              <a:spcBef>
                <a:spcPts val="0"/>
              </a:spcBef>
              <a:spcAft>
                <a:spcPts val="0"/>
              </a:spcAft>
              <a:buNone/>
            </a:pPr>
            <a:r>
              <a:rPr lang="en" sz="1800"/>
              <a:t>Assess pt trajectory at each visit- HAVE THEY HAD IMPROVEMENT OF HF SYMPTOMS??</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REPEAT echo after 3 months of GDMT–If EF &lt;=35%---ICD and/or CRT</a:t>
            </a:r>
            <a:endParaRPr sz="1800"/>
          </a:p>
          <a:p>
            <a:pPr marL="0" lvl="0" indent="0" algn="l" rtl="0">
              <a:spcBef>
                <a:spcPts val="0"/>
              </a:spcBef>
              <a:spcAft>
                <a:spcPts val="0"/>
              </a:spcAft>
              <a:buNone/>
            </a:pPr>
            <a:r>
              <a:rPr lang="en" sz="1800"/>
              <a:t>If EF recovers- continue GDMT</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TRED-HF- ~50% of patients have HF event within 6 months when MEDS are stopped</a:t>
            </a:r>
            <a:endParaRPr sz="18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c7d4eca0b1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2c7d4eca0b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b="1">
                <a:solidFill>
                  <a:srgbClr val="595959"/>
                </a:solidFill>
              </a:rPr>
              <a:t>ICD Therapy: LIFE SAVING DEVICE</a:t>
            </a:r>
            <a:endParaRPr sz="1800" b="1">
              <a:solidFill>
                <a:srgbClr val="595959"/>
              </a:solidFill>
            </a:endParaRPr>
          </a:p>
          <a:p>
            <a:pPr marL="0" lvl="0" indent="0" algn="l" rtl="0">
              <a:lnSpc>
                <a:spcPct val="115000"/>
              </a:lnSpc>
              <a:spcBef>
                <a:spcPts val="1200"/>
              </a:spcBef>
              <a:spcAft>
                <a:spcPts val="0"/>
              </a:spcAft>
              <a:buNone/>
            </a:pPr>
            <a:r>
              <a:rPr lang="en" sz="1800" b="1">
                <a:solidFill>
                  <a:srgbClr val="595959"/>
                </a:solidFill>
              </a:rPr>
              <a:t>MADIT-II, DEFINITE and SCD-HeFT Trials: ICD reduced sudden cardiac death compared to OMT</a:t>
            </a:r>
            <a:endParaRPr sz="1800" b="1">
              <a:solidFill>
                <a:srgbClr val="595959"/>
              </a:solidFill>
            </a:endParaRPr>
          </a:p>
          <a:p>
            <a:pPr marL="0" lvl="0" indent="0" algn="l" rtl="0">
              <a:spcBef>
                <a:spcPts val="1200"/>
              </a:spcBef>
              <a:spcAft>
                <a:spcPts val="0"/>
              </a:spcAft>
              <a:buClr>
                <a:schemeClr val="dk1"/>
              </a:buClr>
              <a:buSzPts val="1100"/>
              <a:buFont typeface="Arial"/>
              <a:buNone/>
            </a:pPr>
            <a:r>
              <a:rPr lang="en" sz="1800" b="1">
                <a:solidFill>
                  <a:schemeClr val="dk1"/>
                </a:solidFill>
              </a:rPr>
              <a:t>CRT– Pacing leads in the right and left ventricle to maximized synchrony of the right and left side of the heart</a:t>
            </a:r>
            <a:endParaRPr sz="1800" b="1">
              <a:solidFill>
                <a:schemeClr val="dk1"/>
              </a:solidFill>
            </a:endParaRPr>
          </a:p>
          <a:p>
            <a:pPr marL="0" lvl="0" indent="0" algn="l" rtl="0">
              <a:spcBef>
                <a:spcPts val="0"/>
              </a:spcBef>
              <a:spcAft>
                <a:spcPts val="0"/>
              </a:spcAft>
              <a:buClr>
                <a:schemeClr val="dk1"/>
              </a:buClr>
              <a:buSzPts val="1100"/>
              <a:buFont typeface="Arial"/>
              <a:buNone/>
            </a:pPr>
            <a:endParaRPr sz="18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800" b="1">
                <a:solidFill>
                  <a:srgbClr val="595959"/>
                </a:solidFill>
              </a:rPr>
              <a:t>CRT: CARE-HF and MADIT-CRT- CRT reduced all-cause mortality compared to OMT in HFrEF patients though in MADIT study it was only patients with QRS duration &gt;/=150 msec with LBBB</a:t>
            </a:r>
            <a:endParaRPr sz="1800" b="1">
              <a:solidFill>
                <a:srgbClr val="595959"/>
              </a:solidFill>
            </a:endParaRPr>
          </a:p>
          <a:p>
            <a:pPr marL="0" lvl="0" indent="0" algn="l" rtl="0">
              <a:spcBef>
                <a:spcPts val="1200"/>
              </a:spcBef>
              <a:spcAft>
                <a:spcPts val="0"/>
              </a:spcAft>
              <a:buClr>
                <a:schemeClr val="dk1"/>
              </a:buClr>
              <a:buSzPts val="1100"/>
              <a:buFont typeface="Arial"/>
              <a:buNone/>
            </a:pPr>
            <a:endParaRPr sz="1800">
              <a:solidFill>
                <a:schemeClr val="dk1"/>
              </a:solidFill>
            </a:endParaRPr>
          </a:p>
          <a:p>
            <a:pPr marL="0" lvl="0" indent="0" algn="l" rtl="0">
              <a:lnSpc>
                <a:spcPct val="115000"/>
              </a:lnSpc>
              <a:spcBef>
                <a:spcPts val="0"/>
              </a:spcBef>
              <a:spcAft>
                <a:spcPts val="0"/>
              </a:spcAft>
              <a:buNone/>
            </a:pPr>
            <a:endParaRPr sz="1800">
              <a:solidFill>
                <a:srgbClr val="595959"/>
              </a:solidFill>
            </a:endParaRPr>
          </a:p>
          <a:p>
            <a:pPr marL="0" lvl="0" indent="0" algn="l" rtl="0">
              <a:lnSpc>
                <a:spcPct val="115000"/>
              </a:lnSpc>
              <a:spcBef>
                <a:spcPts val="1200"/>
              </a:spcBef>
              <a:spcAft>
                <a:spcPts val="0"/>
              </a:spcAft>
              <a:buNone/>
            </a:pPr>
            <a:endParaRPr>
              <a:solidFill>
                <a:srgbClr val="595959"/>
              </a:solidFill>
            </a:endParaRPr>
          </a:p>
          <a:p>
            <a:pPr marL="0" lvl="0" indent="0" algn="l" rtl="0">
              <a:spcBef>
                <a:spcPts val="120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c600f31ef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2c600f31ef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chemeClr val="dk1"/>
                </a:solidFill>
                <a:latin typeface="Roboto"/>
                <a:ea typeface="Roboto"/>
                <a:cs typeface="Roboto"/>
                <a:sym typeface="Roboto"/>
              </a:rPr>
              <a:t>CARDIAC REHAB</a:t>
            </a:r>
            <a:endParaRPr sz="1800">
              <a:solidFill>
                <a:schemeClr val="dk1"/>
              </a:solidFill>
              <a:latin typeface="Roboto"/>
              <a:ea typeface="Roboto"/>
              <a:cs typeface="Roboto"/>
              <a:sym typeface="Roboto"/>
            </a:endParaRPr>
          </a:p>
          <a:p>
            <a:pPr marL="0" lvl="0" indent="0" algn="l" rtl="0">
              <a:lnSpc>
                <a:spcPct val="115000"/>
              </a:lnSpc>
              <a:spcBef>
                <a:spcPts val="0"/>
              </a:spcBef>
              <a:spcAft>
                <a:spcPts val="0"/>
              </a:spcAft>
              <a:buNone/>
            </a:pPr>
            <a:r>
              <a:rPr lang="en" sz="1800">
                <a:solidFill>
                  <a:schemeClr val="dk1"/>
                </a:solidFill>
                <a:latin typeface="Roboto"/>
                <a:ea typeface="Roboto"/>
                <a:cs typeface="Roboto"/>
                <a:sym typeface="Roboto"/>
              </a:rPr>
              <a:t>For patients with chronic stable HF Class II or III HF on GDMT </a:t>
            </a:r>
            <a:endParaRPr sz="1800">
              <a:solidFill>
                <a:schemeClr val="dk1"/>
              </a:solidFill>
              <a:latin typeface="Roboto"/>
              <a:ea typeface="Roboto"/>
              <a:cs typeface="Roboto"/>
              <a:sym typeface="Roboto"/>
            </a:endParaRPr>
          </a:p>
          <a:p>
            <a:pPr marL="0" lvl="0" indent="0" algn="l" rtl="0">
              <a:lnSpc>
                <a:spcPct val="115000"/>
              </a:lnSpc>
              <a:spcBef>
                <a:spcPts val="0"/>
              </a:spcBef>
              <a:spcAft>
                <a:spcPts val="0"/>
              </a:spcAft>
              <a:buNone/>
            </a:pPr>
            <a:r>
              <a:rPr lang="en" sz="1800">
                <a:solidFill>
                  <a:schemeClr val="dk1"/>
                </a:solidFill>
                <a:latin typeface="Roboto"/>
                <a:ea typeface="Roboto"/>
                <a:cs typeface="Roboto"/>
                <a:sym typeface="Roboto"/>
              </a:rPr>
              <a:t>RECOMMENDED AS PART OF THE HF GUIDELINES</a:t>
            </a:r>
            <a:endParaRPr sz="1800">
              <a:solidFill>
                <a:schemeClr val="dk1"/>
              </a:solidFill>
              <a:latin typeface="Roboto"/>
              <a:ea typeface="Roboto"/>
              <a:cs typeface="Roboto"/>
              <a:sym typeface="Roboto"/>
            </a:endParaRPr>
          </a:p>
          <a:p>
            <a:pPr marL="0" lvl="0" indent="0" algn="l" rtl="0">
              <a:lnSpc>
                <a:spcPct val="115000"/>
              </a:lnSpc>
              <a:spcBef>
                <a:spcPts val="0"/>
              </a:spcBef>
              <a:spcAft>
                <a:spcPts val="0"/>
              </a:spcAft>
              <a:buNone/>
            </a:pPr>
            <a:r>
              <a:rPr lang="en" sz="1800">
                <a:solidFill>
                  <a:schemeClr val="dk1"/>
                </a:solidFill>
                <a:latin typeface="Roboto"/>
                <a:ea typeface="Roboto"/>
                <a:cs typeface="Roboto"/>
                <a:sym typeface="Roboto"/>
              </a:rPr>
              <a:t>UNDERUTILIZED among patients with HF.</a:t>
            </a:r>
            <a:endParaRPr sz="1800">
              <a:solidFill>
                <a:schemeClr val="dk1"/>
              </a:solidFill>
              <a:latin typeface="Roboto"/>
              <a:ea typeface="Roboto"/>
              <a:cs typeface="Roboto"/>
              <a:sym typeface="Roboto"/>
            </a:endParaRPr>
          </a:p>
          <a:p>
            <a:pPr marL="0" lvl="0" indent="0" algn="l" rtl="0">
              <a:lnSpc>
                <a:spcPct val="115000"/>
              </a:lnSpc>
              <a:spcBef>
                <a:spcPts val="0"/>
              </a:spcBef>
              <a:spcAft>
                <a:spcPts val="0"/>
              </a:spcAft>
              <a:buNone/>
            </a:pPr>
            <a:endParaRPr sz="1800">
              <a:solidFill>
                <a:schemeClr val="dk1"/>
              </a:solidFill>
              <a:latin typeface="Roboto"/>
              <a:ea typeface="Roboto"/>
              <a:cs typeface="Roboto"/>
              <a:sym typeface="Roboto"/>
            </a:endParaRPr>
          </a:p>
          <a:p>
            <a:pPr marL="0" lvl="0" indent="0" algn="l" rtl="0">
              <a:spcBef>
                <a:spcPts val="0"/>
              </a:spcBef>
              <a:spcAft>
                <a:spcPts val="0"/>
              </a:spcAft>
              <a:buNone/>
            </a:pPr>
            <a:r>
              <a:rPr lang="en" sz="1800">
                <a:solidFill>
                  <a:schemeClr val="dk1"/>
                </a:solidFill>
              </a:rPr>
              <a:t>BENEFITS: Improvement in quality of life, functional capacity, exercise performance and HF related hospitalizations</a:t>
            </a:r>
            <a:endParaRPr sz="1800">
              <a:solidFill>
                <a:schemeClr val="dk1"/>
              </a:solidFill>
            </a:endParaRPr>
          </a:p>
          <a:p>
            <a:pPr marL="0" lvl="0" indent="0" algn="l" rtl="0">
              <a:spcBef>
                <a:spcPts val="0"/>
              </a:spcBef>
              <a:spcAft>
                <a:spcPts val="0"/>
              </a:spcAft>
              <a:buNone/>
            </a:pPr>
            <a:endParaRPr sz="1800">
              <a:solidFill>
                <a:schemeClr val="dk1"/>
              </a:solidFill>
            </a:endParaRPr>
          </a:p>
          <a:p>
            <a:pPr marL="0" lvl="0" indent="0" algn="l" rtl="0">
              <a:spcBef>
                <a:spcPts val="0"/>
              </a:spcBef>
              <a:spcAft>
                <a:spcPts val="0"/>
              </a:spcAft>
              <a:buNone/>
            </a:pPr>
            <a:r>
              <a:rPr lang="en" sz="1800"/>
              <a:t>Barriers: Cost as usually patient have to pay a Copay for each cardiac rehab visit- $$ and it is a time commitment (though a beneficial one)</a:t>
            </a:r>
            <a:endParaRPr sz="18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2d121feb0c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2d121feb0c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2aab3ae3fc8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2aab3ae3fc8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1ec6896fa6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1ec6896fa6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HFpEF: HF with LVEF &gt;=50%</a:t>
            </a:r>
            <a:endParaRPr sz="1800"/>
          </a:p>
          <a:p>
            <a:pPr marL="0" lvl="0" indent="0" algn="l" rtl="0">
              <a:spcBef>
                <a:spcPts val="0"/>
              </a:spcBef>
              <a:spcAft>
                <a:spcPts val="0"/>
              </a:spcAft>
              <a:buNone/>
            </a:pPr>
            <a:r>
              <a:rPr lang="en" sz="1800"/>
              <a:t>Abnormal LV filling with increased filling pressures at rest or with exercise</a:t>
            </a:r>
            <a:endParaRPr sz="1800"/>
          </a:p>
          <a:p>
            <a:pPr marL="0" lvl="0" indent="0" algn="l" rtl="0">
              <a:spcBef>
                <a:spcPts val="0"/>
              </a:spcBef>
              <a:spcAft>
                <a:spcPts val="0"/>
              </a:spcAft>
              <a:buNone/>
            </a:pPr>
            <a:r>
              <a:rPr lang="en" sz="1800"/>
              <a:t>Symptoms: Dyspnea, exertional intolerance and edema</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Diagram: H2FPEF– &gt;6 points is highly diagnostic for HFpEF. Need echo for assessment of pulmonary HTN and E/e’ which is a measurement of filling pressures </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BNP levels- generally lower in HFpEF pts compared to HFrEF pts</a:t>
            </a:r>
            <a:endParaRPr sz="1800"/>
          </a:p>
          <a:p>
            <a:pPr marL="0" lvl="0" indent="0" algn="l" rtl="0">
              <a:spcBef>
                <a:spcPts val="0"/>
              </a:spcBef>
              <a:spcAft>
                <a:spcPts val="0"/>
              </a:spcAft>
              <a:buNone/>
            </a:pPr>
            <a:r>
              <a:rPr lang="en" sz="1800"/>
              <a:t>lower in obese patients </a:t>
            </a:r>
            <a:endParaRPr sz="18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2aab3ae3fc8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2aab3ae3fc8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IMPORTANT TO MANAGE THE COMORBID CONDITIONS ASSOCIATED WITH HFpEF</a:t>
            </a:r>
            <a:endParaRPr sz="1800"/>
          </a:p>
          <a:p>
            <a:pPr marL="0" lvl="0" indent="0" algn="l" rtl="0">
              <a:spcBef>
                <a:spcPts val="0"/>
              </a:spcBef>
              <a:spcAft>
                <a:spcPts val="0"/>
              </a:spcAft>
              <a:buNone/>
            </a:pPr>
            <a:r>
              <a:rPr lang="en" sz="1800"/>
              <a:t>HTN</a:t>
            </a:r>
            <a:endParaRPr sz="1800"/>
          </a:p>
          <a:p>
            <a:pPr marL="0" lvl="0" indent="0" algn="l" rtl="0">
              <a:spcBef>
                <a:spcPts val="0"/>
              </a:spcBef>
              <a:spcAft>
                <a:spcPts val="0"/>
              </a:spcAft>
              <a:buNone/>
            </a:pPr>
            <a:r>
              <a:rPr lang="en" sz="1800"/>
              <a:t>CAD </a:t>
            </a:r>
            <a:endParaRPr sz="1800"/>
          </a:p>
          <a:p>
            <a:pPr marL="0" lvl="0" indent="0" algn="l" rtl="0">
              <a:spcBef>
                <a:spcPts val="0"/>
              </a:spcBef>
              <a:spcAft>
                <a:spcPts val="0"/>
              </a:spcAft>
              <a:buNone/>
            </a:pPr>
            <a:r>
              <a:rPr lang="en" sz="1800"/>
              <a:t>Afib- rate versus rhythm control</a:t>
            </a:r>
            <a:endParaRPr sz="1800"/>
          </a:p>
          <a:p>
            <a:pPr marL="0" lvl="0" indent="0" algn="l" rtl="0">
              <a:spcBef>
                <a:spcPts val="0"/>
              </a:spcBef>
              <a:spcAft>
                <a:spcPts val="0"/>
              </a:spcAft>
              <a:buNone/>
            </a:pPr>
            <a:r>
              <a:rPr lang="en" sz="1800"/>
              <a:t>Obesity </a:t>
            </a:r>
            <a:endParaRPr sz="1800"/>
          </a:p>
          <a:p>
            <a:pPr marL="0" lvl="0" indent="0" algn="l" rtl="0">
              <a:spcBef>
                <a:spcPts val="0"/>
              </a:spcBef>
              <a:spcAft>
                <a:spcPts val="0"/>
              </a:spcAft>
              <a:buNone/>
            </a:pPr>
            <a:r>
              <a:rPr lang="en" sz="1800"/>
              <a:t>Sleep apnea- CPAP, dental device </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DIET, EXERCISE AND WEIGHT LOSS ALWAYS HAVE TO BE PART OF TX</a:t>
            </a:r>
            <a:endParaRPr sz="18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ef7ae78cc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1ef7ae78cc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t>HFpEF Pharmacotherapy:</a:t>
            </a:r>
            <a:endParaRPr sz="2000"/>
          </a:p>
          <a:p>
            <a:pPr marL="0" lvl="0" indent="0" algn="l" rtl="0">
              <a:spcBef>
                <a:spcPts val="0"/>
              </a:spcBef>
              <a:spcAft>
                <a:spcPts val="0"/>
              </a:spcAft>
              <a:buNone/>
            </a:pPr>
            <a:r>
              <a:rPr lang="en" sz="2000"/>
              <a:t>LOOP DIURETICS- decrease congestion and improves symptoms</a:t>
            </a:r>
            <a:endParaRPr sz="2000"/>
          </a:p>
          <a:p>
            <a:pPr marL="0" lvl="0" indent="0" algn="l" rtl="0">
              <a:spcBef>
                <a:spcPts val="0"/>
              </a:spcBef>
              <a:spcAft>
                <a:spcPts val="0"/>
              </a:spcAft>
              <a:buNone/>
            </a:pPr>
            <a:endParaRPr sz="2000"/>
          </a:p>
          <a:p>
            <a:pPr marL="0" lvl="0" indent="0" algn="l" rtl="0">
              <a:spcBef>
                <a:spcPts val="0"/>
              </a:spcBef>
              <a:spcAft>
                <a:spcPts val="0"/>
              </a:spcAft>
              <a:buNone/>
            </a:pPr>
            <a:r>
              <a:rPr lang="en" sz="2000"/>
              <a:t>SGLT2i– FIRST LINE Tx regardless of diabetes status</a:t>
            </a:r>
            <a:endParaRPr sz="2000"/>
          </a:p>
          <a:p>
            <a:pPr marL="0" lvl="0" indent="0" algn="l" rtl="0">
              <a:spcBef>
                <a:spcPts val="0"/>
              </a:spcBef>
              <a:spcAft>
                <a:spcPts val="0"/>
              </a:spcAft>
              <a:buNone/>
            </a:pPr>
            <a:r>
              <a:rPr lang="en" sz="2000"/>
              <a:t>Reduced hospitalization and reduced CV death in HFpEF trials</a:t>
            </a:r>
            <a:endParaRPr sz="2000"/>
          </a:p>
          <a:p>
            <a:pPr marL="0" lvl="0" indent="0" algn="l" rtl="0">
              <a:spcBef>
                <a:spcPts val="0"/>
              </a:spcBef>
              <a:spcAft>
                <a:spcPts val="0"/>
              </a:spcAft>
              <a:buNone/>
            </a:pPr>
            <a:endParaRPr sz="20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2c5d7dbce45_2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2c5d7dbce45_2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4 chambers of the heart </a:t>
            </a:r>
            <a:endParaRPr sz="1800"/>
          </a:p>
          <a:p>
            <a:pPr marL="0" lvl="0" indent="0" algn="l" rtl="0">
              <a:spcBef>
                <a:spcPts val="0"/>
              </a:spcBef>
              <a:spcAft>
                <a:spcPts val="0"/>
              </a:spcAft>
              <a:buNone/>
            </a:pPr>
            <a:r>
              <a:rPr lang="en" sz="1800"/>
              <a:t>Deoxygenated blood on the right and oxygenated on the left to be sent out to vital organs</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When the heart does not pump effectively it can back up causing LEFT sided HF due to congestion in the pulmonary vasculature causing SOB/dyspnea/PND. </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Congestion can also occur on the RIGHT side of the heart causing edema, abdominal bloating, and elevated JVP</a:t>
            </a:r>
            <a:endParaRPr sz="1800"/>
          </a:p>
          <a:p>
            <a:pPr marL="0" lvl="0" indent="0" algn="l" rtl="0">
              <a:spcBef>
                <a:spcPts val="0"/>
              </a:spcBef>
              <a:spcAft>
                <a:spcPts val="0"/>
              </a:spcAft>
              <a:buNone/>
            </a:pPr>
            <a:endParaRPr sz="1700"/>
          </a:p>
          <a:p>
            <a:pPr marL="0" lvl="0" indent="0" algn="l" rtl="0">
              <a:spcBef>
                <a:spcPts val="0"/>
              </a:spcBef>
              <a:spcAft>
                <a:spcPts val="0"/>
              </a:spcAft>
              <a:buNone/>
            </a:pPr>
            <a:endParaRPr sz="1700"/>
          </a:p>
          <a:p>
            <a:pPr marL="0" lvl="0" indent="0" algn="l" rtl="0">
              <a:spcBef>
                <a:spcPts val="0"/>
              </a:spcBef>
              <a:spcAft>
                <a:spcPts val="0"/>
              </a:spcAft>
              <a:buNone/>
            </a:pPr>
            <a:endParaRPr sz="2000"/>
          </a:p>
          <a:p>
            <a:pPr marL="0" lvl="0" indent="0" algn="l" rtl="0">
              <a:spcBef>
                <a:spcPts val="0"/>
              </a:spcBef>
              <a:spcAft>
                <a:spcPts val="0"/>
              </a:spcAft>
              <a:buNone/>
            </a:pPr>
            <a:endParaRPr sz="2000"/>
          </a:p>
          <a:p>
            <a:pPr marL="0" lvl="0" indent="0" algn="l" rtl="0">
              <a:spcBef>
                <a:spcPts val="0"/>
              </a:spcBef>
              <a:spcAft>
                <a:spcPts val="0"/>
              </a:spcAft>
              <a:buNone/>
            </a:pPr>
            <a:endParaRPr sz="2000"/>
          </a:p>
          <a:p>
            <a:pPr marL="0" lvl="0" indent="0" algn="l" rtl="0">
              <a:spcBef>
                <a:spcPts val="0"/>
              </a:spcBef>
              <a:spcAft>
                <a:spcPts val="0"/>
              </a:spcAft>
              <a:buNone/>
            </a:pPr>
            <a:endParaRPr sz="2000"/>
          </a:p>
          <a:p>
            <a:pPr marL="0" lvl="0" indent="0" algn="l" rtl="0">
              <a:spcBef>
                <a:spcPts val="0"/>
              </a:spcBef>
              <a:spcAft>
                <a:spcPts val="0"/>
              </a:spcAft>
              <a:buNone/>
            </a:pPr>
            <a:r>
              <a:rPr lang="en" sz="2000"/>
              <a:t>Right and Left atrium</a:t>
            </a:r>
            <a:endParaRPr sz="2000"/>
          </a:p>
          <a:p>
            <a:pPr marL="0" lvl="0" indent="0" algn="l" rtl="0">
              <a:spcBef>
                <a:spcPts val="0"/>
              </a:spcBef>
              <a:spcAft>
                <a:spcPts val="0"/>
              </a:spcAft>
              <a:buNone/>
            </a:pPr>
            <a:r>
              <a:rPr lang="en" sz="2000"/>
              <a:t>Right and Left ventricle</a:t>
            </a:r>
            <a:endParaRPr sz="2000"/>
          </a:p>
          <a:p>
            <a:pPr marL="0" lvl="0" indent="0" algn="l" rtl="0">
              <a:spcBef>
                <a:spcPts val="0"/>
              </a:spcBef>
              <a:spcAft>
                <a:spcPts val="0"/>
              </a:spcAft>
              <a:buNone/>
            </a:pPr>
            <a:r>
              <a:rPr lang="en" sz="2000"/>
              <a:t>Superior and inferior vena cava- venous return- deoxygenated blood</a:t>
            </a:r>
            <a:endParaRPr sz="2000"/>
          </a:p>
          <a:p>
            <a:pPr marL="0" lvl="0" indent="0" algn="l" rtl="0">
              <a:spcBef>
                <a:spcPts val="0"/>
              </a:spcBef>
              <a:spcAft>
                <a:spcPts val="0"/>
              </a:spcAft>
              <a:buNone/>
            </a:pPr>
            <a:r>
              <a:rPr lang="en" sz="2000"/>
              <a:t>Right ventricle sends deoxygenated blood through pulmonic valve through pulmonary arteries to pulmonary vasculature</a:t>
            </a:r>
            <a:endParaRPr sz="2000"/>
          </a:p>
          <a:p>
            <a:pPr marL="0" lvl="0" indent="0" algn="l" rtl="0">
              <a:spcBef>
                <a:spcPts val="0"/>
              </a:spcBef>
              <a:spcAft>
                <a:spcPts val="0"/>
              </a:spcAft>
              <a:buNone/>
            </a:pPr>
            <a:r>
              <a:rPr lang="en" sz="2000"/>
              <a:t>Pulmonary veins-oxygenated blood back to left atrium</a:t>
            </a:r>
            <a:endParaRPr sz="2000"/>
          </a:p>
          <a:p>
            <a:pPr marL="0" lvl="0" indent="0" algn="l" rtl="0">
              <a:spcBef>
                <a:spcPts val="0"/>
              </a:spcBef>
              <a:spcAft>
                <a:spcPts val="0"/>
              </a:spcAft>
              <a:buNone/>
            </a:pPr>
            <a:r>
              <a:rPr lang="en" sz="2000"/>
              <a:t>Left ventricle send oxygenated blood through aortic valve to aorta out to vital organs, etc</a:t>
            </a:r>
            <a:endParaRPr sz="200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2c672d28de3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2c672d28de3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EMPEROR PRESERVED AND DELIVER TRIALS: </a:t>
            </a:r>
            <a:endParaRPr sz="1800"/>
          </a:p>
          <a:p>
            <a:pPr marL="0" lvl="0" indent="0" algn="l" rtl="0">
              <a:spcBef>
                <a:spcPts val="0"/>
              </a:spcBef>
              <a:spcAft>
                <a:spcPts val="0"/>
              </a:spcAft>
              <a:buNone/>
            </a:pPr>
            <a:r>
              <a:rPr lang="en" sz="1800">
                <a:solidFill>
                  <a:schemeClr val="dk1"/>
                </a:solidFill>
              </a:rPr>
              <a:t>Reduced hospitalization and reduced CV death with Empagliflozin and Dapagliflozin for patients with EF &gt;40% regardless of diabetes status</a:t>
            </a:r>
            <a:endParaRPr sz="1800">
              <a:solidFill>
                <a:schemeClr val="dk1"/>
              </a:solidFill>
            </a:endParaRPr>
          </a:p>
          <a:p>
            <a:pPr marL="0" lvl="0" indent="0" algn="l" rtl="0">
              <a:spcBef>
                <a:spcPts val="0"/>
              </a:spcBef>
              <a:spcAft>
                <a:spcPts val="0"/>
              </a:spcAft>
              <a:buClr>
                <a:schemeClr val="dk1"/>
              </a:buClr>
              <a:buSzPts val="1100"/>
              <a:buFont typeface="Arial"/>
              <a:buNone/>
            </a:pPr>
            <a:r>
              <a:rPr lang="en" sz="1800">
                <a:solidFill>
                  <a:schemeClr val="dk1"/>
                </a:solidFill>
              </a:rPr>
              <a:t>DELIVER TRIAL additionally had lower symptom burden with Dapagliflozin (Farxiga)</a:t>
            </a:r>
            <a:endParaRPr sz="1800">
              <a:solidFill>
                <a:schemeClr val="dk1"/>
              </a:solidFill>
            </a:endParaRPr>
          </a:p>
          <a:p>
            <a:pPr marL="0" lvl="0" indent="0" algn="l" rtl="0">
              <a:spcBef>
                <a:spcPts val="0"/>
              </a:spcBef>
              <a:spcAft>
                <a:spcPts val="0"/>
              </a:spcAft>
              <a:buNone/>
            </a:pPr>
            <a:endParaRPr sz="1800">
              <a:solidFill>
                <a:schemeClr val="dk1"/>
              </a:solidFill>
            </a:endParaRPr>
          </a:p>
          <a:p>
            <a:pPr marL="0" lvl="0" indent="0" algn="l" rtl="0">
              <a:spcBef>
                <a:spcPts val="0"/>
              </a:spcBef>
              <a:spcAft>
                <a:spcPts val="0"/>
              </a:spcAft>
              <a:buNone/>
            </a:pPr>
            <a:r>
              <a:rPr lang="en" sz="1800">
                <a:solidFill>
                  <a:schemeClr val="dk1"/>
                </a:solidFill>
              </a:rPr>
              <a:t>We already discussed SOLOIST TRIAL WITH Sotagliflozin (SOLOIST-HF) showing benefit across spectrum of EF. </a:t>
            </a:r>
            <a:endParaRPr sz="1800">
              <a:solidFill>
                <a:schemeClr val="dk1"/>
              </a:solidFill>
            </a:endParaRPr>
          </a:p>
          <a:p>
            <a:pPr marL="0" lvl="0" indent="0" algn="l" rtl="0">
              <a:spcBef>
                <a:spcPts val="0"/>
              </a:spcBef>
              <a:spcAft>
                <a:spcPts val="0"/>
              </a:spcAft>
              <a:buNone/>
            </a:pPr>
            <a:endParaRPr sz="2000"/>
          </a:p>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1ec6896fa6c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1ec6896fa6c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a:solidFill>
                  <a:schemeClr val="dk1"/>
                </a:solidFill>
              </a:rPr>
              <a:t>MRA’s:</a:t>
            </a:r>
            <a:endParaRPr sz="1600">
              <a:solidFill>
                <a:schemeClr val="dk1"/>
              </a:solidFill>
            </a:endParaRPr>
          </a:p>
          <a:p>
            <a:pPr marL="0" lvl="0" indent="0" algn="l" rtl="0">
              <a:spcBef>
                <a:spcPts val="0"/>
              </a:spcBef>
              <a:spcAft>
                <a:spcPts val="0"/>
              </a:spcAft>
              <a:buClr>
                <a:schemeClr val="dk1"/>
              </a:buClr>
              <a:buSzPts val="1100"/>
              <a:buFont typeface="Arial"/>
              <a:buNone/>
            </a:pPr>
            <a:r>
              <a:rPr lang="en" sz="1600">
                <a:solidFill>
                  <a:schemeClr val="dk1"/>
                </a:solidFill>
              </a:rPr>
              <a:t>TOPCAT Trial (Spironolactone)</a:t>
            </a:r>
            <a:endParaRPr sz="1600">
              <a:solidFill>
                <a:schemeClr val="dk1"/>
              </a:solidFill>
            </a:endParaRPr>
          </a:p>
          <a:p>
            <a:pPr marL="0" lvl="0" indent="0" algn="l" rtl="0">
              <a:spcBef>
                <a:spcPts val="0"/>
              </a:spcBef>
              <a:spcAft>
                <a:spcPts val="0"/>
              </a:spcAft>
              <a:buClr>
                <a:schemeClr val="dk1"/>
              </a:buClr>
              <a:buSzPts val="1100"/>
              <a:buFont typeface="Arial"/>
              <a:buNone/>
            </a:pPr>
            <a:r>
              <a:rPr lang="en" sz="1600">
                <a:solidFill>
                  <a:schemeClr val="dk1"/>
                </a:solidFill>
              </a:rPr>
              <a:t>EF &gt;=45%</a:t>
            </a:r>
            <a:endParaRPr sz="1600">
              <a:solidFill>
                <a:schemeClr val="dk1"/>
              </a:solidFill>
            </a:endParaRPr>
          </a:p>
          <a:p>
            <a:pPr marL="0" lvl="0" indent="0" algn="l" rtl="0">
              <a:spcBef>
                <a:spcPts val="0"/>
              </a:spcBef>
              <a:spcAft>
                <a:spcPts val="0"/>
              </a:spcAft>
              <a:buClr>
                <a:schemeClr val="dk1"/>
              </a:buClr>
              <a:buSzPts val="1100"/>
              <a:buFont typeface="Arial"/>
              <a:buNone/>
            </a:pPr>
            <a:r>
              <a:rPr lang="en" sz="1600">
                <a:solidFill>
                  <a:schemeClr val="dk1"/>
                </a:solidFill>
              </a:rPr>
              <a:t>Initial results did not show benefit but POST HOC ANALYSIS– Reduced CV death and HF hospitalizations in patients from the Americas (US, Canada, Brazil and Argentina)</a:t>
            </a: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None/>
            </a:pPr>
            <a:r>
              <a:rPr lang="en" sz="1600"/>
              <a:t>ARNI or ARB–reduced HF hospitalizations but NO decrease in CV or all cause mortality</a:t>
            </a:r>
            <a:endParaRPr sz="1600"/>
          </a:p>
          <a:p>
            <a:pPr marL="0" lvl="0" indent="0" algn="l" rtl="0">
              <a:spcBef>
                <a:spcPts val="0"/>
              </a:spcBef>
              <a:spcAft>
                <a:spcPts val="0"/>
              </a:spcAft>
              <a:buNone/>
            </a:pPr>
            <a:r>
              <a:rPr lang="en" sz="1600"/>
              <a:t>Based on PARAGON-HF STUDIES: ARNI now preferred over ARB </a:t>
            </a:r>
            <a:r>
              <a:rPr lang="en" sz="1600" b="1"/>
              <a:t>(</a:t>
            </a:r>
            <a:r>
              <a:rPr lang="en" sz="1600" b="1">
                <a:solidFill>
                  <a:srgbClr val="4D4D4D"/>
                </a:solidFill>
                <a:highlight>
                  <a:srgbClr val="FFFFFF"/>
                </a:highlight>
                <a:latin typeface="Times New Roman"/>
                <a:ea typeface="Times New Roman"/>
                <a:cs typeface="Times New Roman"/>
                <a:sym typeface="Times New Roman"/>
              </a:rPr>
              <a:t>There was a modest, although statistically nonsignificant, lower rate of hospitalizations for heart failure with sacubitril–valsartan than with valsartan)</a:t>
            </a:r>
            <a:endParaRPr sz="1600" b="1"/>
          </a:p>
          <a:p>
            <a:pPr marL="0" lvl="0" indent="0" algn="l" rtl="0">
              <a:spcBef>
                <a:spcPts val="0"/>
              </a:spcBef>
              <a:spcAft>
                <a:spcPts val="0"/>
              </a:spcAft>
              <a:buNone/>
            </a:pPr>
            <a:endParaRPr sz="1600"/>
          </a:p>
          <a:p>
            <a:pPr marL="0" lvl="0" indent="0" algn="l" rtl="0">
              <a:spcBef>
                <a:spcPts val="0"/>
              </a:spcBef>
              <a:spcAft>
                <a:spcPts val="0"/>
              </a:spcAft>
              <a:buNone/>
            </a:pPr>
            <a:r>
              <a:rPr lang="en" sz="1600"/>
              <a:t>BETA BLOCKERS: Can manage CAD or Afib but NO clinical trial evidence to support its use in HFpEF</a:t>
            </a:r>
            <a:endParaRPr sz="160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3c2e6835392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3c2e6835392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rgbClr val="595959"/>
              </a:buClr>
              <a:buSzPts val="1200"/>
              <a:buAutoNum type="arabicPeriod"/>
            </a:pPr>
            <a:r>
              <a:rPr lang="en">
                <a:solidFill>
                  <a:srgbClr val="212121"/>
                </a:solidFill>
                <a:highlight>
                  <a:srgbClr val="FFFFFF"/>
                </a:highlight>
                <a:latin typeface="Roboto"/>
                <a:ea typeface="Roboto"/>
                <a:cs typeface="Roboto"/>
                <a:sym typeface="Roboto"/>
              </a:rPr>
              <a:t>Patel R, Kokori E, Olatunji G, Adejumo FA, Ukah JD, Babalola AE, Ndakotsu A, Abraham IC, Aderinto N. Therapeutic Potential of GLP-1 Receptor Agonists in Heart Failure with Preserved Ejection Fraction (HFpEF) in Obese Patients. Curr Heart Fail Rep. 2025 May 14;22(1):17. doi: 10.1007/s11897-025-00704-1. PMID: 40366488.</a:t>
            </a:r>
            <a:endParaRPr sz="1200">
              <a:solidFill>
                <a:srgbClr val="595959"/>
              </a:solidFill>
            </a:endParaRPr>
          </a:p>
          <a:p>
            <a:pPr marL="0" lvl="0" indent="0" algn="l" rtl="0">
              <a:lnSpc>
                <a:spcPct val="150000"/>
              </a:lnSpc>
              <a:spcBef>
                <a:spcPts val="1200"/>
              </a:spcBef>
              <a:spcAft>
                <a:spcPts val="0"/>
              </a:spcAft>
              <a:buNone/>
            </a:pPr>
            <a:endParaRPr sz="1200">
              <a:solidFill>
                <a:srgbClr val="5B616B"/>
              </a:solidFill>
              <a:highlight>
                <a:srgbClr val="FFFFFF"/>
              </a:highlight>
              <a:latin typeface="Roboto"/>
              <a:ea typeface="Roboto"/>
              <a:cs typeface="Roboto"/>
              <a:sym typeface="Roboto"/>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2b9a04ef8b7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2b9a04ef8b7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t>Treatment of HFpEF</a:t>
            </a:r>
            <a:endParaRPr sz="2000"/>
          </a:p>
          <a:p>
            <a:pPr marL="0" lvl="0" indent="0" algn="l" rtl="0">
              <a:spcBef>
                <a:spcPts val="0"/>
              </a:spcBef>
              <a:spcAft>
                <a:spcPts val="0"/>
              </a:spcAft>
              <a:buNone/>
            </a:pPr>
            <a:r>
              <a:rPr lang="en" sz="2000"/>
              <a:t>Diuretics as needed</a:t>
            </a:r>
            <a:endParaRPr sz="2000"/>
          </a:p>
          <a:p>
            <a:pPr marL="0" lvl="0" indent="0" algn="l" rtl="0">
              <a:spcBef>
                <a:spcPts val="0"/>
              </a:spcBef>
              <a:spcAft>
                <a:spcPts val="0"/>
              </a:spcAft>
              <a:buNone/>
            </a:pPr>
            <a:r>
              <a:rPr lang="en" sz="2000"/>
              <a:t>SGLT2i</a:t>
            </a:r>
            <a:endParaRPr sz="2000"/>
          </a:p>
          <a:p>
            <a:pPr marL="0" lvl="0" indent="0" algn="l" rtl="0">
              <a:spcBef>
                <a:spcPts val="0"/>
              </a:spcBef>
              <a:spcAft>
                <a:spcPts val="0"/>
              </a:spcAft>
              <a:buNone/>
            </a:pPr>
            <a:r>
              <a:rPr lang="en" sz="2000"/>
              <a:t>ARNI</a:t>
            </a:r>
            <a:endParaRPr sz="2000"/>
          </a:p>
          <a:p>
            <a:pPr marL="0" lvl="0" indent="0" algn="l" rtl="0">
              <a:spcBef>
                <a:spcPts val="0"/>
              </a:spcBef>
              <a:spcAft>
                <a:spcPts val="0"/>
              </a:spcAft>
              <a:buNone/>
            </a:pPr>
            <a:r>
              <a:rPr lang="en" sz="2000"/>
              <a:t>MRA</a:t>
            </a:r>
            <a:endParaRPr sz="2000"/>
          </a:p>
          <a:p>
            <a:pPr marL="0" lvl="0" indent="0" algn="l" rtl="0">
              <a:spcBef>
                <a:spcPts val="0"/>
              </a:spcBef>
              <a:spcAft>
                <a:spcPts val="0"/>
              </a:spcAft>
              <a:buNone/>
            </a:pPr>
            <a:r>
              <a:rPr lang="en" sz="2000"/>
              <a:t>ARB</a:t>
            </a:r>
            <a:endParaRPr sz="200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2af0d0d2dc5_5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2af0d0d2dc5_5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2c7323530a1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2c7323530a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EDUCATE PATIENTS ON DISEASE PROCESS- CAN’T STRESS ENOUGH- BOTH PT AND FAMILIES</a:t>
            </a:r>
            <a:endParaRPr sz="1800"/>
          </a:p>
          <a:p>
            <a:pPr marL="0" lvl="0" indent="0" algn="l" rtl="0">
              <a:spcBef>
                <a:spcPts val="0"/>
              </a:spcBef>
              <a:spcAft>
                <a:spcPts val="0"/>
              </a:spcAft>
              <a:buNone/>
            </a:pPr>
            <a:r>
              <a:rPr lang="en" sz="1800"/>
              <a:t>DAILY WEIGHTS</a:t>
            </a:r>
            <a:endParaRPr sz="1800"/>
          </a:p>
          <a:p>
            <a:pPr marL="0" lvl="0" indent="0" algn="l" rtl="0">
              <a:spcBef>
                <a:spcPts val="0"/>
              </a:spcBef>
              <a:spcAft>
                <a:spcPts val="0"/>
              </a:spcAft>
              <a:buNone/>
            </a:pPr>
            <a:r>
              <a:rPr lang="en" sz="1800"/>
              <a:t>LOW SODIUM DIET- GIVE INFO TO ASSIST ON LOW SODIUM OPTIONS</a:t>
            </a:r>
            <a:endParaRPr sz="1800"/>
          </a:p>
          <a:p>
            <a:pPr marL="0" lvl="0" indent="0" algn="l" rtl="0">
              <a:spcBef>
                <a:spcPts val="0"/>
              </a:spcBef>
              <a:spcAft>
                <a:spcPts val="0"/>
              </a:spcAft>
              <a:buNone/>
            </a:pPr>
            <a:r>
              <a:rPr lang="en" sz="1800"/>
              <a:t>CONSIDER FLUID RESTRICTION 1.5-2 L</a:t>
            </a:r>
            <a:endParaRPr sz="1800"/>
          </a:p>
          <a:p>
            <a:pPr marL="0" lvl="0" indent="0" algn="l" rtl="0">
              <a:spcBef>
                <a:spcPts val="0"/>
              </a:spcBef>
              <a:spcAft>
                <a:spcPts val="0"/>
              </a:spcAft>
              <a:buNone/>
            </a:pPr>
            <a:r>
              <a:rPr lang="en" sz="1800"/>
              <a:t>WHEN TO CALL AND WHAT SYMPTOMS TO WATCH FOR- WEIGHT GAIN, EDEMA, LIGHTHEADEDNESS </a:t>
            </a:r>
            <a:endParaRPr sz="1800"/>
          </a:p>
          <a:p>
            <a:pPr marL="0" lvl="0" indent="0" algn="l" rtl="0">
              <a:spcBef>
                <a:spcPts val="0"/>
              </a:spcBef>
              <a:spcAft>
                <a:spcPts val="0"/>
              </a:spcAft>
              <a:buNone/>
            </a:pPr>
            <a:endParaRPr sz="180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9fa3cf87a1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29fa3cf87a1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Consider patient specific cohorts (groups)</a:t>
            </a:r>
            <a:endParaRPr sz="1800"/>
          </a:p>
          <a:p>
            <a:pPr marL="457200" lvl="0" indent="-342900" algn="l" rtl="0">
              <a:spcBef>
                <a:spcPts val="0"/>
              </a:spcBef>
              <a:spcAft>
                <a:spcPts val="0"/>
              </a:spcAft>
              <a:buSzPts val="1800"/>
              <a:buAutoNum type="arabicPeriod"/>
            </a:pPr>
            <a:r>
              <a:rPr lang="en" sz="1800"/>
              <a:t>&gt;75 years old, frail patients</a:t>
            </a:r>
            <a:endParaRPr sz="1800"/>
          </a:p>
          <a:p>
            <a:pPr marL="457200" lvl="0" indent="-342900" algn="l" rtl="0">
              <a:spcBef>
                <a:spcPts val="0"/>
              </a:spcBef>
              <a:spcAft>
                <a:spcPts val="0"/>
              </a:spcAft>
              <a:buSzPts val="1800"/>
              <a:buAutoNum type="arabicPeriod"/>
            </a:pPr>
            <a:r>
              <a:rPr lang="en" sz="1800"/>
              <a:t>Multiple comorbidities–DM, CKD, sleep apnea, afib, iron deficiency</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Refer to Advanced HF specialist early on before it’s too late</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Palliative Care and transition to Hospice—Good HF management is still an important part of management</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Non adherence to medication and Barriers that affect tx: access to health care, cost of meds, pt lifestyle, support of family</a:t>
            </a:r>
            <a:endParaRPr sz="180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2a1d823d590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2a1d823d590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Important to individualize care</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If we just prescribe and do NOT take into account patient situations, likely to have poor outcomes</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GOAL is to REDUCE MORTALITY, REDUCE HOSPITALIZATIONS FOR HF  AND IMPROVE QUALITY OF LIFE </a:t>
            </a:r>
            <a:endParaRPr sz="180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1ed8126f61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1ed8126f61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2aab3ae3fc8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2aab3ae3fc8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9a1351378e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29a1351378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KEY CONCEPT:</a:t>
            </a:r>
            <a:endParaRPr sz="1800"/>
          </a:p>
          <a:p>
            <a:pPr marL="0" lvl="0" indent="0" algn="l" rtl="0">
              <a:spcBef>
                <a:spcPts val="0"/>
              </a:spcBef>
              <a:spcAft>
                <a:spcPts val="0"/>
              </a:spcAft>
              <a:buNone/>
            </a:pPr>
            <a:r>
              <a:rPr lang="en" sz="1800"/>
              <a:t>HF develops as a result of the heart being injured— MI, virus, alcohol, drugs, tachyarrhythmia such as Afib, idiopathic, chemotherapy, post partum, autoimmune. </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Due to the injury the heart muscle loses its ability to pump effectively to keep up with body’s needs. This results in a HD and neurohormonal response that becomes maladaptive.</a:t>
            </a:r>
            <a:endParaRPr sz="180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2aab3ae3fc8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2aab3ae3fc8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t>YOSEMITE- TUNNEL VIEW</a:t>
            </a:r>
            <a:endParaRPr sz="200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2fcc85caa6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2fcc85caa6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fcc85caa63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2fcc85caa63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2fcc85caa6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2fcc85caa6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2fd7718031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2fd7718031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2fcc85caa63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2fcc85caa63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9a1351378e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29a1351378e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RAAS is activated as an ADAPTIVE response to the conditions but becomes MALADAPTIVE  d/t increase in PRELOAD AND AFTERLOAD–leading to clinical HF</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We know Angiotensin II is the most potent vasoconstrictor in the body- this is where ARB’s are effective in blocking vasoconstriction. </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ACEI prevent conversion from angiotensin I to Angiotensin II therefore blocking vasoconstriction. Also blocks breakdown of bradykinin allowing vasodilation</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Aldosterone-produced by the kidneys causes increases sodium and water reabsorption and MRA’s block this</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Neprilysin degrades ANP, BNP and bradykinin having negative effects on the heart</a:t>
            </a:r>
            <a:endParaRPr sz="1400"/>
          </a:p>
          <a:p>
            <a:pPr marL="0" lvl="0" indent="0" algn="l" rtl="0">
              <a:spcBef>
                <a:spcPts val="0"/>
              </a:spcBef>
              <a:spcAft>
                <a:spcPts val="0"/>
              </a:spcAft>
              <a:buNone/>
            </a:pPr>
            <a:r>
              <a:rPr lang="en" sz="1400"/>
              <a:t>Neprilysin inhibitors like Sacubitril/Valsartan (Entresto) increase the level of these substrates to allow for </a:t>
            </a:r>
            <a:r>
              <a:rPr lang="en" sz="1400">
                <a:solidFill>
                  <a:schemeClr val="dk1"/>
                </a:solidFill>
              </a:rPr>
              <a:t>natriuresis, vasodilation and lowering of BP. </a:t>
            </a:r>
            <a:endParaRPr sz="1400">
              <a:solidFill>
                <a:schemeClr val="dk1"/>
              </a:solidFill>
            </a:endParaRPr>
          </a:p>
          <a:p>
            <a:pPr marL="0" lvl="0" indent="0" algn="l" rtl="0">
              <a:spcBef>
                <a:spcPts val="0"/>
              </a:spcBef>
              <a:spcAft>
                <a:spcPts val="0"/>
              </a:spcAft>
              <a:buNone/>
            </a:pPr>
            <a:endParaRPr sz="1400"/>
          </a:p>
          <a:p>
            <a:pPr marL="0" lvl="0" indent="0" algn="l" rtl="0">
              <a:spcBef>
                <a:spcPts val="0"/>
              </a:spcBef>
              <a:spcAft>
                <a:spcPts val="0"/>
              </a:spcAft>
              <a:buNone/>
            </a:pPr>
            <a:endParaRPr sz="1600"/>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9a1351378e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29a1351378e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SNS- fight or flight- tachycardia and vasoconstriction increase myocardial O2 consumption and decrease diastolic filling time which is when coronary arteries are perfused.</a:t>
            </a:r>
            <a:endParaRPr sz="1800"/>
          </a:p>
          <a:p>
            <a:pPr marL="0" lvl="0" indent="0" algn="l" rtl="0">
              <a:spcBef>
                <a:spcPts val="0"/>
              </a:spcBef>
              <a:spcAft>
                <a:spcPts val="0"/>
              </a:spcAft>
              <a:buNone/>
            </a:pPr>
            <a:r>
              <a:rPr lang="en" sz="1800"/>
              <a:t>Beneficial in the short term but persistent activation of the SNS can be detrimental to the heart over the long term.</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-BB are effective in slowing down the HR and allowing for more filling time in the coronary arteries reducing O2 consumption.</a:t>
            </a:r>
            <a:endParaRPr sz="1800"/>
          </a:p>
          <a:p>
            <a:pPr marL="0" lvl="0" indent="0" algn="l" rtl="0">
              <a:spcBef>
                <a:spcPts val="0"/>
              </a:spcBef>
              <a:spcAft>
                <a:spcPts val="0"/>
              </a:spcAft>
              <a:buNone/>
            </a:pPr>
            <a:endParaRPr sz="20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9a1351378e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29a1351378e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SYSTOLIC (HFrEF)- contractile failure leads to reduce ejection fraction (EF)</a:t>
            </a:r>
            <a:endParaRPr sz="1800"/>
          </a:p>
          <a:p>
            <a:pPr marL="0" lvl="0" indent="0" algn="l" rtl="0">
              <a:spcBef>
                <a:spcPts val="0"/>
              </a:spcBef>
              <a:spcAft>
                <a:spcPts val="0"/>
              </a:spcAft>
              <a:buNone/>
            </a:pPr>
            <a:r>
              <a:rPr lang="en" sz="1800"/>
              <a:t>DIASTOLIC (HFpEF)- muscle becomes stiff causing impaired relaxation–unable to fill adequately but the EF remains preserved</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HALF OF ALL HF –NORMAL OR NEAR NORMAL EF</a:t>
            </a:r>
            <a:endParaRPr sz="1800"/>
          </a:p>
          <a:p>
            <a:pPr marL="0" lvl="0" indent="0" algn="l" rtl="0">
              <a:spcBef>
                <a:spcPts val="0"/>
              </a:spcBef>
              <a:spcAft>
                <a:spcPts val="0"/>
              </a:spcAft>
              <a:buNone/>
            </a:pPr>
            <a:r>
              <a:rPr lang="en" sz="1800"/>
              <a:t>HF WORSENS OVER TIME</a:t>
            </a:r>
            <a:endParaRPr sz="1800"/>
          </a:p>
          <a:p>
            <a:pPr marL="0" lvl="0" indent="0" algn="l" rtl="0">
              <a:spcBef>
                <a:spcPts val="0"/>
              </a:spcBef>
              <a:spcAft>
                <a:spcPts val="0"/>
              </a:spcAft>
              <a:buNone/>
            </a:pPr>
            <a:endParaRPr sz="20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4.xml"/><Relationship Id="rId7" Type="http://schemas.openxmlformats.org/officeDocument/2006/relationships/hyperlink" Target="https://www.slido.com/powerpoint-polling?utm_source=powerpoint&amp;utm_medium=placeholder-slide" TargetMode="External"/><Relationship Id="rId12" Type="http://schemas.openxmlformats.org/officeDocument/2006/relationships/image" Target="../media/image9.sv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5.svg"/><Relationship Id="rId11"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hyperlink" Target="https://www.slido.com/support/ppi/how-to-change-the-design" TargetMode="External"/><Relationship Id="rId4" Type="http://schemas.openxmlformats.org/officeDocument/2006/relationships/slideLayout" Target="../slideLayouts/slideLayout11.xml"/><Relationship Id="rId9" Type="http://schemas.openxmlformats.org/officeDocument/2006/relationships/image" Target="../media/image7.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7.xml"/><Relationship Id="rId7" Type="http://schemas.openxmlformats.org/officeDocument/2006/relationships/hyperlink" Target="https://www.slido.com/powerpoint-polling?utm_source=powerpoint&amp;utm_medium=placeholder-slide" TargetMode="External"/><Relationship Id="rId12" Type="http://schemas.openxmlformats.org/officeDocument/2006/relationships/image" Target="../media/image9.sv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1.svg"/><Relationship Id="rId11" Type="http://schemas.openxmlformats.org/officeDocument/2006/relationships/image" Target="../media/image8.png"/><Relationship Id="rId5" Type="http://schemas.openxmlformats.org/officeDocument/2006/relationships/image" Target="../media/image10.png"/><Relationship Id="rId10" Type="http://schemas.openxmlformats.org/officeDocument/2006/relationships/hyperlink" Target="https://www.slido.com/support/ppi/how-to-change-the-design" TargetMode="External"/><Relationship Id="rId4" Type="http://schemas.openxmlformats.org/officeDocument/2006/relationships/slideLayout" Target="../slideLayouts/slideLayout11.xml"/><Relationship Id="rId9" Type="http://schemas.openxmlformats.org/officeDocument/2006/relationships/image" Target="../media/image7.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hyperlink" Target="https://www.nejm.org/toc/nejm/384/2?query=article_issue_link"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10.xml"/><Relationship Id="rId7" Type="http://schemas.openxmlformats.org/officeDocument/2006/relationships/hyperlink" Target="https://www.slido.com/powerpoint-polling?utm_source=powerpoint&amp;utm_medium=placeholder-slide" TargetMode="External"/><Relationship Id="rId12" Type="http://schemas.openxmlformats.org/officeDocument/2006/relationships/image" Target="../media/image9.sv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11.svg"/><Relationship Id="rId11" Type="http://schemas.openxmlformats.org/officeDocument/2006/relationships/image" Target="../media/image8.png"/><Relationship Id="rId5" Type="http://schemas.openxmlformats.org/officeDocument/2006/relationships/image" Target="../media/image10.png"/><Relationship Id="rId10" Type="http://schemas.openxmlformats.org/officeDocument/2006/relationships/hyperlink" Target="https://www.slido.com/support/ppi/how-to-change-the-design" TargetMode="External"/><Relationship Id="rId4" Type="http://schemas.openxmlformats.org/officeDocument/2006/relationships/slideLayout" Target="../slideLayouts/slideLayout11.xml"/><Relationship Id="rId9" Type="http://schemas.openxmlformats.org/officeDocument/2006/relationships/image" Target="../media/image7.sv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13.xml"/><Relationship Id="rId7" Type="http://schemas.openxmlformats.org/officeDocument/2006/relationships/hyperlink" Target="https://www.slido.com/powerpoint-polling?utm_source=powerpoint&amp;utm_medium=placeholder-slide" TargetMode="External"/><Relationship Id="rId12" Type="http://schemas.openxmlformats.org/officeDocument/2006/relationships/image" Target="../media/image9.sv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1.svg"/><Relationship Id="rId11" Type="http://schemas.openxmlformats.org/officeDocument/2006/relationships/image" Target="../media/image8.png"/><Relationship Id="rId5" Type="http://schemas.openxmlformats.org/officeDocument/2006/relationships/image" Target="../media/image10.png"/><Relationship Id="rId10" Type="http://schemas.openxmlformats.org/officeDocument/2006/relationships/hyperlink" Target="https://www.slido.com/support/ppi/how-to-change-the-design" TargetMode="External"/><Relationship Id="rId4" Type="http://schemas.openxmlformats.org/officeDocument/2006/relationships/slideLayout" Target="../slideLayouts/slideLayout11.xml"/><Relationship Id="rId9" Type="http://schemas.openxmlformats.org/officeDocument/2006/relationships/image" Target="../media/image7.sv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0.xml"/><Relationship Id="rId1" Type="http://schemas.openxmlformats.org/officeDocument/2006/relationships/slideLayout" Target="../slideLayouts/slideLayout11.xml"/><Relationship Id="rId6" Type="http://schemas.openxmlformats.org/officeDocument/2006/relationships/hyperlink" Target="https://www.nejm.org/toc/nejm/387/12?query=article_issue_link" TargetMode="External"/><Relationship Id="rId5" Type="http://schemas.openxmlformats.org/officeDocument/2006/relationships/hyperlink" Target="https://www.nejm.org/toc/nejm/385/16?query=article_issue_link" TargetMode="External"/><Relationship Id="rId4" Type="http://schemas.openxmlformats.org/officeDocument/2006/relationships/image" Target="../media/image34.jp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hyperlink" Target="https://www.jacc.org/doi/10.1016/j.jacc.2021.12.011" TargetMode="External"/><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311700" y="115375"/>
            <a:ext cx="8520600" cy="1932300"/>
          </a:xfrm>
          <a:prstGeom prst="rect">
            <a:avLst/>
          </a:prstGeom>
          <a:ln>
            <a:noFill/>
          </a:ln>
          <a:effectLst>
            <a:outerShdw blurRad="57150" dist="28575" dir="5400000" algn="bl" rotWithShape="0">
              <a:schemeClr val="lt1">
                <a:alpha val="75000"/>
              </a:schemeClr>
            </a:outerShdw>
          </a:effectLst>
        </p:spPr>
        <p:txBody>
          <a:bodyPr spcFirstLastPara="1" wrap="square" lIns="91425" tIns="91425" rIns="91425" bIns="91425" anchor="t" anchorCtr="0">
            <a:normAutofit/>
          </a:bodyPr>
          <a:lstStyle/>
          <a:p>
            <a:pPr marL="0" lvl="0" indent="0" algn="ctr" rtl="0">
              <a:spcBef>
                <a:spcPts val="0"/>
              </a:spcBef>
              <a:spcAft>
                <a:spcPts val="0"/>
              </a:spcAft>
              <a:buNone/>
            </a:pPr>
            <a:endParaRPr sz="3000" dirty="0">
              <a:solidFill>
                <a:srgbClr val="EBF5F5"/>
              </a:solidFill>
              <a:highlight>
                <a:srgbClr val="0000FF"/>
              </a:highlight>
            </a:endParaRPr>
          </a:p>
          <a:p>
            <a:pPr marL="0" lvl="0" indent="0" algn="ctr" rtl="0">
              <a:spcBef>
                <a:spcPts val="0"/>
              </a:spcBef>
              <a:spcAft>
                <a:spcPts val="0"/>
              </a:spcAft>
              <a:buNone/>
            </a:pPr>
            <a:r>
              <a:rPr lang="en" sz="3555" dirty="0"/>
              <a:t>CHF MANAGEMENT:</a:t>
            </a:r>
            <a:endParaRPr sz="3000" dirty="0"/>
          </a:p>
          <a:p>
            <a:pPr marL="0" lvl="0" indent="0" algn="ctr" rtl="0">
              <a:spcBef>
                <a:spcPts val="0"/>
              </a:spcBef>
              <a:spcAft>
                <a:spcPts val="0"/>
              </a:spcAft>
              <a:buNone/>
            </a:pPr>
            <a:r>
              <a:rPr lang="en" dirty="0"/>
              <a:t>Clinical Manifestations and Treatment</a:t>
            </a:r>
            <a:endParaRPr dirty="0"/>
          </a:p>
        </p:txBody>
      </p:sp>
      <p:sp>
        <p:nvSpPr>
          <p:cNvPr id="55" name="Google Shape;55;p13"/>
          <p:cNvSpPr txBox="1">
            <a:spLocks noGrp="1"/>
          </p:cNvSpPr>
          <p:nvPr>
            <p:ph type="body" idx="1"/>
          </p:nvPr>
        </p:nvSpPr>
        <p:spPr>
          <a:xfrm>
            <a:off x="311700" y="2211225"/>
            <a:ext cx="4104900" cy="2357700"/>
          </a:xfrm>
          <a:prstGeom prst="rect">
            <a:avLst/>
          </a:prstGeom>
        </p:spPr>
        <p:txBody>
          <a:bodyPr spcFirstLastPara="1" wrap="square" lIns="91425" tIns="91425" rIns="91425" bIns="91425" anchor="t" anchorCtr="0">
            <a:normAutofit fontScale="77500" lnSpcReduction="20000"/>
          </a:bodyPr>
          <a:lstStyle/>
          <a:p>
            <a:pPr marL="0" lvl="0" indent="0" algn="l" rtl="0">
              <a:spcBef>
                <a:spcPts val="0"/>
              </a:spcBef>
              <a:spcAft>
                <a:spcPts val="0"/>
              </a:spcAft>
              <a:buNone/>
            </a:pPr>
            <a:endParaRPr b="1" dirty="0">
              <a:solidFill>
                <a:schemeClr val="lt1"/>
              </a:solidFill>
            </a:endParaRPr>
          </a:p>
          <a:p>
            <a:pPr marL="0" lvl="0" indent="0" algn="l" rtl="0">
              <a:spcBef>
                <a:spcPts val="1200"/>
              </a:spcBef>
              <a:spcAft>
                <a:spcPts val="0"/>
              </a:spcAft>
              <a:buNone/>
            </a:pPr>
            <a:endParaRPr b="1" dirty="0">
              <a:solidFill>
                <a:schemeClr val="lt1"/>
              </a:solidFill>
            </a:endParaRPr>
          </a:p>
          <a:p>
            <a:pPr marL="0" lvl="0" indent="0" algn="l" rtl="0">
              <a:spcBef>
                <a:spcPts val="1200"/>
              </a:spcBef>
              <a:spcAft>
                <a:spcPts val="0"/>
              </a:spcAft>
              <a:buNone/>
            </a:pPr>
            <a:r>
              <a:rPr lang="en" sz="1700" b="1" dirty="0">
                <a:solidFill>
                  <a:schemeClr val="dk1"/>
                </a:solidFill>
              </a:rPr>
              <a:t>Lauren C Derrick, MSN, ANP-C, CHFN</a:t>
            </a:r>
            <a:endParaRPr sz="1700" b="1" dirty="0">
              <a:solidFill>
                <a:schemeClr val="dk1"/>
              </a:solidFill>
            </a:endParaRPr>
          </a:p>
          <a:p>
            <a:pPr marL="0" lvl="0" indent="0" algn="l" rtl="0">
              <a:spcBef>
                <a:spcPts val="1200"/>
              </a:spcBef>
              <a:spcAft>
                <a:spcPts val="0"/>
              </a:spcAft>
              <a:buNone/>
            </a:pPr>
            <a:r>
              <a:rPr lang="en" sz="1700" b="1" dirty="0">
                <a:solidFill>
                  <a:schemeClr val="dk1"/>
                </a:solidFill>
              </a:rPr>
              <a:t>Presenting with Andrew M. W</a:t>
            </a:r>
            <a:r>
              <a:rPr lang="en-US" sz="1700" b="1" dirty="0" err="1">
                <a:solidFill>
                  <a:schemeClr val="dk1"/>
                </a:solidFill>
              </a:rPr>
              <a:t>einberg</a:t>
            </a:r>
            <a:r>
              <a:rPr lang="en-US" sz="1700" b="1" dirty="0">
                <a:solidFill>
                  <a:schemeClr val="dk1"/>
                </a:solidFill>
              </a:rPr>
              <a:t> DO FACC</a:t>
            </a:r>
            <a:r>
              <a:rPr lang="en" sz="1700" b="1" dirty="0">
                <a:solidFill>
                  <a:schemeClr val="dk1"/>
                </a:solidFill>
              </a:rPr>
              <a:t> </a:t>
            </a:r>
            <a:endParaRPr sz="1700" b="1" dirty="0">
              <a:solidFill>
                <a:schemeClr val="dk1"/>
              </a:solidFill>
            </a:endParaRPr>
          </a:p>
          <a:p>
            <a:pPr marL="0" lvl="0" indent="0" algn="l" rtl="0">
              <a:spcBef>
                <a:spcPts val="1200"/>
              </a:spcBef>
              <a:spcAft>
                <a:spcPts val="0"/>
              </a:spcAft>
              <a:buNone/>
            </a:pPr>
            <a:r>
              <a:rPr lang="en" sz="1700" b="1" dirty="0">
                <a:solidFill>
                  <a:schemeClr val="dk1"/>
                </a:solidFill>
              </a:rPr>
              <a:t>Upstate Cardio</a:t>
            </a:r>
            <a:r>
              <a:rPr lang="en-US" sz="1700" b="1" dirty="0">
                <a:solidFill>
                  <a:schemeClr val="dk1"/>
                </a:solidFill>
              </a:rPr>
              <a:t>vascular Group </a:t>
            </a:r>
            <a:r>
              <a:rPr lang="en" sz="1700" b="1" dirty="0">
                <a:solidFill>
                  <a:schemeClr val="dk1"/>
                </a:solidFill>
              </a:rPr>
              <a:t> </a:t>
            </a:r>
            <a:endParaRPr sz="1700" b="1" dirty="0">
              <a:solidFill>
                <a:schemeClr val="dk1"/>
              </a:solidFill>
            </a:endParaRPr>
          </a:p>
          <a:p>
            <a:pPr marL="0" lvl="0" indent="0" algn="l" rtl="0">
              <a:spcBef>
                <a:spcPts val="1200"/>
              </a:spcBef>
              <a:spcAft>
                <a:spcPts val="1200"/>
              </a:spcAft>
              <a:buNone/>
            </a:pPr>
            <a:r>
              <a:rPr lang="en" sz="1700" b="1" dirty="0">
                <a:solidFill>
                  <a:schemeClr val="dk1"/>
                </a:solidFill>
              </a:rPr>
              <a:t>March 2026</a:t>
            </a:r>
            <a:endParaRPr sz="1700" b="1" dirty="0">
              <a:solidFill>
                <a:schemeClr val="dk1"/>
              </a:solidFill>
            </a:endParaRPr>
          </a:p>
        </p:txBody>
      </p:sp>
      <p:pic>
        <p:nvPicPr>
          <p:cNvPr id="56" name="Google Shape;56;p13"/>
          <p:cNvPicPr preferRelativeResize="0"/>
          <p:nvPr/>
        </p:nvPicPr>
        <p:blipFill>
          <a:blip r:embed="rId4">
            <a:alphaModFix/>
          </a:blip>
          <a:stretch>
            <a:fillRect/>
          </a:stretch>
        </p:blipFill>
        <p:spPr>
          <a:xfrm>
            <a:off x="5417075" y="2056499"/>
            <a:ext cx="2667150" cy="26671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1"/>
          <p:cNvSpPr txBox="1">
            <a:spLocks noGrp="1"/>
          </p:cNvSpPr>
          <p:nvPr>
            <p:ph type="title"/>
          </p:nvPr>
        </p:nvSpPr>
        <p:spPr>
          <a:xfrm>
            <a:off x="819150" y="321225"/>
            <a:ext cx="7505700" cy="6423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What is Heart Failure?</a:t>
            </a:r>
            <a:endParaRPr/>
          </a:p>
        </p:txBody>
      </p:sp>
      <p:sp>
        <p:nvSpPr>
          <p:cNvPr id="123" name="Google Shape;123;p21"/>
          <p:cNvSpPr txBox="1">
            <a:spLocks noGrp="1"/>
          </p:cNvSpPr>
          <p:nvPr>
            <p:ph type="body" idx="1"/>
          </p:nvPr>
        </p:nvSpPr>
        <p:spPr>
          <a:xfrm>
            <a:off x="311700" y="1152475"/>
            <a:ext cx="4491000" cy="34164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a:t>Heart failure is a complex clinical syndrome that develops due to </a:t>
            </a:r>
            <a:r>
              <a:rPr lang="en" b="1"/>
              <a:t>inability</a:t>
            </a:r>
            <a:r>
              <a:rPr lang="en"/>
              <a:t> of the heart to perfuse the organs and/or to prevent congestion  </a:t>
            </a:r>
            <a:endParaRPr/>
          </a:p>
          <a:p>
            <a:pPr marL="0" lvl="0" indent="0" algn="l" rtl="0">
              <a:spcBef>
                <a:spcPts val="0"/>
              </a:spcBef>
              <a:spcAft>
                <a:spcPts val="0"/>
              </a:spcAft>
              <a:buNone/>
            </a:pPr>
            <a:endParaRPr/>
          </a:p>
          <a:p>
            <a:pPr marL="457200" lvl="0" indent="-342900" algn="l" rtl="0">
              <a:spcBef>
                <a:spcPts val="0"/>
              </a:spcBef>
              <a:spcAft>
                <a:spcPts val="0"/>
              </a:spcAft>
              <a:buSzPts val="1800"/>
              <a:buChar char="●"/>
            </a:pPr>
            <a:r>
              <a:rPr lang="en"/>
              <a:t>The heart muscle gradually loses the ability to pump enough blood to supply the body’s needs. This results in a hemodynamic and neurohormonal response that becomes </a:t>
            </a:r>
            <a:r>
              <a:rPr lang="en" b="1"/>
              <a:t>maladaptive.</a:t>
            </a:r>
            <a:endParaRPr b="1"/>
          </a:p>
          <a:p>
            <a:pPr marL="0" lvl="0" indent="0" algn="l" rtl="0">
              <a:spcBef>
                <a:spcPts val="0"/>
              </a:spcBef>
              <a:spcAft>
                <a:spcPts val="1200"/>
              </a:spcAft>
              <a:buNone/>
            </a:pPr>
            <a:endParaRPr/>
          </a:p>
        </p:txBody>
      </p:sp>
      <p:pic>
        <p:nvPicPr>
          <p:cNvPr id="124" name="Google Shape;124;p21"/>
          <p:cNvPicPr preferRelativeResize="0"/>
          <p:nvPr/>
        </p:nvPicPr>
        <p:blipFill>
          <a:blip r:embed="rId3">
            <a:alphaModFix/>
          </a:blip>
          <a:stretch>
            <a:fillRect/>
          </a:stretch>
        </p:blipFill>
        <p:spPr>
          <a:xfrm>
            <a:off x="4942200" y="1206600"/>
            <a:ext cx="3652275" cy="36315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2"/>
          <p:cNvSpPr txBox="1">
            <a:spLocks noGrp="1"/>
          </p:cNvSpPr>
          <p:nvPr>
            <p:ph type="title"/>
          </p:nvPr>
        </p:nvSpPr>
        <p:spPr>
          <a:xfrm>
            <a:off x="311700" y="212350"/>
            <a:ext cx="8520600" cy="875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Heart Failure:</a:t>
            </a:r>
            <a:endParaRPr/>
          </a:p>
          <a:p>
            <a:pPr marL="0" lvl="0" indent="0" algn="ctr" rtl="0">
              <a:spcBef>
                <a:spcPts val="0"/>
              </a:spcBef>
              <a:spcAft>
                <a:spcPts val="0"/>
              </a:spcAft>
              <a:buNone/>
            </a:pPr>
            <a:r>
              <a:rPr lang="en"/>
              <a:t>The Renin Angiotensin Aldosterone System (RAAS)</a:t>
            </a:r>
            <a:endParaRPr/>
          </a:p>
        </p:txBody>
      </p:sp>
      <p:sp>
        <p:nvSpPr>
          <p:cNvPr id="130" name="Google Shape;130;p22"/>
          <p:cNvSpPr txBox="1">
            <a:spLocks noGrp="1"/>
          </p:cNvSpPr>
          <p:nvPr>
            <p:ph type="body" idx="1"/>
          </p:nvPr>
        </p:nvSpPr>
        <p:spPr>
          <a:xfrm>
            <a:off x="311700" y="1088050"/>
            <a:ext cx="8568600" cy="36708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endParaRPr/>
          </a:p>
        </p:txBody>
      </p:sp>
      <p:pic>
        <p:nvPicPr>
          <p:cNvPr id="131" name="Google Shape;131;p22"/>
          <p:cNvPicPr preferRelativeResize="0"/>
          <p:nvPr/>
        </p:nvPicPr>
        <p:blipFill>
          <a:blip r:embed="rId3">
            <a:alphaModFix/>
          </a:blip>
          <a:stretch>
            <a:fillRect/>
          </a:stretch>
        </p:blipFill>
        <p:spPr>
          <a:xfrm>
            <a:off x="2307226" y="1226850"/>
            <a:ext cx="4924450" cy="34683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3"/>
          <p:cNvSpPr txBox="1">
            <a:spLocks noGrp="1"/>
          </p:cNvSpPr>
          <p:nvPr>
            <p:ph type="title"/>
          </p:nvPr>
        </p:nvSpPr>
        <p:spPr>
          <a:xfrm>
            <a:off x="311700" y="280725"/>
            <a:ext cx="8520600" cy="6588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500"/>
              <a:t>The Role of the Sympathetic Nervous System in HF</a:t>
            </a:r>
            <a:endParaRPr sz="2500"/>
          </a:p>
        </p:txBody>
      </p:sp>
      <p:sp>
        <p:nvSpPr>
          <p:cNvPr id="137" name="Google Shape;137;p23"/>
          <p:cNvSpPr txBox="1">
            <a:spLocks noGrp="1"/>
          </p:cNvSpPr>
          <p:nvPr>
            <p:ph type="body" idx="1"/>
          </p:nvPr>
        </p:nvSpPr>
        <p:spPr>
          <a:xfrm>
            <a:off x="461800" y="939525"/>
            <a:ext cx="8280600" cy="3774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200" b="1"/>
              <a:t>Beta Adrenergic Stimulation:</a:t>
            </a:r>
            <a:endParaRPr sz="2200" b="1"/>
          </a:p>
          <a:p>
            <a:pPr marL="457200" lvl="0" indent="-342900" algn="l" rtl="0">
              <a:spcBef>
                <a:spcPts val="1200"/>
              </a:spcBef>
              <a:spcAft>
                <a:spcPts val="0"/>
              </a:spcAft>
              <a:buSzPts val="1800"/>
              <a:buAutoNum type="arabicPeriod"/>
            </a:pPr>
            <a:r>
              <a:rPr lang="en"/>
              <a:t>Increases Heart Rate and therefore there is decreased diastolic filling time </a:t>
            </a:r>
            <a:endParaRPr/>
          </a:p>
          <a:p>
            <a:pPr marL="457200" lvl="0" indent="-342900" algn="l" rtl="0">
              <a:spcBef>
                <a:spcPts val="0"/>
              </a:spcBef>
              <a:spcAft>
                <a:spcPts val="0"/>
              </a:spcAft>
              <a:buSzPts val="1800"/>
              <a:buAutoNum type="arabicPeriod"/>
            </a:pPr>
            <a:r>
              <a:rPr lang="en"/>
              <a:t>Increases Contractility</a:t>
            </a:r>
            <a:endParaRPr/>
          </a:p>
          <a:p>
            <a:pPr marL="457200" lvl="0" indent="-342900" algn="l" rtl="0">
              <a:spcBef>
                <a:spcPts val="0"/>
              </a:spcBef>
              <a:spcAft>
                <a:spcPts val="0"/>
              </a:spcAft>
              <a:buSzPts val="1800"/>
              <a:buAutoNum type="arabicPeriod"/>
            </a:pPr>
            <a:r>
              <a:rPr lang="en"/>
              <a:t>Increases Oxygen Consumption</a:t>
            </a:r>
            <a:endParaRPr/>
          </a:p>
          <a:p>
            <a:pPr marL="0" lvl="0" indent="0" algn="l" rtl="0">
              <a:spcBef>
                <a:spcPts val="1200"/>
              </a:spcBef>
              <a:spcAft>
                <a:spcPts val="1200"/>
              </a:spcAft>
              <a:buNone/>
            </a:pPr>
            <a:endParaRPr/>
          </a:p>
        </p:txBody>
      </p:sp>
      <p:pic>
        <p:nvPicPr>
          <p:cNvPr id="138" name="Google Shape;138;p23"/>
          <p:cNvPicPr preferRelativeResize="0"/>
          <p:nvPr/>
        </p:nvPicPr>
        <p:blipFill>
          <a:blip r:embed="rId3">
            <a:alphaModFix/>
          </a:blip>
          <a:stretch>
            <a:fillRect/>
          </a:stretch>
        </p:blipFill>
        <p:spPr>
          <a:xfrm>
            <a:off x="2751475" y="2692200"/>
            <a:ext cx="5654024" cy="18641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4"/>
          <p:cNvSpPr txBox="1">
            <a:spLocks noGrp="1"/>
          </p:cNvSpPr>
          <p:nvPr>
            <p:ph type="title"/>
          </p:nvPr>
        </p:nvSpPr>
        <p:spPr>
          <a:xfrm>
            <a:off x="311700" y="242550"/>
            <a:ext cx="8520600" cy="6300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Systolic versus Diastolic HF</a:t>
            </a:r>
            <a:endParaRPr/>
          </a:p>
        </p:txBody>
      </p:sp>
      <p:sp>
        <p:nvSpPr>
          <p:cNvPr id="144" name="Google Shape;144;p24"/>
          <p:cNvSpPr txBox="1">
            <a:spLocks noGrp="1"/>
          </p:cNvSpPr>
          <p:nvPr>
            <p:ph type="body" idx="1"/>
          </p:nvPr>
        </p:nvSpPr>
        <p:spPr>
          <a:xfrm>
            <a:off x="559050" y="796200"/>
            <a:ext cx="8025900" cy="3997200"/>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0"/>
              </a:spcAft>
              <a:buNone/>
            </a:pPr>
            <a:r>
              <a:rPr lang="en" sz="2300" b="1"/>
              <a:t>The Heart Muscle can be affected in two different ways:</a:t>
            </a:r>
            <a:endParaRPr sz="2300" b="1"/>
          </a:p>
          <a:p>
            <a:pPr marL="0" lvl="0" indent="0" algn="l" rtl="0">
              <a:spcBef>
                <a:spcPts val="0"/>
              </a:spcBef>
              <a:spcAft>
                <a:spcPts val="0"/>
              </a:spcAft>
              <a:buClr>
                <a:schemeClr val="dk1"/>
              </a:buClr>
              <a:buSzPct val="61111"/>
              <a:buFont typeface="Arial"/>
              <a:buNone/>
            </a:pPr>
            <a:endParaRPr/>
          </a:p>
          <a:p>
            <a:pPr marL="457200" lvl="0" indent="-358595" algn="l" rtl="0">
              <a:spcBef>
                <a:spcPts val="0"/>
              </a:spcBef>
              <a:spcAft>
                <a:spcPts val="0"/>
              </a:spcAft>
              <a:buSzPct val="100000"/>
              <a:buAutoNum type="arabicPeriod"/>
            </a:pPr>
            <a:r>
              <a:rPr lang="en" sz="2213"/>
              <a:t>The muscle becomes </a:t>
            </a:r>
            <a:r>
              <a:rPr lang="en" sz="2213" b="1"/>
              <a:t>weak</a:t>
            </a:r>
            <a:r>
              <a:rPr lang="en" sz="2213"/>
              <a:t> and is unable to pump blood; there is contractile failure or a reduction in the left ventricular ejection fraction.  </a:t>
            </a:r>
            <a:r>
              <a:rPr lang="en" sz="2213" b="1"/>
              <a:t>This is Systolic Heart Failure now called HFrEF.</a:t>
            </a:r>
            <a:endParaRPr sz="2213" b="1"/>
          </a:p>
          <a:p>
            <a:pPr marL="0" lvl="0" indent="0" algn="l" rtl="0">
              <a:spcBef>
                <a:spcPts val="0"/>
              </a:spcBef>
              <a:spcAft>
                <a:spcPts val="0"/>
              </a:spcAft>
              <a:buClr>
                <a:schemeClr val="dk1"/>
              </a:buClr>
              <a:buSzPct val="49702"/>
              <a:buFont typeface="Arial"/>
              <a:buNone/>
            </a:pPr>
            <a:endParaRPr sz="2213"/>
          </a:p>
          <a:p>
            <a:pPr marL="457200" lvl="0" indent="-358595" algn="l" rtl="0">
              <a:spcBef>
                <a:spcPts val="0"/>
              </a:spcBef>
              <a:spcAft>
                <a:spcPts val="0"/>
              </a:spcAft>
              <a:buSzPct val="100000"/>
              <a:buAutoNum type="arabicPeriod"/>
            </a:pPr>
            <a:r>
              <a:rPr lang="en" sz="2213"/>
              <a:t>The muscle can become </a:t>
            </a:r>
            <a:r>
              <a:rPr lang="en" sz="2213" b="1"/>
              <a:t>stiff </a:t>
            </a:r>
            <a:r>
              <a:rPr lang="en" sz="2213"/>
              <a:t>and is unable to fill with blood adequately due to impaired relaxation. The ejection fraction will remain preserved.  </a:t>
            </a:r>
            <a:r>
              <a:rPr lang="en" sz="2213" b="1"/>
              <a:t>This is Diastolic Heart Failure now called  HFpEF.</a:t>
            </a:r>
            <a:endParaRPr sz="2213" b="1"/>
          </a:p>
          <a:p>
            <a:pPr marL="0" lvl="0" indent="0" algn="l" rtl="0">
              <a:spcBef>
                <a:spcPts val="0"/>
              </a:spcBef>
              <a:spcAft>
                <a:spcPts val="1200"/>
              </a:spcAft>
              <a:buNone/>
            </a:pPr>
            <a:endParaRPr sz="2556"/>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25"/>
          <p:cNvPicPr preferRelativeResize="0"/>
          <p:nvPr/>
        </p:nvPicPr>
        <p:blipFill>
          <a:blip r:embed="rId3">
            <a:alphaModFix/>
          </a:blip>
          <a:stretch>
            <a:fillRect/>
          </a:stretch>
        </p:blipFill>
        <p:spPr>
          <a:xfrm>
            <a:off x="1744575" y="908300"/>
            <a:ext cx="5654826" cy="3876076"/>
          </a:xfrm>
          <a:prstGeom prst="rect">
            <a:avLst/>
          </a:prstGeom>
          <a:noFill/>
          <a:ln>
            <a:noFill/>
          </a:ln>
        </p:spPr>
      </p:pic>
      <p:sp>
        <p:nvSpPr>
          <p:cNvPr id="150" name="Google Shape;150;p25"/>
          <p:cNvSpPr txBox="1">
            <a:spLocks noGrp="1"/>
          </p:cNvSpPr>
          <p:nvPr>
            <p:ph type="title"/>
          </p:nvPr>
        </p:nvSpPr>
        <p:spPr>
          <a:xfrm>
            <a:off x="1193988" y="336750"/>
            <a:ext cx="6756000" cy="5103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t>HEART FAILURE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6"/>
          <p:cNvSpPr txBox="1"/>
          <p:nvPr/>
        </p:nvSpPr>
        <p:spPr>
          <a:xfrm>
            <a:off x="1335150" y="1771350"/>
            <a:ext cx="63036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000">
                <a:solidFill>
                  <a:schemeClr val="dk2"/>
                </a:solidFill>
              </a:rPr>
              <a:t>DIAGNOSIS OF HF</a:t>
            </a:r>
            <a:endParaRPr sz="4000">
              <a:solidFill>
                <a:schemeClr val="dk2"/>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39285"/>
              <a:buFont typeface="Arial"/>
              <a:buNone/>
            </a:pPr>
            <a:r>
              <a:rPr lang="en"/>
              <a:t>What are the </a:t>
            </a:r>
            <a:r>
              <a:rPr lang="en" u="sng"/>
              <a:t>risk factors</a:t>
            </a:r>
            <a:r>
              <a:rPr lang="en"/>
              <a:t> for heart failure?</a:t>
            </a:r>
            <a:endParaRPr/>
          </a:p>
          <a:p>
            <a:pPr marL="0" lvl="0" indent="0" algn="l" rtl="0">
              <a:spcBef>
                <a:spcPts val="0"/>
              </a:spcBef>
              <a:spcAft>
                <a:spcPts val="0"/>
              </a:spcAft>
              <a:buNone/>
            </a:pPr>
            <a:endParaRPr/>
          </a:p>
        </p:txBody>
      </p:sp>
      <p:sp>
        <p:nvSpPr>
          <p:cNvPr id="161" name="Google Shape;161;p27"/>
          <p:cNvSpPr txBox="1">
            <a:spLocks noGrp="1"/>
          </p:cNvSpPr>
          <p:nvPr>
            <p:ph type="body" idx="1"/>
          </p:nvPr>
        </p:nvSpPr>
        <p:spPr>
          <a:xfrm>
            <a:off x="311700" y="1067375"/>
            <a:ext cx="4301700" cy="3217200"/>
          </a:xfrm>
          <a:prstGeom prst="rect">
            <a:avLst/>
          </a:prstGeom>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SzPts val="1400"/>
              <a:buChar char="●"/>
            </a:pPr>
            <a:r>
              <a:rPr lang="en" sz="1400"/>
              <a:t>Coronary artery disease/Myocardial Infarction</a:t>
            </a:r>
            <a:endParaRPr sz="1400"/>
          </a:p>
          <a:p>
            <a:pPr marL="457200" lvl="0" indent="-317500" algn="l" rtl="0">
              <a:lnSpc>
                <a:spcPct val="150000"/>
              </a:lnSpc>
              <a:spcBef>
                <a:spcPts val="0"/>
              </a:spcBef>
              <a:spcAft>
                <a:spcPts val="0"/>
              </a:spcAft>
              <a:buSzPts val="1400"/>
              <a:buChar char="●"/>
            </a:pPr>
            <a:r>
              <a:rPr lang="en" sz="1400"/>
              <a:t>Valvular Defects</a:t>
            </a:r>
            <a:endParaRPr sz="1400"/>
          </a:p>
          <a:p>
            <a:pPr marL="457200" lvl="0" indent="-317500" algn="l" rtl="0">
              <a:lnSpc>
                <a:spcPct val="150000"/>
              </a:lnSpc>
              <a:spcBef>
                <a:spcPts val="0"/>
              </a:spcBef>
              <a:spcAft>
                <a:spcPts val="0"/>
              </a:spcAft>
              <a:buSzPts val="1400"/>
              <a:buChar char="●"/>
            </a:pPr>
            <a:r>
              <a:rPr lang="en" sz="1400"/>
              <a:t>Family or Genetic</a:t>
            </a:r>
            <a:endParaRPr sz="1400"/>
          </a:p>
          <a:p>
            <a:pPr marL="457200" lvl="0" indent="-317500" algn="l" rtl="0">
              <a:lnSpc>
                <a:spcPct val="150000"/>
              </a:lnSpc>
              <a:spcBef>
                <a:spcPts val="0"/>
              </a:spcBef>
              <a:spcAft>
                <a:spcPts val="0"/>
              </a:spcAft>
              <a:buSzPts val="1400"/>
              <a:buChar char="●"/>
            </a:pPr>
            <a:r>
              <a:rPr lang="en" sz="1400"/>
              <a:t>Chemotherapy or cardiotoxic medications</a:t>
            </a:r>
            <a:endParaRPr sz="1400"/>
          </a:p>
          <a:p>
            <a:pPr marL="457200" lvl="0" indent="-317500" algn="l" rtl="0">
              <a:lnSpc>
                <a:spcPct val="150000"/>
              </a:lnSpc>
              <a:spcBef>
                <a:spcPts val="0"/>
              </a:spcBef>
              <a:spcAft>
                <a:spcPts val="0"/>
              </a:spcAft>
              <a:buSzPts val="1400"/>
              <a:buChar char="●"/>
            </a:pPr>
            <a:r>
              <a:rPr lang="en" sz="1400"/>
              <a:t>Heart rhythm-related (Tachycardia mediated, PVC’s, and RV pacing)</a:t>
            </a:r>
            <a:endParaRPr sz="1400"/>
          </a:p>
          <a:p>
            <a:pPr marL="457200" lvl="0" indent="-317500" algn="l" rtl="0">
              <a:lnSpc>
                <a:spcPct val="150000"/>
              </a:lnSpc>
              <a:spcBef>
                <a:spcPts val="0"/>
              </a:spcBef>
              <a:spcAft>
                <a:spcPts val="0"/>
              </a:spcAft>
              <a:buSzPts val="1400"/>
              <a:buChar char="●"/>
            </a:pPr>
            <a:r>
              <a:rPr lang="en" sz="1400"/>
              <a:t>Substance Abuse (alcohol, cocaine, methamphetamine) </a:t>
            </a:r>
            <a:endParaRPr sz="1400"/>
          </a:p>
          <a:p>
            <a:pPr marL="457200" lvl="0" indent="-317500" algn="l" rtl="0">
              <a:lnSpc>
                <a:spcPct val="150000"/>
              </a:lnSpc>
              <a:spcBef>
                <a:spcPts val="0"/>
              </a:spcBef>
              <a:spcAft>
                <a:spcPts val="0"/>
              </a:spcAft>
              <a:buSzPts val="1400"/>
              <a:buChar char="●"/>
            </a:pPr>
            <a:r>
              <a:rPr lang="en" sz="1400"/>
              <a:t>Hypertension</a:t>
            </a:r>
            <a:endParaRPr sz="1400"/>
          </a:p>
          <a:p>
            <a:pPr marL="0" lvl="0" indent="0" algn="l" rtl="0">
              <a:spcBef>
                <a:spcPts val="0"/>
              </a:spcBef>
              <a:spcAft>
                <a:spcPts val="1200"/>
              </a:spcAft>
              <a:buNone/>
            </a:pPr>
            <a:endParaRPr sz="2100"/>
          </a:p>
        </p:txBody>
      </p:sp>
      <p:sp>
        <p:nvSpPr>
          <p:cNvPr id="162" name="Google Shape;162;p27"/>
          <p:cNvSpPr txBox="1"/>
          <p:nvPr/>
        </p:nvSpPr>
        <p:spPr>
          <a:xfrm>
            <a:off x="4572000" y="1017725"/>
            <a:ext cx="4011600" cy="3632700"/>
          </a:xfrm>
          <a:prstGeom prst="rect">
            <a:avLst/>
          </a:prstGeom>
          <a:noFill/>
          <a:ln>
            <a:noFill/>
          </a:ln>
        </p:spPr>
        <p:txBody>
          <a:bodyPr spcFirstLastPara="1" wrap="square" lIns="91425" tIns="91425" rIns="91425" bIns="91425" anchor="t" anchorCtr="0">
            <a:spAutoFit/>
          </a:bodyPr>
          <a:lstStyle/>
          <a:p>
            <a:pPr marL="457200" lvl="0" indent="-317500" algn="l" rtl="0">
              <a:lnSpc>
                <a:spcPct val="150000"/>
              </a:lnSpc>
              <a:spcBef>
                <a:spcPts val="0"/>
              </a:spcBef>
              <a:spcAft>
                <a:spcPts val="0"/>
              </a:spcAft>
              <a:buClr>
                <a:schemeClr val="dk2"/>
              </a:buClr>
              <a:buSzPts val="1400"/>
              <a:buChar char="●"/>
            </a:pPr>
            <a:r>
              <a:rPr lang="en">
                <a:solidFill>
                  <a:schemeClr val="dk2"/>
                </a:solidFill>
              </a:rPr>
              <a:t>Viral</a:t>
            </a:r>
            <a:endParaRPr>
              <a:solidFill>
                <a:schemeClr val="dk2"/>
              </a:solidFill>
            </a:endParaRPr>
          </a:p>
          <a:p>
            <a:pPr marL="457200" lvl="0" indent="-317500" algn="l" rtl="0">
              <a:lnSpc>
                <a:spcPct val="150000"/>
              </a:lnSpc>
              <a:spcBef>
                <a:spcPts val="0"/>
              </a:spcBef>
              <a:spcAft>
                <a:spcPts val="0"/>
              </a:spcAft>
              <a:buClr>
                <a:schemeClr val="dk2"/>
              </a:buClr>
              <a:buSzPts val="1400"/>
              <a:buChar char="●"/>
            </a:pPr>
            <a:r>
              <a:rPr lang="en">
                <a:solidFill>
                  <a:schemeClr val="dk2"/>
                </a:solidFill>
              </a:rPr>
              <a:t>Idiopathic</a:t>
            </a:r>
            <a:endParaRPr>
              <a:solidFill>
                <a:schemeClr val="dk2"/>
              </a:solidFill>
            </a:endParaRPr>
          </a:p>
          <a:p>
            <a:pPr marL="457200" lvl="0" indent="-317500" algn="l" rtl="0">
              <a:lnSpc>
                <a:spcPct val="150000"/>
              </a:lnSpc>
              <a:spcBef>
                <a:spcPts val="0"/>
              </a:spcBef>
              <a:spcAft>
                <a:spcPts val="0"/>
              </a:spcAft>
              <a:buClr>
                <a:schemeClr val="dk2"/>
              </a:buClr>
              <a:buSzPts val="1400"/>
              <a:buChar char="●"/>
            </a:pPr>
            <a:r>
              <a:rPr lang="en">
                <a:solidFill>
                  <a:schemeClr val="dk2"/>
                </a:solidFill>
              </a:rPr>
              <a:t>Autoimmune or Rheumatologic</a:t>
            </a:r>
            <a:endParaRPr>
              <a:solidFill>
                <a:schemeClr val="dk2"/>
              </a:solidFill>
            </a:endParaRPr>
          </a:p>
          <a:p>
            <a:pPr marL="457200" lvl="0" indent="-317500" algn="l" rtl="0">
              <a:lnSpc>
                <a:spcPct val="150000"/>
              </a:lnSpc>
              <a:spcBef>
                <a:spcPts val="0"/>
              </a:spcBef>
              <a:spcAft>
                <a:spcPts val="0"/>
              </a:spcAft>
              <a:buClr>
                <a:schemeClr val="dk2"/>
              </a:buClr>
              <a:buSzPts val="1400"/>
              <a:buChar char="●"/>
            </a:pPr>
            <a:r>
              <a:rPr lang="en">
                <a:solidFill>
                  <a:schemeClr val="dk2"/>
                </a:solidFill>
              </a:rPr>
              <a:t>Infiltrative (Amyloid, sarcoid or hemachromatosis)</a:t>
            </a:r>
            <a:endParaRPr>
              <a:solidFill>
                <a:schemeClr val="dk2"/>
              </a:solidFill>
            </a:endParaRPr>
          </a:p>
          <a:p>
            <a:pPr marL="457200" lvl="0" indent="-317500" algn="l" rtl="0">
              <a:lnSpc>
                <a:spcPct val="150000"/>
              </a:lnSpc>
              <a:spcBef>
                <a:spcPts val="0"/>
              </a:spcBef>
              <a:spcAft>
                <a:spcPts val="0"/>
              </a:spcAft>
              <a:buClr>
                <a:schemeClr val="dk2"/>
              </a:buClr>
              <a:buSzPts val="1400"/>
              <a:buChar char="●"/>
            </a:pPr>
            <a:r>
              <a:rPr lang="en">
                <a:solidFill>
                  <a:schemeClr val="dk2"/>
                </a:solidFill>
              </a:rPr>
              <a:t>Myocarditis</a:t>
            </a:r>
            <a:endParaRPr>
              <a:solidFill>
                <a:schemeClr val="dk2"/>
              </a:solidFill>
            </a:endParaRPr>
          </a:p>
          <a:p>
            <a:pPr marL="457200" lvl="0" indent="-317500" algn="l" rtl="0">
              <a:lnSpc>
                <a:spcPct val="150000"/>
              </a:lnSpc>
              <a:spcBef>
                <a:spcPts val="0"/>
              </a:spcBef>
              <a:spcAft>
                <a:spcPts val="0"/>
              </a:spcAft>
              <a:buClr>
                <a:schemeClr val="dk2"/>
              </a:buClr>
              <a:buSzPts val="1400"/>
              <a:buChar char="●"/>
            </a:pPr>
            <a:r>
              <a:rPr lang="en">
                <a:solidFill>
                  <a:schemeClr val="dk2"/>
                </a:solidFill>
              </a:rPr>
              <a:t>Peripartum cardiomyopathy</a:t>
            </a:r>
            <a:endParaRPr>
              <a:solidFill>
                <a:schemeClr val="dk2"/>
              </a:solidFill>
            </a:endParaRPr>
          </a:p>
          <a:p>
            <a:pPr marL="457200" lvl="0" indent="-317500" algn="l" rtl="0">
              <a:lnSpc>
                <a:spcPct val="150000"/>
              </a:lnSpc>
              <a:spcBef>
                <a:spcPts val="0"/>
              </a:spcBef>
              <a:spcAft>
                <a:spcPts val="0"/>
              </a:spcAft>
              <a:buClr>
                <a:schemeClr val="dk2"/>
              </a:buClr>
              <a:buSzPts val="1400"/>
              <a:buChar char="●"/>
            </a:pPr>
            <a:r>
              <a:rPr lang="en">
                <a:solidFill>
                  <a:schemeClr val="dk2"/>
                </a:solidFill>
              </a:rPr>
              <a:t>Stress cardiomyopathy (Takotsubo)</a:t>
            </a:r>
            <a:endParaRPr>
              <a:solidFill>
                <a:schemeClr val="dk2"/>
              </a:solidFill>
            </a:endParaRPr>
          </a:p>
          <a:p>
            <a:pPr marL="457200" lvl="0" indent="-317500" algn="l" rtl="0">
              <a:lnSpc>
                <a:spcPct val="150000"/>
              </a:lnSpc>
              <a:spcBef>
                <a:spcPts val="0"/>
              </a:spcBef>
              <a:spcAft>
                <a:spcPts val="0"/>
              </a:spcAft>
              <a:buClr>
                <a:schemeClr val="dk2"/>
              </a:buClr>
              <a:buSzPts val="1400"/>
              <a:buChar char="●"/>
            </a:pPr>
            <a:r>
              <a:rPr lang="en">
                <a:solidFill>
                  <a:schemeClr val="dk2"/>
                </a:solidFill>
              </a:rPr>
              <a:t>Endocrine or Metabolic (thyroid, diabetes, obesity, acromegaly, and pheochromocytoma)</a:t>
            </a:r>
            <a:endParaRPr>
              <a:solidFill>
                <a:schemeClr val="dk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lnSpc>
                <a:spcPct val="115000"/>
              </a:lnSpc>
              <a:spcBef>
                <a:spcPts val="1200"/>
              </a:spcBef>
              <a:spcAft>
                <a:spcPts val="0"/>
              </a:spcAft>
              <a:buClr>
                <a:schemeClr val="dk1"/>
              </a:buClr>
              <a:buSzPts val="990"/>
              <a:buFont typeface="Arial"/>
              <a:buNone/>
            </a:pPr>
            <a:r>
              <a:rPr lang="en" sz="2400">
                <a:highlight>
                  <a:srgbClr val="EBF5F5"/>
                </a:highlight>
              </a:rPr>
              <a:t>Initial Evaluation for Diagnosing SYMPTOMS of HF</a:t>
            </a:r>
            <a:endParaRPr sz="2400"/>
          </a:p>
          <a:p>
            <a:pPr marL="0" lvl="0" indent="0" algn="l" rtl="0">
              <a:spcBef>
                <a:spcPts val="1200"/>
              </a:spcBef>
              <a:spcAft>
                <a:spcPts val="0"/>
              </a:spcAft>
              <a:buNone/>
            </a:pPr>
            <a:endParaRPr/>
          </a:p>
        </p:txBody>
      </p:sp>
      <p:sp>
        <p:nvSpPr>
          <p:cNvPr id="168" name="Google Shape;168;p28"/>
          <p:cNvSpPr txBox="1">
            <a:spLocks noGrp="1"/>
          </p:cNvSpPr>
          <p:nvPr>
            <p:ph type="body" idx="1"/>
          </p:nvPr>
        </p:nvSpPr>
        <p:spPr>
          <a:xfrm>
            <a:off x="311700" y="1152475"/>
            <a:ext cx="8520600" cy="36408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b="1"/>
              <a:t>SYMPTOMS due to Congestion:</a:t>
            </a:r>
            <a:endParaRPr b="1"/>
          </a:p>
          <a:p>
            <a:pPr marL="457200" lvl="0" indent="-342900" algn="l" rtl="0">
              <a:spcBef>
                <a:spcPts val="1200"/>
              </a:spcBef>
              <a:spcAft>
                <a:spcPts val="0"/>
              </a:spcAft>
              <a:buSzPts val="1800"/>
              <a:buChar char="●"/>
            </a:pPr>
            <a:r>
              <a:rPr lang="en"/>
              <a:t>Dyspnea</a:t>
            </a:r>
            <a:endParaRPr/>
          </a:p>
          <a:p>
            <a:pPr marL="457200" lvl="0" indent="-342900" algn="l" rtl="0">
              <a:spcBef>
                <a:spcPts val="0"/>
              </a:spcBef>
              <a:spcAft>
                <a:spcPts val="0"/>
              </a:spcAft>
              <a:buSzPts val="1800"/>
              <a:buChar char="●"/>
            </a:pPr>
            <a:r>
              <a:rPr lang="en"/>
              <a:t>Orthopnea</a:t>
            </a:r>
            <a:endParaRPr/>
          </a:p>
          <a:p>
            <a:pPr marL="457200" lvl="0" indent="-342900" algn="l" rtl="0">
              <a:spcBef>
                <a:spcPts val="0"/>
              </a:spcBef>
              <a:spcAft>
                <a:spcPts val="0"/>
              </a:spcAft>
              <a:buSzPts val="1800"/>
              <a:buChar char="●"/>
            </a:pPr>
            <a:r>
              <a:rPr lang="en"/>
              <a:t>Paroxysmal Nocturnal Dyspnea</a:t>
            </a:r>
            <a:endParaRPr/>
          </a:p>
          <a:p>
            <a:pPr marL="457200" lvl="0" indent="-342900" algn="l" rtl="0">
              <a:spcBef>
                <a:spcPts val="0"/>
              </a:spcBef>
              <a:spcAft>
                <a:spcPts val="0"/>
              </a:spcAft>
              <a:buSzPts val="1800"/>
              <a:buChar char="●"/>
            </a:pPr>
            <a:r>
              <a:rPr lang="en"/>
              <a:t>Abdominal bloating and cough</a:t>
            </a:r>
            <a:endParaRPr/>
          </a:p>
          <a:p>
            <a:pPr marL="457200" lvl="0" indent="-342900" algn="l" rtl="0">
              <a:spcBef>
                <a:spcPts val="0"/>
              </a:spcBef>
              <a:spcAft>
                <a:spcPts val="0"/>
              </a:spcAft>
              <a:buSzPts val="1800"/>
              <a:buChar char="●"/>
            </a:pPr>
            <a:r>
              <a:rPr lang="en"/>
              <a:t>Bendopnea</a:t>
            </a:r>
            <a:endParaRPr/>
          </a:p>
          <a:p>
            <a:pPr marL="0" lvl="0" indent="0" algn="l" rtl="0">
              <a:spcBef>
                <a:spcPts val="1200"/>
              </a:spcBef>
              <a:spcAft>
                <a:spcPts val="0"/>
              </a:spcAft>
              <a:buNone/>
            </a:pPr>
            <a:r>
              <a:rPr lang="en" b="1"/>
              <a:t>SYMPTOMS due to reduced Cardiac Output:</a:t>
            </a:r>
            <a:endParaRPr b="1"/>
          </a:p>
          <a:p>
            <a:pPr marL="457200" lvl="0" indent="-342900" algn="l" rtl="0">
              <a:spcBef>
                <a:spcPts val="1200"/>
              </a:spcBef>
              <a:spcAft>
                <a:spcPts val="0"/>
              </a:spcAft>
              <a:buSzPts val="1800"/>
              <a:buChar char="●"/>
            </a:pPr>
            <a:r>
              <a:rPr lang="en"/>
              <a:t>Fatigue</a:t>
            </a:r>
            <a:endParaRPr/>
          </a:p>
          <a:p>
            <a:pPr marL="457200" lvl="0" indent="-342900" algn="l" rtl="0">
              <a:spcBef>
                <a:spcPts val="0"/>
              </a:spcBef>
              <a:spcAft>
                <a:spcPts val="0"/>
              </a:spcAft>
              <a:buSzPts val="1800"/>
              <a:buChar char="●"/>
            </a:pPr>
            <a:r>
              <a:rPr lang="en"/>
              <a:t>Reduced exercise tolerance</a:t>
            </a:r>
            <a:endParaRPr/>
          </a:p>
          <a:p>
            <a:pPr marL="457200" lvl="0" indent="-342900" algn="l" rtl="0">
              <a:spcBef>
                <a:spcPts val="0"/>
              </a:spcBef>
              <a:spcAft>
                <a:spcPts val="0"/>
              </a:spcAft>
              <a:buSzPts val="1800"/>
              <a:buChar char="●"/>
            </a:pPr>
            <a:r>
              <a:rPr lang="en"/>
              <a:t>Hypotension</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9"/>
          <p:cNvSpPr txBox="1">
            <a:spLocks noGrp="1"/>
          </p:cNvSpPr>
          <p:nvPr>
            <p:ph type="title"/>
          </p:nvPr>
        </p:nvSpPr>
        <p:spPr>
          <a:xfrm>
            <a:off x="311700" y="36540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Initial Evaluation for Diagnosing SIGNS of HF</a:t>
            </a:r>
            <a:endParaRPr/>
          </a:p>
        </p:txBody>
      </p:sp>
      <p:sp>
        <p:nvSpPr>
          <p:cNvPr id="174" name="Google Shape;174;p29"/>
          <p:cNvSpPr txBox="1">
            <a:spLocks noGrp="1"/>
          </p:cNvSpPr>
          <p:nvPr>
            <p:ph type="body" idx="1"/>
          </p:nvPr>
        </p:nvSpPr>
        <p:spPr>
          <a:xfrm>
            <a:off x="311700" y="938100"/>
            <a:ext cx="8520600" cy="38871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b="1"/>
              <a:t>SIGNS due to Congestion:</a:t>
            </a:r>
            <a:endParaRPr b="1"/>
          </a:p>
          <a:p>
            <a:pPr marL="457200" lvl="0" indent="-342900" algn="l" rtl="0">
              <a:spcBef>
                <a:spcPts val="1200"/>
              </a:spcBef>
              <a:spcAft>
                <a:spcPts val="0"/>
              </a:spcAft>
              <a:buSzPts val="1800"/>
              <a:buChar char="●"/>
            </a:pPr>
            <a:r>
              <a:rPr lang="en"/>
              <a:t>Elevated jugular venous pressure</a:t>
            </a:r>
            <a:endParaRPr/>
          </a:p>
          <a:p>
            <a:pPr marL="457200" lvl="0" indent="-342900" algn="l" rtl="0">
              <a:spcBef>
                <a:spcPts val="0"/>
              </a:spcBef>
              <a:spcAft>
                <a:spcPts val="0"/>
              </a:spcAft>
              <a:buSzPts val="1800"/>
              <a:buChar char="●"/>
            </a:pPr>
            <a:r>
              <a:rPr lang="en"/>
              <a:t>Positive Abdominojugular reflux</a:t>
            </a:r>
            <a:endParaRPr/>
          </a:p>
          <a:p>
            <a:pPr marL="457200" lvl="0" indent="-342900" algn="l" rtl="0">
              <a:spcBef>
                <a:spcPts val="0"/>
              </a:spcBef>
              <a:spcAft>
                <a:spcPts val="0"/>
              </a:spcAft>
              <a:buSzPts val="1800"/>
              <a:buChar char="●"/>
            </a:pPr>
            <a:r>
              <a:rPr lang="en"/>
              <a:t>S3 (gallop rhythm)</a:t>
            </a:r>
            <a:endParaRPr/>
          </a:p>
          <a:p>
            <a:pPr marL="457200" lvl="0" indent="-342900" algn="l" rtl="0">
              <a:spcBef>
                <a:spcPts val="0"/>
              </a:spcBef>
              <a:spcAft>
                <a:spcPts val="0"/>
              </a:spcAft>
              <a:buSzPts val="1800"/>
              <a:buChar char="●"/>
            </a:pPr>
            <a:r>
              <a:rPr lang="en"/>
              <a:t>Edema</a:t>
            </a:r>
            <a:endParaRPr/>
          </a:p>
          <a:p>
            <a:pPr marL="457200" lvl="0" indent="-342900" algn="l" rtl="0">
              <a:spcBef>
                <a:spcPts val="0"/>
              </a:spcBef>
              <a:spcAft>
                <a:spcPts val="0"/>
              </a:spcAft>
              <a:buSzPts val="1800"/>
              <a:buChar char="●"/>
            </a:pPr>
            <a:r>
              <a:rPr lang="en"/>
              <a:t>Weight gain</a:t>
            </a:r>
            <a:endParaRPr/>
          </a:p>
          <a:p>
            <a:pPr marL="0" lvl="0" indent="0" algn="l" rtl="0">
              <a:spcBef>
                <a:spcPts val="1200"/>
              </a:spcBef>
              <a:spcAft>
                <a:spcPts val="0"/>
              </a:spcAft>
              <a:buNone/>
            </a:pPr>
            <a:r>
              <a:rPr lang="en" b="1"/>
              <a:t>SIGNS due to Reduced Cardiac Output:</a:t>
            </a:r>
            <a:endParaRPr b="1"/>
          </a:p>
          <a:p>
            <a:pPr marL="457200" lvl="0" indent="-342900" algn="l" rtl="0">
              <a:spcBef>
                <a:spcPts val="1200"/>
              </a:spcBef>
              <a:spcAft>
                <a:spcPts val="0"/>
              </a:spcAft>
              <a:buSzPts val="1800"/>
              <a:buChar char="●"/>
            </a:pPr>
            <a:r>
              <a:rPr lang="en"/>
              <a:t>Cool, mottled extremities</a:t>
            </a:r>
            <a:endParaRPr/>
          </a:p>
          <a:p>
            <a:pPr marL="457200" lvl="0" indent="-342900" algn="l" rtl="0">
              <a:spcBef>
                <a:spcPts val="0"/>
              </a:spcBef>
              <a:spcAft>
                <a:spcPts val="0"/>
              </a:spcAft>
              <a:buSzPts val="1800"/>
              <a:buChar char="●"/>
            </a:pPr>
            <a:r>
              <a:rPr lang="en"/>
              <a:t>Weakness</a:t>
            </a:r>
            <a:endParaRPr/>
          </a:p>
          <a:p>
            <a:pPr marL="457200" lvl="0" indent="-342900" algn="l" rtl="0">
              <a:spcBef>
                <a:spcPts val="0"/>
              </a:spcBef>
              <a:spcAft>
                <a:spcPts val="0"/>
              </a:spcAft>
              <a:buSzPts val="1800"/>
              <a:buChar char="●"/>
            </a:pPr>
            <a:r>
              <a:rPr lang="en"/>
              <a:t>Hypotension</a:t>
            </a:r>
            <a:endParaRPr/>
          </a:p>
          <a:p>
            <a:pPr marL="457200" lvl="0" indent="-342900" algn="l" rtl="0">
              <a:spcBef>
                <a:spcPts val="0"/>
              </a:spcBef>
              <a:spcAft>
                <a:spcPts val="0"/>
              </a:spcAft>
              <a:buSzPts val="1800"/>
              <a:buChar char="●"/>
            </a:pPr>
            <a:r>
              <a:rPr lang="en"/>
              <a:t>Cachexia/weight loss (Advanced HF)</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0"/>
          <p:cNvSpPr txBox="1">
            <a:spLocks noGrp="1"/>
          </p:cNvSpPr>
          <p:nvPr>
            <p:ph type="title"/>
          </p:nvPr>
        </p:nvSpPr>
        <p:spPr>
          <a:xfrm>
            <a:off x="311700" y="215775"/>
            <a:ext cx="8520600" cy="5283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NYHA Classification of Heart Failure</a:t>
            </a:r>
            <a:endParaRPr/>
          </a:p>
        </p:txBody>
      </p:sp>
      <p:pic>
        <p:nvPicPr>
          <p:cNvPr id="180" name="Google Shape;180;p30"/>
          <p:cNvPicPr preferRelativeResize="0"/>
          <p:nvPr/>
        </p:nvPicPr>
        <p:blipFill>
          <a:blip r:embed="rId3">
            <a:alphaModFix/>
          </a:blip>
          <a:stretch>
            <a:fillRect/>
          </a:stretch>
        </p:blipFill>
        <p:spPr>
          <a:xfrm>
            <a:off x="631513" y="744075"/>
            <a:ext cx="7880973" cy="4157591"/>
          </a:xfrm>
          <a:prstGeom prst="rect">
            <a:avLst/>
          </a:prstGeom>
          <a:noFill/>
          <a:ln>
            <a:noFill/>
          </a:ln>
        </p:spPr>
      </p:pic>
      <p:pic>
        <p:nvPicPr>
          <p:cNvPr id="181" name="Google Shape;181;p30"/>
          <p:cNvPicPr preferRelativeResize="0"/>
          <p:nvPr/>
        </p:nvPicPr>
        <p:blipFill>
          <a:blip r:embed="rId4">
            <a:alphaModFix/>
          </a:blip>
          <a:stretch>
            <a:fillRect/>
          </a:stretch>
        </p:blipFill>
        <p:spPr>
          <a:xfrm>
            <a:off x="4284425" y="1013475"/>
            <a:ext cx="4228049" cy="10671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F80F62-AB0E-4A11-AAB7-CC5AA521D19C}"/>
              </a:ext>
            </a:extLst>
          </p:cNvPr>
          <p:cNvSpPr/>
          <p:nvPr>
            <p:custDataLst>
              <p:tags r:id="rId2"/>
            </p:custDataLst>
          </p:nvPr>
        </p:nvSpPr>
        <p:spPr>
          <a:xfrm>
            <a:off x="333520" y="1307028"/>
            <a:ext cx="1778772" cy="1778772"/>
          </a:xfrm>
          <a:prstGeom prst="rect">
            <a:avLst/>
          </a:prstGeom>
          <a:blipFill>
            <a:blip r:embed="rId5">
              <a:extLst>
                <a:ext uri="{96DAC541-7B7A-43D3-8B79-37D633B846F1}">
                  <asvg:svgBlip xmlns:asvg="http://schemas.microsoft.com/office/drawing/2016/SVG/main" r:embed="rId6"/>
                </a:ext>
              </a:extLst>
            </a:blip>
            <a:stretch>
              <a:fillRect/>
            </a:stretch>
          </a:blip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C319837-51E2-463C-B6A8-EDBC8700BB72}"/>
              </a:ext>
            </a:extLst>
          </p:cNvPr>
          <p:cNvSpPr/>
          <p:nvPr>
            <p:custDataLst>
              <p:tags r:id="rId3"/>
            </p:custDataLst>
          </p:nvPr>
        </p:nvSpPr>
        <p:spPr>
          <a:xfrm>
            <a:off x="2334638" y="750673"/>
            <a:ext cx="6364669" cy="2891481"/>
          </a:xfrm>
          <a:prstGeom prst="rect">
            <a:avLst/>
          </a:prstGeom>
          <a:noFill/>
          <a:ln w="25400" cap="flat" cmpd="sng" algn="ctr">
            <a:solidFill>
              <a:srgbClr val="FFFFFF"/>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4000" b="1">
                <a:solidFill>
                  <a:srgbClr val="000000"/>
                </a:solidFill>
              </a:rPr>
              <a:t>Join at slido.com</a:t>
            </a:r>
            <a:br>
              <a:rPr lang="da-DK" sz="4000" b="1">
                <a:solidFill>
                  <a:srgbClr val="000000"/>
                </a:solidFill>
              </a:rPr>
            </a:br>
            <a:r>
              <a:rPr lang="da-DK" sz="4000" b="1">
                <a:solidFill>
                  <a:srgbClr val="000000"/>
                </a:solidFill>
              </a:rPr>
              <a:t>#6667620</a:t>
            </a:r>
            <a:endParaRPr lang="en-US" sz="4000" b="1">
              <a:solidFill>
                <a:srgbClr val="000000"/>
              </a:solidFill>
            </a:endParaRPr>
          </a:p>
        </p:txBody>
      </p:sp>
      <p:sp>
        <p:nvSpPr>
          <p:cNvPr id="4" name="Rectangle 3">
            <a:extLst>
              <a:ext uri="{FF2B5EF4-FFF2-40B4-BE49-F238E27FC236}">
                <a16:creationId xmlns:a16="http://schemas.microsoft.com/office/drawing/2014/main" id="{ACD69B9A-A07E-49BB-8727-71A1C1AF1A76}"/>
              </a:ext>
            </a:extLst>
          </p:cNvPr>
          <p:cNvSpPr/>
          <p:nvPr/>
        </p:nvSpPr>
        <p:spPr>
          <a:xfrm>
            <a:off x="0" y="4365024"/>
            <a:ext cx="9144000" cy="778476"/>
          </a:xfrm>
          <a:prstGeom prst="rect">
            <a:avLst/>
          </a:prstGeom>
          <a:solidFill>
            <a:srgbClr val="198038"/>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555866" tIns="194553" rIns="1389666" bIns="152863" rtlCol="0" anchor="ctr">
            <a:normAutofit fontScale="62500" lnSpcReduction="20000"/>
          </a:bodyPr>
          <a:lstStyle/>
          <a:p>
            <a:r>
              <a:rPr lang="en-US" sz="2600">
                <a:solidFill>
                  <a:srgbClr val="FFFFFF"/>
                </a:solidFill>
              </a:rPr>
              <a:t>The </a:t>
            </a:r>
            <a:r>
              <a:rPr lang="en-US" sz="2600">
                <a:solidFill>
                  <a:srgbClr val="FFFFFF"/>
                </a:solidFill>
                <a:hlinkClick r:id="rId7">
                  <a:extLst>
                    <a:ext uri="{A12FA001-AC4F-418D-AE19-62706E023703}">
                      <ahyp:hlinkClr xmlns:ahyp="http://schemas.microsoft.com/office/drawing/2018/hyperlinkcolor" val="tx"/>
                    </a:ext>
                  </a:extLst>
                </a:hlinkClick>
              </a:rPr>
              <a:t>Slido app</a:t>
            </a:r>
            <a:r>
              <a:rPr lang="en-US" sz="2600">
                <a:solidFill>
                  <a:srgbClr val="FFFFFF"/>
                </a:solidFill>
              </a:rPr>
              <a:t> must be installed on every computer you’re presenting from</a:t>
            </a:r>
          </a:p>
        </p:txBody>
      </p:sp>
      <p:pic>
        <p:nvPicPr>
          <p:cNvPr id="6" name="Graphic 5">
            <a:extLst>
              <a:ext uri="{FF2B5EF4-FFF2-40B4-BE49-F238E27FC236}">
                <a16:creationId xmlns:a16="http://schemas.microsoft.com/office/drawing/2014/main" id="{15B159C7-E19E-48AB-85AC-D1DF7BF8BC2C}"/>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222347" y="4643089"/>
            <a:ext cx="222347" cy="222347"/>
          </a:xfrm>
          <a:prstGeom prst="rect">
            <a:avLst/>
          </a:prstGeom>
        </p:spPr>
      </p:pic>
      <p:sp>
        <p:nvSpPr>
          <p:cNvPr id="7" name="Trapezoid 6">
            <a:extLst>
              <a:ext uri="{FF2B5EF4-FFF2-40B4-BE49-F238E27FC236}">
                <a16:creationId xmlns:a16="http://schemas.microsoft.com/office/drawing/2014/main" id="{E63D2EF3-0A61-45D3-B6C4-1020B27D5B96}"/>
              </a:ext>
            </a:extLst>
          </p:cNvPr>
          <p:cNvSpPr/>
          <p:nvPr/>
        </p:nvSpPr>
        <p:spPr>
          <a:xfrm rot="2700000">
            <a:off x="7215278" y="386193"/>
            <a:ext cx="2501399" cy="583660"/>
          </a:xfrm>
          <a:prstGeom prst="trapezoid">
            <a:avLst>
              <a:gd name="adj" fmla="val 100000"/>
            </a:avLst>
          </a:prstGeom>
          <a:solidFill>
            <a:srgbClr val="EDFAF2"/>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tIns="0" bIns="0" rtlCol="0" anchor="t">
            <a:normAutofit fontScale="55000" lnSpcReduction="20000"/>
          </a:bodyPr>
          <a:lstStyle/>
          <a:p>
            <a:pPr algn="ctr"/>
            <a:r>
              <a:rPr lang="en-US" sz="2600" b="1">
                <a:solidFill>
                  <a:srgbClr val="198038"/>
                </a:solidFill>
              </a:rPr>
              <a:t>Do not edit
</a:t>
            </a:r>
            <a:r>
              <a:rPr lang="en-US" sz="2200">
                <a:solidFill>
                  <a:srgbClr val="198038"/>
                </a:solidFill>
                <a:hlinkClick r:id="rId10">
                  <a:extLst>
                    <a:ext uri="{A12FA001-AC4F-418D-AE19-62706E023703}">
                      <ahyp:hlinkClr xmlns:ahyp="http://schemas.microsoft.com/office/drawing/2018/hyperlinkcolor" val="tx"/>
                    </a:ext>
                  </a:extLst>
                </a:hlinkClick>
              </a:rPr>
              <a:t>How to change the design</a:t>
            </a:r>
            <a:endParaRPr lang="en-US" sz="2200">
              <a:solidFill>
                <a:srgbClr val="198038"/>
              </a:solidFill>
            </a:endParaRPr>
          </a:p>
        </p:txBody>
      </p:sp>
      <p:pic>
        <p:nvPicPr>
          <p:cNvPr id="9" name="Graphic 8">
            <a:extLst>
              <a:ext uri="{FF2B5EF4-FFF2-40B4-BE49-F238E27FC236}">
                <a16:creationId xmlns:a16="http://schemas.microsoft.com/office/drawing/2014/main" id="{40C63E69-DE5D-4A18-B11F-3492997B6181}"/>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8060062" y="4615295"/>
            <a:ext cx="833799" cy="277933"/>
          </a:xfrm>
          <a:prstGeom prst="rect">
            <a:avLst/>
          </a:prstGeom>
        </p:spPr>
      </p:pic>
    </p:spTree>
    <p:custDataLst>
      <p:tags r:id="rId1"/>
    </p:custDataLst>
    <p:extLst>
      <p:ext uri="{BB962C8B-B14F-4D97-AF65-F5344CB8AC3E}">
        <p14:creationId xmlns:p14="http://schemas.microsoft.com/office/powerpoint/2010/main" val="40509667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1"/>
          <p:cNvSpPr txBox="1">
            <a:spLocks noGrp="1"/>
          </p:cNvSpPr>
          <p:nvPr>
            <p:ph type="title"/>
          </p:nvPr>
        </p:nvSpPr>
        <p:spPr>
          <a:xfrm>
            <a:off x="311700" y="3401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Key Definitions in Heart Failure</a:t>
            </a:r>
            <a:endParaRPr/>
          </a:p>
        </p:txBody>
      </p:sp>
      <p:sp>
        <p:nvSpPr>
          <p:cNvPr id="187" name="Google Shape;187;p31"/>
          <p:cNvSpPr txBox="1"/>
          <p:nvPr/>
        </p:nvSpPr>
        <p:spPr>
          <a:xfrm flipH="1">
            <a:off x="690000" y="806325"/>
            <a:ext cx="7027200" cy="4132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500" b="1"/>
              <a:t>HFrEF:</a:t>
            </a:r>
            <a:r>
              <a:rPr lang="en" sz="1500"/>
              <a:t> Clinical diagnosis of HF and LVEF &lt;/= 40% (Reduced)</a:t>
            </a:r>
            <a:endParaRPr sz="1500"/>
          </a:p>
          <a:p>
            <a:pPr marL="0" lvl="0" indent="0" algn="l" rtl="0">
              <a:lnSpc>
                <a:spcPct val="115000"/>
              </a:lnSpc>
              <a:spcBef>
                <a:spcPts val="0"/>
              </a:spcBef>
              <a:spcAft>
                <a:spcPts val="0"/>
              </a:spcAft>
              <a:buNone/>
            </a:pPr>
            <a:endParaRPr sz="1500"/>
          </a:p>
          <a:p>
            <a:pPr marL="0" lvl="0" indent="0" algn="l" rtl="0">
              <a:lnSpc>
                <a:spcPct val="115000"/>
              </a:lnSpc>
              <a:spcBef>
                <a:spcPts val="0"/>
              </a:spcBef>
              <a:spcAft>
                <a:spcPts val="0"/>
              </a:spcAft>
              <a:buNone/>
            </a:pPr>
            <a:r>
              <a:rPr lang="en" sz="1500" b="1"/>
              <a:t>HFpEF: </a:t>
            </a:r>
            <a:r>
              <a:rPr lang="en" sz="1500"/>
              <a:t>Clinical diagnosis of HF and LVEF&gt;/=50%</a:t>
            </a:r>
            <a:endParaRPr sz="1500"/>
          </a:p>
          <a:p>
            <a:pPr marL="0" lvl="0" indent="0" algn="l" rtl="0">
              <a:lnSpc>
                <a:spcPct val="115000"/>
              </a:lnSpc>
              <a:spcBef>
                <a:spcPts val="0"/>
              </a:spcBef>
              <a:spcAft>
                <a:spcPts val="0"/>
              </a:spcAft>
              <a:buNone/>
            </a:pPr>
            <a:endParaRPr sz="1500"/>
          </a:p>
          <a:p>
            <a:pPr marL="0" lvl="0" indent="0" algn="l" rtl="0">
              <a:lnSpc>
                <a:spcPct val="115000"/>
              </a:lnSpc>
              <a:spcBef>
                <a:spcPts val="0"/>
              </a:spcBef>
              <a:spcAft>
                <a:spcPts val="0"/>
              </a:spcAft>
              <a:buNone/>
            </a:pPr>
            <a:r>
              <a:rPr lang="en" sz="1500" b="1"/>
              <a:t>HFmrEF:</a:t>
            </a:r>
            <a:r>
              <a:rPr lang="en" sz="1500"/>
              <a:t> Clinical diagnosis of HF with LVEF 41-49%</a:t>
            </a:r>
            <a:endParaRPr sz="1500"/>
          </a:p>
          <a:p>
            <a:pPr marL="0" lvl="0" indent="0" algn="l" rtl="0">
              <a:lnSpc>
                <a:spcPct val="115000"/>
              </a:lnSpc>
              <a:spcBef>
                <a:spcPts val="0"/>
              </a:spcBef>
              <a:spcAft>
                <a:spcPts val="0"/>
              </a:spcAft>
              <a:buNone/>
            </a:pPr>
            <a:endParaRPr sz="1500"/>
          </a:p>
          <a:p>
            <a:pPr marL="0" lvl="0" indent="0" algn="l" rtl="0">
              <a:lnSpc>
                <a:spcPct val="115000"/>
              </a:lnSpc>
              <a:spcBef>
                <a:spcPts val="0"/>
              </a:spcBef>
              <a:spcAft>
                <a:spcPts val="0"/>
              </a:spcAft>
              <a:buNone/>
            </a:pPr>
            <a:r>
              <a:rPr lang="en" sz="1500" b="1"/>
              <a:t>HFimpEF: </a:t>
            </a:r>
            <a:r>
              <a:rPr lang="en" sz="1500"/>
              <a:t>Clinical diagnosis of HF with LVEF previously &lt;/=40% now &gt;40%</a:t>
            </a:r>
            <a:endParaRPr sz="1500"/>
          </a:p>
          <a:p>
            <a:pPr marL="0" lvl="0" indent="0" algn="l" rtl="0">
              <a:lnSpc>
                <a:spcPct val="115000"/>
              </a:lnSpc>
              <a:spcBef>
                <a:spcPts val="0"/>
              </a:spcBef>
              <a:spcAft>
                <a:spcPts val="0"/>
              </a:spcAft>
              <a:buNone/>
            </a:pPr>
            <a:endParaRPr sz="1500"/>
          </a:p>
          <a:p>
            <a:pPr marL="0" lvl="0" indent="0" algn="l" rtl="0">
              <a:lnSpc>
                <a:spcPct val="115000"/>
              </a:lnSpc>
              <a:spcBef>
                <a:spcPts val="0"/>
              </a:spcBef>
              <a:spcAft>
                <a:spcPts val="0"/>
              </a:spcAft>
              <a:buClr>
                <a:schemeClr val="dk1"/>
              </a:buClr>
              <a:buSzPts val="1100"/>
              <a:buFont typeface="Arial"/>
              <a:buNone/>
            </a:pPr>
            <a:r>
              <a:rPr lang="en" sz="1500" b="1">
                <a:solidFill>
                  <a:schemeClr val="dk1"/>
                </a:solidFill>
              </a:rPr>
              <a:t>GDMT:</a:t>
            </a:r>
            <a:r>
              <a:rPr lang="en" sz="1500">
                <a:solidFill>
                  <a:schemeClr val="dk1"/>
                </a:solidFill>
              </a:rPr>
              <a:t>  Guideline-directed medical therapy, representing treatment options supported for use by clinical practice guidelines </a:t>
            </a:r>
            <a:endParaRPr sz="1500">
              <a:solidFill>
                <a:schemeClr val="dk1"/>
              </a:solidFill>
            </a:endParaRPr>
          </a:p>
          <a:p>
            <a:pPr marL="0" lvl="0" indent="0" algn="l" rtl="0">
              <a:lnSpc>
                <a:spcPct val="115000"/>
              </a:lnSpc>
              <a:spcBef>
                <a:spcPts val="0"/>
              </a:spcBef>
              <a:spcAft>
                <a:spcPts val="0"/>
              </a:spcAft>
              <a:buNone/>
            </a:pPr>
            <a:endParaRPr sz="1500"/>
          </a:p>
          <a:p>
            <a:pPr marL="0" lvl="0" indent="0" algn="l" rtl="0">
              <a:lnSpc>
                <a:spcPct val="115000"/>
              </a:lnSpc>
              <a:spcBef>
                <a:spcPts val="0"/>
              </a:spcBef>
              <a:spcAft>
                <a:spcPts val="0"/>
              </a:spcAft>
              <a:buNone/>
            </a:pPr>
            <a:r>
              <a:rPr lang="en" sz="1500" b="1"/>
              <a:t>Optimal Medical Therapy (OMT): </a:t>
            </a:r>
            <a:r>
              <a:rPr lang="en" sz="1500"/>
              <a:t>Treatment provided at either the target or the highest-tolerated dose for a given patient</a:t>
            </a:r>
            <a:endParaRPr sz="1500"/>
          </a:p>
          <a:p>
            <a:pPr marL="0" lvl="0" indent="0" algn="l" rtl="0">
              <a:lnSpc>
                <a:spcPct val="115000"/>
              </a:lnSpc>
              <a:spcBef>
                <a:spcPts val="0"/>
              </a:spcBef>
              <a:spcAft>
                <a:spcPts val="0"/>
              </a:spcAft>
              <a:buNone/>
            </a:pPr>
            <a:endParaRPr sz="1500"/>
          </a:p>
          <a:p>
            <a:pPr marL="0" lvl="0" indent="0" algn="l" rtl="0">
              <a:lnSpc>
                <a:spcPct val="115000"/>
              </a:lnSpc>
              <a:spcBef>
                <a:spcPts val="0"/>
              </a:spcBef>
              <a:spcAft>
                <a:spcPts val="0"/>
              </a:spcAft>
              <a:buNone/>
            </a:pPr>
            <a:r>
              <a:rPr lang="en" sz="1500" b="1"/>
              <a:t>Target Dose: </a:t>
            </a:r>
            <a:r>
              <a:rPr lang="en" sz="1500"/>
              <a:t>Doses targeted in clinical trials</a:t>
            </a:r>
            <a:endParaRPr sz="15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2"/>
          <p:cNvSpPr txBox="1">
            <a:spLocks noGrp="1"/>
          </p:cNvSpPr>
          <p:nvPr>
            <p:ph type="title"/>
          </p:nvPr>
        </p:nvSpPr>
        <p:spPr>
          <a:xfrm>
            <a:off x="311700" y="212825"/>
            <a:ext cx="8520600" cy="46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Diagnosis of Heart Failure: What should be ordered?</a:t>
            </a:r>
            <a:endParaRPr/>
          </a:p>
        </p:txBody>
      </p:sp>
      <p:sp>
        <p:nvSpPr>
          <p:cNvPr id="193" name="Google Shape;193;p32"/>
          <p:cNvSpPr txBox="1"/>
          <p:nvPr/>
        </p:nvSpPr>
        <p:spPr>
          <a:xfrm>
            <a:off x="698850" y="752700"/>
            <a:ext cx="7874400" cy="4112700"/>
          </a:xfrm>
          <a:prstGeom prst="rect">
            <a:avLst/>
          </a:prstGeom>
          <a:noFill/>
          <a:ln>
            <a:noFill/>
          </a:ln>
        </p:spPr>
        <p:txBody>
          <a:bodyPr spcFirstLastPara="1" wrap="square" lIns="91425" tIns="91425" rIns="91425" bIns="91425" anchor="t" anchorCtr="0">
            <a:spAutoFit/>
          </a:bodyPr>
          <a:lstStyle/>
          <a:p>
            <a:pPr marL="457200" lvl="0" indent="-330200" algn="l" rtl="0">
              <a:lnSpc>
                <a:spcPct val="115000"/>
              </a:lnSpc>
              <a:spcBef>
                <a:spcPts val="0"/>
              </a:spcBef>
              <a:spcAft>
                <a:spcPts val="0"/>
              </a:spcAft>
              <a:buClr>
                <a:srgbClr val="0000FF"/>
              </a:buClr>
              <a:buSzPts val="1600"/>
              <a:buAutoNum type="arabicPeriod"/>
            </a:pPr>
            <a:r>
              <a:rPr lang="en" sz="1600" b="1">
                <a:solidFill>
                  <a:srgbClr val="0000FF"/>
                </a:solidFill>
              </a:rPr>
              <a:t>12 lead EKG</a:t>
            </a:r>
            <a:endParaRPr sz="1600" b="1">
              <a:solidFill>
                <a:srgbClr val="0000FF"/>
              </a:solidFill>
            </a:endParaRPr>
          </a:p>
          <a:p>
            <a:pPr marL="914400" lvl="0" indent="-330200" algn="l" rtl="0">
              <a:lnSpc>
                <a:spcPct val="115000"/>
              </a:lnSpc>
              <a:spcBef>
                <a:spcPts val="0"/>
              </a:spcBef>
              <a:spcAft>
                <a:spcPts val="0"/>
              </a:spcAft>
              <a:buClr>
                <a:srgbClr val="0000FF"/>
              </a:buClr>
              <a:buSzPts val="1600"/>
              <a:buChar char="●"/>
            </a:pPr>
            <a:r>
              <a:rPr lang="en" sz="1600">
                <a:solidFill>
                  <a:srgbClr val="0000FF"/>
                </a:solidFill>
              </a:rPr>
              <a:t>Assess cardiac rhythm, QRS, myocardial ischemia, hypertrophy</a:t>
            </a:r>
            <a:endParaRPr sz="1600">
              <a:solidFill>
                <a:srgbClr val="0000FF"/>
              </a:solidFill>
            </a:endParaRPr>
          </a:p>
          <a:p>
            <a:pPr marL="457200" lvl="0" indent="-330200" algn="l" rtl="0">
              <a:lnSpc>
                <a:spcPct val="115000"/>
              </a:lnSpc>
              <a:spcBef>
                <a:spcPts val="0"/>
              </a:spcBef>
              <a:spcAft>
                <a:spcPts val="0"/>
              </a:spcAft>
              <a:buClr>
                <a:srgbClr val="0000FF"/>
              </a:buClr>
              <a:buSzPts val="1600"/>
              <a:buAutoNum type="arabicPeriod"/>
            </a:pPr>
            <a:r>
              <a:rPr lang="en" sz="1600" b="1">
                <a:solidFill>
                  <a:srgbClr val="0000FF"/>
                </a:solidFill>
              </a:rPr>
              <a:t>Lab work</a:t>
            </a:r>
            <a:endParaRPr sz="1600" b="1">
              <a:solidFill>
                <a:srgbClr val="0000FF"/>
              </a:solidFill>
            </a:endParaRPr>
          </a:p>
          <a:p>
            <a:pPr marL="914400" lvl="0" indent="-330200" algn="l" rtl="0">
              <a:lnSpc>
                <a:spcPct val="115000"/>
              </a:lnSpc>
              <a:spcBef>
                <a:spcPts val="0"/>
              </a:spcBef>
              <a:spcAft>
                <a:spcPts val="0"/>
              </a:spcAft>
              <a:buClr>
                <a:srgbClr val="0000FF"/>
              </a:buClr>
              <a:buSzPts val="1600"/>
              <a:buChar char="●"/>
            </a:pPr>
            <a:r>
              <a:rPr lang="en" sz="1600">
                <a:solidFill>
                  <a:srgbClr val="0000FF"/>
                </a:solidFill>
              </a:rPr>
              <a:t>BNP or proBNP, BMP, hepatic (liver congestion), and CBC (anemia), iron studies, TSH, HgbA1c, lipid panel</a:t>
            </a:r>
            <a:endParaRPr sz="1600">
              <a:solidFill>
                <a:srgbClr val="0000FF"/>
              </a:solidFill>
            </a:endParaRPr>
          </a:p>
          <a:p>
            <a:pPr marL="457200" lvl="0" indent="-330200" algn="l" rtl="0">
              <a:lnSpc>
                <a:spcPct val="115000"/>
              </a:lnSpc>
              <a:spcBef>
                <a:spcPts val="0"/>
              </a:spcBef>
              <a:spcAft>
                <a:spcPts val="0"/>
              </a:spcAft>
              <a:buClr>
                <a:srgbClr val="0000FF"/>
              </a:buClr>
              <a:buSzPts val="1600"/>
              <a:buAutoNum type="arabicPeriod"/>
            </a:pPr>
            <a:r>
              <a:rPr lang="en" sz="1600" b="1">
                <a:solidFill>
                  <a:srgbClr val="0000FF"/>
                </a:solidFill>
              </a:rPr>
              <a:t>Imaging: </a:t>
            </a:r>
            <a:endParaRPr sz="1600" b="1">
              <a:solidFill>
                <a:srgbClr val="0000FF"/>
              </a:solidFill>
            </a:endParaRPr>
          </a:p>
          <a:p>
            <a:pPr marL="914400" lvl="0" indent="-330200" algn="l" rtl="0">
              <a:lnSpc>
                <a:spcPct val="115000"/>
              </a:lnSpc>
              <a:spcBef>
                <a:spcPts val="0"/>
              </a:spcBef>
              <a:spcAft>
                <a:spcPts val="0"/>
              </a:spcAft>
              <a:buClr>
                <a:srgbClr val="0000FF"/>
              </a:buClr>
              <a:buSzPts val="1600"/>
              <a:buChar char="●"/>
            </a:pPr>
            <a:r>
              <a:rPr lang="en" sz="1600" b="1">
                <a:solidFill>
                  <a:srgbClr val="0000FF"/>
                </a:solidFill>
              </a:rPr>
              <a:t>CXR</a:t>
            </a:r>
            <a:r>
              <a:rPr lang="en" sz="1600">
                <a:solidFill>
                  <a:srgbClr val="0000FF"/>
                </a:solidFill>
              </a:rPr>
              <a:t>- Pulmonary congestion and pleural effusion; size of heart</a:t>
            </a:r>
            <a:endParaRPr sz="1600">
              <a:solidFill>
                <a:srgbClr val="0000FF"/>
              </a:solidFill>
            </a:endParaRPr>
          </a:p>
          <a:p>
            <a:pPr marL="914400" lvl="0" indent="-330200" algn="l" rtl="0">
              <a:lnSpc>
                <a:spcPct val="115000"/>
              </a:lnSpc>
              <a:spcBef>
                <a:spcPts val="0"/>
              </a:spcBef>
              <a:spcAft>
                <a:spcPts val="0"/>
              </a:spcAft>
              <a:buClr>
                <a:srgbClr val="0C0C0C"/>
              </a:buClr>
              <a:buSzPts val="1600"/>
              <a:buChar char="●"/>
            </a:pPr>
            <a:r>
              <a:rPr lang="en" sz="1600" b="1">
                <a:solidFill>
                  <a:srgbClr val="0000FF"/>
                </a:solidFill>
              </a:rPr>
              <a:t>Echocardiogram-</a:t>
            </a:r>
            <a:r>
              <a:rPr lang="en" sz="1600">
                <a:solidFill>
                  <a:srgbClr val="0000FF"/>
                </a:solidFill>
              </a:rPr>
              <a:t> Assess structure and function of the heart muscle and valves and assess for clot in heart chambers</a:t>
            </a:r>
            <a:endParaRPr sz="1600">
              <a:solidFill>
                <a:schemeClr val="dk1"/>
              </a:solidFill>
            </a:endParaRPr>
          </a:p>
          <a:p>
            <a:pPr marL="457200" lvl="0" indent="-330200" algn="l" rtl="0">
              <a:lnSpc>
                <a:spcPct val="115000"/>
              </a:lnSpc>
              <a:spcBef>
                <a:spcPts val="0"/>
              </a:spcBef>
              <a:spcAft>
                <a:spcPts val="0"/>
              </a:spcAft>
              <a:buClr>
                <a:schemeClr val="dk1"/>
              </a:buClr>
              <a:buSzPts val="1600"/>
              <a:buAutoNum type="arabicPeriod"/>
            </a:pPr>
            <a:r>
              <a:rPr lang="en" sz="1600">
                <a:solidFill>
                  <a:schemeClr val="dk1"/>
                </a:solidFill>
              </a:rPr>
              <a:t>Angiogram of coronary arteries and/or right heart catheterization</a:t>
            </a:r>
            <a:endParaRPr sz="1600">
              <a:solidFill>
                <a:schemeClr val="dk1"/>
              </a:solidFill>
            </a:endParaRPr>
          </a:p>
          <a:p>
            <a:pPr marL="457200" lvl="0" indent="-330200" algn="l" rtl="0">
              <a:lnSpc>
                <a:spcPct val="115000"/>
              </a:lnSpc>
              <a:spcBef>
                <a:spcPts val="0"/>
              </a:spcBef>
              <a:spcAft>
                <a:spcPts val="0"/>
              </a:spcAft>
              <a:buClr>
                <a:schemeClr val="dk1"/>
              </a:buClr>
              <a:buSzPts val="1600"/>
              <a:buAutoNum type="arabicPeriod"/>
            </a:pPr>
            <a:r>
              <a:rPr lang="en" sz="1600">
                <a:solidFill>
                  <a:schemeClr val="dk1"/>
                </a:solidFill>
              </a:rPr>
              <a:t>Other imaging such as Cardiac MRI, PET, or Technetium Pyrophosphate Scan (depending on the center and when suspecting sarcoidosis, myocarditis or amyloidosis)</a:t>
            </a:r>
            <a:endParaRPr sz="1600">
              <a:solidFill>
                <a:schemeClr val="dk1"/>
              </a:solidFill>
            </a:endParaRPr>
          </a:p>
          <a:p>
            <a:pPr marL="457200" lvl="0" indent="-330200" algn="l" rtl="0">
              <a:lnSpc>
                <a:spcPct val="115000"/>
              </a:lnSpc>
              <a:spcBef>
                <a:spcPts val="0"/>
              </a:spcBef>
              <a:spcAft>
                <a:spcPts val="0"/>
              </a:spcAft>
              <a:buClr>
                <a:schemeClr val="dk1"/>
              </a:buClr>
              <a:buSzPts val="1600"/>
              <a:buAutoNum type="arabicPeriod"/>
            </a:pPr>
            <a:r>
              <a:rPr lang="en" sz="1600"/>
              <a:t>Endomyocardial biopsy when clinically indicated</a:t>
            </a:r>
            <a:endParaRPr sz="16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3"/>
          <p:cNvSpPr txBox="1">
            <a:spLocks noGrp="1"/>
          </p:cNvSpPr>
          <p:nvPr>
            <p:ph type="title"/>
          </p:nvPr>
        </p:nvSpPr>
        <p:spPr>
          <a:xfrm>
            <a:off x="311700" y="292425"/>
            <a:ext cx="8520600" cy="7359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3100">
                <a:solidFill>
                  <a:srgbClr val="073F89"/>
                </a:solidFill>
              </a:rPr>
              <a:t>Natriuretic Peptides</a:t>
            </a:r>
            <a:endParaRPr sz="3100">
              <a:solidFill>
                <a:srgbClr val="073F89"/>
              </a:solidFill>
            </a:endParaRPr>
          </a:p>
          <a:p>
            <a:pPr marL="0" lvl="0" indent="0" algn="ctr" rtl="0">
              <a:spcBef>
                <a:spcPts val="0"/>
              </a:spcBef>
              <a:spcAft>
                <a:spcPts val="0"/>
              </a:spcAft>
              <a:buSzPts val="990"/>
              <a:buNone/>
            </a:pPr>
            <a:endParaRPr sz="3120"/>
          </a:p>
        </p:txBody>
      </p:sp>
      <p:pic>
        <p:nvPicPr>
          <p:cNvPr id="199" name="Google Shape;199;p33"/>
          <p:cNvPicPr preferRelativeResize="0"/>
          <p:nvPr/>
        </p:nvPicPr>
        <p:blipFill rotWithShape="1">
          <a:blip r:embed="rId3">
            <a:alphaModFix/>
          </a:blip>
          <a:srcRect l="6816" t="5722" r="9543"/>
          <a:stretch/>
        </p:blipFill>
        <p:spPr>
          <a:xfrm>
            <a:off x="942251" y="1134975"/>
            <a:ext cx="7259499" cy="352345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4"/>
          <p:cNvSpPr txBox="1"/>
          <p:nvPr/>
        </p:nvSpPr>
        <p:spPr>
          <a:xfrm>
            <a:off x="1367975" y="1696275"/>
            <a:ext cx="6194100" cy="769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800">
                <a:solidFill>
                  <a:schemeClr val="dk2"/>
                </a:solidFill>
              </a:rPr>
              <a:t>TREATMENT OF HFrEF</a:t>
            </a:r>
            <a:endParaRPr sz="3800">
              <a:solidFill>
                <a:schemeClr val="dk2"/>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5"/>
          <p:cNvSpPr txBox="1">
            <a:spLocks noGrp="1"/>
          </p:cNvSpPr>
          <p:nvPr>
            <p:ph type="title"/>
          </p:nvPr>
        </p:nvSpPr>
        <p:spPr>
          <a:xfrm>
            <a:off x="311700" y="362850"/>
            <a:ext cx="8520600" cy="5841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What are the recommended treatments for HFrEF?</a:t>
            </a:r>
            <a:endParaRPr/>
          </a:p>
        </p:txBody>
      </p:sp>
      <p:sp>
        <p:nvSpPr>
          <p:cNvPr id="210" name="Google Shape;210;p35"/>
          <p:cNvSpPr txBox="1">
            <a:spLocks noGrp="1"/>
          </p:cNvSpPr>
          <p:nvPr>
            <p:ph type="body" idx="1"/>
          </p:nvPr>
        </p:nvSpPr>
        <p:spPr>
          <a:xfrm>
            <a:off x="516525" y="699375"/>
            <a:ext cx="8206200" cy="3147300"/>
          </a:xfrm>
          <a:prstGeom prst="rect">
            <a:avLst/>
          </a:prstGeom>
        </p:spPr>
        <p:txBody>
          <a:bodyPr spcFirstLastPara="1" wrap="square" lIns="91425" tIns="91425" rIns="91425" bIns="91425" anchor="t" anchorCtr="0">
            <a:noAutofit/>
          </a:bodyPr>
          <a:lstStyle/>
          <a:p>
            <a:pPr marL="0" lvl="0" indent="0" algn="l" rtl="0">
              <a:lnSpc>
                <a:spcPct val="105000"/>
              </a:lnSpc>
              <a:spcBef>
                <a:spcPts val="0"/>
              </a:spcBef>
              <a:spcAft>
                <a:spcPts val="0"/>
              </a:spcAft>
              <a:buClr>
                <a:schemeClr val="dk1"/>
              </a:buClr>
              <a:buSzPts val="770"/>
              <a:buFont typeface="Arial"/>
              <a:buNone/>
            </a:pPr>
            <a:endParaRPr b="1"/>
          </a:p>
          <a:p>
            <a:pPr marL="0" lvl="0" indent="0" algn="l" rtl="0">
              <a:lnSpc>
                <a:spcPct val="105000"/>
              </a:lnSpc>
              <a:spcBef>
                <a:spcPts val="0"/>
              </a:spcBef>
              <a:spcAft>
                <a:spcPts val="0"/>
              </a:spcAft>
              <a:buClr>
                <a:schemeClr val="dk1"/>
              </a:buClr>
              <a:buSzPts val="770"/>
              <a:buFont typeface="Arial"/>
              <a:buNone/>
            </a:pPr>
            <a:r>
              <a:rPr lang="en" sz="2000" b="1"/>
              <a:t>For treatment of HFrEF (EF&lt;/=40%), medical therapy is targeted at the body’s response to the myocardial injury: </a:t>
            </a:r>
            <a:endParaRPr sz="2000" b="1"/>
          </a:p>
          <a:p>
            <a:pPr marL="0" lvl="0" indent="0" algn="l" rtl="0">
              <a:lnSpc>
                <a:spcPct val="105000"/>
              </a:lnSpc>
              <a:spcBef>
                <a:spcPts val="0"/>
              </a:spcBef>
              <a:spcAft>
                <a:spcPts val="0"/>
              </a:spcAft>
              <a:buClr>
                <a:schemeClr val="dk1"/>
              </a:buClr>
              <a:buSzPts val="770"/>
              <a:buFont typeface="Arial"/>
              <a:buNone/>
            </a:pPr>
            <a:endParaRPr b="1"/>
          </a:p>
          <a:p>
            <a:pPr marL="0" lvl="0" indent="0" algn="l" rtl="0">
              <a:lnSpc>
                <a:spcPct val="105000"/>
              </a:lnSpc>
              <a:spcBef>
                <a:spcPts val="0"/>
              </a:spcBef>
              <a:spcAft>
                <a:spcPts val="0"/>
              </a:spcAft>
              <a:buClr>
                <a:schemeClr val="dk1"/>
              </a:buClr>
              <a:buSzPts val="770"/>
              <a:buFont typeface="Arial"/>
              <a:buNone/>
            </a:pPr>
            <a:r>
              <a:rPr lang="en" sz="2000" b="1"/>
              <a:t>1.	</a:t>
            </a:r>
            <a:r>
              <a:rPr lang="en" sz="2000" b="1" u="sng"/>
              <a:t>Beta-adrenergic receptor blockers:</a:t>
            </a:r>
            <a:endParaRPr sz="1860"/>
          </a:p>
          <a:p>
            <a:pPr marL="457200" lvl="0" indent="-355600" algn="l" rtl="0">
              <a:lnSpc>
                <a:spcPct val="105000"/>
              </a:lnSpc>
              <a:spcBef>
                <a:spcPts val="0"/>
              </a:spcBef>
              <a:spcAft>
                <a:spcPts val="0"/>
              </a:spcAft>
              <a:buSzPts val="2000"/>
              <a:buChar char="●"/>
            </a:pPr>
            <a:r>
              <a:rPr lang="en" sz="2000" b="1"/>
              <a:t>SHOULD NOT BE NEWLY INITIATED IN PATIENTS WITH CONGESTION </a:t>
            </a:r>
            <a:r>
              <a:rPr lang="en" sz="2000"/>
              <a:t>until congestion is resolved</a:t>
            </a:r>
            <a:endParaRPr sz="2000"/>
          </a:p>
          <a:p>
            <a:pPr marL="457200" lvl="0" indent="-355600" algn="l" rtl="0">
              <a:lnSpc>
                <a:spcPct val="105000"/>
              </a:lnSpc>
              <a:spcBef>
                <a:spcPts val="0"/>
              </a:spcBef>
              <a:spcAft>
                <a:spcPts val="0"/>
              </a:spcAft>
              <a:buSzPts val="2000"/>
              <a:buChar char="●"/>
            </a:pPr>
            <a:r>
              <a:rPr lang="en" sz="2000" b="1"/>
              <a:t>Examples:</a:t>
            </a:r>
            <a:r>
              <a:rPr lang="en" sz="2000"/>
              <a:t> </a:t>
            </a:r>
            <a:r>
              <a:rPr lang="en" sz="2000" b="1"/>
              <a:t> carvedilol (Coreg), bisoprolol (Zebeta), metoprolol succinate (Toprol)</a:t>
            </a:r>
            <a:endParaRPr sz="2000" b="1"/>
          </a:p>
          <a:p>
            <a:pPr marL="0" lvl="0" indent="0" algn="l" rtl="0">
              <a:lnSpc>
                <a:spcPct val="105000"/>
              </a:lnSpc>
              <a:spcBef>
                <a:spcPts val="0"/>
              </a:spcBef>
              <a:spcAft>
                <a:spcPts val="0"/>
              </a:spcAft>
              <a:buSzPts val="770"/>
              <a:buNone/>
            </a:pPr>
            <a:endParaRPr sz="1660"/>
          </a:p>
          <a:p>
            <a:pPr marL="0" lvl="0" indent="0" algn="l" rtl="0">
              <a:lnSpc>
                <a:spcPct val="105000"/>
              </a:lnSpc>
              <a:spcBef>
                <a:spcPts val="0"/>
              </a:spcBef>
              <a:spcAft>
                <a:spcPts val="1200"/>
              </a:spcAft>
              <a:buSzPts val="770"/>
              <a:buNone/>
            </a:pPr>
            <a:endParaRPr sz="1260"/>
          </a:p>
        </p:txBody>
      </p:sp>
      <p:sp>
        <p:nvSpPr>
          <p:cNvPr id="211" name="Google Shape;211;p35"/>
          <p:cNvSpPr txBox="1"/>
          <p:nvPr/>
        </p:nvSpPr>
        <p:spPr>
          <a:xfrm>
            <a:off x="516525" y="3967525"/>
            <a:ext cx="7891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Beta Blockers</a:t>
            </a:r>
            <a:endParaRPr/>
          </a:p>
        </p:txBody>
      </p:sp>
      <p:sp>
        <p:nvSpPr>
          <p:cNvPr id="217" name="Google Shape;217;p36"/>
          <p:cNvSpPr txBox="1">
            <a:spLocks noGrp="1"/>
          </p:cNvSpPr>
          <p:nvPr>
            <p:ph type="body" idx="1"/>
          </p:nvPr>
        </p:nvSpPr>
        <p:spPr>
          <a:xfrm>
            <a:off x="311700" y="1152475"/>
            <a:ext cx="8438100" cy="31137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graphicFrame>
        <p:nvGraphicFramePr>
          <p:cNvPr id="218" name="Google Shape;218;p36"/>
          <p:cNvGraphicFramePr/>
          <p:nvPr/>
        </p:nvGraphicFramePr>
        <p:xfrm>
          <a:off x="813175" y="1256588"/>
          <a:ext cx="7639950" cy="2817075"/>
        </p:xfrm>
        <a:graphic>
          <a:graphicData uri="http://schemas.openxmlformats.org/drawingml/2006/table">
            <a:tbl>
              <a:tblPr>
                <a:noFill/>
                <a:tableStyleId>{FA87C194-95D4-47B3-9B5E-FAE52D887625}</a:tableStyleId>
              </a:tblPr>
              <a:tblGrid>
                <a:gridCol w="1035725">
                  <a:extLst>
                    <a:ext uri="{9D8B030D-6E8A-4147-A177-3AD203B41FA5}">
                      <a16:colId xmlns:a16="http://schemas.microsoft.com/office/drawing/2014/main" val="20000"/>
                    </a:ext>
                  </a:extLst>
                </a:gridCol>
                <a:gridCol w="963125">
                  <a:extLst>
                    <a:ext uri="{9D8B030D-6E8A-4147-A177-3AD203B41FA5}">
                      <a16:colId xmlns:a16="http://schemas.microsoft.com/office/drawing/2014/main" val="20001"/>
                    </a:ext>
                  </a:extLst>
                </a:gridCol>
                <a:gridCol w="1410275">
                  <a:extLst>
                    <a:ext uri="{9D8B030D-6E8A-4147-A177-3AD203B41FA5}">
                      <a16:colId xmlns:a16="http://schemas.microsoft.com/office/drawing/2014/main" val="20002"/>
                    </a:ext>
                  </a:extLst>
                </a:gridCol>
                <a:gridCol w="1410275">
                  <a:extLst>
                    <a:ext uri="{9D8B030D-6E8A-4147-A177-3AD203B41FA5}">
                      <a16:colId xmlns:a16="http://schemas.microsoft.com/office/drawing/2014/main" val="20003"/>
                    </a:ext>
                  </a:extLst>
                </a:gridCol>
                <a:gridCol w="1410275">
                  <a:extLst>
                    <a:ext uri="{9D8B030D-6E8A-4147-A177-3AD203B41FA5}">
                      <a16:colId xmlns:a16="http://schemas.microsoft.com/office/drawing/2014/main" val="20004"/>
                    </a:ext>
                  </a:extLst>
                </a:gridCol>
                <a:gridCol w="1410275">
                  <a:extLst>
                    <a:ext uri="{9D8B030D-6E8A-4147-A177-3AD203B41FA5}">
                      <a16:colId xmlns:a16="http://schemas.microsoft.com/office/drawing/2014/main" val="20005"/>
                    </a:ext>
                  </a:extLst>
                </a:gridCol>
              </a:tblGrid>
              <a:tr h="800750">
                <a:tc>
                  <a:txBody>
                    <a:bodyPr/>
                    <a:lstStyle/>
                    <a:p>
                      <a:pPr marL="0" lvl="0" indent="0" algn="ctr" rtl="0">
                        <a:spcBef>
                          <a:spcPts val="0"/>
                        </a:spcBef>
                        <a:spcAft>
                          <a:spcPts val="0"/>
                        </a:spcAft>
                        <a:buNone/>
                      </a:pPr>
                      <a:r>
                        <a:rPr lang="en">
                          <a:solidFill>
                            <a:srgbClr val="EBF5F5"/>
                          </a:solidFill>
                        </a:rPr>
                        <a:t>Generic Name</a:t>
                      </a:r>
                      <a:endParaRPr>
                        <a:solidFill>
                          <a:srgbClr val="EBF5F5"/>
                        </a:solidFill>
                      </a:endParaRPr>
                    </a:p>
                  </a:txBody>
                  <a:tcPr marL="91425" marR="91425" marT="91425" marB="91425" anchor="ctr">
                    <a:solidFill>
                      <a:srgbClr val="073F89"/>
                    </a:solidFill>
                  </a:tcPr>
                </a:tc>
                <a:tc>
                  <a:txBody>
                    <a:bodyPr/>
                    <a:lstStyle/>
                    <a:p>
                      <a:pPr marL="0" lvl="0" indent="0" algn="ctr" rtl="0">
                        <a:spcBef>
                          <a:spcPts val="0"/>
                        </a:spcBef>
                        <a:spcAft>
                          <a:spcPts val="0"/>
                        </a:spcAft>
                        <a:buNone/>
                      </a:pPr>
                      <a:r>
                        <a:rPr lang="en">
                          <a:solidFill>
                            <a:srgbClr val="EBF5F5"/>
                          </a:solidFill>
                        </a:rPr>
                        <a:t>Trade Name</a:t>
                      </a:r>
                      <a:endParaRPr>
                        <a:solidFill>
                          <a:srgbClr val="EBF5F5"/>
                        </a:solidFill>
                      </a:endParaRPr>
                    </a:p>
                  </a:txBody>
                  <a:tcPr marL="91425" marR="91425" marT="91425" marB="91425" anchor="ctr">
                    <a:solidFill>
                      <a:srgbClr val="073F89"/>
                    </a:solidFill>
                  </a:tcPr>
                </a:tc>
                <a:tc>
                  <a:txBody>
                    <a:bodyPr/>
                    <a:lstStyle/>
                    <a:p>
                      <a:pPr marL="0" lvl="0" indent="0" algn="ctr" rtl="0">
                        <a:spcBef>
                          <a:spcPts val="0"/>
                        </a:spcBef>
                        <a:spcAft>
                          <a:spcPts val="0"/>
                        </a:spcAft>
                        <a:buNone/>
                      </a:pPr>
                      <a:r>
                        <a:rPr lang="en">
                          <a:solidFill>
                            <a:srgbClr val="EBF5F5"/>
                          </a:solidFill>
                        </a:rPr>
                        <a:t>Initial Daily Dose</a:t>
                      </a:r>
                      <a:endParaRPr>
                        <a:solidFill>
                          <a:srgbClr val="EBF5F5"/>
                        </a:solidFill>
                      </a:endParaRPr>
                    </a:p>
                  </a:txBody>
                  <a:tcPr marL="91425" marR="91425" marT="91425" marB="91425" anchor="ctr">
                    <a:solidFill>
                      <a:srgbClr val="073F89"/>
                    </a:solidFill>
                  </a:tcPr>
                </a:tc>
                <a:tc>
                  <a:txBody>
                    <a:bodyPr/>
                    <a:lstStyle/>
                    <a:p>
                      <a:pPr marL="0" lvl="0" indent="0" algn="ctr" rtl="0">
                        <a:spcBef>
                          <a:spcPts val="0"/>
                        </a:spcBef>
                        <a:spcAft>
                          <a:spcPts val="0"/>
                        </a:spcAft>
                        <a:buNone/>
                      </a:pPr>
                      <a:r>
                        <a:rPr lang="en">
                          <a:solidFill>
                            <a:srgbClr val="EBF5F5"/>
                          </a:solidFill>
                        </a:rPr>
                        <a:t>Target </a:t>
                      </a:r>
                      <a:endParaRPr>
                        <a:solidFill>
                          <a:srgbClr val="EBF5F5"/>
                        </a:solidFill>
                      </a:endParaRPr>
                    </a:p>
                    <a:p>
                      <a:pPr marL="0" lvl="0" indent="0" algn="ctr" rtl="0">
                        <a:spcBef>
                          <a:spcPts val="0"/>
                        </a:spcBef>
                        <a:spcAft>
                          <a:spcPts val="0"/>
                        </a:spcAft>
                        <a:buNone/>
                      </a:pPr>
                      <a:r>
                        <a:rPr lang="en">
                          <a:solidFill>
                            <a:srgbClr val="EBF5F5"/>
                          </a:solidFill>
                        </a:rPr>
                        <a:t>Dose</a:t>
                      </a:r>
                      <a:endParaRPr>
                        <a:solidFill>
                          <a:srgbClr val="EBF5F5"/>
                        </a:solidFill>
                      </a:endParaRPr>
                    </a:p>
                  </a:txBody>
                  <a:tcPr marL="91425" marR="91425" marT="91425" marB="91425" anchor="ctr">
                    <a:solidFill>
                      <a:srgbClr val="073F89"/>
                    </a:solidFill>
                  </a:tcPr>
                </a:tc>
                <a:tc>
                  <a:txBody>
                    <a:bodyPr/>
                    <a:lstStyle/>
                    <a:p>
                      <a:pPr marL="0" lvl="0" indent="0" algn="ctr" rtl="0">
                        <a:spcBef>
                          <a:spcPts val="0"/>
                        </a:spcBef>
                        <a:spcAft>
                          <a:spcPts val="0"/>
                        </a:spcAft>
                        <a:buNone/>
                      </a:pPr>
                      <a:r>
                        <a:rPr lang="en">
                          <a:solidFill>
                            <a:srgbClr val="EBF5F5"/>
                          </a:solidFill>
                        </a:rPr>
                        <a:t>Mean Dose in Clinical Trial</a:t>
                      </a:r>
                      <a:endParaRPr>
                        <a:solidFill>
                          <a:srgbClr val="EBF5F5"/>
                        </a:solidFill>
                      </a:endParaRPr>
                    </a:p>
                  </a:txBody>
                  <a:tcPr marL="91425" marR="91425" marT="91425" marB="91425" anchor="ctr">
                    <a:solidFill>
                      <a:srgbClr val="073F89"/>
                    </a:solidFill>
                  </a:tcPr>
                </a:tc>
                <a:tc>
                  <a:txBody>
                    <a:bodyPr/>
                    <a:lstStyle/>
                    <a:p>
                      <a:pPr marL="0" lvl="0" indent="0" algn="ctr" rtl="0">
                        <a:spcBef>
                          <a:spcPts val="0"/>
                        </a:spcBef>
                        <a:spcAft>
                          <a:spcPts val="0"/>
                        </a:spcAft>
                        <a:buNone/>
                      </a:pPr>
                      <a:r>
                        <a:rPr lang="en">
                          <a:solidFill>
                            <a:srgbClr val="EBF5F5"/>
                          </a:solidFill>
                        </a:rPr>
                        <a:t>Name of Trial</a:t>
                      </a:r>
                      <a:endParaRPr>
                        <a:solidFill>
                          <a:srgbClr val="EBF5F5"/>
                        </a:solidFill>
                      </a:endParaRPr>
                    </a:p>
                  </a:txBody>
                  <a:tcPr marL="91425" marR="91425" marT="91425" marB="91425" anchor="ctr">
                    <a:solidFill>
                      <a:srgbClr val="073F89"/>
                    </a:solidFill>
                  </a:tcPr>
                </a:tc>
                <a:extLst>
                  <a:ext uri="{0D108BD9-81ED-4DB2-BD59-A6C34878D82A}">
                    <a16:rowId xmlns:a16="http://schemas.microsoft.com/office/drawing/2014/main" val="10000"/>
                  </a:ext>
                </a:extLst>
              </a:tr>
              <a:tr h="533700">
                <a:tc>
                  <a:txBody>
                    <a:bodyPr/>
                    <a:lstStyle/>
                    <a:p>
                      <a:pPr marL="0" lvl="0" indent="0" algn="ctr" rtl="0">
                        <a:spcBef>
                          <a:spcPts val="0"/>
                        </a:spcBef>
                        <a:spcAft>
                          <a:spcPts val="0"/>
                        </a:spcAft>
                        <a:buNone/>
                      </a:pPr>
                      <a:r>
                        <a:rPr lang="en"/>
                        <a:t>Bisoprolol</a:t>
                      </a:r>
                      <a:endParaRPr/>
                    </a:p>
                  </a:txBody>
                  <a:tcPr marL="91425" marR="91425" marT="91425" marB="91425" anchor="ctr"/>
                </a:tc>
                <a:tc>
                  <a:txBody>
                    <a:bodyPr/>
                    <a:lstStyle/>
                    <a:p>
                      <a:pPr marL="0" lvl="0" indent="0" algn="ctr" rtl="0">
                        <a:spcBef>
                          <a:spcPts val="0"/>
                        </a:spcBef>
                        <a:spcAft>
                          <a:spcPts val="0"/>
                        </a:spcAft>
                        <a:buNone/>
                      </a:pPr>
                      <a:r>
                        <a:rPr lang="en"/>
                        <a:t>Zebeta</a:t>
                      </a:r>
                      <a:endParaRPr/>
                    </a:p>
                  </a:txBody>
                  <a:tcPr marL="91425" marR="91425" marT="91425" marB="91425" anchor="ctr"/>
                </a:tc>
                <a:tc>
                  <a:txBody>
                    <a:bodyPr/>
                    <a:lstStyle/>
                    <a:p>
                      <a:pPr marL="0" lvl="0" indent="0" algn="ctr" rtl="0">
                        <a:spcBef>
                          <a:spcPts val="0"/>
                        </a:spcBef>
                        <a:spcAft>
                          <a:spcPts val="0"/>
                        </a:spcAft>
                        <a:buNone/>
                      </a:pPr>
                      <a:r>
                        <a:rPr lang="en"/>
                        <a:t>1.25 mg qd</a:t>
                      </a:r>
                      <a:endParaRPr/>
                    </a:p>
                  </a:txBody>
                  <a:tcPr marL="91425" marR="91425" marT="91425" marB="91425" anchor="ctr"/>
                </a:tc>
                <a:tc>
                  <a:txBody>
                    <a:bodyPr/>
                    <a:lstStyle/>
                    <a:p>
                      <a:pPr marL="0" lvl="0" indent="0" algn="ctr" rtl="0">
                        <a:spcBef>
                          <a:spcPts val="0"/>
                        </a:spcBef>
                        <a:spcAft>
                          <a:spcPts val="0"/>
                        </a:spcAft>
                        <a:buNone/>
                      </a:pPr>
                      <a:r>
                        <a:rPr lang="en" b="1"/>
                        <a:t>10 mg qd</a:t>
                      </a:r>
                      <a:endParaRPr b="1"/>
                    </a:p>
                  </a:txBody>
                  <a:tcPr marL="91425" marR="91425" marT="91425" marB="91425" anchor="ctr">
                    <a:solidFill>
                      <a:srgbClr val="00FFFF"/>
                    </a:solidFill>
                  </a:tcPr>
                </a:tc>
                <a:tc>
                  <a:txBody>
                    <a:bodyPr/>
                    <a:lstStyle/>
                    <a:p>
                      <a:pPr marL="0" lvl="0" indent="0" algn="ctr" rtl="0">
                        <a:spcBef>
                          <a:spcPts val="0"/>
                        </a:spcBef>
                        <a:spcAft>
                          <a:spcPts val="0"/>
                        </a:spcAft>
                        <a:buNone/>
                      </a:pPr>
                      <a:r>
                        <a:rPr lang="en"/>
                        <a:t>8.6 mg/day</a:t>
                      </a:r>
                      <a:endParaRPr/>
                    </a:p>
                  </a:txBody>
                  <a:tcPr marL="91425" marR="91425" marT="91425" marB="91425" anchor="ctr"/>
                </a:tc>
                <a:tc>
                  <a:txBody>
                    <a:bodyPr/>
                    <a:lstStyle/>
                    <a:p>
                      <a:pPr marL="0" lvl="0" indent="0" algn="ctr" rtl="0">
                        <a:spcBef>
                          <a:spcPts val="0"/>
                        </a:spcBef>
                        <a:spcAft>
                          <a:spcPts val="0"/>
                        </a:spcAft>
                        <a:buNone/>
                      </a:pPr>
                      <a:r>
                        <a:rPr lang="en"/>
                        <a:t>CIBIS-II</a:t>
                      </a:r>
                      <a:endParaRPr/>
                    </a:p>
                  </a:txBody>
                  <a:tcPr marL="91425" marR="91425" marT="91425" marB="91425" anchor="ctr"/>
                </a:tc>
                <a:extLst>
                  <a:ext uri="{0D108BD9-81ED-4DB2-BD59-A6C34878D82A}">
                    <a16:rowId xmlns:a16="http://schemas.microsoft.com/office/drawing/2014/main" val="10001"/>
                  </a:ext>
                </a:extLst>
              </a:tr>
              <a:tr h="918725">
                <a:tc>
                  <a:txBody>
                    <a:bodyPr/>
                    <a:lstStyle/>
                    <a:p>
                      <a:pPr marL="0" lvl="0" indent="0" algn="ctr" rtl="0">
                        <a:spcBef>
                          <a:spcPts val="0"/>
                        </a:spcBef>
                        <a:spcAft>
                          <a:spcPts val="0"/>
                        </a:spcAft>
                        <a:buNone/>
                      </a:pPr>
                      <a:r>
                        <a:rPr lang="en"/>
                        <a:t>Metoprolol Succinate</a:t>
                      </a:r>
                      <a:endParaRPr/>
                    </a:p>
                  </a:txBody>
                  <a:tcPr marL="91425" marR="91425" marT="91425" marB="91425" anchor="ctr"/>
                </a:tc>
                <a:tc>
                  <a:txBody>
                    <a:bodyPr/>
                    <a:lstStyle/>
                    <a:p>
                      <a:pPr marL="0" lvl="0" indent="0" algn="ctr" rtl="0">
                        <a:spcBef>
                          <a:spcPts val="0"/>
                        </a:spcBef>
                        <a:spcAft>
                          <a:spcPts val="0"/>
                        </a:spcAft>
                        <a:buNone/>
                      </a:pPr>
                      <a:r>
                        <a:rPr lang="en"/>
                        <a:t>Toprol XL</a:t>
                      </a:r>
                      <a:endParaRPr/>
                    </a:p>
                  </a:txBody>
                  <a:tcPr marL="91425" marR="91425" marT="91425" marB="91425" anchor="ctr"/>
                </a:tc>
                <a:tc>
                  <a:txBody>
                    <a:bodyPr/>
                    <a:lstStyle/>
                    <a:p>
                      <a:pPr marL="0" lvl="0" indent="0" algn="ctr" rtl="0">
                        <a:spcBef>
                          <a:spcPts val="0"/>
                        </a:spcBef>
                        <a:spcAft>
                          <a:spcPts val="0"/>
                        </a:spcAft>
                        <a:buNone/>
                      </a:pPr>
                      <a:r>
                        <a:rPr lang="en"/>
                        <a:t>12.5-25 mg qd</a:t>
                      </a:r>
                      <a:endParaRPr/>
                    </a:p>
                  </a:txBody>
                  <a:tcPr marL="91425" marR="91425" marT="91425" marB="91425" anchor="ctr"/>
                </a:tc>
                <a:tc>
                  <a:txBody>
                    <a:bodyPr/>
                    <a:lstStyle/>
                    <a:p>
                      <a:pPr marL="0" lvl="0" indent="0" algn="ctr" rtl="0">
                        <a:spcBef>
                          <a:spcPts val="0"/>
                        </a:spcBef>
                        <a:spcAft>
                          <a:spcPts val="0"/>
                        </a:spcAft>
                        <a:buNone/>
                      </a:pPr>
                      <a:r>
                        <a:rPr lang="en" b="1"/>
                        <a:t>200 mg qd</a:t>
                      </a:r>
                      <a:endParaRPr b="1"/>
                    </a:p>
                  </a:txBody>
                  <a:tcPr marL="91425" marR="91425" marT="91425" marB="91425" anchor="ctr">
                    <a:solidFill>
                      <a:srgbClr val="00FFFF"/>
                    </a:solidFill>
                  </a:tcPr>
                </a:tc>
                <a:tc>
                  <a:txBody>
                    <a:bodyPr/>
                    <a:lstStyle/>
                    <a:p>
                      <a:pPr marL="0" lvl="0" indent="0" algn="ctr" rtl="0">
                        <a:spcBef>
                          <a:spcPts val="0"/>
                        </a:spcBef>
                        <a:spcAft>
                          <a:spcPts val="0"/>
                        </a:spcAft>
                        <a:buNone/>
                      </a:pPr>
                      <a:r>
                        <a:rPr lang="en"/>
                        <a:t>159 mg/day</a:t>
                      </a:r>
                      <a:endParaRPr/>
                    </a:p>
                  </a:txBody>
                  <a:tcPr marL="91425" marR="91425" marT="91425" marB="91425" anchor="ctr"/>
                </a:tc>
                <a:tc>
                  <a:txBody>
                    <a:bodyPr/>
                    <a:lstStyle/>
                    <a:p>
                      <a:pPr marL="0" lvl="0" indent="0" algn="ctr" rtl="0">
                        <a:spcBef>
                          <a:spcPts val="0"/>
                        </a:spcBef>
                        <a:spcAft>
                          <a:spcPts val="0"/>
                        </a:spcAft>
                        <a:buNone/>
                      </a:pPr>
                      <a:r>
                        <a:rPr lang="en"/>
                        <a:t>MERIT-HF</a:t>
                      </a:r>
                      <a:endParaRPr/>
                    </a:p>
                  </a:txBody>
                  <a:tcPr marL="91425" marR="91425" marT="91425" marB="91425" anchor="ctr"/>
                </a:tc>
                <a:extLst>
                  <a:ext uri="{0D108BD9-81ED-4DB2-BD59-A6C34878D82A}">
                    <a16:rowId xmlns:a16="http://schemas.microsoft.com/office/drawing/2014/main" val="10002"/>
                  </a:ext>
                </a:extLst>
              </a:tr>
              <a:tr h="563900">
                <a:tc>
                  <a:txBody>
                    <a:bodyPr/>
                    <a:lstStyle/>
                    <a:p>
                      <a:pPr marL="0" lvl="0" indent="0" algn="ctr" rtl="0">
                        <a:spcBef>
                          <a:spcPts val="0"/>
                        </a:spcBef>
                        <a:spcAft>
                          <a:spcPts val="0"/>
                        </a:spcAft>
                        <a:buNone/>
                      </a:pPr>
                      <a:r>
                        <a:rPr lang="en"/>
                        <a:t>Carvedilol</a:t>
                      </a:r>
                      <a:endParaRPr/>
                    </a:p>
                  </a:txBody>
                  <a:tcPr marL="91425" marR="91425" marT="91425" marB="91425" anchor="ctr"/>
                </a:tc>
                <a:tc>
                  <a:txBody>
                    <a:bodyPr/>
                    <a:lstStyle/>
                    <a:p>
                      <a:pPr marL="0" lvl="0" indent="0" algn="ctr" rtl="0">
                        <a:spcBef>
                          <a:spcPts val="0"/>
                        </a:spcBef>
                        <a:spcAft>
                          <a:spcPts val="0"/>
                        </a:spcAft>
                        <a:buNone/>
                      </a:pPr>
                      <a:r>
                        <a:rPr lang="en"/>
                        <a:t>Coreg</a:t>
                      </a:r>
                      <a:endParaRPr/>
                    </a:p>
                  </a:txBody>
                  <a:tcPr marL="91425" marR="91425" marT="91425" marB="91425" anchor="ctr"/>
                </a:tc>
                <a:tc>
                  <a:txBody>
                    <a:bodyPr/>
                    <a:lstStyle/>
                    <a:p>
                      <a:pPr marL="0" lvl="0" indent="0" algn="ctr" rtl="0">
                        <a:spcBef>
                          <a:spcPts val="0"/>
                        </a:spcBef>
                        <a:spcAft>
                          <a:spcPts val="0"/>
                        </a:spcAft>
                        <a:buNone/>
                      </a:pPr>
                      <a:r>
                        <a:rPr lang="en"/>
                        <a:t>3.125 mg bid</a:t>
                      </a:r>
                      <a:endParaRPr/>
                    </a:p>
                  </a:txBody>
                  <a:tcPr marL="91425" marR="91425" marT="91425" marB="91425" anchor="ctr"/>
                </a:tc>
                <a:tc>
                  <a:txBody>
                    <a:bodyPr/>
                    <a:lstStyle/>
                    <a:p>
                      <a:pPr marL="0" lvl="0" indent="0" algn="ctr" rtl="0">
                        <a:spcBef>
                          <a:spcPts val="0"/>
                        </a:spcBef>
                        <a:spcAft>
                          <a:spcPts val="0"/>
                        </a:spcAft>
                        <a:buNone/>
                      </a:pPr>
                      <a:r>
                        <a:rPr lang="en" b="1"/>
                        <a:t>25 mg bid</a:t>
                      </a:r>
                      <a:endParaRPr b="1"/>
                    </a:p>
                  </a:txBody>
                  <a:tcPr marL="91425" marR="91425" marT="91425" marB="91425" anchor="ctr">
                    <a:solidFill>
                      <a:srgbClr val="00FFFF"/>
                    </a:solidFill>
                  </a:tcPr>
                </a:tc>
                <a:tc>
                  <a:txBody>
                    <a:bodyPr/>
                    <a:lstStyle/>
                    <a:p>
                      <a:pPr marL="0" lvl="0" indent="0" algn="ctr" rtl="0">
                        <a:spcBef>
                          <a:spcPts val="0"/>
                        </a:spcBef>
                        <a:spcAft>
                          <a:spcPts val="0"/>
                        </a:spcAft>
                        <a:buNone/>
                      </a:pPr>
                      <a:r>
                        <a:rPr lang="en"/>
                        <a:t>37 mg/day</a:t>
                      </a:r>
                      <a:endParaRPr/>
                    </a:p>
                  </a:txBody>
                  <a:tcPr marL="91425" marR="91425" marT="91425" marB="91425" anchor="ctr"/>
                </a:tc>
                <a:tc>
                  <a:txBody>
                    <a:bodyPr/>
                    <a:lstStyle/>
                    <a:p>
                      <a:pPr marL="0" lvl="0" indent="0" algn="ctr" rtl="0">
                        <a:spcBef>
                          <a:spcPts val="0"/>
                        </a:spcBef>
                        <a:spcAft>
                          <a:spcPts val="0"/>
                        </a:spcAft>
                        <a:buNone/>
                      </a:pPr>
                      <a:r>
                        <a:rPr lang="en"/>
                        <a:t>US Carvedilol</a:t>
                      </a:r>
                      <a:endParaRPr/>
                    </a:p>
                  </a:txBody>
                  <a:tcPr marL="91425" marR="91425" marT="91425" marB="91425" anchor="ctr"/>
                </a:tc>
                <a:extLst>
                  <a:ext uri="{0D108BD9-81ED-4DB2-BD59-A6C34878D82A}">
                    <a16:rowId xmlns:a16="http://schemas.microsoft.com/office/drawing/2014/main" val="10003"/>
                  </a:ext>
                </a:extLst>
              </a:tr>
            </a:tbl>
          </a:graphicData>
        </a:graphic>
      </p:graphicFrame>
      <p:sp>
        <p:nvSpPr>
          <p:cNvPr id="219" name="Google Shape;219;p36"/>
          <p:cNvSpPr txBox="1"/>
          <p:nvPr/>
        </p:nvSpPr>
        <p:spPr>
          <a:xfrm>
            <a:off x="437475" y="4374925"/>
            <a:ext cx="68106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100">
                <a:solidFill>
                  <a:schemeClr val="dk1"/>
                </a:solidFill>
              </a:rPr>
              <a:t>JAMA August 4, 2020 Volume 324, Number 5</a:t>
            </a:r>
            <a:endParaRPr sz="1100">
              <a:solidFill>
                <a:schemeClr val="dk1"/>
              </a:solidFill>
            </a:endParaRPr>
          </a:p>
          <a:p>
            <a:pPr marL="0" lvl="0" indent="0" algn="l" rtl="0">
              <a:spcBef>
                <a:spcPts val="0"/>
              </a:spcBef>
              <a:spcAft>
                <a:spcPts val="0"/>
              </a:spcAft>
              <a:buNone/>
            </a:pPr>
            <a:endParaRPr sz="1800">
              <a:solidFill>
                <a:schemeClr val="dk2"/>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990"/>
              <a:buFont typeface="Arial"/>
              <a:buNone/>
            </a:pPr>
            <a:r>
              <a:rPr lang="en" sz="2420"/>
              <a:t>What are the recommended treatments for HFrEF? (cont’d)</a:t>
            </a:r>
            <a:endParaRPr sz="2420"/>
          </a:p>
          <a:p>
            <a:pPr marL="0" lvl="0" indent="0" algn="l" rtl="0">
              <a:spcBef>
                <a:spcPts val="0"/>
              </a:spcBef>
              <a:spcAft>
                <a:spcPts val="0"/>
              </a:spcAft>
              <a:buSzPts val="990"/>
              <a:buNone/>
            </a:pPr>
            <a:endParaRPr sz="2520"/>
          </a:p>
        </p:txBody>
      </p:sp>
      <p:sp>
        <p:nvSpPr>
          <p:cNvPr id="225" name="Google Shape;225;p3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 b="1"/>
              <a:t>2</a:t>
            </a:r>
            <a:r>
              <a:rPr lang="en" sz="2000" b="1"/>
              <a:t>.	</a:t>
            </a:r>
            <a:r>
              <a:rPr lang="en" sz="2000" b="1" u="sng"/>
              <a:t>Angiotensin converting enzyme inhibitors (ACE-I), Angiotensin receptor blockers (ARBs) </a:t>
            </a:r>
            <a:endParaRPr sz="2000" b="1" u="sng"/>
          </a:p>
          <a:p>
            <a:pPr marL="457200" lvl="0" indent="-342900" algn="l" rtl="0">
              <a:spcBef>
                <a:spcPts val="0"/>
              </a:spcBef>
              <a:spcAft>
                <a:spcPts val="0"/>
              </a:spcAft>
              <a:buSzPts val="1800"/>
              <a:buChar char="●"/>
            </a:pPr>
            <a:r>
              <a:rPr lang="en" sz="2000" b="1"/>
              <a:t>Examples:</a:t>
            </a:r>
            <a:r>
              <a:rPr lang="en" sz="2000"/>
              <a:t> </a:t>
            </a:r>
            <a:r>
              <a:rPr lang="en" sz="2000" b="1"/>
              <a:t>lisinopril, ramipril, valsartan, candesartan, and losartan</a:t>
            </a:r>
            <a:r>
              <a:rPr lang="en" b="1"/>
              <a:t> </a:t>
            </a:r>
            <a:endParaRPr b="1"/>
          </a:p>
          <a:p>
            <a:pPr marL="457200" lvl="0" indent="0" algn="l" rtl="0">
              <a:spcBef>
                <a:spcPts val="0"/>
              </a:spcBef>
              <a:spcAft>
                <a:spcPts val="0"/>
              </a:spcAft>
              <a:buNone/>
            </a:pPr>
            <a:endParaRPr b="1"/>
          </a:p>
          <a:p>
            <a:pPr marL="0" lvl="0" indent="0" algn="l" rtl="0">
              <a:spcBef>
                <a:spcPts val="0"/>
              </a:spcBef>
              <a:spcAft>
                <a:spcPts val="0"/>
              </a:spcAft>
              <a:buClr>
                <a:schemeClr val="dk1"/>
              </a:buClr>
              <a:buSzPts val="1100"/>
              <a:buFont typeface="Arial"/>
              <a:buNone/>
            </a:pPr>
            <a:r>
              <a:rPr lang="en" sz="2000" b="1"/>
              <a:t>3. </a:t>
            </a:r>
            <a:r>
              <a:rPr lang="en" sz="2000"/>
              <a:t>	</a:t>
            </a:r>
            <a:r>
              <a:rPr lang="en" sz="2000" b="1" u="sng"/>
              <a:t>Angiotensin receptor Neprolysin Inhibitor (ARNI)</a:t>
            </a:r>
            <a:endParaRPr sz="2000" b="1" u="sng"/>
          </a:p>
          <a:p>
            <a:pPr marL="457200" lvl="0" indent="-355600" algn="l" rtl="0">
              <a:spcBef>
                <a:spcPts val="0"/>
              </a:spcBef>
              <a:spcAft>
                <a:spcPts val="0"/>
              </a:spcAft>
              <a:buSzPts val="2000"/>
              <a:buChar char="●"/>
            </a:pPr>
            <a:r>
              <a:rPr lang="en" sz="2000" b="1"/>
              <a:t>Example: Sacubitril/Valsartan (Entresto)</a:t>
            </a:r>
            <a:endParaRPr sz="2000" b="1"/>
          </a:p>
          <a:p>
            <a:pPr marL="0" lvl="0" indent="0" algn="l" rtl="0">
              <a:spcBef>
                <a:spcPts val="0"/>
              </a:spcBef>
              <a:spcAft>
                <a:spcPts val="120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8"/>
          <p:cNvSpPr txBox="1">
            <a:spLocks noGrp="1"/>
          </p:cNvSpPr>
          <p:nvPr>
            <p:ph type="title"/>
          </p:nvPr>
        </p:nvSpPr>
        <p:spPr>
          <a:xfrm>
            <a:off x="311700" y="221000"/>
            <a:ext cx="8520600" cy="5886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ARNI: Angiotensin receptor-neprolysin inhibitor</a:t>
            </a:r>
            <a:endParaRPr/>
          </a:p>
        </p:txBody>
      </p:sp>
      <p:sp>
        <p:nvSpPr>
          <p:cNvPr id="231" name="Google Shape;231;p38"/>
          <p:cNvSpPr txBox="1">
            <a:spLocks noGrp="1"/>
          </p:cNvSpPr>
          <p:nvPr>
            <p:ph type="body" idx="1"/>
          </p:nvPr>
        </p:nvSpPr>
        <p:spPr>
          <a:xfrm>
            <a:off x="515150" y="680750"/>
            <a:ext cx="8317200" cy="446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solidFill>
                <a:schemeClr val="dk1"/>
              </a:solidFill>
            </a:endParaRPr>
          </a:p>
          <a:p>
            <a:pPr marL="0" lvl="0" indent="0" algn="l" rtl="0">
              <a:spcBef>
                <a:spcPts val="1200"/>
              </a:spcBef>
              <a:spcAft>
                <a:spcPts val="1200"/>
              </a:spcAft>
              <a:buNone/>
            </a:pPr>
            <a:endParaRPr/>
          </a:p>
        </p:txBody>
      </p:sp>
      <p:pic>
        <p:nvPicPr>
          <p:cNvPr id="232" name="Google Shape;232;p38"/>
          <p:cNvPicPr preferRelativeResize="0"/>
          <p:nvPr/>
        </p:nvPicPr>
        <p:blipFill>
          <a:blip r:embed="rId3">
            <a:alphaModFix/>
          </a:blip>
          <a:stretch>
            <a:fillRect/>
          </a:stretch>
        </p:blipFill>
        <p:spPr>
          <a:xfrm>
            <a:off x="279638" y="809600"/>
            <a:ext cx="8584725" cy="40835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9"/>
          <p:cNvSpPr txBox="1">
            <a:spLocks noGrp="1"/>
          </p:cNvSpPr>
          <p:nvPr>
            <p:ph type="title"/>
          </p:nvPr>
        </p:nvSpPr>
        <p:spPr>
          <a:xfrm>
            <a:off x="311700" y="24625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 ACE Inhibitors, ARB’s and ARNI</a:t>
            </a:r>
            <a:endParaRPr/>
          </a:p>
        </p:txBody>
      </p:sp>
      <p:sp>
        <p:nvSpPr>
          <p:cNvPr id="238" name="Google Shape;238;p3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 </a:t>
            </a:r>
            <a:endParaRPr/>
          </a:p>
        </p:txBody>
      </p:sp>
      <p:graphicFrame>
        <p:nvGraphicFramePr>
          <p:cNvPr id="239" name="Google Shape;239;p39"/>
          <p:cNvGraphicFramePr/>
          <p:nvPr/>
        </p:nvGraphicFramePr>
        <p:xfrm>
          <a:off x="560475" y="763500"/>
          <a:ext cx="8023050" cy="4006210"/>
        </p:xfrm>
        <a:graphic>
          <a:graphicData uri="http://schemas.openxmlformats.org/drawingml/2006/table">
            <a:tbl>
              <a:tblPr>
                <a:noFill/>
                <a:tableStyleId>{FA87C194-95D4-47B3-9B5E-FAE52D887625}</a:tableStyleId>
              </a:tblPr>
              <a:tblGrid>
                <a:gridCol w="1337175">
                  <a:extLst>
                    <a:ext uri="{9D8B030D-6E8A-4147-A177-3AD203B41FA5}">
                      <a16:colId xmlns:a16="http://schemas.microsoft.com/office/drawing/2014/main" val="20000"/>
                    </a:ext>
                  </a:extLst>
                </a:gridCol>
                <a:gridCol w="1337175">
                  <a:extLst>
                    <a:ext uri="{9D8B030D-6E8A-4147-A177-3AD203B41FA5}">
                      <a16:colId xmlns:a16="http://schemas.microsoft.com/office/drawing/2014/main" val="20001"/>
                    </a:ext>
                  </a:extLst>
                </a:gridCol>
                <a:gridCol w="1337175">
                  <a:extLst>
                    <a:ext uri="{9D8B030D-6E8A-4147-A177-3AD203B41FA5}">
                      <a16:colId xmlns:a16="http://schemas.microsoft.com/office/drawing/2014/main" val="20002"/>
                    </a:ext>
                  </a:extLst>
                </a:gridCol>
                <a:gridCol w="1337175">
                  <a:extLst>
                    <a:ext uri="{9D8B030D-6E8A-4147-A177-3AD203B41FA5}">
                      <a16:colId xmlns:a16="http://schemas.microsoft.com/office/drawing/2014/main" val="20003"/>
                    </a:ext>
                  </a:extLst>
                </a:gridCol>
                <a:gridCol w="1337175">
                  <a:extLst>
                    <a:ext uri="{9D8B030D-6E8A-4147-A177-3AD203B41FA5}">
                      <a16:colId xmlns:a16="http://schemas.microsoft.com/office/drawing/2014/main" val="20004"/>
                    </a:ext>
                  </a:extLst>
                </a:gridCol>
                <a:gridCol w="1337175">
                  <a:extLst>
                    <a:ext uri="{9D8B030D-6E8A-4147-A177-3AD203B41FA5}">
                      <a16:colId xmlns:a16="http://schemas.microsoft.com/office/drawing/2014/main" val="20005"/>
                    </a:ext>
                  </a:extLst>
                </a:gridCol>
              </a:tblGrid>
              <a:tr h="501500">
                <a:tc>
                  <a:txBody>
                    <a:bodyPr/>
                    <a:lstStyle/>
                    <a:p>
                      <a:pPr marL="0" lvl="0" indent="0" algn="ctr" rtl="0">
                        <a:spcBef>
                          <a:spcPts val="0"/>
                        </a:spcBef>
                        <a:spcAft>
                          <a:spcPts val="0"/>
                        </a:spcAft>
                        <a:buNone/>
                      </a:pPr>
                      <a:r>
                        <a:rPr lang="en" sz="1200">
                          <a:solidFill>
                            <a:schemeClr val="lt1"/>
                          </a:solidFill>
                        </a:rPr>
                        <a:t>Generic Name</a:t>
                      </a:r>
                      <a:endParaRPr sz="1200">
                        <a:solidFill>
                          <a:schemeClr val="lt1"/>
                        </a:solidFill>
                      </a:endParaRPr>
                    </a:p>
                  </a:txBody>
                  <a:tcPr marL="91425" marR="91425" marT="91425" marB="91425" anchor="ctr">
                    <a:solidFill>
                      <a:srgbClr val="073F89"/>
                    </a:solidFill>
                  </a:tcPr>
                </a:tc>
                <a:tc>
                  <a:txBody>
                    <a:bodyPr/>
                    <a:lstStyle/>
                    <a:p>
                      <a:pPr marL="0" lvl="0" indent="0" algn="ctr" rtl="0">
                        <a:spcBef>
                          <a:spcPts val="0"/>
                        </a:spcBef>
                        <a:spcAft>
                          <a:spcPts val="0"/>
                        </a:spcAft>
                        <a:buNone/>
                      </a:pPr>
                      <a:r>
                        <a:rPr lang="en" sz="1200">
                          <a:solidFill>
                            <a:schemeClr val="lt1"/>
                          </a:solidFill>
                        </a:rPr>
                        <a:t>Trade Name</a:t>
                      </a:r>
                      <a:endParaRPr sz="1200">
                        <a:solidFill>
                          <a:schemeClr val="lt1"/>
                        </a:solidFill>
                      </a:endParaRPr>
                    </a:p>
                  </a:txBody>
                  <a:tcPr marL="91425" marR="91425" marT="91425" marB="91425" anchor="ctr">
                    <a:solidFill>
                      <a:srgbClr val="073F89"/>
                    </a:solidFill>
                  </a:tcPr>
                </a:tc>
                <a:tc>
                  <a:txBody>
                    <a:bodyPr/>
                    <a:lstStyle/>
                    <a:p>
                      <a:pPr marL="0" lvl="0" indent="0" algn="ctr" rtl="0">
                        <a:spcBef>
                          <a:spcPts val="0"/>
                        </a:spcBef>
                        <a:spcAft>
                          <a:spcPts val="0"/>
                        </a:spcAft>
                        <a:buNone/>
                      </a:pPr>
                      <a:r>
                        <a:rPr lang="en" sz="1200">
                          <a:solidFill>
                            <a:schemeClr val="lt1"/>
                          </a:solidFill>
                        </a:rPr>
                        <a:t>Initial Daily Dose</a:t>
                      </a:r>
                      <a:endParaRPr sz="1200">
                        <a:solidFill>
                          <a:schemeClr val="lt1"/>
                        </a:solidFill>
                      </a:endParaRPr>
                    </a:p>
                  </a:txBody>
                  <a:tcPr marL="91425" marR="91425" marT="91425" marB="91425" anchor="ctr">
                    <a:solidFill>
                      <a:srgbClr val="073F89"/>
                    </a:solidFill>
                  </a:tcPr>
                </a:tc>
                <a:tc>
                  <a:txBody>
                    <a:bodyPr/>
                    <a:lstStyle/>
                    <a:p>
                      <a:pPr marL="0" lvl="0" indent="0" algn="ctr" rtl="0">
                        <a:spcBef>
                          <a:spcPts val="0"/>
                        </a:spcBef>
                        <a:spcAft>
                          <a:spcPts val="0"/>
                        </a:spcAft>
                        <a:buNone/>
                      </a:pPr>
                      <a:r>
                        <a:rPr lang="en" sz="1200">
                          <a:solidFill>
                            <a:schemeClr val="lt1"/>
                          </a:solidFill>
                        </a:rPr>
                        <a:t>Target Dose</a:t>
                      </a:r>
                      <a:endParaRPr sz="1200">
                        <a:solidFill>
                          <a:schemeClr val="lt1"/>
                        </a:solidFill>
                      </a:endParaRPr>
                    </a:p>
                  </a:txBody>
                  <a:tcPr marL="91425" marR="91425" marT="91425" marB="91425" anchor="ctr">
                    <a:solidFill>
                      <a:srgbClr val="073F89"/>
                    </a:solidFill>
                  </a:tcPr>
                </a:tc>
                <a:tc>
                  <a:txBody>
                    <a:bodyPr/>
                    <a:lstStyle/>
                    <a:p>
                      <a:pPr marL="0" lvl="0" indent="0" algn="ctr" rtl="0">
                        <a:spcBef>
                          <a:spcPts val="0"/>
                        </a:spcBef>
                        <a:spcAft>
                          <a:spcPts val="0"/>
                        </a:spcAft>
                        <a:buNone/>
                      </a:pPr>
                      <a:r>
                        <a:rPr lang="en" sz="1200">
                          <a:solidFill>
                            <a:schemeClr val="lt1"/>
                          </a:solidFill>
                        </a:rPr>
                        <a:t>Mean Dose in Clinical Trials</a:t>
                      </a:r>
                      <a:endParaRPr sz="1200">
                        <a:solidFill>
                          <a:schemeClr val="lt1"/>
                        </a:solidFill>
                      </a:endParaRPr>
                    </a:p>
                  </a:txBody>
                  <a:tcPr marL="91425" marR="91425" marT="91425" marB="91425" anchor="ctr">
                    <a:solidFill>
                      <a:srgbClr val="073F89"/>
                    </a:solidFill>
                  </a:tcPr>
                </a:tc>
                <a:tc>
                  <a:txBody>
                    <a:bodyPr/>
                    <a:lstStyle/>
                    <a:p>
                      <a:pPr marL="0" lvl="0" indent="0" algn="ctr" rtl="0">
                        <a:spcBef>
                          <a:spcPts val="0"/>
                        </a:spcBef>
                        <a:spcAft>
                          <a:spcPts val="0"/>
                        </a:spcAft>
                        <a:buNone/>
                      </a:pPr>
                      <a:r>
                        <a:rPr lang="en" sz="1200">
                          <a:solidFill>
                            <a:schemeClr val="lt1"/>
                          </a:solidFill>
                        </a:rPr>
                        <a:t>Name of Trial</a:t>
                      </a:r>
                      <a:endParaRPr sz="1200">
                        <a:solidFill>
                          <a:schemeClr val="lt1"/>
                        </a:solidFill>
                      </a:endParaRPr>
                    </a:p>
                  </a:txBody>
                  <a:tcPr marL="91425" marR="91425" marT="91425" marB="91425" anchor="ctr">
                    <a:solidFill>
                      <a:srgbClr val="073F89"/>
                    </a:solidFill>
                  </a:tcPr>
                </a:tc>
                <a:extLst>
                  <a:ext uri="{0D108BD9-81ED-4DB2-BD59-A6C34878D82A}">
                    <a16:rowId xmlns:a16="http://schemas.microsoft.com/office/drawing/2014/main" val="10000"/>
                  </a:ext>
                </a:extLst>
              </a:tr>
              <a:tr h="405900">
                <a:tc>
                  <a:txBody>
                    <a:bodyPr/>
                    <a:lstStyle/>
                    <a:p>
                      <a:pPr marL="0" lvl="0" indent="0" algn="ctr" rtl="0">
                        <a:spcBef>
                          <a:spcPts val="0"/>
                        </a:spcBef>
                        <a:spcAft>
                          <a:spcPts val="0"/>
                        </a:spcAft>
                        <a:buNone/>
                      </a:pPr>
                      <a:r>
                        <a:rPr lang="en" sz="1200">
                          <a:solidFill>
                            <a:schemeClr val="dk1"/>
                          </a:solidFill>
                        </a:rPr>
                        <a:t>Captopril</a:t>
                      </a:r>
                      <a:endParaRPr sz="1200">
                        <a:solidFill>
                          <a:schemeClr val="dk1"/>
                        </a:solidFill>
                      </a:endParaRPr>
                    </a:p>
                  </a:txBody>
                  <a:tcPr marL="91425" marR="91425" marT="91425" marB="91425" anchor="ctr"/>
                </a:tc>
                <a:tc>
                  <a:txBody>
                    <a:bodyPr/>
                    <a:lstStyle/>
                    <a:p>
                      <a:pPr marL="0" lvl="0" indent="0" algn="ctr" rtl="0">
                        <a:spcBef>
                          <a:spcPts val="0"/>
                        </a:spcBef>
                        <a:spcAft>
                          <a:spcPts val="0"/>
                        </a:spcAft>
                        <a:buNone/>
                      </a:pPr>
                      <a:r>
                        <a:rPr lang="en" sz="1200">
                          <a:solidFill>
                            <a:schemeClr val="dk1"/>
                          </a:solidFill>
                        </a:rPr>
                        <a:t>Capoten</a:t>
                      </a:r>
                      <a:endParaRPr sz="1200">
                        <a:solidFill>
                          <a:schemeClr val="dk1"/>
                        </a:solidFill>
                      </a:endParaRPr>
                    </a:p>
                  </a:txBody>
                  <a:tcPr marL="91425" marR="91425" marT="91425" marB="91425" anchor="ctr"/>
                </a:tc>
                <a:tc>
                  <a:txBody>
                    <a:bodyPr/>
                    <a:lstStyle/>
                    <a:p>
                      <a:pPr marL="0" lvl="0" indent="0" algn="ctr" rtl="0">
                        <a:spcBef>
                          <a:spcPts val="0"/>
                        </a:spcBef>
                        <a:spcAft>
                          <a:spcPts val="0"/>
                        </a:spcAft>
                        <a:buNone/>
                      </a:pPr>
                      <a:r>
                        <a:rPr lang="en" sz="1200">
                          <a:solidFill>
                            <a:schemeClr val="dk1"/>
                          </a:solidFill>
                        </a:rPr>
                        <a:t>6.25 mg tid</a:t>
                      </a:r>
                      <a:endParaRPr sz="1200">
                        <a:solidFill>
                          <a:schemeClr val="dk1"/>
                        </a:solidFill>
                      </a:endParaRPr>
                    </a:p>
                  </a:txBody>
                  <a:tcPr marL="91425" marR="91425" marT="91425" marB="91425" anchor="ctr"/>
                </a:tc>
                <a:tc>
                  <a:txBody>
                    <a:bodyPr/>
                    <a:lstStyle/>
                    <a:p>
                      <a:pPr marL="0" lvl="0" indent="0" algn="ctr" rtl="0">
                        <a:spcBef>
                          <a:spcPts val="0"/>
                        </a:spcBef>
                        <a:spcAft>
                          <a:spcPts val="0"/>
                        </a:spcAft>
                        <a:buNone/>
                      </a:pPr>
                      <a:r>
                        <a:rPr lang="en" sz="1200" b="1">
                          <a:solidFill>
                            <a:schemeClr val="dk1"/>
                          </a:solidFill>
                        </a:rPr>
                        <a:t>50 mg tid</a:t>
                      </a:r>
                      <a:endParaRPr sz="1200" b="1">
                        <a:solidFill>
                          <a:schemeClr val="dk1"/>
                        </a:solidFill>
                      </a:endParaRPr>
                    </a:p>
                  </a:txBody>
                  <a:tcPr marL="91425" marR="91425" marT="91425" marB="91425" anchor="ctr">
                    <a:solidFill>
                      <a:srgbClr val="00FFFF"/>
                    </a:solidFill>
                  </a:tcPr>
                </a:tc>
                <a:tc>
                  <a:txBody>
                    <a:bodyPr/>
                    <a:lstStyle/>
                    <a:p>
                      <a:pPr marL="0" lvl="0" indent="0" algn="ctr" rtl="0">
                        <a:spcBef>
                          <a:spcPts val="0"/>
                        </a:spcBef>
                        <a:spcAft>
                          <a:spcPts val="0"/>
                        </a:spcAft>
                        <a:buNone/>
                      </a:pPr>
                      <a:r>
                        <a:rPr lang="en" sz="1200">
                          <a:solidFill>
                            <a:schemeClr val="dk1"/>
                          </a:solidFill>
                        </a:rPr>
                        <a:t>122.7 mg/day</a:t>
                      </a:r>
                      <a:endParaRPr sz="1200">
                        <a:solidFill>
                          <a:schemeClr val="dk1"/>
                        </a:solidFill>
                      </a:endParaRPr>
                    </a:p>
                  </a:txBody>
                  <a:tcPr marL="91425" marR="91425" marT="91425" marB="91425" anchor="ctr"/>
                </a:tc>
                <a:tc>
                  <a:txBody>
                    <a:bodyPr/>
                    <a:lstStyle/>
                    <a:p>
                      <a:pPr marL="0" lvl="0" indent="0" algn="ctr" rtl="0">
                        <a:spcBef>
                          <a:spcPts val="0"/>
                        </a:spcBef>
                        <a:spcAft>
                          <a:spcPts val="0"/>
                        </a:spcAft>
                        <a:buNone/>
                      </a:pPr>
                      <a:r>
                        <a:rPr lang="en" sz="1200">
                          <a:solidFill>
                            <a:schemeClr val="dk1"/>
                          </a:solidFill>
                        </a:rPr>
                        <a:t>SAVE</a:t>
                      </a:r>
                      <a:endParaRPr sz="1200">
                        <a:solidFill>
                          <a:schemeClr val="dk1"/>
                        </a:solidFill>
                      </a:endParaRPr>
                    </a:p>
                  </a:txBody>
                  <a:tcPr marL="91425" marR="91425" marT="91425" marB="91425" anchor="ctr"/>
                </a:tc>
                <a:extLst>
                  <a:ext uri="{0D108BD9-81ED-4DB2-BD59-A6C34878D82A}">
                    <a16:rowId xmlns:a16="http://schemas.microsoft.com/office/drawing/2014/main" val="10001"/>
                  </a:ext>
                </a:extLst>
              </a:tr>
              <a:tr h="576450">
                <a:tc>
                  <a:txBody>
                    <a:bodyPr/>
                    <a:lstStyle/>
                    <a:p>
                      <a:pPr marL="0" lvl="0" indent="0" algn="ctr" rtl="0">
                        <a:spcBef>
                          <a:spcPts val="0"/>
                        </a:spcBef>
                        <a:spcAft>
                          <a:spcPts val="0"/>
                        </a:spcAft>
                        <a:buNone/>
                      </a:pPr>
                      <a:r>
                        <a:rPr lang="en" sz="1200">
                          <a:solidFill>
                            <a:schemeClr val="dk1"/>
                          </a:solidFill>
                        </a:rPr>
                        <a:t>Ramipril</a:t>
                      </a:r>
                      <a:endParaRPr sz="1200">
                        <a:solidFill>
                          <a:schemeClr val="dk1"/>
                        </a:solidFill>
                      </a:endParaRPr>
                    </a:p>
                  </a:txBody>
                  <a:tcPr marL="91425" marR="91425" marT="91425" marB="91425" anchor="ctr"/>
                </a:tc>
                <a:tc>
                  <a:txBody>
                    <a:bodyPr/>
                    <a:lstStyle/>
                    <a:p>
                      <a:pPr marL="0" lvl="0" indent="0" algn="ctr" rtl="0">
                        <a:spcBef>
                          <a:spcPts val="0"/>
                        </a:spcBef>
                        <a:spcAft>
                          <a:spcPts val="0"/>
                        </a:spcAft>
                        <a:buNone/>
                      </a:pPr>
                      <a:r>
                        <a:rPr lang="en" sz="1200">
                          <a:solidFill>
                            <a:schemeClr val="dk1"/>
                          </a:solidFill>
                        </a:rPr>
                        <a:t>Altace</a:t>
                      </a:r>
                      <a:endParaRPr sz="1200">
                        <a:solidFill>
                          <a:schemeClr val="dk1"/>
                        </a:solidFill>
                      </a:endParaRPr>
                    </a:p>
                  </a:txBody>
                  <a:tcPr marL="91425" marR="91425" marT="91425" marB="91425" anchor="ctr"/>
                </a:tc>
                <a:tc>
                  <a:txBody>
                    <a:bodyPr/>
                    <a:lstStyle/>
                    <a:p>
                      <a:pPr marL="0" lvl="0" indent="0" algn="l" rtl="0">
                        <a:spcBef>
                          <a:spcPts val="0"/>
                        </a:spcBef>
                        <a:spcAft>
                          <a:spcPts val="0"/>
                        </a:spcAft>
                        <a:buNone/>
                      </a:pPr>
                      <a:r>
                        <a:rPr lang="en" sz="1200">
                          <a:solidFill>
                            <a:schemeClr val="dk1"/>
                          </a:solidFill>
                        </a:rPr>
                        <a:t>1.25-2.5 mg qd</a:t>
                      </a:r>
                      <a:endParaRPr sz="1200">
                        <a:solidFill>
                          <a:schemeClr val="dk1"/>
                        </a:solidFill>
                      </a:endParaRPr>
                    </a:p>
                  </a:txBody>
                  <a:tcPr marL="91425" marR="91425" marT="91425" marB="91425" anchor="ctr"/>
                </a:tc>
                <a:tc>
                  <a:txBody>
                    <a:bodyPr/>
                    <a:lstStyle/>
                    <a:p>
                      <a:pPr marL="0" lvl="0" indent="0" algn="ctr" rtl="0">
                        <a:spcBef>
                          <a:spcPts val="0"/>
                        </a:spcBef>
                        <a:spcAft>
                          <a:spcPts val="0"/>
                        </a:spcAft>
                        <a:buNone/>
                      </a:pPr>
                      <a:r>
                        <a:rPr lang="en" sz="1200" b="1">
                          <a:solidFill>
                            <a:schemeClr val="dk1"/>
                          </a:solidFill>
                        </a:rPr>
                        <a:t>10 mg qd</a:t>
                      </a:r>
                      <a:endParaRPr sz="1200" b="1">
                        <a:solidFill>
                          <a:schemeClr val="dk1"/>
                        </a:solidFill>
                      </a:endParaRPr>
                    </a:p>
                  </a:txBody>
                  <a:tcPr marL="91425" marR="91425" marT="91425" marB="91425" anchor="ctr">
                    <a:solidFill>
                      <a:srgbClr val="00FFFF"/>
                    </a:solidFill>
                  </a:tcPr>
                </a:tc>
                <a:tc>
                  <a:txBody>
                    <a:bodyPr/>
                    <a:lstStyle/>
                    <a:p>
                      <a:pPr marL="0" lvl="0" indent="0" algn="ctr" rtl="0">
                        <a:spcBef>
                          <a:spcPts val="0"/>
                        </a:spcBef>
                        <a:spcAft>
                          <a:spcPts val="0"/>
                        </a:spcAft>
                        <a:buNone/>
                      </a:pPr>
                      <a:r>
                        <a:rPr lang="en" sz="1200">
                          <a:solidFill>
                            <a:schemeClr val="dk1"/>
                          </a:solidFill>
                        </a:rPr>
                        <a:t>N/A</a:t>
                      </a:r>
                      <a:endParaRPr sz="1200">
                        <a:solidFill>
                          <a:schemeClr val="dk1"/>
                        </a:solidFill>
                      </a:endParaRPr>
                    </a:p>
                  </a:txBody>
                  <a:tcPr marL="91425" marR="91425" marT="91425" marB="91425" anchor="ctr"/>
                </a:tc>
                <a:tc>
                  <a:txBody>
                    <a:bodyPr/>
                    <a:lstStyle/>
                    <a:p>
                      <a:pPr marL="0" lvl="0" indent="0" algn="ctr" rtl="0">
                        <a:spcBef>
                          <a:spcPts val="0"/>
                        </a:spcBef>
                        <a:spcAft>
                          <a:spcPts val="0"/>
                        </a:spcAft>
                        <a:buNone/>
                      </a:pPr>
                      <a:r>
                        <a:rPr lang="en" sz="1200">
                          <a:solidFill>
                            <a:schemeClr val="dk1"/>
                          </a:solidFill>
                        </a:rPr>
                        <a:t>AIRE</a:t>
                      </a:r>
                      <a:endParaRPr sz="1200">
                        <a:solidFill>
                          <a:schemeClr val="dk1"/>
                        </a:solidFill>
                      </a:endParaRPr>
                    </a:p>
                  </a:txBody>
                  <a:tcPr marL="91425" marR="91425" marT="91425" marB="91425" anchor="ctr"/>
                </a:tc>
                <a:extLst>
                  <a:ext uri="{0D108BD9-81ED-4DB2-BD59-A6C34878D82A}">
                    <a16:rowId xmlns:a16="http://schemas.microsoft.com/office/drawing/2014/main" val="10002"/>
                  </a:ext>
                </a:extLst>
              </a:tr>
              <a:tr h="405900">
                <a:tc>
                  <a:txBody>
                    <a:bodyPr/>
                    <a:lstStyle/>
                    <a:p>
                      <a:pPr marL="0" lvl="0" indent="0" algn="ctr" rtl="0">
                        <a:spcBef>
                          <a:spcPts val="0"/>
                        </a:spcBef>
                        <a:spcAft>
                          <a:spcPts val="0"/>
                        </a:spcAft>
                        <a:buNone/>
                      </a:pPr>
                      <a:r>
                        <a:rPr lang="en" sz="1200">
                          <a:solidFill>
                            <a:schemeClr val="dk1"/>
                          </a:solidFill>
                        </a:rPr>
                        <a:t>Enalapril</a:t>
                      </a:r>
                      <a:endParaRPr sz="1200">
                        <a:solidFill>
                          <a:schemeClr val="dk1"/>
                        </a:solidFill>
                      </a:endParaRPr>
                    </a:p>
                  </a:txBody>
                  <a:tcPr marL="91425" marR="91425" marT="91425" marB="91425" anchor="ctr"/>
                </a:tc>
                <a:tc>
                  <a:txBody>
                    <a:bodyPr/>
                    <a:lstStyle/>
                    <a:p>
                      <a:pPr marL="0" lvl="0" indent="0" algn="ctr" rtl="0">
                        <a:spcBef>
                          <a:spcPts val="0"/>
                        </a:spcBef>
                        <a:spcAft>
                          <a:spcPts val="0"/>
                        </a:spcAft>
                        <a:buNone/>
                      </a:pPr>
                      <a:r>
                        <a:rPr lang="en" sz="1200">
                          <a:solidFill>
                            <a:schemeClr val="dk1"/>
                          </a:solidFill>
                        </a:rPr>
                        <a:t>Vasotec</a:t>
                      </a:r>
                      <a:endParaRPr sz="1200">
                        <a:solidFill>
                          <a:schemeClr val="dk1"/>
                        </a:solidFill>
                      </a:endParaRPr>
                    </a:p>
                  </a:txBody>
                  <a:tcPr marL="91425" marR="91425" marT="91425" marB="91425" anchor="ctr"/>
                </a:tc>
                <a:tc>
                  <a:txBody>
                    <a:bodyPr/>
                    <a:lstStyle/>
                    <a:p>
                      <a:pPr marL="0" lvl="0" indent="0" algn="ctr" rtl="0">
                        <a:spcBef>
                          <a:spcPts val="0"/>
                        </a:spcBef>
                        <a:spcAft>
                          <a:spcPts val="0"/>
                        </a:spcAft>
                        <a:buNone/>
                      </a:pPr>
                      <a:r>
                        <a:rPr lang="en" sz="1200">
                          <a:solidFill>
                            <a:schemeClr val="dk1"/>
                          </a:solidFill>
                        </a:rPr>
                        <a:t>2.5 mg bid</a:t>
                      </a:r>
                      <a:endParaRPr sz="1200">
                        <a:solidFill>
                          <a:schemeClr val="dk1"/>
                        </a:solidFill>
                      </a:endParaRPr>
                    </a:p>
                  </a:txBody>
                  <a:tcPr marL="91425" marR="91425" marT="91425" marB="91425" anchor="ctr"/>
                </a:tc>
                <a:tc>
                  <a:txBody>
                    <a:bodyPr/>
                    <a:lstStyle/>
                    <a:p>
                      <a:pPr marL="0" lvl="0" indent="0" algn="ctr" rtl="0">
                        <a:spcBef>
                          <a:spcPts val="0"/>
                        </a:spcBef>
                        <a:spcAft>
                          <a:spcPts val="0"/>
                        </a:spcAft>
                        <a:buNone/>
                      </a:pPr>
                      <a:r>
                        <a:rPr lang="en" sz="1200" b="1">
                          <a:solidFill>
                            <a:schemeClr val="dk1"/>
                          </a:solidFill>
                        </a:rPr>
                        <a:t>10 mg bid</a:t>
                      </a:r>
                      <a:endParaRPr sz="1200" b="1">
                        <a:solidFill>
                          <a:schemeClr val="dk1"/>
                        </a:solidFill>
                      </a:endParaRPr>
                    </a:p>
                  </a:txBody>
                  <a:tcPr marL="91425" marR="91425" marT="91425" marB="91425" anchor="ctr">
                    <a:solidFill>
                      <a:srgbClr val="00FFFF"/>
                    </a:solidFill>
                  </a:tcPr>
                </a:tc>
                <a:tc>
                  <a:txBody>
                    <a:bodyPr/>
                    <a:lstStyle/>
                    <a:p>
                      <a:pPr marL="0" lvl="0" indent="0" algn="ctr" rtl="0">
                        <a:spcBef>
                          <a:spcPts val="0"/>
                        </a:spcBef>
                        <a:spcAft>
                          <a:spcPts val="0"/>
                        </a:spcAft>
                        <a:buNone/>
                      </a:pPr>
                      <a:r>
                        <a:rPr lang="en" sz="1200">
                          <a:solidFill>
                            <a:schemeClr val="dk1"/>
                          </a:solidFill>
                        </a:rPr>
                        <a:t>16.6 mg/day</a:t>
                      </a:r>
                      <a:endParaRPr sz="1200">
                        <a:solidFill>
                          <a:schemeClr val="dk1"/>
                        </a:solidFill>
                      </a:endParaRPr>
                    </a:p>
                  </a:txBody>
                  <a:tcPr marL="91425" marR="91425" marT="91425" marB="91425" anchor="ctr"/>
                </a:tc>
                <a:tc>
                  <a:txBody>
                    <a:bodyPr/>
                    <a:lstStyle/>
                    <a:p>
                      <a:pPr marL="0" lvl="0" indent="0" algn="ctr" rtl="0">
                        <a:spcBef>
                          <a:spcPts val="0"/>
                        </a:spcBef>
                        <a:spcAft>
                          <a:spcPts val="0"/>
                        </a:spcAft>
                        <a:buNone/>
                      </a:pPr>
                      <a:r>
                        <a:rPr lang="en" sz="1200">
                          <a:solidFill>
                            <a:schemeClr val="dk1"/>
                          </a:solidFill>
                        </a:rPr>
                        <a:t>SOLVD</a:t>
                      </a:r>
                      <a:endParaRPr sz="1200">
                        <a:solidFill>
                          <a:schemeClr val="dk1"/>
                        </a:solidFill>
                      </a:endParaRPr>
                    </a:p>
                  </a:txBody>
                  <a:tcPr marL="91425" marR="91425" marT="91425" marB="91425" anchor="ctr"/>
                </a:tc>
                <a:extLst>
                  <a:ext uri="{0D108BD9-81ED-4DB2-BD59-A6C34878D82A}">
                    <a16:rowId xmlns:a16="http://schemas.microsoft.com/office/drawing/2014/main" val="10003"/>
                  </a:ext>
                </a:extLst>
              </a:tr>
              <a:tr h="576450">
                <a:tc>
                  <a:txBody>
                    <a:bodyPr/>
                    <a:lstStyle/>
                    <a:p>
                      <a:pPr marL="0" lvl="0" indent="0" algn="ctr" rtl="0">
                        <a:spcBef>
                          <a:spcPts val="0"/>
                        </a:spcBef>
                        <a:spcAft>
                          <a:spcPts val="0"/>
                        </a:spcAft>
                        <a:buNone/>
                      </a:pPr>
                      <a:r>
                        <a:rPr lang="en" sz="1200">
                          <a:solidFill>
                            <a:schemeClr val="dk1"/>
                          </a:solidFill>
                        </a:rPr>
                        <a:t>Candesartan</a:t>
                      </a:r>
                      <a:endParaRPr sz="1200">
                        <a:solidFill>
                          <a:schemeClr val="dk1"/>
                        </a:solidFill>
                      </a:endParaRPr>
                    </a:p>
                  </a:txBody>
                  <a:tcPr marL="91425" marR="91425" marT="91425" marB="91425" anchor="ctr"/>
                </a:tc>
                <a:tc>
                  <a:txBody>
                    <a:bodyPr/>
                    <a:lstStyle/>
                    <a:p>
                      <a:pPr marL="0" lvl="0" indent="0" algn="ctr" rtl="0">
                        <a:spcBef>
                          <a:spcPts val="0"/>
                        </a:spcBef>
                        <a:spcAft>
                          <a:spcPts val="0"/>
                        </a:spcAft>
                        <a:buNone/>
                      </a:pPr>
                      <a:r>
                        <a:rPr lang="en" sz="1200">
                          <a:solidFill>
                            <a:schemeClr val="dk1"/>
                          </a:solidFill>
                        </a:rPr>
                        <a:t>Atacand</a:t>
                      </a:r>
                      <a:endParaRPr sz="1200">
                        <a:solidFill>
                          <a:schemeClr val="dk1"/>
                        </a:solidFill>
                      </a:endParaRPr>
                    </a:p>
                  </a:txBody>
                  <a:tcPr marL="91425" marR="91425" marT="91425" marB="91425" anchor="ctr"/>
                </a:tc>
                <a:tc>
                  <a:txBody>
                    <a:bodyPr/>
                    <a:lstStyle/>
                    <a:p>
                      <a:pPr marL="0" lvl="0" indent="0" algn="ctr" rtl="0">
                        <a:spcBef>
                          <a:spcPts val="0"/>
                        </a:spcBef>
                        <a:spcAft>
                          <a:spcPts val="0"/>
                        </a:spcAft>
                        <a:buNone/>
                      </a:pPr>
                      <a:r>
                        <a:rPr lang="en" sz="1200">
                          <a:solidFill>
                            <a:schemeClr val="dk1"/>
                          </a:solidFill>
                        </a:rPr>
                        <a:t>4-8 mg qd</a:t>
                      </a:r>
                      <a:endParaRPr sz="1200">
                        <a:solidFill>
                          <a:schemeClr val="dk1"/>
                        </a:solidFill>
                      </a:endParaRPr>
                    </a:p>
                  </a:txBody>
                  <a:tcPr marL="91425" marR="91425" marT="91425" marB="91425" anchor="ctr"/>
                </a:tc>
                <a:tc>
                  <a:txBody>
                    <a:bodyPr/>
                    <a:lstStyle/>
                    <a:p>
                      <a:pPr marL="0" lvl="0" indent="0" algn="ctr" rtl="0">
                        <a:spcBef>
                          <a:spcPts val="0"/>
                        </a:spcBef>
                        <a:spcAft>
                          <a:spcPts val="0"/>
                        </a:spcAft>
                        <a:buNone/>
                      </a:pPr>
                      <a:r>
                        <a:rPr lang="en" sz="1200" b="1">
                          <a:solidFill>
                            <a:schemeClr val="dk1"/>
                          </a:solidFill>
                        </a:rPr>
                        <a:t>32 mg qd</a:t>
                      </a:r>
                      <a:endParaRPr sz="1200" b="1">
                        <a:solidFill>
                          <a:schemeClr val="dk1"/>
                        </a:solidFill>
                      </a:endParaRPr>
                    </a:p>
                  </a:txBody>
                  <a:tcPr marL="91425" marR="91425" marT="91425" marB="91425" anchor="ctr">
                    <a:solidFill>
                      <a:srgbClr val="00FFFF"/>
                    </a:solidFill>
                  </a:tcPr>
                </a:tc>
                <a:tc>
                  <a:txBody>
                    <a:bodyPr/>
                    <a:lstStyle/>
                    <a:p>
                      <a:pPr marL="0" lvl="0" indent="0" algn="ctr" rtl="0">
                        <a:spcBef>
                          <a:spcPts val="0"/>
                        </a:spcBef>
                        <a:spcAft>
                          <a:spcPts val="0"/>
                        </a:spcAft>
                        <a:buNone/>
                      </a:pPr>
                      <a:r>
                        <a:rPr lang="en" sz="1200">
                          <a:solidFill>
                            <a:schemeClr val="dk1"/>
                          </a:solidFill>
                        </a:rPr>
                        <a:t>24 mg/day</a:t>
                      </a:r>
                      <a:endParaRPr sz="1200">
                        <a:solidFill>
                          <a:schemeClr val="dk1"/>
                        </a:solidFill>
                      </a:endParaRPr>
                    </a:p>
                  </a:txBody>
                  <a:tcPr marL="91425" marR="91425" marT="91425" marB="91425" anchor="ctr"/>
                </a:tc>
                <a:tc>
                  <a:txBody>
                    <a:bodyPr/>
                    <a:lstStyle/>
                    <a:p>
                      <a:pPr marL="0" lvl="0" indent="0" algn="ctr" rtl="0">
                        <a:spcBef>
                          <a:spcPts val="0"/>
                        </a:spcBef>
                        <a:spcAft>
                          <a:spcPts val="0"/>
                        </a:spcAft>
                        <a:buNone/>
                      </a:pPr>
                      <a:r>
                        <a:rPr lang="en" sz="1200">
                          <a:solidFill>
                            <a:schemeClr val="dk1"/>
                          </a:solidFill>
                        </a:rPr>
                        <a:t>CHARM-</a:t>
                      </a:r>
                      <a:endParaRPr sz="1200">
                        <a:solidFill>
                          <a:schemeClr val="dk1"/>
                        </a:solidFill>
                      </a:endParaRPr>
                    </a:p>
                    <a:p>
                      <a:pPr marL="0" lvl="0" indent="0" algn="ctr" rtl="0">
                        <a:spcBef>
                          <a:spcPts val="0"/>
                        </a:spcBef>
                        <a:spcAft>
                          <a:spcPts val="0"/>
                        </a:spcAft>
                        <a:buNone/>
                      </a:pPr>
                      <a:r>
                        <a:rPr lang="en" sz="1200">
                          <a:solidFill>
                            <a:schemeClr val="dk1"/>
                          </a:solidFill>
                        </a:rPr>
                        <a:t>added</a:t>
                      </a:r>
                      <a:endParaRPr sz="1200">
                        <a:solidFill>
                          <a:schemeClr val="dk1"/>
                        </a:solidFill>
                      </a:endParaRPr>
                    </a:p>
                  </a:txBody>
                  <a:tcPr marL="91425" marR="91425" marT="91425" marB="91425" anchor="ctr"/>
                </a:tc>
                <a:extLst>
                  <a:ext uri="{0D108BD9-81ED-4DB2-BD59-A6C34878D82A}">
                    <a16:rowId xmlns:a16="http://schemas.microsoft.com/office/drawing/2014/main" val="10004"/>
                  </a:ext>
                </a:extLst>
              </a:tr>
              <a:tr h="405900">
                <a:tc>
                  <a:txBody>
                    <a:bodyPr/>
                    <a:lstStyle/>
                    <a:p>
                      <a:pPr marL="0" lvl="0" indent="0" algn="ctr" rtl="0">
                        <a:spcBef>
                          <a:spcPts val="0"/>
                        </a:spcBef>
                        <a:spcAft>
                          <a:spcPts val="0"/>
                        </a:spcAft>
                        <a:buNone/>
                      </a:pPr>
                      <a:r>
                        <a:rPr lang="en" sz="1200">
                          <a:solidFill>
                            <a:schemeClr val="dk1"/>
                          </a:solidFill>
                        </a:rPr>
                        <a:t>Losartan</a:t>
                      </a:r>
                      <a:endParaRPr sz="1200">
                        <a:solidFill>
                          <a:schemeClr val="dk1"/>
                        </a:solidFill>
                      </a:endParaRPr>
                    </a:p>
                  </a:txBody>
                  <a:tcPr marL="91425" marR="91425" marT="91425" marB="91425" anchor="ctr"/>
                </a:tc>
                <a:tc>
                  <a:txBody>
                    <a:bodyPr/>
                    <a:lstStyle/>
                    <a:p>
                      <a:pPr marL="0" lvl="0" indent="0" algn="ctr" rtl="0">
                        <a:spcBef>
                          <a:spcPts val="0"/>
                        </a:spcBef>
                        <a:spcAft>
                          <a:spcPts val="0"/>
                        </a:spcAft>
                        <a:buNone/>
                      </a:pPr>
                      <a:r>
                        <a:rPr lang="en" sz="1200">
                          <a:solidFill>
                            <a:schemeClr val="dk1"/>
                          </a:solidFill>
                        </a:rPr>
                        <a:t>Cozaar</a:t>
                      </a:r>
                      <a:endParaRPr sz="1200">
                        <a:solidFill>
                          <a:schemeClr val="dk1"/>
                        </a:solidFill>
                      </a:endParaRPr>
                    </a:p>
                  </a:txBody>
                  <a:tcPr marL="91425" marR="91425" marT="91425" marB="91425" anchor="ctr"/>
                </a:tc>
                <a:tc>
                  <a:txBody>
                    <a:bodyPr/>
                    <a:lstStyle/>
                    <a:p>
                      <a:pPr marL="0" lvl="0" indent="0" algn="ctr" rtl="0">
                        <a:spcBef>
                          <a:spcPts val="0"/>
                        </a:spcBef>
                        <a:spcAft>
                          <a:spcPts val="0"/>
                        </a:spcAft>
                        <a:buNone/>
                      </a:pPr>
                      <a:r>
                        <a:rPr lang="en" sz="1200">
                          <a:solidFill>
                            <a:schemeClr val="dk1"/>
                          </a:solidFill>
                        </a:rPr>
                        <a:t>12-25 mg qd</a:t>
                      </a:r>
                      <a:endParaRPr sz="1200">
                        <a:solidFill>
                          <a:schemeClr val="dk1"/>
                        </a:solidFill>
                      </a:endParaRPr>
                    </a:p>
                  </a:txBody>
                  <a:tcPr marL="91425" marR="91425" marT="91425" marB="91425" anchor="ctr"/>
                </a:tc>
                <a:tc>
                  <a:txBody>
                    <a:bodyPr/>
                    <a:lstStyle/>
                    <a:p>
                      <a:pPr marL="0" lvl="0" indent="0" algn="ctr" rtl="0">
                        <a:spcBef>
                          <a:spcPts val="0"/>
                        </a:spcBef>
                        <a:spcAft>
                          <a:spcPts val="0"/>
                        </a:spcAft>
                        <a:buNone/>
                      </a:pPr>
                      <a:r>
                        <a:rPr lang="en" sz="1200" b="1">
                          <a:solidFill>
                            <a:schemeClr val="dk1"/>
                          </a:solidFill>
                        </a:rPr>
                        <a:t>150 mg qd</a:t>
                      </a:r>
                      <a:endParaRPr sz="1200" b="1">
                        <a:solidFill>
                          <a:schemeClr val="dk1"/>
                        </a:solidFill>
                      </a:endParaRPr>
                    </a:p>
                  </a:txBody>
                  <a:tcPr marL="91425" marR="91425" marT="91425" marB="91425" anchor="ctr">
                    <a:solidFill>
                      <a:srgbClr val="00FFFF"/>
                    </a:solidFill>
                  </a:tcPr>
                </a:tc>
                <a:tc>
                  <a:txBody>
                    <a:bodyPr/>
                    <a:lstStyle/>
                    <a:p>
                      <a:pPr marL="0" lvl="0" indent="0" algn="ctr" rtl="0">
                        <a:spcBef>
                          <a:spcPts val="0"/>
                        </a:spcBef>
                        <a:spcAft>
                          <a:spcPts val="0"/>
                        </a:spcAft>
                        <a:buNone/>
                      </a:pPr>
                      <a:r>
                        <a:rPr lang="en" sz="1200">
                          <a:solidFill>
                            <a:schemeClr val="dk1"/>
                          </a:solidFill>
                        </a:rPr>
                        <a:t>129 mg/day</a:t>
                      </a:r>
                      <a:endParaRPr sz="1200">
                        <a:solidFill>
                          <a:schemeClr val="dk1"/>
                        </a:solidFill>
                      </a:endParaRPr>
                    </a:p>
                  </a:txBody>
                  <a:tcPr marL="91425" marR="91425" marT="91425" marB="91425" anchor="ctr"/>
                </a:tc>
                <a:tc>
                  <a:txBody>
                    <a:bodyPr/>
                    <a:lstStyle/>
                    <a:p>
                      <a:pPr marL="0" lvl="0" indent="0" algn="ctr" rtl="0">
                        <a:spcBef>
                          <a:spcPts val="0"/>
                        </a:spcBef>
                        <a:spcAft>
                          <a:spcPts val="0"/>
                        </a:spcAft>
                        <a:buNone/>
                      </a:pPr>
                      <a:r>
                        <a:rPr lang="en" sz="1200">
                          <a:solidFill>
                            <a:schemeClr val="dk1"/>
                          </a:solidFill>
                        </a:rPr>
                        <a:t>OPTIMAAL</a:t>
                      </a:r>
                      <a:endParaRPr sz="1200">
                        <a:solidFill>
                          <a:schemeClr val="dk1"/>
                        </a:solidFill>
                      </a:endParaRPr>
                    </a:p>
                  </a:txBody>
                  <a:tcPr marL="91425" marR="91425" marT="91425" marB="91425" anchor="ctr"/>
                </a:tc>
                <a:extLst>
                  <a:ext uri="{0D108BD9-81ED-4DB2-BD59-A6C34878D82A}">
                    <a16:rowId xmlns:a16="http://schemas.microsoft.com/office/drawing/2014/main" val="10005"/>
                  </a:ext>
                </a:extLst>
              </a:tr>
              <a:tr h="374700">
                <a:tc>
                  <a:txBody>
                    <a:bodyPr/>
                    <a:lstStyle/>
                    <a:p>
                      <a:pPr marL="0" lvl="0" indent="0" algn="ctr" rtl="0">
                        <a:spcBef>
                          <a:spcPts val="0"/>
                        </a:spcBef>
                        <a:spcAft>
                          <a:spcPts val="0"/>
                        </a:spcAft>
                        <a:buNone/>
                      </a:pPr>
                      <a:r>
                        <a:rPr lang="en" sz="1200">
                          <a:solidFill>
                            <a:schemeClr val="dk1"/>
                          </a:solidFill>
                        </a:rPr>
                        <a:t>Valsartan</a:t>
                      </a:r>
                      <a:endParaRPr sz="1200">
                        <a:solidFill>
                          <a:schemeClr val="dk1"/>
                        </a:solidFill>
                      </a:endParaRPr>
                    </a:p>
                  </a:txBody>
                  <a:tcPr marL="91425" marR="91425" marT="91425" marB="91425" anchor="ctr"/>
                </a:tc>
                <a:tc>
                  <a:txBody>
                    <a:bodyPr/>
                    <a:lstStyle/>
                    <a:p>
                      <a:pPr marL="0" lvl="0" indent="0" algn="ctr" rtl="0">
                        <a:spcBef>
                          <a:spcPts val="0"/>
                        </a:spcBef>
                        <a:spcAft>
                          <a:spcPts val="0"/>
                        </a:spcAft>
                        <a:buNone/>
                      </a:pPr>
                      <a:r>
                        <a:rPr lang="en" sz="1200">
                          <a:solidFill>
                            <a:schemeClr val="dk1"/>
                          </a:solidFill>
                        </a:rPr>
                        <a:t>Diovan</a:t>
                      </a:r>
                      <a:endParaRPr sz="1200">
                        <a:solidFill>
                          <a:schemeClr val="dk1"/>
                        </a:solidFill>
                      </a:endParaRPr>
                    </a:p>
                  </a:txBody>
                  <a:tcPr marL="91425" marR="91425" marT="91425" marB="91425" anchor="ctr"/>
                </a:tc>
                <a:tc>
                  <a:txBody>
                    <a:bodyPr/>
                    <a:lstStyle/>
                    <a:p>
                      <a:pPr marL="0" lvl="0" indent="0" algn="ctr" rtl="0">
                        <a:spcBef>
                          <a:spcPts val="0"/>
                        </a:spcBef>
                        <a:spcAft>
                          <a:spcPts val="0"/>
                        </a:spcAft>
                        <a:buNone/>
                      </a:pPr>
                      <a:r>
                        <a:rPr lang="en" sz="1200">
                          <a:solidFill>
                            <a:schemeClr val="dk1"/>
                          </a:solidFill>
                        </a:rPr>
                        <a:t>40 mg bid</a:t>
                      </a:r>
                      <a:endParaRPr sz="1200">
                        <a:solidFill>
                          <a:schemeClr val="dk1"/>
                        </a:solidFill>
                      </a:endParaRPr>
                    </a:p>
                  </a:txBody>
                  <a:tcPr marL="91425" marR="91425" marT="91425" marB="91425" anchor="ctr"/>
                </a:tc>
                <a:tc>
                  <a:txBody>
                    <a:bodyPr/>
                    <a:lstStyle/>
                    <a:p>
                      <a:pPr marL="0" lvl="0" indent="0" algn="ctr" rtl="0">
                        <a:spcBef>
                          <a:spcPts val="0"/>
                        </a:spcBef>
                        <a:spcAft>
                          <a:spcPts val="0"/>
                        </a:spcAft>
                        <a:buNone/>
                      </a:pPr>
                      <a:r>
                        <a:rPr lang="en" sz="1200" b="1">
                          <a:solidFill>
                            <a:schemeClr val="dk1"/>
                          </a:solidFill>
                        </a:rPr>
                        <a:t>160 mg bid</a:t>
                      </a:r>
                      <a:endParaRPr sz="1200" b="1">
                        <a:solidFill>
                          <a:schemeClr val="dk1"/>
                        </a:solidFill>
                      </a:endParaRPr>
                    </a:p>
                  </a:txBody>
                  <a:tcPr marL="91425" marR="91425" marT="91425" marB="91425" anchor="ctr">
                    <a:solidFill>
                      <a:srgbClr val="00FFFF"/>
                    </a:solidFill>
                  </a:tcPr>
                </a:tc>
                <a:tc>
                  <a:txBody>
                    <a:bodyPr/>
                    <a:lstStyle/>
                    <a:p>
                      <a:pPr marL="0" lvl="0" indent="0" algn="ctr" rtl="0">
                        <a:spcBef>
                          <a:spcPts val="0"/>
                        </a:spcBef>
                        <a:spcAft>
                          <a:spcPts val="0"/>
                        </a:spcAft>
                        <a:buNone/>
                      </a:pPr>
                      <a:r>
                        <a:rPr lang="en" sz="1200">
                          <a:solidFill>
                            <a:schemeClr val="dk1"/>
                          </a:solidFill>
                        </a:rPr>
                        <a:t>254 mg/day</a:t>
                      </a:r>
                      <a:endParaRPr sz="1200">
                        <a:solidFill>
                          <a:schemeClr val="dk1"/>
                        </a:solidFill>
                      </a:endParaRPr>
                    </a:p>
                  </a:txBody>
                  <a:tcPr marL="91425" marR="91425" marT="91425" marB="91425" anchor="ctr"/>
                </a:tc>
                <a:tc>
                  <a:txBody>
                    <a:bodyPr/>
                    <a:lstStyle/>
                    <a:p>
                      <a:pPr marL="0" lvl="0" indent="0" algn="ctr" rtl="0">
                        <a:spcBef>
                          <a:spcPts val="0"/>
                        </a:spcBef>
                        <a:spcAft>
                          <a:spcPts val="0"/>
                        </a:spcAft>
                        <a:buNone/>
                      </a:pPr>
                      <a:r>
                        <a:rPr lang="en" sz="1200">
                          <a:solidFill>
                            <a:schemeClr val="dk1"/>
                          </a:solidFill>
                        </a:rPr>
                        <a:t>VAl-HeFT</a:t>
                      </a:r>
                      <a:endParaRPr sz="1200">
                        <a:solidFill>
                          <a:schemeClr val="dk1"/>
                        </a:solidFill>
                      </a:endParaRPr>
                    </a:p>
                  </a:txBody>
                  <a:tcPr marL="91425" marR="91425" marT="91425" marB="91425" anchor="ctr"/>
                </a:tc>
                <a:extLst>
                  <a:ext uri="{0D108BD9-81ED-4DB2-BD59-A6C34878D82A}">
                    <a16:rowId xmlns:a16="http://schemas.microsoft.com/office/drawing/2014/main" val="10006"/>
                  </a:ext>
                </a:extLst>
              </a:tr>
              <a:tr h="712300">
                <a:tc>
                  <a:txBody>
                    <a:bodyPr/>
                    <a:lstStyle/>
                    <a:p>
                      <a:pPr marL="0" lvl="0" indent="0" algn="ctr" rtl="0">
                        <a:spcBef>
                          <a:spcPts val="0"/>
                        </a:spcBef>
                        <a:spcAft>
                          <a:spcPts val="0"/>
                        </a:spcAft>
                        <a:buNone/>
                      </a:pPr>
                      <a:r>
                        <a:rPr lang="en" sz="1200">
                          <a:solidFill>
                            <a:schemeClr val="dk1"/>
                          </a:solidFill>
                        </a:rPr>
                        <a:t>Sacubitril/</a:t>
                      </a:r>
                      <a:endParaRPr sz="1200">
                        <a:solidFill>
                          <a:schemeClr val="dk1"/>
                        </a:solidFill>
                      </a:endParaRPr>
                    </a:p>
                    <a:p>
                      <a:pPr marL="0" lvl="0" indent="0" algn="ctr" rtl="0">
                        <a:spcBef>
                          <a:spcPts val="0"/>
                        </a:spcBef>
                        <a:spcAft>
                          <a:spcPts val="0"/>
                        </a:spcAft>
                        <a:buNone/>
                      </a:pPr>
                      <a:r>
                        <a:rPr lang="en" sz="1200">
                          <a:solidFill>
                            <a:schemeClr val="dk1"/>
                          </a:solidFill>
                        </a:rPr>
                        <a:t>Valsartan</a:t>
                      </a:r>
                      <a:endParaRPr sz="1200">
                        <a:solidFill>
                          <a:schemeClr val="dk1"/>
                        </a:solidFill>
                      </a:endParaRPr>
                    </a:p>
                  </a:txBody>
                  <a:tcPr marL="91425" marR="91425" marT="91425" marB="91425" anchor="ctr"/>
                </a:tc>
                <a:tc>
                  <a:txBody>
                    <a:bodyPr/>
                    <a:lstStyle/>
                    <a:p>
                      <a:pPr marL="0" lvl="0" indent="0" algn="ctr" rtl="0">
                        <a:spcBef>
                          <a:spcPts val="0"/>
                        </a:spcBef>
                        <a:spcAft>
                          <a:spcPts val="0"/>
                        </a:spcAft>
                        <a:buNone/>
                      </a:pPr>
                      <a:r>
                        <a:rPr lang="en" sz="1200">
                          <a:solidFill>
                            <a:schemeClr val="dk1"/>
                          </a:solidFill>
                        </a:rPr>
                        <a:t>Entresto</a:t>
                      </a:r>
                      <a:endParaRPr sz="1200">
                        <a:solidFill>
                          <a:schemeClr val="dk1"/>
                        </a:solidFill>
                      </a:endParaRPr>
                    </a:p>
                  </a:txBody>
                  <a:tcPr marL="91425" marR="91425" marT="91425" marB="91425" anchor="ctr"/>
                </a:tc>
                <a:tc>
                  <a:txBody>
                    <a:bodyPr/>
                    <a:lstStyle/>
                    <a:p>
                      <a:pPr marL="0" lvl="0" indent="0" algn="ctr" rtl="0">
                        <a:spcBef>
                          <a:spcPts val="0"/>
                        </a:spcBef>
                        <a:spcAft>
                          <a:spcPts val="0"/>
                        </a:spcAft>
                        <a:buNone/>
                      </a:pPr>
                      <a:r>
                        <a:rPr lang="en" sz="1200">
                          <a:solidFill>
                            <a:schemeClr val="dk1"/>
                          </a:solidFill>
                        </a:rPr>
                        <a:t>24/26 mg -49/51 mg bid</a:t>
                      </a:r>
                      <a:endParaRPr sz="1200">
                        <a:solidFill>
                          <a:schemeClr val="dk1"/>
                        </a:solidFill>
                      </a:endParaRPr>
                    </a:p>
                  </a:txBody>
                  <a:tcPr marL="91425" marR="91425" marT="91425" marB="91425" anchor="ctr"/>
                </a:tc>
                <a:tc>
                  <a:txBody>
                    <a:bodyPr/>
                    <a:lstStyle/>
                    <a:p>
                      <a:pPr marL="0" lvl="0" indent="0" algn="ctr" rtl="0">
                        <a:spcBef>
                          <a:spcPts val="0"/>
                        </a:spcBef>
                        <a:spcAft>
                          <a:spcPts val="0"/>
                        </a:spcAft>
                        <a:buNone/>
                      </a:pPr>
                      <a:r>
                        <a:rPr lang="en" sz="1200" b="1">
                          <a:solidFill>
                            <a:schemeClr val="dk1"/>
                          </a:solidFill>
                        </a:rPr>
                        <a:t>97/103 mg bid</a:t>
                      </a:r>
                      <a:endParaRPr sz="1200" b="1">
                        <a:solidFill>
                          <a:schemeClr val="dk1"/>
                        </a:solidFill>
                      </a:endParaRPr>
                    </a:p>
                  </a:txBody>
                  <a:tcPr marL="91425" marR="91425" marT="91425" marB="91425" anchor="ctr">
                    <a:solidFill>
                      <a:srgbClr val="00FFFF"/>
                    </a:solidFill>
                  </a:tcPr>
                </a:tc>
                <a:tc>
                  <a:txBody>
                    <a:bodyPr/>
                    <a:lstStyle/>
                    <a:p>
                      <a:pPr marL="0" lvl="0" indent="0" algn="ctr" rtl="0">
                        <a:spcBef>
                          <a:spcPts val="0"/>
                        </a:spcBef>
                        <a:spcAft>
                          <a:spcPts val="0"/>
                        </a:spcAft>
                        <a:buNone/>
                      </a:pPr>
                      <a:endParaRPr sz="1200">
                        <a:solidFill>
                          <a:schemeClr val="dk1"/>
                        </a:solidFill>
                      </a:endParaRPr>
                    </a:p>
                  </a:txBody>
                  <a:tcPr marL="91425" marR="91425" marT="91425" marB="91425" anchor="ctr"/>
                </a:tc>
                <a:tc>
                  <a:txBody>
                    <a:bodyPr/>
                    <a:lstStyle/>
                    <a:p>
                      <a:pPr marL="0" lvl="0" indent="0" algn="ctr" rtl="0">
                        <a:spcBef>
                          <a:spcPts val="0"/>
                        </a:spcBef>
                        <a:spcAft>
                          <a:spcPts val="0"/>
                        </a:spcAft>
                        <a:buNone/>
                      </a:pPr>
                      <a:r>
                        <a:rPr lang="en" sz="1100">
                          <a:solidFill>
                            <a:schemeClr val="dk1"/>
                          </a:solidFill>
                        </a:rPr>
                        <a:t>PARADIGM-HF</a:t>
                      </a:r>
                      <a:endParaRPr sz="1100">
                        <a:solidFill>
                          <a:schemeClr val="dk1"/>
                        </a:solidFill>
                      </a:endParaRPr>
                    </a:p>
                    <a:p>
                      <a:pPr marL="0" lvl="0" indent="0" algn="ctr" rtl="0">
                        <a:spcBef>
                          <a:spcPts val="0"/>
                        </a:spcBef>
                        <a:spcAft>
                          <a:spcPts val="0"/>
                        </a:spcAft>
                        <a:buNone/>
                      </a:pPr>
                      <a:r>
                        <a:rPr lang="en" sz="1100">
                          <a:solidFill>
                            <a:schemeClr val="dk1"/>
                          </a:solidFill>
                        </a:rPr>
                        <a:t>and</a:t>
                      </a:r>
                      <a:endParaRPr sz="1100">
                        <a:solidFill>
                          <a:schemeClr val="dk1"/>
                        </a:solidFill>
                      </a:endParaRPr>
                    </a:p>
                    <a:p>
                      <a:pPr marL="0" lvl="0" indent="0" algn="ctr" rtl="0">
                        <a:spcBef>
                          <a:spcPts val="0"/>
                        </a:spcBef>
                        <a:spcAft>
                          <a:spcPts val="0"/>
                        </a:spcAft>
                        <a:buNone/>
                      </a:pPr>
                      <a:r>
                        <a:rPr lang="en" sz="1100">
                          <a:solidFill>
                            <a:schemeClr val="dk1"/>
                          </a:solidFill>
                        </a:rPr>
                        <a:t>PIONEER-HF</a:t>
                      </a:r>
                      <a:endParaRPr sz="1100">
                        <a:solidFill>
                          <a:schemeClr val="dk1"/>
                        </a:solidFill>
                      </a:endParaRPr>
                    </a:p>
                  </a:txBody>
                  <a:tcPr marL="91425" marR="91425" marT="91425" marB="91425" anchor="ctr"/>
                </a:tc>
                <a:extLst>
                  <a:ext uri="{0D108BD9-81ED-4DB2-BD59-A6C34878D82A}">
                    <a16:rowId xmlns:a16="http://schemas.microsoft.com/office/drawing/2014/main" val="10007"/>
                  </a:ext>
                </a:extLst>
              </a:tr>
            </a:tbl>
          </a:graphicData>
        </a:graphic>
      </p:graphicFrame>
      <p:sp>
        <p:nvSpPr>
          <p:cNvPr id="240" name="Google Shape;240;p39"/>
          <p:cNvSpPr txBox="1"/>
          <p:nvPr/>
        </p:nvSpPr>
        <p:spPr>
          <a:xfrm>
            <a:off x="484800" y="4902400"/>
            <a:ext cx="6810600" cy="3783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Clr>
                <a:schemeClr val="dk1"/>
              </a:buClr>
              <a:buSzPct val="100000"/>
              <a:buFont typeface="Arial"/>
              <a:buNone/>
            </a:pPr>
            <a:r>
              <a:rPr lang="en" sz="1100">
                <a:solidFill>
                  <a:schemeClr val="dk1"/>
                </a:solidFill>
              </a:rPr>
              <a:t>JAMA August 4, 2020 Volume 324, Number 5</a:t>
            </a:r>
            <a:endParaRPr sz="1100">
              <a:solidFill>
                <a:schemeClr val="dk1"/>
              </a:solidFill>
            </a:endParaRPr>
          </a:p>
          <a:p>
            <a:pPr marL="0" lvl="0" indent="0" algn="l" rtl="0">
              <a:spcBef>
                <a:spcPts val="0"/>
              </a:spcBef>
              <a:spcAft>
                <a:spcPts val="0"/>
              </a:spcAft>
              <a:buNone/>
            </a:pPr>
            <a:endParaRPr sz="1800">
              <a:solidFill>
                <a:schemeClr val="dk2"/>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40"/>
          <p:cNvSpPr txBox="1">
            <a:spLocks noGrp="1"/>
          </p:cNvSpPr>
          <p:nvPr>
            <p:ph type="title"/>
          </p:nvPr>
        </p:nvSpPr>
        <p:spPr>
          <a:xfrm>
            <a:off x="311700" y="35655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solidFill>
                  <a:srgbClr val="073F89"/>
                </a:solidFill>
              </a:rPr>
              <a:t>ARNI: Angiotensin receptor-neprilysin inhibitor</a:t>
            </a:r>
            <a:endParaRPr>
              <a:solidFill>
                <a:srgbClr val="073F89"/>
              </a:solidFill>
            </a:endParaRPr>
          </a:p>
        </p:txBody>
      </p:sp>
      <p:sp>
        <p:nvSpPr>
          <p:cNvPr id="246" name="Google Shape;246;p40"/>
          <p:cNvSpPr txBox="1">
            <a:spLocks noGrp="1"/>
          </p:cNvSpPr>
          <p:nvPr>
            <p:ph type="body" idx="1"/>
          </p:nvPr>
        </p:nvSpPr>
        <p:spPr>
          <a:xfrm>
            <a:off x="311700" y="1017725"/>
            <a:ext cx="8520600" cy="3797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300" b="1"/>
              <a:t>2022 UPDATE: Direct-to-ARNI approach is now a recommendation:</a:t>
            </a:r>
            <a:endParaRPr sz="2300" b="1"/>
          </a:p>
          <a:p>
            <a:pPr marL="457200" lvl="0" indent="-355600" algn="l" rtl="0">
              <a:spcBef>
                <a:spcPts val="0"/>
              </a:spcBef>
              <a:spcAft>
                <a:spcPts val="0"/>
              </a:spcAft>
              <a:buClr>
                <a:schemeClr val="dk1"/>
              </a:buClr>
              <a:buSzPts val="2000"/>
              <a:buChar char="●"/>
            </a:pPr>
            <a:r>
              <a:rPr lang="en" sz="2000">
                <a:solidFill>
                  <a:schemeClr val="dk1"/>
                </a:solidFill>
              </a:rPr>
              <a:t>If transitioning from ACEI to ARNI=&gt; a 36 hour washout period to avoid angioedema. </a:t>
            </a:r>
            <a:endParaRPr sz="2000">
              <a:solidFill>
                <a:schemeClr val="dk1"/>
              </a:solidFill>
            </a:endParaRPr>
          </a:p>
          <a:p>
            <a:pPr marL="457200" lvl="0" indent="-355600" algn="l" rtl="0">
              <a:spcBef>
                <a:spcPts val="0"/>
              </a:spcBef>
              <a:spcAft>
                <a:spcPts val="0"/>
              </a:spcAft>
              <a:buClr>
                <a:schemeClr val="dk1"/>
              </a:buClr>
              <a:buSzPts val="2000"/>
              <a:buChar char="●"/>
            </a:pPr>
            <a:r>
              <a:rPr lang="en" sz="2000">
                <a:solidFill>
                  <a:schemeClr val="dk1"/>
                </a:solidFill>
              </a:rPr>
              <a:t>BNP level may be falsely elevated; NT-Pro BNP should be used. </a:t>
            </a:r>
            <a:endParaRPr sz="2000">
              <a:solidFill>
                <a:schemeClr val="dk1"/>
              </a:solidFill>
            </a:endParaRPr>
          </a:p>
          <a:p>
            <a:pPr marL="457200" lvl="0" indent="-355600" algn="l" rtl="0">
              <a:lnSpc>
                <a:spcPct val="100000"/>
              </a:lnSpc>
              <a:spcBef>
                <a:spcPts val="0"/>
              </a:spcBef>
              <a:spcAft>
                <a:spcPts val="0"/>
              </a:spcAft>
              <a:buClr>
                <a:schemeClr val="dk1"/>
              </a:buClr>
              <a:buSzPts val="2000"/>
              <a:buChar char="●"/>
            </a:pPr>
            <a:r>
              <a:rPr lang="en" sz="2000">
                <a:solidFill>
                  <a:schemeClr val="dk1"/>
                </a:solidFill>
              </a:rPr>
              <a:t>Initiate in hospital</a:t>
            </a:r>
            <a:endParaRPr sz="2000">
              <a:solidFill>
                <a:schemeClr val="dk1"/>
              </a:solidFill>
            </a:endParaRPr>
          </a:p>
          <a:p>
            <a:pPr marL="457200" lvl="0" indent="-355600" algn="l" rtl="0">
              <a:lnSpc>
                <a:spcPct val="115000"/>
              </a:lnSpc>
              <a:spcBef>
                <a:spcPts val="0"/>
              </a:spcBef>
              <a:spcAft>
                <a:spcPts val="0"/>
              </a:spcAft>
              <a:buSzPts val="2000"/>
              <a:buChar char="●"/>
            </a:pPr>
            <a:r>
              <a:rPr lang="en" sz="2000">
                <a:solidFill>
                  <a:schemeClr val="dk1"/>
                </a:solidFill>
              </a:rPr>
              <a:t>Generally titrating meds every 2 weeks. Assess pt clinical response</a:t>
            </a:r>
            <a:endParaRPr sz="2000">
              <a:solidFill>
                <a:schemeClr val="dk1"/>
              </a:solidFill>
            </a:endParaRPr>
          </a:p>
          <a:p>
            <a:pPr marL="457200" lvl="0" indent="-355600" algn="l" rtl="0">
              <a:lnSpc>
                <a:spcPct val="100000"/>
              </a:lnSpc>
              <a:spcBef>
                <a:spcPts val="0"/>
              </a:spcBef>
              <a:spcAft>
                <a:spcPts val="0"/>
              </a:spcAft>
              <a:buSzPts val="2000"/>
              <a:buChar char="●"/>
            </a:pPr>
            <a:r>
              <a:rPr lang="en" sz="2000">
                <a:solidFill>
                  <a:schemeClr val="dk1"/>
                </a:solidFill>
              </a:rPr>
              <a:t>Check BMP within 7-10 days of adjustment of these meds</a:t>
            </a:r>
            <a:endParaRPr sz="2000">
              <a:solidFill>
                <a:schemeClr val="dk1"/>
              </a:solidFill>
            </a:endParaRPr>
          </a:p>
          <a:p>
            <a:pPr marL="0" lvl="0" indent="0" algn="l" rtl="0">
              <a:lnSpc>
                <a:spcPct val="100000"/>
              </a:lnSpc>
              <a:spcBef>
                <a:spcPts val="0"/>
              </a:spcBef>
              <a:spcAft>
                <a:spcPts val="0"/>
              </a:spcAft>
              <a:buNone/>
            </a:pPr>
            <a:endParaRPr>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1CD24C-3883-450A-BD39-E8CB9C1E06A7}"/>
              </a:ext>
            </a:extLst>
          </p:cNvPr>
          <p:cNvSpPr/>
          <p:nvPr>
            <p:custDataLst>
              <p:tags r:id="rId2"/>
            </p:custDataLst>
          </p:nvPr>
        </p:nvSpPr>
        <p:spPr>
          <a:xfrm>
            <a:off x="333520" y="1307028"/>
            <a:ext cx="1778772" cy="1778772"/>
          </a:xfrm>
          <a:prstGeom prst="rect">
            <a:avLst/>
          </a:prstGeom>
          <a:blipFill>
            <a:blip r:embed="rId5">
              <a:extLst>
                <a:ext uri="{96DAC541-7B7A-43D3-8B79-37D633B846F1}">
                  <asvg:svgBlip xmlns:asvg="http://schemas.microsoft.com/office/drawing/2016/SVG/main" r:embed="rId6"/>
                </a:ext>
              </a:extLst>
            </a:blip>
            <a:stretch>
              <a:fillRect/>
            </a:stretch>
          </a:blip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9502688-64F0-40ED-A220-8C8F051D7792}"/>
              </a:ext>
            </a:extLst>
          </p:cNvPr>
          <p:cNvSpPr/>
          <p:nvPr>
            <p:custDataLst>
              <p:tags r:id="rId3"/>
            </p:custDataLst>
          </p:nvPr>
        </p:nvSpPr>
        <p:spPr>
          <a:xfrm>
            <a:off x="2334638" y="750673"/>
            <a:ext cx="6364669" cy="2891481"/>
          </a:xfrm>
          <a:prstGeom prst="rect">
            <a:avLst/>
          </a:prstGeom>
          <a:noFill/>
          <a:ln w="25400" cap="flat" cmpd="sng" algn="ctr">
            <a:solidFill>
              <a:srgbClr val="FFFFFF"/>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rgbClr val="000000"/>
                </a:solidFill>
              </a:rPr>
              <a:t>Approximately 1 in 8 patients will develop heart failure in their lifetime. </a:t>
            </a:r>
          </a:p>
        </p:txBody>
      </p:sp>
      <p:sp>
        <p:nvSpPr>
          <p:cNvPr id="4" name="Rectangle 3">
            <a:extLst>
              <a:ext uri="{FF2B5EF4-FFF2-40B4-BE49-F238E27FC236}">
                <a16:creationId xmlns:a16="http://schemas.microsoft.com/office/drawing/2014/main" id="{F5C0FC42-D626-4700-AEB5-41D82928581D}"/>
              </a:ext>
            </a:extLst>
          </p:cNvPr>
          <p:cNvSpPr/>
          <p:nvPr/>
        </p:nvSpPr>
        <p:spPr>
          <a:xfrm>
            <a:off x="0" y="4365024"/>
            <a:ext cx="9144000" cy="778476"/>
          </a:xfrm>
          <a:prstGeom prst="rect">
            <a:avLst/>
          </a:prstGeom>
          <a:solidFill>
            <a:srgbClr val="198038"/>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555866" tIns="194553" rIns="1389666" bIns="152863" rtlCol="0" anchor="ctr">
            <a:normAutofit fontScale="62500" lnSpcReduction="20000"/>
          </a:bodyPr>
          <a:lstStyle/>
          <a:p>
            <a:r>
              <a:rPr lang="en-US" sz="2600">
                <a:solidFill>
                  <a:srgbClr val="FFFFFF"/>
                </a:solidFill>
              </a:rPr>
              <a:t>The </a:t>
            </a:r>
            <a:r>
              <a:rPr lang="en-US" sz="2600">
                <a:solidFill>
                  <a:srgbClr val="FFFFFF"/>
                </a:solidFill>
                <a:hlinkClick r:id="rId7">
                  <a:extLst>
                    <a:ext uri="{A12FA001-AC4F-418D-AE19-62706E023703}">
                      <ahyp:hlinkClr xmlns:ahyp="http://schemas.microsoft.com/office/drawing/2018/hyperlinkcolor" val="tx"/>
                    </a:ext>
                  </a:extLst>
                </a:hlinkClick>
              </a:rPr>
              <a:t>Slido app</a:t>
            </a:r>
            <a:r>
              <a:rPr lang="en-US" sz="2600">
                <a:solidFill>
                  <a:srgbClr val="FFFFFF"/>
                </a:solidFill>
              </a:rPr>
              <a:t> must be installed on every computer you’re presenting from</a:t>
            </a:r>
          </a:p>
        </p:txBody>
      </p:sp>
      <p:pic>
        <p:nvPicPr>
          <p:cNvPr id="6" name="Graphic 5">
            <a:extLst>
              <a:ext uri="{FF2B5EF4-FFF2-40B4-BE49-F238E27FC236}">
                <a16:creationId xmlns:a16="http://schemas.microsoft.com/office/drawing/2014/main" id="{DB49642D-C5AF-41F0-947E-2EA0E5F1FA44}"/>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222347" y="4643089"/>
            <a:ext cx="222347" cy="222347"/>
          </a:xfrm>
          <a:prstGeom prst="rect">
            <a:avLst/>
          </a:prstGeom>
        </p:spPr>
      </p:pic>
      <p:sp>
        <p:nvSpPr>
          <p:cNvPr id="7" name="Trapezoid 6">
            <a:extLst>
              <a:ext uri="{FF2B5EF4-FFF2-40B4-BE49-F238E27FC236}">
                <a16:creationId xmlns:a16="http://schemas.microsoft.com/office/drawing/2014/main" id="{30875E07-6195-4B22-8411-BA39EEDCB2D1}"/>
              </a:ext>
            </a:extLst>
          </p:cNvPr>
          <p:cNvSpPr/>
          <p:nvPr/>
        </p:nvSpPr>
        <p:spPr>
          <a:xfrm rot="2700000">
            <a:off x="7215278" y="386193"/>
            <a:ext cx="2501399" cy="583660"/>
          </a:xfrm>
          <a:prstGeom prst="trapezoid">
            <a:avLst>
              <a:gd name="adj" fmla="val 100000"/>
            </a:avLst>
          </a:prstGeom>
          <a:solidFill>
            <a:srgbClr val="EDFAF2"/>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tIns="0" bIns="0" rtlCol="0" anchor="t">
            <a:normAutofit fontScale="55000" lnSpcReduction="20000"/>
          </a:bodyPr>
          <a:lstStyle/>
          <a:p>
            <a:pPr algn="ctr"/>
            <a:r>
              <a:rPr lang="en-US" sz="2600" b="1">
                <a:solidFill>
                  <a:srgbClr val="198038"/>
                </a:solidFill>
              </a:rPr>
              <a:t>Do not edit
</a:t>
            </a:r>
            <a:r>
              <a:rPr lang="en-US" sz="2200">
                <a:solidFill>
                  <a:srgbClr val="198038"/>
                </a:solidFill>
                <a:hlinkClick r:id="rId10">
                  <a:extLst>
                    <a:ext uri="{A12FA001-AC4F-418D-AE19-62706E023703}">
                      <ahyp:hlinkClr xmlns:ahyp="http://schemas.microsoft.com/office/drawing/2018/hyperlinkcolor" val="tx"/>
                    </a:ext>
                  </a:extLst>
                </a:hlinkClick>
              </a:rPr>
              <a:t>How to change the design</a:t>
            </a:r>
            <a:endParaRPr lang="en-US" sz="2200">
              <a:solidFill>
                <a:srgbClr val="198038"/>
              </a:solidFill>
            </a:endParaRPr>
          </a:p>
        </p:txBody>
      </p:sp>
      <p:pic>
        <p:nvPicPr>
          <p:cNvPr id="9" name="Graphic 8">
            <a:extLst>
              <a:ext uri="{FF2B5EF4-FFF2-40B4-BE49-F238E27FC236}">
                <a16:creationId xmlns:a16="http://schemas.microsoft.com/office/drawing/2014/main" id="{9672E365-5B26-4816-A53F-A5275AB683A6}"/>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8060062" y="4615295"/>
            <a:ext cx="833799" cy="277933"/>
          </a:xfrm>
          <a:prstGeom prst="rect">
            <a:avLst/>
          </a:prstGeom>
        </p:spPr>
      </p:pic>
    </p:spTree>
    <p:custDataLst>
      <p:tags r:id="rId1"/>
    </p:custDataLst>
    <p:extLst>
      <p:ext uri="{BB962C8B-B14F-4D97-AF65-F5344CB8AC3E}">
        <p14:creationId xmlns:p14="http://schemas.microsoft.com/office/powerpoint/2010/main" val="9513445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41"/>
          <p:cNvSpPr txBox="1">
            <a:spLocks noGrp="1"/>
          </p:cNvSpPr>
          <p:nvPr>
            <p:ph type="title"/>
          </p:nvPr>
        </p:nvSpPr>
        <p:spPr>
          <a:xfrm>
            <a:off x="311700" y="19315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Recommended treatments for HFrEF (cont’d)</a:t>
            </a:r>
            <a:endParaRPr/>
          </a:p>
        </p:txBody>
      </p:sp>
      <p:sp>
        <p:nvSpPr>
          <p:cNvPr id="252" name="Google Shape;252;p41"/>
          <p:cNvSpPr txBox="1">
            <a:spLocks noGrp="1"/>
          </p:cNvSpPr>
          <p:nvPr>
            <p:ph type="body" idx="1"/>
          </p:nvPr>
        </p:nvSpPr>
        <p:spPr>
          <a:xfrm>
            <a:off x="311700" y="701850"/>
            <a:ext cx="8588700" cy="41685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440"/>
              <a:buFont typeface="Arial"/>
              <a:buNone/>
            </a:pPr>
            <a:r>
              <a:rPr lang="en" sz="1300" b="1"/>
              <a:t>4.	</a:t>
            </a:r>
            <a:r>
              <a:rPr lang="en" sz="1300" b="1" u="sng"/>
              <a:t>Aldosterone antagonists (MRA-Mineralocorticoid Receptor Antagonist):</a:t>
            </a:r>
            <a:endParaRPr sz="1300" b="1" u="sng"/>
          </a:p>
          <a:p>
            <a:pPr marL="914400" lvl="0" indent="-311150" algn="l" rtl="0">
              <a:lnSpc>
                <a:spcPct val="115000"/>
              </a:lnSpc>
              <a:spcBef>
                <a:spcPts val="0"/>
              </a:spcBef>
              <a:spcAft>
                <a:spcPts val="0"/>
              </a:spcAft>
              <a:buSzPts val="1300"/>
              <a:buChar char="●"/>
            </a:pPr>
            <a:r>
              <a:rPr lang="en" sz="1300" b="1"/>
              <a:t>Examples: spironolactone, eplerenone </a:t>
            </a:r>
            <a:endParaRPr sz="1300" b="1"/>
          </a:p>
          <a:p>
            <a:pPr marL="914400" lvl="0" indent="0" algn="l" rtl="0">
              <a:lnSpc>
                <a:spcPct val="100000"/>
              </a:lnSpc>
              <a:spcBef>
                <a:spcPts val="0"/>
              </a:spcBef>
              <a:spcAft>
                <a:spcPts val="0"/>
              </a:spcAft>
              <a:buNone/>
            </a:pPr>
            <a:endParaRPr sz="1300" b="1"/>
          </a:p>
          <a:p>
            <a:pPr marL="0" lvl="0" indent="0" algn="l" rtl="0">
              <a:lnSpc>
                <a:spcPct val="95000"/>
              </a:lnSpc>
              <a:spcBef>
                <a:spcPts val="0"/>
              </a:spcBef>
              <a:spcAft>
                <a:spcPts val="0"/>
              </a:spcAft>
              <a:buClr>
                <a:schemeClr val="dk1"/>
              </a:buClr>
              <a:buSzPts val="440"/>
              <a:buFont typeface="Arial"/>
              <a:buNone/>
            </a:pPr>
            <a:r>
              <a:rPr lang="en" sz="1300" b="1"/>
              <a:t>5.	</a:t>
            </a:r>
            <a:r>
              <a:rPr lang="en" sz="1300" b="1" u="sng"/>
              <a:t>Hydralazine and Nitrates:</a:t>
            </a:r>
            <a:endParaRPr sz="1300" b="1" u="sng"/>
          </a:p>
          <a:p>
            <a:pPr marL="914400" lvl="0" indent="-311150" algn="l" rtl="0">
              <a:lnSpc>
                <a:spcPct val="95000"/>
              </a:lnSpc>
              <a:spcBef>
                <a:spcPts val="0"/>
              </a:spcBef>
              <a:spcAft>
                <a:spcPts val="0"/>
              </a:spcAft>
              <a:buSzPts val="1300"/>
              <a:buChar char="●"/>
            </a:pPr>
            <a:r>
              <a:rPr lang="en" sz="1300"/>
              <a:t>   </a:t>
            </a:r>
            <a:r>
              <a:rPr lang="en" sz="1300" b="1"/>
              <a:t>Example: Hydralazine/Isosorbide Dinitrate </a:t>
            </a:r>
            <a:endParaRPr sz="1300" b="1"/>
          </a:p>
          <a:p>
            <a:pPr marL="914400" lvl="0" indent="0" algn="l" rtl="0">
              <a:lnSpc>
                <a:spcPct val="95000"/>
              </a:lnSpc>
              <a:spcBef>
                <a:spcPts val="0"/>
              </a:spcBef>
              <a:spcAft>
                <a:spcPts val="0"/>
              </a:spcAft>
              <a:buNone/>
            </a:pPr>
            <a:endParaRPr sz="1300" b="1"/>
          </a:p>
          <a:p>
            <a:pPr marL="0" lvl="0" indent="0" algn="l" rtl="0">
              <a:lnSpc>
                <a:spcPct val="95000"/>
              </a:lnSpc>
              <a:spcBef>
                <a:spcPts val="0"/>
              </a:spcBef>
              <a:spcAft>
                <a:spcPts val="0"/>
              </a:spcAft>
              <a:buSzPts val="440"/>
              <a:buNone/>
            </a:pPr>
            <a:r>
              <a:rPr lang="en" sz="1300" b="1"/>
              <a:t>6.	</a:t>
            </a:r>
            <a:r>
              <a:rPr lang="en" sz="1300" b="1" u="sng"/>
              <a:t>Diuretics:</a:t>
            </a:r>
            <a:endParaRPr sz="1300" b="1" u="sng"/>
          </a:p>
          <a:p>
            <a:pPr marL="914400" lvl="0" indent="0" algn="l" rtl="0">
              <a:lnSpc>
                <a:spcPct val="95000"/>
              </a:lnSpc>
              <a:spcBef>
                <a:spcPts val="0"/>
              </a:spcBef>
              <a:spcAft>
                <a:spcPts val="0"/>
              </a:spcAft>
              <a:buNone/>
            </a:pPr>
            <a:r>
              <a:rPr lang="en" sz="1300" b="1"/>
              <a:t>Example: Furosemide, Torsemide, Bumetanide (Loop diuretics). </a:t>
            </a:r>
            <a:endParaRPr sz="1300" b="1"/>
          </a:p>
          <a:p>
            <a:pPr marL="1828800" lvl="0" indent="-311150" algn="l" rtl="0">
              <a:lnSpc>
                <a:spcPct val="95000"/>
              </a:lnSpc>
              <a:spcBef>
                <a:spcPts val="0"/>
              </a:spcBef>
              <a:spcAft>
                <a:spcPts val="0"/>
              </a:spcAft>
              <a:buSzPts val="1300"/>
              <a:buChar char="❖"/>
            </a:pPr>
            <a:r>
              <a:rPr lang="en" sz="1300" b="1"/>
              <a:t>Metolazone - </a:t>
            </a:r>
            <a:r>
              <a:rPr lang="en" sz="1300"/>
              <a:t>for significant congestion not responding to high dose loop diuretics. Not to be used daily. </a:t>
            </a:r>
            <a:endParaRPr sz="1300"/>
          </a:p>
          <a:p>
            <a:pPr marL="1828800" lvl="0" indent="-311150" algn="l" rtl="0">
              <a:lnSpc>
                <a:spcPct val="95000"/>
              </a:lnSpc>
              <a:spcBef>
                <a:spcPts val="0"/>
              </a:spcBef>
              <a:spcAft>
                <a:spcPts val="0"/>
              </a:spcAft>
              <a:buSzPts val="1300"/>
              <a:buChar char="❖"/>
            </a:pPr>
            <a:r>
              <a:rPr lang="en" sz="1300" b="1"/>
              <a:t>Furoscix - </a:t>
            </a:r>
            <a:r>
              <a:rPr lang="en" sz="1300">
                <a:solidFill>
                  <a:srgbClr val="444444"/>
                </a:solidFill>
                <a:highlight>
                  <a:schemeClr val="lt1"/>
                </a:highlight>
                <a:latin typeface="Verdana"/>
                <a:ea typeface="Verdana"/>
                <a:cs typeface="Verdana"/>
                <a:sym typeface="Verdana"/>
              </a:rPr>
              <a:t>Furosemide injection, 80 mg/10 mL for SQ use, administration through an on body infusor system over 5 hours. It is equivalent to 80 mg of IV lasix. </a:t>
            </a:r>
            <a:endParaRPr sz="1300">
              <a:solidFill>
                <a:srgbClr val="444444"/>
              </a:solidFill>
              <a:highlight>
                <a:schemeClr val="lt1"/>
              </a:highlight>
              <a:latin typeface="Verdana"/>
              <a:ea typeface="Verdana"/>
              <a:cs typeface="Verdana"/>
              <a:sym typeface="Verdana"/>
            </a:endParaRPr>
          </a:p>
          <a:p>
            <a:pPr marL="2743200" lvl="0" indent="-311150" algn="l" rtl="0">
              <a:lnSpc>
                <a:spcPct val="95000"/>
              </a:lnSpc>
              <a:spcBef>
                <a:spcPts val="0"/>
              </a:spcBef>
              <a:spcAft>
                <a:spcPts val="0"/>
              </a:spcAft>
              <a:buSzPts val="1300"/>
              <a:buChar char="❖"/>
            </a:pPr>
            <a:r>
              <a:rPr lang="en" sz="1300" b="1"/>
              <a:t>Follow renal function and electrolytes closely. If patient is requiring  high dose or booster diuretics, recommend referral to Cardiology</a:t>
            </a:r>
            <a:endParaRPr sz="1300" b="1"/>
          </a:p>
          <a:p>
            <a:pPr marL="2743200" lvl="0" indent="0" algn="l" rtl="0">
              <a:lnSpc>
                <a:spcPct val="95000"/>
              </a:lnSpc>
              <a:spcBef>
                <a:spcPts val="0"/>
              </a:spcBef>
              <a:spcAft>
                <a:spcPts val="0"/>
              </a:spcAft>
              <a:buNone/>
            </a:pPr>
            <a:endParaRPr sz="1300">
              <a:solidFill>
                <a:srgbClr val="444444"/>
              </a:solidFill>
              <a:highlight>
                <a:schemeClr val="lt1"/>
              </a:highlight>
              <a:latin typeface="Verdana"/>
              <a:ea typeface="Verdana"/>
              <a:cs typeface="Verdana"/>
              <a:sym typeface="Verdana"/>
            </a:endParaRPr>
          </a:p>
          <a:p>
            <a:pPr marL="914400" lvl="0" indent="0" algn="l" rtl="0">
              <a:lnSpc>
                <a:spcPct val="100000"/>
              </a:lnSpc>
              <a:spcBef>
                <a:spcPts val="0"/>
              </a:spcBef>
              <a:spcAft>
                <a:spcPts val="0"/>
              </a:spcAft>
              <a:buNone/>
            </a:pPr>
            <a:endParaRPr sz="1300" b="1"/>
          </a:p>
          <a:p>
            <a:pPr marL="0" lvl="0" indent="0" algn="l" rtl="0">
              <a:lnSpc>
                <a:spcPct val="95000"/>
              </a:lnSpc>
              <a:spcBef>
                <a:spcPts val="0"/>
              </a:spcBef>
              <a:spcAft>
                <a:spcPts val="0"/>
              </a:spcAft>
              <a:buSzPts val="440"/>
              <a:buNone/>
            </a:pPr>
            <a:r>
              <a:rPr lang="en" sz="1300" b="1"/>
              <a:t>7.	</a:t>
            </a:r>
            <a:r>
              <a:rPr lang="en" sz="1300" b="1" u="sng"/>
              <a:t>Digoxin: </a:t>
            </a:r>
            <a:r>
              <a:rPr lang="en" sz="1300"/>
              <a:t>No mortality benefit. Can be used for control of atrial arrhythmias</a:t>
            </a:r>
            <a:endParaRPr sz="1300"/>
          </a:p>
          <a:p>
            <a:pPr marL="0" lvl="0" indent="0" algn="l" rtl="0">
              <a:lnSpc>
                <a:spcPct val="95000"/>
              </a:lnSpc>
              <a:spcBef>
                <a:spcPts val="0"/>
              </a:spcBef>
              <a:spcAft>
                <a:spcPts val="0"/>
              </a:spcAft>
              <a:buSzPts val="440"/>
              <a:buNone/>
            </a:pPr>
            <a:endParaRPr b="1"/>
          </a:p>
          <a:p>
            <a:pPr marL="0" lvl="0" indent="0" algn="l" rtl="0">
              <a:lnSpc>
                <a:spcPct val="95000"/>
              </a:lnSpc>
              <a:spcBef>
                <a:spcPts val="0"/>
              </a:spcBef>
              <a:spcAft>
                <a:spcPts val="1200"/>
              </a:spcAft>
              <a:buSzPts val="440"/>
              <a:buNone/>
            </a:pPr>
            <a:endParaRPr sz="72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42"/>
          <p:cNvSpPr txBox="1">
            <a:spLocks noGrp="1"/>
          </p:cNvSpPr>
          <p:nvPr>
            <p:ph type="title"/>
          </p:nvPr>
        </p:nvSpPr>
        <p:spPr>
          <a:xfrm>
            <a:off x="311700" y="191725"/>
            <a:ext cx="8520600" cy="5727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SzPct val="42672"/>
              <a:buNone/>
            </a:pPr>
            <a:r>
              <a:rPr lang="en" sz="2320"/>
              <a:t>Mineralocorticoid Receptor Antagonists (MRA’s) and Vasodilators</a:t>
            </a:r>
            <a:endParaRPr sz="2320"/>
          </a:p>
        </p:txBody>
      </p:sp>
      <p:sp>
        <p:nvSpPr>
          <p:cNvPr id="258" name="Google Shape;258;p4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graphicFrame>
        <p:nvGraphicFramePr>
          <p:cNvPr id="259" name="Google Shape;259;p42"/>
          <p:cNvGraphicFramePr/>
          <p:nvPr/>
        </p:nvGraphicFramePr>
        <p:xfrm>
          <a:off x="602975" y="764425"/>
          <a:ext cx="7764675" cy="3801365"/>
        </p:xfrm>
        <a:graphic>
          <a:graphicData uri="http://schemas.openxmlformats.org/drawingml/2006/table">
            <a:tbl>
              <a:tblPr>
                <a:noFill/>
                <a:tableStyleId>{FA87C194-95D4-47B3-9B5E-FAE52D887625}</a:tableStyleId>
              </a:tblPr>
              <a:tblGrid>
                <a:gridCol w="1643925">
                  <a:extLst>
                    <a:ext uri="{9D8B030D-6E8A-4147-A177-3AD203B41FA5}">
                      <a16:colId xmlns:a16="http://schemas.microsoft.com/office/drawing/2014/main" val="20000"/>
                    </a:ext>
                  </a:extLst>
                </a:gridCol>
                <a:gridCol w="1563275">
                  <a:extLst>
                    <a:ext uri="{9D8B030D-6E8A-4147-A177-3AD203B41FA5}">
                      <a16:colId xmlns:a16="http://schemas.microsoft.com/office/drawing/2014/main" val="20001"/>
                    </a:ext>
                  </a:extLst>
                </a:gridCol>
                <a:gridCol w="1132600">
                  <a:extLst>
                    <a:ext uri="{9D8B030D-6E8A-4147-A177-3AD203B41FA5}">
                      <a16:colId xmlns:a16="http://schemas.microsoft.com/office/drawing/2014/main" val="20002"/>
                    </a:ext>
                  </a:extLst>
                </a:gridCol>
                <a:gridCol w="1119200">
                  <a:extLst>
                    <a:ext uri="{9D8B030D-6E8A-4147-A177-3AD203B41FA5}">
                      <a16:colId xmlns:a16="http://schemas.microsoft.com/office/drawing/2014/main" val="20003"/>
                    </a:ext>
                  </a:extLst>
                </a:gridCol>
                <a:gridCol w="1179100">
                  <a:extLst>
                    <a:ext uri="{9D8B030D-6E8A-4147-A177-3AD203B41FA5}">
                      <a16:colId xmlns:a16="http://schemas.microsoft.com/office/drawing/2014/main" val="20004"/>
                    </a:ext>
                  </a:extLst>
                </a:gridCol>
                <a:gridCol w="1126575">
                  <a:extLst>
                    <a:ext uri="{9D8B030D-6E8A-4147-A177-3AD203B41FA5}">
                      <a16:colId xmlns:a16="http://schemas.microsoft.com/office/drawing/2014/main" val="20005"/>
                    </a:ext>
                  </a:extLst>
                </a:gridCol>
              </a:tblGrid>
              <a:tr h="1068050">
                <a:tc>
                  <a:txBody>
                    <a:bodyPr/>
                    <a:lstStyle/>
                    <a:p>
                      <a:pPr marL="0" lvl="0" indent="0" algn="ctr" rtl="0">
                        <a:spcBef>
                          <a:spcPts val="0"/>
                        </a:spcBef>
                        <a:spcAft>
                          <a:spcPts val="0"/>
                        </a:spcAft>
                        <a:buNone/>
                      </a:pPr>
                      <a:r>
                        <a:rPr lang="en">
                          <a:solidFill>
                            <a:srgbClr val="EBF5F5"/>
                          </a:solidFill>
                        </a:rPr>
                        <a:t>Generic Name</a:t>
                      </a:r>
                      <a:endParaRPr>
                        <a:solidFill>
                          <a:srgbClr val="EBF5F5"/>
                        </a:solidFill>
                      </a:endParaRPr>
                    </a:p>
                  </a:txBody>
                  <a:tcPr marL="91425" marR="91425" marT="91425" marB="91425" anchor="ctr">
                    <a:solidFill>
                      <a:srgbClr val="073F89"/>
                    </a:solidFill>
                  </a:tcPr>
                </a:tc>
                <a:tc>
                  <a:txBody>
                    <a:bodyPr/>
                    <a:lstStyle/>
                    <a:p>
                      <a:pPr marL="0" lvl="0" indent="0" algn="ctr" rtl="0">
                        <a:spcBef>
                          <a:spcPts val="0"/>
                        </a:spcBef>
                        <a:spcAft>
                          <a:spcPts val="0"/>
                        </a:spcAft>
                        <a:buNone/>
                      </a:pPr>
                      <a:r>
                        <a:rPr lang="en">
                          <a:solidFill>
                            <a:srgbClr val="EBF5F5"/>
                          </a:solidFill>
                        </a:rPr>
                        <a:t>Trade Name</a:t>
                      </a:r>
                      <a:endParaRPr>
                        <a:solidFill>
                          <a:srgbClr val="EBF5F5"/>
                        </a:solidFill>
                      </a:endParaRPr>
                    </a:p>
                  </a:txBody>
                  <a:tcPr marL="91425" marR="91425" marT="91425" marB="91425" anchor="ctr">
                    <a:solidFill>
                      <a:srgbClr val="073F89"/>
                    </a:solidFill>
                  </a:tcPr>
                </a:tc>
                <a:tc>
                  <a:txBody>
                    <a:bodyPr/>
                    <a:lstStyle/>
                    <a:p>
                      <a:pPr marL="0" lvl="0" indent="0" algn="ctr" rtl="0">
                        <a:spcBef>
                          <a:spcPts val="0"/>
                        </a:spcBef>
                        <a:spcAft>
                          <a:spcPts val="0"/>
                        </a:spcAft>
                        <a:buNone/>
                      </a:pPr>
                      <a:r>
                        <a:rPr lang="en">
                          <a:solidFill>
                            <a:srgbClr val="EBF5F5"/>
                          </a:solidFill>
                        </a:rPr>
                        <a:t>Initial Daily Dose</a:t>
                      </a:r>
                      <a:endParaRPr>
                        <a:solidFill>
                          <a:srgbClr val="EBF5F5"/>
                        </a:solidFill>
                      </a:endParaRPr>
                    </a:p>
                  </a:txBody>
                  <a:tcPr marL="91425" marR="91425" marT="91425" marB="91425" anchor="ctr">
                    <a:solidFill>
                      <a:srgbClr val="073F89"/>
                    </a:solidFill>
                  </a:tcPr>
                </a:tc>
                <a:tc>
                  <a:txBody>
                    <a:bodyPr/>
                    <a:lstStyle/>
                    <a:p>
                      <a:pPr marL="0" lvl="0" indent="0" algn="ctr" rtl="0">
                        <a:spcBef>
                          <a:spcPts val="0"/>
                        </a:spcBef>
                        <a:spcAft>
                          <a:spcPts val="0"/>
                        </a:spcAft>
                        <a:buNone/>
                      </a:pPr>
                      <a:r>
                        <a:rPr lang="en">
                          <a:solidFill>
                            <a:srgbClr val="EBF5F5"/>
                          </a:solidFill>
                        </a:rPr>
                        <a:t>Target Dose</a:t>
                      </a:r>
                      <a:endParaRPr>
                        <a:solidFill>
                          <a:srgbClr val="EBF5F5"/>
                        </a:solidFill>
                      </a:endParaRPr>
                    </a:p>
                  </a:txBody>
                  <a:tcPr marL="91425" marR="91425" marT="91425" marB="91425" anchor="ctr">
                    <a:solidFill>
                      <a:srgbClr val="073F89"/>
                    </a:solidFill>
                  </a:tcPr>
                </a:tc>
                <a:tc>
                  <a:txBody>
                    <a:bodyPr/>
                    <a:lstStyle/>
                    <a:p>
                      <a:pPr marL="0" lvl="0" indent="0" algn="ctr" rtl="0">
                        <a:spcBef>
                          <a:spcPts val="0"/>
                        </a:spcBef>
                        <a:spcAft>
                          <a:spcPts val="0"/>
                        </a:spcAft>
                        <a:buNone/>
                      </a:pPr>
                      <a:r>
                        <a:rPr lang="en">
                          <a:solidFill>
                            <a:srgbClr val="EBF5F5"/>
                          </a:solidFill>
                        </a:rPr>
                        <a:t>Mean Dose in Clinical Trials</a:t>
                      </a:r>
                      <a:endParaRPr>
                        <a:solidFill>
                          <a:srgbClr val="EBF5F5"/>
                        </a:solidFill>
                      </a:endParaRPr>
                    </a:p>
                  </a:txBody>
                  <a:tcPr marL="91425" marR="91425" marT="91425" marB="91425" anchor="ctr">
                    <a:solidFill>
                      <a:srgbClr val="073F89"/>
                    </a:solidFill>
                  </a:tcPr>
                </a:tc>
                <a:tc>
                  <a:txBody>
                    <a:bodyPr/>
                    <a:lstStyle/>
                    <a:p>
                      <a:pPr marL="0" lvl="0" indent="0" algn="ctr" rtl="0">
                        <a:spcBef>
                          <a:spcPts val="0"/>
                        </a:spcBef>
                        <a:spcAft>
                          <a:spcPts val="0"/>
                        </a:spcAft>
                        <a:buNone/>
                      </a:pPr>
                      <a:r>
                        <a:rPr lang="en">
                          <a:solidFill>
                            <a:srgbClr val="EBF5F5"/>
                          </a:solidFill>
                        </a:rPr>
                        <a:t>Name of Trial</a:t>
                      </a:r>
                      <a:endParaRPr>
                        <a:solidFill>
                          <a:srgbClr val="EBF5F5"/>
                        </a:solidFill>
                      </a:endParaRPr>
                    </a:p>
                  </a:txBody>
                  <a:tcPr marL="91425" marR="91425" marT="91425" marB="91425" anchor="ctr">
                    <a:solidFill>
                      <a:srgbClr val="073F89"/>
                    </a:solidFill>
                  </a:tcPr>
                </a:tc>
                <a:extLst>
                  <a:ext uri="{0D108BD9-81ED-4DB2-BD59-A6C34878D82A}">
                    <a16:rowId xmlns:a16="http://schemas.microsoft.com/office/drawing/2014/main" val="10000"/>
                  </a:ext>
                </a:extLst>
              </a:tr>
              <a:tr h="869525">
                <a:tc>
                  <a:txBody>
                    <a:bodyPr/>
                    <a:lstStyle/>
                    <a:p>
                      <a:pPr marL="0" lvl="0" indent="0" algn="ctr" rtl="0">
                        <a:spcBef>
                          <a:spcPts val="0"/>
                        </a:spcBef>
                        <a:spcAft>
                          <a:spcPts val="0"/>
                        </a:spcAft>
                        <a:buNone/>
                      </a:pPr>
                      <a:r>
                        <a:rPr lang="en"/>
                        <a:t>Spironolactone</a:t>
                      </a:r>
                      <a:endParaRPr/>
                    </a:p>
                  </a:txBody>
                  <a:tcPr marL="91425" marR="91425" marT="91425" marB="91425" anchor="ctr"/>
                </a:tc>
                <a:tc>
                  <a:txBody>
                    <a:bodyPr/>
                    <a:lstStyle/>
                    <a:p>
                      <a:pPr marL="0" lvl="0" indent="0" algn="ctr" rtl="0">
                        <a:spcBef>
                          <a:spcPts val="0"/>
                        </a:spcBef>
                        <a:spcAft>
                          <a:spcPts val="0"/>
                        </a:spcAft>
                        <a:buNone/>
                      </a:pPr>
                      <a:r>
                        <a:rPr lang="en"/>
                        <a:t>Aldactone</a:t>
                      </a:r>
                      <a:endParaRPr/>
                    </a:p>
                  </a:txBody>
                  <a:tcPr marL="91425" marR="91425" marT="91425" marB="91425" anchor="ctr"/>
                </a:tc>
                <a:tc>
                  <a:txBody>
                    <a:bodyPr/>
                    <a:lstStyle/>
                    <a:p>
                      <a:pPr marL="0" lvl="0" indent="0" algn="ctr" rtl="0">
                        <a:spcBef>
                          <a:spcPts val="0"/>
                        </a:spcBef>
                        <a:spcAft>
                          <a:spcPts val="0"/>
                        </a:spcAft>
                        <a:buNone/>
                      </a:pPr>
                      <a:r>
                        <a:rPr lang="en"/>
                        <a:t>25 mg daily</a:t>
                      </a:r>
                      <a:endParaRPr/>
                    </a:p>
                  </a:txBody>
                  <a:tcPr marL="91425" marR="91425" marT="91425" marB="91425" anchor="ctr"/>
                </a:tc>
                <a:tc>
                  <a:txBody>
                    <a:bodyPr/>
                    <a:lstStyle/>
                    <a:p>
                      <a:pPr marL="0" lvl="0" indent="0" algn="ctr" rtl="0">
                        <a:spcBef>
                          <a:spcPts val="0"/>
                        </a:spcBef>
                        <a:spcAft>
                          <a:spcPts val="0"/>
                        </a:spcAft>
                        <a:buNone/>
                      </a:pPr>
                      <a:r>
                        <a:rPr lang="en" b="1"/>
                        <a:t>25 -50 mg daily</a:t>
                      </a:r>
                      <a:endParaRPr b="1"/>
                    </a:p>
                  </a:txBody>
                  <a:tcPr marL="91425" marR="91425" marT="91425" marB="91425" anchor="ctr">
                    <a:solidFill>
                      <a:srgbClr val="00FFFF"/>
                    </a:solidFill>
                  </a:tcPr>
                </a:tc>
                <a:tc>
                  <a:txBody>
                    <a:bodyPr/>
                    <a:lstStyle/>
                    <a:p>
                      <a:pPr marL="0" lvl="0" indent="0" algn="ctr" rtl="0">
                        <a:spcBef>
                          <a:spcPts val="0"/>
                        </a:spcBef>
                        <a:spcAft>
                          <a:spcPts val="0"/>
                        </a:spcAft>
                        <a:buNone/>
                      </a:pPr>
                      <a:r>
                        <a:rPr lang="en"/>
                        <a:t>26 mg daily</a:t>
                      </a:r>
                      <a:endParaRPr/>
                    </a:p>
                  </a:txBody>
                  <a:tcPr marL="91425" marR="91425" marT="91425" marB="91425" anchor="ctr"/>
                </a:tc>
                <a:tc>
                  <a:txBody>
                    <a:bodyPr/>
                    <a:lstStyle/>
                    <a:p>
                      <a:pPr marL="0" lvl="0" indent="0" algn="ctr" rtl="0">
                        <a:spcBef>
                          <a:spcPts val="0"/>
                        </a:spcBef>
                        <a:spcAft>
                          <a:spcPts val="0"/>
                        </a:spcAft>
                        <a:buNone/>
                      </a:pPr>
                      <a:r>
                        <a:rPr lang="en"/>
                        <a:t>RALES</a:t>
                      </a:r>
                      <a:endParaRPr/>
                    </a:p>
                  </a:txBody>
                  <a:tcPr marL="91425" marR="91425" marT="91425" marB="91425" anchor="ctr"/>
                </a:tc>
                <a:extLst>
                  <a:ext uri="{0D108BD9-81ED-4DB2-BD59-A6C34878D82A}">
                    <a16:rowId xmlns:a16="http://schemas.microsoft.com/office/drawing/2014/main" val="10001"/>
                  </a:ext>
                </a:extLst>
              </a:tr>
              <a:tr h="827500">
                <a:tc>
                  <a:txBody>
                    <a:bodyPr/>
                    <a:lstStyle/>
                    <a:p>
                      <a:pPr marL="0" lvl="0" indent="0" algn="ctr" rtl="0">
                        <a:spcBef>
                          <a:spcPts val="0"/>
                        </a:spcBef>
                        <a:spcAft>
                          <a:spcPts val="0"/>
                        </a:spcAft>
                        <a:buNone/>
                      </a:pPr>
                      <a:r>
                        <a:rPr lang="en"/>
                        <a:t>Eplerenone</a:t>
                      </a:r>
                      <a:endParaRPr/>
                    </a:p>
                  </a:txBody>
                  <a:tcPr marL="91425" marR="91425" marT="91425" marB="91425" anchor="ctr"/>
                </a:tc>
                <a:tc>
                  <a:txBody>
                    <a:bodyPr/>
                    <a:lstStyle/>
                    <a:p>
                      <a:pPr marL="0" lvl="0" indent="0" algn="ctr" rtl="0">
                        <a:spcBef>
                          <a:spcPts val="0"/>
                        </a:spcBef>
                        <a:spcAft>
                          <a:spcPts val="0"/>
                        </a:spcAft>
                        <a:buNone/>
                      </a:pPr>
                      <a:r>
                        <a:rPr lang="en"/>
                        <a:t>Inspra</a:t>
                      </a:r>
                      <a:endParaRPr/>
                    </a:p>
                  </a:txBody>
                  <a:tcPr marL="91425" marR="91425" marT="91425" marB="91425" anchor="ctr"/>
                </a:tc>
                <a:tc>
                  <a:txBody>
                    <a:bodyPr/>
                    <a:lstStyle/>
                    <a:p>
                      <a:pPr marL="0" lvl="0" indent="0" algn="ctr" rtl="0">
                        <a:spcBef>
                          <a:spcPts val="0"/>
                        </a:spcBef>
                        <a:spcAft>
                          <a:spcPts val="0"/>
                        </a:spcAft>
                        <a:buNone/>
                      </a:pPr>
                      <a:r>
                        <a:rPr lang="en"/>
                        <a:t>25 ng daily</a:t>
                      </a:r>
                      <a:endParaRPr/>
                    </a:p>
                  </a:txBody>
                  <a:tcPr marL="91425" marR="91425" marT="91425" marB="91425" anchor="ctr"/>
                </a:tc>
                <a:tc>
                  <a:txBody>
                    <a:bodyPr/>
                    <a:lstStyle/>
                    <a:p>
                      <a:pPr marL="0" lvl="0" indent="0" algn="ctr" rtl="0">
                        <a:spcBef>
                          <a:spcPts val="0"/>
                        </a:spcBef>
                        <a:spcAft>
                          <a:spcPts val="0"/>
                        </a:spcAft>
                        <a:buNone/>
                      </a:pPr>
                      <a:r>
                        <a:rPr lang="en" b="1"/>
                        <a:t>25-50 mg daily</a:t>
                      </a:r>
                      <a:endParaRPr b="1"/>
                    </a:p>
                  </a:txBody>
                  <a:tcPr marL="91425" marR="91425" marT="91425" marB="91425" anchor="ctr">
                    <a:solidFill>
                      <a:srgbClr val="00FFFF"/>
                    </a:solidFill>
                  </a:tcPr>
                </a:tc>
                <a:tc>
                  <a:txBody>
                    <a:bodyPr/>
                    <a:lstStyle/>
                    <a:p>
                      <a:pPr marL="0" lvl="0" indent="0" algn="ctr" rtl="0">
                        <a:spcBef>
                          <a:spcPts val="0"/>
                        </a:spcBef>
                        <a:spcAft>
                          <a:spcPts val="0"/>
                        </a:spcAft>
                        <a:buNone/>
                      </a:pPr>
                      <a:r>
                        <a:rPr lang="en"/>
                        <a:t>43.5 mg daily</a:t>
                      </a:r>
                      <a:endParaRPr/>
                    </a:p>
                  </a:txBody>
                  <a:tcPr marL="91425" marR="91425" marT="91425" marB="91425" anchor="ctr"/>
                </a:tc>
                <a:tc>
                  <a:txBody>
                    <a:bodyPr/>
                    <a:lstStyle/>
                    <a:p>
                      <a:pPr marL="0" lvl="0" indent="0" algn="ctr" rtl="0">
                        <a:spcBef>
                          <a:spcPts val="0"/>
                        </a:spcBef>
                        <a:spcAft>
                          <a:spcPts val="0"/>
                        </a:spcAft>
                        <a:buNone/>
                      </a:pPr>
                      <a:r>
                        <a:rPr lang="en"/>
                        <a:t>EPHESUS</a:t>
                      </a:r>
                      <a:endParaRPr/>
                    </a:p>
                  </a:txBody>
                  <a:tcPr marL="91425" marR="91425" marT="91425" marB="91425" anchor="ctr"/>
                </a:tc>
                <a:extLst>
                  <a:ext uri="{0D108BD9-81ED-4DB2-BD59-A6C34878D82A}">
                    <a16:rowId xmlns:a16="http://schemas.microsoft.com/office/drawing/2014/main" val="10002"/>
                  </a:ext>
                </a:extLst>
              </a:tr>
              <a:tr h="910475">
                <a:tc>
                  <a:txBody>
                    <a:bodyPr/>
                    <a:lstStyle/>
                    <a:p>
                      <a:pPr marL="0" lvl="0" indent="0" algn="ctr" rtl="0">
                        <a:spcBef>
                          <a:spcPts val="0"/>
                        </a:spcBef>
                        <a:spcAft>
                          <a:spcPts val="0"/>
                        </a:spcAft>
                        <a:buNone/>
                      </a:pPr>
                      <a:r>
                        <a:rPr lang="en"/>
                        <a:t>Hydralazine/</a:t>
                      </a:r>
                      <a:endParaRPr/>
                    </a:p>
                    <a:p>
                      <a:pPr marL="0" lvl="0" indent="0" algn="ctr" rtl="0">
                        <a:spcBef>
                          <a:spcPts val="0"/>
                        </a:spcBef>
                        <a:spcAft>
                          <a:spcPts val="0"/>
                        </a:spcAft>
                        <a:buNone/>
                      </a:pPr>
                      <a:r>
                        <a:rPr lang="en"/>
                        <a:t>Isosorbide</a:t>
                      </a:r>
                      <a:endParaRPr/>
                    </a:p>
                    <a:p>
                      <a:pPr marL="0" lvl="0" indent="0" algn="ctr" rtl="0">
                        <a:spcBef>
                          <a:spcPts val="0"/>
                        </a:spcBef>
                        <a:spcAft>
                          <a:spcPts val="0"/>
                        </a:spcAft>
                        <a:buNone/>
                      </a:pPr>
                      <a:r>
                        <a:rPr lang="en"/>
                        <a:t>Dinitrate</a:t>
                      </a:r>
                      <a:endParaRPr/>
                    </a:p>
                  </a:txBody>
                  <a:tcPr marL="91425" marR="91425" marT="91425" marB="91425" anchor="ctr"/>
                </a:tc>
                <a:tc>
                  <a:txBody>
                    <a:bodyPr/>
                    <a:lstStyle/>
                    <a:p>
                      <a:pPr marL="0" lvl="0" indent="0" algn="ctr" rtl="0">
                        <a:spcBef>
                          <a:spcPts val="0"/>
                        </a:spcBef>
                        <a:spcAft>
                          <a:spcPts val="0"/>
                        </a:spcAft>
                        <a:buNone/>
                      </a:pPr>
                      <a:r>
                        <a:rPr lang="en"/>
                        <a:t>Bidil</a:t>
                      </a:r>
                      <a:endParaRPr/>
                    </a:p>
                  </a:txBody>
                  <a:tcPr marL="91425" marR="91425" marT="91425" marB="91425" anchor="ctr"/>
                </a:tc>
                <a:tc>
                  <a:txBody>
                    <a:bodyPr/>
                    <a:lstStyle/>
                    <a:p>
                      <a:pPr marL="0" lvl="0" indent="0" algn="ctr" rtl="0">
                        <a:spcBef>
                          <a:spcPts val="0"/>
                        </a:spcBef>
                        <a:spcAft>
                          <a:spcPts val="0"/>
                        </a:spcAft>
                        <a:buNone/>
                      </a:pPr>
                      <a:r>
                        <a:rPr lang="en"/>
                        <a:t>37.5/20 mg daily</a:t>
                      </a:r>
                      <a:endParaRPr/>
                    </a:p>
                  </a:txBody>
                  <a:tcPr marL="91425" marR="91425" marT="91425" marB="91425" anchor="ctr"/>
                </a:tc>
                <a:tc>
                  <a:txBody>
                    <a:bodyPr/>
                    <a:lstStyle/>
                    <a:p>
                      <a:pPr marL="0" lvl="0" indent="0" algn="ctr" rtl="0">
                        <a:spcBef>
                          <a:spcPts val="0"/>
                        </a:spcBef>
                        <a:spcAft>
                          <a:spcPts val="0"/>
                        </a:spcAft>
                        <a:buNone/>
                      </a:pPr>
                      <a:r>
                        <a:rPr lang="en" b="1"/>
                        <a:t>225/120 mg daily</a:t>
                      </a:r>
                      <a:endParaRPr b="1"/>
                    </a:p>
                  </a:txBody>
                  <a:tcPr marL="91425" marR="91425" marT="91425" marB="91425" anchor="ctr">
                    <a:solidFill>
                      <a:srgbClr val="00FFFF"/>
                    </a:solidFill>
                  </a:tcPr>
                </a:tc>
                <a:tc>
                  <a:txBody>
                    <a:bodyPr/>
                    <a:lstStyle/>
                    <a:p>
                      <a:pPr marL="0" lvl="0" indent="0" algn="ctr" rtl="0">
                        <a:spcBef>
                          <a:spcPts val="0"/>
                        </a:spcBef>
                        <a:spcAft>
                          <a:spcPts val="0"/>
                        </a:spcAft>
                        <a:buNone/>
                      </a:pPr>
                      <a:r>
                        <a:rPr lang="en"/>
                        <a:t>3.8+/-2.5 tablets daily</a:t>
                      </a:r>
                      <a:endParaRPr/>
                    </a:p>
                    <a:p>
                      <a:pPr marL="0" lvl="0" indent="0" algn="ctr" rtl="0">
                        <a:spcBef>
                          <a:spcPts val="0"/>
                        </a:spcBef>
                        <a:spcAft>
                          <a:spcPts val="0"/>
                        </a:spcAft>
                        <a:buNone/>
                      </a:pPr>
                      <a:r>
                        <a:rPr lang="en"/>
                        <a:t>(68% goal dose)</a:t>
                      </a:r>
                      <a:endParaRPr/>
                    </a:p>
                  </a:txBody>
                  <a:tcPr marL="91425" marR="91425" marT="91425" marB="91425" anchor="ctr"/>
                </a:tc>
                <a:tc>
                  <a:txBody>
                    <a:bodyPr/>
                    <a:lstStyle/>
                    <a:p>
                      <a:pPr marL="0" lvl="0" indent="0" algn="ctr" rtl="0">
                        <a:spcBef>
                          <a:spcPts val="0"/>
                        </a:spcBef>
                        <a:spcAft>
                          <a:spcPts val="0"/>
                        </a:spcAft>
                        <a:buNone/>
                      </a:pPr>
                      <a:r>
                        <a:rPr lang="en"/>
                        <a:t>A-HeFT</a:t>
                      </a:r>
                      <a:endParaRPr/>
                    </a:p>
                  </a:txBody>
                  <a:tcPr marL="91425" marR="91425" marT="91425" marB="91425" anchor="ctr"/>
                </a:tc>
                <a:extLst>
                  <a:ext uri="{0D108BD9-81ED-4DB2-BD59-A6C34878D82A}">
                    <a16:rowId xmlns:a16="http://schemas.microsoft.com/office/drawing/2014/main" val="10003"/>
                  </a:ext>
                </a:extLst>
              </a:tr>
            </a:tbl>
          </a:graphicData>
        </a:graphic>
      </p:graphicFrame>
      <p:sp>
        <p:nvSpPr>
          <p:cNvPr id="260" name="Google Shape;260;p42"/>
          <p:cNvSpPr txBox="1"/>
          <p:nvPr/>
        </p:nvSpPr>
        <p:spPr>
          <a:xfrm>
            <a:off x="541425" y="4568875"/>
            <a:ext cx="74253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100">
                <a:solidFill>
                  <a:schemeClr val="dk1"/>
                </a:solidFill>
              </a:rPr>
              <a:t>JAMA August 4, 2020 Volume 324, Number 5</a:t>
            </a:r>
            <a:endParaRPr sz="1100">
              <a:solidFill>
                <a:schemeClr val="dk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43"/>
          <p:cNvSpPr txBox="1">
            <a:spLocks noGrp="1"/>
          </p:cNvSpPr>
          <p:nvPr>
            <p:ph type="title"/>
          </p:nvPr>
        </p:nvSpPr>
        <p:spPr>
          <a:xfrm>
            <a:off x="311700" y="3585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891"/>
              <a:buNone/>
            </a:pPr>
            <a:r>
              <a:rPr lang="en" sz="2500" b="1"/>
              <a:t>Newer Evidence-Based GDMT for HFrEF</a:t>
            </a:r>
            <a:endParaRPr sz="2500" b="1"/>
          </a:p>
        </p:txBody>
      </p:sp>
      <p:sp>
        <p:nvSpPr>
          <p:cNvPr id="266" name="Google Shape;266;p43"/>
          <p:cNvSpPr txBox="1">
            <a:spLocks noGrp="1"/>
          </p:cNvSpPr>
          <p:nvPr>
            <p:ph type="body" idx="1"/>
          </p:nvPr>
        </p:nvSpPr>
        <p:spPr>
          <a:xfrm>
            <a:off x="469050" y="931250"/>
            <a:ext cx="8520600" cy="3727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u="sng">
                <a:solidFill>
                  <a:schemeClr val="dk1"/>
                </a:solidFill>
              </a:rPr>
              <a:t>Sodium Glucose CoTransporter-2 Inhibitors (SGLT2i):</a:t>
            </a:r>
            <a:endParaRPr sz="2000" b="1" u="sng"/>
          </a:p>
          <a:p>
            <a:pPr marL="914400" lvl="0" indent="-342900" algn="l" rtl="0">
              <a:lnSpc>
                <a:spcPct val="95000"/>
              </a:lnSpc>
              <a:spcBef>
                <a:spcPts val="1200"/>
              </a:spcBef>
              <a:spcAft>
                <a:spcPts val="0"/>
              </a:spcAft>
              <a:buSzPts val="1800"/>
              <a:buChar char="●"/>
            </a:pPr>
            <a:r>
              <a:rPr lang="en"/>
              <a:t>Osmotic diuresis; acts on sodium reabsorption in the proximal tubule; decreases in arterial pressure and stiffness and blunting of myocardial hypertrophy and fibrosis </a:t>
            </a:r>
            <a:r>
              <a:rPr lang="en" b="1"/>
              <a:t>leading to favorable ventricular remodeling</a:t>
            </a:r>
            <a:endParaRPr b="1"/>
          </a:p>
          <a:p>
            <a:pPr marL="914400" lvl="0" indent="0" algn="l" rtl="0">
              <a:lnSpc>
                <a:spcPct val="100000"/>
              </a:lnSpc>
              <a:spcBef>
                <a:spcPts val="0"/>
              </a:spcBef>
              <a:spcAft>
                <a:spcPts val="0"/>
              </a:spcAft>
              <a:buNone/>
            </a:pPr>
            <a:endParaRPr/>
          </a:p>
          <a:p>
            <a:pPr marL="914400" lvl="0" indent="-342900" algn="l" rtl="0">
              <a:spcBef>
                <a:spcPts val="0"/>
              </a:spcBef>
              <a:spcAft>
                <a:spcPts val="0"/>
              </a:spcAft>
              <a:buSzPts val="1800"/>
              <a:buChar char="●"/>
            </a:pPr>
            <a:r>
              <a:rPr lang="en"/>
              <a:t>proposed mechanisms include beneficial effects on myocardial metabolism, fibrosis, inflammation, vascular function, and ion transport.</a:t>
            </a:r>
            <a:endParaRPr/>
          </a:p>
          <a:p>
            <a:pPr marL="914400" lvl="0" indent="0" algn="l" rtl="0">
              <a:lnSpc>
                <a:spcPct val="100000"/>
              </a:lnSpc>
              <a:spcBef>
                <a:spcPts val="1200"/>
              </a:spcBef>
              <a:spcAft>
                <a:spcPts val="0"/>
              </a:spcAft>
              <a:buNone/>
            </a:pPr>
            <a:endParaRPr/>
          </a:p>
          <a:p>
            <a:pPr marL="914400" lvl="0" indent="-342900" algn="l" rtl="0">
              <a:spcBef>
                <a:spcPts val="0"/>
              </a:spcBef>
              <a:spcAft>
                <a:spcPts val="0"/>
              </a:spcAft>
              <a:buSzPts val="1800"/>
              <a:buChar char="●"/>
            </a:pPr>
            <a:r>
              <a:rPr lang="en" b="1"/>
              <a:t>Examples: Empagliflozin (Jardiance) and Dapagliflozin (Farxiga), and Sotagliflozin (Inpefa) which inhibits SGLT1 and SGLT2</a:t>
            </a:r>
            <a:endParaRPr b="1"/>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44"/>
          <p:cNvSpPr txBox="1">
            <a:spLocks noGrp="1"/>
          </p:cNvSpPr>
          <p:nvPr>
            <p:ph type="title"/>
          </p:nvPr>
        </p:nvSpPr>
        <p:spPr>
          <a:xfrm>
            <a:off x="311700" y="212500"/>
            <a:ext cx="8520600" cy="572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990"/>
              <a:buFont typeface="Arial"/>
              <a:buNone/>
            </a:pPr>
            <a:r>
              <a:rPr lang="en" sz="2361"/>
              <a:t>Sodium Glucose CoTransporter-2 Inhibitors (SGLT2)- cont’d</a:t>
            </a:r>
            <a:endParaRPr sz="2361"/>
          </a:p>
          <a:p>
            <a:pPr marL="0" lvl="0" indent="0" algn="ctr" rtl="0">
              <a:lnSpc>
                <a:spcPct val="115000"/>
              </a:lnSpc>
              <a:spcBef>
                <a:spcPts val="0"/>
              </a:spcBef>
              <a:spcAft>
                <a:spcPts val="0"/>
              </a:spcAft>
              <a:buClr>
                <a:schemeClr val="dk1"/>
              </a:buClr>
              <a:buSzPts val="990"/>
              <a:buFont typeface="Arial"/>
              <a:buNone/>
            </a:pPr>
            <a:endParaRPr sz="2290"/>
          </a:p>
          <a:p>
            <a:pPr marL="0" lvl="0" indent="0" algn="l" rtl="0">
              <a:spcBef>
                <a:spcPts val="0"/>
              </a:spcBef>
              <a:spcAft>
                <a:spcPts val="0"/>
              </a:spcAft>
              <a:buSzPts val="990"/>
              <a:buNone/>
            </a:pPr>
            <a:endParaRPr sz="2820"/>
          </a:p>
        </p:txBody>
      </p:sp>
      <p:sp>
        <p:nvSpPr>
          <p:cNvPr id="272" name="Google Shape;272;p44"/>
          <p:cNvSpPr txBox="1">
            <a:spLocks noGrp="1"/>
          </p:cNvSpPr>
          <p:nvPr>
            <p:ph type="body" idx="1"/>
          </p:nvPr>
        </p:nvSpPr>
        <p:spPr>
          <a:xfrm>
            <a:off x="255450" y="660125"/>
            <a:ext cx="8633100" cy="42333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Clr>
                <a:schemeClr val="dk1"/>
              </a:buClr>
              <a:buSzPts val="935"/>
              <a:buFont typeface="Arial"/>
              <a:buNone/>
            </a:pPr>
            <a:r>
              <a:rPr lang="en" sz="1700" b="1" u="sng"/>
              <a:t>DAPA-HF: </a:t>
            </a:r>
            <a:r>
              <a:rPr lang="en" sz="1700" b="1"/>
              <a:t>Dapagliflozin (Farxiga):</a:t>
            </a:r>
            <a:endParaRPr sz="1700" b="1"/>
          </a:p>
          <a:p>
            <a:pPr marL="457200" lvl="0" indent="-336550" algn="l" rtl="0">
              <a:lnSpc>
                <a:spcPct val="95000"/>
              </a:lnSpc>
              <a:spcBef>
                <a:spcPts val="0"/>
              </a:spcBef>
              <a:spcAft>
                <a:spcPts val="0"/>
              </a:spcAft>
              <a:buSzPts val="1700"/>
              <a:buChar char="●"/>
            </a:pPr>
            <a:r>
              <a:rPr lang="en" sz="1700" b="1"/>
              <a:t>Dose-10 mg daily </a:t>
            </a:r>
            <a:endParaRPr sz="1700" b="1"/>
          </a:p>
          <a:p>
            <a:pPr marL="457200" lvl="0" indent="-336550" algn="l" rtl="0">
              <a:lnSpc>
                <a:spcPct val="95000"/>
              </a:lnSpc>
              <a:spcBef>
                <a:spcPts val="0"/>
              </a:spcBef>
              <a:spcAft>
                <a:spcPts val="0"/>
              </a:spcAft>
              <a:buSzPts val="1700"/>
              <a:buChar char="●"/>
            </a:pPr>
            <a:r>
              <a:rPr lang="en" sz="1700"/>
              <a:t>Reduced worsening heart failure or CV death, CV mortality and all cause mortality</a:t>
            </a:r>
            <a:endParaRPr sz="1700"/>
          </a:p>
          <a:p>
            <a:pPr marL="457200" lvl="0" indent="-336550" algn="l" rtl="0">
              <a:lnSpc>
                <a:spcPct val="95000"/>
              </a:lnSpc>
              <a:spcBef>
                <a:spcPts val="0"/>
              </a:spcBef>
              <a:spcAft>
                <a:spcPts val="0"/>
              </a:spcAft>
              <a:buSzPts val="1700"/>
              <a:buChar char="●"/>
            </a:pPr>
            <a:r>
              <a:rPr lang="en" sz="1700"/>
              <a:t>Not used in patients with GFR &lt; 30</a:t>
            </a:r>
            <a:endParaRPr sz="1700"/>
          </a:p>
          <a:p>
            <a:pPr marL="457200" lvl="0" indent="0" algn="l" rtl="0">
              <a:lnSpc>
                <a:spcPct val="95000"/>
              </a:lnSpc>
              <a:spcBef>
                <a:spcPts val="0"/>
              </a:spcBef>
              <a:spcAft>
                <a:spcPts val="0"/>
              </a:spcAft>
              <a:buNone/>
            </a:pPr>
            <a:endParaRPr sz="1700"/>
          </a:p>
          <a:p>
            <a:pPr marL="0" lvl="0" indent="0" algn="l" rtl="0">
              <a:lnSpc>
                <a:spcPct val="95000"/>
              </a:lnSpc>
              <a:spcBef>
                <a:spcPts val="0"/>
              </a:spcBef>
              <a:spcAft>
                <a:spcPts val="0"/>
              </a:spcAft>
              <a:buClr>
                <a:schemeClr val="dk1"/>
              </a:buClr>
              <a:buSzPts val="935"/>
              <a:buFont typeface="Arial"/>
              <a:buNone/>
            </a:pPr>
            <a:r>
              <a:rPr lang="en" sz="1700" b="1" u="sng"/>
              <a:t>EMPEROR-Reduced: </a:t>
            </a:r>
            <a:r>
              <a:rPr lang="en" sz="1700" b="1"/>
              <a:t>Empagliflozin (Jardiance): </a:t>
            </a:r>
            <a:endParaRPr sz="1700" b="1"/>
          </a:p>
          <a:p>
            <a:pPr marL="457200" lvl="0" indent="-336550" algn="l" rtl="0">
              <a:lnSpc>
                <a:spcPct val="95000"/>
              </a:lnSpc>
              <a:spcBef>
                <a:spcPts val="0"/>
              </a:spcBef>
              <a:spcAft>
                <a:spcPts val="0"/>
              </a:spcAft>
              <a:buSzPts val="1700"/>
              <a:buChar char="●"/>
            </a:pPr>
            <a:r>
              <a:rPr lang="en" sz="1700" b="1"/>
              <a:t>Dose-10 mg daily</a:t>
            </a:r>
            <a:endParaRPr sz="1700" b="1"/>
          </a:p>
          <a:p>
            <a:pPr marL="457200" lvl="0" indent="-336550" algn="l" rtl="0">
              <a:lnSpc>
                <a:spcPct val="95000"/>
              </a:lnSpc>
              <a:spcBef>
                <a:spcPts val="0"/>
              </a:spcBef>
              <a:spcAft>
                <a:spcPts val="0"/>
              </a:spcAft>
              <a:buSzPts val="1700"/>
              <a:buChar char="●"/>
            </a:pPr>
            <a:r>
              <a:rPr lang="en" sz="1700">
                <a:solidFill>
                  <a:srgbClr val="4D4D4D"/>
                </a:solidFill>
                <a:highlight>
                  <a:srgbClr val="FFFFFF"/>
                </a:highlight>
                <a:latin typeface="Times New Roman"/>
                <a:ea typeface="Times New Roman"/>
                <a:cs typeface="Times New Roman"/>
                <a:sym typeface="Times New Roman"/>
              </a:rPr>
              <a:t>Reduced risk of cardiovascular death or hospitalization for heart failure </a:t>
            </a:r>
            <a:endParaRPr sz="1700" b="1"/>
          </a:p>
          <a:p>
            <a:pPr marL="457200" lvl="0" indent="-336550" algn="l" rtl="0">
              <a:lnSpc>
                <a:spcPct val="95000"/>
              </a:lnSpc>
              <a:spcBef>
                <a:spcPts val="0"/>
              </a:spcBef>
              <a:spcAft>
                <a:spcPts val="0"/>
              </a:spcAft>
              <a:buSzPts val="1700"/>
              <a:buChar char="●"/>
            </a:pPr>
            <a:r>
              <a:rPr lang="en" sz="1700"/>
              <a:t>Not used in patients with GFR &lt;20</a:t>
            </a:r>
            <a:endParaRPr sz="1700"/>
          </a:p>
          <a:p>
            <a:pPr marL="0" lvl="0" indent="0" algn="l" rtl="0">
              <a:lnSpc>
                <a:spcPct val="95000"/>
              </a:lnSpc>
              <a:spcBef>
                <a:spcPts val="0"/>
              </a:spcBef>
              <a:spcAft>
                <a:spcPts val="0"/>
              </a:spcAft>
              <a:buNone/>
            </a:pPr>
            <a:endParaRPr sz="1700"/>
          </a:p>
          <a:p>
            <a:pPr marL="0" lvl="0" indent="0" algn="l" rtl="0">
              <a:lnSpc>
                <a:spcPct val="95000"/>
              </a:lnSpc>
              <a:spcBef>
                <a:spcPts val="0"/>
              </a:spcBef>
              <a:spcAft>
                <a:spcPts val="0"/>
              </a:spcAft>
              <a:buNone/>
            </a:pPr>
            <a:r>
              <a:rPr lang="en" sz="1700" b="1" u="sng"/>
              <a:t>SOLOIST WHF:</a:t>
            </a:r>
            <a:r>
              <a:rPr lang="en" sz="1700" b="1"/>
              <a:t> Sotagliflozin (Inpefa)</a:t>
            </a:r>
            <a:endParaRPr sz="1700" b="1"/>
          </a:p>
          <a:p>
            <a:pPr marL="457200" lvl="0" indent="-336550" algn="l" rtl="0">
              <a:lnSpc>
                <a:spcPct val="95000"/>
              </a:lnSpc>
              <a:spcBef>
                <a:spcPts val="0"/>
              </a:spcBef>
              <a:spcAft>
                <a:spcPts val="0"/>
              </a:spcAft>
              <a:buSzPts val="1700"/>
              <a:buChar char="●"/>
            </a:pPr>
            <a:r>
              <a:rPr lang="en" sz="1700" b="1"/>
              <a:t>Dose 200-400 mg daily</a:t>
            </a:r>
            <a:endParaRPr sz="1700" b="1"/>
          </a:p>
          <a:p>
            <a:pPr marL="457200" lvl="0" indent="-336550" algn="l" rtl="0">
              <a:lnSpc>
                <a:spcPct val="95000"/>
              </a:lnSpc>
              <a:spcBef>
                <a:spcPts val="0"/>
              </a:spcBef>
              <a:spcAft>
                <a:spcPts val="0"/>
              </a:spcAft>
              <a:buSzPts val="1700"/>
              <a:buChar char="●"/>
            </a:pPr>
            <a:r>
              <a:rPr lang="en" sz="1700"/>
              <a:t>Reduced worsening heart failure or CV death regardless of LVEF (79% of study population had an EF&lt;50% and 21% had an EF&gt;50%)</a:t>
            </a:r>
            <a:endParaRPr sz="1700"/>
          </a:p>
          <a:p>
            <a:pPr marL="457200" lvl="0" indent="-336550" algn="l" rtl="0">
              <a:lnSpc>
                <a:spcPct val="95000"/>
              </a:lnSpc>
              <a:spcBef>
                <a:spcPts val="0"/>
              </a:spcBef>
              <a:spcAft>
                <a:spcPts val="0"/>
              </a:spcAft>
              <a:buSzPts val="1700"/>
              <a:buChar char="●"/>
            </a:pPr>
            <a:r>
              <a:rPr lang="en" sz="1700"/>
              <a:t>Not used in patients with GFR &lt; 30</a:t>
            </a:r>
            <a:endParaRPr sz="1700"/>
          </a:p>
          <a:p>
            <a:pPr marL="0" lvl="0" indent="0" algn="l" rtl="0">
              <a:lnSpc>
                <a:spcPct val="95000"/>
              </a:lnSpc>
              <a:spcBef>
                <a:spcPts val="0"/>
              </a:spcBef>
              <a:spcAft>
                <a:spcPts val="0"/>
              </a:spcAft>
              <a:buNone/>
            </a:pPr>
            <a:endParaRPr sz="1829" b="1"/>
          </a:p>
          <a:p>
            <a:pPr marL="0" lvl="0" indent="0" algn="l" rtl="0">
              <a:lnSpc>
                <a:spcPct val="95000"/>
              </a:lnSpc>
              <a:spcBef>
                <a:spcPts val="0"/>
              </a:spcBef>
              <a:spcAft>
                <a:spcPts val="0"/>
              </a:spcAft>
              <a:buNone/>
            </a:pPr>
            <a:endParaRPr sz="1829" b="1"/>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45"/>
          <p:cNvPicPr preferRelativeResize="0"/>
          <p:nvPr/>
        </p:nvPicPr>
        <p:blipFill>
          <a:blip r:embed="rId3">
            <a:alphaModFix/>
          </a:blip>
          <a:stretch>
            <a:fillRect/>
          </a:stretch>
        </p:blipFill>
        <p:spPr>
          <a:xfrm>
            <a:off x="605338" y="406275"/>
            <a:ext cx="7933326" cy="423987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p46"/>
          <p:cNvPicPr preferRelativeResize="0"/>
          <p:nvPr/>
        </p:nvPicPr>
        <p:blipFill>
          <a:blip r:embed="rId3">
            <a:alphaModFix/>
          </a:blip>
          <a:stretch>
            <a:fillRect/>
          </a:stretch>
        </p:blipFill>
        <p:spPr>
          <a:xfrm>
            <a:off x="3259175" y="410238"/>
            <a:ext cx="3259149" cy="4323026"/>
          </a:xfrm>
          <a:prstGeom prst="rect">
            <a:avLst/>
          </a:prstGeom>
          <a:noFill/>
          <a:ln>
            <a:noFill/>
          </a:ln>
        </p:spPr>
      </p:pic>
      <p:sp>
        <p:nvSpPr>
          <p:cNvPr id="283" name="Google Shape;283;p46"/>
          <p:cNvSpPr txBox="1"/>
          <p:nvPr/>
        </p:nvSpPr>
        <p:spPr>
          <a:xfrm>
            <a:off x="462625" y="4179175"/>
            <a:ext cx="1604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666666"/>
                </a:solidFill>
                <a:highlight>
                  <a:srgbClr val="FFFFFF"/>
                </a:highlight>
              </a:rPr>
              <a:t>N Engl J Med 2020; 383:1413-1424</a:t>
            </a:r>
            <a:endParaRPr sz="1800">
              <a:solidFill>
                <a:schemeClr val="dk2"/>
              </a:solidFill>
            </a:endParaRPr>
          </a:p>
        </p:txBody>
      </p:sp>
      <p:sp>
        <p:nvSpPr>
          <p:cNvPr id="284" name="Google Shape;284;p46"/>
          <p:cNvSpPr txBox="1"/>
          <p:nvPr/>
        </p:nvSpPr>
        <p:spPr>
          <a:xfrm>
            <a:off x="403575" y="410250"/>
            <a:ext cx="26673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solidFill>
                  <a:schemeClr val="dk2"/>
                </a:solidFill>
              </a:rPr>
              <a:t>EMPEROR-Reduced</a:t>
            </a:r>
            <a:endParaRPr sz="2000" b="1">
              <a:solidFill>
                <a:schemeClr val="dk2"/>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47"/>
          <p:cNvSpPr txBox="1"/>
          <p:nvPr/>
        </p:nvSpPr>
        <p:spPr>
          <a:xfrm>
            <a:off x="398350" y="480350"/>
            <a:ext cx="3339300" cy="492600"/>
          </a:xfrm>
          <a:prstGeom prst="rect">
            <a:avLst/>
          </a:prstGeom>
          <a:noFill/>
          <a:ln>
            <a:noFill/>
          </a:ln>
        </p:spPr>
        <p:txBody>
          <a:bodyPr spcFirstLastPara="1" wrap="square" lIns="91425" tIns="91425" rIns="91425" bIns="91425" anchor="t" anchorCtr="0">
            <a:spAutoFit/>
          </a:bodyPr>
          <a:lstStyle/>
          <a:p>
            <a:pPr marL="0" lvl="0" indent="0" algn="l" rtl="0">
              <a:lnSpc>
                <a:spcPct val="95000"/>
              </a:lnSpc>
              <a:spcBef>
                <a:spcPts val="0"/>
              </a:spcBef>
              <a:spcAft>
                <a:spcPts val="0"/>
              </a:spcAft>
              <a:buClr>
                <a:schemeClr val="dk1"/>
              </a:buClr>
              <a:buSzPts val="1100"/>
              <a:buFont typeface="Arial"/>
              <a:buNone/>
            </a:pPr>
            <a:r>
              <a:rPr lang="en" sz="2000" b="1">
                <a:solidFill>
                  <a:schemeClr val="dk2"/>
                </a:solidFill>
              </a:rPr>
              <a:t>SOLOIST-WHF </a:t>
            </a:r>
            <a:endParaRPr sz="2000">
              <a:solidFill>
                <a:schemeClr val="dk2"/>
              </a:solidFill>
            </a:endParaRPr>
          </a:p>
        </p:txBody>
      </p:sp>
      <p:sp>
        <p:nvSpPr>
          <p:cNvPr id="290" name="Google Shape;290;p47"/>
          <p:cNvSpPr txBox="1"/>
          <p:nvPr/>
        </p:nvSpPr>
        <p:spPr>
          <a:xfrm>
            <a:off x="4100750" y="2015225"/>
            <a:ext cx="5061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pic>
        <p:nvPicPr>
          <p:cNvPr id="291" name="Google Shape;291;p47"/>
          <p:cNvPicPr preferRelativeResize="0"/>
          <p:nvPr/>
        </p:nvPicPr>
        <p:blipFill>
          <a:blip r:embed="rId3">
            <a:alphaModFix/>
          </a:blip>
          <a:stretch>
            <a:fillRect/>
          </a:stretch>
        </p:blipFill>
        <p:spPr>
          <a:xfrm>
            <a:off x="3533225" y="448300"/>
            <a:ext cx="5134376" cy="4107550"/>
          </a:xfrm>
          <a:prstGeom prst="rect">
            <a:avLst/>
          </a:prstGeom>
          <a:noFill/>
          <a:ln>
            <a:noFill/>
          </a:ln>
        </p:spPr>
      </p:pic>
      <p:sp>
        <p:nvSpPr>
          <p:cNvPr id="292" name="Google Shape;292;p47"/>
          <p:cNvSpPr txBox="1"/>
          <p:nvPr/>
        </p:nvSpPr>
        <p:spPr>
          <a:xfrm>
            <a:off x="320396" y="4253850"/>
            <a:ext cx="3134700" cy="58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1200">
                <a:solidFill>
                  <a:srgbClr val="084E9B"/>
                </a:solidFill>
                <a:uFill>
                  <a:noFill/>
                </a:uFill>
                <a:hlinkClick r:id="rId4">
                  <a:extLst>
                    <a:ext uri="{A12FA001-AC4F-418D-AE19-62706E023703}">
                      <ahyp:hlinkClr xmlns:ahyp="http://schemas.microsoft.com/office/drawing/2018/hyperlinkcolor" val="tx"/>
                    </a:ext>
                  </a:extLst>
                </a:hlinkClick>
              </a:rPr>
              <a:t>January 14, 2021</a:t>
            </a:r>
            <a:endParaRPr sz="1200">
              <a:solidFill>
                <a:srgbClr val="084E9B"/>
              </a:solidFill>
            </a:endParaRPr>
          </a:p>
          <a:p>
            <a:pPr marL="0" lvl="0" indent="0" algn="l" rtl="0">
              <a:spcBef>
                <a:spcPts val="0"/>
              </a:spcBef>
              <a:spcAft>
                <a:spcPts val="0"/>
              </a:spcAft>
              <a:buNone/>
            </a:pPr>
            <a:r>
              <a:rPr lang="en" sz="1200">
                <a:solidFill>
                  <a:srgbClr val="666666"/>
                </a:solidFill>
                <a:highlight>
                  <a:srgbClr val="FFFFFF"/>
                </a:highlight>
              </a:rPr>
              <a:t>N Engl J Med 2021; 384:117-128</a:t>
            </a:r>
            <a:endParaRPr sz="1800">
              <a:solidFill>
                <a:schemeClr val="dk2"/>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8"/>
          <p:cNvSpPr txBox="1">
            <a:spLocks noGrp="1"/>
          </p:cNvSpPr>
          <p:nvPr>
            <p:ph type="title"/>
          </p:nvPr>
        </p:nvSpPr>
        <p:spPr>
          <a:xfrm>
            <a:off x="311700" y="366850"/>
            <a:ext cx="8520600" cy="572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990"/>
              <a:buFont typeface="Arial"/>
              <a:buNone/>
            </a:pPr>
            <a:r>
              <a:rPr lang="en" sz="2361"/>
              <a:t>SGLT2-inhibitors (cont’d)</a:t>
            </a:r>
            <a:endParaRPr sz="2361"/>
          </a:p>
          <a:p>
            <a:pPr marL="0" lvl="0" indent="0" algn="l" rtl="0">
              <a:spcBef>
                <a:spcPts val="0"/>
              </a:spcBef>
              <a:spcAft>
                <a:spcPts val="0"/>
              </a:spcAft>
              <a:buSzPts val="990"/>
              <a:buNone/>
            </a:pPr>
            <a:endParaRPr sz="2520"/>
          </a:p>
        </p:txBody>
      </p:sp>
      <p:sp>
        <p:nvSpPr>
          <p:cNvPr id="298" name="Google Shape;298;p48"/>
          <p:cNvSpPr txBox="1">
            <a:spLocks noGrp="1"/>
          </p:cNvSpPr>
          <p:nvPr>
            <p:ph type="body" idx="1"/>
          </p:nvPr>
        </p:nvSpPr>
        <p:spPr>
          <a:xfrm>
            <a:off x="311700" y="939550"/>
            <a:ext cx="8520600" cy="3641100"/>
          </a:xfrm>
          <a:prstGeom prst="rect">
            <a:avLst/>
          </a:prstGeom>
        </p:spPr>
        <p:txBody>
          <a:bodyPr spcFirstLastPara="1" wrap="square" lIns="91425" tIns="91425" rIns="91425" bIns="91425" anchor="t" anchorCtr="0">
            <a:noAutofit/>
          </a:bodyPr>
          <a:lstStyle/>
          <a:p>
            <a:pPr marL="457200" lvl="0" indent="-355600" algn="l" rtl="0">
              <a:lnSpc>
                <a:spcPct val="95000"/>
              </a:lnSpc>
              <a:spcBef>
                <a:spcPts val="0"/>
              </a:spcBef>
              <a:spcAft>
                <a:spcPts val="0"/>
              </a:spcAft>
              <a:buSzPts val="2000"/>
              <a:buChar char="➔"/>
            </a:pPr>
            <a:r>
              <a:rPr lang="en" sz="2000"/>
              <a:t>May see brief rise in serum creatinine with initiation; may require less loop diuretic. </a:t>
            </a:r>
            <a:endParaRPr sz="2000"/>
          </a:p>
          <a:p>
            <a:pPr marL="457200" lvl="0" indent="-355600" algn="l" rtl="0">
              <a:lnSpc>
                <a:spcPct val="95000"/>
              </a:lnSpc>
              <a:spcBef>
                <a:spcPts val="0"/>
              </a:spcBef>
              <a:spcAft>
                <a:spcPts val="0"/>
              </a:spcAft>
              <a:buSzPts val="2000"/>
              <a:buChar char="➔"/>
            </a:pPr>
            <a:r>
              <a:rPr lang="en" sz="2000"/>
              <a:t>Can add prior to reaching target doses of GDMT</a:t>
            </a:r>
            <a:endParaRPr sz="2000"/>
          </a:p>
          <a:p>
            <a:pPr marL="457200" lvl="0" indent="-355600" algn="l" rtl="0">
              <a:lnSpc>
                <a:spcPct val="95000"/>
              </a:lnSpc>
              <a:spcBef>
                <a:spcPts val="0"/>
              </a:spcBef>
              <a:spcAft>
                <a:spcPts val="0"/>
              </a:spcAft>
              <a:buSzPts val="2000"/>
              <a:buChar char="➔"/>
            </a:pPr>
            <a:r>
              <a:rPr lang="en" sz="2000"/>
              <a:t>Robust safety and tolerability profile</a:t>
            </a:r>
            <a:endParaRPr sz="2000"/>
          </a:p>
          <a:p>
            <a:pPr marL="457200" lvl="0" indent="-355600" algn="l" rtl="0">
              <a:lnSpc>
                <a:spcPct val="95000"/>
              </a:lnSpc>
              <a:spcBef>
                <a:spcPts val="0"/>
              </a:spcBef>
              <a:spcAft>
                <a:spcPts val="0"/>
              </a:spcAft>
              <a:buSzPts val="2000"/>
              <a:buChar char="➔"/>
            </a:pPr>
            <a:r>
              <a:rPr lang="en" sz="2000"/>
              <a:t>Barriers: formulary, prior authorization and out-of-pocket costs</a:t>
            </a:r>
            <a:endParaRPr sz="2000"/>
          </a:p>
          <a:p>
            <a:pPr marL="457200" lvl="0" indent="-355600" algn="l" rtl="0">
              <a:lnSpc>
                <a:spcPct val="95000"/>
              </a:lnSpc>
              <a:spcBef>
                <a:spcPts val="0"/>
              </a:spcBef>
              <a:spcAft>
                <a:spcPts val="0"/>
              </a:spcAft>
              <a:buSzPts val="2000"/>
              <a:buChar char="➔"/>
            </a:pPr>
            <a:r>
              <a:rPr lang="en" sz="2000"/>
              <a:t>Common SE’s- genital mycotic infection, UTI’s, volume related effects such as dizziness and hypotension (may need to reduce loop diuretic)</a:t>
            </a:r>
            <a:endParaRPr sz="2000"/>
          </a:p>
          <a:p>
            <a:pPr marL="457200" lvl="0" indent="-355600" algn="l" rtl="0">
              <a:lnSpc>
                <a:spcPct val="95000"/>
              </a:lnSpc>
              <a:spcBef>
                <a:spcPts val="0"/>
              </a:spcBef>
              <a:spcAft>
                <a:spcPts val="0"/>
              </a:spcAft>
              <a:buSzPts val="2000"/>
              <a:buChar char="➔"/>
            </a:pPr>
            <a:r>
              <a:rPr lang="en" sz="2000"/>
              <a:t>Less common SE’s- Necrotizing fasciitis of the perineum (Fournier’s gangrene)</a:t>
            </a:r>
            <a:endParaRPr sz="2000"/>
          </a:p>
          <a:p>
            <a:pPr marL="0" lvl="0" indent="0" algn="l" rtl="0">
              <a:lnSpc>
                <a:spcPct val="95000"/>
              </a:lnSpc>
              <a:spcBef>
                <a:spcPts val="0"/>
              </a:spcBef>
              <a:spcAft>
                <a:spcPts val="0"/>
              </a:spcAft>
              <a:buClr>
                <a:schemeClr val="dk1"/>
              </a:buClr>
              <a:buSzPts val="935"/>
              <a:buFont typeface="Arial"/>
              <a:buNone/>
            </a:pPr>
            <a:endParaRPr sz="2000"/>
          </a:p>
          <a:p>
            <a:pPr marL="0" lvl="0" indent="0" algn="l" rtl="0">
              <a:spcBef>
                <a:spcPts val="1200"/>
              </a:spcBef>
              <a:spcAft>
                <a:spcPts val="1200"/>
              </a:spcAft>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9"/>
          <p:cNvSpPr txBox="1">
            <a:spLocks noGrp="1"/>
          </p:cNvSpPr>
          <p:nvPr>
            <p:ph type="title"/>
          </p:nvPr>
        </p:nvSpPr>
        <p:spPr>
          <a:xfrm>
            <a:off x="265700" y="34005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Additional Medical tx Modalities for HFrEF</a:t>
            </a:r>
            <a:endParaRPr/>
          </a:p>
        </p:txBody>
      </p:sp>
      <p:sp>
        <p:nvSpPr>
          <p:cNvPr id="304" name="Google Shape;304;p49"/>
          <p:cNvSpPr txBox="1">
            <a:spLocks noGrp="1"/>
          </p:cNvSpPr>
          <p:nvPr>
            <p:ph type="body" idx="1"/>
          </p:nvPr>
        </p:nvSpPr>
        <p:spPr>
          <a:xfrm>
            <a:off x="490400" y="1017725"/>
            <a:ext cx="4474800" cy="3726600"/>
          </a:xfrm>
          <a:prstGeom prst="rect">
            <a:avLst/>
          </a:prstGeom>
        </p:spPr>
        <p:txBody>
          <a:bodyPr spcFirstLastPara="1" wrap="square" lIns="91425" tIns="91425" rIns="91425" bIns="91425" anchor="t" anchorCtr="0">
            <a:normAutofit fontScale="77500" lnSpcReduction="20000"/>
          </a:bodyPr>
          <a:lstStyle/>
          <a:p>
            <a:pPr marL="0" lvl="0" indent="0" algn="l" rtl="0">
              <a:spcBef>
                <a:spcPts val="0"/>
              </a:spcBef>
              <a:spcAft>
                <a:spcPts val="0"/>
              </a:spcAft>
              <a:buNone/>
            </a:pPr>
            <a:r>
              <a:rPr lang="en" sz="3085" b="1" u="sng"/>
              <a:t>I</a:t>
            </a:r>
            <a:r>
              <a:rPr lang="en" sz="2500" b="1" u="sng"/>
              <a:t>vabradine (Corlanor)</a:t>
            </a:r>
            <a:r>
              <a:rPr lang="en" sz="2500"/>
              <a:t>: slows the SA Node resulting in slower HR in sinus rhythm. Used for HR&gt; or = to 70 bpm </a:t>
            </a:r>
            <a:r>
              <a:rPr lang="en" sz="2500" u="sng"/>
              <a:t>on maximal BB dose.</a:t>
            </a:r>
            <a:endParaRPr sz="2500" u="sng"/>
          </a:p>
          <a:p>
            <a:pPr marL="0" lvl="0" indent="0" algn="l" rtl="0">
              <a:spcBef>
                <a:spcPts val="1200"/>
              </a:spcBef>
              <a:spcAft>
                <a:spcPts val="0"/>
              </a:spcAft>
              <a:buNone/>
            </a:pPr>
            <a:r>
              <a:rPr lang="en" sz="2500" b="1"/>
              <a:t>SHIFT Trial:</a:t>
            </a:r>
            <a:endParaRPr sz="2500" b="1"/>
          </a:p>
          <a:p>
            <a:pPr marL="457200" lvl="0" indent="-351631" algn="l" rtl="0">
              <a:spcBef>
                <a:spcPts val="1200"/>
              </a:spcBef>
              <a:spcAft>
                <a:spcPts val="0"/>
              </a:spcAft>
              <a:buSzPct val="100000"/>
              <a:buChar char="●"/>
            </a:pPr>
            <a:r>
              <a:rPr lang="en" sz="2500"/>
              <a:t>Demonstrated reduced rate of hospitalization but NO EFFECT on mortality</a:t>
            </a:r>
            <a:endParaRPr sz="2500"/>
          </a:p>
          <a:p>
            <a:pPr marL="457200" lvl="0" indent="-351631" algn="l" rtl="0">
              <a:spcBef>
                <a:spcPts val="0"/>
              </a:spcBef>
              <a:spcAft>
                <a:spcPts val="0"/>
              </a:spcAft>
              <a:buSzPct val="100000"/>
              <a:buChar char="●"/>
            </a:pPr>
            <a:r>
              <a:rPr lang="en" sz="2500"/>
              <a:t>Starting dose:  2.5 mg BID to max dose of 7.5 mg BID with meals</a:t>
            </a:r>
            <a:endParaRPr sz="2500"/>
          </a:p>
          <a:p>
            <a:pPr marL="457200" lvl="0" indent="0" algn="l" rtl="0">
              <a:spcBef>
                <a:spcPts val="1200"/>
              </a:spcBef>
              <a:spcAft>
                <a:spcPts val="1200"/>
              </a:spcAft>
              <a:buNone/>
            </a:pPr>
            <a:endParaRPr/>
          </a:p>
        </p:txBody>
      </p:sp>
      <p:pic>
        <p:nvPicPr>
          <p:cNvPr id="305" name="Google Shape;305;p49"/>
          <p:cNvPicPr preferRelativeResize="0"/>
          <p:nvPr/>
        </p:nvPicPr>
        <p:blipFill>
          <a:blip r:embed="rId3">
            <a:alphaModFix/>
          </a:blip>
          <a:stretch>
            <a:fillRect/>
          </a:stretch>
        </p:blipFill>
        <p:spPr>
          <a:xfrm>
            <a:off x="4912400" y="1170125"/>
            <a:ext cx="3873900" cy="21463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Google Shape;310;p50" descr="Fig. 1"/>
          <p:cNvPicPr preferRelativeResize="0"/>
          <p:nvPr/>
        </p:nvPicPr>
        <p:blipFill>
          <a:blip r:embed="rId3">
            <a:alphaModFix/>
          </a:blip>
          <a:stretch>
            <a:fillRect/>
          </a:stretch>
        </p:blipFill>
        <p:spPr>
          <a:xfrm>
            <a:off x="2536050" y="472450"/>
            <a:ext cx="6258550" cy="3927300"/>
          </a:xfrm>
          <a:prstGeom prst="rect">
            <a:avLst/>
          </a:prstGeom>
          <a:noFill/>
          <a:ln>
            <a:noFill/>
          </a:ln>
        </p:spPr>
      </p:pic>
      <p:sp>
        <p:nvSpPr>
          <p:cNvPr id="311" name="Google Shape;311;p50"/>
          <p:cNvSpPr txBox="1"/>
          <p:nvPr/>
        </p:nvSpPr>
        <p:spPr>
          <a:xfrm>
            <a:off x="390850" y="472450"/>
            <a:ext cx="2532900" cy="3102300"/>
          </a:xfrm>
          <a:prstGeom prst="rect">
            <a:avLst/>
          </a:prstGeom>
          <a:noFill/>
          <a:ln>
            <a:noFill/>
          </a:ln>
        </p:spPr>
        <p:txBody>
          <a:bodyPr spcFirstLastPara="1" wrap="square" lIns="91425" tIns="91425" rIns="91425" bIns="91425" anchor="t" anchorCtr="0">
            <a:spAutoFit/>
          </a:bodyPr>
          <a:lstStyle/>
          <a:p>
            <a:pPr marL="0" lvl="0" indent="0" algn="l" rtl="0">
              <a:lnSpc>
                <a:spcPct val="95000"/>
              </a:lnSpc>
              <a:spcBef>
                <a:spcPts val="0"/>
              </a:spcBef>
              <a:spcAft>
                <a:spcPts val="0"/>
              </a:spcAft>
              <a:buNone/>
            </a:pPr>
            <a:r>
              <a:rPr lang="en" sz="1800" b="1" u="sng">
                <a:solidFill>
                  <a:schemeClr val="dk2"/>
                </a:solidFill>
              </a:rPr>
              <a:t>Guanylate Cyclase Stimulator:</a:t>
            </a:r>
            <a:endParaRPr sz="1800" b="1" u="sng">
              <a:solidFill>
                <a:schemeClr val="dk2"/>
              </a:solidFill>
            </a:endParaRPr>
          </a:p>
          <a:p>
            <a:pPr marL="0" lvl="0" indent="0" algn="l" rtl="0">
              <a:lnSpc>
                <a:spcPct val="95000"/>
              </a:lnSpc>
              <a:spcBef>
                <a:spcPts val="1200"/>
              </a:spcBef>
              <a:spcAft>
                <a:spcPts val="1200"/>
              </a:spcAft>
              <a:buClr>
                <a:schemeClr val="dk1"/>
              </a:buClr>
              <a:buSzPts val="770"/>
              <a:buFont typeface="Arial"/>
              <a:buNone/>
            </a:pPr>
            <a:r>
              <a:rPr lang="en" sz="1700" b="1" u="sng">
                <a:solidFill>
                  <a:schemeClr val="dk2"/>
                </a:solidFill>
              </a:rPr>
              <a:t>Vericiguat- </a:t>
            </a:r>
            <a:r>
              <a:rPr lang="en" sz="1700">
                <a:solidFill>
                  <a:srgbClr val="040C28"/>
                </a:solidFill>
              </a:rPr>
              <a:t>stimulates soluble guanylate cyclase</a:t>
            </a:r>
            <a:r>
              <a:rPr lang="en" sz="1700">
                <a:solidFill>
                  <a:srgbClr val="222222"/>
                </a:solidFill>
                <a:highlight>
                  <a:schemeClr val="lt1"/>
                </a:highlight>
                <a:latin typeface="Merriweather"/>
                <a:ea typeface="Merriweather"/>
                <a:cs typeface="Merriweather"/>
                <a:sym typeface="Merriweather"/>
              </a:rPr>
              <a:t> </a:t>
            </a:r>
            <a:r>
              <a:rPr lang="en" sz="1700">
                <a:solidFill>
                  <a:srgbClr val="040C28"/>
                </a:solidFill>
              </a:rPr>
              <a:t>(sGC) leading to downstream effects including reduced inflammation and hypertrophy and improved renal blood flow</a:t>
            </a:r>
            <a:endParaRPr sz="1700">
              <a:solidFill>
                <a:srgbClr val="040C28"/>
              </a:solidFill>
            </a:endParaRPr>
          </a:p>
        </p:txBody>
      </p:sp>
      <p:sp>
        <p:nvSpPr>
          <p:cNvPr id="312" name="Google Shape;312;p50"/>
          <p:cNvSpPr txBox="1"/>
          <p:nvPr/>
        </p:nvSpPr>
        <p:spPr>
          <a:xfrm>
            <a:off x="241750" y="4485450"/>
            <a:ext cx="77355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000">
                <a:solidFill>
                  <a:srgbClr val="222222"/>
                </a:solidFill>
                <a:highlight>
                  <a:schemeClr val="lt1"/>
                </a:highlight>
              </a:rPr>
              <a:t>Lombardi, C.M., Cimino, G., Pagnesi, M. </a:t>
            </a:r>
            <a:r>
              <a:rPr lang="en" sz="1000" i="1">
                <a:solidFill>
                  <a:srgbClr val="222222"/>
                </a:solidFill>
              </a:rPr>
              <a:t>et al.</a:t>
            </a:r>
            <a:r>
              <a:rPr lang="en" sz="1000">
                <a:solidFill>
                  <a:srgbClr val="222222"/>
                </a:solidFill>
                <a:highlight>
                  <a:schemeClr val="lt1"/>
                </a:highlight>
              </a:rPr>
              <a:t> Vericiguat for Heart Failure with Reduced Ejection Fraction. </a:t>
            </a:r>
            <a:r>
              <a:rPr lang="en" sz="1000" i="1">
                <a:solidFill>
                  <a:srgbClr val="222222"/>
                </a:solidFill>
              </a:rPr>
              <a:t>Curr Cardiol Rep</a:t>
            </a:r>
            <a:r>
              <a:rPr lang="en" sz="1000">
                <a:solidFill>
                  <a:srgbClr val="222222"/>
                </a:solidFill>
                <a:highlight>
                  <a:schemeClr val="lt1"/>
                </a:highlight>
              </a:rPr>
              <a:t> </a:t>
            </a:r>
            <a:r>
              <a:rPr lang="en" sz="1000" b="1">
                <a:solidFill>
                  <a:srgbClr val="222222"/>
                </a:solidFill>
              </a:rPr>
              <a:t>23</a:t>
            </a:r>
            <a:r>
              <a:rPr lang="en" sz="1000">
                <a:solidFill>
                  <a:srgbClr val="222222"/>
                </a:solidFill>
                <a:highlight>
                  <a:schemeClr val="lt1"/>
                </a:highlight>
              </a:rPr>
              <a:t>, 144 (2021). https://doi.org/10.1007/s11886-021-01580-6</a:t>
            </a:r>
            <a:endParaRPr sz="900">
              <a:solidFill>
                <a:schemeClr val="dk1"/>
              </a:solidFill>
            </a:endParaRPr>
          </a:p>
          <a:p>
            <a:pPr marL="0" lvl="0" indent="0" algn="l" rtl="0">
              <a:spcBef>
                <a:spcPts val="0"/>
              </a:spcBef>
              <a:spcAft>
                <a:spcPts val="0"/>
              </a:spcAft>
              <a:buNone/>
            </a:pPr>
            <a:endParaRPr sz="1800">
              <a:solidFill>
                <a:schemeClr val="dk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6DAB5E-566F-467D-B7A6-9E6BAA736943}"/>
              </a:ext>
            </a:extLst>
          </p:cNvPr>
          <p:cNvSpPr/>
          <p:nvPr>
            <p:custDataLst>
              <p:tags r:id="rId2"/>
            </p:custDataLst>
          </p:nvPr>
        </p:nvSpPr>
        <p:spPr>
          <a:xfrm>
            <a:off x="333520" y="1307028"/>
            <a:ext cx="1778772" cy="1778772"/>
          </a:xfrm>
          <a:prstGeom prst="rect">
            <a:avLst/>
          </a:prstGeom>
          <a:blipFill>
            <a:blip r:embed="rId5">
              <a:extLst>
                <a:ext uri="{96DAC541-7B7A-43D3-8B79-37D633B846F1}">
                  <asvg:svgBlip xmlns:asvg="http://schemas.microsoft.com/office/drawing/2016/SVG/main" r:embed="rId6"/>
                </a:ext>
              </a:extLst>
            </a:blip>
            <a:stretch>
              <a:fillRect/>
            </a:stretch>
          </a:blip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419DDF5-611D-4590-AD93-F1542165E495}"/>
              </a:ext>
            </a:extLst>
          </p:cNvPr>
          <p:cNvSpPr/>
          <p:nvPr>
            <p:custDataLst>
              <p:tags r:id="rId3"/>
            </p:custDataLst>
          </p:nvPr>
        </p:nvSpPr>
        <p:spPr>
          <a:xfrm>
            <a:off x="2334638" y="750673"/>
            <a:ext cx="6364669" cy="2891481"/>
          </a:xfrm>
          <a:prstGeom prst="rect">
            <a:avLst/>
          </a:prstGeom>
          <a:noFill/>
          <a:ln w="25400" cap="flat" cmpd="sng" algn="ctr">
            <a:solidFill>
              <a:srgbClr val="FFFFFF"/>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rgbClr val="000000"/>
                </a:solidFill>
              </a:rPr>
              <a:t>Which of the following features does not occur in heart failure? </a:t>
            </a:r>
          </a:p>
        </p:txBody>
      </p:sp>
      <p:sp>
        <p:nvSpPr>
          <p:cNvPr id="4" name="Rectangle 3">
            <a:extLst>
              <a:ext uri="{FF2B5EF4-FFF2-40B4-BE49-F238E27FC236}">
                <a16:creationId xmlns:a16="http://schemas.microsoft.com/office/drawing/2014/main" id="{CC175DEB-9A18-45FD-ADDB-A74EEE078841}"/>
              </a:ext>
            </a:extLst>
          </p:cNvPr>
          <p:cNvSpPr/>
          <p:nvPr/>
        </p:nvSpPr>
        <p:spPr>
          <a:xfrm>
            <a:off x="0" y="4365024"/>
            <a:ext cx="9144000" cy="778476"/>
          </a:xfrm>
          <a:prstGeom prst="rect">
            <a:avLst/>
          </a:prstGeom>
          <a:solidFill>
            <a:srgbClr val="198038"/>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555866" tIns="194553" rIns="1389666" bIns="152863" rtlCol="0" anchor="ctr">
            <a:normAutofit fontScale="62500" lnSpcReduction="20000"/>
          </a:bodyPr>
          <a:lstStyle/>
          <a:p>
            <a:r>
              <a:rPr lang="en-US" sz="2600">
                <a:solidFill>
                  <a:srgbClr val="FFFFFF"/>
                </a:solidFill>
              </a:rPr>
              <a:t>The </a:t>
            </a:r>
            <a:r>
              <a:rPr lang="en-US" sz="2600">
                <a:solidFill>
                  <a:srgbClr val="FFFFFF"/>
                </a:solidFill>
                <a:hlinkClick r:id="rId7">
                  <a:extLst>
                    <a:ext uri="{A12FA001-AC4F-418D-AE19-62706E023703}">
                      <ahyp:hlinkClr xmlns:ahyp="http://schemas.microsoft.com/office/drawing/2018/hyperlinkcolor" val="tx"/>
                    </a:ext>
                  </a:extLst>
                </a:hlinkClick>
              </a:rPr>
              <a:t>Slido app</a:t>
            </a:r>
            <a:r>
              <a:rPr lang="en-US" sz="2600">
                <a:solidFill>
                  <a:srgbClr val="FFFFFF"/>
                </a:solidFill>
              </a:rPr>
              <a:t> must be installed on every computer you’re presenting from</a:t>
            </a:r>
          </a:p>
        </p:txBody>
      </p:sp>
      <p:pic>
        <p:nvPicPr>
          <p:cNvPr id="6" name="Graphic 5">
            <a:extLst>
              <a:ext uri="{FF2B5EF4-FFF2-40B4-BE49-F238E27FC236}">
                <a16:creationId xmlns:a16="http://schemas.microsoft.com/office/drawing/2014/main" id="{B7F8B3A7-C685-4544-BEBC-7F084C671E9F}"/>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222347" y="4643089"/>
            <a:ext cx="222347" cy="222347"/>
          </a:xfrm>
          <a:prstGeom prst="rect">
            <a:avLst/>
          </a:prstGeom>
        </p:spPr>
      </p:pic>
      <p:sp>
        <p:nvSpPr>
          <p:cNvPr id="7" name="Trapezoid 6">
            <a:extLst>
              <a:ext uri="{FF2B5EF4-FFF2-40B4-BE49-F238E27FC236}">
                <a16:creationId xmlns:a16="http://schemas.microsoft.com/office/drawing/2014/main" id="{CC166496-B283-445C-A1A4-3692BC25452C}"/>
              </a:ext>
            </a:extLst>
          </p:cNvPr>
          <p:cNvSpPr/>
          <p:nvPr/>
        </p:nvSpPr>
        <p:spPr>
          <a:xfrm rot="2700000">
            <a:off x="7215278" y="386193"/>
            <a:ext cx="2501399" cy="583660"/>
          </a:xfrm>
          <a:prstGeom prst="trapezoid">
            <a:avLst>
              <a:gd name="adj" fmla="val 100000"/>
            </a:avLst>
          </a:prstGeom>
          <a:solidFill>
            <a:srgbClr val="EDFAF2"/>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tIns="0" bIns="0" rtlCol="0" anchor="t">
            <a:normAutofit fontScale="55000" lnSpcReduction="20000"/>
          </a:bodyPr>
          <a:lstStyle/>
          <a:p>
            <a:pPr algn="ctr"/>
            <a:r>
              <a:rPr lang="en-US" sz="2600" b="1">
                <a:solidFill>
                  <a:srgbClr val="198038"/>
                </a:solidFill>
              </a:rPr>
              <a:t>Do not edit
</a:t>
            </a:r>
            <a:r>
              <a:rPr lang="en-US" sz="2200">
                <a:solidFill>
                  <a:srgbClr val="198038"/>
                </a:solidFill>
                <a:hlinkClick r:id="rId10">
                  <a:extLst>
                    <a:ext uri="{A12FA001-AC4F-418D-AE19-62706E023703}">
                      <ahyp:hlinkClr xmlns:ahyp="http://schemas.microsoft.com/office/drawing/2018/hyperlinkcolor" val="tx"/>
                    </a:ext>
                  </a:extLst>
                </a:hlinkClick>
              </a:rPr>
              <a:t>How to change the design</a:t>
            </a:r>
            <a:endParaRPr lang="en-US" sz="2200">
              <a:solidFill>
                <a:srgbClr val="198038"/>
              </a:solidFill>
            </a:endParaRPr>
          </a:p>
        </p:txBody>
      </p:sp>
      <p:pic>
        <p:nvPicPr>
          <p:cNvPr id="9" name="Graphic 8">
            <a:extLst>
              <a:ext uri="{FF2B5EF4-FFF2-40B4-BE49-F238E27FC236}">
                <a16:creationId xmlns:a16="http://schemas.microsoft.com/office/drawing/2014/main" id="{9D86EF7A-AEEA-41C1-B06C-40B29DD8AB57}"/>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8060062" y="4615295"/>
            <a:ext cx="833799" cy="277933"/>
          </a:xfrm>
          <a:prstGeom prst="rect">
            <a:avLst/>
          </a:prstGeom>
        </p:spPr>
      </p:pic>
    </p:spTree>
    <p:custDataLst>
      <p:tags r:id="rId1"/>
    </p:custDataLst>
    <p:extLst>
      <p:ext uri="{BB962C8B-B14F-4D97-AF65-F5344CB8AC3E}">
        <p14:creationId xmlns:p14="http://schemas.microsoft.com/office/powerpoint/2010/main" val="7238532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51"/>
          <p:cNvSpPr txBox="1">
            <a:spLocks noGrp="1"/>
          </p:cNvSpPr>
          <p:nvPr>
            <p:ph type="title"/>
          </p:nvPr>
        </p:nvSpPr>
        <p:spPr>
          <a:xfrm>
            <a:off x="311700" y="243750"/>
            <a:ext cx="8520600" cy="5559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SzPts val="990"/>
              <a:buNone/>
            </a:pPr>
            <a:r>
              <a:rPr lang="en" sz="2420"/>
              <a:t>VICTORIA TRIAL with VERICIGUAT</a:t>
            </a:r>
            <a:endParaRPr sz="2420"/>
          </a:p>
        </p:txBody>
      </p:sp>
      <p:sp>
        <p:nvSpPr>
          <p:cNvPr id="318" name="Google Shape;318;p51"/>
          <p:cNvSpPr txBox="1">
            <a:spLocks noGrp="1"/>
          </p:cNvSpPr>
          <p:nvPr>
            <p:ph type="body" idx="1"/>
          </p:nvPr>
        </p:nvSpPr>
        <p:spPr>
          <a:xfrm>
            <a:off x="311700" y="799650"/>
            <a:ext cx="8656800" cy="421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Higher risk HFrEF patients (&lt;4 weeks from HF decompensation) with LVEF &lt;45% and Class II-IV HF</a:t>
            </a:r>
            <a:endParaRPr/>
          </a:p>
          <a:p>
            <a:pPr marL="0" lvl="0" indent="0" algn="l" rtl="0">
              <a:spcBef>
                <a:spcPts val="1200"/>
              </a:spcBef>
              <a:spcAft>
                <a:spcPts val="0"/>
              </a:spcAft>
              <a:buNone/>
            </a:pPr>
            <a:r>
              <a:rPr lang="en"/>
              <a:t>Dose: 2.5 mg once daily with target of 10 mg daily (taken with food)</a:t>
            </a:r>
            <a:endParaRPr/>
          </a:p>
          <a:p>
            <a:pPr marL="0" lvl="0" indent="0" algn="l" rtl="0">
              <a:spcBef>
                <a:spcPts val="1200"/>
              </a:spcBef>
              <a:spcAft>
                <a:spcPts val="0"/>
              </a:spcAft>
              <a:buNone/>
            </a:pPr>
            <a:r>
              <a:rPr lang="en"/>
              <a:t>Reduction of CV death or first heart failure hospitalization. </a:t>
            </a:r>
            <a:endParaRPr/>
          </a:p>
          <a:p>
            <a:pPr marL="0" lvl="0" indent="0" algn="l" rtl="0">
              <a:spcBef>
                <a:spcPts val="1200"/>
              </a:spcBef>
              <a:spcAft>
                <a:spcPts val="0"/>
              </a:spcAft>
              <a:buNone/>
            </a:pPr>
            <a:r>
              <a:rPr lang="en"/>
              <a:t>No monitoring of electrolytes or renal function and no dose reduction for mild to moderate renal impairment</a:t>
            </a:r>
            <a:endParaRPr/>
          </a:p>
          <a:p>
            <a:pPr marL="0" lvl="0" indent="0" algn="l" rtl="0">
              <a:spcBef>
                <a:spcPts val="1200"/>
              </a:spcBef>
              <a:spcAft>
                <a:spcPts val="0"/>
              </a:spcAft>
              <a:buNone/>
            </a:pPr>
            <a:r>
              <a:rPr lang="en"/>
              <a:t>Contraindicated in patients on long acting nitrate or PDE5 inhibitor (sildenafil, tadalafil)</a:t>
            </a:r>
            <a:endParaRPr/>
          </a:p>
          <a:p>
            <a:pPr marL="0" lvl="0" indent="0" algn="l" rtl="0">
              <a:spcBef>
                <a:spcPts val="1200"/>
              </a:spcBef>
              <a:spcAft>
                <a:spcPts val="0"/>
              </a:spcAft>
              <a:buNone/>
            </a:pPr>
            <a:endParaRPr sz="1300"/>
          </a:p>
          <a:p>
            <a:pPr marL="0" lvl="0" indent="0" algn="l" rtl="0">
              <a:spcBef>
                <a:spcPts val="1200"/>
              </a:spcBef>
              <a:spcAft>
                <a:spcPts val="1200"/>
              </a:spcAft>
              <a:buNone/>
            </a:pPr>
            <a:endParaRPr sz="15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52"/>
          <p:cNvSpPr txBox="1">
            <a:spLocks noGrp="1"/>
          </p:cNvSpPr>
          <p:nvPr>
            <p:ph type="title"/>
          </p:nvPr>
        </p:nvSpPr>
        <p:spPr>
          <a:xfrm>
            <a:off x="396250" y="372925"/>
            <a:ext cx="1437300" cy="450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324" name="Google Shape;324;p5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325" name="Google Shape;325;p52"/>
          <p:cNvPicPr preferRelativeResize="0"/>
          <p:nvPr/>
        </p:nvPicPr>
        <p:blipFill>
          <a:blip r:embed="rId3">
            <a:alphaModFix/>
          </a:blip>
          <a:stretch>
            <a:fillRect/>
          </a:stretch>
        </p:blipFill>
        <p:spPr>
          <a:xfrm>
            <a:off x="3134613" y="384712"/>
            <a:ext cx="2874775" cy="43740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53"/>
          <p:cNvPicPr preferRelativeResize="0"/>
          <p:nvPr/>
        </p:nvPicPr>
        <p:blipFill>
          <a:blip r:embed="rId3">
            <a:alphaModFix/>
          </a:blip>
          <a:stretch>
            <a:fillRect/>
          </a:stretch>
        </p:blipFill>
        <p:spPr>
          <a:xfrm>
            <a:off x="2097199" y="382500"/>
            <a:ext cx="4949601" cy="4521852"/>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54"/>
          <p:cNvSpPr txBox="1">
            <a:spLocks noGrp="1"/>
          </p:cNvSpPr>
          <p:nvPr>
            <p:ph type="title"/>
          </p:nvPr>
        </p:nvSpPr>
        <p:spPr>
          <a:xfrm>
            <a:off x="311700" y="22810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What is the role of Iron Therapy in Heart Failure?</a:t>
            </a:r>
            <a:endParaRPr/>
          </a:p>
        </p:txBody>
      </p:sp>
      <p:sp>
        <p:nvSpPr>
          <p:cNvPr id="336" name="Google Shape;336;p54"/>
          <p:cNvSpPr txBox="1">
            <a:spLocks noGrp="1"/>
          </p:cNvSpPr>
          <p:nvPr>
            <p:ph type="body" idx="1"/>
          </p:nvPr>
        </p:nvSpPr>
        <p:spPr>
          <a:xfrm>
            <a:off x="490400" y="800800"/>
            <a:ext cx="8245500" cy="3840900"/>
          </a:xfrm>
          <a:prstGeom prst="rect">
            <a:avLst/>
          </a:prstGeom>
        </p:spPr>
        <p:txBody>
          <a:bodyPr spcFirstLastPara="1" wrap="square" lIns="91425" tIns="91425" rIns="91425" bIns="91425" anchor="t" anchorCtr="0">
            <a:normAutofit fontScale="92500"/>
          </a:bodyPr>
          <a:lstStyle/>
          <a:p>
            <a:pPr marL="457200" lvl="0" indent="-346075" algn="l" rtl="0">
              <a:spcBef>
                <a:spcPts val="0"/>
              </a:spcBef>
              <a:spcAft>
                <a:spcPts val="0"/>
              </a:spcAft>
              <a:buSzPct val="100000"/>
              <a:buChar char="●"/>
            </a:pPr>
            <a:r>
              <a:rPr lang="en" sz="2000"/>
              <a:t>50% of patients with heart failure will be Iron Deficient</a:t>
            </a:r>
            <a:endParaRPr sz="2000"/>
          </a:p>
          <a:p>
            <a:pPr marL="914400" lvl="1" indent="-346075" algn="l" rtl="0">
              <a:spcBef>
                <a:spcPts val="0"/>
              </a:spcBef>
              <a:spcAft>
                <a:spcPts val="0"/>
              </a:spcAft>
              <a:buSzPct val="100000"/>
              <a:buChar char="○"/>
            </a:pPr>
            <a:r>
              <a:rPr lang="en" sz="2000"/>
              <a:t>Decreased functional capacity, quality of life-negative impact on heart function</a:t>
            </a:r>
            <a:endParaRPr sz="2000"/>
          </a:p>
          <a:p>
            <a:pPr marL="914400" lvl="1" indent="-346075" algn="l" rtl="0">
              <a:spcBef>
                <a:spcPts val="0"/>
              </a:spcBef>
              <a:spcAft>
                <a:spcPts val="0"/>
              </a:spcAft>
              <a:buSzPct val="100000"/>
              <a:buChar char="○"/>
            </a:pPr>
            <a:r>
              <a:rPr lang="en" sz="2000"/>
              <a:t>Iron levels should be checked in hospitalized patients</a:t>
            </a:r>
            <a:endParaRPr sz="2000"/>
          </a:p>
          <a:p>
            <a:pPr marL="0" lvl="0" indent="0" algn="ctr" rtl="0">
              <a:spcBef>
                <a:spcPts val="1200"/>
              </a:spcBef>
              <a:spcAft>
                <a:spcPts val="0"/>
              </a:spcAft>
              <a:buNone/>
            </a:pPr>
            <a:r>
              <a:rPr lang="en" sz="2000" b="1" u="sng"/>
              <a:t>AFFIRM-AHF Trial</a:t>
            </a:r>
            <a:r>
              <a:rPr lang="en" sz="2000" u="sng"/>
              <a:t> </a:t>
            </a:r>
            <a:endParaRPr sz="2000" u="sng"/>
          </a:p>
          <a:p>
            <a:pPr marL="457200" lvl="0" indent="-322580" algn="l" rtl="0">
              <a:spcBef>
                <a:spcPts val="1200"/>
              </a:spcBef>
              <a:spcAft>
                <a:spcPts val="0"/>
              </a:spcAft>
              <a:buClr>
                <a:schemeClr val="dk1"/>
              </a:buClr>
              <a:buSzPct val="100000"/>
              <a:buChar char="➔"/>
            </a:pPr>
            <a:r>
              <a:rPr lang="en" sz="1600">
                <a:solidFill>
                  <a:schemeClr val="dk1"/>
                </a:solidFill>
              </a:rPr>
              <a:t>Ferric Carboxymaltose for Iron deficiency at discharge after acute heart failure hospitalization</a:t>
            </a:r>
            <a:endParaRPr sz="1600">
              <a:solidFill>
                <a:schemeClr val="dk1"/>
              </a:solidFill>
            </a:endParaRPr>
          </a:p>
          <a:p>
            <a:pPr marL="457200" lvl="0" indent="-322580" algn="l" rtl="0">
              <a:spcBef>
                <a:spcPts val="0"/>
              </a:spcBef>
              <a:spcAft>
                <a:spcPts val="0"/>
              </a:spcAft>
              <a:buClr>
                <a:schemeClr val="dk1"/>
              </a:buClr>
              <a:buSzPct val="100000"/>
              <a:buChar char="➔"/>
            </a:pPr>
            <a:r>
              <a:rPr lang="en" sz="1600">
                <a:solidFill>
                  <a:schemeClr val="dk1"/>
                </a:solidFill>
              </a:rPr>
              <a:t>Multicenter, randomized, double blind placebo controlled trial</a:t>
            </a:r>
            <a:endParaRPr sz="1600">
              <a:solidFill>
                <a:schemeClr val="dk1"/>
              </a:solidFill>
            </a:endParaRPr>
          </a:p>
          <a:p>
            <a:pPr marL="457200" lvl="0" indent="-322580" algn="l" rtl="0">
              <a:spcBef>
                <a:spcPts val="0"/>
              </a:spcBef>
              <a:spcAft>
                <a:spcPts val="0"/>
              </a:spcAft>
              <a:buClr>
                <a:schemeClr val="dk1"/>
              </a:buClr>
              <a:buSzPct val="100000"/>
              <a:buChar char="➔"/>
            </a:pPr>
            <a:r>
              <a:rPr lang="en" sz="1600">
                <a:solidFill>
                  <a:schemeClr val="dk1"/>
                </a:solidFill>
              </a:rPr>
              <a:t>LVEF &lt; 50% and received at least 40 mg IV Lasix (or equivalent)</a:t>
            </a:r>
            <a:endParaRPr sz="1600">
              <a:solidFill>
                <a:schemeClr val="dk1"/>
              </a:solidFill>
            </a:endParaRPr>
          </a:p>
          <a:p>
            <a:pPr marL="457200" lvl="0" indent="-322580" algn="l" rtl="0">
              <a:spcBef>
                <a:spcPts val="0"/>
              </a:spcBef>
              <a:spcAft>
                <a:spcPts val="0"/>
              </a:spcAft>
              <a:buClr>
                <a:schemeClr val="dk1"/>
              </a:buClr>
              <a:buSzPct val="100000"/>
              <a:buChar char="➔"/>
            </a:pPr>
            <a:r>
              <a:rPr lang="en" sz="1600">
                <a:solidFill>
                  <a:schemeClr val="dk1"/>
                </a:solidFill>
              </a:rPr>
              <a:t>IV Ferric carboxymaltose (FCM)</a:t>
            </a:r>
            <a:endParaRPr sz="1600">
              <a:solidFill>
                <a:schemeClr val="dk1"/>
              </a:solidFill>
            </a:endParaRPr>
          </a:p>
          <a:p>
            <a:pPr marL="0" lvl="0" indent="0" algn="l" rtl="0">
              <a:spcBef>
                <a:spcPts val="500"/>
              </a:spcBef>
              <a:spcAft>
                <a:spcPts val="0"/>
              </a:spcAft>
              <a:buClr>
                <a:schemeClr val="dk1"/>
              </a:buClr>
              <a:buSzPct val="64705"/>
              <a:buFont typeface="Arial"/>
              <a:buNone/>
            </a:pPr>
            <a:r>
              <a:rPr lang="en" sz="1700" u="sng">
                <a:solidFill>
                  <a:schemeClr val="dk1"/>
                </a:solidFill>
              </a:rPr>
              <a:t>Results</a:t>
            </a:r>
            <a:r>
              <a:rPr lang="en" sz="1700">
                <a:solidFill>
                  <a:schemeClr val="dk1"/>
                </a:solidFill>
              </a:rPr>
              <a:t>: reduced risk of recurrent hospitalization; but did not reduce the risk of CV death</a:t>
            </a:r>
            <a:endParaRPr sz="1700">
              <a:solidFill>
                <a:schemeClr val="dk1"/>
              </a:solidFill>
            </a:endParaRPr>
          </a:p>
          <a:p>
            <a:pPr marL="0" lvl="0" indent="0" algn="l" rtl="0">
              <a:spcBef>
                <a:spcPts val="500"/>
              </a:spcBef>
              <a:spcAft>
                <a:spcPts val="1200"/>
              </a:spcAft>
              <a:buNone/>
            </a:pPr>
            <a:endParaRPr sz="21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1" name="Google Shape;341;p55"/>
          <p:cNvPicPr preferRelativeResize="0"/>
          <p:nvPr/>
        </p:nvPicPr>
        <p:blipFill rotWithShape="1">
          <a:blip r:embed="rId3">
            <a:alphaModFix/>
          </a:blip>
          <a:srcRect/>
          <a:stretch/>
        </p:blipFill>
        <p:spPr>
          <a:xfrm>
            <a:off x="1338787" y="343875"/>
            <a:ext cx="6466425" cy="44557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5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SO WHAT IS THE NEXT STEP??</a:t>
            </a:r>
            <a:endParaRPr/>
          </a:p>
        </p:txBody>
      </p:sp>
      <p:sp>
        <p:nvSpPr>
          <p:cNvPr id="347" name="Google Shape;347;p5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348" name="Google Shape;348;p56"/>
          <p:cNvPicPr preferRelativeResize="0"/>
          <p:nvPr/>
        </p:nvPicPr>
        <p:blipFill>
          <a:blip r:embed="rId3">
            <a:alphaModFix/>
          </a:blip>
          <a:stretch>
            <a:fillRect/>
          </a:stretch>
        </p:blipFill>
        <p:spPr>
          <a:xfrm>
            <a:off x="1736713" y="1100825"/>
            <a:ext cx="5670575" cy="35197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57"/>
          <p:cNvSpPr txBox="1">
            <a:spLocks noGrp="1"/>
          </p:cNvSpPr>
          <p:nvPr>
            <p:ph type="title"/>
          </p:nvPr>
        </p:nvSpPr>
        <p:spPr>
          <a:xfrm>
            <a:off x="209400" y="1955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820"/>
              <a:t>Stabilization period after 3-6 months</a:t>
            </a:r>
            <a:endParaRPr sz="2820"/>
          </a:p>
        </p:txBody>
      </p:sp>
      <p:sp>
        <p:nvSpPr>
          <p:cNvPr id="354" name="Google Shape;354;p57"/>
          <p:cNvSpPr txBox="1">
            <a:spLocks noGrp="1"/>
          </p:cNvSpPr>
          <p:nvPr>
            <p:ph type="body" idx="1"/>
          </p:nvPr>
        </p:nvSpPr>
        <p:spPr>
          <a:xfrm>
            <a:off x="364950" y="718500"/>
            <a:ext cx="8416500" cy="3980100"/>
          </a:xfrm>
          <a:prstGeom prst="rect">
            <a:avLst/>
          </a:prstGeom>
        </p:spPr>
        <p:txBody>
          <a:bodyPr spcFirstLastPara="1" wrap="square" lIns="91425" tIns="91425" rIns="91425" bIns="91425" anchor="t" anchorCtr="0">
            <a:normAutofit fontScale="25000" lnSpcReduction="20000"/>
          </a:bodyPr>
          <a:lstStyle/>
          <a:p>
            <a:pPr marL="0" lvl="0" indent="0" algn="l" rtl="0">
              <a:spcBef>
                <a:spcPts val="1200"/>
              </a:spcBef>
              <a:spcAft>
                <a:spcPts val="0"/>
              </a:spcAft>
              <a:buNone/>
            </a:pPr>
            <a:r>
              <a:rPr lang="en" sz="9600">
                <a:solidFill>
                  <a:schemeClr val="dk1"/>
                </a:solidFill>
              </a:rPr>
              <a:t>Assess response to therapy and cardiac remodeling:</a:t>
            </a:r>
            <a:endParaRPr sz="9600">
              <a:solidFill>
                <a:schemeClr val="dk1"/>
              </a:solidFill>
            </a:endParaRPr>
          </a:p>
          <a:p>
            <a:pPr marL="457200" lvl="0" indent="-355600" algn="l" rtl="0">
              <a:spcBef>
                <a:spcPts val="1700"/>
              </a:spcBef>
              <a:spcAft>
                <a:spcPts val="0"/>
              </a:spcAft>
              <a:buClr>
                <a:schemeClr val="dk1"/>
              </a:buClr>
              <a:buSzPct val="100000"/>
              <a:buChar char="●"/>
            </a:pPr>
            <a:r>
              <a:rPr lang="en" sz="8000">
                <a:solidFill>
                  <a:schemeClr val="dk1"/>
                </a:solidFill>
              </a:rPr>
              <a:t>Reassess patient trajectory at each visit</a:t>
            </a:r>
            <a:endParaRPr sz="8000">
              <a:solidFill>
                <a:schemeClr val="dk1"/>
              </a:solidFill>
            </a:endParaRPr>
          </a:p>
          <a:p>
            <a:pPr marL="457200" lvl="0" indent="-355600" algn="l" rtl="0">
              <a:spcBef>
                <a:spcPts val="0"/>
              </a:spcBef>
              <a:spcAft>
                <a:spcPts val="0"/>
              </a:spcAft>
              <a:buClr>
                <a:schemeClr val="dk1"/>
              </a:buClr>
              <a:buSzPct val="100000"/>
              <a:buChar char="●"/>
            </a:pPr>
            <a:r>
              <a:rPr lang="en" sz="8000">
                <a:solidFill>
                  <a:schemeClr val="dk1"/>
                </a:solidFill>
              </a:rPr>
              <a:t>Repeat testing-Echo should be repeated to assess response to therapy: </a:t>
            </a:r>
            <a:endParaRPr sz="8000">
              <a:solidFill>
                <a:schemeClr val="dk1"/>
              </a:solidFill>
            </a:endParaRPr>
          </a:p>
          <a:p>
            <a:pPr marL="914400" lvl="0" indent="-355600" algn="l" rtl="0">
              <a:spcBef>
                <a:spcPts val="0"/>
              </a:spcBef>
              <a:spcAft>
                <a:spcPts val="0"/>
              </a:spcAft>
              <a:buClr>
                <a:schemeClr val="dk1"/>
              </a:buClr>
              <a:buSzPct val="100000"/>
              <a:buChar char="●"/>
            </a:pPr>
            <a:r>
              <a:rPr lang="en" sz="8000">
                <a:solidFill>
                  <a:schemeClr val="dk1"/>
                </a:solidFill>
              </a:rPr>
              <a:t>If EF remains &lt;/= to 35% after 3 months of GDMT: consider eligibility for ICD (internal cardiac defibrillator) and/or CRT(cardiac resynchronization therapy)</a:t>
            </a:r>
            <a:endParaRPr sz="8000">
              <a:solidFill>
                <a:schemeClr val="dk1"/>
              </a:solidFill>
            </a:endParaRPr>
          </a:p>
          <a:p>
            <a:pPr marL="914400" lvl="0" indent="-355600" algn="l" rtl="0">
              <a:spcBef>
                <a:spcPts val="0"/>
              </a:spcBef>
              <a:spcAft>
                <a:spcPts val="0"/>
              </a:spcAft>
              <a:buClr>
                <a:schemeClr val="dk1"/>
              </a:buClr>
              <a:buSzPct val="100000"/>
              <a:buChar char="●"/>
            </a:pPr>
            <a:r>
              <a:rPr lang="en" sz="8000">
                <a:solidFill>
                  <a:schemeClr val="dk1"/>
                </a:solidFill>
              </a:rPr>
              <a:t>If EF recovers: continue GDMT</a:t>
            </a:r>
            <a:endParaRPr sz="8000">
              <a:solidFill>
                <a:schemeClr val="dk1"/>
              </a:solidFill>
            </a:endParaRPr>
          </a:p>
          <a:p>
            <a:pPr marL="1371600" lvl="1" indent="-355600" algn="l" rtl="0">
              <a:spcBef>
                <a:spcPts val="0"/>
              </a:spcBef>
              <a:spcAft>
                <a:spcPts val="0"/>
              </a:spcAft>
              <a:buClr>
                <a:schemeClr val="dk1"/>
              </a:buClr>
              <a:buSzPct val="100000"/>
              <a:buChar char="○"/>
            </a:pPr>
            <a:r>
              <a:rPr lang="en" sz="8000">
                <a:solidFill>
                  <a:schemeClr val="dk1"/>
                </a:solidFill>
              </a:rPr>
              <a:t>TRED-HF: approx 50% have HF event within 6 months when meds are discontinued</a:t>
            </a:r>
            <a:endParaRPr sz="8000">
              <a:solidFill>
                <a:schemeClr val="dk1"/>
              </a:solidFill>
            </a:endParaRPr>
          </a:p>
          <a:p>
            <a:pPr marL="0" lvl="0" indent="0" algn="l" rtl="0">
              <a:spcBef>
                <a:spcPts val="1700"/>
              </a:spcBef>
              <a:spcAft>
                <a:spcPts val="0"/>
              </a:spcAft>
              <a:buNone/>
            </a:pPr>
            <a:endParaRPr sz="2250">
              <a:solidFill>
                <a:schemeClr val="dk1"/>
              </a:solidFill>
            </a:endParaRPr>
          </a:p>
          <a:p>
            <a:pPr marL="0" lvl="0" indent="0" algn="l" rtl="0">
              <a:spcBef>
                <a:spcPts val="1700"/>
              </a:spcBef>
              <a:spcAft>
                <a:spcPts val="0"/>
              </a:spcAft>
              <a:buNone/>
            </a:pPr>
            <a:endParaRPr sz="1850">
              <a:solidFill>
                <a:schemeClr val="dk1"/>
              </a:solidFill>
            </a:endParaRPr>
          </a:p>
          <a:p>
            <a:pPr marL="457200" lvl="0" indent="0" algn="l" rtl="0">
              <a:spcBef>
                <a:spcPts val="1700"/>
              </a:spcBef>
              <a:spcAft>
                <a:spcPts val="1700"/>
              </a:spcAft>
              <a:buNone/>
            </a:pPr>
            <a:endParaRPr sz="2550">
              <a:solidFill>
                <a:schemeClr val="dk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58"/>
          <p:cNvSpPr txBox="1">
            <a:spLocks noGrp="1"/>
          </p:cNvSpPr>
          <p:nvPr>
            <p:ph type="title"/>
          </p:nvPr>
        </p:nvSpPr>
        <p:spPr>
          <a:xfrm>
            <a:off x="311700" y="33557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39285"/>
              <a:buFont typeface="Arial"/>
              <a:buNone/>
            </a:pPr>
            <a:r>
              <a:rPr lang="en"/>
              <a:t>Device Therapy for HFrEF </a:t>
            </a:r>
            <a:endParaRPr/>
          </a:p>
          <a:p>
            <a:pPr marL="0" lvl="0" indent="0" algn="l" rtl="0">
              <a:spcBef>
                <a:spcPts val="0"/>
              </a:spcBef>
              <a:spcAft>
                <a:spcPts val="0"/>
              </a:spcAft>
              <a:buNone/>
            </a:pPr>
            <a:endParaRPr/>
          </a:p>
        </p:txBody>
      </p:sp>
      <p:sp>
        <p:nvSpPr>
          <p:cNvPr id="360" name="Google Shape;360;p58"/>
          <p:cNvSpPr txBox="1">
            <a:spLocks noGrp="1"/>
          </p:cNvSpPr>
          <p:nvPr>
            <p:ph type="body" idx="1"/>
          </p:nvPr>
        </p:nvSpPr>
        <p:spPr>
          <a:xfrm>
            <a:off x="374700" y="908275"/>
            <a:ext cx="8394600" cy="3359700"/>
          </a:xfrm>
          <a:prstGeom prst="rect">
            <a:avLst/>
          </a:prstGeom>
        </p:spPr>
        <p:txBody>
          <a:bodyPr spcFirstLastPara="1" wrap="square" lIns="91425" tIns="91425" rIns="91425" bIns="91425" anchor="t" anchorCtr="0">
            <a:normAutofit fontScale="92500"/>
          </a:bodyPr>
          <a:lstStyle/>
          <a:p>
            <a:pPr marL="457200" lvl="0" indent="-355600" algn="l" rtl="0">
              <a:lnSpc>
                <a:spcPct val="115000"/>
              </a:lnSpc>
              <a:spcBef>
                <a:spcPts val="0"/>
              </a:spcBef>
              <a:spcAft>
                <a:spcPts val="0"/>
              </a:spcAft>
              <a:buSzPts val="2000"/>
              <a:buAutoNum type="arabicPeriod"/>
            </a:pPr>
            <a:r>
              <a:rPr lang="en" sz="2000" b="1"/>
              <a:t>Implantable Cardiac Defibrillator (ICD):</a:t>
            </a:r>
            <a:r>
              <a:rPr lang="en" sz="2000"/>
              <a:t> prevention of sudden cardiac death</a:t>
            </a:r>
            <a:endParaRPr sz="2000"/>
          </a:p>
          <a:p>
            <a:pPr marL="457200" lvl="0" indent="-355600" algn="l" rtl="0">
              <a:lnSpc>
                <a:spcPct val="115000"/>
              </a:lnSpc>
              <a:spcBef>
                <a:spcPts val="0"/>
              </a:spcBef>
              <a:spcAft>
                <a:spcPts val="0"/>
              </a:spcAft>
              <a:buSzPts val="2000"/>
              <a:buAutoNum type="arabicPeriod"/>
            </a:pPr>
            <a:r>
              <a:rPr lang="en" sz="2000" b="1"/>
              <a:t>Cardiac Resynchronization Therapy (CRT): </a:t>
            </a:r>
            <a:r>
              <a:rPr lang="en" sz="2000"/>
              <a:t> implantation of pacing leads to the R and L ventricles via the coronary sinus maximizing synchrony of the right and left side of the heart. </a:t>
            </a:r>
            <a:r>
              <a:rPr lang="en" sz="2000" b="1"/>
              <a:t>Largest benefit </a:t>
            </a:r>
            <a:r>
              <a:rPr lang="en" sz="2000"/>
              <a:t>in patients with LBBB and QRS &gt;150 msec but can be used in those patients that have QRS 120-149 msec or non-LBBB depending on HF Class</a:t>
            </a:r>
            <a:endParaRPr sz="2000"/>
          </a:p>
          <a:p>
            <a:pPr marL="457200" lvl="0" indent="-355600" algn="l" rtl="0">
              <a:spcBef>
                <a:spcPts val="0"/>
              </a:spcBef>
              <a:spcAft>
                <a:spcPts val="0"/>
              </a:spcAft>
              <a:buSzPts val="2000"/>
              <a:buAutoNum type="arabicPeriod"/>
            </a:pPr>
            <a:r>
              <a:rPr lang="en" sz="2000" b="1"/>
              <a:t>Left Ventricular Assist Device (LVAD):</a:t>
            </a:r>
            <a:r>
              <a:rPr lang="en" sz="2000"/>
              <a:t> Advanced Heart Failure Center</a:t>
            </a:r>
            <a:endParaRPr sz="200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59"/>
          <p:cNvPicPr preferRelativeResize="0"/>
          <p:nvPr/>
        </p:nvPicPr>
        <p:blipFill>
          <a:blip r:embed="rId3">
            <a:alphaModFix/>
          </a:blip>
          <a:stretch>
            <a:fillRect/>
          </a:stretch>
        </p:blipFill>
        <p:spPr>
          <a:xfrm>
            <a:off x="3492925" y="466638"/>
            <a:ext cx="5132650" cy="4210225"/>
          </a:xfrm>
          <a:prstGeom prst="rect">
            <a:avLst/>
          </a:prstGeom>
          <a:noFill/>
          <a:ln>
            <a:noFill/>
          </a:ln>
        </p:spPr>
      </p:pic>
      <p:sp>
        <p:nvSpPr>
          <p:cNvPr id="366" name="Google Shape;366;p59"/>
          <p:cNvSpPr txBox="1"/>
          <p:nvPr/>
        </p:nvSpPr>
        <p:spPr>
          <a:xfrm>
            <a:off x="338250" y="407900"/>
            <a:ext cx="30543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2"/>
                </a:solidFill>
              </a:rPr>
              <a:t>CARDIAC REHABILITATION: BENEFITS FOR HF PATIENTS </a:t>
            </a:r>
            <a:endParaRPr sz="1600">
              <a:solidFill>
                <a:schemeClr val="dk2"/>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60"/>
          <p:cNvSpPr txBox="1">
            <a:spLocks noGrp="1"/>
          </p:cNvSpPr>
          <p:nvPr>
            <p:ph type="title"/>
          </p:nvPr>
        </p:nvSpPr>
        <p:spPr>
          <a:xfrm>
            <a:off x="311700" y="281000"/>
            <a:ext cx="8520600" cy="4806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SzPct val="40909"/>
              <a:buNone/>
            </a:pPr>
            <a:r>
              <a:rPr lang="en" sz="2420"/>
              <a:t>SUMMARY OF MEDICAL TX FOR HFrEF</a:t>
            </a:r>
            <a:endParaRPr sz="2420"/>
          </a:p>
        </p:txBody>
      </p:sp>
      <p:sp>
        <p:nvSpPr>
          <p:cNvPr id="372" name="Google Shape;372;p6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373" name="Google Shape;373;p60"/>
          <p:cNvPicPr preferRelativeResize="0"/>
          <p:nvPr/>
        </p:nvPicPr>
        <p:blipFill rotWithShape="1">
          <a:blip r:embed="rId3">
            <a:alphaModFix/>
          </a:blip>
          <a:srcRect/>
          <a:stretch/>
        </p:blipFill>
        <p:spPr>
          <a:xfrm>
            <a:off x="2386900" y="761600"/>
            <a:ext cx="4370200" cy="409372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EC2E1A-D49C-4D01-A1ED-65C3D8BFC2F6}"/>
              </a:ext>
            </a:extLst>
          </p:cNvPr>
          <p:cNvSpPr/>
          <p:nvPr>
            <p:custDataLst>
              <p:tags r:id="rId2"/>
            </p:custDataLst>
          </p:nvPr>
        </p:nvSpPr>
        <p:spPr>
          <a:xfrm>
            <a:off x="333520" y="1307028"/>
            <a:ext cx="1778772" cy="1778772"/>
          </a:xfrm>
          <a:prstGeom prst="rect">
            <a:avLst/>
          </a:prstGeom>
          <a:blipFill>
            <a:blip r:embed="rId5">
              <a:extLst>
                <a:ext uri="{96DAC541-7B7A-43D3-8B79-37D633B846F1}">
                  <asvg:svgBlip xmlns:asvg="http://schemas.microsoft.com/office/drawing/2016/SVG/main" r:embed="rId6"/>
                </a:ext>
              </a:extLst>
            </a:blip>
            <a:stretch>
              <a:fillRect/>
            </a:stretch>
          </a:blip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DFD8E47-1EC9-4070-81A2-F8DE944CCE60}"/>
              </a:ext>
            </a:extLst>
          </p:cNvPr>
          <p:cNvSpPr/>
          <p:nvPr>
            <p:custDataLst>
              <p:tags r:id="rId3"/>
            </p:custDataLst>
          </p:nvPr>
        </p:nvSpPr>
        <p:spPr>
          <a:xfrm>
            <a:off x="2334638" y="750673"/>
            <a:ext cx="6364669" cy="2891481"/>
          </a:xfrm>
          <a:prstGeom prst="rect">
            <a:avLst/>
          </a:prstGeom>
          <a:noFill/>
          <a:ln w="25400" cap="flat" cmpd="sng" algn="ctr">
            <a:solidFill>
              <a:srgbClr val="FFFFFF"/>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rgbClr val="000000"/>
                </a:solidFill>
              </a:rPr>
              <a:t>The H2FPEF score includes all of the following except:</a:t>
            </a:r>
          </a:p>
        </p:txBody>
      </p:sp>
      <p:sp>
        <p:nvSpPr>
          <p:cNvPr id="4" name="Rectangle 3">
            <a:extLst>
              <a:ext uri="{FF2B5EF4-FFF2-40B4-BE49-F238E27FC236}">
                <a16:creationId xmlns:a16="http://schemas.microsoft.com/office/drawing/2014/main" id="{D2D6D179-D16B-4A6F-B3D6-369A0D0DAE54}"/>
              </a:ext>
            </a:extLst>
          </p:cNvPr>
          <p:cNvSpPr/>
          <p:nvPr/>
        </p:nvSpPr>
        <p:spPr>
          <a:xfrm>
            <a:off x="0" y="4365024"/>
            <a:ext cx="9144000" cy="778476"/>
          </a:xfrm>
          <a:prstGeom prst="rect">
            <a:avLst/>
          </a:prstGeom>
          <a:solidFill>
            <a:srgbClr val="198038"/>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555866" tIns="194553" rIns="1389666" bIns="152863" rtlCol="0" anchor="ctr">
            <a:normAutofit fontScale="62500" lnSpcReduction="20000"/>
          </a:bodyPr>
          <a:lstStyle/>
          <a:p>
            <a:r>
              <a:rPr lang="en-US" sz="2600">
                <a:solidFill>
                  <a:srgbClr val="FFFFFF"/>
                </a:solidFill>
              </a:rPr>
              <a:t>The </a:t>
            </a:r>
            <a:r>
              <a:rPr lang="en-US" sz="2600">
                <a:solidFill>
                  <a:srgbClr val="FFFFFF"/>
                </a:solidFill>
                <a:hlinkClick r:id="rId7">
                  <a:extLst>
                    <a:ext uri="{A12FA001-AC4F-418D-AE19-62706E023703}">
                      <ahyp:hlinkClr xmlns:ahyp="http://schemas.microsoft.com/office/drawing/2018/hyperlinkcolor" val="tx"/>
                    </a:ext>
                  </a:extLst>
                </a:hlinkClick>
              </a:rPr>
              <a:t>Slido app</a:t>
            </a:r>
            <a:r>
              <a:rPr lang="en-US" sz="2600">
                <a:solidFill>
                  <a:srgbClr val="FFFFFF"/>
                </a:solidFill>
              </a:rPr>
              <a:t> must be installed on every computer you’re presenting from</a:t>
            </a:r>
          </a:p>
        </p:txBody>
      </p:sp>
      <p:pic>
        <p:nvPicPr>
          <p:cNvPr id="6" name="Graphic 5">
            <a:extLst>
              <a:ext uri="{FF2B5EF4-FFF2-40B4-BE49-F238E27FC236}">
                <a16:creationId xmlns:a16="http://schemas.microsoft.com/office/drawing/2014/main" id="{BA616A48-59C2-4F6A-B554-97692107A3D6}"/>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222347" y="4643089"/>
            <a:ext cx="222347" cy="222347"/>
          </a:xfrm>
          <a:prstGeom prst="rect">
            <a:avLst/>
          </a:prstGeom>
        </p:spPr>
      </p:pic>
      <p:sp>
        <p:nvSpPr>
          <p:cNvPr id="7" name="Trapezoid 6">
            <a:extLst>
              <a:ext uri="{FF2B5EF4-FFF2-40B4-BE49-F238E27FC236}">
                <a16:creationId xmlns:a16="http://schemas.microsoft.com/office/drawing/2014/main" id="{3853BE89-22F3-43BC-A09C-61B938277FB5}"/>
              </a:ext>
            </a:extLst>
          </p:cNvPr>
          <p:cNvSpPr/>
          <p:nvPr/>
        </p:nvSpPr>
        <p:spPr>
          <a:xfrm rot="2700000">
            <a:off x="7215278" y="386193"/>
            <a:ext cx="2501399" cy="583660"/>
          </a:xfrm>
          <a:prstGeom prst="trapezoid">
            <a:avLst>
              <a:gd name="adj" fmla="val 100000"/>
            </a:avLst>
          </a:prstGeom>
          <a:solidFill>
            <a:srgbClr val="EDFAF2"/>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tIns="0" bIns="0" rtlCol="0" anchor="t">
            <a:normAutofit fontScale="55000" lnSpcReduction="20000"/>
          </a:bodyPr>
          <a:lstStyle/>
          <a:p>
            <a:pPr algn="ctr"/>
            <a:r>
              <a:rPr lang="en-US" sz="2600" b="1">
                <a:solidFill>
                  <a:srgbClr val="198038"/>
                </a:solidFill>
              </a:rPr>
              <a:t>Do not edit
</a:t>
            </a:r>
            <a:r>
              <a:rPr lang="en-US" sz="2200">
                <a:solidFill>
                  <a:srgbClr val="198038"/>
                </a:solidFill>
                <a:hlinkClick r:id="rId10">
                  <a:extLst>
                    <a:ext uri="{A12FA001-AC4F-418D-AE19-62706E023703}">
                      <ahyp:hlinkClr xmlns:ahyp="http://schemas.microsoft.com/office/drawing/2018/hyperlinkcolor" val="tx"/>
                    </a:ext>
                  </a:extLst>
                </a:hlinkClick>
              </a:rPr>
              <a:t>How to change the design</a:t>
            </a:r>
            <a:endParaRPr lang="en-US" sz="2200">
              <a:solidFill>
                <a:srgbClr val="198038"/>
              </a:solidFill>
            </a:endParaRPr>
          </a:p>
        </p:txBody>
      </p:sp>
      <p:pic>
        <p:nvPicPr>
          <p:cNvPr id="9" name="Graphic 8">
            <a:extLst>
              <a:ext uri="{FF2B5EF4-FFF2-40B4-BE49-F238E27FC236}">
                <a16:creationId xmlns:a16="http://schemas.microsoft.com/office/drawing/2014/main" id="{6E8C16B7-563C-4398-997B-ADC42F843BF3}"/>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8060062" y="4615295"/>
            <a:ext cx="833799" cy="277933"/>
          </a:xfrm>
          <a:prstGeom prst="rect">
            <a:avLst/>
          </a:prstGeom>
        </p:spPr>
      </p:pic>
    </p:spTree>
    <p:custDataLst>
      <p:tags r:id="rId1"/>
    </p:custDataLst>
    <p:extLst>
      <p:ext uri="{BB962C8B-B14F-4D97-AF65-F5344CB8AC3E}">
        <p14:creationId xmlns:p14="http://schemas.microsoft.com/office/powerpoint/2010/main" val="33809702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61"/>
          <p:cNvSpPr txBox="1"/>
          <p:nvPr/>
        </p:nvSpPr>
        <p:spPr>
          <a:xfrm>
            <a:off x="1499275" y="1783800"/>
            <a:ext cx="60300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000">
                <a:solidFill>
                  <a:schemeClr val="dk2"/>
                </a:solidFill>
              </a:rPr>
              <a:t>TREATMENT OF HFpEF</a:t>
            </a:r>
            <a:endParaRPr sz="4000">
              <a:solidFill>
                <a:schemeClr val="dk2"/>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62"/>
          <p:cNvSpPr txBox="1">
            <a:spLocks noGrp="1"/>
          </p:cNvSpPr>
          <p:nvPr>
            <p:ph type="body" idx="1"/>
          </p:nvPr>
        </p:nvSpPr>
        <p:spPr>
          <a:xfrm>
            <a:off x="415675" y="433500"/>
            <a:ext cx="5278500" cy="4071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688"/>
              <a:buNone/>
            </a:pPr>
            <a:r>
              <a:rPr lang="en" b="1">
                <a:solidFill>
                  <a:srgbClr val="444444"/>
                </a:solidFill>
                <a:highlight>
                  <a:srgbClr val="FFFFFF"/>
                </a:highlight>
                <a:latin typeface="Verdana"/>
                <a:ea typeface="Verdana"/>
                <a:cs typeface="Verdana"/>
                <a:sym typeface="Verdana"/>
              </a:rPr>
              <a:t>Diagnosing HFpEF: </a:t>
            </a:r>
            <a:endParaRPr b="1">
              <a:solidFill>
                <a:srgbClr val="444444"/>
              </a:solidFill>
              <a:highlight>
                <a:srgbClr val="FFFFFF"/>
              </a:highlight>
              <a:latin typeface="Verdana"/>
              <a:ea typeface="Verdana"/>
              <a:cs typeface="Verdana"/>
              <a:sym typeface="Verdana"/>
            </a:endParaRPr>
          </a:p>
          <a:p>
            <a:pPr marL="457200" lvl="0" indent="-342900" algn="l" rtl="0">
              <a:spcBef>
                <a:spcPts val="1200"/>
              </a:spcBef>
              <a:spcAft>
                <a:spcPts val="0"/>
              </a:spcAft>
              <a:buClr>
                <a:srgbClr val="444444"/>
              </a:buClr>
              <a:buSzPts val="1800"/>
              <a:buFont typeface="Verdana"/>
              <a:buChar char="●"/>
            </a:pPr>
            <a:r>
              <a:rPr lang="en">
                <a:solidFill>
                  <a:srgbClr val="444444"/>
                </a:solidFill>
                <a:highlight>
                  <a:srgbClr val="FFFFFF"/>
                </a:highlight>
                <a:latin typeface="Verdana"/>
                <a:ea typeface="Verdana"/>
                <a:cs typeface="Verdana"/>
                <a:sym typeface="Verdana"/>
              </a:rPr>
              <a:t>HF with LVEF ≥50%</a:t>
            </a:r>
            <a:endParaRPr>
              <a:solidFill>
                <a:srgbClr val="444444"/>
              </a:solidFill>
              <a:highlight>
                <a:srgbClr val="FFFFFF"/>
              </a:highlight>
              <a:latin typeface="Verdana"/>
              <a:ea typeface="Verdana"/>
              <a:cs typeface="Verdana"/>
              <a:sym typeface="Verdana"/>
            </a:endParaRPr>
          </a:p>
          <a:p>
            <a:pPr marL="457200" lvl="0" indent="-342900" algn="l" rtl="0">
              <a:spcBef>
                <a:spcPts val="0"/>
              </a:spcBef>
              <a:spcAft>
                <a:spcPts val="0"/>
              </a:spcAft>
              <a:buClr>
                <a:srgbClr val="444444"/>
              </a:buClr>
              <a:buSzPts val="1800"/>
              <a:buFont typeface="Verdana"/>
              <a:buChar char="●"/>
            </a:pPr>
            <a:r>
              <a:rPr lang="en">
                <a:solidFill>
                  <a:srgbClr val="444444"/>
                </a:solidFill>
                <a:highlight>
                  <a:srgbClr val="FFFFFF"/>
                </a:highlight>
                <a:latin typeface="Verdana"/>
                <a:ea typeface="Verdana"/>
                <a:cs typeface="Verdana"/>
                <a:sym typeface="Verdana"/>
              </a:rPr>
              <a:t>Abnormal LV filling and elevated filling pressures at rest or during exercise </a:t>
            </a:r>
            <a:endParaRPr>
              <a:solidFill>
                <a:srgbClr val="444444"/>
              </a:solidFill>
              <a:highlight>
                <a:srgbClr val="FFFFFF"/>
              </a:highlight>
              <a:latin typeface="Verdana"/>
              <a:ea typeface="Verdana"/>
              <a:cs typeface="Verdana"/>
              <a:sym typeface="Verdana"/>
            </a:endParaRPr>
          </a:p>
          <a:p>
            <a:pPr marL="457200" lvl="0" indent="-342900" algn="l" rtl="0">
              <a:spcBef>
                <a:spcPts val="0"/>
              </a:spcBef>
              <a:spcAft>
                <a:spcPts val="0"/>
              </a:spcAft>
              <a:buClr>
                <a:srgbClr val="444444"/>
              </a:buClr>
              <a:buSzPts val="1800"/>
              <a:buFont typeface="Verdana"/>
              <a:buChar char="●"/>
            </a:pPr>
            <a:r>
              <a:rPr lang="en">
                <a:solidFill>
                  <a:srgbClr val="444444"/>
                </a:solidFill>
                <a:highlight>
                  <a:srgbClr val="FFFFFF"/>
                </a:highlight>
                <a:latin typeface="Verdana"/>
                <a:ea typeface="Verdana"/>
                <a:cs typeface="Verdana"/>
                <a:sym typeface="Verdana"/>
              </a:rPr>
              <a:t>Elevated proBNP* OR objective evidence of pulmonary or systemic congestion. </a:t>
            </a:r>
            <a:r>
              <a:rPr lang="en" u="sng">
                <a:solidFill>
                  <a:srgbClr val="444444"/>
                </a:solidFill>
                <a:highlight>
                  <a:srgbClr val="FFFFFF"/>
                </a:highlight>
                <a:latin typeface="Verdana"/>
                <a:ea typeface="Verdana"/>
                <a:cs typeface="Verdana"/>
                <a:sym typeface="Verdana"/>
              </a:rPr>
              <a:t>ProBNP can be falsely low in obese patients</a:t>
            </a:r>
            <a:endParaRPr u="sng">
              <a:solidFill>
                <a:srgbClr val="444444"/>
              </a:solidFill>
              <a:highlight>
                <a:srgbClr val="FFFFFF"/>
              </a:highlight>
              <a:latin typeface="Verdana"/>
              <a:ea typeface="Verdana"/>
              <a:cs typeface="Verdana"/>
              <a:sym typeface="Verdana"/>
            </a:endParaRPr>
          </a:p>
          <a:p>
            <a:pPr marL="457200" lvl="0" indent="-342900" algn="l" rtl="0">
              <a:spcBef>
                <a:spcPts val="0"/>
              </a:spcBef>
              <a:spcAft>
                <a:spcPts val="0"/>
              </a:spcAft>
              <a:buClr>
                <a:srgbClr val="444444"/>
              </a:buClr>
              <a:buSzPts val="1800"/>
              <a:buFont typeface="Verdana"/>
              <a:buChar char="➔"/>
            </a:pPr>
            <a:r>
              <a:rPr lang="en" b="1">
                <a:solidFill>
                  <a:srgbClr val="444444"/>
                </a:solidFill>
                <a:highlight>
                  <a:srgbClr val="FFFFFF"/>
                </a:highlight>
                <a:latin typeface="Verdana"/>
                <a:ea typeface="Verdana"/>
                <a:cs typeface="Verdana"/>
                <a:sym typeface="Verdana"/>
              </a:rPr>
              <a:t>Patient presentation:</a:t>
            </a:r>
            <a:r>
              <a:rPr lang="en">
                <a:solidFill>
                  <a:srgbClr val="444444"/>
                </a:solidFill>
                <a:highlight>
                  <a:srgbClr val="FFFFFF"/>
                </a:highlight>
                <a:latin typeface="Verdana"/>
                <a:ea typeface="Verdana"/>
                <a:cs typeface="Verdana"/>
                <a:sym typeface="Verdana"/>
              </a:rPr>
              <a:t> </a:t>
            </a:r>
            <a:r>
              <a:rPr lang="en">
                <a:solidFill>
                  <a:srgbClr val="444444"/>
                </a:solidFill>
                <a:highlight>
                  <a:schemeClr val="lt1"/>
                </a:highlight>
                <a:latin typeface="Verdana"/>
                <a:ea typeface="Verdana"/>
                <a:cs typeface="Verdana"/>
                <a:sym typeface="Verdana"/>
              </a:rPr>
              <a:t>dyspnea, exertional intolerance and edema</a:t>
            </a:r>
            <a:endParaRPr>
              <a:solidFill>
                <a:srgbClr val="444444"/>
              </a:solidFill>
              <a:highlight>
                <a:schemeClr val="lt1"/>
              </a:highlight>
              <a:latin typeface="Verdana"/>
              <a:ea typeface="Verdana"/>
              <a:cs typeface="Verdana"/>
              <a:sym typeface="Verdana"/>
            </a:endParaRPr>
          </a:p>
          <a:p>
            <a:pPr marL="0" lvl="0" indent="0" algn="l" rtl="0">
              <a:spcBef>
                <a:spcPts val="1200"/>
              </a:spcBef>
              <a:spcAft>
                <a:spcPts val="0"/>
              </a:spcAft>
              <a:buSzPts val="688"/>
              <a:buNone/>
            </a:pPr>
            <a:r>
              <a:rPr lang="en" sz="1450">
                <a:solidFill>
                  <a:srgbClr val="444444"/>
                </a:solidFill>
                <a:highlight>
                  <a:srgbClr val="FFFFFF"/>
                </a:highlight>
                <a:latin typeface="Verdana"/>
                <a:ea typeface="Verdana"/>
                <a:cs typeface="Verdana"/>
                <a:sym typeface="Verdana"/>
              </a:rPr>
              <a:t> *NTproBNP&gt;220 in NSR or NTproBNP &gt;660 in atrial fibrillation</a:t>
            </a:r>
            <a:endParaRPr sz="1262">
              <a:solidFill>
                <a:srgbClr val="444444"/>
              </a:solidFill>
              <a:highlight>
                <a:srgbClr val="FFFFFF"/>
              </a:highlight>
              <a:latin typeface="Verdana"/>
              <a:ea typeface="Verdana"/>
              <a:cs typeface="Verdana"/>
              <a:sym typeface="Verdana"/>
            </a:endParaRPr>
          </a:p>
          <a:p>
            <a:pPr marL="0" lvl="0" indent="0" algn="l" rtl="0">
              <a:spcBef>
                <a:spcPts val="1200"/>
              </a:spcBef>
              <a:spcAft>
                <a:spcPts val="1200"/>
              </a:spcAft>
              <a:buSzPts val="688"/>
              <a:buNone/>
            </a:pPr>
            <a:endParaRPr sz="1950"/>
          </a:p>
        </p:txBody>
      </p:sp>
      <p:sp>
        <p:nvSpPr>
          <p:cNvPr id="384" name="Google Shape;384;p62"/>
          <p:cNvSpPr txBox="1"/>
          <p:nvPr/>
        </p:nvSpPr>
        <p:spPr>
          <a:xfrm>
            <a:off x="4487825" y="1005375"/>
            <a:ext cx="4234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pic>
        <p:nvPicPr>
          <p:cNvPr id="385" name="Google Shape;385;p62"/>
          <p:cNvPicPr preferRelativeResize="0"/>
          <p:nvPr/>
        </p:nvPicPr>
        <p:blipFill>
          <a:blip r:embed="rId3">
            <a:alphaModFix/>
          </a:blip>
          <a:stretch>
            <a:fillRect/>
          </a:stretch>
        </p:blipFill>
        <p:spPr>
          <a:xfrm>
            <a:off x="5836500" y="377925"/>
            <a:ext cx="2753900" cy="4512000"/>
          </a:xfrm>
          <a:prstGeom prst="rect">
            <a:avLst/>
          </a:prstGeom>
          <a:noFill/>
          <a:ln>
            <a:noFill/>
          </a:ln>
        </p:spPr>
      </p:pic>
      <p:sp>
        <p:nvSpPr>
          <p:cNvPr id="386" name="Google Shape;386;p62"/>
          <p:cNvSpPr txBox="1"/>
          <p:nvPr/>
        </p:nvSpPr>
        <p:spPr>
          <a:xfrm>
            <a:off x="667025" y="4505025"/>
            <a:ext cx="56529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2"/>
                </a:solidFill>
              </a:rPr>
              <a:t>J Am Coll Cardiol.2023 May, 81 (18) 1835-1878</a:t>
            </a:r>
            <a:endParaRPr sz="1000">
              <a:solidFill>
                <a:schemeClr val="dk2"/>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6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39285"/>
              <a:buFont typeface="Arial"/>
              <a:buNone/>
            </a:pPr>
            <a:r>
              <a:rPr lang="en"/>
              <a:t>What are the recommended treatments for HFpEF?</a:t>
            </a:r>
            <a:endParaRPr/>
          </a:p>
        </p:txBody>
      </p:sp>
      <p:sp>
        <p:nvSpPr>
          <p:cNvPr id="392" name="Google Shape;392;p63"/>
          <p:cNvSpPr txBox="1">
            <a:spLocks noGrp="1"/>
          </p:cNvSpPr>
          <p:nvPr>
            <p:ph type="body" idx="1"/>
          </p:nvPr>
        </p:nvSpPr>
        <p:spPr>
          <a:xfrm>
            <a:off x="311700" y="1152475"/>
            <a:ext cx="8520600" cy="3683700"/>
          </a:xfrm>
          <a:prstGeom prst="rect">
            <a:avLst/>
          </a:prstGeom>
        </p:spPr>
        <p:txBody>
          <a:bodyPr spcFirstLastPara="1" wrap="square" lIns="91425" tIns="91425" rIns="91425" bIns="91425" anchor="t" anchorCtr="0">
            <a:normAutofit/>
          </a:bodyPr>
          <a:lstStyle/>
          <a:p>
            <a:pPr marL="457200" lvl="0" indent="0" algn="l" rtl="0">
              <a:spcBef>
                <a:spcPts val="0"/>
              </a:spcBef>
              <a:spcAft>
                <a:spcPts val="0"/>
              </a:spcAft>
              <a:buNone/>
            </a:pPr>
            <a:endParaRPr sz="7200" b="1">
              <a:solidFill>
                <a:srgbClr val="444444"/>
              </a:solidFill>
              <a:highlight>
                <a:schemeClr val="lt1"/>
              </a:highlight>
              <a:latin typeface="Verdana"/>
              <a:ea typeface="Verdana"/>
              <a:cs typeface="Verdana"/>
              <a:sym typeface="Verdana"/>
            </a:endParaRPr>
          </a:p>
          <a:p>
            <a:pPr marL="0" lvl="0" indent="0" algn="l" rtl="0">
              <a:spcBef>
                <a:spcPts val="1200"/>
              </a:spcBef>
              <a:spcAft>
                <a:spcPts val="0"/>
              </a:spcAft>
              <a:buNone/>
            </a:pPr>
            <a:endParaRPr sz="4607">
              <a:solidFill>
                <a:srgbClr val="444444"/>
              </a:solidFill>
              <a:highlight>
                <a:schemeClr val="lt1"/>
              </a:highlight>
              <a:latin typeface="Verdana"/>
              <a:ea typeface="Verdana"/>
              <a:cs typeface="Verdana"/>
              <a:sym typeface="Verdana"/>
            </a:endParaRPr>
          </a:p>
          <a:p>
            <a:pPr marL="0" lvl="0" indent="0" algn="l" rtl="0">
              <a:spcBef>
                <a:spcPts val="1200"/>
              </a:spcBef>
              <a:spcAft>
                <a:spcPts val="1200"/>
              </a:spcAft>
              <a:buNone/>
            </a:pPr>
            <a:endParaRPr b="1"/>
          </a:p>
        </p:txBody>
      </p:sp>
      <p:sp>
        <p:nvSpPr>
          <p:cNvPr id="393" name="Google Shape;393;p63"/>
          <p:cNvSpPr txBox="1"/>
          <p:nvPr/>
        </p:nvSpPr>
        <p:spPr>
          <a:xfrm>
            <a:off x="5383800" y="1152475"/>
            <a:ext cx="3760200" cy="1606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000" b="1">
                <a:solidFill>
                  <a:srgbClr val="444444"/>
                </a:solidFill>
                <a:highlight>
                  <a:schemeClr val="lt1"/>
                </a:highlight>
                <a:latin typeface="Verdana"/>
                <a:ea typeface="Verdana"/>
                <a:cs typeface="Verdana"/>
                <a:sym typeface="Verdana"/>
              </a:rPr>
              <a:t>Lifestyle interventions:</a:t>
            </a:r>
            <a:endParaRPr sz="2000" b="1">
              <a:solidFill>
                <a:srgbClr val="444444"/>
              </a:solidFill>
              <a:highlight>
                <a:schemeClr val="lt1"/>
              </a:highlight>
              <a:latin typeface="Verdana"/>
              <a:ea typeface="Verdana"/>
              <a:cs typeface="Verdana"/>
              <a:sym typeface="Verdana"/>
            </a:endParaRPr>
          </a:p>
          <a:p>
            <a:pPr marL="914400" lvl="1" indent="-342900" algn="l" rtl="0">
              <a:lnSpc>
                <a:spcPct val="115000"/>
              </a:lnSpc>
              <a:spcBef>
                <a:spcPts val="1200"/>
              </a:spcBef>
              <a:spcAft>
                <a:spcPts val="0"/>
              </a:spcAft>
              <a:buClr>
                <a:srgbClr val="444444"/>
              </a:buClr>
              <a:buSzPts val="1800"/>
              <a:buFont typeface="Verdana"/>
              <a:buChar char="○"/>
            </a:pPr>
            <a:r>
              <a:rPr lang="en" sz="1800">
                <a:solidFill>
                  <a:srgbClr val="444444"/>
                </a:solidFill>
                <a:highlight>
                  <a:schemeClr val="lt1"/>
                </a:highlight>
                <a:latin typeface="Verdana"/>
                <a:ea typeface="Verdana"/>
                <a:cs typeface="Verdana"/>
                <a:sym typeface="Verdana"/>
              </a:rPr>
              <a:t>Diet</a:t>
            </a:r>
            <a:endParaRPr sz="1800">
              <a:solidFill>
                <a:srgbClr val="444444"/>
              </a:solidFill>
              <a:highlight>
                <a:schemeClr val="lt1"/>
              </a:highlight>
              <a:latin typeface="Verdana"/>
              <a:ea typeface="Verdana"/>
              <a:cs typeface="Verdana"/>
              <a:sym typeface="Verdana"/>
            </a:endParaRPr>
          </a:p>
          <a:p>
            <a:pPr marL="914400" lvl="1" indent="-342900" algn="l" rtl="0">
              <a:lnSpc>
                <a:spcPct val="115000"/>
              </a:lnSpc>
              <a:spcBef>
                <a:spcPts val="0"/>
              </a:spcBef>
              <a:spcAft>
                <a:spcPts val="0"/>
              </a:spcAft>
              <a:buClr>
                <a:srgbClr val="444444"/>
              </a:buClr>
              <a:buSzPts val="1800"/>
              <a:buFont typeface="Verdana"/>
              <a:buChar char="○"/>
            </a:pPr>
            <a:r>
              <a:rPr lang="en" sz="1800">
                <a:solidFill>
                  <a:srgbClr val="444444"/>
                </a:solidFill>
                <a:highlight>
                  <a:schemeClr val="lt1"/>
                </a:highlight>
                <a:latin typeface="Verdana"/>
                <a:ea typeface="Verdana"/>
                <a:cs typeface="Verdana"/>
                <a:sym typeface="Verdana"/>
              </a:rPr>
              <a:t>Exercise</a:t>
            </a:r>
            <a:endParaRPr sz="1800">
              <a:solidFill>
                <a:srgbClr val="444444"/>
              </a:solidFill>
              <a:highlight>
                <a:schemeClr val="lt1"/>
              </a:highlight>
              <a:latin typeface="Verdana"/>
              <a:ea typeface="Verdana"/>
              <a:cs typeface="Verdana"/>
              <a:sym typeface="Verdana"/>
            </a:endParaRPr>
          </a:p>
          <a:p>
            <a:pPr marL="914400" lvl="1" indent="-342900" algn="l" rtl="0">
              <a:lnSpc>
                <a:spcPct val="115000"/>
              </a:lnSpc>
              <a:spcBef>
                <a:spcPts val="0"/>
              </a:spcBef>
              <a:spcAft>
                <a:spcPts val="0"/>
              </a:spcAft>
              <a:buClr>
                <a:srgbClr val="444444"/>
              </a:buClr>
              <a:buSzPts val="1800"/>
              <a:buFont typeface="Verdana"/>
              <a:buChar char="○"/>
            </a:pPr>
            <a:r>
              <a:rPr lang="en" sz="1800">
                <a:solidFill>
                  <a:srgbClr val="444444"/>
                </a:solidFill>
                <a:highlight>
                  <a:schemeClr val="lt1"/>
                </a:highlight>
                <a:latin typeface="Verdana"/>
                <a:ea typeface="Verdana"/>
                <a:cs typeface="Verdana"/>
                <a:sym typeface="Verdana"/>
              </a:rPr>
              <a:t>Weight loss</a:t>
            </a:r>
            <a:endParaRPr sz="1800">
              <a:solidFill>
                <a:srgbClr val="444444"/>
              </a:solidFill>
              <a:highlight>
                <a:schemeClr val="lt1"/>
              </a:highlight>
              <a:latin typeface="Verdana"/>
              <a:ea typeface="Verdana"/>
              <a:cs typeface="Verdana"/>
              <a:sym typeface="Verdana"/>
            </a:endParaRPr>
          </a:p>
        </p:txBody>
      </p:sp>
      <p:sp>
        <p:nvSpPr>
          <p:cNvPr id="394" name="Google Shape;394;p63"/>
          <p:cNvSpPr txBox="1"/>
          <p:nvPr/>
        </p:nvSpPr>
        <p:spPr>
          <a:xfrm>
            <a:off x="311700" y="1152475"/>
            <a:ext cx="4666500" cy="3235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000" b="1">
                <a:solidFill>
                  <a:srgbClr val="444444"/>
                </a:solidFill>
                <a:highlight>
                  <a:schemeClr val="lt1"/>
                </a:highlight>
                <a:latin typeface="Verdana"/>
                <a:ea typeface="Verdana"/>
                <a:cs typeface="Verdana"/>
                <a:sym typeface="Verdana"/>
              </a:rPr>
              <a:t>Management of modifiable risk factors and comorbidities:</a:t>
            </a:r>
            <a:endParaRPr sz="1800" b="1">
              <a:solidFill>
                <a:srgbClr val="444444"/>
              </a:solidFill>
              <a:highlight>
                <a:schemeClr val="lt1"/>
              </a:highlight>
              <a:latin typeface="Verdana"/>
              <a:ea typeface="Verdana"/>
              <a:cs typeface="Verdana"/>
              <a:sym typeface="Verdana"/>
            </a:endParaRPr>
          </a:p>
          <a:p>
            <a:pPr marL="914400" lvl="1" indent="-342900" algn="l" rtl="0">
              <a:lnSpc>
                <a:spcPct val="115000"/>
              </a:lnSpc>
              <a:spcBef>
                <a:spcPts val="1200"/>
              </a:spcBef>
              <a:spcAft>
                <a:spcPts val="0"/>
              </a:spcAft>
              <a:buClr>
                <a:srgbClr val="444444"/>
              </a:buClr>
              <a:buSzPts val="1800"/>
              <a:buFont typeface="Verdana"/>
              <a:buChar char="○"/>
            </a:pPr>
            <a:r>
              <a:rPr lang="en" sz="1800">
                <a:solidFill>
                  <a:srgbClr val="444444"/>
                </a:solidFill>
                <a:highlight>
                  <a:schemeClr val="lt1"/>
                </a:highlight>
                <a:latin typeface="Verdana"/>
                <a:ea typeface="Verdana"/>
                <a:cs typeface="Verdana"/>
                <a:sym typeface="Verdana"/>
              </a:rPr>
              <a:t>Hypertension</a:t>
            </a:r>
            <a:endParaRPr sz="1800">
              <a:solidFill>
                <a:srgbClr val="444444"/>
              </a:solidFill>
              <a:highlight>
                <a:schemeClr val="lt1"/>
              </a:highlight>
              <a:latin typeface="Verdana"/>
              <a:ea typeface="Verdana"/>
              <a:cs typeface="Verdana"/>
              <a:sym typeface="Verdana"/>
            </a:endParaRPr>
          </a:p>
          <a:p>
            <a:pPr marL="914400" lvl="1" indent="-342900" algn="l" rtl="0">
              <a:lnSpc>
                <a:spcPct val="115000"/>
              </a:lnSpc>
              <a:spcBef>
                <a:spcPts val="0"/>
              </a:spcBef>
              <a:spcAft>
                <a:spcPts val="0"/>
              </a:spcAft>
              <a:buClr>
                <a:srgbClr val="444444"/>
              </a:buClr>
              <a:buSzPts val="1800"/>
              <a:buFont typeface="Verdana"/>
              <a:buChar char="○"/>
            </a:pPr>
            <a:r>
              <a:rPr lang="en" sz="1800">
                <a:solidFill>
                  <a:srgbClr val="444444"/>
                </a:solidFill>
                <a:highlight>
                  <a:schemeClr val="lt1"/>
                </a:highlight>
                <a:latin typeface="Verdana"/>
                <a:ea typeface="Verdana"/>
                <a:cs typeface="Verdana"/>
                <a:sym typeface="Verdana"/>
              </a:rPr>
              <a:t>CAD</a:t>
            </a:r>
            <a:endParaRPr sz="1800">
              <a:solidFill>
                <a:srgbClr val="444444"/>
              </a:solidFill>
              <a:highlight>
                <a:schemeClr val="lt1"/>
              </a:highlight>
              <a:latin typeface="Verdana"/>
              <a:ea typeface="Verdana"/>
              <a:cs typeface="Verdana"/>
              <a:sym typeface="Verdana"/>
            </a:endParaRPr>
          </a:p>
          <a:p>
            <a:pPr marL="914400" lvl="1" indent="-342900" algn="l" rtl="0">
              <a:lnSpc>
                <a:spcPct val="115000"/>
              </a:lnSpc>
              <a:spcBef>
                <a:spcPts val="0"/>
              </a:spcBef>
              <a:spcAft>
                <a:spcPts val="0"/>
              </a:spcAft>
              <a:buClr>
                <a:srgbClr val="444444"/>
              </a:buClr>
              <a:buSzPts val="1800"/>
              <a:buFont typeface="Verdana"/>
              <a:buChar char="○"/>
            </a:pPr>
            <a:r>
              <a:rPr lang="en" sz="1800">
                <a:solidFill>
                  <a:srgbClr val="444444"/>
                </a:solidFill>
                <a:highlight>
                  <a:schemeClr val="lt1"/>
                </a:highlight>
                <a:latin typeface="Verdana"/>
                <a:ea typeface="Verdana"/>
                <a:cs typeface="Verdana"/>
                <a:sym typeface="Verdana"/>
              </a:rPr>
              <a:t>Atrial fibrillation</a:t>
            </a:r>
            <a:endParaRPr sz="1800">
              <a:solidFill>
                <a:srgbClr val="444444"/>
              </a:solidFill>
              <a:highlight>
                <a:schemeClr val="lt1"/>
              </a:highlight>
              <a:latin typeface="Verdana"/>
              <a:ea typeface="Verdana"/>
              <a:cs typeface="Verdana"/>
              <a:sym typeface="Verdana"/>
            </a:endParaRPr>
          </a:p>
          <a:p>
            <a:pPr marL="914400" lvl="1" indent="-342900" algn="l" rtl="0">
              <a:lnSpc>
                <a:spcPct val="115000"/>
              </a:lnSpc>
              <a:spcBef>
                <a:spcPts val="0"/>
              </a:spcBef>
              <a:spcAft>
                <a:spcPts val="0"/>
              </a:spcAft>
              <a:buClr>
                <a:srgbClr val="444444"/>
              </a:buClr>
              <a:buSzPts val="1800"/>
              <a:buFont typeface="Verdana"/>
              <a:buChar char="○"/>
            </a:pPr>
            <a:r>
              <a:rPr lang="en" sz="1800">
                <a:solidFill>
                  <a:srgbClr val="444444"/>
                </a:solidFill>
                <a:highlight>
                  <a:schemeClr val="lt1"/>
                </a:highlight>
                <a:latin typeface="Verdana"/>
                <a:ea typeface="Verdana"/>
                <a:cs typeface="Verdana"/>
                <a:sym typeface="Verdana"/>
              </a:rPr>
              <a:t>Obesity </a:t>
            </a:r>
            <a:endParaRPr sz="1800">
              <a:solidFill>
                <a:srgbClr val="444444"/>
              </a:solidFill>
              <a:highlight>
                <a:schemeClr val="lt1"/>
              </a:highlight>
              <a:latin typeface="Verdana"/>
              <a:ea typeface="Verdana"/>
              <a:cs typeface="Verdana"/>
              <a:sym typeface="Verdana"/>
            </a:endParaRPr>
          </a:p>
          <a:p>
            <a:pPr marL="914400" lvl="1" indent="-342900" algn="l" rtl="0">
              <a:lnSpc>
                <a:spcPct val="115000"/>
              </a:lnSpc>
              <a:spcBef>
                <a:spcPts val="0"/>
              </a:spcBef>
              <a:spcAft>
                <a:spcPts val="0"/>
              </a:spcAft>
              <a:buClr>
                <a:srgbClr val="444444"/>
              </a:buClr>
              <a:buSzPts val="1800"/>
              <a:buFont typeface="Verdana"/>
              <a:buChar char="○"/>
            </a:pPr>
            <a:r>
              <a:rPr lang="en" sz="1800">
                <a:solidFill>
                  <a:srgbClr val="444444"/>
                </a:solidFill>
                <a:highlight>
                  <a:schemeClr val="lt1"/>
                </a:highlight>
                <a:latin typeface="Verdana"/>
                <a:ea typeface="Verdana"/>
                <a:cs typeface="Verdana"/>
                <a:sym typeface="Verdana"/>
              </a:rPr>
              <a:t>Diabetes </a:t>
            </a:r>
            <a:endParaRPr sz="1800">
              <a:solidFill>
                <a:srgbClr val="444444"/>
              </a:solidFill>
              <a:highlight>
                <a:schemeClr val="lt1"/>
              </a:highlight>
              <a:latin typeface="Verdana"/>
              <a:ea typeface="Verdana"/>
              <a:cs typeface="Verdana"/>
              <a:sym typeface="Verdana"/>
            </a:endParaRPr>
          </a:p>
          <a:p>
            <a:pPr marL="914400" lvl="1" indent="-342900" algn="l" rtl="0">
              <a:lnSpc>
                <a:spcPct val="115000"/>
              </a:lnSpc>
              <a:spcBef>
                <a:spcPts val="0"/>
              </a:spcBef>
              <a:spcAft>
                <a:spcPts val="0"/>
              </a:spcAft>
              <a:buClr>
                <a:srgbClr val="444444"/>
              </a:buClr>
              <a:buSzPts val="1800"/>
              <a:buFont typeface="Verdana"/>
              <a:buChar char="○"/>
            </a:pPr>
            <a:r>
              <a:rPr lang="en" sz="1800">
                <a:solidFill>
                  <a:srgbClr val="444444"/>
                </a:solidFill>
                <a:highlight>
                  <a:schemeClr val="lt1"/>
                </a:highlight>
                <a:latin typeface="Verdana"/>
                <a:ea typeface="Verdana"/>
                <a:cs typeface="Verdana"/>
                <a:sym typeface="Verdana"/>
              </a:rPr>
              <a:t>CKD</a:t>
            </a:r>
            <a:endParaRPr sz="1800">
              <a:solidFill>
                <a:srgbClr val="444444"/>
              </a:solidFill>
              <a:highlight>
                <a:schemeClr val="lt1"/>
              </a:highlight>
              <a:latin typeface="Verdana"/>
              <a:ea typeface="Verdana"/>
              <a:cs typeface="Verdana"/>
              <a:sym typeface="Verdana"/>
            </a:endParaRPr>
          </a:p>
          <a:p>
            <a:pPr marL="914400" lvl="1" indent="-342900" algn="l" rtl="0">
              <a:lnSpc>
                <a:spcPct val="115000"/>
              </a:lnSpc>
              <a:spcBef>
                <a:spcPts val="0"/>
              </a:spcBef>
              <a:spcAft>
                <a:spcPts val="0"/>
              </a:spcAft>
              <a:buClr>
                <a:srgbClr val="444444"/>
              </a:buClr>
              <a:buSzPts val="1800"/>
              <a:buFont typeface="Verdana"/>
              <a:buChar char="○"/>
            </a:pPr>
            <a:r>
              <a:rPr lang="en" sz="1800">
                <a:solidFill>
                  <a:srgbClr val="444444"/>
                </a:solidFill>
                <a:highlight>
                  <a:schemeClr val="lt1"/>
                </a:highlight>
                <a:latin typeface="Verdana"/>
                <a:ea typeface="Verdana"/>
                <a:cs typeface="Verdana"/>
                <a:sym typeface="Verdana"/>
              </a:rPr>
              <a:t>Sleep apnea</a:t>
            </a:r>
            <a:endParaRPr sz="1800">
              <a:solidFill>
                <a:srgbClr val="444444"/>
              </a:solidFill>
              <a:highlight>
                <a:schemeClr val="lt1"/>
              </a:highlight>
              <a:latin typeface="Verdana"/>
              <a:ea typeface="Verdana"/>
              <a:cs typeface="Verdana"/>
              <a:sym typeface="Verdana"/>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64"/>
          <p:cNvSpPr txBox="1">
            <a:spLocks noGrp="1"/>
          </p:cNvSpPr>
          <p:nvPr>
            <p:ph type="title"/>
          </p:nvPr>
        </p:nvSpPr>
        <p:spPr>
          <a:xfrm>
            <a:off x="311700" y="3027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39285"/>
              <a:buFont typeface="Arial"/>
              <a:buNone/>
            </a:pPr>
            <a:r>
              <a:rPr lang="en"/>
              <a:t>HFpEF Pharmacotherapy</a:t>
            </a:r>
            <a:endParaRPr/>
          </a:p>
          <a:p>
            <a:pPr marL="0" lvl="0" indent="0" algn="l" rtl="0">
              <a:spcBef>
                <a:spcPts val="0"/>
              </a:spcBef>
              <a:spcAft>
                <a:spcPts val="0"/>
              </a:spcAft>
              <a:buNone/>
            </a:pPr>
            <a:endParaRPr/>
          </a:p>
        </p:txBody>
      </p:sp>
      <p:sp>
        <p:nvSpPr>
          <p:cNvPr id="400" name="Google Shape;400;p64"/>
          <p:cNvSpPr txBox="1">
            <a:spLocks noGrp="1"/>
          </p:cNvSpPr>
          <p:nvPr>
            <p:ph type="body" idx="1"/>
          </p:nvPr>
        </p:nvSpPr>
        <p:spPr>
          <a:xfrm>
            <a:off x="365300" y="915275"/>
            <a:ext cx="8520600" cy="38700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Clr>
                <a:srgbClr val="444444"/>
              </a:buClr>
              <a:buSzPts val="1600"/>
              <a:buFont typeface="Verdana"/>
              <a:buChar char="●"/>
            </a:pPr>
            <a:r>
              <a:rPr lang="en" b="1">
                <a:solidFill>
                  <a:srgbClr val="444444"/>
                </a:solidFill>
                <a:highlight>
                  <a:schemeClr val="lt1"/>
                </a:highlight>
                <a:latin typeface="Verdana"/>
                <a:ea typeface="Verdana"/>
                <a:cs typeface="Verdana"/>
                <a:sym typeface="Verdana"/>
              </a:rPr>
              <a:t>LOOP DIURETICS:</a:t>
            </a:r>
            <a:r>
              <a:rPr lang="en" sz="1600" b="1">
                <a:solidFill>
                  <a:srgbClr val="444444"/>
                </a:solidFill>
                <a:highlight>
                  <a:schemeClr val="lt1"/>
                </a:highlight>
                <a:latin typeface="Verdana"/>
                <a:ea typeface="Verdana"/>
                <a:cs typeface="Verdana"/>
                <a:sym typeface="Verdana"/>
              </a:rPr>
              <a:t> </a:t>
            </a:r>
            <a:r>
              <a:rPr lang="en">
                <a:solidFill>
                  <a:srgbClr val="444444"/>
                </a:solidFill>
                <a:highlight>
                  <a:schemeClr val="lt1"/>
                </a:highlight>
                <a:latin typeface="Verdana"/>
                <a:ea typeface="Verdana"/>
                <a:cs typeface="Verdana"/>
                <a:sym typeface="Verdana"/>
              </a:rPr>
              <a:t>Reduce congestion and improve symptoms</a:t>
            </a:r>
            <a:endParaRPr>
              <a:solidFill>
                <a:srgbClr val="444444"/>
              </a:solidFill>
              <a:highlight>
                <a:schemeClr val="lt1"/>
              </a:highlight>
              <a:latin typeface="Verdana"/>
              <a:ea typeface="Verdana"/>
              <a:cs typeface="Verdana"/>
              <a:sym typeface="Verdana"/>
            </a:endParaRPr>
          </a:p>
          <a:p>
            <a:pPr marL="914400" lvl="1" indent="-342900" algn="l" rtl="0">
              <a:spcBef>
                <a:spcPts val="0"/>
              </a:spcBef>
              <a:spcAft>
                <a:spcPts val="0"/>
              </a:spcAft>
              <a:buClr>
                <a:srgbClr val="444444"/>
              </a:buClr>
              <a:buSzPts val="1800"/>
              <a:buFont typeface="Verdana"/>
              <a:buChar char="○"/>
            </a:pPr>
            <a:r>
              <a:rPr lang="en" sz="1800" u="sng">
                <a:solidFill>
                  <a:srgbClr val="444444"/>
                </a:solidFill>
                <a:highlight>
                  <a:schemeClr val="lt1"/>
                </a:highlight>
                <a:latin typeface="Verdana"/>
                <a:ea typeface="Verdana"/>
                <a:cs typeface="Verdana"/>
                <a:sym typeface="Verdana"/>
              </a:rPr>
              <a:t>Furosemide, torsemide and bumetanide</a:t>
            </a:r>
            <a:endParaRPr sz="1800" u="sng">
              <a:solidFill>
                <a:srgbClr val="444444"/>
              </a:solidFill>
              <a:highlight>
                <a:schemeClr val="lt1"/>
              </a:highlight>
              <a:latin typeface="Verdana"/>
              <a:ea typeface="Verdana"/>
              <a:cs typeface="Verdana"/>
              <a:sym typeface="Verdana"/>
            </a:endParaRPr>
          </a:p>
          <a:p>
            <a:pPr marL="914400" lvl="0" indent="0" algn="l" rtl="0">
              <a:spcBef>
                <a:spcPts val="1200"/>
              </a:spcBef>
              <a:spcAft>
                <a:spcPts val="0"/>
              </a:spcAft>
              <a:buNone/>
            </a:pPr>
            <a:endParaRPr sz="1600" u="sng">
              <a:solidFill>
                <a:srgbClr val="444444"/>
              </a:solidFill>
              <a:highlight>
                <a:schemeClr val="lt1"/>
              </a:highlight>
              <a:latin typeface="Verdana"/>
              <a:ea typeface="Verdana"/>
              <a:cs typeface="Verdana"/>
              <a:sym typeface="Verdana"/>
            </a:endParaRPr>
          </a:p>
          <a:p>
            <a:pPr marL="457200" lvl="0" indent="-330200" algn="l" rtl="0">
              <a:spcBef>
                <a:spcPts val="1200"/>
              </a:spcBef>
              <a:spcAft>
                <a:spcPts val="0"/>
              </a:spcAft>
              <a:buClr>
                <a:srgbClr val="444444"/>
              </a:buClr>
              <a:buSzPts val="1600"/>
              <a:buFont typeface="Verdana"/>
              <a:buChar char="●"/>
            </a:pPr>
            <a:r>
              <a:rPr lang="en" b="1">
                <a:solidFill>
                  <a:srgbClr val="444444"/>
                </a:solidFill>
                <a:highlight>
                  <a:schemeClr val="lt1"/>
                </a:highlight>
                <a:latin typeface="Verdana"/>
                <a:ea typeface="Verdana"/>
                <a:cs typeface="Verdana"/>
                <a:sym typeface="Verdana"/>
              </a:rPr>
              <a:t>SGLT2-inhibitors:</a:t>
            </a:r>
            <a:r>
              <a:rPr lang="en" sz="1600" b="1">
                <a:solidFill>
                  <a:srgbClr val="444444"/>
                </a:solidFill>
                <a:highlight>
                  <a:schemeClr val="lt1"/>
                </a:highlight>
                <a:latin typeface="Verdana"/>
                <a:ea typeface="Verdana"/>
                <a:cs typeface="Verdana"/>
                <a:sym typeface="Verdana"/>
              </a:rPr>
              <a:t> </a:t>
            </a:r>
            <a:r>
              <a:rPr lang="en">
                <a:solidFill>
                  <a:srgbClr val="0000FF"/>
                </a:solidFill>
                <a:highlight>
                  <a:schemeClr val="lt1"/>
                </a:highlight>
                <a:latin typeface="Verdana"/>
                <a:ea typeface="Verdana"/>
                <a:cs typeface="Verdana"/>
                <a:sym typeface="Verdana"/>
              </a:rPr>
              <a:t>First-line therapy </a:t>
            </a:r>
            <a:r>
              <a:rPr lang="en">
                <a:solidFill>
                  <a:srgbClr val="444444"/>
                </a:solidFill>
                <a:highlight>
                  <a:schemeClr val="lt1"/>
                </a:highlight>
                <a:latin typeface="Verdana"/>
                <a:ea typeface="Verdana"/>
                <a:cs typeface="Verdana"/>
                <a:sym typeface="Verdana"/>
              </a:rPr>
              <a:t>regardless of diabetic status</a:t>
            </a:r>
            <a:endParaRPr>
              <a:solidFill>
                <a:srgbClr val="444444"/>
              </a:solidFill>
              <a:highlight>
                <a:schemeClr val="lt1"/>
              </a:highlight>
              <a:latin typeface="Verdana"/>
              <a:ea typeface="Verdana"/>
              <a:cs typeface="Verdana"/>
              <a:sym typeface="Verdana"/>
            </a:endParaRPr>
          </a:p>
          <a:p>
            <a:pPr marL="914400" lvl="1" indent="-342900" algn="l" rtl="0">
              <a:spcBef>
                <a:spcPts val="0"/>
              </a:spcBef>
              <a:spcAft>
                <a:spcPts val="0"/>
              </a:spcAft>
              <a:buClr>
                <a:srgbClr val="444444"/>
              </a:buClr>
              <a:buSzPts val="1800"/>
              <a:buFont typeface="Verdana"/>
              <a:buChar char="○"/>
            </a:pPr>
            <a:r>
              <a:rPr lang="en" sz="1800" b="1">
                <a:solidFill>
                  <a:srgbClr val="444444"/>
                </a:solidFill>
                <a:highlight>
                  <a:schemeClr val="lt1"/>
                </a:highlight>
                <a:latin typeface="Verdana"/>
                <a:ea typeface="Verdana"/>
                <a:cs typeface="Verdana"/>
                <a:sym typeface="Verdana"/>
              </a:rPr>
              <a:t>Reduced hospitalizations and Reduced CV death</a:t>
            </a:r>
            <a:r>
              <a:rPr lang="en" sz="1800">
                <a:solidFill>
                  <a:srgbClr val="444444"/>
                </a:solidFill>
                <a:highlight>
                  <a:schemeClr val="lt1"/>
                </a:highlight>
                <a:latin typeface="Verdana"/>
                <a:ea typeface="Verdana"/>
                <a:cs typeface="Verdana"/>
                <a:sym typeface="Verdana"/>
              </a:rPr>
              <a:t>- EMPEROR PRESERVED, DELIVER, PRESERVED-HF, and SOLOIST-HF </a:t>
            </a:r>
            <a:endParaRPr sz="1800">
              <a:solidFill>
                <a:srgbClr val="444444"/>
              </a:solidFill>
              <a:highlight>
                <a:schemeClr val="lt1"/>
              </a:highlight>
              <a:latin typeface="Verdana"/>
              <a:ea typeface="Verdana"/>
              <a:cs typeface="Verdana"/>
              <a:sym typeface="Verdana"/>
            </a:endParaRPr>
          </a:p>
          <a:p>
            <a:pPr marL="914400" lvl="1" indent="-342900" algn="l" rtl="0">
              <a:spcBef>
                <a:spcPts val="0"/>
              </a:spcBef>
              <a:spcAft>
                <a:spcPts val="0"/>
              </a:spcAft>
              <a:buClr>
                <a:srgbClr val="444444"/>
              </a:buClr>
              <a:buSzPts val="1800"/>
              <a:buFont typeface="Verdana"/>
              <a:buChar char="○"/>
            </a:pPr>
            <a:r>
              <a:rPr lang="en" sz="1800">
                <a:solidFill>
                  <a:srgbClr val="444444"/>
                </a:solidFill>
                <a:highlight>
                  <a:schemeClr val="lt1"/>
                </a:highlight>
                <a:latin typeface="Verdana"/>
                <a:ea typeface="Verdana"/>
                <a:cs typeface="Verdana"/>
                <a:sym typeface="Verdana"/>
              </a:rPr>
              <a:t> </a:t>
            </a:r>
            <a:r>
              <a:rPr lang="en" sz="1800" u="sng">
                <a:solidFill>
                  <a:srgbClr val="444444"/>
                </a:solidFill>
                <a:highlight>
                  <a:schemeClr val="lt1"/>
                </a:highlight>
                <a:latin typeface="Verdana"/>
                <a:ea typeface="Verdana"/>
                <a:cs typeface="Verdana"/>
                <a:sym typeface="Verdana"/>
              </a:rPr>
              <a:t>Empagliflozin, Dapagliflozin and Sotagliflozin</a:t>
            </a:r>
            <a:endParaRPr sz="1800" u="sng">
              <a:solidFill>
                <a:srgbClr val="444444"/>
              </a:solidFill>
              <a:highlight>
                <a:schemeClr val="lt1"/>
              </a:highlight>
              <a:latin typeface="Verdana"/>
              <a:ea typeface="Verdana"/>
              <a:cs typeface="Verdana"/>
              <a:sym typeface="Verdana"/>
            </a:endParaRPr>
          </a:p>
          <a:p>
            <a:pPr marL="0" lvl="0" indent="0" algn="l" rtl="0">
              <a:spcBef>
                <a:spcPts val="1200"/>
              </a:spcBef>
              <a:spcAft>
                <a:spcPts val="0"/>
              </a:spcAft>
              <a:buNone/>
            </a:pPr>
            <a:endParaRPr sz="1800" u="sng">
              <a:solidFill>
                <a:srgbClr val="444444"/>
              </a:solidFill>
              <a:highlight>
                <a:schemeClr val="lt1"/>
              </a:highlight>
              <a:latin typeface="Verdana"/>
              <a:ea typeface="Verdana"/>
              <a:cs typeface="Verdana"/>
              <a:sym typeface="Verdana"/>
            </a:endParaRPr>
          </a:p>
          <a:p>
            <a:pPr marL="0" lvl="0" indent="0" algn="l" rtl="0">
              <a:spcBef>
                <a:spcPts val="1200"/>
              </a:spcBef>
              <a:spcAft>
                <a:spcPts val="1200"/>
              </a:spcAft>
              <a:buNone/>
            </a:pP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405" name="Google Shape;405;p65"/>
          <p:cNvPicPr preferRelativeResize="0"/>
          <p:nvPr/>
        </p:nvPicPr>
        <p:blipFill>
          <a:blip r:embed="rId3">
            <a:alphaModFix/>
          </a:blip>
          <a:stretch>
            <a:fillRect/>
          </a:stretch>
        </p:blipFill>
        <p:spPr>
          <a:xfrm>
            <a:off x="3583600" y="364900"/>
            <a:ext cx="3569477" cy="2145630"/>
          </a:xfrm>
          <a:prstGeom prst="rect">
            <a:avLst/>
          </a:prstGeom>
          <a:noFill/>
          <a:ln>
            <a:noFill/>
          </a:ln>
        </p:spPr>
      </p:pic>
      <p:sp>
        <p:nvSpPr>
          <p:cNvPr id="406" name="Google Shape;406;p65"/>
          <p:cNvSpPr txBox="1"/>
          <p:nvPr/>
        </p:nvSpPr>
        <p:spPr>
          <a:xfrm>
            <a:off x="468150" y="364900"/>
            <a:ext cx="29517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u="sng">
                <a:solidFill>
                  <a:schemeClr val="dk2"/>
                </a:solidFill>
              </a:rPr>
              <a:t>EMPEROR PRESERVED TRIAL:</a:t>
            </a:r>
            <a:r>
              <a:rPr lang="en" sz="1600" b="1">
                <a:solidFill>
                  <a:schemeClr val="dk2"/>
                </a:solidFill>
              </a:rPr>
              <a:t> Empagliflozin</a:t>
            </a:r>
            <a:endParaRPr sz="1600" u="sng">
              <a:solidFill>
                <a:srgbClr val="444444"/>
              </a:solidFill>
              <a:highlight>
                <a:schemeClr val="lt1"/>
              </a:highlight>
              <a:latin typeface="Verdana"/>
              <a:ea typeface="Verdana"/>
              <a:cs typeface="Verdana"/>
              <a:sym typeface="Verdana"/>
            </a:endParaRPr>
          </a:p>
        </p:txBody>
      </p:sp>
      <p:sp>
        <p:nvSpPr>
          <p:cNvPr id="407" name="Google Shape;407;p65"/>
          <p:cNvSpPr txBox="1"/>
          <p:nvPr/>
        </p:nvSpPr>
        <p:spPr>
          <a:xfrm>
            <a:off x="468150" y="2759875"/>
            <a:ext cx="29517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u="sng">
                <a:solidFill>
                  <a:schemeClr val="dk2"/>
                </a:solidFill>
              </a:rPr>
              <a:t>DELIVER TRIAL:</a:t>
            </a:r>
            <a:r>
              <a:rPr lang="en" sz="1600" b="1">
                <a:solidFill>
                  <a:schemeClr val="dk2"/>
                </a:solidFill>
              </a:rPr>
              <a:t> Dapafliglozin</a:t>
            </a:r>
            <a:endParaRPr sz="1600">
              <a:solidFill>
                <a:srgbClr val="4D4D4D"/>
              </a:solidFill>
              <a:highlight>
                <a:schemeClr val="lt1"/>
              </a:highlight>
              <a:latin typeface="Times New Roman"/>
              <a:ea typeface="Times New Roman"/>
              <a:cs typeface="Times New Roman"/>
              <a:sym typeface="Times New Roman"/>
            </a:endParaRPr>
          </a:p>
        </p:txBody>
      </p:sp>
      <p:pic>
        <p:nvPicPr>
          <p:cNvPr id="408" name="Google Shape;408;p65"/>
          <p:cNvPicPr preferRelativeResize="0"/>
          <p:nvPr/>
        </p:nvPicPr>
        <p:blipFill rotWithShape="1">
          <a:blip r:embed="rId4">
            <a:alphaModFix/>
          </a:blip>
          <a:srcRect l="46476" t="30236" r="1279" b="43787"/>
          <a:stretch/>
        </p:blipFill>
        <p:spPr>
          <a:xfrm>
            <a:off x="3660697" y="2571750"/>
            <a:ext cx="3569479" cy="2305300"/>
          </a:xfrm>
          <a:prstGeom prst="rect">
            <a:avLst/>
          </a:prstGeom>
          <a:noFill/>
          <a:ln>
            <a:noFill/>
          </a:ln>
        </p:spPr>
      </p:pic>
      <p:sp>
        <p:nvSpPr>
          <p:cNvPr id="409" name="Google Shape;409;p65"/>
          <p:cNvSpPr txBox="1"/>
          <p:nvPr/>
        </p:nvSpPr>
        <p:spPr>
          <a:xfrm>
            <a:off x="7230175" y="1886350"/>
            <a:ext cx="1635900" cy="541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800">
                <a:solidFill>
                  <a:srgbClr val="084E9B"/>
                </a:solidFill>
                <a:uFill>
                  <a:noFill/>
                </a:uFill>
                <a:hlinkClick r:id="rId5">
                  <a:extLst>
                    <a:ext uri="{A12FA001-AC4F-418D-AE19-62706E023703}">
                      <ahyp:hlinkClr xmlns:ahyp="http://schemas.microsoft.com/office/drawing/2018/hyperlinkcolor" val="tx"/>
                    </a:ext>
                  </a:extLst>
                </a:hlinkClick>
              </a:rPr>
              <a:t>October 14, 2021</a:t>
            </a:r>
            <a:r>
              <a:rPr lang="en" sz="800">
                <a:solidFill>
                  <a:srgbClr val="666666"/>
                </a:solidFill>
                <a:highlight>
                  <a:schemeClr val="lt1"/>
                </a:highlight>
              </a:rPr>
              <a:t>; N Engl J Med 2021; 385:1451-1461</a:t>
            </a:r>
            <a:r>
              <a:rPr lang="en">
                <a:solidFill>
                  <a:srgbClr val="444444"/>
                </a:solidFill>
                <a:highlight>
                  <a:schemeClr val="lt1"/>
                </a:highlight>
                <a:latin typeface="Verdana"/>
                <a:ea typeface="Verdana"/>
                <a:cs typeface="Verdana"/>
                <a:sym typeface="Verdana"/>
              </a:rPr>
              <a:t>	</a:t>
            </a:r>
            <a:endParaRPr sz="1800">
              <a:solidFill>
                <a:schemeClr val="dk2"/>
              </a:solidFill>
            </a:endParaRPr>
          </a:p>
        </p:txBody>
      </p:sp>
      <p:sp>
        <p:nvSpPr>
          <p:cNvPr id="410" name="Google Shape;410;p65"/>
          <p:cNvSpPr txBox="1"/>
          <p:nvPr/>
        </p:nvSpPr>
        <p:spPr>
          <a:xfrm>
            <a:off x="7280200" y="3898925"/>
            <a:ext cx="1635900" cy="449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800">
                <a:solidFill>
                  <a:srgbClr val="084E9B"/>
                </a:solidFill>
                <a:uFill>
                  <a:noFill/>
                </a:uFill>
                <a:hlinkClick r:id="rId6">
                  <a:extLst>
                    <a:ext uri="{A12FA001-AC4F-418D-AE19-62706E023703}">
                      <ahyp:hlinkClr xmlns:ahyp="http://schemas.microsoft.com/office/drawing/2018/hyperlinkcolor" val="tx"/>
                    </a:ext>
                  </a:extLst>
                </a:hlinkClick>
              </a:rPr>
              <a:t>September 22, 2022</a:t>
            </a:r>
            <a:r>
              <a:rPr lang="en" sz="800">
                <a:solidFill>
                  <a:srgbClr val="666666"/>
                </a:solidFill>
                <a:highlight>
                  <a:schemeClr val="lt1"/>
                </a:highlight>
              </a:rPr>
              <a:t> N Engl J Med 2022; 387:1089-1098</a:t>
            </a:r>
            <a:endParaRPr sz="800">
              <a:solidFill>
                <a:schemeClr val="dk2"/>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66"/>
          <p:cNvSpPr txBox="1">
            <a:spLocks noGrp="1"/>
          </p:cNvSpPr>
          <p:nvPr>
            <p:ph type="title"/>
          </p:nvPr>
        </p:nvSpPr>
        <p:spPr>
          <a:xfrm>
            <a:off x="254800" y="31985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Pharmacological Therapy for HFpEF (Cont’d) </a:t>
            </a:r>
            <a:endParaRPr/>
          </a:p>
        </p:txBody>
      </p:sp>
      <p:sp>
        <p:nvSpPr>
          <p:cNvPr id="416" name="Google Shape;416;p66"/>
          <p:cNvSpPr txBox="1">
            <a:spLocks noGrp="1"/>
          </p:cNvSpPr>
          <p:nvPr>
            <p:ph type="body" idx="1"/>
          </p:nvPr>
        </p:nvSpPr>
        <p:spPr>
          <a:xfrm>
            <a:off x="311700" y="843950"/>
            <a:ext cx="8520600" cy="3980100"/>
          </a:xfrm>
          <a:prstGeom prst="rect">
            <a:avLst/>
          </a:prstGeom>
        </p:spPr>
        <p:txBody>
          <a:bodyPr spcFirstLastPara="1" wrap="square" lIns="91425" tIns="91425" rIns="91425" bIns="91425" anchor="t" anchorCtr="0">
            <a:noAutofit/>
          </a:bodyPr>
          <a:lstStyle/>
          <a:p>
            <a:pPr marL="457200" lvl="0" indent="-336550" algn="l" rtl="0">
              <a:lnSpc>
                <a:spcPct val="95000"/>
              </a:lnSpc>
              <a:spcBef>
                <a:spcPts val="0"/>
              </a:spcBef>
              <a:spcAft>
                <a:spcPts val="0"/>
              </a:spcAft>
              <a:buClr>
                <a:srgbClr val="444444"/>
              </a:buClr>
              <a:buSzPts val="1700"/>
              <a:buFont typeface="Verdana"/>
              <a:buChar char="●"/>
            </a:pPr>
            <a:r>
              <a:rPr lang="en" sz="1795" b="1">
                <a:solidFill>
                  <a:srgbClr val="444444"/>
                </a:solidFill>
                <a:highlight>
                  <a:schemeClr val="lt1"/>
                </a:highlight>
                <a:latin typeface="Verdana"/>
                <a:ea typeface="Verdana"/>
                <a:cs typeface="Verdana"/>
                <a:sym typeface="Verdana"/>
              </a:rPr>
              <a:t>Mineralocorticoid receptor antagonists:</a:t>
            </a:r>
            <a:r>
              <a:rPr lang="en" sz="1795">
                <a:solidFill>
                  <a:srgbClr val="444444"/>
                </a:solidFill>
                <a:highlight>
                  <a:schemeClr val="lt1"/>
                </a:highlight>
                <a:latin typeface="Verdana"/>
                <a:ea typeface="Verdana"/>
                <a:cs typeface="Verdana"/>
                <a:sym typeface="Verdana"/>
              </a:rPr>
              <a:t> </a:t>
            </a:r>
            <a:endParaRPr sz="1795">
              <a:solidFill>
                <a:srgbClr val="444444"/>
              </a:solidFill>
              <a:highlight>
                <a:schemeClr val="lt1"/>
              </a:highlight>
              <a:latin typeface="Verdana"/>
              <a:ea typeface="Verdana"/>
              <a:cs typeface="Verdana"/>
              <a:sym typeface="Verdana"/>
            </a:endParaRPr>
          </a:p>
          <a:p>
            <a:pPr marL="914400" lvl="1" indent="-336550" algn="l" rtl="0">
              <a:lnSpc>
                <a:spcPct val="95000"/>
              </a:lnSpc>
              <a:spcBef>
                <a:spcPts val="0"/>
              </a:spcBef>
              <a:spcAft>
                <a:spcPts val="0"/>
              </a:spcAft>
              <a:buClr>
                <a:srgbClr val="444444"/>
              </a:buClr>
              <a:buSzPts val="1700"/>
              <a:buFont typeface="Verdana"/>
              <a:buChar char="○"/>
            </a:pPr>
            <a:r>
              <a:rPr lang="en" sz="1700" b="1">
                <a:solidFill>
                  <a:srgbClr val="444444"/>
                </a:solidFill>
                <a:highlight>
                  <a:schemeClr val="lt1"/>
                </a:highlight>
                <a:latin typeface="Verdana"/>
                <a:ea typeface="Verdana"/>
                <a:cs typeface="Verdana"/>
                <a:sym typeface="Verdana"/>
              </a:rPr>
              <a:t>Spironolactone (steroidal)- TOPCAT Trial- </a:t>
            </a:r>
            <a:r>
              <a:rPr lang="en" sz="1700">
                <a:solidFill>
                  <a:schemeClr val="dk1"/>
                </a:solidFill>
                <a:highlight>
                  <a:schemeClr val="lt1"/>
                </a:highlight>
              </a:rPr>
              <a:t>post hoc analysis showed reduced CV death and HF hospitalizations in patients from the Americas</a:t>
            </a:r>
            <a:endParaRPr sz="1700" u="sng">
              <a:solidFill>
                <a:srgbClr val="444444"/>
              </a:solidFill>
              <a:highlight>
                <a:schemeClr val="lt1"/>
              </a:highlight>
              <a:latin typeface="Verdana"/>
              <a:ea typeface="Verdana"/>
              <a:cs typeface="Verdana"/>
              <a:sym typeface="Verdana"/>
            </a:endParaRPr>
          </a:p>
          <a:p>
            <a:pPr marL="914400" lvl="1" indent="-336550" algn="l" rtl="0">
              <a:lnSpc>
                <a:spcPct val="95000"/>
              </a:lnSpc>
              <a:spcBef>
                <a:spcPts val="0"/>
              </a:spcBef>
              <a:spcAft>
                <a:spcPts val="0"/>
              </a:spcAft>
              <a:buClr>
                <a:srgbClr val="444444"/>
              </a:buClr>
              <a:buSzPts val="1700"/>
              <a:buFont typeface="Verdana"/>
              <a:buChar char="○"/>
            </a:pPr>
            <a:r>
              <a:rPr lang="en" sz="1700" b="1">
                <a:solidFill>
                  <a:srgbClr val="444444"/>
                </a:solidFill>
                <a:highlight>
                  <a:schemeClr val="lt1"/>
                </a:highlight>
                <a:latin typeface="Verdana"/>
                <a:ea typeface="Verdana"/>
                <a:cs typeface="Verdana"/>
                <a:sym typeface="Verdana"/>
              </a:rPr>
              <a:t>Finerenone (nonsteroidal)- FINEARTS Study- </a:t>
            </a:r>
            <a:r>
              <a:rPr lang="en" sz="1700">
                <a:solidFill>
                  <a:srgbClr val="444444"/>
                </a:solidFill>
                <a:highlight>
                  <a:schemeClr val="lt1"/>
                </a:highlight>
              </a:rPr>
              <a:t>reduced CV death and HF hospitalization (</a:t>
            </a:r>
            <a:r>
              <a:rPr lang="en" sz="1700">
                <a:solidFill>
                  <a:srgbClr val="444444"/>
                </a:solidFill>
                <a:highlight>
                  <a:srgbClr val="FFFFFF"/>
                </a:highlight>
              </a:rPr>
              <a:t>In patients with HF with preserved or mildly reduced LVEF (EF ≥40%)</a:t>
            </a:r>
            <a:endParaRPr sz="1700">
              <a:solidFill>
                <a:srgbClr val="444444"/>
              </a:solidFill>
              <a:highlight>
                <a:srgbClr val="FFFFFF"/>
              </a:highlight>
            </a:endParaRPr>
          </a:p>
          <a:p>
            <a:pPr marL="914400" lvl="0" indent="0" algn="l" rtl="0">
              <a:lnSpc>
                <a:spcPct val="95000"/>
              </a:lnSpc>
              <a:spcBef>
                <a:spcPts val="1200"/>
              </a:spcBef>
              <a:spcAft>
                <a:spcPts val="0"/>
              </a:spcAft>
              <a:buNone/>
            </a:pPr>
            <a:endParaRPr sz="1700">
              <a:solidFill>
                <a:srgbClr val="444444"/>
              </a:solidFill>
              <a:highlight>
                <a:srgbClr val="FFFFFF"/>
              </a:highlight>
              <a:latin typeface="Verdana"/>
              <a:ea typeface="Verdana"/>
              <a:cs typeface="Verdana"/>
              <a:sym typeface="Verdana"/>
            </a:endParaRPr>
          </a:p>
          <a:p>
            <a:pPr marL="457200" lvl="0" indent="-336550" algn="l" rtl="0">
              <a:lnSpc>
                <a:spcPct val="95000"/>
              </a:lnSpc>
              <a:spcBef>
                <a:spcPts val="1200"/>
              </a:spcBef>
              <a:spcAft>
                <a:spcPts val="0"/>
              </a:spcAft>
              <a:buClr>
                <a:srgbClr val="444444"/>
              </a:buClr>
              <a:buSzPts val="1700"/>
              <a:buFont typeface="Verdana"/>
              <a:buChar char="●"/>
            </a:pPr>
            <a:r>
              <a:rPr lang="en" sz="1700" b="1">
                <a:solidFill>
                  <a:srgbClr val="444444"/>
                </a:solidFill>
                <a:latin typeface="Verdana"/>
                <a:ea typeface="Verdana"/>
                <a:cs typeface="Verdana"/>
                <a:sym typeface="Verdana"/>
              </a:rPr>
              <a:t>ARNI or ARB:</a:t>
            </a:r>
            <a:r>
              <a:rPr lang="en" sz="1495" b="1">
                <a:solidFill>
                  <a:srgbClr val="444444"/>
                </a:solidFill>
                <a:latin typeface="Verdana"/>
                <a:ea typeface="Verdana"/>
                <a:cs typeface="Verdana"/>
                <a:sym typeface="Verdana"/>
              </a:rPr>
              <a:t> </a:t>
            </a:r>
            <a:r>
              <a:rPr lang="en" sz="1700" b="1">
                <a:solidFill>
                  <a:srgbClr val="444444"/>
                </a:solidFill>
                <a:highlight>
                  <a:srgbClr val="FFFFFF"/>
                </a:highlight>
                <a:latin typeface="Verdana"/>
                <a:ea typeface="Verdana"/>
                <a:cs typeface="Verdana"/>
                <a:sym typeface="Verdana"/>
              </a:rPr>
              <a:t>reduction in HF hospitalizations,</a:t>
            </a:r>
            <a:r>
              <a:rPr lang="en" sz="1700">
                <a:solidFill>
                  <a:srgbClr val="444444"/>
                </a:solidFill>
                <a:highlight>
                  <a:srgbClr val="FFFFFF"/>
                </a:highlight>
                <a:latin typeface="Verdana"/>
                <a:ea typeface="Verdana"/>
                <a:cs typeface="Verdana"/>
                <a:sym typeface="Verdana"/>
              </a:rPr>
              <a:t> but no reduction in all-cause or CV mortality. </a:t>
            </a:r>
            <a:r>
              <a:rPr lang="en" sz="1700" b="1">
                <a:solidFill>
                  <a:srgbClr val="444444"/>
                </a:solidFill>
                <a:highlight>
                  <a:srgbClr val="FFFFFF"/>
                </a:highlight>
                <a:latin typeface="Verdana"/>
                <a:ea typeface="Verdana"/>
                <a:cs typeface="Verdana"/>
                <a:sym typeface="Verdana"/>
              </a:rPr>
              <a:t>ARNI preferred over ARB (PARAGON-HF)</a:t>
            </a:r>
            <a:endParaRPr sz="1700" b="1">
              <a:solidFill>
                <a:srgbClr val="444444"/>
              </a:solidFill>
              <a:latin typeface="Verdana"/>
              <a:ea typeface="Verdana"/>
              <a:cs typeface="Verdana"/>
              <a:sym typeface="Verdana"/>
            </a:endParaRPr>
          </a:p>
          <a:p>
            <a:pPr marL="457200" lvl="0" indent="0" algn="l" rtl="0">
              <a:lnSpc>
                <a:spcPct val="95000"/>
              </a:lnSpc>
              <a:spcBef>
                <a:spcPts val="1200"/>
              </a:spcBef>
              <a:spcAft>
                <a:spcPts val="0"/>
              </a:spcAft>
              <a:buNone/>
            </a:pPr>
            <a:endParaRPr sz="1495" b="1">
              <a:solidFill>
                <a:srgbClr val="444444"/>
              </a:solidFill>
              <a:latin typeface="Verdana"/>
              <a:ea typeface="Verdana"/>
              <a:cs typeface="Verdana"/>
              <a:sym typeface="Verdana"/>
            </a:endParaRPr>
          </a:p>
          <a:p>
            <a:pPr marL="457200" lvl="0" indent="-336232" algn="l" rtl="0">
              <a:lnSpc>
                <a:spcPct val="95000"/>
              </a:lnSpc>
              <a:spcBef>
                <a:spcPts val="0"/>
              </a:spcBef>
              <a:spcAft>
                <a:spcPts val="0"/>
              </a:spcAft>
              <a:buClr>
                <a:srgbClr val="444444"/>
              </a:buClr>
              <a:buSzPts val="1695"/>
              <a:buFont typeface="Verdana"/>
              <a:buChar char="❖"/>
            </a:pPr>
            <a:r>
              <a:rPr lang="en" sz="1695" b="1" i="1">
                <a:solidFill>
                  <a:srgbClr val="444444"/>
                </a:solidFill>
                <a:latin typeface="Verdana"/>
                <a:ea typeface="Verdana"/>
                <a:cs typeface="Verdana"/>
                <a:sym typeface="Verdana"/>
              </a:rPr>
              <a:t>Beta blockers</a:t>
            </a:r>
            <a:r>
              <a:rPr lang="en" sz="1695" i="1">
                <a:solidFill>
                  <a:srgbClr val="444444"/>
                </a:solidFill>
                <a:highlight>
                  <a:schemeClr val="lt1"/>
                </a:highlight>
                <a:latin typeface="Verdana"/>
                <a:ea typeface="Verdana"/>
                <a:cs typeface="Verdana"/>
                <a:sym typeface="Verdana"/>
              </a:rPr>
              <a:t> - often prescribed for management of comorbidities CAD or atrial fibrillation, but there is </a:t>
            </a:r>
            <a:r>
              <a:rPr lang="en" sz="1695" b="1" i="1">
                <a:solidFill>
                  <a:srgbClr val="444444"/>
                </a:solidFill>
                <a:highlight>
                  <a:schemeClr val="lt1"/>
                </a:highlight>
                <a:latin typeface="Verdana"/>
                <a:ea typeface="Verdana"/>
                <a:cs typeface="Verdana"/>
                <a:sym typeface="Verdana"/>
              </a:rPr>
              <a:t>no clinical trial evidence to support its use at the higher range of the LVEF spectrum</a:t>
            </a:r>
            <a:endParaRPr sz="1695" b="1" i="1">
              <a:solidFill>
                <a:srgbClr val="444444"/>
              </a:solidFill>
              <a:highlight>
                <a:schemeClr val="lt1"/>
              </a:highlight>
              <a:latin typeface="Verdana"/>
              <a:ea typeface="Verdana"/>
              <a:cs typeface="Verdana"/>
              <a:sym typeface="Verdana"/>
            </a:endParaRPr>
          </a:p>
          <a:p>
            <a:pPr marL="457200" lvl="0" indent="0" algn="l" rtl="0">
              <a:lnSpc>
                <a:spcPct val="95000"/>
              </a:lnSpc>
              <a:spcBef>
                <a:spcPts val="1200"/>
              </a:spcBef>
              <a:spcAft>
                <a:spcPts val="1200"/>
              </a:spcAft>
              <a:buSzPts val="852"/>
              <a:buNone/>
            </a:pPr>
            <a:endParaRPr sz="1240">
              <a:solidFill>
                <a:srgbClr val="444444"/>
              </a:solidFill>
              <a:highlight>
                <a:srgbClr val="FFFFFF"/>
              </a:highlight>
              <a:latin typeface="Verdana"/>
              <a:ea typeface="Verdana"/>
              <a:cs typeface="Verdana"/>
              <a:sym typeface="Verdana"/>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67"/>
          <p:cNvSpPr txBox="1">
            <a:spLocks noGrp="1"/>
          </p:cNvSpPr>
          <p:nvPr>
            <p:ph type="title"/>
          </p:nvPr>
        </p:nvSpPr>
        <p:spPr>
          <a:xfrm>
            <a:off x="311700" y="340700"/>
            <a:ext cx="8520600" cy="572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Clr>
                <a:schemeClr val="dk1"/>
              </a:buClr>
              <a:buSzPct val="43650"/>
              <a:buFont typeface="Arial"/>
              <a:buNone/>
            </a:pPr>
            <a:r>
              <a:rPr lang="en" sz="2520"/>
              <a:t>Additional Pharmacotherapy to consider for HFpEF</a:t>
            </a:r>
            <a:endParaRPr sz="2520"/>
          </a:p>
          <a:p>
            <a:pPr marL="0" lvl="0" indent="0" algn="l" rtl="0">
              <a:spcBef>
                <a:spcPts val="0"/>
              </a:spcBef>
              <a:spcAft>
                <a:spcPts val="0"/>
              </a:spcAft>
              <a:buClr>
                <a:schemeClr val="dk1"/>
              </a:buClr>
              <a:buSzPct val="39285"/>
              <a:buFont typeface="Arial"/>
              <a:buNone/>
            </a:pPr>
            <a:endParaRPr/>
          </a:p>
          <a:p>
            <a:pPr marL="0" lvl="0" indent="0" algn="l" rtl="0">
              <a:spcBef>
                <a:spcPts val="0"/>
              </a:spcBef>
              <a:spcAft>
                <a:spcPts val="0"/>
              </a:spcAft>
              <a:buNone/>
            </a:pPr>
            <a:endParaRPr/>
          </a:p>
        </p:txBody>
      </p:sp>
      <p:sp>
        <p:nvSpPr>
          <p:cNvPr id="422" name="Google Shape;422;p67"/>
          <p:cNvSpPr txBox="1">
            <a:spLocks noGrp="1"/>
          </p:cNvSpPr>
          <p:nvPr>
            <p:ph type="body" idx="1"/>
          </p:nvPr>
        </p:nvSpPr>
        <p:spPr>
          <a:xfrm>
            <a:off x="311700" y="808175"/>
            <a:ext cx="8520600" cy="3855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b="1" u="sng">
                <a:solidFill>
                  <a:schemeClr val="accent2"/>
                </a:solidFill>
                <a:highlight>
                  <a:srgbClr val="FFFFFF"/>
                </a:highlight>
                <a:latin typeface="Roboto"/>
                <a:ea typeface="Roboto"/>
                <a:cs typeface="Roboto"/>
                <a:sym typeface="Roboto"/>
              </a:rPr>
              <a:t>GLP-1 RECEPTOR ANTAGONISTS:</a:t>
            </a:r>
            <a:endParaRPr sz="1300" b="1" u="sng">
              <a:solidFill>
                <a:schemeClr val="accent2"/>
              </a:solidFill>
              <a:highlight>
                <a:srgbClr val="FFFFFF"/>
              </a:highlight>
              <a:latin typeface="Roboto"/>
              <a:ea typeface="Roboto"/>
              <a:cs typeface="Roboto"/>
              <a:sym typeface="Roboto"/>
            </a:endParaRPr>
          </a:p>
          <a:p>
            <a:pPr marL="457200" lvl="0" indent="-311150" algn="l" rtl="0">
              <a:spcBef>
                <a:spcPts val="1200"/>
              </a:spcBef>
              <a:spcAft>
                <a:spcPts val="0"/>
              </a:spcAft>
              <a:buClr>
                <a:schemeClr val="accent2"/>
              </a:buClr>
              <a:buSzPts val="1300"/>
              <a:buFont typeface="Roboto"/>
              <a:buChar char="●"/>
            </a:pPr>
            <a:r>
              <a:rPr lang="en" sz="1300" b="1">
                <a:solidFill>
                  <a:schemeClr val="accent2"/>
                </a:solidFill>
                <a:highlight>
                  <a:srgbClr val="FFFFFF"/>
                </a:highlight>
                <a:latin typeface="Roboto"/>
                <a:ea typeface="Roboto"/>
                <a:cs typeface="Roboto"/>
                <a:sym typeface="Roboto"/>
              </a:rPr>
              <a:t>SUMMARY of STEP-HFpEF and SUMMIT studies:</a:t>
            </a:r>
            <a:endParaRPr sz="1300" b="1">
              <a:solidFill>
                <a:schemeClr val="accent2"/>
              </a:solidFill>
              <a:highlight>
                <a:srgbClr val="FFFFFF"/>
              </a:highlight>
              <a:latin typeface="Roboto"/>
              <a:ea typeface="Roboto"/>
              <a:cs typeface="Roboto"/>
              <a:sym typeface="Roboto"/>
            </a:endParaRPr>
          </a:p>
          <a:p>
            <a:pPr marL="914400" lvl="1" indent="-311150" algn="l" rtl="0">
              <a:spcBef>
                <a:spcPts val="0"/>
              </a:spcBef>
              <a:spcAft>
                <a:spcPts val="0"/>
              </a:spcAft>
              <a:buClr>
                <a:schemeClr val="accent2"/>
              </a:buClr>
              <a:buSzPts val="1300"/>
              <a:buFont typeface="Roboto"/>
              <a:buChar char="○"/>
            </a:pPr>
            <a:r>
              <a:rPr lang="en" sz="1300">
                <a:solidFill>
                  <a:schemeClr val="accent2"/>
                </a:solidFill>
                <a:highlight>
                  <a:srgbClr val="FFFFFF"/>
                </a:highlight>
                <a:latin typeface="Roboto"/>
                <a:ea typeface="Roboto"/>
                <a:cs typeface="Roboto"/>
                <a:sym typeface="Roboto"/>
              </a:rPr>
              <a:t>Semaglutide and tirzepatide- significantly reduced body weight (13.3% and 13.9%, respectively), enhanced exercise capacity (increases of 21.5m and 26m in 6-minute walk distance), and improved quality of life (19.5 and 16.6-point increases in KCCQ-CSS scores).</a:t>
            </a:r>
            <a:endParaRPr sz="1300">
              <a:solidFill>
                <a:schemeClr val="accent2"/>
              </a:solidFill>
              <a:highlight>
                <a:srgbClr val="FFFFFF"/>
              </a:highlight>
              <a:latin typeface="Roboto"/>
              <a:ea typeface="Roboto"/>
              <a:cs typeface="Roboto"/>
              <a:sym typeface="Roboto"/>
            </a:endParaRPr>
          </a:p>
          <a:p>
            <a:pPr marL="914400" lvl="1" indent="-311150" algn="l" rtl="0">
              <a:spcBef>
                <a:spcPts val="0"/>
              </a:spcBef>
              <a:spcAft>
                <a:spcPts val="0"/>
              </a:spcAft>
              <a:buClr>
                <a:schemeClr val="accent2"/>
              </a:buClr>
              <a:buSzPts val="1300"/>
              <a:buFont typeface="Roboto"/>
              <a:buChar char="○"/>
            </a:pPr>
            <a:r>
              <a:rPr lang="en" sz="1300">
                <a:solidFill>
                  <a:schemeClr val="accent2"/>
                </a:solidFill>
                <a:highlight>
                  <a:srgbClr val="FFFFFF"/>
                </a:highlight>
                <a:latin typeface="Roboto"/>
                <a:ea typeface="Roboto"/>
                <a:cs typeface="Roboto"/>
                <a:sym typeface="Roboto"/>
              </a:rPr>
              <a:t>Both agents demonstrated marked reductions in systemic inflammation, with C-reactive protein levels decreasing by 38.8% and 43.5%, respectively. </a:t>
            </a:r>
            <a:endParaRPr sz="1300">
              <a:solidFill>
                <a:schemeClr val="accent2"/>
              </a:solidFill>
              <a:highlight>
                <a:srgbClr val="FFFFFF"/>
              </a:highlight>
              <a:latin typeface="Roboto"/>
              <a:ea typeface="Roboto"/>
              <a:cs typeface="Roboto"/>
              <a:sym typeface="Roboto"/>
            </a:endParaRPr>
          </a:p>
          <a:p>
            <a:pPr marL="914400" lvl="1" indent="-311150" algn="l" rtl="0">
              <a:spcBef>
                <a:spcPts val="0"/>
              </a:spcBef>
              <a:spcAft>
                <a:spcPts val="0"/>
              </a:spcAft>
              <a:buClr>
                <a:schemeClr val="accent2"/>
              </a:buClr>
              <a:buSzPts val="1300"/>
              <a:buFont typeface="Roboto"/>
              <a:buChar char="○"/>
            </a:pPr>
            <a:r>
              <a:rPr lang="en" sz="1300">
                <a:solidFill>
                  <a:schemeClr val="accent2"/>
                </a:solidFill>
                <a:highlight>
                  <a:srgbClr val="FFFFFF"/>
                </a:highlight>
                <a:latin typeface="Roboto"/>
                <a:ea typeface="Roboto"/>
                <a:cs typeface="Roboto"/>
                <a:sym typeface="Roboto"/>
              </a:rPr>
              <a:t>GLP-1 RAs represent a promising class of agents targeting the cardiometabolic axis in HFpEF, offering meaningful improvements in functional capacity and symptom burden among obese patients. </a:t>
            </a:r>
            <a:endParaRPr sz="1300">
              <a:solidFill>
                <a:schemeClr val="accent2"/>
              </a:solidFill>
              <a:highlight>
                <a:srgbClr val="FFFFFF"/>
              </a:highlight>
              <a:latin typeface="Roboto"/>
              <a:ea typeface="Roboto"/>
              <a:cs typeface="Roboto"/>
              <a:sym typeface="Roboto"/>
            </a:endParaRPr>
          </a:p>
          <a:p>
            <a:pPr marL="0" lvl="0" indent="0" algn="l" rtl="0">
              <a:spcBef>
                <a:spcPts val="1200"/>
              </a:spcBef>
              <a:spcAft>
                <a:spcPts val="0"/>
              </a:spcAft>
              <a:buNone/>
            </a:pPr>
            <a:r>
              <a:rPr lang="en" sz="1300" b="1">
                <a:solidFill>
                  <a:schemeClr val="accent2"/>
                </a:solidFill>
                <a:highlight>
                  <a:srgbClr val="FFFFFF"/>
                </a:highlight>
                <a:latin typeface="Roboto"/>
                <a:ea typeface="Roboto"/>
                <a:cs typeface="Roboto"/>
                <a:sym typeface="Roboto"/>
              </a:rPr>
              <a:t>Current evidence is limited by short trial durations, lack of population diversity, and insufficient long-term data. </a:t>
            </a:r>
            <a:endParaRPr sz="1300" b="1">
              <a:solidFill>
                <a:srgbClr val="4D4D4D"/>
              </a:solidFill>
              <a:latin typeface="Times New Roman"/>
              <a:ea typeface="Times New Roman"/>
              <a:cs typeface="Times New Roman"/>
              <a:sym typeface="Times New Roman"/>
            </a:endParaRPr>
          </a:p>
          <a:p>
            <a:pPr marL="457200" lvl="0" indent="-312171" algn="l" rtl="0">
              <a:spcBef>
                <a:spcPts val="1200"/>
              </a:spcBef>
              <a:spcAft>
                <a:spcPts val="0"/>
              </a:spcAft>
              <a:buClr>
                <a:srgbClr val="4D4D4D"/>
              </a:buClr>
              <a:buSzPts val="1316"/>
              <a:buFont typeface="Times New Roman"/>
              <a:buChar char="❖"/>
            </a:pPr>
            <a:r>
              <a:rPr lang="en" sz="1316" b="1">
                <a:solidFill>
                  <a:srgbClr val="4D4D4D"/>
                </a:solidFill>
                <a:highlight>
                  <a:schemeClr val="lt1"/>
                </a:highlight>
                <a:latin typeface="Times New Roman"/>
                <a:ea typeface="Times New Roman"/>
                <a:cs typeface="Times New Roman"/>
                <a:sym typeface="Times New Roman"/>
              </a:rPr>
              <a:t>Majority of patients with HFpEF have OBESITY. The presence of visceral adiposity is associated with increased inflammation, left ventricular hypertrophy, insulin resistance, and diastolic and systolic left ventricular dysfunction, as well as with arterial, skeletal muscle, and physical dysfunction.</a:t>
            </a:r>
            <a:endParaRPr sz="1183" b="1">
              <a:solidFill>
                <a:schemeClr val="accent2"/>
              </a:solidFill>
              <a:highlight>
                <a:srgbClr val="FFFFFF"/>
              </a:highlight>
              <a:latin typeface="Roboto"/>
              <a:ea typeface="Roboto"/>
              <a:cs typeface="Roboto"/>
              <a:sym typeface="Roboto"/>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427" name="Google Shape;427;p68"/>
          <p:cNvPicPr preferRelativeResize="0"/>
          <p:nvPr/>
        </p:nvPicPr>
        <p:blipFill rotWithShape="1">
          <a:blip r:embed="rId3">
            <a:alphaModFix/>
          </a:blip>
          <a:srcRect/>
          <a:stretch/>
        </p:blipFill>
        <p:spPr>
          <a:xfrm>
            <a:off x="2293950" y="268050"/>
            <a:ext cx="4556100" cy="4607400"/>
          </a:xfrm>
          <a:prstGeom prst="rect">
            <a:avLst/>
          </a:prstGeom>
          <a:noFill/>
          <a:ln>
            <a:noFill/>
          </a:ln>
        </p:spPr>
      </p:pic>
      <p:sp>
        <p:nvSpPr>
          <p:cNvPr id="428" name="Google Shape;428;p68"/>
          <p:cNvSpPr txBox="1"/>
          <p:nvPr/>
        </p:nvSpPr>
        <p:spPr>
          <a:xfrm>
            <a:off x="6850050" y="1879050"/>
            <a:ext cx="1818000" cy="1385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rgbClr val="0000FF"/>
                </a:solidFill>
              </a:rPr>
              <a:t>More studies to be done on GLP-1 receptor agonists. Currently not part of ACC/AHA HFpEF Guidelines</a:t>
            </a:r>
            <a:r>
              <a:rPr lang="en" sz="1300" b="1">
                <a:solidFill>
                  <a:schemeClr val="dk2"/>
                </a:solidFill>
              </a:rPr>
              <a:t> </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69"/>
          <p:cNvSpPr txBox="1"/>
          <p:nvPr/>
        </p:nvSpPr>
        <p:spPr>
          <a:xfrm>
            <a:off x="605125" y="1366400"/>
            <a:ext cx="4245600" cy="1139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990"/>
              <a:buFont typeface="Arial"/>
              <a:buNone/>
            </a:pPr>
            <a:r>
              <a:rPr lang="en" sz="2200">
                <a:solidFill>
                  <a:schemeClr val="dk1"/>
                </a:solidFill>
              </a:rPr>
              <a:t>OTHER VARIABLES TO CONSIDER FOR HF PATIENTS</a:t>
            </a:r>
            <a:endParaRPr sz="2200">
              <a:solidFill>
                <a:schemeClr val="dk1"/>
              </a:solidFill>
            </a:endParaRPr>
          </a:p>
          <a:p>
            <a:pPr marL="0" lvl="0" indent="0" algn="l" rtl="0">
              <a:spcBef>
                <a:spcPts val="0"/>
              </a:spcBef>
              <a:spcAft>
                <a:spcPts val="0"/>
              </a:spcAft>
              <a:buNone/>
            </a:pPr>
            <a:endParaRPr sz="1800">
              <a:solidFill>
                <a:schemeClr val="dk2"/>
              </a:solidFill>
            </a:endParaRPr>
          </a:p>
        </p:txBody>
      </p:sp>
      <p:sp>
        <p:nvSpPr>
          <p:cNvPr id="434" name="Google Shape;434;p69"/>
          <p:cNvSpPr txBox="1"/>
          <p:nvPr/>
        </p:nvSpPr>
        <p:spPr>
          <a:xfrm>
            <a:off x="4801900" y="1473750"/>
            <a:ext cx="4362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pic>
        <p:nvPicPr>
          <p:cNvPr id="435" name="Google Shape;435;p69"/>
          <p:cNvPicPr preferRelativeResize="0"/>
          <p:nvPr/>
        </p:nvPicPr>
        <p:blipFill rotWithShape="1">
          <a:blip r:embed="rId3">
            <a:alphaModFix/>
          </a:blip>
          <a:srcRect l="-2639" t="-1043" r="2639" b="-14871"/>
          <a:stretch/>
        </p:blipFill>
        <p:spPr>
          <a:xfrm>
            <a:off x="5250850" y="478250"/>
            <a:ext cx="3191524" cy="3699026"/>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70"/>
          <p:cNvSpPr txBox="1">
            <a:spLocks noGrp="1"/>
          </p:cNvSpPr>
          <p:nvPr>
            <p:ph type="title"/>
          </p:nvPr>
        </p:nvSpPr>
        <p:spPr>
          <a:xfrm>
            <a:off x="311700" y="35130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Patient Self Care Management </a:t>
            </a:r>
            <a:endParaRPr/>
          </a:p>
        </p:txBody>
      </p:sp>
      <p:sp>
        <p:nvSpPr>
          <p:cNvPr id="441" name="Google Shape;441;p70"/>
          <p:cNvSpPr txBox="1">
            <a:spLocks noGrp="1"/>
          </p:cNvSpPr>
          <p:nvPr>
            <p:ph type="body" idx="1"/>
          </p:nvPr>
        </p:nvSpPr>
        <p:spPr>
          <a:xfrm>
            <a:off x="253175" y="984175"/>
            <a:ext cx="4779900" cy="3972000"/>
          </a:xfrm>
          <a:prstGeom prst="rect">
            <a:avLst/>
          </a:prstGeom>
        </p:spPr>
        <p:txBody>
          <a:bodyPr spcFirstLastPara="1" wrap="square" lIns="91425" tIns="91425" rIns="91425" bIns="91425" anchor="t" anchorCtr="0">
            <a:normAutofit fontScale="85000" lnSpcReduction="10000"/>
          </a:bodyPr>
          <a:lstStyle/>
          <a:p>
            <a:pPr marL="457200" lvl="0" indent="-344600" algn="l" rtl="0">
              <a:lnSpc>
                <a:spcPct val="100000"/>
              </a:lnSpc>
              <a:spcBef>
                <a:spcPts val="600"/>
              </a:spcBef>
              <a:spcAft>
                <a:spcPts val="0"/>
              </a:spcAft>
              <a:buClr>
                <a:schemeClr val="dk1"/>
              </a:buClr>
              <a:buSzPct val="100000"/>
              <a:buFont typeface="Calibri"/>
              <a:buChar char="➔"/>
            </a:pPr>
            <a:r>
              <a:rPr lang="en" sz="2357">
                <a:solidFill>
                  <a:schemeClr val="dk1"/>
                </a:solidFill>
                <a:latin typeface="Calibri"/>
                <a:ea typeface="Calibri"/>
                <a:cs typeface="Calibri"/>
                <a:sym typeface="Calibri"/>
              </a:rPr>
              <a:t>Educate patients on disease process</a:t>
            </a:r>
            <a:endParaRPr sz="2357">
              <a:solidFill>
                <a:schemeClr val="dk1"/>
              </a:solidFill>
              <a:latin typeface="Calibri"/>
              <a:ea typeface="Calibri"/>
              <a:cs typeface="Calibri"/>
              <a:sym typeface="Calibri"/>
            </a:endParaRPr>
          </a:p>
          <a:p>
            <a:pPr marL="457200" lvl="0" indent="-344600" algn="l" rtl="0">
              <a:lnSpc>
                <a:spcPct val="110000"/>
              </a:lnSpc>
              <a:spcBef>
                <a:spcPts val="0"/>
              </a:spcBef>
              <a:spcAft>
                <a:spcPts val="0"/>
              </a:spcAft>
              <a:buClr>
                <a:schemeClr val="dk1"/>
              </a:buClr>
              <a:buSzPct val="100000"/>
              <a:buFont typeface="Calibri"/>
              <a:buChar char="➔"/>
            </a:pPr>
            <a:r>
              <a:rPr lang="en" sz="2357">
                <a:solidFill>
                  <a:schemeClr val="dk1"/>
                </a:solidFill>
                <a:latin typeface="Calibri"/>
                <a:ea typeface="Calibri"/>
                <a:cs typeface="Calibri"/>
                <a:sym typeface="Calibri"/>
              </a:rPr>
              <a:t>Daily Weights: Call for any sudden weight gain of 3 lbs or &gt; in 2 days or &gt;5 lbs in 3-5 days</a:t>
            </a:r>
            <a:endParaRPr sz="2357">
              <a:solidFill>
                <a:schemeClr val="dk1"/>
              </a:solidFill>
              <a:latin typeface="Calibri"/>
              <a:ea typeface="Calibri"/>
              <a:cs typeface="Calibri"/>
              <a:sym typeface="Calibri"/>
            </a:endParaRPr>
          </a:p>
          <a:p>
            <a:pPr marL="457200" lvl="0" indent="-344600" algn="l" rtl="0">
              <a:lnSpc>
                <a:spcPct val="110000"/>
              </a:lnSpc>
              <a:spcBef>
                <a:spcPts val="0"/>
              </a:spcBef>
              <a:spcAft>
                <a:spcPts val="0"/>
              </a:spcAft>
              <a:buClr>
                <a:schemeClr val="dk1"/>
              </a:buClr>
              <a:buSzPct val="100000"/>
              <a:buFont typeface="Calibri"/>
              <a:buChar char="➔"/>
            </a:pPr>
            <a:r>
              <a:rPr lang="en" sz="2357">
                <a:solidFill>
                  <a:schemeClr val="dk1"/>
                </a:solidFill>
                <a:latin typeface="Calibri"/>
                <a:ea typeface="Calibri"/>
                <a:cs typeface="Calibri"/>
                <a:sym typeface="Calibri"/>
              </a:rPr>
              <a:t>Low Sodium Diet: &lt;2 grams of sodium daily. Assist with low sodium food options</a:t>
            </a:r>
            <a:endParaRPr sz="2357">
              <a:solidFill>
                <a:schemeClr val="dk1"/>
              </a:solidFill>
              <a:latin typeface="Calibri"/>
              <a:ea typeface="Calibri"/>
              <a:cs typeface="Calibri"/>
              <a:sym typeface="Calibri"/>
            </a:endParaRPr>
          </a:p>
          <a:p>
            <a:pPr marL="457200" lvl="0" indent="-344600" algn="l" rtl="0">
              <a:lnSpc>
                <a:spcPct val="110000"/>
              </a:lnSpc>
              <a:spcBef>
                <a:spcPts val="0"/>
              </a:spcBef>
              <a:spcAft>
                <a:spcPts val="0"/>
              </a:spcAft>
              <a:buClr>
                <a:schemeClr val="dk1"/>
              </a:buClr>
              <a:buSzPct val="100000"/>
              <a:buFont typeface="Calibri"/>
              <a:buChar char="➔"/>
            </a:pPr>
            <a:r>
              <a:rPr lang="en" sz="2357">
                <a:solidFill>
                  <a:schemeClr val="dk1"/>
                </a:solidFill>
                <a:latin typeface="Calibri"/>
                <a:ea typeface="Calibri"/>
                <a:cs typeface="Calibri"/>
                <a:sym typeface="Calibri"/>
              </a:rPr>
              <a:t>Consider Fluid restriction: 1.5- 2L daily</a:t>
            </a:r>
            <a:endParaRPr sz="2357">
              <a:solidFill>
                <a:schemeClr val="dk1"/>
              </a:solidFill>
              <a:latin typeface="Calibri"/>
              <a:ea typeface="Calibri"/>
              <a:cs typeface="Calibri"/>
              <a:sym typeface="Calibri"/>
            </a:endParaRPr>
          </a:p>
          <a:p>
            <a:pPr marL="457200" lvl="0" indent="-344600" algn="l" rtl="0">
              <a:lnSpc>
                <a:spcPct val="110000"/>
              </a:lnSpc>
              <a:spcBef>
                <a:spcPts val="0"/>
              </a:spcBef>
              <a:spcAft>
                <a:spcPts val="0"/>
              </a:spcAft>
              <a:buClr>
                <a:schemeClr val="dk1"/>
              </a:buClr>
              <a:buSzPct val="100000"/>
              <a:buFont typeface="Calibri"/>
              <a:buChar char="➔"/>
            </a:pPr>
            <a:r>
              <a:rPr lang="en" sz="2357">
                <a:solidFill>
                  <a:schemeClr val="dk1"/>
                </a:solidFill>
                <a:latin typeface="Calibri"/>
                <a:ea typeface="Calibri"/>
                <a:cs typeface="Calibri"/>
                <a:sym typeface="Calibri"/>
              </a:rPr>
              <a:t>When to call and what symptoms to watch for: weight gain, lightheadedness, swelling, elevation of legs and compression hose</a:t>
            </a:r>
            <a:endParaRPr sz="2357">
              <a:solidFill>
                <a:schemeClr val="dk1"/>
              </a:solidFill>
              <a:latin typeface="Calibri"/>
              <a:ea typeface="Calibri"/>
              <a:cs typeface="Calibri"/>
              <a:sym typeface="Calibri"/>
            </a:endParaRPr>
          </a:p>
          <a:p>
            <a:pPr marL="457200" lvl="0" indent="0" algn="l" rtl="0">
              <a:lnSpc>
                <a:spcPct val="110000"/>
              </a:lnSpc>
              <a:spcBef>
                <a:spcPts val="600"/>
              </a:spcBef>
              <a:spcAft>
                <a:spcPts val="0"/>
              </a:spcAft>
              <a:buNone/>
            </a:pPr>
            <a:endParaRPr sz="2357">
              <a:solidFill>
                <a:schemeClr val="dk1"/>
              </a:solidFill>
              <a:latin typeface="Calibri"/>
              <a:ea typeface="Calibri"/>
              <a:cs typeface="Calibri"/>
              <a:sym typeface="Calibri"/>
            </a:endParaRPr>
          </a:p>
          <a:p>
            <a:pPr marL="0" lvl="0" indent="0" algn="l" rtl="0">
              <a:lnSpc>
                <a:spcPct val="110000"/>
              </a:lnSpc>
              <a:spcBef>
                <a:spcPts val="600"/>
              </a:spcBef>
              <a:spcAft>
                <a:spcPts val="0"/>
              </a:spcAft>
              <a:buNone/>
            </a:pPr>
            <a:endParaRPr sz="2000">
              <a:solidFill>
                <a:schemeClr val="dk1"/>
              </a:solidFill>
              <a:latin typeface="Calibri"/>
              <a:ea typeface="Calibri"/>
              <a:cs typeface="Calibri"/>
              <a:sym typeface="Calibri"/>
            </a:endParaRPr>
          </a:p>
          <a:p>
            <a:pPr marL="857250" lvl="2" indent="-63500" algn="l" rtl="0">
              <a:lnSpc>
                <a:spcPct val="110000"/>
              </a:lnSpc>
              <a:spcBef>
                <a:spcPts val="1200"/>
              </a:spcBef>
              <a:spcAft>
                <a:spcPts val="0"/>
              </a:spcAft>
              <a:buClr>
                <a:schemeClr val="dk1"/>
              </a:buClr>
              <a:buSzPct val="100000"/>
              <a:buFont typeface="Arial"/>
              <a:buNone/>
            </a:pPr>
            <a:endParaRPr sz="2000">
              <a:solidFill>
                <a:schemeClr val="dk1"/>
              </a:solidFill>
              <a:latin typeface="Calibri"/>
              <a:ea typeface="Calibri"/>
              <a:cs typeface="Calibri"/>
              <a:sym typeface="Calibri"/>
            </a:endParaRPr>
          </a:p>
          <a:p>
            <a:pPr marL="0" lvl="0" indent="0" algn="l" rtl="0">
              <a:spcBef>
                <a:spcPts val="0"/>
              </a:spcBef>
              <a:spcAft>
                <a:spcPts val="1200"/>
              </a:spcAft>
              <a:buNone/>
            </a:pPr>
            <a:endParaRPr/>
          </a:p>
        </p:txBody>
      </p:sp>
      <p:pic>
        <p:nvPicPr>
          <p:cNvPr id="442" name="Google Shape;442;p70"/>
          <p:cNvPicPr preferRelativeResize="0"/>
          <p:nvPr/>
        </p:nvPicPr>
        <p:blipFill rotWithShape="1">
          <a:blip r:embed="rId3">
            <a:alphaModFix/>
          </a:blip>
          <a:srcRect/>
          <a:stretch/>
        </p:blipFill>
        <p:spPr>
          <a:xfrm>
            <a:off x="5033075" y="1355399"/>
            <a:ext cx="3646800" cy="24174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39285"/>
              <a:buFont typeface="Arial"/>
              <a:buNone/>
            </a:pPr>
            <a:r>
              <a:rPr lang="en"/>
              <a:t>OBJECTIVES</a:t>
            </a:r>
            <a:endParaRPr/>
          </a:p>
          <a:p>
            <a:pPr marL="0" lvl="0" indent="0" algn="l" rtl="0">
              <a:spcBef>
                <a:spcPts val="0"/>
              </a:spcBef>
              <a:spcAft>
                <a:spcPts val="0"/>
              </a:spcAft>
              <a:buNone/>
            </a:pPr>
            <a:endParaRPr/>
          </a:p>
        </p:txBody>
      </p:sp>
      <p:sp>
        <p:nvSpPr>
          <p:cNvPr id="98" name="Google Shape;98;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
                <a:solidFill>
                  <a:schemeClr val="dk1"/>
                </a:solidFill>
              </a:rPr>
              <a:t>1. Identify the etiology, signs and symptoms and initial assessment of patients with congestive heart failure.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2. Explain the distinction between HFrEF and HFpEF and the appropriate GDMT for both types of heart failure.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3. Recognize some of the potential barriers to treatment of heart failure patients and strategies to overcome those barriers.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sz="1700">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1200"/>
              </a:spcAft>
              <a:buNone/>
            </a:pP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71"/>
          <p:cNvSpPr txBox="1">
            <a:spLocks noGrp="1"/>
          </p:cNvSpPr>
          <p:nvPr>
            <p:ph type="body" idx="1"/>
          </p:nvPr>
        </p:nvSpPr>
        <p:spPr>
          <a:xfrm>
            <a:off x="229050" y="340675"/>
            <a:ext cx="8685900" cy="4343100"/>
          </a:xfrm>
          <a:prstGeom prst="rect">
            <a:avLst/>
          </a:prstGeom>
        </p:spPr>
        <p:txBody>
          <a:bodyPr spcFirstLastPara="1" wrap="square" lIns="91425" tIns="91425" rIns="91425" bIns="91425" anchor="t" anchorCtr="0">
            <a:normAutofit lnSpcReduction="10000"/>
          </a:bodyPr>
          <a:lstStyle/>
          <a:p>
            <a:pPr marL="0" lvl="0" indent="0" algn="l" rtl="0">
              <a:spcBef>
                <a:spcPts val="1200"/>
              </a:spcBef>
              <a:spcAft>
                <a:spcPts val="0"/>
              </a:spcAft>
              <a:buNone/>
            </a:pPr>
            <a:r>
              <a:rPr lang="en" sz="2250">
                <a:solidFill>
                  <a:schemeClr val="dk1"/>
                </a:solidFill>
              </a:rPr>
              <a:t>Consider patient specific cohorts:</a:t>
            </a:r>
            <a:endParaRPr sz="2250">
              <a:solidFill>
                <a:schemeClr val="dk1"/>
              </a:solidFill>
            </a:endParaRPr>
          </a:p>
          <a:p>
            <a:pPr marL="457200" lvl="0" indent="-352483" algn="l" rtl="0">
              <a:spcBef>
                <a:spcPts val="1700"/>
              </a:spcBef>
              <a:spcAft>
                <a:spcPts val="0"/>
              </a:spcAft>
              <a:buClr>
                <a:schemeClr val="dk1"/>
              </a:buClr>
              <a:buSzPts val="1951"/>
              <a:buChar char="●"/>
            </a:pPr>
            <a:r>
              <a:rPr lang="en" sz="1950">
                <a:solidFill>
                  <a:schemeClr val="dk1"/>
                </a:solidFill>
              </a:rPr>
              <a:t>Older adults &gt; 75 years of age, frail patients </a:t>
            </a:r>
            <a:endParaRPr sz="1950">
              <a:solidFill>
                <a:schemeClr val="dk1"/>
              </a:solidFill>
            </a:endParaRPr>
          </a:p>
          <a:p>
            <a:pPr marL="457200" lvl="0" indent="-352483" algn="l" rtl="0">
              <a:spcBef>
                <a:spcPts val="0"/>
              </a:spcBef>
              <a:spcAft>
                <a:spcPts val="0"/>
              </a:spcAft>
              <a:buClr>
                <a:schemeClr val="dk1"/>
              </a:buClr>
              <a:buSzPts val="1951"/>
              <a:buChar char="●"/>
            </a:pPr>
            <a:r>
              <a:rPr lang="en" sz="1950">
                <a:solidFill>
                  <a:schemeClr val="dk1"/>
                </a:solidFill>
              </a:rPr>
              <a:t>Patients with multiple comorbidities (DM, CKD, sleep apnea, atrial fibrillation, iron deficiency)</a:t>
            </a:r>
            <a:endParaRPr sz="1950">
              <a:solidFill>
                <a:schemeClr val="dk1"/>
              </a:solidFill>
            </a:endParaRPr>
          </a:p>
          <a:p>
            <a:pPr marL="457200" lvl="0" indent="-352483" algn="l" rtl="0">
              <a:spcBef>
                <a:spcPts val="0"/>
              </a:spcBef>
              <a:spcAft>
                <a:spcPts val="0"/>
              </a:spcAft>
              <a:buClr>
                <a:schemeClr val="dk1"/>
              </a:buClr>
              <a:buSzPts val="1951"/>
              <a:buChar char="●"/>
            </a:pPr>
            <a:r>
              <a:rPr lang="en" sz="1950">
                <a:solidFill>
                  <a:schemeClr val="dk1"/>
                </a:solidFill>
              </a:rPr>
              <a:t>Referral to cardiology or advanced heart failure specialist early on before disease progresses</a:t>
            </a:r>
            <a:endParaRPr sz="1950">
              <a:solidFill>
                <a:schemeClr val="dk1"/>
              </a:solidFill>
            </a:endParaRPr>
          </a:p>
          <a:p>
            <a:pPr marL="457200" lvl="0" indent="-352483" algn="l" rtl="0">
              <a:spcBef>
                <a:spcPts val="0"/>
              </a:spcBef>
              <a:spcAft>
                <a:spcPts val="0"/>
              </a:spcAft>
              <a:buClr>
                <a:schemeClr val="dk1"/>
              </a:buClr>
              <a:buSzPts val="1951"/>
              <a:buChar char="●"/>
            </a:pPr>
            <a:r>
              <a:rPr lang="en" sz="1950">
                <a:solidFill>
                  <a:schemeClr val="dk1"/>
                </a:solidFill>
              </a:rPr>
              <a:t>Integration of Palliative Care and Transition to Hospice Care</a:t>
            </a:r>
            <a:endParaRPr sz="1950">
              <a:solidFill>
                <a:schemeClr val="dk1"/>
              </a:solidFill>
            </a:endParaRPr>
          </a:p>
          <a:p>
            <a:pPr marL="914400" lvl="1" indent="-352483" algn="l" rtl="0">
              <a:spcBef>
                <a:spcPts val="0"/>
              </a:spcBef>
              <a:spcAft>
                <a:spcPts val="0"/>
              </a:spcAft>
              <a:buClr>
                <a:schemeClr val="dk1"/>
              </a:buClr>
              <a:buSzPts val="1951"/>
              <a:buChar char="○"/>
            </a:pPr>
            <a:r>
              <a:rPr lang="en" sz="1900">
                <a:solidFill>
                  <a:schemeClr val="dk1"/>
                </a:solidFill>
              </a:rPr>
              <a:t>Good HF management is the cornerstone of symptom palliation</a:t>
            </a:r>
            <a:endParaRPr sz="1900">
              <a:solidFill>
                <a:schemeClr val="dk1"/>
              </a:solidFill>
            </a:endParaRPr>
          </a:p>
          <a:p>
            <a:pPr marL="457200" lvl="0" indent="-352483" algn="l" rtl="0">
              <a:spcBef>
                <a:spcPts val="0"/>
              </a:spcBef>
              <a:spcAft>
                <a:spcPts val="0"/>
              </a:spcAft>
              <a:buClr>
                <a:schemeClr val="dk1"/>
              </a:buClr>
              <a:buSzPts val="1951"/>
              <a:buChar char="●"/>
            </a:pPr>
            <a:r>
              <a:rPr lang="en" sz="1950">
                <a:solidFill>
                  <a:schemeClr val="dk1"/>
                </a:solidFill>
              </a:rPr>
              <a:t>Non adherence to medication/Barriers</a:t>
            </a:r>
            <a:endParaRPr sz="1950">
              <a:solidFill>
                <a:schemeClr val="dk1"/>
              </a:solidFill>
            </a:endParaRPr>
          </a:p>
          <a:p>
            <a:pPr marL="914400" lvl="1" indent="-352483" algn="l" rtl="0">
              <a:spcBef>
                <a:spcPts val="0"/>
              </a:spcBef>
              <a:spcAft>
                <a:spcPts val="0"/>
              </a:spcAft>
              <a:buClr>
                <a:schemeClr val="dk1"/>
              </a:buClr>
              <a:buSzPts val="1951"/>
              <a:buChar char="○"/>
            </a:pPr>
            <a:r>
              <a:rPr lang="en" sz="1950">
                <a:solidFill>
                  <a:schemeClr val="dk1"/>
                </a:solidFill>
              </a:rPr>
              <a:t>Access to health care and affordability of medications </a:t>
            </a:r>
            <a:endParaRPr sz="1950">
              <a:solidFill>
                <a:schemeClr val="dk1"/>
              </a:solidFill>
            </a:endParaRPr>
          </a:p>
          <a:p>
            <a:pPr marL="914400" lvl="1" indent="-352483" algn="l" rtl="0">
              <a:spcBef>
                <a:spcPts val="0"/>
              </a:spcBef>
              <a:spcAft>
                <a:spcPts val="0"/>
              </a:spcAft>
              <a:buClr>
                <a:schemeClr val="dk1"/>
              </a:buClr>
              <a:buSzPts val="1951"/>
              <a:buChar char="○"/>
            </a:pPr>
            <a:r>
              <a:rPr lang="en" sz="1950">
                <a:solidFill>
                  <a:schemeClr val="dk1"/>
                </a:solidFill>
              </a:rPr>
              <a:t>Lifestyle and conditions/support in the home setting</a:t>
            </a:r>
            <a:endParaRPr sz="1950">
              <a:solidFill>
                <a:schemeClr val="dk1"/>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7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How to overcome nonadherence and other barriers</a:t>
            </a:r>
            <a:endParaRPr/>
          </a:p>
        </p:txBody>
      </p:sp>
      <p:sp>
        <p:nvSpPr>
          <p:cNvPr id="453" name="Google Shape;453;p7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AutoNum type="arabicPeriod"/>
            </a:pPr>
            <a:r>
              <a:rPr lang="en"/>
              <a:t>In hospital initiation of meds</a:t>
            </a:r>
            <a:endParaRPr/>
          </a:p>
          <a:p>
            <a:pPr marL="457200" lvl="0" indent="-342900" algn="l" rtl="0">
              <a:spcBef>
                <a:spcPts val="0"/>
              </a:spcBef>
              <a:spcAft>
                <a:spcPts val="0"/>
              </a:spcAft>
              <a:buSzPts val="1800"/>
              <a:buAutoNum type="arabicPeriod"/>
            </a:pPr>
            <a:r>
              <a:rPr lang="en"/>
              <a:t>Patient perspective</a:t>
            </a:r>
            <a:endParaRPr/>
          </a:p>
          <a:p>
            <a:pPr marL="457200" lvl="0" indent="-342900" algn="l" rtl="0">
              <a:spcBef>
                <a:spcPts val="0"/>
              </a:spcBef>
              <a:spcAft>
                <a:spcPts val="0"/>
              </a:spcAft>
              <a:buSzPts val="1800"/>
              <a:buAutoNum type="arabicPeriod"/>
            </a:pPr>
            <a:r>
              <a:rPr lang="en"/>
              <a:t>Simplify med regimen if possible</a:t>
            </a:r>
            <a:endParaRPr/>
          </a:p>
          <a:p>
            <a:pPr marL="457200" lvl="0" indent="-342900" algn="l" rtl="0">
              <a:spcBef>
                <a:spcPts val="0"/>
              </a:spcBef>
              <a:spcAft>
                <a:spcPts val="0"/>
              </a:spcAft>
              <a:buSzPts val="1800"/>
              <a:buAutoNum type="arabicPeriod"/>
            </a:pPr>
            <a:r>
              <a:rPr lang="en"/>
              <a:t>Consider costs and access</a:t>
            </a:r>
            <a:endParaRPr/>
          </a:p>
          <a:p>
            <a:pPr marL="457200" lvl="0" indent="-342900" algn="l" rtl="0">
              <a:spcBef>
                <a:spcPts val="0"/>
              </a:spcBef>
              <a:spcAft>
                <a:spcPts val="0"/>
              </a:spcAft>
              <a:buSzPts val="1800"/>
              <a:buAutoNum type="arabicPeriod"/>
            </a:pPr>
            <a:r>
              <a:rPr lang="en"/>
              <a:t>Communication with teams members/transitions</a:t>
            </a:r>
            <a:endParaRPr/>
          </a:p>
          <a:p>
            <a:pPr marL="457200" lvl="0" indent="-342900" algn="l" rtl="0">
              <a:spcBef>
                <a:spcPts val="0"/>
              </a:spcBef>
              <a:spcAft>
                <a:spcPts val="0"/>
              </a:spcAft>
              <a:buSzPts val="1800"/>
              <a:buAutoNum type="arabicPeriod"/>
            </a:pPr>
            <a:r>
              <a:rPr lang="en"/>
              <a:t>Educate: teach back; written; pharmacist</a:t>
            </a:r>
            <a:endParaRPr/>
          </a:p>
          <a:p>
            <a:pPr marL="457200" lvl="0" indent="-342900" algn="l" rtl="0">
              <a:spcBef>
                <a:spcPts val="0"/>
              </a:spcBef>
              <a:spcAft>
                <a:spcPts val="0"/>
              </a:spcAft>
              <a:buSzPts val="1800"/>
              <a:buAutoNum type="arabicPeriod"/>
            </a:pPr>
            <a:r>
              <a:rPr lang="en"/>
              <a:t>Tools: pill box, alarms, mobile app/smart phone</a:t>
            </a:r>
            <a:endParaRPr/>
          </a:p>
          <a:p>
            <a:pPr marL="457200" lvl="0" indent="-342900" algn="l" rtl="0">
              <a:spcBef>
                <a:spcPts val="0"/>
              </a:spcBef>
              <a:spcAft>
                <a:spcPts val="0"/>
              </a:spcAft>
              <a:buSzPts val="1800"/>
              <a:buAutoNum type="arabicPeriod"/>
            </a:pPr>
            <a:r>
              <a:rPr lang="en"/>
              <a:t>Anticipate problems: communicate side effects, when to call for symptoms, assistance programs</a:t>
            </a:r>
            <a:endParaRPr/>
          </a:p>
          <a:p>
            <a:pPr marL="457200" lvl="0" indent="-342900" algn="l" rtl="0">
              <a:spcBef>
                <a:spcPts val="0"/>
              </a:spcBef>
              <a:spcAft>
                <a:spcPts val="0"/>
              </a:spcAft>
              <a:buSzPts val="1800"/>
              <a:buAutoNum type="arabicPeriod"/>
            </a:pPr>
            <a:r>
              <a:rPr lang="en"/>
              <a:t>Monitor adherence; medication reconciliation; close follow up</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73"/>
          <p:cNvSpPr txBox="1">
            <a:spLocks noGrp="1"/>
          </p:cNvSpPr>
          <p:nvPr>
            <p:ph type="title"/>
          </p:nvPr>
        </p:nvSpPr>
        <p:spPr>
          <a:xfrm>
            <a:off x="311700" y="2028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KEY REFERENCES</a:t>
            </a:r>
            <a:endParaRPr/>
          </a:p>
        </p:txBody>
      </p:sp>
      <p:sp>
        <p:nvSpPr>
          <p:cNvPr id="459" name="Google Shape;459;p73"/>
          <p:cNvSpPr txBox="1">
            <a:spLocks noGrp="1"/>
          </p:cNvSpPr>
          <p:nvPr>
            <p:ph type="body" idx="1"/>
          </p:nvPr>
        </p:nvSpPr>
        <p:spPr>
          <a:xfrm>
            <a:off x="403650" y="639900"/>
            <a:ext cx="8336700" cy="40782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rgbClr val="000000"/>
              </a:buClr>
              <a:buSzPts val="1200"/>
              <a:buAutoNum type="arabicPeriod"/>
            </a:pPr>
            <a:r>
              <a:rPr lang="en" sz="1200">
                <a:solidFill>
                  <a:srgbClr val="000000"/>
                </a:solidFill>
                <a:latin typeface="Roboto"/>
                <a:ea typeface="Roboto"/>
                <a:cs typeface="Roboto"/>
                <a:sym typeface="Roboto"/>
              </a:rPr>
              <a:t>Clinical Practice Guideline: Executive Summary: </a:t>
            </a:r>
            <a:r>
              <a:rPr lang="en" sz="1200">
                <a:solidFill>
                  <a:srgbClr val="000000"/>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2022 AHA/ACC/HFSA Guideline for the Management of Heart Failure: Executive Summary: A Report of the American College of Cardiology/American Heart Association Joint Committee on Clinical Practice Guidelines</a:t>
            </a:r>
            <a:endParaRPr sz="1200">
              <a:solidFill>
                <a:srgbClr val="000000"/>
              </a:solidFill>
            </a:endParaRPr>
          </a:p>
          <a:p>
            <a:pPr marL="457200" lvl="0" indent="-304800" algn="l" rtl="0">
              <a:spcBef>
                <a:spcPts val="0"/>
              </a:spcBef>
              <a:spcAft>
                <a:spcPts val="0"/>
              </a:spcAft>
              <a:buClr>
                <a:schemeClr val="dk1"/>
              </a:buClr>
              <a:buSzPts val="1200"/>
              <a:buAutoNum type="arabicPeriod"/>
            </a:pPr>
            <a:r>
              <a:rPr lang="en" sz="1200">
                <a:solidFill>
                  <a:schemeClr val="dk1"/>
                </a:solidFill>
              </a:rPr>
              <a:t>Heart Failure with Reduced Ejection Fraction: JAMA August 4, 2020 Volume 324, Number 5, 489-504</a:t>
            </a:r>
            <a:endParaRPr sz="1200">
              <a:solidFill>
                <a:schemeClr val="dk1"/>
              </a:solidFill>
            </a:endParaRPr>
          </a:p>
          <a:p>
            <a:pPr marL="457200" lvl="0" indent="-304800" algn="l" rtl="0">
              <a:spcBef>
                <a:spcPts val="0"/>
              </a:spcBef>
              <a:spcAft>
                <a:spcPts val="0"/>
              </a:spcAft>
              <a:buClr>
                <a:schemeClr val="dk1"/>
              </a:buClr>
              <a:buSzPts val="1200"/>
              <a:buAutoNum type="arabicPeriod"/>
            </a:pPr>
            <a:r>
              <a:rPr lang="en" sz="1200">
                <a:solidFill>
                  <a:schemeClr val="dk1"/>
                </a:solidFill>
              </a:rPr>
              <a:t>Quadruple Medical Therapy for Heart Failure: Journal of American College of Cardiology March 23, 2021 Volume 77, Number 11, 1408-1411</a:t>
            </a:r>
            <a:endParaRPr sz="1200">
              <a:solidFill>
                <a:schemeClr val="dk1"/>
              </a:solidFill>
            </a:endParaRPr>
          </a:p>
          <a:p>
            <a:pPr marL="457200" lvl="0" indent="-304800" algn="l" rtl="0">
              <a:spcBef>
                <a:spcPts val="0"/>
              </a:spcBef>
              <a:spcAft>
                <a:spcPts val="0"/>
              </a:spcAft>
              <a:buClr>
                <a:schemeClr val="dk1"/>
              </a:buClr>
              <a:buSzPts val="1200"/>
              <a:buAutoNum type="arabicPeriod"/>
            </a:pPr>
            <a:r>
              <a:rPr lang="en" sz="1200">
                <a:solidFill>
                  <a:schemeClr val="dk1"/>
                </a:solidFill>
              </a:rPr>
              <a:t>Implementing Guideline-Directed Medical Therapy for Heart Failure: Journal of American College of Cardiology August 8, 2023 Volume 82, Number 6, 529-543</a:t>
            </a:r>
            <a:endParaRPr sz="1200">
              <a:solidFill>
                <a:schemeClr val="dk1"/>
              </a:solidFill>
            </a:endParaRPr>
          </a:p>
          <a:p>
            <a:pPr marL="457200" lvl="0" indent="-304800" algn="l" rtl="0">
              <a:spcBef>
                <a:spcPts val="0"/>
              </a:spcBef>
              <a:spcAft>
                <a:spcPts val="0"/>
              </a:spcAft>
              <a:buClr>
                <a:schemeClr val="dk1"/>
              </a:buClr>
              <a:buSzPts val="1200"/>
              <a:buAutoNum type="arabicPeriod"/>
            </a:pPr>
            <a:r>
              <a:rPr lang="en" sz="1200">
                <a:solidFill>
                  <a:schemeClr val="dk1"/>
                </a:solidFill>
              </a:rPr>
              <a:t>Building a Heart Failure Clinic: A Practical Guide from the Heart Failure Society of America: Journal of Cardiac Failure January 2021 Volume 27 Number 1, 2-19</a:t>
            </a:r>
            <a:endParaRPr sz="1200">
              <a:solidFill>
                <a:schemeClr val="dk1"/>
              </a:solidFill>
            </a:endParaRPr>
          </a:p>
          <a:p>
            <a:pPr marL="457200" lvl="0" indent="-304800" algn="l" rtl="0">
              <a:spcBef>
                <a:spcPts val="0"/>
              </a:spcBef>
              <a:spcAft>
                <a:spcPts val="0"/>
              </a:spcAft>
              <a:buSzPts val="1200"/>
              <a:buAutoNum type="arabicPeriod"/>
            </a:pPr>
            <a:r>
              <a:rPr lang="en" sz="1200"/>
              <a:t>Journal of the American College of Cardiology: 2023 ACC Expert Consensus Decision Pathway on Management of Heart Failure with Preserved Ejection Fraction: A Report of the American College of Cardiology Solution Set Oversight Committee</a:t>
            </a:r>
            <a:endParaRPr sz="1200"/>
          </a:p>
          <a:p>
            <a:pPr marL="457200" lvl="0" indent="-304800" algn="l" rtl="0">
              <a:spcBef>
                <a:spcPts val="0"/>
              </a:spcBef>
              <a:spcAft>
                <a:spcPts val="0"/>
              </a:spcAft>
              <a:buSzPts val="1200"/>
              <a:buAutoNum type="arabicPeriod"/>
            </a:pPr>
            <a:r>
              <a:rPr lang="en" sz="1200"/>
              <a:t>2023 ACC Expert Consensus Decision Pathway on Management of Heart Failure with Preserved Ejection Fraction: A Report of the American College of Cardiology Solution Set OVersight Committee. JACC 2023: April 19 pages 1-4</a:t>
            </a:r>
            <a:endParaRPr sz="1200"/>
          </a:p>
          <a:p>
            <a:pPr marL="457200" lvl="0" indent="-304800" algn="l" rtl="0">
              <a:spcBef>
                <a:spcPts val="0"/>
              </a:spcBef>
              <a:spcAft>
                <a:spcPts val="0"/>
              </a:spcAft>
              <a:buSzPts val="1200"/>
              <a:buAutoNum type="arabicPeriod"/>
            </a:pPr>
            <a:r>
              <a:rPr lang="en" sz="1100">
                <a:solidFill>
                  <a:schemeClr val="accent2"/>
                </a:solidFill>
                <a:highlight>
                  <a:srgbClr val="FFFFFF"/>
                </a:highlight>
                <a:latin typeface="Roboto"/>
                <a:ea typeface="Roboto"/>
                <a:cs typeface="Roboto"/>
                <a:sym typeface="Roboto"/>
              </a:rPr>
              <a:t>Patel R, Kokori E, Olatunji G, Adejumo FA, Ukah JD, Babalola AE, Ndakotsu A, Abraham IC, Aderinto N. Therapeutic Potential of GLP-1 Receptor Agonists in Heart Failure with Preserved Ejection Fraction (HFpEF) in Obese Patients. Curr Heart Fail Rep. 2025 May 14;22(1):17. doi: 10.1007/s11897-025-00704-1. PMID: 40366488.</a:t>
            </a:r>
            <a:endParaRPr sz="1200"/>
          </a:p>
          <a:p>
            <a:pPr marL="0" lvl="0" indent="0" algn="l" rtl="0">
              <a:spcBef>
                <a:spcPts val="1200"/>
              </a:spcBef>
              <a:spcAft>
                <a:spcPts val="1200"/>
              </a:spcAft>
              <a:buNone/>
            </a:pPr>
            <a:endParaRPr sz="170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54870-011F-4C4E-A5BF-5D353984EE51}"/>
              </a:ext>
            </a:extLst>
          </p:cNvPr>
          <p:cNvSpPr>
            <a:spLocks noGrp="1"/>
          </p:cNvSpPr>
          <p:nvPr>
            <p:ph type="title"/>
          </p:nvPr>
        </p:nvSpPr>
        <p:spPr/>
        <p:txBody>
          <a:bodyPr>
            <a:normAutofit fontScale="90000"/>
          </a:bodyPr>
          <a:lstStyle/>
          <a:p>
            <a:pPr algn="ctr"/>
            <a:r>
              <a:rPr lang="en-US" dirty="0"/>
              <a:t>Patient Scenario 1 </a:t>
            </a:r>
          </a:p>
        </p:txBody>
      </p:sp>
      <p:sp>
        <p:nvSpPr>
          <p:cNvPr id="3" name="Text Placeholder 2">
            <a:extLst>
              <a:ext uri="{FF2B5EF4-FFF2-40B4-BE49-F238E27FC236}">
                <a16:creationId xmlns:a16="http://schemas.microsoft.com/office/drawing/2014/main" id="{305B7217-E5E9-4907-A40A-5690337B9C49}"/>
              </a:ext>
            </a:extLst>
          </p:cNvPr>
          <p:cNvSpPr>
            <a:spLocks noGrp="1"/>
          </p:cNvSpPr>
          <p:nvPr>
            <p:ph type="body" idx="1"/>
          </p:nvPr>
        </p:nvSpPr>
        <p:spPr>
          <a:xfrm>
            <a:off x="311700" y="1017725"/>
            <a:ext cx="8520600" cy="3416400"/>
          </a:xfrm>
        </p:spPr>
        <p:txBody>
          <a:bodyPr>
            <a:normAutofit fontScale="92500" lnSpcReduction="20000"/>
          </a:bodyPr>
          <a:lstStyle/>
          <a:p>
            <a:pPr marL="114300" indent="0">
              <a:buNone/>
            </a:pPr>
            <a:r>
              <a:rPr lang="en-US" sz="1700" dirty="0">
                <a:solidFill>
                  <a:schemeClr val="tx1"/>
                </a:solidFill>
              </a:rPr>
              <a:t>You care for a patient in the hospital with newly diagnosed heart failure with reduced ejection fraction (20%). Blood pressure, heart rate and renal function are within normal limits. You would like to initiate guideline directed medical therapy (GDMT). Which pattern makes the most sense for this patient? </a:t>
            </a:r>
          </a:p>
          <a:p>
            <a:pPr marL="114300" indent="0">
              <a:buNone/>
            </a:pPr>
            <a:endParaRPr lang="en-US" sz="1700" dirty="0">
              <a:solidFill>
                <a:schemeClr val="tx1"/>
              </a:solidFill>
            </a:endParaRPr>
          </a:p>
          <a:p>
            <a:pPr marL="596900" lvl="1" indent="0">
              <a:buNone/>
            </a:pPr>
            <a:endParaRPr lang="en-US" dirty="0">
              <a:solidFill>
                <a:schemeClr val="tx1"/>
              </a:solidFill>
            </a:endParaRPr>
          </a:p>
          <a:p>
            <a:pPr marL="596900" lvl="1" indent="0">
              <a:buNone/>
            </a:pPr>
            <a:r>
              <a:rPr lang="en-US" dirty="0">
                <a:solidFill>
                  <a:schemeClr val="tx1"/>
                </a:solidFill>
              </a:rPr>
              <a:t>A. Initiate </a:t>
            </a:r>
            <a:r>
              <a:rPr lang="en-US" dirty="0" err="1">
                <a:solidFill>
                  <a:schemeClr val="tx1"/>
                </a:solidFill>
              </a:rPr>
              <a:t>Entresto</a:t>
            </a:r>
            <a:r>
              <a:rPr lang="en-US" dirty="0">
                <a:solidFill>
                  <a:schemeClr val="tx1"/>
                </a:solidFill>
              </a:rPr>
              <a:t> and Jardiance concomitantly and then add Spironolactone 50 mg daily </a:t>
            </a:r>
          </a:p>
          <a:p>
            <a:pPr marL="596900" lvl="1" indent="0">
              <a:buNone/>
            </a:pPr>
            <a:endParaRPr lang="en-US" dirty="0">
              <a:solidFill>
                <a:schemeClr val="tx1"/>
              </a:solidFill>
            </a:endParaRPr>
          </a:p>
          <a:p>
            <a:pPr marL="596900" lvl="1" indent="0">
              <a:buNone/>
            </a:pPr>
            <a:r>
              <a:rPr lang="en-US" dirty="0">
                <a:solidFill>
                  <a:schemeClr val="tx1"/>
                </a:solidFill>
              </a:rPr>
              <a:t>B. Initiate Jardiance first. Check BMP in 24 hours. Start </a:t>
            </a:r>
            <a:r>
              <a:rPr lang="en-US" dirty="0" err="1">
                <a:solidFill>
                  <a:schemeClr val="tx1"/>
                </a:solidFill>
              </a:rPr>
              <a:t>Entresto</a:t>
            </a:r>
            <a:r>
              <a:rPr lang="en-US" dirty="0">
                <a:solidFill>
                  <a:schemeClr val="tx1"/>
                </a:solidFill>
              </a:rPr>
              <a:t> and Spironolactone as an outpatient</a:t>
            </a:r>
          </a:p>
          <a:p>
            <a:pPr marL="596900" lvl="1" indent="0">
              <a:buNone/>
            </a:pPr>
            <a:endParaRPr lang="en-US" dirty="0">
              <a:solidFill>
                <a:schemeClr val="tx1"/>
              </a:solidFill>
            </a:endParaRPr>
          </a:p>
          <a:p>
            <a:pPr marL="596900" lvl="1" indent="0">
              <a:buNone/>
            </a:pPr>
            <a:r>
              <a:rPr lang="en-US" dirty="0">
                <a:solidFill>
                  <a:schemeClr val="tx1"/>
                </a:solidFill>
              </a:rPr>
              <a:t>C. Initiate </a:t>
            </a:r>
            <a:r>
              <a:rPr lang="en-US" dirty="0" err="1">
                <a:solidFill>
                  <a:schemeClr val="tx1"/>
                </a:solidFill>
              </a:rPr>
              <a:t>Entresto</a:t>
            </a:r>
            <a:r>
              <a:rPr lang="en-US" dirty="0">
                <a:solidFill>
                  <a:schemeClr val="tx1"/>
                </a:solidFill>
              </a:rPr>
              <a:t>, Carvedilol and Spironolactone concomitantly. Add Jardiance in 1 week.</a:t>
            </a:r>
          </a:p>
          <a:p>
            <a:pPr marL="596900" lvl="1" indent="0">
              <a:buNone/>
            </a:pPr>
            <a:r>
              <a:rPr lang="en-US" dirty="0">
                <a:solidFill>
                  <a:schemeClr val="tx1"/>
                </a:solidFill>
              </a:rPr>
              <a:t> </a:t>
            </a:r>
          </a:p>
          <a:p>
            <a:pPr marL="596900" lvl="1" indent="0">
              <a:buNone/>
            </a:pPr>
            <a:r>
              <a:rPr lang="en-US" dirty="0">
                <a:solidFill>
                  <a:schemeClr val="tx1"/>
                </a:solidFill>
              </a:rPr>
              <a:t>D. Initiate </a:t>
            </a:r>
            <a:r>
              <a:rPr lang="en-US" dirty="0" err="1">
                <a:solidFill>
                  <a:schemeClr val="tx1"/>
                </a:solidFill>
              </a:rPr>
              <a:t>Entresto</a:t>
            </a:r>
            <a:r>
              <a:rPr lang="en-US" dirty="0">
                <a:solidFill>
                  <a:schemeClr val="tx1"/>
                </a:solidFill>
              </a:rPr>
              <a:t> and Carvedilol. Recheck hemodynamics and BMP. If stable, add low dose    </a:t>
            </a:r>
          </a:p>
          <a:p>
            <a:pPr marL="596900" lvl="1" indent="0">
              <a:buNone/>
            </a:pPr>
            <a:r>
              <a:rPr lang="en-US" dirty="0">
                <a:solidFill>
                  <a:schemeClr val="tx1"/>
                </a:solidFill>
              </a:rPr>
              <a:t>    Spironolactone and Jardiance. </a:t>
            </a:r>
          </a:p>
          <a:p>
            <a:pPr marL="596900" lvl="1" indent="0">
              <a:buNone/>
            </a:pPr>
            <a:endParaRPr lang="en-US" dirty="0">
              <a:solidFill>
                <a:schemeClr val="tx1"/>
              </a:solidFill>
            </a:endParaRPr>
          </a:p>
          <a:p>
            <a:pPr marL="596900" lvl="1" indent="0">
              <a:buNone/>
            </a:pPr>
            <a:r>
              <a:rPr lang="en-US" dirty="0">
                <a:solidFill>
                  <a:schemeClr val="tx1"/>
                </a:solidFill>
              </a:rPr>
              <a:t>E. Initiate Carvedilol, Spironolactone and Jardiance only. BMP in 2 weeks. </a:t>
            </a:r>
          </a:p>
        </p:txBody>
      </p:sp>
    </p:spTree>
    <p:extLst>
      <p:ext uri="{BB962C8B-B14F-4D97-AF65-F5344CB8AC3E}">
        <p14:creationId xmlns:p14="http://schemas.microsoft.com/office/powerpoint/2010/main" val="7630962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1669C-0E5D-4050-AFDF-FAB6E775E020}"/>
              </a:ext>
            </a:extLst>
          </p:cNvPr>
          <p:cNvSpPr>
            <a:spLocks noGrp="1"/>
          </p:cNvSpPr>
          <p:nvPr>
            <p:ph type="title"/>
          </p:nvPr>
        </p:nvSpPr>
        <p:spPr/>
        <p:txBody>
          <a:bodyPr>
            <a:normAutofit fontScale="90000"/>
          </a:bodyPr>
          <a:lstStyle/>
          <a:p>
            <a:pPr algn="ctr"/>
            <a:r>
              <a:rPr lang="en-US" dirty="0"/>
              <a:t>Patient Scenario 2</a:t>
            </a:r>
          </a:p>
        </p:txBody>
      </p:sp>
      <p:sp>
        <p:nvSpPr>
          <p:cNvPr id="3" name="Text Placeholder 2">
            <a:extLst>
              <a:ext uri="{FF2B5EF4-FFF2-40B4-BE49-F238E27FC236}">
                <a16:creationId xmlns:a16="http://schemas.microsoft.com/office/drawing/2014/main" id="{B4B628E0-F631-439E-990D-3DE3566314D4}"/>
              </a:ext>
            </a:extLst>
          </p:cNvPr>
          <p:cNvSpPr>
            <a:spLocks noGrp="1"/>
          </p:cNvSpPr>
          <p:nvPr>
            <p:ph type="body" idx="1"/>
          </p:nvPr>
        </p:nvSpPr>
        <p:spPr/>
        <p:txBody>
          <a:bodyPr/>
          <a:lstStyle/>
          <a:p>
            <a:pPr marL="114300" indent="0">
              <a:buNone/>
            </a:pPr>
            <a:r>
              <a:rPr lang="en-US" sz="1600" dirty="0">
                <a:solidFill>
                  <a:schemeClr val="tx1"/>
                </a:solidFill>
              </a:rPr>
              <a:t>Mrs. Jones presents for a routine outpatient follow up visit. She has heart failure with reduced ejection fraction and follows with her cardiologist regularly. She endorses fatigue. She is on appropriate GDMT. You check routine laboratory evaluation. Her hemoglobin is 10 and hematocrit is 30% which is unchanged from prior CBC 6 months ago. She denies bleeding. What is the next best step? </a:t>
            </a:r>
          </a:p>
          <a:p>
            <a:pPr marL="114300" indent="0">
              <a:buNone/>
            </a:pPr>
            <a:endParaRPr lang="en-US" dirty="0"/>
          </a:p>
          <a:p>
            <a:pPr marL="596900" lvl="1" indent="0">
              <a:buNone/>
            </a:pPr>
            <a:r>
              <a:rPr lang="en-US" dirty="0">
                <a:solidFill>
                  <a:schemeClr val="tx1"/>
                </a:solidFill>
              </a:rPr>
              <a:t>A. Continue current management </a:t>
            </a:r>
          </a:p>
          <a:p>
            <a:pPr marL="596900" lvl="1" indent="0">
              <a:buNone/>
            </a:pPr>
            <a:endParaRPr lang="en-US" dirty="0">
              <a:solidFill>
                <a:schemeClr val="tx1"/>
              </a:solidFill>
            </a:endParaRPr>
          </a:p>
          <a:p>
            <a:pPr marL="596900" lvl="1" indent="0">
              <a:buNone/>
            </a:pPr>
            <a:r>
              <a:rPr lang="en-US" dirty="0">
                <a:solidFill>
                  <a:schemeClr val="tx1"/>
                </a:solidFill>
              </a:rPr>
              <a:t>B. Refer to Cardiac Rehab </a:t>
            </a:r>
          </a:p>
          <a:p>
            <a:pPr marL="596900" lvl="1" indent="0">
              <a:buNone/>
            </a:pPr>
            <a:endParaRPr lang="en-US" dirty="0">
              <a:solidFill>
                <a:schemeClr val="tx1"/>
              </a:solidFill>
            </a:endParaRPr>
          </a:p>
          <a:p>
            <a:pPr marL="596900" lvl="1" indent="0">
              <a:buNone/>
            </a:pPr>
            <a:r>
              <a:rPr lang="en-US" dirty="0">
                <a:solidFill>
                  <a:schemeClr val="tx1"/>
                </a:solidFill>
              </a:rPr>
              <a:t>C. Check iron panel and treat for iron deficiency anemia if appropriate </a:t>
            </a:r>
          </a:p>
        </p:txBody>
      </p:sp>
    </p:spTree>
    <p:extLst>
      <p:ext uri="{BB962C8B-B14F-4D97-AF65-F5344CB8AC3E}">
        <p14:creationId xmlns:p14="http://schemas.microsoft.com/office/powerpoint/2010/main" val="876401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566D3-19DD-4C12-AA3A-CE988AFB0940}"/>
              </a:ext>
            </a:extLst>
          </p:cNvPr>
          <p:cNvSpPr>
            <a:spLocks noGrp="1"/>
          </p:cNvSpPr>
          <p:nvPr>
            <p:ph type="title"/>
          </p:nvPr>
        </p:nvSpPr>
        <p:spPr>
          <a:xfrm>
            <a:off x="311700" y="423025"/>
            <a:ext cx="8520600" cy="572700"/>
          </a:xfrm>
        </p:spPr>
        <p:txBody>
          <a:bodyPr>
            <a:normAutofit fontScale="90000"/>
          </a:bodyPr>
          <a:lstStyle/>
          <a:p>
            <a:pPr algn="ctr"/>
            <a:r>
              <a:rPr lang="en-US" dirty="0"/>
              <a:t>Patient Scenario 3</a:t>
            </a:r>
          </a:p>
        </p:txBody>
      </p:sp>
      <p:sp>
        <p:nvSpPr>
          <p:cNvPr id="3" name="Text Placeholder 2">
            <a:extLst>
              <a:ext uri="{FF2B5EF4-FFF2-40B4-BE49-F238E27FC236}">
                <a16:creationId xmlns:a16="http://schemas.microsoft.com/office/drawing/2014/main" id="{B2475645-65FB-4912-8562-EC00FE6BC165}"/>
              </a:ext>
            </a:extLst>
          </p:cNvPr>
          <p:cNvSpPr>
            <a:spLocks noGrp="1"/>
          </p:cNvSpPr>
          <p:nvPr>
            <p:ph type="body" idx="1"/>
          </p:nvPr>
        </p:nvSpPr>
        <p:spPr>
          <a:xfrm>
            <a:off x="311700" y="1017725"/>
            <a:ext cx="8520600" cy="3416400"/>
          </a:xfrm>
        </p:spPr>
        <p:txBody>
          <a:bodyPr>
            <a:normAutofit fontScale="92500" lnSpcReduction="20000"/>
          </a:bodyPr>
          <a:lstStyle/>
          <a:p>
            <a:pPr marL="114300" indent="0">
              <a:buNone/>
            </a:pPr>
            <a:r>
              <a:rPr lang="en-US" sz="1700" dirty="0">
                <a:solidFill>
                  <a:schemeClr val="tx1"/>
                </a:solidFill>
              </a:rPr>
              <a:t>Mrs. Smith is a 66 year old obese female (BMI 36) with hypertension on Amlodipine and paroxysmal atrial fibrillation. She reports exertional dyspnea and lower extremity edema. She has no history of coronary artery disease and had a normal nuclear stress test 2 years ago. On exam: BP 146/86 HR 80/min. 98% RA. Cardiac/lung exam normal. No JVD. Mild LE edema. </a:t>
            </a:r>
          </a:p>
          <a:p>
            <a:pPr marL="114300" indent="0">
              <a:buNone/>
            </a:pPr>
            <a:endParaRPr lang="en-US" dirty="0"/>
          </a:p>
          <a:p>
            <a:pPr marL="114300" indent="0">
              <a:buNone/>
            </a:pPr>
            <a:r>
              <a:rPr lang="en-US" dirty="0">
                <a:solidFill>
                  <a:schemeClr val="tx1"/>
                </a:solidFill>
              </a:rPr>
              <a:t>Besides routine labs, what is your next clinical step? </a:t>
            </a:r>
          </a:p>
          <a:p>
            <a:pPr marL="114300" indent="0">
              <a:buNone/>
            </a:pPr>
            <a:endParaRPr lang="en-US" dirty="0">
              <a:solidFill>
                <a:schemeClr val="tx1"/>
              </a:solidFill>
            </a:endParaRPr>
          </a:p>
          <a:p>
            <a:pPr marL="114300" indent="0">
              <a:buNone/>
            </a:pPr>
            <a:r>
              <a:rPr lang="en-US" dirty="0">
                <a:solidFill>
                  <a:schemeClr val="tx1"/>
                </a:solidFill>
              </a:rPr>
              <a:t>A.  Repeat nuclear stress test            </a:t>
            </a:r>
          </a:p>
          <a:p>
            <a:pPr marL="114300" indent="0">
              <a:buNone/>
            </a:pPr>
            <a:r>
              <a:rPr lang="en-US" dirty="0">
                <a:solidFill>
                  <a:schemeClr val="tx1"/>
                </a:solidFill>
              </a:rPr>
              <a:t>B.  Check a </a:t>
            </a:r>
            <a:r>
              <a:rPr lang="en-US" dirty="0" err="1">
                <a:solidFill>
                  <a:schemeClr val="tx1"/>
                </a:solidFill>
              </a:rPr>
              <a:t>proBNP</a:t>
            </a:r>
            <a:r>
              <a:rPr lang="en-US" dirty="0">
                <a:solidFill>
                  <a:schemeClr val="tx1"/>
                </a:solidFill>
              </a:rPr>
              <a:t> level</a:t>
            </a:r>
          </a:p>
          <a:p>
            <a:pPr marL="114300" indent="0">
              <a:buNone/>
            </a:pPr>
            <a:r>
              <a:rPr lang="en-US" dirty="0">
                <a:solidFill>
                  <a:schemeClr val="tx1"/>
                </a:solidFill>
              </a:rPr>
              <a:t>C.  Obtain an echocardiogram </a:t>
            </a:r>
          </a:p>
          <a:p>
            <a:pPr marL="114300" indent="0">
              <a:buNone/>
            </a:pPr>
            <a:r>
              <a:rPr lang="en-US" dirty="0">
                <a:solidFill>
                  <a:schemeClr val="tx1"/>
                </a:solidFill>
              </a:rPr>
              <a:t>D.  Refer for a sleep study</a:t>
            </a:r>
          </a:p>
          <a:p>
            <a:pPr marL="114300" indent="0">
              <a:buNone/>
            </a:pPr>
            <a:r>
              <a:rPr lang="en-US" dirty="0">
                <a:solidFill>
                  <a:schemeClr val="tx1"/>
                </a:solidFill>
              </a:rPr>
              <a:t>E.  Stop Amlodipine </a:t>
            </a:r>
          </a:p>
          <a:p>
            <a:pPr marL="114300" indent="0">
              <a:buNone/>
            </a:pPr>
            <a:endParaRPr lang="en-US" dirty="0"/>
          </a:p>
          <a:p>
            <a:pPr marL="114300" indent="0">
              <a:buNone/>
            </a:pPr>
            <a:endParaRPr lang="en-US" dirty="0"/>
          </a:p>
        </p:txBody>
      </p:sp>
    </p:spTree>
    <p:extLst>
      <p:ext uri="{BB962C8B-B14F-4D97-AF65-F5344CB8AC3E}">
        <p14:creationId xmlns:p14="http://schemas.microsoft.com/office/powerpoint/2010/main" val="27934200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0016-E920-4599-A3AA-C496AFA434B9}"/>
              </a:ext>
            </a:extLst>
          </p:cNvPr>
          <p:cNvSpPr>
            <a:spLocks noGrp="1"/>
          </p:cNvSpPr>
          <p:nvPr>
            <p:ph type="title"/>
          </p:nvPr>
        </p:nvSpPr>
        <p:spPr/>
        <p:txBody>
          <a:bodyPr>
            <a:normAutofit fontScale="90000"/>
          </a:bodyPr>
          <a:lstStyle/>
          <a:p>
            <a:pPr algn="ctr"/>
            <a:r>
              <a:rPr lang="en-US" dirty="0"/>
              <a:t>Patient Scenario 3 (continued) </a:t>
            </a:r>
          </a:p>
        </p:txBody>
      </p:sp>
      <p:sp>
        <p:nvSpPr>
          <p:cNvPr id="3" name="Text Placeholder 2">
            <a:extLst>
              <a:ext uri="{FF2B5EF4-FFF2-40B4-BE49-F238E27FC236}">
                <a16:creationId xmlns:a16="http://schemas.microsoft.com/office/drawing/2014/main" id="{F7342FDB-A606-4F8A-9104-F379C06131BD}"/>
              </a:ext>
            </a:extLst>
          </p:cNvPr>
          <p:cNvSpPr>
            <a:spLocks noGrp="1"/>
          </p:cNvSpPr>
          <p:nvPr>
            <p:ph type="body" idx="1"/>
          </p:nvPr>
        </p:nvSpPr>
        <p:spPr/>
        <p:txBody>
          <a:bodyPr>
            <a:normAutofit/>
          </a:bodyPr>
          <a:lstStyle/>
          <a:p>
            <a:pPr marL="114300" indent="0">
              <a:buNone/>
            </a:pPr>
            <a:r>
              <a:rPr lang="en-US" dirty="0">
                <a:solidFill>
                  <a:schemeClr val="tx1"/>
                </a:solidFill>
              </a:rPr>
              <a:t>Transthoracic echocardiogram shows normal EF with Grade II diastolic dysfunction along with mild mitral/tricuspid regurgitation and PA pressure of 38 mm Hg. </a:t>
            </a:r>
            <a:r>
              <a:rPr lang="en-US" dirty="0" err="1">
                <a:solidFill>
                  <a:schemeClr val="tx1"/>
                </a:solidFill>
              </a:rPr>
              <a:t>ProBNP</a:t>
            </a:r>
            <a:r>
              <a:rPr lang="en-US" dirty="0">
                <a:solidFill>
                  <a:schemeClr val="tx1"/>
                </a:solidFill>
              </a:rPr>
              <a:t> is normal at 148. You highly suspect heart failure with preserved ejection fraction given exam/echo findings. What is your next step?</a:t>
            </a:r>
          </a:p>
          <a:p>
            <a:pPr marL="114300" indent="0">
              <a:buNone/>
            </a:pPr>
            <a:endParaRPr lang="en-US" sz="1800" dirty="0">
              <a:solidFill>
                <a:schemeClr val="tx1"/>
              </a:solidFill>
            </a:endParaRPr>
          </a:p>
          <a:p>
            <a:pPr marL="114300" indent="0">
              <a:buNone/>
            </a:pPr>
            <a:r>
              <a:rPr lang="en-US" sz="1800" dirty="0">
                <a:solidFill>
                  <a:schemeClr val="tx1"/>
                </a:solidFill>
              </a:rPr>
              <a:t>A.  Stop Amlodipine and start </a:t>
            </a:r>
            <a:r>
              <a:rPr lang="en-US" sz="1800" dirty="0" err="1">
                <a:solidFill>
                  <a:schemeClr val="tx1"/>
                </a:solidFill>
              </a:rPr>
              <a:t>Entresto</a:t>
            </a:r>
            <a:r>
              <a:rPr lang="en-US" sz="1800" dirty="0">
                <a:solidFill>
                  <a:schemeClr val="tx1"/>
                </a:solidFill>
              </a:rPr>
              <a:t> 24/26 mg BID </a:t>
            </a:r>
          </a:p>
          <a:p>
            <a:pPr marL="114300" indent="0">
              <a:buNone/>
            </a:pPr>
            <a:endParaRPr lang="en-US" sz="1800" dirty="0">
              <a:solidFill>
                <a:schemeClr val="tx1"/>
              </a:solidFill>
            </a:endParaRPr>
          </a:p>
          <a:p>
            <a:pPr marL="114300" indent="0">
              <a:buNone/>
            </a:pPr>
            <a:r>
              <a:rPr lang="en-US" sz="1800" dirty="0">
                <a:solidFill>
                  <a:schemeClr val="tx1"/>
                </a:solidFill>
              </a:rPr>
              <a:t>B.  Start Furosemide with repeat labs in 1 week. If stable, add SGLT2 inhibitor</a:t>
            </a:r>
          </a:p>
          <a:p>
            <a:pPr marL="114300" indent="0">
              <a:buNone/>
            </a:pPr>
            <a:endParaRPr lang="en-US" dirty="0">
              <a:solidFill>
                <a:schemeClr val="tx1"/>
              </a:solidFill>
            </a:endParaRPr>
          </a:p>
          <a:p>
            <a:pPr marL="114300" indent="0">
              <a:buNone/>
            </a:pPr>
            <a:r>
              <a:rPr lang="en-US" sz="1800" dirty="0">
                <a:solidFill>
                  <a:schemeClr val="tx1"/>
                </a:solidFill>
              </a:rPr>
              <a:t>C.  Start Furosemide and Spironolactone. Stop Amlodipine </a:t>
            </a:r>
          </a:p>
        </p:txBody>
      </p:sp>
    </p:spTree>
    <p:extLst>
      <p:ext uri="{BB962C8B-B14F-4D97-AF65-F5344CB8AC3E}">
        <p14:creationId xmlns:p14="http://schemas.microsoft.com/office/powerpoint/2010/main" val="23068023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pic>
        <p:nvPicPr>
          <p:cNvPr id="464" name="Google Shape;464;p74"/>
          <p:cNvPicPr preferRelativeResize="0"/>
          <p:nvPr/>
        </p:nvPicPr>
        <p:blipFill>
          <a:blip r:embed="rId3">
            <a:alphaModFix/>
          </a:blip>
          <a:stretch>
            <a:fillRect/>
          </a:stretch>
        </p:blipFill>
        <p:spPr>
          <a:xfrm>
            <a:off x="1243500" y="383275"/>
            <a:ext cx="6657000" cy="437695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469" name="Google Shape;469;p75"/>
          <p:cNvPicPr preferRelativeResize="0"/>
          <p:nvPr/>
        </p:nvPicPr>
        <p:blipFill>
          <a:blip r:embed="rId3">
            <a:alphaModFix/>
          </a:blip>
          <a:stretch>
            <a:fillRect/>
          </a:stretch>
        </p:blipFill>
        <p:spPr>
          <a:xfrm>
            <a:off x="1651736" y="386750"/>
            <a:ext cx="5840527" cy="4380399"/>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76"/>
          <p:cNvSpPr txBox="1">
            <a:spLocks noGrp="1"/>
          </p:cNvSpPr>
          <p:nvPr>
            <p:ph type="title"/>
          </p:nvPr>
        </p:nvSpPr>
        <p:spPr>
          <a:xfrm>
            <a:off x="257000" y="28260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CASE STUDY</a:t>
            </a:r>
            <a:endParaRPr/>
          </a:p>
        </p:txBody>
      </p:sp>
      <p:sp>
        <p:nvSpPr>
          <p:cNvPr id="475" name="Google Shape;475;p76"/>
          <p:cNvSpPr txBox="1">
            <a:spLocks noGrp="1"/>
          </p:cNvSpPr>
          <p:nvPr>
            <p:ph type="body" idx="1"/>
          </p:nvPr>
        </p:nvSpPr>
        <p:spPr>
          <a:xfrm>
            <a:off x="368725" y="855300"/>
            <a:ext cx="8520600" cy="3558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t>HPI:</a:t>
            </a:r>
            <a:r>
              <a:rPr lang="en"/>
              <a:t> S.J. is a 71 yo female with a PMHx of bicuspid aortic valve s/p bioprosthetic AVR in 2001, HTN, HLD, obesity, and TIA prior to her AVR. No CAD. She had a normal LVEF by last echo of March 2021 with mild to moderate prosthetic AI. </a:t>
            </a:r>
            <a:endParaRPr/>
          </a:p>
          <a:p>
            <a:pPr marL="0" lvl="0" indent="0" algn="l" rtl="0">
              <a:spcBef>
                <a:spcPts val="1200"/>
              </a:spcBef>
              <a:spcAft>
                <a:spcPts val="1200"/>
              </a:spcAft>
              <a:buNone/>
            </a:pPr>
            <a:r>
              <a:rPr lang="en"/>
              <a:t>Pt was on a cruise in Florida and reports that she and her husband developed a productive cough and congestion, decreased appetite and fatigue. No fever. She also reported leg swelling and abdominal bloating. At the end of the cruise the cough was improving but her swelling and abdominal bloating persisted. She denied any significant SOB, PND or orthopnea. She did not have any chest pain/pressure symptoms.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8"/>
          <p:cNvSpPr txBox="1">
            <a:spLocks noGrp="1"/>
          </p:cNvSpPr>
          <p:nvPr>
            <p:ph type="title"/>
          </p:nvPr>
        </p:nvSpPr>
        <p:spPr>
          <a:xfrm>
            <a:off x="311700" y="35517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2025 REPORT SUMMARY OF HF COSTS</a:t>
            </a:r>
            <a:endParaRPr/>
          </a:p>
        </p:txBody>
      </p:sp>
      <p:sp>
        <p:nvSpPr>
          <p:cNvPr id="104" name="Google Shape;104;p18"/>
          <p:cNvSpPr txBox="1">
            <a:spLocks noGrp="1"/>
          </p:cNvSpPr>
          <p:nvPr>
            <p:ph type="body" idx="1"/>
          </p:nvPr>
        </p:nvSpPr>
        <p:spPr>
          <a:xfrm>
            <a:off x="311700" y="927875"/>
            <a:ext cx="8520600" cy="37890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SzPts val="1700"/>
              <a:buAutoNum type="arabicPeriod"/>
            </a:pPr>
            <a:r>
              <a:rPr lang="en" sz="1700"/>
              <a:t>~6.7 million Americans &gt;20 years of age have Heart Failure (HF), and the prevalence is expected to rise to 8.7 million in 2030, 10.3 million in 2040 and </a:t>
            </a:r>
            <a:r>
              <a:rPr lang="en" sz="1700" b="1"/>
              <a:t>11.4</a:t>
            </a:r>
            <a:r>
              <a:rPr lang="en" sz="1700"/>
              <a:t> </a:t>
            </a:r>
            <a:r>
              <a:rPr lang="en" sz="1700" b="1"/>
              <a:t>million by 2050.</a:t>
            </a:r>
            <a:endParaRPr sz="1700" b="1"/>
          </a:p>
          <a:p>
            <a:pPr marL="457200" lvl="0" indent="-336550" algn="l" rtl="0">
              <a:spcBef>
                <a:spcPts val="0"/>
              </a:spcBef>
              <a:spcAft>
                <a:spcPts val="0"/>
              </a:spcAft>
              <a:buSzPts val="1700"/>
              <a:buAutoNum type="arabicPeriod"/>
            </a:pPr>
            <a:r>
              <a:rPr lang="en" sz="1700"/>
              <a:t>A lifetime risk of HF has increased to </a:t>
            </a:r>
            <a:r>
              <a:rPr lang="en" sz="1700" b="1"/>
              <a:t>24%</a:t>
            </a:r>
            <a:r>
              <a:rPr lang="en" sz="1700"/>
              <a:t>; approximately 1 in 4 persons will develop HF in their lifetime.</a:t>
            </a:r>
            <a:endParaRPr sz="1700"/>
          </a:p>
          <a:p>
            <a:pPr marL="457200" lvl="0" indent="-336550" algn="l" rtl="0">
              <a:spcBef>
                <a:spcPts val="0"/>
              </a:spcBef>
              <a:spcAft>
                <a:spcPts val="0"/>
              </a:spcAft>
              <a:buSzPts val="1700"/>
              <a:buAutoNum type="arabicPeriod"/>
            </a:pPr>
            <a:r>
              <a:rPr lang="en" sz="1700"/>
              <a:t>The incidence and prevalence of HF is higher among black individuals compared with other racial ethnic groups. </a:t>
            </a:r>
            <a:r>
              <a:rPr lang="en" sz="1700" b="1"/>
              <a:t>The prevalence of HF has increased among black and hispanic individuals over time</a:t>
            </a:r>
            <a:r>
              <a:rPr lang="en" sz="1700"/>
              <a:t>.</a:t>
            </a:r>
            <a:endParaRPr sz="1700"/>
          </a:p>
          <a:p>
            <a:pPr marL="457200" lvl="0" indent="-336550" algn="l" rtl="0">
              <a:spcBef>
                <a:spcPts val="0"/>
              </a:spcBef>
              <a:spcAft>
                <a:spcPts val="0"/>
              </a:spcAft>
              <a:buSzPts val="1700"/>
              <a:buAutoNum type="arabicPeriod"/>
            </a:pPr>
            <a:r>
              <a:rPr lang="en" sz="1700"/>
              <a:t>HF has accounted for ~$32 billion in direct medical cost and $14 billion in indirect medical cost in the US. Projected costs could reach</a:t>
            </a:r>
            <a:r>
              <a:rPr lang="en" sz="1700" b="1"/>
              <a:t> $142 billion by 2050</a:t>
            </a:r>
            <a:r>
              <a:rPr lang="en" sz="1700"/>
              <a:t>. Other analyses suggest even higher.</a:t>
            </a:r>
            <a:endParaRPr sz="1700"/>
          </a:p>
          <a:p>
            <a:pPr marL="457200" lvl="0" indent="0" algn="l" rtl="0">
              <a:spcBef>
                <a:spcPts val="1200"/>
              </a:spcBef>
              <a:spcAft>
                <a:spcPts val="1200"/>
              </a:spcAft>
              <a:buNone/>
            </a:pPr>
            <a:endParaRPr sz="1600"/>
          </a:p>
        </p:txBody>
      </p:sp>
      <p:sp>
        <p:nvSpPr>
          <p:cNvPr id="105" name="Google Shape;105;p18"/>
          <p:cNvSpPr txBox="1"/>
          <p:nvPr/>
        </p:nvSpPr>
        <p:spPr>
          <a:xfrm>
            <a:off x="5894775" y="4240500"/>
            <a:ext cx="26970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300" i="1">
                <a:solidFill>
                  <a:srgbClr val="231F20"/>
                </a:solidFill>
                <a:highlight>
                  <a:srgbClr val="F2F3F3"/>
                </a:highlight>
              </a:rPr>
              <a:t>J Card Fail.</a:t>
            </a:r>
            <a:r>
              <a:rPr lang="en" sz="1300">
                <a:solidFill>
                  <a:srgbClr val="231F20"/>
                </a:solidFill>
                <a:highlight>
                  <a:srgbClr val="F2F3F3"/>
                </a:highlight>
              </a:rPr>
              <a:t> 2025 Fonarow et al.</a:t>
            </a:r>
            <a:endParaRPr sz="900">
              <a:solidFill>
                <a:schemeClr val="dk1"/>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77"/>
          <p:cNvSpPr txBox="1">
            <a:spLocks noGrp="1"/>
          </p:cNvSpPr>
          <p:nvPr>
            <p:ph type="title"/>
          </p:nvPr>
        </p:nvSpPr>
        <p:spPr>
          <a:xfrm>
            <a:off x="311700" y="19827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BACK TO OUR CASE STUDY</a:t>
            </a:r>
            <a:endParaRPr/>
          </a:p>
        </p:txBody>
      </p:sp>
      <p:sp>
        <p:nvSpPr>
          <p:cNvPr id="481" name="Google Shape;481;p77"/>
          <p:cNvSpPr txBox="1">
            <a:spLocks noGrp="1"/>
          </p:cNvSpPr>
          <p:nvPr>
            <p:ph type="body" idx="1"/>
          </p:nvPr>
        </p:nvSpPr>
        <p:spPr>
          <a:xfrm>
            <a:off x="311700" y="704900"/>
            <a:ext cx="8520600" cy="39936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b="1"/>
              <a:t>S.J. presented to the hospital in Florida </a:t>
            </a:r>
            <a:r>
              <a:rPr lang="en"/>
              <a:t>after the cruise due to persistent peripheral edema and abdominal bloating despite a decreased appetite. She had 2+ edema and positive JVD on exam. Lungs- CTA. CXR- clear. </a:t>
            </a:r>
            <a:r>
              <a:rPr lang="en" b="1"/>
              <a:t>ProBNP-2915</a:t>
            </a:r>
            <a:r>
              <a:rPr lang="en"/>
              <a:t>. All other labs stable. LE doppler study-negative for DVT. EKG showed NSR, no acute changes. Normal kidney function and electrolytes.</a:t>
            </a:r>
            <a:endParaRPr/>
          </a:p>
          <a:p>
            <a:pPr marL="0" lvl="0" indent="0" algn="l" rtl="0">
              <a:spcBef>
                <a:spcPts val="1200"/>
              </a:spcBef>
              <a:spcAft>
                <a:spcPts val="0"/>
              </a:spcAft>
              <a:buClr>
                <a:schemeClr val="dk1"/>
              </a:buClr>
              <a:buSzPct val="61111"/>
              <a:buFont typeface="Arial"/>
              <a:buNone/>
            </a:pPr>
            <a:r>
              <a:rPr lang="en" b="1"/>
              <a:t>ECHOCARDIOGRAM</a:t>
            </a:r>
            <a:r>
              <a:rPr lang="en"/>
              <a:t> showed an </a:t>
            </a:r>
            <a:r>
              <a:rPr lang="en" b="1"/>
              <a:t>LVEF of 25-30% with global hypokinesis,</a:t>
            </a:r>
            <a:r>
              <a:rPr lang="en"/>
              <a:t> </a:t>
            </a:r>
            <a:r>
              <a:rPr lang="en" b="1"/>
              <a:t>increased RV cavity size with reduced RV function, moderate to severe MR and mild prosthetic AI with mild stenosis, severe TR with PA pressure of 55 mmHg. </a:t>
            </a:r>
            <a:r>
              <a:rPr lang="en"/>
              <a:t>There was mild PI.  </a:t>
            </a:r>
            <a:endParaRPr/>
          </a:p>
          <a:p>
            <a:pPr marL="0" lvl="0" indent="0" algn="l" rtl="0">
              <a:spcBef>
                <a:spcPts val="1200"/>
              </a:spcBef>
              <a:spcAft>
                <a:spcPts val="0"/>
              </a:spcAft>
              <a:buClr>
                <a:schemeClr val="dk1"/>
              </a:buClr>
              <a:buSzPct val="61111"/>
              <a:buFont typeface="Arial"/>
              <a:buNone/>
            </a:pPr>
            <a:r>
              <a:rPr lang="en" b="1"/>
              <a:t>Pt was treated with a few days IV diuretics with excellent diuresis and 15 lb weight loss. Edema and abdominal bloating resolved. </a:t>
            </a:r>
            <a:endParaRPr b="1"/>
          </a:p>
          <a:p>
            <a:pPr marL="0" lvl="0" indent="0" algn="l" rtl="0">
              <a:spcBef>
                <a:spcPts val="1200"/>
              </a:spcBef>
              <a:spcAft>
                <a:spcPts val="1200"/>
              </a:spcAft>
              <a:buClr>
                <a:schemeClr val="dk1"/>
              </a:buClr>
              <a:buSzPct val="61111"/>
              <a:buFont typeface="Arial"/>
              <a:buNone/>
            </a:pPr>
            <a:r>
              <a:rPr lang="en" b="1"/>
              <a:t>DISCHARGED </a:t>
            </a:r>
            <a:r>
              <a:rPr lang="en"/>
              <a:t>on </a:t>
            </a:r>
            <a:r>
              <a:rPr lang="en" b="1"/>
              <a:t>Lisinopril 10 mg daily, Plavix 75 mg daily, Rosuvastatin 20 mg daily and Lasix 40 mg daily. A Life Vest was placed since her LVEF was &lt;35%.</a:t>
            </a:r>
            <a:r>
              <a:rPr lang="en"/>
              <a:t> No other cardiac work up was completed. She was to follow up with her Cardiologist.</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78"/>
          <p:cNvSpPr txBox="1">
            <a:spLocks noGrp="1"/>
          </p:cNvSpPr>
          <p:nvPr>
            <p:ph type="title"/>
          </p:nvPr>
        </p:nvSpPr>
        <p:spPr>
          <a:xfrm>
            <a:off x="311700" y="33100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39285"/>
              <a:buFont typeface="Arial"/>
              <a:buNone/>
            </a:pPr>
            <a:r>
              <a:rPr lang="en"/>
              <a:t>CASE STUDY CONT’D</a:t>
            </a:r>
            <a:endParaRPr/>
          </a:p>
          <a:p>
            <a:pPr marL="0" lvl="0" indent="0" algn="ctr" rtl="0">
              <a:spcBef>
                <a:spcPts val="0"/>
              </a:spcBef>
              <a:spcAft>
                <a:spcPts val="0"/>
              </a:spcAft>
              <a:buNone/>
            </a:pPr>
            <a:endParaRPr/>
          </a:p>
        </p:txBody>
      </p:sp>
      <p:sp>
        <p:nvSpPr>
          <p:cNvPr id="487" name="Google Shape;487;p78"/>
          <p:cNvSpPr txBox="1">
            <a:spLocks noGrp="1"/>
          </p:cNvSpPr>
          <p:nvPr>
            <p:ph type="body" idx="1"/>
          </p:nvPr>
        </p:nvSpPr>
        <p:spPr>
          <a:xfrm>
            <a:off x="231875" y="863550"/>
            <a:ext cx="8520600" cy="3880800"/>
          </a:xfrm>
          <a:prstGeom prst="rect">
            <a:avLst/>
          </a:prstGeom>
        </p:spPr>
        <p:txBody>
          <a:bodyPr spcFirstLastPara="1" wrap="square" lIns="91425" tIns="91425" rIns="91425" bIns="91425" anchor="t" anchorCtr="0">
            <a:normAutofit fontScale="85000" lnSpcReduction="10000"/>
          </a:bodyPr>
          <a:lstStyle/>
          <a:p>
            <a:pPr marL="0" lvl="0" indent="0" algn="l" rtl="0">
              <a:spcBef>
                <a:spcPts val="0"/>
              </a:spcBef>
              <a:spcAft>
                <a:spcPts val="0"/>
              </a:spcAft>
              <a:buNone/>
            </a:pPr>
            <a:r>
              <a:rPr lang="en"/>
              <a:t>S.J. was seen by her Cardiologist 2 weeks after her hospitalization for HF. She was </a:t>
            </a:r>
            <a:r>
              <a:rPr lang="en" b="1"/>
              <a:t>started on Coreg 3.125 mg twice daily and Jardiance 10 mg daily.</a:t>
            </a:r>
            <a:r>
              <a:rPr lang="en"/>
              <a:t> She was continued on </a:t>
            </a:r>
            <a:r>
              <a:rPr lang="en" u="sng"/>
              <a:t>Lisinopril 10 mg daily and Lasix 40 mg daily</a:t>
            </a:r>
            <a:r>
              <a:rPr lang="en"/>
              <a:t> with no evidence for CHF on exam. VSS.</a:t>
            </a:r>
            <a:endParaRPr/>
          </a:p>
          <a:p>
            <a:pPr marL="0" lvl="0" indent="0" algn="l" rtl="0">
              <a:spcBef>
                <a:spcPts val="1200"/>
              </a:spcBef>
              <a:spcAft>
                <a:spcPts val="0"/>
              </a:spcAft>
              <a:buNone/>
            </a:pPr>
            <a:r>
              <a:rPr lang="en"/>
              <a:t>An </a:t>
            </a:r>
            <a:r>
              <a:rPr lang="en" b="1"/>
              <a:t>ECHOCARDIOGRAM</a:t>
            </a:r>
            <a:r>
              <a:rPr lang="en"/>
              <a:t> was repeated in Florida 1 month later which showed </a:t>
            </a:r>
            <a:r>
              <a:rPr lang="en" b="1"/>
              <a:t>LVEF 20-25% with global hypokinesis, severe biatrial enlargement, mild RV dilation with RV volume overload, moderate to severe MR and moderate prosthetic AI. There was severe TR with RVSP of 55-60 mmHg with moderate pulmonary stenosis and mild PI. </a:t>
            </a:r>
            <a:endParaRPr b="1"/>
          </a:p>
          <a:p>
            <a:pPr marL="0" lvl="0" indent="0" algn="l" rtl="0">
              <a:spcBef>
                <a:spcPts val="1200"/>
              </a:spcBef>
              <a:spcAft>
                <a:spcPts val="1200"/>
              </a:spcAft>
              <a:buNone/>
            </a:pPr>
            <a:r>
              <a:rPr lang="en" b="1"/>
              <a:t>She returned home to Syracuse and was seen by her local cardiologist.</a:t>
            </a:r>
            <a:r>
              <a:rPr lang="en"/>
              <a:t> Pt reported SOB with walker longer distances and stairs. No PND/orthopnea. Only mild ankle edema. No abdominal bloating. BP -140/68 pulse- 87/min RR-16. She appeared euvolemic on exam. </a:t>
            </a:r>
            <a:r>
              <a:rPr lang="en" b="1"/>
              <a:t>She did report nausea since being on the Jardiance. Normal Kidney function and electrolytes by recent labs.</a:t>
            </a:r>
            <a:endParaRPr b="1"/>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7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QUESTIONS FOR CASE STUDY</a:t>
            </a:r>
            <a:endParaRPr/>
          </a:p>
        </p:txBody>
      </p:sp>
      <p:sp>
        <p:nvSpPr>
          <p:cNvPr id="493" name="Google Shape;493;p7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-What type of heart failure did this patient have? </a:t>
            </a:r>
            <a:endParaRPr/>
          </a:p>
          <a:p>
            <a:pPr marL="0" lvl="0" indent="0" algn="l" rtl="0">
              <a:spcBef>
                <a:spcPts val="1200"/>
              </a:spcBef>
              <a:spcAft>
                <a:spcPts val="0"/>
              </a:spcAft>
              <a:buNone/>
            </a:pPr>
            <a:r>
              <a:rPr lang="en"/>
              <a:t>-What would you recommend for medical therapy at this point, if anything? </a:t>
            </a:r>
            <a:endParaRPr/>
          </a:p>
          <a:p>
            <a:pPr marL="0" lvl="0" indent="0" algn="l" rtl="0">
              <a:spcBef>
                <a:spcPts val="1200"/>
              </a:spcBef>
              <a:spcAft>
                <a:spcPts val="0"/>
              </a:spcAft>
              <a:buNone/>
            </a:pPr>
            <a:r>
              <a:rPr lang="en"/>
              <a:t>- Besides a reduced LVEF, what other findings are significant on the echocardiogram?</a:t>
            </a:r>
            <a:endParaRPr/>
          </a:p>
          <a:p>
            <a:pPr marL="0" lvl="0" indent="0" algn="l" rtl="0">
              <a:spcBef>
                <a:spcPts val="1200"/>
              </a:spcBef>
              <a:spcAft>
                <a:spcPts val="0"/>
              </a:spcAft>
              <a:buNone/>
            </a:pPr>
            <a:r>
              <a:rPr lang="en"/>
              <a:t>-What could have been done differently DURING her hospital stay regarding medications? What about further work up for the etiology of her reduced LVEF?</a:t>
            </a:r>
            <a:endParaRPr/>
          </a:p>
          <a:p>
            <a:pPr marL="0" lvl="0" indent="0" algn="l" rtl="0">
              <a:spcBef>
                <a:spcPts val="1200"/>
              </a:spcBef>
              <a:spcAft>
                <a:spcPts val="1200"/>
              </a:spcAft>
              <a:buNone/>
            </a:pP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80"/>
          <p:cNvSpPr txBox="1">
            <a:spLocks noGrp="1"/>
          </p:cNvSpPr>
          <p:nvPr>
            <p:ph type="title"/>
          </p:nvPr>
        </p:nvSpPr>
        <p:spPr>
          <a:xfrm>
            <a:off x="311700" y="239725"/>
            <a:ext cx="8520600" cy="5361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CASE STUDY CONT’D</a:t>
            </a:r>
            <a:endParaRPr/>
          </a:p>
        </p:txBody>
      </p:sp>
      <p:sp>
        <p:nvSpPr>
          <p:cNvPr id="499" name="Google Shape;499;p80"/>
          <p:cNvSpPr txBox="1">
            <a:spLocks noGrp="1"/>
          </p:cNvSpPr>
          <p:nvPr>
            <p:ph type="body" idx="1"/>
          </p:nvPr>
        </p:nvSpPr>
        <p:spPr>
          <a:xfrm>
            <a:off x="311700" y="775825"/>
            <a:ext cx="8520600" cy="4060200"/>
          </a:xfrm>
          <a:prstGeom prst="rect">
            <a:avLst/>
          </a:prstGeom>
        </p:spPr>
        <p:txBody>
          <a:bodyPr spcFirstLastPara="1" wrap="square" lIns="91425" tIns="91425" rIns="91425" bIns="91425" anchor="t" anchorCtr="0">
            <a:normAutofit fontScale="85000" lnSpcReduction="10000"/>
          </a:bodyPr>
          <a:lstStyle/>
          <a:p>
            <a:pPr marL="0" lvl="0" indent="0" algn="l" rtl="0">
              <a:spcBef>
                <a:spcPts val="0"/>
              </a:spcBef>
              <a:spcAft>
                <a:spcPts val="0"/>
              </a:spcAft>
              <a:buNone/>
            </a:pPr>
            <a:r>
              <a:rPr lang="en" b="1"/>
              <a:t>WHAT WAS DONE:</a:t>
            </a:r>
            <a:endParaRPr b="1"/>
          </a:p>
          <a:p>
            <a:pPr marL="0" lvl="0" indent="0" algn="l" rtl="0">
              <a:spcBef>
                <a:spcPts val="1200"/>
              </a:spcBef>
              <a:spcAft>
                <a:spcPts val="0"/>
              </a:spcAft>
              <a:buNone/>
            </a:pPr>
            <a:r>
              <a:rPr lang="en"/>
              <a:t>Lisinopril was stopped for 2 days and she was placed on </a:t>
            </a:r>
            <a:r>
              <a:rPr lang="en" b="1"/>
              <a:t>Entresto 24/26 mg twice daily. Coreg was increased to 6.25 mg twice daily. </a:t>
            </a:r>
            <a:r>
              <a:rPr lang="en" u="sng"/>
              <a:t>Jardiance was stopped due to nausea.</a:t>
            </a:r>
            <a:r>
              <a:rPr lang="en"/>
              <a:t> Two weeks later she was started on </a:t>
            </a:r>
            <a:r>
              <a:rPr lang="en" b="1"/>
              <a:t>spironolactone 25 mg daily </a:t>
            </a:r>
            <a:r>
              <a:rPr lang="en"/>
              <a:t>with follow up lab work stable.</a:t>
            </a:r>
            <a:endParaRPr/>
          </a:p>
          <a:p>
            <a:pPr marL="0" lvl="0" indent="0" algn="l" rtl="0">
              <a:spcBef>
                <a:spcPts val="1200"/>
              </a:spcBef>
              <a:spcAft>
                <a:spcPts val="0"/>
              </a:spcAft>
              <a:buNone/>
            </a:pPr>
            <a:r>
              <a:rPr lang="en" b="1"/>
              <a:t>RIGHT AND LEFT CARDIAC CATH</a:t>
            </a:r>
            <a:r>
              <a:rPr lang="en"/>
              <a:t> showed no angiographic CAD. She had elevated left sided filling pressures with </a:t>
            </a:r>
            <a:r>
              <a:rPr lang="en" b="1"/>
              <a:t>PCWP of 26 mmHg and V waves up to 40-45 mmHg. </a:t>
            </a:r>
            <a:endParaRPr b="1"/>
          </a:p>
          <a:p>
            <a:pPr marL="0" lvl="0" indent="0" algn="l" rtl="0">
              <a:spcBef>
                <a:spcPts val="1200"/>
              </a:spcBef>
              <a:spcAft>
                <a:spcPts val="0"/>
              </a:spcAft>
              <a:buNone/>
            </a:pPr>
            <a:r>
              <a:rPr lang="en" b="1"/>
              <a:t>TEE </a:t>
            </a:r>
            <a:r>
              <a:rPr lang="en"/>
              <a:t>showed </a:t>
            </a:r>
            <a:r>
              <a:rPr lang="en" b="1"/>
              <a:t>LVEF of 40-45%</a:t>
            </a:r>
            <a:r>
              <a:rPr lang="en"/>
              <a:t> with </a:t>
            </a:r>
            <a:r>
              <a:rPr lang="en" b="1"/>
              <a:t>severe prosthetic AI with heavily calcified aortic valve leaflets </a:t>
            </a:r>
            <a:r>
              <a:rPr lang="en"/>
              <a:t>and moderate MR and moderate to severe TR. </a:t>
            </a:r>
            <a:r>
              <a:rPr lang="en" b="1"/>
              <a:t>Pt went on to have valve in valve TAVR (Transcatheter Aortic Valve Replacement).</a:t>
            </a:r>
            <a:endParaRPr b="1"/>
          </a:p>
          <a:p>
            <a:pPr marL="0" lvl="0" indent="0" algn="l" rtl="0">
              <a:spcBef>
                <a:spcPts val="1200"/>
              </a:spcBef>
              <a:spcAft>
                <a:spcPts val="1200"/>
              </a:spcAft>
              <a:buNone/>
            </a:pPr>
            <a:r>
              <a:rPr lang="en"/>
              <a:t>She had a follow up </a:t>
            </a:r>
            <a:r>
              <a:rPr lang="en" b="1"/>
              <a:t>ECHO 1 month post TAVR </a:t>
            </a:r>
            <a:r>
              <a:rPr lang="en"/>
              <a:t>and this showed </a:t>
            </a:r>
            <a:r>
              <a:rPr lang="en" b="1"/>
              <a:t>EF 64%, valve in valve TAVR with only trace AI, trivial MR, mild to moderate TR and PA pressure of 35 mmHg.</a:t>
            </a:r>
            <a:endParaRPr b="1"/>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9"/>
          <p:cNvSpPr txBox="1"/>
          <p:nvPr/>
        </p:nvSpPr>
        <p:spPr>
          <a:xfrm>
            <a:off x="1956450" y="1786650"/>
            <a:ext cx="5231100" cy="785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900">
                <a:solidFill>
                  <a:schemeClr val="dk2"/>
                </a:solidFill>
              </a:rPr>
              <a:t>PATHOPHYSIOLOGY</a:t>
            </a:r>
            <a:endParaRPr sz="3900">
              <a:solidFill>
                <a:schemeClr val="dk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0"/>
          <p:cNvSpPr txBox="1">
            <a:spLocks noGrp="1"/>
          </p:cNvSpPr>
          <p:nvPr>
            <p:ph type="title"/>
          </p:nvPr>
        </p:nvSpPr>
        <p:spPr>
          <a:xfrm>
            <a:off x="311700" y="32787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39285"/>
              <a:buFont typeface="Arial"/>
              <a:buNone/>
            </a:pPr>
            <a:r>
              <a:rPr lang="en"/>
              <a:t>Cardiac Anatomy</a:t>
            </a:r>
            <a:endParaRPr/>
          </a:p>
          <a:p>
            <a:pPr marL="0" lvl="0" indent="0" algn="l" rtl="0">
              <a:spcBef>
                <a:spcPts val="0"/>
              </a:spcBef>
              <a:spcAft>
                <a:spcPts val="0"/>
              </a:spcAft>
              <a:buNone/>
            </a:pPr>
            <a:endParaRPr/>
          </a:p>
        </p:txBody>
      </p:sp>
      <p:sp>
        <p:nvSpPr>
          <p:cNvPr id="116" name="Google Shape;116;p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17" name="Google Shape;117;p20"/>
          <p:cNvPicPr preferRelativeResize="0"/>
          <p:nvPr/>
        </p:nvPicPr>
        <p:blipFill>
          <a:blip r:embed="rId3">
            <a:alphaModFix/>
          </a:blip>
          <a:stretch>
            <a:fillRect/>
          </a:stretch>
        </p:blipFill>
        <p:spPr>
          <a:xfrm>
            <a:off x="2475207" y="900575"/>
            <a:ext cx="4193585" cy="3866476"/>
          </a:xfrm>
          <a:prstGeom prst="rect">
            <a:avLst/>
          </a:prstGeom>
          <a:noFill/>
          <a:ln>
            <a:noFill/>
          </a:ln>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20.0.7308"/>
  <p:tag name="SLIDO_PRESENTATION_ID" val="01c08fc9-79d6-4196-963a-e94f32e9b716"/>
  <p:tag name="SLIDO_EVENT_UUID" val="6c313804-b1c5-4412-b2b5-9eabd61d0b6c"/>
  <p:tag name="SLIDO_EVENT_SECTION_UUID" val="28ece64b-ba51-4897-bec3-8366ace5ba73"/>
</p:tagLst>
</file>

<file path=ppt/tags/tag10.xml><?xml version="1.0" encoding="utf-8"?>
<p:tagLst xmlns:a="http://schemas.openxmlformats.org/drawingml/2006/main" xmlns:r="http://schemas.openxmlformats.org/officeDocument/2006/relationships" xmlns:p="http://schemas.openxmlformats.org/presentationml/2006/main">
  <p:tag name="SLIDO_ELEMENT" val="title"/>
</p:tagLst>
</file>

<file path=ppt/tags/tag11.xml><?xml version="1.0" encoding="utf-8"?>
<p:tagLst xmlns:a="http://schemas.openxmlformats.org/drawingml/2006/main" xmlns:r="http://schemas.openxmlformats.org/officeDocument/2006/relationships" xmlns:p="http://schemas.openxmlformats.org/presentationml/2006/main">
  <p:tag name="SLIDO_METADATA" val="eyJUaW1lc3RhbXAiOjE3NzIwNzU1Mzh9"/>
  <p:tag name="SLIDO_TYPE" val="SlidoPoll"/>
  <p:tag name="SLIDO_POLL_UUID" val="5ca9b1b7-3756-46a0-866a-68d6af811572"/>
  <p:tag name="SLIDO_TIMELINE" val="W3sicG9sbFF1ZXN0aW9uVXVpZCI6ImExZDQ4NTRmLTliZjUtNDRiOC05NjRhLTVmMWFmMzM5YTdlYSIsInNob3dSZXN1bHRzIjp0cnVlLCJzaG93Q29ycmVjdEFuc3dlcnMiOmZhbHNlLCJ2b3RpbmdMb2NrZWQiOmZhbHNlfV0="/>
</p:tagLst>
</file>

<file path=ppt/tags/tag12.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13.xml><?xml version="1.0" encoding="utf-8"?>
<p:tagLst xmlns:a="http://schemas.openxmlformats.org/drawingml/2006/main" xmlns:r="http://schemas.openxmlformats.org/officeDocument/2006/relationships" xmlns:p="http://schemas.openxmlformats.org/presentationml/2006/main">
  <p:tag name="SLIDO_ELEMENT" val="title"/>
</p:tagLst>
</file>

<file path=ppt/tags/tag2.xml><?xml version="1.0" encoding="utf-8"?>
<p:tagLst xmlns:a="http://schemas.openxmlformats.org/drawingml/2006/main" xmlns:r="http://schemas.openxmlformats.org/officeDocument/2006/relationships" xmlns:p="http://schemas.openxmlformats.org/presentationml/2006/main">
  <p:tag name="SLIDO_METADATA" val="eyJUaW1lc3RhbXAiOjE3NzIwNzUzNTV9"/>
  <p:tag name="SLIDO_TYPE" val="SlidoJoining"/>
</p:tagLst>
</file>

<file path=ppt/tags/tag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Join"/>
</p:tagLst>
</file>

<file path=ppt/tags/tag4.xml><?xml version="1.0" encoding="utf-8"?>
<p:tagLst xmlns:a="http://schemas.openxmlformats.org/drawingml/2006/main" xmlns:r="http://schemas.openxmlformats.org/officeDocument/2006/relationships" xmlns:p="http://schemas.openxmlformats.org/presentationml/2006/main">
  <p:tag name="SLIDO_ELEMENT" val="title"/>
</p:tagLst>
</file>

<file path=ppt/tags/tag5.xml><?xml version="1.0" encoding="utf-8"?>
<p:tagLst xmlns:a="http://schemas.openxmlformats.org/drawingml/2006/main" xmlns:r="http://schemas.openxmlformats.org/officeDocument/2006/relationships" xmlns:p="http://schemas.openxmlformats.org/presentationml/2006/main">
  <p:tag name="SLIDO_METADATA" val="eyJUaW1lc3RhbXAiOjE3NzIwNzUzODZ9"/>
  <p:tag name="SLIDO_TYPE" val="SlidoPoll"/>
  <p:tag name="SLIDO_POLL_UUID" val="775c5751-7ede-4168-a902-e0514d8ed9ea"/>
  <p:tag name="SLIDO_TIMELINE" val="W3sicG9sbFF1ZXN0aW9uVXVpZCI6IjE5NjFmNzBkLThjZmEtNGI1OS1hYzA4LWY4NjRmNjdjMTAzMyIsInNob3dSZXN1bHRzIjp0cnVlLCJzaG93Q29ycmVjdEFuc3dlcnMiOmZhbHNlLCJ2b3RpbmdMb2NrZWQiOmZhbHNlfV0="/>
</p:tagLst>
</file>

<file path=ppt/tags/tag6.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7.xml><?xml version="1.0" encoding="utf-8"?>
<p:tagLst xmlns:a="http://schemas.openxmlformats.org/drawingml/2006/main" xmlns:r="http://schemas.openxmlformats.org/officeDocument/2006/relationships" xmlns:p="http://schemas.openxmlformats.org/presentationml/2006/main">
  <p:tag name="SLIDO_ELEMENT" val="title"/>
</p:tagLst>
</file>

<file path=ppt/tags/tag8.xml><?xml version="1.0" encoding="utf-8"?>
<p:tagLst xmlns:a="http://schemas.openxmlformats.org/drawingml/2006/main" xmlns:r="http://schemas.openxmlformats.org/officeDocument/2006/relationships" xmlns:p="http://schemas.openxmlformats.org/presentationml/2006/main">
  <p:tag name="SLIDO_METADATA" val="eyJUaW1lc3RhbXAiOjE3NzIwNzU0MDN9"/>
  <p:tag name="SLIDO_TYPE" val="SlidoPoll"/>
  <p:tag name="SLIDO_POLL_UUID" val="2859ee93-cac3-4745-a8ca-e79f035716c9"/>
  <p:tag name="SLIDO_TIMELINE" val="W3sicG9sbFF1ZXN0aW9uVXVpZCI6IjRjYTU4NzNiLTE3YjctNDNhZC1hZjQ1LTk3NzhmYWNkNzNiZCIsInNob3dSZXN1bHRzIjp0cnVlLCJzaG93Q29ycmVjdEFuc3dlcnMiOmZhbHNlLCJ2b3RpbmdMb2NrZWQiOmZhbHNlfV0="/>
</p:tagLst>
</file>

<file path=ppt/tags/tag9.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5C742CBFD7464DB6FD5714C3C9AFF0" ma:contentTypeVersion="19" ma:contentTypeDescription="Create a new document." ma:contentTypeScope="" ma:versionID="299973ef29f243589c5f6f95cadf3142">
  <xsd:schema xmlns:xsd="http://www.w3.org/2001/XMLSchema" xmlns:xs="http://www.w3.org/2001/XMLSchema" xmlns:p="http://schemas.microsoft.com/office/2006/metadata/properties" xmlns:ns2="c6a150e9-571f-46dd-be5f-b16145ef198d" xmlns:ns3="d2cccd37-1529-4bdb-80e4-007982c42467" targetNamespace="http://schemas.microsoft.com/office/2006/metadata/properties" ma:root="true" ma:fieldsID="c88b42ba56ee563702cfbc577b84af83" ns2:_="" ns3:_="">
    <xsd:import namespace="c6a150e9-571f-46dd-be5f-b16145ef198d"/>
    <xsd:import namespace="d2cccd37-1529-4bdb-80e4-007982c4246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PCI_Doc" minOccurs="0"/>
                <xsd:element ref="ns2:MediaServiceOCR" minOccurs="0"/>
                <xsd:element ref="ns2:PHIConfidentialHighSev" minOccurs="0"/>
                <xsd:element ref="ns2:MediaServiceBillingMetadata" minOccurs="0"/>
                <xsd:element ref="ns2:MediaServiceLocation" minOccurs="0"/>
                <xsd:element ref="ns2:PHIConfidential" minOccurs="0"/>
                <xsd:element ref="ns2:CertFile" minOccurs="0"/>
                <xsd:element ref="ns2:Source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a150e9-571f-46dd-be5f-b16145ef19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956e18de-48a1-42b9-a3a2-ae2a5555623c" ma:termSetId="09814cd3-568e-fe90-9814-8d621ff8fb84" ma:anchorId="fba54fb3-c3e1-fe81-a776-ca4b69148c4d" ma:open="true" ma:isKeyword="false">
      <xsd:complexType>
        <xsd:sequence>
          <xsd:element ref="pc:Terms" minOccurs="0" maxOccurs="1"/>
        </xsd:sequence>
      </xsd:complexType>
    </xsd:element>
    <xsd:element name="PCI_Doc" ma:index="19" nillable="true" ma:displayName="PCI_Doc" ma:internalName="PCI_Doc">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PHIConfidentialHighSev" ma:index="21" nillable="true" ma:displayName="PHIConfidentialHighSev" ma:internalName="PHIConfidentialHighSev">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element name="MediaServiceLocation" ma:index="23" nillable="true" ma:displayName="Location" ma:description="" ma:indexed="true" ma:internalName="MediaServiceLocation" ma:readOnly="true">
      <xsd:simpleType>
        <xsd:restriction base="dms:Text"/>
      </xsd:simpleType>
    </xsd:element>
    <xsd:element name="PHIConfidential" ma:index="24" nillable="true" ma:displayName="PHIConfidential" ma:internalName="PHIConfidential">
      <xsd:simpleType>
        <xsd:restriction base="dms:Text"/>
      </xsd:simpleType>
    </xsd:element>
    <xsd:element name="CertFile" ma:index="25" nillable="true" ma:displayName="CertFile" ma:internalName="CertFile">
      <xsd:simpleType>
        <xsd:restriction base="dms:Text"/>
      </xsd:simpleType>
    </xsd:element>
    <xsd:element name="SourceCode" ma:index="26" nillable="true" ma:displayName="SourceCode" ma:internalName="SourceCod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2cccd37-1529-4bdb-80e4-007982c42467"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4d306ad8-a6ea-4bc6-8e6b-f93722dd48d7}" ma:internalName="TaxCatchAll" ma:showField="CatchAllData" ma:web="d2cccd37-1529-4bdb-80e4-007982c4246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6a150e9-571f-46dd-be5f-b16145ef198d">
      <Terms xmlns="http://schemas.microsoft.com/office/infopath/2007/PartnerControls"/>
    </lcf76f155ced4ddcb4097134ff3c332f>
    <PHIConfidential xmlns="c6a150e9-571f-46dd-be5f-b16145ef198d" xsi:nil="true"/>
    <TaxCatchAll xmlns="d2cccd37-1529-4bdb-80e4-007982c42467" xsi:nil="true"/>
    <CertFile xmlns="c6a150e9-571f-46dd-be5f-b16145ef198d" xsi:nil="true"/>
    <PHIConfidentialHighSev xmlns="c6a150e9-571f-46dd-be5f-b16145ef198d" xsi:nil="true"/>
    <PCI_Doc xmlns="c6a150e9-571f-46dd-be5f-b16145ef198d" xsi:nil="true"/>
    <SourceCode xmlns="c6a150e9-571f-46dd-be5f-b16145ef198d" xsi:nil="true"/>
  </documentManagement>
</p:properties>
</file>

<file path=customXml/itemProps1.xml><?xml version="1.0" encoding="utf-8"?>
<ds:datastoreItem xmlns:ds="http://schemas.openxmlformats.org/officeDocument/2006/customXml" ds:itemID="{FABD0A62-97FE-4FC0-ACF6-3EEFF08CCAFA}"/>
</file>

<file path=customXml/itemProps2.xml><?xml version="1.0" encoding="utf-8"?>
<ds:datastoreItem xmlns:ds="http://schemas.openxmlformats.org/officeDocument/2006/customXml" ds:itemID="{BE8F433C-E0DA-4C11-9103-5776DF74C993}"/>
</file>

<file path=customXml/itemProps3.xml><?xml version="1.0" encoding="utf-8"?>
<ds:datastoreItem xmlns:ds="http://schemas.openxmlformats.org/officeDocument/2006/customXml" ds:itemID="{C4325CF1-41BA-404E-BB96-E5EB0E3E7617}"/>
</file>

<file path=docProps/app.xml><?xml version="1.0" encoding="utf-8"?>
<Properties xmlns="http://schemas.openxmlformats.org/officeDocument/2006/extended-properties" xmlns:vt="http://schemas.openxmlformats.org/officeDocument/2006/docPropsVTypes">
  <TotalTime>54</TotalTime>
  <Words>7343</Words>
  <Application>Microsoft Office PowerPoint</Application>
  <PresentationFormat>On-screen Show (16:9)</PresentationFormat>
  <Paragraphs>775</Paragraphs>
  <Slides>73</Slides>
  <Notes>65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73</vt:i4>
      </vt:variant>
    </vt:vector>
  </HeadingPairs>
  <TitlesOfParts>
    <vt:vector size="80" baseType="lpstr">
      <vt:lpstr>Verdana</vt:lpstr>
      <vt:lpstr>Times New Roman</vt:lpstr>
      <vt:lpstr>Merriweather</vt:lpstr>
      <vt:lpstr>Arial</vt:lpstr>
      <vt:lpstr>Calibri</vt:lpstr>
      <vt:lpstr>Roboto</vt:lpstr>
      <vt:lpstr>Simple Light</vt:lpstr>
      <vt:lpstr> CHF MANAGEMENT: Clinical Manifestations and Treatment</vt:lpstr>
      <vt:lpstr>PowerPoint Presentation</vt:lpstr>
      <vt:lpstr>PowerPoint Presentation</vt:lpstr>
      <vt:lpstr>PowerPoint Presentation</vt:lpstr>
      <vt:lpstr>PowerPoint Presentation</vt:lpstr>
      <vt:lpstr>OBJECTIVES </vt:lpstr>
      <vt:lpstr>2025 REPORT SUMMARY OF HF COSTS</vt:lpstr>
      <vt:lpstr>PowerPoint Presentation</vt:lpstr>
      <vt:lpstr>Cardiac Anatomy </vt:lpstr>
      <vt:lpstr>What is Heart Failure?</vt:lpstr>
      <vt:lpstr>Heart Failure: The Renin Angiotensin Aldosterone System (RAAS)</vt:lpstr>
      <vt:lpstr>The Role of the Sympathetic Nervous System in HF</vt:lpstr>
      <vt:lpstr>Systolic versus Diastolic HF</vt:lpstr>
      <vt:lpstr>HEART FAILURE</vt:lpstr>
      <vt:lpstr>PowerPoint Presentation</vt:lpstr>
      <vt:lpstr>What are the risk factors for heart failure? </vt:lpstr>
      <vt:lpstr>Initial Evaluation for Diagnosing SYMPTOMS of HF </vt:lpstr>
      <vt:lpstr>Initial Evaluation for Diagnosing SIGNS of HF</vt:lpstr>
      <vt:lpstr>NYHA Classification of Heart Failure</vt:lpstr>
      <vt:lpstr>Key Definitions in Heart Failure</vt:lpstr>
      <vt:lpstr>Diagnosis of Heart Failure: What should be ordered?</vt:lpstr>
      <vt:lpstr>Natriuretic Peptides </vt:lpstr>
      <vt:lpstr>PowerPoint Presentation</vt:lpstr>
      <vt:lpstr>What are the recommended treatments for HFrEF?</vt:lpstr>
      <vt:lpstr>Beta Blockers</vt:lpstr>
      <vt:lpstr>What are the recommended treatments for HFrEF? (cont’d) </vt:lpstr>
      <vt:lpstr>ARNI: Angiotensin receptor-neprolysin inhibitor</vt:lpstr>
      <vt:lpstr> ACE Inhibitors, ARB’s and ARNI</vt:lpstr>
      <vt:lpstr>ARNI: Angiotensin receptor-neprilysin inhibitor</vt:lpstr>
      <vt:lpstr>Recommended treatments for HFrEF (cont’d)</vt:lpstr>
      <vt:lpstr>Mineralocorticoid Receptor Antagonists (MRA’s) and Vasodilators</vt:lpstr>
      <vt:lpstr>Newer Evidence-Based GDMT for HFrEF</vt:lpstr>
      <vt:lpstr>Sodium Glucose CoTransporter-2 Inhibitors (SGLT2)- cont’d  </vt:lpstr>
      <vt:lpstr>PowerPoint Presentation</vt:lpstr>
      <vt:lpstr>PowerPoint Presentation</vt:lpstr>
      <vt:lpstr>PowerPoint Presentation</vt:lpstr>
      <vt:lpstr>SGLT2-inhibitors (cont’d) </vt:lpstr>
      <vt:lpstr>Additional Medical tx Modalities for HFrEF</vt:lpstr>
      <vt:lpstr>PowerPoint Presentation</vt:lpstr>
      <vt:lpstr>VICTORIA TRIAL with VERICIGUAT</vt:lpstr>
      <vt:lpstr>PowerPoint Presentation</vt:lpstr>
      <vt:lpstr>PowerPoint Presentation</vt:lpstr>
      <vt:lpstr>What is the role of Iron Therapy in Heart Failure?</vt:lpstr>
      <vt:lpstr>PowerPoint Presentation</vt:lpstr>
      <vt:lpstr>SO WHAT IS THE NEXT STEP??</vt:lpstr>
      <vt:lpstr>Stabilization period after 3-6 months</vt:lpstr>
      <vt:lpstr>Device Therapy for HFrEF  </vt:lpstr>
      <vt:lpstr>PowerPoint Presentation</vt:lpstr>
      <vt:lpstr>SUMMARY OF MEDICAL TX FOR HFrEF</vt:lpstr>
      <vt:lpstr>PowerPoint Presentation</vt:lpstr>
      <vt:lpstr>PowerPoint Presentation</vt:lpstr>
      <vt:lpstr>What are the recommended treatments for HFpEF?</vt:lpstr>
      <vt:lpstr>HFpEF Pharmacotherapy </vt:lpstr>
      <vt:lpstr>PowerPoint Presentation</vt:lpstr>
      <vt:lpstr>Pharmacological Therapy for HFpEF (Cont’d) </vt:lpstr>
      <vt:lpstr>Additional Pharmacotherapy to consider for HFpEF  </vt:lpstr>
      <vt:lpstr>PowerPoint Presentation</vt:lpstr>
      <vt:lpstr>PowerPoint Presentation</vt:lpstr>
      <vt:lpstr>Patient Self Care Management </vt:lpstr>
      <vt:lpstr>PowerPoint Presentation</vt:lpstr>
      <vt:lpstr>How to overcome nonadherence and other barriers</vt:lpstr>
      <vt:lpstr>KEY REFERENCES</vt:lpstr>
      <vt:lpstr>Patient Scenario 1 </vt:lpstr>
      <vt:lpstr>Patient Scenario 2</vt:lpstr>
      <vt:lpstr>Patient Scenario 3</vt:lpstr>
      <vt:lpstr>Patient Scenario 3 (continued) </vt:lpstr>
      <vt:lpstr>PowerPoint Presentation</vt:lpstr>
      <vt:lpstr>PowerPoint Presentation</vt:lpstr>
      <vt:lpstr>CASE STUDY</vt:lpstr>
      <vt:lpstr>BACK TO OUR CASE STUDY</vt:lpstr>
      <vt:lpstr>CASE STUDY CONT’D </vt:lpstr>
      <vt:lpstr>QUESTIONS FOR CASE STUDY</vt:lpstr>
      <vt:lpstr>CASE STUDY CONT’D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CHF MANAGEMENT: Clinical Manifestations and Treatment</dc:title>
  <dc:creator>Andrew M. Weinberg</dc:creator>
  <cp:lastModifiedBy>Andrew M. Weinberg</cp:lastModifiedBy>
  <cp:revision>8</cp:revision>
  <dcterms:modified xsi:type="dcterms:W3CDTF">2026-02-26T03:56:50Z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0x010100595C742CBFD7464DB6FD5714C3C9AFF0</vt:lpwstr>
  </property>
</Properties>
</file>