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drawings/drawing1.xml" ContentType="application/vnd.openxmlformats-officedocument.drawingml.chartshapes+xml"/>
  <Override PartName="/ppt/diagrams/data3.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diagrams/layout2.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rawing2.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quickStyle2.xml" ContentType="application/vnd.openxmlformats-officedocument.drawingml.diagramStyl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colors2.xml" ContentType="application/vnd.openxmlformats-officedocument.drawingml.diagramCol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89" r:id="rId5"/>
    <p:sldId id="479" r:id="rId6"/>
    <p:sldId id="460" r:id="rId7"/>
    <p:sldId id="483" r:id="rId8"/>
    <p:sldId id="266" r:id="rId9"/>
    <p:sldId id="257" r:id="rId10"/>
    <p:sldId id="267" r:id="rId11"/>
    <p:sldId id="258" r:id="rId12"/>
    <p:sldId id="499" r:id="rId13"/>
    <p:sldId id="259" r:id="rId14"/>
    <p:sldId id="435" r:id="rId15"/>
    <p:sldId id="480" r:id="rId16"/>
    <p:sldId id="269" r:id="rId17"/>
    <p:sldId id="453" r:id="rId18"/>
    <p:sldId id="270" r:id="rId19"/>
    <p:sldId id="260" r:id="rId20"/>
    <p:sldId id="497" r:id="rId21"/>
    <p:sldId id="498" r:id="rId22"/>
    <p:sldId id="295" r:id="rId23"/>
    <p:sldId id="299" r:id="rId24"/>
    <p:sldId id="437" r:id="rId25"/>
    <p:sldId id="346" r:id="rId26"/>
    <p:sldId id="315" r:id="rId27"/>
    <p:sldId id="438" r:id="rId28"/>
    <p:sldId id="442" r:id="rId29"/>
    <p:sldId id="439" r:id="rId30"/>
    <p:sldId id="349" r:id="rId31"/>
    <p:sldId id="262" r:id="rId32"/>
    <p:sldId id="501" r:id="rId33"/>
    <p:sldId id="263" r:id="rId34"/>
    <p:sldId id="502" r:id="rId35"/>
    <p:sldId id="265" r:id="rId36"/>
    <p:sldId id="495" r:id="rId37"/>
    <p:sldId id="336" r:id="rId38"/>
    <p:sldId id="26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A01"/>
    <a:srgbClr val="FF8F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7" autoAdjust="0"/>
    <p:restoredTop sz="94660"/>
  </p:normalViewPr>
  <p:slideViewPr>
    <p:cSldViewPr snapToGrid="0">
      <p:cViewPr varScale="1">
        <p:scale>
          <a:sx n="66" d="100"/>
          <a:sy n="66" d="100"/>
        </p:scale>
        <p:origin x="480" y="32"/>
      </p:cViewPr>
      <p:guideLst/>
    </p:cSldViewPr>
  </p:slideViewPr>
  <p:notesTextViewPr>
    <p:cViewPr>
      <p:scale>
        <a:sx n="1" d="1"/>
        <a:sy n="1" d="1"/>
      </p:scale>
      <p:origin x="0" y="0"/>
    </p:cViewPr>
  </p:notesTextViewPr>
  <p:sorterViewPr>
    <p:cViewPr>
      <p:scale>
        <a:sx n="100" d="100"/>
        <a:sy n="100" d="100"/>
      </p:scale>
      <p:origin x="0" y="-139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ustomXml" Target="../customXml/item3.xml"/><Relationship Id="rId20" Type="http://schemas.openxmlformats.org/officeDocument/2006/relationships/slide" Target="slides/slide17.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Wellness and Well-being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percentStacked"/>
        <c:varyColors val="0"/>
        <c:ser>
          <c:idx val="0"/>
          <c:order val="0"/>
          <c:tx>
            <c:strRef>
              <c:f>Sheet1!$B$1</c:f>
              <c:strCache>
                <c:ptCount val="1"/>
                <c:pt idx="0">
                  <c:v>Issues</c:v>
                </c:pt>
              </c:strCache>
            </c:strRef>
          </c:tx>
          <c:spPr>
            <a:solidFill>
              <a:schemeClr val="accent1"/>
            </a:solidFill>
            <a:ln>
              <a:noFill/>
            </a:ln>
            <a:effectLst/>
          </c:spPr>
          <c:cat>
            <c:numRef>
              <c:f>Sheet1!$A$2:$A$7</c:f>
              <c:numCache>
                <c:formatCode>General</c:formatCode>
                <c:ptCount val="6"/>
              </c:numCache>
            </c:numRef>
          </c:cat>
          <c:val>
            <c:numRef>
              <c:f>Sheet1!$B$2:$B$7</c:f>
              <c:numCache>
                <c:formatCode>General</c:formatCode>
                <c:ptCount val="6"/>
                <c:pt idx="0">
                  <c:v>100</c:v>
                </c:pt>
                <c:pt idx="1">
                  <c:v>80</c:v>
                </c:pt>
                <c:pt idx="2">
                  <c:v>60</c:v>
                </c:pt>
                <c:pt idx="3">
                  <c:v>40</c:v>
                </c:pt>
                <c:pt idx="4">
                  <c:v>20</c:v>
                </c:pt>
                <c:pt idx="5">
                  <c:v>0</c:v>
                </c:pt>
              </c:numCache>
            </c:numRef>
          </c:val>
          <c:extLst>
            <c:ext xmlns:c16="http://schemas.microsoft.com/office/drawing/2014/chart" uri="{C3380CC4-5D6E-409C-BE32-E72D297353CC}">
              <c16:uniqueId val="{00000000-F890-4F44-9B47-18D56D4C6A3D}"/>
            </c:ext>
          </c:extLst>
        </c:ser>
        <c:ser>
          <c:idx val="1"/>
          <c:order val="1"/>
          <c:tx>
            <c:strRef>
              <c:f>Sheet1!$C$1</c:f>
              <c:strCache>
                <c:ptCount val="1"/>
                <c:pt idx="0">
                  <c:v>Resources</c:v>
                </c:pt>
              </c:strCache>
            </c:strRef>
          </c:tx>
          <c:spPr>
            <a:solidFill>
              <a:schemeClr val="accent2"/>
            </a:solidFill>
            <a:ln>
              <a:noFill/>
            </a:ln>
            <a:effectLst/>
          </c:spPr>
          <c:cat>
            <c:numRef>
              <c:f>Sheet1!$A$2:$A$7</c:f>
              <c:numCache>
                <c:formatCode>General</c:formatCode>
                <c:ptCount val="6"/>
              </c:numCache>
            </c:numRef>
          </c:cat>
          <c:val>
            <c:numRef>
              <c:f>Sheet1!$C$2:$C$7</c:f>
              <c:numCache>
                <c:formatCode>General</c:formatCode>
                <c:ptCount val="6"/>
                <c:pt idx="0">
                  <c:v>0</c:v>
                </c:pt>
                <c:pt idx="1">
                  <c:v>20</c:v>
                </c:pt>
                <c:pt idx="2">
                  <c:v>40</c:v>
                </c:pt>
                <c:pt idx="3">
                  <c:v>60</c:v>
                </c:pt>
                <c:pt idx="4">
                  <c:v>80</c:v>
                </c:pt>
                <c:pt idx="5">
                  <c:v>100</c:v>
                </c:pt>
              </c:numCache>
            </c:numRef>
          </c:val>
          <c:extLst>
            <c:ext xmlns:c16="http://schemas.microsoft.com/office/drawing/2014/chart" uri="{C3380CC4-5D6E-409C-BE32-E72D297353CC}">
              <c16:uniqueId val="{00000001-F890-4F44-9B47-18D56D4C6A3D}"/>
            </c:ext>
          </c:extLst>
        </c:ser>
        <c:dLbls>
          <c:showLegendKey val="0"/>
          <c:showVal val="0"/>
          <c:showCatName val="0"/>
          <c:showSerName val="0"/>
          <c:showPercent val="0"/>
          <c:showBubbleSize val="0"/>
        </c:dLbls>
        <c:axId val="1364345199"/>
        <c:axId val="1367201711"/>
      </c:areaChart>
      <c:catAx>
        <c:axId val="136434519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7201711"/>
        <c:crosses val="autoZero"/>
        <c:auto val="1"/>
        <c:lblAlgn val="ctr"/>
        <c:lblOffset val="100"/>
        <c:noMultiLvlLbl val="0"/>
      </c:catAx>
      <c:valAx>
        <c:axId val="1367201711"/>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36434519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A31473-639F-4664-A152-0A7CBC8F8FB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6D1A230-64CC-4707-B7C1-07E7B56C03AE}">
      <dgm:prSet custT="1"/>
      <dgm:spPr/>
      <dgm:t>
        <a:bodyPr/>
        <a:lstStyle/>
        <a:p>
          <a:r>
            <a:rPr lang="en-US" sz="2000" b="1" dirty="0"/>
            <a:t>B. Cultural &amp; Personal Factors</a:t>
          </a:r>
          <a:endParaRPr lang="en-US" sz="2000" dirty="0"/>
        </a:p>
      </dgm:t>
    </dgm:pt>
    <dgm:pt modelId="{13CC4DFA-8C00-4F45-9953-5940E8B337AB}" type="parTrans" cxnId="{0561B08A-E5D6-4E06-8495-0748D3969BE7}">
      <dgm:prSet/>
      <dgm:spPr/>
      <dgm:t>
        <a:bodyPr/>
        <a:lstStyle/>
        <a:p>
          <a:endParaRPr lang="en-US"/>
        </a:p>
      </dgm:t>
    </dgm:pt>
    <dgm:pt modelId="{D24A7BF1-CCCB-447F-9A27-203784E09041}" type="sibTrans" cxnId="{0561B08A-E5D6-4E06-8495-0748D3969BE7}">
      <dgm:prSet/>
      <dgm:spPr/>
      <dgm:t>
        <a:bodyPr/>
        <a:lstStyle/>
        <a:p>
          <a:endParaRPr lang="en-US"/>
        </a:p>
      </dgm:t>
    </dgm:pt>
    <dgm:pt modelId="{C2DF6F82-EEFC-4BED-8903-745CE32FA9CF}">
      <dgm:prSet custT="1"/>
      <dgm:spPr/>
      <dgm:t>
        <a:bodyPr/>
        <a:lstStyle/>
        <a:p>
          <a:pPr algn="l"/>
          <a:r>
            <a:rPr lang="en-US" sz="2000" b="1" dirty="0"/>
            <a:t>A. Systemic Issues</a:t>
          </a:r>
          <a:endParaRPr lang="en-US" sz="2000" dirty="0"/>
        </a:p>
        <a:p>
          <a:pPr algn="l"/>
          <a:r>
            <a:rPr lang="en-US" sz="2000" b="1" dirty="0"/>
            <a:t>Administrative burden &amp; EMRs</a:t>
          </a:r>
          <a:r>
            <a:rPr lang="en-US" sz="2000" dirty="0"/>
            <a:t> – Physicians spend </a:t>
          </a:r>
          <a:r>
            <a:rPr lang="en-US" sz="2000" b="1" dirty="0"/>
            <a:t>49% of their workday on EMRs</a:t>
          </a:r>
          <a:r>
            <a:rPr lang="en-US" sz="2000" dirty="0"/>
            <a:t> (</a:t>
          </a:r>
          <a:r>
            <a:rPr lang="en-US" sz="2000" i="1" dirty="0"/>
            <a:t>Ann Fam Med, 2017</a:t>
          </a:r>
          <a:r>
            <a:rPr lang="en-US" sz="2000" dirty="0"/>
            <a:t>)</a:t>
          </a:r>
        </a:p>
        <a:p>
          <a:pPr algn="l"/>
          <a:r>
            <a:rPr lang="en-US" sz="2000" b="1" dirty="0"/>
            <a:t>High patient loads &amp; long work hours</a:t>
          </a:r>
          <a:r>
            <a:rPr lang="en-US" sz="2000" dirty="0"/>
            <a:t> – Average of </a:t>
          </a:r>
          <a:r>
            <a:rPr lang="en-US" sz="2000" b="1" dirty="0"/>
            <a:t>20–30 patients per day</a:t>
          </a:r>
          <a:endParaRPr lang="en-US" sz="2000" dirty="0"/>
        </a:p>
        <a:p>
          <a:pPr algn="l"/>
          <a:r>
            <a:rPr lang="en-US" sz="2000" b="1" dirty="0"/>
            <a:t>Lack of autonomy</a:t>
          </a:r>
          <a:r>
            <a:rPr lang="en-US" sz="2000" dirty="0"/>
            <a:t> – Insurance constraints, corporate medicine</a:t>
          </a:r>
        </a:p>
      </dgm:t>
    </dgm:pt>
    <dgm:pt modelId="{A91D455B-2DD7-4DF7-A586-74C30A7A64F2}" type="parTrans" cxnId="{5FECE3B3-EB37-45CE-9D91-A93EF00E1CAE}">
      <dgm:prSet/>
      <dgm:spPr/>
      <dgm:t>
        <a:bodyPr/>
        <a:lstStyle/>
        <a:p>
          <a:endParaRPr lang="en-US"/>
        </a:p>
      </dgm:t>
    </dgm:pt>
    <dgm:pt modelId="{0F0701E3-E4E9-496C-A31E-191B9DA3A109}" type="sibTrans" cxnId="{5FECE3B3-EB37-45CE-9D91-A93EF00E1CAE}">
      <dgm:prSet/>
      <dgm:spPr/>
      <dgm:t>
        <a:bodyPr/>
        <a:lstStyle/>
        <a:p>
          <a:endParaRPr lang="en-US"/>
        </a:p>
      </dgm:t>
    </dgm:pt>
    <dgm:pt modelId="{A090F2EA-1934-400C-B72B-26E4588D8004}">
      <dgm:prSet custT="1"/>
      <dgm:spPr/>
      <dgm:t>
        <a:bodyPr/>
        <a:lstStyle/>
        <a:p>
          <a:r>
            <a:rPr lang="en-US" sz="2000" b="1" dirty="0"/>
            <a:t>"Hero Culture"</a:t>
          </a:r>
          <a:r>
            <a:rPr lang="en-US" sz="2000" dirty="0"/>
            <a:t> – Medicine glorifies self-sacrifice</a:t>
          </a:r>
        </a:p>
      </dgm:t>
    </dgm:pt>
    <dgm:pt modelId="{96C1E5D0-B5FC-44AF-8994-002C3445A4BD}" type="parTrans" cxnId="{34960A16-A741-43ED-BAC8-199FB5DA93F1}">
      <dgm:prSet/>
      <dgm:spPr/>
      <dgm:t>
        <a:bodyPr/>
        <a:lstStyle/>
        <a:p>
          <a:endParaRPr lang="en-US"/>
        </a:p>
      </dgm:t>
    </dgm:pt>
    <dgm:pt modelId="{24859B3E-2EAC-4FDD-BC06-C17D3F01A96C}" type="sibTrans" cxnId="{34960A16-A741-43ED-BAC8-199FB5DA93F1}">
      <dgm:prSet/>
      <dgm:spPr/>
      <dgm:t>
        <a:bodyPr/>
        <a:lstStyle/>
        <a:p>
          <a:endParaRPr lang="en-US"/>
        </a:p>
      </dgm:t>
    </dgm:pt>
    <dgm:pt modelId="{E4D0321A-FC1F-400F-A9F2-605EE7FC21A7}">
      <dgm:prSet custT="1"/>
      <dgm:spPr/>
      <dgm:t>
        <a:bodyPr/>
        <a:lstStyle/>
        <a:p>
          <a:r>
            <a:rPr lang="en-US" sz="2000" b="1" dirty="0"/>
            <a:t>Emotional toll of patient care</a:t>
          </a:r>
          <a:r>
            <a:rPr lang="en-US" sz="2000" dirty="0"/>
            <a:t> – Chronic exposure to suffering</a:t>
          </a:r>
        </a:p>
      </dgm:t>
    </dgm:pt>
    <dgm:pt modelId="{406F2523-E0E5-40F7-B627-173F134DE98E}" type="parTrans" cxnId="{3B80F74B-90A4-4572-9367-2EF6C4C0F930}">
      <dgm:prSet/>
      <dgm:spPr/>
      <dgm:t>
        <a:bodyPr/>
        <a:lstStyle/>
        <a:p>
          <a:endParaRPr lang="en-US"/>
        </a:p>
      </dgm:t>
    </dgm:pt>
    <dgm:pt modelId="{80F33CC4-348C-4E8F-A696-FF50C09D1E5E}" type="sibTrans" cxnId="{3B80F74B-90A4-4572-9367-2EF6C4C0F930}">
      <dgm:prSet/>
      <dgm:spPr/>
      <dgm:t>
        <a:bodyPr/>
        <a:lstStyle/>
        <a:p>
          <a:endParaRPr lang="en-US"/>
        </a:p>
      </dgm:t>
    </dgm:pt>
    <dgm:pt modelId="{42BDAE7B-0F4C-4069-8A15-4A0487EE2727}">
      <dgm:prSet custT="1"/>
      <dgm:spPr/>
      <dgm:t>
        <a:bodyPr/>
        <a:lstStyle/>
        <a:p>
          <a:r>
            <a:rPr lang="en-US" sz="2000" b="1" dirty="0"/>
            <a:t>Work-life imbalance</a:t>
          </a:r>
          <a:r>
            <a:rPr lang="en-US" sz="2000" dirty="0"/>
            <a:t> – No clear boundaries between work and personal life</a:t>
          </a:r>
        </a:p>
      </dgm:t>
    </dgm:pt>
    <dgm:pt modelId="{EC58B21F-7586-4799-9D57-2CB49629D9CC}" type="parTrans" cxnId="{71265ABE-BE33-4B5F-8C9A-78D3381F747F}">
      <dgm:prSet/>
      <dgm:spPr/>
      <dgm:t>
        <a:bodyPr/>
        <a:lstStyle/>
        <a:p>
          <a:endParaRPr lang="en-US"/>
        </a:p>
      </dgm:t>
    </dgm:pt>
    <dgm:pt modelId="{582C984A-DCF0-4BF3-8097-A563D164BB06}" type="sibTrans" cxnId="{71265ABE-BE33-4B5F-8C9A-78D3381F747F}">
      <dgm:prSet/>
      <dgm:spPr/>
      <dgm:t>
        <a:bodyPr/>
        <a:lstStyle/>
        <a:p>
          <a:endParaRPr lang="en-US"/>
        </a:p>
      </dgm:t>
    </dgm:pt>
    <dgm:pt modelId="{0854FE8E-E2B2-4B77-BFAD-58BA093777E0}" type="pres">
      <dgm:prSet presAssocID="{DBA31473-639F-4664-A152-0A7CBC8F8FB8}" presName="cycle" presStyleCnt="0">
        <dgm:presLayoutVars>
          <dgm:dir/>
          <dgm:resizeHandles val="exact"/>
        </dgm:presLayoutVars>
      </dgm:prSet>
      <dgm:spPr/>
    </dgm:pt>
    <dgm:pt modelId="{950142CC-9CC8-4F20-9360-C9119D592230}" type="pres">
      <dgm:prSet presAssocID="{56D1A230-64CC-4707-B7C1-07E7B56C03AE}" presName="dummy" presStyleCnt="0"/>
      <dgm:spPr/>
    </dgm:pt>
    <dgm:pt modelId="{FF6980DD-E2E2-40C1-B9D3-2628C4A6E814}" type="pres">
      <dgm:prSet presAssocID="{56D1A230-64CC-4707-B7C1-07E7B56C03AE}" presName="node" presStyleLbl="revTx" presStyleIdx="0" presStyleCnt="2" custScaleX="141406" custScaleY="170010" custRadScaleRad="123094" custRadScaleInc="471">
        <dgm:presLayoutVars>
          <dgm:bulletEnabled val="1"/>
        </dgm:presLayoutVars>
      </dgm:prSet>
      <dgm:spPr/>
    </dgm:pt>
    <dgm:pt modelId="{9E7FC4A7-0106-4F00-84FD-CCEC9F414B2F}" type="pres">
      <dgm:prSet presAssocID="{D24A7BF1-CCCB-447F-9A27-203784E09041}" presName="sibTrans" presStyleLbl="node1" presStyleIdx="0" presStyleCnt="2" custLinFactNeighborX="3871" custLinFactNeighborY="-2310"/>
      <dgm:spPr/>
    </dgm:pt>
    <dgm:pt modelId="{40E09669-E3F2-4C78-9AE4-561EEC78E731}" type="pres">
      <dgm:prSet presAssocID="{C2DF6F82-EEFC-4BED-8903-745CE32FA9CF}" presName="dummy" presStyleCnt="0"/>
      <dgm:spPr/>
    </dgm:pt>
    <dgm:pt modelId="{54E89015-3C66-4DBD-9922-2E48A2B63F2F}" type="pres">
      <dgm:prSet presAssocID="{C2DF6F82-EEFC-4BED-8903-745CE32FA9CF}" presName="node" presStyleLbl="revTx" presStyleIdx="1" presStyleCnt="2" custScaleX="137400" custScaleY="162467" custRadScaleRad="146195" custRadScaleInc="-1190">
        <dgm:presLayoutVars>
          <dgm:bulletEnabled val="1"/>
        </dgm:presLayoutVars>
      </dgm:prSet>
      <dgm:spPr/>
    </dgm:pt>
    <dgm:pt modelId="{4D760C3E-62A3-4C51-9240-17972C54658A}" type="pres">
      <dgm:prSet presAssocID="{0F0701E3-E4E9-496C-A31E-191B9DA3A109}" presName="sibTrans" presStyleLbl="node1" presStyleIdx="1" presStyleCnt="2" custLinFactNeighborX="-965" custLinFactNeighborY="-3558"/>
      <dgm:spPr/>
    </dgm:pt>
  </dgm:ptLst>
  <dgm:cxnLst>
    <dgm:cxn modelId="{34960A16-A741-43ED-BAC8-199FB5DA93F1}" srcId="{56D1A230-64CC-4707-B7C1-07E7B56C03AE}" destId="{A090F2EA-1934-400C-B72B-26E4588D8004}" srcOrd="0" destOrd="0" parTransId="{96C1E5D0-B5FC-44AF-8994-002C3445A4BD}" sibTransId="{24859B3E-2EAC-4FDD-BC06-C17D3F01A96C}"/>
    <dgm:cxn modelId="{D3B8E436-7B2D-43DD-A331-0DC8DE43B73A}" type="presOf" srcId="{D24A7BF1-CCCB-447F-9A27-203784E09041}" destId="{9E7FC4A7-0106-4F00-84FD-CCEC9F414B2F}" srcOrd="0" destOrd="0" presId="urn:microsoft.com/office/officeart/2005/8/layout/cycle1"/>
    <dgm:cxn modelId="{3B80F74B-90A4-4572-9367-2EF6C4C0F930}" srcId="{56D1A230-64CC-4707-B7C1-07E7B56C03AE}" destId="{E4D0321A-FC1F-400F-A9F2-605EE7FC21A7}" srcOrd="1" destOrd="0" parTransId="{406F2523-E0E5-40F7-B627-173F134DE98E}" sibTransId="{80F33CC4-348C-4E8F-A696-FF50C09D1E5E}"/>
    <dgm:cxn modelId="{32187E81-07BD-4594-BC0F-2F92C8A1FAB6}" type="presOf" srcId="{A090F2EA-1934-400C-B72B-26E4588D8004}" destId="{FF6980DD-E2E2-40C1-B9D3-2628C4A6E814}" srcOrd="0" destOrd="1" presId="urn:microsoft.com/office/officeart/2005/8/layout/cycle1"/>
    <dgm:cxn modelId="{0561B08A-E5D6-4E06-8495-0748D3969BE7}" srcId="{DBA31473-639F-4664-A152-0A7CBC8F8FB8}" destId="{56D1A230-64CC-4707-B7C1-07E7B56C03AE}" srcOrd="0" destOrd="0" parTransId="{13CC4DFA-8C00-4F45-9953-5940E8B337AB}" sibTransId="{D24A7BF1-CCCB-447F-9A27-203784E09041}"/>
    <dgm:cxn modelId="{7847E98F-CBA1-4825-A184-A8CDF928487D}" type="presOf" srcId="{C2DF6F82-EEFC-4BED-8903-745CE32FA9CF}" destId="{54E89015-3C66-4DBD-9922-2E48A2B63F2F}" srcOrd="0" destOrd="0" presId="urn:microsoft.com/office/officeart/2005/8/layout/cycle1"/>
    <dgm:cxn modelId="{1FBAC497-262D-4509-B7E7-BAC733242492}" type="presOf" srcId="{0F0701E3-E4E9-496C-A31E-191B9DA3A109}" destId="{4D760C3E-62A3-4C51-9240-17972C54658A}" srcOrd="0" destOrd="0" presId="urn:microsoft.com/office/officeart/2005/8/layout/cycle1"/>
    <dgm:cxn modelId="{13CA75AE-1A73-461A-916C-683859A997B1}" type="presOf" srcId="{DBA31473-639F-4664-A152-0A7CBC8F8FB8}" destId="{0854FE8E-E2B2-4B77-BFAD-58BA093777E0}" srcOrd="0" destOrd="0" presId="urn:microsoft.com/office/officeart/2005/8/layout/cycle1"/>
    <dgm:cxn modelId="{7AEDE2B0-8E3E-44C7-A32A-44EE5E085DC4}" type="presOf" srcId="{E4D0321A-FC1F-400F-A9F2-605EE7FC21A7}" destId="{FF6980DD-E2E2-40C1-B9D3-2628C4A6E814}" srcOrd="0" destOrd="2" presId="urn:microsoft.com/office/officeart/2005/8/layout/cycle1"/>
    <dgm:cxn modelId="{5FECE3B3-EB37-45CE-9D91-A93EF00E1CAE}" srcId="{DBA31473-639F-4664-A152-0A7CBC8F8FB8}" destId="{C2DF6F82-EEFC-4BED-8903-745CE32FA9CF}" srcOrd="1" destOrd="0" parTransId="{A91D455B-2DD7-4DF7-A586-74C30A7A64F2}" sibTransId="{0F0701E3-E4E9-496C-A31E-191B9DA3A109}"/>
    <dgm:cxn modelId="{71265ABE-BE33-4B5F-8C9A-78D3381F747F}" srcId="{56D1A230-64CC-4707-B7C1-07E7B56C03AE}" destId="{42BDAE7B-0F4C-4069-8A15-4A0487EE2727}" srcOrd="2" destOrd="0" parTransId="{EC58B21F-7586-4799-9D57-2CB49629D9CC}" sibTransId="{582C984A-DCF0-4BF3-8097-A563D164BB06}"/>
    <dgm:cxn modelId="{A8F290CF-30A5-492A-A243-7A5D81A87553}" type="presOf" srcId="{56D1A230-64CC-4707-B7C1-07E7B56C03AE}" destId="{FF6980DD-E2E2-40C1-B9D3-2628C4A6E814}" srcOrd="0" destOrd="0" presId="urn:microsoft.com/office/officeart/2005/8/layout/cycle1"/>
    <dgm:cxn modelId="{529A9FEE-55BF-4B4E-9574-F626955A6754}" type="presOf" srcId="{42BDAE7B-0F4C-4069-8A15-4A0487EE2727}" destId="{FF6980DD-E2E2-40C1-B9D3-2628C4A6E814}" srcOrd="0" destOrd="3" presId="urn:microsoft.com/office/officeart/2005/8/layout/cycle1"/>
    <dgm:cxn modelId="{BFFFD9C2-74BA-4F35-AAD1-6647C3235E67}" type="presParOf" srcId="{0854FE8E-E2B2-4B77-BFAD-58BA093777E0}" destId="{950142CC-9CC8-4F20-9360-C9119D592230}" srcOrd="0" destOrd="0" presId="urn:microsoft.com/office/officeart/2005/8/layout/cycle1"/>
    <dgm:cxn modelId="{1FDB358B-09C5-4C50-853C-A447B057C6B1}" type="presParOf" srcId="{0854FE8E-E2B2-4B77-BFAD-58BA093777E0}" destId="{FF6980DD-E2E2-40C1-B9D3-2628C4A6E814}" srcOrd="1" destOrd="0" presId="urn:microsoft.com/office/officeart/2005/8/layout/cycle1"/>
    <dgm:cxn modelId="{91F017FA-7B57-4151-8CEA-3A047846EC6F}" type="presParOf" srcId="{0854FE8E-E2B2-4B77-BFAD-58BA093777E0}" destId="{9E7FC4A7-0106-4F00-84FD-CCEC9F414B2F}" srcOrd="2" destOrd="0" presId="urn:microsoft.com/office/officeart/2005/8/layout/cycle1"/>
    <dgm:cxn modelId="{8640F94A-98D6-48FF-BCFC-F1DF77CF61ED}" type="presParOf" srcId="{0854FE8E-E2B2-4B77-BFAD-58BA093777E0}" destId="{40E09669-E3F2-4C78-9AE4-561EEC78E731}" srcOrd="3" destOrd="0" presId="urn:microsoft.com/office/officeart/2005/8/layout/cycle1"/>
    <dgm:cxn modelId="{03BA9973-0CD8-4939-A6ED-621BEED7BD90}" type="presParOf" srcId="{0854FE8E-E2B2-4B77-BFAD-58BA093777E0}" destId="{54E89015-3C66-4DBD-9922-2E48A2B63F2F}" srcOrd="4" destOrd="0" presId="urn:microsoft.com/office/officeart/2005/8/layout/cycle1"/>
    <dgm:cxn modelId="{8D7CFFAC-0566-4CC5-BFB0-88103B244F2E}" type="presParOf" srcId="{0854FE8E-E2B2-4B77-BFAD-58BA093777E0}" destId="{4D760C3E-62A3-4C51-9240-17972C54658A}" srcOrd="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63EE14-F3F8-4B4C-B3BD-E6C9CB0A3EE9}"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9C8E6F34-8CEC-4EB3-BCE2-01308569E9A8}">
      <dgm:prSet/>
      <dgm:spPr/>
      <dgm:t>
        <a:bodyPr/>
        <a:lstStyle/>
        <a:p>
          <a:r>
            <a:rPr lang="en-US"/>
            <a:t>Exercise</a:t>
          </a:r>
        </a:p>
      </dgm:t>
    </dgm:pt>
    <dgm:pt modelId="{19B53355-02DE-428E-AD17-FB76C36D67DE}" type="parTrans" cxnId="{0E14A121-CFA1-4CEF-91F7-9B99732757D4}">
      <dgm:prSet/>
      <dgm:spPr/>
      <dgm:t>
        <a:bodyPr/>
        <a:lstStyle/>
        <a:p>
          <a:endParaRPr lang="en-US"/>
        </a:p>
      </dgm:t>
    </dgm:pt>
    <dgm:pt modelId="{8509A222-4EA1-443D-BEAF-F91C96619BD1}" type="sibTrans" cxnId="{0E14A121-CFA1-4CEF-91F7-9B99732757D4}">
      <dgm:prSet/>
      <dgm:spPr/>
      <dgm:t>
        <a:bodyPr/>
        <a:lstStyle/>
        <a:p>
          <a:endParaRPr lang="en-US"/>
        </a:p>
      </dgm:t>
    </dgm:pt>
    <dgm:pt modelId="{5E91E698-1B7A-46D0-9167-0DB58D837F1D}">
      <dgm:prSet/>
      <dgm:spPr/>
      <dgm:t>
        <a:bodyPr/>
        <a:lstStyle/>
        <a:p>
          <a:r>
            <a:rPr lang="en-US"/>
            <a:t>Quit Smoking</a:t>
          </a:r>
        </a:p>
      </dgm:t>
    </dgm:pt>
    <dgm:pt modelId="{1BB0572B-12E8-4128-B413-A14FE0094178}" type="parTrans" cxnId="{FF958EFA-C002-47BF-BC85-5284F586F2C5}">
      <dgm:prSet/>
      <dgm:spPr/>
      <dgm:t>
        <a:bodyPr/>
        <a:lstStyle/>
        <a:p>
          <a:endParaRPr lang="en-US"/>
        </a:p>
      </dgm:t>
    </dgm:pt>
    <dgm:pt modelId="{05FEED24-E554-4FE7-BBB7-499C87FAFE43}" type="sibTrans" cxnId="{FF958EFA-C002-47BF-BC85-5284F586F2C5}">
      <dgm:prSet/>
      <dgm:spPr/>
      <dgm:t>
        <a:bodyPr/>
        <a:lstStyle/>
        <a:p>
          <a:endParaRPr lang="en-US"/>
        </a:p>
      </dgm:t>
    </dgm:pt>
    <dgm:pt modelId="{5047E468-A4EA-49B9-ACCE-5DA1DE87640C}">
      <dgm:prSet/>
      <dgm:spPr/>
      <dgm:t>
        <a:bodyPr/>
        <a:lstStyle/>
        <a:p>
          <a:r>
            <a:rPr lang="en-US"/>
            <a:t>Nutrition</a:t>
          </a:r>
        </a:p>
      </dgm:t>
    </dgm:pt>
    <dgm:pt modelId="{21DF637B-06C6-4571-AE9D-EA8B522E2AB2}" type="parTrans" cxnId="{740093BC-B39B-4022-8AA3-551924DB5EF0}">
      <dgm:prSet/>
      <dgm:spPr/>
      <dgm:t>
        <a:bodyPr/>
        <a:lstStyle/>
        <a:p>
          <a:endParaRPr lang="en-US"/>
        </a:p>
      </dgm:t>
    </dgm:pt>
    <dgm:pt modelId="{337862D1-47A5-45C9-AF3B-ACAC1432267B}" type="sibTrans" cxnId="{740093BC-B39B-4022-8AA3-551924DB5EF0}">
      <dgm:prSet/>
      <dgm:spPr/>
      <dgm:t>
        <a:bodyPr/>
        <a:lstStyle/>
        <a:p>
          <a:endParaRPr lang="en-US"/>
        </a:p>
      </dgm:t>
    </dgm:pt>
    <dgm:pt modelId="{37E858F8-35D5-4DDC-B211-A86D7999ED83}">
      <dgm:prSet/>
      <dgm:spPr/>
      <dgm:t>
        <a:bodyPr/>
        <a:lstStyle/>
        <a:p>
          <a:r>
            <a:rPr lang="en-US"/>
            <a:t>Moderation of Alcohol</a:t>
          </a:r>
        </a:p>
      </dgm:t>
    </dgm:pt>
    <dgm:pt modelId="{DA567139-818E-41AE-9251-D6AE2EAC3320}" type="parTrans" cxnId="{F5F40E78-5260-44A3-9590-B068E63A7E41}">
      <dgm:prSet/>
      <dgm:spPr/>
      <dgm:t>
        <a:bodyPr/>
        <a:lstStyle/>
        <a:p>
          <a:endParaRPr lang="en-US"/>
        </a:p>
      </dgm:t>
    </dgm:pt>
    <dgm:pt modelId="{D7359B1C-2525-47C9-B7C6-1B0A9CA34FFD}" type="sibTrans" cxnId="{F5F40E78-5260-44A3-9590-B068E63A7E41}">
      <dgm:prSet/>
      <dgm:spPr/>
      <dgm:t>
        <a:bodyPr/>
        <a:lstStyle/>
        <a:p>
          <a:endParaRPr lang="en-US"/>
        </a:p>
      </dgm:t>
    </dgm:pt>
    <dgm:pt modelId="{3F0FD111-AB86-4C62-BF9C-ED981FC60616}">
      <dgm:prSet/>
      <dgm:spPr/>
      <dgm:t>
        <a:bodyPr/>
        <a:lstStyle/>
        <a:p>
          <a:r>
            <a:rPr lang="en-US"/>
            <a:t>Optimize BMI</a:t>
          </a:r>
        </a:p>
      </dgm:t>
    </dgm:pt>
    <dgm:pt modelId="{61C32A04-7093-444B-BA21-929390D0DD50}" type="parTrans" cxnId="{CF4CCAA5-3DE8-4F25-9A96-AB73A79BE3D3}">
      <dgm:prSet/>
      <dgm:spPr/>
      <dgm:t>
        <a:bodyPr/>
        <a:lstStyle/>
        <a:p>
          <a:endParaRPr lang="en-US"/>
        </a:p>
      </dgm:t>
    </dgm:pt>
    <dgm:pt modelId="{0C6B373F-7C9D-4045-A4A2-9FBB13D6FD29}" type="sibTrans" cxnId="{CF4CCAA5-3DE8-4F25-9A96-AB73A79BE3D3}">
      <dgm:prSet/>
      <dgm:spPr/>
      <dgm:t>
        <a:bodyPr/>
        <a:lstStyle/>
        <a:p>
          <a:endParaRPr lang="en-US"/>
        </a:p>
      </dgm:t>
    </dgm:pt>
    <dgm:pt modelId="{D6F363AF-6F70-4CCE-9DC4-BF2E014B82A9}" type="pres">
      <dgm:prSet presAssocID="{4E63EE14-F3F8-4B4C-B3BD-E6C9CB0A3EE9}" presName="diagram" presStyleCnt="0">
        <dgm:presLayoutVars>
          <dgm:dir/>
          <dgm:resizeHandles val="exact"/>
        </dgm:presLayoutVars>
      </dgm:prSet>
      <dgm:spPr/>
    </dgm:pt>
    <dgm:pt modelId="{BBEB77EC-7355-44A5-A027-48025EEACE4C}" type="pres">
      <dgm:prSet presAssocID="{9C8E6F34-8CEC-4EB3-BCE2-01308569E9A8}" presName="node" presStyleLbl="node1" presStyleIdx="0" presStyleCnt="5">
        <dgm:presLayoutVars>
          <dgm:bulletEnabled val="1"/>
        </dgm:presLayoutVars>
      </dgm:prSet>
      <dgm:spPr/>
    </dgm:pt>
    <dgm:pt modelId="{FBB1984C-AD81-47C6-885B-B5C92F670699}" type="pres">
      <dgm:prSet presAssocID="{8509A222-4EA1-443D-BEAF-F91C96619BD1}" presName="sibTrans" presStyleCnt="0"/>
      <dgm:spPr/>
    </dgm:pt>
    <dgm:pt modelId="{B8CE3829-382A-42D0-81D5-5FC8B62C6EB5}" type="pres">
      <dgm:prSet presAssocID="{5E91E698-1B7A-46D0-9167-0DB58D837F1D}" presName="node" presStyleLbl="node1" presStyleIdx="1" presStyleCnt="5">
        <dgm:presLayoutVars>
          <dgm:bulletEnabled val="1"/>
        </dgm:presLayoutVars>
      </dgm:prSet>
      <dgm:spPr/>
    </dgm:pt>
    <dgm:pt modelId="{67E28A58-4C24-47C4-8810-0DB54565EADC}" type="pres">
      <dgm:prSet presAssocID="{05FEED24-E554-4FE7-BBB7-499C87FAFE43}" presName="sibTrans" presStyleCnt="0"/>
      <dgm:spPr/>
    </dgm:pt>
    <dgm:pt modelId="{580BCB05-CA3F-4501-8F45-FE6313901263}" type="pres">
      <dgm:prSet presAssocID="{5047E468-A4EA-49B9-ACCE-5DA1DE87640C}" presName="node" presStyleLbl="node1" presStyleIdx="2" presStyleCnt="5">
        <dgm:presLayoutVars>
          <dgm:bulletEnabled val="1"/>
        </dgm:presLayoutVars>
      </dgm:prSet>
      <dgm:spPr/>
    </dgm:pt>
    <dgm:pt modelId="{12BD1A03-04A6-4A8D-9EB2-78A25C77B39E}" type="pres">
      <dgm:prSet presAssocID="{337862D1-47A5-45C9-AF3B-ACAC1432267B}" presName="sibTrans" presStyleCnt="0"/>
      <dgm:spPr/>
    </dgm:pt>
    <dgm:pt modelId="{DD2E0097-B0E6-4F32-A583-C90BF512EA92}" type="pres">
      <dgm:prSet presAssocID="{37E858F8-35D5-4DDC-B211-A86D7999ED83}" presName="node" presStyleLbl="node1" presStyleIdx="3" presStyleCnt="5">
        <dgm:presLayoutVars>
          <dgm:bulletEnabled val="1"/>
        </dgm:presLayoutVars>
      </dgm:prSet>
      <dgm:spPr/>
    </dgm:pt>
    <dgm:pt modelId="{21A9319C-51FB-49AD-AC95-81AAAE77C8F3}" type="pres">
      <dgm:prSet presAssocID="{D7359B1C-2525-47C9-B7C6-1B0A9CA34FFD}" presName="sibTrans" presStyleCnt="0"/>
      <dgm:spPr/>
    </dgm:pt>
    <dgm:pt modelId="{978F71F0-5CC8-4197-A150-FAB86BE9CC3B}" type="pres">
      <dgm:prSet presAssocID="{3F0FD111-AB86-4C62-BF9C-ED981FC60616}" presName="node" presStyleLbl="node1" presStyleIdx="4" presStyleCnt="5">
        <dgm:presLayoutVars>
          <dgm:bulletEnabled val="1"/>
        </dgm:presLayoutVars>
      </dgm:prSet>
      <dgm:spPr/>
    </dgm:pt>
  </dgm:ptLst>
  <dgm:cxnLst>
    <dgm:cxn modelId="{A2CA041F-94E2-419F-BB3A-B3A94202C3EC}" type="presOf" srcId="{5047E468-A4EA-49B9-ACCE-5DA1DE87640C}" destId="{580BCB05-CA3F-4501-8F45-FE6313901263}" srcOrd="0" destOrd="0" presId="urn:microsoft.com/office/officeart/2005/8/layout/default"/>
    <dgm:cxn modelId="{0E14A121-CFA1-4CEF-91F7-9B99732757D4}" srcId="{4E63EE14-F3F8-4B4C-B3BD-E6C9CB0A3EE9}" destId="{9C8E6F34-8CEC-4EB3-BCE2-01308569E9A8}" srcOrd="0" destOrd="0" parTransId="{19B53355-02DE-428E-AD17-FB76C36D67DE}" sibTransId="{8509A222-4EA1-443D-BEAF-F91C96619BD1}"/>
    <dgm:cxn modelId="{AF660D74-4722-4797-8A89-FF67BD0FC105}" type="presOf" srcId="{5E91E698-1B7A-46D0-9167-0DB58D837F1D}" destId="{B8CE3829-382A-42D0-81D5-5FC8B62C6EB5}" srcOrd="0" destOrd="0" presId="urn:microsoft.com/office/officeart/2005/8/layout/default"/>
    <dgm:cxn modelId="{F5F40E78-5260-44A3-9590-B068E63A7E41}" srcId="{4E63EE14-F3F8-4B4C-B3BD-E6C9CB0A3EE9}" destId="{37E858F8-35D5-4DDC-B211-A86D7999ED83}" srcOrd="3" destOrd="0" parTransId="{DA567139-818E-41AE-9251-D6AE2EAC3320}" sibTransId="{D7359B1C-2525-47C9-B7C6-1B0A9CA34FFD}"/>
    <dgm:cxn modelId="{A48F9259-5293-4221-ACE5-066FCD8F144F}" type="presOf" srcId="{4E63EE14-F3F8-4B4C-B3BD-E6C9CB0A3EE9}" destId="{D6F363AF-6F70-4CCE-9DC4-BF2E014B82A9}" srcOrd="0" destOrd="0" presId="urn:microsoft.com/office/officeart/2005/8/layout/default"/>
    <dgm:cxn modelId="{303E6697-39C5-4715-BEB1-BB5C5E71E398}" type="presOf" srcId="{3F0FD111-AB86-4C62-BF9C-ED981FC60616}" destId="{978F71F0-5CC8-4197-A150-FAB86BE9CC3B}" srcOrd="0" destOrd="0" presId="urn:microsoft.com/office/officeart/2005/8/layout/default"/>
    <dgm:cxn modelId="{453AF4A3-AC13-4528-9EC0-885DFF40F7D8}" type="presOf" srcId="{37E858F8-35D5-4DDC-B211-A86D7999ED83}" destId="{DD2E0097-B0E6-4F32-A583-C90BF512EA92}" srcOrd="0" destOrd="0" presId="urn:microsoft.com/office/officeart/2005/8/layout/default"/>
    <dgm:cxn modelId="{CF4CCAA5-3DE8-4F25-9A96-AB73A79BE3D3}" srcId="{4E63EE14-F3F8-4B4C-B3BD-E6C9CB0A3EE9}" destId="{3F0FD111-AB86-4C62-BF9C-ED981FC60616}" srcOrd="4" destOrd="0" parTransId="{61C32A04-7093-444B-BA21-929390D0DD50}" sibTransId="{0C6B373F-7C9D-4045-A4A2-9FBB13D6FD29}"/>
    <dgm:cxn modelId="{740093BC-B39B-4022-8AA3-551924DB5EF0}" srcId="{4E63EE14-F3F8-4B4C-B3BD-E6C9CB0A3EE9}" destId="{5047E468-A4EA-49B9-ACCE-5DA1DE87640C}" srcOrd="2" destOrd="0" parTransId="{21DF637B-06C6-4571-AE9D-EA8B522E2AB2}" sibTransId="{337862D1-47A5-45C9-AF3B-ACAC1432267B}"/>
    <dgm:cxn modelId="{D40D7DD6-8460-4130-8DCD-77A66E4BFFD8}" type="presOf" srcId="{9C8E6F34-8CEC-4EB3-BCE2-01308569E9A8}" destId="{BBEB77EC-7355-44A5-A027-48025EEACE4C}" srcOrd="0" destOrd="0" presId="urn:microsoft.com/office/officeart/2005/8/layout/default"/>
    <dgm:cxn modelId="{FF958EFA-C002-47BF-BC85-5284F586F2C5}" srcId="{4E63EE14-F3F8-4B4C-B3BD-E6C9CB0A3EE9}" destId="{5E91E698-1B7A-46D0-9167-0DB58D837F1D}" srcOrd="1" destOrd="0" parTransId="{1BB0572B-12E8-4128-B413-A14FE0094178}" sibTransId="{05FEED24-E554-4FE7-BBB7-499C87FAFE43}"/>
    <dgm:cxn modelId="{3DF95DC8-AD6A-4C30-9D9E-9B1D767229CD}" type="presParOf" srcId="{D6F363AF-6F70-4CCE-9DC4-BF2E014B82A9}" destId="{BBEB77EC-7355-44A5-A027-48025EEACE4C}" srcOrd="0" destOrd="0" presId="urn:microsoft.com/office/officeart/2005/8/layout/default"/>
    <dgm:cxn modelId="{7A04D9D1-D226-4EB0-8FF5-73DCB5F3D612}" type="presParOf" srcId="{D6F363AF-6F70-4CCE-9DC4-BF2E014B82A9}" destId="{FBB1984C-AD81-47C6-885B-B5C92F670699}" srcOrd="1" destOrd="0" presId="urn:microsoft.com/office/officeart/2005/8/layout/default"/>
    <dgm:cxn modelId="{188EDE39-D2C7-416D-A4D0-DCFCBEA51242}" type="presParOf" srcId="{D6F363AF-6F70-4CCE-9DC4-BF2E014B82A9}" destId="{B8CE3829-382A-42D0-81D5-5FC8B62C6EB5}" srcOrd="2" destOrd="0" presId="urn:microsoft.com/office/officeart/2005/8/layout/default"/>
    <dgm:cxn modelId="{C7B5BA07-5CBC-4027-B1E4-AABE3F087937}" type="presParOf" srcId="{D6F363AF-6F70-4CCE-9DC4-BF2E014B82A9}" destId="{67E28A58-4C24-47C4-8810-0DB54565EADC}" srcOrd="3" destOrd="0" presId="urn:microsoft.com/office/officeart/2005/8/layout/default"/>
    <dgm:cxn modelId="{05D27624-52DC-4F19-A622-42CCB567951F}" type="presParOf" srcId="{D6F363AF-6F70-4CCE-9DC4-BF2E014B82A9}" destId="{580BCB05-CA3F-4501-8F45-FE6313901263}" srcOrd="4" destOrd="0" presId="urn:microsoft.com/office/officeart/2005/8/layout/default"/>
    <dgm:cxn modelId="{9B3AB305-3A31-40C3-A389-AC562DE32B56}" type="presParOf" srcId="{D6F363AF-6F70-4CCE-9DC4-BF2E014B82A9}" destId="{12BD1A03-04A6-4A8D-9EB2-78A25C77B39E}" srcOrd="5" destOrd="0" presId="urn:microsoft.com/office/officeart/2005/8/layout/default"/>
    <dgm:cxn modelId="{DFF857DD-AEAB-4FB3-A774-3B3ECE4E7479}" type="presParOf" srcId="{D6F363AF-6F70-4CCE-9DC4-BF2E014B82A9}" destId="{DD2E0097-B0E6-4F32-A583-C90BF512EA92}" srcOrd="6" destOrd="0" presId="urn:microsoft.com/office/officeart/2005/8/layout/default"/>
    <dgm:cxn modelId="{293D284E-5937-4EAD-81E8-74B631A96A8B}" type="presParOf" srcId="{D6F363AF-6F70-4CCE-9DC4-BF2E014B82A9}" destId="{21A9319C-51FB-49AD-AC95-81AAAE77C8F3}" srcOrd="7" destOrd="0" presId="urn:microsoft.com/office/officeart/2005/8/layout/default"/>
    <dgm:cxn modelId="{26C8AF69-C558-4A5E-B4C2-8C4AF4E5647A}" type="presParOf" srcId="{D6F363AF-6F70-4CCE-9DC4-BF2E014B82A9}" destId="{978F71F0-5CC8-4197-A150-FAB86BE9CC3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53F4B8-85C4-41B9-BB37-DED6D2162E4E}" type="doc">
      <dgm:prSet loTypeId="urn:microsoft.com/office/officeart/2005/8/layout/hList1" loCatId="list" qsTypeId="urn:microsoft.com/office/officeart/2005/8/quickstyle/simple1" qsCatId="simple" csTypeId="urn:microsoft.com/office/officeart/2005/8/colors/colorful5" csCatId="colorful"/>
      <dgm:spPr/>
      <dgm:t>
        <a:bodyPr/>
        <a:lstStyle/>
        <a:p>
          <a:endParaRPr lang="en-US"/>
        </a:p>
      </dgm:t>
    </dgm:pt>
    <dgm:pt modelId="{577B32F6-0CC9-4D7E-A12A-B4CE5E1256EA}">
      <dgm:prSet/>
      <dgm:spPr/>
      <dgm:t>
        <a:bodyPr/>
        <a:lstStyle/>
        <a:p>
          <a:r>
            <a:rPr lang="en-US" b="1" u="sng"/>
            <a:t>Connect </a:t>
          </a:r>
          <a:endParaRPr lang="en-US"/>
        </a:p>
      </dgm:t>
    </dgm:pt>
    <dgm:pt modelId="{7074835E-5906-4210-B7D7-7E9CEEC14A4C}" type="parTrans" cxnId="{66C72C1C-CB7C-4A36-9E2C-7872BCB05D7D}">
      <dgm:prSet/>
      <dgm:spPr/>
      <dgm:t>
        <a:bodyPr/>
        <a:lstStyle/>
        <a:p>
          <a:endParaRPr lang="en-US"/>
        </a:p>
      </dgm:t>
    </dgm:pt>
    <dgm:pt modelId="{A7ACE6F0-3BF5-40F0-9707-43E244267D07}" type="sibTrans" cxnId="{66C72C1C-CB7C-4A36-9E2C-7872BCB05D7D}">
      <dgm:prSet/>
      <dgm:spPr/>
      <dgm:t>
        <a:bodyPr/>
        <a:lstStyle/>
        <a:p>
          <a:endParaRPr lang="en-US"/>
        </a:p>
      </dgm:t>
    </dgm:pt>
    <dgm:pt modelId="{1FFFC8B5-6D35-4837-BEDF-CB8D9A9AD564}">
      <dgm:prSet/>
      <dgm:spPr/>
      <dgm:t>
        <a:bodyPr/>
        <a:lstStyle/>
        <a:p>
          <a:r>
            <a:rPr lang="en-US"/>
            <a:t>Strengthening relationships with others and feeling close to and valued by others, including at work, is critical to boosting wellbeing.</a:t>
          </a:r>
        </a:p>
      </dgm:t>
    </dgm:pt>
    <dgm:pt modelId="{1DD4DB8B-61E2-4343-AB76-040A61086C79}" type="parTrans" cxnId="{F6D7A29D-B40E-4702-A962-8017AA59EFA8}">
      <dgm:prSet/>
      <dgm:spPr/>
      <dgm:t>
        <a:bodyPr/>
        <a:lstStyle/>
        <a:p>
          <a:endParaRPr lang="en-US"/>
        </a:p>
      </dgm:t>
    </dgm:pt>
    <dgm:pt modelId="{7E6E668B-0913-4FF7-859E-52889D68553E}" type="sibTrans" cxnId="{F6D7A29D-B40E-4702-A962-8017AA59EFA8}">
      <dgm:prSet/>
      <dgm:spPr/>
      <dgm:t>
        <a:bodyPr/>
        <a:lstStyle/>
        <a:p>
          <a:endParaRPr lang="en-US"/>
        </a:p>
      </dgm:t>
    </dgm:pt>
    <dgm:pt modelId="{DF17E57A-9725-4DF0-B624-0EC44E1BE9AB}">
      <dgm:prSet/>
      <dgm:spPr/>
      <dgm:t>
        <a:bodyPr/>
        <a:lstStyle/>
        <a:p>
          <a:r>
            <a:rPr lang="en-US" b="1" u="sng"/>
            <a:t>Be Active </a:t>
          </a:r>
          <a:endParaRPr lang="en-US"/>
        </a:p>
      </dgm:t>
    </dgm:pt>
    <dgm:pt modelId="{4C0FAE0F-BB1D-479D-9EA2-E6FFB5A5A783}" type="parTrans" cxnId="{002155EC-C6F6-433F-BA36-1853F761BDDB}">
      <dgm:prSet/>
      <dgm:spPr/>
      <dgm:t>
        <a:bodyPr/>
        <a:lstStyle/>
        <a:p>
          <a:endParaRPr lang="en-US"/>
        </a:p>
      </dgm:t>
    </dgm:pt>
    <dgm:pt modelId="{41DBFE66-66A4-4B77-BC31-57D6EE77D304}" type="sibTrans" cxnId="{002155EC-C6F6-433F-BA36-1853F761BDDB}">
      <dgm:prSet/>
      <dgm:spPr/>
      <dgm:t>
        <a:bodyPr/>
        <a:lstStyle/>
        <a:p>
          <a:endParaRPr lang="en-US"/>
        </a:p>
      </dgm:t>
    </dgm:pt>
    <dgm:pt modelId="{B2200B0D-9C7E-4472-A1D8-95ED772C39E7}">
      <dgm:prSet/>
      <dgm:spPr/>
      <dgm:t>
        <a:bodyPr/>
        <a:lstStyle/>
        <a:p>
          <a:r>
            <a:rPr lang="en-US"/>
            <a:t>Being physically active, including at work, improves physical health and can improve mood and wellbeing and decrease stress, depression and anxiety. </a:t>
          </a:r>
        </a:p>
      </dgm:t>
    </dgm:pt>
    <dgm:pt modelId="{5C102B8E-398F-4B79-A5FF-A7D073FCFA44}" type="parTrans" cxnId="{203BC3DB-1155-43ED-B620-33D63CE39A41}">
      <dgm:prSet/>
      <dgm:spPr/>
      <dgm:t>
        <a:bodyPr/>
        <a:lstStyle/>
        <a:p>
          <a:endParaRPr lang="en-US"/>
        </a:p>
      </dgm:t>
    </dgm:pt>
    <dgm:pt modelId="{A706951D-1DF9-454C-B408-5CAE98D06046}" type="sibTrans" cxnId="{203BC3DB-1155-43ED-B620-33D63CE39A41}">
      <dgm:prSet/>
      <dgm:spPr/>
      <dgm:t>
        <a:bodyPr/>
        <a:lstStyle/>
        <a:p>
          <a:endParaRPr lang="en-US"/>
        </a:p>
      </dgm:t>
    </dgm:pt>
    <dgm:pt modelId="{1F605DFD-D76A-4E9F-A05D-A9F9BDD1651D}">
      <dgm:prSet/>
      <dgm:spPr/>
      <dgm:t>
        <a:bodyPr/>
        <a:lstStyle/>
        <a:p>
          <a:r>
            <a:rPr lang="en-US" b="1" u="sng"/>
            <a:t>Give</a:t>
          </a:r>
          <a:endParaRPr lang="en-US"/>
        </a:p>
      </dgm:t>
    </dgm:pt>
    <dgm:pt modelId="{096DB042-CF4B-48E1-AF0B-CDF2248A47E5}" type="parTrans" cxnId="{19BDE5DE-3257-4478-9010-D8CBE9D4F651}">
      <dgm:prSet/>
      <dgm:spPr/>
      <dgm:t>
        <a:bodyPr/>
        <a:lstStyle/>
        <a:p>
          <a:endParaRPr lang="en-US"/>
        </a:p>
      </dgm:t>
    </dgm:pt>
    <dgm:pt modelId="{E6E2B63B-7CB7-4EDD-B590-96494E9D654F}" type="sibTrans" cxnId="{19BDE5DE-3257-4478-9010-D8CBE9D4F651}">
      <dgm:prSet/>
      <dgm:spPr/>
      <dgm:t>
        <a:bodyPr/>
        <a:lstStyle/>
        <a:p>
          <a:endParaRPr lang="en-US"/>
        </a:p>
      </dgm:t>
    </dgm:pt>
    <dgm:pt modelId="{2951F288-505A-426B-BF8C-3D26A854C863}">
      <dgm:prSet/>
      <dgm:spPr/>
      <dgm:t>
        <a:bodyPr/>
        <a:lstStyle/>
        <a:p>
          <a:r>
            <a:rPr lang="en-US"/>
            <a:t>Carrying out acts of kindness, whether small or large, can increase happiness, life satisfaction and general sense of wellbeing. </a:t>
          </a:r>
        </a:p>
      </dgm:t>
    </dgm:pt>
    <dgm:pt modelId="{CCCB51C7-7B59-473A-8B9B-3DAA61CBAF77}" type="parTrans" cxnId="{493396E5-89EF-4215-A89B-4B23A7FB5D94}">
      <dgm:prSet/>
      <dgm:spPr/>
      <dgm:t>
        <a:bodyPr/>
        <a:lstStyle/>
        <a:p>
          <a:endParaRPr lang="en-US"/>
        </a:p>
      </dgm:t>
    </dgm:pt>
    <dgm:pt modelId="{86D55AF5-BEDE-496F-ABD5-57A91D0822E9}" type="sibTrans" cxnId="{493396E5-89EF-4215-A89B-4B23A7FB5D94}">
      <dgm:prSet/>
      <dgm:spPr/>
      <dgm:t>
        <a:bodyPr/>
        <a:lstStyle/>
        <a:p>
          <a:endParaRPr lang="en-US"/>
        </a:p>
      </dgm:t>
    </dgm:pt>
    <dgm:pt modelId="{0051DA70-6047-47B8-8210-8EBDD3AC4ACF}">
      <dgm:prSet/>
      <dgm:spPr/>
      <dgm:t>
        <a:bodyPr/>
        <a:lstStyle/>
        <a:p>
          <a:r>
            <a:rPr lang="en-US" b="1" u="sng"/>
            <a:t>Take Notice</a:t>
          </a:r>
          <a:endParaRPr lang="en-US"/>
        </a:p>
      </dgm:t>
    </dgm:pt>
    <dgm:pt modelId="{357038BA-F460-4C7F-ACC5-624CA54A9040}" type="parTrans" cxnId="{5DD8D443-752C-4237-A3F7-B7FB5281E85E}">
      <dgm:prSet/>
      <dgm:spPr/>
      <dgm:t>
        <a:bodyPr/>
        <a:lstStyle/>
        <a:p>
          <a:endParaRPr lang="en-US"/>
        </a:p>
      </dgm:t>
    </dgm:pt>
    <dgm:pt modelId="{C25976AC-A69E-4233-8408-05E636D4DE19}" type="sibTrans" cxnId="{5DD8D443-752C-4237-A3F7-B7FB5281E85E}">
      <dgm:prSet/>
      <dgm:spPr/>
      <dgm:t>
        <a:bodyPr/>
        <a:lstStyle/>
        <a:p>
          <a:endParaRPr lang="en-US"/>
        </a:p>
      </dgm:t>
    </dgm:pt>
    <dgm:pt modelId="{F312755A-54E9-42A2-8001-61961F292FED}">
      <dgm:prSet/>
      <dgm:spPr/>
      <dgm:t>
        <a:bodyPr/>
        <a:lstStyle/>
        <a:p>
          <a:r>
            <a:rPr lang="en-US"/>
            <a:t>Paying more attention to the present moment, to thoughts and feelings and to the world around, boosts our wellbeing.</a:t>
          </a:r>
        </a:p>
      </dgm:t>
    </dgm:pt>
    <dgm:pt modelId="{E0366577-2993-4784-9CE8-4899401C0891}" type="parTrans" cxnId="{9F6418BB-BF9C-4D8A-8615-C49FC40FA0DA}">
      <dgm:prSet/>
      <dgm:spPr/>
      <dgm:t>
        <a:bodyPr/>
        <a:lstStyle/>
        <a:p>
          <a:endParaRPr lang="en-US"/>
        </a:p>
      </dgm:t>
    </dgm:pt>
    <dgm:pt modelId="{4191DA73-860C-4033-833A-A71CB1BACBFC}" type="sibTrans" cxnId="{9F6418BB-BF9C-4D8A-8615-C49FC40FA0DA}">
      <dgm:prSet/>
      <dgm:spPr/>
      <dgm:t>
        <a:bodyPr/>
        <a:lstStyle/>
        <a:p>
          <a:endParaRPr lang="en-US"/>
        </a:p>
      </dgm:t>
    </dgm:pt>
    <dgm:pt modelId="{1B32714B-8FC0-45ED-A2DB-9FCD945DDCDE}">
      <dgm:prSet/>
      <dgm:spPr/>
      <dgm:t>
        <a:bodyPr/>
        <a:lstStyle/>
        <a:p>
          <a:r>
            <a:rPr lang="en-US" b="1" u="sng"/>
            <a:t>Keep Learning</a:t>
          </a:r>
          <a:endParaRPr lang="en-US"/>
        </a:p>
      </dgm:t>
    </dgm:pt>
    <dgm:pt modelId="{FCD21F39-7896-423C-A896-34DAD3359688}" type="parTrans" cxnId="{CADC9CD9-A2B2-4FFC-82FA-C458A609BB92}">
      <dgm:prSet/>
      <dgm:spPr/>
      <dgm:t>
        <a:bodyPr/>
        <a:lstStyle/>
        <a:p>
          <a:endParaRPr lang="en-US"/>
        </a:p>
      </dgm:t>
    </dgm:pt>
    <dgm:pt modelId="{62D2E493-20F4-48F3-A679-DB07DF375879}" type="sibTrans" cxnId="{CADC9CD9-A2B2-4FFC-82FA-C458A609BB92}">
      <dgm:prSet/>
      <dgm:spPr/>
      <dgm:t>
        <a:bodyPr/>
        <a:lstStyle/>
        <a:p>
          <a:endParaRPr lang="en-US"/>
        </a:p>
      </dgm:t>
    </dgm:pt>
    <dgm:pt modelId="{4F257C2C-348C-4080-A379-F1424165688B}">
      <dgm:prSet/>
      <dgm:spPr/>
      <dgm:t>
        <a:bodyPr/>
        <a:lstStyle/>
        <a:p>
          <a:r>
            <a:rPr lang="en-US"/>
            <a:t>Being curious and seeking out new experiences at work and in life more generally positively stimulates the brain.</a:t>
          </a:r>
        </a:p>
      </dgm:t>
    </dgm:pt>
    <dgm:pt modelId="{3170072B-011F-477E-8EF3-E57C7E538D05}" type="parTrans" cxnId="{8E2F62D8-8489-46C4-A06C-1E0631E7C2DA}">
      <dgm:prSet/>
      <dgm:spPr/>
      <dgm:t>
        <a:bodyPr/>
        <a:lstStyle/>
        <a:p>
          <a:endParaRPr lang="en-US"/>
        </a:p>
      </dgm:t>
    </dgm:pt>
    <dgm:pt modelId="{0560D83B-130A-4FAA-B7D9-4A12DC64C1EF}" type="sibTrans" cxnId="{8E2F62D8-8489-46C4-A06C-1E0631E7C2DA}">
      <dgm:prSet/>
      <dgm:spPr/>
      <dgm:t>
        <a:bodyPr/>
        <a:lstStyle/>
        <a:p>
          <a:endParaRPr lang="en-US"/>
        </a:p>
      </dgm:t>
    </dgm:pt>
    <dgm:pt modelId="{94F8E4CA-A305-4887-96C1-34AB928E874F}" type="pres">
      <dgm:prSet presAssocID="{C853F4B8-85C4-41B9-BB37-DED6D2162E4E}" presName="Name0" presStyleCnt="0">
        <dgm:presLayoutVars>
          <dgm:dir/>
          <dgm:animLvl val="lvl"/>
          <dgm:resizeHandles val="exact"/>
        </dgm:presLayoutVars>
      </dgm:prSet>
      <dgm:spPr/>
    </dgm:pt>
    <dgm:pt modelId="{BCC5D98F-2A37-453B-8A20-511F3DAD52C8}" type="pres">
      <dgm:prSet presAssocID="{577B32F6-0CC9-4D7E-A12A-B4CE5E1256EA}" presName="composite" presStyleCnt="0"/>
      <dgm:spPr/>
    </dgm:pt>
    <dgm:pt modelId="{46D1BB52-0F4A-4F0A-99CB-FDFF3C005527}" type="pres">
      <dgm:prSet presAssocID="{577B32F6-0CC9-4D7E-A12A-B4CE5E1256EA}" presName="parTx" presStyleLbl="alignNode1" presStyleIdx="0" presStyleCnt="5">
        <dgm:presLayoutVars>
          <dgm:chMax val="0"/>
          <dgm:chPref val="0"/>
          <dgm:bulletEnabled val="1"/>
        </dgm:presLayoutVars>
      </dgm:prSet>
      <dgm:spPr/>
    </dgm:pt>
    <dgm:pt modelId="{76582C5B-A341-400C-9850-02E30F364C70}" type="pres">
      <dgm:prSet presAssocID="{577B32F6-0CC9-4D7E-A12A-B4CE5E1256EA}" presName="desTx" presStyleLbl="alignAccFollowNode1" presStyleIdx="0" presStyleCnt="5">
        <dgm:presLayoutVars>
          <dgm:bulletEnabled val="1"/>
        </dgm:presLayoutVars>
      </dgm:prSet>
      <dgm:spPr/>
    </dgm:pt>
    <dgm:pt modelId="{816F69A2-317A-4A49-84DD-95482CE8740D}" type="pres">
      <dgm:prSet presAssocID="{A7ACE6F0-3BF5-40F0-9707-43E244267D07}" presName="space" presStyleCnt="0"/>
      <dgm:spPr/>
    </dgm:pt>
    <dgm:pt modelId="{B29576D6-AF5F-4819-A19B-5E60B5DB710E}" type="pres">
      <dgm:prSet presAssocID="{DF17E57A-9725-4DF0-B624-0EC44E1BE9AB}" presName="composite" presStyleCnt="0"/>
      <dgm:spPr/>
    </dgm:pt>
    <dgm:pt modelId="{A913BB88-6399-4A21-AFC6-BD4BFBE3E3CB}" type="pres">
      <dgm:prSet presAssocID="{DF17E57A-9725-4DF0-B624-0EC44E1BE9AB}" presName="parTx" presStyleLbl="alignNode1" presStyleIdx="1" presStyleCnt="5">
        <dgm:presLayoutVars>
          <dgm:chMax val="0"/>
          <dgm:chPref val="0"/>
          <dgm:bulletEnabled val="1"/>
        </dgm:presLayoutVars>
      </dgm:prSet>
      <dgm:spPr/>
    </dgm:pt>
    <dgm:pt modelId="{E01E6637-5832-420E-B016-00CD1317518D}" type="pres">
      <dgm:prSet presAssocID="{DF17E57A-9725-4DF0-B624-0EC44E1BE9AB}" presName="desTx" presStyleLbl="alignAccFollowNode1" presStyleIdx="1" presStyleCnt="5">
        <dgm:presLayoutVars>
          <dgm:bulletEnabled val="1"/>
        </dgm:presLayoutVars>
      </dgm:prSet>
      <dgm:spPr/>
    </dgm:pt>
    <dgm:pt modelId="{B2204293-4F5D-45A1-A8C1-01A8DB597DFF}" type="pres">
      <dgm:prSet presAssocID="{41DBFE66-66A4-4B77-BC31-57D6EE77D304}" presName="space" presStyleCnt="0"/>
      <dgm:spPr/>
    </dgm:pt>
    <dgm:pt modelId="{968BA2FD-AFB0-472F-BDFC-B0FA8A8C1BF4}" type="pres">
      <dgm:prSet presAssocID="{1F605DFD-D76A-4E9F-A05D-A9F9BDD1651D}" presName="composite" presStyleCnt="0"/>
      <dgm:spPr/>
    </dgm:pt>
    <dgm:pt modelId="{5ED7F1DB-3634-4560-B245-6B207126636A}" type="pres">
      <dgm:prSet presAssocID="{1F605DFD-D76A-4E9F-A05D-A9F9BDD1651D}" presName="parTx" presStyleLbl="alignNode1" presStyleIdx="2" presStyleCnt="5">
        <dgm:presLayoutVars>
          <dgm:chMax val="0"/>
          <dgm:chPref val="0"/>
          <dgm:bulletEnabled val="1"/>
        </dgm:presLayoutVars>
      </dgm:prSet>
      <dgm:spPr/>
    </dgm:pt>
    <dgm:pt modelId="{A0B3BC3C-6741-4CA7-9987-F0E8EC2849FE}" type="pres">
      <dgm:prSet presAssocID="{1F605DFD-D76A-4E9F-A05D-A9F9BDD1651D}" presName="desTx" presStyleLbl="alignAccFollowNode1" presStyleIdx="2" presStyleCnt="5">
        <dgm:presLayoutVars>
          <dgm:bulletEnabled val="1"/>
        </dgm:presLayoutVars>
      </dgm:prSet>
      <dgm:spPr/>
    </dgm:pt>
    <dgm:pt modelId="{51F8B67B-9142-4115-9620-38047EB867FB}" type="pres">
      <dgm:prSet presAssocID="{E6E2B63B-7CB7-4EDD-B590-96494E9D654F}" presName="space" presStyleCnt="0"/>
      <dgm:spPr/>
    </dgm:pt>
    <dgm:pt modelId="{B15F6B5E-ED26-492E-AB05-FD6756E07964}" type="pres">
      <dgm:prSet presAssocID="{0051DA70-6047-47B8-8210-8EBDD3AC4ACF}" presName="composite" presStyleCnt="0"/>
      <dgm:spPr/>
    </dgm:pt>
    <dgm:pt modelId="{2C3EF1FA-71BF-4162-8860-74B740FA24DD}" type="pres">
      <dgm:prSet presAssocID="{0051DA70-6047-47B8-8210-8EBDD3AC4ACF}" presName="parTx" presStyleLbl="alignNode1" presStyleIdx="3" presStyleCnt="5">
        <dgm:presLayoutVars>
          <dgm:chMax val="0"/>
          <dgm:chPref val="0"/>
          <dgm:bulletEnabled val="1"/>
        </dgm:presLayoutVars>
      </dgm:prSet>
      <dgm:spPr/>
    </dgm:pt>
    <dgm:pt modelId="{BEF1FCF0-4906-481B-AC00-D0EC737715BB}" type="pres">
      <dgm:prSet presAssocID="{0051DA70-6047-47B8-8210-8EBDD3AC4ACF}" presName="desTx" presStyleLbl="alignAccFollowNode1" presStyleIdx="3" presStyleCnt="5">
        <dgm:presLayoutVars>
          <dgm:bulletEnabled val="1"/>
        </dgm:presLayoutVars>
      </dgm:prSet>
      <dgm:spPr/>
    </dgm:pt>
    <dgm:pt modelId="{EAA684C5-2117-4A54-9F79-7A2ACC84F0BE}" type="pres">
      <dgm:prSet presAssocID="{C25976AC-A69E-4233-8408-05E636D4DE19}" presName="space" presStyleCnt="0"/>
      <dgm:spPr/>
    </dgm:pt>
    <dgm:pt modelId="{1711ADB9-F655-4330-A618-9E9F1A1CF366}" type="pres">
      <dgm:prSet presAssocID="{1B32714B-8FC0-45ED-A2DB-9FCD945DDCDE}" presName="composite" presStyleCnt="0"/>
      <dgm:spPr/>
    </dgm:pt>
    <dgm:pt modelId="{92A7DCE1-B909-4D6F-8181-E7BD51D7DC72}" type="pres">
      <dgm:prSet presAssocID="{1B32714B-8FC0-45ED-A2DB-9FCD945DDCDE}" presName="parTx" presStyleLbl="alignNode1" presStyleIdx="4" presStyleCnt="5">
        <dgm:presLayoutVars>
          <dgm:chMax val="0"/>
          <dgm:chPref val="0"/>
          <dgm:bulletEnabled val="1"/>
        </dgm:presLayoutVars>
      </dgm:prSet>
      <dgm:spPr/>
    </dgm:pt>
    <dgm:pt modelId="{C6F60520-6BA0-400A-9B88-945BDDEC9F26}" type="pres">
      <dgm:prSet presAssocID="{1B32714B-8FC0-45ED-A2DB-9FCD945DDCDE}" presName="desTx" presStyleLbl="alignAccFollowNode1" presStyleIdx="4" presStyleCnt="5">
        <dgm:presLayoutVars>
          <dgm:bulletEnabled val="1"/>
        </dgm:presLayoutVars>
      </dgm:prSet>
      <dgm:spPr/>
    </dgm:pt>
  </dgm:ptLst>
  <dgm:cxnLst>
    <dgm:cxn modelId="{66C72C1C-CB7C-4A36-9E2C-7872BCB05D7D}" srcId="{C853F4B8-85C4-41B9-BB37-DED6D2162E4E}" destId="{577B32F6-0CC9-4D7E-A12A-B4CE5E1256EA}" srcOrd="0" destOrd="0" parTransId="{7074835E-5906-4210-B7D7-7E9CEEC14A4C}" sibTransId="{A7ACE6F0-3BF5-40F0-9707-43E244267D07}"/>
    <dgm:cxn modelId="{C4CB1F1F-4D88-49AB-9CB6-14F8754C6F1D}" type="presOf" srcId="{C853F4B8-85C4-41B9-BB37-DED6D2162E4E}" destId="{94F8E4CA-A305-4887-96C1-34AB928E874F}" srcOrd="0" destOrd="0" presId="urn:microsoft.com/office/officeart/2005/8/layout/hList1"/>
    <dgm:cxn modelId="{9D2C4E24-8B17-43B4-BE3F-B41BE378F908}" type="presOf" srcId="{577B32F6-0CC9-4D7E-A12A-B4CE5E1256EA}" destId="{46D1BB52-0F4A-4F0A-99CB-FDFF3C005527}" srcOrd="0" destOrd="0" presId="urn:microsoft.com/office/officeart/2005/8/layout/hList1"/>
    <dgm:cxn modelId="{5DD8D443-752C-4237-A3F7-B7FB5281E85E}" srcId="{C853F4B8-85C4-41B9-BB37-DED6D2162E4E}" destId="{0051DA70-6047-47B8-8210-8EBDD3AC4ACF}" srcOrd="3" destOrd="0" parTransId="{357038BA-F460-4C7F-ACC5-624CA54A9040}" sibTransId="{C25976AC-A69E-4233-8408-05E636D4DE19}"/>
    <dgm:cxn modelId="{7856F44E-D996-4CDA-ACD1-C3E2E602ED85}" type="presOf" srcId="{1B32714B-8FC0-45ED-A2DB-9FCD945DDCDE}" destId="{92A7DCE1-B909-4D6F-8181-E7BD51D7DC72}" srcOrd="0" destOrd="0" presId="urn:microsoft.com/office/officeart/2005/8/layout/hList1"/>
    <dgm:cxn modelId="{C7E8A58C-F40F-40FE-B9A6-8BB0CAE037A5}" type="presOf" srcId="{F312755A-54E9-42A2-8001-61961F292FED}" destId="{BEF1FCF0-4906-481B-AC00-D0EC737715BB}" srcOrd="0" destOrd="0" presId="urn:microsoft.com/office/officeart/2005/8/layout/hList1"/>
    <dgm:cxn modelId="{248CCE8D-F12C-4BA9-8E60-89744DF452DA}" type="presOf" srcId="{1FFFC8B5-6D35-4837-BEDF-CB8D9A9AD564}" destId="{76582C5B-A341-400C-9850-02E30F364C70}" srcOrd="0" destOrd="0" presId="urn:microsoft.com/office/officeart/2005/8/layout/hList1"/>
    <dgm:cxn modelId="{4E1CD091-81DC-4A90-A1E9-C6A61777D0F7}" type="presOf" srcId="{2951F288-505A-426B-BF8C-3D26A854C863}" destId="{A0B3BC3C-6741-4CA7-9987-F0E8EC2849FE}" srcOrd="0" destOrd="0" presId="urn:microsoft.com/office/officeart/2005/8/layout/hList1"/>
    <dgm:cxn modelId="{E900FD96-ADAB-4112-81FA-609E9ABCC1E8}" type="presOf" srcId="{1F605DFD-D76A-4E9F-A05D-A9F9BDD1651D}" destId="{5ED7F1DB-3634-4560-B245-6B207126636A}" srcOrd="0" destOrd="0" presId="urn:microsoft.com/office/officeart/2005/8/layout/hList1"/>
    <dgm:cxn modelId="{3B6C429B-38B8-4704-B4A9-3F4336A116D0}" type="presOf" srcId="{4F257C2C-348C-4080-A379-F1424165688B}" destId="{C6F60520-6BA0-400A-9B88-945BDDEC9F26}" srcOrd="0" destOrd="0" presId="urn:microsoft.com/office/officeart/2005/8/layout/hList1"/>
    <dgm:cxn modelId="{F6D7A29D-B40E-4702-A962-8017AA59EFA8}" srcId="{577B32F6-0CC9-4D7E-A12A-B4CE5E1256EA}" destId="{1FFFC8B5-6D35-4837-BEDF-CB8D9A9AD564}" srcOrd="0" destOrd="0" parTransId="{1DD4DB8B-61E2-4343-AB76-040A61086C79}" sibTransId="{7E6E668B-0913-4FF7-859E-52889D68553E}"/>
    <dgm:cxn modelId="{8B53BBA7-42F6-46A7-ABE5-AA45C6740318}" type="presOf" srcId="{DF17E57A-9725-4DF0-B624-0EC44E1BE9AB}" destId="{A913BB88-6399-4A21-AFC6-BD4BFBE3E3CB}" srcOrd="0" destOrd="0" presId="urn:microsoft.com/office/officeart/2005/8/layout/hList1"/>
    <dgm:cxn modelId="{9F6418BB-BF9C-4D8A-8615-C49FC40FA0DA}" srcId="{0051DA70-6047-47B8-8210-8EBDD3AC4ACF}" destId="{F312755A-54E9-42A2-8001-61961F292FED}" srcOrd="0" destOrd="0" parTransId="{E0366577-2993-4784-9CE8-4899401C0891}" sibTransId="{4191DA73-860C-4033-833A-A71CB1BACBFC}"/>
    <dgm:cxn modelId="{510CA8C4-B5D0-41B9-BEFC-19F8D9E5C988}" type="presOf" srcId="{B2200B0D-9C7E-4472-A1D8-95ED772C39E7}" destId="{E01E6637-5832-420E-B016-00CD1317518D}" srcOrd="0" destOrd="0" presId="urn:microsoft.com/office/officeart/2005/8/layout/hList1"/>
    <dgm:cxn modelId="{8E2F62D8-8489-46C4-A06C-1E0631E7C2DA}" srcId="{1B32714B-8FC0-45ED-A2DB-9FCD945DDCDE}" destId="{4F257C2C-348C-4080-A379-F1424165688B}" srcOrd="0" destOrd="0" parTransId="{3170072B-011F-477E-8EF3-E57C7E538D05}" sibTransId="{0560D83B-130A-4FAA-B7D9-4A12DC64C1EF}"/>
    <dgm:cxn modelId="{CADC9CD9-A2B2-4FFC-82FA-C458A609BB92}" srcId="{C853F4B8-85C4-41B9-BB37-DED6D2162E4E}" destId="{1B32714B-8FC0-45ED-A2DB-9FCD945DDCDE}" srcOrd="4" destOrd="0" parTransId="{FCD21F39-7896-423C-A896-34DAD3359688}" sibTransId="{62D2E493-20F4-48F3-A679-DB07DF375879}"/>
    <dgm:cxn modelId="{203BC3DB-1155-43ED-B620-33D63CE39A41}" srcId="{DF17E57A-9725-4DF0-B624-0EC44E1BE9AB}" destId="{B2200B0D-9C7E-4472-A1D8-95ED772C39E7}" srcOrd="0" destOrd="0" parTransId="{5C102B8E-398F-4B79-A5FF-A7D073FCFA44}" sibTransId="{A706951D-1DF9-454C-B408-5CAE98D06046}"/>
    <dgm:cxn modelId="{19BDE5DE-3257-4478-9010-D8CBE9D4F651}" srcId="{C853F4B8-85C4-41B9-BB37-DED6D2162E4E}" destId="{1F605DFD-D76A-4E9F-A05D-A9F9BDD1651D}" srcOrd="2" destOrd="0" parTransId="{096DB042-CF4B-48E1-AF0B-CDF2248A47E5}" sibTransId="{E6E2B63B-7CB7-4EDD-B590-96494E9D654F}"/>
    <dgm:cxn modelId="{493396E5-89EF-4215-A89B-4B23A7FB5D94}" srcId="{1F605DFD-D76A-4E9F-A05D-A9F9BDD1651D}" destId="{2951F288-505A-426B-BF8C-3D26A854C863}" srcOrd="0" destOrd="0" parTransId="{CCCB51C7-7B59-473A-8B9B-3DAA61CBAF77}" sibTransId="{86D55AF5-BEDE-496F-ABD5-57A91D0822E9}"/>
    <dgm:cxn modelId="{002155EC-C6F6-433F-BA36-1853F761BDDB}" srcId="{C853F4B8-85C4-41B9-BB37-DED6D2162E4E}" destId="{DF17E57A-9725-4DF0-B624-0EC44E1BE9AB}" srcOrd="1" destOrd="0" parTransId="{4C0FAE0F-BB1D-479D-9EA2-E6FFB5A5A783}" sibTransId="{41DBFE66-66A4-4B77-BC31-57D6EE77D304}"/>
    <dgm:cxn modelId="{6C59EFF8-34E0-4788-A3EF-F463A40911FF}" type="presOf" srcId="{0051DA70-6047-47B8-8210-8EBDD3AC4ACF}" destId="{2C3EF1FA-71BF-4162-8860-74B740FA24DD}" srcOrd="0" destOrd="0" presId="urn:microsoft.com/office/officeart/2005/8/layout/hList1"/>
    <dgm:cxn modelId="{375CE6A2-8162-4CFF-828C-B78689C99C3D}" type="presParOf" srcId="{94F8E4CA-A305-4887-96C1-34AB928E874F}" destId="{BCC5D98F-2A37-453B-8A20-511F3DAD52C8}" srcOrd="0" destOrd="0" presId="urn:microsoft.com/office/officeart/2005/8/layout/hList1"/>
    <dgm:cxn modelId="{1DFB92C1-FE4A-46E6-904B-5B8C4740D60D}" type="presParOf" srcId="{BCC5D98F-2A37-453B-8A20-511F3DAD52C8}" destId="{46D1BB52-0F4A-4F0A-99CB-FDFF3C005527}" srcOrd="0" destOrd="0" presId="urn:microsoft.com/office/officeart/2005/8/layout/hList1"/>
    <dgm:cxn modelId="{83940B80-9E15-47D1-8583-1EFEC9EE0479}" type="presParOf" srcId="{BCC5D98F-2A37-453B-8A20-511F3DAD52C8}" destId="{76582C5B-A341-400C-9850-02E30F364C70}" srcOrd="1" destOrd="0" presId="urn:microsoft.com/office/officeart/2005/8/layout/hList1"/>
    <dgm:cxn modelId="{3C4F535E-4FDB-4F3D-B6C6-70FC596EF6BA}" type="presParOf" srcId="{94F8E4CA-A305-4887-96C1-34AB928E874F}" destId="{816F69A2-317A-4A49-84DD-95482CE8740D}" srcOrd="1" destOrd="0" presId="urn:microsoft.com/office/officeart/2005/8/layout/hList1"/>
    <dgm:cxn modelId="{9AF8D517-6A3D-4A49-BC34-2AFE98A87755}" type="presParOf" srcId="{94F8E4CA-A305-4887-96C1-34AB928E874F}" destId="{B29576D6-AF5F-4819-A19B-5E60B5DB710E}" srcOrd="2" destOrd="0" presId="urn:microsoft.com/office/officeart/2005/8/layout/hList1"/>
    <dgm:cxn modelId="{10F1EDD3-D43D-4C62-A220-94D496219699}" type="presParOf" srcId="{B29576D6-AF5F-4819-A19B-5E60B5DB710E}" destId="{A913BB88-6399-4A21-AFC6-BD4BFBE3E3CB}" srcOrd="0" destOrd="0" presId="urn:microsoft.com/office/officeart/2005/8/layout/hList1"/>
    <dgm:cxn modelId="{6921EA18-559C-40FE-91A6-D974FD4F8CAF}" type="presParOf" srcId="{B29576D6-AF5F-4819-A19B-5E60B5DB710E}" destId="{E01E6637-5832-420E-B016-00CD1317518D}" srcOrd="1" destOrd="0" presId="urn:microsoft.com/office/officeart/2005/8/layout/hList1"/>
    <dgm:cxn modelId="{0E81EC1F-B60B-487A-9F7E-CBA1B45C78C3}" type="presParOf" srcId="{94F8E4CA-A305-4887-96C1-34AB928E874F}" destId="{B2204293-4F5D-45A1-A8C1-01A8DB597DFF}" srcOrd="3" destOrd="0" presId="urn:microsoft.com/office/officeart/2005/8/layout/hList1"/>
    <dgm:cxn modelId="{E1BFE02A-6CA4-4BE9-9508-197335BD8665}" type="presParOf" srcId="{94F8E4CA-A305-4887-96C1-34AB928E874F}" destId="{968BA2FD-AFB0-472F-BDFC-B0FA8A8C1BF4}" srcOrd="4" destOrd="0" presId="urn:microsoft.com/office/officeart/2005/8/layout/hList1"/>
    <dgm:cxn modelId="{F0911519-3884-44F1-A3A3-018237A14FE2}" type="presParOf" srcId="{968BA2FD-AFB0-472F-BDFC-B0FA8A8C1BF4}" destId="{5ED7F1DB-3634-4560-B245-6B207126636A}" srcOrd="0" destOrd="0" presId="urn:microsoft.com/office/officeart/2005/8/layout/hList1"/>
    <dgm:cxn modelId="{EDF1F269-9FF1-40B3-9A84-DD926CBC22F3}" type="presParOf" srcId="{968BA2FD-AFB0-472F-BDFC-B0FA8A8C1BF4}" destId="{A0B3BC3C-6741-4CA7-9987-F0E8EC2849FE}" srcOrd="1" destOrd="0" presId="urn:microsoft.com/office/officeart/2005/8/layout/hList1"/>
    <dgm:cxn modelId="{40DC4FD3-5626-4BB9-B6F3-704C559D52DC}" type="presParOf" srcId="{94F8E4CA-A305-4887-96C1-34AB928E874F}" destId="{51F8B67B-9142-4115-9620-38047EB867FB}" srcOrd="5" destOrd="0" presId="urn:microsoft.com/office/officeart/2005/8/layout/hList1"/>
    <dgm:cxn modelId="{EA86D4C5-FF1D-4240-B93E-6542F7CFF3BC}" type="presParOf" srcId="{94F8E4CA-A305-4887-96C1-34AB928E874F}" destId="{B15F6B5E-ED26-492E-AB05-FD6756E07964}" srcOrd="6" destOrd="0" presId="urn:microsoft.com/office/officeart/2005/8/layout/hList1"/>
    <dgm:cxn modelId="{048CA815-0718-4D44-A55A-42E2077A6996}" type="presParOf" srcId="{B15F6B5E-ED26-492E-AB05-FD6756E07964}" destId="{2C3EF1FA-71BF-4162-8860-74B740FA24DD}" srcOrd="0" destOrd="0" presId="urn:microsoft.com/office/officeart/2005/8/layout/hList1"/>
    <dgm:cxn modelId="{20C22EC0-5BD8-4ECF-AA39-42CAB0A65859}" type="presParOf" srcId="{B15F6B5E-ED26-492E-AB05-FD6756E07964}" destId="{BEF1FCF0-4906-481B-AC00-D0EC737715BB}" srcOrd="1" destOrd="0" presId="urn:microsoft.com/office/officeart/2005/8/layout/hList1"/>
    <dgm:cxn modelId="{DCB6934D-7AA5-4DCF-8B34-4CB0649D4066}" type="presParOf" srcId="{94F8E4CA-A305-4887-96C1-34AB928E874F}" destId="{EAA684C5-2117-4A54-9F79-7A2ACC84F0BE}" srcOrd="7" destOrd="0" presId="urn:microsoft.com/office/officeart/2005/8/layout/hList1"/>
    <dgm:cxn modelId="{30A66BD5-ADAD-4E57-A776-334EE670AF02}" type="presParOf" srcId="{94F8E4CA-A305-4887-96C1-34AB928E874F}" destId="{1711ADB9-F655-4330-A618-9E9F1A1CF366}" srcOrd="8" destOrd="0" presId="urn:microsoft.com/office/officeart/2005/8/layout/hList1"/>
    <dgm:cxn modelId="{AAFCEF60-DBBC-4E73-8EE7-E6FCBD41F899}" type="presParOf" srcId="{1711ADB9-F655-4330-A618-9E9F1A1CF366}" destId="{92A7DCE1-B909-4D6F-8181-E7BD51D7DC72}" srcOrd="0" destOrd="0" presId="urn:microsoft.com/office/officeart/2005/8/layout/hList1"/>
    <dgm:cxn modelId="{159E2FD5-DA0E-466A-B918-8B08C22D704E}" type="presParOf" srcId="{1711ADB9-F655-4330-A618-9E9F1A1CF366}" destId="{C6F60520-6BA0-400A-9B88-945BDDEC9F2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193AA4-90B3-4A6F-98F1-EFACDEBC9D36}"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CFC6F9C7-0DC3-4607-BAD0-85EA9E54A149}">
      <dgm:prSet/>
      <dgm:spPr/>
      <dgm:t>
        <a:bodyPr/>
        <a:lstStyle/>
        <a:p>
          <a:r>
            <a:rPr lang="en-US"/>
            <a:t>Be</a:t>
          </a:r>
        </a:p>
      </dgm:t>
    </dgm:pt>
    <dgm:pt modelId="{015F7CB1-5833-4E83-AF12-ACB46D006AA9}" type="parTrans" cxnId="{C3CDB0A8-7B25-4555-890F-7DE27FA04C8D}">
      <dgm:prSet/>
      <dgm:spPr/>
      <dgm:t>
        <a:bodyPr/>
        <a:lstStyle/>
        <a:p>
          <a:endParaRPr lang="en-US"/>
        </a:p>
      </dgm:t>
    </dgm:pt>
    <dgm:pt modelId="{0F299FF3-F56E-4B71-A00C-C14891932A34}" type="sibTrans" cxnId="{C3CDB0A8-7B25-4555-890F-7DE27FA04C8D}">
      <dgm:prSet/>
      <dgm:spPr/>
      <dgm:t>
        <a:bodyPr/>
        <a:lstStyle/>
        <a:p>
          <a:endParaRPr lang="en-US"/>
        </a:p>
      </dgm:t>
    </dgm:pt>
    <dgm:pt modelId="{9BA0353B-DA5A-43A4-965E-D085DB9C5E61}">
      <dgm:prSet/>
      <dgm:spPr/>
      <dgm:t>
        <a:bodyPr/>
        <a:lstStyle/>
        <a:p>
          <a:r>
            <a:rPr lang="en-US"/>
            <a:t>Be as lean as possible without becoming underweight.</a:t>
          </a:r>
        </a:p>
      </dgm:t>
    </dgm:pt>
    <dgm:pt modelId="{73C556D6-D5FB-4216-9B68-3FB90F872F12}" type="parTrans" cxnId="{4C659C16-9E99-4AB8-890E-86594782BA13}">
      <dgm:prSet/>
      <dgm:spPr/>
      <dgm:t>
        <a:bodyPr/>
        <a:lstStyle/>
        <a:p>
          <a:endParaRPr lang="en-US"/>
        </a:p>
      </dgm:t>
    </dgm:pt>
    <dgm:pt modelId="{CB94B54F-B24B-4F1A-9A64-7D9371BDB98A}" type="sibTrans" cxnId="{4C659C16-9E99-4AB8-890E-86594782BA13}">
      <dgm:prSet/>
      <dgm:spPr/>
      <dgm:t>
        <a:bodyPr/>
        <a:lstStyle/>
        <a:p>
          <a:endParaRPr lang="en-US"/>
        </a:p>
      </dgm:t>
    </dgm:pt>
    <dgm:pt modelId="{A84FBB4F-8F86-407D-AFBB-7510E8F9AC88}">
      <dgm:prSet/>
      <dgm:spPr/>
      <dgm:t>
        <a:bodyPr/>
        <a:lstStyle/>
        <a:p>
          <a:r>
            <a:rPr lang="en-US"/>
            <a:t>Be</a:t>
          </a:r>
        </a:p>
      </dgm:t>
    </dgm:pt>
    <dgm:pt modelId="{699DBCBF-4E9B-4766-AADA-767A23A09246}" type="parTrans" cxnId="{90689B89-4398-447D-B954-7B4AF413EFDE}">
      <dgm:prSet/>
      <dgm:spPr/>
      <dgm:t>
        <a:bodyPr/>
        <a:lstStyle/>
        <a:p>
          <a:endParaRPr lang="en-US"/>
        </a:p>
      </dgm:t>
    </dgm:pt>
    <dgm:pt modelId="{2751E113-4D78-489A-8685-3929D6AF5319}" type="sibTrans" cxnId="{90689B89-4398-447D-B954-7B4AF413EFDE}">
      <dgm:prSet/>
      <dgm:spPr/>
      <dgm:t>
        <a:bodyPr/>
        <a:lstStyle/>
        <a:p>
          <a:endParaRPr lang="en-US"/>
        </a:p>
      </dgm:t>
    </dgm:pt>
    <dgm:pt modelId="{4D43B394-E6FA-4F95-82A1-17E2FD52E1AE}">
      <dgm:prSet/>
      <dgm:spPr/>
      <dgm:t>
        <a:bodyPr/>
        <a:lstStyle/>
        <a:p>
          <a:r>
            <a:rPr lang="en-US"/>
            <a:t>Be physically active for at least 30 minutes every day.</a:t>
          </a:r>
        </a:p>
      </dgm:t>
    </dgm:pt>
    <dgm:pt modelId="{D9D6E34C-08C7-44C3-92C2-3219648E3720}" type="parTrans" cxnId="{1DC3ABB1-678D-4569-880D-478BBC33089E}">
      <dgm:prSet/>
      <dgm:spPr/>
      <dgm:t>
        <a:bodyPr/>
        <a:lstStyle/>
        <a:p>
          <a:endParaRPr lang="en-US"/>
        </a:p>
      </dgm:t>
    </dgm:pt>
    <dgm:pt modelId="{B3EF9169-0072-4FDE-9B12-B48EC1027850}" type="sibTrans" cxnId="{1DC3ABB1-678D-4569-880D-478BBC33089E}">
      <dgm:prSet/>
      <dgm:spPr/>
      <dgm:t>
        <a:bodyPr/>
        <a:lstStyle/>
        <a:p>
          <a:endParaRPr lang="en-US"/>
        </a:p>
      </dgm:t>
    </dgm:pt>
    <dgm:pt modelId="{EB9FFF3D-A499-4FA0-A7BF-9D78B93AC3BD}">
      <dgm:prSet/>
      <dgm:spPr/>
      <dgm:t>
        <a:bodyPr/>
        <a:lstStyle/>
        <a:p>
          <a:r>
            <a:rPr lang="en-US"/>
            <a:t>Avoid</a:t>
          </a:r>
        </a:p>
      </dgm:t>
    </dgm:pt>
    <dgm:pt modelId="{B8E3F24C-D2C8-48BF-A4A2-FEB164A3D013}" type="parTrans" cxnId="{DDA99FA5-DE63-4BB3-B068-843B95BE35AC}">
      <dgm:prSet/>
      <dgm:spPr/>
      <dgm:t>
        <a:bodyPr/>
        <a:lstStyle/>
        <a:p>
          <a:endParaRPr lang="en-US"/>
        </a:p>
      </dgm:t>
    </dgm:pt>
    <dgm:pt modelId="{3FF11A21-2FCD-49BF-B846-1673C010352E}" type="sibTrans" cxnId="{DDA99FA5-DE63-4BB3-B068-843B95BE35AC}">
      <dgm:prSet/>
      <dgm:spPr/>
      <dgm:t>
        <a:bodyPr/>
        <a:lstStyle/>
        <a:p>
          <a:endParaRPr lang="en-US"/>
        </a:p>
      </dgm:t>
    </dgm:pt>
    <dgm:pt modelId="{983C6C0F-3E91-4E6E-90D8-3B7696D09B45}">
      <dgm:prSet/>
      <dgm:spPr/>
      <dgm:t>
        <a:bodyPr/>
        <a:lstStyle/>
        <a:p>
          <a:r>
            <a:rPr lang="en-US"/>
            <a:t>Avoid sugary drinks.</a:t>
          </a:r>
        </a:p>
      </dgm:t>
    </dgm:pt>
    <dgm:pt modelId="{AAB84284-24C0-4216-BBF3-7D983ADEECFA}" type="parTrans" cxnId="{793E5AA2-36F7-4E2B-9705-EB69FA86DDBE}">
      <dgm:prSet/>
      <dgm:spPr/>
      <dgm:t>
        <a:bodyPr/>
        <a:lstStyle/>
        <a:p>
          <a:endParaRPr lang="en-US"/>
        </a:p>
      </dgm:t>
    </dgm:pt>
    <dgm:pt modelId="{FC6AE83D-2783-4006-A4AC-0D2E061F11E6}" type="sibTrans" cxnId="{793E5AA2-36F7-4E2B-9705-EB69FA86DDBE}">
      <dgm:prSet/>
      <dgm:spPr/>
      <dgm:t>
        <a:bodyPr/>
        <a:lstStyle/>
        <a:p>
          <a:endParaRPr lang="en-US"/>
        </a:p>
      </dgm:t>
    </dgm:pt>
    <dgm:pt modelId="{FBB01DBB-A77B-4C90-9BA3-0B51BD4517E9}">
      <dgm:prSet/>
      <dgm:spPr/>
      <dgm:t>
        <a:bodyPr/>
        <a:lstStyle/>
        <a:p>
          <a:r>
            <a:rPr lang="en-US"/>
            <a:t>Limit</a:t>
          </a:r>
        </a:p>
      </dgm:t>
    </dgm:pt>
    <dgm:pt modelId="{CE76B200-2EA9-4865-BF24-B311677F0BE0}" type="parTrans" cxnId="{6A759FEE-99EF-4475-ADE6-AC971B885569}">
      <dgm:prSet/>
      <dgm:spPr/>
      <dgm:t>
        <a:bodyPr/>
        <a:lstStyle/>
        <a:p>
          <a:endParaRPr lang="en-US"/>
        </a:p>
      </dgm:t>
    </dgm:pt>
    <dgm:pt modelId="{5A99FB9A-04A7-43D0-AF7E-798608489760}" type="sibTrans" cxnId="{6A759FEE-99EF-4475-ADE6-AC971B885569}">
      <dgm:prSet/>
      <dgm:spPr/>
      <dgm:t>
        <a:bodyPr/>
        <a:lstStyle/>
        <a:p>
          <a:endParaRPr lang="en-US"/>
        </a:p>
      </dgm:t>
    </dgm:pt>
    <dgm:pt modelId="{BCC56C12-4BDE-451A-ADDD-E5CA6B1918E4}">
      <dgm:prSet/>
      <dgm:spPr/>
      <dgm:t>
        <a:bodyPr/>
        <a:lstStyle/>
        <a:p>
          <a:r>
            <a:rPr lang="en-US"/>
            <a:t>Limit consumption of energy-dense foods.</a:t>
          </a:r>
        </a:p>
      </dgm:t>
    </dgm:pt>
    <dgm:pt modelId="{069311A3-B308-4FE9-8035-DB20E76A6D2F}" type="parTrans" cxnId="{53ECE24C-12C3-4498-98A0-FBFA3B17050B}">
      <dgm:prSet/>
      <dgm:spPr/>
      <dgm:t>
        <a:bodyPr/>
        <a:lstStyle/>
        <a:p>
          <a:endParaRPr lang="en-US"/>
        </a:p>
      </dgm:t>
    </dgm:pt>
    <dgm:pt modelId="{FF179D57-DA81-45C5-A923-F7F247155011}" type="sibTrans" cxnId="{53ECE24C-12C3-4498-98A0-FBFA3B17050B}">
      <dgm:prSet/>
      <dgm:spPr/>
      <dgm:t>
        <a:bodyPr/>
        <a:lstStyle/>
        <a:p>
          <a:endParaRPr lang="en-US"/>
        </a:p>
      </dgm:t>
    </dgm:pt>
    <dgm:pt modelId="{1D926E27-89EC-4E99-8325-3AFCEB6641D5}">
      <dgm:prSet/>
      <dgm:spPr/>
      <dgm:t>
        <a:bodyPr/>
        <a:lstStyle/>
        <a:p>
          <a:r>
            <a:rPr lang="en-US"/>
            <a:t>Eat</a:t>
          </a:r>
        </a:p>
      </dgm:t>
    </dgm:pt>
    <dgm:pt modelId="{DE948113-2325-4294-821F-C5E8B6A005ED}" type="parTrans" cxnId="{3C91D31D-2F0E-4936-A69E-0B40ECB2A2DB}">
      <dgm:prSet/>
      <dgm:spPr/>
      <dgm:t>
        <a:bodyPr/>
        <a:lstStyle/>
        <a:p>
          <a:endParaRPr lang="en-US"/>
        </a:p>
      </dgm:t>
    </dgm:pt>
    <dgm:pt modelId="{2FE74FD7-57ED-45B3-A733-B7DDFF28AC2C}" type="sibTrans" cxnId="{3C91D31D-2F0E-4936-A69E-0B40ECB2A2DB}">
      <dgm:prSet/>
      <dgm:spPr/>
      <dgm:t>
        <a:bodyPr/>
        <a:lstStyle/>
        <a:p>
          <a:endParaRPr lang="en-US"/>
        </a:p>
      </dgm:t>
    </dgm:pt>
    <dgm:pt modelId="{CD3745F6-2ADC-4D1B-8A6D-ADA4484C7AA4}">
      <dgm:prSet/>
      <dgm:spPr/>
      <dgm:t>
        <a:bodyPr/>
        <a:lstStyle/>
        <a:p>
          <a:r>
            <a:rPr lang="en-US"/>
            <a:t>Eat more vegetables; fruits; whole grains; and legumes such as beans.</a:t>
          </a:r>
        </a:p>
      </dgm:t>
    </dgm:pt>
    <dgm:pt modelId="{B88FD446-C2DB-45CB-9EA8-5E1A5B15B921}" type="parTrans" cxnId="{7339A15C-6245-4351-8D7C-FAE9E96BD17F}">
      <dgm:prSet/>
      <dgm:spPr/>
      <dgm:t>
        <a:bodyPr/>
        <a:lstStyle/>
        <a:p>
          <a:endParaRPr lang="en-US"/>
        </a:p>
      </dgm:t>
    </dgm:pt>
    <dgm:pt modelId="{92B13145-85B8-4C32-875B-7D2D43A070C5}" type="sibTrans" cxnId="{7339A15C-6245-4351-8D7C-FAE9E96BD17F}">
      <dgm:prSet/>
      <dgm:spPr/>
      <dgm:t>
        <a:bodyPr/>
        <a:lstStyle/>
        <a:p>
          <a:endParaRPr lang="en-US"/>
        </a:p>
      </dgm:t>
    </dgm:pt>
    <dgm:pt modelId="{8E68B718-D5AD-4189-AD7A-AF40F8C9816D}">
      <dgm:prSet/>
      <dgm:spPr/>
      <dgm:t>
        <a:bodyPr/>
        <a:lstStyle/>
        <a:p>
          <a:r>
            <a:rPr lang="en-US"/>
            <a:t>Limit</a:t>
          </a:r>
        </a:p>
      </dgm:t>
    </dgm:pt>
    <dgm:pt modelId="{DC703FAB-7D14-4282-A3C9-94585D372982}" type="parTrans" cxnId="{933EA392-55CD-45D8-A4FC-162136F3C246}">
      <dgm:prSet/>
      <dgm:spPr/>
      <dgm:t>
        <a:bodyPr/>
        <a:lstStyle/>
        <a:p>
          <a:endParaRPr lang="en-US"/>
        </a:p>
      </dgm:t>
    </dgm:pt>
    <dgm:pt modelId="{26495FE1-9075-48B7-ADD0-8506E5595BAE}" type="sibTrans" cxnId="{933EA392-55CD-45D8-A4FC-162136F3C246}">
      <dgm:prSet/>
      <dgm:spPr/>
      <dgm:t>
        <a:bodyPr/>
        <a:lstStyle/>
        <a:p>
          <a:endParaRPr lang="en-US"/>
        </a:p>
      </dgm:t>
    </dgm:pt>
    <dgm:pt modelId="{C87E6C56-36A0-49E7-8C8C-5BD1049D472E}">
      <dgm:prSet/>
      <dgm:spPr/>
      <dgm:t>
        <a:bodyPr/>
        <a:lstStyle/>
        <a:p>
          <a:r>
            <a:rPr lang="en-US"/>
            <a:t>Limit red meats (ie, beef, pork, and lamb) and avoid processed meats.</a:t>
          </a:r>
        </a:p>
      </dgm:t>
    </dgm:pt>
    <dgm:pt modelId="{29FE0DDA-74E3-406C-B5A5-595AF0066530}" type="parTrans" cxnId="{CF3981A4-C9F6-4C33-8416-52CD977DE87A}">
      <dgm:prSet/>
      <dgm:spPr/>
      <dgm:t>
        <a:bodyPr/>
        <a:lstStyle/>
        <a:p>
          <a:endParaRPr lang="en-US"/>
        </a:p>
      </dgm:t>
    </dgm:pt>
    <dgm:pt modelId="{418A9BCB-B43B-4E81-85B1-745CD93950F1}" type="sibTrans" cxnId="{CF3981A4-C9F6-4C33-8416-52CD977DE87A}">
      <dgm:prSet/>
      <dgm:spPr/>
      <dgm:t>
        <a:bodyPr/>
        <a:lstStyle/>
        <a:p>
          <a:endParaRPr lang="en-US"/>
        </a:p>
      </dgm:t>
    </dgm:pt>
    <dgm:pt modelId="{26C61CDD-0F26-48C9-9B5B-5DC93A6CD3EA}">
      <dgm:prSet/>
      <dgm:spPr/>
      <dgm:t>
        <a:bodyPr/>
        <a:lstStyle/>
        <a:p>
          <a:r>
            <a:rPr lang="en-US"/>
            <a:t>Limit</a:t>
          </a:r>
        </a:p>
      </dgm:t>
    </dgm:pt>
    <dgm:pt modelId="{ACA557D5-437C-48EE-99E0-3AAA87422750}" type="parTrans" cxnId="{6364FC74-8295-42B1-B306-645E37D006C4}">
      <dgm:prSet/>
      <dgm:spPr/>
      <dgm:t>
        <a:bodyPr/>
        <a:lstStyle/>
        <a:p>
          <a:endParaRPr lang="en-US"/>
        </a:p>
      </dgm:t>
    </dgm:pt>
    <dgm:pt modelId="{FF95BB37-DD4B-48E0-A684-F59FAD31F8E9}" type="sibTrans" cxnId="{6364FC74-8295-42B1-B306-645E37D006C4}">
      <dgm:prSet/>
      <dgm:spPr/>
      <dgm:t>
        <a:bodyPr/>
        <a:lstStyle/>
        <a:p>
          <a:endParaRPr lang="en-US"/>
        </a:p>
      </dgm:t>
    </dgm:pt>
    <dgm:pt modelId="{713B950E-C460-420B-916D-3845534956A7}">
      <dgm:prSet/>
      <dgm:spPr/>
      <dgm:t>
        <a:bodyPr/>
        <a:lstStyle/>
        <a:p>
          <a:r>
            <a:rPr lang="en-US"/>
            <a:t>Limit alcoholic drinks to two for men and one for women a day.</a:t>
          </a:r>
        </a:p>
      </dgm:t>
    </dgm:pt>
    <dgm:pt modelId="{EBB76A1B-0EC7-48DB-BDB2-741EAD09CF44}" type="parTrans" cxnId="{243B4E1A-2176-4833-B32E-7ECF1A4107C7}">
      <dgm:prSet/>
      <dgm:spPr/>
      <dgm:t>
        <a:bodyPr/>
        <a:lstStyle/>
        <a:p>
          <a:endParaRPr lang="en-US"/>
        </a:p>
      </dgm:t>
    </dgm:pt>
    <dgm:pt modelId="{783C8FF1-883C-41FE-A705-C49B57419CF0}" type="sibTrans" cxnId="{243B4E1A-2176-4833-B32E-7ECF1A4107C7}">
      <dgm:prSet/>
      <dgm:spPr/>
      <dgm:t>
        <a:bodyPr/>
        <a:lstStyle/>
        <a:p>
          <a:endParaRPr lang="en-US"/>
        </a:p>
      </dgm:t>
    </dgm:pt>
    <dgm:pt modelId="{99D6F868-63C2-4E44-B7B5-237F5800A35F}">
      <dgm:prSet/>
      <dgm:spPr/>
      <dgm:t>
        <a:bodyPr/>
        <a:lstStyle/>
        <a:p>
          <a:r>
            <a:rPr lang="en-US"/>
            <a:t>Don't use</a:t>
          </a:r>
        </a:p>
      </dgm:t>
    </dgm:pt>
    <dgm:pt modelId="{1281EA19-2DEE-4BB3-B02D-604D95404B11}" type="parTrans" cxnId="{33E23BE4-E8B8-4BAA-A63E-CEAF3E3695C6}">
      <dgm:prSet/>
      <dgm:spPr/>
      <dgm:t>
        <a:bodyPr/>
        <a:lstStyle/>
        <a:p>
          <a:endParaRPr lang="en-US"/>
        </a:p>
      </dgm:t>
    </dgm:pt>
    <dgm:pt modelId="{4E27D1A0-8E55-4DFA-9688-3B8E034EF7A5}" type="sibTrans" cxnId="{33E23BE4-E8B8-4BAA-A63E-CEAF3E3695C6}">
      <dgm:prSet/>
      <dgm:spPr/>
      <dgm:t>
        <a:bodyPr/>
        <a:lstStyle/>
        <a:p>
          <a:endParaRPr lang="en-US"/>
        </a:p>
      </dgm:t>
    </dgm:pt>
    <dgm:pt modelId="{DCCAB766-C796-4269-BD12-2653DD188A09}">
      <dgm:prSet/>
      <dgm:spPr/>
      <dgm:t>
        <a:bodyPr/>
        <a:lstStyle/>
        <a:p>
          <a:r>
            <a:rPr lang="en-US"/>
            <a:t>Don't use supplements to protect against cancer.</a:t>
          </a:r>
        </a:p>
      </dgm:t>
    </dgm:pt>
    <dgm:pt modelId="{6708E884-7FBD-4E2E-A015-5C6B91BDA42D}" type="parTrans" cxnId="{0EAF1C8D-6BEC-4872-87C3-C86E20828D41}">
      <dgm:prSet/>
      <dgm:spPr/>
      <dgm:t>
        <a:bodyPr/>
        <a:lstStyle/>
        <a:p>
          <a:endParaRPr lang="en-US"/>
        </a:p>
      </dgm:t>
    </dgm:pt>
    <dgm:pt modelId="{8F37F9E9-1DCA-4320-B908-2A994E380EF2}" type="sibTrans" cxnId="{0EAF1C8D-6BEC-4872-87C3-C86E20828D41}">
      <dgm:prSet/>
      <dgm:spPr/>
      <dgm:t>
        <a:bodyPr/>
        <a:lstStyle/>
        <a:p>
          <a:endParaRPr lang="en-US"/>
        </a:p>
      </dgm:t>
    </dgm:pt>
    <dgm:pt modelId="{18D91D11-47D3-48DE-9D32-E9A09923C776}">
      <dgm:prSet/>
      <dgm:spPr/>
      <dgm:t>
        <a:bodyPr/>
        <a:lstStyle/>
        <a:p>
          <a:r>
            <a:rPr lang="en-US"/>
            <a:t>Limit</a:t>
          </a:r>
        </a:p>
      </dgm:t>
    </dgm:pt>
    <dgm:pt modelId="{CA7B7128-4A4F-45E1-8748-0833D139FEAA}" type="parTrans" cxnId="{6A21CFFE-B43B-435C-BD3E-A59E1286EC5D}">
      <dgm:prSet/>
      <dgm:spPr/>
      <dgm:t>
        <a:bodyPr/>
        <a:lstStyle/>
        <a:p>
          <a:endParaRPr lang="en-US"/>
        </a:p>
      </dgm:t>
    </dgm:pt>
    <dgm:pt modelId="{06FD21DA-659A-4D40-AE51-F82B18ECA10E}" type="sibTrans" cxnId="{6A21CFFE-B43B-435C-BD3E-A59E1286EC5D}">
      <dgm:prSet/>
      <dgm:spPr/>
      <dgm:t>
        <a:bodyPr/>
        <a:lstStyle/>
        <a:p>
          <a:endParaRPr lang="en-US"/>
        </a:p>
      </dgm:t>
    </dgm:pt>
    <dgm:pt modelId="{C7E4C8CA-DD95-4C1A-8566-38C3824BE823}">
      <dgm:prSet/>
      <dgm:spPr/>
      <dgm:t>
        <a:bodyPr/>
        <a:lstStyle/>
        <a:p>
          <a:r>
            <a:rPr lang="en-US"/>
            <a:t>Limit consumption of salty foods and foods processed with salt.</a:t>
          </a:r>
        </a:p>
      </dgm:t>
    </dgm:pt>
    <dgm:pt modelId="{8ED66E27-57A6-4683-A375-736BC69002EC}" type="parTrans" cxnId="{3557EA40-BB8C-429B-83C1-75E67EBEB3FF}">
      <dgm:prSet/>
      <dgm:spPr/>
      <dgm:t>
        <a:bodyPr/>
        <a:lstStyle/>
        <a:p>
          <a:endParaRPr lang="en-US"/>
        </a:p>
      </dgm:t>
    </dgm:pt>
    <dgm:pt modelId="{EA9AE8BA-457C-4129-A283-3F7992386204}" type="sibTrans" cxnId="{3557EA40-BB8C-429B-83C1-75E67EBEB3FF}">
      <dgm:prSet/>
      <dgm:spPr/>
      <dgm:t>
        <a:bodyPr/>
        <a:lstStyle/>
        <a:p>
          <a:endParaRPr lang="en-US"/>
        </a:p>
      </dgm:t>
    </dgm:pt>
    <dgm:pt modelId="{25F88FEF-1D29-41BF-8B7A-6C041D5E1666}" type="pres">
      <dgm:prSet presAssocID="{96193AA4-90B3-4A6F-98F1-EFACDEBC9D36}" presName="Name0" presStyleCnt="0">
        <dgm:presLayoutVars>
          <dgm:dir/>
          <dgm:animLvl val="lvl"/>
          <dgm:resizeHandles val="exact"/>
        </dgm:presLayoutVars>
      </dgm:prSet>
      <dgm:spPr/>
    </dgm:pt>
    <dgm:pt modelId="{4C689C94-1911-417C-80FE-04271F192B30}" type="pres">
      <dgm:prSet presAssocID="{CFC6F9C7-0DC3-4607-BAD0-85EA9E54A149}" presName="linNode" presStyleCnt="0"/>
      <dgm:spPr/>
    </dgm:pt>
    <dgm:pt modelId="{3D554F7B-AC34-468B-825A-D34B16895EF1}" type="pres">
      <dgm:prSet presAssocID="{CFC6F9C7-0DC3-4607-BAD0-85EA9E54A149}" presName="parentText" presStyleLbl="solidFgAcc1" presStyleIdx="0" presStyleCnt="9">
        <dgm:presLayoutVars>
          <dgm:chMax val="1"/>
          <dgm:bulletEnabled/>
        </dgm:presLayoutVars>
      </dgm:prSet>
      <dgm:spPr/>
    </dgm:pt>
    <dgm:pt modelId="{AD7F4AEB-6B12-479B-89CB-2167D9B6133C}" type="pres">
      <dgm:prSet presAssocID="{CFC6F9C7-0DC3-4607-BAD0-85EA9E54A149}" presName="descendantText" presStyleLbl="alignNode1" presStyleIdx="0" presStyleCnt="9">
        <dgm:presLayoutVars>
          <dgm:bulletEnabled/>
        </dgm:presLayoutVars>
      </dgm:prSet>
      <dgm:spPr/>
    </dgm:pt>
    <dgm:pt modelId="{398AE456-1B6A-47E6-8B75-F599AF76A0D6}" type="pres">
      <dgm:prSet presAssocID="{0F299FF3-F56E-4B71-A00C-C14891932A34}" presName="sp" presStyleCnt="0"/>
      <dgm:spPr/>
    </dgm:pt>
    <dgm:pt modelId="{E726D82E-94EE-4855-80A8-0ECB7A1F3764}" type="pres">
      <dgm:prSet presAssocID="{A84FBB4F-8F86-407D-AFBB-7510E8F9AC88}" presName="linNode" presStyleCnt="0"/>
      <dgm:spPr/>
    </dgm:pt>
    <dgm:pt modelId="{D5A90A24-3301-4B8E-84C4-CF1D49615B33}" type="pres">
      <dgm:prSet presAssocID="{A84FBB4F-8F86-407D-AFBB-7510E8F9AC88}" presName="parentText" presStyleLbl="solidFgAcc1" presStyleIdx="1" presStyleCnt="9">
        <dgm:presLayoutVars>
          <dgm:chMax val="1"/>
          <dgm:bulletEnabled/>
        </dgm:presLayoutVars>
      </dgm:prSet>
      <dgm:spPr/>
    </dgm:pt>
    <dgm:pt modelId="{E2B475C7-116C-4F34-9BAB-1E623D07C6DD}" type="pres">
      <dgm:prSet presAssocID="{A84FBB4F-8F86-407D-AFBB-7510E8F9AC88}" presName="descendantText" presStyleLbl="alignNode1" presStyleIdx="1" presStyleCnt="9">
        <dgm:presLayoutVars>
          <dgm:bulletEnabled/>
        </dgm:presLayoutVars>
      </dgm:prSet>
      <dgm:spPr/>
    </dgm:pt>
    <dgm:pt modelId="{B7E78F73-2359-42A9-9177-CB53DD953EA1}" type="pres">
      <dgm:prSet presAssocID="{2751E113-4D78-489A-8685-3929D6AF5319}" presName="sp" presStyleCnt="0"/>
      <dgm:spPr/>
    </dgm:pt>
    <dgm:pt modelId="{BE8CF31C-1F85-491D-8100-D7572F78DDB4}" type="pres">
      <dgm:prSet presAssocID="{EB9FFF3D-A499-4FA0-A7BF-9D78B93AC3BD}" presName="linNode" presStyleCnt="0"/>
      <dgm:spPr/>
    </dgm:pt>
    <dgm:pt modelId="{4A97E302-D644-4608-B92F-2574E80B374B}" type="pres">
      <dgm:prSet presAssocID="{EB9FFF3D-A499-4FA0-A7BF-9D78B93AC3BD}" presName="parentText" presStyleLbl="solidFgAcc1" presStyleIdx="2" presStyleCnt="9">
        <dgm:presLayoutVars>
          <dgm:chMax val="1"/>
          <dgm:bulletEnabled/>
        </dgm:presLayoutVars>
      </dgm:prSet>
      <dgm:spPr/>
    </dgm:pt>
    <dgm:pt modelId="{97A3A7AF-5164-4490-B312-C8BED2D2F70E}" type="pres">
      <dgm:prSet presAssocID="{EB9FFF3D-A499-4FA0-A7BF-9D78B93AC3BD}" presName="descendantText" presStyleLbl="alignNode1" presStyleIdx="2" presStyleCnt="9">
        <dgm:presLayoutVars>
          <dgm:bulletEnabled/>
        </dgm:presLayoutVars>
      </dgm:prSet>
      <dgm:spPr/>
    </dgm:pt>
    <dgm:pt modelId="{EC7AC800-E97D-48D2-B0F3-377E27ECD78F}" type="pres">
      <dgm:prSet presAssocID="{3FF11A21-2FCD-49BF-B846-1673C010352E}" presName="sp" presStyleCnt="0"/>
      <dgm:spPr/>
    </dgm:pt>
    <dgm:pt modelId="{77894841-5C4A-4EE5-ADDC-ADC0635536B1}" type="pres">
      <dgm:prSet presAssocID="{FBB01DBB-A77B-4C90-9BA3-0B51BD4517E9}" presName="linNode" presStyleCnt="0"/>
      <dgm:spPr/>
    </dgm:pt>
    <dgm:pt modelId="{B65D2008-664C-4CBE-B0A1-36F5FFD8B3E0}" type="pres">
      <dgm:prSet presAssocID="{FBB01DBB-A77B-4C90-9BA3-0B51BD4517E9}" presName="parentText" presStyleLbl="solidFgAcc1" presStyleIdx="3" presStyleCnt="9">
        <dgm:presLayoutVars>
          <dgm:chMax val="1"/>
          <dgm:bulletEnabled/>
        </dgm:presLayoutVars>
      </dgm:prSet>
      <dgm:spPr/>
    </dgm:pt>
    <dgm:pt modelId="{3F07D8C7-B891-4D4A-A213-DA3F7680C5AB}" type="pres">
      <dgm:prSet presAssocID="{FBB01DBB-A77B-4C90-9BA3-0B51BD4517E9}" presName="descendantText" presStyleLbl="alignNode1" presStyleIdx="3" presStyleCnt="9">
        <dgm:presLayoutVars>
          <dgm:bulletEnabled/>
        </dgm:presLayoutVars>
      </dgm:prSet>
      <dgm:spPr/>
    </dgm:pt>
    <dgm:pt modelId="{ACF507FD-C4B9-4E1C-9AFD-0AB32295F488}" type="pres">
      <dgm:prSet presAssocID="{5A99FB9A-04A7-43D0-AF7E-798608489760}" presName="sp" presStyleCnt="0"/>
      <dgm:spPr/>
    </dgm:pt>
    <dgm:pt modelId="{642602F1-9255-4575-BB2C-DE837654941A}" type="pres">
      <dgm:prSet presAssocID="{1D926E27-89EC-4E99-8325-3AFCEB6641D5}" presName="linNode" presStyleCnt="0"/>
      <dgm:spPr/>
    </dgm:pt>
    <dgm:pt modelId="{771C4BAF-E9A6-4D6B-B706-0AE26DB516CC}" type="pres">
      <dgm:prSet presAssocID="{1D926E27-89EC-4E99-8325-3AFCEB6641D5}" presName="parentText" presStyleLbl="solidFgAcc1" presStyleIdx="4" presStyleCnt="9">
        <dgm:presLayoutVars>
          <dgm:chMax val="1"/>
          <dgm:bulletEnabled/>
        </dgm:presLayoutVars>
      </dgm:prSet>
      <dgm:spPr/>
    </dgm:pt>
    <dgm:pt modelId="{649B4084-4F6F-48DA-9E62-809C79E5FB21}" type="pres">
      <dgm:prSet presAssocID="{1D926E27-89EC-4E99-8325-3AFCEB6641D5}" presName="descendantText" presStyleLbl="alignNode1" presStyleIdx="4" presStyleCnt="9">
        <dgm:presLayoutVars>
          <dgm:bulletEnabled/>
        </dgm:presLayoutVars>
      </dgm:prSet>
      <dgm:spPr/>
    </dgm:pt>
    <dgm:pt modelId="{ABFA4F77-F951-464B-8D71-057BA2B39B93}" type="pres">
      <dgm:prSet presAssocID="{2FE74FD7-57ED-45B3-A733-B7DDFF28AC2C}" presName="sp" presStyleCnt="0"/>
      <dgm:spPr/>
    </dgm:pt>
    <dgm:pt modelId="{483046B4-9313-4E99-B7AB-41EC77E9391A}" type="pres">
      <dgm:prSet presAssocID="{8E68B718-D5AD-4189-AD7A-AF40F8C9816D}" presName="linNode" presStyleCnt="0"/>
      <dgm:spPr/>
    </dgm:pt>
    <dgm:pt modelId="{50425B43-E184-4187-A930-7F1794098625}" type="pres">
      <dgm:prSet presAssocID="{8E68B718-D5AD-4189-AD7A-AF40F8C9816D}" presName="parentText" presStyleLbl="solidFgAcc1" presStyleIdx="5" presStyleCnt="9">
        <dgm:presLayoutVars>
          <dgm:chMax val="1"/>
          <dgm:bulletEnabled/>
        </dgm:presLayoutVars>
      </dgm:prSet>
      <dgm:spPr/>
    </dgm:pt>
    <dgm:pt modelId="{F48186A7-F547-46CE-AA17-FB455C8BAB7E}" type="pres">
      <dgm:prSet presAssocID="{8E68B718-D5AD-4189-AD7A-AF40F8C9816D}" presName="descendantText" presStyleLbl="alignNode1" presStyleIdx="5" presStyleCnt="9">
        <dgm:presLayoutVars>
          <dgm:bulletEnabled/>
        </dgm:presLayoutVars>
      </dgm:prSet>
      <dgm:spPr/>
    </dgm:pt>
    <dgm:pt modelId="{FA446950-9562-4DC7-AD53-B5C939055EC8}" type="pres">
      <dgm:prSet presAssocID="{26495FE1-9075-48B7-ADD0-8506E5595BAE}" presName="sp" presStyleCnt="0"/>
      <dgm:spPr/>
    </dgm:pt>
    <dgm:pt modelId="{5AC0AA09-92B7-44B3-86C5-2C425EEA701C}" type="pres">
      <dgm:prSet presAssocID="{26C61CDD-0F26-48C9-9B5B-5DC93A6CD3EA}" presName="linNode" presStyleCnt="0"/>
      <dgm:spPr/>
    </dgm:pt>
    <dgm:pt modelId="{4D3CBC5A-4830-4730-800D-9E40B5E780C5}" type="pres">
      <dgm:prSet presAssocID="{26C61CDD-0F26-48C9-9B5B-5DC93A6CD3EA}" presName="parentText" presStyleLbl="solidFgAcc1" presStyleIdx="6" presStyleCnt="9">
        <dgm:presLayoutVars>
          <dgm:chMax val="1"/>
          <dgm:bulletEnabled/>
        </dgm:presLayoutVars>
      </dgm:prSet>
      <dgm:spPr/>
    </dgm:pt>
    <dgm:pt modelId="{DC65A008-9312-46EE-B686-F737C655DCCC}" type="pres">
      <dgm:prSet presAssocID="{26C61CDD-0F26-48C9-9B5B-5DC93A6CD3EA}" presName="descendantText" presStyleLbl="alignNode1" presStyleIdx="6" presStyleCnt="9">
        <dgm:presLayoutVars>
          <dgm:bulletEnabled/>
        </dgm:presLayoutVars>
      </dgm:prSet>
      <dgm:spPr/>
    </dgm:pt>
    <dgm:pt modelId="{B3315F9C-D3A6-458C-9B1D-9B3B236EA2EA}" type="pres">
      <dgm:prSet presAssocID="{FF95BB37-DD4B-48E0-A684-F59FAD31F8E9}" presName="sp" presStyleCnt="0"/>
      <dgm:spPr/>
    </dgm:pt>
    <dgm:pt modelId="{ACD8E92B-C753-4206-85F5-D6B7339CDE5A}" type="pres">
      <dgm:prSet presAssocID="{99D6F868-63C2-4E44-B7B5-237F5800A35F}" presName="linNode" presStyleCnt="0"/>
      <dgm:spPr/>
    </dgm:pt>
    <dgm:pt modelId="{907A0968-0368-49EE-A629-50DE3514ECB8}" type="pres">
      <dgm:prSet presAssocID="{99D6F868-63C2-4E44-B7B5-237F5800A35F}" presName="parentText" presStyleLbl="solidFgAcc1" presStyleIdx="7" presStyleCnt="9">
        <dgm:presLayoutVars>
          <dgm:chMax val="1"/>
          <dgm:bulletEnabled/>
        </dgm:presLayoutVars>
      </dgm:prSet>
      <dgm:spPr/>
    </dgm:pt>
    <dgm:pt modelId="{FAA8B960-642B-405C-A79D-7FEF973F05C7}" type="pres">
      <dgm:prSet presAssocID="{99D6F868-63C2-4E44-B7B5-237F5800A35F}" presName="descendantText" presStyleLbl="alignNode1" presStyleIdx="7" presStyleCnt="9">
        <dgm:presLayoutVars>
          <dgm:bulletEnabled/>
        </dgm:presLayoutVars>
      </dgm:prSet>
      <dgm:spPr/>
    </dgm:pt>
    <dgm:pt modelId="{46BEB98D-0A44-4982-ACE3-4A434E3F8F68}" type="pres">
      <dgm:prSet presAssocID="{4E27D1A0-8E55-4DFA-9688-3B8E034EF7A5}" presName="sp" presStyleCnt="0"/>
      <dgm:spPr/>
    </dgm:pt>
    <dgm:pt modelId="{83F51476-7E94-4F05-AE56-C7CA412C17FC}" type="pres">
      <dgm:prSet presAssocID="{18D91D11-47D3-48DE-9D32-E9A09923C776}" presName="linNode" presStyleCnt="0"/>
      <dgm:spPr/>
    </dgm:pt>
    <dgm:pt modelId="{9BF53436-5014-4E90-AA28-59B6BF037021}" type="pres">
      <dgm:prSet presAssocID="{18D91D11-47D3-48DE-9D32-E9A09923C776}" presName="parentText" presStyleLbl="solidFgAcc1" presStyleIdx="8" presStyleCnt="9">
        <dgm:presLayoutVars>
          <dgm:chMax val="1"/>
          <dgm:bulletEnabled/>
        </dgm:presLayoutVars>
      </dgm:prSet>
      <dgm:spPr/>
    </dgm:pt>
    <dgm:pt modelId="{AB9A1E82-16FE-4679-AA6F-950784792527}" type="pres">
      <dgm:prSet presAssocID="{18D91D11-47D3-48DE-9D32-E9A09923C776}" presName="descendantText" presStyleLbl="alignNode1" presStyleIdx="8" presStyleCnt="9">
        <dgm:presLayoutVars>
          <dgm:bulletEnabled/>
        </dgm:presLayoutVars>
      </dgm:prSet>
      <dgm:spPr/>
    </dgm:pt>
  </dgm:ptLst>
  <dgm:cxnLst>
    <dgm:cxn modelId="{ECC77603-7FB4-4CF2-A900-78E6D63B63E3}" type="presOf" srcId="{96193AA4-90B3-4A6F-98F1-EFACDEBC9D36}" destId="{25F88FEF-1D29-41BF-8B7A-6C041D5E1666}" srcOrd="0" destOrd="0" presId="urn:microsoft.com/office/officeart/2016/7/layout/VerticalHollowActionList"/>
    <dgm:cxn modelId="{2FF0AD12-2FCA-4955-9BF5-C82B106D944E}" type="presOf" srcId="{EB9FFF3D-A499-4FA0-A7BF-9D78B93AC3BD}" destId="{4A97E302-D644-4608-B92F-2574E80B374B}" srcOrd="0" destOrd="0" presId="urn:microsoft.com/office/officeart/2016/7/layout/VerticalHollowActionList"/>
    <dgm:cxn modelId="{4C659C16-9E99-4AB8-890E-86594782BA13}" srcId="{CFC6F9C7-0DC3-4607-BAD0-85EA9E54A149}" destId="{9BA0353B-DA5A-43A4-965E-D085DB9C5E61}" srcOrd="0" destOrd="0" parTransId="{73C556D6-D5FB-4216-9B68-3FB90F872F12}" sibTransId="{CB94B54F-B24B-4F1A-9A64-7D9371BDB98A}"/>
    <dgm:cxn modelId="{243B4E1A-2176-4833-B32E-7ECF1A4107C7}" srcId="{26C61CDD-0F26-48C9-9B5B-5DC93A6CD3EA}" destId="{713B950E-C460-420B-916D-3845534956A7}" srcOrd="0" destOrd="0" parTransId="{EBB76A1B-0EC7-48DB-BDB2-741EAD09CF44}" sibTransId="{783C8FF1-883C-41FE-A705-C49B57419CF0}"/>
    <dgm:cxn modelId="{3C91D31D-2F0E-4936-A69E-0B40ECB2A2DB}" srcId="{96193AA4-90B3-4A6F-98F1-EFACDEBC9D36}" destId="{1D926E27-89EC-4E99-8325-3AFCEB6641D5}" srcOrd="4" destOrd="0" parTransId="{DE948113-2325-4294-821F-C5E8B6A005ED}" sibTransId="{2FE74FD7-57ED-45B3-A733-B7DDFF28AC2C}"/>
    <dgm:cxn modelId="{7A8CE72A-77BA-4798-B94F-700E46C508C1}" type="presOf" srcId="{1D926E27-89EC-4E99-8325-3AFCEB6641D5}" destId="{771C4BAF-E9A6-4D6B-B706-0AE26DB516CC}" srcOrd="0" destOrd="0" presId="urn:microsoft.com/office/officeart/2016/7/layout/VerticalHollowActionList"/>
    <dgm:cxn modelId="{25DD7F2E-D940-4C85-90CE-C392FB18D7D4}" type="presOf" srcId="{26C61CDD-0F26-48C9-9B5B-5DC93A6CD3EA}" destId="{4D3CBC5A-4830-4730-800D-9E40B5E780C5}" srcOrd="0" destOrd="0" presId="urn:microsoft.com/office/officeart/2016/7/layout/VerticalHollowActionList"/>
    <dgm:cxn modelId="{3557EA40-BB8C-429B-83C1-75E67EBEB3FF}" srcId="{18D91D11-47D3-48DE-9D32-E9A09923C776}" destId="{C7E4C8CA-DD95-4C1A-8566-38C3824BE823}" srcOrd="0" destOrd="0" parTransId="{8ED66E27-57A6-4683-A375-736BC69002EC}" sibTransId="{EA9AE8BA-457C-4129-A283-3F7992386204}"/>
    <dgm:cxn modelId="{7339A15C-6245-4351-8D7C-FAE9E96BD17F}" srcId="{1D926E27-89EC-4E99-8325-3AFCEB6641D5}" destId="{CD3745F6-2ADC-4D1B-8A6D-ADA4484C7AA4}" srcOrd="0" destOrd="0" parTransId="{B88FD446-C2DB-45CB-9EA8-5E1A5B15B921}" sibTransId="{92B13145-85B8-4C32-875B-7D2D43A070C5}"/>
    <dgm:cxn modelId="{53ECE24C-12C3-4498-98A0-FBFA3B17050B}" srcId="{FBB01DBB-A77B-4C90-9BA3-0B51BD4517E9}" destId="{BCC56C12-4BDE-451A-ADDD-E5CA6B1918E4}" srcOrd="0" destOrd="0" parTransId="{069311A3-B308-4FE9-8035-DB20E76A6D2F}" sibTransId="{FF179D57-DA81-45C5-A923-F7F247155011}"/>
    <dgm:cxn modelId="{E5694B6D-ECF6-414C-B577-0E0CF2740E6B}" type="presOf" srcId="{4D43B394-E6FA-4F95-82A1-17E2FD52E1AE}" destId="{E2B475C7-116C-4F34-9BAB-1E623D07C6DD}" srcOrd="0" destOrd="0" presId="urn:microsoft.com/office/officeart/2016/7/layout/VerticalHollowActionList"/>
    <dgm:cxn modelId="{DBCBBE6E-ED5A-4D4E-89B9-ECD28372F2FD}" type="presOf" srcId="{A84FBB4F-8F86-407D-AFBB-7510E8F9AC88}" destId="{D5A90A24-3301-4B8E-84C4-CF1D49615B33}" srcOrd="0" destOrd="0" presId="urn:microsoft.com/office/officeart/2016/7/layout/VerticalHollowActionList"/>
    <dgm:cxn modelId="{EB37C570-A83E-41B7-AF5E-03C42606CDFA}" type="presOf" srcId="{713B950E-C460-420B-916D-3845534956A7}" destId="{DC65A008-9312-46EE-B686-F737C655DCCC}" srcOrd="0" destOrd="0" presId="urn:microsoft.com/office/officeart/2016/7/layout/VerticalHollowActionList"/>
    <dgm:cxn modelId="{DA4D2552-8C23-40F5-9622-059873257E73}" type="presOf" srcId="{9BA0353B-DA5A-43A4-965E-D085DB9C5E61}" destId="{AD7F4AEB-6B12-479B-89CB-2167D9B6133C}" srcOrd="0" destOrd="0" presId="urn:microsoft.com/office/officeart/2016/7/layout/VerticalHollowActionList"/>
    <dgm:cxn modelId="{1356DB54-96E8-4F69-87BB-4A8CFA5D19B5}" type="presOf" srcId="{C87E6C56-36A0-49E7-8C8C-5BD1049D472E}" destId="{F48186A7-F547-46CE-AA17-FB455C8BAB7E}" srcOrd="0" destOrd="0" presId="urn:microsoft.com/office/officeart/2016/7/layout/VerticalHollowActionList"/>
    <dgm:cxn modelId="{6364FC74-8295-42B1-B306-645E37D006C4}" srcId="{96193AA4-90B3-4A6F-98F1-EFACDEBC9D36}" destId="{26C61CDD-0F26-48C9-9B5B-5DC93A6CD3EA}" srcOrd="6" destOrd="0" parTransId="{ACA557D5-437C-48EE-99E0-3AAA87422750}" sibTransId="{FF95BB37-DD4B-48E0-A684-F59FAD31F8E9}"/>
    <dgm:cxn modelId="{BBD02A55-1627-4BE4-A00F-BAD3DC15E329}" type="presOf" srcId="{DCCAB766-C796-4269-BD12-2653DD188A09}" destId="{FAA8B960-642B-405C-A79D-7FEF973F05C7}" srcOrd="0" destOrd="0" presId="urn:microsoft.com/office/officeart/2016/7/layout/VerticalHollowActionList"/>
    <dgm:cxn modelId="{90689B89-4398-447D-B954-7B4AF413EFDE}" srcId="{96193AA4-90B3-4A6F-98F1-EFACDEBC9D36}" destId="{A84FBB4F-8F86-407D-AFBB-7510E8F9AC88}" srcOrd="1" destOrd="0" parTransId="{699DBCBF-4E9B-4766-AADA-767A23A09246}" sibTransId="{2751E113-4D78-489A-8685-3929D6AF5319}"/>
    <dgm:cxn modelId="{0EAF1C8D-6BEC-4872-87C3-C86E20828D41}" srcId="{99D6F868-63C2-4E44-B7B5-237F5800A35F}" destId="{DCCAB766-C796-4269-BD12-2653DD188A09}" srcOrd="0" destOrd="0" parTransId="{6708E884-7FBD-4E2E-A015-5C6B91BDA42D}" sibTransId="{8F37F9E9-1DCA-4320-B908-2A994E380EF2}"/>
    <dgm:cxn modelId="{933EA392-55CD-45D8-A4FC-162136F3C246}" srcId="{96193AA4-90B3-4A6F-98F1-EFACDEBC9D36}" destId="{8E68B718-D5AD-4189-AD7A-AF40F8C9816D}" srcOrd="5" destOrd="0" parTransId="{DC703FAB-7D14-4282-A3C9-94585D372982}" sibTransId="{26495FE1-9075-48B7-ADD0-8506E5595BAE}"/>
    <dgm:cxn modelId="{8CC8969C-2B0F-4663-8594-52D5420213B7}" type="presOf" srcId="{983C6C0F-3E91-4E6E-90D8-3B7696D09B45}" destId="{97A3A7AF-5164-4490-B312-C8BED2D2F70E}" srcOrd="0" destOrd="0" presId="urn:microsoft.com/office/officeart/2016/7/layout/VerticalHollowActionList"/>
    <dgm:cxn modelId="{793E5AA2-36F7-4E2B-9705-EB69FA86DDBE}" srcId="{EB9FFF3D-A499-4FA0-A7BF-9D78B93AC3BD}" destId="{983C6C0F-3E91-4E6E-90D8-3B7696D09B45}" srcOrd="0" destOrd="0" parTransId="{AAB84284-24C0-4216-BBF3-7D983ADEECFA}" sibTransId="{FC6AE83D-2783-4006-A4AC-0D2E061F11E6}"/>
    <dgm:cxn modelId="{CF3981A4-C9F6-4C33-8416-52CD977DE87A}" srcId="{8E68B718-D5AD-4189-AD7A-AF40F8C9816D}" destId="{C87E6C56-36A0-49E7-8C8C-5BD1049D472E}" srcOrd="0" destOrd="0" parTransId="{29FE0DDA-74E3-406C-B5A5-595AF0066530}" sibTransId="{418A9BCB-B43B-4E81-85B1-745CD93950F1}"/>
    <dgm:cxn modelId="{DDA99FA5-DE63-4BB3-B068-843B95BE35AC}" srcId="{96193AA4-90B3-4A6F-98F1-EFACDEBC9D36}" destId="{EB9FFF3D-A499-4FA0-A7BF-9D78B93AC3BD}" srcOrd="2" destOrd="0" parTransId="{B8E3F24C-D2C8-48BF-A4A2-FEB164A3D013}" sibTransId="{3FF11A21-2FCD-49BF-B846-1673C010352E}"/>
    <dgm:cxn modelId="{C3CDB0A8-7B25-4555-890F-7DE27FA04C8D}" srcId="{96193AA4-90B3-4A6F-98F1-EFACDEBC9D36}" destId="{CFC6F9C7-0DC3-4607-BAD0-85EA9E54A149}" srcOrd="0" destOrd="0" parTransId="{015F7CB1-5833-4E83-AF12-ACB46D006AA9}" sibTransId="{0F299FF3-F56E-4B71-A00C-C14891932A34}"/>
    <dgm:cxn modelId="{1DC3ABB1-678D-4569-880D-478BBC33089E}" srcId="{A84FBB4F-8F86-407D-AFBB-7510E8F9AC88}" destId="{4D43B394-E6FA-4F95-82A1-17E2FD52E1AE}" srcOrd="0" destOrd="0" parTransId="{D9D6E34C-08C7-44C3-92C2-3219648E3720}" sibTransId="{B3EF9169-0072-4FDE-9B12-B48EC1027850}"/>
    <dgm:cxn modelId="{04C011B8-6E0C-4D96-9F81-04D7C4503DA4}" type="presOf" srcId="{FBB01DBB-A77B-4C90-9BA3-0B51BD4517E9}" destId="{B65D2008-664C-4CBE-B0A1-36F5FFD8B3E0}" srcOrd="0" destOrd="0" presId="urn:microsoft.com/office/officeart/2016/7/layout/VerticalHollowActionList"/>
    <dgm:cxn modelId="{F142A5C1-8C44-400B-ACB3-B8CBE004DD24}" type="presOf" srcId="{CD3745F6-2ADC-4D1B-8A6D-ADA4484C7AA4}" destId="{649B4084-4F6F-48DA-9E62-809C79E5FB21}" srcOrd="0" destOrd="0" presId="urn:microsoft.com/office/officeart/2016/7/layout/VerticalHollowActionList"/>
    <dgm:cxn modelId="{1CD9DBC7-08C7-4E83-ABCF-CFAABEFB7184}" type="presOf" srcId="{18D91D11-47D3-48DE-9D32-E9A09923C776}" destId="{9BF53436-5014-4E90-AA28-59B6BF037021}" srcOrd="0" destOrd="0" presId="urn:microsoft.com/office/officeart/2016/7/layout/VerticalHollowActionList"/>
    <dgm:cxn modelId="{87F3FFD5-646C-40E4-9207-75696967C9D5}" type="presOf" srcId="{99D6F868-63C2-4E44-B7B5-237F5800A35F}" destId="{907A0968-0368-49EE-A629-50DE3514ECB8}" srcOrd="0" destOrd="0" presId="urn:microsoft.com/office/officeart/2016/7/layout/VerticalHollowActionList"/>
    <dgm:cxn modelId="{66A350DC-71B2-4491-BB21-432304D4FD20}" type="presOf" srcId="{BCC56C12-4BDE-451A-ADDD-E5CA6B1918E4}" destId="{3F07D8C7-B891-4D4A-A213-DA3F7680C5AB}" srcOrd="0" destOrd="0" presId="urn:microsoft.com/office/officeart/2016/7/layout/VerticalHollowActionList"/>
    <dgm:cxn modelId="{38D8FEDF-D8EE-49C9-AC7C-0B43ADE049DD}" type="presOf" srcId="{C7E4C8CA-DD95-4C1A-8566-38C3824BE823}" destId="{AB9A1E82-16FE-4679-AA6F-950784792527}" srcOrd="0" destOrd="0" presId="urn:microsoft.com/office/officeart/2016/7/layout/VerticalHollowActionList"/>
    <dgm:cxn modelId="{33E23BE4-E8B8-4BAA-A63E-CEAF3E3695C6}" srcId="{96193AA4-90B3-4A6F-98F1-EFACDEBC9D36}" destId="{99D6F868-63C2-4E44-B7B5-237F5800A35F}" srcOrd="7" destOrd="0" parTransId="{1281EA19-2DEE-4BB3-B02D-604D95404B11}" sibTransId="{4E27D1A0-8E55-4DFA-9688-3B8E034EF7A5}"/>
    <dgm:cxn modelId="{8DD8A7ED-7B3C-4295-8602-BE2F0A7A6BF3}" type="presOf" srcId="{8E68B718-D5AD-4189-AD7A-AF40F8C9816D}" destId="{50425B43-E184-4187-A930-7F1794098625}" srcOrd="0" destOrd="0" presId="urn:microsoft.com/office/officeart/2016/7/layout/VerticalHollowActionList"/>
    <dgm:cxn modelId="{6A759FEE-99EF-4475-ADE6-AC971B885569}" srcId="{96193AA4-90B3-4A6F-98F1-EFACDEBC9D36}" destId="{FBB01DBB-A77B-4C90-9BA3-0B51BD4517E9}" srcOrd="3" destOrd="0" parTransId="{CE76B200-2EA9-4865-BF24-B311677F0BE0}" sibTransId="{5A99FB9A-04A7-43D0-AF7E-798608489760}"/>
    <dgm:cxn modelId="{F34FB4FB-44A6-4868-9322-4D572FDC9F7D}" type="presOf" srcId="{CFC6F9C7-0DC3-4607-BAD0-85EA9E54A149}" destId="{3D554F7B-AC34-468B-825A-D34B16895EF1}" srcOrd="0" destOrd="0" presId="urn:microsoft.com/office/officeart/2016/7/layout/VerticalHollowActionList"/>
    <dgm:cxn modelId="{6A21CFFE-B43B-435C-BD3E-A59E1286EC5D}" srcId="{96193AA4-90B3-4A6F-98F1-EFACDEBC9D36}" destId="{18D91D11-47D3-48DE-9D32-E9A09923C776}" srcOrd="8" destOrd="0" parTransId="{CA7B7128-4A4F-45E1-8748-0833D139FEAA}" sibTransId="{06FD21DA-659A-4D40-AE51-F82B18ECA10E}"/>
    <dgm:cxn modelId="{5DEA5036-D0D7-4637-93DD-4965157B621F}" type="presParOf" srcId="{25F88FEF-1D29-41BF-8B7A-6C041D5E1666}" destId="{4C689C94-1911-417C-80FE-04271F192B30}" srcOrd="0" destOrd="0" presId="urn:microsoft.com/office/officeart/2016/7/layout/VerticalHollowActionList"/>
    <dgm:cxn modelId="{BADACBFE-FE60-4DA6-9CF7-69328518CA99}" type="presParOf" srcId="{4C689C94-1911-417C-80FE-04271F192B30}" destId="{3D554F7B-AC34-468B-825A-D34B16895EF1}" srcOrd="0" destOrd="0" presId="urn:microsoft.com/office/officeart/2016/7/layout/VerticalHollowActionList"/>
    <dgm:cxn modelId="{53D45E32-8416-4877-9ECE-343DA80CADAA}" type="presParOf" srcId="{4C689C94-1911-417C-80FE-04271F192B30}" destId="{AD7F4AEB-6B12-479B-89CB-2167D9B6133C}" srcOrd="1" destOrd="0" presId="urn:microsoft.com/office/officeart/2016/7/layout/VerticalHollowActionList"/>
    <dgm:cxn modelId="{227052CB-3A8E-481D-B8F4-BC93B6E043ED}" type="presParOf" srcId="{25F88FEF-1D29-41BF-8B7A-6C041D5E1666}" destId="{398AE456-1B6A-47E6-8B75-F599AF76A0D6}" srcOrd="1" destOrd="0" presId="urn:microsoft.com/office/officeart/2016/7/layout/VerticalHollowActionList"/>
    <dgm:cxn modelId="{3EE3E595-74B8-4D7C-B749-4C4240DE04C4}" type="presParOf" srcId="{25F88FEF-1D29-41BF-8B7A-6C041D5E1666}" destId="{E726D82E-94EE-4855-80A8-0ECB7A1F3764}" srcOrd="2" destOrd="0" presId="urn:microsoft.com/office/officeart/2016/7/layout/VerticalHollowActionList"/>
    <dgm:cxn modelId="{CB9135ED-60F4-4427-8288-5EDAA303DF8E}" type="presParOf" srcId="{E726D82E-94EE-4855-80A8-0ECB7A1F3764}" destId="{D5A90A24-3301-4B8E-84C4-CF1D49615B33}" srcOrd="0" destOrd="0" presId="urn:microsoft.com/office/officeart/2016/7/layout/VerticalHollowActionList"/>
    <dgm:cxn modelId="{4D75EE4A-0496-4412-BE3E-C509D4508FE6}" type="presParOf" srcId="{E726D82E-94EE-4855-80A8-0ECB7A1F3764}" destId="{E2B475C7-116C-4F34-9BAB-1E623D07C6DD}" srcOrd="1" destOrd="0" presId="urn:microsoft.com/office/officeart/2016/7/layout/VerticalHollowActionList"/>
    <dgm:cxn modelId="{3BF3999F-B560-4550-95F5-23B148FEAE11}" type="presParOf" srcId="{25F88FEF-1D29-41BF-8B7A-6C041D5E1666}" destId="{B7E78F73-2359-42A9-9177-CB53DD953EA1}" srcOrd="3" destOrd="0" presId="urn:microsoft.com/office/officeart/2016/7/layout/VerticalHollowActionList"/>
    <dgm:cxn modelId="{7E69415B-2F5B-4B8F-AF13-47989BD11719}" type="presParOf" srcId="{25F88FEF-1D29-41BF-8B7A-6C041D5E1666}" destId="{BE8CF31C-1F85-491D-8100-D7572F78DDB4}" srcOrd="4" destOrd="0" presId="urn:microsoft.com/office/officeart/2016/7/layout/VerticalHollowActionList"/>
    <dgm:cxn modelId="{DAC34C37-6259-4023-BF30-DC217CC7284B}" type="presParOf" srcId="{BE8CF31C-1F85-491D-8100-D7572F78DDB4}" destId="{4A97E302-D644-4608-B92F-2574E80B374B}" srcOrd="0" destOrd="0" presId="urn:microsoft.com/office/officeart/2016/7/layout/VerticalHollowActionList"/>
    <dgm:cxn modelId="{1C48B706-B028-4CE0-8B40-A26E5E7CE17B}" type="presParOf" srcId="{BE8CF31C-1F85-491D-8100-D7572F78DDB4}" destId="{97A3A7AF-5164-4490-B312-C8BED2D2F70E}" srcOrd="1" destOrd="0" presId="urn:microsoft.com/office/officeart/2016/7/layout/VerticalHollowActionList"/>
    <dgm:cxn modelId="{7B14DA3D-F572-4ED4-A9F9-0C08F9C7784E}" type="presParOf" srcId="{25F88FEF-1D29-41BF-8B7A-6C041D5E1666}" destId="{EC7AC800-E97D-48D2-B0F3-377E27ECD78F}" srcOrd="5" destOrd="0" presId="urn:microsoft.com/office/officeart/2016/7/layout/VerticalHollowActionList"/>
    <dgm:cxn modelId="{BD1ACC4D-6435-437B-8D1C-C8322727B019}" type="presParOf" srcId="{25F88FEF-1D29-41BF-8B7A-6C041D5E1666}" destId="{77894841-5C4A-4EE5-ADDC-ADC0635536B1}" srcOrd="6" destOrd="0" presId="urn:microsoft.com/office/officeart/2016/7/layout/VerticalHollowActionList"/>
    <dgm:cxn modelId="{E10D6C50-09BE-46B7-B3E3-B53A2EB68D2B}" type="presParOf" srcId="{77894841-5C4A-4EE5-ADDC-ADC0635536B1}" destId="{B65D2008-664C-4CBE-B0A1-36F5FFD8B3E0}" srcOrd="0" destOrd="0" presId="urn:microsoft.com/office/officeart/2016/7/layout/VerticalHollowActionList"/>
    <dgm:cxn modelId="{F4E37D35-7B9C-4F42-ACD6-5664D6B0058E}" type="presParOf" srcId="{77894841-5C4A-4EE5-ADDC-ADC0635536B1}" destId="{3F07D8C7-B891-4D4A-A213-DA3F7680C5AB}" srcOrd="1" destOrd="0" presId="urn:microsoft.com/office/officeart/2016/7/layout/VerticalHollowActionList"/>
    <dgm:cxn modelId="{339691FE-684A-46C7-B659-E8F5F439053F}" type="presParOf" srcId="{25F88FEF-1D29-41BF-8B7A-6C041D5E1666}" destId="{ACF507FD-C4B9-4E1C-9AFD-0AB32295F488}" srcOrd="7" destOrd="0" presId="urn:microsoft.com/office/officeart/2016/7/layout/VerticalHollowActionList"/>
    <dgm:cxn modelId="{2D9EBCB6-6D27-48BC-9A07-FF016A3F93FA}" type="presParOf" srcId="{25F88FEF-1D29-41BF-8B7A-6C041D5E1666}" destId="{642602F1-9255-4575-BB2C-DE837654941A}" srcOrd="8" destOrd="0" presId="urn:microsoft.com/office/officeart/2016/7/layout/VerticalHollowActionList"/>
    <dgm:cxn modelId="{A1392DE9-457B-4BB7-904A-14BD83F1281F}" type="presParOf" srcId="{642602F1-9255-4575-BB2C-DE837654941A}" destId="{771C4BAF-E9A6-4D6B-B706-0AE26DB516CC}" srcOrd="0" destOrd="0" presId="urn:microsoft.com/office/officeart/2016/7/layout/VerticalHollowActionList"/>
    <dgm:cxn modelId="{D92BBFA6-1DC9-4289-A904-9DFAB7F9B577}" type="presParOf" srcId="{642602F1-9255-4575-BB2C-DE837654941A}" destId="{649B4084-4F6F-48DA-9E62-809C79E5FB21}" srcOrd="1" destOrd="0" presId="urn:microsoft.com/office/officeart/2016/7/layout/VerticalHollowActionList"/>
    <dgm:cxn modelId="{A212F7BA-444C-43DE-B08A-443034737D6C}" type="presParOf" srcId="{25F88FEF-1D29-41BF-8B7A-6C041D5E1666}" destId="{ABFA4F77-F951-464B-8D71-057BA2B39B93}" srcOrd="9" destOrd="0" presId="urn:microsoft.com/office/officeart/2016/7/layout/VerticalHollowActionList"/>
    <dgm:cxn modelId="{11A03BE8-C1F2-4951-B884-5FFE757A3203}" type="presParOf" srcId="{25F88FEF-1D29-41BF-8B7A-6C041D5E1666}" destId="{483046B4-9313-4E99-B7AB-41EC77E9391A}" srcOrd="10" destOrd="0" presId="urn:microsoft.com/office/officeart/2016/7/layout/VerticalHollowActionList"/>
    <dgm:cxn modelId="{E802A0C8-75D6-4D79-A7EE-B12CFEE5D909}" type="presParOf" srcId="{483046B4-9313-4E99-B7AB-41EC77E9391A}" destId="{50425B43-E184-4187-A930-7F1794098625}" srcOrd="0" destOrd="0" presId="urn:microsoft.com/office/officeart/2016/7/layout/VerticalHollowActionList"/>
    <dgm:cxn modelId="{16F7C5AA-1B98-45CE-8C42-DFCEA4CC0178}" type="presParOf" srcId="{483046B4-9313-4E99-B7AB-41EC77E9391A}" destId="{F48186A7-F547-46CE-AA17-FB455C8BAB7E}" srcOrd="1" destOrd="0" presId="urn:microsoft.com/office/officeart/2016/7/layout/VerticalHollowActionList"/>
    <dgm:cxn modelId="{9B749B97-2846-4F51-80DE-6F6B92FB2C97}" type="presParOf" srcId="{25F88FEF-1D29-41BF-8B7A-6C041D5E1666}" destId="{FA446950-9562-4DC7-AD53-B5C939055EC8}" srcOrd="11" destOrd="0" presId="urn:microsoft.com/office/officeart/2016/7/layout/VerticalHollowActionList"/>
    <dgm:cxn modelId="{E8F3F0DF-D6DD-4876-9F39-5A71D4313B0F}" type="presParOf" srcId="{25F88FEF-1D29-41BF-8B7A-6C041D5E1666}" destId="{5AC0AA09-92B7-44B3-86C5-2C425EEA701C}" srcOrd="12" destOrd="0" presId="urn:microsoft.com/office/officeart/2016/7/layout/VerticalHollowActionList"/>
    <dgm:cxn modelId="{BDCD3084-E814-4F27-BB56-EB9BE21C812E}" type="presParOf" srcId="{5AC0AA09-92B7-44B3-86C5-2C425EEA701C}" destId="{4D3CBC5A-4830-4730-800D-9E40B5E780C5}" srcOrd="0" destOrd="0" presId="urn:microsoft.com/office/officeart/2016/7/layout/VerticalHollowActionList"/>
    <dgm:cxn modelId="{4424717A-2033-406E-9AA4-B14F58CAB0D0}" type="presParOf" srcId="{5AC0AA09-92B7-44B3-86C5-2C425EEA701C}" destId="{DC65A008-9312-46EE-B686-F737C655DCCC}" srcOrd="1" destOrd="0" presId="urn:microsoft.com/office/officeart/2016/7/layout/VerticalHollowActionList"/>
    <dgm:cxn modelId="{C0159260-E6DB-4BAD-9C79-1625AF45C0FE}" type="presParOf" srcId="{25F88FEF-1D29-41BF-8B7A-6C041D5E1666}" destId="{B3315F9C-D3A6-458C-9B1D-9B3B236EA2EA}" srcOrd="13" destOrd="0" presId="urn:microsoft.com/office/officeart/2016/7/layout/VerticalHollowActionList"/>
    <dgm:cxn modelId="{F8E37658-CAB0-4CEA-B336-8C4AE07F2EC0}" type="presParOf" srcId="{25F88FEF-1D29-41BF-8B7A-6C041D5E1666}" destId="{ACD8E92B-C753-4206-85F5-D6B7339CDE5A}" srcOrd="14" destOrd="0" presId="urn:microsoft.com/office/officeart/2016/7/layout/VerticalHollowActionList"/>
    <dgm:cxn modelId="{952FE175-83EC-40A7-A3B1-1FAF18DCD6C2}" type="presParOf" srcId="{ACD8E92B-C753-4206-85F5-D6B7339CDE5A}" destId="{907A0968-0368-49EE-A629-50DE3514ECB8}" srcOrd="0" destOrd="0" presId="urn:microsoft.com/office/officeart/2016/7/layout/VerticalHollowActionList"/>
    <dgm:cxn modelId="{9096393D-B894-4554-ABFE-C4F21868A139}" type="presParOf" srcId="{ACD8E92B-C753-4206-85F5-D6B7339CDE5A}" destId="{FAA8B960-642B-405C-A79D-7FEF973F05C7}" srcOrd="1" destOrd="0" presId="urn:microsoft.com/office/officeart/2016/7/layout/VerticalHollowActionList"/>
    <dgm:cxn modelId="{EA2ECA0A-437F-4BC4-8AC4-DCF47E83C001}" type="presParOf" srcId="{25F88FEF-1D29-41BF-8B7A-6C041D5E1666}" destId="{46BEB98D-0A44-4982-ACE3-4A434E3F8F68}" srcOrd="15" destOrd="0" presId="urn:microsoft.com/office/officeart/2016/7/layout/VerticalHollowActionList"/>
    <dgm:cxn modelId="{4572279B-6249-4873-BB03-2B6A86DA57C0}" type="presParOf" srcId="{25F88FEF-1D29-41BF-8B7A-6C041D5E1666}" destId="{83F51476-7E94-4F05-AE56-C7CA412C17FC}" srcOrd="16" destOrd="0" presId="urn:microsoft.com/office/officeart/2016/7/layout/VerticalHollowActionList"/>
    <dgm:cxn modelId="{30771D92-EEE4-4F52-B9EF-D744D84A8092}" type="presParOf" srcId="{83F51476-7E94-4F05-AE56-C7CA412C17FC}" destId="{9BF53436-5014-4E90-AA28-59B6BF037021}" srcOrd="0" destOrd="0" presId="urn:microsoft.com/office/officeart/2016/7/layout/VerticalHollowActionList"/>
    <dgm:cxn modelId="{B921BA04-5869-42E5-99E0-4CC9D3C51182}" type="presParOf" srcId="{83F51476-7E94-4F05-AE56-C7CA412C17FC}" destId="{AB9A1E82-16FE-4679-AA6F-950784792527}"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980DD-E2E2-40C1-B9D3-2628C4A6E814}">
      <dsp:nvSpPr>
        <dsp:cNvPr id="0" name=""/>
        <dsp:cNvSpPr/>
      </dsp:nvSpPr>
      <dsp:spPr>
        <a:xfrm>
          <a:off x="5868049" y="385755"/>
          <a:ext cx="2994993" cy="3600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US" sz="2000" b="1" kern="1200" dirty="0"/>
            <a:t>B. Cultural &amp; Personal Factors</a:t>
          </a:r>
          <a:endParaRPr lang="en-US" sz="2000" kern="1200" dirty="0"/>
        </a:p>
        <a:p>
          <a:pPr marL="228600" lvl="1" indent="-228600" algn="l" defTabSz="889000">
            <a:lnSpc>
              <a:spcPct val="90000"/>
            </a:lnSpc>
            <a:spcBef>
              <a:spcPct val="0"/>
            </a:spcBef>
            <a:spcAft>
              <a:spcPct val="15000"/>
            </a:spcAft>
            <a:buChar char="•"/>
          </a:pPr>
          <a:r>
            <a:rPr lang="en-US" sz="2000" b="1" kern="1200" dirty="0"/>
            <a:t>"Hero Culture"</a:t>
          </a:r>
          <a:r>
            <a:rPr lang="en-US" sz="2000" kern="1200" dirty="0"/>
            <a:t> – Medicine glorifies self-sacrifice</a:t>
          </a:r>
        </a:p>
        <a:p>
          <a:pPr marL="228600" lvl="1" indent="-228600" algn="l" defTabSz="889000">
            <a:lnSpc>
              <a:spcPct val="90000"/>
            </a:lnSpc>
            <a:spcBef>
              <a:spcPct val="0"/>
            </a:spcBef>
            <a:spcAft>
              <a:spcPct val="15000"/>
            </a:spcAft>
            <a:buChar char="•"/>
          </a:pPr>
          <a:r>
            <a:rPr lang="en-US" sz="2000" b="1" kern="1200" dirty="0"/>
            <a:t>Emotional toll of patient care</a:t>
          </a:r>
          <a:r>
            <a:rPr lang="en-US" sz="2000" kern="1200" dirty="0"/>
            <a:t> – Chronic exposure to suffering</a:t>
          </a:r>
        </a:p>
        <a:p>
          <a:pPr marL="228600" lvl="1" indent="-228600" algn="l" defTabSz="889000">
            <a:lnSpc>
              <a:spcPct val="90000"/>
            </a:lnSpc>
            <a:spcBef>
              <a:spcPct val="0"/>
            </a:spcBef>
            <a:spcAft>
              <a:spcPct val="15000"/>
            </a:spcAft>
            <a:buChar char="•"/>
          </a:pPr>
          <a:r>
            <a:rPr lang="en-US" sz="2000" b="1" kern="1200" dirty="0"/>
            <a:t>Work-life imbalance</a:t>
          </a:r>
          <a:r>
            <a:rPr lang="en-US" sz="2000" kern="1200" dirty="0"/>
            <a:t> – No clear boundaries between work and personal life</a:t>
          </a:r>
        </a:p>
      </dsp:txBody>
      <dsp:txXfrm>
        <a:off x="5868049" y="385755"/>
        <a:ext cx="2994993" cy="3600829"/>
      </dsp:txXfrm>
    </dsp:sp>
    <dsp:sp modelId="{9E7FC4A7-0106-4F00-84FD-CCEC9F414B2F}">
      <dsp:nvSpPr>
        <dsp:cNvPr id="0" name=""/>
        <dsp:cNvSpPr/>
      </dsp:nvSpPr>
      <dsp:spPr>
        <a:xfrm>
          <a:off x="2894476" y="771017"/>
          <a:ext cx="4353978" cy="4353978"/>
        </a:xfrm>
        <a:prstGeom prst="circularArrow">
          <a:avLst>
            <a:gd name="adj1" fmla="val 9486"/>
            <a:gd name="adj2" fmla="val 685234"/>
            <a:gd name="adj3" fmla="val 8281742"/>
            <a:gd name="adj4" fmla="val 1970565"/>
            <a:gd name="adj5" fmla="val 1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E89015-3C66-4DBD-9922-2E48A2B63F2F}">
      <dsp:nvSpPr>
        <dsp:cNvPr id="0" name=""/>
        <dsp:cNvSpPr/>
      </dsp:nvSpPr>
      <dsp:spPr>
        <a:xfrm>
          <a:off x="1253182" y="486643"/>
          <a:ext cx="2910146" cy="3441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US" sz="2000" b="1" kern="1200" dirty="0"/>
            <a:t>A. Systemic Issues</a:t>
          </a:r>
          <a:endParaRPr lang="en-US" sz="2000" kern="1200" dirty="0"/>
        </a:p>
        <a:p>
          <a:pPr marL="0" lvl="0" indent="0" algn="l" defTabSz="889000">
            <a:lnSpc>
              <a:spcPct val="90000"/>
            </a:lnSpc>
            <a:spcBef>
              <a:spcPct val="0"/>
            </a:spcBef>
            <a:spcAft>
              <a:spcPct val="35000"/>
            </a:spcAft>
            <a:buNone/>
          </a:pPr>
          <a:r>
            <a:rPr lang="en-US" sz="2000" b="1" kern="1200" dirty="0"/>
            <a:t>Administrative burden &amp; EMRs</a:t>
          </a:r>
          <a:r>
            <a:rPr lang="en-US" sz="2000" kern="1200" dirty="0"/>
            <a:t> – Physicians spend </a:t>
          </a:r>
          <a:r>
            <a:rPr lang="en-US" sz="2000" b="1" kern="1200" dirty="0"/>
            <a:t>49% of their workday on EMRs</a:t>
          </a:r>
          <a:r>
            <a:rPr lang="en-US" sz="2000" kern="1200" dirty="0"/>
            <a:t> (</a:t>
          </a:r>
          <a:r>
            <a:rPr lang="en-US" sz="2000" i="1" kern="1200" dirty="0"/>
            <a:t>Ann Fam Med, 2017</a:t>
          </a:r>
          <a:r>
            <a:rPr lang="en-US" sz="2000" kern="1200" dirty="0"/>
            <a:t>)</a:t>
          </a:r>
        </a:p>
        <a:p>
          <a:pPr marL="0" lvl="0" indent="0" algn="l" defTabSz="889000">
            <a:lnSpc>
              <a:spcPct val="90000"/>
            </a:lnSpc>
            <a:spcBef>
              <a:spcPct val="0"/>
            </a:spcBef>
            <a:spcAft>
              <a:spcPct val="35000"/>
            </a:spcAft>
            <a:buNone/>
          </a:pPr>
          <a:r>
            <a:rPr lang="en-US" sz="2000" b="1" kern="1200" dirty="0"/>
            <a:t>High patient loads &amp; long work hours</a:t>
          </a:r>
          <a:r>
            <a:rPr lang="en-US" sz="2000" kern="1200" dirty="0"/>
            <a:t> – Average of </a:t>
          </a:r>
          <a:r>
            <a:rPr lang="en-US" sz="2000" b="1" kern="1200" dirty="0"/>
            <a:t>20–30 patients per day</a:t>
          </a:r>
          <a:endParaRPr lang="en-US" sz="2000" kern="1200" dirty="0"/>
        </a:p>
        <a:p>
          <a:pPr marL="0" lvl="0" indent="0" algn="l" defTabSz="889000">
            <a:lnSpc>
              <a:spcPct val="90000"/>
            </a:lnSpc>
            <a:spcBef>
              <a:spcPct val="0"/>
            </a:spcBef>
            <a:spcAft>
              <a:spcPct val="35000"/>
            </a:spcAft>
            <a:buNone/>
          </a:pPr>
          <a:r>
            <a:rPr lang="en-US" sz="2000" b="1" kern="1200" dirty="0"/>
            <a:t>Lack of autonomy</a:t>
          </a:r>
          <a:r>
            <a:rPr lang="en-US" sz="2000" kern="1200" dirty="0"/>
            <a:t> – Insurance constraints, corporate medicine</a:t>
          </a:r>
        </a:p>
      </dsp:txBody>
      <dsp:txXfrm>
        <a:off x="1253182" y="486643"/>
        <a:ext cx="2910146" cy="3441067"/>
      </dsp:txXfrm>
    </dsp:sp>
    <dsp:sp modelId="{4D760C3E-62A3-4C51-9240-17972C54658A}">
      <dsp:nvSpPr>
        <dsp:cNvPr id="0" name=""/>
        <dsp:cNvSpPr/>
      </dsp:nvSpPr>
      <dsp:spPr>
        <a:xfrm>
          <a:off x="2680657" y="-1067337"/>
          <a:ext cx="4353978" cy="4353978"/>
        </a:xfrm>
        <a:prstGeom prst="circularArrow">
          <a:avLst>
            <a:gd name="adj1" fmla="val 9486"/>
            <a:gd name="adj2" fmla="val 685234"/>
            <a:gd name="adj3" fmla="val 19082474"/>
            <a:gd name="adj4" fmla="val 12403776"/>
            <a:gd name="adj5" fmla="val 11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B77EC-7355-44A5-A027-48025EEACE4C}">
      <dsp:nvSpPr>
        <dsp:cNvPr id="0" name=""/>
        <dsp:cNvSpPr/>
      </dsp:nvSpPr>
      <dsp:spPr>
        <a:xfrm>
          <a:off x="0" y="194408"/>
          <a:ext cx="2464593" cy="1478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Exercise</a:t>
          </a:r>
        </a:p>
      </dsp:txBody>
      <dsp:txXfrm>
        <a:off x="0" y="194408"/>
        <a:ext cx="2464593" cy="1478756"/>
      </dsp:txXfrm>
    </dsp:sp>
    <dsp:sp modelId="{B8CE3829-382A-42D0-81D5-5FC8B62C6EB5}">
      <dsp:nvSpPr>
        <dsp:cNvPr id="0" name=""/>
        <dsp:cNvSpPr/>
      </dsp:nvSpPr>
      <dsp:spPr>
        <a:xfrm>
          <a:off x="2711053" y="194408"/>
          <a:ext cx="2464593" cy="1478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Quit Smoking</a:t>
          </a:r>
        </a:p>
      </dsp:txBody>
      <dsp:txXfrm>
        <a:off x="2711053" y="194408"/>
        <a:ext cx="2464593" cy="1478756"/>
      </dsp:txXfrm>
    </dsp:sp>
    <dsp:sp modelId="{580BCB05-CA3F-4501-8F45-FE6313901263}">
      <dsp:nvSpPr>
        <dsp:cNvPr id="0" name=""/>
        <dsp:cNvSpPr/>
      </dsp:nvSpPr>
      <dsp:spPr>
        <a:xfrm>
          <a:off x="5422106" y="194408"/>
          <a:ext cx="2464593" cy="1478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Nutrition</a:t>
          </a:r>
        </a:p>
      </dsp:txBody>
      <dsp:txXfrm>
        <a:off x="5422106" y="194408"/>
        <a:ext cx="2464593" cy="1478756"/>
      </dsp:txXfrm>
    </dsp:sp>
    <dsp:sp modelId="{DD2E0097-B0E6-4F32-A583-C90BF512EA92}">
      <dsp:nvSpPr>
        <dsp:cNvPr id="0" name=""/>
        <dsp:cNvSpPr/>
      </dsp:nvSpPr>
      <dsp:spPr>
        <a:xfrm>
          <a:off x="1355526" y="1919624"/>
          <a:ext cx="2464593" cy="1478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Moderation of Alcohol</a:t>
          </a:r>
        </a:p>
      </dsp:txBody>
      <dsp:txXfrm>
        <a:off x="1355526" y="1919624"/>
        <a:ext cx="2464593" cy="1478756"/>
      </dsp:txXfrm>
    </dsp:sp>
    <dsp:sp modelId="{978F71F0-5CC8-4197-A150-FAB86BE9CC3B}">
      <dsp:nvSpPr>
        <dsp:cNvPr id="0" name=""/>
        <dsp:cNvSpPr/>
      </dsp:nvSpPr>
      <dsp:spPr>
        <a:xfrm>
          <a:off x="4066579" y="1919624"/>
          <a:ext cx="2464593" cy="1478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Optimize BMI</a:t>
          </a:r>
        </a:p>
      </dsp:txBody>
      <dsp:txXfrm>
        <a:off x="4066579" y="1919624"/>
        <a:ext cx="2464593" cy="14787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BB52-0F4A-4F0A-99CB-FDFF3C005527}">
      <dsp:nvSpPr>
        <dsp:cNvPr id="0" name=""/>
        <dsp:cNvSpPr/>
      </dsp:nvSpPr>
      <dsp:spPr>
        <a:xfrm>
          <a:off x="3696" y="261200"/>
          <a:ext cx="1417141" cy="432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u="sng" kern="1200"/>
            <a:t>Connect </a:t>
          </a:r>
          <a:endParaRPr lang="en-US" sz="1500" kern="1200"/>
        </a:p>
      </dsp:txBody>
      <dsp:txXfrm>
        <a:off x="3696" y="261200"/>
        <a:ext cx="1417141" cy="432000"/>
      </dsp:txXfrm>
    </dsp:sp>
    <dsp:sp modelId="{76582C5B-A341-400C-9850-02E30F364C70}">
      <dsp:nvSpPr>
        <dsp:cNvPr id="0" name=""/>
        <dsp:cNvSpPr/>
      </dsp:nvSpPr>
      <dsp:spPr>
        <a:xfrm>
          <a:off x="3696" y="693200"/>
          <a:ext cx="1417141" cy="339693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Strengthening relationships with others and feeling close to and valued by others, including at work, is critical to boosting wellbeing.</a:t>
          </a:r>
        </a:p>
      </dsp:txBody>
      <dsp:txXfrm>
        <a:off x="3696" y="693200"/>
        <a:ext cx="1417141" cy="3396937"/>
      </dsp:txXfrm>
    </dsp:sp>
    <dsp:sp modelId="{A913BB88-6399-4A21-AFC6-BD4BFBE3E3CB}">
      <dsp:nvSpPr>
        <dsp:cNvPr id="0" name=""/>
        <dsp:cNvSpPr/>
      </dsp:nvSpPr>
      <dsp:spPr>
        <a:xfrm>
          <a:off x="1619238" y="261200"/>
          <a:ext cx="1417141" cy="432000"/>
        </a:xfrm>
        <a:prstGeom prst="rect">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u="sng" kern="1200"/>
            <a:t>Be Active </a:t>
          </a:r>
          <a:endParaRPr lang="en-US" sz="1500" kern="1200"/>
        </a:p>
      </dsp:txBody>
      <dsp:txXfrm>
        <a:off x="1619238" y="261200"/>
        <a:ext cx="1417141" cy="432000"/>
      </dsp:txXfrm>
    </dsp:sp>
    <dsp:sp modelId="{E01E6637-5832-420E-B016-00CD1317518D}">
      <dsp:nvSpPr>
        <dsp:cNvPr id="0" name=""/>
        <dsp:cNvSpPr/>
      </dsp:nvSpPr>
      <dsp:spPr>
        <a:xfrm>
          <a:off x="1619238" y="693200"/>
          <a:ext cx="1417141" cy="3396937"/>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Being physically active, including at work, improves physical health and can improve mood and wellbeing and decrease stress, depression and anxiety. </a:t>
          </a:r>
        </a:p>
      </dsp:txBody>
      <dsp:txXfrm>
        <a:off x="1619238" y="693200"/>
        <a:ext cx="1417141" cy="3396937"/>
      </dsp:txXfrm>
    </dsp:sp>
    <dsp:sp modelId="{5ED7F1DB-3634-4560-B245-6B207126636A}">
      <dsp:nvSpPr>
        <dsp:cNvPr id="0" name=""/>
        <dsp:cNvSpPr/>
      </dsp:nvSpPr>
      <dsp:spPr>
        <a:xfrm>
          <a:off x="3234779" y="261200"/>
          <a:ext cx="1417141" cy="43200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u="sng" kern="1200"/>
            <a:t>Give</a:t>
          </a:r>
          <a:endParaRPr lang="en-US" sz="1500" kern="1200"/>
        </a:p>
      </dsp:txBody>
      <dsp:txXfrm>
        <a:off x="3234779" y="261200"/>
        <a:ext cx="1417141" cy="432000"/>
      </dsp:txXfrm>
    </dsp:sp>
    <dsp:sp modelId="{A0B3BC3C-6741-4CA7-9987-F0E8EC2849FE}">
      <dsp:nvSpPr>
        <dsp:cNvPr id="0" name=""/>
        <dsp:cNvSpPr/>
      </dsp:nvSpPr>
      <dsp:spPr>
        <a:xfrm>
          <a:off x="3234779" y="693200"/>
          <a:ext cx="1417141" cy="3396937"/>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Carrying out acts of kindness, whether small or large, can increase happiness, life satisfaction and general sense of wellbeing. </a:t>
          </a:r>
        </a:p>
      </dsp:txBody>
      <dsp:txXfrm>
        <a:off x="3234779" y="693200"/>
        <a:ext cx="1417141" cy="3396937"/>
      </dsp:txXfrm>
    </dsp:sp>
    <dsp:sp modelId="{2C3EF1FA-71BF-4162-8860-74B740FA24DD}">
      <dsp:nvSpPr>
        <dsp:cNvPr id="0" name=""/>
        <dsp:cNvSpPr/>
      </dsp:nvSpPr>
      <dsp:spPr>
        <a:xfrm>
          <a:off x="4850320" y="261200"/>
          <a:ext cx="1417141" cy="432000"/>
        </a:xfrm>
        <a:prstGeom prst="rect">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u="sng" kern="1200"/>
            <a:t>Take Notice</a:t>
          </a:r>
          <a:endParaRPr lang="en-US" sz="1500" kern="1200"/>
        </a:p>
      </dsp:txBody>
      <dsp:txXfrm>
        <a:off x="4850320" y="261200"/>
        <a:ext cx="1417141" cy="432000"/>
      </dsp:txXfrm>
    </dsp:sp>
    <dsp:sp modelId="{BEF1FCF0-4906-481B-AC00-D0EC737715BB}">
      <dsp:nvSpPr>
        <dsp:cNvPr id="0" name=""/>
        <dsp:cNvSpPr/>
      </dsp:nvSpPr>
      <dsp:spPr>
        <a:xfrm>
          <a:off x="4850320" y="693200"/>
          <a:ext cx="1417141" cy="3396937"/>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Paying more attention to the present moment, to thoughts and feelings and to the world around, boosts our wellbeing.</a:t>
          </a:r>
        </a:p>
      </dsp:txBody>
      <dsp:txXfrm>
        <a:off x="4850320" y="693200"/>
        <a:ext cx="1417141" cy="3396937"/>
      </dsp:txXfrm>
    </dsp:sp>
    <dsp:sp modelId="{92A7DCE1-B909-4D6F-8181-E7BD51D7DC72}">
      <dsp:nvSpPr>
        <dsp:cNvPr id="0" name=""/>
        <dsp:cNvSpPr/>
      </dsp:nvSpPr>
      <dsp:spPr>
        <a:xfrm>
          <a:off x="6465861" y="261200"/>
          <a:ext cx="1417141" cy="4320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u="sng" kern="1200"/>
            <a:t>Keep Learning</a:t>
          </a:r>
          <a:endParaRPr lang="en-US" sz="1500" kern="1200"/>
        </a:p>
      </dsp:txBody>
      <dsp:txXfrm>
        <a:off x="6465861" y="261200"/>
        <a:ext cx="1417141" cy="432000"/>
      </dsp:txXfrm>
    </dsp:sp>
    <dsp:sp modelId="{C6F60520-6BA0-400A-9B88-945BDDEC9F26}">
      <dsp:nvSpPr>
        <dsp:cNvPr id="0" name=""/>
        <dsp:cNvSpPr/>
      </dsp:nvSpPr>
      <dsp:spPr>
        <a:xfrm>
          <a:off x="6465861" y="693200"/>
          <a:ext cx="1417141" cy="339693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Being curious and seeking out new experiences at work and in life more generally positively stimulates the brain.</a:t>
          </a:r>
        </a:p>
      </dsp:txBody>
      <dsp:txXfrm>
        <a:off x="6465861" y="693200"/>
        <a:ext cx="1417141" cy="33969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F4AEB-6B12-479B-89CB-2167D9B6133C}">
      <dsp:nvSpPr>
        <dsp:cNvPr id="0" name=""/>
        <dsp:cNvSpPr/>
      </dsp:nvSpPr>
      <dsp:spPr>
        <a:xfrm>
          <a:off x="1645920" y="422"/>
          <a:ext cx="6583680" cy="570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2" tIns="144934" rIns="127742" bIns="144934" numCol="1" spcCol="1270" anchor="ctr" anchorCtr="0">
          <a:noAutofit/>
        </a:bodyPr>
        <a:lstStyle/>
        <a:p>
          <a:pPr marL="0" lvl="0" indent="0" algn="l" defTabSz="755650">
            <a:lnSpc>
              <a:spcPct val="90000"/>
            </a:lnSpc>
            <a:spcBef>
              <a:spcPct val="0"/>
            </a:spcBef>
            <a:spcAft>
              <a:spcPct val="35000"/>
            </a:spcAft>
            <a:buNone/>
          </a:pPr>
          <a:r>
            <a:rPr lang="en-US" sz="1700" kern="1200"/>
            <a:t>Be as lean as possible without becoming underweight.</a:t>
          </a:r>
        </a:p>
      </dsp:txBody>
      <dsp:txXfrm>
        <a:off x="1645920" y="422"/>
        <a:ext cx="6583680" cy="570607"/>
      </dsp:txXfrm>
    </dsp:sp>
    <dsp:sp modelId="{3D554F7B-AC34-468B-825A-D34B16895EF1}">
      <dsp:nvSpPr>
        <dsp:cNvPr id="0" name=""/>
        <dsp:cNvSpPr/>
      </dsp:nvSpPr>
      <dsp:spPr>
        <a:xfrm>
          <a:off x="0" y="422"/>
          <a:ext cx="1645920" cy="57060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097" tIns="56363" rIns="87097" bIns="56363" numCol="1" spcCol="1270" anchor="ctr" anchorCtr="0">
          <a:noAutofit/>
        </a:bodyPr>
        <a:lstStyle/>
        <a:p>
          <a:pPr marL="0" lvl="0" indent="0" algn="ctr" defTabSz="933450">
            <a:lnSpc>
              <a:spcPct val="90000"/>
            </a:lnSpc>
            <a:spcBef>
              <a:spcPct val="0"/>
            </a:spcBef>
            <a:spcAft>
              <a:spcPct val="35000"/>
            </a:spcAft>
            <a:buNone/>
          </a:pPr>
          <a:r>
            <a:rPr lang="en-US" sz="2100" kern="1200"/>
            <a:t>Be</a:t>
          </a:r>
        </a:p>
      </dsp:txBody>
      <dsp:txXfrm>
        <a:off x="0" y="422"/>
        <a:ext cx="1645920" cy="570607"/>
      </dsp:txXfrm>
    </dsp:sp>
    <dsp:sp modelId="{E2B475C7-116C-4F34-9BAB-1E623D07C6DD}">
      <dsp:nvSpPr>
        <dsp:cNvPr id="0" name=""/>
        <dsp:cNvSpPr/>
      </dsp:nvSpPr>
      <dsp:spPr>
        <a:xfrm>
          <a:off x="1645920" y="605266"/>
          <a:ext cx="6583680" cy="570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2" tIns="144934" rIns="127742" bIns="144934" numCol="1" spcCol="1270" anchor="ctr" anchorCtr="0">
          <a:noAutofit/>
        </a:bodyPr>
        <a:lstStyle/>
        <a:p>
          <a:pPr marL="0" lvl="0" indent="0" algn="l" defTabSz="755650">
            <a:lnSpc>
              <a:spcPct val="90000"/>
            </a:lnSpc>
            <a:spcBef>
              <a:spcPct val="0"/>
            </a:spcBef>
            <a:spcAft>
              <a:spcPct val="35000"/>
            </a:spcAft>
            <a:buNone/>
          </a:pPr>
          <a:r>
            <a:rPr lang="en-US" sz="1700" kern="1200"/>
            <a:t>Be physically active for at least 30 minutes every day.</a:t>
          </a:r>
        </a:p>
      </dsp:txBody>
      <dsp:txXfrm>
        <a:off x="1645920" y="605266"/>
        <a:ext cx="6583680" cy="570607"/>
      </dsp:txXfrm>
    </dsp:sp>
    <dsp:sp modelId="{D5A90A24-3301-4B8E-84C4-CF1D49615B33}">
      <dsp:nvSpPr>
        <dsp:cNvPr id="0" name=""/>
        <dsp:cNvSpPr/>
      </dsp:nvSpPr>
      <dsp:spPr>
        <a:xfrm>
          <a:off x="0" y="605266"/>
          <a:ext cx="1645920" cy="57060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097" tIns="56363" rIns="87097" bIns="56363" numCol="1" spcCol="1270" anchor="ctr" anchorCtr="0">
          <a:noAutofit/>
        </a:bodyPr>
        <a:lstStyle/>
        <a:p>
          <a:pPr marL="0" lvl="0" indent="0" algn="ctr" defTabSz="933450">
            <a:lnSpc>
              <a:spcPct val="90000"/>
            </a:lnSpc>
            <a:spcBef>
              <a:spcPct val="0"/>
            </a:spcBef>
            <a:spcAft>
              <a:spcPct val="35000"/>
            </a:spcAft>
            <a:buNone/>
          </a:pPr>
          <a:r>
            <a:rPr lang="en-US" sz="2100" kern="1200"/>
            <a:t>Be</a:t>
          </a:r>
        </a:p>
      </dsp:txBody>
      <dsp:txXfrm>
        <a:off x="0" y="605266"/>
        <a:ext cx="1645920" cy="570607"/>
      </dsp:txXfrm>
    </dsp:sp>
    <dsp:sp modelId="{97A3A7AF-5164-4490-B312-C8BED2D2F70E}">
      <dsp:nvSpPr>
        <dsp:cNvPr id="0" name=""/>
        <dsp:cNvSpPr/>
      </dsp:nvSpPr>
      <dsp:spPr>
        <a:xfrm>
          <a:off x="1645920" y="1210109"/>
          <a:ext cx="6583680" cy="570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2" tIns="144934" rIns="127742" bIns="144934" numCol="1" spcCol="1270" anchor="ctr" anchorCtr="0">
          <a:noAutofit/>
        </a:bodyPr>
        <a:lstStyle/>
        <a:p>
          <a:pPr marL="0" lvl="0" indent="0" algn="l" defTabSz="755650">
            <a:lnSpc>
              <a:spcPct val="90000"/>
            </a:lnSpc>
            <a:spcBef>
              <a:spcPct val="0"/>
            </a:spcBef>
            <a:spcAft>
              <a:spcPct val="35000"/>
            </a:spcAft>
            <a:buNone/>
          </a:pPr>
          <a:r>
            <a:rPr lang="en-US" sz="1700" kern="1200"/>
            <a:t>Avoid sugary drinks.</a:t>
          </a:r>
        </a:p>
      </dsp:txBody>
      <dsp:txXfrm>
        <a:off x="1645920" y="1210109"/>
        <a:ext cx="6583680" cy="570607"/>
      </dsp:txXfrm>
    </dsp:sp>
    <dsp:sp modelId="{4A97E302-D644-4608-B92F-2574E80B374B}">
      <dsp:nvSpPr>
        <dsp:cNvPr id="0" name=""/>
        <dsp:cNvSpPr/>
      </dsp:nvSpPr>
      <dsp:spPr>
        <a:xfrm>
          <a:off x="0" y="1210109"/>
          <a:ext cx="1645920" cy="57060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097" tIns="56363" rIns="87097" bIns="56363" numCol="1" spcCol="1270" anchor="ctr" anchorCtr="0">
          <a:noAutofit/>
        </a:bodyPr>
        <a:lstStyle/>
        <a:p>
          <a:pPr marL="0" lvl="0" indent="0" algn="ctr" defTabSz="933450">
            <a:lnSpc>
              <a:spcPct val="90000"/>
            </a:lnSpc>
            <a:spcBef>
              <a:spcPct val="0"/>
            </a:spcBef>
            <a:spcAft>
              <a:spcPct val="35000"/>
            </a:spcAft>
            <a:buNone/>
          </a:pPr>
          <a:r>
            <a:rPr lang="en-US" sz="2100" kern="1200"/>
            <a:t>Avoid</a:t>
          </a:r>
        </a:p>
      </dsp:txBody>
      <dsp:txXfrm>
        <a:off x="0" y="1210109"/>
        <a:ext cx="1645920" cy="570607"/>
      </dsp:txXfrm>
    </dsp:sp>
    <dsp:sp modelId="{3F07D8C7-B891-4D4A-A213-DA3F7680C5AB}">
      <dsp:nvSpPr>
        <dsp:cNvPr id="0" name=""/>
        <dsp:cNvSpPr/>
      </dsp:nvSpPr>
      <dsp:spPr>
        <a:xfrm>
          <a:off x="1645920" y="1814953"/>
          <a:ext cx="6583680" cy="570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2" tIns="144934" rIns="127742" bIns="144934" numCol="1" spcCol="1270" anchor="ctr" anchorCtr="0">
          <a:noAutofit/>
        </a:bodyPr>
        <a:lstStyle/>
        <a:p>
          <a:pPr marL="0" lvl="0" indent="0" algn="l" defTabSz="755650">
            <a:lnSpc>
              <a:spcPct val="90000"/>
            </a:lnSpc>
            <a:spcBef>
              <a:spcPct val="0"/>
            </a:spcBef>
            <a:spcAft>
              <a:spcPct val="35000"/>
            </a:spcAft>
            <a:buNone/>
          </a:pPr>
          <a:r>
            <a:rPr lang="en-US" sz="1700" kern="1200"/>
            <a:t>Limit consumption of energy-dense foods.</a:t>
          </a:r>
        </a:p>
      </dsp:txBody>
      <dsp:txXfrm>
        <a:off x="1645920" y="1814953"/>
        <a:ext cx="6583680" cy="570607"/>
      </dsp:txXfrm>
    </dsp:sp>
    <dsp:sp modelId="{B65D2008-664C-4CBE-B0A1-36F5FFD8B3E0}">
      <dsp:nvSpPr>
        <dsp:cNvPr id="0" name=""/>
        <dsp:cNvSpPr/>
      </dsp:nvSpPr>
      <dsp:spPr>
        <a:xfrm>
          <a:off x="0" y="1814953"/>
          <a:ext cx="1645920" cy="57060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097" tIns="56363" rIns="87097" bIns="56363" numCol="1" spcCol="1270" anchor="ctr" anchorCtr="0">
          <a:noAutofit/>
        </a:bodyPr>
        <a:lstStyle/>
        <a:p>
          <a:pPr marL="0" lvl="0" indent="0" algn="ctr" defTabSz="933450">
            <a:lnSpc>
              <a:spcPct val="90000"/>
            </a:lnSpc>
            <a:spcBef>
              <a:spcPct val="0"/>
            </a:spcBef>
            <a:spcAft>
              <a:spcPct val="35000"/>
            </a:spcAft>
            <a:buNone/>
          </a:pPr>
          <a:r>
            <a:rPr lang="en-US" sz="2100" kern="1200"/>
            <a:t>Limit</a:t>
          </a:r>
        </a:p>
      </dsp:txBody>
      <dsp:txXfrm>
        <a:off x="0" y="1814953"/>
        <a:ext cx="1645920" cy="570607"/>
      </dsp:txXfrm>
    </dsp:sp>
    <dsp:sp modelId="{649B4084-4F6F-48DA-9E62-809C79E5FB21}">
      <dsp:nvSpPr>
        <dsp:cNvPr id="0" name=""/>
        <dsp:cNvSpPr/>
      </dsp:nvSpPr>
      <dsp:spPr>
        <a:xfrm>
          <a:off x="1645920" y="2419796"/>
          <a:ext cx="6583680" cy="570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2" tIns="144934" rIns="127742" bIns="144934" numCol="1" spcCol="1270" anchor="ctr" anchorCtr="0">
          <a:noAutofit/>
        </a:bodyPr>
        <a:lstStyle/>
        <a:p>
          <a:pPr marL="0" lvl="0" indent="0" algn="l" defTabSz="755650">
            <a:lnSpc>
              <a:spcPct val="90000"/>
            </a:lnSpc>
            <a:spcBef>
              <a:spcPct val="0"/>
            </a:spcBef>
            <a:spcAft>
              <a:spcPct val="35000"/>
            </a:spcAft>
            <a:buNone/>
          </a:pPr>
          <a:r>
            <a:rPr lang="en-US" sz="1700" kern="1200"/>
            <a:t>Eat more vegetables; fruits; whole grains; and legumes such as beans.</a:t>
          </a:r>
        </a:p>
      </dsp:txBody>
      <dsp:txXfrm>
        <a:off x="1645920" y="2419796"/>
        <a:ext cx="6583680" cy="570607"/>
      </dsp:txXfrm>
    </dsp:sp>
    <dsp:sp modelId="{771C4BAF-E9A6-4D6B-B706-0AE26DB516CC}">
      <dsp:nvSpPr>
        <dsp:cNvPr id="0" name=""/>
        <dsp:cNvSpPr/>
      </dsp:nvSpPr>
      <dsp:spPr>
        <a:xfrm>
          <a:off x="0" y="2419796"/>
          <a:ext cx="1645920" cy="57060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097" tIns="56363" rIns="87097" bIns="56363" numCol="1" spcCol="1270" anchor="ctr" anchorCtr="0">
          <a:noAutofit/>
        </a:bodyPr>
        <a:lstStyle/>
        <a:p>
          <a:pPr marL="0" lvl="0" indent="0" algn="ctr" defTabSz="933450">
            <a:lnSpc>
              <a:spcPct val="90000"/>
            </a:lnSpc>
            <a:spcBef>
              <a:spcPct val="0"/>
            </a:spcBef>
            <a:spcAft>
              <a:spcPct val="35000"/>
            </a:spcAft>
            <a:buNone/>
          </a:pPr>
          <a:r>
            <a:rPr lang="en-US" sz="2100" kern="1200"/>
            <a:t>Eat</a:t>
          </a:r>
        </a:p>
      </dsp:txBody>
      <dsp:txXfrm>
        <a:off x="0" y="2419796"/>
        <a:ext cx="1645920" cy="570607"/>
      </dsp:txXfrm>
    </dsp:sp>
    <dsp:sp modelId="{F48186A7-F547-46CE-AA17-FB455C8BAB7E}">
      <dsp:nvSpPr>
        <dsp:cNvPr id="0" name=""/>
        <dsp:cNvSpPr/>
      </dsp:nvSpPr>
      <dsp:spPr>
        <a:xfrm>
          <a:off x="1645920" y="3024639"/>
          <a:ext cx="6583680" cy="570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2" tIns="144934" rIns="127742" bIns="144934" numCol="1" spcCol="1270" anchor="ctr" anchorCtr="0">
          <a:noAutofit/>
        </a:bodyPr>
        <a:lstStyle/>
        <a:p>
          <a:pPr marL="0" lvl="0" indent="0" algn="l" defTabSz="755650">
            <a:lnSpc>
              <a:spcPct val="90000"/>
            </a:lnSpc>
            <a:spcBef>
              <a:spcPct val="0"/>
            </a:spcBef>
            <a:spcAft>
              <a:spcPct val="35000"/>
            </a:spcAft>
            <a:buNone/>
          </a:pPr>
          <a:r>
            <a:rPr lang="en-US" sz="1700" kern="1200"/>
            <a:t>Limit red meats (ie, beef, pork, and lamb) and avoid processed meats.</a:t>
          </a:r>
        </a:p>
      </dsp:txBody>
      <dsp:txXfrm>
        <a:off x="1645920" y="3024639"/>
        <a:ext cx="6583680" cy="570607"/>
      </dsp:txXfrm>
    </dsp:sp>
    <dsp:sp modelId="{50425B43-E184-4187-A930-7F1794098625}">
      <dsp:nvSpPr>
        <dsp:cNvPr id="0" name=""/>
        <dsp:cNvSpPr/>
      </dsp:nvSpPr>
      <dsp:spPr>
        <a:xfrm>
          <a:off x="0" y="3024639"/>
          <a:ext cx="1645920" cy="57060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097" tIns="56363" rIns="87097" bIns="56363" numCol="1" spcCol="1270" anchor="ctr" anchorCtr="0">
          <a:noAutofit/>
        </a:bodyPr>
        <a:lstStyle/>
        <a:p>
          <a:pPr marL="0" lvl="0" indent="0" algn="ctr" defTabSz="933450">
            <a:lnSpc>
              <a:spcPct val="90000"/>
            </a:lnSpc>
            <a:spcBef>
              <a:spcPct val="0"/>
            </a:spcBef>
            <a:spcAft>
              <a:spcPct val="35000"/>
            </a:spcAft>
            <a:buNone/>
          </a:pPr>
          <a:r>
            <a:rPr lang="en-US" sz="2100" kern="1200"/>
            <a:t>Limit</a:t>
          </a:r>
        </a:p>
      </dsp:txBody>
      <dsp:txXfrm>
        <a:off x="0" y="3024639"/>
        <a:ext cx="1645920" cy="570607"/>
      </dsp:txXfrm>
    </dsp:sp>
    <dsp:sp modelId="{DC65A008-9312-46EE-B686-F737C655DCCC}">
      <dsp:nvSpPr>
        <dsp:cNvPr id="0" name=""/>
        <dsp:cNvSpPr/>
      </dsp:nvSpPr>
      <dsp:spPr>
        <a:xfrm>
          <a:off x="1645920" y="3629483"/>
          <a:ext cx="6583680" cy="570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2" tIns="144934" rIns="127742" bIns="144934" numCol="1" spcCol="1270" anchor="ctr" anchorCtr="0">
          <a:noAutofit/>
        </a:bodyPr>
        <a:lstStyle/>
        <a:p>
          <a:pPr marL="0" lvl="0" indent="0" algn="l" defTabSz="755650">
            <a:lnSpc>
              <a:spcPct val="90000"/>
            </a:lnSpc>
            <a:spcBef>
              <a:spcPct val="0"/>
            </a:spcBef>
            <a:spcAft>
              <a:spcPct val="35000"/>
            </a:spcAft>
            <a:buNone/>
          </a:pPr>
          <a:r>
            <a:rPr lang="en-US" sz="1700" kern="1200"/>
            <a:t>Limit alcoholic drinks to two for men and one for women a day.</a:t>
          </a:r>
        </a:p>
      </dsp:txBody>
      <dsp:txXfrm>
        <a:off x="1645920" y="3629483"/>
        <a:ext cx="6583680" cy="570607"/>
      </dsp:txXfrm>
    </dsp:sp>
    <dsp:sp modelId="{4D3CBC5A-4830-4730-800D-9E40B5E780C5}">
      <dsp:nvSpPr>
        <dsp:cNvPr id="0" name=""/>
        <dsp:cNvSpPr/>
      </dsp:nvSpPr>
      <dsp:spPr>
        <a:xfrm>
          <a:off x="0" y="3629483"/>
          <a:ext cx="1645920" cy="57060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097" tIns="56363" rIns="87097" bIns="56363" numCol="1" spcCol="1270" anchor="ctr" anchorCtr="0">
          <a:noAutofit/>
        </a:bodyPr>
        <a:lstStyle/>
        <a:p>
          <a:pPr marL="0" lvl="0" indent="0" algn="ctr" defTabSz="933450">
            <a:lnSpc>
              <a:spcPct val="90000"/>
            </a:lnSpc>
            <a:spcBef>
              <a:spcPct val="0"/>
            </a:spcBef>
            <a:spcAft>
              <a:spcPct val="35000"/>
            </a:spcAft>
            <a:buNone/>
          </a:pPr>
          <a:r>
            <a:rPr lang="en-US" sz="2100" kern="1200"/>
            <a:t>Limit</a:t>
          </a:r>
        </a:p>
      </dsp:txBody>
      <dsp:txXfrm>
        <a:off x="0" y="3629483"/>
        <a:ext cx="1645920" cy="570607"/>
      </dsp:txXfrm>
    </dsp:sp>
    <dsp:sp modelId="{FAA8B960-642B-405C-A79D-7FEF973F05C7}">
      <dsp:nvSpPr>
        <dsp:cNvPr id="0" name=""/>
        <dsp:cNvSpPr/>
      </dsp:nvSpPr>
      <dsp:spPr>
        <a:xfrm>
          <a:off x="1645920" y="4234326"/>
          <a:ext cx="6583680" cy="570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2" tIns="144934" rIns="127742" bIns="144934" numCol="1" spcCol="1270" anchor="ctr" anchorCtr="0">
          <a:noAutofit/>
        </a:bodyPr>
        <a:lstStyle/>
        <a:p>
          <a:pPr marL="0" lvl="0" indent="0" algn="l" defTabSz="755650">
            <a:lnSpc>
              <a:spcPct val="90000"/>
            </a:lnSpc>
            <a:spcBef>
              <a:spcPct val="0"/>
            </a:spcBef>
            <a:spcAft>
              <a:spcPct val="35000"/>
            </a:spcAft>
            <a:buNone/>
          </a:pPr>
          <a:r>
            <a:rPr lang="en-US" sz="1700" kern="1200"/>
            <a:t>Don't use supplements to protect against cancer.</a:t>
          </a:r>
        </a:p>
      </dsp:txBody>
      <dsp:txXfrm>
        <a:off x="1645920" y="4234326"/>
        <a:ext cx="6583680" cy="570607"/>
      </dsp:txXfrm>
    </dsp:sp>
    <dsp:sp modelId="{907A0968-0368-49EE-A629-50DE3514ECB8}">
      <dsp:nvSpPr>
        <dsp:cNvPr id="0" name=""/>
        <dsp:cNvSpPr/>
      </dsp:nvSpPr>
      <dsp:spPr>
        <a:xfrm>
          <a:off x="0" y="4234326"/>
          <a:ext cx="1645920" cy="57060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097" tIns="56363" rIns="87097" bIns="56363" numCol="1" spcCol="1270" anchor="ctr" anchorCtr="0">
          <a:noAutofit/>
        </a:bodyPr>
        <a:lstStyle/>
        <a:p>
          <a:pPr marL="0" lvl="0" indent="0" algn="ctr" defTabSz="933450">
            <a:lnSpc>
              <a:spcPct val="90000"/>
            </a:lnSpc>
            <a:spcBef>
              <a:spcPct val="0"/>
            </a:spcBef>
            <a:spcAft>
              <a:spcPct val="35000"/>
            </a:spcAft>
            <a:buNone/>
          </a:pPr>
          <a:r>
            <a:rPr lang="en-US" sz="2100" kern="1200"/>
            <a:t>Don't use</a:t>
          </a:r>
        </a:p>
      </dsp:txBody>
      <dsp:txXfrm>
        <a:off x="0" y="4234326"/>
        <a:ext cx="1645920" cy="570607"/>
      </dsp:txXfrm>
    </dsp:sp>
    <dsp:sp modelId="{AB9A1E82-16FE-4679-AA6F-950784792527}">
      <dsp:nvSpPr>
        <dsp:cNvPr id="0" name=""/>
        <dsp:cNvSpPr/>
      </dsp:nvSpPr>
      <dsp:spPr>
        <a:xfrm>
          <a:off x="1645920" y="4839170"/>
          <a:ext cx="6583680" cy="5706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42" tIns="144934" rIns="127742" bIns="144934" numCol="1" spcCol="1270" anchor="ctr" anchorCtr="0">
          <a:noAutofit/>
        </a:bodyPr>
        <a:lstStyle/>
        <a:p>
          <a:pPr marL="0" lvl="0" indent="0" algn="l" defTabSz="755650">
            <a:lnSpc>
              <a:spcPct val="90000"/>
            </a:lnSpc>
            <a:spcBef>
              <a:spcPct val="0"/>
            </a:spcBef>
            <a:spcAft>
              <a:spcPct val="35000"/>
            </a:spcAft>
            <a:buNone/>
          </a:pPr>
          <a:r>
            <a:rPr lang="en-US" sz="1700" kern="1200"/>
            <a:t>Limit consumption of salty foods and foods processed with salt.</a:t>
          </a:r>
        </a:p>
      </dsp:txBody>
      <dsp:txXfrm>
        <a:off x="1645920" y="4839170"/>
        <a:ext cx="6583680" cy="570607"/>
      </dsp:txXfrm>
    </dsp:sp>
    <dsp:sp modelId="{9BF53436-5014-4E90-AA28-59B6BF037021}">
      <dsp:nvSpPr>
        <dsp:cNvPr id="0" name=""/>
        <dsp:cNvSpPr/>
      </dsp:nvSpPr>
      <dsp:spPr>
        <a:xfrm>
          <a:off x="0" y="4839170"/>
          <a:ext cx="1645920" cy="57060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097" tIns="56363" rIns="87097" bIns="56363" numCol="1" spcCol="1270" anchor="ctr" anchorCtr="0">
          <a:noAutofit/>
        </a:bodyPr>
        <a:lstStyle/>
        <a:p>
          <a:pPr marL="0" lvl="0" indent="0" algn="ctr" defTabSz="933450">
            <a:lnSpc>
              <a:spcPct val="90000"/>
            </a:lnSpc>
            <a:spcBef>
              <a:spcPct val="0"/>
            </a:spcBef>
            <a:spcAft>
              <a:spcPct val="35000"/>
            </a:spcAft>
            <a:buNone/>
          </a:pPr>
          <a:r>
            <a:rPr lang="en-US" sz="2100" kern="1200"/>
            <a:t>Limit</a:t>
          </a:r>
        </a:p>
      </dsp:txBody>
      <dsp:txXfrm>
        <a:off x="0" y="4839170"/>
        <a:ext cx="1645920" cy="570607"/>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0.1089</cdr:x>
      <cdr:y>0.45241</cdr:y>
    </cdr:from>
    <cdr:to>
      <cdr:x>0.32841</cdr:x>
      <cdr:y>0.66832</cdr:y>
    </cdr:to>
    <cdr:sp macro="" textlink="">
      <cdr:nvSpPr>
        <cdr:cNvPr id="2" name="TextBox 1">
          <a:extLst xmlns:a="http://schemas.openxmlformats.org/drawingml/2006/main">
            <a:ext uri="{FF2B5EF4-FFF2-40B4-BE49-F238E27FC236}">
              <a16:creationId xmlns:a16="http://schemas.microsoft.com/office/drawing/2014/main" id="{0CC054B4-5E7E-7647-EF18-81B9FD0668C0}"/>
            </a:ext>
          </a:extLst>
        </cdr:cNvPr>
        <cdr:cNvSpPr txBox="1"/>
      </cdr:nvSpPr>
      <cdr:spPr>
        <a:xfrm xmlns:a="http://schemas.openxmlformats.org/drawingml/2006/main">
          <a:off x="885152" y="2451485"/>
          <a:ext cx="1784158" cy="11699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solidFill>
                <a:schemeClr val="bg1"/>
              </a:solidFill>
            </a:rPr>
            <a:t>Organizational Wellness</a:t>
          </a:r>
        </a:p>
        <a:p xmlns:a="http://schemas.openxmlformats.org/drawingml/2006/main">
          <a:pPr algn="ctr"/>
          <a:r>
            <a:rPr lang="en-US" sz="2000" dirty="0">
              <a:solidFill>
                <a:schemeClr val="bg1"/>
              </a:solidFill>
            </a:rPr>
            <a:t>80%</a:t>
          </a:r>
        </a:p>
      </cdr:txBody>
    </cdr:sp>
  </cdr:relSizeAnchor>
  <cdr:relSizeAnchor xmlns:cdr="http://schemas.openxmlformats.org/drawingml/2006/chartDrawing">
    <cdr:from>
      <cdr:x>0.70568</cdr:x>
      <cdr:y>0.78935</cdr:y>
    </cdr:from>
    <cdr:to>
      <cdr:x>0.84432</cdr:x>
      <cdr:y>0.88991</cdr:y>
    </cdr:to>
    <cdr:sp macro="" textlink="">
      <cdr:nvSpPr>
        <cdr:cNvPr id="3" name="TextBox 2">
          <a:extLst xmlns:a="http://schemas.openxmlformats.org/drawingml/2006/main">
            <a:ext uri="{FF2B5EF4-FFF2-40B4-BE49-F238E27FC236}">
              <a16:creationId xmlns:a16="http://schemas.microsoft.com/office/drawing/2014/main" id="{ADE34AEB-31B4-0710-FEE9-0FA08363A77C}"/>
            </a:ext>
          </a:extLst>
        </cdr:cNvPr>
        <cdr:cNvSpPr txBox="1"/>
      </cdr:nvSpPr>
      <cdr:spPr>
        <a:xfrm xmlns:a="http://schemas.openxmlformats.org/drawingml/2006/main">
          <a:off x="5735782" y="4277207"/>
          <a:ext cx="1126836" cy="5449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0.64948</cdr:x>
      <cdr:y>0.75658</cdr:y>
    </cdr:from>
    <cdr:to>
      <cdr:x>0.89379</cdr:x>
      <cdr:y>0.88528</cdr:y>
    </cdr:to>
    <cdr:sp macro="" textlink="">
      <cdr:nvSpPr>
        <cdr:cNvPr id="4" name="TextBox 3">
          <a:extLst xmlns:a="http://schemas.openxmlformats.org/drawingml/2006/main">
            <a:ext uri="{FF2B5EF4-FFF2-40B4-BE49-F238E27FC236}">
              <a16:creationId xmlns:a16="http://schemas.microsoft.com/office/drawing/2014/main" id="{654CD426-4DD1-C978-ED20-B2645895B86E}"/>
            </a:ext>
          </a:extLst>
        </cdr:cNvPr>
        <cdr:cNvSpPr txBox="1"/>
      </cdr:nvSpPr>
      <cdr:spPr>
        <a:xfrm xmlns:a="http://schemas.openxmlformats.org/drawingml/2006/main">
          <a:off x="6462957" y="3483892"/>
          <a:ext cx="2431139" cy="5926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solidFill>
                <a:schemeClr val="bg1"/>
              </a:solidFill>
            </a:rPr>
            <a:t>Personal Well-being</a:t>
          </a:r>
        </a:p>
        <a:p xmlns:a="http://schemas.openxmlformats.org/drawingml/2006/main">
          <a:pPr algn="ctr"/>
          <a:r>
            <a:rPr lang="en-US" sz="1600" dirty="0">
              <a:solidFill>
                <a:schemeClr val="bg1"/>
              </a:solidFill>
            </a:rPr>
            <a:t>20%</a:t>
          </a:r>
        </a:p>
      </cdr:txBody>
    </cdr:sp>
  </cdr:relSizeAnchor>
  <cdr:relSizeAnchor xmlns:cdr="http://schemas.openxmlformats.org/drawingml/2006/chartDrawing">
    <cdr:from>
      <cdr:x>0.14369</cdr:x>
      <cdr:y>0.12457</cdr:y>
    </cdr:from>
    <cdr:to>
      <cdr:x>0.30846</cdr:x>
      <cdr:y>0.31764</cdr:y>
    </cdr:to>
    <cdr:sp macro="" textlink="">
      <cdr:nvSpPr>
        <cdr:cNvPr id="5" name="TextBox 4">
          <a:extLst xmlns:a="http://schemas.openxmlformats.org/drawingml/2006/main">
            <a:ext uri="{FF2B5EF4-FFF2-40B4-BE49-F238E27FC236}">
              <a16:creationId xmlns:a16="http://schemas.microsoft.com/office/drawing/2014/main" id="{BB9E4589-D843-97B7-0F40-5173B35587F4}"/>
            </a:ext>
          </a:extLst>
        </cdr:cNvPr>
        <cdr:cNvSpPr txBox="1"/>
      </cdr:nvSpPr>
      <cdr:spPr>
        <a:xfrm xmlns:a="http://schemas.openxmlformats.org/drawingml/2006/main">
          <a:off x="1429910" y="573620"/>
          <a:ext cx="1639633" cy="8890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t>Resource - 20%</a:t>
          </a:r>
        </a:p>
        <a:p xmlns:a="http://schemas.openxmlformats.org/drawingml/2006/main">
          <a:pPr algn="ctr"/>
          <a:r>
            <a:rPr lang="en-US" sz="1600" dirty="0"/>
            <a:t>(policy driven)</a:t>
          </a:r>
        </a:p>
      </cdr:txBody>
    </cdr:sp>
  </cdr:relSizeAnchor>
  <cdr:relSizeAnchor xmlns:cdr="http://schemas.openxmlformats.org/drawingml/2006/chartDrawing">
    <cdr:from>
      <cdr:x>0.66364</cdr:x>
      <cdr:y>0.4348</cdr:y>
    </cdr:from>
    <cdr:to>
      <cdr:x>0.90795</cdr:x>
      <cdr:y>0.67267</cdr:y>
    </cdr:to>
    <cdr:sp macro="" textlink="">
      <cdr:nvSpPr>
        <cdr:cNvPr id="6" name="TextBox 5">
          <a:extLst xmlns:a="http://schemas.openxmlformats.org/drawingml/2006/main">
            <a:ext uri="{FF2B5EF4-FFF2-40B4-BE49-F238E27FC236}">
              <a16:creationId xmlns:a16="http://schemas.microsoft.com/office/drawing/2014/main" id="{45B3BB6E-F8F5-9B3C-7923-852E1FEDDBA0}"/>
            </a:ext>
          </a:extLst>
        </cdr:cNvPr>
        <cdr:cNvSpPr txBox="1"/>
      </cdr:nvSpPr>
      <cdr:spPr>
        <a:xfrm xmlns:a="http://schemas.openxmlformats.org/drawingml/2006/main">
          <a:off x="6603909" y="2002167"/>
          <a:ext cx="2431139" cy="10953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t>Resource</a:t>
          </a:r>
        </a:p>
        <a:p xmlns:a="http://schemas.openxmlformats.org/drawingml/2006/main">
          <a:pPr algn="ctr"/>
          <a:r>
            <a:rPr lang="en-US" sz="2000" dirty="0"/>
            <a:t>80%</a:t>
          </a:r>
        </a:p>
        <a:p xmlns:a="http://schemas.openxmlformats.org/drawingml/2006/main">
          <a:pPr algn="ctr"/>
          <a:r>
            <a:rPr lang="en-US" sz="2000" dirty="0"/>
            <a:t>(engagement driven)</a:t>
          </a:r>
        </a:p>
      </cdr:txBody>
    </cdr:sp>
  </cdr:relSizeAnchor>
  <cdr:relSizeAnchor xmlns:cdr="http://schemas.openxmlformats.org/drawingml/2006/chartDrawing">
    <cdr:from>
      <cdr:x>0.30907</cdr:x>
      <cdr:y>0.20832</cdr:y>
    </cdr:from>
    <cdr:to>
      <cdr:x>0.5819</cdr:x>
      <cdr:y>0.38936</cdr:y>
    </cdr:to>
    <cdr:cxnSp macro="">
      <cdr:nvCxnSpPr>
        <cdr:cNvPr id="8" name="Straight Arrow Connector 7">
          <a:extLst xmlns:a="http://schemas.openxmlformats.org/drawingml/2006/main">
            <a:ext uri="{FF2B5EF4-FFF2-40B4-BE49-F238E27FC236}">
              <a16:creationId xmlns:a16="http://schemas.microsoft.com/office/drawing/2014/main" id="{ABE02190-2881-910D-86F2-2CB6740962B9}"/>
            </a:ext>
          </a:extLst>
        </cdr:cNvPr>
        <cdr:cNvCxnSpPr/>
      </cdr:nvCxnSpPr>
      <cdr:spPr>
        <a:xfrm xmlns:a="http://schemas.openxmlformats.org/drawingml/2006/main" flipH="1" flipV="1">
          <a:off x="3075603" y="959273"/>
          <a:ext cx="2714859" cy="833655"/>
        </a:xfrm>
        <a:prstGeom xmlns:a="http://schemas.openxmlformats.org/drawingml/2006/main" prst="straightConnector1">
          <a:avLst/>
        </a:prstGeom>
        <a:ln xmlns:a="http://schemas.openxmlformats.org/drawingml/2006/main" w="5715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0.58576</cdr:x>
      <cdr:y>0.27231</cdr:y>
    </cdr:from>
    <cdr:to>
      <cdr:x>0.71538</cdr:x>
      <cdr:y>0.45834</cdr:y>
    </cdr:to>
    <cdr:sp macro="" textlink="">
      <cdr:nvSpPr>
        <cdr:cNvPr id="9" name="TextBox 8">
          <a:extLst xmlns:a="http://schemas.openxmlformats.org/drawingml/2006/main">
            <a:ext uri="{FF2B5EF4-FFF2-40B4-BE49-F238E27FC236}">
              <a16:creationId xmlns:a16="http://schemas.microsoft.com/office/drawing/2014/main" id="{F0955CBC-1CC0-D118-F05E-A098DB4367BC}"/>
            </a:ext>
          </a:extLst>
        </cdr:cNvPr>
        <cdr:cNvSpPr txBox="1"/>
      </cdr:nvSpPr>
      <cdr:spPr>
        <a:xfrm xmlns:a="http://schemas.openxmlformats.org/drawingml/2006/main">
          <a:off x="5828963" y="1253913"/>
          <a:ext cx="1289785" cy="8566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0.58474</cdr:x>
      <cdr:y>0.21273</cdr:y>
    </cdr:from>
    <cdr:to>
      <cdr:x>0.69093</cdr:x>
      <cdr:y>0.43558</cdr:y>
    </cdr:to>
    <cdr:sp macro="" textlink="">
      <cdr:nvSpPr>
        <cdr:cNvPr id="10" name="TextBox 9">
          <a:extLst xmlns:a="http://schemas.openxmlformats.org/drawingml/2006/main">
            <a:ext uri="{FF2B5EF4-FFF2-40B4-BE49-F238E27FC236}">
              <a16:creationId xmlns:a16="http://schemas.microsoft.com/office/drawing/2014/main" id="{83534A2D-517D-2968-7664-7674714D600A}"/>
            </a:ext>
          </a:extLst>
        </cdr:cNvPr>
        <cdr:cNvSpPr txBox="1"/>
      </cdr:nvSpPr>
      <cdr:spPr>
        <a:xfrm xmlns:a="http://schemas.openxmlformats.org/drawingml/2006/main">
          <a:off x="5818803" y="979593"/>
          <a:ext cx="1056640" cy="10261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This informs that</a:t>
          </a:r>
        </a:p>
      </cdr:txBody>
    </cdr:sp>
  </cdr:relSizeAnchor>
  <cdr:relSizeAnchor xmlns:cdr="http://schemas.openxmlformats.org/drawingml/2006/chartDrawing">
    <cdr:from>
      <cdr:x>0.65723</cdr:x>
      <cdr:y>0.25465</cdr:y>
    </cdr:from>
    <cdr:to>
      <cdr:x>0.75831</cdr:x>
      <cdr:y>0.43558</cdr:y>
    </cdr:to>
    <cdr:cxnSp macro="">
      <cdr:nvCxnSpPr>
        <cdr:cNvPr id="12" name="Connector: Curved 11">
          <a:extLst xmlns:a="http://schemas.openxmlformats.org/drawingml/2006/main">
            <a:ext uri="{FF2B5EF4-FFF2-40B4-BE49-F238E27FC236}">
              <a16:creationId xmlns:a16="http://schemas.microsoft.com/office/drawing/2014/main" id="{42D48D9E-C548-A3A4-AE3F-0BE397CBA528}"/>
            </a:ext>
          </a:extLst>
        </cdr:cNvPr>
        <cdr:cNvCxnSpPr/>
      </cdr:nvCxnSpPr>
      <cdr:spPr>
        <a:xfrm xmlns:a="http://schemas.openxmlformats.org/drawingml/2006/main">
          <a:off x="6540163" y="1172633"/>
          <a:ext cx="1005840" cy="833120"/>
        </a:xfrm>
        <a:prstGeom xmlns:a="http://schemas.openxmlformats.org/drawingml/2006/main" prst="curvedConnector3">
          <a:avLst>
            <a:gd name="adj1" fmla="val 99495"/>
          </a:avLst>
        </a:prstGeom>
        <a:ln xmlns:a="http://schemas.openxmlformats.org/drawingml/2006/main" w="381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8609E-E119-7FAB-BC5C-51CBAC885F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CA5A67-9745-EDF4-5A49-A2A2EB33E9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F006AD-26CB-3521-CF8D-2E937770D5B0}"/>
              </a:ext>
            </a:extLst>
          </p:cNvPr>
          <p:cNvSpPr>
            <a:spLocks noGrp="1"/>
          </p:cNvSpPr>
          <p:nvPr>
            <p:ph type="dt" sz="half" idx="10"/>
          </p:nvPr>
        </p:nvSpPr>
        <p:spPr/>
        <p:txBody>
          <a:bodyPr/>
          <a:lstStyle/>
          <a:p>
            <a:fld id="{6835D097-501A-4416-B7D3-D64CAB5BF5A8}" type="datetimeFigureOut">
              <a:rPr lang="en-US" smtClean="0"/>
              <a:t>3/26/2025</a:t>
            </a:fld>
            <a:endParaRPr lang="en-US"/>
          </a:p>
        </p:txBody>
      </p:sp>
      <p:sp>
        <p:nvSpPr>
          <p:cNvPr id="5" name="Footer Placeholder 4">
            <a:extLst>
              <a:ext uri="{FF2B5EF4-FFF2-40B4-BE49-F238E27FC236}">
                <a16:creationId xmlns:a16="http://schemas.microsoft.com/office/drawing/2014/main" id="{C0E8A7A0-8C56-EE17-20D1-61D7CE32B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7CB38-705C-D96B-9C39-508AE0045528}"/>
              </a:ext>
            </a:extLst>
          </p:cNvPr>
          <p:cNvSpPr>
            <a:spLocks noGrp="1"/>
          </p:cNvSpPr>
          <p:nvPr>
            <p:ph type="sldNum" sz="quarter" idx="12"/>
          </p:nvPr>
        </p:nvSpPr>
        <p:spPr/>
        <p:txBody>
          <a:bodyPr/>
          <a:lstStyle/>
          <a:p>
            <a:fld id="{D4D912B2-B672-4025-B110-42769E5DDC46}" type="slidenum">
              <a:rPr lang="en-US" smtClean="0"/>
              <a:t>‹#›</a:t>
            </a:fld>
            <a:endParaRPr lang="en-US"/>
          </a:p>
        </p:txBody>
      </p:sp>
    </p:spTree>
    <p:extLst>
      <p:ext uri="{BB962C8B-B14F-4D97-AF65-F5344CB8AC3E}">
        <p14:creationId xmlns:p14="http://schemas.microsoft.com/office/powerpoint/2010/main" val="775036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3859-CB45-B0B5-8A17-3DC60C8B3F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507503-29F8-9ABE-9A68-411EEAC4C1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F58B3-DB9B-EEAE-28FC-F5DF8830A35F}"/>
              </a:ext>
            </a:extLst>
          </p:cNvPr>
          <p:cNvSpPr>
            <a:spLocks noGrp="1"/>
          </p:cNvSpPr>
          <p:nvPr>
            <p:ph type="dt" sz="half" idx="10"/>
          </p:nvPr>
        </p:nvSpPr>
        <p:spPr/>
        <p:txBody>
          <a:bodyPr/>
          <a:lstStyle/>
          <a:p>
            <a:fld id="{6835D097-501A-4416-B7D3-D64CAB5BF5A8}" type="datetimeFigureOut">
              <a:rPr lang="en-US" smtClean="0"/>
              <a:t>3/26/2025</a:t>
            </a:fld>
            <a:endParaRPr lang="en-US"/>
          </a:p>
        </p:txBody>
      </p:sp>
      <p:sp>
        <p:nvSpPr>
          <p:cNvPr id="5" name="Footer Placeholder 4">
            <a:extLst>
              <a:ext uri="{FF2B5EF4-FFF2-40B4-BE49-F238E27FC236}">
                <a16:creationId xmlns:a16="http://schemas.microsoft.com/office/drawing/2014/main" id="{1C74C15D-DB61-F3C8-19C3-F5D68BF7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356FE-C1CC-6E64-4673-6C094DAC7619}"/>
              </a:ext>
            </a:extLst>
          </p:cNvPr>
          <p:cNvSpPr>
            <a:spLocks noGrp="1"/>
          </p:cNvSpPr>
          <p:nvPr>
            <p:ph type="sldNum" sz="quarter" idx="12"/>
          </p:nvPr>
        </p:nvSpPr>
        <p:spPr/>
        <p:txBody>
          <a:bodyPr/>
          <a:lstStyle/>
          <a:p>
            <a:fld id="{D4D912B2-B672-4025-B110-42769E5DDC46}" type="slidenum">
              <a:rPr lang="en-US" smtClean="0"/>
              <a:t>‹#›</a:t>
            </a:fld>
            <a:endParaRPr lang="en-US"/>
          </a:p>
        </p:txBody>
      </p:sp>
    </p:spTree>
    <p:extLst>
      <p:ext uri="{BB962C8B-B14F-4D97-AF65-F5344CB8AC3E}">
        <p14:creationId xmlns:p14="http://schemas.microsoft.com/office/powerpoint/2010/main" val="225603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591904-4A0B-46C5-8A5D-BB6C99B163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37F31F-8710-61B5-F8C7-16ED15971B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9584D-539A-AD57-0ECA-436551E3AE61}"/>
              </a:ext>
            </a:extLst>
          </p:cNvPr>
          <p:cNvSpPr>
            <a:spLocks noGrp="1"/>
          </p:cNvSpPr>
          <p:nvPr>
            <p:ph type="dt" sz="half" idx="10"/>
          </p:nvPr>
        </p:nvSpPr>
        <p:spPr/>
        <p:txBody>
          <a:bodyPr/>
          <a:lstStyle/>
          <a:p>
            <a:fld id="{6835D097-501A-4416-B7D3-D64CAB5BF5A8}" type="datetimeFigureOut">
              <a:rPr lang="en-US" smtClean="0"/>
              <a:t>3/26/2025</a:t>
            </a:fld>
            <a:endParaRPr lang="en-US"/>
          </a:p>
        </p:txBody>
      </p:sp>
      <p:sp>
        <p:nvSpPr>
          <p:cNvPr id="5" name="Footer Placeholder 4">
            <a:extLst>
              <a:ext uri="{FF2B5EF4-FFF2-40B4-BE49-F238E27FC236}">
                <a16:creationId xmlns:a16="http://schemas.microsoft.com/office/drawing/2014/main" id="{770AFF3E-3775-8E49-601D-71A9521C5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507FE-93FC-6FBD-BE81-9E80D6359A78}"/>
              </a:ext>
            </a:extLst>
          </p:cNvPr>
          <p:cNvSpPr>
            <a:spLocks noGrp="1"/>
          </p:cNvSpPr>
          <p:nvPr>
            <p:ph type="sldNum" sz="quarter" idx="12"/>
          </p:nvPr>
        </p:nvSpPr>
        <p:spPr/>
        <p:txBody>
          <a:bodyPr/>
          <a:lstStyle/>
          <a:p>
            <a:fld id="{D4D912B2-B672-4025-B110-42769E5DDC46}" type="slidenum">
              <a:rPr lang="en-US" smtClean="0"/>
              <a:t>‹#›</a:t>
            </a:fld>
            <a:endParaRPr lang="en-US"/>
          </a:p>
        </p:txBody>
      </p:sp>
    </p:spTree>
    <p:extLst>
      <p:ext uri="{BB962C8B-B14F-4D97-AF65-F5344CB8AC3E}">
        <p14:creationId xmlns:p14="http://schemas.microsoft.com/office/powerpoint/2010/main" val="2702761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3/26/2025</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9197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3/26/2025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1452851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1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3/26/2025</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820997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3/26/2025</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1288811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9" y="1938528"/>
            <a:ext cx="5157787" cy="823912"/>
          </a:xfrm>
        </p:spPr>
        <p:txBody>
          <a:bodyPr anchor="b">
            <a:normAutofit/>
          </a:bodyPr>
          <a:lstStyle>
            <a:lvl1pPr marL="0" indent="0">
              <a:buNone/>
              <a:defRPr sz="27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9"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1" y="1938528"/>
            <a:ext cx="5183188" cy="823912"/>
          </a:xfrm>
        </p:spPr>
        <p:txBody>
          <a:bodyPr anchor="b">
            <a:normAutofit/>
          </a:bodyPr>
          <a:lstStyle>
            <a:lvl1pPr marL="0" indent="0">
              <a:buNone/>
              <a:defRPr sz="27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1"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3/26/2025</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1345012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585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3/26/2025</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7"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1022338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3/26/2025</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25286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45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3/26/2025</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03611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B856-900E-8E98-3C08-C0E7044F0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B6C81-ADB1-6531-D9A2-3E0AE69A9E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76D9D-9F5B-9284-D55B-FA53A4700AD3}"/>
              </a:ext>
            </a:extLst>
          </p:cNvPr>
          <p:cNvSpPr>
            <a:spLocks noGrp="1"/>
          </p:cNvSpPr>
          <p:nvPr>
            <p:ph type="dt" sz="half" idx="10"/>
          </p:nvPr>
        </p:nvSpPr>
        <p:spPr/>
        <p:txBody>
          <a:bodyPr/>
          <a:lstStyle/>
          <a:p>
            <a:fld id="{6835D097-501A-4416-B7D3-D64CAB5BF5A8}" type="datetimeFigureOut">
              <a:rPr lang="en-US" smtClean="0"/>
              <a:t>3/26/2025</a:t>
            </a:fld>
            <a:endParaRPr lang="en-US"/>
          </a:p>
        </p:txBody>
      </p:sp>
      <p:sp>
        <p:nvSpPr>
          <p:cNvPr id="5" name="Footer Placeholder 4">
            <a:extLst>
              <a:ext uri="{FF2B5EF4-FFF2-40B4-BE49-F238E27FC236}">
                <a16:creationId xmlns:a16="http://schemas.microsoft.com/office/drawing/2014/main" id="{A70EBB5B-0325-3C4C-7B0D-46FA5A8C4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83B8D-7F7C-E2CA-8AD7-B1F4AACAB891}"/>
              </a:ext>
            </a:extLst>
          </p:cNvPr>
          <p:cNvSpPr>
            <a:spLocks noGrp="1"/>
          </p:cNvSpPr>
          <p:nvPr>
            <p:ph type="sldNum" sz="quarter" idx="12"/>
          </p:nvPr>
        </p:nvSpPr>
        <p:spPr/>
        <p:txBody>
          <a:bodyPr/>
          <a:lstStyle/>
          <a:p>
            <a:fld id="{D4D912B2-B672-4025-B110-42769E5DDC46}" type="slidenum">
              <a:rPr lang="en-US" smtClean="0"/>
              <a:t>‹#›</a:t>
            </a:fld>
            <a:endParaRPr lang="en-US"/>
          </a:p>
        </p:txBody>
      </p:sp>
    </p:spTree>
    <p:extLst>
      <p:ext uri="{BB962C8B-B14F-4D97-AF65-F5344CB8AC3E}">
        <p14:creationId xmlns:p14="http://schemas.microsoft.com/office/powerpoint/2010/main" val="1427919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45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2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3/26/2025</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43552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3/26/2025</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04520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3/26/2025</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53504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0F531D-6269-4B9F-898C-68EFFCD9C523}"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1F143-4DB1-4E71-B714-4AE15560EDD5}" type="slidenum">
              <a:rPr lang="en-US" smtClean="0"/>
              <a:t>‹#›</a:t>
            </a:fld>
            <a:endParaRPr lang="en-US"/>
          </a:p>
        </p:txBody>
      </p:sp>
    </p:spTree>
    <p:extLst>
      <p:ext uri="{BB962C8B-B14F-4D97-AF65-F5344CB8AC3E}">
        <p14:creationId xmlns:p14="http://schemas.microsoft.com/office/powerpoint/2010/main" val="535052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0F531D-6269-4B9F-898C-68EFFCD9C523}"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1F143-4DB1-4E71-B714-4AE15560EDD5}" type="slidenum">
              <a:rPr lang="en-US" smtClean="0"/>
              <a:t>‹#›</a:t>
            </a:fld>
            <a:endParaRPr lang="en-US"/>
          </a:p>
        </p:txBody>
      </p:sp>
    </p:spTree>
    <p:extLst>
      <p:ext uri="{BB962C8B-B14F-4D97-AF65-F5344CB8AC3E}">
        <p14:creationId xmlns:p14="http://schemas.microsoft.com/office/powerpoint/2010/main" val="818444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0F531D-6269-4B9F-898C-68EFFCD9C523}"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1F143-4DB1-4E71-B714-4AE15560EDD5}" type="slidenum">
              <a:rPr lang="en-US" smtClean="0"/>
              <a:t>‹#›</a:t>
            </a:fld>
            <a:endParaRPr lang="en-US"/>
          </a:p>
        </p:txBody>
      </p:sp>
    </p:spTree>
    <p:extLst>
      <p:ext uri="{BB962C8B-B14F-4D97-AF65-F5344CB8AC3E}">
        <p14:creationId xmlns:p14="http://schemas.microsoft.com/office/powerpoint/2010/main" val="3640843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0F531D-6269-4B9F-898C-68EFFCD9C523}"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1F143-4DB1-4E71-B714-4AE15560EDD5}" type="slidenum">
              <a:rPr lang="en-US" smtClean="0"/>
              <a:t>‹#›</a:t>
            </a:fld>
            <a:endParaRPr lang="en-US"/>
          </a:p>
        </p:txBody>
      </p:sp>
    </p:spTree>
    <p:extLst>
      <p:ext uri="{BB962C8B-B14F-4D97-AF65-F5344CB8AC3E}">
        <p14:creationId xmlns:p14="http://schemas.microsoft.com/office/powerpoint/2010/main" val="1984232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0F531D-6269-4B9F-898C-68EFFCD9C523}"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81F143-4DB1-4E71-B714-4AE15560EDD5}" type="slidenum">
              <a:rPr lang="en-US" smtClean="0"/>
              <a:t>‹#›</a:t>
            </a:fld>
            <a:endParaRPr lang="en-US"/>
          </a:p>
        </p:txBody>
      </p:sp>
    </p:spTree>
    <p:extLst>
      <p:ext uri="{BB962C8B-B14F-4D97-AF65-F5344CB8AC3E}">
        <p14:creationId xmlns:p14="http://schemas.microsoft.com/office/powerpoint/2010/main" val="1863194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0F531D-6269-4B9F-898C-68EFFCD9C523}"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81F143-4DB1-4E71-B714-4AE15560EDD5}" type="slidenum">
              <a:rPr lang="en-US" smtClean="0"/>
              <a:t>‹#›</a:t>
            </a:fld>
            <a:endParaRPr lang="en-US"/>
          </a:p>
        </p:txBody>
      </p:sp>
    </p:spTree>
    <p:extLst>
      <p:ext uri="{BB962C8B-B14F-4D97-AF65-F5344CB8AC3E}">
        <p14:creationId xmlns:p14="http://schemas.microsoft.com/office/powerpoint/2010/main" val="1664862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0F531D-6269-4B9F-898C-68EFFCD9C523}"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81F143-4DB1-4E71-B714-4AE15560EDD5}" type="slidenum">
              <a:rPr lang="en-US" smtClean="0"/>
              <a:t>‹#›</a:t>
            </a:fld>
            <a:endParaRPr lang="en-US"/>
          </a:p>
        </p:txBody>
      </p:sp>
    </p:spTree>
    <p:extLst>
      <p:ext uri="{BB962C8B-B14F-4D97-AF65-F5344CB8AC3E}">
        <p14:creationId xmlns:p14="http://schemas.microsoft.com/office/powerpoint/2010/main" val="370437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1FAB-1CBA-1583-502D-C194270FC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A98600-4E13-4F9D-F302-ED20579ED4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AF6AB7-4AE0-DEBF-9F09-2349891DF814}"/>
              </a:ext>
            </a:extLst>
          </p:cNvPr>
          <p:cNvSpPr>
            <a:spLocks noGrp="1"/>
          </p:cNvSpPr>
          <p:nvPr>
            <p:ph type="dt" sz="half" idx="10"/>
          </p:nvPr>
        </p:nvSpPr>
        <p:spPr/>
        <p:txBody>
          <a:bodyPr/>
          <a:lstStyle/>
          <a:p>
            <a:fld id="{6835D097-501A-4416-B7D3-D64CAB5BF5A8}" type="datetimeFigureOut">
              <a:rPr lang="en-US" smtClean="0"/>
              <a:t>3/26/2025</a:t>
            </a:fld>
            <a:endParaRPr lang="en-US"/>
          </a:p>
        </p:txBody>
      </p:sp>
      <p:sp>
        <p:nvSpPr>
          <p:cNvPr id="5" name="Footer Placeholder 4">
            <a:extLst>
              <a:ext uri="{FF2B5EF4-FFF2-40B4-BE49-F238E27FC236}">
                <a16:creationId xmlns:a16="http://schemas.microsoft.com/office/drawing/2014/main" id="{B27B74BC-1C3E-D6AE-E140-4A0751DA7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92FCC-1F6D-F53B-C69C-8ED3DC34A08E}"/>
              </a:ext>
            </a:extLst>
          </p:cNvPr>
          <p:cNvSpPr>
            <a:spLocks noGrp="1"/>
          </p:cNvSpPr>
          <p:nvPr>
            <p:ph type="sldNum" sz="quarter" idx="12"/>
          </p:nvPr>
        </p:nvSpPr>
        <p:spPr/>
        <p:txBody>
          <a:bodyPr/>
          <a:lstStyle/>
          <a:p>
            <a:fld id="{D4D912B2-B672-4025-B110-42769E5DDC46}" type="slidenum">
              <a:rPr lang="en-US" smtClean="0"/>
              <a:t>‹#›</a:t>
            </a:fld>
            <a:endParaRPr lang="en-US"/>
          </a:p>
        </p:txBody>
      </p:sp>
    </p:spTree>
    <p:extLst>
      <p:ext uri="{BB962C8B-B14F-4D97-AF65-F5344CB8AC3E}">
        <p14:creationId xmlns:p14="http://schemas.microsoft.com/office/powerpoint/2010/main" val="2382034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0F531D-6269-4B9F-898C-68EFFCD9C523}"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1F143-4DB1-4E71-B714-4AE15560EDD5}" type="slidenum">
              <a:rPr lang="en-US" smtClean="0"/>
              <a:t>‹#›</a:t>
            </a:fld>
            <a:endParaRPr lang="en-US"/>
          </a:p>
        </p:txBody>
      </p:sp>
    </p:spTree>
    <p:extLst>
      <p:ext uri="{BB962C8B-B14F-4D97-AF65-F5344CB8AC3E}">
        <p14:creationId xmlns:p14="http://schemas.microsoft.com/office/powerpoint/2010/main" val="4291657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0F531D-6269-4B9F-898C-68EFFCD9C523}"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1F143-4DB1-4E71-B714-4AE15560EDD5}" type="slidenum">
              <a:rPr lang="en-US" smtClean="0"/>
              <a:t>‹#›</a:t>
            </a:fld>
            <a:endParaRPr lang="en-US"/>
          </a:p>
        </p:txBody>
      </p:sp>
    </p:spTree>
    <p:extLst>
      <p:ext uri="{BB962C8B-B14F-4D97-AF65-F5344CB8AC3E}">
        <p14:creationId xmlns:p14="http://schemas.microsoft.com/office/powerpoint/2010/main" val="636217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0F531D-6269-4B9F-898C-68EFFCD9C523}"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1F143-4DB1-4E71-B714-4AE15560EDD5}" type="slidenum">
              <a:rPr lang="en-US" smtClean="0"/>
              <a:t>‹#›</a:t>
            </a:fld>
            <a:endParaRPr lang="en-US"/>
          </a:p>
        </p:txBody>
      </p:sp>
    </p:spTree>
    <p:extLst>
      <p:ext uri="{BB962C8B-B14F-4D97-AF65-F5344CB8AC3E}">
        <p14:creationId xmlns:p14="http://schemas.microsoft.com/office/powerpoint/2010/main" val="528708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0F531D-6269-4B9F-898C-68EFFCD9C523}"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1F143-4DB1-4E71-B714-4AE15560EDD5}" type="slidenum">
              <a:rPr lang="en-US" smtClean="0"/>
              <a:t>‹#›</a:t>
            </a:fld>
            <a:endParaRPr lang="en-US"/>
          </a:p>
        </p:txBody>
      </p:sp>
    </p:spTree>
    <p:extLst>
      <p:ext uri="{BB962C8B-B14F-4D97-AF65-F5344CB8AC3E}">
        <p14:creationId xmlns:p14="http://schemas.microsoft.com/office/powerpoint/2010/main" val="442552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D233-DB28-D251-9651-5E66A4734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65B180-0278-584F-E350-719C263BF2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5DC685-2DF4-3612-83AE-C4362F9F54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EED8F-2F25-3250-A41E-EA6EAD08852D}"/>
              </a:ext>
            </a:extLst>
          </p:cNvPr>
          <p:cNvSpPr>
            <a:spLocks noGrp="1"/>
          </p:cNvSpPr>
          <p:nvPr>
            <p:ph type="dt" sz="half" idx="10"/>
          </p:nvPr>
        </p:nvSpPr>
        <p:spPr/>
        <p:txBody>
          <a:bodyPr/>
          <a:lstStyle/>
          <a:p>
            <a:fld id="{6835D097-501A-4416-B7D3-D64CAB5BF5A8}" type="datetimeFigureOut">
              <a:rPr lang="en-US" smtClean="0"/>
              <a:t>3/26/2025</a:t>
            </a:fld>
            <a:endParaRPr lang="en-US"/>
          </a:p>
        </p:txBody>
      </p:sp>
      <p:sp>
        <p:nvSpPr>
          <p:cNvPr id="6" name="Footer Placeholder 5">
            <a:extLst>
              <a:ext uri="{FF2B5EF4-FFF2-40B4-BE49-F238E27FC236}">
                <a16:creationId xmlns:a16="http://schemas.microsoft.com/office/drawing/2014/main" id="{456DD129-642D-CF21-32E6-0931D648C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1473FC-C1F2-D7B2-6A64-3A8EF5F62A36}"/>
              </a:ext>
            </a:extLst>
          </p:cNvPr>
          <p:cNvSpPr>
            <a:spLocks noGrp="1"/>
          </p:cNvSpPr>
          <p:nvPr>
            <p:ph type="sldNum" sz="quarter" idx="12"/>
          </p:nvPr>
        </p:nvSpPr>
        <p:spPr/>
        <p:txBody>
          <a:bodyPr/>
          <a:lstStyle/>
          <a:p>
            <a:fld id="{D4D912B2-B672-4025-B110-42769E5DDC46}" type="slidenum">
              <a:rPr lang="en-US" smtClean="0"/>
              <a:t>‹#›</a:t>
            </a:fld>
            <a:endParaRPr lang="en-US"/>
          </a:p>
        </p:txBody>
      </p:sp>
    </p:spTree>
    <p:extLst>
      <p:ext uri="{BB962C8B-B14F-4D97-AF65-F5344CB8AC3E}">
        <p14:creationId xmlns:p14="http://schemas.microsoft.com/office/powerpoint/2010/main" val="2197418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61D1A-E4E9-CFE6-7CEA-3C609D10A8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D478E8-6F9C-181D-1B90-8F81892F54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362F02-64BF-A23A-FD47-E5044A57D1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E08663-D253-00A7-2548-0688410CC4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9E4227-C889-B13C-4176-CA89F8E6FD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13312F-1072-4CEA-5973-3EE62951319F}"/>
              </a:ext>
            </a:extLst>
          </p:cNvPr>
          <p:cNvSpPr>
            <a:spLocks noGrp="1"/>
          </p:cNvSpPr>
          <p:nvPr>
            <p:ph type="dt" sz="half" idx="10"/>
          </p:nvPr>
        </p:nvSpPr>
        <p:spPr/>
        <p:txBody>
          <a:bodyPr/>
          <a:lstStyle/>
          <a:p>
            <a:fld id="{6835D097-501A-4416-B7D3-D64CAB5BF5A8}" type="datetimeFigureOut">
              <a:rPr lang="en-US" smtClean="0"/>
              <a:t>3/26/2025</a:t>
            </a:fld>
            <a:endParaRPr lang="en-US"/>
          </a:p>
        </p:txBody>
      </p:sp>
      <p:sp>
        <p:nvSpPr>
          <p:cNvPr id="8" name="Footer Placeholder 7">
            <a:extLst>
              <a:ext uri="{FF2B5EF4-FFF2-40B4-BE49-F238E27FC236}">
                <a16:creationId xmlns:a16="http://schemas.microsoft.com/office/drawing/2014/main" id="{58312B04-01F7-F9CA-4872-CDEDA925BC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F23B25-2A35-10D4-95D2-E4712E11A22E}"/>
              </a:ext>
            </a:extLst>
          </p:cNvPr>
          <p:cNvSpPr>
            <a:spLocks noGrp="1"/>
          </p:cNvSpPr>
          <p:nvPr>
            <p:ph type="sldNum" sz="quarter" idx="12"/>
          </p:nvPr>
        </p:nvSpPr>
        <p:spPr/>
        <p:txBody>
          <a:bodyPr/>
          <a:lstStyle/>
          <a:p>
            <a:fld id="{D4D912B2-B672-4025-B110-42769E5DDC46}" type="slidenum">
              <a:rPr lang="en-US" smtClean="0"/>
              <a:t>‹#›</a:t>
            </a:fld>
            <a:endParaRPr lang="en-US"/>
          </a:p>
        </p:txBody>
      </p:sp>
    </p:spTree>
    <p:extLst>
      <p:ext uri="{BB962C8B-B14F-4D97-AF65-F5344CB8AC3E}">
        <p14:creationId xmlns:p14="http://schemas.microsoft.com/office/powerpoint/2010/main" val="3550548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604EA-9BB0-4EB9-A087-E635A3D8FD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758F79-5558-6209-5A73-083A254A69C3}"/>
              </a:ext>
            </a:extLst>
          </p:cNvPr>
          <p:cNvSpPr>
            <a:spLocks noGrp="1"/>
          </p:cNvSpPr>
          <p:nvPr>
            <p:ph type="dt" sz="half" idx="10"/>
          </p:nvPr>
        </p:nvSpPr>
        <p:spPr/>
        <p:txBody>
          <a:bodyPr/>
          <a:lstStyle/>
          <a:p>
            <a:fld id="{6835D097-501A-4416-B7D3-D64CAB5BF5A8}" type="datetimeFigureOut">
              <a:rPr lang="en-US" smtClean="0"/>
              <a:t>3/26/2025</a:t>
            </a:fld>
            <a:endParaRPr lang="en-US"/>
          </a:p>
        </p:txBody>
      </p:sp>
      <p:sp>
        <p:nvSpPr>
          <p:cNvPr id="4" name="Footer Placeholder 3">
            <a:extLst>
              <a:ext uri="{FF2B5EF4-FFF2-40B4-BE49-F238E27FC236}">
                <a16:creationId xmlns:a16="http://schemas.microsoft.com/office/drawing/2014/main" id="{3BEAC3BB-30AF-3170-0056-1812B41F62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C411C6-B1C8-1520-BD7A-7B09AF915A5B}"/>
              </a:ext>
            </a:extLst>
          </p:cNvPr>
          <p:cNvSpPr>
            <a:spLocks noGrp="1"/>
          </p:cNvSpPr>
          <p:nvPr>
            <p:ph type="sldNum" sz="quarter" idx="12"/>
          </p:nvPr>
        </p:nvSpPr>
        <p:spPr/>
        <p:txBody>
          <a:bodyPr/>
          <a:lstStyle/>
          <a:p>
            <a:fld id="{D4D912B2-B672-4025-B110-42769E5DDC46}" type="slidenum">
              <a:rPr lang="en-US" smtClean="0"/>
              <a:t>‹#›</a:t>
            </a:fld>
            <a:endParaRPr lang="en-US"/>
          </a:p>
        </p:txBody>
      </p:sp>
    </p:spTree>
    <p:extLst>
      <p:ext uri="{BB962C8B-B14F-4D97-AF65-F5344CB8AC3E}">
        <p14:creationId xmlns:p14="http://schemas.microsoft.com/office/powerpoint/2010/main" val="215424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149A85-A61F-1F32-E705-68D4E16C6D03}"/>
              </a:ext>
            </a:extLst>
          </p:cNvPr>
          <p:cNvSpPr>
            <a:spLocks noGrp="1"/>
          </p:cNvSpPr>
          <p:nvPr>
            <p:ph type="dt" sz="half" idx="10"/>
          </p:nvPr>
        </p:nvSpPr>
        <p:spPr/>
        <p:txBody>
          <a:bodyPr/>
          <a:lstStyle/>
          <a:p>
            <a:fld id="{6835D097-501A-4416-B7D3-D64CAB5BF5A8}" type="datetimeFigureOut">
              <a:rPr lang="en-US" smtClean="0"/>
              <a:t>3/26/2025</a:t>
            </a:fld>
            <a:endParaRPr lang="en-US"/>
          </a:p>
        </p:txBody>
      </p:sp>
      <p:sp>
        <p:nvSpPr>
          <p:cNvPr id="3" name="Footer Placeholder 2">
            <a:extLst>
              <a:ext uri="{FF2B5EF4-FFF2-40B4-BE49-F238E27FC236}">
                <a16:creationId xmlns:a16="http://schemas.microsoft.com/office/drawing/2014/main" id="{CEC488B1-BE06-AF90-3512-B2BC08A49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5105FA-7722-71DA-B3FA-CC5066606D85}"/>
              </a:ext>
            </a:extLst>
          </p:cNvPr>
          <p:cNvSpPr>
            <a:spLocks noGrp="1"/>
          </p:cNvSpPr>
          <p:nvPr>
            <p:ph type="sldNum" sz="quarter" idx="12"/>
          </p:nvPr>
        </p:nvSpPr>
        <p:spPr/>
        <p:txBody>
          <a:bodyPr/>
          <a:lstStyle/>
          <a:p>
            <a:fld id="{D4D912B2-B672-4025-B110-42769E5DDC46}" type="slidenum">
              <a:rPr lang="en-US" smtClean="0"/>
              <a:t>‹#›</a:t>
            </a:fld>
            <a:endParaRPr lang="en-US"/>
          </a:p>
        </p:txBody>
      </p:sp>
    </p:spTree>
    <p:extLst>
      <p:ext uri="{BB962C8B-B14F-4D97-AF65-F5344CB8AC3E}">
        <p14:creationId xmlns:p14="http://schemas.microsoft.com/office/powerpoint/2010/main" val="1460700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E7F1-5BE6-D7AC-4778-C0C3D6EC17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4EB184-E7CD-B4C1-BC17-D5820785F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58DFBB-2449-027E-A34E-9E35974E56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7DBD6-EA12-E1DE-A08F-67AAB9679EBD}"/>
              </a:ext>
            </a:extLst>
          </p:cNvPr>
          <p:cNvSpPr>
            <a:spLocks noGrp="1"/>
          </p:cNvSpPr>
          <p:nvPr>
            <p:ph type="dt" sz="half" idx="10"/>
          </p:nvPr>
        </p:nvSpPr>
        <p:spPr/>
        <p:txBody>
          <a:bodyPr/>
          <a:lstStyle/>
          <a:p>
            <a:fld id="{6835D097-501A-4416-B7D3-D64CAB5BF5A8}" type="datetimeFigureOut">
              <a:rPr lang="en-US" smtClean="0"/>
              <a:t>3/26/2025</a:t>
            </a:fld>
            <a:endParaRPr lang="en-US"/>
          </a:p>
        </p:txBody>
      </p:sp>
      <p:sp>
        <p:nvSpPr>
          <p:cNvPr id="6" name="Footer Placeholder 5">
            <a:extLst>
              <a:ext uri="{FF2B5EF4-FFF2-40B4-BE49-F238E27FC236}">
                <a16:creationId xmlns:a16="http://schemas.microsoft.com/office/drawing/2014/main" id="{A4A31752-7B62-D7D7-6C5C-AFE7334E6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77FB2F-5F5C-EF1E-2005-5BE3EABA370D}"/>
              </a:ext>
            </a:extLst>
          </p:cNvPr>
          <p:cNvSpPr>
            <a:spLocks noGrp="1"/>
          </p:cNvSpPr>
          <p:nvPr>
            <p:ph type="sldNum" sz="quarter" idx="12"/>
          </p:nvPr>
        </p:nvSpPr>
        <p:spPr/>
        <p:txBody>
          <a:bodyPr/>
          <a:lstStyle/>
          <a:p>
            <a:fld id="{D4D912B2-B672-4025-B110-42769E5DDC46}" type="slidenum">
              <a:rPr lang="en-US" smtClean="0"/>
              <a:t>‹#›</a:t>
            </a:fld>
            <a:endParaRPr lang="en-US"/>
          </a:p>
        </p:txBody>
      </p:sp>
    </p:spTree>
    <p:extLst>
      <p:ext uri="{BB962C8B-B14F-4D97-AF65-F5344CB8AC3E}">
        <p14:creationId xmlns:p14="http://schemas.microsoft.com/office/powerpoint/2010/main" val="2607849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0711-9B86-B572-BAF4-F3F47841F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300F8D-B7C1-9E59-6F20-234FFC1B9C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6BDAB-E618-2259-2F83-54FEF6C711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5906F2-2CDB-1606-7B95-68CAA51FD5C2}"/>
              </a:ext>
            </a:extLst>
          </p:cNvPr>
          <p:cNvSpPr>
            <a:spLocks noGrp="1"/>
          </p:cNvSpPr>
          <p:nvPr>
            <p:ph type="dt" sz="half" idx="10"/>
          </p:nvPr>
        </p:nvSpPr>
        <p:spPr/>
        <p:txBody>
          <a:bodyPr/>
          <a:lstStyle/>
          <a:p>
            <a:fld id="{6835D097-501A-4416-B7D3-D64CAB5BF5A8}" type="datetimeFigureOut">
              <a:rPr lang="en-US" smtClean="0"/>
              <a:t>3/26/2025</a:t>
            </a:fld>
            <a:endParaRPr lang="en-US"/>
          </a:p>
        </p:txBody>
      </p:sp>
      <p:sp>
        <p:nvSpPr>
          <p:cNvPr id="6" name="Footer Placeholder 5">
            <a:extLst>
              <a:ext uri="{FF2B5EF4-FFF2-40B4-BE49-F238E27FC236}">
                <a16:creationId xmlns:a16="http://schemas.microsoft.com/office/drawing/2014/main" id="{34A54B09-C88C-91E6-F909-9815F47C6C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90D4F-08BC-0F94-5F1E-936F95953C20}"/>
              </a:ext>
            </a:extLst>
          </p:cNvPr>
          <p:cNvSpPr>
            <a:spLocks noGrp="1"/>
          </p:cNvSpPr>
          <p:nvPr>
            <p:ph type="sldNum" sz="quarter" idx="12"/>
          </p:nvPr>
        </p:nvSpPr>
        <p:spPr/>
        <p:txBody>
          <a:bodyPr/>
          <a:lstStyle/>
          <a:p>
            <a:fld id="{D4D912B2-B672-4025-B110-42769E5DDC46}" type="slidenum">
              <a:rPr lang="en-US" smtClean="0"/>
              <a:t>‹#›</a:t>
            </a:fld>
            <a:endParaRPr lang="en-US"/>
          </a:p>
        </p:txBody>
      </p:sp>
    </p:spTree>
    <p:extLst>
      <p:ext uri="{BB962C8B-B14F-4D97-AF65-F5344CB8AC3E}">
        <p14:creationId xmlns:p14="http://schemas.microsoft.com/office/powerpoint/2010/main" val="127825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6D2D6A-D819-3920-8872-922A94B485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AB1FFB-138F-B2DA-B70A-99E9B06F0A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780FB-C5FE-EB50-B5C0-2450F3984E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35D097-501A-4416-B7D3-D64CAB5BF5A8}" type="datetimeFigureOut">
              <a:rPr lang="en-US" smtClean="0"/>
              <a:t>3/26/2025</a:t>
            </a:fld>
            <a:endParaRPr lang="en-US"/>
          </a:p>
        </p:txBody>
      </p:sp>
      <p:sp>
        <p:nvSpPr>
          <p:cNvPr id="5" name="Footer Placeholder 4">
            <a:extLst>
              <a:ext uri="{FF2B5EF4-FFF2-40B4-BE49-F238E27FC236}">
                <a16:creationId xmlns:a16="http://schemas.microsoft.com/office/drawing/2014/main" id="{CDF22A1F-0A61-F775-FF77-4105ECBD5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C6167F-881B-8E57-0176-B007C5E37D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912B2-B672-4025-B110-42769E5DDC46}" type="slidenum">
              <a:rPr lang="en-US" smtClean="0"/>
              <a:t>‹#›</a:t>
            </a:fld>
            <a:endParaRPr lang="en-US"/>
          </a:p>
        </p:txBody>
      </p:sp>
    </p:spTree>
    <p:extLst>
      <p:ext uri="{BB962C8B-B14F-4D97-AF65-F5344CB8AC3E}">
        <p14:creationId xmlns:p14="http://schemas.microsoft.com/office/powerpoint/2010/main" val="1422233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3/26/2025</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929364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800"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0F531D-6269-4B9F-898C-68EFFCD9C523}" type="datetimeFigureOut">
              <a:rPr lang="en-US" smtClean="0"/>
              <a:t>3/26/2025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1F143-4DB1-4E71-B714-4AE15560EDD5}" type="slidenum">
              <a:rPr lang="en-US" smtClean="0"/>
              <a:t>‹#›</a:t>
            </a:fld>
            <a:endParaRPr lang="en-US"/>
          </a:p>
        </p:txBody>
      </p:sp>
    </p:spTree>
    <p:extLst>
      <p:ext uri="{BB962C8B-B14F-4D97-AF65-F5344CB8AC3E}">
        <p14:creationId xmlns:p14="http://schemas.microsoft.com/office/powerpoint/2010/main" val="3224540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stfm.org/facultydevelopment/onlinecourses/wellnesscourse/overview/" TargetMode="External"/><Relationship Id="rId3" Type="http://schemas.openxmlformats.org/officeDocument/2006/relationships/image" Target="../media/image31.png"/><Relationship Id="rId7" Type="http://schemas.openxmlformats.org/officeDocument/2006/relationships/hyperlink" Target="https://www.aamc.org/about-us/mission-areas/medical-education/wellbeing"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www.youtube.com/watch?v=6eJjJO1xY3w" TargetMode="External"/><Relationship Id="rId5" Type="http://schemas.openxmlformats.org/officeDocument/2006/relationships/hyperlink" Target="https://edhub.ama-assn.org/steps-forward" TargetMode="External"/><Relationship Id="rId10" Type="http://schemas.openxmlformats.org/officeDocument/2006/relationships/hyperlink" Target="https://drlornabreen.org/" TargetMode="External"/><Relationship Id="rId4" Type="http://schemas.openxmlformats.org/officeDocument/2006/relationships/image" Target="../media/image32.png"/><Relationship Id="rId9" Type="http://schemas.openxmlformats.org/officeDocument/2006/relationships/hyperlink" Target="https://connect.stfm.org/behavioralsciencebasics/professional-development/new-item2"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shorts/1KybNYnQkJI" TargetMode="External"/><Relationship Id="rId2" Type="http://schemas.openxmlformats.org/officeDocument/2006/relationships/hyperlink" Target="https://www.youtube.com/watch?v=oDzfZOfNki4" TargetMode="External"/><Relationship Id="rId1" Type="http://schemas.openxmlformats.org/officeDocument/2006/relationships/slideLayout" Target="../slideLayouts/slideLayout24.xml"/><Relationship Id="rId6" Type="http://schemas.openxmlformats.org/officeDocument/2006/relationships/image" Target="../media/image36.jpg"/><Relationship Id="rId5" Type="http://schemas.openxmlformats.org/officeDocument/2006/relationships/hyperlink" Target="https://www.youtube.com/watch?v=44xbZ8MN1uk" TargetMode="External"/><Relationship Id="rId4" Type="http://schemas.openxmlformats.org/officeDocument/2006/relationships/hyperlink" Target="https://www.youtube.com/watch?v=nkLD0_ay760"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 stacking rocks on a beach">
            <a:extLst>
              <a:ext uri="{FF2B5EF4-FFF2-40B4-BE49-F238E27FC236}">
                <a16:creationId xmlns:a16="http://schemas.microsoft.com/office/drawing/2014/main" id="{1EE25DE9-B98E-FBF1-B86C-C372AD9C7A3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r="4000"/>
          <a:stretch/>
        </p:blipFill>
        <p:spPr>
          <a:xfrm>
            <a:off x="20" y="1"/>
            <a:ext cx="12191980" cy="6857999"/>
          </a:xfrm>
          <a:prstGeom prst="rect">
            <a:avLst/>
          </a:prstGeom>
        </p:spPr>
      </p:pic>
      <p:sp>
        <p:nvSpPr>
          <p:cNvPr id="2" name="Title 1">
            <a:extLst>
              <a:ext uri="{FF2B5EF4-FFF2-40B4-BE49-F238E27FC236}">
                <a16:creationId xmlns:a16="http://schemas.microsoft.com/office/drawing/2014/main" id="{84F7C023-D707-8D66-6E41-05021BFFD13C}"/>
              </a:ext>
            </a:extLst>
          </p:cNvPr>
          <p:cNvSpPr>
            <a:spLocks noGrp="1"/>
          </p:cNvSpPr>
          <p:nvPr>
            <p:ph type="ctrTitle"/>
          </p:nvPr>
        </p:nvSpPr>
        <p:spPr>
          <a:xfrm>
            <a:off x="3480391" y="-121647"/>
            <a:ext cx="9144000" cy="1014782"/>
          </a:xfrm>
        </p:spPr>
        <p:txBody>
          <a:bodyPr>
            <a:normAutofit/>
          </a:bodyPr>
          <a:lstStyle/>
          <a:p>
            <a:r>
              <a:rPr lang="en-US" dirty="0">
                <a:solidFill>
                  <a:srgbClr val="FFFFFF"/>
                </a:solidFill>
                <a:effectLst/>
                <a:latin typeface="Times New Roman" panose="02020603050405020304" pitchFamily="18" charset="0"/>
                <a:ea typeface="Times New Roman" panose="02020603050405020304" pitchFamily="18" charset="0"/>
              </a:rPr>
              <a:t>Physician: Heal Thyself</a:t>
            </a:r>
            <a:endParaRPr lang="en-US" dirty="0">
              <a:solidFill>
                <a:srgbClr val="FFFFFF"/>
              </a:solidFill>
            </a:endParaRPr>
          </a:p>
        </p:txBody>
      </p:sp>
      <p:sp>
        <p:nvSpPr>
          <p:cNvPr id="3" name="Subtitle 2">
            <a:extLst>
              <a:ext uri="{FF2B5EF4-FFF2-40B4-BE49-F238E27FC236}">
                <a16:creationId xmlns:a16="http://schemas.microsoft.com/office/drawing/2014/main" id="{D916BB89-BCC3-F4F4-7B99-BC0EC638AB21}"/>
              </a:ext>
            </a:extLst>
          </p:cNvPr>
          <p:cNvSpPr>
            <a:spLocks noGrp="1"/>
          </p:cNvSpPr>
          <p:nvPr>
            <p:ph type="subTitle" idx="1"/>
          </p:nvPr>
        </p:nvSpPr>
        <p:spPr>
          <a:xfrm>
            <a:off x="5904614" y="5275821"/>
            <a:ext cx="6287386" cy="1582178"/>
          </a:xfrm>
        </p:spPr>
        <p:txBody>
          <a:bodyPr>
            <a:normAutofit lnSpcReduction="10000"/>
          </a:bodyPr>
          <a:lstStyle/>
          <a:p>
            <a:r>
              <a:rPr lang="en-US" dirty="0">
                <a:solidFill>
                  <a:srgbClr val="FFFFFF"/>
                </a:solidFill>
              </a:rPr>
              <a:t>Kaushal B. Nanavati, MD, FAAFP, ABIHM, Cert. PH</a:t>
            </a:r>
          </a:p>
          <a:p>
            <a:r>
              <a:rPr lang="en-US" sz="2000" dirty="0">
                <a:solidFill>
                  <a:srgbClr val="FFFFFF"/>
                </a:solidFill>
              </a:rPr>
              <a:t>Assistant Dean of Wellness</a:t>
            </a:r>
          </a:p>
          <a:p>
            <a:r>
              <a:rPr lang="en-US" sz="2000" dirty="0">
                <a:solidFill>
                  <a:srgbClr val="FFFFFF"/>
                </a:solidFill>
              </a:rPr>
              <a:t>Director, Integrative Medicine and Survivorship</a:t>
            </a:r>
          </a:p>
          <a:p>
            <a:r>
              <a:rPr lang="en-US" sz="2000" dirty="0">
                <a:solidFill>
                  <a:srgbClr val="FFFFFF"/>
                </a:solidFill>
              </a:rPr>
              <a:t>Upstate Medical University</a:t>
            </a:r>
          </a:p>
        </p:txBody>
      </p:sp>
    </p:spTree>
    <p:extLst>
      <p:ext uri="{BB962C8B-B14F-4D97-AF65-F5344CB8AC3E}">
        <p14:creationId xmlns:p14="http://schemas.microsoft.com/office/powerpoint/2010/main" val="189797894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86FB7E9-D90C-21CC-A553-DA23CDCBA574}"/>
              </a:ext>
            </a:extLst>
          </p:cNvPr>
          <p:cNvGraphicFramePr/>
          <p:nvPr/>
        </p:nvGraphicFramePr>
        <p:xfrm>
          <a:off x="1120477" y="1123527"/>
          <a:ext cx="9951041" cy="4604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388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BAD5E5-D517-8931-41F1-4F7CDDCC5A7F}"/>
              </a:ext>
            </a:extLst>
          </p:cNvPr>
          <p:cNvSpPr>
            <a:spLocks noGrp="1"/>
          </p:cNvSpPr>
          <p:nvPr>
            <p:ph type="title"/>
          </p:nvPr>
        </p:nvSpPr>
        <p:spPr>
          <a:xfrm>
            <a:off x="761803" y="350196"/>
            <a:ext cx="4646904" cy="1624520"/>
          </a:xfrm>
        </p:spPr>
        <p:txBody>
          <a:bodyPr anchor="ctr">
            <a:normAutofit/>
          </a:bodyPr>
          <a:lstStyle/>
          <a:p>
            <a:r>
              <a:rPr lang="en-US" sz="3700" b="1">
                <a:effectLst/>
                <a:latin typeface="Times New Roman" panose="02020603050405020304" pitchFamily="18" charset="0"/>
                <a:ea typeface="Times New Roman" panose="02020603050405020304" pitchFamily="18" charset="0"/>
              </a:rPr>
              <a:t>The Importance of Physician Self-Care: </a:t>
            </a:r>
            <a:r>
              <a:rPr lang="en-US" sz="3700">
                <a:effectLst/>
                <a:latin typeface="Times New Roman" panose="02020603050405020304" pitchFamily="18" charset="0"/>
                <a:ea typeface="Times New Roman" panose="02020603050405020304" pitchFamily="18" charset="0"/>
              </a:rPr>
              <a:t>Why Self-Care Matters</a:t>
            </a:r>
            <a:endParaRPr lang="en-US" sz="3700"/>
          </a:p>
        </p:txBody>
      </p:sp>
      <p:sp>
        <p:nvSpPr>
          <p:cNvPr id="3" name="Content Placeholder 2">
            <a:extLst>
              <a:ext uri="{FF2B5EF4-FFF2-40B4-BE49-F238E27FC236}">
                <a16:creationId xmlns:a16="http://schemas.microsoft.com/office/drawing/2014/main" id="{6B9326CD-8FBC-1BA5-03A1-0B9F30601F31}"/>
              </a:ext>
            </a:extLst>
          </p:cNvPr>
          <p:cNvSpPr>
            <a:spLocks noGrp="1"/>
          </p:cNvSpPr>
          <p:nvPr>
            <p:ph idx="1"/>
          </p:nvPr>
        </p:nvSpPr>
        <p:spPr>
          <a:xfrm>
            <a:off x="761802" y="2743200"/>
            <a:ext cx="4646905" cy="3613149"/>
          </a:xfrm>
        </p:spPr>
        <p:txBody>
          <a:bodyPr anchor="ctr">
            <a:normAutofit/>
          </a:bodyPr>
          <a:lstStyle/>
          <a:p>
            <a:pPr>
              <a:spcAft>
                <a:spcPts val="0"/>
              </a:spcAft>
            </a:pPr>
            <a:endParaRPr lang="en-US" sz="2000" dirty="0">
              <a:effectLst/>
            </a:endParaRPr>
          </a:p>
          <a:p>
            <a:pPr marL="285750" indent="-285750">
              <a:spcBef>
                <a:spcPts val="0"/>
              </a:spcBef>
              <a:spcAft>
                <a:spcPts val="800"/>
              </a:spcAft>
              <a:buSzPts val="1000"/>
              <a:buFont typeface="Courier New" panose="02070309020205020404" pitchFamily="49" charset="0"/>
              <a:buChar char="o"/>
              <a:tabLst>
                <a:tab pos="9144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Correlation between physician well-being and patient outcomes.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0"/>
              </a:spcBef>
              <a:spcAft>
                <a:spcPts val="800"/>
              </a:spcAft>
              <a:buSzPts val="1000"/>
              <a:buFont typeface="Courier New" panose="02070309020205020404" pitchFamily="49" charset="0"/>
              <a:buChar char="o"/>
              <a:tabLst>
                <a:tab pos="9144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Personal benefits: improved mental and physical health.</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0"/>
              </a:spcBef>
              <a:spcAft>
                <a:spcPts val="800"/>
              </a:spcAft>
              <a:buSzPts val="1000"/>
              <a:buFont typeface="Courier New" panose="02070309020205020404" pitchFamily="49" charset="0"/>
              <a:buChar char="o"/>
              <a:tabLst>
                <a:tab pos="914400" algn="l"/>
              </a:tabLst>
            </a:pPr>
            <a:r>
              <a:rPr lang="en-US" sz="2000" dirty="0">
                <a:effectLst/>
                <a:latin typeface="Times New Roman" panose="02020603050405020304" pitchFamily="18" charset="0"/>
                <a:ea typeface="Times New Roman" panose="02020603050405020304" pitchFamily="18" charset="0"/>
              </a:rPr>
              <a:t>Professional benefits: increased job satisfaction and retention.</a:t>
            </a:r>
            <a:endParaRPr lang="en-US" sz="2000" dirty="0"/>
          </a:p>
        </p:txBody>
      </p:sp>
      <p:pic>
        <p:nvPicPr>
          <p:cNvPr id="5" name="Picture 4" descr="Pink desk with doctor items">
            <a:extLst>
              <a:ext uri="{FF2B5EF4-FFF2-40B4-BE49-F238E27FC236}">
                <a16:creationId xmlns:a16="http://schemas.microsoft.com/office/drawing/2014/main" id="{77100271-AD0B-7FBF-0FCF-5DFBC780709E}"/>
              </a:ext>
            </a:extLst>
          </p:cNvPr>
          <p:cNvPicPr>
            <a:picLocks noChangeAspect="1"/>
          </p:cNvPicPr>
          <p:nvPr/>
        </p:nvPicPr>
        <p:blipFill>
          <a:blip r:embed="rId2"/>
          <a:srcRect l="40601" r="-2" b="-2"/>
          <a:stretch/>
        </p:blipFill>
        <p:spPr>
          <a:xfrm>
            <a:off x="6096000" y="1"/>
            <a:ext cx="6102825" cy="6858000"/>
          </a:xfrm>
          <a:prstGeom prst="rect">
            <a:avLst/>
          </a:prstGeom>
        </p:spPr>
      </p:pic>
    </p:spTree>
    <p:extLst>
      <p:ext uri="{BB962C8B-B14F-4D97-AF65-F5344CB8AC3E}">
        <p14:creationId xmlns:p14="http://schemas.microsoft.com/office/powerpoint/2010/main" val="375220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DB16-D9A8-CB9F-12C0-1A34795B9585}"/>
              </a:ext>
            </a:extLst>
          </p:cNvPr>
          <p:cNvSpPr>
            <a:spLocks noGrp="1"/>
          </p:cNvSpPr>
          <p:nvPr>
            <p:ph type="title"/>
          </p:nvPr>
        </p:nvSpPr>
        <p:spPr>
          <a:xfrm>
            <a:off x="781877" y="11198"/>
            <a:ext cx="5385686" cy="1050348"/>
          </a:xfrm>
        </p:spPr>
        <p:txBody>
          <a:bodyPr>
            <a:normAutofit/>
          </a:bodyPr>
          <a:lstStyle/>
          <a:p>
            <a:r>
              <a:rPr lang="en-US" b="1" u="sng" dirty="0"/>
              <a:t>Framework for Success</a:t>
            </a:r>
          </a:p>
        </p:txBody>
      </p:sp>
      <p:sp>
        <p:nvSpPr>
          <p:cNvPr id="5" name="Content Placeholder 4">
            <a:extLst>
              <a:ext uri="{FF2B5EF4-FFF2-40B4-BE49-F238E27FC236}">
                <a16:creationId xmlns:a16="http://schemas.microsoft.com/office/drawing/2014/main" id="{0FC61414-E6F0-6515-DDC9-577B39B70D63}"/>
              </a:ext>
            </a:extLst>
          </p:cNvPr>
          <p:cNvSpPr>
            <a:spLocks noGrp="1"/>
          </p:cNvSpPr>
          <p:nvPr>
            <p:ph idx="1"/>
          </p:nvPr>
        </p:nvSpPr>
        <p:spPr>
          <a:xfrm>
            <a:off x="314960" y="1950719"/>
            <a:ext cx="7487920" cy="4671462"/>
          </a:xfrm>
        </p:spPr>
        <p:txBody>
          <a:bodyPr>
            <a:normAutofit/>
          </a:bodyPr>
          <a:lstStyle/>
          <a:p>
            <a:r>
              <a:rPr lang="en-US" sz="3600" dirty="0"/>
              <a:t>Currently working with:</a:t>
            </a:r>
          </a:p>
          <a:p>
            <a:pPr lvl="1"/>
            <a:r>
              <a:rPr lang="en-US" sz="3200" dirty="0"/>
              <a:t>Hospitalists</a:t>
            </a:r>
          </a:p>
          <a:p>
            <a:pPr lvl="1"/>
            <a:r>
              <a:rPr lang="en-US" sz="3200" dirty="0"/>
              <a:t>Utilization Management</a:t>
            </a:r>
          </a:p>
          <a:p>
            <a:pPr lvl="1"/>
            <a:r>
              <a:rPr lang="en-US" sz="3200" dirty="0"/>
              <a:t>Clinical Documentation Improvement</a:t>
            </a:r>
          </a:p>
          <a:p>
            <a:pPr lvl="1"/>
            <a:endParaRPr lang="en-US" sz="3200" dirty="0"/>
          </a:p>
          <a:p>
            <a:r>
              <a:rPr lang="en-US" sz="3600" dirty="0"/>
              <a:t>Process: Initiated at Retreat</a:t>
            </a:r>
          </a:p>
          <a:p>
            <a:pPr lvl="1"/>
            <a:r>
              <a:rPr lang="en-US" sz="3200" dirty="0"/>
              <a:t>Quarterly meetings with leadership to assess progress on SMART GOALS</a:t>
            </a:r>
          </a:p>
          <a:p>
            <a:pPr lvl="1"/>
            <a:r>
              <a:rPr lang="en-US" sz="3200" dirty="0"/>
              <a:t>“We said, We did” – inclusive language</a:t>
            </a:r>
          </a:p>
        </p:txBody>
      </p:sp>
      <p:pic>
        <p:nvPicPr>
          <p:cNvPr id="6" name="Content Placeholder 4">
            <a:extLst>
              <a:ext uri="{FF2B5EF4-FFF2-40B4-BE49-F238E27FC236}">
                <a16:creationId xmlns:a16="http://schemas.microsoft.com/office/drawing/2014/main" id="{7BADCBAC-805B-77F5-02F4-C370890F170B}"/>
              </a:ext>
            </a:extLst>
          </p:cNvPr>
          <p:cNvPicPr>
            <a:picLocks noChangeAspect="1"/>
          </p:cNvPicPr>
          <p:nvPr/>
        </p:nvPicPr>
        <p:blipFill rotWithShape="1">
          <a:blip r:embed="rId2"/>
          <a:srcRect l="64943" t="10043" r="16665" b="6318"/>
          <a:stretch/>
        </p:blipFill>
        <p:spPr>
          <a:xfrm>
            <a:off x="8135385" y="11198"/>
            <a:ext cx="2818163" cy="6888500"/>
          </a:xfrm>
          <a:prstGeom prst="rect">
            <a:avLst/>
          </a:prstGeom>
        </p:spPr>
      </p:pic>
    </p:spTree>
    <p:extLst>
      <p:ext uri="{BB962C8B-B14F-4D97-AF65-F5344CB8AC3E}">
        <p14:creationId xmlns:p14="http://schemas.microsoft.com/office/powerpoint/2010/main" val="2290570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177B-BFE9-667A-9DA0-2C18EFE9B371}"/>
              </a:ext>
            </a:extLst>
          </p:cNvPr>
          <p:cNvSpPr>
            <a:spLocks noGrp="1"/>
          </p:cNvSpPr>
          <p:nvPr>
            <p:ph type="ctrTitle"/>
          </p:nvPr>
        </p:nvSpPr>
        <p:spPr>
          <a:xfrm>
            <a:off x="2004060" y="4777740"/>
            <a:ext cx="8163426" cy="1412119"/>
          </a:xfrm>
        </p:spPr>
        <p:txBody>
          <a:bodyPr vert="horz" lIns="91440" tIns="45720" rIns="91440" bIns="45720" rtlCol="0" anchor="ctr">
            <a:noAutofit/>
          </a:bodyPr>
          <a:lstStyle/>
          <a:p>
            <a:r>
              <a:rPr lang="en-US" sz="3600" dirty="0"/>
              <a:t>Savor the flavor of your life</a:t>
            </a:r>
          </a:p>
        </p:txBody>
      </p:sp>
      <p:pic>
        <p:nvPicPr>
          <p:cNvPr id="5" name="Picture 4" descr="Cup with a heart">
            <a:extLst>
              <a:ext uri="{FF2B5EF4-FFF2-40B4-BE49-F238E27FC236}">
                <a16:creationId xmlns:a16="http://schemas.microsoft.com/office/drawing/2014/main" id="{2E293151-AE82-E522-13E9-01B392B9EDF6}"/>
              </a:ext>
            </a:extLst>
          </p:cNvPr>
          <p:cNvPicPr>
            <a:picLocks noChangeAspect="1"/>
          </p:cNvPicPr>
          <p:nvPr/>
        </p:nvPicPr>
        <p:blipFill rotWithShape="1">
          <a:blip r:embed="rId2"/>
          <a:srcRect t="7761" b="1600"/>
          <a:stretch/>
        </p:blipFill>
        <p:spPr>
          <a:xfrm>
            <a:off x="15240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Tree>
    <p:extLst>
      <p:ext uri="{BB962C8B-B14F-4D97-AF65-F5344CB8AC3E}">
        <p14:creationId xmlns:p14="http://schemas.microsoft.com/office/powerpoint/2010/main" val="2298380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5" name="Rectangle 11">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1A7A0C-22B4-AE65-0502-F611985BAEBB}"/>
              </a:ext>
            </a:extLst>
          </p:cNvPr>
          <p:cNvSpPr>
            <a:spLocks noGrp="1"/>
          </p:cNvSpPr>
          <p:nvPr>
            <p:ph type="title"/>
          </p:nvPr>
        </p:nvSpPr>
        <p:spPr>
          <a:xfrm>
            <a:off x="761995" y="307447"/>
            <a:ext cx="10693884" cy="1109932"/>
          </a:xfrm>
        </p:spPr>
        <p:txBody>
          <a:bodyPr>
            <a:normAutofit/>
          </a:bodyPr>
          <a:lstStyle/>
          <a:p>
            <a:r>
              <a:rPr lang="en-US" sz="3700" b="1">
                <a:effectLst/>
                <a:latin typeface="Times New Roman" panose="02020603050405020304" pitchFamily="18" charset="0"/>
                <a:ea typeface="Times New Roman" panose="02020603050405020304" pitchFamily="18" charset="0"/>
                <a:cs typeface="Times New Roman" panose="02020603050405020304" pitchFamily="18" charset="0"/>
              </a:rPr>
              <a:t>Evidence-Based Self-Care Strategies</a:t>
            </a:r>
            <a:r>
              <a:rPr lang="en-US" sz="3700" b="1">
                <a:latin typeface="Calibri" panose="020F0502020204030204" pitchFamily="34" charset="0"/>
                <a:ea typeface="Calibri" panose="020F0502020204030204" pitchFamily="34" charset="0"/>
                <a:cs typeface="Times New Roman" panose="02020603050405020304" pitchFamily="18" charset="0"/>
              </a:rPr>
              <a:t>: </a:t>
            </a:r>
            <a:r>
              <a:rPr lang="en-US" sz="3700">
                <a:effectLst/>
                <a:latin typeface="Times New Roman" panose="02020603050405020304" pitchFamily="18" charset="0"/>
                <a:ea typeface="Times New Roman" panose="02020603050405020304" pitchFamily="18" charset="0"/>
              </a:rPr>
              <a:t>Personal Interventions</a:t>
            </a:r>
            <a:endParaRPr lang="en-US" sz="3700"/>
          </a:p>
        </p:txBody>
      </p:sp>
      <p:pic>
        <p:nvPicPr>
          <p:cNvPr id="5" name="Picture 4" descr="Mother teaching daughter yoga">
            <a:extLst>
              <a:ext uri="{FF2B5EF4-FFF2-40B4-BE49-F238E27FC236}">
                <a16:creationId xmlns:a16="http://schemas.microsoft.com/office/drawing/2014/main" id="{248BB661-28BC-137C-10EA-8E01D0B33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514" y="2357888"/>
            <a:ext cx="5656170" cy="3775494"/>
          </a:xfrm>
          <a:prstGeom prst="rect">
            <a:avLst/>
          </a:prstGeom>
        </p:spPr>
      </p:pic>
      <p:sp>
        <p:nvSpPr>
          <p:cNvPr id="3" name="Content Placeholder 2">
            <a:extLst>
              <a:ext uri="{FF2B5EF4-FFF2-40B4-BE49-F238E27FC236}">
                <a16:creationId xmlns:a16="http://schemas.microsoft.com/office/drawing/2014/main" id="{226B1A8E-67ED-9C37-3727-177D6047D3D5}"/>
              </a:ext>
            </a:extLst>
          </p:cNvPr>
          <p:cNvSpPr>
            <a:spLocks noGrp="1"/>
          </p:cNvSpPr>
          <p:nvPr>
            <p:ph idx="1"/>
          </p:nvPr>
        </p:nvSpPr>
        <p:spPr>
          <a:xfrm>
            <a:off x="6466684" y="1733408"/>
            <a:ext cx="5505575" cy="5028900"/>
          </a:xfrm>
        </p:spPr>
        <p:txBody>
          <a:bodyPr anchor="ctr">
            <a:normAutofit/>
          </a:bodyPr>
          <a:lstStyle/>
          <a:p>
            <a:pPr marL="0" marR="0" indent="0">
              <a:spcBef>
                <a:spcPts val="0"/>
              </a:spcBef>
              <a:spcAft>
                <a:spcPts val="80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Cultivating Self-Compassion &amp; Emotional Resilience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Mindfulness-Based Stress Reduction (MBSR)</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Reduces stress, improves focus, and enhances patient care (**Krasner et al., 2009,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JAMA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Practical exercise: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3-minute breathing space technique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(Segal et al., 2018,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Mindfulness-Based Cognitive Therapy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Cognitive Reframing for Stress 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Techniques from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Cognitive Behavioral Therapy (CBT)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can reduce burnout (**Beck et al., 2011,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CBT for Health Professionals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Practical exercise: Identify one negative thought and reframe it into a constructive 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4632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265" name="AutoShape 1"/>
          <p:cNvSpPr>
            <a:spLocks/>
          </p:cNvSpPr>
          <p:nvPr/>
        </p:nvSpPr>
        <p:spPr bwMode="auto">
          <a:xfrm>
            <a:off x="4775430" y="6294490"/>
            <a:ext cx="2638855" cy="3172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45719" tIns="45719" rIns="45719" bIns="45719"/>
          <a:lstStyle/>
          <a:p>
            <a:pPr algn="ctr" defTabSz="342900">
              <a:spcAft>
                <a:spcPts val="600"/>
              </a:spcAft>
              <a:defRPr/>
            </a:pPr>
            <a:r>
              <a:rPr lang="en-US" sz="2400" dirty="0">
                <a:solidFill>
                  <a:prstClr val="black"/>
                </a:solidFill>
                <a:effectLst>
                  <a:outerShdw blurRad="38100" dist="38100" dir="2700000" algn="tl">
                    <a:srgbClr val="000000"/>
                  </a:outerShdw>
                </a:effectLst>
                <a:latin typeface="Calibri" panose="020F0502020204030204"/>
              </a:rPr>
              <a:t>CIRCLES OF PEACE</a:t>
            </a:r>
            <a:endParaRPr lang="en-US" sz="3200" dirty="0">
              <a:solidFill>
                <a:prstClr val="black"/>
              </a:solidFill>
              <a:latin typeface="Calibri" panose="020F0502020204030204"/>
            </a:endParaRPr>
          </a:p>
        </p:txBody>
      </p:sp>
      <p:sp>
        <p:nvSpPr>
          <p:cNvPr id="11266" name="AutoShape 2"/>
          <p:cNvSpPr>
            <a:spLocks/>
          </p:cNvSpPr>
          <p:nvPr/>
        </p:nvSpPr>
        <p:spPr bwMode="auto">
          <a:xfrm>
            <a:off x="5837798" y="2237833"/>
            <a:ext cx="516660" cy="51666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9525" cap="flat" cmpd="sng">
            <a:solidFill>
              <a:srgbClr val="FFFFFF"/>
            </a:solidFill>
            <a:prstDash val="solid"/>
            <a:round/>
            <a:headEnd/>
            <a:tailEnd/>
          </a:ln>
          <a:effectLst/>
        </p:spPr>
        <p:txBody>
          <a:bodyPr lIns="0" tIns="0" rIns="0" bIns="0" anchor="ctr"/>
          <a:lstStyle/>
          <a:p>
            <a:pPr defTabSz="457200">
              <a:defRPr/>
            </a:pPr>
            <a:endParaRPr lang="en-US">
              <a:solidFill>
                <a:srgbClr val="FFFFFF"/>
              </a:solidFill>
              <a:latin typeface="Calibri" panose="020F0502020204030204"/>
            </a:endParaRPr>
          </a:p>
        </p:txBody>
      </p:sp>
      <p:sp>
        <p:nvSpPr>
          <p:cNvPr id="11267" name="AutoShape 3"/>
          <p:cNvSpPr>
            <a:spLocks/>
          </p:cNvSpPr>
          <p:nvPr/>
        </p:nvSpPr>
        <p:spPr bwMode="auto">
          <a:xfrm>
            <a:off x="5321138" y="1778581"/>
            <a:ext cx="1549980" cy="14351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9525" cap="flat" cmpd="sng">
            <a:solidFill>
              <a:srgbClr val="FFFFFF"/>
            </a:solidFill>
            <a:prstDash val="solid"/>
            <a:round/>
            <a:headEnd/>
            <a:tailEnd/>
          </a:ln>
          <a:effectLst/>
        </p:spPr>
        <p:txBody>
          <a:bodyPr lIns="0" tIns="0" rIns="0" bIns="0" anchor="ctr"/>
          <a:lstStyle/>
          <a:p>
            <a:pPr defTabSz="457200">
              <a:defRPr/>
            </a:pPr>
            <a:endParaRPr lang="en-US">
              <a:solidFill>
                <a:srgbClr val="FFFFFF"/>
              </a:solidFill>
              <a:latin typeface="Calibri" panose="020F0502020204030204"/>
            </a:endParaRPr>
          </a:p>
        </p:txBody>
      </p:sp>
      <p:sp>
        <p:nvSpPr>
          <p:cNvPr id="11268" name="AutoShape 4"/>
          <p:cNvSpPr>
            <a:spLocks/>
          </p:cNvSpPr>
          <p:nvPr/>
        </p:nvSpPr>
        <p:spPr bwMode="auto">
          <a:xfrm>
            <a:off x="5895205" y="2361018"/>
            <a:ext cx="516660" cy="278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45719" tIns="45719" rIns="45719" bIns="45719"/>
          <a:lstStyle/>
          <a:p>
            <a:pPr defTabSz="342900">
              <a:spcBef>
                <a:spcPts val="750"/>
              </a:spcBef>
              <a:defRPr/>
            </a:pPr>
            <a:r>
              <a:rPr lang="en-US" sz="1350">
                <a:solidFill>
                  <a:srgbClr val="FFFFFF"/>
                </a:solidFill>
                <a:latin typeface="Calibri" panose="020F0502020204030204"/>
              </a:rPr>
              <a:t>SELF</a:t>
            </a:r>
            <a:endParaRPr lang="en-US">
              <a:solidFill>
                <a:prstClr val="black"/>
              </a:solidFill>
              <a:latin typeface="Calibri" panose="020F0502020204030204"/>
            </a:endParaRPr>
          </a:p>
        </p:txBody>
      </p:sp>
      <p:sp>
        <p:nvSpPr>
          <p:cNvPr id="11269" name="AutoShape 5"/>
          <p:cNvSpPr>
            <a:spLocks/>
          </p:cNvSpPr>
          <p:nvPr/>
        </p:nvSpPr>
        <p:spPr bwMode="auto">
          <a:xfrm>
            <a:off x="5543589" y="2770936"/>
            <a:ext cx="1219892" cy="2541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45719" tIns="45719" rIns="45719" bIns="45719"/>
          <a:lstStyle/>
          <a:p>
            <a:pPr defTabSz="342900">
              <a:spcBef>
                <a:spcPts val="750"/>
              </a:spcBef>
              <a:defRPr/>
            </a:pPr>
            <a:r>
              <a:rPr lang="en-US" sz="1350" dirty="0">
                <a:solidFill>
                  <a:srgbClr val="FFFFFF"/>
                </a:solidFill>
                <a:latin typeface="Calibri" panose="020F0502020204030204"/>
              </a:rPr>
              <a:t>COUPLEHOOD</a:t>
            </a:r>
            <a:endParaRPr lang="en-US" dirty="0">
              <a:solidFill>
                <a:prstClr val="black"/>
              </a:solidFill>
              <a:latin typeface="Calibri" panose="020F0502020204030204"/>
            </a:endParaRPr>
          </a:p>
        </p:txBody>
      </p:sp>
      <p:sp>
        <p:nvSpPr>
          <p:cNvPr id="11270" name="AutoShape 6"/>
          <p:cNvSpPr>
            <a:spLocks/>
          </p:cNvSpPr>
          <p:nvPr/>
        </p:nvSpPr>
        <p:spPr bwMode="auto">
          <a:xfrm>
            <a:off x="4919293" y="1434141"/>
            <a:ext cx="2296267" cy="21240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9525" cap="flat" cmpd="sng">
            <a:solidFill>
              <a:srgbClr val="FFFFFF"/>
            </a:solidFill>
            <a:prstDash val="solid"/>
            <a:round/>
            <a:headEnd/>
            <a:tailEnd/>
          </a:ln>
          <a:effectLst/>
        </p:spPr>
        <p:txBody>
          <a:bodyPr lIns="0" tIns="0" rIns="0" bIns="0" anchor="ctr"/>
          <a:lstStyle/>
          <a:p>
            <a:pPr defTabSz="457200">
              <a:defRPr/>
            </a:pPr>
            <a:endParaRPr lang="en-US" dirty="0">
              <a:solidFill>
                <a:srgbClr val="FFFFFF"/>
              </a:solidFill>
              <a:latin typeface="Calibri" panose="020F0502020204030204"/>
            </a:endParaRPr>
          </a:p>
        </p:txBody>
      </p:sp>
      <p:sp>
        <p:nvSpPr>
          <p:cNvPr id="11271" name="AutoShape 7"/>
          <p:cNvSpPr>
            <a:spLocks/>
          </p:cNvSpPr>
          <p:nvPr/>
        </p:nvSpPr>
        <p:spPr bwMode="auto">
          <a:xfrm>
            <a:off x="5694283" y="3220924"/>
            <a:ext cx="803693" cy="2541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45719" tIns="45719" rIns="45719" bIns="45719"/>
          <a:lstStyle/>
          <a:p>
            <a:pPr defTabSz="342900">
              <a:spcBef>
                <a:spcPts val="750"/>
              </a:spcBef>
              <a:defRPr/>
            </a:pPr>
            <a:r>
              <a:rPr lang="en-US" sz="1350" dirty="0">
                <a:solidFill>
                  <a:srgbClr val="FFFFFF"/>
                </a:solidFill>
                <a:latin typeface="Calibri" panose="020F0502020204030204"/>
              </a:rPr>
              <a:t>CHILDREN</a:t>
            </a:r>
            <a:endParaRPr lang="en-US" dirty="0">
              <a:solidFill>
                <a:prstClr val="black"/>
              </a:solidFill>
              <a:latin typeface="Calibri" panose="020F0502020204030204"/>
            </a:endParaRPr>
          </a:p>
        </p:txBody>
      </p:sp>
      <p:sp>
        <p:nvSpPr>
          <p:cNvPr id="11272" name="AutoShape 8"/>
          <p:cNvSpPr>
            <a:spLocks/>
          </p:cNvSpPr>
          <p:nvPr/>
        </p:nvSpPr>
        <p:spPr bwMode="auto">
          <a:xfrm>
            <a:off x="4517445" y="974888"/>
            <a:ext cx="3099960" cy="298514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9525" cap="flat" cmpd="sng">
            <a:solidFill>
              <a:srgbClr val="FFFFFF"/>
            </a:solidFill>
            <a:prstDash val="solid"/>
            <a:round/>
            <a:headEnd/>
            <a:tailEnd/>
          </a:ln>
          <a:effectLst/>
        </p:spPr>
        <p:txBody>
          <a:bodyPr lIns="0" tIns="0" rIns="0" bIns="0" anchor="ctr"/>
          <a:lstStyle/>
          <a:p>
            <a:pPr defTabSz="457200">
              <a:defRPr/>
            </a:pPr>
            <a:endParaRPr lang="en-US">
              <a:solidFill>
                <a:srgbClr val="FFFFFF"/>
              </a:solidFill>
              <a:latin typeface="Calibri" panose="020F0502020204030204"/>
            </a:endParaRPr>
          </a:p>
        </p:txBody>
      </p:sp>
      <p:sp>
        <p:nvSpPr>
          <p:cNvPr id="11273" name="AutoShape 9"/>
          <p:cNvSpPr>
            <a:spLocks/>
          </p:cNvSpPr>
          <p:nvPr/>
        </p:nvSpPr>
        <p:spPr bwMode="auto">
          <a:xfrm>
            <a:off x="5721062" y="3615958"/>
            <a:ext cx="749875" cy="2613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45719" tIns="45719" rIns="45719" bIns="45719"/>
          <a:lstStyle/>
          <a:p>
            <a:pPr defTabSz="342900">
              <a:spcBef>
                <a:spcPts val="750"/>
              </a:spcBef>
              <a:defRPr/>
            </a:pPr>
            <a:r>
              <a:rPr lang="en-US" sz="1350" dirty="0">
                <a:solidFill>
                  <a:srgbClr val="FFFFFF"/>
                </a:solidFill>
                <a:latin typeface="Calibri" panose="020F0502020204030204"/>
              </a:rPr>
              <a:t>PARENTS</a:t>
            </a:r>
            <a:endParaRPr lang="en-US" dirty="0">
              <a:solidFill>
                <a:prstClr val="black"/>
              </a:solidFill>
              <a:latin typeface="Calibri" panose="020F0502020204030204"/>
            </a:endParaRPr>
          </a:p>
        </p:txBody>
      </p:sp>
      <p:sp>
        <p:nvSpPr>
          <p:cNvPr id="11274" name="AutoShape 10"/>
          <p:cNvSpPr>
            <a:spLocks/>
          </p:cNvSpPr>
          <p:nvPr/>
        </p:nvSpPr>
        <p:spPr bwMode="auto">
          <a:xfrm>
            <a:off x="4058193" y="573040"/>
            <a:ext cx="4018467" cy="390365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9525" cap="flat" cmpd="sng">
            <a:solidFill>
              <a:srgbClr val="FFFFFF"/>
            </a:solidFill>
            <a:prstDash val="solid"/>
            <a:round/>
            <a:headEnd/>
            <a:tailEnd/>
          </a:ln>
          <a:effectLst/>
        </p:spPr>
        <p:txBody>
          <a:bodyPr lIns="0" tIns="0" rIns="0" bIns="0" anchor="ctr"/>
          <a:lstStyle/>
          <a:p>
            <a:pPr defTabSz="457200">
              <a:defRPr/>
            </a:pPr>
            <a:endParaRPr lang="en-US">
              <a:solidFill>
                <a:srgbClr val="FFFFFF"/>
              </a:solidFill>
              <a:latin typeface="Calibri" panose="020F0502020204030204"/>
            </a:endParaRPr>
          </a:p>
        </p:txBody>
      </p:sp>
      <p:sp>
        <p:nvSpPr>
          <p:cNvPr id="11275" name="AutoShape 11"/>
          <p:cNvSpPr>
            <a:spLocks/>
          </p:cNvSpPr>
          <p:nvPr/>
        </p:nvSpPr>
        <p:spPr bwMode="auto">
          <a:xfrm>
            <a:off x="5091384" y="3980108"/>
            <a:ext cx="2009233" cy="523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45719" tIns="45719" rIns="45719" bIns="45719"/>
          <a:lstStyle/>
          <a:p>
            <a:pPr algn="ctr" defTabSz="342900">
              <a:spcBef>
                <a:spcPts val="450"/>
              </a:spcBef>
              <a:defRPr/>
            </a:pPr>
            <a:r>
              <a:rPr lang="en-US" sz="1200" dirty="0">
                <a:solidFill>
                  <a:srgbClr val="FFFFFF"/>
                </a:solidFill>
                <a:latin typeface="Calibri" panose="020F0502020204030204"/>
              </a:rPr>
              <a:t>EXTENDED FAMILY</a:t>
            </a:r>
            <a:endParaRPr lang="en-US" sz="1350" dirty="0">
              <a:solidFill>
                <a:srgbClr val="FFFFFF"/>
              </a:solidFill>
              <a:latin typeface="Calibri" panose="020F0502020204030204"/>
            </a:endParaRPr>
          </a:p>
          <a:p>
            <a:pPr algn="ctr" defTabSz="342900">
              <a:spcBef>
                <a:spcPts val="450"/>
              </a:spcBef>
              <a:defRPr/>
            </a:pPr>
            <a:r>
              <a:rPr lang="en-US" sz="1200" dirty="0">
                <a:solidFill>
                  <a:srgbClr val="FFFFFF"/>
                </a:solidFill>
                <a:latin typeface="Calibri" panose="020F0502020204030204"/>
              </a:rPr>
              <a:t>FRIENDS</a:t>
            </a:r>
            <a:endParaRPr lang="en-US" dirty="0">
              <a:solidFill>
                <a:prstClr val="black"/>
              </a:solidFill>
              <a:latin typeface="Calibri" panose="020F0502020204030204"/>
            </a:endParaRPr>
          </a:p>
        </p:txBody>
      </p:sp>
      <p:sp>
        <p:nvSpPr>
          <p:cNvPr id="11276" name="AutoShape 12"/>
          <p:cNvSpPr>
            <a:spLocks/>
          </p:cNvSpPr>
          <p:nvPr/>
        </p:nvSpPr>
        <p:spPr bwMode="auto">
          <a:xfrm>
            <a:off x="3656345" y="228600"/>
            <a:ext cx="4822160" cy="464994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9525" cap="flat" cmpd="sng">
            <a:solidFill>
              <a:srgbClr val="FFFFFF"/>
            </a:solidFill>
            <a:prstDash val="solid"/>
            <a:round/>
            <a:headEnd/>
            <a:tailEnd/>
          </a:ln>
          <a:effectLst/>
        </p:spPr>
        <p:txBody>
          <a:bodyPr lIns="0" tIns="0" rIns="0" bIns="0" anchor="ctr"/>
          <a:lstStyle/>
          <a:p>
            <a:pPr defTabSz="457200">
              <a:defRPr/>
            </a:pPr>
            <a:endParaRPr lang="en-US">
              <a:solidFill>
                <a:srgbClr val="FFFFFF"/>
              </a:solidFill>
              <a:latin typeface="Calibri" panose="020F0502020204030204"/>
            </a:endParaRPr>
          </a:p>
        </p:txBody>
      </p:sp>
      <p:sp>
        <p:nvSpPr>
          <p:cNvPr id="11277" name="AutoShape 13"/>
          <p:cNvSpPr>
            <a:spLocks/>
          </p:cNvSpPr>
          <p:nvPr/>
        </p:nvSpPr>
        <p:spPr bwMode="auto">
          <a:xfrm>
            <a:off x="5450700" y="4541276"/>
            <a:ext cx="1277298" cy="2798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45719" tIns="45719" rIns="45719" bIns="45719"/>
          <a:lstStyle/>
          <a:p>
            <a:pPr defTabSz="342900">
              <a:spcBef>
                <a:spcPts val="750"/>
              </a:spcBef>
              <a:defRPr/>
            </a:pPr>
            <a:r>
              <a:rPr lang="en-US" sz="1350" dirty="0">
                <a:solidFill>
                  <a:srgbClr val="FFFFFF"/>
                </a:solidFill>
                <a:latin typeface="Calibri" panose="020F0502020204030204"/>
              </a:rPr>
              <a:t>EVERYONE ELSE</a:t>
            </a:r>
            <a:endParaRPr lang="en-US" dirty="0">
              <a:solidFill>
                <a:prstClr val="black"/>
              </a:solidFill>
              <a:latin typeface="Calibri" panose="020F0502020204030204"/>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Person holding carton of vegetables">
            <a:extLst>
              <a:ext uri="{FF2B5EF4-FFF2-40B4-BE49-F238E27FC236}">
                <a16:creationId xmlns:a16="http://schemas.microsoft.com/office/drawing/2014/main" id="{B472851D-D0CA-B138-59E5-3D43640D5653}"/>
              </a:ext>
            </a:extLst>
          </p:cNvPr>
          <p:cNvPicPr>
            <a:picLocks noChangeAspect="1"/>
          </p:cNvPicPr>
          <p:nvPr/>
        </p:nvPicPr>
        <p:blipFill>
          <a:blip r:embed="rId2">
            <a:extLst>
              <a:ext uri="{28A0092B-C50C-407E-A947-70E740481C1C}">
                <a14:useLocalDpi xmlns:a14="http://schemas.microsoft.com/office/drawing/2010/main" val="0"/>
              </a:ext>
            </a:extLst>
          </a:blip>
          <a:srcRect l="12586" r="14805" b="1"/>
          <a:stretch/>
        </p:blipFill>
        <p:spPr>
          <a:xfrm>
            <a:off x="-5024" y="4517"/>
            <a:ext cx="2422540" cy="2227037"/>
          </a:xfrm>
          <a:prstGeom prst="rect">
            <a:avLst/>
          </a:prstGeom>
        </p:spPr>
      </p:pic>
      <p:sp>
        <p:nvSpPr>
          <p:cNvPr id="2" name="Title 1">
            <a:extLst>
              <a:ext uri="{FF2B5EF4-FFF2-40B4-BE49-F238E27FC236}">
                <a16:creationId xmlns:a16="http://schemas.microsoft.com/office/drawing/2014/main" id="{771A7A0C-22B4-AE65-0502-F611985BAEBB}"/>
              </a:ext>
            </a:extLst>
          </p:cNvPr>
          <p:cNvSpPr>
            <a:spLocks noGrp="1"/>
          </p:cNvSpPr>
          <p:nvPr>
            <p:ph type="title"/>
          </p:nvPr>
        </p:nvSpPr>
        <p:spPr>
          <a:xfrm>
            <a:off x="5441116" y="0"/>
            <a:ext cx="6750884" cy="994164"/>
          </a:xfrm>
        </p:spPr>
        <p:txBody>
          <a:bodyPr anchor="t">
            <a:normAutofit/>
          </a:bodyPr>
          <a:lstStyle/>
          <a:p>
            <a:pPr algn="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Evidence-Based Self-Care Strategies</a:t>
            </a:r>
            <a:r>
              <a:rPr lang="en-US" sz="3200" b="1" dirty="0">
                <a:latin typeface="Calibri" panose="020F0502020204030204" pitchFamily="34" charset="0"/>
                <a:ea typeface="Calibri" panose="020F0502020204030204" pitchFamily="34" charset="0"/>
                <a:cs typeface="Times New Roman" panose="02020603050405020304" pitchFamily="18" charset="0"/>
              </a:rPr>
              <a:t>:</a:t>
            </a:r>
            <a:br>
              <a:rPr lang="en-US" sz="3200" b="1" dirty="0">
                <a:latin typeface="Calibri" panose="020F0502020204030204" pitchFamily="34"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Times New Roman" panose="02020603050405020304" pitchFamily="18" charset="0"/>
              </a:rPr>
              <a:t>Personal Interventions</a:t>
            </a:r>
            <a:endParaRPr lang="en-US" sz="3200" dirty="0"/>
          </a:p>
        </p:txBody>
      </p:sp>
      <p:sp>
        <p:nvSpPr>
          <p:cNvPr id="3" name="Content Placeholder 2">
            <a:extLst>
              <a:ext uri="{FF2B5EF4-FFF2-40B4-BE49-F238E27FC236}">
                <a16:creationId xmlns:a16="http://schemas.microsoft.com/office/drawing/2014/main" id="{226B1A8E-67ED-9C37-3727-177D6047D3D5}"/>
              </a:ext>
            </a:extLst>
          </p:cNvPr>
          <p:cNvSpPr>
            <a:spLocks noGrp="1"/>
          </p:cNvSpPr>
          <p:nvPr>
            <p:ph idx="1"/>
          </p:nvPr>
        </p:nvSpPr>
        <p:spPr>
          <a:xfrm>
            <a:off x="4269733" y="994164"/>
            <a:ext cx="7932442" cy="5743554"/>
          </a:xfrm>
        </p:spPr>
        <p:txBody>
          <a:bodyPr anchor="t">
            <a:noAutofit/>
          </a:bodyPr>
          <a:lstStyle/>
          <a:p>
            <a:pPr marL="0" marR="0" lvl="0" indent="0">
              <a:spcBef>
                <a:spcPts val="0"/>
              </a:spcBef>
              <a:spcAft>
                <a:spcPts val="800"/>
              </a:spcAft>
              <a:buSzPts val="1000"/>
              <a:buNone/>
              <a:tabLst>
                <a:tab pos="457200" algn="l"/>
              </a:tabLs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Physical Activity for Stress Reduction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150 minutes of moderate exercise weekly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reduces stress and improves resilience (Stubbs et al., 2018, </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JAMA Psychiatry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Physicians who exercise regularly </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report lower burnout rates</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Dyrbye</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et al., 2019, </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Mayo Clin Proc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800"/>
              </a:spcAft>
              <a:buSzPts val="1000"/>
              <a:buNone/>
              <a:tabLst>
                <a:tab pos="457200" algn="l"/>
              </a:tabLs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Nutrition &amp; Sleep Hygiene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Physicians should model healthy eating habits: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800"/>
              </a:spcAft>
              <a:buSzPts val="1000"/>
              <a:buFont typeface="Wingdings" panose="05000000000000000000" pitchFamily="2" charset="2"/>
              <a:buChar char=""/>
              <a:tabLst>
                <a:tab pos="1371600" algn="l"/>
              </a:tabLs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Anti-inflammatory diet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linked to lower stress and improved cognitive function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Jacka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et al., 2017,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Nutr</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Neurosci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Sleep is critical: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800"/>
              </a:spcAft>
              <a:buSzPts val="1000"/>
              <a:buFont typeface="Wingdings" panose="05000000000000000000" pitchFamily="2" charset="2"/>
              <a:buChar char=""/>
              <a:tabLst>
                <a:tab pos="1371600" algn="l"/>
              </a:tabLs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Physicians who sleep &lt;6 hours/night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are more prone to burnout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Trockel</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et al., 2018, </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J Gen Intern Med</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800"/>
              </a:spcAft>
              <a:buSzPts val="1000"/>
              <a:buFont typeface="Wingdings" panose="05000000000000000000" pitchFamily="2" charset="2"/>
              <a:buChar char=""/>
              <a:tabLst>
                <a:tab pos="1371600" algn="l"/>
              </a:tabLs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Sleep hygiene tips: Consistent schedule, no screens before bed, mindfulness practice.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Fruits and vegetables arranged by color">
            <a:extLst>
              <a:ext uri="{FF2B5EF4-FFF2-40B4-BE49-F238E27FC236}">
                <a16:creationId xmlns:a16="http://schemas.microsoft.com/office/drawing/2014/main" id="{2EDB92F4-3C4A-D791-80DB-5BF974C55FD9}"/>
              </a:ext>
            </a:extLst>
          </p:cNvPr>
          <p:cNvPicPr>
            <a:picLocks noChangeAspect="1"/>
          </p:cNvPicPr>
          <p:nvPr/>
        </p:nvPicPr>
        <p:blipFill>
          <a:blip r:embed="rId3">
            <a:extLst>
              <a:ext uri="{28A0092B-C50C-407E-A947-70E740481C1C}">
                <a14:useLocalDpi xmlns:a14="http://schemas.microsoft.com/office/drawing/2010/main" val="0"/>
              </a:ext>
            </a:extLst>
          </a:blip>
          <a:srcRect l="17141" r="15298" b="1"/>
          <a:stretch/>
        </p:blipFill>
        <p:spPr>
          <a:xfrm>
            <a:off x="1137261" y="4557364"/>
            <a:ext cx="2407384" cy="2227036"/>
          </a:xfrm>
          <a:prstGeom prst="rect">
            <a:avLst/>
          </a:prstGeom>
        </p:spPr>
      </p:pic>
      <p:pic>
        <p:nvPicPr>
          <p:cNvPr id="7" name="Picture 6" descr="Elderly woman finishing a marathon">
            <a:extLst>
              <a:ext uri="{FF2B5EF4-FFF2-40B4-BE49-F238E27FC236}">
                <a16:creationId xmlns:a16="http://schemas.microsoft.com/office/drawing/2014/main" id="{496422B4-FFF1-6703-FA66-7E66CDF7F499}"/>
              </a:ext>
            </a:extLst>
          </p:cNvPr>
          <p:cNvPicPr>
            <a:picLocks noChangeAspect="1"/>
          </p:cNvPicPr>
          <p:nvPr/>
        </p:nvPicPr>
        <p:blipFill>
          <a:blip r:embed="rId4">
            <a:extLst>
              <a:ext uri="{28A0092B-C50C-407E-A947-70E740481C1C}">
                <a14:useLocalDpi xmlns:a14="http://schemas.microsoft.com/office/drawing/2010/main" val="0"/>
              </a:ext>
            </a:extLst>
          </a:blip>
          <a:srcRect r="27391" b="1"/>
          <a:stretch/>
        </p:blipFill>
        <p:spPr>
          <a:xfrm>
            <a:off x="1819868" y="1176851"/>
            <a:ext cx="2449850" cy="2252149"/>
          </a:xfrm>
          <a:prstGeom prst="rect">
            <a:avLst/>
          </a:prstGeom>
        </p:spPr>
      </p:pic>
      <p:grpSp>
        <p:nvGrpSpPr>
          <p:cNvPr id="25" name="Group 24">
            <a:extLst>
              <a:ext uri="{FF2B5EF4-FFF2-40B4-BE49-F238E27FC236}">
                <a16:creationId xmlns:a16="http://schemas.microsoft.com/office/drawing/2014/main" id="{C574E4A4-0AD5-C39F-C13D-7E8670AC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6" name="Rectangle 25">
              <a:extLst>
                <a:ext uri="{FF2B5EF4-FFF2-40B4-BE49-F238E27FC236}">
                  <a16:creationId xmlns:a16="http://schemas.microsoft.com/office/drawing/2014/main" id="{D2EA8E1F-A3AB-EA37-D447-A7176ADC0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4BA907D-9668-D23E-999D-5F38D002E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60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Person running across leaf littered surface">
            <a:extLst>
              <a:ext uri="{FF2B5EF4-FFF2-40B4-BE49-F238E27FC236}">
                <a16:creationId xmlns:a16="http://schemas.microsoft.com/office/drawing/2014/main" id="{58ADFB3C-731C-ACAE-1ADF-3999B15D6C32}"/>
              </a:ext>
            </a:extLst>
          </p:cNvPr>
          <p:cNvPicPr>
            <a:picLocks noChangeAspect="1"/>
          </p:cNvPicPr>
          <p:nvPr/>
        </p:nvPicPr>
        <p:blipFill>
          <a:blip r:embed="rId5">
            <a:extLst>
              <a:ext uri="{28A0092B-C50C-407E-A947-70E740481C1C}">
                <a14:useLocalDpi xmlns:a14="http://schemas.microsoft.com/office/drawing/2010/main" val="0"/>
              </a:ext>
            </a:extLst>
          </a:blip>
          <a:srcRect l="23069" r="4776" b="1"/>
          <a:stretch/>
        </p:blipFill>
        <p:spPr>
          <a:xfrm>
            <a:off x="9690" y="2878562"/>
            <a:ext cx="2407386" cy="2227036"/>
          </a:xfrm>
          <a:prstGeom prst="rect">
            <a:avLst/>
          </a:prstGeom>
        </p:spPr>
      </p:pic>
    </p:spTree>
    <p:extLst>
      <p:ext uri="{BB962C8B-B14F-4D97-AF65-F5344CB8AC3E}">
        <p14:creationId xmlns:p14="http://schemas.microsoft.com/office/powerpoint/2010/main" val="133175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60CEAE-128A-0796-9B47-F4007D12CCE5}"/>
              </a:ext>
            </a:extLst>
          </p:cNvPr>
          <p:cNvSpPr>
            <a:spLocks noGrp="1"/>
          </p:cNvSpPr>
          <p:nvPr>
            <p:ph type="title"/>
          </p:nvPr>
        </p:nvSpPr>
        <p:spPr>
          <a:xfrm>
            <a:off x="838201" y="365125"/>
            <a:ext cx="5251316" cy="1807305"/>
          </a:xfrm>
        </p:spPr>
        <p:txBody>
          <a:bodyPr>
            <a:normAutofit/>
          </a:bodyPr>
          <a:lstStyle/>
          <a:p>
            <a:r>
              <a:rPr lang="en-US" sz="4100" b="1">
                <a:effectLst/>
                <a:latin typeface="Times New Roman" panose="02020603050405020304" pitchFamily="18" charset="0"/>
                <a:ea typeface="Times New Roman" panose="02020603050405020304" pitchFamily="18" charset="0"/>
                <a:cs typeface="Times New Roman" panose="02020603050405020304" pitchFamily="18" charset="0"/>
              </a:rPr>
              <a:t>Evidence-Based Self-Care Strategies</a:t>
            </a:r>
            <a:r>
              <a:rPr lang="en-US" sz="4100" b="1">
                <a:latin typeface="Calibri" panose="020F0502020204030204" pitchFamily="34" charset="0"/>
                <a:ea typeface="Calibri" panose="020F0502020204030204" pitchFamily="34" charset="0"/>
                <a:cs typeface="Times New Roman" panose="02020603050405020304" pitchFamily="18" charset="0"/>
              </a:rPr>
              <a:t>: </a:t>
            </a:r>
            <a:r>
              <a:rPr lang="en-US" sz="4100">
                <a:effectLst/>
                <a:latin typeface="Times New Roman" panose="02020603050405020304" pitchFamily="18" charset="0"/>
                <a:ea typeface="Times New Roman" panose="02020603050405020304" pitchFamily="18" charset="0"/>
              </a:rPr>
              <a:t>Personal Interventions</a:t>
            </a:r>
            <a:endParaRPr lang="en-US" sz="4100"/>
          </a:p>
        </p:txBody>
      </p:sp>
      <p:sp>
        <p:nvSpPr>
          <p:cNvPr id="3" name="Content Placeholder 2">
            <a:extLst>
              <a:ext uri="{FF2B5EF4-FFF2-40B4-BE49-F238E27FC236}">
                <a16:creationId xmlns:a16="http://schemas.microsoft.com/office/drawing/2014/main" id="{C64C63F6-60A0-644E-1B04-4A7BC494411E}"/>
              </a:ext>
            </a:extLst>
          </p:cNvPr>
          <p:cNvSpPr>
            <a:spLocks noGrp="1"/>
          </p:cNvSpPr>
          <p:nvPr>
            <p:ph idx="1"/>
          </p:nvPr>
        </p:nvSpPr>
        <p:spPr>
          <a:xfrm>
            <a:off x="265814" y="2333296"/>
            <a:ext cx="5823702" cy="4524703"/>
          </a:xfrm>
        </p:spPr>
        <p:txBody>
          <a:bodyPr>
            <a:normAutofit/>
          </a:bodyPr>
          <a:lstStyle/>
          <a:p>
            <a:pPr marL="0" marR="0" indent="0">
              <a:spcBef>
                <a:spcPts val="0"/>
              </a:spcBef>
              <a:spcAft>
                <a:spcPts val="800"/>
              </a:spcAft>
              <a:buNone/>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Building Strong Support Networks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Peer Support Groups &amp; Professional Coaching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Physician support programs improve well-being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(Shapiro et al., 2020, </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Academic Medicine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Mentorship and coaching programs</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reduce physician stress (**West et al., 2019, </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JAMA Intern Med</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Setting Boundaries &amp; Work-Life Balance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Learn to say no: Prioritize essential tasks and delegate when possible.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SzPts val="1000"/>
              <a:buFont typeface="Courier New" panose="02070309020205020404" pitchFamily="49" charset="0"/>
              <a:buChar char="o"/>
              <a:tabLst>
                <a:tab pos="91440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The Four Quadrants of Urgency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(Covey, 1994, </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7 Habits of Highly Effective People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pic>
        <p:nvPicPr>
          <p:cNvPr id="5" name="Picture 4" descr="Hands forming circle">
            <a:extLst>
              <a:ext uri="{FF2B5EF4-FFF2-40B4-BE49-F238E27FC236}">
                <a16:creationId xmlns:a16="http://schemas.microsoft.com/office/drawing/2014/main" id="{AD3EF2D3-F8DF-891E-9C46-96391F689AEF}"/>
              </a:ext>
            </a:extLst>
          </p:cNvPr>
          <p:cNvPicPr>
            <a:picLocks noChangeAspect="1"/>
          </p:cNvPicPr>
          <p:nvPr/>
        </p:nvPicPr>
        <p:blipFill>
          <a:blip r:embed="rId2">
            <a:extLst>
              <a:ext uri="{28A0092B-C50C-407E-A947-70E740481C1C}">
                <a14:useLocalDpi xmlns:a14="http://schemas.microsoft.com/office/drawing/2010/main" val="0"/>
              </a:ext>
            </a:extLst>
          </a:blip>
          <a:srcRect l="14653" r="2165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18419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8BA7-0CA2-981F-F4D9-77F50CF03407}"/>
              </a:ext>
            </a:extLst>
          </p:cNvPr>
          <p:cNvSpPr>
            <a:spLocks noGrp="1"/>
          </p:cNvSpPr>
          <p:nvPr>
            <p:ph type="title"/>
          </p:nvPr>
        </p:nvSpPr>
        <p:spPr/>
        <p:txBody>
          <a:bodyPr>
            <a:normAutofit fontScale="90000"/>
          </a:bodyPr>
          <a:lstStyle/>
          <a:p>
            <a:pPr algn="ctr"/>
            <a:r>
              <a:rPr lang="en-US" b="1" u="sng" dirty="0"/>
              <a:t>Add years to your life:</a:t>
            </a:r>
            <a:br>
              <a:rPr lang="en-US" dirty="0"/>
            </a:br>
            <a:r>
              <a:rPr lang="en-US" dirty="0"/>
              <a:t>Women: 14.0 years</a:t>
            </a:r>
            <a:br>
              <a:rPr lang="en-US" dirty="0"/>
            </a:br>
            <a:r>
              <a:rPr lang="en-US" dirty="0"/>
              <a:t>Men: 	12.2 year</a:t>
            </a:r>
          </a:p>
        </p:txBody>
      </p:sp>
      <p:graphicFrame>
        <p:nvGraphicFramePr>
          <p:cNvPr id="6" name="Content Placeholder 3">
            <a:extLst>
              <a:ext uri="{FF2B5EF4-FFF2-40B4-BE49-F238E27FC236}">
                <a16:creationId xmlns:a16="http://schemas.microsoft.com/office/drawing/2014/main" id="{5A56481E-B1C8-47EC-EF19-BEC9090E3ADA}"/>
              </a:ext>
            </a:extLst>
          </p:cNvPr>
          <p:cNvGraphicFramePr>
            <a:graphicFrameLocks noGrp="1"/>
          </p:cNvGraphicFramePr>
          <p:nvPr>
            <p:ph idx="1"/>
          </p:nvPr>
        </p:nvGraphicFramePr>
        <p:xfrm>
          <a:off x="2152650" y="2584174"/>
          <a:ext cx="7886700" cy="3592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9DF0933-FB00-C476-B3C5-2FE0D061765B}"/>
              </a:ext>
            </a:extLst>
          </p:cNvPr>
          <p:cNvSpPr txBox="1"/>
          <p:nvPr/>
        </p:nvSpPr>
        <p:spPr>
          <a:xfrm>
            <a:off x="1524001" y="6581002"/>
            <a:ext cx="7055893" cy="276999"/>
          </a:xfrm>
          <a:prstGeom prst="rect">
            <a:avLst/>
          </a:prstGeom>
          <a:noFill/>
        </p:spPr>
        <p:txBody>
          <a:bodyPr wrap="square" rtlCol="0">
            <a:spAutoFit/>
          </a:bodyPr>
          <a:lstStyle/>
          <a:p>
            <a:pPr defTabSz="457200">
              <a:defRPr/>
            </a:pPr>
            <a:r>
              <a:rPr lang="en-US" sz="1200" dirty="0">
                <a:solidFill>
                  <a:prstClr val="black"/>
                </a:solidFill>
                <a:latin typeface="Calibri" panose="020F0502020204030204"/>
              </a:rPr>
              <a:t>https://www.ahajournals.org/doi/10.1161/CIRCULATIONAHA.117.032047</a:t>
            </a:r>
          </a:p>
        </p:txBody>
      </p:sp>
    </p:spTree>
    <p:extLst>
      <p:ext uri="{BB962C8B-B14F-4D97-AF65-F5344CB8AC3E}">
        <p14:creationId xmlns:p14="http://schemas.microsoft.com/office/powerpoint/2010/main" val="2387688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354CDD-EC5B-95EF-8481-3EB5BBDE6F2E}"/>
              </a:ext>
            </a:extLst>
          </p:cNvPr>
          <p:cNvPicPr>
            <a:picLocks noChangeAspect="1"/>
          </p:cNvPicPr>
          <p:nvPr/>
        </p:nvPicPr>
        <p:blipFill rotWithShape="1">
          <a:blip r:embed="rId2">
            <a:alphaModFix amt="35000"/>
          </a:blip>
          <a:srcRect l="7667"/>
          <a:stretch/>
        </p:blipFill>
        <p:spPr>
          <a:xfrm>
            <a:off x="1524020" y="10"/>
            <a:ext cx="9143980" cy="6857990"/>
          </a:xfrm>
          <a:prstGeom prst="rect">
            <a:avLst/>
          </a:prstGeom>
        </p:spPr>
      </p:pic>
      <p:sp>
        <p:nvSpPr>
          <p:cNvPr id="2" name="Title 1">
            <a:extLst>
              <a:ext uri="{FF2B5EF4-FFF2-40B4-BE49-F238E27FC236}">
                <a16:creationId xmlns:a16="http://schemas.microsoft.com/office/drawing/2014/main" id="{E6491AAC-66FE-4721-84BA-858352BF2F85}"/>
              </a:ext>
            </a:extLst>
          </p:cNvPr>
          <p:cNvSpPr>
            <a:spLocks noGrp="1"/>
          </p:cNvSpPr>
          <p:nvPr>
            <p:ph type="title"/>
          </p:nvPr>
        </p:nvSpPr>
        <p:spPr>
          <a:xfrm>
            <a:off x="2152650" y="365126"/>
            <a:ext cx="7886700" cy="1325563"/>
          </a:xfrm>
        </p:spPr>
        <p:txBody>
          <a:bodyPr vert="horz" lIns="91440" tIns="45720" rIns="91440" bIns="45720" rtlCol="0" anchor="ctr">
            <a:normAutofit/>
          </a:bodyPr>
          <a:lstStyle/>
          <a:p>
            <a:r>
              <a:rPr lang="en-US">
                <a:solidFill>
                  <a:srgbClr val="FFFFFF"/>
                </a:solidFill>
              </a:rPr>
              <a:t>The Five Ways of Well-Being – Evidence guided principles</a:t>
            </a:r>
          </a:p>
        </p:txBody>
      </p:sp>
      <p:sp>
        <p:nvSpPr>
          <p:cNvPr id="4" name="TextBox 3">
            <a:extLst>
              <a:ext uri="{FF2B5EF4-FFF2-40B4-BE49-F238E27FC236}">
                <a16:creationId xmlns:a16="http://schemas.microsoft.com/office/drawing/2014/main" id="{DCD2C72E-E314-4A24-A296-99362CD97145}"/>
              </a:ext>
            </a:extLst>
          </p:cNvPr>
          <p:cNvSpPr txBox="1"/>
          <p:nvPr/>
        </p:nvSpPr>
        <p:spPr>
          <a:xfrm>
            <a:off x="1524001" y="6636706"/>
            <a:ext cx="4634453" cy="196208"/>
          </a:xfrm>
          <a:prstGeom prst="rect">
            <a:avLst/>
          </a:prstGeom>
          <a:noFill/>
        </p:spPr>
        <p:txBody>
          <a:bodyPr wrap="square" rtlCol="0">
            <a:spAutoFit/>
          </a:bodyPr>
          <a:lstStyle/>
          <a:p>
            <a:pPr defTabSz="457200">
              <a:spcAft>
                <a:spcPts val="450"/>
              </a:spcAft>
              <a:defRPr/>
            </a:pPr>
            <a:r>
              <a:rPr lang="en-US" sz="675" dirty="0">
                <a:solidFill>
                  <a:prstClr val="white"/>
                </a:solidFill>
                <a:latin typeface="Calibri" panose="020F0502020204030204"/>
              </a:rPr>
              <a:t>https://mhaw.nz/assets/Let-Nature-In-About-the-Five-Ways-to-Welbeing-FS.pdf</a:t>
            </a:r>
          </a:p>
        </p:txBody>
      </p:sp>
      <p:graphicFrame>
        <p:nvGraphicFramePr>
          <p:cNvPr id="7" name="Content Placeholder 2">
            <a:extLst>
              <a:ext uri="{FF2B5EF4-FFF2-40B4-BE49-F238E27FC236}">
                <a16:creationId xmlns:a16="http://schemas.microsoft.com/office/drawing/2014/main" id="{37ED5BA9-8D87-0180-90A2-53CE57551B8E}"/>
              </a:ext>
            </a:extLst>
          </p:cNvPr>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0744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7A0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6922" y="140390"/>
            <a:ext cx="8079581" cy="926413"/>
          </a:xfrm>
        </p:spPr>
        <p:txBody>
          <a:bodyPr>
            <a:normAutofit/>
          </a:bodyPr>
          <a:lstStyle/>
          <a:p>
            <a:pPr algn="ctr"/>
            <a:r>
              <a:rPr lang="en-US" dirty="0">
                <a:solidFill>
                  <a:srgbClr val="FFFF00"/>
                </a:solidFill>
              </a:rPr>
              <a:t>Disclosures</a:t>
            </a:r>
          </a:p>
        </p:txBody>
      </p:sp>
      <p:pic>
        <p:nvPicPr>
          <p:cNvPr id="5" name="Content Placeholder 4" descr="core 4 of wellness book image jpeg.jpg"/>
          <p:cNvPicPr>
            <a:picLocks noGrp="1" noChangeAspect="1"/>
          </p:cNvPicPr>
          <p:nvPr>
            <p:ph sz="half" idx="1"/>
          </p:nvPr>
        </p:nvPicPr>
        <p:blipFill>
          <a:blip r:embed="rId2" cstate="print"/>
          <a:stretch>
            <a:fillRect/>
          </a:stretch>
        </p:blipFill>
        <p:spPr>
          <a:xfrm>
            <a:off x="2163834" y="3708042"/>
            <a:ext cx="1881236" cy="3009980"/>
          </a:xfrm>
        </p:spPr>
      </p:pic>
      <p:sp>
        <p:nvSpPr>
          <p:cNvPr id="3" name="Content Placeholder 2">
            <a:extLst>
              <a:ext uri="{FF2B5EF4-FFF2-40B4-BE49-F238E27FC236}">
                <a16:creationId xmlns:a16="http://schemas.microsoft.com/office/drawing/2014/main" id="{281335DD-37FC-4BF8-9B9F-BB0DF465151C}"/>
              </a:ext>
            </a:extLst>
          </p:cNvPr>
          <p:cNvSpPr>
            <a:spLocks noGrp="1"/>
          </p:cNvSpPr>
          <p:nvPr>
            <p:ph sz="half" idx="2"/>
          </p:nvPr>
        </p:nvSpPr>
        <p:spPr>
          <a:xfrm>
            <a:off x="4467829" y="1164478"/>
            <a:ext cx="3256343" cy="2080687"/>
          </a:xfrm>
        </p:spPr>
        <p:txBody>
          <a:bodyPr>
            <a:normAutofit fontScale="92500" lnSpcReduction="20000"/>
          </a:bodyPr>
          <a:lstStyle/>
          <a:p>
            <a:pPr>
              <a:buFont typeface="Arial" panose="020B0604020202020204" pitchFamily="34" charset="0"/>
              <a:buChar char="•"/>
            </a:pPr>
            <a:r>
              <a:rPr lang="en-US" sz="1900" dirty="0"/>
              <a:t>CMO – </a:t>
            </a:r>
            <a:r>
              <a:rPr lang="en-US" sz="1900" dirty="0" err="1"/>
              <a:t>PEPTalk</a:t>
            </a:r>
            <a:r>
              <a:rPr lang="en-US" sz="1900" dirty="0"/>
              <a:t> Health</a:t>
            </a:r>
          </a:p>
          <a:p>
            <a:pPr>
              <a:buFont typeface="Arial" panose="020B0604020202020204" pitchFamily="34" charset="0"/>
              <a:buChar char="•"/>
            </a:pPr>
            <a:r>
              <a:rPr lang="en-US" sz="1900" dirty="0"/>
              <a:t>Board Member – Maureen’s Hope Foundation</a:t>
            </a:r>
          </a:p>
          <a:p>
            <a:pPr>
              <a:buFont typeface="Arial" panose="020B0604020202020204" pitchFamily="34" charset="0"/>
              <a:buChar char="•"/>
            </a:pPr>
            <a:r>
              <a:rPr lang="en-US" sz="1900" dirty="0"/>
              <a:t>Physician – Paige’s Butterfly Run</a:t>
            </a:r>
          </a:p>
          <a:p>
            <a:pPr>
              <a:buFont typeface="Arial" panose="020B0604020202020204" pitchFamily="34" charset="0"/>
              <a:buChar char="•"/>
            </a:pPr>
            <a:r>
              <a:rPr lang="en-US" sz="1900" dirty="0"/>
              <a:t>Speaker – RBC Wealth </a:t>
            </a:r>
            <a:r>
              <a:rPr lang="en-US" sz="1900" dirty="0" err="1"/>
              <a:t>Mgmt</a:t>
            </a:r>
            <a:endParaRPr lang="en-US" sz="1900" dirty="0"/>
          </a:p>
          <a:p>
            <a:pPr>
              <a:buFont typeface="Arial" panose="020B0604020202020204" pitchFamily="34" charset="0"/>
              <a:buChar char="•"/>
            </a:pPr>
            <a:r>
              <a:rPr lang="en-US" sz="1900" dirty="0"/>
              <a:t>Advisory Board – Mind Tech.</a:t>
            </a:r>
          </a:p>
        </p:txBody>
      </p:sp>
      <p:sp>
        <p:nvSpPr>
          <p:cNvPr id="6" name="TextBox 5">
            <a:extLst>
              <a:ext uri="{FF2B5EF4-FFF2-40B4-BE49-F238E27FC236}">
                <a16:creationId xmlns:a16="http://schemas.microsoft.com/office/drawing/2014/main" id="{C048FBB5-6992-463E-9D01-C794BD1AB711}"/>
              </a:ext>
            </a:extLst>
          </p:cNvPr>
          <p:cNvSpPr txBox="1"/>
          <p:nvPr/>
        </p:nvSpPr>
        <p:spPr>
          <a:xfrm>
            <a:off x="2163835" y="1066803"/>
            <a:ext cx="2196503" cy="2031325"/>
          </a:xfrm>
          <a:prstGeom prst="rect">
            <a:avLst/>
          </a:prstGeom>
          <a:noFill/>
        </p:spPr>
        <p:txBody>
          <a:bodyPr wrap="square" rtlCol="0">
            <a:spAutoFit/>
          </a:bodyPr>
          <a:lstStyle/>
          <a:p>
            <a:pPr marL="342891" indent="-342891" defTabSz="457200">
              <a:buFont typeface="Arial" panose="020B0604020202020204" pitchFamily="34" charset="0"/>
              <a:buChar char="•"/>
            </a:pPr>
            <a:r>
              <a:rPr lang="en-US" sz="2100" dirty="0">
                <a:solidFill>
                  <a:prstClr val="black"/>
                </a:solidFill>
                <a:latin typeface="Calibri" panose="020F0502020204030204"/>
              </a:rPr>
              <a:t>Husband</a:t>
            </a:r>
          </a:p>
          <a:p>
            <a:pPr marL="342891" indent="-342891" defTabSz="457200">
              <a:buFont typeface="Arial" panose="020B0604020202020204" pitchFamily="34" charset="0"/>
              <a:buChar char="•"/>
            </a:pPr>
            <a:r>
              <a:rPr lang="en-US" sz="2100" dirty="0">
                <a:solidFill>
                  <a:prstClr val="black"/>
                </a:solidFill>
                <a:latin typeface="Calibri" panose="020F0502020204030204"/>
              </a:rPr>
              <a:t>Father</a:t>
            </a:r>
          </a:p>
          <a:p>
            <a:pPr marL="342891" indent="-342891" defTabSz="457200">
              <a:buFont typeface="Arial" panose="020B0604020202020204" pitchFamily="34" charset="0"/>
              <a:buChar char="•"/>
            </a:pPr>
            <a:r>
              <a:rPr lang="en-US" sz="2100" dirty="0">
                <a:solidFill>
                  <a:prstClr val="black"/>
                </a:solidFill>
                <a:latin typeface="Calibri" panose="020F0502020204030204"/>
              </a:rPr>
              <a:t>Son</a:t>
            </a:r>
          </a:p>
          <a:p>
            <a:pPr marL="342891" indent="-342891" defTabSz="457200">
              <a:buFont typeface="Arial" panose="020B0604020202020204" pitchFamily="34" charset="0"/>
              <a:buChar char="•"/>
            </a:pPr>
            <a:r>
              <a:rPr lang="en-US" sz="2100" dirty="0">
                <a:solidFill>
                  <a:prstClr val="black"/>
                </a:solidFill>
                <a:latin typeface="Calibri" panose="020F0502020204030204"/>
              </a:rPr>
              <a:t>Brother</a:t>
            </a:r>
          </a:p>
          <a:p>
            <a:pPr marL="342891" indent="-342891" defTabSz="457200">
              <a:buFont typeface="Arial" panose="020B0604020202020204" pitchFamily="34" charset="0"/>
              <a:buChar char="•"/>
            </a:pPr>
            <a:r>
              <a:rPr lang="en-US" sz="2100" dirty="0">
                <a:solidFill>
                  <a:prstClr val="black"/>
                </a:solidFill>
                <a:latin typeface="Calibri" panose="020F0502020204030204"/>
              </a:rPr>
              <a:t>Friend</a:t>
            </a:r>
          </a:p>
          <a:p>
            <a:pPr marL="342891" indent="-342891" defTabSz="457200">
              <a:buFont typeface="Arial" panose="020B0604020202020204" pitchFamily="34" charset="0"/>
              <a:buChar char="•"/>
            </a:pPr>
            <a:r>
              <a:rPr lang="en-US" sz="2100" dirty="0">
                <a:solidFill>
                  <a:prstClr val="black"/>
                </a:solidFill>
                <a:latin typeface="Calibri" panose="020F0502020204030204"/>
              </a:rPr>
              <a:t>Teacher</a:t>
            </a:r>
          </a:p>
        </p:txBody>
      </p:sp>
      <p:pic>
        <p:nvPicPr>
          <p:cNvPr id="7" name="Picture 6">
            <a:extLst>
              <a:ext uri="{FF2B5EF4-FFF2-40B4-BE49-F238E27FC236}">
                <a16:creationId xmlns:a16="http://schemas.microsoft.com/office/drawing/2014/main" id="{EA53A294-1A5A-4722-BF36-EC390DBB2B2A}"/>
              </a:ext>
            </a:extLst>
          </p:cNvPr>
          <p:cNvPicPr>
            <a:picLocks noChangeAspect="1" noChangeArrowheads="1"/>
          </p:cNvPicPr>
          <p:nvPr/>
        </p:nvPicPr>
        <p:blipFill>
          <a:blip r:embed="rId3" cstate="print"/>
          <a:srcRect l="37950" t="12500" r="39356" b="21250"/>
          <a:stretch>
            <a:fillRect/>
          </a:stretch>
        </p:blipFill>
        <p:spPr bwMode="auto">
          <a:xfrm>
            <a:off x="5181729" y="3723055"/>
            <a:ext cx="1833792" cy="3009980"/>
          </a:xfrm>
          <a:prstGeom prst="rect">
            <a:avLst/>
          </a:prstGeom>
          <a:noFill/>
          <a:ln w="9525">
            <a:noFill/>
            <a:miter lim="800000"/>
            <a:headEnd/>
            <a:tailEnd/>
          </a:ln>
        </p:spPr>
      </p:pic>
      <p:pic>
        <p:nvPicPr>
          <p:cNvPr id="8" name="Picture 7">
            <a:extLst>
              <a:ext uri="{FF2B5EF4-FFF2-40B4-BE49-F238E27FC236}">
                <a16:creationId xmlns:a16="http://schemas.microsoft.com/office/drawing/2014/main" id="{3A19676F-A71E-4661-B9BB-16C325FC7A89}"/>
              </a:ext>
            </a:extLst>
          </p:cNvPr>
          <p:cNvPicPr>
            <a:picLocks noChangeAspect="1" noChangeArrowheads="1"/>
          </p:cNvPicPr>
          <p:nvPr/>
        </p:nvPicPr>
        <p:blipFill>
          <a:blip r:embed="rId4" cstate="print"/>
          <a:srcRect l="37247" t="12500" r="39356" b="21250"/>
          <a:stretch>
            <a:fillRect/>
          </a:stretch>
        </p:blipFill>
        <p:spPr bwMode="auto">
          <a:xfrm>
            <a:off x="8182472" y="3708039"/>
            <a:ext cx="1890321" cy="3009576"/>
          </a:xfrm>
          <a:prstGeom prst="rect">
            <a:avLst/>
          </a:prstGeom>
          <a:noFill/>
          <a:ln w="9525">
            <a:noFill/>
            <a:miter lim="800000"/>
            <a:headEnd/>
            <a:tailEnd/>
          </a:ln>
        </p:spPr>
      </p:pic>
      <p:sp>
        <p:nvSpPr>
          <p:cNvPr id="10" name="TextBox 9">
            <a:extLst>
              <a:ext uri="{FF2B5EF4-FFF2-40B4-BE49-F238E27FC236}">
                <a16:creationId xmlns:a16="http://schemas.microsoft.com/office/drawing/2014/main" id="{036B3A1A-0BD9-4636-9096-88148504CD02}"/>
              </a:ext>
            </a:extLst>
          </p:cNvPr>
          <p:cNvSpPr txBox="1"/>
          <p:nvPr/>
        </p:nvSpPr>
        <p:spPr>
          <a:xfrm>
            <a:off x="7724172" y="1066802"/>
            <a:ext cx="3158067" cy="2308324"/>
          </a:xfrm>
          <a:prstGeom prst="rect">
            <a:avLst/>
          </a:prstGeom>
          <a:noFill/>
        </p:spPr>
        <p:txBody>
          <a:bodyPr wrap="square" rtlCol="0">
            <a:spAutoFit/>
          </a:bodyPr>
          <a:lstStyle/>
          <a:p>
            <a:pPr marL="342891" indent="-342891" defTabSz="457200">
              <a:buFont typeface="Arial" panose="020B0604020202020204" pitchFamily="34" charset="0"/>
              <a:buChar char="•"/>
            </a:pPr>
            <a:r>
              <a:rPr lang="en-US" sz="2000" dirty="0">
                <a:solidFill>
                  <a:prstClr val="black"/>
                </a:solidFill>
                <a:latin typeface="Calibri" panose="020F0502020204030204"/>
              </a:rPr>
              <a:t>Instagram:</a:t>
            </a:r>
          </a:p>
          <a:p>
            <a:pPr defTabSz="457200"/>
            <a:r>
              <a:rPr lang="en-US" sz="2000" dirty="0">
                <a:solidFill>
                  <a:prstClr val="black"/>
                </a:solidFill>
                <a:latin typeface="Calibri" panose="020F0502020204030204"/>
              </a:rPr>
              <a:t>	</a:t>
            </a:r>
            <a:r>
              <a:rPr lang="en-US" sz="2000" dirty="0" err="1">
                <a:solidFill>
                  <a:prstClr val="black"/>
                </a:solidFill>
                <a:latin typeface="Calibri" panose="020F0502020204030204"/>
              </a:rPr>
              <a:t>kaushalnanavatimd</a:t>
            </a:r>
            <a:endParaRPr lang="en-US" sz="2000" dirty="0">
              <a:solidFill>
                <a:prstClr val="black"/>
              </a:solidFill>
              <a:latin typeface="Calibri" panose="020F0502020204030204"/>
            </a:endParaRPr>
          </a:p>
          <a:p>
            <a:pPr marL="342891" indent="-342891" defTabSz="457200">
              <a:buFont typeface="Arial" panose="020B0604020202020204" pitchFamily="34" charset="0"/>
              <a:buChar char="•"/>
            </a:pPr>
            <a:r>
              <a:rPr lang="en-US" sz="2000" dirty="0">
                <a:solidFill>
                  <a:prstClr val="black"/>
                </a:solidFill>
                <a:latin typeface="Calibri" panose="020F0502020204030204"/>
              </a:rPr>
              <a:t>Facebook: </a:t>
            </a:r>
          </a:p>
          <a:p>
            <a:pPr defTabSz="457200"/>
            <a:r>
              <a:rPr lang="en-US" sz="2000" dirty="0">
                <a:solidFill>
                  <a:prstClr val="black"/>
                </a:solidFill>
                <a:latin typeface="Calibri" panose="020F0502020204030204"/>
              </a:rPr>
              <a:t>	Kaushal Nanavati</a:t>
            </a:r>
          </a:p>
          <a:p>
            <a:pPr marL="342891" indent="-342891" defTabSz="457200">
              <a:buFont typeface="Arial" panose="020B0604020202020204" pitchFamily="34" charset="0"/>
              <a:buChar char="•"/>
            </a:pPr>
            <a:r>
              <a:rPr lang="en-US" sz="2000" dirty="0">
                <a:solidFill>
                  <a:prstClr val="black"/>
                </a:solidFill>
                <a:latin typeface="Calibri" panose="020F0502020204030204"/>
              </a:rPr>
              <a:t>LinkedIn:</a:t>
            </a:r>
          </a:p>
          <a:p>
            <a:pPr defTabSz="457200"/>
            <a:r>
              <a:rPr lang="en-US" sz="2000" dirty="0">
                <a:solidFill>
                  <a:prstClr val="black"/>
                </a:solidFill>
                <a:latin typeface="Calibri" panose="020F0502020204030204"/>
              </a:rPr>
              <a:t>	Kaushal Nanavati</a:t>
            </a:r>
          </a:p>
          <a:p>
            <a:pPr defTabSz="457200"/>
            <a:endParaRPr lang="en-US" sz="2400" dirty="0">
              <a:solidFill>
                <a:prstClr val="black"/>
              </a:solidFill>
              <a:latin typeface="Calibri" panose="020F050202020403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649128" y="-173884"/>
            <a:ext cx="5178392" cy="1386672"/>
          </a:xfrm>
        </p:spPr>
        <p:txBody>
          <a:bodyPr>
            <a:normAutofit/>
          </a:bodyPr>
          <a:lstStyle/>
          <a:p>
            <a:pPr eaLnBrk="1" hangingPunct="1"/>
            <a:r>
              <a:rPr lang="en-US" sz="3100" dirty="0"/>
              <a:t>Summary of Recommendations</a:t>
            </a:r>
            <a:br>
              <a:rPr lang="en-US" sz="3100" dirty="0"/>
            </a:br>
            <a:r>
              <a:rPr lang="en-US" sz="3100" dirty="0"/>
              <a:t>Society of Integrative Oncology</a:t>
            </a:r>
          </a:p>
        </p:txBody>
      </p:sp>
      <p:sp>
        <p:nvSpPr>
          <p:cNvPr id="30723" name="Content Placeholder 2"/>
          <p:cNvSpPr>
            <a:spLocks noGrp="1"/>
          </p:cNvSpPr>
          <p:nvPr>
            <p:ph idx="1"/>
          </p:nvPr>
        </p:nvSpPr>
        <p:spPr>
          <a:xfrm>
            <a:off x="1649129" y="1386673"/>
            <a:ext cx="4544497" cy="5341387"/>
          </a:xfrm>
        </p:spPr>
        <p:txBody>
          <a:bodyPr>
            <a:normAutofit/>
          </a:bodyPr>
          <a:lstStyle/>
          <a:p>
            <a:pPr eaLnBrk="1" hangingPunct="1"/>
            <a:r>
              <a:rPr lang="en-US" sz="2000" u="sng" dirty="0"/>
              <a:t>1B (Strong Recommendation, moderate quality evidence)</a:t>
            </a:r>
          </a:p>
          <a:p>
            <a:pPr lvl="1" eaLnBrk="1" hangingPunct="1"/>
            <a:r>
              <a:rPr lang="en-US" sz="2000" dirty="0"/>
              <a:t>Mind Body Modalities – anxiety, mood disturbance</a:t>
            </a:r>
          </a:p>
          <a:p>
            <a:pPr lvl="2"/>
            <a:r>
              <a:rPr lang="en-US" dirty="0"/>
              <a:t>MBSR – can combine with art therapy</a:t>
            </a:r>
          </a:p>
          <a:p>
            <a:pPr lvl="2"/>
            <a:r>
              <a:rPr lang="en-US" dirty="0"/>
              <a:t>Guided Imagery and Hypnosis</a:t>
            </a:r>
          </a:p>
          <a:p>
            <a:pPr lvl="2"/>
            <a:r>
              <a:rPr lang="en-US" dirty="0"/>
              <a:t>Reminiscence and Life Review</a:t>
            </a:r>
          </a:p>
          <a:p>
            <a:pPr lvl="1" eaLnBrk="1" hangingPunct="1"/>
            <a:r>
              <a:rPr lang="en-US" sz="2000" dirty="0"/>
              <a:t>Regular Physical Activity</a:t>
            </a:r>
          </a:p>
          <a:p>
            <a:pPr lvl="1" eaLnBrk="1" hangingPunct="1"/>
            <a:r>
              <a:rPr lang="en-US" sz="2000" dirty="0"/>
              <a:t>Bioenergy Field Therapy – reduce stress</a:t>
            </a:r>
          </a:p>
          <a:p>
            <a:pPr lvl="1" eaLnBrk="1" hangingPunct="1"/>
            <a:r>
              <a:rPr lang="en-US" sz="2000" dirty="0"/>
              <a:t>Acupuncture – radiation induced xerostomia, hot flashes</a:t>
            </a:r>
          </a:p>
          <a:p>
            <a:pPr lvl="1" eaLnBrk="1" hangingPunct="1"/>
            <a:r>
              <a:rPr lang="en-US" sz="2000" dirty="0"/>
              <a:t>Nutrition – assess, guide, and monitor </a:t>
            </a:r>
          </a:p>
        </p:txBody>
      </p:sp>
      <p:pic>
        <p:nvPicPr>
          <p:cNvPr id="30725" name="Picture 30724" descr="White stones balanced in a stack">
            <a:extLst>
              <a:ext uri="{FF2B5EF4-FFF2-40B4-BE49-F238E27FC236}">
                <a16:creationId xmlns:a16="http://schemas.microsoft.com/office/drawing/2014/main" id="{B4D334EB-F530-5F3F-A684-1F6B86305915}"/>
              </a:ext>
            </a:extLst>
          </p:cNvPr>
          <p:cNvPicPr>
            <a:picLocks noChangeAspect="1"/>
          </p:cNvPicPr>
          <p:nvPr/>
        </p:nvPicPr>
        <p:blipFill rotWithShape="1">
          <a:blip r:embed="rId2"/>
          <a:srcRect l="55431" r="1041" b="-1"/>
          <a:stretch/>
        </p:blipFill>
        <p:spPr>
          <a:xfrm>
            <a:off x="6195912"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972786"/>
          </a:xfrm>
        </p:spPr>
        <p:txBody>
          <a:bodyPr>
            <a:normAutofit fontScale="90000"/>
          </a:bodyPr>
          <a:lstStyle/>
          <a:p>
            <a:r>
              <a:rPr lang="en-US" dirty="0"/>
              <a:t>WCRF/AICR/ACS Cancer Prevention Recommendations</a:t>
            </a:r>
            <a:br>
              <a:rPr lang="en-US" dirty="0"/>
            </a:br>
            <a:endParaRPr lang="en-US" dirty="0"/>
          </a:p>
        </p:txBody>
      </p:sp>
      <p:graphicFrame>
        <p:nvGraphicFramePr>
          <p:cNvPr id="5" name="Content Placeholder 2">
            <a:extLst>
              <a:ext uri="{FF2B5EF4-FFF2-40B4-BE49-F238E27FC236}">
                <a16:creationId xmlns:a16="http://schemas.microsoft.com/office/drawing/2014/main" id="{D8802918-9573-48E6-7603-615388FBBD5A}"/>
              </a:ext>
            </a:extLst>
          </p:cNvPr>
          <p:cNvGraphicFramePr>
            <a:graphicFrameLocks noGrp="1"/>
          </p:cNvGraphicFramePr>
          <p:nvPr>
            <p:ph idx="1"/>
          </p:nvPr>
        </p:nvGraphicFramePr>
        <p:xfrm>
          <a:off x="1981200" y="11430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23D44-DA16-4E3D-9E4B-746E69F54C6D}"/>
              </a:ext>
            </a:extLst>
          </p:cNvPr>
          <p:cNvSpPr>
            <a:spLocks noGrp="1"/>
          </p:cNvSpPr>
          <p:nvPr>
            <p:ph type="title"/>
          </p:nvPr>
        </p:nvSpPr>
        <p:spPr>
          <a:xfrm>
            <a:off x="2152650" y="445741"/>
            <a:ext cx="7886700" cy="1166960"/>
          </a:xfrm>
        </p:spPr>
        <p:txBody>
          <a:bodyPr>
            <a:normAutofit/>
          </a:bodyPr>
          <a:lstStyle/>
          <a:p>
            <a:pPr algn="ctr"/>
            <a:r>
              <a:rPr lang="en-US" dirty="0"/>
              <a:t>BLUE ZONES</a:t>
            </a:r>
            <a:br>
              <a:rPr lang="en-US" sz="3700" dirty="0"/>
            </a:br>
            <a:r>
              <a:rPr lang="en-US" sz="2000" dirty="0"/>
              <a:t>Dan Buettner and National Geographic</a:t>
            </a:r>
          </a:p>
        </p:txBody>
      </p:sp>
      <p:sp>
        <p:nvSpPr>
          <p:cNvPr id="3" name="Content Placeholder 2">
            <a:extLst>
              <a:ext uri="{FF2B5EF4-FFF2-40B4-BE49-F238E27FC236}">
                <a16:creationId xmlns:a16="http://schemas.microsoft.com/office/drawing/2014/main" id="{D5428921-A0D7-4971-B2A3-D16954586822}"/>
              </a:ext>
            </a:extLst>
          </p:cNvPr>
          <p:cNvSpPr>
            <a:spLocks noGrp="1"/>
          </p:cNvSpPr>
          <p:nvPr>
            <p:ph sz="half" idx="1"/>
          </p:nvPr>
        </p:nvSpPr>
        <p:spPr>
          <a:xfrm>
            <a:off x="2152651" y="1619450"/>
            <a:ext cx="3823335" cy="3795748"/>
          </a:xfrm>
        </p:spPr>
        <p:txBody>
          <a:bodyPr>
            <a:normAutofit lnSpcReduction="10000"/>
          </a:bodyPr>
          <a:lstStyle/>
          <a:p>
            <a:pPr marL="0" indent="0">
              <a:buNone/>
            </a:pPr>
            <a:r>
              <a:rPr lang="en-US" sz="2100" b="1" u="sng" dirty="0"/>
              <a:t>Regions:</a:t>
            </a:r>
          </a:p>
          <a:p>
            <a:endParaRPr lang="en-US" sz="2100" dirty="0"/>
          </a:p>
          <a:p>
            <a:pPr marL="0" indent="0">
              <a:buNone/>
            </a:pPr>
            <a:r>
              <a:rPr lang="en-US" sz="2100" dirty="0"/>
              <a:t>1. </a:t>
            </a:r>
            <a:r>
              <a:rPr lang="en-US" sz="2100" dirty="0" err="1"/>
              <a:t>Barbagia</a:t>
            </a:r>
            <a:r>
              <a:rPr lang="en-US" sz="2100" dirty="0"/>
              <a:t> region – Sardinia</a:t>
            </a:r>
          </a:p>
          <a:p>
            <a:pPr marL="0" indent="0">
              <a:buNone/>
            </a:pPr>
            <a:r>
              <a:rPr lang="en-US" sz="2100" dirty="0"/>
              <a:t>2. Ikaria – Greece</a:t>
            </a:r>
          </a:p>
          <a:p>
            <a:pPr marL="0" indent="0">
              <a:buNone/>
            </a:pPr>
            <a:r>
              <a:rPr lang="en-US" sz="2100" dirty="0"/>
              <a:t>3. Nicoya Peninsula – Costa Rica</a:t>
            </a:r>
          </a:p>
          <a:p>
            <a:pPr marL="0" indent="0">
              <a:buNone/>
            </a:pPr>
            <a:r>
              <a:rPr lang="en-US" sz="2100" dirty="0"/>
              <a:t>4. Okinawa – Japan</a:t>
            </a:r>
          </a:p>
          <a:p>
            <a:pPr marL="0" indent="0">
              <a:buNone/>
            </a:pPr>
            <a:r>
              <a:rPr lang="en-US" sz="2100" dirty="0"/>
              <a:t>5. Loma Linda - California</a:t>
            </a:r>
          </a:p>
        </p:txBody>
      </p:sp>
      <p:sp>
        <p:nvSpPr>
          <p:cNvPr id="4" name="Content Placeholder 3">
            <a:extLst>
              <a:ext uri="{FF2B5EF4-FFF2-40B4-BE49-F238E27FC236}">
                <a16:creationId xmlns:a16="http://schemas.microsoft.com/office/drawing/2014/main" id="{6FF46D2F-1E87-497B-AC4E-1AA7DAFD4E23}"/>
              </a:ext>
            </a:extLst>
          </p:cNvPr>
          <p:cNvSpPr>
            <a:spLocks noGrp="1"/>
          </p:cNvSpPr>
          <p:nvPr>
            <p:ph sz="half" idx="2"/>
          </p:nvPr>
        </p:nvSpPr>
        <p:spPr>
          <a:xfrm>
            <a:off x="6152405" y="1612701"/>
            <a:ext cx="3823335" cy="4716537"/>
          </a:xfrm>
        </p:spPr>
        <p:txBody>
          <a:bodyPr>
            <a:normAutofit lnSpcReduction="10000"/>
          </a:bodyPr>
          <a:lstStyle/>
          <a:p>
            <a:pPr marL="0" indent="0">
              <a:buNone/>
            </a:pPr>
            <a:r>
              <a:rPr lang="en-US" sz="1600" b="1" u="sng" dirty="0"/>
              <a:t>9 common factors:</a:t>
            </a:r>
          </a:p>
          <a:p>
            <a:endParaRPr lang="en-US" sz="1600" dirty="0"/>
          </a:p>
          <a:p>
            <a:pPr marL="0" indent="0">
              <a:buNone/>
            </a:pPr>
            <a:r>
              <a:rPr lang="en-US" sz="2400" dirty="0"/>
              <a:t>1. Move Naturally</a:t>
            </a:r>
          </a:p>
          <a:p>
            <a:pPr marL="0" indent="0">
              <a:buNone/>
            </a:pPr>
            <a:r>
              <a:rPr lang="en-US" sz="2400" dirty="0"/>
              <a:t>2. Purpose </a:t>
            </a:r>
          </a:p>
          <a:p>
            <a:pPr marL="0" indent="0">
              <a:buNone/>
            </a:pPr>
            <a:r>
              <a:rPr lang="en-US" sz="2400" dirty="0"/>
              <a:t>3. Down Shift – shed stress</a:t>
            </a:r>
          </a:p>
          <a:p>
            <a:pPr marL="0" indent="0">
              <a:buNone/>
            </a:pPr>
            <a:r>
              <a:rPr lang="en-US" sz="2400" dirty="0"/>
              <a:t>4. 80% rule </a:t>
            </a:r>
          </a:p>
          <a:p>
            <a:pPr marL="0" indent="0">
              <a:buNone/>
            </a:pPr>
            <a:r>
              <a:rPr lang="en-US" sz="2400" dirty="0"/>
              <a:t>5. Plant based</a:t>
            </a:r>
          </a:p>
          <a:p>
            <a:pPr marL="0" indent="0">
              <a:buNone/>
            </a:pPr>
            <a:r>
              <a:rPr lang="en-US" sz="2400" dirty="0"/>
              <a:t>6. Moderation of alcohol</a:t>
            </a:r>
          </a:p>
          <a:p>
            <a:pPr marL="0" indent="0">
              <a:buNone/>
            </a:pPr>
            <a:r>
              <a:rPr lang="en-US" sz="2400" dirty="0"/>
              <a:t>7. Belong to a community</a:t>
            </a:r>
          </a:p>
          <a:p>
            <a:pPr marL="0" indent="0">
              <a:buNone/>
            </a:pPr>
            <a:r>
              <a:rPr lang="en-US" sz="2400" dirty="0"/>
              <a:t>8. Loved ones first</a:t>
            </a:r>
          </a:p>
          <a:p>
            <a:pPr marL="0" indent="0">
              <a:buNone/>
            </a:pPr>
            <a:r>
              <a:rPr lang="en-US" sz="2400" dirty="0"/>
              <a:t>9. Find the right tribe</a:t>
            </a:r>
          </a:p>
        </p:txBody>
      </p:sp>
    </p:spTree>
    <p:extLst>
      <p:ext uri="{BB962C8B-B14F-4D97-AF65-F5344CB8AC3E}">
        <p14:creationId xmlns:p14="http://schemas.microsoft.com/office/powerpoint/2010/main" val="3892656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idx="1"/>
          </p:nvPr>
        </p:nvSpPr>
        <p:spPr>
          <a:xfrm>
            <a:off x="3009900" y="2057401"/>
            <a:ext cx="6172200" cy="3398044"/>
          </a:xfrm>
        </p:spPr>
        <p:txBody>
          <a:bodyPr vert="horz" lIns="0" tIns="0" rIns="0" bIns="0" rtlCol="0">
            <a:normAutofit/>
          </a:bodyPr>
          <a:lstStyle/>
          <a:p>
            <a:pPr>
              <a:spcBef>
                <a:spcPts val="525"/>
              </a:spcBef>
              <a:buClr>
                <a:srgbClr val="FFFFCC"/>
              </a:buClr>
              <a:buNone/>
              <a:defRPr/>
            </a:pPr>
            <a:endParaRPr lang="en-US" sz="2400">
              <a:solidFill>
                <a:srgbClr val="FFFFFF"/>
              </a:solidFill>
              <a:effectLst>
                <a:outerShdw blurRad="38100" dist="38100" dir="2700000" algn="tl">
                  <a:srgbClr val="000000"/>
                </a:outerShdw>
              </a:effectLst>
              <a:latin typeface="Verdana" pitchFamily="34" charset="0"/>
              <a:ea typeface="Verdana" pitchFamily="34" charset="0"/>
              <a:cs typeface="Verdana" pitchFamily="34" charset="0"/>
              <a:sym typeface="Verdana" pitchFamily="34" charset="0"/>
            </a:endParaRPr>
          </a:p>
        </p:txBody>
      </p:sp>
      <p:pic>
        <p:nvPicPr>
          <p:cNvPr id="23555" name="Picture 2" descr="http://www.hsph.harvard.edu/nutritionsource/files/2013/04/HEPApr2013.jpg"/>
          <p:cNvPicPr>
            <a:picLocks noChangeAspect="1"/>
          </p:cNvPicPr>
          <p:nvPr/>
        </p:nvPicPr>
        <p:blipFill>
          <a:blip r:embed="rId2" cstate="print"/>
          <a:srcRect/>
          <a:stretch>
            <a:fillRect/>
          </a:stretch>
        </p:blipFill>
        <p:spPr bwMode="auto">
          <a:xfrm>
            <a:off x="1798320" y="79714"/>
            <a:ext cx="8595360" cy="6698573"/>
          </a:xfrm>
          <a:prstGeom prst="rect">
            <a:avLst/>
          </a:prstGeom>
          <a:noFill/>
          <a:ln w="12700">
            <a:noFill/>
            <a:miter lim="0"/>
            <a:headEnd/>
            <a:tailEnd/>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jpeg"/>
          <p:cNvPicPr/>
          <p:nvPr/>
        </p:nvPicPr>
        <p:blipFill>
          <a:blip r:embed="rId2" cstate="print"/>
          <a:stretch>
            <a:fillRect/>
          </a:stretch>
        </p:blipFill>
        <p:spPr>
          <a:xfrm>
            <a:off x="1524000" y="0"/>
            <a:ext cx="9144000" cy="6858000"/>
          </a:xfrm>
          <a:prstGeom prst="rect">
            <a:avLst/>
          </a:prstGeom>
          <a:ln w="12700">
            <a:miter lim="400000"/>
          </a:ln>
        </p:spPr>
      </p:pic>
      <p:pic>
        <p:nvPicPr>
          <p:cNvPr id="7" name="image2.jpeg"/>
          <p:cNvPicPr/>
          <p:nvPr/>
        </p:nvPicPr>
        <p:blipFill>
          <a:blip r:embed="rId3" cstate="print"/>
          <a:stretch>
            <a:fillRect/>
          </a:stretch>
        </p:blipFill>
        <p:spPr>
          <a:xfrm>
            <a:off x="8733907" y="4900109"/>
            <a:ext cx="1141615" cy="1118796"/>
          </a:xfrm>
          <a:prstGeom prst="rect">
            <a:avLst/>
          </a:prstGeom>
          <a:ln w="12700">
            <a:miter lim="400000"/>
          </a:ln>
        </p:spPr>
      </p:pic>
      <p:grpSp>
        <p:nvGrpSpPr>
          <p:cNvPr id="2" name="Group 25"/>
          <p:cNvGrpSpPr/>
          <p:nvPr/>
        </p:nvGrpSpPr>
        <p:grpSpPr>
          <a:xfrm>
            <a:off x="10149842" y="5524055"/>
            <a:ext cx="44335" cy="524435"/>
            <a:chOff x="0" y="0"/>
            <a:chExt cx="48768" cy="594359"/>
          </a:xfrm>
        </p:grpSpPr>
        <p:sp>
          <p:nvSpPr>
            <p:cNvPr id="8" name="Shape 8"/>
            <p:cNvSpPr/>
            <p:nvPr/>
          </p:nvSpPr>
          <p:spPr>
            <a:xfrm>
              <a:off x="3047" y="0"/>
              <a:ext cx="45721" cy="27433"/>
            </a:xfrm>
            <a:custGeom>
              <a:avLst/>
              <a:gdLst/>
              <a:ahLst/>
              <a:cxnLst>
                <a:cxn ang="0">
                  <a:pos x="wd2" y="hd2"/>
                </a:cxn>
                <a:cxn ang="5400000">
                  <a:pos x="wd2" y="hd2"/>
                </a:cxn>
                <a:cxn ang="10800000">
                  <a:pos x="wd2" y="hd2"/>
                </a:cxn>
                <a:cxn ang="16200000">
                  <a:pos x="wd2" y="hd2"/>
                </a:cxn>
              </a:cxnLst>
              <a:rect l="0" t="0" r="r" b="b"/>
              <a:pathLst>
                <a:path w="21600" h="21600" extrusionOk="0">
                  <a:moveTo>
                    <a:pt x="20160" y="0"/>
                  </a:moveTo>
                  <a:lnTo>
                    <a:pt x="21600" y="0"/>
                  </a:lnTo>
                  <a:lnTo>
                    <a:pt x="21600" y="2400"/>
                  </a:lnTo>
                  <a:cubicBezTo>
                    <a:pt x="16800" y="8800"/>
                    <a:pt x="14400" y="12800"/>
                    <a:pt x="14400" y="14400"/>
                  </a:cubicBezTo>
                  <a:lnTo>
                    <a:pt x="14400" y="16800"/>
                  </a:lnTo>
                  <a:lnTo>
                    <a:pt x="17280" y="16800"/>
                  </a:lnTo>
                  <a:cubicBezTo>
                    <a:pt x="17280" y="16800"/>
                    <a:pt x="21600" y="19200"/>
                    <a:pt x="21600" y="19200"/>
                  </a:cubicBezTo>
                  <a:lnTo>
                    <a:pt x="21600" y="21600"/>
                  </a:lnTo>
                  <a:lnTo>
                    <a:pt x="0" y="21600"/>
                  </a:lnTo>
                  <a:lnTo>
                    <a:pt x="0" y="16800"/>
                  </a:lnTo>
                  <a:lnTo>
                    <a:pt x="10080" y="16800"/>
                  </a:lnTo>
                  <a:lnTo>
                    <a:pt x="10080" y="14400"/>
                  </a:lnTo>
                  <a:cubicBezTo>
                    <a:pt x="7200" y="11200"/>
                    <a:pt x="5760" y="8800"/>
                    <a:pt x="5760" y="7200"/>
                  </a:cubicBezTo>
                  <a:lnTo>
                    <a:pt x="5760" y="4800"/>
                  </a:lnTo>
                  <a:lnTo>
                    <a:pt x="7200" y="4800"/>
                  </a:lnTo>
                  <a:cubicBezTo>
                    <a:pt x="9120" y="8000"/>
                    <a:pt x="10560" y="9600"/>
                    <a:pt x="11520" y="9600"/>
                  </a:cubicBezTo>
                  <a:cubicBezTo>
                    <a:pt x="16320" y="3200"/>
                    <a:pt x="19200" y="0"/>
                    <a:pt x="20160" y="0"/>
                  </a:cubicBez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9" name="Shape 9"/>
            <p:cNvSpPr/>
            <p:nvPr/>
          </p:nvSpPr>
          <p:spPr>
            <a:xfrm>
              <a:off x="12191" y="33528"/>
              <a:ext cx="33529" cy="27433"/>
            </a:xfrm>
            <a:custGeom>
              <a:avLst/>
              <a:gdLst/>
              <a:ahLst/>
              <a:cxnLst>
                <a:cxn ang="0">
                  <a:pos x="wd2" y="hd2"/>
                </a:cxn>
                <a:cxn ang="5400000">
                  <a:pos x="wd2" y="hd2"/>
                </a:cxn>
                <a:cxn ang="10800000">
                  <a:pos x="wd2" y="hd2"/>
                </a:cxn>
                <a:cxn ang="16200000">
                  <a:pos x="wd2" y="hd2"/>
                </a:cxn>
              </a:cxnLst>
              <a:rect l="0" t="0" r="r" b="b"/>
              <a:pathLst>
                <a:path w="21600" h="21600" extrusionOk="0">
                  <a:moveTo>
                    <a:pt x="5891" y="0"/>
                  </a:moveTo>
                  <a:lnTo>
                    <a:pt x="7855" y="0"/>
                  </a:lnTo>
                  <a:lnTo>
                    <a:pt x="7855" y="2400"/>
                  </a:lnTo>
                  <a:cubicBezTo>
                    <a:pt x="5236" y="7200"/>
                    <a:pt x="3927" y="10400"/>
                    <a:pt x="3927" y="12000"/>
                  </a:cubicBezTo>
                  <a:lnTo>
                    <a:pt x="3927" y="14400"/>
                  </a:lnTo>
                  <a:lnTo>
                    <a:pt x="5891" y="14400"/>
                  </a:lnTo>
                  <a:cubicBezTo>
                    <a:pt x="5891" y="14400"/>
                    <a:pt x="9818" y="7200"/>
                    <a:pt x="9818" y="4800"/>
                  </a:cubicBezTo>
                  <a:lnTo>
                    <a:pt x="9818" y="0"/>
                  </a:lnTo>
                  <a:lnTo>
                    <a:pt x="21600" y="0"/>
                  </a:lnTo>
                  <a:lnTo>
                    <a:pt x="21600" y="21600"/>
                  </a:lnTo>
                  <a:lnTo>
                    <a:pt x="15709" y="21600"/>
                  </a:lnTo>
                  <a:lnTo>
                    <a:pt x="15709" y="19200"/>
                  </a:lnTo>
                  <a:cubicBezTo>
                    <a:pt x="15709" y="16800"/>
                    <a:pt x="17673" y="12000"/>
                    <a:pt x="17673" y="12000"/>
                  </a:cubicBezTo>
                  <a:lnTo>
                    <a:pt x="17673" y="7200"/>
                  </a:lnTo>
                  <a:lnTo>
                    <a:pt x="13745" y="7200"/>
                  </a:lnTo>
                  <a:cubicBezTo>
                    <a:pt x="13745" y="12000"/>
                    <a:pt x="9818" y="21600"/>
                    <a:pt x="5891" y="21600"/>
                  </a:cubicBezTo>
                  <a:cubicBezTo>
                    <a:pt x="3927" y="21600"/>
                    <a:pt x="0" y="14400"/>
                    <a:pt x="0" y="12000"/>
                  </a:cubicBezTo>
                  <a:lnTo>
                    <a:pt x="0" y="9600"/>
                  </a:lnTo>
                  <a:cubicBezTo>
                    <a:pt x="0" y="4800"/>
                    <a:pt x="3927" y="0"/>
                    <a:pt x="5891" y="0"/>
                  </a:cubicBez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10" name="Shape 10"/>
            <p:cNvSpPr/>
            <p:nvPr/>
          </p:nvSpPr>
          <p:spPr>
            <a:xfrm>
              <a:off x="15239" y="67056"/>
              <a:ext cx="30481" cy="24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16200"/>
                  </a:lnTo>
                  <a:lnTo>
                    <a:pt x="17280" y="16200"/>
                  </a:lnTo>
                  <a:lnTo>
                    <a:pt x="17280" y="5400"/>
                  </a:lnTo>
                  <a:lnTo>
                    <a:pt x="0" y="5400"/>
                  </a:ln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11" name="Shape 11"/>
            <p:cNvSpPr/>
            <p:nvPr/>
          </p:nvSpPr>
          <p:spPr>
            <a:xfrm>
              <a:off x="12191" y="97536"/>
              <a:ext cx="33529" cy="45721"/>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lnTo>
                    <a:pt x="21600" y="0"/>
                  </a:lnTo>
                  <a:lnTo>
                    <a:pt x="21600" y="4320"/>
                  </a:lnTo>
                  <a:lnTo>
                    <a:pt x="3927" y="4320"/>
                  </a:lnTo>
                  <a:lnTo>
                    <a:pt x="3927" y="5760"/>
                  </a:lnTo>
                  <a:cubicBezTo>
                    <a:pt x="3927" y="7680"/>
                    <a:pt x="4582" y="9120"/>
                    <a:pt x="5891" y="10080"/>
                  </a:cubicBezTo>
                  <a:cubicBezTo>
                    <a:pt x="5891" y="10080"/>
                    <a:pt x="11127" y="10080"/>
                    <a:pt x="21600" y="10080"/>
                  </a:cubicBezTo>
                  <a:lnTo>
                    <a:pt x="21600" y="12960"/>
                  </a:lnTo>
                  <a:lnTo>
                    <a:pt x="3927" y="12960"/>
                  </a:lnTo>
                  <a:lnTo>
                    <a:pt x="3927" y="18720"/>
                  </a:lnTo>
                  <a:lnTo>
                    <a:pt x="21600" y="18720"/>
                  </a:lnTo>
                  <a:lnTo>
                    <a:pt x="21600" y="21600"/>
                  </a:lnTo>
                  <a:lnTo>
                    <a:pt x="0" y="21600"/>
                  </a:lnTo>
                  <a:lnTo>
                    <a:pt x="0" y="2880"/>
                  </a:lnTo>
                  <a:cubicBezTo>
                    <a:pt x="0" y="960"/>
                    <a:pt x="3273" y="0"/>
                    <a:pt x="9818" y="0"/>
                  </a:cubicBez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12" name="Shape 12"/>
            <p:cNvSpPr/>
            <p:nvPr/>
          </p:nvSpPr>
          <p:spPr>
            <a:xfrm>
              <a:off x="12191" y="149352"/>
              <a:ext cx="33529" cy="27433"/>
            </a:xfrm>
            <a:custGeom>
              <a:avLst/>
              <a:gdLst/>
              <a:ahLst/>
              <a:cxnLst>
                <a:cxn ang="0">
                  <a:pos x="wd2" y="hd2"/>
                </a:cxn>
                <a:cxn ang="5400000">
                  <a:pos x="wd2" y="hd2"/>
                </a:cxn>
                <a:cxn ang="10800000">
                  <a:pos x="wd2" y="hd2"/>
                </a:cxn>
                <a:cxn ang="16200000">
                  <a:pos x="wd2" y="hd2"/>
                </a:cxn>
              </a:cxnLst>
              <a:rect l="0" t="0" r="r" b="b"/>
              <a:pathLst>
                <a:path w="21600" h="21600" extrusionOk="0">
                  <a:moveTo>
                    <a:pt x="1964" y="0"/>
                  </a:moveTo>
                  <a:lnTo>
                    <a:pt x="21600" y="0"/>
                  </a:lnTo>
                  <a:lnTo>
                    <a:pt x="21600" y="21600"/>
                  </a:lnTo>
                  <a:lnTo>
                    <a:pt x="0" y="21600"/>
                  </a:lnTo>
                  <a:lnTo>
                    <a:pt x="0" y="16800"/>
                  </a:lnTo>
                  <a:lnTo>
                    <a:pt x="15709" y="16800"/>
                  </a:lnTo>
                  <a:lnTo>
                    <a:pt x="15709" y="7200"/>
                  </a:lnTo>
                  <a:cubicBezTo>
                    <a:pt x="10473" y="5600"/>
                    <a:pt x="5891" y="4800"/>
                    <a:pt x="1964" y="4800"/>
                  </a:cubicBez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13" name="Shape 13"/>
            <p:cNvSpPr/>
            <p:nvPr/>
          </p:nvSpPr>
          <p:spPr>
            <a:xfrm>
              <a:off x="3047" y="182879"/>
              <a:ext cx="42673" cy="30481"/>
            </a:xfrm>
            <a:custGeom>
              <a:avLst/>
              <a:gdLst/>
              <a:ahLst/>
              <a:cxnLst>
                <a:cxn ang="0">
                  <a:pos x="wd2" y="hd2"/>
                </a:cxn>
                <a:cxn ang="5400000">
                  <a:pos x="wd2" y="hd2"/>
                </a:cxn>
                <a:cxn ang="10800000">
                  <a:pos x="wd2" y="hd2"/>
                </a:cxn>
                <a:cxn ang="16200000">
                  <a:pos x="wd2" y="hd2"/>
                </a:cxn>
              </a:cxnLst>
              <a:rect l="0" t="0" r="r" b="b"/>
              <a:pathLst>
                <a:path w="21600" h="21600" extrusionOk="0">
                  <a:moveTo>
                    <a:pt x="4629" y="0"/>
                  </a:moveTo>
                  <a:lnTo>
                    <a:pt x="16971" y="0"/>
                  </a:lnTo>
                  <a:cubicBezTo>
                    <a:pt x="18514" y="0"/>
                    <a:pt x="21600" y="8640"/>
                    <a:pt x="21600" y="10800"/>
                  </a:cubicBezTo>
                  <a:cubicBezTo>
                    <a:pt x="21600" y="17280"/>
                    <a:pt x="15429" y="21600"/>
                    <a:pt x="13886" y="21600"/>
                  </a:cubicBezTo>
                  <a:lnTo>
                    <a:pt x="7714" y="21600"/>
                  </a:lnTo>
                  <a:cubicBezTo>
                    <a:pt x="4629" y="18720"/>
                    <a:pt x="2571" y="17280"/>
                    <a:pt x="1543" y="17280"/>
                  </a:cubicBezTo>
                  <a:lnTo>
                    <a:pt x="0" y="17280"/>
                  </a:lnTo>
                  <a:lnTo>
                    <a:pt x="0" y="6480"/>
                  </a:lnTo>
                  <a:cubicBezTo>
                    <a:pt x="0" y="2160"/>
                    <a:pt x="3086" y="0"/>
                    <a:pt x="4629" y="0"/>
                  </a:cubicBezTo>
                  <a:moveTo>
                    <a:pt x="7714" y="4320"/>
                  </a:moveTo>
                  <a:cubicBezTo>
                    <a:pt x="6171" y="4320"/>
                    <a:pt x="3086" y="8640"/>
                    <a:pt x="3086" y="10800"/>
                  </a:cubicBezTo>
                  <a:cubicBezTo>
                    <a:pt x="3086" y="10800"/>
                    <a:pt x="7714" y="17280"/>
                    <a:pt x="10800" y="17280"/>
                  </a:cubicBezTo>
                  <a:cubicBezTo>
                    <a:pt x="12343" y="17280"/>
                    <a:pt x="18514" y="10800"/>
                    <a:pt x="18514" y="10800"/>
                  </a:cubicBezTo>
                  <a:cubicBezTo>
                    <a:pt x="18514" y="8640"/>
                    <a:pt x="13886" y="4320"/>
                    <a:pt x="12343" y="4320"/>
                  </a:cubicBezTo>
                  <a:lnTo>
                    <a:pt x="7714" y="4320"/>
                  </a:ln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14" name="Shape 14"/>
            <p:cNvSpPr/>
            <p:nvPr/>
          </p:nvSpPr>
          <p:spPr>
            <a:xfrm>
              <a:off x="-1" y="216408"/>
              <a:ext cx="45721" cy="64009"/>
            </a:xfrm>
            <a:custGeom>
              <a:avLst/>
              <a:gdLst/>
              <a:ahLst/>
              <a:cxnLst>
                <a:cxn ang="0">
                  <a:pos x="wd2" y="hd2"/>
                </a:cxn>
                <a:cxn ang="5400000">
                  <a:pos x="wd2" y="hd2"/>
                </a:cxn>
                <a:cxn ang="10800000">
                  <a:pos x="wd2" y="hd2"/>
                </a:cxn>
                <a:cxn ang="16200000">
                  <a:pos x="wd2" y="hd2"/>
                </a:cxn>
              </a:cxnLst>
              <a:rect l="0" t="0" r="r" b="b"/>
              <a:pathLst>
                <a:path w="21600" h="21600" extrusionOk="0">
                  <a:moveTo>
                    <a:pt x="5760" y="0"/>
                  </a:moveTo>
                  <a:lnTo>
                    <a:pt x="8640" y="0"/>
                  </a:lnTo>
                  <a:cubicBezTo>
                    <a:pt x="15840" y="0"/>
                    <a:pt x="21600" y="4114"/>
                    <a:pt x="21600" y="5143"/>
                  </a:cubicBezTo>
                  <a:cubicBezTo>
                    <a:pt x="17760" y="8571"/>
                    <a:pt x="15840" y="10629"/>
                    <a:pt x="15840" y="11314"/>
                  </a:cubicBezTo>
                  <a:lnTo>
                    <a:pt x="15840" y="13371"/>
                  </a:lnTo>
                  <a:lnTo>
                    <a:pt x="18720" y="13371"/>
                  </a:lnTo>
                  <a:cubicBezTo>
                    <a:pt x="18720" y="13371"/>
                    <a:pt x="21600" y="14400"/>
                    <a:pt x="21600" y="14400"/>
                  </a:cubicBezTo>
                  <a:lnTo>
                    <a:pt x="21600" y="15429"/>
                  </a:lnTo>
                  <a:lnTo>
                    <a:pt x="15840" y="15429"/>
                  </a:lnTo>
                  <a:lnTo>
                    <a:pt x="15840" y="21600"/>
                  </a:lnTo>
                  <a:lnTo>
                    <a:pt x="12960" y="21600"/>
                  </a:lnTo>
                  <a:cubicBezTo>
                    <a:pt x="11520" y="21600"/>
                    <a:pt x="4320" y="17486"/>
                    <a:pt x="5760" y="18514"/>
                  </a:cubicBezTo>
                  <a:cubicBezTo>
                    <a:pt x="4320" y="18514"/>
                    <a:pt x="0" y="14400"/>
                    <a:pt x="0" y="13371"/>
                  </a:cubicBezTo>
                  <a:lnTo>
                    <a:pt x="10080" y="13371"/>
                  </a:lnTo>
                  <a:cubicBezTo>
                    <a:pt x="10080" y="13371"/>
                    <a:pt x="14400" y="10286"/>
                    <a:pt x="14400" y="10286"/>
                  </a:cubicBezTo>
                  <a:lnTo>
                    <a:pt x="7200" y="10286"/>
                  </a:lnTo>
                  <a:cubicBezTo>
                    <a:pt x="4320" y="8914"/>
                    <a:pt x="2880" y="8229"/>
                    <a:pt x="2880" y="8229"/>
                  </a:cubicBezTo>
                  <a:cubicBezTo>
                    <a:pt x="1440" y="8229"/>
                    <a:pt x="0" y="5143"/>
                    <a:pt x="0" y="5143"/>
                  </a:cubicBezTo>
                  <a:cubicBezTo>
                    <a:pt x="0" y="3086"/>
                    <a:pt x="4320" y="0"/>
                    <a:pt x="5760" y="0"/>
                  </a:cubicBezTo>
                  <a:moveTo>
                    <a:pt x="11520" y="2057"/>
                  </a:moveTo>
                  <a:cubicBezTo>
                    <a:pt x="10560" y="2057"/>
                    <a:pt x="8160" y="2400"/>
                    <a:pt x="4320" y="3086"/>
                  </a:cubicBezTo>
                  <a:lnTo>
                    <a:pt x="4320" y="8229"/>
                  </a:lnTo>
                  <a:lnTo>
                    <a:pt x="12960" y="8229"/>
                  </a:lnTo>
                  <a:cubicBezTo>
                    <a:pt x="14400" y="8229"/>
                    <a:pt x="18720" y="6171"/>
                    <a:pt x="18720" y="5143"/>
                  </a:cubicBezTo>
                  <a:cubicBezTo>
                    <a:pt x="18720" y="4114"/>
                    <a:pt x="12960" y="2057"/>
                    <a:pt x="11520" y="2057"/>
                  </a:cubicBezTo>
                  <a:moveTo>
                    <a:pt x="7200" y="15429"/>
                  </a:moveTo>
                  <a:cubicBezTo>
                    <a:pt x="7200" y="15429"/>
                    <a:pt x="10080" y="18514"/>
                    <a:pt x="11520" y="18514"/>
                  </a:cubicBezTo>
                  <a:lnTo>
                    <a:pt x="12960" y="18514"/>
                  </a:lnTo>
                  <a:lnTo>
                    <a:pt x="12960" y="15429"/>
                  </a:lnTo>
                  <a:lnTo>
                    <a:pt x="7200" y="15429"/>
                  </a:ln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15" name="Shape 15"/>
            <p:cNvSpPr/>
            <p:nvPr/>
          </p:nvSpPr>
          <p:spPr>
            <a:xfrm>
              <a:off x="-1" y="283463"/>
              <a:ext cx="45721" cy="3048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15840" y="0"/>
                  </a:lnTo>
                  <a:cubicBezTo>
                    <a:pt x="17280" y="0"/>
                    <a:pt x="21600" y="6480"/>
                    <a:pt x="21600" y="10800"/>
                  </a:cubicBezTo>
                  <a:lnTo>
                    <a:pt x="21600" y="21600"/>
                  </a:lnTo>
                  <a:lnTo>
                    <a:pt x="14400" y="21600"/>
                  </a:lnTo>
                  <a:lnTo>
                    <a:pt x="14400" y="19440"/>
                  </a:lnTo>
                  <a:cubicBezTo>
                    <a:pt x="17280" y="16560"/>
                    <a:pt x="18720" y="14400"/>
                    <a:pt x="18720" y="12960"/>
                  </a:cubicBezTo>
                  <a:cubicBezTo>
                    <a:pt x="18720" y="8640"/>
                    <a:pt x="15840" y="6480"/>
                    <a:pt x="14400" y="6480"/>
                  </a:cubicBezTo>
                  <a:cubicBezTo>
                    <a:pt x="12480" y="10800"/>
                    <a:pt x="11040" y="12960"/>
                    <a:pt x="10080" y="12960"/>
                  </a:cubicBezTo>
                  <a:lnTo>
                    <a:pt x="8640" y="12960"/>
                  </a:lnTo>
                  <a:lnTo>
                    <a:pt x="8640" y="8640"/>
                  </a:lnTo>
                  <a:lnTo>
                    <a:pt x="2880" y="8640"/>
                  </a:lnTo>
                  <a:lnTo>
                    <a:pt x="2880" y="10800"/>
                  </a:lnTo>
                  <a:cubicBezTo>
                    <a:pt x="5760" y="15120"/>
                    <a:pt x="7200" y="18000"/>
                    <a:pt x="7200" y="19440"/>
                  </a:cubicBezTo>
                  <a:lnTo>
                    <a:pt x="7200" y="21600"/>
                  </a:lnTo>
                  <a:lnTo>
                    <a:pt x="4320" y="21600"/>
                  </a:lnTo>
                  <a:cubicBezTo>
                    <a:pt x="2880" y="21600"/>
                    <a:pt x="0" y="15120"/>
                    <a:pt x="0" y="12960"/>
                  </a:cubicBezTo>
                  <a:cubicBezTo>
                    <a:pt x="0" y="5760"/>
                    <a:pt x="960" y="2160"/>
                    <a:pt x="2880" y="2160"/>
                  </a:cubicBezTo>
                  <a:cubicBezTo>
                    <a:pt x="9600" y="720"/>
                    <a:pt x="13440" y="0"/>
                    <a:pt x="14400" y="0"/>
                  </a:cubicBez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16" name="Shape 16"/>
            <p:cNvSpPr/>
            <p:nvPr/>
          </p:nvSpPr>
          <p:spPr>
            <a:xfrm>
              <a:off x="3047" y="326136"/>
              <a:ext cx="42673" cy="18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3600"/>
                  </a:lnTo>
                  <a:cubicBezTo>
                    <a:pt x="21600" y="3600"/>
                    <a:pt x="18514" y="10800"/>
                    <a:pt x="18514" y="10800"/>
                  </a:cubicBezTo>
                  <a:lnTo>
                    <a:pt x="6171" y="10800"/>
                  </a:lnTo>
                  <a:lnTo>
                    <a:pt x="6171" y="21600"/>
                  </a:lnTo>
                  <a:lnTo>
                    <a:pt x="4629" y="21600"/>
                  </a:lnTo>
                  <a:cubicBezTo>
                    <a:pt x="3086" y="21600"/>
                    <a:pt x="0" y="7200"/>
                    <a:pt x="0" y="3600"/>
                  </a:cubicBez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17" name="Shape 17"/>
            <p:cNvSpPr/>
            <p:nvPr/>
          </p:nvSpPr>
          <p:spPr>
            <a:xfrm>
              <a:off x="3047" y="356616"/>
              <a:ext cx="42673" cy="18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7200"/>
                  </a:lnTo>
                  <a:lnTo>
                    <a:pt x="6171" y="7200"/>
                  </a:lnTo>
                  <a:lnTo>
                    <a:pt x="6171" y="14400"/>
                  </a:lnTo>
                  <a:cubicBezTo>
                    <a:pt x="6171" y="14400"/>
                    <a:pt x="3086" y="21600"/>
                    <a:pt x="3086" y="21600"/>
                  </a:cubicBezTo>
                  <a:lnTo>
                    <a:pt x="1543" y="21600"/>
                  </a:lnTo>
                  <a:cubicBezTo>
                    <a:pt x="514" y="21600"/>
                    <a:pt x="0" y="18000"/>
                    <a:pt x="0" y="10800"/>
                  </a:cubicBez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18" name="Shape 18"/>
            <p:cNvSpPr/>
            <p:nvPr/>
          </p:nvSpPr>
          <p:spPr>
            <a:xfrm>
              <a:off x="-1" y="381000"/>
              <a:ext cx="45721" cy="3048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lnTo>
                    <a:pt x="12960" y="0"/>
                  </a:lnTo>
                  <a:cubicBezTo>
                    <a:pt x="14400" y="0"/>
                    <a:pt x="21600" y="6480"/>
                    <a:pt x="21600" y="8640"/>
                  </a:cubicBezTo>
                  <a:cubicBezTo>
                    <a:pt x="21600" y="15120"/>
                    <a:pt x="15840" y="21600"/>
                    <a:pt x="11520" y="21600"/>
                  </a:cubicBezTo>
                  <a:lnTo>
                    <a:pt x="7200" y="21600"/>
                  </a:lnTo>
                  <a:cubicBezTo>
                    <a:pt x="2880" y="21600"/>
                    <a:pt x="0" y="12960"/>
                    <a:pt x="0" y="10800"/>
                  </a:cubicBezTo>
                  <a:cubicBezTo>
                    <a:pt x="0" y="6480"/>
                    <a:pt x="4320" y="0"/>
                    <a:pt x="8640" y="0"/>
                  </a:cubicBezTo>
                  <a:moveTo>
                    <a:pt x="2880" y="12960"/>
                  </a:moveTo>
                  <a:cubicBezTo>
                    <a:pt x="3840" y="12960"/>
                    <a:pt x="5760" y="14400"/>
                    <a:pt x="8640" y="17280"/>
                  </a:cubicBezTo>
                  <a:lnTo>
                    <a:pt x="17280" y="17280"/>
                  </a:lnTo>
                  <a:lnTo>
                    <a:pt x="17280" y="6480"/>
                  </a:lnTo>
                  <a:lnTo>
                    <a:pt x="2880" y="6480"/>
                  </a:ln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19" name="Shape 19"/>
            <p:cNvSpPr/>
            <p:nvPr/>
          </p:nvSpPr>
          <p:spPr>
            <a:xfrm>
              <a:off x="-1" y="414527"/>
              <a:ext cx="42673" cy="30481"/>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lnTo>
                    <a:pt x="13886" y="0"/>
                  </a:lnTo>
                  <a:cubicBezTo>
                    <a:pt x="18514" y="0"/>
                    <a:pt x="21600" y="4320"/>
                    <a:pt x="21600" y="6480"/>
                  </a:cubicBezTo>
                  <a:lnTo>
                    <a:pt x="21600" y="10800"/>
                  </a:lnTo>
                  <a:cubicBezTo>
                    <a:pt x="21600" y="15120"/>
                    <a:pt x="18514" y="21600"/>
                    <a:pt x="18514" y="21600"/>
                  </a:cubicBezTo>
                  <a:lnTo>
                    <a:pt x="16971" y="21600"/>
                  </a:lnTo>
                  <a:lnTo>
                    <a:pt x="16971" y="19440"/>
                  </a:lnTo>
                  <a:cubicBezTo>
                    <a:pt x="16971" y="17280"/>
                    <a:pt x="18514" y="12960"/>
                    <a:pt x="18514" y="10800"/>
                  </a:cubicBezTo>
                  <a:lnTo>
                    <a:pt x="18514" y="6480"/>
                  </a:lnTo>
                  <a:lnTo>
                    <a:pt x="10800" y="6480"/>
                  </a:lnTo>
                  <a:lnTo>
                    <a:pt x="10800" y="10800"/>
                  </a:lnTo>
                  <a:cubicBezTo>
                    <a:pt x="10800" y="12960"/>
                    <a:pt x="12343" y="15120"/>
                    <a:pt x="12343" y="17280"/>
                  </a:cubicBezTo>
                  <a:lnTo>
                    <a:pt x="12343" y="19440"/>
                  </a:lnTo>
                  <a:lnTo>
                    <a:pt x="0" y="19440"/>
                  </a:lnTo>
                  <a:lnTo>
                    <a:pt x="0" y="2160"/>
                  </a:lnTo>
                  <a:lnTo>
                    <a:pt x="4629" y="2160"/>
                  </a:lnTo>
                  <a:lnTo>
                    <a:pt x="4629" y="15120"/>
                  </a:lnTo>
                  <a:lnTo>
                    <a:pt x="7714" y="15120"/>
                  </a:lnTo>
                  <a:lnTo>
                    <a:pt x="7714" y="6480"/>
                  </a:lnTo>
                  <a:cubicBezTo>
                    <a:pt x="7714" y="2160"/>
                    <a:pt x="10800" y="0"/>
                    <a:pt x="12343" y="0"/>
                  </a:cubicBez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20" name="Shape 20"/>
            <p:cNvSpPr/>
            <p:nvPr/>
          </p:nvSpPr>
          <p:spPr>
            <a:xfrm>
              <a:off x="-1" y="448056"/>
              <a:ext cx="42673" cy="30480"/>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16971" y="0"/>
                  </a:lnTo>
                  <a:cubicBezTo>
                    <a:pt x="18514" y="0"/>
                    <a:pt x="21600" y="8640"/>
                    <a:pt x="21600" y="12960"/>
                  </a:cubicBezTo>
                  <a:lnTo>
                    <a:pt x="21600" y="21600"/>
                  </a:lnTo>
                  <a:lnTo>
                    <a:pt x="15429" y="21600"/>
                  </a:lnTo>
                  <a:cubicBezTo>
                    <a:pt x="12343" y="21600"/>
                    <a:pt x="7714" y="19440"/>
                    <a:pt x="4629" y="19440"/>
                  </a:cubicBezTo>
                  <a:lnTo>
                    <a:pt x="0" y="19440"/>
                  </a:lnTo>
                  <a:lnTo>
                    <a:pt x="0" y="10800"/>
                  </a:lnTo>
                  <a:cubicBezTo>
                    <a:pt x="0" y="5040"/>
                    <a:pt x="514" y="2160"/>
                    <a:pt x="1543" y="2160"/>
                  </a:cubicBezTo>
                  <a:cubicBezTo>
                    <a:pt x="9771" y="720"/>
                    <a:pt x="14400" y="0"/>
                    <a:pt x="15429" y="0"/>
                  </a:cubicBezTo>
                  <a:moveTo>
                    <a:pt x="12343" y="17280"/>
                  </a:moveTo>
                  <a:lnTo>
                    <a:pt x="18514" y="17280"/>
                  </a:lnTo>
                  <a:lnTo>
                    <a:pt x="18514" y="6480"/>
                  </a:lnTo>
                  <a:lnTo>
                    <a:pt x="12343" y="6480"/>
                  </a:lnTo>
                  <a:moveTo>
                    <a:pt x="7714" y="15120"/>
                  </a:moveTo>
                  <a:lnTo>
                    <a:pt x="7714" y="8640"/>
                  </a:lnTo>
                  <a:lnTo>
                    <a:pt x="3086" y="8640"/>
                  </a:lnTo>
                  <a:lnTo>
                    <a:pt x="3086" y="15120"/>
                  </a:ln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21" name="Shape 21"/>
            <p:cNvSpPr/>
            <p:nvPr/>
          </p:nvSpPr>
          <p:spPr>
            <a:xfrm>
              <a:off x="-1" y="481584"/>
              <a:ext cx="42673" cy="33529"/>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lnTo>
                    <a:pt x="16971" y="0"/>
                  </a:lnTo>
                  <a:lnTo>
                    <a:pt x="16971" y="3927"/>
                  </a:lnTo>
                  <a:lnTo>
                    <a:pt x="21600" y="3927"/>
                  </a:lnTo>
                  <a:lnTo>
                    <a:pt x="21600" y="9818"/>
                  </a:lnTo>
                  <a:lnTo>
                    <a:pt x="16971" y="9818"/>
                  </a:lnTo>
                  <a:lnTo>
                    <a:pt x="16971" y="17673"/>
                  </a:lnTo>
                  <a:cubicBezTo>
                    <a:pt x="16971" y="17673"/>
                    <a:pt x="13886" y="21600"/>
                    <a:pt x="13886" y="21600"/>
                  </a:cubicBezTo>
                  <a:cubicBezTo>
                    <a:pt x="10800" y="21600"/>
                    <a:pt x="0" y="7855"/>
                    <a:pt x="0" y="5891"/>
                  </a:cubicBezTo>
                  <a:lnTo>
                    <a:pt x="0" y="3927"/>
                  </a:lnTo>
                  <a:lnTo>
                    <a:pt x="13886" y="3927"/>
                  </a:lnTo>
                  <a:moveTo>
                    <a:pt x="6171" y="7855"/>
                  </a:moveTo>
                  <a:cubicBezTo>
                    <a:pt x="6171" y="7855"/>
                    <a:pt x="7714" y="13745"/>
                    <a:pt x="9257" y="13745"/>
                  </a:cubicBezTo>
                  <a:cubicBezTo>
                    <a:pt x="9257" y="11782"/>
                    <a:pt x="10800" y="15709"/>
                    <a:pt x="12343" y="15709"/>
                  </a:cubicBezTo>
                  <a:lnTo>
                    <a:pt x="13886" y="15709"/>
                  </a:lnTo>
                  <a:lnTo>
                    <a:pt x="13886" y="7855"/>
                  </a:lnTo>
                  <a:lnTo>
                    <a:pt x="6171" y="7855"/>
                  </a:ln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22" name="Shape 22"/>
            <p:cNvSpPr/>
            <p:nvPr/>
          </p:nvSpPr>
          <p:spPr>
            <a:xfrm>
              <a:off x="33527" y="518160"/>
              <a:ext cx="9145" cy="9145"/>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cubicBezTo>
                    <a:pt x="2400" y="12000"/>
                    <a:pt x="0" y="4800"/>
                    <a:pt x="0" y="0"/>
                  </a:cubicBezTo>
                  <a:lnTo>
                    <a:pt x="21600" y="0"/>
                  </a:lnTo>
                  <a:lnTo>
                    <a:pt x="21600" y="21600"/>
                  </a:ln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23" name="Shape 23"/>
            <p:cNvSpPr/>
            <p:nvPr/>
          </p:nvSpPr>
          <p:spPr>
            <a:xfrm>
              <a:off x="-1" y="533400"/>
              <a:ext cx="42673" cy="30481"/>
            </a:xfrm>
            <a:custGeom>
              <a:avLst/>
              <a:gdLst/>
              <a:ahLst/>
              <a:cxnLst>
                <a:cxn ang="0">
                  <a:pos x="wd2" y="hd2"/>
                </a:cxn>
                <a:cxn ang="5400000">
                  <a:pos x="wd2" y="hd2"/>
                </a:cxn>
                <a:cxn ang="10800000">
                  <a:pos x="wd2" y="hd2"/>
                </a:cxn>
                <a:cxn ang="16200000">
                  <a:pos x="wd2" y="hd2"/>
                </a:cxn>
              </a:cxnLst>
              <a:rect l="0" t="0" r="r" b="b"/>
              <a:pathLst>
                <a:path w="21600" h="21600" extrusionOk="0">
                  <a:moveTo>
                    <a:pt x="4629" y="0"/>
                  </a:moveTo>
                  <a:lnTo>
                    <a:pt x="6171" y="0"/>
                  </a:lnTo>
                  <a:cubicBezTo>
                    <a:pt x="8229" y="0"/>
                    <a:pt x="9771" y="720"/>
                    <a:pt x="10800" y="2160"/>
                  </a:cubicBezTo>
                  <a:cubicBezTo>
                    <a:pt x="11829" y="3600"/>
                    <a:pt x="13886" y="7920"/>
                    <a:pt x="16971" y="15120"/>
                  </a:cubicBezTo>
                  <a:lnTo>
                    <a:pt x="18514" y="15120"/>
                  </a:lnTo>
                  <a:lnTo>
                    <a:pt x="18514" y="0"/>
                  </a:lnTo>
                  <a:lnTo>
                    <a:pt x="21600" y="0"/>
                  </a:lnTo>
                  <a:lnTo>
                    <a:pt x="21600" y="21600"/>
                  </a:lnTo>
                  <a:lnTo>
                    <a:pt x="18514" y="21600"/>
                  </a:lnTo>
                  <a:cubicBezTo>
                    <a:pt x="16971" y="21600"/>
                    <a:pt x="15429" y="19440"/>
                    <a:pt x="15429" y="19440"/>
                  </a:cubicBezTo>
                  <a:cubicBezTo>
                    <a:pt x="12343" y="19440"/>
                    <a:pt x="10800" y="12960"/>
                    <a:pt x="10800" y="15120"/>
                  </a:cubicBezTo>
                  <a:cubicBezTo>
                    <a:pt x="8743" y="7920"/>
                    <a:pt x="7714" y="4320"/>
                    <a:pt x="7714" y="4320"/>
                  </a:cubicBezTo>
                  <a:cubicBezTo>
                    <a:pt x="7714" y="4320"/>
                    <a:pt x="6686" y="4320"/>
                    <a:pt x="4629" y="4320"/>
                  </a:cubicBezTo>
                  <a:lnTo>
                    <a:pt x="3086" y="4320"/>
                  </a:lnTo>
                  <a:lnTo>
                    <a:pt x="3086" y="10800"/>
                  </a:lnTo>
                  <a:cubicBezTo>
                    <a:pt x="6171" y="15120"/>
                    <a:pt x="7714" y="18000"/>
                    <a:pt x="7714" y="19440"/>
                  </a:cubicBezTo>
                  <a:lnTo>
                    <a:pt x="7714" y="21600"/>
                  </a:lnTo>
                  <a:lnTo>
                    <a:pt x="4629" y="21600"/>
                  </a:lnTo>
                  <a:cubicBezTo>
                    <a:pt x="3086" y="21600"/>
                    <a:pt x="0" y="15120"/>
                    <a:pt x="0" y="12960"/>
                  </a:cubicBezTo>
                  <a:lnTo>
                    <a:pt x="0" y="6480"/>
                  </a:lnTo>
                  <a:cubicBezTo>
                    <a:pt x="0" y="2160"/>
                    <a:pt x="3086" y="0"/>
                    <a:pt x="4629" y="0"/>
                  </a:cubicBezTo>
                </a:path>
              </a:pathLst>
            </a:custGeom>
            <a:solidFill>
              <a:srgbClr val="181818"/>
            </a:solidFill>
            <a:ln w="12700" cap="flat">
              <a:noFill/>
              <a:miter lim="400000"/>
            </a:ln>
            <a:effectLst/>
          </p:spPr>
          <p:txBody>
            <a:bodyPr wrap="square" lIns="0" tIns="0" rIns="0" bIns="0" numCol="1" anchor="t">
              <a:noAutofit/>
            </a:bodyPr>
            <a:lstStyle/>
            <a:p>
              <a:pPr lvl="0"/>
              <a:endParaRPr/>
            </a:p>
          </p:txBody>
        </p:sp>
        <p:sp>
          <p:nvSpPr>
            <p:cNvPr id="24" name="Shape 24"/>
            <p:cNvSpPr/>
            <p:nvPr/>
          </p:nvSpPr>
          <p:spPr>
            <a:xfrm>
              <a:off x="-1" y="576072"/>
              <a:ext cx="42673" cy="18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0800"/>
                  </a:lnTo>
                  <a:lnTo>
                    <a:pt x="6171" y="10800"/>
                  </a:lnTo>
                  <a:lnTo>
                    <a:pt x="6171" y="21600"/>
                  </a:lnTo>
                  <a:lnTo>
                    <a:pt x="4629" y="21600"/>
                  </a:lnTo>
                  <a:cubicBezTo>
                    <a:pt x="3086" y="21600"/>
                    <a:pt x="0" y="7200"/>
                    <a:pt x="0" y="3600"/>
                  </a:cubicBezTo>
                </a:path>
              </a:pathLst>
            </a:custGeom>
            <a:solidFill>
              <a:srgbClr val="181818"/>
            </a:solidFill>
            <a:ln w="12700" cap="flat">
              <a:noFill/>
              <a:miter lim="400000"/>
            </a:ln>
            <a:effectLst/>
          </p:spPr>
          <p:txBody>
            <a:bodyPr wrap="square" lIns="0" tIns="0" rIns="0" bIns="0" numCol="1" anchor="t">
              <a:noAutofit/>
            </a:bodyPr>
            <a:lstStyle/>
            <a:p>
              <a:pPr lvl="0"/>
              <a:endParaRPr/>
            </a:p>
          </p:txBody>
        </p:sp>
      </p:grpSp>
      <p:grpSp>
        <p:nvGrpSpPr>
          <p:cNvPr id="3" name="Group 32"/>
          <p:cNvGrpSpPr/>
          <p:nvPr/>
        </p:nvGrpSpPr>
        <p:grpSpPr>
          <a:xfrm>
            <a:off x="8686802" y="6215231"/>
            <a:ext cx="1241367" cy="263562"/>
            <a:chOff x="0" y="0"/>
            <a:chExt cx="1365504" cy="298704"/>
          </a:xfrm>
        </p:grpSpPr>
        <p:sp>
          <p:nvSpPr>
            <p:cNvPr id="26" name="Shape 26"/>
            <p:cNvSpPr/>
            <p:nvPr/>
          </p:nvSpPr>
          <p:spPr>
            <a:xfrm>
              <a:off x="0" y="6095"/>
              <a:ext cx="222504" cy="2865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570" y="0"/>
                  </a:lnTo>
                  <a:lnTo>
                    <a:pt x="16570" y="460"/>
                  </a:lnTo>
                  <a:cubicBezTo>
                    <a:pt x="16866" y="460"/>
                    <a:pt x="19233" y="1149"/>
                    <a:pt x="18937" y="1149"/>
                  </a:cubicBezTo>
                  <a:cubicBezTo>
                    <a:pt x="19233" y="1149"/>
                    <a:pt x="20712" y="2528"/>
                    <a:pt x="20416" y="2528"/>
                  </a:cubicBezTo>
                  <a:cubicBezTo>
                    <a:pt x="20712" y="2528"/>
                    <a:pt x="21600" y="4366"/>
                    <a:pt x="21600" y="5055"/>
                  </a:cubicBezTo>
                  <a:cubicBezTo>
                    <a:pt x="21600" y="5974"/>
                    <a:pt x="20416" y="8732"/>
                    <a:pt x="20416" y="8502"/>
                  </a:cubicBezTo>
                  <a:cubicBezTo>
                    <a:pt x="20416" y="9191"/>
                    <a:pt x="17162" y="11260"/>
                    <a:pt x="17162" y="11030"/>
                  </a:cubicBezTo>
                  <a:cubicBezTo>
                    <a:pt x="15584" y="11489"/>
                    <a:pt x="14597" y="11796"/>
                    <a:pt x="14203" y="11949"/>
                  </a:cubicBezTo>
                  <a:cubicBezTo>
                    <a:pt x="13808" y="12102"/>
                    <a:pt x="13512" y="12179"/>
                    <a:pt x="13315" y="12179"/>
                  </a:cubicBezTo>
                  <a:lnTo>
                    <a:pt x="13019" y="12179"/>
                  </a:lnTo>
                  <a:cubicBezTo>
                    <a:pt x="11244" y="12179"/>
                    <a:pt x="10356" y="12102"/>
                    <a:pt x="10356" y="11949"/>
                  </a:cubicBezTo>
                  <a:lnTo>
                    <a:pt x="10356" y="11719"/>
                  </a:lnTo>
                  <a:cubicBezTo>
                    <a:pt x="10356" y="11413"/>
                    <a:pt x="10553" y="11260"/>
                    <a:pt x="10948" y="11260"/>
                  </a:cubicBezTo>
                  <a:cubicBezTo>
                    <a:pt x="12526" y="10953"/>
                    <a:pt x="13512" y="10723"/>
                    <a:pt x="13907" y="10570"/>
                  </a:cubicBezTo>
                  <a:lnTo>
                    <a:pt x="14499" y="10340"/>
                  </a:lnTo>
                  <a:cubicBezTo>
                    <a:pt x="14795" y="10340"/>
                    <a:pt x="15386" y="9651"/>
                    <a:pt x="15090" y="9881"/>
                  </a:cubicBezTo>
                  <a:cubicBezTo>
                    <a:pt x="15386" y="9881"/>
                    <a:pt x="16570" y="7583"/>
                    <a:pt x="16570" y="7123"/>
                  </a:cubicBezTo>
                  <a:lnTo>
                    <a:pt x="16570" y="6434"/>
                  </a:lnTo>
                  <a:cubicBezTo>
                    <a:pt x="16570" y="5055"/>
                    <a:pt x="15386" y="2987"/>
                    <a:pt x="15386" y="3217"/>
                  </a:cubicBezTo>
                  <a:cubicBezTo>
                    <a:pt x="15386" y="2757"/>
                    <a:pt x="14499" y="2528"/>
                    <a:pt x="14795" y="2528"/>
                  </a:cubicBezTo>
                  <a:lnTo>
                    <a:pt x="13907" y="2298"/>
                  </a:lnTo>
                  <a:cubicBezTo>
                    <a:pt x="12723" y="1838"/>
                    <a:pt x="12132" y="1532"/>
                    <a:pt x="12132" y="1379"/>
                  </a:cubicBezTo>
                  <a:cubicBezTo>
                    <a:pt x="12132" y="1379"/>
                    <a:pt x="11540" y="1379"/>
                    <a:pt x="10356" y="1379"/>
                  </a:cubicBezTo>
                  <a:lnTo>
                    <a:pt x="8581" y="1379"/>
                  </a:lnTo>
                  <a:lnTo>
                    <a:pt x="8581" y="20221"/>
                  </a:lnTo>
                  <a:lnTo>
                    <a:pt x="8877" y="20221"/>
                  </a:lnTo>
                  <a:cubicBezTo>
                    <a:pt x="9074" y="20528"/>
                    <a:pt x="9173" y="20681"/>
                    <a:pt x="9173" y="20681"/>
                  </a:cubicBezTo>
                  <a:lnTo>
                    <a:pt x="9468" y="20681"/>
                  </a:lnTo>
                  <a:cubicBezTo>
                    <a:pt x="9468" y="20911"/>
                    <a:pt x="10356" y="21140"/>
                    <a:pt x="11244" y="21140"/>
                  </a:cubicBezTo>
                  <a:lnTo>
                    <a:pt x="12132" y="21140"/>
                  </a:lnTo>
                  <a:cubicBezTo>
                    <a:pt x="12132" y="21140"/>
                    <a:pt x="13019" y="21370"/>
                    <a:pt x="13019" y="21370"/>
                  </a:cubicBezTo>
                  <a:lnTo>
                    <a:pt x="13019" y="21600"/>
                  </a:lnTo>
                  <a:lnTo>
                    <a:pt x="296" y="21600"/>
                  </a:lnTo>
                  <a:lnTo>
                    <a:pt x="296" y="21140"/>
                  </a:lnTo>
                  <a:lnTo>
                    <a:pt x="1775" y="21140"/>
                  </a:lnTo>
                  <a:cubicBezTo>
                    <a:pt x="2367" y="21140"/>
                    <a:pt x="2959" y="20681"/>
                    <a:pt x="2663" y="20681"/>
                  </a:cubicBezTo>
                  <a:cubicBezTo>
                    <a:pt x="2959" y="20681"/>
                    <a:pt x="3255" y="19991"/>
                    <a:pt x="3255" y="19762"/>
                  </a:cubicBezTo>
                  <a:lnTo>
                    <a:pt x="3255" y="15166"/>
                  </a:lnTo>
                  <a:cubicBezTo>
                    <a:pt x="3255" y="12638"/>
                    <a:pt x="3551" y="8043"/>
                    <a:pt x="3551" y="5974"/>
                  </a:cubicBezTo>
                  <a:lnTo>
                    <a:pt x="3551" y="2528"/>
                  </a:lnTo>
                  <a:cubicBezTo>
                    <a:pt x="3551" y="1379"/>
                    <a:pt x="2959" y="919"/>
                    <a:pt x="2959" y="919"/>
                  </a:cubicBezTo>
                  <a:cubicBezTo>
                    <a:pt x="1184" y="613"/>
                    <a:pt x="197" y="460"/>
                    <a:pt x="0" y="460"/>
                  </a:cubicBezTo>
                  <a:cubicBezTo>
                    <a:pt x="0" y="460"/>
                    <a:pt x="0" y="383"/>
                    <a:pt x="0" y="230"/>
                  </a:cubicBezTo>
                </a:path>
              </a:pathLst>
            </a:custGeom>
            <a:solidFill>
              <a:srgbClr val="263650"/>
            </a:solidFill>
            <a:ln w="12700" cap="flat">
              <a:noFill/>
              <a:miter lim="400000"/>
            </a:ln>
            <a:effectLst/>
          </p:spPr>
          <p:txBody>
            <a:bodyPr wrap="square" lIns="0" tIns="0" rIns="0" bIns="0" numCol="1" anchor="t">
              <a:noAutofit/>
            </a:bodyPr>
            <a:lstStyle/>
            <a:p>
              <a:pPr lvl="0"/>
              <a:endParaRPr/>
            </a:p>
          </p:txBody>
        </p:sp>
        <p:sp>
          <p:nvSpPr>
            <p:cNvPr id="27" name="Shape 27"/>
            <p:cNvSpPr/>
            <p:nvPr/>
          </p:nvSpPr>
          <p:spPr>
            <a:xfrm>
              <a:off x="234695" y="0"/>
              <a:ext cx="173737" cy="298704"/>
            </a:xfrm>
            <a:custGeom>
              <a:avLst/>
              <a:gdLst/>
              <a:ahLst/>
              <a:cxnLst>
                <a:cxn ang="0">
                  <a:pos x="wd2" y="hd2"/>
                </a:cxn>
                <a:cxn ang="5400000">
                  <a:pos x="wd2" y="hd2"/>
                </a:cxn>
                <a:cxn ang="10800000">
                  <a:pos x="wd2" y="hd2"/>
                </a:cxn>
                <a:cxn ang="16200000">
                  <a:pos x="wd2" y="hd2"/>
                </a:cxn>
              </a:cxnLst>
              <a:rect l="0" t="0" r="r" b="b"/>
              <a:pathLst>
                <a:path w="21600" h="21600" extrusionOk="0">
                  <a:moveTo>
                    <a:pt x="12884" y="0"/>
                  </a:moveTo>
                  <a:lnTo>
                    <a:pt x="13642" y="0"/>
                  </a:lnTo>
                  <a:cubicBezTo>
                    <a:pt x="17432" y="147"/>
                    <a:pt x="19453" y="220"/>
                    <a:pt x="19705" y="220"/>
                  </a:cubicBezTo>
                  <a:cubicBezTo>
                    <a:pt x="19705" y="367"/>
                    <a:pt x="20084" y="441"/>
                    <a:pt x="20842" y="441"/>
                  </a:cubicBezTo>
                  <a:lnTo>
                    <a:pt x="20842" y="5069"/>
                  </a:lnTo>
                  <a:lnTo>
                    <a:pt x="20463" y="5069"/>
                  </a:lnTo>
                  <a:cubicBezTo>
                    <a:pt x="20084" y="5069"/>
                    <a:pt x="19705" y="4188"/>
                    <a:pt x="19705" y="4629"/>
                  </a:cubicBezTo>
                  <a:cubicBezTo>
                    <a:pt x="18947" y="3453"/>
                    <a:pt x="18442" y="2792"/>
                    <a:pt x="18189" y="2645"/>
                  </a:cubicBezTo>
                  <a:lnTo>
                    <a:pt x="18189" y="2424"/>
                  </a:lnTo>
                  <a:cubicBezTo>
                    <a:pt x="18189" y="2204"/>
                    <a:pt x="14779" y="1543"/>
                    <a:pt x="13642" y="1543"/>
                  </a:cubicBezTo>
                  <a:cubicBezTo>
                    <a:pt x="11368" y="1543"/>
                    <a:pt x="8337" y="2204"/>
                    <a:pt x="8716" y="2424"/>
                  </a:cubicBezTo>
                  <a:cubicBezTo>
                    <a:pt x="7958" y="2424"/>
                    <a:pt x="7200" y="3086"/>
                    <a:pt x="7200" y="3086"/>
                  </a:cubicBezTo>
                  <a:cubicBezTo>
                    <a:pt x="7200" y="3086"/>
                    <a:pt x="6442" y="4188"/>
                    <a:pt x="6442" y="4188"/>
                  </a:cubicBezTo>
                  <a:cubicBezTo>
                    <a:pt x="6442" y="5951"/>
                    <a:pt x="10232" y="8376"/>
                    <a:pt x="12126" y="8155"/>
                  </a:cubicBezTo>
                  <a:lnTo>
                    <a:pt x="13642" y="8596"/>
                  </a:lnTo>
                  <a:cubicBezTo>
                    <a:pt x="14400" y="8890"/>
                    <a:pt x="14779" y="9037"/>
                    <a:pt x="14779" y="9037"/>
                  </a:cubicBezTo>
                  <a:lnTo>
                    <a:pt x="15916" y="9478"/>
                  </a:lnTo>
                  <a:cubicBezTo>
                    <a:pt x="16674" y="9478"/>
                    <a:pt x="20842" y="12122"/>
                    <a:pt x="20463" y="12343"/>
                  </a:cubicBezTo>
                  <a:cubicBezTo>
                    <a:pt x="20842" y="12343"/>
                    <a:pt x="21600" y="14106"/>
                    <a:pt x="21600" y="14988"/>
                  </a:cubicBezTo>
                  <a:lnTo>
                    <a:pt x="21600" y="16531"/>
                  </a:lnTo>
                  <a:cubicBezTo>
                    <a:pt x="21600" y="16971"/>
                    <a:pt x="20463" y="18735"/>
                    <a:pt x="20463" y="18514"/>
                  </a:cubicBezTo>
                  <a:cubicBezTo>
                    <a:pt x="20463" y="18955"/>
                    <a:pt x="17053" y="20718"/>
                    <a:pt x="17053" y="20498"/>
                  </a:cubicBezTo>
                  <a:cubicBezTo>
                    <a:pt x="17053" y="20939"/>
                    <a:pt x="12884" y="21600"/>
                    <a:pt x="11368" y="21600"/>
                  </a:cubicBezTo>
                  <a:lnTo>
                    <a:pt x="6821" y="21600"/>
                  </a:lnTo>
                  <a:cubicBezTo>
                    <a:pt x="4800" y="21600"/>
                    <a:pt x="2779" y="21380"/>
                    <a:pt x="758" y="20939"/>
                  </a:cubicBezTo>
                  <a:lnTo>
                    <a:pt x="0" y="20939"/>
                  </a:lnTo>
                  <a:lnTo>
                    <a:pt x="0" y="15869"/>
                  </a:lnTo>
                  <a:lnTo>
                    <a:pt x="1516" y="15869"/>
                  </a:lnTo>
                  <a:lnTo>
                    <a:pt x="1516" y="16531"/>
                  </a:lnTo>
                  <a:cubicBezTo>
                    <a:pt x="1516" y="16971"/>
                    <a:pt x="2274" y="18294"/>
                    <a:pt x="2274" y="18073"/>
                  </a:cubicBezTo>
                  <a:cubicBezTo>
                    <a:pt x="2274" y="18514"/>
                    <a:pt x="4547" y="19837"/>
                    <a:pt x="4926" y="19616"/>
                  </a:cubicBezTo>
                  <a:cubicBezTo>
                    <a:pt x="4926" y="19837"/>
                    <a:pt x="7200" y="20278"/>
                    <a:pt x="8337" y="20278"/>
                  </a:cubicBezTo>
                  <a:lnTo>
                    <a:pt x="10611" y="20278"/>
                  </a:lnTo>
                  <a:cubicBezTo>
                    <a:pt x="11368" y="20278"/>
                    <a:pt x="14400" y="19616"/>
                    <a:pt x="14021" y="19616"/>
                  </a:cubicBezTo>
                  <a:cubicBezTo>
                    <a:pt x="14779" y="19616"/>
                    <a:pt x="16295" y="17853"/>
                    <a:pt x="16295" y="16531"/>
                  </a:cubicBezTo>
                  <a:cubicBezTo>
                    <a:pt x="16295" y="14988"/>
                    <a:pt x="12505" y="12563"/>
                    <a:pt x="10989" y="12563"/>
                  </a:cubicBezTo>
                  <a:lnTo>
                    <a:pt x="7200" y="11461"/>
                  </a:lnTo>
                  <a:cubicBezTo>
                    <a:pt x="6442" y="11461"/>
                    <a:pt x="2653" y="9037"/>
                    <a:pt x="2653" y="9037"/>
                  </a:cubicBezTo>
                  <a:cubicBezTo>
                    <a:pt x="2274" y="9037"/>
                    <a:pt x="1137" y="6612"/>
                    <a:pt x="1137" y="5731"/>
                  </a:cubicBezTo>
                  <a:cubicBezTo>
                    <a:pt x="1137" y="4629"/>
                    <a:pt x="2274" y="2424"/>
                    <a:pt x="3032" y="2645"/>
                  </a:cubicBezTo>
                  <a:cubicBezTo>
                    <a:pt x="3032" y="2204"/>
                    <a:pt x="5684" y="1102"/>
                    <a:pt x="5684" y="1102"/>
                  </a:cubicBezTo>
                  <a:cubicBezTo>
                    <a:pt x="5684" y="661"/>
                    <a:pt x="10611" y="0"/>
                    <a:pt x="12884" y="0"/>
                  </a:cubicBezTo>
                </a:path>
              </a:pathLst>
            </a:custGeom>
            <a:solidFill>
              <a:srgbClr val="263650"/>
            </a:solidFill>
            <a:ln w="12700" cap="flat">
              <a:noFill/>
              <a:miter lim="400000"/>
            </a:ln>
            <a:effectLst/>
          </p:spPr>
          <p:txBody>
            <a:bodyPr wrap="square" lIns="0" tIns="0" rIns="0" bIns="0" numCol="1" anchor="t">
              <a:noAutofit/>
            </a:bodyPr>
            <a:lstStyle/>
            <a:p>
              <a:pPr lvl="0"/>
              <a:endParaRPr/>
            </a:p>
          </p:txBody>
        </p:sp>
        <p:sp>
          <p:nvSpPr>
            <p:cNvPr id="28" name="Shape 28"/>
            <p:cNvSpPr/>
            <p:nvPr/>
          </p:nvSpPr>
          <p:spPr>
            <a:xfrm>
              <a:off x="417576" y="3047"/>
              <a:ext cx="268225" cy="292609"/>
            </a:xfrm>
            <a:custGeom>
              <a:avLst/>
              <a:gdLst/>
              <a:ahLst/>
              <a:cxnLst>
                <a:cxn ang="0">
                  <a:pos x="wd2" y="hd2"/>
                </a:cxn>
                <a:cxn ang="5400000">
                  <a:pos x="wd2" y="hd2"/>
                </a:cxn>
                <a:cxn ang="10800000">
                  <a:pos x="wd2" y="hd2"/>
                </a:cxn>
                <a:cxn ang="16200000">
                  <a:pos x="wd2" y="hd2"/>
                </a:cxn>
              </a:cxnLst>
              <a:rect l="0" t="0" r="r" b="b"/>
              <a:pathLst>
                <a:path w="21600" h="21600" extrusionOk="0">
                  <a:moveTo>
                    <a:pt x="736" y="0"/>
                  </a:moveTo>
                  <a:lnTo>
                    <a:pt x="1227" y="0"/>
                  </a:lnTo>
                  <a:cubicBezTo>
                    <a:pt x="1391" y="0"/>
                    <a:pt x="8182" y="75"/>
                    <a:pt x="21600" y="225"/>
                  </a:cubicBezTo>
                  <a:lnTo>
                    <a:pt x="21600" y="4725"/>
                  </a:lnTo>
                  <a:lnTo>
                    <a:pt x="20864" y="4725"/>
                  </a:lnTo>
                  <a:lnTo>
                    <a:pt x="20864" y="4500"/>
                  </a:lnTo>
                  <a:cubicBezTo>
                    <a:pt x="20864" y="4050"/>
                    <a:pt x="20373" y="3150"/>
                    <a:pt x="20618" y="3375"/>
                  </a:cubicBezTo>
                  <a:cubicBezTo>
                    <a:pt x="20618" y="2925"/>
                    <a:pt x="19882" y="2700"/>
                    <a:pt x="20127" y="2700"/>
                  </a:cubicBezTo>
                  <a:cubicBezTo>
                    <a:pt x="20127" y="2475"/>
                    <a:pt x="17673" y="2250"/>
                    <a:pt x="16445" y="2250"/>
                  </a:cubicBezTo>
                  <a:lnTo>
                    <a:pt x="13009" y="2250"/>
                  </a:lnTo>
                  <a:lnTo>
                    <a:pt x="13009" y="11025"/>
                  </a:lnTo>
                  <a:cubicBezTo>
                    <a:pt x="13009" y="15300"/>
                    <a:pt x="13500" y="19800"/>
                    <a:pt x="13500" y="20025"/>
                  </a:cubicBezTo>
                  <a:cubicBezTo>
                    <a:pt x="13500" y="20475"/>
                    <a:pt x="13664" y="20775"/>
                    <a:pt x="13991" y="20925"/>
                  </a:cubicBezTo>
                  <a:cubicBezTo>
                    <a:pt x="13991" y="20925"/>
                    <a:pt x="13991" y="20850"/>
                    <a:pt x="13991" y="20700"/>
                  </a:cubicBezTo>
                  <a:cubicBezTo>
                    <a:pt x="15300" y="21000"/>
                    <a:pt x="15955" y="21225"/>
                    <a:pt x="15955" y="21375"/>
                  </a:cubicBezTo>
                  <a:lnTo>
                    <a:pt x="15955" y="21600"/>
                  </a:lnTo>
                  <a:lnTo>
                    <a:pt x="6136" y="21600"/>
                  </a:lnTo>
                  <a:lnTo>
                    <a:pt x="6136" y="21375"/>
                  </a:lnTo>
                  <a:cubicBezTo>
                    <a:pt x="6136" y="21075"/>
                    <a:pt x="6218" y="20925"/>
                    <a:pt x="6382" y="20925"/>
                  </a:cubicBezTo>
                  <a:cubicBezTo>
                    <a:pt x="6382" y="20925"/>
                    <a:pt x="6791" y="20925"/>
                    <a:pt x="7609" y="20925"/>
                  </a:cubicBezTo>
                  <a:cubicBezTo>
                    <a:pt x="7855" y="20925"/>
                    <a:pt x="8345" y="20025"/>
                    <a:pt x="8345" y="19800"/>
                  </a:cubicBezTo>
                  <a:cubicBezTo>
                    <a:pt x="8673" y="19500"/>
                    <a:pt x="8836" y="19050"/>
                    <a:pt x="8836" y="18450"/>
                  </a:cubicBezTo>
                  <a:lnTo>
                    <a:pt x="8836" y="2025"/>
                  </a:lnTo>
                  <a:lnTo>
                    <a:pt x="2945" y="2025"/>
                  </a:lnTo>
                  <a:cubicBezTo>
                    <a:pt x="2455" y="2025"/>
                    <a:pt x="1473" y="2475"/>
                    <a:pt x="1718" y="2475"/>
                  </a:cubicBezTo>
                  <a:cubicBezTo>
                    <a:pt x="1227" y="2475"/>
                    <a:pt x="982" y="2925"/>
                    <a:pt x="982" y="2925"/>
                  </a:cubicBezTo>
                  <a:cubicBezTo>
                    <a:pt x="655" y="3825"/>
                    <a:pt x="409" y="4275"/>
                    <a:pt x="245" y="4275"/>
                  </a:cubicBezTo>
                  <a:lnTo>
                    <a:pt x="0" y="4275"/>
                  </a:lnTo>
                  <a:lnTo>
                    <a:pt x="0" y="3375"/>
                  </a:lnTo>
                  <a:cubicBezTo>
                    <a:pt x="0" y="2925"/>
                    <a:pt x="245" y="1950"/>
                    <a:pt x="736" y="450"/>
                  </a:cubicBezTo>
                </a:path>
              </a:pathLst>
            </a:custGeom>
            <a:solidFill>
              <a:srgbClr val="263650"/>
            </a:solidFill>
            <a:ln w="12700" cap="flat">
              <a:noFill/>
              <a:miter lim="400000"/>
            </a:ln>
            <a:effectLst/>
          </p:spPr>
          <p:txBody>
            <a:bodyPr wrap="square" lIns="0" tIns="0" rIns="0" bIns="0" numCol="1" anchor="t">
              <a:noAutofit/>
            </a:bodyPr>
            <a:lstStyle/>
            <a:p>
              <a:pPr lvl="0"/>
              <a:endParaRPr/>
            </a:p>
          </p:txBody>
        </p:sp>
        <p:sp>
          <p:nvSpPr>
            <p:cNvPr id="29" name="Shape 29"/>
            <p:cNvSpPr/>
            <p:nvPr/>
          </p:nvSpPr>
          <p:spPr>
            <a:xfrm>
              <a:off x="624840" y="0"/>
              <a:ext cx="320041" cy="295656"/>
            </a:xfrm>
            <a:custGeom>
              <a:avLst/>
              <a:gdLst/>
              <a:ahLst/>
              <a:cxnLst>
                <a:cxn ang="0">
                  <a:pos x="wd2" y="hd2"/>
                </a:cxn>
                <a:cxn ang="5400000">
                  <a:pos x="wd2" y="hd2"/>
                </a:cxn>
                <a:cxn ang="10800000">
                  <a:pos x="wd2" y="hd2"/>
                </a:cxn>
                <a:cxn ang="16200000">
                  <a:pos x="wd2" y="hd2"/>
                </a:cxn>
              </a:cxnLst>
              <a:rect l="0" t="0" r="r" b="b"/>
              <a:pathLst>
                <a:path w="21600" h="21600" extrusionOk="0">
                  <a:moveTo>
                    <a:pt x="10697" y="0"/>
                  </a:moveTo>
                  <a:cubicBezTo>
                    <a:pt x="10971" y="0"/>
                    <a:pt x="11177" y="223"/>
                    <a:pt x="11314" y="668"/>
                  </a:cubicBezTo>
                  <a:cubicBezTo>
                    <a:pt x="11589" y="1113"/>
                    <a:pt x="13989" y="7200"/>
                    <a:pt x="18514" y="18928"/>
                  </a:cubicBezTo>
                  <a:cubicBezTo>
                    <a:pt x="18514" y="19373"/>
                    <a:pt x="19749" y="20932"/>
                    <a:pt x="19954" y="20709"/>
                  </a:cubicBezTo>
                  <a:cubicBezTo>
                    <a:pt x="19954" y="20858"/>
                    <a:pt x="20091" y="21006"/>
                    <a:pt x="20366" y="21155"/>
                  </a:cubicBezTo>
                  <a:cubicBezTo>
                    <a:pt x="20366" y="21155"/>
                    <a:pt x="20777" y="21155"/>
                    <a:pt x="21600" y="21155"/>
                  </a:cubicBezTo>
                  <a:lnTo>
                    <a:pt x="21600" y="21600"/>
                  </a:lnTo>
                  <a:lnTo>
                    <a:pt x="14811" y="21600"/>
                  </a:lnTo>
                  <a:lnTo>
                    <a:pt x="14811" y="21377"/>
                  </a:lnTo>
                  <a:cubicBezTo>
                    <a:pt x="15086" y="21080"/>
                    <a:pt x="15223" y="20858"/>
                    <a:pt x="15223" y="20709"/>
                  </a:cubicBezTo>
                  <a:cubicBezTo>
                    <a:pt x="15223" y="20041"/>
                    <a:pt x="13166" y="15142"/>
                    <a:pt x="13371" y="15365"/>
                  </a:cubicBezTo>
                  <a:cubicBezTo>
                    <a:pt x="13371" y="14920"/>
                    <a:pt x="12754" y="14697"/>
                    <a:pt x="12549" y="14697"/>
                  </a:cubicBezTo>
                  <a:lnTo>
                    <a:pt x="7200" y="14697"/>
                  </a:lnTo>
                  <a:cubicBezTo>
                    <a:pt x="6583" y="14697"/>
                    <a:pt x="6377" y="14920"/>
                    <a:pt x="6377" y="15142"/>
                  </a:cubicBezTo>
                  <a:cubicBezTo>
                    <a:pt x="6171" y="15142"/>
                    <a:pt x="4937" y="19151"/>
                    <a:pt x="4937" y="20041"/>
                  </a:cubicBezTo>
                  <a:lnTo>
                    <a:pt x="4937" y="20932"/>
                  </a:lnTo>
                  <a:lnTo>
                    <a:pt x="5760" y="20932"/>
                  </a:lnTo>
                  <a:cubicBezTo>
                    <a:pt x="5966" y="20932"/>
                    <a:pt x="6583" y="21155"/>
                    <a:pt x="6583" y="21377"/>
                  </a:cubicBezTo>
                  <a:lnTo>
                    <a:pt x="6583" y="21600"/>
                  </a:lnTo>
                  <a:lnTo>
                    <a:pt x="0" y="21600"/>
                  </a:lnTo>
                  <a:lnTo>
                    <a:pt x="0" y="21377"/>
                  </a:lnTo>
                  <a:cubicBezTo>
                    <a:pt x="0" y="21155"/>
                    <a:pt x="1440" y="20709"/>
                    <a:pt x="1440" y="20709"/>
                  </a:cubicBezTo>
                  <a:cubicBezTo>
                    <a:pt x="1989" y="20115"/>
                    <a:pt x="2263" y="19819"/>
                    <a:pt x="2263" y="19819"/>
                  </a:cubicBezTo>
                  <a:cubicBezTo>
                    <a:pt x="2400" y="19819"/>
                    <a:pt x="2400" y="19819"/>
                    <a:pt x="2263" y="19819"/>
                  </a:cubicBezTo>
                  <a:cubicBezTo>
                    <a:pt x="6789" y="8685"/>
                    <a:pt x="9189" y="2672"/>
                    <a:pt x="9463" y="1781"/>
                  </a:cubicBezTo>
                  <a:lnTo>
                    <a:pt x="10080" y="668"/>
                  </a:lnTo>
                  <a:cubicBezTo>
                    <a:pt x="10080" y="445"/>
                    <a:pt x="10491" y="0"/>
                    <a:pt x="10697" y="0"/>
                  </a:cubicBezTo>
                  <a:moveTo>
                    <a:pt x="9874" y="6235"/>
                  </a:moveTo>
                  <a:cubicBezTo>
                    <a:pt x="9669" y="6235"/>
                    <a:pt x="7406" y="12247"/>
                    <a:pt x="7406" y="12470"/>
                  </a:cubicBezTo>
                  <a:lnTo>
                    <a:pt x="7406" y="12915"/>
                  </a:lnTo>
                  <a:lnTo>
                    <a:pt x="12343" y="12915"/>
                  </a:lnTo>
                  <a:lnTo>
                    <a:pt x="12343" y="12470"/>
                  </a:lnTo>
                  <a:cubicBezTo>
                    <a:pt x="12343" y="12247"/>
                    <a:pt x="10491" y="6680"/>
                    <a:pt x="10286" y="6680"/>
                  </a:cubicBezTo>
                  <a:cubicBezTo>
                    <a:pt x="10491" y="6680"/>
                    <a:pt x="10080" y="6235"/>
                    <a:pt x="10080" y="6235"/>
                  </a:cubicBezTo>
                  <a:lnTo>
                    <a:pt x="9874" y="6235"/>
                  </a:lnTo>
                </a:path>
              </a:pathLst>
            </a:custGeom>
            <a:solidFill>
              <a:srgbClr val="263650"/>
            </a:solidFill>
            <a:ln w="12700" cap="flat">
              <a:noFill/>
              <a:miter lim="400000"/>
            </a:ln>
            <a:effectLst/>
          </p:spPr>
          <p:txBody>
            <a:bodyPr wrap="square" lIns="0" tIns="0" rIns="0" bIns="0" numCol="1" anchor="t">
              <a:noAutofit/>
            </a:bodyPr>
            <a:lstStyle/>
            <a:p>
              <a:pPr lvl="0"/>
              <a:endParaRPr/>
            </a:p>
          </p:txBody>
        </p:sp>
        <p:sp>
          <p:nvSpPr>
            <p:cNvPr id="30" name="Shape 30"/>
            <p:cNvSpPr/>
            <p:nvPr/>
          </p:nvSpPr>
          <p:spPr>
            <a:xfrm>
              <a:off x="880871" y="3047"/>
              <a:ext cx="265177" cy="292609"/>
            </a:xfrm>
            <a:custGeom>
              <a:avLst/>
              <a:gdLst/>
              <a:ahLst/>
              <a:cxnLst>
                <a:cxn ang="0">
                  <a:pos x="wd2" y="hd2"/>
                </a:cxn>
                <a:cxn ang="5400000">
                  <a:pos x="wd2" y="hd2"/>
                </a:cxn>
                <a:cxn ang="10800000">
                  <a:pos x="wd2" y="hd2"/>
                </a:cxn>
                <a:cxn ang="16200000">
                  <a:pos x="wd2" y="hd2"/>
                </a:cxn>
              </a:cxnLst>
              <a:rect l="0" t="0" r="r" b="b"/>
              <a:pathLst>
                <a:path w="21600" h="21600" extrusionOk="0">
                  <a:moveTo>
                    <a:pt x="745" y="0"/>
                  </a:moveTo>
                  <a:lnTo>
                    <a:pt x="1241" y="0"/>
                  </a:lnTo>
                  <a:cubicBezTo>
                    <a:pt x="1407" y="0"/>
                    <a:pt x="8193" y="75"/>
                    <a:pt x="21600" y="225"/>
                  </a:cubicBezTo>
                  <a:lnTo>
                    <a:pt x="21600" y="4725"/>
                  </a:lnTo>
                  <a:lnTo>
                    <a:pt x="20855" y="4725"/>
                  </a:lnTo>
                  <a:lnTo>
                    <a:pt x="20855" y="4050"/>
                  </a:lnTo>
                  <a:cubicBezTo>
                    <a:pt x="20855" y="2700"/>
                    <a:pt x="19117" y="2250"/>
                    <a:pt x="15393" y="2250"/>
                  </a:cubicBezTo>
                  <a:lnTo>
                    <a:pt x="13159" y="2250"/>
                  </a:lnTo>
                  <a:lnTo>
                    <a:pt x="13159" y="20250"/>
                  </a:lnTo>
                  <a:lnTo>
                    <a:pt x="13407" y="20250"/>
                  </a:lnTo>
                  <a:cubicBezTo>
                    <a:pt x="13572" y="20550"/>
                    <a:pt x="13655" y="20700"/>
                    <a:pt x="13655" y="20700"/>
                  </a:cubicBezTo>
                  <a:lnTo>
                    <a:pt x="13903" y="20700"/>
                  </a:lnTo>
                  <a:cubicBezTo>
                    <a:pt x="13903" y="20850"/>
                    <a:pt x="14069" y="21000"/>
                    <a:pt x="14400" y="21150"/>
                  </a:cubicBezTo>
                  <a:cubicBezTo>
                    <a:pt x="14400" y="21150"/>
                    <a:pt x="14400" y="21075"/>
                    <a:pt x="14400" y="20925"/>
                  </a:cubicBezTo>
                  <a:cubicBezTo>
                    <a:pt x="15393" y="21075"/>
                    <a:pt x="15972" y="21150"/>
                    <a:pt x="16138" y="21150"/>
                  </a:cubicBezTo>
                  <a:cubicBezTo>
                    <a:pt x="16469" y="21300"/>
                    <a:pt x="16634" y="21375"/>
                    <a:pt x="16634" y="21375"/>
                  </a:cubicBezTo>
                  <a:lnTo>
                    <a:pt x="16634" y="21600"/>
                  </a:lnTo>
                  <a:lnTo>
                    <a:pt x="5959" y="21600"/>
                  </a:lnTo>
                  <a:lnTo>
                    <a:pt x="5959" y="21150"/>
                  </a:lnTo>
                  <a:cubicBezTo>
                    <a:pt x="5959" y="21000"/>
                    <a:pt x="6455" y="20925"/>
                    <a:pt x="7448" y="20925"/>
                  </a:cubicBezTo>
                  <a:lnTo>
                    <a:pt x="8441" y="20925"/>
                  </a:lnTo>
                  <a:cubicBezTo>
                    <a:pt x="8441" y="20325"/>
                    <a:pt x="8441" y="18300"/>
                    <a:pt x="8441" y="14850"/>
                  </a:cubicBezTo>
                  <a:cubicBezTo>
                    <a:pt x="8441" y="12375"/>
                    <a:pt x="8938" y="8100"/>
                    <a:pt x="8938" y="6075"/>
                  </a:cubicBezTo>
                  <a:lnTo>
                    <a:pt x="8938" y="2250"/>
                  </a:lnTo>
                  <a:lnTo>
                    <a:pt x="2483" y="2250"/>
                  </a:lnTo>
                  <a:cubicBezTo>
                    <a:pt x="1986" y="2550"/>
                    <a:pt x="1738" y="2700"/>
                    <a:pt x="1738" y="2700"/>
                  </a:cubicBezTo>
                  <a:cubicBezTo>
                    <a:pt x="1076" y="3150"/>
                    <a:pt x="745" y="3375"/>
                    <a:pt x="745" y="3375"/>
                  </a:cubicBezTo>
                  <a:cubicBezTo>
                    <a:pt x="745" y="3525"/>
                    <a:pt x="745" y="3750"/>
                    <a:pt x="745" y="4050"/>
                  </a:cubicBezTo>
                  <a:lnTo>
                    <a:pt x="745" y="4275"/>
                  </a:lnTo>
                  <a:lnTo>
                    <a:pt x="0" y="4275"/>
                  </a:lnTo>
                  <a:lnTo>
                    <a:pt x="0" y="4050"/>
                  </a:lnTo>
                  <a:cubicBezTo>
                    <a:pt x="0" y="4050"/>
                    <a:pt x="745" y="900"/>
                    <a:pt x="745" y="900"/>
                  </a:cubicBezTo>
                </a:path>
              </a:pathLst>
            </a:custGeom>
            <a:solidFill>
              <a:srgbClr val="263650"/>
            </a:solidFill>
            <a:ln w="12700" cap="flat">
              <a:noFill/>
              <a:miter lim="400000"/>
            </a:ln>
            <a:effectLst/>
          </p:spPr>
          <p:txBody>
            <a:bodyPr wrap="square" lIns="0" tIns="0" rIns="0" bIns="0" numCol="1" anchor="t">
              <a:noAutofit/>
            </a:bodyPr>
            <a:lstStyle/>
            <a:p>
              <a:pPr lvl="0"/>
              <a:endParaRPr/>
            </a:p>
          </p:txBody>
        </p:sp>
        <p:sp>
          <p:nvSpPr>
            <p:cNvPr id="31" name="Shape 31"/>
            <p:cNvSpPr/>
            <p:nvPr/>
          </p:nvSpPr>
          <p:spPr>
            <a:xfrm>
              <a:off x="1161288" y="6095"/>
              <a:ext cx="204216" cy="292609"/>
            </a:xfrm>
            <a:custGeom>
              <a:avLst/>
              <a:gdLst/>
              <a:ahLst/>
              <a:cxnLst>
                <a:cxn ang="0">
                  <a:pos x="wd2" y="hd2"/>
                </a:cxn>
                <a:cxn ang="5400000">
                  <a:pos x="wd2" y="hd2"/>
                </a:cxn>
                <a:cxn ang="10800000">
                  <a:pos x="wd2" y="hd2"/>
                </a:cxn>
                <a:cxn ang="16200000">
                  <a:pos x="wd2" y="hd2"/>
                </a:cxn>
              </a:cxnLst>
              <a:rect l="0" t="0" r="r" b="b"/>
              <a:pathLst>
                <a:path w="21600" h="21600" extrusionOk="0">
                  <a:moveTo>
                    <a:pt x="20633" y="0"/>
                  </a:moveTo>
                  <a:lnTo>
                    <a:pt x="20633" y="2250"/>
                  </a:lnTo>
                  <a:cubicBezTo>
                    <a:pt x="20633" y="3750"/>
                    <a:pt x="20525" y="4500"/>
                    <a:pt x="20310" y="4500"/>
                  </a:cubicBezTo>
                  <a:lnTo>
                    <a:pt x="19988" y="4500"/>
                  </a:lnTo>
                  <a:cubicBezTo>
                    <a:pt x="19558" y="4500"/>
                    <a:pt x="19343" y="4425"/>
                    <a:pt x="19343" y="4275"/>
                  </a:cubicBezTo>
                  <a:cubicBezTo>
                    <a:pt x="19343" y="4275"/>
                    <a:pt x="19343" y="4275"/>
                    <a:pt x="19343" y="4275"/>
                  </a:cubicBezTo>
                  <a:cubicBezTo>
                    <a:pt x="19021" y="4275"/>
                    <a:pt x="19021" y="2925"/>
                    <a:pt x="19021" y="2475"/>
                  </a:cubicBezTo>
                  <a:cubicBezTo>
                    <a:pt x="17301" y="2175"/>
                    <a:pt x="15582" y="2025"/>
                    <a:pt x="13863" y="2025"/>
                  </a:cubicBezTo>
                  <a:lnTo>
                    <a:pt x="9994" y="2025"/>
                  </a:lnTo>
                  <a:cubicBezTo>
                    <a:pt x="9779" y="4725"/>
                    <a:pt x="9672" y="7200"/>
                    <a:pt x="9672" y="9450"/>
                  </a:cubicBezTo>
                  <a:lnTo>
                    <a:pt x="17409" y="9450"/>
                  </a:lnTo>
                  <a:cubicBezTo>
                    <a:pt x="17409" y="9225"/>
                    <a:pt x="19343" y="8775"/>
                    <a:pt x="19666" y="8775"/>
                  </a:cubicBezTo>
                  <a:lnTo>
                    <a:pt x="19988" y="8775"/>
                  </a:lnTo>
                  <a:lnTo>
                    <a:pt x="19988" y="9675"/>
                  </a:lnTo>
                  <a:cubicBezTo>
                    <a:pt x="19988" y="11025"/>
                    <a:pt x="19343" y="13500"/>
                    <a:pt x="19021" y="13500"/>
                  </a:cubicBezTo>
                  <a:lnTo>
                    <a:pt x="18699" y="13500"/>
                  </a:lnTo>
                  <a:lnTo>
                    <a:pt x="18699" y="12375"/>
                  </a:lnTo>
                  <a:cubicBezTo>
                    <a:pt x="18699" y="11925"/>
                    <a:pt x="18054" y="11700"/>
                    <a:pt x="18376" y="11700"/>
                  </a:cubicBezTo>
                  <a:cubicBezTo>
                    <a:pt x="18376" y="11250"/>
                    <a:pt x="17409" y="11250"/>
                    <a:pt x="17731" y="11250"/>
                  </a:cubicBezTo>
                  <a:cubicBezTo>
                    <a:pt x="17731" y="11025"/>
                    <a:pt x="15475" y="11025"/>
                    <a:pt x="13863" y="11025"/>
                  </a:cubicBezTo>
                  <a:lnTo>
                    <a:pt x="9672" y="11025"/>
                  </a:lnTo>
                  <a:lnTo>
                    <a:pt x="9672" y="14850"/>
                  </a:lnTo>
                  <a:cubicBezTo>
                    <a:pt x="9672" y="16650"/>
                    <a:pt x="9994" y="18675"/>
                    <a:pt x="9994" y="18900"/>
                  </a:cubicBezTo>
                  <a:cubicBezTo>
                    <a:pt x="9994" y="19350"/>
                    <a:pt x="11928" y="20025"/>
                    <a:pt x="13863" y="20025"/>
                  </a:cubicBezTo>
                  <a:lnTo>
                    <a:pt x="14507" y="20025"/>
                  </a:lnTo>
                  <a:cubicBezTo>
                    <a:pt x="17731" y="20025"/>
                    <a:pt x="19988" y="19575"/>
                    <a:pt x="19666" y="19350"/>
                  </a:cubicBezTo>
                  <a:cubicBezTo>
                    <a:pt x="20310" y="18150"/>
                    <a:pt x="20633" y="17475"/>
                    <a:pt x="20633" y="17325"/>
                  </a:cubicBezTo>
                  <a:cubicBezTo>
                    <a:pt x="20848" y="17325"/>
                    <a:pt x="21063" y="17325"/>
                    <a:pt x="21278" y="17325"/>
                  </a:cubicBezTo>
                  <a:lnTo>
                    <a:pt x="21600" y="17325"/>
                  </a:lnTo>
                  <a:lnTo>
                    <a:pt x="21600" y="18225"/>
                  </a:lnTo>
                  <a:cubicBezTo>
                    <a:pt x="21170" y="20025"/>
                    <a:pt x="20955" y="21150"/>
                    <a:pt x="20955" y="21600"/>
                  </a:cubicBezTo>
                  <a:lnTo>
                    <a:pt x="322" y="21600"/>
                  </a:lnTo>
                  <a:lnTo>
                    <a:pt x="322" y="21375"/>
                  </a:lnTo>
                  <a:cubicBezTo>
                    <a:pt x="322" y="21150"/>
                    <a:pt x="2579" y="20700"/>
                    <a:pt x="2579" y="20700"/>
                  </a:cubicBezTo>
                  <a:cubicBezTo>
                    <a:pt x="3009" y="20250"/>
                    <a:pt x="3224" y="20025"/>
                    <a:pt x="3224" y="20025"/>
                  </a:cubicBezTo>
                  <a:lnTo>
                    <a:pt x="3224" y="20250"/>
                  </a:lnTo>
                  <a:cubicBezTo>
                    <a:pt x="3546" y="20250"/>
                    <a:pt x="3869" y="18225"/>
                    <a:pt x="3869" y="16875"/>
                  </a:cubicBezTo>
                  <a:lnTo>
                    <a:pt x="3869" y="1800"/>
                  </a:lnTo>
                  <a:lnTo>
                    <a:pt x="3224" y="1800"/>
                  </a:lnTo>
                  <a:lnTo>
                    <a:pt x="3224" y="1125"/>
                  </a:lnTo>
                  <a:cubicBezTo>
                    <a:pt x="2257" y="1125"/>
                    <a:pt x="0" y="675"/>
                    <a:pt x="0" y="450"/>
                  </a:cubicBezTo>
                  <a:lnTo>
                    <a:pt x="0" y="225"/>
                  </a:lnTo>
                  <a:cubicBezTo>
                    <a:pt x="13325" y="75"/>
                    <a:pt x="20203" y="0"/>
                    <a:pt x="20633" y="0"/>
                  </a:cubicBezTo>
                </a:path>
              </a:pathLst>
            </a:custGeom>
            <a:solidFill>
              <a:srgbClr val="263650"/>
            </a:solidFill>
            <a:ln w="12700" cap="flat">
              <a:noFill/>
              <a:miter lim="400000"/>
            </a:ln>
            <a:effectLst/>
          </p:spPr>
          <p:txBody>
            <a:bodyPr wrap="square" lIns="0" tIns="0" rIns="0" bIns="0" numCol="1" anchor="t">
              <a:noAutofit/>
            </a:bodyPr>
            <a:lstStyle/>
            <a:p>
              <a:pPr lvl="0"/>
              <a:endParaRPr/>
            </a:p>
          </p:txBody>
        </p:sp>
      </p:grpSp>
      <p:grpSp>
        <p:nvGrpSpPr>
          <p:cNvPr id="4" name="Group 50"/>
          <p:cNvGrpSpPr/>
          <p:nvPr/>
        </p:nvGrpSpPr>
        <p:grpSpPr>
          <a:xfrm>
            <a:off x="8512234" y="6524512"/>
            <a:ext cx="1307870" cy="77994"/>
            <a:chOff x="0" y="0"/>
            <a:chExt cx="1438656" cy="88392"/>
          </a:xfrm>
        </p:grpSpPr>
        <p:sp>
          <p:nvSpPr>
            <p:cNvPr id="33" name="Shape 33"/>
            <p:cNvSpPr/>
            <p:nvPr/>
          </p:nvSpPr>
          <p:spPr>
            <a:xfrm>
              <a:off x="0" y="-1"/>
              <a:ext cx="97536" cy="82297"/>
            </a:xfrm>
            <a:custGeom>
              <a:avLst/>
              <a:gdLst/>
              <a:ahLst/>
              <a:cxnLst>
                <a:cxn ang="0">
                  <a:pos x="wd2" y="hd2"/>
                </a:cxn>
                <a:cxn ang="5400000">
                  <a:pos x="wd2" y="hd2"/>
                </a:cxn>
                <a:cxn ang="10800000">
                  <a:pos x="wd2" y="hd2"/>
                </a:cxn>
                <a:cxn ang="16200000">
                  <a:pos x="wd2" y="hd2"/>
                </a:cxn>
              </a:cxnLst>
              <a:rect l="0" t="0" r="r" b="b"/>
              <a:pathLst>
                <a:path w="21600" h="21600" extrusionOk="0">
                  <a:moveTo>
                    <a:pt x="3375" y="0"/>
                  </a:moveTo>
                  <a:cubicBezTo>
                    <a:pt x="4050" y="0"/>
                    <a:pt x="4725" y="800"/>
                    <a:pt x="4050" y="800"/>
                  </a:cubicBezTo>
                  <a:cubicBezTo>
                    <a:pt x="7200" y="8800"/>
                    <a:pt x="9000" y="13067"/>
                    <a:pt x="9450" y="13600"/>
                  </a:cubicBezTo>
                  <a:cubicBezTo>
                    <a:pt x="9450" y="14133"/>
                    <a:pt x="9675" y="14400"/>
                    <a:pt x="10125" y="14400"/>
                  </a:cubicBezTo>
                  <a:cubicBezTo>
                    <a:pt x="11025" y="14400"/>
                    <a:pt x="11700" y="13600"/>
                    <a:pt x="12150" y="12000"/>
                  </a:cubicBezTo>
                  <a:cubicBezTo>
                    <a:pt x="12600" y="10933"/>
                    <a:pt x="14175" y="6933"/>
                    <a:pt x="16875" y="0"/>
                  </a:cubicBezTo>
                  <a:cubicBezTo>
                    <a:pt x="18225" y="11200"/>
                    <a:pt x="18900" y="17067"/>
                    <a:pt x="18900" y="17600"/>
                  </a:cubicBezTo>
                  <a:lnTo>
                    <a:pt x="19575" y="18400"/>
                  </a:lnTo>
                  <a:cubicBezTo>
                    <a:pt x="20925" y="20000"/>
                    <a:pt x="21600" y="20800"/>
                    <a:pt x="21600" y="20800"/>
                  </a:cubicBezTo>
                  <a:lnTo>
                    <a:pt x="21600" y="21600"/>
                  </a:lnTo>
                  <a:lnTo>
                    <a:pt x="16875" y="21600"/>
                  </a:lnTo>
                  <a:lnTo>
                    <a:pt x="16875" y="20000"/>
                  </a:lnTo>
                  <a:cubicBezTo>
                    <a:pt x="16875" y="20000"/>
                    <a:pt x="17550" y="18400"/>
                    <a:pt x="17550" y="18400"/>
                  </a:cubicBezTo>
                  <a:cubicBezTo>
                    <a:pt x="16650" y="15200"/>
                    <a:pt x="16200" y="12000"/>
                    <a:pt x="16200" y="8800"/>
                  </a:cubicBezTo>
                  <a:lnTo>
                    <a:pt x="15525" y="8800"/>
                  </a:lnTo>
                  <a:cubicBezTo>
                    <a:pt x="11925" y="17333"/>
                    <a:pt x="9900" y="21600"/>
                    <a:pt x="9450" y="21600"/>
                  </a:cubicBezTo>
                  <a:lnTo>
                    <a:pt x="8775" y="21600"/>
                  </a:lnTo>
                  <a:cubicBezTo>
                    <a:pt x="8775" y="20000"/>
                    <a:pt x="4725" y="8800"/>
                    <a:pt x="4050" y="8800"/>
                  </a:cubicBezTo>
                  <a:cubicBezTo>
                    <a:pt x="3600" y="13067"/>
                    <a:pt x="3150" y="15200"/>
                    <a:pt x="2700" y="15200"/>
                  </a:cubicBezTo>
                  <a:lnTo>
                    <a:pt x="2700" y="17600"/>
                  </a:lnTo>
                  <a:cubicBezTo>
                    <a:pt x="2700" y="20800"/>
                    <a:pt x="3375" y="21600"/>
                    <a:pt x="4050" y="21600"/>
                  </a:cubicBezTo>
                  <a:lnTo>
                    <a:pt x="0" y="21600"/>
                  </a:lnTo>
                  <a:lnTo>
                    <a:pt x="0" y="20800"/>
                  </a:lnTo>
                  <a:lnTo>
                    <a:pt x="2025" y="7200"/>
                  </a:lnTo>
                  <a:cubicBezTo>
                    <a:pt x="2925" y="2400"/>
                    <a:pt x="3375" y="0"/>
                    <a:pt x="3375"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34" name="Shape 34"/>
            <p:cNvSpPr/>
            <p:nvPr/>
          </p:nvSpPr>
          <p:spPr>
            <a:xfrm>
              <a:off x="124969" y="3047"/>
              <a:ext cx="48769" cy="79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250" y="0"/>
                  </a:lnTo>
                  <a:lnTo>
                    <a:pt x="20250" y="3323"/>
                  </a:lnTo>
                  <a:lnTo>
                    <a:pt x="18900" y="3323"/>
                  </a:lnTo>
                  <a:cubicBezTo>
                    <a:pt x="17100" y="2215"/>
                    <a:pt x="15300" y="1662"/>
                    <a:pt x="13500" y="1662"/>
                  </a:cubicBezTo>
                  <a:lnTo>
                    <a:pt x="8100" y="1662"/>
                  </a:lnTo>
                  <a:lnTo>
                    <a:pt x="8100" y="9138"/>
                  </a:lnTo>
                  <a:lnTo>
                    <a:pt x="12150" y="9138"/>
                  </a:lnTo>
                  <a:cubicBezTo>
                    <a:pt x="13500" y="9138"/>
                    <a:pt x="16200" y="8308"/>
                    <a:pt x="17550" y="8308"/>
                  </a:cubicBezTo>
                  <a:lnTo>
                    <a:pt x="18900" y="8308"/>
                  </a:lnTo>
                  <a:lnTo>
                    <a:pt x="18900" y="11631"/>
                  </a:lnTo>
                  <a:lnTo>
                    <a:pt x="17550" y="11631"/>
                  </a:lnTo>
                  <a:cubicBezTo>
                    <a:pt x="16200" y="11631"/>
                    <a:pt x="13500" y="10800"/>
                    <a:pt x="12150" y="10800"/>
                  </a:cubicBezTo>
                  <a:lnTo>
                    <a:pt x="8100" y="10800"/>
                  </a:lnTo>
                  <a:lnTo>
                    <a:pt x="8100" y="19938"/>
                  </a:lnTo>
                  <a:lnTo>
                    <a:pt x="18900" y="19938"/>
                  </a:lnTo>
                  <a:lnTo>
                    <a:pt x="18900" y="18277"/>
                  </a:lnTo>
                  <a:lnTo>
                    <a:pt x="21600" y="18277"/>
                  </a:lnTo>
                  <a:lnTo>
                    <a:pt x="21600" y="19108"/>
                  </a:lnTo>
                  <a:cubicBezTo>
                    <a:pt x="21600" y="19938"/>
                    <a:pt x="18900" y="21600"/>
                    <a:pt x="17550" y="21600"/>
                  </a:cubicBezTo>
                  <a:lnTo>
                    <a:pt x="0" y="21600"/>
                  </a:lnTo>
                  <a:lnTo>
                    <a:pt x="0" y="20769"/>
                  </a:lnTo>
                  <a:cubicBezTo>
                    <a:pt x="1800" y="20215"/>
                    <a:pt x="2700" y="19385"/>
                    <a:pt x="2700" y="18277"/>
                  </a:cubicBezTo>
                  <a:lnTo>
                    <a:pt x="2700" y="3323"/>
                  </a:lnTo>
                  <a:cubicBezTo>
                    <a:pt x="900" y="1662"/>
                    <a:pt x="0" y="554"/>
                    <a:pt x="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35" name="Shape 35"/>
            <p:cNvSpPr/>
            <p:nvPr/>
          </p:nvSpPr>
          <p:spPr>
            <a:xfrm>
              <a:off x="201168" y="3047"/>
              <a:ext cx="79249" cy="822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815" y="0"/>
                  </a:lnTo>
                  <a:cubicBezTo>
                    <a:pt x="9692" y="0"/>
                    <a:pt x="13015" y="267"/>
                    <a:pt x="15785" y="800"/>
                  </a:cubicBezTo>
                  <a:cubicBezTo>
                    <a:pt x="17446" y="2400"/>
                    <a:pt x="18831" y="3467"/>
                    <a:pt x="19938" y="4000"/>
                  </a:cubicBezTo>
                  <a:cubicBezTo>
                    <a:pt x="21046" y="5067"/>
                    <a:pt x="21600" y="6133"/>
                    <a:pt x="21600" y="7200"/>
                  </a:cubicBezTo>
                  <a:lnTo>
                    <a:pt x="21600" y="11200"/>
                  </a:lnTo>
                  <a:cubicBezTo>
                    <a:pt x="21600" y="15200"/>
                    <a:pt x="17446" y="20000"/>
                    <a:pt x="16615" y="19200"/>
                  </a:cubicBezTo>
                  <a:cubicBezTo>
                    <a:pt x="16615" y="20000"/>
                    <a:pt x="10800" y="21600"/>
                    <a:pt x="9138" y="21600"/>
                  </a:cubicBezTo>
                  <a:lnTo>
                    <a:pt x="6646" y="21600"/>
                  </a:lnTo>
                  <a:cubicBezTo>
                    <a:pt x="2215" y="21600"/>
                    <a:pt x="0" y="21333"/>
                    <a:pt x="0" y="20800"/>
                  </a:cubicBezTo>
                  <a:lnTo>
                    <a:pt x="0" y="20000"/>
                  </a:lnTo>
                  <a:cubicBezTo>
                    <a:pt x="1108" y="19467"/>
                    <a:pt x="1662" y="18667"/>
                    <a:pt x="1662" y="17600"/>
                  </a:cubicBezTo>
                  <a:lnTo>
                    <a:pt x="1662" y="3200"/>
                  </a:lnTo>
                  <a:cubicBezTo>
                    <a:pt x="554" y="1600"/>
                    <a:pt x="0" y="533"/>
                    <a:pt x="0" y="0"/>
                  </a:cubicBezTo>
                  <a:moveTo>
                    <a:pt x="4985" y="18400"/>
                  </a:moveTo>
                  <a:cubicBezTo>
                    <a:pt x="4985" y="19467"/>
                    <a:pt x="6369" y="20000"/>
                    <a:pt x="9138" y="20000"/>
                  </a:cubicBezTo>
                  <a:lnTo>
                    <a:pt x="10800" y="20000"/>
                  </a:lnTo>
                  <a:cubicBezTo>
                    <a:pt x="12462" y="20000"/>
                    <a:pt x="16615" y="17600"/>
                    <a:pt x="16615" y="16800"/>
                  </a:cubicBezTo>
                  <a:cubicBezTo>
                    <a:pt x="15785" y="17600"/>
                    <a:pt x="18277" y="12800"/>
                    <a:pt x="18277" y="11200"/>
                  </a:cubicBezTo>
                  <a:cubicBezTo>
                    <a:pt x="18277" y="8800"/>
                    <a:pt x="16615" y="4800"/>
                    <a:pt x="15785" y="4800"/>
                  </a:cubicBezTo>
                  <a:cubicBezTo>
                    <a:pt x="16615" y="4800"/>
                    <a:pt x="14954" y="3200"/>
                    <a:pt x="14123" y="3200"/>
                  </a:cubicBezTo>
                  <a:lnTo>
                    <a:pt x="11631" y="1600"/>
                  </a:lnTo>
                  <a:lnTo>
                    <a:pt x="4985" y="16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36" name="Shape 36"/>
            <p:cNvSpPr/>
            <p:nvPr/>
          </p:nvSpPr>
          <p:spPr>
            <a:xfrm>
              <a:off x="307847" y="3047"/>
              <a:ext cx="24385" cy="79249"/>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cubicBezTo>
                    <a:pt x="21600" y="0"/>
                    <a:pt x="16200" y="1662"/>
                    <a:pt x="16200" y="10800"/>
                  </a:cubicBezTo>
                  <a:cubicBezTo>
                    <a:pt x="16200" y="15785"/>
                    <a:pt x="21600" y="20769"/>
                    <a:pt x="21600" y="20769"/>
                  </a:cubicBezTo>
                  <a:lnTo>
                    <a:pt x="21600" y="21600"/>
                  </a:lnTo>
                  <a:lnTo>
                    <a:pt x="0" y="21600"/>
                  </a:lnTo>
                  <a:lnTo>
                    <a:pt x="0" y="20769"/>
                  </a:lnTo>
                  <a:cubicBezTo>
                    <a:pt x="0" y="20769"/>
                    <a:pt x="900" y="13846"/>
                    <a:pt x="27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37" name="Shape 37"/>
            <p:cNvSpPr/>
            <p:nvPr/>
          </p:nvSpPr>
          <p:spPr>
            <a:xfrm>
              <a:off x="359664" y="0"/>
              <a:ext cx="73153" cy="85344"/>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lnTo>
                    <a:pt x="13500" y="0"/>
                  </a:lnTo>
                  <a:cubicBezTo>
                    <a:pt x="16500" y="1029"/>
                    <a:pt x="19200" y="1543"/>
                    <a:pt x="21600" y="1543"/>
                  </a:cubicBezTo>
                  <a:lnTo>
                    <a:pt x="21600" y="6171"/>
                  </a:lnTo>
                  <a:lnTo>
                    <a:pt x="19800" y="6171"/>
                  </a:lnTo>
                  <a:lnTo>
                    <a:pt x="19800" y="3857"/>
                  </a:lnTo>
                  <a:cubicBezTo>
                    <a:pt x="19800" y="2829"/>
                    <a:pt x="18600" y="2314"/>
                    <a:pt x="16200" y="2314"/>
                  </a:cubicBezTo>
                  <a:lnTo>
                    <a:pt x="10800" y="2314"/>
                  </a:lnTo>
                  <a:cubicBezTo>
                    <a:pt x="7200" y="2314"/>
                    <a:pt x="4500" y="5400"/>
                    <a:pt x="4500" y="9257"/>
                  </a:cubicBezTo>
                  <a:lnTo>
                    <a:pt x="4500" y="10800"/>
                  </a:lnTo>
                  <a:cubicBezTo>
                    <a:pt x="4500" y="12343"/>
                    <a:pt x="6300" y="16971"/>
                    <a:pt x="6300" y="16200"/>
                  </a:cubicBezTo>
                  <a:cubicBezTo>
                    <a:pt x="6300" y="16971"/>
                    <a:pt x="8100" y="18514"/>
                    <a:pt x="8100" y="17743"/>
                  </a:cubicBezTo>
                  <a:cubicBezTo>
                    <a:pt x="8100" y="18514"/>
                    <a:pt x="13500" y="20057"/>
                    <a:pt x="15300" y="20057"/>
                  </a:cubicBezTo>
                  <a:lnTo>
                    <a:pt x="16200" y="20057"/>
                  </a:lnTo>
                  <a:cubicBezTo>
                    <a:pt x="17400" y="20057"/>
                    <a:pt x="18900" y="19029"/>
                    <a:pt x="20700" y="16971"/>
                  </a:cubicBezTo>
                  <a:lnTo>
                    <a:pt x="21600" y="16971"/>
                  </a:lnTo>
                  <a:lnTo>
                    <a:pt x="21600" y="17743"/>
                  </a:lnTo>
                  <a:cubicBezTo>
                    <a:pt x="21600" y="19286"/>
                    <a:pt x="18000" y="21600"/>
                    <a:pt x="14400" y="21600"/>
                  </a:cubicBezTo>
                  <a:lnTo>
                    <a:pt x="13500" y="21600"/>
                  </a:lnTo>
                  <a:cubicBezTo>
                    <a:pt x="10800" y="21600"/>
                    <a:pt x="5400" y="19286"/>
                    <a:pt x="6300" y="20057"/>
                  </a:cubicBezTo>
                  <a:cubicBezTo>
                    <a:pt x="4500" y="20057"/>
                    <a:pt x="1800" y="16200"/>
                    <a:pt x="1800" y="16971"/>
                  </a:cubicBezTo>
                  <a:cubicBezTo>
                    <a:pt x="900" y="16971"/>
                    <a:pt x="0" y="13886"/>
                    <a:pt x="0" y="12343"/>
                  </a:cubicBezTo>
                  <a:lnTo>
                    <a:pt x="0" y="9257"/>
                  </a:lnTo>
                  <a:cubicBezTo>
                    <a:pt x="0" y="6943"/>
                    <a:pt x="1800" y="4629"/>
                    <a:pt x="1800" y="4629"/>
                  </a:cubicBezTo>
                  <a:cubicBezTo>
                    <a:pt x="1800" y="3086"/>
                    <a:pt x="9000" y="0"/>
                    <a:pt x="126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38" name="Shape 38"/>
            <p:cNvSpPr/>
            <p:nvPr/>
          </p:nvSpPr>
          <p:spPr>
            <a:xfrm>
              <a:off x="451104" y="3047"/>
              <a:ext cx="73153" cy="822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1700" y="0"/>
                  </a:lnTo>
                  <a:cubicBezTo>
                    <a:pt x="11700" y="1600"/>
                    <a:pt x="12600" y="4533"/>
                    <a:pt x="14400" y="8800"/>
                  </a:cubicBezTo>
                  <a:cubicBezTo>
                    <a:pt x="16800" y="13067"/>
                    <a:pt x="19200" y="16800"/>
                    <a:pt x="21600" y="20000"/>
                  </a:cubicBezTo>
                  <a:cubicBezTo>
                    <a:pt x="21600" y="20000"/>
                    <a:pt x="18900" y="21600"/>
                    <a:pt x="18900" y="21600"/>
                  </a:cubicBezTo>
                  <a:cubicBezTo>
                    <a:pt x="18300" y="21600"/>
                    <a:pt x="17100" y="21333"/>
                    <a:pt x="15300" y="20800"/>
                  </a:cubicBezTo>
                  <a:cubicBezTo>
                    <a:pt x="14700" y="18133"/>
                    <a:pt x="14400" y="16533"/>
                    <a:pt x="14400" y="16000"/>
                  </a:cubicBezTo>
                  <a:cubicBezTo>
                    <a:pt x="14400" y="16000"/>
                    <a:pt x="14400" y="15733"/>
                    <a:pt x="14400" y="15200"/>
                  </a:cubicBezTo>
                  <a:cubicBezTo>
                    <a:pt x="14400" y="14400"/>
                    <a:pt x="11700" y="13600"/>
                    <a:pt x="11700" y="13600"/>
                  </a:cubicBezTo>
                  <a:lnTo>
                    <a:pt x="5400" y="13600"/>
                  </a:lnTo>
                  <a:lnTo>
                    <a:pt x="5400" y="15200"/>
                  </a:lnTo>
                  <a:cubicBezTo>
                    <a:pt x="5400" y="16800"/>
                    <a:pt x="1800" y="21600"/>
                    <a:pt x="900" y="21600"/>
                  </a:cubicBezTo>
                  <a:lnTo>
                    <a:pt x="0" y="21600"/>
                  </a:lnTo>
                  <a:lnTo>
                    <a:pt x="0" y="20800"/>
                  </a:lnTo>
                  <a:cubicBezTo>
                    <a:pt x="0" y="19200"/>
                    <a:pt x="9900" y="0"/>
                    <a:pt x="10800" y="0"/>
                  </a:cubicBezTo>
                  <a:moveTo>
                    <a:pt x="9000" y="5600"/>
                  </a:moveTo>
                  <a:cubicBezTo>
                    <a:pt x="9000" y="5600"/>
                    <a:pt x="7200" y="10400"/>
                    <a:pt x="7200" y="11200"/>
                  </a:cubicBezTo>
                  <a:lnTo>
                    <a:pt x="7200" y="12800"/>
                  </a:lnTo>
                  <a:lnTo>
                    <a:pt x="11700" y="12800"/>
                  </a:lnTo>
                  <a:lnTo>
                    <a:pt x="11700" y="11200"/>
                  </a:lnTo>
                  <a:cubicBezTo>
                    <a:pt x="11700" y="10400"/>
                    <a:pt x="9000" y="5600"/>
                    <a:pt x="9000" y="560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39" name="Shape 39"/>
            <p:cNvSpPr/>
            <p:nvPr/>
          </p:nvSpPr>
          <p:spPr>
            <a:xfrm>
              <a:off x="545593" y="3047"/>
              <a:ext cx="51817" cy="79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435" y="0"/>
                  </a:lnTo>
                  <a:lnTo>
                    <a:pt x="11435" y="831"/>
                  </a:lnTo>
                  <a:lnTo>
                    <a:pt x="7624" y="831"/>
                  </a:lnTo>
                  <a:lnTo>
                    <a:pt x="8894" y="19938"/>
                  </a:lnTo>
                  <a:lnTo>
                    <a:pt x="13976" y="19938"/>
                  </a:lnTo>
                  <a:cubicBezTo>
                    <a:pt x="16518" y="19938"/>
                    <a:pt x="19059" y="19108"/>
                    <a:pt x="20329" y="19108"/>
                  </a:cubicBezTo>
                  <a:lnTo>
                    <a:pt x="21600" y="19108"/>
                  </a:lnTo>
                  <a:lnTo>
                    <a:pt x="21600" y="19938"/>
                  </a:lnTo>
                  <a:cubicBezTo>
                    <a:pt x="21600" y="20769"/>
                    <a:pt x="19059" y="21600"/>
                    <a:pt x="17788" y="21600"/>
                  </a:cubicBezTo>
                  <a:lnTo>
                    <a:pt x="1271" y="21600"/>
                  </a:lnTo>
                  <a:lnTo>
                    <a:pt x="1271" y="20769"/>
                  </a:lnTo>
                  <a:cubicBezTo>
                    <a:pt x="1271" y="20769"/>
                    <a:pt x="2541" y="19108"/>
                    <a:pt x="2541" y="10800"/>
                  </a:cubicBezTo>
                  <a:lnTo>
                    <a:pt x="2541" y="831"/>
                  </a:lnTo>
                  <a:lnTo>
                    <a:pt x="0" y="83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0" name="Shape 40"/>
            <p:cNvSpPr/>
            <p:nvPr/>
          </p:nvSpPr>
          <p:spPr>
            <a:xfrm>
              <a:off x="646176" y="3047"/>
              <a:ext cx="76201" cy="822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912" y="0"/>
                  </a:lnTo>
                  <a:cubicBezTo>
                    <a:pt x="5760" y="2133"/>
                    <a:pt x="5184" y="4800"/>
                    <a:pt x="5184" y="8000"/>
                  </a:cubicBezTo>
                  <a:lnTo>
                    <a:pt x="5184" y="12800"/>
                  </a:lnTo>
                  <a:cubicBezTo>
                    <a:pt x="5184" y="16800"/>
                    <a:pt x="7776" y="20000"/>
                    <a:pt x="11232" y="20000"/>
                  </a:cubicBezTo>
                  <a:cubicBezTo>
                    <a:pt x="13824" y="20000"/>
                    <a:pt x="16416" y="18400"/>
                    <a:pt x="15552" y="18400"/>
                  </a:cubicBezTo>
                  <a:cubicBezTo>
                    <a:pt x="16416" y="18400"/>
                    <a:pt x="17280" y="14400"/>
                    <a:pt x="17280" y="11200"/>
                  </a:cubicBezTo>
                  <a:lnTo>
                    <a:pt x="17280" y="3200"/>
                  </a:lnTo>
                  <a:cubicBezTo>
                    <a:pt x="16128" y="1600"/>
                    <a:pt x="15552" y="533"/>
                    <a:pt x="15552" y="0"/>
                  </a:cubicBezTo>
                  <a:cubicBezTo>
                    <a:pt x="16704" y="0"/>
                    <a:pt x="17280" y="267"/>
                    <a:pt x="17280" y="800"/>
                  </a:cubicBezTo>
                  <a:cubicBezTo>
                    <a:pt x="17856" y="267"/>
                    <a:pt x="19296" y="0"/>
                    <a:pt x="21600" y="0"/>
                  </a:cubicBezTo>
                  <a:cubicBezTo>
                    <a:pt x="21600" y="0"/>
                    <a:pt x="19872" y="1600"/>
                    <a:pt x="19872" y="8000"/>
                  </a:cubicBezTo>
                  <a:lnTo>
                    <a:pt x="19872" y="12800"/>
                  </a:lnTo>
                  <a:cubicBezTo>
                    <a:pt x="19872" y="17600"/>
                    <a:pt x="15552" y="21600"/>
                    <a:pt x="11232" y="21600"/>
                  </a:cubicBezTo>
                  <a:lnTo>
                    <a:pt x="7776" y="21600"/>
                  </a:lnTo>
                  <a:cubicBezTo>
                    <a:pt x="4320" y="19467"/>
                    <a:pt x="2592" y="18400"/>
                    <a:pt x="2592" y="18400"/>
                  </a:cubicBezTo>
                  <a:cubicBezTo>
                    <a:pt x="2592" y="18400"/>
                    <a:pt x="2304" y="18400"/>
                    <a:pt x="1728" y="18400"/>
                  </a:cubicBezTo>
                  <a:lnTo>
                    <a:pt x="1728" y="3200"/>
                  </a:lnTo>
                  <a:cubicBezTo>
                    <a:pt x="576" y="1600"/>
                    <a:pt x="0" y="533"/>
                    <a:pt x="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1" name="Shape 41"/>
            <p:cNvSpPr/>
            <p:nvPr/>
          </p:nvSpPr>
          <p:spPr>
            <a:xfrm>
              <a:off x="740664" y="3047"/>
              <a:ext cx="82297" cy="82297"/>
            </a:xfrm>
            <a:custGeom>
              <a:avLst/>
              <a:gdLst/>
              <a:ahLst/>
              <a:cxnLst>
                <a:cxn ang="0">
                  <a:pos x="wd2" y="hd2"/>
                </a:cxn>
                <a:cxn ang="5400000">
                  <a:pos x="wd2" y="hd2"/>
                </a:cxn>
                <a:cxn ang="10800000">
                  <a:pos x="wd2" y="hd2"/>
                </a:cxn>
                <a:cxn ang="16200000">
                  <a:pos x="wd2" y="hd2"/>
                </a:cxn>
              </a:cxnLst>
              <a:rect l="0" t="0" r="r" b="b"/>
              <a:pathLst>
                <a:path w="21600" h="21600" extrusionOk="0">
                  <a:moveTo>
                    <a:pt x="2400" y="0"/>
                  </a:moveTo>
                  <a:lnTo>
                    <a:pt x="3200" y="0"/>
                  </a:lnTo>
                  <a:cubicBezTo>
                    <a:pt x="11200" y="8533"/>
                    <a:pt x="15467" y="13067"/>
                    <a:pt x="16000" y="13600"/>
                  </a:cubicBezTo>
                  <a:cubicBezTo>
                    <a:pt x="16533" y="14667"/>
                    <a:pt x="17067" y="15200"/>
                    <a:pt x="17600" y="15200"/>
                  </a:cubicBezTo>
                  <a:lnTo>
                    <a:pt x="18400" y="15200"/>
                  </a:lnTo>
                  <a:lnTo>
                    <a:pt x="18400" y="8000"/>
                  </a:lnTo>
                  <a:cubicBezTo>
                    <a:pt x="18400" y="4800"/>
                    <a:pt x="17600" y="800"/>
                    <a:pt x="17600" y="800"/>
                  </a:cubicBezTo>
                  <a:lnTo>
                    <a:pt x="17600" y="0"/>
                  </a:lnTo>
                  <a:lnTo>
                    <a:pt x="21600" y="0"/>
                  </a:lnTo>
                  <a:lnTo>
                    <a:pt x="21600" y="800"/>
                  </a:lnTo>
                  <a:cubicBezTo>
                    <a:pt x="21600" y="800"/>
                    <a:pt x="20000" y="3200"/>
                    <a:pt x="20000" y="11200"/>
                  </a:cubicBezTo>
                  <a:lnTo>
                    <a:pt x="20000" y="21600"/>
                  </a:lnTo>
                  <a:cubicBezTo>
                    <a:pt x="19467" y="21600"/>
                    <a:pt x="17333" y="19467"/>
                    <a:pt x="13600" y="15200"/>
                  </a:cubicBezTo>
                  <a:cubicBezTo>
                    <a:pt x="9867" y="11467"/>
                    <a:pt x="6933" y="8533"/>
                    <a:pt x="4800" y="6400"/>
                  </a:cubicBezTo>
                  <a:lnTo>
                    <a:pt x="4000" y="6400"/>
                  </a:lnTo>
                  <a:lnTo>
                    <a:pt x="4000" y="12800"/>
                  </a:lnTo>
                  <a:cubicBezTo>
                    <a:pt x="4000" y="16000"/>
                    <a:pt x="5600" y="20000"/>
                    <a:pt x="5600" y="20800"/>
                  </a:cubicBezTo>
                  <a:lnTo>
                    <a:pt x="5600" y="21600"/>
                  </a:lnTo>
                  <a:lnTo>
                    <a:pt x="0" y="21600"/>
                  </a:lnTo>
                  <a:lnTo>
                    <a:pt x="0" y="20800"/>
                  </a:lnTo>
                  <a:lnTo>
                    <a:pt x="1600" y="20800"/>
                  </a:lnTo>
                  <a:cubicBezTo>
                    <a:pt x="2133" y="20800"/>
                    <a:pt x="2400" y="19467"/>
                    <a:pt x="2400" y="1680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2" name="Shape 42"/>
            <p:cNvSpPr/>
            <p:nvPr/>
          </p:nvSpPr>
          <p:spPr>
            <a:xfrm>
              <a:off x="850392" y="3047"/>
              <a:ext cx="27433" cy="79249"/>
            </a:xfrm>
            <a:custGeom>
              <a:avLst/>
              <a:gdLst/>
              <a:ahLst/>
              <a:cxnLst>
                <a:cxn ang="0">
                  <a:pos x="wd2" y="hd2"/>
                </a:cxn>
                <a:cxn ang="5400000">
                  <a:pos x="wd2" y="hd2"/>
                </a:cxn>
                <a:cxn ang="10800000">
                  <a:pos x="wd2" y="hd2"/>
                </a:cxn>
                <a:cxn ang="16200000">
                  <a:pos x="wd2" y="hd2"/>
                </a:cxn>
              </a:cxnLst>
              <a:rect l="0" t="0" r="r" b="b"/>
              <a:pathLst>
                <a:path w="21600" h="21600" extrusionOk="0">
                  <a:moveTo>
                    <a:pt x="14400" y="831"/>
                  </a:moveTo>
                  <a:cubicBezTo>
                    <a:pt x="16000" y="277"/>
                    <a:pt x="18400" y="0"/>
                    <a:pt x="21600" y="0"/>
                  </a:cubicBezTo>
                  <a:lnTo>
                    <a:pt x="21600" y="831"/>
                  </a:lnTo>
                  <a:cubicBezTo>
                    <a:pt x="19200" y="831"/>
                    <a:pt x="16800" y="3323"/>
                    <a:pt x="16800" y="5815"/>
                  </a:cubicBezTo>
                  <a:lnTo>
                    <a:pt x="16800" y="21600"/>
                  </a:lnTo>
                  <a:lnTo>
                    <a:pt x="0" y="21600"/>
                  </a:lnTo>
                  <a:cubicBezTo>
                    <a:pt x="3200" y="21046"/>
                    <a:pt x="4800" y="20492"/>
                    <a:pt x="4800" y="19938"/>
                  </a:cubicBezTo>
                  <a:lnTo>
                    <a:pt x="4800" y="0"/>
                  </a:lnTo>
                  <a:lnTo>
                    <a:pt x="7200" y="0"/>
                  </a:lnTo>
                  <a:cubicBezTo>
                    <a:pt x="7200" y="0"/>
                    <a:pt x="12000" y="831"/>
                    <a:pt x="14400" y="831"/>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3" name="Shape 43"/>
            <p:cNvSpPr/>
            <p:nvPr/>
          </p:nvSpPr>
          <p:spPr>
            <a:xfrm>
              <a:off x="899160" y="3047"/>
              <a:ext cx="76201" cy="79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048" y="0"/>
                  </a:lnTo>
                  <a:lnTo>
                    <a:pt x="6048" y="5815"/>
                  </a:lnTo>
                  <a:lnTo>
                    <a:pt x="6912" y="5815"/>
                  </a:lnTo>
                  <a:cubicBezTo>
                    <a:pt x="9216" y="11908"/>
                    <a:pt x="10368" y="14954"/>
                    <a:pt x="10368" y="14954"/>
                  </a:cubicBezTo>
                  <a:cubicBezTo>
                    <a:pt x="10944" y="15508"/>
                    <a:pt x="11520" y="15785"/>
                    <a:pt x="12096" y="15785"/>
                  </a:cubicBezTo>
                  <a:lnTo>
                    <a:pt x="12960" y="15785"/>
                  </a:lnTo>
                  <a:cubicBezTo>
                    <a:pt x="12960" y="14123"/>
                    <a:pt x="13248" y="12738"/>
                    <a:pt x="13824" y="11631"/>
                  </a:cubicBezTo>
                  <a:cubicBezTo>
                    <a:pt x="14400" y="10523"/>
                    <a:pt x="15840" y="7477"/>
                    <a:pt x="18144" y="2492"/>
                  </a:cubicBezTo>
                  <a:cubicBezTo>
                    <a:pt x="16992" y="1385"/>
                    <a:pt x="16416" y="554"/>
                    <a:pt x="16416" y="0"/>
                  </a:cubicBezTo>
                  <a:cubicBezTo>
                    <a:pt x="17568" y="0"/>
                    <a:pt x="18144" y="277"/>
                    <a:pt x="18144" y="831"/>
                  </a:cubicBezTo>
                  <a:lnTo>
                    <a:pt x="19008" y="831"/>
                  </a:lnTo>
                  <a:cubicBezTo>
                    <a:pt x="19584" y="277"/>
                    <a:pt x="20448" y="0"/>
                    <a:pt x="21600" y="0"/>
                  </a:cubicBezTo>
                  <a:lnTo>
                    <a:pt x="21600" y="831"/>
                  </a:lnTo>
                  <a:cubicBezTo>
                    <a:pt x="19872" y="3600"/>
                    <a:pt x="17856" y="7200"/>
                    <a:pt x="15552" y="11631"/>
                  </a:cubicBezTo>
                  <a:cubicBezTo>
                    <a:pt x="13248" y="16615"/>
                    <a:pt x="12096" y="19662"/>
                    <a:pt x="12096" y="20769"/>
                  </a:cubicBezTo>
                  <a:lnTo>
                    <a:pt x="12096" y="21600"/>
                  </a:lnTo>
                  <a:lnTo>
                    <a:pt x="10368" y="21600"/>
                  </a:lnTo>
                  <a:cubicBezTo>
                    <a:pt x="9504" y="21600"/>
                    <a:pt x="0" y="1662"/>
                    <a:pt x="0" y="831"/>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4" name="Shape 44"/>
            <p:cNvSpPr/>
            <p:nvPr/>
          </p:nvSpPr>
          <p:spPr>
            <a:xfrm>
              <a:off x="996696" y="6095"/>
              <a:ext cx="48769" cy="79249"/>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0250" y="0"/>
                  </a:lnTo>
                  <a:lnTo>
                    <a:pt x="20250" y="3323"/>
                  </a:lnTo>
                  <a:lnTo>
                    <a:pt x="18900" y="3323"/>
                  </a:lnTo>
                  <a:cubicBezTo>
                    <a:pt x="18000" y="2215"/>
                    <a:pt x="16650" y="1662"/>
                    <a:pt x="14850" y="1662"/>
                  </a:cubicBezTo>
                  <a:lnTo>
                    <a:pt x="9450" y="1662"/>
                  </a:lnTo>
                  <a:lnTo>
                    <a:pt x="9450" y="9138"/>
                  </a:lnTo>
                  <a:lnTo>
                    <a:pt x="13500" y="9138"/>
                  </a:lnTo>
                  <a:cubicBezTo>
                    <a:pt x="14850" y="9138"/>
                    <a:pt x="17550" y="8308"/>
                    <a:pt x="18900" y="8308"/>
                  </a:cubicBezTo>
                  <a:lnTo>
                    <a:pt x="20250" y="8308"/>
                  </a:lnTo>
                  <a:cubicBezTo>
                    <a:pt x="20250" y="8862"/>
                    <a:pt x="19800" y="9138"/>
                    <a:pt x="18900" y="9138"/>
                  </a:cubicBezTo>
                  <a:lnTo>
                    <a:pt x="18900" y="9969"/>
                  </a:lnTo>
                  <a:cubicBezTo>
                    <a:pt x="19800" y="10523"/>
                    <a:pt x="20250" y="11354"/>
                    <a:pt x="20250" y="12462"/>
                  </a:cubicBezTo>
                  <a:lnTo>
                    <a:pt x="17550" y="12462"/>
                  </a:lnTo>
                  <a:lnTo>
                    <a:pt x="17550" y="10800"/>
                  </a:lnTo>
                  <a:lnTo>
                    <a:pt x="8100" y="10800"/>
                  </a:lnTo>
                  <a:lnTo>
                    <a:pt x="9450" y="19938"/>
                  </a:lnTo>
                  <a:lnTo>
                    <a:pt x="18900" y="19938"/>
                  </a:lnTo>
                  <a:lnTo>
                    <a:pt x="18900" y="18277"/>
                  </a:lnTo>
                  <a:lnTo>
                    <a:pt x="21600" y="18277"/>
                  </a:lnTo>
                  <a:lnTo>
                    <a:pt x="21600" y="21600"/>
                  </a:lnTo>
                  <a:lnTo>
                    <a:pt x="0" y="21600"/>
                  </a:lnTo>
                  <a:lnTo>
                    <a:pt x="0" y="20769"/>
                  </a:lnTo>
                  <a:cubicBezTo>
                    <a:pt x="0" y="20769"/>
                    <a:pt x="900" y="13846"/>
                    <a:pt x="27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 name="Shape 45"/>
            <p:cNvSpPr/>
            <p:nvPr/>
          </p:nvSpPr>
          <p:spPr>
            <a:xfrm>
              <a:off x="1075944" y="6095"/>
              <a:ext cx="70105" cy="79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209" y="0"/>
                  </a:lnTo>
                  <a:cubicBezTo>
                    <a:pt x="13461" y="1108"/>
                    <a:pt x="14400" y="1938"/>
                    <a:pt x="15026" y="2492"/>
                  </a:cubicBezTo>
                  <a:cubicBezTo>
                    <a:pt x="15652" y="3600"/>
                    <a:pt x="15965" y="4431"/>
                    <a:pt x="15965" y="4985"/>
                  </a:cubicBezTo>
                  <a:cubicBezTo>
                    <a:pt x="13461" y="8862"/>
                    <a:pt x="12209" y="11077"/>
                    <a:pt x="12209" y="11631"/>
                  </a:cubicBezTo>
                  <a:cubicBezTo>
                    <a:pt x="12209" y="12738"/>
                    <a:pt x="12835" y="13846"/>
                    <a:pt x="14087" y="14954"/>
                  </a:cubicBezTo>
                  <a:cubicBezTo>
                    <a:pt x="15339" y="16615"/>
                    <a:pt x="17843" y="18554"/>
                    <a:pt x="21600" y="20769"/>
                  </a:cubicBezTo>
                  <a:lnTo>
                    <a:pt x="21600" y="21600"/>
                  </a:lnTo>
                  <a:lnTo>
                    <a:pt x="17843" y="21600"/>
                  </a:lnTo>
                  <a:cubicBezTo>
                    <a:pt x="15965" y="21600"/>
                    <a:pt x="15026" y="19938"/>
                    <a:pt x="15026" y="20769"/>
                  </a:cubicBezTo>
                  <a:cubicBezTo>
                    <a:pt x="10643" y="15231"/>
                    <a:pt x="8452" y="12462"/>
                    <a:pt x="8452" y="12462"/>
                  </a:cubicBezTo>
                  <a:cubicBezTo>
                    <a:pt x="8452" y="12462"/>
                    <a:pt x="7826" y="12462"/>
                    <a:pt x="6574" y="12462"/>
                  </a:cubicBezTo>
                  <a:lnTo>
                    <a:pt x="4696" y="12462"/>
                  </a:lnTo>
                  <a:lnTo>
                    <a:pt x="4696" y="16615"/>
                  </a:lnTo>
                  <a:cubicBezTo>
                    <a:pt x="4696" y="18277"/>
                    <a:pt x="6574" y="20769"/>
                    <a:pt x="6574" y="20769"/>
                  </a:cubicBezTo>
                  <a:lnTo>
                    <a:pt x="6574" y="21600"/>
                  </a:lnTo>
                  <a:lnTo>
                    <a:pt x="939" y="21600"/>
                  </a:lnTo>
                  <a:lnTo>
                    <a:pt x="939" y="10800"/>
                  </a:lnTo>
                  <a:cubicBezTo>
                    <a:pt x="939" y="5815"/>
                    <a:pt x="0" y="0"/>
                    <a:pt x="0" y="0"/>
                  </a:cubicBezTo>
                  <a:moveTo>
                    <a:pt x="4696" y="10800"/>
                  </a:moveTo>
                  <a:lnTo>
                    <a:pt x="11270" y="10800"/>
                  </a:lnTo>
                  <a:cubicBezTo>
                    <a:pt x="11896" y="7477"/>
                    <a:pt x="12209" y="5815"/>
                    <a:pt x="12209" y="5815"/>
                  </a:cubicBezTo>
                  <a:cubicBezTo>
                    <a:pt x="12209" y="4985"/>
                    <a:pt x="8452" y="1662"/>
                    <a:pt x="8452" y="1662"/>
                  </a:cubicBezTo>
                  <a:cubicBezTo>
                    <a:pt x="9391" y="1662"/>
                    <a:pt x="7513" y="831"/>
                    <a:pt x="5635" y="831"/>
                  </a:cubicBezTo>
                  <a:lnTo>
                    <a:pt x="4696" y="83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6" name="Shape 46"/>
            <p:cNvSpPr/>
            <p:nvPr/>
          </p:nvSpPr>
          <p:spPr>
            <a:xfrm>
              <a:off x="1164336" y="3047"/>
              <a:ext cx="42673" cy="85345"/>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cubicBezTo>
                    <a:pt x="13886" y="0"/>
                    <a:pt x="21600" y="2314"/>
                    <a:pt x="21600" y="2314"/>
                  </a:cubicBezTo>
                  <a:cubicBezTo>
                    <a:pt x="21600" y="3086"/>
                    <a:pt x="18514" y="4629"/>
                    <a:pt x="18514" y="4629"/>
                  </a:cubicBezTo>
                  <a:cubicBezTo>
                    <a:pt x="15429" y="3086"/>
                    <a:pt x="13371" y="2057"/>
                    <a:pt x="12343" y="1543"/>
                  </a:cubicBezTo>
                  <a:cubicBezTo>
                    <a:pt x="12343" y="1543"/>
                    <a:pt x="11829" y="1543"/>
                    <a:pt x="10800" y="1543"/>
                  </a:cubicBezTo>
                  <a:cubicBezTo>
                    <a:pt x="7714" y="1543"/>
                    <a:pt x="6171" y="3086"/>
                    <a:pt x="6171" y="4629"/>
                  </a:cubicBezTo>
                  <a:cubicBezTo>
                    <a:pt x="13371" y="9257"/>
                    <a:pt x="17486" y="11829"/>
                    <a:pt x="18514" y="12343"/>
                  </a:cubicBezTo>
                  <a:cubicBezTo>
                    <a:pt x="19543" y="12857"/>
                    <a:pt x="20057" y="13629"/>
                    <a:pt x="20057" y="14657"/>
                  </a:cubicBezTo>
                  <a:lnTo>
                    <a:pt x="20057" y="16971"/>
                  </a:lnTo>
                  <a:cubicBezTo>
                    <a:pt x="20057" y="19029"/>
                    <a:pt x="18514" y="20314"/>
                    <a:pt x="15429" y="20829"/>
                  </a:cubicBezTo>
                  <a:cubicBezTo>
                    <a:pt x="11314" y="21343"/>
                    <a:pt x="8743" y="21600"/>
                    <a:pt x="7714" y="21600"/>
                  </a:cubicBezTo>
                  <a:lnTo>
                    <a:pt x="6171" y="21600"/>
                  </a:lnTo>
                  <a:cubicBezTo>
                    <a:pt x="5143" y="21600"/>
                    <a:pt x="3086" y="21343"/>
                    <a:pt x="0" y="20829"/>
                  </a:cubicBezTo>
                  <a:lnTo>
                    <a:pt x="0" y="16971"/>
                  </a:lnTo>
                  <a:lnTo>
                    <a:pt x="1543" y="16971"/>
                  </a:lnTo>
                  <a:lnTo>
                    <a:pt x="1543" y="17743"/>
                  </a:lnTo>
                  <a:cubicBezTo>
                    <a:pt x="1543" y="18514"/>
                    <a:pt x="4629" y="20057"/>
                    <a:pt x="7714" y="20057"/>
                  </a:cubicBezTo>
                  <a:lnTo>
                    <a:pt x="10800" y="20057"/>
                  </a:lnTo>
                  <a:cubicBezTo>
                    <a:pt x="12343" y="20057"/>
                    <a:pt x="15429" y="17743"/>
                    <a:pt x="15429" y="17743"/>
                  </a:cubicBezTo>
                  <a:lnTo>
                    <a:pt x="15429" y="16200"/>
                  </a:lnTo>
                  <a:cubicBezTo>
                    <a:pt x="15429" y="15429"/>
                    <a:pt x="12343" y="13886"/>
                    <a:pt x="12343" y="13886"/>
                  </a:cubicBezTo>
                  <a:cubicBezTo>
                    <a:pt x="9257" y="13886"/>
                    <a:pt x="3086" y="9257"/>
                    <a:pt x="3086" y="10029"/>
                  </a:cubicBezTo>
                  <a:cubicBezTo>
                    <a:pt x="3086" y="10029"/>
                    <a:pt x="0" y="5400"/>
                    <a:pt x="0" y="5400"/>
                  </a:cubicBezTo>
                  <a:cubicBezTo>
                    <a:pt x="0" y="3857"/>
                    <a:pt x="3086" y="1543"/>
                    <a:pt x="3086" y="2314"/>
                  </a:cubicBezTo>
                  <a:cubicBezTo>
                    <a:pt x="3086" y="2314"/>
                    <a:pt x="12343" y="0"/>
                    <a:pt x="12343"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7" name="Shape 47"/>
            <p:cNvSpPr/>
            <p:nvPr/>
          </p:nvSpPr>
          <p:spPr>
            <a:xfrm>
              <a:off x="1237488" y="6095"/>
              <a:ext cx="24384" cy="79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31"/>
                  </a:lnTo>
                  <a:lnTo>
                    <a:pt x="16200" y="831"/>
                  </a:lnTo>
                  <a:lnTo>
                    <a:pt x="16200" y="21600"/>
                  </a:lnTo>
                  <a:lnTo>
                    <a:pt x="2700" y="216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8" name="Shape 48"/>
            <p:cNvSpPr/>
            <p:nvPr/>
          </p:nvSpPr>
          <p:spPr>
            <a:xfrm>
              <a:off x="1283208" y="3047"/>
              <a:ext cx="73153" cy="853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800" y="771"/>
                    <a:pt x="10800" y="771"/>
                  </a:cubicBezTo>
                  <a:lnTo>
                    <a:pt x="20700" y="771"/>
                  </a:lnTo>
                  <a:cubicBezTo>
                    <a:pt x="21300" y="2314"/>
                    <a:pt x="21600" y="3343"/>
                    <a:pt x="21600" y="3857"/>
                  </a:cubicBezTo>
                  <a:lnTo>
                    <a:pt x="19800" y="3857"/>
                  </a:lnTo>
                  <a:cubicBezTo>
                    <a:pt x="19800" y="3086"/>
                    <a:pt x="16200" y="2314"/>
                    <a:pt x="14400" y="2314"/>
                  </a:cubicBezTo>
                  <a:lnTo>
                    <a:pt x="12600" y="2314"/>
                  </a:lnTo>
                  <a:lnTo>
                    <a:pt x="12600" y="21600"/>
                  </a:lnTo>
                  <a:lnTo>
                    <a:pt x="11700" y="21600"/>
                  </a:lnTo>
                  <a:cubicBezTo>
                    <a:pt x="10800" y="21600"/>
                    <a:pt x="9000" y="20829"/>
                    <a:pt x="9000" y="20829"/>
                  </a:cubicBezTo>
                  <a:lnTo>
                    <a:pt x="7200" y="20829"/>
                  </a:lnTo>
                  <a:lnTo>
                    <a:pt x="7200" y="20057"/>
                  </a:lnTo>
                  <a:cubicBezTo>
                    <a:pt x="7200" y="20057"/>
                    <a:pt x="8100" y="19286"/>
                    <a:pt x="8100" y="10800"/>
                  </a:cubicBezTo>
                  <a:lnTo>
                    <a:pt x="8100" y="2314"/>
                  </a:lnTo>
                  <a:cubicBezTo>
                    <a:pt x="4500" y="2314"/>
                    <a:pt x="1800" y="2829"/>
                    <a:pt x="0" y="3857"/>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9" name="Shape 49"/>
            <p:cNvSpPr/>
            <p:nvPr/>
          </p:nvSpPr>
          <p:spPr>
            <a:xfrm>
              <a:off x="1365504" y="6095"/>
              <a:ext cx="73153" cy="79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00" y="0"/>
                  </a:lnTo>
                  <a:lnTo>
                    <a:pt x="6300" y="1662"/>
                  </a:lnTo>
                  <a:cubicBezTo>
                    <a:pt x="7500" y="4431"/>
                    <a:pt x="8100" y="5815"/>
                    <a:pt x="8100" y="5815"/>
                  </a:cubicBezTo>
                  <a:cubicBezTo>
                    <a:pt x="8700" y="5815"/>
                    <a:pt x="8700" y="5815"/>
                    <a:pt x="8100" y="5815"/>
                  </a:cubicBezTo>
                  <a:cubicBezTo>
                    <a:pt x="9300" y="8031"/>
                    <a:pt x="9900" y="9138"/>
                    <a:pt x="9900" y="9138"/>
                  </a:cubicBezTo>
                  <a:cubicBezTo>
                    <a:pt x="10500" y="9692"/>
                    <a:pt x="11100" y="9969"/>
                    <a:pt x="11700" y="9969"/>
                  </a:cubicBezTo>
                  <a:cubicBezTo>
                    <a:pt x="11700" y="9969"/>
                    <a:pt x="16200" y="4154"/>
                    <a:pt x="16200" y="4154"/>
                  </a:cubicBezTo>
                  <a:lnTo>
                    <a:pt x="16200" y="0"/>
                  </a:lnTo>
                  <a:lnTo>
                    <a:pt x="21600" y="0"/>
                  </a:lnTo>
                  <a:lnTo>
                    <a:pt x="21600" y="831"/>
                  </a:lnTo>
                  <a:cubicBezTo>
                    <a:pt x="16200" y="6923"/>
                    <a:pt x="13500" y="10523"/>
                    <a:pt x="13500" y="11631"/>
                  </a:cubicBezTo>
                  <a:lnTo>
                    <a:pt x="14400" y="21600"/>
                  </a:lnTo>
                  <a:lnTo>
                    <a:pt x="9000" y="21600"/>
                  </a:lnTo>
                  <a:lnTo>
                    <a:pt x="9000" y="12462"/>
                  </a:lnTo>
                  <a:lnTo>
                    <a:pt x="2700" y="3323"/>
                  </a:lnTo>
                  <a:cubicBezTo>
                    <a:pt x="900" y="1662"/>
                    <a:pt x="0" y="554"/>
                    <a:pt x="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grpSp>
      <p:sp>
        <p:nvSpPr>
          <p:cNvPr id="51" name="Shape 51"/>
          <p:cNvSpPr/>
          <p:nvPr/>
        </p:nvSpPr>
        <p:spPr>
          <a:xfrm>
            <a:off x="9939252" y="809514"/>
            <a:ext cx="96982" cy="112955"/>
          </a:xfrm>
          <a:custGeom>
            <a:avLst/>
            <a:gdLst/>
            <a:ahLst/>
            <a:cxnLst>
              <a:cxn ang="0">
                <a:pos x="wd2" y="hd2"/>
              </a:cxn>
              <a:cxn ang="5400000">
                <a:pos x="wd2" y="hd2"/>
              </a:cxn>
              <a:cxn ang="10800000">
                <a:pos x="wd2" y="hd2"/>
              </a:cxn>
              <a:cxn ang="16200000">
                <a:pos x="wd2" y="hd2"/>
              </a:cxn>
            </a:cxnLst>
            <a:rect l="0" t="0" r="r" b="b"/>
            <a:pathLst>
              <a:path w="21600" h="21600" extrusionOk="0">
                <a:moveTo>
                  <a:pt x="1851" y="0"/>
                </a:moveTo>
                <a:cubicBezTo>
                  <a:pt x="2674" y="0"/>
                  <a:pt x="3291" y="171"/>
                  <a:pt x="3703" y="514"/>
                </a:cubicBezTo>
                <a:cubicBezTo>
                  <a:pt x="3703" y="514"/>
                  <a:pt x="3497" y="514"/>
                  <a:pt x="3086" y="514"/>
                </a:cubicBezTo>
                <a:cubicBezTo>
                  <a:pt x="5143" y="4629"/>
                  <a:pt x="6377" y="7029"/>
                  <a:pt x="6789" y="7714"/>
                </a:cubicBezTo>
                <a:lnTo>
                  <a:pt x="8023" y="8743"/>
                </a:lnTo>
                <a:cubicBezTo>
                  <a:pt x="8023" y="9771"/>
                  <a:pt x="17897" y="17486"/>
                  <a:pt x="19131" y="17486"/>
                </a:cubicBezTo>
                <a:lnTo>
                  <a:pt x="21600" y="17486"/>
                </a:lnTo>
                <a:lnTo>
                  <a:pt x="21600" y="19543"/>
                </a:lnTo>
                <a:lnTo>
                  <a:pt x="17897" y="19543"/>
                </a:lnTo>
                <a:lnTo>
                  <a:pt x="17897" y="21600"/>
                </a:lnTo>
                <a:lnTo>
                  <a:pt x="17280" y="21600"/>
                </a:lnTo>
                <a:cubicBezTo>
                  <a:pt x="16869" y="21600"/>
                  <a:pt x="15634" y="21257"/>
                  <a:pt x="13577" y="20571"/>
                </a:cubicBezTo>
                <a:cubicBezTo>
                  <a:pt x="11520" y="19886"/>
                  <a:pt x="9669" y="18857"/>
                  <a:pt x="8023" y="17486"/>
                </a:cubicBezTo>
                <a:lnTo>
                  <a:pt x="6789" y="17486"/>
                </a:lnTo>
                <a:lnTo>
                  <a:pt x="6789" y="16971"/>
                </a:lnTo>
                <a:cubicBezTo>
                  <a:pt x="6789" y="15943"/>
                  <a:pt x="6377" y="15086"/>
                  <a:pt x="5554" y="14400"/>
                </a:cubicBezTo>
                <a:cubicBezTo>
                  <a:pt x="5143" y="13714"/>
                  <a:pt x="3703" y="11829"/>
                  <a:pt x="1234" y="8743"/>
                </a:cubicBezTo>
                <a:lnTo>
                  <a:pt x="1234" y="3086"/>
                </a:lnTo>
                <a:lnTo>
                  <a:pt x="0" y="3086"/>
                </a:lnTo>
                <a:lnTo>
                  <a:pt x="0" y="2571"/>
                </a:lnTo>
                <a:lnTo>
                  <a:pt x="1851" y="2571"/>
                </a:lnTo>
                <a:moveTo>
                  <a:pt x="4320" y="9257"/>
                </a:moveTo>
                <a:cubicBezTo>
                  <a:pt x="4320" y="9600"/>
                  <a:pt x="4526" y="10629"/>
                  <a:pt x="4937" y="12343"/>
                </a:cubicBezTo>
                <a:cubicBezTo>
                  <a:pt x="4937" y="12343"/>
                  <a:pt x="5554" y="11829"/>
                  <a:pt x="6171" y="11829"/>
                </a:cubicBezTo>
                <a:lnTo>
                  <a:pt x="6789" y="11829"/>
                </a:lnTo>
                <a:lnTo>
                  <a:pt x="6789" y="12343"/>
                </a:lnTo>
                <a:lnTo>
                  <a:pt x="5554" y="12343"/>
                </a:lnTo>
                <a:cubicBezTo>
                  <a:pt x="5554" y="12686"/>
                  <a:pt x="5966" y="13200"/>
                  <a:pt x="6789" y="13886"/>
                </a:cubicBezTo>
                <a:lnTo>
                  <a:pt x="6789" y="14400"/>
                </a:lnTo>
                <a:cubicBezTo>
                  <a:pt x="6789" y="14400"/>
                  <a:pt x="8023" y="15429"/>
                  <a:pt x="8640" y="15429"/>
                </a:cubicBezTo>
                <a:lnTo>
                  <a:pt x="9257" y="15429"/>
                </a:lnTo>
                <a:lnTo>
                  <a:pt x="9257" y="14400"/>
                </a:lnTo>
                <a:cubicBezTo>
                  <a:pt x="9257" y="13371"/>
                  <a:pt x="5554" y="9257"/>
                  <a:pt x="4937" y="9257"/>
                </a:cubicBezTo>
                <a:lnTo>
                  <a:pt x="4320" y="9257"/>
                </a:lnTo>
                <a:moveTo>
                  <a:pt x="9257" y="16457"/>
                </a:moveTo>
                <a:lnTo>
                  <a:pt x="10491" y="16457"/>
                </a:lnTo>
                <a:lnTo>
                  <a:pt x="10491" y="15429"/>
                </a:lnTo>
                <a:lnTo>
                  <a:pt x="9257" y="15429"/>
                </a:lnTo>
              </a:path>
            </a:pathLst>
          </a:custGeom>
          <a:solidFill>
            <a:srgbClr val="BFBEC4"/>
          </a:solidFill>
          <a:ln w="12700">
            <a:miter lim="400000"/>
          </a:ln>
        </p:spPr>
        <p:txBody>
          <a:bodyPr lIns="0" tIns="0" rIns="0" bIns="0"/>
          <a:lstStyle/>
          <a:p>
            <a:pPr lvl="0"/>
            <a:endParaRPr/>
          </a:p>
        </p:txBody>
      </p:sp>
      <p:sp>
        <p:nvSpPr>
          <p:cNvPr id="52" name="Shape 52"/>
          <p:cNvSpPr/>
          <p:nvPr/>
        </p:nvSpPr>
        <p:spPr>
          <a:xfrm>
            <a:off x="10091653" y="935915"/>
            <a:ext cx="88669" cy="129092"/>
          </a:xfrm>
          <a:custGeom>
            <a:avLst/>
            <a:gdLst/>
            <a:ahLst/>
            <a:cxnLst>
              <a:cxn ang="0">
                <a:pos x="wd2" y="hd2"/>
              </a:cxn>
              <a:cxn ang="5400000">
                <a:pos x="wd2" y="hd2"/>
              </a:cxn>
              <a:cxn ang="10800000">
                <a:pos x="wd2" y="hd2"/>
              </a:cxn>
              <a:cxn ang="16200000">
                <a:pos x="wd2" y="hd2"/>
              </a:cxn>
            </a:cxnLst>
            <a:rect l="0" t="0" r="r" b="b"/>
            <a:pathLst>
              <a:path w="21600" h="21600" extrusionOk="0">
                <a:moveTo>
                  <a:pt x="8100" y="0"/>
                </a:moveTo>
                <a:cubicBezTo>
                  <a:pt x="8100" y="0"/>
                  <a:pt x="10125" y="450"/>
                  <a:pt x="10125" y="450"/>
                </a:cubicBezTo>
                <a:lnTo>
                  <a:pt x="12825" y="1350"/>
                </a:lnTo>
                <a:cubicBezTo>
                  <a:pt x="12825" y="1350"/>
                  <a:pt x="15525" y="2700"/>
                  <a:pt x="15525" y="3150"/>
                </a:cubicBezTo>
                <a:lnTo>
                  <a:pt x="15525" y="8100"/>
                </a:lnTo>
                <a:cubicBezTo>
                  <a:pt x="15525" y="9300"/>
                  <a:pt x="15750" y="10350"/>
                  <a:pt x="16200" y="11250"/>
                </a:cubicBezTo>
                <a:cubicBezTo>
                  <a:pt x="17100" y="12450"/>
                  <a:pt x="17775" y="13950"/>
                  <a:pt x="18225" y="15750"/>
                </a:cubicBezTo>
                <a:cubicBezTo>
                  <a:pt x="18225" y="15750"/>
                  <a:pt x="21600" y="21150"/>
                  <a:pt x="21600" y="21150"/>
                </a:cubicBezTo>
                <a:lnTo>
                  <a:pt x="21600" y="21600"/>
                </a:lnTo>
                <a:lnTo>
                  <a:pt x="5400" y="21600"/>
                </a:lnTo>
                <a:lnTo>
                  <a:pt x="5400" y="21150"/>
                </a:lnTo>
                <a:lnTo>
                  <a:pt x="3375" y="17550"/>
                </a:lnTo>
                <a:cubicBezTo>
                  <a:pt x="3375" y="17850"/>
                  <a:pt x="3375" y="18000"/>
                  <a:pt x="3375" y="18000"/>
                </a:cubicBezTo>
                <a:cubicBezTo>
                  <a:pt x="2700" y="18000"/>
                  <a:pt x="0" y="11250"/>
                  <a:pt x="0" y="10350"/>
                </a:cubicBezTo>
                <a:lnTo>
                  <a:pt x="0" y="9900"/>
                </a:lnTo>
                <a:lnTo>
                  <a:pt x="1350" y="5850"/>
                </a:lnTo>
                <a:lnTo>
                  <a:pt x="2700" y="2700"/>
                </a:lnTo>
                <a:cubicBezTo>
                  <a:pt x="2700" y="1800"/>
                  <a:pt x="6750" y="0"/>
                  <a:pt x="8100" y="0"/>
                </a:cubicBezTo>
              </a:path>
            </a:pathLst>
          </a:custGeom>
          <a:solidFill>
            <a:srgbClr val="98456F"/>
          </a:solidFill>
          <a:ln w="12700">
            <a:miter lim="400000"/>
          </a:ln>
        </p:spPr>
        <p:txBody>
          <a:bodyPr lIns="0" tIns="0" rIns="0" bIns="0"/>
          <a:lstStyle/>
          <a:p>
            <a:pPr lvl="0"/>
            <a:endParaRPr/>
          </a:p>
        </p:txBody>
      </p:sp>
      <p:grpSp>
        <p:nvGrpSpPr>
          <p:cNvPr id="5" name="Group 1201"/>
          <p:cNvGrpSpPr/>
          <p:nvPr/>
        </p:nvGrpSpPr>
        <p:grpSpPr>
          <a:xfrm>
            <a:off x="4125885" y="6344322"/>
            <a:ext cx="4136967" cy="121024"/>
            <a:chOff x="0" y="0"/>
            <a:chExt cx="4550663" cy="137159"/>
          </a:xfrm>
        </p:grpSpPr>
        <p:sp>
          <p:nvSpPr>
            <p:cNvPr id="1134" name="Shape 1134"/>
            <p:cNvSpPr/>
            <p:nvPr/>
          </p:nvSpPr>
          <p:spPr>
            <a:xfrm>
              <a:off x="0" y="0"/>
              <a:ext cx="70104" cy="88393"/>
            </a:xfrm>
            <a:custGeom>
              <a:avLst/>
              <a:gdLst/>
              <a:ahLst/>
              <a:cxnLst>
                <a:cxn ang="0">
                  <a:pos x="wd2" y="hd2"/>
                </a:cxn>
                <a:cxn ang="5400000">
                  <a:pos x="wd2" y="hd2"/>
                </a:cxn>
                <a:cxn ang="10800000">
                  <a:pos x="wd2" y="hd2"/>
                </a:cxn>
                <a:cxn ang="16200000">
                  <a:pos x="wd2" y="hd2"/>
                </a:cxn>
              </a:cxnLst>
              <a:rect l="0" t="0" r="r" b="b"/>
              <a:pathLst>
                <a:path w="21600" h="21600" extrusionOk="0">
                  <a:moveTo>
                    <a:pt x="3757" y="0"/>
                  </a:moveTo>
                  <a:lnTo>
                    <a:pt x="21600" y="0"/>
                  </a:lnTo>
                  <a:lnTo>
                    <a:pt x="21600" y="5214"/>
                  </a:lnTo>
                  <a:lnTo>
                    <a:pt x="19722" y="5214"/>
                  </a:lnTo>
                  <a:lnTo>
                    <a:pt x="19722" y="2234"/>
                  </a:lnTo>
                  <a:lnTo>
                    <a:pt x="11270" y="2234"/>
                  </a:lnTo>
                  <a:lnTo>
                    <a:pt x="11270" y="2979"/>
                  </a:lnTo>
                  <a:cubicBezTo>
                    <a:pt x="11270" y="4966"/>
                    <a:pt x="10643" y="6952"/>
                    <a:pt x="9391" y="8938"/>
                  </a:cubicBezTo>
                  <a:lnTo>
                    <a:pt x="9391" y="9683"/>
                  </a:lnTo>
                  <a:lnTo>
                    <a:pt x="11270" y="9683"/>
                  </a:lnTo>
                  <a:cubicBezTo>
                    <a:pt x="13774" y="9683"/>
                    <a:pt x="15026" y="9186"/>
                    <a:pt x="15026" y="8193"/>
                  </a:cubicBezTo>
                  <a:lnTo>
                    <a:pt x="15026" y="5959"/>
                  </a:lnTo>
                  <a:lnTo>
                    <a:pt x="16904" y="5959"/>
                  </a:lnTo>
                  <a:lnTo>
                    <a:pt x="16904" y="6703"/>
                  </a:lnTo>
                  <a:cubicBezTo>
                    <a:pt x="16904" y="7200"/>
                    <a:pt x="16278" y="9931"/>
                    <a:pt x="15026" y="14897"/>
                  </a:cubicBezTo>
                  <a:lnTo>
                    <a:pt x="14087" y="14897"/>
                  </a:lnTo>
                  <a:lnTo>
                    <a:pt x="14087" y="14152"/>
                  </a:lnTo>
                  <a:cubicBezTo>
                    <a:pt x="14087" y="12662"/>
                    <a:pt x="12209" y="11172"/>
                    <a:pt x="10330" y="11172"/>
                  </a:cubicBezTo>
                  <a:lnTo>
                    <a:pt x="9391" y="11172"/>
                  </a:lnTo>
                  <a:cubicBezTo>
                    <a:pt x="8139" y="15145"/>
                    <a:pt x="7513" y="17628"/>
                    <a:pt x="7513" y="18621"/>
                  </a:cubicBezTo>
                  <a:cubicBezTo>
                    <a:pt x="8765" y="20110"/>
                    <a:pt x="9391" y="20855"/>
                    <a:pt x="9391" y="20855"/>
                  </a:cubicBezTo>
                  <a:lnTo>
                    <a:pt x="9391" y="21600"/>
                  </a:lnTo>
                  <a:lnTo>
                    <a:pt x="0" y="21600"/>
                  </a:lnTo>
                  <a:lnTo>
                    <a:pt x="0" y="20855"/>
                  </a:lnTo>
                  <a:cubicBezTo>
                    <a:pt x="626" y="20359"/>
                    <a:pt x="939" y="20110"/>
                    <a:pt x="939" y="20110"/>
                  </a:cubicBezTo>
                  <a:cubicBezTo>
                    <a:pt x="1565" y="20110"/>
                    <a:pt x="1565" y="20110"/>
                    <a:pt x="939" y="20110"/>
                  </a:cubicBezTo>
                  <a:cubicBezTo>
                    <a:pt x="1878" y="20110"/>
                    <a:pt x="5635" y="3724"/>
                    <a:pt x="5635" y="2979"/>
                  </a:cubicBezTo>
                  <a:cubicBezTo>
                    <a:pt x="4383" y="1986"/>
                    <a:pt x="3757" y="1241"/>
                    <a:pt x="3757" y="745"/>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35" name="Shape 1135"/>
            <p:cNvSpPr/>
            <p:nvPr/>
          </p:nvSpPr>
          <p:spPr>
            <a:xfrm>
              <a:off x="57911" y="39624"/>
              <a:ext cx="48769" cy="518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19059"/>
                  </a:lnTo>
                  <a:cubicBezTo>
                    <a:pt x="12600" y="20753"/>
                    <a:pt x="7200" y="21600"/>
                    <a:pt x="5400" y="21600"/>
                  </a:cubicBezTo>
                  <a:cubicBezTo>
                    <a:pt x="4050" y="21600"/>
                    <a:pt x="2700" y="19059"/>
                    <a:pt x="2700" y="19059"/>
                  </a:cubicBezTo>
                  <a:cubicBezTo>
                    <a:pt x="900" y="17365"/>
                    <a:pt x="0" y="15671"/>
                    <a:pt x="0" y="13976"/>
                  </a:cubicBezTo>
                  <a:cubicBezTo>
                    <a:pt x="0" y="7624"/>
                    <a:pt x="6750" y="0"/>
                    <a:pt x="10800" y="0"/>
                  </a:cubicBezTo>
                  <a:moveTo>
                    <a:pt x="14850" y="2541"/>
                  </a:moveTo>
                  <a:cubicBezTo>
                    <a:pt x="10800" y="2541"/>
                    <a:pt x="6750" y="8894"/>
                    <a:pt x="6750" y="12706"/>
                  </a:cubicBezTo>
                  <a:cubicBezTo>
                    <a:pt x="6750" y="13976"/>
                    <a:pt x="8100" y="17788"/>
                    <a:pt x="9450" y="17788"/>
                  </a:cubicBezTo>
                  <a:cubicBezTo>
                    <a:pt x="10800" y="17788"/>
                    <a:pt x="14850" y="13976"/>
                    <a:pt x="14850" y="13976"/>
                  </a:cubicBezTo>
                  <a:cubicBezTo>
                    <a:pt x="13500" y="15247"/>
                    <a:pt x="16200" y="8894"/>
                    <a:pt x="16200" y="5082"/>
                  </a:cubicBezTo>
                  <a:lnTo>
                    <a:pt x="16200" y="2541"/>
                  </a:lnTo>
                  <a:lnTo>
                    <a:pt x="14850" y="254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36" name="Shape 1136"/>
            <p:cNvSpPr/>
            <p:nvPr/>
          </p:nvSpPr>
          <p:spPr>
            <a:xfrm>
              <a:off x="124967" y="36576"/>
              <a:ext cx="82297" cy="54865"/>
            </a:xfrm>
            <a:custGeom>
              <a:avLst/>
              <a:gdLst/>
              <a:ahLst/>
              <a:cxnLst>
                <a:cxn ang="0">
                  <a:pos x="wd2" y="hd2"/>
                </a:cxn>
                <a:cxn ang="5400000">
                  <a:pos x="wd2" y="hd2"/>
                </a:cxn>
                <a:cxn ang="10800000">
                  <a:pos x="wd2" y="hd2"/>
                </a:cxn>
                <a:cxn ang="16200000">
                  <a:pos x="wd2" y="hd2"/>
                </a:cxn>
              </a:cxnLst>
              <a:rect l="0" t="0" r="r" b="b"/>
              <a:pathLst>
                <a:path w="21600" h="21600" extrusionOk="0">
                  <a:moveTo>
                    <a:pt x="8800" y="0"/>
                  </a:moveTo>
                  <a:lnTo>
                    <a:pt x="9600" y="0"/>
                  </a:lnTo>
                  <a:cubicBezTo>
                    <a:pt x="9600" y="0"/>
                    <a:pt x="12000" y="1200"/>
                    <a:pt x="12000" y="1200"/>
                  </a:cubicBezTo>
                  <a:cubicBezTo>
                    <a:pt x="12000" y="1200"/>
                    <a:pt x="12800" y="3600"/>
                    <a:pt x="13600" y="3600"/>
                  </a:cubicBezTo>
                  <a:cubicBezTo>
                    <a:pt x="15200" y="2000"/>
                    <a:pt x="16267" y="800"/>
                    <a:pt x="16800" y="0"/>
                  </a:cubicBezTo>
                  <a:cubicBezTo>
                    <a:pt x="17333" y="0"/>
                    <a:pt x="17867" y="0"/>
                    <a:pt x="18400" y="0"/>
                  </a:cubicBezTo>
                  <a:cubicBezTo>
                    <a:pt x="19200" y="0"/>
                    <a:pt x="20000" y="1200"/>
                    <a:pt x="20000" y="3600"/>
                  </a:cubicBezTo>
                  <a:lnTo>
                    <a:pt x="20000" y="9600"/>
                  </a:lnTo>
                  <a:cubicBezTo>
                    <a:pt x="20000" y="14400"/>
                    <a:pt x="21600" y="19200"/>
                    <a:pt x="21600" y="20400"/>
                  </a:cubicBezTo>
                  <a:lnTo>
                    <a:pt x="21600" y="21600"/>
                  </a:lnTo>
                  <a:lnTo>
                    <a:pt x="16000" y="21600"/>
                  </a:lnTo>
                  <a:lnTo>
                    <a:pt x="16000" y="16800"/>
                  </a:lnTo>
                  <a:cubicBezTo>
                    <a:pt x="16000" y="14400"/>
                    <a:pt x="16800" y="9600"/>
                    <a:pt x="16800" y="8400"/>
                  </a:cubicBezTo>
                  <a:lnTo>
                    <a:pt x="16800" y="4800"/>
                  </a:lnTo>
                  <a:cubicBezTo>
                    <a:pt x="15200" y="4800"/>
                    <a:pt x="13600" y="7200"/>
                    <a:pt x="13600" y="7200"/>
                  </a:cubicBezTo>
                  <a:cubicBezTo>
                    <a:pt x="13600" y="7200"/>
                    <a:pt x="12000" y="15600"/>
                    <a:pt x="12000" y="15600"/>
                  </a:cubicBezTo>
                  <a:lnTo>
                    <a:pt x="12000" y="20400"/>
                  </a:lnTo>
                  <a:cubicBezTo>
                    <a:pt x="9867" y="21200"/>
                    <a:pt x="8533" y="21600"/>
                    <a:pt x="8000" y="21600"/>
                  </a:cubicBezTo>
                  <a:lnTo>
                    <a:pt x="8000" y="16800"/>
                  </a:lnTo>
                  <a:cubicBezTo>
                    <a:pt x="8000" y="14400"/>
                    <a:pt x="8800" y="10800"/>
                    <a:pt x="8800" y="8400"/>
                  </a:cubicBezTo>
                  <a:lnTo>
                    <a:pt x="8800" y="4800"/>
                  </a:lnTo>
                  <a:cubicBezTo>
                    <a:pt x="7200" y="4800"/>
                    <a:pt x="5600" y="7200"/>
                    <a:pt x="5600" y="7200"/>
                  </a:cubicBezTo>
                  <a:cubicBezTo>
                    <a:pt x="5600" y="7200"/>
                    <a:pt x="4000" y="15600"/>
                    <a:pt x="4000" y="16800"/>
                  </a:cubicBezTo>
                  <a:lnTo>
                    <a:pt x="4000" y="21600"/>
                  </a:lnTo>
                  <a:lnTo>
                    <a:pt x="2400" y="21600"/>
                  </a:lnTo>
                  <a:cubicBezTo>
                    <a:pt x="1600" y="21600"/>
                    <a:pt x="0" y="19200"/>
                    <a:pt x="0" y="18000"/>
                  </a:cubicBezTo>
                  <a:lnTo>
                    <a:pt x="0" y="13200"/>
                  </a:lnTo>
                  <a:cubicBezTo>
                    <a:pt x="0" y="9600"/>
                    <a:pt x="1600" y="4800"/>
                    <a:pt x="1600" y="4800"/>
                  </a:cubicBezTo>
                  <a:lnTo>
                    <a:pt x="1600" y="3600"/>
                  </a:lnTo>
                  <a:lnTo>
                    <a:pt x="0" y="3600"/>
                  </a:lnTo>
                  <a:lnTo>
                    <a:pt x="0" y="1200"/>
                  </a:lnTo>
                  <a:lnTo>
                    <a:pt x="4800" y="1200"/>
                  </a:lnTo>
                  <a:lnTo>
                    <a:pt x="4800" y="3600"/>
                  </a:lnTo>
                  <a:lnTo>
                    <a:pt x="7200" y="3600"/>
                  </a:lnTo>
                  <a:lnTo>
                    <a:pt x="7200" y="2400"/>
                  </a:lnTo>
                  <a:cubicBezTo>
                    <a:pt x="7200" y="1200"/>
                    <a:pt x="8800" y="0"/>
                    <a:pt x="88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37" name="Shape 1137"/>
            <p:cNvSpPr/>
            <p:nvPr/>
          </p:nvSpPr>
          <p:spPr>
            <a:xfrm>
              <a:off x="219455" y="9144"/>
              <a:ext cx="27433" cy="82297"/>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21600" y="0"/>
                  </a:lnTo>
                  <a:lnTo>
                    <a:pt x="21600" y="800"/>
                  </a:lnTo>
                  <a:cubicBezTo>
                    <a:pt x="21600" y="1600"/>
                    <a:pt x="12000" y="4000"/>
                    <a:pt x="12000" y="4000"/>
                  </a:cubicBezTo>
                  <a:cubicBezTo>
                    <a:pt x="9600" y="4000"/>
                    <a:pt x="7200" y="1600"/>
                    <a:pt x="7200" y="1600"/>
                  </a:cubicBezTo>
                  <a:cubicBezTo>
                    <a:pt x="7200" y="800"/>
                    <a:pt x="9600" y="0"/>
                    <a:pt x="12000" y="0"/>
                  </a:cubicBezTo>
                  <a:moveTo>
                    <a:pt x="0" y="8000"/>
                  </a:moveTo>
                  <a:lnTo>
                    <a:pt x="9600" y="8000"/>
                  </a:lnTo>
                  <a:cubicBezTo>
                    <a:pt x="9600" y="8000"/>
                    <a:pt x="16800" y="9600"/>
                    <a:pt x="16800" y="10400"/>
                  </a:cubicBezTo>
                  <a:cubicBezTo>
                    <a:pt x="13600" y="14667"/>
                    <a:pt x="12000" y="17067"/>
                    <a:pt x="12000" y="17600"/>
                  </a:cubicBezTo>
                  <a:cubicBezTo>
                    <a:pt x="15200" y="19200"/>
                    <a:pt x="16800" y="20267"/>
                    <a:pt x="16800" y="20800"/>
                  </a:cubicBezTo>
                  <a:lnTo>
                    <a:pt x="16800" y="21600"/>
                  </a:lnTo>
                  <a:lnTo>
                    <a:pt x="0" y="216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38" name="Shape 1138"/>
            <p:cNvSpPr/>
            <p:nvPr/>
          </p:nvSpPr>
          <p:spPr>
            <a:xfrm>
              <a:off x="246887" y="0"/>
              <a:ext cx="79249" cy="128017"/>
            </a:xfrm>
            <a:custGeom>
              <a:avLst/>
              <a:gdLst/>
              <a:ahLst/>
              <a:cxnLst>
                <a:cxn ang="0">
                  <a:pos x="wd2" y="hd2"/>
                </a:cxn>
                <a:cxn ang="5400000">
                  <a:pos x="wd2" y="hd2"/>
                </a:cxn>
                <a:cxn ang="10800000">
                  <a:pos x="wd2" y="hd2"/>
                </a:cxn>
                <a:cxn ang="16200000">
                  <a:pos x="wd2" y="hd2"/>
                </a:cxn>
              </a:cxnLst>
              <a:rect l="0" t="0" r="r" b="b"/>
              <a:pathLst>
                <a:path w="21600" h="21600" extrusionOk="0">
                  <a:moveTo>
                    <a:pt x="5815" y="0"/>
                  </a:moveTo>
                  <a:lnTo>
                    <a:pt x="9969" y="0"/>
                  </a:lnTo>
                  <a:lnTo>
                    <a:pt x="9969" y="514"/>
                  </a:lnTo>
                  <a:cubicBezTo>
                    <a:pt x="7200" y="7371"/>
                    <a:pt x="5815" y="11314"/>
                    <a:pt x="5815" y="12343"/>
                  </a:cubicBezTo>
                  <a:lnTo>
                    <a:pt x="5815" y="13886"/>
                  </a:lnTo>
                  <a:lnTo>
                    <a:pt x="7477" y="13886"/>
                  </a:lnTo>
                  <a:lnTo>
                    <a:pt x="7477" y="15429"/>
                  </a:lnTo>
                  <a:lnTo>
                    <a:pt x="1662" y="15429"/>
                  </a:lnTo>
                  <a:lnTo>
                    <a:pt x="1662" y="13371"/>
                  </a:lnTo>
                  <a:cubicBezTo>
                    <a:pt x="1662" y="12343"/>
                    <a:pt x="1938" y="10971"/>
                    <a:pt x="2492" y="9257"/>
                  </a:cubicBezTo>
                  <a:cubicBezTo>
                    <a:pt x="3046" y="7886"/>
                    <a:pt x="3877" y="5486"/>
                    <a:pt x="4985" y="2057"/>
                  </a:cubicBezTo>
                  <a:cubicBezTo>
                    <a:pt x="3877" y="1714"/>
                    <a:pt x="3323" y="1371"/>
                    <a:pt x="3323" y="1029"/>
                  </a:cubicBezTo>
                  <a:lnTo>
                    <a:pt x="3323" y="514"/>
                  </a:lnTo>
                  <a:cubicBezTo>
                    <a:pt x="3323" y="171"/>
                    <a:pt x="4154" y="0"/>
                    <a:pt x="5815" y="0"/>
                  </a:cubicBezTo>
                  <a:moveTo>
                    <a:pt x="10800" y="6686"/>
                  </a:moveTo>
                  <a:lnTo>
                    <a:pt x="11631" y="6686"/>
                  </a:lnTo>
                  <a:cubicBezTo>
                    <a:pt x="13292" y="6686"/>
                    <a:pt x="15785" y="7714"/>
                    <a:pt x="14954" y="7714"/>
                  </a:cubicBezTo>
                  <a:cubicBezTo>
                    <a:pt x="16062" y="10800"/>
                    <a:pt x="16615" y="12514"/>
                    <a:pt x="16615" y="12857"/>
                  </a:cubicBezTo>
                  <a:cubicBezTo>
                    <a:pt x="17169" y="13200"/>
                    <a:pt x="17446" y="13371"/>
                    <a:pt x="17446" y="13371"/>
                  </a:cubicBezTo>
                  <a:lnTo>
                    <a:pt x="18277" y="13371"/>
                  </a:lnTo>
                  <a:cubicBezTo>
                    <a:pt x="18831" y="13371"/>
                    <a:pt x="19108" y="12857"/>
                    <a:pt x="19108" y="11829"/>
                  </a:cubicBezTo>
                  <a:lnTo>
                    <a:pt x="18277" y="9257"/>
                  </a:lnTo>
                  <a:cubicBezTo>
                    <a:pt x="19108" y="7200"/>
                    <a:pt x="18277" y="6686"/>
                    <a:pt x="17446" y="6686"/>
                  </a:cubicBezTo>
                  <a:lnTo>
                    <a:pt x="21600" y="6686"/>
                  </a:lnTo>
                  <a:lnTo>
                    <a:pt x="21600" y="8743"/>
                  </a:lnTo>
                  <a:lnTo>
                    <a:pt x="19938" y="12343"/>
                  </a:lnTo>
                  <a:lnTo>
                    <a:pt x="16615" y="16971"/>
                  </a:lnTo>
                  <a:cubicBezTo>
                    <a:pt x="16615" y="18000"/>
                    <a:pt x="8308" y="21600"/>
                    <a:pt x="4985" y="21600"/>
                  </a:cubicBezTo>
                  <a:cubicBezTo>
                    <a:pt x="4431" y="21600"/>
                    <a:pt x="2769" y="21429"/>
                    <a:pt x="0" y="21086"/>
                  </a:cubicBezTo>
                  <a:lnTo>
                    <a:pt x="0" y="19029"/>
                  </a:lnTo>
                  <a:lnTo>
                    <a:pt x="831" y="19029"/>
                  </a:lnTo>
                  <a:cubicBezTo>
                    <a:pt x="2492" y="20057"/>
                    <a:pt x="3323" y="20571"/>
                    <a:pt x="3323" y="20571"/>
                  </a:cubicBezTo>
                  <a:cubicBezTo>
                    <a:pt x="4985" y="20571"/>
                    <a:pt x="9138" y="19543"/>
                    <a:pt x="8308" y="20057"/>
                  </a:cubicBezTo>
                  <a:cubicBezTo>
                    <a:pt x="9138" y="20057"/>
                    <a:pt x="13292" y="16971"/>
                    <a:pt x="13292" y="16457"/>
                  </a:cubicBezTo>
                  <a:lnTo>
                    <a:pt x="13292" y="14400"/>
                  </a:lnTo>
                  <a:cubicBezTo>
                    <a:pt x="13292" y="12343"/>
                    <a:pt x="11631" y="8743"/>
                    <a:pt x="11631" y="9257"/>
                  </a:cubicBezTo>
                  <a:cubicBezTo>
                    <a:pt x="9969" y="8571"/>
                    <a:pt x="9138" y="8057"/>
                    <a:pt x="9138" y="7714"/>
                  </a:cubicBezTo>
                  <a:cubicBezTo>
                    <a:pt x="9138" y="7200"/>
                    <a:pt x="10800" y="6686"/>
                    <a:pt x="10800" y="6686"/>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39" name="Shape 1139"/>
            <p:cNvSpPr/>
            <p:nvPr/>
          </p:nvSpPr>
          <p:spPr>
            <a:xfrm>
              <a:off x="362711" y="3048"/>
              <a:ext cx="112777" cy="88393"/>
            </a:xfrm>
            <a:custGeom>
              <a:avLst/>
              <a:gdLst/>
              <a:ahLst/>
              <a:cxnLst>
                <a:cxn ang="0">
                  <a:pos x="wd2" y="hd2"/>
                </a:cxn>
                <a:cxn ang="5400000">
                  <a:pos x="wd2" y="hd2"/>
                </a:cxn>
                <a:cxn ang="10800000">
                  <a:pos x="wd2" y="hd2"/>
                </a:cxn>
                <a:cxn ang="16200000">
                  <a:pos x="wd2" y="hd2"/>
                </a:cxn>
              </a:cxnLst>
              <a:rect l="0" t="0" r="r" b="b"/>
              <a:pathLst>
                <a:path w="21600" h="21600" extrusionOk="0">
                  <a:moveTo>
                    <a:pt x="2919" y="0"/>
                  </a:moveTo>
                  <a:lnTo>
                    <a:pt x="8173" y="0"/>
                  </a:lnTo>
                  <a:lnTo>
                    <a:pt x="8173" y="4469"/>
                  </a:lnTo>
                  <a:cubicBezTo>
                    <a:pt x="8173" y="4469"/>
                    <a:pt x="9341" y="10428"/>
                    <a:pt x="9341" y="14152"/>
                  </a:cubicBezTo>
                  <a:lnTo>
                    <a:pt x="9924" y="14152"/>
                  </a:lnTo>
                  <a:cubicBezTo>
                    <a:pt x="13816" y="5214"/>
                    <a:pt x="15762" y="497"/>
                    <a:pt x="15762" y="0"/>
                  </a:cubicBezTo>
                  <a:cubicBezTo>
                    <a:pt x="15762" y="0"/>
                    <a:pt x="16151" y="0"/>
                    <a:pt x="16930" y="0"/>
                  </a:cubicBezTo>
                  <a:lnTo>
                    <a:pt x="21600" y="0"/>
                  </a:lnTo>
                  <a:lnTo>
                    <a:pt x="21600" y="1490"/>
                  </a:lnTo>
                  <a:lnTo>
                    <a:pt x="20432" y="1490"/>
                  </a:lnTo>
                  <a:cubicBezTo>
                    <a:pt x="19265" y="1490"/>
                    <a:pt x="18681" y="4469"/>
                    <a:pt x="18681" y="5214"/>
                  </a:cubicBezTo>
                  <a:cubicBezTo>
                    <a:pt x="18292" y="9683"/>
                    <a:pt x="17903" y="12662"/>
                    <a:pt x="17514" y="14152"/>
                  </a:cubicBezTo>
                  <a:cubicBezTo>
                    <a:pt x="17514" y="15641"/>
                    <a:pt x="17514" y="16634"/>
                    <a:pt x="17514" y="17131"/>
                  </a:cubicBezTo>
                  <a:cubicBezTo>
                    <a:pt x="18292" y="19117"/>
                    <a:pt x="18681" y="20110"/>
                    <a:pt x="18681" y="20110"/>
                  </a:cubicBezTo>
                  <a:lnTo>
                    <a:pt x="18681" y="20855"/>
                  </a:lnTo>
                  <a:lnTo>
                    <a:pt x="12843" y="20855"/>
                  </a:lnTo>
                  <a:lnTo>
                    <a:pt x="12843" y="20110"/>
                  </a:lnTo>
                  <a:cubicBezTo>
                    <a:pt x="13622" y="19117"/>
                    <a:pt x="14011" y="18621"/>
                    <a:pt x="14011" y="18621"/>
                  </a:cubicBezTo>
                  <a:lnTo>
                    <a:pt x="14011" y="19366"/>
                  </a:lnTo>
                  <a:cubicBezTo>
                    <a:pt x="14595" y="19366"/>
                    <a:pt x="15762" y="8938"/>
                    <a:pt x="15762" y="7448"/>
                  </a:cubicBezTo>
                  <a:lnTo>
                    <a:pt x="15762" y="5959"/>
                  </a:lnTo>
                  <a:lnTo>
                    <a:pt x="15178" y="5959"/>
                  </a:lnTo>
                  <a:cubicBezTo>
                    <a:pt x="14595" y="5959"/>
                    <a:pt x="14595" y="6703"/>
                    <a:pt x="14595" y="6703"/>
                  </a:cubicBezTo>
                  <a:cubicBezTo>
                    <a:pt x="10703" y="16138"/>
                    <a:pt x="8757" y="20855"/>
                    <a:pt x="8757" y="20855"/>
                  </a:cubicBezTo>
                  <a:cubicBezTo>
                    <a:pt x="8757" y="21352"/>
                    <a:pt x="8368" y="21600"/>
                    <a:pt x="7589" y="21600"/>
                  </a:cubicBezTo>
                  <a:lnTo>
                    <a:pt x="7005" y="21600"/>
                  </a:lnTo>
                  <a:cubicBezTo>
                    <a:pt x="6227" y="14648"/>
                    <a:pt x="5838" y="9931"/>
                    <a:pt x="5838" y="7448"/>
                  </a:cubicBezTo>
                  <a:lnTo>
                    <a:pt x="4670" y="7448"/>
                  </a:lnTo>
                  <a:cubicBezTo>
                    <a:pt x="3503" y="12910"/>
                    <a:pt x="2919" y="16386"/>
                    <a:pt x="2919" y="17876"/>
                  </a:cubicBezTo>
                  <a:lnTo>
                    <a:pt x="2919" y="20110"/>
                  </a:lnTo>
                  <a:lnTo>
                    <a:pt x="4086" y="20110"/>
                  </a:lnTo>
                  <a:lnTo>
                    <a:pt x="4086" y="20855"/>
                  </a:lnTo>
                  <a:lnTo>
                    <a:pt x="0" y="20855"/>
                  </a:lnTo>
                  <a:lnTo>
                    <a:pt x="0" y="20110"/>
                  </a:lnTo>
                  <a:cubicBezTo>
                    <a:pt x="1168" y="16634"/>
                    <a:pt x="2141" y="13159"/>
                    <a:pt x="2919" y="9683"/>
                  </a:cubicBezTo>
                  <a:cubicBezTo>
                    <a:pt x="3697" y="6703"/>
                    <a:pt x="4086" y="4469"/>
                    <a:pt x="4086" y="2979"/>
                  </a:cubicBezTo>
                  <a:lnTo>
                    <a:pt x="4086" y="1490"/>
                  </a:lnTo>
                  <a:lnTo>
                    <a:pt x="2919" y="149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40" name="Shape 1140"/>
            <p:cNvSpPr/>
            <p:nvPr/>
          </p:nvSpPr>
          <p:spPr>
            <a:xfrm>
              <a:off x="472440" y="42672"/>
              <a:ext cx="45721" cy="51817"/>
            </a:xfrm>
            <a:custGeom>
              <a:avLst/>
              <a:gdLst/>
              <a:ahLst/>
              <a:cxnLst>
                <a:cxn ang="0">
                  <a:pos x="wd2" y="hd2"/>
                </a:cxn>
                <a:cxn ang="5400000">
                  <a:pos x="wd2" y="hd2"/>
                </a:cxn>
                <a:cxn ang="10800000">
                  <a:pos x="wd2" y="hd2"/>
                </a:cxn>
                <a:cxn ang="16200000">
                  <a:pos x="wd2" y="hd2"/>
                </a:cxn>
              </a:cxnLst>
              <a:rect l="0" t="0" r="r" b="b"/>
              <a:pathLst>
                <a:path w="21600" h="21600" extrusionOk="0">
                  <a:moveTo>
                    <a:pt x="11520" y="0"/>
                  </a:moveTo>
                  <a:lnTo>
                    <a:pt x="21600" y="0"/>
                  </a:lnTo>
                  <a:lnTo>
                    <a:pt x="21600" y="5082"/>
                  </a:lnTo>
                  <a:cubicBezTo>
                    <a:pt x="21600" y="7624"/>
                    <a:pt x="18720" y="10165"/>
                    <a:pt x="18720" y="8894"/>
                  </a:cubicBezTo>
                  <a:cubicBezTo>
                    <a:pt x="18720" y="10165"/>
                    <a:pt x="14400" y="11435"/>
                    <a:pt x="12960" y="11435"/>
                  </a:cubicBezTo>
                  <a:lnTo>
                    <a:pt x="8640" y="11435"/>
                  </a:lnTo>
                  <a:lnTo>
                    <a:pt x="8640" y="13976"/>
                  </a:lnTo>
                  <a:cubicBezTo>
                    <a:pt x="8640" y="13976"/>
                    <a:pt x="11520" y="17788"/>
                    <a:pt x="12960" y="17788"/>
                  </a:cubicBezTo>
                  <a:cubicBezTo>
                    <a:pt x="16800" y="16094"/>
                    <a:pt x="19200" y="15247"/>
                    <a:pt x="20160" y="15247"/>
                  </a:cubicBezTo>
                  <a:lnTo>
                    <a:pt x="21600" y="15247"/>
                  </a:lnTo>
                  <a:lnTo>
                    <a:pt x="21600" y="16518"/>
                  </a:lnTo>
                  <a:cubicBezTo>
                    <a:pt x="21600" y="16518"/>
                    <a:pt x="12960" y="21600"/>
                    <a:pt x="11520" y="21600"/>
                  </a:cubicBezTo>
                  <a:cubicBezTo>
                    <a:pt x="5760" y="21600"/>
                    <a:pt x="0" y="16518"/>
                    <a:pt x="0" y="12706"/>
                  </a:cubicBezTo>
                  <a:cubicBezTo>
                    <a:pt x="0" y="6353"/>
                    <a:pt x="5760" y="0"/>
                    <a:pt x="11520" y="0"/>
                  </a:cubicBezTo>
                  <a:moveTo>
                    <a:pt x="14400" y="1271"/>
                  </a:moveTo>
                  <a:cubicBezTo>
                    <a:pt x="12960" y="1271"/>
                    <a:pt x="10080" y="3812"/>
                    <a:pt x="10080" y="5082"/>
                  </a:cubicBezTo>
                  <a:cubicBezTo>
                    <a:pt x="10080" y="3812"/>
                    <a:pt x="8640" y="6353"/>
                    <a:pt x="8640" y="7624"/>
                  </a:cubicBezTo>
                  <a:lnTo>
                    <a:pt x="8640" y="10165"/>
                  </a:lnTo>
                  <a:lnTo>
                    <a:pt x="10080" y="10165"/>
                  </a:lnTo>
                  <a:cubicBezTo>
                    <a:pt x="10080" y="10165"/>
                    <a:pt x="14400" y="7624"/>
                    <a:pt x="14400" y="6353"/>
                  </a:cubicBezTo>
                  <a:cubicBezTo>
                    <a:pt x="12960" y="7624"/>
                    <a:pt x="15840" y="5082"/>
                    <a:pt x="15840" y="3812"/>
                  </a:cubicBezTo>
                  <a:lnTo>
                    <a:pt x="15840" y="1271"/>
                  </a:lnTo>
                  <a:lnTo>
                    <a:pt x="14400" y="127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41" name="Shape 1141"/>
            <p:cNvSpPr/>
            <p:nvPr/>
          </p:nvSpPr>
          <p:spPr>
            <a:xfrm>
              <a:off x="527303" y="3048"/>
              <a:ext cx="57913" cy="85345"/>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21600" y="0"/>
                  </a:lnTo>
                  <a:lnTo>
                    <a:pt x="21600" y="2314"/>
                  </a:lnTo>
                  <a:cubicBezTo>
                    <a:pt x="18568" y="12600"/>
                    <a:pt x="17053" y="18257"/>
                    <a:pt x="17053" y="19286"/>
                  </a:cubicBezTo>
                  <a:lnTo>
                    <a:pt x="17053" y="20829"/>
                  </a:lnTo>
                  <a:lnTo>
                    <a:pt x="19326" y="20829"/>
                  </a:lnTo>
                  <a:lnTo>
                    <a:pt x="19326" y="21600"/>
                  </a:lnTo>
                  <a:lnTo>
                    <a:pt x="2274" y="21600"/>
                  </a:lnTo>
                  <a:cubicBezTo>
                    <a:pt x="758" y="21600"/>
                    <a:pt x="0" y="20829"/>
                    <a:pt x="0" y="19286"/>
                  </a:cubicBezTo>
                  <a:lnTo>
                    <a:pt x="0" y="16200"/>
                  </a:lnTo>
                  <a:cubicBezTo>
                    <a:pt x="0" y="13114"/>
                    <a:pt x="3411" y="10029"/>
                    <a:pt x="7958" y="10029"/>
                  </a:cubicBezTo>
                  <a:lnTo>
                    <a:pt x="14779" y="10029"/>
                  </a:lnTo>
                  <a:cubicBezTo>
                    <a:pt x="15537" y="5914"/>
                    <a:pt x="15916" y="3600"/>
                    <a:pt x="15916" y="3086"/>
                  </a:cubicBezTo>
                  <a:cubicBezTo>
                    <a:pt x="14400" y="2057"/>
                    <a:pt x="13642" y="1286"/>
                    <a:pt x="13642" y="771"/>
                  </a:cubicBezTo>
                  <a:moveTo>
                    <a:pt x="10232" y="10800"/>
                  </a:moveTo>
                  <a:cubicBezTo>
                    <a:pt x="7958" y="10800"/>
                    <a:pt x="5684" y="15429"/>
                    <a:pt x="5684" y="17743"/>
                  </a:cubicBezTo>
                  <a:lnTo>
                    <a:pt x="5684" y="20829"/>
                  </a:lnTo>
                  <a:lnTo>
                    <a:pt x="6821" y="20829"/>
                  </a:lnTo>
                  <a:cubicBezTo>
                    <a:pt x="7958" y="20829"/>
                    <a:pt x="11368" y="18514"/>
                    <a:pt x="11368" y="18514"/>
                  </a:cubicBezTo>
                  <a:cubicBezTo>
                    <a:pt x="10232" y="19286"/>
                    <a:pt x="13642" y="13114"/>
                    <a:pt x="13642" y="11571"/>
                  </a:cubicBezTo>
                  <a:lnTo>
                    <a:pt x="13642" y="10800"/>
                  </a:lnTo>
                  <a:lnTo>
                    <a:pt x="10232" y="108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42" name="Shape 1142"/>
            <p:cNvSpPr/>
            <p:nvPr/>
          </p:nvSpPr>
          <p:spPr>
            <a:xfrm>
              <a:off x="591312" y="9144"/>
              <a:ext cx="27432" cy="85345"/>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lnTo>
                    <a:pt x="21600" y="0"/>
                  </a:lnTo>
                  <a:lnTo>
                    <a:pt x="21600" y="3857"/>
                  </a:lnTo>
                  <a:lnTo>
                    <a:pt x="9600" y="3857"/>
                  </a:lnTo>
                  <a:moveTo>
                    <a:pt x="0" y="8486"/>
                  </a:moveTo>
                  <a:lnTo>
                    <a:pt x="16800" y="8486"/>
                  </a:lnTo>
                  <a:lnTo>
                    <a:pt x="16800" y="10800"/>
                  </a:lnTo>
                  <a:cubicBezTo>
                    <a:pt x="13600" y="14914"/>
                    <a:pt x="12000" y="17229"/>
                    <a:pt x="12000" y="17743"/>
                  </a:cubicBezTo>
                  <a:lnTo>
                    <a:pt x="12000" y="19286"/>
                  </a:lnTo>
                  <a:lnTo>
                    <a:pt x="19200" y="19286"/>
                  </a:lnTo>
                  <a:cubicBezTo>
                    <a:pt x="19200" y="20057"/>
                    <a:pt x="12000" y="21600"/>
                    <a:pt x="9600" y="21600"/>
                  </a:cubicBezTo>
                  <a:lnTo>
                    <a:pt x="7200" y="21600"/>
                  </a:lnTo>
                  <a:cubicBezTo>
                    <a:pt x="2400" y="21600"/>
                    <a:pt x="0" y="19286"/>
                    <a:pt x="0" y="19286"/>
                  </a:cubicBezTo>
                  <a:lnTo>
                    <a:pt x="0" y="17743"/>
                  </a:lnTo>
                  <a:cubicBezTo>
                    <a:pt x="3200" y="14143"/>
                    <a:pt x="4800" y="11829"/>
                    <a:pt x="4800" y="10800"/>
                  </a:cubicBezTo>
                  <a:lnTo>
                    <a:pt x="4800" y="10029"/>
                  </a:lnTo>
                  <a:lnTo>
                    <a:pt x="0" y="10029"/>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43" name="Shape 1143"/>
            <p:cNvSpPr/>
            <p:nvPr/>
          </p:nvSpPr>
          <p:spPr>
            <a:xfrm>
              <a:off x="621791" y="42672"/>
              <a:ext cx="45721" cy="51817"/>
            </a:xfrm>
            <a:custGeom>
              <a:avLst/>
              <a:gdLst/>
              <a:ahLst/>
              <a:cxnLst>
                <a:cxn ang="0">
                  <a:pos x="wd2" y="hd2"/>
                </a:cxn>
                <a:cxn ang="5400000">
                  <a:pos x="wd2" y="hd2"/>
                </a:cxn>
                <a:cxn ang="10800000">
                  <a:pos x="wd2" y="hd2"/>
                </a:cxn>
                <a:cxn ang="16200000">
                  <a:pos x="wd2" y="hd2"/>
                </a:cxn>
              </a:cxnLst>
              <a:rect l="0" t="0" r="r" b="b"/>
              <a:pathLst>
                <a:path w="21600" h="21600" extrusionOk="0">
                  <a:moveTo>
                    <a:pt x="10080" y="0"/>
                  </a:moveTo>
                  <a:lnTo>
                    <a:pt x="21600" y="0"/>
                  </a:lnTo>
                  <a:lnTo>
                    <a:pt x="21600" y="6353"/>
                  </a:lnTo>
                  <a:lnTo>
                    <a:pt x="15840" y="6353"/>
                  </a:lnTo>
                  <a:lnTo>
                    <a:pt x="15840" y="1271"/>
                  </a:lnTo>
                  <a:lnTo>
                    <a:pt x="14400" y="1271"/>
                  </a:lnTo>
                  <a:cubicBezTo>
                    <a:pt x="12960" y="1271"/>
                    <a:pt x="11520" y="2541"/>
                    <a:pt x="11520" y="2541"/>
                  </a:cubicBezTo>
                  <a:cubicBezTo>
                    <a:pt x="10080" y="2541"/>
                    <a:pt x="8640" y="10165"/>
                    <a:pt x="8640" y="12706"/>
                  </a:cubicBezTo>
                  <a:lnTo>
                    <a:pt x="8640" y="17788"/>
                  </a:lnTo>
                  <a:lnTo>
                    <a:pt x="12960" y="17788"/>
                  </a:lnTo>
                  <a:cubicBezTo>
                    <a:pt x="15840" y="16094"/>
                    <a:pt x="17760" y="15247"/>
                    <a:pt x="18720" y="15247"/>
                  </a:cubicBezTo>
                  <a:lnTo>
                    <a:pt x="20160" y="15247"/>
                  </a:lnTo>
                  <a:lnTo>
                    <a:pt x="20160" y="16518"/>
                  </a:lnTo>
                  <a:cubicBezTo>
                    <a:pt x="20160" y="17788"/>
                    <a:pt x="12960" y="21600"/>
                    <a:pt x="10080" y="21600"/>
                  </a:cubicBezTo>
                  <a:cubicBezTo>
                    <a:pt x="4320" y="21600"/>
                    <a:pt x="0" y="16518"/>
                    <a:pt x="0" y="12706"/>
                  </a:cubicBezTo>
                  <a:cubicBezTo>
                    <a:pt x="0" y="8894"/>
                    <a:pt x="4320" y="2541"/>
                    <a:pt x="5760" y="2541"/>
                  </a:cubicBezTo>
                  <a:cubicBezTo>
                    <a:pt x="5760" y="1271"/>
                    <a:pt x="8640" y="0"/>
                    <a:pt x="1008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44" name="Shape 1144"/>
            <p:cNvSpPr/>
            <p:nvPr/>
          </p:nvSpPr>
          <p:spPr>
            <a:xfrm>
              <a:off x="673607" y="9144"/>
              <a:ext cx="30481" cy="853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771"/>
                  </a:lnTo>
                  <a:cubicBezTo>
                    <a:pt x="21600" y="2314"/>
                    <a:pt x="17280" y="3857"/>
                    <a:pt x="15120" y="3857"/>
                  </a:cubicBezTo>
                  <a:lnTo>
                    <a:pt x="8640" y="3857"/>
                  </a:lnTo>
                  <a:lnTo>
                    <a:pt x="8640" y="3086"/>
                  </a:lnTo>
                  <a:cubicBezTo>
                    <a:pt x="8640" y="2571"/>
                    <a:pt x="9360" y="1543"/>
                    <a:pt x="10800" y="0"/>
                  </a:cubicBezTo>
                  <a:moveTo>
                    <a:pt x="2160" y="8486"/>
                  </a:moveTo>
                  <a:lnTo>
                    <a:pt x="15120" y="8486"/>
                  </a:lnTo>
                  <a:lnTo>
                    <a:pt x="15120" y="11571"/>
                  </a:lnTo>
                  <a:cubicBezTo>
                    <a:pt x="15120" y="13114"/>
                    <a:pt x="12960" y="15429"/>
                    <a:pt x="12960" y="16971"/>
                  </a:cubicBezTo>
                  <a:lnTo>
                    <a:pt x="12960" y="19286"/>
                  </a:lnTo>
                  <a:lnTo>
                    <a:pt x="19440" y="19286"/>
                  </a:lnTo>
                  <a:cubicBezTo>
                    <a:pt x="19440" y="20057"/>
                    <a:pt x="12960" y="21600"/>
                    <a:pt x="10800" y="21600"/>
                  </a:cubicBezTo>
                  <a:lnTo>
                    <a:pt x="8640" y="21600"/>
                  </a:lnTo>
                  <a:cubicBezTo>
                    <a:pt x="6480" y="21600"/>
                    <a:pt x="0" y="19286"/>
                    <a:pt x="0" y="18514"/>
                  </a:cubicBezTo>
                  <a:cubicBezTo>
                    <a:pt x="0" y="18514"/>
                    <a:pt x="720" y="15171"/>
                    <a:pt x="2160" y="8486"/>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45" name="Shape 1145"/>
            <p:cNvSpPr/>
            <p:nvPr/>
          </p:nvSpPr>
          <p:spPr>
            <a:xfrm>
              <a:off x="710183" y="39624"/>
              <a:ext cx="48769" cy="54865"/>
            </a:xfrm>
            <a:custGeom>
              <a:avLst/>
              <a:gdLst/>
              <a:ahLst/>
              <a:cxnLst>
                <a:cxn ang="0">
                  <a:pos x="wd2" y="hd2"/>
                </a:cxn>
                <a:cxn ang="5400000">
                  <a:pos x="wd2" y="hd2"/>
                </a:cxn>
                <a:cxn ang="10800000">
                  <a:pos x="wd2" y="hd2"/>
                </a:cxn>
                <a:cxn ang="16200000">
                  <a:pos x="wd2" y="hd2"/>
                </a:cxn>
              </a:cxnLst>
              <a:rect l="0" t="0" r="r" b="b"/>
              <a:pathLst>
                <a:path w="21600" h="21600" extrusionOk="0">
                  <a:moveTo>
                    <a:pt x="17550" y="0"/>
                  </a:moveTo>
                  <a:cubicBezTo>
                    <a:pt x="20250" y="0"/>
                    <a:pt x="21600" y="800"/>
                    <a:pt x="21600" y="2400"/>
                  </a:cubicBezTo>
                  <a:lnTo>
                    <a:pt x="21600" y="21600"/>
                  </a:lnTo>
                  <a:lnTo>
                    <a:pt x="18900" y="21600"/>
                  </a:lnTo>
                  <a:cubicBezTo>
                    <a:pt x="16200" y="21600"/>
                    <a:pt x="13500" y="19200"/>
                    <a:pt x="13500" y="18000"/>
                  </a:cubicBezTo>
                  <a:cubicBezTo>
                    <a:pt x="15300" y="12400"/>
                    <a:pt x="16200" y="8800"/>
                    <a:pt x="16200" y="7200"/>
                  </a:cubicBezTo>
                  <a:lnTo>
                    <a:pt x="16200" y="4800"/>
                  </a:lnTo>
                  <a:lnTo>
                    <a:pt x="13500" y="4800"/>
                  </a:lnTo>
                  <a:cubicBezTo>
                    <a:pt x="10800" y="4800"/>
                    <a:pt x="9450" y="7200"/>
                    <a:pt x="9450" y="7200"/>
                  </a:cubicBezTo>
                  <a:cubicBezTo>
                    <a:pt x="8100" y="7200"/>
                    <a:pt x="6750" y="15600"/>
                    <a:pt x="6750" y="18000"/>
                  </a:cubicBezTo>
                  <a:lnTo>
                    <a:pt x="6750" y="20400"/>
                  </a:lnTo>
                  <a:lnTo>
                    <a:pt x="0" y="20400"/>
                  </a:lnTo>
                  <a:lnTo>
                    <a:pt x="0" y="16800"/>
                  </a:lnTo>
                  <a:cubicBezTo>
                    <a:pt x="1800" y="11200"/>
                    <a:pt x="2700" y="7600"/>
                    <a:pt x="2700" y="6000"/>
                  </a:cubicBezTo>
                  <a:lnTo>
                    <a:pt x="2700" y="3600"/>
                  </a:lnTo>
                  <a:lnTo>
                    <a:pt x="0" y="3600"/>
                  </a:lnTo>
                  <a:lnTo>
                    <a:pt x="0" y="1200"/>
                  </a:lnTo>
                  <a:lnTo>
                    <a:pt x="5400" y="1200"/>
                  </a:lnTo>
                  <a:cubicBezTo>
                    <a:pt x="8100" y="2800"/>
                    <a:pt x="9900" y="3600"/>
                    <a:pt x="10800" y="3600"/>
                  </a:cubicBezTo>
                  <a:lnTo>
                    <a:pt x="12150" y="3600"/>
                  </a:lnTo>
                  <a:lnTo>
                    <a:pt x="12150" y="2400"/>
                  </a:lnTo>
                  <a:cubicBezTo>
                    <a:pt x="12150" y="1200"/>
                    <a:pt x="14850" y="0"/>
                    <a:pt x="1755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46" name="Shape 1146"/>
            <p:cNvSpPr/>
            <p:nvPr/>
          </p:nvSpPr>
          <p:spPr>
            <a:xfrm>
              <a:off x="774191" y="42672"/>
              <a:ext cx="45721" cy="51817"/>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15840" y="0"/>
                  </a:lnTo>
                  <a:cubicBezTo>
                    <a:pt x="19680" y="0"/>
                    <a:pt x="21600" y="847"/>
                    <a:pt x="21600" y="2541"/>
                  </a:cubicBezTo>
                  <a:lnTo>
                    <a:pt x="21600" y="5082"/>
                  </a:lnTo>
                  <a:cubicBezTo>
                    <a:pt x="21600" y="7624"/>
                    <a:pt x="18720" y="10165"/>
                    <a:pt x="18720" y="8894"/>
                  </a:cubicBezTo>
                  <a:cubicBezTo>
                    <a:pt x="18720" y="10165"/>
                    <a:pt x="10080" y="12706"/>
                    <a:pt x="7200" y="12706"/>
                  </a:cubicBezTo>
                  <a:lnTo>
                    <a:pt x="7200" y="13976"/>
                  </a:lnTo>
                  <a:cubicBezTo>
                    <a:pt x="7200" y="15247"/>
                    <a:pt x="8640" y="17788"/>
                    <a:pt x="11520" y="17788"/>
                  </a:cubicBezTo>
                  <a:cubicBezTo>
                    <a:pt x="12960" y="17788"/>
                    <a:pt x="15840" y="16518"/>
                    <a:pt x="17280" y="16518"/>
                  </a:cubicBezTo>
                  <a:lnTo>
                    <a:pt x="20160" y="16518"/>
                  </a:lnTo>
                  <a:lnTo>
                    <a:pt x="20160" y="17788"/>
                  </a:lnTo>
                  <a:cubicBezTo>
                    <a:pt x="20160" y="19059"/>
                    <a:pt x="15840" y="21600"/>
                    <a:pt x="14400" y="21600"/>
                  </a:cubicBezTo>
                  <a:lnTo>
                    <a:pt x="11520" y="21600"/>
                  </a:lnTo>
                  <a:cubicBezTo>
                    <a:pt x="4320" y="21600"/>
                    <a:pt x="0" y="17788"/>
                    <a:pt x="0" y="15247"/>
                  </a:cubicBezTo>
                  <a:lnTo>
                    <a:pt x="0" y="12706"/>
                  </a:lnTo>
                  <a:cubicBezTo>
                    <a:pt x="0" y="5082"/>
                    <a:pt x="5760" y="0"/>
                    <a:pt x="14400" y="0"/>
                  </a:cubicBezTo>
                  <a:moveTo>
                    <a:pt x="12960" y="2541"/>
                  </a:moveTo>
                  <a:cubicBezTo>
                    <a:pt x="11520" y="2541"/>
                    <a:pt x="8640" y="6353"/>
                    <a:pt x="8640" y="7624"/>
                  </a:cubicBezTo>
                  <a:lnTo>
                    <a:pt x="8640" y="10165"/>
                  </a:lnTo>
                  <a:lnTo>
                    <a:pt x="10080" y="10165"/>
                  </a:lnTo>
                  <a:cubicBezTo>
                    <a:pt x="10080" y="10165"/>
                    <a:pt x="14400" y="7624"/>
                    <a:pt x="14400" y="6353"/>
                  </a:cubicBezTo>
                  <a:cubicBezTo>
                    <a:pt x="12960" y="7624"/>
                    <a:pt x="15840" y="5082"/>
                    <a:pt x="15840" y="3812"/>
                  </a:cubicBezTo>
                  <a:lnTo>
                    <a:pt x="15840" y="2541"/>
                  </a:lnTo>
                  <a:lnTo>
                    <a:pt x="12960" y="254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47" name="Shape 1147"/>
            <p:cNvSpPr/>
            <p:nvPr/>
          </p:nvSpPr>
          <p:spPr>
            <a:xfrm>
              <a:off x="865632" y="33528"/>
              <a:ext cx="60961" cy="60961"/>
            </a:xfrm>
            <a:custGeom>
              <a:avLst/>
              <a:gdLst/>
              <a:ahLst/>
              <a:cxnLst>
                <a:cxn ang="0">
                  <a:pos x="wd2" y="hd2"/>
                </a:cxn>
                <a:cxn ang="5400000">
                  <a:pos x="wd2" y="hd2"/>
                </a:cxn>
                <a:cxn ang="10800000">
                  <a:pos x="wd2" y="hd2"/>
                </a:cxn>
                <a:cxn ang="16200000">
                  <a:pos x="wd2" y="hd2"/>
                </a:cxn>
              </a:cxnLst>
              <a:rect l="0" t="0" r="r" b="b"/>
              <a:pathLst>
                <a:path w="21600" h="21600" extrusionOk="0">
                  <a:moveTo>
                    <a:pt x="9720" y="0"/>
                  </a:moveTo>
                  <a:cubicBezTo>
                    <a:pt x="15120" y="0"/>
                    <a:pt x="21600" y="4320"/>
                    <a:pt x="21600" y="8640"/>
                  </a:cubicBezTo>
                  <a:lnTo>
                    <a:pt x="21600" y="9720"/>
                  </a:lnTo>
                  <a:cubicBezTo>
                    <a:pt x="21600" y="11880"/>
                    <a:pt x="18360" y="18360"/>
                    <a:pt x="19440" y="17280"/>
                  </a:cubicBezTo>
                  <a:cubicBezTo>
                    <a:pt x="19440" y="18360"/>
                    <a:pt x="14040" y="21600"/>
                    <a:pt x="10800" y="21600"/>
                  </a:cubicBezTo>
                  <a:cubicBezTo>
                    <a:pt x="4320" y="21600"/>
                    <a:pt x="0" y="17280"/>
                    <a:pt x="0" y="12960"/>
                  </a:cubicBezTo>
                  <a:cubicBezTo>
                    <a:pt x="0" y="7560"/>
                    <a:pt x="2160" y="2160"/>
                    <a:pt x="3240" y="2160"/>
                  </a:cubicBezTo>
                  <a:cubicBezTo>
                    <a:pt x="3240" y="1080"/>
                    <a:pt x="7560" y="0"/>
                    <a:pt x="9720" y="0"/>
                  </a:cubicBezTo>
                </a:path>
              </a:pathLst>
            </a:custGeom>
            <a:solidFill>
              <a:srgbClr val="98456F"/>
            </a:solidFill>
            <a:ln w="12700" cap="flat">
              <a:noFill/>
              <a:miter lim="400000"/>
            </a:ln>
            <a:effectLst/>
          </p:spPr>
          <p:txBody>
            <a:bodyPr wrap="square" lIns="0" tIns="0" rIns="0" bIns="0" numCol="1" anchor="t">
              <a:noAutofit/>
            </a:bodyPr>
            <a:lstStyle/>
            <a:p>
              <a:pPr lvl="0"/>
              <a:endParaRPr/>
            </a:p>
          </p:txBody>
        </p:sp>
        <p:sp>
          <p:nvSpPr>
            <p:cNvPr id="1148" name="Shape 1148"/>
            <p:cNvSpPr/>
            <p:nvPr/>
          </p:nvSpPr>
          <p:spPr>
            <a:xfrm>
              <a:off x="975359" y="3048"/>
              <a:ext cx="64009" cy="88393"/>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lnTo>
                    <a:pt x="14400" y="0"/>
                  </a:lnTo>
                  <a:cubicBezTo>
                    <a:pt x="19200" y="0"/>
                    <a:pt x="21600" y="248"/>
                    <a:pt x="21600" y="745"/>
                  </a:cubicBezTo>
                  <a:lnTo>
                    <a:pt x="21600" y="1490"/>
                  </a:lnTo>
                  <a:cubicBezTo>
                    <a:pt x="20571" y="1490"/>
                    <a:pt x="19543" y="5959"/>
                    <a:pt x="19543" y="7448"/>
                  </a:cubicBezTo>
                  <a:lnTo>
                    <a:pt x="17486" y="7448"/>
                  </a:lnTo>
                  <a:lnTo>
                    <a:pt x="17486" y="4469"/>
                  </a:lnTo>
                  <a:cubicBezTo>
                    <a:pt x="17486" y="2979"/>
                    <a:pt x="14400" y="2234"/>
                    <a:pt x="14400" y="2234"/>
                  </a:cubicBezTo>
                  <a:lnTo>
                    <a:pt x="12343" y="2234"/>
                  </a:lnTo>
                  <a:cubicBezTo>
                    <a:pt x="11314" y="2234"/>
                    <a:pt x="8229" y="4469"/>
                    <a:pt x="8229" y="4469"/>
                  </a:cubicBezTo>
                  <a:cubicBezTo>
                    <a:pt x="8229" y="5214"/>
                    <a:pt x="11314" y="8193"/>
                    <a:pt x="12343" y="7448"/>
                  </a:cubicBezTo>
                  <a:cubicBezTo>
                    <a:pt x="15771" y="9931"/>
                    <a:pt x="17829" y="11421"/>
                    <a:pt x="18514" y="11917"/>
                  </a:cubicBezTo>
                  <a:cubicBezTo>
                    <a:pt x="19200" y="12910"/>
                    <a:pt x="19543" y="13903"/>
                    <a:pt x="19543" y="14897"/>
                  </a:cubicBezTo>
                  <a:cubicBezTo>
                    <a:pt x="19543" y="17876"/>
                    <a:pt x="15429" y="21600"/>
                    <a:pt x="13371" y="21600"/>
                  </a:cubicBezTo>
                  <a:lnTo>
                    <a:pt x="0" y="21600"/>
                  </a:lnTo>
                  <a:lnTo>
                    <a:pt x="0" y="18621"/>
                  </a:lnTo>
                  <a:cubicBezTo>
                    <a:pt x="0" y="15641"/>
                    <a:pt x="343" y="14152"/>
                    <a:pt x="1029" y="14152"/>
                  </a:cubicBezTo>
                  <a:lnTo>
                    <a:pt x="3086" y="14152"/>
                  </a:lnTo>
                  <a:lnTo>
                    <a:pt x="3086" y="14897"/>
                  </a:lnTo>
                  <a:cubicBezTo>
                    <a:pt x="3086" y="18621"/>
                    <a:pt x="5143" y="20855"/>
                    <a:pt x="9257" y="20855"/>
                  </a:cubicBezTo>
                  <a:cubicBezTo>
                    <a:pt x="10286" y="20855"/>
                    <a:pt x="14400" y="18621"/>
                    <a:pt x="14400" y="17131"/>
                  </a:cubicBezTo>
                  <a:cubicBezTo>
                    <a:pt x="8229" y="12662"/>
                    <a:pt x="4800" y="10179"/>
                    <a:pt x="4114" y="9683"/>
                  </a:cubicBezTo>
                  <a:cubicBezTo>
                    <a:pt x="4114" y="9683"/>
                    <a:pt x="4114" y="8690"/>
                    <a:pt x="4114" y="6703"/>
                  </a:cubicBezTo>
                  <a:cubicBezTo>
                    <a:pt x="4114" y="3724"/>
                    <a:pt x="6171" y="1490"/>
                    <a:pt x="7200" y="1490"/>
                  </a:cubicBezTo>
                  <a:cubicBezTo>
                    <a:pt x="9257" y="993"/>
                    <a:pt x="10629" y="497"/>
                    <a:pt x="11314" y="0"/>
                  </a:cubicBezTo>
                  <a:cubicBezTo>
                    <a:pt x="12000" y="0"/>
                    <a:pt x="12343" y="0"/>
                    <a:pt x="12343"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49" name="Shape 1149"/>
            <p:cNvSpPr/>
            <p:nvPr/>
          </p:nvSpPr>
          <p:spPr>
            <a:xfrm>
              <a:off x="1042415" y="42672"/>
              <a:ext cx="54865" cy="518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400" y="0"/>
                  </a:lnTo>
                  <a:lnTo>
                    <a:pt x="8400" y="5082"/>
                  </a:lnTo>
                  <a:cubicBezTo>
                    <a:pt x="8400" y="7624"/>
                    <a:pt x="7200" y="11435"/>
                    <a:pt x="7200" y="13976"/>
                  </a:cubicBezTo>
                  <a:lnTo>
                    <a:pt x="7200" y="17788"/>
                  </a:lnTo>
                  <a:lnTo>
                    <a:pt x="8400" y="17788"/>
                  </a:lnTo>
                  <a:cubicBezTo>
                    <a:pt x="8400" y="17788"/>
                    <a:pt x="10800" y="15247"/>
                    <a:pt x="9600" y="16518"/>
                  </a:cubicBezTo>
                  <a:cubicBezTo>
                    <a:pt x="10800" y="16518"/>
                    <a:pt x="13200" y="12706"/>
                    <a:pt x="13200" y="11435"/>
                  </a:cubicBezTo>
                  <a:cubicBezTo>
                    <a:pt x="13200" y="5082"/>
                    <a:pt x="15600" y="0"/>
                    <a:pt x="16800" y="0"/>
                  </a:cubicBezTo>
                  <a:lnTo>
                    <a:pt x="21600" y="0"/>
                  </a:lnTo>
                  <a:lnTo>
                    <a:pt x="21600" y="2541"/>
                  </a:lnTo>
                  <a:cubicBezTo>
                    <a:pt x="20000" y="8471"/>
                    <a:pt x="19200" y="12282"/>
                    <a:pt x="19200" y="13976"/>
                  </a:cubicBezTo>
                  <a:lnTo>
                    <a:pt x="19200" y="17788"/>
                  </a:lnTo>
                  <a:lnTo>
                    <a:pt x="21600" y="17788"/>
                  </a:lnTo>
                  <a:lnTo>
                    <a:pt x="21600" y="21600"/>
                  </a:lnTo>
                  <a:lnTo>
                    <a:pt x="13200" y="21600"/>
                  </a:lnTo>
                  <a:lnTo>
                    <a:pt x="13200" y="19059"/>
                  </a:lnTo>
                  <a:lnTo>
                    <a:pt x="12000" y="19059"/>
                  </a:lnTo>
                  <a:cubicBezTo>
                    <a:pt x="10400" y="20753"/>
                    <a:pt x="8800" y="21600"/>
                    <a:pt x="7200" y="21600"/>
                  </a:cubicBezTo>
                  <a:lnTo>
                    <a:pt x="1200" y="21600"/>
                  </a:lnTo>
                  <a:cubicBezTo>
                    <a:pt x="400" y="18212"/>
                    <a:pt x="0" y="16518"/>
                    <a:pt x="0" y="16518"/>
                  </a:cubicBezTo>
                  <a:cubicBezTo>
                    <a:pt x="1600" y="10588"/>
                    <a:pt x="2400" y="6776"/>
                    <a:pt x="2400" y="5082"/>
                  </a:cubicBezTo>
                  <a:lnTo>
                    <a:pt x="2400" y="2541"/>
                  </a:lnTo>
                  <a:lnTo>
                    <a:pt x="0" y="254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50" name="Shape 1150"/>
            <p:cNvSpPr/>
            <p:nvPr/>
          </p:nvSpPr>
          <p:spPr>
            <a:xfrm>
              <a:off x="1106423" y="9144"/>
              <a:ext cx="30481" cy="85345"/>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15120" y="0"/>
                  </a:lnTo>
                  <a:cubicBezTo>
                    <a:pt x="15120" y="0"/>
                    <a:pt x="21600" y="1543"/>
                    <a:pt x="21600" y="1543"/>
                  </a:cubicBezTo>
                  <a:cubicBezTo>
                    <a:pt x="21600" y="2314"/>
                    <a:pt x="15120" y="4629"/>
                    <a:pt x="12960" y="4629"/>
                  </a:cubicBezTo>
                  <a:lnTo>
                    <a:pt x="8640" y="4629"/>
                  </a:lnTo>
                  <a:lnTo>
                    <a:pt x="8640" y="3086"/>
                  </a:lnTo>
                  <a:cubicBezTo>
                    <a:pt x="8640" y="2314"/>
                    <a:pt x="10800" y="0"/>
                    <a:pt x="12960" y="0"/>
                  </a:cubicBezTo>
                  <a:moveTo>
                    <a:pt x="2160" y="8486"/>
                  </a:moveTo>
                  <a:lnTo>
                    <a:pt x="8640" y="8486"/>
                  </a:lnTo>
                  <a:cubicBezTo>
                    <a:pt x="8640" y="8486"/>
                    <a:pt x="17280" y="10800"/>
                    <a:pt x="17280" y="10800"/>
                  </a:cubicBezTo>
                  <a:cubicBezTo>
                    <a:pt x="14400" y="12857"/>
                    <a:pt x="12960" y="14914"/>
                    <a:pt x="12960" y="16971"/>
                  </a:cubicBezTo>
                  <a:lnTo>
                    <a:pt x="12960" y="20057"/>
                  </a:lnTo>
                  <a:lnTo>
                    <a:pt x="17280" y="20057"/>
                  </a:lnTo>
                  <a:lnTo>
                    <a:pt x="17280" y="21600"/>
                  </a:lnTo>
                  <a:lnTo>
                    <a:pt x="2160" y="21600"/>
                  </a:lnTo>
                  <a:cubicBezTo>
                    <a:pt x="720" y="19543"/>
                    <a:pt x="0" y="18514"/>
                    <a:pt x="0" y="18514"/>
                  </a:cubicBezTo>
                  <a:cubicBezTo>
                    <a:pt x="0" y="18000"/>
                    <a:pt x="720" y="14657"/>
                    <a:pt x="2160" y="8486"/>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51" name="Shape 1151"/>
            <p:cNvSpPr/>
            <p:nvPr/>
          </p:nvSpPr>
          <p:spPr>
            <a:xfrm>
              <a:off x="1139951" y="21336"/>
              <a:ext cx="36577" cy="73153"/>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14400" y="0"/>
                  </a:lnTo>
                  <a:lnTo>
                    <a:pt x="14400" y="6300"/>
                  </a:lnTo>
                  <a:lnTo>
                    <a:pt x="21600" y="6300"/>
                  </a:lnTo>
                  <a:lnTo>
                    <a:pt x="21600" y="8100"/>
                  </a:lnTo>
                  <a:lnTo>
                    <a:pt x="12600" y="8100"/>
                  </a:lnTo>
                  <a:cubicBezTo>
                    <a:pt x="11400" y="13500"/>
                    <a:pt x="10800" y="17100"/>
                    <a:pt x="10800" y="18900"/>
                  </a:cubicBezTo>
                  <a:lnTo>
                    <a:pt x="18000" y="18900"/>
                  </a:lnTo>
                  <a:lnTo>
                    <a:pt x="18000" y="21600"/>
                  </a:lnTo>
                  <a:lnTo>
                    <a:pt x="1800" y="21600"/>
                  </a:lnTo>
                  <a:lnTo>
                    <a:pt x="1800" y="17100"/>
                  </a:lnTo>
                  <a:cubicBezTo>
                    <a:pt x="4200" y="12900"/>
                    <a:pt x="5400" y="10200"/>
                    <a:pt x="5400" y="9000"/>
                  </a:cubicBezTo>
                  <a:lnTo>
                    <a:pt x="5400" y="8100"/>
                  </a:lnTo>
                  <a:lnTo>
                    <a:pt x="0" y="8100"/>
                  </a:lnTo>
                  <a:lnTo>
                    <a:pt x="0" y="7200"/>
                  </a:lnTo>
                  <a:cubicBezTo>
                    <a:pt x="0" y="7200"/>
                    <a:pt x="1800" y="6300"/>
                    <a:pt x="3600" y="6300"/>
                  </a:cubicBezTo>
                  <a:lnTo>
                    <a:pt x="7200" y="63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52" name="Shape 1152"/>
            <p:cNvSpPr/>
            <p:nvPr/>
          </p:nvSpPr>
          <p:spPr>
            <a:xfrm>
              <a:off x="1179576" y="42672"/>
              <a:ext cx="45720" cy="51817"/>
            </a:xfrm>
            <a:custGeom>
              <a:avLst/>
              <a:gdLst/>
              <a:ahLst/>
              <a:cxnLst>
                <a:cxn ang="0">
                  <a:pos x="wd2" y="hd2"/>
                </a:cxn>
                <a:cxn ang="5400000">
                  <a:pos x="wd2" y="hd2"/>
                </a:cxn>
                <a:cxn ang="10800000">
                  <a:pos x="wd2" y="hd2"/>
                </a:cxn>
                <a:cxn ang="16200000">
                  <a:pos x="wd2" y="hd2"/>
                </a:cxn>
              </a:cxnLst>
              <a:rect l="0" t="0" r="r" b="b"/>
              <a:pathLst>
                <a:path w="21600" h="21600" extrusionOk="0">
                  <a:moveTo>
                    <a:pt x="15840" y="0"/>
                  </a:moveTo>
                  <a:cubicBezTo>
                    <a:pt x="19680" y="0"/>
                    <a:pt x="21600" y="847"/>
                    <a:pt x="21600" y="2541"/>
                  </a:cubicBezTo>
                  <a:lnTo>
                    <a:pt x="21600" y="6353"/>
                  </a:lnTo>
                  <a:cubicBezTo>
                    <a:pt x="21600" y="7624"/>
                    <a:pt x="18720" y="10165"/>
                    <a:pt x="20160" y="8894"/>
                  </a:cubicBezTo>
                  <a:cubicBezTo>
                    <a:pt x="14400" y="11435"/>
                    <a:pt x="11040" y="12706"/>
                    <a:pt x="10080" y="12706"/>
                  </a:cubicBezTo>
                  <a:cubicBezTo>
                    <a:pt x="9120" y="13553"/>
                    <a:pt x="8640" y="14400"/>
                    <a:pt x="8640" y="15247"/>
                  </a:cubicBezTo>
                  <a:cubicBezTo>
                    <a:pt x="8640" y="16518"/>
                    <a:pt x="11520" y="19059"/>
                    <a:pt x="12960" y="19059"/>
                  </a:cubicBezTo>
                  <a:cubicBezTo>
                    <a:pt x="14880" y="18212"/>
                    <a:pt x="17280" y="17788"/>
                    <a:pt x="20160" y="17788"/>
                  </a:cubicBezTo>
                  <a:lnTo>
                    <a:pt x="20160" y="20329"/>
                  </a:lnTo>
                  <a:cubicBezTo>
                    <a:pt x="20160" y="21176"/>
                    <a:pt x="18720" y="21600"/>
                    <a:pt x="15840" y="21600"/>
                  </a:cubicBezTo>
                  <a:lnTo>
                    <a:pt x="7200" y="21600"/>
                  </a:lnTo>
                  <a:cubicBezTo>
                    <a:pt x="4320" y="21600"/>
                    <a:pt x="0" y="17788"/>
                    <a:pt x="0" y="15247"/>
                  </a:cubicBezTo>
                  <a:lnTo>
                    <a:pt x="0" y="12706"/>
                  </a:lnTo>
                  <a:cubicBezTo>
                    <a:pt x="0" y="7624"/>
                    <a:pt x="2880" y="2541"/>
                    <a:pt x="4320" y="2541"/>
                  </a:cubicBezTo>
                  <a:cubicBezTo>
                    <a:pt x="4320" y="1271"/>
                    <a:pt x="12960" y="0"/>
                    <a:pt x="15840" y="0"/>
                  </a:cubicBezTo>
                  <a:moveTo>
                    <a:pt x="14400" y="2541"/>
                  </a:moveTo>
                  <a:cubicBezTo>
                    <a:pt x="12960" y="2541"/>
                    <a:pt x="10080" y="5082"/>
                    <a:pt x="10080" y="6353"/>
                  </a:cubicBezTo>
                  <a:cubicBezTo>
                    <a:pt x="10080" y="5082"/>
                    <a:pt x="8640" y="7624"/>
                    <a:pt x="8640" y="8894"/>
                  </a:cubicBezTo>
                  <a:lnTo>
                    <a:pt x="8640" y="10165"/>
                  </a:lnTo>
                  <a:lnTo>
                    <a:pt x="10080" y="10165"/>
                  </a:lnTo>
                  <a:cubicBezTo>
                    <a:pt x="11520" y="10165"/>
                    <a:pt x="15840" y="6353"/>
                    <a:pt x="15840" y="3812"/>
                  </a:cubicBezTo>
                  <a:lnTo>
                    <a:pt x="15840" y="2541"/>
                  </a:lnTo>
                  <a:lnTo>
                    <a:pt x="14400" y="254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53" name="Shape 1153"/>
            <p:cNvSpPr/>
            <p:nvPr/>
          </p:nvSpPr>
          <p:spPr>
            <a:xfrm>
              <a:off x="1258824" y="27432"/>
              <a:ext cx="60960" cy="94489"/>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lnTo>
                    <a:pt x="18360" y="0"/>
                  </a:lnTo>
                  <a:cubicBezTo>
                    <a:pt x="19440" y="0"/>
                    <a:pt x="21600" y="2090"/>
                    <a:pt x="21600" y="2787"/>
                  </a:cubicBezTo>
                  <a:lnTo>
                    <a:pt x="21600" y="4877"/>
                  </a:lnTo>
                  <a:cubicBezTo>
                    <a:pt x="21600" y="5806"/>
                    <a:pt x="20880" y="6503"/>
                    <a:pt x="19440" y="6968"/>
                  </a:cubicBezTo>
                  <a:cubicBezTo>
                    <a:pt x="18720" y="7432"/>
                    <a:pt x="16920" y="8361"/>
                    <a:pt x="14040" y="9755"/>
                  </a:cubicBezTo>
                  <a:cubicBezTo>
                    <a:pt x="16200" y="11148"/>
                    <a:pt x="17640" y="12077"/>
                    <a:pt x="18360" y="12542"/>
                  </a:cubicBezTo>
                  <a:cubicBezTo>
                    <a:pt x="19080" y="13006"/>
                    <a:pt x="19440" y="13935"/>
                    <a:pt x="19440" y="15329"/>
                  </a:cubicBezTo>
                  <a:cubicBezTo>
                    <a:pt x="19440" y="18116"/>
                    <a:pt x="17280" y="20206"/>
                    <a:pt x="17280" y="19510"/>
                  </a:cubicBezTo>
                  <a:cubicBezTo>
                    <a:pt x="17280" y="20206"/>
                    <a:pt x="10800" y="21600"/>
                    <a:pt x="8640" y="21600"/>
                  </a:cubicBezTo>
                  <a:cubicBezTo>
                    <a:pt x="3240" y="21600"/>
                    <a:pt x="0" y="19510"/>
                    <a:pt x="0" y="17419"/>
                  </a:cubicBezTo>
                  <a:lnTo>
                    <a:pt x="0" y="16723"/>
                  </a:lnTo>
                  <a:lnTo>
                    <a:pt x="1080" y="16723"/>
                  </a:lnTo>
                  <a:cubicBezTo>
                    <a:pt x="3960" y="18581"/>
                    <a:pt x="5400" y="19510"/>
                    <a:pt x="5400" y="19510"/>
                  </a:cubicBezTo>
                  <a:cubicBezTo>
                    <a:pt x="6120" y="19974"/>
                    <a:pt x="6840" y="20206"/>
                    <a:pt x="7560" y="20206"/>
                  </a:cubicBezTo>
                  <a:cubicBezTo>
                    <a:pt x="9720" y="20206"/>
                    <a:pt x="12960" y="16723"/>
                    <a:pt x="12960" y="14632"/>
                  </a:cubicBezTo>
                  <a:lnTo>
                    <a:pt x="12960" y="11845"/>
                  </a:lnTo>
                  <a:lnTo>
                    <a:pt x="10800" y="11845"/>
                  </a:lnTo>
                  <a:cubicBezTo>
                    <a:pt x="9360" y="12774"/>
                    <a:pt x="8280" y="13239"/>
                    <a:pt x="7560" y="13239"/>
                  </a:cubicBezTo>
                  <a:lnTo>
                    <a:pt x="6480" y="13239"/>
                  </a:lnTo>
                  <a:lnTo>
                    <a:pt x="6480" y="11845"/>
                  </a:lnTo>
                  <a:cubicBezTo>
                    <a:pt x="6480" y="11148"/>
                    <a:pt x="11880" y="7665"/>
                    <a:pt x="11880" y="8361"/>
                  </a:cubicBezTo>
                  <a:cubicBezTo>
                    <a:pt x="14040" y="6968"/>
                    <a:pt x="15120" y="5806"/>
                    <a:pt x="15120" y="4877"/>
                  </a:cubicBezTo>
                  <a:lnTo>
                    <a:pt x="15120" y="4181"/>
                  </a:lnTo>
                  <a:cubicBezTo>
                    <a:pt x="15120" y="3484"/>
                    <a:pt x="12960" y="1394"/>
                    <a:pt x="12960" y="1394"/>
                  </a:cubicBezTo>
                  <a:cubicBezTo>
                    <a:pt x="11880" y="1394"/>
                    <a:pt x="9720" y="2090"/>
                    <a:pt x="10800" y="2090"/>
                  </a:cubicBezTo>
                  <a:cubicBezTo>
                    <a:pt x="8640" y="2090"/>
                    <a:pt x="7560" y="3484"/>
                    <a:pt x="7560" y="3484"/>
                  </a:cubicBezTo>
                  <a:cubicBezTo>
                    <a:pt x="6840" y="6271"/>
                    <a:pt x="6120" y="7665"/>
                    <a:pt x="5400" y="7665"/>
                  </a:cubicBezTo>
                  <a:lnTo>
                    <a:pt x="4320" y="7665"/>
                  </a:lnTo>
                  <a:lnTo>
                    <a:pt x="4320" y="4181"/>
                  </a:lnTo>
                  <a:cubicBezTo>
                    <a:pt x="4320" y="2787"/>
                    <a:pt x="5400" y="2090"/>
                    <a:pt x="5400" y="2090"/>
                  </a:cubicBezTo>
                  <a:cubicBezTo>
                    <a:pt x="5400" y="1394"/>
                    <a:pt x="7560" y="0"/>
                    <a:pt x="864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54" name="Shape 1154"/>
            <p:cNvSpPr/>
            <p:nvPr/>
          </p:nvSpPr>
          <p:spPr>
            <a:xfrm>
              <a:off x="1335024" y="27432"/>
              <a:ext cx="60960" cy="67057"/>
            </a:xfrm>
            <a:custGeom>
              <a:avLst/>
              <a:gdLst/>
              <a:ahLst/>
              <a:cxnLst>
                <a:cxn ang="0">
                  <a:pos x="wd2" y="hd2"/>
                </a:cxn>
                <a:cxn ang="5400000">
                  <a:pos x="wd2" y="hd2"/>
                </a:cxn>
                <a:cxn ang="10800000">
                  <a:pos x="wd2" y="hd2"/>
                </a:cxn>
                <a:cxn ang="16200000">
                  <a:pos x="wd2" y="hd2"/>
                </a:cxn>
              </a:cxnLst>
              <a:rect l="0" t="0" r="r" b="b"/>
              <a:pathLst>
                <a:path w="21600" h="21600" extrusionOk="0">
                  <a:moveTo>
                    <a:pt x="11880" y="0"/>
                  </a:moveTo>
                  <a:lnTo>
                    <a:pt x="12960" y="0"/>
                  </a:lnTo>
                  <a:cubicBezTo>
                    <a:pt x="17280" y="0"/>
                    <a:pt x="21600" y="2945"/>
                    <a:pt x="21600" y="8836"/>
                  </a:cubicBezTo>
                  <a:cubicBezTo>
                    <a:pt x="21600" y="15709"/>
                    <a:pt x="16200" y="21600"/>
                    <a:pt x="9720" y="21600"/>
                  </a:cubicBezTo>
                  <a:lnTo>
                    <a:pt x="8640" y="21600"/>
                  </a:lnTo>
                  <a:cubicBezTo>
                    <a:pt x="3240" y="21600"/>
                    <a:pt x="0" y="17673"/>
                    <a:pt x="0" y="12764"/>
                  </a:cubicBezTo>
                  <a:cubicBezTo>
                    <a:pt x="0" y="6873"/>
                    <a:pt x="6480" y="0"/>
                    <a:pt x="11880" y="0"/>
                  </a:cubicBezTo>
                  <a:moveTo>
                    <a:pt x="11880" y="1964"/>
                  </a:moveTo>
                  <a:cubicBezTo>
                    <a:pt x="9720" y="1964"/>
                    <a:pt x="5400" y="9818"/>
                    <a:pt x="5400" y="13745"/>
                  </a:cubicBezTo>
                  <a:lnTo>
                    <a:pt x="5400" y="15709"/>
                  </a:lnTo>
                  <a:cubicBezTo>
                    <a:pt x="5400" y="18327"/>
                    <a:pt x="6120" y="19636"/>
                    <a:pt x="7560" y="19636"/>
                  </a:cubicBezTo>
                  <a:lnTo>
                    <a:pt x="9720" y="19636"/>
                  </a:lnTo>
                  <a:cubicBezTo>
                    <a:pt x="12960" y="19636"/>
                    <a:pt x="16200" y="12764"/>
                    <a:pt x="16200" y="6873"/>
                  </a:cubicBezTo>
                  <a:lnTo>
                    <a:pt x="16200" y="5891"/>
                  </a:lnTo>
                  <a:cubicBezTo>
                    <a:pt x="16200" y="3927"/>
                    <a:pt x="14040" y="1964"/>
                    <a:pt x="12960" y="1964"/>
                  </a:cubicBezTo>
                  <a:lnTo>
                    <a:pt x="11880" y="1964"/>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55" name="Shape 1155"/>
            <p:cNvSpPr/>
            <p:nvPr/>
          </p:nvSpPr>
          <p:spPr>
            <a:xfrm>
              <a:off x="1411224" y="27432"/>
              <a:ext cx="60960" cy="70105"/>
            </a:xfrm>
            <a:custGeom>
              <a:avLst/>
              <a:gdLst/>
              <a:ahLst/>
              <a:cxnLst>
                <a:cxn ang="0">
                  <a:pos x="wd2" y="hd2"/>
                </a:cxn>
                <a:cxn ang="5400000">
                  <a:pos x="wd2" y="hd2"/>
                </a:cxn>
                <a:cxn ang="10800000">
                  <a:pos x="wd2" y="hd2"/>
                </a:cxn>
                <a:cxn ang="16200000">
                  <a:pos x="wd2" y="hd2"/>
                </a:cxn>
              </a:cxnLst>
              <a:rect l="0" t="0" r="r" b="b"/>
              <a:pathLst>
                <a:path w="21600" h="21600" extrusionOk="0">
                  <a:moveTo>
                    <a:pt x="11880" y="0"/>
                  </a:moveTo>
                  <a:lnTo>
                    <a:pt x="12960" y="0"/>
                  </a:lnTo>
                  <a:cubicBezTo>
                    <a:pt x="16200" y="0"/>
                    <a:pt x="21600" y="3757"/>
                    <a:pt x="21600" y="8452"/>
                  </a:cubicBezTo>
                  <a:cubicBezTo>
                    <a:pt x="21600" y="14087"/>
                    <a:pt x="17280" y="19722"/>
                    <a:pt x="16200" y="18783"/>
                  </a:cubicBezTo>
                  <a:cubicBezTo>
                    <a:pt x="16200" y="18783"/>
                    <a:pt x="6480" y="21600"/>
                    <a:pt x="6480" y="21600"/>
                  </a:cubicBezTo>
                  <a:cubicBezTo>
                    <a:pt x="5400" y="21600"/>
                    <a:pt x="2160" y="18783"/>
                    <a:pt x="3240" y="19722"/>
                  </a:cubicBezTo>
                  <a:cubicBezTo>
                    <a:pt x="2160" y="19722"/>
                    <a:pt x="0" y="14087"/>
                    <a:pt x="0" y="12209"/>
                  </a:cubicBezTo>
                  <a:cubicBezTo>
                    <a:pt x="0" y="8452"/>
                    <a:pt x="3240" y="2817"/>
                    <a:pt x="4320" y="2817"/>
                  </a:cubicBezTo>
                  <a:cubicBezTo>
                    <a:pt x="7920" y="1565"/>
                    <a:pt x="10080" y="626"/>
                    <a:pt x="10800" y="0"/>
                  </a:cubicBezTo>
                  <a:cubicBezTo>
                    <a:pt x="11520" y="0"/>
                    <a:pt x="11880" y="0"/>
                    <a:pt x="11880" y="0"/>
                  </a:cubicBezTo>
                  <a:moveTo>
                    <a:pt x="10800" y="2817"/>
                  </a:moveTo>
                  <a:cubicBezTo>
                    <a:pt x="8640" y="2817"/>
                    <a:pt x="5400" y="10330"/>
                    <a:pt x="5400" y="13148"/>
                  </a:cubicBezTo>
                  <a:lnTo>
                    <a:pt x="5400" y="15026"/>
                  </a:lnTo>
                  <a:cubicBezTo>
                    <a:pt x="5400" y="17530"/>
                    <a:pt x="6120" y="18783"/>
                    <a:pt x="7560" y="18783"/>
                  </a:cubicBezTo>
                  <a:lnTo>
                    <a:pt x="9720" y="18783"/>
                  </a:lnTo>
                  <a:cubicBezTo>
                    <a:pt x="10800" y="18783"/>
                    <a:pt x="14040" y="16904"/>
                    <a:pt x="14040" y="15965"/>
                  </a:cubicBezTo>
                  <a:cubicBezTo>
                    <a:pt x="12960" y="16904"/>
                    <a:pt x="16200" y="8452"/>
                    <a:pt x="16200" y="5635"/>
                  </a:cubicBezTo>
                  <a:lnTo>
                    <a:pt x="16200" y="2817"/>
                  </a:lnTo>
                  <a:lnTo>
                    <a:pt x="10800" y="2817"/>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56" name="Shape 1156"/>
            <p:cNvSpPr/>
            <p:nvPr/>
          </p:nvSpPr>
          <p:spPr>
            <a:xfrm>
              <a:off x="1484375" y="79248"/>
              <a:ext cx="18289" cy="3048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7200" y="0"/>
                  </a:lnTo>
                  <a:cubicBezTo>
                    <a:pt x="14400" y="0"/>
                    <a:pt x="21600" y="4320"/>
                    <a:pt x="21600" y="8640"/>
                  </a:cubicBezTo>
                  <a:cubicBezTo>
                    <a:pt x="21600" y="12960"/>
                    <a:pt x="10800" y="21600"/>
                    <a:pt x="3600" y="21600"/>
                  </a:cubicBezTo>
                  <a:lnTo>
                    <a:pt x="0" y="21600"/>
                  </a:lnTo>
                  <a:lnTo>
                    <a:pt x="0" y="19440"/>
                  </a:lnTo>
                  <a:cubicBezTo>
                    <a:pt x="7200" y="16560"/>
                    <a:pt x="10800" y="14400"/>
                    <a:pt x="10800" y="12960"/>
                  </a:cubicBezTo>
                  <a:cubicBezTo>
                    <a:pt x="6000" y="11520"/>
                    <a:pt x="3600" y="9360"/>
                    <a:pt x="3600" y="648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57" name="Shape 1157"/>
            <p:cNvSpPr/>
            <p:nvPr/>
          </p:nvSpPr>
          <p:spPr>
            <a:xfrm>
              <a:off x="1545335" y="27432"/>
              <a:ext cx="67057" cy="94489"/>
            </a:xfrm>
            <a:custGeom>
              <a:avLst/>
              <a:gdLst/>
              <a:ahLst/>
              <a:cxnLst>
                <a:cxn ang="0">
                  <a:pos x="wd2" y="hd2"/>
                </a:cxn>
                <a:cxn ang="5400000">
                  <a:pos x="wd2" y="hd2"/>
                </a:cxn>
                <a:cxn ang="10800000">
                  <a:pos x="wd2" y="hd2"/>
                </a:cxn>
                <a:cxn ang="16200000">
                  <a:pos x="wd2" y="hd2"/>
                </a:cxn>
              </a:cxnLst>
              <a:rect l="0" t="0" r="r" b="b"/>
              <a:pathLst>
                <a:path w="21600" h="21600" extrusionOk="0">
                  <a:moveTo>
                    <a:pt x="16691" y="0"/>
                  </a:moveTo>
                  <a:lnTo>
                    <a:pt x="17673" y="0"/>
                  </a:lnTo>
                  <a:lnTo>
                    <a:pt x="17673" y="697"/>
                  </a:lnTo>
                  <a:cubicBezTo>
                    <a:pt x="15709" y="7665"/>
                    <a:pt x="14727" y="11381"/>
                    <a:pt x="14727" y="11845"/>
                  </a:cubicBezTo>
                  <a:lnTo>
                    <a:pt x="14727" y="12542"/>
                  </a:lnTo>
                  <a:lnTo>
                    <a:pt x="16691" y="12542"/>
                  </a:lnTo>
                  <a:cubicBezTo>
                    <a:pt x="18655" y="10684"/>
                    <a:pt x="19964" y="9755"/>
                    <a:pt x="20618" y="9755"/>
                  </a:cubicBezTo>
                  <a:lnTo>
                    <a:pt x="21600" y="9755"/>
                  </a:lnTo>
                  <a:lnTo>
                    <a:pt x="21600" y="10452"/>
                  </a:lnTo>
                  <a:cubicBezTo>
                    <a:pt x="21600" y="10916"/>
                    <a:pt x="21273" y="12077"/>
                    <a:pt x="20618" y="13935"/>
                  </a:cubicBezTo>
                  <a:lnTo>
                    <a:pt x="13745" y="13935"/>
                  </a:lnTo>
                  <a:lnTo>
                    <a:pt x="13745" y="18116"/>
                  </a:lnTo>
                  <a:cubicBezTo>
                    <a:pt x="15055" y="19510"/>
                    <a:pt x="15709" y="20206"/>
                    <a:pt x="15709" y="20206"/>
                  </a:cubicBezTo>
                  <a:lnTo>
                    <a:pt x="15709" y="20903"/>
                  </a:lnTo>
                  <a:cubicBezTo>
                    <a:pt x="15709" y="21368"/>
                    <a:pt x="14073" y="21600"/>
                    <a:pt x="10800" y="21600"/>
                  </a:cubicBezTo>
                  <a:lnTo>
                    <a:pt x="8836" y="21600"/>
                  </a:lnTo>
                  <a:cubicBezTo>
                    <a:pt x="6218" y="21600"/>
                    <a:pt x="4909" y="21368"/>
                    <a:pt x="4909" y="20903"/>
                  </a:cubicBezTo>
                  <a:lnTo>
                    <a:pt x="4909" y="20206"/>
                  </a:lnTo>
                  <a:cubicBezTo>
                    <a:pt x="6218" y="19277"/>
                    <a:pt x="7200" y="18581"/>
                    <a:pt x="7855" y="18116"/>
                  </a:cubicBezTo>
                  <a:cubicBezTo>
                    <a:pt x="8509" y="17652"/>
                    <a:pt x="8836" y="16723"/>
                    <a:pt x="8836" y="15329"/>
                  </a:cubicBezTo>
                  <a:lnTo>
                    <a:pt x="8836" y="13935"/>
                  </a:lnTo>
                  <a:lnTo>
                    <a:pt x="0" y="13935"/>
                  </a:lnTo>
                  <a:lnTo>
                    <a:pt x="0" y="12542"/>
                  </a:lnTo>
                  <a:cubicBezTo>
                    <a:pt x="0" y="11845"/>
                    <a:pt x="982" y="11148"/>
                    <a:pt x="982" y="11148"/>
                  </a:cubicBezTo>
                  <a:cubicBezTo>
                    <a:pt x="982" y="9755"/>
                    <a:pt x="13745" y="0"/>
                    <a:pt x="16691" y="0"/>
                  </a:cubicBezTo>
                  <a:moveTo>
                    <a:pt x="9818" y="6968"/>
                  </a:moveTo>
                  <a:cubicBezTo>
                    <a:pt x="8836" y="6968"/>
                    <a:pt x="3927" y="11148"/>
                    <a:pt x="3927" y="11845"/>
                  </a:cubicBezTo>
                  <a:lnTo>
                    <a:pt x="3927" y="12542"/>
                  </a:lnTo>
                  <a:lnTo>
                    <a:pt x="9818" y="12542"/>
                  </a:lnTo>
                  <a:cubicBezTo>
                    <a:pt x="10473" y="9755"/>
                    <a:pt x="10800" y="8129"/>
                    <a:pt x="10800" y="7665"/>
                  </a:cubicBezTo>
                  <a:lnTo>
                    <a:pt x="10800" y="6968"/>
                  </a:lnTo>
                  <a:lnTo>
                    <a:pt x="9818" y="6968"/>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58" name="Shape 1158"/>
            <p:cNvSpPr/>
            <p:nvPr/>
          </p:nvSpPr>
          <p:spPr>
            <a:xfrm>
              <a:off x="1621535" y="21335"/>
              <a:ext cx="57913" cy="103633"/>
            </a:xfrm>
            <a:custGeom>
              <a:avLst/>
              <a:gdLst/>
              <a:ahLst/>
              <a:cxnLst>
                <a:cxn ang="0">
                  <a:pos x="wd2" y="hd2"/>
                </a:cxn>
                <a:cxn ang="5400000">
                  <a:pos x="wd2" y="hd2"/>
                </a:cxn>
                <a:cxn ang="10800000">
                  <a:pos x="wd2" y="hd2"/>
                </a:cxn>
                <a:cxn ang="16200000">
                  <a:pos x="wd2" y="hd2"/>
                </a:cxn>
              </a:cxnLst>
              <a:rect l="0" t="0" r="r" b="b"/>
              <a:pathLst>
                <a:path w="21600" h="21600" extrusionOk="0">
                  <a:moveTo>
                    <a:pt x="5684" y="0"/>
                  </a:moveTo>
                  <a:lnTo>
                    <a:pt x="6821" y="0"/>
                  </a:lnTo>
                  <a:lnTo>
                    <a:pt x="6821" y="1906"/>
                  </a:lnTo>
                  <a:lnTo>
                    <a:pt x="21600" y="1906"/>
                  </a:lnTo>
                  <a:lnTo>
                    <a:pt x="21600" y="2541"/>
                  </a:lnTo>
                  <a:cubicBezTo>
                    <a:pt x="21600" y="4447"/>
                    <a:pt x="3411" y="21600"/>
                    <a:pt x="1137" y="21600"/>
                  </a:cubicBezTo>
                  <a:lnTo>
                    <a:pt x="0" y="21600"/>
                  </a:lnTo>
                  <a:lnTo>
                    <a:pt x="0" y="20329"/>
                  </a:lnTo>
                  <a:cubicBezTo>
                    <a:pt x="0" y="19059"/>
                    <a:pt x="2274" y="16518"/>
                    <a:pt x="2274" y="17153"/>
                  </a:cubicBezTo>
                  <a:cubicBezTo>
                    <a:pt x="6063" y="13765"/>
                    <a:pt x="7958" y="12071"/>
                    <a:pt x="7958" y="12071"/>
                  </a:cubicBezTo>
                  <a:cubicBezTo>
                    <a:pt x="8716" y="12494"/>
                    <a:pt x="8716" y="12706"/>
                    <a:pt x="7958" y="12706"/>
                  </a:cubicBezTo>
                  <a:lnTo>
                    <a:pt x="11368" y="9529"/>
                  </a:lnTo>
                  <a:cubicBezTo>
                    <a:pt x="14400" y="7835"/>
                    <a:pt x="15916" y="6565"/>
                    <a:pt x="15916" y="5718"/>
                  </a:cubicBezTo>
                  <a:lnTo>
                    <a:pt x="15916" y="5082"/>
                  </a:lnTo>
                  <a:lnTo>
                    <a:pt x="6821" y="5082"/>
                  </a:lnTo>
                  <a:cubicBezTo>
                    <a:pt x="6821" y="5082"/>
                    <a:pt x="1137" y="8259"/>
                    <a:pt x="1137" y="8259"/>
                  </a:cubicBezTo>
                  <a:lnTo>
                    <a:pt x="0" y="8259"/>
                  </a:lnTo>
                  <a:lnTo>
                    <a:pt x="0" y="6988"/>
                  </a:lnTo>
                  <a:cubicBezTo>
                    <a:pt x="0" y="6353"/>
                    <a:pt x="4547" y="0"/>
                    <a:pt x="5684"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59" name="Shape 1159"/>
            <p:cNvSpPr/>
            <p:nvPr/>
          </p:nvSpPr>
          <p:spPr>
            <a:xfrm>
              <a:off x="1676399" y="24383"/>
              <a:ext cx="67057" cy="100585"/>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21600" y="0"/>
                  </a:lnTo>
                  <a:lnTo>
                    <a:pt x="21600" y="655"/>
                  </a:lnTo>
                  <a:cubicBezTo>
                    <a:pt x="20291" y="2400"/>
                    <a:pt x="19636" y="3709"/>
                    <a:pt x="19636" y="4582"/>
                  </a:cubicBezTo>
                  <a:lnTo>
                    <a:pt x="8836" y="4582"/>
                  </a:lnTo>
                  <a:cubicBezTo>
                    <a:pt x="7855" y="4582"/>
                    <a:pt x="6873" y="6545"/>
                    <a:pt x="6873" y="7200"/>
                  </a:cubicBezTo>
                  <a:lnTo>
                    <a:pt x="6873" y="7855"/>
                  </a:lnTo>
                  <a:lnTo>
                    <a:pt x="12764" y="7855"/>
                  </a:lnTo>
                  <a:cubicBezTo>
                    <a:pt x="15382" y="7855"/>
                    <a:pt x="17018" y="8509"/>
                    <a:pt x="17673" y="9818"/>
                  </a:cubicBezTo>
                  <a:cubicBezTo>
                    <a:pt x="18327" y="11564"/>
                    <a:pt x="18655" y="12655"/>
                    <a:pt x="18655" y="13091"/>
                  </a:cubicBezTo>
                  <a:cubicBezTo>
                    <a:pt x="18655" y="14400"/>
                    <a:pt x="15709" y="18327"/>
                    <a:pt x="16691" y="17673"/>
                  </a:cubicBezTo>
                  <a:cubicBezTo>
                    <a:pt x="16691" y="17673"/>
                    <a:pt x="10800" y="21600"/>
                    <a:pt x="9818" y="21600"/>
                  </a:cubicBezTo>
                  <a:cubicBezTo>
                    <a:pt x="9164" y="21600"/>
                    <a:pt x="6873" y="21382"/>
                    <a:pt x="2945" y="20945"/>
                  </a:cubicBezTo>
                  <a:cubicBezTo>
                    <a:pt x="982" y="20509"/>
                    <a:pt x="0" y="19855"/>
                    <a:pt x="0" y="18982"/>
                  </a:cubicBezTo>
                  <a:lnTo>
                    <a:pt x="0" y="16364"/>
                  </a:lnTo>
                  <a:lnTo>
                    <a:pt x="982" y="16364"/>
                  </a:lnTo>
                  <a:cubicBezTo>
                    <a:pt x="3600" y="18109"/>
                    <a:pt x="4909" y="18982"/>
                    <a:pt x="4909" y="18982"/>
                  </a:cubicBezTo>
                  <a:cubicBezTo>
                    <a:pt x="4909" y="19418"/>
                    <a:pt x="5564" y="19636"/>
                    <a:pt x="6873" y="19636"/>
                  </a:cubicBezTo>
                  <a:lnTo>
                    <a:pt x="7855" y="19636"/>
                  </a:lnTo>
                  <a:cubicBezTo>
                    <a:pt x="9818" y="19636"/>
                    <a:pt x="12764" y="15709"/>
                    <a:pt x="12764" y="13745"/>
                  </a:cubicBezTo>
                  <a:lnTo>
                    <a:pt x="12764" y="9818"/>
                  </a:lnTo>
                  <a:lnTo>
                    <a:pt x="8836" y="9818"/>
                  </a:lnTo>
                  <a:cubicBezTo>
                    <a:pt x="6218" y="11564"/>
                    <a:pt x="4582" y="12436"/>
                    <a:pt x="3927" y="12436"/>
                  </a:cubicBezTo>
                  <a:lnTo>
                    <a:pt x="2945" y="12436"/>
                  </a:lnTo>
                  <a:lnTo>
                    <a:pt x="2945" y="11127"/>
                  </a:lnTo>
                  <a:cubicBezTo>
                    <a:pt x="3600" y="8073"/>
                    <a:pt x="3927" y="6545"/>
                    <a:pt x="3927" y="6545"/>
                  </a:cubicBezTo>
                  <a:cubicBezTo>
                    <a:pt x="4582" y="6545"/>
                    <a:pt x="4909" y="6327"/>
                    <a:pt x="4909" y="5891"/>
                  </a:cubicBezTo>
                  <a:cubicBezTo>
                    <a:pt x="4909" y="3927"/>
                    <a:pt x="6873" y="1309"/>
                    <a:pt x="7855" y="1309"/>
                  </a:cubicBezTo>
                  <a:lnTo>
                    <a:pt x="19636" y="1309"/>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60" name="Shape 1160"/>
            <p:cNvSpPr/>
            <p:nvPr/>
          </p:nvSpPr>
          <p:spPr>
            <a:xfrm>
              <a:off x="1773935" y="6096"/>
              <a:ext cx="45721" cy="88393"/>
            </a:xfrm>
            <a:custGeom>
              <a:avLst/>
              <a:gdLst/>
              <a:ahLst/>
              <a:cxnLst>
                <a:cxn ang="0">
                  <a:pos x="wd2" y="hd2"/>
                </a:cxn>
                <a:cxn ang="5400000">
                  <a:pos x="wd2" y="hd2"/>
                </a:cxn>
                <a:cxn ang="10800000">
                  <a:pos x="wd2" y="hd2"/>
                </a:cxn>
                <a:cxn ang="16200000">
                  <a:pos x="wd2" y="hd2"/>
                </a:cxn>
              </a:cxnLst>
              <a:rect l="0" t="0" r="r" b="b"/>
              <a:pathLst>
                <a:path w="21600" h="21600" extrusionOk="0">
                  <a:moveTo>
                    <a:pt x="5760" y="0"/>
                  </a:moveTo>
                  <a:lnTo>
                    <a:pt x="21600" y="0"/>
                  </a:lnTo>
                  <a:lnTo>
                    <a:pt x="21600" y="745"/>
                  </a:lnTo>
                  <a:cubicBezTo>
                    <a:pt x="18720" y="3724"/>
                    <a:pt x="16320" y="7200"/>
                    <a:pt x="14400" y="11172"/>
                  </a:cubicBezTo>
                  <a:cubicBezTo>
                    <a:pt x="12480" y="15145"/>
                    <a:pt x="11520" y="17131"/>
                    <a:pt x="11520" y="17131"/>
                  </a:cubicBezTo>
                  <a:cubicBezTo>
                    <a:pt x="13440" y="19614"/>
                    <a:pt x="14400" y="20855"/>
                    <a:pt x="14400" y="20855"/>
                  </a:cubicBezTo>
                  <a:lnTo>
                    <a:pt x="14400" y="21600"/>
                  </a:lnTo>
                  <a:lnTo>
                    <a:pt x="0" y="21600"/>
                  </a:lnTo>
                  <a:lnTo>
                    <a:pt x="0" y="20855"/>
                  </a:lnTo>
                  <a:lnTo>
                    <a:pt x="1440" y="20855"/>
                  </a:lnTo>
                  <a:cubicBezTo>
                    <a:pt x="2880" y="20855"/>
                    <a:pt x="10080" y="6703"/>
                    <a:pt x="10080" y="3724"/>
                  </a:cubicBezTo>
                  <a:cubicBezTo>
                    <a:pt x="7200" y="2234"/>
                    <a:pt x="5760" y="1241"/>
                    <a:pt x="5760" y="745"/>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61" name="Shape 1161"/>
            <p:cNvSpPr/>
            <p:nvPr/>
          </p:nvSpPr>
          <p:spPr>
            <a:xfrm>
              <a:off x="1822704" y="45720"/>
              <a:ext cx="42673" cy="518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629" y="0"/>
                  </a:lnTo>
                  <a:cubicBezTo>
                    <a:pt x="7714" y="1694"/>
                    <a:pt x="9771" y="2541"/>
                    <a:pt x="10800" y="2541"/>
                  </a:cubicBezTo>
                  <a:cubicBezTo>
                    <a:pt x="12857" y="847"/>
                    <a:pt x="14914" y="0"/>
                    <a:pt x="16971" y="0"/>
                  </a:cubicBezTo>
                  <a:lnTo>
                    <a:pt x="21600" y="0"/>
                  </a:lnTo>
                  <a:lnTo>
                    <a:pt x="21600" y="1271"/>
                  </a:lnTo>
                  <a:cubicBezTo>
                    <a:pt x="21600" y="3812"/>
                    <a:pt x="21086" y="5082"/>
                    <a:pt x="20057" y="5082"/>
                  </a:cubicBezTo>
                  <a:cubicBezTo>
                    <a:pt x="20057" y="5082"/>
                    <a:pt x="16457" y="5082"/>
                    <a:pt x="9257" y="5082"/>
                  </a:cubicBezTo>
                  <a:lnTo>
                    <a:pt x="9257" y="7624"/>
                  </a:lnTo>
                  <a:cubicBezTo>
                    <a:pt x="7200" y="11012"/>
                    <a:pt x="6171" y="13553"/>
                    <a:pt x="6171" y="15247"/>
                  </a:cubicBezTo>
                  <a:lnTo>
                    <a:pt x="6171" y="21600"/>
                  </a:lnTo>
                  <a:lnTo>
                    <a:pt x="4629" y="21600"/>
                  </a:lnTo>
                  <a:cubicBezTo>
                    <a:pt x="3600" y="21600"/>
                    <a:pt x="2057" y="21176"/>
                    <a:pt x="0" y="20329"/>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62" name="Shape 1162"/>
            <p:cNvSpPr/>
            <p:nvPr/>
          </p:nvSpPr>
          <p:spPr>
            <a:xfrm>
              <a:off x="1868423" y="45720"/>
              <a:ext cx="48769" cy="518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150" y="0"/>
                  </a:lnTo>
                  <a:lnTo>
                    <a:pt x="12150" y="1271"/>
                  </a:lnTo>
                  <a:cubicBezTo>
                    <a:pt x="9450" y="7200"/>
                    <a:pt x="8100" y="11435"/>
                    <a:pt x="8100" y="13976"/>
                  </a:cubicBezTo>
                  <a:lnTo>
                    <a:pt x="8100" y="19059"/>
                  </a:lnTo>
                  <a:lnTo>
                    <a:pt x="12150" y="19059"/>
                  </a:lnTo>
                  <a:cubicBezTo>
                    <a:pt x="13500" y="19059"/>
                    <a:pt x="16200" y="13976"/>
                    <a:pt x="16200" y="12706"/>
                  </a:cubicBezTo>
                  <a:lnTo>
                    <a:pt x="16200" y="0"/>
                  </a:lnTo>
                  <a:lnTo>
                    <a:pt x="17550" y="0"/>
                  </a:lnTo>
                  <a:cubicBezTo>
                    <a:pt x="18900" y="0"/>
                    <a:pt x="21600" y="3812"/>
                    <a:pt x="21600" y="6353"/>
                  </a:cubicBezTo>
                  <a:cubicBezTo>
                    <a:pt x="21600" y="13976"/>
                    <a:pt x="14850" y="21600"/>
                    <a:pt x="9450" y="21600"/>
                  </a:cubicBezTo>
                  <a:lnTo>
                    <a:pt x="5400" y="21600"/>
                  </a:lnTo>
                  <a:cubicBezTo>
                    <a:pt x="2700" y="21600"/>
                    <a:pt x="1350" y="17788"/>
                    <a:pt x="1350" y="17788"/>
                  </a:cubicBezTo>
                  <a:lnTo>
                    <a:pt x="1350" y="13976"/>
                  </a:lnTo>
                  <a:cubicBezTo>
                    <a:pt x="1350" y="11435"/>
                    <a:pt x="2700" y="8047"/>
                    <a:pt x="5400" y="3812"/>
                  </a:cubicBezTo>
                  <a:cubicBezTo>
                    <a:pt x="5400" y="3812"/>
                    <a:pt x="1350" y="2541"/>
                    <a:pt x="1350" y="2541"/>
                  </a:cubicBezTo>
                  <a:lnTo>
                    <a:pt x="0" y="254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63" name="Shape 1163"/>
            <p:cNvSpPr/>
            <p:nvPr/>
          </p:nvSpPr>
          <p:spPr>
            <a:xfrm>
              <a:off x="1926335" y="12192"/>
              <a:ext cx="27433" cy="85345"/>
            </a:xfrm>
            <a:custGeom>
              <a:avLst/>
              <a:gdLst/>
              <a:ahLst/>
              <a:cxnLst>
                <a:cxn ang="0">
                  <a:pos x="wd2" y="hd2"/>
                </a:cxn>
                <a:cxn ang="5400000">
                  <a:pos x="wd2" y="hd2"/>
                </a:cxn>
                <a:cxn ang="10800000">
                  <a:pos x="wd2" y="hd2"/>
                </a:cxn>
                <a:cxn ang="16200000">
                  <a:pos x="wd2" y="hd2"/>
                </a:cxn>
              </a:cxnLst>
              <a:rect l="0" t="0" r="r" b="b"/>
              <a:pathLst>
                <a:path w="21600" h="21600" extrusionOk="0">
                  <a:moveTo>
                    <a:pt x="9600" y="0"/>
                  </a:moveTo>
                  <a:lnTo>
                    <a:pt x="12000" y="0"/>
                  </a:lnTo>
                  <a:cubicBezTo>
                    <a:pt x="16800" y="0"/>
                    <a:pt x="21600" y="771"/>
                    <a:pt x="21600" y="2314"/>
                  </a:cubicBezTo>
                  <a:lnTo>
                    <a:pt x="21600" y="3857"/>
                  </a:lnTo>
                  <a:cubicBezTo>
                    <a:pt x="15200" y="4371"/>
                    <a:pt x="11200" y="4629"/>
                    <a:pt x="9600" y="4629"/>
                  </a:cubicBezTo>
                  <a:moveTo>
                    <a:pt x="0" y="8486"/>
                  </a:moveTo>
                  <a:lnTo>
                    <a:pt x="16800" y="8486"/>
                  </a:lnTo>
                  <a:lnTo>
                    <a:pt x="16800" y="10800"/>
                  </a:lnTo>
                  <a:cubicBezTo>
                    <a:pt x="13600" y="14914"/>
                    <a:pt x="12000" y="17229"/>
                    <a:pt x="12000" y="17743"/>
                  </a:cubicBezTo>
                  <a:lnTo>
                    <a:pt x="12000" y="19286"/>
                  </a:lnTo>
                  <a:lnTo>
                    <a:pt x="16800" y="19286"/>
                  </a:lnTo>
                  <a:lnTo>
                    <a:pt x="16800" y="21600"/>
                  </a:lnTo>
                  <a:lnTo>
                    <a:pt x="2400" y="21600"/>
                  </a:lnTo>
                  <a:cubicBezTo>
                    <a:pt x="800" y="19543"/>
                    <a:pt x="0" y="17743"/>
                    <a:pt x="0" y="16200"/>
                  </a:cubicBezTo>
                  <a:cubicBezTo>
                    <a:pt x="3200" y="14143"/>
                    <a:pt x="4800" y="12600"/>
                    <a:pt x="4800" y="11571"/>
                  </a:cubicBezTo>
                  <a:cubicBezTo>
                    <a:pt x="4800" y="10800"/>
                    <a:pt x="0" y="10029"/>
                    <a:pt x="0" y="10029"/>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64" name="Shape 1164"/>
            <p:cNvSpPr/>
            <p:nvPr/>
          </p:nvSpPr>
          <p:spPr>
            <a:xfrm>
              <a:off x="1959863" y="45720"/>
              <a:ext cx="54865" cy="518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600" y="0"/>
                  </a:lnTo>
                  <a:cubicBezTo>
                    <a:pt x="6000" y="1694"/>
                    <a:pt x="7600" y="2541"/>
                    <a:pt x="8400" y="2541"/>
                  </a:cubicBezTo>
                  <a:cubicBezTo>
                    <a:pt x="10800" y="847"/>
                    <a:pt x="12800" y="0"/>
                    <a:pt x="14400" y="0"/>
                  </a:cubicBezTo>
                  <a:lnTo>
                    <a:pt x="20400" y="0"/>
                  </a:lnTo>
                  <a:lnTo>
                    <a:pt x="20400" y="6353"/>
                  </a:lnTo>
                  <a:cubicBezTo>
                    <a:pt x="20400" y="8894"/>
                    <a:pt x="19200" y="13976"/>
                    <a:pt x="19200" y="15247"/>
                  </a:cubicBezTo>
                  <a:lnTo>
                    <a:pt x="19200" y="17788"/>
                  </a:lnTo>
                  <a:lnTo>
                    <a:pt x="21600" y="17788"/>
                  </a:lnTo>
                  <a:lnTo>
                    <a:pt x="21600" y="21600"/>
                  </a:lnTo>
                  <a:lnTo>
                    <a:pt x="15600" y="21600"/>
                  </a:lnTo>
                  <a:cubicBezTo>
                    <a:pt x="14400" y="21600"/>
                    <a:pt x="12000" y="17788"/>
                    <a:pt x="12000" y="16518"/>
                  </a:cubicBezTo>
                  <a:cubicBezTo>
                    <a:pt x="13600" y="12282"/>
                    <a:pt x="14400" y="8894"/>
                    <a:pt x="14400" y="6353"/>
                  </a:cubicBezTo>
                  <a:lnTo>
                    <a:pt x="14400" y="3812"/>
                  </a:lnTo>
                  <a:lnTo>
                    <a:pt x="12000" y="3812"/>
                  </a:lnTo>
                  <a:cubicBezTo>
                    <a:pt x="10800" y="3812"/>
                    <a:pt x="8400" y="7624"/>
                    <a:pt x="8400" y="7624"/>
                  </a:cubicBezTo>
                  <a:cubicBezTo>
                    <a:pt x="6000" y="13553"/>
                    <a:pt x="4400" y="17365"/>
                    <a:pt x="3600" y="19059"/>
                  </a:cubicBezTo>
                  <a:cubicBezTo>
                    <a:pt x="3600" y="20753"/>
                    <a:pt x="2800" y="21600"/>
                    <a:pt x="1200" y="21600"/>
                  </a:cubicBezTo>
                  <a:lnTo>
                    <a:pt x="0" y="21600"/>
                  </a:lnTo>
                  <a:lnTo>
                    <a:pt x="0" y="19059"/>
                  </a:lnTo>
                  <a:cubicBezTo>
                    <a:pt x="1600" y="11435"/>
                    <a:pt x="2400" y="6776"/>
                    <a:pt x="2400" y="5082"/>
                  </a:cubicBezTo>
                  <a:lnTo>
                    <a:pt x="2400" y="2541"/>
                  </a:lnTo>
                  <a:lnTo>
                    <a:pt x="0" y="254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65" name="Shape 1165"/>
            <p:cNvSpPr/>
            <p:nvPr/>
          </p:nvSpPr>
          <p:spPr>
            <a:xfrm>
              <a:off x="2011679" y="45720"/>
              <a:ext cx="67057" cy="88393"/>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lnTo>
                    <a:pt x="21600" y="0"/>
                  </a:lnTo>
                  <a:lnTo>
                    <a:pt x="21600" y="2979"/>
                  </a:lnTo>
                  <a:lnTo>
                    <a:pt x="18655" y="2979"/>
                  </a:lnTo>
                  <a:lnTo>
                    <a:pt x="18655" y="1490"/>
                  </a:lnTo>
                  <a:lnTo>
                    <a:pt x="17673" y="1490"/>
                  </a:lnTo>
                  <a:lnTo>
                    <a:pt x="17673" y="2979"/>
                  </a:lnTo>
                  <a:cubicBezTo>
                    <a:pt x="17673" y="4469"/>
                    <a:pt x="15709" y="7448"/>
                    <a:pt x="16691" y="6703"/>
                  </a:cubicBezTo>
                  <a:cubicBezTo>
                    <a:pt x="16691" y="7448"/>
                    <a:pt x="13745" y="8938"/>
                    <a:pt x="14727" y="8193"/>
                  </a:cubicBezTo>
                  <a:cubicBezTo>
                    <a:pt x="14727" y="8193"/>
                    <a:pt x="7855" y="9683"/>
                    <a:pt x="7855" y="9683"/>
                  </a:cubicBezTo>
                  <a:lnTo>
                    <a:pt x="7855" y="10428"/>
                  </a:lnTo>
                  <a:lnTo>
                    <a:pt x="13745" y="12662"/>
                  </a:lnTo>
                  <a:cubicBezTo>
                    <a:pt x="14727" y="12662"/>
                    <a:pt x="16691" y="14152"/>
                    <a:pt x="16691" y="15641"/>
                  </a:cubicBezTo>
                  <a:lnTo>
                    <a:pt x="16691" y="16386"/>
                  </a:lnTo>
                  <a:cubicBezTo>
                    <a:pt x="16691" y="19366"/>
                    <a:pt x="13745" y="21600"/>
                    <a:pt x="8836" y="21600"/>
                  </a:cubicBezTo>
                  <a:lnTo>
                    <a:pt x="4909" y="21600"/>
                  </a:lnTo>
                  <a:cubicBezTo>
                    <a:pt x="1964" y="21600"/>
                    <a:pt x="0" y="18621"/>
                    <a:pt x="0" y="17876"/>
                  </a:cubicBezTo>
                  <a:lnTo>
                    <a:pt x="0" y="16386"/>
                  </a:lnTo>
                  <a:cubicBezTo>
                    <a:pt x="0" y="16386"/>
                    <a:pt x="0" y="16386"/>
                    <a:pt x="0" y="16386"/>
                  </a:cubicBezTo>
                  <a:cubicBezTo>
                    <a:pt x="2945" y="15641"/>
                    <a:pt x="3927" y="13407"/>
                    <a:pt x="3927" y="2234"/>
                  </a:cubicBezTo>
                  <a:cubicBezTo>
                    <a:pt x="3927" y="1490"/>
                    <a:pt x="8836" y="0"/>
                    <a:pt x="9818" y="0"/>
                  </a:cubicBezTo>
                  <a:moveTo>
                    <a:pt x="9818" y="1490"/>
                  </a:moveTo>
                  <a:cubicBezTo>
                    <a:pt x="9164" y="3476"/>
                    <a:pt x="8836" y="4966"/>
                    <a:pt x="8836" y="5959"/>
                  </a:cubicBezTo>
                  <a:lnTo>
                    <a:pt x="8836" y="8193"/>
                  </a:lnTo>
                  <a:lnTo>
                    <a:pt x="9818" y="8193"/>
                  </a:lnTo>
                  <a:cubicBezTo>
                    <a:pt x="10800" y="8193"/>
                    <a:pt x="12764" y="5214"/>
                    <a:pt x="12764" y="3724"/>
                  </a:cubicBezTo>
                  <a:lnTo>
                    <a:pt x="12764" y="1490"/>
                  </a:lnTo>
                  <a:lnTo>
                    <a:pt x="9818" y="1490"/>
                  </a:lnTo>
                  <a:moveTo>
                    <a:pt x="4909" y="14897"/>
                  </a:moveTo>
                  <a:cubicBezTo>
                    <a:pt x="3927" y="14897"/>
                    <a:pt x="2945" y="16386"/>
                    <a:pt x="2945" y="17131"/>
                  </a:cubicBezTo>
                  <a:lnTo>
                    <a:pt x="2945" y="18621"/>
                  </a:lnTo>
                  <a:cubicBezTo>
                    <a:pt x="2945" y="19614"/>
                    <a:pt x="4255" y="20110"/>
                    <a:pt x="6873" y="20110"/>
                  </a:cubicBezTo>
                  <a:lnTo>
                    <a:pt x="9818" y="20110"/>
                  </a:lnTo>
                  <a:cubicBezTo>
                    <a:pt x="9818" y="20110"/>
                    <a:pt x="12764" y="18621"/>
                    <a:pt x="12764" y="17876"/>
                  </a:cubicBezTo>
                  <a:lnTo>
                    <a:pt x="12764" y="15641"/>
                  </a:lnTo>
                  <a:cubicBezTo>
                    <a:pt x="8836" y="15145"/>
                    <a:pt x="6545" y="14897"/>
                    <a:pt x="5891" y="14897"/>
                  </a:cubicBezTo>
                  <a:lnTo>
                    <a:pt x="4909" y="14897"/>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66" name="Shape 1166"/>
            <p:cNvSpPr/>
            <p:nvPr/>
          </p:nvSpPr>
          <p:spPr>
            <a:xfrm>
              <a:off x="2100071" y="6096"/>
              <a:ext cx="76201" cy="88393"/>
            </a:xfrm>
            <a:custGeom>
              <a:avLst/>
              <a:gdLst/>
              <a:ahLst/>
              <a:cxnLst>
                <a:cxn ang="0">
                  <a:pos x="wd2" y="hd2"/>
                </a:cxn>
                <a:cxn ang="5400000">
                  <a:pos x="wd2" y="hd2"/>
                </a:cxn>
                <a:cxn ang="10800000">
                  <a:pos x="wd2" y="hd2"/>
                </a:cxn>
                <a:cxn ang="16200000">
                  <a:pos x="wd2" y="hd2"/>
                </a:cxn>
              </a:cxnLst>
              <a:rect l="0" t="0" r="r" b="b"/>
              <a:pathLst>
                <a:path w="21600" h="21600" extrusionOk="0">
                  <a:moveTo>
                    <a:pt x="13824" y="0"/>
                  </a:moveTo>
                  <a:lnTo>
                    <a:pt x="14688" y="0"/>
                  </a:lnTo>
                  <a:cubicBezTo>
                    <a:pt x="15264" y="0"/>
                    <a:pt x="15840" y="497"/>
                    <a:pt x="16416" y="1490"/>
                  </a:cubicBezTo>
                  <a:cubicBezTo>
                    <a:pt x="16416" y="1490"/>
                    <a:pt x="16128" y="1490"/>
                    <a:pt x="15552" y="1490"/>
                  </a:cubicBezTo>
                  <a:cubicBezTo>
                    <a:pt x="17856" y="10924"/>
                    <a:pt x="19008" y="16386"/>
                    <a:pt x="19008" y="17876"/>
                  </a:cubicBezTo>
                  <a:lnTo>
                    <a:pt x="19872" y="19366"/>
                  </a:lnTo>
                  <a:cubicBezTo>
                    <a:pt x="21024" y="20359"/>
                    <a:pt x="21600" y="20855"/>
                    <a:pt x="21600" y="20855"/>
                  </a:cubicBezTo>
                  <a:lnTo>
                    <a:pt x="21600" y="21600"/>
                  </a:lnTo>
                  <a:lnTo>
                    <a:pt x="13824" y="21600"/>
                  </a:lnTo>
                  <a:lnTo>
                    <a:pt x="13824" y="14897"/>
                  </a:lnTo>
                  <a:lnTo>
                    <a:pt x="7776" y="14897"/>
                  </a:lnTo>
                  <a:cubicBezTo>
                    <a:pt x="6048" y="14897"/>
                    <a:pt x="4320" y="18621"/>
                    <a:pt x="4320" y="19366"/>
                  </a:cubicBezTo>
                  <a:lnTo>
                    <a:pt x="4320" y="21600"/>
                  </a:lnTo>
                  <a:lnTo>
                    <a:pt x="0" y="21600"/>
                  </a:lnTo>
                  <a:lnTo>
                    <a:pt x="0" y="20855"/>
                  </a:lnTo>
                  <a:cubicBezTo>
                    <a:pt x="1728" y="18372"/>
                    <a:pt x="2592" y="17131"/>
                    <a:pt x="2592" y="17131"/>
                  </a:cubicBezTo>
                  <a:cubicBezTo>
                    <a:pt x="3168" y="17628"/>
                    <a:pt x="3168" y="17876"/>
                    <a:pt x="2592" y="17876"/>
                  </a:cubicBezTo>
                  <a:cubicBezTo>
                    <a:pt x="3168" y="17876"/>
                    <a:pt x="4608" y="15641"/>
                    <a:pt x="6912" y="11172"/>
                  </a:cubicBezTo>
                  <a:cubicBezTo>
                    <a:pt x="9792" y="7200"/>
                    <a:pt x="12096" y="3476"/>
                    <a:pt x="13824" y="0"/>
                  </a:cubicBezTo>
                  <a:moveTo>
                    <a:pt x="10368" y="10428"/>
                  </a:moveTo>
                  <a:cubicBezTo>
                    <a:pt x="10368" y="10924"/>
                    <a:pt x="9792" y="11669"/>
                    <a:pt x="8640" y="12662"/>
                  </a:cubicBezTo>
                  <a:lnTo>
                    <a:pt x="8640" y="13407"/>
                  </a:lnTo>
                  <a:lnTo>
                    <a:pt x="12960" y="13407"/>
                  </a:lnTo>
                  <a:lnTo>
                    <a:pt x="12960" y="8938"/>
                  </a:lnTo>
                  <a:lnTo>
                    <a:pt x="10368" y="8938"/>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67" name="Shape 1167"/>
            <p:cNvSpPr/>
            <p:nvPr/>
          </p:nvSpPr>
          <p:spPr>
            <a:xfrm>
              <a:off x="2182367" y="45720"/>
              <a:ext cx="48769" cy="518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150" y="0"/>
                  </a:lnTo>
                  <a:lnTo>
                    <a:pt x="12150" y="1271"/>
                  </a:lnTo>
                  <a:cubicBezTo>
                    <a:pt x="9450" y="8894"/>
                    <a:pt x="8100" y="13553"/>
                    <a:pt x="8100" y="15247"/>
                  </a:cubicBezTo>
                  <a:lnTo>
                    <a:pt x="8100" y="19059"/>
                  </a:lnTo>
                  <a:lnTo>
                    <a:pt x="10800" y="19059"/>
                  </a:lnTo>
                  <a:cubicBezTo>
                    <a:pt x="12150" y="19059"/>
                    <a:pt x="14850" y="16518"/>
                    <a:pt x="13500" y="17788"/>
                  </a:cubicBezTo>
                  <a:cubicBezTo>
                    <a:pt x="14850" y="17788"/>
                    <a:pt x="18900" y="10165"/>
                    <a:pt x="18900" y="7624"/>
                  </a:cubicBezTo>
                  <a:cubicBezTo>
                    <a:pt x="17100" y="5082"/>
                    <a:pt x="16200" y="3388"/>
                    <a:pt x="16200" y="2541"/>
                  </a:cubicBezTo>
                  <a:cubicBezTo>
                    <a:pt x="16200" y="1271"/>
                    <a:pt x="17550" y="0"/>
                    <a:pt x="18900" y="0"/>
                  </a:cubicBezTo>
                  <a:lnTo>
                    <a:pt x="21600" y="0"/>
                  </a:lnTo>
                  <a:lnTo>
                    <a:pt x="21600" y="6353"/>
                  </a:lnTo>
                  <a:cubicBezTo>
                    <a:pt x="21600" y="10165"/>
                    <a:pt x="20250" y="13976"/>
                    <a:pt x="20250" y="15247"/>
                  </a:cubicBezTo>
                  <a:cubicBezTo>
                    <a:pt x="20250" y="16518"/>
                    <a:pt x="13500" y="21600"/>
                    <a:pt x="12150" y="21600"/>
                  </a:cubicBezTo>
                  <a:lnTo>
                    <a:pt x="5400" y="21600"/>
                  </a:lnTo>
                  <a:cubicBezTo>
                    <a:pt x="2700" y="21600"/>
                    <a:pt x="1350" y="17788"/>
                    <a:pt x="1350" y="17788"/>
                  </a:cubicBezTo>
                  <a:lnTo>
                    <a:pt x="1350" y="13976"/>
                  </a:lnTo>
                  <a:cubicBezTo>
                    <a:pt x="3150" y="9741"/>
                    <a:pt x="4050" y="6776"/>
                    <a:pt x="4050" y="5082"/>
                  </a:cubicBezTo>
                  <a:lnTo>
                    <a:pt x="4050" y="3812"/>
                  </a:lnTo>
                  <a:lnTo>
                    <a:pt x="0" y="3812"/>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68" name="Shape 1168"/>
            <p:cNvSpPr/>
            <p:nvPr/>
          </p:nvSpPr>
          <p:spPr>
            <a:xfrm>
              <a:off x="2240280" y="45720"/>
              <a:ext cx="45720" cy="54865"/>
            </a:xfrm>
            <a:custGeom>
              <a:avLst/>
              <a:gdLst/>
              <a:ahLst/>
              <a:cxnLst>
                <a:cxn ang="0">
                  <a:pos x="wd2" y="hd2"/>
                </a:cxn>
                <a:cxn ang="5400000">
                  <a:pos x="wd2" y="hd2"/>
                </a:cxn>
                <a:cxn ang="10800000">
                  <a:pos x="wd2" y="hd2"/>
                </a:cxn>
                <a:cxn ang="16200000">
                  <a:pos x="wd2" y="hd2"/>
                </a:cxn>
              </a:cxnLst>
              <a:rect l="0" t="0" r="r" b="b"/>
              <a:pathLst>
                <a:path w="21600" h="21600" extrusionOk="0">
                  <a:moveTo>
                    <a:pt x="11520" y="0"/>
                  </a:moveTo>
                  <a:lnTo>
                    <a:pt x="12960" y="0"/>
                  </a:lnTo>
                  <a:cubicBezTo>
                    <a:pt x="13920" y="0"/>
                    <a:pt x="16800" y="400"/>
                    <a:pt x="21600" y="1200"/>
                  </a:cubicBezTo>
                  <a:lnTo>
                    <a:pt x="21600" y="3600"/>
                  </a:lnTo>
                  <a:cubicBezTo>
                    <a:pt x="21600" y="7200"/>
                    <a:pt x="18720" y="9600"/>
                    <a:pt x="20160" y="8400"/>
                  </a:cubicBezTo>
                  <a:cubicBezTo>
                    <a:pt x="11520" y="11600"/>
                    <a:pt x="7200" y="13600"/>
                    <a:pt x="7200" y="14400"/>
                  </a:cubicBezTo>
                  <a:cubicBezTo>
                    <a:pt x="7200" y="15600"/>
                    <a:pt x="10080" y="18000"/>
                    <a:pt x="12960" y="18000"/>
                  </a:cubicBezTo>
                  <a:cubicBezTo>
                    <a:pt x="15840" y="16400"/>
                    <a:pt x="17760" y="15600"/>
                    <a:pt x="18720" y="15600"/>
                  </a:cubicBezTo>
                  <a:lnTo>
                    <a:pt x="20160" y="15600"/>
                  </a:lnTo>
                  <a:lnTo>
                    <a:pt x="20160" y="16800"/>
                  </a:lnTo>
                  <a:cubicBezTo>
                    <a:pt x="20160" y="18000"/>
                    <a:pt x="10080" y="21600"/>
                    <a:pt x="7200" y="21600"/>
                  </a:cubicBezTo>
                  <a:cubicBezTo>
                    <a:pt x="4320" y="21600"/>
                    <a:pt x="0" y="15600"/>
                    <a:pt x="0" y="14400"/>
                  </a:cubicBezTo>
                  <a:lnTo>
                    <a:pt x="0" y="12000"/>
                  </a:lnTo>
                  <a:cubicBezTo>
                    <a:pt x="0" y="7200"/>
                    <a:pt x="4320" y="2400"/>
                    <a:pt x="4320" y="3600"/>
                  </a:cubicBezTo>
                  <a:cubicBezTo>
                    <a:pt x="7200" y="2000"/>
                    <a:pt x="9120" y="800"/>
                    <a:pt x="10080" y="0"/>
                  </a:cubicBezTo>
                  <a:cubicBezTo>
                    <a:pt x="11040" y="0"/>
                    <a:pt x="11520" y="0"/>
                    <a:pt x="11520" y="0"/>
                  </a:cubicBezTo>
                  <a:moveTo>
                    <a:pt x="12960" y="3600"/>
                  </a:moveTo>
                  <a:cubicBezTo>
                    <a:pt x="11520" y="3600"/>
                    <a:pt x="8640" y="6000"/>
                    <a:pt x="8640" y="7200"/>
                  </a:cubicBezTo>
                  <a:cubicBezTo>
                    <a:pt x="8640" y="6000"/>
                    <a:pt x="7200" y="8400"/>
                    <a:pt x="7200" y="9600"/>
                  </a:cubicBezTo>
                  <a:lnTo>
                    <a:pt x="7200" y="10800"/>
                  </a:lnTo>
                  <a:lnTo>
                    <a:pt x="8640" y="10800"/>
                  </a:lnTo>
                  <a:cubicBezTo>
                    <a:pt x="10080" y="10800"/>
                    <a:pt x="15840" y="6000"/>
                    <a:pt x="15840" y="4800"/>
                  </a:cubicBezTo>
                  <a:lnTo>
                    <a:pt x="15840" y="3600"/>
                  </a:lnTo>
                  <a:lnTo>
                    <a:pt x="12960" y="36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69" name="Shape 1169"/>
            <p:cNvSpPr/>
            <p:nvPr/>
          </p:nvSpPr>
          <p:spPr>
            <a:xfrm>
              <a:off x="2295144" y="45720"/>
              <a:ext cx="54864" cy="51817"/>
            </a:xfrm>
            <a:custGeom>
              <a:avLst/>
              <a:gdLst/>
              <a:ahLst/>
              <a:cxnLst>
                <a:cxn ang="0">
                  <a:pos x="wd2" y="hd2"/>
                </a:cxn>
                <a:cxn ang="5400000">
                  <a:pos x="wd2" y="hd2"/>
                </a:cxn>
                <a:cxn ang="10800000">
                  <a:pos x="wd2" y="hd2"/>
                </a:cxn>
                <a:cxn ang="16200000">
                  <a:pos x="wd2" y="hd2"/>
                </a:cxn>
              </a:cxnLst>
              <a:rect l="0" t="0" r="r" b="b"/>
              <a:pathLst>
                <a:path w="21600" h="21600" extrusionOk="0">
                  <a:moveTo>
                    <a:pt x="2400" y="0"/>
                  </a:moveTo>
                  <a:lnTo>
                    <a:pt x="3600" y="0"/>
                  </a:lnTo>
                  <a:cubicBezTo>
                    <a:pt x="6000" y="1694"/>
                    <a:pt x="7600" y="2541"/>
                    <a:pt x="8400" y="2541"/>
                  </a:cubicBezTo>
                  <a:cubicBezTo>
                    <a:pt x="10800" y="847"/>
                    <a:pt x="12400" y="0"/>
                    <a:pt x="13200" y="0"/>
                  </a:cubicBezTo>
                  <a:lnTo>
                    <a:pt x="15600" y="0"/>
                  </a:lnTo>
                  <a:cubicBezTo>
                    <a:pt x="18000" y="0"/>
                    <a:pt x="19200" y="847"/>
                    <a:pt x="19200" y="2541"/>
                  </a:cubicBezTo>
                  <a:lnTo>
                    <a:pt x="19200" y="7624"/>
                  </a:lnTo>
                  <a:cubicBezTo>
                    <a:pt x="19200" y="11435"/>
                    <a:pt x="18000" y="15247"/>
                    <a:pt x="18000" y="16518"/>
                  </a:cubicBezTo>
                  <a:lnTo>
                    <a:pt x="18000" y="19059"/>
                  </a:lnTo>
                  <a:lnTo>
                    <a:pt x="21600" y="19059"/>
                  </a:lnTo>
                  <a:lnTo>
                    <a:pt x="21600" y="21600"/>
                  </a:lnTo>
                  <a:lnTo>
                    <a:pt x="12000" y="21600"/>
                  </a:lnTo>
                  <a:lnTo>
                    <a:pt x="12000" y="17788"/>
                  </a:lnTo>
                  <a:cubicBezTo>
                    <a:pt x="12000" y="15247"/>
                    <a:pt x="12800" y="11435"/>
                    <a:pt x="14400" y="6353"/>
                  </a:cubicBezTo>
                  <a:cubicBezTo>
                    <a:pt x="14400" y="5082"/>
                    <a:pt x="12000" y="3812"/>
                    <a:pt x="12000" y="3812"/>
                  </a:cubicBezTo>
                  <a:cubicBezTo>
                    <a:pt x="10800" y="3812"/>
                    <a:pt x="8400" y="7624"/>
                    <a:pt x="8400" y="7624"/>
                  </a:cubicBezTo>
                  <a:cubicBezTo>
                    <a:pt x="7200" y="7624"/>
                    <a:pt x="6000" y="16518"/>
                    <a:pt x="6000" y="20329"/>
                  </a:cubicBezTo>
                  <a:lnTo>
                    <a:pt x="6000" y="21600"/>
                  </a:lnTo>
                  <a:lnTo>
                    <a:pt x="0" y="21600"/>
                  </a:lnTo>
                  <a:lnTo>
                    <a:pt x="0" y="17788"/>
                  </a:lnTo>
                  <a:cubicBezTo>
                    <a:pt x="0" y="16094"/>
                    <a:pt x="800" y="11859"/>
                    <a:pt x="2400" y="5082"/>
                  </a:cubicBezTo>
                  <a:cubicBezTo>
                    <a:pt x="2400" y="5082"/>
                    <a:pt x="0" y="3812"/>
                    <a:pt x="0" y="3812"/>
                  </a:cubicBezTo>
                  <a:lnTo>
                    <a:pt x="0" y="2541"/>
                  </a:lnTo>
                  <a:cubicBezTo>
                    <a:pt x="0" y="1271"/>
                    <a:pt x="2400" y="0"/>
                    <a:pt x="24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70" name="Shape 1170"/>
            <p:cNvSpPr/>
            <p:nvPr/>
          </p:nvSpPr>
          <p:spPr>
            <a:xfrm>
              <a:off x="2362199" y="45720"/>
              <a:ext cx="51817" cy="54865"/>
            </a:xfrm>
            <a:custGeom>
              <a:avLst/>
              <a:gdLst/>
              <a:ahLst/>
              <a:cxnLst>
                <a:cxn ang="0">
                  <a:pos x="wd2" y="hd2"/>
                </a:cxn>
                <a:cxn ang="5400000">
                  <a:pos x="wd2" y="hd2"/>
                </a:cxn>
                <a:cxn ang="10800000">
                  <a:pos x="wd2" y="hd2"/>
                </a:cxn>
                <a:cxn ang="16200000">
                  <a:pos x="wd2" y="hd2"/>
                </a:cxn>
              </a:cxnLst>
              <a:rect l="0" t="0" r="r" b="b"/>
              <a:pathLst>
                <a:path w="21600" h="21600" extrusionOk="0">
                  <a:moveTo>
                    <a:pt x="3812" y="0"/>
                  </a:moveTo>
                  <a:lnTo>
                    <a:pt x="6353" y="0"/>
                  </a:lnTo>
                  <a:lnTo>
                    <a:pt x="6353" y="16800"/>
                  </a:lnTo>
                  <a:lnTo>
                    <a:pt x="7624" y="16800"/>
                  </a:lnTo>
                  <a:cubicBezTo>
                    <a:pt x="8894" y="16800"/>
                    <a:pt x="11435" y="14400"/>
                    <a:pt x="10165" y="15600"/>
                  </a:cubicBezTo>
                  <a:cubicBezTo>
                    <a:pt x="11435" y="15600"/>
                    <a:pt x="13976" y="8400"/>
                    <a:pt x="13976" y="6000"/>
                  </a:cubicBezTo>
                  <a:lnTo>
                    <a:pt x="13976" y="1200"/>
                  </a:lnTo>
                  <a:lnTo>
                    <a:pt x="21600" y="1200"/>
                  </a:lnTo>
                  <a:lnTo>
                    <a:pt x="21600" y="2400"/>
                  </a:lnTo>
                  <a:cubicBezTo>
                    <a:pt x="19906" y="8800"/>
                    <a:pt x="19059" y="12800"/>
                    <a:pt x="19059" y="14400"/>
                  </a:cubicBezTo>
                  <a:lnTo>
                    <a:pt x="19059" y="18000"/>
                  </a:lnTo>
                  <a:lnTo>
                    <a:pt x="21600" y="18000"/>
                  </a:lnTo>
                  <a:cubicBezTo>
                    <a:pt x="21600" y="19200"/>
                    <a:pt x="16518" y="21600"/>
                    <a:pt x="15247" y="21600"/>
                  </a:cubicBezTo>
                  <a:cubicBezTo>
                    <a:pt x="13553" y="19200"/>
                    <a:pt x="12282" y="18000"/>
                    <a:pt x="11435" y="18000"/>
                  </a:cubicBezTo>
                  <a:cubicBezTo>
                    <a:pt x="8894" y="20400"/>
                    <a:pt x="6776" y="21600"/>
                    <a:pt x="5082" y="21600"/>
                  </a:cubicBezTo>
                  <a:lnTo>
                    <a:pt x="3812" y="21600"/>
                  </a:lnTo>
                  <a:cubicBezTo>
                    <a:pt x="1271" y="21600"/>
                    <a:pt x="0" y="20800"/>
                    <a:pt x="0" y="19200"/>
                  </a:cubicBezTo>
                  <a:lnTo>
                    <a:pt x="0" y="3600"/>
                  </a:lnTo>
                  <a:cubicBezTo>
                    <a:pt x="0" y="2400"/>
                    <a:pt x="2541" y="0"/>
                    <a:pt x="3812"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71" name="Shape 1171"/>
            <p:cNvSpPr/>
            <p:nvPr/>
          </p:nvSpPr>
          <p:spPr>
            <a:xfrm>
              <a:off x="2423159" y="48768"/>
              <a:ext cx="45721" cy="48769"/>
            </a:xfrm>
            <a:custGeom>
              <a:avLst/>
              <a:gdLst/>
              <a:ahLst/>
              <a:cxnLst>
                <a:cxn ang="0">
                  <a:pos x="wd2" y="hd2"/>
                </a:cxn>
                <a:cxn ang="5400000">
                  <a:pos x="wd2" y="hd2"/>
                </a:cxn>
                <a:cxn ang="10800000">
                  <a:pos x="wd2" y="hd2"/>
                </a:cxn>
                <a:cxn ang="16200000">
                  <a:pos x="wd2" y="hd2"/>
                </a:cxn>
              </a:cxnLst>
              <a:rect l="0" t="0" r="r" b="b"/>
              <a:pathLst>
                <a:path w="21600" h="21600" extrusionOk="0">
                  <a:moveTo>
                    <a:pt x="11520" y="0"/>
                  </a:moveTo>
                  <a:lnTo>
                    <a:pt x="15840" y="0"/>
                  </a:lnTo>
                  <a:cubicBezTo>
                    <a:pt x="15840" y="0"/>
                    <a:pt x="21600" y="4050"/>
                    <a:pt x="21600" y="5400"/>
                  </a:cubicBezTo>
                  <a:cubicBezTo>
                    <a:pt x="21600" y="6750"/>
                    <a:pt x="15840" y="10800"/>
                    <a:pt x="17280" y="9450"/>
                  </a:cubicBezTo>
                  <a:cubicBezTo>
                    <a:pt x="17280" y="10800"/>
                    <a:pt x="10080" y="13500"/>
                    <a:pt x="8640" y="13500"/>
                  </a:cubicBezTo>
                  <a:lnTo>
                    <a:pt x="7200" y="13500"/>
                  </a:lnTo>
                  <a:lnTo>
                    <a:pt x="7200" y="18900"/>
                  </a:lnTo>
                  <a:lnTo>
                    <a:pt x="11520" y="18900"/>
                  </a:lnTo>
                  <a:cubicBezTo>
                    <a:pt x="12960" y="18900"/>
                    <a:pt x="15840" y="17550"/>
                    <a:pt x="17280" y="17550"/>
                  </a:cubicBezTo>
                  <a:lnTo>
                    <a:pt x="20160" y="17550"/>
                  </a:lnTo>
                  <a:cubicBezTo>
                    <a:pt x="20160" y="18900"/>
                    <a:pt x="14400" y="21600"/>
                    <a:pt x="11520" y="21600"/>
                  </a:cubicBezTo>
                  <a:lnTo>
                    <a:pt x="4320" y="21600"/>
                  </a:lnTo>
                  <a:cubicBezTo>
                    <a:pt x="1440" y="21600"/>
                    <a:pt x="0" y="17550"/>
                    <a:pt x="0" y="17550"/>
                  </a:cubicBezTo>
                  <a:lnTo>
                    <a:pt x="0" y="9450"/>
                  </a:lnTo>
                  <a:cubicBezTo>
                    <a:pt x="0" y="6750"/>
                    <a:pt x="2880" y="2700"/>
                    <a:pt x="2880" y="4050"/>
                  </a:cubicBezTo>
                  <a:cubicBezTo>
                    <a:pt x="2880" y="2700"/>
                    <a:pt x="8640" y="0"/>
                    <a:pt x="11520" y="0"/>
                  </a:cubicBezTo>
                  <a:moveTo>
                    <a:pt x="11520" y="2700"/>
                  </a:moveTo>
                  <a:cubicBezTo>
                    <a:pt x="10080" y="2700"/>
                    <a:pt x="7200" y="8100"/>
                    <a:pt x="7200" y="9450"/>
                  </a:cubicBezTo>
                  <a:lnTo>
                    <a:pt x="7200" y="10800"/>
                  </a:lnTo>
                  <a:lnTo>
                    <a:pt x="8640" y="10800"/>
                  </a:lnTo>
                  <a:cubicBezTo>
                    <a:pt x="10560" y="10800"/>
                    <a:pt x="11520" y="10350"/>
                    <a:pt x="11520" y="9450"/>
                  </a:cubicBezTo>
                  <a:cubicBezTo>
                    <a:pt x="11520" y="9450"/>
                    <a:pt x="12960" y="7650"/>
                    <a:pt x="15840" y="4050"/>
                  </a:cubicBezTo>
                  <a:lnTo>
                    <a:pt x="15840" y="2700"/>
                  </a:lnTo>
                  <a:lnTo>
                    <a:pt x="11520" y="27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72" name="Shape 1172"/>
            <p:cNvSpPr/>
            <p:nvPr/>
          </p:nvSpPr>
          <p:spPr>
            <a:xfrm>
              <a:off x="2514600" y="36576"/>
              <a:ext cx="60960" cy="60961"/>
            </a:xfrm>
            <a:custGeom>
              <a:avLst/>
              <a:gdLst/>
              <a:ahLst/>
              <a:cxnLst>
                <a:cxn ang="0">
                  <a:pos x="wd2" y="hd2"/>
                </a:cxn>
                <a:cxn ang="5400000">
                  <a:pos x="wd2" y="hd2"/>
                </a:cxn>
                <a:cxn ang="10800000">
                  <a:pos x="wd2" y="hd2"/>
                </a:cxn>
                <a:cxn ang="16200000">
                  <a:pos x="wd2" y="hd2"/>
                </a:cxn>
              </a:cxnLst>
              <a:rect l="0" t="0" r="r" b="b"/>
              <a:pathLst>
                <a:path w="21600" h="21600" extrusionOk="0">
                  <a:moveTo>
                    <a:pt x="9720" y="0"/>
                  </a:moveTo>
                  <a:lnTo>
                    <a:pt x="10800" y="0"/>
                  </a:lnTo>
                  <a:cubicBezTo>
                    <a:pt x="12960" y="0"/>
                    <a:pt x="19440" y="3240"/>
                    <a:pt x="18360" y="4320"/>
                  </a:cubicBezTo>
                  <a:cubicBezTo>
                    <a:pt x="18360" y="4320"/>
                    <a:pt x="21600" y="11880"/>
                    <a:pt x="21600" y="11880"/>
                  </a:cubicBezTo>
                  <a:cubicBezTo>
                    <a:pt x="21600" y="12960"/>
                    <a:pt x="18360" y="18360"/>
                    <a:pt x="19440" y="17280"/>
                  </a:cubicBezTo>
                  <a:cubicBezTo>
                    <a:pt x="19440" y="18360"/>
                    <a:pt x="15120" y="21600"/>
                    <a:pt x="14040" y="21600"/>
                  </a:cubicBezTo>
                  <a:lnTo>
                    <a:pt x="6480" y="21600"/>
                  </a:lnTo>
                  <a:cubicBezTo>
                    <a:pt x="4320" y="21600"/>
                    <a:pt x="0" y="16200"/>
                    <a:pt x="0" y="15120"/>
                  </a:cubicBezTo>
                  <a:lnTo>
                    <a:pt x="0" y="10800"/>
                  </a:lnTo>
                  <a:cubicBezTo>
                    <a:pt x="0" y="5400"/>
                    <a:pt x="4320" y="0"/>
                    <a:pt x="9720" y="0"/>
                  </a:cubicBezTo>
                </a:path>
              </a:pathLst>
            </a:custGeom>
            <a:solidFill>
              <a:srgbClr val="98456F"/>
            </a:solidFill>
            <a:ln w="12700" cap="flat">
              <a:noFill/>
              <a:miter lim="400000"/>
            </a:ln>
            <a:effectLst/>
          </p:spPr>
          <p:txBody>
            <a:bodyPr wrap="square" lIns="0" tIns="0" rIns="0" bIns="0" numCol="1" anchor="t">
              <a:noAutofit/>
            </a:bodyPr>
            <a:lstStyle/>
            <a:p>
              <a:pPr lvl="0"/>
              <a:endParaRPr/>
            </a:p>
          </p:txBody>
        </p:sp>
        <p:sp>
          <p:nvSpPr>
            <p:cNvPr id="1173" name="Shape 1173"/>
            <p:cNvSpPr/>
            <p:nvPr/>
          </p:nvSpPr>
          <p:spPr>
            <a:xfrm>
              <a:off x="2621279" y="9144"/>
              <a:ext cx="106681" cy="128017"/>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12960" y="514"/>
                  </a:lnTo>
                  <a:cubicBezTo>
                    <a:pt x="12137" y="3600"/>
                    <a:pt x="11520" y="5143"/>
                    <a:pt x="11109" y="5143"/>
                  </a:cubicBezTo>
                  <a:lnTo>
                    <a:pt x="10491" y="5143"/>
                  </a:lnTo>
                  <a:lnTo>
                    <a:pt x="10491" y="4629"/>
                  </a:lnTo>
                  <a:cubicBezTo>
                    <a:pt x="11314" y="4286"/>
                    <a:pt x="11726" y="3943"/>
                    <a:pt x="11726" y="3600"/>
                  </a:cubicBezTo>
                  <a:cubicBezTo>
                    <a:pt x="10491" y="2914"/>
                    <a:pt x="9874" y="2571"/>
                    <a:pt x="9874" y="2571"/>
                  </a:cubicBezTo>
                  <a:cubicBezTo>
                    <a:pt x="9051" y="1543"/>
                    <a:pt x="8434" y="1029"/>
                    <a:pt x="8023" y="1029"/>
                  </a:cubicBezTo>
                  <a:cubicBezTo>
                    <a:pt x="7611" y="1029"/>
                    <a:pt x="6789" y="1200"/>
                    <a:pt x="5554" y="1543"/>
                  </a:cubicBezTo>
                  <a:lnTo>
                    <a:pt x="5554" y="3086"/>
                  </a:lnTo>
                  <a:cubicBezTo>
                    <a:pt x="5554" y="3600"/>
                    <a:pt x="7406" y="5657"/>
                    <a:pt x="8023" y="5143"/>
                  </a:cubicBezTo>
                  <a:cubicBezTo>
                    <a:pt x="9257" y="6514"/>
                    <a:pt x="10080" y="7371"/>
                    <a:pt x="10491" y="7714"/>
                  </a:cubicBezTo>
                  <a:cubicBezTo>
                    <a:pt x="11314" y="8400"/>
                    <a:pt x="11726" y="9086"/>
                    <a:pt x="11726" y="9771"/>
                  </a:cubicBezTo>
                  <a:lnTo>
                    <a:pt x="11726" y="10286"/>
                  </a:lnTo>
                  <a:cubicBezTo>
                    <a:pt x="11726" y="10800"/>
                    <a:pt x="9874" y="13886"/>
                    <a:pt x="10491" y="13371"/>
                  </a:cubicBezTo>
                  <a:cubicBezTo>
                    <a:pt x="10491" y="13886"/>
                    <a:pt x="8640" y="14914"/>
                    <a:pt x="8023" y="14914"/>
                  </a:cubicBezTo>
                  <a:lnTo>
                    <a:pt x="0" y="14914"/>
                  </a:lnTo>
                  <a:lnTo>
                    <a:pt x="0" y="12857"/>
                  </a:lnTo>
                  <a:lnTo>
                    <a:pt x="1851" y="12857"/>
                  </a:lnTo>
                  <a:lnTo>
                    <a:pt x="1851" y="11314"/>
                  </a:lnTo>
                  <a:lnTo>
                    <a:pt x="1234" y="11314"/>
                  </a:lnTo>
                  <a:lnTo>
                    <a:pt x="1234" y="12343"/>
                  </a:lnTo>
                  <a:lnTo>
                    <a:pt x="617" y="12343"/>
                  </a:lnTo>
                  <a:lnTo>
                    <a:pt x="617" y="9771"/>
                  </a:lnTo>
                  <a:lnTo>
                    <a:pt x="2469" y="12343"/>
                  </a:lnTo>
                  <a:cubicBezTo>
                    <a:pt x="2469" y="12857"/>
                    <a:pt x="3703" y="13886"/>
                    <a:pt x="4937" y="13886"/>
                  </a:cubicBezTo>
                  <a:lnTo>
                    <a:pt x="6171" y="13886"/>
                  </a:lnTo>
                  <a:cubicBezTo>
                    <a:pt x="6789" y="13886"/>
                    <a:pt x="8023" y="12343"/>
                    <a:pt x="8023" y="12343"/>
                  </a:cubicBezTo>
                  <a:lnTo>
                    <a:pt x="8023" y="11314"/>
                  </a:lnTo>
                  <a:cubicBezTo>
                    <a:pt x="8023" y="10971"/>
                    <a:pt x="6994" y="10114"/>
                    <a:pt x="4937" y="8743"/>
                  </a:cubicBezTo>
                  <a:cubicBezTo>
                    <a:pt x="3703" y="8743"/>
                    <a:pt x="2469" y="6171"/>
                    <a:pt x="2469" y="4629"/>
                  </a:cubicBezTo>
                  <a:cubicBezTo>
                    <a:pt x="2469" y="3943"/>
                    <a:pt x="2674" y="2743"/>
                    <a:pt x="3086" y="1029"/>
                  </a:cubicBezTo>
                  <a:cubicBezTo>
                    <a:pt x="6377" y="343"/>
                    <a:pt x="9669" y="0"/>
                    <a:pt x="12960" y="0"/>
                  </a:cubicBezTo>
                  <a:moveTo>
                    <a:pt x="3086" y="4629"/>
                  </a:moveTo>
                  <a:lnTo>
                    <a:pt x="3703" y="4629"/>
                  </a:lnTo>
                  <a:lnTo>
                    <a:pt x="3703" y="3600"/>
                  </a:lnTo>
                  <a:lnTo>
                    <a:pt x="3086" y="3600"/>
                  </a:lnTo>
                  <a:moveTo>
                    <a:pt x="14194" y="6171"/>
                  </a:moveTo>
                  <a:cubicBezTo>
                    <a:pt x="15429" y="6171"/>
                    <a:pt x="17280" y="7714"/>
                    <a:pt x="16663" y="7714"/>
                  </a:cubicBezTo>
                  <a:cubicBezTo>
                    <a:pt x="17280" y="7714"/>
                    <a:pt x="17897" y="8743"/>
                    <a:pt x="17897" y="9771"/>
                  </a:cubicBezTo>
                  <a:lnTo>
                    <a:pt x="17897" y="12343"/>
                  </a:lnTo>
                  <a:lnTo>
                    <a:pt x="19749" y="12343"/>
                  </a:lnTo>
                  <a:lnTo>
                    <a:pt x="19749" y="9771"/>
                  </a:lnTo>
                  <a:cubicBezTo>
                    <a:pt x="19749" y="8229"/>
                    <a:pt x="19131" y="6686"/>
                    <a:pt x="19131" y="6686"/>
                  </a:cubicBezTo>
                  <a:lnTo>
                    <a:pt x="19131" y="6171"/>
                  </a:lnTo>
                  <a:lnTo>
                    <a:pt x="21600" y="6171"/>
                  </a:lnTo>
                  <a:lnTo>
                    <a:pt x="21600" y="8229"/>
                  </a:lnTo>
                  <a:lnTo>
                    <a:pt x="20366" y="12343"/>
                  </a:lnTo>
                  <a:cubicBezTo>
                    <a:pt x="19543" y="13714"/>
                    <a:pt x="18720" y="15086"/>
                    <a:pt x="17897" y="16457"/>
                  </a:cubicBezTo>
                  <a:lnTo>
                    <a:pt x="16663" y="18000"/>
                  </a:lnTo>
                  <a:cubicBezTo>
                    <a:pt x="16663" y="19029"/>
                    <a:pt x="10491" y="21600"/>
                    <a:pt x="8640" y="21600"/>
                  </a:cubicBezTo>
                  <a:lnTo>
                    <a:pt x="5554" y="21600"/>
                  </a:lnTo>
                  <a:lnTo>
                    <a:pt x="5554" y="18514"/>
                  </a:lnTo>
                  <a:lnTo>
                    <a:pt x="6171" y="18514"/>
                  </a:lnTo>
                  <a:cubicBezTo>
                    <a:pt x="7406" y="19543"/>
                    <a:pt x="8434" y="20057"/>
                    <a:pt x="9257" y="20057"/>
                  </a:cubicBezTo>
                  <a:cubicBezTo>
                    <a:pt x="10491" y="20057"/>
                    <a:pt x="12343" y="19029"/>
                    <a:pt x="11726" y="19543"/>
                  </a:cubicBezTo>
                  <a:cubicBezTo>
                    <a:pt x="12343" y="19543"/>
                    <a:pt x="15429" y="16457"/>
                    <a:pt x="15429" y="15943"/>
                  </a:cubicBezTo>
                  <a:lnTo>
                    <a:pt x="15429" y="15429"/>
                  </a:lnTo>
                  <a:cubicBezTo>
                    <a:pt x="15429" y="13371"/>
                    <a:pt x="13577" y="8743"/>
                    <a:pt x="14194" y="9257"/>
                  </a:cubicBezTo>
                  <a:cubicBezTo>
                    <a:pt x="12960" y="8571"/>
                    <a:pt x="12343" y="8057"/>
                    <a:pt x="12343" y="7714"/>
                  </a:cubicBezTo>
                  <a:cubicBezTo>
                    <a:pt x="12343" y="7200"/>
                    <a:pt x="13577" y="6171"/>
                    <a:pt x="14194" y="6171"/>
                  </a:cubicBezTo>
                  <a:moveTo>
                    <a:pt x="8640" y="11314"/>
                  </a:moveTo>
                  <a:lnTo>
                    <a:pt x="9257" y="11314"/>
                  </a:lnTo>
                  <a:lnTo>
                    <a:pt x="9257" y="10286"/>
                  </a:lnTo>
                  <a:lnTo>
                    <a:pt x="8640" y="10286"/>
                  </a:lnTo>
                  <a:moveTo>
                    <a:pt x="9874" y="11829"/>
                  </a:moveTo>
                  <a:lnTo>
                    <a:pt x="10491" y="11829"/>
                  </a:lnTo>
                  <a:lnTo>
                    <a:pt x="10491" y="10800"/>
                  </a:lnTo>
                  <a:lnTo>
                    <a:pt x="9874" y="10800"/>
                  </a:lnTo>
                  <a:moveTo>
                    <a:pt x="8640" y="12857"/>
                  </a:moveTo>
                  <a:lnTo>
                    <a:pt x="10491" y="12857"/>
                  </a:lnTo>
                  <a:lnTo>
                    <a:pt x="10491" y="11829"/>
                  </a:lnTo>
                  <a:lnTo>
                    <a:pt x="8640" y="11829"/>
                  </a:lnTo>
                  <a:moveTo>
                    <a:pt x="8640" y="13886"/>
                  </a:moveTo>
                  <a:lnTo>
                    <a:pt x="9257" y="13886"/>
                  </a:lnTo>
                  <a:lnTo>
                    <a:pt x="9257" y="12857"/>
                  </a:lnTo>
                  <a:lnTo>
                    <a:pt x="8640" y="12857"/>
                  </a:lnTo>
                  <a:moveTo>
                    <a:pt x="617" y="14914"/>
                  </a:moveTo>
                  <a:lnTo>
                    <a:pt x="1234" y="14914"/>
                  </a:lnTo>
                  <a:lnTo>
                    <a:pt x="1234" y="13371"/>
                  </a:lnTo>
                  <a:lnTo>
                    <a:pt x="617" y="1337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74" name="Shape 1174"/>
            <p:cNvSpPr/>
            <p:nvPr/>
          </p:nvSpPr>
          <p:spPr>
            <a:xfrm>
              <a:off x="2740152" y="48768"/>
              <a:ext cx="42672" cy="518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171" y="0"/>
                  </a:lnTo>
                  <a:cubicBezTo>
                    <a:pt x="9257" y="1694"/>
                    <a:pt x="11314" y="2541"/>
                    <a:pt x="12343" y="2541"/>
                  </a:cubicBezTo>
                  <a:cubicBezTo>
                    <a:pt x="14400" y="847"/>
                    <a:pt x="16457" y="0"/>
                    <a:pt x="18514" y="0"/>
                  </a:cubicBezTo>
                  <a:lnTo>
                    <a:pt x="21600" y="0"/>
                  </a:lnTo>
                  <a:lnTo>
                    <a:pt x="21600" y="6353"/>
                  </a:lnTo>
                  <a:lnTo>
                    <a:pt x="16971" y="6353"/>
                  </a:lnTo>
                  <a:lnTo>
                    <a:pt x="16971" y="3812"/>
                  </a:lnTo>
                  <a:lnTo>
                    <a:pt x="13886" y="3812"/>
                  </a:lnTo>
                  <a:cubicBezTo>
                    <a:pt x="7714" y="13976"/>
                    <a:pt x="4629" y="19482"/>
                    <a:pt x="4629" y="20329"/>
                  </a:cubicBezTo>
                  <a:cubicBezTo>
                    <a:pt x="4629" y="21176"/>
                    <a:pt x="3600" y="21600"/>
                    <a:pt x="1543" y="21600"/>
                  </a:cubicBezTo>
                  <a:lnTo>
                    <a:pt x="0" y="216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75" name="Shape 1175"/>
            <p:cNvSpPr/>
            <p:nvPr/>
          </p:nvSpPr>
          <p:spPr>
            <a:xfrm>
              <a:off x="2785871" y="48768"/>
              <a:ext cx="51817" cy="51817"/>
            </a:xfrm>
            <a:custGeom>
              <a:avLst/>
              <a:gdLst/>
              <a:ahLst/>
              <a:cxnLst>
                <a:cxn ang="0">
                  <a:pos x="wd2" y="hd2"/>
                </a:cxn>
                <a:cxn ang="5400000">
                  <a:pos x="wd2" y="hd2"/>
                </a:cxn>
                <a:cxn ang="10800000">
                  <a:pos x="wd2" y="hd2"/>
                </a:cxn>
                <a:cxn ang="16200000">
                  <a:pos x="wd2" y="hd2"/>
                </a:cxn>
              </a:cxnLst>
              <a:rect l="0" t="0" r="r" b="b"/>
              <a:pathLst>
                <a:path w="21600" h="21600" extrusionOk="0">
                  <a:moveTo>
                    <a:pt x="12706" y="0"/>
                  </a:moveTo>
                  <a:lnTo>
                    <a:pt x="21600" y="0"/>
                  </a:lnTo>
                  <a:lnTo>
                    <a:pt x="21600" y="5082"/>
                  </a:lnTo>
                  <a:cubicBezTo>
                    <a:pt x="21600" y="8471"/>
                    <a:pt x="20753" y="12282"/>
                    <a:pt x="19059" y="16518"/>
                  </a:cubicBezTo>
                  <a:lnTo>
                    <a:pt x="19059" y="17788"/>
                  </a:lnTo>
                  <a:lnTo>
                    <a:pt x="21600" y="17788"/>
                  </a:lnTo>
                  <a:lnTo>
                    <a:pt x="21600" y="21600"/>
                  </a:lnTo>
                  <a:lnTo>
                    <a:pt x="17788" y="21600"/>
                  </a:lnTo>
                  <a:cubicBezTo>
                    <a:pt x="17788" y="20329"/>
                    <a:pt x="12706" y="19059"/>
                    <a:pt x="12706" y="19059"/>
                  </a:cubicBezTo>
                  <a:cubicBezTo>
                    <a:pt x="11012" y="20753"/>
                    <a:pt x="9318" y="21600"/>
                    <a:pt x="7624" y="21600"/>
                  </a:cubicBezTo>
                  <a:lnTo>
                    <a:pt x="6353" y="21600"/>
                  </a:lnTo>
                  <a:cubicBezTo>
                    <a:pt x="3812" y="21600"/>
                    <a:pt x="0" y="17788"/>
                    <a:pt x="0" y="15247"/>
                  </a:cubicBezTo>
                  <a:lnTo>
                    <a:pt x="0" y="12706"/>
                  </a:lnTo>
                  <a:cubicBezTo>
                    <a:pt x="0" y="5082"/>
                    <a:pt x="5082" y="0"/>
                    <a:pt x="12706" y="0"/>
                  </a:cubicBezTo>
                  <a:moveTo>
                    <a:pt x="11435" y="2541"/>
                  </a:moveTo>
                  <a:cubicBezTo>
                    <a:pt x="8894" y="2541"/>
                    <a:pt x="6353" y="10165"/>
                    <a:pt x="6353" y="13976"/>
                  </a:cubicBezTo>
                  <a:lnTo>
                    <a:pt x="6353" y="17788"/>
                  </a:lnTo>
                  <a:lnTo>
                    <a:pt x="7624" y="17788"/>
                  </a:lnTo>
                  <a:cubicBezTo>
                    <a:pt x="8894" y="17788"/>
                    <a:pt x="13976" y="13976"/>
                    <a:pt x="13976" y="12706"/>
                  </a:cubicBezTo>
                  <a:cubicBezTo>
                    <a:pt x="12706" y="13976"/>
                    <a:pt x="15247" y="7624"/>
                    <a:pt x="15247" y="5082"/>
                  </a:cubicBezTo>
                  <a:lnTo>
                    <a:pt x="15247" y="2541"/>
                  </a:lnTo>
                  <a:lnTo>
                    <a:pt x="11435" y="254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76" name="Shape 1176"/>
            <p:cNvSpPr/>
            <p:nvPr/>
          </p:nvSpPr>
          <p:spPr>
            <a:xfrm>
              <a:off x="2849880" y="48768"/>
              <a:ext cx="45720" cy="51817"/>
            </a:xfrm>
            <a:custGeom>
              <a:avLst/>
              <a:gdLst/>
              <a:ahLst/>
              <a:cxnLst>
                <a:cxn ang="0">
                  <a:pos x="wd2" y="hd2"/>
                </a:cxn>
                <a:cxn ang="5400000">
                  <a:pos x="wd2" y="hd2"/>
                </a:cxn>
                <a:cxn ang="10800000">
                  <a:pos x="wd2" y="hd2"/>
                </a:cxn>
                <a:cxn ang="16200000">
                  <a:pos x="wd2" y="hd2"/>
                </a:cxn>
              </a:cxnLst>
              <a:rect l="0" t="0" r="r" b="b"/>
              <a:pathLst>
                <a:path w="21600" h="21600" extrusionOk="0">
                  <a:moveTo>
                    <a:pt x="10080" y="0"/>
                  </a:moveTo>
                  <a:lnTo>
                    <a:pt x="15840" y="0"/>
                  </a:lnTo>
                  <a:cubicBezTo>
                    <a:pt x="15840" y="0"/>
                    <a:pt x="21600" y="3812"/>
                    <a:pt x="21600" y="5082"/>
                  </a:cubicBezTo>
                  <a:lnTo>
                    <a:pt x="21600" y="6353"/>
                  </a:lnTo>
                  <a:lnTo>
                    <a:pt x="14400" y="6353"/>
                  </a:lnTo>
                  <a:lnTo>
                    <a:pt x="14400" y="1271"/>
                  </a:lnTo>
                  <a:lnTo>
                    <a:pt x="12960" y="1271"/>
                  </a:lnTo>
                  <a:cubicBezTo>
                    <a:pt x="11520" y="1271"/>
                    <a:pt x="7200" y="10165"/>
                    <a:pt x="7200" y="12706"/>
                  </a:cubicBezTo>
                  <a:cubicBezTo>
                    <a:pt x="7200" y="15247"/>
                    <a:pt x="10080" y="17788"/>
                    <a:pt x="12960" y="17788"/>
                  </a:cubicBezTo>
                  <a:cubicBezTo>
                    <a:pt x="14880" y="16941"/>
                    <a:pt x="16800" y="16518"/>
                    <a:pt x="18720" y="16518"/>
                  </a:cubicBezTo>
                  <a:lnTo>
                    <a:pt x="18720" y="17788"/>
                  </a:lnTo>
                  <a:cubicBezTo>
                    <a:pt x="18720" y="19059"/>
                    <a:pt x="15840" y="21600"/>
                    <a:pt x="14400" y="21600"/>
                  </a:cubicBezTo>
                  <a:lnTo>
                    <a:pt x="11520" y="21600"/>
                  </a:lnTo>
                  <a:cubicBezTo>
                    <a:pt x="7200" y="21600"/>
                    <a:pt x="2880" y="19059"/>
                    <a:pt x="4320" y="20329"/>
                  </a:cubicBezTo>
                  <a:cubicBezTo>
                    <a:pt x="1440" y="20329"/>
                    <a:pt x="0" y="16518"/>
                    <a:pt x="0" y="15247"/>
                  </a:cubicBezTo>
                  <a:lnTo>
                    <a:pt x="0" y="12706"/>
                  </a:lnTo>
                  <a:cubicBezTo>
                    <a:pt x="0" y="7624"/>
                    <a:pt x="5760" y="0"/>
                    <a:pt x="1008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77" name="Shape 1177"/>
            <p:cNvSpPr/>
            <p:nvPr/>
          </p:nvSpPr>
          <p:spPr>
            <a:xfrm>
              <a:off x="2904744" y="48768"/>
              <a:ext cx="54864" cy="518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0" y="0"/>
                  </a:lnTo>
                  <a:lnTo>
                    <a:pt x="7200" y="5082"/>
                  </a:lnTo>
                  <a:cubicBezTo>
                    <a:pt x="7200" y="7624"/>
                    <a:pt x="6000" y="12706"/>
                    <a:pt x="6000" y="13976"/>
                  </a:cubicBezTo>
                  <a:lnTo>
                    <a:pt x="6000" y="16518"/>
                  </a:lnTo>
                  <a:lnTo>
                    <a:pt x="12000" y="16518"/>
                  </a:lnTo>
                  <a:lnTo>
                    <a:pt x="12000" y="13976"/>
                  </a:lnTo>
                  <a:cubicBezTo>
                    <a:pt x="13600" y="8894"/>
                    <a:pt x="14400" y="5082"/>
                    <a:pt x="14400" y="2541"/>
                  </a:cubicBezTo>
                  <a:lnTo>
                    <a:pt x="14400" y="0"/>
                  </a:lnTo>
                  <a:lnTo>
                    <a:pt x="20400" y="0"/>
                  </a:lnTo>
                  <a:lnTo>
                    <a:pt x="20400" y="2541"/>
                  </a:lnTo>
                  <a:cubicBezTo>
                    <a:pt x="18800" y="9318"/>
                    <a:pt x="18000" y="13553"/>
                    <a:pt x="18000" y="15247"/>
                  </a:cubicBezTo>
                  <a:cubicBezTo>
                    <a:pt x="20400" y="17788"/>
                    <a:pt x="21600" y="19059"/>
                    <a:pt x="21600" y="19059"/>
                  </a:cubicBezTo>
                  <a:cubicBezTo>
                    <a:pt x="21600" y="20329"/>
                    <a:pt x="18000" y="21600"/>
                    <a:pt x="15600" y="21600"/>
                  </a:cubicBezTo>
                  <a:lnTo>
                    <a:pt x="13200" y="21600"/>
                  </a:lnTo>
                  <a:lnTo>
                    <a:pt x="13200" y="17788"/>
                  </a:lnTo>
                  <a:lnTo>
                    <a:pt x="12000" y="17788"/>
                  </a:lnTo>
                  <a:cubicBezTo>
                    <a:pt x="9600" y="20329"/>
                    <a:pt x="7600" y="21600"/>
                    <a:pt x="6000" y="21600"/>
                  </a:cubicBezTo>
                  <a:lnTo>
                    <a:pt x="0" y="216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78" name="Shape 1178"/>
            <p:cNvSpPr/>
            <p:nvPr/>
          </p:nvSpPr>
          <p:spPr>
            <a:xfrm>
              <a:off x="2962656" y="48768"/>
              <a:ext cx="39624" cy="51817"/>
            </a:xfrm>
            <a:custGeom>
              <a:avLst/>
              <a:gdLst/>
              <a:ahLst/>
              <a:cxnLst>
                <a:cxn ang="0">
                  <a:pos x="wd2" y="hd2"/>
                </a:cxn>
                <a:cxn ang="5400000">
                  <a:pos x="wd2" y="hd2"/>
                </a:cxn>
                <a:cxn ang="10800000">
                  <a:pos x="wd2" y="hd2"/>
                </a:cxn>
                <a:cxn ang="16200000">
                  <a:pos x="wd2" y="hd2"/>
                </a:cxn>
              </a:cxnLst>
              <a:rect l="0" t="0" r="r" b="b"/>
              <a:pathLst>
                <a:path w="21600" h="21600" extrusionOk="0">
                  <a:moveTo>
                    <a:pt x="9969" y="0"/>
                  </a:moveTo>
                  <a:lnTo>
                    <a:pt x="21600" y="0"/>
                  </a:lnTo>
                  <a:lnTo>
                    <a:pt x="21600" y="6353"/>
                  </a:lnTo>
                  <a:lnTo>
                    <a:pt x="18277" y="6353"/>
                  </a:lnTo>
                  <a:cubicBezTo>
                    <a:pt x="18277" y="5082"/>
                    <a:pt x="13292" y="1271"/>
                    <a:pt x="13292" y="1271"/>
                  </a:cubicBezTo>
                  <a:lnTo>
                    <a:pt x="11631" y="1271"/>
                  </a:lnTo>
                  <a:lnTo>
                    <a:pt x="11631" y="3812"/>
                  </a:lnTo>
                  <a:cubicBezTo>
                    <a:pt x="11631" y="5082"/>
                    <a:pt x="13292" y="7624"/>
                    <a:pt x="13292" y="6353"/>
                  </a:cubicBezTo>
                  <a:cubicBezTo>
                    <a:pt x="16615" y="9741"/>
                    <a:pt x="18277" y="11435"/>
                    <a:pt x="18277" y="11435"/>
                  </a:cubicBezTo>
                  <a:cubicBezTo>
                    <a:pt x="19385" y="11435"/>
                    <a:pt x="19938" y="12282"/>
                    <a:pt x="19938" y="13976"/>
                  </a:cubicBezTo>
                  <a:lnTo>
                    <a:pt x="19938" y="17788"/>
                  </a:lnTo>
                  <a:cubicBezTo>
                    <a:pt x="19938" y="19059"/>
                    <a:pt x="14954" y="21600"/>
                    <a:pt x="14954" y="21600"/>
                  </a:cubicBezTo>
                  <a:lnTo>
                    <a:pt x="6646" y="21600"/>
                  </a:lnTo>
                  <a:cubicBezTo>
                    <a:pt x="3323" y="21600"/>
                    <a:pt x="0" y="19059"/>
                    <a:pt x="0" y="16518"/>
                  </a:cubicBezTo>
                  <a:lnTo>
                    <a:pt x="0" y="15247"/>
                  </a:lnTo>
                  <a:lnTo>
                    <a:pt x="1662" y="15247"/>
                  </a:lnTo>
                  <a:cubicBezTo>
                    <a:pt x="4985" y="17788"/>
                    <a:pt x="7754" y="19059"/>
                    <a:pt x="9969" y="19059"/>
                  </a:cubicBezTo>
                  <a:lnTo>
                    <a:pt x="13292" y="19059"/>
                  </a:lnTo>
                  <a:lnTo>
                    <a:pt x="13292" y="16518"/>
                  </a:lnTo>
                  <a:cubicBezTo>
                    <a:pt x="13292" y="15247"/>
                    <a:pt x="9969" y="13976"/>
                    <a:pt x="11631" y="13976"/>
                  </a:cubicBezTo>
                  <a:cubicBezTo>
                    <a:pt x="8308" y="11435"/>
                    <a:pt x="6092" y="9741"/>
                    <a:pt x="4985" y="8894"/>
                  </a:cubicBezTo>
                  <a:cubicBezTo>
                    <a:pt x="3877" y="8047"/>
                    <a:pt x="3323" y="6776"/>
                    <a:pt x="3323" y="5082"/>
                  </a:cubicBezTo>
                  <a:cubicBezTo>
                    <a:pt x="3323" y="3812"/>
                    <a:pt x="8308" y="0"/>
                    <a:pt x="9969"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79" name="Shape 1179"/>
            <p:cNvSpPr/>
            <p:nvPr/>
          </p:nvSpPr>
          <p:spPr>
            <a:xfrm>
              <a:off x="3008376" y="48768"/>
              <a:ext cx="45720" cy="51817"/>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15840" y="0"/>
                  </a:lnTo>
                  <a:cubicBezTo>
                    <a:pt x="19680" y="0"/>
                    <a:pt x="21600" y="847"/>
                    <a:pt x="21600" y="2541"/>
                  </a:cubicBezTo>
                  <a:lnTo>
                    <a:pt x="21600" y="5082"/>
                  </a:lnTo>
                  <a:cubicBezTo>
                    <a:pt x="21600" y="7624"/>
                    <a:pt x="18720" y="10165"/>
                    <a:pt x="20160" y="8894"/>
                  </a:cubicBezTo>
                  <a:cubicBezTo>
                    <a:pt x="12480" y="11435"/>
                    <a:pt x="8640" y="13129"/>
                    <a:pt x="8640" y="13976"/>
                  </a:cubicBezTo>
                  <a:cubicBezTo>
                    <a:pt x="8640" y="13976"/>
                    <a:pt x="8640" y="14400"/>
                    <a:pt x="8640" y="15247"/>
                  </a:cubicBezTo>
                  <a:lnTo>
                    <a:pt x="8640" y="17788"/>
                  </a:lnTo>
                  <a:lnTo>
                    <a:pt x="20160" y="17788"/>
                  </a:lnTo>
                  <a:cubicBezTo>
                    <a:pt x="20160" y="19059"/>
                    <a:pt x="15840" y="21600"/>
                    <a:pt x="14400" y="21600"/>
                  </a:cubicBezTo>
                  <a:lnTo>
                    <a:pt x="11520" y="21600"/>
                  </a:lnTo>
                  <a:cubicBezTo>
                    <a:pt x="4320" y="21600"/>
                    <a:pt x="0" y="17788"/>
                    <a:pt x="0" y="15247"/>
                  </a:cubicBezTo>
                  <a:lnTo>
                    <a:pt x="0" y="10165"/>
                  </a:lnTo>
                  <a:cubicBezTo>
                    <a:pt x="0" y="6353"/>
                    <a:pt x="4320" y="2541"/>
                    <a:pt x="4320" y="2541"/>
                  </a:cubicBezTo>
                  <a:cubicBezTo>
                    <a:pt x="4320" y="1271"/>
                    <a:pt x="10080" y="0"/>
                    <a:pt x="12960" y="0"/>
                  </a:cubicBezTo>
                  <a:moveTo>
                    <a:pt x="12960" y="2541"/>
                  </a:moveTo>
                  <a:cubicBezTo>
                    <a:pt x="11520" y="2541"/>
                    <a:pt x="8640" y="6353"/>
                    <a:pt x="8640" y="7624"/>
                  </a:cubicBezTo>
                  <a:lnTo>
                    <a:pt x="8640" y="10165"/>
                  </a:lnTo>
                  <a:lnTo>
                    <a:pt x="10080" y="10165"/>
                  </a:lnTo>
                  <a:cubicBezTo>
                    <a:pt x="10080" y="10165"/>
                    <a:pt x="14400" y="7624"/>
                    <a:pt x="14400" y="6353"/>
                  </a:cubicBezTo>
                  <a:cubicBezTo>
                    <a:pt x="12960" y="7624"/>
                    <a:pt x="15840" y="5082"/>
                    <a:pt x="15840" y="3812"/>
                  </a:cubicBezTo>
                  <a:lnTo>
                    <a:pt x="15840" y="2541"/>
                  </a:lnTo>
                  <a:lnTo>
                    <a:pt x="12960" y="2541"/>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80" name="Shape 1180"/>
            <p:cNvSpPr/>
            <p:nvPr/>
          </p:nvSpPr>
          <p:spPr>
            <a:xfrm>
              <a:off x="3063239" y="85344"/>
              <a:ext cx="18289" cy="3352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21600" y="0"/>
                  </a:lnTo>
                  <a:lnTo>
                    <a:pt x="21600" y="7855"/>
                  </a:lnTo>
                  <a:cubicBezTo>
                    <a:pt x="21600" y="9818"/>
                    <a:pt x="10800" y="17673"/>
                    <a:pt x="14400" y="15709"/>
                  </a:cubicBezTo>
                  <a:cubicBezTo>
                    <a:pt x="14400" y="15709"/>
                    <a:pt x="3600" y="21600"/>
                    <a:pt x="3600" y="21600"/>
                  </a:cubicBezTo>
                  <a:lnTo>
                    <a:pt x="0" y="21600"/>
                  </a:lnTo>
                  <a:lnTo>
                    <a:pt x="0" y="19636"/>
                  </a:lnTo>
                  <a:cubicBezTo>
                    <a:pt x="0" y="18327"/>
                    <a:pt x="1200" y="11782"/>
                    <a:pt x="36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81" name="Shape 1181"/>
            <p:cNvSpPr/>
            <p:nvPr/>
          </p:nvSpPr>
          <p:spPr>
            <a:xfrm>
              <a:off x="3118104" y="9144"/>
              <a:ext cx="103633" cy="91441"/>
            </a:xfrm>
            <a:custGeom>
              <a:avLst/>
              <a:gdLst/>
              <a:ahLst/>
              <a:cxnLst>
                <a:cxn ang="0">
                  <a:pos x="wd2" y="hd2"/>
                </a:cxn>
                <a:cxn ang="5400000">
                  <a:pos x="wd2" y="hd2"/>
                </a:cxn>
                <a:cxn ang="10800000">
                  <a:pos x="wd2" y="hd2"/>
                </a:cxn>
                <a:cxn ang="16200000">
                  <a:pos x="wd2" y="hd2"/>
                </a:cxn>
              </a:cxnLst>
              <a:rect l="0" t="0" r="r" b="b"/>
              <a:pathLst>
                <a:path w="21600" h="21600" extrusionOk="0">
                  <a:moveTo>
                    <a:pt x="18424" y="0"/>
                  </a:moveTo>
                  <a:lnTo>
                    <a:pt x="19059" y="0"/>
                  </a:lnTo>
                  <a:cubicBezTo>
                    <a:pt x="19694" y="0"/>
                    <a:pt x="21600" y="2160"/>
                    <a:pt x="21600" y="2880"/>
                  </a:cubicBezTo>
                  <a:lnTo>
                    <a:pt x="21600" y="3600"/>
                  </a:lnTo>
                  <a:lnTo>
                    <a:pt x="19694" y="3600"/>
                  </a:lnTo>
                  <a:lnTo>
                    <a:pt x="19694" y="2160"/>
                  </a:lnTo>
                  <a:lnTo>
                    <a:pt x="19059" y="2160"/>
                  </a:lnTo>
                  <a:cubicBezTo>
                    <a:pt x="18212" y="2160"/>
                    <a:pt x="17788" y="2400"/>
                    <a:pt x="17788" y="2880"/>
                  </a:cubicBezTo>
                  <a:cubicBezTo>
                    <a:pt x="17788" y="2880"/>
                    <a:pt x="17788" y="2880"/>
                    <a:pt x="17788" y="2880"/>
                  </a:cubicBezTo>
                  <a:cubicBezTo>
                    <a:pt x="17153" y="2880"/>
                    <a:pt x="14612" y="16560"/>
                    <a:pt x="14612" y="19440"/>
                  </a:cubicBezTo>
                  <a:lnTo>
                    <a:pt x="14612" y="21600"/>
                  </a:lnTo>
                  <a:lnTo>
                    <a:pt x="13976" y="21600"/>
                  </a:lnTo>
                  <a:cubicBezTo>
                    <a:pt x="13341" y="21600"/>
                    <a:pt x="13341" y="20160"/>
                    <a:pt x="13341" y="20880"/>
                  </a:cubicBezTo>
                  <a:cubicBezTo>
                    <a:pt x="10800" y="14160"/>
                    <a:pt x="9318" y="10080"/>
                    <a:pt x="8894" y="8640"/>
                  </a:cubicBezTo>
                  <a:cubicBezTo>
                    <a:pt x="8471" y="7680"/>
                    <a:pt x="8047" y="7200"/>
                    <a:pt x="7624" y="7200"/>
                  </a:cubicBezTo>
                  <a:lnTo>
                    <a:pt x="6988" y="7200"/>
                  </a:lnTo>
                  <a:cubicBezTo>
                    <a:pt x="6988" y="12960"/>
                    <a:pt x="4447" y="21600"/>
                    <a:pt x="2541" y="21600"/>
                  </a:cubicBezTo>
                  <a:lnTo>
                    <a:pt x="1906" y="21600"/>
                  </a:lnTo>
                  <a:cubicBezTo>
                    <a:pt x="1271" y="21600"/>
                    <a:pt x="0" y="19440"/>
                    <a:pt x="0" y="19440"/>
                  </a:cubicBezTo>
                  <a:cubicBezTo>
                    <a:pt x="0" y="18720"/>
                    <a:pt x="635" y="18000"/>
                    <a:pt x="1271" y="18000"/>
                  </a:cubicBezTo>
                  <a:lnTo>
                    <a:pt x="1906" y="18000"/>
                  </a:lnTo>
                  <a:lnTo>
                    <a:pt x="1906" y="20160"/>
                  </a:lnTo>
                  <a:lnTo>
                    <a:pt x="2541" y="20160"/>
                  </a:lnTo>
                  <a:cubicBezTo>
                    <a:pt x="3176" y="20160"/>
                    <a:pt x="6353" y="6480"/>
                    <a:pt x="6353" y="3600"/>
                  </a:cubicBezTo>
                  <a:cubicBezTo>
                    <a:pt x="5082" y="2160"/>
                    <a:pt x="4447" y="1200"/>
                    <a:pt x="4447" y="720"/>
                  </a:cubicBezTo>
                  <a:lnTo>
                    <a:pt x="8259" y="720"/>
                  </a:lnTo>
                  <a:cubicBezTo>
                    <a:pt x="8894" y="720"/>
                    <a:pt x="10165" y="2160"/>
                    <a:pt x="9529" y="2160"/>
                  </a:cubicBezTo>
                  <a:cubicBezTo>
                    <a:pt x="12494" y="9360"/>
                    <a:pt x="13976" y="12960"/>
                    <a:pt x="13976" y="12960"/>
                  </a:cubicBezTo>
                  <a:lnTo>
                    <a:pt x="14612" y="12960"/>
                  </a:lnTo>
                  <a:cubicBezTo>
                    <a:pt x="14612" y="7920"/>
                    <a:pt x="16518" y="0"/>
                    <a:pt x="18424"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82" name="Shape 1182"/>
            <p:cNvSpPr/>
            <p:nvPr/>
          </p:nvSpPr>
          <p:spPr>
            <a:xfrm>
              <a:off x="3224783" y="12192"/>
              <a:ext cx="73153" cy="853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00" y="0"/>
                  </a:lnTo>
                  <a:cubicBezTo>
                    <a:pt x="7200" y="0"/>
                    <a:pt x="9000" y="1543"/>
                    <a:pt x="9000" y="2314"/>
                  </a:cubicBezTo>
                  <a:lnTo>
                    <a:pt x="9000" y="6171"/>
                  </a:lnTo>
                  <a:lnTo>
                    <a:pt x="9900" y="6171"/>
                  </a:lnTo>
                  <a:cubicBezTo>
                    <a:pt x="12900" y="2571"/>
                    <a:pt x="14700" y="514"/>
                    <a:pt x="15300" y="0"/>
                  </a:cubicBezTo>
                  <a:cubicBezTo>
                    <a:pt x="15900" y="0"/>
                    <a:pt x="17100" y="0"/>
                    <a:pt x="18900" y="0"/>
                  </a:cubicBezTo>
                  <a:lnTo>
                    <a:pt x="21600" y="0"/>
                  </a:lnTo>
                  <a:lnTo>
                    <a:pt x="21600" y="3086"/>
                  </a:lnTo>
                  <a:lnTo>
                    <a:pt x="19800" y="3086"/>
                  </a:lnTo>
                  <a:cubicBezTo>
                    <a:pt x="18600" y="2057"/>
                    <a:pt x="17700" y="1543"/>
                    <a:pt x="17100" y="1543"/>
                  </a:cubicBezTo>
                  <a:cubicBezTo>
                    <a:pt x="14400" y="1543"/>
                    <a:pt x="8100" y="13886"/>
                    <a:pt x="8100" y="18514"/>
                  </a:cubicBezTo>
                  <a:cubicBezTo>
                    <a:pt x="9300" y="20057"/>
                    <a:pt x="9900" y="20829"/>
                    <a:pt x="9900" y="20829"/>
                  </a:cubicBezTo>
                  <a:lnTo>
                    <a:pt x="9900" y="21600"/>
                  </a:lnTo>
                  <a:lnTo>
                    <a:pt x="900" y="21600"/>
                  </a:lnTo>
                  <a:lnTo>
                    <a:pt x="900" y="20829"/>
                  </a:lnTo>
                  <a:cubicBezTo>
                    <a:pt x="1500" y="20314"/>
                    <a:pt x="1800" y="20057"/>
                    <a:pt x="1800" y="20057"/>
                  </a:cubicBezTo>
                  <a:cubicBezTo>
                    <a:pt x="2400" y="20057"/>
                    <a:pt x="2400" y="20057"/>
                    <a:pt x="1800" y="20057"/>
                  </a:cubicBezTo>
                  <a:cubicBezTo>
                    <a:pt x="2700" y="20057"/>
                    <a:pt x="4500" y="13886"/>
                    <a:pt x="4500" y="10800"/>
                  </a:cubicBezTo>
                  <a:lnTo>
                    <a:pt x="4500" y="7714"/>
                  </a:lnTo>
                  <a:cubicBezTo>
                    <a:pt x="4500" y="5657"/>
                    <a:pt x="3900" y="4114"/>
                    <a:pt x="2700" y="3086"/>
                  </a:cubicBezTo>
                  <a:cubicBezTo>
                    <a:pt x="2100" y="2571"/>
                    <a:pt x="1200" y="1800"/>
                    <a:pt x="0" y="771"/>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83" name="Shape 1183"/>
            <p:cNvSpPr/>
            <p:nvPr/>
          </p:nvSpPr>
          <p:spPr>
            <a:xfrm>
              <a:off x="3325368" y="36576"/>
              <a:ext cx="33528" cy="64009"/>
            </a:xfrm>
            <a:custGeom>
              <a:avLst/>
              <a:gdLst/>
              <a:ahLst/>
              <a:cxnLst>
                <a:cxn ang="0">
                  <a:pos x="wd2" y="hd2"/>
                </a:cxn>
                <a:cxn ang="5400000">
                  <a:pos x="wd2" y="hd2"/>
                </a:cxn>
                <a:cxn ang="10800000">
                  <a:pos x="wd2" y="hd2"/>
                </a:cxn>
                <a:cxn ang="16200000">
                  <a:pos x="wd2" y="hd2"/>
                </a:cxn>
              </a:cxnLst>
              <a:rect l="0" t="0" r="r" b="b"/>
              <a:pathLst>
                <a:path w="21600" h="21600" extrusionOk="0">
                  <a:moveTo>
                    <a:pt x="7855" y="0"/>
                  </a:moveTo>
                  <a:lnTo>
                    <a:pt x="21600" y="0"/>
                  </a:lnTo>
                  <a:lnTo>
                    <a:pt x="21600" y="1029"/>
                  </a:lnTo>
                  <a:cubicBezTo>
                    <a:pt x="19636" y="1029"/>
                    <a:pt x="13745" y="15429"/>
                    <a:pt x="13745" y="16457"/>
                  </a:cubicBezTo>
                  <a:cubicBezTo>
                    <a:pt x="16364" y="18514"/>
                    <a:pt x="17673" y="19543"/>
                    <a:pt x="17673" y="19543"/>
                  </a:cubicBezTo>
                  <a:cubicBezTo>
                    <a:pt x="17673" y="19543"/>
                    <a:pt x="11782" y="21600"/>
                    <a:pt x="11782" y="21600"/>
                  </a:cubicBezTo>
                  <a:lnTo>
                    <a:pt x="9818" y="21600"/>
                  </a:lnTo>
                  <a:cubicBezTo>
                    <a:pt x="3273" y="21600"/>
                    <a:pt x="0" y="21257"/>
                    <a:pt x="0" y="20571"/>
                  </a:cubicBezTo>
                  <a:lnTo>
                    <a:pt x="0" y="19543"/>
                  </a:lnTo>
                  <a:cubicBezTo>
                    <a:pt x="1964" y="19543"/>
                    <a:pt x="7855" y="9257"/>
                    <a:pt x="7855" y="6171"/>
                  </a:cubicBezTo>
                  <a:lnTo>
                    <a:pt x="7855" y="5143"/>
                  </a:lnTo>
                  <a:cubicBezTo>
                    <a:pt x="3927" y="3086"/>
                    <a:pt x="1964" y="1714"/>
                    <a:pt x="1964" y="1029"/>
                  </a:cubicBezTo>
                  <a:cubicBezTo>
                    <a:pt x="1964" y="343"/>
                    <a:pt x="3927" y="0"/>
                    <a:pt x="7855"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84" name="Shape 1184"/>
            <p:cNvSpPr/>
            <p:nvPr/>
          </p:nvSpPr>
          <p:spPr>
            <a:xfrm>
              <a:off x="3371088" y="33528"/>
              <a:ext cx="60960" cy="94489"/>
            </a:xfrm>
            <a:custGeom>
              <a:avLst/>
              <a:gdLst/>
              <a:ahLst/>
              <a:cxnLst>
                <a:cxn ang="0">
                  <a:pos x="wd2" y="hd2"/>
                </a:cxn>
                <a:cxn ang="5400000">
                  <a:pos x="wd2" y="hd2"/>
                </a:cxn>
                <a:cxn ang="10800000">
                  <a:pos x="wd2" y="hd2"/>
                </a:cxn>
                <a:cxn ang="16200000">
                  <a:pos x="wd2" y="hd2"/>
                </a:cxn>
              </a:cxnLst>
              <a:rect l="0" t="0" r="r" b="b"/>
              <a:pathLst>
                <a:path w="21600" h="21600" extrusionOk="0">
                  <a:moveTo>
                    <a:pt x="11880" y="0"/>
                  </a:moveTo>
                  <a:lnTo>
                    <a:pt x="12960" y="0"/>
                  </a:lnTo>
                  <a:cubicBezTo>
                    <a:pt x="15120" y="0"/>
                    <a:pt x="21600" y="2787"/>
                    <a:pt x="21600" y="4181"/>
                  </a:cubicBezTo>
                  <a:cubicBezTo>
                    <a:pt x="21600" y="5110"/>
                    <a:pt x="20880" y="5806"/>
                    <a:pt x="19440" y="6271"/>
                  </a:cubicBezTo>
                  <a:cubicBezTo>
                    <a:pt x="18720" y="7200"/>
                    <a:pt x="16920" y="8594"/>
                    <a:pt x="14040" y="10452"/>
                  </a:cubicBezTo>
                  <a:cubicBezTo>
                    <a:pt x="16200" y="11845"/>
                    <a:pt x="17640" y="12774"/>
                    <a:pt x="18360" y="13239"/>
                  </a:cubicBezTo>
                  <a:cubicBezTo>
                    <a:pt x="19080" y="13703"/>
                    <a:pt x="19440" y="14400"/>
                    <a:pt x="19440" y="15329"/>
                  </a:cubicBezTo>
                  <a:cubicBezTo>
                    <a:pt x="19440" y="17419"/>
                    <a:pt x="16200" y="20206"/>
                    <a:pt x="16200" y="19510"/>
                  </a:cubicBezTo>
                  <a:cubicBezTo>
                    <a:pt x="16200" y="20206"/>
                    <a:pt x="9720" y="21600"/>
                    <a:pt x="7560" y="21600"/>
                  </a:cubicBezTo>
                  <a:lnTo>
                    <a:pt x="5400" y="21600"/>
                  </a:lnTo>
                  <a:cubicBezTo>
                    <a:pt x="2160" y="21600"/>
                    <a:pt x="0" y="19510"/>
                    <a:pt x="0" y="19510"/>
                  </a:cubicBezTo>
                  <a:lnTo>
                    <a:pt x="0" y="17419"/>
                  </a:lnTo>
                  <a:lnTo>
                    <a:pt x="1080" y="17419"/>
                  </a:lnTo>
                  <a:cubicBezTo>
                    <a:pt x="3240" y="19277"/>
                    <a:pt x="5040" y="20206"/>
                    <a:pt x="6480" y="20206"/>
                  </a:cubicBezTo>
                  <a:lnTo>
                    <a:pt x="8640" y="20206"/>
                  </a:lnTo>
                  <a:cubicBezTo>
                    <a:pt x="9720" y="20206"/>
                    <a:pt x="11880" y="17419"/>
                    <a:pt x="11880" y="16723"/>
                  </a:cubicBezTo>
                  <a:lnTo>
                    <a:pt x="11880" y="11845"/>
                  </a:lnTo>
                  <a:lnTo>
                    <a:pt x="8640" y="11845"/>
                  </a:lnTo>
                  <a:lnTo>
                    <a:pt x="8640" y="13239"/>
                  </a:lnTo>
                  <a:lnTo>
                    <a:pt x="6480" y="13239"/>
                  </a:lnTo>
                  <a:lnTo>
                    <a:pt x="6480" y="12542"/>
                  </a:lnTo>
                  <a:cubicBezTo>
                    <a:pt x="6480" y="11845"/>
                    <a:pt x="8640" y="9755"/>
                    <a:pt x="8640" y="10452"/>
                  </a:cubicBezTo>
                  <a:cubicBezTo>
                    <a:pt x="11520" y="7665"/>
                    <a:pt x="13320" y="6039"/>
                    <a:pt x="14040" y="5574"/>
                  </a:cubicBezTo>
                  <a:cubicBezTo>
                    <a:pt x="14760" y="5574"/>
                    <a:pt x="15120" y="4877"/>
                    <a:pt x="15120" y="3484"/>
                  </a:cubicBezTo>
                  <a:lnTo>
                    <a:pt x="15120" y="2090"/>
                  </a:lnTo>
                  <a:lnTo>
                    <a:pt x="11880" y="2090"/>
                  </a:lnTo>
                  <a:cubicBezTo>
                    <a:pt x="8280" y="2090"/>
                    <a:pt x="6480" y="2555"/>
                    <a:pt x="6480" y="3484"/>
                  </a:cubicBezTo>
                  <a:lnTo>
                    <a:pt x="6480" y="7665"/>
                  </a:lnTo>
                  <a:lnTo>
                    <a:pt x="3240" y="7665"/>
                  </a:lnTo>
                  <a:lnTo>
                    <a:pt x="3240" y="4877"/>
                  </a:lnTo>
                  <a:cubicBezTo>
                    <a:pt x="3240" y="3484"/>
                    <a:pt x="4320" y="2787"/>
                    <a:pt x="4320" y="2787"/>
                  </a:cubicBezTo>
                  <a:cubicBezTo>
                    <a:pt x="4320" y="2090"/>
                    <a:pt x="6480" y="1394"/>
                    <a:pt x="6480" y="1394"/>
                  </a:cubicBezTo>
                  <a:cubicBezTo>
                    <a:pt x="8640" y="929"/>
                    <a:pt x="10080" y="465"/>
                    <a:pt x="10800" y="0"/>
                  </a:cubicBezTo>
                  <a:cubicBezTo>
                    <a:pt x="11520" y="0"/>
                    <a:pt x="11880" y="0"/>
                    <a:pt x="1188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85" name="Shape 1185"/>
            <p:cNvSpPr/>
            <p:nvPr/>
          </p:nvSpPr>
          <p:spPr>
            <a:xfrm>
              <a:off x="3441192" y="36576"/>
              <a:ext cx="57912" cy="73153"/>
            </a:xfrm>
            <a:custGeom>
              <a:avLst/>
              <a:gdLst/>
              <a:ahLst/>
              <a:cxnLst>
                <a:cxn ang="0">
                  <a:pos x="wd2" y="hd2"/>
                </a:cxn>
                <a:cxn ang="5400000">
                  <a:pos x="wd2" y="hd2"/>
                </a:cxn>
                <a:cxn ang="10800000">
                  <a:pos x="wd2" y="hd2"/>
                </a:cxn>
                <a:cxn ang="16200000">
                  <a:pos x="wd2" y="hd2"/>
                </a:cxn>
              </a:cxnLst>
              <a:rect l="0" t="0" r="r" b="b"/>
              <a:pathLst>
                <a:path w="21600" h="21600" extrusionOk="0">
                  <a:moveTo>
                    <a:pt x="10232" y="0"/>
                  </a:moveTo>
                  <a:lnTo>
                    <a:pt x="15916" y="0"/>
                  </a:lnTo>
                  <a:cubicBezTo>
                    <a:pt x="19326" y="0"/>
                    <a:pt x="21600" y="3600"/>
                    <a:pt x="21600" y="4500"/>
                  </a:cubicBezTo>
                  <a:lnTo>
                    <a:pt x="21600" y="6300"/>
                  </a:lnTo>
                  <a:cubicBezTo>
                    <a:pt x="21600" y="7500"/>
                    <a:pt x="20842" y="8400"/>
                    <a:pt x="19326" y="9000"/>
                  </a:cubicBezTo>
                  <a:cubicBezTo>
                    <a:pt x="17811" y="10200"/>
                    <a:pt x="15158" y="12000"/>
                    <a:pt x="11368" y="14400"/>
                  </a:cubicBezTo>
                  <a:lnTo>
                    <a:pt x="11368" y="15300"/>
                  </a:lnTo>
                  <a:lnTo>
                    <a:pt x="19326" y="15300"/>
                  </a:lnTo>
                  <a:lnTo>
                    <a:pt x="19326" y="17100"/>
                  </a:lnTo>
                  <a:cubicBezTo>
                    <a:pt x="19326" y="18900"/>
                    <a:pt x="17053" y="21600"/>
                    <a:pt x="17053" y="21600"/>
                  </a:cubicBezTo>
                  <a:cubicBezTo>
                    <a:pt x="14779" y="19800"/>
                    <a:pt x="12126" y="18900"/>
                    <a:pt x="9095" y="18900"/>
                  </a:cubicBezTo>
                  <a:lnTo>
                    <a:pt x="0" y="18900"/>
                  </a:lnTo>
                  <a:lnTo>
                    <a:pt x="0" y="18000"/>
                  </a:lnTo>
                  <a:cubicBezTo>
                    <a:pt x="6821" y="12600"/>
                    <a:pt x="10989" y="9300"/>
                    <a:pt x="12505" y="8100"/>
                  </a:cubicBezTo>
                  <a:cubicBezTo>
                    <a:pt x="14779" y="7500"/>
                    <a:pt x="15916" y="6600"/>
                    <a:pt x="15916" y="5400"/>
                  </a:cubicBezTo>
                  <a:lnTo>
                    <a:pt x="15916" y="4500"/>
                  </a:lnTo>
                  <a:cubicBezTo>
                    <a:pt x="15916" y="2700"/>
                    <a:pt x="12505" y="1800"/>
                    <a:pt x="12505" y="1800"/>
                  </a:cubicBezTo>
                  <a:lnTo>
                    <a:pt x="10232" y="1800"/>
                  </a:lnTo>
                  <a:cubicBezTo>
                    <a:pt x="7958" y="1800"/>
                    <a:pt x="5684" y="3600"/>
                    <a:pt x="5684" y="4500"/>
                  </a:cubicBezTo>
                  <a:lnTo>
                    <a:pt x="5684" y="9000"/>
                  </a:lnTo>
                  <a:lnTo>
                    <a:pt x="2274" y="9000"/>
                  </a:lnTo>
                  <a:lnTo>
                    <a:pt x="2274" y="5400"/>
                  </a:lnTo>
                  <a:cubicBezTo>
                    <a:pt x="2274" y="3600"/>
                    <a:pt x="3411" y="2700"/>
                    <a:pt x="3411" y="2700"/>
                  </a:cubicBezTo>
                  <a:cubicBezTo>
                    <a:pt x="3411" y="1800"/>
                    <a:pt x="7958" y="0"/>
                    <a:pt x="10232"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86" name="Shape 1186"/>
            <p:cNvSpPr/>
            <p:nvPr/>
          </p:nvSpPr>
          <p:spPr>
            <a:xfrm>
              <a:off x="3511295" y="36576"/>
              <a:ext cx="36577" cy="64009"/>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lnTo>
                    <a:pt x="21600" y="0"/>
                  </a:lnTo>
                  <a:lnTo>
                    <a:pt x="21600" y="3086"/>
                  </a:lnTo>
                  <a:cubicBezTo>
                    <a:pt x="19200" y="8571"/>
                    <a:pt x="18000" y="13029"/>
                    <a:pt x="18000" y="16457"/>
                  </a:cubicBezTo>
                  <a:lnTo>
                    <a:pt x="18000" y="21600"/>
                  </a:lnTo>
                  <a:lnTo>
                    <a:pt x="0" y="21600"/>
                  </a:lnTo>
                  <a:lnTo>
                    <a:pt x="0" y="20571"/>
                  </a:lnTo>
                  <a:cubicBezTo>
                    <a:pt x="2400" y="19886"/>
                    <a:pt x="3600" y="19543"/>
                    <a:pt x="3600" y="19543"/>
                  </a:cubicBezTo>
                  <a:cubicBezTo>
                    <a:pt x="5400" y="19543"/>
                    <a:pt x="10800" y="5143"/>
                    <a:pt x="10800" y="5143"/>
                  </a:cubicBezTo>
                  <a:cubicBezTo>
                    <a:pt x="10800" y="4457"/>
                    <a:pt x="8400" y="3086"/>
                    <a:pt x="3600" y="1029"/>
                  </a:cubicBezTo>
                  <a:cubicBezTo>
                    <a:pt x="3600" y="343"/>
                    <a:pt x="6600" y="0"/>
                    <a:pt x="126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87" name="Shape 1187"/>
            <p:cNvSpPr/>
            <p:nvPr/>
          </p:nvSpPr>
          <p:spPr>
            <a:xfrm>
              <a:off x="3569208" y="36576"/>
              <a:ext cx="60960" cy="670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1880" y="0"/>
                  </a:lnTo>
                  <a:cubicBezTo>
                    <a:pt x="17280" y="0"/>
                    <a:pt x="21600" y="2945"/>
                    <a:pt x="21600" y="8836"/>
                  </a:cubicBezTo>
                  <a:cubicBezTo>
                    <a:pt x="21600" y="10800"/>
                    <a:pt x="18360" y="16691"/>
                    <a:pt x="19440" y="15709"/>
                  </a:cubicBezTo>
                  <a:cubicBezTo>
                    <a:pt x="19440" y="16691"/>
                    <a:pt x="15120" y="19636"/>
                    <a:pt x="16200" y="18655"/>
                  </a:cubicBezTo>
                  <a:cubicBezTo>
                    <a:pt x="16200" y="19636"/>
                    <a:pt x="10800" y="21600"/>
                    <a:pt x="8640" y="21600"/>
                  </a:cubicBezTo>
                  <a:cubicBezTo>
                    <a:pt x="3240" y="21600"/>
                    <a:pt x="0" y="17673"/>
                    <a:pt x="0" y="12764"/>
                  </a:cubicBezTo>
                  <a:cubicBezTo>
                    <a:pt x="0" y="7855"/>
                    <a:pt x="3240" y="1964"/>
                    <a:pt x="4320" y="1964"/>
                  </a:cubicBezTo>
                  <a:cubicBezTo>
                    <a:pt x="4320" y="982"/>
                    <a:pt x="8640" y="0"/>
                    <a:pt x="10800" y="0"/>
                  </a:cubicBezTo>
                  <a:moveTo>
                    <a:pt x="12960" y="1964"/>
                  </a:moveTo>
                  <a:cubicBezTo>
                    <a:pt x="8640" y="1964"/>
                    <a:pt x="5400" y="6873"/>
                    <a:pt x="5400" y="13745"/>
                  </a:cubicBezTo>
                  <a:lnTo>
                    <a:pt x="5400" y="15709"/>
                  </a:lnTo>
                  <a:cubicBezTo>
                    <a:pt x="5400" y="16691"/>
                    <a:pt x="7560" y="19636"/>
                    <a:pt x="8640" y="19636"/>
                  </a:cubicBezTo>
                  <a:cubicBezTo>
                    <a:pt x="9720" y="19636"/>
                    <a:pt x="14040" y="16691"/>
                    <a:pt x="14040" y="15709"/>
                  </a:cubicBezTo>
                  <a:cubicBezTo>
                    <a:pt x="14040" y="16691"/>
                    <a:pt x="16200" y="10800"/>
                    <a:pt x="16200" y="7855"/>
                  </a:cubicBezTo>
                  <a:lnTo>
                    <a:pt x="16200" y="5891"/>
                  </a:lnTo>
                  <a:cubicBezTo>
                    <a:pt x="16200" y="3273"/>
                    <a:pt x="15480" y="1964"/>
                    <a:pt x="14040" y="1964"/>
                  </a:cubicBezTo>
                  <a:lnTo>
                    <a:pt x="12960" y="1964"/>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88" name="Shape 1188"/>
            <p:cNvSpPr/>
            <p:nvPr/>
          </p:nvSpPr>
          <p:spPr>
            <a:xfrm>
              <a:off x="3678935" y="42671"/>
              <a:ext cx="60961" cy="6096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lnTo>
                    <a:pt x="10800" y="0"/>
                  </a:lnTo>
                  <a:cubicBezTo>
                    <a:pt x="12960" y="0"/>
                    <a:pt x="17280" y="1080"/>
                    <a:pt x="16200" y="2160"/>
                  </a:cubicBezTo>
                  <a:cubicBezTo>
                    <a:pt x="18360" y="2160"/>
                    <a:pt x="21600" y="8640"/>
                    <a:pt x="21600" y="10800"/>
                  </a:cubicBezTo>
                  <a:cubicBezTo>
                    <a:pt x="21600" y="17280"/>
                    <a:pt x="16200" y="21600"/>
                    <a:pt x="10800" y="21600"/>
                  </a:cubicBezTo>
                  <a:lnTo>
                    <a:pt x="7560" y="21600"/>
                  </a:lnTo>
                  <a:cubicBezTo>
                    <a:pt x="5400" y="21600"/>
                    <a:pt x="2160" y="18360"/>
                    <a:pt x="3240" y="19440"/>
                  </a:cubicBezTo>
                  <a:cubicBezTo>
                    <a:pt x="2160" y="19440"/>
                    <a:pt x="0" y="12960"/>
                    <a:pt x="0" y="10800"/>
                  </a:cubicBezTo>
                  <a:cubicBezTo>
                    <a:pt x="0" y="6480"/>
                    <a:pt x="2160" y="2160"/>
                    <a:pt x="3240" y="2160"/>
                  </a:cubicBezTo>
                  <a:cubicBezTo>
                    <a:pt x="3240" y="2160"/>
                    <a:pt x="8640" y="0"/>
                    <a:pt x="8640" y="0"/>
                  </a:cubicBezTo>
                </a:path>
              </a:pathLst>
            </a:custGeom>
            <a:solidFill>
              <a:srgbClr val="98456F"/>
            </a:solidFill>
            <a:ln w="12700" cap="flat">
              <a:noFill/>
              <a:miter lim="400000"/>
            </a:ln>
            <a:effectLst/>
          </p:spPr>
          <p:txBody>
            <a:bodyPr wrap="square" lIns="0" tIns="0" rIns="0" bIns="0" numCol="1" anchor="t">
              <a:noAutofit/>
            </a:bodyPr>
            <a:lstStyle/>
            <a:p>
              <a:pPr lvl="0"/>
              <a:endParaRPr/>
            </a:p>
          </p:txBody>
        </p:sp>
        <p:sp>
          <p:nvSpPr>
            <p:cNvPr id="1189" name="Shape 1189"/>
            <p:cNvSpPr/>
            <p:nvPr/>
          </p:nvSpPr>
          <p:spPr>
            <a:xfrm>
              <a:off x="3785615" y="36576"/>
              <a:ext cx="60961" cy="94489"/>
            </a:xfrm>
            <a:custGeom>
              <a:avLst/>
              <a:gdLst/>
              <a:ahLst/>
              <a:cxnLst>
                <a:cxn ang="0">
                  <a:pos x="wd2" y="hd2"/>
                </a:cxn>
                <a:cxn ang="5400000">
                  <a:pos x="wd2" y="hd2"/>
                </a:cxn>
                <a:cxn ang="10800000">
                  <a:pos x="wd2" y="hd2"/>
                </a:cxn>
                <a:cxn ang="16200000">
                  <a:pos x="wd2" y="hd2"/>
                </a:cxn>
              </a:cxnLst>
              <a:rect l="0" t="0" r="r" b="b"/>
              <a:pathLst>
                <a:path w="21600" h="21600" extrusionOk="0">
                  <a:moveTo>
                    <a:pt x="11880" y="0"/>
                  </a:moveTo>
                  <a:lnTo>
                    <a:pt x="12960" y="0"/>
                  </a:lnTo>
                  <a:cubicBezTo>
                    <a:pt x="17280" y="0"/>
                    <a:pt x="21600" y="1394"/>
                    <a:pt x="21600" y="3484"/>
                  </a:cubicBezTo>
                  <a:lnTo>
                    <a:pt x="21600" y="4181"/>
                  </a:lnTo>
                  <a:cubicBezTo>
                    <a:pt x="21600" y="5110"/>
                    <a:pt x="20880" y="5806"/>
                    <a:pt x="19440" y="6271"/>
                  </a:cubicBezTo>
                  <a:cubicBezTo>
                    <a:pt x="18720" y="6735"/>
                    <a:pt x="16560" y="7897"/>
                    <a:pt x="12960" y="9755"/>
                  </a:cubicBezTo>
                  <a:cubicBezTo>
                    <a:pt x="16560" y="11613"/>
                    <a:pt x="18360" y="12542"/>
                    <a:pt x="18360" y="12542"/>
                  </a:cubicBezTo>
                  <a:cubicBezTo>
                    <a:pt x="19080" y="13006"/>
                    <a:pt x="19440" y="13935"/>
                    <a:pt x="19440" y="15329"/>
                  </a:cubicBezTo>
                  <a:cubicBezTo>
                    <a:pt x="19440" y="18116"/>
                    <a:pt x="12960" y="21600"/>
                    <a:pt x="7560" y="21600"/>
                  </a:cubicBezTo>
                  <a:cubicBezTo>
                    <a:pt x="3240" y="21600"/>
                    <a:pt x="0" y="19510"/>
                    <a:pt x="0" y="18116"/>
                  </a:cubicBezTo>
                  <a:lnTo>
                    <a:pt x="0" y="16723"/>
                  </a:lnTo>
                  <a:lnTo>
                    <a:pt x="1080" y="16723"/>
                  </a:lnTo>
                  <a:cubicBezTo>
                    <a:pt x="3240" y="18581"/>
                    <a:pt x="5040" y="19510"/>
                    <a:pt x="6480" y="19510"/>
                  </a:cubicBezTo>
                  <a:lnTo>
                    <a:pt x="9720" y="19510"/>
                  </a:lnTo>
                  <a:cubicBezTo>
                    <a:pt x="10800" y="19510"/>
                    <a:pt x="12960" y="16723"/>
                    <a:pt x="12960" y="16723"/>
                  </a:cubicBezTo>
                  <a:lnTo>
                    <a:pt x="12960" y="14632"/>
                  </a:lnTo>
                  <a:cubicBezTo>
                    <a:pt x="12960" y="13239"/>
                    <a:pt x="10800" y="11845"/>
                    <a:pt x="9720" y="11845"/>
                  </a:cubicBezTo>
                  <a:cubicBezTo>
                    <a:pt x="8640" y="11845"/>
                    <a:pt x="7560" y="12542"/>
                    <a:pt x="7560" y="12542"/>
                  </a:cubicBezTo>
                  <a:lnTo>
                    <a:pt x="6480" y="12542"/>
                  </a:lnTo>
                  <a:lnTo>
                    <a:pt x="6480" y="11845"/>
                  </a:lnTo>
                  <a:cubicBezTo>
                    <a:pt x="6480" y="11148"/>
                    <a:pt x="8640" y="9058"/>
                    <a:pt x="8640" y="9755"/>
                  </a:cubicBezTo>
                  <a:cubicBezTo>
                    <a:pt x="11520" y="7432"/>
                    <a:pt x="13320" y="6039"/>
                    <a:pt x="14040" y="5574"/>
                  </a:cubicBezTo>
                  <a:cubicBezTo>
                    <a:pt x="14760" y="5110"/>
                    <a:pt x="15120" y="4413"/>
                    <a:pt x="15120" y="3484"/>
                  </a:cubicBezTo>
                  <a:cubicBezTo>
                    <a:pt x="15120" y="2787"/>
                    <a:pt x="11880" y="1394"/>
                    <a:pt x="10800" y="1394"/>
                  </a:cubicBezTo>
                  <a:cubicBezTo>
                    <a:pt x="8640" y="1394"/>
                    <a:pt x="7560" y="2787"/>
                    <a:pt x="7560" y="2787"/>
                  </a:cubicBezTo>
                  <a:cubicBezTo>
                    <a:pt x="7560" y="2787"/>
                    <a:pt x="6480" y="6968"/>
                    <a:pt x="6480" y="7665"/>
                  </a:cubicBezTo>
                  <a:lnTo>
                    <a:pt x="5400" y="7665"/>
                  </a:lnTo>
                  <a:cubicBezTo>
                    <a:pt x="4320" y="7665"/>
                    <a:pt x="3240" y="5574"/>
                    <a:pt x="3240" y="4877"/>
                  </a:cubicBezTo>
                  <a:cubicBezTo>
                    <a:pt x="3240" y="2787"/>
                    <a:pt x="5400" y="1394"/>
                    <a:pt x="5400" y="1394"/>
                  </a:cubicBezTo>
                  <a:cubicBezTo>
                    <a:pt x="5400" y="697"/>
                    <a:pt x="9720" y="0"/>
                    <a:pt x="1188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90" name="Shape 1190"/>
            <p:cNvSpPr/>
            <p:nvPr/>
          </p:nvSpPr>
          <p:spPr>
            <a:xfrm>
              <a:off x="3861815" y="36576"/>
              <a:ext cx="30481" cy="64009"/>
            </a:xfrm>
            <a:custGeom>
              <a:avLst/>
              <a:gdLst/>
              <a:ahLst/>
              <a:cxnLst>
                <a:cxn ang="0">
                  <a:pos x="wd2" y="hd2"/>
                </a:cxn>
                <a:cxn ang="5400000">
                  <a:pos x="wd2" y="hd2"/>
                </a:cxn>
                <a:cxn ang="10800000">
                  <a:pos x="wd2" y="hd2"/>
                </a:cxn>
                <a:cxn ang="16200000">
                  <a:pos x="wd2" y="hd2"/>
                </a:cxn>
              </a:cxnLst>
              <a:rect l="0" t="0" r="r" b="b"/>
              <a:pathLst>
                <a:path w="21600" h="21600" extrusionOk="0">
                  <a:moveTo>
                    <a:pt x="17280" y="0"/>
                  </a:moveTo>
                  <a:lnTo>
                    <a:pt x="21600" y="0"/>
                  </a:lnTo>
                  <a:lnTo>
                    <a:pt x="21600" y="4114"/>
                  </a:lnTo>
                  <a:cubicBezTo>
                    <a:pt x="18720" y="10971"/>
                    <a:pt x="17280" y="15429"/>
                    <a:pt x="17280" y="17486"/>
                  </a:cubicBezTo>
                  <a:lnTo>
                    <a:pt x="17280" y="20571"/>
                  </a:lnTo>
                  <a:lnTo>
                    <a:pt x="21600" y="20571"/>
                  </a:lnTo>
                  <a:lnTo>
                    <a:pt x="21600" y="21600"/>
                  </a:lnTo>
                  <a:lnTo>
                    <a:pt x="0" y="21600"/>
                  </a:lnTo>
                  <a:lnTo>
                    <a:pt x="0" y="20571"/>
                  </a:lnTo>
                  <a:cubicBezTo>
                    <a:pt x="0" y="20571"/>
                    <a:pt x="8640" y="9257"/>
                    <a:pt x="8640" y="6171"/>
                  </a:cubicBezTo>
                  <a:cubicBezTo>
                    <a:pt x="4320" y="4114"/>
                    <a:pt x="2160" y="2743"/>
                    <a:pt x="2160" y="2057"/>
                  </a:cubicBezTo>
                  <a:lnTo>
                    <a:pt x="2160" y="1029"/>
                  </a:lnTo>
                  <a:cubicBezTo>
                    <a:pt x="2160" y="343"/>
                    <a:pt x="7200" y="0"/>
                    <a:pt x="1728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91" name="Shape 1191"/>
            <p:cNvSpPr/>
            <p:nvPr/>
          </p:nvSpPr>
          <p:spPr>
            <a:xfrm>
              <a:off x="3904487" y="30480"/>
              <a:ext cx="67057" cy="10058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655"/>
                  </a:lnTo>
                  <a:cubicBezTo>
                    <a:pt x="20291" y="2400"/>
                    <a:pt x="19636" y="3927"/>
                    <a:pt x="19636" y="5236"/>
                  </a:cubicBezTo>
                  <a:lnTo>
                    <a:pt x="8836" y="5236"/>
                  </a:lnTo>
                  <a:cubicBezTo>
                    <a:pt x="7855" y="5236"/>
                    <a:pt x="5891" y="7855"/>
                    <a:pt x="5891" y="7855"/>
                  </a:cubicBezTo>
                  <a:lnTo>
                    <a:pt x="13745" y="7855"/>
                  </a:lnTo>
                  <a:cubicBezTo>
                    <a:pt x="13745" y="7855"/>
                    <a:pt x="15709" y="9164"/>
                    <a:pt x="14727" y="9164"/>
                  </a:cubicBezTo>
                  <a:cubicBezTo>
                    <a:pt x="15709" y="9164"/>
                    <a:pt x="17673" y="10473"/>
                    <a:pt x="17673" y="11782"/>
                  </a:cubicBezTo>
                  <a:lnTo>
                    <a:pt x="17673" y="14400"/>
                  </a:lnTo>
                  <a:cubicBezTo>
                    <a:pt x="17673" y="17673"/>
                    <a:pt x="12764" y="21600"/>
                    <a:pt x="6873" y="21600"/>
                  </a:cubicBezTo>
                  <a:cubicBezTo>
                    <a:pt x="2945" y="21600"/>
                    <a:pt x="0" y="19636"/>
                    <a:pt x="0" y="17673"/>
                  </a:cubicBezTo>
                  <a:lnTo>
                    <a:pt x="0" y="17018"/>
                  </a:lnTo>
                  <a:lnTo>
                    <a:pt x="982" y="17018"/>
                  </a:lnTo>
                  <a:cubicBezTo>
                    <a:pt x="982" y="17018"/>
                    <a:pt x="2945" y="17673"/>
                    <a:pt x="1964" y="17673"/>
                  </a:cubicBezTo>
                  <a:cubicBezTo>
                    <a:pt x="3927" y="18982"/>
                    <a:pt x="4909" y="19636"/>
                    <a:pt x="4909" y="19636"/>
                  </a:cubicBezTo>
                  <a:cubicBezTo>
                    <a:pt x="5564" y="20073"/>
                    <a:pt x="5891" y="20291"/>
                    <a:pt x="5891" y="20291"/>
                  </a:cubicBezTo>
                  <a:cubicBezTo>
                    <a:pt x="8836" y="20291"/>
                    <a:pt x="12764" y="15709"/>
                    <a:pt x="12764" y="13091"/>
                  </a:cubicBezTo>
                  <a:lnTo>
                    <a:pt x="12764" y="12436"/>
                  </a:lnTo>
                  <a:cubicBezTo>
                    <a:pt x="12764" y="11127"/>
                    <a:pt x="10800" y="9818"/>
                    <a:pt x="8836" y="9818"/>
                  </a:cubicBezTo>
                  <a:cubicBezTo>
                    <a:pt x="6218" y="11564"/>
                    <a:pt x="4582" y="12436"/>
                    <a:pt x="3927" y="12436"/>
                  </a:cubicBezTo>
                  <a:lnTo>
                    <a:pt x="2945" y="12436"/>
                  </a:lnTo>
                  <a:lnTo>
                    <a:pt x="2945" y="11127"/>
                  </a:lnTo>
                  <a:cubicBezTo>
                    <a:pt x="4909" y="7200"/>
                    <a:pt x="5891" y="4582"/>
                    <a:pt x="5891" y="3273"/>
                  </a:cubicBezTo>
                  <a:lnTo>
                    <a:pt x="5891" y="1964"/>
                  </a:lnTo>
                  <a:lnTo>
                    <a:pt x="15709" y="1964"/>
                  </a:lnTo>
                  <a:cubicBezTo>
                    <a:pt x="18327" y="655"/>
                    <a:pt x="20291" y="0"/>
                    <a:pt x="216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92" name="Shape 1192"/>
            <p:cNvSpPr/>
            <p:nvPr/>
          </p:nvSpPr>
          <p:spPr>
            <a:xfrm>
              <a:off x="3977640" y="85345"/>
              <a:ext cx="18289" cy="182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21600" y="7200"/>
                  </a:lnTo>
                  <a:cubicBezTo>
                    <a:pt x="21600" y="16800"/>
                    <a:pt x="19200" y="21600"/>
                    <a:pt x="14400" y="21600"/>
                  </a:cubicBezTo>
                  <a:lnTo>
                    <a:pt x="0" y="21600"/>
                  </a:lnTo>
                  <a:lnTo>
                    <a:pt x="0" y="10800"/>
                  </a:lnTo>
                  <a:cubicBezTo>
                    <a:pt x="0" y="3600"/>
                    <a:pt x="7200" y="0"/>
                    <a:pt x="108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93" name="Shape 1193"/>
            <p:cNvSpPr/>
            <p:nvPr/>
          </p:nvSpPr>
          <p:spPr>
            <a:xfrm>
              <a:off x="4008120" y="36576"/>
              <a:ext cx="67056" cy="91441"/>
            </a:xfrm>
            <a:custGeom>
              <a:avLst/>
              <a:gdLst/>
              <a:ahLst/>
              <a:cxnLst>
                <a:cxn ang="0">
                  <a:pos x="wd2" y="hd2"/>
                </a:cxn>
                <a:cxn ang="5400000">
                  <a:pos x="wd2" y="hd2"/>
                </a:cxn>
                <a:cxn ang="10800000">
                  <a:pos x="wd2" y="hd2"/>
                </a:cxn>
                <a:cxn ang="16200000">
                  <a:pos x="wd2" y="hd2"/>
                </a:cxn>
              </a:cxnLst>
              <a:rect l="0" t="0" r="r" b="b"/>
              <a:pathLst>
                <a:path w="21600" h="21600" extrusionOk="0">
                  <a:moveTo>
                    <a:pt x="15709" y="0"/>
                  </a:moveTo>
                  <a:lnTo>
                    <a:pt x="18655" y="0"/>
                  </a:lnTo>
                  <a:lnTo>
                    <a:pt x="18655" y="720"/>
                  </a:lnTo>
                  <a:cubicBezTo>
                    <a:pt x="17673" y="720"/>
                    <a:pt x="15709" y="9360"/>
                    <a:pt x="15709" y="10800"/>
                  </a:cubicBezTo>
                  <a:lnTo>
                    <a:pt x="15709" y="12960"/>
                  </a:lnTo>
                  <a:lnTo>
                    <a:pt x="16691" y="12960"/>
                  </a:lnTo>
                  <a:cubicBezTo>
                    <a:pt x="18000" y="12960"/>
                    <a:pt x="18982" y="12720"/>
                    <a:pt x="19636" y="12240"/>
                  </a:cubicBezTo>
                  <a:cubicBezTo>
                    <a:pt x="19636" y="12240"/>
                    <a:pt x="19636" y="11520"/>
                    <a:pt x="19636" y="10080"/>
                  </a:cubicBezTo>
                  <a:lnTo>
                    <a:pt x="21600" y="10080"/>
                  </a:lnTo>
                  <a:lnTo>
                    <a:pt x="21600" y="14400"/>
                  </a:lnTo>
                  <a:lnTo>
                    <a:pt x="14727" y="14400"/>
                  </a:lnTo>
                  <a:cubicBezTo>
                    <a:pt x="14073" y="16320"/>
                    <a:pt x="13745" y="18240"/>
                    <a:pt x="13745" y="20160"/>
                  </a:cubicBezTo>
                  <a:lnTo>
                    <a:pt x="15709" y="20160"/>
                  </a:lnTo>
                  <a:lnTo>
                    <a:pt x="15709" y="21600"/>
                  </a:lnTo>
                  <a:lnTo>
                    <a:pt x="4909" y="21600"/>
                  </a:lnTo>
                  <a:lnTo>
                    <a:pt x="4909" y="20160"/>
                  </a:lnTo>
                  <a:lnTo>
                    <a:pt x="5891" y="20160"/>
                  </a:lnTo>
                  <a:cubicBezTo>
                    <a:pt x="6873" y="20160"/>
                    <a:pt x="8836" y="18000"/>
                    <a:pt x="8836" y="16560"/>
                  </a:cubicBezTo>
                  <a:lnTo>
                    <a:pt x="8836" y="14400"/>
                  </a:lnTo>
                  <a:lnTo>
                    <a:pt x="2945" y="14400"/>
                  </a:lnTo>
                  <a:cubicBezTo>
                    <a:pt x="1964" y="14400"/>
                    <a:pt x="0" y="12960"/>
                    <a:pt x="0" y="12960"/>
                  </a:cubicBezTo>
                  <a:cubicBezTo>
                    <a:pt x="0" y="12240"/>
                    <a:pt x="13745" y="0"/>
                    <a:pt x="15709" y="0"/>
                  </a:cubicBezTo>
                  <a:moveTo>
                    <a:pt x="10800" y="6480"/>
                  </a:moveTo>
                  <a:cubicBezTo>
                    <a:pt x="9818" y="6480"/>
                    <a:pt x="3927" y="11520"/>
                    <a:pt x="3927" y="12240"/>
                  </a:cubicBezTo>
                  <a:lnTo>
                    <a:pt x="3927" y="12960"/>
                  </a:lnTo>
                  <a:lnTo>
                    <a:pt x="9818" y="12960"/>
                  </a:lnTo>
                  <a:cubicBezTo>
                    <a:pt x="11127" y="9120"/>
                    <a:pt x="11782" y="7200"/>
                    <a:pt x="11782" y="7200"/>
                  </a:cubicBezTo>
                  <a:lnTo>
                    <a:pt x="11782" y="6480"/>
                  </a:lnTo>
                  <a:lnTo>
                    <a:pt x="10800" y="648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94" name="Shape 1194"/>
            <p:cNvSpPr/>
            <p:nvPr/>
          </p:nvSpPr>
          <p:spPr>
            <a:xfrm>
              <a:off x="4090415" y="12193"/>
              <a:ext cx="60961" cy="91441"/>
            </a:xfrm>
            <a:custGeom>
              <a:avLst/>
              <a:gdLst/>
              <a:ahLst/>
              <a:cxnLst>
                <a:cxn ang="0">
                  <a:pos x="wd2" y="hd2"/>
                </a:cxn>
                <a:cxn ang="5400000">
                  <a:pos x="wd2" y="hd2"/>
                </a:cxn>
                <a:cxn ang="10800000">
                  <a:pos x="wd2" y="hd2"/>
                </a:cxn>
                <a:cxn ang="16200000">
                  <a:pos x="wd2" y="hd2"/>
                </a:cxn>
              </a:cxnLst>
              <a:rect l="0" t="0" r="r" b="b"/>
              <a:pathLst>
                <a:path w="21600" h="21600" extrusionOk="0">
                  <a:moveTo>
                    <a:pt x="14040" y="0"/>
                  </a:moveTo>
                  <a:lnTo>
                    <a:pt x="15120" y="0"/>
                  </a:lnTo>
                  <a:cubicBezTo>
                    <a:pt x="15120" y="0"/>
                    <a:pt x="17280" y="240"/>
                    <a:pt x="21600" y="720"/>
                  </a:cubicBezTo>
                  <a:lnTo>
                    <a:pt x="21600" y="3600"/>
                  </a:lnTo>
                  <a:lnTo>
                    <a:pt x="19440" y="3600"/>
                  </a:lnTo>
                  <a:cubicBezTo>
                    <a:pt x="17280" y="2160"/>
                    <a:pt x="15840" y="1440"/>
                    <a:pt x="15120" y="1440"/>
                  </a:cubicBezTo>
                  <a:cubicBezTo>
                    <a:pt x="12960" y="1440"/>
                    <a:pt x="9720" y="4320"/>
                    <a:pt x="9720" y="4320"/>
                  </a:cubicBezTo>
                  <a:cubicBezTo>
                    <a:pt x="9720" y="4320"/>
                    <a:pt x="7560" y="7920"/>
                    <a:pt x="7560" y="8640"/>
                  </a:cubicBezTo>
                  <a:lnTo>
                    <a:pt x="7560" y="9360"/>
                  </a:lnTo>
                  <a:lnTo>
                    <a:pt x="10800" y="9360"/>
                  </a:lnTo>
                  <a:cubicBezTo>
                    <a:pt x="16200" y="9360"/>
                    <a:pt x="19440" y="10800"/>
                    <a:pt x="19440" y="14400"/>
                  </a:cubicBezTo>
                  <a:cubicBezTo>
                    <a:pt x="19440" y="18000"/>
                    <a:pt x="14040" y="21600"/>
                    <a:pt x="8640" y="21600"/>
                  </a:cubicBezTo>
                  <a:cubicBezTo>
                    <a:pt x="2160" y="21600"/>
                    <a:pt x="0" y="19440"/>
                    <a:pt x="0" y="15840"/>
                  </a:cubicBezTo>
                  <a:lnTo>
                    <a:pt x="0" y="14400"/>
                  </a:lnTo>
                  <a:cubicBezTo>
                    <a:pt x="0" y="8640"/>
                    <a:pt x="5400" y="2160"/>
                    <a:pt x="6480" y="2160"/>
                  </a:cubicBezTo>
                  <a:cubicBezTo>
                    <a:pt x="9360" y="1200"/>
                    <a:pt x="11160" y="480"/>
                    <a:pt x="11880" y="0"/>
                  </a:cubicBezTo>
                  <a:cubicBezTo>
                    <a:pt x="13320" y="0"/>
                    <a:pt x="14040" y="0"/>
                    <a:pt x="14040" y="0"/>
                  </a:cubicBezTo>
                  <a:moveTo>
                    <a:pt x="9720" y="10800"/>
                  </a:moveTo>
                  <a:cubicBezTo>
                    <a:pt x="8640" y="10800"/>
                    <a:pt x="5400" y="12960"/>
                    <a:pt x="5400" y="13680"/>
                  </a:cubicBezTo>
                  <a:cubicBezTo>
                    <a:pt x="5400" y="15120"/>
                    <a:pt x="5760" y="17280"/>
                    <a:pt x="6480" y="20160"/>
                  </a:cubicBezTo>
                  <a:lnTo>
                    <a:pt x="9720" y="20160"/>
                  </a:lnTo>
                  <a:cubicBezTo>
                    <a:pt x="11160" y="20160"/>
                    <a:pt x="12240" y="19440"/>
                    <a:pt x="12960" y="18000"/>
                  </a:cubicBezTo>
                  <a:cubicBezTo>
                    <a:pt x="13680" y="15120"/>
                    <a:pt x="14040" y="13440"/>
                    <a:pt x="14040" y="12960"/>
                  </a:cubicBezTo>
                  <a:cubicBezTo>
                    <a:pt x="14040" y="12960"/>
                    <a:pt x="13680" y="12240"/>
                    <a:pt x="12960" y="10800"/>
                  </a:cubicBezTo>
                  <a:lnTo>
                    <a:pt x="9720" y="108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95" name="Shape 1195"/>
            <p:cNvSpPr/>
            <p:nvPr/>
          </p:nvSpPr>
          <p:spPr>
            <a:xfrm>
              <a:off x="4157471" y="36576"/>
              <a:ext cx="67057" cy="91441"/>
            </a:xfrm>
            <a:custGeom>
              <a:avLst/>
              <a:gdLst/>
              <a:ahLst/>
              <a:cxnLst>
                <a:cxn ang="0">
                  <a:pos x="wd2" y="hd2"/>
                </a:cxn>
                <a:cxn ang="5400000">
                  <a:pos x="wd2" y="hd2"/>
                </a:cxn>
                <a:cxn ang="10800000">
                  <a:pos x="wd2" y="hd2"/>
                </a:cxn>
                <a:cxn ang="16200000">
                  <a:pos x="wd2" y="hd2"/>
                </a:cxn>
              </a:cxnLst>
              <a:rect l="0" t="0" r="r" b="b"/>
              <a:pathLst>
                <a:path w="21600" h="21600" extrusionOk="0">
                  <a:moveTo>
                    <a:pt x="14727" y="0"/>
                  </a:moveTo>
                  <a:lnTo>
                    <a:pt x="16691" y="0"/>
                  </a:lnTo>
                  <a:lnTo>
                    <a:pt x="16691" y="2160"/>
                  </a:lnTo>
                  <a:cubicBezTo>
                    <a:pt x="15382" y="6960"/>
                    <a:pt x="14727" y="9840"/>
                    <a:pt x="14727" y="10800"/>
                  </a:cubicBezTo>
                  <a:lnTo>
                    <a:pt x="14727" y="12960"/>
                  </a:lnTo>
                  <a:lnTo>
                    <a:pt x="15709" y="12960"/>
                  </a:lnTo>
                  <a:cubicBezTo>
                    <a:pt x="16691" y="12960"/>
                    <a:pt x="18655" y="11520"/>
                    <a:pt x="17673" y="12240"/>
                  </a:cubicBezTo>
                  <a:cubicBezTo>
                    <a:pt x="18982" y="10800"/>
                    <a:pt x="19964" y="10080"/>
                    <a:pt x="20618" y="10080"/>
                  </a:cubicBezTo>
                  <a:lnTo>
                    <a:pt x="21600" y="10080"/>
                  </a:lnTo>
                  <a:lnTo>
                    <a:pt x="21600" y="10800"/>
                  </a:lnTo>
                  <a:cubicBezTo>
                    <a:pt x="21600" y="10800"/>
                    <a:pt x="21273" y="12000"/>
                    <a:pt x="20618" y="14400"/>
                  </a:cubicBezTo>
                  <a:lnTo>
                    <a:pt x="13745" y="14400"/>
                  </a:lnTo>
                  <a:cubicBezTo>
                    <a:pt x="13091" y="16320"/>
                    <a:pt x="12764" y="17760"/>
                    <a:pt x="12764" y="18720"/>
                  </a:cubicBezTo>
                  <a:cubicBezTo>
                    <a:pt x="12764" y="19200"/>
                    <a:pt x="14073" y="19920"/>
                    <a:pt x="16691" y="20880"/>
                  </a:cubicBezTo>
                  <a:lnTo>
                    <a:pt x="16691" y="21600"/>
                  </a:lnTo>
                  <a:lnTo>
                    <a:pt x="4909" y="21600"/>
                  </a:lnTo>
                  <a:lnTo>
                    <a:pt x="4909" y="20880"/>
                  </a:lnTo>
                  <a:lnTo>
                    <a:pt x="5891" y="20880"/>
                  </a:lnTo>
                  <a:cubicBezTo>
                    <a:pt x="5891" y="20880"/>
                    <a:pt x="8836" y="16560"/>
                    <a:pt x="8836" y="15840"/>
                  </a:cubicBezTo>
                  <a:lnTo>
                    <a:pt x="8836" y="14400"/>
                  </a:lnTo>
                  <a:lnTo>
                    <a:pt x="0" y="14400"/>
                  </a:lnTo>
                  <a:lnTo>
                    <a:pt x="0" y="13680"/>
                  </a:lnTo>
                  <a:cubicBezTo>
                    <a:pt x="0" y="12960"/>
                    <a:pt x="2945" y="9360"/>
                    <a:pt x="2945" y="10080"/>
                  </a:cubicBezTo>
                  <a:cubicBezTo>
                    <a:pt x="2945" y="9360"/>
                    <a:pt x="13745" y="0"/>
                    <a:pt x="14727" y="0"/>
                  </a:cubicBezTo>
                  <a:moveTo>
                    <a:pt x="9818" y="6480"/>
                  </a:moveTo>
                  <a:cubicBezTo>
                    <a:pt x="8836" y="6480"/>
                    <a:pt x="5891" y="9360"/>
                    <a:pt x="5891" y="10080"/>
                  </a:cubicBezTo>
                  <a:cubicBezTo>
                    <a:pt x="5891" y="9360"/>
                    <a:pt x="3927" y="11520"/>
                    <a:pt x="3927" y="12240"/>
                  </a:cubicBezTo>
                  <a:lnTo>
                    <a:pt x="3927" y="12960"/>
                  </a:lnTo>
                  <a:lnTo>
                    <a:pt x="9818" y="12960"/>
                  </a:lnTo>
                  <a:cubicBezTo>
                    <a:pt x="10473" y="9120"/>
                    <a:pt x="10800" y="7200"/>
                    <a:pt x="10800" y="7200"/>
                  </a:cubicBezTo>
                  <a:lnTo>
                    <a:pt x="10800" y="6480"/>
                  </a:lnTo>
                  <a:lnTo>
                    <a:pt x="9818" y="648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96" name="Shape 1196"/>
            <p:cNvSpPr/>
            <p:nvPr/>
          </p:nvSpPr>
          <p:spPr>
            <a:xfrm>
              <a:off x="4236720" y="88393"/>
              <a:ext cx="15240" cy="182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97" name="Shape 1197"/>
            <p:cNvSpPr/>
            <p:nvPr/>
          </p:nvSpPr>
          <p:spPr>
            <a:xfrm>
              <a:off x="4267199" y="36576"/>
              <a:ext cx="67057" cy="91441"/>
            </a:xfrm>
            <a:custGeom>
              <a:avLst/>
              <a:gdLst/>
              <a:ahLst/>
              <a:cxnLst>
                <a:cxn ang="0">
                  <a:pos x="wd2" y="hd2"/>
                </a:cxn>
                <a:cxn ang="5400000">
                  <a:pos x="wd2" y="hd2"/>
                </a:cxn>
                <a:cxn ang="10800000">
                  <a:pos x="wd2" y="hd2"/>
                </a:cxn>
                <a:cxn ang="16200000">
                  <a:pos x="wd2" y="hd2"/>
                </a:cxn>
              </a:cxnLst>
              <a:rect l="0" t="0" r="r" b="b"/>
              <a:pathLst>
                <a:path w="21600" h="21600" extrusionOk="0">
                  <a:moveTo>
                    <a:pt x="14727" y="0"/>
                  </a:moveTo>
                  <a:lnTo>
                    <a:pt x="17673" y="0"/>
                  </a:lnTo>
                  <a:lnTo>
                    <a:pt x="17673" y="720"/>
                  </a:lnTo>
                  <a:cubicBezTo>
                    <a:pt x="15709" y="7920"/>
                    <a:pt x="14727" y="11760"/>
                    <a:pt x="14727" y="12240"/>
                  </a:cubicBezTo>
                  <a:lnTo>
                    <a:pt x="14727" y="12960"/>
                  </a:lnTo>
                  <a:lnTo>
                    <a:pt x="15709" y="12960"/>
                  </a:lnTo>
                  <a:cubicBezTo>
                    <a:pt x="16691" y="12960"/>
                    <a:pt x="18655" y="11520"/>
                    <a:pt x="17673" y="12240"/>
                  </a:cubicBezTo>
                  <a:cubicBezTo>
                    <a:pt x="18982" y="10800"/>
                    <a:pt x="19964" y="10080"/>
                    <a:pt x="20618" y="10080"/>
                  </a:cubicBezTo>
                  <a:lnTo>
                    <a:pt x="21600" y="10080"/>
                  </a:lnTo>
                  <a:lnTo>
                    <a:pt x="21600" y="10800"/>
                  </a:lnTo>
                  <a:cubicBezTo>
                    <a:pt x="21600" y="10800"/>
                    <a:pt x="21273" y="12000"/>
                    <a:pt x="20618" y="14400"/>
                  </a:cubicBezTo>
                  <a:lnTo>
                    <a:pt x="13745" y="14400"/>
                  </a:lnTo>
                  <a:lnTo>
                    <a:pt x="13745" y="20880"/>
                  </a:lnTo>
                  <a:lnTo>
                    <a:pt x="15709" y="20880"/>
                  </a:lnTo>
                  <a:lnTo>
                    <a:pt x="15709" y="21600"/>
                  </a:lnTo>
                  <a:lnTo>
                    <a:pt x="4909" y="21600"/>
                  </a:lnTo>
                  <a:lnTo>
                    <a:pt x="4909" y="20880"/>
                  </a:lnTo>
                  <a:lnTo>
                    <a:pt x="5891" y="20880"/>
                  </a:lnTo>
                  <a:cubicBezTo>
                    <a:pt x="5891" y="20880"/>
                    <a:pt x="8836" y="15120"/>
                    <a:pt x="8836" y="15120"/>
                  </a:cubicBezTo>
                  <a:lnTo>
                    <a:pt x="8836" y="14400"/>
                  </a:lnTo>
                  <a:lnTo>
                    <a:pt x="0" y="14400"/>
                  </a:lnTo>
                  <a:lnTo>
                    <a:pt x="0" y="13680"/>
                  </a:lnTo>
                  <a:cubicBezTo>
                    <a:pt x="0" y="12960"/>
                    <a:pt x="3927" y="8640"/>
                    <a:pt x="3927" y="9360"/>
                  </a:cubicBezTo>
                  <a:cubicBezTo>
                    <a:pt x="3927" y="8640"/>
                    <a:pt x="13745" y="0"/>
                    <a:pt x="14727" y="0"/>
                  </a:cubicBezTo>
                  <a:moveTo>
                    <a:pt x="9818" y="6480"/>
                  </a:moveTo>
                  <a:cubicBezTo>
                    <a:pt x="9164" y="6480"/>
                    <a:pt x="8509" y="6960"/>
                    <a:pt x="7855" y="7920"/>
                  </a:cubicBezTo>
                  <a:cubicBezTo>
                    <a:pt x="7200" y="8880"/>
                    <a:pt x="5564" y="10320"/>
                    <a:pt x="2945" y="12240"/>
                  </a:cubicBezTo>
                  <a:lnTo>
                    <a:pt x="2945" y="12960"/>
                  </a:lnTo>
                  <a:lnTo>
                    <a:pt x="9818" y="12960"/>
                  </a:lnTo>
                  <a:cubicBezTo>
                    <a:pt x="10473" y="9600"/>
                    <a:pt x="10800" y="7680"/>
                    <a:pt x="10800" y="7200"/>
                  </a:cubicBezTo>
                  <a:lnTo>
                    <a:pt x="10800" y="6480"/>
                  </a:lnTo>
                  <a:lnTo>
                    <a:pt x="9818" y="648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98" name="Shape 1198"/>
            <p:cNvSpPr/>
            <p:nvPr/>
          </p:nvSpPr>
          <p:spPr>
            <a:xfrm>
              <a:off x="4346447" y="15240"/>
              <a:ext cx="60961" cy="91441"/>
            </a:xfrm>
            <a:custGeom>
              <a:avLst/>
              <a:gdLst/>
              <a:ahLst/>
              <a:cxnLst>
                <a:cxn ang="0">
                  <a:pos x="wd2" y="hd2"/>
                </a:cxn>
                <a:cxn ang="5400000">
                  <a:pos x="wd2" y="hd2"/>
                </a:cxn>
                <a:cxn ang="10800000">
                  <a:pos x="wd2" y="hd2"/>
                </a:cxn>
                <a:cxn ang="16200000">
                  <a:pos x="wd2" y="hd2"/>
                </a:cxn>
              </a:cxnLst>
              <a:rect l="0" t="0" r="r" b="b"/>
              <a:pathLst>
                <a:path w="21600" h="21600" extrusionOk="0">
                  <a:moveTo>
                    <a:pt x="14040" y="0"/>
                  </a:moveTo>
                  <a:lnTo>
                    <a:pt x="21600" y="0"/>
                  </a:lnTo>
                  <a:lnTo>
                    <a:pt x="21600" y="3600"/>
                  </a:lnTo>
                  <a:lnTo>
                    <a:pt x="20520" y="3600"/>
                  </a:lnTo>
                  <a:cubicBezTo>
                    <a:pt x="18360" y="2160"/>
                    <a:pt x="16560" y="1440"/>
                    <a:pt x="15120" y="1440"/>
                  </a:cubicBezTo>
                  <a:cubicBezTo>
                    <a:pt x="10800" y="1440"/>
                    <a:pt x="5400" y="8640"/>
                    <a:pt x="5400" y="15840"/>
                  </a:cubicBezTo>
                  <a:lnTo>
                    <a:pt x="5400" y="20160"/>
                  </a:lnTo>
                  <a:lnTo>
                    <a:pt x="8640" y="20160"/>
                  </a:lnTo>
                  <a:cubicBezTo>
                    <a:pt x="9720" y="20160"/>
                    <a:pt x="11880" y="18720"/>
                    <a:pt x="10800" y="19440"/>
                  </a:cubicBezTo>
                  <a:cubicBezTo>
                    <a:pt x="11880" y="19440"/>
                    <a:pt x="14040" y="15120"/>
                    <a:pt x="14040" y="13680"/>
                  </a:cubicBezTo>
                  <a:cubicBezTo>
                    <a:pt x="14040" y="11760"/>
                    <a:pt x="13680" y="10560"/>
                    <a:pt x="12960" y="10080"/>
                  </a:cubicBezTo>
                  <a:cubicBezTo>
                    <a:pt x="12960" y="10080"/>
                    <a:pt x="11880" y="10080"/>
                    <a:pt x="9720" y="10080"/>
                  </a:cubicBezTo>
                  <a:lnTo>
                    <a:pt x="9720" y="9360"/>
                  </a:lnTo>
                  <a:cubicBezTo>
                    <a:pt x="9720" y="9360"/>
                    <a:pt x="11880" y="8640"/>
                    <a:pt x="12960" y="8640"/>
                  </a:cubicBezTo>
                  <a:cubicBezTo>
                    <a:pt x="15120" y="8640"/>
                    <a:pt x="19440" y="10800"/>
                    <a:pt x="19440" y="12240"/>
                  </a:cubicBezTo>
                  <a:lnTo>
                    <a:pt x="19440" y="13680"/>
                  </a:lnTo>
                  <a:cubicBezTo>
                    <a:pt x="19440" y="15840"/>
                    <a:pt x="16200" y="20160"/>
                    <a:pt x="16200" y="19440"/>
                  </a:cubicBezTo>
                  <a:cubicBezTo>
                    <a:pt x="16200" y="19440"/>
                    <a:pt x="7560" y="21600"/>
                    <a:pt x="7560" y="21600"/>
                  </a:cubicBezTo>
                  <a:cubicBezTo>
                    <a:pt x="3240" y="21600"/>
                    <a:pt x="0" y="17280"/>
                    <a:pt x="0" y="14400"/>
                  </a:cubicBezTo>
                  <a:cubicBezTo>
                    <a:pt x="0" y="10800"/>
                    <a:pt x="3240" y="4320"/>
                    <a:pt x="4320" y="5040"/>
                  </a:cubicBezTo>
                  <a:cubicBezTo>
                    <a:pt x="4320" y="3600"/>
                    <a:pt x="7560" y="1440"/>
                    <a:pt x="7560" y="2160"/>
                  </a:cubicBezTo>
                  <a:cubicBezTo>
                    <a:pt x="7560" y="1440"/>
                    <a:pt x="11880" y="0"/>
                    <a:pt x="1404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199" name="Shape 1199"/>
            <p:cNvSpPr/>
            <p:nvPr/>
          </p:nvSpPr>
          <p:spPr>
            <a:xfrm>
              <a:off x="4419599" y="15240"/>
              <a:ext cx="60961" cy="91441"/>
            </a:xfrm>
            <a:custGeom>
              <a:avLst/>
              <a:gdLst/>
              <a:ahLst/>
              <a:cxnLst>
                <a:cxn ang="0">
                  <a:pos x="wd2" y="hd2"/>
                </a:cxn>
                <a:cxn ang="5400000">
                  <a:pos x="wd2" y="hd2"/>
                </a:cxn>
                <a:cxn ang="10800000">
                  <a:pos x="wd2" y="hd2"/>
                </a:cxn>
                <a:cxn ang="16200000">
                  <a:pos x="wd2" y="hd2"/>
                </a:cxn>
              </a:cxnLst>
              <a:rect l="0" t="0" r="r" b="b"/>
              <a:pathLst>
                <a:path w="21600" h="21600" extrusionOk="0">
                  <a:moveTo>
                    <a:pt x="14040" y="0"/>
                  </a:moveTo>
                  <a:lnTo>
                    <a:pt x="16200" y="0"/>
                  </a:lnTo>
                  <a:cubicBezTo>
                    <a:pt x="19440" y="0"/>
                    <a:pt x="21600" y="1440"/>
                    <a:pt x="21600" y="2160"/>
                  </a:cubicBezTo>
                  <a:lnTo>
                    <a:pt x="21600" y="4320"/>
                  </a:lnTo>
                  <a:cubicBezTo>
                    <a:pt x="21600" y="5280"/>
                    <a:pt x="19800" y="6960"/>
                    <a:pt x="16200" y="9360"/>
                  </a:cubicBezTo>
                  <a:cubicBezTo>
                    <a:pt x="19080" y="11280"/>
                    <a:pt x="20520" y="12720"/>
                    <a:pt x="20520" y="13680"/>
                  </a:cubicBezTo>
                  <a:lnTo>
                    <a:pt x="20520" y="14400"/>
                  </a:lnTo>
                  <a:cubicBezTo>
                    <a:pt x="20520" y="18000"/>
                    <a:pt x="14040" y="21600"/>
                    <a:pt x="7560" y="21600"/>
                  </a:cubicBezTo>
                  <a:cubicBezTo>
                    <a:pt x="4320" y="21600"/>
                    <a:pt x="0" y="18000"/>
                    <a:pt x="0" y="16560"/>
                  </a:cubicBezTo>
                  <a:cubicBezTo>
                    <a:pt x="0" y="15600"/>
                    <a:pt x="360" y="14640"/>
                    <a:pt x="1080" y="13680"/>
                  </a:cubicBezTo>
                  <a:cubicBezTo>
                    <a:pt x="1800" y="12720"/>
                    <a:pt x="3960" y="11280"/>
                    <a:pt x="7560" y="9360"/>
                  </a:cubicBezTo>
                  <a:cubicBezTo>
                    <a:pt x="5400" y="6480"/>
                    <a:pt x="4320" y="4800"/>
                    <a:pt x="4320" y="4320"/>
                  </a:cubicBezTo>
                  <a:cubicBezTo>
                    <a:pt x="4320" y="2880"/>
                    <a:pt x="10800" y="0"/>
                    <a:pt x="14040" y="0"/>
                  </a:cubicBezTo>
                  <a:moveTo>
                    <a:pt x="14040" y="1440"/>
                  </a:moveTo>
                  <a:cubicBezTo>
                    <a:pt x="12960" y="1440"/>
                    <a:pt x="10800" y="2880"/>
                    <a:pt x="10800" y="4320"/>
                  </a:cubicBezTo>
                  <a:lnTo>
                    <a:pt x="10800" y="7920"/>
                  </a:lnTo>
                  <a:lnTo>
                    <a:pt x="11880" y="7920"/>
                  </a:lnTo>
                  <a:cubicBezTo>
                    <a:pt x="14040" y="7920"/>
                    <a:pt x="17280" y="5040"/>
                    <a:pt x="17280" y="3600"/>
                  </a:cubicBezTo>
                  <a:cubicBezTo>
                    <a:pt x="17280" y="2880"/>
                    <a:pt x="15120" y="1440"/>
                    <a:pt x="14040" y="1440"/>
                  </a:cubicBezTo>
                  <a:moveTo>
                    <a:pt x="9720" y="11520"/>
                  </a:moveTo>
                  <a:cubicBezTo>
                    <a:pt x="7560" y="11520"/>
                    <a:pt x="5400" y="14400"/>
                    <a:pt x="5400" y="15840"/>
                  </a:cubicBezTo>
                  <a:cubicBezTo>
                    <a:pt x="5400" y="17280"/>
                    <a:pt x="7560" y="20160"/>
                    <a:pt x="8640" y="20160"/>
                  </a:cubicBezTo>
                  <a:cubicBezTo>
                    <a:pt x="10800" y="20160"/>
                    <a:pt x="15120" y="18000"/>
                    <a:pt x="15120" y="16560"/>
                  </a:cubicBezTo>
                  <a:cubicBezTo>
                    <a:pt x="15120" y="15120"/>
                    <a:pt x="10800" y="11520"/>
                    <a:pt x="9720" y="1152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1200" name="Shape 1200"/>
            <p:cNvSpPr/>
            <p:nvPr/>
          </p:nvSpPr>
          <p:spPr>
            <a:xfrm>
              <a:off x="4492751" y="15240"/>
              <a:ext cx="57913" cy="91441"/>
            </a:xfrm>
            <a:custGeom>
              <a:avLst/>
              <a:gdLst/>
              <a:ahLst/>
              <a:cxnLst>
                <a:cxn ang="0">
                  <a:pos x="wd2" y="hd2"/>
                </a:cxn>
                <a:cxn ang="5400000">
                  <a:pos x="wd2" y="hd2"/>
                </a:cxn>
                <a:cxn ang="10800000">
                  <a:pos x="wd2" y="hd2"/>
                </a:cxn>
                <a:cxn ang="16200000">
                  <a:pos x="wd2" y="hd2"/>
                </a:cxn>
              </a:cxnLst>
              <a:rect l="0" t="0" r="r" b="b"/>
              <a:pathLst>
                <a:path w="21600" h="21600" extrusionOk="0">
                  <a:moveTo>
                    <a:pt x="14779" y="0"/>
                  </a:moveTo>
                  <a:lnTo>
                    <a:pt x="21600" y="0"/>
                  </a:lnTo>
                  <a:lnTo>
                    <a:pt x="21600" y="3600"/>
                  </a:lnTo>
                  <a:lnTo>
                    <a:pt x="20463" y="3600"/>
                  </a:lnTo>
                  <a:cubicBezTo>
                    <a:pt x="18947" y="2160"/>
                    <a:pt x="17432" y="1440"/>
                    <a:pt x="15916" y="1440"/>
                  </a:cubicBezTo>
                  <a:lnTo>
                    <a:pt x="12505" y="2880"/>
                  </a:lnTo>
                  <a:cubicBezTo>
                    <a:pt x="10989" y="3840"/>
                    <a:pt x="9853" y="4800"/>
                    <a:pt x="9095" y="5760"/>
                  </a:cubicBezTo>
                  <a:cubicBezTo>
                    <a:pt x="8337" y="6720"/>
                    <a:pt x="7958" y="7440"/>
                    <a:pt x="7958" y="7920"/>
                  </a:cubicBezTo>
                  <a:lnTo>
                    <a:pt x="7958" y="8640"/>
                  </a:lnTo>
                  <a:lnTo>
                    <a:pt x="15916" y="8640"/>
                  </a:lnTo>
                  <a:cubicBezTo>
                    <a:pt x="17053" y="8640"/>
                    <a:pt x="20463" y="12240"/>
                    <a:pt x="20463" y="14400"/>
                  </a:cubicBezTo>
                  <a:cubicBezTo>
                    <a:pt x="20463" y="16560"/>
                    <a:pt x="15916" y="20160"/>
                    <a:pt x="15916" y="19440"/>
                  </a:cubicBezTo>
                  <a:cubicBezTo>
                    <a:pt x="15916" y="20160"/>
                    <a:pt x="10232" y="21600"/>
                    <a:pt x="7958" y="21600"/>
                  </a:cubicBezTo>
                  <a:cubicBezTo>
                    <a:pt x="5684" y="21600"/>
                    <a:pt x="2274" y="19440"/>
                    <a:pt x="3411" y="20160"/>
                  </a:cubicBezTo>
                  <a:cubicBezTo>
                    <a:pt x="2274" y="20160"/>
                    <a:pt x="0" y="15840"/>
                    <a:pt x="0" y="14400"/>
                  </a:cubicBezTo>
                  <a:lnTo>
                    <a:pt x="0" y="12960"/>
                  </a:lnTo>
                  <a:cubicBezTo>
                    <a:pt x="0" y="10080"/>
                    <a:pt x="4547" y="2880"/>
                    <a:pt x="5684" y="3600"/>
                  </a:cubicBezTo>
                  <a:cubicBezTo>
                    <a:pt x="5684" y="2160"/>
                    <a:pt x="7958" y="1440"/>
                    <a:pt x="7958" y="1440"/>
                  </a:cubicBezTo>
                  <a:cubicBezTo>
                    <a:pt x="7958" y="720"/>
                    <a:pt x="12505" y="0"/>
                    <a:pt x="14779" y="0"/>
                  </a:cubicBezTo>
                  <a:moveTo>
                    <a:pt x="10232" y="10080"/>
                  </a:moveTo>
                  <a:cubicBezTo>
                    <a:pt x="7958" y="10080"/>
                    <a:pt x="5684" y="13680"/>
                    <a:pt x="5684" y="15840"/>
                  </a:cubicBezTo>
                  <a:lnTo>
                    <a:pt x="5684" y="18000"/>
                  </a:lnTo>
                  <a:cubicBezTo>
                    <a:pt x="5684" y="18000"/>
                    <a:pt x="6821" y="20160"/>
                    <a:pt x="9095" y="20160"/>
                  </a:cubicBezTo>
                  <a:lnTo>
                    <a:pt x="12505" y="20160"/>
                  </a:lnTo>
                  <a:cubicBezTo>
                    <a:pt x="12505" y="18240"/>
                    <a:pt x="13263" y="15600"/>
                    <a:pt x="14779" y="12240"/>
                  </a:cubicBezTo>
                  <a:cubicBezTo>
                    <a:pt x="14779" y="12240"/>
                    <a:pt x="11368" y="10080"/>
                    <a:pt x="11368" y="10080"/>
                  </a:cubicBezTo>
                  <a:lnTo>
                    <a:pt x="10232" y="10080"/>
                  </a:lnTo>
                </a:path>
              </a:pathLst>
            </a:custGeom>
            <a:solidFill>
              <a:srgbClr val="0D3D92"/>
            </a:solidFill>
            <a:ln w="12700" cap="flat">
              <a:noFill/>
              <a:miter lim="400000"/>
            </a:ln>
            <a:effectLst/>
          </p:spPr>
          <p:txBody>
            <a:bodyPr wrap="square" lIns="0" tIns="0" rIns="0" bIns="0" numCol="1" anchor="t">
              <a:noAutofit/>
            </a:bodyPr>
            <a:lstStyle/>
            <a:p>
              <a:pPr lvl="0"/>
              <a:endParaRPr/>
            </a:p>
          </p:txBody>
        </p:sp>
      </p:grpSp>
      <p:grpSp>
        <p:nvGrpSpPr>
          <p:cNvPr id="25" name="Group 4518"/>
          <p:cNvGrpSpPr/>
          <p:nvPr/>
        </p:nvGrpSpPr>
        <p:grpSpPr>
          <a:xfrm>
            <a:off x="8382002" y="4862457"/>
            <a:ext cx="545869" cy="255494"/>
            <a:chOff x="0" y="0"/>
            <a:chExt cx="600455" cy="289559"/>
          </a:xfrm>
        </p:grpSpPr>
        <p:sp>
          <p:nvSpPr>
            <p:cNvPr id="4502" name="Shape 4502"/>
            <p:cNvSpPr/>
            <p:nvPr/>
          </p:nvSpPr>
          <p:spPr>
            <a:xfrm>
              <a:off x="0" y="6095"/>
              <a:ext cx="70104" cy="106681"/>
            </a:xfrm>
            <a:custGeom>
              <a:avLst/>
              <a:gdLst/>
              <a:ahLst/>
              <a:cxnLst>
                <a:cxn ang="0">
                  <a:pos x="wd2" y="hd2"/>
                </a:cxn>
                <a:cxn ang="5400000">
                  <a:pos x="wd2" y="hd2"/>
                </a:cxn>
                <a:cxn ang="10800000">
                  <a:pos x="wd2" y="hd2"/>
                </a:cxn>
                <a:cxn ang="16200000">
                  <a:pos x="wd2" y="hd2"/>
                </a:cxn>
              </a:cxnLst>
              <a:rect l="0" t="0" r="r" b="b"/>
              <a:pathLst>
                <a:path w="21600" h="21600" extrusionOk="0">
                  <a:moveTo>
                    <a:pt x="9391" y="0"/>
                  </a:moveTo>
                  <a:lnTo>
                    <a:pt x="18783" y="0"/>
                  </a:lnTo>
                  <a:cubicBezTo>
                    <a:pt x="20661" y="0"/>
                    <a:pt x="21600" y="617"/>
                    <a:pt x="21600" y="1851"/>
                  </a:cubicBezTo>
                  <a:lnTo>
                    <a:pt x="21600" y="4320"/>
                  </a:lnTo>
                  <a:lnTo>
                    <a:pt x="11270" y="4320"/>
                  </a:lnTo>
                  <a:cubicBezTo>
                    <a:pt x="9391" y="4320"/>
                    <a:pt x="7513" y="8640"/>
                    <a:pt x="7513" y="10491"/>
                  </a:cubicBezTo>
                  <a:lnTo>
                    <a:pt x="7513" y="11109"/>
                  </a:lnTo>
                  <a:cubicBezTo>
                    <a:pt x="7513" y="13577"/>
                    <a:pt x="10330" y="16663"/>
                    <a:pt x="13148" y="16663"/>
                  </a:cubicBezTo>
                  <a:lnTo>
                    <a:pt x="21600" y="16663"/>
                  </a:lnTo>
                  <a:lnTo>
                    <a:pt x="21600" y="21600"/>
                  </a:lnTo>
                  <a:lnTo>
                    <a:pt x="9391" y="21600"/>
                  </a:lnTo>
                  <a:lnTo>
                    <a:pt x="6574" y="20366"/>
                  </a:lnTo>
                  <a:cubicBezTo>
                    <a:pt x="4696" y="20366"/>
                    <a:pt x="1878" y="17280"/>
                    <a:pt x="1878" y="17897"/>
                  </a:cubicBezTo>
                  <a:cubicBezTo>
                    <a:pt x="939" y="17897"/>
                    <a:pt x="0" y="14194"/>
                    <a:pt x="0" y="12960"/>
                  </a:cubicBezTo>
                  <a:lnTo>
                    <a:pt x="0" y="8640"/>
                  </a:lnTo>
                  <a:cubicBezTo>
                    <a:pt x="0" y="6789"/>
                    <a:pt x="1878" y="3703"/>
                    <a:pt x="1878" y="4320"/>
                  </a:cubicBezTo>
                  <a:cubicBezTo>
                    <a:pt x="1878" y="3086"/>
                    <a:pt x="5635" y="1234"/>
                    <a:pt x="5635" y="1234"/>
                  </a:cubicBezTo>
                  <a:cubicBezTo>
                    <a:pt x="5635" y="617"/>
                    <a:pt x="7513" y="0"/>
                    <a:pt x="9391"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03" name="Shape 4503"/>
            <p:cNvSpPr/>
            <p:nvPr/>
          </p:nvSpPr>
          <p:spPr>
            <a:xfrm>
              <a:off x="85343" y="-1"/>
              <a:ext cx="24385" cy="1097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4400" y="0"/>
                    <a:pt x="21600" y="400"/>
                    <a:pt x="21600" y="1200"/>
                  </a:cubicBezTo>
                  <a:lnTo>
                    <a:pt x="21600" y="4200"/>
                  </a:lnTo>
                  <a:lnTo>
                    <a:pt x="0" y="4200"/>
                  </a:lnTo>
                  <a:moveTo>
                    <a:pt x="0" y="6600"/>
                  </a:moveTo>
                  <a:lnTo>
                    <a:pt x="21600" y="6600"/>
                  </a:lnTo>
                  <a:lnTo>
                    <a:pt x="21600" y="21600"/>
                  </a:lnTo>
                  <a:lnTo>
                    <a:pt x="0" y="216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04" name="Shape 4504"/>
            <p:cNvSpPr/>
            <p:nvPr/>
          </p:nvSpPr>
          <p:spPr>
            <a:xfrm>
              <a:off x="124968" y="33527"/>
              <a:ext cx="45721" cy="792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640" y="0"/>
                  </a:lnTo>
                  <a:lnTo>
                    <a:pt x="8640" y="1662"/>
                  </a:lnTo>
                  <a:lnTo>
                    <a:pt x="10080" y="1662"/>
                  </a:lnTo>
                  <a:cubicBezTo>
                    <a:pt x="12960" y="554"/>
                    <a:pt x="15360" y="0"/>
                    <a:pt x="17280" y="0"/>
                  </a:cubicBezTo>
                  <a:lnTo>
                    <a:pt x="21600" y="0"/>
                  </a:lnTo>
                  <a:lnTo>
                    <a:pt x="21600" y="4985"/>
                  </a:lnTo>
                  <a:lnTo>
                    <a:pt x="18720" y="4985"/>
                  </a:lnTo>
                  <a:cubicBezTo>
                    <a:pt x="12960" y="4985"/>
                    <a:pt x="10080" y="7477"/>
                    <a:pt x="10080" y="11631"/>
                  </a:cubicBezTo>
                  <a:lnTo>
                    <a:pt x="10080" y="19938"/>
                  </a:lnTo>
                  <a:cubicBezTo>
                    <a:pt x="10080" y="21046"/>
                    <a:pt x="8160" y="21600"/>
                    <a:pt x="4320" y="21600"/>
                  </a:cubicBezTo>
                  <a:lnTo>
                    <a:pt x="0" y="216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05" name="Shape 4505"/>
            <p:cNvSpPr/>
            <p:nvPr/>
          </p:nvSpPr>
          <p:spPr>
            <a:xfrm>
              <a:off x="176784" y="33527"/>
              <a:ext cx="54865" cy="792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4400" y="0"/>
                  </a:lnTo>
                  <a:cubicBezTo>
                    <a:pt x="15200" y="0"/>
                    <a:pt x="17600" y="277"/>
                    <a:pt x="21600" y="831"/>
                  </a:cubicBezTo>
                  <a:lnTo>
                    <a:pt x="21600" y="5815"/>
                  </a:lnTo>
                  <a:lnTo>
                    <a:pt x="19200" y="5815"/>
                  </a:lnTo>
                  <a:cubicBezTo>
                    <a:pt x="16800" y="4708"/>
                    <a:pt x="15200" y="4154"/>
                    <a:pt x="14400" y="4154"/>
                  </a:cubicBezTo>
                  <a:cubicBezTo>
                    <a:pt x="13200" y="4154"/>
                    <a:pt x="10800" y="5815"/>
                    <a:pt x="10800" y="5815"/>
                  </a:cubicBezTo>
                  <a:cubicBezTo>
                    <a:pt x="9600" y="5815"/>
                    <a:pt x="8400" y="9138"/>
                    <a:pt x="8400" y="10800"/>
                  </a:cubicBezTo>
                  <a:cubicBezTo>
                    <a:pt x="8400" y="12462"/>
                    <a:pt x="10800" y="16615"/>
                    <a:pt x="13200" y="16615"/>
                  </a:cubicBezTo>
                  <a:lnTo>
                    <a:pt x="21600" y="16615"/>
                  </a:lnTo>
                  <a:lnTo>
                    <a:pt x="21600" y="17446"/>
                  </a:lnTo>
                  <a:cubicBezTo>
                    <a:pt x="21600" y="17446"/>
                    <a:pt x="21200" y="18831"/>
                    <a:pt x="20400" y="21600"/>
                  </a:cubicBezTo>
                  <a:lnTo>
                    <a:pt x="12000" y="21600"/>
                  </a:lnTo>
                  <a:cubicBezTo>
                    <a:pt x="8400" y="21600"/>
                    <a:pt x="4800" y="19938"/>
                    <a:pt x="6000" y="20769"/>
                  </a:cubicBezTo>
                  <a:cubicBezTo>
                    <a:pt x="3600" y="20769"/>
                    <a:pt x="2400" y="18277"/>
                    <a:pt x="2400" y="19108"/>
                  </a:cubicBezTo>
                  <a:cubicBezTo>
                    <a:pt x="1200" y="19108"/>
                    <a:pt x="0" y="14123"/>
                    <a:pt x="0" y="12462"/>
                  </a:cubicBezTo>
                  <a:lnTo>
                    <a:pt x="0" y="11631"/>
                  </a:lnTo>
                  <a:cubicBezTo>
                    <a:pt x="0" y="8308"/>
                    <a:pt x="2400" y="3323"/>
                    <a:pt x="2400" y="4154"/>
                  </a:cubicBezTo>
                  <a:cubicBezTo>
                    <a:pt x="2400" y="2492"/>
                    <a:pt x="4800" y="1662"/>
                    <a:pt x="4800" y="1662"/>
                  </a:cubicBezTo>
                  <a:cubicBezTo>
                    <a:pt x="4800" y="1662"/>
                    <a:pt x="10800" y="0"/>
                    <a:pt x="108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06" name="Shape 4506"/>
            <p:cNvSpPr/>
            <p:nvPr/>
          </p:nvSpPr>
          <p:spPr>
            <a:xfrm>
              <a:off x="240792" y="-1"/>
              <a:ext cx="24385" cy="1127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016"/>
                  </a:lnTo>
                  <a:lnTo>
                    <a:pt x="0" y="21600"/>
                  </a:lnTo>
                  <a:lnTo>
                    <a:pt x="0" y="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07" name="Shape 4507"/>
            <p:cNvSpPr/>
            <p:nvPr/>
          </p:nvSpPr>
          <p:spPr>
            <a:xfrm>
              <a:off x="280416" y="33527"/>
              <a:ext cx="67057" cy="79249"/>
            </a:xfrm>
            <a:custGeom>
              <a:avLst/>
              <a:gdLst/>
              <a:ahLst/>
              <a:cxnLst>
                <a:cxn ang="0">
                  <a:pos x="wd2" y="hd2"/>
                </a:cxn>
                <a:cxn ang="5400000">
                  <a:pos x="wd2" y="hd2"/>
                </a:cxn>
                <a:cxn ang="10800000">
                  <a:pos x="wd2" y="hd2"/>
                </a:cxn>
                <a:cxn ang="16200000">
                  <a:pos x="wd2" y="hd2"/>
                </a:cxn>
              </a:cxnLst>
              <a:rect l="0" t="0" r="r" b="b"/>
              <a:pathLst>
                <a:path w="21600" h="21600" extrusionOk="0">
                  <a:moveTo>
                    <a:pt x="7855" y="0"/>
                  </a:moveTo>
                  <a:lnTo>
                    <a:pt x="9818" y="0"/>
                  </a:lnTo>
                  <a:cubicBezTo>
                    <a:pt x="14727" y="0"/>
                    <a:pt x="19636" y="2492"/>
                    <a:pt x="18655" y="3323"/>
                  </a:cubicBezTo>
                  <a:cubicBezTo>
                    <a:pt x="19964" y="6092"/>
                    <a:pt x="20618" y="8031"/>
                    <a:pt x="20618" y="9138"/>
                  </a:cubicBezTo>
                  <a:cubicBezTo>
                    <a:pt x="21273" y="10800"/>
                    <a:pt x="21600" y="11631"/>
                    <a:pt x="21600" y="11631"/>
                  </a:cubicBezTo>
                  <a:lnTo>
                    <a:pt x="21600" y="12462"/>
                  </a:lnTo>
                  <a:lnTo>
                    <a:pt x="6873" y="12462"/>
                  </a:lnTo>
                  <a:lnTo>
                    <a:pt x="6873" y="13292"/>
                  </a:lnTo>
                  <a:cubicBezTo>
                    <a:pt x="6873" y="14954"/>
                    <a:pt x="9818" y="17446"/>
                    <a:pt x="12764" y="17446"/>
                  </a:cubicBezTo>
                  <a:cubicBezTo>
                    <a:pt x="14727" y="17446"/>
                    <a:pt x="16691" y="16892"/>
                    <a:pt x="18655" y="15785"/>
                  </a:cubicBezTo>
                  <a:lnTo>
                    <a:pt x="19636" y="15785"/>
                  </a:lnTo>
                  <a:lnTo>
                    <a:pt x="19636" y="19938"/>
                  </a:lnTo>
                  <a:cubicBezTo>
                    <a:pt x="19636" y="21046"/>
                    <a:pt x="18327" y="21600"/>
                    <a:pt x="15709" y="21600"/>
                  </a:cubicBezTo>
                  <a:lnTo>
                    <a:pt x="10800" y="21600"/>
                  </a:lnTo>
                  <a:cubicBezTo>
                    <a:pt x="8182" y="21600"/>
                    <a:pt x="6545" y="21323"/>
                    <a:pt x="5891" y="20769"/>
                  </a:cubicBezTo>
                  <a:cubicBezTo>
                    <a:pt x="5236" y="20215"/>
                    <a:pt x="4255" y="19662"/>
                    <a:pt x="2945" y="19108"/>
                  </a:cubicBezTo>
                  <a:cubicBezTo>
                    <a:pt x="1964" y="19108"/>
                    <a:pt x="0" y="14123"/>
                    <a:pt x="0" y="12462"/>
                  </a:cubicBezTo>
                  <a:lnTo>
                    <a:pt x="0" y="11631"/>
                  </a:lnTo>
                  <a:cubicBezTo>
                    <a:pt x="0" y="8308"/>
                    <a:pt x="1964" y="3323"/>
                    <a:pt x="1964" y="4154"/>
                  </a:cubicBezTo>
                  <a:cubicBezTo>
                    <a:pt x="1964" y="3323"/>
                    <a:pt x="6873" y="0"/>
                    <a:pt x="7855" y="0"/>
                  </a:cubicBezTo>
                  <a:moveTo>
                    <a:pt x="9818" y="4154"/>
                  </a:moveTo>
                  <a:cubicBezTo>
                    <a:pt x="8836" y="4154"/>
                    <a:pt x="6873" y="6646"/>
                    <a:pt x="6873" y="7477"/>
                  </a:cubicBezTo>
                  <a:lnTo>
                    <a:pt x="6873" y="9138"/>
                  </a:lnTo>
                  <a:lnTo>
                    <a:pt x="13745" y="9138"/>
                  </a:lnTo>
                  <a:lnTo>
                    <a:pt x="13745" y="7477"/>
                  </a:lnTo>
                  <a:cubicBezTo>
                    <a:pt x="13745" y="5815"/>
                    <a:pt x="11782" y="4154"/>
                    <a:pt x="10800" y="4154"/>
                  </a:cubicBezTo>
                  <a:lnTo>
                    <a:pt x="9818" y="4154"/>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08" name="Shape 4508"/>
            <p:cNvSpPr/>
            <p:nvPr/>
          </p:nvSpPr>
          <p:spPr>
            <a:xfrm>
              <a:off x="356616" y="33527"/>
              <a:ext cx="51817" cy="79249"/>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lnTo>
                    <a:pt x="12706" y="0"/>
                  </a:lnTo>
                  <a:cubicBezTo>
                    <a:pt x="13553" y="0"/>
                    <a:pt x="16094" y="277"/>
                    <a:pt x="20329" y="831"/>
                  </a:cubicBezTo>
                  <a:lnTo>
                    <a:pt x="20329" y="4985"/>
                  </a:lnTo>
                  <a:lnTo>
                    <a:pt x="16518" y="4985"/>
                  </a:lnTo>
                  <a:cubicBezTo>
                    <a:pt x="13976" y="4985"/>
                    <a:pt x="11435" y="4154"/>
                    <a:pt x="11435" y="4154"/>
                  </a:cubicBezTo>
                  <a:cubicBezTo>
                    <a:pt x="10165" y="4154"/>
                    <a:pt x="8894" y="4985"/>
                    <a:pt x="8894" y="5815"/>
                  </a:cubicBezTo>
                  <a:cubicBezTo>
                    <a:pt x="8894" y="6646"/>
                    <a:pt x="11435" y="8308"/>
                    <a:pt x="11435" y="7477"/>
                  </a:cubicBezTo>
                  <a:cubicBezTo>
                    <a:pt x="15671" y="9138"/>
                    <a:pt x="17788" y="9969"/>
                    <a:pt x="17788" y="9969"/>
                  </a:cubicBezTo>
                  <a:cubicBezTo>
                    <a:pt x="18635" y="9969"/>
                    <a:pt x="18635" y="9969"/>
                    <a:pt x="17788" y="9969"/>
                  </a:cubicBezTo>
                  <a:cubicBezTo>
                    <a:pt x="19059" y="9969"/>
                    <a:pt x="21600" y="14123"/>
                    <a:pt x="21600" y="15785"/>
                  </a:cubicBezTo>
                  <a:cubicBezTo>
                    <a:pt x="21600" y="19108"/>
                    <a:pt x="17788" y="21600"/>
                    <a:pt x="11435" y="21600"/>
                  </a:cubicBezTo>
                  <a:lnTo>
                    <a:pt x="0" y="21600"/>
                  </a:lnTo>
                  <a:lnTo>
                    <a:pt x="0" y="15785"/>
                  </a:lnTo>
                  <a:cubicBezTo>
                    <a:pt x="2541" y="16892"/>
                    <a:pt x="5082" y="17446"/>
                    <a:pt x="7624" y="17446"/>
                  </a:cubicBezTo>
                  <a:lnTo>
                    <a:pt x="12706" y="17446"/>
                  </a:lnTo>
                  <a:lnTo>
                    <a:pt x="12706" y="15785"/>
                  </a:lnTo>
                  <a:cubicBezTo>
                    <a:pt x="12706" y="14954"/>
                    <a:pt x="8894" y="14123"/>
                    <a:pt x="10165" y="14123"/>
                  </a:cubicBezTo>
                  <a:lnTo>
                    <a:pt x="5082" y="13292"/>
                  </a:lnTo>
                  <a:cubicBezTo>
                    <a:pt x="2541" y="13292"/>
                    <a:pt x="0" y="9138"/>
                    <a:pt x="0" y="6646"/>
                  </a:cubicBezTo>
                  <a:lnTo>
                    <a:pt x="0" y="3323"/>
                  </a:lnTo>
                  <a:cubicBezTo>
                    <a:pt x="0" y="1662"/>
                    <a:pt x="1271" y="831"/>
                    <a:pt x="3812" y="831"/>
                  </a:cubicBezTo>
                  <a:cubicBezTo>
                    <a:pt x="7200" y="277"/>
                    <a:pt x="9318" y="0"/>
                    <a:pt x="10165"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09" name="Shape 4509"/>
            <p:cNvSpPr/>
            <p:nvPr/>
          </p:nvSpPr>
          <p:spPr>
            <a:xfrm>
              <a:off x="457200" y="33527"/>
              <a:ext cx="67056" cy="82297"/>
            </a:xfrm>
            <a:custGeom>
              <a:avLst/>
              <a:gdLst/>
              <a:ahLst/>
              <a:cxnLst>
                <a:cxn ang="0">
                  <a:pos x="wd2" y="hd2"/>
                </a:cxn>
                <a:cxn ang="5400000">
                  <a:pos x="wd2" y="hd2"/>
                </a:cxn>
                <a:cxn ang="10800000">
                  <a:pos x="wd2" y="hd2"/>
                </a:cxn>
                <a:cxn ang="16200000">
                  <a:pos x="wd2" y="hd2"/>
                </a:cxn>
              </a:cxnLst>
              <a:rect l="0" t="0" r="r" b="b"/>
              <a:pathLst>
                <a:path w="21600" h="21600" extrusionOk="0">
                  <a:moveTo>
                    <a:pt x="8836" y="0"/>
                  </a:moveTo>
                  <a:lnTo>
                    <a:pt x="9818" y="0"/>
                  </a:lnTo>
                  <a:cubicBezTo>
                    <a:pt x="12764" y="0"/>
                    <a:pt x="19636" y="2400"/>
                    <a:pt x="18655" y="2400"/>
                  </a:cubicBezTo>
                  <a:cubicBezTo>
                    <a:pt x="19636" y="2400"/>
                    <a:pt x="21600" y="6400"/>
                    <a:pt x="21600" y="8800"/>
                  </a:cubicBezTo>
                  <a:lnTo>
                    <a:pt x="21600" y="12000"/>
                  </a:lnTo>
                  <a:cubicBezTo>
                    <a:pt x="21600" y="13600"/>
                    <a:pt x="18655" y="18400"/>
                    <a:pt x="19636" y="17600"/>
                  </a:cubicBezTo>
                  <a:cubicBezTo>
                    <a:pt x="19636" y="18400"/>
                    <a:pt x="16691" y="20000"/>
                    <a:pt x="17673" y="19200"/>
                  </a:cubicBezTo>
                  <a:cubicBezTo>
                    <a:pt x="17673" y="20000"/>
                    <a:pt x="8836" y="21600"/>
                    <a:pt x="8836" y="21600"/>
                  </a:cubicBezTo>
                  <a:cubicBezTo>
                    <a:pt x="6873" y="21600"/>
                    <a:pt x="3927" y="19200"/>
                    <a:pt x="4909" y="20000"/>
                  </a:cubicBezTo>
                  <a:cubicBezTo>
                    <a:pt x="2945" y="20000"/>
                    <a:pt x="1964" y="17600"/>
                    <a:pt x="1964" y="18400"/>
                  </a:cubicBezTo>
                  <a:cubicBezTo>
                    <a:pt x="982" y="18400"/>
                    <a:pt x="0" y="12800"/>
                    <a:pt x="0" y="10400"/>
                  </a:cubicBezTo>
                  <a:cubicBezTo>
                    <a:pt x="0" y="8000"/>
                    <a:pt x="1964" y="3200"/>
                    <a:pt x="1964" y="4000"/>
                  </a:cubicBezTo>
                  <a:cubicBezTo>
                    <a:pt x="1964" y="2400"/>
                    <a:pt x="6873" y="0"/>
                    <a:pt x="8836" y="0"/>
                  </a:cubicBezTo>
                  <a:moveTo>
                    <a:pt x="7855" y="4800"/>
                  </a:moveTo>
                  <a:cubicBezTo>
                    <a:pt x="7200" y="8000"/>
                    <a:pt x="6873" y="10133"/>
                    <a:pt x="6873" y="11200"/>
                  </a:cubicBezTo>
                  <a:lnTo>
                    <a:pt x="6873" y="12800"/>
                  </a:lnTo>
                  <a:cubicBezTo>
                    <a:pt x="6873" y="13600"/>
                    <a:pt x="7855" y="16800"/>
                    <a:pt x="9818" y="16800"/>
                  </a:cubicBezTo>
                  <a:lnTo>
                    <a:pt x="11782" y="16800"/>
                  </a:lnTo>
                  <a:cubicBezTo>
                    <a:pt x="11782" y="16800"/>
                    <a:pt x="14727" y="15200"/>
                    <a:pt x="14727" y="14400"/>
                  </a:cubicBezTo>
                  <a:lnTo>
                    <a:pt x="14727" y="7200"/>
                  </a:lnTo>
                  <a:cubicBezTo>
                    <a:pt x="14727" y="6400"/>
                    <a:pt x="12764" y="4800"/>
                    <a:pt x="11782" y="4800"/>
                  </a:cubicBezTo>
                  <a:lnTo>
                    <a:pt x="7855" y="48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10" name="Shape 4510"/>
            <p:cNvSpPr/>
            <p:nvPr/>
          </p:nvSpPr>
          <p:spPr>
            <a:xfrm>
              <a:off x="536448" y="3047"/>
              <a:ext cx="48769" cy="109729"/>
            </a:xfrm>
            <a:custGeom>
              <a:avLst/>
              <a:gdLst/>
              <a:ahLst/>
              <a:cxnLst>
                <a:cxn ang="0">
                  <a:pos x="wd2" y="hd2"/>
                </a:cxn>
                <a:cxn ang="5400000">
                  <a:pos x="wd2" y="hd2"/>
                </a:cxn>
                <a:cxn ang="10800000">
                  <a:pos x="wd2" y="hd2"/>
                </a:cxn>
                <a:cxn ang="16200000">
                  <a:pos x="wd2" y="hd2"/>
                </a:cxn>
              </a:cxnLst>
              <a:rect l="0" t="0" r="r" b="b"/>
              <a:pathLst>
                <a:path w="21600" h="21600" extrusionOk="0">
                  <a:moveTo>
                    <a:pt x="13500" y="0"/>
                  </a:moveTo>
                  <a:lnTo>
                    <a:pt x="21600" y="0"/>
                  </a:lnTo>
                  <a:lnTo>
                    <a:pt x="21600" y="3000"/>
                  </a:lnTo>
                  <a:lnTo>
                    <a:pt x="18900" y="3000"/>
                  </a:lnTo>
                  <a:cubicBezTo>
                    <a:pt x="17550" y="3000"/>
                    <a:pt x="14850" y="4800"/>
                    <a:pt x="14850" y="5400"/>
                  </a:cubicBezTo>
                  <a:cubicBezTo>
                    <a:pt x="14850" y="5400"/>
                    <a:pt x="16200" y="6600"/>
                    <a:pt x="18900" y="6600"/>
                  </a:cubicBezTo>
                  <a:lnTo>
                    <a:pt x="21600" y="6600"/>
                  </a:lnTo>
                  <a:lnTo>
                    <a:pt x="21600" y="9600"/>
                  </a:lnTo>
                  <a:lnTo>
                    <a:pt x="14850" y="9600"/>
                  </a:lnTo>
                  <a:lnTo>
                    <a:pt x="14850" y="21600"/>
                  </a:lnTo>
                  <a:lnTo>
                    <a:pt x="5400" y="21600"/>
                  </a:lnTo>
                  <a:lnTo>
                    <a:pt x="5400" y="9000"/>
                  </a:lnTo>
                  <a:lnTo>
                    <a:pt x="0" y="9000"/>
                  </a:lnTo>
                  <a:lnTo>
                    <a:pt x="0" y="6600"/>
                  </a:lnTo>
                  <a:lnTo>
                    <a:pt x="5400" y="6600"/>
                  </a:lnTo>
                  <a:lnTo>
                    <a:pt x="5400" y="3000"/>
                  </a:lnTo>
                  <a:cubicBezTo>
                    <a:pt x="5400" y="1800"/>
                    <a:pt x="9450" y="0"/>
                    <a:pt x="135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11" name="Shape 4511"/>
            <p:cNvSpPr/>
            <p:nvPr/>
          </p:nvSpPr>
          <p:spPr>
            <a:xfrm>
              <a:off x="0" y="158495"/>
              <a:ext cx="67056" cy="106681"/>
            </a:xfrm>
            <a:custGeom>
              <a:avLst/>
              <a:gdLst/>
              <a:ahLst/>
              <a:cxnLst>
                <a:cxn ang="0">
                  <a:pos x="wd2" y="hd2"/>
                </a:cxn>
                <a:cxn ang="5400000">
                  <a:pos x="wd2" y="hd2"/>
                </a:cxn>
                <a:cxn ang="10800000">
                  <a:pos x="wd2" y="hd2"/>
                </a:cxn>
                <a:cxn ang="16200000">
                  <a:pos x="wd2" y="hd2"/>
                </a:cxn>
              </a:cxnLst>
              <a:rect l="0" t="0" r="r" b="b"/>
              <a:pathLst>
                <a:path w="21600" h="21600" extrusionOk="0">
                  <a:moveTo>
                    <a:pt x="4909" y="0"/>
                  </a:moveTo>
                  <a:lnTo>
                    <a:pt x="7855" y="0"/>
                  </a:lnTo>
                  <a:cubicBezTo>
                    <a:pt x="11782" y="0"/>
                    <a:pt x="19636" y="1851"/>
                    <a:pt x="18655" y="1851"/>
                  </a:cubicBezTo>
                  <a:cubicBezTo>
                    <a:pt x="19636" y="1851"/>
                    <a:pt x="21600" y="4937"/>
                    <a:pt x="21600" y="6789"/>
                  </a:cubicBezTo>
                  <a:lnTo>
                    <a:pt x="21600" y="7406"/>
                  </a:lnTo>
                  <a:cubicBezTo>
                    <a:pt x="21600" y="9257"/>
                    <a:pt x="18655" y="12343"/>
                    <a:pt x="19636" y="11726"/>
                  </a:cubicBezTo>
                  <a:cubicBezTo>
                    <a:pt x="19636" y="12343"/>
                    <a:pt x="13745" y="13577"/>
                    <a:pt x="11782" y="13577"/>
                  </a:cubicBezTo>
                  <a:lnTo>
                    <a:pt x="7855" y="13577"/>
                  </a:lnTo>
                  <a:lnTo>
                    <a:pt x="7855" y="20366"/>
                  </a:lnTo>
                  <a:cubicBezTo>
                    <a:pt x="7855" y="20366"/>
                    <a:pt x="5891" y="21600"/>
                    <a:pt x="5891" y="21600"/>
                  </a:cubicBezTo>
                  <a:cubicBezTo>
                    <a:pt x="5236" y="21600"/>
                    <a:pt x="3273" y="21394"/>
                    <a:pt x="0" y="20983"/>
                  </a:cubicBezTo>
                  <a:lnTo>
                    <a:pt x="0" y="1234"/>
                  </a:lnTo>
                  <a:cubicBezTo>
                    <a:pt x="0" y="411"/>
                    <a:pt x="1636" y="0"/>
                    <a:pt x="4909" y="0"/>
                  </a:cubicBezTo>
                  <a:moveTo>
                    <a:pt x="7855" y="9874"/>
                  </a:moveTo>
                  <a:lnTo>
                    <a:pt x="10800" y="9874"/>
                  </a:lnTo>
                  <a:cubicBezTo>
                    <a:pt x="11782" y="9874"/>
                    <a:pt x="14727" y="7406"/>
                    <a:pt x="14727" y="6789"/>
                  </a:cubicBezTo>
                  <a:cubicBezTo>
                    <a:pt x="14727" y="6171"/>
                    <a:pt x="10800" y="4320"/>
                    <a:pt x="10800" y="4320"/>
                  </a:cubicBezTo>
                  <a:lnTo>
                    <a:pt x="7855" y="432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12" name="Shape 4512"/>
            <p:cNvSpPr/>
            <p:nvPr/>
          </p:nvSpPr>
          <p:spPr>
            <a:xfrm>
              <a:off x="76200" y="185927"/>
              <a:ext cx="67056" cy="79249"/>
            </a:xfrm>
            <a:custGeom>
              <a:avLst/>
              <a:gdLst/>
              <a:ahLst/>
              <a:cxnLst>
                <a:cxn ang="0">
                  <a:pos x="wd2" y="hd2"/>
                </a:cxn>
                <a:cxn ang="5400000">
                  <a:pos x="wd2" y="hd2"/>
                </a:cxn>
                <a:cxn ang="10800000">
                  <a:pos x="wd2" y="hd2"/>
                </a:cxn>
                <a:cxn ang="16200000">
                  <a:pos x="wd2" y="hd2"/>
                </a:cxn>
              </a:cxnLst>
              <a:rect l="0" t="0" r="r" b="b"/>
              <a:pathLst>
                <a:path w="21600" h="21600" extrusionOk="0">
                  <a:moveTo>
                    <a:pt x="7855" y="0"/>
                  </a:moveTo>
                  <a:lnTo>
                    <a:pt x="11782" y="0"/>
                  </a:lnTo>
                  <a:cubicBezTo>
                    <a:pt x="15709" y="0"/>
                    <a:pt x="19636" y="1662"/>
                    <a:pt x="18655" y="2492"/>
                  </a:cubicBezTo>
                  <a:cubicBezTo>
                    <a:pt x="19636" y="2492"/>
                    <a:pt x="21600" y="7477"/>
                    <a:pt x="21600" y="9138"/>
                  </a:cubicBezTo>
                  <a:lnTo>
                    <a:pt x="21600" y="12462"/>
                  </a:lnTo>
                  <a:lnTo>
                    <a:pt x="14727" y="12462"/>
                  </a:lnTo>
                  <a:cubicBezTo>
                    <a:pt x="11782" y="12462"/>
                    <a:pt x="7855" y="11631"/>
                    <a:pt x="7855" y="11631"/>
                  </a:cubicBezTo>
                  <a:lnTo>
                    <a:pt x="6873" y="11631"/>
                  </a:lnTo>
                  <a:cubicBezTo>
                    <a:pt x="6873" y="13292"/>
                    <a:pt x="7855" y="15785"/>
                    <a:pt x="7855" y="14954"/>
                  </a:cubicBezTo>
                  <a:cubicBezTo>
                    <a:pt x="7855" y="14954"/>
                    <a:pt x="12764" y="17446"/>
                    <a:pt x="13745" y="17446"/>
                  </a:cubicBezTo>
                  <a:cubicBezTo>
                    <a:pt x="16364" y="16338"/>
                    <a:pt x="18000" y="15785"/>
                    <a:pt x="18655" y="15785"/>
                  </a:cubicBezTo>
                  <a:lnTo>
                    <a:pt x="20618" y="15785"/>
                  </a:lnTo>
                  <a:lnTo>
                    <a:pt x="20618" y="19108"/>
                  </a:lnTo>
                  <a:cubicBezTo>
                    <a:pt x="20618" y="19938"/>
                    <a:pt x="16691" y="21600"/>
                    <a:pt x="15709" y="21600"/>
                  </a:cubicBezTo>
                  <a:lnTo>
                    <a:pt x="11782" y="21600"/>
                  </a:lnTo>
                  <a:cubicBezTo>
                    <a:pt x="8836" y="21600"/>
                    <a:pt x="3927" y="19108"/>
                    <a:pt x="4909" y="19938"/>
                  </a:cubicBezTo>
                  <a:cubicBezTo>
                    <a:pt x="1964" y="19938"/>
                    <a:pt x="0" y="14954"/>
                    <a:pt x="0" y="10800"/>
                  </a:cubicBezTo>
                  <a:cubicBezTo>
                    <a:pt x="0" y="4985"/>
                    <a:pt x="2945" y="0"/>
                    <a:pt x="7855" y="0"/>
                  </a:cubicBezTo>
                  <a:moveTo>
                    <a:pt x="9818" y="3323"/>
                  </a:moveTo>
                  <a:cubicBezTo>
                    <a:pt x="9818" y="3323"/>
                    <a:pt x="9491" y="3323"/>
                    <a:pt x="8836" y="3323"/>
                  </a:cubicBezTo>
                  <a:cubicBezTo>
                    <a:pt x="8182" y="3877"/>
                    <a:pt x="7855" y="4431"/>
                    <a:pt x="7855" y="4985"/>
                  </a:cubicBezTo>
                  <a:cubicBezTo>
                    <a:pt x="7855" y="4985"/>
                    <a:pt x="6873" y="5815"/>
                    <a:pt x="6873" y="6646"/>
                  </a:cubicBezTo>
                  <a:lnTo>
                    <a:pt x="6873" y="8308"/>
                  </a:lnTo>
                  <a:lnTo>
                    <a:pt x="14727" y="8308"/>
                  </a:lnTo>
                  <a:lnTo>
                    <a:pt x="14727" y="7477"/>
                  </a:lnTo>
                  <a:cubicBezTo>
                    <a:pt x="14727" y="6646"/>
                    <a:pt x="10800" y="3323"/>
                    <a:pt x="10800" y="3323"/>
                  </a:cubicBezTo>
                  <a:lnTo>
                    <a:pt x="9818" y="3323"/>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13" name="Shape 4513"/>
            <p:cNvSpPr/>
            <p:nvPr/>
          </p:nvSpPr>
          <p:spPr>
            <a:xfrm>
              <a:off x="152400" y="185927"/>
              <a:ext cx="64008" cy="79249"/>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cubicBezTo>
                    <a:pt x="18514" y="0"/>
                    <a:pt x="21600" y="3323"/>
                    <a:pt x="21600" y="7477"/>
                  </a:cubicBezTo>
                  <a:lnTo>
                    <a:pt x="21600" y="20769"/>
                  </a:lnTo>
                  <a:cubicBezTo>
                    <a:pt x="13371" y="21323"/>
                    <a:pt x="8229" y="21600"/>
                    <a:pt x="6171" y="21600"/>
                  </a:cubicBezTo>
                  <a:cubicBezTo>
                    <a:pt x="3429" y="19938"/>
                    <a:pt x="2057" y="19108"/>
                    <a:pt x="2057" y="19108"/>
                  </a:cubicBezTo>
                  <a:cubicBezTo>
                    <a:pt x="1029" y="19108"/>
                    <a:pt x="0" y="17446"/>
                    <a:pt x="0" y="16615"/>
                  </a:cubicBezTo>
                  <a:lnTo>
                    <a:pt x="0" y="14954"/>
                  </a:lnTo>
                  <a:cubicBezTo>
                    <a:pt x="0" y="12462"/>
                    <a:pt x="1029" y="9969"/>
                    <a:pt x="2057" y="9969"/>
                  </a:cubicBezTo>
                  <a:cubicBezTo>
                    <a:pt x="2057" y="9138"/>
                    <a:pt x="6171" y="8308"/>
                    <a:pt x="8229" y="8308"/>
                  </a:cubicBezTo>
                  <a:lnTo>
                    <a:pt x="13371" y="8308"/>
                  </a:lnTo>
                  <a:lnTo>
                    <a:pt x="13371" y="4154"/>
                  </a:lnTo>
                  <a:lnTo>
                    <a:pt x="9257" y="4154"/>
                  </a:lnTo>
                  <a:cubicBezTo>
                    <a:pt x="7200" y="4154"/>
                    <a:pt x="4114" y="5815"/>
                    <a:pt x="4114" y="5815"/>
                  </a:cubicBezTo>
                  <a:lnTo>
                    <a:pt x="3086" y="5815"/>
                  </a:lnTo>
                  <a:lnTo>
                    <a:pt x="3086" y="831"/>
                  </a:lnTo>
                  <a:cubicBezTo>
                    <a:pt x="7200" y="277"/>
                    <a:pt x="11314" y="0"/>
                    <a:pt x="15429" y="0"/>
                  </a:cubicBezTo>
                  <a:moveTo>
                    <a:pt x="14400" y="10800"/>
                  </a:moveTo>
                  <a:cubicBezTo>
                    <a:pt x="11314" y="10800"/>
                    <a:pt x="7200" y="12462"/>
                    <a:pt x="7200" y="14123"/>
                  </a:cubicBezTo>
                  <a:cubicBezTo>
                    <a:pt x="7200" y="14954"/>
                    <a:pt x="9257" y="17446"/>
                    <a:pt x="10286" y="17446"/>
                  </a:cubicBezTo>
                  <a:cubicBezTo>
                    <a:pt x="10286" y="17446"/>
                    <a:pt x="13371" y="15785"/>
                    <a:pt x="13371" y="14954"/>
                  </a:cubicBezTo>
                  <a:cubicBezTo>
                    <a:pt x="12343" y="15785"/>
                    <a:pt x="14400" y="14123"/>
                    <a:pt x="14400" y="13292"/>
                  </a:cubicBezTo>
                  <a:lnTo>
                    <a:pt x="14400" y="10800"/>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14" name="Shape 4514"/>
            <p:cNvSpPr/>
            <p:nvPr/>
          </p:nvSpPr>
          <p:spPr>
            <a:xfrm>
              <a:off x="231648" y="185927"/>
              <a:ext cx="54865" cy="79249"/>
            </a:xfrm>
            <a:custGeom>
              <a:avLst/>
              <a:gdLst/>
              <a:ahLst/>
              <a:cxnLst>
                <a:cxn ang="0">
                  <a:pos x="wd2" y="hd2"/>
                </a:cxn>
                <a:cxn ang="5400000">
                  <a:pos x="wd2" y="hd2"/>
                </a:cxn>
                <a:cxn ang="10800000">
                  <a:pos x="wd2" y="hd2"/>
                </a:cxn>
                <a:cxn ang="16200000">
                  <a:pos x="wd2" y="hd2"/>
                </a:cxn>
              </a:cxnLst>
              <a:rect l="0" t="0" r="r" b="b"/>
              <a:pathLst>
                <a:path w="21600" h="21600" extrusionOk="0">
                  <a:moveTo>
                    <a:pt x="13200" y="0"/>
                  </a:moveTo>
                  <a:lnTo>
                    <a:pt x="20400" y="0"/>
                  </a:lnTo>
                  <a:lnTo>
                    <a:pt x="20400" y="4985"/>
                  </a:lnTo>
                  <a:lnTo>
                    <a:pt x="14400" y="4985"/>
                  </a:lnTo>
                  <a:cubicBezTo>
                    <a:pt x="10800" y="4985"/>
                    <a:pt x="8400" y="9969"/>
                    <a:pt x="8400" y="10800"/>
                  </a:cubicBezTo>
                  <a:lnTo>
                    <a:pt x="8400" y="11631"/>
                  </a:lnTo>
                  <a:cubicBezTo>
                    <a:pt x="8400" y="14123"/>
                    <a:pt x="10800" y="15785"/>
                    <a:pt x="12000" y="15785"/>
                  </a:cubicBezTo>
                  <a:lnTo>
                    <a:pt x="21600" y="15785"/>
                  </a:lnTo>
                  <a:lnTo>
                    <a:pt x="21600" y="20769"/>
                  </a:lnTo>
                  <a:cubicBezTo>
                    <a:pt x="16800" y="21323"/>
                    <a:pt x="13200" y="21600"/>
                    <a:pt x="10800" y="21600"/>
                  </a:cubicBezTo>
                  <a:cubicBezTo>
                    <a:pt x="7600" y="20492"/>
                    <a:pt x="5600" y="19938"/>
                    <a:pt x="4800" y="19938"/>
                  </a:cubicBezTo>
                  <a:cubicBezTo>
                    <a:pt x="2400" y="19938"/>
                    <a:pt x="0" y="13292"/>
                    <a:pt x="0" y="10800"/>
                  </a:cubicBezTo>
                  <a:cubicBezTo>
                    <a:pt x="0" y="8308"/>
                    <a:pt x="2400" y="3323"/>
                    <a:pt x="2400" y="4154"/>
                  </a:cubicBezTo>
                  <a:cubicBezTo>
                    <a:pt x="2400" y="2492"/>
                    <a:pt x="8400" y="0"/>
                    <a:pt x="13200" y="0"/>
                  </a:cubicBez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15" name="Shape 4515"/>
            <p:cNvSpPr/>
            <p:nvPr/>
          </p:nvSpPr>
          <p:spPr>
            <a:xfrm>
              <a:off x="295655" y="185927"/>
              <a:ext cx="67057" cy="79249"/>
            </a:xfrm>
            <a:custGeom>
              <a:avLst/>
              <a:gdLst/>
              <a:ahLst/>
              <a:cxnLst>
                <a:cxn ang="0">
                  <a:pos x="wd2" y="hd2"/>
                </a:cxn>
                <a:cxn ang="5400000">
                  <a:pos x="wd2" y="hd2"/>
                </a:cxn>
                <a:cxn ang="10800000">
                  <a:pos x="wd2" y="hd2"/>
                </a:cxn>
                <a:cxn ang="16200000">
                  <a:pos x="wd2" y="hd2"/>
                </a:cxn>
              </a:cxnLst>
              <a:rect l="0" t="0" r="r" b="b"/>
              <a:pathLst>
                <a:path w="21600" h="21600" extrusionOk="0">
                  <a:moveTo>
                    <a:pt x="8836" y="0"/>
                  </a:moveTo>
                  <a:lnTo>
                    <a:pt x="10800" y="0"/>
                  </a:lnTo>
                  <a:cubicBezTo>
                    <a:pt x="12764" y="0"/>
                    <a:pt x="17673" y="831"/>
                    <a:pt x="16691" y="1662"/>
                  </a:cubicBezTo>
                  <a:cubicBezTo>
                    <a:pt x="17673" y="1662"/>
                    <a:pt x="19636" y="3323"/>
                    <a:pt x="18655" y="3323"/>
                  </a:cubicBezTo>
                  <a:cubicBezTo>
                    <a:pt x="19636" y="3323"/>
                    <a:pt x="21600" y="9969"/>
                    <a:pt x="21600" y="10800"/>
                  </a:cubicBezTo>
                  <a:lnTo>
                    <a:pt x="21600" y="12462"/>
                  </a:lnTo>
                  <a:lnTo>
                    <a:pt x="6873" y="12462"/>
                  </a:lnTo>
                  <a:lnTo>
                    <a:pt x="6873" y="13292"/>
                  </a:lnTo>
                  <a:cubicBezTo>
                    <a:pt x="6873" y="14954"/>
                    <a:pt x="9818" y="17446"/>
                    <a:pt x="12764" y="17446"/>
                  </a:cubicBezTo>
                  <a:cubicBezTo>
                    <a:pt x="16036" y="16338"/>
                    <a:pt x="18000" y="15785"/>
                    <a:pt x="18655" y="15785"/>
                  </a:cubicBezTo>
                  <a:lnTo>
                    <a:pt x="19636" y="15785"/>
                  </a:lnTo>
                  <a:lnTo>
                    <a:pt x="19636" y="20769"/>
                  </a:lnTo>
                  <a:cubicBezTo>
                    <a:pt x="15709" y="21323"/>
                    <a:pt x="11455" y="21600"/>
                    <a:pt x="6873" y="21600"/>
                  </a:cubicBezTo>
                  <a:cubicBezTo>
                    <a:pt x="4909" y="19938"/>
                    <a:pt x="3600" y="19108"/>
                    <a:pt x="2945" y="19108"/>
                  </a:cubicBezTo>
                  <a:cubicBezTo>
                    <a:pt x="1964" y="19108"/>
                    <a:pt x="0" y="13292"/>
                    <a:pt x="0" y="10800"/>
                  </a:cubicBezTo>
                  <a:lnTo>
                    <a:pt x="0" y="9969"/>
                  </a:lnTo>
                  <a:cubicBezTo>
                    <a:pt x="0" y="6646"/>
                    <a:pt x="2945" y="1662"/>
                    <a:pt x="2945" y="2492"/>
                  </a:cubicBezTo>
                  <a:cubicBezTo>
                    <a:pt x="2945" y="1662"/>
                    <a:pt x="6873" y="0"/>
                    <a:pt x="8836" y="0"/>
                  </a:cubicBezTo>
                  <a:moveTo>
                    <a:pt x="9818" y="4154"/>
                  </a:moveTo>
                  <a:cubicBezTo>
                    <a:pt x="8836" y="4154"/>
                    <a:pt x="6873" y="4985"/>
                    <a:pt x="6873" y="6646"/>
                  </a:cubicBezTo>
                  <a:lnTo>
                    <a:pt x="6873" y="9138"/>
                  </a:lnTo>
                  <a:lnTo>
                    <a:pt x="13745" y="9138"/>
                  </a:lnTo>
                  <a:lnTo>
                    <a:pt x="13745" y="7477"/>
                  </a:lnTo>
                  <a:cubicBezTo>
                    <a:pt x="13745" y="5262"/>
                    <a:pt x="13091" y="4154"/>
                    <a:pt x="11782" y="4154"/>
                  </a:cubicBezTo>
                  <a:lnTo>
                    <a:pt x="9818" y="4154"/>
                  </a:lnTo>
                </a:path>
              </a:pathLst>
            </a:custGeom>
            <a:solidFill>
              <a:srgbClr val="0D3D92"/>
            </a:solidFill>
            <a:ln w="12700" cap="flat">
              <a:noFill/>
              <a:miter lim="400000"/>
            </a:ln>
            <a:effectLst/>
          </p:spPr>
          <p:txBody>
            <a:bodyPr wrap="square" lIns="0" tIns="0" rIns="0" bIns="0" numCol="1" anchor="t">
              <a:noAutofit/>
            </a:bodyPr>
            <a:lstStyle/>
            <a:p>
              <a:pPr lvl="0"/>
              <a:endParaRPr/>
            </a:p>
          </p:txBody>
        </p:sp>
        <p:sp>
          <p:nvSpPr>
            <p:cNvPr id="4516" name="Shape 4516"/>
            <p:cNvSpPr/>
            <p:nvPr/>
          </p:nvSpPr>
          <p:spPr>
            <a:xfrm>
              <a:off x="454152" y="259079"/>
              <a:ext cx="18289" cy="304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4320"/>
                  </a:lnTo>
                  <a:cubicBezTo>
                    <a:pt x="21600" y="4320"/>
                    <a:pt x="0" y="21600"/>
                    <a:pt x="0" y="21600"/>
                  </a:cubicBezTo>
                  <a:lnTo>
                    <a:pt x="0" y="15120"/>
                  </a:lnTo>
                  <a:cubicBezTo>
                    <a:pt x="0" y="10800"/>
                    <a:pt x="3600" y="8640"/>
                    <a:pt x="3600" y="8640"/>
                  </a:cubicBezTo>
                  <a:cubicBezTo>
                    <a:pt x="3600" y="6480"/>
                    <a:pt x="18000" y="0"/>
                    <a:pt x="21600" y="0"/>
                  </a:cubicBezTo>
                </a:path>
              </a:pathLst>
            </a:custGeom>
            <a:solidFill>
              <a:srgbClr val="624267"/>
            </a:solidFill>
            <a:ln w="12700" cap="flat">
              <a:noFill/>
              <a:miter lim="400000"/>
            </a:ln>
            <a:effectLst/>
          </p:spPr>
          <p:txBody>
            <a:bodyPr wrap="square" lIns="0" tIns="0" rIns="0" bIns="0" numCol="1" anchor="t">
              <a:noAutofit/>
            </a:bodyPr>
            <a:lstStyle/>
            <a:p>
              <a:pPr lvl="0"/>
              <a:endParaRPr/>
            </a:p>
          </p:txBody>
        </p:sp>
        <p:sp>
          <p:nvSpPr>
            <p:cNvPr id="4517" name="Shape 4517"/>
            <p:cNvSpPr/>
            <p:nvPr/>
          </p:nvSpPr>
          <p:spPr>
            <a:xfrm>
              <a:off x="478535" y="146303"/>
              <a:ext cx="121921" cy="1127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584"/>
                    <a:pt x="20520" y="1168"/>
                    <a:pt x="19980" y="1168"/>
                  </a:cubicBezTo>
                  <a:lnTo>
                    <a:pt x="18900" y="1168"/>
                  </a:lnTo>
                  <a:lnTo>
                    <a:pt x="18900" y="2919"/>
                  </a:lnTo>
                  <a:cubicBezTo>
                    <a:pt x="15660" y="4865"/>
                    <a:pt x="13500" y="6422"/>
                    <a:pt x="12420" y="7589"/>
                  </a:cubicBezTo>
                  <a:lnTo>
                    <a:pt x="11340" y="9924"/>
                  </a:lnTo>
                  <a:cubicBezTo>
                    <a:pt x="10800" y="9924"/>
                    <a:pt x="4860" y="15178"/>
                    <a:pt x="4860" y="15762"/>
                  </a:cubicBezTo>
                  <a:cubicBezTo>
                    <a:pt x="4860" y="15762"/>
                    <a:pt x="5400" y="16346"/>
                    <a:pt x="5400" y="16346"/>
                  </a:cubicBezTo>
                  <a:lnTo>
                    <a:pt x="5400" y="16930"/>
                  </a:lnTo>
                  <a:cubicBezTo>
                    <a:pt x="4320" y="16930"/>
                    <a:pt x="2700" y="18486"/>
                    <a:pt x="540" y="21600"/>
                  </a:cubicBezTo>
                  <a:lnTo>
                    <a:pt x="0" y="21600"/>
                  </a:lnTo>
                  <a:lnTo>
                    <a:pt x="0" y="20432"/>
                  </a:lnTo>
                  <a:cubicBezTo>
                    <a:pt x="0" y="20043"/>
                    <a:pt x="0" y="19654"/>
                    <a:pt x="0" y="19265"/>
                  </a:cubicBezTo>
                  <a:cubicBezTo>
                    <a:pt x="540" y="17514"/>
                    <a:pt x="3240" y="14595"/>
                    <a:pt x="3240" y="15178"/>
                  </a:cubicBezTo>
                  <a:cubicBezTo>
                    <a:pt x="3240" y="14011"/>
                    <a:pt x="5940" y="11676"/>
                    <a:pt x="6480" y="11676"/>
                  </a:cubicBezTo>
                  <a:lnTo>
                    <a:pt x="7020" y="11676"/>
                  </a:lnTo>
                  <a:lnTo>
                    <a:pt x="7020" y="10508"/>
                  </a:lnTo>
                  <a:lnTo>
                    <a:pt x="10260" y="7589"/>
                  </a:lnTo>
                  <a:cubicBezTo>
                    <a:pt x="13860" y="4476"/>
                    <a:pt x="15660" y="2919"/>
                    <a:pt x="15660" y="2919"/>
                  </a:cubicBezTo>
                  <a:cubicBezTo>
                    <a:pt x="15660" y="2919"/>
                    <a:pt x="15660" y="2919"/>
                    <a:pt x="15660" y="2919"/>
                  </a:cubicBezTo>
                  <a:cubicBezTo>
                    <a:pt x="15660" y="2335"/>
                    <a:pt x="20520" y="0"/>
                    <a:pt x="21600" y="0"/>
                  </a:cubicBezTo>
                </a:path>
              </a:pathLst>
            </a:custGeom>
            <a:solidFill>
              <a:srgbClr val="624267"/>
            </a:solidFill>
            <a:ln w="12700" cap="flat">
              <a:noFill/>
              <a:miter lim="400000"/>
            </a:ln>
            <a:effectLst/>
          </p:spPr>
          <p:txBody>
            <a:bodyPr wrap="square" lIns="0" tIns="0" rIns="0" bIns="0" numCol="1" anchor="t">
              <a:noAutofit/>
            </a:bodyPr>
            <a:lstStyle/>
            <a:p>
              <a:pPr lvl="0"/>
              <a:endParaRPr/>
            </a:p>
          </p:txBody>
        </p:sp>
      </p:grpSp>
      <p:sp>
        <p:nvSpPr>
          <p:cNvPr id="4519" name="Shape 4519"/>
          <p:cNvSpPr/>
          <p:nvPr/>
        </p:nvSpPr>
        <p:spPr>
          <a:xfrm>
            <a:off x="1870366" y="134471"/>
            <a:ext cx="2424545" cy="1129300"/>
          </a:xfrm>
          <a:prstGeom prst="rect">
            <a:avLst/>
          </a:prstGeom>
          <a:ln w="12700">
            <a:miter lim="400000"/>
          </a:ln>
          <a:extLst>
            <a:ext uri="{C572A759-6A51-4108-AA02-DFA0A04FC94B}">
              <ma14:wrappingTextBoxFlag xmlns="" xmlns:ma14="http://schemas.microsoft.com/office/mac/drawingml/2011/main" val="1"/>
            </a:ext>
          </a:extLst>
        </p:spPr>
        <p:txBody>
          <a:bodyPr lIns="41028" tIns="41029" rIns="41028" bIns="41029">
            <a:spAutoFit/>
          </a:bodyPr>
          <a:lstStyle/>
          <a:p>
            <a:pPr lvl="0"/>
            <a:r>
              <a:rPr sz="5400" b="1" u="sng" dirty="0">
                <a:solidFill>
                  <a:srgbClr val="92D050"/>
                </a:solidFill>
              </a:rPr>
              <a:t>C</a:t>
            </a:r>
            <a:r>
              <a:rPr sz="5400" b="1" u="sng" dirty="0">
                <a:solidFill>
                  <a:srgbClr val="0070C0"/>
                </a:solidFill>
              </a:rPr>
              <a:t>O</a:t>
            </a:r>
            <a:r>
              <a:rPr sz="5400" b="1" u="sng" dirty="0">
                <a:solidFill>
                  <a:srgbClr val="FFC000"/>
                </a:solidFill>
              </a:rPr>
              <a:t>R</a:t>
            </a:r>
            <a:r>
              <a:rPr sz="5400" b="1" u="sng" dirty="0">
                <a:solidFill>
                  <a:srgbClr val="7030A0"/>
                </a:solidFill>
              </a:rPr>
              <a:t>E</a:t>
            </a:r>
            <a:r>
              <a:rPr sz="4800" b="1" u="sng" dirty="0">
                <a:solidFill>
                  <a:srgbClr val="7030A0"/>
                </a:solidFill>
              </a:rPr>
              <a:t>  </a:t>
            </a:r>
          </a:p>
          <a:p>
            <a:pPr lvl="0"/>
            <a:r>
              <a:rPr sz="1300" b="1" dirty="0">
                <a:solidFill>
                  <a:srgbClr val="7030A0"/>
                </a:solidFill>
              </a:rPr>
              <a:t>Fundamentals of Wellness</a:t>
            </a:r>
          </a:p>
        </p:txBody>
      </p:sp>
      <p:sp>
        <p:nvSpPr>
          <p:cNvPr id="4520" name="Shape 4520"/>
          <p:cNvSpPr/>
          <p:nvPr/>
        </p:nvSpPr>
        <p:spPr>
          <a:xfrm>
            <a:off x="2362201" y="277544"/>
            <a:ext cx="353291" cy="636857"/>
          </a:xfrm>
          <a:prstGeom prst="rect">
            <a:avLst/>
          </a:prstGeom>
          <a:ln w="12700">
            <a:miter lim="400000"/>
          </a:ln>
          <a:extLst>
            <a:ext uri="{C572A759-6A51-4108-AA02-DFA0A04FC94B}">
              <ma14:wrappingTextBoxFlag xmlns="" xmlns:ma14="http://schemas.microsoft.com/office/mac/drawingml/2011/main" val="1"/>
            </a:ext>
          </a:extLst>
        </p:spPr>
        <p:txBody>
          <a:bodyPr wrap="square" lIns="41028" tIns="41029" rIns="41028" bIns="41029">
            <a:spAutoFit/>
          </a:bodyPr>
          <a:lstStyle>
            <a:lvl1pPr>
              <a:defRPr sz="4000" b="1">
                <a:solidFill>
                  <a:srgbClr val="0070C0"/>
                </a:solidFill>
              </a:defRPr>
            </a:lvl1pPr>
          </a:lstStyle>
          <a:p>
            <a:pPr lvl="0">
              <a:defRPr sz="1800" b="0">
                <a:solidFill>
                  <a:srgbClr val="000000"/>
                </a:solidFill>
              </a:defRPr>
            </a:pPr>
            <a:r>
              <a:rPr sz="3600" dirty="0"/>
              <a:t>4</a:t>
            </a:r>
          </a:p>
        </p:txBody>
      </p:sp>
      <p:sp>
        <p:nvSpPr>
          <p:cNvPr id="4521" name="TextBox 4520"/>
          <p:cNvSpPr txBox="1"/>
          <p:nvPr/>
        </p:nvSpPr>
        <p:spPr>
          <a:xfrm>
            <a:off x="1801093" y="1344709"/>
            <a:ext cx="1995055" cy="44532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028" tIns="41028" rIns="41028" bIns="41028" numCol="1" spcCol="34191" rtlCol="0" anchor="t">
            <a:spAutoFit/>
          </a:bodyPr>
          <a:lstStyle/>
          <a:p>
            <a:pPr defTabSz="820583" latinLnBrk="1" hangingPunct="0"/>
            <a:r>
              <a:rPr lang="en-US" sz="1400" dirty="0">
                <a:solidFill>
                  <a:srgbClr val="000000"/>
                </a:solidFill>
              </a:rPr>
              <a:t>Nutrition:</a:t>
            </a:r>
          </a:p>
          <a:p>
            <a:pPr defTabSz="820583" latinLnBrk="1" hangingPunct="0"/>
            <a:r>
              <a:rPr lang="en-US" sz="1400" dirty="0">
                <a:solidFill>
                  <a:srgbClr val="000000"/>
                </a:solidFill>
              </a:rPr>
              <a:t>Keep it simple!</a:t>
            </a:r>
          </a:p>
          <a:p>
            <a:pPr defTabSz="820583" latinLnBrk="1" hangingPunct="0"/>
            <a:r>
              <a:rPr lang="en-US" sz="800" dirty="0">
                <a:solidFill>
                  <a:srgbClr val="000000"/>
                </a:solidFill>
                <a:latin typeface="Arial Narrow" pitchFamily="34" charset="0"/>
                <a:cs typeface="Arial Narrow" pitchFamily="34" charset="0"/>
              </a:rPr>
              <a:t>Refer to the “Food Plate” (USDA or Harvard) as a </a:t>
            </a:r>
          </a:p>
          <a:p>
            <a:pPr defTabSz="820583" latinLnBrk="1" hangingPunct="0"/>
            <a:r>
              <a:rPr lang="en-US" sz="800" dirty="0">
                <a:solidFill>
                  <a:srgbClr val="000000"/>
                </a:solidFill>
                <a:latin typeface="Arial Narrow" pitchFamily="34" charset="0"/>
                <a:cs typeface="Arial Narrow" pitchFamily="34" charset="0"/>
              </a:rPr>
              <a:t>guide or follow this information:</a:t>
            </a:r>
          </a:p>
          <a:p>
            <a:pPr defTabSz="820583" latinLnBrk="1" hangingPunct="0"/>
            <a:r>
              <a:rPr lang="en-US" sz="800" dirty="0">
                <a:solidFill>
                  <a:srgbClr val="000000"/>
                </a:solidFill>
                <a:latin typeface="Arial Narrow" pitchFamily="34" charset="0"/>
                <a:cs typeface="Arial Narrow" pitchFamily="34" charset="0"/>
              </a:rPr>
              <a:t>a) 7-9 servings of vegetables daily.</a:t>
            </a:r>
          </a:p>
          <a:p>
            <a:pPr defTabSz="820583" latinLnBrk="1" hangingPunct="0"/>
            <a:r>
              <a:rPr lang="en-US" sz="800" dirty="0">
                <a:solidFill>
                  <a:srgbClr val="000000"/>
                </a:solidFill>
                <a:latin typeface="Arial Narrow" pitchFamily="34" charset="0"/>
                <a:cs typeface="Arial Narrow" pitchFamily="34" charset="0"/>
              </a:rPr>
              <a:t>b) 1-2 servings of fruit daily (1 serving for diabetics </a:t>
            </a:r>
          </a:p>
          <a:p>
            <a:pPr defTabSz="820583" latinLnBrk="1" hangingPunct="0"/>
            <a:r>
              <a:rPr lang="en-US" sz="800" dirty="0">
                <a:solidFill>
                  <a:srgbClr val="000000"/>
                </a:solidFill>
                <a:latin typeface="Arial Narrow" pitchFamily="34" charset="0"/>
                <a:cs typeface="Arial Narrow" pitchFamily="34" charset="0"/>
              </a:rPr>
              <a:t>earlier in the day or split into ½ serving twice a </a:t>
            </a:r>
          </a:p>
          <a:p>
            <a:pPr defTabSz="820583" latinLnBrk="1" hangingPunct="0"/>
            <a:r>
              <a:rPr lang="en-US" sz="800" dirty="0">
                <a:solidFill>
                  <a:srgbClr val="000000"/>
                </a:solidFill>
                <a:latin typeface="Arial Narrow" pitchFamily="34" charset="0"/>
                <a:cs typeface="Arial Narrow" pitchFamily="34" charset="0"/>
              </a:rPr>
              <a:t>day).</a:t>
            </a:r>
          </a:p>
          <a:p>
            <a:pPr defTabSz="820583" latinLnBrk="1" hangingPunct="0"/>
            <a:r>
              <a:rPr lang="en-US" sz="800" dirty="0">
                <a:solidFill>
                  <a:srgbClr val="000000"/>
                </a:solidFill>
                <a:latin typeface="Arial Narrow" pitchFamily="34" charset="0"/>
                <a:cs typeface="Arial Narrow" pitchFamily="34" charset="0"/>
              </a:rPr>
              <a:t>c) Protein with each meal (10 grams minimum)</a:t>
            </a:r>
          </a:p>
          <a:p>
            <a:pPr defTabSz="820583" latinLnBrk="1" hangingPunct="0"/>
            <a:r>
              <a:rPr lang="en-US" sz="800" dirty="0">
                <a:solidFill>
                  <a:srgbClr val="000000"/>
                </a:solidFill>
                <a:latin typeface="Arial Narrow" pitchFamily="34" charset="0"/>
                <a:cs typeface="Arial Narrow" pitchFamily="34" charset="0"/>
              </a:rPr>
              <a:t> Beans/legumes as your primary source of </a:t>
            </a:r>
          </a:p>
          <a:p>
            <a:pPr defTabSz="820583" latinLnBrk="1" hangingPunct="0"/>
            <a:r>
              <a:rPr lang="en-US" sz="800" dirty="0">
                <a:solidFill>
                  <a:srgbClr val="000000"/>
                </a:solidFill>
                <a:latin typeface="Arial Narrow" pitchFamily="34" charset="0"/>
                <a:cs typeface="Arial Narrow" pitchFamily="34" charset="0"/>
              </a:rPr>
              <a:t>protein. If you are going to eat meat, eat fish, </a:t>
            </a:r>
          </a:p>
          <a:p>
            <a:pPr defTabSz="820583" latinLnBrk="1" hangingPunct="0"/>
            <a:r>
              <a:rPr lang="en-US" sz="800" dirty="0">
                <a:solidFill>
                  <a:srgbClr val="000000"/>
                </a:solidFill>
                <a:latin typeface="Arial Narrow" pitchFamily="34" charset="0"/>
                <a:cs typeface="Arial Narrow" pitchFamily="34" charset="0"/>
              </a:rPr>
              <a:t>turkey, chicken.  Try to get organic, grass-fed </a:t>
            </a:r>
          </a:p>
          <a:p>
            <a:pPr defTabSz="820583" latinLnBrk="1" hangingPunct="0"/>
            <a:r>
              <a:rPr lang="en-US" sz="800" dirty="0">
                <a:solidFill>
                  <a:srgbClr val="000000"/>
                </a:solidFill>
                <a:latin typeface="Arial Narrow" pitchFamily="34" charset="0"/>
                <a:cs typeface="Arial Narrow" pitchFamily="34" charset="0"/>
              </a:rPr>
              <a:t>meat when possible. Limit red meat due to increased risk of certain cancers. Avoid processed meats (cold cuts), bacon, sausage, ham.</a:t>
            </a:r>
          </a:p>
          <a:p>
            <a:pPr defTabSz="820583" latinLnBrk="1" hangingPunct="0"/>
            <a:r>
              <a:rPr lang="en-US" sz="800" dirty="0">
                <a:solidFill>
                  <a:srgbClr val="000000"/>
                </a:solidFill>
                <a:latin typeface="Arial Narrow" pitchFamily="34" charset="0"/>
                <a:cs typeface="Arial Narrow" pitchFamily="34" charset="0"/>
              </a:rPr>
              <a:t>d) Grains (oats, whole grains, barley, quinoa, etc.)</a:t>
            </a:r>
          </a:p>
          <a:p>
            <a:pPr defTabSz="820583" latinLnBrk="1" hangingPunct="0"/>
            <a:r>
              <a:rPr lang="en-US" sz="800" dirty="0">
                <a:solidFill>
                  <a:srgbClr val="000000"/>
                </a:solidFill>
                <a:latin typeface="Arial Narrow" pitchFamily="34" charset="0"/>
                <a:cs typeface="Arial Narrow" pitchFamily="34" charset="0"/>
              </a:rPr>
              <a:t>e) Nuts (walnuts and almonds are better for </a:t>
            </a:r>
          </a:p>
          <a:p>
            <a:pPr defTabSz="820583" latinLnBrk="1" hangingPunct="0"/>
            <a:r>
              <a:rPr lang="en-US" sz="800" dirty="0">
                <a:solidFill>
                  <a:srgbClr val="000000"/>
                </a:solidFill>
                <a:latin typeface="Arial Narrow" pitchFamily="34" charset="0"/>
                <a:cs typeface="Arial Narrow" pitchFamily="34" charset="0"/>
              </a:rPr>
              <a:t>cholesterol than peanuts or cashews).</a:t>
            </a:r>
          </a:p>
          <a:p>
            <a:pPr defTabSz="820583" latinLnBrk="1" hangingPunct="0"/>
            <a:r>
              <a:rPr lang="en-US" sz="800" dirty="0">
                <a:solidFill>
                  <a:srgbClr val="000000"/>
                </a:solidFill>
                <a:latin typeface="Arial Narrow" pitchFamily="34" charset="0"/>
                <a:cs typeface="Arial Narrow" pitchFamily="34" charset="0"/>
              </a:rPr>
              <a:t>f) Dairy – primarily yogurt or smoothie/buttermilk </a:t>
            </a:r>
          </a:p>
          <a:p>
            <a:pPr defTabSz="820583" latinLnBrk="1" hangingPunct="0"/>
            <a:r>
              <a:rPr lang="en-US" sz="800" dirty="0">
                <a:solidFill>
                  <a:srgbClr val="000000"/>
                </a:solidFill>
                <a:latin typeface="Arial Narrow" pitchFamily="34" charset="0"/>
                <a:cs typeface="Arial Narrow" pitchFamily="34" charset="0"/>
              </a:rPr>
              <a:t>(yogurt diluted with water)</a:t>
            </a:r>
          </a:p>
          <a:p>
            <a:pPr defTabSz="820583" latinLnBrk="1" hangingPunct="0"/>
            <a:r>
              <a:rPr lang="en-US" sz="800" dirty="0">
                <a:solidFill>
                  <a:srgbClr val="000000"/>
                </a:solidFill>
                <a:latin typeface="Arial Narrow" pitchFamily="34" charset="0"/>
                <a:cs typeface="Arial Narrow" pitchFamily="34" charset="0"/>
              </a:rPr>
              <a:t>g) Drink – water as your primary drink.  Limit juice (better to eat the fruit than to just have juice as </a:t>
            </a:r>
          </a:p>
          <a:p>
            <a:pPr defTabSz="820583" latinLnBrk="1" hangingPunct="0"/>
            <a:r>
              <a:rPr lang="en-US" sz="800" dirty="0">
                <a:solidFill>
                  <a:srgbClr val="000000"/>
                </a:solidFill>
                <a:latin typeface="Arial Narrow" pitchFamily="34" charset="0"/>
                <a:cs typeface="Arial Narrow" pitchFamily="34" charset="0"/>
              </a:rPr>
              <a:t>eating the fruit gives some insoluble fiber that can help with bowel movement regularity and keep </a:t>
            </a:r>
          </a:p>
          <a:p>
            <a:pPr defTabSz="820583" latinLnBrk="1" hangingPunct="0"/>
            <a:r>
              <a:rPr lang="en-US" sz="800" dirty="0">
                <a:solidFill>
                  <a:srgbClr val="000000"/>
                </a:solidFill>
                <a:latin typeface="Arial Narrow" pitchFamily="34" charset="0"/>
                <a:cs typeface="Arial Narrow" pitchFamily="34" charset="0"/>
              </a:rPr>
              <a:t>your intestines clean).</a:t>
            </a:r>
          </a:p>
          <a:p>
            <a:pPr defTabSz="820583" latinLnBrk="1" hangingPunct="0"/>
            <a:r>
              <a:rPr lang="en-US" sz="800" dirty="0">
                <a:solidFill>
                  <a:srgbClr val="000000"/>
                </a:solidFill>
                <a:latin typeface="Arial Narrow" pitchFamily="34" charset="0"/>
                <a:cs typeface="Arial Narrow" pitchFamily="34" charset="0"/>
              </a:rPr>
              <a:t>Meat comes on the plate after you’ve loaded </a:t>
            </a:r>
          </a:p>
          <a:p>
            <a:pPr defTabSz="820583" latinLnBrk="1" hangingPunct="0"/>
            <a:r>
              <a:rPr lang="en-US" sz="800" dirty="0">
                <a:solidFill>
                  <a:srgbClr val="000000"/>
                </a:solidFill>
                <a:latin typeface="Arial Narrow" pitchFamily="34" charset="0"/>
                <a:cs typeface="Arial Narrow" pitchFamily="34" charset="0"/>
              </a:rPr>
              <a:t>the vegetables, grain, beans, and fruit on the plate and placed the water and yogurt/buttermilk on the side.</a:t>
            </a:r>
            <a:endParaRPr lang="en-US" dirty="0">
              <a:solidFill>
                <a:srgbClr val="000000"/>
              </a:solidFill>
              <a:latin typeface="Arial Narrow" pitchFamily="34" charset="0"/>
              <a:cs typeface="Arial Narrow" pitchFamily="34" charset="0"/>
            </a:endParaRPr>
          </a:p>
          <a:p>
            <a:pPr defTabSz="820583" latinLnBrk="1" hangingPunct="0"/>
            <a:r>
              <a:rPr lang="en-US" sz="800" dirty="0">
                <a:solidFill>
                  <a:srgbClr val="000000"/>
                </a:solidFill>
                <a:latin typeface="Arial Narrow" pitchFamily="34" charset="0"/>
                <a:cs typeface="Arial Narrow" pitchFamily="34" charset="0"/>
              </a:rPr>
              <a:t>Bread, rice potato, pasta, cheese – don’t have </a:t>
            </a:r>
          </a:p>
          <a:p>
            <a:pPr defTabSz="820583" latinLnBrk="1" hangingPunct="0"/>
            <a:r>
              <a:rPr lang="en-US" sz="800" dirty="0">
                <a:solidFill>
                  <a:srgbClr val="000000"/>
                </a:solidFill>
                <a:latin typeface="Arial Narrow" pitchFamily="34" charset="0"/>
                <a:cs typeface="Arial Narrow" pitchFamily="34" charset="0"/>
              </a:rPr>
              <a:t>these after lunch.  Dinner should be vegetables, </a:t>
            </a:r>
          </a:p>
          <a:p>
            <a:pPr defTabSz="820583" latinLnBrk="1" hangingPunct="0"/>
            <a:r>
              <a:rPr lang="en-US" sz="800" dirty="0">
                <a:solidFill>
                  <a:srgbClr val="000000"/>
                </a:solidFill>
                <a:latin typeface="Arial Narrow" pitchFamily="34" charset="0"/>
                <a:cs typeface="Arial Narrow" pitchFamily="34" charset="0"/>
              </a:rPr>
              <a:t>protein (legumes/beans primarily or meat such as fish, turkey, chicken in that order), nuts (almonds, </a:t>
            </a:r>
          </a:p>
          <a:p>
            <a:pPr defTabSz="820583" latinLnBrk="1" hangingPunct="0"/>
            <a:r>
              <a:rPr lang="en-US" sz="800" dirty="0">
                <a:solidFill>
                  <a:srgbClr val="000000"/>
                </a:solidFill>
                <a:latin typeface="Arial Narrow" pitchFamily="34" charset="0"/>
                <a:cs typeface="Arial Narrow" pitchFamily="34" charset="0"/>
              </a:rPr>
              <a:t>walnuts), yogurt/buttermilk and water.</a:t>
            </a:r>
          </a:p>
        </p:txBody>
      </p:sp>
      <p:sp>
        <p:nvSpPr>
          <p:cNvPr id="4522" name="TextBox 4521"/>
          <p:cNvSpPr txBox="1"/>
          <p:nvPr/>
        </p:nvSpPr>
        <p:spPr>
          <a:xfrm>
            <a:off x="3540457" y="470647"/>
            <a:ext cx="6080078" cy="4214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028" tIns="41028" rIns="41028" bIns="41028" numCol="1" spcCol="34191" rtlCol="0" anchor="t">
            <a:spAutoFit/>
          </a:bodyPr>
          <a:lstStyle/>
          <a:p>
            <a:pPr defTabSz="820583" latinLnBrk="1" hangingPunct="0"/>
            <a:r>
              <a:rPr lang="en-US" sz="1100" dirty="0">
                <a:solidFill>
                  <a:srgbClr val="000000"/>
                </a:solidFill>
              </a:rPr>
              <a:t>You have one life with two choices.  You can choose to be at peace or you make the other choice, but it is always your choice.  Don’t point the finger at anyone else!</a:t>
            </a:r>
          </a:p>
        </p:txBody>
      </p:sp>
      <p:sp>
        <p:nvSpPr>
          <p:cNvPr id="4523" name="TextBox 4522"/>
          <p:cNvSpPr txBox="1"/>
          <p:nvPr/>
        </p:nvSpPr>
        <p:spPr>
          <a:xfrm>
            <a:off x="1870364" y="1143003"/>
            <a:ext cx="7620000" cy="2213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028" tIns="41028" rIns="41028" bIns="41028" numCol="1" spcCol="34191" rtlCol="0" anchor="t">
            <a:spAutoFit/>
          </a:bodyPr>
          <a:lstStyle/>
          <a:p>
            <a:pPr defTabSz="820583" latinLnBrk="1" hangingPunct="0"/>
            <a:r>
              <a:rPr lang="en-US" sz="900" dirty="0">
                <a:solidFill>
                  <a:srgbClr val="000000"/>
                </a:solidFill>
              </a:rPr>
              <a:t>By </a:t>
            </a:r>
            <a:r>
              <a:rPr lang="en-US" sz="900" dirty="0" err="1">
                <a:solidFill>
                  <a:srgbClr val="000000"/>
                </a:solidFill>
              </a:rPr>
              <a:t>Kaushal</a:t>
            </a:r>
            <a:r>
              <a:rPr lang="en-US" sz="900" dirty="0">
                <a:solidFill>
                  <a:srgbClr val="000000"/>
                </a:solidFill>
              </a:rPr>
              <a:t> </a:t>
            </a:r>
            <a:r>
              <a:rPr lang="en-US" sz="900" dirty="0" err="1">
                <a:solidFill>
                  <a:srgbClr val="000000"/>
                </a:solidFill>
              </a:rPr>
              <a:t>Nanavati</a:t>
            </a:r>
            <a:r>
              <a:rPr lang="en-US" sz="900" dirty="0">
                <a:solidFill>
                  <a:srgbClr val="000000"/>
                </a:solidFill>
              </a:rPr>
              <a:t>, MD, Assistant Professor of Family Medicine, Upstate Medical University</a:t>
            </a:r>
          </a:p>
        </p:txBody>
      </p:sp>
      <p:sp>
        <p:nvSpPr>
          <p:cNvPr id="4524" name="TextBox 4523"/>
          <p:cNvSpPr txBox="1"/>
          <p:nvPr/>
        </p:nvSpPr>
        <p:spPr>
          <a:xfrm>
            <a:off x="3948547" y="1411942"/>
            <a:ext cx="1995055" cy="45456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028" tIns="41028" rIns="41028" bIns="41028" numCol="1" spcCol="34191" rtlCol="0" anchor="t">
            <a:spAutoFit/>
          </a:bodyPr>
          <a:lstStyle/>
          <a:p>
            <a:pPr defTabSz="820583" latinLnBrk="1" hangingPunct="0"/>
            <a:r>
              <a:rPr lang="en-US" sz="1400" dirty="0">
                <a:solidFill>
                  <a:srgbClr val="000000"/>
                </a:solidFill>
              </a:rPr>
              <a:t>Physical Exercise:</a:t>
            </a:r>
          </a:p>
          <a:p>
            <a:pPr defTabSz="820583" latinLnBrk="1" hangingPunct="0"/>
            <a:r>
              <a:rPr lang="en-US" sz="1400" dirty="0">
                <a:solidFill>
                  <a:srgbClr val="000000"/>
                </a:solidFill>
              </a:rPr>
              <a:t>Make it a daily </a:t>
            </a:r>
          </a:p>
          <a:p>
            <a:pPr defTabSz="820583" latinLnBrk="1" hangingPunct="0"/>
            <a:r>
              <a:rPr lang="en-US" sz="1400" dirty="0">
                <a:solidFill>
                  <a:srgbClr val="000000"/>
                </a:solidFill>
              </a:rPr>
              <a:t>appointment!</a:t>
            </a:r>
          </a:p>
          <a:p>
            <a:pPr defTabSz="820583" latinLnBrk="1" hangingPunct="0"/>
            <a:r>
              <a:rPr lang="en-US" sz="800" dirty="0">
                <a:solidFill>
                  <a:srgbClr val="000000"/>
                </a:solidFill>
                <a:latin typeface="Arial Narrow" pitchFamily="34" charset="0"/>
                <a:cs typeface="Arial Narrow" pitchFamily="34" charset="0"/>
              </a:rPr>
              <a:t>get 30-60 minutes on most days even walking at a brisk pace.  Get a pedometer and walk:</a:t>
            </a:r>
          </a:p>
          <a:p>
            <a:pPr defTabSz="820583" latinLnBrk="1" hangingPunct="0"/>
            <a:r>
              <a:rPr lang="en-US" sz="800" dirty="0">
                <a:solidFill>
                  <a:srgbClr val="000000"/>
                </a:solidFill>
                <a:latin typeface="Arial Narrow" pitchFamily="34" charset="0"/>
                <a:cs typeface="Arial Narrow" pitchFamily="34" charset="0"/>
              </a:rPr>
              <a:t>a10,000 steps a day to roughly maintain weight</a:t>
            </a:r>
          </a:p>
          <a:p>
            <a:pPr defTabSz="820583" latinLnBrk="1" hangingPunct="0"/>
            <a:endParaRPr lang="en-US" sz="800" dirty="0">
              <a:solidFill>
                <a:srgbClr val="000000"/>
              </a:solidFill>
              <a:latin typeface="Arial Narrow" pitchFamily="34" charset="0"/>
              <a:cs typeface="Arial Narrow" pitchFamily="34" charset="0"/>
            </a:endParaRPr>
          </a:p>
          <a:p>
            <a:pPr defTabSz="820583" latinLnBrk="1" hangingPunct="0"/>
            <a:r>
              <a:rPr lang="en-US" sz="800" dirty="0">
                <a:solidFill>
                  <a:srgbClr val="000000"/>
                </a:solidFill>
                <a:latin typeface="Arial Narrow" pitchFamily="34" charset="0"/>
                <a:cs typeface="Arial Narrow" pitchFamily="34" charset="0"/>
              </a:rPr>
              <a:t>b)12-14,000 steps a day to burn more calories</a:t>
            </a:r>
          </a:p>
          <a:p>
            <a:pPr defTabSz="820583" latinLnBrk="1" hangingPunct="0"/>
            <a:endParaRPr lang="en-US" sz="800" dirty="0">
              <a:solidFill>
                <a:srgbClr val="000000"/>
              </a:solidFill>
              <a:latin typeface="Arial Narrow" pitchFamily="34" charset="0"/>
              <a:cs typeface="Arial Narrow" pitchFamily="34" charset="0"/>
            </a:endParaRPr>
          </a:p>
          <a:p>
            <a:pPr defTabSz="820583" latinLnBrk="1" hangingPunct="0"/>
            <a:r>
              <a:rPr lang="en-US" sz="800" dirty="0">
                <a:solidFill>
                  <a:srgbClr val="000000"/>
                </a:solidFill>
                <a:latin typeface="Arial Narrow" pitchFamily="34" charset="0"/>
                <a:cs typeface="Arial Narrow" pitchFamily="34" charset="0"/>
              </a:rPr>
              <a:t>c) Working out first thing when you wake up, </a:t>
            </a:r>
          </a:p>
          <a:p>
            <a:pPr defTabSz="820583" latinLnBrk="1" hangingPunct="0"/>
            <a:r>
              <a:rPr lang="en-US" sz="800" dirty="0">
                <a:solidFill>
                  <a:srgbClr val="000000"/>
                </a:solidFill>
                <a:latin typeface="Arial Narrow" pitchFamily="34" charset="0"/>
                <a:cs typeface="Arial Narrow" pitchFamily="34" charset="0"/>
              </a:rPr>
              <a:t>before you eat, will give you a better chance </a:t>
            </a:r>
          </a:p>
          <a:p>
            <a:pPr defTabSz="820583" latinLnBrk="1" hangingPunct="0"/>
            <a:r>
              <a:rPr lang="en-US" sz="800" dirty="0">
                <a:solidFill>
                  <a:srgbClr val="000000"/>
                </a:solidFill>
                <a:latin typeface="Arial Narrow" pitchFamily="34" charset="0"/>
                <a:cs typeface="Arial Narrow" pitchFamily="34" charset="0"/>
              </a:rPr>
              <a:t>of fat burning for the same amount of time </a:t>
            </a:r>
          </a:p>
          <a:p>
            <a:pPr defTabSz="820583" latinLnBrk="1" hangingPunct="0"/>
            <a:r>
              <a:rPr lang="en-US" sz="800" dirty="0">
                <a:solidFill>
                  <a:srgbClr val="000000"/>
                </a:solidFill>
                <a:latin typeface="Arial Narrow" pitchFamily="34" charset="0"/>
                <a:cs typeface="Arial Narrow" pitchFamily="34" charset="0"/>
              </a:rPr>
              <a:t>compared to other times of the day.</a:t>
            </a:r>
          </a:p>
          <a:p>
            <a:pPr defTabSz="820583" latinLnBrk="1" hangingPunct="0"/>
            <a:endParaRPr lang="en-US" sz="800" dirty="0">
              <a:solidFill>
                <a:srgbClr val="000000"/>
              </a:solidFill>
              <a:latin typeface="Arial Narrow" pitchFamily="34" charset="0"/>
              <a:cs typeface="Arial Narrow" pitchFamily="34" charset="0"/>
            </a:endParaRPr>
          </a:p>
          <a:p>
            <a:pPr defTabSz="820583" latinLnBrk="1" hangingPunct="0"/>
            <a:r>
              <a:rPr lang="en-US" sz="800" dirty="0">
                <a:solidFill>
                  <a:srgbClr val="000000"/>
                </a:solidFill>
                <a:latin typeface="Arial Narrow" pitchFamily="34" charset="0"/>
                <a:cs typeface="Arial Narrow" pitchFamily="34" charset="0"/>
              </a:rPr>
              <a:t>d) If you’re going to lift weights and do cardio-</a:t>
            </a:r>
          </a:p>
          <a:p>
            <a:pPr defTabSz="820583" latinLnBrk="1" hangingPunct="0"/>
            <a:r>
              <a:rPr lang="en-US" sz="800" dirty="0">
                <a:solidFill>
                  <a:srgbClr val="000000"/>
                </a:solidFill>
                <a:latin typeface="Arial Narrow" pitchFamily="34" charset="0"/>
                <a:cs typeface="Arial Narrow" pitchFamily="34" charset="0"/>
              </a:rPr>
              <a:t>vascular exercise as part of a workout, then </a:t>
            </a:r>
          </a:p>
          <a:p>
            <a:pPr defTabSz="820583" latinLnBrk="1" hangingPunct="0"/>
            <a:r>
              <a:rPr lang="en-US" sz="800" dirty="0">
                <a:solidFill>
                  <a:srgbClr val="000000"/>
                </a:solidFill>
                <a:latin typeface="Arial Narrow" pitchFamily="34" charset="0"/>
                <a:cs typeface="Arial Narrow" pitchFamily="34" charset="0"/>
              </a:rPr>
              <a:t>after you have stretched, do the weights first </a:t>
            </a:r>
          </a:p>
          <a:p>
            <a:pPr defTabSz="820583" latinLnBrk="1" hangingPunct="0"/>
            <a:r>
              <a:rPr lang="en-US" sz="800" dirty="0">
                <a:solidFill>
                  <a:srgbClr val="000000"/>
                </a:solidFill>
                <a:latin typeface="Arial Narrow" pitchFamily="34" charset="0"/>
                <a:cs typeface="Arial Narrow" pitchFamily="34" charset="0"/>
              </a:rPr>
              <a:t>and then do the cardio.  During the cardio, do an </a:t>
            </a:r>
          </a:p>
          <a:p>
            <a:pPr defTabSz="820583" latinLnBrk="1" hangingPunct="0"/>
            <a:r>
              <a:rPr lang="en-US" sz="800" dirty="0">
                <a:solidFill>
                  <a:srgbClr val="000000"/>
                </a:solidFill>
                <a:latin typeface="Arial Narrow" pitchFamily="34" charset="0"/>
                <a:cs typeface="Arial Narrow" pitchFamily="34" charset="0"/>
              </a:rPr>
              <a:t>interval workout as this will lead to greater calorie burning and a higher metabolism for a longer time after you’re done versus going at the same pace.</a:t>
            </a:r>
          </a:p>
          <a:p>
            <a:pPr defTabSz="820583" latinLnBrk="1" hangingPunct="0"/>
            <a:endParaRPr lang="en-US" sz="800" dirty="0">
              <a:solidFill>
                <a:srgbClr val="000000"/>
              </a:solidFill>
              <a:latin typeface="Arial Narrow" pitchFamily="34" charset="0"/>
              <a:cs typeface="Arial Narrow" pitchFamily="34" charset="0"/>
            </a:endParaRPr>
          </a:p>
          <a:p>
            <a:pPr defTabSz="820583" latinLnBrk="1" hangingPunct="0"/>
            <a:r>
              <a:rPr lang="en-US" sz="800" dirty="0">
                <a:solidFill>
                  <a:srgbClr val="000000"/>
                </a:solidFill>
                <a:latin typeface="Arial Narrow" pitchFamily="34" charset="0"/>
                <a:cs typeface="Arial Narrow" pitchFamily="34" charset="0"/>
              </a:rPr>
              <a:t>e) Make sure to stretch after the workout as this is as important as stretching before to prevent injury.  Also, get at least 10-15 grams of protein and not </a:t>
            </a:r>
          </a:p>
          <a:p>
            <a:pPr defTabSz="820583" latinLnBrk="1" hangingPunct="0"/>
            <a:r>
              <a:rPr lang="en-US" sz="800" dirty="0">
                <a:solidFill>
                  <a:srgbClr val="000000"/>
                </a:solidFill>
                <a:latin typeface="Arial Narrow" pitchFamily="34" charset="0"/>
                <a:cs typeface="Arial Narrow" pitchFamily="34" charset="0"/>
              </a:rPr>
              <a:t>more than 20-25 grams within 30 minutes of </a:t>
            </a:r>
          </a:p>
          <a:p>
            <a:pPr defTabSz="820583" latinLnBrk="1" hangingPunct="0"/>
            <a:r>
              <a:rPr lang="en-US" sz="800" dirty="0">
                <a:solidFill>
                  <a:srgbClr val="000000"/>
                </a:solidFill>
                <a:latin typeface="Arial Narrow" pitchFamily="34" charset="0"/>
                <a:cs typeface="Arial Narrow" pitchFamily="34" charset="0"/>
              </a:rPr>
              <a:t>finishing the workout as this will help with muscle </a:t>
            </a:r>
          </a:p>
          <a:p>
            <a:pPr defTabSz="820583" latinLnBrk="1" hangingPunct="0"/>
            <a:r>
              <a:rPr lang="en-US" sz="800" dirty="0">
                <a:solidFill>
                  <a:srgbClr val="000000"/>
                </a:solidFill>
                <a:latin typeface="Arial Narrow" pitchFamily="34" charset="0"/>
                <a:cs typeface="Arial Narrow" pitchFamily="34" charset="0"/>
              </a:rPr>
              <a:t>recovery.</a:t>
            </a:r>
          </a:p>
          <a:p>
            <a:pPr defTabSz="820583" latinLnBrk="1" hangingPunct="0"/>
            <a:endParaRPr lang="en-US" sz="800" dirty="0">
              <a:solidFill>
                <a:srgbClr val="000000"/>
              </a:solidFill>
              <a:latin typeface="Arial Narrow" pitchFamily="34" charset="0"/>
              <a:cs typeface="Arial Narrow" pitchFamily="34" charset="0"/>
            </a:endParaRPr>
          </a:p>
          <a:p>
            <a:pPr defTabSz="820583" latinLnBrk="1" hangingPunct="0"/>
            <a:r>
              <a:rPr lang="en-US" sz="800" dirty="0">
                <a:solidFill>
                  <a:srgbClr val="000000"/>
                </a:solidFill>
                <a:latin typeface="Arial Narrow" pitchFamily="34" charset="0"/>
                <a:cs typeface="Arial Narrow" pitchFamily="34" charset="0"/>
              </a:rPr>
              <a:t>Make sure you do something you enjoy and </a:t>
            </a:r>
          </a:p>
          <a:p>
            <a:pPr defTabSz="820583" latinLnBrk="1" hangingPunct="0"/>
            <a:r>
              <a:rPr lang="en-US" sz="800" dirty="0">
                <a:solidFill>
                  <a:srgbClr val="000000"/>
                </a:solidFill>
                <a:latin typeface="Arial Narrow" pitchFamily="34" charset="0"/>
                <a:cs typeface="Arial Narrow" pitchFamily="34" charset="0"/>
              </a:rPr>
              <a:t>can do regularly.</a:t>
            </a:r>
          </a:p>
          <a:p>
            <a:pPr defTabSz="820583" latinLnBrk="1" hangingPunct="0"/>
            <a:r>
              <a:rPr lang="en-US" sz="800" dirty="0">
                <a:solidFill>
                  <a:srgbClr val="000000"/>
                </a:solidFill>
                <a:latin typeface="Arial Narrow" pitchFamily="34" charset="0"/>
                <a:cs typeface="Arial Narrow" pitchFamily="34" charset="0"/>
              </a:rPr>
              <a:t>Tai Chi is one of the most complete forms of </a:t>
            </a:r>
          </a:p>
          <a:p>
            <a:pPr defTabSz="820583" latinLnBrk="1" hangingPunct="0"/>
            <a:r>
              <a:rPr lang="en-US" sz="800" dirty="0">
                <a:solidFill>
                  <a:srgbClr val="000000"/>
                </a:solidFill>
                <a:latin typeface="Arial Narrow" pitchFamily="34" charset="0"/>
                <a:cs typeface="Arial Narrow" pitchFamily="34" charset="0"/>
              </a:rPr>
              <a:t>mind, body, spirit strengthening and balancing </a:t>
            </a:r>
          </a:p>
          <a:p>
            <a:pPr defTabSz="820583" latinLnBrk="1" hangingPunct="0"/>
            <a:r>
              <a:rPr lang="en-US" sz="800" dirty="0">
                <a:solidFill>
                  <a:srgbClr val="000000"/>
                </a:solidFill>
                <a:latin typeface="Arial Narrow" pitchFamily="34" charset="0"/>
                <a:cs typeface="Arial Narrow" pitchFamily="34" charset="0"/>
              </a:rPr>
              <a:t>exercise systems.  Choose what you enjoy!</a:t>
            </a:r>
          </a:p>
        </p:txBody>
      </p:sp>
      <p:sp>
        <p:nvSpPr>
          <p:cNvPr id="4526" name="TextBox 4525"/>
          <p:cNvSpPr txBox="1"/>
          <p:nvPr/>
        </p:nvSpPr>
        <p:spPr>
          <a:xfrm>
            <a:off x="6026729" y="1344707"/>
            <a:ext cx="1995055" cy="45456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028" tIns="41028" rIns="41028" bIns="41028" numCol="1" spcCol="34191" rtlCol="0" anchor="t">
            <a:spAutoFit/>
          </a:bodyPr>
          <a:lstStyle/>
          <a:p>
            <a:pPr defTabSz="820583" latinLnBrk="1" hangingPunct="0"/>
            <a:r>
              <a:rPr lang="en-US" sz="1400" dirty="0">
                <a:solidFill>
                  <a:srgbClr val="000000"/>
                </a:solidFill>
              </a:rPr>
              <a:t>Stress Management:</a:t>
            </a:r>
          </a:p>
          <a:p>
            <a:pPr defTabSz="820583" latinLnBrk="1" hangingPunct="0"/>
            <a:r>
              <a:rPr lang="en-US" sz="1400" dirty="0">
                <a:solidFill>
                  <a:srgbClr val="000000"/>
                </a:solidFill>
              </a:rPr>
              <a:t>Know what’s really </a:t>
            </a:r>
          </a:p>
          <a:p>
            <a:pPr defTabSz="820583" latinLnBrk="1" hangingPunct="0"/>
            <a:r>
              <a:rPr lang="en-US" sz="1400" dirty="0">
                <a:solidFill>
                  <a:srgbClr val="000000"/>
                </a:solidFill>
              </a:rPr>
              <a:t>yours!</a:t>
            </a:r>
          </a:p>
          <a:p>
            <a:pPr defTabSz="820583" latinLnBrk="1" hangingPunct="0"/>
            <a:r>
              <a:rPr lang="en-US" sz="800" dirty="0">
                <a:solidFill>
                  <a:srgbClr val="000000"/>
                </a:solidFill>
                <a:latin typeface="Arial Narrow" pitchFamily="34" charset="0"/>
                <a:cs typeface="Arial Narrow" pitchFamily="34" charset="0"/>
              </a:rPr>
              <a:t>Remember that there is only one person that can </a:t>
            </a:r>
          </a:p>
          <a:p>
            <a:pPr defTabSz="820583" latinLnBrk="1" hangingPunct="0"/>
            <a:r>
              <a:rPr lang="en-US" sz="800" dirty="0">
                <a:solidFill>
                  <a:srgbClr val="000000"/>
                </a:solidFill>
                <a:latin typeface="Arial Narrow" pitchFamily="34" charset="0"/>
                <a:cs typeface="Arial Narrow" pitchFamily="34" charset="0"/>
              </a:rPr>
              <a:t>truly balance your life and that, my friend is YOU!</a:t>
            </a:r>
          </a:p>
          <a:p>
            <a:pPr defTabSz="820583" latinLnBrk="1" hangingPunct="0"/>
            <a:r>
              <a:rPr lang="en-US" sz="800" dirty="0">
                <a:solidFill>
                  <a:srgbClr val="000000"/>
                </a:solidFill>
                <a:latin typeface="Arial Narrow" pitchFamily="34" charset="0"/>
                <a:cs typeface="Arial Narrow" pitchFamily="34" charset="0"/>
              </a:rPr>
              <a:t>Get 7-9 hours of sleep every night.</a:t>
            </a:r>
          </a:p>
          <a:p>
            <a:pPr defTabSz="820583" latinLnBrk="1" hangingPunct="0"/>
            <a:r>
              <a:rPr lang="en-US" sz="800" dirty="0">
                <a:solidFill>
                  <a:srgbClr val="000000"/>
                </a:solidFill>
                <a:latin typeface="Arial Narrow" pitchFamily="34" charset="0"/>
                <a:cs typeface="Arial Narrow" pitchFamily="34" charset="0"/>
              </a:rPr>
              <a:t>There are two kinds of stresses: things </a:t>
            </a:r>
          </a:p>
          <a:p>
            <a:pPr defTabSz="820583" latinLnBrk="1" hangingPunct="0"/>
            <a:r>
              <a:rPr lang="en-US" sz="800" dirty="0">
                <a:solidFill>
                  <a:srgbClr val="000000"/>
                </a:solidFill>
                <a:latin typeface="Arial Narrow" pitchFamily="34" charset="0"/>
                <a:cs typeface="Arial Narrow" pitchFamily="34" charset="0"/>
              </a:rPr>
              <a:t>that you can do something about and things that </a:t>
            </a:r>
          </a:p>
          <a:p>
            <a:pPr defTabSz="820583" latinLnBrk="1" hangingPunct="0"/>
            <a:r>
              <a:rPr lang="en-US" sz="800" dirty="0">
                <a:solidFill>
                  <a:srgbClr val="000000"/>
                </a:solidFill>
                <a:latin typeface="Arial Narrow" pitchFamily="34" charset="0"/>
                <a:cs typeface="Arial Narrow" pitchFamily="34" charset="0"/>
              </a:rPr>
              <a:t>you cannot control.  So do the following exercise:</a:t>
            </a:r>
          </a:p>
          <a:p>
            <a:pPr defTabSz="820583" latinLnBrk="1" hangingPunct="0"/>
            <a:endParaRPr lang="en-US" sz="800" dirty="0">
              <a:solidFill>
                <a:srgbClr val="000000"/>
              </a:solidFill>
              <a:latin typeface="Arial Narrow" pitchFamily="34" charset="0"/>
              <a:cs typeface="Arial Narrow" pitchFamily="34" charset="0"/>
            </a:endParaRPr>
          </a:p>
          <a:p>
            <a:pPr defTabSz="820583" latinLnBrk="1" hangingPunct="0"/>
            <a:r>
              <a:rPr lang="en-US" sz="800" dirty="0">
                <a:solidFill>
                  <a:srgbClr val="000000"/>
                </a:solidFill>
                <a:latin typeface="Arial Narrow" pitchFamily="34" charset="0"/>
                <a:cs typeface="Arial Narrow" pitchFamily="34" charset="0"/>
              </a:rPr>
              <a:t>a) take a sheet of paper and make a list of all of the things that give you stress, tension, </a:t>
            </a:r>
          </a:p>
          <a:p>
            <a:pPr defTabSz="820583" latinLnBrk="1" hangingPunct="0"/>
            <a:r>
              <a:rPr lang="en-US" sz="800" dirty="0">
                <a:solidFill>
                  <a:srgbClr val="000000"/>
                </a:solidFill>
                <a:latin typeface="Arial Narrow" pitchFamily="34" charset="0"/>
                <a:cs typeface="Arial Narrow" pitchFamily="34" charset="0"/>
              </a:rPr>
              <a:t>worry, anxiety or concern.</a:t>
            </a:r>
          </a:p>
          <a:p>
            <a:pPr defTabSz="820583" latinLnBrk="1" hangingPunct="0"/>
            <a:r>
              <a:rPr lang="en-US" sz="800" dirty="0">
                <a:solidFill>
                  <a:srgbClr val="000000"/>
                </a:solidFill>
                <a:latin typeface="Arial Narrow" pitchFamily="34" charset="0"/>
                <a:cs typeface="Arial Narrow" pitchFamily="34" charset="0"/>
              </a:rPr>
              <a:t>b) On a second sheet of paper make two </a:t>
            </a:r>
          </a:p>
          <a:p>
            <a:pPr defTabSz="820583" latinLnBrk="1" hangingPunct="0"/>
            <a:r>
              <a:rPr lang="en-US" sz="800" dirty="0">
                <a:solidFill>
                  <a:srgbClr val="000000"/>
                </a:solidFill>
                <a:latin typeface="Arial Narrow" pitchFamily="34" charset="0"/>
                <a:cs typeface="Arial Narrow" pitchFamily="34" charset="0"/>
              </a:rPr>
              <a:t>columns.  Label the first column “stress that I can do something about” and label the second column “stresses that I cannot control.”</a:t>
            </a:r>
          </a:p>
          <a:p>
            <a:pPr defTabSz="820583" latinLnBrk="1" hangingPunct="0"/>
            <a:r>
              <a:rPr lang="en-US" sz="800" dirty="0">
                <a:solidFill>
                  <a:srgbClr val="000000"/>
                </a:solidFill>
                <a:latin typeface="Arial Narrow" pitchFamily="34" charset="0"/>
                <a:cs typeface="Arial Narrow" pitchFamily="34" charset="0"/>
              </a:rPr>
              <a:t>c) Now take the list that you first made and </a:t>
            </a:r>
          </a:p>
          <a:p>
            <a:pPr defTabSz="820583" latinLnBrk="1" hangingPunct="0"/>
            <a:r>
              <a:rPr lang="en-US" sz="800" dirty="0">
                <a:solidFill>
                  <a:srgbClr val="000000"/>
                </a:solidFill>
                <a:latin typeface="Arial Narrow" pitchFamily="34" charset="0"/>
                <a:cs typeface="Arial Narrow" pitchFamily="34" charset="0"/>
              </a:rPr>
              <a:t>sort out the list into the two columns on the </a:t>
            </a:r>
          </a:p>
          <a:p>
            <a:pPr defTabSz="820583" latinLnBrk="1" hangingPunct="0"/>
            <a:r>
              <a:rPr lang="en-US" sz="800" dirty="0">
                <a:solidFill>
                  <a:srgbClr val="000000"/>
                </a:solidFill>
                <a:latin typeface="Arial Narrow" pitchFamily="34" charset="0"/>
                <a:cs typeface="Arial Narrow" pitchFamily="34" charset="0"/>
              </a:rPr>
              <a:t>second sheet</a:t>
            </a:r>
          </a:p>
          <a:p>
            <a:pPr defTabSz="820583" latinLnBrk="1" hangingPunct="0"/>
            <a:r>
              <a:rPr lang="en-US" sz="800" dirty="0">
                <a:solidFill>
                  <a:srgbClr val="000000"/>
                </a:solidFill>
                <a:latin typeface="Arial Narrow" pitchFamily="34" charset="0"/>
                <a:cs typeface="Arial Narrow" pitchFamily="34" charset="0"/>
              </a:rPr>
              <a:t>d) The stresses you cannot control will remain on </a:t>
            </a:r>
          </a:p>
          <a:p>
            <a:pPr defTabSz="820583" latinLnBrk="1" hangingPunct="0"/>
            <a:r>
              <a:rPr lang="en-US" sz="800" dirty="0">
                <a:solidFill>
                  <a:srgbClr val="000000"/>
                </a:solidFill>
                <a:latin typeface="Arial Narrow" pitchFamily="34" charset="0"/>
                <a:cs typeface="Arial Narrow" pitchFamily="34" charset="0"/>
              </a:rPr>
              <a:t>the list until someone else takes care of them as </a:t>
            </a:r>
          </a:p>
          <a:p>
            <a:pPr defTabSz="820583" latinLnBrk="1" hangingPunct="0"/>
            <a:r>
              <a:rPr lang="en-US" sz="800" dirty="0">
                <a:solidFill>
                  <a:srgbClr val="000000"/>
                </a:solidFill>
                <a:latin typeface="Arial Narrow" pitchFamily="34" charset="0"/>
                <a:cs typeface="Arial Narrow" pitchFamily="34" charset="0"/>
              </a:rPr>
              <a:t>you can do nothing about them (for example, what other people say or do.  You can control what you say or do but you cannot control other people’s reaction to it or their expectations).</a:t>
            </a:r>
          </a:p>
          <a:p>
            <a:pPr defTabSz="820583" latinLnBrk="1" hangingPunct="0"/>
            <a:r>
              <a:rPr lang="en-US" sz="800" dirty="0">
                <a:solidFill>
                  <a:srgbClr val="000000"/>
                </a:solidFill>
                <a:latin typeface="Arial Narrow" pitchFamily="34" charset="0"/>
                <a:cs typeface="Arial Narrow" pitchFamily="34" charset="0"/>
              </a:rPr>
              <a:t>e) The stresses you can do something about are </a:t>
            </a:r>
          </a:p>
          <a:p>
            <a:pPr defTabSz="820583" latinLnBrk="1" hangingPunct="0"/>
            <a:r>
              <a:rPr lang="en-US" sz="800" dirty="0">
                <a:solidFill>
                  <a:srgbClr val="000000"/>
                </a:solidFill>
                <a:latin typeface="Arial Narrow" pitchFamily="34" charset="0"/>
                <a:cs typeface="Arial Narrow" pitchFamily="34" charset="0"/>
              </a:rPr>
              <a:t>truly yours to deal with!  Take one item</a:t>
            </a:r>
          </a:p>
          <a:p>
            <a:pPr defTabSz="820583" latinLnBrk="1" hangingPunct="0"/>
            <a:r>
              <a:rPr lang="en-US" sz="800" dirty="0">
                <a:solidFill>
                  <a:srgbClr val="000000"/>
                </a:solidFill>
                <a:latin typeface="Arial Narrow" pitchFamily="34" charset="0"/>
                <a:cs typeface="Arial Narrow" pitchFamily="34" charset="0"/>
              </a:rPr>
              <a:t>at a time and make a written ‘action’ plan to get it off your list and resolved.  Then when it’s done, cross it off your list.  This act of </a:t>
            </a:r>
          </a:p>
          <a:p>
            <a:pPr defTabSz="820583" latinLnBrk="1" hangingPunct="0"/>
            <a:r>
              <a:rPr lang="en-US" sz="800" dirty="0">
                <a:solidFill>
                  <a:srgbClr val="000000"/>
                </a:solidFill>
                <a:latin typeface="Arial Narrow" pitchFamily="34" charset="0"/>
                <a:cs typeface="Arial Narrow" pitchFamily="34" charset="0"/>
              </a:rPr>
              <a:t>physically crossing it off will give you a </a:t>
            </a:r>
          </a:p>
          <a:p>
            <a:pPr defTabSz="820583" latinLnBrk="1" hangingPunct="0"/>
            <a:r>
              <a:rPr lang="en-US" sz="800" dirty="0">
                <a:solidFill>
                  <a:srgbClr val="000000"/>
                </a:solidFill>
                <a:latin typeface="Arial Narrow" pitchFamily="34" charset="0"/>
                <a:cs typeface="Arial Narrow" pitchFamily="34" charset="0"/>
              </a:rPr>
              <a:t>sense of control over your stressors as well</a:t>
            </a:r>
            <a:r>
              <a:rPr lang="en-US" sz="800" dirty="0">
                <a:solidFill>
                  <a:srgbClr val="000000"/>
                </a:solidFill>
              </a:rPr>
              <a:t>.</a:t>
            </a:r>
          </a:p>
          <a:p>
            <a:pPr marL="205146" indent="-205146" defTabSz="820583" latinLnBrk="1" hangingPunct="0">
              <a:buFontTx/>
              <a:buAutoNum type="alphaLcParenR"/>
            </a:pPr>
            <a:endParaRPr lang="en-US" sz="800" dirty="0">
              <a:solidFill>
                <a:srgbClr val="000000"/>
              </a:solidFill>
            </a:endParaRPr>
          </a:p>
        </p:txBody>
      </p:sp>
      <p:sp>
        <p:nvSpPr>
          <p:cNvPr id="4527" name="TextBox 4526"/>
          <p:cNvSpPr txBox="1"/>
          <p:nvPr/>
        </p:nvSpPr>
        <p:spPr>
          <a:xfrm>
            <a:off x="8174184" y="1344708"/>
            <a:ext cx="1995055" cy="35607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1028" tIns="41028" rIns="41028" bIns="41028" numCol="1" spcCol="34191" rtlCol="0" anchor="t">
            <a:spAutoFit/>
          </a:bodyPr>
          <a:lstStyle/>
          <a:p>
            <a:pPr defTabSz="820583" latinLnBrk="1" hangingPunct="0"/>
            <a:r>
              <a:rPr lang="en-US" sz="1400" dirty="0">
                <a:solidFill>
                  <a:srgbClr val="000000"/>
                </a:solidFill>
              </a:rPr>
              <a:t>Spiritual Wellness: </a:t>
            </a:r>
          </a:p>
          <a:p>
            <a:pPr defTabSz="820583" latinLnBrk="1" hangingPunct="0"/>
            <a:r>
              <a:rPr lang="en-US" sz="1400" dirty="0">
                <a:solidFill>
                  <a:srgbClr val="000000"/>
                </a:solidFill>
              </a:rPr>
              <a:t>Peace and </a:t>
            </a:r>
          </a:p>
          <a:p>
            <a:pPr defTabSz="820583" latinLnBrk="1" hangingPunct="0"/>
            <a:r>
              <a:rPr lang="en-US" sz="1400" dirty="0">
                <a:solidFill>
                  <a:srgbClr val="000000"/>
                </a:solidFill>
              </a:rPr>
              <a:t>Contentment!</a:t>
            </a:r>
          </a:p>
          <a:p>
            <a:pPr defTabSz="820583" latinLnBrk="1" hangingPunct="0"/>
            <a:r>
              <a:rPr lang="en-US" sz="800" dirty="0">
                <a:solidFill>
                  <a:srgbClr val="000000"/>
                </a:solidFill>
                <a:latin typeface="Arial Narrow" pitchFamily="34" charset="0"/>
                <a:cs typeface="Arial Narrow" pitchFamily="34" charset="0"/>
              </a:rPr>
              <a:t>This term may scare some people into not reading further.  But that would be your loss.  This term </a:t>
            </a:r>
          </a:p>
          <a:p>
            <a:pPr defTabSz="820583" latinLnBrk="1" hangingPunct="0"/>
            <a:r>
              <a:rPr lang="en-US" sz="800" dirty="0">
                <a:solidFill>
                  <a:srgbClr val="000000"/>
                </a:solidFill>
                <a:latin typeface="Arial Narrow" pitchFamily="34" charset="0"/>
                <a:cs typeface="Arial Narrow" pitchFamily="34" charset="0"/>
              </a:rPr>
              <a:t>can mean many things to many people.  I define it here as meaning the achievement of peace.  This word, peace, can mean different things to different people and you have to figure out what it means </a:t>
            </a:r>
          </a:p>
          <a:p>
            <a:pPr defTabSz="820583" latinLnBrk="1" hangingPunct="0"/>
            <a:r>
              <a:rPr lang="en-US" sz="800" dirty="0">
                <a:solidFill>
                  <a:srgbClr val="000000"/>
                </a:solidFill>
                <a:latin typeface="Arial Narrow" pitchFamily="34" charset="0"/>
                <a:cs typeface="Arial Narrow" pitchFamily="34" charset="0"/>
              </a:rPr>
              <a:t>for you.  Once you define it, make a plan to get to </a:t>
            </a:r>
          </a:p>
          <a:p>
            <a:pPr defTabSz="820583" latinLnBrk="1" hangingPunct="0"/>
            <a:r>
              <a:rPr lang="en-US" sz="800" dirty="0">
                <a:solidFill>
                  <a:srgbClr val="000000"/>
                </a:solidFill>
                <a:latin typeface="Arial Narrow" pitchFamily="34" charset="0"/>
                <a:cs typeface="Arial Narrow" pitchFamily="34" charset="0"/>
              </a:rPr>
              <a:t>that place in your life where you have a sense of </a:t>
            </a:r>
          </a:p>
          <a:p>
            <a:pPr defTabSz="820583" latinLnBrk="1" hangingPunct="0"/>
            <a:r>
              <a:rPr lang="en-US" sz="800" dirty="0">
                <a:solidFill>
                  <a:srgbClr val="000000"/>
                </a:solidFill>
                <a:latin typeface="Arial Narrow" pitchFamily="34" charset="0"/>
                <a:cs typeface="Arial Narrow" pitchFamily="34" charset="0"/>
              </a:rPr>
              <a:t>peace.  Then, and this is the important but tricky </a:t>
            </a:r>
          </a:p>
          <a:p>
            <a:pPr defTabSz="820583" latinLnBrk="1" hangingPunct="0"/>
            <a:r>
              <a:rPr lang="en-US" sz="800" dirty="0">
                <a:solidFill>
                  <a:srgbClr val="000000"/>
                </a:solidFill>
                <a:latin typeface="Arial Narrow" pitchFamily="34" charset="0"/>
                <a:cs typeface="Arial Narrow" pitchFamily="34" charset="0"/>
              </a:rPr>
              <a:t>part, don’t let anyone get you out of this place.  </a:t>
            </a:r>
          </a:p>
          <a:p>
            <a:pPr defTabSz="820583" latinLnBrk="1" hangingPunct="0"/>
            <a:r>
              <a:rPr lang="en-US" sz="800" dirty="0">
                <a:solidFill>
                  <a:srgbClr val="000000"/>
                </a:solidFill>
                <a:latin typeface="Arial Narrow" pitchFamily="34" charset="0"/>
                <a:cs typeface="Arial Narrow" pitchFamily="34" charset="0"/>
              </a:rPr>
              <a:t>There will be give and take and you will have to </a:t>
            </a:r>
          </a:p>
          <a:p>
            <a:pPr defTabSz="820583" latinLnBrk="1" hangingPunct="0"/>
            <a:r>
              <a:rPr lang="en-US" sz="800" dirty="0">
                <a:solidFill>
                  <a:srgbClr val="000000"/>
                </a:solidFill>
                <a:latin typeface="Arial Narrow" pitchFamily="34" charset="0"/>
                <a:cs typeface="Arial Narrow" pitchFamily="34" charset="0"/>
              </a:rPr>
              <a:t>figure out what is important and what is not so </a:t>
            </a:r>
          </a:p>
          <a:p>
            <a:pPr defTabSz="820583" latinLnBrk="1" hangingPunct="0"/>
            <a:r>
              <a:rPr lang="en-US" sz="800" dirty="0">
                <a:solidFill>
                  <a:srgbClr val="000000"/>
                </a:solidFill>
                <a:latin typeface="Arial Narrow" pitchFamily="34" charset="0"/>
                <a:cs typeface="Arial Narrow" pitchFamily="34" charset="0"/>
              </a:rPr>
              <a:t>important to you.</a:t>
            </a:r>
          </a:p>
          <a:p>
            <a:pPr defTabSz="820583" latinLnBrk="1" hangingPunct="0"/>
            <a:endParaRPr lang="en-US" sz="800" dirty="0">
              <a:solidFill>
                <a:srgbClr val="000000"/>
              </a:solidFill>
              <a:latin typeface="Arial Narrow" pitchFamily="34" charset="0"/>
              <a:cs typeface="Arial Narrow" pitchFamily="34" charset="0"/>
            </a:endParaRPr>
          </a:p>
          <a:p>
            <a:pPr defTabSz="820583" latinLnBrk="1" hangingPunct="0"/>
            <a:r>
              <a:rPr lang="en-US" sz="800" dirty="0">
                <a:solidFill>
                  <a:srgbClr val="000000"/>
                </a:solidFill>
                <a:latin typeface="Arial Narrow" pitchFamily="34" charset="0"/>
                <a:cs typeface="Arial Narrow" pitchFamily="34" charset="0"/>
              </a:rPr>
              <a:t>Breathing exercise:  it is well known that deep </a:t>
            </a:r>
          </a:p>
          <a:p>
            <a:pPr defTabSz="820583" latinLnBrk="1" hangingPunct="0"/>
            <a:r>
              <a:rPr lang="en-US" sz="800" dirty="0">
                <a:solidFill>
                  <a:srgbClr val="000000"/>
                </a:solidFill>
                <a:latin typeface="Arial Narrow" pitchFamily="34" charset="0"/>
                <a:cs typeface="Arial Narrow" pitchFamily="34" charset="0"/>
              </a:rPr>
              <a:t>slow abdominal breathing can do everything from reducing anxiety, averting anxiety attacks, and </a:t>
            </a:r>
          </a:p>
          <a:p>
            <a:pPr defTabSz="820583" latinLnBrk="1" hangingPunct="0"/>
            <a:r>
              <a:rPr lang="en-US" sz="800" dirty="0">
                <a:solidFill>
                  <a:srgbClr val="000000"/>
                </a:solidFill>
                <a:latin typeface="Arial Narrow" pitchFamily="34" charset="0"/>
                <a:cs typeface="Arial Narrow" pitchFamily="34" charset="0"/>
              </a:rPr>
              <a:t>reducing blood pressure, to increasing focus and</a:t>
            </a:r>
          </a:p>
          <a:p>
            <a:pPr defTabSz="820583" latinLnBrk="1" hangingPunct="0"/>
            <a:r>
              <a:rPr lang="en-US" sz="800" dirty="0">
                <a:solidFill>
                  <a:srgbClr val="000000"/>
                </a:solidFill>
                <a:latin typeface="Arial Narrow" pitchFamily="34" charset="0"/>
                <a:cs typeface="Arial Narrow" pitchFamily="34" charset="0"/>
              </a:rPr>
              <a:t>concentration.  10-12 minutes per day of deep </a:t>
            </a:r>
          </a:p>
          <a:p>
            <a:pPr defTabSz="820583" latinLnBrk="1" hangingPunct="0"/>
            <a:r>
              <a:rPr lang="en-US" sz="800" dirty="0">
                <a:solidFill>
                  <a:srgbClr val="000000"/>
                </a:solidFill>
                <a:latin typeface="Arial Narrow" pitchFamily="34" charset="0"/>
                <a:cs typeface="Arial Narrow" pitchFamily="34" charset="0"/>
              </a:rPr>
              <a:t>breathing; breathe in through the nose for a count of 5-10.  When you breathe in, your shoulders </a:t>
            </a:r>
          </a:p>
          <a:p>
            <a:pPr defTabSz="820583" latinLnBrk="1" hangingPunct="0"/>
            <a:r>
              <a:rPr lang="en-US" sz="800" dirty="0">
                <a:solidFill>
                  <a:srgbClr val="000000"/>
                </a:solidFill>
                <a:latin typeface="Arial Narrow" pitchFamily="34" charset="0"/>
                <a:cs typeface="Arial Narrow" pitchFamily="34" charset="0"/>
              </a:rPr>
              <a:t>shouldn’t rise but your abdomen should push out.  When you breathe out, the abdomen sucks back in.</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667000" y="0"/>
            <a:ext cx="6858000" cy="6858000"/>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416A55DF-A71B-472D-8265-F6B997CEF66C}"/>
              </a:ext>
            </a:extLst>
          </p:cNvPr>
          <p:cNvSpPr txBox="1"/>
          <p:nvPr/>
        </p:nvSpPr>
        <p:spPr>
          <a:xfrm>
            <a:off x="3895725" y="742952"/>
            <a:ext cx="4400550" cy="2585323"/>
          </a:xfrm>
          <a:prstGeom prst="rect">
            <a:avLst/>
          </a:prstGeom>
          <a:noFill/>
        </p:spPr>
        <p:txBody>
          <a:bodyPr wrap="square" rtlCol="0">
            <a:spAutoFit/>
          </a:bodyPr>
          <a:lstStyle/>
          <a:p>
            <a:pPr algn="ctr"/>
            <a:r>
              <a:rPr lang="en-US" sz="4050" b="1" dirty="0">
                <a:solidFill>
                  <a:schemeClr val="bg1"/>
                </a:solidFill>
                <a:latin typeface="Arial" panose="020B0604020202020204" pitchFamily="34" charset="0"/>
                <a:cs typeface="Arial" panose="020B0604020202020204" pitchFamily="34" charset="0"/>
              </a:rPr>
              <a:t>Portion</a:t>
            </a:r>
          </a:p>
          <a:p>
            <a:pPr algn="ctr"/>
            <a:r>
              <a:rPr lang="en-US" sz="4050" b="1" dirty="0">
                <a:solidFill>
                  <a:schemeClr val="bg1"/>
                </a:solidFill>
                <a:latin typeface="Arial" panose="020B0604020202020204" pitchFamily="34" charset="0"/>
                <a:cs typeface="Arial" panose="020B0604020202020204" pitchFamily="34" charset="0"/>
              </a:rPr>
              <a:t>Proportion</a:t>
            </a:r>
          </a:p>
          <a:p>
            <a:pPr algn="ctr"/>
            <a:r>
              <a:rPr lang="en-US" sz="4050" b="1" dirty="0">
                <a:solidFill>
                  <a:schemeClr val="bg1"/>
                </a:solidFill>
                <a:latin typeface="Arial" panose="020B0604020202020204" pitchFamily="34" charset="0"/>
                <a:cs typeface="Arial" panose="020B0604020202020204" pitchFamily="34" charset="0"/>
              </a:rPr>
              <a:t>Preparation</a:t>
            </a:r>
          </a:p>
          <a:p>
            <a:pPr algn="ctr"/>
            <a:r>
              <a:rPr lang="en-US" sz="4050" b="1" dirty="0">
                <a:solidFill>
                  <a:schemeClr val="bg1"/>
                </a:solidFill>
                <a:latin typeface="Arial" panose="020B0604020202020204" pitchFamily="34" charset="0"/>
                <a:cs typeface="Arial" panose="020B0604020202020204" pitchFamily="34" charset="0"/>
              </a:rPr>
              <a:t>Timing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5" name="Picture 4" descr="Golf ball near cup on putting green outdoors">
            <a:extLst>
              <a:ext uri="{FF2B5EF4-FFF2-40B4-BE49-F238E27FC236}">
                <a16:creationId xmlns:a16="http://schemas.microsoft.com/office/drawing/2014/main" id="{392E010D-4458-872F-CD1F-05BECBE94FF5}"/>
              </a:ext>
            </a:extLst>
          </p:cNvPr>
          <p:cNvPicPr>
            <a:picLocks noChangeAspect="1"/>
          </p:cNvPicPr>
          <p:nvPr/>
        </p:nvPicPr>
        <p:blipFill rotWithShape="1">
          <a:blip r:embed="rId2"/>
          <a:srcRect t="17451" r="1" b="6314"/>
          <a:stretch/>
        </p:blipFill>
        <p:spPr>
          <a:xfrm>
            <a:off x="1524020" y="10"/>
            <a:ext cx="9171076" cy="4230084"/>
          </a:xfrm>
          <a:prstGeom prst="rect">
            <a:avLst/>
          </a:prstGeom>
        </p:spPr>
      </p:pic>
      <p:sp>
        <p:nvSpPr>
          <p:cNvPr id="3" name="Content Placeholder 2">
            <a:extLst>
              <a:ext uri="{FF2B5EF4-FFF2-40B4-BE49-F238E27FC236}">
                <a16:creationId xmlns:a16="http://schemas.microsoft.com/office/drawing/2014/main" id="{AB37CFA2-45E0-1359-E614-D065AEC8BAC1}"/>
              </a:ext>
            </a:extLst>
          </p:cNvPr>
          <p:cNvSpPr>
            <a:spLocks noGrp="1"/>
          </p:cNvSpPr>
          <p:nvPr>
            <p:ph idx="1"/>
          </p:nvPr>
        </p:nvSpPr>
        <p:spPr>
          <a:xfrm>
            <a:off x="1524001" y="4551038"/>
            <a:ext cx="9143771" cy="1509935"/>
          </a:xfrm>
        </p:spPr>
        <p:txBody>
          <a:bodyPr anchor="ctr">
            <a:normAutofit lnSpcReduction="10000"/>
          </a:bodyPr>
          <a:lstStyle/>
          <a:p>
            <a:pPr marL="0" indent="0">
              <a:buNone/>
            </a:pPr>
            <a:endParaRPr lang="en-US" sz="1600" dirty="0">
              <a:solidFill>
                <a:schemeClr val="tx2"/>
              </a:solidFill>
            </a:endParaRPr>
          </a:p>
          <a:p>
            <a:pPr marL="0" indent="0" algn="ctr">
              <a:buNone/>
            </a:pPr>
            <a:r>
              <a:rPr lang="en-US" sz="3600" dirty="0">
                <a:solidFill>
                  <a:schemeClr val="tx2"/>
                </a:solidFill>
              </a:rPr>
              <a:t>We can control our input</a:t>
            </a:r>
          </a:p>
          <a:p>
            <a:pPr marL="0" indent="0" algn="ctr">
              <a:buNone/>
            </a:pPr>
            <a:r>
              <a:rPr lang="en-US" sz="3600" dirty="0">
                <a:solidFill>
                  <a:schemeClr val="tx2"/>
                </a:solidFill>
              </a:rPr>
              <a:t>We can’t always control outcomes</a:t>
            </a:r>
          </a:p>
        </p:txBody>
      </p:sp>
    </p:spTree>
    <p:extLst>
      <p:ext uri="{BB962C8B-B14F-4D97-AF65-F5344CB8AC3E}">
        <p14:creationId xmlns:p14="http://schemas.microsoft.com/office/powerpoint/2010/main" val="934920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E0F4-59AD-8954-7203-CED5A31A5A19}"/>
              </a:ext>
            </a:extLst>
          </p:cNvPr>
          <p:cNvSpPr>
            <a:spLocks noGrp="1"/>
          </p:cNvSpPr>
          <p:nvPr>
            <p:ph type="title"/>
          </p:nvPr>
        </p:nvSpPr>
        <p:spPr>
          <a:xfrm>
            <a:off x="1384834" y="0"/>
            <a:ext cx="9460832" cy="741146"/>
          </a:xfrm>
        </p:spPr>
        <p:txBody>
          <a:bodyPr>
            <a:normAutofit/>
          </a:bodyPr>
          <a:lstStyle/>
          <a:p>
            <a:r>
              <a:rPr lang="en-US" sz="2400" b="1" u="sng" dirty="0"/>
              <a:t>Organizational Strategies to improve Physician Well-Being: Consensus Review</a:t>
            </a:r>
          </a:p>
        </p:txBody>
      </p:sp>
      <p:pic>
        <p:nvPicPr>
          <p:cNvPr id="5" name="Content Placeholder 4">
            <a:extLst>
              <a:ext uri="{FF2B5EF4-FFF2-40B4-BE49-F238E27FC236}">
                <a16:creationId xmlns:a16="http://schemas.microsoft.com/office/drawing/2014/main" id="{BEEDB0CA-7B12-6442-DE40-90E09E31AD0D}"/>
              </a:ext>
            </a:extLst>
          </p:cNvPr>
          <p:cNvPicPr>
            <a:picLocks noGrp="1" noChangeAspect="1"/>
          </p:cNvPicPr>
          <p:nvPr>
            <p:ph idx="1"/>
          </p:nvPr>
        </p:nvPicPr>
        <p:blipFill rotWithShape="1">
          <a:blip r:embed="rId2"/>
          <a:srcRect l="5101" t="25939" r="2959" b="19891"/>
          <a:stretch/>
        </p:blipFill>
        <p:spPr>
          <a:xfrm>
            <a:off x="1553246" y="670579"/>
            <a:ext cx="9124009" cy="5516842"/>
          </a:xfrm>
        </p:spPr>
      </p:pic>
      <p:sp>
        <p:nvSpPr>
          <p:cNvPr id="6" name="TextBox 5">
            <a:extLst>
              <a:ext uri="{FF2B5EF4-FFF2-40B4-BE49-F238E27FC236}">
                <a16:creationId xmlns:a16="http://schemas.microsoft.com/office/drawing/2014/main" id="{FF98341E-202B-3D7B-A3D0-EDF64448C4AD}"/>
              </a:ext>
            </a:extLst>
          </p:cNvPr>
          <p:cNvSpPr txBox="1"/>
          <p:nvPr/>
        </p:nvSpPr>
        <p:spPr>
          <a:xfrm>
            <a:off x="1591377" y="6319621"/>
            <a:ext cx="7103444" cy="553998"/>
          </a:xfrm>
          <a:prstGeom prst="rect">
            <a:avLst/>
          </a:prstGeom>
          <a:noFill/>
        </p:spPr>
        <p:txBody>
          <a:bodyPr wrap="square" rtlCol="0">
            <a:spAutoFit/>
          </a:bodyPr>
          <a:lstStyle/>
          <a:p>
            <a:r>
              <a:rPr lang="en-US" sz="1000" dirty="0"/>
              <a:t>Figure 1. Organizational strategies to improve physician well-being: Consensus review. Figure developed from: Olson K, </a:t>
            </a:r>
            <a:r>
              <a:rPr lang="en-US" sz="1000" dirty="0" err="1"/>
              <a:t>Marchalik</a:t>
            </a:r>
            <a:r>
              <a:rPr lang="en-US" sz="1000" dirty="0"/>
              <a:t> D, Farley H, et al. Organizational strategies to reduce physician burnout and improve professional fulfillment. </a:t>
            </a:r>
            <a:r>
              <a:rPr lang="en-US" sz="1000" dirty="0" err="1"/>
              <a:t>Curr</a:t>
            </a:r>
            <a:r>
              <a:rPr lang="en-US" sz="1000" dirty="0"/>
              <a:t> </a:t>
            </a:r>
            <a:r>
              <a:rPr lang="en-US" sz="1000" dirty="0" err="1"/>
              <a:t>Probl</a:t>
            </a:r>
            <a:r>
              <a:rPr lang="en-US" sz="1000" dirty="0"/>
              <a:t> </a:t>
            </a:r>
            <a:r>
              <a:rPr lang="en-US" sz="1000" dirty="0" err="1"/>
              <a:t>Pediatr</a:t>
            </a:r>
            <a:r>
              <a:rPr lang="en-US" sz="1000" dirty="0"/>
              <a:t> </a:t>
            </a:r>
            <a:r>
              <a:rPr lang="en-US" sz="1000" dirty="0" err="1"/>
              <a:t>Adolesc</a:t>
            </a:r>
            <a:r>
              <a:rPr lang="en-US" sz="1000" dirty="0"/>
              <a:t> Health Care. 2019;49(12):100664. </a:t>
            </a:r>
            <a:r>
              <a:rPr lang="en-US" sz="1000" dirty="0" err="1"/>
              <a:t>doi</a:t>
            </a:r>
            <a:r>
              <a:rPr lang="en-US" sz="1000" dirty="0"/>
              <a:t>: 10.1016/j.cppeds.2019.100664</a:t>
            </a:r>
          </a:p>
        </p:txBody>
      </p:sp>
    </p:spTree>
    <p:extLst>
      <p:ext uri="{BB962C8B-B14F-4D97-AF65-F5344CB8AC3E}">
        <p14:creationId xmlns:p14="http://schemas.microsoft.com/office/powerpoint/2010/main" val="1417854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014C-DDAA-4ED7-8BDE-4C153046EA9C}"/>
              </a:ext>
            </a:extLst>
          </p:cNvPr>
          <p:cNvSpPr>
            <a:spLocks noGrp="1"/>
          </p:cNvSpPr>
          <p:nvPr>
            <p:ph type="title"/>
          </p:nvPr>
        </p:nvSpPr>
        <p:spPr>
          <a:xfrm>
            <a:off x="1981200" y="152400"/>
            <a:ext cx="8229600" cy="1143000"/>
          </a:xfrm>
        </p:spPr>
        <p:txBody>
          <a:bodyPr>
            <a:normAutofit fontScale="90000"/>
          </a:bodyPr>
          <a:lstStyle/>
          <a:p>
            <a:r>
              <a:rPr lang="en-US" dirty="0"/>
              <a:t>Barriers to Health Promoting Behaviors</a:t>
            </a:r>
          </a:p>
        </p:txBody>
      </p:sp>
      <p:pic>
        <p:nvPicPr>
          <p:cNvPr id="4" name="Content Placeholder 3">
            <a:extLst>
              <a:ext uri="{FF2B5EF4-FFF2-40B4-BE49-F238E27FC236}">
                <a16:creationId xmlns:a16="http://schemas.microsoft.com/office/drawing/2014/main" id="{A9441592-F8BA-4F17-B58C-AC51CF037B3F}"/>
              </a:ext>
            </a:extLst>
          </p:cNvPr>
          <p:cNvPicPr>
            <a:picLocks noGrp="1" noChangeAspect="1"/>
          </p:cNvPicPr>
          <p:nvPr>
            <p:ph idx="1"/>
          </p:nvPr>
        </p:nvPicPr>
        <p:blipFill>
          <a:blip r:embed="rId2"/>
          <a:stretch>
            <a:fillRect/>
          </a:stretch>
        </p:blipFill>
        <p:spPr>
          <a:xfrm>
            <a:off x="394463" y="1193073"/>
            <a:ext cx="9170011" cy="4756944"/>
          </a:xfrm>
          <a:prstGeom prst="rect">
            <a:avLst/>
          </a:prstGeom>
        </p:spPr>
      </p:pic>
      <p:sp>
        <p:nvSpPr>
          <p:cNvPr id="5" name="Rectangle 4">
            <a:extLst>
              <a:ext uri="{FF2B5EF4-FFF2-40B4-BE49-F238E27FC236}">
                <a16:creationId xmlns:a16="http://schemas.microsoft.com/office/drawing/2014/main" id="{810AA15A-A476-42D1-B460-482DFBF39FCD}"/>
              </a:ext>
            </a:extLst>
          </p:cNvPr>
          <p:cNvSpPr/>
          <p:nvPr/>
        </p:nvSpPr>
        <p:spPr>
          <a:xfrm>
            <a:off x="10161" y="6516357"/>
            <a:ext cx="7334370" cy="400110"/>
          </a:xfrm>
          <a:prstGeom prst="rect">
            <a:avLst/>
          </a:prstGeom>
        </p:spPr>
        <p:txBody>
          <a:bodyPr wrap="square">
            <a:spAutoFit/>
          </a:bodyPr>
          <a:lstStyle/>
          <a:p>
            <a:r>
              <a:rPr lang="en-US" sz="1000" b="0" i="0" dirty="0">
                <a:solidFill>
                  <a:srgbClr val="212121"/>
                </a:solidFill>
                <a:effectLst/>
                <a:latin typeface="Roboto" panose="02000000000000000000" pitchFamily="2" charset="0"/>
              </a:rPr>
              <a:t>Ross, Alyson et al. “Nurses and Health-Promoting Behaviors: Knowledge May Not Translate Into Self-Care.” </a:t>
            </a:r>
            <a:r>
              <a:rPr lang="en-US" sz="1000" b="0" i="1" dirty="0">
                <a:solidFill>
                  <a:srgbClr val="212121"/>
                </a:solidFill>
                <a:effectLst/>
                <a:latin typeface="Roboto" panose="02000000000000000000" pitchFamily="2" charset="0"/>
              </a:rPr>
              <a:t>AORN journal</a:t>
            </a:r>
            <a:r>
              <a:rPr lang="en-US" sz="1000" b="0" i="0" dirty="0">
                <a:solidFill>
                  <a:srgbClr val="212121"/>
                </a:solidFill>
                <a:effectLst/>
                <a:latin typeface="Roboto" panose="02000000000000000000" pitchFamily="2" charset="0"/>
              </a:rPr>
              <a:t> vol. 105,3 (2017): 267-275. doi:10.1016/j.aorn.2016.12.018</a:t>
            </a:r>
            <a:endParaRPr lang="en-US" sz="1000" dirty="0"/>
          </a:p>
        </p:txBody>
      </p:sp>
      <p:sp>
        <p:nvSpPr>
          <p:cNvPr id="3" name="TextBox 2">
            <a:extLst>
              <a:ext uri="{FF2B5EF4-FFF2-40B4-BE49-F238E27FC236}">
                <a16:creationId xmlns:a16="http://schemas.microsoft.com/office/drawing/2014/main" id="{AD40EEFE-BEB0-6444-8598-1B5998AA6959}"/>
              </a:ext>
            </a:extLst>
          </p:cNvPr>
          <p:cNvSpPr txBox="1"/>
          <p:nvPr/>
        </p:nvSpPr>
        <p:spPr>
          <a:xfrm>
            <a:off x="8219975" y="3429000"/>
            <a:ext cx="3961865" cy="3262432"/>
          </a:xfrm>
          <a:prstGeom prst="rect">
            <a:avLst/>
          </a:prstGeom>
          <a:solidFill>
            <a:schemeClr val="accent1">
              <a:lumMod val="40000"/>
              <a:lumOff val="60000"/>
            </a:schemeClr>
          </a:solidFill>
          <a:ln>
            <a:solidFill>
              <a:schemeClr val="accent1"/>
            </a:solidFill>
          </a:ln>
        </p:spPr>
        <p:txBody>
          <a:bodyPr wrap="square" rtlCol="0">
            <a:spAutoFit/>
          </a:bodyPr>
          <a:lstStyle/>
          <a:p>
            <a:r>
              <a:rPr lang="en-US" sz="1400" b="1" dirty="0"/>
              <a:t>Impacts productivity, engagement, and satisfaction</a:t>
            </a:r>
          </a:p>
          <a:p>
            <a:pPr lvl="1"/>
            <a:endParaRPr lang="en-US" sz="1200" b="1" dirty="0"/>
          </a:p>
          <a:p>
            <a:pPr lvl="1"/>
            <a:r>
              <a:rPr lang="en-US" sz="1200" b="1" dirty="0"/>
              <a:t>Nutrition</a:t>
            </a:r>
            <a:r>
              <a:rPr lang="en-US" sz="1200" dirty="0"/>
              <a:t> – Plant based and healthy food choices, teaching kitchen</a:t>
            </a:r>
          </a:p>
          <a:p>
            <a:pPr lvl="1"/>
            <a:r>
              <a:rPr lang="en-US" sz="1200" b="1" dirty="0"/>
              <a:t>Physical Health and activity </a:t>
            </a:r>
            <a:r>
              <a:rPr lang="en-US" sz="1200" dirty="0"/>
              <a:t>– CAB for now, future hospital </a:t>
            </a:r>
            <a:r>
              <a:rPr lang="en-US" sz="1200" b="1" dirty="0"/>
              <a:t>HAS</a:t>
            </a:r>
            <a:r>
              <a:rPr lang="en-US" sz="1200" dirty="0"/>
              <a:t> to include space within hospital for access and programming (exercise, yoga, tai chi, </a:t>
            </a:r>
            <a:r>
              <a:rPr lang="en-US" sz="1200" dirty="0" err="1"/>
              <a:t>pilates</a:t>
            </a:r>
            <a:r>
              <a:rPr lang="en-US" sz="1200" dirty="0"/>
              <a:t>, </a:t>
            </a:r>
            <a:r>
              <a:rPr lang="en-US" sz="1200" dirty="0" err="1"/>
              <a:t>etc</a:t>
            </a:r>
            <a:r>
              <a:rPr lang="en-US" sz="1200" dirty="0"/>
              <a:t>), promote greater engagement in the events Upstate supports (walks, runs, </a:t>
            </a:r>
            <a:r>
              <a:rPr lang="en-US" sz="1200" dirty="0" err="1"/>
              <a:t>etc</a:t>
            </a:r>
            <a:r>
              <a:rPr lang="en-US" sz="1200" dirty="0"/>
              <a:t>)</a:t>
            </a:r>
          </a:p>
          <a:p>
            <a:pPr lvl="2"/>
            <a:r>
              <a:rPr lang="en-US" sz="1200" dirty="0"/>
              <a:t>Massage Therapy, Reiki, education on physical health and sleep</a:t>
            </a:r>
          </a:p>
          <a:p>
            <a:pPr lvl="1"/>
            <a:r>
              <a:rPr lang="en-US" sz="1200" b="1" dirty="0"/>
              <a:t>Stress Management </a:t>
            </a:r>
            <a:r>
              <a:rPr lang="en-US" sz="1200" dirty="0"/>
              <a:t>– commensality groups, peer mentors, coaching model, career development, leadership training, trauma informed yoga</a:t>
            </a:r>
          </a:p>
          <a:p>
            <a:pPr lvl="1"/>
            <a:r>
              <a:rPr lang="en-US" sz="1200" b="1" dirty="0"/>
              <a:t>Spiritual Wellness </a:t>
            </a:r>
            <a:r>
              <a:rPr lang="en-US" sz="1200" dirty="0"/>
              <a:t>– stay interviews, reflection prompts from managers on contentment and peace, tranquility Tuesday, wellness, reflection spaces</a:t>
            </a:r>
          </a:p>
        </p:txBody>
      </p:sp>
      <p:sp>
        <p:nvSpPr>
          <p:cNvPr id="6" name="Trapezoid 5">
            <a:extLst>
              <a:ext uri="{FF2B5EF4-FFF2-40B4-BE49-F238E27FC236}">
                <a16:creationId xmlns:a16="http://schemas.microsoft.com/office/drawing/2014/main" id="{0B423287-B14B-B156-23EE-4E7F4335BB01}"/>
              </a:ext>
            </a:extLst>
          </p:cNvPr>
          <p:cNvSpPr/>
          <p:nvPr/>
        </p:nvSpPr>
        <p:spPr>
          <a:xfrm rot="16200000">
            <a:off x="5780237" y="4258911"/>
            <a:ext cx="3262431" cy="1597794"/>
          </a:xfrm>
          <a:prstGeom prst="trapezoid">
            <a:avLst>
              <a:gd name="adj" fmla="val 96191"/>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F6CE97D-F5A3-6471-75D2-872EAF6CCC23}"/>
              </a:ext>
            </a:extLst>
          </p:cNvPr>
          <p:cNvSpPr/>
          <p:nvPr/>
        </p:nvSpPr>
        <p:spPr>
          <a:xfrm>
            <a:off x="394463" y="3821229"/>
            <a:ext cx="2387238" cy="21287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54062E7-CA76-30CA-D16E-A2DDCD76A1FC}"/>
              </a:ext>
            </a:extLst>
          </p:cNvPr>
          <p:cNvSpPr txBox="1"/>
          <p:nvPr/>
        </p:nvSpPr>
        <p:spPr>
          <a:xfrm>
            <a:off x="875898" y="3984861"/>
            <a:ext cx="1665171" cy="1815882"/>
          </a:xfrm>
          <a:prstGeom prst="rect">
            <a:avLst/>
          </a:prstGeom>
          <a:noFill/>
        </p:spPr>
        <p:txBody>
          <a:bodyPr wrap="square" rtlCol="0">
            <a:spAutoFit/>
          </a:bodyPr>
          <a:lstStyle/>
          <a:p>
            <a:r>
              <a:rPr lang="en-US" sz="1400" b="1" dirty="0"/>
              <a:t>Every $1 spent on wellness programs: </a:t>
            </a:r>
          </a:p>
          <a:p>
            <a:endParaRPr lang="en-US" sz="1400" b="1" dirty="0"/>
          </a:p>
          <a:p>
            <a:r>
              <a:rPr lang="en-US" sz="1400" b="1" dirty="0"/>
              <a:t>Medical cost reduced $3.27</a:t>
            </a:r>
          </a:p>
          <a:p>
            <a:endParaRPr lang="en-US" sz="1400" b="1" dirty="0"/>
          </a:p>
          <a:p>
            <a:r>
              <a:rPr lang="en-US" sz="1400" b="1" dirty="0"/>
              <a:t>Absenteeism cost reduced $2.73</a:t>
            </a:r>
          </a:p>
        </p:txBody>
      </p:sp>
      <p:sp>
        <p:nvSpPr>
          <p:cNvPr id="12" name="Rectangle 11">
            <a:extLst>
              <a:ext uri="{FF2B5EF4-FFF2-40B4-BE49-F238E27FC236}">
                <a16:creationId xmlns:a16="http://schemas.microsoft.com/office/drawing/2014/main" id="{2915DA27-6949-BDFA-0F71-E27A28ADB3E4}"/>
              </a:ext>
            </a:extLst>
          </p:cNvPr>
          <p:cNvSpPr/>
          <p:nvPr/>
        </p:nvSpPr>
        <p:spPr>
          <a:xfrm>
            <a:off x="3195587" y="3898232"/>
            <a:ext cx="3542097" cy="2128788"/>
          </a:xfrm>
          <a:prstGeom prst="rect">
            <a:avLst/>
          </a:prstGeom>
          <a:solidFill>
            <a:srgbClr val="FFFF00">
              <a:alpha val="3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071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621E-9977-C1B2-D493-934F58D91DD6}"/>
              </a:ext>
            </a:extLst>
          </p:cNvPr>
          <p:cNvSpPr>
            <a:spLocks noGrp="1"/>
          </p:cNvSpPr>
          <p:nvPr>
            <p:ph type="title"/>
          </p:nvPr>
        </p:nvSpPr>
        <p:spPr>
          <a:xfrm>
            <a:off x="443564" y="45037"/>
            <a:ext cx="8507931" cy="1325563"/>
          </a:xfrm>
        </p:spPr>
        <p:txBody>
          <a:bodyPr>
            <a:normAutofit/>
          </a:bodyPr>
          <a:lstStyle/>
          <a:p>
            <a:r>
              <a:rPr lang="en-US" sz="2400" b="1" u="sng" dirty="0">
                <a:effectLst/>
                <a:latin typeface="Times New Roman" panose="02020603050405020304" pitchFamily="18" charset="0"/>
                <a:ea typeface="Times New Roman" panose="02020603050405020304" pitchFamily="18" charset="0"/>
              </a:rPr>
              <a:t>The Role of Professional Organizations: </a:t>
            </a:r>
            <a:r>
              <a:rPr lang="en-US" sz="2400" u="sng" dirty="0">
                <a:effectLst/>
                <a:latin typeface="Times New Roman" panose="02020603050405020304" pitchFamily="18" charset="0"/>
                <a:ea typeface="Times New Roman" panose="02020603050405020304" pitchFamily="18" charset="0"/>
              </a:rPr>
              <a:t>Advocacy and Support</a:t>
            </a:r>
            <a:endParaRPr lang="en-US" sz="2400" u="sng" dirty="0"/>
          </a:p>
        </p:txBody>
      </p:sp>
      <p:sp>
        <p:nvSpPr>
          <p:cNvPr id="4" name="AutoShape 2" descr="AMA STEPS Forward">
            <a:extLst>
              <a:ext uri="{FF2B5EF4-FFF2-40B4-BE49-F238E27FC236}">
                <a16:creationId xmlns:a16="http://schemas.microsoft.com/office/drawing/2014/main" id="{E4A693E7-95A2-B49D-AFA0-6A98D59FD993}"/>
              </a:ext>
            </a:extLst>
          </p:cNvPr>
          <p:cNvSpPr>
            <a:spLocks noChangeAspect="1" noChangeArrowheads="1"/>
          </p:cNvSpPr>
          <p:nvPr/>
        </p:nvSpPr>
        <p:spPr bwMode="auto">
          <a:xfrm>
            <a:off x="5943600" y="3276600"/>
            <a:ext cx="2062716" cy="20627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9139A33-B535-C977-49C1-7036AA599330}"/>
              </a:ext>
            </a:extLst>
          </p:cNvPr>
          <p:cNvPicPr>
            <a:picLocks noChangeAspect="1"/>
          </p:cNvPicPr>
          <p:nvPr/>
        </p:nvPicPr>
        <p:blipFill>
          <a:blip r:embed="rId2"/>
          <a:stretch>
            <a:fillRect/>
          </a:stretch>
        </p:blipFill>
        <p:spPr>
          <a:xfrm>
            <a:off x="6878264" y="1505536"/>
            <a:ext cx="5079118" cy="474051"/>
          </a:xfrm>
          <a:prstGeom prst="rect">
            <a:avLst/>
          </a:prstGeom>
        </p:spPr>
      </p:pic>
      <p:pic>
        <p:nvPicPr>
          <p:cNvPr id="6" name="Picture 5">
            <a:extLst>
              <a:ext uri="{FF2B5EF4-FFF2-40B4-BE49-F238E27FC236}">
                <a16:creationId xmlns:a16="http://schemas.microsoft.com/office/drawing/2014/main" id="{B2A57A39-AEC6-83E8-9938-F30F400C5A2A}"/>
              </a:ext>
            </a:extLst>
          </p:cNvPr>
          <p:cNvPicPr>
            <a:picLocks noChangeAspect="1"/>
          </p:cNvPicPr>
          <p:nvPr/>
        </p:nvPicPr>
        <p:blipFill>
          <a:blip r:embed="rId3"/>
          <a:stretch>
            <a:fillRect/>
          </a:stretch>
        </p:blipFill>
        <p:spPr>
          <a:xfrm>
            <a:off x="8006316" y="2342543"/>
            <a:ext cx="2857500" cy="2857500"/>
          </a:xfrm>
          <a:prstGeom prst="rect">
            <a:avLst/>
          </a:prstGeom>
        </p:spPr>
      </p:pic>
      <p:pic>
        <p:nvPicPr>
          <p:cNvPr id="7" name="Picture 6">
            <a:extLst>
              <a:ext uri="{FF2B5EF4-FFF2-40B4-BE49-F238E27FC236}">
                <a16:creationId xmlns:a16="http://schemas.microsoft.com/office/drawing/2014/main" id="{60AD5490-7EC4-F395-6FCB-0590344B5052}"/>
              </a:ext>
            </a:extLst>
          </p:cNvPr>
          <p:cNvPicPr>
            <a:picLocks noChangeAspect="1"/>
          </p:cNvPicPr>
          <p:nvPr/>
        </p:nvPicPr>
        <p:blipFill>
          <a:blip r:embed="rId4"/>
          <a:stretch>
            <a:fillRect/>
          </a:stretch>
        </p:blipFill>
        <p:spPr>
          <a:xfrm>
            <a:off x="7209227" y="5520794"/>
            <a:ext cx="3916680" cy="1057504"/>
          </a:xfrm>
          <a:prstGeom prst="rect">
            <a:avLst/>
          </a:prstGeom>
        </p:spPr>
      </p:pic>
      <p:sp>
        <p:nvSpPr>
          <p:cNvPr id="9" name="Content Placeholder 8">
            <a:extLst>
              <a:ext uri="{FF2B5EF4-FFF2-40B4-BE49-F238E27FC236}">
                <a16:creationId xmlns:a16="http://schemas.microsoft.com/office/drawing/2014/main" id="{275D50ED-FF81-013D-12E5-F6E106D56D1B}"/>
              </a:ext>
            </a:extLst>
          </p:cNvPr>
          <p:cNvSpPr>
            <a:spLocks noGrp="1"/>
          </p:cNvSpPr>
          <p:nvPr>
            <p:ph idx="1"/>
          </p:nvPr>
        </p:nvSpPr>
        <p:spPr>
          <a:xfrm>
            <a:off x="0" y="1350934"/>
            <a:ext cx="6878264" cy="5408842"/>
          </a:xfrm>
        </p:spPr>
        <p:txBody>
          <a:bodyPr>
            <a:normAutofit fontScale="62500" lnSpcReduction="20000"/>
          </a:bodyPr>
          <a:lstStyle/>
          <a:p>
            <a:pPr marL="457200" marR="0" lvl="1" indent="0">
              <a:lnSpc>
                <a:spcPct val="107000"/>
              </a:lnSpc>
              <a:spcBef>
                <a:spcPts val="0"/>
              </a:spcBef>
              <a:spcAft>
                <a:spcPts val="800"/>
              </a:spcAft>
              <a:buSzPts val="1000"/>
              <a:buNone/>
              <a:tabLst>
                <a:tab pos="91440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American Medical Association (AMA) resources, toolkits, and initiatives to reduce burnout.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1" indent="0">
              <a:lnSpc>
                <a:spcPct val="107000"/>
              </a:lnSpc>
              <a:spcBef>
                <a:spcPts val="0"/>
              </a:spcBef>
              <a:spcAft>
                <a:spcPts val="800"/>
              </a:spcAft>
              <a:buSzPts val="1000"/>
              <a:buNone/>
              <a:tabLst>
                <a:tab pos="914400" algn="l"/>
              </a:tabLst>
            </a:pPr>
            <a:r>
              <a:rPr lang="en-US" sz="2800" dirty="0">
                <a:latin typeface="Calibri" panose="020F0502020204030204" pitchFamily="34" charset="0"/>
                <a:ea typeface="Calibri" panose="020F0502020204030204" pitchFamily="34" charset="0"/>
                <a:cs typeface="Times New Roman" panose="02020603050405020304" pitchFamily="18" charset="0"/>
                <a:hlinkClick r:id="rId5"/>
              </a:rPr>
              <a:t>https://edhub.ama-assn.org/steps-forward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SzPts val="1000"/>
              <a:buNone/>
              <a:tabLst>
                <a:tab pos="914400" algn="l"/>
              </a:tabLst>
            </a:pPr>
            <a:r>
              <a:rPr lang="en-US" sz="2800" dirty="0">
                <a:latin typeface="Calibri" panose="020F0502020204030204" pitchFamily="34" charset="0"/>
                <a:ea typeface="Calibri" panose="020F0502020204030204" pitchFamily="34" charset="0"/>
                <a:cs typeface="Times New Roman" panose="02020603050405020304" pitchFamily="18" charset="0"/>
                <a:hlinkClick r:id="rId6"/>
              </a:rPr>
              <a:t>https://www.youtube.com/watch?v=6eJjJO1xY3w</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SzPts val="1000"/>
              <a:buNone/>
              <a:tabLst>
                <a:tab pos="914400" algn="l"/>
              </a:tabLst>
            </a:pPr>
            <a:r>
              <a:rPr lang="en-US" sz="2800" dirty="0">
                <a:latin typeface="Calibri" panose="020F0502020204030204" pitchFamily="34" charset="0"/>
                <a:ea typeface="Calibri" panose="020F0502020204030204" pitchFamily="34" charset="0"/>
                <a:cs typeface="Times New Roman" panose="02020603050405020304" pitchFamily="18" charset="0"/>
                <a:hlinkClick r:id="rId7"/>
              </a:rPr>
              <a:t>https://www.aamc.org/about-us/mission-areas/medical-education/wellbeing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SzPts val="1000"/>
              <a:buNone/>
              <a:tabLst>
                <a:tab pos="914400" algn="l"/>
              </a:tabLs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SzPts val="1000"/>
              <a:buNone/>
              <a:tabLst>
                <a:tab pos="9144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STFM: resources and toolkits</a:t>
            </a:r>
          </a:p>
          <a:p>
            <a:pPr marL="457200" marR="0" lvl="1" indent="0">
              <a:lnSpc>
                <a:spcPct val="107000"/>
              </a:lnSpc>
              <a:spcBef>
                <a:spcPts val="0"/>
              </a:spcBef>
              <a:spcAft>
                <a:spcPts val="800"/>
              </a:spcAft>
              <a:buSzPts val="1000"/>
              <a:buNone/>
              <a:tabLst>
                <a:tab pos="914400" algn="l"/>
              </a:tabLst>
            </a:pPr>
            <a:r>
              <a:rPr lang="en-US" sz="2800" dirty="0">
                <a:latin typeface="Calibri" panose="020F0502020204030204" pitchFamily="34" charset="0"/>
                <a:ea typeface="Calibri" panose="020F0502020204030204" pitchFamily="34" charset="0"/>
                <a:cs typeface="Times New Roman" panose="02020603050405020304" pitchFamily="18" charset="0"/>
                <a:hlinkClick r:id="rId8"/>
              </a:rPr>
              <a:t>https://www.stfm.org/facultydevelopment/onlinecourses/wellnesscourse/overview/</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SzPts val="1000"/>
              <a:buNone/>
              <a:tabLst>
                <a:tab pos="914400" algn="l"/>
              </a:tabLst>
            </a:pPr>
            <a:r>
              <a:rPr lang="en-US" sz="2800" dirty="0">
                <a:latin typeface="Calibri" panose="020F0502020204030204" pitchFamily="34" charset="0"/>
                <a:ea typeface="Calibri" panose="020F0502020204030204" pitchFamily="34" charset="0"/>
                <a:cs typeface="Times New Roman" panose="02020603050405020304" pitchFamily="18" charset="0"/>
                <a:hlinkClick r:id="rId9"/>
              </a:rPr>
              <a:t>https://connect.stfm.org/behavioralsciencebasics/professional-development/new-item2</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SzPts val="1000"/>
              <a:buNone/>
              <a:tabLst>
                <a:tab pos="914400" algn="l"/>
              </a:tabLs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SzPts val="1000"/>
              <a:buNone/>
              <a:tabLst>
                <a:tab pos="91440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Organizations and Policies protecting physicians seeking mental health support.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1" indent="0">
              <a:lnSpc>
                <a:spcPct val="107000"/>
              </a:lnSpc>
              <a:spcBef>
                <a:spcPts val="0"/>
              </a:spcBef>
              <a:spcAft>
                <a:spcPts val="800"/>
              </a:spcAft>
              <a:buSzPts val="1000"/>
              <a:buNone/>
              <a:tabLst>
                <a:tab pos="914400" algn="l"/>
              </a:tabLst>
            </a:pPr>
            <a:r>
              <a:rPr lang="en-US" sz="2800" dirty="0">
                <a:latin typeface="Calibri" panose="020F0502020204030204" pitchFamily="34" charset="0"/>
                <a:ea typeface="Calibri" panose="020F0502020204030204" pitchFamily="34" charset="0"/>
                <a:cs typeface="Times New Roman" panose="02020603050405020304" pitchFamily="18" charset="0"/>
                <a:hlinkClick r:id="rId10"/>
              </a:rPr>
              <a:t>https://drlornabreen.org/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3987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45E-8B24-7513-8001-4F3F6CC2C009}"/>
              </a:ext>
            </a:extLst>
          </p:cNvPr>
          <p:cNvSpPr>
            <a:spLocks noGrp="1"/>
          </p:cNvSpPr>
          <p:nvPr>
            <p:ph type="title"/>
          </p:nvPr>
        </p:nvSpPr>
        <p:spPr>
          <a:xfrm>
            <a:off x="5497322" y="329184"/>
            <a:ext cx="4688333" cy="1783080"/>
          </a:xfrm>
        </p:spPr>
        <p:txBody>
          <a:bodyPr anchor="b">
            <a:normAutofit/>
          </a:bodyPr>
          <a:lstStyle/>
          <a:p>
            <a:r>
              <a:rPr lang="en-US" sz="4700"/>
              <a:t>Exercise: Pause, Reflect, and Act</a:t>
            </a:r>
          </a:p>
        </p:txBody>
      </p:sp>
      <p:pic>
        <p:nvPicPr>
          <p:cNvPr id="5" name="Picture 4" descr="Close up of heart shaped pages of a book">
            <a:extLst>
              <a:ext uri="{FF2B5EF4-FFF2-40B4-BE49-F238E27FC236}">
                <a16:creationId xmlns:a16="http://schemas.microsoft.com/office/drawing/2014/main" id="{A6409CCB-4D9F-67B8-DFE1-83F0A889D6E3}"/>
              </a:ext>
            </a:extLst>
          </p:cNvPr>
          <p:cNvPicPr>
            <a:picLocks noChangeAspect="1"/>
          </p:cNvPicPr>
          <p:nvPr/>
        </p:nvPicPr>
        <p:blipFill rotWithShape="1">
          <a:blip r:embed="rId2"/>
          <a:srcRect l="33348" r="32653" b="-1"/>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C64C404E-36BD-64CB-EDD0-C749CD1B281B}"/>
              </a:ext>
            </a:extLst>
          </p:cNvPr>
          <p:cNvSpPr>
            <a:spLocks noGrp="1"/>
          </p:cNvSpPr>
          <p:nvPr>
            <p:ph idx="1"/>
          </p:nvPr>
        </p:nvSpPr>
        <p:spPr>
          <a:xfrm>
            <a:off x="5497322" y="2706624"/>
            <a:ext cx="4688333" cy="3483864"/>
          </a:xfrm>
        </p:spPr>
        <p:txBody>
          <a:bodyPr>
            <a:normAutofit/>
          </a:bodyPr>
          <a:lstStyle/>
          <a:p>
            <a:r>
              <a:rPr lang="en-US" sz="1900"/>
              <a:t>What is your most meaningful relationship?</a:t>
            </a:r>
          </a:p>
          <a:p>
            <a:endParaRPr lang="en-US" sz="1900"/>
          </a:p>
          <a:p>
            <a:r>
              <a:rPr lang="en-US" sz="1900"/>
              <a:t>Take out your phone and text this person and let them know:</a:t>
            </a:r>
          </a:p>
          <a:p>
            <a:pPr lvl="1"/>
            <a:r>
              <a:rPr lang="en-US" sz="1900"/>
              <a:t>“I’m thinking about you”</a:t>
            </a:r>
          </a:p>
          <a:p>
            <a:pPr lvl="1"/>
            <a:r>
              <a:rPr lang="en-US" sz="1900"/>
              <a:t>“I love you”</a:t>
            </a:r>
          </a:p>
          <a:p>
            <a:pPr lvl="1"/>
            <a:r>
              <a:rPr lang="en-US" sz="1900"/>
              <a:t>“I admire you”…</a:t>
            </a:r>
          </a:p>
          <a:p>
            <a:endParaRPr lang="en-US" sz="1900"/>
          </a:p>
          <a:p>
            <a:r>
              <a:rPr lang="en-US" sz="1900"/>
              <a:t>Who did you text? (no, no…I’m asking you, so say it out loud!)</a:t>
            </a:r>
          </a:p>
        </p:txBody>
      </p:sp>
    </p:spTree>
    <p:extLst>
      <p:ext uri="{BB962C8B-B14F-4D97-AF65-F5344CB8AC3E}">
        <p14:creationId xmlns:p14="http://schemas.microsoft.com/office/powerpoint/2010/main" val="2220477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9DADD3-FA19-09BC-012E-80F8EAB31BC5}"/>
              </a:ext>
            </a:extLst>
          </p:cNvPr>
          <p:cNvSpPr>
            <a:spLocks noGrp="1"/>
          </p:cNvSpPr>
          <p:nvPr>
            <p:ph type="title"/>
          </p:nvPr>
        </p:nvSpPr>
        <p:spPr>
          <a:xfrm>
            <a:off x="0" y="-1"/>
            <a:ext cx="7973961" cy="830317"/>
          </a:xfrm>
        </p:spPr>
        <p:txBody>
          <a:bodyPr>
            <a:noAutofit/>
          </a:bodyPr>
          <a:lstStyle/>
          <a:p>
            <a:r>
              <a:rPr lang="en-US" sz="2800" b="1" u="sng" dirty="0"/>
              <a:t>Organizational Wellness and Personal Well-Being</a:t>
            </a:r>
            <a:br>
              <a:rPr lang="en-US" sz="2800" b="1" u="sng" dirty="0"/>
            </a:br>
            <a:endParaRPr lang="en-US" sz="2800" b="1" u="sng" dirty="0"/>
          </a:p>
        </p:txBody>
      </p:sp>
      <p:sp>
        <p:nvSpPr>
          <p:cNvPr id="8" name="Content Placeholder 7">
            <a:extLst>
              <a:ext uri="{FF2B5EF4-FFF2-40B4-BE49-F238E27FC236}">
                <a16:creationId xmlns:a16="http://schemas.microsoft.com/office/drawing/2014/main" id="{50F1389E-F964-E98F-BCAA-D2862D703A58}"/>
              </a:ext>
            </a:extLst>
          </p:cNvPr>
          <p:cNvSpPr>
            <a:spLocks noGrp="1"/>
          </p:cNvSpPr>
          <p:nvPr>
            <p:ph idx="1"/>
          </p:nvPr>
        </p:nvSpPr>
        <p:spPr>
          <a:xfrm>
            <a:off x="189186" y="830317"/>
            <a:ext cx="7381653" cy="5948855"/>
          </a:xfrm>
        </p:spPr>
        <p:txBody>
          <a:bodyPr>
            <a:noAutofit/>
          </a:bodyPr>
          <a:lstStyle/>
          <a:p>
            <a:r>
              <a:rPr lang="en-US" sz="3200" dirty="0"/>
              <a:t>Teaching how to fish </a:t>
            </a:r>
            <a:r>
              <a:rPr lang="en-US" sz="2000" dirty="0"/>
              <a:t>– from entry to exit</a:t>
            </a:r>
          </a:p>
          <a:p>
            <a:pPr lvl="1"/>
            <a:r>
              <a:rPr lang="en-US" sz="2000" dirty="0"/>
              <a:t>Leadership training</a:t>
            </a:r>
          </a:p>
          <a:p>
            <a:pPr lvl="1"/>
            <a:r>
              <a:rPr lang="en-US" sz="2000" dirty="0"/>
              <a:t>Mentorship</a:t>
            </a:r>
          </a:p>
          <a:p>
            <a:pPr lvl="1"/>
            <a:r>
              <a:rPr lang="en-US" sz="2000" dirty="0"/>
              <a:t>Coaching</a:t>
            </a:r>
          </a:p>
          <a:p>
            <a:pPr lvl="1"/>
            <a:endParaRPr lang="en-US" sz="1000" dirty="0"/>
          </a:p>
          <a:p>
            <a:r>
              <a:rPr lang="en-US" sz="2000" dirty="0"/>
              <a:t>Organizational Wellness is </a:t>
            </a:r>
            <a:r>
              <a:rPr lang="en-US" sz="2000" u="sng" dirty="0"/>
              <a:t>not just about problems to solve</a:t>
            </a:r>
            <a:r>
              <a:rPr lang="en-US" sz="2000" dirty="0"/>
              <a:t>, it is a </a:t>
            </a:r>
            <a:r>
              <a:rPr lang="en-US" sz="2000" u="sng" dirty="0"/>
              <a:t>culture to build</a:t>
            </a:r>
          </a:p>
          <a:p>
            <a:pPr lvl="1"/>
            <a:r>
              <a:rPr lang="en-US" sz="2000" dirty="0"/>
              <a:t>Collaboration invites engagement (reduces absenteeism and presenteeism)</a:t>
            </a:r>
          </a:p>
          <a:p>
            <a:pPr marL="0" indent="0">
              <a:buNone/>
            </a:pPr>
            <a:endParaRPr lang="en-US" sz="1000" dirty="0"/>
          </a:p>
          <a:p>
            <a:r>
              <a:rPr lang="en-US" sz="2000" dirty="0"/>
              <a:t>Culture building is about behavior and people</a:t>
            </a:r>
          </a:p>
          <a:p>
            <a:pPr lvl="1"/>
            <a:r>
              <a:rPr lang="en-US" sz="2000" b="1" u="sng" dirty="0"/>
              <a:t>Learning life stories</a:t>
            </a:r>
            <a:r>
              <a:rPr lang="en-US" sz="2000" b="1" dirty="0"/>
              <a:t> </a:t>
            </a:r>
            <a:r>
              <a:rPr lang="en-US" sz="2000" dirty="0"/>
              <a:t>and </a:t>
            </a:r>
            <a:r>
              <a:rPr lang="en-US" sz="2000" u="sng" dirty="0"/>
              <a:t>sharing our own</a:t>
            </a:r>
            <a:r>
              <a:rPr lang="en-US" sz="2000" dirty="0"/>
              <a:t> improves connection with our teams; engender trust and comradery; Helps understand the WHY.</a:t>
            </a:r>
          </a:p>
          <a:p>
            <a:pPr marL="0" indent="0">
              <a:buNone/>
            </a:pPr>
            <a:endParaRPr lang="en-US" sz="1000" dirty="0"/>
          </a:p>
          <a:p>
            <a:r>
              <a:rPr lang="en-US" sz="2000" dirty="0"/>
              <a:t>Organizational Wellness cannot be achieved without focusing on personal well-being at all levels of Upstate from the C-suite out</a:t>
            </a:r>
          </a:p>
          <a:p>
            <a:pPr lvl="1"/>
            <a:r>
              <a:rPr lang="en-US" sz="3200" dirty="0"/>
              <a:t>Focus is on improving HEALTHSPAN</a:t>
            </a:r>
          </a:p>
        </p:txBody>
      </p:sp>
      <p:pic>
        <p:nvPicPr>
          <p:cNvPr id="1026" name="Picture 2" descr="Image preview">
            <a:extLst>
              <a:ext uri="{FF2B5EF4-FFF2-40B4-BE49-F238E27FC236}">
                <a16:creationId xmlns:a16="http://schemas.microsoft.com/office/drawing/2014/main" id="{B0D5B1B9-6269-8F05-3FB4-096EF871CC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8" r="10828"/>
          <a:stretch/>
        </p:blipFill>
        <p:spPr bwMode="auto">
          <a:xfrm>
            <a:off x="9209626" y="3625865"/>
            <a:ext cx="2141545" cy="32321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B8C1AB-14C1-DB3B-758C-338001F6DDF9}"/>
              </a:ext>
            </a:extLst>
          </p:cNvPr>
          <p:cNvPicPr>
            <a:picLocks noChangeAspect="1"/>
          </p:cNvPicPr>
          <p:nvPr/>
        </p:nvPicPr>
        <p:blipFill>
          <a:blip r:embed="rId3"/>
          <a:stretch>
            <a:fillRect/>
          </a:stretch>
        </p:blipFill>
        <p:spPr>
          <a:xfrm>
            <a:off x="8668274" y="0"/>
            <a:ext cx="3224248" cy="3349868"/>
          </a:xfrm>
          <a:prstGeom prst="rect">
            <a:avLst/>
          </a:prstGeom>
        </p:spPr>
      </p:pic>
      <p:sp>
        <p:nvSpPr>
          <p:cNvPr id="6" name="TextBox 5">
            <a:extLst>
              <a:ext uri="{FF2B5EF4-FFF2-40B4-BE49-F238E27FC236}">
                <a16:creationId xmlns:a16="http://schemas.microsoft.com/office/drawing/2014/main" id="{9BEEA752-FFC8-9F5A-EF12-BD2F6FD93B15}"/>
              </a:ext>
            </a:extLst>
          </p:cNvPr>
          <p:cNvSpPr txBox="1"/>
          <p:nvPr/>
        </p:nvSpPr>
        <p:spPr>
          <a:xfrm>
            <a:off x="7240285" y="3303201"/>
            <a:ext cx="6160168" cy="369332"/>
          </a:xfrm>
          <a:prstGeom prst="rect">
            <a:avLst/>
          </a:prstGeom>
          <a:noFill/>
        </p:spPr>
        <p:txBody>
          <a:bodyPr wrap="square">
            <a:spAutoFit/>
          </a:bodyPr>
          <a:lstStyle/>
          <a:p>
            <a:pPr algn="ctr"/>
            <a:r>
              <a:rPr lang="en-US" b="1" dirty="0">
                <a:solidFill>
                  <a:srgbClr val="C00000"/>
                </a:solidFill>
              </a:rPr>
              <a:t>WALK THIS WAYYY…TALK THIS WAYY!</a:t>
            </a:r>
          </a:p>
        </p:txBody>
      </p:sp>
      <p:sp>
        <p:nvSpPr>
          <p:cNvPr id="10" name="TextBox 9">
            <a:extLst>
              <a:ext uri="{FF2B5EF4-FFF2-40B4-BE49-F238E27FC236}">
                <a16:creationId xmlns:a16="http://schemas.microsoft.com/office/drawing/2014/main" id="{5C7EBE6E-5FED-7F24-263D-69B64A196964}"/>
              </a:ext>
            </a:extLst>
          </p:cNvPr>
          <p:cNvSpPr txBox="1"/>
          <p:nvPr/>
        </p:nvSpPr>
        <p:spPr>
          <a:xfrm>
            <a:off x="9767349" y="117734"/>
            <a:ext cx="1874519" cy="369332"/>
          </a:xfrm>
          <a:prstGeom prst="rect">
            <a:avLst/>
          </a:prstGeom>
          <a:noFill/>
        </p:spPr>
        <p:txBody>
          <a:bodyPr wrap="square">
            <a:spAutoFit/>
          </a:bodyPr>
          <a:lstStyle/>
          <a:p>
            <a:r>
              <a:rPr lang="en-US" dirty="0"/>
              <a:t>Dr. Corona</a:t>
            </a:r>
          </a:p>
        </p:txBody>
      </p:sp>
      <p:sp>
        <p:nvSpPr>
          <p:cNvPr id="12" name="TextBox 11">
            <a:extLst>
              <a:ext uri="{FF2B5EF4-FFF2-40B4-BE49-F238E27FC236}">
                <a16:creationId xmlns:a16="http://schemas.microsoft.com/office/drawing/2014/main" id="{290A3B32-3F00-3E04-8ADF-BC5B38B43B7D}"/>
              </a:ext>
            </a:extLst>
          </p:cNvPr>
          <p:cNvSpPr txBox="1"/>
          <p:nvPr/>
        </p:nvSpPr>
        <p:spPr>
          <a:xfrm>
            <a:off x="10704608" y="393731"/>
            <a:ext cx="546233" cy="369332"/>
          </a:xfrm>
          <a:prstGeom prst="rect">
            <a:avLst/>
          </a:prstGeom>
          <a:noFill/>
        </p:spPr>
        <p:txBody>
          <a:bodyPr wrap="square">
            <a:spAutoFit/>
          </a:bodyPr>
          <a:lstStyle/>
          <a:p>
            <a:r>
              <a:rPr lang="en-US" dirty="0"/>
              <a:t>Me</a:t>
            </a:r>
          </a:p>
        </p:txBody>
      </p:sp>
    </p:spTree>
    <p:extLst>
      <p:ext uri="{BB962C8B-B14F-4D97-AF65-F5344CB8AC3E}">
        <p14:creationId xmlns:p14="http://schemas.microsoft.com/office/powerpoint/2010/main" val="862494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B4DB-21D7-E0DE-9B69-61C7A651B72B}"/>
              </a:ext>
            </a:extLst>
          </p:cNvPr>
          <p:cNvSpPr>
            <a:spLocks noGrp="1"/>
          </p:cNvSpPr>
          <p:nvPr>
            <p:ph type="title"/>
          </p:nvPr>
        </p:nvSpPr>
        <p:spPr/>
        <p:txBody>
          <a:bodyPr>
            <a:normAutofit/>
          </a:bodyPr>
          <a:lstStyle/>
          <a:p>
            <a:pPr>
              <a:spcAft>
                <a:spcPts val="0"/>
              </a:spcAft>
            </a:pPr>
            <a:r>
              <a:rPr lang="en-US" sz="2800" b="1" u="sng" dirty="0">
                <a:effectLst/>
                <a:latin typeface="Times New Roman" panose="02020603050405020304" pitchFamily="18" charset="0"/>
                <a:ea typeface="Times New Roman" panose="02020603050405020304" pitchFamily="18" charset="0"/>
              </a:rPr>
              <a:t>Case Studies and Success Stories: </a:t>
            </a:r>
            <a:r>
              <a:rPr lang="en-US" sz="2800" u="sng" dirty="0">
                <a:effectLst/>
                <a:latin typeface="Times New Roman" panose="02020603050405020304" pitchFamily="18" charset="0"/>
                <a:ea typeface="Times New Roman" panose="02020603050405020304" pitchFamily="18" charset="0"/>
              </a:rPr>
              <a:t>Learning from Experience</a:t>
            </a:r>
            <a:endParaRPr lang="en-US" sz="2800" u="sng" dirty="0"/>
          </a:p>
        </p:txBody>
      </p:sp>
      <p:sp>
        <p:nvSpPr>
          <p:cNvPr id="3" name="Content Placeholder 2">
            <a:extLst>
              <a:ext uri="{FF2B5EF4-FFF2-40B4-BE49-F238E27FC236}">
                <a16:creationId xmlns:a16="http://schemas.microsoft.com/office/drawing/2014/main" id="{871B6CE7-D37C-C2F4-1BC8-FF7B8A58EDB2}"/>
              </a:ext>
            </a:extLst>
          </p:cNvPr>
          <p:cNvSpPr>
            <a:spLocks noGrp="1"/>
          </p:cNvSpPr>
          <p:nvPr>
            <p:ph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Physicians’ Self-Care Strategies: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Setting boundaries, prioritizing personal well-being, and seeking peer support can significantly reduce burnout.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Systemic Organizational Changes: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Leadership involvement, reduced administrative burden, flexible work arrangements, and cultural shifts promoting well-being are critical.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Data-Driven Interventions: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Institutions that measure physician well-being and adapt policies accordingly see better outcomes.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Sustained Commitment is Key: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Long-term improvements require ongoing institutional commitment, not just short-term wellness programs.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800"/>
              </a:spcAft>
              <a:buSzPts val="1000"/>
              <a:buNone/>
              <a:tabLst>
                <a:tab pos="914400" algn="l"/>
              </a:tabLst>
            </a:pPr>
            <a:endParaRPr lang="en-US" dirty="0"/>
          </a:p>
        </p:txBody>
      </p:sp>
    </p:spTree>
    <p:extLst>
      <p:ext uri="{BB962C8B-B14F-4D97-AF65-F5344CB8AC3E}">
        <p14:creationId xmlns:p14="http://schemas.microsoft.com/office/powerpoint/2010/main" val="4061675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he Hand"/>
            </a:endParaRPr>
          </a:p>
        </p:txBody>
      </p:sp>
      <p:pic>
        <p:nvPicPr>
          <p:cNvPr id="5" name="Picture 4" descr="Milky way galaxy with stars and space dust in the universe">
            <a:extLst>
              <a:ext uri="{FF2B5EF4-FFF2-40B4-BE49-F238E27FC236}">
                <a16:creationId xmlns:a16="http://schemas.microsoft.com/office/drawing/2014/main" id="{187F7BF6-A806-A37D-EFFA-9B02C6DAE05E}"/>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5709" r="-1" b="-1"/>
          <a:stretch/>
        </p:blipFill>
        <p:spPr>
          <a:xfrm>
            <a:off x="1526302" y="857251"/>
            <a:ext cx="9141698" cy="5143493"/>
          </a:xfrm>
          <a:prstGeom prst="rect">
            <a:avLst/>
          </a:prstGeom>
        </p:spPr>
      </p:pic>
      <p:sp>
        <p:nvSpPr>
          <p:cNvPr id="2" name="Title 1">
            <a:extLst>
              <a:ext uri="{FF2B5EF4-FFF2-40B4-BE49-F238E27FC236}">
                <a16:creationId xmlns:a16="http://schemas.microsoft.com/office/drawing/2014/main" id="{C32DA1C1-154D-07C1-21C6-E357C2B13BD1}"/>
              </a:ext>
            </a:extLst>
          </p:cNvPr>
          <p:cNvSpPr>
            <a:spLocks noGrp="1"/>
          </p:cNvSpPr>
          <p:nvPr>
            <p:ph type="ctrTitle"/>
          </p:nvPr>
        </p:nvSpPr>
        <p:spPr>
          <a:xfrm>
            <a:off x="1521715" y="2386557"/>
            <a:ext cx="9141697" cy="1238488"/>
          </a:xfrm>
        </p:spPr>
        <p:txBody>
          <a:bodyPr>
            <a:normAutofit/>
          </a:bodyPr>
          <a:lstStyle/>
          <a:p>
            <a:pPr algn="ctr">
              <a:lnSpc>
                <a:spcPct val="90000"/>
              </a:lnSpc>
            </a:pPr>
            <a:r>
              <a:rPr lang="en-US" sz="4425" dirty="0"/>
              <a:t>…GOOD…BEST…BETTER…</a:t>
            </a:r>
          </a:p>
        </p:txBody>
      </p:sp>
      <p:sp>
        <p:nvSpPr>
          <p:cNvPr id="12"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4655" y="4133717"/>
            <a:ext cx="3182692" cy="20574"/>
          </a:xfrm>
          <a:custGeom>
            <a:avLst/>
            <a:gdLst>
              <a:gd name="connsiteX0" fmla="*/ 0 w 3182692"/>
              <a:gd name="connsiteY0" fmla="*/ 0 h 20574"/>
              <a:gd name="connsiteX1" fmla="*/ 604711 w 3182692"/>
              <a:gd name="connsiteY1" fmla="*/ 0 h 20574"/>
              <a:gd name="connsiteX2" fmla="*/ 1241250 w 3182692"/>
              <a:gd name="connsiteY2" fmla="*/ 0 h 20574"/>
              <a:gd name="connsiteX3" fmla="*/ 1909615 w 3182692"/>
              <a:gd name="connsiteY3" fmla="*/ 0 h 20574"/>
              <a:gd name="connsiteX4" fmla="*/ 2577981 w 3182692"/>
              <a:gd name="connsiteY4" fmla="*/ 0 h 20574"/>
              <a:gd name="connsiteX5" fmla="*/ 3182692 w 3182692"/>
              <a:gd name="connsiteY5" fmla="*/ 0 h 20574"/>
              <a:gd name="connsiteX6" fmla="*/ 3182692 w 3182692"/>
              <a:gd name="connsiteY6" fmla="*/ 20574 h 20574"/>
              <a:gd name="connsiteX7" fmla="*/ 2482500 w 3182692"/>
              <a:gd name="connsiteY7" fmla="*/ 20574 h 20574"/>
              <a:gd name="connsiteX8" fmla="*/ 1782308 w 3182692"/>
              <a:gd name="connsiteY8" fmla="*/ 20574 h 20574"/>
              <a:gd name="connsiteX9" fmla="*/ 1145769 w 3182692"/>
              <a:gd name="connsiteY9" fmla="*/ 20574 h 20574"/>
              <a:gd name="connsiteX10" fmla="*/ 0 w 3182692"/>
              <a:gd name="connsiteY10" fmla="*/ 20574 h 20574"/>
              <a:gd name="connsiteX11" fmla="*/ 0 w 3182692"/>
              <a:gd name="connsiteY11" fmla="*/ 0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20574"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869" y="8892"/>
                  <a:pt x="3183080" y="12703"/>
                  <a:pt x="3182692" y="20574"/>
                </a:cubicBezTo>
                <a:cubicBezTo>
                  <a:pt x="2998421" y="24028"/>
                  <a:pt x="2675038" y="21300"/>
                  <a:pt x="2482500" y="20574"/>
                </a:cubicBezTo>
                <a:cubicBezTo>
                  <a:pt x="2289962" y="19848"/>
                  <a:pt x="1930644" y="9120"/>
                  <a:pt x="1782308" y="20574"/>
                </a:cubicBezTo>
                <a:cubicBezTo>
                  <a:pt x="1633972" y="32028"/>
                  <a:pt x="1287388" y="294"/>
                  <a:pt x="1145769" y="20574"/>
                </a:cubicBezTo>
                <a:cubicBezTo>
                  <a:pt x="1004150" y="40854"/>
                  <a:pt x="256377" y="-35152"/>
                  <a:pt x="0" y="20574"/>
                </a:cubicBezTo>
                <a:cubicBezTo>
                  <a:pt x="-161" y="11630"/>
                  <a:pt x="139" y="4527"/>
                  <a:pt x="0" y="0"/>
                </a:cubicBezTo>
                <a:close/>
              </a:path>
              <a:path w="3182692" h="20574"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3228" y="8886"/>
                  <a:pt x="3182047" y="10327"/>
                  <a:pt x="3182692" y="20574"/>
                </a:cubicBezTo>
                <a:cubicBezTo>
                  <a:pt x="3039109" y="-10415"/>
                  <a:pt x="2823860" y="16134"/>
                  <a:pt x="2546154" y="20574"/>
                </a:cubicBezTo>
                <a:cubicBezTo>
                  <a:pt x="2268448" y="25014"/>
                  <a:pt x="2098674" y="7577"/>
                  <a:pt x="1845961" y="20574"/>
                </a:cubicBezTo>
                <a:cubicBezTo>
                  <a:pt x="1593248" y="33571"/>
                  <a:pt x="1456743" y="29846"/>
                  <a:pt x="1304904" y="20574"/>
                </a:cubicBezTo>
                <a:cubicBezTo>
                  <a:pt x="1153065" y="11302"/>
                  <a:pt x="947204" y="13412"/>
                  <a:pt x="668365" y="20574"/>
                </a:cubicBezTo>
                <a:cubicBezTo>
                  <a:pt x="389526" y="27736"/>
                  <a:pt x="288244" y="-2342"/>
                  <a:pt x="0" y="20574"/>
                </a:cubicBezTo>
                <a:cubicBezTo>
                  <a:pt x="271" y="13936"/>
                  <a:pt x="-429" y="8006"/>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he Hand"/>
            </a:endParaRPr>
          </a:p>
        </p:txBody>
      </p:sp>
    </p:spTree>
    <p:extLst>
      <p:ext uri="{BB962C8B-B14F-4D97-AF65-F5344CB8AC3E}">
        <p14:creationId xmlns:p14="http://schemas.microsoft.com/office/powerpoint/2010/main" val="380224485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1C5E-7990-404E-D854-B7385BF7E80E}"/>
              </a:ext>
            </a:extLst>
          </p:cNvPr>
          <p:cNvSpPr>
            <a:spLocks noGrp="1"/>
          </p:cNvSpPr>
          <p:nvPr>
            <p:ph type="title"/>
          </p:nvPr>
        </p:nvSpPr>
        <p:spPr/>
        <p:txBody>
          <a:bodyPr>
            <a:normAutofit/>
          </a:bodyPr>
          <a:lstStyle/>
          <a:p>
            <a:r>
              <a:rPr lang="en-US" sz="2800" b="1" u="sng" dirty="0">
                <a:effectLst/>
                <a:latin typeface="Times New Roman" panose="02020603050405020304" pitchFamily="18" charset="0"/>
                <a:ea typeface="Times New Roman" panose="02020603050405020304" pitchFamily="18" charset="0"/>
              </a:rPr>
              <a:t>Conclusion: </a:t>
            </a:r>
            <a:r>
              <a:rPr lang="en-US" sz="2800" u="sng" dirty="0">
                <a:effectLst/>
                <a:latin typeface="Times New Roman" panose="02020603050405020304" pitchFamily="18" charset="0"/>
                <a:ea typeface="Times New Roman" panose="02020603050405020304" pitchFamily="18" charset="0"/>
              </a:rPr>
              <a:t>Call to Action</a:t>
            </a:r>
            <a:endParaRPr lang="en-US" sz="2800" u="sng" dirty="0"/>
          </a:p>
        </p:txBody>
      </p:sp>
      <p:sp>
        <p:nvSpPr>
          <p:cNvPr id="3" name="Content Placeholder 2">
            <a:extLst>
              <a:ext uri="{FF2B5EF4-FFF2-40B4-BE49-F238E27FC236}">
                <a16:creationId xmlns:a16="http://schemas.microsoft.com/office/drawing/2014/main" id="{3D5D827F-7258-16E3-6884-9D57FAAE55A1}"/>
              </a:ext>
            </a:extLst>
          </p:cNvPr>
          <p:cNvSpPr>
            <a:spLocks noGrp="1"/>
          </p:cNvSpPr>
          <p:nvPr>
            <p:ph idx="1"/>
          </p:nvPr>
        </p:nvSpPr>
        <p:spPr/>
        <p:txBody>
          <a:bodyPr/>
          <a:lstStyle/>
          <a:p>
            <a:pPr marL="0" marR="0">
              <a:lnSpc>
                <a:spcPct val="107000"/>
              </a:lnSpc>
              <a:spcBef>
                <a:spcPts val="0"/>
              </a:spcBef>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What Can You Do </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Today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spcAft>
                <a:spcPts val="800"/>
              </a:spcAft>
              <a:buFont typeface="+mj-lt"/>
              <a:buAutoNum type="arabicPeriod"/>
              <a:tabLst>
                <a:tab pos="457200" algn="l"/>
              </a:tabLst>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Adopt One Wellness Practice</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(mindfulness, better sleep).</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spcAft>
                <a:spcPts val="800"/>
              </a:spcAft>
              <a:buFont typeface="+mj-lt"/>
              <a:buAutoNum type="arabicPeriod"/>
              <a:tabLst>
                <a:tab pos="457200" algn="l"/>
              </a:tabLst>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Advocate for Systemic Change</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(peer support, administrative reforms).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spcAft>
                <a:spcPts val="800"/>
              </a:spcAft>
              <a:buFont typeface="+mj-lt"/>
              <a:buAutoNum type="arabicPeriod"/>
              <a:tabLst>
                <a:tab pos="457200" algn="l"/>
              </a:tabLst>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Prioritize Yourself Without Guilt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 A healthy physician provides better care.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spcAft>
                <a:spcPts val="800"/>
              </a:spcAft>
              <a:buNone/>
              <a:tabLst>
                <a:tab pos="457200" algn="l"/>
              </a:tabLs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ctr">
              <a:lnSpc>
                <a:spcPct val="107000"/>
              </a:lnSpc>
              <a:spcBef>
                <a:spcPts val="0"/>
              </a:spcBef>
              <a:spcAft>
                <a:spcPts val="800"/>
              </a:spcAft>
              <a:buNone/>
              <a:tabLst>
                <a:tab pos="457200" algn="l"/>
              </a:tabLst>
            </a:pPr>
            <a:r>
              <a:rPr lang="en-US" sz="7200" dirty="0">
                <a:latin typeface="Calibri" panose="020F0502020204030204" pitchFamily="34" charset="0"/>
                <a:ea typeface="Calibri" panose="020F0502020204030204" pitchFamily="34" charset="0"/>
                <a:cs typeface="Times New Roman" panose="02020603050405020304" pitchFamily="18" charset="0"/>
              </a:rPr>
              <a:t>“HEAL THY SELF”</a:t>
            </a:r>
            <a:endParaRPr lang="en-US" sz="7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107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5" end="5"/>
                                            </p:txEl>
                                          </p:spTgt>
                                        </p:tgtEl>
                                        <p:attrNameLst>
                                          <p:attrName>ppt_x</p:attrName>
                                          <p:attrName>ppt_y</p:attrName>
                                        </p:attrNameLst>
                                      </p:cBhvr>
                                    </p:animMotion>
                                    <p:animRot by="1500000">
                                      <p:cBhvr>
                                        <p:cTn id="7" dur="125" fill="hold">
                                          <p:stCondLst>
                                            <p:cond delay="0"/>
                                          </p:stCondLst>
                                        </p:cTn>
                                        <p:tgtEl>
                                          <p:spTgt spid="3">
                                            <p:txEl>
                                              <p:pRg st="5" end="5"/>
                                            </p:txEl>
                                          </p:spTgt>
                                        </p:tgtEl>
                                        <p:attrNameLst>
                                          <p:attrName>r</p:attrName>
                                        </p:attrNameLst>
                                      </p:cBhvr>
                                    </p:animRot>
                                    <p:animRot by="-1500000">
                                      <p:cBhvr>
                                        <p:cTn id="8" dur="125" fill="hold">
                                          <p:stCondLst>
                                            <p:cond delay="125"/>
                                          </p:stCondLst>
                                        </p:cTn>
                                        <p:tgtEl>
                                          <p:spTgt spid="3">
                                            <p:txEl>
                                              <p:pRg st="5" end="5"/>
                                            </p:txEl>
                                          </p:spTgt>
                                        </p:tgtEl>
                                        <p:attrNameLst>
                                          <p:attrName>r</p:attrName>
                                        </p:attrNameLst>
                                      </p:cBhvr>
                                    </p:animRot>
                                    <p:animRot by="-1500000">
                                      <p:cBhvr>
                                        <p:cTn id="9" dur="125" fill="hold">
                                          <p:stCondLst>
                                            <p:cond delay="250"/>
                                          </p:stCondLst>
                                        </p:cTn>
                                        <p:tgtEl>
                                          <p:spTgt spid="3">
                                            <p:txEl>
                                              <p:pRg st="5" end="5"/>
                                            </p:txEl>
                                          </p:spTgt>
                                        </p:tgtEl>
                                        <p:attrNameLst>
                                          <p:attrName>r</p:attrName>
                                        </p:attrNameLst>
                                      </p:cBhvr>
                                    </p:animRot>
                                    <p:animRot by="1500000">
                                      <p:cBhvr>
                                        <p:cTn id="10" dur="125" fill="hold">
                                          <p:stCondLst>
                                            <p:cond delay="375"/>
                                          </p:stCondLst>
                                        </p:cTn>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F9C9-B5F9-38FF-C328-C275CCADF406}"/>
              </a:ext>
            </a:extLst>
          </p:cNvPr>
          <p:cNvSpPr>
            <a:spLocks noGrp="1"/>
          </p:cNvSpPr>
          <p:nvPr>
            <p:ph type="title"/>
          </p:nvPr>
        </p:nvSpPr>
        <p:spPr>
          <a:xfrm>
            <a:off x="2143432" y="1463292"/>
            <a:ext cx="2984404" cy="1090022"/>
          </a:xfrm>
        </p:spPr>
        <p:txBody>
          <a:bodyPr>
            <a:normAutofit fontScale="90000"/>
          </a:bodyPr>
          <a:lstStyle/>
          <a:p>
            <a:r>
              <a:rPr lang="en-US" b="1" u="sng"/>
              <a:t>What are you willing to do?</a:t>
            </a:r>
          </a:p>
        </p:txBody>
      </p:sp>
      <p:sp>
        <p:nvSpPr>
          <p:cNvPr id="5" name="Content Placeholder 4">
            <a:extLst>
              <a:ext uri="{FF2B5EF4-FFF2-40B4-BE49-F238E27FC236}">
                <a16:creationId xmlns:a16="http://schemas.microsoft.com/office/drawing/2014/main" id="{F1627C3C-EFAD-EEC4-24C7-78D8C70B9B11}"/>
              </a:ext>
            </a:extLst>
          </p:cNvPr>
          <p:cNvSpPr>
            <a:spLocks noGrp="1"/>
          </p:cNvSpPr>
          <p:nvPr>
            <p:ph idx="1"/>
          </p:nvPr>
        </p:nvSpPr>
        <p:spPr>
          <a:xfrm>
            <a:off x="2125634" y="2553317"/>
            <a:ext cx="3002202" cy="2728451"/>
          </a:xfrm>
        </p:spPr>
        <p:txBody>
          <a:bodyPr>
            <a:normAutofit fontScale="92500" lnSpcReduction="10000"/>
          </a:bodyPr>
          <a:lstStyle/>
          <a:p>
            <a:pPr>
              <a:lnSpc>
                <a:spcPct val="90000"/>
              </a:lnSpc>
            </a:pPr>
            <a:r>
              <a:rPr lang="en-US" sz="1050" dirty="0"/>
              <a:t>Handle Hard Better</a:t>
            </a:r>
          </a:p>
          <a:p>
            <a:pPr marL="0" indent="0">
              <a:buNone/>
            </a:pPr>
            <a:r>
              <a:rPr lang="en-US" sz="1050" dirty="0">
                <a:hlinkClick r:id="rId2"/>
              </a:rPr>
              <a:t>https://www.youtube.com/watch?v=oDzfZOfNki4</a:t>
            </a:r>
            <a:endParaRPr lang="en-US" sz="1050" dirty="0"/>
          </a:p>
          <a:p>
            <a:pPr marL="0" indent="0">
              <a:buNone/>
            </a:pPr>
            <a:endParaRPr lang="en-US" sz="1050" dirty="0"/>
          </a:p>
          <a:p>
            <a:pPr>
              <a:lnSpc>
                <a:spcPct val="90000"/>
              </a:lnSpc>
            </a:pPr>
            <a:r>
              <a:rPr lang="en-US" sz="1050" dirty="0"/>
              <a:t>Kobe Bryant</a:t>
            </a:r>
          </a:p>
          <a:p>
            <a:pPr marL="0" indent="0">
              <a:buNone/>
            </a:pPr>
            <a:r>
              <a:rPr lang="en-US" sz="800" dirty="0">
                <a:hlinkClick r:id="rId3"/>
              </a:rPr>
              <a:t>Kobe Bryant Explains Mamba Mentality – YouTube</a:t>
            </a:r>
            <a:endParaRPr lang="en-US" sz="800" dirty="0"/>
          </a:p>
          <a:p>
            <a:pPr marL="0" indent="0">
              <a:buNone/>
            </a:pPr>
            <a:endParaRPr lang="en-US" sz="1050" dirty="0"/>
          </a:p>
          <a:p>
            <a:pPr>
              <a:lnSpc>
                <a:spcPct val="90000"/>
              </a:lnSpc>
            </a:pPr>
            <a:r>
              <a:rPr lang="en-US" sz="1050" dirty="0"/>
              <a:t>Denzel Washington</a:t>
            </a:r>
          </a:p>
          <a:p>
            <a:pPr marL="0" indent="0">
              <a:buNone/>
            </a:pPr>
            <a:r>
              <a:rPr lang="en-US" sz="1050" dirty="0">
                <a:hlinkClick r:id="rId4"/>
              </a:rPr>
              <a:t>https://www.youtube.com/watch?v=nkLD0_ay760</a:t>
            </a:r>
            <a:endParaRPr lang="en-US" sz="1050" dirty="0"/>
          </a:p>
          <a:p>
            <a:pPr marL="0" indent="0">
              <a:buNone/>
            </a:pPr>
            <a:endParaRPr lang="en-US" sz="1050" dirty="0"/>
          </a:p>
          <a:p>
            <a:pPr>
              <a:lnSpc>
                <a:spcPct val="90000"/>
              </a:lnSpc>
            </a:pPr>
            <a:r>
              <a:rPr lang="en-US" sz="1050" dirty="0"/>
              <a:t>Bishop Desmond Tutu</a:t>
            </a:r>
          </a:p>
          <a:p>
            <a:pPr marL="0" indent="0">
              <a:buNone/>
            </a:pPr>
            <a:r>
              <a:rPr lang="en-US" sz="1050" dirty="0">
                <a:hlinkClick r:id="rId5"/>
              </a:rPr>
              <a:t>https://www.youtube.com/watch?v=44xbZ8MN1uk</a:t>
            </a:r>
            <a:endParaRPr lang="en-US" sz="1050" dirty="0"/>
          </a:p>
          <a:p>
            <a:pPr marL="0" indent="0">
              <a:buNone/>
            </a:pPr>
            <a:endParaRPr lang="en-US" sz="1050" dirty="0"/>
          </a:p>
          <a:p>
            <a:pPr marL="0" indent="0">
              <a:buNone/>
            </a:pPr>
            <a:endParaRPr lang="en-US" sz="1050" dirty="0"/>
          </a:p>
        </p:txBody>
      </p:sp>
      <p:pic>
        <p:nvPicPr>
          <p:cNvPr id="4" name="Picture 3" descr="Rock climber scaling a mountain">
            <a:extLst>
              <a:ext uri="{FF2B5EF4-FFF2-40B4-BE49-F238E27FC236}">
                <a16:creationId xmlns:a16="http://schemas.microsoft.com/office/drawing/2014/main" id="{DD58B521-2114-99AF-56EC-791581F42CDC}"/>
              </a:ext>
            </a:extLst>
          </p:cNvPr>
          <p:cNvPicPr>
            <a:picLocks noChangeAspect="1"/>
          </p:cNvPicPr>
          <p:nvPr/>
        </p:nvPicPr>
        <p:blipFill rotWithShape="1">
          <a:blip r:embed="rId6">
            <a:extLst>
              <a:ext uri="{28A0092B-C50C-407E-A947-70E740481C1C}">
                <a14:useLocalDpi xmlns:a14="http://schemas.microsoft.com/office/drawing/2010/main" val="0"/>
              </a:ext>
            </a:extLst>
          </a:blip>
          <a:srcRect l="15329" r="8339" b="1"/>
          <a:stretch/>
        </p:blipFill>
        <p:spPr>
          <a:xfrm>
            <a:off x="5491315" y="1653767"/>
            <a:ext cx="4571695" cy="342879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7736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 name="Rectangle 150">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146" name="Content Placeholder 3" descr="Content Placeholder 3"/>
          <p:cNvPicPr>
            <a:picLocks noChangeAspect="1"/>
          </p:cNvPicPr>
          <p:nvPr/>
        </p:nvPicPr>
        <p:blipFill rotWithShape="1">
          <a:blip r:embed="rId2" cstate="print"/>
          <a:srcRect l="15678" r="-1" b="-1"/>
          <a:stretch/>
        </p:blipFill>
        <p:spPr>
          <a:xfrm>
            <a:off x="2037432" y="685800"/>
            <a:ext cx="8116219" cy="5486400"/>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D2D41-6E10-9223-AF5A-E397376BAC60}"/>
              </a:ext>
            </a:extLst>
          </p:cNvPr>
          <p:cNvSpPr>
            <a:spLocks noGrp="1"/>
          </p:cNvSpPr>
          <p:nvPr>
            <p:ph type="title"/>
          </p:nvPr>
        </p:nvSpPr>
        <p:spPr/>
        <p:txBody>
          <a:bodyPr/>
          <a:lstStyle/>
          <a:p>
            <a:r>
              <a:rPr lang="en-US" u="sng" dirty="0"/>
              <a:t>References</a:t>
            </a:r>
          </a:p>
        </p:txBody>
      </p:sp>
      <p:sp>
        <p:nvSpPr>
          <p:cNvPr id="3" name="Content Placeholder 2">
            <a:extLst>
              <a:ext uri="{FF2B5EF4-FFF2-40B4-BE49-F238E27FC236}">
                <a16:creationId xmlns:a16="http://schemas.microsoft.com/office/drawing/2014/main" id="{32F58A4E-2CCC-0047-07FE-B1B5C3C430E6}"/>
              </a:ext>
            </a:extLst>
          </p:cNvPr>
          <p:cNvSpPr>
            <a:spLocks noGrp="1"/>
          </p:cNvSpPr>
          <p:nvPr>
            <p:ph idx="1"/>
          </p:nvPr>
        </p:nvSpPr>
        <p:spPr/>
        <p:txBody>
          <a:bodyPr/>
          <a:lstStyle/>
          <a:p>
            <a:pPr marL="342900" marR="0" lvl="0" indent="-342900">
              <a:lnSpc>
                <a:spcPct val="107000"/>
              </a:lnSpc>
              <a:spcBef>
                <a:spcPts val="0"/>
              </a:spcBef>
              <a:spcAft>
                <a:spcPts val="800"/>
              </a:spcAft>
              <a:buFont typeface="+mj-lt"/>
              <a:buAutoNum type="arabicPeriod"/>
              <a:tabLst>
                <a:tab pos="457200" algn="l"/>
              </a:tabLst>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Shanafelt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TD, Noseworthy JH. Executive Leadership and Physician Well-being: Nine Organizational Strategies to Promote Engagement and Reduce Burnout.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Mayo Clin Proc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2017;92(1):129-146.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West CP,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Dyrbye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LN,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Shanafelt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TD. Physician burnout: contributors, consequences, and solutions.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J Intern Med</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2018;283(6):516-529.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Krasner MS, Epstein RM, Beckman H, et al. Association of an educational program in mindful communication with burnout, empathy, and attitudes among primary care physicians.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JAMA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2009;302(12):1284-1293.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Trockel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Bohman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Lesure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E, et al. A Brief Instrument to Assess Both Burnout and Professional Fulfillment in Physicians.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J Gen Intern Med</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2018;33(5):744-752.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Wallace JE, Lemaire JB,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Ghali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WA. Physician wellness: a missing quality indicator.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Lancet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2009;374(9702):1714-1721.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7310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red rose&#10;&#10;Description automatically generated">
            <a:extLst>
              <a:ext uri="{FF2B5EF4-FFF2-40B4-BE49-F238E27FC236}">
                <a16:creationId xmlns:a16="http://schemas.microsoft.com/office/drawing/2014/main" id="{A61DF1DE-8ECB-48E4-C9F7-FE7895B5F0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826"/>
          <a:stretch/>
        </p:blipFill>
        <p:spPr>
          <a:xfrm>
            <a:off x="1524020" y="1282"/>
            <a:ext cx="9143980" cy="6856718"/>
          </a:xfrm>
          <a:prstGeom prst="rect">
            <a:avLst/>
          </a:prstGeom>
        </p:spPr>
      </p:pic>
    </p:spTree>
    <p:extLst>
      <p:ext uri="{BB962C8B-B14F-4D97-AF65-F5344CB8AC3E}">
        <p14:creationId xmlns:p14="http://schemas.microsoft.com/office/powerpoint/2010/main" val="664613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rotWithShape="1">
          <a:blip r:embed="rId2" cstate="print"/>
          <a:srcRect t="20238" b="4671"/>
          <a:stretch/>
        </p:blipFill>
        <p:spPr bwMode="auto">
          <a:xfrm>
            <a:off x="1524020" y="10"/>
            <a:ext cx="9143980" cy="686629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C90F10-D093-0941-CAC4-043B722A2E4D}"/>
              </a:ext>
            </a:extLst>
          </p:cNvPr>
          <p:cNvSpPr>
            <a:spLocks noGrp="1"/>
          </p:cNvSpPr>
          <p:nvPr>
            <p:ph type="title"/>
          </p:nvPr>
        </p:nvSpPr>
        <p:spPr>
          <a:xfrm>
            <a:off x="6952457" y="117753"/>
            <a:ext cx="4391024" cy="731334"/>
          </a:xfrm>
        </p:spPr>
        <p:txBody>
          <a:bodyPr anchor="t">
            <a:normAutofit/>
          </a:bodyPr>
          <a:lstStyle/>
          <a:p>
            <a:r>
              <a:rPr lang="en-US" sz="4000" u="sng" dirty="0">
                <a:solidFill>
                  <a:schemeClr val="bg1"/>
                </a:solidFill>
              </a:rPr>
              <a:t>Why this matters</a:t>
            </a:r>
          </a:p>
        </p:txBody>
      </p:sp>
      <p:pic>
        <p:nvPicPr>
          <p:cNvPr id="5" name="Picture 4" descr="Grilled marshmallows on stick">
            <a:extLst>
              <a:ext uri="{FF2B5EF4-FFF2-40B4-BE49-F238E27FC236}">
                <a16:creationId xmlns:a16="http://schemas.microsoft.com/office/drawing/2014/main" id="{7921D451-D0E2-9734-F8CC-9B35625F8B41}"/>
              </a:ext>
            </a:extLst>
          </p:cNvPr>
          <p:cNvPicPr>
            <a:picLocks noChangeAspect="1"/>
          </p:cNvPicPr>
          <p:nvPr/>
        </p:nvPicPr>
        <p:blipFill>
          <a:blip r:embed="rId2">
            <a:extLst>
              <a:ext uri="{28A0092B-C50C-407E-A947-70E740481C1C}">
                <a14:useLocalDpi xmlns:a14="http://schemas.microsoft.com/office/drawing/2010/main" val="0"/>
              </a:ext>
            </a:extLst>
          </a:blip>
          <a:srcRect l="14869" r="24911" b="-2"/>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49" name="Group 48">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50" name="Freeform: Shape 49">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26DC3482-BCD2-B12E-F44A-A33871364DFB}"/>
              </a:ext>
            </a:extLst>
          </p:cNvPr>
          <p:cNvSpPr>
            <a:spLocks noGrp="1"/>
          </p:cNvSpPr>
          <p:nvPr>
            <p:ph idx="1"/>
          </p:nvPr>
        </p:nvSpPr>
        <p:spPr>
          <a:xfrm>
            <a:off x="6564087" y="966840"/>
            <a:ext cx="5497284" cy="5597246"/>
          </a:xfrm>
        </p:spPr>
        <p:txBody>
          <a:bodyPr>
            <a:normAutofit/>
          </a:bodyPr>
          <a:lstStyle/>
          <a:p>
            <a:pPr marL="0" marR="0">
              <a:spcBef>
                <a:spcPts val="0"/>
              </a:spcBef>
              <a:spcAft>
                <a:spcPts val="800"/>
              </a:spcAft>
            </a:pPr>
            <a:r>
              <a:rPr lang="en-US" sz="2000" b="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Burnout in Family Medicine: The Silent Epidemic</a:t>
            </a:r>
            <a:endParaRPr lang="en-US" sz="2000" dirty="0">
              <a:solidFill>
                <a:schemeClr val="bg1">
                  <a:alpha val="80000"/>
                </a:schemeClr>
              </a:solidFill>
              <a:latin typeface="Calibri" panose="020F0502020204030204" pitchFamily="34" charset="0"/>
              <a:ea typeface="Calibri" panose="020F0502020204030204" pitchFamily="34" charset="0"/>
              <a:cs typeface="Times New Roman" panose="02020603050405020304" pitchFamily="18" charset="0"/>
            </a:endParaRPr>
          </a:p>
          <a:p>
            <a:pPr marL="457200" lvl="1">
              <a:spcBef>
                <a:spcPts val="0"/>
              </a:spcBef>
              <a:spcAft>
                <a:spcPts val="800"/>
              </a:spcAft>
            </a:pPr>
            <a:r>
              <a:rPr lang="en-US" sz="2000" b="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63% of physicians experience burnout (</a:t>
            </a:r>
            <a:r>
              <a:rPr lang="en-US" sz="2000" b="1" dirty="0" err="1">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Shanafelt</a:t>
            </a:r>
            <a:r>
              <a:rPr lang="en-US" sz="2000" b="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et al., 2022, </a:t>
            </a:r>
            <a:r>
              <a:rPr lang="en-US" sz="2000" b="1" i="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Mayo Clin Proc</a:t>
            </a:r>
            <a:r>
              <a:rPr lang="en-US" sz="2000" b="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bg1">
                  <a:alpha val="80000"/>
                </a:schemeClr>
              </a:solidFill>
              <a:latin typeface="Calibri" panose="020F0502020204030204" pitchFamily="34" charset="0"/>
              <a:ea typeface="Calibri" panose="020F0502020204030204" pitchFamily="34" charset="0"/>
              <a:cs typeface="Times New Roman" panose="02020603050405020304" pitchFamily="18" charset="0"/>
            </a:endParaRPr>
          </a:p>
          <a:p>
            <a:pPr marL="457200" lvl="1">
              <a:spcBef>
                <a:spcPts val="0"/>
              </a:spcBef>
              <a:spcAft>
                <a:spcPts val="800"/>
              </a:spcAft>
            </a:pPr>
            <a:r>
              <a:rPr lang="en-US" sz="2000" b="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Primary care physicians rank among the top five most burned-out specialties</a:t>
            </a:r>
            <a:endParaRPr lang="en-US" sz="2000" dirty="0">
              <a:solidFill>
                <a:schemeClr val="bg1">
                  <a:alpha val="80000"/>
                </a:schemeClr>
              </a:solidFill>
              <a:latin typeface="Calibri" panose="020F0502020204030204" pitchFamily="34" charset="0"/>
              <a:ea typeface="Calibri" panose="020F0502020204030204" pitchFamily="34" charset="0"/>
              <a:cs typeface="Times New Roman" panose="02020603050405020304" pitchFamily="18" charset="0"/>
            </a:endParaRPr>
          </a:p>
          <a:p>
            <a:pPr marL="457200" lvl="1">
              <a:spcBef>
                <a:spcPts val="0"/>
              </a:spcBef>
              <a:spcAft>
                <a:spcPts val="800"/>
              </a:spcAft>
            </a:pPr>
            <a:r>
              <a:rPr lang="en-US" sz="2000" b="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23% of physicians consider leaving medicine due to burnout (Medscape 2023 Report)</a:t>
            </a:r>
            <a:endParaRPr lang="en-US" sz="2000" dirty="0">
              <a:solidFill>
                <a:schemeClr val="bg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endParaRPr lang="en-US" sz="2000" b="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2000" b="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Burnout is linked to</a:t>
            </a:r>
          </a:p>
          <a:p>
            <a:pPr marL="800100" lvl="1" indent="-342900">
              <a:spcBef>
                <a:spcPts val="0"/>
              </a:spcBef>
              <a:spcAft>
                <a:spcPts val="800"/>
              </a:spcAft>
              <a:buSzPts val="1000"/>
              <a:buFont typeface="Symbol" panose="05050102010706020507" pitchFamily="18" charset="2"/>
              <a:buChar char=""/>
              <a:tabLst>
                <a:tab pos="457200" algn="l"/>
              </a:tabLst>
            </a:pPr>
            <a:r>
              <a:rPr lang="en-US" sz="2000" b="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higher medical errors</a:t>
            </a:r>
          </a:p>
          <a:p>
            <a:pPr marL="800100" lvl="1" indent="-342900">
              <a:spcBef>
                <a:spcPts val="0"/>
              </a:spcBef>
              <a:spcAft>
                <a:spcPts val="800"/>
              </a:spcAft>
              <a:buSzPts val="1000"/>
              <a:buFont typeface="Symbol" panose="05050102010706020507" pitchFamily="18" charset="2"/>
              <a:buChar char=""/>
              <a:tabLst>
                <a:tab pos="457200" algn="l"/>
              </a:tabLst>
            </a:pPr>
            <a:r>
              <a:rPr lang="en-US" sz="2000" b="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lower patient satisfaction</a:t>
            </a:r>
          </a:p>
          <a:p>
            <a:pPr marL="800100" lvl="1" indent="-342900">
              <a:spcBef>
                <a:spcPts val="0"/>
              </a:spcBef>
              <a:spcAft>
                <a:spcPts val="800"/>
              </a:spcAft>
              <a:buSzPts val="1000"/>
              <a:buFont typeface="Symbol" panose="05050102010706020507" pitchFamily="18" charset="2"/>
              <a:buChar char=""/>
              <a:tabLst>
                <a:tab pos="457200" algn="l"/>
              </a:tabLst>
            </a:pPr>
            <a:r>
              <a:rPr lang="en-US" sz="2000" b="1" dirty="0">
                <a:solidFill>
                  <a:schemeClr val="bg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increased physician suicide risk</a:t>
            </a:r>
            <a:endParaRPr lang="en-US" sz="2000" dirty="0">
              <a:solidFill>
                <a:schemeClr val="bg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2588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0AA15A-BE30-F96F-07B3-75D4FC84E242}"/>
              </a:ext>
            </a:extLst>
          </p:cNvPr>
          <p:cNvSpPr>
            <a:spLocks noGrp="1"/>
          </p:cNvSpPr>
          <p:nvPr>
            <p:ph type="title"/>
          </p:nvPr>
        </p:nvSpPr>
        <p:spPr>
          <a:xfrm>
            <a:off x="761803" y="350196"/>
            <a:ext cx="4646904" cy="1624520"/>
          </a:xfrm>
        </p:spPr>
        <p:txBody>
          <a:bodyPr anchor="ctr">
            <a:normAutofit/>
          </a:bodyPr>
          <a:lstStyle/>
          <a:p>
            <a:r>
              <a:rPr lang="en-US" sz="3700" b="1">
                <a:effectLst/>
                <a:latin typeface="Times New Roman" panose="02020603050405020304" pitchFamily="18" charset="0"/>
                <a:ea typeface="Times New Roman" panose="02020603050405020304" pitchFamily="18" charset="0"/>
              </a:rPr>
              <a:t>The Prevalence of Physician Burnout: </a:t>
            </a:r>
            <a:r>
              <a:rPr lang="en-US" sz="3700">
                <a:effectLst/>
                <a:latin typeface="Times New Roman" panose="02020603050405020304" pitchFamily="18" charset="0"/>
                <a:ea typeface="Times New Roman" panose="02020603050405020304" pitchFamily="18" charset="0"/>
              </a:rPr>
              <a:t>Understanding Burnout</a:t>
            </a:r>
            <a:endParaRPr lang="en-US" sz="3700"/>
          </a:p>
        </p:txBody>
      </p:sp>
      <p:sp>
        <p:nvSpPr>
          <p:cNvPr id="3" name="Content Placeholder 2">
            <a:extLst>
              <a:ext uri="{FF2B5EF4-FFF2-40B4-BE49-F238E27FC236}">
                <a16:creationId xmlns:a16="http://schemas.microsoft.com/office/drawing/2014/main" id="{EACE190C-56ED-CE33-43ED-A9EC9F907E36}"/>
              </a:ext>
            </a:extLst>
          </p:cNvPr>
          <p:cNvSpPr>
            <a:spLocks noGrp="1"/>
          </p:cNvSpPr>
          <p:nvPr>
            <p:ph idx="1"/>
          </p:nvPr>
        </p:nvSpPr>
        <p:spPr>
          <a:xfrm>
            <a:off x="761802" y="2743200"/>
            <a:ext cx="4646905" cy="3613149"/>
          </a:xfrm>
        </p:spPr>
        <p:txBody>
          <a:bodyPr anchor="ctr">
            <a:normAutofit/>
          </a:bodyPr>
          <a:lstStyle/>
          <a:p>
            <a:pPr>
              <a:spcBef>
                <a:spcPts val="0"/>
              </a:spcBef>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Maslach Burnout Inventory (MBI) – Three Components</a:t>
            </a:r>
          </a:p>
          <a:p>
            <a:pPr marL="0" indent="0">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800"/>
              </a:spcAft>
              <a:buFont typeface="+mj-lt"/>
              <a:buAutoNum type="arabicPeriod"/>
              <a:tabLst>
                <a:tab pos="45720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Emotional Exhaustion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Feeling drained, overwhelmed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800"/>
              </a:spcAft>
              <a:buFont typeface="+mj-lt"/>
              <a:buAutoNum type="arabicPeriod"/>
              <a:tabLst>
                <a:tab pos="45720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Depersonalization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Becoming cynical, detached from patients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800"/>
              </a:spcAft>
              <a:buFont typeface="+mj-lt"/>
              <a:buAutoNum type="arabicPeriod"/>
              <a:tabLst>
                <a:tab pos="457200" algn="l"/>
              </a:tabLst>
            </a:pPr>
            <a:r>
              <a:rPr lang="en-US" sz="2000" b="1" dirty="0">
                <a:effectLst/>
                <a:latin typeface="Times New Roman" panose="02020603050405020304" pitchFamily="18" charset="0"/>
                <a:ea typeface="Times New Roman" panose="02020603050405020304" pitchFamily="18" charset="0"/>
              </a:rPr>
              <a:t>Reduced Personal Accomplishment</a:t>
            </a:r>
            <a:r>
              <a:rPr lang="en-US" sz="2000" dirty="0">
                <a:effectLst/>
                <a:latin typeface="Times New Roman" panose="02020603050405020304" pitchFamily="18" charset="0"/>
                <a:ea typeface="Times New Roman" panose="02020603050405020304" pitchFamily="18" charset="0"/>
              </a:rPr>
              <a:t> – Losing confidence, feeling ineffective</a:t>
            </a:r>
            <a:endParaRPr lang="en-US" sz="2000" dirty="0"/>
          </a:p>
        </p:txBody>
      </p:sp>
      <p:pic>
        <p:nvPicPr>
          <p:cNvPr id="5" name="Picture 4" descr="Domino effect white cutouts and one blue cutout">
            <a:extLst>
              <a:ext uri="{FF2B5EF4-FFF2-40B4-BE49-F238E27FC236}">
                <a16:creationId xmlns:a16="http://schemas.microsoft.com/office/drawing/2014/main" id="{673408A5-5572-D4DD-0C9E-6568AC8E0E74}"/>
              </a:ext>
            </a:extLst>
          </p:cNvPr>
          <p:cNvPicPr>
            <a:picLocks noChangeAspect="1"/>
          </p:cNvPicPr>
          <p:nvPr/>
        </p:nvPicPr>
        <p:blipFill>
          <a:blip r:embed="rId2"/>
          <a:srcRect l="38476" r="2123" b="-2"/>
          <a:stretch/>
        </p:blipFill>
        <p:spPr>
          <a:xfrm>
            <a:off x="6096000" y="1"/>
            <a:ext cx="6102825" cy="6858000"/>
          </a:xfrm>
          <a:prstGeom prst="rect">
            <a:avLst/>
          </a:prstGeom>
        </p:spPr>
      </p:pic>
    </p:spTree>
    <p:extLst>
      <p:ext uri="{BB962C8B-B14F-4D97-AF65-F5344CB8AC3E}">
        <p14:creationId xmlns:p14="http://schemas.microsoft.com/office/powerpoint/2010/main" val="2151621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artially burnt matches on orange background">
            <a:extLst>
              <a:ext uri="{FF2B5EF4-FFF2-40B4-BE49-F238E27FC236}">
                <a16:creationId xmlns:a16="http://schemas.microsoft.com/office/drawing/2014/main" id="{7687B973-96C7-B088-CCCC-39C4CF0A92EF}"/>
              </a:ext>
            </a:extLst>
          </p:cNvPr>
          <p:cNvPicPr>
            <a:picLocks noChangeAspect="1"/>
          </p:cNvPicPr>
          <p:nvPr/>
        </p:nvPicPr>
        <p:blipFill>
          <a:blip r:embed="rId2">
            <a:extLst>
              <a:ext uri="{28A0092B-C50C-407E-A947-70E740481C1C}">
                <a14:useLocalDpi xmlns:a14="http://schemas.microsoft.com/office/drawing/2010/main" val="0"/>
              </a:ext>
            </a:extLst>
          </a:blip>
          <a:srcRect l="23298" t="7697" b="1394"/>
          <a:stretch/>
        </p:blipFill>
        <p:spPr>
          <a:xfrm>
            <a:off x="20" y="10"/>
            <a:ext cx="8668492" cy="6857990"/>
          </a:xfrm>
          <a:prstGeom prst="rect">
            <a:avLst/>
          </a:prstGeom>
        </p:spPr>
      </p:pic>
      <p:sp>
        <p:nvSpPr>
          <p:cNvPr id="21" name="Rectangle 20">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BCD1B8-5342-8542-A48E-2ED36D7CC345}"/>
              </a:ext>
            </a:extLst>
          </p:cNvPr>
          <p:cNvSpPr>
            <a:spLocks noGrp="1"/>
          </p:cNvSpPr>
          <p:nvPr>
            <p:ph type="title"/>
          </p:nvPr>
        </p:nvSpPr>
        <p:spPr>
          <a:xfrm>
            <a:off x="8395868" y="1161288"/>
            <a:ext cx="3438144" cy="1124712"/>
          </a:xfrm>
        </p:spPr>
        <p:txBody>
          <a:bodyPr anchor="b">
            <a:normAutofit/>
          </a:bodyPr>
          <a:lstStyle/>
          <a:p>
            <a:r>
              <a:rPr lang="en-US" sz="2800" b="1">
                <a:solidFill>
                  <a:schemeClr val="bg1"/>
                </a:solidFill>
                <a:effectLst/>
                <a:latin typeface="Times New Roman" panose="02020603050405020304" pitchFamily="18" charset="0"/>
                <a:ea typeface="Times New Roman" panose="02020603050405020304" pitchFamily="18" charset="0"/>
              </a:rPr>
              <a:t>Consequences of Burnout</a:t>
            </a:r>
            <a:endParaRPr lang="en-US" sz="2800">
              <a:solidFill>
                <a:schemeClr val="bg1"/>
              </a:solidFill>
            </a:endParaRPr>
          </a:p>
        </p:txBody>
      </p:sp>
      <p:sp>
        <p:nvSpPr>
          <p:cNvPr id="23" name="Rectangle 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F7AD170-9DC4-899A-AE07-95E241B4520C}"/>
              </a:ext>
            </a:extLst>
          </p:cNvPr>
          <p:cNvSpPr>
            <a:spLocks noGrp="1"/>
          </p:cNvSpPr>
          <p:nvPr>
            <p:ph idx="1"/>
          </p:nvPr>
        </p:nvSpPr>
        <p:spPr>
          <a:xfrm>
            <a:off x="7123814" y="2718054"/>
            <a:ext cx="4710960" cy="4139946"/>
          </a:xfrm>
        </p:spPr>
        <p:txBody>
          <a:bodyPr anchor="t">
            <a:normAutofit/>
          </a:bodyPr>
          <a:lstStyle/>
          <a:p>
            <a:pPr marL="342900" marR="0" lvl="0" indent="-342900">
              <a:spcBef>
                <a:spcPts val="0"/>
              </a:spcBef>
              <a:spcAft>
                <a:spcPts val="800"/>
              </a:spcAft>
              <a:buSzPts val="1000"/>
              <a:buFont typeface="Symbol" panose="05050102010706020507" pitchFamily="18" charset="2"/>
              <a:buChar char=""/>
              <a:tabLst>
                <a:tab pos="457200" algn="l"/>
              </a:tabLs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Increased medical errors</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Physicians experiencing burnout are </a:t>
            </a:r>
            <a:r>
              <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twice as likely</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to make diagnostic mistakes (</a:t>
            </a:r>
            <a:r>
              <a:rPr lang="en-US" sz="1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West et al., Mayo Clin Proc, 2016</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800"/>
              </a:spcAft>
              <a:buSzPts val="1000"/>
              <a:buFont typeface="Symbol" panose="05050102010706020507" pitchFamily="18" charset="2"/>
              <a:buChar char=""/>
              <a:tabLst>
                <a:tab pos="457200" algn="l"/>
              </a:tabLst>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Reduced patient satisfaction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Burned-out doctors show </a:t>
            </a:r>
            <a:r>
              <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less empathy and engagement</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Wallace et al., Lancet, 2009</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800"/>
              </a:spcAft>
              <a:buSzPts val="1000"/>
              <a:buFont typeface="Symbol" panose="05050102010706020507" pitchFamily="18" charset="2"/>
              <a:buChar char=""/>
              <a:tabLst>
                <a:tab pos="457200" algn="l"/>
              </a:tabLst>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Higher physician suicide rates</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Physicians have </a:t>
            </a:r>
            <a:r>
              <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1.6x the suicide rate of the general population</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Gold et al., JAMA, 2022</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319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57DAE-4236-538E-99DB-34082AF0F8B1}"/>
              </a:ext>
            </a:extLst>
          </p:cNvPr>
          <p:cNvSpPr>
            <a:spLocks noGrp="1"/>
          </p:cNvSpPr>
          <p:nvPr>
            <p:ph type="title"/>
          </p:nvPr>
        </p:nvSpPr>
        <p:spPr>
          <a:xfrm>
            <a:off x="838200" y="73572"/>
            <a:ext cx="10515600" cy="872359"/>
          </a:xfrm>
        </p:spPr>
        <p:txBody>
          <a:bodyPr>
            <a:normAutofit/>
          </a:bodyPr>
          <a:lstStyle/>
          <a:p>
            <a:r>
              <a:rPr lang="en-US" sz="3200" b="1" dirty="0">
                <a:effectLst/>
                <a:latin typeface="Times New Roman" panose="02020603050405020304" pitchFamily="18" charset="0"/>
                <a:ea typeface="Times New Roman" panose="02020603050405020304" pitchFamily="18" charset="0"/>
              </a:rPr>
              <a:t>Factors Contributing to Burnout:</a:t>
            </a:r>
            <a:endParaRPr lang="en-US" dirty="0"/>
          </a:p>
        </p:txBody>
      </p:sp>
      <p:graphicFrame>
        <p:nvGraphicFramePr>
          <p:cNvPr id="5" name="Content Placeholder 2">
            <a:extLst>
              <a:ext uri="{FF2B5EF4-FFF2-40B4-BE49-F238E27FC236}">
                <a16:creationId xmlns:a16="http://schemas.microsoft.com/office/drawing/2014/main" id="{9BABD80B-054F-0E0B-DA18-3A333CAA4265}"/>
              </a:ext>
            </a:extLst>
          </p:cNvPr>
          <p:cNvGraphicFramePr>
            <a:graphicFrameLocks noGrp="1"/>
          </p:cNvGraphicFramePr>
          <p:nvPr>
            <p:ph idx="1"/>
            <p:extLst>
              <p:ext uri="{D42A27DB-BD31-4B8C-83A1-F6EECF244321}">
                <p14:modId xmlns:p14="http://schemas.microsoft.com/office/powerpoint/2010/main" val="37013836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64190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8" ma:contentTypeDescription="Create a new document." ma:contentTypeScope="" ma:versionID="b69bea23c14d4f12d3f7b91d8902ac02">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61f3ba138943ed813d333ee7f44d2c47"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element ref="ns2:PHIConfidential" minOccurs="0"/>
                <xsd:element ref="ns2:CertFi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PHIConfidential" ma:index="24" nillable="true" ma:displayName="PHIConfidential" ma:internalName="PHIConfidential">
      <xsd:simpleType>
        <xsd:restriction base="dms:Text"/>
      </xsd:simpleType>
    </xsd:element>
    <xsd:element name="CertFile" ma:index="25" nillable="true" ma:displayName="CertFile" ma:internalName="CertFi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PHIConfidential xmlns="c6a150e9-571f-46dd-be5f-b16145ef198d" xsi:nil="true"/>
    <TaxCatchAll xmlns="d2cccd37-1529-4bdb-80e4-007982c42467" xsi:nil="true"/>
    <CertFile xmlns="c6a150e9-571f-46dd-be5f-b16145ef198d" xsi:nil="true"/>
    <PHIConfidentialHighSev xmlns="c6a150e9-571f-46dd-be5f-b16145ef198d" xsi:nil="true"/>
    <PCI_Doc xmlns="c6a150e9-571f-46dd-be5f-b16145ef198d" xsi:nil="true"/>
  </documentManagement>
</p:properties>
</file>

<file path=customXml/itemProps1.xml><?xml version="1.0" encoding="utf-8"?>
<ds:datastoreItem xmlns:ds="http://schemas.openxmlformats.org/officeDocument/2006/customXml" ds:itemID="{51B9C557-682C-4114-A08F-3A4D5313820D}"/>
</file>

<file path=customXml/itemProps2.xml><?xml version="1.0" encoding="utf-8"?>
<ds:datastoreItem xmlns:ds="http://schemas.openxmlformats.org/officeDocument/2006/customXml" ds:itemID="{97B040C5-C74C-4DB8-8E8D-5DE691C75E9B}"/>
</file>

<file path=customXml/itemProps3.xml><?xml version="1.0" encoding="utf-8"?>
<ds:datastoreItem xmlns:ds="http://schemas.openxmlformats.org/officeDocument/2006/customXml" ds:itemID="{755BC949-9C12-4FA9-9BEF-F8B7B2F89FDE}"/>
</file>

<file path=docProps/app.xml><?xml version="1.0" encoding="utf-8"?>
<Properties xmlns="http://schemas.openxmlformats.org/officeDocument/2006/extended-properties" xmlns:vt="http://schemas.openxmlformats.org/officeDocument/2006/docPropsVTypes">
  <TotalTime>1739</TotalTime>
  <Words>3242</Words>
  <Application>Microsoft Office PowerPoint</Application>
  <PresentationFormat>Widescreen</PresentationFormat>
  <Paragraphs>378</Paragraphs>
  <Slides>36</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Arial</vt:lpstr>
      <vt:lpstr>Arial Narrow</vt:lpstr>
      <vt:lpstr>Calibri</vt:lpstr>
      <vt:lpstr>Calibri Light</vt:lpstr>
      <vt:lpstr>Courier New</vt:lpstr>
      <vt:lpstr>Modern Love</vt:lpstr>
      <vt:lpstr>Roboto</vt:lpstr>
      <vt:lpstr>Symbol</vt:lpstr>
      <vt:lpstr>The Hand</vt:lpstr>
      <vt:lpstr>Times New Roman</vt:lpstr>
      <vt:lpstr>Verdana</vt:lpstr>
      <vt:lpstr>Wingdings</vt:lpstr>
      <vt:lpstr>Office Theme</vt:lpstr>
      <vt:lpstr>SketchyVTI</vt:lpstr>
      <vt:lpstr>1_Office Theme</vt:lpstr>
      <vt:lpstr>Physician: Heal Thyself</vt:lpstr>
      <vt:lpstr>Disclosures</vt:lpstr>
      <vt:lpstr>Exercise: Pause, Reflect, and Act</vt:lpstr>
      <vt:lpstr>PowerPoint Presentation</vt:lpstr>
      <vt:lpstr>PowerPoint Presentation</vt:lpstr>
      <vt:lpstr>Why this matters</vt:lpstr>
      <vt:lpstr>The Prevalence of Physician Burnout: Understanding Burnout</vt:lpstr>
      <vt:lpstr>Consequences of Burnout</vt:lpstr>
      <vt:lpstr>Factors Contributing to Burnout:</vt:lpstr>
      <vt:lpstr>PowerPoint Presentation</vt:lpstr>
      <vt:lpstr>The Importance of Physician Self-Care: Why Self-Care Matters</vt:lpstr>
      <vt:lpstr>Framework for Success</vt:lpstr>
      <vt:lpstr>Savor the flavor of your life</vt:lpstr>
      <vt:lpstr>Evidence-Based Self-Care Strategies: Personal Interventions</vt:lpstr>
      <vt:lpstr>PowerPoint Presentation</vt:lpstr>
      <vt:lpstr>Evidence-Based Self-Care Strategies: Personal Interventions</vt:lpstr>
      <vt:lpstr>Evidence-Based Self-Care Strategies: Personal Interventions</vt:lpstr>
      <vt:lpstr>Add years to your life: Women: 14.0 years Men:  12.2 year</vt:lpstr>
      <vt:lpstr>The Five Ways of Well-Being – Evidence guided principles</vt:lpstr>
      <vt:lpstr>Summary of Recommendations Society of Integrative Oncology</vt:lpstr>
      <vt:lpstr>WCRF/AICR/ACS Cancer Prevention Recommendations </vt:lpstr>
      <vt:lpstr>BLUE ZONES Dan Buettner and National Geographic</vt:lpstr>
      <vt:lpstr>PowerPoint Presentation</vt:lpstr>
      <vt:lpstr>PowerPoint Presentation</vt:lpstr>
      <vt:lpstr>PowerPoint Presentation</vt:lpstr>
      <vt:lpstr>PowerPoint Presentation</vt:lpstr>
      <vt:lpstr>Organizational Strategies to improve Physician Well-Being: Consensus Review</vt:lpstr>
      <vt:lpstr>Barriers to Health Promoting Behaviors</vt:lpstr>
      <vt:lpstr>The Role of Professional Organizations: Advocacy and Support</vt:lpstr>
      <vt:lpstr>Organizational Wellness and Personal Well-Being </vt:lpstr>
      <vt:lpstr>Case Studies and Success Stories: Learning from Experience</vt:lpstr>
      <vt:lpstr>…GOOD…BEST…BETTER…</vt:lpstr>
      <vt:lpstr>Conclusion: Call to Action</vt:lpstr>
      <vt:lpstr>What are you willing to do?</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Physician: Heal Thyself</dc:title>
  <dc:creator>Kaushal Nanavati</dc:creator>
  <cp:lastModifiedBy>Kaushal Nanavati</cp:lastModifiedBy>
  <cp:revision>6</cp:revision>
  <dcterms:created xsi:type="dcterms:W3CDTF">2025-03-23T20:55:42Z</dcterms:created>
  <dcterms:modified xsi:type="dcterms:W3CDTF">2025-03-27T12:35:58Z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ies>
</file>