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305" r:id="rId5"/>
    <p:sldId id="332" r:id="rId6"/>
    <p:sldId id="306" r:id="rId7"/>
    <p:sldId id="307" r:id="rId8"/>
    <p:sldId id="308" r:id="rId9"/>
    <p:sldId id="331" r:id="rId10"/>
    <p:sldId id="339" r:id="rId11"/>
    <p:sldId id="340" r:id="rId12"/>
    <p:sldId id="341" r:id="rId13"/>
    <p:sldId id="349" r:id="rId14"/>
    <p:sldId id="309" r:id="rId15"/>
    <p:sldId id="310" r:id="rId16"/>
    <p:sldId id="355" r:id="rId17"/>
    <p:sldId id="320" r:id="rId18"/>
    <p:sldId id="321" r:id="rId19"/>
    <p:sldId id="346" r:id="rId20"/>
    <p:sldId id="356" r:id="rId21"/>
    <p:sldId id="337" r:id="rId22"/>
    <p:sldId id="338" r:id="rId23"/>
    <p:sldId id="315" r:id="rId24"/>
    <p:sldId id="316" r:id="rId25"/>
    <p:sldId id="319" r:id="rId26"/>
    <p:sldId id="322" r:id="rId27"/>
    <p:sldId id="323" r:id="rId28"/>
    <p:sldId id="350" r:id="rId29"/>
    <p:sldId id="325" r:id="rId30"/>
    <p:sldId id="326" r:id="rId31"/>
    <p:sldId id="354" r:id="rId32"/>
    <p:sldId id="327" r:id="rId33"/>
    <p:sldId id="357" r:id="rId34"/>
    <p:sldId id="347" r:id="rId35"/>
    <p:sldId id="348" r:id="rId36"/>
    <p:sldId id="328" r:id="rId37"/>
    <p:sldId id="329" r:id="rId38"/>
    <p:sldId id="344" r:id="rId39"/>
    <p:sldId id="353" r:id="rId40"/>
    <p:sldId id="343" r:id="rId41"/>
    <p:sldId id="352" r:id="rId42"/>
    <p:sldId id="330" r:id="rId43"/>
    <p:sldId id="333" r:id="rId44"/>
    <p:sldId id="334" r:id="rId45"/>
    <p:sldId id="335" r:id="rId46"/>
    <p:sldId id="342" r:id="rId47"/>
    <p:sldId id="336" r:id="rId48"/>
    <p:sldId id="351" r:id="rId49"/>
    <p:sldId id="345" r:id="rId50"/>
    <p:sldId id="3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AF1E8-8189-0DFF-44A8-6DE86B101ECB}" v="234" dt="2025-03-22T16:06:54.363"/>
    <p1510:client id="{60A8D9B4-77D6-3AE8-074D-C3BF129B8402}" v="912" dt="2025-03-24T02:48:15.344"/>
  </p1510:revLst>
</p1510:revInfo>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7"/>
    <p:restoredTop sz="94682"/>
  </p:normalViewPr>
  <p:slideViewPr>
    <p:cSldViewPr snapToGrid="0">
      <p:cViewPr>
        <p:scale>
          <a:sx n="100" d="100"/>
          <a:sy n="100" d="100"/>
        </p:scale>
        <p:origin x="-312" y="-768"/>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3/23/2025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3/23/2025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dirty="0"/>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dirty="0"/>
              <a:t>Click to edit Master title style</a:t>
            </a:r>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lgbtqiahealtheducation.org/what-we-offer/the-lgbtqia-health-education-center-the-ama-ed-hub/" TargetMode="External"/><Relationship Id="rId7" Type="http://schemas.openxmlformats.org/officeDocument/2006/relationships/image" Target="../media/image58.png"/><Relationship Id="rId2" Type="http://schemas.openxmlformats.org/officeDocument/2006/relationships/hyperlink" Target="https://www.aafp.org/family-physician/patient-care/care-resources/lbgtq.html" TargetMode="Externa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hyperlink" Target="https://www.glma.org/on-demand_ce_cme.php" TargetMode="External"/><Relationship Id="rId4" Type="http://schemas.openxmlformats.org/officeDocument/2006/relationships/hyperlink" Target="https://wpath.org/" TargetMode="External"/><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idsetc.org/sites/default/files/resources_files/ncrc-AETC-Prescribing-PrEP-011122.pdf" TargetMode="External"/><Relationship Id="rId7" Type="http://schemas.openxmlformats.org/officeDocument/2006/relationships/hyperlink" Target="https://cdn.hivguidelines.org/wp-content/uploads/20220520164700/NYSDOH-AI-PrEP-pocket-guide_5-20-2022_rl.pdf" TargetMode="External"/><Relationship Id="rId2" Type="http://schemas.openxmlformats.org/officeDocument/2006/relationships/hyperlink" Target="https://www.cdph.ca.gov/Programs/CID/DOA/CDPH%20Document%20Library/PrEP211_101019_ADA.pdf" TargetMode="External"/><Relationship Id="rId1" Type="http://schemas.openxmlformats.org/officeDocument/2006/relationships/slideLayout" Target="../slideLayouts/slideLayout1.xml"/><Relationship Id="rId6" Type="http://schemas.openxmlformats.org/officeDocument/2006/relationships/hyperlink" Target="https://www.health.ny.gov/diseases/aids/general/prep/docs/icd_codes.pdf" TargetMode="External"/><Relationship Id="rId5" Type="http://schemas.openxmlformats.org/officeDocument/2006/relationships/hyperlink" Target="https://www.health.ny.gov/diseases/aids/general/prep/docs/prep_payment_options.pdf" TargetMode="External"/><Relationship Id="rId4" Type="http://schemas.openxmlformats.org/officeDocument/2006/relationships/hyperlink" Target="https://www.uwptc.org/self-testing-guides-download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1056/NEJMoa1011205" TargetMode="External"/><Relationship Id="rId3" Type="http://schemas.openxmlformats.org/officeDocument/2006/relationships/hyperlink" Target="https://www.pewresearch.org/short-reads/2023/06/23/5-key-findings-about-lgbtq-americans/" TargetMode="External"/><Relationship Id="rId7" Type="http://schemas.openxmlformats.org/officeDocument/2006/relationships/hyperlink" Target="https://doi.org/10.1016/S0140-6736(15)00056-2" TargetMode="External"/><Relationship Id="rId12" Type="http://schemas.openxmlformats.org/officeDocument/2006/relationships/hyperlink" Target="https://clinicalinfo.hiv.gov/en/guidelines/hiv-clinical-guidelines-adult-and-adolescent-opportunistic-infections/human?view=full" TargetMode="External"/><Relationship Id="rId2" Type="http://schemas.openxmlformats.org/officeDocument/2006/relationships/hyperlink" Target="https://anchorstudy.org/" TargetMode="External"/><Relationship Id="rId1" Type="http://schemas.openxmlformats.org/officeDocument/2006/relationships/slideLayout" Target="../slideLayouts/slideLayout1.xml"/><Relationship Id="rId6" Type="http://schemas.openxmlformats.org/officeDocument/2006/relationships/hyperlink" Target="https://www.hrc.org/resources/glossary-of-terms" TargetMode="External"/><Relationship Id="rId11" Type="http://schemas.openxmlformats.org/officeDocument/2006/relationships/hyperlink" Target="https://transcare.ucsf.edu/guidelines/breast-cancer-women" TargetMode="External"/><Relationship Id="rId5" Type="http://schemas.openxmlformats.org/officeDocument/2006/relationships/hyperlink" Target="https://www.cdc.gov/vaccines-adults/index.html" TargetMode="External"/><Relationship Id="rId10" Type="http://schemas.openxmlformats.org/officeDocument/2006/relationships/hyperlink" Target="https://www.thetrevorproject.org/research-briefs/lgbtq-youth-in-small-towns-and-rural-areas/?utm_source=chatgpt.com" TargetMode="External"/><Relationship Id="rId4" Type="http://schemas.openxmlformats.org/officeDocument/2006/relationships/hyperlink" Target="https://www.cdc.gov/sti/hcp/doxy-pep/index.html" TargetMode="External"/><Relationship Id="rId9" Type="http://schemas.openxmlformats.org/officeDocument/2006/relationships/hyperlink" Target="https://www.health.ny.gov/statistics/brfss/reports/docs/2022-16_brfss_sogi.pdf"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Arie.rennert@atlantichealth.org"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group of people in a room&#10;&#10;AI-generated content may be incorrect.">
            <a:extLst>
              <a:ext uri="{FF2B5EF4-FFF2-40B4-BE49-F238E27FC236}">
                <a16:creationId xmlns:a16="http://schemas.microsoft.com/office/drawing/2014/main" id="{CBF3751F-1589-FD74-FDD2-E4C288F086FF}"/>
              </a:ext>
            </a:extLst>
          </p:cNvPr>
          <p:cNvPicPr>
            <a:picLocks noGrp="1" noChangeAspect="1"/>
          </p:cNvPicPr>
          <p:nvPr>
            <p:ph type="pic" sz="quarter" idx="11"/>
          </p:nvPr>
        </p:nvPicPr>
        <p:blipFill>
          <a:blip r:embed="rId2"/>
          <a:srcRect l="2165" r="9140" b="2"/>
          <a:stretch/>
        </p:blipFill>
        <p:spPr>
          <a:xfrm>
            <a:off x="6092952" y="10"/>
            <a:ext cx="6099048" cy="6876278"/>
          </a:xfrm>
          <a:noFill/>
        </p:spPr>
      </p:pic>
      <p:sp>
        <p:nvSpPr>
          <p:cNvPr id="3" name="Text Placeholder 2">
            <a:extLst>
              <a:ext uri="{FF2B5EF4-FFF2-40B4-BE49-F238E27FC236}">
                <a16:creationId xmlns:a16="http://schemas.microsoft.com/office/drawing/2014/main" id="{1C3D50B0-02F8-A1E6-8A67-C0B7034A4743}"/>
              </a:ext>
            </a:extLst>
          </p:cNvPr>
          <p:cNvSpPr>
            <a:spLocks noGrp="1"/>
          </p:cNvSpPr>
          <p:nvPr>
            <p:ph type="title"/>
          </p:nvPr>
        </p:nvSpPr>
        <p:spPr>
          <a:xfrm>
            <a:off x="348732" y="804226"/>
            <a:ext cx="5392805" cy="5247114"/>
          </a:xfrm>
        </p:spPr>
        <p:txBody>
          <a:bodyPr vert="horz" lIns="0" tIns="0" rIns="0" bIns="0" rtlCol="0" anchor="t">
            <a:normAutofit/>
          </a:bodyPr>
          <a:lstStyle/>
          <a:p>
            <a:r>
              <a:rPr lang="en-US" sz="6000" b="0" kern="1200" spc="0" baseline="0" dirty="0">
                <a:latin typeface="+mn-lt"/>
                <a:ea typeface="+mj-ea"/>
                <a:cs typeface="+mj-cs"/>
              </a:rPr>
              <a:t>LGBTQ+ Care: What All PCPs Should Know</a:t>
            </a:r>
          </a:p>
          <a:p>
            <a:endParaRPr lang="en-US" b="0" kern="1200" spc="0" baseline="0">
              <a:latin typeface="+mn-lt"/>
              <a:ea typeface="+mj-ea"/>
              <a:cs typeface="+mj-cs"/>
            </a:endParaRPr>
          </a:p>
        </p:txBody>
      </p:sp>
      <p:sp>
        <p:nvSpPr>
          <p:cNvPr id="11" name="Text Placeholder 3">
            <a:extLst>
              <a:ext uri="{FF2B5EF4-FFF2-40B4-BE49-F238E27FC236}">
                <a16:creationId xmlns:a16="http://schemas.microsoft.com/office/drawing/2014/main" id="{DCBDA7A5-6449-AE34-F0CB-01D9908301BC}"/>
              </a:ext>
            </a:extLst>
          </p:cNvPr>
          <p:cNvSpPr>
            <a:spLocks noGrp="1"/>
          </p:cNvSpPr>
          <p:nvPr>
            <p:ph type="body" sz="quarter" idx="15"/>
          </p:nvPr>
        </p:nvSpPr>
        <p:spPr>
          <a:xfrm>
            <a:off x="8401353" y="-1"/>
            <a:ext cx="3790650" cy="1155691"/>
          </a:xfrm>
        </p:spPr>
        <p:txBody>
          <a:bodyPr/>
          <a:lstStyle/>
          <a:p>
            <a:endParaRPr lang="en-US"/>
          </a:p>
        </p:txBody>
      </p:sp>
      <p:sp>
        <p:nvSpPr>
          <p:cNvPr id="13" name="Text Placeholder 4">
            <a:extLst>
              <a:ext uri="{FF2B5EF4-FFF2-40B4-BE49-F238E27FC236}">
                <a16:creationId xmlns:a16="http://schemas.microsoft.com/office/drawing/2014/main" id="{24375092-C70C-C844-F018-EAD0F9F218F2}"/>
              </a:ext>
            </a:extLst>
          </p:cNvPr>
          <p:cNvSpPr>
            <a:spLocks noGrp="1"/>
          </p:cNvSpPr>
          <p:nvPr>
            <p:ph type="body" sz="quarter" idx="12"/>
          </p:nvPr>
        </p:nvSpPr>
        <p:spPr>
          <a:xfrm>
            <a:off x="-3" y="5727700"/>
            <a:ext cx="12192003" cy="1130300"/>
          </a:xfrm>
        </p:spPr>
        <p:txBody>
          <a:bodyPr/>
          <a:lstStyle/>
          <a:p>
            <a:endParaRPr lang="en-US"/>
          </a:p>
        </p:txBody>
      </p:sp>
      <p:sp>
        <p:nvSpPr>
          <p:cNvPr id="15" name="Text Placeholder 5">
            <a:extLst>
              <a:ext uri="{FF2B5EF4-FFF2-40B4-BE49-F238E27FC236}">
                <a16:creationId xmlns:a16="http://schemas.microsoft.com/office/drawing/2014/main" id="{195B6D01-C647-D81B-7BED-21430EE30BB7}"/>
              </a:ext>
            </a:extLst>
          </p:cNvPr>
          <p:cNvSpPr>
            <a:spLocks noGrp="1"/>
          </p:cNvSpPr>
          <p:nvPr>
            <p:ph type="body" sz="quarter" idx="13"/>
          </p:nvPr>
        </p:nvSpPr>
        <p:spPr>
          <a:xfrm>
            <a:off x="0" y="5724189"/>
            <a:ext cx="1503729" cy="1133811"/>
          </a:xfrm>
        </p:spPr>
        <p:txBody>
          <a:bodyPr/>
          <a:lstStyle/>
          <a:p>
            <a:endParaRPr lang="en-US"/>
          </a:p>
        </p:txBody>
      </p:sp>
      <p:sp>
        <p:nvSpPr>
          <p:cNvPr id="17" name="Text Placeholder 6">
            <a:extLst>
              <a:ext uri="{FF2B5EF4-FFF2-40B4-BE49-F238E27FC236}">
                <a16:creationId xmlns:a16="http://schemas.microsoft.com/office/drawing/2014/main" id="{417AD5FE-DAC2-DDE4-EE16-AE4E0938146E}"/>
              </a:ext>
            </a:extLst>
          </p:cNvPr>
          <p:cNvSpPr>
            <a:spLocks noGrp="1"/>
          </p:cNvSpPr>
          <p:nvPr>
            <p:ph type="body" sz="quarter" idx="14"/>
          </p:nvPr>
        </p:nvSpPr>
        <p:spPr>
          <a:xfrm>
            <a:off x="8401353" y="0"/>
            <a:ext cx="3790647" cy="1143002"/>
          </a:xfrm>
        </p:spPr>
        <p:txBody>
          <a:bodyPr/>
          <a:lstStyle/>
          <a:p>
            <a:endParaRPr lang="en-US"/>
          </a:p>
        </p:txBody>
      </p:sp>
      <p:sp>
        <p:nvSpPr>
          <p:cNvPr id="6" name="TextBox 5">
            <a:extLst>
              <a:ext uri="{FF2B5EF4-FFF2-40B4-BE49-F238E27FC236}">
                <a16:creationId xmlns:a16="http://schemas.microsoft.com/office/drawing/2014/main" id="{176565F4-B9C9-C556-91F0-E22023BCF97F}"/>
              </a:ext>
            </a:extLst>
          </p:cNvPr>
          <p:cNvSpPr txBox="1"/>
          <p:nvPr/>
        </p:nvSpPr>
        <p:spPr>
          <a:xfrm>
            <a:off x="349509" y="4217070"/>
            <a:ext cx="5632656"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solidFill>
                  <a:schemeClr val="bg1"/>
                </a:solidFill>
              </a:rPr>
              <a:t>Arie Rennert, MD (he/him)</a:t>
            </a:r>
          </a:p>
          <a:p>
            <a:pPr>
              <a:spcAft>
                <a:spcPts val="600"/>
              </a:spcAft>
            </a:pPr>
            <a:r>
              <a:rPr lang="en-US" sz="2400" dirty="0">
                <a:solidFill>
                  <a:schemeClr val="bg1"/>
                </a:solidFill>
              </a:rPr>
              <a:t>Atlantic Health System </a:t>
            </a:r>
          </a:p>
          <a:p>
            <a:pPr>
              <a:spcAft>
                <a:spcPts val="600"/>
              </a:spcAft>
            </a:pPr>
            <a:r>
              <a:rPr lang="en-US" sz="2400" dirty="0">
                <a:solidFill>
                  <a:schemeClr val="bg1"/>
                </a:solidFill>
              </a:rPr>
              <a:t>Morristown Medical Center Family Medicine Residency </a:t>
            </a:r>
            <a:endParaRPr lang="en-US">
              <a:solidFill>
                <a:schemeClr val="bg1"/>
              </a:solidFill>
            </a:endParaRPr>
          </a:p>
          <a:p>
            <a:pPr>
              <a:spcAft>
                <a:spcPts val="600"/>
              </a:spcAft>
            </a:pPr>
            <a:r>
              <a:rPr lang="en-US" sz="2400" dirty="0">
                <a:solidFill>
                  <a:schemeClr val="bg1"/>
                </a:solidFill>
              </a:rPr>
              <a:t>March 28,2025</a:t>
            </a:r>
          </a:p>
        </p:txBody>
      </p:sp>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DA04-F9F5-6D3F-2D3E-19A57520178C}"/>
              </a:ext>
            </a:extLst>
          </p:cNvPr>
          <p:cNvSpPr>
            <a:spLocks noGrp="1"/>
          </p:cNvSpPr>
          <p:nvPr>
            <p:ph type="title"/>
          </p:nvPr>
        </p:nvSpPr>
        <p:spPr/>
        <p:txBody>
          <a:bodyPr/>
          <a:lstStyle/>
          <a:p>
            <a:r>
              <a:rPr lang="en-US" dirty="0"/>
              <a:t>Healthcare disparities </a:t>
            </a:r>
          </a:p>
        </p:txBody>
      </p:sp>
      <p:sp>
        <p:nvSpPr>
          <p:cNvPr id="3" name="Content Placeholder 2">
            <a:extLst>
              <a:ext uri="{FF2B5EF4-FFF2-40B4-BE49-F238E27FC236}">
                <a16:creationId xmlns:a16="http://schemas.microsoft.com/office/drawing/2014/main" id="{6599CCBB-4494-18F0-835F-588972A5C3BF}"/>
              </a:ext>
            </a:extLst>
          </p:cNvPr>
          <p:cNvSpPr>
            <a:spLocks noGrp="1"/>
          </p:cNvSpPr>
          <p:nvPr>
            <p:ph sz="quarter" idx="13"/>
          </p:nvPr>
        </p:nvSpPr>
        <p:spPr>
          <a:xfrm>
            <a:off x="841248" y="1536827"/>
            <a:ext cx="4875493" cy="2171839"/>
          </a:xfrm>
        </p:spPr>
        <p:txBody>
          <a:bodyPr vert="horz" lIns="0" tIns="0" rIns="0" bIns="0" rtlCol="0" anchor="t">
            <a:normAutofit/>
          </a:bodyPr>
          <a:lstStyle/>
          <a:p>
            <a:pPr marL="347345" indent="-347345"/>
            <a:r>
              <a:rPr lang="en-US" sz="1800" dirty="0"/>
              <a:t>Rural setting, higher rates of depression, suicidality due to lower community support. </a:t>
            </a:r>
            <a:endParaRPr lang="en-US" dirty="0"/>
          </a:p>
          <a:p>
            <a:pPr marL="347345" indent="-347345"/>
            <a:r>
              <a:rPr lang="en-US" sz="1800" dirty="0"/>
              <a:t>LGBT youth report higher rates of discrimination and physical harm than urban counterparts. </a:t>
            </a:r>
            <a:endParaRPr lang="en-US"/>
          </a:p>
          <a:p>
            <a:pPr marL="347345" indent="-347345"/>
            <a:endParaRPr lang="en-US" sz="600" dirty="0">
              <a:latin typeface="Calibri"/>
              <a:ea typeface="Calibri"/>
              <a:cs typeface="Calibri"/>
            </a:endParaRPr>
          </a:p>
          <a:p>
            <a:pPr marL="347345" indent="-347345"/>
            <a:endParaRPr lang="en-US" sz="1800" dirty="0"/>
          </a:p>
          <a:p>
            <a:pPr marL="347345" indent="-347345"/>
            <a:endParaRPr lang="en-US" sz="1800" dirty="0"/>
          </a:p>
          <a:p>
            <a:pPr marL="347345" indent="-347345"/>
            <a:endParaRPr lang="en-US" sz="1800" dirty="0"/>
          </a:p>
          <a:p>
            <a:pPr marL="347345" indent="-347345"/>
            <a:endParaRPr lang="en-US" sz="1800" dirty="0"/>
          </a:p>
          <a:p>
            <a:pPr marL="347345" indent="-347345"/>
            <a:endParaRPr lang="en-US" dirty="0"/>
          </a:p>
          <a:p>
            <a:pPr marL="347345" indent="-347345"/>
            <a:endParaRPr lang="en-US" dirty="0"/>
          </a:p>
        </p:txBody>
      </p:sp>
      <p:sp>
        <p:nvSpPr>
          <p:cNvPr id="4" name="Slide Number Placeholder 3">
            <a:extLst>
              <a:ext uri="{FF2B5EF4-FFF2-40B4-BE49-F238E27FC236}">
                <a16:creationId xmlns:a16="http://schemas.microsoft.com/office/drawing/2014/main" id="{73D7E61B-263B-B0CA-9B64-DA4325BD7EA6}"/>
              </a:ext>
            </a:extLst>
          </p:cNvPr>
          <p:cNvSpPr>
            <a:spLocks noGrp="1"/>
          </p:cNvSpPr>
          <p:nvPr>
            <p:ph type="sldNum" sz="quarter" idx="11"/>
          </p:nvPr>
        </p:nvSpPr>
        <p:spPr/>
        <p:txBody>
          <a:bodyPr/>
          <a:lstStyle/>
          <a:p>
            <a:fld id="{B67B645E-C5E5-4727-B977-D372A0AA71D9}" type="slidenum">
              <a:rPr lang="en-US" smtClean="0"/>
              <a:pPr/>
              <a:t>10</a:t>
            </a:fld>
            <a:endParaRPr lang="en-US" dirty="0"/>
          </a:p>
        </p:txBody>
      </p:sp>
      <p:sp>
        <p:nvSpPr>
          <p:cNvPr id="6" name="TextBox 5">
            <a:extLst>
              <a:ext uri="{FF2B5EF4-FFF2-40B4-BE49-F238E27FC236}">
                <a16:creationId xmlns:a16="http://schemas.microsoft.com/office/drawing/2014/main" id="{539E8102-9E5F-5A1E-7876-FEDAFF89BA5D}"/>
              </a:ext>
            </a:extLst>
          </p:cNvPr>
          <p:cNvSpPr txBox="1"/>
          <p:nvPr/>
        </p:nvSpPr>
        <p:spPr>
          <a:xfrm>
            <a:off x="565936" y="4779447"/>
            <a:ext cx="5532779" cy="95410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YOU</a:t>
            </a:r>
            <a:r>
              <a:rPr lang="en-US" sz="2800" b="1" dirty="0"/>
              <a:t> </a:t>
            </a:r>
            <a:r>
              <a:rPr lang="en-US" sz="2800" dirty="0"/>
              <a:t>can make a huge difference by being welcoming and open-minded </a:t>
            </a:r>
            <a:endParaRPr lang="en-US" dirty="0"/>
          </a:p>
        </p:txBody>
      </p:sp>
      <p:pic>
        <p:nvPicPr>
          <p:cNvPr id="8" name="Picture 7" descr="A screenshot of a number of medical personnel&#10;&#10;AI-generated content may be incorrect.">
            <a:extLst>
              <a:ext uri="{FF2B5EF4-FFF2-40B4-BE49-F238E27FC236}">
                <a16:creationId xmlns:a16="http://schemas.microsoft.com/office/drawing/2014/main" id="{469214C3-607F-2020-CBA7-FF1DAB054800}"/>
              </a:ext>
            </a:extLst>
          </p:cNvPr>
          <p:cNvPicPr>
            <a:picLocks noChangeAspect="1"/>
          </p:cNvPicPr>
          <p:nvPr/>
        </p:nvPicPr>
        <p:blipFill>
          <a:blip r:embed="rId2"/>
          <a:stretch>
            <a:fillRect/>
          </a:stretch>
        </p:blipFill>
        <p:spPr>
          <a:xfrm>
            <a:off x="6386512" y="4467225"/>
            <a:ext cx="5514975" cy="1581150"/>
          </a:xfrm>
          <a:prstGeom prst="rect">
            <a:avLst/>
          </a:prstGeom>
        </p:spPr>
      </p:pic>
      <p:pic>
        <p:nvPicPr>
          <p:cNvPr id="5" name="Picture 4" descr="A graph with blue rectangles&#10;&#10;AI-generated content may be incorrect.">
            <a:extLst>
              <a:ext uri="{FF2B5EF4-FFF2-40B4-BE49-F238E27FC236}">
                <a16:creationId xmlns:a16="http://schemas.microsoft.com/office/drawing/2014/main" id="{B519A13F-2378-173A-03F6-8B4490DACB6B}"/>
              </a:ext>
            </a:extLst>
          </p:cNvPr>
          <p:cNvPicPr>
            <a:picLocks noChangeAspect="1"/>
          </p:cNvPicPr>
          <p:nvPr/>
        </p:nvPicPr>
        <p:blipFill>
          <a:blip r:embed="rId3"/>
          <a:stretch>
            <a:fillRect/>
          </a:stretch>
        </p:blipFill>
        <p:spPr>
          <a:xfrm>
            <a:off x="6387827" y="276334"/>
            <a:ext cx="5442279" cy="4071883"/>
          </a:xfrm>
          <a:prstGeom prst="rect">
            <a:avLst/>
          </a:prstGeom>
        </p:spPr>
      </p:pic>
      <p:sp>
        <p:nvSpPr>
          <p:cNvPr id="7" name="TextBox 6">
            <a:extLst>
              <a:ext uri="{FF2B5EF4-FFF2-40B4-BE49-F238E27FC236}">
                <a16:creationId xmlns:a16="http://schemas.microsoft.com/office/drawing/2014/main" id="{99273255-46C4-17EB-64B5-D87888EDB666}"/>
              </a:ext>
            </a:extLst>
          </p:cNvPr>
          <p:cNvSpPr txBox="1"/>
          <p:nvPr/>
        </p:nvSpPr>
        <p:spPr>
          <a:xfrm>
            <a:off x="6393655" y="6179344"/>
            <a:ext cx="54887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rgbClr val="404040"/>
                </a:solidFill>
                <a:latin typeface="Calibri"/>
                <a:ea typeface="Calibri"/>
                <a:cs typeface="Calibri"/>
              </a:rPr>
              <a:t>** LGBO is an acronym used to reference adults who self- identify as lesbian, gay, bisexual, or other sexual orientation.</a:t>
            </a:r>
            <a:endParaRPr lang="en-US" dirty="0"/>
          </a:p>
        </p:txBody>
      </p:sp>
    </p:spTree>
    <p:extLst>
      <p:ext uri="{BB962C8B-B14F-4D97-AF65-F5344CB8AC3E}">
        <p14:creationId xmlns:p14="http://schemas.microsoft.com/office/powerpoint/2010/main" val="17166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 Image the United States Preventive Services Task Force developing recommendations to promote public health">
            <a:extLst>
              <a:ext uri="{FF2B5EF4-FFF2-40B4-BE49-F238E27FC236}">
                <a16:creationId xmlns:a16="http://schemas.microsoft.com/office/drawing/2014/main" id="{B6B32A5F-C558-B7EE-4213-1252E0AEAB09}"/>
              </a:ext>
            </a:extLst>
          </p:cNvPr>
          <p:cNvPicPr>
            <a:picLocks noChangeAspect="1"/>
          </p:cNvPicPr>
          <p:nvPr/>
        </p:nvPicPr>
        <p:blipFill>
          <a:blip r:embed="rId2"/>
          <a:stretch>
            <a:fillRect/>
          </a:stretch>
        </p:blipFill>
        <p:spPr>
          <a:xfrm>
            <a:off x="6092952" y="388620"/>
            <a:ext cx="6099048" cy="6099048"/>
          </a:xfrm>
          <a:prstGeom prst="rect">
            <a:avLst/>
          </a:prstGeom>
          <a:noFill/>
        </p:spPr>
      </p:pic>
      <p:sp>
        <p:nvSpPr>
          <p:cNvPr id="4" name="Text Placeholder 3">
            <a:extLst>
              <a:ext uri="{FF2B5EF4-FFF2-40B4-BE49-F238E27FC236}">
                <a16:creationId xmlns:a16="http://schemas.microsoft.com/office/drawing/2014/main" id="{DA26DA25-1172-208C-2C26-5E3AF67E11D5}"/>
              </a:ext>
            </a:extLst>
          </p:cNvPr>
          <p:cNvSpPr>
            <a:spLocks noGrp="1"/>
          </p:cNvSpPr>
          <p:nvPr>
            <p:ph type="title"/>
          </p:nvPr>
        </p:nvSpPr>
        <p:spPr>
          <a:xfrm>
            <a:off x="421592" y="765843"/>
            <a:ext cx="6099048" cy="5219236"/>
          </a:xfrm>
        </p:spPr>
        <p:txBody>
          <a:bodyPr vert="horz" lIns="0" tIns="0" rIns="0" bIns="0" rtlCol="0" anchor="t">
            <a:normAutofit/>
          </a:bodyPr>
          <a:lstStyle/>
          <a:p>
            <a:r>
              <a:rPr lang="en-US" sz="5600"/>
              <a:t>Screening Recommendations</a:t>
            </a:r>
          </a:p>
          <a:p>
            <a:endParaRPr lang="en-US" sz="5600"/>
          </a:p>
        </p:txBody>
      </p:sp>
      <p:sp>
        <p:nvSpPr>
          <p:cNvPr id="24" name="Text Placeholder 5">
            <a:extLst>
              <a:ext uri="{FF2B5EF4-FFF2-40B4-BE49-F238E27FC236}">
                <a16:creationId xmlns:a16="http://schemas.microsoft.com/office/drawing/2014/main" id="{AE1098B8-E815-B81C-D2EA-B6CF220C152F}"/>
              </a:ext>
            </a:extLst>
          </p:cNvPr>
          <p:cNvSpPr>
            <a:spLocks noGrp="1"/>
          </p:cNvSpPr>
          <p:nvPr>
            <p:ph type="body" sz="quarter" idx="13"/>
          </p:nvPr>
        </p:nvSpPr>
        <p:spPr>
          <a:xfrm>
            <a:off x="0" y="5724189"/>
            <a:ext cx="1503729" cy="1133811"/>
          </a:xfrm>
        </p:spPr>
        <p:txBody>
          <a:bodyPr/>
          <a:lstStyle/>
          <a:p>
            <a:endParaRPr lang="en-US"/>
          </a:p>
        </p:txBody>
      </p:sp>
    </p:spTree>
    <p:extLst>
      <p:ext uri="{BB962C8B-B14F-4D97-AF65-F5344CB8AC3E}">
        <p14:creationId xmlns:p14="http://schemas.microsoft.com/office/powerpoint/2010/main" val="170918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1FD-9CC8-4CB0-8247-CFAB90695FE8}"/>
              </a:ext>
            </a:extLst>
          </p:cNvPr>
          <p:cNvSpPr>
            <a:spLocks noGrp="1"/>
          </p:cNvSpPr>
          <p:nvPr>
            <p:ph type="title"/>
          </p:nvPr>
        </p:nvSpPr>
        <p:spPr>
          <a:xfrm>
            <a:off x="841248" y="329906"/>
            <a:ext cx="10479024" cy="557784"/>
          </a:xfrm>
        </p:spPr>
        <p:txBody>
          <a:bodyPr/>
          <a:lstStyle/>
          <a:p>
            <a:r>
              <a:rPr lang="en-US" sz="3200" dirty="0"/>
              <a:t>ALL AGE APPROPRIATE SCREENING RECOMMENDATIONS... </a:t>
            </a:r>
            <a:br>
              <a:rPr lang="en-US" sz="3200" dirty="0"/>
            </a:br>
            <a:endParaRPr lang="en-US" sz="3200" dirty="0"/>
          </a:p>
        </p:txBody>
      </p:sp>
      <p:sp>
        <p:nvSpPr>
          <p:cNvPr id="5" name="Content Placeholder 4">
            <a:extLst>
              <a:ext uri="{FF2B5EF4-FFF2-40B4-BE49-F238E27FC236}">
                <a16:creationId xmlns:a16="http://schemas.microsoft.com/office/drawing/2014/main" id="{CCAD0987-D595-9D33-A24C-ED016A62A8BD}"/>
              </a:ext>
            </a:extLst>
          </p:cNvPr>
          <p:cNvSpPr>
            <a:spLocks noGrp="1"/>
          </p:cNvSpPr>
          <p:nvPr>
            <p:ph sz="quarter" idx="13"/>
          </p:nvPr>
        </p:nvSpPr>
        <p:spPr>
          <a:xfrm>
            <a:off x="841248" y="1536827"/>
            <a:ext cx="2862072" cy="4479925"/>
          </a:xfrm>
        </p:spPr>
        <p:txBody>
          <a:bodyPr vert="horz" lIns="0" tIns="0" rIns="0" bIns="0" rtlCol="0" anchor="t">
            <a:normAutofit fontScale="77500" lnSpcReduction="20000"/>
          </a:bodyPr>
          <a:lstStyle/>
          <a:p>
            <a:pPr marL="347345" indent="-347345"/>
            <a:r>
              <a:rPr lang="en-US" sz="2100" dirty="0"/>
              <a:t>"</a:t>
            </a:r>
            <a:r>
              <a:rPr lang="en-US" sz="2100" b="1" dirty="0">
                <a:solidFill>
                  <a:srgbClr val="212121"/>
                </a:solidFill>
                <a:ea typeface="+mn-lt"/>
                <a:cs typeface="+mn-lt"/>
              </a:rPr>
              <a:t>As a rule, if an individual has a particular body part or organ and otherwise meets criteria for screening based on risk factors or symptoms, screening should proceed regardless of hormone use "</a:t>
            </a:r>
            <a:endParaRPr lang="en-US" sz="2100">
              <a:ea typeface="+mn-lt"/>
              <a:cs typeface="+mn-lt"/>
            </a:endParaRPr>
          </a:p>
          <a:p>
            <a:pPr marL="347345" indent="-347345"/>
            <a:r>
              <a:rPr lang="en-US" dirty="0"/>
              <a:t>Organ Specific testing - important to take an organ inventory on new gender diverse patients (may appear male based on gender expression though still have female organs)</a:t>
            </a:r>
          </a:p>
          <a:p>
            <a:pPr marL="347345" indent="-347345"/>
            <a:r>
              <a:rPr lang="en-US" dirty="0"/>
              <a:t>Screening breast cancer/ pap/ prostate based on anatomy, using neutral language to minimize dysphoria (screen for breast cancer, screen the prostate rather than YOUR)</a:t>
            </a:r>
          </a:p>
          <a:p>
            <a:pPr marL="347345" indent="-347345"/>
            <a:endParaRPr lang="en-US" dirty="0"/>
          </a:p>
        </p:txBody>
      </p:sp>
      <p:sp>
        <p:nvSpPr>
          <p:cNvPr id="13" name="Text Placeholder 12">
            <a:extLst>
              <a:ext uri="{FF2B5EF4-FFF2-40B4-BE49-F238E27FC236}">
                <a16:creationId xmlns:a16="http://schemas.microsoft.com/office/drawing/2014/main" id="{630775B9-3753-DF33-4334-9918E70D89CA}"/>
              </a:ext>
            </a:extLst>
          </p:cNvPr>
          <p:cNvSpPr>
            <a:spLocks noGrp="1"/>
          </p:cNvSpPr>
          <p:nvPr>
            <p:ph type="body" sz="quarter" idx="15"/>
          </p:nvPr>
        </p:nvSpPr>
        <p:spPr>
          <a:xfrm>
            <a:off x="4791455" y="1536826"/>
            <a:ext cx="5650992" cy="557784"/>
          </a:xfrm>
        </p:spPr>
        <p:txBody>
          <a:bodyPr vert="horz" lIns="0" tIns="0" rIns="0" bIns="0" rtlCol="0" anchor="t">
            <a:noAutofit/>
          </a:bodyPr>
          <a:lstStyle/>
          <a:p>
            <a:endParaRPr lang="en-US" dirty="0"/>
          </a:p>
          <a:p>
            <a:endParaRPr lang="en-US" dirty="0"/>
          </a:p>
        </p:txBody>
      </p:sp>
      <p:sp>
        <p:nvSpPr>
          <p:cNvPr id="4" name="Slide Number Placeholder 3">
            <a:extLst>
              <a:ext uri="{FF2B5EF4-FFF2-40B4-BE49-F238E27FC236}">
                <a16:creationId xmlns:a16="http://schemas.microsoft.com/office/drawing/2014/main" id="{FE7814C5-5D60-0866-7B45-798BC7C8D1CB}"/>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12</a:t>
            </a:fld>
            <a:endParaRPr lang="en-US" dirty="0"/>
          </a:p>
        </p:txBody>
      </p:sp>
      <p:pic>
        <p:nvPicPr>
          <p:cNvPr id="151" name="Picture 150" descr="A screenshot of a white table&#10;&#10;AI-generated content may be incorrect.">
            <a:extLst>
              <a:ext uri="{FF2B5EF4-FFF2-40B4-BE49-F238E27FC236}">
                <a16:creationId xmlns:a16="http://schemas.microsoft.com/office/drawing/2014/main" id="{AEF96611-42AF-AC0B-84D1-D049705D5180}"/>
              </a:ext>
            </a:extLst>
          </p:cNvPr>
          <p:cNvPicPr>
            <a:picLocks noChangeAspect="1"/>
          </p:cNvPicPr>
          <p:nvPr/>
        </p:nvPicPr>
        <p:blipFill>
          <a:blip r:embed="rId2"/>
          <a:stretch>
            <a:fillRect/>
          </a:stretch>
        </p:blipFill>
        <p:spPr>
          <a:xfrm>
            <a:off x="4475937" y="1401686"/>
            <a:ext cx="7496175" cy="4314825"/>
          </a:xfrm>
          <a:prstGeom prst="rect">
            <a:avLst/>
          </a:prstGeom>
        </p:spPr>
      </p:pic>
    </p:spTree>
    <p:extLst>
      <p:ext uri="{BB962C8B-B14F-4D97-AF65-F5344CB8AC3E}">
        <p14:creationId xmlns:p14="http://schemas.microsoft.com/office/powerpoint/2010/main" val="8977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FD89-DEFB-BC27-61B0-A1C35139D77D}"/>
              </a:ext>
            </a:extLst>
          </p:cNvPr>
          <p:cNvSpPr>
            <a:spLocks noGrp="1"/>
          </p:cNvSpPr>
          <p:nvPr>
            <p:ph type="title"/>
          </p:nvPr>
        </p:nvSpPr>
        <p:spPr/>
        <p:txBody>
          <a:bodyPr/>
          <a:lstStyle/>
          <a:p>
            <a:r>
              <a:rPr lang="en-US" sz="3200" dirty="0"/>
              <a:t>Mammography In transgender women </a:t>
            </a:r>
          </a:p>
        </p:txBody>
      </p:sp>
      <p:sp>
        <p:nvSpPr>
          <p:cNvPr id="3" name="Content Placeholder 2">
            <a:extLst>
              <a:ext uri="{FF2B5EF4-FFF2-40B4-BE49-F238E27FC236}">
                <a16:creationId xmlns:a16="http://schemas.microsoft.com/office/drawing/2014/main" id="{FA4B5141-A956-E2BA-A632-DE8F8079FA15}"/>
              </a:ext>
            </a:extLst>
          </p:cNvPr>
          <p:cNvSpPr>
            <a:spLocks noGrp="1"/>
          </p:cNvSpPr>
          <p:nvPr>
            <p:ph sz="quarter" idx="13"/>
          </p:nvPr>
        </p:nvSpPr>
        <p:spPr/>
        <p:txBody>
          <a:bodyPr vert="horz" lIns="0" tIns="0" rIns="0" bIns="0" rtlCol="0" anchor="t">
            <a:normAutofit/>
          </a:bodyPr>
          <a:lstStyle/>
          <a:p>
            <a:pPr marL="347345" indent="-347345"/>
            <a:r>
              <a:rPr lang="en-US" dirty="0"/>
              <a:t>Recommended after 5-10 years of systemic estrogen therapy </a:t>
            </a:r>
          </a:p>
          <a:p>
            <a:pPr marL="347345" indent="-347345"/>
            <a:r>
              <a:rPr lang="en-US" dirty="0"/>
              <a:t>(ex: patient starting GAH therapy at age 20, on therapy for 10 years – will start breast cancer screening at age 40) </a:t>
            </a:r>
          </a:p>
        </p:txBody>
      </p:sp>
      <p:sp>
        <p:nvSpPr>
          <p:cNvPr id="6" name="Slide Number Placeholder 5">
            <a:extLst>
              <a:ext uri="{FF2B5EF4-FFF2-40B4-BE49-F238E27FC236}">
                <a16:creationId xmlns:a16="http://schemas.microsoft.com/office/drawing/2014/main" id="{44BB73E1-5A1A-0027-42D4-B6A80411F060}"/>
              </a:ext>
            </a:extLst>
          </p:cNvPr>
          <p:cNvSpPr>
            <a:spLocks noGrp="1"/>
          </p:cNvSpPr>
          <p:nvPr>
            <p:ph type="sldNum" sz="quarter" idx="11"/>
          </p:nvPr>
        </p:nvSpPr>
        <p:spPr/>
        <p:txBody>
          <a:bodyPr/>
          <a:lstStyle/>
          <a:p>
            <a:fld id="{B67B645E-C5E5-4727-B977-D372A0AA71D9}" type="slidenum">
              <a:rPr lang="en-US" smtClean="0"/>
              <a:pPr/>
              <a:t>13</a:t>
            </a:fld>
            <a:endParaRPr lang="en-US" dirty="0"/>
          </a:p>
        </p:txBody>
      </p:sp>
      <p:pic>
        <p:nvPicPr>
          <p:cNvPr id="8" name="Picture 7" descr="A machine with a computer&#10;&#10;AI-generated content may be incorrect.">
            <a:extLst>
              <a:ext uri="{FF2B5EF4-FFF2-40B4-BE49-F238E27FC236}">
                <a16:creationId xmlns:a16="http://schemas.microsoft.com/office/drawing/2014/main" id="{FD8E7295-47EB-5C52-439D-7F8A6C8A209C}"/>
              </a:ext>
            </a:extLst>
          </p:cNvPr>
          <p:cNvPicPr>
            <a:picLocks noChangeAspect="1"/>
          </p:cNvPicPr>
          <p:nvPr/>
        </p:nvPicPr>
        <p:blipFill>
          <a:blip r:embed="rId2"/>
          <a:stretch>
            <a:fillRect/>
          </a:stretch>
        </p:blipFill>
        <p:spPr>
          <a:xfrm>
            <a:off x="5687187" y="1534287"/>
            <a:ext cx="3579876" cy="3360801"/>
          </a:xfrm>
          <a:prstGeom prst="rect">
            <a:avLst/>
          </a:prstGeom>
        </p:spPr>
      </p:pic>
    </p:spTree>
    <p:extLst>
      <p:ext uri="{BB962C8B-B14F-4D97-AF65-F5344CB8AC3E}">
        <p14:creationId xmlns:p14="http://schemas.microsoft.com/office/powerpoint/2010/main" val="26929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3A2-FDBD-B4C5-053E-B5BFE48020D6}"/>
              </a:ext>
            </a:extLst>
          </p:cNvPr>
          <p:cNvSpPr>
            <a:spLocks noGrp="1"/>
          </p:cNvSpPr>
          <p:nvPr>
            <p:ph type="title"/>
          </p:nvPr>
        </p:nvSpPr>
        <p:spPr>
          <a:xfrm>
            <a:off x="841248" y="841248"/>
            <a:ext cx="10479024" cy="557784"/>
          </a:xfrm>
        </p:spPr>
        <p:txBody>
          <a:bodyPr anchor="t">
            <a:normAutofit/>
          </a:bodyPr>
          <a:lstStyle/>
          <a:p>
            <a:r>
              <a:rPr lang="en-US" dirty="0"/>
              <a:t>Mental Health/ trauma History </a:t>
            </a:r>
          </a:p>
        </p:txBody>
      </p:sp>
      <p:sp>
        <p:nvSpPr>
          <p:cNvPr id="3" name="Content Placeholder 2">
            <a:extLst>
              <a:ext uri="{FF2B5EF4-FFF2-40B4-BE49-F238E27FC236}">
                <a16:creationId xmlns:a16="http://schemas.microsoft.com/office/drawing/2014/main" id="{DE411F48-0D5B-91CC-EDD5-6AC46DE0EB01}"/>
              </a:ext>
            </a:extLst>
          </p:cNvPr>
          <p:cNvSpPr>
            <a:spLocks noGrp="1"/>
          </p:cNvSpPr>
          <p:nvPr>
            <p:ph sz="quarter" idx="13"/>
          </p:nvPr>
        </p:nvSpPr>
        <p:spPr>
          <a:xfrm>
            <a:off x="841248" y="1536827"/>
            <a:ext cx="2862072" cy="4479925"/>
          </a:xfrm>
        </p:spPr>
        <p:txBody>
          <a:bodyPr vert="horz" lIns="0" tIns="0" rIns="0" bIns="0" rtlCol="0" anchor="t">
            <a:normAutofit/>
          </a:bodyPr>
          <a:lstStyle/>
          <a:p>
            <a:pPr marL="347345" indent="-347345"/>
            <a:r>
              <a:rPr lang="en-US" sz="1700" dirty="0"/>
              <a:t>Interactions with the healthcare system, especially with new providers can be triggering / intimidating for LGBTQ+ individuals based on prior discrimination or microaggressions </a:t>
            </a:r>
          </a:p>
          <a:p>
            <a:pPr marL="347345" indent="-347345"/>
            <a:r>
              <a:rPr lang="en-US" sz="1700" dirty="0"/>
              <a:t>Complete PHQ/GAD screen</a:t>
            </a:r>
          </a:p>
          <a:p>
            <a:pPr marL="347345" indent="-347345"/>
            <a:r>
              <a:rPr lang="en-US" sz="1700" dirty="0"/>
              <a:t>Refer to mental health counselors, therapists, social workers who have specific training in trauma informed care or LGBTQ individuals when able </a:t>
            </a:r>
          </a:p>
        </p:txBody>
      </p:sp>
      <p:pic>
        <p:nvPicPr>
          <p:cNvPr id="5" name="Picture 4" descr="A person and person sitting in a chair talking to each other&#10;&#10;AI-generated content may be incorrect.">
            <a:extLst>
              <a:ext uri="{FF2B5EF4-FFF2-40B4-BE49-F238E27FC236}">
                <a16:creationId xmlns:a16="http://schemas.microsoft.com/office/drawing/2014/main" id="{56E66959-ED50-F4C2-5A14-514B7A259D72}"/>
              </a:ext>
            </a:extLst>
          </p:cNvPr>
          <p:cNvPicPr>
            <a:picLocks noChangeAspect="1"/>
          </p:cNvPicPr>
          <p:nvPr/>
        </p:nvPicPr>
        <p:blipFill>
          <a:blip r:embed="rId2"/>
          <a:srcRect r="-3" b="20709"/>
          <a:stretch/>
        </p:blipFill>
        <p:spPr>
          <a:xfrm>
            <a:off x="5664968" y="1397437"/>
            <a:ext cx="5650992" cy="4480560"/>
          </a:xfrm>
          <a:prstGeom prst="rect">
            <a:avLst/>
          </a:prstGeom>
          <a:noFill/>
        </p:spPr>
      </p:pic>
      <p:sp>
        <p:nvSpPr>
          <p:cNvPr id="4" name="Slide Number Placeholder 3">
            <a:extLst>
              <a:ext uri="{FF2B5EF4-FFF2-40B4-BE49-F238E27FC236}">
                <a16:creationId xmlns:a16="http://schemas.microsoft.com/office/drawing/2014/main" id="{247E77A7-A366-5B98-8103-2D73959B980C}"/>
              </a:ext>
            </a:extLst>
          </p:cNvPr>
          <p:cNvSpPr>
            <a:spLocks noGrp="1"/>
          </p:cNvSpPr>
          <p:nvPr>
            <p:ph type="sldNum" sz="quarter" idx="11"/>
          </p:nvPr>
        </p:nvSpPr>
        <p:spPr>
          <a:xfrm>
            <a:off x="10917936" y="6385422"/>
            <a:ext cx="843264" cy="288000"/>
          </a:xfrm>
        </p:spPr>
        <p:txBody>
          <a:bodyPr anchor="ctr">
            <a:normAutofit/>
          </a:bodyPr>
          <a:lstStyle/>
          <a:p>
            <a:pPr>
              <a:spcAft>
                <a:spcPts val="600"/>
              </a:spcAft>
            </a:pPr>
            <a:fld id="{B67B645E-C5E5-4727-B977-D372A0AA71D9}" type="slidenum">
              <a:rPr lang="en-US" smtClean="0"/>
              <a:pPr>
                <a:spcAft>
                  <a:spcPts val="600"/>
                </a:spcAft>
              </a:pPr>
              <a:t>14</a:t>
            </a:fld>
            <a:endParaRPr lang="en-US"/>
          </a:p>
        </p:txBody>
      </p:sp>
    </p:spTree>
    <p:extLst>
      <p:ext uri="{BB962C8B-B14F-4D97-AF65-F5344CB8AC3E}">
        <p14:creationId xmlns:p14="http://schemas.microsoft.com/office/powerpoint/2010/main" val="127735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7504-C638-222F-BA09-FD511BBE24A1}"/>
              </a:ext>
            </a:extLst>
          </p:cNvPr>
          <p:cNvSpPr>
            <a:spLocks noGrp="1"/>
          </p:cNvSpPr>
          <p:nvPr>
            <p:ph type="title"/>
          </p:nvPr>
        </p:nvSpPr>
        <p:spPr/>
        <p:txBody>
          <a:bodyPr/>
          <a:lstStyle/>
          <a:p>
            <a:r>
              <a:rPr lang="en-US" sz="3200" dirty="0"/>
              <a:t>Additional or more targeted screens</a:t>
            </a:r>
          </a:p>
        </p:txBody>
      </p:sp>
      <p:sp>
        <p:nvSpPr>
          <p:cNvPr id="3" name="Content Placeholder 2">
            <a:extLst>
              <a:ext uri="{FF2B5EF4-FFF2-40B4-BE49-F238E27FC236}">
                <a16:creationId xmlns:a16="http://schemas.microsoft.com/office/drawing/2014/main" id="{F2E7688A-8A3C-8395-2DB4-9A12312A0D62}"/>
              </a:ext>
            </a:extLst>
          </p:cNvPr>
          <p:cNvSpPr>
            <a:spLocks noGrp="1"/>
          </p:cNvSpPr>
          <p:nvPr>
            <p:ph sz="quarter" idx="13"/>
          </p:nvPr>
        </p:nvSpPr>
        <p:spPr/>
        <p:txBody>
          <a:bodyPr vert="horz" lIns="0" tIns="0" rIns="0" bIns="0" rtlCol="0" anchor="t">
            <a:normAutofit fontScale="92500" lnSpcReduction="20000"/>
          </a:bodyPr>
          <a:lstStyle/>
          <a:p>
            <a:pPr marL="347345" indent="-347345"/>
            <a:r>
              <a:rPr lang="en-US" dirty="0"/>
              <a:t>Taking sexual history and counseling appropriately</a:t>
            </a:r>
          </a:p>
          <a:p>
            <a:pPr marL="347345" indent="-347345"/>
            <a:r>
              <a:rPr lang="en-US" dirty="0"/>
              <a:t>Ensure that STI testing is </a:t>
            </a:r>
            <a:r>
              <a:rPr lang="en-US" b="1" dirty="0"/>
              <a:t>SITE SPECIFIC</a:t>
            </a:r>
            <a:r>
              <a:rPr lang="en-US" dirty="0"/>
              <a:t> (oral, genital, anal). Good practice regardless of sexual orientation.  </a:t>
            </a:r>
          </a:p>
          <a:p>
            <a:pPr marL="347345" indent="-347345"/>
            <a:r>
              <a:rPr lang="en-US" dirty="0"/>
              <a:t>Vaccines: HPV Vaccine, Hepatitis A </a:t>
            </a:r>
          </a:p>
          <a:p>
            <a:pPr marL="347345" indent="-347345"/>
            <a:r>
              <a:rPr lang="en-US" dirty="0"/>
              <a:t>Intimate Partner violence (data for screening limited, though transgendered patients and pregnant women at higher risk)</a:t>
            </a:r>
          </a:p>
          <a:p>
            <a:pPr marL="0" indent="0">
              <a:buNone/>
            </a:pPr>
            <a:endParaRPr lang="en-US" dirty="0"/>
          </a:p>
        </p:txBody>
      </p:sp>
      <p:sp>
        <p:nvSpPr>
          <p:cNvPr id="4" name="Slide Number Placeholder 3">
            <a:extLst>
              <a:ext uri="{FF2B5EF4-FFF2-40B4-BE49-F238E27FC236}">
                <a16:creationId xmlns:a16="http://schemas.microsoft.com/office/drawing/2014/main" id="{8B1E8B0C-B35F-87C9-D3C3-6AECE37ED49C}"/>
              </a:ext>
            </a:extLst>
          </p:cNvPr>
          <p:cNvSpPr>
            <a:spLocks noGrp="1"/>
          </p:cNvSpPr>
          <p:nvPr>
            <p:ph type="sldNum" sz="quarter" idx="11"/>
          </p:nvPr>
        </p:nvSpPr>
        <p:spPr/>
        <p:txBody>
          <a:bodyPr/>
          <a:lstStyle/>
          <a:p>
            <a:fld id="{B67B645E-C5E5-4727-B977-D372A0AA71D9}" type="slidenum">
              <a:rPr lang="en-US" smtClean="0"/>
              <a:pPr/>
              <a:t>15</a:t>
            </a:fld>
            <a:endParaRPr lang="en-US" dirty="0"/>
          </a:p>
        </p:txBody>
      </p:sp>
    </p:spTree>
    <p:extLst>
      <p:ext uri="{BB962C8B-B14F-4D97-AF65-F5344CB8AC3E}">
        <p14:creationId xmlns:p14="http://schemas.microsoft.com/office/powerpoint/2010/main" val="401196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4FAE-4123-3EF4-8B33-E1EE7994EB87}"/>
              </a:ext>
            </a:extLst>
          </p:cNvPr>
          <p:cNvSpPr>
            <a:spLocks noGrp="1"/>
          </p:cNvSpPr>
          <p:nvPr>
            <p:ph type="title"/>
          </p:nvPr>
        </p:nvSpPr>
        <p:spPr/>
        <p:txBody>
          <a:bodyPr/>
          <a:lstStyle/>
          <a:p>
            <a:r>
              <a:rPr lang="en-US" dirty="0"/>
              <a:t>HPV Vaccine  </a:t>
            </a:r>
          </a:p>
        </p:txBody>
      </p:sp>
      <p:pic>
        <p:nvPicPr>
          <p:cNvPr id="5" name="Content Placeholder 4" descr="A screenshot of a screen&#10;&#10;AI-generated content may be incorrect.">
            <a:extLst>
              <a:ext uri="{FF2B5EF4-FFF2-40B4-BE49-F238E27FC236}">
                <a16:creationId xmlns:a16="http://schemas.microsoft.com/office/drawing/2014/main" id="{A85620A5-698A-6AC3-77EA-190706107067}"/>
              </a:ext>
            </a:extLst>
          </p:cNvPr>
          <p:cNvPicPr>
            <a:picLocks noGrp="1" noChangeAspect="1"/>
          </p:cNvPicPr>
          <p:nvPr>
            <p:ph sz="quarter" idx="13"/>
          </p:nvPr>
        </p:nvPicPr>
        <p:blipFill>
          <a:blip r:embed="rId2"/>
          <a:stretch>
            <a:fillRect/>
          </a:stretch>
        </p:blipFill>
        <p:spPr>
          <a:xfrm>
            <a:off x="3668911" y="838919"/>
            <a:ext cx="5050736" cy="2552320"/>
          </a:xfrm>
        </p:spPr>
      </p:pic>
      <p:sp>
        <p:nvSpPr>
          <p:cNvPr id="4" name="Slide Number Placeholder 3">
            <a:extLst>
              <a:ext uri="{FF2B5EF4-FFF2-40B4-BE49-F238E27FC236}">
                <a16:creationId xmlns:a16="http://schemas.microsoft.com/office/drawing/2014/main" id="{69DC3274-30AE-317D-8042-FEEA7F257B15}"/>
              </a:ext>
            </a:extLst>
          </p:cNvPr>
          <p:cNvSpPr>
            <a:spLocks noGrp="1"/>
          </p:cNvSpPr>
          <p:nvPr>
            <p:ph type="sldNum" sz="quarter" idx="11"/>
          </p:nvPr>
        </p:nvSpPr>
        <p:spPr/>
        <p:txBody>
          <a:bodyPr/>
          <a:lstStyle/>
          <a:p>
            <a:fld id="{B67B645E-C5E5-4727-B977-D372A0AA71D9}" type="slidenum">
              <a:rPr lang="en-US" smtClean="0"/>
              <a:pPr/>
              <a:t>16</a:t>
            </a:fld>
            <a:endParaRPr lang="en-US" dirty="0"/>
          </a:p>
        </p:txBody>
      </p:sp>
      <p:pic>
        <p:nvPicPr>
          <p:cNvPr id="6" name="Picture 5">
            <a:extLst>
              <a:ext uri="{FF2B5EF4-FFF2-40B4-BE49-F238E27FC236}">
                <a16:creationId xmlns:a16="http://schemas.microsoft.com/office/drawing/2014/main" id="{5697E5FF-C179-BD4A-E6B3-27B953389F5F}"/>
              </a:ext>
            </a:extLst>
          </p:cNvPr>
          <p:cNvPicPr>
            <a:picLocks noChangeAspect="1"/>
          </p:cNvPicPr>
          <p:nvPr/>
        </p:nvPicPr>
        <p:blipFill>
          <a:blip r:embed="rId3"/>
          <a:stretch>
            <a:fillRect/>
          </a:stretch>
        </p:blipFill>
        <p:spPr>
          <a:xfrm>
            <a:off x="9177624" y="835791"/>
            <a:ext cx="2696148" cy="3910299"/>
          </a:xfrm>
          <a:prstGeom prst="rect">
            <a:avLst/>
          </a:prstGeom>
        </p:spPr>
      </p:pic>
      <p:sp>
        <p:nvSpPr>
          <p:cNvPr id="9" name="TextBox 8">
            <a:extLst>
              <a:ext uri="{FF2B5EF4-FFF2-40B4-BE49-F238E27FC236}">
                <a16:creationId xmlns:a16="http://schemas.microsoft.com/office/drawing/2014/main" id="{EF18112A-62FF-3DDF-9AB8-0AE2C9F5EBA7}"/>
              </a:ext>
            </a:extLst>
          </p:cNvPr>
          <p:cNvSpPr txBox="1"/>
          <p:nvPr/>
        </p:nvSpPr>
        <p:spPr>
          <a:xfrm>
            <a:off x="1269999" y="3834190"/>
            <a:ext cx="687009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Goal: administer before sexual activity</a:t>
            </a:r>
            <a:endParaRPr lang="en-US"/>
          </a:p>
          <a:p>
            <a:pPr marL="285750" indent="-285750">
              <a:buFont typeface="Arial"/>
              <a:buChar char="•"/>
            </a:pPr>
            <a:r>
              <a:rPr lang="en-US" dirty="0"/>
              <a:t>For those age 27-45, consider: MSM, TGF, new sexual partners, later in life realization of sexuality </a:t>
            </a:r>
          </a:p>
          <a:p>
            <a:pPr marL="285750" indent="-285750">
              <a:buFont typeface="Arial"/>
              <a:buChar char="•"/>
            </a:pPr>
            <a:r>
              <a:rPr lang="en-US"/>
              <a:t>Data shows reduction in cervical cancer risk</a:t>
            </a:r>
          </a:p>
          <a:p>
            <a:pPr marL="285750" indent="-285750">
              <a:buFont typeface="Arial"/>
              <a:buChar char="•"/>
            </a:pPr>
            <a:r>
              <a:rPr lang="en-US"/>
              <a:t>HPV associated oropharyngeal cancers continue to rise </a:t>
            </a:r>
          </a:p>
        </p:txBody>
      </p:sp>
    </p:spTree>
    <p:extLst>
      <p:ext uri="{BB962C8B-B14F-4D97-AF65-F5344CB8AC3E}">
        <p14:creationId xmlns:p14="http://schemas.microsoft.com/office/powerpoint/2010/main" val="299212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C184-3167-D763-DACF-A5AF1FDA246E}"/>
              </a:ext>
            </a:extLst>
          </p:cNvPr>
          <p:cNvSpPr>
            <a:spLocks noGrp="1"/>
          </p:cNvSpPr>
          <p:nvPr>
            <p:ph type="title"/>
          </p:nvPr>
        </p:nvSpPr>
        <p:spPr/>
        <p:txBody>
          <a:bodyPr/>
          <a:lstStyle/>
          <a:p>
            <a:r>
              <a:rPr lang="en-US" dirty="0"/>
              <a:t>Hepatitis A Vaccine</a:t>
            </a:r>
          </a:p>
        </p:txBody>
      </p:sp>
      <p:pic>
        <p:nvPicPr>
          <p:cNvPr id="5" name="Content Placeholder 4" descr="A screenshot of a white and blue page&#10;&#10;AI-generated content may be incorrect.">
            <a:extLst>
              <a:ext uri="{FF2B5EF4-FFF2-40B4-BE49-F238E27FC236}">
                <a16:creationId xmlns:a16="http://schemas.microsoft.com/office/drawing/2014/main" id="{1B5468A2-603A-3FD8-76AC-211039F9E4EC}"/>
              </a:ext>
            </a:extLst>
          </p:cNvPr>
          <p:cNvPicPr>
            <a:picLocks noGrp="1" noChangeAspect="1"/>
          </p:cNvPicPr>
          <p:nvPr>
            <p:ph sz="quarter" idx="13"/>
          </p:nvPr>
        </p:nvPicPr>
        <p:blipFill>
          <a:blip r:embed="rId2"/>
          <a:stretch>
            <a:fillRect/>
          </a:stretch>
        </p:blipFill>
        <p:spPr>
          <a:xfrm>
            <a:off x="839059" y="1309103"/>
            <a:ext cx="5246959" cy="4479925"/>
          </a:xfrm>
        </p:spPr>
      </p:pic>
      <p:sp>
        <p:nvSpPr>
          <p:cNvPr id="4" name="Slide Number Placeholder 3">
            <a:extLst>
              <a:ext uri="{FF2B5EF4-FFF2-40B4-BE49-F238E27FC236}">
                <a16:creationId xmlns:a16="http://schemas.microsoft.com/office/drawing/2014/main" id="{EAC7C7DA-2691-5556-6A80-EF2434E812B0}"/>
              </a:ext>
            </a:extLst>
          </p:cNvPr>
          <p:cNvSpPr>
            <a:spLocks noGrp="1"/>
          </p:cNvSpPr>
          <p:nvPr>
            <p:ph type="sldNum" sz="quarter" idx="11"/>
          </p:nvPr>
        </p:nvSpPr>
        <p:spPr/>
        <p:txBody>
          <a:bodyPr/>
          <a:lstStyle/>
          <a:p>
            <a:fld id="{B67B645E-C5E5-4727-B977-D372A0AA71D9}" type="slidenum">
              <a:rPr lang="en-US" smtClean="0"/>
              <a:pPr/>
              <a:t>17</a:t>
            </a:fld>
            <a:endParaRPr lang="en-US" dirty="0"/>
          </a:p>
        </p:txBody>
      </p:sp>
      <p:pic>
        <p:nvPicPr>
          <p:cNvPr id="6" name="Picture 5" descr="A syringe with a needle&#10;&#10;AI-generated content may be incorrect.">
            <a:extLst>
              <a:ext uri="{FF2B5EF4-FFF2-40B4-BE49-F238E27FC236}">
                <a16:creationId xmlns:a16="http://schemas.microsoft.com/office/drawing/2014/main" id="{4AC639A6-23AE-0591-61CB-49C764077C52}"/>
              </a:ext>
            </a:extLst>
          </p:cNvPr>
          <p:cNvPicPr>
            <a:picLocks noChangeAspect="1"/>
          </p:cNvPicPr>
          <p:nvPr/>
        </p:nvPicPr>
        <p:blipFill>
          <a:blip r:embed="rId3"/>
          <a:stretch>
            <a:fillRect/>
          </a:stretch>
        </p:blipFill>
        <p:spPr>
          <a:xfrm>
            <a:off x="7677150" y="3430513"/>
            <a:ext cx="2743200" cy="2416323"/>
          </a:xfrm>
          <a:prstGeom prst="rect">
            <a:avLst/>
          </a:prstGeom>
        </p:spPr>
      </p:pic>
    </p:spTree>
    <p:extLst>
      <p:ext uri="{BB962C8B-B14F-4D97-AF65-F5344CB8AC3E}">
        <p14:creationId xmlns:p14="http://schemas.microsoft.com/office/powerpoint/2010/main" val="199243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8363-1023-3334-0DD3-4FE457C58A2F}"/>
              </a:ext>
            </a:extLst>
          </p:cNvPr>
          <p:cNvSpPr>
            <a:spLocks noGrp="1"/>
          </p:cNvSpPr>
          <p:nvPr>
            <p:ph type="title"/>
          </p:nvPr>
        </p:nvSpPr>
        <p:spPr/>
        <p:txBody>
          <a:bodyPr/>
          <a:lstStyle/>
          <a:p>
            <a:r>
              <a:rPr lang="en-US" dirty="0"/>
              <a:t>Anal Pap smears </a:t>
            </a:r>
          </a:p>
        </p:txBody>
      </p:sp>
      <p:pic>
        <p:nvPicPr>
          <p:cNvPr id="5" name="Content Placeholder 4">
            <a:extLst>
              <a:ext uri="{FF2B5EF4-FFF2-40B4-BE49-F238E27FC236}">
                <a16:creationId xmlns:a16="http://schemas.microsoft.com/office/drawing/2014/main" id="{BE8D9740-2E83-2B1A-040C-D8ADA31743D0}"/>
              </a:ext>
            </a:extLst>
          </p:cNvPr>
          <p:cNvPicPr>
            <a:picLocks noGrp="1" noChangeAspect="1"/>
          </p:cNvPicPr>
          <p:nvPr>
            <p:ph sz="quarter" idx="13"/>
          </p:nvPr>
        </p:nvPicPr>
        <p:blipFill>
          <a:blip r:embed="rId2"/>
          <a:stretch>
            <a:fillRect/>
          </a:stretch>
        </p:blipFill>
        <p:spPr>
          <a:xfrm>
            <a:off x="493735" y="1285924"/>
            <a:ext cx="5439327" cy="4991022"/>
          </a:xfrm>
        </p:spPr>
      </p:pic>
      <p:sp>
        <p:nvSpPr>
          <p:cNvPr id="4" name="Slide Number Placeholder 3">
            <a:extLst>
              <a:ext uri="{FF2B5EF4-FFF2-40B4-BE49-F238E27FC236}">
                <a16:creationId xmlns:a16="http://schemas.microsoft.com/office/drawing/2014/main" id="{73BBA229-BC62-2C75-C17A-2A4458C133AC}"/>
              </a:ext>
            </a:extLst>
          </p:cNvPr>
          <p:cNvSpPr>
            <a:spLocks noGrp="1"/>
          </p:cNvSpPr>
          <p:nvPr>
            <p:ph type="sldNum" sz="quarter" idx="11"/>
          </p:nvPr>
        </p:nvSpPr>
        <p:spPr/>
        <p:txBody>
          <a:bodyPr/>
          <a:lstStyle/>
          <a:p>
            <a:fld id="{B67B645E-C5E5-4727-B977-D372A0AA71D9}" type="slidenum">
              <a:rPr lang="en-US" smtClean="0"/>
              <a:pPr/>
              <a:t>18</a:t>
            </a:fld>
            <a:endParaRPr lang="en-US" dirty="0"/>
          </a:p>
        </p:txBody>
      </p:sp>
      <p:sp>
        <p:nvSpPr>
          <p:cNvPr id="9" name="TextBox 8">
            <a:extLst>
              <a:ext uri="{FF2B5EF4-FFF2-40B4-BE49-F238E27FC236}">
                <a16:creationId xmlns:a16="http://schemas.microsoft.com/office/drawing/2014/main" id="{02F9FF5F-EAA9-C3A5-E90A-AB03CE4F735C}"/>
              </a:ext>
            </a:extLst>
          </p:cNvPr>
          <p:cNvSpPr txBox="1"/>
          <p:nvPr/>
        </p:nvSpPr>
        <p:spPr>
          <a:xfrm>
            <a:off x="1153583" y="3344333"/>
            <a:ext cx="6477000" cy="3175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597905A2-4189-30C5-1A8F-BD1309559BB1}"/>
              </a:ext>
            </a:extLst>
          </p:cNvPr>
          <p:cNvSpPr txBox="1"/>
          <p:nvPr/>
        </p:nvSpPr>
        <p:spPr>
          <a:xfrm>
            <a:off x="1778000" y="2709333"/>
            <a:ext cx="4148666" cy="2148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8DAEC6D0-E354-C13A-17FF-6B66F3A118C8}"/>
              </a:ext>
            </a:extLst>
          </p:cNvPr>
          <p:cNvSpPr txBox="1"/>
          <p:nvPr/>
        </p:nvSpPr>
        <p:spPr>
          <a:xfrm>
            <a:off x="857250" y="259291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5" name="Picture 14">
            <a:extLst>
              <a:ext uri="{FF2B5EF4-FFF2-40B4-BE49-F238E27FC236}">
                <a16:creationId xmlns:a16="http://schemas.microsoft.com/office/drawing/2014/main" id="{DEEA7432-13A8-7979-52D3-EB892189AF91}"/>
              </a:ext>
            </a:extLst>
          </p:cNvPr>
          <p:cNvPicPr>
            <a:picLocks noChangeAspect="1"/>
          </p:cNvPicPr>
          <p:nvPr/>
        </p:nvPicPr>
        <p:blipFill>
          <a:blip r:embed="rId3"/>
          <a:stretch>
            <a:fillRect/>
          </a:stretch>
        </p:blipFill>
        <p:spPr>
          <a:xfrm>
            <a:off x="6426007" y="1284249"/>
            <a:ext cx="5343058" cy="4986452"/>
          </a:xfrm>
          <a:prstGeom prst="rect">
            <a:avLst/>
          </a:prstGeom>
        </p:spPr>
      </p:pic>
    </p:spTree>
    <p:extLst>
      <p:ext uri="{BB962C8B-B14F-4D97-AF65-F5344CB8AC3E}">
        <p14:creationId xmlns:p14="http://schemas.microsoft.com/office/powerpoint/2010/main" val="167631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B1DE-7FFB-A81B-8E8E-C279F7B9C52C}"/>
              </a:ext>
            </a:extLst>
          </p:cNvPr>
          <p:cNvSpPr>
            <a:spLocks noGrp="1"/>
          </p:cNvSpPr>
          <p:nvPr>
            <p:ph type="title"/>
          </p:nvPr>
        </p:nvSpPr>
        <p:spPr/>
        <p:txBody>
          <a:bodyPr/>
          <a:lstStyle/>
          <a:p>
            <a:r>
              <a:rPr lang="en-US" dirty="0"/>
              <a:t>Anal pap smears</a:t>
            </a:r>
          </a:p>
        </p:txBody>
      </p:sp>
      <p:sp>
        <p:nvSpPr>
          <p:cNvPr id="3" name="Content Placeholder 2">
            <a:extLst>
              <a:ext uri="{FF2B5EF4-FFF2-40B4-BE49-F238E27FC236}">
                <a16:creationId xmlns:a16="http://schemas.microsoft.com/office/drawing/2014/main" id="{565ED315-1B80-3034-434E-108AE989BF4F}"/>
              </a:ext>
            </a:extLst>
          </p:cNvPr>
          <p:cNvSpPr>
            <a:spLocks noGrp="1"/>
          </p:cNvSpPr>
          <p:nvPr>
            <p:ph sz="quarter" idx="13"/>
          </p:nvPr>
        </p:nvSpPr>
        <p:spPr/>
        <p:txBody>
          <a:bodyPr vert="horz" lIns="0" tIns="0" rIns="0" bIns="0" rtlCol="0" anchor="t">
            <a:normAutofit lnSpcReduction="10000"/>
          </a:bodyPr>
          <a:lstStyle/>
          <a:p>
            <a:pPr marL="347345" indent="-347345"/>
            <a:r>
              <a:rPr lang="en-US" dirty="0"/>
              <a:t>Mixed data, depends on other comorbidities/age</a:t>
            </a:r>
          </a:p>
          <a:p>
            <a:pPr marL="347345" indent="-347345"/>
            <a:r>
              <a:rPr lang="en-US" dirty="0"/>
              <a:t>Place patient in lateral recumbent position</a:t>
            </a:r>
          </a:p>
          <a:p>
            <a:pPr marL="347345" indent="-347345"/>
            <a:r>
              <a:rPr lang="en-US" dirty="0"/>
              <a:t>Blind swab with Dacron/polyester swab </a:t>
            </a:r>
            <a:r>
              <a:rPr lang="en-US"/>
              <a:t>at the anorectal junction, rectal side walls; transport: liquid cytology (</a:t>
            </a:r>
            <a:r>
              <a:rPr lang="en-US" err="1"/>
              <a:t>ThinPrep</a:t>
            </a:r>
            <a:r>
              <a:rPr lang="en-US" dirty="0"/>
              <a:t>) </a:t>
            </a:r>
          </a:p>
        </p:txBody>
      </p:sp>
      <p:sp>
        <p:nvSpPr>
          <p:cNvPr id="4" name="Slide Number Placeholder 3">
            <a:extLst>
              <a:ext uri="{FF2B5EF4-FFF2-40B4-BE49-F238E27FC236}">
                <a16:creationId xmlns:a16="http://schemas.microsoft.com/office/drawing/2014/main" id="{C702E10E-13A8-D7C6-3AE0-79A4460193D2}"/>
              </a:ext>
            </a:extLst>
          </p:cNvPr>
          <p:cNvSpPr>
            <a:spLocks noGrp="1"/>
          </p:cNvSpPr>
          <p:nvPr>
            <p:ph type="sldNum" sz="quarter" idx="11"/>
          </p:nvPr>
        </p:nvSpPr>
        <p:spPr/>
        <p:txBody>
          <a:bodyPr/>
          <a:lstStyle/>
          <a:p>
            <a:fld id="{B67B645E-C5E5-4727-B977-D372A0AA71D9}" type="slidenum">
              <a:rPr lang="en-US" smtClean="0"/>
              <a:pPr/>
              <a:t>19</a:t>
            </a:fld>
            <a:endParaRPr lang="en-US" dirty="0"/>
          </a:p>
        </p:txBody>
      </p:sp>
      <p:pic>
        <p:nvPicPr>
          <p:cNvPr id="5" name="Picture 4" descr="Anal Cancer Brochure">
            <a:extLst>
              <a:ext uri="{FF2B5EF4-FFF2-40B4-BE49-F238E27FC236}">
                <a16:creationId xmlns:a16="http://schemas.microsoft.com/office/drawing/2014/main" id="{0C157571-D841-288D-8EAF-7DBA528D6406}"/>
              </a:ext>
            </a:extLst>
          </p:cNvPr>
          <p:cNvPicPr>
            <a:picLocks noChangeAspect="1"/>
          </p:cNvPicPr>
          <p:nvPr/>
        </p:nvPicPr>
        <p:blipFill>
          <a:blip r:embed="rId2"/>
          <a:stretch>
            <a:fillRect/>
          </a:stretch>
        </p:blipFill>
        <p:spPr>
          <a:xfrm>
            <a:off x="9045782" y="842962"/>
            <a:ext cx="2722355" cy="3397802"/>
          </a:xfrm>
          <a:prstGeom prst="rect">
            <a:avLst/>
          </a:prstGeom>
        </p:spPr>
      </p:pic>
    </p:spTree>
    <p:extLst>
      <p:ext uri="{BB962C8B-B14F-4D97-AF65-F5344CB8AC3E}">
        <p14:creationId xmlns:p14="http://schemas.microsoft.com/office/powerpoint/2010/main" val="87058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C74EC7-12B3-EF4B-21B4-78ED75AECB0A}"/>
              </a:ext>
            </a:extLst>
          </p:cNvPr>
          <p:cNvSpPr>
            <a:spLocks noGrp="1"/>
          </p:cNvSpPr>
          <p:nvPr>
            <p:ph type="title"/>
          </p:nvPr>
        </p:nvSpPr>
        <p:spPr/>
        <p:txBody>
          <a:bodyPr/>
          <a:lstStyle/>
          <a:p>
            <a:r>
              <a:rPr lang="en-US" sz="3200" dirty="0"/>
              <a:t>Disclosures</a:t>
            </a:r>
          </a:p>
        </p:txBody>
      </p:sp>
      <p:sp>
        <p:nvSpPr>
          <p:cNvPr id="6" name="Text Placeholder 5">
            <a:extLst>
              <a:ext uri="{FF2B5EF4-FFF2-40B4-BE49-F238E27FC236}">
                <a16:creationId xmlns:a16="http://schemas.microsoft.com/office/drawing/2014/main" id="{E0C67717-88B5-7B5D-BA60-C3FCE93A5B42}"/>
              </a:ext>
            </a:extLst>
          </p:cNvPr>
          <p:cNvSpPr>
            <a:spLocks noGrp="1"/>
          </p:cNvSpPr>
          <p:nvPr>
            <p:ph type="body" sz="quarter" idx="10"/>
          </p:nvPr>
        </p:nvSpPr>
        <p:spPr>
          <a:xfrm>
            <a:off x="841247" y="2151038"/>
            <a:ext cx="5003201" cy="4303864"/>
          </a:xfrm>
        </p:spPr>
        <p:txBody>
          <a:bodyPr vert="horz" lIns="0" tIns="0" rIns="0" bIns="0" rtlCol="0" anchor="t">
            <a:noAutofit/>
          </a:bodyPr>
          <a:lstStyle/>
          <a:p>
            <a:pPr marL="342900" indent="-342900">
              <a:buChar char="•"/>
            </a:pPr>
            <a:r>
              <a:rPr lang="en-US" sz="2800" dirty="0"/>
              <a:t>Financial: None</a:t>
            </a:r>
          </a:p>
          <a:p>
            <a:pPr marL="342900" indent="-342900">
              <a:buChar char="•"/>
            </a:pPr>
            <a:r>
              <a:rPr lang="en-US" sz="2800" dirty="0"/>
              <a:t>A portion of this lecture was developed using AI  (images/formatting tables)</a:t>
            </a:r>
          </a:p>
        </p:txBody>
      </p:sp>
    </p:spTree>
    <p:extLst>
      <p:ext uri="{BB962C8B-B14F-4D97-AF65-F5344CB8AC3E}">
        <p14:creationId xmlns:p14="http://schemas.microsoft.com/office/powerpoint/2010/main" val="147444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mbnail Image promoting HIV pre-exposure prophylaxis">
            <a:extLst>
              <a:ext uri="{FF2B5EF4-FFF2-40B4-BE49-F238E27FC236}">
                <a16:creationId xmlns:a16="http://schemas.microsoft.com/office/drawing/2014/main" id="{3C7ADFC9-121B-3678-FBFF-59FC5D28247D}"/>
              </a:ext>
            </a:extLst>
          </p:cNvPr>
          <p:cNvPicPr>
            <a:picLocks noChangeAspect="1"/>
          </p:cNvPicPr>
          <p:nvPr/>
        </p:nvPicPr>
        <p:blipFill>
          <a:blip r:embed="rId2"/>
          <a:srcRect l="11303" r="2" b="2"/>
          <a:stretch/>
        </p:blipFill>
        <p:spPr>
          <a:xfrm>
            <a:off x="6092952" y="10"/>
            <a:ext cx="6099048" cy="6876278"/>
          </a:xfrm>
          <a:prstGeom prst="rect">
            <a:avLst/>
          </a:prstGeom>
          <a:noFill/>
        </p:spPr>
      </p:pic>
      <p:sp>
        <p:nvSpPr>
          <p:cNvPr id="33" name="Title 32">
            <a:extLst>
              <a:ext uri="{FF2B5EF4-FFF2-40B4-BE49-F238E27FC236}">
                <a16:creationId xmlns:a16="http://schemas.microsoft.com/office/drawing/2014/main" id="{5D8FACD9-4906-4691-55B9-710FC59D2130}"/>
              </a:ext>
            </a:extLst>
          </p:cNvPr>
          <p:cNvSpPr>
            <a:spLocks noGrp="1"/>
          </p:cNvSpPr>
          <p:nvPr>
            <p:ph type="title"/>
          </p:nvPr>
        </p:nvSpPr>
        <p:spPr>
          <a:xfrm>
            <a:off x="841244" y="832104"/>
            <a:ext cx="6099048" cy="5219236"/>
          </a:xfrm>
        </p:spPr>
        <p:txBody>
          <a:bodyPr anchor="t">
            <a:normAutofit/>
          </a:bodyPr>
          <a:lstStyle/>
          <a:p>
            <a:r>
              <a:rPr lang="en-US" dirty="0"/>
              <a:t>Prescribing </a:t>
            </a:r>
            <a:r>
              <a:rPr lang="en-US" dirty="0" err="1"/>
              <a:t>PrEP</a:t>
            </a:r>
            <a:br>
              <a:rPr lang="en-US" dirty="0"/>
            </a:br>
            <a:endParaRPr lang="en-US"/>
          </a:p>
        </p:txBody>
      </p:sp>
      <p:sp>
        <p:nvSpPr>
          <p:cNvPr id="51" name="Text Placeholder 3">
            <a:extLst>
              <a:ext uri="{FF2B5EF4-FFF2-40B4-BE49-F238E27FC236}">
                <a16:creationId xmlns:a16="http://schemas.microsoft.com/office/drawing/2014/main" id="{DCC05698-2F48-B8E2-B26D-B62ED5540309}"/>
              </a:ext>
            </a:extLst>
          </p:cNvPr>
          <p:cNvSpPr>
            <a:spLocks noGrp="1"/>
          </p:cNvSpPr>
          <p:nvPr>
            <p:ph type="body" sz="quarter" idx="15"/>
          </p:nvPr>
        </p:nvSpPr>
        <p:spPr>
          <a:xfrm>
            <a:off x="8401353" y="-1"/>
            <a:ext cx="3790650" cy="1155691"/>
          </a:xfrm>
        </p:spPr>
        <p:txBody>
          <a:bodyPr/>
          <a:lstStyle/>
          <a:p>
            <a:endParaRPr lang="en-US"/>
          </a:p>
        </p:txBody>
      </p:sp>
      <p:sp>
        <p:nvSpPr>
          <p:cNvPr id="53" name="Text Placeholder 4">
            <a:extLst>
              <a:ext uri="{FF2B5EF4-FFF2-40B4-BE49-F238E27FC236}">
                <a16:creationId xmlns:a16="http://schemas.microsoft.com/office/drawing/2014/main" id="{6DADD3D6-7833-58DC-43A5-A2F2B510E662}"/>
              </a:ext>
            </a:extLst>
          </p:cNvPr>
          <p:cNvSpPr>
            <a:spLocks noGrp="1"/>
          </p:cNvSpPr>
          <p:nvPr>
            <p:ph type="body" sz="quarter" idx="12"/>
          </p:nvPr>
        </p:nvSpPr>
        <p:spPr>
          <a:xfrm>
            <a:off x="-3" y="5727700"/>
            <a:ext cx="12192003" cy="1130300"/>
          </a:xfrm>
        </p:spPr>
        <p:txBody>
          <a:bodyPr/>
          <a:lstStyle/>
          <a:p>
            <a:endParaRPr lang="en-US"/>
          </a:p>
        </p:txBody>
      </p:sp>
      <p:sp>
        <p:nvSpPr>
          <p:cNvPr id="55" name="Text Placeholder 5">
            <a:extLst>
              <a:ext uri="{FF2B5EF4-FFF2-40B4-BE49-F238E27FC236}">
                <a16:creationId xmlns:a16="http://schemas.microsoft.com/office/drawing/2014/main" id="{725C304C-7024-9930-F0BC-CA79020D7DC3}"/>
              </a:ext>
            </a:extLst>
          </p:cNvPr>
          <p:cNvSpPr>
            <a:spLocks noGrp="1"/>
          </p:cNvSpPr>
          <p:nvPr>
            <p:ph type="body" sz="quarter" idx="13"/>
          </p:nvPr>
        </p:nvSpPr>
        <p:spPr>
          <a:xfrm>
            <a:off x="0" y="5724189"/>
            <a:ext cx="1503729" cy="1133811"/>
          </a:xfrm>
        </p:spPr>
        <p:txBody>
          <a:bodyPr/>
          <a:lstStyle/>
          <a:p>
            <a:endParaRPr lang="en-US"/>
          </a:p>
        </p:txBody>
      </p:sp>
      <p:sp>
        <p:nvSpPr>
          <p:cNvPr id="57" name="Text Placeholder 6">
            <a:extLst>
              <a:ext uri="{FF2B5EF4-FFF2-40B4-BE49-F238E27FC236}">
                <a16:creationId xmlns:a16="http://schemas.microsoft.com/office/drawing/2014/main" id="{5B7BF66D-40C0-4E6A-A5EE-F08B71E81C7E}"/>
              </a:ext>
            </a:extLst>
          </p:cNvPr>
          <p:cNvSpPr>
            <a:spLocks noGrp="1"/>
          </p:cNvSpPr>
          <p:nvPr>
            <p:ph type="body" sz="quarter" idx="14"/>
          </p:nvPr>
        </p:nvSpPr>
        <p:spPr>
          <a:xfrm>
            <a:off x="8401353" y="0"/>
            <a:ext cx="3790647" cy="1143002"/>
          </a:xfrm>
        </p:spPr>
        <p:txBody>
          <a:bodyPr/>
          <a:lstStyle/>
          <a:p>
            <a:endParaRPr lang="en-US"/>
          </a:p>
        </p:txBody>
      </p:sp>
    </p:spTree>
    <p:extLst>
      <p:ext uri="{BB962C8B-B14F-4D97-AF65-F5344CB8AC3E}">
        <p14:creationId xmlns:p14="http://schemas.microsoft.com/office/powerpoint/2010/main" val="417833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B20A-89F5-0E83-2FBB-597A9E581103}"/>
              </a:ext>
            </a:extLst>
          </p:cNvPr>
          <p:cNvSpPr>
            <a:spLocks noGrp="1"/>
          </p:cNvSpPr>
          <p:nvPr>
            <p:ph type="title"/>
          </p:nvPr>
        </p:nvSpPr>
        <p:spPr>
          <a:xfrm>
            <a:off x="193548" y="955548"/>
            <a:ext cx="10479024" cy="557784"/>
          </a:xfrm>
        </p:spPr>
        <p:txBody>
          <a:bodyPr/>
          <a:lstStyle/>
          <a:p>
            <a:r>
              <a:rPr lang="en-US" sz="3200" dirty="0"/>
              <a:t>Who is Eligible?</a:t>
            </a:r>
          </a:p>
        </p:txBody>
      </p:sp>
      <p:sp>
        <p:nvSpPr>
          <p:cNvPr id="6" name="Content Placeholder 5">
            <a:extLst>
              <a:ext uri="{FF2B5EF4-FFF2-40B4-BE49-F238E27FC236}">
                <a16:creationId xmlns:a16="http://schemas.microsoft.com/office/drawing/2014/main" id="{A26A441D-413E-D018-529D-98666ABE6AAC}"/>
              </a:ext>
            </a:extLst>
          </p:cNvPr>
          <p:cNvSpPr>
            <a:spLocks noGrp="1"/>
          </p:cNvSpPr>
          <p:nvPr>
            <p:ph sz="quarter" idx="14"/>
          </p:nvPr>
        </p:nvSpPr>
        <p:spPr>
          <a:xfrm>
            <a:off x="198290" y="2044827"/>
            <a:ext cx="10191242" cy="3951394"/>
          </a:xfrm>
        </p:spPr>
        <p:txBody>
          <a:bodyPr vert="horz" lIns="0" tIns="0" rIns="0" bIns="0" rtlCol="0" anchor="t">
            <a:normAutofit/>
          </a:bodyPr>
          <a:lstStyle/>
          <a:p>
            <a:pPr marL="0" indent="0">
              <a:buNone/>
            </a:pPr>
            <a:endParaRPr lang="en-US" sz="1800" dirty="0"/>
          </a:p>
          <a:p>
            <a:r>
              <a:rPr lang="en-US" sz="1800" dirty="0">
                <a:solidFill>
                  <a:srgbClr val="424242"/>
                </a:solidFill>
                <a:ea typeface="+mn-lt"/>
                <a:cs typeface="+mn-lt"/>
              </a:rPr>
              <a:t>The USPSTF recommends HIV </a:t>
            </a:r>
            <a:r>
              <a:rPr lang="en-US" sz="1800" err="1">
                <a:solidFill>
                  <a:srgbClr val="424242"/>
                </a:solidFill>
                <a:ea typeface="+mn-lt"/>
                <a:cs typeface="+mn-lt"/>
              </a:rPr>
              <a:t>PrEP</a:t>
            </a:r>
            <a:r>
              <a:rPr lang="en-US" sz="1800" dirty="0">
                <a:solidFill>
                  <a:srgbClr val="424242"/>
                </a:solidFill>
                <a:ea typeface="+mn-lt"/>
                <a:cs typeface="+mn-lt"/>
              </a:rPr>
              <a:t> for:</a:t>
            </a:r>
            <a:endParaRPr lang="en-US" sz="1800">
              <a:ea typeface="+mn-lt"/>
              <a:cs typeface="+mn-lt"/>
            </a:endParaRPr>
          </a:p>
          <a:p>
            <a:r>
              <a:rPr lang="en-US" sz="1800" dirty="0">
                <a:solidFill>
                  <a:srgbClr val="424242"/>
                </a:solidFill>
                <a:ea typeface="+mn-lt"/>
                <a:cs typeface="+mn-lt"/>
              </a:rPr>
              <a:t>Sexually active individuals (adults and adolescents, ≥35 kg) who:</a:t>
            </a:r>
            <a:endParaRPr lang="en-US" sz="1800" dirty="0">
              <a:ea typeface="+mn-lt"/>
              <a:cs typeface="+mn-lt"/>
            </a:endParaRPr>
          </a:p>
          <a:p>
            <a:pPr lvl="1"/>
            <a:r>
              <a:rPr lang="en-US" sz="1800" dirty="0">
                <a:solidFill>
                  <a:srgbClr val="424242"/>
                </a:solidFill>
                <a:ea typeface="+mn-lt"/>
                <a:cs typeface="+mn-lt"/>
              </a:rPr>
              <a:t>Have a partner with HIV.</a:t>
            </a:r>
            <a:endParaRPr lang="en-US" sz="1800" dirty="0">
              <a:ea typeface="+mn-lt"/>
              <a:cs typeface="+mn-lt"/>
            </a:endParaRPr>
          </a:p>
          <a:p>
            <a:pPr lvl="1"/>
            <a:r>
              <a:rPr lang="en-US" sz="1800" dirty="0">
                <a:solidFill>
                  <a:srgbClr val="424242"/>
                </a:solidFill>
                <a:ea typeface="+mn-lt"/>
                <a:cs typeface="+mn-lt"/>
              </a:rPr>
              <a:t>Had a bacterial STI in the past 6 months( GC/C/syph MSM, Trans women; GC/syphilis heterosexual M/F).</a:t>
            </a:r>
            <a:endParaRPr lang="en-US" sz="1800" dirty="0">
              <a:ea typeface="+mn-lt"/>
              <a:cs typeface="+mn-lt"/>
            </a:endParaRPr>
          </a:p>
          <a:p>
            <a:pPr lvl="1"/>
            <a:r>
              <a:rPr lang="en-US" sz="1800" dirty="0">
                <a:solidFill>
                  <a:srgbClr val="424242"/>
                </a:solidFill>
                <a:ea typeface="+mn-lt"/>
                <a:cs typeface="+mn-lt"/>
              </a:rPr>
              <a:t>Have inconsistent or no condom use with partners of unknown HIV status.</a:t>
            </a:r>
            <a:endParaRPr lang="en-US" sz="1800" dirty="0">
              <a:ea typeface="+mn-lt"/>
              <a:cs typeface="+mn-lt"/>
            </a:endParaRPr>
          </a:p>
          <a:p>
            <a:r>
              <a:rPr lang="en-US" sz="1800" dirty="0">
                <a:solidFill>
                  <a:srgbClr val="424242"/>
                </a:solidFill>
                <a:ea typeface="+mn-lt"/>
                <a:cs typeface="+mn-lt"/>
              </a:rPr>
              <a:t>People who inject drugs and share needles or have a partner with HIV.</a:t>
            </a:r>
            <a:endParaRPr lang="en-US" sz="1800" dirty="0">
              <a:ea typeface="+mn-lt"/>
              <a:cs typeface="+mn-lt"/>
            </a:endParaRPr>
          </a:p>
          <a:p>
            <a:r>
              <a:rPr lang="en-US" sz="1800" dirty="0">
                <a:solidFill>
                  <a:srgbClr val="424242"/>
                </a:solidFill>
                <a:ea typeface="+mn-lt"/>
                <a:cs typeface="+mn-lt"/>
              </a:rPr>
              <a:t>Transgender women and persons engaging in transactional sex (e.g., sex workers).</a:t>
            </a:r>
            <a:endParaRPr lang="en-US" sz="1800" dirty="0">
              <a:ea typeface="+mn-lt"/>
              <a:cs typeface="+mn-lt"/>
            </a:endParaRPr>
          </a:p>
          <a:p>
            <a:r>
              <a:rPr lang="en-US" sz="1800" b="1" dirty="0">
                <a:solidFill>
                  <a:srgbClr val="424242"/>
                </a:solidFill>
                <a:ea typeface="+mn-lt"/>
                <a:cs typeface="+mn-lt"/>
              </a:rPr>
              <a:t>Anyone requesting </a:t>
            </a:r>
            <a:r>
              <a:rPr lang="en-US" sz="1800" b="1" err="1">
                <a:solidFill>
                  <a:srgbClr val="424242"/>
                </a:solidFill>
                <a:ea typeface="+mn-lt"/>
                <a:cs typeface="+mn-lt"/>
              </a:rPr>
              <a:t>PrEP</a:t>
            </a:r>
            <a:r>
              <a:rPr lang="en-US" sz="1800" b="1" dirty="0">
                <a:solidFill>
                  <a:srgbClr val="424242"/>
                </a:solidFill>
                <a:ea typeface="+mn-lt"/>
                <a:cs typeface="+mn-lt"/>
              </a:rPr>
              <a:t> due to potential undisclosed risks.</a:t>
            </a:r>
            <a:endParaRPr lang="en-US" sz="1800" b="1" dirty="0">
              <a:ea typeface="+mn-lt"/>
              <a:cs typeface="+mn-lt"/>
            </a:endParaRPr>
          </a:p>
          <a:p>
            <a:endParaRPr lang="en-US" dirty="0"/>
          </a:p>
        </p:txBody>
      </p:sp>
      <p:sp>
        <p:nvSpPr>
          <p:cNvPr id="4" name="Slide Number Placeholder 3">
            <a:extLst>
              <a:ext uri="{FF2B5EF4-FFF2-40B4-BE49-F238E27FC236}">
                <a16:creationId xmlns:a16="http://schemas.microsoft.com/office/drawing/2014/main" id="{527AE480-D58D-8A4F-D9AD-3E0956702A4C}"/>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21</a:t>
            </a:fld>
            <a:endParaRPr lang="en-US" dirty="0"/>
          </a:p>
        </p:txBody>
      </p:sp>
      <p:pic>
        <p:nvPicPr>
          <p:cNvPr id="8" name="Content Placeholder 7" descr="A screenshot of a medical survey&#10;&#10;AI-generated content may be incorrect.">
            <a:extLst>
              <a:ext uri="{FF2B5EF4-FFF2-40B4-BE49-F238E27FC236}">
                <a16:creationId xmlns:a16="http://schemas.microsoft.com/office/drawing/2014/main" id="{95A33E39-882B-6880-CC5A-EF839C8683F6}"/>
              </a:ext>
            </a:extLst>
          </p:cNvPr>
          <p:cNvPicPr>
            <a:picLocks noGrp="1" noChangeAspect="1"/>
          </p:cNvPicPr>
          <p:nvPr>
            <p:ph sz="quarter" idx="13"/>
          </p:nvPr>
        </p:nvPicPr>
        <p:blipFill>
          <a:blip r:embed="rId2"/>
          <a:stretch>
            <a:fillRect/>
          </a:stretch>
        </p:blipFill>
        <p:spPr>
          <a:xfrm>
            <a:off x="4256490" y="190330"/>
            <a:ext cx="7786497" cy="1861144"/>
          </a:xfrm>
        </p:spPr>
      </p:pic>
      <p:sp>
        <p:nvSpPr>
          <p:cNvPr id="9" name="TextBox 8">
            <a:extLst>
              <a:ext uri="{FF2B5EF4-FFF2-40B4-BE49-F238E27FC236}">
                <a16:creationId xmlns:a16="http://schemas.microsoft.com/office/drawing/2014/main" id="{705772E9-F66B-A0E1-AD72-1F20398241C6}"/>
              </a:ext>
            </a:extLst>
          </p:cNvPr>
          <p:cNvSpPr txBox="1"/>
          <p:nvPr/>
        </p:nvSpPr>
        <p:spPr>
          <a:xfrm>
            <a:off x="9249833" y="5979583"/>
            <a:ext cx="2190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Accessed 2/22/2025</a:t>
            </a:r>
          </a:p>
        </p:txBody>
      </p:sp>
    </p:spTree>
    <p:extLst>
      <p:ext uri="{BB962C8B-B14F-4D97-AF65-F5344CB8AC3E}">
        <p14:creationId xmlns:p14="http://schemas.microsoft.com/office/powerpoint/2010/main" val="155029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ECB3-1959-71B9-1988-F2B2F183A6F0}"/>
              </a:ext>
            </a:extLst>
          </p:cNvPr>
          <p:cNvSpPr>
            <a:spLocks noGrp="1"/>
          </p:cNvSpPr>
          <p:nvPr>
            <p:ph type="title"/>
          </p:nvPr>
        </p:nvSpPr>
        <p:spPr>
          <a:xfrm>
            <a:off x="841248" y="841248"/>
            <a:ext cx="10479024" cy="557784"/>
          </a:xfrm>
        </p:spPr>
        <p:txBody>
          <a:bodyPr anchor="t">
            <a:normAutofit/>
          </a:bodyPr>
          <a:lstStyle/>
          <a:p>
            <a:r>
              <a:rPr lang="en-US" dirty="0"/>
              <a:t>PATIENT IS DETERMINED TO BE ELIGIBLE FOR PREP, WHICH OPTION IS BEST FOR THEM AND WHAT DO WE NEED TO CHECK?</a:t>
            </a:r>
          </a:p>
        </p:txBody>
      </p:sp>
      <p:sp>
        <p:nvSpPr>
          <p:cNvPr id="3" name="Content Placeholder 2">
            <a:extLst>
              <a:ext uri="{FF2B5EF4-FFF2-40B4-BE49-F238E27FC236}">
                <a16:creationId xmlns:a16="http://schemas.microsoft.com/office/drawing/2014/main" id="{ED5C59F7-9490-9855-B0EC-E14146F54E11}"/>
              </a:ext>
            </a:extLst>
          </p:cNvPr>
          <p:cNvSpPr>
            <a:spLocks noGrp="1"/>
          </p:cNvSpPr>
          <p:nvPr>
            <p:ph sz="quarter" idx="13"/>
          </p:nvPr>
        </p:nvSpPr>
        <p:spPr>
          <a:xfrm>
            <a:off x="841248" y="1536827"/>
            <a:ext cx="4822828" cy="4479925"/>
          </a:xfrm>
        </p:spPr>
        <p:txBody>
          <a:bodyPr vert="horz" lIns="0" tIns="0" rIns="0" bIns="0" rtlCol="0" anchor="t">
            <a:normAutofit fontScale="92500" lnSpcReduction="20000"/>
          </a:bodyPr>
          <a:lstStyle/>
          <a:p>
            <a:pPr marL="347345" indent="-347345"/>
            <a:r>
              <a:rPr lang="en-US" sz="1600" dirty="0"/>
              <a:t>Three current FDA approved medication options:</a:t>
            </a:r>
          </a:p>
          <a:p>
            <a:pPr marL="347345" indent="-347345"/>
            <a:r>
              <a:rPr lang="en-US" sz="1600" dirty="0"/>
              <a:t>Two consist of a combination of drugs in a single oral tablet taken daily. The third is a medication given by injection every 2 months.</a:t>
            </a:r>
          </a:p>
          <a:p>
            <a:pPr lvl="1" indent="-347345">
              <a:spcAft>
                <a:spcPts val="1800"/>
              </a:spcAft>
              <a:buFont typeface="Courier New" panose="020B0604020202020204" pitchFamily="34" charset="0"/>
              <a:buChar char="o"/>
            </a:pPr>
            <a:r>
              <a:rPr lang="en-US" sz="1600" dirty="0"/>
              <a:t>Emtricitabine (F) 200 mg in combination with tenofovir disoproxil fumarate (</a:t>
            </a:r>
            <a:r>
              <a:rPr lang="en-US" sz="1600" b="1" dirty="0"/>
              <a:t>TDF</a:t>
            </a:r>
            <a:r>
              <a:rPr lang="en-US" sz="1600" dirty="0"/>
              <a:t>) 300 mg (F/TDF—brand name </a:t>
            </a:r>
            <a:r>
              <a:rPr lang="en-US" sz="1600" b="1" dirty="0"/>
              <a:t>Truvada</a:t>
            </a:r>
            <a:r>
              <a:rPr lang="en-US" sz="1600" dirty="0"/>
              <a:t>® or generic equivalent).</a:t>
            </a:r>
          </a:p>
          <a:p>
            <a:pPr lvl="1" indent="-347345">
              <a:buFont typeface="Courier New" panose="020B0604020202020204" pitchFamily="34" charset="0"/>
              <a:buChar char="o"/>
            </a:pPr>
            <a:r>
              <a:rPr lang="en-US" sz="1600" dirty="0"/>
              <a:t>Emtricitabine (F) 200 mg in combination with tenofovir alafenamide (</a:t>
            </a:r>
            <a:r>
              <a:rPr lang="en-US" sz="1600" b="1" dirty="0"/>
              <a:t>TAF</a:t>
            </a:r>
            <a:r>
              <a:rPr lang="en-US" sz="1600" dirty="0"/>
              <a:t>) 25 mg (F/TAF—brand name </a:t>
            </a:r>
            <a:r>
              <a:rPr lang="en-US" sz="1600" b="1" err="1"/>
              <a:t>Descovy</a:t>
            </a:r>
            <a:r>
              <a:rPr lang="en-US" sz="1600" dirty="0"/>
              <a:t>®).</a:t>
            </a:r>
          </a:p>
          <a:p>
            <a:pPr marL="384175" lvl="1" indent="0">
              <a:buNone/>
            </a:pPr>
            <a:endParaRPr lang="en-US" sz="1600" dirty="0"/>
          </a:p>
          <a:p>
            <a:pPr lvl="1" indent="-347345">
              <a:spcAft>
                <a:spcPts val="1800"/>
              </a:spcAft>
              <a:buFont typeface="Courier New" panose="020B0604020202020204" pitchFamily="34" charset="0"/>
              <a:buChar char="o"/>
            </a:pPr>
            <a:r>
              <a:rPr lang="en-US" sz="1600" dirty="0"/>
              <a:t>Cabotegravir (</a:t>
            </a:r>
            <a:r>
              <a:rPr lang="en-US" sz="1600" b="1" dirty="0"/>
              <a:t>CAB</a:t>
            </a:r>
            <a:r>
              <a:rPr lang="en-US" sz="1600" dirty="0"/>
              <a:t>) 600 mg injection (brand name </a:t>
            </a:r>
            <a:r>
              <a:rPr lang="en-US" sz="1600" b="1" err="1"/>
              <a:t>Apretude</a:t>
            </a:r>
            <a:r>
              <a:rPr lang="en-US" sz="1600" dirty="0"/>
              <a:t>®).</a:t>
            </a:r>
          </a:p>
          <a:p>
            <a:pPr marL="347345" indent="-347345"/>
            <a:endParaRPr lang="en-US" sz="1600" dirty="0"/>
          </a:p>
          <a:p>
            <a:pPr marL="347345" indent="-347345"/>
            <a:r>
              <a:rPr lang="en-US" sz="1600" dirty="0"/>
              <a:t>Multiple studies show NNT 13-68 for </a:t>
            </a:r>
            <a:r>
              <a:rPr lang="en-US" sz="1600" dirty="0" err="1"/>
              <a:t>PrEP</a:t>
            </a:r>
            <a:r>
              <a:rPr lang="en-US" sz="1600" dirty="0"/>
              <a:t> (PROUD study, Partners Prep Study). Varies based on method, group studied. </a:t>
            </a:r>
          </a:p>
        </p:txBody>
      </p:sp>
      <p:pic>
        <p:nvPicPr>
          <p:cNvPr id="5" name="Picture 4" descr="A screenshot of a medical website&#10;&#10;AI-generated content may be incorrect.">
            <a:extLst>
              <a:ext uri="{FF2B5EF4-FFF2-40B4-BE49-F238E27FC236}">
                <a16:creationId xmlns:a16="http://schemas.microsoft.com/office/drawing/2014/main" id="{47C72A14-AA83-4448-78F8-FC098B992256}"/>
              </a:ext>
            </a:extLst>
          </p:cNvPr>
          <p:cNvPicPr>
            <a:picLocks noChangeAspect="1"/>
          </p:cNvPicPr>
          <p:nvPr/>
        </p:nvPicPr>
        <p:blipFill>
          <a:blip r:embed="rId2"/>
          <a:stretch>
            <a:fillRect/>
          </a:stretch>
        </p:blipFill>
        <p:spPr>
          <a:xfrm>
            <a:off x="6492017" y="1538655"/>
            <a:ext cx="4823943" cy="3798537"/>
          </a:xfrm>
          <a:prstGeom prst="rect">
            <a:avLst/>
          </a:prstGeom>
          <a:noFill/>
        </p:spPr>
      </p:pic>
      <p:sp>
        <p:nvSpPr>
          <p:cNvPr id="4" name="Slide Number Placeholder 3">
            <a:extLst>
              <a:ext uri="{FF2B5EF4-FFF2-40B4-BE49-F238E27FC236}">
                <a16:creationId xmlns:a16="http://schemas.microsoft.com/office/drawing/2014/main" id="{02DC7617-9F2E-59EE-C87A-9B65B51EEDCA}"/>
              </a:ext>
            </a:extLst>
          </p:cNvPr>
          <p:cNvSpPr>
            <a:spLocks noGrp="1"/>
          </p:cNvSpPr>
          <p:nvPr>
            <p:ph type="sldNum" sz="quarter" idx="11"/>
          </p:nvPr>
        </p:nvSpPr>
        <p:spPr>
          <a:xfrm>
            <a:off x="10917936" y="6385422"/>
            <a:ext cx="843264" cy="288000"/>
          </a:xfrm>
        </p:spPr>
        <p:txBody>
          <a:bodyPr anchor="ctr">
            <a:normAutofit/>
          </a:bodyPr>
          <a:lstStyle/>
          <a:p>
            <a:pPr>
              <a:spcAft>
                <a:spcPts val="600"/>
              </a:spcAft>
            </a:pPr>
            <a:fld id="{B67B645E-C5E5-4727-B977-D372A0AA71D9}" type="slidenum">
              <a:rPr lang="en-US" smtClean="0"/>
              <a:pPr>
                <a:spcAft>
                  <a:spcPts val="600"/>
                </a:spcAft>
              </a:pPr>
              <a:t>22</a:t>
            </a:fld>
            <a:endParaRPr lang="en-US"/>
          </a:p>
        </p:txBody>
      </p:sp>
      <p:sp>
        <p:nvSpPr>
          <p:cNvPr id="6" name="TextBox 5">
            <a:extLst>
              <a:ext uri="{FF2B5EF4-FFF2-40B4-BE49-F238E27FC236}">
                <a16:creationId xmlns:a16="http://schemas.microsoft.com/office/drawing/2014/main" id="{A1B0785D-BC7C-407D-ED42-DC8FB49A6CAA}"/>
              </a:ext>
            </a:extLst>
          </p:cNvPr>
          <p:cNvSpPr txBox="1"/>
          <p:nvPr/>
        </p:nvSpPr>
        <p:spPr>
          <a:xfrm>
            <a:off x="8900842" y="6197961"/>
            <a:ext cx="2744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Accessed 2/22/2025</a:t>
            </a:r>
          </a:p>
        </p:txBody>
      </p:sp>
    </p:spTree>
    <p:extLst>
      <p:ext uri="{BB962C8B-B14F-4D97-AF65-F5344CB8AC3E}">
        <p14:creationId xmlns:p14="http://schemas.microsoft.com/office/powerpoint/2010/main" val="236047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C3AC-06C4-9D7C-AACB-CCDA8889051E}"/>
              </a:ext>
            </a:extLst>
          </p:cNvPr>
          <p:cNvSpPr>
            <a:spLocks noGrp="1"/>
          </p:cNvSpPr>
          <p:nvPr>
            <p:ph type="title"/>
          </p:nvPr>
        </p:nvSpPr>
        <p:spPr/>
        <p:txBody>
          <a:bodyPr/>
          <a:lstStyle/>
          <a:p>
            <a:r>
              <a:rPr lang="en-US" sz="3200" dirty="0"/>
              <a:t>WHEN TO CHOOSE WHICH OPTION </a:t>
            </a:r>
          </a:p>
        </p:txBody>
      </p:sp>
      <p:sp>
        <p:nvSpPr>
          <p:cNvPr id="3" name="Content Placeholder 2">
            <a:extLst>
              <a:ext uri="{FF2B5EF4-FFF2-40B4-BE49-F238E27FC236}">
                <a16:creationId xmlns:a16="http://schemas.microsoft.com/office/drawing/2014/main" id="{5D9EF6E0-4BAE-0232-1D24-D5ABBB12A8AA}"/>
              </a:ext>
            </a:extLst>
          </p:cNvPr>
          <p:cNvSpPr>
            <a:spLocks noGrp="1"/>
          </p:cNvSpPr>
          <p:nvPr>
            <p:ph sz="quarter" idx="13"/>
          </p:nvPr>
        </p:nvSpPr>
        <p:spPr/>
        <p:txBody>
          <a:bodyPr vert="horz" lIns="0" tIns="0" rIns="0" bIns="0" rtlCol="0" anchor="t">
            <a:normAutofit/>
          </a:bodyPr>
          <a:lstStyle/>
          <a:p>
            <a:pPr marL="347345" indent="-347345"/>
            <a:r>
              <a:rPr lang="en-US" dirty="0"/>
              <a:t>FIRST, look at the patient and the indications of each option: </a:t>
            </a:r>
          </a:p>
          <a:p>
            <a:pPr marL="347345" indent="-347345"/>
            <a:r>
              <a:rPr lang="en-US" dirty="0"/>
              <a:t>HIV negative adults, weighing at least 77 lbs. </a:t>
            </a:r>
          </a:p>
          <a:p>
            <a:pPr marL="347345" indent="-347345"/>
            <a:endParaRPr lang="en-US" dirty="0"/>
          </a:p>
        </p:txBody>
      </p:sp>
      <p:sp>
        <p:nvSpPr>
          <p:cNvPr id="4" name="Slide Number Placeholder 3">
            <a:extLst>
              <a:ext uri="{FF2B5EF4-FFF2-40B4-BE49-F238E27FC236}">
                <a16:creationId xmlns:a16="http://schemas.microsoft.com/office/drawing/2014/main" id="{A3AE8A70-31A5-208C-B296-EA6940A88060}"/>
              </a:ext>
            </a:extLst>
          </p:cNvPr>
          <p:cNvSpPr>
            <a:spLocks noGrp="1"/>
          </p:cNvSpPr>
          <p:nvPr>
            <p:ph type="sldNum" sz="quarter" idx="11"/>
          </p:nvPr>
        </p:nvSpPr>
        <p:spPr/>
        <p:txBody>
          <a:bodyPr/>
          <a:lstStyle/>
          <a:p>
            <a:fld id="{B67B645E-C5E5-4727-B977-D372A0AA71D9}" type="slidenum">
              <a:rPr lang="en-US" smtClean="0"/>
              <a:pPr/>
              <a:t>23</a:t>
            </a:fld>
            <a:endParaRPr lang="en-US" dirty="0"/>
          </a:p>
        </p:txBody>
      </p:sp>
      <p:graphicFrame>
        <p:nvGraphicFramePr>
          <p:cNvPr id="5" name="Table 4">
            <a:extLst>
              <a:ext uri="{FF2B5EF4-FFF2-40B4-BE49-F238E27FC236}">
                <a16:creationId xmlns:a16="http://schemas.microsoft.com/office/drawing/2014/main" id="{601C27AA-07E3-44BA-3A2F-85E114EEB73C}"/>
              </a:ext>
            </a:extLst>
          </p:cNvPr>
          <p:cNvGraphicFramePr>
            <a:graphicFrameLocks noGrp="1"/>
          </p:cNvGraphicFramePr>
          <p:nvPr>
            <p:extLst>
              <p:ext uri="{D42A27DB-BD31-4B8C-83A1-F6EECF244321}">
                <p14:modId xmlns:p14="http://schemas.microsoft.com/office/powerpoint/2010/main" val="1124938671"/>
              </p:ext>
            </p:extLst>
          </p:nvPr>
        </p:nvGraphicFramePr>
        <p:xfrm>
          <a:off x="2011680" y="3064405"/>
          <a:ext cx="8168640" cy="2695687"/>
        </p:xfrm>
        <a:graphic>
          <a:graphicData uri="http://schemas.openxmlformats.org/drawingml/2006/table">
            <a:tbl>
              <a:tblPr firstRow="1" bandRow="1">
                <a:tableStyleId>{68D230F3-CF80-4859-8CE7-A43EE81993B5}</a:tableStyleId>
              </a:tblPr>
              <a:tblGrid>
                <a:gridCol w="2722880">
                  <a:extLst>
                    <a:ext uri="{9D8B030D-6E8A-4147-A177-3AD203B41FA5}">
                      <a16:colId xmlns:a16="http://schemas.microsoft.com/office/drawing/2014/main" val="2944702811"/>
                    </a:ext>
                  </a:extLst>
                </a:gridCol>
                <a:gridCol w="2722880">
                  <a:extLst>
                    <a:ext uri="{9D8B030D-6E8A-4147-A177-3AD203B41FA5}">
                      <a16:colId xmlns:a16="http://schemas.microsoft.com/office/drawing/2014/main" val="675905792"/>
                    </a:ext>
                  </a:extLst>
                </a:gridCol>
                <a:gridCol w="2722880">
                  <a:extLst>
                    <a:ext uri="{9D8B030D-6E8A-4147-A177-3AD203B41FA5}">
                      <a16:colId xmlns:a16="http://schemas.microsoft.com/office/drawing/2014/main" val="291301041"/>
                    </a:ext>
                  </a:extLst>
                </a:gridCol>
              </a:tblGrid>
              <a:tr h="470647">
                <a:tc>
                  <a:txBody>
                    <a:bodyPr/>
                    <a:lstStyle/>
                    <a:p>
                      <a:r>
                        <a:rPr lang="en-US" dirty="0"/>
                        <a:t>TRUVADA</a:t>
                      </a:r>
                    </a:p>
                  </a:txBody>
                  <a:tcPr/>
                </a:tc>
                <a:tc>
                  <a:txBody>
                    <a:bodyPr/>
                    <a:lstStyle/>
                    <a:p>
                      <a:r>
                        <a:rPr lang="en-US" dirty="0"/>
                        <a:t>DESCOVY</a:t>
                      </a:r>
                    </a:p>
                  </a:txBody>
                  <a:tcPr/>
                </a:tc>
                <a:tc>
                  <a:txBody>
                    <a:bodyPr/>
                    <a:lstStyle/>
                    <a:p>
                      <a:r>
                        <a:rPr lang="en-US" dirty="0"/>
                        <a:t>APRETUDE</a:t>
                      </a:r>
                    </a:p>
                  </a:txBody>
                  <a:tcPr/>
                </a:tc>
                <a:extLst>
                  <a:ext uri="{0D108BD9-81ED-4DB2-BD59-A6C34878D82A}">
                    <a16:rowId xmlns:a16="http://schemas.microsoft.com/office/drawing/2014/main" val="1291665715"/>
                  </a:ext>
                </a:extLst>
              </a:tr>
              <a:tr h="1079687">
                <a:tc>
                  <a:txBody>
                    <a:bodyPr/>
                    <a:lstStyle/>
                    <a:p>
                      <a:pPr lvl="0" algn="l">
                        <a:lnSpc>
                          <a:spcPct val="100000"/>
                        </a:lnSpc>
                        <a:spcBef>
                          <a:spcPts val="0"/>
                        </a:spcBef>
                        <a:spcAft>
                          <a:spcPts val="0"/>
                        </a:spcAft>
                        <a:buNone/>
                      </a:pPr>
                      <a:r>
                        <a:rPr lang="en-US" sz="1400" b="0" i="0" u="none" strike="noStrike" noProof="0" dirty="0">
                          <a:solidFill>
                            <a:srgbClr val="373433"/>
                          </a:solidFill>
                          <a:latin typeface="Montserrat"/>
                        </a:rPr>
                        <a:t>Everyone, including:</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Gay &amp; bisexual cis men</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Trans women</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Trans men</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Heterosexuals</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Cis women</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People who inject drugs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400" b="0" i="0" u="none" strike="noStrike" noProof="0" dirty="0">
                          <a:solidFill>
                            <a:srgbClr val="373433"/>
                          </a:solidFill>
                          <a:latin typeface="Montserrat"/>
                        </a:rPr>
                        <a:t>Only:</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Gay &amp; bisexual cis men</a:t>
                      </a:r>
                      <a:endParaRPr lang="en-US" dirty="0"/>
                    </a:p>
                    <a:p>
                      <a:pPr marL="285750" lvl="0" indent="-285750" algn="l">
                        <a:lnSpc>
                          <a:spcPct val="100000"/>
                        </a:lnSpc>
                        <a:spcBef>
                          <a:spcPts val="0"/>
                        </a:spcBef>
                        <a:spcAft>
                          <a:spcPts val="0"/>
                        </a:spcAft>
                        <a:buFont typeface="Arial"/>
                        <a:buChar char="•"/>
                      </a:pPr>
                      <a:r>
                        <a:rPr lang="en-US" sz="1400" b="0" i="0" u="none" strike="noStrike" noProof="0" dirty="0">
                          <a:solidFill>
                            <a:srgbClr val="373433"/>
                          </a:solidFill>
                          <a:latin typeface="Montserrat"/>
                        </a:rPr>
                        <a:t>Trans women</a:t>
                      </a:r>
                      <a:endParaRPr lang="en-US" dirty="0"/>
                    </a:p>
                    <a:p>
                      <a:pPr lvl="0" indent="0" algn="l">
                        <a:lnSpc>
                          <a:spcPct val="100000"/>
                        </a:lnSpc>
                        <a:spcBef>
                          <a:spcPts val="0"/>
                        </a:spcBef>
                        <a:spcAft>
                          <a:spcPts val="0"/>
                        </a:spcAft>
                        <a:buNone/>
                      </a:pPr>
                      <a:r>
                        <a:rPr lang="en-US" sz="1400" b="0" i="0" u="none" strike="noStrike" noProof="0" dirty="0">
                          <a:solidFill>
                            <a:srgbClr val="373433"/>
                          </a:solidFill>
                          <a:latin typeface="Montserrat"/>
                        </a:rPr>
                        <a:t>(No clinical data to support use in people who may be exposed to HIV through injection drug use or vaginal sex)</a:t>
                      </a:r>
                      <a:endParaRPr lang="en-US" dirty="0"/>
                    </a:p>
                    <a:p>
                      <a:pPr lvl="0" indent="0" algn="l">
                        <a:lnSpc>
                          <a:spcPct val="100000"/>
                        </a:lnSpc>
                        <a:spcBef>
                          <a:spcPts val="0"/>
                        </a:spcBef>
                        <a:spcAft>
                          <a:spcPts val="0"/>
                        </a:spcAft>
                        <a:buNone/>
                      </a:pPr>
                      <a:r>
                        <a:rPr lang="en-US" sz="1400" b="0" i="0" u="none" strike="noStrike" noProof="0" dirty="0">
                          <a:solidFill>
                            <a:srgbClr val="373433"/>
                          </a:solidFill>
                          <a:latin typeface="Montserrat"/>
                        </a:rPr>
                        <a:t>*can consider in those intolerant to </a:t>
                      </a:r>
                      <a:r>
                        <a:rPr lang="en-US" sz="1400" b="0" i="0" u="none" strike="noStrike" noProof="0" dirty="0" err="1">
                          <a:solidFill>
                            <a:srgbClr val="373433"/>
                          </a:solidFill>
                          <a:latin typeface="Montserrat"/>
                        </a:rPr>
                        <a:t>truvada</a:t>
                      </a:r>
                      <a:r>
                        <a:rPr lang="en-US" sz="1400" b="0" i="0" u="none" strike="noStrike" noProof="0" dirty="0">
                          <a:solidFill>
                            <a:srgbClr val="373433"/>
                          </a:solidFill>
                          <a:latin typeface="Montserrat"/>
                        </a:rPr>
                        <a:t> </a:t>
                      </a:r>
                    </a:p>
                  </a:txBody>
                  <a:tcPr/>
                </a:tc>
                <a:tc>
                  <a:txBody>
                    <a:bodyPr/>
                    <a:lstStyle/>
                    <a:p>
                      <a:pPr lvl="0" algn="l">
                        <a:lnSpc>
                          <a:spcPct val="100000"/>
                        </a:lnSpc>
                        <a:spcBef>
                          <a:spcPts val="0"/>
                        </a:spcBef>
                        <a:spcAft>
                          <a:spcPts val="0"/>
                        </a:spcAft>
                        <a:buNone/>
                      </a:pPr>
                      <a:r>
                        <a:rPr lang="en-US" sz="1400" b="0" i="0" u="none" strike="noStrike" noProof="0" dirty="0">
                          <a:solidFill>
                            <a:srgbClr val="373433"/>
                          </a:solidFill>
                          <a:latin typeface="Montserrat"/>
                        </a:rPr>
                        <a:t>Everyone, including:</a:t>
                      </a:r>
                      <a:endParaRPr lang="en-US" sz="1400" b="0" i="0" u="none" strike="noStrike" noProof="0" dirty="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Gay &amp; bisexual cis men</a:t>
                      </a:r>
                      <a:endParaRPr lang="en-US" sz="1400" b="0" i="0" u="none" strike="noStrike" noProof="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Trans women</a:t>
                      </a:r>
                      <a:endParaRPr lang="en-US" sz="1400" b="0" i="0" u="none" strike="noStrike" noProof="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Trans men</a:t>
                      </a:r>
                      <a:endParaRPr lang="en-US" sz="1400" b="0" i="0" u="none" strike="noStrike" noProof="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Heterosexuals</a:t>
                      </a:r>
                      <a:endParaRPr lang="en-US" sz="1400" b="0" i="0" u="none" strike="noStrike" noProof="0" dirty="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Cis women</a:t>
                      </a:r>
                      <a:endParaRPr lang="en-US" sz="1400" b="0" i="0" u="none" strike="noStrike" noProof="0" dirty="0">
                        <a:latin typeface="Montserrat"/>
                      </a:endParaRPr>
                    </a:p>
                    <a:p>
                      <a:pPr marL="285750" lvl="0" indent="-285750" algn="l">
                        <a:lnSpc>
                          <a:spcPct val="100000"/>
                        </a:lnSpc>
                        <a:spcBef>
                          <a:spcPts val="0"/>
                        </a:spcBef>
                        <a:spcAft>
                          <a:spcPts val="0"/>
                        </a:spcAft>
                        <a:buClr>
                          <a:srgbClr val="000000"/>
                        </a:buClr>
                        <a:buFont typeface="Arial,Sans-Serif"/>
                        <a:buChar char="•"/>
                      </a:pPr>
                      <a:r>
                        <a:rPr lang="en-US" sz="1400" b="0" i="0" u="none" strike="noStrike" noProof="0" dirty="0">
                          <a:solidFill>
                            <a:srgbClr val="373433"/>
                          </a:solidFill>
                          <a:latin typeface="Montserrat"/>
                        </a:rPr>
                        <a:t>People who inject drugs</a:t>
                      </a:r>
                      <a:endParaRPr lang="en-US" dirty="0"/>
                    </a:p>
                  </a:txBody>
                  <a:tcPr/>
                </a:tc>
                <a:extLst>
                  <a:ext uri="{0D108BD9-81ED-4DB2-BD59-A6C34878D82A}">
                    <a16:rowId xmlns:a16="http://schemas.microsoft.com/office/drawing/2014/main" val="772278982"/>
                  </a:ext>
                </a:extLst>
              </a:tr>
            </a:tbl>
          </a:graphicData>
        </a:graphic>
      </p:graphicFrame>
    </p:spTree>
    <p:extLst>
      <p:ext uri="{BB962C8B-B14F-4D97-AF65-F5344CB8AC3E}">
        <p14:creationId xmlns:p14="http://schemas.microsoft.com/office/powerpoint/2010/main" val="306847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E5E1-5D0D-D2AD-6F9F-8FDCF8ABF901}"/>
              </a:ext>
            </a:extLst>
          </p:cNvPr>
          <p:cNvSpPr>
            <a:spLocks noGrp="1"/>
          </p:cNvSpPr>
          <p:nvPr>
            <p:ph type="title"/>
          </p:nvPr>
        </p:nvSpPr>
        <p:spPr>
          <a:xfrm>
            <a:off x="852291" y="465770"/>
            <a:ext cx="10479024" cy="557784"/>
          </a:xfrm>
        </p:spPr>
        <p:txBody>
          <a:bodyPr/>
          <a:lstStyle/>
          <a:p>
            <a:r>
              <a:rPr lang="en-US" sz="3200" dirty="0"/>
              <a:t>Review Side </a:t>
            </a:r>
            <a:r>
              <a:rPr lang="en-US" sz="3200" err="1"/>
              <a:t>EffectS</a:t>
            </a:r>
            <a:endParaRPr lang="en-US" sz="3200"/>
          </a:p>
        </p:txBody>
      </p:sp>
      <p:sp>
        <p:nvSpPr>
          <p:cNvPr id="4" name="Slide Number Placeholder 3">
            <a:extLst>
              <a:ext uri="{FF2B5EF4-FFF2-40B4-BE49-F238E27FC236}">
                <a16:creationId xmlns:a16="http://schemas.microsoft.com/office/drawing/2014/main" id="{4E17FEC3-6BD9-2F1F-245D-FAE9B244DF4B}"/>
              </a:ext>
            </a:extLst>
          </p:cNvPr>
          <p:cNvSpPr>
            <a:spLocks noGrp="1"/>
          </p:cNvSpPr>
          <p:nvPr>
            <p:ph type="sldNum" sz="quarter" idx="11"/>
          </p:nvPr>
        </p:nvSpPr>
        <p:spPr/>
        <p:txBody>
          <a:bodyPr/>
          <a:lstStyle/>
          <a:p>
            <a:fld id="{B67B645E-C5E5-4727-B977-D372A0AA71D9}" type="slidenum">
              <a:rPr lang="en-US" smtClean="0"/>
              <a:pPr/>
              <a:t>24</a:t>
            </a:fld>
            <a:endParaRPr lang="en-US" dirty="0"/>
          </a:p>
        </p:txBody>
      </p:sp>
      <p:pic>
        <p:nvPicPr>
          <p:cNvPr id="6" name="Picture 5" descr="A blue and red poster with text&#10;&#10;AI-generated content may be incorrect.">
            <a:extLst>
              <a:ext uri="{FF2B5EF4-FFF2-40B4-BE49-F238E27FC236}">
                <a16:creationId xmlns:a16="http://schemas.microsoft.com/office/drawing/2014/main" id="{1B1B3831-054E-4730-282C-613E3A7DEA6D}"/>
              </a:ext>
            </a:extLst>
          </p:cNvPr>
          <p:cNvPicPr>
            <a:picLocks noChangeAspect="1"/>
          </p:cNvPicPr>
          <p:nvPr/>
        </p:nvPicPr>
        <p:blipFill>
          <a:blip r:embed="rId2"/>
          <a:stretch>
            <a:fillRect/>
          </a:stretch>
        </p:blipFill>
        <p:spPr>
          <a:xfrm>
            <a:off x="7243861" y="185854"/>
            <a:ext cx="4759937" cy="6203242"/>
          </a:xfrm>
          <a:prstGeom prst="rect">
            <a:avLst/>
          </a:prstGeom>
        </p:spPr>
      </p:pic>
      <p:pic>
        <p:nvPicPr>
          <p:cNvPr id="8" name="Content Placeholder 7" descr="A screenshot of a medical information&#10;&#10;AI-generated content may be incorrect.">
            <a:extLst>
              <a:ext uri="{FF2B5EF4-FFF2-40B4-BE49-F238E27FC236}">
                <a16:creationId xmlns:a16="http://schemas.microsoft.com/office/drawing/2014/main" id="{C60AF16B-8E29-AD4E-7DC0-0C33A185F71F}"/>
              </a:ext>
            </a:extLst>
          </p:cNvPr>
          <p:cNvPicPr>
            <a:picLocks noGrp="1" noChangeAspect="1"/>
          </p:cNvPicPr>
          <p:nvPr>
            <p:ph sz="quarter" idx="13"/>
          </p:nvPr>
        </p:nvPicPr>
        <p:blipFill>
          <a:blip r:embed="rId3"/>
          <a:stretch>
            <a:fillRect/>
          </a:stretch>
        </p:blipFill>
        <p:spPr>
          <a:xfrm>
            <a:off x="854370" y="978644"/>
            <a:ext cx="4911447" cy="4894542"/>
          </a:xfrm>
        </p:spPr>
      </p:pic>
      <p:sp>
        <p:nvSpPr>
          <p:cNvPr id="10" name="TextBox 9">
            <a:extLst>
              <a:ext uri="{FF2B5EF4-FFF2-40B4-BE49-F238E27FC236}">
                <a16:creationId xmlns:a16="http://schemas.microsoft.com/office/drawing/2014/main" id="{4F198689-5F8B-7D4A-845F-76CFBFC26CC3}"/>
              </a:ext>
            </a:extLst>
          </p:cNvPr>
          <p:cNvSpPr txBox="1"/>
          <p:nvPr/>
        </p:nvSpPr>
        <p:spPr>
          <a:xfrm>
            <a:off x="795130" y="5985565"/>
            <a:ext cx="4826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*Both options have common side effects of diarrhea, nausea and vomiting which usually resolve in the first 2-3 months of therapy</a:t>
            </a:r>
          </a:p>
        </p:txBody>
      </p:sp>
    </p:spTree>
    <p:extLst>
      <p:ext uri="{BB962C8B-B14F-4D97-AF65-F5344CB8AC3E}">
        <p14:creationId xmlns:p14="http://schemas.microsoft.com/office/powerpoint/2010/main" val="1818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868E-4657-FBFA-DB92-559038FC6929}"/>
              </a:ext>
            </a:extLst>
          </p:cNvPr>
          <p:cNvSpPr>
            <a:spLocks noGrp="1"/>
          </p:cNvSpPr>
          <p:nvPr>
            <p:ph type="title"/>
          </p:nvPr>
        </p:nvSpPr>
        <p:spPr/>
        <p:txBody>
          <a:bodyPr/>
          <a:lstStyle/>
          <a:p>
            <a:r>
              <a:rPr lang="en-US" dirty="0" err="1"/>
              <a:t>Apretude</a:t>
            </a:r>
            <a:r>
              <a:rPr lang="en-US" dirty="0"/>
              <a:t> (cabotegravir) vs oral prep options</a:t>
            </a:r>
          </a:p>
        </p:txBody>
      </p:sp>
      <p:sp>
        <p:nvSpPr>
          <p:cNvPr id="4" name="Slide Number Placeholder 3">
            <a:extLst>
              <a:ext uri="{FF2B5EF4-FFF2-40B4-BE49-F238E27FC236}">
                <a16:creationId xmlns:a16="http://schemas.microsoft.com/office/drawing/2014/main" id="{C0F52F52-A5D2-6FC6-8601-E45832B3F324}"/>
              </a:ext>
            </a:extLst>
          </p:cNvPr>
          <p:cNvSpPr>
            <a:spLocks noGrp="1"/>
          </p:cNvSpPr>
          <p:nvPr>
            <p:ph type="sldNum" sz="quarter" idx="11"/>
          </p:nvPr>
        </p:nvSpPr>
        <p:spPr/>
        <p:txBody>
          <a:bodyPr/>
          <a:lstStyle/>
          <a:p>
            <a:fld id="{B67B645E-C5E5-4727-B977-D372A0AA71D9}" type="slidenum">
              <a:rPr lang="en-US" smtClean="0"/>
              <a:pPr/>
              <a:t>25</a:t>
            </a:fld>
            <a:endParaRPr lang="en-US" dirty="0"/>
          </a:p>
        </p:txBody>
      </p:sp>
      <p:pic>
        <p:nvPicPr>
          <p:cNvPr id="8" name="Content Placeholder 7" descr="A screenshot of a medical survey&#10;&#10;AI-generated content may be incorrect.">
            <a:extLst>
              <a:ext uri="{FF2B5EF4-FFF2-40B4-BE49-F238E27FC236}">
                <a16:creationId xmlns:a16="http://schemas.microsoft.com/office/drawing/2014/main" id="{A7E32906-4A1F-2302-A315-403FD406AA27}"/>
              </a:ext>
            </a:extLst>
          </p:cNvPr>
          <p:cNvPicPr>
            <a:picLocks noGrp="1" noChangeAspect="1"/>
          </p:cNvPicPr>
          <p:nvPr>
            <p:ph sz="quarter" idx="13"/>
          </p:nvPr>
        </p:nvPicPr>
        <p:blipFill>
          <a:blip r:embed="rId2"/>
          <a:stretch>
            <a:fillRect/>
          </a:stretch>
        </p:blipFill>
        <p:spPr>
          <a:xfrm>
            <a:off x="841248" y="1562575"/>
            <a:ext cx="6556375" cy="4428429"/>
          </a:xfrm>
        </p:spPr>
      </p:pic>
      <p:sp>
        <p:nvSpPr>
          <p:cNvPr id="10" name="TextBox 9">
            <a:extLst>
              <a:ext uri="{FF2B5EF4-FFF2-40B4-BE49-F238E27FC236}">
                <a16:creationId xmlns:a16="http://schemas.microsoft.com/office/drawing/2014/main" id="{79C71FAB-3CA7-9A8C-B7ED-B0F72750E534}"/>
              </a:ext>
            </a:extLst>
          </p:cNvPr>
          <p:cNvSpPr txBox="1"/>
          <p:nvPr/>
        </p:nvSpPr>
        <p:spPr>
          <a:xfrm>
            <a:off x="8161130" y="2407478"/>
            <a:ext cx="379895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latin typeface="Roboto Condensed"/>
                <a:ea typeface="Roboto Condensed"/>
                <a:cs typeface="Roboto Condensed"/>
              </a:rPr>
              <a:t>Apretude</a:t>
            </a:r>
            <a:r>
              <a:rPr lang="en-US" sz="1200" dirty="0">
                <a:latin typeface="Roboto Condensed"/>
                <a:ea typeface="Roboto Condensed"/>
                <a:cs typeface="Roboto Condensed"/>
              </a:rPr>
              <a:t> does have medication interactions and should be avoided in patients taking:</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Carbamazepine</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Oxcarbazepine</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Phenobarbital</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Phenytoin</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Rifampin</a:t>
            </a:r>
            <a:endParaRPr lang="en-US" dirty="0">
              <a:latin typeface="Aptos Light"/>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Rifapentine</a:t>
            </a:r>
            <a:endParaRPr lang="en-US" dirty="0">
              <a:latin typeface="Aptos Light"/>
              <a:ea typeface="Roboto Condensed"/>
              <a:cs typeface="Roboto Condensed"/>
            </a:endParaRPr>
          </a:p>
          <a:p>
            <a:pPr marL="171450" indent="-171450">
              <a:buFont typeface="Courier New"/>
              <a:buChar char="o"/>
            </a:pPr>
            <a:endParaRPr lang="en-US" sz="1200" dirty="0">
              <a:latin typeface="Roboto Condensed"/>
              <a:ea typeface="Roboto Condensed"/>
              <a:cs typeface="Roboto Condensed"/>
            </a:endParaRPr>
          </a:p>
          <a:p>
            <a:pPr marL="171450" indent="-171450">
              <a:buFont typeface="Courier New"/>
              <a:buChar char="o"/>
            </a:pPr>
            <a:r>
              <a:rPr lang="en-US" sz="1200" dirty="0">
                <a:latin typeface="Roboto Condensed"/>
                <a:ea typeface="Roboto Condensed"/>
                <a:cs typeface="Roboto Condensed"/>
              </a:rPr>
              <a:t>***needs regular follow up to avoid risk of resistance, long half life </a:t>
            </a:r>
          </a:p>
        </p:txBody>
      </p:sp>
    </p:spTree>
    <p:extLst>
      <p:ext uri="{BB962C8B-B14F-4D97-AF65-F5344CB8AC3E}">
        <p14:creationId xmlns:p14="http://schemas.microsoft.com/office/powerpoint/2010/main" val="1938001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611B-F4C3-AA98-7291-427D4299CE84}"/>
              </a:ext>
            </a:extLst>
          </p:cNvPr>
          <p:cNvSpPr>
            <a:spLocks noGrp="1"/>
          </p:cNvSpPr>
          <p:nvPr>
            <p:ph type="title"/>
          </p:nvPr>
        </p:nvSpPr>
        <p:spPr/>
        <p:txBody>
          <a:bodyPr/>
          <a:lstStyle/>
          <a:p>
            <a:r>
              <a:rPr lang="en-US" sz="3200" dirty="0"/>
              <a:t>What is PREP 2-1-1?</a:t>
            </a:r>
          </a:p>
        </p:txBody>
      </p:sp>
      <p:sp>
        <p:nvSpPr>
          <p:cNvPr id="3" name="Content Placeholder 2">
            <a:extLst>
              <a:ext uri="{FF2B5EF4-FFF2-40B4-BE49-F238E27FC236}">
                <a16:creationId xmlns:a16="http://schemas.microsoft.com/office/drawing/2014/main" id="{3F7FEF5B-DE33-8BFF-3322-28F17D2ACAA1}"/>
              </a:ext>
            </a:extLst>
          </p:cNvPr>
          <p:cNvSpPr>
            <a:spLocks noGrp="1"/>
          </p:cNvSpPr>
          <p:nvPr>
            <p:ph sz="quarter" idx="13"/>
          </p:nvPr>
        </p:nvSpPr>
        <p:spPr>
          <a:xfrm>
            <a:off x="841248" y="1536827"/>
            <a:ext cx="5794375" cy="4479925"/>
          </a:xfrm>
        </p:spPr>
        <p:txBody>
          <a:bodyPr vert="horz" lIns="0" tIns="0" rIns="0" bIns="0" rtlCol="0" anchor="t">
            <a:normAutofit/>
          </a:bodyPr>
          <a:lstStyle/>
          <a:p>
            <a:pPr marL="347345" indent="-347345"/>
            <a:r>
              <a:rPr lang="en-US" sz="2400" dirty="0"/>
              <a:t>Non-daily Prep dosing for HIV prevention</a:t>
            </a:r>
          </a:p>
          <a:p>
            <a:pPr marL="347345" indent="-347345"/>
            <a:r>
              <a:rPr lang="en-US" sz="2400" dirty="0"/>
              <a:t>NOT FDA Approved</a:t>
            </a:r>
          </a:p>
          <a:p>
            <a:pPr marL="347345" indent="-347345"/>
            <a:r>
              <a:rPr lang="en-US" sz="2400" dirty="0"/>
              <a:t>Studies in Canada and France showed 86% reduction in risk of HIV transmission in MSM (IPERGAY, 2015)</a:t>
            </a:r>
          </a:p>
          <a:p>
            <a:pPr marL="347345" indent="-347345"/>
            <a:endParaRPr lang="en-US" sz="2400" dirty="0"/>
          </a:p>
        </p:txBody>
      </p:sp>
      <p:sp>
        <p:nvSpPr>
          <p:cNvPr id="4" name="Slide Number Placeholder 3">
            <a:extLst>
              <a:ext uri="{FF2B5EF4-FFF2-40B4-BE49-F238E27FC236}">
                <a16:creationId xmlns:a16="http://schemas.microsoft.com/office/drawing/2014/main" id="{9FABC38D-D995-7CA9-8B66-60E7D26739F4}"/>
              </a:ext>
            </a:extLst>
          </p:cNvPr>
          <p:cNvSpPr>
            <a:spLocks noGrp="1"/>
          </p:cNvSpPr>
          <p:nvPr>
            <p:ph type="sldNum" sz="quarter" idx="11"/>
          </p:nvPr>
        </p:nvSpPr>
        <p:spPr/>
        <p:txBody>
          <a:bodyPr/>
          <a:lstStyle/>
          <a:p>
            <a:fld id="{B67B645E-C5E5-4727-B977-D372A0AA71D9}" type="slidenum">
              <a:rPr lang="en-US" smtClean="0"/>
              <a:pPr/>
              <a:t>26</a:t>
            </a:fld>
            <a:endParaRPr lang="en-US" dirty="0"/>
          </a:p>
        </p:txBody>
      </p:sp>
      <p:pic>
        <p:nvPicPr>
          <p:cNvPr id="6" name="Picture 5">
            <a:extLst>
              <a:ext uri="{FF2B5EF4-FFF2-40B4-BE49-F238E27FC236}">
                <a16:creationId xmlns:a16="http://schemas.microsoft.com/office/drawing/2014/main" id="{53F52A02-6C29-B22A-5F33-0B48B2C6E35E}"/>
              </a:ext>
            </a:extLst>
          </p:cNvPr>
          <p:cNvPicPr>
            <a:picLocks noChangeAspect="1"/>
          </p:cNvPicPr>
          <p:nvPr/>
        </p:nvPicPr>
        <p:blipFill>
          <a:blip r:embed="rId2"/>
          <a:stretch>
            <a:fillRect/>
          </a:stretch>
        </p:blipFill>
        <p:spPr>
          <a:xfrm>
            <a:off x="2013625" y="4007599"/>
            <a:ext cx="9244821" cy="2005821"/>
          </a:xfrm>
          <a:prstGeom prst="rect">
            <a:avLst/>
          </a:prstGeom>
        </p:spPr>
      </p:pic>
      <p:pic>
        <p:nvPicPr>
          <p:cNvPr id="7" name="Picture 6" descr="A screenshot of a medical website&#10;&#10;AI-generated content may be incorrect.">
            <a:extLst>
              <a:ext uri="{FF2B5EF4-FFF2-40B4-BE49-F238E27FC236}">
                <a16:creationId xmlns:a16="http://schemas.microsoft.com/office/drawing/2014/main" id="{10A5B0BA-5E19-86A1-9BC9-0194CEE2A2EB}"/>
              </a:ext>
            </a:extLst>
          </p:cNvPr>
          <p:cNvPicPr>
            <a:picLocks noChangeAspect="1"/>
          </p:cNvPicPr>
          <p:nvPr/>
        </p:nvPicPr>
        <p:blipFill>
          <a:blip r:embed="rId3"/>
          <a:stretch>
            <a:fillRect/>
          </a:stretch>
        </p:blipFill>
        <p:spPr>
          <a:xfrm>
            <a:off x="6798686" y="508675"/>
            <a:ext cx="4958932" cy="2406232"/>
          </a:xfrm>
          <a:prstGeom prst="rect">
            <a:avLst/>
          </a:prstGeom>
        </p:spPr>
      </p:pic>
    </p:spTree>
    <p:extLst>
      <p:ext uri="{BB962C8B-B14F-4D97-AF65-F5344CB8AC3E}">
        <p14:creationId xmlns:p14="http://schemas.microsoft.com/office/powerpoint/2010/main" val="58098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33A4-B066-3195-7167-985CBB669E33}"/>
              </a:ext>
            </a:extLst>
          </p:cNvPr>
          <p:cNvSpPr>
            <a:spLocks noGrp="1"/>
          </p:cNvSpPr>
          <p:nvPr>
            <p:ph type="title"/>
          </p:nvPr>
        </p:nvSpPr>
        <p:spPr/>
        <p:txBody>
          <a:bodyPr/>
          <a:lstStyle/>
          <a:p>
            <a:r>
              <a:rPr lang="en-US" sz="3200" dirty="0"/>
              <a:t>BASELINE Labs</a:t>
            </a:r>
          </a:p>
        </p:txBody>
      </p:sp>
      <p:sp>
        <p:nvSpPr>
          <p:cNvPr id="3" name="Content Placeholder 2">
            <a:extLst>
              <a:ext uri="{FF2B5EF4-FFF2-40B4-BE49-F238E27FC236}">
                <a16:creationId xmlns:a16="http://schemas.microsoft.com/office/drawing/2014/main" id="{31EBC85E-4376-AD09-EA7C-66F33838C690}"/>
              </a:ext>
            </a:extLst>
          </p:cNvPr>
          <p:cNvSpPr>
            <a:spLocks noGrp="1"/>
          </p:cNvSpPr>
          <p:nvPr>
            <p:ph sz="quarter" idx="13"/>
          </p:nvPr>
        </p:nvSpPr>
        <p:spPr>
          <a:xfrm>
            <a:off x="841248" y="1536827"/>
            <a:ext cx="6015245" cy="4479925"/>
          </a:xfrm>
        </p:spPr>
        <p:txBody>
          <a:bodyPr vert="horz" lIns="0" tIns="0" rIns="0" bIns="0" rtlCol="0" anchor="t">
            <a:normAutofit lnSpcReduction="10000"/>
          </a:bodyPr>
          <a:lstStyle/>
          <a:p>
            <a:pPr marL="347345" indent="-347345"/>
            <a:r>
              <a:rPr lang="en-US" dirty="0"/>
              <a:t>All: HIV Ag/Ab (and HIV RNA if possibly infected in the past 2-4 weeks), STI GC/C: (site specific throat, rectum, genital/urine screening), syphilis, </a:t>
            </a:r>
            <a:r>
              <a:rPr lang="en-US" dirty="0" err="1"/>
              <a:t>HepC</a:t>
            </a:r>
            <a:r>
              <a:rPr lang="en-US" dirty="0"/>
              <a:t>, Hep A IgG, pregnancy (if applicable) </a:t>
            </a:r>
          </a:p>
          <a:p>
            <a:pPr marL="347345" indent="-347345"/>
            <a:r>
              <a:rPr lang="en-US" dirty="0"/>
              <a:t>Oral Prep: Creatinine (</a:t>
            </a:r>
            <a:r>
              <a:rPr lang="en-US" dirty="0" err="1"/>
              <a:t>CrCl</a:t>
            </a:r>
            <a:r>
              <a:rPr lang="en-US" dirty="0"/>
              <a:t>), Hep B </a:t>
            </a:r>
            <a:r>
              <a:rPr lang="en-US" dirty="0" err="1"/>
              <a:t>sAb</a:t>
            </a:r>
            <a:r>
              <a:rPr lang="en-US" dirty="0"/>
              <a:t>, </a:t>
            </a:r>
            <a:r>
              <a:rPr lang="en-US" dirty="0" err="1"/>
              <a:t>cAb</a:t>
            </a:r>
            <a:r>
              <a:rPr lang="en-US" dirty="0"/>
              <a:t>, Ag, lipid panel, urinalysis</a:t>
            </a:r>
          </a:p>
        </p:txBody>
      </p:sp>
      <p:sp>
        <p:nvSpPr>
          <p:cNvPr id="4" name="Slide Number Placeholder 3">
            <a:extLst>
              <a:ext uri="{FF2B5EF4-FFF2-40B4-BE49-F238E27FC236}">
                <a16:creationId xmlns:a16="http://schemas.microsoft.com/office/drawing/2014/main" id="{A08620DA-4424-62AF-67E4-1A92379930D1}"/>
              </a:ext>
            </a:extLst>
          </p:cNvPr>
          <p:cNvSpPr>
            <a:spLocks noGrp="1"/>
          </p:cNvSpPr>
          <p:nvPr>
            <p:ph type="sldNum" sz="quarter" idx="11"/>
          </p:nvPr>
        </p:nvSpPr>
        <p:spPr/>
        <p:txBody>
          <a:bodyPr/>
          <a:lstStyle/>
          <a:p>
            <a:fld id="{B67B645E-C5E5-4727-B977-D372A0AA71D9}" type="slidenum">
              <a:rPr lang="en-US" smtClean="0"/>
              <a:pPr/>
              <a:t>27</a:t>
            </a:fld>
            <a:endParaRPr lang="en-US" dirty="0"/>
          </a:p>
        </p:txBody>
      </p:sp>
      <p:pic>
        <p:nvPicPr>
          <p:cNvPr id="5" name="Picture 4" descr="A black and white checklist with red ribbon&#10;&#10;AI-generated content may be incorrect.">
            <a:extLst>
              <a:ext uri="{FF2B5EF4-FFF2-40B4-BE49-F238E27FC236}">
                <a16:creationId xmlns:a16="http://schemas.microsoft.com/office/drawing/2014/main" id="{791A8EA9-898E-46A3-A8FC-45897DC3A41A}"/>
              </a:ext>
            </a:extLst>
          </p:cNvPr>
          <p:cNvPicPr>
            <a:picLocks noChangeAspect="1"/>
          </p:cNvPicPr>
          <p:nvPr/>
        </p:nvPicPr>
        <p:blipFill>
          <a:blip r:embed="rId2"/>
          <a:stretch>
            <a:fillRect/>
          </a:stretch>
        </p:blipFill>
        <p:spPr>
          <a:xfrm>
            <a:off x="7624625" y="733149"/>
            <a:ext cx="4125429" cy="5390046"/>
          </a:xfrm>
          <a:prstGeom prst="rect">
            <a:avLst/>
          </a:prstGeom>
        </p:spPr>
      </p:pic>
    </p:spTree>
    <p:extLst>
      <p:ext uri="{BB962C8B-B14F-4D97-AF65-F5344CB8AC3E}">
        <p14:creationId xmlns:p14="http://schemas.microsoft.com/office/powerpoint/2010/main" val="17168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3209-5F8C-3806-DF83-960D59717A76}"/>
              </a:ext>
            </a:extLst>
          </p:cNvPr>
          <p:cNvSpPr>
            <a:spLocks noGrp="1"/>
          </p:cNvSpPr>
          <p:nvPr>
            <p:ph type="title"/>
          </p:nvPr>
        </p:nvSpPr>
        <p:spPr/>
        <p:txBody>
          <a:bodyPr/>
          <a:lstStyle/>
          <a:p>
            <a:r>
              <a:rPr lang="en-US" sz="3200" dirty="0"/>
              <a:t>Recurrent labs  </a:t>
            </a:r>
          </a:p>
        </p:txBody>
      </p:sp>
      <p:sp>
        <p:nvSpPr>
          <p:cNvPr id="3" name="Content Placeholder 2">
            <a:extLst>
              <a:ext uri="{FF2B5EF4-FFF2-40B4-BE49-F238E27FC236}">
                <a16:creationId xmlns:a16="http://schemas.microsoft.com/office/drawing/2014/main" id="{821C0F05-763E-AE59-7C81-24DAA0186905}"/>
              </a:ext>
            </a:extLst>
          </p:cNvPr>
          <p:cNvSpPr>
            <a:spLocks noGrp="1"/>
          </p:cNvSpPr>
          <p:nvPr>
            <p:ph sz="quarter" idx="13"/>
          </p:nvPr>
        </p:nvSpPr>
        <p:spPr/>
        <p:txBody>
          <a:bodyPr vert="horz" lIns="0" tIns="0" rIns="0" bIns="0" rtlCol="0" anchor="t">
            <a:normAutofit fontScale="92500" lnSpcReduction="20000"/>
          </a:bodyPr>
          <a:lstStyle/>
          <a:p>
            <a:pPr marL="0" indent="0">
              <a:buNone/>
            </a:pPr>
            <a:r>
              <a:rPr lang="en-US" dirty="0"/>
              <a:t>Oral </a:t>
            </a:r>
            <a:r>
              <a:rPr lang="en-US" dirty="0" err="1"/>
              <a:t>PrEP</a:t>
            </a:r>
            <a:r>
              <a:rPr lang="en-US" dirty="0"/>
              <a:t>:</a:t>
            </a:r>
          </a:p>
          <a:p>
            <a:pPr marL="347345" indent="-347345"/>
            <a:r>
              <a:rPr lang="en-US" dirty="0"/>
              <a:t>1 month then every 3 months: </a:t>
            </a:r>
          </a:p>
          <a:p>
            <a:pPr lvl="1" indent="-347345">
              <a:buFont typeface="Courier New" panose="020B0604020202020204" pitchFamily="34" charset="0"/>
              <a:buChar char="o"/>
            </a:pPr>
            <a:r>
              <a:rPr lang="en-US" dirty="0"/>
              <a:t>HIV Ag/Ab, HIV RNA, screen for STIs</a:t>
            </a:r>
            <a:endParaRPr lang="en-US"/>
          </a:p>
          <a:p>
            <a:pPr marL="347345" indent="-347345"/>
            <a:r>
              <a:rPr lang="en-US" dirty="0"/>
              <a:t>Every 6 months</a:t>
            </a:r>
          </a:p>
          <a:p>
            <a:pPr lvl="1" indent="-347345">
              <a:buFont typeface="Courier New" panose="020B0604020202020204" pitchFamily="34" charset="0"/>
              <a:buChar char="o"/>
            </a:pPr>
            <a:r>
              <a:rPr lang="en-US" dirty="0" err="1"/>
              <a:t>CrCl</a:t>
            </a:r>
            <a:r>
              <a:rPr lang="en-US" dirty="0"/>
              <a:t> </a:t>
            </a:r>
          </a:p>
          <a:p>
            <a:pPr marL="347345" indent="-347345"/>
            <a:r>
              <a:rPr lang="en-US" dirty="0"/>
              <a:t>Every 12 months </a:t>
            </a:r>
          </a:p>
          <a:p>
            <a:pPr lvl="1" indent="-347345">
              <a:buFont typeface="Courier New" panose="020B0604020202020204" pitchFamily="34" charset="0"/>
              <a:buChar char="o"/>
            </a:pPr>
            <a:r>
              <a:rPr lang="en-US" dirty="0"/>
              <a:t>Cholesterol/TG levels, HCV Ab </a:t>
            </a:r>
          </a:p>
          <a:p>
            <a:pPr marL="0" indent="0">
              <a:buNone/>
            </a:pPr>
            <a:r>
              <a:rPr lang="en-US" sz="2600" dirty="0"/>
              <a:t>Injectable Prep:</a:t>
            </a:r>
            <a:endParaRPr lang="en-US" sz="2600" dirty="0">
              <a:solidFill>
                <a:srgbClr val="000000"/>
              </a:solidFill>
            </a:endParaRPr>
          </a:p>
          <a:p>
            <a:pPr lvl="1" indent="-347345">
              <a:buFont typeface="Courier New,monospace" panose="020B0604020202020204" pitchFamily="34" charset="0"/>
              <a:buChar char="o"/>
            </a:pPr>
            <a:r>
              <a:rPr lang="en-US" sz="2600" dirty="0"/>
              <a:t>HIV (antibody and RNA) every 2 months (with injection), STI / pregnancy tests as appropriate </a:t>
            </a:r>
            <a:endParaRPr lang="en-US" dirty="0"/>
          </a:p>
        </p:txBody>
      </p:sp>
      <p:sp>
        <p:nvSpPr>
          <p:cNvPr id="4" name="Slide Number Placeholder 3">
            <a:extLst>
              <a:ext uri="{FF2B5EF4-FFF2-40B4-BE49-F238E27FC236}">
                <a16:creationId xmlns:a16="http://schemas.microsoft.com/office/drawing/2014/main" id="{9D8D760E-A785-33EE-C7A1-326D2B1B500F}"/>
              </a:ext>
            </a:extLst>
          </p:cNvPr>
          <p:cNvSpPr>
            <a:spLocks noGrp="1"/>
          </p:cNvSpPr>
          <p:nvPr>
            <p:ph type="sldNum" sz="quarter" idx="11"/>
          </p:nvPr>
        </p:nvSpPr>
        <p:spPr/>
        <p:txBody>
          <a:bodyPr/>
          <a:lstStyle/>
          <a:p>
            <a:fld id="{B67B645E-C5E5-4727-B977-D372A0AA71D9}" type="slidenum">
              <a:rPr lang="en-US" smtClean="0"/>
              <a:pPr/>
              <a:t>28</a:t>
            </a:fld>
            <a:endParaRPr lang="en-US" dirty="0"/>
          </a:p>
        </p:txBody>
      </p:sp>
      <p:pic>
        <p:nvPicPr>
          <p:cNvPr id="5" name="Picture 4" descr="A test tube with a red liquid inside&#10;&#10;AI-generated content may be incorrect.">
            <a:extLst>
              <a:ext uri="{FF2B5EF4-FFF2-40B4-BE49-F238E27FC236}">
                <a16:creationId xmlns:a16="http://schemas.microsoft.com/office/drawing/2014/main" id="{CADB045D-4B0F-FB77-991D-5669F455904C}"/>
              </a:ext>
            </a:extLst>
          </p:cNvPr>
          <p:cNvPicPr>
            <a:picLocks noChangeAspect="1"/>
          </p:cNvPicPr>
          <p:nvPr/>
        </p:nvPicPr>
        <p:blipFill>
          <a:blip r:embed="rId2"/>
          <a:stretch>
            <a:fillRect/>
          </a:stretch>
        </p:blipFill>
        <p:spPr>
          <a:xfrm>
            <a:off x="8777287" y="3433762"/>
            <a:ext cx="2143125" cy="2143125"/>
          </a:xfrm>
          <a:prstGeom prst="rect">
            <a:avLst/>
          </a:prstGeom>
        </p:spPr>
      </p:pic>
    </p:spTree>
    <p:extLst>
      <p:ext uri="{BB962C8B-B14F-4D97-AF65-F5344CB8AC3E}">
        <p14:creationId xmlns:p14="http://schemas.microsoft.com/office/powerpoint/2010/main" val="1022981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94A0-BE0A-D704-0F94-E0543B5AE48F}"/>
              </a:ext>
            </a:extLst>
          </p:cNvPr>
          <p:cNvSpPr>
            <a:spLocks noGrp="1"/>
          </p:cNvSpPr>
          <p:nvPr>
            <p:ph type="title"/>
          </p:nvPr>
        </p:nvSpPr>
        <p:spPr/>
        <p:txBody>
          <a:bodyPr/>
          <a:lstStyle/>
          <a:p>
            <a:r>
              <a:rPr lang="en-US" sz="3200" dirty="0"/>
              <a:t>follow UP </a:t>
            </a:r>
          </a:p>
        </p:txBody>
      </p:sp>
      <p:sp>
        <p:nvSpPr>
          <p:cNvPr id="3" name="Content Placeholder 2">
            <a:extLst>
              <a:ext uri="{FF2B5EF4-FFF2-40B4-BE49-F238E27FC236}">
                <a16:creationId xmlns:a16="http://schemas.microsoft.com/office/drawing/2014/main" id="{6796CED7-B578-3396-35B9-B5B2E54F76A8}"/>
              </a:ext>
            </a:extLst>
          </p:cNvPr>
          <p:cNvSpPr>
            <a:spLocks noGrp="1"/>
          </p:cNvSpPr>
          <p:nvPr>
            <p:ph sz="quarter" idx="13"/>
          </p:nvPr>
        </p:nvSpPr>
        <p:spPr>
          <a:xfrm>
            <a:off x="841248" y="1536827"/>
            <a:ext cx="5251915" cy="4479925"/>
          </a:xfrm>
        </p:spPr>
        <p:txBody>
          <a:bodyPr vert="horz" lIns="0" tIns="0" rIns="0" bIns="0" rtlCol="0" anchor="t">
            <a:noAutofit/>
          </a:bodyPr>
          <a:lstStyle/>
          <a:p>
            <a:pPr marL="347345" indent="-347345"/>
            <a:r>
              <a:rPr lang="en-US" sz="2000" dirty="0"/>
              <a:t>Oral </a:t>
            </a:r>
            <a:r>
              <a:rPr lang="en-US" sz="2000" err="1"/>
              <a:t>PrEP</a:t>
            </a:r>
            <a:r>
              <a:rPr lang="en-US" sz="2000" dirty="0"/>
              <a:t>:</a:t>
            </a:r>
          </a:p>
          <a:p>
            <a:pPr lvl="1" indent="-347345">
              <a:buFont typeface="Courier New" panose="020B0604020202020204" pitchFamily="34" charset="0"/>
              <a:buChar char="o"/>
            </a:pPr>
            <a:r>
              <a:rPr lang="en-US" sz="2000" dirty="0"/>
              <a:t>Usually, 1 month follow up after initial prescription, then every 3 months thereafter</a:t>
            </a:r>
          </a:p>
          <a:p>
            <a:pPr marL="347345" indent="-347345"/>
            <a:r>
              <a:rPr lang="en-US" sz="2000" dirty="0"/>
              <a:t>Can alternate in person / virtual if quarterly labs completed </a:t>
            </a:r>
          </a:p>
          <a:p>
            <a:pPr marL="347345" indent="-347345"/>
            <a:r>
              <a:rPr lang="en-US" sz="2000" dirty="0"/>
              <a:t>In office visit every 6-12 months (sooner if site specific STI testing desired) </a:t>
            </a:r>
          </a:p>
          <a:p>
            <a:pPr marL="347345" indent="-347345"/>
            <a:r>
              <a:rPr lang="en-US" sz="2000" dirty="0"/>
              <a:t>Injection </a:t>
            </a:r>
            <a:r>
              <a:rPr lang="en-US" sz="2000" err="1"/>
              <a:t>PrEP</a:t>
            </a:r>
            <a:r>
              <a:rPr lang="en-US" sz="2000" dirty="0"/>
              <a:t> </a:t>
            </a:r>
          </a:p>
          <a:p>
            <a:pPr lvl="1" indent="-347345">
              <a:buFont typeface="Courier New" panose="020B0604020202020204" pitchFamily="34" charset="0"/>
              <a:buChar char="o"/>
            </a:pPr>
            <a:r>
              <a:rPr lang="en-US" sz="2000" dirty="0"/>
              <a:t>1 month, then every 2 months timed with in office injections </a:t>
            </a:r>
          </a:p>
        </p:txBody>
      </p:sp>
      <p:sp>
        <p:nvSpPr>
          <p:cNvPr id="4" name="Slide Number Placeholder 3">
            <a:extLst>
              <a:ext uri="{FF2B5EF4-FFF2-40B4-BE49-F238E27FC236}">
                <a16:creationId xmlns:a16="http://schemas.microsoft.com/office/drawing/2014/main" id="{36848A49-6CE2-2F68-64DD-364775E1A6FE}"/>
              </a:ext>
            </a:extLst>
          </p:cNvPr>
          <p:cNvSpPr>
            <a:spLocks noGrp="1"/>
          </p:cNvSpPr>
          <p:nvPr>
            <p:ph type="sldNum" sz="quarter" idx="11"/>
          </p:nvPr>
        </p:nvSpPr>
        <p:spPr/>
        <p:txBody>
          <a:bodyPr/>
          <a:lstStyle/>
          <a:p>
            <a:fld id="{B67B645E-C5E5-4727-B977-D372A0AA71D9}" type="slidenum">
              <a:rPr lang="en-US" smtClean="0"/>
              <a:pPr/>
              <a:t>29</a:t>
            </a:fld>
            <a:endParaRPr lang="en-US" dirty="0"/>
          </a:p>
        </p:txBody>
      </p:sp>
      <p:pic>
        <p:nvPicPr>
          <p:cNvPr id="7" name="Picture 6" descr="A stethoscope and a blue tag&#10;&#10;AI-generated content may be incorrect.">
            <a:extLst>
              <a:ext uri="{FF2B5EF4-FFF2-40B4-BE49-F238E27FC236}">
                <a16:creationId xmlns:a16="http://schemas.microsoft.com/office/drawing/2014/main" id="{E2B500F7-B40F-0677-DC20-CC3DB16136AB}"/>
              </a:ext>
            </a:extLst>
          </p:cNvPr>
          <p:cNvPicPr>
            <a:picLocks noChangeAspect="1"/>
          </p:cNvPicPr>
          <p:nvPr/>
        </p:nvPicPr>
        <p:blipFill>
          <a:blip r:embed="rId2"/>
          <a:srcRect r="-348" b="7692"/>
          <a:stretch/>
        </p:blipFill>
        <p:spPr>
          <a:xfrm>
            <a:off x="7724775" y="3424767"/>
            <a:ext cx="3048033" cy="2437423"/>
          </a:xfrm>
          <a:prstGeom prst="rect">
            <a:avLst/>
          </a:prstGeom>
        </p:spPr>
      </p:pic>
    </p:spTree>
    <p:extLst>
      <p:ext uri="{BB962C8B-B14F-4D97-AF65-F5344CB8AC3E}">
        <p14:creationId xmlns:p14="http://schemas.microsoft.com/office/powerpoint/2010/main" val="25377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23F-2B95-8D5A-8578-DBC0FC0DCEA8}"/>
              </a:ext>
            </a:extLst>
          </p:cNvPr>
          <p:cNvSpPr>
            <a:spLocks noGrp="1"/>
          </p:cNvSpPr>
          <p:nvPr>
            <p:ph type="title"/>
          </p:nvPr>
        </p:nvSpPr>
        <p:spPr>
          <a:xfrm>
            <a:off x="841248" y="841248"/>
            <a:ext cx="10479024" cy="557784"/>
          </a:xfrm>
        </p:spPr>
        <p:txBody>
          <a:bodyPr/>
          <a:lstStyle/>
          <a:p>
            <a:r>
              <a:rPr lang="en-US" sz="3200" dirty="0"/>
              <a:t>Agenda</a:t>
            </a:r>
          </a:p>
        </p:txBody>
      </p:sp>
      <p:sp>
        <p:nvSpPr>
          <p:cNvPr id="5" name="Text Placeholder 4">
            <a:extLst>
              <a:ext uri="{FF2B5EF4-FFF2-40B4-BE49-F238E27FC236}">
                <a16:creationId xmlns:a16="http://schemas.microsoft.com/office/drawing/2014/main" id="{DFFF7AA9-7C16-A939-67C8-DF700FEF7D83}"/>
              </a:ext>
            </a:extLst>
          </p:cNvPr>
          <p:cNvSpPr>
            <a:spLocks noGrp="1"/>
          </p:cNvSpPr>
          <p:nvPr>
            <p:ph sz="quarter" idx="13"/>
          </p:nvPr>
        </p:nvSpPr>
        <p:spPr>
          <a:xfrm>
            <a:off x="841248" y="1536827"/>
            <a:ext cx="6556375" cy="4479925"/>
          </a:xfrm>
        </p:spPr>
        <p:txBody>
          <a:bodyPr vert="horz" lIns="0" tIns="0" rIns="0" bIns="0" rtlCol="0" anchor="t">
            <a:normAutofit fontScale="77500" lnSpcReduction="20000"/>
          </a:bodyPr>
          <a:lstStyle/>
          <a:p>
            <a:pPr marL="347345" indent="-347345"/>
            <a:r>
              <a:rPr lang="en-US" dirty="0"/>
              <a:t>Define Gender Identity, Sexual Orientation and other common terms</a:t>
            </a:r>
          </a:p>
          <a:p>
            <a:pPr marL="347345" indent="-347345"/>
            <a:r>
              <a:rPr lang="en-US" dirty="0"/>
              <a:t>Acknowledge importance of care for increasing populace of LGBTQ+ individuals</a:t>
            </a:r>
          </a:p>
          <a:p>
            <a:pPr marL="347345" indent="-347345"/>
            <a:r>
              <a:rPr lang="en-US" dirty="0"/>
              <a:t>Understand current screening recommendations for LGBTQ patients</a:t>
            </a:r>
          </a:p>
          <a:p>
            <a:pPr marL="347345" indent="-347345"/>
            <a:r>
              <a:rPr lang="en-US" dirty="0"/>
              <a:t>Review </a:t>
            </a:r>
            <a:r>
              <a:rPr lang="en-US" err="1"/>
              <a:t>PrEP</a:t>
            </a:r>
            <a:r>
              <a:rPr lang="en-US" dirty="0"/>
              <a:t>/PEP indications and treatment options </a:t>
            </a:r>
          </a:p>
          <a:p>
            <a:pPr marL="347345" indent="-347345"/>
            <a:r>
              <a:rPr lang="en-US"/>
              <a:t>Understand side effects/benefits with Gender Affirming Hormone Therapy and resources for prescribers </a:t>
            </a:r>
          </a:p>
          <a:p>
            <a:pPr marL="347345" indent="-347345"/>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8FEA6BC-F3A8-6DDC-F1F8-6348F54E8BE2}"/>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3</a:t>
            </a:fld>
            <a:endParaRPr lang="en-US" dirty="0"/>
          </a:p>
        </p:txBody>
      </p:sp>
    </p:spTree>
    <p:extLst>
      <p:ext uri="{BB962C8B-B14F-4D97-AF65-F5344CB8AC3E}">
        <p14:creationId xmlns:p14="http://schemas.microsoft.com/office/powerpoint/2010/main" val="4132634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0EDC-3F31-DA07-67F1-3FB53188E0E8}"/>
              </a:ext>
            </a:extLst>
          </p:cNvPr>
          <p:cNvSpPr>
            <a:spLocks noGrp="1"/>
          </p:cNvSpPr>
          <p:nvPr>
            <p:ph type="title"/>
          </p:nvPr>
        </p:nvSpPr>
        <p:spPr/>
        <p:txBody>
          <a:bodyPr/>
          <a:lstStyle/>
          <a:p>
            <a:r>
              <a:rPr lang="en-US" sz="3200" dirty="0"/>
              <a:t>BILLING/CODING</a:t>
            </a:r>
          </a:p>
        </p:txBody>
      </p:sp>
      <p:sp>
        <p:nvSpPr>
          <p:cNvPr id="4" name="Slide Number Placeholder 3">
            <a:extLst>
              <a:ext uri="{FF2B5EF4-FFF2-40B4-BE49-F238E27FC236}">
                <a16:creationId xmlns:a16="http://schemas.microsoft.com/office/drawing/2014/main" id="{2A5F8642-D490-13EA-E599-0E2722269F18}"/>
              </a:ext>
            </a:extLst>
          </p:cNvPr>
          <p:cNvSpPr>
            <a:spLocks noGrp="1"/>
          </p:cNvSpPr>
          <p:nvPr>
            <p:ph type="sldNum" sz="quarter" idx="11"/>
          </p:nvPr>
        </p:nvSpPr>
        <p:spPr/>
        <p:txBody>
          <a:bodyPr/>
          <a:lstStyle/>
          <a:p>
            <a:fld id="{B67B645E-C5E5-4727-B977-D372A0AA71D9}" type="slidenum">
              <a:rPr lang="en-US" smtClean="0"/>
              <a:pPr/>
              <a:t>30</a:t>
            </a:fld>
            <a:endParaRPr lang="en-US" dirty="0"/>
          </a:p>
        </p:txBody>
      </p:sp>
      <p:pic>
        <p:nvPicPr>
          <p:cNvPr id="8" name="Content Placeholder 7" descr="A screenshot of a medical report&#10;&#10;AI-generated content may be incorrect.">
            <a:extLst>
              <a:ext uri="{FF2B5EF4-FFF2-40B4-BE49-F238E27FC236}">
                <a16:creationId xmlns:a16="http://schemas.microsoft.com/office/drawing/2014/main" id="{9FC04495-6757-D6A2-5AC2-39B51DFE72C1}"/>
              </a:ext>
            </a:extLst>
          </p:cNvPr>
          <p:cNvPicPr>
            <a:picLocks noGrp="1" noChangeAspect="1"/>
          </p:cNvPicPr>
          <p:nvPr>
            <p:ph sz="quarter" idx="13"/>
          </p:nvPr>
        </p:nvPicPr>
        <p:blipFill>
          <a:blip r:embed="rId2"/>
          <a:stretch>
            <a:fillRect/>
          </a:stretch>
        </p:blipFill>
        <p:spPr>
          <a:xfrm>
            <a:off x="841248" y="1859359"/>
            <a:ext cx="6556375" cy="3834861"/>
          </a:xfrm>
        </p:spPr>
      </p:pic>
    </p:spTree>
    <p:extLst>
      <p:ext uri="{BB962C8B-B14F-4D97-AF65-F5344CB8AC3E}">
        <p14:creationId xmlns:p14="http://schemas.microsoft.com/office/powerpoint/2010/main" val="52179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E906-3066-5752-A5C4-B199AB247895}"/>
              </a:ext>
            </a:extLst>
          </p:cNvPr>
          <p:cNvSpPr>
            <a:spLocks noGrp="1"/>
          </p:cNvSpPr>
          <p:nvPr>
            <p:ph type="title"/>
          </p:nvPr>
        </p:nvSpPr>
        <p:spPr>
          <a:xfrm>
            <a:off x="841248" y="841248"/>
            <a:ext cx="10479024" cy="557784"/>
          </a:xfrm>
        </p:spPr>
        <p:txBody>
          <a:bodyPr anchor="t">
            <a:normAutofit/>
          </a:bodyPr>
          <a:lstStyle/>
          <a:p>
            <a:r>
              <a:rPr lang="en-US" sz="3200" dirty="0"/>
              <a:t>HIV PEP </a:t>
            </a:r>
          </a:p>
        </p:txBody>
      </p:sp>
      <p:sp>
        <p:nvSpPr>
          <p:cNvPr id="3" name="Content Placeholder 2">
            <a:extLst>
              <a:ext uri="{FF2B5EF4-FFF2-40B4-BE49-F238E27FC236}">
                <a16:creationId xmlns:a16="http://schemas.microsoft.com/office/drawing/2014/main" id="{84934875-A593-5611-C2DB-6B62B18EDA82}"/>
              </a:ext>
            </a:extLst>
          </p:cNvPr>
          <p:cNvSpPr>
            <a:spLocks noGrp="1"/>
          </p:cNvSpPr>
          <p:nvPr>
            <p:ph sz="quarter" idx="13"/>
          </p:nvPr>
        </p:nvSpPr>
        <p:spPr>
          <a:xfrm>
            <a:off x="841248" y="1536827"/>
            <a:ext cx="4912544" cy="3205307"/>
          </a:xfrm>
        </p:spPr>
        <p:txBody>
          <a:bodyPr vert="horz" lIns="0" tIns="0" rIns="0" bIns="0" rtlCol="0" anchor="t">
            <a:noAutofit/>
          </a:bodyPr>
          <a:lstStyle/>
          <a:p>
            <a:pPr marL="347345" indent="-347345"/>
            <a:r>
              <a:rPr lang="en-US" sz="1800" dirty="0"/>
              <a:t>Timely evaluation recommended (within 72 hours); PEP no recommended if &gt; 72 hours</a:t>
            </a:r>
          </a:p>
          <a:p>
            <a:pPr marL="347345" indent="-347345"/>
            <a:r>
              <a:rPr lang="en-US" sz="1800" dirty="0"/>
              <a:t>Any licensed prescriber can prescribe PEP </a:t>
            </a:r>
          </a:p>
          <a:p>
            <a:pPr marL="347345" indent="-347345"/>
            <a:r>
              <a:rPr lang="en-US" sz="1800" dirty="0"/>
              <a:t>Baseline assessment: </a:t>
            </a:r>
          </a:p>
          <a:p>
            <a:pPr marL="735965" lvl="1" indent="-347345">
              <a:spcAft>
                <a:spcPts val="1800"/>
              </a:spcAft>
              <a:buFont typeface="Courier New" panose="020B0604020202020204" pitchFamily="34" charset="0"/>
              <a:buChar char="o"/>
            </a:pPr>
            <a:r>
              <a:rPr lang="en-US" sz="1800" dirty="0"/>
              <a:t>HIV rapid test, pregnancy test, LFTs, BUN/Cr, STI screening, HBV, HCV </a:t>
            </a:r>
          </a:p>
          <a:p>
            <a:pPr marL="347345" indent="-347345"/>
            <a:r>
              <a:rPr lang="en-US" sz="1800" dirty="0"/>
              <a:t>Not necessary for patients taking </a:t>
            </a:r>
            <a:r>
              <a:rPr lang="en-US" sz="1800" dirty="0" err="1"/>
              <a:t>PrEP</a:t>
            </a:r>
            <a:endParaRPr lang="en-US" sz="1800" dirty="0"/>
          </a:p>
          <a:p>
            <a:pPr marL="347345" indent="-347345"/>
            <a:r>
              <a:rPr lang="en-US" sz="1800" dirty="0"/>
              <a:t>Two treatment regimens:</a:t>
            </a:r>
          </a:p>
          <a:p>
            <a:pPr marL="347345" indent="-347345"/>
            <a:endParaRPr lang="en-US" sz="1800" dirty="0"/>
          </a:p>
          <a:p>
            <a:pPr marL="347345" indent="-347345"/>
            <a:endParaRPr lang="en-US" sz="1800" dirty="0"/>
          </a:p>
        </p:txBody>
      </p:sp>
      <p:pic>
        <p:nvPicPr>
          <p:cNvPr id="5" name="Picture 4" descr="This flowchart shows how to evaluate a patient and decide whether to treat possible HIV exposure with PEP.">
            <a:extLst>
              <a:ext uri="{FF2B5EF4-FFF2-40B4-BE49-F238E27FC236}">
                <a16:creationId xmlns:a16="http://schemas.microsoft.com/office/drawing/2014/main" id="{8AA24420-2E6A-6E27-82BB-4CD44406998E}"/>
              </a:ext>
            </a:extLst>
          </p:cNvPr>
          <p:cNvPicPr>
            <a:picLocks noChangeAspect="1"/>
          </p:cNvPicPr>
          <p:nvPr/>
        </p:nvPicPr>
        <p:blipFill>
          <a:blip r:embed="rId2"/>
          <a:srcRect l="6533" r="10701" b="2"/>
          <a:stretch/>
        </p:blipFill>
        <p:spPr>
          <a:xfrm>
            <a:off x="6085192" y="179082"/>
            <a:ext cx="6094061" cy="4148051"/>
          </a:xfrm>
          <a:prstGeom prst="rect">
            <a:avLst/>
          </a:prstGeom>
          <a:noFill/>
        </p:spPr>
      </p:pic>
      <p:sp>
        <p:nvSpPr>
          <p:cNvPr id="4" name="Slide Number Placeholder 3">
            <a:extLst>
              <a:ext uri="{FF2B5EF4-FFF2-40B4-BE49-F238E27FC236}">
                <a16:creationId xmlns:a16="http://schemas.microsoft.com/office/drawing/2014/main" id="{7C9EF2D6-8BCB-EA6A-7F60-3DB583EF7571}"/>
              </a:ext>
            </a:extLst>
          </p:cNvPr>
          <p:cNvSpPr>
            <a:spLocks noGrp="1"/>
          </p:cNvSpPr>
          <p:nvPr>
            <p:ph type="sldNum" sz="quarter" idx="11"/>
          </p:nvPr>
        </p:nvSpPr>
        <p:spPr>
          <a:xfrm>
            <a:off x="10917936" y="6385422"/>
            <a:ext cx="843264" cy="288000"/>
          </a:xfrm>
        </p:spPr>
        <p:txBody>
          <a:bodyPr anchor="ctr">
            <a:normAutofit/>
          </a:bodyPr>
          <a:lstStyle/>
          <a:p>
            <a:pPr>
              <a:spcAft>
                <a:spcPts val="600"/>
              </a:spcAft>
            </a:pPr>
            <a:fld id="{B67B645E-C5E5-4727-B977-D372A0AA71D9}" type="slidenum">
              <a:rPr lang="en-US" smtClean="0"/>
              <a:pPr>
                <a:spcAft>
                  <a:spcPts val="600"/>
                </a:spcAft>
              </a:pPr>
              <a:t>31</a:t>
            </a:fld>
            <a:endParaRPr lang="en-US"/>
          </a:p>
        </p:txBody>
      </p:sp>
      <p:pic>
        <p:nvPicPr>
          <p:cNvPr id="6" name="Picture 5" descr="A screenshot of a computer&#10;&#10;AI-generated content may be incorrect.">
            <a:extLst>
              <a:ext uri="{FF2B5EF4-FFF2-40B4-BE49-F238E27FC236}">
                <a16:creationId xmlns:a16="http://schemas.microsoft.com/office/drawing/2014/main" id="{A007ACD9-7387-EB3C-E62A-52C9D3680821}"/>
              </a:ext>
            </a:extLst>
          </p:cNvPr>
          <p:cNvPicPr>
            <a:picLocks noChangeAspect="1"/>
          </p:cNvPicPr>
          <p:nvPr/>
        </p:nvPicPr>
        <p:blipFill>
          <a:blip r:embed="rId3"/>
          <a:stretch>
            <a:fillRect/>
          </a:stretch>
        </p:blipFill>
        <p:spPr>
          <a:xfrm>
            <a:off x="3874077" y="4408776"/>
            <a:ext cx="4457701" cy="2349213"/>
          </a:xfrm>
          <a:prstGeom prst="rect">
            <a:avLst/>
          </a:prstGeom>
        </p:spPr>
      </p:pic>
      <p:sp>
        <p:nvSpPr>
          <p:cNvPr id="7" name="TextBox 6">
            <a:extLst>
              <a:ext uri="{FF2B5EF4-FFF2-40B4-BE49-F238E27FC236}">
                <a16:creationId xmlns:a16="http://schemas.microsoft.com/office/drawing/2014/main" id="{A292B1A8-80E4-4197-DC13-90927272E5A8}"/>
              </a:ext>
            </a:extLst>
          </p:cNvPr>
          <p:cNvSpPr txBox="1"/>
          <p:nvPr/>
        </p:nvSpPr>
        <p:spPr>
          <a:xfrm>
            <a:off x="8599714" y="4644571"/>
            <a:ext cx="32294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Consultation available through the National Clinician Consultation Center: </a:t>
            </a:r>
            <a:r>
              <a:rPr lang="en-US" dirty="0">
                <a:solidFill>
                  <a:srgbClr val="1C1D1F"/>
                </a:solidFill>
                <a:latin typeface="Nunito"/>
              </a:rPr>
              <a:t>1-888-448-4911 for providers with questions about PEP (available Monday-Sunday)</a:t>
            </a:r>
            <a:endParaRPr lang="en-US" dirty="0"/>
          </a:p>
        </p:txBody>
      </p:sp>
    </p:spTree>
    <p:extLst>
      <p:ext uri="{BB962C8B-B14F-4D97-AF65-F5344CB8AC3E}">
        <p14:creationId xmlns:p14="http://schemas.microsoft.com/office/powerpoint/2010/main" val="187625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69CE-E08A-FB85-60D1-BE465494B2CE}"/>
              </a:ext>
            </a:extLst>
          </p:cNvPr>
          <p:cNvSpPr>
            <a:spLocks noGrp="1"/>
          </p:cNvSpPr>
          <p:nvPr>
            <p:ph type="title"/>
          </p:nvPr>
        </p:nvSpPr>
        <p:spPr>
          <a:xfrm>
            <a:off x="4764024" y="841248"/>
            <a:ext cx="6556248" cy="557784"/>
          </a:xfrm>
        </p:spPr>
        <p:txBody>
          <a:bodyPr anchor="t">
            <a:normAutofit/>
          </a:bodyPr>
          <a:lstStyle/>
          <a:p>
            <a:r>
              <a:rPr lang="en-US" sz="3200" dirty="0"/>
              <a:t>DOXY PEP </a:t>
            </a:r>
          </a:p>
        </p:txBody>
      </p:sp>
      <p:pic>
        <p:nvPicPr>
          <p:cNvPr id="6" name="Picture 5">
            <a:extLst>
              <a:ext uri="{FF2B5EF4-FFF2-40B4-BE49-F238E27FC236}">
                <a16:creationId xmlns:a16="http://schemas.microsoft.com/office/drawing/2014/main" id="{861F18F0-A48E-FCBA-8D07-9EB517517B4C}"/>
              </a:ext>
            </a:extLst>
          </p:cNvPr>
          <p:cNvPicPr>
            <a:picLocks noChangeAspect="1"/>
          </p:cNvPicPr>
          <p:nvPr/>
        </p:nvPicPr>
        <p:blipFill>
          <a:blip r:embed="rId2"/>
          <a:stretch>
            <a:fillRect/>
          </a:stretch>
        </p:blipFill>
        <p:spPr>
          <a:xfrm>
            <a:off x="0" y="1002323"/>
            <a:ext cx="3785616" cy="4853353"/>
          </a:xfrm>
          <a:prstGeom prst="rect">
            <a:avLst/>
          </a:prstGeom>
          <a:noFill/>
        </p:spPr>
      </p:pic>
      <p:sp>
        <p:nvSpPr>
          <p:cNvPr id="3" name="Content Placeholder 2">
            <a:extLst>
              <a:ext uri="{FF2B5EF4-FFF2-40B4-BE49-F238E27FC236}">
                <a16:creationId xmlns:a16="http://schemas.microsoft.com/office/drawing/2014/main" id="{454A9E76-ABEE-2CC7-70A2-FB7A2D5F09BA}"/>
              </a:ext>
            </a:extLst>
          </p:cNvPr>
          <p:cNvSpPr>
            <a:spLocks noGrp="1"/>
          </p:cNvSpPr>
          <p:nvPr>
            <p:ph sz="quarter" idx="13"/>
          </p:nvPr>
        </p:nvSpPr>
        <p:spPr>
          <a:xfrm>
            <a:off x="4764023" y="1536827"/>
            <a:ext cx="6556247" cy="4479925"/>
          </a:xfrm>
        </p:spPr>
        <p:txBody>
          <a:bodyPr vert="horz" lIns="0" tIns="0" rIns="0" bIns="0" rtlCol="0" anchor="t">
            <a:normAutofit/>
          </a:bodyPr>
          <a:lstStyle/>
          <a:p>
            <a:pPr marL="347345" indent="-347345"/>
            <a:r>
              <a:rPr lang="en-US" sz="1600" dirty="0"/>
              <a:t>Indications: gay MSM, bisexual men, transgender women at increased risk of STIs (evidence of benefit only shown in these populations)</a:t>
            </a:r>
          </a:p>
          <a:p>
            <a:pPr marL="347345" indent="-347345"/>
            <a:r>
              <a:rPr lang="en-US" sz="1600" dirty="0"/>
              <a:t>Efficacy:</a:t>
            </a:r>
          </a:p>
          <a:p>
            <a:pPr lvl="1" indent="-347345">
              <a:buFont typeface="Courier New" panose="020B0604020202020204" pitchFamily="34" charset="0"/>
              <a:buChar char="o"/>
            </a:pPr>
            <a:r>
              <a:rPr lang="en-US" sz="1600" dirty="0"/>
              <a:t>Reduction in chlamydia and syphilis by over 70%</a:t>
            </a:r>
          </a:p>
          <a:p>
            <a:pPr lvl="1" indent="-347345">
              <a:buFont typeface="Courier New" panose="020B0604020202020204" pitchFamily="34" charset="0"/>
              <a:buChar char="o"/>
            </a:pPr>
            <a:r>
              <a:rPr lang="en-US" sz="1600" dirty="0"/>
              <a:t>Reduction in gonorrhea by over 50% </a:t>
            </a:r>
          </a:p>
          <a:p>
            <a:pPr lvl="1" indent="-347345">
              <a:buFont typeface="Courier New" panose="020B0604020202020204" pitchFamily="34" charset="0"/>
              <a:buChar char="o"/>
            </a:pPr>
            <a:endParaRPr lang="en-US" sz="1600" dirty="0"/>
          </a:p>
          <a:p>
            <a:pPr marL="347345" indent="-347345"/>
            <a:r>
              <a:rPr lang="en-US" sz="1600" dirty="0"/>
              <a:t>Dosing: doxycycline 200mg as soon as possible within 72 hours after sex </a:t>
            </a:r>
          </a:p>
          <a:p>
            <a:pPr marL="347345" indent="-347345"/>
            <a:r>
              <a:rPr lang="en-US" sz="1600" dirty="0"/>
              <a:t>Tolerability: generally well tolerated, similar counseling for doxycycline ( take with food, avoid dairy, use sunscreen etc.) </a:t>
            </a:r>
          </a:p>
          <a:p>
            <a:pPr marL="347345" indent="-347345"/>
            <a:r>
              <a:rPr lang="en-US" sz="1600" dirty="0"/>
              <a:t>Potential worries: antimicrobial resistance, microbiome </a:t>
            </a:r>
          </a:p>
          <a:p>
            <a:pPr marL="347345" indent="-347345"/>
            <a:endParaRPr lang="en-US" sz="1600" dirty="0"/>
          </a:p>
          <a:p>
            <a:pPr marL="347345" indent="-347345"/>
            <a:r>
              <a:rPr lang="en-US" sz="1600" dirty="0"/>
              <a:t>Best Practice; continue screening for HIV, GC/C, syphilis, offering Prep and other age appropriate screenings </a:t>
            </a:r>
          </a:p>
        </p:txBody>
      </p:sp>
      <p:sp>
        <p:nvSpPr>
          <p:cNvPr id="4" name="Slide Number Placeholder 3">
            <a:extLst>
              <a:ext uri="{FF2B5EF4-FFF2-40B4-BE49-F238E27FC236}">
                <a16:creationId xmlns:a16="http://schemas.microsoft.com/office/drawing/2014/main" id="{1D74B7D4-7CAC-F60D-5EC8-9DBEEDD01C66}"/>
              </a:ext>
            </a:extLst>
          </p:cNvPr>
          <p:cNvSpPr>
            <a:spLocks noGrp="1"/>
          </p:cNvSpPr>
          <p:nvPr>
            <p:ph type="sldNum" sz="quarter" idx="11"/>
          </p:nvPr>
        </p:nvSpPr>
        <p:spPr>
          <a:xfrm>
            <a:off x="10917936" y="6385422"/>
            <a:ext cx="843264" cy="288000"/>
          </a:xfrm>
        </p:spPr>
        <p:txBody>
          <a:bodyPr anchor="ctr">
            <a:normAutofit/>
          </a:bodyPr>
          <a:lstStyle/>
          <a:p>
            <a:pPr>
              <a:spcAft>
                <a:spcPts val="600"/>
              </a:spcAft>
            </a:pPr>
            <a:fld id="{B67B645E-C5E5-4727-B977-D372A0AA71D9}" type="slidenum">
              <a:rPr lang="en-US" smtClean="0"/>
              <a:pPr>
                <a:spcAft>
                  <a:spcPts val="600"/>
                </a:spcAft>
              </a:pPr>
              <a:t>32</a:t>
            </a:fld>
            <a:endParaRPr lang="en-US"/>
          </a:p>
        </p:txBody>
      </p:sp>
    </p:spTree>
    <p:extLst>
      <p:ext uri="{BB962C8B-B14F-4D97-AF65-F5344CB8AC3E}">
        <p14:creationId xmlns:p14="http://schemas.microsoft.com/office/powerpoint/2010/main" val="323040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622072-4C87-AA3D-777D-9EE59EE2E392}"/>
              </a:ext>
            </a:extLst>
          </p:cNvPr>
          <p:cNvSpPr>
            <a:spLocks noGrp="1"/>
          </p:cNvSpPr>
          <p:nvPr>
            <p:ph type="body" sz="quarter" idx="10"/>
          </p:nvPr>
        </p:nvSpPr>
        <p:spPr/>
        <p:txBody>
          <a:bodyPr vert="horz" lIns="0" tIns="0" rIns="0" bIns="0" rtlCol="0" anchor="t">
            <a:noAutofit/>
          </a:bodyPr>
          <a:lstStyle/>
          <a:p>
            <a:r>
              <a:rPr lang="en-US" dirty="0"/>
              <a:t>Gender Affirming Care for Gender Diverse Patients</a:t>
            </a:r>
          </a:p>
        </p:txBody>
      </p:sp>
    </p:spTree>
    <p:extLst>
      <p:ext uri="{BB962C8B-B14F-4D97-AF65-F5344CB8AC3E}">
        <p14:creationId xmlns:p14="http://schemas.microsoft.com/office/powerpoint/2010/main" val="357776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19AA-BCD8-2542-4C6C-B88450DCA4BC}"/>
              </a:ext>
            </a:extLst>
          </p:cNvPr>
          <p:cNvSpPr>
            <a:spLocks noGrp="1"/>
          </p:cNvSpPr>
          <p:nvPr>
            <p:ph type="title"/>
          </p:nvPr>
        </p:nvSpPr>
        <p:spPr>
          <a:xfrm>
            <a:off x="841248" y="841248"/>
            <a:ext cx="10498074" cy="881634"/>
          </a:xfrm>
        </p:spPr>
        <p:txBody>
          <a:bodyPr/>
          <a:lstStyle/>
          <a:p>
            <a:r>
              <a:rPr lang="en-US" sz="2400" dirty="0"/>
              <a:t>Even if you are not managing gender affirming hormone therapy, it's important to consider medication effects / side effects</a:t>
            </a:r>
          </a:p>
        </p:txBody>
      </p:sp>
      <p:sp>
        <p:nvSpPr>
          <p:cNvPr id="3" name="Content Placeholder 2">
            <a:extLst>
              <a:ext uri="{FF2B5EF4-FFF2-40B4-BE49-F238E27FC236}">
                <a16:creationId xmlns:a16="http://schemas.microsoft.com/office/drawing/2014/main" id="{A9CE9AF5-4374-6BFA-62DA-B645AD55317E}"/>
              </a:ext>
            </a:extLst>
          </p:cNvPr>
          <p:cNvSpPr>
            <a:spLocks noGrp="1"/>
          </p:cNvSpPr>
          <p:nvPr>
            <p:ph sz="quarter" idx="13"/>
          </p:nvPr>
        </p:nvSpPr>
        <p:spPr>
          <a:xfrm>
            <a:off x="841248" y="2194052"/>
            <a:ext cx="6556375" cy="4479925"/>
          </a:xfrm>
        </p:spPr>
        <p:txBody>
          <a:bodyPr vert="horz" lIns="0" tIns="0" rIns="0" bIns="0" rtlCol="0" anchor="t">
            <a:normAutofit/>
          </a:bodyPr>
          <a:lstStyle/>
          <a:p>
            <a:pPr marL="457200" indent="-457200"/>
            <a:r>
              <a:rPr lang="en-US" dirty="0"/>
              <a:t>Testosterone</a:t>
            </a:r>
          </a:p>
          <a:p>
            <a:pPr marL="457200" indent="-457200"/>
            <a:r>
              <a:rPr lang="en-US" dirty="0"/>
              <a:t>Estrogen</a:t>
            </a:r>
          </a:p>
          <a:p>
            <a:pPr marL="457200" indent="-457200"/>
            <a:r>
              <a:rPr lang="en-US" dirty="0"/>
              <a:t>Other medications </a:t>
            </a:r>
          </a:p>
        </p:txBody>
      </p:sp>
      <p:sp>
        <p:nvSpPr>
          <p:cNvPr id="4" name="Slide Number Placeholder 3">
            <a:extLst>
              <a:ext uri="{FF2B5EF4-FFF2-40B4-BE49-F238E27FC236}">
                <a16:creationId xmlns:a16="http://schemas.microsoft.com/office/drawing/2014/main" id="{99A79BD9-F611-EC14-7425-BCE5A10380B9}"/>
              </a:ext>
            </a:extLst>
          </p:cNvPr>
          <p:cNvSpPr>
            <a:spLocks noGrp="1"/>
          </p:cNvSpPr>
          <p:nvPr>
            <p:ph type="sldNum" sz="quarter" idx="11"/>
          </p:nvPr>
        </p:nvSpPr>
        <p:spPr/>
        <p:txBody>
          <a:bodyPr/>
          <a:lstStyle/>
          <a:p>
            <a:fld id="{B67B645E-C5E5-4727-B977-D372A0AA71D9}" type="slidenum">
              <a:rPr lang="en-US" smtClean="0"/>
              <a:pPr/>
              <a:t>34</a:t>
            </a:fld>
            <a:endParaRPr lang="en-US" dirty="0"/>
          </a:p>
        </p:txBody>
      </p:sp>
    </p:spTree>
    <p:extLst>
      <p:ext uri="{BB962C8B-B14F-4D97-AF65-F5344CB8AC3E}">
        <p14:creationId xmlns:p14="http://schemas.microsoft.com/office/powerpoint/2010/main" val="146276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DD1C-F72C-9570-B8BA-999C0A7697CC}"/>
              </a:ext>
            </a:extLst>
          </p:cNvPr>
          <p:cNvSpPr>
            <a:spLocks noGrp="1"/>
          </p:cNvSpPr>
          <p:nvPr>
            <p:ph type="title"/>
          </p:nvPr>
        </p:nvSpPr>
        <p:spPr/>
        <p:txBody>
          <a:bodyPr/>
          <a:lstStyle/>
          <a:p>
            <a:r>
              <a:rPr lang="en-US" sz="3200" dirty="0"/>
              <a:t>TESTOSTERONE </a:t>
            </a:r>
          </a:p>
        </p:txBody>
      </p:sp>
      <p:sp>
        <p:nvSpPr>
          <p:cNvPr id="3" name="Content Placeholder 2">
            <a:extLst>
              <a:ext uri="{FF2B5EF4-FFF2-40B4-BE49-F238E27FC236}">
                <a16:creationId xmlns:a16="http://schemas.microsoft.com/office/drawing/2014/main" id="{9A63BB28-6FC8-9872-CA18-6D2D0167FFEC}"/>
              </a:ext>
            </a:extLst>
          </p:cNvPr>
          <p:cNvSpPr>
            <a:spLocks noGrp="1"/>
          </p:cNvSpPr>
          <p:nvPr>
            <p:ph sz="quarter" idx="13"/>
          </p:nvPr>
        </p:nvSpPr>
        <p:spPr>
          <a:xfrm>
            <a:off x="841248" y="1536827"/>
            <a:ext cx="5537315" cy="4479925"/>
          </a:xfrm>
        </p:spPr>
        <p:txBody>
          <a:bodyPr vert="horz" lIns="0" tIns="0" rIns="0" bIns="0" rtlCol="0" anchor="t">
            <a:normAutofit/>
          </a:bodyPr>
          <a:lstStyle/>
          <a:p>
            <a:pPr marL="347345" indent="-347345"/>
            <a:r>
              <a:rPr lang="en-US" b="1" dirty="0"/>
              <a:t>Permanent Changes:</a:t>
            </a:r>
            <a:r>
              <a:rPr lang="en-US" dirty="0"/>
              <a:t> voice deepening, clitoral enlargement.</a:t>
            </a:r>
          </a:p>
          <a:p>
            <a:pPr marL="347345" indent="-347345"/>
            <a:r>
              <a:rPr lang="en-US" b="1" dirty="0"/>
              <a:t>Reversible changes:</a:t>
            </a:r>
            <a:r>
              <a:rPr lang="en-US" dirty="0"/>
              <a:t> hair growth, fat redistribution, stopping periods, increased RBC production, increased muscle mass, creatinine production</a:t>
            </a:r>
          </a:p>
        </p:txBody>
      </p:sp>
      <p:sp>
        <p:nvSpPr>
          <p:cNvPr id="4" name="Slide Number Placeholder 3">
            <a:extLst>
              <a:ext uri="{FF2B5EF4-FFF2-40B4-BE49-F238E27FC236}">
                <a16:creationId xmlns:a16="http://schemas.microsoft.com/office/drawing/2014/main" id="{7FB9943A-D7D6-7F78-6623-574F7EF9E864}"/>
              </a:ext>
            </a:extLst>
          </p:cNvPr>
          <p:cNvSpPr>
            <a:spLocks noGrp="1"/>
          </p:cNvSpPr>
          <p:nvPr>
            <p:ph type="sldNum" sz="quarter" idx="11"/>
          </p:nvPr>
        </p:nvSpPr>
        <p:spPr/>
        <p:txBody>
          <a:bodyPr/>
          <a:lstStyle/>
          <a:p>
            <a:fld id="{B67B645E-C5E5-4727-B977-D372A0AA71D9}" type="slidenum">
              <a:rPr lang="en-US" smtClean="0"/>
              <a:pPr/>
              <a:t>35</a:t>
            </a:fld>
            <a:endParaRPr lang="en-US" dirty="0"/>
          </a:p>
        </p:txBody>
      </p:sp>
    </p:spTree>
    <p:extLst>
      <p:ext uri="{BB962C8B-B14F-4D97-AF65-F5344CB8AC3E}">
        <p14:creationId xmlns:p14="http://schemas.microsoft.com/office/powerpoint/2010/main" val="57820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8096-4C4C-D783-4759-77EDEC4E51F8}"/>
              </a:ext>
            </a:extLst>
          </p:cNvPr>
          <p:cNvSpPr>
            <a:spLocks noGrp="1"/>
          </p:cNvSpPr>
          <p:nvPr>
            <p:ph type="title"/>
          </p:nvPr>
        </p:nvSpPr>
        <p:spPr/>
        <p:txBody>
          <a:bodyPr/>
          <a:lstStyle/>
          <a:p>
            <a:r>
              <a:rPr lang="en-US" sz="3200" dirty="0"/>
              <a:t>Testosterone </a:t>
            </a:r>
          </a:p>
        </p:txBody>
      </p:sp>
      <p:sp>
        <p:nvSpPr>
          <p:cNvPr id="3" name="Content Placeholder 2">
            <a:extLst>
              <a:ext uri="{FF2B5EF4-FFF2-40B4-BE49-F238E27FC236}">
                <a16:creationId xmlns:a16="http://schemas.microsoft.com/office/drawing/2014/main" id="{2442A408-3DFE-2C7F-B9D4-D15FDB8A0988}"/>
              </a:ext>
            </a:extLst>
          </p:cNvPr>
          <p:cNvSpPr>
            <a:spLocks noGrp="1"/>
          </p:cNvSpPr>
          <p:nvPr>
            <p:ph sz="quarter" idx="13"/>
          </p:nvPr>
        </p:nvSpPr>
        <p:spPr/>
        <p:txBody>
          <a:bodyPr vert="horz" lIns="0" tIns="0" rIns="0" bIns="0" rtlCol="0" anchor="t">
            <a:normAutofit fontScale="85000" lnSpcReduction="10000"/>
          </a:bodyPr>
          <a:lstStyle/>
          <a:p>
            <a:pPr marL="347345" indent="-347345"/>
            <a:r>
              <a:rPr lang="en-US" dirty="0"/>
              <a:t>Increased risk of heart disease, cholesterol ,high blood pressure</a:t>
            </a:r>
          </a:p>
          <a:p>
            <a:pPr marL="347345" indent="-347345"/>
            <a:r>
              <a:rPr lang="en-US" dirty="0"/>
              <a:t>Possible to get pregnant on testosterone (not sufficient as birth control-condoms, copper IUD first line)</a:t>
            </a:r>
          </a:p>
          <a:p>
            <a:pPr marL="347345" indent="-347345"/>
            <a:r>
              <a:rPr lang="en-US" dirty="0"/>
              <a:t>Dangerous to unborn babies, contraindicated in pregnancy  </a:t>
            </a:r>
          </a:p>
          <a:p>
            <a:pPr marL="347345" indent="-347345"/>
            <a:r>
              <a:rPr lang="en-US" b="1" dirty="0"/>
              <a:t>MONITOR: </a:t>
            </a:r>
            <a:r>
              <a:rPr lang="en-US" dirty="0"/>
              <a:t>CBC, CMP, Blood pressure, cholesterol (estradiol, testosterone if managing)</a:t>
            </a:r>
          </a:p>
          <a:p>
            <a:pPr marL="347345" indent="-347345"/>
            <a:endParaRPr lang="en-US" dirty="0"/>
          </a:p>
        </p:txBody>
      </p:sp>
      <p:sp>
        <p:nvSpPr>
          <p:cNvPr id="4" name="Slide Number Placeholder 3">
            <a:extLst>
              <a:ext uri="{FF2B5EF4-FFF2-40B4-BE49-F238E27FC236}">
                <a16:creationId xmlns:a16="http://schemas.microsoft.com/office/drawing/2014/main" id="{F738A92C-DCB5-C094-F074-8A82677717BF}"/>
              </a:ext>
            </a:extLst>
          </p:cNvPr>
          <p:cNvSpPr>
            <a:spLocks noGrp="1"/>
          </p:cNvSpPr>
          <p:nvPr>
            <p:ph type="sldNum" sz="quarter" idx="11"/>
          </p:nvPr>
        </p:nvSpPr>
        <p:spPr/>
        <p:txBody>
          <a:bodyPr/>
          <a:lstStyle/>
          <a:p>
            <a:fld id="{B67B645E-C5E5-4727-B977-D372A0AA71D9}" type="slidenum">
              <a:rPr lang="en-US" smtClean="0"/>
              <a:pPr/>
              <a:t>36</a:t>
            </a:fld>
            <a:endParaRPr lang="en-US" dirty="0"/>
          </a:p>
        </p:txBody>
      </p:sp>
    </p:spTree>
    <p:extLst>
      <p:ext uri="{BB962C8B-B14F-4D97-AF65-F5344CB8AC3E}">
        <p14:creationId xmlns:p14="http://schemas.microsoft.com/office/powerpoint/2010/main" val="1829897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E6AF-D436-8D3D-ABE3-C59147495339}"/>
              </a:ext>
            </a:extLst>
          </p:cNvPr>
          <p:cNvSpPr>
            <a:spLocks noGrp="1"/>
          </p:cNvSpPr>
          <p:nvPr>
            <p:ph type="title"/>
          </p:nvPr>
        </p:nvSpPr>
        <p:spPr/>
        <p:txBody>
          <a:bodyPr/>
          <a:lstStyle/>
          <a:p>
            <a:r>
              <a:rPr lang="en-US" sz="3200" dirty="0"/>
              <a:t>ESTROGEN</a:t>
            </a:r>
          </a:p>
        </p:txBody>
      </p:sp>
      <p:sp>
        <p:nvSpPr>
          <p:cNvPr id="3" name="Content Placeholder 2">
            <a:extLst>
              <a:ext uri="{FF2B5EF4-FFF2-40B4-BE49-F238E27FC236}">
                <a16:creationId xmlns:a16="http://schemas.microsoft.com/office/drawing/2014/main" id="{473FD382-4B48-0B26-D6D2-9A0B5FFF3448}"/>
              </a:ext>
            </a:extLst>
          </p:cNvPr>
          <p:cNvSpPr>
            <a:spLocks noGrp="1"/>
          </p:cNvSpPr>
          <p:nvPr>
            <p:ph sz="quarter" idx="13"/>
          </p:nvPr>
        </p:nvSpPr>
        <p:spPr/>
        <p:txBody>
          <a:bodyPr vert="horz" lIns="0" tIns="0" rIns="0" bIns="0" rtlCol="0" anchor="t">
            <a:normAutofit fontScale="85000" lnSpcReduction="20000"/>
          </a:bodyPr>
          <a:lstStyle/>
          <a:p>
            <a:pPr marL="347345" indent="-347345"/>
            <a:r>
              <a:rPr lang="en-US" b="1" dirty="0"/>
              <a:t>Permanent Changes:</a:t>
            </a:r>
            <a:r>
              <a:rPr lang="en-US" dirty="0"/>
              <a:t> breast development </a:t>
            </a:r>
          </a:p>
          <a:p>
            <a:pPr marL="347345" indent="-347345"/>
            <a:r>
              <a:rPr lang="en-US" b="1" dirty="0"/>
              <a:t>Reversible Changes: </a:t>
            </a:r>
            <a:r>
              <a:rPr lang="en-US" dirty="0"/>
              <a:t>skin softening, decreased body hair, fat redistribution, decreased hemoglobin </a:t>
            </a:r>
          </a:p>
          <a:p>
            <a:pPr marL="0" indent="0">
              <a:buNone/>
            </a:pPr>
            <a:r>
              <a:rPr lang="en-US" dirty="0"/>
              <a:t> </a:t>
            </a:r>
          </a:p>
          <a:p>
            <a:pPr marL="0" indent="0">
              <a:buNone/>
            </a:pPr>
            <a:r>
              <a:rPr lang="en-US" dirty="0"/>
              <a:t>*unknown effect on long term fertility, risk of  blood clots </a:t>
            </a:r>
          </a:p>
          <a:p>
            <a:pPr marL="347345" indent="-347345">
              <a:buFont typeface="Arial"/>
              <a:buChar char="•"/>
            </a:pPr>
            <a:endParaRPr lang="en-US" dirty="0">
              <a:solidFill>
                <a:srgbClr val="000000"/>
              </a:solidFill>
            </a:endParaRPr>
          </a:p>
          <a:p>
            <a:pPr marL="0" indent="0">
              <a:buNone/>
            </a:pPr>
            <a:r>
              <a:rPr lang="en-US" sz="2400" b="1" dirty="0"/>
              <a:t>MONITOR: </a:t>
            </a:r>
            <a:r>
              <a:rPr lang="en-US" sz="2400" dirty="0"/>
              <a:t>CBC, CMP, cholesterol (estradiol, testosterone if managing)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44D6F3A-B84C-1312-7E11-DFD90076EAE6}"/>
              </a:ext>
            </a:extLst>
          </p:cNvPr>
          <p:cNvSpPr>
            <a:spLocks noGrp="1"/>
          </p:cNvSpPr>
          <p:nvPr>
            <p:ph type="sldNum" sz="quarter" idx="11"/>
          </p:nvPr>
        </p:nvSpPr>
        <p:spPr/>
        <p:txBody>
          <a:bodyPr/>
          <a:lstStyle/>
          <a:p>
            <a:fld id="{B67B645E-C5E5-4727-B977-D372A0AA71D9}" type="slidenum">
              <a:rPr lang="en-US" smtClean="0"/>
              <a:pPr/>
              <a:t>37</a:t>
            </a:fld>
            <a:endParaRPr lang="en-US" dirty="0"/>
          </a:p>
        </p:txBody>
      </p:sp>
    </p:spTree>
    <p:extLst>
      <p:ext uri="{BB962C8B-B14F-4D97-AF65-F5344CB8AC3E}">
        <p14:creationId xmlns:p14="http://schemas.microsoft.com/office/powerpoint/2010/main" val="165925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7753-B8B0-074D-4499-42AE8B7AA179}"/>
              </a:ext>
            </a:extLst>
          </p:cNvPr>
          <p:cNvSpPr>
            <a:spLocks noGrp="1"/>
          </p:cNvSpPr>
          <p:nvPr>
            <p:ph type="title"/>
          </p:nvPr>
        </p:nvSpPr>
        <p:spPr/>
        <p:txBody>
          <a:bodyPr/>
          <a:lstStyle/>
          <a:p>
            <a:r>
              <a:rPr lang="en-US" sz="3200" dirty="0"/>
              <a:t>Other Medications prescribed</a:t>
            </a:r>
          </a:p>
        </p:txBody>
      </p:sp>
      <p:sp>
        <p:nvSpPr>
          <p:cNvPr id="3" name="Content Placeholder 2">
            <a:extLst>
              <a:ext uri="{FF2B5EF4-FFF2-40B4-BE49-F238E27FC236}">
                <a16:creationId xmlns:a16="http://schemas.microsoft.com/office/drawing/2014/main" id="{43302DF9-0720-0AD5-A115-C40A1A3FFFD2}"/>
              </a:ext>
            </a:extLst>
          </p:cNvPr>
          <p:cNvSpPr>
            <a:spLocks noGrp="1"/>
          </p:cNvSpPr>
          <p:nvPr>
            <p:ph sz="quarter" idx="13"/>
          </p:nvPr>
        </p:nvSpPr>
        <p:spPr/>
        <p:txBody>
          <a:bodyPr vert="horz" lIns="0" tIns="0" rIns="0" bIns="0" rtlCol="0" anchor="t">
            <a:normAutofit fontScale="92500"/>
          </a:bodyPr>
          <a:lstStyle/>
          <a:p>
            <a:pPr marL="347345" indent="-347345"/>
            <a:r>
              <a:rPr lang="en-US" dirty="0"/>
              <a:t>Spironolactone (BP medication, but also anti androgenic – blocks effect of testosterone) - monitor electrolyte abnormalities</a:t>
            </a:r>
          </a:p>
          <a:p>
            <a:pPr marL="347345" indent="-347345"/>
            <a:endParaRPr lang="en-US" dirty="0"/>
          </a:p>
          <a:p>
            <a:pPr marL="347345" indent="-347345"/>
            <a:r>
              <a:rPr lang="en-US" dirty="0"/>
              <a:t>For nonbinary folks, may be on "microdosing" of testosterone or estrogen or other agents (danazol, raloxifene, tamoxifen)</a:t>
            </a:r>
          </a:p>
        </p:txBody>
      </p:sp>
      <p:sp>
        <p:nvSpPr>
          <p:cNvPr id="4" name="Slide Number Placeholder 3">
            <a:extLst>
              <a:ext uri="{FF2B5EF4-FFF2-40B4-BE49-F238E27FC236}">
                <a16:creationId xmlns:a16="http://schemas.microsoft.com/office/drawing/2014/main" id="{AB9FFC9E-CF5A-71AC-5F28-65D30448BD93}"/>
              </a:ext>
            </a:extLst>
          </p:cNvPr>
          <p:cNvSpPr>
            <a:spLocks noGrp="1"/>
          </p:cNvSpPr>
          <p:nvPr>
            <p:ph type="sldNum" sz="quarter" idx="11"/>
          </p:nvPr>
        </p:nvSpPr>
        <p:spPr/>
        <p:txBody>
          <a:bodyPr/>
          <a:lstStyle/>
          <a:p>
            <a:fld id="{B67B645E-C5E5-4727-B977-D372A0AA71D9}" type="slidenum">
              <a:rPr lang="en-US" smtClean="0"/>
              <a:pPr/>
              <a:t>38</a:t>
            </a:fld>
            <a:endParaRPr lang="en-US" dirty="0"/>
          </a:p>
        </p:txBody>
      </p:sp>
    </p:spTree>
    <p:extLst>
      <p:ext uri="{BB962C8B-B14F-4D97-AF65-F5344CB8AC3E}">
        <p14:creationId xmlns:p14="http://schemas.microsoft.com/office/powerpoint/2010/main" val="1322303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DBA-EA71-383B-765B-FC1C8CF2EE36}"/>
              </a:ext>
            </a:extLst>
          </p:cNvPr>
          <p:cNvSpPr>
            <a:spLocks noGrp="1"/>
          </p:cNvSpPr>
          <p:nvPr>
            <p:ph type="title"/>
          </p:nvPr>
        </p:nvSpPr>
        <p:spPr/>
        <p:txBody>
          <a:bodyPr/>
          <a:lstStyle/>
          <a:p>
            <a:r>
              <a:rPr lang="en-US" dirty="0"/>
              <a:t>Resources to Learn more ABOUT GENDER AFFIRMING HORMONE THERAPY </a:t>
            </a:r>
          </a:p>
        </p:txBody>
      </p:sp>
      <p:pic>
        <p:nvPicPr>
          <p:cNvPr id="5" name="Content Placeholder 4" descr="A logo for a company&#10;&#10;AI-generated content may be incorrect.">
            <a:extLst>
              <a:ext uri="{FF2B5EF4-FFF2-40B4-BE49-F238E27FC236}">
                <a16:creationId xmlns:a16="http://schemas.microsoft.com/office/drawing/2014/main" id="{FDC9EA0F-01F0-81FE-B809-366F139ECB36}"/>
              </a:ext>
            </a:extLst>
          </p:cNvPr>
          <p:cNvPicPr>
            <a:picLocks noGrp="1" noChangeAspect="1"/>
          </p:cNvPicPr>
          <p:nvPr>
            <p:ph sz="quarter" idx="13"/>
          </p:nvPr>
        </p:nvPicPr>
        <p:blipFill>
          <a:blip r:embed="rId2"/>
          <a:stretch>
            <a:fillRect/>
          </a:stretch>
        </p:blipFill>
        <p:spPr>
          <a:xfrm>
            <a:off x="931200" y="1410917"/>
            <a:ext cx="4038600" cy="1066800"/>
          </a:xfrm>
        </p:spPr>
      </p:pic>
      <p:sp>
        <p:nvSpPr>
          <p:cNvPr id="4" name="Slide Number Placeholder 3">
            <a:extLst>
              <a:ext uri="{FF2B5EF4-FFF2-40B4-BE49-F238E27FC236}">
                <a16:creationId xmlns:a16="http://schemas.microsoft.com/office/drawing/2014/main" id="{443574AF-B126-4908-3E98-7D15F7F605B3}"/>
              </a:ext>
            </a:extLst>
          </p:cNvPr>
          <p:cNvSpPr>
            <a:spLocks noGrp="1"/>
          </p:cNvSpPr>
          <p:nvPr>
            <p:ph type="sldNum" sz="quarter" idx="11"/>
          </p:nvPr>
        </p:nvSpPr>
        <p:spPr/>
        <p:txBody>
          <a:bodyPr/>
          <a:lstStyle/>
          <a:p>
            <a:fld id="{B67B645E-C5E5-4727-B977-D372A0AA71D9}" type="slidenum">
              <a:rPr lang="en-US" smtClean="0"/>
              <a:pPr/>
              <a:t>39</a:t>
            </a:fld>
            <a:endParaRPr lang="en-US" dirty="0"/>
          </a:p>
        </p:txBody>
      </p:sp>
      <p:pic>
        <p:nvPicPr>
          <p:cNvPr id="7" name="Picture 6" descr="A close up of a document&#10;&#10;AI-generated content may be incorrect.">
            <a:extLst>
              <a:ext uri="{FF2B5EF4-FFF2-40B4-BE49-F238E27FC236}">
                <a16:creationId xmlns:a16="http://schemas.microsoft.com/office/drawing/2014/main" id="{A5486358-8CE2-44DD-B6E6-7AC9175E0BE3}"/>
              </a:ext>
            </a:extLst>
          </p:cNvPr>
          <p:cNvPicPr>
            <a:picLocks noChangeAspect="1"/>
          </p:cNvPicPr>
          <p:nvPr/>
        </p:nvPicPr>
        <p:blipFill>
          <a:blip r:embed="rId3"/>
          <a:stretch>
            <a:fillRect/>
          </a:stretch>
        </p:blipFill>
        <p:spPr>
          <a:xfrm>
            <a:off x="1561640" y="2615014"/>
            <a:ext cx="4040436" cy="1650694"/>
          </a:xfrm>
          <a:prstGeom prst="rect">
            <a:avLst/>
          </a:prstGeom>
        </p:spPr>
      </p:pic>
      <p:pic>
        <p:nvPicPr>
          <p:cNvPr id="8" name="Picture 7" descr="A blue text on a white background&#10;&#10;AI-generated content may be incorrect.">
            <a:extLst>
              <a:ext uri="{FF2B5EF4-FFF2-40B4-BE49-F238E27FC236}">
                <a16:creationId xmlns:a16="http://schemas.microsoft.com/office/drawing/2014/main" id="{144973EC-0382-3DA8-B64E-5E1E1EC28919}"/>
              </a:ext>
            </a:extLst>
          </p:cNvPr>
          <p:cNvPicPr>
            <a:picLocks noChangeAspect="1"/>
          </p:cNvPicPr>
          <p:nvPr/>
        </p:nvPicPr>
        <p:blipFill>
          <a:blip r:embed="rId4"/>
          <a:stretch>
            <a:fillRect/>
          </a:stretch>
        </p:blipFill>
        <p:spPr>
          <a:xfrm>
            <a:off x="836881" y="4394123"/>
            <a:ext cx="4040323" cy="2138765"/>
          </a:xfrm>
          <a:prstGeom prst="rect">
            <a:avLst/>
          </a:prstGeom>
        </p:spPr>
      </p:pic>
      <p:pic>
        <p:nvPicPr>
          <p:cNvPr id="9" name="Picture 8" descr="A white background with blue text&#10;&#10;AI-generated content may be incorrect.">
            <a:extLst>
              <a:ext uri="{FF2B5EF4-FFF2-40B4-BE49-F238E27FC236}">
                <a16:creationId xmlns:a16="http://schemas.microsoft.com/office/drawing/2014/main" id="{8C56D020-F848-C70E-DCC7-BDD132CDB9D9}"/>
              </a:ext>
            </a:extLst>
          </p:cNvPr>
          <p:cNvPicPr>
            <a:picLocks noChangeAspect="1"/>
          </p:cNvPicPr>
          <p:nvPr/>
        </p:nvPicPr>
        <p:blipFill>
          <a:blip r:embed="rId5"/>
          <a:stretch>
            <a:fillRect/>
          </a:stretch>
        </p:blipFill>
        <p:spPr>
          <a:xfrm>
            <a:off x="7333677" y="1235209"/>
            <a:ext cx="3221401" cy="2190062"/>
          </a:xfrm>
          <a:prstGeom prst="rect">
            <a:avLst/>
          </a:prstGeom>
        </p:spPr>
      </p:pic>
      <p:pic>
        <p:nvPicPr>
          <p:cNvPr id="10" name="Picture 9" descr="A screen shot of a website&#10;&#10;AI-generated content may be incorrect.">
            <a:extLst>
              <a:ext uri="{FF2B5EF4-FFF2-40B4-BE49-F238E27FC236}">
                <a16:creationId xmlns:a16="http://schemas.microsoft.com/office/drawing/2014/main" id="{4068D720-84B5-D6EF-77A3-C0AF16065B3A}"/>
              </a:ext>
            </a:extLst>
          </p:cNvPr>
          <p:cNvPicPr>
            <a:picLocks noChangeAspect="1"/>
          </p:cNvPicPr>
          <p:nvPr/>
        </p:nvPicPr>
        <p:blipFill>
          <a:blip r:embed="rId6"/>
          <a:stretch>
            <a:fillRect/>
          </a:stretch>
        </p:blipFill>
        <p:spPr>
          <a:xfrm>
            <a:off x="6715812" y="4442321"/>
            <a:ext cx="4034241" cy="2233212"/>
          </a:xfrm>
          <a:prstGeom prst="rect">
            <a:avLst/>
          </a:prstGeom>
        </p:spPr>
      </p:pic>
      <p:pic>
        <p:nvPicPr>
          <p:cNvPr id="11" name="Picture 10" descr="A close-up of a logo&#10;&#10;AI-generated content may be incorrect.">
            <a:extLst>
              <a:ext uri="{FF2B5EF4-FFF2-40B4-BE49-F238E27FC236}">
                <a16:creationId xmlns:a16="http://schemas.microsoft.com/office/drawing/2014/main" id="{6C85E574-2E2A-C8E9-7DFC-68DA310E56FB}"/>
              </a:ext>
            </a:extLst>
          </p:cNvPr>
          <p:cNvPicPr>
            <a:picLocks noChangeAspect="1"/>
          </p:cNvPicPr>
          <p:nvPr/>
        </p:nvPicPr>
        <p:blipFill>
          <a:blip r:embed="rId7"/>
          <a:stretch>
            <a:fillRect/>
          </a:stretch>
        </p:blipFill>
        <p:spPr>
          <a:xfrm>
            <a:off x="6100533" y="3646411"/>
            <a:ext cx="3590925" cy="619125"/>
          </a:xfrm>
          <a:prstGeom prst="rect">
            <a:avLst/>
          </a:prstGeom>
        </p:spPr>
      </p:pic>
    </p:spTree>
    <p:extLst>
      <p:ext uri="{BB962C8B-B14F-4D97-AF65-F5344CB8AC3E}">
        <p14:creationId xmlns:p14="http://schemas.microsoft.com/office/powerpoint/2010/main" val="97483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6F11-A50A-4347-9430-9522EAFCAB77}"/>
              </a:ext>
            </a:extLst>
          </p:cNvPr>
          <p:cNvSpPr>
            <a:spLocks noGrp="1"/>
          </p:cNvSpPr>
          <p:nvPr>
            <p:ph type="title"/>
          </p:nvPr>
        </p:nvSpPr>
        <p:spPr>
          <a:xfrm>
            <a:off x="841248" y="841248"/>
            <a:ext cx="6931152" cy="557784"/>
          </a:xfrm>
        </p:spPr>
        <p:txBody>
          <a:bodyPr/>
          <a:lstStyle/>
          <a:p>
            <a:r>
              <a:rPr lang="en-US" sz="3200" dirty="0"/>
              <a:t>Defining Terms</a:t>
            </a:r>
          </a:p>
        </p:txBody>
      </p:sp>
      <p:sp>
        <p:nvSpPr>
          <p:cNvPr id="4" name="Text Placeholder 3">
            <a:extLst>
              <a:ext uri="{FF2B5EF4-FFF2-40B4-BE49-F238E27FC236}">
                <a16:creationId xmlns:a16="http://schemas.microsoft.com/office/drawing/2014/main" id="{9A1E0E93-C6B0-0C8B-16D2-354982229DB1}"/>
              </a:ext>
            </a:extLst>
          </p:cNvPr>
          <p:cNvSpPr>
            <a:spLocks noGrp="1"/>
          </p:cNvSpPr>
          <p:nvPr>
            <p:ph type="body" sz="quarter" idx="10"/>
          </p:nvPr>
        </p:nvSpPr>
        <p:spPr>
          <a:xfrm>
            <a:off x="841247" y="1716666"/>
            <a:ext cx="6931152" cy="4480560"/>
          </a:xfrm>
        </p:spPr>
        <p:txBody>
          <a:bodyPr vert="horz" lIns="0" tIns="0" rIns="0" bIns="0" rtlCol="0" anchor="t">
            <a:noAutofit/>
          </a:bodyPr>
          <a:lstStyle/>
          <a:p>
            <a:r>
              <a:rPr lang="en-US" dirty="0"/>
              <a:t>Gender Identity vs Sexual Orientation </a:t>
            </a:r>
          </a:p>
          <a:p>
            <a:endParaRPr lang="en-US" dirty="0"/>
          </a:p>
        </p:txBody>
      </p:sp>
    </p:spTree>
    <p:extLst>
      <p:ext uri="{BB962C8B-B14F-4D97-AF65-F5344CB8AC3E}">
        <p14:creationId xmlns:p14="http://schemas.microsoft.com/office/powerpoint/2010/main" val="174652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973871-22BD-68CD-1880-D26780089487}"/>
              </a:ext>
            </a:extLst>
          </p:cNvPr>
          <p:cNvSpPr>
            <a:spLocks noGrp="1"/>
          </p:cNvSpPr>
          <p:nvPr>
            <p:ph type="pic" sz="quarter" idx="11"/>
          </p:nvPr>
        </p:nvSpPr>
        <p:spPr/>
      </p:sp>
      <p:sp>
        <p:nvSpPr>
          <p:cNvPr id="3" name="Title 2">
            <a:extLst>
              <a:ext uri="{FF2B5EF4-FFF2-40B4-BE49-F238E27FC236}">
                <a16:creationId xmlns:a16="http://schemas.microsoft.com/office/drawing/2014/main" id="{C160591A-60AD-792D-68BF-CDD92E3BAAE7}"/>
              </a:ext>
            </a:extLst>
          </p:cNvPr>
          <p:cNvSpPr>
            <a:spLocks noGrp="1"/>
          </p:cNvSpPr>
          <p:nvPr>
            <p:ph type="title"/>
          </p:nvPr>
        </p:nvSpPr>
        <p:spPr/>
        <p:txBody>
          <a:bodyPr/>
          <a:lstStyle/>
          <a:p>
            <a:r>
              <a:rPr lang="en-US" dirty="0"/>
              <a:t>How to share that you are an ally?</a:t>
            </a:r>
          </a:p>
        </p:txBody>
      </p:sp>
      <p:sp>
        <p:nvSpPr>
          <p:cNvPr id="4" name="Text Placeholder 3">
            <a:extLst>
              <a:ext uri="{FF2B5EF4-FFF2-40B4-BE49-F238E27FC236}">
                <a16:creationId xmlns:a16="http://schemas.microsoft.com/office/drawing/2014/main" id="{557D8F95-5A85-5F97-BE7F-D5649D8DCB1D}"/>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0E1753A0-EA15-A859-BF1E-21D74B5226C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D63E621-47C4-AD38-DC92-6F7678AA43B7}"/>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795551FA-7CDD-6D8E-E3F0-09EB0A2F453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03174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532B-9626-5228-21E6-3BB45DC8F2E1}"/>
              </a:ext>
            </a:extLst>
          </p:cNvPr>
          <p:cNvSpPr>
            <a:spLocks noGrp="1"/>
          </p:cNvSpPr>
          <p:nvPr>
            <p:ph type="title"/>
          </p:nvPr>
        </p:nvSpPr>
        <p:spPr/>
        <p:txBody>
          <a:bodyPr/>
          <a:lstStyle/>
          <a:p>
            <a:r>
              <a:rPr lang="en-US" sz="2800" dirty="0"/>
              <a:t>GLMA Healthcare Directory</a:t>
            </a:r>
          </a:p>
        </p:txBody>
      </p:sp>
      <p:pic>
        <p:nvPicPr>
          <p:cNvPr id="5" name="Content Placeholder 4" descr="A logo with colorful circles&#10;&#10;AI-generated content may be incorrect.">
            <a:extLst>
              <a:ext uri="{FF2B5EF4-FFF2-40B4-BE49-F238E27FC236}">
                <a16:creationId xmlns:a16="http://schemas.microsoft.com/office/drawing/2014/main" id="{D0379FBD-2275-CD5A-6447-ED54B168D60D}"/>
              </a:ext>
            </a:extLst>
          </p:cNvPr>
          <p:cNvPicPr>
            <a:picLocks noGrp="1" noChangeAspect="1"/>
          </p:cNvPicPr>
          <p:nvPr>
            <p:ph sz="quarter" idx="13"/>
          </p:nvPr>
        </p:nvPicPr>
        <p:blipFill>
          <a:blip r:embed="rId2"/>
          <a:stretch>
            <a:fillRect/>
          </a:stretch>
        </p:blipFill>
        <p:spPr>
          <a:xfrm>
            <a:off x="7150980" y="181175"/>
            <a:ext cx="4614205" cy="1531985"/>
          </a:xfrm>
        </p:spPr>
      </p:pic>
      <p:sp>
        <p:nvSpPr>
          <p:cNvPr id="4" name="Slide Number Placeholder 3">
            <a:extLst>
              <a:ext uri="{FF2B5EF4-FFF2-40B4-BE49-F238E27FC236}">
                <a16:creationId xmlns:a16="http://schemas.microsoft.com/office/drawing/2014/main" id="{8666C073-256B-D698-6F4B-D4D08B6F8B06}"/>
              </a:ext>
            </a:extLst>
          </p:cNvPr>
          <p:cNvSpPr>
            <a:spLocks noGrp="1"/>
          </p:cNvSpPr>
          <p:nvPr>
            <p:ph type="sldNum" sz="quarter" idx="11"/>
          </p:nvPr>
        </p:nvSpPr>
        <p:spPr/>
        <p:txBody>
          <a:bodyPr/>
          <a:lstStyle/>
          <a:p>
            <a:fld id="{B67B645E-C5E5-4727-B977-D372A0AA71D9}" type="slidenum">
              <a:rPr lang="en-US" smtClean="0"/>
              <a:pPr/>
              <a:t>41</a:t>
            </a:fld>
            <a:endParaRPr lang="en-US" dirty="0"/>
          </a:p>
        </p:txBody>
      </p:sp>
      <p:pic>
        <p:nvPicPr>
          <p:cNvPr id="6" name="Picture 5" descr="A screenshot of a web page&#10;&#10;AI-generated content may be incorrect.">
            <a:extLst>
              <a:ext uri="{FF2B5EF4-FFF2-40B4-BE49-F238E27FC236}">
                <a16:creationId xmlns:a16="http://schemas.microsoft.com/office/drawing/2014/main" id="{73CBA218-C577-0133-C8CE-1B055A5E04C9}"/>
              </a:ext>
            </a:extLst>
          </p:cNvPr>
          <p:cNvPicPr>
            <a:picLocks noChangeAspect="1"/>
          </p:cNvPicPr>
          <p:nvPr/>
        </p:nvPicPr>
        <p:blipFill>
          <a:blip r:embed="rId3"/>
          <a:stretch>
            <a:fillRect/>
          </a:stretch>
        </p:blipFill>
        <p:spPr>
          <a:xfrm>
            <a:off x="4962990" y="2024876"/>
            <a:ext cx="6800850" cy="4648200"/>
          </a:xfrm>
          <a:prstGeom prst="rect">
            <a:avLst/>
          </a:prstGeom>
        </p:spPr>
      </p:pic>
      <p:sp>
        <p:nvSpPr>
          <p:cNvPr id="11" name="TextBox 10">
            <a:extLst>
              <a:ext uri="{FF2B5EF4-FFF2-40B4-BE49-F238E27FC236}">
                <a16:creationId xmlns:a16="http://schemas.microsoft.com/office/drawing/2014/main" id="{E19353CB-82FB-C547-8684-062CFEE2C9AE}"/>
              </a:ext>
            </a:extLst>
          </p:cNvPr>
          <p:cNvSpPr txBox="1"/>
          <p:nvPr/>
        </p:nvSpPr>
        <p:spPr>
          <a:xfrm>
            <a:off x="842020" y="1715015"/>
            <a:ext cx="37942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"GLMA is the world's oldest and largest association of lesbian, gay bisexual, transgender and queer (LGBTQ+) and ally health professionals"</a:t>
            </a:r>
          </a:p>
        </p:txBody>
      </p:sp>
    </p:spTree>
    <p:extLst>
      <p:ext uri="{BB962C8B-B14F-4D97-AF65-F5344CB8AC3E}">
        <p14:creationId xmlns:p14="http://schemas.microsoft.com/office/powerpoint/2010/main" val="3540297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6FCB-82CE-EA75-5CDB-1B910FE6587C}"/>
              </a:ext>
            </a:extLst>
          </p:cNvPr>
          <p:cNvSpPr>
            <a:spLocks noGrp="1"/>
          </p:cNvSpPr>
          <p:nvPr>
            <p:ph type="title"/>
          </p:nvPr>
        </p:nvSpPr>
        <p:spPr/>
        <p:txBody>
          <a:bodyPr/>
          <a:lstStyle/>
          <a:p>
            <a:r>
              <a:rPr lang="en-US" sz="3200" dirty="0"/>
              <a:t>Search Results</a:t>
            </a:r>
          </a:p>
        </p:txBody>
      </p:sp>
      <p:pic>
        <p:nvPicPr>
          <p:cNvPr id="5" name="Content Placeholder 4" descr="A screenshot of a phone&#10;&#10;AI-generated content may be incorrect.">
            <a:extLst>
              <a:ext uri="{FF2B5EF4-FFF2-40B4-BE49-F238E27FC236}">
                <a16:creationId xmlns:a16="http://schemas.microsoft.com/office/drawing/2014/main" id="{D0CDDCC9-E3BF-B579-80EC-E4E6E8FDAAA9}"/>
              </a:ext>
            </a:extLst>
          </p:cNvPr>
          <p:cNvPicPr>
            <a:picLocks noGrp="1" noChangeAspect="1"/>
          </p:cNvPicPr>
          <p:nvPr>
            <p:ph sz="quarter" idx="13"/>
          </p:nvPr>
        </p:nvPicPr>
        <p:blipFill>
          <a:blip r:embed="rId2"/>
          <a:stretch>
            <a:fillRect/>
          </a:stretch>
        </p:blipFill>
        <p:spPr>
          <a:xfrm>
            <a:off x="5839542" y="1471777"/>
            <a:ext cx="3454956" cy="3587828"/>
          </a:xfrm>
        </p:spPr>
      </p:pic>
      <p:sp>
        <p:nvSpPr>
          <p:cNvPr id="4" name="Slide Number Placeholder 3">
            <a:extLst>
              <a:ext uri="{FF2B5EF4-FFF2-40B4-BE49-F238E27FC236}">
                <a16:creationId xmlns:a16="http://schemas.microsoft.com/office/drawing/2014/main" id="{EDA8050C-415B-6D87-67DB-6133415DD14A}"/>
              </a:ext>
            </a:extLst>
          </p:cNvPr>
          <p:cNvSpPr>
            <a:spLocks noGrp="1"/>
          </p:cNvSpPr>
          <p:nvPr>
            <p:ph type="sldNum" sz="quarter" idx="11"/>
          </p:nvPr>
        </p:nvSpPr>
        <p:spPr/>
        <p:txBody>
          <a:bodyPr/>
          <a:lstStyle/>
          <a:p>
            <a:fld id="{B67B645E-C5E5-4727-B977-D372A0AA71D9}" type="slidenum">
              <a:rPr lang="en-US" smtClean="0"/>
              <a:pPr/>
              <a:t>42</a:t>
            </a:fld>
            <a:endParaRPr lang="en-US" dirty="0"/>
          </a:p>
        </p:txBody>
      </p:sp>
      <p:pic>
        <p:nvPicPr>
          <p:cNvPr id="6" name="Picture 5" descr="A screenshot of a medical form&#10;&#10;AI-generated content may be incorrect.">
            <a:extLst>
              <a:ext uri="{FF2B5EF4-FFF2-40B4-BE49-F238E27FC236}">
                <a16:creationId xmlns:a16="http://schemas.microsoft.com/office/drawing/2014/main" id="{5E46E748-34B3-547D-ECC4-522A8732EA62}"/>
              </a:ext>
            </a:extLst>
          </p:cNvPr>
          <p:cNvPicPr>
            <a:picLocks noChangeAspect="1"/>
          </p:cNvPicPr>
          <p:nvPr/>
        </p:nvPicPr>
        <p:blipFill>
          <a:blip r:embed="rId3"/>
          <a:stretch>
            <a:fillRect/>
          </a:stretch>
        </p:blipFill>
        <p:spPr>
          <a:xfrm>
            <a:off x="9399316" y="2190517"/>
            <a:ext cx="2472319" cy="4484185"/>
          </a:xfrm>
          <a:prstGeom prst="rect">
            <a:avLst/>
          </a:prstGeom>
        </p:spPr>
      </p:pic>
      <p:pic>
        <p:nvPicPr>
          <p:cNvPr id="7" name="Picture 6" descr="A screenshot of a phone&#10;&#10;AI-generated content may be incorrect.">
            <a:extLst>
              <a:ext uri="{FF2B5EF4-FFF2-40B4-BE49-F238E27FC236}">
                <a16:creationId xmlns:a16="http://schemas.microsoft.com/office/drawing/2014/main" id="{EBD89341-15DE-A834-F6D6-59869D5ADBE8}"/>
              </a:ext>
            </a:extLst>
          </p:cNvPr>
          <p:cNvPicPr>
            <a:picLocks noChangeAspect="1"/>
          </p:cNvPicPr>
          <p:nvPr/>
        </p:nvPicPr>
        <p:blipFill>
          <a:blip r:embed="rId4"/>
          <a:stretch>
            <a:fillRect/>
          </a:stretch>
        </p:blipFill>
        <p:spPr>
          <a:xfrm>
            <a:off x="842846" y="1475445"/>
            <a:ext cx="4716967" cy="2819866"/>
          </a:xfrm>
          <a:prstGeom prst="rect">
            <a:avLst/>
          </a:prstGeom>
        </p:spPr>
      </p:pic>
    </p:spTree>
    <p:extLst>
      <p:ext uri="{BB962C8B-B14F-4D97-AF65-F5344CB8AC3E}">
        <p14:creationId xmlns:p14="http://schemas.microsoft.com/office/powerpoint/2010/main" val="1205214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7822-0C2E-8642-8CE2-E2F563F5EE85}"/>
              </a:ext>
            </a:extLst>
          </p:cNvPr>
          <p:cNvSpPr>
            <a:spLocks noGrp="1"/>
          </p:cNvSpPr>
          <p:nvPr>
            <p:ph type="title"/>
          </p:nvPr>
        </p:nvSpPr>
        <p:spPr>
          <a:xfrm>
            <a:off x="441198" y="688848"/>
            <a:ext cx="10479024" cy="557784"/>
          </a:xfrm>
        </p:spPr>
        <p:txBody>
          <a:bodyPr/>
          <a:lstStyle/>
          <a:p>
            <a:r>
              <a:rPr lang="en-US" sz="3200" dirty="0"/>
              <a:t>Interested in learning more?</a:t>
            </a:r>
          </a:p>
        </p:txBody>
      </p:sp>
      <p:sp>
        <p:nvSpPr>
          <p:cNvPr id="3" name="Content Placeholder 2">
            <a:extLst>
              <a:ext uri="{FF2B5EF4-FFF2-40B4-BE49-F238E27FC236}">
                <a16:creationId xmlns:a16="http://schemas.microsoft.com/office/drawing/2014/main" id="{0E003118-BC91-DF06-CC08-440B066B695E}"/>
              </a:ext>
            </a:extLst>
          </p:cNvPr>
          <p:cNvSpPr>
            <a:spLocks noGrp="1"/>
          </p:cNvSpPr>
          <p:nvPr>
            <p:ph sz="quarter" idx="13"/>
          </p:nvPr>
        </p:nvSpPr>
        <p:spPr>
          <a:xfrm>
            <a:off x="841248" y="2078489"/>
            <a:ext cx="5995797" cy="4039251"/>
          </a:xfrm>
        </p:spPr>
        <p:txBody>
          <a:bodyPr vert="horz" lIns="0" tIns="0" rIns="0" bIns="0" rtlCol="0" anchor="t">
            <a:normAutofit/>
          </a:bodyPr>
          <a:lstStyle/>
          <a:p>
            <a:r>
              <a:rPr lang="en-US" dirty="0"/>
              <a:t>AAFP LGBTQ</a:t>
            </a:r>
            <a:r>
              <a:rPr lang="en-US" sz="800" dirty="0"/>
              <a:t> </a:t>
            </a:r>
            <a:r>
              <a:rPr lang="en-US" sz="800" dirty="0">
                <a:ea typeface="+mn-lt"/>
                <a:cs typeface="+mn-lt"/>
                <a:hlinkClick r:id="rId2"/>
              </a:rPr>
              <a:t>LGBTQ+ Health Toolkit | Resources for Healthcare Professionals | AAFP</a:t>
            </a:r>
            <a:endParaRPr lang="en-US" sz="800" dirty="0"/>
          </a:p>
          <a:p>
            <a:r>
              <a:rPr lang="en-US" dirty="0"/>
              <a:t>AMA LGBTQ </a:t>
            </a:r>
            <a:r>
              <a:rPr lang="en-US" sz="800" dirty="0">
                <a:hlinkClick r:id="rId3"/>
              </a:rPr>
              <a:t>The LGBTQIA+ Health Education Center &amp; The AMA Ed Hub » LGBTQIA+ Health Education Center</a:t>
            </a:r>
            <a:endParaRPr lang="en-US" sz="800">
              <a:solidFill>
                <a:srgbClr val="000000"/>
              </a:solidFill>
            </a:endParaRPr>
          </a:p>
          <a:p>
            <a:r>
              <a:rPr lang="en-US" dirty="0"/>
              <a:t>WPATH </a:t>
            </a:r>
            <a:r>
              <a:rPr lang="en-US" sz="800" dirty="0">
                <a:ea typeface="+mn-lt"/>
                <a:cs typeface="+mn-lt"/>
                <a:hlinkClick r:id="rId4"/>
              </a:rPr>
              <a:t>WPATH | World Professional Association for Transgender Health</a:t>
            </a:r>
          </a:p>
          <a:p>
            <a:r>
              <a:rPr lang="en-US" dirty="0"/>
              <a:t>GMLA </a:t>
            </a:r>
            <a:r>
              <a:rPr lang="en-US" sz="800" dirty="0">
                <a:ea typeface="+mn-lt"/>
                <a:cs typeface="+mn-lt"/>
                <a:hlinkClick r:id="rId5"/>
              </a:rPr>
              <a:t>On-Demand CE/CME - GLMA: Health Professionals Advancing LGBTQ Equality</a:t>
            </a:r>
          </a:p>
          <a:p>
            <a:endParaRPr lang="en-US" dirty="0"/>
          </a:p>
        </p:txBody>
      </p:sp>
      <p:sp>
        <p:nvSpPr>
          <p:cNvPr id="5" name="Slide Number Placeholder 4">
            <a:extLst>
              <a:ext uri="{FF2B5EF4-FFF2-40B4-BE49-F238E27FC236}">
                <a16:creationId xmlns:a16="http://schemas.microsoft.com/office/drawing/2014/main" id="{366F9D02-F454-4DF6-8D41-2E90C18DAD30}"/>
              </a:ext>
            </a:extLst>
          </p:cNvPr>
          <p:cNvSpPr>
            <a:spLocks noGrp="1"/>
          </p:cNvSpPr>
          <p:nvPr>
            <p:ph type="sldNum" sz="quarter" idx="11"/>
          </p:nvPr>
        </p:nvSpPr>
        <p:spPr/>
        <p:txBody>
          <a:bodyPr/>
          <a:lstStyle/>
          <a:p>
            <a:fld id="{B67B645E-C5E5-4727-B977-D372A0AA71D9}" type="slidenum">
              <a:rPr lang="en-US" smtClean="0"/>
              <a:pPr/>
              <a:t>43</a:t>
            </a:fld>
            <a:endParaRPr lang="en-US" dirty="0"/>
          </a:p>
        </p:txBody>
      </p:sp>
      <p:pic>
        <p:nvPicPr>
          <p:cNvPr id="7" name="Content Placeholder 4" descr="A logo for a company&#10;&#10;AI-generated content may be incorrect.">
            <a:extLst>
              <a:ext uri="{FF2B5EF4-FFF2-40B4-BE49-F238E27FC236}">
                <a16:creationId xmlns:a16="http://schemas.microsoft.com/office/drawing/2014/main" id="{1ADA1E9D-17AE-695E-B57B-A06D7BF2E8F5}"/>
              </a:ext>
            </a:extLst>
          </p:cNvPr>
          <p:cNvPicPr>
            <a:picLocks noChangeAspect="1"/>
          </p:cNvPicPr>
          <p:nvPr/>
        </p:nvPicPr>
        <p:blipFill>
          <a:blip r:embed="rId6"/>
          <a:stretch>
            <a:fillRect/>
          </a:stretch>
        </p:blipFill>
        <p:spPr>
          <a:xfrm>
            <a:off x="5893641" y="3346189"/>
            <a:ext cx="2808384" cy="745475"/>
          </a:xfrm>
          <a:prstGeom prst="rect">
            <a:avLst/>
          </a:prstGeom>
        </p:spPr>
      </p:pic>
      <p:pic>
        <p:nvPicPr>
          <p:cNvPr id="4" name="Picture 3" descr="A screenshot of a medical website&#10;&#10;AI-generated content may be incorrect.">
            <a:extLst>
              <a:ext uri="{FF2B5EF4-FFF2-40B4-BE49-F238E27FC236}">
                <a16:creationId xmlns:a16="http://schemas.microsoft.com/office/drawing/2014/main" id="{774BD727-F974-4E98-FBC6-F5A653D13C87}"/>
              </a:ext>
            </a:extLst>
          </p:cNvPr>
          <p:cNvPicPr>
            <a:picLocks noChangeAspect="1"/>
          </p:cNvPicPr>
          <p:nvPr/>
        </p:nvPicPr>
        <p:blipFill>
          <a:blip r:embed="rId7"/>
          <a:stretch>
            <a:fillRect/>
          </a:stretch>
        </p:blipFill>
        <p:spPr>
          <a:xfrm>
            <a:off x="7885835" y="685818"/>
            <a:ext cx="4008644" cy="1706057"/>
          </a:xfrm>
          <a:prstGeom prst="rect">
            <a:avLst/>
          </a:prstGeom>
        </p:spPr>
      </p:pic>
      <p:pic>
        <p:nvPicPr>
          <p:cNvPr id="9" name="Picture 8" descr="A blue and white checkered background with white text&#10;&#10;AI-generated content may be incorrect.">
            <a:extLst>
              <a:ext uri="{FF2B5EF4-FFF2-40B4-BE49-F238E27FC236}">
                <a16:creationId xmlns:a16="http://schemas.microsoft.com/office/drawing/2014/main" id="{0F4C0EA6-4512-2072-C1D4-9F3367EBFDB8}"/>
              </a:ext>
            </a:extLst>
          </p:cNvPr>
          <p:cNvPicPr>
            <a:picLocks noChangeAspect="1"/>
          </p:cNvPicPr>
          <p:nvPr/>
        </p:nvPicPr>
        <p:blipFill>
          <a:blip r:embed="rId8"/>
          <a:stretch>
            <a:fillRect/>
          </a:stretch>
        </p:blipFill>
        <p:spPr>
          <a:xfrm>
            <a:off x="701291" y="4896134"/>
            <a:ext cx="8004904" cy="987733"/>
          </a:xfrm>
          <a:prstGeom prst="rect">
            <a:avLst/>
          </a:prstGeom>
        </p:spPr>
      </p:pic>
      <p:pic>
        <p:nvPicPr>
          <p:cNvPr id="12" name="Content Placeholder 11" descr="A computer and tablet on a desk&#10;&#10;AI-generated content may be incorrect.">
            <a:extLst>
              <a:ext uri="{FF2B5EF4-FFF2-40B4-BE49-F238E27FC236}">
                <a16:creationId xmlns:a16="http://schemas.microsoft.com/office/drawing/2014/main" id="{5FC65F1B-695B-FF86-FAB0-A5CEF5FF140C}"/>
              </a:ext>
            </a:extLst>
          </p:cNvPr>
          <p:cNvPicPr>
            <a:picLocks noGrp="1" noChangeAspect="1"/>
          </p:cNvPicPr>
          <p:nvPr>
            <p:ph sz="quarter" idx="14"/>
          </p:nvPr>
        </p:nvPicPr>
        <p:blipFill>
          <a:blip r:embed="rId9"/>
          <a:stretch>
            <a:fillRect/>
          </a:stretch>
        </p:blipFill>
        <p:spPr>
          <a:xfrm>
            <a:off x="9036575" y="2609364"/>
            <a:ext cx="2856706" cy="3507404"/>
          </a:xfrm>
        </p:spPr>
      </p:pic>
    </p:spTree>
    <p:extLst>
      <p:ext uri="{BB962C8B-B14F-4D97-AF65-F5344CB8AC3E}">
        <p14:creationId xmlns:p14="http://schemas.microsoft.com/office/powerpoint/2010/main" val="3977825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CA66EE-548D-2DE7-AA96-8837C99333AC}"/>
              </a:ext>
            </a:extLst>
          </p:cNvPr>
          <p:cNvSpPr>
            <a:spLocks noGrp="1"/>
          </p:cNvSpPr>
          <p:nvPr>
            <p:ph type="title"/>
          </p:nvPr>
        </p:nvSpPr>
        <p:spPr/>
        <p:txBody>
          <a:bodyPr/>
          <a:lstStyle/>
          <a:p>
            <a:r>
              <a:rPr lang="en-US" sz="3200" dirty="0"/>
              <a:t>Takeaway thoughts</a:t>
            </a:r>
          </a:p>
        </p:txBody>
      </p:sp>
      <p:sp>
        <p:nvSpPr>
          <p:cNvPr id="4" name="Text Placeholder 3">
            <a:extLst>
              <a:ext uri="{FF2B5EF4-FFF2-40B4-BE49-F238E27FC236}">
                <a16:creationId xmlns:a16="http://schemas.microsoft.com/office/drawing/2014/main" id="{AD567D5D-6282-FE3D-DCEA-872036F066F4}"/>
              </a:ext>
            </a:extLst>
          </p:cNvPr>
          <p:cNvSpPr>
            <a:spLocks noGrp="1"/>
          </p:cNvSpPr>
          <p:nvPr>
            <p:ph type="body" sz="quarter" idx="10"/>
          </p:nvPr>
        </p:nvSpPr>
        <p:spPr>
          <a:xfrm>
            <a:off x="841247" y="1717167"/>
            <a:ext cx="6931152" cy="4480560"/>
          </a:xfrm>
        </p:spPr>
        <p:txBody>
          <a:bodyPr vert="horz" lIns="0" tIns="0" rIns="0" bIns="0" rtlCol="0" anchor="t">
            <a:noAutofit/>
          </a:bodyPr>
          <a:lstStyle/>
          <a:p>
            <a:pPr marL="514350" indent="-514350">
              <a:buAutoNum type="arabicPeriod"/>
            </a:pPr>
            <a:r>
              <a:rPr lang="en-US" sz="3200" dirty="0"/>
              <a:t>Respect and Support matter:  understanding sexual orientation and gender identity are key to providing inclusive, respectful care. </a:t>
            </a:r>
          </a:p>
          <a:p>
            <a:pPr marL="514350" indent="-514350">
              <a:buAutoNum type="arabicPeriod"/>
            </a:pPr>
            <a:r>
              <a:rPr lang="en-US" sz="3200" dirty="0"/>
              <a:t>Know the resources to ensure your patients receive the most up to date preventive recommendations. </a:t>
            </a:r>
          </a:p>
          <a:p>
            <a:pPr marL="514350" indent="-514350">
              <a:buAutoNum type="arabicPeriod"/>
            </a:pPr>
            <a:r>
              <a:rPr lang="en-US" sz="3200" dirty="0"/>
              <a:t>Empower Yourself: </a:t>
            </a:r>
            <a:r>
              <a:rPr lang="en-US" sz="3200" dirty="0">
                <a:ea typeface="+mn-lt"/>
                <a:cs typeface="+mn-lt"/>
              </a:rPr>
              <a:t>By familiarizing yourself with key LGBTQ+ health issues, you can become a better advocate for your patients! </a:t>
            </a:r>
          </a:p>
        </p:txBody>
      </p:sp>
    </p:spTree>
    <p:extLst>
      <p:ext uri="{BB962C8B-B14F-4D97-AF65-F5344CB8AC3E}">
        <p14:creationId xmlns:p14="http://schemas.microsoft.com/office/powerpoint/2010/main" val="1436971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A5EC-79B6-3FF3-298E-FE00ACD31D0F}"/>
              </a:ext>
            </a:extLst>
          </p:cNvPr>
          <p:cNvSpPr>
            <a:spLocks noGrp="1"/>
          </p:cNvSpPr>
          <p:nvPr>
            <p:ph type="title"/>
          </p:nvPr>
        </p:nvSpPr>
        <p:spPr/>
        <p:txBody>
          <a:bodyPr/>
          <a:lstStyle/>
          <a:p>
            <a:r>
              <a:rPr lang="en-US" sz="3200" err="1"/>
              <a:t>hANDOUTS</a:t>
            </a:r>
            <a:endParaRPr lang="en-US" sz="3200"/>
          </a:p>
        </p:txBody>
      </p:sp>
      <p:sp>
        <p:nvSpPr>
          <p:cNvPr id="3" name="Text Placeholder 2">
            <a:extLst>
              <a:ext uri="{FF2B5EF4-FFF2-40B4-BE49-F238E27FC236}">
                <a16:creationId xmlns:a16="http://schemas.microsoft.com/office/drawing/2014/main" id="{0EF1297B-C7F9-8319-FBAB-1ABAD37481BA}"/>
              </a:ext>
            </a:extLst>
          </p:cNvPr>
          <p:cNvSpPr>
            <a:spLocks noGrp="1"/>
          </p:cNvSpPr>
          <p:nvPr>
            <p:ph type="body" sz="quarter" idx="10"/>
          </p:nvPr>
        </p:nvSpPr>
        <p:spPr/>
        <p:txBody>
          <a:bodyPr vert="horz" lIns="0" tIns="0" rIns="0" bIns="0" rtlCol="0" anchor="t">
            <a:noAutofit/>
          </a:bodyPr>
          <a:lstStyle/>
          <a:p>
            <a:r>
              <a:rPr lang="en-US" sz="1400" b="1" dirty="0"/>
              <a:t>Prep 2-1-1:</a:t>
            </a:r>
            <a:r>
              <a:rPr lang="en-US" sz="1400" dirty="0"/>
              <a:t> </a:t>
            </a:r>
            <a:r>
              <a:rPr lang="en-US" sz="1400" dirty="0">
                <a:ea typeface="+mn-lt"/>
                <a:cs typeface="+mn-lt"/>
                <a:hlinkClick r:id="rId2"/>
              </a:rPr>
              <a:t>https://www.cdph.ca.gov/Programs/CID/DOA/CDPH%20Document%20Library/PrEP211_101019_ADA.pdf</a:t>
            </a:r>
            <a:endParaRPr lang="en-US" sz="1400" dirty="0">
              <a:ea typeface="+mn-lt"/>
              <a:cs typeface="+mn-lt"/>
            </a:endParaRPr>
          </a:p>
          <a:p>
            <a:r>
              <a:rPr lang="en-US" sz="1400" b="1" dirty="0"/>
              <a:t>Prescribing Prep: </a:t>
            </a:r>
            <a:r>
              <a:rPr lang="en-US" sz="1400" dirty="0">
                <a:ea typeface="+mn-lt"/>
                <a:cs typeface="+mn-lt"/>
                <a:hlinkClick r:id="rId3"/>
              </a:rPr>
              <a:t>https://aidsetc.org/sites/default/files/resources_files/ncrc-AETC-Prescribing-PrEP-011122.pdf</a:t>
            </a:r>
            <a:endParaRPr lang="en-US" sz="1400" dirty="0">
              <a:ea typeface="+mn-lt"/>
              <a:cs typeface="+mn-lt"/>
            </a:endParaRPr>
          </a:p>
          <a:p>
            <a:r>
              <a:rPr lang="en-US" sz="1400" b="1" dirty="0"/>
              <a:t>Site Specific STI Screening (University of Washington): </a:t>
            </a:r>
            <a:r>
              <a:rPr lang="en-US" sz="1400" dirty="0">
                <a:ea typeface="+mn-lt"/>
                <a:cs typeface="+mn-lt"/>
                <a:hlinkClick r:id="rId4"/>
              </a:rPr>
              <a:t>Services 1 — University of Washington STD Prevention Training Center</a:t>
            </a:r>
            <a:endParaRPr lang="en-US" sz="1400" dirty="0"/>
          </a:p>
          <a:p>
            <a:endParaRPr lang="en-US" sz="1400" dirty="0"/>
          </a:p>
          <a:p>
            <a:r>
              <a:rPr lang="en-US" sz="1400" b="1" dirty="0"/>
              <a:t>New York Payment Options for </a:t>
            </a:r>
            <a:r>
              <a:rPr lang="en-US" sz="1400" b="1" dirty="0" err="1"/>
              <a:t>PrEP</a:t>
            </a:r>
            <a:r>
              <a:rPr lang="en-US" sz="1400" b="1" dirty="0"/>
              <a:t>: </a:t>
            </a:r>
            <a:r>
              <a:rPr lang="en-US" sz="1400" b="1" dirty="0">
                <a:ea typeface="+mn-lt"/>
                <a:cs typeface="+mn-lt"/>
                <a:hlinkClick r:id="rId5"/>
              </a:rPr>
              <a:t>PrEP Payment Options</a:t>
            </a:r>
            <a:endParaRPr lang="en-US" sz="1400" b="1"/>
          </a:p>
          <a:p>
            <a:r>
              <a:rPr lang="en-US" sz="1400" b="1" dirty="0">
                <a:ea typeface="+mn-lt"/>
                <a:cs typeface="+mn-lt"/>
              </a:rPr>
              <a:t>New York Department of Health Billing: </a:t>
            </a:r>
            <a:r>
              <a:rPr lang="en-US" sz="1400" b="1" dirty="0">
                <a:ea typeface="+mn-lt"/>
                <a:cs typeface="+mn-lt"/>
                <a:hlinkClick r:id="rId6"/>
              </a:rPr>
              <a:t>Recommended ICD 10 - CM Codes</a:t>
            </a:r>
            <a:endParaRPr lang="en-US" sz="1400" b="1">
              <a:ea typeface="+mn-lt"/>
              <a:cs typeface="+mn-lt"/>
            </a:endParaRPr>
          </a:p>
          <a:p>
            <a:r>
              <a:rPr lang="en-US" sz="1400" b="1" dirty="0">
                <a:ea typeface="+mn-lt"/>
                <a:cs typeface="+mn-lt"/>
              </a:rPr>
              <a:t>New York DOH Prep Pocket Guide: </a:t>
            </a:r>
            <a:r>
              <a:rPr lang="en-US" sz="1400" dirty="0">
                <a:ea typeface="+mn-lt"/>
                <a:cs typeface="+mn-lt"/>
                <a:hlinkClick r:id="rId7"/>
              </a:rPr>
              <a:t>NYSDOH AI PrEP to Prevent HIV and Promote Sexual Health Pocket Guide</a:t>
            </a:r>
            <a:endParaRPr lang="en-US" sz="1400" b="1" dirty="0">
              <a:ea typeface="+mn-lt"/>
              <a:cs typeface="+mn-lt"/>
            </a:endParaRPr>
          </a:p>
          <a:p>
            <a:endParaRPr lang="en-US" sz="1400" dirty="0"/>
          </a:p>
          <a:p>
            <a:endParaRPr lang="en-US" sz="1400" dirty="0"/>
          </a:p>
          <a:p>
            <a:endParaRPr lang="en-US" sz="1400" dirty="0"/>
          </a:p>
        </p:txBody>
      </p:sp>
    </p:spTree>
    <p:extLst>
      <p:ext uri="{BB962C8B-B14F-4D97-AF65-F5344CB8AC3E}">
        <p14:creationId xmlns:p14="http://schemas.microsoft.com/office/powerpoint/2010/main" val="520548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96D-9015-0404-BF6C-10E9E1DF6944}"/>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B2A935FC-CA34-BA6F-CB72-72F0B97AD220}"/>
              </a:ext>
            </a:extLst>
          </p:cNvPr>
          <p:cNvSpPr>
            <a:spLocks noGrp="1"/>
          </p:cNvSpPr>
          <p:nvPr>
            <p:ph type="body" sz="quarter" idx="10"/>
          </p:nvPr>
        </p:nvSpPr>
        <p:spPr>
          <a:xfrm>
            <a:off x="849239" y="1204897"/>
            <a:ext cx="10479215" cy="4480560"/>
          </a:xfrm>
        </p:spPr>
        <p:txBody>
          <a:bodyPr vert="horz" lIns="0" tIns="0" rIns="0" bIns="0" rtlCol="0" anchor="t">
            <a:noAutofit/>
          </a:bodyPr>
          <a:lstStyle/>
          <a:p>
            <a:r>
              <a:rPr lang="en-US" sz="900" dirty="0">
                <a:solidFill>
                  <a:schemeClr val="bg1"/>
                </a:solidFill>
                <a:ea typeface="+mn-lt"/>
                <a:cs typeface="+mn-lt"/>
              </a:rPr>
              <a:t>The Anchor Study. </a:t>
            </a:r>
            <a:r>
              <a:rPr lang="en-US" sz="900" i="1" dirty="0">
                <a:solidFill>
                  <a:schemeClr val="bg1"/>
                </a:solidFill>
                <a:ea typeface="+mn-lt"/>
                <a:cs typeface="+mn-lt"/>
              </a:rPr>
              <a:t>The Anchor Study: Advancing HIV Prevention and Treatment Research</a:t>
            </a:r>
            <a:r>
              <a:rPr lang="en-US" sz="900" dirty="0">
                <a:solidFill>
                  <a:schemeClr val="bg1"/>
                </a:solidFill>
                <a:ea typeface="+mn-lt"/>
                <a:cs typeface="+mn-lt"/>
              </a:rPr>
              <a:t>. </a:t>
            </a:r>
            <a:r>
              <a:rPr lang="en-US" sz="900" dirty="0">
                <a:solidFill>
                  <a:schemeClr val="bg1"/>
                </a:solidFill>
                <a:ea typeface="+mn-lt"/>
                <a:cs typeface="+mn-lt"/>
                <a:hlinkClick r:id="rId2"/>
              </a:rPr>
              <a:t>https://anchorstudy.org</a:t>
            </a:r>
            <a:r>
              <a:rPr lang="en-US" sz="900" dirty="0">
                <a:solidFill>
                  <a:schemeClr val="bg1"/>
                </a:solidFill>
                <a:ea typeface="+mn-lt"/>
                <a:cs typeface="+mn-lt"/>
              </a:rPr>
              <a:t>. Accessed 23 Mar. 2025.</a:t>
            </a:r>
            <a:endParaRPr lang="en-US" dirty="0">
              <a:solidFill>
                <a:schemeClr val="bg1"/>
              </a:solidFill>
              <a:ea typeface="+mn-lt"/>
              <a:cs typeface="+mn-lt"/>
            </a:endParaRPr>
          </a:p>
          <a:p>
            <a:r>
              <a:rPr lang="en-US" sz="900" dirty="0">
                <a:solidFill>
                  <a:schemeClr val="bg1"/>
                </a:solidFill>
                <a:ea typeface="+mn-lt"/>
                <a:cs typeface="+mn-lt"/>
              </a:rPr>
              <a:t>Brown, Anna. "5 Key Findings About LGBTQ+ Americans." </a:t>
            </a:r>
            <a:r>
              <a:rPr lang="en-US" sz="900" i="1" dirty="0">
                <a:solidFill>
                  <a:schemeClr val="bg1"/>
                </a:solidFill>
                <a:ea typeface="+mn-lt"/>
                <a:cs typeface="+mn-lt"/>
              </a:rPr>
              <a:t>Pew Research Center</a:t>
            </a:r>
            <a:r>
              <a:rPr lang="en-US" sz="900" dirty="0">
                <a:solidFill>
                  <a:schemeClr val="bg1"/>
                </a:solidFill>
                <a:ea typeface="+mn-lt"/>
                <a:cs typeface="+mn-lt"/>
              </a:rPr>
              <a:t>, 23 June 2023, </a:t>
            </a:r>
            <a:r>
              <a:rPr lang="en-US" sz="900" dirty="0">
                <a:solidFill>
                  <a:schemeClr val="bg1"/>
                </a:solidFill>
                <a:ea typeface="+mn-lt"/>
                <a:cs typeface="+mn-lt"/>
                <a:hlinkClick r:id="rId3">
                  <a:extLst>
                    <a:ext uri="{A12FA001-AC4F-418D-AE19-62706E023703}">
                      <ahyp:hlinkClr xmlns:ahyp="http://schemas.microsoft.com/office/drawing/2018/hyperlinkcolor" val="tx"/>
                    </a:ext>
                  </a:extLst>
                </a:hlinkClick>
              </a:rPr>
              <a:t>https://www.pewresearch.org/short-reads/2023/06/23/5-key-findings-about-lgbtq-americans/</a:t>
            </a:r>
            <a:r>
              <a:rPr lang="en-US" sz="900" dirty="0">
                <a:solidFill>
                  <a:schemeClr val="bg1"/>
                </a:solidFill>
                <a:ea typeface="+mn-lt"/>
                <a:cs typeface="+mn-lt"/>
              </a:rPr>
              <a:t>.</a:t>
            </a:r>
            <a:endParaRPr lang="en-US">
              <a:solidFill>
                <a:schemeClr val="bg1"/>
              </a:solidFill>
            </a:endParaRPr>
          </a:p>
          <a:p>
            <a:r>
              <a:rPr lang="en-US" sz="900" dirty="0">
                <a:solidFill>
                  <a:schemeClr val="bg1"/>
                </a:solidFill>
                <a:ea typeface="+mn-lt"/>
                <a:cs typeface="+mn-lt"/>
              </a:rPr>
              <a:t>Centers for Disease Control and Prevention. (2024). </a:t>
            </a:r>
            <a:r>
              <a:rPr lang="en-US" sz="900" i="1" dirty="0">
                <a:solidFill>
                  <a:schemeClr val="bg1"/>
                </a:solidFill>
                <a:ea typeface="+mn-lt"/>
                <a:cs typeface="+mn-lt"/>
              </a:rPr>
              <a:t>Doxycycline post-exposure prophylaxis (Doxy PEP) for bacterial STIs: Guidance for healthcare providers</a:t>
            </a:r>
            <a:r>
              <a:rPr lang="en-US" sz="900" dirty="0">
                <a:solidFill>
                  <a:schemeClr val="bg1"/>
                </a:solidFill>
                <a:ea typeface="+mn-lt"/>
                <a:cs typeface="+mn-lt"/>
              </a:rPr>
              <a:t>. U.S. Department of Health &amp; Human Services. </a:t>
            </a:r>
            <a:r>
              <a:rPr lang="en-US" sz="900" dirty="0">
                <a:solidFill>
                  <a:schemeClr val="bg1"/>
                </a:solidFill>
                <a:ea typeface="+mn-lt"/>
                <a:cs typeface="+mn-lt"/>
                <a:hlinkClick r:id="rId4">
                  <a:extLst>
                    <a:ext uri="{A12FA001-AC4F-418D-AE19-62706E023703}">
                      <ahyp:hlinkClr xmlns:ahyp="http://schemas.microsoft.com/office/drawing/2018/hyperlinkcolor" val="tx"/>
                    </a:ext>
                  </a:extLst>
                </a:hlinkClick>
              </a:rPr>
              <a:t>https://www.cdc.gov/sti/hcp/doxy-pep/index.html</a:t>
            </a:r>
            <a:endParaRPr lang="en-US" sz="900">
              <a:solidFill>
                <a:schemeClr val="bg1"/>
              </a:solidFill>
            </a:endParaRPr>
          </a:p>
          <a:p>
            <a:r>
              <a:rPr lang="en-US" sz="900" dirty="0">
                <a:solidFill>
                  <a:schemeClr val="bg1"/>
                </a:solidFill>
                <a:ea typeface="+mn-lt"/>
                <a:cs typeface="+mn-lt"/>
              </a:rPr>
              <a:t>Centers for Disease Control and Prevention. </a:t>
            </a:r>
            <a:r>
              <a:rPr lang="en-US" sz="900" i="1" dirty="0">
                <a:solidFill>
                  <a:schemeClr val="bg1"/>
                </a:solidFill>
                <a:ea typeface="+mn-lt"/>
                <a:cs typeface="+mn-lt"/>
              </a:rPr>
              <a:t>Vaccines for Adults</a:t>
            </a:r>
            <a:r>
              <a:rPr lang="en-US" sz="900" dirty="0">
                <a:solidFill>
                  <a:schemeClr val="bg1"/>
                </a:solidFill>
                <a:ea typeface="+mn-lt"/>
                <a:cs typeface="+mn-lt"/>
              </a:rPr>
              <a:t>. U.S. Department of Health and Human Services, </a:t>
            </a:r>
            <a:r>
              <a:rPr lang="en-US" sz="900" dirty="0">
                <a:solidFill>
                  <a:schemeClr val="bg1"/>
                </a:solidFill>
                <a:ea typeface="+mn-lt"/>
                <a:cs typeface="+mn-lt"/>
                <a:hlinkClick r:id="rId5">
                  <a:extLst>
                    <a:ext uri="{A12FA001-AC4F-418D-AE19-62706E023703}">
                      <ahyp:hlinkClr xmlns:ahyp="http://schemas.microsoft.com/office/drawing/2018/hyperlinkcolor" val="tx"/>
                    </a:ext>
                  </a:extLst>
                </a:hlinkClick>
              </a:rPr>
              <a:t>https://www.cdc.gov/vaccines-adults/index.html</a:t>
            </a:r>
            <a:r>
              <a:rPr lang="en-US" sz="900" dirty="0">
                <a:solidFill>
                  <a:schemeClr val="bg1"/>
                </a:solidFill>
                <a:ea typeface="+mn-lt"/>
                <a:cs typeface="+mn-lt"/>
              </a:rPr>
              <a:t>. Accessed 23 Mar. 2025.</a:t>
            </a:r>
            <a:endParaRPr lang="en-US" sz="900" dirty="0">
              <a:solidFill>
                <a:schemeClr val="bg1"/>
              </a:solidFill>
            </a:endParaRPr>
          </a:p>
          <a:p>
            <a:r>
              <a:rPr lang="en-US" sz="900" dirty="0">
                <a:solidFill>
                  <a:schemeClr val="bg1"/>
                </a:solidFill>
                <a:ea typeface="+mn-lt"/>
                <a:cs typeface="+mn-lt"/>
              </a:rPr>
              <a:t>Human Rights Campaign. </a:t>
            </a:r>
            <a:r>
              <a:rPr lang="en-US" sz="900" i="1" dirty="0">
                <a:solidFill>
                  <a:schemeClr val="bg1"/>
                </a:solidFill>
                <a:ea typeface="+mn-lt"/>
                <a:cs typeface="+mn-lt"/>
              </a:rPr>
              <a:t>Glossary of Terms</a:t>
            </a:r>
            <a:r>
              <a:rPr lang="en-US" sz="900" dirty="0">
                <a:solidFill>
                  <a:schemeClr val="bg1"/>
                </a:solidFill>
                <a:ea typeface="+mn-lt"/>
                <a:cs typeface="+mn-lt"/>
              </a:rPr>
              <a:t>. </a:t>
            </a:r>
            <a:r>
              <a:rPr lang="en-US" sz="900" dirty="0">
                <a:solidFill>
                  <a:schemeClr val="bg1"/>
                </a:solidFill>
                <a:ea typeface="+mn-lt"/>
                <a:cs typeface="+mn-lt"/>
                <a:hlinkClick r:id="rId6">
                  <a:extLst>
                    <a:ext uri="{A12FA001-AC4F-418D-AE19-62706E023703}">
                      <ahyp:hlinkClr xmlns:ahyp="http://schemas.microsoft.com/office/drawing/2018/hyperlinkcolor" val="tx"/>
                    </a:ext>
                  </a:extLst>
                </a:hlinkClick>
              </a:rPr>
              <a:t>ttps://www.hrc.org/resources/glossary-of-terms</a:t>
            </a:r>
            <a:r>
              <a:rPr lang="en-US" sz="900" dirty="0">
                <a:solidFill>
                  <a:schemeClr val="bg1"/>
                </a:solidFill>
                <a:ea typeface="+mn-lt"/>
                <a:cs typeface="+mn-lt"/>
              </a:rPr>
              <a:t>. Accessed 23 Mar. 2025.</a:t>
            </a:r>
            <a:endParaRPr lang="en-US" dirty="0">
              <a:solidFill>
                <a:schemeClr val="bg1"/>
              </a:solidFill>
            </a:endParaRPr>
          </a:p>
          <a:p>
            <a:r>
              <a:rPr lang="en-US" sz="900" dirty="0">
                <a:solidFill>
                  <a:schemeClr val="bg1"/>
                </a:solidFill>
                <a:ea typeface="+mn-lt"/>
                <a:cs typeface="+mn-lt"/>
              </a:rPr>
              <a:t>Luetkemeyer, A. F., Donnell, D., Dombrowski, J. C., Cohen, S., Grabow, C., Brown, C. E., Malinski, C., Perkins, R., Nasser, M., Lopez, C., Vittinghoff, E., Buchbinder, S. P., Scott, H., Charlebois, E. D., </a:t>
            </a:r>
            <a:r>
              <a:rPr lang="en-US" sz="900" err="1">
                <a:solidFill>
                  <a:schemeClr val="bg1"/>
                </a:solidFill>
                <a:ea typeface="+mn-lt"/>
                <a:cs typeface="+mn-lt"/>
              </a:rPr>
              <a:t>Havlir</a:t>
            </a:r>
            <a:r>
              <a:rPr lang="en-US" sz="900" dirty="0">
                <a:solidFill>
                  <a:schemeClr val="bg1"/>
                </a:solidFill>
                <a:ea typeface="+mn-lt"/>
                <a:cs typeface="+mn-lt"/>
              </a:rPr>
              <a:t>, D. V., </a:t>
            </a:r>
            <a:r>
              <a:rPr lang="en-US" sz="900" err="1">
                <a:solidFill>
                  <a:schemeClr val="bg1"/>
                </a:solidFill>
                <a:ea typeface="+mn-lt"/>
                <a:cs typeface="+mn-lt"/>
              </a:rPr>
              <a:t>Soge</a:t>
            </a:r>
            <a:r>
              <a:rPr lang="en-US" sz="900" dirty="0">
                <a:solidFill>
                  <a:schemeClr val="bg1"/>
                </a:solidFill>
                <a:ea typeface="+mn-lt"/>
                <a:cs typeface="+mn-lt"/>
              </a:rPr>
              <a:t>, O. O., &amp; </a:t>
            </a:r>
            <a:r>
              <a:rPr lang="en-US" sz="900" err="1">
                <a:solidFill>
                  <a:schemeClr val="bg1"/>
                </a:solidFill>
                <a:ea typeface="+mn-lt"/>
                <a:cs typeface="+mn-lt"/>
              </a:rPr>
              <a:t>Celum</a:t>
            </a:r>
            <a:r>
              <a:rPr lang="en-US" sz="900" dirty="0">
                <a:solidFill>
                  <a:schemeClr val="bg1"/>
                </a:solidFill>
                <a:ea typeface="+mn-lt"/>
                <a:cs typeface="+mn-lt"/>
              </a:rPr>
              <a:t>, C. (2023). Postexposure doxycycline to prevent bacterial sexually transmitted infections. </a:t>
            </a:r>
            <a:r>
              <a:rPr lang="en-US" sz="900" i="1" dirty="0">
                <a:solidFill>
                  <a:schemeClr val="bg1"/>
                </a:solidFill>
                <a:ea typeface="+mn-lt"/>
                <a:cs typeface="+mn-lt"/>
              </a:rPr>
              <a:t>The New England Journal of Medicine</a:t>
            </a:r>
            <a:r>
              <a:rPr lang="en-US" sz="900" dirty="0">
                <a:solidFill>
                  <a:schemeClr val="bg1"/>
                </a:solidFill>
                <a:ea typeface="+mn-lt"/>
                <a:cs typeface="+mn-lt"/>
              </a:rPr>
              <a:t>, 388(14), 1296-1306. https://doi.org/10.1056/NEJMoa2211934</a:t>
            </a:r>
            <a:endParaRPr lang="en-US" sz="900" dirty="0">
              <a:solidFill>
                <a:schemeClr val="bg1"/>
              </a:solidFill>
            </a:endParaRPr>
          </a:p>
          <a:p>
            <a:r>
              <a:rPr lang="en-US" sz="900" dirty="0" err="1">
                <a:solidFill>
                  <a:schemeClr val="bg1"/>
                </a:solidFill>
                <a:ea typeface="+mn-lt"/>
                <a:cs typeface="+mn-lt"/>
              </a:rPr>
              <a:t>Mugwanya</a:t>
            </a:r>
            <a:r>
              <a:rPr lang="en-US" sz="900" dirty="0">
                <a:solidFill>
                  <a:schemeClr val="bg1"/>
                </a:solidFill>
                <a:ea typeface="+mn-lt"/>
                <a:cs typeface="+mn-lt"/>
              </a:rPr>
              <a:t> KK, Wyatt C, </a:t>
            </a:r>
            <a:r>
              <a:rPr lang="en-US" sz="900" dirty="0" err="1">
                <a:solidFill>
                  <a:schemeClr val="bg1"/>
                </a:solidFill>
                <a:ea typeface="+mn-lt"/>
                <a:cs typeface="+mn-lt"/>
              </a:rPr>
              <a:t>Celum</a:t>
            </a:r>
            <a:r>
              <a:rPr lang="en-US" sz="900" dirty="0">
                <a:solidFill>
                  <a:schemeClr val="bg1"/>
                </a:solidFill>
                <a:ea typeface="+mn-lt"/>
                <a:cs typeface="+mn-lt"/>
              </a:rPr>
              <a:t> C, Donnell D, Kiarie J, Ronald A, Baeten JM; Partners </a:t>
            </a:r>
            <a:r>
              <a:rPr lang="en-US" sz="900" dirty="0" err="1">
                <a:solidFill>
                  <a:schemeClr val="bg1"/>
                </a:solidFill>
                <a:ea typeface="+mn-lt"/>
                <a:cs typeface="+mn-lt"/>
              </a:rPr>
              <a:t>PrEP</a:t>
            </a:r>
            <a:r>
              <a:rPr lang="en-US" sz="900" dirty="0">
                <a:solidFill>
                  <a:schemeClr val="bg1"/>
                </a:solidFill>
                <a:ea typeface="+mn-lt"/>
                <a:cs typeface="+mn-lt"/>
              </a:rPr>
              <a:t> Study Team. Reversibility of Glomerular Renal Function Decline in HIV-Uninfected Men and Women Discontinuing Emtricitabine-Tenofovir Disoproxil Fumarate Pre-Exposure Prophylaxis. J Acquir Immune </a:t>
            </a:r>
            <a:r>
              <a:rPr lang="en-US" sz="900" dirty="0" err="1">
                <a:solidFill>
                  <a:schemeClr val="bg1"/>
                </a:solidFill>
                <a:ea typeface="+mn-lt"/>
                <a:cs typeface="+mn-lt"/>
              </a:rPr>
              <a:t>Defic</a:t>
            </a:r>
            <a:r>
              <a:rPr lang="en-US" sz="900" dirty="0">
                <a:solidFill>
                  <a:schemeClr val="bg1"/>
                </a:solidFill>
                <a:ea typeface="+mn-lt"/>
                <a:cs typeface="+mn-lt"/>
              </a:rPr>
              <a:t> Syndr. 2016 Apr 1;71(4):374-80. </a:t>
            </a:r>
            <a:r>
              <a:rPr lang="en-US" sz="900" dirty="0" err="1">
                <a:solidFill>
                  <a:schemeClr val="bg1"/>
                </a:solidFill>
                <a:ea typeface="+mn-lt"/>
                <a:cs typeface="+mn-lt"/>
              </a:rPr>
              <a:t>doi</a:t>
            </a:r>
            <a:r>
              <a:rPr lang="en-US" sz="900" dirty="0">
                <a:solidFill>
                  <a:schemeClr val="bg1"/>
                </a:solidFill>
                <a:ea typeface="+mn-lt"/>
                <a:cs typeface="+mn-lt"/>
              </a:rPr>
              <a:t>: 10.1097/QAI.0000000000000868. PMID: 26914909; PMCID: PMC4770857.</a:t>
            </a:r>
          </a:p>
          <a:p>
            <a:br>
              <a:rPr lang="en-US" sz="900" dirty="0">
                <a:ea typeface="+mn-lt"/>
                <a:cs typeface="+mn-lt"/>
              </a:rPr>
            </a:br>
            <a:r>
              <a:rPr lang="en-US" sz="900" dirty="0">
                <a:solidFill>
                  <a:schemeClr val="bg1"/>
                </a:solidFill>
                <a:ea typeface="+mn-lt"/>
                <a:cs typeface="+mn-lt"/>
              </a:rPr>
              <a:t>McCormack, S., Dunn, D. T., Desai, M., Dolling, D. I., </a:t>
            </a:r>
            <a:r>
              <a:rPr lang="en-US" sz="900" dirty="0" err="1">
                <a:solidFill>
                  <a:schemeClr val="bg1"/>
                </a:solidFill>
                <a:ea typeface="+mn-lt"/>
                <a:cs typeface="+mn-lt"/>
              </a:rPr>
              <a:t>Gafos</a:t>
            </a:r>
            <a:r>
              <a:rPr lang="en-US" sz="900" dirty="0">
                <a:solidFill>
                  <a:schemeClr val="bg1"/>
                </a:solidFill>
                <a:ea typeface="+mn-lt"/>
                <a:cs typeface="+mn-lt"/>
              </a:rPr>
              <a:t>, M., Gilson, R., ... &amp; Gill, O. N. (2016). Pre-exposure prophylaxis to prevent the acquisition of HIV-1 infection (PROUD): Effectiveness results from the pilot phase of a pragmatic open-label </a:t>
            </a:r>
            <a:r>
              <a:rPr lang="en-US" sz="900" dirty="0" err="1">
                <a:solidFill>
                  <a:schemeClr val="bg1"/>
                </a:solidFill>
                <a:ea typeface="+mn-lt"/>
                <a:cs typeface="+mn-lt"/>
              </a:rPr>
              <a:t>randomised</a:t>
            </a:r>
            <a:r>
              <a:rPr lang="en-US" sz="900" dirty="0">
                <a:solidFill>
                  <a:schemeClr val="bg1"/>
                </a:solidFill>
                <a:ea typeface="+mn-lt"/>
                <a:cs typeface="+mn-lt"/>
              </a:rPr>
              <a:t> trial. </a:t>
            </a:r>
            <a:r>
              <a:rPr lang="en-US" sz="900" i="1" dirty="0">
                <a:solidFill>
                  <a:schemeClr val="bg1"/>
                </a:solidFill>
                <a:ea typeface="+mn-lt"/>
                <a:cs typeface="+mn-lt"/>
              </a:rPr>
              <a:t>The Lancet</a:t>
            </a:r>
            <a:r>
              <a:rPr lang="en-US" sz="900" dirty="0">
                <a:solidFill>
                  <a:schemeClr val="bg1"/>
                </a:solidFill>
                <a:ea typeface="+mn-lt"/>
                <a:cs typeface="+mn-lt"/>
              </a:rPr>
              <a:t>, </a:t>
            </a:r>
            <a:r>
              <a:rPr lang="en-US" sz="900" i="1" dirty="0">
                <a:solidFill>
                  <a:schemeClr val="bg1"/>
                </a:solidFill>
                <a:ea typeface="+mn-lt"/>
                <a:cs typeface="+mn-lt"/>
              </a:rPr>
              <a:t>387</a:t>
            </a:r>
            <a:r>
              <a:rPr lang="en-US" sz="900" dirty="0">
                <a:solidFill>
                  <a:schemeClr val="bg1"/>
                </a:solidFill>
                <a:ea typeface="+mn-lt"/>
                <a:cs typeface="+mn-lt"/>
              </a:rPr>
              <a:t>(10013), 53-60. </a:t>
            </a:r>
            <a:r>
              <a:rPr lang="en-US" sz="900" dirty="0">
                <a:solidFill>
                  <a:schemeClr val="bg1"/>
                </a:solidFill>
                <a:ea typeface="+mn-lt"/>
                <a:cs typeface="+mn-lt"/>
                <a:hlinkClick r:id="rId7">
                  <a:extLst>
                    <a:ext uri="{A12FA001-AC4F-418D-AE19-62706E023703}">
                      <ahyp:hlinkClr xmlns:ahyp="http://schemas.microsoft.com/office/drawing/2018/hyperlinkcolor" val="tx"/>
                    </a:ext>
                  </a:extLst>
                </a:hlinkClick>
              </a:rPr>
              <a:t>https://doi.org/10.1016/S0140-6736(15)00056-2</a:t>
            </a:r>
            <a:br>
              <a:rPr lang="en-US" sz="900" dirty="0">
                <a:ea typeface="+mn-lt"/>
                <a:cs typeface="+mn-lt"/>
              </a:rPr>
            </a:br>
            <a:r>
              <a:rPr lang="en-US" sz="900" dirty="0">
                <a:solidFill>
                  <a:schemeClr val="bg1"/>
                </a:solidFill>
                <a:ea typeface="+mn-lt"/>
                <a:cs typeface="+mn-lt"/>
              </a:rPr>
              <a:t>Grant, R. M., Lama, J. R., Anderson, P. L., McMahan, V., Liu, A. Y., Vargas, L., ... &amp; Glidden, D. V. (2010). Preexposure chemoprophylaxis for HIV prevention in men who have sex with men. </a:t>
            </a:r>
            <a:r>
              <a:rPr lang="en-US" sz="900" i="1" dirty="0">
                <a:solidFill>
                  <a:schemeClr val="bg1"/>
                </a:solidFill>
                <a:ea typeface="+mn-lt"/>
                <a:cs typeface="+mn-lt"/>
              </a:rPr>
              <a:t>The New England Journal of Medicine</a:t>
            </a:r>
            <a:r>
              <a:rPr lang="en-US" sz="900" dirty="0">
                <a:solidFill>
                  <a:schemeClr val="bg1"/>
                </a:solidFill>
                <a:ea typeface="+mn-lt"/>
                <a:cs typeface="+mn-lt"/>
              </a:rPr>
              <a:t>, </a:t>
            </a:r>
            <a:r>
              <a:rPr lang="en-US" sz="900" i="1" dirty="0">
                <a:solidFill>
                  <a:schemeClr val="bg1"/>
                </a:solidFill>
                <a:ea typeface="+mn-lt"/>
                <a:cs typeface="+mn-lt"/>
              </a:rPr>
              <a:t>363</a:t>
            </a:r>
            <a:r>
              <a:rPr lang="en-US" sz="900" dirty="0">
                <a:solidFill>
                  <a:schemeClr val="bg1"/>
                </a:solidFill>
                <a:ea typeface="+mn-lt"/>
                <a:cs typeface="+mn-lt"/>
              </a:rPr>
              <a:t>(27), 2587-2599. </a:t>
            </a:r>
            <a:r>
              <a:rPr lang="en-US" sz="900" dirty="0">
                <a:solidFill>
                  <a:schemeClr val="bg1"/>
                </a:solidFill>
                <a:ea typeface="+mn-lt"/>
                <a:cs typeface="+mn-lt"/>
                <a:hlinkClick r:id="rId8">
                  <a:extLst>
                    <a:ext uri="{A12FA001-AC4F-418D-AE19-62706E023703}">
                      <ahyp:hlinkClr xmlns:ahyp="http://schemas.microsoft.com/office/drawing/2018/hyperlinkcolor" val="tx"/>
                    </a:ext>
                  </a:extLst>
                </a:hlinkClick>
              </a:rPr>
              <a:t>https://doi.org/10.1056/NEJMoa1011205</a:t>
            </a:r>
            <a:endParaRPr lang="en-US" sz="900">
              <a:solidFill>
                <a:schemeClr val="bg1"/>
              </a:solidFill>
            </a:endParaRPr>
          </a:p>
          <a:p>
            <a:r>
              <a:rPr lang="en-US" sz="900" dirty="0">
                <a:solidFill>
                  <a:schemeClr val="bg1"/>
                </a:solidFill>
                <a:ea typeface="+mn-lt"/>
                <a:cs typeface="+mn-lt"/>
              </a:rPr>
              <a:t>New York State Department of Health. </a:t>
            </a:r>
            <a:r>
              <a:rPr lang="en-US" sz="900" i="1" dirty="0">
                <a:solidFill>
                  <a:schemeClr val="bg1"/>
                </a:solidFill>
                <a:ea typeface="+mn-lt"/>
                <a:cs typeface="+mn-lt"/>
              </a:rPr>
              <a:t>Behavioral Risk Factor Surveillance System (BRFSS) Report: Sexual Orientation and Gender Identity (SOGI)</a:t>
            </a:r>
            <a:r>
              <a:rPr lang="en-US" sz="900" dirty="0">
                <a:solidFill>
                  <a:schemeClr val="bg1"/>
                </a:solidFill>
                <a:ea typeface="+mn-lt"/>
                <a:cs typeface="+mn-lt"/>
              </a:rPr>
              <a:t>. 2022, </a:t>
            </a:r>
            <a:r>
              <a:rPr lang="en-US" sz="900" dirty="0">
                <a:solidFill>
                  <a:schemeClr val="bg1"/>
                </a:solidFill>
                <a:ea typeface="+mn-lt"/>
                <a:cs typeface="+mn-lt"/>
                <a:hlinkClick r:id="rId9">
                  <a:extLst>
                    <a:ext uri="{A12FA001-AC4F-418D-AE19-62706E023703}">
                      <ahyp:hlinkClr xmlns:ahyp="http://schemas.microsoft.com/office/drawing/2018/hyperlinkcolor" val="tx"/>
                    </a:ext>
                  </a:extLst>
                </a:hlinkClick>
              </a:rPr>
              <a:t>https://www.health.ny.gov/statistics/brfss/reports/docs/2022-16_brfss_sogi.pdf</a:t>
            </a:r>
            <a:r>
              <a:rPr lang="en-US" sz="900" dirty="0">
                <a:solidFill>
                  <a:schemeClr val="bg1"/>
                </a:solidFill>
                <a:ea typeface="+mn-lt"/>
                <a:cs typeface="+mn-lt"/>
              </a:rPr>
              <a:t>.</a:t>
            </a:r>
            <a:endParaRPr lang="en-US" sz="900" dirty="0">
              <a:solidFill>
                <a:schemeClr val="bg1"/>
              </a:solidFill>
            </a:endParaRPr>
          </a:p>
          <a:p>
            <a:r>
              <a:rPr lang="en-US" sz="900" dirty="0">
                <a:solidFill>
                  <a:schemeClr val="bg1"/>
                </a:solidFill>
                <a:ea typeface="+mn-lt"/>
                <a:cs typeface="+mn-lt"/>
              </a:rPr>
              <a:t>"The Trevor Project. 'LGBTQ Youth in Small Towns and Rural Areas.' </a:t>
            </a:r>
            <a:r>
              <a:rPr lang="en-US" sz="900" i="1" dirty="0">
                <a:solidFill>
                  <a:schemeClr val="bg1"/>
                </a:solidFill>
                <a:ea typeface="+mn-lt"/>
                <a:cs typeface="+mn-lt"/>
              </a:rPr>
              <a:t>The Trevor Project</a:t>
            </a:r>
            <a:r>
              <a:rPr lang="en-US" sz="900" dirty="0">
                <a:solidFill>
                  <a:schemeClr val="bg1"/>
                </a:solidFill>
                <a:ea typeface="+mn-lt"/>
                <a:cs typeface="+mn-lt"/>
              </a:rPr>
              <a:t>, </a:t>
            </a:r>
            <a:r>
              <a:rPr lang="en-US" sz="900" dirty="0">
                <a:solidFill>
                  <a:schemeClr val="bg1"/>
                </a:solidFill>
                <a:ea typeface="+mn-lt"/>
                <a:cs typeface="+mn-lt"/>
                <a:hlinkClick r:id="rId10">
                  <a:extLst>
                    <a:ext uri="{A12FA001-AC4F-418D-AE19-62706E023703}">
                      <ahyp:hlinkClr xmlns:ahyp="http://schemas.microsoft.com/office/drawing/2018/hyperlinkcolor" val="tx"/>
                    </a:ext>
                  </a:extLst>
                </a:hlinkClick>
              </a:rPr>
              <a:t>https://www.thetrevorproject.org/research-briefs/lgbtq-youth-in-small-towns-and-rural-areas/</a:t>
            </a:r>
            <a:r>
              <a:rPr lang="en-US" sz="900" dirty="0">
                <a:solidFill>
                  <a:schemeClr val="bg1"/>
                </a:solidFill>
                <a:ea typeface="+mn-lt"/>
                <a:cs typeface="+mn-lt"/>
              </a:rPr>
              <a:t>. Accessed 1 March 2025."</a:t>
            </a:r>
            <a:endParaRPr lang="en-US" sz="900" dirty="0">
              <a:solidFill>
                <a:schemeClr val="bg1"/>
              </a:solidFill>
            </a:endParaRPr>
          </a:p>
          <a:p>
            <a:r>
              <a:rPr lang="en-US" sz="900" dirty="0">
                <a:solidFill>
                  <a:schemeClr val="bg1"/>
                </a:solidFill>
                <a:ea typeface="+mn-lt"/>
                <a:cs typeface="+mn-lt"/>
              </a:rPr>
              <a:t>University of California, San Francisco. (n.d.). </a:t>
            </a:r>
            <a:r>
              <a:rPr lang="en-US" sz="900" i="1" dirty="0">
                <a:solidFill>
                  <a:schemeClr val="bg1"/>
                </a:solidFill>
                <a:ea typeface="+mn-lt"/>
                <a:cs typeface="+mn-lt"/>
              </a:rPr>
              <a:t>Breast cancer guidelines for women</a:t>
            </a:r>
            <a:r>
              <a:rPr lang="en-US" sz="900" dirty="0">
                <a:solidFill>
                  <a:schemeClr val="bg1"/>
                </a:solidFill>
                <a:ea typeface="+mn-lt"/>
                <a:cs typeface="+mn-lt"/>
              </a:rPr>
              <a:t>. UCSF Transgender Care. </a:t>
            </a:r>
            <a:r>
              <a:rPr lang="en-US" sz="900" dirty="0">
                <a:solidFill>
                  <a:schemeClr val="bg1"/>
                </a:solidFill>
                <a:ea typeface="+mn-lt"/>
                <a:cs typeface="+mn-lt"/>
                <a:hlinkClick r:id="rId11">
                  <a:extLst>
                    <a:ext uri="{A12FA001-AC4F-418D-AE19-62706E023703}">
                      <ahyp:hlinkClr xmlns:ahyp="http://schemas.microsoft.com/office/drawing/2018/hyperlinkcolor" val="tx"/>
                    </a:ext>
                  </a:extLst>
                </a:hlinkClick>
              </a:rPr>
              <a:t>https://transcare.ucsf.edu/guidelines/breast-cancer-women</a:t>
            </a:r>
            <a:endParaRPr lang="en-US" sz="900">
              <a:solidFill>
                <a:schemeClr val="bg1"/>
              </a:solidFill>
            </a:endParaRPr>
          </a:p>
          <a:p>
            <a:r>
              <a:rPr lang="en-US" sz="900" dirty="0">
                <a:solidFill>
                  <a:schemeClr val="bg1"/>
                </a:solidFill>
                <a:ea typeface="+mn-lt"/>
                <a:cs typeface="+mn-lt"/>
              </a:rPr>
              <a:t>U.S. Department of Health and Human Services. "Human Papillomavirus (HPV) and HIV." </a:t>
            </a:r>
            <a:r>
              <a:rPr lang="en-US" sz="900" i="1" err="1">
                <a:solidFill>
                  <a:schemeClr val="bg1"/>
                </a:solidFill>
                <a:ea typeface="+mn-lt"/>
                <a:cs typeface="+mn-lt"/>
              </a:rPr>
              <a:t>ClinicalInfo</a:t>
            </a:r>
            <a:r>
              <a:rPr lang="en-US" sz="900" i="1" dirty="0">
                <a:solidFill>
                  <a:schemeClr val="bg1"/>
                </a:solidFill>
                <a:ea typeface="+mn-lt"/>
                <a:cs typeface="+mn-lt"/>
              </a:rPr>
              <a:t> HIV.gov</a:t>
            </a:r>
            <a:r>
              <a:rPr lang="en-US" sz="900" dirty="0">
                <a:solidFill>
                  <a:schemeClr val="bg1"/>
                </a:solidFill>
                <a:ea typeface="+mn-lt"/>
                <a:cs typeface="+mn-lt"/>
              </a:rPr>
              <a:t>, U.S. Department of Health and Human Services, </a:t>
            </a:r>
            <a:r>
              <a:rPr lang="en-US" sz="900" dirty="0">
                <a:solidFill>
                  <a:schemeClr val="bg1"/>
                </a:solidFill>
                <a:ea typeface="+mn-lt"/>
                <a:cs typeface="+mn-lt"/>
                <a:hlinkClick r:id="rId12">
                  <a:extLst>
                    <a:ext uri="{A12FA001-AC4F-418D-AE19-62706E023703}">
                      <ahyp:hlinkClr xmlns:ahyp="http://schemas.microsoft.com/office/drawing/2018/hyperlinkcolor" val="tx"/>
                    </a:ext>
                  </a:extLst>
                </a:hlinkClick>
              </a:rPr>
              <a:t>https://clinicalinfo.hiv.gov/en/guidelines/hiv-clinical-guidelines-adult-and-adolescent-opportunistic-infections/human?view=full</a:t>
            </a:r>
            <a:r>
              <a:rPr lang="en-US" sz="900" dirty="0">
                <a:solidFill>
                  <a:schemeClr val="bg1"/>
                </a:solidFill>
                <a:ea typeface="+mn-lt"/>
                <a:cs typeface="+mn-lt"/>
              </a:rPr>
              <a:t>. Accessed 23 Mar. 2025.</a:t>
            </a:r>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1070606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a:xfrm>
            <a:off x="745993" y="1708404"/>
            <a:ext cx="10479088" cy="1720850"/>
          </a:xfrm>
        </p:spPr>
        <p:txBody>
          <a:bodyPr/>
          <a:lstStyle/>
          <a:p>
            <a:r>
              <a:rPr lang="en-US" dirty="0"/>
              <a:t>Thank you</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3705309"/>
            <a:ext cx="10479088" cy="2587625"/>
          </a:xfrm>
        </p:spPr>
        <p:txBody>
          <a:bodyPr vert="horz" lIns="0" tIns="0" rIns="0" bIns="0" rtlCol="0" anchor="t">
            <a:noAutofit/>
          </a:bodyPr>
          <a:lstStyle/>
          <a:p>
            <a:r>
              <a:rPr lang="en-US" sz="1800" dirty="0"/>
              <a:t>Arie Rennert, md</a:t>
            </a:r>
          </a:p>
          <a:p>
            <a:r>
              <a:rPr lang="en-US" sz="1800" dirty="0"/>
              <a:t>Atlantic Health System – Morristown Medical Center Family Medicine Residency</a:t>
            </a:r>
          </a:p>
          <a:p>
            <a:r>
              <a:rPr lang="en-US" sz="1800" dirty="0">
                <a:solidFill>
                  <a:schemeClr val="bg2"/>
                </a:solidFill>
                <a:hlinkClick r:id="rId2">
                  <a:extLst>
                    <a:ext uri="{A12FA001-AC4F-418D-AE19-62706E023703}">
                      <ahyp:hlinkClr xmlns:ahyp="http://schemas.microsoft.com/office/drawing/2018/hyperlinkcolor" val="tx"/>
                    </a:ext>
                  </a:extLst>
                </a:hlinkClick>
              </a:rPr>
              <a:t>Arie.rennert@atlantichealth.org</a:t>
            </a:r>
          </a:p>
          <a:p>
            <a:r>
              <a:rPr lang="en-US" sz="1800" dirty="0"/>
              <a:t>435 </a:t>
            </a:r>
            <a:r>
              <a:rPr lang="en-US" sz="1800" dirty="0" err="1"/>
              <a:t>SOuth</a:t>
            </a:r>
            <a:r>
              <a:rPr lang="en-US" sz="1800" dirty="0"/>
              <a:t> Street Suite 220</a:t>
            </a:r>
          </a:p>
          <a:p>
            <a:r>
              <a:rPr lang="en-US" sz="1800" dirty="0"/>
              <a:t>Morristown NJ, 07960</a:t>
            </a:r>
          </a:p>
        </p:txBody>
      </p:sp>
    </p:spTree>
    <p:extLst>
      <p:ext uri="{BB962C8B-B14F-4D97-AF65-F5344CB8AC3E}">
        <p14:creationId xmlns:p14="http://schemas.microsoft.com/office/powerpoint/2010/main" val="198843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8" y="841248"/>
            <a:ext cx="10479024" cy="557784"/>
          </a:xfrm>
        </p:spPr>
        <p:txBody>
          <a:bodyPr/>
          <a:lstStyle/>
          <a:p>
            <a:r>
              <a:rPr lang="en-US" sz="3200" dirty="0"/>
              <a:t>Definitions </a:t>
            </a:r>
          </a:p>
        </p:txBody>
      </p:sp>
      <p:sp>
        <p:nvSpPr>
          <p:cNvPr id="5" name="Content Placeholder 4">
            <a:extLst>
              <a:ext uri="{FF2B5EF4-FFF2-40B4-BE49-F238E27FC236}">
                <a16:creationId xmlns:a16="http://schemas.microsoft.com/office/drawing/2014/main" id="{8A94AC61-4F6E-98E2-D42B-F2114BBA120D}"/>
              </a:ext>
            </a:extLst>
          </p:cNvPr>
          <p:cNvSpPr>
            <a:spLocks noGrp="1"/>
          </p:cNvSpPr>
          <p:nvPr>
            <p:ph sz="quarter" idx="13"/>
          </p:nvPr>
        </p:nvSpPr>
        <p:spPr>
          <a:xfrm>
            <a:off x="841248" y="1536827"/>
            <a:ext cx="6556375" cy="4479925"/>
          </a:xfrm>
        </p:spPr>
        <p:txBody>
          <a:bodyPr vert="horz" lIns="0" tIns="0" rIns="0" bIns="0" rtlCol="0" anchor="t">
            <a:noAutofit/>
          </a:bodyPr>
          <a:lstStyle/>
          <a:p>
            <a:pPr marL="347345" indent="-347345"/>
            <a:r>
              <a:rPr lang="en-US" sz="1800" b="1" dirty="0">
                <a:solidFill>
                  <a:srgbClr val="424242"/>
                </a:solidFill>
                <a:ea typeface="+mn-lt"/>
                <a:cs typeface="+mn-lt"/>
              </a:rPr>
              <a:t>Sexual orientation:</a:t>
            </a:r>
            <a:r>
              <a:rPr lang="en-US" sz="1800" dirty="0">
                <a:solidFill>
                  <a:srgbClr val="424242"/>
                </a:solidFill>
                <a:ea typeface="+mn-lt"/>
                <a:cs typeface="+mn-lt"/>
              </a:rPr>
              <a:t> Enduring emotional, romantic, or sexual attraction to others; </a:t>
            </a:r>
            <a:r>
              <a:rPr lang="en-US" sz="1800" b="1" i="1" dirty="0">
                <a:solidFill>
                  <a:srgbClr val="424242"/>
                </a:solidFill>
                <a:ea typeface="+mn-lt"/>
                <a:cs typeface="+mn-lt"/>
              </a:rPr>
              <a:t>independent of gender identity</a:t>
            </a:r>
            <a:r>
              <a:rPr lang="en-US" sz="1800" dirty="0">
                <a:solidFill>
                  <a:srgbClr val="424242"/>
                </a:solidFill>
                <a:ea typeface="+mn-lt"/>
                <a:cs typeface="+mn-lt"/>
              </a:rPr>
              <a:t>.</a:t>
            </a:r>
          </a:p>
          <a:p>
            <a:pPr marL="347345" indent="-347345"/>
            <a:r>
              <a:rPr lang="en-US" sz="1800" b="1" dirty="0">
                <a:solidFill>
                  <a:srgbClr val="424242"/>
                </a:solidFill>
                <a:ea typeface="+mn-lt"/>
                <a:cs typeface="+mn-lt"/>
              </a:rPr>
              <a:t>Gender identity:</a:t>
            </a:r>
            <a:r>
              <a:rPr lang="en-US" sz="1800" dirty="0">
                <a:solidFill>
                  <a:srgbClr val="424242"/>
                </a:solidFill>
                <a:ea typeface="+mn-lt"/>
                <a:cs typeface="+mn-lt"/>
              </a:rPr>
              <a:t> Innermost concept of self as male, female, both, or neither; can differ from sex assigned at birth.</a:t>
            </a:r>
          </a:p>
          <a:p>
            <a:pPr marL="347345" indent="-347345"/>
            <a:r>
              <a:rPr lang="en-US" sz="1800" b="1" dirty="0">
                <a:solidFill>
                  <a:srgbClr val="424242"/>
                </a:solidFill>
                <a:ea typeface="+mn-lt"/>
                <a:cs typeface="+mn-lt"/>
              </a:rPr>
              <a:t>Gender expression: </a:t>
            </a:r>
            <a:r>
              <a:rPr lang="en-US" sz="1800" dirty="0">
                <a:solidFill>
                  <a:srgbClr val="424242"/>
                </a:solidFill>
                <a:ea typeface="+mn-lt"/>
                <a:cs typeface="+mn-lt"/>
              </a:rPr>
              <a:t>External appearance of gender identity through behavior, clothing, body characteristics, or voice.</a:t>
            </a:r>
          </a:p>
          <a:p>
            <a:pPr marL="347345" indent="-347345"/>
            <a:r>
              <a:rPr lang="en-US" sz="1800" b="1" dirty="0">
                <a:solidFill>
                  <a:srgbClr val="424242"/>
                </a:solidFill>
                <a:ea typeface="+mn-lt"/>
                <a:cs typeface="+mn-lt"/>
              </a:rPr>
              <a:t>Transgender: </a:t>
            </a:r>
            <a:r>
              <a:rPr lang="en-US" sz="1800" dirty="0">
                <a:solidFill>
                  <a:srgbClr val="424242"/>
                </a:solidFill>
                <a:ea typeface="+mn-lt"/>
                <a:cs typeface="+mn-lt"/>
              </a:rPr>
              <a:t>People whose gender identity/expression differs from cultural expectations based on assigned sex at birth;</a:t>
            </a:r>
            <a:r>
              <a:rPr lang="en-US" sz="1800" b="1" i="1" dirty="0">
                <a:solidFill>
                  <a:srgbClr val="424242"/>
                </a:solidFill>
                <a:ea typeface="+mn-lt"/>
                <a:cs typeface="+mn-lt"/>
              </a:rPr>
              <a:t> does not imply specific sexual orientation.</a:t>
            </a:r>
            <a:endParaRPr lang="en-US" sz="1800" b="1" i="1" dirty="0"/>
          </a:p>
          <a:p>
            <a:pPr marL="347345" indent="-347345"/>
            <a:r>
              <a:rPr lang="en-US" sz="1800" b="1" dirty="0">
                <a:solidFill>
                  <a:srgbClr val="424242"/>
                </a:solidFill>
                <a:ea typeface="+mn-lt"/>
                <a:cs typeface="+mn-lt"/>
              </a:rPr>
              <a:t>Gender transition: </a:t>
            </a:r>
            <a:r>
              <a:rPr lang="en-US" sz="1800" dirty="0">
                <a:solidFill>
                  <a:srgbClr val="424242"/>
                </a:solidFill>
                <a:ea typeface="+mn-lt"/>
                <a:cs typeface="+mn-lt"/>
              </a:rPr>
              <a:t>Process of aligning internal gender knowledge with outward appearance; can involve social or physical changes.</a:t>
            </a:r>
            <a:endParaRPr lang="en-US" sz="1800" dirty="0"/>
          </a:p>
          <a:p>
            <a:pPr marL="347345" indent="-347345"/>
            <a:r>
              <a:rPr lang="en-US" sz="1800" b="1" dirty="0">
                <a:solidFill>
                  <a:srgbClr val="424242"/>
                </a:solidFill>
                <a:ea typeface="+mn-lt"/>
                <a:cs typeface="+mn-lt"/>
              </a:rPr>
              <a:t>Gender dysphoria: </a:t>
            </a:r>
            <a:r>
              <a:rPr lang="en-US" sz="1800" dirty="0">
                <a:solidFill>
                  <a:srgbClr val="424242"/>
                </a:solidFill>
                <a:ea typeface="+mn-lt"/>
                <a:cs typeface="+mn-lt"/>
              </a:rPr>
              <a:t>Distress caused when assigned birth gender differs from identified gender.</a:t>
            </a:r>
          </a:p>
          <a:p>
            <a:pPr marL="347345" indent="-347345"/>
            <a:endParaRPr lang="en-US" sz="1800" dirty="0"/>
          </a:p>
          <a:p>
            <a:pPr marL="347345" indent="-347345"/>
            <a:endParaRPr lang="en-US" sz="1800" dirty="0"/>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5</a:t>
            </a:fld>
            <a:endParaRPr lang="en-US" dirty="0"/>
          </a:p>
        </p:txBody>
      </p:sp>
      <p:pic>
        <p:nvPicPr>
          <p:cNvPr id="3" name="Picture 2" descr="A blue and yellow logo&#10;&#10;AI-generated content may be incorrect.">
            <a:extLst>
              <a:ext uri="{FF2B5EF4-FFF2-40B4-BE49-F238E27FC236}">
                <a16:creationId xmlns:a16="http://schemas.microsoft.com/office/drawing/2014/main" id="{F9CDE42B-C247-592A-00CA-50BC5B48FE6E}"/>
              </a:ext>
            </a:extLst>
          </p:cNvPr>
          <p:cNvPicPr>
            <a:picLocks noChangeAspect="1"/>
          </p:cNvPicPr>
          <p:nvPr/>
        </p:nvPicPr>
        <p:blipFill>
          <a:blip r:embed="rId2"/>
          <a:stretch>
            <a:fillRect/>
          </a:stretch>
        </p:blipFill>
        <p:spPr>
          <a:xfrm>
            <a:off x="9737222" y="5179858"/>
            <a:ext cx="2028825" cy="828675"/>
          </a:xfrm>
          <a:prstGeom prst="rect">
            <a:avLst/>
          </a:prstGeom>
        </p:spPr>
      </p:pic>
    </p:spTree>
    <p:extLst>
      <p:ext uri="{BB962C8B-B14F-4D97-AF65-F5344CB8AC3E}">
        <p14:creationId xmlns:p14="http://schemas.microsoft.com/office/powerpoint/2010/main" val="368847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5D3D-39A2-2F39-CD7E-E0128CB3F427}"/>
              </a:ext>
            </a:extLst>
          </p:cNvPr>
          <p:cNvSpPr>
            <a:spLocks noGrp="1"/>
          </p:cNvSpPr>
          <p:nvPr>
            <p:ph type="title"/>
          </p:nvPr>
        </p:nvSpPr>
        <p:spPr>
          <a:xfrm>
            <a:off x="841248" y="841248"/>
            <a:ext cx="10479024" cy="557784"/>
          </a:xfrm>
        </p:spPr>
        <p:txBody>
          <a:bodyPr anchor="t">
            <a:normAutofit/>
          </a:bodyPr>
          <a:lstStyle/>
          <a:p>
            <a:r>
              <a:rPr lang="en-US" sz="1900" dirty="0"/>
              <a:t>So if sexual orientation and gender identity are this different, why is it LGBTQIA+?</a:t>
            </a:r>
          </a:p>
        </p:txBody>
      </p:sp>
      <p:pic>
        <p:nvPicPr>
          <p:cNvPr id="5" name="Picture 4" descr="The Book of Pride – HarperCollins">
            <a:extLst>
              <a:ext uri="{FF2B5EF4-FFF2-40B4-BE49-F238E27FC236}">
                <a16:creationId xmlns:a16="http://schemas.microsoft.com/office/drawing/2014/main" id="{DCE56F25-1CFC-747F-73E4-325682192672}"/>
              </a:ext>
            </a:extLst>
          </p:cNvPr>
          <p:cNvPicPr>
            <a:picLocks noChangeAspect="1"/>
          </p:cNvPicPr>
          <p:nvPr/>
        </p:nvPicPr>
        <p:blipFill>
          <a:blip r:embed="rId2"/>
          <a:srcRect l="6842" r="12799" b="2"/>
          <a:stretch/>
        </p:blipFill>
        <p:spPr>
          <a:xfrm>
            <a:off x="841248" y="1536827"/>
            <a:ext cx="2862072" cy="4479925"/>
          </a:xfrm>
          <a:prstGeom prst="rect">
            <a:avLst/>
          </a:prstGeom>
          <a:noFill/>
        </p:spPr>
      </p:pic>
      <p:sp>
        <p:nvSpPr>
          <p:cNvPr id="3" name="Content Placeholder 2">
            <a:extLst>
              <a:ext uri="{FF2B5EF4-FFF2-40B4-BE49-F238E27FC236}">
                <a16:creationId xmlns:a16="http://schemas.microsoft.com/office/drawing/2014/main" id="{0AC2188D-596B-6A99-3A80-4964633C59FF}"/>
              </a:ext>
            </a:extLst>
          </p:cNvPr>
          <p:cNvSpPr>
            <a:spLocks noGrp="1"/>
          </p:cNvSpPr>
          <p:nvPr>
            <p:ph sz="quarter" idx="14"/>
          </p:nvPr>
        </p:nvSpPr>
        <p:spPr>
          <a:xfrm>
            <a:off x="4791456" y="1536827"/>
            <a:ext cx="5650992" cy="4480560"/>
          </a:xfrm>
        </p:spPr>
        <p:txBody>
          <a:bodyPr vert="horz" lIns="0" tIns="0" rIns="0" bIns="0" rtlCol="0" anchor="t">
            <a:normAutofit/>
          </a:bodyPr>
          <a:lstStyle/>
          <a:p>
            <a:pPr marL="347345" indent="-347345"/>
            <a:r>
              <a:rPr lang="en-US" sz="1900" dirty="0"/>
              <a:t> "On marriage and a thousand other topics...we are not united, and we are not monolithic... So why even call us a community? What unites us and defines us, in my opinion is that we are all rule breakers in one of mainstream society's most deeply entrenched and ferociously protected systems: the roles of women and men. Simply put, we refuse to conform to expectations based on gender, declaring with varying degrees of openness and defiance that we are who we are, who we love and who we have sex with isn't defined by our anatomy, our appearance, or how others perceive us." </a:t>
            </a:r>
            <a:endParaRPr lang="en-US"/>
          </a:p>
          <a:p>
            <a:pPr marL="347345" indent="-347345"/>
            <a:r>
              <a:rPr lang="en-US" sz="1900" b="1" dirty="0"/>
              <a:t>              Mason Funk " The Book of Pride" </a:t>
            </a:r>
            <a:endParaRPr lang="en-US"/>
          </a:p>
        </p:txBody>
      </p:sp>
      <p:sp>
        <p:nvSpPr>
          <p:cNvPr id="4" name="Slide Number Placeholder 3">
            <a:extLst>
              <a:ext uri="{FF2B5EF4-FFF2-40B4-BE49-F238E27FC236}">
                <a16:creationId xmlns:a16="http://schemas.microsoft.com/office/drawing/2014/main" id="{FE1FFA37-5F27-787C-4AD0-648C4053A26F}"/>
              </a:ext>
            </a:extLst>
          </p:cNvPr>
          <p:cNvSpPr>
            <a:spLocks noGrp="1"/>
          </p:cNvSpPr>
          <p:nvPr>
            <p:ph type="sldNum" sz="quarter" idx="11"/>
          </p:nvPr>
        </p:nvSpPr>
        <p:spPr>
          <a:xfrm>
            <a:off x="10917936" y="6385422"/>
            <a:ext cx="843264" cy="288000"/>
          </a:xfrm>
        </p:spPr>
        <p:txBody>
          <a:bodyPr anchor="ctr">
            <a:normAutofit/>
          </a:bodyPr>
          <a:lstStyle/>
          <a:p>
            <a:pPr>
              <a:spcAft>
                <a:spcPts val="600"/>
              </a:spcAft>
            </a:pPr>
            <a:fld id="{B67B645E-C5E5-4727-B977-D372A0AA71D9}" type="slidenum">
              <a:rPr lang="en-US" smtClean="0"/>
              <a:pPr>
                <a:spcAft>
                  <a:spcPts val="600"/>
                </a:spcAft>
              </a:pPr>
              <a:t>6</a:t>
            </a:fld>
            <a:endParaRPr lang="en-US"/>
          </a:p>
        </p:txBody>
      </p:sp>
    </p:spTree>
    <p:extLst>
      <p:ext uri="{BB962C8B-B14F-4D97-AF65-F5344CB8AC3E}">
        <p14:creationId xmlns:p14="http://schemas.microsoft.com/office/powerpoint/2010/main" val="96672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4D473D-CFED-3FF5-DF1F-4839E49340F5}"/>
              </a:ext>
            </a:extLst>
          </p:cNvPr>
          <p:cNvSpPr>
            <a:spLocks noGrp="1"/>
          </p:cNvSpPr>
          <p:nvPr>
            <p:ph type="body" sz="quarter" idx="10"/>
          </p:nvPr>
        </p:nvSpPr>
        <p:spPr/>
        <p:txBody>
          <a:bodyPr vert="horz" lIns="0" tIns="0" rIns="0" bIns="0" rtlCol="0" anchor="t">
            <a:noAutofit/>
          </a:bodyPr>
          <a:lstStyle/>
          <a:p>
            <a:r>
              <a:rPr lang="en-US" dirty="0"/>
              <a:t>Why does it matter?</a:t>
            </a:r>
          </a:p>
        </p:txBody>
      </p:sp>
    </p:spTree>
    <p:extLst>
      <p:ext uri="{BB962C8B-B14F-4D97-AF65-F5344CB8AC3E}">
        <p14:creationId xmlns:p14="http://schemas.microsoft.com/office/powerpoint/2010/main" val="307261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23C5-4912-AE31-3505-350264030B0B}"/>
              </a:ext>
            </a:extLst>
          </p:cNvPr>
          <p:cNvSpPr>
            <a:spLocks noGrp="1"/>
          </p:cNvSpPr>
          <p:nvPr>
            <p:ph type="title"/>
          </p:nvPr>
        </p:nvSpPr>
        <p:spPr>
          <a:xfrm>
            <a:off x="861301" y="370011"/>
            <a:ext cx="10479024" cy="557784"/>
          </a:xfrm>
        </p:spPr>
        <p:txBody>
          <a:bodyPr/>
          <a:lstStyle/>
          <a:p>
            <a:r>
              <a:rPr lang="en-US" sz="3200" dirty="0"/>
              <a:t>Your patients identify as </a:t>
            </a:r>
            <a:r>
              <a:rPr lang="en-US" sz="3200" err="1"/>
              <a:t>lgbtq</a:t>
            </a:r>
            <a:r>
              <a:rPr lang="en-US" sz="3200" dirty="0"/>
              <a:t>+, but they might not share</a:t>
            </a:r>
          </a:p>
        </p:txBody>
      </p:sp>
      <p:sp>
        <p:nvSpPr>
          <p:cNvPr id="3" name="Content Placeholder 2">
            <a:extLst>
              <a:ext uri="{FF2B5EF4-FFF2-40B4-BE49-F238E27FC236}">
                <a16:creationId xmlns:a16="http://schemas.microsoft.com/office/drawing/2014/main" id="{78F0DD3D-F610-A38F-D94C-81E746198394}"/>
              </a:ext>
            </a:extLst>
          </p:cNvPr>
          <p:cNvSpPr>
            <a:spLocks noGrp="1"/>
          </p:cNvSpPr>
          <p:nvPr>
            <p:ph sz="quarter" idx="13"/>
          </p:nvPr>
        </p:nvSpPr>
        <p:spPr>
          <a:xfrm>
            <a:off x="6806139" y="1402356"/>
            <a:ext cx="3922993" cy="4479925"/>
          </a:xfrm>
        </p:spPr>
        <p:txBody>
          <a:bodyPr vert="horz" lIns="0" tIns="0" rIns="0" bIns="0" rtlCol="0" anchor="t">
            <a:normAutofit fontScale="85000" lnSpcReduction="10000"/>
          </a:bodyPr>
          <a:lstStyle/>
          <a:p>
            <a:pPr marL="347345" indent="-347345"/>
            <a:endParaRPr lang="en-US" dirty="0"/>
          </a:p>
          <a:p>
            <a:pPr marL="347345" indent="-347345"/>
            <a:r>
              <a:rPr lang="en-US" dirty="0"/>
              <a:t>Ask open ended questions: "How would you like to be addressed?"</a:t>
            </a:r>
          </a:p>
          <a:p>
            <a:pPr marL="347345" indent="-347345"/>
            <a:r>
              <a:rPr lang="en-US" dirty="0"/>
              <a:t>Be nonjudgmental</a:t>
            </a:r>
          </a:p>
          <a:p>
            <a:pPr marL="347345" indent="-347345"/>
            <a:r>
              <a:rPr lang="en-US" dirty="0"/>
              <a:t>Ask people if they have partner, not husband/wife. </a:t>
            </a:r>
            <a:endParaRPr lang="en-US"/>
          </a:p>
          <a:p>
            <a:pPr marL="347345" indent="-347345"/>
            <a:r>
              <a:rPr lang="en-US" dirty="0"/>
              <a:t>"How do you feel in your body?" (social history) </a:t>
            </a:r>
          </a:p>
          <a:p>
            <a:pPr marL="0" indent="0">
              <a:buNone/>
            </a:pPr>
            <a:endParaRPr lang="en-US" dirty="0"/>
          </a:p>
        </p:txBody>
      </p:sp>
      <p:sp>
        <p:nvSpPr>
          <p:cNvPr id="4" name="Slide Number Placeholder 3">
            <a:extLst>
              <a:ext uri="{FF2B5EF4-FFF2-40B4-BE49-F238E27FC236}">
                <a16:creationId xmlns:a16="http://schemas.microsoft.com/office/drawing/2014/main" id="{7987E587-EF68-E547-A78E-30B362ADE062}"/>
              </a:ext>
            </a:extLst>
          </p:cNvPr>
          <p:cNvSpPr>
            <a:spLocks noGrp="1"/>
          </p:cNvSpPr>
          <p:nvPr>
            <p:ph type="sldNum" sz="quarter" idx="11"/>
          </p:nvPr>
        </p:nvSpPr>
        <p:spPr/>
        <p:txBody>
          <a:bodyPr/>
          <a:lstStyle/>
          <a:p>
            <a:fld id="{B67B645E-C5E5-4727-B977-D372A0AA71D9}" type="slidenum">
              <a:rPr lang="en-US" smtClean="0"/>
              <a:pPr/>
              <a:t>8</a:t>
            </a:fld>
            <a:endParaRPr lang="en-US" dirty="0"/>
          </a:p>
        </p:txBody>
      </p:sp>
      <p:pic>
        <p:nvPicPr>
          <p:cNvPr id="6" name="Picture 5">
            <a:extLst>
              <a:ext uri="{FF2B5EF4-FFF2-40B4-BE49-F238E27FC236}">
                <a16:creationId xmlns:a16="http://schemas.microsoft.com/office/drawing/2014/main" id="{7AB6080F-B67B-A37C-4EF4-34A84DFCB1EB}"/>
              </a:ext>
            </a:extLst>
          </p:cNvPr>
          <p:cNvPicPr>
            <a:picLocks noChangeAspect="1"/>
          </p:cNvPicPr>
          <p:nvPr/>
        </p:nvPicPr>
        <p:blipFill>
          <a:blip r:embed="rId2"/>
          <a:stretch>
            <a:fillRect/>
          </a:stretch>
        </p:blipFill>
        <p:spPr>
          <a:xfrm>
            <a:off x="856409" y="4161025"/>
            <a:ext cx="3542740" cy="2614893"/>
          </a:xfrm>
          <a:prstGeom prst="rect">
            <a:avLst/>
          </a:prstGeom>
        </p:spPr>
      </p:pic>
      <p:pic>
        <p:nvPicPr>
          <p:cNvPr id="7" name="Picture 6" descr="A screen shot of a graph&#10;&#10;AI-generated content may be incorrect.">
            <a:extLst>
              <a:ext uri="{FF2B5EF4-FFF2-40B4-BE49-F238E27FC236}">
                <a16:creationId xmlns:a16="http://schemas.microsoft.com/office/drawing/2014/main" id="{E63FED7A-A6A7-2258-3BB8-EA47CFBB7B3D}"/>
              </a:ext>
            </a:extLst>
          </p:cNvPr>
          <p:cNvPicPr>
            <a:picLocks noChangeAspect="1"/>
          </p:cNvPicPr>
          <p:nvPr/>
        </p:nvPicPr>
        <p:blipFill>
          <a:blip r:embed="rId3"/>
          <a:stretch>
            <a:fillRect/>
          </a:stretch>
        </p:blipFill>
        <p:spPr>
          <a:xfrm>
            <a:off x="4089027" y="1399615"/>
            <a:ext cx="1714500" cy="2609850"/>
          </a:xfrm>
          <a:prstGeom prst="rect">
            <a:avLst/>
          </a:prstGeom>
        </p:spPr>
      </p:pic>
      <p:pic>
        <p:nvPicPr>
          <p:cNvPr id="8" name="Picture 7">
            <a:extLst>
              <a:ext uri="{FF2B5EF4-FFF2-40B4-BE49-F238E27FC236}">
                <a16:creationId xmlns:a16="http://schemas.microsoft.com/office/drawing/2014/main" id="{8AE33E62-10C2-4A68-775E-D41DCE52A7D1}"/>
              </a:ext>
            </a:extLst>
          </p:cNvPr>
          <p:cNvPicPr>
            <a:picLocks noChangeAspect="1"/>
          </p:cNvPicPr>
          <p:nvPr/>
        </p:nvPicPr>
        <p:blipFill>
          <a:blip r:embed="rId4"/>
          <a:stretch>
            <a:fillRect/>
          </a:stretch>
        </p:blipFill>
        <p:spPr>
          <a:xfrm>
            <a:off x="860331" y="1403130"/>
            <a:ext cx="2884955" cy="2610970"/>
          </a:xfrm>
          <a:prstGeom prst="rect">
            <a:avLst/>
          </a:prstGeom>
        </p:spPr>
      </p:pic>
    </p:spTree>
    <p:extLst>
      <p:ext uri="{BB962C8B-B14F-4D97-AF65-F5344CB8AC3E}">
        <p14:creationId xmlns:p14="http://schemas.microsoft.com/office/powerpoint/2010/main" val="176931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77D9-3B01-AF9B-1C7F-1BE6C4B555C9}"/>
              </a:ext>
            </a:extLst>
          </p:cNvPr>
          <p:cNvSpPr>
            <a:spLocks noGrp="1"/>
          </p:cNvSpPr>
          <p:nvPr>
            <p:ph type="title"/>
          </p:nvPr>
        </p:nvSpPr>
        <p:spPr>
          <a:xfrm>
            <a:off x="841248" y="613524"/>
            <a:ext cx="10479024" cy="557784"/>
          </a:xfrm>
        </p:spPr>
        <p:txBody>
          <a:bodyPr/>
          <a:lstStyle/>
          <a:p>
            <a:r>
              <a:rPr lang="en-US" sz="3200" dirty="0"/>
              <a:t>Behavioral Risk Factor Surveillance System (BRFSS) 2019-20</a:t>
            </a:r>
          </a:p>
        </p:txBody>
      </p:sp>
      <p:sp>
        <p:nvSpPr>
          <p:cNvPr id="3" name="Content Placeholder 2">
            <a:extLst>
              <a:ext uri="{FF2B5EF4-FFF2-40B4-BE49-F238E27FC236}">
                <a16:creationId xmlns:a16="http://schemas.microsoft.com/office/drawing/2014/main" id="{5CD469C6-791B-8A49-3CFD-934446D32FF9}"/>
              </a:ext>
            </a:extLst>
          </p:cNvPr>
          <p:cNvSpPr>
            <a:spLocks noGrp="1"/>
          </p:cNvSpPr>
          <p:nvPr>
            <p:ph sz="quarter" idx="13"/>
          </p:nvPr>
        </p:nvSpPr>
        <p:spPr>
          <a:xfrm>
            <a:off x="841248" y="1536827"/>
            <a:ext cx="4751022" cy="4479925"/>
          </a:xfrm>
        </p:spPr>
        <p:txBody>
          <a:bodyPr vert="horz" lIns="0" tIns="0" rIns="0" bIns="0" rtlCol="0" anchor="t">
            <a:normAutofit/>
          </a:bodyPr>
          <a:lstStyle/>
          <a:p>
            <a:pPr marL="347345" indent="-347345"/>
            <a:r>
              <a:rPr lang="en-US" sz="2200" dirty="0"/>
              <a:t>Telephone survey developed by CDC</a:t>
            </a:r>
          </a:p>
          <a:p>
            <a:pPr marL="347345" indent="-347345"/>
            <a:r>
              <a:rPr lang="en-US" sz="2200" dirty="0"/>
              <a:t>New York specific results</a:t>
            </a:r>
          </a:p>
          <a:p>
            <a:pPr marL="347345" indent="-347345"/>
            <a:r>
              <a:rPr lang="en-US" sz="2200" dirty="0"/>
              <a:t>Healthcare disparities noted when comparing LGBT against All NYS adults </a:t>
            </a:r>
          </a:p>
          <a:p>
            <a:pPr marL="347345" indent="-347345"/>
            <a:endParaRPr lang="en-US" sz="600" dirty="0">
              <a:solidFill>
                <a:srgbClr val="404040"/>
              </a:solidFill>
              <a:latin typeface="Calibri"/>
              <a:ea typeface="Calibri"/>
              <a:cs typeface="Calibri"/>
            </a:endParaRPr>
          </a:p>
          <a:p>
            <a:pPr marL="347345" indent="-347345"/>
            <a:endParaRPr lang="en-US" sz="2200" dirty="0"/>
          </a:p>
          <a:p>
            <a:pPr marL="347345" indent="-347345"/>
            <a:endParaRPr lang="en-US" sz="2200" dirty="0"/>
          </a:p>
          <a:p>
            <a:pPr marL="347345" indent="-347345"/>
            <a:endParaRPr lang="en-US" sz="2200" dirty="0"/>
          </a:p>
          <a:p>
            <a:pPr marL="347345" indent="-347345"/>
            <a:endParaRPr lang="en-US" sz="2200" dirty="0"/>
          </a:p>
        </p:txBody>
      </p:sp>
      <p:sp>
        <p:nvSpPr>
          <p:cNvPr id="4" name="Slide Number Placeholder 3">
            <a:extLst>
              <a:ext uri="{FF2B5EF4-FFF2-40B4-BE49-F238E27FC236}">
                <a16:creationId xmlns:a16="http://schemas.microsoft.com/office/drawing/2014/main" id="{495B7763-8E8D-CB38-6727-E7DC3DE1BFF7}"/>
              </a:ext>
            </a:extLst>
          </p:cNvPr>
          <p:cNvSpPr>
            <a:spLocks noGrp="1"/>
          </p:cNvSpPr>
          <p:nvPr>
            <p:ph type="sldNum" sz="quarter" idx="11"/>
          </p:nvPr>
        </p:nvSpPr>
        <p:spPr/>
        <p:txBody>
          <a:bodyPr/>
          <a:lstStyle/>
          <a:p>
            <a:fld id="{B67B645E-C5E5-4727-B977-D372A0AA71D9}" type="slidenum">
              <a:rPr lang="en-US" smtClean="0"/>
              <a:pPr/>
              <a:t>9</a:t>
            </a:fld>
            <a:endParaRPr lang="en-US" dirty="0"/>
          </a:p>
        </p:txBody>
      </p:sp>
      <p:pic>
        <p:nvPicPr>
          <p:cNvPr id="6" name="Picture 5" descr="A table with text and numbers&#10;&#10;AI-generated content may be incorrect.">
            <a:extLst>
              <a:ext uri="{FF2B5EF4-FFF2-40B4-BE49-F238E27FC236}">
                <a16:creationId xmlns:a16="http://schemas.microsoft.com/office/drawing/2014/main" id="{CC0BEC54-60A1-AFB4-6982-BD1E9CCD25F0}"/>
              </a:ext>
            </a:extLst>
          </p:cNvPr>
          <p:cNvPicPr>
            <a:picLocks noChangeAspect="1"/>
          </p:cNvPicPr>
          <p:nvPr/>
        </p:nvPicPr>
        <p:blipFill>
          <a:blip r:embed="rId2"/>
          <a:stretch>
            <a:fillRect/>
          </a:stretch>
        </p:blipFill>
        <p:spPr>
          <a:xfrm>
            <a:off x="5369168" y="2039449"/>
            <a:ext cx="6389078" cy="1606794"/>
          </a:xfrm>
          <a:prstGeom prst="rect">
            <a:avLst/>
          </a:prstGeom>
        </p:spPr>
      </p:pic>
      <p:pic>
        <p:nvPicPr>
          <p:cNvPr id="7" name="Picture 6" descr="A table with numbers and text&#10;&#10;AI-generated content may be incorrect.">
            <a:extLst>
              <a:ext uri="{FF2B5EF4-FFF2-40B4-BE49-F238E27FC236}">
                <a16:creationId xmlns:a16="http://schemas.microsoft.com/office/drawing/2014/main" id="{2A55CDFB-3C84-5E5D-A372-6BF167042B36}"/>
              </a:ext>
            </a:extLst>
          </p:cNvPr>
          <p:cNvPicPr>
            <a:picLocks noChangeAspect="1"/>
          </p:cNvPicPr>
          <p:nvPr/>
        </p:nvPicPr>
        <p:blipFill>
          <a:blip r:embed="rId3"/>
          <a:stretch>
            <a:fillRect/>
          </a:stretch>
        </p:blipFill>
        <p:spPr>
          <a:xfrm>
            <a:off x="2066192" y="4185504"/>
            <a:ext cx="9696450" cy="1838325"/>
          </a:xfrm>
          <a:prstGeom prst="rect">
            <a:avLst/>
          </a:prstGeom>
        </p:spPr>
      </p:pic>
      <p:sp>
        <p:nvSpPr>
          <p:cNvPr id="8" name="TextBox 7">
            <a:extLst>
              <a:ext uri="{FF2B5EF4-FFF2-40B4-BE49-F238E27FC236}">
                <a16:creationId xmlns:a16="http://schemas.microsoft.com/office/drawing/2014/main" id="{9085B6C7-5A40-CDA4-0940-57B8000A1F1D}"/>
              </a:ext>
            </a:extLst>
          </p:cNvPr>
          <p:cNvSpPr txBox="1"/>
          <p:nvPr/>
        </p:nvSpPr>
        <p:spPr>
          <a:xfrm>
            <a:off x="6393655" y="6179344"/>
            <a:ext cx="548878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solidFill>
                  <a:srgbClr val="404040"/>
                </a:solidFill>
                <a:latin typeface="Calibri"/>
                <a:ea typeface="Calibri"/>
                <a:cs typeface="Calibri"/>
              </a:rPr>
              <a:t>** LGBO is an acronym used to reference adults who self- identify as lesbian, gay, bisexual, or other sexual orientation.</a:t>
            </a:r>
            <a:endParaRPr lang="en-US" dirty="0"/>
          </a:p>
        </p:txBody>
      </p:sp>
    </p:spTree>
    <p:extLst>
      <p:ext uri="{BB962C8B-B14F-4D97-AF65-F5344CB8AC3E}">
        <p14:creationId xmlns:p14="http://schemas.microsoft.com/office/powerpoint/2010/main" val="2181893557"/>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2cccd37-1529-4bdb-80e4-007982c42467" xsi:nil="true"/>
    <lcf76f155ced4ddcb4097134ff3c332f xmlns="c6a150e9-571f-46dd-be5f-b16145ef198d">
      <Terms xmlns="http://schemas.microsoft.com/office/infopath/2007/PartnerControls"/>
    </lcf76f155ced4ddcb4097134ff3c332f>
    <PHIConfidentialHighSev xmlns="c6a150e9-571f-46dd-be5f-b16145ef198d" xsi:nil="true"/>
    <PCI_Doc xmlns="c6a150e9-571f-46dd-be5f-b16145ef198d" xsi:nil="true"/>
    <PHIConfidential xmlns="c6a150e9-571f-46dd-be5f-b16145ef19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7" ma:contentTypeDescription="Create a new document." ma:contentTypeScope="" ma:versionID="de317c3c931000449c8dd64606703355">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f511e211ac02ae9f639a0eb55837a567"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A62CD975-B9C7-4F17-9F3C-F15CC86692FE}"/>
</file>

<file path=docMetadata/LabelInfo.xml><?xml version="1.0" encoding="utf-8"?>
<clbl:labelList xmlns:clbl="http://schemas.microsoft.com/office/2020/mipLabelMetadata">
  <clbl:label id="{f6aa5129-26ad-454c-912e-ed26872b9e69}" enabled="1" method="Standard" siteId="{f6f442be-a6a0-4cbe-bc32-1f76a10f316b}" removed="0"/>
</clbl:labelList>
</file>

<file path=docProps/app.xml><?xml version="1.0" encoding="utf-8"?>
<Properties xmlns="http://schemas.openxmlformats.org/officeDocument/2006/extended-properties" xmlns:vt="http://schemas.openxmlformats.org/officeDocument/2006/docPropsVTypes">
  <Template/>
  <TotalTime>0</TotalTime>
  <Words>417</Words>
  <Application>Microsoft Office PowerPoint</Application>
  <PresentationFormat>Widescreen</PresentationFormat>
  <Paragraphs>108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Custom</vt:lpstr>
      <vt:lpstr>LGBTQ+ Care: What All PCPs Should Know </vt:lpstr>
      <vt:lpstr>Disclosures</vt:lpstr>
      <vt:lpstr>Agenda</vt:lpstr>
      <vt:lpstr>Defining Terms</vt:lpstr>
      <vt:lpstr>Definitions </vt:lpstr>
      <vt:lpstr>So if sexual orientation and gender identity are this different, why is it LGBTQIA+?</vt:lpstr>
      <vt:lpstr>PowerPoint Presentation</vt:lpstr>
      <vt:lpstr>Your patients identify as lgbtq+, but they might not share</vt:lpstr>
      <vt:lpstr>Behavioral Risk Factor Surveillance System (BRFSS) 2019-20</vt:lpstr>
      <vt:lpstr>Healthcare disparities </vt:lpstr>
      <vt:lpstr>Screening Recommendations </vt:lpstr>
      <vt:lpstr>ALL AGE APPROPRIATE SCREENING RECOMMENDATIONS...  </vt:lpstr>
      <vt:lpstr>Mammography In transgender women </vt:lpstr>
      <vt:lpstr>Mental Health/ trauma History </vt:lpstr>
      <vt:lpstr>Additional or more targeted screens</vt:lpstr>
      <vt:lpstr>HPV Vaccine  </vt:lpstr>
      <vt:lpstr>Hepatitis A Vaccine</vt:lpstr>
      <vt:lpstr>Anal Pap smears </vt:lpstr>
      <vt:lpstr>Anal pap smears</vt:lpstr>
      <vt:lpstr>Prescribing PrEP </vt:lpstr>
      <vt:lpstr>Who is Eligible?</vt:lpstr>
      <vt:lpstr>PATIENT IS DETERMINED TO BE ELIGIBLE FOR PREP, WHICH OPTION IS BEST FOR THEM AND WHAT DO WE NEED TO CHECK?</vt:lpstr>
      <vt:lpstr>WHEN TO CHOOSE WHICH OPTION </vt:lpstr>
      <vt:lpstr>Review Side EffectS</vt:lpstr>
      <vt:lpstr>Apretude (cabotegravir) vs oral prep options</vt:lpstr>
      <vt:lpstr>What is PREP 2-1-1?</vt:lpstr>
      <vt:lpstr>BASELINE Labs</vt:lpstr>
      <vt:lpstr>Recurrent labs  </vt:lpstr>
      <vt:lpstr>follow UP </vt:lpstr>
      <vt:lpstr>BILLING/CODING</vt:lpstr>
      <vt:lpstr>HIV PEP </vt:lpstr>
      <vt:lpstr>DOXY PEP </vt:lpstr>
      <vt:lpstr>PowerPoint Presentation</vt:lpstr>
      <vt:lpstr>Even if you are not managing gender affirming hormone therapy, it's important to consider medication effects / side effects</vt:lpstr>
      <vt:lpstr>TESTOSTERONE </vt:lpstr>
      <vt:lpstr>Testosterone </vt:lpstr>
      <vt:lpstr>ESTROGEN</vt:lpstr>
      <vt:lpstr>Other Medications prescribed</vt:lpstr>
      <vt:lpstr>Resources to Learn more ABOUT GENDER AFFIRMING HORMONE THERAPY </vt:lpstr>
      <vt:lpstr>How to share that you are an ally?</vt:lpstr>
      <vt:lpstr>GLMA Healthcare Directory</vt:lpstr>
      <vt:lpstr>Search Results</vt:lpstr>
      <vt:lpstr>Interested in learning more?</vt:lpstr>
      <vt:lpstr>Takeaway thoughts</vt:lpstr>
      <vt:lpstr>hANDOUTS</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1583</cp:revision>
  <dcterms:created xsi:type="dcterms:W3CDTF">2025-02-22T17:18:40Z</dcterms:created>
  <dcterms:modified xsi:type="dcterms:W3CDTF">2025-03-24T02:49:36Z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