
<file path=[Content_Types].xml><?xml version="1.0" encoding="utf-8"?>
<Types xmlns="http://schemas.openxmlformats.org/package/2006/content-types">
  <Default Extension="heic" ContentType="image/heic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0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20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3"/>
  </p:sldMasterIdLst>
  <p:notesMasterIdLst>
    <p:notesMasterId r:id="rId64"/>
  </p:notesMasterIdLst>
  <p:handoutMasterIdLst>
    <p:handoutMasterId r:id="rId65"/>
  </p:handoutMasterIdLst>
  <p:sldIdLst>
    <p:sldId id="259" r:id="rId4"/>
    <p:sldId id="359" r:id="rId5"/>
    <p:sldId id="382" r:id="rId6"/>
    <p:sldId id="352" r:id="rId7"/>
    <p:sldId id="360" r:id="rId8"/>
    <p:sldId id="361" r:id="rId9"/>
    <p:sldId id="353" r:id="rId10"/>
    <p:sldId id="354" r:id="rId11"/>
    <p:sldId id="269" r:id="rId12"/>
    <p:sldId id="362" r:id="rId13"/>
    <p:sldId id="363" r:id="rId14"/>
    <p:sldId id="355" r:id="rId15"/>
    <p:sldId id="364" r:id="rId16"/>
    <p:sldId id="365" r:id="rId17"/>
    <p:sldId id="366" r:id="rId18"/>
    <p:sldId id="381" r:id="rId19"/>
    <p:sldId id="367" r:id="rId20"/>
    <p:sldId id="270" r:id="rId21"/>
    <p:sldId id="260" r:id="rId22"/>
    <p:sldId id="261" r:id="rId23"/>
    <p:sldId id="265" r:id="rId24"/>
    <p:sldId id="268" r:id="rId25"/>
    <p:sldId id="383" r:id="rId26"/>
    <p:sldId id="310" r:id="rId27"/>
    <p:sldId id="327" r:id="rId28"/>
    <p:sldId id="329" r:id="rId29"/>
    <p:sldId id="332" r:id="rId30"/>
    <p:sldId id="333" r:id="rId31"/>
    <p:sldId id="368" r:id="rId32"/>
    <p:sldId id="369" r:id="rId33"/>
    <p:sldId id="370" r:id="rId34"/>
    <p:sldId id="379" r:id="rId35"/>
    <p:sldId id="380" r:id="rId36"/>
    <p:sldId id="371" r:id="rId37"/>
    <p:sldId id="372" r:id="rId38"/>
    <p:sldId id="373" r:id="rId39"/>
    <p:sldId id="374" r:id="rId40"/>
    <p:sldId id="375" r:id="rId41"/>
    <p:sldId id="376" r:id="rId42"/>
    <p:sldId id="377" r:id="rId43"/>
    <p:sldId id="274" r:id="rId44"/>
    <p:sldId id="378" r:id="rId45"/>
    <p:sldId id="307" r:id="rId46"/>
    <p:sldId id="347" r:id="rId47"/>
    <p:sldId id="351" r:id="rId48"/>
    <p:sldId id="292" r:id="rId49"/>
    <p:sldId id="293" r:id="rId50"/>
    <p:sldId id="294" r:id="rId51"/>
    <p:sldId id="296" r:id="rId52"/>
    <p:sldId id="297" r:id="rId53"/>
    <p:sldId id="298" r:id="rId54"/>
    <p:sldId id="299" r:id="rId55"/>
    <p:sldId id="300" r:id="rId56"/>
    <p:sldId id="384" r:id="rId57"/>
    <p:sldId id="301" r:id="rId58"/>
    <p:sldId id="302" r:id="rId59"/>
    <p:sldId id="303" r:id="rId60"/>
    <p:sldId id="304" r:id="rId61"/>
    <p:sldId id="305" r:id="rId62"/>
    <p:sldId id="306" r:id="rId63"/>
  </p:sldIdLst>
  <p:sldSz cx="9144000" cy="6858000" type="screen4x3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ヒラギノ角ゴ Pro W3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ヒラギノ角ゴ Pro W3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ヒラギノ角ゴ Pro W3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ヒラギノ角ゴ Pro W3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ヒラギノ角ゴ Pro W3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ヒラギノ角ゴ Pro W3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ヒラギノ角ゴ Pro W3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ヒラギノ角ゴ Pro W3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ヒラギノ角ゴ Pro W3" charset="-128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Objects="1">
      <p:cViewPr varScale="1">
        <p:scale>
          <a:sx n="70" d="100"/>
          <a:sy n="70" d="100"/>
        </p:scale>
        <p:origin x="132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presProps" Target="presProps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1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viewProps" Target="view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customXml" Target="../customXml/item3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handoutMaster" Target="handoutMasters/handout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575C4CB-5566-4FF6-88FD-5ACA3352E29E}" type="datetime1">
              <a:rPr lang="en-US" altLang="en-US"/>
              <a:pPr>
                <a:defRPr/>
              </a:pPr>
              <a:t>3/26/2025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938FEC4-125A-4F58-9452-BDC142CAAE5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600867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7BBAD6D2-C1E2-4679-8DF7-C012540D9A4B}" type="datetime1">
              <a:rPr lang="en-US" altLang="en-US"/>
              <a:pPr>
                <a:defRPr/>
              </a:pPr>
              <a:t>3/26/2025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47ECAA2-8544-4F78-A15E-E1165626209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359527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+mn-cs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C0E2B57-4E22-4E53-B391-F6A6EC726FDA}" type="slidenum">
              <a:rPr lang="en-US"/>
              <a:pPr/>
              <a:t>9</a:t>
            </a:fld>
            <a:endParaRPr lang="en-US"/>
          </a:p>
        </p:txBody>
      </p:sp>
      <p:sp>
        <p:nvSpPr>
          <p:cNvPr id="165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9839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3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50</a:t>
            </a:fld>
            <a:endParaRPr/>
          </a:p>
        </p:txBody>
      </p:sp>
      <p:sp>
        <p:nvSpPr>
          <p:cNvPr id="417" name="Google Shape;417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18" name="Google Shape;418;p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" name="Google Shape;424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" name="Google Shape;436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4" name="Google Shape;444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" name="Google Shape;450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6945D00-AF24-4308-AB04-0EF188365E4D}" type="slidenum">
              <a:rPr lang="en-US"/>
              <a:pPr/>
              <a:t>18</a:t>
            </a:fld>
            <a:endParaRPr lang="en-US"/>
          </a:p>
        </p:txBody>
      </p:sp>
      <p:sp>
        <p:nvSpPr>
          <p:cNvPr id="166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8560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5" name="Google Shape;475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9" name="Google Shape;489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  <p:sp>
        <p:nvSpPr>
          <p:cNvPr id="89" name="Google Shape;8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0" name="Google Shape;9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  <p:sp>
        <p:nvSpPr>
          <p:cNvPr id="100" name="Google Shape;10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1" name="Google Shape;10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520A648-AED6-4B5E-B180-9C8DBFDA27CC}" type="slidenum">
              <a:rPr lang="en-US"/>
              <a:pPr/>
              <a:t>41</a:t>
            </a:fld>
            <a:endParaRPr lang="en-US"/>
          </a:p>
        </p:txBody>
      </p:sp>
      <p:sp>
        <p:nvSpPr>
          <p:cNvPr id="171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1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9165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" name="Google Shape;496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OS-Titl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>
            <a:lvl1pPr algn="l">
              <a:defRPr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286000"/>
            <a:ext cx="6400800" cy="533400"/>
          </a:xfrm>
        </p:spPr>
        <p:txBody>
          <a:bodyPr/>
          <a:lstStyle>
            <a:lvl1pPr marL="0" indent="0" algn="l">
              <a:buNone/>
              <a:defRPr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0" y="5991225"/>
            <a:ext cx="2590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b="1" smtClean="0">
                <a:latin typeface="Trade Gothic LT Std" charset="0"/>
              </a:defRPr>
            </a:lvl1pPr>
          </a:lstStyle>
          <a:p>
            <a:pPr>
              <a:defRPr/>
            </a:pPr>
            <a:r>
              <a:rPr lang="en-US" altLang="en-US"/>
              <a:t>September 26, 2012</a:t>
            </a:r>
          </a:p>
        </p:txBody>
      </p:sp>
    </p:spTree>
    <p:extLst>
      <p:ext uri="{BB962C8B-B14F-4D97-AF65-F5344CB8AC3E}">
        <p14:creationId xmlns:p14="http://schemas.microsoft.com/office/powerpoint/2010/main" val="34847505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OS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28701"/>
            <a:ext cx="6324600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54264"/>
            <a:ext cx="6324600" cy="374173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877538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S-Picture/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267200" y="1028701"/>
            <a:ext cx="3886200" cy="49910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381000" y="1028700"/>
            <a:ext cx="3733800" cy="3543300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344375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85800"/>
            <a:ext cx="8077200" cy="6556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524000"/>
            <a:ext cx="3962400" cy="4602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724400" y="1524000"/>
            <a:ext cx="3962400" cy="4602163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D4E1778-D3FB-4363-81D0-6A3F1B11B40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914918"/>
      </p:ext>
    </p:extLst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5FAD3ECD-7A63-411E-AA08-C4D08AABB3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970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2970887F-5B8F-471C-898D-BE68DB800A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5481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Text, and 2 Content" type="txAndTwoObj">
  <p:cSld name="Title, Text, and 2 Conten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5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5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59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59"/>
          <p:cNvSpPr txBox="1">
            <a:spLocks noGrp="1"/>
          </p:cNvSpPr>
          <p:nvPr>
            <p:ph type="body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59"/>
          <p:cNvSpPr txBox="1">
            <a:spLocks noGrp="1"/>
          </p:cNvSpPr>
          <p:nvPr>
            <p:ph type="dt" idx="10"/>
          </p:nvPr>
        </p:nvSpPr>
        <p:spPr>
          <a:xfrm>
            <a:off x="457200" y="625157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1" name="Google Shape;51;p59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2" name="Google Shape;52;p59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531778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1028700"/>
            <a:ext cx="6019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2354263"/>
            <a:ext cx="6019800" cy="366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7" r:id="rId2"/>
    <p:sldLayoutId id="2147483658" r:id="rId3"/>
    <p:sldLayoutId id="2147483660" r:id="rId4"/>
    <p:sldLayoutId id="2147483661" r:id="rId5"/>
    <p:sldLayoutId id="2147483662" r:id="rId6"/>
    <p:sldLayoutId id="2147483663" r:id="rId7"/>
  </p:sldLayoutIdLst>
  <p:hf sldNum="0"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3200" b="1" kern="1200">
          <a:solidFill>
            <a:schemeClr val="tx1"/>
          </a:solidFill>
          <a:latin typeface="+mj-lt"/>
          <a:ea typeface="ヒラギノ角ゴ Pro W3" charset="-128"/>
          <a:cs typeface="Trade Gothic LT Std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rade Gothic LT Std" charset="0"/>
          <a:ea typeface="ヒラギノ角ゴ Pro W3" charset="-128"/>
          <a:cs typeface="Trade Gothic LT Std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rade Gothic LT Std" charset="0"/>
          <a:ea typeface="ヒラギノ角ゴ Pro W3" charset="-128"/>
          <a:cs typeface="Trade Gothic LT Std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rade Gothic LT Std" charset="0"/>
          <a:ea typeface="ヒラギノ角ゴ Pro W3" charset="-128"/>
          <a:cs typeface="Trade Gothic LT Std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rade Gothic LT Std" charset="0"/>
          <a:ea typeface="ヒラギノ角ゴ Pro W3" charset="-128"/>
          <a:cs typeface="Trade Gothic LT Std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rade Gothic LT Std" charset="0"/>
          <a:ea typeface="ヒラギノ角ゴ Pro W3" charset="-128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rade Gothic LT Std" charset="0"/>
          <a:ea typeface="ヒラギノ角ゴ Pro W3" charset="-128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rade Gothic LT Std" charset="0"/>
          <a:ea typeface="ヒラギノ角ゴ Pro W3" charset="-128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rade Gothic LT Std" charset="0"/>
          <a:ea typeface="ヒラギノ角ゴ Pro W3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2"/>
          </a:solidFill>
          <a:latin typeface="+mj-lt"/>
          <a:ea typeface="ヒラギノ角ゴ Pro W3" charset="-128"/>
          <a:cs typeface="Trade Gothic LT Std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ern="1200">
          <a:solidFill>
            <a:schemeClr val="tx2"/>
          </a:solidFill>
          <a:latin typeface="+mj-lt"/>
          <a:ea typeface="ヒラギノ角ゴ Pro W3" charset="-128"/>
          <a:cs typeface="Trade Gothic LT Std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2"/>
          </a:solidFill>
          <a:latin typeface="+mj-lt"/>
          <a:ea typeface="ヒラギノ角ゴ Pro W3" charset="-128"/>
          <a:cs typeface="Trade Gothic LT Std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ern="1200">
          <a:solidFill>
            <a:schemeClr val="tx2"/>
          </a:solidFill>
          <a:latin typeface="+mj-lt"/>
          <a:ea typeface="ヒラギノ角ゴ Pro W3" charset="-128"/>
          <a:cs typeface="Trade Gothic LT Std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kern="1200">
          <a:solidFill>
            <a:schemeClr val="tx2"/>
          </a:solidFill>
          <a:latin typeface="+mj-lt"/>
          <a:ea typeface="ヒラギノ角ゴ Pro W3" charset="-128"/>
          <a:cs typeface="Trade Gothic LT Std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www.orthobullets.com/knee-and-sports/3005/meniscal-injury#7702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aos.org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heic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hyperlink" Target="https://www.youtube.com/watch?v=LRkmciKCy5o" TargetMode="External"/><Relationship Id="rId3" Type="http://schemas.openxmlformats.org/officeDocument/2006/relationships/hyperlink" Target="https://www.sosjointreplacement.com/" TargetMode="External"/><Relationship Id="rId7" Type="http://schemas.openxmlformats.org/officeDocument/2006/relationships/hyperlink" Target="https://orthoinfo.aaos.org/" TargetMode="External"/><Relationship Id="rId12" Type="http://schemas.openxmlformats.org/officeDocument/2006/relationships/hyperlink" Target="https://www.youtube.com/watch?v=8nTc8gKzCxM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hyperlink" Target="https://www.youtube.com/watch?v=hzAr7jiDZX0&amp;feature=youtu.be" TargetMode="External"/><Relationship Id="rId5" Type="http://schemas.openxmlformats.org/officeDocument/2006/relationships/hyperlink" Target="https://www.aaos.org/" TargetMode="External"/><Relationship Id="rId10" Type="http://schemas.openxmlformats.org/officeDocument/2006/relationships/image" Target="../media/image47.jpg"/><Relationship Id="rId4" Type="http://schemas.openxmlformats.org/officeDocument/2006/relationships/image" Target="../media/image45.png"/><Relationship Id="rId9" Type="http://schemas.openxmlformats.org/officeDocument/2006/relationships/hyperlink" Target="https://hipknee.aahks.org/" TargetMode="External"/><Relationship Id="rId14" Type="http://schemas.openxmlformats.org/officeDocument/2006/relationships/hyperlink" Target="tel:+13152513163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heic"/><Relationship Id="rId2" Type="http://schemas.openxmlformats.org/officeDocument/2006/relationships/image" Target="../media/image48.heic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hyperlink" Target="tel:+13154986200" TargetMode="External"/><Relationship Id="rId4" Type="http://schemas.openxmlformats.org/officeDocument/2006/relationships/image" Target="../media/image5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rthobullets.com/" TargetMode="External"/><Relationship Id="rId2" Type="http://schemas.openxmlformats.org/officeDocument/2006/relationships/hyperlink" Target="http://www.orthoguidelines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wheelessonline.com/" TargetMode="Externa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8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g"/><Relationship Id="rId5" Type="http://schemas.openxmlformats.org/officeDocument/2006/relationships/image" Target="../media/image61.jpg"/><Relationship Id="rId4" Type="http://schemas.openxmlformats.org/officeDocument/2006/relationships/image" Target="../media/image60.jp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7" Type="http://schemas.openxmlformats.org/officeDocument/2006/relationships/image" Target="../media/image6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g"/><Relationship Id="rId5" Type="http://schemas.openxmlformats.org/officeDocument/2006/relationships/image" Target="../media/image65.jpg"/><Relationship Id="rId4" Type="http://schemas.openxmlformats.org/officeDocument/2006/relationships/image" Target="../media/image6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4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altLang="en-US" sz="4000" dirty="0">
                <a:latin typeface="+mj-lt"/>
                <a:cs typeface="Trade Gothic LT Std" charset="0"/>
              </a:rPr>
              <a:t>SJH Primary Care Refresher:</a:t>
            </a:r>
            <a:br>
              <a:rPr lang="en-US" altLang="en-US" sz="4000" dirty="0">
                <a:latin typeface="+mj-lt"/>
                <a:cs typeface="Trade Gothic LT Std" charset="0"/>
              </a:rPr>
            </a:br>
            <a:r>
              <a:rPr lang="en-US" altLang="en-US" sz="4000" dirty="0">
                <a:latin typeface="+mj-lt"/>
                <a:cs typeface="Trade Gothic LT Std" charset="0"/>
              </a:rPr>
              <a:t>Evaluation of hip &amp; knee pain</a:t>
            </a:r>
          </a:p>
        </p:txBody>
      </p:sp>
      <p:sp>
        <p:nvSpPr>
          <p:cNvPr id="5123" name="Subtitle 2"/>
          <p:cNvSpPr>
            <a:spLocks noGrp="1"/>
          </p:cNvSpPr>
          <p:nvPr>
            <p:ph type="subTitle" idx="1"/>
          </p:nvPr>
        </p:nvSpPr>
        <p:spPr>
          <a:xfrm>
            <a:off x="705374" y="1887204"/>
            <a:ext cx="6400800" cy="2819400"/>
          </a:xfrm>
        </p:spPr>
        <p:txBody>
          <a:bodyPr/>
          <a:lstStyle/>
          <a:p>
            <a:pPr eaLnBrk="1" hangingPunct="1"/>
            <a:endParaRPr lang="en-US" altLang="en-US" dirty="0">
              <a:latin typeface="+mj-lt"/>
              <a:cs typeface="Trade Gothic LT Std" charset="0"/>
            </a:endParaRPr>
          </a:p>
          <a:p>
            <a:pPr eaLnBrk="1" hangingPunct="1"/>
            <a:endParaRPr lang="en-US" altLang="en-US" sz="2800" dirty="0">
              <a:latin typeface="+mj-lt"/>
              <a:cs typeface="Trade Gothic LT Std" charset="0"/>
            </a:endParaRPr>
          </a:p>
          <a:p>
            <a:pPr eaLnBrk="1" hangingPunct="1"/>
            <a:r>
              <a:rPr lang="en-US" altLang="en-US" sz="2800" dirty="0">
                <a:latin typeface="+mj-lt"/>
                <a:cs typeface="Trade Gothic LT Std" charset="0"/>
              </a:rPr>
              <a:t>Kevin Kopko MD</a:t>
            </a:r>
          </a:p>
          <a:p>
            <a:pPr eaLnBrk="1" hangingPunct="1"/>
            <a:r>
              <a:rPr lang="en-US" altLang="en-US" sz="2800" dirty="0">
                <a:latin typeface="+mj-lt"/>
                <a:cs typeface="Trade Gothic LT Std" charset="0"/>
              </a:rPr>
              <a:t>	AAHKS &amp; AAOS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914400"/>
            <a:ext cx="3810000" cy="1143000"/>
          </a:xfrm>
        </p:spPr>
        <p:txBody>
          <a:bodyPr/>
          <a:lstStyle/>
          <a:p>
            <a:r>
              <a:rPr lang="en-US" dirty="0"/>
              <a:t>Weight bearing AP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544" r="15307"/>
          <a:stretch/>
        </p:blipFill>
        <p:spPr>
          <a:xfrm>
            <a:off x="533400" y="2158065"/>
            <a:ext cx="3352800" cy="37417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29000" y="5410200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L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4343400" y="914400"/>
            <a:ext cx="4572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+mj-lt"/>
                <a:ea typeface="ヒラギノ角ゴ Pro W3" charset="-128"/>
                <a:cs typeface="Trade Gothic LT Std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rade Gothic LT Std" charset="0"/>
                <a:ea typeface="ヒラギノ角ゴ Pro W3" charset="-128"/>
                <a:cs typeface="Trade Gothic LT Std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rade Gothic LT Std" charset="0"/>
                <a:ea typeface="ヒラギノ角ゴ Pro W3" charset="-128"/>
                <a:cs typeface="Trade Gothic LT Std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rade Gothic LT Std" charset="0"/>
                <a:ea typeface="ヒラギノ角ゴ Pro W3" charset="-128"/>
                <a:cs typeface="Trade Gothic LT Std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rade Gothic LT Std" charset="0"/>
                <a:ea typeface="ヒラギノ角ゴ Pro W3" charset="-128"/>
                <a:cs typeface="Trade Gothic LT Std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rade Gothic LT Std" charset="0"/>
                <a:ea typeface="ヒラギノ角ゴ Pro W3" charset="-128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rade Gothic LT Std" charset="0"/>
                <a:ea typeface="ヒラギノ角ゴ Pro W3" charset="-128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rade Gothic LT Std" charset="0"/>
                <a:ea typeface="ヒラギノ角ゴ Pro W3" charset="-128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rade Gothic LT Std" charset="0"/>
                <a:ea typeface="ヒラギノ角ゴ Pro W3" charset="-128"/>
              </a:defRPr>
            </a:lvl9pPr>
          </a:lstStyle>
          <a:p>
            <a:r>
              <a:rPr lang="en-US" dirty="0"/>
              <a:t>Weight bearing Tunnel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9921" r="5469"/>
          <a:stretch/>
        </p:blipFill>
        <p:spPr>
          <a:xfrm>
            <a:off x="4571999" y="2293002"/>
            <a:ext cx="4343401" cy="3471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8910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58060"/>
            <a:ext cx="3810000" cy="1143000"/>
          </a:xfrm>
        </p:spPr>
        <p:txBody>
          <a:bodyPr/>
          <a:lstStyle/>
          <a:p>
            <a:r>
              <a:rPr lang="en-US" dirty="0"/>
              <a:t>Lateral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29000" y="5410200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L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5715000" y="914400"/>
            <a:ext cx="3200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+mj-lt"/>
                <a:ea typeface="ヒラギノ角ゴ Pro W3" charset="-128"/>
                <a:cs typeface="Trade Gothic LT Std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rade Gothic LT Std" charset="0"/>
                <a:ea typeface="ヒラギノ角ゴ Pro W3" charset="-128"/>
                <a:cs typeface="Trade Gothic LT Std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rade Gothic LT Std" charset="0"/>
                <a:ea typeface="ヒラギノ角ゴ Pro W3" charset="-128"/>
                <a:cs typeface="Trade Gothic LT Std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rade Gothic LT Std" charset="0"/>
                <a:ea typeface="ヒラギノ角ゴ Pro W3" charset="-128"/>
                <a:cs typeface="Trade Gothic LT Std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rade Gothic LT Std" charset="0"/>
                <a:ea typeface="ヒラギノ角ゴ Pro W3" charset="-128"/>
                <a:cs typeface="Trade Gothic LT Std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rade Gothic LT Std" charset="0"/>
                <a:ea typeface="ヒラギノ角ゴ Pro W3" charset="-128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rade Gothic LT Std" charset="0"/>
                <a:ea typeface="ヒラギノ角ゴ Pro W3" charset="-128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rade Gothic LT Std" charset="0"/>
                <a:ea typeface="ヒラギノ角ゴ Pro W3" charset="-128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rade Gothic LT Std" charset="0"/>
                <a:ea typeface="ヒラギノ角ゴ Pro W3" charset="-128"/>
              </a:defRPr>
            </a:lvl9pPr>
          </a:lstStyle>
          <a:p>
            <a:r>
              <a:rPr lang="en-US" dirty="0"/>
              <a:t>Merchant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371600"/>
            <a:ext cx="2467389" cy="47291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8238" y="2149340"/>
            <a:ext cx="5325761" cy="323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1655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6324600" cy="1143000"/>
          </a:xfrm>
        </p:spPr>
        <p:txBody>
          <a:bodyPr/>
          <a:lstStyle/>
          <a:p>
            <a:r>
              <a:rPr lang="en-US" dirty="0"/>
              <a:t>Treatment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374550"/>
            <a:ext cx="6324600" cy="3741736"/>
          </a:xfrm>
        </p:spPr>
        <p:txBody>
          <a:bodyPr/>
          <a:lstStyle/>
          <a:p>
            <a:r>
              <a:rPr lang="en-US" dirty="0"/>
              <a:t>PT</a:t>
            </a:r>
          </a:p>
          <a:p>
            <a:r>
              <a:rPr lang="en-US" dirty="0"/>
              <a:t>NSAIDS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MRI</a:t>
            </a:r>
          </a:p>
          <a:p>
            <a:pPr lvl="1"/>
            <a:r>
              <a:rPr lang="en-US" dirty="0"/>
              <a:t>Instability</a:t>
            </a:r>
          </a:p>
          <a:p>
            <a:pPr lvl="1"/>
            <a:r>
              <a:rPr lang="en-US" dirty="0"/>
              <a:t>High level of suspicion for nondisplaced/subchondral fracture</a:t>
            </a:r>
          </a:p>
          <a:p>
            <a:pPr lvl="1"/>
            <a:endParaRPr lang="en-US" dirty="0"/>
          </a:p>
          <a:p>
            <a:r>
              <a:rPr lang="en-US" dirty="0"/>
              <a:t>CT Scan</a:t>
            </a:r>
          </a:p>
          <a:p>
            <a:pPr lvl="1"/>
            <a:r>
              <a:rPr lang="en-US" dirty="0"/>
              <a:t>Plateau fracture</a:t>
            </a:r>
          </a:p>
          <a:p>
            <a:pPr lvl="1"/>
            <a:r>
              <a:rPr lang="en-US" dirty="0"/>
              <a:t>CT Arthrogram if unable to MRI and concern for meniscal </a:t>
            </a:r>
          </a:p>
          <a:p>
            <a:pPr lvl="1"/>
            <a:endParaRPr lang="en-US" dirty="0"/>
          </a:p>
          <a:p>
            <a:r>
              <a:rPr lang="en-US" dirty="0"/>
              <a:t>Ultrasound – r/o DVT</a:t>
            </a:r>
          </a:p>
        </p:txBody>
      </p:sp>
    </p:spTree>
    <p:extLst>
      <p:ext uri="{BB962C8B-B14F-4D97-AF65-F5344CB8AC3E}">
        <p14:creationId xmlns:p14="http://schemas.microsoft.com/office/powerpoint/2010/main" val="3341857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04800" y="190500"/>
            <a:ext cx="6324600" cy="1143000"/>
          </a:xfrm>
        </p:spPr>
        <p:txBody>
          <a:bodyPr/>
          <a:lstStyle/>
          <a:p>
            <a:r>
              <a:rPr lang="en-US" dirty="0"/>
              <a:t>Gout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1143000"/>
            <a:ext cx="6324600" cy="3741736"/>
          </a:xfrm>
        </p:spPr>
        <p:txBody>
          <a:bodyPr/>
          <a:lstStyle/>
          <a:p>
            <a:r>
              <a:rPr lang="en-US" dirty="0"/>
              <a:t>NSAIDs</a:t>
            </a:r>
          </a:p>
          <a:p>
            <a:endParaRPr lang="en-US" dirty="0"/>
          </a:p>
          <a:p>
            <a:r>
              <a:rPr lang="en-US" dirty="0"/>
              <a:t>Colchicine – Acute flares</a:t>
            </a:r>
          </a:p>
          <a:p>
            <a:endParaRPr lang="en-US" dirty="0"/>
          </a:p>
          <a:p>
            <a:r>
              <a:rPr lang="en-US" dirty="0"/>
              <a:t>Allopurinol – Chronic suppression</a:t>
            </a:r>
          </a:p>
          <a:p>
            <a:endParaRPr lang="en-US" dirty="0"/>
          </a:p>
          <a:p>
            <a:r>
              <a:rPr lang="en-US" dirty="0"/>
              <a:t>Aspiration – confirm diagnosis</a:t>
            </a:r>
          </a:p>
          <a:p>
            <a:endParaRPr lang="en-US" dirty="0"/>
          </a:p>
          <a:p>
            <a:r>
              <a:rPr lang="en-US" dirty="0"/>
              <a:t>Steroid Injection – possibly shorten flares</a:t>
            </a:r>
          </a:p>
          <a:p>
            <a:pPr lvl="1"/>
            <a:r>
              <a:rPr lang="en-US" dirty="0"/>
              <a:t>Oral Steroids also an option</a:t>
            </a:r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10F01A-A198-620D-49C5-9938D6DB36AC}"/>
              </a:ext>
            </a:extLst>
          </p:cNvPr>
          <p:cNvSpPr txBox="1"/>
          <p:nvPr/>
        </p:nvSpPr>
        <p:spPr>
          <a:xfrm>
            <a:off x="1181100" y="5715000"/>
            <a:ext cx="75057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Pseudogout – same symptoms/treatment EXCEPT colchicine/allopurinol</a:t>
            </a:r>
          </a:p>
        </p:txBody>
      </p:sp>
    </p:spTree>
    <p:extLst>
      <p:ext uri="{BB962C8B-B14F-4D97-AF65-F5344CB8AC3E}">
        <p14:creationId xmlns:p14="http://schemas.microsoft.com/office/powerpoint/2010/main" val="34961043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4059"/>
            <a:ext cx="6324600" cy="1143000"/>
          </a:xfrm>
        </p:spPr>
        <p:txBody>
          <a:bodyPr/>
          <a:lstStyle/>
          <a:p>
            <a:r>
              <a:rPr lang="en-US" dirty="0"/>
              <a:t>Meniscus Tear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9864"/>
            <a:ext cx="7848600" cy="3741736"/>
          </a:xfrm>
        </p:spPr>
        <p:txBody>
          <a:bodyPr/>
          <a:lstStyle/>
          <a:p>
            <a:r>
              <a:rPr lang="en-US" dirty="0"/>
              <a:t>History ***</a:t>
            </a:r>
          </a:p>
          <a:p>
            <a:pPr lvl="1"/>
            <a:r>
              <a:rPr lang="en-US" dirty="0"/>
              <a:t>Traumatic Tear vs Degenerative Tear</a:t>
            </a:r>
          </a:p>
          <a:p>
            <a:r>
              <a:rPr lang="en-US" dirty="0"/>
              <a:t>Mechanical Symptoms</a:t>
            </a:r>
          </a:p>
          <a:p>
            <a:endParaRPr lang="en-US" dirty="0"/>
          </a:p>
          <a:p>
            <a:r>
              <a:rPr lang="en-US" dirty="0"/>
              <a:t>PT</a:t>
            </a:r>
          </a:p>
          <a:p>
            <a:r>
              <a:rPr lang="en-US" dirty="0"/>
              <a:t>Injection</a:t>
            </a:r>
          </a:p>
          <a:p>
            <a:r>
              <a:rPr lang="en-US" dirty="0"/>
              <a:t>MRI</a:t>
            </a:r>
          </a:p>
          <a:p>
            <a:endParaRPr lang="en-US" dirty="0"/>
          </a:p>
          <a:p>
            <a:r>
              <a:rPr lang="en-US" dirty="0"/>
              <a:t>Most meniscus tears will become asymptomatic without surgery</a:t>
            </a:r>
          </a:p>
          <a:p>
            <a:pPr lvl="1"/>
            <a:r>
              <a:rPr lang="en-US" dirty="0" err="1"/>
              <a:t>Nonoperative</a:t>
            </a:r>
            <a:r>
              <a:rPr lang="en-US" dirty="0"/>
              <a:t> treatment is NOT inferior to surgical treatment</a:t>
            </a:r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-92333"/>
            <a:ext cx="65" cy="18466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rgbClr val="22229C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https://www.orthobullets.com/images/question_sae.png">
            <a:hlinkClick r:id="rId2" tooltip="question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663" y="-593725"/>
            <a:ext cx="133350" cy="13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4203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63972"/>
            <a:ext cx="6324600" cy="1143000"/>
          </a:xfrm>
        </p:spPr>
        <p:txBody>
          <a:bodyPr/>
          <a:lstStyle/>
          <a:p>
            <a:r>
              <a:rPr lang="en-US" dirty="0"/>
              <a:t>Meniscus Surgery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1257" y="1143000"/>
            <a:ext cx="6324600" cy="3741736"/>
          </a:xfrm>
        </p:spPr>
        <p:txBody>
          <a:bodyPr/>
          <a:lstStyle/>
          <a:p>
            <a:r>
              <a:rPr lang="en-US" dirty="0"/>
              <a:t>Repair </a:t>
            </a:r>
          </a:p>
          <a:p>
            <a:pPr lvl="1"/>
            <a:r>
              <a:rPr lang="en-US" dirty="0"/>
              <a:t>Young Patients</a:t>
            </a:r>
          </a:p>
          <a:p>
            <a:pPr lvl="1"/>
            <a:r>
              <a:rPr lang="en-US" dirty="0"/>
              <a:t>Peripheral Tears</a:t>
            </a:r>
          </a:p>
          <a:p>
            <a:pPr lvl="1"/>
            <a:r>
              <a:rPr lang="en-US" dirty="0"/>
              <a:t>Acute and Traumatic</a:t>
            </a:r>
          </a:p>
          <a:p>
            <a:endParaRPr lang="en-US" dirty="0"/>
          </a:p>
          <a:p>
            <a:r>
              <a:rPr lang="en-US" dirty="0" err="1"/>
              <a:t>Menisectomy</a:t>
            </a:r>
            <a:endParaRPr lang="en-US" dirty="0"/>
          </a:p>
          <a:p>
            <a:pPr lvl="1"/>
            <a:r>
              <a:rPr lang="en-US" dirty="0"/>
              <a:t>Leads to arthritis, the more removed the faster it progresses</a:t>
            </a:r>
          </a:p>
          <a:p>
            <a:pPr lvl="1"/>
            <a:r>
              <a:rPr lang="en-US" dirty="0"/>
              <a:t>Success best with age &lt;40, no arthritis, normal alignment, single tear</a:t>
            </a:r>
          </a:p>
          <a:p>
            <a:pPr lvl="1"/>
            <a:r>
              <a:rPr lang="en-US" dirty="0"/>
              <a:t>80% satisfaction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3400" y="5091055"/>
            <a:ext cx="7620000" cy="923330"/>
          </a:xfrm>
          <a:prstGeom prst="rect">
            <a:avLst/>
          </a:prstGeom>
          <a:noFill/>
          <a:ln w="127000" cmpd="sng">
            <a:solidFill>
              <a:srgbClr val="FFFF00">
                <a:alpha val="99000"/>
              </a:srgbClr>
            </a:solidFill>
          </a:ln>
          <a:effectLst>
            <a:softEdge rad="38100"/>
          </a:effectLst>
        </p:spPr>
        <p:txBody>
          <a:bodyPr wrap="square" rtlCol="0">
            <a:spAutoFit/>
          </a:bodyPr>
          <a:lstStyle/>
          <a:p>
            <a:r>
              <a:rPr lang="en-US" altLang="en-US" dirty="0"/>
              <a:t>AAOS Position – STRONGLY AGAINST arthroscopic debridement surgery for patients with arthritis</a:t>
            </a:r>
          </a:p>
          <a:p>
            <a:r>
              <a:rPr lang="en-US" dirty="0"/>
              <a:t>	AKA – “clean out the arthritis”</a:t>
            </a:r>
          </a:p>
        </p:txBody>
      </p:sp>
    </p:spTree>
    <p:extLst>
      <p:ext uri="{BB962C8B-B14F-4D97-AF65-F5344CB8AC3E}">
        <p14:creationId xmlns:p14="http://schemas.microsoft.com/office/powerpoint/2010/main" val="39762405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04800"/>
            <a:ext cx="6324600" cy="1143000"/>
          </a:xfrm>
        </p:spPr>
        <p:txBody>
          <a:bodyPr/>
          <a:lstStyle/>
          <a:p>
            <a:r>
              <a:rPr lang="en-US" dirty="0"/>
              <a:t>Ligament Tears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58132"/>
            <a:ext cx="6324600" cy="3741736"/>
          </a:xfrm>
        </p:spPr>
        <p:txBody>
          <a:bodyPr/>
          <a:lstStyle/>
          <a:p>
            <a:r>
              <a:rPr lang="en-US" dirty="0"/>
              <a:t>Usually Ortho referral for tears</a:t>
            </a:r>
          </a:p>
          <a:p>
            <a:r>
              <a:rPr lang="en-US" dirty="0"/>
              <a:t>Usually nonsurgical aside from ACL tears</a:t>
            </a:r>
          </a:p>
          <a:p>
            <a:endParaRPr lang="en-US" dirty="0"/>
          </a:p>
          <a:p>
            <a:r>
              <a:rPr lang="en-US" dirty="0"/>
              <a:t>MCL/LCL Sprains (pain without laxity) </a:t>
            </a:r>
          </a:p>
          <a:p>
            <a:pPr lvl="1"/>
            <a:r>
              <a:rPr lang="en-US" dirty="0"/>
              <a:t>hinge knee brace</a:t>
            </a:r>
          </a:p>
          <a:p>
            <a:endParaRPr lang="en-US" dirty="0"/>
          </a:p>
          <a:p>
            <a:r>
              <a:rPr lang="en-US" dirty="0"/>
              <a:t>MCL/LCL tear (pain with laxity)</a:t>
            </a:r>
          </a:p>
          <a:p>
            <a:pPr lvl="1"/>
            <a:r>
              <a:rPr lang="en-US" dirty="0"/>
              <a:t>stabilized hinge knee brace</a:t>
            </a:r>
          </a:p>
          <a:p>
            <a:endParaRPr lang="en-US" dirty="0"/>
          </a:p>
          <a:p>
            <a:r>
              <a:rPr lang="en-US" dirty="0"/>
              <a:t>PCL tear – PT/hinge knee brace</a:t>
            </a:r>
          </a:p>
          <a:p>
            <a:endParaRPr lang="en-US" dirty="0"/>
          </a:p>
          <a:p>
            <a:r>
              <a:rPr lang="en-US" dirty="0"/>
              <a:t>ACL Tear- PT and </a:t>
            </a:r>
            <a:r>
              <a:rPr lang="en-US" dirty="0" err="1"/>
              <a:t>ortho</a:t>
            </a:r>
            <a:r>
              <a:rPr lang="en-US" dirty="0"/>
              <a:t> referrals</a:t>
            </a:r>
          </a:p>
          <a:p>
            <a:pPr lvl="1"/>
            <a:r>
              <a:rPr lang="en-US" dirty="0"/>
              <a:t>Needs full ROM prior to surgery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15585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04800"/>
            <a:ext cx="6324600" cy="1143000"/>
          </a:xfrm>
        </p:spPr>
        <p:txBody>
          <a:bodyPr/>
          <a:lstStyle/>
          <a:p>
            <a:r>
              <a:rPr lang="en-US" dirty="0" err="1"/>
              <a:t>Prepatellar</a:t>
            </a:r>
            <a:r>
              <a:rPr lang="en-US" dirty="0"/>
              <a:t> Bursitis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943" y="1558132"/>
            <a:ext cx="6324600" cy="3741736"/>
          </a:xfrm>
        </p:spPr>
        <p:txBody>
          <a:bodyPr/>
          <a:lstStyle/>
          <a:p>
            <a:r>
              <a:rPr lang="en-US" dirty="0"/>
              <a:t>Aseptic Bursitis – chronic vs traumatic</a:t>
            </a:r>
          </a:p>
          <a:p>
            <a:pPr lvl="1"/>
            <a:r>
              <a:rPr lang="en-US" dirty="0"/>
              <a:t>Compression</a:t>
            </a:r>
          </a:p>
          <a:p>
            <a:pPr lvl="1"/>
            <a:r>
              <a:rPr lang="en-US" dirty="0"/>
              <a:t>NSAIDS</a:t>
            </a:r>
          </a:p>
          <a:p>
            <a:pPr lvl="1"/>
            <a:r>
              <a:rPr lang="en-US" dirty="0"/>
              <a:t>Limit Kneeling</a:t>
            </a:r>
          </a:p>
          <a:p>
            <a:pPr lvl="1"/>
            <a:r>
              <a:rPr lang="en-US" dirty="0"/>
              <a:t>Extension bracing</a:t>
            </a:r>
          </a:p>
          <a:p>
            <a:pPr lvl="1"/>
            <a:endParaRPr lang="en-US" dirty="0"/>
          </a:p>
          <a:p>
            <a:r>
              <a:rPr lang="en-US" dirty="0"/>
              <a:t>Septic Bursitis</a:t>
            </a:r>
          </a:p>
          <a:p>
            <a:pPr lvl="1"/>
            <a:r>
              <a:rPr lang="en-US" dirty="0"/>
              <a:t>Oral Antibiotics</a:t>
            </a:r>
          </a:p>
          <a:p>
            <a:pPr lvl="1"/>
            <a:r>
              <a:rPr lang="en-US" dirty="0"/>
              <a:t>Compression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To aspirate or not aspirate?</a:t>
            </a:r>
          </a:p>
          <a:p>
            <a:pPr lvl="2"/>
            <a:r>
              <a:rPr lang="en-US" dirty="0"/>
              <a:t>Sometimes results in persistent drainage</a:t>
            </a:r>
          </a:p>
        </p:txBody>
      </p:sp>
    </p:spTree>
    <p:extLst>
      <p:ext uri="{BB962C8B-B14F-4D97-AF65-F5344CB8AC3E}">
        <p14:creationId xmlns:p14="http://schemas.microsoft.com/office/powerpoint/2010/main" val="40282813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454897"/>
            <a:ext cx="8077200" cy="655638"/>
          </a:xfrm>
        </p:spPr>
        <p:txBody>
          <a:bodyPr/>
          <a:lstStyle/>
          <a:p>
            <a:r>
              <a:rPr lang="en-US" dirty="0"/>
              <a:t>Treatment of Arthritis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093479"/>
            <a:ext cx="3959225" cy="5029593"/>
          </a:xfrm>
        </p:spPr>
        <p:txBody>
          <a:bodyPr/>
          <a:lstStyle/>
          <a:p>
            <a:r>
              <a:rPr lang="en-US" sz="2800" b="1" dirty="0">
                <a:solidFill>
                  <a:schemeClr val="tx1">
                    <a:lumMod val="75000"/>
                  </a:schemeClr>
                </a:solidFill>
              </a:rPr>
              <a:t>Non-surgical care</a:t>
            </a:r>
          </a:p>
          <a:p>
            <a:pPr lvl="1"/>
            <a:r>
              <a:rPr lang="en-US" sz="2400" dirty="0"/>
              <a:t>Medication</a:t>
            </a:r>
          </a:p>
          <a:p>
            <a:pPr lvl="2"/>
            <a:r>
              <a:rPr lang="en-US" sz="2400" dirty="0"/>
              <a:t>Nonsteroidal anti-inflammatories</a:t>
            </a:r>
          </a:p>
          <a:p>
            <a:pPr lvl="2"/>
            <a:r>
              <a:rPr lang="en-US" sz="2400" dirty="0"/>
              <a:t>painkillers</a:t>
            </a:r>
          </a:p>
          <a:p>
            <a:pPr lvl="1"/>
            <a:r>
              <a:rPr lang="en-US" sz="2400" dirty="0"/>
              <a:t>Injections</a:t>
            </a:r>
          </a:p>
          <a:p>
            <a:pPr lvl="1"/>
            <a:r>
              <a:rPr lang="en-US" sz="2400" dirty="0"/>
              <a:t>Activity modification</a:t>
            </a:r>
          </a:p>
          <a:p>
            <a:pPr lvl="1"/>
            <a:r>
              <a:rPr lang="en-US" sz="2400" dirty="0"/>
              <a:t>Weight reduction</a:t>
            </a:r>
          </a:p>
          <a:p>
            <a:pPr lvl="1"/>
            <a:r>
              <a:rPr lang="en-US" sz="2400" dirty="0"/>
              <a:t>Physical Therapy</a:t>
            </a:r>
          </a:p>
          <a:p>
            <a:pPr lvl="1"/>
            <a:r>
              <a:rPr lang="en-US" sz="2400" dirty="0"/>
              <a:t>Aquatherapy</a:t>
            </a:r>
          </a:p>
          <a:p>
            <a:r>
              <a:rPr lang="en-US" sz="2800" b="1" dirty="0">
                <a:solidFill>
                  <a:schemeClr val="tx1">
                    <a:lumMod val="75000"/>
                  </a:schemeClr>
                </a:solidFill>
              </a:rPr>
              <a:t>Surgical Care</a:t>
            </a:r>
          </a:p>
        </p:txBody>
      </p:sp>
      <p:pic>
        <p:nvPicPr>
          <p:cNvPr id="13319" name="Picture 7" descr="pill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1219200"/>
            <a:ext cx="3117850" cy="2273300"/>
          </a:xfrm>
          <a:prstGeom prst="rect">
            <a:avLst/>
          </a:prstGeom>
          <a:noFill/>
        </p:spPr>
      </p:pic>
      <p:pic>
        <p:nvPicPr>
          <p:cNvPr id="13320" name="Picture 8" descr="injecti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7970" y="3200400"/>
            <a:ext cx="2914650" cy="20780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2357" y="2867261"/>
            <a:ext cx="1457325" cy="12638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97127" y="4519685"/>
            <a:ext cx="2286198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415627"/>
      </p:ext>
    </p:extLst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5"/>
          <p:cNvSpPr txBox="1"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What is Arthritis?</a:t>
            </a:r>
            <a:endParaRPr/>
          </a:p>
        </p:txBody>
      </p:sp>
      <p:sp>
        <p:nvSpPr>
          <p:cNvPr id="93" name="Google Shape;93;p5"/>
          <p:cNvSpPr txBox="1">
            <a:spLocks noGrp="1"/>
          </p:cNvSpPr>
          <p:nvPr>
            <p:ph type="body" idx="1"/>
          </p:nvPr>
        </p:nvSpPr>
        <p:spPr>
          <a:xfrm>
            <a:off x="76200" y="2659626"/>
            <a:ext cx="4495800" cy="55056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Char char="•"/>
            </a:pPr>
            <a:r>
              <a:rPr lang="en-US" dirty="0"/>
              <a:t>Cartilage wear and tear</a:t>
            </a:r>
            <a:endParaRPr dirty="0"/>
          </a:p>
          <a:p>
            <a:pPr marL="342900" lvl="0" indent="-177800" algn="l" rtl="0">
              <a:spcBef>
                <a:spcPts val="52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</a:pPr>
            <a:endParaRPr dirty="0"/>
          </a:p>
          <a:p>
            <a:pPr marL="342900" lvl="0" indent="-342900" algn="l" rtl="0">
              <a:spcBef>
                <a:spcPts val="520"/>
              </a:spcBef>
              <a:spcAft>
                <a:spcPts val="0"/>
              </a:spcAft>
              <a:buClr>
                <a:schemeClr val="dk2"/>
              </a:buClr>
              <a:buSzPts val="2600"/>
              <a:buChar char="•"/>
            </a:pPr>
            <a:r>
              <a:rPr lang="en-US" dirty="0"/>
              <a:t>Osteoarthritis</a:t>
            </a:r>
            <a:endParaRPr dirty="0"/>
          </a:p>
          <a:p>
            <a:pPr marL="742950" lvl="1" indent="-285750" algn="l" rtl="0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Char char="–"/>
            </a:pPr>
            <a:r>
              <a:rPr lang="en-US" dirty="0"/>
              <a:t>Slow developing joint pain</a:t>
            </a:r>
            <a:endParaRPr dirty="0"/>
          </a:p>
          <a:p>
            <a:pPr marL="742950" lvl="1" indent="-285750" algn="l" rtl="0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Char char="–"/>
            </a:pPr>
            <a:r>
              <a:rPr lang="en-US" dirty="0"/>
              <a:t>Stiffness</a:t>
            </a:r>
            <a:endParaRPr dirty="0"/>
          </a:p>
          <a:p>
            <a:pPr marL="742950" lvl="1" indent="-285750" algn="l" rtl="0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Char char="–"/>
            </a:pPr>
            <a:r>
              <a:rPr lang="en-US" dirty="0"/>
              <a:t>Unilateral and asymmetrical</a:t>
            </a:r>
            <a:endParaRPr dirty="0"/>
          </a:p>
          <a:p>
            <a:pPr marL="742950" lvl="1" indent="-133350" algn="l" rtl="0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</a:pPr>
            <a:endParaRPr dirty="0"/>
          </a:p>
        </p:txBody>
      </p:sp>
      <p:sp>
        <p:nvSpPr>
          <p:cNvPr id="94" name="Google Shape;94;p5"/>
          <p:cNvSpPr txBox="1">
            <a:spLocks noGrp="1"/>
          </p:cNvSpPr>
          <p:nvPr>
            <p:ph type="body" idx="2"/>
          </p:nvPr>
        </p:nvSpPr>
        <p:spPr>
          <a:xfrm>
            <a:off x="4878387" y="3429000"/>
            <a:ext cx="3959225" cy="4602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Char char="•"/>
            </a:pPr>
            <a:r>
              <a:rPr lang="en-US" dirty="0"/>
              <a:t>Rheumatoid Arthritis</a:t>
            </a:r>
            <a:endParaRPr dirty="0"/>
          </a:p>
          <a:p>
            <a:pPr marL="742950" lvl="1" indent="-285750" algn="l" rtl="0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Char char="–"/>
            </a:pPr>
            <a:r>
              <a:rPr lang="en-US" dirty="0"/>
              <a:t>Chronic systemic inflammatory disease</a:t>
            </a:r>
            <a:endParaRPr dirty="0"/>
          </a:p>
          <a:p>
            <a:pPr marL="742950" lvl="1" indent="-285750" algn="l" rtl="0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Char char="–"/>
            </a:pPr>
            <a:r>
              <a:rPr lang="en-US" dirty="0"/>
              <a:t>Exacerbations and remissions</a:t>
            </a:r>
            <a:endParaRPr dirty="0"/>
          </a:p>
          <a:p>
            <a:pPr marL="742950" lvl="1" indent="-285750" algn="l" rtl="0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Char char="–"/>
            </a:pPr>
            <a:r>
              <a:rPr lang="en-US" dirty="0"/>
              <a:t>Bilateral and symmetrical</a:t>
            </a:r>
            <a:endParaRPr dirty="0"/>
          </a:p>
        </p:txBody>
      </p:sp>
      <p:sp>
        <p:nvSpPr>
          <p:cNvPr id="95" name="Google Shape;95;p5"/>
          <p:cNvSpPr/>
          <p:nvPr/>
        </p:nvSpPr>
        <p:spPr>
          <a:xfrm>
            <a:off x="0" y="503238"/>
            <a:ext cx="9144000" cy="822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6" name="Google Shape;96;p5"/>
          <p:cNvSpPr/>
          <p:nvPr/>
        </p:nvSpPr>
        <p:spPr>
          <a:xfrm>
            <a:off x="0" y="4710113"/>
            <a:ext cx="9144000" cy="822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7" name="Google Shape;97;p5"/>
          <p:cNvSpPr/>
          <p:nvPr/>
        </p:nvSpPr>
        <p:spPr>
          <a:xfrm>
            <a:off x="0" y="5532438"/>
            <a:ext cx="9144000" cy="822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58137396-93DC-20B0-C8D8-2013C68FD8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499" y="1042601"/>
            <a:ext cx="3428999" cy="2202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Disclosures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None</a:t>
            </a:r>
          </a:p>
        </p:txBody>
      </p:sp>
    </p:spTree>
    <p:extLst>
      <p:ext uri="{BB962C8B-B14F-4D97-AF65-F5344CB8AC3E}">
        <p14:creationId xmlns:p14="http://schemas.microsoft.com/office/powerpoint/2010/main" val="1293750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6"/>
          <p:cNvSpPr txBox="1">
            <a:spLocks noGrp="1"/>
          </p:cNvSpPr>
          <p:nvPr>
            <p:ph type="title"/>
          </p:nvPr>
        </p:nvSpPr>
        <p:spPr>
          <a:xfrm>
            <a:off x="228600" y="228600"/>
            <a:ext cx="8077200" cy="655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Progression of Arthritis</a:t>
            </a:r>
            <a:endParaRPr/>
          </a:p>
        </p:txBody>
      </p:sp>
      <p:sp>
        <p:nvSpPr>
          <p:cNvPr id="104" name="Google Shape;104;p6"/>
          <p:cNvSpPr txBox="1"/>
          <p:nvPr/>
        </p:nvSpPr>
        <p:spPr>
          <a:xfrm>
            <a:off x="762000" y="5638800"/>
            <a:ext cx="81534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https://orthoinfo.aaos.org/link/a8c1f023696c4dfabcce24154e35344a.aspx</a:t>
            </a:r>
            <a:endParaRPr dirty="0"/>
          </a:p>
        </p:txBody>
      </p:sp>
      <p:pic>
        <p:nvPicPr>
          <p:cNvPr id="105" name="Google Shape;105;p6" descr="osteoarthritis and bone spur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2000" y="1219200"/>
            <a:ext cx="7273873" cy="4095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0"/>
          <p:cNvSpPr txBox="1">
            <a:spLocks noGrp="1"/>
          </p:cNvSpPr>
          <p:nvPr>
            <p:ph type="title"/>
          </p:nvPr>
        </p:nvSpPr>
        <p:spPr>
          <a:xfrm>
            <a:off x="0" y="209057"/>
            <a:ext cx="8077200" cy="655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AAHKS Treatment Guidelines- Knee</a:t>
            </a:r>
            <a:endParaRPr dirty="0"/>
          </a:p>
        </p:txBody>
      </p:sp>
      <p:sp>
        <p:nvSpPr>
          <p:cNvPr id="157" name="Google Shape;157;p10"/>
          <p:cNvSpPr txBox="1">
            <a:spLocks noGrp="1"/>
          </p:cNvSpPr>
          <p:nvPr>
            <p:ph type="body" idx="1"/>
          </p:nvPr>
        </p:nvSpPr>
        <p:spPr>
          <a:xfrm>
            <a:off x="326923" y="1692275"/>
            <a:ext cx="4191000" cy="4602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</a:pPr>
            <a:r>
              <a:rPr lang="en-US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Physical Therapy</a:t>
            </a:r>
          </a:p>
          <a:p>
            <a:pPr marL="457200" lvl="1" indent="0">
              <a:spcBef>
                <a:spcPts val="0"/>
              </a:spcBef>
              <a:buNone/>
            </a:pPr>
            <a:r>
              <a:rPr lang="en-US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 (Education, Wellness Activity)		</a:t>
            </a:r>
            <a:endParaRPr dirty="0">
              <a:solidFill>
                <a:srgbClr val="00B050"/>
              </a:solidFill>
              <a:latin typeface="+mj-lt"/>
              <a:ea typeface="Times New Roman"/>
              <a:cs typeface="Times New Roman" panose="02020603050405020304" pitchFamily="18" charset="0"/>
              <a:sym typeface="Times New Roman"/>
            </a:endParaRPr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pPr>
            <a:r>
              <a:rPr lang="en-US" dirty="0">
                <a:solidFill>
                  <a:srgbClr val="00B050"/>
                </a:solidFill>
                <a:latin typeface="+mj-lt"/>
                <a:ea typeface="Times New Roman"/>
                <a:cs typeface="Times New Roman" panose="02020603050405020304" pitchFamily="18" charset="0"/>
                <a:sym typeface="Times New Roman"/>
              </a:rPr>
              <a:t>Tylenol</a:t>
            </a:r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pPr>
            <a:r>
              <a:rPr lang="en-US" dirty="0">
                <a:solidFill>
                  <a:srgbClr val="00B050"/>
                </a:solidFill>
                <a:latin typeface="+mj-lt"/>
                <a:ea typeface="Times New Roman"/>
                <a:cs typeface="Times New Roman" panose="02020603050405020304" pitchFamily="18" charset="0"/>
                <a:sym typeface="Times New Roman"/>
              </a:rPr>
              <a:t>NSAIDS  (Oral or Topical)</a:t>
            </a:r>
            <a:endParaRPr dirty="0">
              <a:solidFill>
                <a:srgbClr val="00B050"/>
              </a:solidFill>
              <a:latin typeface="+mj-lt"/>
              <a:ea typeface="Times New Roman"/>
              <a:cs typeface="Times New Roman" panose="02020603050405020304" pitchFamily="18" charset="0"/>
              <a:sym typeface="Times New Roman"/>
            </a:endParaRPr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pPr>
            <a:r>
              <a:rPr lang="en-US" dirty="0">
                <a:solidFill>
                  <a:srgbClr val="00B050"/>
                </a:solidFill>
                <a:latin typeface="+mj-lt"/>
                <a:ea typeface="Times New Roman"/>
                <a:cs typeface="Times New Roman" panose="02020603050405020304" pitchFamily="18" charset="0"/>
                <a:sym typeface="Times New Roman"/>
              </a:rPr>
              <a:t>Weight Loss 	</a:t>
            </a:r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pPr>
            <a:r>
              <a:rPr lang="en-US" dirty="0">
                <a:solidFill>
                  <a:srgbClr val="00B050"/>
                </a:solidFill>
                <a:latin typeface="+mj-lt"/>
                <a:ea typeface="Times New Roman"/>
                <a:cs typeface="Times New Roman" panose="02020603050405020304" pitchFamily="18" charset="0"/>
                <a:sym typeface="Times New Roman"/>
              </a:rPr>
              <a:t>Steroid Injection (Cortisone)</a:t>
            </a:r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pPr>
            <a:endParaRPr lang="en-US" dirty="0">
              <a:solidFill>
                <a:srgbClr val="00B050"/>
              </a:solidFill>
              <a:latin typeface="+mj-lt"/>
              <a:cs typeface="Times New Roman" panose="02020603050405020304" pitchFamily="18" charset="0"/>
              <a:sym typeface="Times New Roman"/>
            </a:endParaRPr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pPr>
            <a:r>
              <a:rPr lang="en-US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  <a:sym typeface="Times New Roman"/>
              </a:rPr>
              <a:t>Walking Aid  ( Cane in opposite hand)</a:t>
            </a:r>
          </a:p>
        </p:txBody>
      </p:sp>
      <p:sp>
        <p:nvSpPr>
          <p:cNvPr id="158" name="Google Shape;158;p10"/>
          <p:cNvSpPr txBox="1"/>
          <p:nvPr/>
        </p:nvSpPr>
        <p:spPr>
          <a:xfrm>
            <a:off x="677541" y="1140555"/>
            <a:ext cx="7028835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u="sng" dirty="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Recommended	</a:t>
            </a: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	                       </a:t>
            </a:r>
            <a:r>
              <a:rPr lang="en-US" sz="1800" b="1" u="sng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Not Recommended </a:t>
            </a:r>
            <a:r>
              <a:rPr lang="en-US" sz="18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		</a:t>
            </a:r>
            <a:endParaRPr dirty="0"/>
          </a:p>
        </p:txBody>
      </p:sp>
      <p:sp>
        <p:nvSpPr>
          <p:cNvPr id="159" name="Google Shape;159;p10"/>
          <p:cNvSpPr txBox="1"/>
          <p:nvPr/>
        </p:nvSpPr>
        <p:spPr>
          <a:xfrm>
            <a:off x="5090160" y="1631012"/>
            <a:ext cx="4191000" cy="4602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indent="-342900">
              <a:spcBef>
                <a:spcPts val="360"/>
              </a:spcBef>
              <a:buClr>
                <a:srgbClr val="FF0000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  <a:sym typeface="Times New Roman"/>
              </a:rPr>
              <a:t>Narcotics</a:t>
            </a:r>
          </a:p>
          <a:p>
            <a:pPr marL="342900" indent="-342900">
              <a:spcBef>
                <a:spcPts val="360"/>
              </a:spcBef>
              <a:buClr>
                <a:srgbClr val="FF0000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  <a:sym typeface="Times New Roman"/>
              </a:rPr>
              <a:t>Biologic Therapy</a:t>
            </a:r>
            <a:endParaRPr lang="en-US" sz="1800" dirty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  <a:sym typeface="Arial"/>
              </a:rPr>
              <a:t>Acupuncture	</a:t>
            </a:r>
            <a:endParaRPr sz="1800" dirty="0">
              <a:solidFill>
                <a:srgbClr val="FF0000"/>
              </a:solidFill>
              <a:latin typeface="+mj-lt"/>
              <a:ea typeface="Times New Roman"/>
              <a:cs typeface="Times New Roman" panose="02020603050405020304" pitchFamily="18" charset="0"/>
              <a:sym typeface="Times New Roman"/>
            </a:endParaRPr>
          </a:p>
          <a:p>
            <a:pPr marL="342900" marR="0" lvl="0" indent="-342900" algn="l" rtl="0">
              <a:spcBef>
                <a:spcPts val="36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rgbClr val="FF0000"/>
                </a:solidFill>
                <a:latin typeface="+mj-lt"/>
                <a:ea typeface="Times New Roman"/>
                <a:cs typeface="Times New Roman" panose="02020603050405020304" pitchFamily="18" charset="0"/>
                <a:sym typeface="Times New Roman"/>
              </a:rPr>
              <a:t>Glucosamine/Chondroitin</a:t>
            </a:r>
            <a:endParaRPr sz="1800" dirty="0">
              <a:solidFill>
                <a:srgbClr val="FF0000"/>
              </a:solidFill>
              <a:latin typeface="+mj-lt"/>
              <a:ea typeface="Times New Roman"/>
              <a:cs typeface="Times New Roman" panose="02020603050405020304" pitchFamily="18" charset="0"/>
              <a:sym typeface="Times New Roman"/>
            </a:endParaRPr>
          </a:p>
          <a:p>
            <a:pPr marL="342900" marR="0" lvl="0" indent="-342900" algn="l" rtl="0">
              <a:spcBef>
                <a:spcPts val="36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Arial"/>
              <a:buChar char="•"/>
            </a:pPr>
            <a:r>
              <a:rPr lang="en-US" sz="1800" dirty="0" err="1">
                <a:solidFill>
                  <a:srgbClr val="FF0000"/>
                </a:solidFill>
                <a:latin typeface="+mj-lt"/>
                <a:ea typeface="Times New Roman"/>
                <a:cs typeface="Times New Roman" panose="02020603050405020304" pitchFamily="18" charset="0"/>
                <a:sym typeface="Times New Roman"/>
              </a:rPr>
              <a:t>Viscosupplementation</a:t>
            </a:r>
            <a:r>
              <a:rPr lang="en-US" sz="1800" dirty="0">
                <a:solidFill>
                  <a:srgbClr val="FF0000"/>
                </a:solidFill>
                <a:latin typeface="+mj-lt"/>
                <a:ea typeface="Times New Roman"/>
                <a:cs typeface="Times New Roman" panose="02020603050405020304" pitchFamily="18" charset="0"/>
                <a:sym typeface="Times New Roman"/>
              </a:rPr>
              <a:t>  </a:t>
            </a:r>
            <a:endParaRPr sz="1800" dirty="0">
              <a:latin typeface="+mj-lt"/>
              <a:cs typeface="Times New Roman" panose="02020603050405020304" pitchFamily="18" charset="0"/>
            </a:endParaRPr>
          </a:p>
          <a:p>
            <a:pPr marL="742950" marR="0" lvl="1" indent="-285750" algn="l" rtl="0">
              <a:spcBef>
                <a:spcPts val="36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Arial"/>
              <a:buChar char="–"/>
            </a:pPr>
            <a:r>
              <a:rPr lang="en-US" sz="1800" b="0" i="0" u="none" strike="noStrike" cap="none" dirty="0">
                <a:solidFill>
                  <a:srgbClr val="FF0000"/>
                </a:solidFill>
                <a:latin typeface="+mj-lt"/>
                <a:ea typeface="Times New Roman"/>
                <a:cs typeface="Times New Roman" panose="02020603050405020304" pitchFamily="18" charset="0"/>
                <a:sym typeface="Times New Roman"/>
              </a:rPr>
              <a:t>Gel Shot</a:t>
            </a:r>
            <a:endParaRPr sz="1800" dirty="0">
              <a:solidFill>
                <a:srgbClr val="FF0000"/>
              </a:solidFill>
              <a:latin typeface="+mj-lt"/>
              <a:ea typeface="Times New Roman"/>
              <a:cs typeface="Times New Roman" panose="02020603050405020304" pitchFamily="18" charset="0"/>
              <a:sym typeface="Times New Roman"/>
            </a:endParaRPr>
          </a:p>
          <a:p>
            <a:pPr marL="342900" marR="0" lvl="0" indent="-342900" algn="l" rtl="0">
              <a:spcBef>
                <a:spcPts val="36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rgbClr val="FF0000"/>
                </a:solidFill>
                <a:latin typeface="+mj-lt"/>
                <a:ea typeface="Times New Roman"/>
                <a:cs typeface="Times New Roman" panose="02020603050405020304" pitchFamily="18" charset="0"/>
                <a:sym typeface="Times New Roman"/>
              </a:rPr>
              <a:t>Arthroscopic Surgery (Meniscus)	</a:t>
            </a:r>
            <a:endParaRPr sz="1800" dirty="0">
              <a:solidFill>
                <a:srgbClr val="FF0000"/>
              </a:solidFill>
              <a:latin typeface="+mj-lt"/>
              <a:cs typeface="Times New Roman" panose="02020603050405020304" pitchFamily="18" charset="0"/>
              <a:sym typeface="Arial"/>
            </a:endParaRPr>
          </a:p>
          <a:p>
            <a:pPr marL="342900" marR="0" lvl="0" indent="-342900" algn="l" rtl="0">
              <a:spcBef>
                <a:spcPts val="36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rgbClr val="FF0000"/>
                </a:solidFill>
                <a:latin typeface="+mj-lt"/>
                <a:ea typeface="Times New Roman"/>
                <a:cs typeface="Times New Roman" panose="02020603050405020304" pitchFamily="18" charset="0"/>
                <a:sym typeface="Times New Roman"/>
              </a:rPr>
              <a:t>Shoe Wedges/Insoles</a:t>
            </a:r>
          </a:p>
          <a:p>
            <a:pPr marL="342900" marR="0" lvl="0" indent="-342900" algn="l" rtl="0">
              <a:spcBef>
                <a:spcPts val="36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rgbClr val="FF0000"/>
                </a:solidFill>
                <a:latin typeface="+mj-lt"/>
                <a:ea typeface="Times New Roman"/>
                <a:cs typeface="Times New Roman" panose="02020603050405020304" pitchFamily="18" charset="0"/>
                <a:sym typeface="Times New Roman"/>
              </a:rPr>
              <a:t>Offloading Brace</a:t>
            </a:r>
          </a:p>
          <a:p>
            <a:pPr marL="342900" marR="0" lvl="0" indent="-342900" algn="l" rtl="0">
              <a:spcBef>
                <a:spcPts val="36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Arial"/>
              <a:buChar char="•"/>
            </a:pPr>
            <a:endParaRPr lang="en-US" sz="1800" dirty="0">
              <a:solidFill>
                <a:srgbClr val="FF0000"/>
              </a:solidFill>
              <a:latin typeface="Times New Roman"/>
              <a:cs typeface="Times New Roman"/>
              <a:sym typeface="Times New Roman"/>
            </a:endParaRPr>
          </a:p>
          <a:p>
            <a:pPr marL="342900" marR="0" lvl="0" indent="-22860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endParaRPr sz="1800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endParaRPr sz="1800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endParaRPr sz="1800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22860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endParaRPr sz="1800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1" name="Google Shape;161;p10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6923" y="5647462"/>
            <a:ext cx="1460157" cy="5857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3"/>
          <p:cNvSpPr txBox="1">
            <a:spLocks noGrp="1"/>
          </p:cNvSpPr>
          <p:nvPr>
            <p:ph type="title"/>
          </p:nvPr>
        </p:nvSpPr>
        <p:spPr>
          <a:xfrm>
            <a:off x="304800" y="457201"/>
            <a:ext cx="6324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/>
              <a:t>Education</a:t>
            </a:r>
            <a:br>
              <a:rPr lang="en-US" sz="4000" dirty="0"/>
            </a:br>
            <a:r>
              <a:rPr lang="en-US" sz="4000" dirty="0">
                <a:solidFill>
                  <a:schemeClr val="dk2"/>
                </a:solidFill>
              </a:rPr>
              <a:t>A Basic Understanding</a:t>
            </a:r>
            <a:endParaRPr dirty="0"/>
          </a:p>
        </p:txBody>
      </p:sp>
      <p:sp>
        <p:nvSpPr>
          <p:cNvPr id="181" name="Google Shape;181;p13"/>
          <p:cNvSpPr txBox="1">
            <a:spLocks noGrp="1"/>
          </p:cNvSpPr>
          <p:nvPr>
            <p:ph type="body" idx="1"/>
          </p:nvPr>
        </p:nvSpPr>
        <p:spPr>
          <a:xfrm>
            <a:off x="228600" y="1905000"/>
            <a:ext cx="6705600" cy="3741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</a:pPr>
            <a:r>
              <a:rPr lang="en-US" dirty="0"/>
              <a:t>Education</a:t>
            </a:r>
            <a:endParaRPr dirty="0"/>
          </a:p>
          <a:p>
            <a:pPr marL="742950" lvl="1" indent="-28575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</a:pPr>
            <a:r>
              <a:rPr lang="en-US" dirty="0"/>
              <a:t>Psychological effect in disease understanding</a:t>
            </a:r>
            <a:endParaRPr dirty="0"/>
          </a:p>
          <a:p>
            <a:pPr marL="742950" lvl="1" indent="-28575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</a:pPr>
            <a:r>
              <a:rPr lang="en-US" dirty="0"/>
              <a:t>Shown to help alleviate symptoms</a:t>
            </a:r>
            <a:endParaRPr dirty="0"/>
          </a:p>
          <a:p>
            <a:pPr marL="342900" lvl="0" indent="-22860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</a:pPr>
            <a:endParaRPr dirty="0"/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</a:pPr>
            <a:r>
              <a:rPr lang="en-US" dirty="0"/>
              <a:t>Wellness</a:t>
            </a:r>
            <a:endParaRPr dirty="0"/>
          </a:p>
          <a:p>
            <a:pPr marL="342900" lvl="0" indent="-22860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</a:pPr>
            <a:endParaRPr dirty="0"/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</a:pPr>
            <a:r>
              <a:rPr lang="en-US" dirty="0"/>
              <a:t>Low Impact Exercise</a:t>
            </a:r>
            <a:endParaRPr dirty="0"/>
          </a:p>
          <a:p>
            <a:pPr marL="742950" lvl="1" indent="-17145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</a:pPr>
            <a:endParaRPr dirty="0"/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</a:pPr>
            <a:r>
              <a:rPr lang="en-US" dirty="0"/>
              <a:t>Weight loss</a:t>
            </a:r>
            <a:endParaRPr dirty="0"/>
          </a:p>
          <a:p>
            <a:pPr marL="742950" lvl="1" indent="-28575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</a:pPr>
            <a:r>
              <a:rPr lang="en-US" dirty="0"/>
              <a:t>Up to 5lb of force reduction for each 1lb loss in the knee</a:t>
            </a:r>
            <a:endParaRPr dirty="0"/>
          </a:p>
          <a:p>
            <a:pPr marL="742950" lvl="1" indent="-17145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</a:pPr>
            <a:endParaRPr dirty="0"/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</a:pPr>
            <a:r>
              <a:rPr lang="en-US" dirty="0"/>
              <a:t>Assistive Devices – Opposite side of the pain</a:t>
            </a:r>
            <a:endParaRPr dirty="0"/>
          </a:p>
        </p:txBody>
      </p:sp>
      <p:pic>
        <p:nvPicPr>
          <p:cNvPr id="182" name="Google Shape;182;p13" descr="lightbulb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10400" y="1065487"/>
            <a:ext cx="1569367" cy="2328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13" descr="yod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29200" y="3743313"/>
            <a:ext cx="1668486" cy="21687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5"/>
          <p:cNvSpPr txBox="1">
            <a:spLocks noGrp="1"/>
          </p:cNvSpPr>
          <p:nvPr>
            <p:ph type="title"/>
          </p:nvPr>
        </p:nvSpPr>
        <p:spPr>
          <a:xfrm>
            <a:off x="457200" y="1028701"/>
            <a:ext cx="6324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Heat or Ice?</a:t>
            </a:r>
            <a:endParaRPr/>
          </a:p>
        </p:txBody>
      </p:sp>
      <p:sp>
        <p:nvSpPr>
          <p:cNvPr id="196" name="Google Shape;196;p15"/>
          <p:cNvSpPr txBox="1">
            <a:spLocks noGrp="1"/>
          </p:cNvSpPr>
          <p:nvPr>
            <p:ph type="body" idx="1"/>
          </p:nvPr>
        </p:nvSpPr>
        <p:spPr>
          <a:xfrm>
            <a:off x="457200" y="2354264"/>
            <a:ext cx="6324600" cy="3741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</a:pPr>
            <a:r>
              <a:rPr lang="en-US" sz="2000" dirty="0"/>
              <a:t>Whatever works for you!</a:t>
            </a:r>
            <a:endParaRPr sz="2000" dirty="0"/>
          </a:p>
          <a:p>
            <a:pPr marL="342900" lvl="0" indent="-22860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</a:pPr>
            <a:endParaRPr sz="2000" dirty="0"/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</a:pPr>
            <a:r>
              <a:rPr lang="en-US" sz="2000" dirty="0"/>
              <a:t>Heat to loosen up for exercise</a:t>
            </a: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</a:pPr>
            <a:endParaRPr sz="2000" dirty="0"/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</a:pPr>
            <a:r>
              <a:rPr lang="en-US" sz="2000" dirty="0"/>
              <a:t>Ice for pain or swelling</a:t>
            </a:r>
            <a:endParaRPr sz="2000" dirty="0"/>
          </a:p>
          <a:p>
            <a:pPr marL="342900" lvl="0" indent="-22860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</a:pPr>
            <a:endParaRPr dirty="0"/>
          </a:p>
        </p:txBody>
      </p:sp>
      <p:pic>
        <p:nvPicPr>
          <p:cNvPr id="197" name="Google Shape;197;p15" descr="HOT ICE - Imgflip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95800" y="1429512"/>
            <a:ext cx="4572000" cy="3590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D0EEBF-A74E-F501-0FC8-F533ADF13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973" y="350275"/>
            <a:ext cx="7034981" cy="1143000"/>
          </a:xfrm>
        </p:spPr>
        <p:txBody>
          <a:bodyPr/>
          <a:lstStyle/>
          <a:p>
            <a:r>
              <a:rPr lang="en-US" dirty="0"/>
              <a:t>SOS Physical Therapy Outcomes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32F4FD-C5BC-EE2B-9B85-459E8650BF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199" y="1558132"/>
            <a:ext cx="6324600" cy="3741736"/>
          </a:xfrm>
        </p:spPr>
        <p:txBody>
          <a:bodyPr/>
          <a:lstStyle/>
          <a:p>
            <a:r>
              <a:rPr lang="en-US" sz="2000" dirty="0"/>
              <a:t>Patients who go to SOS PT have</a:t>
            </a:r>
          </a:p>
          <a:p>
            <a:pPr lvl="1"/>
            <a:r>
              <a:rPr lang="en-US" sz="2000" dirty="0"/>
              <a:t>Better Communication</a:t>
            </a:r>
          </a:p>
          <a:p>
            <a:pPr lvl="1"/>
            <a:r>
              <a:rPr lang="en-US" sz="2000" dirty="0"/>
              <a:t>Fewer Visits</a:t>
            </a:r>
          </a:p>
          <a:p>
            <a:pPr lvl="1"/>
            <a:r>
              <a:rPr lang="en-US" sz="2000" dirty="0"/>
              <a:t>Higher Satisfaction</a:t>
            </a:r>
          </a:p>
          <a:p>
            <a:pPr lvl="1"/>
            <a:r>
              <a:rPr lang="en-US" sz="2000" dirty="0"/>
              <a:t>Better Outcomes</a:t>
            </a:r>
          </a:p>
          <a:p>
            <a:pPr lvl="1"/>
            <a:r>
              <a:rPr lang="en-US" sz="2000" dirty="0"/>
              <a:t>Knee - Lower Manipulation Rates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32C00CA-793E-BDB8-020A-B42C89B05E8C}"/>
              </a:ext>
            </a:extLst>
          </p:cNvPr>
          <p:cNvGraphicFramePr>
            <a:graphicFrameLocks noGrp="1"/>
          </p:cNvGraphicFramePr>
          <p:nvPr/>
        </p:nvGraphicFramePr>
        <p:xfrm>
          <a:off x="457199" y="4367574"/>
          <a:ext cx="8037872" cy="172842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96462">
                  <a:extLst>
                    <a:ext uri="{9D8B030D-6E8A-4147-A177-3AD203B41FA5}">
                      <a16:colId xmlns:a16="http://schemas.microsoft.com/office/drawing/2014/main" val="1329657168"/>
                    </a:ext>
                  </a:extLst>
                </a:gridCol>
                <a:gridCol w="2759785">
                  <a:extLst>
                    <a:ext uri="{9D8B030D-6E8A-4147-A177-3AD203B41FA5}">
                      <a16:colId xmlns:a16="http://schemas.microsoft.com/office/drawing/2014/main" val="3770715047"/>
                    </a:ext>
                  </a:extLst>
                </a:gridCol>
                <a:gridCol w="2881625">
                  <a:extLst>
                    <a:ext uri="{9D8B030D-6E8A-4147-A177-3AD203B41FA5}">
                      <a16:colId xmlns:a16="http://schemas.microsoft.com/office/drawing/2014/main" val="3268347884"/>
                    </a:ext>
                  </a:extLst>
                </a:gridCol>
              </a:tblGrid>
              <a:tr h="427899">
                <a:tc>
                  <a:txBody>
                    <a:bodyPr/>
                    <a:lstStyle/>
                    <a:p>
                      <a:pPr marL="0" marR="0" algn="ctr"/>
                      <a:endParaRPr lang="en-US" sz="2800" b="1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59173" marR="59173" marT="0" marB="0" anchor="ctr"/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2800" b="1">
                          <a:effectLst/>
                        </a:rPr>
                        <a:t>THA</a:t>
                      </a:r>
                      <a:endParaRPr lang="en-US" sz="2800" b="1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59173" marR="59173" marT="0" marB="0" anchor="ctr"/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2800" b="1">
                          <a:effectLst/>
                        </a:rPr>
                        <a:t>TKA</a:t>
                      </a:r>
                      <a:endParaRPr lang="en-US" sz="2800" b="1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59173" marR="59173" marT="0" marB="0" anchor="ctr"/>
                </a:tc>
                <a:extLst>
                  <a:ext uri="{0D108BD9-81ED-4DB2-BD59-A6C34878D82A}">
                    <a16:rowId xmlns:a16="http://schemas.microsoft.com/office/drawing/2014/main" val="3784338822"/>
                  </a:ext>
                </a:extLst>
              </a:tr>
              <a:tr h="447087">
                <a:tc>
                  <a:txBody>
                    <a:bodyPr/>
                    <a:lstStyle/>
                    <a:p>
                      <a:pPr marL="0" marR="0"/>
                      <a:r>
                        <a:rPr lang="en-US" sz="2800" b="1" dirty="0">
                          <a:effectLst/>
                        </a:rPr>
                        <a:t>Visits</a:t>
                      </a:r>
                      <a:endParaRPr lang="en-US" sz="2800" b="1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59173" marR="59173" marT="0" marB="0" anchor="b"/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2800" b="1">
                          <a:effectLst/>
                        </a:rPr>
                        <a:t>9.75 (15.5 avg)</a:t>
                      </a:r>
                      <a:endParaRPr lang="en-US" sz="2800" b="1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59173" marR="59173" marT="0" marB="0" anchor="b"/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2800" b="1">
                          <a:effectLst/>
                        </a:rPr>
                        <a:t>13.7 (17.8 avg)</a:t>
                      </a:r>
                      <a:endParaRPr lang="en-US" sz="2800" b="1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59173" marR="59173" marT="0" marB="0" anchor="b"/>
                </a:tc>
                <a:extLst>
                  <a:ext uri="{0D108BD9-81ED-4DB2-BD59-A6C34878D82A}">
                    <a16:rowId xmlns:a16="http://schemas.microsoft.com/office/drawing/2014/main" val="2005573820"/>
                  </a:ext>
                </a:extLst>
              </a:tr>
              <a:tr h="447087">
                <a:tc>
                  <a:txBody>
                    <a:bodyPr/>
                    <a:lstStyle/>
                    <a:p>
                      <a:pPr marL="0" marR="0"/>
                      <a:r>
                        <a:rPr lang="en-US" sz="2800" b="1" dirty="0">
                          <a:effectLst/>
                        </a:rPr>
                        <a:t>Overall Satisfaction</a:t>
                      </a:r>
                      <a:endParaRPr lang="en-US" sz="2800" b="1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59173" marR="59173" marT="0" marB="0" anchor="b"/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2800" b="1">
                          <a:effectLst/>
                        </a:rPr>
                        <a:t>99.40%</a:t>
                      </a:r>
                      <a:endParaRPr lang="en-US" sz="2800" b="1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59173" marR="59173" marT="0" marB="0" anchor="b"/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2800" b="1" dirty="0">
                          <a:effectLst/>
                        </a:rPr>
                        <a:t>98.80%</a:t>
                      </a:r>
                      <a:endParaRPr lang="en-US" sz="2800" b="1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59173" marR="59173" marT="0" marB="0" anchor="b"/>
                </a:tc>
                <a:extLst>
                  <a:ext uri="{0D108BD9-81ED-4DB2-BD59-A6C34878D82A}">
                    <a16:rowId xmlns:a16="http://schemas.microsoft.com/office/drawing/2014/main" val="35115646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485956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6324600" cy="1143000"/>
          </a:xfrm>
        </p:spPr>
        <p:txBody>
          <a:bodyPr/>
          <a:lstStyle/>
          <a:p>
            <a:r>
              <a:rPr lang="en-US" altLang="en-US" dirty="0"/>
              <a:t>Medication-</a:t>
            </a:r>
            <a:r>
              <a:rPr lang="en-US" altLang="en-US" dirty="0">
                <a:solidFill>
                  <a:srgbClr val="FF3300"/>
                </a:solidFill>
              </a:rPr>
              <a:t>Oral Analgesics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143000"/>
            <a:ext cx="8534400" cy="4114800"/>
          </a:xfrm>
        </p:spPr>
        <p:txBody>
          <a:bodyPr/>
          <a:lstStyle/>
          <a:p>
            <a:pPr lvl="1"/>
            <a:r>
              <a:rPr lang="en-US" altLang="en-US" dirty="0">
                <a:solidFill>
                  <a:srgbClr val="FF3300"/>
                </a:solidFill>
              </a:rPr>
              <a:t>Over-The-Counter</a:t>
            </a:r>
          </a:p>
          <a:p>
            <a:pPr lvl="2"/>
            <a:r>
              <a:rPr lang="en-US" altLang="en-US" dirty="0"/>
              <a:t>Tylenol</a:t>
            </a:r>
          </a:p>
          <a:p>
            <a:pPr lvl="2"/>
            <a:r>
              <a:rPr lang="en-US" altLang="en-US" dirty="0"/>
              <a:t>NSAID</a:t>
            </a:r>
          </a:p>
          <a:p>
            <a:pPr lvl="2"/>
            <a:r>
              <a:rPr lang="en-US" altLang="en-US" dirty="0"/>
              <a:t>Topical</a:t>
            </a:r>
          </a:p>
          <a:p>
            <a:pPr lvl="2"/>
            <a:r>
              <a:rPr lang="en-US" altLang="en-US" dirty="0"/>
              <a:t>Herbals</a:t>
            </a:r>
          </a:p>
          <a:p>
            <a:pPr lvl="1"/>
            <a:r>
              <a:rPr lang="en-US" altLang="en-US" dirty="0">
                <a:solidFill>
                  <a:srgbClr val="FF3300"/>
                </a:solidFill>
              </a:rPr>
              <a:t>Prescription (AVOID)</a:t>
            </a:r>
          </a:p>
          <a:p>
            <a:pPr lvl="2"/>
            <a:r>
              <a:rPr lang="en-US" altLang="en-US" dirty="0"/>
              <a:t>Tramadol (Ultram) &amp; acetaminophen (Ultracet)</a:t>
            </a:r>
          </a:p>
          <a:p>
            <a:pPr lvl="2"/>
            <a:r>
              <a:rPr lang="en-US" altLang="en-US" dirty="0"/>
              <a:t>Hydrocodone &amp; acetaminophen (Vicodin, Norco, Lortab)</a:t>
            </a:r>
          </a:p>
          <a:p>
            <a:pPr lvl="2"/>
            <a:r>
              <a:rPr lang="en-US" altLang="en-US" dirty="0"/>
              <a:t>Oxycodone &amp; acetaminophen (Percocet)</a:t>
            </a:r>
          </a:p>
          <a:p>
            <a:pPr>
              <a:buFontTx/>
              <a:buNone/>
            </a:pPr>
            <a:endParaRPr lang="en-US" altLang="en-US" dirty="0"/>
          </a:p>
          <a:p>
            <a:endParaRPr lang="en-US" altLang="en-US" dirty="0"/>
          </a:p>
        </p:txBody>
      </p:sp>
      <p:pic>
        <p:nvPicPr>
          <p:cNvPr id="30724" name="Picture 5" descr="acetaminophen_d-propoxyphene_tabl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1" t="10001" r="18750" b="27499"/>
          <a:stretch>
            <a:fillRect/>
          </a:stretch>
        </p:blipFill>
        <p:spPr bwMode="auto">
          <a:xfrm>
            <a:off x="6019800" y="1911350"/>
            <a:ext cx="1130300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7" descr="lortab7-5m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15" t="24243" r="28947" b="28282"/>
          <a:stretch>
            <a:fillRect/>
          </a:stretch>
        </p:blipFill>
        <p:spPr bwMode="auto">
          <a:xfrm>
            <a:off x="7594600" y="2219325"/>
            <a:ext cx="109220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8" name="Line 12"/>
          <p:cNvSpPr>
            <a:spLocks noChangeShapeType="1"/>
          </p:cNvSpPr>
          <p:nvPr/>
        </p:nvSpPr>
        <p:spPr bwMode="auto">
          <a:xfrm>
            <a:off x="618392" y="1323661"/>
            <a:ext cx="0" cy="3371850"/>
          </a:xfrm>
          <a:prstGeom prst="line">
            <a:avLst/>
          </a:prstGeom>
          <a:noFill/>
          <a:ln w="603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117600" y="4448849"/>
            <a:ext cx="7874000" cy="1477328"/>
          </a:xfrm>
          <a:prstGeom prst="rect">
            <a:avLst/>
          </a:prstGeom>
          <a:noFill/>
          <a:ln w="127000" cmpd="sng">
            <a:solidFill>
              <a:srgbClr val="FFFF00">
                <a:alpha val="99000"/>
              </a:srgbClr>
            </a:solidFill>
          </a:ln>
          <a:effectLst>
            <a:softEdge rad="38100"/>
          </a:effectLst>
        </p:spPr>
        <p:txBody>
          <a:bodyPr wrap="square" rtlCol="0">
            <a:spAutoFit/>
          </a:bodyPr>
          <a:lstStyle/>
          <a:p>
            <a:r>
              <a:rPr lang="en-US" altLang="en-US" dirty="0"/>
              <a:t>AAOS Position – Avoid narcotics for management of arthritis pain</a:t>
            </a:r>
          </a:p>
          <a:p>
            <a:pPr lvl="2"/>
            <a:r>
              <a:rPr lang="en-US" altLang="en-US" dirty="0">
                <a:solidFill>
                  <a:schemeClr val="accent6"/>
                </a:solidFill>
              </a:rPr>
              <a:t>Recommend discontinuing narcotics prior to surgery</a:t>
            </a:r>
          </a:p>
          <a:p>
            <a:pPr lvl="2"/>
            <a:r>
              <a:rPr lang="en-US" altLang="en-US" dirty="0">
                <a:solidFill>
                  <a:schemeClr val="accent6"/>
                </a:solidFill>
              </a:rPr>
              <a:t>Narcotic use leads to poorer pain scores post op</a:t>
            </a:r>
          </a:p>
          <a:p>
            <a:pPr lvl="2"/>
            <a:r>
              <a:rPr lang="en-US" altLang="en-US" dirty="0">
                <a:solidFill>
                  <a:schemeClr val="accent6"/>
                </a:solidFill>
              </a:rPr>
              <a:t>increased risk of infection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90217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Supplements</a:t>
            </a:r>
            <a:endParaRPr lang="en-US" altLang="en-US" dirty="0">
              <a:solidFill>
                <a:srgbClr val="FF3300"/>
              </a:solidFill>
            </a:endParaRPr>
          </a:p>
        </p:txBody>
      </p:sp>
      <p:sp>
        <p:nvSpPr>
          <p:cNvPr id="3277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354264"/>
            <a:ext cx="6324600" cy="1809941"/>
          </a:xfrm>
        </p:spPr>
        <p:txBody>
          <a:bodyPr/>
          <a:lstStyle/>
          <a:p>
            <a:r>
              <a:rPr lang="en-US" altLang="en-US" dirty="0"/>
              <a:t>No recommended supplement</a:t>
            </a:r>
          </a:p>
          <a:p>
            <a:pPr lvl="1"/>
            <a:r>
              <a:rPr lang="en-US" altLang="en-US" dirty="0" err="1"/>
              <a:t>Tumeric</a:t>
            </a:r>
            <a:r>
              <a:rPr lang="en-US" altLang="en-US" dirty="0"/>
              <a:t>  / Ginger / </a:t>
            </a:r>
            <a:r>
              <a:rPr lang="en-US" altLang="en-US" dirty="0" err="1"/>
              <a:t>etc</a:t>
            </a:r>
            <a:r>
              <a:rPr lang="en-US" altLang="en-US" dirty="0"/>
              <a:t> </a:t>
            </a:r>
          </a:p>
          <a:p>
            <a:pPr lvl="1"/>
            <a:r>
              <a:rPr lang="en-US" altLang="en-US" dirty="0"/>
              <a:t>Omega-3 Fatty acids</a:t>
            </a:r>
          </a:p>
          <a:p>
            <a:pPr lvl="1"/>
            <a:r>
              <a:rPr lang="en-US" altLang="en-US" dirty="0"/>
              <a:t>Anti-oxidant (Vitamin E)</a:t>
            </a:r>
          </a:p>
          <a:p>
            <a:endParaRPr lang="en-US" altLang="en-US" dirty="0"/>
          </a:p>
          <a:p>
            <a:endParaRPr lang="en-US" altLang="en-US" dirty="0"/>
          </a:p>
          <a:p>
            <a:r>
              <a:rPr lang="en-US" altLang="en-US" dirty="0"/>
              <a:t>Glucosamine &amp; chondroitin</a:t>
            </a:r>
          </a:p>
          <a:p>
            <a:pPr lvl="1"/>
            <a:r>
              <a:rPr lang="en-US" altLang="en-US" dirty="0"/>
              <a:t>55% response at 3 months</a:t>
            </a:r>
          </a:p>
          <a:p>
            <a:pPr lvl="1"/>
            <a:r>
              <a:rPr lang="en-US" altLang="en-US" dirty="0"/>
              <a:t>30% response with “sugar-pill”</a:t>
            </a:r>
          </a:p>
          <a:p>
            <a:pPr lvl="1"/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  <a:p>
            <a:pPr marL="0" indent="0">
              <a:buNone/>
            </a:pPr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</p:txBody>
      </p:sp>
      <p:pic>
        <p:nvPicPr>
          <p:cNvPr id="32772" name="Picture 5" descr="823965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2763" y="968214"/>
            <a:ext cx="2019300" cy="20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2773" name="Group 14"/>
          <p:cNvGrpSpPr>
            <a:grpSpLocks/>
          </p:cNvGrpSpPr>
          <p:nvPr/>
        </p:nvGrpSpPr>
        <p:grpSpPr bwMode="auto">
          <a:xfrm>
            <a:off x="7239000" y="871058"/>
            <a:ext cx="1533525" cy="2044100"/>
            <a:chOff x="989" y="2526"/>
            <a:chExt cx="1117" cy="1563"/>
          </a:xfrm>
        </p:grpSpPr>
        <p:pic>
          <p:nvPicPr>
            <p:cNvPr id="32776" name="Picture 11" descr="Joint Juic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02"/>
            <a:stretch>
              <a:fillRect/>
            </a:stretch>
          </p:blipFill>
          <p:spPr bwMode="auto">
            <a:xfrm>
              <a:off x="989" y="2526"/>
              <a:ext cx="1117" cy="1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77" name="Picture 13" descr="Joint Juic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99" r="67200" b="68246"/>
            <a:stretch>
              <a:fillRect/>
            </a:stretch>
          </p:blipFill>
          <p:spPr bwMode="auto">
            <a:xfrm>
              <a:off x="989" y="3687"/>
              <a:ext cx="1113" cy="4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extBox 1"/>
          <p:cNvSpPr txBox="1"/>
          <p:nvPr/>
        </p:nvSpPr>
        <p:spPr>
          <a:xfrm>
            <a:off x="381000" y="5822627"/>
            <a:ext cx="6477000" cy="369332"/>
          </a:xfrm>
          <a:prstGeom prst="rect">
            <a:avLst/>
          </a:prstGeom>
          <a:noFill/>
          <a:ln w="127000" cmpd="sng">
            <a:solidFill>
              <a:srgbClr val="FFFF00">
                <a:alpha val="99000"/>
              </a:srgbClr>
            </a:solidFill>
          </a:ln>
          <a:effectLst>
            <a:softEdge rad="38100"/>
          </a:effectLst>
        </p:spPr>
        <p:txBody>
          <a:bodyPr wrap="square" rtlCol="0">
            <a:spAutoFit/>
          </a:bodyPr>
          <a:lstStyle/>
          <a:p>
            <a:r>
              <a:rPr lang="en-US" dirty="0"/>
              <a:t>AAOS Position – Strong AGAINST glucosamine/chondroitin</a:t>
            </a:r>
          </a:p>
        </p:txBody>
      </p:sp>
      <p:pic>
        <p:nvPicPr>
          <p:cNvPr id="10" name="Picture 11" descr="min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130935"/>
            <a:ext cx="3438525" cy="245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1403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Medication-</a:t>
            </a:r>
            <a:r>
              <a:rPr lang="en-US" altLang="en-US">
                <a:solidFill>
                  <a:srgbClr val="FF3300"/>
                </a:solidFill>
              </a:rPr>
              <a:t>Topical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OTC </a:t>
            </a:r>
            <a:r>
              <a:rPr lang="en-US" altLang="en-US" dirty="0" err="1"/>
              <a:t>Voltaren</a:t>
            </a:r>
            <a:r>
              <a:rPr lang="en-US" altLang="en-US" dirty="0"/>
              <a:t> (1% diclofenac)</a:t>
            </a:r>
            <a:endParaRPr lang="en-US" altLang="en-US" b="1" dirty="0"/>
          </a:p>
          <a:p>
            <a:r>
              <a:rPr lang="en-US" altLang="en-US" dirty="0"/>
              <a:t>Local anesthetics (Lidoderm)</a:t>
            </a:r>
          </a:p>
          <a:p>
            <a:r>
              <a:rPr lang="en-US" altLang="en-US" dirty="0"/>
              <a:t>Capsaicin (</a:t>
            </a:r>
            <a:r>
              <a:rPr lang="en-US" altLang="en-US" dirty="0" err="1"/>
              <a:t>ArthriCare</a:t>
            </a:r>
            <a:r>
              <a:rPr lang="en-US" altLang="en-US" dirty="0"/>
              <a:t>)</a:t>
            </a:r>
          </a:p>
          <a:p>
            <a:r>
              <a:rPr lang="en-US" altLang="en-US" dirty="0"/>
              <a:t>Aspirin (</a:t>
            </a:r>
            <a:r>
              <a:rPr lang="en-US" altLang="en-US" dirty="0" err="1"/>
              <a:t>Aspercreme</a:t>
            </a:r>
            <a:r>
              <a:rPr lang="en-US" altLang="en-US" dirty="0"/>
              <a:t>)</a:t>
            </a:r>
          </a:p>
          <a:p>
            <a:pPr marL="0" indent="0">
              <a:buNone/>
            </a:pPr>
            <a:endParaRPr lang="en-US" altLang="en-US" dirty="0"/>
          </a:p>
          <a:p>
            <a:endParaRPr lang="en-US" altLang="en-US" dirty="0"/>
          </a:p>
        </p:txBody>
      </p:sp>
      <p:pic>
        <p:nvPicPr>
          <p:cNvPr id="36868" name="Picture 5" descr="lidoderm_pat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3044" y="961628"/>
            <a:ext cx="1444625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7" descr="lidocaine_pat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4850" y="2726332"/>
            <a:ext cx="1597025" cy="103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Picture 9" descr="simg_t_tphyslabs_1865_128922390110?rm_____DQ3lHFPB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090" y="4012564"/>
            <a:ext cx="1641475" cy="164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1" name="Picture 11" descr="k14382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4225132"/>
            <a:ext cx="1905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41452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" y="43942"/>
            <a:ext cx="7315200" cy="1143000"/>
          </a:xfrm>
        </p:spPr>
        <p:txBody>
          <a:bodyPr/>
          <a:lstStyle/>
          <a:p>
            <a:r>
              <a:rPr lang="en-US" altLang="en-US" sz="4000" dirty="0"/>
              <a:t>Medication-</a:t>
            </a:r>
            <a:r>
              <a:rPr lang="en-US" altLang="en-US" sz="4000" dirty="0">
                <a:solidFill>
                  <a:srgbClr val="FF3300"/>
                </a:solidFill>
              </a:rPr>
              <a:t>Intra-articular Injections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idx="1"/>
          </p:nvPr>
        </p:nvSpPr>
        <p:spPr>
          <a:xfrm>
            <a:off x="3810" y="1298744"/>
            <a:ext cx="6324600" cy="3741736"/>
          </a:xfrm>
        </p:spPr>
        <p:txBody>
          <a:bodyPr/>
          <a:lstStyle/>
          <a:p>
            <a:r>
              <a:rPr lang="en-US" altLang="en-US" dirty="0">
                <a:solidFill>
                  <a:srgbClr val="FF3300"/>
                </a:solidFill>
              </a:rPr>
              <a:t>Steroids</a:t>
            </a:r>
          </a:p>
          <a:p>
            <a:pPr lvl="1"/>
            <a:r>
              <a:rPr lang="en-US" altLang="en-US" dirty="0"/>
              <a:t>Cortisone</a:t>
            </a:r>
          </a:p>
          <a:p>
            <a:pPr lvl="2"/>
            <a:r>
              <a:rPr lang="en-US" altLang="en-US" dirty="0"/>
              <a:t>Single injection</a:t>
            </a:r>
          </a:p>
          <a:p>
            <a:r>
              <a:rPr lang="en-US" altLang="en-US" dirty="0">
                <a:solidFill>
                  <a:srgbClr val="FF3300"/>
                </a:solidFill>
              </a:rPr>
              <a:t>Hyaluronic Acid (HA)</a:t>
            </a:r>
          </a:p>
          <a:p>
            <a:pPr lvl="1"/>
            <a:r>
              <a:rPr lang="en-US" altLang="en-US" dirty="0"/>
              <a:t>Avian derived</a:t>
            </a:r>
          </a:p>
          <a:p>
            <a:pPr lvl="2"/>
            <a:r>
              <a:rPr lang="en-US" altLang="en-US" dirty="0"/>
              <a:t>Synvisc, Hyalgan, Supartz</a:t>
            </a:r>
          </a:p>
          <a:p>
            <a:pPr lvl="1"/>
            <a:r>
              <a:rPr lang="en-US" altLang="en-US" dirty="0"/>
              <a:t>Bioengineered</a:t>
            </a:r>
          </a:p>
          <a:p>
            <a:pPr lvl="2"/>
            <a:r>
              <a:rPr lang="en-US" altLang="en-US" dirty="0"/>
              <a:t>Euflexxa, Gel-One</a:t>
            </a:r>
          </a:p>
          <a:p>
            <a:pPr lvl="1"/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</p:txBody>
      </p:sp>
      <p:pic>
        <p:nvPicPr>
          <p:cNvPr id="37892" name="Picture 5" descr="synvis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544" y="1676400"/>
            <a:ext cx="3051175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7" descr="doc2_injicer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294281"/>
            <a:ext cx="2457450" cy="2193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85800" y="4117150"/>
            <a:ext cx="6477000" cy="923330"/>
          </a:xfrm>
          <a:prstGeom prst="rect">
            <a:avLst/>
          </a:prstGeom>
          <a:noFill/>
          <a:ln w="127000" cmpd="sng">
            <a:solidFill>
              <a:srgbClr val="FFFF00">
                <a:alpha val="99000"/>
              </a:srgbClr>
            </a:solidFill>
          </a:ln>
          <a:effectLst>
            <a:softEdge rad="38100"/>
          </a:effectLst>
        </p:spPr>
        <p:txBody>
          <a:bodyPr wrap="square" rtlCol="0">
            <a:spAutoFit/>
          </a:bodyPr>
          <a:lstStyle/>
          <a:p>
            <a:r>
              <a:rPr lang="en-US" dirty="0"/>
              <a:t>AAOS Positions:</a:t>
            </a:r>
          </a:p>
          <a:p>
            <a:r>
              <a:rPr lang="en-US" dirty="0"/>
              <a:t>	Steroids: Inconclusive</a:t>
            </a:r>
          </a:p>
          <a:p>
            <a:r>
              <a:rPr lang="en-US" dirty="0"/>
              <a:t>	</a:t>
            </a:r>
            <a:r>
              <a:rPr lang="en-US" dirty="0" err="1"/>
              <a:t>Viscosupplementation</a:t>
            </a:r>
            <a:r>
              <a:rPr lang="en-US" dirty="0"/>
              <a:t>/ </a:t>
            </a:r>
            <a:r>
              <a:rPr lang="en-US" dirty="0" err="1"/>
              <a:t>Hylarunic</a:t>
            </a:r>
            <a:r>
              <a:rPr lang="en-US" dirty="0"/>
              <a:t> Acid – Strong AGAINST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85800" y="5233330"/>
            <a:ext cx="6477000" cy="646331"/>
          </a:xfrm>
          <a:prstGeom prst="rect">
            <a:avLst/>
          </a:prstGeom>
          <a:noFill/>
          <a:ln w="127000" cmpd="sng">
            <a:solidFill>
              <a:srgbClr val="C00000">
                <a:alpha val="99000"/>
              </a:srgbClr>
            </a:solidFill>
          </a:ln>
          <a:effectLst>
            <a:softEdge rad="38100"/>
          </a:effectLst>
        </p:spPr>
        <p:txBody>
          <a:bodyPr wrap="square" rtlCol="0">
            <a:spAutoFit/>
          </a:bodyPr>
          <a:lstStyle/>
          <a:p>
            <a:r>
              <a:rPr lang="en-US" dirty="0"/>
              <a:t>90 day wait from last injection to total joint replacement due to infection risk</a:t>
            </a:r>
          </a:p>
        </p:txBody>
      </p:sp>
    </p:spTree>
    <p:extLst>
      <p:ext uri="{BB962C8B-B14F-4D97-AF65-F5344CB8AC3E}">
        <p14:creationId xmlns:p14="http://schemas.microsoft.com/office/powerpoint/2010/main" val="14488427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87005"/>
            <a:ext cx="6324600" cy="1143000"/>
          </a:xfrm>
        </p:spPr>
        <p:txBody>
          <a:bodyPr/>
          <a:lstStyle/>
          <a:p>
            <a:r>
              <a:rPr lang="en-US" dirty="0"/>
              <a:t>Patient with Hip Pain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905000"/>
            <a:ext cx="6324600" cy="3741736"/>
          </a:xfrm>
        </p:spPr>
        <p:txBody>
          <a:bodyPr/>
          <a:lstStyle/>
          <a:p>
            <a:r>
              <a:rPr lang="en-US" dirty="0"/>
              <a:t>History</a:t>
            </a:r>
          </a:p>
          <a:p>
            <a:pPr lvl="1"/>
            <a:r>
              <a:rPr lang="en-US" dirty="0"/>
              <a:t>Trauma</a:t>
            </a:r>
          </a:p>
          <a:p>
            <a:pPr lvl="1"/>
            <a:r>
              <a:rPr lang="en-US" dirty="0"/>
              <a:t>Chronicity</a:t>
            </a:r>
          </a:p>
          <a:p>
            <a:pPr lvl="1"/>
            <a:r>
              <a:rPr lang="en-US" dirty="0"/>
              <a:t>Relief with Tylenol/NSAIDs?</a:t>
            </a:r>
          </a:p>
          <a:p>
            <a:pPr lvl="1"/>
            <a:r>
              <a:rPr lang="en-US" dirty="0"/>
              <a:t>Prior treatment/surgery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Pain with shoes and socks?</a:t>
            </a:r>
          </a:p>
          <a:p>
            <a:pPr lvl="1"/>
            <a:r>
              <a:rPr lang="en-US" dirty="0"/>
              <a:t>Pain in bed/rolling over?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Where is ‘the hip’</a:t>
            </a:r>
          </a:p>
          <a:p>
            <a:pPr lvl="2"/>
            <a:r>
              <a:rPr lang="en-US" dirty="0"/>
              <a:t>Anterior/groin</a:t>
            </a:r>
          </a:p>
          <a:p>
            <a:pPr lvl="2"/>
            <a:r>
              <a:rPr lang="en-US" dirty="0"/>
              <a:t>Lateral</a:t>
            </a:r>
          </a:p>
          <a:p>
            <a:pPr lvl="2"/>
            <a:r>
              <a:rPr lang="en-US" dirty="0"/>
              <a:t>Posterior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3746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AA1CC0-9E99-BE8A-0493-BF934AF927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Kevin Kopko MD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ACA390-560F-0F59-3772-3532451C6E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Syracuse University – BS Bioengineering</a:t>
            </a:r>
          </a:p>
          <a:p>
            <a:r>
              <a:rPr lang="en-US" dirty="0"/>
              <a:t>Penn State College of Medicine – MD</a:t>
            </a:r>
          </a:p>
          <a:p>
            <a:endParaRPr lang="en-US" dirty="0"/>
          </a:p>
          <a:p>
            <a:r>
              <a:rPr lang="en-US" dirty="0"/>
              <a:t>Orthopedic Residency – Stony Brook University</a:t>
            </a:r>
          </a:p>
          <a:p>
            <a:r>
              <a:rPr lang="en-US" dirty="0"/>
              <a:t>Junior Orthopedic Trauma Fellowship – St. Louis Univ.</a:t>
            </a:r>
          </a:p>
          <a:p>
            <a:r>
              <a:rPr lang="en-US" dirty="0"/>
              <a:t>Adult Reconstruction Fellowship – Mass General / Harvard Combined Program</a:t>
            </a:r>
          </a:p>
        </p:txBody>
      </p:sp>
      <p:pic>
        <p:nvPicPr>
          <p:cNvPr id="5" name="Picture 4" descr="A child standing next to balloons&#10;&#10;AI-generated content may be incorrect.">
            <a:extLst>
              <a:ext uri="{FF2B5EF4-FFF2-40B4-BE49-F238E27FC236}">
                <a16:creationId xmlns:a16="http://schemas.microsoft.com/office/drawing/2014/main" id="{46AAA8DD-9627-00EB-D75C-83D53CA419E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852" t="5820" r="22963" b="9735"/>
          <a:stretch/>
        </p:blipFill>
        <p:spPr>
          <a:xfrm>
            <a:off x="6781800" y="3417082"/>
            <a:ext cx="1676400" cy="2895600"/>
          </a:xfrm>
          <a:prstGeom prst="rect">
            <a:avLst/>
          </a:prstGeom>
        </p:spPr>
      </p:pic>
      <p:pic>
        <p:nvPicPr>
          <p:cNvPr id="7" name="Picture 6" descr="Two girls in ballet clothing&#10;&#10;AI-generated content may be incorrect.">
            <a:extLst>
              <a:ext uri="{FF2B5EF4-FFF2-40B4-BE49-F238E27FC236}">
                <a16:creationId xmlns:a16="http://schemas.microsoft.com/office/drawing/2014/main" id="{C67C690A-44AD-D06A-BCF4-7883B86A098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637" t="8537" r="15909" b="713"/>
          <a:stretch/>
        </p:blipFill>
        <p:spPr>
          <a:xfrm>
            <a:off x="5981700" y="762000"/>
            <a:ext cx="2857500" cy="2627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567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928" y="228600"/>
            <a:ext cx="6324600" cy="1143000"/>
          </a:xfrm>
        </p:spPr>
        <p:txBody>
          <a:bodyPr/>
          <a:lstStyle/>
          <a:p>
            <a:r>
              <a:rPr lang="en-US" dirty="0"/>
              <a:t>Hip Exam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0677" y="1371600"/>
            <a:ext cx="6324600" cy="3741736"/>
          </a:xfrm>
        </p:spPr>
        <p:txBody>
          <a:bodyPr/>
          <a:lstStyle/>
          <a:p>
            <a:r>
              <a:rPr lang="en-US" dirty="0"/>
              <a:t>Hip:</a:t>
            </a:r>
          </a:p>
          <a:p>
            <a:pPr lvl="1"/>
            <a:r>
              <a:rPr lang="en-US" dirty="0"/>
              <a:t>ROM</a:t>
            </a:r>
          </a:p>
          <a:p>
            <a:pPr lvl="2"/>
            <a:r>
              <a:rPr lang="en-US" dirty="0"/>
              <a:t>Rotation at 90 degrees</a:t>
            </a:r>
          </a:p>
          <a:p>
            <a:pPr lvl="2"/>
            <a:r>
              <a:rPr lang="en-US" dirty="0"/>
              <a:t>Flexion</a:t>
            </a:r>
          </a:p>
          <a:p>
            <a:pPr lvl="2"/>
            <a:r>
              <a:rPr lang="en-US" dirty="0"/>
              <a:t>Abductions vs adduction</a:t>
            </a:r>
          </a:p>
          <a:p>
            <a:pPr lvl="1"/>
            <a:r>
              <a:rPr lang="en-US" dirty="0"/>
              <a:t>Tenderness</a:t>
            </a:r>
          </a:p>
          <a:p>
            <a:pPr lvl="2"/>
            <a:r>
              <a:rPr lang="en-US" dirty="0"/>
              <a:t>Troch Bursa</a:t>
            </a:r>
          </a:p>
          <a:p>
            <a:pPr lvl="2"/>
            <a:r>
              <a:rPr lang="en-US" dirty="0"/>
              <a:t>Ischium/Hamstring Insertion</a:t>
            </a:r>
          </a:p>
          <a:p>
            <a:pPr lvl="2"/>
            <a:r>
              <a:rPr lang="en-US" dirty="0"/>
              <a:t>Low back/</a:t>
            </a:r>
            <a:r>
              <a:rPr lang="en-US" dirty="0" err="1"/>
              <a:t>Paraspinal</a:t>
            </a:r>
            <a:endParaRPr lang="en-US" dirty="0"/>
          </a:p>
          <a:p>
            <a:pPr lvl="2"/>
            <a:r>
              <a:rPr lang="en-US" dirty="0"/>
              <a:t>SI Joint</a:t>
            </a:r>
          </a:p>
          <a:p>
            <a:r>
              <a:rPr lang="en-US" dirty="0"/>
              <a:t>Back</a:t>
            </a:r>
          </a:p>
          <a:p>
            <a:pPr lvl="1"/>
            <a:r>
              <a:rPr lang="en-US" dirty="0"/>
              <a:t>Straight Leg Raise</a:t>
            </a:r>
          </a:p>
          <a:p>
            <a:pPr lvl="1"/>
            <a:r>
              <a:rPr lang="en-US" dirty="0"/>
              <a:t>Flexion/extension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3"/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7400" y="1066800"/>
            <a:ext cx="3172124" cy="2652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3094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6324600" cy="1143000"/>
          </a:xfrm>
        </p:spPr>
        <p:txBody>
          <a:bodyPr/>
          <a:lstStyle/>
          <a:p>
            <a:r>
              <a:rPr lang="en-US" dirty="0"/>
              <a:t>Provocative Hip Exam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" y="1394460"/>
            <a:ext cx="4415790" cy="4724400"/>
          </a:xfrm>
        </p:spPr>
        <p:txBody>
          <a:bodyPr/>
          <a:lstStyle/>
          <a:p>
            <a:r>
              <a:rPr lang="en-US" dirty="0"/>
              <a:t>FABER</a:t>
            </a:r>
          </a:p>
          <a:p>
            <a:pPr lvl="1"/>
            <a:r>
              <a:rPr lang="en-US" dirty="0"/>
              <a:t>Flexion, Abduction, External Rotation</a:t>
            </a:r>
          </a:p>
          <a:p>
            <a:pPr lvl="1"/>
            <a:r>
              <a:rPr lang="en-US" dirty="0"/>
              <a:t>Intra-articular hip pain, iliopsoas, SI joint</a:t>
            </a:r>
          </a:p>
          <a:p>
            <a:pPr lvl="1"/>
            <a:endParaRPr lang="en-US" dirty="0"/>
          </a:p>
          <a:p>
            <a:r>
              <a:rPr lang="en-US" dirty="0"/>
              <a:t>FAIR</a:t>
            </a:r>
          </a:p>
          <a:p>
            <a:pPr lvl="1"/>
            <a:r>
              <a:rPr lang="en-US" dirty="0"/>
              <a:t>Flexion, </a:t>
            </a:r>
            <a:r>
              <a:rPr lang="en-US" dirty="0" err="1"/>
              <a:t>ADDuction</a:t>
            </a:r>
            <a:r>
              <a:rPr lang="en-US" dirty="0"/>
              <a:t>, Internal Rotation</a:t>
            </a:r>
          </a:p>
          <a:p>
            <a:pPr lvl="1"/>
            <a:r>
              <a:rPr lang="en-US" dirty="0"/>
              <a:t>patient placed in lateral position with affected side up</a:t>
            </a:r>
          </a:p>
          <a:p>
            <a:pPr lvl="1"/>
            <a:r>
              <a:rPr lang="en-US" dirty="0"/>
              <a:t>with hip in 90 flexion , </a:t>
            </a:r>
            <a:r>
              <a:rPr lang="en-US" dirty="0" err="1"/>
              <a:t>ADDuct</a:t>
            </a:r>
            <a:r>
              <a:rPr lang="en-US" dirty="0"/>
              <a:t> the leg then allow it to drop into adduction</a:t>
            </a:r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6284" y="800100"/>
            <a:ext cx="4237716" cy="24860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3853815"/>
            <a:ext cx="4248150" cy="2927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2684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150" y="228600"/>
            <a:ext cx="6324600" cy="1143000"/>
          </a:xfrm>
        </p:spPr>
        <p:txBody>
          <a:bodyPr/>
          <a:lstStyle/>
          <a:p>
            <a:r>
              <a:rPr lang="en-US" dirty="0"/>
              <a:t>Hip Imaging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284"/>
            <a:ext cx="6324600" cy="3741736"/>
          </a:xfrm>
        </p:spPr>
        <p:txBody>
          <a:bodyPr/>
          <a:lstStyle/>
          <a:p>
            <a:r>
              <a:rPr lang="en-US" dirty="0" err="1"/>
              <a:t>Weightbearing</a:t>
            </a:r>
            <a:r>
              <a:rPr lang="en-US" dirty="0"/>
              <a:t> Pelvis XR, AP Hip and Frog Lateral</a:t>
            </a:r>
          </a:p>
          <a:p>
            <a:r>
              <a:rPr lang="en-US" dirty="0"/>
              <a:t>Consider Spine XR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2182649"/>
            <a:ext cx="5686425" cy="422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3348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1960" y="457201"/>
            <a:ext cx="6324600" cy="1143000"/>
          </a:xfrm>
        </p:spPr>
        <p:txBody>
          <a:bodyPr/>
          <a:lstStyle/>
          <a:p>
            <a:r>
              <a:rPr lang="en-US" dirty="0"/>
              <a:t>Hip XR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474470"/>
            <a:ext cx="3454581" cy="51625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9136" y="1752600"/>
            <a:ext cx="5429154" cy="443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878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0480" y="-22860"/>
            <a:ext cx="6324600" cy="1143000"/>
          </a:xfrm>
        </p:spPr>
        <p:txBody>
          <a:bodyPr/>
          <a:lstStyle/>
          <a:p>
            <a:r>
              <a:rPr lang="en-US" dirty="0"/>
              <a:t>Treatments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580" y="838200"/>
            <a:ext cx="7315200" cy="4876800"/>
          </a:xfrm>
        </p:spPr>
        <p:txBody>
          <a:bodyPr/>
          <a:lstStyle/>
          <a:p>
            <a:r>
              <a:rPr lang="en-US" dirty="0"/>
              <a:t>PT</a:t>
            </a:r>
          </a:p>
          <a:p>
            <a:r>
              <a:rPr lang="en-US" dirty="0"/>
              <a:t>NSAIDS</a:t>
            </a:r>
          </a:p>
          <a:p>
            <a:endParaRPr lang="en-US" dirty="0"/>
          </a:p>
          <a:p>
            <a:r>
              <a:rPr lang="en-US" dirty="0"/>
              <a:t>MRI Plain</a:t>
            </a:r>
          </a:p>
          <a:p>
            <a:pPr lvl="1"/>
            <a:r>
              <a:rPr lang="en-US" dirty="0"/>
              <a:t>Avascular Necrosis (Pelvis MRI)</a:t>
            </a:r>
          </a:p>
          <a:p>
            <a:pPr lvl="1"/>
            <a:r>
              <a:rPr lang="en-US" dirty="0"/>
              <a:t>Recurrent Bursitis (expect normal MRI)</a:t>
            </a:r>
          </a:p>
          <a:p>
            <a:pPr lvl="1"/>
            <a:r>
              <a:rPr lang="en-US" dirty="0"/>
              <a:t>Nondisplaced Pelvic/Sacral Fracture</a:t>
            </a:r>
          </a:p>
          <a:p>
            <a:pPr lvl="1"/>
            <a:endParaRPr lang="en-US" dirty="0"/>
          </a:p>
          <a:p>
            <a:r>
              <a:rPr lang="en-US" dirty="0"/>
              <a:t>MR Arthrogram</a:t>
            </a:r>
          </a:p>
          <a:p>
            <a:pPr lvl="1"/>
            <a:r>
              <a:rPr lang="en-US" dirty="0"/>
              <a:t>Intra-articular hip pathology / Labral Tear</a:t>
            </a:r>
          </a:p>
          <a:p>
            <a:pPr lvl="1"/>
            <a:endParaRPr lang="en-US" dirty="0"/>
          </a:p>
          <a:p>
            <a:r>
              <a:rPr lang="en-US" dirty="0"/>
              <a:t>CT Scan</a:t>
            </a:r>
          </a:p>
          <a:p>
            <a:pPr lvl="1"/>
            <a:r>
              <a:rPr lang="en-US" dirty="0"/>
              <a:t>Complex fracture patterns</a:t>
            </a:r>
          </a:p>
          <a:p>
            <a:pPr lvl="1"/>
            <a:endParaRPr lang="en-US" dirty="0"/>
          </a:p>
          <a:p>
            <a:r>
              <a:rPr lang="en-US" dirty="0"/>
              <a:t>Injections</a:t>
            </a:r>
          </a:p>
          <a:p>
            <a:pPr lvl="1"/>
            <a:r>
              <a:rPr lang="en-US" dirty="0"/>
              <a:t>Intra-articular Hip, Troch Bursa, or SI Joint</a:t>
            </a:r>
          </a:p>
        </p:txBody>
      </p:sp>
    </p:spTree>
    <p:extLst>
      <p:ext uri="{BB962C8B-B14F-4D97-AF65-F5344CB8AC3E}">
        <p14:creationId xmlns:p14="http://schemas.microsoft.com/office/powerpoint/2010/main" val="9770268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6324600" cy="1143000"/>
          </a:xfrm>
        </p:spPr>
        <p:txBody>
          <a:bodyPr/>
          <a:lstStyle/>
          <a:p>
            <a:r>
              <a:rPr lang="en-US" dirty="0"/>
              <a:t>Trochanteric Bursitis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7467600" cy="4953000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Typically lateral pain with direct compression</a:t>
            </a:r>
          </a:p>
          <a:p>
            <a:r>
              <a:rPr lang="en-US" dirty="0"/>
              <a:t>Hip rotation preserved</a:t>
            </a:r>
          </a:p>
          <a:p>
            <a:endParaRPr lang="en-US" dirty="0"/>
          </a:p>
          <a:p>
            <a:r>
              <a:rPr lang="en-US" dirty="0"/>
              <a:t>Usually worse with stairs, lateral movements, chair rise</a:t>
            </a:r>
          </a:p>
          <a:p>
            <a:endParaRPr lang="en-US" dirty="0"/>
          </a:p>
          <a:p>
            <a:r>
              <a:rPr lang="en-US" dirty="0"/>
              <a:t>PT with ultrasound and ITB stretching</a:t>
            </a:r>
          </a:p>
          <a:p>
            <a:pPr lvl="1"/>
            <a:r>
              <a:rPr lang="en-US" dirty="0"/>
              <a:t>Foam Rolling</a:t>
            </a:r>
          </a:p>
          <a:p>
            <a:pPr lvl="1"/>
            <a:r>
              <a:rPr lang="en-US" dirty="0"/>
              <a:t>Frozen 20oz coke bottle</a:t>
            </a:r>
          </a:p>
          <a:p>
            <a:endParaRPr lang="en-US" dirty="0"/>
          </a:p>
          <a:p>
            <a:r>
              <a:rPr lang="en-US" dirty="0"/>
              <a:t>Injection after PT</a:t>
            </a:r>
          </a:p>
          <a:p>
            <a:endParaRPr lang="en-US" dirty="0"/>
          </a:p>
          <a:p>
            <a:r>
              <a:rPr lang="en-US" dirty="0"/>
              <a:t>MRI if recurrent</a:t>
            </a:r>
          </a:p>
          <a:p>
            <a:pPr lvl="1"/>
            <a:r>
              <a:rPr lang="en-US" dirty="0"/>
              <a:t>Usually shows gluteus </a:t>
            </a:r>
            <a:r>
              <a:rPr lang="en-US" dirty="0" err="1"/>
              <a:t>minimus</a:t>
            </a:r>
            <a:r>
              <a:rPr lang="en-US" dirty="0"/>
              <a:t> or </a:t>
            </a:r>
            <a:r>
              <a:rPr lang="en-US" dirty="0" err="1"/>
              <a:t>medius</a:t>
            </a:r>
            <a:r>
              <a:rPr lang="en-US" dirty="0"/>
              <a:t> tendinosis/partial tearing</a:t>
            </a:r>
          </a:p>
          <a:p>
            <a:pPr lvl="1"/>
            <a:endParaRPr lang="en-US" dirty="0"/>
          </a:p>
          <a:p>
            <a:r>
              <a:rPr lang="en-US" dirty="0"/>
              <a:t>If has advanced arthritis lateral pain could be referred from the joint</a:t>
            </a:r>
          </a:p>
        </p:txBody>
      </p:sp>
    </p:spTree>
    <p:extLst>
      <p:ext uri="{BB962C8B-B14F-4D97-AF65-F5344CB8AC3E}">
        <p14:creationId xmlns:p14="http://schemas.microsoft.com/office/powerpoint/2010/main" val="34024149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-152400"/>
            <a:ext cx="6324600" cy="1143000"/>
          </a:xfrm>
        </p:spPr>
        <p:txBody>
          <a:bodyPr/>
          <a:lstStyle/>
          <a:p>
            <a:r>
              <a:rPr lang="en-US" dirty="0"/>
              <a:t>Avascular Necrosis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7467600" cy="2209800"/>
          </a:xfrm>
        </p:spPr>
        <p:txBody>
          <a:bodyPr/>
          <a:lstStyle/>
          <a:p>
            <a:r>
              <a:rPr lang="en-US" dirty="0"/>
              <a:t>Acute onset, severe pain out of portion with exam/imaging</a:t>
            </a:r>
          </a:p>
          <a:p>
            <a:endParaRPr lang="en-US" dirty="0"/>
          </a:p>
          <a:p>
            <a:r>
              <a:rPr lang="en-US" dirty="0"/>
              <a:t>Male&gt;female</a:t>
            </a:r>
          </a:p>
          <a:p>
            <a:r>
              <a:rPr lang="en-US" dirty="0"/>
              <a:t>Age 35 to 50</a:t>
            </a:r>
          </a:p>
          <a:p>
            <a:r>
              <a:rPr lang="en-US" dirty="0"/>
              <a:t>Up to 80% bilateral </a:t>
            </a:r>
            <a:r>
              <a:rPr lang="en-US" dirty="0">
                <a:sym typeface="Wingdings" panose="05000000000000000000" pitchFamily="2" charset="2"/>
              </a:rPr>
              <a:t> MRI the pelvis</a:t>
            </a:r>
            <a:endParaRPr lang="en-US" dirty="0"/>
          </a:p>
          <a:p>
            <a:r>
              <a:rPr lang="en-US" dirty="0"/>
              <a:t>Responsible for 10% of total hip replacements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2503751"/>
              </p:ext>
            </p:extLst>
          </p:nvPr>
        </p:nvGraphicFramePr>
        <p:xfrm>
          <a:off x="304800" y="2971800"/>
          <a:ext cx="8686800" cy="33832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343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43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fontAlgn="base"/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direct causes</a:t>
                      </a:r>
                    </a:p>
                    <a:p>
                      <a:pPr lvl="1" fontAlgn="base"/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irradiation</a:t>
                      </a:r>
                    </a:p>
                    <a:p>
                      <a:pPr lvl="1" fontAlgn="base"/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trauma</a:t>
                      </a:r>
                    </a:p>
                    <a:p>
                      <a:pPr lvl="1" fontAlgn="base"/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hematologic diseases (leukemia, lymphoma)</a:t>
                      </a:r>
                    </a:p>
                    <a:p>
                      <a:pPr lvl="1" fontAlgn="base"/>
                      <a:r>
                        <a:rPr lang="en-US" sz="18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dysbaric</a:t>
                      </a:r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disorders (decompression sickness, "the bends") - Caisson disease</a:t>
                      </a:r>
                    </a:p>
                    <a:p>
                      <a:pPr lvl="1" fontAlgn="base"/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marrow-replacing diseases (e.g. </a:t>
                      </a:r>
                      <a:r>
                        <a:rPr lang="en-US" sz="18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Gaucher's</a:t>
                      </a:r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disease)</a:t>
                      </a:r>
                    </a:p>
                    <a:p>
                      <a:pPr lvl="1" fontAlgn="base"/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sickle cell disease 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indirect causes</a:t>
                      </a:r>
                    </a:p>
                    <a:p>
                      <a:pPr lvl="1" fontAlgn="base"/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alcoholism</a:t>
                      </a:r>
                    </a:p>
                    <a:p>
                      <a:pPr lvl="1" fontAlgn="base"/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hypercoagulable states</a:t>
                      </a:r>
                    </a:p>
                    <a:p>
                      <a:pPr lvl="1" fontAlgn="base"/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steroids </a:t>
                      </a:r>
                    </a:p>
                    <a:p>
                      <a:pPr lvl="1" fontAlgn="base"/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Lupus</a:t>
                      </a:r>
                    </a:p>
                    <a:p>
                      <a:pPr lvl="1" fontAlgn="base"/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Transplant</a:t>
                      </a:r>
                    </a:p>
                    <a:p>
                      <a:pPr lvl="1" fontAlgn="base"/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virus (CMV, hepatitis, HIV, rubella, </a:t>
                      </a:r>
                      <a:r>
                        <a:rPr lang="en-US" sz="18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rubeola</a:t>
                      </a:r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varicella)</a:t>
                      </a:r>
                    </a:p>
                    <a:p>
                      <a:pPr lvl="1" fontAlgn="base"/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protease inhibitors (HIV medication)</a:t>
                      </a:r>
                    </a:p>
                    <a:p>
                      <a:pPr lvl="1" fontAlgn="base"/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Idiopathic</a:t>
                      </a:r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0926044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52400"/>
            <a:ext cx="6324600" cy="1143000"/>
          </a:xfrm>
        </p:spPr>
        <p:txBody>
          <a:bodyPr/>
          <a:lstStyle/>
          <a:p>
            <a:r>
              <a:rPr lang="en-US" dirty="0"/>
              <a:t>Labral Tears &amp; Femoral Acetabular Impingement (FAI)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71600"/>
            <a:ext cx="6400800" cy="3970336"/>
          </a:xfrm>
        </p:spPr>
        <p:txBody>
          <a:bodyPr/>
          <a:lstStyle/>
          <a:p>
            <a:r>
              <a:rPr lang="en-US" dirty="0"/>
              <a:t>Acetabular labrum functions as a gasket to hold joint fluid into the hip with negative pressure.  Tearing results in frayed edges that cause pain and decrease joint lubrication</a:t>
            </a:r>
          </a:p>
          <a:p>
            <a:r>
              <a:rPr lang="en-US" dirty="0"/>
              <a:t>Labral Tears</a:t>
            </a:r>
          </a:p>
          <a:p>
            <a:pPr lvl="1"/>
            <a:r>
              <a:rPr lang="en-US" dirty="0"/>
              <a:t>Usually younger patients</a:t>
            </a:r>
          </a:p>
          <a:p>
            <a:pPr lvl="1"/>
            <a:r>
              <a:rPr lang="en-US" dirty="0"/>
              <a:t>Usually traumatic although can be degenerative</a:t>
            </a:r>
          </a:p>
          <a:p>
            <a:r>
              <a:rPr lang="en-US" dirty="0"/>
              <a:t>Femoral - Acetabular Impingement</a:t>
            </a:r>
          </a:p>
          <a:p>
            <a:pPr lvl="1"/>
            <a:r>
              <a:rPr lang="en-US" dirty="0"/>
              <a:t>Congenital hip deformity related to the femoral neck/head junction or acetabular coverage</a:t>
            </a:r>
          </a:p>
          <a:p>
            <a:r>
              <a:rPr lang="en-US" dirty="0"/>
              <a:t>Imaged with MR Arthrogram</a:t>
            </a:r>
          </a:p>
          <a:p>
            <a:endParaRPr lang="en-US" dirty="0"/>
          </a:p>
          <a:p>
            <a:r>
              <a:rPr lang="en-US" dirty="0"/>
              <a:t>Treated by hip preservation specialists (Arthroscopic Hip Specialist for labral tear or Peri-</a:t>
            </a:r>
            <a:r>
              <a:rPr lang="en-US" dirty="0" err="1"/>
              <a:t>Actebular</a:t>
            </a:r>
            <a:r>
              <a:rPr lang="en-US" dirty="0"/>
              <a:t> Osteotomy (PAO) for FAI</a:t>
            </a:r>
          </a:p>
          <a:p>
            <a:pPr lvl="1"/>
            <a:r>
              <a:rPr lang="en-US" dirty="0"/>
              <a:t>Increased risk of hip replacement</a:t>
            </a:r>
          </a:p>
        </p:txBody>
      </p:sp>
      <p:pic>
        <p:nvPicPr>
          <p:cNvPr id="2052" name="Picture 4" descr="https://www.coronaphysio.net/wp-content/uploads/2016/03/hip_joint_anatomy-e145885277161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1893570"/>
            <a:ext cx="4286250" cy="3556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603140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-152400"/>
            <a:ext cx="6324600" cy="1143000"/>
          </a:xfrm>
        </p:spPr>
        <p:txBody>
          <a:bodyPr/>
          <a:lstStyle/>
          <a:p>
            <a:r>
              <a:rPr lang="en-US" dirty="0"/>
              <a:t>Low back / SI Joint Pain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1758" y="685800"/>
            <a:ext cx="6324600" cy="3741736"/>
          </a:xfrm>
        </p:spPr>
        <p:txBody>
          <a:bodyPr/>
          <a:lstStyle/>
          <a:p>
            <a:r>
              <a:rPr lang="en-US" dirty="0"/>
              <a:t>1/3 ‘Hip’ patients have back diagnosis</a:t>
            </a:r>
          </a:p>
          <a:p>
            <a:r>
              <a:rPr lang="en-US" dirty="0"/>
              <a:t>1/3 ‘Spine’ patients have hip diagnosis</a:t>
            </a:r>
          </a:p>
          <a:p>
            <a:pPr lvl="1"/>
            <a:r>
              <a:rPr lang="en-US" dirty="0"/>
              <a:t>Good Physical Therapists usually very helpful in diagnosis</a:t>
            </a:r>
          </a:p>
          <a:p>
            <a:endParaRPr lang="en-US" dirty="0"/>
          </a:p>
          <a:p>
            <a:r>
              <a:rPr lang="en-US" dirty="0"/>
              <a:t>Usually posterior pain</a:t>
            </a:r>
          </a:p>
          <a:p>
            <a:endParaRPr lang="en-US" dirty="0"/>
          </a:p>
          <a:p>
            <a:r>
              <a:rPr lang="en-US" dirty="0"/>
              <a:t>Can be triggered by FABER</a:t>
            </a:r>
          </a:p>
          <a:p>
            <a:endParaRPr lang="en-US" dirty="0"/>
          </a:p>
          <a:p>
            <a:r>
              <a:rPr lang="en-US" dirty="0"/>
              <a:t>SI joint</a:t>
            </a:r>
          </a:p>
          <a:p>
            <a:pPr lvl="1"/>
            <a:r>
              <a:rPr lang="en-US" dirty="0"/>
              <a:t>Sometimes they have associated numbness/tingling in L5/S1</a:t>
            </a:r>
          </a:p>
          <a:p>
            <a:pPr lvl="1"/>
            <a:r>
              <a:rPr lang="en-US" dirty="0"/>
              <a:t>Diagnosis confirmed with IR guided SI joint injection</a:t>
            </a:r>
          </a:p>
          <a:p>
            <a:endParaRPr lang="en-US" dirty="0"/>
          </a:p>
          <a:p>
            <a:r>
              <a:rPr lang="en-US" dirty="0"/>
              <a:t>Treated with PT</a:t>
            </a:r>
          </a:p>
          <a:p>
            <a:pPr lvl="1"/>
            <a:r>
              <a:rPr lang="en-US" dirty="0"/>
              <a:t>Gait belt</a:t>
            </a:r>
          </a:p>
          <a:p>
            <a:pPr lvl="1"/>
            <a:r>
              <a:rPr lang="en-US" dirty="0"/>
              <a:t>Sometimes surgically with joint fusion</a:t>
            </a:r>
          </a:p>
        </p:txBody>
      </p:sp>
    </p:spTree>
    <p:extLst>
      <p:ext uri="{BB962C8B-B14F-4D97-AF65-F5344CB8AC3E}">
        <p14:creationId xmlns:p14="http://schemas.microsoft.com/office/powerpoint/2010/main" val="363513278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6324600" cy="1143000"/>
          </a:xfrm>
        </p:spPr>
        <p:txBody>
          <a:bodyPr/>
          <a:lstStyle/>
          <a:p>
            <a:r>
              <a:rPr lang="en-US" dirty="0"/>
              <a:t>Hip Arthritis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610" y="1524000"/>
            <a:ext cx="8454390" cy="3741736"/>
          </a:xfrm>
        </p:spPr>
        <p:txBody>
          <a:bodyPr/>
          <a:lstStyle/>
          <a:p>
            <a:r>
              <a:rPr lang="en-US" dirty="0"/>
              <a:t>Most common symptom is lost range of motion followed by pain</a:t>
            </a:r>
          </a:p>
          <a:p>
            <a:pPr lvl="1"/>
            <a:r>
              <a:rPr lang="en-US" dirty="0"/>
              <a:t>Lose internal rotation, adduction, and flexion</a:t>
            </a:r>
          </a:p>
          <a:p>
            <a:pPr lvl="1"/>
            <a:r>
              <a:rPr lang="en-US" dirty="0"/>
              <a:t>Obligate external rotation</a:t>
            </a:r>
          </a:p>
          <a:p>
            <a:r>
              <a:rPr lang="en-US" dirty="0"/>
              <a:t>Decreased ability to put on shoes and socks</a:t>
            </a:r>
          </a:p>
          <a:p>
            <a:r>
              <a:rPr lang="en-US" dirty="0"/>
              <a:t>Weight bearing pain</a:t>
            </a:r>
          </a:p>
          <a:p>
            <a:endParaRPr lang="en-US" dirty="0"/>
          </a:p>
          <a:p>
            <a:r>
              <a:rPr lang="en-US" dirty="0"/>
              <a:t>PT for ROM</a:t>
            </a:r>
          </a:p>
          <a:p>
            <a:r>
              <a:rPr lang="en-US" dirty="0"/>
              <a:t>Weight loss</a:t>
            </a:r>
          </a:p>
          <a:p>
            <a:endParaRPr lang="en-US" dirty="0"/>
          </a:p>
          <a:p>
            <a:r>
              <a:rPr lang="en-US" dirty="0"/>
              <a:t>Total hip replacement has high satisfaction than knee replacement: ~95%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0763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6324600" cy="1143000"/>
          </a:xfrm>
        </p:spPr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6324600" cy="3741736"/>
          </a:xfrm>
        </p:spPr>
        <p:txBody>
          <a:bodyPr/>
          <a:lstStyle/>
          <a:p>
            <a:r>
              <a:rPr lang="en-US" dirty="0"/>
              <a:t>High Yield Resources</a:t>
            </a:r>
          </a:p>
          <a:p>
            <a:r>
              <a:rPr lang="en-US" dirty="0"/>
              <a:t>Positon Statements</a:t>
            </a:r>
          </a:p>
          <a:p>
            <a:endParaRPr lang="en-US" dirty="0"/>
          </a:p>
          <a:p>
            <a:r>
              <a:rPr lang="en-US" dirty="0"/>
              <a:t>Knee/Hip Pain</a:t>
            </a:r>
          </a:p>
          <a:p>
            <a:pPr lvl="1"/>
            <a:r>
              <a:rPr lang="en-US" dirty="0"/>
              <a:t>Exam</a:t>
            </a:r>
          </a:p>
          <a:p>
            <a:pPr lvl="1"/>
            <a:r>
              <a:rPr lang="en-US" dirty="0"/>
              <a:t>Imaging</a:t>
            </a:r>
          </a:p>
          <a:p>
            <a:pPr lvl="1"/>
            <a:r>
              <a:rPr lang="en-US" dirty="0"/>
              <a:t>Treatment Algorithm</a:t>
            </a:r>
          </a:p>
          <a:p>
            <a:pPr lvl="1"/>
            <a:r>
              <a:rPr lang="en-US" dirty="0"/>
              <a:t>Common Diagnoses</a:t>
            </a:r>
          </a:p>
          <a:p>
            <a:pPr lvl="1"/>
            <a:endParaRPr lang="en-US" dirty="0"/>
          </a:p>
          <a:p>
            <a:r>
              <a:rPr lang="en-US" dirty="0"/>
              <a:t>Questions</a:t>
            </a:r>
          </a:p>
          <a:p>
            <a:endParaRPr lang="en-US" dirty="0"/>
          </a:p>
          <a:p>
            <a:r>
              <a:rPr lang="en-US" dirty="0"/>
              <a:t>Joint Replacement </a:t>
            </a:r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02156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910" y="304800"/>
            <a:ext cx="6324600" cy="1143000"/>
          </a:xfrm>
        </p:spPr>
        <p:txBody>
          <a:bodyPr/>
          <a:lstStyle/>
          <a:p>
            <a:r>
              <a:rPr lang="en-US" dirty="0"/>
              <a:t>Hip Injections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7391400" cy="4800600"/>
          </a:xfrm>
        </p:spPr>
        <p:txBody>
          <a:bodyPr/>
          <a:lstStyle/>
          <a:p>
            <a:r>
              <a:rPr lang="en-US" dirty="0"/>
              <a:t>Intra-articular pain/Arthritis – intra-articular injection under XR or ultrasound</a:t>
            </a:r>
          </a:p>
          <a:p>
            <a:pPr lvl="1"/>
            <a:r>
              <a:rPr lang="en-US" dirty="0"/>
              <a:t>Consider avoid for arthritis as increased risk of infection with more than 1 injection in the hip</a:t>
            </a:r>
          </a:p>
          <a:p>
            <a:pPr lvl="1"/>
            <a:r>
              <a:rPr lang="en-US" dirty="0"/>
              <a:t>Variable results, usually less response than knee injections</a:t>
            </a:r>
          </a:p>
          <a:p>
            <a:endParaRPr lang="en-US" dirty="0"/>
          </a:p>
          <a:p>
            <a:r>
              <a:rPr lang="en-US" dirty="0"/>
              <a:t>Troch Bursa</a:t>
            </a:r>
          </a:p>
          <a:p>
            <a:pPr lvl="1"/>
            <a:r>
              <a:rPr lang="en-US" dirty="0"/>
              <a:t>Can be done in the office without imaging</a:t>
            </a:r>
          </a:p>
          <a:p>
            <a:pPr lvl="1"/>
            <a:endParaRPr lang="en-US" dirty="0"/>
          </a:p>
          <a:p>
            <a:r>
              <a:rPr lang="en-US" dirty="0"/>
              <a:t>SI Joint </a:t>
            </a:r>
          </a:p>
          <a:p>
            <a:pPr lvl="1"/>
            <a:r>
              <a:rPr lang="en-US" dirty="0" err="1"/>
              <a:t>Fluoro</a:t>
            </a:r>
            <a:r>
              <a:rPr lang="en-US" dirty="0"/>
              <a:t> guided by IR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4992469"/>
            <a:ext cx="8077200" cy="923330"/>
          </a:xfrm>
          <a:prstGeom prst="rect">
            <a:avLst/>
          </a:prstGeom>
          <a:noFill/>
          <a:ln w="127000" cmpd="sng">
            <a:solidFill>
              <a:srgbClr val="C00000">
                <a:alpha val="99000"/>
              </a:srgbClr>
            </a:solidFill>
          </a:ln>
          <a:effectLst>
            <a:softEdge rad="38100"/>
          </a:effectLst>
        </p:spPr>
        <p:txBody>
          <a:bodyPr wrap="square" rtlCol="0">
            <a:spAutoFit/>
          </a:bodyPr>
          <a:lstStyle/>
          <a:p>
            <a:r>
              <a:rPr lang="en-US" dirty="0"/>
              <a:t>* 90 day wait from last injection to total joint replacement due to infection risk</a:t>
            </a:r>
            <a:br>
              <a:rPr lang="en-US" dirty="0"/>
            </a:br>
            <a:r>
              <a:rPr lang="en-US" dirty="0"/>
              <a:t>* Sequential injections increase long term risk of Prosthetic Joint Infection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989698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676400"/>
            <a:ext cx="8610600" cy="655638"/>
          </a:xfrm>
        </p:spPr>
        <p:txBody>
          <a:bodyPr/>
          <a:lstStyle/>
          <a:p>
            <a:pPr algn="ctr"/>
            <a:r>
              <a:rPr lang="en-US" dirty="0"/>
              <a:t>Consider Joint Replacement Surgery When</a:t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14131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468563"/>
            <a:ext cx="8229600" cy="4389437"/>
          </a:xfrm>
        </p:spPr>
        <p:txBody>
          <a:bodyPr/>
          <a:lstStyle/>
          <a:p>
            <a:endParaRPr lang="en-US" dirty="0"/>
          </a:p>
          <a:p>
            <a:r>
              <a:rPr lang="en-US" sz="2400" dirty="0"/>
              <a:t>Pain significantly interferes with quality of daily living</a:t>
            </a:r>
          </a:p>
          <a:p>
            <a:r>
              <a:rPr lang="en-US" sz="2400" dirty="0"/>
              <a:t>All other treatment options tried</a:t>
            </a:r>
          </a:p>
          <a:p>
            <a:r>
              <a:rPr lang="en-US" sz="2400" dirty="0"/>
              <a:t>Quality of life diminished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You will know when the “time is right”</a:t>
            </a:r>
          </a:p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095A430-AD71-46ED-9EB2-092359705C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9400" y="3401498"/>
            <a:ext cx="1890627" cy="2837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975519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When to refer to Ortho?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Patient Request</a:t>
            </a:r>
          </a:p>
          <a:p>
            <a:r>
              <a:rPr lang="en-US" dirty="0"/>
              <a:t>Physician Comfort</a:t>
            </a:r>
          </a:p>
          <a:p>
            <a:r>
              <a:rPr lang="en-US" dirty="0"/>
              <a:t>Failure of conservative management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Avascular Necrosis</a:t>
            </a:r>
          </a:p>
          <a:p>
            <a:r>
              <a:rPr lang="en-US" dirty="0"/>
              <a:t>Ligament tears</a:t>
            </a:r>
          </a:p>
        </p:txBody>
      </p:sp>
    </p:spTree>
    <p:extLst>
      <p:ext uri="{BB962C8B-B14F-4D97-AF65-F5344CB8AC3E}">
        <p14:creationId xmlns:p14="http://schemas.microsoft.com/office/powerpoint/2010/main" val="86315213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49"/>
          <p:cNvSpPr txBox="1"/>
          <p:nvPr/>
        </p:nvSpPr>
        <p:spPr>
          <a:xfrm>
            <a:off x="1" y="0"/>
            <a:ext cx="701040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Trustworthy Websites/Sources</a:t>
            </a:r>
            <a:endParaRPr/>
          </a:p>
        </p:txBody>
      </p:sp>
      <p:pic>
        <p:nvPicPr>
          <p:cNvPr id="499" name="Google Shape;499;p49" descr="SOS Joint Replacement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14552" y="836255"/>
            <a:ext cx="3332000" cy="1299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00" name="Google Shape;500;p49" descr="AAOS 2021 Call for Abstracts &amp; Applications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36065" y="990600"/>
            <a:ext cx="2864335" cy="114897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1" name="Google Shape;501;p49" descr="header logo">
            <a:hlinkClick r:id="rId7"/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28808" y="2538975"/>
            <a:ext cx="3416317" cy="8435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2" name="Google Shape;502;p49">
            <a:hlinkClick r:id="rId9"/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321746" y="3562214"/>
            <a:ext cx="3332000" cy="877512"/>
          </a:xfrm>
          <a:prstGeom prst="rect">
            <a:avLst/>
          </a:prstGeom>
          <a:noFill/>
          <a:ln>
            <a:noFill/>
          </a:ln>
        </p:spPr>
      </p:pic>
      <p:sp>
        <p:nvSpPr>
          <p:cNvPr id="503" name="Google Shape;503;p49"/>
          <p:cNvSpPr txBox="1"/>
          <p:nvPr/>
        </p:nvSpPr>
        <p:spPr>
          <a:xfrm>
            <a:off x="5314332" y="4448790"/>
            <a:ext cx="376566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u="sng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hipknee.aahks.org</a:t>
            </a: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AAHKS Patient information website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4" name="Google Shape;504;p49"/>
          <p:cNvSpPr txBox="1"/>
          <p:nvPr/>
        </p:nvSpPr>
        <p:spPr>
          <a:xfrm>
            <a:off x="5214552" y="2068510"/>
            <a:ext cx="400564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sosjointreplacement.com</a:t>
            </a:r>
            <a:endParaRPr dirty="0"/>
          </a:p>
        </p:txBody>
      </p:sp>
      <p:sp>
        <p:nvSpPr>
          <p:cNvPr id="505" name="Google Shape;505;p49"/>
          <p:cNvSpPr txBox="1"/>
          <p:nvPr/>
        </p:nvSpPr>
        <p:spPr>
          <a:xfrm>
            <a:off x="336065" y="3445318"/>
            <a:ext cx="507244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u="sng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orthoinfo.aaos.org</a:t>
            </a: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AAOS Patient information website</a:t>
            </a:r>
            <a:endParaRPr dirty="0"/>
          </a:p>
        </p:txBody>
      </p:sp>
      <p:sp>
        <p:nvSpPr>
          <p:cNvPr id="506" name="Google Shape;506;p49"/>
          <p:cNvSpPr txBox="1"/>
          <p:nvPr/>
        </p:nvSpPr>
        <p:spPr>
          <a:xfrm>
            <a:off x="299014" y="4633477"/>
            <a:ext cx="4572000" cy="147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u="sng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Specialists’ One Day Surgery Tour (Video)</a:t>
            </a: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u="sng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Playdough Hip Replacement (Video)</a:t>
            </a: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u="sng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Playdough Knee Replacement (Video)</a:t>
            </a: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Google Shape;504;p49">
            <a:extLst>
              <a:ext uri="{FF2B5EF4-FFF2-40B4-BE49-F238E27FC236}">
                <a16:creationId xmlns:a16="http://schemas.microsoft.com/office/drawing/2014/main" id="{669C8627-A3C1-3B51-75BC-68ED6A23CBDB}"/>
              </a:ext>
            </a:extLst>
          </p:cNvPr>
          <p:cNvSpPr txBox="1"/>
          <p:nvPr/>
        </p:nvSpPr>
        <p:spPr>
          <a:xfrm>
            <a:off x="5214552" y="2404788"/>
            <a:ext cx="4005648" cy="892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l">
              <a:buNone/>
            </a:pPr>
            <a:r>
              <a:rPr lang="en-US" b="0" i="0" dirty="0">
                <a:solidFill>
                  <a:srgbClr val="000000"/>
                </a:solidFill>
                <a:effectLst/>
                <a:latin typeface="+mj-lt"/>
              </a:rPr>
              <a:t>SOS Joint Replacement Center: </a:t>
            </a:r>
          </a:p>
          <a:p>
            <a:pPr algn="l">
              <a:buNone/>
            </a:pPr>
            <a:r>
              <a:rPr lang="en-US" u="none" strike="noStrike" dirty="0">
                <a:latin typeface="+mj-lt"/>
                <a:hlinkClick r:id="rId14"/>
              </a:rPr>
              <a:t>P: </a:t>
            </a:r>
            <a:r>
              <a:rPr lang="en-US" b="0" i="0" u="none" strike="noStrike" dirty="0">
                <a:solidFill>
                  <a:srgbClr val="2D7BB4"/>
                </a:solidFill>
                <a:effectLst/>
                <a:latin typeface="+mj-lt"/>
                <a:hlinkClick r:id="rId14"/>
              </a:rPr>
              <a:t>(315) 251-3163</a:t>
            </a:r>
            <a:endParaRPr lang="en-US" b="0" i="0" dirty="0">
              <a:solidFill>
                <a:srgbClr val="000000"/>
              </a:solidFill>
              <a:effectLst/>
              <a:latin typeface="+mj-lt"/>
            </a:endParaRPr>
          </a:p>
          <a:p>
            <a:pPr algn="l"/>
            <a:r>
              <a:rPr lang="en-US" sz="2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 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7543800" cy="800100"/>
          </a:xfrm>
        </p:spPr>
        <p:txBody>
          <a:bodyPr/>
          <a:lstStyle/>
          <a:p>
            <a:pPr algn="ctr"/>
            <a:r>
              <a:rPr lang="en-US" sz="6000" dirty="0"/>
              <a:t>Questions?</a:t>
            </a:r>
          </a:p>
        </p:txBody>
      </p:sp>
      <p:pic>
        <p:nvPicPr>
          <p:cNvPr id="5" name="Picture 4" descr="A child holding a phone in front of a stadium&#10;&#10;AI-generated content may be incorrect.">
            <a:extLst>
              <a:ext uri="{FF2B5EF4-FFF2-40B4-BE49-F238E27FC236}">
                <a16:creationId xmlns:a16="http://schemas.microsoft.com/office/drawing/2014/main" id="{16E19566-A5BB-37C8-0AC3-E69C4F8559F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228" t="15385" r="6831"/>
          <a:stretch/>
        </p:blipFill>
        <p:spPr>
          <a:xfrm>
            <a:off x="2510618" y="914400"/>
            <a:ext cx="3444924" cy="2514600"/>
          </a:xfrm>
          <a:prstGeom prst="rect">
            <a:avLst/>
          </a:prstGeom>
        </p:spPr>
      </p:pic>
      <p:pic>
        <p:nvPicPr>
          <p:cNvPr id="7" name="Picture 6" descr="A child sitting on a statue&#10;&#10;AI-generated content may be incorrect.">
            <a:extLst>
              <a:ext uri="{FF2B5EF4-FFF2-40B4-BE49-F238E27FC236}">
                <a16:creationId xmlns:a16="http://schemas.microsoft.com/office/drawing/2014/main" id="{430A2D48-5415-0012-5ACC-BDE2BFCEE97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417" t="10417" r="10447" b="6250"/>
          <a:stretch/>
        </p:blipFill>
        <p:spPr>
          <a:xfrm>
            <a:off x="3326072" y="3657600"/>
            <a:ext cx="2225724" cy="3048000"/>
          </a:xfrm>
          <a:prstGeom prst="rect">
            <a:avLst/>
          </a:prstGeom>
        </p:spPr>
      </p:pic>
      <p:pic>
        <p:nvPicPr>
          <p:cNvPr id="9" name="Picture 8" descr="A silhouette of a person in a dark room&#10;&#10;AI-generated content may be incorrect.">
            <a:extLst>
              <a:ext uri="{FF2B5EF4-FFF2-40B4-BE49-F238E27FC236}">
                <a16:creationId xmlns:a16="http://schemas.microsoft.com/office/drawing/2014/main" id="{4213B57D-7330-358F-96F1-69BBB04A997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5884" t="3333" r="22552" b="25556"/>
          <a:stretch/>
        </p:blipFill>
        <p:spPr>
          <a:xfrm>
            <a:off x="110320" y="1371600"/>
            <a:ext cx="1989160" cy="4876800"/>
          </a:xfrm>
          <a:prstGeom prst="rect">
            <a:avLst/>
          </a:prstGeom>
        </p:spPr>
      </p:pic>
      <p:pic>
        <p:nvPicPr>
          <p:cNvPr id="11" name="Picture 10" descr="A child standing in the doorway&#10;&#10;AI-generated content may be incorrect.">
            <a:extLst>
              <a:ext uri="{FF2B5EF4-FFF2-40B4-BE49-F238E27FC236}">
                <a16:creationId xmlns:a16="http://schemas.microsoft.com/office/drawing/2014/main" id="{97E7A604-B5C8-4845-7519-F6B690EC475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4321" t="4444" r="16420" b="24444"/>
          <a:stretch/>
        </p:blipFill>
        <p:spPr>
          <a:xfrm>
            <a:off x="6705600" y="990600"/>
            <a:ext cx="22860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48496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2590800"/>
            <a:ext cx="6324600" cy="1143000"/>
          </a:xfrm>
        </p:spPr>
        <p:txBody>
          <a:bodyPr/>
          <a:lstStyle/>
          <a:p>
            <a:r>
              <a:rPr lang="en-US" sz="8800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4465885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33"/>
          <p:cNvSpPr txBox="1">
            <a:spLocks noGrp="1"/>
          </p:cNvSpPr>
          <p:nvPr>
            <p:ph type="title"/>
          </p:nvPr>
        </p:nvSpPr>
        <p:spPr>
          <a:xfrm>
            <a:off x="304800" y="190500"/>
            <a:ext cx="6324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How Long Will It Last?</a:t>
            </a:r>
            <a:endParaRPr dirty="0"/>
          </a:p>
        </p:txBody>
      </p:sp>
      <p:sp>
        <p:nvSpPr>
          <p:cNvPr id="387" name="Google Shape;387;p33"/>
          <p:cNvSpPr txBox="1">
            <a:spLocks noGrp="1"/>
          </p:cNvSpPr>
          <p:nvPr>
            <p:ph type="body" idx="1"/>
          </p:nvPr>
        </p:nvSpPr>
        <p:spPr>
          <a:xfrm>
            <a:off x="457199" y="1558132"/>
            <a:ext cx="7344697" cy="3741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</a:pPr>
            <a:r>
              <a:rPr lang="en-US" dirty="0"/>
              <a:t>Miles not years</a:t>
            </a:r>
            <a:endParaRPr dirty="0"/>
          </a:p>
          <a:p>
            <a:pPr marL="742950" lvl="1" indent="-28575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</a:pPr>
            <a:r>
              <a:rPr lang="en-US" dirty="0"/>
              <a:t>No ‘Sports Model’ Implant</a:t>
            </a:r>
            <a:endParaRPr dirty="0"/>
          </a:p>
          <a:p>
            <a:pPr marL="742950" lvl="1" indent="-17145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</a:pPr>
            <a:endParaRPr dirty="0"/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</a:pPr>
            <a:r>
              <a:rPr lang="en-US" b="1" u="sng" dirty="0"/>
              <a:t>1991-2011 Study (older implants, newest plastic ~2005)</a:t>
            </a:r>
            <a:endParaRPr b="1" u="sng" dirty="0"/>
          </a:p>
          <a:p>
            <a:pPr marL="742950" lvl="1" indent="-28575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</a:pPr>
            <a:r>
              <a:rPr lang="en-US" dirty="0"/>
              <a:t>60,000 THA</a:t>
            </a:r>
            <a:endParaRPr dirty="0"/>
          </a:p>
          <a:p>
            <a:pPr marL="114300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</a:pPr>
            <a:r>
              <a:rPr lang="en-US" dirty="0"/>
              <a:t>4.4% 10 year Revision risk</a:t>
            </a:r>
            <a:endParaRPr dirty="0"/>
          </a:p>
          <a:p>
            <a:pPr marL="114300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</a:pPr>
            <a:r>
              <a:rPr lang="en-US" dirty="0"/>
              <a:t>15% 20 year Revision risk</a:t>
            </a:r>
            <a:endParaRPr dirty="0"/>
          </a:p>
          <a:p>
            <a:pPr marL="742950" lvl="1" indent="-17145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</a:pPr>
            <a:endParaRPr dirty="0"/>
          </a:p>
          <a:p>
            <a:pPr marL="742950" lvl="1" indent="-28575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</a:pPr>
            <a:r>
              <a:rPr lang="en-US" dirty="0"/>
              <a:t>55,000 TKA</a:t>
            </a:r>
            <a:endParaRPr dirty="0"/>
          </a:p>
          <a:p>
            <a:pPr marL="114300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</a:pPr>
            <a:r>
              <a:rPr lang="en-US" dirty="0"/>
              <a:t>3.9% 10 year Revision risk</a:t>
            </a:r>
            <a:endParaRPr dirty="0"/>
          </a:p>
          <a:p>
            <a:pPr marL="114300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</a:pPr>
            <a:r>
              <a:rPr lang="en-US" dirty="0"/>
              <a:t>10.3% 20 year Revision risk</a:t>
            </a:r>
            <a:endParaRPr dirty="0"/>
          </a:p>
          <a:p>
            <a:pPr marL="1143000" lvl="2" indent="-11430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</a:pPr>
            <a:endParaRPr dirty="0"/>
          </a:p>
          <a:p>
            <a:pPr marL="742950" lvl="1" indent="-28575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</a:pPr>
            <a:r>
              <a:rPr lang="en-US" dirty="0"/>
              <a:t>Revision risk correlates with age and weight</a:t>
            </a:r>
            <a:endParaRPr dirty="0"/>
          </a:p>
        </p:txBody>
      </p:sp>
      <p:sp>
        <p:nvSpPr>
          <p:cNvPr id="388" name="Google Shape;388;p33"/>
          <p:cNvSpPr/>
          <p:nvPr/>
        </p:nvSpPr>
        <p:spPr>
          <a:xfrm>
            <a:off x="533400" y="5919029"/>
            <a:ext cx="8064131" cy="35394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i="0" u="none" strike="noStrike" cap="none" dirty="0">
              <a:solidFill>
                <a:srgbClr val="5B616B"/>
              </a:solidFill>
              <a:latin typeface="Arial"/>
              <a:ea typeface="Arial"/>
              <a:cs typeface="Arial"/>
              <a:sym typeface="Arial"/>
            </a:endParaRP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1BC"/>
              </a:buClr>
              <a:buSzPts val="600"/>
            </a:pPr>
            <a:r>
              <a:rPr lang="en-US" sz="1100" b="0" i="0" u="none" strike="noStrike" cap="none" dirty="0">
                <a:solidFill>
                  <a:srgbClr val="0071BC"/>
                </a:solidFill>
                <a:latin typeface="Arial"/>
                <a:ea typeface="Arial"/>
                <a:cs typeface="Arial"/>
                <a:sym typeface="Arial"/>
              </a:rPr>
              <a:t>Source: Lancet </a:t>
            </a:r>
            <a:r>
              <a:rPr lang="en-US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2017 Apr 8;389(10077):1424-1430.</a:t>
            </a:r>
            <a:r>
              <a:rPr lang="en-US" sz="1100" b="0" i="0" u="none" strike="noStrike" cap="none" dirty="0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r>
              <a:rPr lang="en-US" sz="1100" b="0" i="0" u="none" strike="noStrike" cap="none" dirty="0" err="1">
                <a:solidFill>
                  <a:srgbClr val="5B616B"/>
                </a:solidFill>
                <a:latin typeface="Arial"/>
                <a:ea typeface="Arial"/>
                <a:cs typeface="Arial"/>
                <a:sym typeface="Arial"/>
              </a:rPr>
              <a:t>doi</a:t>
            </a:r>
            <a:r>
              <a:rPr lang="en-US" sz="1100" b="0" i="0" u="none" strike="noStrike" cap="none" dirty="0">
                <a:solidFill>
                  <a:srgbClr val="5B616B"/>
                </a:solidFill>
                <a:latin typeface="Arial"/>
                <a:ea typeface="Arial"/>
                <a:cs typeface="Arial"/>
                <a:sym typeface="Arial"/>
              </a:rPr>
              <a:t>: 10.1016/S0140-6736(17)30059-4.</a:t>
            </a:r>
            <a:r>
              <a:rPr lang="en-US" sz="1100" b="0" i="0" u="none" strike="noStrike" cap="none" dirty="0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r>
              <a:rPr lang="en-US" sz="1100" b="0" i="0" u="none" strike="noStrike" cap="none" dirty="0" err="1">
                <a:solidFill>
                  <a:srgbClr val="5B616B"/>
                </a:solidFill>
                <a:latin typeface="Arial"/>
                <a:ea typeface="Arial"/>
                <a:cs typeface="Arial"/>
                <a:sym typeface="Arial"/>
              </a:rPr>
              <a:t>Epub</a:t>
            </a:r>
            <a:r>
              <a:rPr lang="en-US" sz="1100" b="0" i="0" u="none" strike="noStrike" cap="none" dirty="0">
                <a:solidFill>
                  <a:srgbClr val="5B616B"/>
                </a:solidFill>
                <a:latin typeface="Arial"/>
                <a:ea typeface="Arial"/>
                <a:cs typeface="Arial"/>
                <a:sym typeface="Arial"/>
              </a:rPr>
              <a:t> 2017 Feb 14</a:t>
            </a:r>
            <a:r>
              <a:rPr lang="en-US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34"/>
          <p:cNvSpPr txBox="1">
            <a:spLocks noGrp="1"/>
          </p:cNvSpPr>
          <p:nvPr>
            <p:ph type="title"/>
          </p:nvPr>
        </p:nvSpPr>
        <p:spPr>
          <a:xfrm>
            <a:off x="762000" y="11430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/>
              <a:t>Where Should Joint Replacement be Performed?</a:t>
            </a:r>
            <a:endParaRPr sz="2400"/>
          </a:p>
        </p:txBody>
      </p:sp>
      <p:sp>
        <p:nvSpPr>
          <p:cNvPr id="394" name="Google Shape;394;p34"/>
          <p:cNvSpPr txBox="1"/>
          <p:nvPr/>
        </p:nvSpPr>
        <p:spPr>
          <a:xfrm>
            <a:off x="533400" y="2057400"/>
            <a:ext cx="8458200" cy="4154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Char char="•"/>
            </a:pPr>
            <a:r>
              <a:rPr lang="en-US" sz="3200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Hip and Knee replacements are considered OUTPATIENT surgery</a:t>
            </a:r>
            <a:endParaRPr dirty="0"/>
          </a:p>
          <a:p>
            <a:pPr marL="285750" marR="0" lvl="0" indent="-31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endParaRPr sz="4000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Char char="•"/>
            </a:pPr>
            <a:r>
              <a:rPr lang="en-US" sz="4000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Ambulatory Surgery Center</a:t>
            </a:r>
            <a:endParaRPr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Char char="•"/>
            </a:pPr>
            <a:r>
              <a:rPr lang="en-US" sz="4000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Hospital Outpatient</a:t>
            </a:r>
            <a:endParaRPr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Char char="•"/>
            </a:pPr>
            <a:r>
              <a:rPr lang="en-US" sz="4000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Hospital Inpatient</a:t>
            </a:r>
            <a:endParaRPr dirty="0"/>
          </a:p>
          <a:p>
            <a:pPr marL="285750" marR="0" lvl="0" indent="-31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endParaRPr sz="4000" b="1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35"/>
          <p:cNvSpPr/>
          <p:nvPr/>
        </p:nvSpPr>
        <p:spPr>
          <a:xfrm>
            <a:off x="609600" y="4495800"/>
            <a:ext cx="8077200" cy="147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“Outpatient total joint arthroplasty has been successfully performed during the past decade by a select group of surgeons and institutions and success has been attributed to multidisciplinary care team coordination, standardized perioperative protocols, discharge planning, and careful patient selection.”</a:t>
            </a:r>
            <a:endParaRPr dirty="0"/>
          </a:p>
        </p:txBody>
      </p:sp>
      <p:pic>
        <p:nvPicPr>
          <p:cNvPr id="400" name="Google Shape;400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9600" y="914400"/>
            <a:ext cx="6667500" cy="3305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2" name="Google Shape;412;p37"/>
          <p:cNvPicPr preferRelativeResize="0"/>
          <p:nvPr/>
        </p:nvPicPr>
        <p:blipFill rotWithShape="1">
          <a:blip r:embed="rId3">
            <a:alphaModFix/>
          </a:blip>
          <a:srcRect t="19708" r="17936"/>
          <a:stretch/>
        </p:blipFill>
        <p:spPr>
          <a:xfrm>
            <a:off x="61783" y="3733800"/>
            <a:ext cx="4815017" cy="3140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Google Shape;413;p37"/>
          <p:cNvPicPr preferRelativeResize="0"/>
          <p:nvPr/>
        </p:nvPicPr>
        <p:blipFill rotWithShape="1">
          <a:blip r:embed="rId4">
            <a:alphaModFix/>
          </a:blip>
          <a:srcRect l="13333"/>
          <a:stretch/>
        </p:blipFill>
        <p:spPr>
          <a:xfrm>
            <a:off x="5101282" y="3727464"/>
            <a:ext cx="3962400" cy="2343588"/>
          </a:xfrm>
          <a:prstGeom prst="rect">
            <a:avLst/>
          </a:prstGeom>
          <a:noFill/>
          <a:ln>
            <a:noFill/>
          </a:ln>
        </p:spPr>
      </p:pic>
      <p:sp>
        <p:nvSpPr>
          <p:cNvPr id="414" name="Google Shape;414;p37"/>
          <p:cNvSpPr txBox="1"/>
          <p:nvPr/>
        </p:nvSpPr>
        <p:spPr>
          <a:xfrm>
            <a:off x="61783" y="385029"/>
            <a:ext cx="8858600" cy="27699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Specialists’ One Day Surgery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Location:</a:t>
            </a:r>
            <a:r>
              <a:rPr lang="en-US" sz="1800" b="0" i="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 5801 East Taft Road North Syracuse, NY 13212</a:t>
            </a:r>
            <a:b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800" b="1" i="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Phone:</a:t>
            </a:r>
            <a:r>
              <a:rPr lang="en-US" sz="1800" b="0" i="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 </a:t>
            </a:r>
            <a:r>
              <a:rPr lang="en-US" sz="1800" b="0" i="0" u="sng" strike="noStrike" dirty="0">
                <a:solidFill>
                  <a:srgbClr val="2D7BB4"/>
                </a:solidFill>
                <a:latin typeface="Open Sans"/>
                <a:ea typeface="Open Sans"/>
                <a:cs typeface="Open Sans"/>
                <a:sym typeface="Open San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(315) 498-6200</a:t>
            </a:r>
            <a:b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800" b="1" i="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Hours of Operation:</a:t>
            </a:r>
            <a:r>
              <a:rPr lang="en-US" sz="1800" b="0" i="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 8AM-5PM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Overnight Capabilities for Joint Replacement and Spine Surgery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dirty="0"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#1 Ambulatory Surgery Center in USA for Total Knee Replacement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Ortho Resources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http://www.orthoguidelines.org/</a:t>
            </a:r>
            <a:endParaRPr lang="en-US" dirty="0"/>
          </a:p>
          <a:p>
            <a:pPr lvl="1"/>
            <a:r>
              <a:rPr lang="en-US" dirty="0"/>
              <a:t>20+ Clinical Practice Guidelines &amp; </a:t>
            </a:r>
            <a:r>
              <a:rPr lang="en-US" dirty="0" err="1"/>
              <a:t>Approiate</a:t>
            </a:r>
            <a:r>
              <a:rPr lang="en-US" dirty="0"/>
              <a:t> Use Criteria</a:t>
            </a:r>
          </a:p>
          <a:p>
            <a:pPr lvl="2"/>
            <a:r>
              <a:rPr lang="en-US" dirty="0"/>
              <a:t>Arthritis, Rotator Cuff, DVT prophylaxis, distal radius, hip fractures</a:t>
            </a:r>
          </a:p>
          <a:p>
            <a:r>
              <a:rPr lang="en-US" dirty="0">
                <a:hlinkClick r:id="rId3"/>
              </a:rPr>
              <a:t>https://www.orthobullets.com/</a:t>
            </a:r>
            <a:r>
              <a:rPr lang="en-US" dirty="0"/>
              <a:t>  </a:t>
            </a:r>
          </a:p>
          <a:p>
            <a:pPr lvl="1"/>
            <a:r>
              <a:rPr lang="en-US" dirty="0" err="1"/>
              <a:t>UptoDate</a:t>
            </a:r>
            <a:r>
              <a:rPr lang="en-US" dirty="0"/>
              <a:t> for Ortho</a:t>
            </a:r>
          </a:p>
          <a:p>
            <a:pPr lvl="1"/>
            <a:r>
              <a:rPr lang="en-US" dirty="0"/>
              <a:t>Has CME but aimed at Orthopedic Surgeons</a:t>
            </a:r>
          </a:p>
          <a:p>
            <a:pPr lvl="1"/>
            <a:endParaRPr lang="en-US" dirty="0"/>
          </a:p>
          <a:p>
            <a:r>
              <a:rPr lang="en-US" dirty="0">
                <a:hlinkClick r:id="rId4"/>
              </a:rPr>
              <a:t>http://www.wheelessonline.com/</a:t>
            </a:r>
            <a:endParaRPr lang="en-US" dirty="0"/>
          </a:p>
          <a:p>
            <a:pPr lvl="1"/>
            <a:r>
              <a:rPr lang="en-US" dirty="0"/>
              <a:t>Online Ortho Textbook </a:t>
            </a:r>
          </a:p>
        </p:txBody>
      </p:sp>
    </p:spTree>
    <p:extLst>
      <p:ext uri="{BB962C8B-B14F-4D97-AF65-F5344CB8AC3E}">
        <p14:creationId xmlns:p14="http://schemas.microsoft.com/office/powerpoint/2010/main" val="66221145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39"/>
          <p:cNvSpPr txBox="1">
            <a:spLocks noGrp="1"/>
          </p:cNvSpPr>
          <p:nvPr>
            <p:ph type="title"/>
          </p:nvPr>
        </p:nvSpPr>
        <p:spPr>
          <a:xfrm>
            <a:off x="457200" y="914400"/>
            <a:ext cx="8077200" cy="9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What to Expect after Joint Replacement Surgery</a:t>
            </a:r>
            <a:endParaRPr dirty="0"/>
          </a:p>
        </p:txBody>
      </p:sp>
      <p:sp>
        <p:nvSpPr>
          <p:cNvPr id="421" name="Google Shape;421;p39"/>
          <p:cNvSpPr txBox="1">
            <a:spLocks noGrp="1"/>
          </p:cNvSpPr>
          <p:nvPr>
            <p:ph type="body" idx="1"/>
          </p:nvPr>
        </p:nvSpPr>
        <p:spPr>
          <a:xfrm>
            <a:off x="457200" y="2009114"/>
            <a:ext cx="7551174" cy="374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</a:pPr>
            <a:endParaRPr dirty="0"/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</a:pPr>
            <a:r>
              <a:rPr lang="en-US" dirty="0"/>
              <a:t>Pain management, Multimodal (Hitting multiple receptors)</a:t>
            </a:r>
            <a:endParaRPr dirty="0"/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</a:pPr>
            <a:r>
              <a:rPr lang="en-US" dirty="0"/>
              <a:t>Physical therapy usually beginning the day of surgery</a:t>
            </a:r>
            <a:endParaRPr dirty="0"/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</a:pPr>
            <a:r>
              <a:rPr lang="en-US" dirty="0"/>
              <a:t>Discharge from Surgery Center </a:t>
            </a:r>
            <a:endParaRPr dirty="0"/>
          </a:p>
          <a:p>
            <a:pPr marL="742950" lvl="1" indent="-28575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</a:pPr>
            <a:r>
              <a:rPr lang="en-US" dirty="0"/>
              <a:t>Same day up to 99%</a:t>
            </a:r>
            <a:endParaRPr dirty="0"/>
          </a:p>
          <a:p>
            <a:pPr marL="742950" lvl="1" indent="-28575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</a:pPr>
            <a:r>
              <a:rPr lang="en-US" dirty="0"/>
              <a:t>Next day &lt;1%</a:t>
            </a:r>
            <a:endParaRPr dirty="0"/>
          </a:p>
          <a:p>
            <a:pPr marL="114300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</a:pPr>
            <a:r>
              <a:rPr lang="en-US" dirty="0"/>
              <a:t>Average patient who does not use assistive device</a:t>
            </a:r>
          </a:p>
          <a:p>
            <a:pPr marL="228600" indent="-228600"/>
            <a:endParaRPr lang="en-US" dirty="0"/>
          </a:p>
          <a:p>
            <a:pPr marL="228600" indent="-228600"/>
            <a:r>
              <a:rPr lang="en-US" dirty="0"/>
              <a:t>More than one night in hospital is now uncommon</a:t>
            </a:r>
          </a:p>
          <a:p>
            <a:pPr marL="685800" lvl="1" indent="-228600"/>
            <a:r>
              <a:rPr lang="en-US" dirty="0"/>
              <a:t>High risk patients on case-by-case basis</a:t>
            </a:r>
            <a:endParaRPr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40"/>
          <p:cNvSpPr txBox="1">
            <a:spLocks noGrp="1"/>
          </p:cNvSpPr>
          <p:nvPr>
            <p:ph type="title"/>
          </p:nvPr>
        </p:nvSpPr>
        <p:spPr>
          <a:xfrm>
            <a:off x="304800" y="21671"/>
            <a:ext cx="6324600" cy="664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Key Elements</a:t>
            </a:r>
            <a:endParaRPr/>
          </a:p>
        </p:txBody>
      </p:sp>
      <p:sp>
        <p:nvSpPr>
          <p:cNvPr id="427" name="Google Shape;427;p40"/>
          <p:cNvSpPr txBox="1"/>
          <p:nvPr/>
        </p:nvSpPr>
        <p:spPr>
          <a:xfrm>
            <a:off x="304800" y="932688"/>
            <a:ext cx="827923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</a:pPr>
            <a:r>
              <a:rPr lang="en-US" sz="2800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Preoperative Optimization and preparation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</a:pPr>
            <a:endParaRPr lang="en-US" sz="2800" dirty="0"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</a:pPr>
            <a:r>
              <a:rPr lang="en-US" sz="2800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Pain control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</a:pPr>
            <a:endParaRPr sz="2800" dirty="0"/>
          </a:p>
          <a:p>
            <a:pPr marL="342900" marR="0" lvl="0" indent="-342900" algn="l" rtl="0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</a:pPr>
            <a:r>
              <a:rPr lang="en-US" sz="2800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Ambulating within hours of surgery</a:t>
            </a:r>
          </a:p>
          <a:p>
            <a:pPr marL="342900" marR="0" lvl="0" indent="-342900" algn="l" rtl="0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</a:pPr>
            <a:endParaRPr sz="2800" dirty="0"/>
          </a:p>
          <a:p>
            <a:pPr marL="342900" marR="0" lvl="0" indent="-342900" algn="l" rtl="0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</a:pPr>
            <a:r>
              <a:rPr lang="en-US" sz="2800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Physical Therapy </a:t>
            </a:r>
          </a:p>
          <a:p>
            <a:pPr marL="342900" marR="0" lvl="0" indent="-342900" algn="l" rtl="0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</a:pPr>
            <a:endParaRPr sz="2800" dirty="0"/>
          </a:p>
          <a:p>
            <a:pPr marL="342900" marR="0" lvl="0" indent="-342900" algn="l" rtl="0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</a:pPr>
            <a:r>
              <a:rPr lang="en-US" sz="2800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Discharge</a:t>
            </a:r>
            <a:endParaRPr sz="2800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41"/>
          <p:cNvSpPr txBox="1">
            <a:spLocks noGrp="1"/>
          </p:cNvSpPr>
          <p:nvPr>
            <p:ph type="title"/>
          </p:nvPr>
        </p:nvSpPr>
        <p:spPr>
          <a:xfrm>
            <a:off x="75211" y="439230"/>
            <a:ext cx="8686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Risks/Complications of Joint Replacement</a:t>
            </a:r>
            <a:endParaRPr dirty="0"/>
          </a:p>
        </p:txBody>
      </p:sp>
      <p:sp>
        <p:nvSpPr>
          <p:cNvPr id="433" name="Google Shape;433;p41"/>
          <p:cNvSpPr txBox="1">
            <a:spLocks noGrp="1"/>
          </p:cNvSpPr>
          <p:nvPr>
            <p:ph type="body" idx="1"/>
          </p:nvPr>
        </p:nvSpPr>
        <p:spPr>
          <a:xfrm>
            <a:off x="762000" y="1417638"/>
            <a:ext cx="4724400" cy="48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Char char="•"/>
            </a:pPr>
            <a:r>
              <a:rPr lang="en-US" sz="3600" dirty="0"/>
              <a:t>Infection</a:t>
            </a:r>
            <a:endParaRPr dirty="0"/>
          </a:p>
          <a:p>
            <a:pPr marL="342900" lvl="0" indent="-34290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800"/>
              <a:buChar char="•"/>
            </a:pPr>
            <a:r>
              <a:rPr lang="en-US" sz="2800" dirty="0"/>
              <a:t>Vein thrombosis</a:t>
            </a:r>
            <a:endParaRPr dirty="0"/>
          </a:p>
          <a:p>
            <a:pPr marL="342900" lvl="0" indent="-342900" algn="l" rtl="0">
              <a:lnSpc>
                <a:spcPct val="90000"/>
              </a:lnSpc>
              <a:spcBef>
                <a:spcPts val="520"/>
              </a:spcBef>
              <a:spcAft>
                <a:spcPts val="0"/>
              </a:spcAft>
              <a:buClr>
                <a:schemeClr val="dk2"/>
              </a:buClr>
              <a:buSzPts val="2600"/>
              <a:buChar char="•"/>
            </a:pPr>
            <a:r>
              <a:rPr lang="en-US" sz="2600" dirty="0"/>
              <a:t>Stiffness</a:t>
            </a:r>
            <a:endParaRPr dirty="0"/>
          </a:p>
          <a:p>
            <a:pPr marL="342900" lvl="0" indent="-34290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Char char="•"/>
            </a:pPr>
            <a:r>
              <a:rPr lang="en-US" sz="2400" dirty="0"/>
              <a:t>Dislocation</a:t>
            </a:r>
            <a:endParaRPr dirty="0"/>
          </a:p>
          <a:p>
            <a:pPr marL="342900" lvl="0" indent="-342900" algn="l" rtl="0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Clr>
                <a:schemeClr val="dk2"/>
              </a:buClr>
              <a:buSzPts val="2200"/>
              <a:buChar char="•"/>
            </a:pPr>
            <a:r>
              <a:rPr lang="en-US" sz="2200" dirty="0"/>
              <a:t>Implant loosening from the bone</a:t>
            </a:r>
            <a:endParaRPr dirty="0"/>
          </a:p>
          <a:p>
            <a:pPr marL="342900" lvl="0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Char char="•"/>
            </a:pPr>
            <a:r>
              <a:rPr lang="en-US" sz="2000" dirty="0"/>
              <a:t>Chronic pain</a:t>
            </a:r>
            <a:endParaRPr dirty="0"/>
          </a:p>
          <a:p>
            <a:pPr marL="342900" lvl="0" indent="-342900" algn="l" rtl="0">
              <a:lnSpc>
                <a:spcPct val="90000"/>
              </a:lnSpc>
              <a:spcBef>
                <a:spcPts val="380"/>
              </a:spcBef>
              <a:spcAft>
                <a:spcPts val="0"/>
              </a:spcAft>
              <a:buClr>
                <a:schemeClr val="dk2"/>
              </a:buClr>
              <a:buSzPts val="1900"/>
              <a:buChar char="•"/>
            </a:pPr>
            <a:r>
              <a:rPr lang="en-US" sz="1900" dirty="0"/>
              <a:t>Instability</a:t>
            </a:r>
            <a:endParaRPr dirty="0"/>
          </a:p>
          <a:p>
            <a:pPr marL="342900" lvl="0" indent="-342900" algn="l" rtl="0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</a:pPr>
            <a:r>
              <a:rPr lang="en-US" dirty="0"/>
              <a:t>Permanent swelling</a:t>
            </a:r>
            <a:endParaRPr dirty="0"/>
          </a:p>
          <a:p>
            <a:pPr marL="342900" lvl="0" indent="-342900" algn="l" rtl="0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1600"/>
              <a:buChar char="•"/>
            </a:pPr>
            <a:r>
              <a:rPr lang="en-US" sz="1600" dirty="0"/>
              <a:t>Pulmonary embolus</a:t>
            </a:r>
            <a:endParaRPr dirty="0"/>
          </a:p>
          <a:p>
            <a:pPr marL="342900" lvl="0" indent="-342900" algn="l" rtl="0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chemeClr val="dk2"/>
              </a:buClr>
              <a:buSzPts val="1200"/>
              <a:buChar char="•"/>
            </a:pPr>
            <a:r>
              <a:rPr lang="en-US" sz="1200" dirty="0"/>
              <a:t>Heart attack</a:t>
            </a:r>
            <a:endParaRPr dirty="0"/>
          </a:p>
          <a:p>
            <a:pPr marL="342900" lvl="0" indent="-3429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ts val="1000"/>
              <a:buChar char="•"/>
            </a:pPr>
            <a:r>
              <a:rPr lang="en-US" sz="1000" dirty="0"/>
              <a:t>Stroke</a:t>
            </a:r>
            <a:endParaRPr dirty="0"/>
          </a:p>
          <a:p>
            <a:pPr marL="342900" lvl="0" indent="-342900" algn="l" rtl="0">
              <a:lnSpc>
                <a:spcPct val="90000"/>
              </a:lnSpc>
              <a:spcBef>
                <a:spcPts val="180"/>
              </a:spcBef>
              <a:spcAft>
                <a:spcPts val="0"/>
              </a:spcAft>
              <a:buClr>
                <a:schemeClr val="dk2"/>
              </a:buClr>
              <a:buSzPts val="900"/>
              <a:buChar char="•"/>
            </a:pPr>
            <a:r>
              <a:rPr lang="en-US" sz="900" dirty="0"/>
              <a:t>Angina</a:t>
            </a:r>
            <a:endParaRPr dirty="0"/>
          </a:p>
          <a:p>
            <a:pPr marL="342900" lvl="0" indent="-342900" algn="l" rtl="0">
              <a:lnSpc>
                <a:spcPct val="90000"/>
              </a:lnSpc>
              <a:spcBef>
                <a:spcPts val="160"/>
              </a:spcBef>
              <a:spcAft>
                <a:spcPts val="0"/>
              </a:spcAft>
              <a:buClr>
                <a:schemeClr val="dk2"/>
              </a:buClr>
              <a:buSzPts val="800"/>
              <a:buChar char="•"/>
            </a:pPr>
            <a:r>
              <a:rPr lang="en-US" sz="800" dirty="0"/>
              <a:t>Nerve damage</a:t>
            </a:r>
            <a:endParaRPr dirty="0"/>
          </a:p>
          <a:p>
            <a:pPr marL="342900" lvl="0" indent="-342900" algn="l" rtl="0">
              <a:lnSpc>
                <a:spcPct val="90000"/>
              </a:lnSpc>
              <a:spcBef>
                <a:spcPts val="120"/>
              </a:spcBef>
              <a:spcAft>
                <a:spcPts val="0"/>
              </a:spcAft>
              <a:buClr>
                <a:schemeClr val="dk2"/>
              </a:buClr>
              <a:buSzPts val="600"/>
              <a:buChar char="•"/>
            </a:pPr>
            <a:r>
              <a:rPr lang="en-US" sz="600" dirty="0"/>
              <a:t>Vessel damage</a:t>
            </a:r>
            <a:endParaRPr dirty="0"/>
          </a:p>
          <a:p>
            <a:pPr marL="342900" lvl="0" indent="-342900" algn="l" rtl="0">
              <a:lnSpc>
                <a:spcPct val="90000"/>
              </a:lnSpc>
              <a:spcBef>
                <a:spcPts val="100"/>
              </a:spcBef>
              <a:spcAft>
                <a:spcPts val="0"/>
              </a:spcAft>
              <a:buClr>
                <a:schemeClr val="dk2"/>
              </a:buClr>
              <a:buSzPts val="500"/>
              <a:buChar char="•"/>
            </a:pPr>
            <a:r>
              <a:rPr lang="en-US" sz="500" dirty="0"/>
              <a:t>Skin breakdown</a:t>
            </a:r>
            <a:endParaRPr dirty="0"/>
          </a:p>
          <a:p>
            <a:pPr marL="342900" lvl="0" indent="-342900" algn="l" rtl="0">
              <a:lnSpc>
                <a:spcPct val="90000"/>
              </a:lnSpc>
              <a:spcBef>
                <a:spcPts val="100"/>
              </a:spcBef>
              <a:spcAft>
                <a:spcPts val="0"/>
              </a:spcAft>
              <a:buClr>
                <a:schemeClr val="dk2"/>
              </a:buClr>
              <a:buSzPts val="500"/>
              <a:buChar char="•"/>
            </a:pPr>
            <a:r>
              <a:rPr lang="en-US" sz="500" dirty="0"/>
              <a:t>Death</a:t>
            </a:r>
            <a:endParaRPr dirty="0"/>
          </a:p>
          <a:p>
            <a:pPr marL="342900" lvl="0" indent="-311150" algn="l" rtl="0">
              <a:lnSpc>
                <a:spcPct val="90000"/>
              </a:lnSpc>
              <a:spcBef>
                <a:spcPts val="100"/>
              </a:spcBef>
              <a:spcAft>
                <a:spcPts val="0"/>
              </a:spcAft>
              <a:buClr>
                <a:schemeClr val="dk2"/>
              </a:buClr>
              <a:buSzPts val="500"/>
              <a:buNone/>
            </a:pPr>
            <a:endParaRPr sz="500" dirty="0"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42"/>
          <p:cNvSpPr txBox="1">
            <a:spLocks noGrp="1"/>
          </p:cNvSpPr>
          <p:nvPr>
            <p:ph type="title"/>
          </p:nvPr>
        </p:nvSpPr>
        <p:spPr>
          <a:xfrm>
            <a:off x="457200" y="1028701"/>
            <a:ext cx="6324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Goals</a:t>
            </a:r>
            <a:endParaRPr/>
          </a:p>
        </p:txBody>
      </p:sp>
      <p:sp>
        <p:nvSpPr>
          <p:cNvPr id="439" name="Google Shape;439;p42"/>
          <p:cNvSpPr txBox="1">
            <a:spLocks noGrp="1"/>
          </p:cNvSpPr>
          <p:nvPr>
            <p:ph type="body" idx="1"/>
          </p:nvPr>
        </p:nvSpPr>
        <p:spPr>
          <a:xfrm>
            <a:off x="304800" y="1949450"/>
            <a:ext cx="6324600" cy="3741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</a:pPr>
            <a:r>
              <a:rPr lang="en-US"/>
              <a:t>Regain muscle strength</a:t>
            </a:r>
            <a:endParaRPr/>
          </a:p>
          <a:p>
            <a:pPr marL="342900" lvl="0" indent="-22860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</a:pPr>
            <a:endParaRPr/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</a:pPr>
            <a:r>
              <a:rPr lang="en-US"/>
              <a:t>Become independently mobile</a:t>
            </a:r>
            <a:endParaRPr/>
          </a:p>
          <a:p>
            <a:pPr marL="742950" lvl="1" indent="-28575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</a:pPr>
            <a:r>
              <a:rPr lang="en-US"/>
              <a:t>Walker, crutches, or cane</a:t>
            </a:r>
            <a:endParaRPr/>
          </a:p>
          <a:p>
            <a:pPr marL="342900" lvl="0" indent="-22860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</a:pPr>
            <a:endParaRPr/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</a:pPr>
            <a:r>
              <a:rPr lang="en-US"/>
              <a:t>Learn an exercise program</a:t>
            </a:r>
            <a:endParaRPr/>
          </a:p>
          <a:p>
            <a:pPr marL="342900" lvl="0" indent="-22860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</a:pPr>
            <a:endParaRPr/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</a:pPr>
            <a:r>
              <a:rPr lang="en-US"/>
              <a:t>Regain range of motion</a:t>
            </a:r>
            <a:endParaRPr/>
          </a:p>
          <a:p>
            <a:pPr marL="742950" lvl="1" indent="-28575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</a:pPr>
            <a:r>
              <a:rPr lang="en-US"/>
              <a:t>Stiffness can be a problem</a:t>
            </a:r>
            <a:endParaRPr/>
          </a:p>
        </p:txBody>
      </p:sp>
      <p:pic>
        <p:nvPicPr>
          <p:cNvPr id="440" name="Google Shape;440;p42" descr="physical+therapy+stairs-2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67300" y="1219200"/>
            <a:ext cx="3429000" cy="2263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42" descr="m15pierc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67300" y="3673475"/>
            <a:ext cx="3505200" cy="22907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D0EEBF-A74E-F501-0FC8-F533ADF13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973" y="350275"/>
            <a:ext cx="7034981" cy="1143000"/>
          </a:xfrm>
        </p:spPr>
        <p:txBody>
          <a:bodyPr/>
          <a:lstStyle/>
          <a:p>
            <a:r>
              <a:rPr lang="en-US" dirty="0"/>
              <a:t>SOS Physical Therapy Outcomes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32F4FD-C5BC-EE2B-9B85-459E8650BF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199" y="1558132"/>
            <a:ext cx="6324600" cy="3741736"/>
          </a:xfrm>
        </p:spPr>
        <p:txBody>
          <a:bodyPr/>
          <a:lstStyle/>
          <a:p>
            <a:r>
              <a:rPr lang="en-US" sz="2000" dirty="0"/>
              <a:t>Patients who go to SOS PT have</a:t>
            </a:r>
          </a:p>
          <a:p>
            <a:pPr lvl="1"/>
            <a:r>
              <a:rPr lang="en-US" sz="2000" dirty="0"/>
              <a:t>Better Communication</a:t>
            </a:r>
          </a:p>
          <a:p>
            <a:pPr lvl="1"/>
            <a:r>
              <a:rPr lang="en-US" sz="2000" dirty="0"/>
              <a:t>Fewer Visits</a:t>
            </a:r>
          </a:p>
          <a:p>
            <a:pPr lvl="1"/>
            <a:r>
              <a:rPr lang="en-US" sz="2000" dirty="0"/>
              <a:t>Higher Satisfaction</a:t>
            </a:r>
          </a:p>
          <a:p>
            <a:pPr lvl="1"/>
            <a:r>
              <a:rPr lang="en-US" sz="2000" dirty="0"/>
              <a:t>Better Outcomes</a:t>
            </a:r>
          </a:p>
          <a:p>
            <a:pPr lvl="1"/>
            <a:r>
              <a:rPr lang="en-US" sz="2000" dirty="0"/>
              <a:t>Knee - Lower Manipulation Rates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32C00CA-793E-BDB8-020A-B42C89B05E8C}"/>
              </a:ext>
            </a:extLst>
          </p:cNvPr>
          <p:cNvGraphicFramePr>
            <a:graphicFrameLocks noGrp="1"/>
          </p:cNvGraphicFramePr>
          <p:nvPr/>
        </p:nvGraphicFramePr>
        <p:xfrm>
          <a:off x="457199" y="4367574"/>
          <a:ext cx="8037872" cy="172842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96462">
                  <a:extLst>
                    <a:ext uri="{9D8B030D-6E8A-4147-A177-3AD203B41FA5}">
                      <a16:colId xmlns:a16="http://schemas.microsoft.com/office/drawing/2014/main" val="1329657168"/>
                    </a:ext>
                  </a:extLst>
                </a:gridCol>
                <a:gridCol w="2759785">
                  <a:extLst>
                    <a:ext uri="{9D8B030D-6E8A-4147-A177-3AD203B41FA5}">
                      <a16:colId xmlns:a16="http://schemas.microsoft.com/office/drawing/2014/main" val="3770715047"/>
                    </a:ext>
                  </a:extLst>
                </a:gridCol>
                <a:gridCol w="2881625">
                  <a:extLst>
                    <a:ext uri="{9D8B030D-6E8A-4147-A177-3AD203B41FA5}">
                      <a16:colId xmlns:a16="http://schemas.microsoft.com/office/drawing/2014/main" val="3268347884"/>
                    </a:ext>
                  </a:extLst>
                </a:gridCol>
              </a:tblGrid>
              <a:tr h="427899">
                <a:tc>
                  <a:txBody>
                    <a:bodyPr/>
                    <a:lstStyle/>
                    <a:p>
                      <a:pPr marL="0" marR="0" algn="ctr"/>
                      <a:endParaRPr lang="en-US" sz="2800" b="1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59173" marR="59173" marT="0" marB="0" anchor="ctr"/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2800" b="1">
                          <a:effectLst/>
                        </a:rPr>
                        <a:t>THA</a:t>
                      </a:r>
                      <a:endParaRPr lang="en-US" sz="2800" b="1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59173" marR="59173" marT="0" marB="0" anchor="ctr"/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2800" b="1">
                          <a:effectLst/>
                        </a:rPr>
                        <a:t>TKA</a:t>
                      </a:r>
                      <a:endParaRPr lang="en-US" sz="2800" b="1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59173" marR="59173" marT="0" marB="0" anchor="ctr"/>
                </a:tc>
                <a:extLst>
                  <a:ext uri="{0D108BD9-81ED-4DB2-BD59-A6C34878D82A}">
                    <a16:rowId xmlns:a16="http://schemas.microsoft.com/office/drawing/2014/main" val="3784338822"/>
                  </a:ext>
                </a:extLst>
              </a:tr>
              <a:tr h="447087">
                <a:tc>
                  <a:txBody>
                    <a:bodyPr/>
                    <a:lstStyle/>
                    <a:p>
                      <a:pPr marL="0" marR="0"/>
                      <a:r>
                        <a:rPr lang="en-US" sz="2800" b="1" dirty="0">
                          <a:effectLst/>
                        </a:rPr>
                        <a:t>Visits</a:t>
                      </a:r>
                      <a:endParaRPr lang="en-US" sz="2800" b="1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59173" marR="59173" marT="0" marB="0" anchor="b"/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2800" b="1">
                          <a:effectLst/>
                        </a:rPr>
                        <a:t>9.75 (15.5 avg)</a:t>
                      </a:r>
                      <a:endParaRPr lang="en-US" sz="2800" b="1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59173" marR="59173" marT="0" marB="0" anchor="b"/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2800" b="1">
                          <a:effectLst/>
                        </a:rPr>
                        <a:t>13.7 (17.8 avg)</a:t>
                      </a:r>
                      <a:endParaRPr lang="en-US" sz="2800" b="1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59173" marR="59173" marT="0" marB="0" anchor="b"/>
                </a:tc>
                <a:extLst>
                  <a:ext uri="{0D108BD9-81ED-4DB2-BD59-A6C34878D82A}">
                    <a16:rowId xmlns:a16="http://schemas.microsoft.com/office/drawing/2014/main" val="2005573820"/>
                  </a:ext>
                </a:extLst>
              </a:tr>
              <a:tr h="447087">
                <a:tc>
                  <a:txBody>
                    <a:bodyPr/>
                    <a:lstStyle/>
                    <a:p>
                      <a:pPr marL="0" marR="0"/>
                      <a:r>
                        <a:rPr lang="en-US" sz="2800" b="1" dirty="0">
                          <a:effectLst/>
                        </a:rPr>
                        <a:t>Overall Satisfaction</a:t>
                      </a:r>
                      <a:endParaRPr lang="en-US" sz="2800" b="1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59173" marR="59173" marT="0" marB="0" anchor="b"/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2800" b="1">
                          <a:effectLst/>
                        </a:rPr>
                        <a:t>99.40%</a:t>
                      </a:r>
                      <a:endParaRPr lang="en-US" sz="2800" b="1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59173" marR="59173" marT="0" marB="0" anchor="b"/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2800" b="1" dirty="0">
                          <a:effectLst/>
                        </a:rPr>
                        <a:t>98.80%</a:t>
                      </a:r>
                      <a:endParaRPr lang="en-US" sz="2800" b="1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59173" marR="59173" marT="0" marB="0" anchor="b"/>
                </a:tc>
                <a:extLst>
                  <a:ext uri="{0D108BD9-81ED-4DB2-BD59-A6C34878D82A}">
                    <a16:rowId xmlns:a16="http://schemas.microsoft.com/office/drawing/2014/main" val="35115646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9809212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43"/>
          <p:cNvSpPr txBox="1">
            <a:spLocks noGrp="1"/>
          </p:cNvSpPr>
          <p:nvPr>
            <p:ph type="title"/>
          </p:nvPr>
        </p:nvSpPr>
        <p:spPr>
          <a:xfrm>
            <a:off x="457200" y="7620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/>
              <a:t>Recovery period</a:t>
            </a:r>
            <a:endParaRPr sz="5400"/>
          </a:p>
        </p:txBody>
      </p:sp>
      <p:sp>
        <p:nvSpPr>
          <p:cNvPr id="447" name="Google Shape;447;p43"/>
          <p:cNvSpPr txBox="1">
            <a:spLocks noGrp="1"/>
          </p:cNvSpPr>
          <p:nvPr>
            <p:ph type="body" idx="1"/>
          </p:nvPr>
        </p:nvSpPr>
        <p:spPr>
          <a:xfrm>
            <a:off x="838200" y="2057400"/>
            <a:ext cx="7162800" cy="34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Char char="•"/>
            </a:pPr>
            <a:r>
              <a:rPr lang="en-US" sz="3200" dirty="0"/>
              <a:t>Independent mobility with stairs</a:t>
            </a:r>
            <a:endParaRPr dirty="0"/>
          </a:p>
          <a:p>
            <a:pPr marL="742950" lvl="1" indent="-285750" algn="l" rtl="0"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3200"/>
              <a:buChar char="–"/>
            </a:pPr>
            <a:r>
              <a:rPr lang="en-US" sz="3200" dirty="0"/>
              <a:t>Usually the same day</a:t>
            </a:r>
            <a:endParaRPr sz="3200" dirty="0"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3200"/>
              <a:buChar char="•"/>
            </a:pPr>
            <a:endParaRPr lang="en-US" sz="3200" dirty="0"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3200"/>
              <a:buChar char="•"/>
            </a:pPr>
            <a:r>
              <a:rPr lang="en-US" sz="3200" dirty="0"/>
              <a:t>Full recovery takes at least 3 months</a:t>
            </a:r>
            <a:endParaRPr dirty="0"/>
          </a:p>
          <a:p>
            <a:pPr marL="742950" lvl="1" indent="-28575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oto Sans Symbols"/>
              <a:buNone/>
            </a:pPr>
            <a:endParaRPr dirty="0"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44"/>
          <p:cNvSpPr txBox="1">
            <a:spLocks noGrp="1"/>
          </p:cNvSpPr>
          <p:nvPr>
            <p:ph type="title"/>
          </p:nvPr>
        </p:nvSpPr>
        <p:spPr>
          <a:xfrm>
            <a:off x="457200" y="7620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/>
              <a:t>When can patients………….?</a:t>
            </a:r>
            <a:endParaRPr sz="4400"/>
          </a:p>
        </p:txBody>
      </p:sp>
      <p:sp>
        <p:nvSpPr>
          <p:cNvPr id="453" name="Google Shape;453;p44"/>
          <p:cNvSpPr txBox="1">
            <a:spLocks noGrp="1"/>
          </p:cNvSpPr>
          <p:nvPr>
            <p:ph type="body" idx="1"/>
          </p:nvPr>
        </p:nvSpPr>
        <p:spPr>
          <a:xfrm>
            <a:off x="152400" y="1828800"/>
            <a:ext cx="8915400" cy="44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Char char="•"/>
            </a:pPr>
            <a:r>
              <a:rPr lang="en-US" sz="2800"/>
              <a:t>Return to work</a:t>
            </a:r>
            <a:endParaRPr/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800"/>
              <a:buChar char="•"/>
            </a:pPr>
            <a:r>
              <a:rPr lang="en-US" sz="2800"/>
              <a:t>Drive </a:t>
            </a:r>
            <a:endParaRPr/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800"/>
              <a:buChar char="•"/>
            </a:pPr>
            <a:r>
              <a:rPr lang="en-US" sz="2800"/>
              <a:t>Travel</a:t>
            </a:r>
            <a:endParaRPr/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800"/>
              <a:buChar char="•"/>
            </a:pPr>
            <a:r>
              <a:rPr lang="en-US" sz="2800"/>
              <a:t>Kneel</a:t>
            </a:r>
            <a:endParaRPr/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800"/>
              <a:buChar char="•"/>
            </a:pPr>
            <a:r>
              <a:rPr lang="en-US" sz="2800"/>
              <a:t>Start playing golf, tennis</a:t>
            </a:r>
            <a:endParaRPr/>
          </a:p>
          <a:p>
            <a:pPr marL="342900" lvl="0" indent="-165100" algn="l" rtl="0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</a:pPr>
            <a:endParaRPr sz="2800"/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800"/>
              <a:buChar char="•"/>
            </a:pPr>
            <a:r>
              <a:rPr lang="en-US" sz="2800"/>
              <a:t>Discuss with </a:t>
            </a:r>
            <a:r>
              <a:rPr lang="en-US" sz="2800" b="1" u="sng"/>
              <a:t>your</a:t>
            </a:r>
            <a:r>
              <a:rPr lang="en-US" sz="2800"/>
              <a:t> surgeon based on </a:t>
            </a:r>
            <a:r>
              <a:rPr lang="en-US" sz="2800" b="1" u="sng"/>
              <a:t>your</a:t>
            </a:r>
            <a:r>
              <a:rPr lang="en-US" sz="2800"/>
              <a:t> activities</a:t>
            </a:r>
            <a:endParaRPr/>
          </a:p>
          <a:p>
            <a:pPr marL="342900" lvl="0" indent="-22860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</a:pPr>
            <a:endParaRPr>
              <a:latin typeface="Oswald"/>
              <a:ea typeface="Oswald"/>
              <a:cs typeface="Oswald"/>
              <a:sym typeface="Oswald"/>
            </a:endParaRPr>
          </a:p>
          <a:p>
            <a:pPr marL="742950" lvl="1" indent="-28575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oto Sans Symbols"/>
              <a:buNone/>
            </a:pPr>
            <a:endParaRPr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45"/>
          <p:cNvSpPr txBox="1"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Work-it depends but typically….</a:t>
            </a:r>
            <a:endParaRPr/>
          </a:p>
        </p:txBody>
      </p:sp>
      <p:pic>
        <p:nvPicPr>
          <p:cNvPr id="459" name="Google Shape;459;p45" descr="Business%20Man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57200" y="1600200"/>
            <a:ext cx="3657600" cy="2541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45" descr="BrickLayer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5710237" y="3142456"/>
            <a:ext cx="1914525" cy="1990725"/>
          </a:xfrm>
          <a:prstGeom prst="rect">
            <a:avLst/>
          </a:prstGeom>
          <a:noFill/>
          <a:ln>
            <a:noFill/>
          </a:ln>
        </p:spPr>
      </p:pic>
      <p:sp>
        <p:nvSpPr>
          <p:cNvPr id="461" name="Google Shape;461;p45"/>
          <p:cNvSpPr txBox="1"/>
          <p:nvPr/>
        </p:nvSpPr>
        <p:spPr>
          <a:xfrm>
            <a:off x="1524000" y="4419600"/>
            <a:ext cx="12954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3 weeks</a:t>
            </a:r>
            <a:endParaRPr sz="24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462" name="Google Shape;462;p45"/>
          <p:cNvSpPr txBox="1"/>
          <p:nvPr/>
        </p:nvSpPr>
        <p:spPr>
          <a:xfrm>
            <a:off x="5842819" y="2532814"/>
            <a:ext cx="2342535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6wks-3 months</a:t>
            </a:r>
            <a:endParaRPr sz="2400" dirty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4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Driving</a:t>
            </a:r>
            <a:endParaRPr/>
          </a:p>
        </p:txBody>
      </p:sp>
      <p:sp>
        <p:nvSpPr>
          <p:cNvPr id="468" name="Google Shape;468;p46"/>
          <p:cNvSpPr txBox="1">
            <a:spLocks noGrp="1"/>
          </p:cNvSpPr>
          <p:nvPr>
            <p:ph type="body" idx="1"/>
          </p:nvPr>
        </p:nvSpPr>
        <p:spPr>
          <a:xfrm>
            <a:off x="0" y="1447800"/>
            <a:ext cx="5181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Char char="•"/>
            </a:pPr>
            <a:r>
              <a:rPr lang="en-US" sz="2800"/>
              <a:t>No use of narcotic pain medication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</a:pPr>
            <a:endParaRPr sz="2800"/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800"/>
              <a:buChar char="•"/>
            </a:pPr>
            <a:r>
              <a:rPr lang="en-US" sz="2800"/>
              <a:t>Able to work driving pedals with ease (stamp on brake)</a:t>
            </a:r>
            <a:endParaRPr/>
          </a:p>
          <a:p>
            <a:pPr marL="342900" lvl="0" indent="-165100" algn="l" rtl="0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</a:pPr>
            <a:endParaRPr sz="2800"/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800"/>
              <a:buChar char="•"/>
            </a:pPr>
            <a:r>
              <a:rPr lang="en-US" sz="2800"/>
              <a:t>Look like you belong driving</a:t>
            </a:r>
            <a:endParaRPr/>
          </a:p>
          <a:p>
            <a:pPr marL="342900" lvl="0" indent="-165100" algn="l" rtl="0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</a:pPr>
            <a:endParaRPr sz="2800"/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800"/>
              <a:buChar char="•"/>
            </a:pPr>
            <a:r>
              <a:rPr lang="en-US" sz="2800"/>
              <a:t>Left sided surgery 1-2 weeks </a:t>
            </a:r>
            <a:r>
              <a:rPr lang="en-US" sz="2800" i="1"/>
              <a:t>sooner</a:t>
            </a:r>
            <a:endParaRPr/>
          </a:p>
          <a:p>
            <a:pPr marL="342900" lvl="0" indent="-165100" algn="l" rtl="0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</a:pPr>
            <a:endParaRPr sz="2800" i="1"/>
          </a:p>
          <a:p>
            <a:pPr marL="342900" lvl="0" indent="-165100" algn="l" rtl="0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</a:pPr>
            <a:endParaRPr sz="2800" i="1"/>
          </a:p>
        </p:txBody>
      </p:sp>
      <p:pic>
        <p:nvPicPr>
          <p:cNvPr id="469" name="Google Shape;469;p46" descr="crash7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 b="7435"/>
          <a:stretch/>
        </p:blipFill>
        <p:spPr>
          <a:xfrm>
            <a:off x="7270750" y="0"/>
            <a:ext cx="1873250" cy="2185988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Google Shape;470;p46" descr="courtroom"/>
          <p:cNvPicPr preferRelativeResize="0">
            <a:picLocks noGrp="1"/>
          </p:cNvPicPr>
          <p:nvPr>
            <p:ph type="body" idx="3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5207080" y="3938588"/>
            <a:ext cx="2920840" cy="2187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1" name="Google Shape;471;p46" descr="Judge-Jeffrey-Rea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867400" y="2209800"/>
            <a:ext cx="1666875" cy="2466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2" name="Google Shape;472;p46" descr="judy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542213" y="2209800"/>
            <a:ext cx="1601787" cy="2543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4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Sporting activity</a:t>
            </a:r>
            <a:endParaRPr dirty="0"/>
          </a:p>
        </p:txBody>
      </p:sp>
      <p:sp>
        <p:nvSpPr>
          <p:cNvPr id="478" name="Google Shape;478;p47"/>
          <p:cNvSpPr txBox="1">
            <a:spLocks noGrp="1"/>
          </p:cNvSpPr>
          <p:nvPr>
            <p:ph type="body" idx="1"/>
          </p:nvPr>
        </p:nvSpPr>
        <p:spPr>
          <a:xfrm>
            <a:off x="457200" y="1201738"/>
            <a:ext cx="40386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Char char="•"/>
            </a:pPr>
            <a:r>
              <a:rPr lang="en-US" sz="2800"/>
              <a:t>Reasonable level of sporting activity allowed</a:t>
            </a:r>
            <a:endParaRPr/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800"/>
              <a:buChar char="•"/>
            </a:pPr>
            <a:r>
              <a:rPr lang="en-US" sz="2800"/>
              <a:t>Avoid contact sports, impact activities</a:t>
            </a:r>
            <a:endParaRPr sz="2800"/>
          </a:p>
        </p:txBody>
      </p:sp>
      <p:pic>
        <p:nvPicPr>
          <p:cNvPr id="480" name="Google Shape;480;p47" descr="john-skiing"/>
          <p:cNvPicPr preferRelativeResize="0">
            <a:picLocks noGrp="1"/>
          </p:cNvPicPr>
          <p:nvPr>
            <p:ph type="body" idx="3"/>
          </p:nvPr>
        </p:nvPicPr>
        <p:blipFill rotWithShape="1">
          <a:blip r:embed="rId3">
            <a:alphaModFix/>
          </a:blip>
          <a:srcRect b="4799"/>
          <a:stretch/>
        </p:blipFill>
        <p:spPr>
          <a:xfrm>
            <a:off x="4191793" y="1695450"/>
            <a:ext cx="1662113" cy="208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1" name="Google Shape;481;p47" descr="63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2425" y="4111625"/>
            <a:ext cx="1476375" cy="1952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2" name="Google Shape;482;p47" descr="marathon_800x600_2"/>
          <p:cNvPicPr preferRelativeResize="0"/>
          <p:nvPr/>
        </p:nvPicPr>
        <p:blipFill rotWithShape="1">
          <a:blip r:embed="rId5">
            <a:alphaModFix/>
          </a:blip>
          <a:srcRect b="13200"/>
          <a:stretch/>
        </p:blipFill>
        <p:spPr>
          <a:xfrm>
            <a:off x="1933575" y="4148138"/>
            <a:ext cx="2971800" cy="193516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83" name="Google Shape;483;p47"/>
          <p:cNvGrpSpPr/>
          <p:nvPr/>
        </p:nvGrpSpPr>
        <p:grpSpPr>
          <a:xfrm>
            <a:off x="76200" y="4056063"/>
            <a:ext cx="4946650" cy="2057400"/>
            <a:chOff x="52" y="2928"/>
            <a:chExt cx="3116" cy="1296"/>
          </a:xfrm>
        </p:grpSpPr>
        <p:cxnSp>
          <p:nvCxnSpPr>
            <p:cNvPr id="484" name="Google Shape;484;p47"/>
            <p:cNvCxnSpPr/>
            <p:nvPr/>
          </p:nvCxnSpPr>
          <p:spPr>
            <a:xfrm rot="10800000" flipH="1">
              <a:off x="52" y="2928"/>
              <a:ext cx="3020" cy="1296"/>
            </a:xfrm>
            <a:prstGeom prst="straightConnector1">
              <a:avLst/>
            </a:prstGeom>
            <a:noFill/>
            <a:ln w="762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5" name="Google Shape;485;p47"/>
            <p:cNvCxnSpPr/>
            <p:nvPr/>
          </p:nvCxnSpPr>
          <p:spPr>
            <a:xfrm>
              <a:off x="192" y="2928"/>
              <a:ext cx="2976" cy="1296"/>
            </a:xfrm>
            <a:prstGeom prst="straightConnector1">
              <a:avLst/>
            </a:prstGeom>
            <a:noFill/>
            <a:ln w="762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486" name="Google Shape;486;p47" descr="golf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202238" y="4030663"/>
            <a:ext cx="3443287" cy="2263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8" name="Picture 4" descr="Pickleball and Tennis ...">
            <a:extLst>
              <a:ext uri="{FF2B5EF4-FFF2-40B4-BE49-F238E27FC236}">
                <a16:creationId xmlns:a16="http://schemas.microsoft.com/office/drawing/2014/main" id="{A304C980-3240-73C3-BE8D-218B0C557C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571" y="1670052"/>
            <a:ext cx="3007941" cy="2038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71600"/>
            <a:ext cx="6324600" cy="1143000"/>
          </a:xfrm>
        </p:spPr>
        <p:txBody>
          <a:bodyPr/>
          <a:lstStyle/>
          <a:p>
            <a:r>
              <a:rPr lang="en-US" dirty="0"/>
              <a:t>Position Statements</a:t>
            </a:r>
          </a:p>
        </p:txBody>
      </p:sp>
      <p:pic>
        <p:nvPicPr>
          <p:cNvPr id="1028" name="Picture 4" descr="AAHK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" y="188912"/>
            <a:ext cx="4490779" cy="118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81000" y="2353270"/>
            <a:ext cx="7620000" cy="923330"/>
          </a:xfrm>
          <a:prstGeom prst="rect">
            <a:avLst/>
          </a:prstGeom>
          <a:noFill/>
          <a:ln w="127000" cmpd="sng">
            <a:solidFill>
              <a:srgbClr val="FFFF00">
                <a:alpha val="99000"/>
              </a:srgbClr>
            </a:solidFill>
          </a:ln>
          <a:effectLst>
            <a:softEdge rad="38100"/>
          </a:effectLst>
        </p:spPr>
        <p:txBody>
          <a:bodyPr wrap="square" rtlCol="0">
            <a:spAutoFit/>
          </a:bodyPr>
          <a:lstStyle/>
          <a:p>
            <a:r>
              <a:rPr lang="en-US" dirty="0"/>
              <a:t>It is our position that the use of opioids for the treatment of osteoarthritis of the hip and knee should be avoided and reserved for only for exceptional circumstances. 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1000" y="3496270"/>
            <a:ext cx="7882288" cy="2031325"/>
          </a:xfrm>
          <a:prstGeom prst="rect">
            <a:avLst/>
          </a:prstGeom>
          <a:noFill/>
          <a:ln w="127000" cmpd="sng">
            <a:solidFill>
              <a:srgbClr val="FFFF00">
                <a:alpha val="99000"/>
              </a:srgbClr>
            </a:solidFill>
          </a:ln>
          <a:effectLst>
            <a:softEdge rad="38100"/>
          </a:effectLst>
        </p:spPr>
        <p:txBody>
          <a:bodyPr wrap="square" rtlCol="0">
            <a:spAutoFit/>
          </a:bodyPr>
          <a:lstStyle/>
          <a:p>
            <a:r>
              <a:rPr lang="en-US" dirty="0"/>
              <a:t>An increasing number of facilities and physicians have begun to offer intraarticular injections of stem cells and platelet rich plasma (PRP) as a therapeutic intervention to patients with advanced hip and knee arthritis.</a:t>
            </a:r>
          </a:p>
          <a:p>
            <a:endParaRPr lang="en-US" b="1" dirty="0"/>
          </a:p>
          <a:p>
            <a:r>
              <a:rPr lang="en-US" b="1" dirty="0"/>
              <a:t>It is our position that biologic therapies, including stem cell and PRP injections, cannot currently be recommended for the treatment of </a:t>
            </a:r>
            <a:r>
              <a:rPr lang="en-US" b="1" u="sng" dirty="0">
                <a:solidFill>
                  <a:srgbClr val="FF0000"/>
                </a:solidFill>
              </a:rPr>
              <a:t>ADVANCED</a:t>
            </a:r>
            <a:r>
              <a:rPr lang="en-US" b="1" dirty="0"/>
              <a:t> hip or knee arthritis.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52584"/>
            <a:ext cx="1905000" cy="1005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5258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48"/>
          <p:cNvSpPr/>
          <p:nvPr/>
        </p:nvSpPr>
        <p:spPr>
          <a:xfrm>
            <a:off x="228600" y="685800"/>
            <a:ext cx="4800600" cy="4524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According to the </a:t>
            </a:r>
            <a:r>
              <a:rPr lang="en-US" sz="2800" b="1" i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American Academy of Orthopedic Surgeons</a:t>
            </a:r>
            <a:r>
              <a:rPr lang="en-US" sz="2800" b="0" i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>
                <a:solidFill>
                  <a:srgbClr val="356388"/>
                </a:solidFill>
                <a:latin typeface="Arial"/>
                <a:ea typeface="Arial"/>
                <a:cs typeface="Arial"/>
                <a:sym typeface="Arial"/>
              </a:rPr>
              <a:t>Approximately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356388"/>
                </a:solidFill>
              </a:rPr>
              <a:t>7 </a:t>
            </a:r>
            <a:r>
              <a:rPr lang="en-US" sz="4400" b="1" i="0">
                <a:solidFill>
                  <a:srgbClr val="356388"/>
                </a:solidFill>
                <a:latin typeface="Arial"/>
                <a:ea typeface="Arial"/>
                <a:cs typeface="Arial"/>
                <a:sym typeface="Arial"/>
              </a:rPr>
              <a:t>million Americans </a:t>
            </a:r>
            <a:r>
              <a:rPr lang="en-US" sz="3200" b="0" i="0">
                <a:solidFill>
                  <a:srgbClr val="356388"/>
                </a:solidFill>
                <a:latin typeface="Arial"/>
                <a:ea typeface="Arial"/>
                <a:cs typeface="Arial"/>
                <a:sym typeface="Arial"/>
              </a:rPr>
              <a:t>are living with a hip or knee replacement in 20</a:t>
            </a:r>
            <a:r>
              <a:rPr lang="en-US" sz="3200">
                <a:solidFill>
                  <a:srgbClr val="356388"/>
                </a:solidFill>
              </a:rPr>
              <a:t>24</a:t>
            </a:r>
            <a:endParaRPr sz="3200">
              <a:solidFill>
                <a:srgbClr val="3563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2" name="Google Shape;492;p48"/>
          <p:cNvPicPr preferRelativeResize="0"/>
          <p:nvPr/>
        </p:nvPicPr>
        <p:blipFill rotWithShape="1">
          <a:blip r:embed="rId3">
            <a:alphaModFix/>
          </a:blip>
          <a:srcRect b="89863"/>
          <a:stretch/>
        </p:blipFill>
        <p:spPr>
          <a:xfrm>
            <a:off x="4669626" y="211753"/>
            <a:ext cx="4304577" cy="563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3" name="Google Shape;493;p48" descr="SOS Joint Replacemen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18447" y="5386774"/>
            <a:ext cx="2446864" cy="954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4BA7601-6EC7-1EC1-E433-AE26B90E81B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9047"/>
          <a:stretch/>
        </p:blipFill>
        <p:spPr>
          <a:xfrm>
            <a:off x="4709556" y="775633"/>
            <a:ext cx="4264647" cy="452431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Patient with Knee Pain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History</a:t>
            </a:r>
          </a:p>
          <a:p>
            <a:pPr lvl="1"/>
            <a:r>
              <a:rPr lang="en-US" dirty="0"/>
              <a:t>Trauma</a:t>
            </a:r>
          </a:p>
          <a:p>
            <a:pPr lvl="1"/>
            <a:r>
              <a:rPr lang="en-US" dirty="0"/>
              <a:t>Chronicity</a:t>
            </a:r>
          </a:p>
          <a:p>
            <a:pPr lvl="1"/>
            <a:r>
              <a:rPr lang="en-US" dirty="0"/>
              <a:t>Relief with Tylenol/NSAIDs?</a:t>
            </a:r>
          </a:p>
          <a:p>
            <a:pPr lvl="1"/>
            <a:r>
              <a:rPr lang="en-US" dirty="0"/>
              <a:t>Prior treatment/surgery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21113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6324600" cy="1143000"/>
          </a:xfrm>
        </p:spPr>
        <p:txBody>
          <a:bodyPr/>
          <a:lstStyle/>
          <a:p>
            <a:r>
              <a:rPr lang="en-US" dirty="0"/>
              <a:t>Knee Pain Exam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66800"/>
            <a:ext cx="6324600" cy="3741736"/>
          </a:xfrm>
        </p:spPr>
        <p:txBody>
          <a:bodyPr/>
          <a:lstStyle/>
          <a:p>
            <a:r>
              <a:rPr lang="en-US" dirty="0"/>
              <a:t>Knee</a:t>
            </a:r>
          </a:p>
          <a:p>
            <a:pPr lvl="1"/>
            <a:r>
              <a:rPr lang="en-US" dirty="0"/>
              <a:t>Range of Motion</a:t>
            </a:r>
          </a:p>
          <a:p>
            <a:pPr lvl="1"/>
            <a:r>
              <a:rPr lang="en-US" dirty="0"/>
              <a:t>Effusion</a:t>
            </a:r>
          </a:p>
          <a:p>
            <a:pPr lvl="1"/>
            <a:r>
              <a:rPr lang="en-US" dirty="0"/>
              <a:t>Tenderness</a:t>
            </a:r>
          </a:p>
          <a:p>
            <a:pPr lvl="2"/>
            <a:r>
              <a:rPr lang="en-US" dirty="0"/>
              <a:t>Joint line</a:t>
            </a:r>
          </a:p>
          <a:p>
            <a:pPr lvl="2"/>
            <a:r>
              <a:rPr lang="en-US" dirty="0"/>
              <a:t>Quad/Patellar Tendon,</a:t>
            </a:r>
          </a:p>
          <a:p>
            <a:pPr lvl="2"/>
            <a:r>
              <a:rPr lang="en-US" dirty="0" err="1"/>
              <a:t>prepatellar</a:t>
            </a:r>
            <a:r>
              <a:rPr lang="en-US" dirty="0"/>
              <a:t> bursa, </a:t>
            </a:r>
          </a:p>
          <a:p>
            <a:pPr lvl="2"/>
            <a:r>
              <a:rPr lang="en-US" dirty="0"/>
              <a:t>ITB/ </a:t>
            </a:r>
            <a:r>
              <a:rPr lang="en-US" dirty="0" err="1"/>
              <a:t>Gerdy’s</a:t>
            </a:r>
            <a:r>
              <a:rPr lang="en-US" dirty="0"/>
              <a:t> Tubercle</a:t>
            </a:r>
          </a:p>
          <a:p>
            <a:pPr lvl="1"/>
            <a:r>
              <a:rPr lang="en-US" dirty="0"/>
              <a:t>Strength</a:t>
            </a:r>
          </a:p>
          <a:p>
            <a:pPr lvl="1"/>
            <a:r>
              <a:rPr lang="en-US" dirty="0"/>
              <a:t>Instability</a:t>
            </a:r>
          </a:p>
          <a:p>
            <a:pPr lvl="2"/>
            <a:r>
              <a:rPr lang="en-US" dirty="0"/>
              <a:t>Varus: LCL</a:t>
            </a:r>
          </a:p>
          <a:p>
            <a:pPr lvl="2"/>
            <a:r>
              <a:rPr lang="en-US" dirty="0"/>
              <a:t>Valgus: MCL</a:t>
            </a:r>
          </a:p>
          <a:p>
            <a:pPr lvl="2"/>
            <a:r>
              <a:rPr lang="en-US" dirty="0"/>
              <a:t>+ Lachman/Pivot Shift – ACL</a:t>
            </a:r>
          </a:p>
          <a:p>
            <a:pPr lvl="2"/>
            <a:r>
              <a:rPr lang="en-US" dirty="0"/>
              <a:t>Posterior Drawer/sag –PCL</a:t>
            </a:r>
          </a:p>
          <a:p>
            <a:r>
              <a:rPr lang="en-US" dirty="0"/>
              <a:t>Hip : Check rotation and troch bursa tenderness</a:t>
            </a:r>
          </a:p>
        </p:txBody>
      </p:sp>
      <p:pic>
        <p:nvPicPr>
          <p:cNvPr id="1028" name="Picture 4" descr="Image result for gerdy's tuberc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76" y="1469883"/>
            <a:ext cx="3863378" cy="3918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67199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6324600" cy="1143000"/>
          </a:xfrm>
        </p:spPr>
        <p:txBody>
          <a:bodyPr>
            <a:normAutofit/>
          </a:bodyPr>
          <a:lstStyle/>
          <a:p>
            <a:r>
              <a:rPr lang="en-US" dirty="0"/>
              <a:t>Knee XR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2354264"/>
            <a:ext cx="2895600" cy="3741736"/>
          </a:xfrm>
        </p:spPr>
        <p:txBody>
          <a:bodyPr/>
          <a:lstStyle/>
          <a:p>
            <a:r>
              <a:rPr lang="en-US" dirty="0"/>
              <a:t>Weightbearing XR are dynamic</a:t>
            </a:r>
          </a:p>
          <a:p>
            <a:endParaRPr lang="en-US" dirty="0"/>
          </a:p>
          <a:p>
            <a:r>
              <a:rPr lang="en-US" dirty="0"/>
              <a:t>Bilateral AP</a:t>
            </a:r>
          </a:p>
          <a:p>
            <a:r>
              <a:rPr lang="en-US" dirty="0"/>
              <a:t>Bilateral Tunnel</a:t>
            </a:r>
          </a:p>
          <a:p>
            <a:r>
              <a:rPr lang="en-US" dirty="0"/>
              <a:t>Lateral</a:t>
            </a:r>
          </a:p>
          <a:p>
            <a:r>
              <a:rPr lang="en-US" dirty="0"/>
              <a:t>Merchant View</a:t>
            </a:r>
          </a:p>
          <a:p>
            <a:endParaRPr lang="en-US" dirty="0"/>
          </a:p>
          <a:p>
            <a:r>
              <a:rPr lang="en-US" dirty="0"/>
              <a:t>Oblique views only useful for fracture eval</a:t>
            </a:r>
          </a:p>
        </p:txBody>
      </p:sp>
      <p:pic>
        <p:nvPicPr>
          <p:cNvPr id="38925" name="Picture 13" descr="Knee x-ra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1400" y="1754204"/>
            <a:ext cx="2438400" cy="4344292"/>
          </a:xfrm>
          <a:prstGeom prst="rect">
            <a:avLst/>
          </a:prstGeom>
          <a:noFill/>
        </p:spPr>
      </p:pic>
      <p:pic>
        <p:nvPicPr>
          <p:cNvPr id="38926" name="Picture 14" descr="Knee arthriti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63547" y="1752600"/>
            <a:ext cx="2599453" cy="43442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92245473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SOS">
  <a:themeElements>
    <a:clrScheme name="SOS">
      <a:dk1>
        <a:srgbClr val="4785B6"/>
      </a:dk1>
      <a:lt1>
        <a:sysClr val="window" lastClr="FFFFFF"/>
      </a:lt1>
      <a:dk2>
        <a:srgbClr val="000000"/>
      </a:dk2>
      <a:lt2>
        <a:srgbClr val="BFBFBF"/>
      </a:lt2>
      <a:accent1>
        <a:srgbClr val="4C4C4C"/>
      </a:accent1>
      <a:accent2>
        <a:srgbClr val="4D4D4D"/>
      </a:accent2>
      <a:accent3>
        <a:srgbClr val="4C4C4C"/>
      </a:accent3>
      <a:accent4>
        <a:srgbClr val="4C4C4C"/>
      </a:accent4>
      <a:accent5>
        <a:srgbClr val="4C4C4C"/>
      </a:accent5>
      <a:accent6>
        <a:srgbClr val="4C4C4C"/>
      </a:accent6>
      <a:hlink>
        <a:srgbClr val="4888BB"/>
      </a:hlink>
      <a:folHlink>
        <a:srgbClr val="BFBFB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310-074_SOS_Powerpoint(1) [Read-Only] [Compatibility Mode]" id="{61A3F994-48E7-4BB4-962C-E833E5149EF0}" vid="{5823EA63-A664-41F6-8B2C-C27778ADABF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5C742CBFD7464DB6FD5714C3C9AFF0" ma:contentTypeVersion="18" ma:contentTypeDescription="Create a new document." ma:contentTypeScope="" ma:versionID="b69bea23c14d4f12d3f7b91d8902ac02">
  <xsd:schema xmlns:xsd="http://www.w3.org/2001/XMLSchema" xmlns:xs="http://www.w3.org/2001/XMLSchema" xmlns:p="http://schemas.microsoft.com/office/2006/metadata/properties" xmlns:ns2="c6a150e9-571f-46dd-be5f-b16145ef198d" xmlns:ns3="d2cccd37-1529-4bdb-80e4-007982c42467" targetNamespace="http://schemas.microsoft.com/office/2006/metadata/properties" ma:root="true" ma:fieldsID="61f3ba138943ed813d333ee7f44d2c47" ns2:_="" ns3:_="">
    <xsd:import namespace="c6a150e9-571f-46dd-be5f-b16145ef198d"/>
    <xsd:import namespace="d2cccd37-1529-4bdb-80e4-007982c4246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PCI_Doc" minOccurs="0"/>
                <xsd:element ref="ns2:MediaServiceOCR" minOccurs="0"/>
                <xsd:element ref="ns2:PHIConfidentialHighSev" minOccurs="0"/>
                <xsd:element ref="ns2:MediaServiceBillingMetadata" minOccurs="0"/>
                <xsd:element ref="ns2:MediaServiceLocation" minOccurs="0"/>
                <xsd:element ref="ns2:PHIConfidential" minOccurs="0"/>
                <xsd:element ref="ns2:CertFil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6a150e9-571f-46dd-be5f-b16145ef198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956e18de-48a1-42b9-a3a2-ae2a5555623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PCI_Doc" ma:index="19" nillable="true" ma:displayName="PCI_Doc" ma:internalName="PCI_Doc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PHIConfidentialHighSev" ma:index="21" nillable="true" ma:displayName="PHIConfidentialHighSev" ma:internalName="PHIConfidentialHighSev">
      <xsd:simpleType>
        <xsd:restriction base="dms:Text"/>
      </xsd:simpleType>
    </xsd:element>
    <xsd:element name="MediaServiceBillingMetadata" ma:index="22" nillable="true" ma:displayName="MediaServiceBillingMetadata" ma:hidden="true" ma:internalName="MediaServiceBillingMetadata" ma:readOnly="true">
      <xsd:simpleType>
        <xsd:restriction base="dms:Note"/>
      </xsd:simpleType>
    </xsd:element>
    <xsd:element name="MediaServiceLocation" ma:index="23" nillable="true" ma:displayName="Location" ma:description="" ma:indexed="true" ma:internalName="MediaServiceLocation" ma:readOnly="true">
      <xsd:simpleType>
        <xsd:restriction base="dms:Text"/>
      </xsd:simpleType>
    </xsd:element>
    <xsd:element name="PHIConfidential" ma:index="24" nillable="true" ma:displayName="PHIConfidential" ma:internalName="PHIConfidential">
      <xsd:simpleType>
        <xsd:restriction base="dms:Text"/>
      </xsd:simpleType>
    </xsd:element>
    <xsd:element name="CertFile" ma:index="25" nillable="true" ma:displayName="CertFile" ma:internalName="CertFil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2cccd37-1529-4bdb-80e4-007982c42467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4d306ad8-a6ea-4bc6-8e6b-f93722dd48d7}" ma:internalName="TaxCatchAll" ma:showField="CatchAllData" ma:web="d2cccd37-1529-4bdb-80e4-007982c4246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6a150e9-571f-46dd-be5f-b16145ef198d">
      <Terms xmlns="http://schemas.microsoft.com/office/infopath/2007/PartnerControls"/>
    </lcf76f155ced4ddcb4097134ff3c332f>
    <PHIConfidential xmlns="c6a150e9-571f-46dd-be5f-b16145ef198d" xsi:nil="true"/>
    <TaxCatchAll xmlns="d2cccd37-1529-4bdb-80e4-007982c42467" xsi:nil="true"/>
    <CertFile xmlns="c6a150e9-571f-46dd-be5f-b16145ef198d" xsi:nil="true"/>
    <PHIConfidentialHighSev xmlns="c6a150e9-571f-46dd-be5f-b16145ef198d" xsi:nil="true"/>
    <PCI_Doc xmlns="c6a150e9-571f-46dd-be5f-b16145ef198d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E870610-0331-424A-80AD-DC926999CFE3}"/>
</file>

<file path=customXml/itemProps2.xml><?xml version="1.0" encoding="utf-8"?>
<ds:datastoreItem xmlns:ds="http://schemas.openxmlformats.org/officeDocument/2006/customXml" ds:itemID="{03455792-67A0-4C0F-B40E-C4817C8E8D2D}">
  <ds:schemaRefs>
    <ds:schemaRef ds:uri="http://schemas.microsoft.com/office/2006/documentManagement/types"/>
    <ds:schemaRef ds:uri="http://purl.org/dc/terms/"/>
    <ds:schemaRef ds:uri="http://schemas.openxmlformats.org/package/2006/metadata/core-properties"/>
    <ds:schemaRef ds:uri="2b585f6b-fbda-4079-9f53-2503e5191e49"/>
    <ds:schemaRef ds:uri="http://purl.org/dc/dcmitype/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F1F91AB9-92F5-4CE3-8CFF-2101E9F07D3B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1057</TotalTime>
  <Words>2271</Words>
  <Application>Microsoft Office PowerPoint</Application>
  <PresentationFormat>On-screen Show (4:3)</PresentationFormat>
  <Paragraphs>601</Paragraphs>
  <Slides>60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71" baseType="lpstr">
      <vt:lpstr>Aptos</vt:lpstr>
      <vt:lpstr>Arial</vt:lpstr>
      <vt:lpstr>Calibri</vt:lpstr>
      <vt:lpstr>Garamond</vt:lpstr>
      <vt:lpstr>Noto Sans Symbols</vt:lpstr>
      <vt:lpstr>Open Sans</vt:lpstr>
      <vt:lpstr>Oswald</vt:lpstr>
      <vt:lpstr>Times New Roman</vt:lpstr>
      <vt:lpstr>Trade Gothic LT Std</vt:lpstr>
      <vt:lpstr>Wingdings</vt:lpstr>
      <vt:lpstr>SOS</vt:lpstr>
      <vt:lpstr>SJH Primary Care Refresher: Evaluation of hip &amp; knee pain</vt:lpstr>
      <vt:lpstr>Disclosures</vt:lpstr>
      <vt:lpstr>Kevin Kopko MD</vt:lpstr>
      <vt:lpstr>Agenda</vt:lpstr>
      <vt:lpstr>Ortho Resources</vt:lpstr>
      <vt:lpstr>Position Statements</vt:lpstr>
      <vt:lpstr>Patient with Knee Pain</vt:lpstr>
      <vt:lpstr>Knee Pain Exam </vt:lpstr>
      <vt:lpstr>Knee XR</vt:lpstr>
      <vt:lpstr>Weight bearing AP</vt:lpstr>
      <vt:lpstr>Lateral</vt:lpstr>
      <vt:lpstr>Treatment</vt:lpstr>
      <vt:lpstr>Gout</vt:lpstr>
      <vt:lpstr>Meniscus Tear </vt:lpstr>
      <vt:lpstr>Meniscus Surgery </vt:lpstr>
      <vt:lpstr>Ligament Tears</vt:lpstr>
      <vt:lpstr>Prepatellar Bursitis</vt:lpstr>
      <vt:lpstr>Treatment of Arthritis</vt:lpstr>
      <vt:lpstr>What is Arthritis?</vt:lpstr>
      <vt:lpstr>Progression of Arthritis</vt:lpstr>
      <vt:lpstr>AAHKS Treatment Guidelines- Knee</vt:lpstr>
      <vt:lpstr>Education A Basic Understanding</vt:lpstr>
      <vt:lpstr>Heat or Ice?</vt:lpstr>
      <vt:lpstr>SOS Physical Therapy Outcomes</vt:lpstr>
      <vt:lpstr>Medication-Oral Analgesics</vt:lpstr>
      <vt:lpstr>Supplements</vt:lpstr>
      <vt:lpstr>Medication-Topical</vt:lpstr>
      <vt:lpstr>Medication-Intra-articular Injections</vt:lpstr>
      <vt:lpstr>Patient with Hip Pain</vt:lpstr>
      <vt:lpstr>Hip Exam</vt:lpstr>
      <vt:lpstr>Provocative Hip Exam</vt:lpstr>
      <vt:lpstr>Hip Imaging</vt:lpstr>
      <vt:lpstr>Hip XR</vt:lpstr>
      <vt:lpstr>Treatments</vt:lpstr>
      <vt:lpstr>Trochanteric Bursitis</vt:lpstr>
      <vt:lpstr>Avascular Necrosis</vt:lpstr>
      <vt:lpstr>Labral Tears &amp; Femoral Acetabular Impingement (FAI)</vt:lpstr>
      <vt:lpstr>Low back / SI Joint Pain</vt:lpstr>
      <vt:lpstr>Hip Arthritis</vt:lpstr>
      <vt:lpstr>Hip Injections</vt:lpstr>
      <vt:lpstr>Consider Joint Replacement Surgery When </vt:lpstr>
      <vt:lpstr>When to refer to Ortho?</vt:lpstr>
      <vt:lpstr>PowerPoint Presentation</vt:lpstr>
      <vt:lpstr>Questions?</vt:lpstr>
      <vt:lpstr>Thank You!</vt:lpstr>
      <vt:lpstr>How Long Will It Last?</vt:lpstr>
      <vt:lpstr>Where Should Joint Replacement be Performed?</vt:lpstr>
      <vt:lpstr>PowerPoint Presentation</vt:lpstr>
      <vt:lpstr>PowerPoint Presentation</vt:lpstr>
      <vt:lpstr>What to Expect after Joint Replacement Surgery</vt:lpstr>
      <vt:lpstr>Key Elements</vt:lpstr>
      <vt:lpstr>Risks/Complications of Joint Replacement</vt:lpstr>
      <vt:lpstr>Goals</vt:lpstr>
      <vt:lpstr>SOS Physical Therapy Outcomes</vt:lpstr>
      <vt:lpstr>Recovery period</vt:lpstr>
      <vt:lpstr>When can patients………….?</vt:lpstr>
      <vt:lpstr>Work-it depends but typically….</vt:lpstr>
      <vt:lpstr>Driving</vt:lpstr>
      <vt:lpstr>Sporting activity</vt:lpstr>
      <vt:lpstr>PowerPoint Presentation</vt:lpstr>
    </vt:vector>
  </TitlesOfParts>
  <Company>stressdesign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Kimberley H. Murray</dc:creator>
  <cp:lastModifiedBy>Kevin A. Kopko MD</cp:lastModifiedBy>
  <cp:revision>122</cp:revision>
  <dcterms:created xsi:type="dcterms:W3CDTF">2015-02-06T17:47:49Z</dcterms:created>
  <dcterms:modified xsi:type="dcterms:W3CDTF">2025-03-26T13:19:09Z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0x010100595C742CBFD7464DB6FD5714C3C9AFF0</vt:lpwstr>
  </property>
</Properties>
</file>