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  <a:srgbClr val="CC00FF"/>
    <a:srgbClr val="66FF66"/>
    <a:srgbClr val="5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37" d="100"/>
          <a:sy n="37" d="100"/>
        </p:scale>
        <p:origin x="3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B018-014B-695D-E5BA-8D569EB32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05095-4FB2-68A1-31CE-711FC654C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0D6E9-72C4-40B0-4209-C8A524D2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C7578-747C-FDA3-4D2B-801F8E625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D11FE-ED27-FCAF-2336-5B37D95B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B5578-EDDD-CDEF-9FE2-FE5217E2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495282-3CAF-BE55-EF77-8FA738D26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8FF6B-3AC0-A073-F7AA-811031A6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23B2E-EAC9-D13A-7462-7B76E40F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E3A47-4B76-1D4E-E25A-3583E220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8FBF4-7B4A-9F09-D1E3-E1EE09D92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ABB9B-8AF5-5DAF-C28F-FAE808995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1117A-1F74-6434-24AE-65E47F97C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5F8BC-1DD5-6377-5522-4D54471AE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C6EEB-C0DA-69F7-4FAD-6F2715E5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0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C7AC-B1B4-1A0D-DF3A-0423C3F10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CB18E-B505-03A3-A57B-A9FF43E1C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A1A-F149-0A42-8672-C4C949FE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FDC30-50CB-2E7A-F62E-12EA67EA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595E-98DB-4707-1311-CC8443CD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6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3F4C-82B9-4618-C8D0-34313468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E8DC2-E97C-1890-0141-B06B2EDE5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86C18-A5DB-77D6-FCC5-FC633ACC2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3F36-E921-6BDE-83B5-A5FF262B1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E8814-81AF-B27A-753E-10860D495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4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88B39-6FBC-A8C9-B1F5-9DB7910D6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3FF28-6D64-9AF7-2DBF-1279CB370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BA9EA-D9C4-5A9C-154B-0693A33A3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1D365-0470-2BAF-7134-E8FAC1DD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77B00-3B58-798E-3B1B-F9AC11435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EB3D8-E0DD-F3BD-BBA0-3CE4935F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4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9832-3F8E-149C-A8F5-DA4B9D5C6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F84CBD-A6B4-EC36-532C-1468A8EFB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46D4EB-B154-3246-FD4A-73596B1C4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CDC3BE-3C53-D641-EA4D-685E1781E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F52F6F-EF25-31E3-C84A-89D84AADD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26F82-242D-C5BE-11EF-BFA46B8C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66B635-CAAF-EED6-ED92-A7510C4B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208DE-0B7B-9FD8-9F90-441FD377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7D439-1A09-682E-B398-43BC420F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EE217-5BE4-CEDB-99AF-6561F810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F97AA-E0F2-7742-A699-3F3064C8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26943-C546-C3FE-B898-EF733675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8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32969-28F9-DAE7-D388-FC6C374E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B61D1-DB40-962E-EF0B-7F50109F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1BB6C-4BDA-94BB-A46F-7F479830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1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DF7A-6F92-9A34-3E1F-7FE507F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B0555-14AE-5286-8AA2-62604B4B9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FD315-6E6F-10B8-5A59-38C7BA779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4C59B-EC78-3330-E1BE-C8F42655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CB126-B751-8945-4604-029866E8E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74AD59-7CCF-7586-0896-890898F6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0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9D52-FAA4-74D0-03A5-3EE6CBE0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95D05-1C37-06E8-C7D1-1A196E771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A148C-E6F1-9A9A-1BE3-1C0B3E6F9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4B28E-D7A7-C6BA-A36E-02C4C6683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0759C-3911-DAE8-0CB6-1E0A706D3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2C10C-920C-B635-2A82-0763BAC3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3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619C1C-2302-3733-3A45-42056B066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62A2D-E91B-9252-06E6-05173FE17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E07B1-00D8-9D87-71B3-03D30D6FB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7A22E-81D3-4CD4-B747-66539E9B9AE1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0E743-A483-2400-94E8-D724ECB88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EC641-1EFC-6AB2-20B0-2F3B31993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E91D0-A51E-400C-B296-8F881D114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5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ne glowing fluorescent bulb amonst unlit incandescent bulbs">
            <a:extLst>
              <a:ext uri="{FF2B5EF4-FFF2-40B4-BE49-F238E27FC236}">
                <a16:creationId xmlns:a16="http://schemas.microsoft.com/office/drawing/2014/main" id="{CF292E2E-79F8-550B-090C-B65A75D21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6" b="1406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CAF783-F77F-5691-B754-FD1AB6343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7" y="1"/>
            <a:ext cx="12185903" cy="14882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marR="0">
              <a:spcBef>
                <a:spcPts val="2400"/>
              </a:spcBef>
              <a:spcAft>
                <a:spcPts val="0"/>
              </a:spcAft>
            </a:pPr>
            <a:r>
              <a:rPr lang="en-US" sz="4000" b="1" kern="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Good...Best...Better: Creating a Better, Healthier You!</a:t>
            </a:r>
            <a:br>
              <a:rPr lang="en-US" sz="5200" b="1" kern="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FFFFFF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 2-Hour Transformational Workshop for Family Physicians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5A7AE-A7F3-9184-460F-97190732F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1195" y="557528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</a:rPr>
              <a:t>Kaushal B. Nanavati, MD, FAAFP, ABIHM, Cert. PH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FFFFFF"/>
                </a:solidFill>
              </a:rPr>
              <a:t>Assistant Dean of Wellness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FFFFFF"/>
                </a:solidFill>
              </a:rPr>
              <a:t>Director, Integrative Medicine and Survivorship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FFFFFF"/>
                </a:solidFill>
              </a:rPr>
              <a:t>Upstate Medical University</a:t>
            </a:r>
          </a:p>
        </p:txBody>
      </p:sp>
    </p:spTree>
    <p:extLst>
      <p:ext uri="{BB962C8B-B14F-4D97-AF65-F5344CB8AC3E}">
        <p14:creationId xmlns:p14="http://schemas.microsoft.com/office/powerpoint/2010/main" val="176075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rson holding a puzzle piece">
            <a:extLst>
              <a:ext uri="{FF2B5EF4-FFF2-40B4-BE49-F238E27FC236}">
                <a16:creationId xmlns:a16="http://schemas.microsoft.com/office/drawing/2014/main" id="{48BD0E4F-A48D-81B5-5702-5303DB5F32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439" r="23113" b="-1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2A319D-CD9D-567F-CCC8-08945F103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US" sz="4000" b="1" kern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Workshop Overview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3683-0836-B3BF-3F48-5400A15FB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en-US" sz="200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nteractive</a:t>
            </a:r>
          </a:p>
          <a:p>
            <a:r>
              <a:rPr lang="en-US" sz="200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ntegrates best practices from</a:t>
            </a:r>
          </a:p>
          <a:p>
            <a:pPr lvl="1"/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Healthcare</a:t>
            </a:r>
          </a:p>
          <a:p>
            <a:pPr lvl="1"/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Psychology</a:t>
            </a:r>
          </a:p>
          <a:p>
            <a:pPr lvl="1"/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financial planning</a:t>
            </a:r>
          </a:p>
          <a:p>
            <a:pPr lvl="1"/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personal development</a:t>
            </a:r>
          </a:p>
          <a:p>
            <a:r>
              <a:rPr lang="en-US" sz="200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roup discussions</a:t>
            </a:r>
          </a:p>
          <a:p>
            <a:r>
              <a:rPr lang="en-US" sz="200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elf-reflection exercises</a:t>
            </a:r>
          </a:p>
          <a:p>
            <a:r>
              <a:rPr lang="en-US" sz="200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trategic goal-setting activities</a:t>
            </a:r>
          </a:p>
        </p:txBody>
      </p:sp>
    </p:spTree>
    <p:extLst>
      <p:ext uri="{BB962C8B-B14F-4D97-AF65-F5344CB8AC3E}">
        <p14:creationId xmlns:p14="http://schemas.microsoft.com/office/powerpoint/2010/main" val="234420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E961-FDD8-FAED-0CFB-6EF27B595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Learning Objectives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EEFA8-8D51-5A85-A779-CD392E5EB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By the end of this workshop, participants will: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Develop a roadmap for continuous professional and personal growth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Apply evidence-based self-care, happiness research, and financial wellness strategies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Utilize Kaizen (continuous improvement) and Ikigai (purpose) to sustain long-term well-being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Establish clear, actionable SMART goals for career progression and retirement planning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Create a meaningful life transition plan, including legacy planning and personal fulfillment strategies</a:t>
            </a:r>
          </a:p>
        </p:txBody>
      </p:sp>
    </p:spTree>
    <p:extLst>
      <p:ext uri="{BB962C8B-B14F-4D97-AF65-F5344CB8AC3E}">
        <p14:creationId xmlns:p14="http://schemas.microsoft.com/office/powerpoint/2010/main" val="376963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B5F095-90E3-5702-EB52-2CB82142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08242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Part 1: From Good to Best – Continuous Improvement &amp; Purpose (30 min)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C89F9-C8C9-C105-33E9-F977DB2A5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513114"/>
            <a:ext cx="11930743" cy="5344886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Activity: SWOT Analysis for Personal &amp; Professional Growth (15 min)</a:t>
            </a: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Purpose: Identify strengths, areas for growth, and opportunities for professional and personal fulfillment.</a:t>
            </a: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Instructions: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Complete a personal and professional SWOT analysis.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Identify specific actions for leveraging strengths and addressing weaknesses.</a:t>
            </a:r>
          </a:p>
          <a:p>
            <a:pPr marL="800100" lvl="1" indent="-342900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Share insights with a partner and discuss key takeaways.</a:t>
            </a:r>
            <a:endParaRPr lang="en-US" sz="20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Discussion: Applying Kaizen &amp; Ikigai to Career &amp; Well-Being (15 min)</a:t>
            </a:r>
          </a:p>
          <a:p>
            <a:pPr marL="800100" lvl="1" indent="-342900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Kaizen: The power of small, consistent improvements over time.</a:t>
            </a:r>
          </a:p>
          <a:p>
            <a:pPr marL="800100" lvl="1" indent="-342900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Ikigai: Finding fulfillment in medicine while maintaining a balanced, joyful life.</a:t>
            </a:r>
          </a:p>
          <a:p>
            <a:pPr marL="800100" lvl="1" indent="-342900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Reflection Prompt: What small daily improvements can I implement to enhance my career and well-being?</a:t>
            </a: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228600" algn="l"/>
              </a:tabLst>
            </a:pPr>
            <a:endParaRPr lang="en-US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46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6B1B3-E58B-A7E7-262C-026A3F82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Part 2: Financial Well-Being &amp; Career Longevity (30 min)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1F80E-3958-ECC4-A537-AEC3DFAA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92" y="1825625"/>
            <a:ext cx="11095008" cy="4351338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Activity: SMART Goal-Setting for Financial &amp; Career Success (20 min)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Purpose: Convert career and financial insights into actionable plans.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Instructions: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Set a SMART goal for financial security or career progression.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Partner with a peer and discuss specific steps for accountability.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Identify one immediate action to take towards achieving this goal.</a:t>
            </a:r>
          </a:p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Discussion: Retirement &amp; Succession Planning – Best Practices (10 min)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most effective investment strategies for long-term financial security.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Transitioning from active medical practice to mentorship, part-time work, or new ventures.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How to build passive income streams for financial freedom.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4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5E4FF-9524-C058-512A-6E8B2C4E0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Part 3: Self-Care &amp; Resilience – The Science of Thriving … Best to Better! (30 min)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66E61-5B55-7129-5DCD-57F5A2E77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44" y="1825625"/>
            <a:ext cx="11077755" cy="4351338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Activity: Designing a Sustainable Self-Care Plan (20 min)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Purpose: Establish a structured, research-backed self-care routine.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Instructions: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Assess current self-care habits (nutrition, sleep, exercise, mental well-being).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Identify one small, daily improvement based on Kaizen principles.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Create a written commitment plan to track progress and accountability.</a:t>
            </a:r>
          </a:p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Discussion: The Science of Happiness &amp; Longevity (10 min)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Research-backed happiness strategies: gratitude, mindfulness, and purpose.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Vedic wisdom: Detachment from outcomes for reduced stress and increased joy.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Hara </a:t>
            </a:r>
            <a:r>
              <a:rPr lang="en-US" sz="20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Hachi</a:t>
            </a: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Bu: The 80% eating rule for longevity and well-being.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B2F1-E2C7-212B-04B6-C0E588325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Part 4: Planning for Life Transitions &amp; Legacy (30 min)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F09A-4BD1-87FC-348F-1EF1224C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Activity: Creating a Meaningful Bucket List &amp; Transition Plan (20 min)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Purpose: Design a vision for a fulfilling life beyond medical practice.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Instructions:</a:t>
            </a: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Write down five meaningful experiences you want to accomplish before retirement.</a:t>
            </a: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Identify the first step towards each goal and set a timeline.</a:t>
            </a: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Discuss your aspirations with a peer for motivation and encouragement.</a:t>
            </a:r>
          </a:p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Discussion: Creating a Legacy – Personal &amp; Professional Impact (10 min)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How to leave a lasting impact beyond clinical practice.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Building mentorship opportunities and supporting the next generation of physicians.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Structuring financial and professional succession planning.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A8A4-46C1-D38D-3D25-A4673BDA6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Closing Reflection &amp; Personal Commitment (10 min)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8FF03-BDB7-0F49-5D7D-99475640C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008" y="1825625"/>
            <a:ext cx="11045792" cy="4351338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Closing Reflection &amp; Personal Commitment (10 min)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Participants will write a letter to their future self, summarizing: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One professional or financial goal.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One personal well-being goal.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One habit for long-term happiness and resilience.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These letters will be sealed and revisited in six months for self-accountability.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1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C742CBFD7464DB6FD5714C3C9AFF0" ma:contentTypeVersion="18" ma:contentTypeDescription="Create a new document." ma:contentTypeScope="" ma:versionID="b69bea23c14d4f12d3f7b91d8902ac02">
  <xsd:schema xmlns:xsd="http://www.w3.org/2001/XMLSchema" xmlns:xs="http://www.w3.org/2001/XMLSchema" xmlns:p="http://schemas.microsoft.com/office/2006/metadata/properties" xmlns:ns2="c6a150e9-571f-46dd-be5f-b16145ef198d" xmlns:ns3="d2cccd37-1529-4bdb-80e4-007982c42467" targetNamespace="http://schemas.microsoft.com/office/2006/metadata/properties" ma:root="true" ma:fieldsID="61f3ba138943ed813d333ee7f44d2c47" ns2:_="" ns3:_="">
    <xsd:import namespace="c6a150e9-571f-46dd-be5f-b16145ef198d"/>
    <xsd:import namespace="d2cccd37-1529-4bdb-80e4-007982c424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PCI_Doc" minOccurs="0"/>
                <xsd:element ref="ns2:MediaServiceOCR" minOccurs="0"/>
                <xsd:element ref="ns2:PHIConfidentialHighSev" minOccurs="0"/>
                <xsd:element ref="ns2:MediaServiceBillingMetadata" minOccurs="0"/>
                <xsd:element ref="ns2:MediaServiceLocation" minOccurs="0"/>
                <xsd:element ref="ns2:PHIConfidential" minOccurs="0"/>
                <xsd:element ref="ns2:CertFi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150e9-571f-46dd-be5f-b16145ef19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56e18de-48a1-42b9-a3a2-ae2a555562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CI_Doc" ma:index="19" nillable="true" ma:displayName="PCI_Doc" ma:internalName="PCI_Doc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HIConfidentialHighSev" ma:index="21" nillable="true" ma:displayName="PHIConfidentialHighSev" ma:internalName="PHIConfidentialHighSev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PHIConfidential" ma:index="24" nillable="true" ma:displayName="PHIConfidential" ma:internalName="PHIConfidential">
      <xsd:simpleType>
        <xsd:restriction base="dms:Text"/>
      </xsd:simpleType>
    </xsd:element>
    <xsd:element name="CertFile" ma:index="25" nillable="true" ma:displayName="CertFile" ma:internalName="CertFil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cccd37-1529-4bdb-80e4-007982c4246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d306ad8-a6ea-4bc6-8e6b-f93722dd48d7}" ma:internalName="TaxCatchAll" ma:showField="CatchAllData" ma:web="d2cccd37-1529-4bdb-80e4-007982c424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a150e9-571f-46dd-be5f-b16145ef198d">
      <Terms xmlns="http://schemas.microsoft.com/office/infopath/2007/PartnerControls"/>
    </lcf76f155ced4ddcb4097134ff3c332f>
    <PHIConfidential xmlns="c6a150e9-571f-46dd-be5f-b16145ef198d" xsi:nil="true"/>
    <TaxCatchAll xmlns="d2cccd37-1529-4bdb-80e4-007982c42467" xsi:nil="true"/>
    <CertFile xmlns="c6a150e9-571f-46dd-be5f-b16145ef198d" xsi:nil="true"/>
    <PHIConfidentialHighSev xmlns="c6a150e9-571f-46dd-be5f-b16145ef198d" xsi:nil="true"/>
    <PCI_Doc xmlns="c6a150e9-571f-46dd-be5f-b16145ef198d" xsi:nil="true"/>
  </documentManagement>
</p:properties>
</file>

<file path=customXml/itemProps1.xml><?xml version="1.0" encoding="utf-8"?>
<ds:datastoreItem xmlns:ds="http://schemas.openxmlformats.org/officeDocument/2006/customXml" ds:itemID="{4FABCCB4-27E2-4D21-8B41-7062937B1C55}"/>
</file>

<file path=customXml/itemProps2.xml><?xml version="1.0" encoding="utf-8"?>
<ds:datastoreItem xmlns:ds="http://schemas.openxmlformats.org/officeDocument/2006/customXml" ds:itemID="{3BEEBB8D-81EF-4079-92A4-3E90EDFFD3DA}"/>
</file>

<file path=customXml/itemProps3.xml><?xml version="1.0" encoding="utf-8"?>
<ds:datastoreItem xmlns:ds="http://schemas.openxmlformats.org/officeDocument/2006/customXml" ds:itemID="{81505CF3-D805-47E1-9DE8-D915252F93EB}"/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703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Office Theme</vt:lpstr>
      <vt:lpstr>Good...Best...Better: Creating a Better, Healthier You! A 2-Hour Transformational Workshop for Family Physicians</vt:lpstr>
      <vt:lpstr>Workshop Overview</vt:lpstr>
      <vt:lpstr>Learning Objectives</vt:lpstr>
      <vt:lpstr>Part 1: From Good to Best – Continuous Improvement &amp; Purpose (30 min)</vt:lpstr>
      <vt:lpstr>Part 2: Financial Well-Being &amp; Career Longevity (30 min)</vt:lpstr>
      <vt:lpstr>Part 3: Self-Care &amp; Resilience – The Science of Thriving … Best to Better! (30 min)</vt:lpstr>
      <vt:lpstr>Part 4: Planning for Life Transitions &amp; Legacy (30 min)</vt:lpstr>
      <vt:lpstr>Closing Reflection &amp; Personal Commitment (10 min)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Good...Best...Better: Creating a Better, Healthier You! A 2-Hour Transformational Workshop for Family Physicians</dc:title>
  <dc:creator>Kaushal Nanavati</dc:creator>
  <cp:lastModifiedBy>Kaushal Nanavati</cp:lastModifiedBy>
  <cp:revision>2</cp:revision>
  <dcterms:created xsi:type="dcterms:W3CDTF">2025-03-23T19:14:17Z</dcterms:created>
  <dcterms:modified xsi:type="dcterms:W3CDTF">2025-03-23T20:52:06Z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0x010100595C742CBFD7464DB6FD5714C3C9AFF0</vt:lpwstr>
  </property>
</Properties>
</file>