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diagrams/data1.xml" ContentType="application/vnd.openxmlformats-officedocument.drawingml.diagramData+xml"/>
  <Override PartName="/ppt/presentation.xml" ContentType="application/vnd.openxmlformats-officedocument.presentationml.presentation.main+xml"/>
  <Override PartName="/ppt/notesSlides/notesSlide13.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7" r:id="rId3"/>
    <p:sldId id="258" r:id="rId4"/>
    <p:sldId id="265" r:id="rId5"/>
    <p:sldId id="266" r:id="rId6"/>
    <p:sldId id="267" r:id="rId7"/>
    <p:sldId id="268" r:id="rId8"/>
    <p:sldId id="269" r:id="rId9"/>
    <p:sldId id="270" r:id="rId10"/>
    <p:sldId id="271" r:id="rId11"/>
    <p:sldId id="273" r:id="rId12"/>
    <p:sldId id="274" r:id="rId13"/>
    <p:sldId id="277" r:id="rId14"/>
    <p:sldId id="275" r:id="rId15"/>
    <p:sldId id="276" r:id="rId16"/>
    <p:sldId id="278" r:id="rId17"/>
    <p:sldId id="279" r:id="rId18"/>
    <p:sldId id="280" r:id="rId19"/>
    <p:sldId id="281" r:id="rId20"/>
    <p:sldId id="282" r:id="rId21"/>
    <p:sldId id="284" r:id="rId22"/>
    <p:sldId id="288" r:id="rId23"/>
    <p:sldId id="289" r:id="rId24"/>
    <p:sldId id="290" r:id="rId25"/>
    <p:sldId id="294" r:id="rId26"/>
    <p:sldId id="285" r:id="rId27"/>
    <p:sldId id="286" r:id="rId28"/>
    <p:sldId id="287" r:id="rId29"/>
    <p:sldId id="272" r:id="rId30"/>
    <p:sldId id="291" r:id="rId31"/>
    <p:sldId id="292" r:id="rId32"/>
    <p:sldId id="295" r:id="rId33"/>
    <p:sldId id="296" r:id="rId34"/>
    <p:sldId id="297" r:id="rId35"/>
    <p:sldId id="293" r:id="rId36"/>
    <p:sldId id="300" r:id="rId37"/>
    <p:sldId id="299" r:id="rId38"/>
    <p:sldId id="301"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58E672-0A38-43A3-8176-B3E78175A589}" v="5" dt="2025-03-12T17:37:34.7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4" autoAdjust="0"/>
    <p:restoredTop sz="80371" autoAdjust="0"/>
  </p:normalViewPr>
  <p:slideViewPr>
    <p:cSldViewPr snapToGrid="0">
      <p:cViewPr>
        <p:scale>
          <a:sx n="90" d="100"/>
          <a:sy n="90" d="100"/>
        </p:scale>
        <p:origin x="144"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47"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48" Type="http://schemas.openxmlformats.org/officeDocument/2006/relationships/customXml" Target="../customXml/item3.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ustomXml" Target="../customXml/item1.xml"/><Relationship Id="rId20" Type="http://schemas.openxmlformats.org/officeDocument/2006/relationships/slide" Target="slides/slide19.xml"/><Relationship Id="rId41"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050BC3-D230-4945-B71D-A7281AEF85C6}" type="doc">
      <dgm:prSet loTypeId="urn:microsoft.com/office/officeart/2018/2/layout/IconLabelList" loCatId="icon" qsTypeId="urn:microsoft.com/office/officeart/2005/8/quickstyle/simple1" qsCatId="simple" csTypeId="urn:microsoft.com/office/officeart/2018/5/colors/Iconchunking_neutralbg_colorful5" csCatId="colorful" phldr="1"/>
      <dgm:spPr/>
      <dgm:t>
        <a:bodyPr/>
        <a:lstStyle/>
        <a:p>
          <a:endParaRPr lang="en-US"/>
        </a:p>
      </dgm:t>
    </dgm:pt>
    <dgm:pt modelId="{1C186FC0-D75A-4579-8353-0FD1470F5399}">
      <dgm:prSet/>
      <dgm:spPr/>
      <dgm:t>
        <a:bodyPr/>
        <a:lstStyle/>
        <a:p>
          <a:r>
            <a:rPr lang="en-US" dirty="0">
              <a:latin typeface="Times" pitchFamily="2" charset="0"/>
            </a:rPr>
            <a:t>Review MOLST completion </a:t>
          </a:r>
        </a:p>
      </dgm:t>
    </dgm:pt>
    <dgm:pt modelId="{6E4D93A6-55F9-476F-B793-0D564F34C672}" type="parTrans" cxnId="{3A42AF48-6B25-472C-BD12-A7F71539FC40}">
      <dgm:prSet/>
      <dgm:spPr/>
      <dgm:t>
        <a:bodyPr/>
        <a:lstStyle/>
        <a:p>
          <a:endParaRPr lang="en-US"/>
        </a:p>
      </dgm:t>
    </dgm:pt>
    <dgm:pt modelId="{EE445A24-1A62-4616-9708-3C19A2977D38}" type="sibTrans" cxnId="{3A42AF48-6B25-472C-BD12-A7F71539FC40}">
      <dgm:prSet/>
      <dgm:spPr/>
      <dgm:t>
        <a:bodyPr/>
        <a:lstStyle/>
        <a:p>
          <a:endParaRPr lang="en-US"/>
        </a:p>
      </dgm:t>
    </dgm:pt>
    <dgm:pt modelId="{45838CD6-0371-424E-8C60-30FF3581D8FB}">
      <dgm:prSet/>
      <dgm:spPr/>
      <dgm:t>
        <a:bodyPr/>
        <a:lstStyle/>
        <a:p>
          <a:r>
            <a:rPr lang="en-US" dirty="0">
              <a:latin typeface="Times" pitchFamily="2" charset="0"/>
            </a:rPr>
            <a:t>Review Patient Cases: Symptom management </a:t>
          </a:r>
        </a:p>
      </dgm:t>
    </dgm:pt>
    <dgm:pt modelId="{92E1A03A-8A10-454A-9C9B-F8C42B1419A1}" type="parTrans" cxnId="{42246591-5F5A-4973-B326-47E2F6447AA7}">
      <dgm:prSet/>
      <dgm:spPr/>
      <dgm:t>
        <a:bodyPr/>
        <a:lstStyle/>
        <a:p>
          <a:endParaRPr lang="en-US"/>
        </a:p>
      </dgm:t>
    </dgm:pt>
    <dgm:pt modelId="{3087CCB2-AAA7-482F-93BA-607C7703E929}" type="sibTrans" cxnId="{42246591-5F5A-4973-B326-47E2F6447AA7}">
      <dgm:prSet/>
      <dgm:spPr/>
      <dgm:t>
        <a:bodyPr/>
        <a:lstStyle/>
        <a:p>
          <a:endParaRPr lang="en-US"/>
        </a:p>
      </dgm:t>
    </dgm:pt>
    <dgm:pt modelId="{D01B4438-16F3-4466-A564-79C41E9F2C56}">
      <dgm:prSet/>
      <dgm:spPr/>
      <dgm:t>
        <a:bodyPr/>
        <a:lstStyle/>
        <a:p>
          <a:r>
            <a:rPr lang="en-US" dirty="0">
              <a:latin typeface="Times" pitchFamily="2" charset="0"/>
            </a:rPr>
            <a:t>Review Typical Comfort Care Orders </a:t>
          </a:r>
        </a:p>
      </dgm:t>
    </dgm:pt>
    <dgm:pt modelId="{92F03E39-B361-4D1D-A3A2-BE0F807FB23D}" type="parTrans" cxnId="{77C4EC58-D19B-4DD3-9066-B012EA651DF1}">
      <dgm:prSet/>
      <dgm:spPr/>
      <dgm:t>
        <a:bodyPr/>
        <a:lstStyle/>
        <a:p>
          <a:endParaRPr lang="en-US"/>
        </a:p>
      </dgm:t>
    </dgm:pt>
    <dgm:pt modelId="{EB0F79EB-1670-4418-9047-A849FB9D8A6B}" type="sibTrans" cxnId="{77C4EC58-D19B-4DD3-9066-B012EA651DF1}">
      <dgm:prSet/>
      <dgm:spPr/>
      <dgm:t>
        <a:bodyPr/>
        <a:lstStyle/>
        <a:p>
          <a:endParaRPr lang="en-US"/>
        </a:p>
      </dgm:t>
    </dgm:pt>
    <dgm:pt modelId="{0BB51ECC-734D-4B5C-9F27-C91A9915510D}" type="pres">
      <dgm:prSet presAssocID="{FB050BC3-D230-4945-B71D-A7281AEF85C6}" presName="root" presStyleCnt="0">
        <dgm:presLayoutVars>
          <dgm:dir/>
          <dgm:resizeHandles val="exact"/>
        </dgm:presLayoutVars>
      </dgm:prSet>
      <dgm:spPr/>
    </dgm:pt>
    <dgm:pt modelId="{008FFD55-4E40-480C-B6B3-86973772C96C}" type="pres">
      <dgm:prSet presAssocID="{1C186FC0-D75A-4579-8353-0FD1470F5399}" presName="compNode" presStyleCnt="0"/>
      <dgm:spPr/>
    </dgm:pt>
    <dgm:pt modelId="{367B820D-B63D-4830-BA0E-1F2AE3425D51}" type="pres">
      <dgm:prSet presAssocID="{1C186FC0-D75A-4579-8353-0FD1470F539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82F9A56A-EE04-4FBC-8D55-32A927B01034}" type="pres">
      <dgm:prSet presAssocID="{1C186FC0-D75A-4579-8353-0FD1470F5399}" presName="spaceRect" presStyleCnt="0"/>
      <dgm:spPr/>
    </dgm:pt>
    <dgm:pt modelId="{2BC7BF34-0D84-4D92-849C-0171E348DDE1}" type="pres">
      <dgm:prSet presAssocID="{1C186FC0-D75A-4579-8353-0FD1470F5399}" presName="textRect" presStyleLbl="revTx" presStyleIdx="0" presStyleCnt="3">
        <dgm:presLayoutVars>
          <dgm:chMax val="1"/>
          <dgm:chPref val="1"/>
        </dgm:presLayoutVars>
      </dgm:prSet>
      <dgm:spPr/>
    </dgm:pt>
    <dgm:pt modelId="{F01AEE81-2D22-488B-8C13-917444638C4E}" type="pres">
      <dgm:prSet presAssocID="{EE445A24-1A62-4616-9708-3C19A2977D38}" presName="sibTrans" presStyleCnt="0"/>
      <dgm:spPr/>
    </dgm:pt>
    <dgm:pt modelId="{04DA9E31-EC4C-4DA7-8E87-F21F913378A1}" type="pres">
      <dgm:prSet presAssocID="{45838CD6-0371-424E-8C60-30FF3581D8FB}" presName="compNode" presStyleCnt="0"/>
      <dgm:spPr/>
    </dgm:pt>
    <dgm:pt modelId="{0E903670-D281-4F53-9D70-A4D42E4B7ED8}" type="pres">
      <dgm:prSet presAssocID="{45838CD6-0371-424E-8C60-30FF3581D8F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ethoscope"/>
        </a:ext>
      </dgm:extLst>
    </dgm:pt>
    <dgm:pt modelId="{23284D53-A74B-4DC1-8A85-30EE94297D45}" type="pres">
      <dgm:prSet presAssocID="{45838CD6-0371-424E-8C60-30FF3581D8FB}" presName="spaceRect" presStyleCnt="0"/>
      <dgm:spPr/>
    </dgm:pt>
    <dgm:pt modelId="{03FE2350-45D0-4A1B-BC60-991DF9CDAC59}" type="pres">
      <dgm:prSet presAssocID="{45838CD6-0371-424E-8C60-30FF3581D8FB}" presName="textRect" presStyleLbl="revTx" presStyleIdx="1" presStyleCnt="3">
        <dgm:presLayoutVars>
          <dgm:chMax val="1"/>
          <dgm:chPref val="1"/>
        </dgm:presLayoutVars>
      </dgm:prSet>
      <dgm:spPr/>
    </dgm:pt>
    <dgm:pt modelId="{3EE43D61-EB76-4BC9-888B-E7A317D16951}" type="pres">
      <dgm:prSet presAssocID="{3087CCB2-AAA7-482F-93BA-607C7703E929}" presName="sibTrans" presStyleCnt="0"/>
      <dgm:spPr/>
    </dgm:pt>
    <dgm:pt modelId="{8D2E69E9-AF96-4F14-A680-543F9ABD9E3E}" type="pres">
      <dgm:prSet presAssocID="{D01B4438-16F3-4466-A564-79C41E9F2C56}" presName="compNode" presStyleCnt="0"/>
      <dgm:spPr/>
    </dgm:pt>
    <dgm:pt modelId="{10AB6C67-935E-4A4E-9EB8-D866EF3919A5}" type="pres">
      <dgm:prSet presAssocID="{D01B4438-16F3-4466-A564-79C41E9F2C5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leep"/>
        </a:ext>
      </dgm:extLst>
    </dgm:pt>
    <dgm:pt modelId="{E4B4CC5E-B726-4D73-939F-2662AF778938}" type="pres">
      <dgm:prSet presAssocID="{D01B4438-16F3-4466-A564-79C41E9F2C56}" presName="spaceRect" presStyleCnt="0"/>
      <dgm:spPr/>
    </dgm:pt>
    <dgm:pt modelId="{A158CD74-2330-408E-99D4-04E04ECEFC5B}" type="pres">
      <dgm:prSet presAssocID="{D01B4438-16F3-4466-A564-79C41E9F2C56}" presName="textRect" presStyleLbl="revTx" presStyleIdx="2" presStyleCnt="3">
        <dgm:presLayoutVars>
          <dgm:chMax val="1"/>
          <dgm:chPref val="1"/>
        </dgm:presLayoutVars>
      </dgm:prSet>
      <dgm:spPr/>
    </dgm:pt>
  </dgm:ptLst>
  <dgm:cxnLst>
    <dgm:cxn modelId="{1E379016-CF00-4F04-B088-00EA46D42B85}" type="presOf" srcId="{D01B4438-16F3-4466-A564-79C41E9F2C56}" destId="{A158CD74-2330-408E-99D4-04E04ECEFC5B}" srcOrd="0" destOrd="0" presId="urn:microsoft.com/office/officeart/2018/2/layout/IconLabelList"/>
    <dgm:cxn modelId="{3A42AF48-6B25-472C-BD12-A7F71539FC40}" srcId="{FB050BC3-D230-4945-B71D-A7281AEF85C6}" destId="{1C186FC0-D75A-4579-8353-0FD1470F5399}" srcOrd="0" destOrd="0" parTransId="{6E4D93A6-55F9-476F-B793-0D564F34C672}" sibTransId="{EE445A24-1A62-4616-9708-3C19A2977D38}"/>
    <dgm:cxn modelId="{77C4EC58-D19B-4DD3-9066-B012EA651DF1}" srcId="{FB050BC3-D230-4945-B71D-A7281AEF85C6}" destId="{D01B4438-16F3-4466-A564-79C41E9F2C56}" srcOrd="2" destOrd="0" parTransId="{92F03E39-B361-4D1D-A3A2-BE0F807FB23D}" sibTransId="{EB0F79EB-1670-4418-9047-A849FB9D8A6B}"/>
    <dgm:cxn modelId="{9239618F-12DB-40F0-8DD2-B5936B419E84}" type="presOf" srcId="{45838CD6-0371-424E-8C60-30FF3581D8FB}" destId="{03FE2350-45D0-4A1B-BC60-991DF9CDAC59}" srcOrd="0" destOrd="0" presId="urn:microsoft.com/office/officeart/2018/2/layout/IconLabelList"/>
    <dgm:cxn modelId="{42246591-5F5A-4973-B326-47E2F6447AA7}" srcId="{FB050BC3-D230-4945-B71D-A7281AEF85C6}" destId="{45838CD6-0371-424E-8C60-30FF3581D8FB}" srcOrd="1" destOrd="0" parTransId="{92E1A03A-8A10-454A-9C9B-F8C42B1419A1}" sibTransId="{3087CCB2-AAA7-482F-93BA-607C7703E929}"/>
    <dgm:cxn modelId="{FC48C4A6-3F2C-4145-B3CD-27D7AB921623}" type="presOf" srcId="{FB050BC3-D230-4945-B71D-A7281AEF85C6}" destId="{0BB51ECC-734D-4B5C-9F27-C91A9915510D}" srcOrd="0" destOrd="0" presId="urn:microsoft.com/office/officeart/2018/2/layout/IconLabelList"/>
    <dgm:cxn modelId="{771803F0-1939-47B0-8239-2881465E73C8}" type="presOf" srcId="{1C186FC0-D75A-4579-8353-0FD1470F5399}" destId="{2BC7BF34-0D84-4D92-849C-0171E348DDE1}" srcOrd="0" destOrd="0" presId="urn:microsoft.com/office/officeart/2018/2/layout/IconLabelList"/>
    <dgm:cxn modelId="{A4B8CF72-180F-481C-8D7E-B744E9736B76}" type="presParOf" srcId="{0BB51ECC-734D-4B5C-9F27-C91A9915510D}" destId="{008FFD55-4E40-480C-B6B3-86973772C96C}" srcOrd="0" destOrd="0" presId="urn:microsoft.com/office/officeart/2018/2/layout/IconLabelList"/>
    <dgm:cxn modelId="{03306591-2C5A-42D9-8480-F891FEE9EF3C}" type="presParOf" srcId="{008FFD55-4E40-480C-B6B3-86973772C96C}" destId="{367B820D-B63D-4830-BA0E-1F2AE3425D51}" srcOrd="0" destOrd="0" presId="urn:microsoft.com/office/officeart/2018/2/layout/IconLabelList"/>
    <dgm:cxn modelId="{E7A68417-2488-4461-A657-3204956C3B17}" type="presParOf" srcId="{008FFD55-4E40-480C-B6B3-86973772C96C}" destId="{82F9A56A-EE04-4FBC-8D55-32A927B01034}" srcOrd="1" destOrd="0" presId="urn:microsoft.com/office/officeart/2018/2/layout/IconLabelList"/>
    <dgm:cxn modelId="{6C22E441-B599-4750-BA5E-6DF49C7E4C30}" type="presParOf" srcId="{008FFD55-4E40-480C-B6B3-86973772C96C}" destId="{2BC7BF34-0D84-4D92-849C-0171E348DDE1}" srcOrd="2" destOrd="0" presId="urn:microsoft.com/office/officeart/2018/2/layout/IconLabelList"/>
    <dgm:cxn modelId="{80C7A7DF-08ED-4F10-8F8B-A40D49779F17}" type="presParOf" srcId="{0BB51ECC-734D-4B5C-9F27-C91A9915510D}" destId="{F01AEE81-2D22-488B-8C13-917444638C4E}" srcOrd="1" destOrd="0" presId="urn:microsoft.com/office/officeart/2018/2/layout/IconLabelList"/>
    <dgm:cxn modelId="{D45F356F-4B4A-4F64-AB1D-607FC1FB843F}" type="presParOf" srcId="{0BB51ECC-734D-4B5C-9F27-C91A9915510D}" destId="{04DA9E31-EC4C-4DA7-8E87-F21F913378A1}" srcOrd="2" destOrd="0" presId="urn:microsoft.com/office/officeart/2018/2/layout/IconLabelList"/>
    <dgm:cxn modelId="{B6C69599-0B6C-43D6-A3A7-362349E59957}" type="presParOf" srcId="{04DA9E31-EC4C-4DA7-8E87-F21F913378A1}" destId="{0E903670-D281-4F53-9D70-A4D42E4B7ED8}" srcOrd="0" destOrd="0" presId="urn:microsoft.com/office/officeart/2018/2/layout/IconLabelList"/>
    <dgm:cxn modelId="{BDB5F863-AC0C-4395-97FB-E06540FC2413}" type="presParOf" srcId="{04DA9E31-EC4C-4DA7-8E87-F21F913378A1}" destId="{23284D53-A74B-4DC1-8A85-30EE94297D45}" srcOrd="1" destOrd="0" presId="urn:microsoft.com/office/officeart/2018/2/layout/IconLabelList"/>
    <dgm:cxn modelId="{4B0DD56B-A4E5-4BAD-9F87-B1A22482B656}" type="presParOf" srcId="{04DA9E31-EC4C-4DA7-8E87-F21F913378A1}" destId="{03FE2350-45D0-4A1B-BC60-991DF9CDAC59}" srcOrd="2" destOrd="0" presId="urn:microsoft.com/office/officeart/2018/2/layout/IconLabelList"/>
    <dgm:cxn modelId="{9CD627DF-41D6-43B3-B7F7-F3E893B708AC}" type="presParOf" srcId="{0BB51ECC-734D-4B5C-9F27-C91A9915510D}" destId="{3EE43D61-EB76-4BC9-888B-E7A317D16951}" srcOrd="3" destOrd="0" presId="urn:microsoft.com/office/officeart/2018/2/layout/IconLabelList"/>
    <dgm:cxn modelId="{3B5009C3-E267-435D-AA23-7441BC53B67B}" type="presParOf" srcId="{0BB51ECC-734D-4B5C-9F27-C91A9915510D}" destId="{8D2E69E9-AF96-4F14-A680-543F9ABD9E3E}" srcOrd="4" destOrd="0" presId="urn:microsoft.com/office/officeart/2018/2/layout/IconLabelList"/>
    <dgm:cxn modelId="{55591C13-26EE-473F-9C51-CCAA30B2E7B3}" type="presParOf" srcId="{8D2E69E9-AF96-4F14-A680-543F9ABD9E3E}" destId="{10AB6C67-935E-4A4E-9EB8-D866EF3919A5}" srcOrd="0" destOrd="0" presId="urn:microsoft.com/office/officeart/2018/2/layout/IconLabelList"/>
    <dgm:cxn modelId="{2F2F5D52-7564-4C11-8322-126ED408377B}" type="presParOf" srcId="{8D2E69E9-AF96-4F14-A680-543F9ABD9E3E}" destId="{E4B4CC5E-B726-4D73-939F-2662AF778938}" srcOrd="1" destOrd="0" presId="urn:microsoft.com/office/officeart/2018/2/layout/IconLabelList"/>
    <dgm:cxn modelId="{ACA81A77-3F1B-47F0-AED4-EABB9C8F4A1A}" type="presParOf" srcId="{8D2E69E9-AF96-4F14-A680-543F9ABD9E3E}" destId="{A158CD74-2330-408E-99D4-04E04ECEFC5B}"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7B820D-B63D-4830-BA0E-1F2AE3425D51}">
      <dsp:nvSpPr>
        <dsp:cNvPr id="0" name=""/>
        <dsp:cNvSpPr/>
      </dsp:nvSpPr>
      <dsp:spPr>
        <a:xfrm>
          <a:off x="1212569" y="987197"/>
          <a:ext cx="1300252" cy="130025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BC7BF34-0D84-4D92-849C-0171E348DDE1}">
      <dsp:nvSpPr>
        <dsp:cNvPr id="0" name=""/>
        <dsp:cNvSpPr/>
      </dsp:nvSpPr>
      <dsp:spPr>
        <a:xfrm>
          <a:off x="417971" y="2644140"/>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en-US" sz="2400" kern="1200" dirty="0">
              <a:latin typeface="Times" pitchFamily="2" charset="0"/>
            </a:rPr>
            <a:t>Review MOLST completion </a:t>
          </a:r>
        </a:p>
      </dsp:txBody>
      <dsp:txXfrm>
        <a:off x="417971" y="2644140"/>
        <a:ext cx="2889450" cy="720000"/>
      </dsp:txXfrm>
    </dsp:sp>
    <dsp:sp modelId="{0E903670-D281-4F53-9D70-A4D42E4B7ED8}">
      <dsp:nvSpPr>
        <dsp:cNvPr id="0" name=""/>
        <dsp:cNvSpPr/>
      </dsp:nvSpPr>
      <dsp:spPr>
        <a:xfrm>
          <a:off x="4607673" y="987197"/>
          <a:ext cx="1300252" cy="130025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3FE2350-45D0-4A1B-BC60-991DF9CDAC59}">
      <dsp:nvSpPr>
        <dsp:cNvPr id="0" name=""/>
        <dsp:cNvSpPr/>
      </dsp:nvSpPr>
      <dsp:spPr>
        <a:xfrm>
          <a:off x="3813075" y="2644140"/>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en-US" sz="2400" kern="1200" dirty="0">
              <a:latin typeface="Times" pitchFamily="2" charset="0"/>
            </a:rPr>
            <a:t>Review Patient Cases: Symptom management </a:t>
          </a:r>
        </a:p>
      </dsp:txBody>
      <dsp:txXfrm>
        <a:off x="3813075" y="2644140"/>
        <a:ext cx="2889450" cy="720000"/>
      </dsp:txXfrm>
    </dsp:sp>
    <dsp:sp modelId="{10AB6C67-935E-4A4E-9EB8-D866EF3919A5}">
      <dsp:nvSpPr>
        <dsp:cNvPr id="0" name=""/>
        <dsp:cNvSpPr/>
      </dsp:nvSpPr>
      <dsp:spPr>
        <a:xfrm>
          <a:off x="8002777" y="987197"/>
          <a:ext cx="1300252" cy="130025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158CD74-2330-408E-99D4-04E04ECEFC5B}">
      <dsp:nvSpPr>
        <dsp:cNvPr id="0" name=""/>
        <dsp:cNvSpPr/>
      </dsp:nvSpPr>
      <dsp:spPr>
        <a:xfrm>
          <a:off x="7208178" y="2644140"/>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en-US" sz="2400" kern="1200" dirty="0">
              <a:latin typeface="Times" pitchFamily="2" charset="0"/>
            </a:rPr>
            <a:t>Review Typical Comfort Care Orders </a:t>
          </a:r>
        </a:p>
      </dsp:txBody>
      <dsp:txXfrm>
        <a:off x="7208178" y="2644140"/>
        <a:ext cx="288945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7E9F86-DCA2-412B-BE5C-804D74E66FD8}" type="datetimeFigureOut">
              <a:rPr lang="en-US" smtClean="0"/>
              <a:t>3/26/25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71EE05-3436-4F88-9C41-7480DB073898}" type="slidenum">
              <a:rPr lang="en-US" smtClean="0"/>
              <a:t>‹#›</a:t>
            </a:fld>
            <a:endParaRPr lang="en-US"/>
          </a:p>
        </p:txBody>
      </p:sp>
    </p:spTree>
    <p:extLst>
      <p:ext uri="{BB962C8B-B14F-4D97-AF65-F5344CB8AC3E}">
        <p14:creationId xmlns:p14="http://schemas.microsoft.com/office/powerpoint/2010/main" val="1165154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14 cases </a:t>
            </a:r>
          </a:p>
        </p:txBody>
      </p:sp>
      <p:sp>
        <p:nvSpPr>
          <p:cNvPr id="4" name="Slide Number Placeholder 3"/>
          <p:cNvSpPr>
            <a:spLocks noGrp="1"/>
          </p:cNvSpPr>
          <p:nvPr>
            <p:ph type="sldNum" sz="quarter" idx="5"/>
          </p:nvPr>
        </p:nvSpPr>
        <p:spPr/>
        <p:txBody>
          <a:bodyPr/>
          <a:lstStyle/>
          <a:p>
            <a:fld id="{C671EE05-3436-4F88-9C41-7480DB073898}" type="slidenum">
              <a:rPr lang="en-US" smtClean="0"/>
              <a:t>2</a:t>
            </a:fld>
            <a:endParaRPr lang="en-US"/>
          </a:p>
        </p:txBody>
      </p:sp>
    </p:spTree>
    <p:extLst>
      <p:ext uri="{BB962C8B-B14F-4D97-AF65-F5344CB8AC3E}">
        <p14:creationId xmlns:p14="http://schemas.microsoft.com/office/powerpoint/2010/main" val="16677385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Open for all opioid questions </a:t>
            </a:r>
          </a:p>
        </p:txBody>
      </p:sp>
      <p:sp>
        <p:nvSpPr>
          <p:cNvPr id="4" name="Slide Number Placeholder 3"/>
          <p:cNvSpPr>
            <a:spLocks noGrp="1"/>
          </p:cNvSpPr>
          <p:nvPr>
            <p:ph type="sldNum" sz="quarter" idx="5"/>
          </p:nvPr>
        </p:nvSpPr>
        <p:spPr/>
        <p:txBody>
          <a:bodyPr/>
          <a:lstStyle/>
          <a:p>
            <a:fld id="{C671EE05-3436-4F88-9C41-7480DB073898}" type="slidenum">
              <a:rPr lang="en-US" smtClean="0"/>
              <a:t>21</a:t>
            </a:fld>
            <a:endParaRPr lang="en-US"/>
          </a:p>
        </p:txBody>
      </p:sp>
    </p:spTree>
    <p:extLst>
      <p:ext uri="{BB962C8B-B14F-4D97-AF65-F5344CB8AC3E}">
        <p14:creationId xmlns:p14="http://schemas.microsoft.com/office/powerpoint/2010/main" val="24298815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u="sng" dirty="0">
                <a:effectLst/>
                <a:latin typeface="Times" pitchFamily="2" charset="0"/>
                <a:ea typeface="Calibri" panose="020F0502020204030204" pitchFamily="34" charset="0"/>
                <a:cs typeface="Times New Roman" panose="02020603050405020304" pitchFamily="18" charset="0"/>
              </a:rPr>
              <a:t>Benzodiazepines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dirty="0">
                <a:effectLst/>
                <a:latin typeface="Times" pitchFamily="2" charset="0"/>
                <a:ea typeface="Calibri" panose="020F0502020204030204" pitchFamily="34" charset="0"/>
                <a:cs typeface="Times New Roman" panose="02020603050405020304" pitchFamily="18" charset="0"/>
              </a:rPr>
              <a:t>Preferred at EOL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dirty="0">
                <a:effectLst/>
                <a:latin typeface="Times" pitchFamily="2" charset="0"/>
                <a:ea typeface="Calibri" panose="020F0502020204030204" pitchFamily="34" charset="0"/>
                <a:cs typeface="Times New Roman" panose="02020603050405020304" pitchFamily="18" charset="0"/>
              </a:rPr>
              <a:t>SE: sedation, confusion, tolerance/abuse, disinhibition, gait instability, falls, delirium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dirty="0">
                <a:effectLst/>
                <a:latin typeface="Times" pitchFamily="2" charset="0"/>
                <a:ea typeface="Calibri" panose="020F0502020204030204" pitchFamily="34" charset="0"/>
                <a:cs typeface="Times New Roman" panose="02020603050405020304" pitchFamily="18" charset="0"/>
              </a:rPr>
              <a:t>AVOID elderly/dementia unless EOL, </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en-US" sz="1800" dirty="0">
                <a:effectLst/>
                <a:latin typeface="Times" pitchFamily="2" charset="0"/>
                <a:ea typeface="Calibri" panose="020F0502020204030204" pitchFamily="34" charset="0"/>
                <a:cs typeface="Times New Roman" panose="02020603050405020304" pitchFamily="18" charset="0"/>
              </a:rPr>
              <a:t>risk fall/hip </a:t>
            </a:r>
            <a:r>
              <a:rPr lang="en-US" sz="1800" dirty="0" err="1">
                <a:effectLst/>
                <a:latin typeface="Times" pitchFamily="2" charset="0"/>
                <a:ea typeface="Calibri" panose="020F0502020204030204" pitchFamily="34" charset="0"/>
                <a:cs typeface="Times New Roman" panose="02020603050405020304" pitchFamily="18" charset="0"/>
              </a:rPr>
              <a:t>fx</a:t>
            </a:r>
            <a:r>
              <a:rPr lang="en-US" sz="1800" dirty="0">
                <a:effectLst/>
                <a:latin typeface="Times" pitchFamily="2" charset="0"/>
                <a:ea typeface="Calibri" panose="020F0502020204030204" pitchFamily="34" charset="0"/>
                <a:cs typeface="Times New Roman" panose="02020603050405020304" pitchFamily="18" charset="0"/>
              </a:rPr>
              <a:t> (</a:t>
            </a:r>
            <a:r>
              <a:rPr lang="en-US" sz="1800" dirty="0" err="1">
                <a:effectLst/>
                <a:latin typeface="Times" pitchFamily="2" charset="0"/>
                <a:ea typeface="Calibri" panose="020F0502020204030204" pitchFamily="34" charset="0"/>
                <a:cs typeface="Times New Roman" panose="02020603050405020304" pitchFamily="18" charset="0"/>
              </a:rPr>
              <a:t>esp</a:t>
            </a:r>
            <a:r>
              <a:rPr lang="en-US" sz="1800" dirty="0">
                <a:effectLst/>
                <a:latin typeface="Times" pitchFamily="2" charset="0"/>
                <a:ea typeface="Calibri" panose="020F0502020204030204" pitchFamily="34" charset="0"/>
                <a:cs typeface="Times New Roman" panose="02020603050405020304" pitchFamily="18" charset="0"/>
              </a:rPr>
              <a:t> longer acting </a:t>
            </a:r>
            <a:r>
              <a:rPr lang="en-US" sz="1800" dirty="0" err="1">
                <a:effectLst/>
                <a:latin typeface="Times" pitchFamily="2" charset="0"/>
                <a:ea typeface="Calibri" panose="020F0502020204030204" pitchFamily="34" charset="0"/>
                <a:cs typeface="Times New Roman" panose="02020603050405020304" pitchFamily="18" charset="0"/>
              </a:rPr>
              <a:t>rx</a:t>
            </a:r>
            <a:r>
              <a:rPr lang="en-US" sz="1800" dirty="0">
                <a:effectLst/>
                <a:latin typeface="Times" pitchFamily="2" charset="0"/>
                <a:ea typeface="Calibri" panose="020F0502020204030204" pitchFamily="34" charset="0"/>
                <a:cs typeface="Times New Roman" panose="02020603050405020304" pitchFamily="18" charset="0"/>
              </a:rPr>
              <a:t>), </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en-US" sz="1800" dirty="0">
                <a:effectLst/>
                <a:latin typeface="Times" pitchFamily="2" charset="0"/>
                <a:ea typeface="Calibri" panose="020F0502020204030204" pitchFamily="34" charset="0"/>
                <a:cs typeface="Times New Roman" panose="02020603050405020304" pitchFamily="18" charset="0"/>
              </a:rPr>
              <a:t>mortality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Times" pitchFamily="2" charset="0"/>
                <a:ea typeface="Calibri" panose="020F0502020204030204" pitchFamily="34" charset="0"/>
                <a:cs typeface="Times New Roman" panose="02020603050405020304" pitchFamily="18" charset="0"/>
              </a:rPr>
              <a:t>-Ativan (Lorazepam): 30min onset, 4hr duration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Times" pitchFamily="2" charset="0"/>
                <a:ea typeface="Calibri" panose="020F0502020204030204" pitchFamily="34" charset="0"/>
                <a:cs typeface="Times New Roman" panose="02020603050405020304" pitchFamily="18" charset="0"/>
              </a:rPr>
              <a:t>-Xanax (Alprazolam): mins onset, more undulation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Times" pitchFamily="2" charset="0"/>
                <a:ea typeface="Calibri" panose="020F0502020204030204" pitchFamily="34" charset="0"/>
                <a:cs typeface="Times New Roman" panose="02020603050405020304" pitchFamily="18" charset="0"/>
              </a:rPr>
              <a:t>-Clonazepam (</a:t>
            </a:r>
            <a:r>
              <a:rPr lang="en-US" sz="1800" dirty="0" err="1">
                <a:effectLst/>
                <a:latin typeface="Times" pitchFamily="2" charset="0"/>
                <a:ea typeface="Calibri" panose="020F0502020204030204" pitchFamily="34" charset="0"/>
                <a:cs typeface="Times New Roman" panose="02020603050405020304" pitchFamily="18" charset="0"/>
              </a:rPr>
              <a:t>Klonopin</a:t>
            </a:r>
            <a:r>
              <a:rPr lang="en-US" sz="1800" dirty="0">
                <a:effectLst/>
                <a:latin typeface="Times" pitchFamily="2" charset="0"/>
                <a:ea typeface="Calibri" panose="020F0502020204030204" pitchFamily="34" charset="0"/>
                <a:cs typeface="Times New Roman" panose="02020603050405020304" pitchFamily="18" charset="0"/>
              </a:rPr>
              <a:t>): BID-TID dosing, longer acting coverage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Times" pitchFamily="2" charset="0"/>
                <a:ea typeface="Calibri" panose="020F0502020204030204" pitchFamily="34" charset="0"/>
                <a:cs typeface="Times New Roman" panose="02020603050405020304" pitchFamily="18" charset="0"/>
              </a:rPr>
              <a:t>-Diazepam (Valium): used for mm spasticity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Times" pitchFamily="2" charset="0"/>
                <a:ea typeface="Calibri" panose="020F0502020204030204" pitchFamily="34" charset="0"/>
                <a:cs typeface="Times New Roman" panose="02020603050405020304" pitchFamily="18" charset="0"/>
              </a:rPr>
              <a:t>-Midazolam (Versed): 1</a:t>
            </a:r>
            <a:r>
              <a:rPr lang="en-US" sz="1800" baseline="30000" dirty="0">
                <a:effectLst/>
                <a:latin typeface="Times" pitchFamily="2" charset="0"/>
                <a:ea typeface="Calibri" panose="020F0502020204030204" pitchFamily="34" charset="0"/>
                <a:cs typeface="Times New Roman" panose="02020603050405020304" pitchFamily="18" charset="0"/>
              </a:rPr>
              <a:t>st</a:t>
            </a:r>
            <a:r>
              <a:rPr lang="en-US" sz="1800" dirty="0">
                <a:effectLst/>
                <a:latin typeface="Times" pitchFamily="2" charset="0"/>
                <a:ea typeface="Calibri" panose="020F0502020204030204" pitchFamily="34" charset="0"/>
                <a:cs typeface="Times New Roman" panose="02020603050405020304" pitchFamily="18" charset="0"/>
              </a:rPr>
              <a:t> choice for status epilepticus (IV or nasal), onset 4-8m, max15-30mins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671EE05-3436-4F88-9C41-7480DB073898}" type="slidenum">
              <a:rPr lang="en-US" smtClean="0"/>
              <a:t>23</a:t>
            </a:fld>
            <a:endParaRPr lang="en-US"/>
          </a:p>
        </p:txBody>
      </p:sp>
    </p:spTree>
    <p:extLst>
      <p:ext uri="{BB962C8B-B14F-4D97-AF65-F5344CB8AC3E}">
        <p14:creationId xmlns:p14="http://schemas.microsoft.com/office/powerpoint/2010/main" val="1531539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She needs a STAT non-contrast MRI of the entire spine </a:t>
            </a:r>
            <a:r>
              <a:rPr lang="en-US" dirty="0">
                <a:sym typeface="Wingdings" panose="05000000000000000000" pitchFamily="2" charset="2"/>
              </a:rPr>
              <a:t> send her to the hospital </a:t>
            </a:r>
            <a:endParaRPr lang="en-US" dirty="0"/>
          </a:p>
        </p:txBody>
      </p:sp>
      <p:sp>
        <p:nvSpPr>
          <p:cNvPr id="4" name="Slide Number Placeholder 3"/>
          <p:cNvSpPr>
            <a:spLocks noGrp="1"/>
          </p:cNvSpPr>
          <p:nvPr>
            <p:ph type="sldNum" sz="quarter" idx="5"/>
          </p:nvPr>
        </p:nvSpPr>
        <p:spPr/>
        <p:txBody>
          <a:bodyPr/>
          <a:lstStyle/>
          <a:p>
            <a:fld id="{C671EE05-3436-4F88-9C41-7480DB073898}" type="slidenum">
              <a:rPr lang="en-US" smtClean="0"/>
              <a:t>26</a:t>
            </a:fld>
            <a:endParaRPr lang="en-US"/>
          </a:p>
        </p:txBody>
      </p:sp>
    </p:spTree>
    <p:extLst>
      <p:ext uri="{BB962C8B-B14F-4D97-AF65-F5344CB8AC3E}">
        <p14:creationId xmlns:p14="http://schemas.microsoft.com/office/powerpoint/2010/main" val="29298514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She needs a STAT non-contrast MRI of the entire spine </a:t>
            </a:r>
          </a:p>
        </p:txBody>
      </p:sp>
      <p:sp>
        <p:nvSpPr>
          <p:cNvPr id="4" name="Slide Number Placeholder 3"/>
          <p:cNvSpPr>
            <a:spLocks noGrp="1"/>
          </p:cNvSpPr>
          <p:nvPr>
            <p:ph type="sldNum" sz="quarter" idx="5"/>
          </p:nvPr>
        </p:nvSpPr>
        <p:spPr/>
        <p:txBody>
          <a:bodyPr/>
          <a:lstStyle/>
          <a:p>
            <a:fld id="{C671EE05-3436-4F88-9C41-7480DB073898}" type="slidenum">
              <a:rPr lang="en-US" smtClean="0"/>
              <a:t>28</a:t>
            </a:fld>
            <a:endParaRPr lang="en-US"/>
          </a:p>
        </p:txBody>
      </p:sp>
    </p:spTree>
    <p:extLst>
      <p:ext uri="{BB962C8B-B14F-4D97-AF65-F5344CB8AC3E}">
        <p14:creationId xmlns:p14="http://schemas.microsoft.com/office/powerpoint/2010/main" val="16813454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pitchFamily="2" charset="0"/>
              </a:rPr>
              <a:t>Atropine drops – PO (takes mins to start working) 1-2 drops every 2-4hrs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latin typeface="Times" pitchFamily="2" charset="0"/>
              </a:rPr>
              <a:t>Subq</a:t>
            </a:r>
            <a:r>
              <a:rPr lang="en-US" dirty="0">
                <a:latin typeface="Times" pitchFamily="2" charset="0"/>
              </a:rPr>
              <a:t> or IV </a:t>
            </a:r>
            <a:r>
              <a:rPr lang="en-US" dirty="0" err="1">
                <a:latin typeface="Times" pitchFamily="2" charset="0"/>
              </a:rPr>
              <a:t>Robinul</a:t>
            </a:r>
            <a:r>
              <a:rPr lang="en-US" dirty="0">
                <a:latin typeface="Times" pitchFamily="2" charset="0"/>
              </a:rPr>
              <a:t> (takes 40 mins to start working) 0.2mg q4-6hrs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latin typeface="Times" pitchFamily="2" charset="0"/>
              </a:rPr>
              <a:t>Levsin</a:t>
            </a:r>
            <a:r>
              <a:rPr lang="en-US" dirty="0">
                <a:latin typeface="Times" pitchFamily="2" charset="0"/>
              </a:rPr>
              <a:t> PO – 0.125 dosing q4hrs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pitchFamily="2" charset="0"/>
              </a:rPr>
              <a:t>Scopolamine patch (takes at least 4-12 hours for effect)</a:t>
            </a:r>
          </a:p>
          <a:p>
            <a:endParaRPr lang="en-US" dirty="0"/>
          </a:p>
        </p:txBody>
      </p:sp>
      <p:sp>
        <p:nvSpPr>
          <p:cNvPr id="4" name="Slide Number Placeholder 3"/>
          <p:cNvSpPr>
            <a:spLocks noGrp="1"/>
          </p:cNvSpPr>
          <p:nvPr>
            <p:ph type="sldNum" sz="quarter" idx="5"/>
          </p:nvPr>
        </p:nvSpPr>
        <p:spPr/>
        <p:txBody>
          <a:bodyPr/>
          <a:lstStyle/>
          <a:p>
            <a:fld id="{C671EE05-3436-4F88-9C41-7480DB073898}" type="slidenum">
              <a:rPr lang="en-US" smtClean="0"/>
              <a:t>29</a:t>
            </a:fld>
            <a:endParaRPr lang="en-US"/>
          </a:p>
        </p:txBody>
      </p:sp>
    </p:spTree>
    <p:extLst>
      <p:ext uri="{BB962C8B-B14F-4D97-AF65-F5344CB8AC3E}">
        <p14:creationId xmlns:p14="http://schemas.microsoft.com/office/powerpoint/2010/main" val="29228064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Times" pitchFamily="2" charset="0"/>
              </a:rPr>
              <a:t>Delirium- screen w attention (serial 7s, WORLD backwards), CAM, CAM-ICU</a:t>
            </a:r>
          </a:p>
          <a:p>
            <a:r>
              <a:rPr lang="en-US" dirty="0">
                <a:latin typeface="Times" pitchFamily="2" charset="0"/>
              </a:rPr>
              <a:t>↑mortality, inattention/altered awareness, onset </a:t>
            </a:r>
            <a:r>
              <a:rPr lang="en-US" dirty="0" err="1">
                <a:latin typeface="Times" pitchFamily="2" charset="0"/>
              </a:rPr>
              <a:t>hrs</a:t>
            </a:r>
            <a:r>
              <a:rPr lang="en-US" dirty="0">
                <a:latin typeface="Times" pitchFamily="2" charset="0"/>
              </a:rPr>
              <a:t>/days, fluctuates, hypo or hyper, very common med/surg (half pts), and ICU, AMS/hallucinations</a:t>
            </a:r>
          </a:p>
          <a:p>
            <a:r>
              <a:rPr lang="en-US" dirty="0">
                <a:latin typeface="Times" pitchFamily="2" charset="0"/>
              </a:rPr>
              <a:t>Tx: limit meds, rotate opioids, DC benzos, DC anticholinergics, trial of IVF, time limited trial of antipsychotics if agitation/paranoia is distressing to </a:t>
            </a:r>
            <a:r>
              <a:rPr lang="en-US" dirty="0" err="1">
                <a:latin typeface="Times" pitchFamily="2" charset="0"/>
              </a:rPr>
              <a:t>pt</a:t>
            </a:r>
            <a:r>
              <a:rPr lang="en-US" dirty="0">
                <a:latin typeface="Times" pitchFamily="2" charset="0"/>
              </a:rPr>
              <a:t> and refractory to non-</a:t>
            </a:r>
            <a:r>
              <a:rPr lang="en-US" dirty="0" err="1">
                <a:latin typeface="Times" pitchFamily="2" charset="0"/>
              </a:rPr>
              <a:t>rx</a:t>
            </a:r>
            <a:r>
              <a:rPr lang="en-US" dirty="0">
                <a:latin typeface="Times" pitchFamily="2" charset="0"/>
              </a:rPr>
              <a:t> </a:t>
            </a:r>
            <a:r>
              <a:rPr lang="en-US" dirty="0" err="1">
                <a:latin typeface="Times" pitchFamily="2" charset="0"/>
              </a:rPr>
              <a:t>tx</a:t>
            </a:r>
            <a:endParaRPr lang="en-US" dirty="0">
              <a:latin typeface="Times" pitchFamily="2" charset="0"/>
            </a:endParaRPr>
          </a:p>
          <a:p>
            <a:r>
              <a:rPr lang="en-US" dirty="0">
                <a:latin typeface="Times" pitchFamily="2" charset="0"/>
              </a:rPr>
              <a:t>Rx don’t improve resolution, often self-limited w time and </a:t>
            </a:r>
            <a:r>
              <a:rPr lang="en-US" dirty="0" err="1">
                <a:latin typeface="Times" pitchFamily="2" charset="0"/>
              </a:rPr>
              <a:t>tx</a:t>
            </a:r>
            <a:r>
              <a:rPr lang="en-US" dirty="0">
                <a:latin typeface="Times" pitchFamily="2" charset="0"/>
              </a:rPr>
              <a:t> of underlying etiology, not all pts reach baseline/recover, benzos only if EOL or dt alcohol/benzo withdrawal</a:t>
            </a:r>
          </a:p>
          <a:p>
            <a:endParaRPr lang="en-US" dirty="0"/>
          </a:p>
          <a:p>
            <a:r>
              <a:rPr lang="en-US" dirty="0"/>
              <a:t>THAT PATIENT PASSESS AWAY PEACEFULLY after</a:t>
            </a:r>
          </a:p>
        </p:txBody>
      </p:sp>
      <p:sp>
        <p:nvSpPr>
          <p:cNvPr id="4" name="Slide Number Placeholder 3"/>
          <p:cNvSpPr>
            <a:spLocks noGrp="1"/>
          </p:cNvSpPr>
          <p:nvPr>
            <p:ph type="sldNum" sz="quarter" idx="5"/>
          </p:nvPr>
        </p:nvSpPr>
        <p:spPr/>
        <p:txBody>
          <a:bodyPr/>
          <a:lstStyle/>
          <a:p>
            <a:fld id="{C671EE05-3436-4F88-9C41-7480DB073898}" type="slidenum">
              <a:rPr lang="en-US" smtClean="0"/>
              <a:t>31</a:t>
            </a:fld>
            <a:endParaRPr lang="en-US"/>
          </a:p>
        </p:txBody>
      </p:sp>
    </p:spTree>
    <p:extLst>
      <p:ext uri="{BB962C8B-B14F-4D97-AF65-F5344CB8AC3E}">
        <p14:creationId xmlns:p14="http://schemas.microsoft.com/office/powerpoint/2010/main" val="3864558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RDOS: # </a:t>
            </a:r>
            <a:r>
              <a:rPr lang="en-US" dirty="0" err="1"/>
              <a:t>scal</a:t>
            </a:r>
            <a:r>
              <a:rPr lang="en-US" dirty="0"/>
              <a:t> based on HR, RR, restlessness, paradoxical breathing pattern, accessory mm use,  grunting, nasal flaring, look of fear </a:t>
            </a:r>
          </a:p>
          <a:p>
            <a:endParaRPr lang="en-US" dirty="0"/>
          </a:p>
          <a:p>
            <a:r>
              <a:rPr lang="en-US" dirty="0"/>
              <a:t>For patient coming off HFNC or BiPAP to CC </a:t>
            </a:r>
            <a:r>
              <a:rPr lang="en-US" dirty="0">
                <a:sym typeface="Wingdings" pitchFamily="2" charset="2"/>
              </a:rPr>
              <a:t> opioid and benzos every 1 hour PRN, so something can be given every 30mins, can do every,  or less every 15mins if needed </a:t>
            </a:r>
          </a:p>
          <a:p>
            <a:endParaRPr lang="en-US" dirty="0"/>
          </a:p>
        </p:txBody>
      </p:sp>
      <p:sp>
        <p:nvSpPr>
          <p:cNvPr id="4" name="Slide Number Placeholder 3"/>
          <p:cNvSpPr>
            <a:spLocks noGrp="1"/>
          </p:cNvSpPr>
          <p:nvPr>
            <p:ph type="sldNum" sz="quarter" idx="5"/>
          </p:nvPr>
        </p:nvSpPr>
        <p:spPr/>
        <p:txBody>
          <a:bodyPr/>
          <a:lstStyle/>
          <a:p>
            <a:fld id="{C671EE05-3436-4F88-9C41-7480DB073898}" type="slidenum">
              <a:rPr lang="en-US" smtClean="0"/>
              <a:t>33</a:t>
            </a:fld>
            <a:endParaRPr lang="en-US"/>
          </a:p>
        </p:txBody>
      </p:sp>
    </p:spTree>
    <p:extLst>
      <p:ext uri="{BB962C8B-B14F-4D97-AF65-F5344CB8AC3E}">
        <p14:creationId xmlns:p14="http://schemas.microsoft.com/office/powerpoint/2010/main" val="34024128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71EE05-3436-4F88-9C41-7480DB073898}" type="slidenum">
              <a:rPr lang="en-US" smtClean="0"/>
              <a:t>35</a:t>
            </a:fld>
            <a:endParaRPr lang="en-US"/>
          </a:p>
        </p:txBody>
      </p:sp>
    </p:spTree>
    <p:extLst>
      <p:ext uri="{BB962C8B-B14F-4D97-AF65-F5344CB8AC3E}">
        <p14:creationId xmlns:p14="http://schemas.microsoft.com/office/powerpoint/2010/main" val="33052287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71EE05-3436-4F88-9C41-7480DB073898}" type="slidenum">
              <a:rPr lang="en-US" smtClean="0"/>
              <a:t>38</a:t>
            </a:fld>
            <a:endParaRPr lang="en-US"/>
          </a:p>
        </p:txBody>
      </p:sp>
    </p:spTree>
    <p:extLst>
      <p:ext uri="{BB962C8B-B14F-4D97-AF65-F5344CB8AC3E}">
        <p14:creationId xmlns:p14="http://schemas.microsoft.com/office/powerpoint/2010/main" val="2831401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Questions?</a:t>
            </a:r>
          </a:p>
        </p:txBody>
      </p:sp>
      <p:sp>
        <p:nvSpPr>
          <p:cNvPr id="4" name="Slide Number Placeholder 3"/>
          <p:cNvSpPr>
            <a:spLocks noGrp="1"/>
          </p:cNvSpPr>
          <p:nvPr>
            <p:ph type="sldNum" sz="quarter" idx="5"/>
          </p:nvPr>
        </p:nvSpPr>
        <p:spPr/>
        <p:txBody>
          <a:bodyPr/>
          <a:lstStyle/>
          <a:p>
            <a:fld id="{C671EE05-3436-4F88-9C41-7480DB073898}" type="slidenum">
              <a:rPr lang="en-US" smtClean="0"/>
              <a:t>3</a:t>
            </a:fld>
            <a:endParaRPr lang="en-US"/>
          </a:p>
        </p:txBody>
      </p:sp>
    </p:spTree>
    <p:extLst>
      <p:ext uri="{BB962C8B-B14F-4D97-AF65-F5344CB8AC3E}">
        <p14:creationId xmlns:p14="http://schemas.microsoft.com/office/powerpoint/2010/main" val="2736139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latin typeface="Times New Roman" panose="02020603050405020304" pitchFamily="18" charset="0"/>
                <a:cs typeface="Times New Roman" panose="02020603050405020304" pitchFamily="18" charset="0"/>
              </a:rPr>
              <a:t>fatigue, nausea &amp; decreased appetite – inflammatory anorexia/cachexia state </a:t>
            </a:r>
            <a:endParaRPr lang="en-US" dirty="0"/>
          </a:p>
        </p:txBody>
      </p:sp>
      <p:sp>
        <p:nvSpPr>
          <p:cNvPr id="4" name="Slide Number Placeholder 3"/>
          <p:cNvSpPr>
            <a:spLocks noGrp="1"/>
          </p:cNvSpPr>
          <p:nvPr>
            <p:ph type="sldNum" sz="quarter" idx="5"/>
          </p:nvPr>
        </p:nvSpPr>
        <p:spPr/>
        <p:txBody>
          <a:bodyPr/>
          <a:lstStyle/>
          <a:p>
            <a:fld id="{C671EE05-3436-4F88-9C41-7480DB073898}" type="slidenum">
              <a:rPr lang="en-US" smtClean="0"/>
              <a:t>5</a:t>
            </a:fld>
            <a:endParaRPr lang="en-US"/>
          </a:p>
        </p:txBody>
      </p:sp>
    </p:spTree>
    <p:extLst>
      <p:ext uri="{BB962C8B-B14F-4D97-AF65-F5344CB8AC3E}">
        <p14:creationId xmlns:p14="http://schemas.microsoft.com/office/powerpoint/2010/main" val="1571970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Remeron – mixed data, some is positive, some shows to diff compared to placebo </a:t>
            </a:r>
          </a:p>
          <a:p>
            <a:endParaRPr lang="en-US" dirty="0"/>
          </a:p>
        </p:txBody>
      </p:sp>
      <p:sp>
        <p:nvSpPr>
          <p:cNvPr id="4" name="Slide Number Placeholder 3"/>
          <p:cNvSpPr>
            <a:spLocks noGrp="1"/>
          </p:cNvSpPr>
          <p:nvPr>
            <p:ph type="sldNum" sz="quarter" idx="5"/>
          </p:nvPr>
        </p:nvSpPr>
        <p:spPr/>
        <p:txBody>
          <a:bodyPr/>
          <a:lstStyle/>
          <a:p>
            <a:fld id="{C671EE05-3436-4F88-9C41-7480DB073898}" type="slidenum">
              <a:rPr lang="en-US" smtClean="0"/>
              <a:t>6</a:t>
            </a:fld>
            <a:endParaRPr lang="en-US"/>
          </a:p>
        </p:txBody>
      </p:sp>
    </p:spTree>
    <p:extLst>
      <p:ext uri="{BB962C8B-B14F-4D97-AF65-F5344CB8AC3E}">
        <p14:creationId xmlns:p14="http://schemas.microsoft.com/office/powerpoint/2010/main" val="31474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Haldol is one of the highest risks – drug is very </a:t>
            </a:r>
            <a:r>
              <a:rPr lang="en-US" dirty="0" err="1"/>
              <a:t>dopinergic</a:t>
            </a:r>
            <a:r>
              <a:rPr lang="en-US" dirty="0"/>
              <a:t>, loves binding to dopamine and reducing dopamine in body system </a:t>
            </a:r>
          </a:p>
        </p:txBody>
      </p:sp>
      <p:sp>
        <p:nvSpPr>
          <p:cNvPr id="4" name="Slide Number Placeholder 3"/>
          <p:cNvSpPr>
            <a:spLocks noGrp="1"/>
          </p:cNvSpPr>
          <p:nvPr>
            <p:ph type="sldNum" sz="quarter" idx="5"/>
          </p:nvPr>
        </p:nvSpPr>
        <p:spPr/>
        <p:txBody>
          <a:bodyPr/>
          <a:lstStyle/>
          <a:p>
            <a:fld id="{C671EE05-3436-4F88-9C41-7480DB073898}" type="slidenum">
              <a:rPr lang="en-US" smtClean="0"/>
              <a:t>8</a:t>
            </a:fld>
            <a:endParaRPr lang="en-US"/>
          </a:p>
        </p:txBody>
      </p:sp>
    </p:spTree>
    <p:extLst>
      <p:ext uri="{BB962C8B-B14F-4D97-AF65-F5344CB8AC3E}">
        <p14:creationId xmlns:p14="http://schemas.microsoft.com/office/powerpoint/2010/main" val="27913554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71EE05-3436-4F88-9C41-7480DB073898}" type="slidenum">
              <a:rPr lang="en-US" smtClean="0"/>
              <a:t>9</a:t>
            </a:fld>
            <a:endParaRPr lang="en-US"/>
          </a:p>
        </p:txBody>
      </p:sp>
    </p:spTree>
    <p:extLst>
      <p:ext uri="{BB962C8B-B14F-4D97-AF65-F5344CB8AC3E}">
        <p14:creationId xmlns:p14="http://schemas.microsoft.com/office/powerpoint/2010/main" val="35137300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neuroleptics – Haldol, Zyprexa, and other dopamine blockers like </a:t>
            </a:r>
            <a:r>
              <a:rPr lang="en-US" dirty="0" err="1"/>
              <a:t>reglan</a:t>
            </a:r>
            <a:r>
              <a:rPr lang="en-US" dirty="0"/>
              <a:t>, </a:t>
            </a:r>
            <a:r>
              <a:rPr lang="en-US" dirty="0" err="1"/>
              <a:t>compazine</a:t>
            </a:r>
            <a:r>
              <a:rPr lang="en-US" dirty="0"/>
              <a:t> all block dopamine, avoid in </a:t>
            </a:r>
            <a:r>
              <a:rPr lang="en-US" dirty="0" err="1"/>
              <a:t>parkinsons</a:t>
            </a:r>
            <a:r>
              <a:rPr lang="en-US" dirty="0"/>
              <a:t> patients </a:t>
            </a:r>
          </a:p>
          <a:p>
            <a:r>
              <a:rPr lang="en-US" dirty="0"/>
              <a:t>Better to use anticholinergics (meclizine, cyclizine), benzos, Zofran in Parkinson's pts </a:t>
            </a:r>
          </a:p>
        </p:txBody>
      </p:sp>
      <p:sp>
        <p:nvSpPr>
          <p:cNvPr id="4" name="Slide Number Placeholder 3"/>
          <p:cNvSpPr>
            <a:spLocks noGrp="1"/>
          </p:cNvSpPr>
          <p:nvPr>
            <p:ph type="sldNum" sz="quarter" idx="5"/>
          </p:nvPr>
        </p:nvSpPr>
        <p:spPr/>
        <p:txBody>
          <a:bodyPr/>
          <a:lstStyle/>
          <a:p>
            <a:fld id="{C671EE05-3436-4F88-9C41-7480DB073898}" type="slidenum">
              <a:rPr lang="en-US" smtClean="0"/>
              <a:t>10</a:t>
            </a:fld>
            <a:endParaRPr lang="en-US"/>
          </a:p>
        </p:txBody>
      </p:sp>
    </p:spTree>
    <p:extLst>
      <p:ext uri="{BB962C8B-B14F-4D97-AF65-F5344CB8AC3E}">
        <p14:creationId xmlns:p14="http://schemas.microsoft.com/office/powerpoint/2010/main" val="7212634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all know how to treat regular constipation, I won’t belabor this. </a:t>
            </a:r>
          </a:p>
        </p:txBody>
      </p:sp>
      <p:sp>
        <p:nvSpPr>
          <p:cNvPr id="4" name="Slide Number Placeholder 3"/>
          <p:cNvSpPr>
            <a:spLocks noGrp="1"/>
          </p:cNvSpPr>
          <p:nvPr>
            <p:ph type="sldNum" sz="quarter" idx="5"/>
          </p:nvPr>
        </p:nvSpPr>
        <p:spPr/>
        <p:txBody>
          <a:bodyPr/>
          <a:lstStyle/>
          <a:p>
            <a:fld id="{C671EE05-3436-4F88-9C41-7480DB073898}" type="slidenum">
              <a:rPr lang="en-US" smtClean="0"/>
              <a:t>12</a:t>
            </a:fld>
            <a:endParaRPr lang="en-US"/>
          </a:p>
        </p:txBody>
      </p:sp>
    </p:spTree>
    <p:extLst>
      <p:ext uri="{BB962C8B-B14F-4D97-AF65-F5344CB8AC3E}">
        <p14:creationId xmlns:p14="http://schemas.microsoft.com/office/powerpoint/2010/main" val="1270895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continue with supportive care for a couple days, pt worsens. </a:t>
            </a:r>
          </a:p>
          <a:p>
            <a:r>
              <a:rPr lang="en-US" dirty="0"/>
              <a:t>Pt/family decided to make her comfort care, and she ultimately passes away a couple days later </a:t>
            </a:r>
          </a:p>
        </p:txBody>
      </p:sp>
      <p:sp>
        <p:nvSpPr>
          <p:cNvPr id="4" name="Slide Number Placeholder 3"/>
          <p:cNvSpPr>
            <a:spLocks noGrp="1"/>
          </p:cNvSpPr>
          <p:nvPr>
            <p:ph type="sldNum" sz="quarter" idx="5"/>
          </p:nvPr>
        </p:nvSpPr>
        <p:spPr/>
        <p:txBody>
          <a:bodyPr/>
          <a:lstStyle/>
          <a:p>
            <a:fld id="{C671EE05-3436-4F88-9C41-7480DB073898}" type="slidenum">
              <a:rPr lang="en-US" smtClean="0"/>
              <a:t>18</a:t>
            </a:fld>
            <a:endParaRPr lang="en-US"/>
          </a:p>
        </p:txBody>
      </p:sp>
    </p:spTree>
    <p:extLst>
      <p:ext uri="{BB962C8B-B14F-4D97-AF65-F5344CB8AC3E}">
        <p14:creationId xmlns:p14="http://schemas.microsoft.com/office/powerpoint/2010/main" val="2959053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F869D-B559-F06E-BE3F-A2792FBBA71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04E0A4-272E-1675-6E33-F012ABFAF1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8E3E252-0F18-676B-810A-48933879F426}"/>
              </a:ext>
            </a:extLst>
          </p:cNvPr>
          <p:cNvSpPr>
            <a:spLocks noGrp="1"/>
          </p:cNvSpPr>
          <p:nvPr>
            <p:ph type="dt" sz="half" idx="10"/>
          </p:nvPr>
        </p:nvSpPr>
        <p:spPr/>
        <p:txBody>
          <a:bodyPr/>
          <a:lstStyle/>
          <a:p>
            <a:fld id="{E621BD50-09FC-4989-908E-0C0992EDABAB}" type="datetimeFigureOut">
              <a:rPr lang="en-US" smtClean="0"/>
              <a:t>3/26/25</a:t>
            </a:fld>
            <a:endParaRPr lang="en-US"/>
          </a:p>
        </p:txBody>
      </p:sp>
      <p:sp>
        <p:nvSpPr>
          <p:cNvPr id="5" name="Footer Placeholder 4">
            <a:extLst>
              <a:ext uri="{FF2B5EF4-FFF2-40B4-BE49-F238E27FC236}">
                <a16:creationId xmlns:a16="http://schemas.microsoft.com/office/drawing/2014/main" id="{57DFCD03-8307-6C63-932E-D2E7606369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9895A3-8F88-AE62-BDED-029FA0BA73BA}"/>
              </a:ext>
            </a:extLst>
          </p:cNvPr>
          <p:cNvSpPr>
            <a:spLocks noGrp="1"/>
          </p:cNvSpPr>
          <p:nvPr>
            <p:ph type="sldNum" sz="quarter" idx="12"/>
          </p:nvPr>
        </p:nvSpPr>
        <p:spPr/>
        <p:txBody>
          <a:bodyPr/>
          <a:lstStyle/>
          <a:p>
            <a:fld id="{5E32E471-BF25-41EC-B58F-3981D52D4B97}" type="slidenum">
              <a:rPr lang="en-US" smtClean="0"/>
              <a:t>‹#›</a:t>
            </a:fld>
            <a:endParaRPr lang="en-US"/>
          </a:p>
        </p:txBody>
      </p:sp>
    </p:spTree>
    <p:extLst>
      <p:ext uri="{BB962C8B-B14F-4D97-AF65-F5344CB8AC3E}">
        <p14:creationId xmlns:p14="http://schemas.microsoft.com/office/powerpoint/2010/main" val="1701700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A5C3D-D569-6DA4-547B-04C8C1D73C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F01203E-5547-CBD4-C40E-319E291502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13765E-A0C5-67A5-7FF1-956012AE57C4}"/>
              </a:ext>
            </a:extLst>
          </p:cNvPr>
          <p:cNvSpPr>
            <a:spLocks noGrp="1"/>
          </p:cNvSpPr>
          <p:nvPr>
            <p:ph type="dt" sz="half" idx="10"/>
          </p:nvPr>
        </p:nvSpPr>
        <p:spPr/>
        <p:txBody>
          <a:bodyPr/>
          <a:lstStyle/>
          <a:p>
            <a:fld id="{E621BD50-09FC-4989-908E-0C0992EDABAB}" type="datetimeFigureOut">
              <a:rPr lang="en-US" smtClean="0"/>
              <a:t>3/26/25</a:t>
            </a:fld>
            <a:endParaRPr lang="en-US"/>
          </a:p>
        </p:txBody>
      </p:sp>
      <p:sp>
        <p:nvSpPr>
          <p:cNvPr id="5" name="Footer Placeholder 4">
            <a:extLst>
              <a:ext uri="{FF2B5EF4-FFF2-40B4-BE49-F238E27FC236}">
                <a16:creationId xmlns:a16="http://schemas.microsoft.com/office/drawing/2014/main" id="{F7088939-D6CD-9DEE-69C8-4DE3F36871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8668B1-FEB0-3F1D-5883-6E941442604F}"/>
              </a:ext>
            </a:extLst>
          </p:cNvPr>
          <p:cNvSpPr>
            <a:spLocks noGrp="1"/>
          </p:cNvSpPr>
          <p:nvPr>
            <p:ph type="sldNum" sz="quarter" idx="12"/>
          </p:nvPr>
        </p:nvSpPr>
        <p:spPr/>
        <p:txBody>
          <a:bodyPr/>
          <a:lstStyle/>
          <a:p>
            <a:fld id="{5E32E471-BF25-41EC-B58F-3981D52D4B97}" type="slidenum">
              <a:rPr lang="en-US" smtClean="0"/>
              <a:t>‹#›</a:t>
            </a:fld>
            <a:endParaRPr lang="en-US"/>
          </a:p>
        </p:txBody>
      </p:sp>
    </p:spTree>
    <p:extLst>
      <p:ext uri="{BB962C8B-B14F-4D97-AF65-F5344CB8AC3E}">
        <p14:creationId xmlns:p14="http://schemas.microsoft.com/office/powerpoint/2010/main" val="1908094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A71373-19CC-233D-D52C-CE55DB9B0D2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8BBA68-E725-8ECF-6A88-7444175AED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A0C9EF-5AF0-FF53-46AF-3B53BACBB27F}"/>
              </a:ext>
            </a:extLst>
          </p:cNvPr>
          <p:cNvSpPr>
            <a:spLocks noGrp="1"/>
          </p:cNvSpPr>
          <p:nvPr>
            <p:ph type="dt" sz="half" idx="10"/>
          </p:nvPr>
        </p:nvSpPr>
        <p:spPr/>
        <p:txBody>
          <a:bodyPr/>
          <a:lstStyle/>
          <a:p>
            <a:fld id="{E621BD50-09FC-4989-908E-0C0992EDABAB}" type="datetimeFigureOut">
              <a:rPr lang="en-US" smtClean="0"/>
              <a:t>3/26/25</a:t>
            </a:fld>
            <a:endParaRPr lang="en-US"/>
          </a:p>
        </p:txBody>
      </p:sp>
      <p:sp>
        <p:nvSpPr>
          <p:cNvPr id="5" name="Footer Placeholder 4">
            <a:extLst>
              <a:ext uri="{FF2B5EF4-FFF2-40B4-BE49-F238E27FC236}">
                <a16:creationId xmlns:a16="http://schemas.microsoft.com/office/drawing/2014/main" id="{C2AB37FE-1CF6-824C-2785-CBEC9FED1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B54D54-F07D-7115-F107-AEE60E27F777}"/>
              </a:ext>
            </a:extLst>
          </p:cNvPr>
          <p:cNvSpPr>
            <a:spLocks noGrp="1"/>
          </p:cNvSpPr>
          <p:nvPr>
            <p:ph type="sldNum" sz="quarter" idx="12"/>
          </p:nvPr>
        </p:nvSpPr>
        <p:spPr/>
        <p:txBody>
          <a:bodyPr/>
          <a:lstStyle/>
          <a:p>
            <a:fld id="{5E32E471-BF25-41EC-B58F-3981D52D4B97}" type="slidenum">
              <a:rPr lang="en-US" smtClean="0"/>
              <a:t>‹#›</a:t>
            </a:fld>
            <a:endParaRPr lang="en-US"/>
          </a:p>
        </p:txBody>
      </p:sp>
    </p:spTree>
    <p:extLst>
      <p:ext uri="{BB962C8B-B14F-4D97-AF65-F5344CB8AC3E}">
        <p14:creationId xmlns:p14="http://schemas.microsoft.com/office/powerpoint/2010/main" val="3203575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6E51A-1E24-6F79-E9BD-9F17FEF1AC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A3B844-DA1D-2F2A-386C-DB666F0D78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4E8B15-1080-316B-67DE-52B38480A6B6}"/>
              </a:ext>
            </a:extLst>
          </p:cNvPr>
          <p:cNvSpPr>
            <a:spLocks noGrp="1"/>
          </p:cNvSpPr>
          <p:nvPr>
            <p:ph type="dt" sz="half" idx="10"/>
          </p:nvPr>
        </p:nvSpPr>
        <p:spPr/>
        <p:txBody>
          <a:bodyPr/>
          <a:lstStyle/>
          <a:p>
            <a:fld id="{E621BD50-09FC-4989-908E-0C0992EDABAB}" type="datetimeFigureOut">
              <a:rPr lang="en-US" smtClean="0"/>
              <a:t>3/26/25</a:t>
            </a:fld>
            <a:endParaRPr lang="en-US"/>
          </a:p>
        </p:txBody>
      </p:sp>
      <p:sp>
        <p:nvSpPr>
          <p:cNvPr id="5" name="Footer Placeholder 4">
            <a:extLst>
              <a:ext uri="{FF2B5EF4-FFF2-40B4-BE49-F238E27FC236}">
                <a16:creationId xmlns:a16="http://schemas.microsoft.com/office/drawing/2014/main" id="{DCB4EB33-C7BC-2AB2-9755-C1FD0B5D11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BA035F-91F4-BAD1-CB37-158F96A8A529}"/>
              </a:ext>
            </a:extLst>
          </p:cNvPr>
          <p:cNvSpPr>
            <a:spLocks noGrp="1"/>
          </p:cNvSpPr>
          <p:nvPr>
            <p:ph type="sldNum" sz="quarter" idx="12"/>
          </p:nvPr>
        </p:nvSpPr>
        <p:spPr/>
        <p:txBody>
          <a:bodyPr/>
          <a:lstStyle/>
          <a:p>
            <a:fld id="{5E32E471-BF25-41EC-B58F-3981D52D4B97}" type="slidenum">
              <a:rPr lang="en-US" smtClean="0"/>
              <a:t>‹#›</a:t>
            </a:fld>
            <a:endParaRPr lang="en-US"/>
          </a:p>
        </p:txBody>
      </p:sp>
    </p:spTree>
    <p:extLst>
      <p:ext uri="{BB962C8B-B14F-4D97-AF65-F5344CB8AC3E}">
        <p14:creationId xmlns:p14="http://schemas.microsoft.com/office/powerpoint/2010/main" val="3200712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F048B-9A02-18B5-1B29-784B834849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BC3697-2AF4-B268-1CD3-C9A393C000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5339A3-76F4-DF94-8A80-B4BEB97E108B}"/>
              </a:ext>
            </a:extLst>
          </p:cNvPr>
          <p:cNvSpPr>
            <a:spLocks noGrp="1"/>
          </p:cNvSpPr>
          <p:nvPr>
            <p:ph type="dt" sz="half" idx="10"/>
          </p:nvPr>
        </p:nvSpPr>
        <p:spPr/>
        <p:txBody>
          <a:bodyPr/>
          <a:lstStyle/>
          <a:p>
            <a:fld id="{E621BD50-09FC-4989-908E-0C0992EDABAB}" type="datetimeFigureOut">
              <a:rPr lang="en-US" smtClean="0"/>
              <a:t>3/26/25</a:t>
            </a:fld>
            <a:endParaRPr lang="en-US"/>
          </a:p>
        </p:txBody>
      </p:sp>
      <p:sp>
        <p:nvSpPr>
          <p:cNvPr id="5" name="Footer Placeholder 4">
            <a:extLst>
              <a:ext uri="{FF2B5EF4-FFF2-40B4-BE49-F238E27FC236}">
                <a16:creationId xmlns:a16="http://schemas.microsoft.com/office/drawing/2014/main" id="{F3CBEDAD-EF03-4E72-1110-682D11F228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D7B58F-63C4-DCD0-CD37-033DC75A81AF}"/>
              </a:ext>
            </a:extLst>
          </p:cNvPr>
          <p:cNvSpPr>
            <a:spLocks noGrp="1"/>
          </p:cNvSpPr>
          <p:nvPr>
            <p:ph type="sldNum" sz="quarter" idx="12"/>
          </p:nvPr>
        </p:nvSpPr>
        <p:spPr/>
        <p:txBody>
          <a:bodyPr/>
          <a:lstStyle/>
          <a:p>
            <a:fld id="{5E32E471-BF25-41EC-B58F-3981D52D4B97}" type="slidenum">
              <a:rPr lang="en-US" smtClean="0"/>
              <a:t>‹#›</a:t>
            </a:fld>
            <a:endParaRPr lang="en-US"/>
          </a:p>
        </p:txBody>
      </p:sp>
    </p:spTree>
    <p:extLst>
      <p:ext uri="{BB962C8B-B14F-4D97-AF65-F5344CB8AC3E}">
        <p14:creationId xmlns:p14="http://schemas.microsoft.com/office/powerpoint/2010/main" val="3269968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E535F-9177-ADA2-F6BC-4604ADB914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942A21-9E6B-F7CC-B6A0-F2276A649D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2A6D5C-6FCB-F538-2713-BC1EDDE3EA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837CC7E-9822-C73D-78D6-1ED777AA1223}"/>
              </a:ext>
            </a:extLst>
          </p:cNvPr>
          <p:cNvSpPr>
            <a:spLocks noGrp="1"/>
          </p:cNvSpPr>
          <p:nvPr>
            <p:ph type="dt" sz="half" idx="10"/>
          </p:nvPr>
        </p:nvSpPr>
        <p:spPr/>
        <p:txBody>
          <a:bodyPr/>
          <a:lstStyle/>
          <a:p>
            <a:fld id="{E621BD50-09FC-4989-908E-0C0992EDABAB}" type="datetimeFigureOut">
              <a:rPr lang="en-US" smtClean="0"/>
              <a:t>3/26/25</a:t>
            </a:fld>
            <a:endParaRPr lang="en-US"/>
          </a:p>
        </p:txBody>
      </p:sp>
      <p:sp>
        <p:nvSpPr>
          <p:cNvPr id="6" name="Footer Placeholder 5">
            <a:extLst>
              <a:ext uri="{FF2B5EF4-FFF2-40B4-BE49-F238E27FC236}">
                <a16:creationId xmlns:a16="http://schemas.microsoft.com/office/drawing/2014/main" id="{4FD30D21-30E9-F96F-141B-3C284E156A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B00FA9-23C2-A789-7E55-B3361FCC0056}"/>
              </a:ext>
            </a:extLst>
          </p:cNvPr>
          <p:cNvSpPr>
            <a:spLocks noGrp="1"/>
          </p:cNvSpPr>
          <p:nvPr>
            <p:ph type="sldNum" sz="quarter" idx="12"/>
          </p:nvPr>
        </p:nvSpPr>
        <p:spPr/>
        <p:txBody>
          <a:bodyPr/>
          <a:lstStyle/>
          <a:p>
            <a:fld id="{5E32E471-BF25-41EC-B58F-3981D52D4B97}" type="slidenum">
              <a:rPr lang="en-US" smtClean="0"/>
              <a:t>‹#›</a:t>
            </a:fld>
            <a:endParaRPr lang="en-US"/>
          </a:p>
        </p:txBody>
      </p:sp>
    </p:spTree>
    <p:extLst>
      <p:ext uri="{BB962C8B-B14F-4D97-AF65-F5344CB8AC3E}">
        <p14:creationId xmlns:p14="http://schemas.microsoft.com/office/powerpoint/2010/main" val="1737509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5C2F0-C50B-1B97-4AE9-AFBDFCFB1F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859914D-ECD9-33D3-F8AD-DF250AF5CA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963EFE-39B9-4DBF-6408-6D85D9A50B6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5B19278-618A-A64D-191C-83A74AB226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ADBAA1-231C-3F4D-B714-BED330D9CF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C403AB-5F95-D3AB-03D5-25596D86A302}"/>
              </a:ext>
            </a:extLst>
          </p:cNvPr>
          <p:cNvSpPr>
            <a:spLocks noGrp="1"/>
          </p:cNvSpPr>
          <p:nvPr>
            <p:ph type="dt" sz="half" idx="10"/>
          </p:nvPr>
        </p:nvSpPr>
        <p:spPr/>
        <p:txBody>
          <a:bodyPr/>
          <a:lstStyle/>
          <a:p>
            <a:fld id="{E621BD50-09FC-4989-908E-0C0992EDABAB}" type="datetimeFigureOut">
              <a:rPr lang="en-US" smtClean="0"/>
              <a:t>3/26/25</a:t>
            </a:fld>
            <a:endParaRPr lang="en-US"/>
          </a:p>
        </p:txBody>
      </p:sp>
      <p:sp>
        <p:nvSpPr>
          <p:cNvPr id="8" name="Footer Placeholder 7">
            <a:extLst>
              <a:ext uri="{FF2B5EF4-FFF2-40B4-BE49-F238E27FC236}">
                <a16:creationId xmlns:a16="http://schemas.microsoft.com/office/drawing/2014/main" id="{A46CD772-175F-C203-FB74-34BF9C67D1F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D0BE89-AA2C-67C8-93AA-830238073917}"/>
              </a:ext>
            </a:extLst>
          </p:cNvPr>
          <p:cNvSpPr>
            <a:spLocks noGrp="1"/>
          </p:cNvSpPr>
          <p:nvPr>
            <p:ph type="sldNum" sz="quarter" idx="12"/>
          </p:nvPr>
        </p:nvSpPr>
        <p:spPr/>
        <p:txBody>
          <a:bodyPr/>
          <a:lstStyle/>
          <a:p>
            <a:fld id="{5E32E471-BF25-41EC-B58F-3981D52D4B97}" type="slidenum">
              <a:rPr lang="en-US" smtClean="0"/>
              <a:t>‹#›</a:t>
            </a:fld>
            <a:endParaRPr lang="en-US"/>
          </a:p>
        </p:txBody>
      </p:sp>
    </p:spTree>
    <p:extLst>
      <p:ext uri="{BB962C8B-B14F-4D97-AF65-F5344CB8AC3E}">
        <p14:creationId xmlns:p14="http://schemas.microsoft.com/office/powerpoint/2010/main" val="2781876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C340F-64E1-5FE2-96DB-49FEFFB1B2F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B4F5F4-0F61-69CF-7820-EBC223D101EF}"/>
              </a:ext>
            </a:extLst>
          </p:cNvPr>
          <p:cNvSpPr>
            <a:spLocks noGrp="1"/>
          </p:cNvSpPr>
          <p:nvPr>
            <p:ph type="dt" sz="half" idx="10"/>
          </p:nvPr>
        </p:nvSpPr>
        <p:spPr/>
        <p:txBody>
          <a:bodyPr/>
          <a:lstStyle/>
          <a:p>
            <a:fld id="{E621BD50-09FC-4989-908E-0C0992EDABAB}" type="datetimeFigureOut">
              <a:rPr lang="en-US" smtClean="0"/>
              <a:t>3/26/25</a:t>
            </a:fld>
            <a:endParaRPr lang="en-US"/>
          </a:p>
        </p:txBody>
      </p:sp>
      <p:sp>
        <p:nvSpPr>
          <p:cNvPr id="4" name="Footer Placeholder 3">
            <a:extLst>
              <a:ext uri="{FF2B5EF4-FFF2-40B4-BE49-F238E27FC236}">
                <a16:creationId xmlns:a16="http://schemas.microsoft.com/office/drawing/2014/main" id="{E1F6AE11-3A75-0710-1BF8-B7969FD54B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0BAE714-720B-DBDE-A695-7663F38B0FA1}"/>
              </a:ext>
            </a:extLst>
          </p:cNvPr>
          <p:cNvSpPr>
            <a:spLocks noGrp="1"/>
          </p:cNvSpPr>
          <p:nvPr>
            <p:ph type="sldNum" sz="quarter" idx="12"/>
          </p:nvPr>
        </p:nvSpPr>
        <p:spPr/>
        <p:txBody>
          <a:bodyPr/>
          <a:lstStyle/>
          <a:p>
            <a:fld id="{5E32E471-BF25-41EC-B58F-3981D52D4B97}" type="slidenum">
              <a:rPr lang="en-US" smtClean="0"/>
              <a:t>‹#›</a:t>
            </a:fld>
            <a:endParaRPr lang="en-US"/>
          </a:p>
        </p:txBody>
      </p:sp>
    </p:spTree>
    <p:extLst>
      <p:ext uri="{BB962C8B-B14F-4D97-AF65-F5344CB8AC3E}">
        <p14:creationId xmlns:p14="http://schemas.microsoft.com/office/powerpoint/2010/main" val="1874211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4887F0-2B7D-9784-4569-B8845857B809}"/>
              </a:ext>
            </a:extLst>
          </p:cNvPr>
          <p:cNvSpPr>
            <a:spLocks noGrp="1"/>
          </p:cNvSpPr>
          <p:nvPr>
            <p:ph type="dt" sz="half" idx="10"/>
          </p:nvPr>
        </p:nvSpPr>
        <p:spPr/>
        <p:txBody>
          <a:bodyPr/>
          <a:lstStyle/>
          <a:p>
            <a:fld id="{E621BD50-09FC-4989-908E-0C0992EDABAB}" type="datetimeFigureOut">
              <a:rPr lang="en-US" smtClean="0"/>
              <a:t>3/26/25</a:t>
            </a:fld>
            <a:endParaRPr lang="en-US"/>
          </a:p>
        </p:txBody>
      </p:sp>
      <p:sp>
        <p:nvSpPr>
          <p:cNvPr id="3" name="Footer Placeholder 2">
            <a:extLst>
              <a:ext uri="{FF2B5EF4-FFF2-40B4-BE49-F238E27FC236}">
                <a16:creationId xmlns:a16="http://schemas.microsoft.com/office/drawing/2014/main" id="{08225B32-CB2C-BC1A-411E-748390F720F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9497F5F-2D8B-E58C-8ECA-71B05C5D12C3}"/>
              </a:ext>
            </a:extLst>
          </p:cNvPr>
          <p:cNvSpPr>
            <a:spLocks noGrp="1"/>
          </p:cNvSpPr>
          <p:nvPr>
            <p:ph type="sldNum" sz="quarter" idx="12"/>
          </p:nvPr>
        </p:nvSpPr>
        <p:spPr/>
        <p:txBody>
          <a:bodyPr/>
          <a:lstStyle/>
          <a:p>
            <a:fld id="{5E32E471-BF25-41EC-B58F-3981D52D4B97}" type="slidenum">
              <a:rPr lang="en-US" smtClean="0"/>
              <a:t>‹#›</a:t>
            </a:fld>
            <a:endParaRPr lang="en-US"/>
          </a:p>
        </p:txBody>
      </p:sp>
    </p:spTree>
    <p:extLst>
      <p:ext uri="{BB962C8B-B14F-4D97-AF65-F5344CB8AC3E}">
        <p14:creationId xmlns:p14="http://schemas.microsoft.com/office/powerpoint/2010/main" val="3706887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B5D0A-FB29-AF42-312C-680594A224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813734-C6E6-D80B-BF6C-A8E949F161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91D2F7-5093-DE36-B22B-31A66D591A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E27A57-09FE-BC35-CD14-0421C7725705}"/>
              </a:ext>
            </a:extLst>
          </p:cNvPr>
          <p:cNvSpPr>
            <a:spLocks noGrp="1"/>
          </p:cNvSpPr>
          <p:nvPr>
            <p:ph type="dt" sz="half" idx="10"/>
          </p:nvPr>
        </p:nvSpPr>
        <p:spPr/>
        <p:txBody>
          <a:bodyPr/>
          <a:lstStyle/>
          <a:p>
            <a:fld id="{E621BD50-09FC-4989-908E-0C0992EDABAB}" type="datetimeFigureOut">
              <a:rPr lang="en-US" smtClean="0"/>
              <a:t>3/26/25</a:t>
            </a:fld>
            <a:endParaRPr lang="en-US"/>
          </a:p>
        </p:txBody>
      </p:sp>
      <p:sp>
        <p:nvSpPr>
          <p:cNvPr id="6" name="Footer Placeholder 5">
            <a:extLst>
              <a:ext uri="{FF2B5EF4-FFF2-40B4-BE49-F238E27FC236}">
                <a16:creationId xmlns:a16="http://schemas.microsoft.com/office/drawing/2014/main" id="{72963475-0D07-915D-5ADB-0AE558933B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7EBD95-0B88-17D5-5AFB-EC95374504AB}"/>
              </a:ext>
            </a:extLst>
          </p:cNvPr>
          <p:cNvSpPr>
            <a:spLocks noGrp="1"/>
          </p:cNvSpPr>
          <p:nvPr>
            <p:ph type="sldNum" sz="quarter" idx="12"/>
          </p:nvPr>
        </p:nvSpPr>
        <p:spPr/>
        <p:txBody>
          <a:bodyPr/>
          <a:lstStyle/>
          <a:p>
            <a:fld id="{5E32E471-BF25-41EC-B58F-3981D52D4B97}" type="slidenum">
              <a:rPr lang="en-US" smtClean="0"/>
              <a:t>‹#›</a:t>
            </a:fld>
            <a:endParaRPr lang="en-US"/>
          </a:p>
        </p:txBody>
      </p:sp>
    </p:spTree>
    <p:extLst>
      <p:ext uri="{BB962C8B-B14F-4D97-AF65-F5344CB8AC3E}">
        <p14:creationId xmlns:p14="http://schemas.microsoft.com/office/powerpoint/2010/main" val="2932194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9D6A1-7299-50F3-0C58-F9104EE1F5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E114920-A258-4154-29BA-ED9E8BCD66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83162AC-C58E-9FBD-D076-DBDD4885E9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0CB2A0-5BC3-D786-4678-EAA3C4B5394D}"/>
              </a:ext>
            </a:extLst>
          </p:cNvPr>
          <p:cNvSpPr>
            <a:spLocks noGrp="1"/>
          </p:cNvSpPr>
          <p:nvPr>
            <p:ph type="dt" sz="half" idx="10"/>
          </p:nvPr>
        </p:nvSpPr>
        <p:spPr/>
        <p:txBody>
          <a:bodyPr/>
          <a:lstStyle/>
          <a:p>
            <a:fld id="{E621BD50-09FC-4989-908E-0C0992EDABAB}" type="datetimeFigureOut">
              <a:rPr lang="en-US" smtClean="0"/>
              <a:t>3/26/25</a:t>
            </a:fld>
            <a:endParaRPr lang="en-US"/>
          </a:p>
        </p:txBody>
      </p:sp>
      <p:sp>
        <p:nvSpPr>
          <p:cNvPr id="6" name="Footer Placeholder 5">
            <a:extLst>
              <a:ext uri="{FF2B5EF4-FFF2-40B4-BE49-F238E27FC236}">
                <a16:creationId xmlns:a16="http://schemas.microsoft.com/office/drawing/2014/main" id="{6CFA5F88-7FA1-90DF-9854-3DC38D36BC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A7BC48-512E-4EE2-C13F-7D2FA229EEA9}"/>
              </a:ext>
            </a:extLst>
          </p:cNvPr>
          <p:cNvSpPr>
            <a:spLocks noGrp="1"/>
          </p:cNvSpPr>
          <p:nvPr>
            <p:ph type="sldNum" sz="quarter" idx="12"/>
          </p:nvPr>
        </p:nvSpPr>
        <p:spPr/>
        <p:txBody>
          <a:bodyPr/>
          <a:lstStyle/>
          <a:p>
            <a:fld id="{5E32E471-BF25-41EC-B58F-3981D52D4B97}" type="slidenum">
              <a:rPr lang="en-US" smtClean="0"/>
              <a:t>‹#›</a:t>
            </a:fld>
            <a:endParaRPr lang="en-US"/>
          </a:p>
        </p:txBody>
      </p:sp>
    </p:spTree>
    <p:extLst>
      <p:ext uri="{BB962C8B-B14F-4D97-AF65-F5344CB8AC3E}">
        <p14:creationId xmlns:p14="http://schemas.microsoft.com/office/powerpoint/2010/main" val="67996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E836E0-3548-B966-15FA-D543B52DD1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B111F4F-11B4-6B9D-88E5-1826FC661C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0BCA7D-FF3A-6FB4-1061-3E56657664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21BD50-09FC-4989-908E-0C0992EDABAB}" type="datetimeFigureOut">
              <a:rPr lang="en-US" smtClean="0"/>
              <a:t>3/26/25</a:t>
            </a:fld>
            <a:endParaRPr lang="en-US"/>
          </a:p>
        </p:txBody>
      </p:sp>
      <p:sp>
        <p:nvSpPr>
          <p:cNvPr id="5" name="Footer Placeholder 4">
            <a:extLst>
              <a:ext uri="{FF2B5EF4-FFF2-40B4-BE49-F238E27FC236}">
                <a16:creationId xmlns:a16="http://schemas.microsoft.com/office/drawing/2014/main" id="{759CE4E0-438C-7E66-5B34-1E09A8DAF8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958D28-610E-997F-8BE0-50708B6DD9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2E471-BF25-41EC-B58F-3981D52D4B97}" type="slidenum">
              <a:rPr lang="en-US" smtClean="0"/>
              <a:t>‹#›</a:t>
            </a:fld>
            <a:endParaRPr lang="en-US"/>
          </a:p>
        </p:txBody>
      </p:sp>
    </p:spTree>
    <p:extLst>
      <p:ext uri="{BB962C8B-B14F-4D97-AF65-F5344CB8AC3E}">
        <p14:creationId xmlns:p14="http://schemas.microsoft.com/office/powerpoint/2010/main" val="3202533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7">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9">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Rectangle 11">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13">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50FDC7CD-BACF-9696-A2C4-F34AA51E4A82}"/>
              </a:ext>
            </a:extLst>
          </p:cNvPr>
          <p:cNvSpPr>
            <a:spLocks noGrp="1"/>
          </p:cNvSpPr>
          <p:nvPr>
            <p:ph type="ctrTitle"/>
          </p:nvPr>
        </p:nvSpPr>
        <p:spPr>
          <a:xfrm>
            <a:off x="3315031" y="1380754"/>
            <a:ext cx="5561938" cy="2513516"/>
          </a:xfrm>
        </p:spPr>
        <p:txBody>
          <a:bodyPr>
            <a:normAutofit fontScale="90000"/>
          </a:bodyPr>
          <a:lstStyle/>
          <a:p>
            <a:r>
              <a:rPr lang="en-US" sz="5100" dirty="0">
                <a:latin typeface="Times New Roman" panose="02020603050405020304" pitchFamily="18" charset="0"/>
                <a:cs typeface="Times New Roman" panose="02020603050405020304" pitchFamily="18" charset="0"/>
              </a:rPr>
              <a:t>Family Medicine Refresher: </a:t>
            </a:r>
            <a:br>
              <a:rPr lang="en-US" sz="5100" dirty="0">
                <a:latin typeface="Times New Roman" panose="02020603050405020304" pitchFamily="18" charset="0"/>
                <a:cs typeface="Times New Roman" panose="02020603050405020304" pitchFamily="18" charset="0"/>
              </a:rPr>
            </a:br>
            <a:r>
              <a:rPr lang="en-US" sz="5100" dirty="0">
                <a:latin typeface="Times New Roman" panose="02020603050405020304" pitchFamily="18" charset="0"/>
                <a:cs typeface="Times New Roman" panose="02020603050405020304" pitchFamily="18" charset="0"/>
              </a:rPr>
              <a:t>Palliative Care Cases </a:t>
            </a:r>
          </a:p>
        </p:txBody>
      </p:sp>
      <p:sp>
        <p:nvSpPr>
          <p:cNvPr id="3" name="Subtitle 2">
            <a:extLst>
              <a:ext uri="{FF2B5EF4-FFF2-40B4-BE49-F238E27FC236}">
                <a16:creationId xmlns:a16="http://schemas.microsoft.com/office/drawing/2014/main" id="{E9684DAD-5F60-9A0A-EF9A-834D050690F0}"/>
              </a:ext>
            </a:extLst>
          </p:cNvPr>
          <p:cNvSpPr>
            <a:spLocks noGrp="1"/>
          </p:cNvSpPr>
          <p:nvPr>
            <p:ph type="subTitle" idx="1"/>
          </p:nvPr>
        </p:nvSpPr>
        <p:spPr>
          <a:xfrm>
            <a:off x="3315031" y="4076802"/>
            <a:ext cx="5561938" cy="1534587"/>
          </a:xfrm>
        </p:spPr>
        <p:txBody>
          <a:bodyPr>
            <a:normAutofit/>
          </a:bodyPr>
          <a:lstStyle/>
          <a:p>
            <a:r>
              <a:rPr lang="en-US">
                <a:latin typeface="Times New Roman" panose="02020603050405020304" pitchFamily="18" charset="0"/>
                <a:cs typeface="Times New Roman" panose="02020603050405020304" pitchFamily="18" charset="0"/>
              </a:rPr>
              <a:t>Megan Matott, DO </a:t>
            </a:r>
          </a:p>
          <a:p>
            <a:r>
              <a:rPr lang="en-US">
                <a:latin typeface="Times New Roman" panose="02020603050405020304" pitchFamily="18" charset="0"/>
                <a:cs typeface="Times New Roman" panose="02020603050405020304" pitchFamily="18" charset="0"/>
              </a:rPr>
              <a:t>Hospice &amp; Palliative Medicine  </a:t>
            </a:r>
          </a:p>
          <a:p>
            <a:r>
              <a:rPr lang="en-US">
                <a:latin typeface="Times New Roman" panose="02020603050405020304" pitchFamily="18" charset="0"/>
                <a:cs typeface="Times New Roman" panose="02020603050405020304" pitchFamily="18" charset="0"/>
              </a:rPr>
              <a:t>March 28, 2025</a:t>
            </a:r>
            <a:endParaRPr lang="en-US" dirty="0">
              <a:latin typeface="Times New Roman" panose="02020603050405020304" pitchFamily="18" charset="0"/>
              <a:cs typeface="Times New Roman" panose="02020603050405020304" pitchFamily="18" charset="0"/>
            </a:endParaRPr>
          </a:p>
        </p:txBody>
      </p:sp>
      <p:sp>
        <p:nvSpPr>
          <p:cNvPr id="31" name="Arc 15">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Oval 17">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8495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0309FBE-FB21-0173-FC1F-688E87822232}"/>
              </a:ext>
            </a:extLst>
          </p:cNvPr>
          <p:cNvSpPr>
            <a:spLocks noGrp="1"/>
          </p:cNvSpPr>
          <p:nvPr>
            <p:ph type="title"/>
          </p:nvPr>
        </p:nvSpPr>
        <p:spPr>
          <a:xfrm>
            <a:off x="838200" y="365125"/>
            <a:ext cx="10515600" cy="1325563"/>
          </a:xfrm>
        </p:spPr>
        <p:txBody>
          <a:bodyPr>
            <a:normAutofit fontScale="90000"/>
          </a:bodyPr>
          <a:lstStyle/>
          <a:p>
            <a:r>
              <a:rPr lang="en-US" sz="5400" dirty="0">
                <a:latin typeface="Times New Roman" panose="02020603050405020304" pitchFamily="18" charset="0"/>
                <a:cs typeface="Times New Roman" panose="02020603050405020304" pitchFamily="18" charset="0"/>
              </a:rPr>
              <a:t>Nausea &amp; Vomiting: Specific Etiologies </a:t>
            </a:r>
            <a:endParaRPr lang="en-US" sz="54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ACDE2DF-26F3-0AA0-AF8A-D2C0626B7812}"/>
              </a:ext>
            </a:extLst>
          </p:cNvPr>
          <p:cNvSpPr>
            <a:spLocks noGrp="1"/>
          </p:cNvSpPr>
          <p:nvPr>
            <p:ph idx="1"/>
          </p:nvPr>
        </p:nvSpPr>
        <p:spPr>
          <a:xfrm>
            <a:off x="838200" y="1929384"/>
            <a:ext cx="10515600" cy="4251960"/>
          </a:xfrm>
        </p:spPr>
        <p:txBody>
          <a:bodyPr>
            <a:normAutofit/>
          </a:bodyPr>
          <a:lstStyle/>
          <a:p>
            <a:r>
              <a:rPr lang="en-US" sz="2200" dirty="0">
                <a:latin typeface="Times New Roman" panose="02020603050405020304" pitchFamily="18" charset="0"/>
                <a:cs typeface="Times New Roman" panose="02020603050405020304" pitchFamily="18" charset="0"/>
              </a:rPr>
              <a:t>Chemo-R Trigger Zone (CTZ): metabolic (uremia, sepsis, </a:t>
            </a:r>
            <a:r>
              <a:rPr lang="en-US" sz="2200" dirty="0" err="1">
                <a:latin typeface="Times New Roman" panose="02020603050405020304" pitchFamily="18" charset="0"/>
                <a:cs typeface="Times New Roman" panose="02020603050405020304" pitchFamily="18" charset="0"/>
              </a:rPr>
              <a:t>lytes</a:t>
            </a:r>
            <a:r>
              <a:rPr lang="en-US" sz="2200" dirty="0">
                <a:latin typeface="Times New Roman" panose="02020603050405020304" pitchFamily="18" charset="0"/>
                <a:cs typeface="Times New Roman" panose="02020603050405020304" pitchFamily="18" charset="0"/>
              </a:rPr>
              <a:t>, infection) </a:t>
            </a:r>
            <a:r>
              <a:rPr lang="en-US" sz="2200" dirty="0">
                <a:latin typeface="Times New Roman" panose="02020603050405020304" pitchFamily="18" charset="0"/>
                <a:cs typeface="Times New Roman" panose="02020603050405020304" pitchFamily="18" charset="0"/>
                <a:sym typeface="Wingdings" panose="05000000000000000000" pitchFamily="2" charset="2"/>
              </a:rPr>
              <a:t> </a:t>
            </a:r>
            <a:r>
              <a:rPr lang="en-US" sz="2200" dirty="0">
                <a:latin typeface="Times New Roman" panose="02020603050405020304" pitchFamily="18" charset="0"/>
                <a:cs typeface="Times New Roman" panose="02020603050405020304" pitchFamily="18" charset="0"/>
              </a:rPr>
              <a:t>Haldol </a:t>
            </a:r>
          </a:p>
          <a:p>
            <a:r>
              <a:rPr lang="en-US" sz="2200" dirty="0">
                <a:latin typeface="Times New Roman" panose="02020603050405020304" pitchFamily="18" charset="0"/>
                <a:cs typeface="Times New Roman" panose="02020603050405020304" pitchFamily="18" charset="0"/>
              </a:rPr>
              <a:t>Cortex: anticipatory NV, high ICP, meningeal/CNS tumors </a:t>
            </a:r>
            <a:r>
              <a:rPr lang="en-US" sz="2200" dirty="0">
                <a:latin typeface="Times New Roman" panose="02020603050405020304" pitchFamily="18" charset="0"/>
                <a:cs typeface="Times New Roman" panose="02020603050405020304" pitchFamily="18" charset="0"/>
                <a:sym typeface="Wingdings" panose="05000000000000000000" pitchFamily="2" charset="2"/>
              </a:rPr>
              <a:t> </a:t>
            </a:r>
            <a:r>
              <a:rPr lang="en-US" sz="2200" dirty="0">
                <a:latin typeface="Times New Roman" panose="02020603050405020304" pitchFamily="18" charset="0"/>
                <a:cs typeface="Times New Roman" panose="02020603050405020304" pitchFamily="18" charset="0"/>
              </a:rPr>
              <a:t>Benzos </a:t>
            </a:r>
          </a:p>
          <a:p>
            <a:r>
              <a:rPr lang="en-US" sz="2200" dirty="0">
                <a:latin typeface="Times New Roman" panose="02020603050405020304" pitchFamily="18" charset="0"/>
                <a:cs typeface="Times New Roman" panose="02020603050405020304" pitchFamily="18" charset="0"/>
              </a:rPr>
              <a:t>Peripheral/GI Pathway: meds (iron, antibiotics, NSAIDs, ETOH), constipation, GI bleeding, tumor/obstructions, infections </a:t>
            </a:r>
            <a:r>
              <a:rPr lang="en-US" sz="2200" dirty="0">
                <a:latin typeface="Times New Roman" panose="02020603050405020304" pitchFamily="18" charset="0"/>
                <a:cs typeface="Times New Roman" panose="02020603050405020304" pitchFamily="18" charset="0"/>
                <a:sym typeface="Wingdings" panose="05000000000000000000" pitchFamily="2" charset="2"/>
              </a:rPr>
              <a:t> </a:t>
            </a:r>
            <a:r>
              <a:rPr lang="en-US" sz="2200" dirty="0">
                <a:latin typeface="Times New Roman" panose="02020603050405020304" pitchFamily="18" charset="0"/>
                <a:cs typeface="Times New Roman" panose="02020603050405020304" pitchFamily="18" charset="0"/>
              </a:rPr>
              <a:t>5HT3-R blockers (Zofran)</a:t>
            </a:r>
          </a:p>
          <a:p>
            <a:r>
              <a:rPr lang="en-US" sz="2200" dirty="0">
                <a:latin typeface="Times New Roman" panose="02020603050405020304" pitchFamily="18" charset="0"/>
                <a:cs typeface="Times New Roman" panose="02020603050405020304" pitchFamily="18" charset="0"/>
              </a:rPr>
              <a:t>Vestibular: motion sickness, middle ear/otoliths dt dehydration, ototoxic chemo </a:t>
            </a:r>
            <a:r>
              <a:rPr lang="en-US" sz="2200" dirty="0">
                <a:latin typeface="Times New Roman" panose="02020603050405020304" pitchFamily="18" charset="0"/>
                <a:cs typeface="Times New Roman" panose="02020603050405020304" pitchFamily="18" charset="0"/>
                <a:sym typeface="Wingdings" panose="05000000000000000000" pitchFamily="2" charset="2"/>
              </a:rPr>
              <a:t></a:t>
            </a:r>
            <a:r>
              <a:rPr lang="en-US" sz="2200" dirty="0">
                <a:latin typeface="Times New Roman" panose="02020603050405020304" pitchFamily="18" charset="0"/>
                <a:cs typeface="Times New Roman" panose="02020603050405020304" pitchFamily="18" charset="0"/>
              </a:rPr>
              <a:t> Anticholinergic/Antihistamines = Meclizine, Benadryl, Phenergan (promethazine), Scopolamine</a:t>
            </a:r>
          </a:p>
          <a:p>
            <a:r>
              <a:rPr lang="en-US" sz="2200" dirty="0">
                <a:latin typeface="Times New Roman" panose="02020603050405020304" pitchFamily="18" charset="0"/>
                <a:cs typeface="Times New Roman" panose="02020603050405020304" pitchFamily="18" charset="0"/>
              </a:rPr>
              <a:t>Chemo-induced NV </a:t>
            </a:r>
            <a:r>
              <a:rPr lang="en-US" sz="2200" dirty="0">
                <a:latin typeface="Times New Roman" panose="02020603050405020304" pitchFamily="18" charset="0"/>
                <a:cs typeface="Times New Roman" panose="02020603050405020304" pitchFamily="18" charset="0"/>
                <a:sym typeface="Wingdings" panose="05000000000000000000" pitchFamily="2" charset="2"/>
              </a:rPr>
              <a:t> 1</a:t>
            </a:r>
            <a:r>
              <a:rPr lang="en-US" sz="2200" baseline="30000" dirty="0">
                <a:latin typeface="Times New Roman" panose="02020603050405020304" pitchFamily="18" charset="0"/>
                <a:cs typeface="Times New Roman" panose="02020603050405020304" pitchFamily="18" charset="0"/>
                <a:sym typeface="Wingdings" panose="05000000000000000000" pitchFamily="2" charset="2"/>
              </a:rPr>
              <a:t>st</a:t>
            </a:r>
            <a:r>
              <a:rPr lang="en-US" sz="2200" dirty="0">
                <a:latin typeface="Times New Roman" panose="02020603050405020304" pitchFamily="18" charset="0"/>
                <a:cs typeface="Times New Roman" panose="02020603050405020304" pitchFamily="18" charset="0"/>
                <a:sym typeface="Wingdings" panose="05000000000000000000" pitchFamily="2" charset="2"/>
              </a:rPr>
              <a:t> line: </a:t>
            </a:r>
            <a:r>
              <a:rPr lang="en-US" sz="2200" dirty="0" err="1">
                <a:latin typeface="Times New Roman" panose="02020603050405020304" pitchFamily="18" charset="0"/>
                <a:cs typeface="Times New Roman" panose="02020603050405020304" pitchFamily="18" charset="0"/>
                <a:sym typeface="Wingdings" panose="05000000000000000000" pitchFamily="2" charset="2"/>
              </a:rPr>
              <a:t>Aprepitant</a:t>
            </a:r>
            <a:r>
              <a:rPr lang="en-US" sz="2200" dirty="0">
                <a:latin typeface="Times New Roman" panose="02020603050405020304" pitchFamily="18" charset="0"/>
                <a:cs typeface="Times New Roman" panose="02020603050405020304" pitchFamily="18" charset="0"/>
                <a:sym typeface="Wingdings" panose="05000000000000000000" pitchFamily="2" charset="2"/>
              </a:rPr>
              <a:t> (NK-1 R antagonist) along w </a:t>
            </a:r>
            <a:r>
              <a:rPr lang="en-US" sz="2200" dirty="0" err="1">
                <a:latin typeface="Times New Roman" panose="02020603050405020304" pitchFamily="18" charset="0"/>
                <a:cs typeface="Times New Roman" panose="02020603050405020304" pitchFamily="18" charset="0"/>
                <a:sym typeface="Wingdings" panose="05000000000000000000" pitchFamily="2" charset="2"/>
              </a:rPr>
              <a:t>dex</a:t>
            </a:r>
            <a:r>
              <a:rPr lang="en-US" sz="2200" dirty="0">
                <a:latin typeface="Times New Roman" panose="02020603050405020304" pitchFamily="18" charset="0"/>
                <a:cs typeface="Times New Roman" panose="02020603050405020304" pitchFamily="18" charset="0"/>
                <a:sym typeface="Wingdings" panose="05000000000000000000" pitchFamily="2" charset="2"/>
              </a:rPr>
              <a:t>, 2</a:t>
            </a:r>
            <a:r>
              <a:rPr lang="en-US" sz="2200" baseline="30000" dirty="0">
                <a:latin typeface="Times New Roman" panose="02020603050405020304" pitchFamily="18" charset="0"/>
                <a:cs typeface="Times New Roman" panose="02020603050405020304" pitchFamily="18" charset="0"/>
                <a:sym typeface="Wingdings" panose="05000000000000000000" pitchFamily="2" charset="2"/>
              </a:rPr>
              <a:t>nd</a:t>
            </a:r>
            <a:r>
              <a:rPr lang="en-US" sz="2200" dirty="0">
                <a:latin typeface="Times New Roman" panose="02020603050405020304" pitchFamily="18" charset="0"/>
                <a:cs typeface="Times New Roman" panose="02020603050405020304" pitchFamily="18" charset="0"/>
                <a:sym typeface="Wingdings" panose="05000000000000000000" pitchFamily="2" charset="2"/>
              </a:rPr>
              <a:t> line: Zyprexa, 3</a:t>
            </a:r>
            <a:r>
              <a:rPr lang="en-US" sz="2200" baseline="30000" dirty="0">
                <a:latin typeface="Times New Roman" panose="02020603050405020304" pitchFamily="18" charset="0"/>
                <a:cs typeface="Times New Roman" panose="02020603050405020304" pitchFamily="18" charset="0"/>
                <a:sym typeface="Wingdings" panose="05000000000000000000" pitchFamily="2" charset="2"/>
              </a:rPr>
              <a:t>rd</a:t>
            </a:r>
            <a:r>
              <a:rPr lang="en-US" sz="2200" dirty="0">
                <a:latin typeface="Times New Roman" panose="02020603050405020304" pitchFamily="18" charset="0"/>
                <a:cs typeface="Times New Roman" panose="02020603050405020304" pitchFamily="18" charset="0"/>
                <a:sym typeface="Wingdings" panose="05000000000000000000" pitchFamily="2" charset="2"/>
              </a:rPr>
              <a:t> line: Zofran</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3617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3833953B-7F50-DE7C-0BB0-498B0AFFD17C}"/>
              </a:ext>
            </a:extLst>
          </p:cNvPr>
          <p:cNvSpPr>
            <a:spLocks noGrp="1"/>
          </p:cNvSpPr>
          <p:nvPr>
            <p:ph type="title"/>
          </p:nvPr>
        </p:nvSpPr>
        <p:spPr>
          <a:xfrm>
            <a:off x="838200" y="401221"/>
            <a:ext cx="10515600" cy="1348065"/>
          </a:xfrm>
        </p:spPr>
        <p:txBody>
          <a:bodyPr>
            <a:normAutofit/>
          </a:bodyPr>
          <a:lstStyle/>
          <a:p>
            <a:r>
              <a:rPr lang="en-US" sz="5400">
                <a:solidFill>
                  <a:srgbClr val="FFFFFF"/>
                </a:solidFill>
                <a:latin typeface="Times New Roman" panose="02020603050405020304" pitchFamily="18" charset="0"/>
                <a:cs typeface="Times New Roman" panose="02020603050405020304" pitchFamily="18" charset="0"/>
              </a:rPr>
              <a:t>Patient Case #3</a:t>
            </a:r>
            <a:endParaRPr lang="en-US" sz="5400">
              <a:solidFill>
                <a:srgbClr val="FFFFFF"/>
              </a:solidFill>
            </a:endParaRPr>
          </a:p>
        </p:txBody>
      </p:sp>
      <p:sp>
        <p:nvSpPr>
          <p:cNvPr id="3" name="Content Placeholder 2">
            <a:extLst>
              <a:ext uri="{FF2B5EF4-FFF2-40B4-BE49-F238E27FC236}">
                <a16:creationId xmlns:a16="http://schemas.microsoft.com/office/drawing/2014/main" id="{02628241-CA18-58E0-C421-E3E03E689499}"/>
              </a:ext>
            </a:extLst>
          </p:cNvPr>
          <p:cNvSpPr>
            <a:spLocks noGrp="1"/>
          </p:cNvSpPr>
          <p:nvPr>
            <p:ph idx="1"/>
          </p:nvPr>
        </p:nvSpPr>
        <p:spPr>
          <a:xfrm>
            <a:off x="838200" y="2586789"/>
            <a:ext cx="10515600" cy="3590174"/>
          </a:xfrm>
        </p:spPr>
        <p:txBody>
          <a:bodyPr>
            <a:normAutofit/>
          </a:bodyPr>
          <a:lstStyle/>
          <a:p>
            <a:r>
              <a:rPr lang="en-US" sz="2400" dirty="0">
                <a:latin typeface="Times New Roman" panose="02020603050405020304" pitchFamily="18" charset="0"/>
                <a:cs typeface="Times New Roman" panose="02020603050405020304" pitchFamily="18" charset="0"/>
              </a:rPr>
              <a:t>67F, Metastatic Colon CA, Mets to liver &amp; bone, on CA-directed </a:t>
            </a:r>
            <a:r>
              <a:rPr lang="en-US" sz="2400" dirty="0" err="1">
                <a:latin typeface="Times New Roman" panose="02020603050405020304" pitchFamily="18" charset="0"/>
                <a:cs typeface="Times New Roman" panose="02020603050405020304" pitchFamily="18" charset="0"/>
              </a:rPr>
              <a:t>tx</a:t>
            </a:r>
            <a:r>
              <a:rPr lang="en-US" sz="2400" dirty="0">
                <a:latin typeface="Times New Roman" panose="02020603050405020304" pitchFamily="18" charset="0"/>
                <a:cs typeface="Times New Roman" panose="02020603050405020304" pitchFamily="18" charset="0"/>
              </a:rPr>
              <a:t> </a:t>
            </a:r>
          </a:p>
          <a:p>
            <a:r>
              <a:rPr lang="en-US" sz="2200" dirty="0">
                <a:latin typeface="Times New Roman" panose="02020603050405020304" pitchFamily="18" charset="0"/>
                <a:cs typeface="Times New Roman" panose="02020603050405020304" pitchFamily="18" charset="0"/>
              </a:rPr>
              <a:t>You stop her Haldol and rotate her to Zofran. NV remains controlled, and her symptoms of restlessness resolve over the next several days/wks. </a:t>
            </a:r>
          </a:p>
          <a:p>
            <a:r>
              <a:rPr lang="en-US" sz="2200" dirty="0">
                <a:latin typeface="Times New Roman" panose="02020603050405020304" pitchFamily="18" charset="0"/>
                <a:cs typeface="Times New Roman" panose="02020603050405020304" pitchFamily="18" charset="0"/>
              </a:rPr>
              <a:t>GI symptoms controlled on PRN Zofran. Pain controlled on PRN opioids.</a:t>
            </a:r>
          </a:p>
          <a:p>
            <a:r>
              <a:rPr lang="en-US" sz="2200" dirty="0">
                <a:latin typeface="Times New Roman" panose="02020603050405020304" pitchFamily="18" charset="0"/>
                <a:cs typeface="Times New Roman" panose="02020603050405020304" pitchFamily="18" charset="0"/>
              </a:rPr>
              <a:t>A month later, you see her for follow up, and she complains of feeling okay overall, but has had difficulty with her bowel movements. States when she goes to the bathroom, not much stool comes out, and she only goes every couple days. </a:t>
            </a:r>
          </a:p>
          <a:p>
            <a:r>
              <a:rPr lang="en-US" sz="2200" i="1" dirty="0">
                <a:latin typeface="Times New Roman" panose="02020603050405020304" pitchFamily="18" charset="0"/>
                <a:cs typeface="Times New Roman" panose="02020603050405020304" pitchFamily="18" charset="0"/>
              </a:rPr>
              <a:t>What should we do about her constipation?</a:t>
            </a:r>
          </a:p>
          <a:p>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3734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0CB54D-0E0A-C601-A609-167A0F3FA197}"/>
              </a:ext>
            </a:extLst>
          </p:cNvPr>
          <p:cNvSpPr>
            <a:spLocks noGrp="1"/>
          </p:cNvSpPr>
          <p:nvPr>
            <p:ph type="title"/>
          </p:nvPr>
        </p:nvSpPr>
        <p:spPr>
          <a:xfrm>
            <a:off x="838200" y="365125"/>
            <a:ext cx="10515600" cy="1325563"/>
          </a:xfrm>
        </p:spPr>
        <p:txBody>
          <a:bodyPr>
            <a:normAutofit/>
          </a:bodyPr>
          <a:lstStyle/>
          <a:p>
            <a:r>
              <a:rPr lang="en-US" sz="5400">
                <a:latin typeface="Times New Roman" panose="02020603050405020304" pitchFamily="18" charset="0"/>
                <a:cs typeface="Times New Roman" panose="02020603050405020304" pitchFamily="18" charset="0"/>
              </a:rPr>
              <a:t>Constipation </a:t>
            </a:r>
            <a:endParaRPr 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8E8DE1F-FDC1-61B5-FF51-2CA495DDA50B}"/>
              </a:ext>
            </a:extLst>
          </p:cNvPr>
          <p:cNvSpPr>
            <a:spLocks noGrp="1"/>
          </p:cNvSpPr>
          <p:nvPr>
            <p:ph idx="1"/>
          </p:nvPr>
        </p:nvSpPr>
        <p:spPr>
          <a:xfrm>
            <a:off x="838200" y="1929384"/>
            <a:ext cx="10515600" cy="4251960"/>
          </a:xfrm>
        </p:spPr>
        <p:txBody>
          <a:bodyPr>
            <a:normAutofit lnSpcReduction="10000"/>
          </a:bodyPr>
          <a:lstStyle/>
          <a:p>
            <a:r>
              <a:rPr lang="en-US" sz="1900" dirty="0">
                <a:latin typeface="Times New Roman" panose="02020603050405020304" pitchFamily="18" charset="0"/>
                <a:cs typeface="Times New Roman" panose="02020603050405020304" pitchFamily="18" charset="0"/>
              </a:rPr>
              <a:t>Treatment of Constipation: hydration, fiber, activity, dc meds, </a:t>
            </a:r>
            <a:r>
              <a:rPr lang="en-US" sz="1900" dirty="0" err="1">
                <a:latin typeface="Times New Roman" panose="02020603050405020304" pitchFamily="18" charset="0"/>
                <a:cs typeface="Times New Roman" panose="02020603050405020304" pitchFamily="18" charset="0"/>
              </a:rPr>
              <a:t>abdo</a:t>
            </a:r>
            <a:r>
              <a:rPr lang="en-US" sz="1900" dirty="0">
                <a:latin typeface="Times New Roman" panose="02020603050405020304" pitchFamily="18" charset="0"/>
                <a:cs typeface="Times New Roman" panose="02020603050405020304" pitchFamily="18" charset="0"/>
              </a:rPr>
              <a:t> massage, </a:t>
            </a:r>
            <a:r>
              <a:rPr lang="en-US" sz="1900" dirty="0" err="1">
                <a:latin typeface="Times New Roman" panose="02020603050405020304" pitchFamily="18" charset="0"/>
                <a:cs typeface="Times New Roman" panose="02020603050405020304" pitchFamily="18" charset="0"/>
              </a:rPr>
              <a:t>rx</a:t>
            </a:r>
            <a:r>
              <a:rPr lang="en-US" sz="1900" dirty="0">
                <a:latin typeface="Times New Roman" panose="02020603050405020304" pitchFamily="18" charset="0"/>
                <a:cs typeface="Times New Roman" panose="02020603050405020304" pitchFamily="18" charset="0"/>
              </a:rPr>
              <a:t> </a:t>
            </a:r>
          </a:p>
          <a:p>
            <a:r>
              <a:rPr lang="en-US" sz="1900" dirty="0">
                <a:latin typeface="Times New Roman" panose="02020603050405020304" pitchFamily="18" charset="0"/>
                <a:cs typeface="Times New Roman" panose="02020603050405020304" pitchFamily="18" charset="0"/>
              </a:rPr>
              <a:t>Bulking Agents/Fiber: psyllium, methylcellulose, wheat dextrin, polycarbophil, better for active pts w good hydration status </a:t>
            </a:r>
          </a:p>
          <a:p>
            <a:r>
              <a:rPr lang="en-US" sz="1900" dirty="0">
                <a:latin typeface="Times New Roman" panose="02020603050405020304" pitchFamily="18" charset="0"/>
                <a:cs typeface="Times New Roman" panose="02020603050405020304" pitchFamily="18" charset="0"/>
              </a:rPr>
              <a:t>Surfactants: softeners -&gt; Docusate, loose/mushy stool (not-preferred)</a:t>
            </a:r>
          </a:p>
          <a:p>
            <a:r>
              <a:rPr lang="en-US" sz="1900" dirty="0">
                <a:latin typeface="Times New Roman" panose="02020603050405020304" pitchFamily="18" charset="0"/>
                <a:cs typeface="Times New Roman" panose="02020603050405020304" pitchFamily="18" charset="0"/>
              </a:rPr>
              <a:t>Osmotic Agents: PEG/</a:t>
            </a:r>
            <a:r>
              <a:rPr lang="en-US" sz="1900" dirty="0" err="1">
                <a:latin typeface="Times New Roman" panose="02020603050405020304" pitchFamily="18" charset="0"/>
                <a:cs typeface="Times New Roman" panose="02020603050405020304" pitchFamily="18" charset="0"/>
              </a:rPr>
              <a:t>Miralax</a:t>
            </a:r>
            <a:r>
              <a:rPr lang="en-US" sz="1900" dirty="0">
                <a:latin typeface="Times New Roman" panose="02020603050405020304" pitchFamily="18" charset="0"/>
                <a:cs typeface="Times New Roman" panose="02020603050405020304" pitchFamily="18" charset="0"/>
              </a:rPr>
              <a:t>, Lactulose (+gas), Sorbitol (+gas), </a:t>
            </a:r>
            <a:r>
              <a:rPr lang="en-US" sz="1900" dirty="0" err="1">
                <a:latin typeface="Times New Roman" panose="02020603050405020304" pitchFamily="18" charset="0"/>
                <a:cs typeface="Times New Roman" panose="02020603050405020304" pitchFamily="18" charset="0"/>
              </a:rPr>
              <a:t>Gylcerin</a:t>
            </a:r>
            <a:r>
              <a:rPr lang="en-US" sz="1900" dirty="0">
                <a:latin typeface="Times New Roman" panose="02020603050405020304" pitchFamily="18" charset="0"/>
                <a:cs typeface="Times New Roman" panose="02020603050405020304" pitchFamily="18" charset="0"/>
              </a:rPr>
              <a:t>, Mag Citrate, Mag Sulfate (avoid mag in renal </a:t>
            </a:r>
            <a:r>
              <a:rPr lang="en-US" sz="1900" dirty="0" err="1">
                <a:latin typeface="Times New Roman" panose="02020603050405020304" pitchFamily="18" charset="0"/>
                <a:cs typeface="Times New Roman" panose="02020603050405020304" pitchFamily="18" charset="0"/>
              </a:rPr>
              <a:t>dz</a:t>
            </a:r>
            <a:r>
              <a:rPr lang="en-US" sz="1900" dirty="0">
                <a:latin typeface="Times New Roman" panose="02020603050405020304" pitchFamily="18" charset="0"/>
                <a:cs typeface="Times New Roman" panose="02020603050405020304" pitchFamily="18" charset="0"/>
              </a:rPr>
              <a:t>)</a:t>
            </a:r>
          </a:p>
          <a:p>
            <a:r>
              <a:rPr lang="en-US" sz="1900" dirty="0">
                <a:latin typeface="Times New Roman" panose="02020603050405020304" pitchFamily="18" charset="0"/>
                <a:cs typeface="Times New Roman" panose="02020603050405020304" pitchFamily="18" charset="0"/>
              </a:rPr>
              <a:t>Simulants: Bisacodyl (</a:t>
            </a:r>
            <a:r>
              <a:rPr lang="en-US" sz="1900" dirty="0" err="1">
                <a:latin typeface="Times New Roman" panose="02020603050405020304" pitchFamily="18" charset="0"/>
                <a:cs typeface="Times New Roman" panose="02020603050405020304" pitchFamily="18" charset="0"/>
              </a:rPr>
              <a:t>ducolax</a:t>
            </a:r>
            <a:r>
              <a:rPr lang="en-US" sz="1900" dirty="0">
                <a:latin typeface="Times New Roman" panose="02020603050405020304" pitchFamily="18" charset="0"/>
                <a:cs typeface="Times New Roman" panose="02020603050405020304" pitchFamily="18" charset="0"/>
              </a:rPr>
              <a:t>), senna (no tolerance/addiction)</a:t>
            </a:r>
          </a:p>
          <a:p>
            <a:r>
              <a:rPr lang="en-US" sz="1900" dirty="0">
                <a:latin typeface="Times New Roman" panose="02020603050405020304" pitchFamily="18" charset="0"/>
                <a:cs typeface="Times New Roman" panose="02020603050405020304" pitchFamily="18" charset="0"/>
              </a:rPr>
              <a:t>Secretory Agents: </a:t>
            </a:r>
            <a:r>
              <a:rPr lang="en-US" sz="1900" dirty="0" err="1">
                <a:latin typeface="Times New Roman" panose="02020603050405020304" pitchFamily="18" charset="0"/>
                <a:cs typeface="Times New Roman" panose="02020603050405020304" pitchFamily="18" charset="0"/>
              </a:rPr>
              <a:t>Lubiprostone</a:t>
            </a:r>
            <a:r>
              <a:rPr lang="en-US" sz="1900" dirty="0">
                <a:latin typeface="Times New Roman" panose="02020603050405020304" pitchFamily="18" charset="0"/>
                <a:cs typeface="Times New Roman" panose="02020603050405020304" pitchFamily="18" charset="0"/>
              </a:rPr>
              <a:t>, Linaclotide (</a:t>
            </a:r>
            <a:r>
              <a:rPr lang="en-US" sz="1900" dirty="0" err="1">
                <a:latin typeface="Times New Roman" panose="02020603050405020304" pitchFamily="18" charset="0"/>
                <a:cs typeface="Times New Roman" panose="02020603050405020304" pitchFamily="18" charset="0"/>
              </a:rPr>
              <a:t>Linzess</a:t>
            </a:r>
            <a:r>
              <a:rPr lang="en-US" sz="1900" dirty="0">
                <a:latin typeface="Times New Roman" panose="02020603050405020304" pitchFamily="18" charset="0"/>
                <a:cs typeface="Times New Roman" panose="02020603050405020304" pitchFamily="18" charset="0"/>
              </a:rPr>
              <a:t>) – risk of dehydration </a:t>
            </a:r>
          </a:p>
          <a:p>
            <a:r>
              <a:rPr lang="en-US" sz="1900" dirty="0">
                <a:latin typeface="Times New Roman" panose="02020603050405020304" pitchFamily="18" charset="0"/>
                <a:cs typeface="Times New Roman" panose="02020603050405020304" pitchFamily="18" charset="0"/>
              </a:rPr>
              <a:t>Supps: Docusate </a:t>
            </a:r>
            <a:r>
              <a:rPr lang="en-US" sz="1900" dirty="0" err="1">
                <a:latin typeface="Times New Roman" panose="02020603050405020304" pitchFamily="18" charset="0"/>
                <a:cs typeface="Times New Roman" panose="02020603050405020304" pitchFamily="18" charset="0"/>
              </a:rPr>
              <a:t>sp</a:t>
            </a:r>
            <a:r>
              <a:rPr lang="en-US" sz="1900" dirty="0">
                <a:latin typeface="Times New Roman" panose="02020603050405020304" pitchFamily="18" charset="0"/>
                <a:cs typeface="Times New Roman" panose="02020603050405020304" pitchFamily="18" charset="0"/>
              </a:rPr>
              <a:t>, Bisacodyl </a:t>
            </a:r>
            <a:r>
              <a:rPr lang="en-US" sz="1900" dirty="0" err="1">
                <a:latin typeface="Times New Roman" panose="02020603050405020304" pitchFamily="18" charset="0"/>
                <a:cs typeface="Times New Roman" panose="02020603050405020304" pitchFamily="18" charset="0"/>
              </a:rPr>
              <a:t>sp</a:t>
            </a:r>
            <a:r>
              <a:rPr lang="en-US" sz="1900" dirty="0">
                <a:latin typeface="Times New Roman" panose="02020603050405020304" pitchFamily="18" charset="0"/>
                <a:cs typeface="Times New Roman" panose="02020603050405020304" pitchFamily="18" charset="0"/>
              </a:rPr>
              <a:t> </a:t>
            </a:r>
          </a:p>
          <a:p>
            <a:r>
              <a:rPr lang="en-US" sz="1900" dirty="0">
                <a:latin typeface="Times New Roman" panose="02020603050405020304" pitchFamily="18" charset="0"/>
                <a:cs typeface="Times New Roman" panose="02020603050405020304" pitchFamily="18" charset="0"/>
              </a:rPr>
              <a:t>Enemas: mineral oil, soap suds, fleet (enemas best for fecal impaction if no bleeding/perf)</a:t>
            </a:r>
          </a:p>
          <a:p>
            <a:pPr lvl="1"/>
            <a:r>
              <a:rPr lang="en-US" sz="1900" dirty="0">
                <a:latin typeface="Times New Roman" panose="02020603050405020304" pitchFamily="18" charset="0"/>
                <a:cs typeface="Times New Roman" panose="02020603050405020304" pitchFamily="18" charset="0"/>
              </a:rPr>
              <a:t>Fleet Enemas: (Na+ Phosphate prep): avoid in renal pts, CHF, cirrhosis, elderly/frail -&gt; intravascular depletion, sig fluid shift, high phosphate, low Ca+, low K+, phosphate neuropathy</a:t>
            </a:r>
          </a:p>
          <a:p>
            <a:r>
              <a:rPr lang="en-US" sz="1900" dirty="0">
                <a:latin typeface="Times New Roman" panose="02020603050405020304" pitchFamily="18" charset="0"/>
                <a:cs typeface="Times New Roman" panose="02020603050405020304" pitchFamily="18" charset="0"/>
              </a:rPr>
              <a:t>Preference: </a:t>
            </a:r>
            <a:r>
              <a:rPr lang="en-US" sz="1900" dirty="0" err="1">
                <a:latin typeface="Times New Roman" panose="02020603050405020304" pitchFamily="18" charset="0"/>
                <a:cs typeface="Times New Roman" panose="02020603050405020304" pitchFamily="18" charset="0"/>
              </a:rPr>
              <a:t>Miralax</a:t>
            </a:r>
            <a:r>
              <a:rPr lang="en-US" sz="1900" dirty="0">
                <a:latin typeface="Times New Roman" panose="02020603050405020304" pitchFamily="18" charset="0"/>
                <a:cs typeface="Times New Roman" panose="02020603050405020304" pitchFamily="18" charset="0"/>
              </a:rPr>
              <a:t> in AM, Senna Nightly, Titrate both up to BID &amp; beyond as needed, before other </a:t>
            </a:r>
            <a:r>
              <a:rPr lang="en-US" sz="1900" dirty="0" err="1">
                <a:latin typeface="Times New Roman" panose="02020603050405020304" pitchFamily="18" charset="0"/>
                <a:cs typeface="Times New Roman" panose="02020603050405020304" pitchFamily="18" charset="0"/>
              </a:rPr>
              <a:t>rx</a:t>
            </a:r>
            <a:endParaRPr lang="en-US" sz="1900" dirty="0">
              <a:latin typeface="Times New Roman" panose="02020603050405020304" pitchFamily="18" charset="0"/>
              <a:cs typeface="Times New Roman" panose="02020603050405020304" pitchFamily="18" charset="0"/>
            </a:endParaRPr>
          </a:p>
          <a:p>
            <a:endParaRPr lang="en-US"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6420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E4DC1D-1F58-5C23-05C2-06F3F145C015}"/>
              </a:ext>
            </a:extLst>
          </p:cNvPr>
          <p:cNvSpPr>
            <a:spLocks noGrp="1"/>
          </p:cNvSpPr>
          <p:nvPr>
            <p:ph type="title"/>
          </p:nvPr>
        </p:nvSpPr>
        <p:spPr>
          <a:xfrm>
            <a:off x="572493" y="238539"/>
            <a:ext cx="11018520" cy="1434415"/>
          </a:xfrm>
        </p:spPr>
        <p:txBody>
          <a:bodyPr vert="horz" lIns="91440" tIns="45720" rIns="91440" bIns="45720" rtlCol="0" anchor="b">
            <a:normAutofit/>
          </a:bodyPr>
          <a:lstStyle/>
          <a:p>
            <a:r>
              <a:rPr lang="en-US" sz="5400" dirty="0">
                <a:latin typeface="Times" pitchFamily="2" charset="0"/>
              </a:rPr>
              <a:t>Patient Case #4</a:t>
            </a:r>
          </a:p>
        </p:txBody>
      </p:sp>
      <p:sp>
        <p:nvSpPr>
          <p:cNvPr id="14"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a:extLst>
              <a:ext uri="{FF2B5EF4-FFF2-40B4-BE49-F238E27FC236}">
                <a16:creationId xmlns:a16="http://schemas.microsoft.com/office/drawing/2014/main" id="{417BA581-66EF-EC42-F724-DCB105B5E376}"/>
              </a:ext>
            </a:extLst>
          </p:cNvPr>
          <p:cNvSpPr>
            <a:spLocks noGrp="1"/>
          </p:cNvSpPr>
          <p:nvPr>
            <p:ph sz="quarter" idx="4"/>
          </p:nvPr>
        </p:nvSpPr>
        <p:spPr>
          <a:xfrm>
            <a:off x="572493" y="2071316"/>
            <a:ext cx="6713552" cy="4119172"/>
          </a:xfrm>
        </p:spPr>
        <p:txBody>
          <a:bodyPr vert="horz" lIns="91440" tIns="45720" rIns="91440" bIns="45720" rtlCol="0" anchor="t">
            <a:normAutofit lnSpcReduction="10000"/>
          </a:bodyPr>
          <a:lstStyle/>
          <a:p>
            <a:r>
              <a:rPr lang="en-US" sz="2400" dirty="0">
                <a:latin typeface="Times New Roman" panose="02020603050405020304" pitchFamily="18" charset="0"/>
                <a:cs typeface="Times New Roman" panose="02020603050405020304" pitchFamily="18" charset="0"/>
              </a:rPr>
              <a:t>67F, Metastatic Colon CA, Mets to liver &amp; bone, on CA-directed </a:t>
            </a:r>
            <a:r>
              <a:rPr lang="en-US" sz="2400" dirty="0" err="1">
                <a:latin typeface="Times New Roman" panose="02020603050405020304" pitchFamily="18" charset="0"/>
                <a:cs typeface="Times New Roman" panose="02020603050405020304" pitchFamily="18" charset="0"/>
              </a:rPr>
              <a:t>tx</a:t>
            </a:r>
            <a:r>
              <a:rPr lang="en-US" sz="2400" dirty="0">
                <a:latin typeface="Times New Roman" panose="02020603050405020304" pitchFamily="18" charset="0"/>
                <a:cs typeface="Times New Roman" panose="02020603050405020304" pitchFamily="18" charset="0"/>
              </a:rPr>
              <a:t> </a:t>
            </a:r>
          </a:p>
          <a:p>
            <a:r>
              <a:rPr lang="en-US" sz="2400" dirty="0">
                <a:latin typeface="Times" pitchFamily="2" charset="0"/>
              </a:rPr>
              <a:t>Pt started on daily </a:t>
            </a:r>
            <a:r>
              <a:rPr lang="en-US" sz="2400" dirty="0" err="1">
                <a:latin typeface="Times" pitchFamily="2" charset="0"/>
              </a:rPr>
              <a:t>Miralax</a:t>
            </a:r>
            <a:r>
              <a:rPr lang="en-US" sz="2400" dirty="0">
                <a:latin typeface="Times" pitchFamily="2" charset="0"/>
              </a:rPr>
              <a:t> and nightly senna. She has been taking this for a week, with continued small and infrequent bowel movements. </a:t>
            </a:r>
          </a:p>
          <a:p>
            <a:r>
              <a:rPr lang="en-US" sz="2400" dirty="0">
                <a:latin typeface="Times" pitchFamily="2" charset="0"/>
              </a:rPr>
              <a:t>During a telephone follow up, you increase her </a:t>
            </a:r>
            <a:r>
              <a:rPr lang="en-US" sz="2400" dirty="0" err="1">
                <a:latin typeface="Times" pitchFamily="2" charset="0"/>
              </a:rPr>
              <a:t>Miralax</a:t>
            </a:r>
            <a:r>
              <a:rPr lang="en-US" sz="2400" dirty="0">
                <a:latin typeface="Times" pitchFamily="2" charset="0"/>
              </a:rPr>
              <a:t> to BID.</a:t>
            </a:r>
          </a:p>
          <a:p>
            <a:r>
              <a:rPr lang="en-US" sz="2400" dirty="0">
                <a:latin typeface="Times" pitchFamily="2" charset="0"/>
              </a:rPr>
              <a:t>A week later, she reports to the ED with abdominal pain. She is passing gas, Nausea, no vomiting, persistent feelings of constipation. </a:t>
            </a:r>
          </a:p>
          <a:p>
            <a:r>
              <a:rPr lang="en-US" sz="2400" i="1" dirty="0">
                <a:latin typeface="Times" pitchFamily="2" charset="0"/>
              </a:rPr>
              <a:t>This is her Abdo </a:t>
            </a:r>
            <a:r>
              <a:rPr lang="en-US" sz="2400" i="1" dirty="0" err="1">
                <a:latin typeface="Times" pitchFamily="2" charset="0"/>
              </a:rPr>
              <a:t>xray</a:t>
            </a:r>
            <a:r>
              <a:rPr lang="en-US" sz="2400" i="1" dirty="0">
                <a:latin typeface="Times" pitchFamily="2" charset="0"/>
              </a:rPr>
              <a:t>. What now?</a:t>
            </a:r>
          </a:p>
        </p:txBody>
      </p:sp>
      <p:pic>
        <p:nvPicPr>
          <p:cNvPr id="7" name="Content Placeholder 6">
            <a:extLst>
              <a:ext uri="{FF2B5EF4-FFF2-40B4-BE49-F238E27FC236}">
                <a16:creationId xmlns:a16="http://schemas.microsoft.com/office/drawing/2014/main" id="{562E87E7-730E-2F8A-4EF3-9B30842B5366}"/>
              </a:ext>
            </a:extLst>
          </p:cNvPr>
          <p:cNvPicPr>
            <a:picLocks noGrp="1" noChangeAspect="1"/>
          </p:cNvPicPr>
          <p:nvPr>
            <p:ph sz="half" idx="2"/>
          </p:nvPr>
        </p:nvPicPr>
        <p:blipFill>
          <a:blip r:embed="rId2"/>
          <a:srcRect t="10143" r="3" b="4106"/>
          <a:stretch/>
        </p:blipFill>
        <p:spPr>
          <a:xfrm>
            <a:off x="7675658" y="2093976"/>
            <a:ext cx="3941064" cy="4096512"/>
          </a:xfrm>
          <a:prstGeom prst="rect">
            <a:avLst/>
          </a:prstGeom>
        </p:spPr>
      </p:pic>
    </p:spTree>
    <p:extLst>
      <p:ext uri="{BB962C8B-B14F-4D97-AF65-F5344CB8AC3E}">
        <p14:creationId xmlns:p14="http://schemas.microsoft.com/office/powerpoint/2010/main" val="746406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94BCEA-895E-0ED6-B54E-A134850BE7A8}"/>
              </a:ext>
            </a:extLst>
          </p:cNvPr>
          <p:cNvSpPr>
            <a:spLocks noGrp="1"/>
          </p:cNvSpPr>
          <p:nvPr>
            <p:ph type="title"/>
          </p:nvPr>
        </p:nvSpPr>
        <p:spPr>
          <a:xfrm>
            <a:off x="838200" y="365125"/>
            <a:ext cx="10515600" cy="1325563"/>
          </a:xfrm>
        </p:spPr>
        <p:txBody>
          <a:bodyPr>
            <a:normAutofit/>
          </a:bodyPr>
          <a:lstStyle/>
          <a:p>
            <a:r>
              <a:rPr lang="en-US" sz="5400">
                <a:latin typeface="Times New Roman" panose="02020603050405020304" pitchFamily="18" charset="0"/>
                <a:cs typeface="Times New Roman" panose="02020603050405020304" pitchFamily="18" charset="0"/>
              </a:rPr>
              <a:t>Opioid Induced Constipation </a:t>
            </a:r>
            <a:endParaRPr 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FA45E39-67A6-D0F8-525D-2142B4304AE4}"/>
              </a:ext>
            </a:extLst>
          </p:cNvPr>
          <p:cNvSpPr>
            <a:spLocks noGrp="1"/>
          </p:cNvSpPr>
          <p:nvPr>
            <p:ph idx="1"/>
          </p:nvPr>
        </p:nvSpPr>
        <p:spPr>
          <a:xfrm>
            <a:off x="838200" y="1929384"/>
            <a:ext cx="10515600" cy="4251960"/>
          </a:xfrm>
        </p:spPr>
        <p:txBody>
          <a:bodyPr>
            <a:normAutofit/>
          </a:bodyPr>
          <a:lstStyle/>
          <a:p>
            <a:r>
              <a:rPr lang="en-US" sz="2200" dirty="0">
                <a:latin typeface="Times New Roman" panose="02020603050405020304" pitchFamily="18" charset="0"/>
                <a:cs typeface="Times New Roman" panose="02020603050405020304" pitchFamily="18" charset="0"/>
              </a:rPr>
              <a:t>NO tolerance develops to constipation, onset 5-25mins after </a:t>
            </a:r>
            <a:r>
              <a:rPr lang="en-US" sz="2200" dirty="0" err="1">
                <a:latin typeface="Times New Roman" panose="02020603050405020304" pitchFamily="18" charset="0"/>
                <a:cs typeface="Times New Roman" panose="02020603050405020304" pitchFamily="18" charset="0"/>
              </a:rPr>
              <a:t>rx</a:t>
            </a:r>
            <a:r>
              <a:rPr lang="en-US" sz="2200" dirty="0">
                <a:latin typeface="Times New Roman" panose="02020603050405020304" pitchFamily="18" charset="0"/>
                <a:cs typeface="Times New Roman" panose="02020603050405020304" pitchFamily="18" charset="0"/>
              </a:rPr>
              <a:t> dose</a:t>
            </a:r>
          </a:p>
          <a:p>
            <a:r>
              <a:rPr lang="en-US" sz="2200" dirty="0">
                <a:latin typeface="Times New Roman" panose="02020603050405020304" pitchFamily="18" charset="0"/>
                <a:cs typeface="Times New Roman" panose="02020603050405020304" pitchFamily="18" charset="0"/>
              </a:rPr>
              <a:t>Eval: R/O bowel obstruction, fecal impaction, acute process 1</a:t>
            </a:r>
            <a:r>
              <a:rPr lang="en-US" sz="2200" baseline="30000" dirty="0">
                <a:latin typeface="Times New Roman" panose="02020603050405020304" pitchFamily="18" charset="0"/>
                <a:cs typeface="Times New Roman" panose="02020603050405020304" pitchFamily="18" charset="0"/>
              </a:rPr>
              <a:t>st</a:t>
            </a:r>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Treatments: Stimulants (Senna) and Osmotic (</a:t>
            </a:r>
            <a:r>
              <a:rPr lang="en-US" sz="2200" dirty="0" err="1">
                <a:latin typeface="Times New Roman" panose="02020603050405020304" pitchFamily="18" charset="0"/>
                <a:cs typeface="Times New Roman" panose="02020603050405020304" pitchFamily="18" charset="0"/>
              </a:rPr>
              <a:t>Miralax</a:t>
            </a:r>
            <a:r>
              <a:rPr lang="en-US" sz="2200" dirty="0">
                <a:latin typeface="Times New Roman" panose="02020603050405020304" pitchFamily="18" charset="0"/>
                <a:cs typeface="Times New Roman" panose="02020603050405020304" pitchFamily="18" charset="0"/>
              </a:rPr>
              <a:t>) are 1st line</a:t>
            </a:r>
          </a:p>
          <a:p>
            <a:r>
              <a:rPr lang="en-US" sz="2200" dirty="0">
                <a:latin typeface="Times New Roman" panose="02020603050405020304" pitchFamily="18" charset="0"/>
                <a:cs typeface="Times New Roman" panose="02020603050405020304" pitchFamily="18" charset="0"/>
              </a:rPr>
              <a:t>Methylnaltrexone (</a:t>
            </a:r>
            <a:r>
              <a:rPr lang="en-US" sz="2200" dirty="0" err="1">
                <a:latin typeface="Times New Roman" panose="02020603050405020304" pitchFamily="18" charset="0"/>
                <a:cs typeface="Times New Roman" panose="02020603050405020304" pitchFamily="18" charset="0"/>
              </a:rPr>
              <a:t>Relistor</a:t>
            </a:r>
            <a:r>
              <a:rPr lang="en-US" sz="2200" dirty="0">
                <a:latin typeface="Times New Roman" panose="02020603050405020304" pitchFamily="18" charset="0"/>
                <a:cs typeface="Times New Roman" panose="02020603050405020304" pitchFamily="18" charset="0"/>
              </a:rPr>
              <a:t>): PAMORA (peripherally acting Mu opioid R antagonist)</a:t>
            </a:r>
          </a:p>
          <a:p>
            <a:pPr lvl="1"/>
            <a:r>
              <a:rPr lang="en-US" sz="1800" dirty="0">
                <a:latin typeface="Times New Roman" panose="02020603050405020304" pitchFamily="18" charset="0"/>
                <a:cs typeface="Times New Roman" panose="02020603050405020304" pitchFamily="18" charset="0"/>
              </a:rPr>
              <a:t>8mg for pts &lt; 136lb, 12mg for pts &gt;, adjust in renal </a:t>
            </a:r>
            <a:r>
              <a:rPr lang="en-US" sz="1800" dirty="0" err="1">
                <a:latin typeface="Times New Roman" panose="02020603050405020304" pitchFamily="18" charset="0"/>
                <a:cs typeface="Times New Roman" panose="02020603050405020304" pitchFamily="18" charset="0"/>
              </a:rPr>
              <a:t>dz</a:t>
            </a:r>
            <a:r>
              <a:rPr lang="en-US" sz="1800" dirty="0">
                <a:latin typeface="Times New Roman" panose="02020603050405020304" pitchFamily="18" charset="0"/>
                <a:cs typeface="Times New Roman" panose="02020603050405020304" pitchFamily="18" charset="0"/>
              </a:rPr>
              <a:t> by 50% (</a:t>
            </a:r>
            <a:r>
              <a:rPr lang="en-US" sz="1800" dirty="0" err="1">
                <a:latin typeface="Times New Roman" panose="02020603050405020304" pitchFamily="18" charset="0"/>
                <a:cs typeface="Times New Roman" panose="02020603050405020304" pitchFamily="18" charset="0"/>
              </a:rPr>
              <a:t>CrCl</a:t>
            </a:r>
            <a:r>
              <a:rPr lang="en-US" sz="1800" dirty="0">
                <a:latin typeface="Times New Roman" panose="02020603050405020304" pitchFamily="18" charset="0"/>
                <a:cs typeface="Times New Roman" panose="02020603050405020304" pitchFamily="18" charset="0"/>
              </a:rPr>
              <a:t> &lt;30)</a:t>
            </a:r>
          </a:p>
          <a:p>
            <a:pPr lvl="1"/>
            <a:r>
              <a:rPr lang="en-US" sz="1800" dirty="0">
                <a:latin typeface="Times New Roman" panose="02020603050405020304" pitchFamily="18" charset="0"/>
                <a:cs typeface="Times New Roman" panose="02020603050405020304" pitchFamily="18" charset="0"/>
              </a:rPr>
              <a:t>60% pts - BM in 4hr</a:t>
            </a:r>
          </a:p>
          <a:p>
            <a:pPr lvl="1"/>
            <a:r>
              <a:rPr lang="en-US" sz="1800" dirty="0">
                <a:latin typeface="Times New Roman" panose="02020603050405020304" pitchFamily="18" charset="0"/>
                <a:cs typeface="Times New Roman" panose="02020603050405020304" pitchFamily="18" charset="0"/>
              </a:rPr>
              <a:t>Expensive</a:t>
            </a:r>
          </a:p>
          <a:p>
            <a:pPr lvl="1"/>
            <a:r>
              <a:rPr lang="en-US" sz="1800" dirty="0">
                <a:latin typeface="Times New Roman" panose="02020603050405020304" pitchFamily="18" charset="0"/>
                <a:cs typeface="Times New Roman" panose="02020603050405020304" pitchFamily="18" charset="0"/>
              </a:rPr>
              <a:t>Doesn’t cross BBB – no analgesia loss</a:t>
            </a:r>
          </a:p>
          <a:p>
            <a:pPr lvl="1"/>
            <a:r>
              <a:rPr lang="en-US" sz="1800" dirty="0">
                <a:latin typeface="Times New Roman" panose="02020603050405020304" pitchFamily="18" charset="0"/>
                <a:cs typeface="Times New Roman" panose="02020603050405020304" pitchFamily="18" charset="0"/>
              </a:rPr>
              <a:t>Avoid in bowel obstruction or in folks w GI tract integrity issues/risk of perf</a:t>
            </a:r>
          </a:p>
          <a:p>
            <a:pPr lvl="1"/>
            <a:r>
              <a:rPr lang="en-US" sz="1800" dirty="0">
                <a:latin typeface="Times New Roman" panose="02020603050405020304" pitchFamily="18" charset="0"/>
                <a:cs typeface="Times New Roman" panose="02020603050405020304" pitchFamily="18" charset="0"/>
              </a:rPr>
              <a:t>FDA approved in CA or non-CA pts, SE: NV, diarrhea, cramping</a:t>
            </a:r>
          </a:p>
          <a:p>
            <a:r>
              <a:rPr lang="en-US" sz="2200" dirty="0">
                <a:latin typeface="Times New Roman" panose="02020603050405020304" pitchFamily="18" charset="0"/>
                <a:cs typeface="Times New Roman" panose="02020603050405020304" pitchFamily="18" charset="0"/>
              </a:rPr>
              <a:t> Naloxone: low dose: 0.8mg BID, some loss of analgesia, some withdrawal</a:t>
            </a:r>
          </a:p>
        </p:txBody>
      </p:sp>
    </p:spTree>
    <p:extLst>
      <p:ext uri="{BB962C8B-B14F-4D97-AF65-F5344CB8AC3E}">
        <p14:creationId xmlns:p14="http://schemas.microsoft.com/office/powerpoint/2010/main" val="778446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D2B29339-CED3-2B90-91CD-17F99D41CAA7}"/>
              </a:ext>
            </a:extLst>
          </p:cNvPr>
          <p:cNvSpPr>
            <a:spLocks noGrp="1"/>
          </p:cNvSpPr>
          <p:nvPr>
            <p:ph type="title"/>
          </p:nvPr>
        </p:nvSpPr>
        <p:spPr>
          <a:xfrm>
            <a:off x="838200" y="401221"/>
            <a:ext cx="10515600" cy="1348065"/>
          </a:xfrm>
        </p:spPr>
        <p:txBody>
          <a:bodyPr>
            <a:normAutofit/>
          </a:bodyPr>
          <a:lstStyle/>
          <a:p>
            <a:r>
              <a:rPr lang="en-US" sz="5400">
                <a:solidFill>
                  <a:srgbClr val="FFFFFF"/>
                </a:solidFill>
                <a:latin typeface="Times New Roman" panose="02020603050405020304" pitchFamily="18" charset="0"/>
                <a:cs typeface="Times New Roman" panose="02020603050405020304" pitchFamily="18" charset="0"/>
              </a:rPr>
              <a:t>Patient Case #5</a:t>
            </a:r>
            <a:endParaRPr lang="en-US" sz="5400">
              <a:solidFill>
                <a:srgbClr val="FFFFFF"/>
              </a:solidFill>
            </a:endParaRPr>
          </a:p>
        </p:txBody>
      </p:sp>
      <p:sp>
        <p:nvSpPr>
          <p:cNvPr id="3" name="Content Placeholder 2">
            <a:extLst>
              <a:ext uri="{FF2B5EF4-FFF2-40B4-BE49-F238E27FC236}">
                <a16:creationId xmlns:a16="http://schemas.microsoft.com/office/drawing/2014/main" id="{4D2DEC73-0D0C-29A5-7541-5AB8B93351DA}"/>
              </a:ext>
            </a:extLst>
          </p:cNvPr>
          <p:cNvSpPr>
            <a:spLocks noGrp="1"/>
          </p:cNvSpPr>
          <p:nvPr>
            <p:ph idx="1"/>
          </p:nvPr>
        </p:nvSpPr>
        <p:spPr>
          <a:xfrm>
            <a:off x="838200" y="2586789"/>
            <a:ext cx="10515600" cy="3590174"/>
          </a:xfrm>
        </p:spPr>
        <p:txBody>
          <a:bodyPr>
            <a:normAutofit/>
          </a:bodyPr>
          <a:lstStyle/>
          <a:p>
            <a:r>
              <a:rPr lang="en-US" sz="2200" dirty="0">
                <a:latin typeface="Times New Roman" panose="02020603050405020304" pitchFamily="18" charset="0"/>
                <a:cs typeface="Times New Roman" panose="02020603050405020304" pitchFamily="18" charset="0"/>
              </a:rPr>
              <a:t>67F, Metastatic Colon CA, Mets to liver &amp; bone, on CA-directed </a:t>
            </a:r>
            <a:r>
              <a:rPr lang="en-US" sz="2200" dirty="0" err="1">
                <a:latin typeface="Times New Roman" panose="02020603050405020304" pitchFamily="18" charset="0"/>
                <a:cs typeface="Times New Roman" panose="02020603050405020304" pitchFamily="18" charset="0"/>
              </a:rPr>
              <a:t>tx</a:t>
            </a:r>
            <a:r>
              <a:rPr lang="en-US" sz="2200" dirty="0">
                <a:latin typeface="Times New Roman" panose="02020603050405020304" pitchFamily="18" charset="0"/>
                <a:cs typeface="Times New Roman" panose="02020603050405020304" pitchFamily="18" charset="0"/>
              </a:rPr>
              <a:t> </a:t>
            </a:r>
          </a:p>
          <a:p>
            <a:r>
              <a:rPr lang="en-US" sz="2200" dirty="0">
                <a:latin typeface="Times New Roman" panose="02020603050405020304" pitchFamily="18" charset="0"/>
                <a:cs typeface="Times New Roman" panose="02020603050405020304" pitchFamily="18" charset="0"/>
              </a:rPr>
              <a:t>Patient is treated with a dose of methylnaltrexone, has many bowel movements, and feels tremendously better. </a:t>
            </a:r>
          </a:p>
          <a:p>
            <a:r>
              <a:rPr lang="en-US" sz="2200" dirty="0">
                <a:latin typeface="Times New Roman" panose="02020603050405020304" pitchFamily="18" charset="0"/>
                <a:cs typeface="Times New Roman" panose="02020603050405020304" pitchFamily="18" charset="0"/>
              </a:rPr>
              <a:t>She is sent home on a regimen of BID </a:t>
            </a:r>
            <a:r>
              <a:rPr lang="en-US" sz="2200" dirty="0" err="1">
                <a:latin typeface="Times New Roman" panose="02020603050405020304" pitchFamily="18" charset="0"/>
                <a:cs typeface="Times New Roman" panose="02020603050405020304" pitchFamily="18" charset="0"/>
              </a:rPr>
              <a:t>Miralax</a:t>
            </a:r>
            <a:r>
              <a:rPr lang="en-US" sz="2200" dirty="0">
                <a:latin typeface="Times New Roman" panose="02020603050405020304" pitchFamily="18" charset="0"/>
                <a:cs typeface="Times New Roman" panose="02020603050405020304" pitchFamily="18" charset="0"/>
              </a:rPr>
              <a:t> and senna. During her ED visit, her opioids were also increased, dt ongoing bony met pain. </a:t>
            </a:r>
          </a:p>
          <a:p>
            <a:r>
              <a:rPr lang="en-US" sz="2200" dirty="0">
                <a:latin typeface="Times New Roman" panose="02020603050405020304" pitchFamily="18" charset="0"/>
                <a:cs typeface="Times New Roman" panose="02020603050405020304" pitchFamily="18" charset="0"/>
              </a:rPr>
              <a:t>A couple weeks after her ED visit, she calls your office-her pain is well controlled, but she has been having hiccups for 6 days straight, and nothing she has tried has gotten rid of them. </a:t>
            </a:r>
          </a:p>
          <a:p>
            <a:r>
              <a:rPr lang="en-US" sz="2200" i="1" dirty="0">
                <a:latin typeface="Times New Roman" panose="02020603050405020304" pitchFamily="18" charset="0"/>
                <a:cs typeface="Times New Roman" panose="02020603050405020304" pitchFamily="18" charset="0"/>
              </a:rPr>
              <a:t>She wants to know how this happened and what to do about it?</a:t>
            </a:r>
          </a:p>
        </p:txBody>
      </p:sp>
    </p:spTree>
    <p:extLst>
      <p:ext uri="{BB962C8B-B14F-4D97-AF65-F5344CB8AC3E}">
        <p14:creationId xmlns:p14="http://schemas.microsoft.com/office/powerpoint/2010/main" val="2725542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D47D39-8B51-7EA8-E7E3-0FB46A524699}"/>
              </a:ext>
            </a:extLst>
          </p:cNvPr>
          <p:cNvSpPr>
            <a:spLocks noGrp="1"/>
          </p:cNvSpPr>
          <p:nvPr>
            <p:ph type="title"/>
          </p:nvPr>
        </p:nvSpPr>
        <p:spPr>
          <a:xfrm>
            <a:off x="838200" y="365125"/>
            <a:ext cx="10515600" cy="1325563"/>
          </a:xfrm>
        </p:spPr>
        <p:txBody>
          <a:bodyPr>
            <a:normAutofit/>
          </a:bodyPr>
          <a:lstStyle/>
          <a:p>
            <a:r>
              <a:rPr lang="en-US" sz="5400">
                <a:latin typeface="Times New Roman" panose="02020603050405020304" pitchFamily="18" charset="0"/>
                <a:cs typeface="Times New Roman" panose="02020603050405020304" pitchFamily="18" charset="0"/>
              </a:rPr>
              <a:t>Hiccups</a:t>
            </a:r>
            <a:endParaRPr 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F31AD98-47C0-7AAE-3883-8B5FBC2E50B9}"/>
              </a:ext>
            </a:extLst>
          </p:cNvPr>
          <p:cNvSpPr>
            <a:spLocks noGrp="1"/>
          </p:cNvSpPr>
          <p:nvPr>
            <p:ph idx="1"/>
          </p:nvPr>
        </p:nvSpPr>
        <p:spPr>
          <a:xfrm>
            <a:off x="838200" y="1929384"/>
            <a:ext cx="10515600" cy="4251960"/>
          </a:xfrm>
        </p:spPr>
        <p:txBody>
          <a:bodyPr>
            <a:normAutofit/>
          </a:bodyPr>
          <a:lstStyle/>
          <a:p>
            <a:r>
              <a:rPr lang="en-US" sz="2200" dirty="0">
                <a:latin typeface="Times New Roman" panose="02020603050405020304" pitchFamily="18" charset="0"/>
                <a:cs typeface="Times New Roman" panose="02020603050405020304" pitchFamily="18" charset="0"/>
              </a:rPr>
              <a:t>Acute: &lt;48hrs, persistent: &lt;1 month, intractable: &gt; 1 month</a:t>
            </a:r>
          </a:p>
          <a:p>
            <a:r>
              <a:rPr lang="en-US" sz="2200" dirty="0">
                <a:latin typeface="Times New Roman" panose="02020603050405020304" pitchFamily="18" charset="0"/>
                <a:cs typeface="Times New Roman" panose="02020603050405020304" pitchFamily="18" charset="0"/>
              </a:rPr>
              <a:t>Freq ↓w age, innumerable causes, meds mcc: opioids, benzos, methyldopa, levodopa, steroids/</a:t>
            </a:r>
            <a:r>
              <a:rPr lang="en-US" sz="2200" dirty="0" err="1">
                <a:latin typeface="Times New Roman" panose="02020603050405020304" pitchFamily="18" charset="0"/>
                <a:cs typeface="Times New Roman" panose="02020603050405020304" pitchFamily="18" charset="0"/>
              </a:rPr>
              <a:t>dex</a:t>
            </a:r>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Non-</a:t>
            </a:r>
            <a:r>
              <a:rPr lang="en-US" sz="2200" dirty="0" err="1">
                <a:latin typeface="Times New Roman" panose="02020603050405020304" pitchFamily="18" charset="0"/>
                <a:cs typeface="Times New Roman" panose="02020603050405020304" pitchFamily="18" charset="0"/>
              </a:rPr>
              <a:t>rx</a:t>
            </a:r>
            <a:r>
              <a:rPr lang="en-US" sz="2200" dirty="0">
                <a:latin typeface="Times New Roman" panose="02020603050405020304" pitchFamily="18" charset="0"/>
                <a:cs typeface="Times New Roman" panose="02020603050405020304" pitchFamily="18" charset="0"/>
              </a:rPr>
              <a:t> Tx: ↑CO2 (hold breath, </a:t>
            </a:r>
            <a:r>
              <a:rPr lang="en-US" sz="2200" dirty="0" err="1">
                <a:latin typeface="Times New Roman" panose="02020603050405020304" pitchFamily="18" charset="0"/>
                <a:cs typeface="Times New Roman" panose="02020603050405020304" pitchFamily="18" charset="0"/>
              </a:rPr>
              <a:t>paperbag</a:t>
            </a:r>
            <a:r>
              <a:rPr lang="en-US" sz="2200" dirty="0">
                <a:latin typeface="Times New Roman" panose="02020603050405020304" pitchFamily="18" charset="0"/>
                <a:cs typeface="Times New Roman" panose="02020603050405020304" pitchFamily="18" charset="0"/>
              </a:rPr>
              <a:t>), Valsalva, vagal stim, FISS: force inspiration suction and swallow (drink through a coffee straw) is most effective</a:t>
            </a:r>
          </a:p>
          <a:p>
            <a:r>
              <a:rPr lang="en-US" sz="2200" dirty="0">
                <a:latin typeface="Times New Roman" panose="02020603050405020304" pitchFamily="18" charset="0"/>
                <a:cs typeface="Times New Roman" panose="02020603050405020304" pitchFamily="18" charset="0"/>
              </a:rPr>
              <a:t>Rx Tx: PPI if reflux, Reglan, Baclofen, (consider gab or Haldol)</a:t>
            </a:r>
          </a:p>
          <a:p>
            <a:r>
              <a:rPr lang="en-US" sz="2200" dirty="0">
                <a:latin typeface="Times New Roman" panose="02020603050405020304" pitchFamily="18" charset="0"/>
                <a:cs typeface="Times New Roman" panose="02020603050405020304" pitchFamily="18" charset="0"/>
              </a:rPr>
              <a:t>If folks fail PPI, Reglan, Baclofen, Gabapentin, can try Chlorpromazine (Thorazine), DC </a:t>
            </a:r>
            <a:r>
              <a:rPr lang="en-US" sz="2200" dirty="0" err="1">
                <a:latin typeface="Times New Roman" panose="02020603050405020304" pitchFamily="18" charset="0"/>
                <a:cs typeface="Times New Roman" panose="02020603050405020304" pitchFamily="18" charset="0"/>
              </a:rPr>
              <a:t>rx</a:t>
            </a:r>
            <a:r>
              <a:rPr lang="en-US" sz="2200" dirty="0">
                <a:latin typeface="Times New Roman" panose="02020603050405020304" pitchFamily="18" charset="0"/>
                <a:cs typeface="Times New Roman" panose="02020603050405020304" pitchFamily="18" charset="0"/>
              </a:rPr>
              <a:t> after hiccups have resolved</a:t>
            </a:r>
          </a:p>
        </p:txBody>
      </p:sp>
    </p:spTree>
    <p:extLst>
      <p:ext uri="{BB962C8B-B14F-4D97-AF65-F5344CB8AC3E}">
        <p14:creationId xmlns:p14="http://schemas.microsoft.com/office/powerpoint/2010/main" val="4089427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FC0F6AA2-42CB-E9F8-D16C-8ACB4BD22CFE}"/>
              </a:ext>
            </a:extLst>
          </p:cNvPr>
          <p:cNvSpPr>
            <a:spLocks noGrp="1"/>
          </p:cNvSpPr>
          <p:nvPr>
            <p:ph type="title"/>
          </p:nvPr>
        </p:nvSpPr>
        <p:spPr>
          <a:xfrm>
            <a:off x="838200" y="401221"/>
            <a:ext cx="10515600" cy="1348065"/>
          </a:xfrm>
        </p:spPr>
        <p:txBody>
          <a:bodyPr>
            <a:normAutofit/>
          </a:bodyPr>
          <a:lstStyle/>
          <a:p>
            <a:r>
              <a:rPr lang="en-US" sz="5400">
                <a:solidFill>
                  <a:srgbClr val="FFFFFF"/>
                </a:solidFill>
                <a:latin typeface="Times New Roman" panose="02020603050405020304" pitchFamily="18" charset="0"/>
                <a:cs typeface="Times New Roman" panose="02020603050405020304" pitchFamily="18" charset="0"/>
              </a:rPr>
              <a:t>Patient Case #6</a:t>
            </a:r>
            <a:endParaRPr lang="en-US" sz="5400">
              <a:solidFill>
                <a:srgbClr val="FFFFFF"/>
              </a:solidFill>
            </a:endParaRPr>
          </a:p>
        </p:txBody>
      </p:sp>
      <p:sp>
        <p:nvSpPr>
          <p:cNvPr id="3" name="Content Placeholder 2">
            <a:extLst>
              <a:ext uri="{FF2B5EF4-FFF2-40B4-BE49-F238E27FC236}">
                <a16:creationId xmlns:a16="http://schemas.microsoft.com/office/drawing/2014/main" id="{A4051461-E8EC-7E7E-84C0-E36D79BD7089}"/>
              </a:ext>
            </a:extLst>
          </p:cNvPr>
          <p:cNvSpPr>
            <a:spLocks noGrp="1"/>
          </p:cNvSpPr>
          <p:nvPr>
            <p:ph idx="1"/>
          </p:nvPr>
        </p:nvSpPr>
        <p:spPr>
          <a:xfrm>
            <a:off x="838200" y="2586789"/>
            <a:ext cx="10515600" cy="3590174"/>
          </a:xfrm>
        </p:spPr>
        <p:txBody>
          <a:bodyPr>
            <a:normAutofit lnSpcReduction="10000"/>
          </a:bodyPr>
          <a:lstStyle/>
          <a:p>
            <a:r>
              <a:rPr lang="en-US" sz="2200" dirty="0">
                <a:latin typeface="Times New Roman" panose="02020603050405020304" pitchFamily="18" charset="0"/>
                <a:cs typeface="Times New Roman" panose="02020603050405020304" pitchFamily="18" charset="0"/>
              </a:rPr>
              <a:t>67F, Metastatic Colon CA, Mets to liver &amp; bone, on CA-directed </a:t>
            </a:r>
            <a:r>
              <a:rPr lang="en-US" sz="2200" dirty="0" err="1">
                <a:latin typeface="Times New Roman" panose="02020603050405020304" pitchFamily="18" charset="0"/>
                <a:cs typeface="Times New Roman" panose="02020603050405020304" pitchFamily="18" charset="0"/>
              </a:rPr>
              <a:t>tx</a:t>
            </a:r>
            <a:r>
              <a:rPr lang="en-US" sz="2200" dirty="0">
                <a:latin typeface="Times New Roman" panose="02020603050405020304" pitchFamily="18" charset="0"/>
                <a:cs typeface="Times New Roman" panose="02020603050405020304" pitchFamily="18" charset="0"/>
              </a:rPr>
              <a:t> </a:t>
            </a:r>
          </a:p>
          <a:p>
            <a:r>
              <a:rPr lang="en-US" sz="2200" dirty="0">
                <a:latin typeface="Times New Roman" panose="02020603050405020304" pitchFamily="18" charset="0"/>
                <a:cs typeface="Times New Roman" panose="02020603050405020304" pitchFamily="18" charset="0"/>
              </a:rPr>
              <a:t>Patient is treated with a slight reduction in her opioids, and a course of baclofen, her Hiccups resolve. She does well for some time. </a:t>
            </a:r>
          </a:p>
          <a:p>
            <a:r>
              <a:rPr lang="en-US" sz="2200" dirty="0">
                <a:latin typeface="Times New Roman" panose="02020603050405020304" pitchFamily="18" charset="0"/>
                <a:cs typeface="Times New Roman" panose="02020603050405020304" pitchFamily="18" charset="0"/>
              </a:rPr>
              <a:t>Unfortunately, over the next couple weeks, the </a:t>
            </a:r>
            <a:r>
              <a:rPr lang="en-US" sz="2200" dirty="0" err="1">
                <a:latin typeface="Times New Roman" panose="02020603050405020304" pitchFamily="18" charset="0"/>
                <a:cs typeface="Times New Roman" panose="02020603050405020304" pitchFamily="18" charset="0"/>
              </a:rPr>
              <a:t>pt’s</a:t>
            </a:r>
            <a:r>
              <a:rPr lang="en-US" sz="2200" dirty="0">
                <a:latin typeface="Times New Roman" panose="02020603050405020304" pitchFamily="18" charset="0"/>
                <a:cs typeface="Times New Roman" panose="02020603050405020304" pitchFamily="18" charset="0"/>
              </a:rPr>
              <a:t> functional status worsens. She develops generalized weakness, loss of appetite, more </a:t>
            </a:r>
            <a:r>
              <a:rPr lang="en-US" sz="2200" dirty="0" err="1">
                <a:latin typeface="Times New Roman" panose="02020603050405020304" pitchFamily="18" charset="0"/>
                <a:cs typeface="Times New Roman" panose="02020603050405020304" pitchFamily="18" charset="0"/>
              </a:rPr>
              <a:t>wt</a:t>
            </a:r>
            <a:r>
              <a:rPr lang="en-US" sz="2200" dirty="0">
                <a:latin typeface="Times New Roman" panose="02020603050405020304" pitchFamily="18" charset="0"/>
                <a:cs typeface="Times New Roman" panose="02020603050405020304" pitchFamily="18" charset="0"/>
              </a:rPr>
              <a:t> loss, and worsening constipation, now with obstipation. </a:t>
            </a:r>
          </a:p>
          <a:p>
            <a:r>
              <a:rPr lang="en-US" sz="2200" dirty="0">
                <a:latin typeface="Times New Roman" panose="02020603050405020304" pitchFamily="18" charset="0"/>
                <a:cs typeface="Times New Roman" panose="02020603050405020304" pitchFamily="18" charset="0"/>
              </a:rPr>
              <a:t>She is admitted to the hospital, found to have progression of CA throughout the abdomen, and dx w malignant bowel obstruction. Oncology sees her and offers no further CA-directed therapies. She looks to you, for the next best steps. </a:t>
            </a:r>
          </a:p>
          <a:p>
            <a:r>
              <a:rPr lang="en-US" sz="2200" i="1" dirty="0">
                <a:latin typeface="Times New Roman" panose="02020603050405020304" pitchFamily="18" charset="0"/>
                <a:cs typeface="Times New Roman" panose="02020603050405020304" pitchFamily="18" charset="0"/>
              </a:rPr>
              <a:t>What options are there for this patient?</a:t>
            </a:r>
          </a:p>
          <a:p>
            <a:endParaRPr lang="en-US" sz="2200" dirty="0"/>
          </a:p>
        </p:txBody>
      </p:sp>
    </p:spTree>
    <p:extLst>
      <p:ext uri="{BB962C8B-B14F-4D97-AF65-F5344CB8AC3E}">
        <p14:creationId xmlns:p14="http://schemas.microsoft.com/office/powerpoint/2010/main" val="9157699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3571BD0-ED71-35E5-0E1F-0ACA72881BFF}"/>
              </a:ext>
            </a:extLst>
          </p:cNvPr>
          <p:cNvSpPr>
            <a:spLocks noGrp="1"/>
          </p:cNvSpPr>
          <p:nvPr>
            <p:ph type="title"/>
          </p:nvPr>
        </p:nvSpPr>
        <p:spPr>
          <a:xfrm>
            <a:off x="838200" y="365125"/>
            <a:ext cx="10515600" cy="1325563"/>
          </a:xfrm>
        </p:spPr>
        <p:txBody>
          <a:bodyPr>
            <a:normAutofit/>
          </a:bodyPr>
          <a:lstStyle/>
          <a:p>
            <a:r>
              <a:rPr lang="en-US" sz="5400">
                <a:latin typeface="Times New Roman" panose="02020603050405020304" pitchFamily="18" charset="0"/>
                <a:cs typeface="Times New Roman" panose="02020603050405020304" pitchFamily="18" charset="0"/>
              </a:rPr>
              <a:t>Malignant Bowel Obstruction </a:t>
            </a:r>
            <a:endParaRPr 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84045EA-23F8-FE41-6BED-36B3A897F184}"/>
              </a:ext>
            </a:extLst>
          </p:cNvPr>
          <p:cNvSpPr>
            <a:spLocks noGrp="1"/>
          </p:cNvSpPr>
          <p:nvPr>
            <p:ph idx="1"/>
          </p:nvPr>
        </p:nvSpPr>
        <p:spPr>
          <a:xfrm>
            <a:off x="838200" y="1929384"/>
            <a:ext cx="10515600" cy="4251960"/>
          </a:xfrm>
        </p:spPr>
        <p:txBody>
          <a:bodyPr>
            <a:normAutofit/>
          </a:bodyPr>
          <a:lstStyle/>
          <a:p>
            <a:r>
              <a:rPr lang="en-US" sz="1900" dirty="0">
                <a:latin typeface="Times New Roman" panose="02020603050405020304" pitchFamily="18" charset="0"/>
                <a:cs typeface="Times New Roman" panose="02020603050405020304" pitchFamily="18" charset="0"/>
              </a:rPr>
              <a:t>Survival: complete malignant obstructions are not survivable, average ~4-5wks with good supportive care, if lack of sepsis/perforation </a:t>
            </a:r>
          </a:p>
          <a:p>
            <a:r>
              <a:rPr lang="en-US" sz="1900" dirty="0">
                <a:latin typeface="Times New Roman" panose="02020603050405020304" pitchFamily="18" charset="0"/>
                <a:cs typeface="Times New Roman" panose="02020603050405020304" pitchFamily="18" charset="0"/>
              </a:rPr>
              <a:t>Surgical Management: if good performance status, local tumor, gives 1-2wks more of life</a:t>
            </a:r>
          </a:p>
          <a:p>
            <a:r>
              <a:rPr lang="en-US" sz="1900" dirty="0">
                <a:latin typeface="Times New Roman" panose="02020603050405020304" pitchFamily="18" charset="0"/>
                <a:cs typeface="Times New Roman" panose="02020603050405020304" pitchFamily="18" charset="0"/>
              </a:rPr>
              <a:t>Medical Management: shorter </a:t>
            </a:r>
            <a:r>
              <a:rPr lang="en-US" sz="1900" dirty="0" err="1">
                <a:latin typeface="Times New Roman" panose="02020603050405020304" pitchFamily="18" charset="0"/>
                <a:cs typeface="Times New Roman" panose="02020603050405020304" pitchFamily="18" charset="0"/>
              </a:rPr>
              <a:t>ppx</a:t>
            </a:r>
            <a:r>
              <a:rPr lang="en-US" sz="1900" dirty="0">
                <a:latin typeface="Times New Roman" panose="02020603050405020304" pitchFamily="18" charset="0"/>
                <a:cs typeface="Times New Roman" panose="02020603050405020304" pitchFamily="18" charset="0"/>
              </a:rPr>
              <a:t> than if surgery could be done</a:t>
            </a:r>
          </a:p>
          <a:p>
            <a:pPr lvl="1"/>
            <a:r>
              <a:rPr lang="en-US" sz="1900" dirty="0">
                <a:latin typeface="Times New Roman" panose="02020603050405020304" pitchFamily="18" charset="0"/>
                <a:cs typeface="Times New Roman" panose="02020603050405020304" pitchFamily="18" charset="0"/>
              </a:rPr>
              <a:t>NPO, NGT, IVF, fix </a:t>
            </a:r>
            <a:r>
              <a:rPr lang="en-US" sz="1900" dirty="0" err="1">
                <a:latin typeface="Times New Roman" panose="02020603050405020304" pitchFamily="18" charset="0"/>
                <a:cs typeface="Times New Roman" panose="02020603050405020304" pitchFamily="18" charset="0"/>
              </a:rPr>
              <a:t>lytes</a:t>
            </a:r>
            <a:r>
              <a:rPr lang="en-US" sz="1900" dirty="0">
                <a:latin typeface="Times New Roman" panose="02020603050405020304" pitchFamily="18" charset="0"/>
                <a:cs typeface="Times New Roman" panose="02020603050405020304" pitchFamily="18" charset="0"/>
              </a:rPr>
              <a:t>, antiemetics, liquids for enjoyment if NGT/PEG in place</a:t>
            </a:r>
          </a:p>
          <a:p>
            <a:pPr lvl="1"/>
            <a:r>
              <a:rPr lang="en-US" sz="1900" dirty="0">
                <a:latin typeface="Times New Roman" panose="02020603050405020304" pitchFamily="18" charset="0"/>
                <a:cs typeface="Times New Roman" panose="02020603050405020304" pitchFamily="18" charset="0"/>
              </a:rPr>
              <a:t>Reglan for partial obstructions, avoid if complete obstruction</a:t>
            </a:r>
          </a:p>
          <a:p>
            <a:pPr lvl="1"/>
            <a:r>
              <a:rPr lang="en-US" sz="1900" dirty="0">
                <a:latin typeface="Times New Roman" panose="02020603050405020304" pitchFamily="18" charset="0"/>
                <a:cs typeface="Times New Roman" panose="02020603050405020304" pitchFamily="18" charset="0"/>
              </a:rPr>
              <a:t>Secretion management (octreotide), ↓GI secretions &amp; splanchnic blood flow</a:t>
            </a:r>
          </a:p>
          <a:p>
            <a:pPr lvl="1"/>
            <a:r>
              <a:rPr lang="en-US" sz="1900" dirty="0">
                <a:latin typeface="Times New Roman" panose="02020603050405020304" pitchFamily="18" charset="0"/>
                <a:cs typeface="Times New Roman" panose="02020603050405020304" pitchFamily="18" charset="0"/>
              </a:rPr>
              <a:t>PPI/H2 to reduce upper GI secretions</a:t>
            </a:r>
          </a:p>
          <a:p>
            <a:pPr lvl="1"/>
            <a:r>
              <a:rPr lang="en-US" sz="1900" dirty="0">
                <a:latin typeface="Times New Roman" panose="02020603050405020304" pitchFamily="18" charset="0"/>
                <a:cs typeface="Times New Roman" panose="02020603050405020304" pitchFamily="18" charset="0"/>
              </a:rPr>
              <a:t>IV Steroids: ↓peritumor inflame/edema</a:t>
            </a:r>
          </a:p>
          <a:p>
            <a:pPr lvl="1"/>
            <a:r>
              <a:rPr lang="en-US" sz="1900" dirty="0">
                <a:latin typeface="Times New Roman" panose="02020603050405020304" pitchFamily="18" charset="0"/>
                <a:cs typeface="Times New Roman" panose="02020603050405020304" pitchFamily="18" charset="0"/>
              </a:rPr>
              <a:t>Good opioid regimen – pain from MBO is chronic, folks often need basal opioids (TDF patch, or continuous PCA, with PRN on top)</a:t>
            </a:r>
          </a:p>
          <a:p>
            <a:pPr lvl="1"/>
            <a:r>
              <a:rPr lang="en-US" sz="1900" dirty="0">
                <a:latin typeface="Times New Roman" panose="02020603050405020304" pitchFamily="18" charset="0"/>
                <a:cs typeface="Times New Roman" panose="02020603050405020304" pitchFamily="18" charset="0"/>
              </a:rPr>
              <a:t>Venting PEG: when medical </a:t>
            </a:r>
            <a:r>
              <a:rPr lang="en-US" sz="1900" dirty="0" err="1">
                <a:latin typeface="Times New Roman" panose="02020603050405020304" pitchFamily="18" charset="0"/>
                <a:cs typeface="Times New Roman" panose="02020603050405020304" pitchFamily="18" charset="0"/>
              </a:rPr>
              <a:t>mang</a:t>
            </a:r>
            <a:r>
              <a:rPr lang="en-US" sz="1900" dirty="0">
                <a:latin typeface="Times New Roman" panose="02020603050405020304" pitchFamily="18" charset="0"/>
                <a:cs typeface="Times New Roman" panose="02020603050405020304" pitchFamily="18" charset="0"/>
              </a:rPr>
              <a:t> isn’t effective and </a:t>
            </a:r>
            <a:r>
              <a:rPr lang="en-US" sz="1900" dirty="0" err="1">
                <a:latin typeface="Times New Roman" panose="02020603050405020304" pitchFamily="18" charset="0"/>
                <a:cs typeface="Times New Roman" panose="02020603050405020304" pitchFamily="18" charset="0"/>
              </a:rPr>
              <a:t>pt</a:t>
            </a:r>
            <a:r>
              <a:rPr lang="en-US" sz="1900" dirty="0">
                <a:latin typeface="Times New Roman" panose="02020603050405020304" pitchFamily="18" charset="0"/>
                <a:cs typeface="Times New Roman" panose="02020603050405020304" pitchFamily="18" charset="0"/>
              </a:rPr>
              <a:t> is otherwise non-surgical candidate, helpful if survival is weeks/month, rather than days, caution w ascites: para prior to placement </a:t>
            </a:r>
          </a:p>
        </p:txBody>
      </p:sp>
    </p:spTree>
    <p:extLst>
      <p:ext uri="{BB962C8B-B14F-4D97-AF65-F5344CB8AC3E}">
        <p14:creationId xmlns:p14="http://schemas.microsoft.com/office/powerpoint/2010/main" val="1606392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D63DCBE2-A562-36C0-ACD7-CDDD5CE0263C}"/>
              </a:ext>
            </a:extLst>
          </p:cNvPr>
          <p:cNvSpPr>
            <a:spLocks noGrp="1"/>
          </p:cNvSpPr>
          <p:nvPr>
            <p:ph type="title"/>
          </p:nvPr>
        </p:nvSpPr>
        <p:spPr>
          <a:xfrm>
            <a:off x="838200" y="401221"/>
            <a:ext cx="10515600" cy="1348065"/>
          </a:xfrm>
        </p:spPr>
        <p:txBody>
          <a:bodyPr>
            <a:normAutofit/>
          </a:bodyPr>
          <a:lstStyle/>
          <a:p>
            <a:r>
              <a:rPr lang="en-US" sz="5400">
                <a:solidFill>
                  <a:srgbClr val="FFFFFF"/>
                </a:solidFill>
                <a:latin typeface="Times New Roman" panose="02020603050405020304" pitchFamily="18" charset="0"/>
                <a:cs typeface="Times New Roman" panose="02020603050405020304" pitchFamily="18" charset="0"/>
              </a:rPr>
              <a:t>Patient Case #7</a:t>
            </a:r>
            <a:endParaRPr lang="en-US" sz="5400">
              <a:solidFill>
                <a:srgbClr val="FFFFFF"/>
              </a:solidFill>
            </a:endParaRPr>
          </a:p>
        </p:txBody>
      </p:sp>
      <p:sp>
        <p:nvSpPr>
          <p:cNvPr id="3" name="Content Placeholder 2">
            <a:extLst>
              <a:ext uri="{FF2B5EF4-FFF2-40B4-BE49-F238E27FC236}">
                <a16:creationId xmlns:a16="http://schemas.microsoft.com/office/drawing/2014/main" id="{EA936290-27AB-7E22-F559-9C68DBA0833D}"/>
              </a:ext>
            </a:extLst>
          </p:cNvPr>
          <p:cNvSpPr>
            <a:spLocks noGrp="1"/>
          </p:cNvSpPr>
          <p:nvPr>
            <p:ph idx="1"/>
          </p:nvPr>
        </p:nvSpPr>
        <p:spPr>
          <a:xfrm>
            <a:off x="838200" y="2586789"/>
            <a:ext cx="10515600" cy="3590174"/>
          </a:xfrm>
        </p:spPr>
        <p:txBody>
          <a:bodyPr>
            <a:normAutofit/>
          </a:bodyPr>
          <a:lstStyle/>
          <a:p>
            <a:r>
              <a:rPr lang="en-US" sz="2200" dirty="0">
                <a:latin typeface="Times New Roman" panose="02020603050405020304" pitchFamily="18" charset="0"/>
                <a:cs typeface="Times New Roman" panose="02020603050405020304" pitchFamily="18" charset="0"/>
              </a:rPr>
              <a:t>59F with breast CA, stable on CA-directed treatments </a:t>
            </a:r>
          </a:p>
          <a:p>
            <a:r>
              <a:rPr lang="en-US" sz="2200" dirty="0">
                <a:latin typeface="Times New Roman" panose="02020603050405020304" pitchFamily="18" charset="0"/>
                <a:cs typeface="Times New Roman" panose="02020603050405020304" pitchFamily="18" charset="0"/>
              </a:rPr>
              <a:t>She presents to your office with complaints of increased pain. She used to just have pain in her breast </a:t>
            </a:r>
            <a:r>
              <a:rPr lang="en-US" sz="2200" dirty="0" err="1">
                <a:latin typeface="Times New Roman" panose="02020603050405020304" pitchFamily="18" charset="0"/>
                <a:cs typeface="Times New Roman" panose="02020603050405020304" pitchFamily="18" charset="0"/>
              </a:rPr>
              <a:t>sp</a:t>
            </a:r>
            <a:r>
              <a:rPr lang="en-US" sz="2200" dirty="0">
                <a:latin typeface="Times New Roman" panose="02020603050405020304" pitchFamily="18" charset="0"/>
                <a:cs typeface="Times New Roman" panose="02020603050405020304" pitchFamily="18" charset="0"/>
              </a:rPr>
              <a:t> mastectomy, and generalized aches/pains. Now she complains of sig pain in her back, her hips and her R shoulder. </a:t>
            </a:r>
          </a:p>
          <a:p>
            <a:r>
              <a:rPr lang="en-US" sz="2200" dirty="0">
                <a:latin typeface="Times New Roman" panose="02020603050405020304" pitchFamily="18" charset="0"/>
                <a:cs typeface="Times New Roman" panose="02020603050405020304" pitchFamily="18" charset="0"/>
              </a:rPr>
              <a:t>You are worried about disease progression, so you order imaging, and find new lesions throughout her spine, pelvis and R arm. </a:t>
            </a:r>
          </a:p>
          <a:p>
            <a:r>
              <a:rPr lang="en-US" sz="2200" dirty="0">
                <a:latin typeface="Times New Roman" panose="02020603050405020304" pitchFamily="18" charset="0"/>
                <a:cs typeface="Times New Roman" panose="02020603050405020304" pitchFamily="18" charset="0"/>
              </a:rPr>
              <a:t>You consult with her oncologist, who develops a new chemotherapy plan.</a:t>
            </a:r>
          </a:p>
          <a:p>
            <a:r>
              <a:rPr lang="en-US" sz="2200" i="1" dirty="0">
                <a:latin typeface="Times New Roman" panose="02020603050405020304" pitchFamily="18" charset="0"/>
                <a:cs typeface="Times New Roman" panose="02020603050405020304" pitchFamily="18" charset="0"/>
              </a:rPr>
              <a:t>How can you help her with this pain?</a:t>
            </a:r>
          </a:p>
        </p:txBody>
      </p:sp>
    </p:spTree>
    <p:extLst>
      <p:ext uri="{BB962C8B-B14F-4D97-AF65-F5344CB8AC3E}">
        <p14:creationId xmlns:p14="http://schemas.microsoft.com/office/powerpoint/2010/main" val="3268065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E2B703B-46F9-481A-A605-82E2A828C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1DC343-2323-4D25-2D26-CBB2C3C6DF29}"/>
              </a:ext>
            </a:extLst>
          </p:cNvPr>
          <p:cNvSpPr>
            <a:spLocks noGrp="1"/>
          </p:cNvSpPr>
          <p:nvPr>
            <p:ph type="title"/>
          </p:nvPr>
        </p:nvSpPr>
        <p:spPr>
          <a:xfrm>
            <a:off x="838200" y="459863"/>
            <a:ext cx="10515600" cy="1004594"/>
          </a:xfrm>
        </p:spPr>
        <p:txBody>
          <a:bodyPr>
            <a:normAutofit/>
          </a:bodyPr>
          <a:lstStyle/>
          <a:p>
            <a:pPr algn="ctr"/>
            <a:r>
              <a:rPr lang="en-US">
                <a:solidFill>
                  <a:srgbClr val="FFFFFF"/>
                </a:solidFill>
                <a:latin typeface="Times New Roman" panose="02020603050405020304" pitchFamily="18" charset="0"/>
                <a:cs typeface="Times New Roman" panose="02020603050405020304" pitchFamily="18" charset="0"/>
              </a:rPr>
              <a:t>Session Objectives </a:t>
            </a:r>
          </a:p>
        </p:txBody>
      </p:sp>
      <p:sp>
        <p:nvSpPr>
          <p:cNvPr id="11" name="Rectangle: Rounded Corners 10">
            <a:extLst>
              <a:ext uri="{FF2B5EF4-FFF2-40B4-BE49-F238E27FC236}">
                <a16:creationId xmlns:a16="http://schemas.microsoft.com/office/drawing/2014/main" id="{F13BE4D7-0C3D-4906-B230-A1C5B4665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496" y="1587970"/>
            <a:ext cx="11033008" cy="4768380"/>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C3309A10-BA15-85F5-C940-64273400269F}"/>
              </a:ext>
            </a:extLst>
          </p:cNvPr>
          <p:cNvGraphicFramePr>
            <a:graphicFrameLocks noGrp="1"/>
          </p:cNvGraphicFramePr>
          <p:nvPr>
            <p:ph idx="1"/>
            <p:extLst>
              <p:ext uri="{D42A27DB-BD31-4B8C-83A1-F6EECF244321}">
                <p14:modId xmlns:p14="http://schemas.microsoft.com/office/powerpoint/2010/main" val="4093749439"/>
              </p:ext>
            </p:extLst>
          </p:nvPr>
        </p:nvGraphicFramePr>
        <p:xfrm>
          <a:off x="838200" y="1800911"/>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836203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72A485-E1CF-82CF-38AF-AC23CA8B1F1A}"/>
              </a:ext>
            </a:extLst>
          </p:cNvPr>
          <p:cNvSpPr>
            <a:spLocks noGrp="1"/>
          </p:cNvSpPr>
          <p:nvPr>
            <p:ph type="title"/>
          </p:nvPr>
        </p:nvSpPr>
        <p:spPr>
          <a:xfrm>
            <a:off x="838200" y="365125"/>
            <a:ext cx="10515600" cy="1325563"/>
          </a:xfrm>
        </p:spPr>
        <p:txBody>
          <a:bodyPr>
            <a:normAutofit/>
          </a:bodyPr>
          <a:lstStyle/>
          <a:p>
            <a:r>
              <a:rPr lang="en-US" sz="5400" dirty="0">
                <a:latin typeface="Times New Roman" panose="02020603050405020304" pitchFamily="18" charset="0"/>
                <a:cs typeface="Times New Roman" panose="02020603050405020304" pitchFamily="18" charset="0"/>
              </a:rPr>
              <a:t>Pain Management of Bony Mets</a:t>
            </a:r>
            <a:endParaRPr lang="en-US" sz="54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8285467-0F96-E687-4724-F52B2EB21208}"/>
              </a:ext>
            </a:extLst>
          </p:cNvPr>
          <p:cNvSpPr>
            <a:spLocks noGrp="1"/>
          </p:cNvSpPr>
          <p:nvPr>
            <p:ph idx="1"/>
          </p:nvPr>
        </p:nvSpPr>
        <p:spPr>
          <a:xfrm>
            <a:off x="838200" y="1929384"/>
            <a:ext cx="10515600" cy="4251960"/>
          </a:xfrm>
        </p:spPr>
        <p:txBody>
          <a:bodyPr>
            <a:normAutofit fontScale="92500" lnSpcReduction="10000"/>
          </a:bodyPr>
          <a:lstStyle/>
          <a:p>
            <a:r>
              <a:rPr lang="en-US" sz="2000" dirty="0">
                <a:latin typeface="Times New Roman" panose="02020603050405020304" pitchFamily="18" charset="0"/>
                <a:cs typeface="Times New Roman" panose="02020603050405020304" pitchFamily="18" charset="0"/>
              </a:rPr>
              <a:t>Bony </a:t>
            </a:r>
            <a:r>
              <a:rPr lang="en-US" sz="2000" dirty="0" err="1">
                <a:latin typeface="Times New Roman" panose="02020603050405020304" pitchFamily="18" charset="0"/>
                <a:cs typeface="Times New Roman" panose="02020603050405020304" pitchFamily="18" charset="0"/>
              </a:rPr>
              <a:t>mets</a:t>
            </a:r>
            <a:r>
              <a:rPr lang="en-US" sz="2000" dirty="0">
                <a:latin typeface="Times New Roman" panose="02020603050405020304" pitchFamily="18" charset="0"/>
                <a:cs typeface="Times New Roman" panose="02020603050405020304" pitchFamily="18" charset="0"/>
              </a:rPr>
              <a:t> (mc breast, lung, prostate, MM, thyroid, renal CA)</a:t>
            </a:r>
          </a:p>
          <a:p>
            <a:r>
              <a:rPr lang="en-US" sz="2000" dirty="0">
                <a:latin typeface="Times New Roman" panose="02020603050405020304" pitchFamily="18" charset="0"/>
                <a:cs typeface="Times New Roman" panose="02020603050405020304" pitchFamily="18" charset="0"/>
              </a:rPr>
              <a:t>ALWAYS Consider palliative Radiation </a:t>
            </a:r>
          </a:p>
          <a:p>
            <a:r>
              <a:rPr lang="en-US" sz="2000" dirty="0">
                <a:latin typeface="Times New Roman" panose="02020603050405020304" pitchFamily="18" charset="0"/>
                <a:cs typeface="Times New Roman" panose="02020603050405020304" pitchFamily="18" charset="0"/>
              </a:rPr>
              <a:t>Pain relief from palliative XRT occurs in 1-4 </a:t>
            </a:r>
            <a:r>
              <a:rPr lang="en-US" sz="2000" dirty="0" err="1">
                <a:latin typeface="Times New Roman" panose="02020603050405020304" pitchFamily="18" charset="0"/>
                <a:cs typeface="Times New Roman" panose="02020603050405020304" pitchFamily="18" charset="0"/>
              </a:rPr>
              <a:t>wks</a:t>
            </a:r>
            <a:r>
              <a:rPr lang="en-US" sz="2000" dirty="0">
                <a:latin typeface="Times New Roman" panose="02020603050405020304" pitchFamily="18" charset="0"/>
                <a:cs typeface="Times New Roman" panose="02020603050405020304" pitchFamily="18" charset="0"/>
              </a:rPr>
              <a:t>, single fraction or hypo-fractionated XRT = best</a:t>
            </a:r>
          </a:p>
          <a:p>
            <a:r>
              <a:rPr lang="en-US" sz="2000" dirty="0">
                <a:latin typeface="Times New Roman" panose="02020603050405020304" pitchFamily="18" charset="0"/>
                <a:cs typeface="Times New Roman" panose="02020603050405020304" pitchFamily="18" charset="0"/>
              </a:rPr>
              <a:t>Re-irradiation of bone </a:t>
            </a:r>
            <a:r>
              <a:rPr lang="en-US" sz="2000" dirty="0" err="1">
                <a:latin typeface="Times New Roman" panose="02020603050405020304" pitchFamily="18" charset="0"/>
                <a:cs typeface="Times New Roman" panose="02020603050405020304" pitchFamily="18" charset="0"/>
              </a:rPr>
              <a:t>mets</a:t>
            </a:r>
            <a:r>
              <a:rPr lang="en-US" sz="2000" dirty="0">
                <a:latin typeface="Times New Roman" panose="02020603050405020304" pitchFamily="18" charset="0"/>
                <a:cs typeface="Times New Roman" panose="02020603050405020304" pitchFamily="18" charset="0"/>
              </a:rPr>
              <a:t> helps 50% of the time, ↑need re-</a:t>
            </a:r>
            <a:r>
              <a:rPr lang="en-US" sz="2000" dirty="0" err="1">
                <a:latin typeface="Times New Roman" panose="02020603050405020304" pitchFamily="18" charset="0"/>
                <a:cs typeface="Times New Roman" panose="02020603050405020304" pitchFamily="18" charset="0"/>
              </a:rPr>
              <a:t>tx</a:t>
            </a:r>
            <a:r>
              <a:rPr lang="en-US" sz="2000" dirty="0">
                <a:latin typeface="Times New Roman" panose="02020603050405020304" pitchFamily="18" charset="0"/>
                <a:cs typeface="Times New Roman" panose="02020603050405020304" pitchFamily="18" charset="0"/>
              </a:rPr>
              <a:t> if single fraction done originally</a:t>
            </a:r>
          </a:p>
          <a:p>
            <a:r>
              <a:rPr lang="en-US" sz="2000" dirty="0">
                <a:latin typeface="Times New Roman" panose="02020603050405020304" pitchFamily="18" charset="0"/>
                <a:cs typeface="Times New Roman" panose="02020603050405020304" pitchFamily="18" charset="0"/>
              </a:rPr>
              <a:t>Pharmacological options:</a:t>
            </a:r>
          </a:p>
          <a:p>
            <a:pPr lvl="1"/>
            <a:r>
              <a:rPr lang="en-US" sz="2000" b="1" dirty="0">
                <a:latin typeface="Times New Roman" panose="02020603050405020304" pitchFamily="18" charset="0"/>
                <a:cs typeface="Times New Roman" panose="02020603050405020304" pitchFamily="18" charset="0"/>
              </a:rPr>
              <a:t>Opioids</a:t>
            </a:r>
            <a:r>
              <a:rPr lang="en-US" sz="2000" dirty="0">
                <a:latin typeface="Times New Roman" panose="02020603050405020304" pitchFamily="18" charset="0"/>
                <a:cs typeface="Times New Roman" panose="02020603050405020304" pitchFamily="18" charset="0"/>
              </a:rPr>
              <a:t> </a:t>
            </a:r>
          </a:p>
          <a:p>
            <a:pPr lvl="1"/>
            <a:r>
              <a:rPr lang="en-US" sz="2000" dirty="0">
                <a:latin typeface="Times New Roman" panose="02020603050405020304" pitchFamily="18" charset="0"/>
                <a:cs typeface="Times New Roman" panose="02020603050405020304" pitchFamily="18" charset="0"/>
              </a:rPr>
              <a:t>NSAIDs, Steroids: course of </a:t>
            </a:r>
            <a:r>
              <a:rPr lang="en-US" sz="2000" b="1" dirty="0">
                <a:latin typeface="Times New Roman" panose="02020603050405020304" pitchFamily="18" charset="0"/>
                <a:cs typeface="Times New Roman" panose="02020603050405020304" pitchFamily="18" charset="0"/>
              </a:rPr>
              <a:t>dexamethasone</a:t>
            </a:r>
            <a:r>
              <a:rPr lang="en-US" sz="2000" dirty="0">
                <a:latin typeface="Times New Roman" panose="02020603050405020304" pitchFamily="18" charset="0"/>
                <a:cs typeface="Times New Roman" panose="02020603050405020304" pitchFamily="18" charset="0"/>
              </a:rPr>
              <a:t> (limited data, reported help)</a:t>
            </a:r>
          </a:p>
          <a:p>
            <a:pPr lvl="1"/>
            <a:r>
              <a:rPr lang="en-US" sz="2000" dirty="0">
                <a:latin typeface="Times New Roman" panose="02020603050405020304" pitchFamily="18" charset="0"/>
                <a:cs typeface="Times New Roman" panose="02020603050405020304" pitchFamily="18" charset="0"/>
              </a:rPr>
              <a:t>Consider Bisphosphonates: Zoledronic acid &amp; pamidronate (</a:t>
            </a:r>
            <a:r>
              <a:rPr lang="en-US" sz="2000" dirty="0" err="1">
                <a:latin typeface="Times New Roman" panose="02020603050405020304" pitchFamily="18" charset="0"/>
                <a:cs typeface="Times New Roman" panose="02020603050405020304" pitchFamily="18" charset="0"/>
              </a:rPr>
              <a:t>onc</a:t>
            </a:r>
            <a:r>
              <a:rPr lang="en-US" sz="2000" dirty="0">
                <a:latin typeface="Times New Roman" panose="02020603050405020304" pitchFamily="18" charset="0"/>
                <a:cs typeface="Times New Roman" panose="02020603050405020304" pitchFamily="18" charset="0"/>
              </a:rPr>
              <a:t> will </a:t>
            </a:r>
            <a:r>
              <a:rPr lang="en-US" sz="2000" dirty="0" err="1">
                <a:latin typeface="Times New Roman" panose="02020603050405020304" pitchFamily="18" charset="0"/>
                <a:cs typeface="Times New Roman" panose="02020603050405020304" pitchFamily="18" charset="0"/>
              </a:rPr>
              <a:t>rx</a:t>
            </a:r>
            <a:r>
              <a:rPr lang="en-US" sz="2000" dirty="0">
                <a:latin typeface="Times New Roman" panose="02020603050405020304" pitchFamily="18" charset="0"/>
                <a:cs typeface="Times New Roman" panose="02020603050405020304" pitchFamily="18" charset="0"/>
              </a:rPr>
              <a:t> these)</a:t>
            </a:r>
          </a:p>
          <a:p>
            <a:r>
              <a:rPr lang="en-US" sz="2000" dirty="0">
                <a:latin typeface="Times New Roman" panose="02020603050405020304" pitchFamily="18" charset="0"/>
                <a:cs typeface="Times New Roman" panose="02020603050405020304" pitchFamily="18" charset="0"/>
              </a:rPr>
              <a:t>Other Bony pain thoughts </a:t>
            </a:r>
          </a:p>
          <a:p>
            <a:pPr lvl="1"/>
            <a:r>
              <a:rPr lang="en-US" sz="2000" dirty="0">
                <a:latin typeface="Times New Roman" panose="02020603050405020304" pitchFamily="18" charset="0"/>
                <a:cs typeface="Times New Roman" panose="02020603050405020304" pitchFamily="18" charset="0"/>
              </a:rPr>
              <a:t>Consider interventional procedures/blocks </a:t>
            </a:r>
          </a:p>
          <a:p>
            <a:pPr lvl="1"/>
            <a:r>
              <a:rPr lang="en-US" sz="2000" dirty="0">
                <a:latin typeface="Times New Roman" panose="02020603050405020304" pitchFamily="18" charset="0"/>
                <a:cs typeface="Times New Roman" panose="02020603050405020304" pitchFamily="18" charset="0"/>
              </a:rPr>
              <a:t>Claritin: helps w bony pain dt BM stim/rapid cell turnover, heme malignancies, (many chemo regimens cause neutropenia, </a:t>
            </a:r>
            <a:r>
              <a:rPr lang="en-US" sz="2000" dirty="0" err="1">
                <a:latin typeface="Times New Roman" panose="02020603050405020304" pitchFamily="18" charset="0"/>
                <a:cs typeface="Times New Roman" panose="02020603050405020304" pitchFamily="18" charset="0"/>
              </a:rPr>
              <a:t>tx</a:t>
            </a:r>
            <a:r>
              <a:rPr lang="en-US" sz="2000" dirty="0">
                <a:latin typeface="Times New Roman" panose="02020603050405020304" pitchFamily="18" charset="0"/>
                <a:cs typeface="Times New Roman" panose="02020603050405020304" pitchFamily="18" charset="0"/>
              </a:rPr>
              <a:t> w Neulasta -&gt; causes WBC growth/BM stimulation-&gt; can cause bone pain)</a:t>
            </a:r>
          </a:p>
          <a:p>
            <a:pPr lvl="1"/>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4103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289ED1AA-8684-4D37-B208-8777E1A778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Graphic 33">
            <a:extLst>
              <a:ext uri="{FF2B5EF4-FFF2-40B4-BE49-F238E27FC236}">
                <a16:creationId xmlns:a16="http://schemas.microsoft.com/office/drawing/2014/main" id="{4180E01B-B1F4-437C-807D-1C930718E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10784" y="0"/>
            <a:ext cx="9570431" cy="6858000"/>
          </a:xfrm>
          <a:custGeom>
            <a:avLst/>
            <a:gdLst>
              <a:gd name="connsiteX0" fmla="*/ 7178288 w 7187261"/>
              <a:gd name="connsiteY0" fmla="*/ 2604802 h 5150263"/>
              <a:gd name="connsiteX1" fmla="*/ 7169335 w 7187261"/>
              <a:gd name="connsiteY1" fmla="*/ 2328577 h 5150263"/>
              <a:gd name="connsiteX2" fmla="*/ 7060845 w 7187261"/>
              <a:gd name="connsiteY2" fmla="*/ 1661160 h 5150263"/>
              <a:gd name="connsiteX3" fmla="*/ 6212263 w 7187261"/>
              <a:gd name="connsiteY3" fmla="*/ 243840 h 5150263"/>
              <a:gd name="connsiteX4" fmla="*/ 5953564 w 7187261"/>
              <a:gd name="connsiteY4" fmla="*/ 0 h 5150263"/>
              <a:gd name="connsiteX5" fmla="*/ 1408615 w 7187261"/>
              <a:gd name="connsiteY5" fmla="*/ 0 h 5150263"/>
              <a:gd name="connsiteX6" fmla="*/ 805111 w 7187261"/>
              <a:gd name="connsiteY6" fmla="*/ 676275 h 5150263"/>
              <a:gd name="connsiteX7" fmla="*/ 104928 w 7187261"/>
              <a:gd name="connsiteY7" fmla="*/ 2183035 h 5150263"/>
              <a:gd name="connsiteX8" fmla="*/ 51588 w 7187261"/>
              <a:gd name="connsiteY8" fmla="*/ 2400014 h 5150263"/>
              <a:gd name="connsiteX9" fmla="*/ 41301 w 7187261"/>
              <a:gd name="connsiteY9" fmla="*/ 2424208 h 5150263"/>
              <a:gd name="connsiteX10" fmla="*/ 119692 w 7187261"/>
              <a:gd name="connsiteY10" fmla="*/ 1834801 h 5150263"/>
              <a:gd name="connsiteX11" fmla="*/ 870071 w 7187261"/>
              <a:gd name="connsiteY11" fmla="*/ 462248 h 5150263"/>
              <a:gd name="connsiteX12" fmla="*/ 1389279 w 7187261"/>
              <a:gd name="connsiteY12" fmla="*/ 476 h 5150263"/>
              <a:gd name="connsiteX13" fmla="*/ 1320223 w 7187261"/>
              <a:gd name="connsiteY13" fmla="*/ 476 h 5150263"/>
              <a:gd name="connsiteX14" fmla="*/ 423158 w 7187261"/>
              <a:gd name="connsiteY14" fmla="*/ 989743 h 5150263"/>
              <a:gd name="connsiteX15" fmla="*/ 25585 w 7187261"/>
              <a:gd name="connsiteY15" fmla="*/ 2113693 h 5150263"/>
              <a:gd name="connsiteX16" fmla="*/ 2344 w 7187261"/>
              <a:gd name="connsiteY16" fmla="*/ 2725865 h 5150263"/>
              <a:gd name="connsiteX17" fmla="*/ 447256 w 7187261"/>
              <a:gd name="connsiteY17" fmla="*/ 4210717 h 5150263"/>
              <a:gd name="connsiteX18" fmla="*/ 1138962 w 7187261"/>
              <a:gd name="connsiteY18" fmla="*/ 4988910 h 5150263"/>
              <a:gd name="connsiteX19" fmla="*/ 1348512 w 7187261"/>
              <a:gd name="connsiteY19" fmla="*/ 5146834 h 5150263"/>
              <a:gd name="connsiteX20" fmla="*/ 1422712 w 7187261"/>
              <a:gd name="connsiteY20" fmla="*/ 5146834 h 5150263"/>
              <a:gd name="connsiteX21" fmla="*/ 480594 w 7187261"/>
              <a:gd name="connsiteY21" fmla="*/ 4187952 h 5150263"/>
              <a:gd name="connsiteX22" fmla="*/ 398679 w 7187261"/>
              <a:gd name="connsiteY22" fmla="*/ 4046125 h 5150263"/>
              <a:gd name="connsiteX23" fmla="*/ 411823 w 7187261"/>
              <a:gd name="connsiteY23" fmla="*/ 4053078 h 5150263"/>
              <a:gd name="connsiteX24" fmla="*/ 1439380 w 7187261"/>
              <a:gd name="connsiteY24" fmla="*/ 5147405 h 5150263"/>
              <a:gd name="connsiteX25" fmla="*/ 5710010 w 7187261"/>
              <a:gd name="connsiteY25" fmla="*/ 5150263 h 5150263"/>
              <a:gd name="connsiteX26" fmla="*/ 5999665 w 7187261"/>
              <a:gd name="connsiteY26" fmla="*/ 4910900 h 5150263"/>
              <a:gd name="connsiteX27" fmla="*/ 6954165 w 7187261"/>
              <a:gd name="connsiteY27" fmla="*/ 3545777 h 5150263"/>
              <a:gd name="connsiteX28" fmla="*/ 7137712 w 7187261"/>
              <a:gd name="connsiteY28" fmla="*/ 2799207 h 5150263"/>
              <a:gd name="connsiteX29" fmla="*/ 7142951 w 7187261"/>
              <a:gd name="connsiteY29" fmla="*/ 2754535 h 5150263"/>
              <a:gd name="connsiteX30" fmla="*/ 7149428 w 7187261"/>
              <a:gd name="connsiteY30" fmla="*/ 2774823 h 5150263"/>
              <a:gd name="connsiteX31" fmla="*/ 7066465 w 7187261"/>
              <a:gd name="connsiteY31" fmla="*/ 3465672 h 5150263"/>
              <a:gd name="connsiteX32" fmla="*/ 6452578 w 7187261"/>
              <a:gd name="connsiteY32" fmla="*/ 4552760 h 5150263"/>
              <a:gd name="connsiteX33" fmla="*/ 5752110 w 7187261"/>
              <a:gd name="connsiteY33" fmla="*/ 5150263 h 5150263"/>
              <a:gd name="connsiteX34" fmla="*/ 5827643 w 7187261"/>
              <a:gd name="connsiteY34" fmla="*/ 5150263 h 5150263"/>
              <a:gd name="connsiteX35" fmla="*/ 6642793 w 7187261"/>
              <a:gd name="connsiteY35" fmla="*/ 4389406 h 5150263"/>
              <a:gd name="connsiteX36" fmla="*/ 7102469 w 7187261"/>
              <a:gd name="connsiteY36" fmla="*/ 3490817 h 5150263"/>
              <a:gd name="connsiteX37" fmla="*/ 7187242 w 7187261"/>
              <a:gd name="connsiteY37" fmla="*/ 2990183 h 5150263"/>
              <a:gd name="connsiteX38" fmla="*/ 7178288 w 7187261"/>
              <a:gd name="connsiteY38" fmla="*/ 2604802 h 5150263"/>
              <a:gd name="connsiteX39" fmla="*/ 6342565 w 7187261"/>
              <a:gd name="connsiteY39" fmla="*/ 441389 h 5150263"/>
              <a:gd name="connsiteX40" fmla="*/ 7126567 w 7187261"/>
              <a:gd name="connsiteY40" fmla="*/ 2355056 h 5150263"/>
              <a:gd name="connsiteX41" fmla="*/ 6342565 w 7187261"/>
              <a:gd name="connsiteY41" fmla="*/ 441389 h 5150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187261" h="5150263">
                <a:moveTo>
                  <a:pt x="7178288" y="2604802"/>
                </a:moveTo>
                <a:cubicBezTo>
                  <a:pt x="7168763" y="2513076"/>
                  <a:pt x="7174478" y="2420684"/>
                  <a:pt x="7169335" y="2328577"/>
                </a:cubicBezTo>
                <a:cubicBezTo>
                  <a:pt x="7156952" y="2102882"/>
                  <a:pt x="7120586" y="1879149"/>
                  <a:pt x="7060845" y="1661160"/>
                </a:cubicBezTo>
                <a:cubicBezTo>
                  <a:pt x="6910588" y="1121007"/>
                  <a:pt x="6617428" y="631374"/>
                  <a:pt x="6212263" y="243840"/>
                </a:cubicBezTo>
                <a:cubicBezTo>
                  <a:pt x="6126538" y="162496"/>
                  <a:pt x="6040813" y="80201"/>
                  <a:pt x="5953564" y="0"/>
                </a:cubicBezTo>
                <a:lnTo>
                  <a:pt x="1408615" y="0"/>
                </a:lnTo>
                <a:cubicBezTo>
                  <a:pt x="1180967" y="200316"/>
                  <a:pt x="978332" y="427387"/>
                  <a:pt x="805111" y="676275"/>
                </a:cubicBezTo>
                <a:cubicBezTo>
                  <a:pt x="481261" y="1136523"/>
                  <a:pt x="252089" y="1640872"/>
                  <a:pt x="104928" y="2183035"/>
                </a:cubicBezTo>
                <a:cubicBezTo>
                  <a:pt x="85878" y="2254853"/>
                  <a:pt x="69495" y="2327720"/>
                  <a:pt x="51588" y="2400014"/>
                </a:cubicBezTo>
                <a:cubicBezTo>
                  <a:pt x="49683" y="2407634"/>
                  <a:pt x="51588" y="2416969"/>
                  <a:pt x="41301" y="2424208"/>
                </a:cubicBezTo>
                <a:cubicBezTo>
                  <a:pt x="45900" y="2225469"/>
                  <a:pt x="72186" y="2027834"/>
                  <a:pt x="119692" y="1834801"/>
                </a:cubicBezTo>
                <a:cubicBezTo>
                  <a:pt x="247993" y="1310926"/>
                  <a:pt x="506121" y="857726"/>
                  <a:pt x="870071" y="462248"/>
                </a:cubicBezTo>
                <a:cubicBezTo>
                  <a:pt x="1027729" y="291823"/>
                  <a:pt x="1201617" y="137169"/>
                  <a:pt x="1389279" y="476"/>
                </a:cubicBezTo>
                <a:lnTo>
                  <a:pt x="1320223" y="476"/>
                </a:lnTo>
                <a:cubicBezTo>
                  <a:pt x="960844" y="274320"/>
                  <a:pt x="656330" y="599123"/>
                  <a:pt x="423158" y="989743"/>
                </a:cubicBezTo>
                <a:cubicBezTo>
                  <a:pt x="215608" y="1337596"/>
                  <a:pt x="80258" y="1711357"/>
                  <a:pt x="25585" y="2113693"/>
                </a:cubicBezTo>
                <a:cubicBezTo>
                  <a:pt x="-2705" y="2316480"/>
                  <a:pt x="-2228" y="2521077"/>
                  <a:pt x="2344" y="2725865"/>
                </a:cubicBezTo>
                <a:cubicBezTo>
                  <a:pt x="14155" y="3261932"/>
                  <a:pt x="170650" y="3754565"/>
                  <a:pt x="447256" y="4210717"/>
                </a:cubicBezTo>
                <a:cubicBezTo>
                  <a:pt x="629851" y="4511612"/>
                  <a:pt x="866356" y="4767167"/>
                  <a:pt x="1138962" y="4988910"/>
                </a:cubicBezTo>
                <a:cubicBezTo>
                  <a:pt x="1207161" y="5044345"/>
                  <a:pt x="1277008" y="5096990"/>
                  <a:pt x="1348512" y="5146834"/>
                </a:cubicBezTo>
                <a:lnTo>
                  <a:pt x="1422712" y="5146834"/>
                </a:lnTo>
                <a:cubicBezTo>
                  <a:pt x="1043426" y="4892802"/>
                  <a:pt x="724720" y="4577334"/>
                  <a:pt x="480594" y="4187952"/>
                </a:cubicBezTo>
                <a:cubicBezTo>
                  <a:pt x="452019" y="4141851"/>
                  <a:pt x="423444" y="4095179"/>
                  <a:pt x="398679" y="4046125"/>
                </a:cubicBezTo>
                <a:cubicBezTo>
                  <a:pt x="407442" y="4043267"/>
                  <a:pt x="409156" y="4048982"/>
                  <a:pt x="411823" y="4053078"/>
                </a:cubicBezTo>
                <a:cubicBezTo>
                  <a:pt x="683572" y="4484656"/>
                  <a:pt x="1033139" y="4842701"/>
                  <a:pt x="1439380" y="5147405"/>
                </a:cubicBezTo>
                <a:lnTo>
                  <a:pt x="5710010" y="5150263"/>
                </a:lnTo>
                <a:cubicBezTo>
                  <a:pt x="5810594" y="5075482"/>
                  <a:pt x="5907272" y="4995587"/>
                  <a:pt x="5999665" y="4910900"/>
                </a:cubicBezTo>
                <a:cubicBezTo>
                  <a:pt x="6418765" y="4526661"/>
                  <a:pt x="6746901" y="4078129"/>
                  <a:pt x="6954165" y="3545777"/>
                </a:cubicBezTo>
                <a:cubicBezTo>
                  <a:pt x="7048234" y="3306175"/>
                  <a:pt x="7109956" y="3055115"/>
                  <a:pt x="7137712" y="2799207"/>
                </a:cubicBezTo>
                <a:cubicBezTo>
                  <a:pt x="7139236" y="2784920"/>
                  <a:pt x="7141046" y="2770632"/>
                  <a:pt x="7142951" y="2754535"/>
                </a:cubicBezTo>
                <a:cubicBezTo>
                  <a:pt x="7151714" y="2760440"/>
                  <a:pt x="7149237" y="2768441"/>
                  <a:pt x="7149428" y="2774823"/>
                </a:cubicBezTo>
                <a:cubicBezTo>
                  <a:pt x="7156743" y="3007967"/>
                  <a:pt x="7128777" y="3240881"/>
                  <a:pt x="7066465" y="3465672"/>
                </a:cubicBezTo>
                <a:cubicBezTo>
                  <a:pt x="6952165" y="3878580"/>
                  <a:pt x="6737948" y="4235863"/>
                  <a:pt x="6452578" y="4552760"/>
                </a:cubicBezTo>
                <a:cubicBezTo>
                  <a:pt x="6244553" y="4783836"/>
                  <a:pt x="6008809" y="4980242"/>
                  <a:pt x="5752110" y="5150263"/>
                </a:cubicBezTo>
                <a:lnTo>
                  <a:pt x="5827643" y="5150263"/>
                </a:lnTo>
                <a:cubicBezTo>
                  <a:pt x="6136539" y="4938904"/>
                  <a:pt x="6412192" y="4689348"/>
                  <a:pt x="6642793" y="4389406"/>
                </a:cubicBezTo>
                <a:cubicBezTo>
                  <a:pt x="6851295" y="4118324"/>
                  <a:pt x="7009125" y="3820859"/>
                  <a:pt x="7102469" y="3490817"/>
                </a:cubicBezTo>
                <a:cubicBezTo>
                  <a:pt x="7148646" y="3327473"/>
                  <a:pt x="7177069" y="3159624"/>
                  <a:pt x="7187242" y="2990183"/>
                </a:cubicBezTo>
                <a:cubicBezTo>
                  <a:pt x="7187623" y="2984087"/>
                  <a:pt x="7182384" y="2642330"/>
                  <a:pt x="7178288" y="2604802"/>
                </a:cubicBezTo>
                <a:close/>
                <a:moveTo>
                  <a:pt x="6342565" y="441389"/>
                </a:moveTo>
                <a:cubicBezTo>
                  <a:pt x="6829797" y="986533"/>
                  <a:pt x="7091135" y="1624422"/>
                  <a:pt x="7126567" y="2355056"/>
                </a:cubicBezTo>
                <a:cubicBezTo>
                  <a:pt x="7001123" y="1661827"/>
                  <a:pt x="6756426" y="1017365"/>
                  <a:pt x="6342565" y="441389"/>
                </a:cubicBezTo>
                <a:close/>
              </a:path>
            </a:pathLst>
          </a:custGeom>
          <a:solidFill>
            <a:schemeClr val="accent2"/>
          </a:solidFill>
          <a:ln w="9525"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5CB35E49-8349-C351-80C9-71497CBF3038}"/>
              </a:ext>
            </a:extLst>
          </p:cNvPr>
          <p:cNvSpPr>
            <a:spLocks noGrp="1"/>
          </p:cNvSpPr>
          <p:nvPr>
            <p:ph type="title"/>
          </p:nvPr>
        </p:nvSpPr>
        <p:spPr>
          <a:xfrm>
            <a:off x="2558716" y="955309"/>
            <a:ext cx="7074568" cy="2898975"/>
          </a:xfrm>
        </p:spPr>
        <p:txBody>
          <a:bodyPr vert="horz" lIns="91440" tIns="45720" rIns="91440" bIns="45720" rtlCol="0" anchor="b">
            <a:normAutofit/>
          </a:bodyPr>
          <a:lstStyle/>
          <a:p>
            <a:pPr algn="ctr"/>
            <a:r>
              <a:rPr lang="en-US" sz="6600" kern="1200" dirty="0">
                <a:solidFill>
                  <a:srgbClr val="FFFFFF"/>
                </a:solidFill>
                <a:latin typeface="Times" pitchFamily="2" charset="0"/>
              </a:rPr>
              <a:t>Opioid Basics</a:t>
            </a:r>
          </a:p>
        </p:txBody>
      </p:sp>
      <p:sp>
        <p:nvSpPr>
          <p:cNvPr id="11" name="sketch line">
            <a:extLst>
              <a:ext uri="{FF2B5EF4-FFF2-40B4-BE49-F238E27FC236}">
                <a16:creationId xmlns:a16="http://schemas.microsoft.com/office/drawing/2014/main" id="{41F77738-2AF0-4750-A0C7-F97C2C1759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173498"/>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42345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C9E986FC-24D2-E41D-FC3E-6F7F15320705}"/>
              </a:ext>
            </a:extLst>
          </p:cNvPr>
          <p:cNvSpPr>
            <a:spLocks noGrp="1"/>
          </p:cNvSpPr>
          <p:nvPr>
            <p:ph type="title"/>
          </p:nvPr>
        </p:nvSpPr>
        <p:spPr>
          <a:xfrm>
            <a:off x="838200" y="401221"/>
            <a:ext cx="10515600" cy="1348065"/>
          </a:xfrm>
        </p:spPr>
        <p:txBody>
          <a:bodyPr>
            <a:normAutofit/>
          </a:bodyPr>
          <a:lstStyle/>
          <a:p>
            <a:r>
              <a:rPr lang="en-US" sz="5400">
                <a:solidFill>
                  <a:srgbClr val="FFFFFF"/>
                </a:solidFill>
                <a:latin typeface="Times New Roman" panose="02020603050405020304" pitchFamily="18" charset="0"/>
                <a:cs typeface="Times New Roman" panose="02020603050405020304" pitchFamily="18" charset="0"/>
              </a:rPr>
              <a:t>Patient Case #8</a:t>
            </a:r>
            <a:endParaRPr lang="en-US" sz="5400">
              <a:solidFill>
                <a:srgbClr val="FFFFFF"/>
              </a:solidFill>
            </a:endParaRPr>
          </a:p>
        </p:txBody>
      </p:sp>
      <p:sp>
        <p:nvSpPr>
          <p:cNvPr id="3" name="Content Placeholder 2">
            <a:extLst>
              <a:ext uri="{FF2B5EF4-FFF2-40B4-BE49-F238E27FC236}">
                <a16:creationId xmlns:a16="http://schemas.microsoft.com/office/drawing/2014/main" id="{7E1D8076-6917-E193-91AE-B55D9DAB4051}"/>
              </a:ext>
            </a:extLst>
          </p:cNvPr>
          <p:cNvSpPr>
            <a:spLocks noGrp="1"/>
          </p:cNvSpPr>
          <p:nvPr>
            <p:ph idx="1"/>
          </p:nvPr>
        </p:nvSpPr>
        <p:spPr>
          <a:xfrm>
            <a:off x="838200" y="2586789"/>
            <a:ext cx="10515600" cy="3590174"/>
          </a:xfrm>
        </p:spPr>
        <p:txBody>
          <a:bodyPr>
            <a:normAutofit/>
          </a:bodyPr>
          <a:lstStyle/>
          <a:p>
            <a:r>
              <a:rPr lang="en-US" sz="2200" dirty="0">
                <a:latin typeface="Times New Roman" panose="02020603050405020304" pitchFamily="18" charset="0"/>
                <a:cs typeface="Times New Roman" panose="02020603050405020304" pitchFamily="18" charset="0"/>
              </a:rPr>
              <a:t>59F with breast CA, metastatic to bone, stable on her new CA-directed treatments </a:t>
            </a:r>
          </a:p>
          <a:p>
            <a:r>
              <a:rPr lang="en-US" sz="2200" dirty="0">
                <a:latin typeface="Times New Roman" panose="02020603050405020304" pitchFamily="18" charset="0"/>
                <a:cs typeface="Times New Roman" panose="02020603050405020304" pitchFamily="18" charset="0"/>
              </a:rPr>
              <a:t>She decided not to pursue XRT, </a:t>
            </a:r>
            <a:r>
              <a:rPr lang="en-US" sz="2200" dirty="0" err="1">
                <a:latin typeface="Times New Roman" panose="02020603050405020304" pitchFamily="18" charset="0"/>
                <a:cs typeface="Times New Roman" panose="02020603050405020304" pitchFamily="18" charset="0"/>
              </a:rPr>
              <a:t>sx</a:t>
            </a:r>
            <a:r>
              <a:rPr lang="en-US" sz="2200" dirty="0">
                <a:latin typeface="Times New Roman" panose="02020603050405020304" pitchFamily="18" charset="0"/>
                <a:cs typeface="Times New Roman" panose="02020603050405020304" pitchFamily="18" charset="0"/>
              </a:rPr>
              <a:t> were controlled with a course of dexamethasone and opioids. </a:t>
            </a:r>
          </a:p>
          <a:p>
            <a:r>
              <a:rPr lang="en-US" sz="2200" dirty="0">
                <a:latin typeface="Times New Roman" panose="02020603050405020304" pitchFamily="18" charset="0"/>
                <a:cs typeface="Times New Roman" panose="02020603050405020304" pitchFamily="18" charset="0"/>
              </a:rPr>
              <a:t>You see her a couple weeks later, with complaints of anxiety about her situation, and depressive symptoms. She is struggling with the news of her CA progression.</a:t>
            </a:r>
          </a:p>
          <a:p>
            <a:r>
              <a:rPr lang="en-US" sz="2200" i="1" dirty="0">
                <a:latin typeface="Times New Roman" panose="02020603050405020304" pitchFamily="18" charset="0"/>
                <a:cs typeface="Times New Roman" panose="02020603050405020304" pitchFamily="18" charset="0"/>
              </a:rPr>
              <a:t>What are some treatment options for her anxiety and depressive symptoms?</a:t>
            </a:r>
          </a:p>
          <a:p>
            <a:endParaRPr lang="en-US" sz="2200" dirty="0"/>
          </a:p>
        </p:txBody>
      </p:sp>
    </p:spTree>
    <p:extLst>
      <p:ext uri="{BB962C8B-B14F-4D97-AF65-F5344CB8AC3E}">
        <p14:creationId xmlns:p14="http://schemas.microsoft.com/office/powerpoint/2010/main" val="37818118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BEA720-D85F-5F58-0146-40E0E948A1CE}"/>
              </a:ext>
            </a:extLst>
          </p:cNvPr>
          <p:cNvSpPr>
            <a:spLocks noGrp="1"/>
          </p:cNvSpPr>
          <p:nvPr>
            <p:ph type="title"/>
          </p:nvPr>
        </p:nvSpPr>
        <p:spPr>
          <a:xfrm>
            <a:off x="838200" y="365125"/>
            <a:ext cx="10515600" cy="1325563"/>
          </a:xfrm>
        </p:spPr>
        <p:txBody>
          <a:bodyPr>
            <a:normAutofit/>
          </a:bodyPr>
          <a:lstStyle/>
          <a:p>
            <a:r>
              <a:rPr lang="en-US" sz="5400">
                <a:latin typeface="Times New Roman" panose="02020603050405020304" pitchFamily="18" charset="0"/>
                <a:cs typeface="Times New Roman" panose="02020603050405020304" pitchFamily="18" charset="0"/>
              </a:rPr>
              <a:t>Anxiety in Palliative Care Patients </a:t>
            </a:r>
            <a:endParaRPr 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FCF2EE1-E827-4B51-61D8-5B9BB35DB379}"/>
              </a:ext>
            </a:extLst>
          </p:cNvPr>
          <p:cNvSpPr>
            <a:spLocks noGrp="1"/>
          </p:cNvSpPr>
          <p:nvPr>
            <p:ph idx="1"/>
          </p:nvPr>
        </p:nvSpPr>
        <p:spPr>
          <a:xfrm>
            <a:off x="838200" y="1929384"/>
            <a:ext cx="10515600" cy="4251960"/>
          </a:xfrm>
        </p:spPr>
        <p:txBody>
          <a:bodyPr>
            <a:normAutofit fontScale="92500" lnSpcReduction="10000"/>
          </a:bodyPr>
          <a:lstStyle/>
          <a:p>
            <a:r>
              <a:rPr lang="en-US" sz="2400" dirty="0">
                <a:latin typeface="Times New Roman" panose="02020603050405020304" pitchFamily="18" charset="0"/>
                <a:cs typeface="Times New Roman" panose="02020603050405020304" pitchFamily="18" charset="0"/>
              </a:rPr>
              <a:t>Anxiety </a:t>
            </a:r>
            <a:r>
              <a:rPr lang="en-US" sz="2400" dirty="0" err="1">
                <a:latin typeface="Times New Roman" panose="02020603050405020304" pitchFamily="18" charset="0"/>
                <a:cs typeface="Times New Roman" panose="02020603050405020304" pitchFamily="18" charset="0"/>
              </a:rPr>
              <a:t>sx</a:t>
            </a:r>
            <a:r>
              <a:rPr lang="en-US" sz="2400" dirty="0">
                <a:latin typeface="Times New Roman" panose="02020603050405020304" pitchFamily="18" charset="0"/>
                <a:cs typeface="Times New Roman" panose="02020603050405020304" pitchFamily="18" charset="0"/>
              </a:rPr>
              <a:t> 10x mc than GAD, </a:t>
            </a:r>
            <a:r>
              <a:rPr lang="en-US" sz="2400" dirty="0" err="1">
                <a:latin typeface="Times New Roman" panose="02020603050405020304" pitchFamily="18" charset="0"/>
                <a:cs typeface="Times New Roman" panose="02020603050405020304" pitchFamily="18" charset="0"/>
              </a:rPr>
              <a:t>esp</a:t>
            </a:r>
            <a:r>
              <a:rPr lang="en-US" sz="2400" dirty="0">
                <a:latin typeface="Times New Roman" panose="02020603050405020304" pitchFamily="18" charset="0"/>
                <a:cs typeface="Times New Roman" panose="02020603050405020304" pitchFamily="18" charset="0"/>
              </a:rPr>
              <a:t> at EOL</a:t>
            </a:r>
          </a:p>
          <a:p>
            <a:r>
              <a:rPr lang="en-US" sz="2400" dirty="0">
                <a:latin typeface="Times New Roman" panose="02020603050405020304" pitchFamily="18" charset="0"/>
                <a:cs typeface="Times New Roman" panose="02020603050405020304" pitchFamily="18" charset="0"/>
              </a:rPr>
              <a:t>R/o organic causes: meds, steroids, TSH, pain, dyspnea</a:t>
            </a:r>
          </a:p>
          <a:p>
            <a:r>
              <a:rPr lang="en-US" sz="2400" dirty="0">
                <a:latin typeface="Times New Roman" panose="02020603050405020304" pitchFamily="18" charset="0"/>
                <a:cs typeface="Times New Roman" panose="02020603050405020304" pitchFamily="18" charset="0"/>
              </a:rPr>
              <a:t>Psychosocial factors/sources: fear death/dying, existential distress, coping deficits, maladaptive PD, </a:t>
            </a:r>
            <a:r>
              <a:rPr lang="en-US" sz="2400" dirty="0" err="1">
                <a:latin typeface="Times New Roman" panose="02020603050405020304" pitchFamily="18" charset="0"/>
                <a:cs typeface="Times New Roman" panose="02020603050405020304" pitchFamily="18" charset="0"/>
              </a:rPr>
              <a:t>undertx</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sx</a:t>
            </a:r>
            <a:r>
              <a:rPr lang="en-US" sz="2400" dirty="0">
                <a:latin typeface="Times New Roman" panose="02020603050405020304" pitchFamily="18" charset="0"/>
                <a:cs typeface="Times New Roman" panose="02020603050405020304" pitchFamily="18" charset="0"/>
              </a:rPr>
              <a:t>, withdrawal from sedatives/opioids</a:t>
            </a:r>
          </a:p>
          <a:p>
            <a:r>
              <a:rPr lang="en-US" sz="2400" dirty="0">
                <a:latin typeface="Times New Roman" panose="02020603050405020304" pitchFamily="18" charset="0"/>
                <a:cs typeface="Times New Roman" panose="02020603050405020304" pitchFamily="18" charset="0"/>
              </a:rPr>
              <a:t>Meds that cause anxiety SE: caffeine, steroids, nicotine, neuroleptics, stimulants, antidepressants, anti-emetics (</a:t>
            </a:r>
            <a:r>
              <a:rPr lang="en-US" sz="2400" dirty="0" err="1">
                <a:latin typeface="Times New Roman" panose="02020603050405020304" pitchFamily="18" charset="0"/>
                <a:cs typeface="Times New Roman" panose="02020603050405020304" pitchFamily="18" charset="0"/>
              </a:rPr>
              <a:t>reglan</a:t>
            </a:r>
            <a:r>
              <a:rPr lang="en-US" sz="2400" dirty="0">
                <a:latin typeface="Times New Roman" panose="02020603050405020304" pitchFamily="18" charset="0"/>
                <a:cs typeface="Times New Roman" panose="02020603050405020304" pitchFamily="18" charset="0"/>
              </a:rPr>
              <a:t>, prochlorperazine), phenylephrine (Sudafed), iatrogenic Synthroid </a:t>
            </a:r>
          </a:p>
          <a:p>
            <a:r>
              <a:rPr lang="en-US" sz="2400" dirty="0">
                <a:latin typeface="Times New Roman" panose="02020603050405020304" pitchFamily="18" charset="0"/>
                <a:cs typeface="Times New Roman" panose="02020603050405020304" pitchFamily="18" charset="0"/>
              </a:rPr>
              <a:t>Treatments: Non-</a:t>
            </a:r>
            <a:r>
              <a:rPr lang="en-US" sz="2400" dirty="0" err="1">
                <a:latin typeface="Times New Roman" panose="02020603050405020304" pitchFamily="18" charset="0"/>
                <a:cs typeface="Times New Roman" panose="02020603050405020304" pitchFamily="18" charset="0"/>
              </a:rPr>
              <a:t>rx</a:t>
            </a:r>
            <a:r>
              <a:rPr lang="en-US" sz="2400" dirty="0">
                <a:latin typeface="Times New Roman" panose="02020603050405020304" pitchFamily="18" charset="0"/>
                <a:cs typeface="Times New Roman" panose="02020603050405020304" pitchFamily="18" charset="0"/>
              </a:rPr>
              <a:t>-Explore fears/concerns, coping strategies that worked in past, music therapy, relaxation/guided imagery, hypnosis, mindfulness, psychotherapy (CBT), spiritual support, RX</a:t>
            </a:r>
          </a:p>
          <a:p>
            <a:r>
              <a:rPr lang="en-US" sz="2400" dirty="0">
                <a:latin typeface="Times New Roman" panose="02020603050405020304" pitchFamily="18" charset="0"/>
                <a:cs typeface="Times New Roman" panose="02020603050405020304" pitchFamily="18" charset="0"/>
              </a:rPr>
              <a:t>Medications options </a:t>
            </a:r>
          </a:p>
          <a:p>
            <a:pPr lvl="1"/>
            <a:r>
              <a:rPr lang="en-US" sz="1800" dirty="0">
                <a:latin typeface="Times New Roman" panose="02020603050405020304" pitchFamily="18" charset="0"/>
                <a:cs typeface="Times New Roman" panose="02020603050405020304" pitchFamily="18" charset="0"/>
              </a:rPr>
              <a:t>If </a:t>
            </a:r>
            <a:r>
              <a:rPr lang="en-US" sz="1800" dirty="0" err="1">
                <a:latin typeface="Times New Roman" panose="02020603050405020304" pitchFamily="18" charset="0"/>
                <a:cs typeface="Times New Roman" panose="02020603050405020304" pitchFamily="18" charset="0"/>
              </a:rPr>
              <a:t>ppx</a:t>
            </a:r>
            <a:r>
              <a:rPr lang="en-US" sz="1800" dirty="0">
                <a:latin typeface="Times New Roman" panose="02020603050405020304" pitchFamily="18" charset="0"/>
                <a:cs typeface="Times New Roman" panose="02020603050405020304" pitchFamily="18" charset="0"/>
              </a:rPr>
              <a:t> in mons/</a:t>
            </a:r>
            <a:r>
              <a:rPr lang="en-US" sz="1800" dirty="0" err="1">
                <a:latin typeface="Times New Roman" panose="02020603050405020304" pitchFamily="18" charset="0"/>
                <a:cs typeface="Times New Roman" panose="02020603050405020304" pitchFamily="18" charset="0"/>
              </a:rPr>
              <a:t>yrs</a:t>
            </a:r>
            <a:r>
              <a:rPr lang="en-US" sz="1800" dirty="0">
                <a:latin typeface="Times New Roman" panose="02020603050405020304" pitchFamily="18" charset="0"/>
                <a:cs typeface="Times New Roman" panose="02020603050405020304" pitchFamily="18" charset="0"/>
              </a:rPr>
              <a:t> range: SSRI, SNRI</a:t>
            </a:r>
          </a:p>
          <a:p>
            <a:pPr lvl="1"/>
            <a:r>
              <a:rPr lang="en-US" sz="1800" dirty="0">
                <a:latin typeface="Times New Roman" panose="02020603050405020304" pitchFamily="18" charset="0"/>
                <a:cs typeface="Times New Roman" panose="02020603050405020304" pitchFamily="18" charset="0"/>
              </a:rPr>
              <a:t>If </a:t>
            </a:r>
            <a:r>
              <a:rPr lang="en-US" sz="1800" dirty="0" err="1">
                <a:latin typeface="Times New Roman" panose="02020603050405020304" pitchFamily="18" charset="0"/>
                <a:cs typeface="Times New Roman" panose="02020603050405020304" pitchFamily="18" charset="0"/>
              </a:rPr>
              <a:t>ppx</a:t>
            </a:r>
            <a:r>
              <a:rPr lang="en-US" sz="1800" dirty="0">
                <a:latin typeface="Times New Roman" panose="02020603050405020304" pitchFamily="18" charset="0"/>
                <a:cs typeface="Times New Roman" panose="02020603050405020304" pitchFamily="18" charset="0"/>
              </a:rPr>
              <a:t> in </a:t>
            </a:r>
            <a:r>
              <a:rPr lang="en-US" sz="1800" dirty="0" err="1">
                <a:latin typeface="Times New Roman" panose="02020603050405020304" pitchFamily="18" charset="0"/>
                <a:cs typeface="Times New Roman" panose="02020603050405020304" pitchFamily="18" charset="0"/>
              </a:rPr>
              <a:t>wks</a:t>
            </a:r>
            <a:r>
              <a:rPr lang="en-US" sz="1800" dirty="0">
                <a:latin typeface="Times New Roman" panose="02020603050405020304" pitchFamily="18" charset="0"/>
                <a:cs typeface="Times New Roman" panose="02020603050405020304" pitchFamily="18" charset="0"/>
              </a:rPr>
              <a:t>/</a:t>
            </a:r>
            <a:r>
              <a:rPr lang="en-US" sz="1800" dirty="0" err="1">
                <a:latin typeface="Times New Roman" panose="02020603050405020304" pitchFamily="18" charset="0"/>
                <a:cs typeface="Times New Roman" panose="02020603050405020304" pitchFamily="18" charset="0"/>
              </a:rPr>
              <a:t>mos</a:t>
            </a:r>
            <a:r>
              <a:rPr lang="en-US" sz="1800" dirty="0">
                <a:latin typeface="Times New Roman" panose="02020603050405020304" pitchFamily="18" charset="0"/>
                <a:cs typeface="Times New Roman" panose="02020603050405020304" pitchFamily="18" charset="0"/>
              </a:rPr>
              <a:t> range: benzodiazepines </a:t>
            </a:r>
          </a:p>
          <a:p>
            <a:endParaRPr lang="en-US" sz="2400" dirty="0">
              <a:latin typeface="Times New Roman" panose="02020603050405020304" pitchFamily="18" charset="0"/>
              <a:cs typeface="Times New Roman" panose="02020603050405020304" pitchFamily="18" charset="0"/>
            </a:endParaRPr>
          </a:p>
          <a:p>
            <a:pPr marL="0" marR="0" lvl="0" indent="0">
              <a:spcBef>
                <a:spcPts val="0"/>
              </a:spcBef>
              <a:spcAft>
                <a:spcPts val="0"/>
              </a:spcAft>
              <a:buSzPts val="1000"/>
              <a:buNone/>
              <a:tabLst>
                <a:tab pos="457200" algn="l"/>
              </a:tabLst>
            </a:pPr>
            <a:endParaRPr lang="en-US" sz="2400" dirty="0">
              <a:effectLst/>
              <a:latin typeface="Times" pitchFamily="2" charset="0"/>
              <a:ea typeface="Calibri" panose="020F0502020204030204" pitchFamily="34" charset="0"/>
              <a:cs typeface="Times New Roman" panose="02020603050405020304" pitchFamily="18" charset="0"/>
              <a:sym typeface="Wingdings" pitchFamily="2" charset="2"/>
            </a:endParaRPr>
          </a:p>
        </p:txBody>
      </p:sp>
    </p:spTree>
    <p:extLst>
      <p:ext uri="{BB962C8B-B14F-4D97-AF65-F5344CB8AC3E}">
        <p14:creationId xmlns:p14="http://schemas.microsoft.com/office/powerpoint/2010/main" val="128787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6B49AC-2DB7-B655-C921-BD1E647B81E6}"/>
              </a:ext>
            </a:extLst>
          </p:cNvPr>
          <p:cNvSpPr>
            <a:spLocks noGrp="1"/>
          </p:cNvSpPr>
          <p:nvPr>
            <p:ph type="title"/>
          </p:nvPr>
        </p:nvSpPr>
        <p:spPr>
          <a:xfrm>
            <a:off x="838200" y="365125"/>
            <a:ext cx="10515600" cy="1325563"/>
          </a:xfrm>
        </p:spPr>
        <p:txBody>
          <a:bodyPr>
            <a:normAutofit/>
          </a:bodyPr>
          <a:lstStyle/>
          <a:p>
            <a:r>
              <a:rPr lang="en-US" sz="5000">
                <a:latin typeface="Times New Roman" panose="02020603050405020304" pitchFamily="18" charset="0"/>
                <a:cs typeface="Times New Roman" panose="02020603050405020304" pitchFamily="18" charset="0"/>
              </a:rPr>
              <a:t>Depression in Palliative Care Patients </a:t>
            </a:r>
            <a:endParaRPr lang="en-US" sz="50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443D8F6-F08A-CAD5-CCD1-A43B3E5AB72C}"/>
              </a:ext>
            </a:extLst>
          </p:cNvPr>
          <p:cNvSpPr>
            <a:spLocks noGrp="1"/>
          </p:cNvSpPr>
          <p:nvPr>
            <p:ph idx="1"/>
          </p:nvPr>
        </p:nvSpPr>
        <p:spPr>
          <a:xfrm>
            <a:off x="838200" y="1929384"/>
            <a:ext cx="10515600" cy="4251960"/>
          </a:xfrm>
        </p:spPr>
        <p:txBody>
          <a:bodyPr>
            <a:normAutofit/>
          </a:bodyPr>
          <a:lstStyle/>
          <a:p>
            <a:r>
              <a:rPr lang="en-US" sz="1900" dirty="0">
                <a:latin typeface="Times New Roman" panose="02020603050405020304" pitchFamily="18" charset="0"/>
                <a:cs typeface="Times New Roman" panose="02020603050405020304" pitchFamily="18" charset="0"/>
              </a:rPr>
              <a:t>Sadness in terminal disease is normal, depression/pervasive sadness/despair is not normal</a:t>
            </a:r>
          </a:p>
          <a:p>
            <a:r>
              <a:rPr lang="en-US" sz="1900" dirty="0">
                <a:latin typeface="Times New Roman" panose="02020603050405020304" pitchFamily="18" charset="0"/>
                <a:cs typeface="Times New Roman" panose="02020603050405020304" pitchFamily="18" charset="0"/>
              </a:rPr>
              <a:t>DSM5 Criteria: 5sx, present for 2 weeks, </a:t>
            </a:r>
            <a:r>
              <a:rPr lang="en-US" sz="1900" dirty="0" err="1">
                <a:latin typeface="Times New Roman" panose="02020603050405020304" pitchFamily="18" charset="0"/>
                <a:cs typeface="Times New Roman" panose="02020603050405020304" pitchFamily="18" charset="0"/>
              </a:rPr>
              <a:t>sx</a:t>
            </a:r>
            <a:r>
              <a:rPr lang="en-US" sz="1900" dirty="0">
                <a:latin typeface="Times New Roman" panose="02020603050405020304" pitchFamily="18" charset="0"/>
                <a:cs typeface="Times New Roman" panose="02020603050405020304" pitchFamily="18" charset="0"/>
              </a:rPr>
              <a:t> interfere w life, no other organic/med cause</a:t>
            </a:r>
          </a:p>
          <a:p>
            <a:r>
              <a:rPr lang="en-US" sz="1900" i="1" dirty="0">
                <a:latin typeface="Times New Roman" panose="02020603050405020304" pitchFamily="18" charset="0"/>
                <a:cs typeface="Times New Roman" panose="02020603050405020304" pitchFamily="18" charset="0"/>
              </a:rPr>
              <a:t>Depressed mood most of day/almost daily</a:t>
            </a:r>
            <a:r>
              <a:rPr lang="en-US" sz="1900" dirty="0">
                <a:latin typeface="Times New Roman" panose="02020603050405020304" pitchFamily="18" charset="0"/>
                <a:cs typeface="Times New Roman" panose="02020603050405020304" pitchFamily="18" charset="0"/>
              </a:rPr>
              <a:t>, </a:t>
            </a:r>
            <a:r>
              <a:rPr lang="en-US" sz="1900" i="1" dirty="0">
                <a:latin typeface="Times New Roman" panose="02020603050405020304" pitchFamily="18" charset="0"/>
                <a:cs typeface="Times New Roman" panose="02020603050405020304" pitchFamily="18" charset="0"/>
              </a:rPr>
              <a:t>Markedly diminished interest or pleasure</a:t>
            </a:r>
            <a:r>
              <a:rPr lang="en-US" sz="1900" dirty="0">
                <a:latin typeface="Times New Roman" panose="02020603050405020304" pitchFamily="18" charset="0"/>
                <a:cs typeface="Times New Roman" panose="02020603050405020304" pitchFamily="18" charset="0"/>
              </a:rPr>
              <a:t>, Unintentional (significant) change in weight, Insomnia or hypersomnia, Psychomotor agitation or retardation, Fatigue or loss of energy, </a:t>
            </a:r>
            <a:r>
              <a:rPr lang="en-US" sz="1900" i="1" dirty="0">
                <a:latin typeface="Times New Roman" panose="02020603050405020304" pitchFamily="18" charset="0"/>
                <a:cs typeface="Times New Roman" panose="02020603050405020304" pitchFamily="18" charset="0"/>
              </a:rPr>
              <a:t>Feelings of worthlessness or excessive/inappropriate guilt</a:t>
            </a:r>
            <a:r>
              <a:rPr lang="en-US" sz="1900" dirty="0">
                <a:latin typeface="Times New Roman" panose="02020603050405020304" pitchFamily="18" charset="0"/>
                <a:cs typeface="Times New Roman" panose="02020603050405020304" pitchFamily="18" charset="0"/>
              </a:rPr>
              <a:t>, Diminished ability to think or concentrate, </a:t>
            </a:r>
            <a:r>
              <a:rPr lang="en-US" sz="1900" i="1" dirty="0">
                <a:latin typeface="Times New Roman" panose="02020603050405020304" pitchFamily="18" charset="0"/>
                <a:cs typeface="Times New Roman" panose="02020603050405020304" pitchFamily="18" charset="0"/>
              </a:rPr>
              <a:t>Recurrent thoughts of death or suicide </a:t>
            </a:r>
          </a:p>
          <a:p>
            <a:r>
              <a:rPr lang="en-US" sz="1900" dirty="0">
                <a:latin typeface="Times New Roman" panose="02020603050405020304" pitchFamily="18" charset="0"/>
                <a:cs typeface="Times New Roman" panose="02020603050405020304" pitchFamily="18" charset="0"/>
              </a:rPr>
              <a:t>Depression in PC pts: ↓purpose, ↓QOL, ↓survival, worse </a:t>
            </a:r>
            <a:r>
              <a:rPr lang="en-US" sz="1900" dirty="0" err="1">
                <a:latin typeface="Times New Roman" panose="02020603050405020304" pitchFamily="18" charset="0"/>
                <a:cs typeface="Times New Roman" panose="02020603050405020304" pitchFamily="18" charset="0"/>
              </a:rPr>
              <a:t>sx</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tx</a:t>
            </a:r>
            <a:r>
              <a:rPr lang="en-US" sz="1900" dirty="0">
                <a:latin typeface="Times New Roman" panose="02020603050405020304" pitchFamily="18" charset="0"/>
                <a:cs typeface="Times New Roman" panose="02020603050405020304" pitchFamily="18" charset="0"/>
              </a:rPr>
              <a:t> adherence, SI, hard on families</a:t>
            </a:r>
          </a:p>
          <a:p>
            <a:r>
              <a:rPr lang="en-US" sz="1900" dirty="0">
                <a:latin typeface="Times New Roman" panose="02020603050405020304" pitchFamily="18" charset="0"/>
                <a:cs typeface="Times New Roman" panose="02020603050405020304" pitchFamily="18" charset="0"/>
              </a:rPr>
              <a:t>Treatments: </a:t>
            </a:r>
            <a:r>
              <a:rPr lang="en-US" sz="1900" dirty="0" err="1">
                <a:latin typeface="Times New Roman" panose="02020603050405020304" pitchFamily="18" charset="0"/>
                <a:cs typeface="Times New Roman" panose="02020603050405020304" pitchFamily="18" charset="0"/>
              </a:rPr>
              <a:t>tx</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sx</a:t>
            </a:r>
            <a:r>
              <a:rPr lang="en-US" sz="1900" dirty="0">
                <a:latin typeface="Times New Roman" panose="02020603050405020304" pitchFamily="18" charset="0"/>
                <a:cs typeface="Times New Roman" panose="02020603050405020304" pitchFamily="18" charset="0"/>
              </a:rPr>
              <a:t>, CBT, exercise, SSRI/typical </a:t>
            </a:r>
            <a:r>
              <a:rPr lang="en-US" sz="1900" dirty="0" err="1">
                <a:latin typeface="Times New Roman" panose="02020603050405020304" pitchFamily="18" charset="0"/>
                <a:cs typeface="Times New Roman" panose="02020603050405020304" pitchFamily="18" charset="0"/>
              </a:rPr>
              <a:t>rx</a:t>
            </a:r>
            <a:r>
              <a:rPr lang="en-US" sz="1900" dirty="0">
                <a:latin typeface="Times New Roman" panose="02020603050405020304" pitchFamily="18" charset="0"/>
                <a:cs typeface="Times New Roman" panose="02020603050405020304" pitchFamily="18" charset="0"/>
              </a:rPr>
              <a:t> if </a:t>
            </a:r>
            <a:r>
              <a:rPr lang="en-US" sz="1900" dirty="0" err="1">
                <a:latin typeface="Times New Roman" panose="02020603050405020304" pitchFamily="18" charset="0"/>
                <a:cs typeface="Times New Roman" panose="02020603050405020304" pitchFamily="18" charset="0"/>
              </a:rPr>
              <a:t>ppx</a:t>
            </a:r>
            <a:r>
              <a:rPr lang="en-US" sz="1900" dirty="0">
                <a:latin typeface="Times New Roman" panose="02020603050405020304" pitchFamily="18" charset="0"/>
                <a:cs typeface="Times New Roman" panose="02020603050405020304" pitchFamily="18" charset="0"/>
              </a:rPr>
              <a:t> &gt;2mos, </a:t>
            </a:r>
            <a:r>
              <a:rPr lang="en-US" sz="1900" b="1" dirty="0">
                <a:latin typeface="Times New Roman" panose="02020603050405020304" pitchFamily="18" charset="0"/>
                <a:cs typeface="Times New Roman" panose="02020603050405020304" pitchFamily="18" charset="0"/>
              </a:rPr>
              <a:t>Psychostimulants</a:t>
            </a:r>
            <a:r>
              <a:rPr lang="en-US" sz="1900" dirty="0">
                <a:latin typeface="Times New Roman" panose="02020603050405020304" pitchFamily="18" charset="0"/>
                <a:cs typeface="Times New Roman" panose="02020603050405020304" pitchFamily="18" charset="0"/>
              </a:rPr>
              <a:t> if </a:t>
            </a:r>
            <a:r>
              <a:rPr lang="en-US" sz="1900" dirty="0" err="1">
                <a:latin typeface="Times New Roman" panose="02020603050405020304" pitchFamily="18" charset="0"/>
                <a:cs typeface="Times New Roman" panose="02020603050405020304" pitchFamily="18" charset="0"/>
              </a:rPr>
              <a:t>ppx</a:t>
            </a:r>
            <a:r>
              <a:rPr lang="en-US" sz="1900" dirty="0">
                <a:latin typeface="Times New Roman" panose="02020603050405020304" pitchFamily="18" charset="0"/>
                <a:cs typeface="Times New Roman" panose="02020603050405020304" pitchFamily="18" charset="0"/>
              </a:rPr>
              <a:t> &lt;2mos, Consider Ketamine or ECT in refractory cases if able</a:t>
            </a:r>
          </a:p>
          <a:p>
            <a:r>
              <a:rPr lang="en-US" sz="1900" dirty="0">
                <a:latin typeface="Times New Roman" panose="02020603050405020304" pitchFamily="18" charset="0"/>
                <a:cs typeface="Times New Roman" panose="02020603050405020304" pitchFamily="18" charset="0"/>
              </a:rPr>
              <a:t>Stimulants: Fast acting (~2days for effects, DC if no improvement in 1wk), </a:t>
            </a:r>
            <a:r>
              <a:rPr lang="en-US" sz="1900" dirty="0" err="1">
                <a:latin typeface="Times New Roman" panose="02020603050405020304" pitchFamily="18" charset="0"/>
                <a:cs typeface="Times New Roman" panose="02020603050405020304" pitchFamily="18" charset="0"/>
              </a:rPr>
              <a:t>tx</a:t>
            </a:r>
            <a:r>
              <a:rPr lang="en-US" sz="1900" dirty="0">
                <a:latin typeface="Times New Roman" panose="02020603050405020304" pitchFamily="18" charset="0"/>
                <a:cs typeface="Times New Roman" panose="02020603050405020304" pitchFamily="18" charset="0"/>
              </a:rPr>
              <a:t> fatigue, depression, ↓opioid sedation SE, improve opioid analgesia, ok to use w SSRI, SE: anxiety, cardiac – caution w CV </a:t>
            </a:r>
            <a:r>
              <a:rPr lang="en-US" sz="1900" dirty="0" err="1">
                <a:latin typeface="Times New Roman" panose="02020603050405020304" pitchFamily="18" charset="0"/>
                <a:cs typeface="Times New Roman" panose="02020603050405020304" pitchFamily="18" charset="0"/>
              </a:rPr>
              <a:t>dz</a:t>
            </a:r>
            <a:r>
              <a:rPr lang="en-US" sz="1900" dirty="0">
                <a:latin typeface="Times New Roman" panose="02020603050405020304" pitchFamily="18" charset="0"/>
                <a:cs typeface="Times New Roman" panose="02020603050405020304" pitchFamily="18" charset="0"/>
              </a:rPr>
              <a:t>-can worsen ischemia, CHF, arrythmias </a:t>
            </a:r>
          </a:p>
          <a:p>
            <a:pPr lvl="1"/>
            <a:r>
              <a:rPr lang="en-US" sz="1900" dirty="0">
                <a:latin typeface="Times New Roman" panose="02020603050405020304" pitchFamily="18" charset="0"/>
                <a:cs typeface="Times New Roman" panose="02020603050405020304" pitchFamily="18" charset="0"/>
              </a:rPr>
              <a:t>Ritalin: 2.5-5mg 1-2x daily</a:t>
            </a:r>
          </a:p>
        </p:txBody>
      </p:sp>
    </p:spTree>
    <p:extLst>
      <p:ext uri="{BB962C8B-B14F-4D97-AF65-F5344CB8AC3E}">
        <p14:creationId xmlns:p14="http://schemas.microsoft.com/office/powerpoint/2010/main" val="3922368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20B764-4DE6-0F5C-430F-747C87A5061C}"/>
              </a:ext>
            </a:extLst>
          </p:cNvPr>
          <p:cNvSpPr>
            <a:spLocks noGrp="1"/>
          </p:cNvSpPr>
          <p:nvPr>
            <p:ph type="title"/>
          </p:nvPr>
        </p:nvSpPr>
        <p:spPr>
          <a:xfrm>
            <a:off x="838200" y="365125"/>
            <a:ext cx="10515600" cy="1325563"/>
          </a:xfrm>
        </p:spPr>
        <p:txBody>
          <a:bodyPr>
            <a:normAutofit/>
          </a:bodyPr>
          <a:lstStyle/>
          <a:p>
            <a:r>
              <a:rPr lang="en-US" sz="5400">
                <a:latin typeface="Times New Roman" panose="02020603050405020304" pitchFamily="18" charset="0"/>
                <a:cs typeface="Times New Roman" panose="02020603050405020304" pitchFamily="18" charset="0"/>
              </a:rPr>
              <a:t>Quick Psych Med Review </a:t>
            </a:r>
            <a:endParaRPr 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20B2B81-89DA-AC0D-7F62-EA3083AEE75C}"/>
              </a:ext>
            </a:extLst>
          </p:cNvPr>
          <p:cNvSpPr>
            <a:spLocks noGrp="1"/>
          </p:cNvSpPr>
          <p:nvPr>
            <p:ph idx="1"/>
          </p:nvPr>
        </p:nvSpPr>
        <p:spPr>
          <a:xfrm>
            <a:off x="838200" y="1929384"/>
            <a:ext cx="10515600" cy="4251960"/>
          </a:xfrm>
        </p:spPr>
        <p:txBody>
          <a:bodyPr>
            <a:normAutofit fontScale="92500" lnSpcReduction="20000"/>
          </a:bodyPr>
          <a:lstStyle/>
          <a:p>
            <a:r>
              <a:rPr lang="en-US" sz="2000" dirty="0">
                <a:latin typeface="Times New Roman" panose="02020603050405020304" pitchFamily="18" charset="0"/>
                <a:cs typeface="Times New Roman" panose="02020603050405020304" pitchFamily="18" charset="0"/>
              </a:rPr>
              <a:t>SSRI: 4-6wks, higher doses for anxiety </a:t>
            </a:r>
          </a:p>
          <a:p>
            <a:r>
              <a:rPr lang="en-US" sz="2000" dirty="0">
                <a:latin typeface="Times New Roman" panose="02020603050405020304" pitchFamily="18" charset="0"/>
                <a:cs typeface="Times New Roman" panose="02020603050405020304" pitchFamily="18" charset="0"/>
              </a:rPr>
              <a:t>SNRI: 4-6wks, mood </a:t>
            </a:r>
            <a:r>
              <a:rPr lang="en-US" sz="2000" dirty="0" err="1">
                <a:latin typeface="Times New Roman" panose="02020603050405020304" pitchFamily="18" charset="0"/>
                <a:cs typeface="Times New Roman" panose="02020603050405020304" pitchFamily="18" charset="0"/>
              </a:rPr>
              <a:t>sx</a:t>
            </a:r>
            <a:r>
              <a:rPr lang="en-US" sz="2000" dirty="0">
                <a:latin typeface="Times New Roman" panose="02020603050405020304" pitchFamily="18" charset="0"/>
                <a:cs typeface="Times New Roman" panose="02020603050405020304" pitchFamily="18" charset="0"/>
              </a:rPr>
              <a:t>, neuropathic pain, (pain benefits seen before mood benefits), better for elderly folks than TCAs, not as sedating-not much benefit for insomnia </a:t>
            </a:r>
          </a:p>
          <a:p>
            <a:r>
              <a:rPr lang="en-US" sz="2000" dirty="0">
                <a:latin typeface="Times New Roman" panose="02020603050405020304" pitchFamily="18" charset="0"/>
                <a:cs typeface="Times New Roman" panose="02020603050405020304" pitchFamily="18" charset="0"/>
              </a:rPr>
              <a:t>TCA: </a:t>
            </a:r>
            <a:r>
              <a:rPr lang="en-US" sz="2000" dirty="0" err="1">
                <a:latin typeface="Times New Roman" panose="02020603050405020304" pitchFamily="18" charset="0"/>
                <a:cs typeface="Times New Roman" panose="02020603050405020304" pitchFamily="18" charset="0"/>
              </a:rPr>
              <a:t>tx</a:t>
            </a:r>
            <a:r>
              <a:rPr lang="en-US" sz="2000" dirty="0">
                <a:latin typeface="Times New Roman" panose="02020603050405020304" pitchFamily="18" charset="0"/>
                <a:cs typeface="Times New Roman" panose="02020603050405020304" pitchFamily="18" charset="0"/>
              </a:rPr>
              <a:t> anxiety/depress, low appetite, pruritus, neuropathic pain, insomnia, (lower doses better for pain/sleep than mood), Avoid in CV </a:t>
            </a:r>
            <a:r>
              <a:rPr lang="en-US" sz="2000" dirty="0" err="1">
                <a:latin typeface="Times New Roman" panose="02020603050405020304" pitchFamily="18" charset="0"/>
                <a:cs typeface="Times New Roman" panose="02020603050405020304" pitchFamily="18" charset="0"/>
              </a:rPr>
              <a:t>dz</a:t>
            </a:r>
            <a:r>
              <a:rPr lang="en-US" sz="2000" dirty="0">
                <a:latin typeface="Times New Roman" panose="02020603050405020304" pitchFamily="18" charset="0"/>
                <a:cs typeface="Times New Roman" panose="02020603050405020304" pitchFamily="18" charset="0"/>
              </a:rPr>
              <a:t>/prolonged </a:t>
            </a:r>
            <a:r>
              <a:rPr lang="en-US" sz="2000" dirty="0" err="1">
                <a:latin typeface="Times New Roman" panose="02020603050405020304" pitchFamily="18" charset="0"/>
                <a:cs typeface="Times New Roman" panose="02020603050405020304" pitchFamily="18" charset="0"/>
              </a:rPr>
              <a:t>qtc</a:t>
            </a:r>
            <a:r>
              <a:rPr lang="en-US" sz="2000" dirty="0">
                <a:latin typeface="Times New Roman" panose="02020603050405020304" pitchFamily="18" charset="0"/>
                <a:cs typeface="Times New Roman" panose="02020603050405020304" pitchFamily="18" charset="0"/>
              </a:rPr>
              <a:t>, elderly pts (anticholinergic SE: constipation, dry mouth, orthostatic hypotension - falls, urinary retention)</a:t>
            </a:r>
          </a:p>
          <a:p>
            <a:r>
              <a:rPr lang="en-US" sz="2000" dirty="0">
                <a:latin typeface="Times New Roman" panose="02020603050405020304" pitchFamily="18" charset="0"/>
                <a:cs typeface="Times New Roman" panose="02020603050405020304" pitchFamily="18" charset="0"/>
              </a:rPr>
              <a:t>Remeron: </a:t>
            </a:r>
            <a:r>
              <a:rPr lang="en-US" sz="2000" dirty="0" err="1">
                <a:latin typeface="Times New Roman" panose="02020603050405020304" pitchFamily="18" charset="0"/>
                <a:cs typeface="Times New Roman" panose="02020603050405020304" pitchFamily="18" charset="0"/>
              </a:rPr>
              <a:t>tx</a:t>
            </a:r>
            <a:r>
              <a:rPr lang="en-US" sz="2000" dirty="0">
                <a:latin typeface="Times New Roman" panose="02020603050405020304" pitchFamily="18" charset="0"/>
                <a:cs typeface="Times New Roman" panose="02020603050405020304" pitchFamily="18" charset="0"/>
              </a:rPr>
              <a:t> anxiety/depress (higher doses), anorexia (data is poor, some </a:t>
            </a:r>
            <a:r>
              <a:rPr lang="en-US" sz="2000" dirty="0" err="1">
                <a:latin typeface="Times New Roman" panose="02020603050405020304" pitchFamily="18" charset="0"/>
                <a:cs typeface="Times New Roman" panose="02020603050405020304" pitchFamily="18" charset="0"/>
              </a:rPr>
              <a:t>wt</a:t>
            </a:r>
            <a:r>
              <a:rPr lang="en-US" sz="2000" dirty="0">
                <a:latin typeface="Times New Roman" panose="02020603050405020304" pitchFamily="18" charset="0"/>
                <a:cs typeface="Times New Roman" panose="02020603050405020304" pitchFamily="18" charset="0"/>
              </a:rPr>
              <a:t> gain seen), nausea (anti-emetic effects), insomnia (more sedating at lower doses dt higher anticholinergic properties @ low doses), doses 30mg or &gt; ↑noradrenergic effects: energizing (dose in AM), increases warfarin levels </a:t>
            </a:r>
          </a:p>
          <a:p>
            <a:r>
              <a:rPr lang="en-US" sz="2000" dirty="0">
                <a:latin typeface="Times New Roman" panose="02020603050405020304" pitchFamily="18" charset="0"/>
                <a:cs typeface="Times New Roman" panose="02020603050405020304" pitchFamily="18" charset="0"/>
              </a:rPr>
              <a:t>Wellbutrin: activating, ↑mood/reduces feeling of fatigue, SE: ↓seizure threshold </a:t>
            </a:r>
          </a:p>
          <a:p>
            <a:r>
              <a:rPr lang="en-US" sz="2000" dirty="0">
                <a:latin typeface="Times New Roman" panose="02020603050405020304" pitchFamily="18" charset="0"/>
                <a:cs typeface="Times New Roman" panose="02020603050405020304" pitchFamily="18" charset="0"/>
              </a:rPr>
              <a:t>Trazodone: sedating/</a:t>
            </a:r>
            <a:r>
              <a:rPr lang="en-US" sz="2000" dirty="0" err="1">
                <a:latin typeface="Times New Roman" panose="02020603050405020304" pitchFamily="18" charset="0"/>
                <a:cs typeface="Times New Roman" panose="02020603050405020304" pitchFamily="18" charset="0"/>
              </a:rPr>
              <a:t>tx</a:t>
            </a:r>
            <a:r>
              <a:rPr lang="en-US" sz="2000" dirty="0">
                <a:latin typeface="Times New Roman" panose="02020603050405020304" pitchFamily="18" charset="0"/>
                <a:cs typeface="Times New Roman" panose="02020603050405020304" pitchFamily="18" charset="0"/>
              </a:rPr>
              <a:t> insomnia (lower doses), </a:t>
            </a:r>
            <a:r>
              <a:rPr lang="en-US" sz="2000" dirty="0" err="1">
                <a:latin typeface="Times New Roman" panose="02020603050405020304" pitchFamily="18" charset="0"/>
                <a:cs typeface="Times New Roman" panose="02020603050405020304" pitchFamily="18" charset="0"/>
              </a:rPr>
              <a:t>tx</a:t>
            </a:r>
            <a:r>
              <a:rPr lang="en-US" sz="2000" dirty="0">
                <a:latin typeface="Times New Roman" panose="02020603050405020304" pitchFamily="18" charset="0"/>
                <a:cs typeface="Times New Roman" panose="02020603050405020304" pitchFamily="18" charset="0"/>
              </a:rPr>
              <a:t> dementia aggression/agitation, SE: SI, falls</a:t>
            </a:r>
          </a:p>
          <a:p>
            <a:r>
              <a:rPr lang="en-US" sz="2000" dirty="0">
                <a:latin typeface="Times New Roman" panose="02020603050405020304" pitchFamily="18" charset="0"/>
                <a:cs typeface="Times New Roman" panose="02020603050405020304" pitchFamily="18" charset="0"/>
              </a:rPr>
              <a:t>Ketamine: NMDA R antagonist, topical, nasal, IV, PO</a:t>
            </a:r>
          </a:p>
          <a:p>
            <a:pPr lvl="1"/>
            <a:r>
              <a:rPr lang="en-US" sz="1600" dirty="0">
                <a:latin typeface="Times New Roman" panose="02020603050405020304" pitchFamily="18" charset="0"/>
                <a:cs typeface="Times New Roman" panose="02020603050405020304" pitchFamily="18" charset="0"/>
              </a:rPr>
              <a:t>Uses: 1 infusion-&gt; depression improvement for 1-2 weeks (limited data), refractory neuropathic pain, reduce opioid use</a:t>
            </a:r>
          </a:p>
          <a:p>
            <a:pPr lvl="1"/>
            <a:r>
              <a:rPr lang="en-US" sz="1600" dirty="0">
                <a:latin typeface="Times New Roman" panose="02020603050405020304" pitchFamily="18" charset="0"/>
                <a:cs typeface="Times New Roman" panose="02020603050405020304" pitchFamily="18" charset="0"/>
              </a:rPr>
              <a:t>SE: vivid dreams, hallucinations, floating sensation, blunted affect/emotional withdrawal, delirium, ↑HR/BP, NV, anorexia, hyper-salivation, ulcerative cystitis (w abuse)</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1116508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7C4D40B7-2781-71C7-DC9F-81D236A70743}"/>
              </a:ext>
            </a:extLst>
          </p:cNvPr>
          <p:cNvSpPr>
            <a:spLocks noGrp="1"/>
          </p:cNvSpPr>
          <p:nvPr>
            <p:ph type="title"/>
          </p:nvPr>
        </p:nvSpPr>
        <p:spPr>
          <a:xfrm>
            <a:off x="838200" y="401221"/>
            <a:ext cx="10515600" cy="1348065"/>
          </a:xfrm>
        </p:spPr>
        <p:txBody>
          <a:bodyPr>
            <a:normAutofit/>
          </a:bodyPr>
          <a:lstStyle/>
          <a:p>
            <a:r>
              <a:rPr lang="en-US" sz="5400">
                <a:solidFill>
                  <a:srgbClr val="FFFFFF"/>
                </a:solidFill>
                <a:latin typeface="Times New Roman" panose="02020603050405020304" pitchFamily="18" charset="0"/>
                <a:cs typeface="Times New Roman" panose="02020603050405020304" pitchFamily="18" charset="0"/>
              </a:rPr>
              <a:t>Patient Case #9</a:t>
            </a:r>
            <a:endParaRPr lang="en-US" sz="5400">
              <a:solidFill>
                <a:srgbClr val="FFFFFF"/>
              </a:solidFill>
            </a:endParaRPr>
          </a:p>
        </p:txBody>
      </p:sp>
      <p:sp>
        <p:nvSpPr>
          <p:cNvPr id="3" name="Content Placeholder 2">
            <a:extLst>
              <a:ext uri="{FF2B5EF4-FFF2-40B4-BE49-F238E27FC236}">
                <a16:creationId xmlns:a16="http://schemas.microsoft.com/office/drawing/2014/main" id="{69FFFADD-104A-E5DD-6178-4558E2DEEACA}"/>
              </a:ext>
            </a:extLst>
          </p:cNvPr>
          <p:cNvSpPr>
            <a:spLocks noGrp="1"/>
          </p:cNvSpPr>
          <p:nvPr>
            <p:ph idx="1"/>
          </p:nvPr>
        </p:nvSpPr>
        <p:spPr>
          <a:xfrm>
            <a:off x="838200" y="2586789"/>
            <a:ext cx="10515600" cy="3590174"/>
          </a:xfrm>
        </p:spPr>
        <p:txBody>
          <a:bodyPr>
            <a:normAutofit lnSpcReduction="10000"/>
          </a:bodyPr>
          <a:lstStyle/>
          <a:p>
            <a:r>
              <a:rPr lang="en-US" sz="2200" dirty="0">
                <a:latin typeface="Times New Roman" panose="02020603050405020304" pitchFamily="18" charset="0"/>
                <a:cs typeface="Times New Roman" panose="02020603050405020304" pitchFamily="18" charset="0"/>
              </a:rPr>
              <a:t>59F with breast CA, metastatic to bone, stable on her new CA-directed treatments </a:t>
            </a:r>
          </a:p>
          <a:p>
            <a:r>
              <a:rPr lang="en-US" sz="2200" dirty="0">
                <a:latin typeface="Times New Roman" panose="02020603050405020304" pitchFamily="18" charset="0"/>
                <a:cs typeface="Times New Roman" panose="02020603050405020304" pitchFamily="18" charset="0"/>
              </a:rPr>
              <a:t>She was started on a long-acting SSRI and PRN benzos, which she uses sparingly.  Symptoms are well controlled. </a:t>
            </a:r>
          </a:p>
          <a:p>
            <a:r>
              <a:rPr lang="en-US" sz="2200" dirty="0">
                <a:latin typeface="Times New Roman" panose="02020603050405020304" pitchFamily="18" charset="0"/>
                <a:cs typeface="Times New Roman" panose="02020603050405020304" pitchFamily="18" charset="0"/>
              </a:rPr>
              <a:t>She calls your office, several months later, with complaints of worsening. She has lost </a:t>
            </a:r>
            <a:r>
              <a:rPr lang="en-US" sz="2200" dirty="0" err="1">
                <a:latin typeface="Times New Roman" panose="02020603050405020304" pitchFamily="18" charset="0"/>
                <a:cs typeface="Times New Roman" panose="02020603050405020304" pitchFamily="18" charset="0"/>
              </a:rPr>
              <a:t>wt</a:t>
            </a:r>
            <a:r>
              <a:rPr lang="en-US" sz="2200" dirty="0">
                <a:latin typeface="Times New Roman" panose="02020603050405020304" pitchFamily="18" charset="0"/>
                <a:cs typeface="Times New Roman" panose="02020603050405020304" pitchFamily="18" charset="0"/>
              </a:rPr>
              <a:t>, lost her appetite, she has become weaker, and all ADL are now a struggle. She also complains of worsening back pain and tingling in both of her feet. You see her in the office for an acute visit. </a:t>
            </a:r>
          </a:p>
          <a:p>
            <a:r>
              <a:rPr lang="en-US" sz="2200" dirty="0">
                <a:latin typeface="Times New Roman" panose="02020603050405020304" pitchFamily="18" charset="0"/>
                <a:cs typeface="Times New Roman" panose="02020603050405020304" pitchFamily="18" charset="0"/>
              </a:rPr>
              <a:t>On exam, she has tenderness along the entire length of her spine, and she has decreased sensation in both of her feet. </a:t>
            </a:r>
          </a:p>
          <a:p>
            <a:r>
              <a:rPr lang="en-US" sz="2200" i="1" dirty="0">
                <a:latin typeface="Times New Roman" panose="02020603050405020304" pitchFamily="18" charset="0"/>
                <a:cs typeface="Times New Roman" panose="02020603050405020304" pitchFamily="18" charset="0"/>
              </a:rPr>
              <a:t>What should you do next?</a:t>
            </a:r>
          </a:p>
          <a:p>
            <a:endParaRPr lang="en-US" sz="2200" dirty="0"/>
          </a:p>
        </p:txBody>
      </p:sp>
    </p:spTree>
    <p:extLst>
      <p:ext uri="{BB962C8B-B14F-4D97-AF65-F5344CB8AC3E}">
        <p14:creationId xmlns:p14="http://schemas.microsoft.com/office/powerpoint/2010/main" val="11899626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791879-4D42-0E70-DE13-E2A1E15D6FE5}"/>
              </a:ext>
            </a:extLst>
          </p:cNvPr>
          <p:cNvSpPr>
            <a:spLocks noGrp="1"/>
          </p:cNvSpPr>
          <p:nvPr>
            <p:ph type="title"/>
          </p:nvPr>
        </p:nvSpPr>
        <p:spPr>
          <a:xfrm>
            <a:off x="838200" y="365125"/>
            <a:ext cx="10515600" cy="1325563"/>
          </a:xfrm>
        </p:spPr>
        <p:txBody>
          <a:bodyPr>
            <a:normAutofit/>
          </a:bodyPr>
          <a:lstStyle/>
          <a:p>
            <a:r>
              <a:rPr lang="en-US" sz="5400">
                <a:latin typeface="Times New Roman" panose="02020603050405020304" pitchFamily="18" charset="0"/>
                <a:cs typeface="Times New Roman" panose="02020603050405020304" pitchFamily="18" charset="0"/>
              </a:rPr>
              <a:t>Spinal Cord Compression </a:t>
            </a:r>
            <a:endParaRPr 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5273030-83ED-5274-DF17-543F9909AB3B}"/>
              </a:ext>
            </a:extLst>
          </p:cNvPr>
          <p:cNvSpPr>
            <a:spLocks noGrp="1"/>
          </p:cNvSpPr>
          <p:nvPr>
            <p:ph idx="1"/>
          </p:nvPr>
        </p:nvSpPr>
        <p:spPr>
          <a:xfrm>
            <a:off x="838200" y="1929384"/>
            <a:ext cx="10515600" cy="4251960"/>
          </a:xfrm>
        </p:spPr>
        <p:txBody>
          <a:bodyPr>
            <a:normAutofit/>
          </a:bodyPr>
          <a:lstStyle/>
          <a:p>
            <a:r>
              <a:rPr lang="en-US" sz="1900" dirty="0">
                <a:latin typeface="Times New Roman" panose="02020603050405020304" pitchFamily="18" charset="0"/>
                <a:cs typeface="Times New Roman" panose="02020603050405020304" pitchFamily="18" charset="0"/>
              </a:rPr>
              <a:t>Dx: </a:t>
            </a:r>
            <a:r>
              <a:rPr lang="en-US" sz="1900" dirty="0" err="1">
                <a:latin typeface="Times New Roman" panose="02020603050405020304" pitchFamily="18" charset="0"/>
                <a:cs typeface="Times New Roman" panose="02020603050405020304" pitchFamily="18" charset="0"/>
              </a:rPr>
              <a:t>hx</a:t>
            </a:r>
            <a:r>
              <a:rPr lang="en-US" sz="1900" dirty="0">
                <a:latin typeface="Times New Roman" panose="02020603050405020304" pitchFamily="18" charset="0"/>
                <a:cs typeface="Times New Roman" panose="02020603050405020304" pitchFamily="18" charset="0"/>
              </a:rPr>
              <a:t> CA w back pain-&gt; urgent non-contrast MRI entire spine, if neuro </a:t>
            </a:r>
            <a:r>
              <a:rPr lang="en-US" sz="1900" dirty="0" err="1">
                <a:latin typeface="Times New Roman" panose="02020603050405020304" pitchFamily="18" charset="0"/>
                <a:cs typeface="Times New Roman" panose="02020603050405020304" pitchFamily="18" charset="0"/>
              </a:rPr>
              <a:t>sx</a:t>
            </a:r>
            <a:r>
              <a:rPr lang="en-US" sz="1900" dirty="0">
                <a:latin typeface="Times New Roman" panose="02020603050405020304" pitchFamily="18" charset="0"/>
                <a:cs typeface="Times New Roman" panose="02020603050405020304" pitchFamily="18" charset="0"/>
              </a:rPr>
              <a:t>-&gt; STAT, if can’t get MRI get CT spine w myelography</a:t>
            </a:r>
          </a:p>
          <a:p>
            <a:r>
              <a:rPr lang="en-US" sz="1900" dirty="0">
                <a:latin typeface="Times New Roman" panose="02020603050405020304" pitchFamily="18" charset="0"/>
                <a:cs typeface="Times New Roman" panose="02020603050405020304" pitchFamily="18" charset="0"/>
              </a:rPr>
              <a:t>Tx: after imaging is ordered, before results start stat steroids, </a:t>
            </a:r>
            <a:r>
              <a:rPr lang="en-US" sz="1900" dirty="0" err="1">
                <a:latin typeface="Times New Roman" panose="02020603050405020304" pitchFamily="18" charset="0"/>
                <a:cs typeface="Times New Roman" panose="02020603050405020304" pitchFamily="18" charset="0"/>
              </a:rPr>
              <a:t>sp</a:t>
            </a:r>
            <a:r>
              <a:rPr lang="en-US" sz="1900" dirty="0">
                <a:latin typeface="Times New Roman" panose="02020603050405020304" pitchFamily="18" charset="0"/>
                <a:cs typeface="Times New Roman" panose="02020603050405020304" pitchFamily="18" charset="0"/>
              </a:rPr>
              <a:t> imaging: stat surgery &amp; rad/</a:t>
            </a:r>
            <a:r>
              <a:rPr lang="en-US" sz="1900" dirty="0" err="1">
                <a:latin typeface="Times New Roman" panose="02020603050405020304" pitchFamily="18" charset="0"/>
                <a:cs typeface="Times New Roman" panose="02020603050405020304" pitchFamily="18" charset="0"/>
              </a:rPr>
              <a:t>onc</a:t>
            </a:r>
            <a:r>
              <a:rPr lang="en-US" sz="1900" dirty="0">
                <a:latin typeface="Times New Roman" panose="02020603050405020304" pitchFamily="18" charset="0"/>
                <a:cs typeface="Times New Roman" panose="02020603050405020304" pitchFamily="18" charset="0"/>
              </a:rPr>
              <a:t> consults</a:t>
            </a:r>
          </a:p>
          <a:p>
            <a:r>
              <a:rPr lang="en-US" sz="1900" dirty="0">
                <a:latin typeface="Times New Roman" panose="02020603050405020304" pitchFamily="18" charset="0"/>
                <a:cs typeface="Times New Roman" panose="02020603050405020304" pitchFamily="18" charset="0"/>
              </a:rPr>
              <a:t>Steroids: load 10-16mg IV </a:t>
            </a:r>
            <a:r>
              <a:rPr lang="en-US" sz="1900" dirty="0" err="1">
                <a:latin typeface="Times New Roman" panose="02020603050405020304" pitchFamily="18" charset="0"/>
                <a:cs typeface="Times New Roman" panose="02020603050405020304" pitchFamily="18" charset="0"/>
              </a:rPr>
              <a:t>dex</a:t>
            </a:r>
            <a:r>
              <a:rPr lang="en-US" sz="1900" dirty="0">
                <a:latin typeface="Times New Roman" panose="02020603050405020304" pitchFamily="18" charset="0"/>
                <a:cs typeface="Times New Roman" panose="02020603050405020304" pitchFamily="18" charset="0"/>
              </a:rPr>
              <a:t> then 4mg IV q6hrs</a:t>
            </a:r>
          </a:p>
          <a:p>
            <a:r>
              <a:rPr lang="en-US" sz="1900" dirty="0">
                <a:latin typeface="Times New Roman" panose="02020603050405020304" pitchFamily="18" charset="0"/>
                <a:cs typeface="Times New Roman" panose="02020603050405020304" pitchFamily="18" charset="0"/>
              </a:rPr>
              <a:t>Surgery &gt;&gt; XRT alone (surg candidates = spinal instability, loss of ambulation &lt;48hrs, single area compression, rad-resistant/unknown CA, good prior functional status)</a:t>
            </a:r>
          </a:p>
          <a:p>
            <a:r>
              <a:rPr lang="en-US" sz="1900" dirty="0">
                <a:latin typeface="Times New Roman" panose="02020603050405020304" pitchFamily="18" charset="0"/>
                <a:cs typeface="Times New Roman" panose="02020603050405020304" pitchFamily="18" charset="0"/>
              </a:rPr>
              <a:t>XRT: start w/in 24hrs if able, 90% retain ambulation if no paralysis at dx, if paralysis already-30% regain ambulation, 70% do not regain that function, XRT alone if poor surg candidates</a:t>
            </a:r>
          </a:p>
          <a:p>
            <a:r>
              <a:rPr lang="en-US" sz="1900" dirty="0">
                <a:latin typeface="Times New Roman" panose="02020603050405020304" pitchFamily="18" charset="0"/>
                <a:cs typeface="Times New Roman" panose="02020603050405020304" pitchFamily="18" charset="0"/>
              </a:rPr>
              <a:t>Bowel regimen for those w incontinence, senna/</a:t>
            </a:r>
            <a:r>
              <a:rPr lang="en-US" sz="1900" dirty="0" err="1">
                <a:latin typeface="Times New Roman" panose="02020603050405020304" pitchFamily="18" charset="0"/>
                <a:cs typeface="Times New Roman" panose="02020603050405020304" pitchFamily="18" charset="0"/>
              </a:rPr>
              <a:t>miralax</a:t>
            </a:r>
            <a:endParaRPr lang="en-US" sz="1900" dirty="0">
              <a:latin typeface="Times New Roman" panose="02020603050405020304" pitchFamily="18" charset="0"/>
              <a:cs typeface="Times New Roman" panose="02020603050405020304" pitchFamily="18" charset="0"/>
            </a:endParaRPr>
          </a:p>
          <a:p>
            <a:r>
              <a:rPr lang="en-US" sz="1900" dirty="0">
                <a:latin typeface="Times New Roman" panose="02020603050405020304" pitchFamily="18" charset="0"/>
                <a:cs typeface="Times New Roman" panose="02020603050405020304" pitchFamily="18" charset="0"/>
              </a:rPr>
              <a:t>Don’t send these patients to hospitals that don’t have in house Rad/</a:t>
            </a:r>
            <a:r>
              <a:rPr lang="en-US" sz="1900" dirty="0" err="1">
                <a:latin typeface="Times New Roman" panose="02020603050405020304" pitchFamily="18" charset="0"/>
                <a:cs typeface="Times New Roman" panose="02020603050405020304" pitchFamily="18" charset="0"/>
              </a:rPr>
              <a:t>onc</a:t>
            </a:r>
            <a:r>
              <a:rPr lang="en-US" sz="1900" dirty="0">
                <a:latin typeface="Times New Roman" panose="02020603050405020304" pitchFamily="18" charset="0"/>
                <a:cs typeface="Times New Roman" panose="02020603050405020304" pitchFamily="18" charset="0"/>
              </a:rPr>
              <a:t> &amp; spine surgery, and if you are treating pts with this problem at a hospital that doesn’t </a:t>
            </a:r>
            <a:r>
              <a:rPr lang="en-US" sz="1900" dirty="0">
                <a:latin typeface="Times New Roman" panose="02020603050405020304" pitchFamily="18" charset="0"/>
                <a:cs typeface="Times New Roman" panose="02020603050405020304" pitchFamily="18" charset="0"/>
                <a:sym typeface="Wingdings" pitchFamily="2" charset="2"/>
              </a:rPr>
              <a:t> </a:t>
            </a:r>
            <a:r>
              <a:rPr lang="en-US" sz="1900" dirty="0">
                <a:latin typeface="Times New Roman" panose="02020603050405020304" pitchFamily="18" charset="0"/>
                <a:cs typeface="Times New Roman" panose="02020603050405020304" pitchFamily="18" charset="0"/>
              </a:rPr>
              <a:t>transfer them </a:t>
            </a:r>
          </a:p>
        </p:txBody>
      </p:sp>
    </p:spTree>
    <p:extLst>
      <p:ext uri="{BB962C8B-B14F-4D97-AF65-F5344CB8AC3E}">
        <p14:creationId xmlns:p14="http://schemas.microsoft.com/office/powerpoint/2010/main" val="4233126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7C4D40B7-2781-71C7-DC9F-81D236A70743}"/>
              </a:ext>
            </a:extLst>
          </p:cNvPr>
          <p:cNvSpPr>
            <a:spLocks noGrp="1"/>
          </p:cNvSpPr>
          <p:nvPr>
            <p:ph type="title"/>
          </p:nvPr>
        </p:nvSpPr>
        <p:spPr>
          <a:xfrm>
            <a:off x="838200" y="401221"/>
            <a:ext cx="10515600" cy="1348065"/>
          </a:xfrm>
        </p:spPr>
        <p:txBody>
          <a:bodyPr>
            <a:normAutofit/>
          </a:bodyPr>
          <a:lstStyle/>
          <a:p>
            <a:r>
              <a:rPr lang="en-US" sz="5400">
                <a:solidFill>
                  <a:srgbClr val="FFFFFF"/>
                </a:solidFill>
                <a:latin typeface="Times New Roman" panose="02020603050405020304" pitchFamily="18" charset="0"/>
                <a:cs typeface="Times New Roman" panose="02020603050405020304" pitchFamily="18" charset="0"/>
              </a:rPr>
              <a:t>Patient Case #10</a:t>
            </a:r>
            <a:endParaRPr lang="en-US" sz="5400">
              <a:solidFill>
                <a:srgbClr val="FFFFFF"/>
              </a:solidFill>
            </a:endParaRPr>
          </a:p>
        </p:txBody>
      </p:sp>
      <p:sp>
        <p:nvSpPr>
          <p:cNvPr id="3" name="Content Placeholder 2">
            <a:extLst>
              <a:ext uri="{FF2B5EF4-FFF2-40B4-BE49-F238E27FC236}">
                <a16:creationId xmlns:a16="http://schemas.microsoft.com/office/drawing/2014/main" id="{69FFFADD-104A-E5DD-6178-4558E2DEEACA}"/>
              </a:ext>
            </a:extLst>
          </p:cNvPr>
          <p:cNvSpPr>
            <a:spLocks noGrp="1"/>
          </p:cNvSpPr>
          <p:nvPr>
            <p:ph idx="1"/>
          </p:nvPr>
        </p:nvSpPr>
        <p:spPr>
          <a:xfrm>
            <a:off x="838200" y="2586789"/>
            <a:ext cx="10515600" cy="3590174"/>
          </a:xfrm>
        </p:spPr>
        <p:txBody>
          <a:bodyPr>
            <a:normAutofit/>
          </a:bodyPr>
          <a:lstStyle/>
          <a:p>
            <a:r>
              <a:rPr lang="en-US" sz="2000" dirty="0">
                <a:latin typeface="Times New Roman" panose="02020603050405020304" pitchFamily="18" charset="0"/>
                <a:cs typeface="Times New Roman" panose="02020603050405020304" pitchFamily="18" charset="0"/>
              </a:rPr>
              <a:t>59F with breast CA, metastatic to bone, </a:t>
            </a:r>
            <a:r>
              <a:rPr lang="en-US" sz="1900" dirty="0">
                <a:latin typeface="Times New Roman" panose="02020603050405020304" pitchFamily="18" charset="0"/>
                <a:cs typeface="Times New Roman" panose="02020603050405020304" pitchFamily="18" charset="0"/>
              </a:rPr>
              <a:t>now with spinal cord compression </a:t>
            </a:r>
          </a:p>
          <a:p>
            <a:r>
              <a:rPr lang="en-US" sz="1900" dirty="0">
                <a:latin typeface="Times New Roman" panose="02020603050405020304" pitchFamily="18" charset="0"/>
                <a:cs typeface="Times New Roman" panose="02020603050405020304" pitchFamily="18" charset="0"/>
              </a:rPr>
              <a:t>Patient is in the hospital; she was deemed a poor surgical candidate dt her recent rapid decline in functional status. She undergoes XRT and a course of steroids. Unfortunately, during admission she had worsening of her paresthesia, and progressed to complete paralysis of both legs. </a:t>
            </a:r>
          </a:p>
          <a:p>
            <a:r>
              <a:rPr lang="en-US" sz="1900" dirty="0">
                <a:latin typeface="Times New Roman" panose="02020603050405020304" pitchFamily="18" charset="0"/>
                <a:cs typeface="Times New Roman" panose="02020603050405020304" pitchFamily="18" charset="0"/>
              </a:rPr>
              <a:t>During IP stay, she continued to have decline in appetite, functional status, and wakefulness. She has declined rapidly, now with markers of multi-organ failure. </a:t>
            </a:r>
          </a:p>
          <a:p>
            <a:r>
              <a:rPr lang="en-US" sz="1900" dirty="0">
                <a:latin typeface="Times New Roman" panose="02020603050405020304" pitchFamily="18" charset="0"/>
                <a:cs typeface="Times New Roman" panose="02020603050405020304" pitchFamily="18" charset="0"/>
              </a:rPr>
              <a:t>You have a meeting with her family, whom all agree to transition the patient to comfort care. She is too unstable for discharge home or to a facility. By the time she is transitioned to CC, you believe her </a:t>
            </a:r>
            <a:r>
              <a:rPr lang="en-US" sz="1900" dirty="0" err="1">
                <a:latin typeface="Times New Roman" panose="02020603050405020304" pitchFamily="18" charset="0"/>
                <a:cs typeface="Times New Roman" panose="02020603050405020304" pitchFamily="18" charset="0"/>
              </a:rPr>
              <a:t>ppx</a:t>
            </a:r>
            <a:r>
              <a:rPr lang="en-US" sz="1900" dirty="0">
                <a:latin typeface="Times New Roman" panose="02020603050405020304" pitchFamily="18" charset="0"/>
                <a:cs typeface="Times New Roman" panose="02020603050405020304" pitchFamily="18" charset="0"/>
              </a:rPr>
              <a:t> is hours/days.</a:t>
            </a:r>
          </a:p>
          <a:p>
            <a:r>
              <a:rPr lang="en-US" sz="1900" i="1" dirty="0">
                <a:latin typeface="Times New Roman" panose="02020603050405020304" pitchFamily="18" charset="0"/>
                <a:cs typeface="Times New Roman" panose="02020603050405020304" pitchFamily="18" charset="0"/>
              </a:rPr>
              <a:t>What are your standard CC orders?</a:t>
            </a:r>
          </a:p>
        </p:txBody>
      </p:sp>
    </p:spTree>
    <p:extLst>
      <p:ext uri="{BB962C8B-B14F-4D97-AF65-F5344CB8AC3E}">
        <p14:creationId xmlns:p14="http://schemas.microsoft.com/office/powerpoint/2010/main" val="11609683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15496-023B-F282-8B76-714EA2DDEFDF}"/>
              </a:ext>
            </a:extLst>
          </p:cNvPr>
          <p:cNvSpPr>
            <a:spLocks noGrp="1"/>
          </p:cNvSpPr>
          <p:nvPr>
            <p:ph type="title"/>
          </p:nvPr>
        </p:nvSpPr>
        <p:spPr/>
        <p:txBody>
          <a:bodyPr/>
          <a:lstStyle/>
          <a:p>
            <a:r>
              <a:rPr lang="en-US" dirty="0">
                <a:solidFill>
                  <a:schemeClr val="accent2"/>
                </a:solidFill>
                <a:latin typeface="Times New Roman" panose="02020603050405020304" pitchFamily="18" charset="0"/>
                <a:cs typeface="Times New Roman" panose="02020603050405020304" pitchFamily="18" charset="0"/>
              </a:rPr>
              <a:t>Comfort Care Basics</a:t>
            </a:r>
          </a:p>
        </p:txBody>
      </p:sp>
      <p:sp>
        <p:nvSpPr>
          <p:cNvPr id="5" name="Text Placeholder 4">
            <a:extLst>
              <a:ext uri="{FF2B5EF4-FFF2-40B4-BE49-F238E27FC236}">
                <a16:creationId xmlns:a16="http://schemas.microsoft.com/office/drawing/2014/main" id="{CA33D8C3-229D-EC79-D9EC-6BC9FD56ECBD}"/>
              </a:ext>
            </a:extLst>
          </p:cNvPr>
          <p:cNvSpPr>
            <a:spLocks noGrp="1"/>
          </p:cNvSpPr>
          <p:nvPr>
            <p:ph type="body" idx="1"/>
          </p:nvPr>
        </p:nvSpPr>
        <p:spPr/>
        <p:txBody>
          <a:bodyPr/>
          <a:lstStyle/>
          <a:p>
            <a:r>
              <a:rPr lang="en-US" dirty="0">
                <a:latin typeface="Times" pitchFamily="2" charset="0"/>
              </a:rPr>
              <a:t>Comfort Care Orders</a:t>
            </a:r>
          </a:p>
        </p:txBody>
      </p:sp>
      <p:sp>
        <p:nvSpPr>
          <p:cNvPr id="3" name="Content Placeholder 2">
            <a:extLst>
              <a:ext uri="{FF2B5EF4-FFF2-40B4-BE49-F238E27FC236}">
                <a16:creationId xmlns:a16="http://schemas.microsoft.com/office/drawing/2014/main" id="{5F048348-0B17-9F34-B6B8-407627DDD83A}"/>
              </a:ext>
            </a:extLst>
          </p:cNvPr>
          <p:cNvSpPr>
            <a:spLocks noGrp="1"/>
          </p:cNvSpPr>
          <p:nvPr>
            <p:ph sz="half" idx="2"/>
          </p:nvPr>
        </p:nvSpPr>
        <p:spPr/>
        <p:txBody>
          <a:bodyPr>
            <a:normAutofit fontScale="92500" lnSpcReduction="10000"/>
          </a:bodyPr>
          <a:lstStyle/>
          <a:p>
            <a:r>
              <a:rPr lang="en-US" dirty="0">
                <a:latin typeface="Times" pitchFamily="2" charset="0"/>
              </a:rPr>
              <a:t>Tylenol: po, </a:t>
            </a:r>
            <a:r>
              <a:rPr lang="en-US" dirty="0" err="1">
                <a:latin typeface="Times" pitchFamily="2" charset="0"/>
              </a:rPr>
              <a:t>sl</a:t>
            </a:r>
            <a:r>
              <a:rPr lang="en-US" dirty="0">
                <a:latin typeface="Times" pitchFamily="2" charset="0"/>
              </a:rPr>
              <a:t>, rectal: pain/fever</a:t>
            </a:r>
          </a:p>
          <a:p>
            <a:r>
              <a:rPr lang="en-US" dirty="0">
                <a:latin typeface="Times" pitchFamily="2" charset="0"/>
              </a:rPr>
              <a:t>Bowel regimen: po, rectal: Suppository PRN q3 days if no BM</a:t>
            </a:r>
          </a:p>
          <a:p>
            <a:r>
              <a:rPr lang="en-US" dirty="0">
                <a:latin typeface="Times" pitchFamily="2" charset="0"/>
              </a:rPr>
              <a:t>Pain/Dyspnea: Opioid q1-4hrs PRN</a:t>
            </a:r>
          </a:p>
          <a:p>
            <a:r>
              <a:rPr lang="en-US" dirty="0">
                <a:latin typeface="Times" pitchFamily="2" charset="0"/>
              </a:rPr>
              <a:t>Anxiety: Ativan q1-4hrs PRN</a:t>
            </a:r>
          </a:p>
          <a:p>
            <a:r>
              <a:rPr lang="en-US" dirty="0">
                <a:latin typeface="Times" pitchFamily="2" charset="0"/>
              </a:rPr>
              <a:t>Agitation/NV: Haldol q4-6hrs PRN</a:t>
            </a:r>
          </a:p>
          <a:p>
            <a:r>
              <a:rPr lang="en-US" dirty="0">
                <a:latin typeface="Times" pitchFamily="2" charset="0"/>
              </a:rPr>
              <a:t>Excessive PO secretions: Atropine drops PO, </a:t>
            </a:r>
            <a:r>
              <a:rPr lang="en-US" dirty="0" err="1">
                <a:latin typeface="Times" pitchFamily="2" charset="0"/>
              </a:rPr>
              <a:t>Subq</a:t>
            </a:r>
            <a:r>
              <a:rPr lang="en-US" dirty="0">
                <a:latin typeface="Times" pitchFamily="2" charset="0"/>
              </a:rPr>
              <a:t> or IV </a:t>
            </a:r>
            <a:r>
              <a:rPr lang="en-US" dirty="0" err="1">
                <a:latin typeface="Times" pitchFamily="2" charset="0"/>
              </a:rPr>
              <a:t>Robinul</a:t>
            </a:r>
            <a:r>
              <a:rPr lang="en-US" dirty="0">
                <a:latin typeface="Times" pitchFamily="2" charset="0"/>
              </a:rPr>
              <a:t>, </a:t>
            </a:r>
            <a:r>
              <a:rPr lang="en-US" dirty="0" err="1">
                <a:latin typeface="Times" pitchFamily="2" charset="0"/>
              </a:rPr>
              <a:t>Levsin</a:t>
            </a:r>
            <a:r>
              <a:rPr lang="en-US" dirty="0">
                <a:latin typeface="Times" pitchFamily="2" charset="0"/>
              </a:rPr>
              <a:t> PO, NO SCOP PATCHES</a:t>
            </a:r>
          </a:p>
        </p:txBody>
      </p:sp>
      <p:sp>
        <p:nvSpPr>
          <p:cNvPr id="6" name="Text Placeholder 5">
            <a:extLst>
              <a:ext uri="{FF2B5EF4-FFF2-40B4-BE49-F238E27FC236}">
                <a16:creationId xmlns:a16="http://schemas.microsoft.com/office/drawing/2014/main" id="{FA6F11EF-E19C-14F8-4B53-628638E43EB5}"/>
              </a:ext>
            </a:extLst>
          </p:cNvPr>
          <p:cNvSpPr>
            <a:spLocks noGrp="1"/>
          </p:cNvSpPr>
          <p:nvPr>
            <p:ph type="body" sz="quarter" idx="3"/>
          </p:nvPr>
        </p:nvSpPr>
        <p:spPr/>
        <p:txBody>
          <a:bodyPr/>
          <a:lstStyle/>
          <a:p>
            <a:r>
              <a:rPr lang="en-US" dirty="0">
                <a:latin typeface="Times" pitchFamily="2" charset="0"/>
              </a:rPr>
              <a:t>Imminent EOL Signs/Symptoms</a:t>
            </a:r>
          </a:p>
        </p:txBody>
      </p:sp>
      <p:sp>
        <p:nvSpPr>
          <p:cNvPr id="7" name="Content Placeholder 6">
            <a:extLst>
              <a:ext uri="{FF2B5EF4-FFF2-40B4-BE49-F238E27FC236}">
                <a16:creationId xmlns:a16="http://schemas.microsoft.com/office/drawing/2014/main" id="{0A272049-A136-739A-CA32-68CCC9E9955A}"/>
              </a:ext>
            </a:extLst>
          </p:cNvPr>
          <p:cNvSpPr>
            <a:spLocks noGrp="1"/>
          </p:cNvSpPr>
          <p:nvPr>
            <p:ph sz="quarter" idx="4"/>
          </p:nvPr>
        </p:nvSpPr>
        <p:spPr/>
        <p:txBody>
          <a:bodyPr>
            <a:normAutofit fontScale="92500" lnSpcReduction="10000"/>
          </a:bodyPr>
          <a:lstStyle/>
          <a:p>
            <a:r>
              <a:rPr lang="en-US" dirty="0">
                <a:latin typeface="Times" pitchFamily="2" charset="0"/>
              </a:rPr>
              <a:t>Loss of alertness/somnolence </a:t>
            </a:r>
          </a:p>
          <a:p>
            <a:r>
              <a:rPr lang="en-US" dirty="0">
                <a:latin typeface="Times" pitchFamily="2" charset="0"/>
              </a:rPr>
              <a:t>Slack jaw, hyperextended neck </a:t>
            </a:r>
          </a:p>
          <a:p>
            <a:r>
              <a:rPr lang="en-US" dirty="0">
                <a:latin typeface="Times" pitchFamily="2" charset="0"/>
              </a:rPr>
              <a:t>Shallow RR, agonal breathing, Cheyne stokes pattern, apnea </a:t>
            </a:r>
          </a:p>
          <a:p>
            <a:r>
              <a:rPr lang="en-US" dirty="0">
                <a:latin typeface="Times" pitchFamily="2" charset="0"/>
              </a:rPr>
              <a:t>Decreased pulses </a:t>
            </a:r>
          </a:p>
          <a:p>
            <a:r>
              <a:rPr lang="en-US" dirty="0">
                <a:latin typeface="Times" pitchFamily="2" charset="0"/>
              </a:rPr>
              <a:t>Loss of bowel sounds, oliguria or anuria </a:t>
            </a:r>
          </a:p>
          <a:p>
            <a:r>
              <a:rPr lang="en-US" dirty="0">
                <a:latin typeface="Times" pitchFamily="2" charset="0"/>
              </a:rPr>
              <a:t>Cool extremities, mottling/skin changes </a:t>
            </a:r>
          </a:p>
        </p:txBody>
      </p:sp>
    </p:spTree>
    <p:extLst>
      <p:ext uri="{BB962C8B-B14F-4D97-AF65-F5344CB8AC3E}">
        <p14:creationId xmlns:p14="http://schemas.microsoft.com/office/powerpoint/2010/main" val="1387331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43CAA20-3569-4189-9E48-239A229A8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B35E49-8349-C351-80C9-71497CBF3038}"/>
              </a:ext>
            </a:extLst>
          </p:cNvPr>
          <p:cNvSpPr>
            <a:spLocks noGrp="1"/>
          </p:cNvSpPr>
          <p:nvPr>
            <p:ph type="title"/>
          </p:nvPr>
        </p:nvSpPr>
        <p:spPr>
          <a:xfrm>
            <a:off x="838200" y="451381"/>
            <a:ext cx="10512552" cy="4066540"/>
          </a:xfrm>
        </p:spPr>
        <p:txBody>
          <a:bodyPr vert="horz" lIns="91440" tIns="45720" rIns="91440" bIns="45720" rtlCol="0" anchor="b">
            <a:normAutofit/>
          </a:bodyPr>
          <a:lstStyle/>
          <a:p>
            <a:r>
              <a:rPr lang="en-US" sz="6600" kern="1200" dirty="0">
                <a:solidFill>
                  <a:schemeClr val="tx1"/>
                </a:solidFill>
                <a:latin typeface="Times" pitchFamily="2" charset="0"/>
              </a:rPr>
              <a:t>MOLST Completion</a:t>
            </a:r>
          </a:p>
        </p:txBody>
      </p:sp>
      <p:sp>
        <p:nvSpPr>
          <p:cNvPr id="9" name="sketch line">
            <a:extLst>
              <a:ext uri="{FF2B5EF4-FFF2-40B4-BE49-F238E27FC236}">
                <a16:creationId xmlns:a16="http://schemas.microsoft.com/office/drawing/2014/main" id="{DA542B6D-E775-4832-91DC-2D20F85781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18595"/>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407477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46C8EB9F-CF17-6EAF-742A-9A2BFE4AFC3F}"/>
              </a:ext>
            </a:extLst>
          </p:cNvPr>
          <p:cNvSpPr>
            <a:spLocks noGrp="1"/>
          </p:cNvSpPr>
          <p:nvPr>
            <p:ph type="title"/>
          </p:nvPr>
        </p:nvSpPr>
        <p:spPr>
          <a:xfrm>
            <a:off x="838200" y="401221"/>
            <a:ext cx="10515600" cy="1348065"/>
          </a:xfrm>
        </p:spPr>
        <p:txBody>
          <a:bodyPr>
            <a:normAutofit/>
          </a:bodyPr>
          <a:lstStyle/>
          <a:p>
            <a:r>
              <a:rPr lang="en-US" sz="5400">
                <a:solidFill>
                  <a:srgbClr val="FFFFFF"/>
                </a:solidFill>
                <a:latin typeface="Times New Roman" panose="02020603050405020304" pitchFamily="18" charset="0"/>
                <a:cs typeface="Times New Roman" panose="02020603050405020304" pitchFamily="18" charset="0"/>
              </a:rPr>
              <a:t>Patient Case #11</a:t>
            </a:r>
            <a:endParaRPr lang="en-US" sz="5400">
              <a:solidFill>
                <a:srgbClr val="FFFFFF"/>
              </a:solidFill>
            </a:endParaRPr>
          </a:p>
        </p:txBody>
      </p:sp>
      <p:sp>
        <p:nvSpPr>
          <p:cNvPr id="3" name="Content Placeholder 2">
            <a:extLst>
              <a:ext uri="{FF2B5EF4-FFF2-40B4-BE49-F238E27FC236}">
                <a16:creationId xmlns:a16="http://schemas.microsoft.com/office/drawing/2014/main" id="{5D42E4FB-CB64-FB8D-BF16-825EB4EA4ACA}"/>
              </a:ext>
            </a:extLst>
          </p:cNvPr>
          <p:cNvSpPr>
            <a:spLocks noGrp="1"/>
          </p:cNvSpPr>
          <p:nvPr>
            <p:ph idx="1"/>
          </p:nvPr>
        </p:nvSpPr>
        <p:spPr>
          <a:xfrm>
            <a:off x="838200" y="2586789"/>
            <a:ext cx="10515600" cy="3590174"/>
          </a:xfrm>
        </p:spPr>
        <p:txBody>
          <a:bodyPr>
            <a:normAutofit/>
          </a:bodyPr>
          <a:lstStyle/>
          <a:p>
            <a:r>
              <a:rPr lang="en-US" sz="2400" dirty="0">
                <a:latin typeface="Times New Roman" panose="02020603050405020304" pitchFamily="18" charset="0"/>
                <a:cs typeface="Times New Roman" panose="02020603050405020304" pitchFamily="18" charset="0"/>
              </a:rPr>
              <a:t>59F with breast CA, metastatic to bone, now with spinal cord compression </a:t>
            </a:r>
            <a:r>
              <a:rPr lang="en-US" sz="2200" dirty="0">
                <a:latin typeface="Times New Roman" panose="02020603050405020304" pitchFamily="18" charset="0"/>
                <a:cs typeface="Times New Roman" panose="02020603050405020304" pitchFamily="18" charset="0"/>
              </a:rPr>
              <a:t>and rapid decline in functional status</a:t>
            </a:r>
          </a:p>
          <a:p>
            <a:r>
              <a:rPr lang="en-US" sz="2200" dirty="0">
                <a:latin typeface="Times New Roman" panose="02020603050405020304" pitchFamily="18" charset="0"/>
                <a:cs typeface="Times New Roman" panose="02020603050405020304" pitchFamily="18" charset="0"/>
              </a:rPr>
              <a:t>She is now IP on a comfort care plan </a:t>
            </a:r>
          </a:p>
          <a:p>
            <a:r>
              <a:rPr lang="en-US" sz="2200" dirty="0">
                <a:latin typeface="Times New Roman" panose="02020603050405020304" pitchFamily="18" charset="0"/>
                <a:cs typeface="Times New Roman" panose="02020603050405020304" pitchFamily="18" charset="0"/>
              </a:rPr>
              <a:t>Nursing reports that she has been uncomfortable all evening, they have given her PRN pain medications, with no success, she is moving around in the bed, moaning, and moving her hands up in the air in a non-purposeful way.</a:t>
            </a:r>
          </a:p>
          <a:p>
            <a:r>
              <a:rPr lang="en-US" sz="2200" i="1" dirty="0">
                <a:latin typeface="Times New Roman" panose="02020603050405020304" pitchFamily="18" charset="0"/>
                <a:cs typeface="Times New Roman" panose="02020603050405020304" pitchFamily="18" charset="0"/>
              </a:rPr>
              <a:t>Family is at the bedside and very distressed, they ask you what is happening?</a:t>
            </a:r>
          </a:p>
          <a:p>
            <a:r>
              <a:rPr lang="en-US" sz="2200" i="1" dirty="0">
                <a:latin typeface="Times New Roman" panose="02020603050405020304" pitchFamily="18" charset="0"/>
                <a:cs typeface="Times New Roman" panose="02020603050405020304" pitchFamily="18" charset="0"/>
              </a:rPr>
              <a:t>What can we do about this?</a:t>
            </a:r>
          </a:p>
        </p:txBody>
      </p:sp>
    </p:spTree>
    <p:extLst>
      <p:ext uri="{BB962C8B-B14F-4D97-AF65-F5344CB8AC3E}">
        <p14:creationId xmlns:p14="http://schemas.microsoft.com/office/powerpoint/2010/main" val="6793056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309EA7-F815-6C84-CE14-7BF0B1E026D3}"/>
              </a:ext>
            </a:extLst>
          </p:cNvPr>
          <p:cNvSpPr>
            <a:spLocks noGrp="1"/>
          </p:cNvSpPr>
          <p:nvPr>
            <p:ph type="title"/>
          </p:nvPr>
        </p:nvSpPr>
        <p:spPr>
          <a:xfrm>
            <a:off x="838200" y="365125"/>
            <a:ext cx="10515600" cy="1325563"/>
          </a:xfrm>
        </p:spPr>
        <p:txBody>
          <a:bodyPr>
            <a:normAutofit/>
          </a:bodyPr>
          <a:lstStyle/>
          <a:p>
            <a:r>
              <a:rPr lang="en-US" sz="5400">
                <a:latin typeface="Times New Roman" panose="02020603050405020304" pitchFamily="18" charset="0"/>
                <a:cs typeface="Times New Roman" panose="02020603050405020304" pitchFamily="18" charset="0"/>
              </a:rPr>
              <a:t>Terminal Agitation/Delirium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A77C14D-509F-0607-A154-D682EFDC8912}"/>
              </a:ext>
            </a:extLst>
          </p:cNvPr>
          <p:cNvSpPr>
            <a:spLocks noGrp="1"/>
          </p:cNvSpPr>
          <p:nvPr>
            <p:ph idx="1"/>
          </p:nvPr>
        </p:nvSpPr>
        <p:spPr>
          <a:xfrm>
            <a:off x="838200" y="1929384"/>
            <a:ext cx="10515600" cy="4251960"/>
          </a:xfrm>
        </p:spPr>
        <p:txBody>
          <a:bodyPr>
            <a:normAutofit/>
          </a:bodyPr>
          <a:lstStyle/>
          <a:p>
            <a:r>
              <a:rPr lang="en-US" sz="2200">
                <a:latin typeface="Times" pitchFamily="2" charset="0"/>
              </a:rPr>
              <a:t>Tx pain, urinary retention, constipation, repositioning, check for fever, hyperalgesia, etc. </a:t>
            </a:r>
          </a:p>
          <a:p>
            <a:r>
              <a:rPr lang="en-US" sz="2200">
                <a:latin typeface="Times" pitchFamily="2" charset="0"/>
              </a:rPr>
              <a:t>If ppx days/wks: Tx with neuroleptics (Haldol)</a:t>
            </a:r>
          </a:p>
          <a:p>
            <a:r>
              <a:rPr lang="en-US" sz="2200">
                <a:latin typeface="Times" pitchFamily="2" charset="0"/>
              </a:rPr>
              <a:t>If ppx hrs/days: Tx with Benzos, Neuroleptics if refractory </a:t>
            </a:r>
          </a:p>
          <a:p>
            <a:r>
              <a:rPr lang="en-US" sz="2200">
                <a:latin typeface="Times" pitchFamily="2" charset="0"/>
              </a:rPr>
              <a:t>Terminal agitation/delirium is only confirmed after death </a:t>
            </a:r>
          </a:p>
        </p:txBody>
      </p:sp>
    </p:spTree>
    <p:extLst>
      <p:ext uri="{BB962C8B-B14F-4D97-AF65-F5344CB8AC3E}">
        <p14:creationId xmlns:p14="http://schemas.microsoft.com/office/powerpoint/2010/main" val="19248634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75785049-169C-0C67-61D1-E242ED8089B0}"/>
              </a:ext>
            </a:extLst>
          </p:cNvPr>
          <p:cNvSpPr>
            <a:spLocks noGrp="1"/>
          </p:cNvSpPr>
          <p:nvPr>
            <p:ph type="title"/>
          </p:nvPr>
        </p:nvSpPr>
        <p:spPr>
          <a:xfrm>
            <a:off x="838200" y="401221"/>
            <a:ext cx="10515600" cy="1348065"/>
          </a:xfrm>
        </p:spPr>
        <p:txBody>
          <a:bodyPr>
            <a:normAutofit/>
          </a:bodyPr>
          <a:lstStyle/>
          <a:p>
            <a:r>
              <a:rPr lang="en-US" sz="5400">
                <a:solidFill>
                  <a:srgbClr val="FFFFFF"/>
                </a:solidFill>
                <a:latin typeface="Times New Roman" panose="02020603050405020304" pitchFamily="18" charset="0"/>
                <a:cs typeface="Times New Roman" panose="02020603050405020304" pitchFamily="18" charset="0"/>
              </a:rPr>
              <a:t>Patient Case #12</a:t>
            </a:r>
            <a:endParaRPr lang="en-US" sz="5400">
              <a:solidFill>
                <a:srgbClr val="FFFFFF"/>
              </a:solidFill>
            </a:endParaRPr>
          </a:p>
        </p:txBody>
      </p:sp>
      <p:sp>
        <p:nvSpPr>
          <p:cNvPr id="3" name="Content Placeholder 2">
            <a:extLst>
              <a:ext uri="{FF2B5EF4-FFF2-40B4-BE49-F238E27FC236}">
                <a16:creationId xmlns:a16="http://schemas.microsoft.com/office/drawing/2014/main" id="{D03BF40B-753D-E90F-07ED-8749DED6B4A0}"/>
              </a:ext>
            </a:extLst>
          </p:cNvPr>
          <p:cNvSpPr>
            <a:spLocks noGrp="1"/>
          </p:cNvSpPr>
          <p:nvPr>
            <p:ph idx="1"/>
          </p:nvPr>
        </p:nvSpPr>
        <p:spPr>
          <a:xfrm>
            <a:off x="838200" y="2586789"/>
            <a:ext cx="10515600" cy="3590174"/>
          </a:xfrm>
        </p:spPr>
        <p:txBody>
          <a:bodyPr>
            <a:normAutofit lnSpcReduction="10000"/>
          </a:bodyPr>
          <a:lstStyle/>
          <a:p>
            <a:r>
              <a:rPr lang="en-US" sz="2200" dirty="0">
                <a:latin typeface="Times" pitchFamily="2" charset="0"/>
              </a:rPr>
              <a:t>59M with COPD on home O2, ESRD on HD, and FTT, was admitted to the hospital with aspiration PNA</a:t>
            </a:r>
          </a:p>
          <a:p>
            <a:r>
              <a:rPr lang="en-US" sz="2200" dirty="0">
                <a:latin typeface="Times" pitchFamily="2" charset="0"/>
              </a:rPr>
              <a:t>You having been treating him for PNA, but he has escalating O2 needs, and is now in the PCU on 45L of high flow oxygen</a:t>
            </a:r>
          </a:p>
          <a:p>
            <a:r>
              <a:rPr lang="en-US" sz="2200" dirty="0">
                <a:latin typeface="Times" pitchFamily="2" charset="0"/>
              </a:rPr>
              <a:t>After many days of treatment, you worry that he may not be able to recover from this resp insult, dt his underlying deconditioning and chronic lung disease </a:t>
            </a:r>
          </a:p>
          <a:p>
            <a:r>
              <a:rPr lang="en-US" sz="2200" dirty="0">
                <a:latin typeface="Times" pitchFamily="2" charset="0"/>
              </a:rPr>
              <a:t>After much discussion with him and his family, they ultimately decide to transition him to CC. He has been having dyspnea, while on high flow, and family wants to know how this will be managed when the HFNC is stopped. </a:t>
            </a:r>
          </a:p>
          <a:p>
            <a:r>
              <a:rPr lang="en-US" sz="2200" i="1" dirty="0">
                <a:latin typeface="Times" pitchFamily="2" charset="0"/>
              </a:rPr>
              <a:t>How do we handle this transition to CC, and removal of the HFNC?</a:t>
            </a:r>
          </a:p>
        </p:txBody>
      </p:sp>
    </p:spTree>
    <p:extLst>
      <p:ext uri="{BB962C8B-B14F-4D97-AF65-F5344CB8AC3E}">
        <p14:creationId xmlns:p14="http://schemas.microsoft.com/office/powerpoint/2010/main" val="7989210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2CEA3B-DFF2-AE38-5CDA-3973AF33F7B5}"/>
              </a:ext>
            </a:extLst>
          </p:cNvPr>
          <p:cNvSpPr>
            <a:spLocks noGrp="1"/>
          </p:cNvSpPr>
          <p:nvPr>
            <p:ph type="title"/>
          </p:nvPr>
        </p:nvSpPr>
        <p:spPr>
          <a:xfrm>
            <a:off x="838200" y="365125"/>
            <a:ext cx="10515600" cy="1325563"/>
          </a:xfrm>
        </p:spPr>
        <p:txBody>
          <a:bodyPr>
            <a:normAutofit/>
          </a:bodyPr>
          <a:lstStyle/>
          <a:p>
            <a:r>
              <a:rPr lang="en-US" sz="5400" dirty="0">
                <a:latin typeface="Times New Roman" panose="02020603050405020304" pitchFamily="18" charset="0"/>
                <a:cs typeface="Times New Roman" panose="02020603050405020304" pitchFamily="18" charset="0"/>
              </a:rPr>
              <a:t>Dyspnea</a:t>
            </a:r>
            <a:endParaRPr lang="en-US" sz="5400" dirty="0"/>
          </a:p>
        </p:txBody>
      </p:sp>
      <p:sp>
        <p:nvSpPr>
          <p:cNvPr id="11"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5021F010-A277-EDE3-EF77-964194AADA14}"/>
              </a:ext>
            </a:extLst>
          </p:cNvPr>
          <p:cNvSpPr>
            <a:spLocks noGrp="1"/>
          </p:cNvSpPr>
          <p:nvPr>
            <p:ph idx="1"/>
          </p:nvPr>
        </p:nvSpPr>
        <p:spPr>
          <a:xfrm>
            <a:off x="838200" y="1929384"/>
            <a:ext cx="10515600" cy="4251960"/>
          </a:xfrm>
        </p:spPr>
        <p:txBody>
          <a:bodyPr>
            <a:normAutofit lnSpcReduction="10000"/>
          </a:bodyPr>
          <a:lstStyle/>
          <a:p>
            <a:r>
              <a:rPr lang="en-US" sz="1800" dirty="0">
                <a:latin typeface="Times" pitchFamily="2" charset="0"/>
              </a:rPr>
              <a:t>RDOS: Resp distress observation scale</a:t>
            </a:r>
          </a:p>
          <a:p>
            <a:r>
              <a:rPr lang="en-US" sz="1800" dirty="0">
                <a:latin typeface="Times" pitchFamily="2" charset="0"/>
              </a:rPr>
              <a:t>Acute dyspnea – needs directed </a:t>
            </a:r>
            <a:r>
              <a:rPr lang="en-US" sz="1800" dirty="0" err="1">
                <a:latin typeface="Times" pitchFamily="2" charset="0"/>
              </a:rPr>
              <a:t>tx</a:t>
            </a:r>
            <a:r>
              <a:rPr lang="en-US" sz="1800" dirty="0">
                <a:latin typeface="Times" pitchFamily="2" charset="0"/>
              </a:rPr>
              <a:t>, Chronic dyspnea – occurs despite ongoing </a:t>
            </a:r>
            <a:r>
              <a:rPr lang="en-US" sz="1800" dirty="0" err="1">
                <a:latin typeface="Times" pitchFamily="2" charset="0"/>
              </a:rPr>
              <a:t>tx</a:t>
            </a:r>
            <a:endParaRPr lang="en-US" sz="1800" dirty="0">
              <a:latin typeface="Times" pitchFamily="2" charset="0"/>
            </a:endParaRPr>
          </a:p>
          <a:p>
            <a:r>
              <a:rPr lang="en-US" sz="1800" dirty="0">
                <a:latin typeface="Times" pitchFamily="2" charset="0"/>
              </a:rPr>
              <a:t>Total dyspnea – psychosocial component (like total pain)</a:t>
            </a:r>
          </a:p>
          <a:p>
            <a:r>
              <a:rPr lang="en-US" sz="1800" dirty="0">
                <a:latin typeface="Times" pitchFamily="2" charset="0"/>
              </a:rPr>
              <a:t>TREATMENT: reverse underlying cause if able (PNA w </a:t>
            </a:r>
            <a:r>
              <a:rPr lang="en-US" sz="1800" dirty="0" err="1">
                <a:latin typeface="Times" pitchFamily="2" charset="0"/>
              </a:rPr>
              <a:t>antbx</a:t>
            </a:r>
            <a:r>
              <a:rPr lang="en-US" sz="1800" dirty="0">
                <a:latin typeface="Times" pitchFamily="2" charset="0"/>
              </a:rPr>
              <a:t>, pleural effusion w </a:t>
            </a:r>
            <a:r>
              <a:rPr lang="en-US" sz="1800" dirty="0" err="1">
                <a:latin typeface="Times" pitchFamily="2" charset="0"/>
              </a:rPr>
              <a:t>thora</a:t>
            </a:r>
            <a:r>
              <a:rPr lang="en-US" sz="1800" dirty="0">
                <a:latin typeface="Times" pitchFamily="2" charset="0"/>
              </a:rPr>
              <a:t>, tumors w stents/surgery, secretions w </a:t>
            </a:r>
            <a:r>
              <a:rPr lang="en-US" sz="1800" dirty="0" err="1">
                <a:latin typeface="Times" pitchFamily="2" charset="0"/>
              </a:rPr>
              <a:t>rx</a:t>
            </a:r>
            <a:r>
              <a:rPr lang="en-US" sz="1800" dirty="0">
                <a:latin typeface="Times" pitchFamily="2" charset="0"/>
              </a:rPr>
              <a:t>, spasms w SABA/</a:t>
            </a:r>
            <a:r>
              <a:rPr lang="en-US" sz="1800" dirty="0" err="1">
                <a:latin typeface="Times" pitchFamily="2" charset="0"/>
              </a:rPr>
              <a:t>pulm</a:t>
            </a:r>
            <a:r>
              <a:rPr lang="en-US" sz="1800" dirty="0">
                <a:latin typeface="Times" pitchFamily="2" charset="0"/>
              </a:rPr>
              <a:t> </a:t>
            </a:r>
            <a:r>
              <a:rPr lang="en-US" sz="1800" dirty="0" err="1">
                <a:latin typeface="Times" pitchFamily="2" charset="0"/>
              </a:rPr>
              <a:t>rx</a:t>
            </a:r>
            <a:r>
              <a:rPr lang="en-US" sz="1800" dirty="0">
                <a:latin typeface="Times" pitchFamily="2" charset="0"/>
              </a:rPr>
              <a:t>, CHF-fluid overload w diuresis, anemia w transfusion)</a:t>
            </a:r>
          </a:p>
          <a:p>
            <a:r>
              <a:rPr lang="en-US" sz="1800" dirty="0">
                <a:latin typeface="Times" pitchFamily="2" charset="0"/>
              </a:rPr>
              <a:t>Global Treatment when direct </a:t>
            </a:r>
            <a:r>
              <a:rPr lang="en-US" sz="1800" dirty="0" err="1">
                <a:latin typeface="Times" pitchFamily="2" charset="0"/>
              </a:rPr>
              <a:t>tx</a:t>
            </a:r>
            <a:r>
              <a:rPr lang="en-US" sz="1800" dirty="0">
                <a:latin typeface="Times" pitchFamily="2" charset="0"/>
              </a:rPr>
              <a:t> aren’t an option/not working</a:t>
            </a:r>
          </a:p>
          <a:p>
            <a:pPr lvl="1"/>
            <a:r>
              <a:rPr lang="en-US" sz="1800" dirty="0">
                <a:latin typeface="Times" pitchFamily="2" charset="0"/>
              </a:rPr>
              <a:t>Non-Pharm Options 1st line: fan, repositioning (good lung up), reduce exertion, pulmonary rehab, O2 if hypoxic, total dyspnea (breathing training, acupuncture, guided imagery), CPAP/BiPAP/HFNC if consistent w GOC</a:t>
            </a:r>
          </a:p>
          <a:p>
            <a:pPr lvl="1"/>
            <a:r>
              <a:rPr lang="en-US" sz="1800" dirty="0">
                <a:latin typeface="Times" pitchFamily="2" charset="0"/>
              </a:rPr>
              <a:t>Opioids are 1st line Rx </a:t>
            </a:r>
            <a:r>
              <a:rPr lang="en-US" sz="1800" dirty="0" err="1">
                <a:latin typeface="Times" pitchFamily="2" charset="0"/>
              </a:rPr>
              <a:t>tx</a:t>
            </a:r>
            <a:r>
              <a:rPr lang="en-US" sz="1800" dirty="0">
                <a:latin typeface="Times" pitchFamily="2" charset="0"/>
              </a:rPr>
              <a:t> when refractory to non-pharm </a:t>
            </a:r>
            <a:r>
              <a:rPr lang="en-US" sz="1800" dirty="0" err="1">
                <a:latin typeface="Times" pitchFamily="2" charset="0"/>
              </a:rPr>
              <a:t>tx</a:t>
            </a:r>
            <a:r>
              <a:rPr lang="en-US" sz="1800" dirty="0">
                <a:latin typeface="Times" pitchFamily="2" charset="0"/>
              </a:rPr>
              <a:t> </a:t>
            </a:r>
          </a:p>
          <a:p>
            <a:pPr lvl="1"/>
            <a:r>
              <a:rPr lang="en-US" sz="1800" dirty="0">
                <a:latin typeface="Times" pitchFamily="2" charset="0"/>
              </a:rPr>
              <a:t>Benzodiazepines: only after opioids and non-</a:t>
            </a:r>
            <a:r>
              <a:rPr lang="en-US" sz="1800" dirty="0" err="1">
                <a:latin typeface="Times" pitchFamily="2" charset="0"/>
              </a:rPr>
              <a:t>rx</a:t>
            </a:r>
            <a:r>
              <a:rPr lang="en-US" sz="1800" dirty="0">
                <a:latin typeface="Times" pitchFamily="2" charset="0"/>
              </a:rPr>
              <a:t> </a:t>
            </a:r>
            <a:r>
              <a:rPr lang="en-US" sz="1800" dirty="0" err="1">
                <a:latin typeface="Times" pitchFamily="2" charset="0"/>
              </a:rPr>
              <a:t>tx</a:t>
            </a:r>
            <a:r>
              <a:rPr lang="en-US" sz="1800" dirty="0">
                <a:latin typeface="Times" pitchFamily="2" charset="0"/>
              </a:rPr>
              <a:t> have failed</a:t>
            </a:r>
          </a:p>
          <a:p>
            <a:pPr lvl="1"/>
            <a:r>
              <a:rPr lang="en-US" sz="1800" dirty="0">
                <a:latin typeface="Times" pitchFamily="2" charset="0"/>
              </a:rPr>
              <a:t>Secretions: strong cough: neb saline or guaifenesin, weak cough: atropine, glycopyrrolate </a:t>
            </a:r>
          </a:p>
          <a:p>
            <a:pPr lvl="1"/>
            <a:r>
              <a:rPr lang="en-US" sz="1800" dirty="0">
                <a:latin typeface="Times" pitchFamily="2" charset="0"/>
              </a:rPr>
              <a:t>Consider proportional sedation if refractory at EOL</a:t>
            </a:r>
          </a:p>
          <a:p>
            <a:endParaRPr lang="en-US" sz="1800" dirty="0"/>
          </a:p>
        </p:txBody>
      </p:sp>
    </p:spTree>
    <p:extLst>
      <p:ext uri="{BB962C8B-B14F-4D97-AF65-F5344CB8AC3E}">
        <p14:creationId xmlns:p14="http://schemas.microsoft.com/office/powerpoint/2010/main" val="3059225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75785049-169C-0C67-61D1-E242ED8089B0}"/>
              </a:ext>
            </a:extLst>
          </p:cNvPr>
          <p:cNvSpPr>
            <a:spLocks noGrp="1"/>
          </p:cNvSpPr>
          <p:nvPr>
            <p:ph type="title"/>
          </p:nvPr>
        </p:nvSpPr>
        <p:spPr>
          <a:xfrm>
            <a:off x="838200" y="401221"/>
            <a:ext cx="10515600" cy="1348065"/>
          </a:xfrm>
        </p:spPr>
        <p:txBody>
          <a:bodyPr>
            <a:normAutofit/>
          </a:bodyPr>
          <a:lstStyle/>
          <a:p>
            <a:r>
              <a:rPr lang="en-US" sz="5400">
                <a:solidFill>
                  <a:srgbClr val="FFFFFF"/>
                </a:solidFill>
                <a:latin typeface="Times New Roman" panose="02020603050405020304" pitchFamily="18" charset="0"/>
                <a:cs typeface="Times New Roman" panose="02020603050405020304" pitchFamily="18" charset="0"/>
              </a:rPr>
              <a:t>Patient Case #13</a:t>
            </a:r>
            <a:endParaRPr lang="en-US" sz="5400">
              <a:solidFill>
                <a:srgbClr val="FFFFFF"/>
              </a:solidFill>
            </a:endParaRPr>
          </a:p>
        </p:txBody>
      </p:sp>
      <p:sp>
        <p:nvSpPr>
          <p:cNvPr id="3" name="Content Placeholder 2">
            <a:extLst>
              <a:ext uri="{FF2B5EF4-FFF2-40B4-BE49-F238E27FC236}">
                <a16:creationId xmlns:a16="http://schemas.microsoft.com/office/drawing/2014/main" id="{D03BF40B-753D-E90F-07ED-8749DED6B4A0}"/>
              </a:ext>
            </a:extLst>
          </p:cNvPr>
          <p:cNvSpPr>
            <a:spLocks noGrp="1"/>
          </p:cNvSpPr>
          <p:nvPr>
            <p:ph idx="1"/>
          </p:nvPr>
        </p:nvSpPr>
        <p:spPr>
          <a:xfrm>
            <a:off x="838200" y="2586789"/>
            <a:ext cx="10515600" cy="3590174"/>
          </a:xfrm>
        </p:spPr>
        <p:txBody>
          <a:bodyPr>
            <a:normAutofit/>
          </a:bodyPr>
          <a:lstStyle/>
          <a:p>
            <a:r>
              <a:rPr lang="en-US" sz="2000" dirty="0">
                <a:latin typeface="Times" pitchFamily="2" charset="0"/>
              </a:rPr>
              <a:t>59M with COPD on home O2, ESRD on HD, and FTT, was admitted to the hospital with aspiration PNA, who has now been transitioned to comfort care</a:t>
            </a:r>
          </a:p>
          <a:p>
            <a:r>
              <a:rPr lang="en-US" sz="2000" dirty="0">
                <a:latin typeface="Times" pitchFamily="2" charset="0"/>
              </a:rPr>
              <a:t>With removal of HFNC, he was given HM and Ativan doses, he remained comfortable </a:t>
            </a:r>
          </a:p>
          <a:p>
            <a:r>
              <a:rPr lang="en-US" sz="2000" dirty="0">
                <a:latin typeface="Times" pitchFamily="2" charset="0"/>
              </a:rPr>
              <a:t>The next day he has remained mostly somnolent, with limited interaction – occasionally will moan/speak a couple words</a:t>
            </a:r>
          </a:p>
          <a:p>
            <a:r>
              <a:rPr lang="en-US" sz="2000" dirty="0">
                <a:latin typeface="Times" pitchFamily="2" charset="0"/>
              </a:rPr>
              <a:t>He appears relatively comfortable, however, nursing reports he is scratching himself, he has excoriations on his extremities, and they see him constantly itching. He hasn’t had HD the last 3 sessions dt acute illness. </a:t>
            </a:r>
          </a:p>
          <a:p>
            <a:r>
              <a:rPr lang="en-US" sz="2000" dirty="0">
                <a:latin typeface="Times" pitchFamily="2" charset="0"/>
              </a:rPr>
              <a:t>Nurses have his skin well moisturized, have given some PRN doses of antihistamine with no relief.</a:t>
            </a:r>
          </a:p>
          <a:p>
            <a:r>
              <a:rPr lang="en-US" sz="2000" i="1" dirty="0">
                <a:latin typeface="Times" pitchFamily="2" charset="0"/>
              </a:rPr>
              <a:t>What should we try next?</a:t>
            </a:r>
          </a:p>
        </p:txBody>
      </p:sp>
    </p:spTree>
    <p:extLst>
      <p:ext uri="{BB962C8B-B14F-4D97-AF65-F5344CB8AC3E}">
        <p14:creationId xmlns:p14="http://schemas.microsoft.com/office/powerpoint/2010/main" val="11832612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608FE8-7179-EF18-17C1-5941042646DF}"/>
              </a:ext>
            </a:extLst>
          </p:cNvPr>
          <p:cNvSpPr>
            <a:spLocks noGrp="1"/>
          </p:cNvSpPr>
          <p:nvPr>
            <p:ph type="title"/>
          </p:nvPr>
        </p:nvSpPr>
        <p:spPr>
          <a:xfrm>
            <a:off x="838200" y="365125"/>
            <a:ext cx="10515600" cy="1325563"/>
          </a:xfrm>
        </p:spPr>
        <p:txBody>
          <a:bodyPr>
            <a:normAutofit/>
          </a:bodyPr>
          <a:lstStyle/>
          <a:p>
            <a:r>
              <a:rPr lang="en-US" sz="5400">
                <a:latin typeface="Times New Roman" panose="02020603050405020304" pitchFamily="18" charset="0"/>
                <a:cs typeface="Times New Roman" panose="02020603050405020304" pitchFamily="18" charset="0"/>
              </a:rPr>
              <a:t>Itching</a:t>
            </a:r>
            <a:endParaRPr 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B257EB9-CA7B-F61C-A010-4FF77907E4F4}"/>
              </a:ext>
            </a:extLst>
          </p:cNvPr>
          <p:cNvSpPr>
            <a:spLocks noGrp="1"/>
          </p:cNvSpPr>
          <p:nvPr>
            <p:ph idx="1"/>
          </p:nvPr>
        </p:nvSpPr>
        <p:spPr>
          <a:xfrm>
            <a:off x="838200" y="1929384"/>
            <a:ext cx="10515600" cy="4251960"/>
          </a:xfrm>
        </p:spPr>
        <p:txBody>
          <a:bodyPr>
            <a:normAutofit lnSpcReduction="10000"/>
          </a:bodyPr>
          <a:lstStyle/>
          <a:p>
            <a:r>
              <a:rPr lang="en-US" sz="2000" dirty="0">
                <a:latin typeface="Times" pitchFamily="2" charset="0"/>
              </a:rPr>
              <a:t>Treat the cause if identifiable</a:t>
            </a:r>
          </a:p>
          <a:p>
            <a:pPr lvl="1"/>
            <a:r>
              <a:rPr lang="en-US" sz="2000" dirty="0">
                <a:latin typeface="Times" pitchFamily="2" charset="0"/>
              </a:rPr>
              <a:t>Dry mouth: emollients, Atopic dermatitis: topical steroids, tacrolimus</a:t>
            </a:r>
          </a:p>
          <a:p>
            <a:pPr lvl="1"/>
            <a:r>
              <a:rPr lang="en-US" sz="2000" dirty="0">
                <a:latin typeface="Times" pitchFamily="2" charset="0"/>
              </a:rPr>
              <a:t>Allergic </a:t>
            </a:r>
            <a:r>
              <a:rPr lang="en-US" sz="2000" dirty="0" err="1">
                <a:latin typeface="Times" pitchFamily="2" charset="0"/>
              </a:rPr>
              <a:t>rxn</a:t>
            </a:r>
            <a:r>
              <a:rPr lang="en-US" sz="2000" dirty="0">
                <a:latin typeface="Times" pitchFamily="2" charset="0"/>
              </a:rPr>
              <a:t>: anti-histamines</a:t>
            </a:r>
          </a:p>
          <a:p>
            <a:pPr lvl="1"/>
            <a:r>
              <a:rPr lang="en-US" sz="2000" dirty="0">
                <a:latin typeface="Times" pitchFamily="2" charset="0"/>
              </a:rPr>
              <a:t>Anemia: iron/improve anemia</a:t>
            </a:r>
          </a:p>
          <a:p>
            <a:pPr lvl="1"/>
            <a:r>
              <a:rPr lang="en-US" sz="2000" dirty="0">
                <a:latin typeface="Times" pitchFamily="2" charset="0"/>
              </a:rPr>
              <a:t>Neuropathic: gabapentin, pregabalin</a:t>
            </a:r>
          </a:p>
          <a:p>
            <a:pPr lvl="1"/>
            <a:r>
              <a:rPr lang="en-US" sz="2000" dirty="0">
                <a:latin typeface="Times" pitchFamily="2" charset="0"/>
              </a:rPr>
              <a:t>Paraneoplastic: Paxil or Remeron (if longer </a:t>
            </a:r>
            <a:r>
              <a:rPr lang="en-US" sz="2000" dirty="0" err="1">
                <a:latin typeface="Times" pitchFamily="2" charset="0"/>
              </a:rPr>
              <a:t>ppx</a:t>
            </a:r>
            <a:r>
              <a:rPr lang="en-US" sz="2000" dirty="0">
                <a:latin typeface="Times" pitchFamily="2" charset="0"/>
              </a:rPr>
              <a:t>)</a:t>
            </a:r>
          </a:p>
          <a:p>
            <a:pPr lvl="1"/>
            <a:r>
              <a:rPr lang="en-US" sz="2000" dirty="0">
                <a:latin typeface="Times" pitchFamily="2" charset="0"/>
              </a:rPr>
              <a:t>Liver/Cholestatic: Rifampicin, Naltrexone, </a:t>
            </a:r>
            <a:r>
              <a:rPr lang="en-US" sz="2000" dirty="0" err="1">
                <a:latin typeface="Times" pitchFamily="2" charset="0"/>
              </a:rPr>
              <a:t>Ursodeoxycholic</a:t>
            </a:r>
            <a:r>
              <a:rPr lang="en-US" sz="2000" dirty="0">
                <a:latin typeface="Times" pitchFamily="2" charset="0"/>
              </a:rPr>
              <a:t> acid, Cholestyramine, Zofran</a:t>
            </a:r>
          </a:p>
          <a:p>
            <a:pPr lvl="1"/>
            <a:r>
              <a:rPr lang="en-US" sz="2000" dirty="0">
                <a:latin typeface="Times" pitchFamily="2" charset="0"/>
              </a:rPr>
              <a:t>Renal/ESRD: Gabapentin/pregabalin if making urine, Zofran, antihistamines, Naloxone, Topical tacrolimus, topical </a:t>
            </a:r>
            <a:r>
              <a:rPr lang="en-US" sz="2000" dirty="0" err="1">
                <a:latin typeface="Times" pitchFamily="2" charset="0"/>
              </a:rPr>
              <a:t>hydrourea</a:t>
            </a:r>
            <a:r>
              <a:rPr lang="en-US" sz="2000" dirty="0">
                <a:latin typeface="Times" pitchFamily="2" charset="0"/>
              </a:rPr>
              <a:t>, UVB (light therapy), if longer </a:t>
            </a:r>
            <a:r>
              <a:rPr lang="en-US" sz="2000" dirty="0" err="1">
                <a:latin typeface="Times" pitchFamily="2" charset="0"/>
              </a:rPr>
              <a:t>ppx</a:t>
            </a:r>
            <a:r>
              <a:rPr lang="en-US" sz="2000" dirty="0">
                <a:latin typeface="Times" pitchFamily="2" charset="0"/>
              </a:rPr>
              <a:t>: sertraline, amitriptyline, doxepin </a:t>
            </a:r>
          </a:p>
          <a:p>
            <a:r>
              <a:rPr lang="en-US" sz="2000" dirty="0">
                <a:latin typeface="Times" pitchFamily="2" charset="0"/>
              </a:rPr>
              <a:t>If unsure of etiology: keep skin moisturized, use cooling agents (menthol, calamine), topical anesthetics, anti-histamines, steroids, </a:t>
            </a:r>
            <a:r>
              <a:rPr lang="en-US" sz="2000" dirty="0" err="1">
                <a:latin typeface="Times" pitchFamily="2" charset="0"/>
              </a:rPr>
              <a:t>gaba</a:t>
            </a:r>
            <a:r>
              <a:rPr lang="en-US" sz="2000" dirty="0">
                <a:latin typeface="Times" pitchFamily="2" charset="0"/>
              </a:rPr>
              <a:t>, </a:t>
            </a:r>
            <a:r>
              <a:rPr lang="en-US" sz="2000" dirty="0" err="1">
                <a:latin typeface="Times" pitchFamily="2" charset="0"/>
              </a:rPr>
              <a:t>paxil</a:t>
            </a:r>
            <a:r>
              <a:rPr lang="en-US" sz="2000" dirty="0">
                <a:latin typeface="Times" pitchFamily="2" charset="0"/>
              </a:rPr>
              <a:t>, TCA</a:t>
            </a:r>
          </a:p>
          <a:p>
            <a:r>
              <a:rPr lang="en-US" sz="2000" dirty="0">
                <a:latin typeface="Times" pitchFamily="2" charset="0"/>
              </a:rPr>
              <a:t>If opioid induced: reduce, rotate, anti-histamines, topicals, Zofran, low dose opioid antagonists if refractory. </a:t>
            </a:r>
          </a:p>
        </p:txBody>
      </p:sp>
    </p:spTree>
    <p:extLst>
      <p:ext uri="{BB962C8B-B14F-4D97-AF65-F5344CB8AC3E}">
        <p14:creationId xmlns:p14="http://schemas.microsoft.com/office/powerpoint/2010/main" val="23572437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75785049-169C-0C67-61D1-E242ED8089B0}"/>
              </a:ext>
            </a:extLst>
          </p:cNvPr>
          <p:cNvSpPr>
            <a:spLocks noGrp="1"/>
          </p:cNvSpPr>
          <p:nvPr>
            <p:ph type="title"/>
          </p:nvPr>
        </p:nvSpPr>
        <p:spPr>
          <a:xfrm>
            <a:off x="838200" y="401221"/>
            <a:ext cx="10515600" cy="1348065"/>
          </a:xfrm>
        </p:spPr>
        <p:txBody>
          <a:bodyPr>
            <a:normAutofit/>
          </a:bodyPr>
          <a:lstStyle/>
          <a:p>
            <a:r>
              <a:rPr lang="en-US" sz="5400">
                <a:solidFill>
                  <a:srgbClr val="FFFFFF"/>
                </a:solidFill>
                <a:latin typeface="Times New Roman" panose="02020603050405020304" pitchFamily="18" charset="0"/>
                <a:cs typeface="Times New Roman" panose="02020603050405020304" pitchFamily="18" charset="0"/>
              </a:rPr>
              <a:t>Patient Case #14</a:t>
            </a:r>
            <a:endParaRPr lang="en-US" sz="5400">
              <a:solidFill>
                <a:srgbClr val="FFFFFF"/>
              </a:solidFill>
            </a:endParaRPr>
          </a:p>
        </p:txBody>
      </p:sp>
      <p:sp>
        <p:nvSpPr>
          <p:cNvPr id="3" name="Content Placeholder 2">
            <a:extLst>
              <a:ext uri="{FF2B5EF4-FFF2-40B4-BE49-F238E27FC236}">
                <a16:creationId xmlns:a16="http://schemas.microsoft.com/office/drawing/2014/main" id="{D03BF40B-753D-E90F-07ED-8749DED6B4A0}"/>
              </a:ext>
            </a:extLst>
          </p:cNvPr>
          <p:cNvSpPr>
            <a:spLocks noGrp="1"/>
          </p:cNvSpPr>
          <p:nvPr>
            <p:ph idx="1"/>
          </p:nvPr>
        </p:nvSpPr>
        <p:spPr>
          <a:xfrm>
            <a:off x="838200" y="2586789"/>
            <a:ext cx="10515600" cy="3590174"/>
          </a:xfrm>
        </p:spPr>
        <p:txBody>
          <a:bodyPr>
            <a:normAutofit/>
          </a:bodyPr>
          <a:lstStyle/>
          <a:p>
            <a:r>
              <a:rPr lang="en-US" sz="2400" dirty="0">
                <a:latin typeface="Times" pitchFamily="2" charset="0"/>
              </a:rPr>
              <a:t>59M with COPD on home O2, ESRD on HD, and FTT, was admitted to the hospital with aspiration PNA, who has now been transitioned to comfort care</a:t>
            </a:r>
          </a:p>
          <a:p>
            <a:r>
              <a:rPr lang="en-US" sz="2400" dirty="0">
                <a:latin typeface="Times" pitchFamily="2" charset="0"/>
              </a:rPr>
              <a:t>You treated him with a multimodal approach, and itching improved</a:t>
            </a:r>
          </a:p>
          <a:p>
            <a:r>
              <a:rPr lang="en-US" sz="2400" dirty="0">
                <a:latin typeface="Times" pitchFamily="2" charset="0"/>
              </a:rPr>
              <a:t>A couple days later, he is looking imminent, however, he is incredibly dyspneic, and agitated, you think he has terminal agitation. You have been giving him ATC opioids, PRN benzos and neuroleptics, but he remains very agitated and uncomfortable looking.  </a:t>
            </a:r>
          </a:p>
          <a:p>
            <a:r>
              <a:rPr lang="en-US" sz="2400" i="1" dirty="0">
                <a:latin typeface="Times" pitchFamily="2" charset="0"/>
              </a:rPr>
              <a:t>Family asks if we can sedate him, what should we tell them?</a:t>
            </a:r>
          </a:p>
        </p:txBody>
      </p:sp>
    </p:spTree>
    <p:extLst>
      <p:ext uri="{BB962C8B-B14F-4D97-AF65-F5344CB8AC3E}">
        <p14:creationId xmlns:p14="http://schemas.microsoft.com/office/powerpoint/2010/main" val="27923023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838B6B-2513-3DFC-6000-7AC53171A31C}"/>
              </a:ext>
            </a:extLst>
          </p:cNvPr>
          <p:cNvSpPr>
            <a:spLocks noGrp="1"/>
          </p:cNvSpPr>
          <p:nvPr>
            <p:ph type="title"/>
          </p:nvPr>
        </p:nvSpPr>
        <p:spPr>
          <a:xfrm>
            <a:off x="838200" y="365125"/>
            <a:ext cx="10515600" cy="1325563"/>
          </a:xfrm>
        </p:spPr>
        <p:txBody>
          <a:bodyPr>
            <a:normAutofit/>
          </a:bodyPr>
          <a:lstStyle/>
          <a:p>
            <a:r>
              <a:rPr lang="en-US" sz="5400">
                <a:latin typeface="Times New Roman" panose="02020603050405020304" pitchFamily="18" charset="0"/>
                <a:cs typeface="Times New Roman" panose="02020603050405020304" pitchFamily="18" charset="0"/>
              </a:rPr>
              <a:t>Palliative Sedation </a:t>
            </a:r>
            <a:endParaRPr 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1638BE5-BB4B-6D3F-1594-A9A211C61545}"/>
              </a:ext>
            </a:extLst>
          </p:cNvPr>
          <p:cNvSpPr>
            <a:spLocks noGrp="1"/>
          </p:cNvSpPr>
          <p:nvPr>
            <p:ph idx="1"/>
          </p:nvPr>
        </p:nvSpPr>
        <p:spPr>
          <a:xfrm>
            <a:off x="838200" y="1929384"/>
            <a:ext cx="10515600" cy="4251960"/>
          </a:xfrm>
        </p:spPr>
        <p:txBody>
          <a:bodyPr>
            <a:normAutofit/>
          </a:bodyPr>
          <a:lstStyle/>
          <a:p>
            <a:r>
              <a:rPr lang="en-US" sz="2000" dirty="0">
                <a:latin typeface="Times" pitchFamily="2" charset="0"/>
              </a:rPr>
              <a:t>Palliative Sedation: goal to </a:t>
            </a:r>
            <a:r>
              <a:rPr lang="en-US" sz="2000" dirty="0" err="1">
                <a:latin typeface="Times" pitchFamily="2" charset="0"/>
              </a:rPr>
              <a:t>tx</a:t>
            </a:r>
            <a:r>
              <a:rPr lang="en-US" sz="2000" dirty="0">
                <a:latin typeface="Times" pitchFamily="2" charset="0"/>
              </a:rPr>
              <a:t> sig </a:t>
            </a:r>
            <a:r>
              <a:rPr lang="en-US" sz="2000" dirty="0" err="1">
                <a:latin typeface="Times" pitchFamily="2" charset="0"/>
              </a:rPr>
              <a:t>sx</a:t>
            </a:r>
            <a:r>
              <a:rPr lang="en-US" sz="2000" dirty="0">
                <a:latin typeface="Times" pitchFamily="2" charset="0"/>
              </a:rPr>
              <a:t> @ EOL: delirium, existential distress, dyspnea, pain</a:t>
            </a:r>
          </a:p>
          <a:p>
            <a:r>
              <a:rPr lang="en-US" sz="2000" dirty="0">
                <a:latin typeface="Times" pitchFamily="2" charset="0"/>
              </a:rPr>
              <a:t>Eligibility = terminal illness (</a:t>
            </a:r>
            <a:r>
              <a:rPr lang="en-US" sz="2000" dirty="0" err="1">
                <a:latin typeface="Times" pitchFamily="2" charset="0"/>
              </a:rPr>
              <a:t>hrs</a:t>
            </a:r>
            <a:r>
              <a:rPr lang="en-US" sz="2000" dirty="0">
                <a:latin typeface="Times" pitchFamily="2" charset="0"/>
              </a:rPr>
              <a:t>-days </a:t>
            </a:r>
            <a:r>
              <a:rPr lang="en-US" sz="2000" dirty="0" err="1">
                <a:latin typeface="Times" pitchFamily="2" charset="0"/>
              </a:rPr>
              <a:t>ppx</a:t>
            </a:r>
            <a:r>
              <a:rPr lang="en-US" sz="2000" dirty="0">
                <a:latin typeface="Times" pitchFamily="2" charset="0"/>
              </a:rPr>
              <a:t>), last resort, </a:t>
            </a:r>
            <a:r>
              <a:rPr lang="en-US" sz="2000" dirty="0" err="1">
                <a:latin typeface="Times" pitchFamily="2" charset="0"/>
              </a:rPr>
              <a:t>pscyh</a:t>
            </a:r>
            <a:r>
              <a:rPr lang="en-US" sz="2000" dirty="0">
                <a:latin typeface="Times" pitchFamily="2" charset="0"/>
              </a:rPr>
              <a:t>/spiritual assessment done if able, informed consent w </a:t>
            </a:r>
            <a:r>
              <a:rPr lang="en-US" sz="2000" dirty="0" err="1">
                <a:latin typeface="Times" pitchFamily="2" charset="0"/>
              </a:rPr>
              <a:t>pt</a:t>
            </a:r>
            <a:r>
              <a:rPr lang="en-US" sz="2000" dirty="0">
                <a:latin typeface="Times" pitchFamily="2" charset="0"/>
              </a:rPr>
              <a:t>/fam, DNR/DNI, address artificial nutrition/hydration prior </a:t>
            </a:r>
          </a:p>
          <a:p>
            <a:r>
              <a:rPr lang="en-US" sz="2000" dirty="0">
                <a:latin typeface="Times" pitchFamily="2" charset="0"/>
              </a:rPr>
              <a:t>Proportional Palliative Sedation: Goal: sedate to relieve a </a:t>
            </a:r>
            <a:r>
              <a:rPr lang="en-US" sz="2000" dirty="0" err="1">
                <a:latin typeface="Times" pitchFamily="2" charset="0"/>
              </a:rPr>
              <a:t>sx</a:t>
            </a:r>
            <a:r>
              <a:rPr lang="en-US" sz="2000" dirty="0">
                <a:latin typeface="Times" pitchFamily="2" charset="0"/>
              </a:rPr>
              <a:t> w as little sedation as needed, goal is not to hasten death, done after all other options are tried, including higher risk </a:t>
            </a:r>
            <a:r>
              <a:rPr lang="en-US" sz="2000" dirty="0" err="1">
                <a:latin typeface="Times" pitchFamily="2" charset="0"/>
              </a:rPr>
              <a:t>rx</a:t>
            </a:r>
            <a:r>
              <a:rPr lang="en-US" sz="2000" dirty="0">
                <a:latin typeface="Times" pitchFamily="2" charset="0"/>
              </a:rPr>
              <a:t> options, consider respite sedation in 24-48hrs, awaken </a:t>
            </a:r>
            <a:r>
              <a:rPr lang="en-US" sz="2000" dirty="0" err="1">
                <a:latin typeface="Times" pitchFamily="2" charset="0"/>
              </a:rPr>
              <a:t>pt</a:t>
            </a:r>
            <a:r>
              <a:rPr lang="en-US" sz="2000" dirty="0">
                <a:latin typeface="Times" pitchFamily="2" charset="0"/>
              </a:rPr>
              <a:t> and see if better, if not-</a:t>
            </a:r>
            <a:r>
              <a:rPr lang="en-US" sz="2000" dirty="0" err="1">
                <a:latin typeface="Times" pitchFamily="2" charset="0"/>
              </a:rPr>
              <a:t>resedate</a:t>
            </a:r>
            <a:endParaRPr lang="en-US" sz="2000" dirty="0">
              <a:latin typeface="Times" pitchFamily="2" charset="0"/>
            </a:endParaRPr>
          </a:p>
          <a:p>
            <a:r>
              <a:rPr lang="en-US" sz="2000" dirty="0">
                <a:latin typeface="Times" pitchFamily="2" charset="0"/>
              </a:rPr>
              <a:t>Continuous Deep Sedation (terminal sedation, palliative sedation to unconsciousness)</a:t>
            </a:r>
            <a:r>
              <a:rPr lang="en-US" sz="2000" dirty="0">
                <a:latin typeface="Times" pitchFamily="2" charset="0"/>
                <a:sym typeface="Wingdings" pitchFamily="2" charset="2"/>
              </a:rPr>
              <a:t> </a:t>
            </a:r>
            <a:r>
              <a:rPr lang="en-US" sz="2000" dirty="0">
                <a:latin typeface="Times" pitchFamily="2" charset="0"/>
              </a:rPr>
              <a:t>Goal: sedate until </a:t>
            </a:r>
            <a:r>
              <a:rPr lang="en-US" sz="2000" dirty="0" err="1">
                <a:latin typeface="Times" pitchFamily="2" charset="0"/>
              </a:rPr>
              <a:t>pt</a:t>
            </a:r>
            <a:r>
              <a:rPr lang="en-US" sz="2000" dirty="0">
                <a:latin typeface="Times" pitchFamily="2" charset="0"/>
              </a:rPr>
              <a:t> is in coma like state, intent to maintain level of sedation until </a:t>
            </a:r>
            <a:r>
              <a:rPr lang="en-US" sz="2000" dirty="0" err="1">
                <a:latin typeface="Times" pitchFamily="2" charset="0"/>
              </a:rPr>
              <a:t>pt</a:t>
            </a:r>
            <a:r>
              <a:rPr lang="en-US" sz="2000" dirty="0">
                <a:latin typeface="Times" pitchFamily="2" charset="0"/>
              </a:rPr>
              <a:t> dies, continue all other EOL care in addition to sedation</a:t>
            </a:r>
          </a:p>
          <a:p>
            <a:pPr lvl="1"/>
            <a:r>
              <a:rPr lang="en-US" sz="2000" dirty="0">
                <a:latin typeface="Times" pitchFamily="2" charset="0"/>
              </a:rPr>
              <a:t>Done w bolus </a:t>
            </a:r>
            <a:r>
              <a:rPr lang="en-US" sz="2000" dirty="0" err="1">
                <a:latin typeface="Times" pitchFamily="2" charset="0"/>
              </a:rPr>
              <a:t>rx</a:t>
            </a:r>
            <a:r>
              <a:rPr lang="en-US" sz="2000" dirty="0">
                <a:latin typeface="Times" pitchFamily="2" charset="0"/>
              </a:rPr>
              <a:t> to initiate coma-&gt; continuous infusions: barbiturate (phenobarbital), benzos, propofol, dexmedetomidine (</a:t>
            </a:r>
            <a:r>
              <a:rPr lang="en-US" sz="2000" dirty="0" err="1">
                <a:latin typeface="Times" pitchFamily="2" charset="0"/>
              </a:rPr>
              <a:t>precedex</a:t>
            </a:r>
            <a:r>
              <a:rPr lang="en-US" sz="2000" dirty="0">
                <a:latin typeface="Times" pitchFamily="2" charset="0"/>
              </a:rPr>
              <a:t>): Midazolam is drug of choice.</a:t>
            </a:r>
          </a:p>
          <a:p>
            <a:pPr lvl="1"/>
            <a:r>
              <a:rPr lang="en-US" sz="2000" dirty="0">
                <a:latin typeface="Times" pitchFamily="2" charset="0"/>
              </a:rPr>
              <a:t>NOT done w opioids: escalating doses ↑SE OIN, myoclonus, seizures, opioids are not sedatives, opioids should be kept for pain control though-in conjunction w sedative </a:t>
            </a:r>
            <a:r>
              <a:rPr lang="en-US" sz="2000" dirty="0" err="1">
                <a:latin typeface="Times" pitchFamily="2" charset="0"/>
              </a:rPr>
              <a:t>rx</a:t>
            </a:r>
            <a:endParaRPr lang="en-US" sz="2000" dirty="0">
              <a:latin typeface="Times" pitchFamily="2" charset="0"/>
            </a:endParaRPr>
          </a:p>
        </p:txBody>
      </p:sp>
    </p:spTree>
    <p:extLst>
      <p:ext uri="{BB962C8B-B14F-4D97-AF65-F5344CB8AC3E}">
        <p14:creationId xmlns:p14="http://schemas.microsoft.com/office/powerpoint/2010/main" val="12510153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ED8E54F9-849C-4865-8C5E-FD967B81D7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391AE6B3-1D2D-4C67-A4DB-888635B527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54983"/>
          </a:xfrm>
          <a:custGeom>
            <a:avLst/>
            <a:gdLst>
              <a:gd name="connsiteX0" fmla="*/ 6788003 w 12188952"/>
              <a:gd name="connsiteY0" fmla="*/ 5986774 h 6054983"/>
              <a:gd name="connsiteX1" fmla="*/ 6787005 w 12188952"/>
              <a:gd name="connsiteY1" fmla="*/ 5986852 h 6054983"/>
              <a:gd name="connsiteX2" fmla="*/ 6786779 w 12188952"/>
              <a:gd name="connsiteY2" fmla="*/ 5987386 h 6054983"/>
              <a:gd name="connsiteX3" fmla="*/ 0 w 12188952"/>
              <a:gd name="connsiteY3" fmla="*/ 0 h 6054983"/>
              <a:gd name="connsiteX4" fmla="*/ 12188952 w 12188952"/>
              <a:gd name="connsiteY4" fmla="*/ 0 h 6054983"/>
              <a:gd name="connsiteX5" fmla="*/ 12188952 w 12188952"/>
              <a:gd name="connsiteY5" fmla="*/ 5092539 h 6054983"/>
              <a:gd name="connsiteX6" fmla="*/ 12058081 w 12188952"/>
              <a:gd name="connsiteY6" fmla="*/ 5131579 h 6054983"/>
              <a:gd name="connsiteX7" fmla="*/ 11673881 w 12188952"/>
              <a:gd name="connsiteY7" fmla="*/ 5235154 h 6054983"/>
              <a:gd name="connsiteX8" fmla="*/ 10422749 w 12188952"/>
              <a:gd name="connsiteY8" fmla="*/ 5518693 h 6054983"/>
              <a:gd name="connsiteX9" fmla="*/ 9421666 w 12188952"/>
              <a:gd name="connsiteY9" fmla="*/ 5693855 h 6054983"/>
              <a:gd name="connsiteX10" fmla="*/ 8456304 w 12188952"/>
              <a:gd name="connsiteY10" fmla="*/ 5827556 h 6054983"/>
              <a:gd name="connsiteX11" fmla="*/ 7714041 w 12188952"/>
              <a:gd name="connsiteY11" fmla="*/ 5907503 h 6054983"/>
              <a:gd name="connsiteX12" fmla="*/ 6949978 w 12188952"/>
              <a:gd name="connsiteY12" fmla="*/ 5973283 h 6054983"/>
              <a:gd name="connsiteX13" fmla="*/ 6934569 w 12188952"/>
              <a:gd name="connsiteY13" fmla="*/ 5975354 h 6054983"/>
              <a:gd name="connsiteX14" fmla="*/ 6788750 w 12188952"/>
              <a:gd name="connsiteY14" fmla="*/ 5986715 h 6054983"/>
              <a:gd name="connsiteX15" fmla="*/ 6798241 w 12188952"/>
              <a:gd name="connsiteY15" fmla="*/ 5988535 h 6054983"/>
              <a:gd name="connsiteX16" fmla="*/ 6833723 w 12188952"/>
              <a:gd name="connsiteY16" fmla="*/ 5986828 h 6054983"/>
              <a:gd name="connsiteX17" fmla="*/ 6882282 w 12188952"/>
              <a:gd name="connsiteY17" fmla="*/ 5983850 h 6054983"/>
              <a:gd name="connsiteX18" fmla="*/ 7576876 w 12188952"/>
              <a:gd name="connsiteY18" fmla="*/ 5951323 h 6054983"/>
              <a:gd name="connsiteX19" fmla="*/ 8621689 w 12188952"/>
              <a:gd name="connsiteY19" fmla="*/ 5864426 h 6054983"/>
              <a:gd name="connsiteX20" fmla="*/ 9477600 w 12188952"/>
              <a:gd name="connsiteY20" fmla="*/ 5760520 h 6054983"/>
              <a:gd name="connsiteX21" fmla="*/ 10626651 w 12188952"/>
              <a:gd name="connsiteY21" fmla="*/ 5566363 h 6054983"/>
              <a:gd name="connsiteX22" fmla="*/ 11995498 w 12188952"/>
              <a:gd name="connsiteY22" fmla="*/ 5240369 h 6054983"/>
              <a:gd name="connsiteX23" fmla="*/ 12188952 w 12188952"/>
              <a:gd name="connsiteY23" fmla="*/ 5183370 h 6054983"/>
              <a:gd name="connsiteX24" fmla="*/ 12188952 w 12188952"/>
              <a:gd name="connsiteY24" fmla="*/ 5238107 h 6054983"/>
              <a:gd name="connsiteX25" fmla="*/ 11826300 w 12188952"/>
              <a:gd name="connsiteY25" fmla="*/ 5343406 h 6054983"/>
              <a:gd name="connsiteX26" fmla="*/ 10936448 w 12188952"/>
              <a:gd name="connsiteY26" fmla="*/ 5557921 h 6054983"/>
              <a:gd name="connsiteX27" fmla="*/ 9983034 w 12188952"/>
              <a:gd name="connsiteY27" fmla="*/ 5737926 h 6054983"/>
              <a:gd name="connsiteX28" fmla="*/ 9184585 w 12188952"/>
              <a:gd name="connsiteY28" fmla="*/ 5853873 h 6054983"/>
              <a:gd name="connsiteX29" fmla="*/ 8576053 w 12188952"/>
              <a:gd name="connsiteY29" fmla="*/ 5923392 h 6054983"/>
              <a:gd name="connsiteX30" fmla="*/ 7862392 w 12188952"/>
              <a:gd name="connsiteY30" fmla="*/ 5984843 h 6054983"/>
              <a:gd name="connsiteX31" fmla="*/ 6933768 w 12188952"/>
              <a:gd name="connsiteY31" fmla="*/ 6036237 h 6054983"/>
              <a:gd name="connsiteX32" fmla="*/ 6476130 w 12188952"/>
              <a:gd name="connsiteY32" fmla="*/ 6050140 h 6054983"/>
              <a:gd name="connsiteX33" fmla="*/ 6360703 w 12188952"/>
              <a:gd name="connsiteY33" fmla="*/ 6054983 h 6054983"/>
              <a:gd name="connsiteX34" fmla="*/ 6055614 w 12188952"/>
              <a:gd name="connsiteY34" fmla="*/ 6054983 h 6054983"/>
              <a:gd name="connsiteX35" fmla="*/ 5976289 w 12188952"/>
              <a:gd name="connsiteY35" fmla="*/ 6050389 h 6054983"/>
              <a:gd name="connsiteX36" fmla="*/ 5263770 w 12188952"/>
              <a:gd name="connsiteY36" fmla="*/ 6014140 h 6054983"/>
              <a:gd name="connsiteX37" fmla="*/ 4345190 w 12188952"/>
              <a:gd name="connsiteY37" fmla="*/ 5952070 h 6054983"/>
              <a:gd name="connsiteX38" fmla="*/ 3372201 w 12188952"/>
              <a:gd name="connsiteY38" fmla="*/ 5853501 h 6054983"/>
              <a:gd name="connsiteX39" fmla="*/ 2361582 w 12188952"/>
              <a:gd name="connsiteY39" fmla="*/ 5734574 h 6054983"/>
              <a:gd name="connsiteX40" fmla="*/ 1232869 w 12188952"/>
              <a:gd name="connsiteY40" fmla="*/ 5561398 h 6054983"/>
              <a:gd name="connsiteX41" fmla="*/ 68483 w 12188952"/>
              <a:gd name="connsiteY41" fmla="*/ 5321691 h 6054983"/>
              <a:gd name="connsiteX42" fmla="*/ 0 w 12188952"/>
              <a:gd name="connsiteY42" fmla="*/ 5304336 h 6054983"/>
              <a:gd name="connsiteX43" fmla="*/ 0 w 12188952"/>
              <a:gd name="connsiteY43" fmla="*/ 5247847 h 6054983"/>
              <a:gd name="connsiteX44" fmla="*/ 72423 w 12188952"/>
              <a:gd name="connsiteY44" fmla="*/ 5266624 h 6054983"/>
              <a:gd name="connsiteX45" fmla="*/ 600566 w 12188952"/>
              <a:gd name="connsiteY45" fmla="*/ 5384994 h 6054983"/>
              <a:gd name="connsiteX46" fmla="*/ 1769069 w 12188952"/>
              <a:gd name="connsiteY46" fmla="*/ 5595162 h 6054983"/>
              <a:gd name="connsiteX47" fmla="*/ 2612900 w 12188952"/>
              <a:gd name="connsiteY47" fmla="*/ 5712104 h 6054983"/>
              <a:gd name="connsiteX48" fmla="*/ 2580488 w 12188952"/>
              <a:gd name="connsiteY48" fmla="*/ 5702173 h 6054983"/>
              <a:gd name="connsiteX49" fmla="*/ 1112357 w 12188952"/>
              <a:gd name="connsiteY49" fmla="*/ 5369476 h 6054983"/>
              <a:gd name="connsiteX50" fmla="*/ 420307 w 12188952"/>
              <a:gd name="connsiteY50" fmla="*/ 5170043 h 6054983"/>
              <a:gd name="connsiteX51" fmla="*/ 0 w 12188952"/>
              <a:gd name="connsiteY51" fmla="*/ 5031126 h 6054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88952" h="6054983">
                <a:moveTo>
                  <a:pt x="6788003" y="5986774"/>
                </a:moveTo>
                <a:lnTo>
                  <a:pt x="6787005" y="5986852"/>
                </a:lnTo>
                <a:lnTo>
                  <a:pt x="6786779" y="5987386"/>
                </a:lnTo>
                <a:close/>
                <a:moveTo>
                  <a:pt x="0" y="0"/>
                </a:moveTo>
                <a:lnTo>
                  <a:pt x="12188952" y="0"/>
                </a:lnTo>
                <a:lnTo>
                  <a:pt x="12188952" y="5092539"/>
                </a:lnTo>
                <a:lnTo>
                  <a:pt x="12058081" y="5131579"/>
                </a:lnTo>
                <a:cubicBezTo>
                  <a:pt x="11930517" y="5167793"/>
                  <a:pt x="11802439" y="5202322"/>
                  <a:pt x="11673881" y="5235154"/>
                </a:cubicBezTo>
                <a:cubicBezTo>
                  <a:pt x="11259973" y="5342661"/>
                  <a:pt x="10842632" y="5436263"/>
                  <a:pt x="10422749" y="5518693"/>
                </a:cubicBezTo>
                <a:cubicBezTo>
                  <a:pt x="10090287" y="5583904"/>
                  <a:pt x="9756593" y="5642301"/>
                  <a:pt x="9421666" y="5693855"/>
                </a:cubicBezTo>
                <a:cubicBezTo>
                  <a:pt x="9100721" y="5743512"/>
                  <a:pt x="8778938" y="5788079"/>
                  <a:pt x="8456304" y="5827556"/>
                </a:cubicBezTo>
                <a:cubicBezTo>
                  <a:pt x="8209307" y="5857722"/>
                  <a:pt x="7961801" y="5883295"/>
                  <a:pt x="7714041" y="5907503"/>
                </a:cubicBezTo>
                <a:lnTo>
                  <a:pt x="6949978" y="5973283"/>
                </a:lnTo>
                <a:lnTo>
                  <a:pt x="6934569" y="5975354"/>
                </a:lnTo>
                <a:lnTo>
                  <a:pt x="6788750" y="5986715"/>
                </a:lnTo>
                <a:lnTo>
                  <a:pt x="6798241" y="5988535"/>
                </a:lnTo>
                <a:cubicBezTo>
                  <a:pt x="6809920" y="5989001"/>
                  <a:pt x="6822028" y="5986828"/>
                  <a:pt x="6833723" y="5986828"/>
                </a:cubicBezTo>
                <a:cubicBezTo>
                  <a:pt x="6849867" y="5986828"/>
                  <a:pt x="6866012" y="5984221"/>
                  <a:pt x="6882282" y="5983850"/>
                </a:cubicBezTo>
                <a:cubicBezTo>
                  <a:pt x="7114026" y="5978388"/>
                  <a:pt x="7345514" y="5966221"/>
                  <a:pt x="7576876" y="5951323"/>
                </a:cubicBezTo>
                <a:cubicBezTo>
                  <a:pt x="7925570" y="5928855"/>
                  <a:pt x="8274011" y="5900676"/>
                  <a:pt x="8621689" y="5864426"/>
                </a:cubicBezTo>
                <a:cubicBezTo>
                  <a:pt x="8907712" y="5835128"/>
                  <a:pt x="9193011" y="5800493"/>
                  <a:pt x="9477600" y="5760520"/>
                </a:cubicBezTo>
                <a:cubicBezTo>
                  <a:pt x="9862435" y="5706146"/>
                  <a:pt x="10245452" y="5641432"/>
                  <a:pt x="10626651" y="5566363"/>
                </a:cubicBezTo>
                <a:cubicBezTo>
                  <a:pt x="11087341" y="5475243"/>
                  <a:pt x="11544088" y="5367737"/>
                  <a:pt x="11995498" y="5240369"/>
                </a:cubicBezTo>
                <a:lnTo>
                  <a:pt x="12188952" y="5183370"/>
                </a:lnTo>
                <a:lnTo>
                  <a:pt x="12188952" y="5238107"/>
                </a:lnTo>
                <a:lnTo>
                  <a:pt x="11826300" y="5343406"/>
                </a:lnTo>
                <a:cubicBezTo>
                  <a:pt x="11531885" y="5423103"/>
                  <a:pt x="11235310" y="5493989"/>
                  <a:pt x="10936448" y="5557921"/>
                </a:cubicBezTo>
                <a:cubicBezTo>
                  <a:pt x="10620168" y="5625703"/>
                  <a:pt x="10302365" y="5685700"/>
                  <a:pt x="9983034" y="5737926"/>
                </a:cubicBezTo>
                <a:cubicBezTo>
                  <a:pt x="9717606" y="5781375"/>
                  <a:pt x="9451451" y="5820020"/>
                  <a:pt x="9184585" y="5853873"/>
                </a:cubicBezTo>
                <a:cubicBezTo>
                  <a:pt x="8981951" y="5879447"/>
                  <a:pt x="8779319" y="5903530"/>
                  <a:pt x="8576053" y="5923392"/>
                </a:cubicBezTo>
                <a:cubicBezTo>
                  <a:pt x="8338462" y="5946112"/>
                  <a:pt x="8100618" y="5967587"/>
                  <a:pt x="7862392" y="5984843"/>
                </a:cubicBezTo>
                <a:cubicBezTo>
                  <a:pt x="7553105" y="6007187"/>
                  <a:pt x="7243690" y="6025065"/>
                  <a:pt x="6933768" y="6036237"/>
                </a:cubicBezTo>
                <a:cubicBezTo>
                  <a:pt x="6781221" y="6041700"/>
                  <a:pt x="6628676" y="6045548"/>
                  <a:pt x="6476130" y="6050140"/>
                </a:cubicBezTo>
                <a:cubicBezTo>
                  <a:pt x="6437585" y="6048056"/>
                  <a:pt x="6398929" y="6049681"/>
                  <a:pt x="6360703" y="6054983"/>
                </a:cubicBezTo>
                <a:lnTo>
                  <a:pt x="6055614" y="6054983"/>
                </a:lnTo>
                <a:lnTo>
                  <a:pt x="5976289" y="6050389"/>
                </a:lnTo>
                <a:cubicBezTo>
                  <a:pt x="5738826" y="6037976"/>
                  <a:pt x="5501363" y="6024197"/>
                  <a:pt x="5263770" y="6014140"/>
                </a:cubicBezTo>
                <a:cubicBezTo>
                  <a:pt x="4957027" y="6001724"/>
                  <a:pt x="4650663" y="5981244"/>
                  <a:pt x="4345190" y="5952070"/>
                </a:cubicBezTo>
                <a:cubicBezTo>
                  <a:pt x="4020648" y="5921158"/>
                  <a:pt x="3696870" y="5886523"/>
                  <a:pt x="3372201" y="5853501"/>
                </a:cubicBezTo>
                <a:cubicBezTo>
                  <a:pt x="3034653" y="5819239"/>
                  <a:pt x="2697781" y="5779600"/>
                  <a:pt x="2361582" y="5734574"/>
                </a:cubicBezTo>
                <a:cubicBezTo>
                  <a:pt x="1984196" y="5684421"/>
                  <a:pt x="1607962" y="5626695"/>
                  <a:pt x="1232869" y="5561398"/>
                </a:cubicBezTo>
                <a:cubicBezTo>
                  <a:pt x="841970" y="5492685"/>
                  <a:pt x="453644" y="5414197"/>
                  <a:pt x="68483" y="5321691"/>
                </a:cubicBezTo>
                <a:lnTo>
                  <a:pt x="0" y="5304336"/>
                </a:lnTo>
                <a:lnTo>
                  <a:pt x="0" y="5247847"/>
                </a:lnTo>
                <a:lnTo>
                  <a:pt x="72423" y="5266624"/>
                </a:lnTo>
                <a:cubicBezTo>
                  <a:pt x="247899" y="5308802"/>
                  <a:pt x="424058" y="5348062"/>
                  <a:pt x="600566" y="5384994"/>
                </a:cubicBezTo>
                <a:cubicBezTo>
                  <a:pt x="988032" y="5465808"/>
                  <a:pt x="1377788" y="5534706"/>
                  <a:pt x="1769069" y="5595162"/>
                </a:cubicBezTo>
                <a:cubicBezTo>
                  <a:pt x="2051913" y="5638738"/>
                  <a:pt x="2335141" y="5678835"/>
                  <a:pt x="2612900" y="5712104"/>
                </a:cubicBezTo>
                <a:cubicBezTo>
                  <a:pt x="2604892" y="5714711"/>
                  <a:pt x="2593962" y="5704655"/>
                  <a:pt x="2580488" y="5702173"/>
                </a:cubicBezTo>
                <a:cubicBezTo>
                  <a:pt x="2086656" y="5610221"/>
                  <a:pt x="1597284" y="5499328"/>
                  <a:pt x="1112357" y="5369476"/>
                </a:cubicBezTo>
                <a:cubicBezTo>
                  <a:pt x="880233" y="5307405"/>
                  <a:pt x="649550" y="5240927"/>
                  <a:pt x="420307" y="5170043"/>
                </a:cubicBezTo>
                <a:lnTo>
                  <a:pt x="0" y="503112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907075-033F-1968-63D6-7B326FDC6D40}"/>
              </a:ext>
            </a:extLst>
          </p:cNvPr>
          <p:cNvSpPr>
            <a:spLocks noGrp="1"/>
          </p:cNvSpPr>
          <p:nvPr>
            <p:ph type="title"/>
          </p:nvPr>
        </p:nvSpPr>
        <p:spPr>
          <a:xfrm>
            <a:off x="1524000" y="929452"/>
            <a:ext cx="9144000" cy="2526738"/>
          </a:xfrm>
        </p:spPr>
        <p:txBody>
          <a:bodyPr vert="horz" lIns="91440" tIns="45720" rIns="91440" bIns="45720" rtlCol="0" anchor="b">
            <a:normAutofit/>
          </a:bodyPr>
          <a:lstStyle/>
          <a:p>
            <a:pPr algn="ctr"/>
            <a:r>
              <a:rPr lang="en-US" sz="6600" kern="1200" dirty="0">
                <a:solidFill>
                  <a:srgbClr val="FFFFFF"/>
                </a:solidFill>
                <a:latin typeface="Times" pitchFamily="2" charset="0"/>
              </a:rPr>
              <a:t>Discussion/Questions </a:t>
            </a:r>
          </a:p>
        </p:txBody>
      </p:sp>
      <p:sp>
        <p:nvSpPr>
          <p:cNvPr id="11" name="sketch line">
            <a:extLst>
              <a:ext uri="{FF2B5EF4-FFF2-40B4-BE49-F238E27FC236}">
                <a16:creationId xmlns:a16="http://schemas.microsoft.com/office/drawing/2014/main" id="{6D080EC2-42B5-4E04-BBF7-F0BC5CB7C9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3566566"/>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86010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8FC0F3D-4D6E-8E5C-B2FA-10B4210EA36E}"/>
              </a:ext>
            </a:extLst>
          </p:cNvPr>
          <p:cNvSpPr>
            <a:spLocks noGrp="1"/>
          </p:cNvSpPr>
          <p:nvPr>
            <p:ph type="title"/>
          </p:nvPr>
        </p:nvSpPr>
        <p:spPr>
          <a:xfrm>
            <a:off x="838200" y="401221"/>
            <a:ext cx="10515600" cy="1348065"/>
          </a:xfrm>
        </p:spPr>
        <p:txBody>
          <a:bodyPr>
            <a:normAutofit/>
          </a:bodyPr>
          <a:lstStyle/>
          <a:p>
            <a:r>
              <a:rPr lang="en-US" sz="5400">
                <a:solidFill>
                  <a:srgbClr val="FFFFFF"/>
                </a:solidFill>
                <a:latin typeface="Times New Roman" panose="02020603050405020304" pitchFamily="18" charset="0"/>
                <a:cs typeface="Times New Roman" panose="02020603050405020304" pitchFamily="18" charset="0"/>
              </a:rPr>
              <a:t>Patient Case #1</a:t>
            </a:r>
            <a:endParaRPr lang="en-US" sz="5400">
              <a:solidFill>
                <a:srgbClr val="FFFFFF"/>
              </a:solidFill>
            </a:endParaRPr>
          </a:p>
        </p:txBody>
      </p:sp>
      <p:sp>
        <p:nvSpPr>
          <p:cNvPr id="3" name="Content Placeholder 2">
            <a:extLst>
              <a:ext uri="{FF2B5EF4-FFF2-40B4-BE49-F238E27FC236}">
                <a16:creationId xmlns:a16="http://schemas.microsoft.com/office/drawing/2014/main" id="{385478BF-CA69-F640-8EE3-DCD4B9A9DE3A}"/>
              </a:ext>
            </a:extLst>
          </p:cNvPr>
          <p:cNvSpPr>
            <a:spLocks noGrp="1"/>
          </p:cNvSpPr>
          <p:nvPr>
            <p:ph idx="1"/>
          </p:nvPr>
        </p:nvSpPr>
        <p:spPr>
          <a:xfrm>
            <a:off x="838200" y="2586789"/>
            <a:ext cx="10515600" cy="3590174"/>
          </a:xfrm>
        </p:spPr>
        <p:txBody>
          <a:bodyPr>
            <a:normAutofit/>
          </a:bodyPr>
          <a:lstStyle/>
          <a:p>
            <a:r>
              <a:rPr lang="en-US" dirty="0">
                <a:latin typeface="Times New Roman" panose="02020603050405020304" pitchFamily="18" charset="0"/>
                <a:cs typeface="Times New Roman" panose="02020603050405020304" pitchFamily="18" charset="0"/>
              </a:rPr>
              <a:t>67F, Metastatic Colon CA, Mets to liver &amp; bone, on CA-directed </a:t>
            </a:r>
            <a:r>
              <a:rPr lang="en-US" dirty="0" err="1">
                <a:latin typeface="Times New Roman" panose="02020603050405020304" pitchFamily="18" charset="0"/>
                <a:cs typeface="Times New Roman" panose="02020603050405020304" pitchFamily="18" charset="0"/>
              </a:rPr>
              <a:t>tx</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Presents to your OP clinic w complaints of widespread pain, fatigue, nausea, loss of appetite, has lost &gt;5% of her body </a:t>
            </a:r>
            <a:r>
              <a:rPr lang="en-US" dirty="0" err="1">
                <a:latin typeface="Times New Roman" panose="02020603050405020304" pitchFamily="18" charset="0"/>
                <a:cs typeface="Times New Roman" panose="02020603050405020304" pitchFamily="18" charset="0"/>
              </a:rPr>
              <a:t>wt</a:t>
            </a:r>
            <a:r>
              <a:rPr lang="en-US" dirty="0">
                <a:latin typeface="Times New Roman" panose="02020603050405020304" pitchFamily="18" charset="0"/>
                <a:cs typeface="Times New Roman" panose="02020603050405020304" pitchFamily="18" charset="0"/>
              </a:rPr>
              <a:t> since last seen</a:t>
            </a:r>
          </a:p>
          <a:p>
            <a:r>
              <a:rPr lang="en-US" dirty="0">
                <a:latin typeface="Times New Roman" panose="02020603050405020304" pitchFamily="18" charset="0"/>
                <a:cs typeface="Times New Roman" panose="02020603050405020304" pitchFamily="18" charset="0"/>
              </a:rPr>
              <a:t>You adjust her opioids to help combat her pain issues</a:t>
            </a:r>
          </a:p>
          <a:p>
            <a:r>
              <a:rPr lang="en-US" i="1" dirty="0">
                <a:latin typeface="Times New Roman" panose="02020603050405020304" pitchFamily="18" charset="0"/>
                <a:cs typeface="Times New Roman" panose="02020603050405020304" pitchFamily="18" charset="0"/>
              </a:rPr>
              <a:t>What do we think is going on here?</a:t>
            </a:r>
          </a:p>
          <a:p>
            <a:r>
              <a:rPr lang="en-US" i="1" dirty="0">
                <a:latin typeface="Times New Roman" panose="02020603050405020304" pitchFamily="18" charset="0"/>
                <a:cs typeface="Times New Roman" panose="02020603050405020304" pitchFamily="18" charset="0"/>
              </a:rPr>
              <a:t>How can we address her fatigue, nausea &amp; decreased appetite? </a:t>
            </a:r>
          </a:p>
        </p:txBody>
      </p:sp>
    </p:spTree>
    <p:extLst>
      <p:ext uri="{BB962C8B-B14F-4D97-AF65-F5344CB8AC3E}">
        <p14:creationId xmlns:p14="http://schemas.microsoft.com/office/powerpoint/2010/main" val="1815633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07E457-1BBC-0318-80F4-1314E95A7B3B}"/>
              </a:ext>
            </a:extLst>
          </p:cNvPr>
          <p:cNvSpPr>
            <a:spLocks noGrp="1"/>
          </p:cNvSpPr>
          <p:nvPr>
            <p:ph type="title"/>
          </p:nvPr>
        </p:nvSpPr>
        <p:spPr>
          <a:xfrm>
            <a:off x="838200" y="365125"/>
            <a:ext cx="10515600" cy="1325563"/>
          </a:xfrm>
        </p:spPr>
        <p:txBody>
          <a:bodyPr>
            <a:normAutofit/>
          </a:bodyPr>
          <a:lstStyle/>
          <a:p>
            <a:r>
              <a:rPr lang="en-US" sz="5400">
                <a:latin typeface="Times New Roman" panose="02020603050405020304" pitchFamily="18" charset="0"/>
                <a:cs typeface="Times New Roman" panose="02020603050405020304" pitchFamily="18" charset="0"/>
              </a:rPr>
              <a:t>Anorexia &amp; Cachexia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2D52244-2B07-DE3C-1DA1-3A85592F9476}"/>
              </a:ext>
            </a:extLst>
          </p:cNvPr>
          <p:cNvSpPr>
            <a:spLocks noGrp="1"/>
          </p:cNvSpPr>
          <p:nvPr>
            <p:ph idx="1"/>
          </p:nvPr>
        </p:nvSpPr>
        <p:spPr>
          <a:xfrm>
            <a:off x="838200" y="1929384"/>
            <a:ext cx="10515600" cy="4251960"/>
          </a:xfrm>
        </p:spPr>
        <p:txBody>
          <a:bodyPr>
            <a:normAutofit/>
          </a:bodyPr>
          <a:lstStyle/>
          <a:p>
            <a:r>
              <a:rPr lang="en-US" sz="2200" dirty="0">
                <a:latin typeface="Times New Roman" panose="02020603050405020304" pitchFamily="18" charset="0"/>
                <a:cs typeface="Times New Roman" panose="02020603050405020304" pitchFamily="18" charset="0"/>
              </a:rPr>
              <a:t>Anorexia = Loss of appetite</a:t>
            </a:r>
          </a:p>
          <a:p>
            <a:r>
              <a:rPr lang="en-US" sz="2200" dirty="0">
                <a:latin typeface="Times New Roman" panose="02020603050405020304" pitchFamily="18" charset="0"/>
                <a:cs typeface="Times New Roman" panose="02020603050405020304" pitchFamily="18" charset="0"/>
              </a:rPr>
              <a:t>Pre-Cachexia = anorexia present, loss not &gt;5% of body </a:t>
            </a:r>
            <a:r>
              <a:rPr lang="en-US" sz="2200" dirty="0" err="1">
                <a:latin typeface="Times New Roman" panose="02020603050405020304" pitchFamily="18" charset="0"/>
                <a:cs typeface="Times New Roman" panose="02020603050405020304" pitchFamily="18" charset="0"/>
              </a:rPr>
              <a:t>wt</a:t>
            </a:r>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Cachexia = loss of &gt;5% of body </a:t>
            </a:r>
            <a:r>
              <a:rPr lang="en-US" sz="2200" dirty="0" err="1">
                <a:latin typeface="Times New Roman" panose="02020603050405020304" pitchFamily="18" charset="0"/>
                <a:cs typeface="Times New Roman" panose="02020603050405020304" pitchFamily="18" charset="0"/>
              </a:rPr>
              <a:t>wt</a:t>
            </a:r>
            <a:r>
              <a:rPr lang="en-US" sz="2200" dirty="0">
                <a:latin typeface="Times New Roman" panose="02020603050405020304" pitchFamily="18" charset="0"/>
                <a:cs typeface="Times New Roman" panose="02020603050405020304" pitchFamily="18" charset="0"/>
              </a:rPr>
              <a:t>, along with associated inflammatory state </a:t>
            </a:r>
            <a:r>
              <a:rPr lang="en-US" sz="2200" dirty="0">
                <a:latin typeface="Times New Roman" panose="02020603050405020304" pitchFamily="18" charset="0"/>
                <a:cs typeface="Times New Roman" panose="02020603050405020304" pitchFamily="18" charset="0"/>
                <a:sym typeface="Wingdings" panose="05000000000000000000" pitchFamily="2" charset="2"/>
              </a:rPr>
              <a:t> results in poor immunity, ↓QOL, poor outcomes/mortality, SE/toxicities/↓responsiveness to </a:t>
            </a:r>
            <a:r>
              <a:rPr lang="en-US" sz="2200" dirty="0" err="1">
                <a:latin typeface="Times New Roman" panose="02020603050405020304" pitchFamily="18" charset="0"/>
                <a:cs typeface="Times New Roman" panose="02020603050405020304" pitchFamily="18" charset="0"/>
                <a:sym typeface="Wingdings" panose="05000000000000000000" pitchFamily="2" charset="2"/>
              </a:rPr>
              <a:t>dz</a:t>
            </a:r>
            <a:r>
              <a:rPr lang="en-US" sz="2200" dirty="0">
                <a:latin typeface="Times New Roman" panose="02020603050405020304" pitchFamily="18" charset="0"/>
                <a:cs typeface="Times New Roman" panose="02020603050405020304" pitchFamily="18" charset="0"/>
                <a:sym typeface="Wingdings" panose="05000000000000000000" pitchFamily="2" charset="2"/>
              </a:rPr>
              <a:t> </a:t>
            </a:r>
            <a:r>
              <a:rPr lang="en-US" sz="2200" dirty="0" err="1">
                <a:latin typeface="Times New Roman" panose="02020603050405020304" pitchFamily="18" charset="0"/>
                <a:cs typeface="Times New Roman" panose="02020603050405020304" pitchFamily="18" charset="0"/>
                <a:sym typeface="Wingdings" panose="05000000000000000000" pitchFamily="2" charset="2"/>
              </a:rPr>
              <a:t>tx</a:t>
            </a:r>
            <a:endParaRPr lang="en-US" sz="2200" dirty="0">
              <a:latin typeface="Times New Roman" panose="02020603050405020304" pitchFamily="18" charset="0"/>
              <a:cs typeface="Times New Roman" panose="02020603050405020304" pitchFamily="18" charset="0"/>
              <a:sym typeface="Wingdings" panose="05000000000000000000" pitchFamily="2" charset="2"/>
            </a:endParaRPr>
          </a:p>
          <a:p>
            <a:r>
              <a:rPr lang="en-US" sz="2200" b="1" dirty="0">
                <a:latin typeface="Times New Roman" panose="02020603050405020304" pitchFamily="18" charset="0"/>
                <a:cs typeface="Times New Roman" panose="02020603050405020304" pitchFamily="18" charset="0"/>
              </a:rPr>
              <a:t>Initial/First Line Treatments</a:t>
            </a:r>
            <a:r>
              <a:rPr lang="en-US" sz="2200" dirty="0">
                <a:latin typeface="Times New Roman" panose="02020603050405020304" pitchFamily="18" charset="0"/>
                <a:cs typeface="Times New Roman" panose="02020603050405020304" pitchFamily="18" charset="0"/>
              </a:rPr>
              <a:t>: Prevention, NSAIDs (combat inflame state), physical activity (boosts mood, QOL), nutritional support (nutritionist support, +protein, supplements), accommodate food preferences w spices/taste, DC meds that cause low appetite, optimize social supports</a:t>
            </a:r>
          </a:p>
        </p:txBody>
      </p:sp>
    </p:spTree>
    <p:extLst>
      <p:ext uri="{BB962C8B-B14F-4D97-AF65-F5344CB8AC3E}">
        <p14:creationId xmlns:p14="http://schemas.microsoft.com/office/powerpoint/2010/main" val="2545942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52CD4B-E285-5B93-3E07-966F3B832904}"/>
              </a:ext>
            </a:extLst>
          </p:cNvPr>
          <p:cNvSpPr>
            <a:spLocks noGrp="1"/>
          </p:cNvSpPr>
          <p:nvPr>
            <p:ph type="title"/>
          </p:nvPr>
        </p:nvSpPr>
        <p:spPr>
          <a:xfrm>
            <a:off x="838200" y="365125"/>
            <a:ext cx="10515600" cy="1325563"/>
          </a:xfrm>
        </p:spPr>
        <p:txBody>
          <a:bodyPr>
            <a:normAutofit/>
          </a:bodyPr>
          <a:lstStyle/>
          <a:p>
            <a:r>
              <a:rPr lang="en-US" sz="4200">
                <a:latin typeface="Times New Roman" panose="02020603050405020304" pitchFamily="18" charset="0"/>
                <a:cs typeface="Times New Roman" panose="02020603050405020304" pitchFamily="18" charset="0"/>
              </a:rPr>
              <a:t>Pharmacological Tx of Anorexia &amp; Cachexia </a:t>
            </a:r>
            <a:endParaRPr lang="en-US" sz="42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08B14CC-37CF-F324-47E5-C98472B73FAD}"/>
              </a:ext>
            </a:extLst>
          </p:cNvPr>
          <p:cNvSpPr>
            <a:spLocks noGrp="1"/>
          </p:cNvSpPr>
          <p:nvPr>
            <p:ph idx="1"/>
          </p:nvPr>
        </p:nvSpPr>
        <p:spPr>
          <a:xfrm>
            <a:off x="838200" y="1929384"/>
            <a:ext cx="10515600" cy="4251960"/>
          </a:xfrm>
        </p:spPr>
        <p:txBody>
          <a:bodyPr>
            <a:normAutofit/>
          </a:bodyPr>
          <a:lstStyle/>
          <a:p>
            <a:r>
              <a:rPr lang="en-US" sz="2200" dirty="0">
                <a:latin typeface="Times New Roman" panose="02020603050405020304" pitchFamily="18" charset="0"/>
                <a:cs typeface="Times New Roman" panose="02020603050405020304" pitchFamily="18" charset="0"/>
              </a:rPr>
              <a:t>Anorexia dt early satiety, NV, dyspepsia, bloating</a:t>
            </a:r>
            <a:r>
              <a:rPr lang="en-US" sz="2200" dirty="0">
                <a:latin typeface="Times New Roman" panose="02020603050405020304" pitchFamily="18" charset="0"/>
                <a:cs typeface="Times New Roman" panose="02020603050405020304" pitchFamily="18" charset="0"/>
                <a:sym typeface="Wingdings" panose="05000000000000000000" pitchFamily="2" charset="2"/>
              </a:rPr>
              <a:t> </a:t>
            </a:r>
            <a:r>
              <a:rPr lang="en-US" sz="2200" dirty="0">
                <a:latin typeface="Times New Roman" panose="02020603050405020304" pitchFamily="18" charset="0"/>
                <a:cs typeface="Times New Roman" panose="02020603050405020304" pitchFamily="18" charset="0"/>
              </a:rPr>
              <a:t>Reglan ATC</a:t>
            </a:r>
          </a:p>
          <a:p>
            <a:r>
              <a:rPr lang="en-US" sz="2200" dirty="0">
                <a:latin typeface="Times New Roman" panose="02020603050405020304" pitchFamily="18" charset="0"/>
                <a:cs typeface="Times New Roman" panose="02020603050405020304" pitchFamily="18" charset="0"/>
              </a:rPr>
              <a:t>Anorexia dt insomnia, dep/anxiety </a:t>
            </a:r>
            <a:r>
              <a:rPr lang="en-US" sz="2200" dirty="0">
                <a:latin typeface="Times New Roman" panose="02020603050405020304" pitchFamily="18" charset="0"/>
                <a:cs typeface="Times New Roman" panose="02020603050405020304" pitchFamily="18" charset="0"/>
                <a:sym typeface="Wingdings" panose="05000000000000000000" pitchFamily="2" charset="2"/>
              </a:rPr>
              <a:t> </a:t>
            </a:r>
            <a:r>
              <a:rPr lang="en-US" sz="2200" dirty="0">
                <a:latin typeface="Times New Roman" panose="02020603050405020304" pitchFamily="18" charset="0"/>
                <a:cs typeface="Times New Roman" panose="02020603050405020304" pitchFamily="18" charset="0"/>
              </a:rPr>
              <a:t>Remeron, Zyprexa</a:t>
            </a:r>
          </a:p>
          <a:p>
            <a:r>
              <a:rPr lang="en-US" sz="2200" dirty="0">
                <a:latin typeface="Times New Roman" panose="02020603050405020304" pitchFamily="18" charset="0"/>
                <a:cs typeface="Times New Roman" panose="02020603050405020304" pitchFamily="18" charset="0"/>
              </a:rPr>
              <a:t>Anorexia dt pain, fatigue, nausea </a:t>
            </a:r>
            <a:r>
              <a:rPr lang="en-US" sz="2200" dirty="0">
                <a:latin typeface="Times New Roman" panose="02020603050405020304" pitchFamily="18" charset="0"/>
                <a:cs typeface="Times New Roman" panose="02020603050405020304" pitchFamily="18" charset="0"/>
                <a:sym typeface="Wingdings" panose="05000000000000000000" pitchFamily="2" charset="2"/>
              </a:rPr>
              <a:t></a:t>
            </a:r>
            <a:r>
              <a:rPr lang="en-US" sz="2200" dirty="0">
                <a:latin typeface="Times New Roman" panose="02020603050405020304" pitchFamily="18" charset="0"/>
                <a:cs typeface="Times New Roman" panose="02020603050405020304" pitchFamily="18" charset="0"/>
              </a:rPr>
              <a:t> Steroids/</a:t>
            </a:r>
            <a:r>
              <a:rPr lang="en-US" sz="2200" dirty="0" err="1">
                <a:latin typeface="Times New Roman" panose="02020603050405020304" pitchFamily="18" charset="0"/>
                <a:cs typeface="Times New Roman" panose="02020603050405020304" pitchFamily="18" charset="0"/>
              </a:rPr>
              <a:t>Dex</a:t>
            </a:r>
            <a:r>
              <a:rPr lang="en-US" sz="2200" dirty="0">
                <a:latin typeface="Times New Roman" panose="02020603050405020304" pitchFamily="18" charset="0"/>
                <a:cs typeface="Times New Roman" panose="02020603050405020304" pitchFamily="18" charset="0"/>
              </a:rPr>
              <a:t>, Dronabinol</a:t>
            </a:r>
          </a:p>
          <a:p>
            <a:r>
              <a:rPr lang="en-US" sz="2200" dirty="0">
                <a:latin typeface="Times New Roman" panose="02020603050405020304" pitchFamily="18" charset="0"/>
                <a:cs typeface="Times New Roman" panose="02020603050405020304" pitchFamily="18" charset="0"/>
              </a:rPr>
              <a:t>Anorexia dt Chemotherapy </a:t>
            </a:r>
            <a:r>
              <a:rPr lang="en-US" sz="2200" dirty="0">
                <a:latin typeface="Times New Roman" panose="02020603050405020304" pitchFamily="18" charset="0"/>
                <a:cs typeface="Times New Roman" panose="02020603050405020304" pitchFamily="18" charset="0"/>
                <a:sym typeface="Wingdings" panose="05000000000000000000" pitchFamily="2" charset="2"/>
              </a:rPr>
              <a:t></a:t>
            </a:r>
            <a:r>
              <a:rPr lang="en-US" sz="2200" dirty="0">
                <a:latin typeface="Times New Roman" panose="02020603050405020304" pitchFamily="18" charset="0"/>
                <a:cs typeface="Times New Roman" panose="02020603050405020304" pitchFamily="18" charset="0"/>
              </a:rPr>
              <a:t> Zyprexa </a:t>
            </a:r>
          </a:p>
          <a:p>
            <a:r>
              <a:rPr lang="en-US" sz="2200" dirty="0">
                <a:latin typeface="Times New Roman" panose="02020603050405020304" pitchFamily="18" charset="0"/>
                <a:cs typeface="Times New Roman" panose="02020603050405020304" pitchFamily="18" charset="0"/>
              </a:rPr>
              <a:t>Other Rx considerations: </a:t>
            </a:r>
            <a:r>
              <a:rPr lang="en-US" sz="2200" dirty="0" err="1">
                <a:latin typeface="Times New Roman" panose="02020603050405020304" pitchFamily="18" charset="0"/>
                <a:cs typeface="Times New Roman" panose="02020603050405020304" pitchFamily="18" charset="0"/>
              </a:rPr>
              <a:t>Megace</a:t>
            </a:r>
            <a:r>
              <a:rPr lang="en-US" sz="2200" dirty="0">
                <a:latin typeface="Times New Roman" panose="02020603050405020304" pitchFamily="18" charset="0"/>
                <a:cs typeface="Times New Roman" panose="02020603050405020304" pitchFamily="18" charset="0"/>
              </a:rPr>
              <a:t> (Megestrol Acetate)-Improves appetite &amp; </a:t>
            </a:r>
            <a:r>
              <a:rPr lang="en-US" sz="2200" dirty="0" err="1">
                <a:latin typeface="Times New Roman" panose="02020603050405020304" pitchFamily="18" charset="0"/>
                <a:cs typeface="Times New Roman" panose="02020603050405020304" pitchFamily="18" charset="0"/>
              </a:rPr>
              <a:t>wt</a:t>
            </a:r>
            <a:r>
              <a:rPr lang="en-US" sz="2200" dirty="0">
                <a:latin typeface="Times New Roman" panose="02020603050405020304" pitchFamily="18" charset="0"/>
                <a:cs typeface="Times New Roman" panose="02020603050405020304" pitchFamily="18" charset="0"/>
              </a:rPr>
              <a:t> (fluid/fat, no mm gain), same efficacy as steroids, (safter than steroids for long term use), &gt;MJ effectiveness, takes weeks to see effects</a:t>
            </a:r>
          </a:p>
          <a:p>
            <a:pPr lvl="1"/>
            <a:r>
              <a:rPr lang="en-US" sz="2200" dirty="0">
                <a:latin typeface="Times New Roman" panose="02020603050405020304" pitchFamily="18" charset="0"/>
                <a:cs typeface="Times New Roman" panose="02020603050405020304" pitchFamily="18" charset="0"/>
              </a:rPr>
              <a:t> Beers list for elderly: 1/23 will die: high risk DVT, mm catabolism, adrenal suppression, hypogonadism</a:t>
            </a:r>
          </a:p>
        </p:txBody>
      </p:sp>
    </p:spTree>
    <p:extLst>
      <p:ext uri="{BB962C8B-B14F-4D97-AF65-F5344CB8AC3E}">
        <p14:creationId xmlns:p14="http://schemas.microsoft.com/office/powerpoint/2010/main" val="3778024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14DE6496-F484-F691-8710-843801708581}"/>
              </a:ext>
            </a:extLst>
          </p:cNvPr>
          <p:cNvSpPr>
            <a:spLocks noGrp="1"/>
          </p:cNvSpPr>
          <p:nvPr>
            <p:ph type="title"/>
          </p:nvPr>
        </p:nvSpPr>
        <p:spPr>
          <a:xfrm>
            <a:off x="838200" y="401221"/>
            <a:ext cx="10515600" cy="1348065"/>
          </a:xfrm>
        </p:spPr>
        <p:txBody>
          <a:bodyPr>
            <a:normAutofit/>
          </a:bodyPr>
          <a:lstStyle/>
          <a:p>
            <a:r>
              <a:rPr lang="en-US" sz="5400">
                <a:solidFill>
                  <a:srgbClr val="FFFFFF"/>
                </a:solidFill>
                <a:latin typeface="Times New Roman" panose="02020603050405020304" pitchFamily="18" charset="0"/>
                <a:cs typeface="Times New Roman" panose="02020603050405020304" pitchFamily="18" charset="0"/>
              </a:rPr>
              <a:t>Patient Case #2</a:t>
            </a:r>
            <a:endParaRPr lang="en-US" sz="5400">
              <a:solidFill>
                <a:srgbClr val="FFFFFF"/>
              </a:solidFill>
            </a:endParaRPr>
          </a:p>
        </p:txBody>
      </p:sp>
      <p:sp>
        <p:nvSpPr>
          <p:cNvPr id="3" name="Content Placeholder 2">
            <a:extLst>
              <a:ext uri="{FF2B5EF4-FFF2-40B4-BE49-F238E27FC236}">
                <a16:creationId xmlns:a16="http://schemas.microsoft.com/office/drawing/2014/main" id="{0745561B-D548-3889-90ED-872225B83B61}"/>
              </a:ext>
            </a:extLst>
          </p:cNvPr>
          <p:cNvSpPr>
            <a:spLocks noGrp="1"/>
          </p:cNvSpPr>
          <p:nvPr>
            <p:ph idx="1"/>
          </p:nvPr>
        </p:nvSpPr>
        <p:spPr>
          <a:xfrm>
            <a:off x="838200" y="2586789"/>
            <a:ext cx="10515600" cy="3590174"/>
          </a:xfrm>
        </p:spPr>
        <p:txBody>
          <a:bodyPr>
            <a:normAutofit/>
          </a:bodyPr>
          <a:lstStyle/>
          <a:p>
            <a:r>
              <a:rPr lang="en-US" sz="1800" dirty="0">
                <a:latin typeface="Times New Roman" panose="02020603050405020304" pitchFamily="18" charset="0"/>
                <a:cs typeface="Times New Roman" panose="02020603050405020304" pitchFamily="18" charset="0"/>
              </a:rPr>
              <a:t>67F, Metastatic Colon CA, Mets to liver &amp; bone, on CA-directed </a:t>
            </a:r>
            <a:r>
              <a:rPr lang="en-US" sz="1800" dirty="0" err="1">
                <a:latin typeface="Times New Roman" panose="02020603050405020304" pitchFamily="18" charset="0"/>
                <a:cs typeface="Times New Roman" panose="02020603050405020304" pitchFamily="18" charset="0"/>
              </a:rPr>
              <a:t>tx</a:t>
            </a:r>
            <a:r>
              <a:rPr lang="en-US" sz="1800" dirty="0">
                <a:latin typeface="Times New Roman" panose="02020603050405020304" pitchFamily="18" charset="0"/>
                <a:cs typeface="Times New Roman" panose="02020603050405020304" pitchFamily="18" charset="0"/>
              </a:rPr>
              <a:t> </a:t>
            </a:r>
          </a:p>
          <a:p>
            <a:r>
              <a:rPr lang="en-US" sz="1800" dirty="0">
                <a:latin typeface="Times New Roman" panose="02020603050405020304" pitchFamily="18" charset="0"/>
                <a:cs typeface="Times New Roman" panose="02020603050405020304" pitchFamily="18" charset="0"/>
              </a:rPr>
              <a:t>For her fatigue, nausea &amp; decreased appetite – you gave her course of dexamethasone for 2 weeks, </a:t>
            </a:r>
            <a:r>
              <a:rPr lang="en-US" sz="1800" dirty="0" err="1">
                <a:latin typeface="Times New Roman" panose="02020603050405020304" pitchFamily="18" charset="0"/>
                <a:cs typeface="Times New Roman" panose="02020603050405020304" pitchFamily="18" charset="0"/>
              </a:rPr>
              <a:t>sx</a:t>
            </a:r>
            <a:r>
              <a:rPr lang="en-US" sz="1800" dirty="0">
                <a:latin typeface="Times New Roman" panose="02020603050405020304" pitchFamily="18" charset="0"/>
                <a:cs typeface="Times New Roman" panose="02020603050405020304" pitchFamily="18" charset="0"/>
              </a:rPr>
              <a:t> greatly improved</a:t>
            </a:r>
          </a:p>
          <a:p>
            <a:r>
              <a:rPr lang="en-US" sz="1800" dirty="0">
                <a:latin typeface="Times New Roman" panose="02020603050405020304" pitchFamily="18" charset="0"/>
                <a:cs typeface="Times New Roman" panose="02020603050405020304" pitchFamily="18" charset="0"/>
              </a:rPr>
              <a:t>A month later, she calls your office dt persistent NV, after failing a couple anti-emetics. You discuss supportive measures, and send her a </a:t>
            </a:r>
            <a:r>
              <a:rPr lang="en-US" sz="1800" dirty="0" err="1">
                <a:latin typeface="Times New Roman" panose="02020603050405020304" pitchFamily="18" charset="0"/>
                <a:cs typeface="Times New Roman" panose="02020603050405020304" pitchFamily="18" charset="0"/>
              </a:rPr>
              <a:t>rx</a:t>
            </a:r>
            <a:r>
              <a:rPr lang="en-US" sz="1800" dirty="0">
                <a:latin typeface="Times New Roman" panose="02020603050405020304" pitchFamily="18" charset="0"/>
                <a:cs typeface="Times New Roman" panose="02020603050405020304" pitchFamily="18" charset="0"/>
              </a:rPr>
              <a:t> for Haldol, which helps immensely. </a:t>
            </a:r>
          </a:p>
          <a:p>
            <a:r>
              <a:rPr lang="en-US" sz="1800" dirty="0">
                <a:latin typeface="Times New Roman" panose="02020603050405020304" pitchFamily="18" charset="0"/>
                <a:cs typeface="Times New Roman" panose="02020603050405020304" pitchFamily="18" charset="0"/>
              </a:rPr>
              <a:t>2 weeks after that, her Nausea is controlled with Haldol use, and her pain is controlled with her chronic opioids, but she complains of restlessness </a:t>
            </a:r>
          </a:p>
          <a:p>
            <a:r>
              <a:rPr lang="en-US" sz="1800" dirty="0">
                <a:latin typeface="Times New Roman" panose="02020603050405020304" pitchFamily="18" charset="0"/>
                <a:cs typeface="Times New Roman" panose="02020603050405020304" pitchFamily="18" charset="0"/>
              </a:rPr>
              <a:t>You see her in your office: where she states she has this uncomfortable sensation of restlessness, feels like she needs to move all the time. In the office she is shuffling her feet and swinging her legs nonstop. It doesn’t improve when she gets up to walk around. She states this has been happening day/night. </a:t>
            </a:r>
          </a:p>
          <a:p>
            <a:r>
              <a:rPr lang="en-US" sz="1800" i="1" dirty="0">
                <a:latin typeface="Times New Roman" panose="02020603050405020304" pitchFamily="18" charset="0"/>
                <a:cs typeface="Times New Roman" panose="02020603050405020304" pitchFamily="18" charset="0"/>
              </a:rPr>
              <a:t>What is going on? What do we do about this?</a:t>
            </a:r>
          </a:p>
        </p:txBody>
      </p:sp>
    </p:spTree>
    <p:extLst>
      <p:ext uri="{BB962C8B-B14F-4D97-AF65-F5344CB8AC3E}">
        <p14:creationId xmlns:p14="http://schemas.microsoft.com/office/powerpoint/2010/main" val="246308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08B0AC-52CA-A750-F144-300718B6B1C2}"/>
              </a:ext>
            </a:extLst>
          </p:cNvPr>
          <p:cNvSpPr>
            <a:spLocks noGrp="1"/>
          </p:cNvSpPr>
          <p:nvPr>
            <p:ph type="title"/>
          </p:nvPr>
        </p:nvSpPr>
        <p:spPr>
          <a:xfrm>
            <a:off x="838200" y="365125"/>
            <a:ext cx="10515600" cy="1325563"/>
          </a:xfrm>
        </p:spPr>
        <p:txBody>
          <a:bodyPr>
            <a:normAutofit/>
          </a:bodyPr>
          <a:lstStyle/>
          <a:p>
            <a:r>
              <a:rPr lang="en-US" sz="5400">
                <a:latin typeface="Times New Roman" panose="02020603050405020304" pitchFamily="18" charset="0"/>
                <a:cs typeface="Times New Roman" panose="02020603050405020304" pitchFamily="18" charset="0"/>
              </a:rPr>
              <a:t>Acute akathisia</a:t>
            </a:r>
            <a:endParaRPr 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7B7E726-45DF-40D8-4437-ADC31DEE161A}"/>
              </a:ext>
            </a:extLst>
          </p:cNvPr>
          <p:cNvSpPr>
            <a:spLocks noGrp="1"/>
          </p:cNvSpPr>
          <p:nvPr>
            <p:ph idx="1"/>
          </p:nvPr>
        </p:nvSpPr>
        <p:spPr>
          <a:xfrm>
            <a:off x="838200" y="1929384"/>
            <a:ext cx="10515600" cy="4251960"/>
          </a:xfrm>
        </p:spPr>
        <p:txBody>
          <a:bodyPr>
            <a:normAutofit/>
          </a:bodyPr>
          <a:lstStyle/>
          <a:p>
            <a:r>
              <a:rPr lang="en-US" sz="2200" dirty="0">
                <a:latin typeface="Times New Roman" panose="02020603050405020304" pitchFamily="18" charset="0"/>
                <a:cs typeface="Times New Roman" panose="02020603050405020304" pitchFamily="18" charset="0"/>
              </a:rPr>
              <a:t>Acute akathisia: extrapyramidal </a:t>
            </a:r>
            <a:r>
              <a:rPr lang="en-US" sz="2200" dirty="0" err="1">
                <a:latin typeface="Times New Roman" panose="02020603050405020304" pitchFamily="18" charset="0"/>
                <a:cs typeface="Times New Roman" panose="02020603050405020304" pitchFamily="18" charset="0"/>
              </a:rPr>
              <a:t>sx</a:t>
            </a:r>
            <a:r>
              <a:rPr lang="en-US" sz="2200" dirty="0">
                <a:latin typeface="Times New Roman" panose="02020603050405020304" pitchFamily="18" charset="0"/>
                <a:cs typeface="Times New Roman" panose="02020603050405020304" pitchFamily="18" charset="0"/>
              </a:rPr>
              <a:t>, uncomfortable sensation of internal restlessness, need to move, no better w movement (unlike RLS), </a:t>
            </a:r>
            <a:r>
              <a:rPr lang="en-US" sz="2200" dirty="0" err="1">
                <a:latin typeface="Times New Roman" panose="02020603050405020304" pitchFamily="18" charset="0"/>
                <a:cs typeface="Times New Roman" panose="02020603050405020304" pitchFamily="18" charset="0"/>
              </a:rPr>
              <a:t>sx</a:t>
            </a:r>
            <a:r>
              <a:rPr lang="en-US" sz="2200" dirty="0">
                <a:latin typeface="Times New Roman" panose="02020603050405020304" pitchFamily="18" charset="0"/>
                <a:cs typeface="Times New Roman" panose="02020603050405020304" pitchFamily="18" charset="0"/>
              </a:rPr>
              <a:t> occur all day/night</a:t>
            </a:r>
          </a:p>
          <a:p>
            <a:r>
              <a:rPr lang="en-US" sz="2200" dirty="0">
                <a:latin typeface="Times New Roman" panose="02020603050405020304" pitchFamily="18" charset="0"/>
                <a:cs typeface="Times New Roman" panose="02020603050405020304" pitchFamily="18" charset="0"/>
              </a:rPr>
              <a:t>Causes: neuroleptics, Reglan, Phenergan, TCAs, SSRI, SNRI, opioids, steroids, anticholinergic </a:t>
            </a:r>
            <a:r>
              <a:rPr lang="en-US" sz="2200" dirty="0" err="1">
                <a:latin typeface="Times New Roman" panose="02020603050405020304" pitchFamily="18" charset="0"/>
                <a:cs typeface="Times New Roman" panose="02020603050405020304" pitchFamily="18" charset="0"/>
              </a:rPr>
              <a:t>rx</a:t>
            </a:r>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Higher risk w dopamine blocking </a:t>
            </a:r>
            <a:r>
              <a:rPr lang="en-US" sz="2200" dirty="0" err="1">
                <a:latin typeface="Times New Roman" panose="02020603050405020304" pitchFamily="18" charset="0"/>
                <a:cs typeface="Times New Roman" panose="02020603050405020304" pitchFamily="18" charset="0"/>
              </a:rPr>
              <a:t>rx</a:t>
            </a:r>
            <a:r>
              <a:rPr lang="en-US" sz="2200" dirty="0">
                <a:latin typeface="Times New Roman" panose="02020603050405020304" pitchFamily="18" charset="0"/>
                <a:cs typeface="Times New Roman" panose="02020603050405020304" pitchFamily="18" charset="0"/>
              </a:rPr>
              <a:t>, IV route, rapid dose titrations </a:t>
            </a:r>
          </a:p>
          <a:p>
            <a:r>
              <a:rPr lang="en-US" sz="2200" b="1" dirty="0">
                <a:latin typeface="Times New Roman" panose="02020603050405020304" pitchFamily="18" charset="0"/>
                <a:cs typeface="Times New Roman" panose="02020603050405020304" pitchFamily="18" charset="0"/>
              </a:rPr>
              <a:t>Treatment</a:t>
            </a:r>
            <a:r>
              <a:rPr lang="en-US" sz="2200" dirty="0">
                <a:latin typeface="Times New Roman" panose="02020603050405020304" pitchFamily="18" charset="0"/>
                <a:cs typeface="Times New Roman" panose="02020603050405020304" pitchFamily="18" charset="0"/>
              </a:rPr>
              <a:t>: stop or rotate meds</a:t>
            </a:r>
          </a:p>
          <a:p>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5147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A2EB7F-C3EF-96CE-235F-8FA80EE30E84}"/>
              </a:ext>
            </a:extLst>
          </p:cNvPr>
          <p:cNvSpPr>
            <a:spLocks noGrp="1"/>
          </p:cNvSpPr>
          <p:nvPr>
            <p:ph type="title"/>
          </p:nvPr>
        </p:nvSpPr>
        <p:spPr>
          <a:xfrm>
            <a:off x="838200" y="365125"/>
            <a:ext cx="10515600" cy="1325563"/>
          </a:xfrm>
        </p:spPr>
        <p:txBody>
          <a:bodyPr>
            <a:normAutofit/>
          </a:bodyPr>
          <a:lstStyle/>
          <a:p>
            <a:r>
              <a:rPr lang="en-US" sz="5400">
                <a:latin typeface="Times New Roman" panose="02020603050405020304" pitchFamily="18" charset="0"/>
                <a:cs typeface="Times New Roman" panose="02020603050405020304" pitchFamily="18" charset="0"/>
              </a:rPr>
              <a:t>Nausea &amp; Vomiting  </a:t>
            </a:r>
            <a:endParaRPr 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9E03952-5924-920A-1499-84F41D68B160}"/>
              </a:ext>
            </a:extLst>
          </p:cNvPr>
          <p:cNvSpPr>
            <a:spLocks noGrp="1"/>
          </p:cNvSpPr>
          <p:nvPr>
            <p:ph idx="1"/>
          </p:nvPr>
        </p:nvSpPr>
        <p:spPr>
          <a:xfrm>
            <a:off x="838200" y="1929384"/>
            <a:ext cx="10515600" cy="4251960"/>
          </a:xfrm>
        </p:spPr>
        <p:txBody>
          <a:bodyPr>
            <a:normAutofit/>
          </a:bodyPr>
          <a:lstStyle/>
          <a:p>
            <a:r>
              <a:rPr lang="en-US" sz="2200" dirty="0">
                <a:latin typeface="Times New Roman" panose="02020603050405020304" pitchFamily="18" charset="0"/>
                <a:cs typeface="Times New Roman" panose="02020603050405020304" pitchFamily="18" charset="0"/>
              </a:rPr>
              <a:t>Causes: </a:t>
            </a:r>
            <a:r>
              <a:rPr lang="en-US" sz="2200" dirty="0" err="1">
                <a:latin typeface="Times New Roman" panose="02020603050405020304" pitchFamily="18" charset="0"/>
                <a:cs typeface="Times New Roman" panose="02020603050405020304" pitchFamily="18" charset="0"/>
              </a:rPr>
              <a:t>lyte</a:t>
            </a:r>
            <a:r>
              <a:rPr lang="en-US" sz="2200" dirty="0">
                <a:latin typeface="Times New Roman" panose="02020603050405020304" pitchFamily="18" charset="0"/>
                <a:cs typeface="Times New Roman" panose="02020603050405020304" pitchFamily="18" charset="0"/>
              </a:rPr>
              <a:t> imbalances, dehydration, malnutrition, meds, ↓gastric emptying, constipation </a:t>
            </a:r>
          </a:p>
          <a:p>
            <a:r>
              <a:rPr lang="en-US" sz="2200" dirty="0">
                <a:latin typeface="Times New Roman" panose="02020603050405020304" pitchFamily="18" charset="0"/>
                <a:cs typeface="Times New Roman" panose="02020603050405020304" pitchFamily="18" charset="0"/>
              </a:rPr>
              <a:t>Treatments: correct underlying causes, IVF, antiemetics, if refractory </a:t>
            </a:r>
            <a:r>
              <a:rPr lang="en-US" sz="2200" dirty="0">
                <a:latin typeface="Times New Roman" panose="02020603050405020304" pitchFamily="18" charset="0"/>
                <a:cs typeface="Times New Roman" panose="02020603050405020304" pitchFamily="18" charset="0"/>
                <a:sym typeface="Wingdings" panose="05000000000000000000" pitchFamily="2" charset="2"/>
              </a:rPr>
              <a:t></a:t>
            </a:r>
            <a:r>
              <a:rPr lang="en-US" sz="2200" dirty="0">
                <a:latin typeface="Times New Roman" panose="02020603050405020304" pitchFamily="18" charset="0"/>
                <a:cs typeface="Times New Roman" panose="02020603050405020304" pitchFamily="18" charset="0"/>
              </a:rPr>
              <a:t> schedule ATC antiemetics, use &gt;1 antiemetic agent, interventional procedures if indicated: stenting/venting PEG </a:t>
            </a:r>
          </a:p>
          <a:p>
            <a:r>
              <a:rPr lang="en-US" sz="2200" dirty="0">
                <a:latin typeface="Times New Roman" panose="02020603050405020304" pitchFamily="18" charset="0"/>
                <a:cs typeface="Times New Roman" panose="02020603050405020304" pitchFamily="18" charset="0"/>
              </a:rPr>
              <a:t>Empiric antiemetics (if unsure etiology)</a:t>
            </a:r>
          </a:p>
          <a:p>
            <a:pPr lvl="1"/>
            <a:r>
              <a:rPr lang="en-US" sz="2200" dirty="0">
                <a:latin typeface="Times New Roman" panose="02020603050405020304" pitchFamily="18" charset="0"/>
                <a:cs typeface="Times New Roman" panose="02020603050405020304" pitchFamily="18" charset="0"/>
              </a:rPr>
              <a:t>Mostly nausea </a:t>
            </a:r>
            <a:r>
              <a:rPr lang="en-US" sz="2200" dirty="0">
                <a:latin typeface="Times New Roman" panose="02020603050405020304" pitchFamily="18" charset="0"/>
                <a:cs typeface="Times New Roman" panose="02020603050405020304" pitchFamily="18" charset="0"/>
                <a:sym typeface="Wingdings" panose="05000000000000000000" pitchFamily="2" charset="2"/>
              </a:rPr>
              <a:t> dopamine blockers:</a:t>
            </a:r>
            <a:r>
              <a:rPr lang="en-US" sz="2200" baseline="30000" dirty="0">
                <a:latin typeface="Times New Roman" panose="02020603050405020304" pitchFamily="18" charset="0"/>
                <a:cs typeface="Times New Roman" panose="02020603050405020304" pitchFamily="18" charset="0"/>
                <a:sym typeface="Wingdings" panose="05000000000000000000" pitchFamily="2" charset="2"/>
              </a:rPr>
              <a:t> </a:t>
            </a:r>
            <a:r>
              <a:rPr lang="en-US" sz="2200" dirty="0">
                <a:latin typeface="Times New Roman" panose="02020603050405020304" pitchFamily="18" charset="0"/>
                <a:cs typeface="Times New Roman" panose="02020603050405020304" pitchFamily="18" charset="0"/>
              </a:rPr>
              <a:t>Haldol/Reglan/Compazine </a:t>
            </a:r>
          </a:p>
          <a:p>
            <a:pPr lvl="1"/>
            <a:r>
              <a:rPr lang="en-US" sz="2200" dirty="0">
                <a:latin typeface="Times New Roman" panose="02020603050405020304" pitchFamily="18" charset="0"/>
                <a:cs typeface="Times New Roman" panose="02020603050405020304" pitchFamily="18" charset="0"/>
              </a:rPr>
              <a:t>Mostly vomiting </a:t>
            </a:r>
            <a:r>
              <a:rPr lang="en-US" sz="2200" dirty="0">
                <a:latin typeface="Times New Roman" panose="02020603050405020304" pitchFamily="18" charset="0"/>
                <a:cs typeface="Times New Roman" panose="02020603050405020304" pitchFamily="18" charset="0"/>
                <a:sym typeface="Wingdings" panose="05000000000000000000" pitchFamily="2" charset="2"/>
              </a:rPr>
              <a:t> </a:t>
            </a:r>
            <a:r>
              <a:rPr lang="en-US" sz="2200" dirty="0">
                <a:latin typeface="Times New Roman" panose="02020603050405020304" pitchFamily="18" charset="0"/>
                <a:cs typeface="Times New Roman" panose="02020603050405020304" pitchFamily="18" charset="0"/>
              </a:rPr>
              <a:t>Zofran</a:t>
            </a:r>
          </a:p>
          <a:p>
            <a:pPr lvl="1"/>
            <a:r>
              <a:rPr lang="en-US" sz="2200" dirty="0">
                <a:latin typeface="Times New Roman" panose="02020603050405020304" pitchFamily="18" charset="0"/>
                <a:cs typeface="Times New Roman" panose="02020603050405020304" pitchFamily="18" charset="0"/>
              </a:rPr>
              <a:t>Zyprexa is a good empiric agent to try (less dopamine blockade than </a:t>
            </a:r>
            <a:r>
              <a:rPr lang="en-US" sz="2200" dirty="0" err="1">
                <a:latin typeface="Times New Roman" panose="02020603050405020304" pitchFamily="18" charset="0"/>
                <a:cs typeface="Times New Roman" panose="02020603050405020304" pitchFamily="18" charset="0"/>
              </a:rPr>
              <a:t>haldol</a:t>
            </a:r>
            <a:r>
              <a:rPr lang="en-US" sz="2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9101454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95C742CBFD7464DB6FD5714C3C9AFF0" ma:contentTypeVersion="18" ma:contentTypeDescription="Create a new document." ma:contentTypeScope="" ma:versionID="b69bea23c14d4f12d3f7b91d8902ac02">
  <xsd:schema xmlns:xsd="http://www.w3.org/2001/XMLSchema" xmlns:xs="http://www.w3.org/2001/XMLSchema" xmlns:p="http://schemas.microsoft.com/office/2006/metadata/properties" xmlns:ns2="c6a150e9-571f-46dd-be5f-b16145ef198d" xmlns:ns3="d2cccd37-1529-4bdb-80e4-007982c42467" targetNamespace="http://schemas.microsoft.com/office/2006/metadata/properties" ma:root="true" ma:fieldsID="61f3ba138943ed813d333ee7f44d2c47" ns2:_="" ns3:_="">
    <xsd:import namespace="c6a150e9-571f-46dd-be5f-b16145ef198d"/>
    <xsd:import namespace="d2cccd37-1529-4bdb-80e4-007982c4246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PCI_Doc" minOccurs="0"/>
                <xsd:element ref="ns2:MediaServiceOCR" minOccurs="0"/>
                <xsd:element ref="ns2:PHIConfidentialHighSev" minOccurs="0"/>
                <xsd:element ref="ns2:MediaServiceBillingMetadata" minOccurs="0"/>
                <xsd:element ref="ns2:MediaServiceLocation" minOccurs="0"/>
                <xsd:element ref="ns2:PHIConfidential" minOccurs="0"/>
                <xsd:element ref="ns2:CertFil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a150e9-571f-46dd-be5f-b16145ef19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956e18de-48a1-42b9-a3a2-ae2a5555623c" ma:termSetId="09814cd3-568e-fe90-9814-8d621ff8fb84" ma:anchorId="fba54fb3-c3e1-fe81-a776-ca4b69148c4d" ma:open="true" ma:isKeyword="false">
      <xsd:complexType>
        <xsd:sequence>
          <xsd:element ref="pc:Terms" minOccurs="0" maxOccurs="1"/>
        </xsd:sequence>
      </xsd:complexType>
    </xsd:element>
    <xsd:element name="PCI_Doc" ma:index="19" nillable="true" ma:displayName="PCI_Doc" ma:internalName="PCI_Doc">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PHIConfidentialHighSev" ma:index="21" nillable="true" ma:displayName="PHIConfidentialHighSev" ma:internalName="PHIConfidentialHighSev">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element name="PHIConfidential" ma:index="24" nillable="true" ma:displayName="PHIConfidential" ma:internalName="PHIConfidential">
      <xsd:simpleType>
        <xsd:restriction base="dms:Text"/>
      </xsd:simpleType>
    </xsd:element>
    <xsd:element name="CertFile" ma:index="25" nillable="true" ma:displayName="CertFile" ma:internalName="CertFil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2cccd37-1529-4bdb-80e4-007982c42467"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4d306ad8-a6ea-4bc6-8e6b-f93722dd48d7}" ma:internalName="TaxCatchAll" ma:showField="CatchAllData" ma:web="d2cccd37-1529-4bdb-80e4-007982c4246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6a150e9-571f-46dd-be5f-b16145ef198d">
      <Terms xmlns="http://schemas.microsoft.com/office/infopath/2007/PartnerControls"/>
    </lcf76f155ced4ddcb4097134ff3c332f>
    <PHIConfidential xmlns="c6a150e9-571f-46dd-be5f-b16145ef198d" xsi:nil="true"/>
    <TaxCatchAll xmlns="d2cccd37-1529-4bdb-80e4-007982c42467" xsi:nil="true"/>
    <CertFile xmlns="c6a150e9-571f-46dd-be5f-b16145ef198d" xsi:nil="true"/>
    <PHIConfidentialHighSev xmlns="c6a150e9-571f-46dd-be5f-b16145ef198d" xsi:nil="true"/>
    <PCI_Doc xmlns="c6a150e9-571f-46dd-be5f-b16145ef198d" xsi:nil="true"/>
  </documentManagement>
</p:properties>
</file>

<file path=customXml/itemProps1.xml><?xml version="1.0" encoding="utf-8"?>
<ds:datastoreItem xmlns:ds="http://schemas.openxmlformats.org/officeDocument/2006/customXml" ds:itemID="{C0E8D152-A312-49F7-A611-71DFDB8E16CB}"/>
</file>

<file path=customXml/itemProps2.xml><?xml version="1.0" encoding="utf-8"?>
<ds:datastoreItem xmlns:ds="http://schemas.openxmlformats.org/officeDocument/2006/customXml" ds:itemID="{4643DF55-93B5-4163-B341-01D6173C7888}"/>
</file>

<file path=customXml/itemProps3.xml><?xml version="1.0" encoding="utf-8"?>
<ds:datastoreItem xmlns:ds="http://schemas.openxmlformats.org/officeDocument/2006/customXml" ds:itemID="{CF082553-3066-40E4-9DD1-3078D116F4D7}"/>
</file>

<file path=docProps/app.xml><?xml version="1.0" encoding="utf-8"?>
<Properties xmlns="http://schemas.openxmlformats.org/officeDocument/2006/extended-properties" xmlns:vt="http://schemas.openxmlformats.org/officeDocument/2006/docPropsVTypes">
  <TotalTime>810</TotalTime>
  <Words>5034</Words>
  <Application>Microsoft Macintosh PowerPoint</Application>
  <PresentationFormat>Widescreen</PresentationFormat>
  <Paragraphs>314</Paragraphs>
  <Slides>38</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Aptos</vt:lpstr>
      <vt:lpstr>Arial</vt:lpstr>
      <vt:lpstr>Calibri</vt:lpstr>
      <vt:lpstr>Calibri Light</vt:lpstr>
      <vt:lpstr>Symbol</vt:lpstr>
      <vt:lpstr>Times</vt:lpstr>
      <vt:lpstr>Times New Roman</vt:lpstr>
      <vt:lpstr>Office Theme</vt:lpstr>
      <vt:lpstr>Family Medicine Refresher:  Palliative Care Cases </vt:lpstr>
      <vt:lpstr>Session Objectives </vt:lpstr>
      <vt:lpstr>MOLST Completion</vt:lpstr>
      <vt:lpstr>Patient Case #1</vt:lpstr>
      <vt:lpstr>Anorexia &amp; Cachexia </vt:lpstr>
      <vt:lpstr>Pharmacological Tx of Anorexia &amp; Cachexia </vt:lpstr>
      <vt:lpstr>Patient Case #2</vt:lpstr>
      <vt:lpstr>Acute akathisia</vt:lpstr>
      <vt:lpstr>Nausea &amp; Vomiting  </vt:lpstr>
      <vt:lpstr>Nausea &amp; Vomiting: Specific Etiologies </vt:lpstr>
      <vt:lpstr>Patient Case #3</vt:lpstr>
      <vt:lpstr>Constipation </vt:lpstr>
      <vt:lpstr>Patient Case #4</vt:lpstr>
      <vt:lpstr>Opioid Induced Constipation </vt:lpstr>
      <vt:lpstr>Patient Case #5</vt:lpstr>
      <vt:lpstr>Hiccups</vt:lpstr>
      <vt:lpstr>Patient Case #6</vt:lpstr>
      <vt:lpstr>Malignant Bowel Obstruction </vt:lpstr>
      <vt:lpstr>Patient Case #7</vt:lpstr>
      <vt:lpstr>Pain Management of Bony Mets</vt:lpstr>
      <vt:lpstr>Opioid Basics</vt:lpstr>
      <vt:lpstr>Patient Case #8</vt:lpstr>
      <vt:lpstr>Anxiety in Palliative Care Patients </vt:lpstr>
      <vt:lpstr>Depression in Palliative Care Patients </vt:lpstr>
      <vt:lpstr>Quick Psych Med Review </vt:lpstr>
      <vt:lpstr>Patient Case #9</vt:lpstr>
      <vt:lpstr>Spinal Cord Compression </vt:lpstr>
      <vt:lpstr>Patient Case #10</vt:lpstr>
      <vt:lpstr>Comfort Care Basics</vt:lpstr>
      <vt:lpstr>Patient Case #11</vt:lpstr>
      <vt:lpstr>Terminal Agitation/Delirium  </vt:lpstr>
      <vt:lpstr>Patient Case #12</vt:lpstr>
      <vt:lpstr>Dyspnea</vt:lpstr>
      <vt:lpstr>Patient Case #13</vt:lpstr>
      <vt:lpstr>Itching</vt:lpstr>
      <vt:lpstr>Patient Case #14</vt:lpstr>
      <vt:lpstr>Palliative Sedation </vt:lpstr>
      <vt:lpstr>Discussion/Questions </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Medicine Refresher </dc:title>
  <dc:creator>Megan Matott</dc:creator>
  <cp:lastModifiedBy>Megan Matott</cp:lastModifiedBy>
  <cp:revision>20</cp:revision>
  <dcterms:created xsi:type="dcterms:W3CDTF">2025-01-24T18:32:40Z</dcterms:created>
  <dcterms:modified xsi:type="dcterms:W3CDTF">2025-03-26T18:09:00Z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0x010100595C742CBFD7464DB6FD5714C3C9AFF0</vt:lpwstr>
  </property>
</Properties>
</file>