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4"/>
    <p:sldMasterId id="2147483783" r:id="rId5"/>
  </p:sldMasterIdLst>
  <p:notesMasterIdLst>
    <p:notesMasterId r:id="rId86"/>
  </p:notesMasterIdLst>
  <p:sldIdLst>
    <p:sldId id="488" r:id="rId6"/>
    <p:sldId id="333" r:id="rId7"/>
    <p:sldId id="413" r:id="rId8"/>
    <p:sldId id="458" r:id="rId9"/>
    <p:sldId id="261" r:id="rId10"/>
    <p:sldId id="451" r:id="rId11"/>
    <p:sldId id="414" r:id="rId12"/>
    <p:sldId id="410" r:id="rId13"/>
    <p:sldId id="447" r:id="rId14"/>
    <p:sldId id="409" r:id="rId15"/>
    <p:sldId id="376" r:id="rId16"/>
    <p:sldId id="478" r:id="rId17"/>
    <p:sldId id="446" r:id="rId18"/>
    <p:sldId id="415" r:id="rId19"/>
    <p:sldId id="463" r:id="rId20"/>
    <p:sldId id="459" r:id="rId21"/>
    <p:sldId id="462" r:id="rId22"/>
    <p:sldId id="418" r:id="rId23"/>
    <p:sldId id="268" r:id="rId24"/>
    <p:sldId id="453" r:id="rId25"/>
    <p:sldId id="416" r:id="rId26"/>
    <p:sldId id="267" r:id="rId27"/>
    <p:sldId id="269" r:id="rId28"/>
    <p:sldId id="270" r:id="rId29"/>
    <p:sldId id="271" r:id="rId30"/>
    <p:sldId id="449" r:id="rId31"/>
    <p:sldId id="454" r:id="rId32"/>
    <p:sldId id="456" r:id="rId33"/>
    <p:sldId id="257" r:id="rId34"/>
    <p:sldId id="258" r:id="rId35"/>
    <p:sldId id="259" r:id="rId36"/>
    <p:sldId id="428" r:id="rId37"/>
    <p:sldId id="464" r:id="rId38"/>
    <p:sldId id="262" r:id="rId39"/>
    <p:sldId id="429" r:id="rId40"/>
    <p:sldId id="430" r:id="rId41"/>
    <p:sldId id="432" r:id="rId42"/>
    <p:sldId id="273" r:id="rId43"/>
    <p:sldId id="274" r:id="rId44"/>
    <p:sldId id="275" r:id="rId45"/>
    <p:sldId id="436" r:id="rId46"/>
    <p:sldId id="282" r:id="rId47"/>
    <p:sldId id="283" r:id="rId48"/>
    <p:sldId id="284" r:id="rId49"/>
    <p:sldId id="437" r:id="rId50"/>
    <p:sldId id="288" r:id="rId51"/>
    <p:sldId id="438" r:id="rId52"/>
    <p:sldId id="291" r:id="rId53"/>
    <p:sldId id="423" r:id="rId54"/>
    <p:sldId id="479" r:id="rId55"/>
    <p:sldId id="336" r:id="rId56"/>
    <p:sldId id="337" r:id="rId57"/>
    <p:sldId id="338" r:id="rId58"/>
    <p:sldId id="278" r:id="rId59"/>
    <p:sldId id="408" r:id="rId60"/>
    <p:sldId id="362" r:id="rId61"/>
    <p:sldId id="422" r:id="rId62"/>
    <p:sldId id="448" r:id="rId63"/>
    <p:sldId id="285" r:id="rId64"/>
    <p:sldId id="277" r:id="rId65"/>
    <p:sldId id="457" r:id="rId66"/>
    <p:sldId id="286" r:id="rId67"/>
    <p:sldId id="412" r:id="rId68"/>
    <p:sldId id="481" r:id="rId69"/>
    <p:sldId id="470" r:id="rId70"/>
    <p:sldId id="482" r:id="rId71"/>
    <p:sldId id="480" r:id="rId72"/>
    <p:sldId id="472" r:id="rId73"/>
    <p:sldId id="485" r:id="rId74"/>
    <p:sldId id="484" r:id="rId75"/>
    <p:sldId id="473" r:id="rId76"/>
    <p:sldId id="474" r:id="rId77"/>
    <p:sldId id="483" r:id="rId78"/>
    <p:sldId id="486" r:id="rId79"/>
    <p:sldId id="328" r:id="rId80"/>
    <p:sldId id="289" r:id="rId81"/>
    <p:sldId id="487" r:id="rId82"/>
    <p:sldId id="295" r:id="rId83"/>
    <p:sldId id="407" r:id="rId84"/>
    <p:sldId id="439"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Berg" initials="AB" lastIdx="1" clrIdx="0">
    <p:extLst>
      <p:ext uri="{19B8F6BF-5375-455C-9EA6-DF929625EA0E}">
        <p15:presenceInfo xmlns:p15="http://schemas.microsoft.com/office/powerpoint/2012/main" userId="7c673d604dbf19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51D"/>
    <a:srgbClr val="131D4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228522-F4FC-4732-B67D-616D3F55F92E}" v="92" dt="2025-03-27T10:49:26.8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commentAuthors" Target="commen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Jones" userId="dd6e9cf6-f242-4c1c-9793-df31a8918bb3" providerId="ADAL" clId="{3A228522-F4FC-4732-B67D-616D3F55F92E}"/>
    <pc:docChg chg="addSld modSld sldOrd">
      <pc:chgData name="Rachael Jones" userId="dd6e9cf6-f242-4c1c-9793-df31a8918bb3" providerId="ADAL" clId="{3A228522-F4FC-4732-B67D-616D3F55F92E}" dt="2025-03-27T10:49:26.807" v="93" actId="403"/>
      <pc:docMkLst>
        <pc:docMk/>
      </pc:docMkLst>
      <pc:sldChg chg="modSp new mod ord">
        <pc:chgData name="Rachael Jones" userId="dd6e9cf6-f242-4c1c-9793-df31a8918bb3" providerId="ADAL" clId="{3A228522-F4FC-4732-B67D-616D3F55F92E}" dt="2025-03-27T10:49:26.807" v="93" actId="403"/>
        <pc:sldMkLst>
          <pc:docMk/>
          <pc:sldMk cId="1915182041" sldId="488"/>
        </pc:sldMkLst>
        <pc:spChg chg="mod">
          <ac:chgData name="Rachael Jones" userId="dd6e9cf6-f242-4c1c-9793-df31a8918bb3" providerId="ADAL" clId="{3A228522-F4FC-4732-B67D-616D3F55F92E}" dt="2025-03-27T10:49:00.382" v="11" actId="20577"/>
          <ac:spMkLst>
            <pc:docMk/>
            <pc:sldMk cId="1915182041" sldId="488"/>
            <ac:spMk id="2" creationId="{31884520-9ED4-04CB-6227-A3A10FA262C6}"/>
          </ac:spMkLst>
        </pc:spChg>
        <pc:spChg chg="mod">
          <ac:chgData name="Rachael Jones" userId="dd6e9cf6-f242-4c1c-9793-df31a8918bb3" providerId="ADAL" clId="{3A228522-F4FC-4732-B67D-616D3F55F92E}" dt="2025-03-27T10:49:26.807" v="93" actId="403"/>
          <ac:spMkLst>
            <pc:docMk/>
            <pc:sldMk cId="1915182041" sldId="488"/>
            <ac:spMk id="3" creationId="{B923261C-1B27-BDA9-9DEB-570CD1961041}"/>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_80000006_AB8BAA7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0"/>
    <c:plotArea>
      <c:layout>
        <c:manualLayout>
          <c:layoutTarget val="inner"/>
          <c:xMode val="edge"/>
          <c:yMode val="edge"/>
          <c:x val="9.4078752662788701E-2"/>
          <c:y val="6.9062557353870804E-2"/>
          <c:w val="0.65552028216235703"/>
          <c:h val="0.74480056931641803"/>
        </c:manualLayout>
      </c:layout>
      <c:barChart>
        <c:barDir val="col"/>
        <c:grouping val="stack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206-4DCE-935D-EB10300EB1DE}"/>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206-4DCE-935D-EB10300EB1DE}"/>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206-4DCE-935D-EB10300EB1DE}"/>
            </c:ext>
          </c:extLst>
        </c:ser>
        <c:dLbls>
          <c:showLegendKey val="0"/>
          <c:showVal val="0"/>
          <c:showCatName val="0"/>
          <c:showSerName val="0"/>
          <c:showPercent val="0"/>
          <c:showBubbleSize val="0"/>
        </c:dLbls>
        <c:gapWidth val="150"/>
        <c:overlap val="100"/>
        <c:axId val="78123776"/>
        <c:axId val="78125312"/>
      </c:barChart>
      <c:catAx>
        <c:axId val="78123776"/>
        <c:scaling>
          <c:orientation val="minMax"/>
        </c:scaling>
        <c:delete val="0"/>
        <c:axPos val="b"/>
        <c:numFmt formatCode="General" sourceLinked="0"/>
        <c:majorTickMark val="out"/>
        <c:minorTickMark val="none"/>
        <c:tickLblPos val="nextTo"/>
        <c:crossAx val="78125312"/>
        <c:crosses val="autoZero"/>
        <c:auto val="1"/>
        <c:lblAlgn val="ctr"/>
        <c:lblOffset val="100"/>
        <c:noMultiLvlLbl val="0"/>
      </c:catAx>
      <c:valAx>
        <c:axId val="78125312"/>
        <c:scaling>
          <c:orientation val="minMax"/>
        </c:scaling>
        <c:delete val="0"/>
        <c:axPos val="l"/>
        <c:majorGridlines/>
        <c:numFmt formatCode="General" sourceLinked="1"/>
        <c:majorTickMark val="out"/>
        <c:minorTickMark val="none"/>
        <c:tickLblPos val="nextTo"/>
        <c:crossAx val="78123776"/>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275B48-EA76-44FF-8ACB-950A679B6901}"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93D4FC6B-FB95-42C2-B475-9D13F916BD74}">
      <dgm:prSet phldrT="[Text]"/>
      <dgm:spPr/>
      <dgm:t>
        <a:bodyPr/>
        <a:lstStyle/>
        <a:p>
          <a:r>
            <a:rPr lang="en-US"/>
            <a:t>PET amyloid and tau</a:t>
          </a:r>
        </a:p>
      </dgm:t>
    </dgm:pt>
    <dgm:pt modelId="{2D004AC8-89C0-4708-A813-3884DAF43B4A}" type="parTrans" cxnId="{D59BED97-1FC0-4FEF-8BCE-4A5E0BEFB2C3}">
      <dgm:prSet/>
      <dgm:spPr/>
      <dgm:t>
        <a:bodyPr/>
        <a:lstStyle/>
        <a:p>
          <a:endParaRPr lang="en-US"/>
        </a:p>
      </dgm:t>
    </dgm:pt>
    <dgm:pt modelId="{B8B7460E-7568-4B66-B894-FDAA6544637F}" type="sibTrans" cxnId="{D59BED97-1FC0-4FEF-8BCE-4A5E0BEFB2C3}">
      <dgm:prSet/>
      <dgm:spPr/>
      <dgm:t>
        <a:bodyPr/>
        <a:lstStyle/>
        <a:p>
          <a:endParaRPr lang="en-US"/>
        </a:p>
      </dgm:t>
    </dgm:pt>
    <dgm:pt modelId="{87586980-36D6-4EA5-BFBF-3DC3A2BC28D7}">
      <dgm:prSet phldrT="[Text]"/>
      <dgm:spPr/>
      <dgm:t>
        <a:bodyPr/>
        <a:lstStyle/>
        <a:p>
          <a:r>
            <a:rPr lang="en-US"/>
            <a:t>CSF</a:t>
          </a:r>
        </a:p>
        <a:p>
          <a:r>
            <a:rPr lang="en-US"/>
            <a:t>Blood tests</a:t>
          </a:r>
        </a:p>
      </dgm:t>
    </dgm:pt>
    <dgm:pt modelId="{0AF244B0-8FCE-4217-A00B-C5D0B646B8B2}" type="parTrans" cxnId="{43A6A055-DC43-44A6-A47D-ADD03E005117}">
      <dgm:prSet/>
      <dgm:spPr/>
      <dgm:t>
        <a:bodyPr/>
        <a:lstStyle/>
        <a:p>
          <a:endParaRPr lang="en-US"/>
        </a:p>
      </dgm:t>
    </dgm:pt>
    <dgm:pt modelId="{FB60FDC0-F71F-4186-8827-D8CF43EF8680}" type="sibTrans" cxnId="{43A6A055-DC43-44A6-A47D-ADD03E005117}">
      <dgm:prSet/>
      <dgm:spPr/>
      <dgm:t>
        <a:bodyPr/>
        <a:lstStyle/>
        <a:p>
          <a:endParaRPr lang="en-US"/>
        </a:p>
      </dgm:t>
    </dgm:pt>
    <dgm:pt modelId="{0AF80C34-BF7D-4887-8006-D6B3616D9BDA}">
      <dgm:prSet phldrT="[Text]"/>
      <dgm:spPr/>
      <dgm:t>
        <a:bodyPr/>
        <a:lstStyle/>
        <a:p>
          <a:r>
            <a:rPr lang="en-US"/>
            <a:t>Emerging biomarkers</a:t>
          </a:r>
        </a:p>
        <a:p>
          <a:r>
            <a:rPr lang="en-US"/>
            <a:t>- Retinal imaging</a:t>
          </a:r>
        </a:p>
        <a:p>
          <a:r>
            <a:rPr lang="en-US"/>
            <a:t>- Skin and saliva</a:t>
          </a:r>
        </a:p>
      </dgm:t>
    </dgm:pt>
    <dgm:pt modelId="{567FB7B3-06DC-4CF7-BE76-560E84FAFF0F}" type="parTrans" cxnId="{779B5D48-9654-4D86-AC8A-D496501D874D}">
      <dgm:prSet/>
      <dgm:spPr/>
      <dgm:t>
        <a:bodyPr/>
        <a:lstStyle/>
        <a:p>
          <a:endParaRPr lang="en-US"/>
        </a:p>
      </dgm:t>
    </dgm:pt>
    <dgm:pt modelId="{53976398-1452-4268-9626-74D309CC9C18}" type="sibTrans" cxnId="{779B5D48-9654-4D86-AC8A-D496501D874D}">
      <dgm:prSet/>
      <dgm:spPr/>
      <dgm:t>
        <a:bodyPr/>
        <a:lstStyle/>
        <a:p>
          <a:endParaRPr lang="en-US"/>
        </a:p>
      </dgm:t>
    </dgm:pt>
    <dgm:pt modelId="{FFAAAA8C-E9E6-4F4E-AFF1-791C2FA7B109}" type="pres">
      <dgm:prSet presAssocID="{34275B48-EA76-44FF-8ACB-950A679B6901}" presName="linearFlow" presStyleCnt="0">
        <dgm:presLayoutVars>
          <dgm:dir/>
          <dgm:resizeHandles val="exact"/>
        </dgm:presLayoutVars>
      </dgm:prSet>
      <dgm:spPr/>
    </dgm:pt>
    <dgm:pt modelId="{77BBE14E-8D5B-4078-951D-444AFD2B547C}" type="pres">
      <dgm:prSet presAssocID="{93D4FC6B-FB95-42C2-B475-9D13F916BD74}" presName="composite" presStyleCnt="0"/>
      <dgm:spPr/>
    </dgm:pt>
    <dgm:pt modelId="{5D370D9B-3FF6-4E98-838E-CFF8EE922CD2}" type="pres">
      <dgm:prSet presAssocID="{93D4FC6B-FB95-42C2-B475-9D13F916BD74}" presName="imgShp" presStyleLbl="fgImgPlace1" presStyleIdx="0" presStyleCnt="3"/>
      <dgm:spPr>
        <a:blipFill rotWithShape="1">
          <a:blip xmlns:r="http://schemas.openxmlformats.org/officeDocument/2006/relationships" r:embed="rId1"/>
          <a:srcRect/>
          <a:stretch>
            <a:fillRect l="-1000" r="-1000"/>
          </a:stretch>
        </a:blipFill>
      </dgm:spPr>
    </dgm:pt>
    <dgm:pt modelId="{C920D63A-B7D4-404D-A20B-248469DA99D6}" type="pres">
      <dgm:prSet presAssocID="{93D4FC6B-FB95-42C2-B475-9D13F916BD74}" presName="txShp" presStyleLbl="node1" presStyleIdx="0" presStyleCnt="3">
        <dgm:presLayoutVars>
          <dgm:bulletEnabled val="1"/>
        </dgm:presLayoutVars>
      </dgm:prSet>
      <dgm:spPr/>
    </dgm:pt>
    <dgm:pt modelId="{1EC433D4-6024-4066-9271-BF9DD25AF243}" type="pres">
      <dgm:prSet presAssocID="{B8B7460E-7568-4B66-B894-FDAA6544637F}" presName="spacing" presStyleCnt="0"/>
      <dgm:spPr/>
    </dgm:pt>
    <dgm:pt modelId="{F8B7F5FA-88A8-4D94-A993-CAAA496C6676}" type="pres">
      <dgm:prSet presAssocID="{87586980-36D6-4EA5-BFBF-3DC3A2BC28D7}" presName="composite" presStyleCnt="0"/>
      <dgm:spPr/>
    </dgm:pt>
    <dgm:pt modelId="{E3CD8F0A-4DB1-44D7-A289-E470932460E1}" type="pres">
      <dgm:prSet presAssocID="{87586980-36D6-4EA5-BFBF-3DC3A2BC28D7}" presName="imgShp" presStyleLbl="fgImgPlace1" presStyleIdx="1" presStyleCnt="3"/>
      <dgm:spPr>
        <a:blipFill rotWithShape="1">
          <a:blip xmlns:r="http://schemas.openxmlformats.org/officeDocument/2006/relationships" r:embed="rId2"/>
          <a:srcRect/>
          <a:stretch>
            <a:fillRect l="-19000" r="-19000"/>
          </a:stretch>
        </a:blipFill>
      </dgm:spPr>
    </dgm:pt>
    <dgm:pt modelId="{0776703F-4BEE-4FEA-B827-672EB11B6565}" type="pres">
      <dgm:prSet presAssocID="{87586980-36D6-4EA5-BFBF-3DC3A2BC28D7}" presName="txShp" presStyleLbl="node1" presStyleIdx="1" presStyleCnt="3">
        <dgm:presLayoutVars>
          <dgm:bulletEnabled val="1"/>
        </dgm:presLayoutVars>
      </dgm:prSet>
      <dgm:spPr/>
    </dgm:pt>
    <dgm:pt modelId="{A8E09C1E-4A44-43F9-AFDD-AD0A8D43B0AF}" type="pres">
      <dgm:prSet presAssocID="{FB60FDC0-F71F-4186-8827-D8CF43EF8680}" presName="spacing" presStyleCnt="0"/>
      <dgm:spPr/>
    </dgm:pt>
    <dgm:pt modelId="{341921CF-D0EB-42D1-978E-1140A56059C7}" type="pres">
      <dgm:prSet presAssocID="{0AF80C34-BF7D-4887-8006-D6B3616D9BDA}" presName="composite" presStyleCnt="0"/>
      <dgm:spPr/>
    </dgm:pt>
    <dgm:pt modelId="{6FD3B9AB-5E70-487B-BEAE-DF6305CBB9EE}" type="pres">
      <dgm:prSet presAssocID="{0AF80C34-BF7D-4887-8006-D6B3616D9BDA}" presName="imgShp" presStyleLbl="fgImgPlace1" presStyleIdx="2" presStyleCnt="3"/>
      <dgm:spPr>
        <a:blipFill rotWithShape="1">
          <a:blip xmlns:r="http://schemas.openxmlformats.org/officeDocument/2006/relationships" r:embed="rId3"/>
          <a:srcRect/>
          <a:stretch>
            <a:fillRect l="-17000" r="-17000"/>
          </a:stretch>
        </a:blipFill>
      </dgm:spPr>
    </dgm:pt>
    <dgm:pt modelId="{6A98300C-5619-485E-B9F8-679F1FBCBD2A}" type="pres">
      <dgm:prSet presAssocID="{0AF80C34-BF7D-4887-8006-D6B3616D9BDA}" presName="txShp" presStyleLbl="node1" presStyleIdx="2" presStyleCnt="3">
        <dgm:presLayoutVars>
          <dgm:bulletEnabled val="1"/>
        </dgm:presLayoutVars>
      </dgm:prSet>
      <dgm:spPr/>
    </dgm:pt>
  </dgm:ptLst>
  <dgm:cxnLst>
    <dgm:cxn modelId="{7C080609-75BC-4D25-A0E8-9D194A86D296}" type="presOf" srcId="{87586980-36D6-4EA5-BFBF-3DC3A2BC28D7}" destId="{0776703F-4BEE-4FEA-B827-672EB11B6565}" srcOrd="0" destOrd="0" presId="urn:microsoft.com/office/officeart/2005/8/layout/vList3"/>
    <dgm:cxn modelId="{DC440C15-0597-4B0B-8D98-2B0EC8F14ECD}" type="presOf" srcId="{34275B48-EA76-44FF-8ACB-950A679B6901}" destId="{FFAAAA8C-E9E6-4F4E-AFF1-791C2FA7B109}" srcOrd="0" destOrd="0" presId="urn:microsoft.com/office/officeart/2005/8/layout/vList3"/>
    <dgm:cxn modelId="{779B5D48-9654-4D86-AC8A-D496501D874D}" srcId="{34275B48-EA76-44FF-8ACB-950A679B6901}" destId="{0AF80C34-BF7D-4887-8006-D6B3616D9BDA}" srcOrd="2" destOrd="0" parTransId="{567FB7B3-06DC-4CF7-BE76-560E84FAFF0F}" sibTransId="{53976398-1452-4268-9626-74D309CC9C18}"/>
    <dgm:cxn modelId="{43A6A055-DC43-44A6-A47D-ADD03E005117}" srcId="{34275B48-EA76-44FF-8ACB-950A679B6901}" destId="{87586980-36D6-4EA5-BFBF-3DC3A2BC28D7}" srcOrd="1" destOrd="0" parTransId="{0AF244B0-8FCE-4217-A00B-C5D0B646B8B2}" sibTransId="{FB60FDC0-F71F-4186-8827-D8CF43EF8680}"/>
    <dgm:cxn modelId="{D59BED97-1FC0-4FEF-8BCE-4A5E0BEFB2C3}" srcId="{34275B48-EA76-44FF-8ACB-950A679B6901}" destId="{93D4FC6B-FB95-42C2-B475-9D13F916BD74}" srcOrd="0" destOrd="0" parTransId="{2D004AC8-89C0-4708-A813-3884DAF43B4A}" sibTransId="{B8B7460E-7568-4B66-B894-FDAA6544637F}"/>
    <dgm:cxn modelId="{2F5E5DDB-5461-47A4-99C9-65A8ABEB26DA}" type="presOf" srcId="{93D4FC6B-FB95-42C2-B475-9D13F916BD74}" destId="{C920D63A-B7D4-404D-A20B-248469DA99D6}" srcOrd="0" destOrd="0" presId="urn:microsoft.com/office/officeart/2005/8/layout/vList3"/>
    <dgm:cxn modelId="{BAB0F5E9-B7DC-48FB-8923-0510A2EF16CE}" type="presOf" srcId="{0AF80C34-BF7D-4887-8006-D6B3616D9BDA}" destId="{6A98300C-5619-485E-B9F8-679F1FBCBD2A}" srcOrd="0" destOrd="0" presId="urn:microsoft.com/office/officeart/2005/8/layout/vList3"/>
    <dgm:cxn modelId="{3A8B2C34-52AC-443A-80DA-11DD43AD7EEC}" type="presParOf" srcId="{FFAAAA8C-E9E6-4F4E-AFF1-791C2FA7B109}" destId="{77BBE14E-8D5B-4078-951D-444AFD2B547C}" srcOrd="0" destOrd="0" presId="urn:microsoft.com/office/officeart/2005/8/layout/vList3"/>
    <dgm:cxn modelId="{348FA511-AED1-40D1-B347-093D9873CE06}" type="presParOf" srcId="{77BBE14E-8D5B-4078-951D-444AFD2B547C}" destId="{5D370D9B-3FF6-4E98-838E-CFF8EE922CD2}" srcOrd="0" destOrd="0" presId="urn:microsoft.com/office/officeart/2005/8/layout/vList3"/>
    <dgm:cxn modelId="{4F247E8D-B835-4818-BAF1-0843CDCEAEB2}" type="presParOf" srcId="{77BBE14E-8D5B-4078-951D-444AFD2B547C}" destId="{C920D63A-B7D4-404D-A20B-248469DA99D6}" srcOrd="1" destOrd="0" presId="urn:microsoft.com/office/officeart/2005/8/layout/vList3"/>
    <dgm:cxn modelId="{764ACE92-5E67-4068-9F5E-8DB559F93741}" type="presParOf" srcId="{FFAAAA8C-E9E6-4F4E-AFF1-791C2FA7B109}" destId="{1EC433D4-6024-4066-9271-BF9DD25AF243}" srcOrd="1" destOrd="0" presId="urn:microsoft.com/office/officeart/2005/8/layout/vList3"/>
    <dgm:cxn modelId="{75730812-434D-406E-BCDA-C505F0DC081A}" type="presParOf" srcId="{FFAAAA8C-E9E6-4F4E-AFF1-791C2FA7B109}" destId="{F8B7F5FA-88A8-4D94-A993-CAAA496C6676}" srcOrd="2" destOrd="0" presId="urn:microsoft.com/office/officeart/2005/8/layout/vList3"/>
    <dgm:cxn modelId="{6620D2A3-B99A-4FBC-A097-59D28845AED7}" type="presParOf" srcId="{F8B7F5FA-88A8-4D94-A993-CAAA496C6676}" destId="{E3CD8F0A-4DB1-44D7-A289-E470932460E1}" srcOrd="0" destOrd="0" presId="urn:microsoft.com/office/officeart/2005/8/layout/vList3"/>
    <dgm:cxn modelId="{9BA6A94A-448F-4852-9AAD-9D9862D0FCAD}" type="presParOf" srcId="{F8B7F5FA-88A8-4D94-A993-CAAA496C6676}" destId="{0776703F-4BEE-4FEA-B827-672EB11B6565}" srcOrd="1" destOrd="0" presId="urn:microsoft.com/office/officeart/2005/8/layout/vList3"/>
    <dgm:cxn modelId="{2145A0F1-945B-4175-9C63-E0FF068FBFA4}" type="presParOf" srcId="{FFAAAA8C-E9E6-4F4E-AFF1-791C2FA7B109}" destId="{A8E09C1E-4A44-43F9-AFDD-AD0A8D43B0AF}" srcOrd="3" destOrd="0" presId="urn:microsoft.com/office/officeart/2005/8/layout/vList3"/>
    <dgm:cxn modelId="{1FC467E6-61F2-4A95-A1D4-D37CE5F17971}" type="presParOf" srcId="{FFAAAA8C-E9E6-4F4E-AFF1-791C2FA7B109}" destId="{341921CF-D0EB-42D1-978E-1140A56059C7}" srcOrd="4" destOrd="0" presId="urn:microsoft.com/office/officeart/2005/8/layout/vList3"/>
    <dgm:cxn modelId="{9D5B739D-36DD-4F51-857B-197C6FA3056B}" type="presParOf" srcId="{341921CF-D0EB-42D1-978E-1140A56059C7}" destId="{6FD3B9AB-5E70-487B-BEAE-DF6305CBB9EE}" srcOrd="0" destOrd="0" presId="urn:microsoft.com/office/officeart/2005/8/layout/vList3"/>
    <dgm:cxn modelId="{4763A1B7-B325-4E43-A996-E33A7188DFEC}" type="presParOf" srcId="{341921CF-D0EB-42D1-978E-1140A56059C7}" destId="{6A98300C-5619-485E-B9F8-679F1FBCBD2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0D63A-B7D4-404D-A20B-248469DA99D6}">
      <dsp:nvSpPr>
        <dsp:cNvPr id="0" name=""/>
        <dsp:cNvSpPr/>
      </dsp:nvSpPr>
      <dsp:spPr>
        <a:xfrm rot="10800000">
          <a:off x="1205325" y="157617"/>
          <a:ext cx="3190215" cy="1607100"/>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8687"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a:t>PET amyloid and tau</a:t>
          </a:r>
        </a:p>
      </dsp:txBody>
      <dsp:txXfrm rot="10800000">
        <a:off x="1607100" y="157617"/>
        <a:ext cx="2788440" cy="1607100"/>
      </dsp:txXfrm>
    </dsp:sp>
    <dsp:sp modelId="{5D370D9B-3FF6-4E98-838E-CFF8EE922CD2}">
      <dsp:nvSpPr>
        <dsp:cNvPr id="0" name=""/>
        <dsp:cNvSpPr/>
      </dsp:nvSpPr>
      <dsp:spPr>
        <a:xfrm>
          <a:off x="401775" y="157617"/>
          <a:ext cx="1607100" cy="1607100"/>
        </a:xfrm>
        <a:prstGeom prst="ellipse">
          <a:avLst/>
        </a:prstGeom>
        <a:blipFill rotWithShape="1">
          <a:blip xmlns:r="http://schemas.openxmlformats.org/officeDocument/2006/relationships" r:embed="rId1"/>
          <a:srcRect/>
          <a:stretch>
            <a:fillRect l="-1000" r="-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76703F-4BEE-4FEA-B827-672EB11B6565}">
      <dsp:nvSpPr>
        <dsp:cNvPr id="0" name=""/>
        <dsp:cNvSpPr/>
      </dsp:nvSpPr>
      <dsp:spPr>
        <a:xfrm rot="10800000">
          <a:off x="1205325" y="2244449"/>
          <a:ext cx="3190215" cy="1607100"/>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8687"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a:t>CSF</a:t>
          </a:r>
        </a:p>
        <a:p>
          <a:pPr marL="0" lvl="0" indent="0" algn="ctr" defTabSz="933450">
            <a:lnSpc>
              <a:spcPct val="90000"/>
            </a:lnSpc>
            <a:spcBef>
              <a:spcPct val="0"/>
            </a:spcBef>
            <a:spcAft>
              <a:spcPct val="35000"/>
            </a:spcAft>
            <a:buNone/>
          </a:pPr>
          <a:r>
            <a:rPr lang="en-US" sz="2100" kern="1200"/>
            <a:t>Blood tests</a:t>
          </a:r>
        </a:p>
      </dsp:txBody>
      <dsp:txXfrm rot="10800000">
        <a:off x="1607100" y="2244449"/>
        <a:ext cx="2788440" cy="1607100"/>
      </dsp:txXfrm>
    </dsp:sp>
    <dsp:sp modelId="{E3CD8F0A-4DB1-44D7-A289-E470932460E1}">
      <dsp:nvSpPr>
        <dsp:cNvPr id="0" name=""/>
        <dsp:cNvSpPr/>
      </dsp:nvSpPr>
      <dsp:spPr>
        <a:xfrm>
          <a:off x="401775" y="2244449"/>
          <a:ext cx="1607100" cy="1607100"/>
        </a:xfrm>
        <a:prstGeom prst="ellipse">
          <a:avLst/>
        </a:prstGeom>
        <a:blipFill rotWithShape="1">
          <a:blip xmlns:r="http://schemas.openxmlformats.org/officeDocument/2006/relationships" r:embed="rId2"/>
          <a:srcRect/>
          <a:stretch>
            <a:fillRect l="-19000" r="-1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98300C-5619-485E-B9F8-679F1FBCBD2A}">
      <dsp:nvSpPr>
        <dsp:cNvPr id="0" name=""/>
        <dsp:cNvSpPr/>
      </dsp:nvSpPr>
      <dsp:spPr>
        <a:xfrm rot="10800000">
          <a:off x="1205325" y="4331282"/>
          <a:ext cx="3190215" cy="1607100"/>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8687"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a:t>Emerging biomarkers</a:t>
          </a:r>
        </a:p>
        <a:p>
          <a:pPr marL="0" lvl="0" indent="0" algn="ctr" defTabSz="933450">
            <a:lnSpc>
              <a:spcPct val="90000"/>
            </a:lnSpc>
            <a:spcBef>
              <a:spcPct val="0"/>
            </a:spcBef>
            <a:spcAft>
              <a:spcPct val="35000"/>
            </a:spcAft>
            <a:buNone/>
          </a:pPr>
          <a:r>
            <a:rPr lang="en-US" sz="2100" kern="1200"/>
            <a:t>- Retinal imaging</a:t>
          </a:r>
        </a:p>
        <a:p>
          <a:pPr marL="0" lvl="0" indent="0" algn="ctr" defTabSz="933450">
            <a:lnSpc>
              <a:spcPct val="90000"/>
            </a:lnSpc>
            <a:spcBef>
              <a:spcPct val="0"/>
            </a:spcBef>
            <a:spcAft>
              <a:spcPct val="35000"/>
            </a:spcAft>
            <a:buNone/>
          </a:pPr>
          <a:r>
            <a:rPr lang="en-US" sz="2100" kern="1200"/>
            <a:t>- Skin and saliva</a:t>
          </a:r>
        </a:p>
      </dsp:txBody>
      <dsp:txXfrm rot="10800000">
        <a:off x="1607100" y="4331282"/>
        <a:ext cx="2788440" cy="1607100"/>
      </dsp:txXfrm>
    </dsp:sp>
    <dsp:sp modelId="{6FD3B9AB-5E70-487B-BEAE-DF6305CBB9EE}">
      <dsp:nvSpPr>
        <dsp:cNvPr id="0" name=""/>
        <dsp:cNvSpPr/>
      </dsp:nvSpPr>
      <dsp:spPr>
        <a:xfrm>
          <a:off x="401775" y="4331282"/>
          <a:ext cx="1607100" cy="1607100"/>
        </a:xfrm>
        <a:prstGeom prst="ellipse">
          <a:avLst/>
        </a:prstGeom>
        <a:blipFill rotWithShape="1">
          <a:blip xmlns:r="http://schemas.openxmlformats.org/officeDocument/2006/relationships" r:embed="rId3"/>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D49B4B-2FE4-4B73-8F67-BBC856DF200F}" type="datetimeFigureOut">
              <a:rPr lang="en-US" smtClean="0"/>
              <a:t>3/27/2025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AFAB62-EAFC-433B-A804-BD313042E227}" type="slidenum">
              <a:rPr lang="en-US" smtClean="0"/>
              <a:t>‹#›</a:t>
            </a:fld>
            <a:endParaRPr lang="en-US"/>
          </a:p>
        </p:txBody>
      </p:sp>
    </p:spTree>
    <p:extLst>
      <p:ext uri="{BB962C8B-B14F-4D97-AF65-F5344CB8AC3E}">
        <p14:creationId xmlns:p14="http://schemas.microsoft.com/office/powerpoint/2010/main" val="3824686066"/>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600"/>
      </a:spcBef>
      <a:spcAft>
        <a:spcPts val="600"/>
      </a:spcAft>
      <a:defRPr sz="1200" kern="1200">
        <a:solidFill>
          <a:schemeClr val="tx1"/>
        </a:solidFill>
        <a:latin typeface="+mn-lt"/>
        <a:ea typeface="+mn-ea"/>
        <a:cs typeface="+mn-cs"/>
      </a:defRPr>
    </a:lvl1pPr>
    <a:lvl2pPr marL="457200" algn="l" defTabSz="914400" rtl="0" eaLnBrk="1" latinLnBrk="0" hangingPunct="1">
      <a:spcBef>
        <a:spcPts val="600"/>
      </a:spcBef>
      <a:spcAft>
        <a:spcPts val="600"/>
      </a:spcAft>
      <a:defRPr sz="1200" kern="1200">
        <a:solidFill>
          <a:schemeClr val="tx1"/>
        </a:solidFill>
        <a:latin typeface="+mn-lt"/>
        <a:ea typeface="+mn-ea"/>
        <a:cs typeface="+mn-cs"/>
      </a:defRPr>
    </a:lvl2pPr>
    <a:lvl3pPr marL="914400" algn="l" defTabSz="914400" rtl="0" eaLnBrk="1" latinLnBrk="0" hangingPunct="1">
      <a:spcBef>
        <a:spcPts val="600"/>
      </a:spcBef>
      <a:spcAft>
        <a:spcPts val="600"/>
      </a:spcAft>
      <a:defRPr sz="1200" kern="1200">
        <a:solidFill>
          <a:schemeClr val="tx1"/>
        </a:solidFill>
        <a:latin typeface="+mn-lt"/>
        <a:ea typeface="+mn-ea"/>
        <a:cs typeface="+mn-cs"/>
      </a:defRPr>
    </a:lvl3pPr>
    <a:lvl4pPr marL="1371600" algn="l" defTabSz="914400" rtl="0" eaLnBrk="1" latinLnBrk="0" hangingPunct="1">
      <a:spcBef>
        <a:spcPts val="600"/>
      </a:spcBef>
      <a:spcAft>
        <a:spcPts val="600"/>
      </a:spcAft>
      <a:defRPr sz="1200" kern="1200">
        <a:solidFill>
          <a:schemeClr val="tx1"/>
        </a:solidFill>
        <a:latin typeface="+mn-lt"/>
        <a:ea typeface="+mn-ea"/>
        <a:cs typeface="+mn-cs"/>
      </a:defRPr>
    </a:lvl4pPr>
    <a:lvl5pPr marL="1828800" algn="l" defTabSz="914400" rtl="0" eaLnBrk="1" latinLnBrk="0" hangingPunct="1">
      <a:spcBef>
        <a:spcPts val="600"/>
      </a:spcBef>
      <a:spcAft>
        <a:spcPts val="60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helancet.com/journals/lanhl/article/PIIS2666-7568%2824%2900148-X/fulltext"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lz-journals.onlinelibrary.wiley.com/doi/10.1002/alz.13859#alz13859-bib-0007"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alz-journals.onlinelibrary.wiley.com/doi/10.1002/alz.13859#alz13859-tbl-0002" TargetMode="External"/><Relationship Id="rId4" Type="http://schemas.openxmlformats.org/officeDocument/2006/relationships/hyperlink" Target="https://alz-journals.onlinelibrary.wiley.com/doi/10.1002/alz.13859#alz13859-tbl-000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thelancet.com/journals/lanhl/article/PIIS2666-7568%2824%2900148-X/fulltex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rontiersin.org/journals/physiology/articles/10.3389/fphys.2014.00522/full#B14"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frontiersin.org/journals/physiology/articles/10.3389/fphys.2014.00522/full#B34" TargetMode="External"/><Relationship Id="rId5" Type="http://schemas.openxmlformats.org/officeDocument/2006/relationships/hyperlink" Target="https://www.frontiersin.org/journals/physiology/articles/10.3389/fphys.2014.00522/full#B67" TargetMode="External"/><Relationship Id="rId4" Type="http://schemas.openxmlformats.org/officeDocument/2006/relationships/hyperlink" Target="https://www.frontiersin.org/journals/physiology/articles/10.3389/fphys.2014.00522/full#B3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3</a:t>
            </a:fld>
            <a:endParaRPr lang="en-US"/>
          </a:p>
        </p:txBody>
      </p:sp>
    </p:spTree>
    <p:extLst>
      <p:ext uri="{BB962C8B-B14F-4D97-AF65-F5344CB8AC3E}">
        <p14:creationId xmlns:p14="http://schemas.microsoft.com/office/powerpoint/2010/main" val="4189849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2011 NIA and </a:t>
            </a:r>
            <a:r>
              <a:rPr lang="en-US" err="1"/>
              <a:t>Alz</a:t>
            </a:r>
            <a:r>
              <a:rPr lang="en-US"/>
              <a:t> Association created a work group to form a hypothetical model of biomarkers in the preclinical phase (no objective evidence of cog impairment).</a:t>
            </a:r>
          </a:p>
          <a:p>
            <a:pPr marL="228600" indent="-228600">
              <a:buAutoNum type="arabicPeriod"/>
            </a:pPr>
            <a:r>
              <a:rPr lang="en-US"/>
              <a:t>AB accumulation: protein misshapes, clumps into plaques, collect along neurons and interfere with function (15 yrs prior to cognitive </a:t>
            </a:r>
            <a:r>
              <a:rPr lang="en-US" err="1"/>
              <a:t>sx</a:t>
            </a:r>
            <a:r>
              <a:rPr lang="en-US"/>
              <a:t>)</a:t>
            </a:r>
          </a:p>
          <a:p>
            <a:pPr marL="228600" indent="-228600">
              <a:buAutoNum type="arabicPeriod"/>
            </a:pPr>
            <a:r>
              <a:rPr lang="en-US"/>
              <a:t>Synaptic dysfunction: AB plaques impair synaptic function, slows signaling more leading to more dysfunction</a:t>
            </a:r>
          </a:p>
          <a:p>
            <a:pPr marL="228600" indent="-228600">
              <a:buAutoNum type="arabicPeriod"/>
            </a:pPr>
            <a:r>
              <a:rPr lang="en-US"/>
              <a:t>Tau – mediated neuronal injury: tau normally stabilizes microtubules.  AB dysfunction leads tau proteins to misshape and form fibers and tangles, that accumulate and block communication between neurons</a:t>
            </a:r>
          </a:p>
          <a:p>
            <a:pPr marL="228600" indent="-228600">
              <a:buAutoNum type="arabicPeriod"/>
            </a:pPr>
            <a:r>
              <a:rPr lang="en-US"/>
              <a:t>Changes in Brain Structure/atrophy: cell death, atrophy, primarily medial temporal</a:t>
            </a:r>
          </a:p>
        </p:txBody>
      </p:sp>
      <p:sp>
        <p:nvSpPr>
          <p:cNvPr id="4" name="Slide Number Placeholder 3"/>
          <p:cNvSpPr>
            <a:spLocks noGrp="1"/>
          </p:cNvSpPr>
          <p:nvPr>
            <p:ph type="sldNum" sz="quarter" idx="5"/>
          </p:nvPr>
        </p:nvSpPr>
        <p:spPr/>
        <p:txBody>
          <a:bodyPr/>
          <a:lstStyle/>
          <a:p>
            <a:fld id="{7BAFAB62-EAFC-433B-A804-BD313042E227}" type="slidenum">
              <a:rPr lang="en-US" smtClean="0"/>
              <a:t>15</a:t>
            </a:fld>
            <a:endParaRPr lang="en-US"/>
          </a:p>
        </p:txBody>
      </p:sp>
    </p:spTree>
    <p:extLst>
      <p:ext uri="{BB962C8B-B14F-4D97-AF65-F5344CB8AC3E}">
        <p14:creationId xmlns:p14="http://schemas.microsoft.com/office/powerpoint/2010/main" val="47099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Biomarkers – reliable predictors and indicators of disease and disease progression</a:t>
            </a:r>
          </a:p>
          <a:p>
            <a:pPr marL="171450" indent="-171450">
              <a:buFontTx/>
              <a:buChar char="-"/>
            </a:pPr>
            <a:r>
              <a:rPr lang="en-US"/>
              <a:t>Glucose for insulin resistance and diabetes</a:t>
            </a:r>
          </a:p>
          <a:p>
            <a:pPr marL="171450" indent="-171450">
              <a:buFontTx/>
              <a:buChar char="-"/>
            </a:pPr>
            <a:r>
              <a:rPr lang="en-US"/>
              <a:t>Cholesterol for heart disease</a:t>
            </a:r>
          </a:p>
        </p:txBody>
      </p:sp>
      <p:sp>
        <p:nvSpPr>
          <p:cNvPr id="4" name="Slide Number Placeholder 3"/>
          <p:cNvSpPr>
            <a:spLocks noGrp="1"/>
          </p:cNvSpPr>
          <p:nvPr>
            <p:ph type="sldNum" sz="quarter" idx="5"/>
          </p:nvPr>
        </p:nvSpPr>
        <p:spPr/>
        <p:txBody>
          <a:bodyPr/>
          <a:lstStyle/>
          <a:p>
            <a:fld id="{7BAFAB62-EAFC-433B-A804-BD313042E227}" type="slidenum">
              <a:rPr lang="en-US" smtClean="0"/>
              <a:t>20</a:t>
            </a:fld>
            <a:endParaRPr lang="en-US"/>
          </a:p>
        </p:txBody>
      </p:sp>
    </p:spTree>
    <p:extLst>
      <p:ext uri="{BB962C8B-B14F-4D97-AF65-F5344CB8AC3E}">
        <p14:creationId xmlns:p14="http://schemas.microsoft.com/office/powerpoint/2010/main" val="3417496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21</a:t>
            </a:fld>
            <a:endParaRPr lang="en-US"/>
          </a:p>
        </p:txBody>
      </p:sp>
    </p:spTree>
    <p:extLst>
      <p:ext uri="{BB962C8B-B14F-4D97-AF65-F5344CB8AC3E}">
        <p14:creationId xmlns:p14="http://schemas.microsoft.com/office/powerpoint/2010/main" val="1101867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200">
                <a:solidFill>
                  <a:schemeClr val="tx1"/>
                </a:solidFill>
              </a:rPr>
              <a:t>Topic</a:t>
            </a:r>
          </a:p>
        </p:txBody>
      </p:sp>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200">
                <a:solidFill>
                  <a:schemeClr val="tx1"/>
                </a:solidFill>
              </a:rPr>
              <a:t>Slide </a:t>
            </a:r>
            <a:fld id="{0C6F8444-FCEC-6447-B1F1-06CE8BC8270F}" type="slidenum">
              <a:rPr lang="en-US" sz="1200">
                <a:solidFill>
                  <a:schemeClr val="tx1"/>
                </a:solidFill>
              </a:rPr>
              <a:pPr eaLnBrk="1" hangingPunct="1"/>
              <a:t>22</a:t>
            </a:fld>
            <a:endParaRPr lang="en-US" sz="1200">
              <a:solidFill>
                <a:schemeClr val="tx1"/>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AFAB62-EAFC-433B-A804-BD313042E227}" type="slidenum">
              <a:rPr lang="en-US" smtClean="0"/>
              <a:t>23</a:t>
            </a:fld>
            <a:endParaRPr lang="en-US"/>
          </a:p>
        </p:txBody>
      </p:sp>
    </p:spTree>
    <p:extLst>
      <p:ext uri="{BB962C8B-B14F-4D97-AF65-F5344CB8AC3E}">
        <p14:creationId xmlns:p14="http://schemas.microsoft.com/office/powerpoint/2010/main" val="2566779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200">
                <a:solidFill>
                  <a:schemeClr val="tx1"/>
                </a:solidFill>
              </a:rPr>
              <a:t>Topic</a:t>
            </a:r>
          </a:p>
        </p:txBody>
      </p:sp>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200">
                <a:solidFill>
                  <a:schemeClr val="tx1"/>
                </a:solidFill>
              </a:rPr>
              <a:t>Slide </a:t>
            </a:r>
            <a:fld id="{CDFC98E9-AD33-3640-919E-C3DEAAB9AFD1}" type="slidenum">
              <a:rPr lang="en-US" sz="1200">
                <a:solidFill>
                  <a:schemeClr val="tx1"/>
                </a:solidFill>
              </a:rPr>
              <a:pPr eaLnBrk="1" hangingPunct="1"/>
              <a:t>24</a:t>
            </a:fld>
            <a:endParaRPr lang="en-US" sz="1200">
              <a:solidFill>
                <a:schemeClr val="tx1"/>
              </a:solidFill>
            </a:endParaRPr>
          </a:p>
        </p:txBody>
      </p:sp>
      <p:sp>
        <p:nvSpPr>
          <p:cNvPr id="66563" name="Rectangle 1026"/>
          <p:cNvSpPr>
            <a:spLocks noGrp="1" noRot="1" noChangeAspect="1" noChangeArrowheads="1" noTextEdit="1"/>
          </p:cNvSpPr>
          <p:nvPr>
            <p:ph type="sldImg"/>
          </p:nvPr>
        </p:nvSpPr>
        <p:spPr>
          <a:ln/>
        </p:spPr>
      </p:sp>
      <p:sp>
        <p:nvSpPr>
          <p:cNvPr id="66564"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200">
                <a:solidFill>
                  <a:schemeClr val="tx1"/>
                </a:solidFill>
              </a:rPr>
              <a:t>Topic</a:t>
            </a:r>
          </a:p>
        </p:txBody>
      </p:sp>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200">
                <a:solidFill>
                  <a:schemeClr val="tx1"/>
                </a:solidFill>
              </a:rPr>
              <a:t>Slide </a:t>
            </a:r>
            <a:fld id="{72B9B354-D2B8-A44A-A840-11D38346AA78}" type="slidenum">
              <a:rPr lang="en-US" sz="1200">
                <a:solidFill>
                  <a:schemeClr val="tx1"/>
                </a:solidFill>
              </a:rPr>
              <a:pPr eaLnBrk="1" hangingPunct="1"/>
              <a:t>25</a:t>
            </a:fld>
            <a:endParaRPr lang="en-US" sz="1200">
              <a:solidFill>
                <a:schemeClr val="tx1"/>
              </a:solidFill>
            </a:endParaRPr>
          </a:p>
        </p:txBody>
      </p:sp>
      <p:sp>
        <p:nvSpPr>
          <p:cNvPr id="68611" name="Rectangle 1026"/>
          <p:cNvSpPr>
            <a:spLocks noGrp="1" noRot="1" noChangeAspect="1" noChangeArrowheads="1" noTextEdit="1"/>
          </p:cNvSpPr>
          <p:nvPr>
            <p:ph type="sldImg"/>
          </p:nvPr>
        </p:nvSpPr>
        <p:spPr>
          <a:ln/>
        </p:spPr>
      </p:sp>
      <p:sp>
        <p:nvSpPr>
          <p:cNvPr id="6861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FE5A7-7B38-AB41-670C-447ABAF82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9C20B-A69E-4501-6BA6-7DE39508B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BCDF7E-94D7-5EFC-399B-6D875CA8F638}"/>
              </a:ext>
            </a:extLst>
          </p:cNvPr>
          <p:cNvSpPr>
            <a:spLocks noGrp="1"/>
          </p:cNvSpPr>
          <p:nvPr>
            <p:ph type="body" idx="1"/>
          </p:nvPr>
        </p:nvSpPr>
        <p:spPr/>
        <p:txBody>
          <a:bodyPr/>
          <a:lstStyle/>
          <a:p>
            <a:r>
              <a:rPr lang="en-US"/>
              <a:t>Biomarkers – reliable predictors and indicators of disease and disease progression</a:t>
            </a:r>
          </a:p>
          <a:p>
            <a:pPr marL="171450" indent="-171450">
              <a:buFontTx/>
              <a:buChar char="-"/>
            </a:pPr>
            <a:r>
              <a:rPr lang="en-US"/>
              <a:t>Glucose for insulin resistance and diabetes</a:t>
            </a:r>
          </a:p>
          <a:p>
            <a:pPr marL="171450" indent="-171450">
              <a:buFontTx/>
              <a:buChar char="-"/>
            </a:pPr>
            <a:r>
              <a:rPr lang="en-US"/>
              <a:t>Cholesterol for heart disease</a:t>
            </a:r>
          </a:p>
        </p:txBody>
      </p:sp>
      <p:sp>
        <p:nvSpPr>
          <p:cNvPr id="4" name="Slide Number Placeholder 3">
            <a:extLst>
              <a:ext uri="{FF2B5EF4-FFF2-40B4-BE49-F238E27FC236}">
                <a16:creationId xmlns:a16="http://schemas.microsoft.com/office/drawing/2014/main" id="{4E9E78B4-635D-21D4-E519-89BB948C87D5}"/>
              </a:ext>
            </a:extLst>
          </p:cNvPr>
          <p:cNvSpPr>
            <a:spLocks noGrp="1"/>
          </p:cNvSpPr>
          <p:nvPr>
            <p:ph type="sldNum" sz="quarter" idx="5"/>
          </p:nvPr>
        </p:nvSpPr>
        <p:spPr/>
        <p:txBody>
          <a:bodyPr/>
          <a:lstStyle/>
          <a:p>
            <a:fld id="{7BAFAB62-EAFC-433B-A804-BD313042E227}" type="slidenum">
              <a:rPr lang="en-US" smtClean="0"/>
              <a:t>27</a:t>
            </a:fld>
            <a:endParaRPr lang="en-US"/>
          </a:p>
        </p:txBody>
      </p:sp>
    </p:spTree>
    <p:extLst>
      <p:ext uri="{BB962C8B-B14F-4D97-AF65-F5344CB8AC3E}">
        <p14:creationId xmlns:p14="http://schemas.microsoft.com/office/powerpoint/2010/main" val="2148786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E2E2E"/>
                </a:solidFill>
                <a:effectLst/>
                <a:latin typeface="Source Sans Pro" panose="020B0503030403020204" pitchFamily="34" charset="0"/>
              </a:rPr>
              <a:t>Before the widespread implementation of blood biomarkers for Alzheimer’s disease in routine diagnostic tests in memory clinics, clear guidelines on their usage and interpretation should be established. First, a potential challenge would be the evidence-based appropriate integration of blood biomarkers in the current diagnostic test, such as examining effective ways of combining the biomarkers with existing clinical measures that are non-invasive and widely available. For instance, whether the combination of blood biomarkers with other accessible measures, such as parameters evaluated by clinicians (often based on medical history, clinical symptoms, and available imaging measures such as brain CT or MRI, or both), apolipoprotein E genotypes, and cognitive assessments, improves the diagnostic</a:t>
            </a:r>
            <a:r>
              <a:rPr lang="en-US" b="0" i="0" u="none" strike="noStrike" baseline="30000">
                <a:solidFill>
                  <a:srgbClr val="00549E"/>
                </a:solidFill>
                <a:effectLst/>
                <a:latin typeface="Source Sans Pro" panose="020B0503030403020204" pitchFamily="34" charset="0"/>
                <a:hlinkClick r:id="rId3"/>
              </a:rPr>
              <a:t>113</a:t>
            </a:r>
            <a:r>
              <a:rPr lang="en-US" b="0" i="0">
                <a:solidFill>
                  <a:srgbClr val="2E2E2E"/>
                </a:solidFill>
                <a:effectLst/>
                <a:latin typeface="Source Sans Pro" panose="020B0503030403020204" pitchFamily="34" charset="0"/>
              </a:rPr>
              <a:t> and prognostic</a:t>
            </a:r>
            <a:r>
              <a:rPr lang="en-US" b="0" i="0" u="none" strike="noStrike" baseline="30000">
                <a:solidFill>
                  <a:srgbClr val="00549E"/>
                </a:solidFill>
                <a:effectLst/>
                <a:latin typeface="Source Sans Pro" panose="020B0503030403020204" pitchFamily="34" charset="0"/>
                <a:hlinkClick r:id="rId3"/>
              </a:rPr>
              <a:t>8</a:t>
            </a:r>
            <a:r>
              <a:rPr lang="en-US" b="0" i="0" baseline="30000">
                <a:solidFill>
                  <a:srgbClr val="2E2E2E"/>
                </a:solidFill>
                <a:effectLst/>
                <a:latin typeface="Source Sans Pro" panose="020B0503030403020204" pitchFamily="34" charset="0"/>
              </a:rPr>
              <a:t>,</a:t>
            </a:r>
            <a:r>
              <a:rPr lang="en-US" b="0" i="0" u="none" strike="noStrike" baseline="30000">
                <a:solidFill>
                  <a:srgbClr val="00549E"/>
                </a:solidFill>
                <a:effectLst/>
                <a:latin typeface="Source Sans Pro" panose="020B0503030403020204" pitchFamily="34" charset="0"/>
                <a:hlinkClick r:id="rId3"/>
              </a:rPr>
              <a:t>114</a:t>
            </a:r>
            <a:r>
              <a:rPr lang="en-US" b="0" i="0">
                <a:solidFill>
                  <a:srgbClr val="2E2E2E"/>
                </a:solidFill>
                <a:effectLst/>
                <a:latin typeface="Source Sans Pro" panose="020B0503030403020204" pitchFamily="34" charset="0"/>
              </a:rPr>
              <a:t> performance of blood biomarkers needs to be considered. Similarly, whether the addition of blood biomarkers improves the performance of clinical measures substantially needs to be ascertained. Preliminary promising data presented at the Alzheimer's Association International Conference 2023 and obtained as part of the Swedish </a:t>
            </a:r>
            <a:r>
              <a:rPr lang="en-US" b="0" i="0" err="1">
                <a:solidFill>
                  <a:srgbClr val="2E2E2E"/>
                </a:solidFill>
                <a:effectLst/>
                <a:latin typeface="Source Sans Pro" panose="020B0503030403020204" pitchFamily="34" charset="0"/>
              </a:rPr>
              <a:t>BioFINDER</a:t>
            </a:r>
            <a:r>
              <a:rPr lang="en-US" b="0" i="0">
                <a:solidFill>
                  <a:srgbClr val="2E2E2E"/>
                </a:solidFill>
                <a:effectLst/>
                <a:latin typeface="Source Sans Pro" panose="020B0503030403020204" pitchFamily="34" charset="0"/>
              </a:rPr>
              <a:t> Primary Care study</a:t>
            </a:r>
            <a:r>
              <a:rPr lang="en-US" b="0" i="0" u="none" strike="noStrike" baseline="30000">
                <a:solidFill>
                  <a:srgbClr val="00549E"/>
                </a:solidFill>
                <a:effectLst/>
                <a:latin typeface="Source Sans Pro" panose="020B0503030403020204" pitchFamily="34" charset="0"/>
                <a:hlinkClick r:id="rId3"/>
              </a:rPr>
              <a:t>115</a:t>
            </a:r>
            <a:r>
              <a:rPr lang="en-US" b="0" i="0">
                <a:solidFill>
                  <a:srgbClr val="2E2E2E"/>
                </a:solidFill>
                <a:effectLst/>
                <a:latin typeface="Source Sans Pro" panose="020B0503030403020204" pitchFamily="34" charset="0"/>
              </a:rPr>
              <a:t> showed that the use of plasma biomarkers for Alzheimer’s disease (based on a predefined algorithm using plasma p-tau217 and Aβ42/40) increased the accuracy of detecting the pathology of Alzheimer’s disease by primary care physicians from 55% to more than 85% in a cohort of 265 participants.</a:t>
            </a:r>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29</a:t>
            </a:fld>
            <a:endParaRPr lang="en-US"/>
          </a:p>
        </p:txBody>
      </p:sp>
    </p:spTree>
    <p:extLst>
      <p:ext uri="{BB962C8B-B14F-4D97-AF65-F5344CB8AC3E}">
        <p14:creationId xmlns:p14="http://schemas.microsoft.com/office/powerpoint/2010/main" val="1674469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Open Sans" panose="020B0606030504020204" pitchFamily="34" charset="0"/>
              </a:rPr>
              <a:t>The 2018 framework recognized the need to modify the AT(N) biomarker classification scheme to incorporate newly developed biomarkers within an existing AT(N) category; and, we have included recently developed BBM of A, T, and (N) in this update. The 2018 framework also called for incorporating new biomarker categories beyond AT(N) as appropriate. This was denoted in the 2018 document as ATX(N), where X indicated a new biomarker category beyond A, T, or (N).</a:t>
            </a:r>
            <a:r>
              <a:rPr lang="en-US" b="0" i="0" u="none" strike="noStrike" baseline="30000">
                <a:solidFill>
                  <a:srgbClr val="000000"/>
                </a:solidFill>
                <a:effectLst/>
                <a:latin typeface="Open Sans" panose="020B0606030504020204" pitchFamily="34" charset="0"/>
                <a:hlinkClick r:id="rId3"/>
              </a:rPr>
              <a:t>7</a:t>
            </a:r>
            <a:r>
              <a:rPr lang="en-US" b="0" i="0">
                <a:solidFill>
                  <a:srgbClr val="000000"/>
                </a:solidFill>
                <a:effectLst/>
                <a:latin typeface="Open Sans" panose="020B0606030504020204" pitchFamily="34" charset="0"/>
              </a:rPr>
              <a:t> Accordingly, Tables </a:t>
            </a:r>
            <a:r>
              <a:rPr lang="en-US" i="0">
                <a:effectLst/>
                <a:latin typeface="Open Sans" panose="020B0606030504020204" pitchFamily="34" charset="0"/>
                <a:hlinkClick r:id="rId4" tooltip="Link to table"/>
              </a:rPr>
              <a:t>1</a:t>
            </a:r>
            <a:r>
              <a:rPr lang="en-US" b="0" i="0">
                <a:solidFill>
                  <a:srgbClr val="000000"/>
                </a:solidFill>
                <a:effectLst/>
                <a:latin typeface="Open Sans" panose="020B0606030504020204" pitchFamily="34" charset="0"/>
              </a:rPr>
              <a:t> and </a:t>
            </a:r>
            <a:r>
              <a:rPr lang="en-US" i="0">
                <a:effectLst/>
                <a:latin typeface="Open Sans" panose="020B0606030504020204" pitchFamily="34" charset="0"/>
                <a:hlinkClick r:id="rId5" tooltip="Link to table"/>
              </a:rPr>
              <a:t>2</a:t>
            </a:r>
            <a:r>
              <a:rPr lang="en-US" b="0" i="0">
                <a:solidFill>
                  <a:srgbClr val="000000"/>
                </a:solidFill>
                <a:effectLst/>
                <a:latin typeface="Open Sans" panose="020B0606030504020204" pitchFamily="34" charset="0"/>
              </a:rPr>
              <a:t> include three new biomarker categories: inflammatory/immune mechanisms (I), vascular brain injury (V), and alpha-</a:t>
            </a:r>
            <a:r>
              <a:rPr lang="en-US" b="0" i="0" err="1">
                <a:solidFill>
                  <a:srgbClr val="000000"/>
                </a:solidFill>
                <a:effectLst/>
                <a:latin typeface="Open Sans" panose="020B0606030504020204" pitchFamily="34" charset="0"/>
              </a:rPr>
              <a:t>synucleinopathy</a:t>
            </a:r>
            <a:r>
              <a:rPr lang="en-US" b="0" i="0">
                <a:solidFill>
                  <a:srgbClr val="000000"/>
                </a:solidFill>
                <a:effectLst/>
                <a:latin typeface="Open Sans" panose="020B0606030504020204" pitchFamily="34" charset="0"/>
              </a:rPr>
              <a:t> (S). V and S biomarkers are relevant to this document on AD diagnosis and staging because AD most often occurs with </a:t>
            </a:r>
            <a:r>
              <a:rPr lang="en-US" b="0" i="0" err="1">
                <a:solidFill>
                  <a:srgbClr val="000000"/>
                </a:solidFill>
                <a:effectLst/>
                <a:latin typeface="Open Sans" panose="020B0606030504020204" pitchFamily="34" charset="0"/>
              </a:rPr>
              <a:t>copathologies</a:t>
            </a:r>
            <a:r>
              <a:rPr lang="en-US" b="0" i="0">
                <a:solidFill>
                  <a:srgbClr val="000000"/>
                </a:solidFill>
                <a:effectLst/>
                <a:latin typeface="Open Sans" panose="020B0606030504020204" pitchFamily="34" charset="0"/>
              </a:rPr>
              <a:t> in older adults.</a:t>
            </a:r>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30</a:t>
            </a:fld>
            <a:endParaRPr lang="en-US"/>
          </a:p>
        </p:txBody>
      </p:sp>
    </p:spTree>
    <p:extLst>
      <p:ext uri="{BB962C8B-B14F-4D97-AF65-F5344CB8AC3E}">
        <p14:creationId xmlns:p14="http://schemas.microsoft.com/office/powerpoint/2010/main" val="2419033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200">
                <a:solidFill>
                  <a:schemeClr val="tx1"/>
                </a:solidFill>
              </a:rPr>
              <a:t>Topic</a:t>
            </a:r>
          </a:p>
        </p:txBody>
      </p:sp>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200">
                <a:solidFill>
                  <a:schemeClr val="tx1"/>
                </a:solidFill>
              </a:rPr>
              <a:t>Slide </a:t>
            </a:r>
            <a:fld id="{DCBEB520-E68E-FE44-BE6E-9688E564C8E8}" type="slidenum">
              <a:rPr lang="en-US" sz="1200">
                <a:solidFill>
                  <a:schemeClr val="tx1"/>
                </a:solidFill>
              </a:rPr>
              <a:pPr eaLnBrk="1" hangingPunct="1"/>
              <a:t>5</a:t>
            </a:fld>
            <a:endParaRPr lang="en-US" sz="1200">
              <a:solidFill>
                <a:schemeClr val="tx1"/>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31</a:t>
            </a:fld>
            <a:endParaRPr lang="en-US"/>
          </a:p>
        </p:txBody>
      </p:sp>
    </p:spTree>
    <p:extLst>
      <p:ext uri="{BB962C8B-B14F-4D97-AF65-F5344CB8AC3E}">
        <p14:creationId xmlns:p14="http://schemas.microsoft.com/office/powerpoint/2010/main" val="4220457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35</a:t>
            </a:fld>
            <a:endParaRPr lang="en-US"/>
          </a:p>
        </p:txBody>
      </p:sp>
    </p:spTree>
    <p:extLst>
      <p:ext uri="{BB962C8B-B14F-4D97-AF65-F5344CB8AC3E}">
        <p14:creationId xmlns:p14="http://schemas.microsoft.com/office/powerpoint/2010/main" val="271288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effectLst/>
              </a:rPr>
              <a:t>Phosphorylated tau (p-tau)Different isoforms (p-tau181, p-tau231, p-tau217, </a:t>
            </a:r>
            <a:r>
              <a:rPr lang="en-US" b="0" err="1">
                <a:effectLst/>
              </a:rPr>
              <a:t>etc</a:t>
            </a:r>
            <a:r>
              <a:rPr lang="en-US" b="0">
                <a:effectLst/>
              </a:rPr>
              <a:t>) show strong performance in detecting Alzheimer’s disease pathology.</a:t>
            </a:r>
            <a:r>
              <a:rPr lang="en-US" b="0" u="none" strike="noStrike" baseline="30000">
                <a:solidFill>
                  <a:srgbClr val="00549E"/>
                </a:solidFill>
                <a:effectLst/>
                <a:hlinkClick r:id="rId3"/>
              </a:rPr>
              <a:t>4</a:t>
            </a:r>
            <a:r>
              <a:rPr lang="en-US" b="0" baseline="30000">
                <a:effectLst/>
              </a:rPr>
              <a:t>,</a:t>
            </a:r>
            <a:r>
              <a:rPr lang="en-US" b="0" u="none" strike="noStrike" baseline="30000">
                <a:solidFill>
                  <a:srgbClr val="00549E"/>
                </a:solidFill>
                <a:effectLst/>
                <a:hlinkClick r:id="rId3"/>
              </a:rPr>
              <a:t>18–20</a:t>
            </a:r>
            <a:br>
              <a:rPr lang="en-US" b="0">
                <a:effectLst/>
              </a:rPr>
            </a:br>
            <a:r>
              <a:rPr lang="en-US" b="0">
                <a:effectLst/>
              </a:rPr>
              <a:t>p-tau217: best-performing blood biomarker due to greatest dynamic range</a:t>
            </a:r>
            <a:r>
              <a:rPr lang="en-US" b="0" u="none" strike="noStrike" baseline="30000">
                <a:solidFill>
                  <a:srgbClr val="00549E"/>
                </a:solidFill>
                <a:effectLst/>
                <a:hlinkClick r:id="rId3"/>
              </a:rPr>
              <a:t>21</a:t>
            </a:r>
            <a:r>
              <a:rPr lang="en-US" b="0">
                <a:effectLst/>
              </a:rPr>
              <a:t> and sensitivity. Plasma p-tau217 performs equivalent to CSF testing for identifying amyloid </a:t>
            </a:r>
            <a:r>
              <a:rPr lang="el-GR" b="0">
                <a:effectLst/>
              </a:rPr>
              <a:t>β-</a:t>
            </a:r>
            <a:r>
              <a:rPr lang="en-US" b="0">
                <a:effectLst/>
              </a:rPr>
              <a:t>positivity.</a:t>
            </a:r>
            <a:r>
              <a:rPr lang="en-US" b="0" u="none" strike="noStrike" baseline="30000">
                <a:solidFill>
                  <a:srgbClr val="00549E"/>
                </a:solidFill>
                <a:effectLst/>
                <a:hlinkClick r:id="rId3"/>
              </a:rPr>
              <a:t>5</a:t>
            </a:r>
            <a:r>
              <a:rPr lang="en-US" b="0" baseline="30000">
                <a:effectLst/>
              </a:rPr>
              <a:t>,</a:t>
            </a:r>
            <a:r>
              <a:rPr lang="en-US" b="0" u="none" strike="noStrike" baseline="30000">
                <a:solidFill>
                  <a:srgbClr val="00549E"/>
                </a:solidFill>
                <a:effectLst/>
                <a:hlinkClick r:id="rId3"/>
              </a:rPr>
              <a:t>6</a:t>
            </a:r>
            <a:r>
              <a:rPr lang="en-US" b="0" baseline="30000">
                <a:effectLst/>
              </a:rPr>
              <a:t>,</a:t>
            </a:r>
            <a:r>
              <a:rPr lang="en-US" b="0" u="none" strike="noStrike" baseline="30000">
                <a:solidFill>
                  <a:srgbClr val="00549E"/>
                </a:solidFill>
                <a:effectLst/>
                <a:hlinkClick r:id="rId3"/>
              </a:rPr>
              <a:t>22–24</a:t>
            </a:r>
            <a:br>
              <a:rPr lang="en-US" b="0">
                <a:effectLst/>
              </a:rPr>
            </a:br>
            <a:r>
              <a:rPr lang="en-US" b="0">
                <a:effectLst/>
              </a:rPr>
              <a:t>p-tau231: potential for early detection of Alzheimer’s disease pathology.</a:t>
            </a:r>
            <a:r>
              <a:rPr lang="en-US" b="0" u="none" strike="noStrike" baseline="30000">
                <a:solidFill>
                  <a:srgbClr val="00549E"/>
                </a:solidFill>
                <a:effectLst/>
                <a:hlinkClick r:id="rId3"/>
              </a:rPr>
              <a:t>25</a:t>
            </a:r>
            <a:br>
              <a:rPr lang="en-US" b="0">
                <a:effectLst/>
              </a:rPr>
            </a:br>
            <a:r>
              <a:rPr lang="en-US" b="0">
                <a:effectLst/>
              </a:rPr>
              <a:t>p-tau205: potential for improved identification of advanced Alzheimer’s disease pathology,</a:t>
            </a:r>
            <a:r>
              <a:rPr lang="en-US" b="0" u="none" strike="noStrike" baseline="30000">
                <a:solidFill>
                  <a:srgbClr val="00549E"/>
                </a:solidFill>
                <a:effectLst/>
                <a:hlinkClick r:id="rId3"/>
              </a:rPr>
              <a:t>26</a:t>
            </a:r>
            <a:r>
              <a:rPr lang="en-US" b="0">
                <a:effectLst/>
              </a:rPr>
              <a:t> in correspondence with tau PET accumulation.</a:t>
            </a:r>
            <a:r>
              <a:rPr lang="en-US" b="0" u="none" strike="noStrike" baseline="30000">
                <a:solidFill>
                  <a:srgbClr val="00549E"/>
                </a:solidFill>
                <a:effectLst/>
                <a:hlinkClick r:id="rId3"/>
              </a:rPr>
              <a:t>27</a:t>
            </a:r>
            <a:r>
              <a:rPr lang="en-US" b="0" baseline="30000">
                <a:effectLst/>
              </a:rPr>
              <a:t>,</a:t>
            </a:r>
            <a:r>
              <a:rPr lang="en-US" b="0" u="none" strike="noStrike" baseline="30000">
                <a:solidFill>
                  <a:srgbClr val="00549E"/>
                </a:solidFill>
                <a:effectLst/>
                <a:hlinkClick r:id="rId3"/>
              </a:rPr>
              <a:t>28</a:t>
            </a:r>
            <a:br>
              <a:rPr lang="en-US" b="0">
                <a:effectLst/>
              </a:rPr>
            </a:br>
            <a:r>
              <a:rPr lang="en-US" b="0">
                <a:effectLst/>
              </a:rPr>
              <a:t>Differences in concentrations of p-tau biomarkers might be greater depending on different assays or analysis platforms, or both, than differences between isoforms.</a:t>
            </a:r>
            <a:r>
              <a:rPr lang="en-US" b="0" u="none" strike="noStrike" baseline="30000">
                <a:solidFill>
                  <a:srgbClr val="00549E"/>
                </a:solidFill>
                <a:effectLst/>
                <a:hlinkClick r:id="rId3"/>
              </a:rPr>
              <a:t>18</a:t>
            </a:r>
            <a:r>
              <a:rPr lang="en-US" b="0" baseline="30000">
                <a:effectLst/>
              </a:rPr>
              <a:t>,</a:t>
            </a:r>
            <a:r>
              <a:rPr lang="en-US" b="0" u="none" strike="noStrike" baseline="30000">
                <a:solidFill>
                  <a:srgbClr val="00549E"/>
                </a:solidFill>
                <a:effectLst/>
                <a:hlinkClick r:id="rId3"/>
              </a:rPr>
              <a:t>22</a:t>
            </a:r>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36</a:t>
            </a:fld>
            <a:endParaRPr lang="en-US"/>
          </a:p>
        </p:txBody>
      </p:sp>
    </p:spTree>
    <p:extLst>
      <p:ext uri="{BB962C8B-B14F-4D97-AF65-F5344CB8AC3E}">
        <p14:creationId xmlns:p14="http://schemas.microsoft.com/office/powerpoint/2010/main" val="2202243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38</a:t>
            </a:fld>
            <a:endParaRPr lang="en-US"/>
          </a:p>
        </p:txBody>
      </p:sp>
    </p:spTree>
    <p:extLst>
      <p:ext uri="{BB962C8B-B14F-4D97-AF65-F5344CB8AC3E}">
        <p14:creationId xmlns:p14="http://schemas.microsoft.com/office/powerpoint/2010/main" val="931315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505050"/>
                </a:solidFill>
                <a:effectLst/>
                <a:latin typeface="Source Sans Pro" panose="020B0503030403020204" pitchFamily="34" charset="0"/>
              </a:rPr>
              <a:t>Astrocytic marker strongly associated with early cerebral amyloidopathy,</a:t>
            </a:r>
            <a:r>
              <a:rPr lang="en-US" b="0" i="0" baseline="30000">
                <a:solidFill>
                  <a:srgbClr val="505050"/>
                </a:solidFill>
                <a:effectLst/>
                <a:latin typeface="Source Sans Pro" panose="020B0503030403020204" pitchFamily="34" charset="0"/>
              </a:rPr>
              <a:t>39,40</a:t>
            </a:r>
            <a:r>
              <a:rPr lang="en-US" b="0" i="0">
                <a:solidFill>
                  <a:srgbClr val="505050"/>
                </a:solidFill>
                <a:effectLst/>
                <a:latin typeface="Source Sans Pro" panose="020B0503030403020204" pitchFamily="34" charset="0"/>
              </a:rPr>
              <a:t> early stages of Alzheimer’s disease,</a:t>
            </a:r>
            <a:r>
              <a:rPr lang="en-US" b="0" i="0" baseline="30000">
                <a:solidFill>
                  <a:srgbClr val="505050"/>
                </a:solidFill>
                <a:effectLst/>
                <a:latin typeface="Source Sans Pro" panose="020B0503030403020204" pitchFamily="34" charset="0"/>
              </a:rPr>
              <a:t>7</a:t>
            </a:r>
            <a:r>
              <a:rPr lang="en-US" b="0" i="0">
                <a:solidFill>
                  <a:srgbClr val="505050"/>
                </a:solidFill>
                <a:effectLst/>
                <a:latin typeface="Source Sans Pro" panose="020B0503030403020204" pitchFamily="34" charset="0"/>
              </a:rPr>
              <a:t> and tau aggregation mediated by amyloid </a:t>
            </a:r>
            <a:r>
              <a:rPr lang="el-GR" b="0" i="0">
                <a:solidFill>
                  <a:srgbClr val="505050"/>
                </a:solidFill>
                <a:effectLst/>
                <a:latin typeface="Source Sans Pro" panose="020B0503030403020204" pitchFamily="34" charset="0"/>
              </a:rPr>
              <a:t>β.</a:t>
            </a:r>
            <a:r>
              <a:rPr lang="el-GR" b="0" i="0" baseline="30000">
                <a:solidFill>
                  <a:srgbClr val="505050"/>
                </a:solidFill>
                <a:effectLst/>
                <a:latin typeface="Source Sans Pro" panose="020B0503030403020204" pitchFamily="34" charset="0"/>
              </a:rPr>
              <a:t>41–44</a:t>
            </a:r>
            <a:br>
              <a:rPr lang="el-GR"/>
            </a:br>
            <a:r>
              <a:rPr lang="en-US" b="0" i="0">
                <a:solidFill>
                  <a:srgbClr val="505050"/>
                </a:solidFill>
                <a:effectLst/>
                <a:latin typeface="Source Sans Pro" panose="020B0503030403020204" pitchFamily="34" charset="0"/>
              </a:rPr>
              <a:t>Scarce evidence of direct association with astrogliosis.</a:t>
            </a:r>
            <a:r>
              <a:rPr lang="en-US" b="0" i="0" baseline="30000">
                <a:solidFill>
                  <a:srgbClr val="505050"/>
                </a:solidFill>
                <a:effectLst/>
                <a:latin typeface="Source Sans Pro" panose="020B0503030403020204" pitchFamily="34" charset="0"/>
              </a:rPr>
              <a:t>45</a:t>
            </a:r>
            <a:br>
              <a:rPr lang="en-US"/>
            </a:br>
            <a:r>
              <a:rPr lang="en-US" b="0" i="0">
                <a:solidFill>
                  <a:srgbClr val="505050"/>
                </a:solidFill>
                <a:effectLst/>
                <a:latin typeface="Source Sans Pro" panose="020B0503030403020204" pitchFamily="34" charset="0"/>
              </a:rPr>
              <a:t>Elevated in traumatic brain injury,</a:t>
            </a:r>
            <a:r>
              <a:rPr lang="en-US" b="0" i="0" baseline="30000">
                <a:solidFill>
                  <a:srgbClr val="505050"/>
                </a:solidFill>
                <a:effectLst/>
                <a:latin typeface="Source Sans Pro" panose="020B0503030403020204" pitchFamily="34" charset="0"/>
              </a:rPr>
              <a:t>46</a:t>
            </a:r>
            <a:r>
              <a:rPr lang="en-US" b="0" i="0">
                <a:solidFill>
                  <a:srgbClr val="505050"/>
                </a:solidFill>
                <a:effectLst/>
                <a:latin typeface="Source Sans Pro" panose="020B0503030403020204" pitchFamily="34" charset="0"/>
              </a:rPr>
              <a:t> spinal cord injury,</a:t>
            </a:r>
            <a:r>
              <a:rPr lang="en-US" b="0" i="0" baseline="30000">
                <a:solidFill>
                  <a:srgbClr val="505050"/>
                </a:solidFill>
                <a:effectLst/>
                <a:latin typeface="Source Sans Pro" panose="020B0503030403020204" pitchFamily="34" charset="0"/>
              </a:rPr>
              <a:t>47</a:t>
            </a:r>
            <a:r>
              <a:rPr lang="en-US" b="0" i="0">
                <a:solidFill>
                  <a:srgbClr val="505050"/>
                </a:solidFill>
                <a:effectLst/>
                <a:latin typeface="Source Sans Pro" panose="020B0503030403020204" pitchFamily="34" charset="0"/>
              </a:rPr>
              <a:t> CNS inflammatory diseases (</a:t>
            </a:r>
            <a:r>
              <a:rPr lang="en-US" b="0" i="0" err="1">
                <a:solidFill>
                  <a:srgbClr val="505050"/>
                </a:solidFill>
                <a:effectLst/>
                <a:latin typeface="Source Sans Pro" panose="020B0503030403020204" pitchFamily="34" charset="0"/>
              </a:rPr>
              <a:t>eg</a:t>
            </a:r>
            <a:r>
              <a:rPr lang="en-US" b="0" i="0">
                <a:solidFill>
                  <a:srgbClr val="505050"/>
                </a:solidFill>
                <a:effectLst/>
                <a:latin typeface="Source Sans Pro" panose="020B0503030403020204" pitchFamily="34" charset="0"/>
              </a:rPr>
              <a:t>, multiple sclerosis, neuromyelitis </a:t>
            </a:r>
            <a:r>
              <a:rPr lang="en-US" b="0" i="0" err="1">
                <a:solidFill>
                  <a:srgbClr val="505050"/>
                </a:solidFill>
                <a:effectLst/>
                <a:latin typeface="Source Sans Pro" panose="020B0503030403020204" pitchFamily="34" charset="0"/>
              </a:rPr>
              <a:t>optica</a:t>
            </a:r>
            <a:r>
              <a:rPr lang="en-US" b="0" i="0">
                <a:solidFill>
                  <a:srgbClr val="505050"/>
                </a:solidFill>
                <a:effectLst/>
                <a:latin typeface="Source Sans Pro" panose="020B0503030403020204" pitchFamily="34" charset="0"/>
              </a:rPr>
              <a:t> spectrum disorder),</a:t>
            </a:r>
            <a:r>
              <a:rPr lang="en-US" b="0" i="0" baseline="30000">
                <a:solidFill>
                  <a:srgbClr val="505050"/>
                </a:solidFill>
                <a:effectLst/>
                <a:latin typeface="Source Sans Pro" panose="020B0503030403020204" pitchFamily="34" charset="0"/>
              </a:rPr>
              <a:t>48,49</a:t>
            </a:r>
            <a:r>
              <a:rPr lang="en-US" b="0" i="0">
                <a:solidFill>
                  <a:srgbClr val="505050"/>
                </a:solidFill>
                <a:effectLst/>
                <a:latin typeface="Source Sans Pro" panose="020B0503030403020204" pitchFamily="34" charset="0"/>
              </a:rPr>
              <a:t> and several non-Alzheimer’s disease neurodegenerative diseases, including frontotemporal lobar degeneration spectrum,</a:t>
            </a:r>
            <a:r>
              <a:rPr lang="en-US" b="0" i="0" baseline="30000">
                <a:solidFill>
                  <a:srgbClr val="505050"/>
                </a:solidFill>
                <a:effectLst/>
                <a:latin typeface="Source Sans Pro" panose="020B0503030403020204" pitchFamily="34" charset="0"/>
              </a:rPr>
              <a:t>50–52</a:t>
            </a:r>
            <a:r>
              <a:rPr lang="en-US" b="0" i="0">
                <a:solidFill>
                  <a:srgbClr val="505050"/>
                </a:solidFill>
                <a:effectLst/>
                <a:latin typeface="Source Sans Pro" panose="020B0503030403020204" pitchFamily="34" charset="0"/>
              </a:rPr>
              <a:t> Parkinson’s disease,</a:t>
            </a:r>
            <a:r>
              <a:rPr lang="en-US" b="0" i="0" baseline="30000">
                <a:solidFill>
                  <a:srgbClr val="505050"/>
                </a:solidFill>
                <a:effectLst/>
                <a:latin typeface="Source Sans Pro" panose="020B0503030403020204" pitchFamily="34" charset="0"/>
              </a:rPr>
              <a:t>53</a:t>
            </a:r>
            <a:r>
              <a:rPr lang="en-US" b="0" i="0">
                <a:solidFill>
                  <a:srgbClr val="505050"/>
                </a:solidFill>
                <a:effectLst/>
                <a:latin typeface="Source Sans Pro" panose="020B0503030403020204" pitchFamily="34" charset="0"/>
              </a:rPr>
              <a:t> and amyotrophic lateral sclerosis.</a:t>
            </a:r>
            <a:r>
              <a:rPr lang="en-US" b="0" i="0" baseline="30000">
                <a:solidFill>
                  <a:srgbClr val="505050"/>
                </a:solidFill>
                <a:effectLst/>
                <a:latin typeface="Source Sans Pro" panose="020B0503030403020204" pitchFamily="34" charset="0"/>
              </a:rPr>
              <a:t>54</a:t>
            </a:r>
            <a:br>
              <a:rPr lang="en-US"/>
            </a:br>
            <a:r>
              <a:rPr lang="en-US" b="0" i="0">
                <a:solidFill>
                  <a:srgbClr val="505050"/>
                </a:solidFill>
                <a:effectLst/>
                <a:latin typeface="Source Sans Pro" panose="020B0503030403020204" pitchFamily="34" charset="0"/>
              </a:rPr>
              <a:t>High accuracy for discriminating individuals with Alzheimer’s disease from the controls,</a:t>
            </a:r>
            <a:r>
              <a:rPr lang="en-US" b="0" i="0" baseline="30000">
                <a:solidFill>
                  <a:srgbClr val="505050"/>
                </a:solidFill>
                <a:effectLst/>
                <a:latin typeface="Source Sans Pro" panose="020B0503030403020204" pitchFamily="34" charset="0"/>
              </a:rPr>
              <a:t>7,41,55</a:t>
            </a:r>
            <a:r>
              <a:rPr lang="en-US" b="0" i="0">
                <a:solidFill>
                  <a:srgbClr val="505050"/>
                </a:solidFill>
                <a:effectLst/>
                <a:latin typeface="Source Sans Pro" panose="020B0503030403020204" pitchFamily="34" charset="0"/>
              </a:rPr>
              <a:t> but its low specificity restricts its use in diagnosing the cause of cognitive impairment.</a:t>
            </a:r>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40</a:t>
            </a:fld>
            <a:endParaRPr lang="en-US"/>
          </a:p>
        </p:txBody>
      </p:sp>
    </p:spTree>
    <p:extLst>
      <p:ext uri="{BB962C8B-B14F-4D97-AF65-F5344CB8AC3E}">
        <p14:creationId xmlns:p14="http://schemas.microsoft.com/office/powerpoint/2010/main" val="823097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45</a:t>
            </a:fld>
            <a:endParaRPr lang="en-US"/>
          </a:p>
        </p:txBody>
      </p:sp>
    </p:spTree>
    <p:extLst>
      <p:ext uri="{BB962C8B-B14F-4D97-AF65-F5344CB8AC3E}">
        <p14:creationId xmlns:p14="http://schemas.microsoft.com/office/powerpoint/2010/main" val="1031460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a:solidFill>
                  <a:srgbClr val="444444"/>
                </a:solidFill>
                <a:effectLst/>
                <a:latin typeface="Droid Sans"/>
              </a:rPr>
              <a:t>In a new study, funded in part by NIH, researchers led by Drs. Sebastian Palmqvist and Oskar Hansson from Lund University in Sweden collected blood samples from people who were being evaluated because of cognitive symptoms. More than 500 older adults were recruited from local primary care clinics and nearly 700 from nearby specialty memory care clinics.</a:t>
            </a:r>
          </a:p>
          <a:p>
            <a:pPr algn="l">
              <a:buNone/>
            </a:pPr>
            <a:r>
              <a:rPr lang="en-US" b="0" i="0">
                <a:solidFill>
                  <a:srgbClr val="444444"/>
                </a:solidFill>
                <a:effectLst/>
                <a:latin typeface="Droid Sans"/>
              </a:rPr>
              <a:t>The researchers used a test called PrecivityAD2. This measures the ratio of two types of amyloid beta as well as the proportion of tau made up of a specific type called p-tau217. Both measures were previously shown to predict a diagnosis of Alzheimer’s disease. In a previous study, the team defined the levels of these molecules required to confirm a diagnosis of Alzheimer’s disease.</a:t>
            </a:r>
          </a:p>
          <a:p>
            <a:pPr algn="l">
              <a:buNone/>
            </a:pPr>
            <a:r>
              <a:rPr lang="en-US" b="0" i="0">
                <a:solidFill>
                  <a:srgbClr val="444444"/>
                </a:solidFill>
                <a:effectLst/>
                <a:latin typeface="Droid Sans"/>
              </a:rPr>
              <a:t>In the new study, the researchers compared blood test results with those from either a spinal-fluid test or PET scan. They also compared the performance of the blood test with that of standard clinical evaluations performed by doctors. Such evaluations include a physical examination, cognitive testing, and a CT scan of the brain. Results were published on July 28, 2024, in </a:t>
            </a:r>
            <a:r>
              <a:rPr lang="en-US" b="0" i="1">
                <a:solidFill>
                  <a:srgbClr val="444444"/>
                </a:solidFill>
                <a:effectLst/>
                <a:latin typeface="Droid Sans"/>
              </a:rPr>
              <a:t>JAMA</a:t>
            </a:r>
            <a:r>
              <a:rPr lang="en-US" b="0" i="0">
                <a:solidFill>
                  <a:srgbClr val="444444"/>
                </a:solidFill>
                <a:effectLst/>
                <a:latin typeface="Droid Sans"/>
              </a:rPr>
              <a:t>.</a:t>
            </a:r>
          </a:p>
          <a:p>
            <a:pPr algn="l">
              <a:buNone/>
            </a:pPr>
            <a:r>
              <a:rPr lang="en-US" b="0" i="0">
                <a:solidFill>
                  <a:srgbClr val="444444"/>
                </a:solidFill>
                <a:effectLst/>
                <a:latin typeface="Droid Sans"/>
              </a:rPr>
              <a:t>Across all the participants, the blood test predicted a diagnosis of Alzheimer’s disease with 88% to 92% accuracy. Further analysis found that measuring the proportion of p-tau217 alone yielded results similar to using both measures.</a:t>
            </a:r>
          </a:p>
          <a:p>
            <a:pPr algn="l">
              <a:buNone/>
            </a:pPr>
            <a:r>
              <a:rPr lang="en-US" b="0" i="0">
                <a:solidFill>
                  <a:srgbClr val="444444"/>
                </a:solidFill>
                <a:effectLst/>
                <a:latin typeface="Droid Sans"/>
              </a:rPr>
              <a:t>The blood test performed far better than clinical evaluations done without biomarker-based testing. Such clinical evaluations were 73% accurate at identifying Alzheimer’s disease when done in specialty memory clinics, and only 61% accurate when done in primary care settings.</a:t>
            </a:r>
          </a:p>
          <a:p>
            <a:pPr algn="l">
              <a:buNone/>
            </a:pPr>
            <a:r>
              <a:rPr lang="en-US" b="0" i="0">
                <a:solidFill>
                  <a:srgbClr val="444444"/>
                </a:solidFill>
                <a:effectLst/>
                <a:latin typeface="Droid Sans"/>
              </a:rPr>
              <a:t>“We see this as a major step towards global clinical implementation of an Alzheimer’s blood test,” Hansson says. "The next steps include establishing clear guidelines for how an Alzheimer’s blood test can be used in clinical practice, preferably by implementing these tests first in specialist care and then in primary care. This work is currently ongoing.”</a:t>
            </a:r>
          </a:p>
          <a:p>
            <a:pPr algn="l"/>
            <a:r>
              <a:rPr lang="en-US" b="0" i="0">
                <a:solidFill>
                  <a:srgbClr val="444444"/>
                </a:solidFill>
                <a:effectLst/>
                <a:latin typeface="Droid Sans"/>
              </a:rPr>
              <a:t>While the test used in the study is sold in the U.S., it is not yet approved by the Food and Drug Administration or covered by most insurance plans. The study also needs to be replicated in more diverse populations than the Swedish one studied.</a:t>
            </a:r>
          </a:p>
          <a:p>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46</a:t>
            </a:fld>
            <a:endParaRPr lang="en-US"/>
          </a:p>
        </p:txBody>
      </p:sp>
    </p:spTree>
    <p:extLst>
      <p:ext uri="{BB962C8B-B14F-4D97-AF65-F5344CB8AC3E}">
        <p14:creationId xmlns:p14="http://schemas.microsoft.com/office/powerpoint/2010/main" val="2966049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48</a:t>
            </a:fld>
            <a:endParaRPr lang="en-US"/>
          </a:p>
        </p:txBody>
      </p:sp>
    </p:spTree>
    <p:extLst>
      <p:ext uri="{BB962C8B-B14F-4D97-AF65-F5344CB8AC3E}">
        <p14:creationId xmlns:p14="http://schemas.microsoft.com/office/powerpoint/2010/main" val="203703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3000">
                <a:solidFill>
                  <a:schemeClr val="tx1"/>
                </a:solidFill>
                <a:latin typeface="Arial" charset="0"/>
              </a:defRPr>
            </a:lvl1pPr>
            <a:lvl2pPr marL="702756" indent="-270291" defTabSz="914485" eaLnBrk="0" hangingPunct="0">
              <a:defRPr sz="3000">
                <a:solidFill>
                  <a:schemeClr val="tx1"/>
                </a:solidFill>
                <a:latin typeface="Arial" charset="0"/>
              </a:defRPr>
            </a:lvl2pPr>
            <a:lvl3pPr marL="1081164" indent="-216233" defTabSz="914485" eaLnBrk="0" hangingPunct="0">
              <a:defRPr sz="3000">
                <a:solidFill>
                  <a:schemeClr val="tx1"/>
                </a:solidFill>
                <a:latin typeface="Arial" charset="0"/>
              </a:defRPr>
            </a:lvl3pPr>
            <a:lvl4pPr marL="1513629" indent="-216233" defTabSz="914485" eaLnBrk="0" hangingPunct="0">
              <a:defRPr sz="3000">
                <a:solidFill>
                  <a:schemeClr val="tx1"/>
                </a:solidFill>
                <a:latin typeface="Arial" charset="0"/>
              </a:defRPr>
            </a:lvl4pPr>
            <a:lvl5pPr marL="1946095" indent="-216233" defTabSz="914485" eaLnBrk="0" hangingPunct="0">
              <a:defRPr sz="3000">
                <a:solidFill>
                  <a:schemeClr val="tx1"/>
                </a:solidFill>
                <a:latin typeface="Arial" charset="0"/>
              </a:defRPr>
            </a:lvl5pPr>
            <a:lvl6pPr marL="2378560" indent="-216233" defTabSz="914485" eaLnBrk="0" fontAlgn="base" hangingPunct="0">
              <a:spcBef>
                <a:spcPct val="0"/>
              </a:spcBef>
              <a:spcAft>
                <a:spcPct val="0"/>
              </a:spcAft>
              <a:defRPr sz="3000">
                <a:solidFill>
                  <a:schemeClr val="tx1"/>
                </a:solidFill>
                <a:latin typeface="Arial" charset="0"/>
              </a:defRPr>
            </a:lvl6pPr>
            <a:lvl7pPr marL="2811026" indent="-216233" defTabSz="914485" eaLnBrk="0" fontAlgn="base" hangingPunct="0">
              <a:spcBef>
                <a:spcPct val="0"/>
              </a:spcBef>
              <a:spcAft>
                <a:spcPct val="0"/>
              </a:spcAft>
              <a:defRPr sz="3000">
                <a:solidFill>
                  <a:schemeClr val="tx1"/>
                </a:solidFill>
                <a:latin typeface="Arial" charset="0"/>
              </a:defRPr>
            </a:lvl7pPr>
            <a:lvl8pPr marL="3243491" indent="-216233" defTabSz="914485" eaLnBrk="0" fontAlgn="base" hangingPunct="0">
              <a:spcBef>
                <a:spcPct val="0"/>
              </a:spcBef>
              <a:spcAft>
                <a:spcPct val="0"/>
              </a:spcAft>
              <a:defRPr sz="3000">
                <a:solidFill>
                  <a:schemeClr val="tx1"/>
                </a:solidFill>
                <a:latin typeface="Arial" charset="0"/>
              </a:defRPr>
            </a:lvl8pPr>
            <a:lvl9pPr marL="3675957" indent="-216233" defTabSz="914485" eaLnBrk="0" fontAlgn="base" hangingPunct="0">
              <a:spcBef>
                <a:spcPct val="0"/>
              </a:spcBef>
              <a:spcAft>
                <a:spcPct val="0"/>
              </a:spcAft>
              <a:defRPr sz="3000">
                <a:solidFill>
                  <a:schemeClr val="tx1"/>
                </a:solidFill>
                <a:latin typeface="Arial" charset="0"/>
              </a:defRPr>
            </a:lvl9pPr>
          </a:lstStyle>
          <a:p>
            <a:pPr eaLnBrk="1" hangingPunct="1"/>
            <a:fld id="{E3D292DD-F3F2-4203-8D34-3F620CB632FD}" type="slidenum">
              <a:rPr lang="en-US" altLang="en-US" sz="1200"/>
              <a:pPr eaLnBrk="1" hangingPunct="1"/>
              <a:t>50</a:t>
            </a:fld>
            <a:endParaRPr lang="en-US" alt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3000">
                <a:solidFill>
                  <a:schemeClr val="tx1"/>
                </a:solidFill>
                <a:latin typeface="Arial" charset="0"/>
              </a:defRPr>
            </a:lvl1pPr>
            <a:lvl2pPr marL="702756" indent="-270291" defTabSz="914485" eaLnBrk="0" hangingPunct="0">
              <a:defRPr sz="3000">
                <a:solidFill>
                  <a:schemeClr val="tx1"/>
                </a:solidFill>
                <a:latin typeface="Arial" charset="0"/>
              </a:defRPr>
            </a:lvl2pPr>
            <a:lvl3pPr marL="1081164" indent="-216233" defTabSz="914485" eaLnBrk="0" hangingPunct="0">
              <a:defRPr sz="3000">
                <a:solidFill>
                  <a:schemeClr val="tx1"/>
                </a:solidFill>
                <a:latin typeface="Arial" charset="0"/>
              </a:defRPr>
            </a:lvl3pPr>
            <a:lvl4pPr marL="1513629" indent="-216233" defTabSz="914485" eaLnBrk="0" hangingPunct="0">
              <a:defRPr sz="3000">
                <a:solidFill>
                  <a:schemeClr val="tx1"/>
                </a:solidFill>
                <a:latin typeface="Arial" charset="0"/>
              </a:defRPr>
            </a:lvl4pPr>
            <a:lvl5pPr marL="1946095" indent="-216233" defTabSz="914485" eaLnBrk="0" hangingPunct="0">
              <a:defRPr sz="3000">
                <a:solidFill>
                  <a:schemeClr val="tx1"/>
                </a:solidFill>
                <a:latin typeface="Arial" charset="0"/>
              </a:defRPr>
            </a:lvl5pPr>
            <a:lvl6pPr marL="2378560" indent="-216233" defTabSz="914485" eaLnBrk="0" fontAlgn="base" hangingPunct="0">
              <a:spcBef>
                <a:spcPct val="0"/>
              </a:spcBef>
              <a:spcAft>
                <a:spcPct val="0"/>
              </a:spcAft>
              <a:defRPr sz="3000">
                <a:solidFill>
                  <a:schemeClr val="tx1"/>
                </a:solidFill>
                <a:latin typeface="Arial" charset="0"/>
              </a:defRPr>
            </a:lvl6pPr>
            <a:lvl7pPr marL="2811026" indent="-216233" defTabSz="914485" eaLnBrk="0" fontAlgn="base" hangingPunct="0">
              <a:spcBef>
                <a:spcPct val="0"/>
              </a:spcBef>
              <a:spcAft>
                <a:spcPct val="0"/>
              </a:spcAft>
              <a:defRPr sz="3000">
                <a:solidFill>
                  <a:schemeClr val="tx1"/>
                </a:solidFill>
                <a:latin typeface="Arial" charset="0"/>
              </a:defRPr>
            </a:lvl7pPr>
            <a:lvl8pPr marL="3243491" indent="-216233" defTabSz="914485" eaLnBrk="0" fontAlgn="base" hangingPunct="0">
              <a:spcBef>
                <a:spcPct val="0"/>
              </a:spcBef>
              <a:spcAft>
                <a:spcPct val="0"/>
              </a:spcAft>
              <a:defRPr sz="3000">
                <a:solidFill>
                  <a:schemeClr val="tx1"/>
                </a:solidFill>
                <a:latin typeface="Arial" charset="0"/>
              </a:defRPr>
            </a:lvl8pPr>
            <a:lvl9pPr marL="3675957" indent="-216233" defTabSz="914485" eaLnBrk="0" fontAlgn="base" hangingPunct="0">
              <a:spcBef>
                <a:spcPct val="0"/>
              </a:spcBef>
              <a:spcAft>
                <a:spcPct val="0"/>
              </a:spcAft>
              <a:defRPr sz="3000">
                <a:solidFill>
                  <a:schemeClr val="tx1"/>
                </a:solidFill>
                <a:latin typeface="Arial" charset="0"/>
              </a:defRPr>
            </a:lvl9pPr>
          </a:lstStyle>
          <a:p>
            <a:pPr eaLnBrk="1" hangingPunct="1"/>
            <a:fld id="{95F0DCBD-30D8-4F92-8999-A2F01A28A4F1}" type="slidenum">
              <a:rPr lang="en-US" altLang="en-US" sz="1200"/>
              <a:pPr eaLnBrk="1" hangingPunct="1"/>
              <a:t>51</a:t>
            </a:fld>
            <a:endParaRPr lang="en-US" altLang="en-US"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200" b="0" i="0" u="none" strike="noStrike" kern="1200" baseline="0">
              <a:solidFill>
                <a:schemeClr val="tx1"/>
              </a:solidFill>
              <a:latin typeface="+mn-lt"/>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 two greatest risk factors for AD are age and family history. </a:t>
            </a:r>
            <a:r>
              <a:rPr lang="en-US" b="0" i="0" u="none" strike="noStrike" kern="1200" baseline="0">
                <a:solidFill>
                  <a:schemeClr val="tx1"/>
                </a:solidFill>
                <a:ea typeface="ＭＳ Ｐゴシック" charset="0"/>
                <a:cs typeface="ＭＳ Ｐゴシック" charset="0"/>
              </a:rPr>
              <a:t>Studies that account for death from other causes suggest that by 90 years of age, nearly half of people who have first-degree relatives (</a:t>
            </a:r>
            <a:r>
              <a:rPr lang="en-US" b="0" i="0" u="none" strike="noStrike" kern="1200" baseline="0" err="1">
                <a:solidFill>
                  <a:schemeClr val="tx1"/>
                </a:solidFill>
                <a:ea typeface="ＭＳ Ｐゴシック" charset="0"/>
                <a:cs typeface="ＭＳ Ｐゴシック" charset="0"/>
              </a:rPr>
              <a:t>ie</a:t>
            </a:r>
            <a:r>
              <a:rPr lang="en-US" b="0" i="0" u="none" strike="noStrike" kern="1200" baseline="0">
                <a:solidFill>
                  <a:schemeClr val="tx1"/>
                </a:solidFill>
                <a:ea typeface="ＭＳ Ｐゴシック" charset="0"/>
                <a:cs typeface="ＭＳ Ｐゴシック" charset="0"/>
              </a:rPr>
              <a:t>, parents, siblings) with AD develop the disease themselves.</a:t>
            </a:r>
          </a:p>
          <a:p>
            <a:endParaRPr lang="en-US" b="0" i="0" u="none" strike="noStrike" kern="1200" baseline="0">
              <a:solidFill>
                <a:schemeClr val="tx1"/>
              </a:solidFill>
              <a:ea typeface="ＭＳ Ｐゴシック" charset="0"/>
            </a:endParaRPr>
          </a:p>
          <a:p>
            <a:pPr defTabSz="931774">
              <a:spcBef>
                <a:spcPts val="611"/>
              </a:spcBef>
              <a:spcAft>
                <a:spcPts val="611"/>
              </a:spcAft>
              <a:defRPr/>
            </a:pPr>
            <a:r>
              <a:rPr lang="en-US"/>
              <a:t>Data suggest that cognitive training and increased physical activity can delay or slow cognitive decline. Blood pressure management in patients with hypertension is thought to be able to prevent, delay, or slow dementia. </a:t>
            </a:r>
          </a:p>
          <a:p>
            <a:endParaRPr lang="en-US" b="0"/>
          </a:p>
          <a:p>
            <a:pPr defTabSz="931774">
              <a:spcBef>
                <a:spcPts val="611"/>
              </a:spcBef>
              <a:spcAft>
                <a:spcPts val="611"/>
              </a:spcAft>
              <a:defRPr/>
            </a:pPr>
            <a:r>
              <a:rPr lang="en-US"/>
              <a:t>Reviews suggest that interventions, including diet, exercise, cognitive training, and vascular risk monitoring, could improve or maintain cognitive functioning in at-risk individuals. </a:t>
            </a:r>
            <a:endParaRPr lang="en-US">
              <a:cs typeface="Calibri"/>
            </a:endParaRPr>
          </a:p>
          <a:p>
            <a:endParaRPr lang="en-US" b="0"/>
          </a:p>
          <a:p>
            <a:r>
              <a:rPr lang="en-US"/>
              <a:t>Social contact is associated with activation and enhancement of cognitive capacity, while, conversely, low frequency of social interactions is associated with increased risk of dementia. Loneliness has been linked to increased brain amyloid and tau protein, the pathological changes of early AD.</a:t>
            </a:r>
            <a:endParaRPr lang="en-US" b="0"/>
          </a:p>
          <a:p>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7</a:t>
            </a:fld>
            <a:endParaRPr lang="en-US"/>
          </a:p>
        </p:txBody>
      </p:sp>
    </p:spTree>
    <p:extLst>
      <p:ext uri="{BB962C8B-B14F-4D97-AF65-F5344CB8AC3E}">
        <p14:creationId xmlns:p14="http://schemas.microsoft.com/office/powerpoint/2010/main" val="211232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3000">
                <a:solidFill>
                  <a:schemeClr val="tx1"/>
                </a:solidFill>
                <a:latin typeface="Arial" charset="0"/>
              </a:defRPr>
            </a:lvl1pPr>
            <a:lvl2pPr marL="702756" indent="-270291" defTabSz="914485" eaLnBrk="0" hangingPunct="0">
              <a:defRPr sz="3000">
                <a:solidFill>
                  <a:schemeClr val="tx1"/>
                </a:solidFill>
                <a:latin typeface="Arial" charset="0"/>
              </a:defRPr>
            </a:lvl2pPr>
            <a:lvl3pPr marL="1081164" indent="-216233" defTabSz="914485" eaLnBrk="0" hangingPunct="0">
              <a:defRPr sz="3000">
                <a:solidFill>
                  <a:schemeClr val="tx1"/>
                </a:solidFill>
                <a:latin typeface="Arial" charset="0"/>
              </a:defRPr>
            </a:lvl3pPr>
            <a:lvl4pPr marL="1513629" indent="-216233" defTabSz="914485" eaLnBrk="0" hangingPunct="0">
              <a:defRPr sz="3000">
                <a:solidFill>
                  <a:schemeClr val="tx1"/>
                </a:solidFill>
                <a:latin typeface="Arial" charset="0"/>
              </a:defRPr>
            </a:lvl4pPr>
            <a:lvl5pPr marL="1946095" indent="-216233" defTabSz="914485" eaLnBrk="0" hangingPunct="0">
              <a:defRPr sz="3000">
                <a:solidFill>
                  <a:schemeClr val="tx1"/>
                </a:solidFill>
                <a:latin typeface="Arial" charset="0"/>
              </a:defRPr>
            </a:lvl5pPr>
            <a:lvl6pPr marL="2378560" indent="-216233" defTabSz="914485" eaLnBrk="0" fontAlgn="base" hangingPunct="0">
              <a:spcBef>
                <a:spcPct val="0"/>
              </a:spcBef>
              <a:spcAft>
                <a:spcPct val="0"/>
              </a:spcAft>
              <a:defRPr sz="3000">
                <a:solidFill>
                  <a:schemeClr val="tx1"/>
                </a:solidFill>
                <a:latin typeface="Arial" charset="0"/>
              </a:defRPr>
            </a:lvl6pPr>
            <a:lvl7pPr marL="2811026" indent="-216233" defTabSz="914485" eaLnBrk="0" fontAlgn="base" hangingPunct="0">
              <a:spcBef>
                <a:spcPct val="0"/>
              </a:spcBef>
              <a:spcAft>
                <a:spcPct val="0"/>
              </a:spcAft>
              <a:defRPr sz="3000">
                <a:solidFill>
                  <a:schemeClr val="tx1"/>
                </a:solidFill>
                <a:latin typeface="Arial" charset="0"/>
              </a:defRPr>
            </a:lvl7pPr>
            <a:lvl8pPr marL="3243491" indent="-216233" defTabSz="914485" eaLnBrk="0" fontAlgn="base" hangingPunct="0">
              <a:spcBef>
                <a:spcPct val="0"/>
              </a:spcBef>
              <a:spcAft>
                <a:spcPct val="0"/>
              </a:spcAft>
              <a:defRPr sz="3000">
                <a:solidFill>
                  <a:schemeClr val="tx1"/>
                </a:solidFill>
                <a:latin typeface="Arial" charset="0"/>
              </a:defRPr>
            </a:lvl8pPr>
            <a:lvl9pPr marL="3675957" indent="-216233" defTabSz="914485" eaLnBrk="0" fontAlgn="base" hangingPunct="0">
              <a:spcBef>
                <a:spcPct val="0"/>
              </a:spcBef>
              <a:spcAft>
                <a:spcPct val="0"/>
              </a:spcAft>
              <a:defRPr sz="3000">
                <a:solidFill>
                  <a:schemeClr val="tx1"/>
                </a:solidFill>
                <a:latin typeface="Arial" charset="0"/>
              </a:defRPr>
            </a:lvl9pPr>
          </a:lstStyle>
          <a:p>
            <a:pPr eaLnBrk="1" hangingPunct="1"/>
            <a:fld id="{9608A7B5-E62B-496B-AFF7-8E46EE39F065}" type="slidenum">
              <a:rPr lang="en-US" altLang="en-US" sz="1200"/>
              <a:pPr eaLnBrk="1" hangingPunct="1"/>
              <a:t>52</a:t>
            </a:fld>
            <a:endParaRPr lang="en-US" altLang="en-US" sz="12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200" b="0" i="0" u="none" strike="noStrike" kern="1200" baseline="0">
              <a:solidFill>
                <a:schemeClr val="tx1"/>
              </a:solidFill>
              <a:latin typeface="+mn-lt"/>
              <a:ea typeface="+mn-ea"/>
              <a:cs typeface="+mn-cs"/>
            </a:endParaRPr>
          </a:p>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3000">
                <a:solidFill>
                  <a:schemeClr val="tx1"/>
                </a:solidFill>
                <a:latin typeface="Arial" charset="0"/>
              </a:defRPr>
            </a:lvl1pPr>
            <a:lvl2pPr marL="702756" indent="-270291" defTabSz="914485" eaLnBrk="0" hangingPunct="0">
              <a:defRPr sz="3000">
                <a:solidFill>
                  <a:schemeClr val="tx1"/>
                </a:solidFill>
                <a:latin typeface="Arial" charset="0"/>
              </a:defRPr>
            </a:lvl2pPr>
            <a:lvl3pPr marL="1081164" indent="-216233" defTabSz="914485" eaLnBrk="0" hangingPunct="0">
              <a:defRPr sz="3000">
                <a:solidFill>
                  <a:schemeClr val="tx1"/>
                </a:solidFill>
                <a:latin typeface="Arial" charset="0"/>
              </a:defRPr>
            </a:lvl3pPr>
            <a:lvl4pPr marL="1513629" indent="-216233" defTabSz="914485" eaLnBrk="0" hangingPunct="0">
              <a:defRPr sz="3000">
                <a:solidFill>
                  <a:schemeClr val="tx1"/>
                </a:solidFill>
                <a:latin typeface="Arial" charset="0"/>
              </a:defRPr>
            </a:lvl4pPr>
            <a:lvl5pPr marL="1946095" indent="-216233" defTabSz="914485" eaLnBrk="0" hangingPunct="0">
              <a:defRPr sz="3000">
                <a:solidFill>
                  <a:schemeClr val="tx1"/>
                </a:solidFill>
                <a:latin typeface="Arial" charset="0"/>
              </a:defRPr>
            </a:lvl5pPr>
            <a:lvl6pPr marL="2378560" indent="-216233" defTabSz="914485" eaLnBrk="0" fontAlgn="base" hangingPunct="0">
              <a:spcBef>
                <a:spcPct val="0"/>
              </a:spcBef>
              <a:spcAft>
                <a:spcPct val="0"/>
              </a:spcAft>
              <a:defRPr sz="3000">
                <a:solidFill>
                  <a:schemeClr val="tx1"/>
                </a:solidFill>
                <a:latin typeface="Arial" charset="0"/>
              </a:defRPr>
            </a:lvl6pPr>
            <a:lvl7pPr marL="2811026" indent="-216233" defTabSz="914485" eaLnBrk="0" fontAlgn="base" hangingPunct="0">
              <a:spcBef>
                <a:spcPct val="0"/>
              </a:spcBef>
              <a:spcAft>
                <a:spcPct val="0"/>
              </a:spcAft>
              <a:defRPr sz="3000">
                <a:solidFill>
                  <a:schemeClr val="tx1"/>
                </a:solidFill>
                <a:latin typeface="Arial" charset="0"/>
              </a:defRPr>
            </a:lvl7pPr>
            <a:lvl8pPr marL="3243491" indent="-216233" defTabSz="914485" eaLnBrk="0" fontAlgn="base" hangingPunct="0">
              <a:spcBef>
                <a:spcPct val="0"/>
              </a:spcBef>
              <a:spcAft>
                <a:spcPct val="0"/>
              </a:spcAft>
              <a:defRPr sz="3000">
                <a:solidFill>
                  <a:schemeClr val="tx1"/>
                </a:solidFill>
                <a:latin typeface="Arial" charset="0"/>
              </a:defRPr>
            </a:lvl8pPr>
            <a:lvl9pPr marL="3675957" indent="-216233" defTabSz="914485" eaLnBrk="0" fontAlgn="base" hangingPunct="0">
              <a:spcBef>
                <a:spcPct val="0"/>
              </a:spcBef>
              <a:spcAft>
                <a:spcPct val="0"/>
              </a:spcAft>
              <a:defRPr sz="3000">
                <a:solidFill>
                  <a:schemeClr val="tx1"/>
                </a:solidFill>
                <a:latin typeface="Arial" charset="0"/>
              </a:defRPr>
            </a:lvl9pPr>
          </a:lstStyle>
          <a:p>
            <a:pPr eaLnBrk="1" hangingPunct="1"/>
            <a:fld id="{E059ADE5-318D-48B8-AC39-70CB489C8BD3}" type="slidenum">
              <a:rPr lang="en-US" altLang="en-US" sz="1200"/>
              <a:pPr eaLnBrk="1" hangingPunct="1"/>
              <a:t>53</a:t>
            </a:fld>
            <a:endParaRPr lang="en-US" alt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200">
                <a:solidFill>
                  <a:schemeClr val="tx1"/>
                </a:solidFill>
              </a:rPr>
              <a:t>Topic</a:t>
            </a:r>
          </a:p>
        </p:txBody>
      </p:sp>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200">
                <a:solidFill>
                  <a:schemeClr val="tx1"/>
                </a:solidFill>
              </a:rPr>
              <a:t>Slide </a:t>
            </a:r>
            <a:fld id="{4536ED28-8670-1241-BBBF-DEEEE2090F72}" type="slidenum">
              <a:rPr lang="en-US" sz="1200">
                <a:solidFill>
                  <a:schemeClr val="tx1"/>
                </a:solidFill>
              </a:rPr>
              <a:pPr eaLnBrk="1" hangingPunct="1"/>
              <a:t>54</a:t>
            </a:fld>
            <a:endParaRPr lang="en-US" sz="1200">
              <a:solidFill>
                <a:schemeClr val="tx1"/>
              </a:solidFill>
            </a:endParaRPr>
          </a:p>
        </p:txBody>
      </p:sp>
      <p:sp>
        <p:nvSpPr>
          <p:cNvPr id="82947" name="Rectangle 1026"/>
          <p:cNvSpPr>
            <a:spLocks noGrp="1" noRot="1" noChangeAspect="1" noChangeArrowheads="1" noTextEdit="1"/>
          </p:cNvSpPr>
          <p:nvPr>
            <p:ph type="sldImg"/>
          </p:nvPr>
        </p:nvSpPr>
        <p:spPr>
          <a:ln/>
        </p:spPr>
      </p:sp>
      <p:sp>
        <p:nvSpPr>
          <p:cNvPr id="8294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0"/>
              <a:t>Clinically, AD is characterized by gradual onset and progressive decline in cognitive functioning; motor and sensory functions are spared until late stages. </a:t>
            </a:r>
          </a:p>
          <a:p>
            <a:pPr eaLnBrk="1" hangingPunct="1"/>
            <a:endParaRPr lang="en-US" b="0"/>
          </a:p>
          <a:p>
            <a:pPr eaLnBrk="1" hangingPunct="1"/>
            <a:r>
              <a:rPr lang="en-US" b="0"/>
              <a:t>Memory impairment is often a core symptom of any dementia, but in AD it is typically the core feature present in the earliest stages. </a:t>
            </a:r>
          </a:p>
          <a:p>
            <a:pPr eaLnBrk="1" hangingPunct="1"/>
            <a:endParaRPr lang="en-US" b="0"/>
          </a:p>
          <a:p>
            <a:pPr eaLnBrk="1" hangingPunct="1"/>
            <a:r>
              <a:rPr lang="en-US" b="0"/>
              <a:t>Typically, AD patients demonstrate difficulty learning new information and retaining it for more than a few minutes. In later disease stages, their ability to learn and retrieve information is compromised even more, and patients are unable to access older, more distant memories. </a:t>
            </a:r>
          </a:p>
          <a:p>
            <a:pPr eaLnBrk="1" hangingPunct="1"/>
            <a:endParaRPr lang="en-US" b="0"/>
          </a:p>
          <a:p>
            <a:pPr eaLnBrk="1" hangingPunct="1"/>
            <a:r>
              <a:rPr lang="en-US" b="0"/>
              <a:t>Primary</a:t>
            </a:r>
            <a:r>
              <a:rPr lang="en-US" b="0" baseline="0"/>
              <a:t> areas of brain affected are the hippocampus and </a:t>
            </a:r>
            <a:r>
              <a:rPr lang="en-US" b="0" baseline="0" err="1"/>
              <a:t>entorhinal</a:t>
            </a:r>
            <a:r>
              <a:rPr lang="en-US" b="0" baseline="0"/>
              <a:t> cortex.</a:t>
            </a:r>
            <a:endParaRPr lang="en-US" b="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b="1"/>
              <a:t>Biological confirmation of Alzheimer's disease</a:t>
            </a:r>
            <a:r>
              <a:rPr lang="en-US"/>
              <a:t> typically involves a combination of these methods, with neuroimaging and CSF biomarker analysis playing increasingly important roles in research and clinical practice. These tests help differentiate Alzheimer's disease from other causes of dementia and provide valuable information for disease staging and management.</a:t>
            </a:r>
          </a:p>
          <a:p>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55</a:t>
            </a:fld>
            <a:endParaRPr lang="en-US"/>
          </a:p>
        </p:txBody>
      </p:sp>
    </p:spTree>
    <p:extLst>
      <p:ext uri="{BB962C8B-B14F-4D97-AF65-F5344CB8AC3E}">
        <p14:creationId xmlns:p14="http://schemas.microsoft.com/office/powerpoint/2010/main" val="1359741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200">
                <a:solidFill>
                  <a:schemeClr val="tx1"/>
                </a:solidFill>
              </a:rPr>
              <a:t>Topic</a:t>
            </a:r>
          </a:p>
        </p:txBody>
      </p:sp>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200">
                <a:solidFill>
                  <a:schemeClr val="tx1"/>
                </a:solidFill>
              </a:rPr>
              <a:t>Slide </a:t>
            </a:r>
            <a:fld id="{C2FFBC8D-7562-CF4E-950A-C2B4F2362EAD}" type="slidenum">
              <a:rPr lang="en-US" sz="1200">
                <a:solidFill>
                  <a:schemeClr val="tx1"/>
                </a:solidFill>
              </a:rPr>
              <a:pPr eaLnBrk="1" hangingPunct="1"/>
              <a:t>62</a:t>
            </a:fld>
            <a:endParaRPr lang="en-US" sz="1200">
              <a:solidFill>
                <a:schemeClr val="tx1"/>
              </a:solidFill>
            </a:endParaRPr>
          </a:p>
        </p:txBody>
      </p:sp>
      <p:sp>
        <p:nvSpPr>
          <p:cNvPr id="99331" name="Rectangle 1026"/>
          <p:cNvSpPr>
            <a:spLocks noGrp="1" noRot="1" noChangeAspect="1" noChangeArrowheads="1" noTextEdit="1"/>
          </p:cNvSpPr>
          <p:nvPr>
            <p:ph type="sldImg"/>
          </p:nvPr>
        </p:nvSpPr>
        <p:spPr>
          <a:ln/>
        </p:spPr>
      </p:sp>
      <p:sp>
        <p:nvSpPr>
          <p:cNvPr id="99332" name="Rectangle 1027"/>
          <p:cNvSpPr>
            <a:spLocks noGrp="1" noChangeArrowheads="1"/>
          </p:cNvSpPr>
          <p:nvPr>
            <p:ph type="body" idx="1"/>
          </p:nvPr>
        </p:nvSpPr>
        <p:spPr>
          <a:xfrm>
            <a:off x="1066800" y="4267200"/>
            <a:ext cx="4648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Monoclonal antibodies are laboratory-produced molecules designed to target specific proteins involved in Alzheimer's disease pathology, such as amyloid-beta (Aβ) or tau proteins. These antibodies are engineered to bind to and facilitate the removal of these abnormal proteins from the brain.</a:t>
            </a:r>
            <a:endParaRPr lang="en-US" b="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Thus considered to have a disease-modifying effect</a:t>
            </a:r>
          </a:p>
          <a:p>
            <a:endParaRPr lang="en-US"/>
          </a:p>
          <a:p>
            <a:r>
              <a:rPr lang="en-US"/>
              <a:t>However, efficacy on clinical outcomes is modest.</a:t>
            </a:r>
          </a:p>
        </p:txBody>
      </p:sp>
      <p:sp>
        <p:nvSpPr>
          <p:cNvPr id="4" name="Slide Number Placeholder 3"/>
          <p:cNvSpPr>
            <a:spLocks noGrp="1"/>
          </p:cNvSpPr>
          <p:nvPr>
            <p:ph type="sldNum" sz="quarter" idx="5"/>
          </p:nvPr>
        </p:nvSpPr>
        <p:spPr/>
        <p:txBody>
          <a:bodyPr/>
          <a:lstStyle/>
          <a:p>
            <a:fld id="{7BAFAB62-EAFC-433B-A804-BD313042E227}" type="slidenum">
              <a:rPr lang="en-US" smtClean="0"/>
              <a:t>64</a:t>
            </a:fld>
            <a:endParaRPr lang="en-US"/>
          </a:p>
        </p:txBody>
      </p:sp>
    </p:spTree>
    <p:extLst>
      <p:ext uri="{BB962C8B-B14F-4D97-AF65-F5344CB8AC3E}">
        <p14:creationId xmlns:p14="http://schemas.microsoft.com/office/powerpoint/2010/main" val="31732234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Slows progression by approximately 25-30% in carefully selected patients.</a:t>
            </a:r>
          </a:p>
        </p:txBody>
      </p:sp>
      <p:sp>
        <p:nvSpPr>
          <p:cNvPr id="4" name="Slide Number Placeholder 3"/>
          <p:cNvSpPr>
            <a:spLocks noGrp="1"/>
          </p:cNvSpPr>
          <p:nvPr>
            <p:ph type="sldNum" sz="quarter" idx="5"/>
          </p:nvPr>
        </p:nvSpPr>
        <p:spPr/>
        <p:txBody>
          <a:bodyPr/>
          <a:lstStyle/>
          <a:p>
            <a:fld id="{7BAFAB62-EAFC-433B-A804-BD313042E227}" type="slidenum">
              <a:rPr lang="en-US" smtClean="0"/>
              <a:t>65</a:t>
            </a:fld>
            <a:endParaRPr lang="en-US"/>
          </a:p>
        </p:txBody>
      </p:sp>
    </p:spTree>
    <p:extLst>
      <p:ext uri="{BB962C8B-B14F-4D97-AF65-F5344CB8AC3E}">
        <p14:creationId xmlns:p14="http://schemas.microsoft.com/office/powerpoint/2010/main" val="3771223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Infusion reactions: about ¼ of people in trial had infusion reactions.  Tended to be mild.  Pre-medication was helpful</a:t>
            </a:r>
          </a:p>
          <a:p>
            <a:endParaRPr lang="en-US"/>
          </a:p>
          <a:p>
            <a:r>
              <a:rPr lang="en-US"/>
              <a:t>ARIA: amyloid related imaging </a:t>
            </a:r>
            <a:r>
              <a:rPr lang="en-US" err="1"/>
              <a:t>abnormalties</a:t>
            </a:r>
            <a:r>
              <a:rPr lang="en-US"/>
              <a:t>:  21.3% reported</a:t>
            </a:r>
          </a:p>
          <a:p>
            <a:r>
              <a:rPr lang="en-US"/>
              <a:t>	most self-limited and no symptoms</a:t>
            </a:r>
          </a:p>
          <a:p>
            <a:r>
              <a:rPr lang="en-US"/>
              <a:t>	only 3% symptomatic</a:t>
            </a:r>
          </a:p>
        </p:txBody>
      </p:sp>
      <p:sp>
        <p:nvSpPr>
          <p:cNvPr id="4" name="Slide Number Placeholder 3"/>
          <p:cNvSpPr>
            <a:spLocks noGrp="1"/>
          </p:cNvSpPr>
          <p:nvPr>
            <p:ph type="sldNum" sz="quarter" idx="5"/>
          </p:nvPr>
        </p:nvSpPr>
        <p:spPr/>
        <p:txBody>
          <a:bodyPr/>
          <a:lstStyle/>
          <a:p>
            <a:fld id="{7BAFAB62-EAFC-433B-A804-BD313042E227}" type="slidenum">
              <a:rPr lang="en-US" smtClean="0"/>
              <a:t>68</a:t>
            </a:fld>
            <a:endParaRPr lang="en-US"/>
          </a:p>
        </p:txBody>
      </p:sp>
    </p:spTree>
    <p:extLst>
      <p:ext uri="{BB962C8B-B14F-4D97-AF65-F5344CB8AC3E}">
        <p14:creationId xmlns:p14="http://schemas.microsoft.com/office/powerpoint/2010/main" val="1958461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1200"/>
              </a:spcBef>
              <a:buFont typeface="Wingdings" pitchFamily="2" charset="2"/>
              <a:buNone/>
            </a:pPr>
            <a:r>
              <a:rPr lang="en-US" baseline="0"/>
              <a:t>GI:  </a:t>
            </a:r>
            <a:r>
              <a:rPr lang="en-US" sz="2000">
                <a:latin typeface="Arial" charset="0"/>
              </a:rPr>
              <a:t>Mitigated by slow titration curve</a:t>
            </a:r>
          </a:p>
          <a:p>
            <a:pPr marL="0" lvl="0" indent="0">
              <a:spcBef>
                <a:spcPts val="1200"/>
              </a:spcBef>
              <a:buFont typeface="Wingdings" pitchFamily="2" charset="2"/>
              <a:buNone/>
            </a:pPr>
            <a:r>
              <a:rPr lang="en-US" sz="2000" baseline="0">
                <a:latin typeface="Arial" charset="0"/>
              </a:rPr>
              <a:t>      </a:t>
            </a:r>
            <a:r>
              <a:rPr lang="en-US" sz="2000">
                <a:latin typeface="Arial" charset="0"/>
              </a:rPr>
              <a:t>Maximum dosing of donepezil 23 mg/day creates significant side effects without evidence of improving global function </a:t>
            </a:r>
          </a:p>
          <a:p>
            <a:pPr marL="0" marR="0" indent="0" algn="l" defTabSz="914400" rtl="0" eaLnBrk="1" fontAlgn="auto" latinLnBrk="0" hangingPunct="1">
              <a:lnSpc>
                <a:spcPct val="100000"/>
              </a:lnSpc>
              <a:spcBef>
                <a:spcPts val="600"/>
              </a:spcBef>
              <a:spcAft>
                <a:spcPts val="600"/>
              </a:spcAft>
              <a:buClrTx/>
              <a:buSzTx/>
              <a:buFontTx/>
              <a:buNone/>
              <a:tabLst/>
              <a:defRPr/>
            </a:pPr>
            <a:endParaRPr lang="en-US"/>
          </a:p>
          <a:p>
            <a:pPr marL="0" marR="0" indent="0" algn="l" defTabSz="914400" rtl="0" eaLnBrk="1" fontAlgn="auto" latinLnBrk="0" hangingPunct="1">
              <a:lnSpc>
                <a:spcPct val="100000"/>
              </a:lnSpc>
              <a:spcBef>
                <a:spcPts val="600"/>
              </a:spcBef>
              <a:spcAft>
                <a:spcPts val="600"/>
              </a:spcAft>
              <a:buClrTx/>
              <a:buSzTx/>
              <a:buFontTx/>
              <a:buNone/>
              <a:tabLst/>
              <a:defRPr/>
            </a:pPr>
            <a:r>
              <a:rPr lang="en-US"/>
              <a:t>Brady:</a:t>
            </a:r>
            <a:r>
              <a:rPr lang="en-US" baseline="0"/>
              <a:t> </a:t>
            </a:r>
            <a:r>
              <a:rPr lang="en-US" err="1"/>
              <a:t>ChEI’s</a:t>
            </a:r>
            <a:r>
              <a:rPr lang="en-US"/>
              <a:t> activate muscarinic receptors in pacemaker</a:t>
            </a:r>
            <a:r>
              <a:rPr lang="en-US" baseline="0"/>
              <a:t> cells, decreasing heart rate.</a:t>
            </a:r>
          </a:p>
          <a:p>
            <a:endParaRPr lang="en-US" baseline="0"/>
          </a:p>
          <a:p>
            <a:r>
              <a:rPr lang="en-US" baseline="0"/>
              <a:t>COPD: Increases lung secretions</a:t>
            </a:r>
          </a:p>
          <a:p>
            <a:endParaRPr lang="en-US" baseline="0"/>
          </a:p>
          <a:p>
            <a:r>
              <a:rPr lang="en-US" baseline="0"/>
              <a:t>PUD: Increases acid secretions and can worsen PUD and increase risk GI bleed</a:t>
            </a:r>
          </a:p>
          <a:p>
            <a:endParaRPr lang="en-US" baseline="0"/>
          </a:p>
          <a:p>
            <a:r>
              <a:rPr lang="en-US" baseline="0"/>
              <a:t>Stop one week before surgery as can interact with cholinergic agonists (</a:t>
            </a:r>
            <a:r>
              <a:rPr lang="en-US" baseline="0" err="1"/>
              <a:t>succinyl</a:t>
            </a:r>
            <a:r>
              <a:rPr lang="en-US" baseline="0"/>
              <a:t> choline)</a:t>
            </a:r>
          </a:p>
          <a:p>
            <a:endParaRPr lang="en-US"/>
          </a:p>
        </p:txBody>
      </p:sp>
      <p:sp>
        <p:nvSpPr>
          <p:cNvPr id="4" name="Slide Number Placeholder 3"/>
          <p:cNvSpPr>
            <a:spLocks noGrp="1"/>
          </p:cNvSpPr>
          <p:nvPr>
            <p:ph type="sldNum" sz="quarter" idx="10"/>
          </p:nvPr>
        </p:nvSpPr>
        <p:spPr/>
        <p:txBody>
          <a:bodyPr/>
          <a:lstStyle/>
          <a:p>
            <a:fld id="{7BAFAB62-EAFC-433B-A804-BD313042E227}" type="slidenum">
              <a:rPr lang="en-US" smtClean="0"/>
              <a:t>75</a:t>
            </a:fld>
            <a:endParaRPr lang="en-US"/>
          </a:p>
        </p:txBody>
      </p:sp>
    </p:spTree>
    <p:extLst>
      <p:ext uri="{BB962C8B-B14F-4D97-AF65-F5344CB8AC3E}">
        <p14:creationId xmlns:p14="http://schemas.microsoft.com/office/powerpoint/2010/main" val="4075855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ln/>
        </p:spPr>
      </p:sp>
      <p:sp>
        <p:nvSpPr>
          <p:cNvPr id="1034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buFont typeface="Arial" panose="020B0604020202020204" pitchFamily="34" charset="0"/>
              <a:buNone/>
            </a:pPr>
            <a:endParaRPr lang="en-US"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DSM-5 provides diagnostic criteria for major neurocognitive disorders, including Alzheimer's disease. It focuses on cognitive impairment and functional decline that significantly affect daily activities:</a:t>
            </a:r>
          </a:p>
        </p:txBody>
      </p:sp>
      <p:sp>
        <p:nvSpPr>
          <p:cNvPr id="4" name="Slide Number Placeholder 3"/>
          <p:cNvSpPr>
            <a:spLocks noGrp="1"/>
          </p:cNvSpPr>
          <p:nvPr>
            <p:ph type="sldNum" sz="quarter" idx="5"/>
          </p:nvPr>
        </p:nvSpPr>
        <p:spPr/>
        <p:txBody>
          <a:bodyPr/>
          <a:lstStyle/>
          <a:p>
            <a:fld id="{7BAFAB62-EAFC-433B-A804-BD313042E227}" type="slidenum">
              <a:rPr lang="en-US" smtClean="0"/>
              <a:t>8</a:t>
            </a:fld>
            <a:endParaRPr lang="en-US"/>
          </a:p>
        </p:txBody>
      </p:sp>
    </p:spTree>
    <p:extLst>
      <p:ext uri="{BB962C8B-B14F-4D97-AF65-F5344CB8AC3E}">
        <p14:creationId xmlns:p14="http://schemas.microsoft.com/office/powerpoint/2010/main" val="29144787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200">
                <a:solidFill>
                  <a:schemeClr val="tx1"/>
                </a:solidFill>
              </a:rPr>
              <a:t>Topic</a:t>
            </a:r>
          </a:p>
        </p:txBody>
      </p:sp>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r>
              <a:rPr lang="en-US" sz="1200">
                <a:solidFill>
                  <a:schemeClr val="tx1"/>
                </a:solidFill>
              </a:rPr>
              <a:t>Slide </a:t>
            </a:r>
            <a:fld id="{60DF5B28-207E-0A43-A968-DC67490CCF8F}" type="slidenum">
              <a:rPr lang="en-US" sz="1200">
                <a:solidFill>
                  <a:schemeClr val="tx1"/>
                </a:solidFill>
              </a:rPr>
              <a:pPr eaLnBrk="1" hangingPunct="1"/>
              <a:t>78</a:t>
            </a:fld>
            <a:endParaRPr lang="en-US" sz="1200">
              <a:solidFill>
                <a:schemeClr val="tx1"/>
              </a:solidFill>
            </a:endParaRPr>
          </a:p>
        </p:txBody>
      </p:sp>
      <p:sp>
        <p:nvSpPr>
          <p:cNvPr id="111619" name="Rectangle 1026"/>
          <p:cNvSpPr>
            <a:spLocks noGrp="1" noRot="1" noChangeAspect="1" noChangeArrowheads="1" noTextEdit="1"/>
          </p:cNvSpPr>
          <p:nvPr>
            <p:ph type="sldImg"/>
          </p:nvPr>
        </p:nvSpPr>
        <p:spPr>
          <a:ln/>
        </p:spPr>
      </p:sp>
      <p:sp>
        <p:nvSpPr>
          <p:cNvPr id="11162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80</a:t>
            </a:fld>
            <a:endParaRPr lang="en-US"/>
          </a:p>
        </p:txBody>
      </p:sp>
    </p:spTree>
    <p:extLst>
      <p:ext uri="{BB962C8B-B14F-4D97-AF65-F5344CB8AC3E}">
        <p14:creationId xmlns:p14="http://schemas.microsoft.com/office/powerpoint/2010/main" val="283747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NIA-AA criteria provide guidelines for diagnosing Alzheimer's disease based on clinical evaluation, cognitive testing, and biomarker evidence (if available). These criteria were updated in 2011 and revised in 2018 to incorporate biomarker information. They classify Alzheimer's disease into three stages:</a:t>
            </a:r>
          </a:p>
        </p:txBody>
      </p:sp>
      <p:sp>
        <p:nvSpPr>
          <p:cNvPr id="4" name="Slide Number Placeholder 3"/>
          <p:cNvSpPr>
            <a:spLocks noGrp="1"/>
          </p:cNvSpPr>
          <p:nvPr>
            <p:ph type="sldNum" sz="quarter" idx="5"/>
          </p:nvPr>
        </p:nvSpPr>
        <p:spPr/>
        <p:txBody>
          <a:bodyPr/>
          <a:lstStyle/>
          <a:p>
            <a:fld id="{7BAFAB62-EAFC-433B-A804-BD313042E227}" type="slidenum">
              <a:rPr lang="en-US" smtClean="0"/>
              <a:t>10</a:t>
            </a:fld>
            <a:endParaRPr lang="en-US"/>
          </a:p>
        </p:txBody>
      </p:sp>
    </p:spTree>
    <p:extLst>
      <p:ext uri="{BB962C8B-B14F-4D97-AF65-F5344CB8AC3E}">
        <p14:creationId xmlns:p14="http://schemas.microsoft.com/office/powerpoint/2010/main" val="98380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eaLnBrk="1" hangingPunct="1">
              <a:spcBef>
                <a:spcPct val="0"/>
              </a:spcBef>
            </a:pPr>
            <a:endParaRPr lang="en-US">
              <a:ea typeface="ＭＳ Ｐゴシック" charset="-128"/>
            </a:endParaRPr>
          </a:p>
        </p:txBody>
      </p:sp>
      <p:sp>
        <p:nvSpPr>
          <p:cNvPr id="18435" name="Slide Number Placeholder 3"/>
          <p:cNvSpPr>
            <a:spLocks noGrp="1"/>
          </p:cNvSpPr>
          <p:nvPr>
            <p:ph type="sldNum" sz="quarter" idx="5"/>
          </p:nvPr>
        </p:nvSpPr>
        <p:spPr bwMode="auto">
          <a:ln>
            <a:miter lim="800000"/>
            <a:headEnd/>
            <a:tailEnd/>
          </a:ln>
        </p:spPr>
        <p:txBody>
          <a:bodyPr/>
          <a:lstStyle/>
          <a:p>
            <a:fld id="{0D843DF9-99E6-493D-821F-AE199FC0A189}" type="slidenum">
              <a:rPr lang="en-US"/>
              <a:pPr/>
              <a:t>11</a:t>
            </a:fld>
            <a:endParaRPr lang="en-US"/>
          </a:p>
        </p:txBody>
      </p:sp>
    </p:spTree>
    <p:extLst>
      <p:ext uri="{BB962C8B-B14F-4D97-AF65-F5344CB8AC3E}">
        <p14:creationId xmlns:p14="http://schemas.microsoft.com/office/powerpoint/2010/main" val="2902394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200"/>
              </a:spcAft>
              <a:buNone/>
            </a:pPr>
            <a:r>
              <a:rPr lang="en-US" b="0" i="0">
                <a:solidFill>
                  <a:srgbClr val="282828"/>
                </a:solidFill>
                <a:effectLst/>
                <a:latin typeface="MuseoSans"/>
              </a:rPr>
              <a:t>age-related misfolding of the APP protein (</a:t>
            </a:r>
            <a:r>
              <a:rPr lang="en-US" b="0" i="0" u="none" strike="noStrike">
                <a:solidFill>
                  <a:srgbClr val="282828"/>
                </a:solidFill>
                <a:effectLst/>
                <a:latin typeface="MuseoSans"/>
                <a:hlinkClick r:id="rId3"/>
              </a:rPr>
              <a:t>Chiti and Dobson, 2009</a:t>
            </a:r>
            <a:r>
              <a:rPr lang="en-US" b="0" i="0">
                <a:solidFill>
                  <a:srgbClr val="282828"/>
                </a:solidFill>
                <a:effectLst/>
                <a:latin typeface="MuseoSans"/>
              </a:rPr>
              <a:t>). However, in spite of these studies, proponents of the amyloid hypothesis have maintained that a mutation induced overproduction of beta amyloid underlies both the early onset and the late onset forms of AD, and consequently, both forms of the disease can be ascribed similar etiologies (</a:t>
            </a:r>
            <a:r>
              <a:rPr lang="en-US" b="0" i="0" u="none" strike="noStrike">
                <a:solidFill>
                  <a:srgbClr val="282828"/>
                </a:solidFill>
                <a:effectLst/>
                <a:latin typeface="MuseoSans"/>
                <a:hlinkClick r:id="rId4"/>
              </a:rPr>
              <a:t>Hardy, 2009</a:t>
            </a:r>
            <a:r>
              <a:rPr lang="en-US" b="0" i="0">
                <a:solidFill>
                  <a:srgbClr val="282828"/>
                </a:solidFill>
                <a:effectLst/>
                <a:latin typeface="MuseoSans"/>
              </a:rPr>
              <a:t>; </a:t>
            </a:r>
            <a:r>
              <a:rPr lang="en-US" b="0" i="0" u="none" strike="noStrike" err="1">
                <a:solidFill>
                  <a:srgbClr val="282828"/>
                </a:solidFill>
                <a:effectLst/>
                <a:latin typeface="MuseoSans"/>
                <a:hlinkClick r:id="rId5"/>
              </a:rPr>
              <a:t>Selkoe</a:t>
            </a:r>
            <a:r>
              <a:rPr lang="en-US" b="0" i="0" u="none" strike="noStrike">
                <a:solidFill>
                  <a:srgbClr val="282828"/>
                </a:solidFill>
                <a:effectLst/>
                <a:latin typeface="MuseoSans"/>
                <a:hlinkClick r:id="rId5"/>
              </a:rPr>
              <a:t>, 2012</a:t>
            </a:r>
            <a:r>
              <a:rPr lang="en-US" b="0" i="0">
                <a:solidFill>
                  <a:srgbClr val="282828"/>
                </a:solidFill>
                <a:effectLst/>
                <a:latin typeface="MuseoSans"/>
              </a:rPr>
              <a:t>).</a:t>
            </a:r>
          </a:p>
          <a:p>
            <a:pPr algn="l">
              <a:spcAft>
                <a:spcPts val="1200"/>
              </a:spcAft>
            </a:pPr>
            <a:r>
              <a:rPr lang="en-US" b="0" i="0">
                <a:solidFill>
                  <a:srgbClr val="282828"/>
                </a:solidFill>
                <a:effectLst/>
                <a:latin typeface="MuseoSans"/>
              </a:rPr>
              <a:t>The extrapolation of the model of early onset forms of AD to the late onset expressions is based on the assumption that age is primarily a measure of how long it takes for neurons to accumulate toxic moieties of beta amyloid. Accordingly, an imbalance between amyloid production and clearance can also be considered as the primary cause of sporadic AD. This argument is the rationale for therapeutic strategies of late onset AD based on targeting amyloid pathways, either through passive immunotherapy against beta amyloid, or active inhibition of beta amyloid generation (</a:t>
            </a:r>
            <a:r>
              <a:rPr lang="en-US" b="0" i="0" u="none" strike="noStrike">
                <a:solidFill>
                  <a:srgbClr val="282828"/>
                </a:solidFill>
                <a:effectLst/>
                <a:latin typeface="MuseoSans"/>
                <a:hlinkClick r:id="rId6"/>
              </a:rPr>
              <a:t>Hardy and </a:t>
            </a:r>
            <a:r>
              <a:rPr lang="en-US" b="0" i="0" u="none" strike="noStrike" err="1">
                <a:solidFill>
                  <a:srgbClr val="282828"/>
                </a:solidFill>
                <a:effectLst/>
                <a:latin typeface="MuseoSans"/>
                <a:hlinkClick r:id="rId6"/>
              </a:rPr>
              <a:t>Selkoe</a:t>
            </a:r>
            <a:r>
              <a:rPr lang="en-US" b="0" i="0" u="none" strike="noStrike">
                <a:solidFill>
                  <a:srgbClr val="282828"/>
                </a:solidFill>
                <a:effectLst/>
                <a:latin typeface="MuseoSans"/>
                <a:hlinkClick r:id="rId6"/>
              </a:rPr>
              <a:t>, 2002</a:t>
            </a:r>
            <a:r>
              <a:rPr lang="en-US" b="0" i="0">
                <a:solidFill>
                  <a:srgbClr val="282828"/>
                </a:solidFill>
                <a:effectLst/>
                <a:latin typeface="MuseoSans"/>
              </a:rPr>
              <a:t>; </a:t>
            </a:r>
            <a:r>
              <a:rPr lang="en-US" b="0" i="0" u="none" strike="noStrike">
                <a:solidFill>
                  <a:srgbClr val="282828"/>
                </a:solidFill>
                <a:effectLst/>
                <a:latin typeface="MuseoSans"/>
                <a:hlinkClick r:id="rId4"/>
              </a:rPr>
              <a:t>Hardy, 2009</a:t>
            </a:r>
            <a:r>
              <a:rPr lang="en-US" b="0" i="0">
                <a:solidFill>
                  <a:srgbClr val="282828"/>
                </a:solidFill>
                <a:effectLst/>
                <a:latin typeface="MuseoSans"/>
              </a:rPr>
              <a:t>).</a:t>
            </a:r>
          </a:p>
          <a:p>
            <a:pPr algn="l">
              <a:spcAft>
                <a:spcPts val="1200"/>
              </a:spcAft>
            </a:pPr>
            <a:endParaRPr lang="en-US" b="0" i="0">
              <a:solidFill>
                <a:srgbClr val="282828"/>
              </a:solidFill>
              <a:effectLst/>
              <a:latin typeface="MuseoSans"/>
            </a:endParaRPr>
          </a:p>
          <a:p>
            <a:pPr algn="l">
              <a:spcAft>
                <a:spcPts val="1200"/>
              </a:spcAft>
            </a:pPr>
            <a:r>
              <a:rPr lang="en-US" b="0" i="0">
                <a:solidFill>
                  <a:srgbClr val="282828"/>
                </a:solidFill>
                <a:effectLst/>
                <a:latin typeface="MuseoSans"/>
              </a:rPr>
              <a:t>Evidence For:</a:t>
            </a:r>
          </a:p>
          <a:p>
            <a:pPr marL="171450" indent="-171450" algn="l">
              <a:spcAft>
                <a:spcPts val="1200"/>
              </a:spcAft>
              <a:buFontTx/>
              <a:buChar char="-"/>
            </a:pPr>
            <a:r>
              <a:rPr lang="en-US" b="0" i="0">
                <a:solidFill>
                  <a:srgbClr val="282828"/>
                </a:solidFill>
                <a:effectLst/>
                <a:latin typeface="MuseoSans"/>
              </a:rPr>
              <a:t>Pathology</a:t>
            </a:r>
          </a:p>
          <a:p>
            <a:pPr marL="171450" indent="-171450" algn="l">
              <a:spcAft>
                <a:spcPts val="1200"/>
              </a:spcAft>
              <a:buFontTx/>
              <a:buChar char="-"/>
            </a:pPr>
            <a:r>
              <a:rPr lang="en-US" b="0" i="0">
                <a:solidFill>
                  <a:srgbClr val="282828"/>
                </a:solidFill>
                <a:effectLst/>
                <a:latin typeface="MuseoSans"/>
              </a:rPr>
              <a:t>Genetics</a:t>
            </a:r>
          </a:p>
          <a:p>
            <a:pPr marL="171450" indent="-171450" algn="l">
              <a:spcAft>
                <a:spcPts val="1200"/>
              </a:spcAft>
              <a:buFontTx/>
              <a:buChar char="-"/>
            </a:pPr>
            <a:r>
              <a:rPr lang="en-US" b="0" i="0">
                <a:solidFill>
                  <a:srgbClr val="282828"/>
                </a:solidFill>
                <a:effectLst/>
                <a:latin typeface="MuseoSans"/>
              </a:rPr>
              <a:t>Biomarkers</a:t>
            </a:r>
          </a:p>
          <a:p>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12</a:t>
            </a:fld>
            <a:endParaRPr lang="en-US"/>
          </a:p>
        </p:txBody>
      </p:sp>
    </p:spTree>
    <p:extLst>
      <p:ext uri="{BB962C8B-B14F-4D97-AF65-F5344CB8AC3E}">
        <p14:creationId xmlns:p14="http://schemas.microsoft.com/office/powerpoint/2010/main" val="49728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ctr">
              <a:spcBef>
                <a:spcPts val="750"/>
              </a:spcBef>
              <a:spcAft>
                <a:spcPts val="600"/>
              </a:spcAft>
              <a:buFont typeface="Arial" panose="020B0604020202020204" pitchFamily="34" charset="0"/>
              <a:buChar char="•"/>
            </a:pPr>
            <a:r>
              <a:rPr lang="en-US" b="0" i="0">
                <a:solidFill>
                  <a:srgbClr val="001D35"/>
                </a:solidFill>
                <a:effectLst/>
                <a:latin typeface="Google Sans"/>
              </a:rPr>
              <a:t>Accumulation of amyloid plaques: Clumps of a protein called beta-amyloid that form between neurons. </a:t>
            </a:r>
          </a:p>
          <a:p>
            <a:pPr algn="l" fontAlgn="ctr">
              <a:spcBef>
                <a:spcPts val="750"/>
              </a:spcBef>
              <a:spcAft>
                <a:spcPts val="600"/>
              </a:spcAft>
              <a:buFont typeface="Arial" panose="020B0604020202020204" pitchFamily="34" charset="0"/>
              <a:buChar char="•"/>
            </a:pPr>
            <a:r>
              <a:rPr lang="en-US" b="0" i="0">
                <a:solidFill>
                  <a:srgbClr val="001D35"/>
                </a:solidFill>
                <a:effectLst/>
                <a:latin typeface="Google Sans"/>
              </a:rPr>
              <a:t>Neurofibrillary tangles: Twisted bundles of a protein called tau within neurons. </a:t>
            </a:r>
          </a:p>
          <a:p>
            <a:pPr marL="0" marR="0" lvl="0" indent="0" algn="l" defTabSz="914400" rtl="0" eaLnBrk="1" fontAlgn="ctr" latinLnBrk="0" hangingPunct="1">
              <a:lnSpc>
                <a:spcPct val="100000"/>
              </a:lnSpc>
              <a:spcBef>
                <a:spcPts val="750"/>
              </a:spcBef>
              <a:spcAft>
                <a:spcPts val="600"/>
              </a:spcAft>
              <a:buClrTx/>
              <a:buSzTx/>
              <a:buFont typeface="Arial" panose="020B0604020202020204" pitchFamily="34" charset="0"/>
              <a:buChar char="•"/>
              <a:tabLst/>
              <a:defRPr/>
            </a:pPr>
            <a:r>
              <a:rPr lang="en-US" b="0" i="0">
                <a:solidFill>
                  <a:srgbClr val="001D35"/>
                </a:solidFill>
                <a:effectLst/>
                <a:latin typeface="Google Sans"/>
              </a:rPr>
              <a:t>Loss of neurons and synapses: Neurons die and connections between them weaken. </a:t>
            </a:r>
          </a:p>
          <a:p>
            <a:pPr marL="0" marR="0" lvl="0" indent="0" algn="l" defTabSz="914400" rtl="0" eaLnBrk="1" fontAlgn="ctr" latinLnBrk="0" hangingPunct="1">
              <a:lnSpc>
                <a:spcPct val="100000"/>
              </a:lnSpc>
              <a:spcBef>
                <a:spcPts val="750"/>
              </a:spcBef>
              <a:spcAft>
                <a:spcPts val="600"/>
              </a:spcAft>
              <a:buClrTx/>
              <a:buSzTx/>
              <a:buFont typeface="Arial" panose="020B0604020202020204" pitchFamily="34" charset="0"/>
              <a:buChar char="•"/>
              <a:tabLst/>
              <a:defRPr/>
            </a:pPr>
            <a:r>
              <a:rPr lang="en-US" b="0" i="0">
                <a:solidFill>
                  <a:srgbClr val="001D35"/>
                </a:solidFill>
                <a:effectLst/>
                <a:latin typeface="Google Sans"/>
              </a:rPr>
              <a:t>Brain atrophy: Shrinkage of brain tissue. </a:t>
            </a:r>
          </a:p>
          <a:p>
            <a:pPr marL="0" marR="0" lvl="0" indent="0" algn="l" defTabSz="914400" rtl="0" eaLnBrk="1" fontAlgn="ctr" latinLnBrk="0" hangingPunct="1">
              <a:lnSpc>
                <a:spcPct val="100000"/>
              </a:lnSpc>
              <a:spcBef>
                <a:spcPts val="750"/>
              </a:spcBef>
              <a:spcAft>
                <a:spcPts val="600"/>
              </a:spcAft>
              <a:buClrTx/>
              <a:buSzTx/>
              <a:buFont typeface="Arial" panose="020B0604020202020204" pitchFamily="34" charset="0"/>
              <a:buChar char="•"/>
              <a:tabLst/>
              <a:defRPr/>
            </a:pPr>
            <a:r>
              <a:rPr lang="en-US" b="0" i="0">
                <a:solidFill>
                  <a:srgbClr val="001D35"/>
                </a:solidFill>
                <a:effectLst/>
                <a:latin typeface="Google Sans"/>
              </a:rPr>
              <a:t>Cognitive Decline</a:t>
            </a:r>
          </a:p>
        </p:txBody>
      </p:sp>
      <p:sp>
        <p:nvSpPr>
          <p:cNvPr id="4" name="Slide Number Placeholder 3"/>
          <p:cNvSpPr>
            <a:spLocks noGrp="1"/>
          </p:cNvSpPr>
          <p:nvPr>
            <p:ph type="sldNum" sz="quarter" idx="5"/>
          </p:nvPr>
        </p:nvSpPr>
        <p:spPr/>
        <p:txBody>
          <a:bodyPr/>
          <a:lstStyle/>
          <a:p>
            <a:fld id="{7BAFAB62-EAFC-433B-A804-BD313042E227}" type="slidenum">
              <a:rPr lang="en-US" smtClean="0"/>
              <a:t>13</a:t>
            </a:fld>
            <a:endParaRPr lang="en-US"/>
          </a:p>
        </p:txBody>
      </p:sp>
    </p:spTree>
    <p:extLst>
      <p:ext uri="{BB962C8B-B14F-4D97-AF65-F5344CB8AC3E}">
        <p14:creationId xmlns:p14="http://schemas.microsoft.com/office/powerpoint/2010/main" val="1963196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baseline="0">
                <a:solidFill>
                  <a:schemeClr val="tx1"/>
                </a:solidFill>
                <a:ea typeface="ＭＳ Ｐゴシック" charset="0"/>
                <a:cs typeface="ＭＳ Ｐゴシック" charset="0"/>
              </a:rPr>
              <a:t>Rare forms of familial AD beginning before age 60 have been associated with mutations in one of three genes—amyloid precursor protein (APP), presenilin 1 (PS1), or presenilin 2 (PS2)—and account for approximately 1% of individuals with AD.</a:t>
            </a:r>
          </a:p>
          <a:p>
            <a:endParaRPr lang="en-US"/>
          </a:p>
          <a:p>
            <a:r>
              <a:rPr lang="en-US"/>
              <a:t>Most commonly, AD begins late in life, and for many such late-onset cases, the apolipoprotein E gene (APOE) on chromosome 19 influences risk. The APOE gene has three alleles: epsilon (ε) 2, 3, and 4. Epsilon 4 (ε4) is the risk-conferring allele; it does not cause AD directly. Epsilon 2 (ε2) is considered a protective allele, and epsilon 3 (ε3) is neutral. Individuals with two APOE ε4 alleles have increased lifetime risk, as compared to those in the general population. Those carrying one APOE ε4 allele are still at increased risk. Using APOE genotyping as a prognostic test for asymptomatic older adults is not currently recommended. Merely a risk factor, the ε4 allele cannot accurately predict whether or not a person will develop AD. It is unclear whether or not APOE genotyping increases diagnostic confidence for AD if an individual already has dementia. </a:t>
            </a:r>
          </a:p>
          <a:p>
            <a:endParaRPr lang="en-US"/>
          </a:p>
          <a:p>
            <a:r>
              <a:rPr lang="en-US"/>
              <a:t>Genome-wide association studies have identified genes in addition to APOE that confer risk of AD. These additional risk genes include triggering receptor expressed on myeloid cells 2 (TREM2), bridging integrator 1 (BIN1), ATP-binding cassette subfamily A member 7 (ABCA7), </a:t>
            </a:r>
            <a:r>
              <a:rPr lang="en-US" err="1"/>
              <a:t>clusterin</a:t>
            </a:r>
            <a:r>
              <a:rPr lang="en-US"/>
              <a:t> (CLU), and phosphatidylinositol-binding </a:t>
            </a:r>
            <a:r>
              <a:rPr lang="en-US" err="1"/>
              <a:t>clathrin</a:t>
            </a:r>
            <a:r>
              <a:rPr lang="en-US"/>
              <a:t> assembly protein (PICALM). Genetic testing is not clinically available for these genes. </a:t>
            </a:r>
            <a:endParaRPr lang="en-US" b="0"/>
          </a:p>
          <a:p>
            <a:endParaRPr lang="en-US"/>
          </a:p>
        </p:txBody>
      </p:sp>
      <p:sp>
        <p:nvSpPr>
          <p:cNvPr id="4" name="Slide Number Placeholder 3"/>
          <p:cNvSpPr>
            <a:spLocks noGrp="1"/>
          </p:cNvSpPr>
          <p:nvPr>
            <p:ph type="sldNum" sz="quarter" idx="5"/>
          </p:nvPr>
        </p:nvSpPr>
        <p:spPr/>
        <p:txBody>
          <a:bodyPr/>
          <a:lstStyle/>
          <a:p>
            <a:fld id="{7BAFAB62-EAFC-433B-A804-BD313042E227}" type="slidenum">
              <a:rPr lang="en-US" smtClean="0"/>
              <a:t>14</a:t>
            </a:fld>
            <a:endParaRPr lang="en-US"/>
          </a:p>
        </p:txBody>
      </p:sp>
    </p:spTree>
    <p:extLst>
      <p:ext uri="{BB962C8B-B14F-4D97-AF65-F5344CB8AC3E}">
        <p14:creationId xmlns:p14="http://schemas.microsoft.com/office/powerpoint/2010/main" val="4012184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356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714137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3337089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2077564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131D4F"/>
        </a:solidFill>
        <a:effectLst/>
      </p:bgPr>
    </p:bg>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4836150" y="1976446"/>
            <a:ext cx="3400670" cy="3694633"/>
          </a:xfrm>
          <a:prstGeom prst="rect">
            <a:avLst/>
          </a:prstGeo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2"/>
          </p:nvPr>
        </p:nvSpPr>
        <p:spPr>
          <a:xfrm>
            <a:off x="711910" y="1976446"/>
            <a:ext cx="3400670" cy="3694633"/>
          </a:xfrm>
          <a:prstGeom prst="rect">
            <a:avLst/>
          </a:prstGeo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45773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131D4F"/>
        </a:solidFill>
        <a:effectLst/>
      </p:bgPr>
    </p:bg>
    <p:spTree>
      <p:nvGrpSpPr>
        <p:cNvPr id="1" name=""/>
        <p:cNvGrpSpPr/>
        <p:nvPr/>
      </p:nvGrpSpPr>
      <p:grpSpPr>
        <a:xfrm>
          <a:off x="0" y="0"/>
          <a:ext cx="0" cy="0"/>
          <a:chOff x="0" y="0"/>
          <a:chExt cx="0" cy="0"/>
        </a:xfrm>
      </p:grpSpPr>
      <p:graphicFrame>
        <p:nvGraphicFramePr>
          <p:cNvPr id="6" name="Chart 5"/>
          <p:cNvGraphicFramePr/>
          <p:nvPr userDrawn="1">
            <p:extLst>
              <p:ext uri="{D42A27DB-BD31-4B8C-83A1-F6EECF244321}">
                <p14:modId xmlns:p14="http://schemas.microsoft.com/office/powerpoint/2010/main" val="602116624"/>
              </p:ext>
            </p:extLst>
          </p:nvPr>
        </p:nvGraphicFramePr>
        <p:xfrm>
          <a:off x="1295400" y="1710546"/>
          <a:ext cx="6841067" cy="4560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7805707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rgbClr val="131D4F"/>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1497974" y="2009198"/>
            <a:ext cx="6386610" cy="3738463"/>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a:t>
            </a:r>
          </a:p>
        </p:txBody>
      </p:sp>
    </p:spTree>
    <p:extLst>
      <p:ext uri="{BB962C8B-B14F-4D97-AF65-F5344CB8AC3E}">
        <p14:creationId xmlns:p14="http://schemas.microsoft.com/office/powerpoint/2010/main" val="377689359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rgbClr val="131D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39132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39092" y="674879"/>
            <a:ext cx="6786863" cy="934706"/>
          </a:xfrm>
          <a:prstGeom prst="rect">
            <a:avLst/>
          </a:prstGeo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a:xfrm>
            <a:off x="1339092" y="2278585"/>
            <a:ext cx="6786863" cy="43537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xfrm>
            <a:off x="6911975" y="88900"/>
            <a:ext cx="2133600" cy="365125"/>
          </a:xfrm>
          <a:prstGeom prst="rect">
            <a:avLst/>
          </a:prstGeom>
        </p:spPr>
        <p:txBody>
          <a:bodyPr/>
          <a:lstStyle>
            <a:lvl1pPr>
              <a:defRPr/>
            </a:lvl1pPr>
          </a:lstStyle>
          <a:p>
            <a:pPr>
              <a:defRPr/>
            </a:pPr>
            <a:r>
              <a:rPr lang="en-US"/>
              <a:t>Slide </a:t>
            </a:r>
            <a:fld id="{E3FABCA4-8398-E44E-A14A-7B2BA891B046}" type="slidenum">
              <a:rPr lang="en-US"/>
              <a:pPr>
                <a:defRPr/>
              </a:pPr>
              <a:t>‹#›</a:t>
            </a:fld>
            <a:endParaRPr lang="en-US"/>
          </a:p>
        </p:txBody>
      </p:sp>
    </p:spTree>
    <p:extLst>
      <p:ext uri="{BB962C8B-B14F-4D97-AF65-F5344CB8AC3E}">
        <p14:creationId xmlns:p14="http://schemas.microsoft.com/office/powerpoint/2010/main" val="72883738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8E80666-FB37-4B36-9149-507F3B0178E3}"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289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44AB48-DA3A-3E42-8571-7E07468BDDA6}" type="slidenum">
              <a:rPr lang="en-US" smtClean="0"/>
              <a:pPr/>
              <a:t>‹#›</a:t>
            </a:fld>
            <a:endParaRPr lang="en-US"/>
          </a:p>
        </p:txBody>
      </p:sp>
    </p:spTree>
    <p:extLst>
      <p:ext uri="{BB962C8B-B14F-4D97-AF65-F5344CB8AC3E}">
        <p14:creationId xmlns:p14="http://schemas.microsoft.com/office/powerpoint/2010/main" val="3764373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869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p>
        </p:txBody>
      </p:sp>
      <p:sp>
        <p:nvSpPr>
          <p:cNvPr id="3" name="Content Placeholder 2"/>
          <p:cNvSpPr>
            <a:spLocks noGrp="1"/>
          </p:cNvSpPr>
          <p:nvPr>
            <p:ph sz="half" idx="1"/>
          </p:nvPr>
        </p:nvSpPr>
        <p:spPr>
          <a:xfrm>
            <a:off x="822960" y="1845735"/>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E80666-FB37-4B36-9149-507F3B0178E3}"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3591169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E80666-FB37-4B36-9149-507F3B0178E3}"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endParaRPr lang="en-US"/>
          </a:p>
          <a:p>
            <a:pPr>
              <a:defRPr/>
            </a:pPr>
            <a:r>
              <a:rPr lang="en-US"/>
              <a:t>Slide </a:t>
            </a:r>
            <a:fld id="{2E5504D3-6310-B243-9039-9BE078B8520E}" type="slidenum">
              <a:rPr lang="en-US" smtClean="0"/>
              <a:pPr>
                <a:defRPr/>
              </a:pPr>
              <a:t>‹#›</a:t>
            </a:fld>
            <a:endParaRPr lang="en-US"/>
          </a:p>
        </p:txBody>
      </p:sp>
    </p:spTree>
    <p:extLst>
      <p:ext uri="{BB962C8B-B14F-4D97-AF65-F5344CB8AC3E}">
        <p14:creationId xmlns:p14="http://schemas.microsoft.com/office/powerpoint/2010/main" val="64372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E80666-FB37-4B36-9149-507F3B0178E3}"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45952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8E80666-FB37-4B36-9149-507F3B0178E3}" type="datetimeFigureOut">
              <a:rPr lang="en-US" smtClean="0"/>
              <a:pPr/>
              <a:t>3/27/2025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3048344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8E80666-FB37-4B36-9149-507F3B0178E3}" type="datetimeFigureOut">
              <a:rPr lang="en-US" smtClean="0"/>
              <a:pPr/>
              <a:t>3/27/2025</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7E63A33-8271-4DD0-9C48-789913D7C115}" type="slidenum">
              <a:rPr lang="en-US" smtClean="0"/>
              <a:pPr/>
              <a:t>‹#›</a:t>
            </a:fld>
            <a:endParaRPr lang="en-US"/>
          </a:p>
        </p:txBody>
      </p:sp>
    </p:spTree>
    <p:extLst>
      <p:ext uri="{BB962C8B-B14F-4D97-AF65-F5344CB8AC3E}">
        <p14:creationId xmlns:p14="http://schemas.microsoft.com/office/powerpoint/2010/main" val="66004619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31D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737395"/>
      </p:ext>
    </p:extLst>
  </p:cSld>
  <p:clrMap bg1="lt1" tx1="dk1" bg2="lt2" tx2="dk2" accent1="accent1" accent2="accent2" accent3="accent3" accent4="accent4" accent5="accent5" accent6="accent6" hlink="hlink" folHlink="folHlink"/>
  <p:sldLayoutIdLst>
    <p:sldLayoutId id="214748366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3/27/2025</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19952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651" r:id="rId12"/>
    <p:sldLayoutId id="2147483654" r:id="rId13"/>
    <p:sldLayoutId id="2147483656" r:id="rId14"/>
    <p:sldLayoutId id="2147483658" r:id="rId15"/>
    <p:sldLayoutId id="2147483668" r:id="rId1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mini-cog.com/"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www.minimental.com/" TargetMode="External"/><Relationship Id="rId4" Type="http://schemas.openxmlformats.org/officeDocument/2006/relationships/hyperlink" Target="http://www.mocatest.org/"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www.neurologylive.com/view/fda-clears-roche-beta-amyloid-total-tau-assays-alzheimer-assessment" TargetMode="External"/><Relationship Id="rId2" Type="http://schemas.openxmlformats.org/officeDocument/2006/relationships/hyperlink" Target="http://www.labpulse.com/business-insights/policy-and-regulation/fda-clearance/article/15304098/roche-nabs-fda-clearance-for-two-alzheimers-disease-csf-assays"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hyperlink" Target="http://www.quanterix.com/advancing-alzheimers-disease-pathology-"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www.mesoscale.com/en/products_and_services/services/s-plex/tau_pt217_and_pt181_services" TargetMode="External"/><Relationship Id="rId5" Type="http://schemas.openxmlformats.org/officeDocument/2006/relationships/hyperlink" Target="http://www.labcorp.com/tests/484390/phosphorylated-tau-217-ptau-217-" TargetMode="External"/><Relationship Id="rId4" Type="http://schemas.openxmlformats.org/officeDocument/2006/relationships/hyperlink" Target="http://www.lucentdiagnostics.com/wp-content/uploads/2024/05/04.07_LucentAD_White_Paper.pdf"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www.labcorp.com/providers/neurology/atn"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4520-9ED4-04CB-6227-A3A10FA262C6}"/>
              </a:ext>
            </a:extLst>
          </p:cNvPr>
          <p:cNvSpPr>
            <a:spLocks noGrp="1"/>
          </p:cNvSpPr>
          <p:nvPr>
            <p:ph type="title"/>
          </p:nvPr>
        </p:nvSpPr>
        <p:spPr/>
        <p:txBody>
          <a:bodyPr/>
          <a:lstStyle/>
          <a:p>
            <a:r>
              <a:rPr lang="en-US" err="1"/>
              <a:t>WiFi</a:t>
            </a:r>
            <a:r>
              <a:rPr lang="en-US"/>
              <a:t> Info</a:t>
            </a:r>
          </a:p>
        </p:txBody>
      </p:sp>
      <p:sp>
        <p:nvSpPr>
          <p:cNvPr id="3" name="Content Placeholder 2">
            <a:extLst>
              <a:ext uri="{FF2B5EF4-FFF2-40B4-BE49-F238E27FC236}">
                <a16:creationId xmlns:a16="http://schemas.microsoft.com/office/drawing/2014/main" id="{B923261C-1B27-BDA9-9DEB-570CD1961041}"/>
              </a:ext>
            </a:extLst>
          </p:cNvPr>
          <p:cNvSpPr>
            <a:spLocks noGrp="1"/>
          </p:cNvSpPr>
          <p:nvPr>
            <p:ph idx="1"/>
          </p:nvPr>
        </p:nvSpPr>
        <p:spPr/>
        <p:txBody>
          <a:bodyPr>
            <a:normAutofit/>
          </a:bodyPr>
          <a:lstStyle/>
          <a:p>
            <a:r>
              <a:rPr lang="en-US" sz="4400"/>
              <a:t>Network: Hilton Honors Meeting</a:t>
            </a:r>
          </a:p>
          <a:p>
            <a:r>
              <a:rPr lang="en-US" sz="4400"/>
              <a:t>Password: SYRDT20</a:t>
            </a:r>
          </a:p>
        </p:txBody>
      </p:sp>
    </p:spTree>
    <p:extLst>
      <p:ext uri="{BB962C8B-B14F-4D97-AF65-F5344CB8AC3E}">
        <p14:creationId xmlns:p14="http://schemas.microsoft.com/office/powerpoint/2010/main" val="1915182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A1891-EE6B-1502-BBEA-AAFBA23597B8}"/>
              </a:ext>
            </a:extLst>
          </p:cNvPr>
          <p:cNvSpPr>
            <a:spLocks noGrp="1"/>
          </p:cNvSpPr>
          <p:nvPr>
            <p:ph type="title"/>
          </p:nvPr>
        </p:nvSpPr>
        <p:spPr/>
        <p:txBody>
          <a:bodyPr>
            <a:normAutofit fontScale="90000"/>
          </a:bodyPr>
          <a:lstStyle/>
          <a:p>
            <a:r>
              <a:rPr lang="en-US"/>
              <a:t>National Institute on Aging-Alzheimer's Association (NIA-AA)</a:t>
            </a:r>
          </a:p>
        </p:txBody>
      </p:sp>
      <p:sp>
        <p:nvSpPr>
          <p:cNvPr id="3" name="Content Placeholder 2">
            <a:extLst>
              <a:ext uri="{FF2B5EF4-FFF2-40B4-BE49-F238E27FC236}">
                <a16:creationId xmlns:a16="http://schemas.microsoft.com/office/drawing/2014/main" id="{FE735817-D7D2-6A90-CBA1-7CC36097912A}"/>
              </a:ext>
            </a:extLst>
          </p:cNvPr>
          <p:cNvSpPr>
            <a:spLocks noGrp="1"/>
          </p:cNvSpPr>
          <p:nvPr>
            <p:ph idx="1"/>
          </p:nvPr>
        </p:nvSpPr>
        <p:spPr>
          <a:xfrm>
            <a:off x="800099" y="1955064"/>
            <a:ext cx="7543801" cy="4023360"/>
          </a:xfrm>
        </p:spPr>
        <p:txBody>
          <a:bodyPr>
            <a:normAutofit fontScale="92500" lnSpcReduction="20000"/>
          </a:bodyPr>
          <a:lstStyle/>
          <a:p>
            <a:pPr marL="0" indent="0">
              <a:buNone/>
            </a:pPr>
            <a:r>
              <a:rPr lang="en-US" b="1"/>
              <a:t>Stage 1: Preclinical Alzheimer's disease</a:t>
            </a:r>
            <a:endParaRPr lang="en-US"/>
          </a:p>
          <a:p>
            <a:pPr marL="742950" lvl="1" indent="-285750">
              <a:buFont typeface="+mj-lt"/>
              <a:buAutoNum type="arabicPeriod"/>
            </a:pPr>
            <a:r>
              <a:rPr lang="en-US"/>
              <a:t>No noticeable symptoms.</a:t>
            </a:r>
          </a:p>
          <a:p>
            <a:pPr marL="742950" lvl="1" indent="-285750">
              <a:buFont typeface="+mj-lt"/>
              <a:buAutoNum type="arabicPeriod"/>
            </a:pPr>
            <a:r>
              <a:rPr lang="en-US"/>
              <a:t>Biomarker evidence of amyloid plaques or tau tangles may be present.</a:t>
            </a:r>
          </a:p>
          <a:p>
            <a:pPr marL="742950" lvl="1" indent="-285750">
              <a:buFont typeface="+mj-lt"/>
              <a:buAutoNum type="arabicPeriod"/>
            </a:pPr>
            <a:r>
              <a:rPr lang="en-US" i="1"/>
              <a:t>This stage is primarily used for research and clinical trials.</a:t>
            </a:r>
          </a:p>
          <a:p>
            <a:pPr marL="0" indent="0">
              <a:buNone/>
            </a:pPr>
            <a:r>
              <a:rPr lang="en-US" b="1"/>
              <a:t>Stage 2: Mild Cognitive Impairment (MCI) due to Alzheimer's disease</a:t>
            </a:r>
            <a:endParaRPr lang="en-US"/>
          </a:p>
          <a:p>
            <a:pPr marL="742950" lvl="1" indent="-285750">
              <a:buFont typeface="+mj-lt"/>
              <a:buAutoNum type="arabicPeriod"/>
            </a:pPr>
            <a:r>
              <a:rPr lang="en-US"/>
              <a:t>Mild cognitive decline beyond what is expected for age.</a:t>
            </a:r>
          </a:p>
          <a:p>
            <a:pPr marL="742950" lvl="1" indent="-285750">
              <a:buFont typeface="+mj-lt"/>
              <a:buAutoNum type="arabicPeriod"/>
            </a:pPr>
            <a:r>
              <a:rPr lang="en-US"/>
              <a:t>Biomarker evidence of amyloid plaques or tau tangles.</a:t>
            </a:r>
          </a:p>
          <a:p>
            <a:pPr marL="742950" lvl="1" indent="-285750">
              <a:buFont typeface="+mj-lt"/>
              <a:buAutoNum type="arabicPeriod"/>
            </a:pPr>
            <a:r>
              <a:rPr lang="en-US"/>
              <a:t>Individuals may or may not have functional impairment in daily activities.</a:t>
            </a:r>
          </a:p>
          <a:p>
            <a:pPr marL="0" indent="0">
              <a:buNone/>
            </a:pPr>
            <a:r>
              <a:rPr lang="en-US" b="1"/>
              <a:t>Stage 3: Alzheimer's dementia</a:t>
            </a:r>
            <a:endParaRPr lang="en-US"/>
          </a:p>
          <a:p>
            <a:pPr marL="742950" lvl="1" indent="-285750">
              <a:buFont typeface="+mj-lt"/>
              <a:buAutoNum type="arabicPeriod"/>
            </a:pPr>
            <a:r>
              <a:rPr lang="en-US"/>
              <a:t>Significant cognitive decline impacting daily function.</a:t>
            </a:r>
          </a:p>
          <a:p>
            <a:pPr marL="742950" lvl="1" indent="-285750">
              <a:buFont typeface="+mj-lt"/>
              <a:buAutoNum type="arabicPeriod"/>
            </a:pPr>
            <a:r>
              <a:rPr lang="en-US"/>
              <a:t>Biomarker evidence of amyloid plaques or tau tangles.</a:t>
            </a:r>
          </a:p>
          <a:p>
            <a:pPr marL="742950" lvl="1" indent="-285750">
              <a:buFont typeface="+mj-lt"/>
              <a:buAutoNum type="arabicPeriod"/>
            </a:pPr>
            <a:r>
              <a:rPr lang="en-US"/>
              <a:t>Memory loss and other cognitive deficits are prominent.</a:t>
            </a:r>
          </a:p>
          <a:p>
            <a:r>
              <a:rPr lang="en-US"/>
              <a:t>These criteria emphasize the </a:t>
            </a:r>
            <a:r>
              <a:rPr lang="en-US">
                <a:solidFill>
                  <a:schemeClr val="accent2"/>
                </a:solidFill>
              </a:rPr>
              <a:t>importance of biomarkers </a:t>
            </a:r>
            <a:r>
              <a:rPr lang="en-US"/>
              <a:t>alongside clinical symptoms to increase diagnostic accuracy and guide treatment decisions.</a:t>
            </a:r>
          </a:p>
          <a:p>
            <a:endParaRPr lang="en-US"/>
          </a:p>
        </p:txBody>
      </p:sp>
    </p:spTree>
    <p:extLst>
      <p:ext uri="{BB962C8B-B14F-4D97-AF65-F5344CB8AC3E}">
        <p14:creationId xmlns:p14="http://schemas.microsoft.com/office/powerpoint/2010/main" val="1508518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067800" cy="914400"/>
          </a:xfrm>
        </p:spPr>
        <p:txBody>
          <a:bodyPr/>
          <a:lstStyle/>
          <a:p>
            <a:pPr algn="ctr" eaLnBrk="1" hangingPunct="1"/>
            <a:r>
              <a:rPr lang="en-US" sz="3600">
                <a:latin typeface="Corbel" charset="0"/>
                <a:ea typeface="ＭＳ Ｐゴシック" charset="-128"/>
              </a:rPr>
              <a:t>Progression of Neurodegenerative Diseases</a:t>
            </a:r>
          </a:p>
        </p:txBody>
      </p:sp>
      <p:sp>
        <p:nvSpPr>
          <p:cNvPr id="5" name="Rectangle 8"/>
          <p:cNvSpPr>
            <a:spLocks noChangeArrowheads="1"/>
          </p:cNvSpPr>
          <p:nvPr/>
        </p:nvSpPr>
        <p:spPr bwMode="auto">
          <a:xfrm>
            <a:off x="6317285" y="2738125"/>
            <a:ext cx="2057400" cy="3127375"/>
          </a:xfrm>
          <a:prstGeom prst="rect">
            <a:avLst/>
          </a:prstGeom>
          <a:gradFill>
            <a:gsLst>
              <a:gs pos="28000">
                <a:schemeClr val="accent1">
                  <a:tint val="44500"/>
                  <a:satMod val="160000"/>
                </a:schemeClr>
              </a:gs>
              <a:gs pos="71000">
                <a:schemeClr val="accent1">
                  <a:tint val="23500"/>
                  <a:satMod val="160000"/>
                  <a:alpha val="44000"/>
                </a:schemeClr>
              </a:gs>
            </a:gsLst>
            <a:lin ang="10800000" scaled="0"/>
          </a:gradFill>
          <a:ln w="12700" cap="rnd">
            <a:noFill/>
            <a:miter lim="800000"/>
            <a:headEnd/>
            <a:tailEnd/>
          </a:ln>
        </p:spPr>
        <p:txBody>
          <a:bodyPr wrap="none" anchor="ctr"/>
          <a:lstStyle/>
          <a:p>
            <a:pPr algn="ctr" eaLnBrk="0" hangingPunct="0"/>
            <a:endParaRPr lang="en-US" sz="1800"/>
          </a:p>
        </p:txBody>
      </p:sp>
      <p:sp>
        <p:nvSpPr>
          <p:cNvPr id="6" name="Rectangle 2"/>
          <p:cNvSpPr>
            <a:spLocks noChangeArrowheads="1"/>
          </p:cNvSpPr>
          <p:nvPr/>
        </p:nvSpPr>
        <p:spPr bwMode="auto">
          <a:xfrm>
            <a:off x="4038600" y="2207900"/>
            <a:ext cx="2282825" cy="3648075"/>
          </a:xfrm>
          <a:prstGeom prst="rect">
            <a:avLst/>
          </a:prstGeom>
          <a:gradFill>
            <a:gsLst>
              <a:gs pos="27000">
                <a:schemeClr val="accent1">
                  <a:lumMod val="20000"/>
                  <a:lumOff val="80000"/>
                  <a:alpha val="44000"/>
                </a:schemeClr>
              </a:gs>
              <a:gs pos="100000">
                <a:schemeClr val="tx1">
                  <a:alpha val="0"/>
                </a:schemeClr>
              </a:gs>
            </a:gsLst>
            <a:lin ang="10800000" scaled="0"/>
          </a:gradFill>
          <a:ln w="12700" cap="rnd">
            <a:noFill/>
            <a:miter lim="800000"/>
            <a:headEnd/>
            <a:tailEnd/>
          </a:ln>
          <a:effectLst/>
        </p:spPr>
        <p:txBody>
          <a:bodyPr wrap="none" anchor="ctr"/>
          <a:lstStyle/>
          <a:p>
            <a:pPr algn="ctr" eaLnBrk="0" hangingPunct="0"/>
            <a:endParaRPr lang="en-US" sz="1800"/>
          </a:p>
        </p:txBody>
      </p:sp>
      <p:sp>
        <p:nvSpPr>
          <p:cNvPr id="7" name="Rectangle 4"/>
          <p:cNvSpPr>
            <a:spLocks noChangeArrowheads="1"/>
          </p:cNvSpPr>
          <p:nvPr/>
        </p:nvSpPr>
        <p:spPr bwMode="auto">
          <a:xfrm>
            <a:off x="4689475" y="6018213"/>
            <a:ext cx="873125" cy="458787"/>
          </a:xfrm>
          <a:prstGeom prst="rect">
            <a:avLst/>
          </a:prstGeom>
          <a:noFill/>
          <a:ln w="12700">
            <a:noFill/>
            <a:miter lim="800000"/>
            <a:headEnd/>
            <a:tailEnd/>
          </a:ln>
        </p:spPr>
        <p:txBody>
          <a:bodyPr wrap="none" lIns="90487" tIns="44450" rIns="90487" bIns="44450">
            <a:spAutoFit/>
          </a:bodyPr>
          <a:lstStyle/>
          <a:p>
            <a:pPr eaLnBrk="0" hangingPunct="0"/>
            <a:r>
              <a:rPr lang="en-US">
                <a:solidFill>
                  <a:srgbClr val="A7D6FF"/>
                </a:solidFill>
                <a:latin typeface="Corbel" charset="0"/>
              </a:rPr>
              <a:t>Years</a:t>
            </a:r>
          </a:p>
        </p:txBody>
      </p:sp>
      <p:sp>
        <p:nvSpPr>
          <p:cNvPr id="8" name="Rectangle 5"/>
          <p:cNvSpPr>
            <a:spLocks noChangeArrowheads="1"/>
          </p:cNvSpPr>
          <p:nvPr/>
        </p:nvSpPr>
        <p:spPr bwMode="auto">
          <a:xfrm>
            <a:off x="0" y="2817813"/>
            <a:ext cx="1828800" cy="920765"/>
          </a:xfrm>
          <a:prstGeom prst="rect">
            <a:avLst/>
          </a:prstGeom>
          <a:noFill/>
          <a:ln w="12700">
            <a:noFill/>
            <a:miter lim="800000"/>
            <a:headEnd/>
            <a:tailEnd/>
          </a:ln>
        </p:spPr>
        <p:txBody>
          <a:bodyPr lIns="90487" tIns="44450" rIns="90487" bIns="44450">
            <a:spAutoFit/>
          </a:bodyPr>
          <a:lstStyle/>
          <a:p>
            <a:pPr algn="ctr" eaLnBrk="0" hangingPunct="0"/>
            <a:r>
              <a:rPr lang="en-US">
                <a:latin typeface="Corbel" charset="0"/>
              </a:rPr>
              <a:t>Cognitive / Behavioral / Motor Function</a:t>
            </a:r>
          </a:p>
        </p:txBody>
      </p:sp>
      <p:sp>
        <p:nvSpPr>
          <p:cNvPr id="23563" name="Line 11"/>
          <p:cNvSpPr>
            <a:spLocks noChangeShapeType="1"/>
          </p:cNvSpPr>
          <p:nvPr/>
        </p:nvSpPr>
        <p:spPr bwMode="auto">
          <a:xfrm>
            <a:off x="1774825" y="5888038"/>
            <a:ext cx="6616700" cy="0"/>
          </a:xfrm>
          <a:prstGeom prst="line">
            <a:avLst/>
          </a:prstGeom>
          <a:noFill/>
          <a:ln w="57150">
            <a:solidFill>
              <a:schemeClr val="tx1"/>
            </a:solidFill>
            <a:round/>
            <a:headEnd/>
            <a:tailEnd/>
          </a:ln>
        </p:spPr>
        <p:txBody>
          <a:bodyPr wrap="none" anchor="ctr"/>
          <a:lstStyle/>
          <a:p>
            <a:endParaRPr lang="en-US"/>
          </a:p>
        </p:txBody>
      </p:sp>
      <p:sp>
        <p:nvSpPr>
          <p:cNvPr id="23564" name="Line 12"/>
          <p:cNvSpPr>
            <a:spLocks noChangeShapeType="1"/>
          </p:cNvSpPr>
          <p:nvPr/>
        </p:nvSpPr>
        <p:spPr bwMode="auto">
          <a:xfrm>
            <a:off x="1752600" y="1528763"/>
            <a:ext cx="7938" cy="4387850"/>
          </a:xfrm>
          <a:prstGeom prst="line">
            <a:avLst/>
          </a:prstGeom>
          <a:noFill/>
          <a:ln w="57150">
            <a:solidFill>
              <a:schemeClr val="tx1"/>
            </a:solidFill>
            <a:round/>
            <a:headEnd/>
            <a:tailEnd/>
          </a:ln>
        </p:spPr>
        <p:txBody>
          <a:bodyPr wrap="none" anchor="ctr"/>
          <a:lstStyle/>
          <a:p>
            <a:endParaRPr lang="en-US"/>
          </a:p>
        </p:txBody>
      </p:sp>
      <p:sp>
        <p:nvSpPr>
          <p:cNvPr id="11" name="Text Box 6"/>
          <p:cNvSpPr txBox="1">
            <a:spLocks noChangeArrowheads="1"/>
          </p:cNvSpPr>
          <p:nvPr/>
        </p:nvSpPr>
        <p:spPr bwMode="auto">
          <a:xfrm>
            <a:off x="1828800" y="1295400"/>
            <a:ext cx="2024913" cy="400110"/>
          </a:xfrm>
          <a:prstGeom prst="rect">
            <a:avLst/>
          </a:prstGeom>
          <a:noFill/>
          <a:ln w="50800" cap="rnd">
            <a:noFill/>
            <a:miter lim="800000"/>
            <a:headEnd/>
            <a:tailEnd/>
          </a:ln>
        </p:spPr>
        <p:txBody>
          <a:bodyPr wrap="none" anchor="ctr">
            <a:spAutoFit/>
          </a:bodyPr>
          <a:lstStyle/>
          <a:p>
            <a:pPr algn="ctr" eaLnBrk="0" hangingPunct="0"/>
            <a:r>
              <a:rPr lang="en-US" sz="2000" b="1" err="1">
                <a:solidFill>
                  <a:srgbClr val="00B050"/>
                </a:solidFill>
                <a:latin typeface="Corbel" charset="0"/>
              </a:rPr>
              <a:t>Presymptomatic</a:t>
            </a:r>
            <a:endParaRPr lang="en-US" sz="1800" b="1">
              <a:solidFill>
                <a:srgbClr val="00B050"/>
              </a:solidFill>
              <a:latin typeface="Corbel" charset="0"/>
            </a:endParaRPr>
          </a:p>
        </p:txBody>
      </p:sp>
      <p:sp>
        <p:nvSpPr>
          <p:cNvPr id="12" name="Text Box 7"/>
          <p:cNvSpPr txBox="1">
            <a:spLocks noChangeArrowheads="1"/>
          </p:cNvSpPr>
          <p:nvPr/>
        </p:nvSpPr>
        <p:spPr bwMode="auto">
          <a:xfrm>
            <a:off x="4343400" y="1752600"/>
            <a:ext cx="1355725" cy="396875"/>
          </a:xfrm>
          <a:prstGeom prst="rect">
            <a:avLst/>
          </a:prstGeom>
          <a:noFill/>
          <a:ln w="50800" cap="rnd">
            <a:noFill/>
            <a:miter lim="800000"/>
            <a:headEnd/>
            <a:tailEnd/>
          </a:ln>
        </p:spPr>
        <p:txBody>
          <a:bodyPr wrap="none" anchor="ctr">
            <a:spAutoFit/>
          </a:bodyPr>
          <a:lstStyle/>
          <a:p>
            <a:pPr algn="ctr" eaLnBrk="0" hangingPunct="0"/>
            <a:r>
              <a:rPr lang="en-US" sz="2000" b="1" err="1">
                <a:solidFill>
                  <a:srgbClr val="00B050"/>
                </a:solidFill>
                <a:latin typeface="Corbel" charset="0"/>
              </a:rPr>
              <a:t>Prodromal</a:t>
            </a:r>
            <a:endParaRPr lang="en-US" sz="1800" b="1">
              <a:solidFill>
                <a:srgbClr val="00B050"/>
              </a:solidFill>
              <a:latin typeface="Corbel" charset="0"/>
            </a:endParaRPr>
          </a:p>
        </p:txBody>
      </p:sp>
      <p:sp>
        <p:nvSpPr>
          <p:cNvPr id="13" name="Text Box 9"/>
          <p:cNvSpPr txBox="1">
            <a:spLocks noChangeArrowheads="1"/>
          </p:cNvSpPr>
          <p:nvPr/>
        </p:nvSpPr>
        <p:spPr bwMode="auto">
          <a:xfrm>
            <a:off x="6324600" y="2286000"/>
            <a:ext cx="1660525" cy="400050"/>
          </a:xfrm>
          <a:prstGeom prst="rect">
            <a:avLst/>
          </a:prstGeom>
          <a:noFill/>
          <a:ln w="50800" cap="rnd">
            <a:noFill/>
            <a:miter lim="800000"/>
            <a:headEnd/>
            <a:tailEnd/>
          </a:ln>
        </p:spPr>
        <p:txBody>
          <a:bodyPr anchor="ctr">
            <a:spAutoFit/>
          </a:bodyPr>
          <a:lstStyle/>
          <a:p>
            <a:pPr algn="ctr" eaLnBrk="0" hangingPunct="0"/>
            <a:r>
              <a:rPr lang="en-US" sz="2000" b="1">
                <a:solidFill>
                  <a:srgbClr val="00B050"/>
                </a:solidFill>
                <a:latin typeface="Corbel" charset="0"/>
              </a:rPr>
              <a:t>Dementia</a:t>
            </a:r>
          </a:p>
        </p:txBody>
      </p:sp>
      <p:sp>
        <p:nvSpPr>
          <p:cNvPr id="23568" name="Arc 10"/>
          <p:cNvSpPr>
            <a:spLocks/>
          </p:cNvSpPr>
          <p:nvPr/>
        </p:nvSpPr>
        <p:spPr bwMode="auto">
          <a:xfrm rot="10800000" flipH="1">
            <a:off x="1828800" y="3275013"/>
            <a:ext cx="5105400" cy="2514600"/>
          </a:xfrm>
          <a:custGeom>
            <a:avLst/>
            <a:gdLst>
              <a:gd name="T0" fmla="*/ 0 w 21991"/>
              <a:gd name="T1" fmla="*/ 2147483647 h 21600"/>
              <a:gd name="T2" fmla="*/ 2147483647 w 21991"/>
              <a:gd name="T3" fmla="*/ 2147483647 h 21600"/>
              <a:gd name="T4" fmla="*/ 2147483647 w 21991"/>
              <a:gd name="T5" fmla="*/ 2147483647 h 21600"/>
              <a:gd name="T6" fmla="*/ 0 60000 65536"/>
              <a:gd name="T7" fmla="*/ 0 60000 65536"/>
              <a:gd name="T8" fmla="*/ 0 60000 65536"/>
              <a:gd name="T9" fmla="*/ 0 w 21991"/>
              <a:gd name="T10" fmla="*/ 0 h 21600"/>
              <a:gd name="T11" fmla="*/ 21991 w 21991"/>
              <a:gd name="T12" fmla="*/ 21600 h 21600"/>
            </a:gdLst>
            <a:ahLst/>
            <a:cxnLst>
              <a:cxn ang="T6">
                <a:pos x="T0" y="T1"/>
              </a:cxn>
              <a:cxn ang="T7">
                <a:pos x="T2" y="T3"/>
              </a:cxn>
              <a:cxn ang="T8">
                <a:pos x="T4" y="T5"/>
              </a:cxn>
            </a:cxnLst>
            <a:rect l="T9" t="T10" r="T11" b="T12"/>
            <a:pathLst>
              <a:path w="21991" h="21600" fill="none" extrusionOk="0">
                <a:moveTo>
                  <a:pt x="-1" y="3"/>
                </a:moveTo>
                <a:cubicBezTo>
                  <a:pt x="130" y="1"/>
                  <a:pt x="260" y="-1"/>
                  <a:pt x="391" y="-1"/>
                </a:cubicBezTo>
                <a:cubicBezTo>
                  <a:pt x="12320" y="-1"/>
                  <a:pt x="21991" y="9670"/>
                  <a:pt x="21991" y="21600"/>
                </a:cubicBezTo>
              </a:path>
              <a:path w="21991" h="21600" stroke="0" extrusionOk="0">
                <a:moveTo>
                  <a:pt x="-1" y="3"/>
                </a:moveTo>
                <a:cubicBezTo>
                  <a:pt x="130" y="1"/>
                  <a:pt x="260" y="-1"/>
                  <a:pt x="391" y="-1"/>
                </a:cubicBezTo>
                <a:cubicBezTo>
                  <a:pt x="12320" y="-1"/>
                  <a:pt x="21991" y="9670"/>
                  <a:pt x="21991" y="21600"/>
                </a:cubicBezTo>
                <a:lnTo>
                  <a:pt x="391" y="21600"/>
                </a:lnTo>
                <a:close/>
              </a:path>
            </a:pathLst>
          </a:custGeom>
          <a:noFill/>
          <a:ln w="50800" cap="rnd">
            <a:solidFill>
              <a:srgbClr val="E8AD18"/>
            </a:solidFill>
            <a:round/>
            <a:headEnd/>
            <a:tailEnd/>
          </a:ln>
        </p:spPr>
        <p:txBody>
          <a:bodyPr wrap="none" anchor="ctr"/>
          <a:lstStyle/>
          <a:p>
            <a:endParaRPr lang="en-US" sz="1800"/>
          </a:p>
        </p:txBody>
      </p:sp>
      <p:sp>
        <p:nvSpPr>
          <p:cNvPr id="23569" name="Rectangle 5"/>
          <p:cNvSpPr>
            <a:spLocks noChangeArrowheads="1"/>
          </p:cNvSpPr>
          <p:nvPr/>
        </p:nvSpPr>
        <p:spPr bwMode="auto">
          <a:xfrm>
            <a:off x="2438400" y="3351213"/>
            <a:ext cx="2286000" cy="1012825"/>
          </a:xfrm>
          <a:prstGeom prst="rect">
            <a:avLst/>
          </a:prstGeom>
          <a:noFill/>
          <a:ln w="12700">
            <a:noFill/>
            <a:miter lim="800000"/>
            <a:headEnd/>
            <a:tailEnd/>
          </a:ln>
        </p:spPr>
        <p:txBody>
          <a:bodyPr lIns="90487" tIns="44450" rIns="90487" bIns="44450">
            <a:spAutoFit/>
          </a:bodyPr>
          <a:lstStyle/>
          <a:p>
            <a:pPr algn="ctr" eaLnBrk="0" hangingPunct="0"/>
            <a:r>
              <a:rPr lang="en-US" sz="2000" i="1">
                <a:solidFill>
                  <a:srgbClr val="E8AD18"/>
                </a:solidFill>
                <a:latin typeface="Corbel" charset="0"/>
              </a:rPr>
              <a:t>gradual accumulation of neuropathology</a:t>
            </a:r>
          </a:p>
        </p:txBody>
      </p:sp>
      <p:sp>
        <p:nvSpPr>
          <p:cNvPr id="15" name="Right Arrow 14"/>
          <p:cNvSpPr>
            <a:spLocks noChangeArrowheads="1"/>
          </p:cNvSpPr>
          <p:nvPr/>
        </p:nvSpPr>
        <p:spPr bwMode="auto">
          <a:xfrm rot="2700000">
            <a:off x="4227513" y="4571688"/>
            <a:ext cx="838200" cy="457200"/>
          </a:xfrm>
          <a:prstGeom prst="rightArrow">
            <a:avLst>
              <a:gd name="adj1" fmla="val 50000"/>
              <a:gd name="adj2" fmla="val 50001"/>
            </a:avLst>
          </a:prstGeom>
          <a:solidFill>
            <a:srgbClr val="E8AD18"/>
          </a:solidFill>
          <a:ln w="9525">
            <a:solidFill>
              <a:srgbClr val="E8AD18"/>
            </a:solidFill>
            <a:miter lim="800000"/>
            <a:headEnd/>
            <a:tailEnd/>
          </a:ln>
          <a:effectLst>
            <a:outerShdw dist="23000" dir="5400000" rotWithShape="0">
              <a:srgbClr val="808080">
                <a:alpha val="34999"/>
              </a:srgbClr>
            </a:outerShdw>
            <a:softEdge rad="12700"/>
          </a:effectLst>
        </p:spPr>
        <p:txBody>
          <a:bodyPr anchor="ctr"/>
          <a:lstStyle/>
          <a:p>
            <a:pPr algn="ctr"/>
            <a:endParaRPr lang="en-US" sz="1800">
              <a:solidFill>
                <a:srgbClr val="FFFFFF"/>
              </a:solidFill>
            </a:endParaRPr>
          </a:p>
        </p:txBody>
      </p:sp>
      <p:sp>
        <p:nvSpPr>
          <p:cNvPr id="23573" name="Arc 10"/>
          <p:cNvSpPr>
            <a:spLocks/>
          </p:cNvSpPr>
          <p:nvPr/>
        </p:nvSpPr>
        <p:spPr bwMode="auto">
          <a:xfrm>
            <a:off x="1828800" y="2436813"/>
            <a:ext cx="6494463" cy="3251200"/>
          </a:xfrm>
          <a:custGeom>
            <a:avLst/>
            <a:gdLst>
              <a:gd name="T0" fmla="*/ 0 w 21991"/>
              <a:gd name="T1" fmla="*/ 2147483647 h 21600"/>
              <a:gd name="T2" fmla="*/ 2147483647 w 21991"/>
              <a:gd name="T3" fmla="*/ 2147483647 h 21600"/>
              <a:gd name="T4" fmla="*/ 2147483647 w 21991"/>
              <a:gd name="T5" fmla="*/ 2147483647 h 21600"/>
              <a:gd name="T6" fmla="*/ 0 60000 65536"/>
              <a:gd name="T7" fmla="*/ 0 60000 65536"/>
              <a:gd name="T8" fmla="*/ 0 60000 65536"/>
              <a:gd name="T9" fmla="*/ 0 w 21991"/>
              <a:gd name="T10" fmla="*/ 0 h 21600"/>
              <a:gd name="T11" fmla="*/ 21991 w 21991"/>
              <a:gd name="T12" fmla="*/ 21600 h 21600"/>
            </a:gdLst>
            <a:ahLst/>
            <a:cxnLst>
              <a:cxn ang="T6">
                <a:pos x="T0" y="T1"/>
              </a:cxn>
              <a:cxn ang="T7">
                <a:pos x="T2" y="T3"/>
              </a:cxn>
              <a:cxn ang="T8">
                <a:pos x="T4" y="T5"/>
              </a:cxn>
            </a:cxnLst>
            <a:rect l="T9" t="T10" r="T11" b="T12"/>
            <a:pathLst>
              <a:path w="21991" h="21600" fill="none" extrusionOk="0">
                <a:moveTo>
                  <a:pt x="-1" y="3"/>
                </a:moveTo>
                <a:cubicBezTo>
                  <a:pt x="130" y="1"/>
                  <a:pt x="260" y="-1"/>
                  <a:pt x="391" y="-1"/>
                </a:cubicBezTo>
                <a:cubicBezTo>
                  <a:pt x="12320" y="-1"/>
                  <a:pt x="21991" y="9670"/>
                  <a:pt x="21991" y="21600"/>
                </a:cubicBezTo>
              </a:path>
              <a:path w="21991" h="21600" stroke="0" extrusionOk="0">
                <a:moveTo>
                  <a:pt x="-1" y="3"/>
                </a:moveTo>
                <a:cubicBezTo>
                  <a:pt x="130" y="1"/>
                  <a:pt x="260" y="-1"/>
                  <a:pt x="391" y="-1"/>
                </a:cubicBezTo>
                <a:cubicBezTo>
                  <a:pt x="12320" y="-1"/>
                  <a:pt x="21991" y="9670"/>
                  <a:pt x="21991" y="21600"/>
                </a:cubicBezTo>
                <a:lnTo>
                  <a:pt x="391" y="21600"/>
                </a:lnTo>
                <a:close/>
              </a:path>
            </a:pathLst>
          </a:custGeom>
          <a:noFill/>
          <a:ln w="50800" cap="rnd">
            <a:solidFill>
              <a:srgbClr val="FF0066"/>
            </a:solidFill>
            <a:round/>
            <a:headEnd/>
            <a:tailEnd/>
          </a:ln>
        </p:spPr>
        <p:txBody>
          <a:bodyPr wrap="none" anchor="ctr"/>
          <a:lstStyle/>
          <a:p>
            <a:endParaRPr lang="en-US" sz="1800"/>
          </a:p>
        </p:txBody>
      </p:sp>
    </p:spTree>
    <p:extLst>
      <p:ext uri="{BB962C8B-B14F-4D97-AF65-F5344CB8AC3E}">
        <p14:creationId xmlns:p14="http://schemas.microsoft.com/office/powerpoint/2010/main" val="3194084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24BD2-80F9-D7E5-00F8-CDB9918EA043}"/>
              </a:ext>
            </a:extLst>
          </p:cNvPr>
          <p:cNvSpPr>
            <a:spLocks noGrp="1"/>
          </p:cNvSpPr>
          <p:nvPr>
            <p:ph type="title"/>
          </p:nvPr>
        </p:nvSpPr>
        <p:spPr/>
        <p:txBody>
          <a:bodyPr/>
          <a:lstStyle/>
          <a:p>
            <a:r>
              <a:rPr lang="en-US"/>
              <a:t>Amyloid Hypothesis</a:t>
            </a:r>
          </a:p>
        </p:txBody>
      </p:sp>
      <p:pic>
        <p:nvPicPr>
          <p:cNvPr id="3" name="Picture 2">
            <a:extLst>
              <a:ext uri="{FF2B5EF4-FFF2-40B4-BE49-F238E27FC236}">
                <a16:creationId xmlns:a16="http://schemas.microsoft.com/office/drawing/2014/main" id="{E2ABBF23-A41D-C44F-0E1B-33417534F955}"/>
              </a:ext>
            </a:extLst>
          </p:cNvPr>
          <p:cNvPicPr>
            <a:picLocks noChangeAspect="1"/>
          </p:cNvPicPr>
          <p:nvPr/>
        </p:nvPicPr>
        <p:blipFill>
          <a:blip r:embed="rId3"/>
          <a:stretch>
            <a:fillRect/>
          </a:stretch>
        </p:blipFill>
        <p:spPr>
          <a:xfrm>
            <a:off x="1718688" y="1876920"/>
            <a:ext cx="5706624" cy="4305133"/>
          </a:xfrm>
          <a:prstGeom prst="rect">
            <a:avLst/>
          </a:prstGeom>
        </p:spPr>
      </p:pic>
    </p:spTree>
    <p:extLst>
      <p:ext uri="{BB962C8B-B14F-4D97-AF65-F5344CB8AC3E}">
        <p14:creationId xmlns:p14="http://schemas.microsoft.com/office/powerpoint/2010/main" val="1300718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C5321-7DC5-2A00-148F-37D4C6FE1F6E}"/>
              </a:ext>
            </a:extLst>
          </p:cNvPr>
          <p:cNvSpPr>
            <a:spLocks noGrp="1"/>
          </p:cNvSpPr>
          <p:nvPr>
            <p:ph type="title"/>
          </p:nvPr>
        </p:nvSpPr>
        <p:spPr/>
        <p:txBody>
          <a:bodyPr/>
          <a:lstStyle/>
          <a:p>
            <a:r>
              <a:rPr lang="en-US"/>
              <a:t>Hallmarks of Alzheimer’s</a:t>
            </a:r>
          </a:p>
        </p:txBody>
      </p:sp>
      <p:pic>
        <p:nvPicPr>
          <p:cNvPr id="4" name="Content Placeholder 3">
            <a:extLst>
              <a:ext uri="{FF2B5EF4-FFF2-40B4-BE49-F238E27FC236}">
                <a16:creationId xmlns:a16="http://schemas.microsoft.com/office/drawing/2014/main" id="{B9A6C0CA-8D39-411F-56A2-32F4728C1E0A}"/>
              </a:ext>
            </a:extLst>
          </p:cNvPr>
          <p:cNvPicPr>
            <a:picLocks noGrp="1" noChangeAspect="1"/>
          </p:cNvPicPr>
          <p:nvPr>
            <p:ph idx="1"/>
          </p:nvPr>
        </p:nvPicPr>
        <p:blipFill>
          <a:blip r:embed="rId3"/>
          <a:stretch>
            <a:fillRect/>
          </a:stretch>
        </p:blipFill>
        <p:spPr>
          <a:xfrm>
            <a:off x="822325" y="2118114"/>
            <a:ext cx="7543800" cy="3479023"/>
          </a:xfrm>
          <a:prstGeom prst="rect">
            <a:avLst/>
          </a:prstGeom>
        </p:spPr>
      </p:pic>
    </p:spTree>
    <p:extLst>
      <p:ext uri="{BB962C8B-B14F-4D97-AF65-F5344CB8AC3E}">
        <p14:creationId xmlns:p14="http://schemas.microsoft.com/office/powerpoint/2010/main" val="2515394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EE75-E3CD-C92A-D164-D66235812020}"/>
              </a:ext>
            </a:extLst>
          </p:cNvPr>
          <p:cNvSpPr>
            <a:spLocks noGrp="1"/>
          </p:cNvSpPr>
          <p:nvPr>
            <p:ph type="title"/>
          </p:nvPr>
        </p:nvSpPr>
        <p:spPr/>
        <p:txBody>
          <a:bodyPr/>
          <a:lstStyle/>
          <a:p>
            <a:r>
              <a:rPr lang="en-US"/>
              <a:t>The Genetics of Dementia</a:t>
            </a:r>
          </a:p>
        </p:txBody>
      </p:sp>
      <p:sp>
        <p:nvSpPr>
          <p:cNvPr id="3" name="Content Placeholder 2">
            <a:extLst>
              <a:ext uri="{FF2B5EF4-FFF2-40B4-BE49-F238E27FC236}">
                <a16:creationId xmlns:a16="http://schemas.microsoft.com/office/drawing/2014/main" id="{E85C0ABE-994D-1DFB-174B-3260A9B9F970}"/>
              </a:ext>
            </a:extLst>
          </p:cNvPr>
          <p:cNvSpPr>
            <a:spLocks noGrp="1"/>
          </p:cNvSpPr>
          <p:nvPr>
            <p:ph idx="1"/>
          </p:nvPr>
        </p:nvSpPr>
        <p:spPr/>
        <p:txBody>
          <a:bodyPr/>
          <a:lstStyle/>
          <a:p>
            <a:r>
              <a:rPr lang="en-US" sz="2400" b="1"/>
              <a:t>Early onset </a:t>
            </a:r>
            <a:r>
              <a:rPr lang="en-US" sz="2400"/>
              <a:t>(&lt;60 years old)</a:t>
            </a:r>
          </a:p>
          <a:p>
            <a:pPr lvl="1">
              <a:buFont typeface="Arial" panose="020B0604020202020204" pitchFamily="34" charset="0"/>
              <a:buChar char="•"/>
            </a:pPr>
            <a:r>
              <a:rPr lang="en-US" sz="2000"/>
              <a:t>Amyloid precursor protein (APP)</a:t>
            </a:r>
          </a:p>
          <a:p>
            <a:pPr lvl="1">
              <a:buFont typeface="Arial" panose="020B0604020202020204" pitchFamily="34" charset="0"/>
              <a:buChar char="•"/>
            </a:pPr>
            <a:r>
              <a:rPr lang="en-US" sz="2000"/>
              <a:t>Presenilin proteins (PS1 and PS2)</a:t>
            </a:r>
            <a:endParaRPr lang="en-US" b="1"/>
          </a:p>
          <a:p>
            <a:pPr marL="0" indent="0">
              <a:buNone/>
            </a:pPr>
            <a:r>
              <a:rPr lang="en-US" sz="2400" b="1"/>
              <a:t>Late onset</a:t>
            </a:r>
            <a:endParaRPr lang="en-US" sz="2400"/>
          </a:p>
          <a:p>
            <a:pPr lvl="1"/>
            <a:r>
              <a:rPr lang="en-US" sz="2000" b="1"/>
              <a:t>Apolipoprotein E gene (APOE 2/3/4) </a:t>
            </a:r>
            <a:r>
              <a:rPr lang="en-US" sz="2000"/>
              <a:t>– chromosome 19</a:t>
            </a:r>
          </a:p>
          <a:p>
            <a:pPr lvl="2"/>
            <a:r>
              <a:rPr lang="en-US" sz="1600"/>
              <a:t>APOE4 – two alleles confers greatest risk, decreasing age of onset in dose-related fashion</a:t>
            </a:r>
          </a:p>
          <a:p>
            <a:pPr lvl="2"/>
            <a:r>
              <a:rPr lang="en-US" sz="1600"/>
              <a:t>APOE2 – protective </a:t>
            </a:r>
          </a:p>
          <a:p>
            <a:pPr lvl="1"/>
            <a:r>
              <a:rPr lang="en-US" sz="2000"/>
              <a:t>Genome-wide association studies have identified other genes that confer risk of AD</a:t>
            </a:r>
          </a:p>
        </p:txBody>
      </p:sp>
    </p:spTree>
    <p:extLst>
      <p:ext uri="{BB962C8B-B14F-4D97-AF65-F5344CB8AC3E}">
        <p14:creationId xmlns:p14="http://schemas.microsoft.com/office/powerpoint/2010/main" val="700555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7DE89F-B671-5F74-E8BC-4C264DAC392F}"/>
              </a:ext>
            </a:extLst>
          </p:cNvPr>
          <p:cNvPicPr>
            <a:picLocks noChangeAspect="1"/>
          </p:cNvPicPr>
          <p:nvPr/>
        </p:nvPicPr>
        <p:blipFill>
          <a:blip r:embed="rId3"/>
          <a:stretch>
            <a:fillRect/>
          </a:stretch>
        </p:blipFill>
        <p:spPr>
          <a:xfrm>
            <a:off x="523875" y="1176337"/>
            <a:ext cx="8096250" cy="4505325"/>
          </a:xfrm>
          <a:prstGeom prst="rect">
            <a:avLst/>
          </a:prstGeom>
        </p:spPr>
      </p:pic>
      <p:sp>
        <p:nvSpPr>
          <p:cNvPr id="5" name="Title 4">
            <a:extLst>
              <a:ext uri="{FF2B5EF4-FFF2-40B4-BE49-F238E27FC236}">
                <a16:creationId xmlns:a16="http://schemas.microsoft.com/office/drawing/2014/main" id="{A0DC1F02-411F-1CA5-30C4-37FE2A7B7D4C}"/>
              </a:ext>
            </a:extLst>
          </p:cNvPr>
          <p:cNvSpPr>
            <a:spLocks noGrp="1"/>
          </p:cNvSpPr>
          <p:nvPr>
            <p:ph type="title"/>
          </p:nvPr>
        </p:nvSpPr>
        <p:spPr>
          <a:xfrm>
            <a:off x="569595" y="63570"/>
            <a:ext cx="8050530" cy="1129700"/>
          </a:xfrm>
        </p:spPr>
        <p:txBody>
          <a:bodyPr/>
          <a:lstStyle/>
          <a:p>
            <a:r>
              <a:rPr lang="en-US"/>
              <a:t>Neurodegeneration Continuum</a:t>
            </a:r>
          </a:p>
        </p:txBody>
      </p:sp>
      <p:sp>
        <p:nvSpPr>
          <p:cNvPr id="6" name="TextBox 5">
            <a:extLst>
              <a:ext uri="{FF2B5EF4-FFF2-40B4-BE49-F238E27FC236}">
                <a16:creationId xmlns:a16="http://schemas.microsoft.com/office/drawing/2014/main" id="{AB6BB9F1-DE8A-A0D6-7FBB-58CD05946741}"/>
              </a:ext>
            </a:extLst>
          </p:cNvPr>
          <p:cNvSpPr txBox="1"/>
          <p:nvPr/>
        </p:nvSpPr>
        <p:spPr>
          <a:xfrm>
            <a:off x="118533" y="5681662"/>
            <a:ext cx="8788400" cy="646331"/>
          </a:xfrm>
          <a:prstGeom prst="rect">
            <a:avLst/>
          </a:prstGeom>
          <a:noFill/>
        </p:spPr>
        <p:txBody>
          <a:bodyPr wrap="square" rtlCol="0">
            <a:spAutoFit/>
          </a:bodyPr>
          <a:lstStyle/>
          <a:p>
            <a:r>
              <a:rPr lang="en-US"/>
              <a:t>Hypothetical Model of Dynamic Biomarkers in the preclinical phase of dementia from the 2011 National institute on Aging – Alzheimer’s Association Workgroup</a:t>
            </a:r>
          </a:p>
        </p:txBody>
      </p:sp>
    </p:spTree>
    <p:extLst>
      <p:ext uri="{BB962C8B-B14F-4D97-AF65-F5344CB8AC3E}">
        <p14:creationId xmlns:p14="http://schemas.microsoft.com/office/powerpoint/2010/main" val="3073358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7158FC-A4C8-AC7C-71AD-A68504228A13}"/>
              </a:ext>
            </a:extLst>
          </p:cNvPr>
          <p:cNvSpPr>
            <a:spLocks noGrp="1"/>
          </p:cNvSpPr>
          <p:nvPr>
            <p:ph type="title"/>
          </p:nvPr>
        </p:nvSpPr>
        <p:spPr/>
        <p:txBody>
          <a:bodyPr/>
          <a:lstStyle/>
          <a:p>
            <a:r>
              <a:rPr lang="en-US"/>
              <a:t>Diagnosis</a:t>
            </a:r>
          </a:p>
        </p:txBody>
      </p:sp>
    </p:spTree>
    <p:extLst>
      <p:ext uri="{BB962C8B-B14F-4D97-AF65-F5344CB8AC3E}">
        <p14:creationId xmlns:p14="http://schemas.microsoft.com/office/powerpoint/2010/main" val="2829599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A6AB25-BCB6-93EA-C75D-024A5456D777}"/>
              </a:ext>
            </a:extLst>
          </p:cNvPr>
          <p:cNvPicPr>
            <a:picLocks noChangeAspect="1"/>
          </p:cNvPicPr>
          <p:nvPr/>
        </p:nvPicPr>
        <p:blipFill>
          <a:blip r:embed="rId2"/>
          <a:stretch>
            <a:fillRect/>
          </a:stretch>
        </p:blipFill>
        <p:spPr>
          <a:xfrm>
            <a:off x="0" y="685800"/>
            <a:ext cx="9144000" cy="5486400"/>
          </a:xfrm>
          <a:prstGeom prst="rect">
            <a:avLst/>
          </a:prstGeom>
        </p:spPr>
      </p:pic>
    </p:spTree>
    <p:extLst>
      <p:ext uri="{BB962C8B-B14F-4D97-AF65-F5344CB8AC3E}">
        <p14:creationId xmlns:p14="http://schemas.microsoft.com/office/powerpoint/2010/main" val="2396091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7135E-9E61-7C4E-727C-A11152B9CA69}"/>
              </a:ext>
            </a:extLst>
          </p:cNvPr>
          <p:cNvSpPr>
            <a:spLocks noGrp="1"/>
          </p:cNvSpPr>
          <p:nvPr>
            <p:ph type="title"/>
          </p:nvPr>
        </p:nvSpPr>
        <p:spPr/>
        <p:txBody>
          <a:bodyPr/>
          <a:lstStyle/>
          <a:p>
            <a:r>
              <a:rPr lang="en-US"/>
              <a:t>Differential Diagnosis</a:t>
            </a:r>
          </a:p>
        </p:txBody>
      </p:sp>
      <p:sp>
        <p:nvSpPr>
          <p:cNvPr id="3" name="Content Placeholder 2">
            <a:extLst>
              <a:ext uri="{FF2B5EF4-FFF2-40B4-BE49-F238E27FC236}">
                <a16:creationId xmlns:a16="http://schemas.microsoft.com/office/drawing/2014/main" id="{20D8852E-ABA1-7EAE-70E7-B0A1F53A03B7}"/>
              </a:ext>
            </a:extLst>
          </p:cNvPr>
          <p:cNvSpPr>
            <a:spLocks noGrp="1"/>
          </p:cNvSpPr>
          <p:nvPr>
            <p:ph idx="1"/>
          </p:nvPr>
        </p:nvSpPr>
        <p:spPr/>
        <p:txBody>
          <a:bodyPr>
            <a:normAutofit lnSpcReduction="10000"/>
          </a:bodyPr>
          <a:lstStyle/>
          <a:p>
            <a:pPr eaLnBrk="1" hangingPunct="1">
              <a:lnSpc>
                <a:spcPct val="90000"/>
              </a:lnSpc>
              <a:buFontTx/>
              <a:buChar char="•"/>
            </a:pPr>
            <a:r>
              <a:rPr lang="en-US" sz="2000" b="0">
                <a:latin typeface="Arial" charset="0"/>
              </a:rPr>
              <a:t>Normal aging</a:t>
            </a:r>
          </a:p>
          <a:p>
            <a:pPr eaLnBrk="1" hangingPunct="1">
              <a:lnSpc>
                <a:spcPct val="90000"/>
              </a:lnSpc>
              <a:spcBef>
                <a:spcPct val="50000"/>
              </a:spcBef>
              <a:buFontTx/>
              <a:buChar char="•"/>
            </a:pPr>
            <a:r>
              <a:rPr lang="en-US" sz="2000" b="0">
                <a:latin typeface="Arial" charset="0"/>
              </a:rPr>
              <a:t>Mild </a:t>
            </a:r>
            <a:r>
              <a:rPr lang="en-US" sz="2000">
                <a:latin typeface="Arial" charset="0"/>
              </a:rPr>
              <a:t>neurocognitive disorder (mild NCD)/mild cognitive impairment (MCI)</a:t>
            </a:r>
          </a:p>
          <a:p>
            <a:pPr eaLnBrk="1" hangingPunct="1">
              <a:lnSpc>
                <a:spcPct val="90000"/>
              </a:lnSpc>
              <a:spcBef>
                <a:spcPct val="50000"/>
              </a:spcBef>
              <a:buFontTx/>
              <a:buChar char="•"/>
            </a:pPr>
            <a:r>
              <a:rPr lang="en-US" sz="2000" b="0">
                <a:latin typeface="Arial" charset="0"/>
              </a:rPr>
              <a:t>Alzheimer disease</a:t>
            </a:r>
          </a:p>
          <a:p>
            <a:pPr eaLnBrk="1" hangingPunct="1">
              <a:lnSpc>
                <a:spcPct val="90000"/>
              </a:lnSpc>
              <a:spcBef>
                <a:spcPct val="50000"/>
              </a:spcBef>
              <a:buFontTx/>
              <a:buChar char="•"/>
            </a:pPr>
            <a:r>
              <a:rPr lang="en-US" sz="2000" b="0">
                <a:latin typeface="Arial" charset="0"/>
              </a:rPr>
              <a:t>Vascular dementia</a:t>
            </a:r>
          </a:p>
          <a:p>
            <a:pPr eaLnBrk="1" hangingPunct="1">
              <a:lnSpc>
                <a:spcPct val="90000"/>
              </a:lnSpc>
              <a:spcBef>
                <a:spcPct val="50000"/>
              </a:spcBef>
              <a:buFontTx/>
              <a:buChar char="•"/>
            </a:pPr>
            <a:r>
              <a:rPr lang="en-US" sz="2000">
                <a:latin typeface="Arial" charset="0"/>
              </a:rPr>
              <a:t>Dementia (or NCD) with Lewy Bodies</a:t>
            </a:r>
          </a:p>
          <a:p>
            <a:pPr eaLnBrk="1" hangingPunct="1">
              <a:lnSpc>
                <a:spcPct val="90000"/>
              </a:lnSpc>
              <a:spcBef>
                <a:spcPct val="50000"/>
              </a:spcBef>
              <a:buFontTx/>
              <a:buChar char="•"/>
            </a:pPr>
            <a:r>
              <a:rPr lang="en-US" sz="2000" b="0">
                <a:latin typeface="Arial" charset="0"/>
              </a:rPr>
              <a:t>Frontotemporal dementia</a:t>
            </a:r>
          </a:p>
          <a:p>
            <a:pPr>
              <a:lnSpc>
                <a:spcPct val="90000"/>
              </a:lnSpc>
              <a:spcBef>
                <a:spcPct val="50000"/>
              </a:spcBef>
              <a:buFontTx/>
              <a:buChar char="•"/>
            </a:pPr>
            <a:r>
              <a:rPr lang="en-US" sz="2000">
                <a:latin typeface="Arial" charset="0"/>
              </a:rPr>
              <a:t>Delirium</a:t>
            </a:r>
          </a:p>
          <a:p>
            <a:pPr>
              <a:lnSpc>
                <a:spcPct val="90000"/>
              </a:lnSpc>
              <a:spcBef>
                <a:spcPct val="50000"/>
              </a:spcBef>
              <a:buFontTx/>
              <a:buChar char="•"/>
            </a:pPr>
            <a:r>
              <a:rPr lang="en-US" sz="2000">
                <a:latin typeface="Arial" charset="0"/>
              </a:rPr>
              <a:t>Depression (previously called pseudodementia)</a:t>
            </a:r>
          </a:p>
          <a:p>
            <a:pPr>
              <a:lnSpc>
                <a:spcPct val="90000"/>
              </a:lnSpc>
              <a:spcBef>
                <a:spcPct val="50000"/>
              </a:spcBef>
              <a:buFontTx/>
              <a:buChar char="•"/>
            </a:pPr>
            <a:r>
              <a:rPr lang="en-US" sz="2000">
                <a:latin typeface="Arial" charset="0"/>
              </a:rPr>
              <a:t>Other (alcohol, Parkinson disease, neurosyphilis)</a:t>
            </a:r>
          </a:p>
          <a:p>
            <a:endParaRPr lang="en-US"/>
          </a:p>
        </p:txBody>
      </p:sp>
    </p:spTree>
    <p:extLst>
      <p:ext uri="{BB962C8B-B14F-4D97-AF65-F5344CB8AC3E}">
        <p14:creationId xmlns:p14="http://schemas.microsoft.com/office/powerpoint/2010/main" val="3631661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Dementia in Review</a:t>
            </a:r>
          </a:p>
        </p:txBody>
      </p:sp>
      <p:sp>
        <p:nvSpPr>
          <p:cNvPr id="3" name="Content Placeholder 2"/>
          <p:cNvSpPr>
            <a:spLocks noGrp="1"/>
          </p:cNvSpPr>
          <p:nvPr>
            <p:ph idx="1"/>
          </p:nvPr>
        </p:nvSpPr>
        <p:spPr/>
        <p:txBody>
          <a:bodyPr/>
          <a:lstStyle/>
          <a:p>
            <a:pPr marL="562356" lvl="4" indent="0" algn="just">
              <a:buNone/>
            </a:pPr>
            <a:r>
              <a:rPr lang="en-US" sz="1800"/>
              <a:t>	</a:t>
            </a:r>
            <a:r>
              <a:rPr lang="en-US" sz="2400"/>
              <a:t>                 Differential Diagnosis </a:t>
            </a:r>
            <a:endParaRPr lang="en-US" sz="1800"/>
          </a:p>
          <a:p>
            <a:pPr marL="562356" lvl="4" indent="0">
              <a:buNone/>
            </a:pPr>
            <a:endParaRPr lang="en-US"/>
          </a:p>
          <a:p>
            <a:pPr marL="562356" lvl="4" indent="0">
              <a:buNone/>
            </a:pPr>
            <a:endParaRPr lang="en-US"/>
          </a:p>
          <a:p>
            <a:pPr marL="562356" lvl="4" indent="0">
              <a:buNone/>
            </a:pPr>
            <a:r>
              <a:rPr lang="en-US"/>
              <a:t>			</a:t>
            </a:r>
          </a:p>
          <a:p>
            <a:pPr marL="562356" lvl="4" indent="0">
              <a:buNone/>
            </a:pPr>
            <a:r>
              <a:rPr lang="en-US" sz="1800"/>
              <a:t>	</a:t>
            </a:r>
            <a:r>
              <a:rPr lang="en-US" sz="2000"/>
              <a:t>1⁰ Brain 	</a:t>
            </a:r>
            <a:r>
              <a:rPr lang="en-US"/>
              <a:t>		</a:t>
            </a:r>
            <a:r>
              <a:rPr lang="en-US" sz="2000"/>
              <a:t>	2⁰</a:t>
            </a:r>
          </a:p>
          <a:p>
            <a:pPr marL="562356" lvl="4" indent="0">
              <a:buNone/>
            </a:pPr>
            <a:r>
              <a:rPr lang="en-US"/>
              <a:t>	</a:t>
            </a:r>
            <a:r>
              <a:rPr lang="en-US" sz="1800"/>
              <a:t>Cortical: AD			Vascular</a:t>
            </a:r>
          </a:p>
          <a:p>
            <a:pPr marL="562356" lvl="4" indent="0">
              <a:buNone/>
            </a:pPr>
            <a:r>
              <a:rPr lang="en-US" sz="1800"/>
              <a:t>	                L-B			Vitamin deficiency</a:t>
            </a:r>
          </a:p>
          <a:p>
            <a:pPr marL="562356" lvl="4" indent="0">
              <a:buNone/>
            </a:pPr>
            <a:r>
              <a:rPr lang="en-US" sz="1800"/>
              <a:t>	                F-T</a:t>
            </a:r>
            <a:r>
              <a:rPr lang="en-US"/>
              <a:t>			</a:t>
            </a:r>
            <a:r>
              <a:rPr lang="en-US" sz="1800"/>
              <a:t>Metabolic disorders</a:t>
            </a:r>
          </a:p>
          <a:p>
            <a:pPr marL="562356" lvl="4" indent="0">
              <a:buNone/>
            </a:pPr>
            <a:r>
              <a:rPr lang="en-US" sz="1800"/>
              <a:t>					TBI</a:t>
            </a:r>
          </a:p>
          <a:p>
            <a:pPr marL="562356" lvl="4" indent="0">
              <a:buNone/>
            </a:pPr>
            <a:r>
              <a:rPr lang="en-US" sz="1800"/>
              <a:t>	Subcortical: Parkinson’s Disease	Infection </a:t>
            </a:r>
          </a:p>
          <a:p>
            <a:pPr marL="562356" lvl="4" indent="0">
              <a:buNone/>
            </a:pPr>
            <a:r>
              <a:rPr lang="en-US" sz="1800"/>
              <a:t>	Huntington’s  chorea 		NPH </a:t>
            </a:r>
            <a:endParaRPr lang="en-US"/>
          </a:p>
        </p:txBody>
      </p:sp>
      <p:sp>
        <p:nvSpPr>
          <p:cNvPr id="9" name="Right Brace 8">
            <a:extLst>
              <a:ext uri="{FF2B5EF4-FFF2-40B4-BE49-F238E27FC236}">
                <a16:creationId xmlns:a16="http://schemas.microsoft.com/office/drawing/2014/main" id="{7033C4BB-FAE3-4985-8669-0F8072FF997F}"/>
              </a:ext>
            </a:extLst>
          </p:cNvPr>
          <p:cNvSpPr/>
          <p:nvPr/>
        </p:nvSpPr>
        <p:spPr>
          <a:xfrm rot="5400000" flipH="1">
            <a:off x="3466524" y="909756"/>
            <a:ext cx="710624" cy="32581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Tree>
    <p:extLst>
      <p:ext uri="{BB962C8B-B14F-4D97-AF65-F5344CB8AC3E}">
        <p14:creationId xmlns:p14="http://schemas.microsoft.com/office/powerpoint/2010/main" val="4233795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294290" y="2776643"/>
            <a:ext cx="8849710" cy="3567112"/>
          </a:xfrm>
        </p:spPr>
        <p:txBody>
          <a:bodyPr>
            <a:normAutofit/>
          </a:bodyPr>
          <a:lstStyle/>
          <a:p>
            <a:r>
              <a:rPr lang="en-US" sz="8800" b="1">
                <a:solidFill>
                  <a:srgbClr val="002060"/>
                </a:solidFill>
              </a:rPr>
              <a:t>DEMENTIA</a:t>
            </a:r>
          </a:p>
        </p:txBody>
      </p:sp>
      <p:sp>
        <p:nvSpPr>
          <p:cNvPr id="4" name="Subtitle 3"/>
          <p:cNvSpPr>
            <a:spLocks noGrp="1"/>
          </p:cNvSpPr>
          <p:nvPr>
            <p:ph type="subTitle" idx="4294967295"/>
          </p:nvPr>
        </p:nvSpPr>
        <p:spPr>
          <a:xfrm>
            <a:off x="5531069" y="5790546"/>
            <a:ext cx="7543800" cy="1143000"/>
          </a:xfrm>
        </p:spPr>
        <p:txBody>
          <a:bodyPr>
            <a:normAutofit/>
          </a:bodyPr>
          <a:lstStyle/>
          <a:p>
            <a:r>
              <a:rPr lang="en-US" sz="3600"/>
              <a:t>Andrea Berg, MD</a:t>
            </a:r>
          </a:p>
        </p:txBody>
      </p:sp>
      <p:pic>
        <p:nvPicPr>
          <p:cNvPr id="7172" name="Picture 4" descr="Opportunities and challenges of blood-based biomarkers in Alzheimer's  disease | Science | AAAS">
            <a:extLst>
              <a:ext uri="{FF2B5EF4-FFF2-40B4-BE49-F238E27FC236}">
                <a16:creationId xmlns:a16="http://schemas.microsoft.com/office/drawing/2014/main" id="{202B0E39-2040-243B-87B5-59516F87A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03"/>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227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9C2DB-948F-34F2-42FD-C7D3989B4F45}"/>
              </a:ext>
            </a:extLst>
          </p:cNvPr>
          <p:cNvSpPr>
            <a:spLocks noGrp="1"/>
          </p:cNvSpPr>
          <p:nvPr>
            <p:ph type="title"/>
          </p:nvPr>
        </p:nvSpPr>
        <p:spPr/>
        <p:txBody>
          <a:bodyPr/>
          <a:lstStyle/>
          <a:p>
            <a:r>
              <a:rPr lang="en-US"/>
              <a:t>How is AD Diagnosed?</a:t>
            </a:r>
          </a:p>
        </p:txBody>
      </p:sp>
      <p:pic>
        <p:nvPicPr>
          <p:cNvPr id="5" name="Content Placeholder 4">
            <a:extLst>
              <a:ext uri="{FF2B5EF4-FFF2-40B4-BE49-F238E27FC236}">
                <a16:creationId xmlns:a16="http://schemas.microsoft.com/office/drawing/2014/main" id="{F0ADC0FE-6930-A8CE-EC8E-13E9CFB8A46A}"/>
              </a:ext>
            </a:extLst>
          </p:cNvPr>
          <p:cNvPicPr>
            <a:picLocks noGrp="1" noChangeAspect="1"/>
          </p:cNvPicPr>
          <p:nvPr>
            <p:ph idx="1"/>
          </p:nvPr>
        </p:nvPicPr>
        <p:blipFill>
          <a:blip r:embed="rId3"/>
          <a:stretch>
            <a:fillRect/>
          </a:stretch>
        </p:blipFill>
        <p:spPr>
          <a:xfrm>
            <a:off x="3085312" y="178939"/>
            <a:ext cx="6058688" cy="6058688"/>
          </a:xfrm>
          <a:prstGeom prst="rect">
            <a:avLst/>
          </a:prstGeom>
        </p:spPr>
      </p:pic>
      <p:sp>
        <p:nvSpPr>
          <p:cNvPr id="4" name="Text Placeholder 3">
            <a:extLst>
              <a:ext uri="{FF2B5EF4-FFF2-40B4-BE49-F238E27FC236}">
                <a16:creationId xmlns:a16="http://schemas.microsoft.com/office/drawing/2014/main" id="{7432B427-E780-4949-0E63-518C7D9CABBD}"/>
              </a:ext>
            </a:extLst>
          </p:cNvPr>
          <p:cNvSpPr>
            <a:spLocks noGrp="1"/>
          </p:cNvSpPr>
          <p:nvPr>
            <p:ph type="body" sz="half" idx="2"/>
          </p:nvPr>
        </p:nvSpPr>
        <p:spPr>
          <a:xfrm>
            <a:off x="342900" y="2926080"/>
            <a:ext cx="2400300" cy="973258"/>
          </a:xfrm>
        </p:spPr>
        <p:txBody>
          <a:bodyPr>
            <a:normAutofit/>
          </a:bodyPr>
          <a:lstStyle/>
          <a:p>
            <a:pPr marL="285750" indent="-285750">
              <a:buFont typeface="Arial" panose="020B0604020202020204" pitchFamily="34" charset="0"/>
              <a:buChar char="•"/>
            </a:pPr>
            <a:r>
              <a:rPr lang="en-US" sz="2000"/>
              <a:t>History and clinical exam</a:t>
            </a:r>
          </a:p>
        </p:txBody>
      </p:sp>
      <p:sp>
        <p:nvSpPr>
          <p:cNvPr id="6" name="TextBox 5">
            <a:extLst>
              <a:ext uri="{FF2B5EF4-FFF2-40B4-BE49-F238E27FC236}">
                <a16:creationId xmlns:a16="http://schemas.microsoft.com/office/drawing/2014/main" id="{EE97B0CA-8BDC-14B0-138D-2A63C838B80B}"/>
              </a:ext>
            </a:extLst>
          </p:cNvPr>
          <p:cNvSpPr txBox="1"/>
          <p:nvPr/>
        </p:nvSpPr>
        <p:spPr>
          <a:xfrm>
            <a:off x="6291889" y="1697608"/>
            <a:ext cx="1807780" cy="830997"/>
          </a:xfrm>
          <a:prstGeom prst="rect">
            <a:avLst/>
          </a:prstGeom>
          <a:noFill/>
        </p:spPr>
        <p:txBody>
          <a:bodyPr wrap="square" rtlCol="0">
            <a:spAutoFit/>
          </a:bodyPr>
          <a:lstStyle/>
          <a:p>
            <a:pPr algn="ctr"/>
            <a:r>
              <a:rPr lang="en-US" sz="2400" b="1"/>
              <a:t>Neurological Exam</a:t>
            </a:r>
          </a:p>
        </p:txBody>
      </p:sp>
      <p:sp>
        <p:nvSpPr>
          <p:cNvPr id="7" name="TextBox 6">
            <a:extLst>
              <a:ext uri="{FF2B5EF4-FFF2-40B4-BE49-F238E27FC236}">
                <a16:creationId xmlns:a16="http://schemas.microsoft.com/office/drawing/2014/main" id="{DE7BF684-C068-07EA-A960-34405363D576}"/>
              </a:ext>
            </a:extLst>
          </p:cNvPr>
          <p:cNvSpPr txBox="1"/>
          <p:nvPr/>
        </p:nvSpPr>
        <p:spPr>
          <a:xfrm>
            <a:off x="4298731" y="1722697"/>
            <a:ext cx="1324303" cy="830997"/>
          </a:xfrm>
          <a:prstGeom prst="rect">
            <a:avLst/>
          </a:prstGeom>
          <a:noFill/>
        </p:spPr>
        <p:txBody>
          <a:bodyPr wrap="square" rtlCol="0">
            <a:spAutoFit/>
          </a:bodyPr>
          <a:lstStyle/>
          <a:p>
            <a:pPr algn="ctr"/>
            <a:r>
              <a:rPr lang="en-US" sz="2400" b="1"/>
              <a:t>Physical Exam</a:t>
            </a:r>
          </a:p>
        </p:txBody>
      </p:sp>
      <p:sp>
        <p:nvSpPr>
          <p:cNvPr id="8" name="TextBox 7">
            <a:extLst>
              <a:ext uri="{FF2B5EF4-FFF2-40B4-BE49-F238E27FC236}">
                <a16:creationId xmlns:a16="http://schemas.microsoft.com/office/drawing/2014/main" id="{23FA9B1A-779F-B0D3-C201-97BA9C5A9DDA}"/>
              </a:ext>
            </a:extLst>
          </p:cNvPr>
          <p:cNvSpPr txBox="1"/>
          <p:nvPr/>
        </p:nvSpPr>
        <p:spPr>
          <a:xfrm>
            <a:off x="4498428" y="3808479"/>
            <a:ext cx="1426515" cy="830997"/>
          </a:xfrm>
          <a:prstGeom prst="rect">
            <a:avLst/>
          </a:prstGeom>
          <a:noFill/>
        </p:spPr>
        <p:txBody>
          <a:bodyPr wrap="square" rtlCol="0">
            <a:spAutoFit/>
          </a:bodyPr>
          <a:lstStyle/>
          <a:p>
            <a:pPr algn="ctr"/>
            <a:r>
              <a:rPr lang="en-US" sz="2400" b="1"/>
              <a:t>Cognitive Testing</a:t>
            </a:r>
          </a:p>
        </p:txBody>
      </p:sp>
    </p:spTree>
    <p:extLst>
      <p:ext uri="{BB962C8B-B14F-4D97-AF65-F5344CB8AC3E}">
        <p14:creationId xmlns:p14="http://schemas.microsoft.com/office/powerpoint/2010/main" val="207471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0617-250F-B53D-02E9-56EB099099EE}"/>
              </a:ext>
            </a:extLst>
          </p:cNvPr>
          <p:cNvSpPr>
            <a:spLocks noGrp="1"/>
          </p:cNvSpPr>
          <p:nvPr>
            <p:ph type="title"/>
          </p:nvPr>
        </p:nvSpPr>
        <p:spPr/>
        <p:txBody>
          <a:bodyPr/>
          <a:lstStyle/>
          <a:p>
            <a:r>
              <a:rPr lang="en-US"/>
              <a:t>Assessment: Physical</a:t>
            </a:r>
          </a:p>
        </p:txBody>
      </p:sp>
      <p:sp>
        <p:nvSpPr>
          <p:cNvPr id="3" name="Content Placeholder 2">
            <a:extLst>
              <a:ext uri="{FF2B5EF4-FFF2-40B4-BE49-F238E27FC236}">
                <a16:creationId xmlns:a16="http://schemas.microsoft.com/office/drawing/2014/main" id="{62D60736-3982-B9C7-2A11-ACF7A32E2548}"/>
              </a:ext>
            </a:extLst>
          </p:cNvPr>
          <p:cNvSpPr>
            <a:spLocks noGrp="1"/>
          </p:cNvSpPr>
          <p:nvPr>
            <p:ph idx="1"/>
          </p:nvPr>
        </p:nvSpPr>
        <p:spPr>
          <a:xfrm>
            <a:off x="325506" y="1901283"/>
            <a:ext cx="8538708" cy="4023360"/>
          </a:xfrm>
        </p:spPr>
        <p:txBody>
          <a:bodyPr>
            <a:normAutofit fontScale="25000" lnSpcReduction="20000"/>
          </a:bodyPr>
          <a:lstStyle/>
          <a:p>
            <a:pPr marL="0" indent="0" eaLnBrk="1" hangingPunct="1">
              <a:lnSpc>
                <a:spcPct val="100000"/>
              </a:lnSpc>
              <a:buNone/>
            </a:pPr>
            <a:r>
              <a:rPr lang="en-US" sz="9600" b="1">
                <a:latin typeface="Calibri (Body)"/>
                <a:ea typeface="+mj-ea"/>
                <a:cs typeface="GrHelvetica"/>
              </a:rPr>
              <a:t>Examine:</a:t>
            </a:r>
          </a:p>
          <a:p>
            <a:pPr eaLnBrk="1" hangingPunct="1">
              <a:lnSpc>
                <a:spcPct val="100000"/>
              </a:lnSpc>
              <a:buFontTx/>
              <a:buChar char="•"/>
            </a:pPr>
            <a:r>
              <a:rPr lang="en-US" sz="8000" b="0">
                <a:latin typeface="Calibri (Body)"/>
              </a:rPr>
              <a:t>Neurologic status</a:t>
            </a:r>
          </a:p>
          <a:p>
            <a:pPr eaLnBrk="1" hangingPunct="1">
              <a:lnSpc>
                <a:spcPct val="100000"/>
              </a:lnSpc>
              <a:buFontTx/>
              <a:buChar char="•"/>
            </a:pPr>
            <a:r>
              <a:rPr lang="en-US" sz="8000" b="0">
                <a:latin typeface="Calibri (Body)"/>
              </a:rPr>
              <a:t>Mental status</a:t>
            </a:r>
          </a:p>
          <a:p>
            <a:pPr eaLnBrk="1" hangingPunct="1">
              <a:lnSpc>
                <a:spcPct val="100000"/>
              </a:lnSpc>
              <a:buFontTx/>
              <a:buChar char="•"/>
            </a:pPr>
            <a:r>
              <a:rPr lang="en-US" sz="8000" b="0">
                <a:latin typeface="Calibri (Body)"/>
              </a:rPr>
              <a:t>Functional status (direct observation or informant report)</a:t>
            </a:r>
          </a:p>
          <a:p>
            <a:pPr marL="0" indent="0" eaLnBrk="1" hangingPunct="1">
              <a:lnSpc>
                <a:spcPct val="100000"/>
              </a:lnSpc>
              <a:buNone/>
            </a:pPr>
            <a:r>
              <a:rPr lang="en-US" sz="9600" b="1">
                <a:latin typeface="Calibri (Body)"/>
                <a:ea typeface="+mj-ea"/>
                <a:cs typeface="GrHelvetica"/>
              </a:rPr>
              <a:t>Include:</a:t>
            </a:r>
          </a:p>
          <a:p>
            <a:pPr eaLnBrk="1" hangingPunct="1">
              <a:lnSpc>
                <a:spcPct val="100000"/>
              </a:lnSpc>
              <a:buFontTx/>
              <a:buChar char="•"/>
            </a:pPr>
            <a:r>
              <a:rPr lang="en-US" sz="8000" b="0">
                <a:latin typeface="Calibri (Body)"/>
              </a:rPr>
              <a:t>Quantified screens of cognitive function</a:t>
            </a:r>
          </a:p>
          <a:p>
            <a:pPr marL="912813" lvl="1" indent="-455613">
              <a:lnSpc>
                <a:spcPct val="100000"/>
              </a:lnSpc>
              <a:buFont typeface="Wingdings" charset="0"/>
              <a:buChar char="Ø"/>
            </a:pPr>
            <a:r>
              <a:rPr lang="en-US" sz="8000" b="0">
                <a:latin typeface="Calibri (Body)"/>
              </a:rPr>
              <a:t>Mini-Cog, SLUMS, MoCA</a:t>
            </a:r>
            <a:r>
              <a:rPr lang="en-US" sz="8000">
                <a:latin typeface="Calibri (Body)"/>
              </a:rPr>
              <a:t>, MMSE</a:t>
            </a:r>
            <a:endParaRPr lang="en-US" sz="8000" b="0">
              <a:latin typeface="Calibri (Body)"/>
            </a:endParaRPr>
          </a:p>
          <a:p>
            <a:pPr eaLnBrk="1" hangingPunct="1">
              <a:lnSpc>
                <a:spcPct val="100000"/>
              </a:lnSpc>
              <a:buFontTx/>
              <a:buChar char="•"/>
            </a:pPr>
            <a:r>
              <a:rPr lang="en-US" sz="8000" b="0">
                <a:latin typeface="Calibri (Body)"/>
              </a:rPr>
              <a:t>Neuropsychologic testing when presentation is atypical or if results are confounded by a high level of education or subtle changes</a:t>
            </a:r>
          </a:p>
          <a:p>
            <a:pPr marL="0" indent="0" eaLnBrk="1" hangingPunct="1">
              <a:lnSpc>
                <a:spcPct val="100000"/>
              </a:lnSpc>
              <a:buNone/>
            </a:pPr>
            <a:r>
              <a:rPr lang="en-US" sz="8000" i="1">
                <a:latin typeface="Calibri (Body)"/>
              </a:rPr>
              <a:t>Caveats to interpretation of cognitive screens: level of education, primary language </a:t>
            </a:r>
          </a:p>
          <a:p>
            <a:endParaRPr lang="en-US"/>
          </a:p>
        </p:txBody>
      </p:sp>
    </p:spTree>
    <p:extLst>
      <p:ext uri="{BB962C8B-B14F-4D97-AF65-F5344CB8AC3E}">
        <p14:creationId xmlns:p14="http://schemas.microsoft.com/office/powerpoint/2010/main" val="270441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26"/>
          <p:cNvSpPr>
            <a:spLocks noGrp="1" noChangeArrowheads="1"/>
          </p:cNvSpPr>
          <p:nvPr>
            <p:ph type="title"/>
          </p:nvPr>
        </p:nvSpPr>
        <p:spPr>
          <a:xfrm>
            <a:off x="615197" y="754463"/>
            <a:ext cx="7624916" cy="762000"/>
          </a:xfrm>
        </p:spPr>
        <p:txBody>
          <a:bodyPr>
            <a:normAutofit/>
          </a:bodyPr>
          <a:lstStyle/>
          <a:p>
            <a:pPr eaLnBrk="1" hangingPunct="1"/>
            <a:r>
              <a:rPr lang="en-US"/>
              <a:t>Assessment: History</a:t>
            </a:r>
          </a:p>
        </p:txBody>
      </p:sp>
      <p:sp>
        <p:nvSpPr>
          <p:cNvPr id="61443" name="Rectangle 1027"/>
          <p:cNvSpPr>
            <a:spLocks noGrp="1" noChangeArrowheads="1"/>
          </p:cNvSpPr>
          <p:nvPr>
            <p:ph idx="1"/>
          </p:nvPr>
        </p:nvSpPr>
        <p:spPr>
          <a:xfrm>
            <a:off x="579555" y="1811935"/>
            <a:ext cx="7696200" cy="4572000"/>
          </a:xfrm>
        </p:spPr>
        <p:txBody>
          <a:bodyPr>
            <a:normAutofit fontScale="92500" lnSpcReduction="20000"/>
          </a:bodyPr>
          <a:lstStyle/>
          <a:p>
            <a:pPr marL="0" indent="0" eaLnBrk="1" hangingPunct="1">
              <a:buNone/>
            </a:pPr>
            <a:r>
              <a:rPr lang="en-US" sz="2000" b="0">
                <a:latin typeface="Arial" charset="0"/>
              </a:rPr>
              <a:t>Ask both the patient and a reliable informant about the patient’s:</a:t>
            </a:r>
          </a:p>
          <a:p>
            <a:pPr marL="457200" indent="-457200" eaLnBrk="1" hangingPunct="1">
              <a:spcBef>
                <a:spcPts val="1800"/>
              </a:spcBef>
              <a:buFont typeface="Arial"/>
              <a:buChar char="•"/>
            </a:pPr>
            <a:r>
              <a:rPr lang="en-US" sz="2000">
                <a:latin typeface="Arial" charset="0"/>
                <a:ea typeface="+mj-ea"/>
                <a:cs typeface="GrHelvetica"/>
              </a:rPr>
              <a:t>Date of onset of current condition, chronology and nature of symptoms</a:t>
            </a:r>
          </a:p>
          <a:p>
            <a:pPr marL="914400" lvl="1" indent="-457200">
              <a:spcBef>
                <a:spcPts val="1800"/>
              </a:spcBef>
            </a:pPr>
            <a:r>
              <a:rPr lang="en-US" sz="2000">
                <a:latin typeface="Arial" charset="0"/>
                <a:ea typeface="+mj-ea"/>
                <a:cs typeface="GrHelvetica"/>
              </a:rPr>
              <a:t>Subtle early signs: </a:t>
            </a:r>
            <a:r>
              <a:rPr lang="en-US" sz="2000" i="1">
                <a:solidFill>
                  <a:schemeClr val="accent1"/>
                </a:solidFill>
              </a:rPr>
              <a:t>missing appointments, misplacing things frequently, increasing difficulty in managing complex tasks such as finances or paying bills, or giving up a hobby or interest that may have become too challenging</a:t>
            </a:r>
          </a:p>
          <a:p>
            <a:pPr marL="914400" lvl="1" indent="-457200">
              <a:spcBef>
                <a:spcPts val="1800"/>
              </a:spcBef>
            </a:pPr>
            <a:r>
              <a:rPr lang="en-US" sz="2000">
                <a:latin typeface="Arial" charset="0"/>
                <a:ea typeface="+mj-ea"/>
                <a:cs typeface="GrHelvetica"/>
              </a:rPr>
              <a:t>Abrupt, stepwise, slowly progressive, fluctuating </a:t>
            </a:r>
          </a:p>
          <a:p>
            <a:pPr marL="457200" indent="-457200">
              <a:spcBef>
                <a:spcPts val="1800"/>
              </a:spcBef>
            </a:pPr>
            <a:r>
              <a:rPr lang="en-US" sz="2000">
                <a:latin typeface="Arial" charset="0"/>
                <a:ea typeface="+mj-ea"/>
                <a:cs typeface="GrHelvetica"/>
              </a:rPr>
              <a:t>Medical history and Functional History (ADLs/IADLs)</a:t>
            </a:r>
          </a:p>
          <a:p>
            <a:pPr marL="457200" indent="-457200" eaLnBrk="1" hangingPunct="1">
              <a:spcBef>
                <a:spcPts val="1800"/>
              </a:spcBef>
              <a:buFont typeface="Arial"/>
              <a:buChar char="•"/>
            </a:pPr>
            <a:r>
              <a:rPr lang="en-US" sz="2000">
                <a:latin typeface="Arial" charset="0"/>
                <a:ea typeface="+mj-ea"/>
                <a:cs typeface="GrHelvetica"/>
              </a:rPr>
              <a:t>Current medications &amp; medication history</a:t>
            </a:r>
          </a:p>
          <a:p>
            <a:pPr marL="457200" indent="-457200" eaLnBrk="1" hangingPunct="1">
              <a:spcBef>
                <a:spcPts val="1800"/>
              </a:spcBef>
              <a:buFont typeface="Arial"/>
              <a:buChar char="•"/>
            </a:pPr>
            <a:r>
              <a:rPr lang="en-US" sz="2000">
                <a:latin typeface="Arial" charset="0"/>
                <a:ea typeface="+mj-ea"/>
                <a:cs typeface="GrHelvetica"/>
              </a:rPr>
              <a:t>Patterns of substance use or abuse</a:t>
            </a:r>
          </a:p>
          <a:p>
            <a:pPr marL="457200" indent="-457200" eaLnBrk="1" hangingPunct="1">
              <a:spcBef>
                <a:spcPts val="1800"/>
              </a:spcBef>
              <a:buFont typeface="Arial"/>
              <a:buChar char="•"/>
            </a:pPr>
            <a:r>
              <a:rPr lang="en-US" sz="2000">
                <a:latin typeface="Arial" charset="0"/>
                <a:ea typeface="+mj-ea"/>
                <a:cs typeface="GrHelvetica"/>
              </a:rPr>
              <a:t>Living arrangements, home safety, bereavement </a:t>
            </a:r>
          </a:p>
        </p:txBody>
      </p:sp>
    </p:spTree>
    <p:extLst>
      <p:ext uri="{BB962C8B-B14F-4D97-AF65-F5344CB8AC3E}">
        <p14:creationId xmlns:p14="http://schemas.microsoft.com/office/powerpoint/2010/main" val="392081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4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4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44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4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255" y="126814"/>
            <a:ext cx="7919545" cy="882179"/>
          </a:xfrm>
        </p:spPr>
        <p:txBody>
          <a:bodyPr>
            <a:normAutofit/>
          </a:bodyPr>
          <a:lstStyle/>
          <a:p>
            <a:r>
              <a:rPr lang="en-US">
                <a:cs typeface="Arial" panose="020B0604020202020204" pitchFamily="34" charset="0"/>
              </a:rPr>
              <a:t>Cognitive Screening Tests</a:t>
            </a:r>
          </a:p>
        </p:txBody>
      </p:sp>
      <p:graphicFrame>
        <p:nvGraphicFramePr>
          <p:cNvPr id="6" name="Table 5"/>
          <p:cNvGraphicFramePr>
            <a:graphicFrameLocks noGrp="1"/>
          </p:cNvGraphicFramePr>
          <p:nvPr>
            <p:extLst>
              <p:ext uri="{D42A27DB-BD31-4B8C-83A1-F6EECF244321}">
                <p14:modId xmlns:p14="http://schemas.microsoft.com/office/powerpoint/2010/main" val="2858899491"/>
              </p:ext>
            </p:extLst>
          </p:nvPr>
        </p:nvGraphicFramePr>
        <p:xfrm>
          <a:off x="316523" y="1096672"/>
          <a:ext cx="8593017" cy="4621235"/>
        </p:xfrm>
        <a:graphic>
          <a:graphicData uri="http://schemas.openxmlformats.org/drawingml/2006/table">
            <a:tbl>
              <a:tblPr firstRow="1">
                <a:tableStyleId>{E8034E78-7F5D-4C2E-B375-FC64B27BC917}</a:tableStyleId>
              </a:tblPr>
              <a:tblGrid>
                <a:gridCol w="1078523">
                  <a:extLst>
                    <a:ext uri="{9D8B030D-6E8A-4147-A177-3AD203B41FA5}">
                      <a16:colId xmlns:a16="http://schemas.microsoft.com/office/drawing/2014/main" val="20000"/>
                    </a:ext>
                  </a:extLst>
                </a:gridCol>
                <a:gridCol w="1395047">
                  <a:extLst>
                    <a:ext uri="{9D8B030D-6E8A-4147-A177-3AD203B41FA5}">
                      <a16:colId xmlns:a16="http://schemas.microsoft.com/office/drawing/2014/main" val="20001"/>
                    </a:ext>
                  </a:extLst>
                </a:gridCol>
                <a:gridCol w="2706267">
                  <a:extLst>
                    <a:ext uri="{9D8B030D-6E8A-4147-A177-3AD203B41FA5}">
                      <a16:colId xmlns:a16="http://schemas.microsoft.com/office/drawing/2014/main" val="20002"/>
                    </a:ext>
                  </a:extLst>
                </a:gridCol>
                <a:gridCol w="3413180">
                  <a:extLst>
                    <a:ext uri="{9D8B030D-6E8A-4147-A177-3AD203B41FA5}">
                      <a16:colId xmlns:a16="http://schemas.microsoft.com/office/drawing/2014/main" val="20003"/>
                    </a:ext>
                  </a:extLst>
                </a:gridCol>
              </a:tblGrid>
              <a:tr h="910138">
                <a:tc>
                  <a:txBody>
                    <a:bodyPr/>
                    <a:lstStyle/>
                    <a:p>
                      <a:pPr marL="0" marR="0">
                        <a:spcBef>
                          <a:spcPts val="0"/>
                        </a:spcBef>
                        <a:spcAft>
                          <a:spcPts val="0"/>
                        </a:spcAft>
                      </a:pPr>
                      <a:r>
                        <a:rPr lang="en-US" sz="1800">
                          <a:effectLst/>
                        </a:rPr>
                        <a:t>Name</a:t>
                      </a:r>
                      <a:endParaRPr lang="en-US" sz="1800" b="1">
                        <a:effectLst/>
                        <a:latin typeface="Times New Roman"/>
                        <a:ea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1800">
                          <a:effectLst/>
                        </a:rPr>
                        <a:t>Items/</a:t>
                      </a:r>
                    </a:p>
                    <a:p>
                      <a:pPr marL="0" marR="0" algn="ctr">
                        <a:spcBef>
                          <a:spcPts val="0"/>
                        </a:spcBef>
                        <a:spcAft>
                          <a:spcPts val="0"/>
                        </a:spcAft>
                      </a:pPr>
                      <a:r>
                        <a:rPr lang="en-US" sz="1800">
                          <a:effectLst/>
                        </a:rPr>
                        <a:t>Scoring</a:t>
                      </a:r>
                      <a:endParaRPr lang="en-US" sz="1800" b="1">
                        <a:effectLst/>
                        <a:latin typeface="Times New Roman"/>
                        <a:ea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a:effectLst/>
                        </a:rPr>
                        <a:t>Domains assessed</a:t>
                      </a:r>
                      <a:endParaRPr lang="en-US" sz="1800" b="1">
                        <a:effectLst/>
                        <a:latin typeface="Times New Roman"/>
                        <a:ea typeface="Times New Roman"/>
                      </a:endParaRP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spcBef>
                          <a:spcPts val="0"/>
                        </a:spcBef>
                        <a:spcAft>
                          <a:spcPts val="0"/>
                        </a:spcAft>
                      </a:pPr>
                      <a:r>
                        <a:rPr lang="en-US" sz="1800" b="1">
                          <a:effectLst/>
                          <a:latin typeface="+mn-lt"/>
                          <a:ea typeface="Times New Roman"/>
                        </a:rPr>
                        <a:t>Web link</a:t>
                      </a:r>
                    </a:p>
                  </a:txBody>
                  <a:tcPr marL="68580" marR="6858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916318">
                <a:tc>
                  <a:txBody>
                    <a:bodyPr/>
                    <a:lstStyle/>
                    <a:p>
                      <a:pPr marL="0" marR="0">
                        <a:spcBef>
                          <a:spcPts val="0"/>
                        </a:spcBef>
                        <a:spcAft>
                          <a:spcPts val="0"/>
                        </a:spcAft>
                        <a:tabLst>
                          <a:tab pos="91440" algn="l"/>
                          <a:tab pos="182880" algn="l"/>
                          <a:tab pos="274320" algn="l"/>
                          <a:tab pos="365760" algn="l"/>
                          <a:tab pos="457200" algn="l"/>
                        </a:tabLst>
                      </a:pPr>
                      <a:r>
                        <a:rPr lang="en-US" sz="1800">
                          <a:solidFill>
                            <a:schemeClr val="tx2"/>
                          </a:solidFill>
                          <a:effectLst/>
                        </a:rPr>
                        <a:t>Mini-Cog</a:t>
                      </a:r>
                      <a:endParaRPr lang="en-US" sz="1800">
                        <a:solidFill>
                          <a:schemeClr val="tx2"/>
                        </a:solidFill>
                        <a:effectLst/>
                        <a:latin typeface="Times New Roman"/>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tabLst>
                          <a:tab pos="91440" algn="l"/>
                          <a:tab pos="182880" algn="l"/>
                          <a:tab pos="274320" algn="l"/>
                          <a:tab pos="365760" algn="l"/>
                          <a:tab pos="457200" algn="l"/>
                        </a:tabLst>
                      </a:pPr>
                      <a:r>
                        <a:rPr lang="en-US" sz="1800">
                          <a:solidFill>
                            <a:schemeClr val="tx2"/>
                          </a:solidFill>
                          <a:effectLst/>
                        </a:rPr>
                        <a:t>2 items</a:t>
                      </a:r>
                    </a:p>
                    <a:p>
                      <a:pPr marL="0" marR="0">
                        <a:spcBef>
                          <a:spcPts val="0"/>
                        </a:spcBef>
                        <a:spcAft>
                          <a:spcPts val="0"/>
                        </a:spcAft>
                        <a:tabLst>
                          <a:tab pos="91440" algn="l"/>
                          <a:tab pos="182880" algn="l"/>
                          <a:tab pos="274320" algn="l"/>
                          <a:tab pos="365760" algn="l"/>
                          <a:tab pos="457200" algn="l"/>
                        </a:tabLst>
                      </a:pPr>
                      <a:r>
                        <a:rPr lang="en-US" sz="1800">
                          <a:solidFill>
                            <a:schemeClr val="tx2"/>
                          </a:solidFill>
                          <a:effectLst/>
                        </a:rPr>
                        <a:t>Score = 5</a:t>
                      </a:r>
                      <a:endParaRPr lang="en-US" sz="1800">
                        <a:solidFill>
                          <a:schemeClr val="tx2"/>
                        </a:solidFill>
                        <a:effectLst/>
                        <a:latin typeface="Times New Roman"/>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tab pos="91440" algn="l"/>
                          <a:tab pos="182880" algn="l"/>
                          <a:tab pos="274320" algn="l"/>
                          <a:tab pos="365760" algn="l"/>
                          <a:tab pos="457200" algn="l"/>
                        </a:tabLst>
                        <a:defRPr/>
                      </a:pPr>
                      <a:r>
                        <a:rPr lang="en-US" sz="1800">
                          <a:solidFill>
                            <a:schemeClr val="tx2"/>
                          </a:solidFill>
                          <a:effectLst/>
                        </a:rPr>
                        <a:t>Visuospatial, executive function, recall</a:t>
                      </a:r>
                      <a:endParaRPr lang="en-US" sz="1800">
                        <a:solidFill>
                          <a:schemeClr val="tx2">
                            <a:lumMod val="20000"/>
                            <a:lumOff val="80000"/>
                          </a:schemeClr>
                        </a:solidFill>
                        <a:effectLst/>
                        <a:latin typeface="Times New Roman"/>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tabLst>
                          <a:tab pos="91440" algn="l"/>
                          <a:tab pos="182880" algn="l"/>
                          <a:tab pos="274320" algn="l"/>
                          <a:tab pos="365760" algn="l"/>
                          <a:tab pos="457200" algn="l"/>
                        </a:tabLst>
                      </a:pPr>
                      <a:r>
                        <a:rPr lang="en-US" sz="1800">
                          <a:solidFill>
                            <a:schemeClr val="tx2">
                              <a:lumMod val="20000"/>
                              <a:lumOff val="80000"/>
                            </a:schemeClr>
                          </a:solidFill>
                          <a:effectLst/>
                          <a:hlinkClick r:id="rId3"/>
                        </a:rPr>
                        <a:t>https://mini-cog.com</a:t>
                      </a:r>
                      <a:endParaRPr lang="en-US" sz="1800">
                        <a:solidFill>
                          <a:schemeClr val="tx2">
                            <a:lumMod val="20000"/>
                            <a:lumOff val="80000"/>
                          </a:schemeClr>
                        </a:solidFill>
                        <a:effectLst/>
                      </a:endParaRPr>
                    </a:p>
                    <a:p>
                      <a:pPr marL="0" marR="0">
                        <a:spcBef>
                          <a:spcPts val="0"/>
                        </a:spcBef>
                        <a:spcAft>
                          <a:spcPts val="0"/>
                        </a:spcAft>
                        <a:tabLst>
                          <a:tab pos="91440" algn="l"/>
                          <a:tab pos="182880" algn="l"/>
                          <a:tab pos="274320" algn="l"/>
                          <a:tab pos="365760" algn="l"/>
                          <a:tab pos="457200" algn="l"/>
                        </a:tabLst>
                      </a:pPr>
                      <a:endParaRPr lang="en-US" sz="1800">
                        <a:solidFill>
                          <a:schemeClr val="tx2">
                            <a:lumMod val="20000"/>
                            <a:lumOff val="80000"/>
                          </a:schemeClr>
                        </a:solidFill>
                        <a:effectLst/>
                        <a:latin typeface="Times New Roman"/>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1397389">
                <a:tc>
                  <a:txBody>
                    <a:bodyPr/>
                    <a:lstStyle/>
                    <a:p>
                      <a:pPr marL="0" marR="0">
                        <a:spcBef>
                          <a:spcPts val="0"/>
                        </a:spcBef>
                        <a:spcAft>
                          <a:spcPts val="0"/>
                        </a:spcAft>
                        <a:tabLst>
                          <a:tab pos="91440" algn="l"/>
                          <a:tab pos="182880" algn="l"/>
                          <a:tab pos="274320" algn="l"/>
                          <a:tab pos="365760" algn="l"/>
                          <a:tab pos="457200" algn="l"/>
                        </a:tabLst>
                      </a:pPr>
                      <a:r>
                        <a:rPr lang="en-US" sz="1800" err="1">
                          <a:solidFill>
                            <a:schemeClr val="tx2"/>
                          </a:solidFill>
                          <a:effectLst/>
                        </a:rPr>
                        <a:t>MoCA</a:t>
                      </a:r>
                      <a:endParaRPr lang="en-US" sz="1800">
                        <a:solidFill>
                          <a:schemeClr val="tx2"/>
                        </a:solidFill>
                        <a:effectLst/>
                        <a:latin typeface="Times New Roman"/>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tabLst>
                          <a:tab pos="91440" algn="l"/>
                          <a:tab pos="182880" algn="l"/>
                          <a:tab pos="274320" algn="l"/>
                          <a:tab pos="365760" algn="l"/>
                          <a:tab pos="457200" algn="l"/>
                        </a:tabLst>
                      </a:pPr>
                      <a:r>
                        <a:rPr lang="en-US" sz="1800">
                          <a:solidFill>
                            <a:schemeClr val="tx2"/>
                          </a:solidFill>
                          <a:effectLst/>
                        </a:rPr>
                        <a:t>12 items</a:t>
                      </a:r>
                    </a:p>
                    <a:p>
                      <a:pPr marL="0" marR="0">
                        <a:spcBef>
                          <a:spcPts val="0"/>
                        </a:spcBef>
                        <a:spcAft>
                          <a:spcPts val="0"/>
                        </a:spcAft>
                        <a:tabLst>
                          <a:tab pos="91440" algn="l"/>
                          <a:tab pos="182880" algn="l"/>
                          <a:tab pos="274320" algn="l"/>
                          <a:tab pos="365760" algn="l"/>
                          <a:tab pos="457200" algn="l"/>
                        </a:tabLst>
                      </a:pPr>
                      <a:r>
                        <a:rPr lang="en-US" sz="1800">
                          <a:solidFill>
                            <a:schemeClr val="tx2"/>
                          </a:solidFill>
                          <a:effectLst/>
                        </a:rPr>
                        <a:t>Score = 30</a:t>
                      </a:r>
                      <a:endParaRPr lang="en-US" sz="1800">
                        <a:solidFill>
                          <a:schemeClr val="tx2"/>
                        </a:solidFill>
                        <a:effectLst/>
                        <a:latin typeface="Times New Roman"/>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tab pos="91440" algn="l"/>
                          <a:tab pos="182880" algn="l"/>
                          <a:tab pos="274320" algn="l"/>
                          <a:tab pos="365760" algn="l"/>
                          <a:tab pos="457200" algn="l"/>
                        </a:tabLst>
                        <a:defRPr/>
                      </a:pPr>
                      <a:r>
                        <a:rPr lang="en-US" sz="1800">
                          <a:solidFill>
                            <a:schemeClr val="tx2"/>
                          </a:solidFill>
                          <a:effectLst/>
                        </a:rPr>
                        <a:t>Orientation, recall, attention, naming, repetition, verbal fluency, abstraction, executive function, visuospatial</a:t>
                      </a:r>
                      <a:endParaRPr lang="en-US" sz="1800">
                        <a:solidFill>
                          <a:schemeClr val="tx2"/>
                        </a:solidFill>
                        <a:effectLst/>
                        <a:latin typeface="Times New Roman"/>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tabLst>
                          <a:tab pos="91440" algn="l"/>
                          <a:tab pos="182880" algn="l"/>
                          <a:tab pos="274320" algn="l"/>
                          <a:tab pos="365760" algn="l"/>
                          <a:tab pos="457200" algn="l"/>
                        </a:tabLst>
                      </a:pPr>
                      <a:r>
                        <a:rPr lang="en-US" sz="1800">
                          <a:solidFill>
                            <a:schemeClr val="tx2"/>
                          </a:solidFill>
                          <a:effectLst/>
                          <a:hlinkClick r:id="rId4"/>
                        </a:rPr>
                        <a:t>www.mocatest.org</a:t>
                      </a:r>
                      <a:r>
                        <a:rPr lang="en-US" sz="1800">
                          <a:solidFill>
                            <a:schemeClr val="tx2"/>
                          </a:solidFill>
                          <a:effectLst/>
                        </a:rPr>
                        <a:t> </a:t>
                      </a:r>
                    </a:p>
                    <a:p>
                      <a:pPr marL="0" marR="0">
                        <a:spcBef>
                          <a:spcPts val="0"/>
                        </a:spcBef>
                        <a:spcAft>
                          <a:spcPts val="0"/>
                        </a:spcAft>
                        <a:tabLst>
                          <a:tab pos="91440" algn="l"/>
                          <a:tab pos="182880" algn="l"/>
                          <a:tab pos="274320" algn="l"/>
                          <a:tab pos="365760" algn="l"/>
                          <a:tab pos="457200" algn="l"/>
                        </a:tabLst>
                      </a:pPr>
                      <a:r>
                        <a:rPr lang="en-US" sz="1800" kern="1200">
                          <a:solidFill>
                            <a:schemeClr val="accent1"/>
                          </a:solidFill>
                          <a:effectLst/>
                          <a:latin typeface="+mn-lt"/>
                          <a:ea typeface="+mn-ea"/>
                          <a:cs typeface="+mn-cs"/>
                        </a:rPr>
                        <a:t>(As of July 2021, training and certification in use of MoCA has been mandatory.)</a:t>
                      </a:r>
                      <a:endParaRPr lang="en-US" sz="1800">
                        <a:solidFill>
                          <a:schemeClr val="tx2"/>
                        </a:solidFill>
                        <a:effectLst/>
                        <a:latin typeface="Times New Roman"/>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1397390">
                <a:tc>
                  <a:txBody>
                    <a:bodyPr/>
                    <a:lstStyle/>
                    <a:p>
                      <a:pPr marL="0" marR="0">
                        <a:spcBef>
                          <a:spcPts val="0"/>
                        </a:spcBef>
                        <a:spcAft>
                          <a:spcPts val="0"/>
                        </a:spcAft>
                        <a:tabLst>
                          <a:tab pos="91440" algn="l"/>
                          <a:tab pos="182880" algn="l"/>
                          <a:tab pos="274320" algn="l"/>
                          <a:tab pos="365760" algn="l"/>
                          <a:tab pos="457200" algn="l"/>
                        </a:tabLst>
                      </a:pPr>
                      <a:r>
                        <a:rPr lang="en-US" sz="1800">
                          <a:solidFill>
                            <a:schemeClr val="tx2"/>
                          </a:solidFill>
                          <a:effectLst/>
                        </a:rPr>
                        <a:t>Folstein </a:t>
                      </a:r>
                      <a:r>
                        <a:rPr lang="en-US" sz="1800" err="1">
                          <a:solidFill>
                            <a:schemeClr val="tx2"/>
                          </a:solidFill>
                          <a:effectLst/>
                        </a:rPr>
                        <a:t>MMSE</a:t>
                      </a:r>
                      <a:endParaRPr lang="en-US" sz="1800">
                        <a:solidFill>
                          <a:schemeClr val="tx2"/>
                        </a:solidFill>
                        <a:effectLst/>
                        <a:latin typeface="Times New Roman"/>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tabLst>
                          <a:tab pos="91440" algn="l"/>
                          <a:tab pos="182880" algn="l"/>
                          <a:tab pos="274320" algn="l"/>
                          <a:tab pos="365760" algn="l"/>
                          <a:tab pos="457200" algn="l"/>
                        </a:tabLst>
                      </a:pPr>
                      <a:r>
                        <a:rPr lang="en-US" sz="1800">
                          <a:solidFill>
                            <a:schemeClr val="tx2"/>
                          </a:solidFill>
                          <a:effectLst/>
                        </a:rPr>
                        <a:t>19 items</a:t>
                      </a:r>
                    </a:p>
                    <a:p>
                      <a:pPr marL="0" marR="0">
                        <a:spcBef>
                          <a:spcPts val="0"/>
                        </a:spcBef>
                        <a:spcAft>
                          <a:spcPts val="0"/>
                        </a:spcAft>
                        <a:tabLst>
                          <a:tab pos="91440" algn="l"/>
                          <a:tab pos="182880" algn="l"/>
                          <a:tab pos="274320" algn="l"/>
                          <a:tab pos="365760" algn="l"/>
                          <a:tab pos="457200" algn="l"/>
                        </a:tabLst>
                      </a:pPr>
                      <a:r>
                        <a:rPr lang="en-US" sz="1800">
                          <a:solidFill>
                            <a:schemeClr val="tx2"/>
                          </a:solidFill>
                          <a:effectLst/>
                        </a:rPr>
                        <a:t>Score = 30</a:t>
                      </a:r>
                      <a:endParaRPr lang="en-US" sz="1800">
                        <a:solidFill>
                          <a:schemeClr val="tx2"/>
                        </a:solidFill>
                        <a:effectLst/>
                        <a:latin typeface="Times New Roman"/>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tab pos="91440" algn="l"/>
                          <a:tab pos="182880" algn="l"/>
                          <a:tab pos="274320" algn="l"/>
                          <a:tab pos="365760" algn="l"/>
                          <a:tab pos="457200" algn="l"/>
                        </a:tabLst>
                        <a:defRPr/>
                      </a:pPr>
                      <a:r>
                        <a:rPr lang="en-US" sz="1800">
                          <a:solidFill>
                            <a:schemeClr val="tx2"/>
                          </a:solidFill>
                          <a:effectLst/>
                        </a:rPr>
                        <a:t>Orientation, registration, attention, recall, naming, repetition, 3-step command, language, visuospatial</a:t>
                      </a:r>
                      <a:endParaRPr lang="en-US" sz="1800">
                        <a:solidFill>
                          <a:schemeClr val="tx2"/>
                        </a:solidFill>
                        <a:effectLst/>
                        <a:latin typeface="Times New Roman"/>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tabLst>
                          <a:tab pos="91440" algn="l"/>
                          <a:tab pos="182880" algn="l"/>
                          <a:tab pos="274320" algn="l"/>
                          <a:tab pos="365760" algn="l"/>
                          <a:tab pos="457200" algn="l"/>
                        </a:tabLst>
                      </a:pPr>
                      <a:r>
                        <a:rPr lang="en-US" sz="1800">
                          <a:solidFill>
                            <a:schemeClr val="tx2"/>
                          </a:solidFill>
                          <a:effectLst/>
                        </a:rPr>
                        <a:t>For purchase: </a:t>
                      </a:r>
                      <a:r>
                        <a:rPr lang="en-US" sz="1800">
                          <a:solidFill>
                            <a:schemeClr val="tx2"/>
                          </a:solidFill>
                          <a:effectLst/>
                          <a:hlinkClick r:id="rId5"/>
                        </a:rPr>
                        <a:t>www.minimental.com</a:t>
                      </a:r>
                      <a:r>
                        <a:rPr lang="en-US" sz="1800">
                          <a:solidFill>
                            <a:schemeClr val="tx2"/>
                          </a:solidFill>
                          <a:effectLst/>
                        </a:rPr>
                        <a:t> </a:t>
                      </a:r>
                      <a:endParaRPr lang="en-US" sz="1800">
                        <a:solidFill>
                          <a:schemeClr val="tx2"/>
                        </a:solidFill>
                        <a:effectLst/>
                        <a:latin typeface="Times New Roman"/>
                        <a:ea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72230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818960" y="834305"/>
            <a:ext cx="7683910" cy="762000"/>
          </a:xfrm>
        </p:spPr>
        <p:txBody>
          <a:bodyPr>
            <a:normAutofit/>
          </a:bodyPr>
          <a:lstStyle/>
          <a:p>
            <a:pPr eaLnBrk="1" hangingPunct="1"/>
            <a:r>
              <a:rPr lang="en-US"/>
              <a:t>Assessment: Labs</a:t>
            </a:r>
          </a:p>
        </p:txBody>
      </p:sp>
      <p:sp>
        <p:nvSpPr>
          <p:cNvPr id="65538" name="Rectangle 3"/>
          <p:cNvSpPr>
            <a:spLocks noGrp="1" noChangeArrowheads="1"/>
          </p:cNvSpPr>
          <p:nvPr>
            <p:ph idx="1"/>
          </p:nvPr>
        </p:nvSpPr>
        <p:spPr>
          <a:xfrm>
            <a:off x="930966" y="2195246"/>
            <a:ext cx="3810000" cy="4419600"/>
          </a:xfrm>
        </p:spPr>
        <p:txBody>
          <a:bodyPr/>
          <a:lstStyle/>
          <a:p>
            <a:pPr marL="0" indent="0">
              <a:spcBef>
                <a:spcPct val="30000"/>
              </a:spcBef>
              <a:spcAft>
                <a:spcPct val="30000"/>
              </a:spcAft>
              <a:buNone/>
            </a:pPr>
            <a:r>
              <a:rPr lang="en-US" sz="2400">
                <a:solidFill>
                  <a:schemeClr val="accent2"/>
                </a:solidFill>
                <a:latin typeface="Arial" charset="0"/>
              </a:rPr>
              <a:t>Routine</a:t>
            </a:r>
          </a:p>
          <a:p>
            <a:pPr marL="344488" lvl="1" indent="-344488">
              <a:spcBef>
                <a:spcPct val="30000"/>
              </a:spcBef>
              <a:spcAft>
                <a:spcPct val="30000"/>
              </a:spcAft>
              <a:buFont typeface="Arial" pitchFamily="34" charset="0"/>
              <a:buChar char="•"/>
            </a:pPr>
            <a:r>
              <a:rPr lang="en-US" sz="2000">
                <a:latin typeface="Arial" charset="0"/>
              </a:rPr>
              <a:t>CBC</a:t>
            </a:r>
          </a:p>
          <a:p>
            <a:pPr marL="344488" lvl="1" indent="-344488">
              <a:spcBef>
                <a:spcPct val="30000"/>
              </a:spcBef>
              <a:spcAft>
                <a:spcPct val="30000"/>
              </a:spcAft>
              <a:buFont typeface="Arial" pitchFamily="34" charset="0"/>
              <a:buChar char="•"/>
            </a:pPr>
            <a:r>
              <a:rPr lang="en-US" sz="2000">
                <a:latin typeface="Arial" charset="0"/>
              </a:rPr>
              <a:t>CMP</a:t>
            </a:r>
          </a:p>
          <a:p>
            <a:pPr marL="344488" lvl="1" indent="-344488">
              <a:spcBef>
                <a:spcPct val="30000"/>
              </a:spcBef>
              <a:spcAft>
                <a:spcPct val="30000"/>
              </a:spcAft>
              <a:buFont typeface="Arial" pitchFamily="34" charset="0"/>
              <a:buChar char="•"/>
            </a:pPr>
            <a:r>
              <a:rPr lang="en-US" sz="2000">
                <a:latin typeface="Arial" charset="0"/>
              </a:rPr>
              <a:t>Thyroid function tests</a:t>
            </a:r>
          </a:p>
          <a:p>
            <a:pPr marL="344488" lvl="1" indent="-344488">
              <a:spcBef>
                <a:spcPct val="30000"/>
              </a:spcBef>
              <a:spcAft>
                <a:spcPct val="30000"/>
              </a:spcAft>
              <a:buFont typeface="Arial" pitchFamily="34" charset="0"/>
              <a:buChar char="•"/>
            </a:pPr>
            <a:r>
              <a:rPr lang="en-US" sz="2000">
                <a:latin typeface="Arial" charset="0"/>
              </a:rPr>
              <a:t>Vitamin B</a:t>
            </a:r>
            <a:r>
              <a:rPr lang="en-US" sz="2000" baseline="-25000">
                <a:latin typeface="Arial" charset="0"/>
              </a:rPr>
              <a:t>12</a:t>
            </a:r>
            <a:endParaRPr lang="en-US" sz="2000">
              <a:latin typeface="Arial" charset="0"/>
            </a:endParaRPr>
          </a:p>
        </p:txBody>
      </p:sp>
      <p:sp>
        <p:nvSpPr>
          <p:cNvPr id="65539" name="Rectangle 3"/>
          <p:cNvSpPr>
            <a:spLocks noChangeArrowheads="1"/>
          </p:cNvSpPr>
          <p:nvPr/>
        </p:nvSpPr>
        <p:spPr bwMode="auto">
          <a:xfrm>
            <a:off x="4422912" y="2117212"/>
            <a:ext cx="455212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Bef>
                <a:spcPct val="30000"/>
              </a:spcBef>
              <a:spcAft>
                <a:spcPct val="30000"/>
              </a:spcAft>
            </a:pPr>
            <a:r>
              <a:rPr lang="en-US" sz="2400">
                <a:solidFill>
                  <a:schemeClr val="accent2"/>
                </a:solidFill>
                <a:latin typeface="Arial" charset="0"/>
              </a:rPr>
              <a:t>Optional (based on clinical exam/suspicion)</a:t>
            </a:r>
          </a:p>
          <a:p>
            <a:pPr marL="344488" lvl="1" indent="-344488" algn="l">
              <a:spcBef>
                <a:spcPct val="30000"/>
              </a:spcBef>
              <a:spcAft>
                <a:spcPct val="30000"/>
              </a:spcAft>
              <a:buFont typeface="Arial" pitchFamily="34" charset="0"/>
              <a:buChar char="•"/>
            </a:pPr>
            <a:r>
              <a:rPr lang="en-US" sz="2000">
                <a:latin typeface="Arial" charset="0"/>
              </a:rPr>
              <a:t>Folic acid</a:t>
            </a:r>
          </a:p>
          <a:p>
            <a:pPr marL="344488" lvl="1" indent="-344488" algn="l">
              <a:spcBef>
                <a:spcPct val="30000"/>
              </a:spcBef>
              <a:spcAft>
                <a:spcPct val="30000"/>
              </a:spcAft>
              <a:buFont typeface="Arial" pitchFamily="34" charset="0"/>
              <a:buChar char="•"/>
            </a:pPr>
            <a:r>
              <a:rPr lang="en-US" sz="2000">
                <a:latin typeface="Arial" charset="0"/>
              </a:rPr>
              <a:t>Homocysteine/methylmalonic acid</a:t>
            </a:r>
          </a:p>
          <a:p>
            <a:pPr marL="344488" lvl="1" indent="-344488" algn="l">
              <a:spcBef>
                <a:spcPct val="30000"/>
              </a:spcBef>
              <a:spcAft>
                <a:spcPct val="30000"/>
              </a:spcAft>
              <a:buFont typeface="Arial" pitchFamily="34" charset="0"/>
              <a:buChar char="•"/>
            </a:pPr>
            <a:r>
              <a:rPr lang="en-US" sz="2000">
                <a:latin typeface="Arial" charset="0"/>
              </a:rPr>
              <a:t>Urinalysis / Toxicology</a:t>
            </a:r>
          </a:p>
          <a:p>
            <a:pPr marL="344488" lvl="1" indent="-344488" algn="l">
              <a:spcBef>
                <a:spcPct val="30000"/>
              </a:spcBef>
              <a:spcAft>
                <a:spcPct val="30000"/>
              </a:spcAft>
              <a:buFont typeface="Arial" pitchFamily="34" charset="0"/>
              <a:buChar char="•"/>
            </a:pPr>
            <a:r>
              <a:rPr lang="en-US" sz="2000">
                <a:latin typeface="Arial" charset="0"/>
              </a:rPr>
              <a:t>CSF analysis</a:t>
            </a:r>
          </a:p>
          <a:p>
            <a:pPr marL="344488" lvl="1" indent="-344488" algn="l">
              <a:spcBef>
                <a:spcPct val="30000"/>
              </a:spcBef>
              <a:spcAft>
                <a:spcPct val="30000"/>
              </a:spcAft>
              <a:buFont typeface="Arial" pitchFamily="34" charset="0"/>
              <a:buChar char="•"/>
            </a:pPr>
            <a:r>
              <a:rPr lang="en-US" sz="2000">
                <a:latin typeface="Arial" charset="0"/>
              </a:rPr>
              <a:t>HIV testing</a:t>
            </a:r>
          </a:p>
          <a:p>
            <a:pPr marL="344488" lvl="1" indent="-344488" algn="l">
              <a:spcBef>
                <a:spcPct val="30000"/>
              </a:spcBef>
              <a:spcAft>
                <a:spcPct val="30000"/>
              </a:spcAft>
              <a:buFont typeface="Arial" pitchFamily="34" charset="0"/>
              <a:buChar char="•"/>
            </a:pPr>
            <a:r>
              <a:rPr lang="en-US" sz="2000">
                <a:latin typeface="Arial" charset="0"/>
              </a:rPr>
              <a:t>RPR</a:t>
            </a:r>
          </a:p>
        </p:txBody>
      </p:sp>
    </p:spTree>
    <p:extLst>
      <p:ext uri="{BB962C8B-B14F-4D97-AF65-F5344CB8AC3E}">
        <p14:creationId xmlns:p14="http://schemas.microsoft.com/office/powerpoint/2010/main" val="299058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46351" y="842521"/>
            <a:ext cx="7698658" cy="762000"/>
          </a:xfrm>
        </p:spPr>
        <p:txBody>
          <a:bodyPr>
            <a:normAutofit/>
          </a:bodyPr>
          <a:lstStyle/>
          <a:p>
            <a:pPr eaLnBrk="1" hangingPunct="1"/>
            <a:r>
              <a:rPr lang="en-US" sz="4400"/>
              <a:t>Neuroimaging</a:t>
            </a:r>
          </a:p>
        </p:txBody>
      </p:sp>
      <p:sp>
        <p:nvSpPr>
          <p:cNvPr id="67587" name="Rectangle 3"/>
          <p:cNvSpPr>
            <a:spLocks noGrp="1" noChangeArrowheads="1"/>
          </p:cNvSpPr>
          <p:nvPr>
            <p:ph idx="1"/>
          </p:nvPr>
        </p:nvSpPr>
        <p:spPr>
          <a:xfrm>
            <a:off x="381000" y="1737521"/>
            <a:ext cx="8382000" cy="4841631"/>
          </a:xfrm>
        </p:spPr>
        <p:txBody>
          <a:bodyPr>
            <a:normAutofit/>
          </a:bodyPr>
          <a:lstStyle/>
          <a:p>
            <a:pPr marL="0" indent="0" eaLnBrk="1" hangingPunct="1">
              <a:spcAft>
                <a:spcPct val="15000"/>
              </a:spcAft>
              <a:buNone/>
            </a:pPr>
            <a:r>
              <a:rPr lang="en-US" sz="2800" b="0">
                <a:solidFill>
                  <a:schemeClr val="accent2"/>
                </a:solidFill>
                <a:latin typeface="Arial" charset="0"/>
              </a:rPr>
              <a:t>Definitely</a:t>
            </a:r>
            <a:endParaRPr lang="en-US" sz="2800">
              <a:solidFill>
                <a:schemeClr val="accent2"/>
              </a:solidFill>
              <a:latin typeface="Arial" charset="0"/>
            </a:endParaRPr>
          </a:p>
          <a:p>
            <a:pPr eaLnBrk="1" hangingPunct="1">
              <a:buFontTx/>
              <a:buChar char="•"/>
            </a:pPr>
            <a:r>
              <a:rPr lang="en-US" sz="2200" b="0">
                <a:latin typeface="Arial" charset="0"/>
              </a:rPr>
              <a:t>Onset occurs at age &lt;65 years</a:t>
            </a:r>
          </a:p>
          <a:p>
            <a:pPr eaLnBrk="1" hangingPunct="1">
              <a:buFontTx/>
              <a:buChar char="•"/>
            </a:pPr>
            <a:r>
              <a:rPr lang="en-US" sz="2200" b="0">
                <a:latin typeface="Arial" charset="0"/>
              </a:rPr>
              <a:t>Symptoms begin suddenly or progress rapidly</a:t>
            </a:r>
          </a:p>
          <a:p>
            <a:pPr eaLnBrk="1" hangingPunct="1">
              <a:buFontTx/>
              <a:buChar char="•"/>
            </a:pPr>
            <a:r>
              <a:rPr lang="en-US" sz="2200" b="0">
                <a:latin typeface="Arial" charset="0"/>
              </a:rPr>
              <a:t>Neurologic signs are asymmetric or focal</a:t>
            </a:r>
          </a:p>
          <a:p>
            <a:pPr eaLnBrk="1" hangingPunct="1">
              <a:buFontTx/>
              <a:buChar char="•"/>
            </a:pPr>
            <a:r>
              <a:rPr lang="en-US" sz="2200" b="0">
                <a:latin typeface="Arial" charset="0"/>
              </a:rPr>
              <a:t>Clinical picture suggests normal-pressure hydrocephalus</a:t>
            </a:r>
          </a:p>
          <a:p>
            <a:pPr marL="0" indent="0" eaLnBrk="1" hangingPunct="1">
              <a:spcBef>
                <a:spcPct val="80000"/>
              </a:spcBef>
              <a:spcAft>
                <a:spcPct val="15000"/>
              </a:spcAft>
              <a:buNone/>
            </a:pPr>
            <a:r>
              <a:rPr lang="en-US" sz="2800" b="0">
                <a:solidFill>
                  <a:schemeClr val="accent2"/>
                </a:solidFill>
                <a:latin typeface="Arial" charset="0"/>
              </a:rPr>
              <a:t>Considerations</a:t>
            </a:r>
          </a:p>
          <a:p>
            <a:pPr eaLnBrk="1" hangingPunct="1">
              <a:lnSpc>
                <a:spcPct val="100000"/>
              </a:lnSpc>
              <a:spcBef>
                <a:spcPts val="0"/>
              </a:spcBef>
              <a:buFontTx/>
              <a:buChar char="•"/>
            </a:pPr>
            <a:r>
              <a:rPr lang="en-US" sz="2200" b="0">
                <a:latin typeface="Arial" charset="0"/>
              </a:rPr>
              <a:t>MRI preferred - more specific and can be done with volumetric analysis</a:t>
            </a:r>
          </a:p>
          <a:p>
            <a:pPr>
              <a:lnSpc>
                <a:spcPct val="100000"/>
              </a:lnSpc>
              <a:spcBef>
                <a:spcPts val="0"/>
              </a:spcBef>
              <a:buFont typeface="Arial" panose="020B0604020202020204" pitchFamily="34" charset="0"/>
              <a:buChar char="•"/>
            </a:pPr>
            <a:r>
              <a:rPr lang="en-US" sz="2200" b="0">
                <a:latin typeface="Arial"/>
                <a:cs typeface="Arial"/>
              </a:rPr>
              <a:t>Positron emission tomography (PET) </a:t>
            </a:r>
          </a:p>
          <a:p>
            <a:pPr lvl="1">
              <a:lnSpc>
                <a:spcPct val="100000"/>
              </a:lnSpc>
              <a:spcBef>
                <a:spcPts val="0"/>
              </a:spcBef>
              <a:buFont typeface="Arial" panose="020B0604020202020204" pitchFamily="34" charset="0"/>
              <a:buChar char="•"/>
            </a:pPr>
            <a:r>
              <a:rPr lang="en-US" sz="2000">
                <a:latin typeface="Arial"/>
                <a:cs typeface="Arial"/>
              </a:rPr>
              <a:t>FDG-PET to differentiate AD and frontotemporal dementia</a:t>
            </a:r>
          </a:p>
        </p:txBody>
      </p:sp>
    </p:spTree>
    <p:extLst>
      <p:ext uri="{BB962C8B-B14F-4D97-AF65-F5344CB8AC3E}">
        <p14:creationId xmlns:p14="http://schemas.microsoft.com/office/powerpoint/2010/main" val="2032448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0D34FF-D0B2-57A0-0A9B-760A671E9A5F}"/>
              </a:ext>
            </a:extLst>
          </p:cNvPr>
          <p:cNvPicPr>
            <a:picLocks noChangeAspect="1"/>
          </p:cNvPicPr>
          <p:nvPr/>
        </p:nvPicPr>
        <p:blipFill>
          <a:blip r:embed="rId2"/>
          <a:stretch>
            <a:fillRect/>
          </a:stretch>
        </p:blipFill>
        <p:spPr>
          <a:xfrm>
            <a:off x="0" y="303609"/>
            <a:ext cx="9144000" cy="6250781"/>
          </a:xfrm>
          <a:prstGeom prst="rect">
            <a:avLst/>
          </a:prstGeom>
        </p:spPr>
      </p:pic>
    </p:spTree>
    <p:extLst>
      <p:ext uri="{BB962C8B-B14F-4D97-AF65-F5344CB8AC3E}">
        <p14:creationId xmlns:p14="http://schemas.microsoft.com/office/powerpoint/2010/main" val="3693431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28C28-9623-36CE-66BA-2F5969C15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C0941-217C-146F-B31D-F3DAEDAAC0A6}"/>
              </a:ext>
            </a:extLst>
          </p:cNvPr>
          <p:cNvSpPr>
            <a:spLocks noGrp="1"/>
          </p:cNvSpPr>
          <p:nvPr>
            <p:ph type="title"/>
          </p:nvPr>
        </p:nvSpPr>
        <p:spPr/>
        <p:txBody>
          <a:bodyPr/>
          <a:lstStyle/>
          <a:p>
            <a:r>
              <a:rPr lang="en-US"/>
              <a:t>How is AD currently Diagnosed?</a:t>
            </a:r>
          </a:p>
        </p:txBody>
      </p:sp>
      <p:pic>
        <p:nvPicPr>
          <p:cNvPr id="5" name="Content Placeholder 4">
            <a:extLst>
              <a:ext uri="{FF2B5EF4-FFF2-40B4-BE49-F238E27FC236}">
                <a16:creationId xmlns:a16="http://schemas.microsoft.com/office/drawing/2014/main" id="{2657BE99-CFED-9CA3-B06E-E83853E5DBE8}"/>
              </a:ext>
            </a:extLst>
          </p:cNvPr>
          <p:cNvPicPr>
            <a:picLocks noGrp="1" noChangeAspect="1"/>
          </p:cNvPicPr>
          <p:nvPr>
            <p:ph idx="1"/>
          </p:nvPr>
        </p:nvPicPr>
        <p:blipFill>
          <a:blip r:embed="rId3"/>
          <a:stretch>
            <a:fillRect/>
          </a:stretch>
        </p:blipFill>
        <p:spPr>
          <a:xfrm>
            <a:off x="3085312" y="178939"/>
            <a:ext cx="6058688" cy="6058688"/>
          </a:xfrm>
          <a:prstGeom prst="rect">
            <a:avLst/>
          </a:prstGeom>
        </p:spPr>
      </p:pic>
      <p:sp>
        <p:nvSpPr>
          <p:cNvPr id="4" name="Text Placeholder 3">
            <a:extLst>
              <a:ext uri="{FF2B5EF4-FFF2-40B4-BE49-F238E27FC236}">
                <a16:creationId xmlns:a16="http://schemas.microsoft.com/office/drawing/2014/main" id="{75562FA8-7D6C-F2EA-DF50-ECB410CD601E}"/>
              </a:ext>
            </a:extLst>
          </p:cNvPr>
          <p:cNvSpPr>
            <a:spLocks noGrp="1"/>
          </p:cNvSpPr>
          <p:nvPr>
            <p:ph type="body" sz="half" idx="2"/>
          </p:nvPr>
        </p:nvSpPr>
        <p:spPr>
          <a:xfrm>
            <a:off x="342900" y="2926080"/>
            <a:ext cx="2400300" cy="973258"/>
          </a:xfrm>
        </p:spPr>
        <p:txBody>
          <a:bodyPr>
            <a:normAutofit fontScale="92500" lnSpcReduction="20000"/>
          </a:bodyPr>
          <a:lstStyle/>
          <a:p>
            <a:pPr marL="285750" indent="-285750">
              <a:buFont typeface="Arial" panose="020B0604020202020204" pitchFamily="34" charset="0"/>
              <a:buChar char="•"/>
            </a:pPr>
            <a:r>
              <a:rPr lang="en-US" sz="2000"/>
              <a:t>Combination of diagnostic tools and medical history, exam</a:t>
            </a:r>
          </a:p>
        </p:txBody>
      </p:sp>
      <p:sp>
        <p:nvSpPr>
          <p:cNvPr id="6" name="TextBox 5">
            <a:extLst>
              <a:ext uri="{FF2B5EF4-FFF2-40B4-BE49-F238E27FC236}">
                <a16:creationId xmlns:a16="http://schemas.microsoft.com/office/drawing/2014/main" id="{773ACE3B-5E70-34C7-6A48-D3519ADBD5EC}"/>
              </a:ext>
            </a:extLst>
          </p:cNvPr>
          <p:cNvSpPr txBox="1"/>
          <p:nvPr/>
        </p:nvSpPr>
        <p:spPr>
          <a:xfrm>
            <a:off x="6291889" y="1697608"/>
            <a:ext cx="1807780" cy="830997"/>
          </a:xfrm>
          <a:prstGeom prst="rect">
            <a:avLst/>
          </a:prstGeom>
          <a:noFill/>
        </p:spPr>
        <p:txBody>
          <a:bodyPr wrap="square" rtlCol="0">
            <a:spAutoFit/>
          </a:bodyPr>
          <a:lstStyle/>
          <a:p>
            <a:pPr algn="ctr"/>
            <a:r>
              <a:rPr lang="en-US" sz="2400" b="1"/>
              <a:t>Neurological Exam</a:t>
            </a:r>
          </a:p>
        </p:txBody>
      </p:sp>
      <p:sp>
        <p:nvSpPr>
          <p:cNvPr id="7" name="TextBox 6">
            <a:extLst>
              <a:ext uri="{FF2B5EF4-FFF2-40B4-BE49-F238E27FC236}">
                <a16:creationId xmlns:a16="http://schemas.microsoft.com/office/drawing/2014/main" id="{F6BF01B0-7183-5A0C-F25A-AC6AE69688FC}"/>
              </a:ext>
            </a:extLst>
          </p:cNvPr>
          <p:cNvSpPr txBox="1"/>
          <p:nvPr/>
        </p:nvSpPr>
        <p:spPr>
          <a:xfrm>
            <a:off x="4298731" y="1722697"/>
            <a:ext cx="1324303" cy="830997"/>
          </a:xfrm>
          <a:prstGeom prst="rect">
            <a:avLst/>
          </a:prstGeom>
          <a:noFill/>
        </p:spPr>
        <p:txBody>
          <a:bodyPr wrap="square" rtlCol="0">
            <a:spAutoFit/>
          </a:bodyPr>
          <a:lstStyle/>
          <a:p>
            <a:pPr algn="ctr"/>
            <a:r>
              <a:rPr lang="en-US" sz="2400" b="1"/>
              <a:t>Physical Exam</a:t>
            </a:r>
          </a:p>
        </p:txBody>
      </p:sp>
      <p:sp>
        <p:nvSpPr>
          <p:cNvPr id="8" name="TextBox 7">
            <a:extLst>
              <a:ext uri="{FF2B5EF4-FFF2-40B4-BE49-F238E27FC236}">
                <a16:creationId xmlns:a16="http://schemas.microsoft.com/office/drawing/2014/main" id="{8E96FA3E-CE37-7365-7DB0-D2A7114C16FC}"/>
              </a:ext>
            </a:extLst>
          </p:cNvPr>
          <p:cNvSpPr txBox="1"/>
          <p:nvPr/>
        </p:nvSpPr>
        <p:spPr>
          <a:xfrm>
            <a:off x="4498428" y="3808479"/>
            <a:ext cx="1426515" cy="830997"/>
          </a:xfrm>
          <a:prstGeom prst="rect">
            <a:avLst/>
          </a:prstGeom>
          <a:noFill/>
        </p:spPr>
        <p:txBody>
          <a:bodyPr wrap="square" rtlCol="0">
            <a:spAutoFit/>
          </a:bodyPr>
          <a:lstStyle/>
          <a:p>
            <a:pPr algn="ctr"/>
            <a:r>
              <a:rPr lang="en-US" sz="2400" b="1"/>
              <a:t>Cognitive Testing</a:t>
            </a:r>
          </a:p>
        </p:txBody>
      </p:sp>
      <p:sp>
        <p:nvSpPr>
          <p:cNvPr id="9" name="TextBox 8">
            <a:extLst>
              <a:ext uri="{FF2B5EF4-FFF2-40B4-BE49-F238E27FC236}">
                <a16:creationId xmlns:a16="http://schemas.microsoft.com/office/drawing/2014/main" id="{D8E1D365-92B0-DA49-29F3-8A79AD0ADC24}"/>
              </a:ext>
            </a:extLst>
          </p:cNvPr>
          <p:cNvSpPr txBox="1"/>
          <p:nvPr/>
        </p:nvSpPr>
        <p:spPr>
          <a:xfrm>
            <a:off x="6119914" y="3523590"/>
            <a:ext cx="2151731" cy="1692771"/>
          </a:xfrm>
          <a:prstGeom prst="rect">
            <a:avLst/>
          </a:prstGeom>
          <a:noFill/>
        </p:spPr>
        <p:txBody>
          <a:bodyPr wrap="square" rtlCol="0">
            <a:spAutoFit/>
          </a:bodyPr>
          <a:lstStyle/>
          <a:p>
            <a:pPr algn="ctr"/>
            <a:r>
              <a:rPr lang="en-US" sz="2400" b="1"/>
              <a:t>Biomarkers:</a:t>
            </a:r>
          </a:p>
          <a:p>
            <a:pPr algn="ctr"/>
            <a:endParaRPr lang="en-US" sz="3200" b="1"/>
          </a:p>
          <a:p>
            <a:pPr algn="ctr"/>
            <a:r>
              <a:rPr lang="en-US" sz="2400" b="1"/>
              <a:t> Imaging &amp; Fluid Analysis</a:t>
            </a:r>
          </a:p>
        </p:txBody>
      </p:sp>
    </p:spTree>
    <p:extLst>
      <p:ext uri="{BB962C8B-B14F-4D97-AF65-F5344CB8AC3E}">
        <p14:creationId xmlns:p14="http://schemas.microsoft.com/office/powerpoint/2010/main" val="268153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C6292-A3E1-7BF7-B2F8-3C34625DC98A}"/>
              </a:ext>
            </a:extLst>
          </p:cNvPr>
          <p:cNvSpPr>
            <a:spLocks noGrp="1"/>
          </p:cNvSpPr>
          <p:nvPr>
            <p:ph type="title"/>
          </p:nvPr>
        </p:nvSpPr>
        <p:spPr>
          <a:xfrm>
            <a:off x="94593" y="594359"/>
            <a:ext cx="2648607" cy="2286000"/>
          </a:xfrm>
        </p:spPr>
        <p:txBody>
          <a:bodyPr>
            <a:normAutofit/>
          </a:bodyPr>
          <a:lstStyle/>
          <a:p>
            <a:r>
              <a:rPr lang="en-US" sz="4400"/>
              <a:t>Biomarkers</a:t>
            </a:r>
          </a:p>
        </p:txBody>
      </p:sp>
      <p:graphicFrame>
        <p:nvGraphicFramePr>
          <p:cNvPr id="5" name="Content Placeholder 4">
            <a:extLst>
              <a:ext uri="{FF2B5EF4-FFF2-40B4-BE49-F238E27FC236}">
                <a16:creationId xmlns:a16="http://schemas.microsoft.com/office/drawing/2014/main" id="{4A5066DD-8908-E883-54C5-76E679FEA8D7}"/>
              </a:ext>
            </a:extLst>
          </p:cNvPr>
          <p:cNvGraphicFramePr>
            <a:graphicFrameLocks noGrp="1"/>
          </p:cNvGraphicFramePr>
          <p:nvPr>
            <p:ph idx="1"/>
            <p:extLst>
              <p:ext uri="{D42A27DB-BD31-4B8C-83A1-F6EECF244321}">
                <p14:modId xmlns:p14="http://schemas.microsoft.com/office/powerpoint/2010/main" val="1377543857"/>
              </p:ext>
            </p:extLst>
          </p:nvPr>
        </p:nvGraphicFramePr>
        <p:xfrm>
          <a:off x="3600450" y="504497"/>
          <a:ext cx="4797316"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9826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064" y="663425"/>
            <a:ext cx="8713076" cy="908267"/>
          </a:xfrm>
          <a:prstGeom prst="rect">
            <a:avLst/>
          </a:prstGeom>
        </p:spPr>
        <p:txBody>
          <a:bodyPr vert="horz" wrap="square" lIns="0" tIns="167963" rIns="0" bIns="0" rtlCol="0" anchor="b">
            <a:spAutoFit/>
          </a:bodyPr>
          <a:lstStyle/>
          <a:p>
            <a:pPr marL="433864">
              <a:lnSpc>
                <a:spcPct val="100000"/>
              </a:lnSpc>
              <a:spcBef>
                <a:spcPts val="79"/>
              </a:spcBef>
            </a:pPr>
            <a:r>
              <a:t>Biomarkers</a:t>
            </a:r>
            <a:r>
              <a:rPr spc="-79"/>
              <a:t> </a:t>
            </a:r>
            <a:r>
              <a:t>and</a:t>
            </a:r>
            <a:r>
              <a:rPr spc="-68"/>
              <a:t> </a:t>
            </a:r>
            <a:r>
              <a:t>Trajectories</a:t>
            </a:r>
            <a:r>
              <a:rPr spc="-68"/>
              <a:t> </a:t>
            </a:r>
            <a:r>
              <a:t>in</a:t>
            </a:r>
            <a:r>
              <a:rPr spc="-180"/>
              <a:t> </a:t>
            </a:r>
            <a:r>
              <a:rPr spc="-19"/>
              <a:t>AD</a:t>
            </a:r>
          </a:p>
        </p:txBody>
      </p:sp>
      <p:pic>
        <p:nvPicPr>
          <p:cNvPr id="3" name="object 3"/>
          <p:cNvPicPr/>
          <p:nvPr/>
        </p:nvPicPr>
        <p:blipFill>
          <a:blip r:embed="rId3" cstate="print"/>
          <a:stretch>
            <a:fillRect/>
          </a:stretch>
        </p:blipFill>
        <p:spPr>
          <a:xfrm>
            <a:off x="4230493" y="1977841"/>
            <a:ext cx="4361369" cy="3151094"/>
          </a:xfrm>
          <a:prstGeom prst="rect">
            <a:avLst/>
          </a:prstGeom>
        </p:spPr>
      </p:pic>
      <p:graphicFrame>
        <p:nvGraphicFramePr>
          <p:cNvPr id="4" name="object 4"/>
          <p:cNvGraphicFramePr>
            <a:graphicFrameLocks noGrp="1"/>
          </p:cNvGraphicFramePr>
          <p:nvPr>
            <p:extLst>
              <p:ext uri="{D42A27DB-BD31-4B8C-83A1-F6EECF244321}">
                <p14:modId xmlns:p14="http://schemas.microsoft.com/office/powerpoint/2010/main" val="4147912059"/>
              </p:ext>
            </p:extLst>
          </p:nvPr>
        </p:nvGraphicFramePr>
        <p:xfrm>
          <a:off x="575442" y="2908506"/>
          <a:ext cx="3655051" cy="2525079"/>
        </p:xfrm>
        <a:graphic>
          <a:graphicData uri="http://schemas.openxmlformats.org/drawingml/2006/table">
            <a:tbl>
              <a:tblPr firstRow="1" bandRow="1">
                <a:tableStyleId>{2D5ABB26-0587-4C30-8999-92F81FD0307C}</a:tableStyleId>
              </a:tblPr>
              <a:tblGrid>
                <a:gridCol w="1003721">
                  <a:extLst>
                    <a:ext uri="{9D8B030D-6E8A-4147-A177-3AD203B41FA5}">
                      <a16:colId xmlns:a16="http://schemas.microsoft.com/office/drawing/2014/main" val="20000"/>
                    </a:ext>
                  </a:extLst>
                </a:gridCol>
                <a:gridCol w="1619258">
                  <a:extLst>
                    <a:ext uri="{9D8B030D-6E8A-4147-A177-3AD203B41FA5}">
                      <a16:colId xmlns:a16="http://schemas.microsoft.com/office/drawing/2014/main" val="20001"/>
                    </a:ext>
                  </a:extLst>
                </a:gridCol>
                <a:gridCol w="1032072">
                  <a:extLst>
                    <a:ext uri="{9D8B030D-6E8A-4147-A177-3AD203B41FA5}">
                      <a16:colId xmlns:a16="http://schemas.microsoft.com/office/drawing/2014/main" val="20002"/>
                    </a:ext>
                  </a:extLst>
                </a:gridCol>
              </a:tblGrid>
              <a:tr h="330518">
                <a:tc>
                  <a:txBody>
                    <a:bodyPr/>
                    <a:lstStyle/>
                    <a:p>
                      <a:pPr marL="57150">
                        <a:lnSpc>
                          <a:spcPct val="100000"/>
                        </a:lnSpc>
                        <a:spcBef>
                          <a:spcPts val="925"/>
                        </a:spcBef>
                      </a:pPr>
                      <a:r>
                        <a:rPr sz="900" b="1">
                          <a:solidFill>
                            <a:srgbClr val="FFFFFF"/>
                          </a:solidFill>
                          <a:latin typeface="Calibri"/>
                          <a:cs typeface="Calibri"/>
                        </a:rPr>
                        <a:t>AT(N)</a:t>
                      </a:r>
                      <a:r>
                        <a:rPr sz="900" b="1" spc="-35">
                          <a:solidFill>
                            <a:srgbClr val="FFFFFF"/>
                          </a:solidFill>
                          <a:latin typeface="Calibri"/>
                          <a:cs typeface="Calibri"/>
                        </a:rPr>
                        <a:t> </a:t>
                      </a:r>
                      <a:r>
                        <a:rPr sz="900" b="1" spc="40">
                          <a:solidFill>
                            <a:srgbClr val="FFFFFF"/>
                          </a:solidFill>
                          <a:latin typeface="Calibri"/>
                          <a:cs typeface="Calibri"/>
                        </a:rPr>
                        <a:t>Profiles</a:t>
                      </a:r>
                      <a:endParaRPr sz="900">
                        <a:latin typeface="Calibri"/>
                        <a:cs typeface="Calibri"/>
                      </a:endParaRPr>
                    </a:p>
                  </a:txBody>
                  <a:tcPr marL="0" marR="0" marT="88106" marB="0">
                    <a:lnL w="6350">
                      <a:solidFill>
                        <a:srgbClr val="FFFFFF"/>
                      </a:solidFill>
                      <a:prstDash val="solid"/>
                    </a:lnL>
                    <a:lnT w="28575">
                      <a:solidFill>
                        <a:srgbClr val="000000"/>
                      </a:solidFill>
                      <a:prstDash val="solid"/>
                    </a:lnT>
                    <a:solidFill>
                      <a:srgbClr val="155F82"/>
                    </a:solidFill>
                  </a:tcPr>
                </a:tc>
                <a:tc gridSpan="2">
                  <a:txBody>
                    <a:bodyPr/>
                    <a:lstStyle/>
                    <a:p>
                      <a:pPr marL="836930">
                        <a:lnSpc>
                          <a:spcPct val="100000"/>
                        </a:lnSpc>
                        <a:spcBef>
                          <a:spcPts val="985"/>
                        </a:spcBef>
                      </a:pPr>
                      <a:r>
                        <a:rPr sz="900" b="1">
                          <a:solidFill>
                            <a:srgbClr val="FFFFFF"/>
                          </a:solidFill>
                          <a:latin typeface="Arial"/>
                          <a:cs typeface="Arial"/>
                        </a:rPr>
                        <a:t>Biomarker</a:t>
                      </a:r>
                      <a:r>
                        <a:rPr sz="900" b="1" spc="-60">
                          <a:solidFill>
                            <a:srgbClr val="FFFFFF"/>
                          </a:solidFill>
                          <a:latin typeface="Arial"/>
                          <a:cs typeface="Arial"/>
                        </a:rPr>
                        <a:t> </a:t>
                      </a:r>
                      <a:r>
                        <a:rPr sz="900" b="1" spc="-10">
                          <a:solidFill>
                            <a:srgbClr val="FFFFFF"/>
                          </a:solidFill>
                          <a:latin typeface="Arial"/>
                          <a:cs typeface="Arial"/>
                        </a:rPr>
                        <a:t>Category</a:t>
                      </a:r>
                      <a:endParaRPr sz="900">
                        <a:latin typeface="Arial"/>
                        <a:cs typeface="Arial"/>
                      </a:endParaRPr>
                    </a:p>
                  </a:txBody>
                  <a:tcPr marL="0" marR="0" marT="93821" marB="0">
                    <a:lnR w="6350">
                      <a:solidFill>
                        <a:srgbClr val="FFFFFF"/>
                      </a:solidFill>
                      <a:prstDash val="solid"/>
                    </a:lnR>
                    <a:lnT w="28575">
                      <a:solidFill>
                        <a:srgbClr val="000000"/>
                      </a:solidFill>
                      <a:prstDash val="solid"/>
                    </a:lnT>
                    <a:solidFill>
                      <a:srgbClr val="155F82"/>
                    </a:solidFill>
                  </a:tcPr>
                </a:tc>
                <a:tc hMerge="1">
                  <a:txBody>
                    <a:bodyPr/>
                    <a:lstStyle/>
                    <a:p>
                      <a:endParaRPr/>
                    </a:p>
                  </a:txBody>
                  <a:tcPr marL="0" marR="0" marT="0" marB="0"/>
                </a:tc>
                <a:extLst>
                  <a:ext uri="{0D108BD9-81ED-4DB2-BD59-A6C34878D82A}">
                    <a16:rowId xmlns:a16="http://schemas.microsoft.com/office/drawing/2014/main" val="10000"/>
                  </a:ext>
                </a:extLst>
              </a:tr>
              <a:tr h="180499">
                <a:tc>
                  <a:txBody>
                    <a:bodyPr/>
                    <a:lstStyle/>
                    <a:p>
                      <a:pPr marL="57150">
                        <a:lnSpc>
                          <a:spcPct val="100000"/>
                        </a:lnSpc>
                        <a:spcBef>
                          <a:spcPts val="195"/>
                        </a:spcBef>
                      </a:pPr>
                      <a:r>
                        <a:rPr sz="900" b="1" spc="-30">
                          <a:latin typeface="Arial"/>
                          <a:cs typeface="Arial"/>
                        </a:rPr>
                        <a:t>A-</a:t>
                      </a:r>
                      <a:r>
                        <a:rPr sz="900" b="1" spc="-50">
                          <a:latin typeface="Arial"/>
                          <a:cs typeface="Arial"/>
                        </a:rPr>
                        <a:t>T-</a:t>
                      </a:r>
                      <a:r>
                        <a:rPr sz="900" b="1" spc="-20">
                          <a:latin typeface="Arial"/>
                          <a:cs typeface="Arial"/>
                        </a:rPr>
                        <a:t>(N)-</a:t>
                      </a:r>
                      <a:endParaRPr sz="900">
                        <a:latin typeface="Arial"/>
                        <a:cs typeface="Arial"/>
                      </a:endParaRPr>
                    </a:p>
                  </a:txBody>
                  <a:tcPr marL="0" marR="0" marT="18574" marB="0">
                    <a:lnB w="28575">
                      <a:solidFill>
                        <a:srgbClr val="000000"/>
                      </a:solidFill>
                      <a:prstDash val="solid"/>
                    </a:lnB>
                    <a:solidFill>
                      <a:srgbClr val="E7E8EA"/>
                    </a:solidFill>
                  </a:tcPr>
                </a:tc>
                <a:tc gridSpan="2">
                  <a:txBody>
                    <a:bodyPr/>
                    <a:lstStyle/>
                    <a:p>
                      <a:pPr marL="225425">
                        <a:lnSpc>
                          <a:spcPct val="100000"/>
                        </a:lnSpc>
                        <a:spcBef>
                          <a:spcPts val="195"/>
                        </a:spcBef>
                      </a:pPr>
                      <a:r>
                        <a:rPr sz="900">
                          <a:latin typeface="Arial"/>
                          <a:cs typeface="Arial"/>
                        </a:rPr>
                        <a:t>Normal</a:t>
                      </a:r>
                      <a:r>
                        <a:rPr sz="900" spc="-100">
                          <a:latin typeface="Arial"/>
                          <a:cs typeface="Arial"/>
                        </a:rPr>
                        <a:t> </a:t>
                      </a:r>
                      <a:r>
                        <a:rPr sz="900">
                          <a:latin typeface="Arial"/>
                          <a:cs typeface="Arial"/>
                        </a:rPr>
                        <a:t>Alzheimer’s</a:t>
                      </a:r>
                      <a:r>
                        <a:rPr sz="900" spc="-35">
                          <a:latin typeface="Arial"/>
                          <a:cs typeface="Arial"/>
                        </a:rPr>
                        <a:t> </a:t>
                      </a:r>
                      <a:r>
                        <a:rPr sz="900">
                          <a:latin typeface="Arial"/>
                          <a:cs typeface="Arial"/>
                        </a:rPr>
                        <a:t>disease</a:t>
                      </a:r>
                      <a:r>
                        <a:rPr sz="900" spc="-35">
                          <a:latin typeface="Arial"/>
                          <a:cs typeface="Arial"/>
                        </a:rPr>
                        <a:t> </a:t>
                      </a:r>
                      <a:r>
                        <a:rPr sz="900" spc="-10">
                          <a:latin typeface="Arial"/>
                          <a:cs typeface="Arial"/>
                        </a:rPr>
                        <a:t>biomarkers</a:t>
                      </a:r>
                      <a:endParaRPr sz="900">
                        <a:latin typeface="Arial"/>
                        <a:cs typeface="Arial"/>
                      </a:endParaRPr>
                    </a:p>
                  </a:txBody>
                  <a:tcPr marL="0" marR="0" marT="18574" marB="0">
                    <a:lnB w="28575">
                      <a:solidFill>
                        <a:srgbClr val="000000"/>
                      </a:solidFill>
                      <a:prstDash val="solid"/>
                    </a:lnB>
                    <a:solidFill>
                      <a:srgbClr val="E7E8EA"/>
                    </a:solidFill>
                  </a:tcPr>
                </a:tc>
                <a:tc hMerge="1">
                  <a:txBody>
                    <a:bodyPr/>
                    <a:lstStyle/>
                    <a:p>
                      <a:endParaRPr/>
                    </a:p>
                  </a:txBody>
                  <a:tcPr marL="0" marR="0" marT="0" marB="0"/>
                </a:tc>
                <a:extLst>
                  <a:ext uri="{0D108BD9-81ED-4DB2-BD59-A6C34878D82A}">
                    <a16:rowId xmlns:a16="http://schemas.microsoft.com/office/drawing/2014/main" val="10001"/>
                  </a:ext>
                </a:extLst>
              </a:tr>
              <a:tr h="330518">
                <a:tc>
                  <a:txBody>
                    <a:bodyPr/>
                    <a:lstStyle/>
                    <a:p>
                      <a:pPr marL="57150">
                        <a:lnSpc>
                          <a:spcPct val="100000"/>
                        </a:lnSpc>
                        <a:spcBef>
                          <a:spcPts val="985"/>
                        </a:spcBef>
                      </a:pPr>
                      <a:r>
                        <a:rPr sz="900" b="1" spc="-40">
                          <a:latin typeface="Arial"/>
                          <a:cs typeface="Arial"/>
                        </a:rPr>
                        <a:t>A+T-</a:t>
                      </a:r>
                      <a:r>
                        <a:rPr sz="900" b="1" spc="-20">
                          <a:latin typeface="Arial"/>
                          <a:cs typeface="Arial"/>
                        </a:rPr>
                        <a:t>(N)-</a:t>
                      </a:r>
                      <a:endParaRPr sz="900">
                        <a:latin typeface="Arial"/>
                        <a:cs typeface="Arial"/>
                      </a:endParaRPr>
                    </a:p>
                  </a:txBody>
                  <a:tcPr marL="0" marR="0" marT="93821" marB="0">
                    <a:lnL w="6350">
                      <a:solidFill>
                        <a:srgbClr val="FFFFFF"/>
                      </a:solidFill>
                      <a:prstDash val="solid"/>
                    </a:lnL>
                    <a:lnT w="28575">
                      <a:solidFill>
                        <a:srgbClr val="000000"/>
                      </a:solidFill>
                      <a:prstDash val="solid"/>
                    </a:lnT>
                    <a:lnB w="9525">
                      <a:solidFill>
                        <a:srgbClr val="000000"/>
                      </a:solidFill>
                      <a:prstDash val="solid"/>
                    </a:lnB>
                  </a:tcPr>
                </a:tc>
                <a:tc>
                  <a:txBody>
                    <a:bodyPr/>
                    <a:lstStyle/>
                    <a:p>
                      <a:pPr marL="340995" marR="300355" indent="222250" algn="ctr">
                        <a:lnSpc>
                          <a:spcPct val="100000"/>
                        </a:lnSpc>
                        <a:spcBef>
                          <a:spcPts val="265"/>
                        </a:spcBef>
                      </a:pPr>
                      <a:r>
                        <a:rPr sz="900" spc="-10">
                          <a:latin typeface="Arial"/>
                          <a:cs typeface="Arial"/>
                        </a:rPr>
                        <a:t>Alzheimer</a:t>
                      </a:r>
                      <a:r>
                        <a:rPr lang="en-US" sz="900" spc="-10">
                          <a:latin typeface="Arial"/>
                          <a:cs typeface="Arial"/>
                        </a:rPr>
                        <a:t>’s</a:t>
                      </a:r>
                      <a:r>
                        <a:rPr sz="900" spc="-10">
                          <a:latin typeface="Arial"/>
                          <a:cs typeface="Arial"/>
                        </a:rPr>
                        <a:t> </a:t>
                      </a:r>
                      <a:r>
                        <a:rPr sz="900">
                          <a:latin typeface="Arial"/>
                          <a:cs typeface="Arial"/>
                        </a:rPr>
                        <a:t>pathologic</a:t>
                      </a:r>
                      <a:r>
                        <a:rPr sz="900" spc="-65">
                          <a:latin typeface="Arial"/>
                          <a:cs typeface="Arial"/>
                        </a:rPr>
                        <a:t> </a:t>
                      </a:r>
                      <a:r>
                        <a:rPr sz="900" spc="-10">
                          <a:latin typeface="Arial"/>
                          <a:cs typeface="Arial"/>
                        </a:rPr>
                        <a:t>change</a:t>
                      </a:r>
                      <a:endParaRPr sz="900">
                        <a:latin typeface="Arial"/>
                        <a:cs typeface="Arial"/>
                      </a:endParaRPr>
                    </a:p>
                  </a:txBody>
                  <a:tcPr marL="0" marR="0" marT="25241" marB="0">
                    <a:lnR w="9525">
                      <a:solidFill>
                        <a:srgbClr val="000000"/>
                      </a:solidFill>
                      <a:prstDash val="solid"/>
                    </a:lnR>
                    <a:lnT w="28575">
                      <a:solidFill>
                        <a:srgbClr val="000000"/>
                      </a:solidFill>
                      <a:prstDash val="solid"/>
                    </a:lnT>
                    <a:lnB w="9525">
                      <a:solidFill>
                        <a:srgbClr val="000000"/>
                      </a:solidFill>
                      <a:prstDash val="solid"/>
                    </a:lnB>
                  </a:tcPr>
                </a:tc>
                <a:tc rowSpan="4">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745"/>
                        </a:spcBef>
                      </a:pPr>
                      <a:endParaRPr sz="900">
                        <a:latin typeface="Times New Roman"/>
                        <a:cs typeface="Times New Roman"/>
                      </a:endParaRPr>
                    </a:p>
                    <a:p>
                      <a:pPr marL="251460" marR="200025" indent="-44450">
                        <a:lnSpc>
                          <a:spcPct val="100000"/>
                        </a:lnSpc>
                      </a:pPr>
                      <a:r>
                        <a:rPr sz="900" spc="-10">
                          <a:latin typeface="Arial"/>
                          <a:cs typeface="Arial"/>
                        </a:rPr>
                        <a:t>Alzheimer’s continuum</a:t>
                      </a:r>
                      <a:endParaRPr sz="900">
                        <a:latin typeface="Arial"/>
                        <a:cs typeface="Arial"/>
                      </a:endParaRPr>
                    </a:p>
                  </a:txBody>
                  <a:tcPr marL="0" marR="0" marT="0" marB="0">
                    <a:lnL w="9525">
                      <a:solidFill>
                        <a:srgbClr val="000000"/>
                      </a:solidFill>
                      <a:prstDash val="solid"/>
                    </a:lnL>
                    <a:lnR w="6350">
                      <a:solidFill>
                        <a:srgbClr val="FFFFFF"/>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2"/>
                  </a:ext>
                </a:extLst>
              </a:tr>
              <a:tr h="183833">
                <a:tc>
                  <a:txBody>
                    <a:bodyPr/>
                    <a:lstStyle/>
                    <a:p>
                      <a:pPr marL="57150">
                        <a:lnSpc>
                          <a:spcPct val="100000"/>
                        </a:lnSpc>
                        <a:spcBef>
                          <a:spcPts val="200"/>
                        </a:spcBef>
                      </a:pPr>
                      <a:r>
                        <a:rPr sz="900" b="1" spc="-10">
                          <a:latin typeface="Arial"/>
                          <a:cs typeface="Arial"/>
                        </a:rPr>
                        <a:t>A+T+(N)-</a:t>
                      </a:r>
                      <a:endParaRPr sz="900">
                        <a:latin typeface="Arial"/>
                        <a:cs typeface="Arial"/>
                      </a:endParaRPr>
                    </a:p>
                  </a:txBody>
                  <a:tcPr marL="0" marR="0" marT="19050" marB="0">
                    <a:lnL w="6350">
                      <a:solidFill>
                        <a:srgbClr val="FFFFFF"/>
                      </a:solidFill>
                      <a:prstDash val="solid"/>
                    </a:lnL>
                    <a:lnT w="9525">
                      <a:solidFill>
                        <a:srgbClr val="000000"/>
                      </a:solidFill>
                      <a:prstDash val="solid"/>
                    </a:lnT>
                  </a:tcPr>
                </a:tc>
                <a:tc rowSpan="2">
                  <a:txBody>
                    <a:bodyPr/>
                    <a:lstStyle/>
                    <a:p>
                      <a:pPr marL="280035" algn="ctr">
                        <a:lnSpc>
                          <a:spcPct val="100000"/>
                        </a:lnSpc>
                        <a:spcBef>
                          <a:spcPts val="1145"/>
                        </a:spcBef>
                      </a:pPr>
                      <a:r>
                        <a:rPr sz="900">
                          <a:latin typeface="Arial"/>
                          <a:cs typeface="Arial"/>
                        </a:rPr>
                        <a:t>Alzheimer’s</a:t>
                      </a:r>
                      <a:r>
                        <a:rPr sz="900" spc="-10">
                          <a:latin typeface="Arial"/>
                          <a:cs typeface="Arial"/>
                        </a:rPr>
                        <a:t> disease</a:t>
                      </a:r>
                      <a:endParaRPr sz="900">
                        <a:latin typeface="Arial"/>
                        <a:cs typeface="Arial"/>
                      </a:endParaRPr>
                    </a:p>
                  </a:txBody>
                  <a:tcPr marL="0" marR="0" marT="109061" marB="0">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6350">
                      <a:solidFill>
                        <a:srgbClr val="FFFFFF"/>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3"/>
                  </a:ext>
                </a:extLst>
              </a:tr>
              <a:tr h="177165">
                <a:tc>
                  <a:txBody>
                    <a:bodyPr/>
                    <a:lstStyle/>
                    <a:p>
                      <a:pPr marL="57150">
                        <a:lnSpc>
                          <a:spcPct val="100000"/>
                        </a:lnSpc>
                        <a:spcBef>
                          <a:spcPts val="165"/>
                        </a:spcBef>
                      </a:pPr>
                      <a:r>
                        <a:rPr sz="900" b="1" spc="-10">
                          <a:latin typeface="Arial"/>
                          <a:cs typeface="Arial"/>
                        </a:rPr>
                        <a:t>A+T+(N)+</a:t>
                      </a:r>
                      <a:endParaRPr sz="900">
                        <a:latin typeface="Arial"/>
                        <a:cs typeface="Arial"/>
                      </a:endParaRPr>
                    </a:p>
                  </a:txBody>
                  <a:tcPr marL="0" marR="0" marT="15716" marB="0">
                    <a:lnL w="6350">
                      <a:solidFill>
                        <a:srgbClr val="FFFFFF"/>
                      </a:solidFill>
                      <a:prstDash val="solid"/>
                    </a:lnL>
                    <a:lnB w="9525">
                      <a:solidFill>
                        <a:srgbClr val="000000"/>
                      </a:solidFill>
                      <a:prstDash val="solid"/>
                    </a:lnB>
                  </a:tcPr>
                </a:tc>
                <a:tc vMerge="1">
                  <a:txBody>
                    <a:bodyPr/>
                    <a:lstStyle/>
                    <a:p>
                      <a:endParaRPr/>
                    </a:p>
                  </a:txBody>
                  <a:tcPr marL="0" marR="0" marT="145415" marB="0">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6350">
                      <a:solidFill>
                        <a:srgbClr val="FFFFFF"/>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4"/>
                  </a:ext>
                </a:extLst>
              </a:tr>
              <a:tr h="781526">
                <a:tc>
                  <a:txBody>
                    <a:bodyPr/>
                    <a:lstStyle/>
                    <a:p>
                      <a:pPr>
                        <a:lnSpc>
                          <a:spcPct val="100000"/>
                        </a:lnSpc>
                      </a:pPr>
                      <a:endParaRPr sz="900">
                        <a:latin typeface="Times New Roman"/>
                        <a:cs typeface="Times New Roman"/>
                      </a:endParaRPr>
                    </a:p>
                    <a:p>
                      <a:pPr>
                        <a:lnSpc>
                          <a:spcPct val="100000"/>
                        </a:lnSpc>
                        <a:spcBef>
                          <a:spcPts val="590"/>
                        </a:spcBef>
                      </a:pPr>
                      <a:endParaRPr sz="900">
                        <a:latin typeface="Times New Roman"/>
                        <a:cs typeface="Times New Roman"/>
                      </a:endParaRPr>
                    </a:p>
                    <a:p>
                      <a:pPr marL="57150">
                        <a:lnSpc>
                          <a:spcPct val="100000"/>
                        </a:lnSpc>
                        <a:spcBef>
                          <a:spcPts val="5"/>
                        </a:spcBef>
                      </a:pPr>
                      <a:r>
                        <a:rPr sz="900" b="1" spc="-40">
                          <a:latin typeface="Arial"/>
                          <a:cs typeface="Arial"/>
                        </a:rPr>
                        <a:t>A+T-</a:t>
                      </a:r>
                      <a:r>
                        <a:rPr sz="900" b="1" spc="-20">
                          <a:latin typeface="Arial"/>
                          <a:cs typeface="Arial"/>
                        </a:rPr>
                        <a:t>(N)+</a:t>
                      </a:r>
                      <a:endParaRPr sz="900">
                        <a:latin typeface="Arial"/>
                        <a:cs typeface="Arial"/>
                      </a:endParaRPr>
                    </a:p>
                  </a:txBody>
                  <a:tcPr marL="0" marR="0" marT="0" marB="0">
                    <a:lnL w="6350">
                      <a:solidFill>
                        <a:srgbClr val="FFFFFF"/>
                      </a:solidFill>
                      <a:prstDash val="solid"/>
                    </a:lnL>
                    <a:lnT w="9525">
                      <a:solidFill>
                        <a:srgbClr val="000000"/>
                      </a:solidFill>
                      <a:prstDash val="solid"/>
                    </a:lnT>
                    <a:lnB w="28575">
                      <a:solidFill>
                        <a:srgbClr val="000000"/>
                      </a:solidFill>
                      <a:prstDash val="solid"/>
                    </a:lnB>
                  </a:tcPr>
                </a:tc>
                <a:tc>
                  <a:txBody>
                    <a:bodyPr/>
                    <a:lstStyle/>
                    <a:p>
                      <a:pPr marL="179705" marR="135255" indent="-1905" algn="ctr">
                        <a:lnSpc>
                          <a:spcPct val="100000"/>
                        </a:lnSpc>
                        <a:spcBef>
                          <a:spcPts val="1190"/>
                        </a:spcBef>
                      </a:pPr>
                      <a:r>
                        <a:rPr sz="900">
                          <a:latin typeface="Arial"/>
                          <a:cs typeface="Arial"/>
                        </a:rPr>
                        <a:t>Alzheimer’s</a:t>
                      </a:r>
                      <a:r>
                        <a:rPr sz="900" spc="-35">
                          <a:latin typeface="Arial"/>
                          <a:cs typeface="Arial"/>
                        </a:rPr>
                        <a:t> </a:t>
                      </a:r>
                      <a:r>
                        <a:rPr sz="900" spc="-25">
                          <a:latin typeface="Arial"/>
                          <a:cs typeface="Arial"/>
                        </a:rPr>
                        <a:t>and </a:t>
                      </a:r>
                      <a:r>
                        <a:rPr sz="900">
                          <a:latin typeface="Arial"/>
                          <a:cs typeface="Arial"/>
                        </a:rPr>
                        <a:t>concomitant</a:t>
                      </a:r>
                      <a:r>
                        <a:rPr sz="900" spc="-65">
                          <a:latin typeface="Arial"/>
                          <a:cs typeface="Arial"/>
                        </a:rPr>
                        <a:t> </a:t>
                      </a:r>
                      <a:r>
                        <a:rPr sz="900" spc="-10">
                          <a:latin typeface="Arial"/>
                          <a:cs typeface="Arial"/>
                        </a:rPr>
                        <a:t>suspected non-Alzheimer’s </a:t>
                      </a:r>
                      <a:r>
                        <a:rPr sz="900">
                          <a:latin typeface="Arial"/>
                          <a:cs typeface="Arial"/>
                        </a:rPr>
                        <a:t>pathologic</a:t>
                      </a:r>
                      <a:r>
                        <a:rPr sz="900" spc="-65">
                          <a:latin typeface="Arial"/>
                          <a:cs typeface="Arial"/>
                        </a:rPr>
                        <a:t> </a:t>
                      </a:r>
                      <a:r>
                        <a:rPr sz="900" spc="-10">
                          <a:latin typeface="Arial"/>
                          <a:cs typeface="Arial"/>
                        </a:rPr>
                        <a:t>change</a:t>
                      </a:r>
                      <a:endParaRPr sz="900">
                        <a:latin typeface="Arial"/>
                        <a:cs typeface="Arial"/>
                      </a:endParaRPr>
                    </a:p>
                  </a:txBody>
                  <a:tcPr marL="0" marR="0" marT="113348" marB="0">
                    <a:lnR w="9525">
                      <a:solidFill>
                        <a:srgbClr val="000000"/>
                      </a:solidFill>
                      <a:prstDash val="solid"/>
                    </a:lnR>
                    <a:lnT w="9525">
                      <a:solidFill>
                        <a:srgbClr val="000000"/>
                      </a:solidFill>
                      <a:prstDash val="solid"/>
                    </a:lnT>
                    <a:lnB w="28575">
                      <a:solidFill>
                        <a:srgbClr val="000000"/>
                      </a:solidFill>
                      <a:prstDash val="solid"/>
                    </a:lnB>
                  </a:tcPr>
                </a:tc>
                <a:tc vMerge="1">
                  <a:txBody>
                    <a:bodyPr/>
                    <a:lstStyle/>
                    <a:p>
                      <a:endParaRPr/>
                    </a:p>
                  </a:txBody>
                  <a:tcPr marL="0" marR="0" marT="0" marB="0">
                    <a:lnL w="9525">
                      <a:solidFill>
                        <a:srgbClr val="000000"/>
                      </a:solidFill>
                      <a:prstDash val="solid"/>
                    </a:lnL>
                    <a:lnR w="6350">
                      <a:solidFill>
                        <a:srgbClr val="FFFFFF"/>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5"/>
                  </a:ext>
                </a:extLst>
              </a:tr>
              <a:tr h="183833">
                <a:tc>
                  <a:txBody>
                    <a:bodyPr/>
                    <a:lstStyle/>
                    <a:p>
                      <a:pPr marL="57150">
                        <a:lnSpc>
                          <a:spcPct val="100000"/>
                        </a:lnSpc>
                        <a:spcBef>
                          <a:spcPts val="200"/>
                        </a:spcBef>
                      </a:pPr>
                      <a:r>
                        <a:rPr sz="900" b="1" spc="-30">
                          <a:latin typeface="Arial"/>
                          <a:cs typeface="Arial"/>
                        </a:rPr>
                        <a:t>A-</a:t>
                      </a:r>
                      <a:r>
                        <a:rPr sz="900" b="1" spc="-10">
                          <a:latin typeface="Arial"/>
                          <a:cs typeface="Arial"/>
                        </a:rPr>
                        <a:t>T+(N)-</a:t>
                      </a:r>
                      <a:endParaRPr sz="900">
                        <a:latin typeface="Arial"/>
                        <a:cs typeface="Arial"/>
                      </a:endParaRPr>
                    </a:p>
                  </a:txBody>
                  <a:tcPr marL="0" marR="0" marT="19050" marB="0">
                    <a:lnL w="6350">
                      <a:solidFill>
                        <a:srgbClr val="FFFFFF"/>
                      </a:solidFill>
                      <a:prstDash val="solid"/>
                    </a:lnL>
                    <a:lnT w="28575">
                      <a:solidFill>
                        <a:srgbClr val="000000"/>
                      </a:solidFill>
                      <a:prstDash val="solid"/>
                    </a:lnT>
                    <a:solidFill>
                      <a:srgbClr val="E7E8EA"/>
                    </a:solidFill>
                  </a:tcPr>
                </a:tc>
                <a:tc>
                  <a:txBody>
                    <a:bodyPr/>
                    <a:lstStyle/>
                    <a:p>
                      <a:pPr>
                        <a:lnSpc>
                          <a:spcPct val="100000"/>
                        </a:lnSpc>
                      </a:pPr>
                      <a:endParaRPr sz="1100">
                        <a:latin typeface="Times New Roman"/>
                        <a:cs typeface="Times New Roman"/>
                      </a:endParaRPr>
                    </a:p>
                  </a:txBody>
                  <a:tcPr marL="0" marR="0" marT="0" marB="0">
                    <a:lnT w="28575">
                      <a:solidFill>
                        <a:srgbClr val="000000"/>
                      </a:solidFill>
                      <a:prstDash val="solid"/>
                    </a:lnT>
                    <a:solidFill>
                      <a:srgbClr val="E7E8EA"/>
                    </a:solidFill>
                  </a:tcPr>
                </a:tc>
                <a:tc>
                  <a:txBody>
                    <a:bodyPr/>
                    <a:lstStyle/>
                    <a:p>
                      <a:pPr>
                        <a:lnSpc>
                          <a:spcPct val="100000"/>
                        </a:lnSpc>
                      </a:pPr>
                      <a:endParaRPr sz="1100">
                        <a:latin typeface="Times New Roman"/>
                        <a:cs typeface="Times New Roman"/>
                      </a:endParaRPr>
                    </a:p>
                  </a:txBody>
                  <a:tcPr marL="0" marR="0" marT="0" marB="0">
                    <a:lnR w="6350">
                      <a:solidFill>
                        <a:srgbClr val="FFFFFF"/>
                      </a:solidFill>
                      <a:prstDash val="solid"/>
                    </a:lnR>
                    <a:lnT w="28575">
                      <a:solidFill>
                        <a:srgbClr val="000000"/>
                      </a:solidFill>
                      <a:prstDash val="solid"/>
                    </a:lnT>
                    <a:solidFill>
                      <a:srgbClr val="E7E8EA"/>
                    </a:solidFill>
                  </a:tcPr>
                </a:tc>
                <a:extLst>
                  <a:ext uri="{0D108BD9-81ED-4DB2-BD59-A6C34878D82A}">
                    <a16:rowId xmlns:a16="http://schemas.microsoft.com/office/drawing/2014/main" val="10006"/>
                  </a:ext>
                </a:extLst>
              </a:tr>
              <a:tr h="180022">
                <a:tc>
                  <a:txBody>
                    <a:bodyPr/>
                    <a:lstStyle/>
                    <a:p>
                      <a:pPr marL="57150">
                        <a:lnSpc>
                          <a:spcPct val="100000"/>
                        </a:lnSpc>
                        <a:spcBef>
                          <a:spcPts val="160"/>
                        </a:spcBef>
                      </a:pPr>
                      <a:r>
                        <a:rPr sz="900" b="1" spc="-30">
                          <a:latin typeface="Arial"/>
                          <a:cs typeface="Arial"/>
                        </a:rPr>
                        <a:t>A-</a:t>
                      </a:r>
                      <a:r>
                        <a:rPr sz="900" b="1" spc="-50">
                          <a:latin typeface="Arial"/>
                          <a:cs typeface="Arial"/>
                        </a:rPr>
                        <a:t>T-</a:t>
                      </a:r>
                      <a:r>
                        <a:rPr sz="900" b="1" spc="-20">
                          <a:latin typeface="Arial"/>
                          <a:cs typeface="Arial"/>
                        </a:rPr>
                        <a:t>(N)+</a:t>
                      </a:r>
                      <a:endParaRPr sz="900">
                        <a:latin typeface="Arial"/>
                        <a:cs typeface="Arial"/>
                      </a:endParaRPr>
                    </a:p>
                  </a:txBody>
                  <a:tcPr marL="0" marR="0" marT="15240" marB="0">
                    <a:lnL w="6350">
                      <a:solidFill>
                        <a:srgbClr val="FFFFFF"/>
                      </a:solidFill>
                      <a:prstDash val="solid"/>
                    </a:lnL>
                    <a:solidFill>
                      <a:srgbClr val="E7E8EA"/>
                    </a:solidFill>
                  </a:tcPr>
                </a:tc>
                <a:tc gridSpan="2">
                  <a:txBody>
                    <a:bodyPr/>
                    <a:lstStyle/>
                    <a:p>
                      <a:pPr marL="364490">
                        <a:lnSpc>
                          <a:spcPct val="100000"/>
                        </a:lnSpc>
                        <a:spcBef>
                          <a:spcPts val="160"/>
                        </a:spcBef>
                      </a:pPr>
                      <a:r>
                        <a:rPr sz="900" spc="-10">
                          <a:latin typeface="Arial"/>
                          <a:cs typeface="Arial"/>
                        </a:rPr>
                        <a:t>Non-</a:t>
                      </a:r>
                      <a:r>
                        <a:rPr sz="900">
                          <a:latin typeface="Arial"/>
                          <a:cs typeface="Arial"/>
                        </a:rPr>
                        <a:t>Alzheimer’s</a:t>
                      </a:r>
                      <a:r>
                        <a:rPr sz="900" spc="-45">
                          <a:latin typeface="Arial"/>
                          <a:cs typeface="Arial"/>
                        </a:rPr>
                        <a:t> </a:t>
                      </a:r>
                      <a:r>
                        <a:rPr sz="900">
                          <a:latin typeface="Arial"/>
                          <a:cs typeface="Arial"/>
                        </a:rPr>
                        <a:t>pathologic</a:t>
                      </a:r>
                      <a:r>
                        <a:rPr sz="900" spc="-35">
                          <a:latin typeface="Arial"/>
                          <a:cs typeface="Arial"/>
                        </a:rPr>
                        <a:t> </a:t>
                      </a:r>
                      <a:r>
                        <a:rPr sz="900" spc="-10">
                          <a:latin typeface="Arial"/>
                          <a:cs typeface="Arial"/>
                        </a:rPr>
                        <a:t>change</a:t>
                      </a:r>
                      <a:endParaRPr sz="900">
                        <a:latin typeface="Arial"/>
                        <a:cs typeface="Arial"/>
                      </a:endParaRPr>
                    </a:p>
                  </a:txBody>
                  <a:tcPr marL="0" marR="0" marT="15240" marB="0">
                    <a:lnR w="6350">
                      <a:solidFill>
                        <a:srgbClr val="FFFFFF"/>
                      </a:solidFill>
                      <a:prstDash val="solid"/>
                    </a:lnR>
                    <a:solidFill>
                      <a:srgbClr val="E7E8EA"/>
                    </a:solidFill>
                  </a:tcPr>
                </a:tc>
                <a:tc hMerge="1">
                  <a:txBody>
                    <a:bodyPr/>
                    <a:lstStyle/>
                    <a:p>
                      <a:endParaRPr/>
                    </a:p>
                  </a:txBody>
                  <a:tcPr marL="0" marR="0" marT="0" marB="0"/>
                </a:tc>
                <a:extLst>
                  <a:ext uri="{0D108BD9-81ED-4DB2-BD59-A6C34878D82A}">
                    <a16:rowId xmlns:a16="http://schemas.microsoft.com/office/drawing/2014/main" val="10007"/>
                  </a:ext>
                </a:extLst>
              </a:tr>
              <a:tr h="177165">
                <a:tc>
                  <a:txBody>
                    <a:bodyPr/>
                    <a:lstStyle/>
                    <a:p>
                      <a:pPr marL="57150">
                        <a:lnSpc>
                          <a:spcPct val="100000"/>
                        </a:lnSpc>
                        <a:spcBef>
                          <a:spcPts val="165"/>
                        </a:spcBef>
                      </a:pPr>
                      <a:r>
                        <a:rPr sz="900" b="1" spc="-30">
                          <a:latin typeface="Arial"/>
                          <a:cs typeface="Arial"/>
                        </a:rPr>
                        <a:t>A-</a:t>
                      </a:r>
                      <a:r>
                        <a:rPr sz="900" b="1" spc="-10">
                          <a:latin typeface="Arial"/>
                          <a:cs typeface="Arial"/>
                        </a:rPr>
                        <a:t>T+(N)+</a:t>
                      </a:r>
                      <a:endParaRPr sz="900">
                        <a:latin typeface="Arial"/>
                        <a:cs typeface="Arial"/>
                      </a:endParaRPr>
                    </a:p>
                  </a:txBody>
                  <a:tcPr marL="0" marR="0" marT="15716" marB="0">
                    <a:lnB w="28575">
                      <a:solidFill>
                        <a:srgbClr val="000000"/>
                      </a:solidFill>
                      <a:prstDash val="solid"/>
                    </a:lnB>
                    <a:solidFill>
                      <a:srgbClr val="E7E8EA"/>
                    </a:solidFill>
                  </a:tcPr>
                </a:tc>
                <a:tc gridSpan="2">
                  <a:txBody>
                    <a:bodyPr/>
                    <a:lstStyle/>
                    <a:p>
                      <a:pPr>
                        <a:lnSpc>
                          <a:spcPct val="100000"/>
                        </a:lnSpc>
                      </a:pPr>
                      <a:endParaRPr sz="1100">
                        <a:latin typeface="Times New Roman"/>
                        <a:cs typeface="Times New Roman"/>
                      </a:endParaRPr>
                    </a:p>
                  </a:txBody>
                  <a:tcPr marL="0" marR="0" marT="0" marB="0">
                    <a:lnR w="6350">
                      <a:solidFill>
                        <a:srgbClr val="FFFFFF"/>
                      </a:solidFill>
                      <a:prstDash val="solid"/>
                    </a:lnR>
                    <a:lnB w="28575">
                      <a:solidFill>
                        <a:srgbClr val="000000"/>
                      </a:solidFill>
                      <a:prstDash val="solid"/>
                    </a:lnB>
                    <a:solidFill>
                      <a:srgbClr val="E7E8EA"/>
                    </a:solidFill>
                  </a:tcPr>
                </a:tc>
                <a:tc hMerge="1">
                  <a:txBody>
                    <a:bodyPr/>
                    <a:lstStyle/>
                    <a:p>
                      <a:endParaRPr/>
                    </a:p>
                  </a:txBody>
                  <a:tcPr marL="0" marR="0" marT="0" marB="0"/>
                </a:tc>
                <a:extLst>
                  <a:ext uri="{0D108BD9-81ED-4DB2-BD59-A6C34878D82A}">
                    <a16:rowId xmlns:a16="http://schemas.microsoft.com/office/drawing/2014/main" val="10008"/>
                  </a:ext>
                </a:extLst>
              </a:tr>
            </a:tbl>
          </a:graphicData>
        </a:graphic>
      </p:graphicFrame>
      <p:sp>
        <p:nvSpPr>
          <p:cNvPr id="5" name="object 5"/>
          <p:cNvSpPr/>
          <p:nvPr/>
        </p:nvSpPr>
        <p:spPr>
          <a:xfrm>
            <a:off x="577825" y="1898523"/>
            <a:ext cx="3193256" cy="893921"/>
          </a:xfrm>
          <a:custGeom>
            <a:avLst/>
            <a:gdLst/>
            <a:ahLst/>
            <a:cxnLst/>
            <a:rect l="l" t="t" r="r" b="b"/>
            <a:pathLst>
              <a:path w="4257675" h="1191895">
                <a:moveTo>
                  <a:pt x="0" y="198627"/>
                </a:moveTo>
                <a:lnTo>
                  <a:pt x="5245" y="153115"/>
                </a:lnTo>
                <a:lnTo>
                  <a:pt x="20188" y="111319"/>
                </a:lnTo>
                <a:lnTo>
                  <a:pt x="43636" y="74437"/>
                </a:lnTo>
                <a:lnTo>
                  <a:pt x="74397" y="43667"/>
                </a:lnTo>
                <a:lnTo>
                  <a:pt x="111279" y="20205"/>
                </a:lnTo>
                <a:lnTo>
                  <a:pt x="153091" y="5251"/>
                </a:lnTo>
                <a:lnTo>
                  <a:pt x="198640" y="0"/>
                </a:lnTo>
                <a:lnTo>
                  <a:pt x="4058615" y="0"/>
                </a:lnTo>
                <a:lnTo>
                  <a:pt x="4104127" y="5251"/>
                </a:lnTo>
                <a:lnTo>
                  <a:pt x="4145923" y="20205"/>
                </a:lnTo>
                <a:lnTo>
                  <a:pt x="4182805" y="43667"/>
                </a:lnTo>
                <a:lnTo>
                  <a:pt x="4213575" y="74437"/>
                </a:lnTo>
                <a:lnTo>
                  <a:pt x="4237037" y="111319"/>
                </a:lnTo>
                <a:lnTo>
                  <a:pt x="4251992" y="153115"/>
                </a:lnTo>
                <a:lnTo>
                  <a:pt x="4257243" y="198627"/>
                </a:lnTo>
                <a:lnTo>
                  <a:pt x="4257243" y="993266"/>
                </a:lnTo>
                <a:lnTo>
                  <a:pt x="4251992" y="1038779"/>
                </a:lnTo>
                <a:lnTo>
                  <a:pt x="4237037" y="1080575"/>
                </a:lnTo>
                <a:lnTo>
                  <a:pt x="4213575" y="1117457"/>
                </a:lnTo>
                <a:lnTo>
                  <a:pt x="4182805" y="1148227"/>
                </a:lnTo>
                <a:lnTo>
                  <a:pt x="4145923" y="1171689"/>
                </a:lnTo>
                <a:lnTo>
                  <a:pt x="4104127" y="1186643"/>
                </a:lnTo>
                <a:lnTo>
                  <a:pt x="4058615" y="1191895"/>
                </a:lnTo>
                <a:lnTo>
                  <a:pt x="198640" y="1191895"/>
                </a:lnTo>
                <a:lnTo>
                  <a:pt x="153091" y="1186643"/>
                </a:lnTo>
                <a:lnTo>
                  <a:pt x="111279" y="1171689"/>
                </a:lnTo>
                <a:lnTo>
                  <a:pt x="74397" y="1148227"/>
                </a:lnTo>
                <a:lnTo>
                  <a:pt x="43636" y="1117457"/>
                </a:lnTo>
                <a:lnTo>
                  <a:pt x="20188" y="1080575"/>
                </a:lnTo>
                <a:lnTo>
                  <a:pt x="5245" y="1038779"/>
                </a:lnTo>
                <a:lnTo>
                  <a:pt x="0" y="993266"/>
                </a:lnTo>
                <a:lnTo>
                  <a:pt x="0" y="198627"/>
                </a:lnTo>
                <a:close/>
              </a:path>
            </a:pathLst>
          </a:custGeom>
          <a:ln w="19049">
            <a:solidFill>
              <a:srgbClr val="155F82"/>
            </a:solidFill>
          </a:ln>
        </p:spPr>
        <p:txBody>
          <a:bodyPr wrap="square" lIns="0" tIns="0" rIns="0" bIns="0" rtlCol="0"/>
          <a:lstStyle/>
          <a:p>
            <a:endParaRPr sz="1350"/>
          </a:p>
        </p:txBody>
      </p:sp>
      <p:sp>
        <p:nvSpPr>
          <p:cNvPr id="6" name="object 6"/>
          <p:cNvSpPr txBox="1"/>
          <p:nvPr/>
        </p:nvSpPr>
        <p:spPr>
          <a:xfrm>
            <a:off x="680618" y="1963770"/>
            <a:ext cx="2104073" cy="747801"/>
          </a:xfrm>
          <a:prstGeom prst="rect">
            <a:avLst/>
          </a:prstGeom>
        </p:spPr>
        <p:txBody>
          <a:bodyPr vert="horz" wrap="square" lIns="0" tIns="9049" rIns="0" bIns="0" rtlCol="0">
            <a:spAutoFit/>
          </a:bodyPr>
          <a:lstStyle/>
          <a:p>
            <a:pPr marL="9525">
              <a:spcBef>
                <a:spcPts val="71"/>
              </a:spcBef>
            </a:pPr>
            <a:r>
              <a:rPr sz="1200" b="1" spc="-8">
                <a:latin typeface="Arial"/>
                <a:cs typeface="Arial"/>
              </a:rPr>
              <a:t>AT(N)</a:t>
            </a:r>
            <a:r>
              <a:rPr sz="1200" b="1" spc="-68">
                <a:latin typeface="Arial"/>
                <a:cs typeface="Arial"/>
              </a:rPr>
              <a:t> </a:t>
            </a:r>
            <a:r>
              <a:rPr sz="1200" b="1">
                <a:latin typeface="Arial"/>
                <a:cs typeface="Arial"/>
              </a:rPr>
              <a:t>Categorization</a:t>
            </a:r>
            <a:r>
              <a:rPr sz="1200" b="1" spc="-75">
                <a:latin typeface="Arial"/>
                <a:cs typeface="Arial"/>
              </a:rPr>
              <a:t> </a:t>
            </a:r>
            <a:r>
              <a:rPr sz="1200" b="1" spc="-8">
                <a:latin typeface="Arial"/>
                <a:cs typeface="Arial"/>
              </a:rPr>
              <a:t>System</a:t>
            </a:r>
            <a:endParaRPr sz="1200">
              <a:latin typeface="Arial"/>
              <a:cs typeface="Arial"/>
            </a:endParaRPr>
          </a:p>
          <a:p>
            <a:pPr marL="9525"/>
            <a:r>
              <a:rPr sz="1200">
                <a:latin typeface="Arial"/>
                <a:cs typeface="Arial"/>
              </a:rPr>
              <a:t>A</a:t>
            </a:r>
            <a:r>
              <a:rPr sz="1200" spc="-71">
                <a:latin typeface="Arial"/>
                <a:cs typeface="Arial"/>
              </a:rPr>
              <a:t> </a:t>
            </a:r>
            <a:r>
              <a:rPr sz="1200">
                <a:latin typeface="Arial"/>
                <a:cs typeface="Arial"/>
              </a:rPr>
              <a:t>=</a:t>
            </a:r>
            <a:r>
              <a:rPr sz="1200" spc="-68">
                <a:latin typeface="Arial"/>
                <a:cs typeface="Arial"/>
              </a:rPr>
              <a:t> </a:t>
            </a:r>
            <a:r>
              <a:rPr sz="1200">
                <a:latin typeface="Arial"/>
                <a:cs typeface="Arial"/>
              </a:rPr>
              <a:t>Aβ </a:t>
            </a:r>
            <a:r>
              <a:rPr sz="1200" spc="-8">
                <a:latin typeface="Arial"/>
                <a:cs typeface="Arial"/>
              </a:rPr>
              <a:t>proteinopathy</a:t>
            </a:r>
            <a:endParaRPr sz="1200">
              <a:latin typeface="Arial"/>
              <a:cs typeface="Arial"/>
            </a:endParaRPr>
          </a:p>
          <a:p>
            <a:pPr marL="9525"/>
            <a:r>
              <a:rPr sz="1200">
                <a:latin typeface="Arial"/>
                <a:cs typeface="Arial"/>
              </a:rPr>
              <a:t>T</a:t>
            </a:r>
            <a:r>
              <a:rPr sz="1200" spc="-41">
                <a:latin typeface="Arial"/>
                <a:cs typeface="Arial"/>
              </a:rPr>
              <a:t> </a:t>
            </a:r>
            <a:r>
              <a:rPr sz="1200">
                <a:latin typeface="Arial"/>
                <a:cs typeface="Arial"/>
              </a:rPr>
              <a:t>=</a:t>
            </a:r>
            <a:r>
              <a:rPr sz="1200" spc="-26">
                <a:latin typeface="Arial"/>
                <a:cs typeface="Arial"/>
              </a:rPr>
              <a:t> </a:t>
            </a:r>
            <a:r>
              <a:rPr sz="1200" spc="-34">
                <a:latin typeface="Arial"/>
                <a:cs typeface="Arial"/>
              </a:rPr>
              <a:t>Tau</a:t>
            </a:r>
            <a:r>
              <a:rPr sz="1200" spc="-19">
                <a:latin typeface="Arial"/>
                <a:cs typeface="Arial"/>
              </a:rPr>
              <a:t> </a:t>
            </a:r>
            <a:r>
              <a:rPr sz="1200" spc="-8">
                <a:latin typeface="Arial"/>
                <a:cs typeface="Arial"/>
              </a:rPr>
              <a:t>proteinopathy</a:t>
            </a:r>
            <a:endParaRPr sz="1200">
              <a:latin typeface="Arial"/>
              <a:cs typeface="Arial"/>
            </a:endParaRPr>
          </a:p>
          <a:p>
            <a:pPr marL="9525"/>
            <a:r>
              <a:rPr sz="1200">
                <a:latin typeface="Arial"/>
                <a:cs typeface="Arial"/>
              </a:rPr>
              <a:t>(N)</a:t>
            </a:r>
            <a:r>
              <a:rPr sz="1200" spc="-8">
                <a:latin typeface="Arial"/>
                <a:cs typeface="Arial"/>
              </a:rPr>
              <a:t> </a:t>
            </a:r>
            <a:r>
              <a:rPr sz="1200">
                <a:latin typeface="Arial"/>
                <a:cs typeface="Arial"/>
              </a:rPr>
              <a:t>=</a:t>
            </a:r>
            <a:r>
              <a:rPr sz="1200" spc="-4">
                <a:latin typeface="Arial"/>
                <a:cs typeface="Arial"/>
              </a:rPr>
              <a:t> </a:t>
            </a:r>
            <a:r>
              <a:rPr sz="1200" spc="-8">
                <a:latin typeface="Arial"/>
                <a:cs typeface="Arial"/>
              </a:rPr>
              <a:t>Neurodegeneration</a:t>
            </a:r>
            <a:endParaRPr sz="1200">
              <a:latin typeface="Arial"/>
              <a:cs typeface="Arial"/>
            </a:endParaRPr>
          </a:p>
        </p:txBody>
      </p:sp>
      <p:sp>
        <p:nvSpPr>
          <p:cNvPr id="7" name="object 7"/>
          <p:cNvSpPr txBox="1"/>
          <p:nvPr/>
        </p:nvSpPr>
        <p:spPr>
          <a:xfrm>
            <a:off x="131064" y="5765368"/>
            <a:ext cx="2035969" cy="132793"/>
          </a:xfrm>
          <a:prstGeom prst="rect">
            <a:avLst/>
          </a:prstGeom>
        </p:spPr>
        <p:txBody>
          <a:bodyPr vert="horz" wrap="square" lIns="0" tIns="11430" rIns="0" bIns="0" rtlCol="0">
            <a:spAutoFit/>
          </a:bodyPr>
          <a:lstStyle/>
          <a:p>
            <a:pPr marL="9525">
              <a:spcBef>
                <a:spcPts val="90"/>
              </a:spcBef>
            </a:pPr>
            <a:r>
              <a:rPr sz="788">
                <a:latin typeface="Arial"/>
                <a:cs typeface="Arial"/>
              </a:rPr>
              <a:t>Hansson</a:t>
            </a:r>
            <a:r>
              <a:rPr sz="788" spc="11">
                <a:latin typeface="Arial"/>
                <a:cs typeface="Arial"/>
              </a:rPr>
              <a:t> </a:t>
            </a:r>
            <a:r>
              <a:rPr sz="788">
                <a:latin typeface="Arial"/>
                <a:cs typeface="Arial"/>
              </a:rPr>
              <a:t>O</a:t>
            </a:r>
            <a:r>
              <a:rPr sz="788" spc="23">
                <a:latin typeface="Arial"/>
                <a:cs typeface="Arial"/>
              </a:rPr>
              <a:t> </a:t>
            </a:r>
            <a:r>
              <a:rPr sz="788">
                <a:latin typeface="Arial"/>
                <a:cs typeface="Arial"/>
              </a:rPr>
              <a:t>et</a:t>
            </a:r>
            <a:r>
              <a:rPr sz="788" spc="26">
                <a:latin typeface="Arial"/>
                <a:cs typeface="Arial"/>
              </a:rPr>
              <a:t> </a:t>
            </a:r>
            <a:r>
              <a:rPr sz="788">
                <a:latin typeface="Arial"/>
                <a:cs typeface="Arial"/>
              </a:rPr>
              <a:t>al.</a:t>
            </a:r>
            <a:r>
              <a:rPr sz="788" spc="23">
                <a:latin typeface="Arial"/>
                <a:cs typeface="Arial"/>
              </a:rPr>
              <a:t> </a:t>
            </a:r>
            <a:r>
              <a:rPr sz="788" i="1">
                <a:latin typeface="Arial"/>
                <a:cs typeface="Arial"/>
              </a:rPr>
              <a:t>Nat</a:t>
            </a:r>
            <a:r>
              <a:rPr sz="788" i="1" spc="34">
                <a:latin typeface="Arial"/>
                <a:cs typeface="Arial"/>
              </a:rPr>
              <a:t> </a:t>
            </a:r>
            <a:r>
              <a:rPr sz="788" i="1">
                <a:latin typeface="Arial"/>
                <a:cs typeface="Arial"/>
              </a:rPr>
              <a:t>Med</a:t>
            </a:r>
            <a:r>
              <a:rPr sz="788">
                <a:latin typeface="Arial"/>
                <a:cs typeface="Arial"/>
              </a:rPr>
              <a:t>.</a:t>
            </a:r>
            <a:r>
              <a:rPr sz="788" spc="26">
                <a:latin typeface="Arial"/>
                <a:cs typeface="Arial"/>
              </a:rPr>
              <a:t> </a:t>
            </a:r>
            <a:r>
              <a:rPr sz="788" spc="-8">
                <a:latin typeface="Arial"/>
                <a:cs typeface="Arial"/>
              </a:rPr>
              <a:t>2021;27:954-</a:t>
            </a:r>
            <a:r>
              <a:rPr sz="788" spc="-15">
                <a:latin typeface="Arial"/>
                <a:cs typeface="Arial"/>
              </a:rPr>
              <a:t>963.</a:t>
            </a:r>
            <a:endParaRPr sz="788">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AA4A-F4DF-910D-E510-C6F7E7E8A9DC}"/>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8BF9F20E-EC33-9322-E352-E7CC1CD9E5AF}"/>
              </a:ext>
            </a:extLst>
          </p:cNvPr>
          <p:cNvSpPr>
            <a:spLocks noGrp="1"/>
          </p:cNvSpPr>
          <p:nvPr>
            <p:ph idx="1"/>
          </p:nvPr>
        </p:nvSpPr>
        <p:spPr/>
        <p:txBody>
          <a:bodyPr/>
          <a:lstStyle/>
          <a:p>
            <a:pPr>
              <a:spcBef>
                <a:spcPct val="70000"/>
              </a:spcBef>
              <a:buFontTx/>
              <a:buChar char="•"/>
            </a:pPr>
            <a:r>
              <a:rPr lang="en-US">
                <a:latin typeface="Arial" charset="0"/>
              </a:rPr>
              <a:t>Review the etiology and risk factors associated with dementia</a:t>
            </a:r>
          </a:p>
          <a:p>
            <a:pPr>
              <a:spcBef>
                <a:spcPct val="70000"/>
              </a:spcBef>
              <a:buFontTx/>
              <a:buChar char="•"/>
            </a:pPr>
            <a:r>
              <a:rPr lang="en-US">
                <a:latin typeface="Arial" charset="0"/>
              </a:rPr>
              <a:t>Discuss clinical and biological criteria for dementia diagnosis</a:t>
            </a:r>
          </a:p>
          <a:p>
            <a:pPr>
              <a:spcBef>
                <a:spcPct val="70000"/>
              </a:spcBef>
              <a:buFontTx/>
              <a:buChar char="•"/>
            </a:pPr>
            <a:r>
              <a:rPr lang="en-US">
                <a:latin typeface="Arial" charset="0"/>
              </a:rPr>
              <a:t>Determine appropriate use of biomarkers in diagnosis of Alzheimer’s</a:t>
            </a:r>
          </a:p>
          <a:p>
            <a:pPr>
              <a:spcBef>
                <a:spcPct val="70000"/>
              </a:spcBef>
              <a:buFontTx/>
              <a:buChar char="•"/>
            </a:pPr>
            <a:r>
              <a:rPr lang="en-US">
                <a:latin typeface="Arial" charset="0"/>
              </a:rPr>
              <a:t>Review available treatment options, particularly new anti-amyloid treatments</a:t>
            </a:r>
          </a:p>
          <a:p>
            <a:endParaRPr lang="en-US"/>
          </a:p>
        </p:txBody>
      </p:sp>
    </p:spTree>
    <p:extLst>
      <p:ext uri="{BB962C8B-B14F-4D97-AF65-F5344CB8AC3E}">
        <p14:creationId xmlns:p14="http://schemas.microsoft.com/office/powerpoint/2010/main" val="1218793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2651" y="687891"/>
            <a:ext cx="7463170" cy="748762"/>
          </a:xfrm>
          <a:prstGeom prst="rect">
            <a:avLst/>
          </a:prstGeom>
        </p:spPr>
        <p:txBody>
          <a:bodyPr vert="horz" wrap="square" lIns="0" tIns="10001" rIns="0" bIns="0" rtlCol="0" anchor="b">
            <a:spAutoFit/>
          </a:bodyPr>
          <a:lstStyle/>
          <a:p>
            <a:pPr marL="9525">
              <a:lnSpc>
                <a:spcPct val="100000"/>
              </a:lnSpc>
              <a:spcBef>
                <a:spcPts val="79"/>
              </a:spcBef>
            </a:pPr>
            <a:r>
              <a:t>Revised</a:t>
            </a:r>
            <a:r>
              <a:rPr spc="-217"/>
              <a:t> </a:t>
            </a:r>
            <a:r>
              <a:rPr spc="-8"/>
              <a:t>ATN(+)</a:t>
            </a:r>
            <a:r>
              <a:rPr spc="-124"/>
              <a:t> </a:t>
            </a:r>
            <a:r>
              <a:rPr spc="-8"/>
              <a:t>Framework</a:t>
            </a:r>
          </a:p>
        </p:txBody>
      </p:sp>
      <p:graphicFrame>
        <p:nvGraphicFramePr>
          <p:cNvPr id="3" name="object 3"/>
          <p:cNvGraphicFramePr>
            <a:graphicFrameLocks noGrp="1"/>
          </p:cNvGraphicFramePr>
          <p:nvPr>
            <p:extLst>
              <p:ext uri="{D42A27DB-BD31-4B8C-83A1-F6EECF244321}">
                <p14:modId xmlns:p14="http://schemas.microsoft.com/office/powerpoint/2010/main" val="677276437"/>
              </p:ext>
            </p:extLst>
          </p:nvPr>
        </p:nvGraphicFramePr>
        <p:xfrm>
          <a:off x="105016" y="1840229"/>
          <a:ext cx="6119810" cy="4451136"/>
        </p:xfrm>
        <a:graphic>
          <a:graphicData uri="http://schemas.openxmlformats.org/drawingml/2006/table">
            <a:tbl>
              <a:tblPr firstRow="1" bandRow="1">
                <a:tableStyleId>{2D5ABB26-0587-4C30-8999-92F81FD0307C}</a:tableStyleId>
              </a:tblPr>
              <a:tblGrid>
                <a:gridCol w="1935688">
                  <a:extLst>
                    <a:ext uri="{9D8B030D-6E8A-4147-A177-3AD203B41FA5}">
                      <a16:colId xmlns:a16="http://schemas.microsoft.com/office/drawing/2014/main" val="20000"/>
                    </a:ext>
                  </a:extLst>
                </a:gridCol>
                <a:gridCol w="1526284">
                  <a:extLst>
                    <a:ext uri="{9D8B030D-6E8A-4147-A177-3AD203B41FA5}">
                      <a16:colId xmlns:a16="http://schemas.microsoft.com/office/drawing/2014/main" val="20001"/>
                    </a:ext>
                  </a:extLst>
                </a:gridCol>
                <a:gridCol w="1435193">
                  <a:extLst>
                    <a:ext uri="{9D8B030D-6E8A-4147-A177-3AD203B41FA5}">
                      <a16:colId xmlns:a16="http://schemas.microsoft.com/office/drawing/2014/main" val="20002"/>
                    </a:ext>
                  </a:extLst>
                </a:gridCol>
                <a:gridCol w="1222645">
                  <a:extLst>
                    <a:ext uri="{9D8B030D-6E8A-4147-A177-3AD203B41FA5}">
                      <a16:colId xmlns:a16="http://schemas.microsoft.com/office/drawing/2014/main" val="20003"/>
                    </a:ext>
                  </a:extLst>
                </a:gridCol>
              </a:tblGrid>
              <a:tr h="186690">
                <a:tc>
                  <a:txBody>
                    <a:bodyPr/>
                    <a:lstStyle/>
                    <a:p>
                      <a:pPr marL="118745">
                        <a:lnSpc>
                          <a:spcPct val="100000"/>
                        </a:lnSpc>
                        <a:spcBef>
                          <a:spcPts val="100"/>
                        </a:spcBef>
                      </a:pPr>
                      <a:r>
                        <a:rPr sz="1000" b="1" spc="45">
                          <a:solidFill>
                            <a:srgbClr val="FFFFFF"/>
                          </a:solidFill>
                          <a:latin typeface="Calibri"/>
                          <a:cs typeface="Calibri"/>
                        </a:rPr>
                        <a:t>Biomarker</a:t>
                      </a:r>
                      <a:r>
                        <a:rPr sz="1000" b="1" spc="-45">
                          <a:solidFill>
                            <a:srgbClr val="FFFFFF"/>
                          </a:solidFill>
                          <a:latin typeface="Calibri"/>
                          <a:cs typeface="Calibri"/>
                        </a:rPr>
                        <a:t> </a:t>
                      </a:r>
                      <a:r>
                        <a:rPr sz="1000" b="1" spc="45">
                          <a:solidFill>
                            <a:srgbClr val="FFFFFF"/>
                          </a:solidFill>
                          <a:latin typeface="Calibri"/>
                          <a:cs typeface="Calibri"/>
                        </a:rPr>
                        <a:t>Category</a:t>
                      </a:r>
                      <a:endParaRPr sz="1000">
                        <a:latin typeface="Calibri"/>
                        <a:cs typeface="Calibri"/>
                      </a:endParaRPr>
                    </a:p>
                  </a:txBody>
                  <a:tcPr marL="0" marR="0" marT="9525" marB="0">
                    <a:lnT w="28575">
                      <a:solidFill>
                        <a:srgbClr val="000000"/>
                      </a:solidFill>
                      <a:prstDash val="solid"/>
                    </a:lnT>
                    <a:lnB w="12700">
                      <a:solidFill>
                        <a:srgbClr val="000000"/>
                      </a:solidFill>
                      <a:prstDash val="solid"/>
                    </a:lnB>
                    <a:solidFill>
                      <a:srgbClr val="155F82"/>
                    </a:solidFill>
                  </a:tcPr>
                </a:tc>
                <a:tc>
                  <a:txBody>
                    <a:bodyPr/>
                    <a:lstStyle/>
                    <a:p>
                      <a:pPr marL="4445" algn="ctr">
                        <a:lnSpc>
                          <a:spcPct val="100000"/>
                        </a:lnSpc>
                        <a:spcBef>
                          <a:spcPts val="100"/>
                        </a:spcBef>
                      </a:pPr>
                      <a:r>
                        <a:rPr sz="1000" b="1" spc="130">
                          <a:solidFill>
                            <a:srgbClr val="FFFFFF"/>
                          </a:solidFill>
                          <a:latin typeface="Calibri"/>
                          <a:cs typeface="Calibri"/>
                        </a:rPr>
                        <a:t>CSF</a:t>
                      </a:r>
                      <a:endParaRPr sz="1000">
                        <a:latin typeface="Calibri"/>
                        <a:cs typeface="Calibri"/>
                      </a:endParaRPr>
                    </a:p>
                  </a:txBody>
                  <a:tcPr marL="0" marR="0" marT="9525" marB="0">
                    <a:lnT w="28575">
                      <a:solidFill>
                        <a:srgbClr val="000000"/>
                      </a:solidFill>
                      <a:prstDash val="solid"/>
                    </a:lnT>
                    <a:lnB w="12700" cap="flat" cmpd="sng" algn="ctr">
                      <a:solidFill>
                        <a:srgbClr val="000000"/>
                      </a:solidFill>
                      <a:prstDash val="solid"/>
                      <a:round/>
                      <a:headEnd type="none" w="med" len="med"/>
                      <a:tailEnd type="none" w="med" len="med"/>
                    </a:lnB>
                    <a:solidFill>
                      <a:srgbClr val="155F82"/>
                    </a:solidFill>
                  </a:tcPr>
                </a:tc>
                <a:tc>
                  <a:txBody>
                    <a:bodyPr/>
                    <a:lstStyle/>
                    <a:p>
                      <a:pPr marL="5715" algn="ctr">
                        <a:lnSpc>
                          <a:spcPct val="100000"/>
                        </a:lnSpc>
                        <a:spcBef>
                          <a:spcPts val="100"/>
                        </a:spcBef>
                      </a:pPr>
                      <a:r>
                        <a:rPr sz="1000" b="1" spc="75">
                          <a:solidFill>
                            <a:srgbClr val="FFFFFF"/>
                          </a:solidFill>
                          <a:latin typeface="Calibri"/>
                          <a:cs typeface="Calibri"/>
                        </a:rPr>
                        <a:t>Plasma</a:t>
                      </a:r>
                      <a:endParaRPr sz="1000">
                        <a:latin typeface="Calibri"/>
                        <a:cs typeface="Calibri"/>
                      </a:endParaRPr>
                    </a:p>
                  </a:txBody>
                  <a:tcPr marL="0" marR="0" marT="9525" marB="0">
                    <a:lnT w="28575">
                      <a:solidFill>
                        <a:srgbClr val="000000"/>
                      </a:solidFill>
                      <a:prstDash val="solid"/>
                    </a:lnT>
                    <a:lnB w="12700">
                      <a:solidFill>
                        <a:srgbClr val="000000"/>
                      </a:solidFill>
                      <a:prstDash val="solid"/>
                    </a:lnB>
                    <a:solidFill>
                      <a:srgbClr val="155F82"/>
                    </a:solidFill>
                  </a:tcPr>
                </a:tc>
                <a:tc>
                  <a:txBody>
                    <a:bodyPr/>
                    <a:lstStyle/>
                    <a:p>
                      <a:pPr marL="7620" algn="ctr">
                        <a:lnSpc>
                          <a:spcPct val="100000"/>
                        </a:lnSpc>
                        <a:spcBef>
                          <a:spcPts val="100"/>
                        </a:spcBef>
                      </a:pPr>
                      <a:r>
                        <a:rPr sz="1000" b="1" spc="35">
                          <a:solidFill>
                            <a:srgbClr val="FFFFFF"/>
                          </a:solidFill>
                          <a:latin typeface="Calibri"/>
                          <a:cs typeface="Calibri"/>
                        </a:rPr>
                        <a:t>Imaging</a:t>
                      </a:r>
                      <a:endParaRPr sz="1000">
                        <a:latin typeface="Calibri"/>
                        <a:cs typeface="Calibri"/>
                      </a:endParaRPr>
                    </a:p>
                  </a:txBody>
                  <a:tcPr marL="0" marR="0" marT="9525" marB="0">
                    <a:lnT w="28575">
                      <a:solidFill>
                        <a:srgbClr val="000000"/>
                      </a:solidFill>
                      <a:prstDash val="solid"/>
                    </a:lnT>
                    <a:lnB w="12700">
                      <a:solidFill>
                        <a:srgbClr val="000000"/>
                      </a:solidFill>
                      <a:prstDash val="solid"/>
                    </a:lnB>
                    <a:solidFill>
                      <a:srgbClr val="155F82"/>
                    </a:solidFill>
                  </a:tcPr>
                </a:tc>
                <a:extLst>
                  <a:ext uri="{0D108BD9-81ED-4DB2-BD59-A6C34878D82A}">
                    <a16:rowId xmlns:a16="http://schemas.microsoft.com/office/drawing/2014/main" val="10000"/>
                  </a:ext>
                </a:extLst>
              </a:tr>
              <a:tr h="186214">
                <a:tc gridSpan="4">
                  <a:txBody>
                    <a:bodyPr/>
                    <a:lstStyle/>
                    <a:p>
                      <a:pPr marL="5080" algn="ctr">
                        <a:lnSpc>
                          <a:spcPct val="100000"/>
                        </a:lnSpc>
                        <a:spcBef>
                          <a:spcPts val="100"/>
                        </a:spcBef>
                      </a:pPr>
                      <a:r>
                        <a:rPr sz="1000" b="1" spc="80">
                          <a:latin typeface="Calibri"/>
                          <a:cs typeface="Calibri"/>
                        </a:rPr>
                        <a:t>Core</a:t>
                      </a:r>
                      <a:r>
                        <a:rPr sz="1000" b="1" spc="-20">
                          <a:latin typeface="Calibri"/>
                          <a:cs typeface="Calibri"/>
                        </a:rPr>
                        <a:t> </a:t>
                      </a:r>
                      <a:r>
                        <a:rPr sz="1000" b="1">
                          <a:latin typeface="Calibri"/>
                          <a:cs typeface="Calibri"/>
                        </a:rPr>
                        <a:t>1</a:t>
                      </a:r>
                      <a:r>
                        <a:rPr sz="1000" b="1" spc="-10">
                          <a:latin typeface="Calibri"/>
                          <a:cs typeface="Calibri"/>
                        </a:rPr>
                        <a:t> </a:t>
                      </a:r>
                      <a:r>
                        <a:rPr sz="1000" b="1" spc="40">
                          <a:latin typeface="Calibri"/>
                          <a:cs typeface="Calibri"/>
                        </a:rPr>
                        <a:t>Biomarkers</a:t>
                      </a:r>
                      <a:endParaRPr sz="1000">
                        <a:latin typeface="Calibri"/>
                        <a:cs typeface="Calibri"/>
                      </a:endParaRPr>
                    </a:p>
                  </a:txBody>
                  <a:tcPr marL="0" marR="0" marT="9525" marB="0">
                    <a:lnT w="12700">
                      <a:solidFill>
                        <a:srgbClr val="000000"/>
                      </a:solidFill>
                      <a:prstDash val="solid"/>
                    </a:lnT>
                    <a:solidFill>
                      <a:srgbClr val="E7E7E7"/>
                    </a:solidFill>
                  </a:tcPr>
                </a:tc>
                <a:tc hMerge="1">
                  <a:txBody>
                    <a:bodyPr/>
                    <a:lstStyle/>
                    <a:p>
                      <a:endParaRPr/>
                    </a:p>
                  </a:txBody>
                  <a:tcPr marL="0" marR="0" marT="0" marB="0">
                    <a:lnT w="12700" cap="flat" cmpd="sng" algn="ctr">
                      <a:solidFill>
                        <a:srgbClr val="000000"/>
                      </a:solidFill>
                      <a:prstDash val="solid"/>
                      <a:round/>
                      <a:headEnd type="none" w="med" len="med"/>
                      <a:tailEnd type="none" w="med" len="med"/>
                    </a:lnT>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180022">
                <a:tc>
                  <a:txBody>
                    <a:bodyPr/>
                    <a:lstStyle/>
                    <a:p>
                      <a:pPr marL="115570">
                        <a:lnSpc>
                          <a:spcPct val="100000"/>
                        </a:lnSpc>
                        <a:spcBef>
                          <a:spcPts val="100"/>
                        </a:spcBef>
                      </a:pPr>
                      <a:r>
                        <a:rPr sz="1000" b="1">
                          <a:latin typeface="Calibri"/>
                          <a:cs typeface="Calibri"/>
                        </a:rPr>
                        <a:t>A</a:t>
                      </a:r>
                      <a:r>
                        <a:rPr sz="1000" b="1" spc="-25">
                          <a:latin typeface="Calibri"/>
                          <a:cs typeface="Calibri"/>
                        </a:rPr>
                        <a:t> </a:t>
                      </a:r>
                      <a:r>
                        <a:rPr sz="1000">
                          <a:latin typeface="Calibri"/>
                          <a:cs typeface="Calibri"/>
                        </a:rPr>
                        <a:t>(Aβ</a:t>
                      </a:r>
                      <a:r>
                        <a:rPr sz="1000" spc="-30">
                          <a:latin typeface="Calibri"/>
                          <a:cs typeface="Calibri"/>
                        </a:rPr>
                        <a:t> </a:t>
                      </a:r>
                      <a:r>
                        <a:rPr sz="1000" spc="-10">
                          <a:latin typeface="Calibri"/>
                          <a:cs typeface="Calibri"/>
                        </a:rPr>
                        <a:t>proteinopathy)</a:t>
                      </a:r>
                      <a:endParaRPr sz="1000">
                        <a:latin typeface="Calibri"/>
                        <a:cs typeface="Calibri"/>
                      </a:endParaRPr>
                    </a:p>
                  </a:txBody>
                  <a:tcPr marL="0" marR="0" marT="9525" marB="0"/>
                </a:tc>
                <a:tc>
                  <a:txBody>
                    <a:bodyPr/>
                    <a:lstStyle/>
                    <a:p>
                      <a:pPr marL="5715" algn="ctr">
                        <a:lnSpc>
                          <a:spcPct val="100000"/>
                        </a:lnSpc>
                        <a:spcBef>
                          <a:spcPts val="100"/>
                        </a:spcBef>
                      </a:pPr>
                      <a:r>
                        <a:rPr lang="en-US" sz="1000" spc="-50">
                          <a:latin typeface="Calibri"/>
                          <a:cs typeface="Calibri"/>
                        </a:rPr>
                        <a:t>–</a:t>
                      </a:r>
                      <a:endParaRPr sz="1000">
                        <a:latin typeface="Calibri"/>
                        <a:cs typeface="Calibri"/>
                      </a:endParaRPr>
                    </a:p>
                  </a:txBody>
                  <a:tcPr marL="0" marR="0" marT="9525" marB="0">
                    <a:solidFill>
                      <a:srgbClr val="D9D9D9"/>
                    </a:solidFill>
                  </a:tcPr>
                </a:tc>
                <a:tc>
                  <a:txBody>
                    <a:bodyPr/>
                    <a:lstStyle/>
                    <a:p>
                      <a:pPr marL="4445" algn="ctr">
                        <a:lnSpc>
                          <a:spcPct val="100000"/>
                        </a:lnSpc>
                        <a:spcBef>
                          <a:spcPts val="100"/>
                        </a:spcBef>
                      </a:pPr>
                      <a:r>
                        <a:rPr sz="1000" spc="-50">
                          <a:latin typeface="Calibri"/>
                          <a:cs typeface="Calibri"/>
                        </a:rPr>
                        <a:t>–</a:t>
                      </a:r>
                      <a:endParaRPr sz="1000">
                        <a:latin typeface="Calibri"/>
                        <a:cs typeface="Calibri"/>
                      </a:endParaRPr>
                    </a:p>
                  </a:txBody>
                  <a:tcPr marL="0" marR="0" marT="9525" marB="0">
                    <a:lnT w="12700">
                      <a:solidFill>
                        <a:srgbClr val="000000"/>
                      </a:solidFill>
                      <a:prstDash val="solid"/>
                    </a:lnT>
                  </a:tcPr>
                </a:tc>
                <a:tc>
                  <a:txBody>
                    <a:bodyPr/>
                    <a:lstStyle/>
                    <a:p>
                      <a:pPr marL="6350" algn="ctr">
                        <a:lnSpc>
                          <a:spcPct val="100000"/>
                        </a:lnSpc>
                        <a:spcBef>
                          <a:spcPts val="100"/>
                        </a:spcBef>
                      </a:pPr>
                      <a:r>
                        <a:rPr sz="1000">
                          <a:latin typeface="Calibri"/>
                          <a:cs typeface="Calibri"/>
                        </a:rPr>
                        <a:t>Amyloid</a:t>
                      </a:r>
                      <a:r>
                        <a:rPr sz="1000" spc="120">
                          <a:latin typeface="Calibri"/>
                          <a:cs typeface="Calibri"/>
                        </a:rPr>
                        <a:t> </a:t>
                      </a:r>
                      <a:r>
                        <a:rPr sz="1000" spc="-25">
                          <a:latin typeface="Calibri"/>
                          <a:cs typeface="Calibri"/>
                        </a:rPr>
                        <a:t>PET</a:t>
                      </a:r>
                      <a:endParaRPr sz="1000">
                        <a:latin typeface="Calibri"/>
                        <a:cs typeface="Calibri"/>
                      </a:endParaRPr>
                    </a:p>
                  </a:txBody>
                  <a:tcPr marL="0" marR="0" marT="9525" marB="0">
                    <a:solidFill>
                      <a:srgbClr val="D9D9D9"/>
                    </a:solidFill>
                  </a:tcPr>
                </a:tc>
                <a:extLst>
                  <a:ext uri="{0D108BD9-81ED-4DB2-BD59-A6C34878D82A}">
                    <a16:rowId xmlns:a16="http://schemas.microsoft.com/office/drawing/2014/main" val="10002"/>
                  </a:ext>
                </a:extLst>
              </a:tr>
              <a:tr h="317182">
                <a:tc>
                  <a:txBody>
                    <a:bodyPr/>
                    <a:lstStyle/>
                    <a:p>
                      <a:pPr marL="115570">
                        <a:lnSpc>
                          <a:spcPct val="100000"/>
                        </a:lnSpc>
                        <a:spcBef>
                          <a:spcPts val="40"/>
                        </a:spcBef>
                      </a:pPr>
                      <a:r>
                        <a:rPr sz="1000" b="1" spc="10">
                          <a:latin typeface="Calibri"/>
                          <a:cs typeface="Calibri"/>
                        </a:rPr>
                        <a:t>T</a:t>
                      </a:r>
                      <a:r>
                        <a:rPr sz="1000" b="1" spc="15" baseline="-19607">
                          <a:latin typeface="Calibri"/>
                          <a:cs typeface="Calibri"/>
                        </a:rPr>
                        <a:t>1</a:t>
                      </a:r>
                      <a:r>
                        <a:rPr sz="1000" b="1" spc="277" baseline="-19607">
                          <a:latin typeface="Calibri"/>
                          <a:cs typeface="Calibri"/>
                        </a:rPr>
                        <a:t> </a:t>
                      </a:r>
                      <a:r>
                        <a:rPr sz="1000" spc="10">
                          <a:latin typeface="Calibri"/>
                          <a:cs typeface="Calibri"/>
                        </a:rPr>
                        <a:t>(phosphorylated</a:t>
                      </a:r>
                      <a:r>
                        <a:rPr sz="1000" spc="65">
                          <a:latin typeface="Calibri"/>
                          <a:cs typeface="Calibri"/>
                        </a:rPr>
                        <a:t> </a:t>
                      </a:r>
                      <a:r>
                        <a:rPr sz="1000">
                          <a:latin typeface="Calibri"/>
                          <a:cs typeface="Calibri"/>
                        </a:rPr>
                        <a:t>AD</a:t>
                      </a:r>
                      <a:r>
                        <a:rPr sz="1000" spc="50">
                          <a:latin typeface="Calibri"/>
                          <a:cs typeface="Calibri"/>
                        </a:rPr>
                        <a:t> </a:t>
                      </a:r>
                      <a:r>
                        <a:rPr sz="1000" spc="-20">
                          <a:latin typeface="Calibri"/>
                          <a:cs typeface="Calibri"/>
                        </a:rPr>
                        <a:t>tau)</a:t>
                      </a:r>
                      <a:endParaRPr sz="1000">
                        <a:latin typeface="Calibri"/>
                        <a:cs typeface="Calibri"/>
                      </a:endParaRPr>
                    </a:p>
                  </a:txBody>
                  <a:tcPr marL="0" marR="0" marT="3810" marB="0"/>
                </a:tc>
                <a:tc>
                  <a:txBody>
                    <a:bodyPr/>
                    <a:lstStyle/>
                    <a:p>
                      <a:pPr marL="5715" algn="ctr">
                        <a:lnSpc>
                          <a:spcPct val="100000"/>
                        </a:lnSpc>
                        <a:spcBef>
                          <a:spcPts val="819"/>
                        </a:spcBef>
                      </a:pPr>
                      <a:r>
                        <a:rPr lang="en-US" sz="1000" spc="-50">
                          <a:latin typeface="Calibri"/>
                          <a:cs typeface="Calibri"/>
                        </a:rPr>
                        <a:t>–</a:t>
                      </a:r>
                      <a:endParaRPr sz="1000">
                        <a:latin typeface="Calibri"/>
                        <a:cs typeface="Calibri"/>
                      </a:endParaRPr>
                    </a:p>
                  </a:txBody>
                  <a:tcPr marL="0" marR="0" marT="78104" marB="0">
                    <a:solidFill>
                      <a:srgbClr val="D9D9D9"/>
                    </a:solidFill>
                  </a:tcPr>
                </a:tc>
                <a:tc>
                  <a:txBody>
                    <a:bodyPr/>
                    <a:lstStyle/>
                    <a:p>
                      <a:pPr marL="709295" marR="33655" indent="-553720">
                        <a:lnSpc>
                          <a:spcPct val="100000"/>
                        </a:lnSpc>
                        <a:spcBef>
                          <a:spcPts val="40"/>
                        </a:spcBef>
                      </a:pPr>
                      <a:r>
                        <a:rPr sz="1000">
                          <a:latin typeface="Calibri"/>
                          <a:cs typeface="Calibri"/>
                        </a:rPr>
                        <a:t>P-tau217,</a:t>
                      </a:r>
                      <a:r>
                        <a:rPr sz="1000" spc="240">
                          <a:latin typeface="Calibri"/>
                          <a:cs typeface="Calibri"/>
                        </a:rPr>
                        <a:t> </a:t>
                      </a:r>
                      <a:r>
                        <a:rPr sz="1000">
                          <a:latin typeface="Calibri"/>
                          <a:cs typeface="Calibri"/>
                        </a:rPr>
                        <a:t>p-tau181,</a:t>
                      </a:r>
                      <a:r>
                        <a:rPr sz="1000" spc="225">
                          <a:latin typeface="Calibri"/>
                          <a:cs typeface="Calibri"/>
                        </a:rPr>
                        <a:t> </a:t>
                      </a:r>
                      <a:r>
                        <a:rPr sz="1000" spc="-25">
                          <a:latin typeface="Calibri"/>
                          <a:cs typeface="Calibri"/>
                        </a:rPr>
                        <a:t>p- </a:t>
                      </a:r>
                      <a:r>
                        <a:rPr sz="1000" spc="-10">
                          <a:latin typeface="Calibri"/>
                          <a:cs typeface="Calibri"/>
                        </a:rPr>
                        <a:t>tau231</a:t>
                      </a:r>
                      <a:endParaRPr sz="1000">
                        <a:latin typeface="Calibri"/>
                        <a:cs typeface="Calibri"/>
                      </a:endParaRPr>
                    </a:p>
                  </a:txBody>
                  <a:tcPr marL="0" marR="0" marT="3810" marB="0"/>
                </a:tc>
                <a:tc>
                  <a:txBody>
                    <a:bodyPr/>
                    <a:lstStyle/>
                    <a:p>
                      <a:pPr marL="6985" algn="ctr">
                        <a:lnSpc>
                          <a:spcPct val="100000"/>
                        </a:lnSpc>
                        <a:spcBef>
                          <a:spcPts val="819"/>
                        </a:spcBef>
                      </a:pPr>
                      <a:r>
                        <a:rPr sz="1000" spc="-50">
                          <a:latin typeface="Calibri"/>
                          <a:cs typeface="Calibri"/>
                        </a:rPr>
                        <a:t>–</a:t>
                      </a:r>
                      <a:endParaRPr sz="1000">
                        <a:latin typeface="Calibri"/>
                        <a:cs typeface="Calibri"/>
                      </a:endParaRPr>
                    </a:p>
                  </a:txBody>
                  <a:tcPr marL="0" marR="0" marT="78104" marB="0">
                    <a:solidFill>
                      <a:srgbClr val="D9D9D9"/>
                    </a:solidFill>
                  </a:tcPr>
                </a:tc>
                <a:extLst>
                  <a:ext uri="{0D108BD9-81ED-4DB2-BD59-A6C34878D82A}">
                    <a16:rowId xmlns:a16="http://schemas.microsoft.com/office/drawing/2014/main" val="10003"/>
                  </a:ext>
                </a:extLst>
              </a:tr>
              <a:tr h="310991">
                <a:tc>
                  <a:txBody>
                    <a:bodyPr/>
                    <a:lstStyle/>
                    <a:p>
                      <a:pPr marL="115570">
                        <a:lnSpc>
                          <a:spcPts val="1540"/>
                        </a:lnSpc>
                      </a:pPr>
                      <a:r>
                        <a:rPr sz="1000" b="1">
                          <a:latin typeface="Calibri"/>
                          <a:cs typeface="Calibri"/>
                        </a:rPr>
                        <a:t>Hybrid</a:t>
                      </a:r>
                      <a:r>
                        <a:rPr sz="1000" b="1" spc="160">
                          <a:latin typeface="Calibri"/>
                          <a:cs typeface="Calibri"/>
                        </a:rPr>
                        <a:t> </a:t>
                      </a:r>
                      <a:r>
                        <a:rPr sz="1000" b="1">
                          <a:latin typeface="Calibri"/>
                          <a:cs typeface="Calibri"/>
                        </a:rPr>
                        <a:t>ratios</a:t>
                      </a:r>
                      <a:r>
                        <a:rPr sz="1000" b="1" spc="160">
                          <a:latin typeface="Calibri"/>
                          <a:cs typeface="Calibri"/>
                        </a:rPr>
                        <a:t> </a:t>
                      </a:r>
                      <a:r>
                        <a:rPr sz="1000">
                          <a:latin typeface="Calibri"/>
                          <a:cs typeface="Calibri"/>
                        </a:rPr>
                        <a:t>of</a:t>
                      </a:r>
                      <a:r>
                        <a:rPr sz="1000" spc="135">
                          <a:latin typeface="Calibri"/>
                          <a:cs typeface="Calibri"/>
                        </a:rPr>
                        <a:t> </a:t>
                      </a:r>
                      <a:r>
                        <a:rPr sz="1000" spc="-25">
                          <a:latin typeface="Calibri"/>
                          <a:cs typeface="Calibri"/>
                        </a:rPr>
                        <a:t>Aβ,</a:t>
                      </a:r>
                      <a:endParaRPr sz="1000">
                        <a:latin typeface="Calibri"/>
                        <a:cs typeface="Calibri"/>
                      </a:endParaRPr>
                    </a:p>
                    <a:p>
                      <a:pPr marL="115570">
                        <a:lnSpc>
                          <a:spcPct val="100000"/>
                        </a:lnSpc>
                      </a:pPr>
                      <a:r>
                        <a:rPr sz="1000">
                          <a:latin typeface="Calibri"/>
                          <a:cs typeface="Calibri"/>
                        </a:rPr>
                        <a:t>P-tau,</a:t>
                      </a:r>
                      <a:r>
                        <a:rPr sz="1000" spc="170">
                          <a:latin typeface="Calibri"/>
                          <a:cs typeface="Calibri"/>
                        </a:rPr>
                        <a:t> </a:t>
                      </a:r>
                      <a:r>
                        <a:rPr sz="1000" spc="-35">
                          <a:latin typeface="Calibri"/>
                          <a:cs typeface="Calibri"/>
                        </a:rPr>
                        <a:t>T-</a:t>
                      </a:r>
                      <a:r>
                        <a:rPr sz="1000" spc="-25">
                          <a:latin typeface="Calibri"/>
                          <a:cs typeface="Calibri"/>
                        </a:rPr>
                        <a:t>tau</a:t>
                      </a:r>
                      <a:endParaRPr sz="1000">
                        <a:latin typeface="Calibri"/>
                        <a:cs typeface="Calibri"/>
                      </a:endParaRPr>
                    </a:p>
                  </a:txBody>
                  <a:tcPr marL="0" marR="0" marT="0" marB="0">
                    <a:lnB w="12700">
                      <a:solidFill>
                        <a:srgbClr val="000000"/>
                      </a:solidFill>
                      <a:prstDash val="solid"/>
                    </a:lnB>
                  </a:tcPr>
                </a:tc>
                <a:tc>
                  <a:txBody>
                    <a:bodyPr/>
                    <a:lstStyle/>
                    <a:p>
                      <a:pPr marL="4445" algn="ctr">
                        <a:lnSpc>
                          <a:spcPts val="1540"/>
                        </a:lnSpc>
                      </a:pPr>
                      <a:r>
                        <a:rPr lang="en-US" sz="1000">
                          <a:latin typeface="Calibri"/>
                          <a:cs typeface="Calibri"/>
                        </a:rPr>
                        <a:t>P-</a:t>
                      </a:r>
                      <a:r>
                        <a:rPr lang="en-US" sz="1000" spc="-10">
                          <a:latin typeface="Calibri"/>
                          <a:cs typeface="Calibri"/>
                        </a:rPr>
                        <a:t>tau181/A</a:t>
                      </a:r>
                      <a:r>
                        <a:rPr lang="el-GR" sz="1000" spc="-10">
                          <a:latin typeface="Calibri"/>
                          <a:cs typeface="Calibri"/>
                        </a:rPr>
                        <a:t>β42,</a:t>
                      </a:r>
                      <a:endParaRPr lang="el-GR" sz="1000">
                        <a:latin typeface="Calibri"/>
                        <a:cs typeface="Calibri"/>
                      </a:endParaRPr>
                    </a:p>
                    <a:p>
                      <a:pPr marL="4445" algn="ctr">
                        <a:lnSpc>
                          <a:spcPct val="100000"/>
                        </a:lnSpc>
                      </a:pPr>
                      <a:r>
                        <a:rPr lang="en-US" sz="1000" spc="-30">
                          <a:latin typeface="Calibri"/>
                          <a:cs typeface="Calibri"/>
                        </a:rPr>
                        <a:t>T-</a:t>
                      </a:r>
                      <a:r>
                        <a:rPr lang="en-US" sz="1000">
                          <a:latin typeface="Calibri"/>
                          <a:cs typeface="Calibri"/>
                        </a:rPr>
                        <a:t>tau/A</a:t>
                      </a:r>
                      <a:r>
                        <a:rPr lang="el-GR" sz="1000">
                          <a:latin typeface="Calibri"/>
                          <a:cs typeface="Calibri"/>
                        </a:rPr>
                        <a:t>β42,</a:t>
                      </a:r>
                      <a:r>
                        <a:rPr lang="el-GR" sz="1000" spc="15">
                          <a:latin typeface="Calibri"/>
                          <a:cs typeface="Calibri"/>
                        </a:rPr>
                        <a:t> </a:t>
                      </a:r>
                      <a:r>
                        <a:rPr lang="en-US" sz="1000" spc="-10">
                          <a:latin typeface="Calibri"/>
                          <a:cs typeface="Calibri"/>
                        </a:rPr>
                        <a:t>A</a:t>
                      </a:r>
                      <a:r>
                        <a:rPr lang="el-GR" sz="1000" spc="-10">
                          <a:latin typeface="Calibri"/>
                          <a:cs typeface="Calibri"/>
                        </a:rPr>
                        <a:t>β42/</a:t>
                      </a:r>
                      <a:r>
                        <a:rPr lang="en-US" sz="1000" spc="-10">
                          <a:latin typeface="Calibri"/>
                          <a:cs typeface="Calibri"/>
                        </a:rPr>
                        <a:t>A</a:t>
                      </a:r>
                      <a:r>
                        <a:rPr lang="el-GR" sz="1000" spc="-10">
                          <a:latin typeface="Calibri"/>
                          <a:cs typeface="Calibri"/>
                        </a:rPr>
                        <a:t>β40</a:t>
                      </a:r>
                      <a:endParaRPr sz="1000">
                        <a:latin typeface="Calibri"/>
                        <a:cs typeface="Calibri"/>
                      </a:endParaRPr>
                    </a:p>
                  </a:txBody>
                  <a:tcPr marL="0" marR="0" marT="0" marB="0">
                    <a:lnB w="12700" cap="flat" cmpd="sng" algn="ctr">
                      <a:solidFill>
                        <a:srgbClr val="000000"/>
                      </a:solidFill>
                      <a:prstDash val="solid"/>
                      <a:round/>
                      <a:headEnd type="none" w="med" len="med"/>
                      <a:tailEnd type="none" w="med" len="med"/>
                    </a:lnB>
                    <a:solidFill>
                      <a:srgbClr val="D9D9D9"/>
                    </a:solidFill>
                  </a:tcPr>
                </a:tc>
                <a:tc>
                  <a:txBody>
                    <a:bodyPr/>
                    <a:lstStyle/>
                    <a:p>
                      <a:pPr marL="4445" algn="ctr">
                        <a:lnSpc>
                          <a:spcPct val="100000"/>
                        </a:lnSpc>
                        <a:spcBef>
                          <a:spcPts val="760"/>
                        </a:spcBef>
                      </a:pPr>
                      <a:r>
                        <a:rPr sz="1000">
                          <a:latin typeface="Calibri"/>
                          <a:cs typeface="Calibri"/>
                        </a:rPr>
                        <a:t>P-tau217/nP-</a:t>
                      </a:r>
                      <a:r>
                        <a:rPr sz="1000" spc="-10">
                          <a:latin typeface="Calibri"/>
                          <a:cs typeface="Calibri"/>
                        </a:rPr>
                        <a:t>tau217</a:t>
                      </a:r>
                      <a:endParaRPr sz="1000">
                        <a:latin typeface="Calibri"/>
                        <a:cs typeface="Calibri"/>
                      </a:endParaRPr>
                    </a:p>
                  </a:txBody>
                  <a:tcPr marL="0" marR="0" marT="72390" marB="0">
                    <a:lnB w="12700">
                      <a:solidFill>
                        <a:srgbClr val="000000"/>
                      </a:solidFill>
                      <a:prstDash val="solid"/>
                    </a:lnB>
                  </a:tcPr>
                </a:tc>
                <a:tc>
                  <a:txBody>
                    <a:bodyPr/>
                    <a:lstStyle/>
                    <a:p>
                      <a:pPr marL="6985" algn="ctr">
                        <a:lnSpc>
                          <a:spcPct val="100000"/>
                        </a:lnSpc>
                        <a:spcBef>
                          <a:spcPts val="760"/>
                        </a:spcBef>
                      </a:pPr>
                      <a:r>
                        <a:rPr sz="1000" spc="-50">
                          <a:latin typeface="Calibri"/>
                          <a:cs typeface="Calibri"/>
                        </a:rPr>
                        <a:t>–</a:t>
                      </a:r>
                      <a:endParaRPr sz="1000">
                        <a:latin typeface="Calibri"/>
                        <a:cs typeface="Calibri"/>
                      </a:endParaRPr>
                    </a:p>
                  </a:txBody>
                  <a:tcPr marL="0" marR="0" marT="72390" marB="0">
                    <a:lnB w="12700">
                      <a:solidFill>
                        <a:srgbClr val="000000"/>
                      </a:solidFill>
                      <a:prstDash val="solid"/>
                    </a:lnB>
                    <a:solidFill>
                      <a:srgbClr val="D9D9D9"/>
                    </a:solidFill>
                  </a:tcPr>
                </a:tc>
                <a:extLst>
                  <a:ext uri="{0D108BD9-81ED-4DB2-BD59-A6C34878D82A}">
                    <a16:rowId xmlns:a16="http://schemas.microsoft.com/office/drawing/2014/main" val="10004"/>
                  </a:ext>
                </a:extLst>
              </a:tr>
              <a:tr h="186214">
                <a:tc gridSpan="4">
                  <a:txBody>
                    <a:bodyPr/>
                    <a:lstStyle/>
                    <a:p>
                      <a:pPr marL="5080" algn="ctr">
                        <a:lnSpc>
                          <a:spcPct val="100000"/>
                        </a:lnSpc>
                        <a:spcBef>
                          <a:spcPts val="105"/>
                        </a:spcBef>
                      </a:pPr>
                      <a:r>
                        <a:rPr sz="1000" b="1" spc="80">
                          <a:latin typeface="Calibri"/>
                          <a:cs typeface="Calibri"/>
                        </a:rPr>
                        <a:t>Core</a:t>
                      </a:r>
                      <a:r>
                        <a:rPr sz="1000" b="1" spc="-20">
                          <a:latin typeface="Calibri"/>
                          <a:cs typeface="Calibri"/>
                        </a:rPr>
                        <a:t> </a:t>
                      </a:r>
                      <a:r>
                        <a:rPr sz="1000" b="1">
                          <a:latin typeface="Calibri"/>
                          <a:cs typeface="Calibri"/>
                        </a:rPr>
                        <a:t>2</a:t>
                      </a:r>
                      <a:r>
                        <a:rPr sz="1000" b="1" spc="-10">
                          <a:latin typeface="Calibri"/>
                          <a:cs typeface="Calibri"/>
                        </a:rPr>
                        <a:t> </a:t>
                      </a:r>
                      <a:r>
                        <a:rPr sz="1000" b="1" spc="40">
                          <a:latin typeface="Calibri"/>
                          <a:cs typeface="Calibri"/>
                        </a:rPr>
                        <a:t>Biomarkers</a:t>
                      </a:r>
                      <a:endParaRPr sz="1000">
                        <a:latin typeface="Calibri"/>
                        <a:cs typeface="Calibri"/>
                      </a:endParaRPr>
                    </a:p>
                  </a:txBody>
                  <a:tcPr marL="0" marR="0" marT="10001" marB="0">
                    <a:lnT w="12700">
                      <a:solidFill>
                        <a:srgbClr val="000000"/>
                      </a:solidFill>
                      <a:prstDash val="solid"/>
                    </a:lnT>
                    <a:solidFill>
                      <a:srgbClr val="E7E7E7"/>
                    </a:solidFill>
                  </a:tcPr>
                </a:tc>
                <a:tc hMerge="1">
                  <a:txBody>
                    <a:bodyPr/>
                    <a:lstStyle/>
                    <a:p>
                      <a:endParaRPr/>
                    </a:p>
                  </a:txBody>
                  <a:tcPr marL="0" marR="0" marT="0" marB="0">
                    <a:lnT w="12700" cap="flat" cmpd="sng" algn="ctr">
                      <a:solidFill>
                        <a:srgbClr val="000000"/>
                      </a:solidFill>
                      <a:prstDash val="solid"/>
                      <a:round/>
                      <a:headEnd type="none" w="med" len="med"/>
                      <a:tailEnd type="none" w="med" len="med"/>
                    </a:lnT>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466249">
                <a:tc>
                  <a:txBody>
                    <a:bodyPr/>
                    <a:lstStyle/>
                    <a:p>
                      <a:pPr>
                        <a:lnSpc>
                          <a:spcPct val="100000"/>
                        </a:lnSpc>
                        <a:spcBef>
                          <a:spcPts val="75"/>
                        </a:spcBef>
                      </a:pPr>
                      <a:endParaRPr sz="1000">
                        <a:latin typeface="Times New Roman"/>
                        <a:cs typeface="Times New Roman"/>
                      </a:endParaRPr>
                    </a:p>
                    <a:p>
                      <a:pPr marL="115570">
                        <a:lnSpc>
                          <a:spcPct val="100000"/>
                        </a:lnSpc>
                      </a:pPr>
                      <a:r>
                        <a:rPr sz="1000" b="1">
                          <a:latin typeface="Calibri"/>
                          <a:cs typeface="Calibri"/>
                        </a:rPr>
                        <a:t>T</a:t>
                      </a:r>
                      <a:r>
                        <a:rPr sz="1000" b="1" baseline="-19607">
                          <a:latin typeface="Calibri"/>
                          <a:cs typeface="Calibri"/>
                        </a:rPr>
                        <a:t>2</a:t>
                      </a:r>
                      <a:r>
                        <a:rPr sz="1000" b="1" spc="209" baseline="-19607">
                          <a:latin typeface="Calibri"/>
                          <a:cs typeface="Calibri"/>
                        </a:rPr>
                        <a:t> </a:t>
                      </a:r>
                      <a:r>
                        <a:rPr sz="1000">
                          <a:latin typeface="Calibri"/>
                          <a:cs typeface="Calibri"/>
                        </a:rPr>
                        <a:t>(AD</a:t>
                      </a:r>
                      <a:r>
                        <a:rPr sz="1000" spc="5">
                          <a:latin typeface="Calibri"/>
                          <a:cs typeface="Calibri"/>
                        </a:rPr>
                        <a:t> </a:t>
                      </a:r>
                      <a:r>
                        <a:rPr sz="1000">
                          <a:latin typeface="Calibri"/>
                          <a:cs typeface="Calibri"/>
                        </a:rPr>
                        <a:t>tau</a:t>
                      </a:r>
                      <a:r>
                        <a:rPr sz="1000" spc="30">
                          <a:latin typeface="Calibri"/>
                          <a:cs typeface="Calibri"/>
                        </a:rPr>
                        <a:t> </a:t>
                      </a:r>
                      <a:r>
                        <a:rPr sz="1000" spc="-10">
                          <a:latin typeface="Calibri"/>
                          <a:cs typeface="Calibri"/>
                        </a:rPr>
                        <a:t>proteinopathy)</a:t>
                      </a:r>
                      <a:endParaRPr sz="1000">
                        <a:latin typeface="Calibri"/>
                        <a:cs typeface="Calibri"/>
                      </a:endParaRPr>
                    </a:p>
                  </a:txBody>
                  <a:tcPr marL="0" marR="0" marT="7144" marB="0">
                    <a:lnB w="12700">
                      <a:solidFill>
                        <a:srgbClr val="000000"/>
                      </a:solidFill>
                      <a:prstDash val="solid"/>
                    </a:lnB>
                  </a:tcPr>
                </a:tc>
                <a:tc>
                  <a:txBody>
                    <a:bodyPr/>
                    <a:lstStyle/>
                    <a:p>
                      <a:pPr marL="3810" algn="ctr">
                        <a:lnSpc>
                          <a:spcPct val="100000"/>
                        </a:lnSpc>
                        <a:spcBef>
                          <a:spcPts val="10"/>
                        </a:spcBef>
                      </a:pPr>
                      <a:r>
                        <a:rPr sz="1000">
                          <a:latin typeface="Calibri"/>
                          <a:cs typeface="Calibri"/>
                        </a:rPr>
                        <a:t>pT205,</a:t>
                      </a:r>
                      <a:r>
                        <a:rPr sz="1000" spc="80">
                          <a:latin typeface="Calibri"/>
                          <a:cs typeface="Calibri"/>
                        </a:rPr>
                        <a:t> </a:t>
                      </a:r>
                      <a:r>
                        <a:rPr sz="1000">
                          <a:latin typeface="Calibri"/>
                          <a:cs typeface="Calibri"/>
                        </a:rPr>
                        <a:t>MTBR-</a:t>
                      </a:r>
                      <a:r>
                        <a:rPr sz="1000" spc="-20">
                          <a:latin typeface="Calibri"/>
                          <a:cs typeface="Calibri"/>
                        </a:rPr>
                        <a:t>243,</a:t>
                      </a:r>
                      <a:endParaRPr sz="1000">
                        <a:latin typeface="Calibri"/>
                        <a:cs typeface="Calibri"/>
                      </a:endParaRPr>
                    </a:p>
                    <a:p>
                      <a:pPr marL="6985" algn="ctr">
                        <a:lnSpc>
                          <a:spcPct val="100000"/>
                        </a:lnSpc>
                      </a:pPr>
                      <a:r>
                        <a:rPr sz="1000" spc="-10">
                          <a:latin typeface="Calibri"/>
                          <a:cs typeface="Calibri"/>
                        </a:rPr>
                        <a:t>nonphosphorylated</a:t>
                      </a:r>
                      <a:endParaRPr sz="1000">
                        <a:latin typeface="Calibri"/>
                        <a:cs typeface="Calibri"/>
                      </a:endParaRPr>
                    </a:p>
                    <a:p>
                      <a:pPr marL="6985" algn="ctr">
                        <a:lnSpc>
                          <a:spcPct val="100000"/>
                        </a:lnSpc>
                        <a:spcBef>
                          <a:spcPts val="5"/>
                        </a:spcBef>
                      </a:pPr>
                      <a:r>
                        <a:rPr sz="1000">
                          <a:latin typeface="Calibri"/>
                          <a:cs typeface="Calibri"/>
                        </a:rPr>
                        <a:t>tau</a:t>
                      </a:r>
                      <a:r>
                        <a:rPr sz="1000" spc="40">
                          <a:latin typeface="Calibri"/>
                          <a:cs typeface="Calibri"/>
                        </a:rPr>
                        <a:t> </a:t>
                      </a:r>
                      <a:r>
                        <a:rPr sz="1000" spc="-10">
                          <a:latin typeface="Calibri"/>
                          <a:cs typeface="Calibri"/>
                        </a:rPr>
                        <a:t>fragments</a:t>
                      </a:r>
                      <a:endParaRPr sz="1000">
                        <a:latin typeface="Calibri"/>
                        <a:cs typeface="Calibri"/>
                      </a:endParaRPr>
                    </a:p>
                  </a:txBody>
                  <a:tcPr marL="0" marR="0" marT="953" marB="0">
                    <a:lnB w="12700" cap="flat" cmpd="sng" algn="ctr">
                      <a:solidFill>
                        <a:srgbClr val="000000"/>
                      </a:solidFill>
                      <a:prstDash val="solid"/>
                      <a:round/>
                      <a:headEnd type="none" w="med" len="med"/>
                      <a:tailEnd type="none" w="med" len="med"/>
                    </a:lnB>
                    <a:solidFill>
                      <a:srgbClr val="D9D9D9"/>
                    </a:solidFill>
                  </a:tcPr>
                </a:tc>
                <a:tc>
                  <a:txBody>
                    <a:bodyPr/>
                    <a:lstStyle/>
                    <a:p>
                      <a:pPr>
                        <a:lnSpc>
                          <a:spcPct val="100000"/>
                        </a:lnSpc>
                        <a:spcBef>
                          <a:spcPts val="75"/>
                        </a:spcBef>
                      </a:pPr>
                      <a:endParaRPr sz="1000">
                        <a:latin typeface="Times New Roman"/>
                        <a:cs typeface="Times New Roman"/>
                      </a:endParaRPr>
                    </a:p>
                    <a:p>
                      <a:pPr marL="6350" algn="ctr">
                        <a:lnSpc>
                          <a:spcPct val="100000"/>
                        </a:lnSpc>
                      </a:pPr>
                      <a:r>
                        <a:rPr sz="1000">
                          <a:latin typeface="Calibri"/>
                          <a:cs typeface="Calibri"/>
                        </a:rPr>
                        <a:t>P-</a:t>
                      </a:r>
                      <a:r>
                        <a:rPr sz="1000" spc="-10">
                          <a:latin typeface="Calibri"/>
                          <a:cs typeface="Calibri"/>
                        </a:rPr>
                        <a:t>tau205</a:t>
                      </a:r>
                      <a:endParaRPr sz="1000">
                        <a:latin typeface="Calibri"/>
                        <a:cs typeface="Calibri"/>
                      </a:endParaRPr>
                    </a:p>
                  </a:txBody>
                  <a:tcPr marL="0" marR="0" marT="7144" marB="0">
                    <a:lnT w="12700">
                      <a:solidFill>
                        <a:srgbClr val="000000"/>
                      </a:solidFill>
                      <a:prstDash val="solid"/>
                    </a:lnT>
                    <a:lnB w="12700">
                      <a:solidFill>
                        <a:srgbClr val="000000"/>
                      </a:solidFill>
                      <a:prstDash val="solid"/>
                    </a:lnB>
                  </a:tcPr>
                </a:tc>
                <a:tc>
                  <a:txBody>
                    <a:bodyPr/>
                    <a:lstStyle/>
                    <a:p>
                      <a:pPr>
                        <a:lnSpc>
                          <a:spcPct val="100000"/>
                        </a:lnSpc>
                        <a:spcBef>
                          <a:spcPts val="75"/>
                        </a:spcBef>
                      </a:pPr>
                      <a:endParaRPr sz="1000">
                        <a:latin typeface="Times New Roman"/>
                        <a:cs typeface="Times New Roman"/>
                      </a:endParaRPr>
                    </a:p>
                    <a:p>
                      <a:pPr marL="5715" algn="ctr">
                        <a:lnSpc>
                          <a:spcPct val="100000"/>
                        </a:lnSpc>
                      </a:pPr>
                      <a:r>
                        <a:rPr sz="1000">
                          <a:latin typeface="Calibri"/>
                          <a:cs typeface="Calibri"/>
                        </a:rPr>
                        <a:t>Tau</a:t>
                      </a:r>
                      <a:r>
                        <a:rPr sz="1000" spc="-65">
                          <a:latin typeface="Calibri"/>
                          <a:cs typeface="Calibri"/>
                        </a:rPr>
                        <a:t> </a:t>
                      </a:r>
                      <a:r>
                        <a:rPr sz="1000" spc="-25">
                          <a:latin typeface="Calibri"/>
                          <a:cs typeface="Calibri"/>
                        </a:rPr>
                        <a:t>PET</a:t>
                      </a:r>
                      <a:endParaRPr sz="1000">
                        <a:latin typeface="Calibri"/>
                        <a:cs typeface="Calibri"/>
                      </a:endParaRPr>
                    </a:p>
                  </a:txBody>
                  <a:tcPr marL="0" marR="0" marT="7144" marB="0">
                    <a:lnB w="12700">
                      <a:solidFill>
                        <a:srgbClr val="000000"/>
                      </a:solidFill>
                      <a:prstDash val="solid"/>
                    </a:lnB>
                    <a:solidFill>
                      <a:srgbClr val="D9D9D9"/>
                    </a:solidFill>
                  </a:tcPr>
                </a:tc>
                <a:extLst>
                  <a:ext uri="{0D108BD9-81ED-4DB2-BD59-A6C34878D82A}">
                    <a16:rowId xmlns:a16="http://schemas.microsoft.com/office/drawing/2014/main" val="10006"/>
                  </a:ext>
                </a:extLst>
              </a:tr>
              <a:tr h="319762">
                <a:tc gridSpan="4">
                  <a:txBody>
                    <a:bodyPr/>
                    <a:lstStyle/>
                    <a:p>
                      <a:pPr>
                        <a:lnSpc>
                          <a:spcPct val="100000"/>
                        </a:lnSpc>
                        <a:spcBef>
                          <a:spcPts val="105"/>
                        </a:spcBef>
                        <a:tabLst>
                          <a:tab pos="1257300" algn="l"/>
                        </a:tabLst>
                      </a:pPr>
                      <a:r>
                        <a:rPr sz="1000" b="1" u="sng">
                          <a:uFill>
                            <a:solidFill>
                              <a:srgbClr val="000000"/>
                            </a:solidFill>
                          </a:uFill>
                          <a:latin typeface="Calibri"/>
                          <a:cs typeface="Calibri"/>
                        </a:rPr>
                        <a:t>	</a:t>
                      </a:r>
                      <a:r>
                        <a:rPr sz="1000" b="1" u="sng" spc="55">
                          <a:uFill>
                            <a:solidFill>
                              <a:srgbClr val="000000"/>
                            </a:solidFill>
                          </a:uFill>
                          <a:latin typeface="Calibri"/>
                          <a:cs typeface="Calibri"/>
                        </a:rPr>
                        <a:t>Biomarkers</a:t>
                      </a:r>
                      <a:r>
                        <a:rPr sz="1000" b="1" u="sng" spc="15">
                          <a:uFill>
                            <a:solidFill>
                              <a:srgbClr val="000000"/>
                            </a:solidFill>
                          </a:uFill>
                          <a:latin typeface="Calibri"/>
                          <a:cs typeface="Calibri"/>
                        </a:rPr>
                        <a:t> </a:t>
                      </a:r>
                      <a:r>
                        <a:rPr sz="1000" b="1" u="sng" spc="10">
                          <a:uFill>
                            <a:solidFill>
                              <a:srgbClr val="000000"/>
                            </a:solidFill>
                          </a:uFill>
                          <a:latin typeface="Calibri"/>
                          <a:cs typeface="Calibri"/>
                        </a:rPr>
                        <a:t>of</a:t>
                      </a:r>
                      <a:r>
                        <a:rPr sz="1000" b="1" u="sng" spc="40">
                          <a:uFill>
                            <a:solidFill>
                              <a:srgbClr val="000000"/>
                            </a:solidFill>
                          </a:uFill>
                          <a:latin typeface="Calibri"/>
                          <a:cs typeface="Calibri"/>
                        </a:rPr>
                        <a:t> </a:t>
                      </a:r>
                      <a:r>
                        <a:rPr sz="1000" b="1" u="sng" spc="70">
                          <a:uFill>
                            <a:solidFill>
                              <a:srgbClr val="000000"/>
                            </a:solidFill>
                          </a:uFill>
                          <a:latin typeface="Calibri"/>
                          <a:cs typeface="Calibri"/>
                        </a:rPr>
                        <a:t>Nonspecific</a:t>
                      </a:r>
                      <a:r>
                        <a:rPr sz="1000" b="1" u="sng" spc="60">
                          <a:uFill>
                            <a:solidFill>
                              <a:srgbClr val="000000"/>
                            </a:solidFill>
                          </a:uFill>
                          <a:latin typeface="Calibri"/>
                          <a:cs typeface="Calibri"/>
                        </a:rPr>
                        <a:t> </a:t>
                      </a:r>
                      <a:r>
                        <a:rPr sz="1000" b="1" u="sng" spc="95">
                          <a:uFill>
                            <a:solidFill>
                              <a:srgbClr val="000000"/>
                            </a:solidFill>
                          </a:uFill>
                          <a:latin typeface="Calibri"/>
                          <a:cs typeface="Calibri"/>
                        </a:rPr>
                        <a:t>Processes</a:t>
                      </a:r>
                      <a:r>
                        <a:rPr sz="1000" b="1" u="sng" spc="60">
                          <a:uFill>
                            <a:solidFill>
                              <a:srgbClr val="000000"/>
                            </a:solidFill>
                          </a:uFill>
                          <a:latin typeface="Calibri"/>
                          <a:cs typeface="Calibri"/>
                        </a:rPr>
                        <a:t> </a:t>
                      </a:r>
                      <a:r>
                        <a:rPr sz="1000" b="1" u="sng" spc="10">
                          <a:uFill>
                            <a:solidFill>
                              <a:srgbClr val="000000"/>
                            </a:solidFill>
                          </a:uFill>
                          <a:latin typeface="Calibri"/>
                          <a:cs typeface="Calibri"/>
                        </a:rPr>
                        <a:t>Involved</a:t>
                      </a:r>
                      <a:r>
                        <a:rPr sz="1000" b="1" u="sng" spc="50">
                          <a:uFill>
                            <a:solidFill>
                              <a:srgbClr val="000000"/>
                            </a:solidFill>
                          </a:uFill>
                          <a:latin typeface="Calibri"/>
                          <a:cs typeface="Calibri"/>
                        </a:rPr>
                        <a:t> </a:t>
                      </a:r>
                      <a:r>
                        <a:rPr sz="1000" b="1" u="sng" spc="10">
                          <a:uFill>
                            <a:solidFill>
                              <a:srgbClr val="000000"/>
                            </a:solidFill>
                          </a:uFill>
                          <a:latin typeface="Calibri"/>
                          <a:cs typeface="Calibri"/>
                        </a:rPr>
                        <a:t>in</a:t>
                      </a:r>
                      <a:r>
                        <a:rPr sz="1000" b="1" u="sng" spc="30">
                          <a:uFill>
                            <a:solidFill>
                              <a:srgbClr val="000000"/>
                            </a:solidFill>
                          </a:uFill>
                          <a:latin typeface="Calibri"/>
                          <a:cs typeface="Calibri"/>
                        </a:rPr>
                        <a:t> </a:t>
                      </a:r>
                      <a:r>
                        <a:rPr sz="1000" b="1" u="sng" spc="50">
                          <a:uFill>
                            <a:solidFill>
                              <a:srgbClr val="000000"/>
                            </a:solidFill>
                          </a:uFill>
                          <a:latin typeface="Calibri"/>
                          <a:cs typeface="Calibri"/>
                        </a:rPr>
                        <a:t>AD</a:t>
                      </a:r>
                      <a:r>
                        <a:rPr sz="1000" b="1" u="sng" spc="25">
                          <a:uFill>
                            <a:solidFill>
                              <a:srgbClr val="000000"/>
                            </a:solidFill>
                          </a:uFill>
                          <a:latin typeface="Calibri"/>
                          <a:cs typeface="Calibri"/>
                        </a:rPr>
                        <a:t> </a:t>
                      </a:r>
                      <a:r>
                        <a:rPr sz="1000" b="1" u="sng" spc="35">
                          <a:uFill>
                            <a:solidFill>
                              <a:srgbClr val="000000"/>
                            </a:solidFill>
                          </a:uFill>
                          <a:latin typeface="Calibri"/>
                          <a:cs typeface="Calibri"/>
                        </a:rPr>
                        <a:t>Pathophysio</a:t>
                      </a:r>
                      <a:r>
                        <a:rPr sz="1000" b="1" spc="35">
                          <a:latin typeface="Calibri"/>
                          <a:cs typeface="Calibri"/>
                        </a:rPr>
                        <a:t>logy</a:t>
                      </a:r>
                      <a:endParaRPr sz="1000">
                        <a:latin typeface="Calibri"/>
                        <a:cs typeface="Calibri"/>
                      </a:endParaRPr>
                    </a:p>
                  </a:txBody>
                  <a:tcPr marL="0" marR="0" marT="10001" marB="0">
                    <a:lnT w="12700">
                      <a:solidFill>
                        <a:srgbClr val="000000"/>
                      </a:solidFill>
                      <a:prstDash val="solid"/>
                    </a:lnT>
                    <a:solidFill>
                      <a:srgbClr val="D9D9D9"/>
                    </a:solidFill>
                  </a:tcPr>
                </a:tc>
                <a:tc hMerge="1">
                  <a:txBody>
                    <a:bodyPr/>
                    <a:lstStyle/>
                    <a:p>
                      <a:endParaRPr/>
                    </a:p>
                  </a:txBody>
                  <a:tcPr marL="0" marR="0" marT="0" marB="0">
                    <a:lnT w="12700" cap="flat" cmpd="sng" algn="ctr">
                      <a:solidFill>
                        <a:srgbClr val="000000"/>
                      </a:solidFill>
                      <a:prstDash val="solid"/>
                      <a:round/>
                      <a:headEnd type="none" w="med" len="med"/>
                      <a:tailEnd type="none" w="med" len="med"/>
                    </a:lnT>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310991">
                <a:tc>
                  <a:txBody>
                    <a:bodyPr/>
                    <a:lstStyle/>
                    <a:p>
                      <a:pPr marL="115570" marR="528955">
                        <a:lnSpc>
                          <a:spcPts val="1560"/>
                        </a:lnSpc>
                        <a:spcBef>
                          <a:spcPts val="30"/>
                        </a:spcBef>
                      </a:pPr>
                      <a:r>
                        <a:rPr sz="1000" b="1" spc="65">
                          <a:latin typeface="Calibri"/>
                          <a:cs typeface="Calibri"/>
                        </a:rPr>
                        <a:t>N</a:t>
                      </a:r>
                      <a:r>
                        <a:rPr sz="1000" b="1" spc="85">
                          <a:latin typeface="Calibri"/>
                          <a:cs typeface="Calibri"/>
                        </a:rPr>
                        <a:t> </a:t>
                      </a:r>
                      <a:r>
                        <a:rPr sz="1000">
                          <a:latin typeface="Calibri"/>
                          <a:cs typeface="Calibri"/>
                        </a:rPr>
                        <a:t>(injury,</a:t>
                      </a:r>
                      <a:r>
                        <a:rPr sz="1000" spc="75">
                          <a:latin typeface="Calibri"/>
                          <a:cs typeface="Calibri"/>
                        </a:rPr>
                        <a:t> </a:t>
                      </a:r>
                      <a:r>
                        <a:rPr sz="1000">
                          <a:latin typeface="Calibri"/>
                          <a:cs typeface="Calibri"/>
                        </a:rPr>
                        <a:t>dysfunction,</a:t>
                      </a:r>
                      <a:r>
                        <a:rPr sz="1000" spc="85">
                          <a:latin typeface="Calibri"/>
                          <a:cs typeface="Calibri"/>
                        </a:rPr>
                        <a:t> </a:t>
                      </a:r>
                      <a:r>
                        <a:rPr sz="1000" spc="-25">
                          <a:latin typeface="Calibri"/>
                          <a:cs typeface="Calibri"/>
                        </a:rPr>
                        <a:t>or </a:t>
                      </a:r>
                      <a:r>
                        <a:rPr sz="1000">
                          <a:latin typeface="Calibri"/>
                          <a:cs typeface="Calibri"/>
                        </a:rPr>
                        <a:t>degeneration</a:t>
                      </a:r>
                      <a:r>
                        <a:rPr sz="1000" spc="55">
                          <a:latin typeface="Calibri"/>
                          <a:cs typeface="Calibri"/>
                        </a:rPr>
                        <a:t> </a:t>
                      </a:r>
                      <a:r>
                        <a:rPr sz="1000">
                          <a:latin typeface="Calibri"/>
                          <a:cs typeface="Calibri"/>
                        </a:rPr>
                        <a:t>of</a:t>
                      </a:r>
                      <a:r>
                        <a:rPr sz="1000" spc="25">
                          <a:latin typeface="Calibri"/>
                          <a:cs typeface="Calibri"/>
                        </a:rPr>
                        <a:t> </a:t>
                      </a:r>
                      <a:r>
                        <a:rPr sz="1000" spc="-10">
                          <a:latin typeface="Calibri"/>
                          <a:cs typeface="Calibri"/>
                        </a:rPr>
                        <a:t>neuropil)</a:t>
                      </a:r>
                      <a:endParaRPr sz="1000">
                        <a:latin typeface="Calibri"/>
                        <a:cs typeface="Calibri"/>
                      </a:endParaRPr>
                    </a:p>
                  </a:txBody>
                  <a:tcPr marL="0" marR="0" marT="2858" marB="0"/>
                </a:tc>
                <a:tc>
                  <a:txBody>
                    <a:bodyPr/>
                    <a:lstStyle/>
                    <a:p>
                      <a:pPr marL="4445" algn="ctr">
                        <a:lnSpc>
                          <a:spcPct val="100000"/>
                        </a:lnSpc>
                        <a:spcBef>
                          <a:spcPts val="760"/>
                        </a:spcBef>
                      </a:pPr>
                      <a:r>
                        <a:rPr sz="1000" spc="25">
                          <a:latin typeface="Calibri"/>
                          <a:cs typeface="Calibri"/>
                        </a:rPr>
                        <a:t>NfL</a:t>
                      </a:r>
                      <a:endParaRPr sz="1000">
                        <a:latin typeface="Calibri"/>
                        <a:cs typeface="Calibri"/>
                      </a:endParaRPr>
                    </a:p>
                  </a:txBody>
                  <a:tcPr marL="0" marR="0" marT="72390" marB="0">
                    <a:solidFill>
                      <a:srgbClr val="D9D9D9"/>
                    </a:solidFill>
                  </a:tcPr>
                </a:tc>
                <a:tc>
                  <a:txBody>
                    <a:bodyPr/>
                    <a:lstStyle/>
                    <a:p>
                      <a:pPr marL="6350" algn="ctr">
                        <a:lnSpc>
                          <a:spcPct val="100000"/>
                        </a:lnSpc>
                        <a:spcBef>
                          <a:spcPts val="760"/>
                        </a:spcBef>
                      </a:pPr>
                      <a:r>
                        <a:rPr sz="1000" spc="25">
                          <a:latin typeface="Calibri"/>
                          <a:cs typeface="Calibri"/>
                        </a:rPr>
                        <a:t>NfL</a:t>
                      </a:r>
                      <a:endParaRPr sz="1000">
                        <a:latin typeface="Calibri"/>
                        <a:cs typeface="Calibri"/>
                      </a:endParaRPr>
                    </a:p>
                  </a:txBody>
                  <a:tcPr marL="0" marR="0" marT="72390" marB="0"/>
                </a:tc>
                <a:tc>
                  <a:txBody>
                    <a:bodyPr/>
                    <a:lstStyle/>
                    <a:p>
                      <a:pPr marL="638175" marR="61594" indent="-562610">
                        <a:lnSpc>
                          <a:spcPts val="1560"/>
                        </a:lnSpc>
                        <a:spcBef>
                          <a:spcPts val="30"/>
                        </a:spcBef>
                      </a:pPr>
                      <a:r>
                        <a:rPr sz="1000">
                          <a:latin typeface="Calibri"/>
                          <a:cs typeface="Calibri"/>
                        </a:rPr>
                        <a:t>Anatomic</a:t>
                      </a:r>
                      <a:r>
                        <a:rPr sz="1000" spc="110">
                          <a:latin typeface="Calibri"/>
                          <a:cs typeface="Calibri"/>
                        </a:rPr>
                        <a:t> </a:t>
                      </a:r>
                      <a:r>
                        <a:rPr sz="1000">
                          <a:latin typeface="Calibri"/>
                          <a:cs typeface="Calibri"/>
                        </a:rPr>
                        <a:t>MRI,</a:t>
                      </a:r>
                      <a:r>
                        <a:rPr sz="1000" spc="140">
                          <a:latin typeface="Calibri"/>
                          <a:cs typeface="Calibri"/>
                        </a:rPr>
                        <a:t> </a:t>
                      </a:r>
                      <a:r>
                        <a:rPr sz="1000" spc="55">
                          <a:latin typeface="Calibri"/>
                          <a:cs typeface="Calibri"/>
                        </a:rPr>
                        <a:t>FDG </a:t>
                      </a:r>
                      <a:r>
                        <a:rPr sz="1000" spc="-25">
                          <a:latin typeface="Calibri"/>
                          <a:cs typeface="Calibri"/>
                        </a:rPr>
                        <a:t>PET</a:t>
                      </a:r>
                      <a:endParaRPr sz="1000">
                        <a:latin typeface="Calibri"/>
                        <a:cs typeface="Calibri"/>
                      </a:endParaRPr>
                    </a:p>
                  </a:txBody>
                  <a:tcPr marL="0" marR="0" marT="2858" marB="0">
                    <a:solidFill>
                      <a:srgbClr val="D9D9D9"/>
                    </a:solidFill>
                  </a:tcPr>
                </a:tc>
                <a:extLst>
                  <a:ext uri="{0D108BD9-81ED-4DB2-BD59-A6C34878D82A}">
                    <a16:rowId xmlns:a16="http://schemas.microsoft.com/office/drawing/2014/main" val="10008"/>
                  </a:ext>
                </a:extLst>
              </a:tr>
              <a:tr h="310515">
                <a:tc>
                  <a:txBody>
                    <a:bodyPr/>
                    <a:lstStyle/>
                    <a:p>
                      <a:pPr marL="115570" marR="439420">
                        <a:lnSpc>
                          <a:spcPts val="1560"/>
                        </a:lnSpc>
                        <a:spcBef>
                          <a:spcPts val="30"/>
                        </a:spcBef>
                      </a:pPr>
                      <a:r>
                        <a:rPr sz="1000" b="1">
                          <a:latin typeface="Calibri"/>
                          <a:cs typeface="Calibri"/>
                        </a:rPr>
                        <a:t>I</a:t>
                      </a:r>
                      <a:r>
                        <a:rPr sz="1000" b="1" spc="105">
                          <a:latin typeface="Calibri"/>
                          <a:cs typeface="Calibri"/>
                        </a:rPr>
                        <a:t> </a:t>
                      </a:r>
                      <a:r>
                        <a:rPr sz="1000">
                          <a:latin typeface="Calibri"/>
                          <a:cs typeface="Calibri"/>
                        </a:rPr>
                        <a:t>(inflammation)</a:t>
                      </a:r>
                      <a:r>
                        <a:rPr sz="1000" spc="95">
                          <a:latin typeface="Calibri"/>
                          <a:cs typeface="Calibri"/>
                        </a:rPr>
                        <a:t> </a:t>
                      </a:r>
                      <a:r>
                        <a:rPr sz="1000" spc="-10">
                          <a:latin typeface="Calibri"/>
                          <a:cs typeface="Calibri"/>
                        </a:rPr>
                        <a:t>astrocytic activation</a:t>
                      </a:r>
                      <a:endParaRPr sz="1000">
                        <a:latin typeface="Calibri"/>
                        <a:cs typeface="Calibri"/>
                      </a:endParaRPr>
                    </a:p>
                  </a:txBody>
                  <a:tcPr marL="0" marR="0" marT="2858" marB="0">
                    <a:lnB w="12700">
                      <a:solidFill>
                        <a:srgbClr val="000000"/>
                      </a:solidFill>
                      <a:prstDash val="solid"/>
                    </a:lnB>
                  </a:tcPr>
                </a:tc>
                <a:tc>
                  <a:txBody>
                    <a:bodyPr/>
                    <a:lstStyle/>
                    <a:p>
                      <a:pPr marL="6985" algn="ctr">
                        <a:lnSpc>
                          <a:spcPct val="100000"/>
                        </a:lnSpc>
                        <a:spcBef>
                          <a:spcPts val="755"/>
                        </a:spcBef>
                      </a:pPr>
                      <a:r>
                        <a:rPr sz="1000" spc="-20">
                          <a:latin typeface="Calibri"/>
                          <a:cs typeface="Calibri"/>
                        </a:rPr>
                        <a:t>GFAP</a:t>
                      </a:r>
                      <a:endParaRPr sz="1000">
                        <a:latin typeface="Calibri"/>
                        <a:cs typeface="Calibri"/>
                      </a:endParaRPr>
                    </a:p>
                  </a:txBody>
                  <a:tcPr marL="0" marR="0" marT="71914" marB="0">
                    <a:lnB w="12700" cap="flat" cmpd="sng" algn="ctr">
                      <a:solidFill>
                        <a:srgbClr val="000000"/>
                      </a:solidFill>
                      <a:prstDash val="solid"/>
                      <a:round/>
                      <a:headEnd type="none" w="med" len="med"/>
                      <a:tailEnd type="none" w="med" len="med"/>
                    </a:lnB>
                    <a:solidFill>
                      <a:srgbClr val="D9D9D9"/>
                    </a:solidFill>
                  </a:tcPr>
                </a:tc>
                <a:tc>
                  <a:txBody>
                    <a:bodyPr/>
                    <a:lstStyle/>
                    <a:p>
                      <a:pPr marL="5080" algn="ctr">
                        <a:lnSpc>
                          <a:spcPct val="100000"/>
                        </a:lnSpc>
                        <a:spcBef>
                          <a:spcPts val="755"/>
                        </a:spcBef>
                      </a:pPr>
                      <a:r>
                        <a:rPr sz="1000" spc="-20">
                          <a:latin typeface="Calibri"/>
                          <a:cs typeface="Calibri"/>
                        </a:rPr>
                        <a:t>GFAP</a:t>
                      </a:r>
                      <a:endParaRPr sz="1000">
                        <a:latin typeface="Calibri"/>
                        <a:cs typeface="Calibri"/>
                      </a:endParaRPr>
                    </a:p>
                  </a:txBody>
                  <a:tcPr marL="0" marR="0" marT="71914" marB="0">
                    <a:lnB w="12700">
                      <a:solidFill>
                        <a:srgbClr val="000000"/>
                      </a:solidFill>
                      <a:prstDash val="solid"/>
                    </a:lnB>
                  </a:tcPr>
                </a:tc>
                <a:tc>
                  <a:txBody>
                    <a:bodyPr/>
                    <a:lstStyle/>
                    <a:p>
                      <a:pPr marL="6985" algn="ctr">
                        <a:lnSpc>
                          <a:spcPct val="100000"/>
                        </a:lnSpc>
                        <a:spcBef>
                          <a:spcPts val="755"/>
                        </a:spcBef>
                      </a:pPr>
                      <a:r>
                        <a:rPr sz="1000" spc="-50">
                          <a:latin typeface="Calibri"/>
                          <a:cs typeface="Calibri"/>
                        </a:rPr>
                        <a:t>–</a:t>
                      </a:r>
                      <a:endParaRPr sz="1000">
                        <a:latin typeface="Calibri"/>
                        <a:cs typeface="Calibri"/>
                      </a:endParaRPr>
                    </a:p>
                  </a:txBody>
                  <a:tcPr marL="0" marR="0" marT="71914" marB="0">
                    <a:lnB w="12700">
                      <a:solidFill>
                        <a:srgbClr val="000000"/>
                      </a:solidFill>
                      <a:prstDash val="solid"/>
                    </a:lnB>
                    <a:solidFill>
                      <a:srgbClr val="D9D9D9"/>
                    </a:solidFill>
                  </a:tcPr>
                </a:tc>
                <a:extLst>
                  <a:ext uri="{0D108BD9-81ED-4DB2-BD59-A6C34878D82A}">
                    <a16:rowId xmlns:a16="http://schemas.microsoft.com/office/drawing/2014/main" val="10009"/>
                  </a:ext>
                </a:extLst>
              </a:tr>
              <a:tr h="186214">
                <a:tc gridSpan="4">
                  <a:txBody>
                    <a:bodyPr/>
                    <a:lstStyle/>
                    <a:p>
                      <a:pPr>
                        <a:lnSpc>
                          <a:spcPct val="100000"/>
                        </a:lnSpc>
                        <a:spcBef>
                          <a:spcPts val="105"/>
                        </a:spcBef>
                        <a:tabLst>
                          <a:tab pos="2490470" algn="l"/>
                          <a:tab pos="6144895" algn="l"/>
                        </a:tabLst>
                      </a:pPr>
                      <a:r>
                        <a:rPr sz="1000" b="1" u="sng">
                          <a:uFill>
                            <a:solidFill>
                              <a:srgbClr val="000000"/>
                            </a:solidFill>
                          </a:uFill>
                          <a:latin typeface="Calibri"/>
                          <a:cs typeface="Calibri"/>
                        </a:rPr>
                        <a:t>	</a:t>
                      </a:r>
                      <a:r>
                        <a:rPr sz="1000" b="1" u="sng" spc="50">
                          <a:uFill>
                            <a:solidFill>
                              <a:srgbClr val="000000"/>
                            </a:solidFill>
                          </a:uFill>
                          <a:latin typeface="Calibri"/>
                          <a:cs typeface="Calibri"/>
                        </a:rPr>
                        <a:t>Biomarkers</a:t>
                      </a:r>
                      <a:r>
                        <a:rPr sz="1000" b="1" u="sng" spc="60">
                          <a:uFill>
                            <a:solidFill>
                              <a:srgbClr val="000000"/>
                            </a:solidFill>
                          </a:uFill>
                          <a:latin typeface="Calibri"/>
                          <a:cs typeface="Calibri"/>
                        </a:rPr>
                        <a:t> </a:t>
                      </a:r>
                      <a:r>
                        <a:rPr sz="1000" b="1" u="sng">
                          <a:uFill>
                            <a:solidFill>
                              <a:srgbClr val="000000"/>
                            </a:solidFill>
                          </a:uFill>
                          <a:latin typeface="Calibri"/>
                          <a:cs typeface="Calibri"/>
                        </a:rPr>
                        <a:t>of</a:t>
                      </a:r>
                      <a:r>
                        <a:rPr sz="1000" b="1" u="sng" spc="85">
                          <a:uFill>
                            <a:solidFill>
                              <a:srgbClr val="000000"/>
                            </a:solidFill>
                          </a:uFill>
                          <a:latin typeface="Calibri"/>
                          <a:cs typeface="Calibri"/>
                        </a:rPr>
                        <a:t> </a:t>
                      </a:r>
                      <a:r>
                        <a:rPr sz="1000" b="1" u="sng">
                          <a:uFill>
                            <a:solidFill>
                              <a:srgbClr val="000000"/>
                            </a:solidFill>
                          </a:uFill>
                          <a:latin typeface="Calibri"/>
                          <a:cs typeface="Calibri"/>
                        </a:rPr>
                        <a:t>Non-</a:t>
                      </a:r>
                      <a:r>
                        <a:rPr sz="1000" b="1" u="sng" spc="50">
                          <a:uFill>
                            <a:solidFill>
                              <a:srgbClr val="000000"/>
                            </a:solidFill>
                          </a:uFill>
                          <a:latin typeface="Calibri"/>
                          <a:cs typeface="Calibri"/>
                        </a:rPr>
                        <a:t>AD</a:t>
                      </a:r>
                      <a:r>
                        <a:rPr sz="1000" b="1" u="sng" spc="65">
                          <a:uFill>
                            <a:solidFill>
                              <a:srgbClr val="000000"/>
                            </a:solidFill>
                          </a:uFill>
                          <a:latin typeface="Calibri"/>
                          <a:cs typeface="Calibri"/>
                        </a:rPr>
                        <a:t> </a:t>
                      </a:r>
                      <a:r>
                        <a:rPr sz="1000" b="1" u="sng" spc="95">
                          <a:uFill>
                            <a:solidFill>
                              <a:srgbClr val="000000"/>
                            </a:solidFill>
                          </a:uFill>
                          <a:latin typeface="Calibri"/>
                          <a:cs typeface="Calibri"/>
                        </a:rPr>
                        <a:t>Co-</a:t>
                      </a:r>
                      <a:r>
                        <a:rPr sz="1000" b="1" u="sng" spc="-10">
                          <a:uFill>
                            <a:solidFill>
                              <a:srgbClr val="000000"/>
                            </a:solidFill>
                          </a:uFill>
                          <a:latin typeface="Calibri"/>
                          <a:cs typeface="Calibri"/>
                        </a:rPr>
                        <a:t>Pathology</a:t>
                      </a:r>
                      <a:r>
                        <a:rPr sz="1000" b="1" u="sng">
                          <a:uFill>
                            <a:solidFill>
                              <a:srgbClr val="000000"/>
                            </a:solidFill>
                          </a:uFill>
                          <a:latin typeface="Calibri"/>
                          <a:cs typeface="Calibri"/>
                        </a:rPr>
                        <a:t>	</a:t>
                      </a:r>
                      <a:endParaRPr sz="1000">
                        <a:latin typeface="Calibri"/>
                        <a:cs typeface="Calibri"/>
                      </a:endParaRPr>
                    </a:p>
                  </a:txBody>
                  <a:tcPr marL="0" marR="0" marT="10001" marB="0">
                    <a:lnT w="12700">
                      <a:solidFill>
                        <a:srgbClr val="000000"/>
                      </a:solidFill>
                      <a:prstDash val="solid"/>
                    </a:lnT>
                    <a:solidFill>
                      <a:srgbClr val="D9D9D9"/>
                    </a:solidFill>
                  </a:tcPr>
                </a:tc>
                <a:tc hMerge="1">
                  <a:txBody>
                    <a:bodyPr/>
                    <a:lstStyle/>
                    <a:p>
                      <a:endParaRPr/>
                    </a:p>
                  </a:txBody>
                  <a:tcPr marL="0" marR="0" marT="0" marB="0">
                    <a:lnT w="12700" cap="flat" cmpd="sng" algn="ctr">
                      <a:solidFill>
                        <a:srgbClr val="000000"/>
                      </a:solidFill>
                      <a:prstDash val="solid"/>
                      <a:round/>
                      <a:headEnd type="none" w="med" len="med"/>
                      <a:tailEnd type="none" w="med" len="med"/>
                    </a:lnT>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0"/>
                  </a:ext>
                </a:extLst>
              </a:tr>
              <a:tr h="741521">
                <a:tc>
                  <a:txBody>
                    <a:bodyPr/>
                    <a:lstStyle/>
                    <a:p>
                      <a:pPr>
                        <a:lnSpc>
                          <a:spcPct val="100000"/>
                        </a:lnSpc>
                      </a:pPr>
                      <a:endParaRPr sz="1000">
                        <a:latin typeface="Times New Roman"/>
                        <a:cs typeface="Times New Roman"/>
                      </a:endParaRPr>
                    </a:p>
                    <a:p>
                      <a:pPr>
                        <a:lnSpc>
                          <a:spcPct val="100000"/>
                        </a:lnSpc>
                        <a:spcBef>
                          <a:spcPts val="220"/>
                        </a:spcBef>
                      </a:pPr>
                      <a:endParaRPr sz="1000">
                        <a:latin typeface="Times New Roman"/>
                        <a:cs typeface="Times New Roman"/>
                      </a:endParaRPr>
                    </a:p>
                    <a:p>
                      <a:pPr marL="115570">
                        <a:lnSpc>
                          <a:spcPct val="100000"/>
                        </a:lnSpc>
                      </a:pPr>
                      <a:r>
                        <a:rPr sz="1000" b="1" spc="10">
                          <a:latin typeface="Calibri"/>
                          <a:cs typeface="Calibri"/>
                        </a:rPr>
                        <a:t>V</a:t>
                      </a:r>
                      <a:r>
                        <a:rPr sz="1000" b="1" spc="65">
                          <a:latin typeface="Calibri"/>
                          <a:cs typeface="Calibri"/>
                        </a:rPr>
                        <a:t> </a:t>
                      </a:r>
                      <a:r>
                        <a:rPr sz="1000" spc="10">
                          <a:latin typeface="Calibri"/>
                          <a:cs typeface="Calibri"/>
                        </a:rPr>
                        <a:t>(vascular</a:t>
                      </a:r>
                      <a:r>
                        <a:rPr sz="1000" spc="75">
                          <a:latin typeface="Calibri"/>
                          <a:cs typeface="Calibri"/>
                        </a:rPr>
                        <a:t> </a:t>
                      </a:r>
                      <a:r>
                        <a:rPr sz="1000" spc="10">
                          <a:latin typeface="Calibri"/>
                          <a:cs typeface="Calibri"/>
                        </a:rPr>
                        <a:t>brain</a:t>
                      </a:r>
                      <a:r>
                        <a:rPr sz="1000" spc="55">
                          <a:latin typeface="Calibri"/>
                          <a:cs typeface="Calibri"/>
                        </a:rPr>
                        <a:t> </a:t>
                      </a:r>
                      <a:r>
                        <a:rPr sz="1000" spc="-10">
                          <a:latin typeface="Calibri"/>
                          <a:cs typeface="Calibri"/>
                        </a:rPr>
                        <a:t>injury)</a:t>
                      </a:r>
                      <a:endParaRPr sz="1000">
                        <a:latin typeface="Calibri"/>
                        <a:cs typeface="Calibri"/>
                      </a:endParaRPr>
                    </a:p>
                  </a:txBody>
                  <a:tcPr marL="0" marR="0" marT="0" marB="0"/>
                </a:tc>
                <a:tc>
                  <a:txBody>
                    <a:bodyPr/>
                    <a:lstStyle/>
                    <a:p>
                      <a:pPr>
                        <a:lnSpc>
                          <a:spcPct val="100000"/>
                        </a:lnSpc>
                      </a:pPr>
                      <a:endParaRPr sz="1000">
                        <a:latin typeface="Times New Roman"/>
                        <a:cs typeface="Times New Roman"/>
                      </a:endParaRPr>
                    </a:p>
                    <a:p>
                      <a:pPr>
                        <a:lnSpc>
                          <a:spcPct val="100000"/>
                        </a:lnSpc>
                        <a:spcBef>
                          <a:spcPts val="220"/>
                        </a:spcBef>
                      </a:pPr>
                      <a:endParaRPr sz="1000">
                        <a:latin typeface="Times New Roman"/>
                        <a:cs typeface="Times New Roman"/>
                      </a:endParaRPr>
                    </a:p>
                    <a:p>
                      <a:pPr marL="5715" algn="ctr">
                        <a:lnSpc>
                          <a:spcPct val="100000"/>
                        </a:lnSpc>
                      </a:pPr>
                      <a:r>
                        <a:rPr sz="1000" spc="-50">
                          <a:latin typeface="Calibri"/>
                          <a:cs typeface="Calibri"/>
                        </a:rPr>
                        <a:t>–</a:t>
                      </a:r>
                      <a:endParaRPr sz="1000">
                        <a:latin typeface="Calibri"/>
                        <a:cs typeface="Calibri"/>
                      </a:endParaRPr>
                    </a:p>
                  </a:txBody>
                  <a:tcPr marL="0" marR="0" marT="0" marB="0">
                    <a:solidFill>
                      <a:srgbClr val="D9D9D9"/>
                    </a:solidFill>
                  </a:tcPr>
                </a:tc>
                <a:tc>
                  <a:txBody>
                    <a:bodyPr/>
                    <a:lstStyle/>
                    <a:p>
                      <a:pPr>
                        <a:lnSpc>
                          <a:spcPct val="100000"/>
                        </a:lnSpc>
                      </a:pPr>
                      <a:endParaRPr sz="1000">
                        <a:latin typeface="Times New Roman"/>
                        <a:cs typeface="Times New Roman"/>
                      </a:endParaRPr>
                    </a:p>
                    <a:p>
                      <a:pPr>
                        <a:lnSpc>
                          <a:spcPct val="100000"/>
                        </a:lnSpc>
                        <a:spcBef>
                          <a:spcPts val="220"/>
                        </a:spcBef>
                      </a:pPr>
                      <a:endParaRPr sz="1000">
                        <a:latin typeface="Times New Roman"/>
                        <a:cs typeface="Times New Roman"/>
                      </a:endParaRPr>
                    </a:p>
                    <a:p>
                      <a:pPr marL="4445" algn="ctr">
                        <a:lnSpc>
                          <a:spcPct val="100000"/>
                        </a:lnSpc>
                      </a:pPr>
                      <a:r>
                        <a:rPr sz="1000" spc="-50">
                          <a:latin typeface="Calibri"/>
                          <a:cs typeface="Calibri"/>
                        </a:rPr>
                        <a:t>–</a:t>
                      </a:r>
                      <a:endParaRPr sz="1000">
                        <a:latin typeface="Calibri"/>
                        <a:cs typeface="Calibri"/>
                      </a:endParaRPr>
                    </a:p>
                  </a:txBody>
                  <a:tcPr marL="0" marR="0" marT="0" marB="0"/>
                </a:tc>
                <a:tc>
                  <a:txBody>
                    <a:bodyPr/>
                    <a:lstStyle/>
                    <a:p>
                      <a:pPr marL="46355" marR="34290" algn="ctr">
                        <a:lnSpc>
                          <a:spcPct val="100000"/>
                        </a:lnSpc>
                        <a:spcBef>
                          <a:spcPts val="870"/>
                        </a:spcBef>
                      </a:pPr>
                      <a:r>
                        <a:rPr sz="1000">
                          <a:latin typeface="Calibri"/>
                          <a:cs typeface="Calibri"/>
                        </a:rPr>
                        <a:t>Anatomic</a:t>
                      </a:r>
                      <a:r>
                        <a:rPr sz="1000" spc="235">
                          <a:latin typeface="Calibri"/>
                          <a:cs typeface="Calibri"/>
                        </a:rPr>
                        <a:t> </a:t>
                      </a:r>
                      <a:r>
                        <a:rPr sz="1000" spc="-10">
                          <a:latin typeface="Calibri"/>
                          <a:cs typeface="Calibri"/>
                        </a:rPr>
                        <a:t>infarction, </a:t>
                      </a:r>
                      <a:r>
                        <a:rPr sz="1000">
                          <a:latin typeface="Calibri"/>
                          <a:cs typeface="Calibri"/>
                        </a:rPr>
                        <a:t>WMH,</a:t>
                      </a:r>
                      <a:r>
                        <a:rPr sz="1000" spc="5">
                          <a:latin typeface="Calibri"/>
                          <a:cs typeface="Calibri"/>
                        </a:rPr>
                        <a:t> </a:t>
                      </a:r>
                      <a:r>
                        <a:rPr sz="1000" spc="-10">
                          <a:latin typeface="Calibri"/>
                          <a:cs typeface="Calibri"/>
                        </a:rPr>
                        <a:t>abundant </a:t>
                      </a:r>
                      <a:r>
                        <a:rPr sz="1000">
                          <a:latin typeface="Calibri"/>
                          <a:cs typeface="Calibri"/>
                        </a:rPr>
                        <a:t>diluted</a:t>
                      </a:r>
                      <a:r>
                        <a:rPr sz="1000" spc="95">
                          <a:latin typeface="Calibri"/>
                          <a:cs typeface="Calibri"/>
                        </a:rPr>
                        <a:t> </a:t>
                      </a:r>
                      <a:r>
                        <a:rPr sz="1000" spc="-10">
                          <a:latin typeface="Calibri"/>
                          <a:cs typeface="Calibri"/>
                        </a:rPr>
                        <a:t>perivascular </a:t>
                      </a:r>
                      <a:r>
                        <a:rPr sz="1000" spc="65">
                          <a:latin typeface="Calibri"/>
                          <a:cs typeface="Calibri"/>
                        </a:rPr>
                        <a:t>spaces</a:t>
                      </a:r>
                      <a:endParaRPr sz="1000">
                        <a:latin typeface="Calibri"/>
                        <a:cs typeface="Calibri"/>
                      </a:endParaRPr>
                    </a:p>
                  </a:txBody>
                  <a:tcPr marL="0" marR="0" marT="82868" marB="0">
                    <a:solidFill>
                      <a:srgbClr val="D9D9D9"/>
                    </a:solidFill>
                  </a:tcPr>
                </a:tc>
                <a:extLst>
                  <a:ext uri="{0D108BD9-81ED-4DB2-BD59-A6C34878D82A}">
                    <a16:rowId xmlns:a16="http://schemas.microsoft.com/office/drawing/2014/main" val="10011"/>
                  </a:ext>
                </a:extLst>
              </a:tr>
              <a:tr h="222409">
                <a:tc>
                  <a:txBody>
                    <a:bodyPr/>
                    <a:lstStyle/>
                    <a:p>
                      <a:pPr marL="115570">
                        <a:lnSpc>
                          <a:spcPct val="100000"/>
                        </a:lnSpc>
                        <a:spcBef>
                          <a:spcPts val="484"/>
                        </a:spcBef>
                      </a:pPr>
                      <a:r>
                        <a:rPr sz="1000" b="1" spc="155">
                          <a:latin typeface="Calibri"/>
                          <a:cs typeface="Calibri"/>
                        </a:rPr>
                        <a:t>S</a:t>
                      </a:r>
                      <a:r>
                        <a:rPr sz="1000" b="1" spc="-25">
                          <a:latin typeface="Calibri"/>
                          <a:cs typeface="Calibri"/>
                        </a:rPr>
                        <a:t> </a:t>
                      </a:r>
                      <a:r>
                        <a:rPr sz="1000">
                          <a:latin typeface="Calibri"/>
                          <a:cs typeface="Calibri"/>
                        </a:rPr>
                        <a:t>(α-</a:t>
                      </a:r>
                      <a:r>
                        <a:rPr sz="1000" spc="-10">
                          <a:latin typeface="Calibri"/>
                          <a:cs typeface="Calibri"/>
                        </a:rPr>
                        <a:t>synuclein)</a:t>
                      </a:r>
                      <a:endParaRPr sz="1000">
                        <a:latin typeface="Calibri"/>
                        <a:cs typeface="Calibri"/>
                      </a:endParaRPr>
                    </a:p>
                  </a:txBody>
                  <a:tcPr marL="0" marR="0" marT="46196" marB="0">
                    <a:lnB w="28575">
                      <a:solidFill>
                        <a:srgbClr val="000000"/>
                      </a:solidFill>
                      <a:prstDash val="solid"/>
                    </a:lnB>
                  </a:tcPr>
                </a:tc>
                <a:tc>
                  <a:txBody>
                    <a:bodyPr/>
                    <a:lstStyle/>
                    <a:p>
                      <a:pPr marL="3810" algn="ctr">
                        <a:lnSpc>
                          <a:spcPct val="100000"/>
                        </a:lnSpc>
                        <a:spcBef>
                          <a:spcPts val="484"/>
                        </a:spcBef>
                      </a:pPr>
                      <a:r>
                        <a:rPr sz="1000">
                          <a:latin typeface="Calibri"/>
                          <a:cs typeface="Calibri"/>
                        </a:rPr>
                        <a:t>αSyn-</a:t>
                      </a:r>
                      <a:r>
                        <a:rPr sz="1000" spc="-25">
                          <a:latin typeface="Calibri"/>
                          <a:cs typeface="Calibri"/>
                        </a:rPr>
                        <a:t>SAA</a:t>
                      </a:r>
                      <a:endParaRPr sz="1000">
                        <a:latin typeface="Calibri"/>
                        <a:cs typeface="Calibri"/>
                      </a:endParaRPr>
                    </a:p>
                  </a:txBody>
                  <a:tcPr marL="0" marR="0" marT="46196" marB="0">
                    <a:lnB w="28575">
                      <a:solidFill>
                        <a:srgbClr val="000000"/>
                      </a:solidFill>
                      <a:prstDash val="solid"/>
                    </a:lnB>
                    <a:solidFill>
                      <a:srgbClr val="D9D9D9"/>
                    </a:solidFill>
                  </a:tcPr>
                </a:tc>
                <a:tc>
                  <a:txBody>
                    <a:bodyPr/>
                    <a:lstStyle/>
                    <a:p>
                      <a:pPr marL="4445" algn="ctr">
                        <a:lnSpc>
                          <a:spcPct val="100000"/>
                        </a:lnSpc>
                        <a:spcBef>
                          <a:spcPts val="484"/>
                        </a:spcBef>
                      </a:pPr>
                      <a:r>
                        <a:rPr sz="1000" spc="-50">
                          <a:latin typeface="Calibri"/>
                          <a:cs typeface="Calibri"/>
                        </a:rPr>
                        <a:t>–</a:t>
                      </a:r>
                      <a:endParaRPr sz="1000">
                        <a:latin typeface="Calibri"/>
                        <a:cs typeface="Calibri"/>
                      </a:endParaRPr>
                    </a:p>
                  </a:txBody>
                  <a:tcPr marL="0" marR="0" marT="46196" marB="0">
                    <a:lnB w="28575">
                      <a:solidFill>
                        <a:srgbClr val="000000"/>
                      </a:solidFill>
                      <a:prstDash val="solid"/>
                    </a:lnB>
                  </a:tcPr>
                </a:tc>
                <a:tc>
                  <a:txBody>
                    <a:bodyPr/>
                    <a:lstStyle/>
                    <a:p>
                      <a:pPr marL="6985" algn="ctr">
                        <a:lnSpc>
                          <a:spcPct val="100000"/>
                        </a:lnSpc>
                        <a:spcBef>
                          <a:spcPts val="484"/>
                        </a:spcBef>
                      </a:pPr>
                      <a:r>
                        <a:rPr sz="1000" spc="-50">
                          <a:latin typeface="Calibri"/>
                          <a:cs typeface="Calibri"/>
                        </a:rPr>
                        <a:t>–</a:t>
                      </a:r>
                      <a:endParaRPr sz="1000">
                        <a:latin typeface="Calibri"/>
                        <a:cs typeface="Calibri"/>
                      </a:endParaRPr>
                    </a:p>
                  </a:txBody>
                  <a:tcPr marL="0" marR="0" marT="46196" marB="0">
                    <a:lnB w="28575">
                      <a:solidFill>
                        <a:srgbClr val="000000"/>
                      </a:solidFill>
                      <a:prstDash val="solid"/>
                    </a:lnB>
                    <a:solidFill>
                      <a:srgbClr val="D9D9D9"/>
                    </a:solidFill>
                  </a:tcPr>
                </a:tc>
                <a:extLst>
                  <a:ext uri="{0D108BD9-81ED-4DB2-BD59-A6C34878D82A}">
                    <a16:rowId xmlns:a16="http://schemas.microsoft.com/office/drawing/2014/main" val="10012"/>
                  </a:ext>
                </a:extLst>
              </a:tr>
            </a:tbl>
          </a:graphicData>
        </a:graphic>
      </p:graphicFrame>
      <p:sp>
        <p:nvSpPr>
          <p:cNvPr id="4" name="object 4"/>
          <p:cNvSpPr/>
          <p:nvPr/>
        </p:nvSpPr>
        <p:spPr>
          <a:xfrm>
            <a:off x="6119812" y="2260636"/>
            <a:ext cx="3024188" cy="2922365"/>
          </a:xfrm>
          <a:custGeom>
            <a:avLst/>
            <a:gdLst/>
            <a:ahLst/>
            <a:cxnLst/>
            <a:rect l="l" t="t" r="r" b="b"/>
            <a:pathLst>
              <a:path w="4032250" h="4783455">
                <a:moveTo>
                  <a:pt x="3359785" y="0"/>
                </a:moveTo>
                <a:lnTo>
                  <a:pt x="671956" y="0"/>
                </a:lnTo>
                <a:lnTo>
                  <a:pt x="623970" y="1687"/>
                </a:lnTo>
                <a:lnTo>
                  <a:pt x="576894" y="6673"/>
                </a:lnTo>
                <a:lnTo>
                  <a:pt x="530842" y="14844"/>
                </a:lnTo>
                <a:lnTo>
                  <a:pt x="485928" y="26086"/>
                </a:lnTo>
                <a:lnTo>
                  <a:pt x="442265" y="40285"/>
                </a:lnTo>
                <a:lnTo>
                  <a:pt x="399968" y="57329"/>
                </a:lnTo>
                <a:lnTo>
                  <a:pt x="359149" y="77102"/>
                </a:lnTo>
                <a:lnTo>
                  <a:pt x="319923" y="99492"/>
                </a:lnTo>
                <a:lnTo>
                  <a:pt x="282404" y="124385"/>
                </a:lnTo>
                <a:lnTo>
                  <a:pt x="246705" y="151666"/>
                </a:lnTo>
                <a:lnTo>
                  <a:pt x="212940" y="181222"/>
                </a:lnTo>
                <a:lnTo>
                  <a:pt x="181222" y="212940"/>
                </a:lnTo>
                <a:lnTo>
                  <a:pt x="151666" y="246705"/>
                </a:lnTo>
                <a:lnTo>
                  <a:pt x="124385" y="282404"/>
                </a:lnTo>
                <a:lnTo>
                  <a:pt x="99492" y="319923"/>
                </a:lnTo>
                <a:lnTo>
                  <a:pt x="77102" y="359149"/>
                </a:lnTo>
                <a:lnTo>
                  <a:pt x="57329" y="399968"/>
                </a:lnTo>
                <a:lnTo>
                  <a:pt x="40285" y="442265"/>
                </a:lnTo>
                <a:lnTo>
                  <a:pt x="26086" y="485928"/>
                </a:lnTo>
                <a:lnTo>
                  <a:pt x="14844" y="530842"/>
                </a:lnTo>
                <a:lnTo>
                  <a:pt x="6673" y="576894"/>
                </a:lnTo>
                <a:lnTo>
                  <a:pt x="1687" y="623970"/>
                </a:lnTo>
                <a:lnTo>
                  <a:pt x="0" y="671957"/>
                </a:lnTo>
                <a:lnTo>
                  <a:pt x="0" y="4111244"/>
                </a:lnTo>
                <a:lnTo>
                  <a:pt x="1687" y="4159233"/>
                </a:lnTo>
                <a:lnTo>
                  <a:pt x="6673" y="4206312"/>
                </a:lnTo>
                <a:lnTo>
                  <a:pt x="14844" y="4252367"/>
                </a:lnTo>
                <a:lnTo>
                  <a:pt x="26086" y="4297283"/>
                </a:lnTo>
                <a:lnTo>
                  <a:pt x="40285" y="4340948"/>
                </a:lnTo>
                <a:lnTo>
                  <a:pt x="57329" y="4383247"/>
                </a:lnTo>
                <a:lnTo>
                  <a:pt x="77102" y="4424068"/>
                </a:lnTo>
                <a:lnTo>
                  <a:pt x="99492" y="4463295"/>
                </a:lnTo>
                <a:lnTo>
                  <a:pt x="124385" y="4500816"/>
                </a:lnTo>
                <a:lnTo>
                  <a:pt x="151666" y="4536516"/>
                </a:lnTo>
                <a:lnTo>
                  <a:pt x="181222" y="4570282"/>
                </a:lnTo>
                <a:lnTo>
                  <a:pt x="212940" y="4602001"/>
                </a:lnTo>
                <a:lnTo>
                  <a:pt x="246705" y="4631558"/>
                </a:lnTo>
                <a:lnTo>
                  <a:pt x="282404" y="4658839"/>
                </a:lnTo>
                <a:lnTo>
                  <a:pt x="319923" y="4683732"/>
                </a:lnTo>
                <a:lnTo>
                  <a:pt x="359149" y="4706122"/>
                </a:lnTo>
                <a:lnTo>
                  <a:pt x="399968" y="4725896"/>
                </a:lnTo>
                <a:lnTo>
                  <a:pt x="442265" y="4742940"/>
                </a:lnTo>
                <a:lnTo>
                  <a:pt x="485928" y="4757139"/>
                </a:lnTo>
                <a:lnTo>
                  <a:pt x="530842" y="4768382"/>
                </a:lnTo>
                <a:lnTo>
                  <a:pt x="576894" y="4776553"/>
                </a:lnTo>
                <a:lnTo>
                  <a:pt x="623970" y="4781539"/>
                </a:lnTo>
                <a:lnTo>
                  <a:pt x="671956" y="4783226"/>
                </a:lnTo>
                <a:lnTo>
                  <a:pt x="3359785" y="4783226"/>
                </a:lnTo>
                <a:lnTo>
                  <a:pt x="3407771" y="4781539"/>
                </a:lnTo>
                <a:lnTo>
                  <a:pt x="3454847" y="4776553"/>
                </a:lnTo>
                <a:lnTo>
                  <a:pt x="3500899" y="4768382"/>
                </a:lnTo>
                <a:lnTo>
                  <a:pt x="3545813" y="4757139"/>
                </a:lnTo>
                <a:lnTo>
                  <a:pt x="3589476" y="4742940"/>
                </a:lnTo>
                <a:lnTo>
                  <a:pt x="3631773" y="4725896"/>
                </a:lnTo>
                <a:lnTo>
                  <a:pt x="3672592" y="4706122"/>
                </a:lnTo>
                <a:lnTo>
                  <a:pt x="3711818" y="4683732"/>
                </a:lnTo>
                <a:lnTo>
                  <a:pt x="3749337" y="4658839"/>
                </a:lnTo>
                <a:lnTo>
                  <a:pt x="3785036" y="4631558"/>
                </a:lnTo>
                <a:lnTo>
                  <a:pt x="3818801" y="4602001"/>
                </a:lnTo>
                <a:lnTo>
                  <a:pt x="3850519" y="4570282"/>
                </a:lnTo>
                <a:lnTo>
                  <a:pt x="3880075" y="4536516"/>
                </a:lnTo>
                <a:lnTo>
                  <a:pt x="3907356" y="4500816"/>
                </a:lnTo>
                <a:lnTo>
                  <a:pt x="3932249" y="4463295"/>
                </a:lnTo>
                <a:lnTo>
                  <a:pt x="3954639" y="4424068"/>
                </a:lnTo>
                <a:lnTo>
                  <a:pt x="3974412" y="4383247"/>
                </a:lnTo>
                <a:lnTo>
                  <a:pt x="3991456" y="4340948"/>
                </a:lnTo>
                <a:lnTo>
                  <a:pt x="4005655" y="4297283"/>
                </a:lnTo>
                <a:lnTo>
                  <a:pt x="4016897" y="4252367"/>
                </a:lnTo>
                <a:lnTo>
                  <a:pt x="4025068" y="4206312"/>
                </a:lnTo>
                <a:lnTo>
                  <a:pt x="4030054" y="4159233"/>
                </a:lnTo>
                <a:lnTo>
                  <a:pt x="4031742" y="4111244"/>
                </a:lnTo>
                <a:lnTo>
                  <a:pt x="4031742" y="671957"/>
                </a:lnTo>
                <a:lnTo>
                  <a:pt x="4030054" y="623970"/>
                </a:lnTo>
                <a:lnTo>
                  <a:pt x="4025068" y="576894"/>
                </a:lnTo>
                <a:lnTo>
                  <a:pt x="4016897" y="530842"/>
                </a:lnTo>
                <a:lnTo>
                  <a:pt x="4005655" y="485928"/>
                </a:lnTo>
                <a:lnTo>
                  <a:pt x="3991456" y="442265"/>
                </a:lnTo>
                <a:lnTo>
                  <a:pt x="3974412" y="399968"/>
                </a:lnTo>
                <a:lnTo>
                  <a:pt x="3954639" y="359149"/>
                </a:lnTo>
                <a:lnTo>
                  <a:pt x="3932249" y="319923"/>
                </a:lnTo>
                <a:lnTo>
                  <a:pt x="3907356" y="282404"/>
                </a:lnTo>
                <a:lnTo>
                  <a:pt x="3880075" y="246705"/>
                </a:lnTo>
                <a:lnTo>
                  <a:pt x="3850519" y="212940"/>
                </a:lnTo>
                <a:lnTo>
                  <a:pt x="3818801" y="181222"/>
                </a:lnTo>
                <a:lnTo>
                  <a:pt x="3785036" y="151666"/>
                </a:lnTo>
                <a:lnTo>
                  <a:pt x="3749337" y="124385"/>
                </a:lnTo>
                <a:lnTo>
                  <a:pt x="3711818" y="99492"/>
                </a:lnTo>
                <a:lnTo>
                  <a:pt x="3672592" y="77102"/>
                </a:lnTo>
                <a:lnTo>
                  <a:pt x="3631773" y="57329"/>
                </a:lnTo>
                <a:lnTo>
                  <a:pt x="3589476" y="40285"/>
                </a:lnTo>
                <a:lnTo>
                  <a:pt x="3545813" y="26086"/>
                </a:lnTo>
                <a:lnTo>
                  <a:pt x="3500899" y="14844"/>
                </a:lnTo>
                <a:lnTo>
                  <a:pt x="3454847" y="6673"/>
                </a:lnTo>
                <a:lnTo>
                  <a:pt x="3407771" y="1687"/>
                </a:lnTo>
                <a:lnTo>
                  <a:pt x="3359785" y="0"/>
                </a:lnTo>
                <a:close/>
              </a:path>
            </a:pathLst>
          </a:custGeom>
          <a:solidFill>
            <a:srgbClr val="0D2841"/>
          </a:solidFill>
        </p:spPr>
        <p:txBody>
          <a:bodyPr wrap="square" lIns="0" tIns="0" rIns="0" bIns="0" rtlCol="0"/>
          <a:lstStyle/>
          <a:p>
            <a:endParaRPr sz="1350"/>
          </a:p>
        </p:txBody>
      </p:sp>
      <p:sp>
        <p:nvSpPr>
          <p:cNvPr id="5" name="object 5"/>
          <p:cNvSpPr txBox="1"/>
          <p:nvPr/>
        </p:nvSpPr>
        <p:spPr>
          <a:xfrm>
            <a:off x="6329839" y="2546544"/>
            <a:ext cx="2604134" cy="2350548"/>
          </a:xfrm>
          <a:prstGeom prst="rect">
            <a:avLst/>
          </a:prstGeom>
        </p:spPr>
        <p:txBody>
          <a:bodyPr vert="horz" wrap="square" lIns="0" tIns="8096" rIns="0" bIns="0" rtlCol="0">
            <a:spAutoFit/>
          </a:bodyPr>
          <a:lstStyle/>
          <a:p>
            <a:pPr marL="9525" marR="165259">
              <a:lnSpc>
                <a:spcPct val="102099"/>
              </a:lnSpc>
              <a:spcBef>
                <a:spcPts val="64"/>
              </a:spcBef>
            </a:pPr>
            <a:r>
              <a:rPr sz="1275">
                <a:solidFill>
                  <a:srgbClr val="FFFFFF"/>
                </a:solidFill>
                <a:latin typeface="Arial"/>
                <a:cs typeface="Arial"/>
              </a:rPr>
              <a:t>The</a:t>
            </a:r>
            <a:r>
              <a:rPr sz="1275" spc="30">
                <a:solidFill>
                  <a:srgbClr val="FFFFFF"/>
                </a:solidFill>
                <a:latin typeface="Arial"/>
                <a:cs typeface="Arial"/>
              </a:rPr>
              <a:t> </a:t>
            </a:r>
            <a:r>
              <a:rPr sz="1275">
                <a:solidFill>
                  <a:srgbClr val="FFFFFF"/>
                </a:solidFill>
                <a:latin typeface="Arial"/>
                <a:cs typeface="Arial"/>
              </a:rPr>
              <a:t>new</a:t>
            </a:r>
            <a:r>
              <a:rPr sz="1275" spc="26">
                <a:solidFill>
                  <a:srgbClr val="FFFFFF"/>
                </a:solidFill>
                <a:latin typeface="Arial"/>
                <a:cs typeface="Arial"/>
              </a:rPr>
              <a:t> </a:t>
            </a:r>
            <a:r>
              <a:rPr sz="1275">
                <a:solidFill>
                  <a:srgbClr val="FFFFFF"/>
                </a:solidFill>
                <a:latin typeface="Arial"/>
                <a:cs typeface="Arial"/>
              </a:rPr>
              <a:t>criteria</a:t>
            </a:r>
            <a:r>
              <a:rPr sz="1275" spc="38">
                <a:solidFill>
                  <a:srgbClr val="FFFFFF"/>
                </a:solidFill>
                <a:latin typeface="Arial"/>
                <a:cs typeface="Arial"/>
              </a:rPr>
              <a:t> </a:t>
            </a:r>
            <a:r>
              <a:rPr sz="1275">
                <a:solidFill>
                  <a:srgbClr val="FFFFFF"/>
                </a:solidFill>
                <a:latin typeface="Arial"/>
                <a:cs typeface="Arial"/>
              </a:rPr>
              <a:t>are</a:t>
            </a:r>
            <a:r>
              <a:rPr sz="1275" spc="26">
                <a:solidFill>
                  <a:srgbClr val="FFFFFF"/>
                </a:solidFill>
                <a:latin typeface="Arial"/>
                <a:cs typeface="Arial"/>
              </a:rPr>
              <a:t> </a:t>
            </a:r>
            <a:r>
              <a:rPr sz="1275">
                <a:solidFill>
                  <a:srgbClr val="FFFFFF"/>
                </a:solidFill>
                <a:latin typeface="Arial"/>
                <a:cs typeface="Arial"/>
              </a:rPr>
              <a:t>an</a:t>
            </a:r>
            <a:r>
              <a:rPr sz="1275" spc="23">
                <a:solidFill>
                  <a:srgbClr val="FFFFFF"/>
                </a:solidFill>
                <a:latin typeface="Arial"/>
                <a:cs typeface="Arial"/>
              </a:rPr>
              <a:t> </a:t>
            </a:r>
            <a:r>
              <a:rPr sz="1275">
                <a:solidFill>
                  <a:srgbClr val="FFFFFF"/>
                </a:solidFill>
                <a:latin typeface="Arial"/>
                <a:cs typeface="Arial"/>
              </a:rPr>
              <a:t>update</a:t>
            </a:r>
            <a:r>
              <a:rPr sz="1275" spc="34">
                <a:solidFill>
                  <a:srgbClr val="FFFFFF"/>
                </a:solidFill>
                <a:latin typeface="Arial"/>
                <a:cs typeface="Arial"/>
              </a:rPr>
              <a:t> </a:t>
            </a:r>
            <a:r>
              <a:rPr sz="1275" spc="-26">
                <a:solidFill>
                  <a:srgbClr val="FFFFFF"/>
                </a:solidFill>
                <a:latin typeface="Arial"/>
                <a:cs typeface="Arial"/>
              </a:rPr>
              <a:t>to </a:t>
            </a:r>
            <a:r>
              <a:rPr sz="1275">
                <a:solidFill>
                  <a:srgbClr val="FFFFFF"/>
                </a:solidFill>
                <a:latin typeface="Arial"/>
                <a:cs typeface="Arial"/>
              </a:rPr>
              <a:t>the</a:t>
            </a:r>
            <a:r>
              <a:rPr sz="1275" spc="38">
                <a:solidFill>
                  <a:srgbClr val="FFFFFF"/>
                </a:solidFill>
                <a:latin typeface="Arial"/>
                <a:cs typeface="Arial"/>
              </a:rPr>
              <a:t> </a:t>
            </a:r>
            <a:r>
              <a:rPr sz="1275">
                <a:solidFill>
                  <a:srgbClr val="FFFFFF"/>
                </a:solidFill>
                <a:latin typeface="Arial"/>
                <a:cs typeface="Arial"/>
              </a:rPr>
              <a:t>2018</a:t>
            </a:r>
            <a:r>
              <a:rPr sz="1275" spc="34">
                <a:solidFill>
                  <a:srgbClr val="FFFFFF"/>
                </a:solidFill>
                <a:latin typeface="Arial"/>
                <a:cs typeface="Arial"/>
              </a:rPr>
              <a:t> </a:t>
            </a:r>
            <a:r>
              <a:rPr sz="1275">
                <a:solidFill>
                  <a:srgbClr val="FFFFFF"/>
                </a:solidFill>
                <a:latin typeface="Arial"/>
                <a:cs typeface="Arial"/>
              </a:rPr>
              <a:t>research</a:t>
            </a:r>
            <a:r>
              <a:rPr sz="1275" spc="30">
                <a:solidFill>
                  <a:srgbClr val="FFFFFF"/>
                </a:solidFill>
                <a:latin typeface="Arial"/>
                <a:cs typeface="Arial"/>
              </a:rPr>
              <a:t> </a:t>
            </a:r>
            <a:r>
              <a:rPr sz="1275" spc="-8">
                <a:solidFill>
                  <a:srgbClr val="FFFFFF"/>
                </a:solidFill>
                <a:latin typeface="Arial"/>
                <a:cs typeface="Arial"/>
              </a:rPr>
              <a:t>framework </a:t>
            </a:r>
            <a:r>
              <a:rPr sz="1275">
                <a:solidFill>
                  <a:srgbClr val="FFFFFF"/>
                </a:solidFill>
                <a:latin typeface="Arial"/>
                <a:cs typeface="Arial"/>
              </a:rPr>
              <a:t>based</a:t>
            </a:r>
            <a:r>
              <a:rPr sz="1275" spc="26">
                <a:solidFill>
                  <a:srgbClr val="FFFFFF"/>
                </a:solidFill>
                <a:latin typeface="Arial"/>
                <a:cs typeface="Arial"/>
              </a:rPr>
              <a:t> </a:t>
            </a:r>
            <a:r>
              <a:rPr sz="1275">
                <a:solidFill>
                  <a:srgbClr val="FFFFFF"/>
                </a:solidFill>
                <a:latin typeface="Arial"/>
                <a:cs typeface="Arial"/>
              </a:rPr>
              <a:t>on</a:t>
            </a:r>
            <a:r>
              <a:rPr sz="1275" spc="34">
                <a:solidFill>
                  <a:srgbClr val="FFFFFF"/>
                </a:solidFill>
                <a:latin typeface="Arial"/>
                <a:cs typeface="Arial"/>
              </a:rPr>
              <a:t> </a:t>
            </a:r>
            <a:r>
              <a:rPr sz="1275">
                <a:solidFill>
                  <a:srgbClr val="FFFFFF"/>
                </a:solidFill>
                <a:latin typeface="Arial"/>
                <a:cs typeface="Arial"/>
              </a:rPr>
              <a:t>recent</a:t>
            </a:r>
            <a:r>
              <a:rPr sz="1275" spc="41">
                <a:solidFill>
                  <a:srgbClr val="FFFFFF"/>
                </a:solidFill>
                <a:latin typeface="Arial"/>
                <a:cs typeface="Arial"/>
              </a:rPr>
              <a:t> </a:t>
            </a:r>
            <a:r>
              <a:rPr sz="1275" spc="-8">
                <a:solidFill>
                  <a:srgbClr val="FFFFFF"/>
                </a:solidFill>
                <a:latin typeface="Arial"/>
                <a:cs typeface="Arial"/>
              </a:rPr>
              <a:t>developments</a:t>
            </a:r>
            <a:endParaRPr sz="1275">
              <a:latin typeface="Arial"/>
              <a:cs typeface="Arial"/>
            </a:endParaRPr>
          </a:p>
          <a:p>
            <a:pPr marL="413861" marR="3810" indent="-285750">
              <a:lnSpc>
                <a:spcPct val="101899"/>
              </a:lnSpc>
              <a:spcBef>
                <a:spcPts val="600"/>
              </a:spcBef>
              <a:buChar char="•"/>
              <a:tabLst>
                <a:tab pos="413861" algn="l"/>
              </a:tabLst>
            </a:pPr>
            <a:r>
              <a:rPr sz="1275">
                <a:solidFill>
                  <a:srgbClr val="FFFFFF"/>
                </a:solidFill>
                <a:latin typeface="Arial"/>
                <a:cs typeface="Arial"/>
              </a:rPr>
              <a:t>Disease-modifying</a:t>
            </a:r>
            <a:r>
              <a:rPr sz="1275" spc="79">
                <a:solidFill>
                  <a:srgbClr val="FFFFFF"/>
                </a:solidFill>
                <a:latin typeface="Arial"/>
                <a:cs typeface="Arial"/>
              </a:rPr>
              <a:t> </a:t>
            </a:r>
            <a:r>
              <a:rPr sz="1275" spc="-8">
                <a:solidFill>
                  <a:srgbClr val="FFFFFF"/>
                </a:solidFill>
                <a:latin typeface="Arial"/>
                <a:cs typeface="Arial"/>
              </a:rPr>
              <a:t>therapies </a:t>
            </a:r>
            <a:r>
              <a:rPr sz="1275">
                <a:solidFill>
                  <a:srgbClr val="FFFFFF"/>
                </a:solidFill>
                <a:latin typeface="Arial"/>
                <a:cs typeface="Arial"/>
              </a:rPr>
              <a:t>for</a:t>
            </a:r>
            <a:r>
              <a:rPr sz="1275" spc="-45">
                <a:solidFill>
                  <a:srgbClr val="FFFFFF"/>
                </a:solidFill>
                <a:latin typeface="Arial"/>
                <a:cs typeface="Arial"/>
              </a:rPr>
              <a:t> </a:t>
            </a:r>
            <a:r>
              <a:rPr sz="1275">
                <a:solidFill>
                  <a:srgbClr val="FFFFFF"/>
                </a:solidFill>
                <a:latin typeface="Arial"/>
                <a:cs typeface="Arial"/>
              </a:rPr>
              <a:t>AD</a:t>
            </a:r>
            <a:r>
              <a:rPr sz="1275" spc="34">
                <a:solidFill>
                  <a:srgbClr val="FFFFFF"/>
                </a:solidFill>
                <a:latin typeface="Arial"/>
                <a:cs typeface="Arial"/>
              </a:rPr>
              <a:t> </a:t>
            </a:r>
            <a:r>
              <a:rPr sz="1275">
                <a:solidFill>
                  <a:srgbClr val="FFFFFF"/>
                </a:solidFill>
                <a:latin typeface="Arial"/>
                <a:cs typeface="Arial"/>
              </a:rPr>
              <a:t>prompted</a:t>
            </a:r>
            <a:r>
              <a:rPr sz="1275" spc="41">
                <a:solidFill>
                  <a:srgbClr val="FFFFFF"/>
                </a:solidFill>
                <a:latin typeface="Arial"/>
                <a:cs typeface="Arial"/>
              </a:rPr>
              <a:t> </a:t>
            </a:r>
            <a:r>
              <a:rPr sz="1275">
                <a:solidFill>
                  <a:srgbClr val="FFFFFF"/>
                </a:solidFill>
                <a:latin typeface="Arial"/>
                <a:cs typeface="Arial"/>
              </a:rPr>
              <a:t>shift</a:t>
            </a:r>
            <a:r>
              <a:rPr sz="1275" spc="41">
                <a:solidFill>
                  <a:srgbClr val="FFFFFF"/>
                </a:solidFill>
                <a:latin typeface="Arial"/>
                <a:cs typeface="Arial"/>
              </a:rPr>
              <a:t> </a:t>
            </a:r>
            <a:r>
              <a:rPr sz="1275" spc="-15">
                <a:solidFill>
                  <a:srgbClr val="FFFFFF"/>
                </a:solidFill>
                <a:latin typeface="Arial"/>
                <a:cs typeface="Arial"/>
              </a:rPr>
              <a:t>from </a:t>
            </a:r>
            <a:r>
              <a:rPr sz="1275">
                <a:solidFill>
                  <a:srgbClr val="FFFFFF"/>
                </a:solidFill>
                <a:latin typeface="Arial"/>
                <a:cs typeface="Arial"/>
              </a:rPr>
              <a:t>research</a:t>
            </a:r>
            <a:r>
              <a:rPr sz="1275" spc="30">
                <a:solidFill>
                  <a:srgbClr val="FFFFFF"/>
                </a:solidFill>
                <a:latin typeface="Arial"/>
                <a:cs typeface="Arial"/>
              </a:rPr>
              <a:t> </a:t>
            </a:r>
            <a:r>
              <a:rPr sz="1275">
                <a:solidFill>
                  <a:srgbClr val="FFFFFF"/>
                </a:solidFill>
                <a:latin typeface="Arial"/>
                <a:cs typeface="Arial"/>
              </a:rPr>
              <a:t>framework</a:t>
            </a:r>
            <a:r>
              <a:rPr sz="1275" spc="49">
                <a:solidFill>
                  <a:srgbClr val="FFFFFF"/>
                </a:solidFill>
                <a:latin typeface="Arial"/>
                <a:cs typeface="Arial"/>
              </a:rPr>
              <a:t> </a:t>
            </a:r>
            <a:r>
              <a:rPr sz="1275">
                <a:solidFill>
                  <a:srgbClr val="FFFFFF"/>
                </a:solidFill>
                <a:latin typeface="Arial"/>
                <a:cs typeface="Arial"/>
              </a:rPr>
              <a:t>to</a:t>
            </a:r>
            <a:r>
              <a:rPr sz="1275" spc="30">
                <a:solidFill>
                  <a:srgbClr val="FFFFFF"/>
                </a:solidFill>
                <a:latin typeface="Arial"/>
                <a:cs typeface="Arial"/>
              </a:rPr>
              <a:t> </a:t>
            </a:r>
            <a:r>
              <a:rPr sz="1275" spc="-8">
                <a:solidFill>
                  <a:srgbClr val="FFFFFF"/>
                </a:solidFill>
                <a:latin typeface="Arial"/>
                <a:cs typeface="Arial"/>
              </a:rPr>
              <a:t>criteria </a:t>
            </a:r>
            <a:r>
              <a:rPr sz="1275">
                <a:solidFill>
                  <a:srgbClr val="FFFFFF"/>
                </a:solidFill>
                <a:latin typeface="Arial"/>
                <a:cs typeface="Arial"/>
              </a:rPr>
              <a:t>for</a:t>
            </a:r>
            <a:r>
              <a:rPr sz="1275" spc="34">
                <a:solidFill>
                  <a:srgbClr val="FFFFFF"/>
                </a:solidFill>
                <a:latin typeface="Arial"/>
                <a:cs typeface="Arial"/>
              </a:rPr>
              <a:t> </a:t>
            </a:r>
            <a:r>
              <a:rPr sz="1275">
                <a:solidFill>
                  <a:srgbClr val="FFFFFF"/>
                </a:solidFill>
                <a:latin typeface="Arial"/>
                <a:cs typeface="Arial"/>
              </a:rPr>
              <a:t>diagnosis</a:t>
            </a:r>
            <a:r>
              <a:rPr sz="1275" spc="45">
                <a:solidFill>
                  <a:srgbClr val="FFFFFF"/>
                </a:solidFill>
                <a:latin typeface="Arial"/>
                <a:cs typeface="Arial"/>
              </a:rPr>
              <a:t> </a:t>
            </a:r>
            <a:r>
              <a:rPr sz="1275">
                <a:solidFill>
                  <a:srgbClr val="FFFFFF"/>
                </a:solidFill>
                <a:latin typeface="Arial"/>
                <a:cs typeface="Arial"/>
              </a:rPr>
              <a:t>and</a:t>
            </a:r>
            <a:r>
              <a:rPr sz="1275" spc="45">
                <a:solidFill>
                  <a:srgbClr val="FFFFFF"/>
                </a:solidFill>
                <a:latin typeface="Arial"/>
                <a:cs typeface="Arial"/>
              </a:rPr>
              <a:t> </a:t>
            </a:r>
            <a:r>
              <a:rPr sz="1275">
                <a:solidFill>
                  <a:srgbClr val="FFFFFF"/>
                </a:solidFill>
                <a:latin typeface="Arial"/>
                <a:cs typeface="Arial"/>
              </a:rPr>
              <a:t>staging</a:t>
            </a:r>
            <a:r>
              <a:rPr sz="1275" spc="45">
                <a:solidFill>
                  <a:srgbClr val="FFFFFF"/>
                </a:solidFill>
                <a:latin typeface="Arial"/>
                <a:cs typeface="Arial"/>
              </a:rPr>
              <a:t> </a:t>
            </a:r>
            <a:r>
              <a:rPr sz="1275" spc="-19">
                <a:solidFill>
                  <a:srgbClr val="FFFFFF"/>
                </a:solidFill>
                <a:latin typeface="Arial"/>
                <a:cs typeface="Arial"/>
              </a:rPr>
              <a:t>to </a:t>
            </a:r>
            <a:r>
              <a:rPr sz="1275">
                <a:solidFill>
                  <a:srgbClr val="FFFFFF"/>
                </a:solidFill>
                <a:latin typeface="Arial"/>
                <a:cs typeface="Arial"/>
              </a:rPr>
              <a:t>inform</a:t>
            </a:r>
            <a:r>
              <a:rPr sz="1275" spc="41">
                <a:solidFill>
                  <a:srgbClr val="FFFFFF"/>
                </a:solidFill>
                <a:latin typeface="Arial"/>
                <a:cs typeface="Arial"/>
              </a:rPr>
              <a:t> </a:t>
            </a:r>
            <a:r>
              <a:rPr sz="1275">
                <a:solidFill>
                  <a:srgbClr val="FFFFFF"/>
                </a:solidFill>
                <a:latin typeface="Arial"/>
                <a:cs typeface="Arial"/>
              </a:rPr>
              <a:t>clinical</a:t>
            </a:r>
            <a:r>
              <a:rPr sz="1275" spc="45">
                <a:solidFill>
                  <a:srgbClr val="FFFFFF"/>
                </a:solidFill>
                <a:latin typeface="Arial"/>
                <a:cs typeface="Arial"/>
              </a:rPr>
              <a:t> </a:t>
            </a:r>
            <a:r>
              <a:rPr sz="1275" spc="-15">
                <a:solidFill>
                  <a:srgbClr val="FFFFFF"/>
                </a:solidFill>
                <a:latin typeface="Arial"/>
                <a:cs typeface="Arial"/>
              </a:rPr>
              <a:t>care</a:t>
            </a:r>
            <a:endParaRPr sz="1275">
              <a:latin typeface="Arial"/>
              <a:cs typeface="Arial"/>
            </a:endParaRPr>
          </a:p>
          <a:p>
            <a:pPr marL="413861" marR="139541" indent="-285750">
              <a:lnSpc>
                <a:spcPct val="102099"/>
              </a:lnSpc>
              <a:spcBef>
                <a:spcPts val="596"/>
              </a:spcBef>
              <a:buChar char="•"/>
              <a:tabLst>
                <a:tab pos="413861" algn="l"/>
              </a:tabLst>
            </a:pPr>
            <a:r>
              <a:rPr sz="1275">
                <a:solidFill>
                  <a:srgbClr val="FFFFFF"/>
                </a:solidFill>
                <a:latin typeface="Arial"/>
                <a:cs typeface="Arial"/>
              </a:rPr>
              <a:t>Plasma-based</a:t>
            </a:r>
            <a:r>
              <a:rPr sz="1275" spc="56">
                <a:solidFill>
                  <a:srgbClr val="FFFFFF"/>
                </a:solidFill>
                <a:latin typeface="Arial"/>
                <a:cs typeface="Arial"/>
              </a:rPr>
              <a:t> </a:t>
            </a:r>
            <a:r>
              <a:rPr sz="1275" spc="-8">
                <a:solidFill>
                  <a:srgbClr val="FFFFFF"/>
                </a:solidFill>
                <a:latin typeface="Arial"/>
                <a:cs typeface="Arial"/>
              </a:rPr>
              <a:t>biomarkers </a:t>
            </a:r>
            <a:r>
              <a:rPr sz="1275">
                <a:solidFill>
                  <a:srgbClr val="FFFFFF"/>
                </a:solidFill>
                <a:latin typeface="Arial"/>
                <a:cs typeface="Arial"/>
              </a:rPr>
              <a:t>have</a:t>
            </a:r>
            <a:r>
              <a:rPr sz="1275" spc="26">
                <a:solidFill>
                  <a:srgbClr val="FFFFFF"/>
                </a:solidFill>
                <a:latin typeface="Arial"/>
                <a:cs typeface="Arial"/>
              </a:rPr>
              <a:t> </a:t>
            </a:r>
            <a:r>
              <a:rPr sz="1275">
                <a:solidFill>
                  <a:srgbClr val="FFFFFF"/>
                </a:solidFill>
                <a:latin typeface="Arial"/>
                <a:cs typeface="Arial"/>
              </a:rPr>
              <a:t>been</a:t>
            </a:r>
            <a:r>
              <a:rPr sz="1275" spc="45">
                <a:solidFill>
                  <a:srgbClr val="FFFFFF"/>
                </a:solidFill>
                <a:latin typeface="Arial"/>
                <a:cs typeface="Arial"/>
              </a:rPr>
              <a:t> </a:t>
            </a:r>
            <a:r>
              <a:rPr sz="1275">
                <a:solidFill>
                  <a:srgbClr val="FFFFFF"/>
                </a:solidFill>
                <a:latin typeface="Arial"/>
                <a:cs typeface="Arial"/>
              </a:rPr>
              <a:t>incorporated</a:t>
            </a:r>
            <a:r>
              <a:rPr sz="1275" spc="45">
                <a:solidFill>
                  <a:srgbClr val="FFFFFF"/>
                </a:solidFill>
                <a:latin typeface="Arial"/>
                <a:cs typeface="Arial"/>
              </a:rPr>
              <a:t> </a:t>
            </a:r>
            <a:r>
              <a:rPr sz="1275" spc="-15">
                <a:solidFill>
                  <a:srgbClr val="FFFFFF"/>
                </a:solidFill>
                <a:latin typeface="Arial"/>
                <a:cs typeface="Arial"/>
              </a:rPr>
              <a:t>into </a:t>
            </a:r>
            <a:r>
              <a:rPr sz="1275">
                <a:solidFill>
                  <a:srgbClr val="FFFFFF"/>
                </a:solidFill>
                <a:latin typeface="Arial"/>
                <a:cs typeface="Arial"/>
              </a:rPr>
              <a:t>updated</a:t>
            </a:r>
            <a:r>
              <a:rPr sz="1275" spc="41">
                <a:solidFill>
                  <a:srgbClr val="FFFFFF"/>
                </a:solidFill>
                <a:latin typeface="Arial"/>
                <a:cs typeface="Arial"/>
              </a:rPr>
              <a:t> </a:t>
            </a:r>
            <a:r>
              <a:rPr sz="1275" spc="-8">
                <a:solidFill>
                  <a:srgbClr val="FFFFFF"/>
                </a:solidFill>
                <a:latin typeface="Arial"/>
                <a:cs typeface="Arial"/>
              </a:rPr>
              <a:t>criteria</a:t>
            </a:r>
            <a:endParaRPr sz="1275">
              <a:latin typeface="Arial"/>
              <a:cs typeface="Arial"/>
            </a:endParaRPr>
          </a:p>
        </p:txBody>
      </p:sp>
      <p:sp>
        <p:nvSpPr>
          <p:cNvPr id="6" name="object 6"/>
          <p:cNvSpPr txBox="1"/>
          <p:nvPr/>
        </p:nvSpPr>
        <p:spPr>
          <a:xfrm>
            <a:off x="137922" y="5761254"/>
            <a:ext cx="1675924" cy="101951"/>
          </a:xfrm>
          <a:prstGeom prst="rect">
            <a:avLst/>
          </a:prstGeom>
        </p:spPr>
        <p:txBody>
          <a:bodyPr vert="horz" wrap="square" lIns="0" tIns="9525" rIns="0" bIns="0" rtlCol="0">
            <a:spAutoFit/>
          </a:bodyPr>
          <a:lstStyle/>
          <a:p>
            <a:pPr marL="9525">
              <a:spcBef>
                <a:spcPts val="75"/>
              </a:spcBef>
            </a:pPr>
            <a:r>
              <a:rPr sz="600">
                <a:latin typeface="Arial"/>
                <a:cs typeface="Arial"/>
              </a:rPr>
              <a:t>1.</a:t>
            </a:r>
            <a:r>
              <a:rPr sz="600" spc="-8">
                <a:latin typeface="Arial"/>
                <a:cs typeface="Arial"/>
              </a:rPr>
              <a:t> </a:t>
            </a:r>
            <a:r>
              <a:rPr sz="600">
                <a:latin typeface="Arial"/>
                <a:cs typeface="Arial"/>
              </a:rPr>
              <a:t>Jack</a:t>
            </a:r>
            <a:r>
              <a:rPr sz="600" spc="-26">
                <a:latin typeface="Arial"/>
                <a:cs typeface="Arial"/>
              </a:rPr>
              <a:t> </a:t>
            </a:r>
            <a:r>
              <a:rPr sz="600">
                <a:latin typeface="Arial"/>
                <a:cs typeface="Arial"/>
              </a:rPr>
              <a:t>CR</a:t>
            </a:r>
            <a:r>
              <a:rPr sz="600" spc="-11">
                <a:latin typeface="Arial"/>
                <a:cs typeface="Arial"/>
              </a:rPr>
              <a:t> </a:t>
            </a:r>
            <a:r>
              <a:rPr sz="600">
                <a:latin typeface="Arial"/>
                <a:cs typeface="Arial"/>
              </a:rPr>
              <a:t>et</a:t>
            </a:r>
            <a:r>
              <a:rPr sz="600" spc="-11">
                <a:latin typeface="Arial"/>
                <a:cs typeface="Arial"/>
              </a:rPr>
              <a:t> </a:t>
            </a:r>
            <a:r>
              <a:rPr sz="600">
                <a:latin typeface="Arial"/>
                <a:cs typeface="Arial"/>
              </a:rPr>
              <a:t>al.</a:t>
            </a:r>
            <a:r>
              <a:rPr sz="600" spc="-11">
                <a:latin typeface="Arial"/>
                <a:cs typeface="Arial"/>
              </a:rPr>
              <a:t> </a:t>
            </a:r>
            <a:r>
              <a:rPr sz="600" i="1">
                <a:latin typeface="Arial"/>
                <a:cs typeface="Arial"/>
              </a:rPr>
              <a:t>Alzheimers</a:t>
            </a:r>
            <a:r>
              <a:rPr sz="600" i="1" spc="11">
                <a:latin typeface="Arial"/>
                <a:cs typeface="Arial"/>
              </a:rPr>
              <a:t> </a:t>
            </a:r>
            <a:r>
              <a:rPr sz="600" i="1">
                <a:latin typeface="Arial"/>
                <a:cs typeface="Arial"/>
              </a:rPr>
              <a:t>Dement</a:t>
            </a:r>
            <a:r>
              <a:rPr sz="600">
                <a:latin typeface="Arial"/>
                <a:cs typeface="Arial"/>
              </a:rPr>
              <a:t>. </a:t>
            </a:r>
            <a:r>
              <a:rPr sz="600" spc="-8">
                <a:latin typeface="Arial"/>
                <a:cs typeface="Arial"/>
              </a:rPr>
              <a:t>2024;1-</a:t>
            </a:r>
            <a:r>
              <a:rPr sz="600" spc="-19">
                <a:latin typeface="Arial"/>
                <a:cs typeface="Arial"/>
              </a:rPr>
              <a:t>27.</a:t>
            </a:r>
            <a:endParaRPr sz="60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784697"/>
            <a:ext cx="8933259" cy="744954"/>
          </a:xfrm>
          <a:prstGeom prst="rect">
            <a:avLst/>
          </a:prstGeom>
        </p:spPr>
        <p:txBody>
          <a:bodyPr vert="horz" wrap="square" lIns="0" tIns="67189" rIns="0" bIns="0" rtlCol="0" anchor="b">
            <a:spAutoFit/>
          </a:bodyPr>
          <a:lstStyle/>
          <a:p>
            <a:pPr marL="125730">
              <a:lnSpc>
                <a:spcPct val="100000"/>
              </a:lnSpc>
              <a:spcBef>
                <a:spcPts val="79"/>
              </a:spcBef>
            </a:pPr>
            <a:r>
              <a:rPr sz="4400"/>
              <a:t>Biomarker</a:t>
            </a:r>
            <a:r>
              <a:rPr sz="4400" spc="-19"/>
              <a:t> </a:t>
            </a:r>
            <a:r>
              <a:rPr sz="4400"/>
              <a:t>Overview</a:t>
            </a:r>
            <a:r>
              <a:rPr sz="4400" spc="-19"/>
              <a:t> </a:t>
            </a:r>
            <a:r>
              <a:rPr sz="4400"/>
              <a:t>of</a:t>
            </a:r>
            <a:r>
              <a:rPr sz="4400" spc="-127"/>
              <a:t> </a:t>
            </a:r>
            <a:r>
              <a:rPr sz="4400"/>
              <a:t>AD</a:t>
            </a:r>
            <a:r>
              <a:rPr sz="4400" spc="-8"/>
              <a:t> Progression</a:t>
            </a:r>
          </a:p>
        </p:txBody>
      </p:sp>
      <p:pic>
        <p:nvPicPr>
          <p:cNvPr id="3" name="object 3"/>
          <p:cNvPicPr/>
          <p:nvPr/>
        </p:nvPicPr>
        <p:blipFill>
          <a:blip r:embed="rId3" cstate="print"/>
          <a:stretch>
            <a:fillRect/>
          </a:stretch>
        </p:blipFill>
        <p:spPr>
          <a:xfrm>
            <a:off x="282178" y="1962150"/>
            <a:ext cx="8651081" cy="367188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7988" y="140876"/>
            <a:ext cx="6340316" cy="1486946"/>
          </a:xfrm>
          <a:prstGeom prst="rect">
            <a:avLst/>
          </a:prstGeom>
        </p:spPr>
        <p:txBody>
          <a:bodyPr vert="horz" wrap="square" lIns="0" tIns="9525" rIns="0" bIns="0" rtlCol="0" anchor="b">
            <a:spAutoFit/>
          </a:bodyPr>
          <a:lstStyle/>
          <a:p>
            <a:pPr marL="9525">
              <a:lnSpc>
                <a:spcPct val="100000"/>
              </a:lnSpc>
              <a:spcBef>
                <a:spcPts val="75"/>
              </a:spcBef>
            </a:pPr>
            <a:r>
              <a:t>Applications</a:t>
            </a:r>
            <a:r>
              <a:rPr spc="-15"/>
              <a:t> </a:t>
            </a:r>
            <a:r>
              <a:t>for</a:t>
            </a:r>
            <a:r>
              <a:rPr spc="-146"/>
              <a:t> </a:t>
            </a:r>
            <a:r>
              <a:t>AD</a:t>
            </a:r>
            <a:r>
              <a:rPr spc="-11"/>
              <a:t> </a:t>
            </a:r>
            <a:r>
              <a:rPr spc="-8"/>
              <a:t>Biomarkers</a:t>
            </a:r>
          </a:p>
        </p:txBody>
      </p:sp>
      <p:grpSp>
        <p:nvGrpSpPr>
          <p:cNvPr id="3" name="object 3"/>
          <p:cNvGrpSpPr/>
          <p:nvPr/>
        </p:nvGrpSpPr>
        <p:grpSpPr>
          <a:xfrm>
            <a:off x="376847" y="4576477"/>
            <a:ext cx="8397240" cy="1138238"/>
            <a:chOff x="502462" y="4958969"/>
            <a:chExt cx="11196320" cy="1517650"/>
          </a:xfrm>
        </p:grpSpPr>
        <p:sp>
          <p:nvSpPr>
            <p:cNvPr id="4" name="object 4"/>
            <p:cNvSpPr/>
            <p:nvPr/>
          </p:nvSpPr>
          <p:spPr>
            <a:xfrm>
              <a:off x="511987" y="5258638"/>
              <a:ext cx="11177270" cy="1208405"/>
            </a:xfrm>
            <a:custGeom>
              <a:avLst/>
              <a:gdLst/>
              <a:ahLst/>
              <a:cxnLst/>
              <a:rect l="l" t="t" r="r" b="b"/>
              <a:pathLst>
                <a:path w="11177270" h="1208404">
                  <a:moveTo>
                    <a:pt x="0" y="1208150"/>
                  </a:moveTo>
                  <a:lnTo>
                    <a:pt x="11177270" y="1208150"/>
                  </a:lnTo>
                  <a:lnTo>
                    <a:pt x="11177270" y="0"/>
                  </a:lnTo>
                  <a:lnTo>
                    <a:pt x="0" y="0"/>
                  </a:lnTo>
                  <a:lnTo>
                    <a:pt x="0" y="1208150"/>
                  </a:lnTo>
                  <a:close/>
                </a:path>
              </a:pathLst>
            </a:custGeom>
            <a:ln w="19050">
              <a:solidFill>
                <a:srgbClr val="2099CF"/>
              </a:solidFill>
            </a:ln>
          </p:spPr>
          <p:txBody>
            <a:bodyPr wrap="square" lIns="0" tIns="0" rIns="0" bIns="0" rtlCol="0"/>
            <a:lstStyle/>
            <a:p>
              <a:endParaRPr sz="1350"/>
            </a:p>
          </p:txBody>
        </p:sp>
        <p:sp>
          <p:nvSpPr>
            <p:cNvPr id="5" name="object 5"/>
            <p:cNvSpPr/>
            <p:nvPr/>
          </p:nvSpPr>
          <p:spPr>
            <a:xfrm>
              <a:off x="877938" y="4958969"/>
              <a:ext cx="9709150" cy="598805"/>
            </a:xfrm>
            <a:custGeom>
              <a:avLst/>
              <a:gdLst/>
              <a:ahLst/>
              <a:cxnLst/>
              <a:rect l="l" t="t" r="r" b="b"/>
              <a:pathLst>
                <a:path w="9709150" h="598804">
                  <a:moveTo>
                    <a:pt x="9608959" y="0"/>
                  </a:moveTo>
                  <a:lnTo>
                    <a:pt x="99707" y="0"/>
                  </a:lnTo>
                  <a:lnTo>
                    <a:pt x="60896" y="7844"/>
                  </a:lnTo>
                  <a:lnTo>
                    <a:pt x="29203" y="29225"/>
                  </a:lnTo>
                  <a:lnTo>
                    <a:pt x="7835" y="60918"/>
                  </a:lnTo>
                  <a:lnTo>
                    <a:pt x="0" y="99694"/>
                  </a:lnTo>
                  <a:lnTo>
                    <a:pt x="0" y="498474"/>
                  </a:lnTo>
                  <a:lnTo>
                    <a:pt x="7835" y="537325"/>
                  </a:lnTo>
                  <a:lnTo>
                    <a:pt x="29203" y="569055"/>
                  </a:lnTo>
                  <a:lnTo>
                    <a:pt x="60896" y="590450"/>
                  </a:lnTo>
                  <a:lnTo>
                    <a:pt x="99707" y="598296"/>
                  </a:lnTo>
                  <a:lnTo>
                    <a:pt x="9608959" y="598296"/>
                  </a:lnTo>
                  <a:lnTo>
                    <a:pt x="9647736" y="590450"/>
                  </a:lnTo>
                  <a:lnTo>
                    <a:pt x="9679428" y="569055"/>
                  </a:lnTo>
                  <a:lnTo>
                    <a:pt x="9700810" y="537325"/>
                  </a:lnTo>
                  <a:lnTo>
                    <a:pt x="9708654" y="498474"/>
                  </a:lnTo>
                  <a:lnTo>
                    <a:pt x="9708654" y="99694"/>
                  </a:lnTo>
                  <a:lnTo>
                    <a:pt x="9700810" y="60918"/>
                  </a:lnTo>
                  <a:lnTo>
                    <a:pt x="9679428" y="29225"/>
                  </a:lnTo>
                  <a:lnTo>
                    <a:pt x="9647736" y="7844"/>
                  </a:lnTo>
                  <a:lnTo>
                    <a:pt x="9608959" y="0"/>
                  </a:lnTo>
                  <a:close/>
                </a:path>
              </a:pathLst>
            </a:custGeom>
            <a:solidFill>
              <a:srgbClr val="2099CF"/>
            </a:solidFill>
          </p:spPr>
          <p:txBody>
            <a:bodyPr wrap="square" lIns="0" tIns="0" rIns="0" bIns="0" rtlCol="0"/>
            <a:lstStyle/>
            <a:p>
              <a:endParaRPr sz="1350"/>
            </a:p>
          </p:txBody>
        </p:sp>
      </p:grpSp>
      <p:sp>
        <p:nvSpPr>
          <p:cNvPr id="6" name="object 6"/>
          <p:cNvSpPr txBox="1"/>
          <p:nvPr/>
        </p:nvSpPr>
        <p:spPr>
          <a:xfrm>
            <a:off x="847726" y="4671727"/>
            <a:ext cx="6165056" cy="917174"/>
          </a:xfrm>
          <a:prstGeom prst="rect">
            <a:avLst/>
          </a:prstGeom>
        </p:spPr>
        <p:txBody>
          <a:bodyPr vert="horz" wrap="square" lIns="0" tIns="11430" rIns="0" bIns="0" rtlCol="0">
            <a:spAutoFit/>
          </a:bodyPr>
          <a:lstStyle/>
          <a:p>
            <a:pPr marL="16669">
              <a:spcBef>
                <a:spcPts val="90"/>
              </a:spcBef>
            </a:pPr>
            <a:r>
              <a:rPr sz="1388" spc="41">
                <a:solidFill>
                  <a:srgbClr val="FFFFFF"/>
                </a:solidFill>
                <a:latin typeface="Calibri"/>
                <a:cs typeface="Calibri"/>
              </a:rPr>
              <a:t>Epidemiology</a:t>
            </a:r>
            <a:r>
              <a:rPr sz="1388" spc="-45">
                <a:solidFill>
                  <a:srgbClr val="FFFFFF"/>
                </a:solidFill>
                <a:latin typeface="Calibri"/>
                <a:cs typeface="Calibri"/>
              </a:rPr>
              <a:t> </a:t>
            </a:r>
            <a:r>
              <a:rPr sz="1388" spc="45">
                <a:solidFill>
                  <a:srgbClr val="FFFFFF"/>
                </a:solidFill>
                <a:latin typeface="Calibri"/>
                <a:cs typeface="Calibri"/>
              </a:rPr>
              <a:t>research</a:t>
            </a:r>
            <a:r>
              <a:rPr sz="1388" spc="-34">
                <a:solidFill>
                  <a:srgbClr val="FFFFFF"/>
                </a:solidFill>
                <a:latin typeface="Calibri"/>
                <a:cs typeface="Calibri"/>
              </a:rPr>
              <a:t> </a:t>
            </a:r>
            <a:r>
              <a:rPr sz="1388" spc="56">
                <a:solidFill>
                  <a:srgbClr val="FFFFFF"/>
                </a:solidFill>
                <a:latin typeface="Calibri"/>
                <a:cs typeface="Calibri"/>
              </a:rPr>
              <a:t>and</a:t>
            </a:r>
            <a:r>
              <a:rPr sz="1388" spc="-38">
                <a:solidFill>
                  <a:srgbClr val="FFFFFF"/>
                </a:solidFill>
                <a:latin typeface="Calibri"/>
                <a:cs typeface="Calibri"/>
              </a:rPr>
              <a:t> </a:t>
            </a:r>
            <a:r>
              <a:rPr sz="1388" spc="60">
                <a:solidFill>
                  <a:srgbClr val="FFFFFF"/>
                </a:solidFill>
                <a:latin typeface="Calibri"/>
                <a:cs typeface="Calibri"/>
              </a:rPr>
              <a:t>clinical</a:t>
            </a:r>
            <a:r>
              <a:rPr sz="1388" spc="-38">
                <a:solidFill>
                  <a:srgbClr val="FFFFFF"/>
                </a:solidFill>
                <a:latin typeface="Calibri"/>
                <a:cs typeface="Calibri"/>
              </a:rPr>
              <a:t> </a:t>
            </a:r>
            <a:r>
              <a:rPr sz="1388" spc="41">
                <a:solidFill>
                  <a:srgbClr val="FFFFFF"/>
                </a:solidFill>
                <a:latin typeface="Calibri"/>
                <a:cs typeface="Calibri"/>
              </a:rPr>
              <a:t>risk</a:t>
            </a:r>
            <a:r>
              <a:rPr sz="1388" spc="-19">
                <a:solidFill>
                  <a:srgbClr val="FFFFFF"/>
                </a:solidFill>
                <a:latin typeface="Calibri"/>
                <a:cs typeface="Calibri"/>
              </a:rPr>
              <a:t> </a:t>
            </a:r>
            <a:r>
              <a:rPr sz="1388" spc="68">
                <a:solidFill>
                  <a:srgbClr val="FFFFFF"/>
                </a:solidFill>
                <a:latin typeface="Calibri"/>
                <a:cs typeface="Calibri"/>
              </a:rPr>
              <a:t>assessment</a:t>
            </a:r>
            <a:endParaRPr sz="1388">
              <a:latin typeface="Calibri"/>
              <a:cs typeface="Calibri"/>
            </a:endParaRPr>
          </a:p>
          <a:p>
            <a:pPr>
              <a:spcBef>
                <a:spcPts val="86"/>
              </a:spcBef>
            </a:pPr>
            <a:endParaRPr sz="1388">
              <a:latin typeface="Calibri"/>
              <a:cs typeface="Calibri"/>
            </a:endParaRPr>
          </a:p>
          <a:p>
            <a:pPr marL="179070" indent="-169545">
              <a:buChar char="•"/>
              <a:tabLst>
                <a:tab pos="179070" algn="l"/>
              </a:tabLst>
            </a:pPr>
            <a:r>
              <a:rPr sz="1388" spc="41">
                <a:latin typeface="Calibri"/>
                <a:cs typeface="Calibri"/>
              </a:rPr>
              <a:t>Study</a:t>
            </a:r>
            <a:r>
              <a:rPr sz="1388" spc="23">
                <a:latin typeface="Calibri"/>
                <a:cs typeface="Calibri"/>
              </a:rPr>
              <a:t> </a:t>
            </a:r>
            <a:r>
              <a:rPr sz="1388" spc="53">
                <a:latin typeface="Calibri"/>
                <a:cs typeface="Calibri"/>
              </a:rPr>
              <a:t>AD</a:t>
            </a:r>
            <a:r>
              <a:rPr sz="1388" spc="4">
                <a:latin typeface="Calibri"/>
                <a:cs typeface="Calibri"/>
              </a:rPr>
              <a:t> </a:t>
            </a:r>
            <a:r>
              <a:rPr sz="1388" spc="34">
                <a:latin typeface="Calibri"/>
                <a:cs typeface="Calibri"/>
              </a:rPr>
              <a:t>pathophysiology</a:t>
            </a:r>
            <a:r>
              <a:rPr sz="1388" spc="-11">
                <a:latin typeface="Calibri"/>
                <a:cs typeface="Calibri"/>
              </a:rPr>
              <a:t> </a:t>
            </a:r>
            <a:r>
              <a:rPr sz="1388">
                <a:latin typeface="Calibri"/>
                <a:cs typeface="Calibri"/>
              </a:rPr>
              <a:t>directly</a:t>
            </a:r>
            <a:r>
              <a:rPr sz="1388" spc="26">
                <a:latin typeface="Calibri"/>
                <a:cs typeface="Calibri"/>
              </a:rPr>
              <a:t> </a:t>
            </a:r>
            <a:r>
              <a:rPr sz="1388">
                <a:latin typeface="Calibri"/>
                <a:cs typeface="Calibri"/>
              </a:rPr>
              <a:t>in</a:t>
            </a:r>
            <a:r>
              <a:rPr sz="1388" spc="11">
                <a:latin typeface="Calibri"/>
                <a:cs typeface="Calibri"/>
              </a:rPr>
              <a:t> </a:t>
            </a:r>
            <a:r>
              <a:rPr sz="1388" spc="34">
                <a:latin typeface="Calibri"/>
                <a:cs typeface="Calibri"/>
              </a:rPr>
              <a:t>patients</a:t>
            </a:r>
            <a:r>
              <a:rPr sz="1388">
                <a:latin typeface="Calibri"/>
                <a:cs typeface="Calibri"/>
              </a:rPr>
              <a:t> </a:t>
            </a:r>
            <a:r>
              <a:rPr sz="1388" spc="56">
                <a:latin typeface="Calibri"/>
                <a:cs typeface="Calibri"/>
              </a:rPr>
              <a:t>and</a:t>
            </a:r>
            <a:r>
              <a:rPr sz="1388" spc="11">
                <a:latin typeface="Calibri"/>
                <a:cs typeface="Calibri"/>
              </a:rPr>
              <a:t> </a:t>
            </a:r>
            <a:r>
              <a:rPr sz="1388" spc="-8">
                <a:latin typeface="Calibri"/>
                <a:cs typeface="Calibri"/>
              </a:rPr>
              <a:t>elderly</a:t>
            </a:r>
            <a:endParaRPr sz="1388">
              <a:latin typeface="Calibri"/>
              <a:cs typeface="Calibri"/>
            </a:endParaRPr>
          </a:p>
          <a:p>
            <a:pPr marL="179070" indent="-169545">
              <a:spcBef>
                <a:spcPts val="315"/>
              </a:spcBef>
              <a:buChar char="•"/>
              <a:tabLst>
                <a:tab pos="179070" algn="l"/>
              </a:tabLst>
            </a:pPr>
            <a:r>
              <a:rPr sz="1388" spc="8">
                <a:latin typeface="Calibri"/>
                <a:cs typeface="Calibri"/>
              </a:rPr>
              <a:t>Identify</a:t>
            </a:r>
            <a:r>
              <a:rPr sz="1388" spc="15">
                <a:latin typeface="Calibri"/>
                <a:cs typeface="Calibri"/>
              </a:rPr>
              <a:t> </a:t>
            </a:r>
            <a:r>
              <a:rPr sz="1388" spc="38">
                <a:latin typeface="Calibri"/>
                <a:cs typeface="Calibri"/>
              </a:rPr>
              <a:t>genetic</a:t>
            </a:r>
            <a:r>
              <a:rPr sz="1388" spc="-8">
                <a:latin typeface="Calibri"/>
                <a:cs typeface="Calibri"/>
              </a:rPr>
              <a:t> </a:t>
            </a:r>
            <a:r>
              <a:rPr sz="1388" spc="56">
                <a:latin typeface="Calibri"/>
                <a:cs typeface="Calibri"/>
              </a:rPr>
              <a:t>and</a:t>
            </a:r>
            <a:r>
              <a:rPr sz="1388" spc="-11">
                <a:latin typeface="Calibri"/>
                <a:cs typeface="Calibri"/>
              </a:rPr>
              <a:t> </a:t>
            </a:r>
            <a:r>
              <a:rPr sz="1388" spc="8">
                <a:latin typeface="Calibri"/>
                <a:cs typeface="Calibri"/>
              </a:rPr>
              <a:t>environmental</a:t>
            </a:r>
            <a:r>
              <a:rPr sz="1388" spc="-8">
                <a:latin typeface="Calibri"/>
                <a:cs typeface="Calibri"/>
              </a:rPr>
              <a:t> </a:t>
            </a:r>
            <a:r>
              <a:rPr sz="1388" spc="41">
                <a:latin typeface="Calibri"/>
                <a:cs typeface="Calibri"/>
              </a:rPr>
              <a:t>risk</a:t>
            </a:r>
            <a:r>
              <a:rPr sz="1388" spc="11">
                <a:latin typeface="Calibri"/>
                <a:cs typeface="Calibri"/>
              </a:rPr>
              <a:t> </a:t>
            </a:r>
            <a:r>
              <a:rPr sz="1388" spc="41">
                <a:latin typeface="Calibri"/>
                <a:cs typeface="Calibri"/>
              </a:rPr>
              <a:t>factors</a:t>
            </a:r>
            <a:r>
              <a:rPr sz="1388" spc="-15">
                <a:latin typeface="Calibri"/>
                <a:cs typeface="Calibri"/>
              </a:rPr>
              <a:t> </a:t>
            </a:r>
            <a:r>
              <a:rPr sz="1388" spc="8">
                <a:latin typeface="Calibri"/>
                <a:cs typeface="Calibri"/>
              </a:rPr>
              <a:t>for</a:t>
            </a:r>
            <a:r>
              <a:rPr sz="1388" spc="-11">
                <a:latin typeface="Calibri"/>
                <a:cs typeface="Calibri"/>
              </a:rPr>
              <a:t> </a:t>
            </a:r>
            <a:r>
              <a:rPr sz="1388" spc="64">
                <a:latin typeface="Calibri"/>
                <a:cs typeface="Calibri"/>
              </a:rPr>
              <a:t>specific</a:t>
            </a:r>
            <a:r>
              <a:rPr sz="1388" spc="4">
                <a:latin typeface="Calibri"/>
                <a:cs typeface="Calibri"/>
              </a:rPr>
              <a:t> </a:t>
            </a:r>
            <a:r>
              <a:rPr sz="1388" spc="53">
                <a:latin typeface="Calibri"/>
                <a:cs typeface="Calibri"/>
              </a:rPr>
              <a:t>AD</a:t>
            </a:r>
            <a:r>
              <a:rPr sz="1388" spc="-8">
                <a:latin typeface="Calibri"/>
                <a:cs typeface="Calibri"/>
              </a:rPr>
              <a:t> </a:t>
            </a:r>
            <a:r>
              <a:rPr sz="1388" spc="26">
                <a:latin typeface="Calibri"/>
                <a:cs typeface="Calibri"/>
              </a:rPr>
              <a:t>pathophysiology</a:t>
            </a:r>
            <a:endParaRPr sz="1388">
              <a:latin typeface="Calibri"/>
              <a:cs typeface="Calibri"/>
            </a:endParaRPr>
          </a:p>
        </p:txBody>
      </p:sp>
      <p:grpSp>
        <p:nvGrpSpPr>
          <p:cNvPr id="7" name="object 7"/>
          <p:cNvGrpSpPr/>
          <p:nvPr/>
        </p:nvGrpSpPr>
        <p:grpSpPr>
          <a:xfrm>
            <a:off x="376847" y="1748027"/>
            <a:ext cx="8397240" cy="1031558"/>
            <a:chOff x="502462" y="1187703"/>
            <a:chExt cx="11196320" cy="1375410"/>
          </a:xfrm>
        </p:grpSpPr>
        <p:sp>
          <p:nvSpPr>
            <p:cNvPr id="8" name="object 8"/>
            <p:cNvSpPr/>
            <p:nvPr/>
          </p:nvSpPr>
          <p:spPr>
            <a:xfrm>
              <a:off x="511987" y="1460487"/>
              <a:ext cx="11177270" cy="1092835"/>
            </a:xfrm>
            <a:custGeom>
              <a:avLst/>
              <a:gdLst/>
              <a:ahLst/>
              <a:cxnLst/>
              <a:rect l="l" t="t" r="r" b="b"/>
              <a:pathLst>
                <a:path w="11177270" h="1092835">
                  <a:moveTo>
                    <a:pt x="0" y="1092720"/>
                  </a:moveTo>
                  <a:lnTo>
                    <a:pt x="11177270" y="1092720"/>
                  </a:lnTo>
                  <a:lnTo>
                    <a:pt x="11177270" y="0"/>
                  </a:lnTo>
                  <a:lnTo>
                    <a:pt x="0" y="0"/>
                  </a:lnTo>
                  <a:lnTo>
                    <a:pt x="0" y="1092720"/>
                  </a:lnTo>
                  <a:close/>
                </a:path>
              </a:pathLst>
            </a:custGeom>
            <a:ln w="19049">
              <a:solidFill>
                <a:srgbClr val="155F82"/>
              </a:solidFill>
            </a:ln>
          </p:spPr>
          <p:txBody>
            <a:bodyPr wrap="square" lIns="0" tIns="0" rIns="0" bIns="0" rtlCol="0"/>
            <a:lstStyle/>
            <a:p>
              <a:endParaRPr sz="1350"/>
            </a:p>
          </p:txBody>
        </p:sp>
        <p:sp>
          <p:nvSpPr>
            <p:cNvPr id="9" name="object 9"/>
            <p:cNvSpPr/>
            <p:nvPr/>
          </p:nvSpPr>
          <p:spPr>
            <a:xfrm>
              <a:off x="877938" y="1187703"/>
              <a:ext cx="9709150" cy="598170"/>
            </a:xfrm>
            <a:custGeom>
              <a:avLst/>
              <a:gdLst/>
              <a:ahLst/>
              <a:cxnLst/>
              <a:rect l="l" t="t" r="r" b="b"/>
              <a:pathLst>
                <a:path w="9709150" h="598169">
                  <a:moveTo>
                    <a:pt x="9608959" y="0"/>
                  </a:moveTo>
                  <a:lnTo>
                    <a:pt x="99707" y="0"/>
                  </a:lnTo>
                  <a:lnTo>
                    <a:pt x="60896" y="7826"/>
                  </a:lnTo>
                  <a:lnTo>
                    <a:pt x="29203" y="29178"/>
                  </a:lnTo>
                  <a:lnTo>
                    <a:pt x="7835" y="60864"/>
                  </a:lnTo>
                  <a:lnTo>
                    <a:pt x="0" y="99695"/>
                  </a:lnTo>
                  <a:lnTo>
                    <a:pt x="0" y="498475"/>
                  </a:lnTo>
                  <a:lnTo>
                    <a:pt x="7835" y="537305"/>
                  </a:lnTo>
                  <a:lnTo>
                    <a:pt x="29203" y="568991"/>
                  </a:lnTo>
                  <a:lnTo>
                    <a:pt x="60896" y="590343"/>
                  </a:lnTo>
                  <a:lnTo>
                    <a:pt x="99707" y="598170"/>
                  </a:lnTo>
                  <a:lnTo>
                    <a:pt x="9608959" y="598170"/>
                  </a:lnTo>
                  <a:lnTo>
                    <a:pt x="9647736" y="590343"/>
                  </a:lnTo>
                  <a:lnTo>
                    <a:pt x="9679428" y="568991"/>
                  </a:lnTo>
                  <a:lnTo>
                    <a:pt x="9700810" y="537305"/>
                  </a:lnTo>
                  <a:lnTo>
                    <a:pt x="9708654" y="498475"/>
                  </a:lnTo>
                  <a:lnTo>
                    <a:pt x="9708654" y="99695"/>
                  </a:lnTo>
                  <a:lnTo>
                    <a:pt x="9700810" y="60864"/>
                  </a:lnTo>
                  <a:lnTo>
                    <a:pt x="9679428" y="29178"/>
                  </a:lnTo>
                  <a:lnTo>
                    <a:pt x="9647736" y="7826"/>
                  </a:lnTo>
                  <a:lnTo>
                    <a:pt x="9608959" y="0"/>
                  </a:lnTo>
                  <a:close/>
                </a:path>
              </a:pathLst>
            </a:custGeom>
            <a:solidFill>
              <a:srgbClr val="155F82"/>
            </a:solidFill>
          </p:spPr>
          <p:txBody>
            <a:bodyPr wrap="square" lIns="0" tIns="0" rIns="0" bIns="0" rtlCol="0"/>
            <a:lstStyle/>
            <a:p>
              <a:endParaRPr sz="1350"/>
            </a:p>
          </p:txBody>
        </p:sp>
      </p:grpSp>
      <p:sp>
        <p:nvSpPr>
          <p:cNvPr id="10" name="object 10"/>
          <p:cNvSpPr txBox="1"/>
          <p:nvPr/>
        </p:nvSpPr>
        <p:spPr>
          <a:xfrm>
            <a:off x="847725" y="1842611"/>
            <a:ext cx="4848225" cy="857479"/>
          </a:xfrm>
          <a:prstGeom prst="rect">
            <a:avLst/>
          </a:prstGeom>
        </p:spPr>
        <p:txBody>
          <a:bodyPr vert="horz" wrap="square" lIns="0" tIns="11430" rIns="0" bIns="0" rtlCol="0">
            <a:spAutoFit/>
          </a:bodyPr>
          <a:lstStyle/>
          <a:p>
            <a:pPr marL="16669">
              <a:spcBef>
                <a:spcPts val="90"/>
              </a:spcBef>
            </a:pPr>
            <a:r>
              <a:rPr sz="1388" spc="64">
                <a:solidFill>
                  <a:srgbClr val="FFFFFF"/>
                </a:solidFill>
                <a:latin typeface="Calibri"/>
                <a:cs typeface="Calibri"/>
              </a:rPr>
              <a:t>Diagnostics</a:t>
            </a:r>
            <a:r>
              <a:rPr sz="1388" spc="-45">
                <a:solidFill>
                  <a:srgbClr val="FFFFFF"/>
                </a:solidFill>
                <a:latin typeface="Calibri"/>
                <a:cs typeface="Calibri"/>
              </a:rPr>
              <a:t> </a:t>
            </a:r>
            <a:r>
              <a:rPr sz="1388">
                <a:solidFill>
                  <a:srgbClr val="FFFFFF"/>
                </a:solidFill>
                <a:latin typeface="Calibri"/>
                <a:cs typeface="Calibri"/>
              </a:rPr>
              <a:t>or</a:t>
            </a:r>
            <a:r>
              <a:rPr sz="1388" spc="-19">
                <a:solidFill>
                  <a:srgbClr val="FFFFFF"/>
                </a:solidFill>
                <a:latin typeface="Calibri"/>
                <a:cs typeface="Calibri"/>
              </a:rPr>
              <a:t> </a:t>
            </a:r>
            <a:r>
              <a:rPr sz="1388" spc="38">
                <a:solidFill>
                  <a:srgbClr val="FFFFFF"/>
                </a:solidFill>
                <a:latin typeface="Calibri"/>
                <a:cs typeface="Calibri"/>
              </a:rPr>
              <a:t>screening</a:t>
            </a:r>
            <a:endParaRPr sz="1388">
              <a:latin typeface="Calibri"/>
              <a:cs typeface="Calibri"/>
            </a:endParaRPr>
          </a:p>
          <a:p>
            <a:pPr marL="184309" indent="-174784">
              <a:spcBef>
                <a:spcPts val="1283"/>
              </a:spcBef>
              <a:buFont typeface="Arial"/>
              <a:buChar char="•"/>
              <a:tabLst>
                <a:tab pos="184309" algn="l"/>
              </a:tabLst>
            </a:pPr>
            <a:r>
              <a:rPr sz="1388" spc="64">
                <a:latin typeface="Calibri"/>
                <a:cs typeface="Calibri"/>
              </a:rPr>
              <a:t>Select</a:t>
            </a:r>
            <a:r>
              <a:rPr sz="1388" spc="-19">
                <a:latin typeface="Calibri"/>
                <a:cs typeface="Calibri"/>
              </a:rPr>
              <a:t> </a:t>
            </a:r>
            <a:r>
              <a:rPr sz="1388">
                <a:latin typeface="Calibri"/>
                <a:cs typeface="Calibri"/>
              </a:rPr>
              <a:t>true</a:t>
            </a:r>
            <a:r>
              <a:rPr sz="1388" spc="-23">
                <a:latin typeface="Calibri"/>
                <a:cs typeface="Calibri"/>
              </a:rPr>
              <a:t> </a:t>
            </a:r>
            <a:r>
              <a:rPr sz="1388" spc="53">
                <a:latin typeface="Calibri"/>
                <a:cs typeface="Calibri"/>
              </a:rPr>
              <a:t>AD</a:t>
            </a:r>
            <a:r>
              <a:rPr sz="1388" spc="-26">
                <a:latin typeface="Calibri"/>
                <a:cs typeface="Calibri"/>
              </a:rPr>
              <a:t> </a:t>
            </a:r>
            <a:r>
              <a:rPr sz="1388" spc="101">
                <a:latin typeface="Calibri"/>
                <a:cs typeface="Calibri"/>
              </a:rPr>
              <a:t>cases</a:t>
            </a:r>
            <a:r>
              <a:rPr sz="1388" spc="-8">
                <a:latin typeface="Calibri"/>
                <a:cs typeface="Calibri"/>
              </a:rPr>
              <a:t> </a:t>
            </a:r>
            <a:r>
              <a:rPr sz="1388">
                <a:latin typeface="Calibri"/>
                <a:cs typeface="Calibri"/>
              </a:rPr>
              <a:t>for</a:t>
            </a:r>
            <a:r>
              <a:rPr sz="1388" spc="-30">
                <a:latin typeface="Calibri"/>
                <a:cs typeface="Calibri"/>
              </a:rPr>
              <a:t> </a:t>
            </a:r>
            <a:r>
              <a:rPr sz="1388" spc="49">
                <a:latin typeface="Calibri"/>
                <a:cs typeface="Calibri"/>
              </a:rPr>
              <a:t>inclusion</a:t>
            </a:r>
            <a:r>
              <a:rPr sz="1388" spc="-38">
                <a:latin typeface="Calibri"/>
                <a:cs typeface="Calibri"/>
              </a:rPr>
              <a:t> </a:t>
            </a:r>
            <a:r>
              <a:rPr sz="1388">
                <a:latin typeface="Calibri"/>
                <a:cs typeface="Calibri"/>
              </a:rPr>
              <a:t>in</a:t>
            </a:r>
            <a:r>
              <a:rPr sz="1388" spc="-19">
                <a:latin typeface="Calibri"/>
                <a:cs typeface="Calibri"/>
              </a:rPr>
              <a:t> </a:t>
            </a:r>
            <a:r>
              <a:rPr sz="1388" spc="60">
                <a:latin typeface="Calibri"/>
                <a:cs typeface="Calibri"/>
              </a:rPr>
              <a:t>clinical</a:t>
            </a:r>
            <a:r>
              <a:rPr sz="1388" spc="-26">
                <a:latin typeface="Calibri"/>
                <a:cs typeface="Calibri"/>
              </a:rPr>
              <a:t> </a:t>
            </a:r>
            <a:r>
              <a:rPr sz="1388" spc="30">
                <a:latin typeface="Calibri"/>
                <a:cs typeface="Calibri"/>
              </a:rPr>
              <a:t>trials</a:t>
            </a:r>
            <a:endParaRPr sz="1388">
              <a:latin typeface="Calibri"/>
              <a:cs typeface="Calibri"/>
            </a:endParaRPr>
          </a:p>
          <a:p>
            <a:pPr marL="184309" indent="-174784">
              <a:spcBef>
                <a:spcPts val="315"/>
              </a:spcBef>
              <a:buFont typeface="Arial"/>
              <a:buChar char="•"/>
              <a:tabLst>
                <a:tab pos="184309" algn="l"/>
              </a:tabLst>
            </a:pPr>
            <a:r>
              <a:rPr sz="1388">
                <a:latin typeface="Calibri"/>
                <a:cs typeface="Calibri"/>
              </a:rPr>
              <a:t>Make</a:t>
            </a:r>
            <a:r>
              <a:rPr sz="1388" spc="15">
                <a:latin typeface="Calibri"/>
                <a:cs typeface="Calibri"/>
              </a:rPr>
              <a:t> </a:t>
            </a:r>
            <a:r>
              <a:rPr sz="1388" spc="79">
                <a:latin typeface="Calibri"/>
                <a:cs typeface="Calibri"/>
              </a:rPr>
              <a:t>a</a:t>
            </a:r>
            <a:r>
              <a:rPr sz="1388" spc="26">
                <a:latin typeface="Calibri"/>
                <a:cs typeface="Calibri"/>
              </a:rPr>
              <a:t> </a:t>
            </a:r>
            <a:r>
              <a:rPr sz="1388" spc="38">
                <a:latin typeface="Calibri"/>
                <a:cs typeface="Calibri"/>
              </a:rPr>
              <a:t>correct</a:t>
            </a:r>
            <a:r>
              <a:rPr sz="1388" spc="-11">
                <a:latin typeface="Calibri"/>
                <a:cs typeface="Calibri"/>
              </a:rPr>
              <a:t> </a:t>
            </a:r>
            <a:r>
              <a:rPr sz="1388" spc="56">
                <a:latin typeface="Calibri"/>
                <a:cs typeface="Calibri"/>
              </a:rPr>
              <a:t>diagnosis</a:t>
            </a:r>
            <a:r>
              <a:rPr sz="1388" spc="11">
                <a:latin typeface="Calibri"/>
                <a:cs typeface="Calibri"/>
              </a:rPr>
              <a:t> </a:t>
            </a:r>
            <a:r>
              <a:rPr sz="1388">
                <a:latin typeface="Calibri"/>
                <a:cs typeface="Calibri"/>
              </a:rPr>
              <a:t>for</a:t>
            </a:r>
            <a:r>
              <a:rPr sz="1388" spc="15">
                <a:latin typeface="Calibri"/>
                <a:cs typeface="Calibri"/>
              </a:rPr>
              <a:t> </a:t>
            </a:r>
            <a:r>
              <a:rPr sz="1388">
                <a:latin typeface="Calibri"/>
                <a:cs typeface="Calibri"/>
              </a:rPr>
              <a:t>initiation</a:t>
            </a:r>
            <a:r>
              <a:rPr sz="1388" spc="8">
                <a:latin typeface="Calibri"/>
                <a:cs typeface="Calibri"/>
              </a:rPr>
              <a:t> </a:t>
            </a:r>
            <a:r>
              <a:rPr sz="1388">
                <a:latin typeface="Calibri"/>
                <a:cs typeface="Calibri"/>
              </a:rPr>
              <a:t>of</a:t>
            </a:r>
            <a:r>
              <a:rPr sz="1388" spc="19">
                <a:latin typeface="Calibri"/>
                <a:cs typeface="Calibri"/>
              </a:rPr>
              <a:t> </a:t>
            </a:r>
            <a:r>
              <a:rPr sz="1388">
                <a:latin typeface="Calibri"/>
                <a:cs typeface="Calibri"/>
              </a:rPr>
              <a:t>treatment</a:t>
            </a:r>
            <a:r>
              <a:rPr sz="1388" spc="-4">
                <a:latin typeface="Calibri"/>
                <a:cs typeface="Calibri"/>
              </a:rPr>
              <a:t> </a:t>
            </a:r>
            <a:r>
              <a:rPr sz="1388">
                <a:latin typeface="Calibri"/>
                <a:cs typeface="Calibri"/>
              </a:rPr>
              <a:t>with</a:t>
            </a:r>
            <a:r>
              <a:rPr sz="1388" spc="26">
                <a:latin typeface="Calibri"/>
                <a:cs typeface="Calibri"/>
              </a:rPr>
              <a:t> </a:t>
            </a:r>
            <a:r>
              <a:rPr sz="1388" spc="-15">
                <a:latin typeface="Calibri"/>
                <a:cs typeface="Calibri"/>
              </a:rPr>
              <a:t>DMTs</a:t>
            </a:r>
            <a:endParaRPr sz="1388">
              <a:latin typeface="Calibri"/>
              <a:cs typeface="Calibri"/>
            </a:endParaRPr>
          </a:p>
        </p:txBody>
      </p:sp>
      <p:grpSp>
        <p:nvGrpSpPr>
          <p:cNvPr id="11" name="object 11"/>
          <p:cNvGrpSpPr/>
          <p:nvPr/>
        </p:nvGrpSpPr>
        <p:grpSpPr>
          <a:xfrm>
            <a:off x="376847" y="2926651"/>
            <a:ext cx="8397240" cy="1551623"/>
            <a:chOff x="502462" y="2759201"/>
            <a:chExt cx="11196320" cy="2068830"/>
          </a:xfrm>
        </p:grpSpPr>
        <p:sp>
          <p:nvSpPr>
            <p:cNvPr id="12" name="object 12"/>
            <p:cNvSpPr/>
            <p:nvPr/>
          </p:nvSpPr>
          <p:spPr>
            <a:xfrm>
              <a:off x="511987" y="2992119"/>
              <a:ext cx="11177270" cy="1826260"/>
            </a:xfrm>
            <a:custGeom>
              <a:avLst/>
              <a:gdLst/>
              <a:ahLst/>
              <a:cxnLst/>
              <a:rect l="l" t="t" r="r" b="b"/>
              <a:pathLst>
                <a:path w="11177270" h="1826260">
                  <a:moveTo>
                    <a:pt x="0" y="1826005"/>
                  </a:moveTo>
                  <a:lnTo>
                    <a:pt x="11177270" y="1826005"/>
                  </a:lnTo>
                  <a:lnTo>
                    <a:pt x="11177270" y="0"/>
                  </a:lnTo>
                  <a:lnTo>
                    <a:pt x="0" y="0"/>
                  </a:lnTo>
                  <a:lnTo>
                    <a:pt x="0" y="1826005"/>
                  </a:lnTo>
                  <a:close/>
                </a:path>
              </a:pathLst>
            </a:custGeom>
            <a:ln w="19050">
              <a:solidFill>
                <a:srgbClr val="1A77A0"/>
              </a:solidFill>
            </a:ln>
          </p:spPr>
          <p:txBody>
            <a:bodyPr wrap="square" lIns="0" tIns="0" rIns="0" bIns="0" rtlCol="0"/>
            <a:lstStyle/>
            <a:p>
              <a:endParaRPr sz="1350"/>
            </a:p>
          </p:txBody>
        </p:sp>
        <p:sp>
          <p:nvSpPr>
            <p:cNvPr id="13" name="object 13"/>
            <p:cNvSpPr/>
            <p:nvPr/>
          </p:nvSpPr>
          <p:spPr>
            <a:xfrm>
              <a:off x="877938" y="2759201"/>
              <a:ext cx="9709150" cy="598170"/>
            </a:xfrm>
            <a:custGeom>
              <a:avLst/>
              <a:gdLst/>
              <a:ahLst/>
              <a:cxnLst/>
              <a:rect l="l" t="t" r="r" b="b"/>
              <a:pathLst>
                <a:path w="9709150" h="598170">
                  <a:moveTo>
                    <a:pt x="9608959" y="0"/>
                  </a:moveTo>
                  <a:lnTo>
                    <a:pt x="99707" y="0"/>
                  </a:lnTo>
                  <a:lnTo>
                    <a:pt x="60896" y="7826"/>
                  </a:lnTo>
                  <a:lnTo>
                    <a:pt x="29203" y="29178"/>
                  </a:lnTo>
                  <a:lnTo>
                    <a:pt x="7835" y="60864"/>
                  </a:lnTo>
                  <a:lnTo>
                    <a:pt x="0" y="99695"/>
                  </a:lnTo>
                  <a:lnTo>
                    <a:pt x="0" y="498475"/>
                  </a:lnTo>
                  <a:lnTo>
                    <a:pt x="7835" y="537305"/>
                  </a:lnTo>
                  <a:lnTo>
                    <a:pt x="29203" y="568991"/>
                  </a:lnTo>
                  <a:lnTo>
                    <a:pt x="60896" y="590343"/>
                  </a:lnTo>
                  <a:lnTo>
                    <a:pt x="99707" y="598170"/>
                  </a:lnTo>
                  <a:lnTo>
                    <a:pt x="9608959" y="598170"/>
                  </a:lnTo>
                  <a:lnTo>
                    <a:pt x="9647736" y="590343"/>
                  </a:lnTo>
                  <a:lnTo>
                    <a:pt x="9679428" y="568991"/>
                  </a:lnTo>
                  <a:lnTo>
                    <a:pt x="9700810" y="537305"/>
                  </a:lnTo>
                  <a:lnTo>
                    <a:pt x="9708654" y="498475"/>
                  </a:lnTo>
                  <a:lnTo>
                    <a:pt x="9708654" y="99695"/>
                  </a:lnTo>
                  <a:lnTo>
                    <a:pt x="9700810" y="60864"/>
                  </a:lnTo>
                  <a:lnTo>
                    <a:pt x="9679428" y="29178"/>
                  </a:lnTo>
                  <a:lnTo>
                    <a:pt x="9647736" y="7826"/>
                  </a:lnTo>
                  <a:lnTo>
                    <a:pt x="9608959" y="0"/>
                  </a:lnTo>
                  <a:close/>
                </a:path>
              </a:pathLst>
            </a:custGeom>
            <a:solidFill>
              <a:srgbClr val="1A77A0"/>
            </a:solidFill>
          </p:spPr>
          <p:txBody>
            <a:bodyPr wrap="square" lIns="0" tIns="0" rIns="0" bIns="0" rtlCol="0"/>
            <a:lstStyle/>
            <a:p>
              <a:endParaRPr sz="1350"/>
            </a:p>
          </p:txBody>
        </p:sp>
      </p:grpSp>
      <p:sp>
        <p:nvSpPr>
          <p:cNvPr id="14" name="object 14"/>
          <p:cNvSpPr txBox="1"/>
          <p:nvPr/>
        </p:nvSpPr>
        <p:spPr>
          <a:xfrm>
            <a:off x="847725" y="3021520"/>
            <a:ext cx="7439025" cy="1335943"/>
          </a:xfrm>
          <a:prstGeom prst="rect">
            <a:avLst/>
          </a:prstGeom>
        </p:spPr>
        <p:txBody>
          <a:bodyPr vert="horz" wrap="square" lIns="0" tIns="11430" rIns="0" bIns="0" rtlCol="0">
            <a:spAutoFit/>
          </a:bodyPr>
          <a:lstStyle/>
          <a:p>
            <a:pPr marL="16669">
              <a:spcBef>
                <a:spcPts val="90"/>
              </a:spcBef>
            </a:pPr>
            <a:r>
              <a:rPr sz="1388">
                <a:solidFill>
                  <a:srgbClr val="FFFFFF"/>
                </a:solidFill>
                <a:latin typeface="Calibri"/>
                <a:cs typeface="Calibri"/>
              </a:rPr>
              <a:t>Monitoring</a:t>
            </a:r>
            <a:r>
              <a:rPr sz="1388" spc="-19">
                <a:solidFill>
                  <a:srgbClr val="FFFFFF"/>
                </a:solidFill>
                <a:latin typeface="Calibri"/>
                <a:cs typeface="Calibri"/>
              </a:rPr>
              <a:t> </a:t>
            </a:r>
            <a:r>
              <a:rPr sz="1388" spc="41">
                <a:solidFill>
                  <a:srgbClr val="FFFFFF"/>
                </a:solidFill>
                <a:latin typeface="Calibri"/>
                <a:cs typeface="Calibri"/>
              </a:rPr>
              <a:t>effects</a:t>
            </a:r>
            <a:r>
              <a:rPr sz="1388" spc="8">
                <a:solidFill>
                  <a:srgbClr val="FFFFFF"/>
                </a:solidFill>
                <a:latin typeface="Calibri"/>
                <a:cs typeface="Calibri"/>
              </a:rPr>
              <a:t> </a:t>
            </a:r>
            <a:r>
              <a:rPr sz="1388">
                <a:solidFill>
                  <a:srgbClr val="FFFFFF"/>
                </a:solidFill>
                <a:latin typeface="Calibri"/>
                <a:cs typeface="Calibri"/>
              </a:rPr>
              <a:t>of drug</a:t>
            </a:r>
            <a:r>
              <a:rPr sz="1388" spc="-4">
                <a:solidFill>
                  <a:srgbClr val="FFFFFF"/>
                </a:solidFill>
                <a:latin typeface="Calibri"/>
                <a:cs typeface="Calibri"/>
              </a:rPr>
              <a:t> </a:t>
            </a:r>
            <a:r>
              <a:rPr sz="1388" spc="53">
                <a:solidFill>
                  <a:srgbClr val="FFFFFF"/>
                </a:solidFill>
                <a:latin typeface="Calibri"/>
                <a:cs typeface="Calibri"/>
              </a:rPr>
              <a:t>candidates</a:t>
            </a:r>
            <a:r>
              <a:rPr sz="1388">
                <a:solidFill>
                  <a:srgbClr val="FFFFFF"/>
                </a:solidFill>
                <a:latin typeface="Calibri"/>
                <a:cs typeface="Calibri"/>
              </a:rPr>
              <a:t> </a:t>
            </a:r>
            <a:r>
              <a:rPr sz="1388" spc="56">
                <a:solidFill>
                  <a:srgbClr val="FFFFFF"/>
                </a:solidFill>
                <a:latin typeface="Calibri"/>
                <a:cs typeface="Calibri"/>
              </a:rPr>
              <a:t>and</a:t>
            </a:r>
            <a:r>
              <a:rPr sz="1388" spc="-11">
                <a:solidFill>
                  <a:srgbClr val="FFFFFF"/>
                </a:solidFill>
                <a:latin typeface="Calibri"/>
                <a:cs typeface="Calibri"/>
              </a:rPr>
              <a:t> </a:t>
            </a:r>
            <a:r>
              <a:rPr sz="1388">
                <a:solidFill>
                  <a:srgbClr val="FFFFFF"/>
                </a:solidFill>
                <a:latin typeface="Calibri"/>
                <a:cs typeface="Calibri"/>
              </a:rPr>
              <a:t>other</a:t>
            </a:r>
            <a:r>
              <a:rPr sz="1388" spc="-4">
                <a:solidFill>
                  <a:srgbClr val="FFFFFF"/>
                </a:solidFill>
                <a:latin typeface="Calibri"/>
                <a:cs typeface="Calibri"/>
              </a:rPr>
              <a:t> </a:t>
            </a:r>
            <a:r>
              <a:rPr sz="1388" spc="-8">
                <a:solidFill>
                  <a:srgbClr val="FFFFFF"/>
                </a:solidFill>
                <a:latin typeface="Calibri"/>
                <a:cs typeface="Calibri"/>
              </a:rPr>
              <a:t>interventions</a:t>
            </a:r>
            <a:endParaRPr sz="1388">
              <a:latin typeface="Calibri"/>
              <a:cs typeface="Calibri"/>
            </a:endParaRPr>
          </a:p>
          <a:p>
            <a:pPr marL="179070" indent="-169545">
              <a:spcBef>
                <a:spcPts val="1379"/>
              </a:spcBef>
              <a:buChar char="•"/>
              <a:tabLst>
                <a:tab pos="179070" algn="l"/>
              </a:tabLst>
            </a:pPr>
            <a:r>
              <a:rPr sz="1388" spc="15">
                <a:latin typeface="Calibri"/>
                <a:cs typeface="Calibri"/>
              </a:rPr>
              <a:t>Identify</a:t>
            </a:r>
            <a:r>
              <a:rPr sz="1388" spc="11">
                <a:latin typeface="Calibri"/>
                <a:cs typeface="Calibri"/>
              </a:rPr>
              <a:t> </a:t>
            </a:r>
            <a:r>
              <a:rPr sz="1388" spc="53">
                <a:latin typeface="Calibri"/>
                <a:cs typeface="Calibri"/>
              </a:rPr>
              <a:t>and</a:t>
            </a:r>
            <a:r>
              <a:rPr sz="1388" spc="-15">
                <a:latin typeface="Calibri"/>
                <a:cs typeface="Calibri"/>
              </a:rPr>
              <a:t> </a:t>
            </a:r>
            <a:r>
              <a:rPr sz="1388" spc="15">
                <a:latin typeface="Calibri"/>
                <a:cs typeface="Calibri"/>
              </a:rPr>
              <a:t>monitor</a:t>
            </a:r>
            <a:r>
              <a:rPr sz="1388" spc="-11">
                <a:latin typeface="Calibri"/>
                <a:cs typeface="Calibri"/>
              </a:rPr>
              <a:t> </a:t>
            </a:r>
            <a:r>
              <a:rPr sz="1388" spc="8">
                <a:latin typeface="Calibri"/>
                <a:cs typeface="Calibri"/>
              </a:rPr>
              <a:t>target</a:t>
            </a:r>
            <a:r>
              <a:rPr sz="1388" spc="-19">
                <a:latin typeface="Calibri"/>
                <a:cs typeface="Calibri"/>
              </a:rPr>
              <a:t> </a:t>
            </a:r>
            <a:r>
              <a:rPr sz="1388" spc="15">
                <a:latin typeface="Calibri"/>
                <a:cs typeface="Calibri"/>
              </a:rPr>
              <a:t>engagement</a:t>
            </a:r>
            <a:r>
              <a:rPr sz="1388" spc="-34">
                <a:latin typeface="Calibri"/>
                <a:cs typeface="Calibri"/>
              </a:rPr>
              <a:t> </a:t>
            </a:r>
            <a:r>
              <a:rPr sz="1388" spc="15">
                <a:latin typeface="Calibri"/>
                <a:cs typeface="Calibri"/>
              </a:rPr>
              <a:t>of</a:t>
            </a:r>
            <a:r>
              <a:rPr sz="1388">
                <a:latin typeface="Calibri"/>
                <a:cs typeface="Calibri"/>
              </a:rPr>
              <a:t> </a:t>
            </a:r>
            <a:r>
              <a:rPr sz="1388" spc="79">
                <a:latin typeface="Calibri"/>
                <a:cs typeface="Calibri"/>
              </a:rPr>
              <a:t>a</a:t>
            </a:r>
            <a:r>
              <a:rPr sz="1388" spc="4">
                <a:latin typeface="Calibri"/>
                <a:cs typeface="Calibri"/>
              </a:rPr>
              <a:t> </a:t>
            </a:r>
            <a:r>
              <a:rPr sz="1388" spc="15">
                <a:latin typeface="Calibri"/>
                <a:cs typeface="Calibri"/>
              </a:rPr>
              <a:t>drug</a:t>
            </a:r>
            <a:r>
              <a:rPr sz="1388" spc="-11">
                <a:latin typeface="Calibri"/>
                <a:cs typeface="Calibri"/>
              </a:rPr>
              <a:t> </a:t>
            </a:r>
            <a:r>
              <a:rPr sz="1388" spc="38">
                <a:latin typeface="Calibri"/>
                <a:cs typeface="Calibri"/>
              </a:rPr>
              <a:t>candidate</a:t>
            </a:r>
            <a:endParaRPr sz="1388">
              <a:latin typeface="Calibri"/>
              <a:cs typeface="Calibri"/>
            </a:endParaRPr>
          </a:p>
          <a:p>
            <a:pPr marL="179070" marR="3810" indent="-169545">
              <a:lnSpc>
                <a:spcPct val="100499"/>
              </a:lnSpc>
              <a:spcBef>
                <a:spcPts val="307"/>
              </a:spcBef>
              <a:buChar char="•"/>
              <a:tabLst>
                <a:tab pos="180975" algn="l"/>
              </a:tabLst>
            </a:pPr>
            <a:r>
              <a:rPr sz="1388" spc="8">
                <a:latin typeface="Calibri"/>
                <a:cs typeface="Calibri"/>
              </a:rPr>
              <a:t>Identify</a:t>
            </a:r>
            <a:r>
              <a:rPr sz="1388" spc="19">
                <a:latin typeface="Calibri"/>
                <a:cs typeface="Calibri"/>
              </a:rPr>
              <a:t> </a:t>
            </a:r>
            <a:r>
              <a:rPr sz="1388" spc="34">
                <a:latin typeface="Calibri"/>
                <a:cs typeface="Calibri"/>
              </a:rPr>
              <a:t>downstream</a:t>
            </a:r>
            <a:r>
              <a:rPr sz="1388" spc="-11">
                <a:latin typeface="Calibri"/>
                <a:cs typeface="Calibri"/>
              </a:rPr>
              <a:t> </a:t>
            </a:r>
            <a:r>
              <a:rPr sz="1388" spc="41">
                <a:latin typeface="Calibri"/>
                <a:cs typeface="Calibri"/>
              </a:rPr>
              <a:t>effects</a:t>
            </a:r>
            <a:r>
              <a:rPr sz="1388" spc="23">
                <a:latin typeface="Calibri"/>
                <a:cs typeface="Calibri"/>
              </a:rPr>
              <a:t> </a:t>
            </a:r>
            <a:r>
              <a:rPr sz="1388" spc="8">
                <a:latin typeface="Calibri"/>
                <a:cs typeface="Calibri"/>
              </a:rPr>
              <a:t>on</a:t>
            </a:r>
            <a:r>
              <a:rPr sz="1388">
                <a:latin typeface="Calibri"/>
                <a:cs typeface="Calibri"/>
              </a:rPr>
              <a:t> </a:t>
            </a:r>
            <a:r>
              <a:rPr sz="1388" spc="53">
                <a:latin typeface="Calibri"/>
                <a:cs typeface="Calibri"/>
              </a:rPr>
              <a:t>AD</a:t>
            </a:r>
            <a:r>
              <a:rPr sz="1388">
                <a:latin typeface="Calibri"/>
                <a:cs typeface="Calibri"/>
              </a:rPr>
              <a:t> </a:t>
            </a:r>
            <a:r>
              <a:rPr sz="1388" spc="34">
                <a:latin typeface="Calibri"/>
                <a:cs typeface="Calibri"/>
              </a:rPr>
              <a:t>pathophysiology</a:t>
            </a:r>
            <a:r>
              <a:rPr sz="1388" spc="-15">
                <a:latin typeface="Calibri"/>
                <a:cs typeface="Calibri"/>
              </a:rPr>
              <a:t> </a:t>
            </a:r>
            <a:r>
              <a:rPr sz="1388" spc="8">
                <a:latin typeface="Calibri"/>
                <a:cs typeface="Calibri"/>
              </a:rPr>
              <a:t>of </a:t>
            </a:r>
            <a:r>
              <a:rPr sz="1388" spc="45">
                <a:latin typeface="Calibri"/>
                <a:cs typeface="Calibri"/>
              </a:rPr>
              <a:t>drugs</a:t>
            </a:r>
            <a:r>
              <a:rPr sz="1388" spc="8">
                <a:latin typeface="Calibri"/>
                <a:cs typeface="Calibri"/>
              </a:rPr>
              <a:t> or</a:t>
            </a:r>
            <a:r>
              <a:rPr sz="1388" spc="4">
                <a:latin typeface="Calibri"/>
                <a:cs typeface="Calibri"/>
              </a:rPr>
              <a:t> </a:t>
            </a:r>
            <a:r>
              <a:rPr sz="1388" spc="8">
                <a:latin typeface="Calibri"/>
                <a:cs typeface="Calibri"/>
              </a:rPr>
              <a:t>other</a:t>
            </a:r>
            <a:r>
              <a:rPr sz="1388" spc="4">
                <a:latin typeface="Calibri"/>
                <a:cs typeface="Calibri"/>
              </a:rPr>
              <a:t> </a:t>
            </a:r>
            <a:r>
              <a:rPr sz="1388" spc="8">
                <a:latin typeface="Calibri"/>
                <a:cs typeface="Calibri"/>
              </a:rPr>
              <a:t>interventions</a:t>
            </a:r>
            <a:r>
              <a:rPr sz="1388" spc="-4">
                <a:latin typeface="Calibri"/>
                <a:cs typeface="Calibri"/>
              </a:rPr>
              <a:t> </a:t>
            </a:r>
            <a:r>
              <a:rPr sz="1388" spc="8">
                <a:latin typeface="Calibri"/>
                <a:cs typeface="Calibri"/>
              </a:rPr>
              <a:t>(eg,</a:t>
            </a:r>
            <a:r>
              <a:rPr sz="1388" spc="4">
                <a:latin typeface="Calibri"/>
                <a:cs typeface="Calibri"/>
              </a:rPr>
              <a:t> </a:t>
            </a:r>
            <a:r>
              <a:rPr sz="1388" spc="38">
                <a:latin typeface="Calibri"/>
                <a:cs typeface="Calibri"/>
              </a:rPr>
              <a:t>reduced 	</a:t>
            </a:r>
            <a:r>
              <a:rPr sz="1388" spc="15">
                <a:latin typeface="Calibri"/>
                <a:cs typeface="Calibri"/>
              </a:rPr>
              <a:t>tau</a:t>
            </a:r>
            <a:r>
              <a:rPr sz="1388" spc="11">
                <a:latin typeface="Calibri"/>
                <a:cs typeface="Calibri"/>
              </a:rPr>
              <a:t> </a:t>
            </a:r>
            <a:r>
              <a:rPr sz="1388" spc="15">
                <a:latin typeface="Calibri"/>
                <a:cs typeface="Calibri"/>
              </a:rPr>
              <a:t>pathology</a:t>
            </a:r>
            <a:r>
              <a:rPr sz="1388" spc="-8">
                <a:latin typeface="Calibri"/>
                <a:cs typeface="Calibri"/>
              </a:rPr>
              <a:t> </a:t>
            </a:r>
            <a:r>
              <a:rPr sz="1388" spc="15">
                <a:latin typeface="Calibri"/>
                <a:cs typeface="Calibri"/>
              </a:rPr>
              <a:t>or neurodegeneration</a:t>
            </a:r>
            <a:r>
              <a:rPr sz="1388" spc="-8">
                <a:latin typeface="Calibri"/>
                <a:cs typeface="Calibri"/>
              </a:rPr>
              <a:t> </a:t>
            </a:r>
            <a:r>
              <a:rPr sz="1388" spc="15">
                <a:latin typeface="Calibri"/>
                <a:cs typeface="Calibri"/>
              </a:rPr>
              <a:t>by</a:t>
            </a:r>
            <a:r>
              <a:rPr sz="1388" spc="11">
                <a:latin typeface="Calibri"/>
                <a:cs typeface="Calibri"/>
              </a:rPr>
              <a:t> </a:t>
            </a:r>
            <a:r>
              <a:rPr sz="1388" spc="15">
                <a:latin typeface="Calibri"/>
                <a:cs typeface="Calibri"/>
              </a:rPr>
              <a:t>Aβ</a:t>
            </a:r>
            <a:r>
              <a:rPr sz="1388" spc="30">
                <a:latin typeface="Calibri"/>
                <a:cs typeface="Calibri"/>
              </a:rPr>
              <a:t> </a:t>
            </a:r>
            <a:r>
              <a:rPr sz="1388" spc="26">
                <a:latin typeface="Calibri"/>
                <a:cs typeface="Calibri"/>
              </a:rPr>
              <a:t>immunotherapies)</a:t>
            </a:r>
            <a:endParaRPr sz="1388">
              <a:latin typeface="Calibri"/>
              <a:cs typeface="Calibri"/>
            </a:endParaRPr>
          </a:p>
          <a:p>
            <a:pPr marL="179070" indent="-169545">
              <a:spcBef>
                <a:spcPts val="315"/>
              </a:spcBef>
              <a:buChar char="•"/>
              <a:tabLst>
                <a:tab pos="179070" algn="l"/>
              </a:tabLst>
            </a:pPr>
            <a:r>
              <a:rPr sz="1388" spc="15">
                <a:latin typeface="Calibri"/>
                <a:cs typeface="Calibri"/>
              </a:rPr>
              <a:t>Predict/confirm</a:t>
            </a:r>
            <a:r>
              <a:rPr sz="1388" spc="-8">
                <a:latin typeface="Calibri"/>
                <a:cs typeface="Calibri"/>
              </a:rPr>
              <a:t> </a:t>
            </a:r>
            <a:r>
              <a:rPr sz="1388" spc="60">
                <a:latin typeface="Calibri"/>
                <a:cs typeface="Calibri"/>
              </a:rPr>
              <a:t>clinical</a:t>
            </a:r>
            <a:r>
              <a:rPr sz="1388" spc="19">
                <a:latin typeface="Calibri"/>
                <a:cs typeface="Calibri"/>
              </a:rPr>
              <a:t> </a:t>
            </a:r>
            <a:r>
              <a:rPr sz="1388" spc="15">
                <a:latin typeface="Calibri"/>
                <a:cs typeface="Calibri"/>
              </a:rPr>
              <a:t>benefit</a:t>
            </a:r>
            <a:r>
              <a:rPr sz="1388" spc="30">
                <a:latin typeface="Calibri"/>
                <a:cs typeface="Calibri"/>
              </a:rPr>
              <a:t> </a:t>
            </a:r>
            <a:r>
              <a:rPr sz="1388" spc="15">
                <a:latin typeface="Calibri"/>
                <a:cs typeface="Calibri"/>
              </a:rPr>
              <a:t>from</a:t>
            </a:r>
            <a:r>
              <a:rPr sz="1388" spc="19">
                <a:latin typeface="Calibri"/>
                <a:cs typeface="Calibri"/>
              </a:rPr>
              <a:t> </a:t>
            </a:r>
            <a:r>
              <a:rPr sz="1388" spc="-15">
                <a:latin typeface="Calibri"/>
                <a:cs typeface="Calibri"/>
              </a:rPr>
              <a:t>DMTs</a:t>
            </a:r>
            <a:endParaRPr sz="1388">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D13B0-82C8-9E25-A90D-8074C5128941}"/>
              </a:ext>
            </a:extLst>
          </p:cNvPr>
          <p:cNvSpPr>
            <a:spLocks noGrp="1"/>
          </p:cNvSpPr>
          <p:nvPr>
            <p:ph type="title"/>
          </p:nvPr>
        </p:nvSpPr>
        <p:spPr/>
        <p:txBody>
          <a:bodyPr/>
          <a:lstStyle/>
          <a:p>
            <a:r>
              <a:rPr lang="en-US"/>
              <a:t>Biomarkers in Clinical Practice</a:t>
            </a:r>
          </a:p>
        </p:txBody>
      </p:sp>
      <p:sp>
        <p:nvSpPr>
          <p:cNvPr id="3" name="Content Placeholder 2">
            <a:extLst>
              <a:ext uri="{FF2B5EF4-FFF2-40B4-BE49-F238E27FC236}">
                <a16:creationId xmlns:a16="http://schemas.microsoft.com/office/drawing/2014/main" id="{B3BDDFED-F3FF-187B-6206-B0BD9DF56FC9}"/>
              </a:ext>
            </a:extLst>
          </p:cNvPr>
          <p:cNvSpPr>
            <a:spLocks noGrp="1"/>
          </p:cNvSpPr>
          <p:nvPr>
            <p:ph idx="1"/>
          </p:nvPr>
        </p:nvSpPr>
        <p:spPr/>
        <p:txBody>
          <a:bodyPr>
            <a:normAutofit/>
          </a:bodyPr>
          <a:lstStyle/>
          <a:p>
            <a:pPr>
              <a:buFont typeface="Calibri" panose="020F0502020204030204" pitchFamily="34" charset="0"/>
              <a:buChar char="●"/>
            </a:pPr>
            <a:r>
              <a:rPr lang="en-US" sz="2400"/>
              <a:t>Biomarkers should only be used as diagnostic testing in </a:t>
            </a:r>
            <a:r>
              <a:rPr lang="en-US" sz="2400" b="1">
                <a:solidFill>
                  <a:schemeClr val="accent2"/>
                </a:solidFill>
              </a:rPr>
              <a:t>cognitively impaired</a:t>
            </a:r>
            <a:r>
              <a:rPr lang="en-US" sz="2400">
                <a:solidFill>
                  <a:schemeClr val="accent2"/>
                </a:solidFill>
              </a:rPr>
              <a:t> </a:t>
            </a:r>
            <a:r>
              <a:rPr lang="en-US" sz="2400"/>
              <a:t>individuals based on objective cognitive testing</a:t>
            </a:r>
          </a:p>
          <a:p>
            <a:pPr>
              <a:buFont typeface="Calibri" panose="020F0502020204030204" pitchFamily="34" charset="0"/>
              <a:buChar char="●"/>
            </a:pPr>
            <a:endParaRPr lang="en-US" sz="1200"/>
          </a:p>
          <a:p>
            <a:pPr>
              <a:buFont typeface="Calibri" panose="020F0502020204030204" pitchFamily="34" charset="0"/>
              <a:buChar char="●"/>
            </a:pPr>
            <a:r>
              <a:rPr lang="en-US" sz="2400"/>
              <a:t>Can be used to establish a diagnosis </a:t>
            </a:r>
          </a:p>
          <a:p>
            <a:pPr lvl="1"/>
            <a:r>
              <a:rPr lang="en-US" sz="2400"/>
              <a:t>Confirm or rule out Alzheimer’s disease</a:t>
            </a:r>
          </a:p>
          <a:p>
            <a:pPr>
              <a:buFont typeface="Calibri" panose="020F0502020204030204" pitchFamily="34" charset="0"/>
              <a:buChar char="●"/>
            </a:pPr>
            <a:endParaRPr lang="en-US" sz="1200"/>
          </a:p>
          <a:p>
            <a:pPr>
              <a:buFont typeface="Calibri" panose="020F0502020204030204" pitchFamily="34" charset="0"/>
              <a:buChar char="●"/>
            </a:pPr>
            <a:r>
              <a:rPr lang="en-US" sz="2400"/>
              <a:t>Can be used to determine eligibility for anti-amyloid monoclonal antibody therapies</a:t>
            </a:r>
          </a:p>
        </p:txBody>
      </p:sp>
    </p:spTree>
    <p:extLst>
      <p:ext uri="{BB962C8B-B14F-4D97-AF65-F5344CB8AC3E}">
        <p14:creationId xmlns:p14="http://schemas.microsoft.com/office/powerpoint/2010/main" val="1008876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32834" y="781480"/>
            <a:ext cx="5657850" cy="919194"/>
          </a:xfrm>
          <a:prstGeom prst="rect">
            <a:avLst/>
          </a:prstGeom>
        </p:spPr>
        <p:txBody>
          <a:bodyPr vert="horz" wrap="square" lIns="0" tIns="178784" rIns="0" bIns="0" rtlCol="0" anchor="b">
            <a:spAutoFit/>
          </a:bodyPr>
          <a:lstStyle/>
          <a:p>
            <a:pPr marL="484823">
              <a:lnSpc>
                <a:spcPct val="100000"/>
              </a:lnSpc>
              <a:spcBef>
                <a:spcPts val="79"/>
              </a:spcBef>
            </a:pPr>
            <a:r>
              <a:t>Most</a:t>
            </a:r>
            <a:r>
              <a:rPr spc="-11"/>
              <a:t> </a:t>
            </a:r>
            <a:r>
              <a:t>Promising </a:t>
            </a:r>
            <a:r>
              <a:rPr spc="-19"/>
              <a:t>BBM</a:t>
            </a:r>
          </a:p>
        </p:txBody>
      </p:sp>
      <p:sp>
        <p:nvSpPr>
          <p:cNvPr id="3" name="object 3"/>
          <p:cNvSpPr txBox="1"/>
          <p:nvPr/>
        </p:nvSpPr>
        <p:spPr>
          <a:xfrm>
            <a:off x="131064" y="5007101"/>
            <a:ext cx="8285798" cy="891045"/>
          </a:xfrm>
          <a:prstGeom prst="rect">
            <a:avLst/>
          </a:prstGeom>
        </p:spPr>
        <p:txBody>
          <a:bodyPr vert="horz" wrap="square" lIns="0" tIns="49054" rIns="0" bIns="0" rtlCol="0">
            <a:spAutoFit/>
          </a:bodyPr>
          <a:lstStyle/>
          <a:p>
            <a:pPr marL="197168">
              <a:spcBef>
                <a:spcPts val="386"/>
              </a:spcBef>
            </a:pPr>
            <a:r>
              <a:rPr sz="1088" b="1" spc="79">
                <a:latin typeface="Calibri"/>
                <a:cs typeface="Calibri"/>
              </a:rPr>
              <a:t>Some</a:t>
            </a:r>
            <a:r>
              <a:rPr sz="1088" b="1">
                <a:latin typeface="Calibri"/>
                <a:cs typeface="Calibri"/>
              </a:rPr>
              <a:t> of </a:t>
            </a:r>
            <a:r>
              <a:rPr sz="1088" b="1" spc="41">
                <a:latin typeface="Calibri"/>
                <a:cs typeface="Calibri"/>
              </a:rPr>
              <a:t>the</a:t>
            </a:r>
            <a:r>
              <a:rPr sz="1088" b="1" spc="8">
                <a:latin typeface="Calibri"/>
                <a:cs typeface="Calibri"/>
              </a:rPr>
              <a:t> </a:t>
            </a:r>
            <a:r>
              <a:rPr sz="1088" b="1" spc="68">
                <a:latin typeface="Calibri"/>
                <a:cs typeface="Calibri"/>
              </a:rPr>
              <a:t>most</a:t>
            </a:r>
            <a:r>
              <a:rPr sz="1088" b="1" spc="23">
                <a:latin typeface="Calibri"/>
                <a:cs typeface="Calibri"/>
              </a:rPr>
              <a:t> </a:t>
            </a:r>
            <a:r>
              <a:rPr sz="1088" b="1" spc="53">
                <a:latin typeface="Calibri"/>
                <a:cs typeface="Calibri"/>
              </a:rPr>
              <a:t>promising</a:t>
            </a:r>
            <a:r>
              <a:rPr sz="1088" b="1" spc="-8">
                <a:latin typeface="Calibri"/>
                <a:cs typeface="Calibri"/>
              </a:rPr>
              <a:t> </a:t>
            </a:r>
            <a:r>
              <a:rPr sz="1088" b="1" spc="41">
                <a:latin typeface="Calibri"/>
                <a:cs typeface="Calibri"/>
              </a:rPr>
              <a:t>emerging</a:t>
            </a:r>
            <a:r>
              <a:rPr sz="1088" b="1" spc="4">
                <a:latin typeface="Calibri"/>
                <a:cs typeface="Calibri"/>
              </a:rPr>
              <a:t> </a:t>
            </a:r>
            <a:r>
              <a:rPr sz="1088" b="1" spc="53">
                <a:latin typeface="Calibri"/>
                <a:cs typeface="Calibri"/>
              </a:rPr>
              <a:t>blood-</a:t>
            </a:r>
            <a:r>
              <a:rPr sz="1088" b="1" spc="75">
                <a:latin typeface="Calibri"/>
                <a:cs typeface="Calibri"/>
              </a:rPr>
              <a:t>based</a:t>
            </a:r>
            <a:r>
              <a:rPr sz="1088" b="1" spc="23">
                <a:latin typeface="Calibri"/>
                <a:cs typeface="Calibri"/>
              </a:rPr>
              <a:t> </a:t>
            </a:r>
            <a:r>
              <a:rPr sz="1088" b="1" spc="53">
                <a:latin typeface="Calibri"/>
                <a:cs typeface="Calibri"/>
              </a:rPr>
              <a:t>biomarkers</a:t>
            </a:r>
            <a:r>
              <a:rPr sz="1088" b="1" spc="23">
                <a:latin typeface="Calibri"/>
                <a:cs typeface="Calibri"/>
              </a:rPr>
              <a:t> </a:t>
            </a:r>
            <a:r>
              <a:rPr sz="1088" b="1" spc="64">
                <a:latin typeface="Calibri"/>
                <a:cs typeface="Calibri"/>
              </a:rPr>
              <a:t>include</a:t>
            </a:r>
            <a:r>
              <a:rPr sz="1088" b="1" spc="-4">
                <a:latin typeface="Calibri"/>
                <a:cs typeface="Calibri"/>
              </a:rPr>
              <a:t> </a:t>
            </a:r>
            <a:r>
              <a:rPr sz="1088" b="1" spc="41">
                <a:latin typeface="Calibri"/>
                <a:cs typeface="Calibri"/>
              </a:rPr>
              <a:t>threonine</a:t>
            </a:r>
            <a:r>
              <a:rPr sz="1088" b="1">
                <a:latin typeface="Calibri"/>
                <a:cs typeface="Calibri"/>
              </a:rPr>
              <a:t> 181,</a:t>
            </a:r>
            <a:r>
              <a:rPr sz="1088" b="1" spc="19">
                <a:latin typeface="Calibri"/>
                <a:cs typeface="Calibri"/>
              </a:rPr>
              <a:t> </a:t>
            </a:r>
            <a:r>
              <a:rPr sz="1088" b="1" spc="41">
                <a:latin typeface="Calibri"/>
                <a:cs typeface="Calibri"/>
              </a:rPr>
              <a:t>threonine</a:t>
            </a:r>
            <a:r>
              <a:rPr sz="1088" b="1" spc="-11">
                <a:latin typeface="Calibri"/>
                <a:cs typeface="Calibri"/>
              </a:rPr>
              <a:t> </a:t>
            </a:r>
            <a:r>
              <a:rPr sz="1088" b="1">
                <a:latin typeface="Calibri"/>
                <a:cs typeface="Calibri"/>
              </a:rPr>
              <a:t>217,</a:t>
            </a:r>
            <a:r>
              <a:rPr sz="1088" b="1" spc="23">
                <a:latin typeface="Calibri"/>
                <a:cs typeface="Calibri"/>
              </a:rPr>
              <a:t> </a:t>
            </a:r>
            <a:r>
              <a:rPr sz="1088" b="1" spc="56">
                <a:latin typeface="Calibri"/>
                <a:cs typeface="Calibri"/>
              </a:rPr>
              <a:t>and</a:t>
            </a:r>
            <a:r>
              <a:rPr sz="1088" b="1" spc="23">
                <a:latin typeface="Calibri"/>
                <a:cs typeface="Calibri"/>
              </a:rPr>
              <a:t> </a:t>
            </a:r>
            <a:r>
              <a:rPr sz="1088" b="1" spc="41">
                <a:latin typeface="Calibri"/>
                <a:cs typeface="Calibri"/>
              </a:rPr>
              <a:t>threonine</a:t>
            </a:r>
            <a:r>
              <a:rPr sz="1088" b="1" spc="-11">
                <a:latin typeface="Calibri"/>
                <a:cs typeface="Calibri"/>
              </a:rPr>
              <a:t> </a:t>
            </a:r>
            <a:r>
              <a:rPr sz="1088" b="1" spc="-19">
                <a:latin typeface="Calibri"/>
                <a:cs typeface="Calibri"/>
              </a:rPr>
              <a:t>231</a:t>
            </a:r>
            <a:endParaRPr sz="1088">
              <a:latin typeface="Calibri"/>
              <a:cs typeface="Calibri"/>
            </a:endParaRPr>
          </a:p>
          <a:p>
            <a:pPr marL="388144" indent="-190976">
              <a:spcBef>
                <a:spcPts val="315"/>
              </a:spcBef>
              <a:buFont typeface="Arial"/>
              <a:buChar char="•"/>
              <a:tabLst>
                <a:tab pos="388144" algn="l"/>
              </a:tabLst>
            </a:pPr>
            <a:r>
              <a:rPr sz="1088" spc="15">
                <a:latin typeface="Calibri"/>
                <a:cs typeface="Calibri"/>
              </a:rPr>
              <a:t>Three</a:t>
            </a:r>
            <a:r>
              <a:rPr sz="1088" spc="11">
                <a:latin typeface="Calibri"/>
                <a:cs typeface="Calibri"/>
              </a:rPr>
              <a:t> </a:t>
            </a:r>
            <a:r>
              <a:rPr sz="1088" spc="8">
                <a:latin typeface="Calibri"/>
                <a:cs typeface="Calibri"/>
              </a:rPr>
              <a:t>different</a:t>
            </a:r>
            <a:r>
              <a:rPr sz="1088" spc="26">
                <a:latin typeface="Calibri"/>
                <a:cs typeface="Calibri"/>
              </a:rPr>
              <a:t> </a:t>
            </a:r>
            <a:r>
              <a:rPr sz="1088" spc="41">
                <a:latin typeface="Calibri"/>
                <a:cs typeface="Calibri"/>
              </a:rPr>
              <a:t>locations</a:t>
            </a:r>
            <a:r>
              <a:rPr sz="1088" spc="34">
                <a:latin typeface="Calibri"/>
                <a:cs typeface="Calibri"/>
              </a:rPr>
              <a:t> </a:t>
            </a:r>
            <a:r>
              <a:rPr sz="1088" spc="15">
                <a:latin typeface="Calibri"/>
                <a:cs typeface="Calibri"/>
              </a:rPr>
              <a:t>of</a:t>
            </a:r>
            <a:r>
              <a:rPr sz="1088" spc="-4">
                <a:latin typeface="Calibri"/>
                <a:cs typeface="Calibri"/>
              </a:rPr>
              <a:t> </a:t>
            </a:r>
            <a:r>
              <a:rPr sz="1088" spc="15">
                <a:latin typeface="Calibri"/>
                <a:cs typeface="Calibri"/>
              </a:rPr>
              <a:t>hyperphosphorylation</a:t>
            </a:r>
            <a:r>
              <a:rPr sz="1088" spc="45">
                <a:latin typeface="Calibri"/>
                <a:cs typeface="Calibri"/>
              </a:rPr>
              <a:t> </a:t>
            </a:r>
            <a:r>
              <a:rPr sz="1088" spc="15">
                <a:latin typeface="Calibri"/>
                <a:cs typeface="Calibri"/>
              </a:rPr>
              <a:t>of</a:t>
            </a:r>
            <a:r>
              <a:rPr sz="1088" spc="-4">
                <a:latin typeface="Calibri"/>
                <a:cs typeface="Calibri"/>
              </a:rPr>
              <a:t> </a:t>
            </a:r>
            <a:r>
              <a:rPr sz="1088" spc="38">
                <a:latin typeface="Calibri"/>
                <a:cs typeface="Calibri"/>
              </a:rPr>
              <a:t>secreted</a:t>
            </a:r>
            <a:r>
              <a:rPr sz="1088" spc="45">
                <a:latin typeface="Calibri"/>
                <a:cs typeface="Calibri"/>
              </a:rPr>
              <a:t> </a:t>
            </a:r>
            <a:r>
              <a:rPr sz="1088" spc="15">
                <a:latin typeface="Calibri"/>
                <a:cs typeface="Calibri"/>
              </a:rPr>
              <a:t>tau</a:t>
            </a:r>
            <a:r>
              <a:rPr sz="1088">
                <a:latin typeface="Calibri"/>
                <a:cs typeface="Calibri"/>
              </a:rPr>
              <a:t> </a:t>
            </a:r>
            <a:r>
              <a:rPr sz="1088" spc="-8">
                <a:latin typeface="Calibri"/>
                <a:cs typeface="Calibri"/>
              </a:rPr>
              <a:t>fragments</a:t>
            </a:r>
            <a:endParaRPr sz="1088">
              <a:latin typeface="Calibri"/>
              <a:cs typeface="Calibri"/>
            </a:endParaRPr>
          </a:p>
          <a:p>
            <a:pPr marL="388144" indent="-190976">
              <a:spcBef>
                <a:spcPts val="315"/>
              </a:spcBef>
              <a:buFont typeface="Arial"/>
              <a:buChar char="•"/>
              <a:tabLst>
                <a:tab pos="388144" algn="l"/>
              </a:tabLst>
            </a:pPr>
            <a:r>
              <a:rPr sz="1088">
                <a:latin typeface="Calibri"/>
                <a:cs typeface="Calibri"/>
              </a:rPr>
              <a:t>All</a:t>
            </a:r>
            <a:r>
              <a:rPr sz="1088" spc="45">
                <a:latin typeface="Calibri"/>
                <a:cs typeface="Calibri"/>
              </a:rPr>
              <a:t> </a:t>
            </a:r>
            <a:r>
              <a:rPr sz="1088">
                <a:latin typeface="Calibri"/>
                <a:cs typeface="Calibri"/>
              </a:rPr>
              <a:t>three</a:t>
            </a:r>
            <a:r>
              <a:rPr sz="1088" spc="71">
                <a:latin typeface="Calibri"/>
                <a:cs typeface="Calibri"/>
              </a:rPr>
              <a:t> </a:t>
            </a:r>
            <a:r>
              <a:rPr sz="1088" spc="68">
                <a:latin typeface="Calibri"/>
                <a:cs typeface="Calibri"/>
              </a:rPr>
              <a:t>assays</a:t>
            </a:r>
            <a:r>
              <a:rPr sz="1088" spc="53">
                <a:latin typeface="Calibri"/>
                <a:cs typeface="Calibri"/>
              </a:rPr>
              <a:t> </a:t>
            </a:r>
            <a:r>
              <a:rPr sz="1088">
                <a:latin typeface="Calibri"/>
                <a:cs typeface="Calibri"/>
              </a:rPr>
              <a:t>to</a:t>
            </a:r>
            <a:r>
              <a:rPr sz="1088" spc="49">
                <a:latin typeface="Calibri"/>
                <a:cs typeface="Calibri"/>
              </a:rPr>
              <a:t> </a:t>
            </a:r>
            <a:r>
              <a:rPr sz="1088" spc="41">
                <a:latin typeface="Calibri"/>
                <a:cs typeface="Calibri"/>
              </a:rPr>
              <a:t>measure</a:t>
            </a:r>
            <a:r>
              <a:rPr sz="1088" spc="64">
                <a:latin typeface="Calibri"/>
                <a:cs typeface="Calibri"/>
              </a:rPr>
              <a:t> </a:t>
            </a:r>
            <a:r>
              <a:rPr sz="1088" spc="38">
                <a:latin typeface="Calibri"/>
                <a:cs typeface="Calibri"/>
              </a:rPr>
              <a:t>these</a:t>
            </a:r>
            <a:r>
              <a:rPr sz="1088" spc="75">
                <a:latin typeface="Calibri"/>
                <a:cs typeface="Calibri"/>
              </a:rPr>
              <a:t> </a:t>
            </a:r>
            <a:r>
              <a:rPr sz="1088">
                <a:latin typeface="Calibri"/>
                <a:cs typeface="Calibri"/>
              </a:rPr>
              <a:t>have</a:t>
            </a:r>
            <a:r>
              <a:rPr sz="1088" spc="49">
                <a:latin typeface="Calibri"/>
                <a:cs typeface="Calibri"/>
              </a:rPr>
              <a:t> </a:t>
            </a:r>
            <a:r>
              <a:rPr sz="1088">
                <a:latin typeface="Calibri"/>
                <a:cs typeface="Calibri"/>
              </a:rPr>
              <a:t>shown</a:t>
            </a:r>
            <a:r>
              <a:rPr sz="1088" spc="75">
                <a:latin typeface="Calibri"/>
                <a:cs typeface="Calibri"/>
              </a:rPr>
              <a:t> </a:t>
            </a:r>
            <a:r>
              <a:rPr sz="1088">
                <a:latin typeface="Calibri"/>
                <a:cs typeface="Calibri"/>
              </a:rPr>
              <a:t>high</a:t>
            </a:r>
            <a:r>
              <a:rPr sz="1088" spc="64">
                <a:latin typeface="Calibri"/>
                <a:cs typeface="Calibri"/>
              </a:rPr>
              <a:t> </a:t>
            </a:r>
            <a:r>
              <a:rPr sz="1088" spc="49">
                <a:latin typeface="Calibri"/>
                <a:cs typeface="Calibri"/>
              </a:rPr>
              <a:t>accuracy</a:t>
            </a:r>
            <a:r>
              <a:rPr sz="1088" spc="56">
                <a:latin typeface="Calibri"/>
                <a:cs typeface="Calibri"/>
              </a:rPr>
              <a:t> </a:t>
            </a:r>
            <a:r>
              <a:rPr sz="1088">
                <a:latin typeface="Calibri"/>
                <a:cs typeface="Calibri"/>
              </a:rPr>
              <a:t>to</a:t>
            </a:r>
            <a:r>
              <a:rPr sz="1088" spc="64">
                <a:latin typeface="Calibri"/>
                <a:cs typeface="Calibri"/>
              </a:rPr>
              <a:t> </a:t>
            </a:r>
            <a:r>
              <a:rPr sz="1088">
                <a:latin typeface="Calibri"/>
                <a:cs typeface="Calibri"/>
              </a:rPr>
              <a:t>detect</a:t>
            </a:r>
            <a:r>
              <a:rPr sz="1088" spc="86">
                <a:latin typeface="Calibri"/>
                <a:cs typeface="Calibri"/>
              </a:rPr>
              <a:t> </a:t>
            </a:r>
            <a:r>
              <a:rPr sz="1088" spc="49">
                <a:latin typeface="Calibri"/>
                <a:cs typeface="Calibri"/>
              </a:rPr>
              <a:t>AD</a:t>
            </a:r>
            <a:r>
              <a:rPr sz="1088" spc="45">
                <a:latin typeface="Calibri"/>
                <a:cs typeface="Calibri"/>
              </a:rPr>
              <a:t> </a:t>
            </a:r>
            <a:r>
              <a:rPr sz="1088" spc="41">
                <a:latin typeface="Calibri"/>
                <a:cs typeface="Calibri"/>
              </a:rPr>
              <a:t>and</a:t>
            </a:r>
            <a:r>
              <a:rPr sz="1088" spc="49">
                <a:latin typeface="Calibri"/>
                <a:cs typeface="Calibri"/>
              </a:rPr>
              <a:t> </a:t>
            </a:r>
            <a:r>
              <a:rPr sz="1088">
                <a:latin typeface="Calibri"/>
                <a:cs typeface="Calibri"/>
              </a:rPr>
              <a:t>are</a:t>
            </a:r>
            <a:r>
              <a:rPr sz="1088" spc="41">
                <a:latin typeface="Calibri"/>
                <a:cs typeface="Calibri"/>
              </a:rPr>
              <a:t> </a:t>
            </a:r>
            <a:r>
              <a:rPr sz="1088">
                <a:latin typeface="Calibri"/>
                <a:cs typeface="Calibri"/>
              </a:rPr>
              <a:t>validated</a:t>
            </a:r>
            <a:r>
              <a:rPr sz="1088" spc="68">
                <a:latin typeface="Calibri"/>
                <a:cs typeface="Calibri"/>
              </a:rPr>
              <a:t> </a:t>
            </a:r>
            <a:r>
              <a:rPr sz="1088">
                <a:latin typeface="Calibri"/>
                <a:cs typeface="Calibri"/>
              </a:rPr>
              <a:t>against</a:t>
            </a:r>
            <a:r>
              <a:rPr sz="1088" spc="60">
                <a:latin typeface="Calibri"/>
                <a:cs typeface="Calibri"/>
              </a:rPr>
              <a:t> </a:t>
            </a:r>
            <a:r>
              <a:rPr sz="1088">
                <a:latin typeface="Calibri"/>
                <a:cs typeface="Calibri"/>
              </a:rPr>
              <a:t>pathology</a:t>
            </a:r>
            <a:r>
              <a:rPr sz="1088" spc="90">
                <a:latin typeface="Calibri"/>
                <a:cs typeface="Calibri"/>
              </a:rPr>
              <a:t> </a:t>
            </a:r>
            <a:r>
              <a:rPr sz="1088" spc="41">
                <a:latin typeface="Calibri"/>
                <a:cs typeface="Calibri"/>
              </a:rPr>
              <a:t>and</a:t>
            </a:r>
            <a:r>
              <a:rPr sz="1088" spc="49">
                <a:latin typeface="Calibri"/>
                <a:cs typeface="Calibri"/>
              </a:rPr>
              <a:t> </a:t>
            </a:r>
            <a:r>
              <a:rPr sz="1088" spc="45">
                <a:latin typeface="Calibri"/>
                <a:cs typeface="Calibri"/>
              </a:rPr>
              <a:t>clinical</a:t>
            </a:r>
            <a:r>
              <a:rPr sz="1088" spc="71">
                <a:latin typeface="Calibri"/>
                <a:cs typeface="Calibri"/>
              </a:rPr>
              <a:t> </a:t>
            </a:r>
            <a:r>
              <a:rPr sz="1088" spc="34">
                <a:latin typeface="Calibri"/>
                <a:cs typeface="Calibri"/>
              </a:rPr>
              <a:t>diagnosis</a:t>
            </a:r>
            <a:endParaRPr sz="1088">
              <a:latin typeface="Calibri"/>
              <a:cs typeface="Calibri"/>
            </a:endParaRPr>
          </a:p>
          <a:p>
            <a:pPr marL="9525">
              <a:spcBef>
                <a:spcPts val="1129"/>
              </a:spcBef>
            </a:pPr>
            <a:r>
              <a:rPr sz="788">
                <a:latin typeface="Arial"/>
                <a:cs typeface="Arial"/>
              </a:rPr>
              <a:t>1.</a:t>
            </a:r>
            <a:r>
              <a:rPr sz="788" spc="11">
                <a:latin typeface="Arial"/>
                <a:cs typeface="Arial"/>
              </a:rPr>
              <a:t> </a:t>
            </a:r>
            <a:r>
              <a:rPr sz="788">
                <a:latin typeface="Arial"/>
                <a:cs typeface="Arial"/>
              </a:rPr>
              <a:t>Blennow</a:t>
            </a:r>
            <a:r>
              <a:rPr sz="788" spc="19">
                <a:latin typeface="Arial"/>
                <a:cs typeface="Arial"/>
              </a:rPr>
              <a:t> </a:t>
            </a:r>
            <a:r>
              <a:rPr sz="788">
                <a:latin typeface="Arial"/>
                <a:cs typeface="Arial"/>
              </a:rPr>
              <a:t>K.</a:t>
            </a:r>
            <a:r>
              <a:rPr sz="788" spc="15">
                <a:latin typeface="Arial"/>
                <a:cs typeface="Arial"/>
              </a:rPr>
              <a:t> </a:t>
            </a:r>
            <a:r>
              <a:rPr sz="788" i="1">
                <a:latin typeface="Arial"/>
                <a:cs typeface="Arial"/>
              </a:rPr>
              <a:t>Science</a:t>
            </a:r>
            <a:r>
              <a:rPr sz="788">
                <a:latin typeface="Arial"/>
                <a:cs typeface="Arial"/>
              </a:rPr>
              <a:t>.</a:t>
            </a:r>
            <a:r>
              <a:rPr sz="788" spc="15">
                <a:latin typeface="Arial"/>
                <a:cs typeface="Arial"/>
              </a:rPr>
              <a:t> </a:t>
            </a:r>
            <a:r>
              <a:rPr sz="788">
                <a:latin typeface="Arial"/>
                <a:cs typeface="Arial"/>
              </a:rPr>
              <a:t>2021;373:626-628.</a:t>
            </a:r>
            <a:r>
              <a:rPr sz="788" spc="-4">
                <a:latin typeface="Arial"/>
                <a:cs typeface="Arial"/>
              </a:rPr>
              <a:t> </a:t>
            </a:r>
            <a:r>
              <a:rPr sz="788">
                <a:latin typeface="Arial"/>
                <a:cs typeface="Arial"/>
              </a:rPr>
              <a:t>2.</a:t>
            </a:r>
            <a:r>
              <a:rPr sz="788" spc="15">
                <a:latin typeface="Arial"/>
                <a:cs typeface="Arial"/>
              </a:rPr>
              <a:t> </a:t>
            </a:r>
            <a:r>
              <a:rPr sz="788">
                <a:latin typeface="Arial"/>
                <a:cs typeface="Arial"/>
              </a:rPr>
              <a:t>https://aaic.alz.org/nia-</a:t>
            </a:r>
            <a:r>
              <a:rPr sz="788" spc="-8">
                <a:latin typeface="Arial"/>
                <a:cs typeface="Arial"/>
              </a:rPr>
              <a:t>aa.asp.</a:t>
            </a:r>
            <a:endParaRPr sz="788">
              <a:latin typeface="Arial"/>
              <a:cs typeface="Arial"/>
            </a:endParaRPr>
          </a:p>
        </p:txBody>
      </p:sp>
      <p:pic>
        <p:nvPicPr>
          <p:cNvPr id="4" name="object 4"/>
          <p:cNvPicPr/>
          <p:nvPr/>
        </p:nvPicPr>
        <p:blipFill>
          <a:blip r:embed="rId2" cstate="print"/>
          <a:stretch>
            <a:fillRect/>
          </a:stretch>
        </p:blipFill>
        <p:spPr>
          <a:xfrm>
            <a:off x="637752" y="1795857"/>
            <a:ext cx="7605697" cy="319711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0" y="266762"/>
            <a:ext cx="5868785" cy="1487426"/>
          </a:xfrm>
          <a:prstGeom prst="rect">
            <a:avLst/>
          </a:prstGeom>
        </p:spPr>
        <p:txBody>
          <a:bodyPr vert="horz" wrap="square" lIns="0" tIns="10001" rIns="0" bIns="0" rtlCol="0" anchor="b">
            <a:spAutoFit/>
          </a:bodyPr>
          <a:lstStyle/>
          <a:p>
            <a:pPr marL="9525">
              <a:lnSpc>
                <a:spcPct val="100000"/>
              </a:lnSpc>
              <a:spcBef>
                <a:spcPts val="79"/>
              </a:spcBef>
            </a:pPr>
            <a:r>
              <a:rPr spc="-8"/>
              <a:t>Amyloid</a:t>
            </a:r>
            <a:br>
              <a:rPr lang="en-US" spc="-8"/>
            </a:br>
            <a:r>
              <a:rPr lang="en-US" spc="-8"/>
              <a:t>Plasma </a:t>
            </a:r>
            <a:r>
              <a:rPr lang="en-US" spc="-15"/>
              <a:t>A</a:t>
            </a:r>
            <a:r>
              <a:rPr lang="el-GR" spc="-15"/>
              <a:t>β42/</a:t>
            </a:r>
            <a:r>
              <a:rPr lang="en-US" spc="-15"/>
              <a:t>A</a:t>
            </a:r>
            <a:r>
              <a:rPr lang="el-GR" spc="-15"/>
              <a:t>β40</a:t>
            </a:r>
            <a:endParaRPr spc="-8"/>
          </a:p>
        </p:txBody>
      </p:sp>
      <p:sp>
        <p:nvSpPr>
          <p:cNvPr id="3" name="object 3"/>
          <p:cNvSpPr txBox="1"/>
          <p:nvPr/>
        </p:nvSpPr>
        <p:spPr>
          <a:xfrm>
            <a:off x="115748" y="2047725"/>
            <a:ext cx="8246269" cy="4470904"/>
          </a:xfrm>
          <a:prstGeom prst="rect">
            <a:avLst/>
          </a:prstGeom>
        </p:spPr>
        <p:txBody>
          <a:bodyPr vert="horz" wrap="square" lIns="0" tIns="44768" rIns="0" bIns="0" rtlCol="0">
            <a:spAutoFit/>
          </a:bodyPr>
          <a:lstStyle/>
          <a:p>
            <a:pPr marL="752475" indent="-171450">
              <a:spcBef>
                <a:spcPts val="353"/>
              </a:spcBef>
              <a:buChar char="•"/>
              <a:tabLst>
                <a:tab pos="752475" algn="l"/>
              </a:tabLst>
            </a:pPr>
            <a:r>
              <a:rPr sz="1950">
                <a:solidFill>
                  <a:srgbClr val="0070C0"/>
                </a:solidFill>
                <a:latin typeface="Arial"/>
                <a:cs typeface="Arial"/>
              </a:rPr>
              <a:t>Aβ42</a:t>
            </a:r>
            <a:r>
              <a:rPr sz="1950" spc="-38">
                <a:solidFill>
                  <a:srgbClr val="1F1F1F"/>
                </a:solidFill>
                <a:latin typeface="Arial"/>
                <a:cs typeface="Arial"/>
              </a:rPr>
              <a:t> </a:t>
            </a:r>
            <a:r>
              <a:rPr sz="1950">
                <a:solidFill>
                  <a:srgbClr val="1F1F1F"/>
                </a:solidFill>
                <a:latin typeface="Arial"/>
                <a:cs typeface="Arial"/>
              </a:rPr>
              <a:t>concentrations</a:t>
            </a:r>
            <a:r>
              <a:rPr sz="1950" spc="-49">
                <a:solidFill>
                  <a:srgbClr val="1F1F1F"/>
                </a:solidFill>
                <a:latin typeface="Arial"/>
                <a:cs typeface="Arial"/>
              </a:rPr>
              <a:t> </a:t>
            </a:r>
            <a:r>
              <a:rPr sz="1950">
                <a:solidFill>
                  <a:srgbClr val="1F1F1F"/>
                </a:solidFill>
                <a:latin typeface="Arial"/>
                <a:cs typeface="Arial"/>
              </a:rPr>
              <a:t>in</a:t>
            </a:r>
            <a:r>
              <a:rPr sz="1950" spc="-34">
                <a:solidFill>
                  <a:srgbClr val="1F1F1F"/>
                </a:solidFill>
                <a:latin typeface="Arial"/>
                <a:cs typeface="Arial"/>
              </a:rPr>
              <a:t> </a:t>
            </a:r>
            <a:r>
              <a:rPr sz="1950">
                <a:solidFill>
                  <a:srgbClr val="1F1F1F"/>
                </a:solidFill>
                <a:latin typeface="Arial"/>
                <a:cs typeface="Arial"/>
              </a:rPr>
              <a:t>CSF</a:t>
            </a:r>
            <a:r>
              <a:rPr sz="1950" spc="-41">
                <a:solidFill>
                  <a:srgbClr val="1F1F1F"/>
                </a:solidFill>
                <a:latin typeface="Arial"/>
                <a:cs typeface="Arial"/>
              </a:rPr>
              <a:t> </a:t>
            </a:r>
            <a:r>
              <a:rPr sz="1950">
                <a:solidFill>
                  <a:srgbClr val="1F1F1F"/>
                </a:solidFill>
                <a:latin typeface="Arial"/>
                <a:cs typeface="Arial"/>
              </a:rPr>
              <a:t>and</a:t>
            </a:r>
            <a:r>
              <a:rPr sz="1950" spc="-34">
                <a:solidFill>
                  <a:srgbClr val="1F1F1F"/>
                </a:solidFill>
                <a:latin typeface="Arial"/>
                <a:cs typeface="Arial"/>
              </a:rPr>
              <a:t> </a:t>
            </a:r>
            <a:r>
              <a:rPr sz="1950">
                <a:solidFill>
                  <a:srgbClr val="1F1F1F"/>
                </a:solidFill>
                <a:latin typeface="Arial"/>
                <a:cs typeface="Arial"/>
              </a:rPr>
              <a:t>blood</a:t>
            </a:r>
            <a:r>
              <a:rPr sz="1950" spc="-49">
                <a:solidFill>
                  <a:srgbClr val="1F1F1F"/>
                </a:solidFill>
                <a:latin typeface="Arial"/>
                <a:cs typeface="Arial"/>
              </a:rPr>
              <a:t> </a:t>
            </a:r>
            <a:r>
              <a:rPr sz="1950">
                <a:solidFill>
                  <a:srgbClr val="1F1F1F"/>
                </a:solidFill>
                <a:latin typeface="Arial"/>
                <a:cs typeface="Arial"/>
              </a:rPr>
              <a:t>significantly</a:t>
            </a:r>
            <a:r>
              <a:rPr sz="1950" spc="-45">
                <a:solidFill>
                  <a:srgbClr val="1F1F1F"/>
                </a:solidFill>
                <a:latin typeface="Arial"/>
                <a:cs typeface="Arial"/>
              </a:rPr>
              <a:t> </a:t>
            </a:r>
            <a:r>
              <a:rPr sz="1950">
                <a:solidFill>
                  <a:srgbClr val="0070C0"/>
                </a:solidFill>
                <a:latin typeface="Arial"/>
                <a:cs typeface="Arial"/>
              </a:rPr>
              <a:t>reduced</a:t>
            </a:r>
            <a:r>
              <a:rPr sz="1950" spc="-53">
                <a:solidFill>
                  <a:srgbClr val="0070C0"/>
                </a:solidFill>
                <a:latin typeface="Arial"/>
                <a:cs typeface="Arial"/>
              </a:rPr>
              <a:t> </a:t>
            </a:r>
            <a:r>
              <a:rPr sz="1950">
                <a:solidFill>
                  <a:srgbClr val="1F1F1F"/>
                </a:solidFill>
                <a:latin typeface="Arial"/>
                <a:cs typeface="Arial"/>
              </a:rPr>
              <a:t>in</a:t>
            </a:r>
            <a:r>
              <a:rPr sz="1950" spc="-127">
                <a:solidFill>
                  <a:srgbClr val="1F1F1F"/>
                </a:solidFill>
                <a:latin typeface="Arial"/>
                <a:cs typeface="Arial"/>
              </a:rPr>
              <a:t> </a:t>
            </a:r>
            <a:r>
              <a:rPr sz="1950" spc="-19">
                <a:solidFill>
                  <a:srgbClr val="1F1F1F"/>
                </a:solidFill>
                <a:latin typeface="Arial"/>
                <a:cs typeface="Arial"/>
              </a:rPr>
              <a:t>AD</a:t>
            </a:r>
            <a:endParaRPr sz="1950">
              <a:latin typeface="Arial"/>
              <a:cs typeface="Arial"/>
            </a:endParaRPr>
          </a:p>
          <a:p>
            <a:pPr marL="581025" marR="3810">
              <a:lnSpc>
                <a:spcPct val="80000"/>
              </a:lnSpc>
              <a:spcBef>
                <a:spcPts val="746"/>
              </a:spcBef>
              <a:tabLst>
                <a:tab pos="752951" algn="l"/>
              </a:tabLst>
            </a:pPr>
            <a:endParaRPr lang="en-US" sz="1200">
              <a:solidFill>
                <a:srgbClr val="1F1F1F"/>
              </a:solidFill>
              <a:latin typeface="Arial"/>
              <a:cs typeface="Arial"/>
            </a:endParaRPr>
          </a:p>
          <a:p>
            <a:pPr marL="752951" marR="3810" indent="-171926">
              <a:lnSpc>
                <a:spcPct val="80000"/>
              </a:lnSpc>
              <a:spcBef>
                <a:spcPts val="746"/>
              </a:spcBef>
              <a:buChar char="•"/>
              <a:tabLst>
                <a:tab pos="752951" algn="l"/>
              </a:tabLst>
            </a:pPr>
            <a:r>
              <a:rPr sz="1950">
                <a:solidFill>
                  <a:srgbClr val="1F1F1F"/>
                </a:solidFill>
                <a:latin typeface="Arial"/>
                <a:cs typeface="Arial"/>
              </a:rPr>
              <a:t>Lower</a:t>
            </a:r>
            <a:r>
              <a:rPr sz="1950" spc="-45">
                <a:solidFill>
                  <a:srgbClr val="1F1F1F"/>
                </a:solidFill>
                <a:latin typeface="Arial"/>
                <a:cs typeface="Arial"/>
              </a:rPr>
              <a:t> </a:t>
            </a:r>
            <a:r>
              <a:rPr sz="1950">
                <a:solidFill>
                  <a:srgbClr val="1F1F1F"/>
                </a:solidFill>
                <a:latin typeface="Arial"/>
                <a:cs typeface="Arial"/>
              </a:rPr>
              <a:t>CSF</a:t>
            </a:r>
            <a:r>
              <a:rPr sz="1950" spc="-135">
                <a:solidFill>
                  <a:srgbClr val="1F1F1F"/>
                </a:solidFill>
                <a:latin typeface="Arial"/>
                <a:cs typeface="Arial"/>
              </a:rPr>
              <a:t> </a:t>
            </a:r>
            <a:r>
              <a:rPr sz="1950">
                <a:solidFill>
                  <a:srgbClr val="1F1F1F"/>
                </a:solidFill>
                <a:latin typeface="Arial"/>
                <a:cs typeface="Arial"/>
              </a:rPr>
              <a:t>Aβ42</a:t>
            </a:r>
            <a:r>
              <a:rPr sz="1950" spc="-26">
                <a:solidFill>
                  <a:srgbClr val="1F1F1F"/>
                </a:solidFill>
                <a:latin typeface="Arial"/>
                <a:cs typeface="Arial"/>
              </a:rPr>
              <a:t> </a:t>
            </a:r>
            <a:r>
              <a:rPr sz="1950">
                <a:solidFill>
                  <a:srgbClr val="1F1F1F"/>
                </a:solidFill>
                <a:latin typeface="Arial"/>
                <a:cs typeface="Arial"/>
              </a:rPr>
              <a:t>associated</a:t>
            </a:r>
            <a:r>
              <a:rPr sz="1950" spc="-45">
                <a:solidFill>
                  <a:srgbClr val="1F1F1F"/>
                </a:solidFill>
                <a:latin typeface="Arial"/>
                <a:cs typeface="Arial"/>
              </a:rPr>
              <a:t> </a:t>
            </a:r>
            <a:r>
              <a:rPr sz="1950">
                <a:solidFill>
                  <a:srgbClr val="1F1F1F"/>
                </a:solidFill>
                <a:latin typeface="Arial"/>
                <a:cs typeface="Arial"/>
              </a:rPr>
              <a:t>with</a:t>
            </a:r>
            <a:r>
              <a:rPr sz="1950" spc="-38">
                <a:solidFill>
                  <a:srgbClr val="1F1F1F"/>
                </a:solidFill>
                <a:latin typeface="Arial"/>
                <a:cs typeface="Arial"/>
              </a:rPr>
              <a:t> </a:t>
            </a:r>
            <a:r>
              <a:rPr sz="1950">
                <a:solidFill>
                  <a:srgbClr val="1F1F1F"/>
                </a:solidFill>
                <a:latin typeface="Arial"/>
                <a:cs typeface="Arial"/>
              </a:rPr>
              <a:t>brain</a:t>
            </a:r>
            <a:r>
              <a:rPr sz="1950" spc="-30">
                <a:solidFill>
                  <a:srgbClr val="1F1F1F"/>
                </a:solidFill>
                <a:latin typeface="Arial"/>
                <a:cs typeface="Arial"/>
              </a:rPr>
              <a:t> </a:t>
            </a:r>
            <a:r>
              <a:rPr sz="1950">
                <a:solidFill>
                  <a:srgbClr val="1F1F1F"/>
                </a:solidFill>
                <a:latin typeface="Arial"/>
                <a:cs typeface="Arial"/>
              </a:rPr>
              <a:t>amyloid</a:t>
            </a:r>
            <a:r>
              <a:rPr sz="1950" spc="-45">
                <a:solidFill>
                  <a:srgbClr val="1F1F1F"/>
                </a:solidFill>
                <a:latin typeface="Arial"/>
                <a:cs typeface="Arial"/>
              </a:rPr>
              <a:t> </a:t>
            </a:r>
            <a:r>
              <a:rPr sz="1950" spc="-15">
                <a:solidFill>
                  <a:srgbClr val="1F1F1F"/>
                </a:solidFill>
                <a:latin typeface="Arial"/>
                <a:cs typeface="Arial"/>
              </a:rPr>
              <a:t>pathology,</a:t>
            </a:r>
            <a:r>
              <a:rPr sz="1950" spc="-34">
                <a:solidFill>
                  <a:srgbClr val="1F1F1F"/>
                </a:solidFill>
                <a:latin typeface="Arial"/>
                <a:cs typeface="Arial"/>
              </a:rPr>
              <a:t> </a:t>
            </a:r>
            <a:r>
              <a:rPr sz="1950">
                <a:solidFill>
                  <a:srgbClr val="1F1F1F"/>
                </a:solidFill>
                <a:latin typeface="Arial"/>
                <a:cs typeface="Arial"/>
              </a:rPr>
              <a:t>likely</a:t>
            </a:r>
            <a:r>
              <a:rPr sz="1950" spc="-34">
                <a:solidFill>
                  <a:srgbClr val="1F1F1F"/>
                </a:solidFill>
                <a:latin typeface="Arial"/>
                <a:cs typeface="Arial"/>
              </a:rPr>
              <a:t> </a:t>
            </a:r>
            <a:r>
              <a:rPr sz="1950" spc="-19">
                <a:solidFill>
                  <a:srgbClr val="1F1F1F"/>
                </a:solidFill>
                <a:latin typeface="Arial"/>
                <a:cs typeface="Arial"/>
              </a:rPr>
              <a:t>due </a:t>
            </a:r>
            <a:r>
              <a:rPr sz="1950">
                <a:solidFill>
                  <a:srgbClr val="1F1F1F"/>
                </a:solidFill>
                <a:latin typeface="Arial"/>
                <a:cs typeface="Arial"/>
              </a:rPr>
              <a:t>to</a:t>
            </a:r>
            <a:r>
              <a:rPr sz="1950" spc="-38">
                <a:solidFill>
                  <a:srgbClr val="1F1F1F"/>
                </a:solidFill>
                <a:latin typeface="Arial"/>
                <a:cs typeface="Arial"/>
              </a:rPr>
              <a:t> </a:t>
            </a:r>
            <a:r>
              <a:rPr sz="1950">
                <a:solidFill>
                  <a:srgbClr val="1F1F1F"/>
                </a:solidFill>
                <a:latin typeface="Arial"/>
                <a:cs typeface="Arial"/>
              </a:rPr>
              <a:t>sequestration</a:t>
            </a:r>
            <a:r>
              <a:rPr sz="1950" spc="-56">
                <a:solidFill>
                  <a:srgbClr val="1F1F1F"/>
                </a:solidFill>
                <a:latin typeface="Arial"/>
                <a:cs typeface="Arial"/>
              </a:rPr>
              <a:t> </a:t>
            </a:r>
            <a:r>
              <a:rPr sz="1950">
                <a:solidFill>
                  <a:srgbClr val="1F1F1F"/>
                </a:solidFill>
                <a:latin typeface="Arial"/>
                <a:cs typeface="Arial"/>
              </a:rPr>
              <a:t>of</a:t>
            </a:r>
            <a:r>
              <a:rPr sz="1950" spc="-131">
                <a:solidFill>
                  <a:srgbClr val="1F1F1F"/>
                </a:solidFill>
                <a:latin typeface="Arial"/>
                <a:cs typeface="Arial"/>
              </a:rPr>
              <a:t> </a:t>
            </a:r>
            <a:r>
              <a:rPr sz="1950">
                <a:solidFill>
                  <a:srgbClr val="1F1F1F"/>
                </a:solidFill>
                <a:latin typeface="Arial"/>
                <a:cs typeface="Arial"/>
              </a:rPr>
              <a:t>Aβ42</a:t>
            </a:r>
            <a:r>
              <a:rPr sz="1950" spc="-34">
                <a:solidFill>
                  <a:srgbClr val="1F1F1F"/>
                </a:solidFill>
                <a:latin typeface="Arial"/>
                <a:cs typeface="Arial"/>
              </a:rPr>
              <a:t> </a:t>
            </a:r>
            <a:r>
              <a:rPr sz="1950">
                <a:solidFill>
                  <a:srgbClr val="1F1F1F"/>
                </a:solidFill>
                <a:latin typeface="Arial"/>
                <a:cs typeface="Arial"/>
              </a:rPr>
              <a:t>into</a:t>
            </a:r>
            <a:r>
              <a:rPr sz="1950" spc="-34">
                <a:solidFill>
                  <a:srgbClr val="1F1F1F"/>
                </a:solidFill>
                <a:latin typeface="Arial"/>
                <a:cs typeface="Arial"/>
              </a:rPr>
              <a:t> </a:t>
            </a:r>
            <a:r>
              <a:rPr sz="1950">
                <a:solidFill>
                  <a:srgbClr val="1F1F1F"/>
                </a:solidFill>
                <a:latin typeface="Arial"/>
                <a:cs typeface="Arial"/>
              </a:rPr>
              <a:t>amyloid</a:t>
            </a:r>
            <a:r>
              <a:rPr sz="1950" spc="-41">
                <a:solidFill>
                  <a:srgbClr val="1F1F1F"/>
                </a:solidFill>
                <a:latin typeface="Arial"/>
                <a:cs typeface="Arial"/>
              </a:rPr>
              <a:t> </a:t>
            </a:r>
            <a:r>
              <a:rPr sz="1950" spc="-8">
                <a:solidFill>
                  <a:srgbClr val="1F1F1F"/>
                </a:solidFill>
                <a:latin typeface="Arial"/>
                <a:cs typeface="Arial"/>
              </a:rPr>
              <a:t>plaques</a:t>
            </a:r>
            <a:endParaRPr sz="1950">
              <a:latin typeface="Arial"/>
              <a:cs typeface="Arial"/>
            </a:endParaRPr>
          </a:p>
          <a:p>
            <a:pPr marL="581025" marR="55721">
              <a:lnSpc>
                <a:spcPct val="80000"/>
              </a:lnSpc>
              <a:spcBef>
                <a:spcPts val="750"/>
              </a:spcBef>
              <a:tabLst>
                <a:tab pos="752951" algn="l"/>
              </a:tabLst>
            </a:pPr>
            <a:endParaRPr lang="en-US" sz="1200">
              <a:solidFill>
                <a:srgbClr val="1F1F1F"/>
              </a:solidFill>
              <a:latin typeface="Arial"/>
              <a:cs typeface="Arial"/>
            </a:endParaRPr>
          </a:p>
          <a:p>
            <a:pPr marL="752951" marR="55721" indent="-171926">
              <a:lnSpc>
                <a:spcPct val="80000"/>
              </a:lnSpc>
              <a:spcBef>
                <a:spcPts val="750"/>
              </a:spcBef>
              <a:buChar char="•"/>
              <a:tabLst>
                <a:tab pos="752951" algn="l"/>
              </a:tabLst>
            </a:pPr>
            <a:r>
              <a:rPr sz="1950">
                <a:solidFill>
                  <a:srgbClr val="1F1F1F"/>
                </a:solidFill>
                <a:latin typeface="Arial"/>
                <a:cs typeface="Arial"/>
              </a:rPr>
              <a:t>Aβ42/40</a:t>
            </a:r>
            <a:r>
              <a:rPr sz="1950" spc="-45">
                <a:solidFill>
                  <a:srgbClr val="1F1F1F"/>
                </a:solidFill>
                <a:latin typeface="Arial"/>
                <a:cs typeface="Arial"/>
              </a:rPr>
              <a:t> </a:t>
            </a:r>
            <a:r>
              <a:rPr lang="en-US" sz="1950">
                <a:solidFill>
                  <a:srgbClr val="1F1F1F"/>
                </a:solidFill>
                <a:latin typeface="Arial"/>
                <a:cs typeface="Arial"/>
              </a:rPr>
              <a:t>ratio</a:t>
            </a:r>
            <a:r>
              <a:rPr sz="1950" spc="-64">
                <a:solidFill>
                  <a:srgbClr val="1F1F1F"/>
                </a:solidFill>
                <a:latin typeface="Arial"/>
                <a:cs typeface="Arial"/>
              </a:rPr>
              <a:t> </a:t>
            </a:r>
            <a:r>
              <a:rPr sz="1950">
                <a:solidFill>
                  <a:srgbClr val="1F1F1F"/>
                </a:solidFill>
                <a:latin typeface="Arial"/>
                <a:cs typeface="Arial"/>
              </a:rPr>
              <a:t>better</a:t>
            </a:r>
            <a:r>
              <a:rPr sz="1950" spc="-34">
                <a:solidFill>
                  <a:srgbClr val="1F1F1F"/>
                </a:solidFill>
                <a:latin typeface="Arial"/>
                <a:cs typeface="Arial"/>
              </a:rPr>
              <a:t> </a:t>
            </a:r>
            <a:r>
              <a:rPr lang="en-US" sz="1950" spc="-34">
                <a:solidFill>
                  <a:srgbClr val="1F1F1F"/>
                </a:solidFill>
                <a:latin typeface="Arial"/>
                <a:cs typeface="Arial"/>
              </a:rPr>
              <a:t>- </a:t>
            </a:r>
            <a:r>
              <a:rPr sz="1950">
                <a:solidFill>
                  <a:srgbClr val="1F1F1F"/>
                </a:solidFill>
                <a:latin typeface="Arial"/>
                <a:cs typeface="Arial"/>
              </a:rPr>
              <a:t>normalization</a:t>
            </a:r>
            <a:r>
              <a:rPr sz="1950" spc="-56">
                <a:solidFill>
                  <a:srgbClr val="1F1F1F"/>
                </a:solidFill>
                <a:latin typeface="Arial"/>
                <a:cs typeface="Arial"/>
              </a:rPr>
              <a:t> </a:t>
            </a:r>
            <a:r>
              <a:rPr sz="1950">
                <a:solidFill>
                  <a:srgbClr val="1F1F1F"/>
                </a:solidFill>
                <a:latin typeface="Arial"/>
                <a:cs typeface="Arial"/>
              </a:rPr>
              <a:t>effect</a:t>
            </a:r>
            <a:r>
              <a:rPr sz="1950" spc="-34">
                <a:solidFill>
                  <a:srgbClr val="1F1F1F"/>
                </a:solidFill>
                <a:latin typeface="Arial"/>
                <a:cs typeface="Arial"/>
              </a:rPr>
              <a:t> </a:t>
            </a:r>
            <a:r>
              <a:rPr sz="1950">
                <a:solidFill>
                  <a:srgbClr val="1F1F1F"/>
                </a:solidFill>
                <a:latin typeface="Arial"/>
                <a:cs typeface="Arial"/>
              </a:rPr>
              <a:t>of</a:t>
            </a:r>
            <a:r>
              <a:rPr sz="1950" spc="-135">
                <a:solidFill>
                  <a:srgbClr val="1F1F1F"/>
                </a:solidFill>
                <a:latin typeface="Arial"/>
                <a:cs typeface="Arial"/>
              </a:rPr>
              <a:t> </a:t>
            </a:r>
            <a:r>
              <a:rPr sz="1950">
                <a:solidFill>
                  <a:srgbClr val="1F1F1F"/>
                </a:solidFill>
                <a:latin typeface="Arial"/>
                <a:cs typeface="Arial"/>
              </a:rPr>
              <a:t>Aβ40</a:t>
            </a:r>
            <a:r>
              <a:rPr sz="1950" spc="-38">
                <a:solidFill>
                  <a:srgbClr val="1F1F1F"/>
                </a:solidFill>
                <a:latin typeface="Arial"/>
                <a:cs typeface="Arial"/>
              </a:rPr>
              <a:t> </a:t>
            </a:r>
            <a:r>
              <a:rPr sz="1950">
                <a:solidFill>
                  <a:srgbClr val="1F1F1F"/>
                </a:solidFill>
                <a:latin typeface="Arial"/>
                <a:cs typeface="Arial"/>
              </a:rPr>
              <a:t>(controls</a:t>
            </a:r>
            <a:r>
              <a:rPr sz="1950" spc="-56">
                <a:solidFill>
                  <a:srgbClr val="1F1F1F"/>
                </a:solidFill>
                <a:latin typeface="Arial"/>
                <a:cs typeface="Arial"/>
              </a:rPr>
              <a:t> </a:t>
            </a:r>
            <a:r>
              <a:rPr sz="1950">
                <a:solidFill>
                  <a:srgbClr val="1F1F1F"/>
                </a:solidFill>
                <a:latin typeface="Arial"/>
                <a:cs typeface="Arial"/>
              </a:rPr>
              <a:t>for</a:t>
            </a:r>
            <a:r>
              <a:rPr sz="1950" spc="-38">
                <a:solidFill>
                  <a:srgbClr val="1F1F1F"/>
                </a:solidFill>
                <a:latin typeface="Arial"/>
                <a:cs typeface="Arial"/>
              </a:rPr>
              <a:t> </a:t>
            </a:r>
            <a:r>
              <a:rPr sz="1950" spc="-8">
                <a:solidFill>
                  <a:srgbClr val="1F1F1F"/>
                </a:solidFill>
                <a:latin typeface="Arial"/>
                <a:cs typeface="Arial"/>
              </a:rPr>
              <a:t>interindividual </a:t>
            </a:r>
            <a:r>
              <a:rPr sz="1950">
                <a:solidFill>
                  <a:srgbClr val="1F1F1F"/>
                </a:solidFill>
                <a:latin typeface="Arial"/>
                <a:cs typeface="Arial"/>
              </a:rPr>
              <a:t>differences</a:t>
            </a:r>
            <a:r>
              <a:rPr sz="1950" spc="-60">
                <a:solidFill>
                  <a:srgbClr val="1F1F1F"/>
                </a:solidFill>
                <a:latin typeface="Arial"/>
                <a:cs typeface="Arial"/>
              </a:rPr>
              <a:t> </a:t>
            </a:r>
            <a:r>
              <a:rPr sz="1950">
                <a:solidFill>
                  <a:srgbClr val="1F1F1F"/>
                </a:solidFill>
                <a:latin typeface="Arial"/>
                <a:cs typeface="Arial"/>
              </a:rPr>
              <a:t>in</a:t>
            </a:r>
            <a:r>
              <a:rPr sz="1950" spc="-135">
                <a:solidFill>
                  <a:srgbClr val="1F1F1F"/>
                </a:solidFill>
                <a:latin typeface="Arial"/>
                <a:cs typeface="Arial"/>
              </a:rPr>
              <a:t> </a:t>
            </a:r>
            <a:r>
              <a:rPr sz="1950">
                <a:solidFill>
                  <a:srgbClr val="1F1F1F"/>
                </a:solidFill>
                <a:latin typeface="Arial"/>
                <a:cs typeface="Arial"/>
              </a:rPr>
              <a:t>Aβ</a:t>
            </a:r>
            <a:r>
              <a:rPr sz="1950" spc="-41">
                <a:solidFill>
                  <a:srgbClr val="1F1F1F"/>
                </a:solidFill>
                <a:latin typeface="Arial"/>
                <a:cs typeface="Arial"/>
              </a:rPr>
              <a:t> </a:t>
            </a:r>
            <a:r>
              <a:rPr sz="1950" spc="-8">
                <a:solidFill>
                  <a:srgbClr val="1F1F1F"/>
                </a:solidFill>
                <a:latin typeface="Arial"/>
                <a:cs typeface="Arial"/>
              </a:rPr>
              <a:t>production</a:t>
            </a:r>
            <a:endParaRPr sz="1950">
              <a:latin typeface="Arial"/>
              <a:cs typeface="Arial"/>
            </a:endParaRPr>
          </a:p>
          <a:p>
            <a:pPr marL="581025" marR="184309">
              <a:lnSpc>
                <a:spcPct val="80000"/>
              </a:lnSpc>
              <a:spcBef>
                <a:spcPts val="746"/>
              </a:spcBef>
              <a:tabLst>
                <a:tab pos="752951" algn="l"/>
              </a:tabLst>
            </a:pPr>
            <a:endParaRPr lang="en-US" sz="1200">
              <a:solidFill>
                <a:srgbClr val="1F1F1F"/>
              </a:solidFill>
              <a:latin typeface="Arial"/>
              <a:cs typeface="Arial"/>
            </a:endParaRPr>
          </a:p>
          <a:p>
            <a:pPr marL="752951" marR="184309" indent="-171926">
              <a:lnSpc>
                <a:spcPct val="80000"/>
              </a:lnSpc>
              <a:spcBef>
                <a:spcPts val="746"/>
              </a:spcBef>
              <a:buChar char="•"/>
              <a:tabLst>
                <a:tab pos="752951" algn="l"/>
              </a:tabLst>
            </a:pPr>
            <a:r>
              <a:rPr lang="en-US" sz="1950">
                <a:solidFill>
                  <a:srgbClr val="1F1F1F"/>
                </a:solidFill>
                <a:latin typeface="Arial"/>
                <a:cs typeface="Arial"/>
              </a:rPr>
              <a:t>Changes</a:t>
            </a:r>
            <a:r>
              <a:rPr lang="en-US" sz="1950" spc="-41">
                <a:solidFill>
                  <a:srgbClr val="1F1F1F"/>
                </a:solidFill>
                <a:latin typeface="Arial"/>
                <a:cs typeface="Arial"/>
              </a:rPr>
              <a:t> </a:t>
            </a:r>
            <a:r>
              <a:rPr lang="en-US" sz="1950">
                <a:solidFill>
                  <a:srgbClr val="1F1F1F"/>
                </a:solidFill>
                <a:latin typeface="Arial"/>
                <a:cs typeface="Arial"/>
              </a:rPr>
              <a:t>in</a:t>
            </a:r>
            <a:r>
              <a:rPr lang="en-US" sz="1950" spc="-23">
                <a:solidFill>
                  <a:srgbClr val="1F1F1F"/>
                </a:solidFill>
                <a:latin typeface="Arial"/>
                <a:cs typeface="Arial"/>
              </a:rPr>
              <a:t> </a:t>
            </a:r>
            <a:r>
              <a:rPr lang="en-US" sz="1950">
                <a:solidFill>
                  <a:srgbClr val="1F1F1F"/>
                </a:solidFill>
                <a:latin typeface="Arial"/>
                <a:cs typeface="Arial"/>
              </a:rPr>
              <a:t>CSF</a:t>
            </a:r>
            <a:r>
              <a:rPr lang="en-US" sz="1950" spc="-34">
                <a:solidFill>
                  <a:srgbClr val="1F1F1F"/>
                </a:solidFill>
                <a:latin typeface="Arial"/>
                <a:cs typeface="Arial"/>
              </a:rPr>
              <a:t> </a:t>
            </a:r>
            <a:r>
              <a:rPr lang="en-US" sz="1950">
                <a:solidFill>
                  <a:srgbClr val="1F1F1F"/>
                </a:solidFill>
                <a:latin typeface="Arial"/>
                <a:cs typeface="Arial"/>
              </a:rPr>
              <a:t>and</a:t>
            </a:r>
            <a:r>
              <a:rPr lang="en-US" sz="1950" spc="-26">
                <a:solidFill>
                  <a:srgbClr val="1F1F1F"/>
                </a:solidFill>
                <a:latin typeface="Arial"/>
                <a:cs typeface="Arial"/>
              </a:rPr>
              <a:t> </a:t>
            </a:r>
            <a:r>
              <a:rPr lang="en-US" sz="1950">
                <a:solidFill>
                  <a:srgbClr val="1F1F1F"/>
                </a:solidFill>
                <a:latin typeface="Arial"/>
                <a:cs typeface="Arial"/>
              </a:rPr>
              <a:t>plasma</a:t>
            </a:r>
            <a:r>
              <a:rPr lang="en-US" sz="1950" spc="-38">
                <a:solidFill>
                  <a:srgbClr val="1F1F1F"/>
                </a:solidFill>
                <a:latin typeface="Arial"/>
                <a:cs typeface="Arial"/>
              </a:rPr>
              <a:t> </a:t>
            </a:r>
            <a:r>
              <a:rPr lang="en-US" sz="1950">
                <a:solidFill>
                  <a:srgbClr val="1F1F1F"/>
                </a:solidFill>
                <a:latin typeface="Arial"/>
                <a:cs typeface="Arial"/>
              </a:rPr>
              <a:t>amyloid</a:t>
            </a:r>
            <a:r>
              <a:rPr lang="en-US" sz="1950" spc="-34">
                <a:solidFill>
                  <a:srgbClr val="1F1F1F"/>
                </a:solidFill>
                <a:latin typeface="Arial"/>
                <a:cs typeface="Arial"/>
              </a:rPr>
              <a:t> </a:t>
            </a:r>
            <a:r>
              <a:rPr lang="en-US" sz="1950">
                <a:solidFill>
                  <a:srgbClr val="1F1F1F"/>
                </a:solidFill>
                <a:latin typeface="Arial"/>
                <a:cs typeface="Arial"/>
              </a:rPr>
              <a:t>may</a:t>
            </a:r>
            <a:r>
              <a:rPr lang="en-US" sz="1950" spc="-41">
                <a:solidFill>
                  <a:srgbClr val="1F1F1F"/>
                </a:solidFill>
                <a:latin typeface="Arial"/>
                <a:cs typeface="Arial"/>
              </a:rPr>
              <a:t> </a:t>
            </a:r>
            <a:r>
              <a:rPr lang="en-US" sz="1950">
                <a:solidFill>
                  <a:srgbClr val="1F1F1F"/>
                </a:solidFill>
                <a:latin typeface="Arial"/>
                <a:cs typeface="Arial"/>
              </a:rPr>
              <a:t>be</a:t>
            </a:r>
            <a:r>
              <a:rPr lang="en-US" sz="1950" spc="-15">
                <a:solidFill>
                  <a:srgbClr val="1F1F1F"/>
                </a:solidFill>
                <a:latin typeface="Arial"/>
                <a:cs typeface="Arial"/>
              </a:rPr>
              <a:t> </a:t>
            </a:r>
            <a:r>
              <a:rPr lang="en-US" sz="1950">
                <a:solidFill>
                  <a:srgbClr val="1F1F1F"/>
                </a:solidFill>
                <a:latin typeface="Arial"/>
                <a:cs typeface="Arial"/>
              </a:rPr>
              <a:t>detected</a:t>
            </a:r>
            <a:r>
              <a:rPr lang="en-US" sz="1950" spc="-34">
                <a:solidFill>
                  <a:srgbClr val="1F1F1F"/>
                </a:solidFill>
                <a:latin typeface="Arial"/>
                <a:cs typeface="Arial"/>
              </a:rPr>
              <a:t> </a:t>
            </a:r>
            <a:r>
              <a:rPr lang="en-US" sz="1950">
                <a:solidFill>
                  <a:srgbClr val="1F1F1F"/>
                </a:solidFill>
                <a:latin typeface="Arial"/>
                <a:cs typeface="Arial"/>
              </a:rPr>
              <a:t>earlier</a:t>
            </a:r>
            <a:r>
              <a:rPr lang="en-US" sz="1950" spc="-30">
                <a:solidFill>
                  <a:srgbClr val="1F1F1F"/>
                </a:solidFill>
                <a:latin typeface="Arial"/>
                <a:cs typeface="Arial"/>
              </a:rPr>
              <a:t> </a:t>
            </a:r>
            <a:r>
              <a:rPr lang="en-US" sz="1950" spc="-15">
                <a:solidFill>
                  <a:srgbClr val="1F1F1F"/>
                </a:solidFill>
                <a:latin typeface="Arial"/>
                <a:cs typeface="Arial"/>
              </a:rPr>
              <a:t>than </a:t>
            </a:r>
            <a:r>
              <a:rPr lang="en-US" sz="1950">
                <a:solidFill>
                  <a:srgbClr val="1F1F1F"/>
                </a:solidFill>
                <a:latin typeface="Arial"/>
                <a:cs typeface="Arial"/>
              </a:rPr>
              <a:t>the</a:t>
            </a:r>
            <a:r>
              <a:rPr lang="en-US" sz="1950" spc="-23">
                <a:solidFill>
                  <a:srgbClr val="1F1F1F"/>
                </a:solidFill>
                <a:latin typeface="Arial"/>
                <a:cs typeface="Arial"/>
              </a:rPr>
              <a:t> </a:t>
            </a:r>
            <a:r>
              <a:rPr lang="en-US" sz="1950">
                <a:solidFill>
                  <a:srgbClr val="1F1F1F"/>
                </a:solidFill>
                <a:latin typeface="Arial"/>
                <a:cs typeface="Arial"/>
              </a:rPr>
              <a:t>typical</a:t>
            </a:r>
            <a:r>
              <a:rPr lang="en-US" sz="1950" spc="-19">
                <a:solidFill>
                  <a:srgbClr val="1F1F1F"/>
                </a:solidFill>
                <a:latin typeface="Arial"/>
                <a:cs typeface="Arial"/>
              </a:rPr>
              <a:t> </a:t>
            </a:r>
            <a:r>
              <a:rPr lang="en-US" sz="1950">
                <a:solidFill>
                  <a:srgbClr val="1F1F1F"/>
                </a:solidFill>
                <a:latin typeface="Arial"/>
                <a:cs typeface="Arial"/>
              </a:rPr>
              <a:t>detection</a:t>
            </a:r>
            <a:r>
              <a:rPr lang="en-US" sz="1950" spc="-30">
                <a:solidFill>
                  <a:srgbClr val="1F1F1F"/>
                </a:solidFill>
                <a:latin typeface="Arial"/>
                <a:cs typeface="Arial"/>
              </a:rPr>
              <a:t> </a:t>
            </a:r>
            <a:r>
              <a:rPr lang="en-US" sz="1950">
                <a:solidFill>
                  <a:srgbClr val="1F1F1F"/>
                </a:solidFill>
                <a:latin typeface="Arial"/>
                <a:cs typeface="Arial"/>
              </a:rPr>
              <a:t>threshold</a:t>
            </a:r>
            <a:r>
              <a:rPr lang="en-US" sz="1950" spc="-26">
                <a:solidFill>
                  <a:srgbClr val="1F1F1F"/>
                </a:solidFill>
                <a:latin typeface="Arial"/>
                <a:cs typeface="Arial"/>
              </a:rPr>
              <a:t> </a:t>
            </a:r>
            <a:r>
              <a:rPr lang="en-US" sz="1950">
                <a:solidFill>
                  <a:srgbClr val="1F1F1F"/>
                </a:solidFill>
                <a:latin typeface="Arial"/>
                <a:cs typeface="Arial"/>
              </a:rPr>
              <a:t>for</a:t>
            </a:r>
            <a:r>
              <a:rPr lang="en-US" sz="1950" spc="-19">
                <a:solidFill>
                  <a:srgbClr val="1F1F1F"/>
                </a:solidFill>
                <a:latin typeface="Arial"/>
                <a:cs typeface="Arial"/>
              </a:rPr>
              <a:t> </a:t>
            </a:r>
            <a:r>
              <a:rPr lang="en-US" sz="1950">
                <a:solidFill>
                  <a:srgbClr val="1F1F1F"/>
                </a:solidFill>
                <a:latin typeface="Arial"/>
                <a:cs typeface="Arial"/>
              </a:rPr>
              <a:t>amyloid</a:t>
            </a:r>
            <a:r>
              <a:rPr lang="en-US" sz="1950" spc="-41">
                <a:solidFill>
                  <a:srgbClr val="1F1F1F"/>
                </a:solidFill>
                <a:latin typeface="Arial"/>
                <a:cs typeface="Arial"/>
              </a:rPr>
              <a:t> </a:t>
            </a:r>
            <a:r>
              <a:rPr lang="en-US" sz="1950" spc="-19">
                <a:solidFill>
                  <a:srgbClr val="1F1F1F"/>
                </a:solidFill>
                <a:latin typeface="Arial"/>
                <a:cs typeface="Arial"/>
              </a:rPr>
              <a:t>PET</a:t>
            </a:r>
          </a:p>
          <a:p>
            <a:pPr marL="581025" marR="184309">
              <a:lnSpc>
                <a:spcPct val="80000"/>
              </a:lnSpc>
              <a:spcBef>
                <a:spcPts val="746"/>
              </a:spcBef>
              <a:tabLst>
                <a:tab pos="752951" algn="l"/>
              </a:tabLst>
            </a:pPr>
            <a:endParaRPr lang="en-US" sz="1200" spc="-19">
              <a:solidFill>
                <a:srgbClr val="1F1F1F"/>
              </a:solidFill>
              <a:latin typeface="Arial"/>
              <a:cs typeface="Arial"/>
            </a:endParaRPr>
          </a:p>
          <a:p>
            <a:pPr marL="752951" marR="184309" indent="-171926">
              <a:lnSpc>
                <a:spcPct val="80000"/>
              </a:lnSpc>
              <a:spcBef>
                <a:spcPts val="746"/>
              </a:spcBef>
              <a:buChar char="•"/>
              <a:tabLst>
                <a:tab pos="752951" algn="l"/>
              </a:tabLst>
            </a:pPr>
            <a:r>
              <a:rPr lang="en-US" sz="1950" spc="-19">
                <a:solidFill>
                  <a:srgbClr val="1F1F1F"/>
                </a:solidFill>
                <a:latin typeface="Arial"/>
                <a:cs typeface="Arial"/>
              </a:rPr>
              <a:t>Plasma </a:t>
            </a:r>
            <a:r>
              <a:rPr lang="en-US" sz="1950">
                <a:solidFill>
                  <a:srgbClr val="1F1F1F"/>
                </a:solidFill>
                <a:latin typeface="Arial"/>
                <a:cs typeface="Arial"/>
              </a:rPr>
              <a:t>A</a:t>
            </a:r>
            <a:r>
              <a:rPr lang="el-GR" sz="1950">
                <a:solidFill>
                  <a:srgbClr val="1F1F1F"/>
                </a:solidFill>
                <a:latin typeface="Arial"/>
                <a:cs typeface="Arial"/>
              </a:rPr>
              <a:t>β42/40</a:t>
            </a:r>
            <a:r>
              <a:rPr lang="en-US" sz="1950">
                <a:solidFill>
                  <a:srgbClr val="1F1F1F"/>
                </a:solidFill>
                <a:latin typeface="Arial"/>
                <a:cs typeface="Arial"/>
              </a:rPr>
              <a:t> identified abnormal amyloid CSF or PET status across clinical AD spectrum</a:t>
            </a:r>
          </a:p>
          <a:p>
            <a:pPr marL="1210151" marR="184309" lvl="1" indent="-171926">
              <a:lnSpc>
                <a:spcPct val="80000"/>
              </a:lnSpc>
              <a:spcBef>
                <a:spcPts val="746"/>
              </a:spcBef>
              <a:buChar char="•"/>
              <a:tabLst>
                <a:tab pos="752951" algn="l"/>
              </a:tabLst>
            </a:pPr>
            <a:r>
              <a:rPr lang="en-US" sz="1950">
                <a:solidFill>
                  <a:srgbClr val="1F1F1F"/>
                </a:solidFill>
                <a:latin typeface="Arial"/>
                <a:cs typeface="Arial"/>
              </a:rPr>
              <a:t>Accuracies ranged from 82%-97% for mass pec and 62%-79% for immunoassays</a:t>
            </a:r>
            <a:endParaRPr lang="en-US" sz="1950">
              <a:latin typeface="Arial"/>
              <a:cs typeface="Arial"/>
            </a:endParaRPr>
          </a:p>
          <a:p>
            <a:pPr marL="360044" marR="241459" indent="-176213">
              <a:lnSpc>
                <a:spcPct val="101099"/>
              </a:lnSpc>
              <a:spcBef>
                <a:spcPts val="608"/>
              </a:spcBef>
              <a:tabLst>
                <a:tab pos="360044" algn="l"/>
              </a:tabLst>
            </a:pPr>
            <a:r>
              <a:rPr sz="900">
                <a:latin typeface="Arial"/>
                <a:cs typeface="Arial"/>
              </a:rPr>
              <a:t>Hampel</a:t>
            </a:r>
            <a:r>
              <a:rPr sz="900" spc="-26">
                <a:latin typeface="Arial"/>
                <a:cs typeface="Arial"/>
              </a:rPr>
              <a:t> </a:t>
            </a:r>
            <a:r>
              <a:rPr sz="900">
                <a:latin typeface="Arial"/>
                <a:cs typeface="Arial"/>
              </a:rPr>
              <a:t>et al</a:t>
            </a:r>
            <a:r>
              <a:rPr sz="900" spc="-8">
                <a:latin typeface="Arial"/>
                <a:cs typeface="Arial"/>
              </a:rPr>
              <a:t> </a:t>
            </a:r>
            <a:r>
              <a:rPr sz="900">
                <a:latin typeface="Arial"/>
                <a:cs typeface="Arial"/>
              </a:rPr>
              <a:t>Neuron</a:t>
            </a:r>
            <a:r>
              <a:rPr sz="900" spc="-8">
                <a:latin typeface="Arial"/>
                <a:cs typeface="Arial"/>
              </a:rPr>
              <a:t> </a:t>
            </a:r>
            <a:r>
              <a:rPr sz="900" spc="-23">
                <a:latin typeface="Arial"/>
                <a:cs typeface="Arial"/>
              </a:rPr>
              <a:t>111:2781-</a:t>
            </a:r>
            <a:r>
              <a:rPr sz="900">
                <a:latin typeface="Arial"/>
                <a:cs typeface="Arial"/>
              </a:rPr>
              <a:t>2799,</a:t>
            </a:r>
            <a:r>
              <a:rPr sz="900" spc="-23">
                <a:latin typeface="Arial"/>
                <a:cs typeface="Arial"/>
              </a:rPr>
              <a:t> </a:t>
            </a:r>
            <a:r>
              <a:rPr sz="900" spc="-15">
                <a:latin typeface="Arial"/>
                <a:cs typeface="Arial"/>
              </a:rPr>
              <a:t>2023</a:t>
            </a:r>
            <a:endParaRPr sz="900">
              <a:latin typeface="Arial"/>
              <a:cs typeface="Arial"/>
            </a:endParaRPr>
          </a:p>
        </p:txBody>
      </p:sp>
      <p:pic>
        <p:nvPicPr>
          <p:cNvPr id="4" name="Picture 3">
            <a:extLst>
              <a:ext uri="{FF2B5EF4-FFF2-40B4-BE49-F238E27FC236}">
                <a16:creationId xmlns:a16="http://schemas.microsoft.com/office/drawing/2014/main" id="{34D45480-6171-48B3-78FD-58509E1F745F}"/>
              </a:ext>
            </a:extLst>
          </p:cNvPr>
          <p:cNvPicPr>
            <a:picLocks noChangeAspect="1"/>
          </p:cNvPicPr>
          <p:nvPr/>
        </p:nvPicPr>
        <p:blipFill>
          <a:blip r:embed="rId3"/>
          <a:stretch>
            <a:fillRect/>
          </a:stretch>
        </p:blipFill>
        <p:spPr>
          <a:xfrm>
            <a:off x="5161235" y="206375"/>
            <a:ext cx="2857500" cy="16002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197073" y="814333"/>
            <a:ext cx="2308225" cy="749300"/>
          </a:xfrm>
          <a:prstGeom prst="rect">
            <a:avLst/>
          </a:prstGeom>
        </p:spPr>
        <p:txBody>
          <a:bodyPr vert="horz" wrap="square" lIns="0" tIns="10001" rIns="0" bIns="0" rtlCol="0" anchor="b">
            <a:spAutoFit/>
          </a:bodyPr>
          <a:lstStyle/>
          <a:p>
            <a:pPr marL="9525">
              <a:lnSpc>
                <a:spcPct val="100000"/>
              </a:lnSpc>
              <a:spcBef>
                <a:spcPts val="79"/>
              </a:spcBef>
            </a:pPr>
            <a:r>
              <a:rPr spc="-71"/>
              <a:t>Tau</a:t>
            </a:r>
          </a:p>
        </p:txBody>
      </p:sp>
      <p:sp>
        <p:nvSpPr>
          <p:cNvPr id="3" name="object 3"/>
          <p:cNvSpPr txBox="1"/>
          <p:nvPr/>
        </p:nvSpPr>
        <p:spPr>
          <a:xfrm>
            <a:off x="600551" y="2135638"/>
            <a:ext cx="7942898" cy="3977852"/>
          </a:xfrm>
          <a:prstGeom prst="rect">
            <a:avLst/>
          </a:prstGeom>
        </p:spPr>
        <p:txBody>
          <a:bodyPr vert="horz" wrap="square" lIns="0" tIns="10001" rIns="0" bIns="0" rtlCol="0">
            <a:spAutoFit/>
          </a:bodyPr>
          <a:lstStyle/>
          <a:p>
            <a:pPr marL="180975" marR="256223" indent="-171926">
              <a:spcBef>
                <a:spcPts val="79"/>
              </a:spcBef>
              <a:buChar char="•"/>
              <a:tabLst>
                <a:tab pos="180975" algn="l"/>
              </a:tabLst>
            </a:pPr>
            <a:r>
              <a:rPr sz="2000">
                <a:solidFill>
                  <a:srgbClr val="1F1F1F"/>
                </a:solidFill>
                <a:latin typeface="Arial"/>
                <a:cs typeface="Arial"/>
              </a:rPr>
              <a:t>CSF</a:t>
            </a:r>
            <a:r>
              <a:rPr sz="2000" spc="-15">
                <a:solidFill>
                  <a:srgbClr val="1F1F1F"/>
                </a:solidFill>
                <a:latin typeface="Arial"/>
                <a:cs typeface="Arial"/>
              </a:rPr>
              <a:t> </a:t>
            </a:r>
            <a:r>
              <a:rPr sz="2000">
                <a:solidFill>
                  <a:srgbClr val="1F1F1F"/>
                </a:solidFill>
                <a:latin typeface="Arial"/>
                <a:cs typeface="Arial"/>
              </a:rPr>
              <a:t>total</a:t>
            </a:r>
            <a:r>
              <a:rPr sz="2000" spc="-23">
                <a:solidFill>
                  <a:srgbClr val="1F1F1F"/>
                </a:solidFill>
                <a:latin typeface="Arial"/>
                <a:cs typeface="Arial"/>
              </a:rPr>
              <a:t> </a:t>
            </a:r>
            <a:r>
              <a:rPr sz="2000">
                <a:solidFill>
                  <a:srgbClr val="1F1F1F"/>
                </a:solidFill>
                <a:latin typeface="Arial"/>
                <a:cs typeface="Arial"/>
              </a:rPr>
              <a:t>tau</a:t>
            </a:r>
            <a:r>
              <a:rPr sz="2000" spc="-30">
                <a:solidFill>
                  <a:srgbClr val="1F1F1F"/>
                </a:solidFill>
                <a:latin typeface="Arial"/>
                <a:cs typeface="Arial"/>
              </a:rPr>
              <a:t> </a:t>
            </a:r>
            <a:r>
              <a:rPr sz="2000" spc="-23">
                <a:solidFill>
                  <a:srgbClr val="1F1F1F"/>
                </a:solidFill>
                <a:latin typeface="Arial"/>
                <a:cs typeface="Arial"/>
              </a:rPr>
              <a:t>(tTau)</a:t>
            </a:r>
            <a:r>
              <a:rPr sz="2000" spc="-38">
                <a:solidFill>
                  <a:srgbClr val="1F1F1F"/>
                </a:solidFill>
                <a:latin typeface="Arial"/>
                <a:cs typeface="Arial"/>
              </a:rPr>
              <a:t> </a:t>
            </a:r>
            <a:r>
              <a:rPr sz="2000">
                <a:solidFill>
                  <a:srgbClr val="1F1F1F"/>
                </a:solidFill>
                <a:latin typeface="Arial"/>
                <a:cs typeface="Arial"/>
              </a:rPr>
              <a:t>and</a:t>
            </a:r>
            <a:r>
              <a:rPr sz="2000" spc="-26">
                <a:solidFill>
                  <a:srgbClr val="1F1F1F"/>
                </a:solidFill>
                <a:latin typeface="Arial"/>
                <a:cs typeface="Arial"/>
              </a:rPr>
              <a:t> </a:t>
            </a:r>
            <a:r>
              <a:rPr sz="2000">
                <a:solidFill>
                  <a:srgbClr val="1F1F1F"/>
                </a:solidFill>
                <a:latin typeface="Arial"/>
                <a:cs typeface="Arial"/>
              </a:rPr>
              <a:t>tau</a:t>
            </a:r>
            <a:r>
              <a:rPr sz="2000" spc="-26">
                <a:solidFill>
                  <a:srgbClr val="1F1F1F"/>
                </a:solidFill>
                <a:latin typeface="Arial"/>
                <a:cs typeface="Arial"/>
              </a:rPr>
              <a:t> </a:t>
            </a:r>
            <a:r>
              <a:rPr sz="2000">
                <a:solidFill>
                  <a:srgbClr val="1F1F1F"/>
                </a:solidFill>
                <a:latin typeface="Arial"/>
                <a:cs typeface="Arial"/>
              </a:rPr>
              <a:t>phosphorylated</a:t>
            </a:r>
            <a:r>
              <a:rPr sz="2000" spc="-56">
                <a:solidFill>
                  <a:srgbClr val="1F1F1F"/>
                </a:solidFill>
                <a:latin typeface="Arial"/>
                <a:cs typeface="Arial"/>
              </a:rPr>
              <a:t> </a:t>
            </a:r>
            <a:r>
              <a:rPr sz="2000">
                <a:solidFill>
                  <a:srgbClr val="1F1F1F"/>
                </a:solidFill>
                <a:latin typeface="Arial"/>
                <a:cs typeface="Arial"/>
              </a:rPr>
              <a:t>at</a:t>
            </a:r>
            <a:r>
              <a:rPr sz="2000" spc="-19">
                <a:solidFill>
                  <a:srgbClr val="1F1F1F"/>
                </a:solidFill>
                <a:latin typeface="Arial"/>
                <a:cs typeface="Arial"/>
              </a:rPr>
              <a:t> </a:t>
            </a:r>
            <a:r>
              <a:rPr sz="2000">
                <a:solidFill>
                  <a:srgbClr val="1F1F1F"/>
                </a:solidFill>
                <a:latin typeface="Arial"/>
                <a:cs typeface="Arial"/>
              </a:rPr>
              <a:t>position</a:t>
            </a:r>
            <a:r>
              <a:rPr sz="2000" spc="-26">
                <a:solidFill>
                  <a:srgbClr val="1F1F1F"/>
                </a:solidFill>
                <a:latin typeface="Arial"/>
                <a:cs typeface="Arial"/>
              </a:rPr>
              <a:t> </a:t>
            </a:r>
            <a:r>
              <a:rPr sz="2000">
                <a:solidFill>
                  <a:srgbClr val="1F1F1F"/>
                </a:solidFill>
                <a:latin typeface="Arial"/>
                <a:cs typeface="Arial"/>
              </a:rPr>
              <a:t>181</a:t>
            </a:r>
            <a:r>
              <a:rPr sz="2000" spc="-34">
                <a:solidFill>
                  <a:srgbClr val="1F1F1F"/>
                </a:solidFill>
                <a:latin typeface="Arial"/>
                <a:cs typeface="Arial"/>
              </a:rPr>
              <a:t> </a:t>
            </a:r>
            <a:r>
              <a:rPr sz="2000" spc="-19">
                <a:solidFill>
                  <a:srgbClr val="1F1F1F"/>
                </a:solidFill>
                <a:latin typeface="Arial"/>
                <a:cs typeface="Arial"/>
              </a:rPr>
              <a:t>(pTau181)</a:t>
            </a:r>
            <a:r>
              <a:rPr sz="2000" spc="-41">
                <a:solidFill>
                  <a:srgbClr val="1F1F1F"/>
                </a:solidFill>
                <a:latin typeface="Arial"/>
                <a:cs typeface="Arial"/>
              </a:rPr>
              <a:t> </a:t>
            </a:r>
            <a:r>
              <a:rPr sz="2000">
                <a:solidFill>
                  <a:srgbClr val="1F1F1F"/>
                </a:solidFill>
                <a:latin typeface="Arial"/>
                <a:cs typeface="Arial"/>
              </a:rPr>
              <a:t>are</a:t>
            </a:r>
            <a:r>
              <a:rPr sz="2000" spc="-38">
                <a:solidFill>
                  <a:srgbClr val="1F1F1F"/>
                </a:solidFill>
                <a:latin typeface="Arial"/>
                <a:cs typeface="Arial"/>
              </a:rPr>
              <a:t> </a:t>
            </a:r>
            <a:r>
              <a:rPr sz="2000">
                <a:solidFill>
                  <a:srgbClr val="0070C0"/>
                </a:solidFill>
                <a:latin typeface="Arial"/>
                <a:cs typeface="Arial"/>
              </a:rPr>
              <a:t>elevated</a:t>
            </a:r>
            <a:r>
              <a:rPr sz="2000" spc="-23">
                <a:solidFill>
                  <a:srgbClr val="0070C0"/>
                </a:solidFill>
                <a:latin typeface="Arial"/>
                <a:cs typeface="Arial"/>
              </a:rPr>
              <a:t> </a:t>
            </a:r>
            <a:r>
              <a:rPr sz="2000">
                <a:solidFill>
                  <a:srgbClr val="1F1F1F"/>
                </a:solidFill>
                <a:latin typeface="Arial"/>
                <a:cs typeface="Arial"/>
              </a:rPr>
              <a:t>in</a:t>
            </a:r>
            <a:r>
              <a:rPr sz="2000" spc="-98">
                <a:solidFill>
                  <a:srgbClr val="1F1F1F"/>
                </a:solidFill>
                <a:latin typeface="Arial"/>
                <a:cs typeface="Arial"/>
              </a:rPr>
              <a:t> </a:t>
            </a:r>
            <a:r>
              <a:rPr sz="2000" spc="-19">
                <a:solidFill>
                  <a:srgbClr val="1F1F1F"/>
                </a:solidFill>
                <a:latin typeface="Arial"/>
                <a:cs typeface="Arial"/>
              </a:rPr>
              <a:t>AD </a:t>
            </a:r>
            <a:endParaRPr sz="2000">
              <a:latin typeface="Arial"/>
              <a:cs typeface="Arial"/>
            </a:endParaRPr>
          </a:p>
          <a:p>
            <a:pPr marL="9049" marR="658177">
              <a:spcBef>
                <a:spcPts val="746"/>
              </a:spcBef>
              <a:tabLst>
                <a:tab pos="180975" algn="l"/>
              </a:tabLst>
            </a:pPr>
            <a:endParaRPr lang="en-US" sz="1200">
              <a:solidFill>
                <a:srgbClr val="1F1F1F"/>
              </a:solidFill>
              <a:latin typeface="Arial"/>
              <a:cs typeface="Arial"/>
            </a:endParaRPr>
          </a:p>
          <a:p>
            <a:pPr marL="180975" marR="658177" indent="-171926">
              <a:spcBef>
                <a:spcPts val="746"/>
              </a:spcBef>
              <a:buChar char="•"/>
              <a:tabLst>
                <a:tab pos="180975" algn="l"/>
              </a:tabLst>
            </a:pPr>
            <a:r>
              <a:rPr sz="2000">
                <a:solidFill>
                  <a:srgbClr val="1F1F1F"/>
                </a:solidFill>
                <a:latin typeface="Arial"/>
                <a:cs typeface="Arial"/>
              </a:rPr>
              <a:t>CSF</a:t>
            </a:r>
            <a:r>
              <a:rPr sz="2000" spc="-26">
                <a:solidFill>
                  <a:srgbClr val="1F1F1F"/>
                </a:solidFill>
                <a:latin typeface="Arial"/>
                <a:cs typeface="Arial"/>
              </a:rPr>
              <a:t> </a:t>
            </a:r>
            <a:r>
              <a:rPr sz="2000" spc="-34">
                <a:solidFill>
                  <a:srgbClr val="1F1F1F"/>
                </a:solidFill>
                <a:latin typeface="Arial"/>
                <a:cs typeface="Arial"/>
              </a:rPr>
              <a:t>tTau </a:t>
            </a:r>
            <a:r>
              <a:rPr sz="2000">
                <a:solidFill>
                  <a:srgbClr val="1F1F1F"/>
                </a:solidFill>
                <a:latin typeface="Arial"/>
                <a:cs typeface="Arial"/>
              </a:rPr>
              <a:t>is</a:t>
            </a:r>
            <a:r>
              <a:rPr sz="2000" spc="-19">
                <a:solidFill>
                  <a:srgbClr val="1F1F1F"/>
                </a:solidFill>
                <a:latin typeface="Arial"/>
                <a:cs typeface="Arial"/>
              </a:rPr>
              <a:t> </a:t>
            </a:r>
            <a:r>
              <a:rPr sz="2000">
                <a:solidFill>
                  <a:srgbClr val="1F1F1F"/>
                </a:solidFill>
                <a:latin typeface="Arial"/>
                <a:cs typeface="Arial"/>
              </a:rPr>
              <a:t>elevated</a:t>
            </a:r>
            <a:r>
              <a:rPr sz="2000" spc="-34">
                <a:solidFill>
                  <a:srgbClr val="1F1F1F"/>
                </a:solidFill>
                <a:latin typeface="Arial"/>
                <a:cs typeface="Arial"/>
              </a:rPr>
              <a:t> </a:t>
            </a:r>
            <a:r>
              <a:rPr sz="2000">
                <a:solidFill>
                  <a:srgbClr val="1F1F1F"/>
                </a:solidFill>
                <a:latin typeface="Arial"/>
                <a:cs typeface="Arial"/>
              </a:rPr>
              <a:t>relatively</a:t>
            </a:r>
            <a:r>
              <a:rPr sz="2000" spc="-26">
                <a:solidFill>
                  <a:srgbClr val="1F1F1F"/>
                </a:solidFill>
                <a:latin typeface="Arial"/>
                <a:cs typeface="Arial"/>
              </a:rPr>
              <a:t> </a:t>
            </a:r>
            <a:r>
              <a:rPr sz="2000">
                <a:solidFill>
                  <a:srgbClr val="1F1F1F"/>
                </a:solidFill>
                <a:latin typeface="Arial"/>
                <a:cs typeface="Arial"/>
              </a:rPr>
              <a:t>nonspecifically</a:t>
            </a:r>
            <a:r>
              <a:rPr sz="2000" spc="-49">
                <a:solidFill>
                  <a:srgbClr val="1F1F1F"/>
                </a:solidFill>
                <a:latin typeface="Arial"/>
                <a:cs typeface="Arial"/>
              </a:rPr>
              <a:t> </a:t>
            </a:r>
            <a:r>
              <a:rPr sz="2000">
                <a:solidFill>
                  <a:srgbClr val="1F1F1F"/>
                </a:solidFill>
                <a:latin typeface="Arial"/>
                <a:cs typeface="Arial"/>
              </a:rPr>
              <a:t>in</a:t>
            </a:r>
            <a:r>
              <a:rPr sz="2000" spc="-105">
                <a:solidFill>
                  <a:srgbClr val="1F1F1F"/>
                </a:solidFill>
                <a:latin typeface="Arial"/>
                <a:cs typeface="Arial"/>
              </a:rPr>
              <a:t> </a:t>
            </a:r>
            <a:r>
              <a:rPr sz="2000">
                <a:solidFill>
                  <a:srgbClr val="1F1F1F"/>
                </a:solidFill>
                <a:latin typeface="Arial"/>
                <a:cs typeface="Arial"/>
              </a:rPr>
              <a:t>AD</a:t>
            </a:r>
            <a:r>
              <a:rPr sz="2000" spc="-23">
                <a:solidFill>
                  <a:srgbClr val="1F1F1F"/>
                </a:solidFill>
                <a:latin typeface="Arial"/>
                <a:cs typeface="Arial"/>
              </a:rPr>
              <a:t> </a:t>
            </a:r>
            <a:r>
              <a:rPr sz="2000">
                <a:solidFill>
                  <a:srgbClr val="1F1F1F"/>
                </a:solidFill>
                <a:latin typeface="Arial"/>
                <a:cs typeface="Arial"/>
              </a:rPr>
              <a:t>and</a:t>
            </a:r>
            <a:r>
              <a:rPr sz="2000" spc="-30">
                <a:solidFill>
                  <a:srgbClr val="1F1F1F"/>
                </a:solidFill>
                <a:latin typeface="Arial"/>
                <a:cs typeface="Arial"/>
              </a:rPr>
              <a:t> </a:t>
            </a:r>
            <a:r>
              <a:rPr sz="2000">
                <a:solidFill>
                  <a:srgbClr val="1F1F1F"/>
                </a:solidFill>
                <a:latin typeface="Arial"/>
                <a:cs typeface="Arial"/>
              </a:rPr>
              <a:t>non-AD</a:t>
            </a:r>
            <a:r>
              <a:rPr sz="2000" spc="-41">
                <a:solidFill>
                  <a:srgbClr val="1F1F1F"/>
                </a:solidFill>
                <a:latin typeface="Arial"/>
                <a:cs typeface="Arial"/>
              </a:rPr>
              <a:t> </a:t>
            </a:r>
            <a:r>
              <a:rPr sz="2000">
                <a:solidFill>
                  <a:srgbClr val="1F1F1F"/>
                </a:solidFill>
                <a:latin typeface="Arial"/>
                <a:cs typeface="Arial"/>
              </a:rPr>
              <a:t>dementia,</a:t>
            </a:r>
            <a:r>
              <a:rPr sz="2000" spc="-38">
                <a:solidFill>
                  <a:srgbClr val="1F1F1F"/>
                </a:solidFill>
                <a:latin typeface="Arial"/>
                <a:cs typeface="Arial"/>
              </a:rPr>
              <a:t> </a:t>
            </a:r>
            <a:r>
              <a:rPr sz="2000" spc="-8">
                <a:solidFill>
                  <a:srgbClr val="1F1F1F"/>
                </a:solidFill>
                <a:latin typeface="Arial"/>
                <a:cs typeface="Arial"/>
              </a:rPr>
              <a:t>whereas </a:t>
            </a:r>
            <a:r>
              <a:rPr sz="2000">
                <a:solidFill>
                  <a:srgbClr val="1F1F1F"/>
                </a:solidFill>
                <a:latin typeface="Arial"/>
                <a:cs typeface="Arial"/>
              </a:rPr>
              <a:t>elevated</a:t>
            </a:r>
            <a:r>
              <a:rPr sz="2000" spc="-38">
                <a:solidFill>
                  <a:srgbClr val="1F1F1F"/>
                </a:solidFill>
                <a:latin typeface="Arial"/>
                <a:cs typeface="Arial"/>
              </a:rPr>
              <a:t> </a:t>
            </a:r>
            <a:r>
              <a:rPr sz="2000" b="1" spc="-19">
                <a:solidFill>
                  <a:srgbClr val="0070C0"/>
                </a:solidFill>
                <a:latin typeface="Arial"/>
                <a:cs typeface="Arial"/>
              </a:rPr>
              <a:t>pTau181</a:t>
            </a:r>
            <a:r>
              <a:rPr sz="2000" b="1" spc="-41">
                <a:solidFill>
                  <a:srgbClr val="0070C0"/>
                </a:solidFill>
                <a:latin typeface="Arial"/>
                <a:cs typeface="Arial"/>
              </a:rPr>
              <a:t> </a:t>
            </a:r>
            <a:r>
              <a:rPr sz="2000" b="1">
                <a:solidFill>
                  <a:srgbClr val="0070C0"/>
                </a:solidFill>
                <a:latin typeface="Arial"/>
                <a:cs typeface="Arial"/>
              </a:rPr>
              <a:t>is</a:t>
            </a:r>
            <a:r>
              <a:rPr sz="2000" b="1" spc="-26">
                <a:solidFill>
                  <a:srgbClr val="0070C0"/>
                </a:solidFill>
                <a:latin typeface="Arial"/>
                <a:cs typeface="Arial"/>
              </a:rPr>
              <a:t> </a:t>
            </a:r>
            <a:r>
              <a:rPr sz="2000" b="1">
                <a:solidFill>
                  <a:srgbClr val="0070C0"/>
                </a:solidFill>
                <a:latin typeface="Arial"/>
                <a:cs typeface="Arial"/>
              </a:rPr>
              <a:t>more</a:t>
            </a:r>
            <a:r>
              <a:rPr sz="2000" b="1" spc="-38">
                <a:solidFill>
                  <a:srgbClr val="0070C0"/>
                </a:solidFill>
                <a:latin typeface="Arial"/>
                <a:cs typeface="Arial"/>
              </a:rPr>
              <a:t> </a:t>
            </a:r>
            <a:r>
              <a:rPr sz="2000" b="1">
                <a:solidFill>
                  <a:srgbClr val="0070C0"/>
                </a:solidFill>
                <a:latin typeface="Arial"/>
                <a:cs typeface="Arial"/>
              </a:rPr>
              <a:t>specific</a:t>
            </a:r>
            <a:r>
              <a:rPr sz="2000" b="1" spc="-26">
                <a:solidFill>
                  <a:srgbClr val="0070C0"/>
                </a:solidFill>
                <a:latin typeface="Arial"/>
                <a:cs typeface="Arial"/>
              </a:rPr>
              <a:t> </a:t>
            </a:r>
            <a:r>
              <a:rPr sz="2000" b="1">
                <a:solidFill>
                  <a:srgbClr val="0070C0"/>
                </a:solidFill>
                <a:latin typeface="Arial"/>
                <a:cs typeface="Arial"/>
              </a:rPr>
              <a:t>to</a:t>
            </a:r>
            <a:r>
              <a:rPr sz="2000" b="1" spc="-105">
                <a:solidFill>
                  <a:srgbClr val="0070C0"/>
                </a:solidFill>
                <a:latin typeface="Arial"/>
                <a:cs typeface="Arial"/>
              </a:rPr>
              <a:t> </a:t>
            </a:r>
            <a:r>
              <a:rPr sz="2000" b="1">
                <a:solidFill>
                  <a:srgbClr val="0070C0"/>
                </a:solidFill>
                <a:latin typeface="Arial"/>
                <a:cs typeface="Arial"/>
              </a:rPr>
              <a:t>AD</a:t>
            </a:r>
            <a:r>
              <a:rPr sz="2000" b="1" spc="-15">
                <a:solidFill>
                  <a:srgbClr val="0070C0"/>
                </a:solidFill>
                <a:latin typeface="Arial"/>
                <a:cs typeface="Arial"/>
              </a:rPr>
              <a:t> </a:t>
            </a:r>
            <a:r>
              <a:rPr sz="2000" b="1" spc="-8">
                <a:solidFill>
                  <a:srgbClr val="0070C0"/>
                </a:solidFill>
                <a:latin typeface="Arial"/>
                <a:cs typeface="Arial"/>
              </a:rPr>
              <a:t>demen</a:t>
            </a:r>
            <a:r>
              <a:rPr lang="en-US" sz="2000" b="1" spc="-8">
                <a:solidFill>
                  <a:srgbClr val="0070C0"/>
                </a:solidFill>
                <a:latin typeface="Arial"/>
                <a:cs typeface="Arial"/>
              </a:rPr>
              <a:t>tia</a:t>
            </a:r>
          </a:p>
          <a:p>
            <a:pPr marL="9049" marR="658177">
              <a:spcBef>
                <a:spcPts val="746"/>
              </a:spcBef>
              <a:tabLst>
                <a:tab pos="180975" algn="l"/>
              </a:tabLst>
            </a:pPr>
            <a:endParaRPr lang="en-US" sz="1200" b="1" spc="-8">
              <a:solidFill>
                <a:srgbClr val="0070C0"/>
              </a:solidFill>
              <a:latin typeface="Arial"/>
              <a:cs typeface="Arial"/>
            </a:endParaRPr>
          </a:p>
          <a:p>
            <a:pPr marL="180975" marR="658177" indent="-171926">
              <a:spcBef>
                <a:spcPts val="746"/>
              </a:spcBef>
              <a:buChar char="•"/>
              <a:tabLst>
                <a:tab pos="180975" algn="l"/>
              </a:tabLst>
            </a:pPr>
            <a:r>
              <a:rPr lang="en-US" sz="2000" b="1" spc="-8">
                <a:solidFill>
                  <a:srgbClr val="0070C0"/>
                </a:solidFill>
                <a:latin typeface="Arial"/>
                <a:cs typeface="Arial"/>
              </a:rPr>
              <a:t>pTau217: </a:t>
            </a:r>
            <a:r>
              <a:rPr lang="en-US" sz="2000" spc="-8">
                <a:solidFill>
                  <a:srgbClr val="0070C0"/>
                </a:solidFill>
                <a:latin typeface="Arial"/>
                <a:cs typeface="Arial"/>
              </a:rPr>
              <a:t>best-performing blood biomarker</a:t>
            </a:r>
            <a:r>
              <a:rPr lang="en-US" sz="2000" b="1" spc="-8">
                <a:solidFill>
                  <a:srgbClr val="0070C0"/>
                </a:solidFill>
                <a:latin typeface="Arial"/>
                <a:cs typeface="Arial"/>
              </a:rPr>
              <a:t>,</a:t>
            </a:r>
            <a:r>
              <a:rPr lang="en-US" sz="2000" spc="-8">
                <a:latin typeface="Arial"/>
                <a:cs typeface="Arial"/>
              </a:rPr>
              <a:t> performs equivalent to CSF testing for identifying amyloid B-positivity </a:t>
            </a:r>
          </a:p>
          <a:p>
            <a:pPr marL="180975" marR="658177" indent="-171926">
              <a:spcBef>
                <a:spcPts val="746"/>
              </a:spcBef>
              <a:buChar char="•"/>
              <a:tabLst>
                <a:tab pos="180975" algn="l"/>
              </a:tabLst>
            </a:pPr>
            <a:endParaRPr sz="1200" b="1">
              <a:solidFill>
                <a:srgbClr val="0070C0"/>
              </a:solidFill>
              <a:latin typeface="Arial"/>
              <a:cs typeface="Arial"/>
            </a:endParaRPr>
          </a:p>
          <a:p>
            <a:pPr marL="180975" indent="-171450">
              <a:spcBef>
                <a:spcPts val="754"/>
              </a:spcBef>
              <a:buChar char="•"/>
              <a:tabLst>
                <a:tab pos="180975" algn="l"/>
              </a:tabLst>
            </a:pPr>
            <a:r>
              <a:rPr sz="2000" spc="-19">
                <a:solidFill>
                  <a:srgbClr val="1F1F1F"/>
                </a:solidFill>
                <a:latin typeface="Arial"/>
                <a:cs typeface="Arial"/>
              </a:rPr>
              <a:t>pTau231</a:t>
            </a:r>
            <a:r>
              <a:rPr sz="2000" spc="-45">
                <a:solidFill>
                  <a:srgbClr val="1F1F1F"/>
                </a:solidFill>
                <a:latin typeface="Arial"/>
                <a:cs typeface="Arial"/>
              </a:rPr>
              <a:t> </a:t>
            </a:r>
            <a:r>
              <a:rPr sz="2000">
                <a:solidFill>
                  <a:srgbClr val="1F1F1F"/>
                </a:solidFill>
                <a:latin typeface="Arial"/>
                <a:cs typeface="Arial"/>
              </a:rPr>
              <a:t>increases</a:t>
            </a:r>
            <a:r>
              <a:rPr sz="2000" spc="-60">
                <a:solidFill>
                  <a:srgbClr val="1F1F1F"/>
                </a:solidFill>
                <a:latin typeface="Arial"/>
                <a:cs typeface="Arial"/>
              </a:rPr>
              <a:t> </a:t>
            </a:r>
            <a:r>
              <a:rPr sz="2000" spc="-8">
                <a:solidFill>
                  <a:srgbClr val="1F1F1F"/>
                </a:solidFill>
                <a:latin typeface="Arial"/>
                <a:cs typeface="Arial"/>
              </a:rPr>
              <a:t>early,</a:t>
            </a:r>
            <a:r>
              <a:rPr sz="2000" spc="-41">
                <a:solidFill>
                  <a:srgbClr val="1F1F1F"/>
                </a:solidFill>
                <a:latin typeface="Arial"/>
                <a:cs typeface="Arial"/>
              </a:rPr>
              <a:t> </a:t>
            </a:r>
            <a:r>
              <a:rPr sz="2000">
                <a:solidFill>
                  <a:srgbClr val="1F1F1F"/>
                </a:solidFill>
                <a:latin typeface="Arial"/>
                <a:cs typeface="Arial"/>
              </a:rPr>
              <a:t>followed</a:t>
            </a:r>
            <a:r>
              <a:rPr sz="2000" spc="-34">
                <a:solidFill>
                  <a:srgbClr val="1F1F1F"/>
                </a:solidFill>
                <a:latin typeface="Arial"/>
                <a:cs typeface="Arial"/>
              </a:rPr>
              <a:t> </a:t>
            </a:r>
            <a:r>
              <a:rPr sz="2000">
                <a:solidFill>
                  <a:srgbClr val="1F1F1F"/>
                </a:solidFill>
                <a:latin typeface="Arial"/>
                <a:cs typeface="Arial"/>
              </a:rPr>
              <a:t>by</a:t>
            </a:r>
            <a:r>
              <a:rPr sz="2000" spc="-26">
                <a:solidFill>
                  <a:srgbClr val="1F1F1F"/>
                </a:solidFill>
                <a:latin typeface="Arial"/>
                <a:cs typeface="Arial"/>
              </a:rPr>
              <a:t> </a:t>
            </a:r>
            <a:r>
              <a:rPr sz="2000" spc="-19">
                <a:solidFill>
                  <a:srgbClr val="1F1F1F"/>
                </a:solidFill>
                <a:latin typeface="Arial"/>
                <a:cs typeface="Arial"/>
              </a:rPr>
              <a:t>pTau217,</a:t>
            </a:r>
            <a:r>
              <a:rPr sz="2000" spc="-49">
                <a:solidFill>
                  <a:srgbClr val="1F1F1F"/>
                </a:solidFill>
                <a:latin typeface="Arial"/>
                <a:cs typeface="Arial"/>
              </a:rPr>
              <a:t> </a:t>
            </a:r>
            <a:r>
              <a:rPr sz="2000">
                <a:solidFill>
                  <a:srgbClr val="1F1F1F"/>
                </a:solidFill>
                <a:latin typeface="Arial"/>
                <a:cs typeface="Arial"/>
              </a:rPr>
              <a:t>then</a:t>
            </a:r>
            <a:r>
              <a:rPr sz="2000" spc="-49">
                <a:solidFill>
                  <a:srgbClr val="1F1F1F"/>
                </a:solidFill>
                <a:latin typeface="Arial"/>
                <a:cs typeface="Arial"/>
              </a:rPr>
              <a:t> </a:t>
            </a:r>
            <a:r>
              <a:rPr sz="2000" spc="-15">
                <a:solidFill>
                  <a:srgbClr val="1F1F1F"/>
                </a:solidFill>
                <a:latin typeface="Arial"/>
                <a:cs typeface="Arial"/>
              </a:rPr>
              <a:t>pTau181,</a:t>
            </a:r>
            <a:r>
              <a:rPr sz="2000" spc="-49">
                <a:solidFill>
                  <a:srgbClr val="1F1F1F"/>
                </a:solidFill>
                <a:latin typeface="Arial"/>
                <a:cs typeface="Arial"/>
              </a:rPr>
              <a:t> </a:t>
            </a:r>
            <a:r>
              <a:rPr sz="2000">
                <a:solidFill>
                  <a:srgbClr val="1F1F1F"/>
                </a:solidFill>
                <a:latin typeface="Arial"/>
                <a:cs typeface="Arial"/>
              </a:rPr>
              <a:t>and</a:t>
            </a:r>
            <a:r>
              <a:rPr sz="2000" spc="-34">
                <a:solidFill>
                  <a:srgbClr val="1F1F1F"/>
                </a:solidFill>
                <a:latin typeface="Arial"/>
                <a:cs typeface="Arial"/>
              </a:rPr>
              <a:t> </a:t>
            </a:r>
            <a:r>
              <a:rPr sz="2000">
                <a:solidFill>
                  <a:srgbClr val="1F1F1F"/>
                </a:solidFill>
                <a:latin typeface="Arial"/>
                <a:cs typeface="Arial"/>
              </a:rPr>
              <a:t>later</a:t>
            </a:r>
            <a:r>
              <a:rPr sz="2000" spc="-34">
                <a:solidFill>
                  <a:srgbClr val="1F1F1F"/>
                </a:solidFill>
                <a:latin typeface="Arial"/>
                <a:cs typeface="Arial"/>
              </a:rPr>
              <a:t> </a:t>
            </a:r>
            <a:r>
              <a:rPr sz="2000" spc="-8">
                <a:solidFill>
                  <a:srgbClr val="1F1F1F"/>
                </a:solidFill>
                <a:latin typeface="Arial"/>
                <a:cs typeface="Arial"/>
              </a:rPr>
              <a:t>pTau205</a:t>
            </a:r>
            <a:endParaRPr sz="2000">
              <a:latin typeface="Arial"/>
              <a:cs typeface="Arial"/>
            </a:endParaRPr>
          </a:p>
        </p:txBody>
      </p:sp>
      <p:sp>
        <p:nvSpPr>
          <p:cNvPr id="4" name="object 4"/>
          <p:cNvSpPr txBox="1"/>
          <p:nvPr/>
        </p:nvSpPr>
        <p:spPr>
          <a:xfrm>
            <a:off x="115748" y="6146474"/>
            <a:ext cx="2162651" cy="148117"/>
          </a:xfrm>
          <a:prstGeom prst="rect">
            <a:avLst/>
          </a:prstGeom>
        </p:spPr>
        <p:txBody>
          <a:bodyPr vert="horz" wrap="square" lIns="0" tIns="9525" rIns="0" bIns="0" rtlCol="0">
            <a:spAutoFit/>
          </a:bodyPr>
          <a:lstStyle/>
          <a:p>
            <a:pPr marL="9525">
              <a:spcBef>
                <a:spcPts val="75"/>
              </a:spcBef>
            </a:pPr>
            <a:r>
              <a:rPr sz="900">
                <a:latin typeface="Arial"/>
                <a:cs typeface="Arial"/>
              </a:rPr>
              <a:t>Hampel</a:t>
            </a:r>
            <a:r>
              <a:rPr sz="900" spc="-26">
                <a:latin typeface="Arial"/>
                <a:cs typeface="Arial"/>
              </a:rPr>
              <a:t> </a:t>
            </a:r>
            <a:r>
              <a:rPr sz="900">
                <a:latin typeface="Arial"/>
                <a:cs typeface="Arial"/>
              </a:rPr>
              <a:t>et al</a:t>
            </a:r>
            <a:r>
              <a:rPr sz="900" spc="-8">
                <a:latin typeface="Arial"/>
                <a:cs typeface="Arial"/>
              </a:rPr>
              <a:t> </a:t>
            </a:r>
            <a:r>
              <a:rPr sz="900">
                <a:latin typeface="Arial"/>
                <a:cs typeface="Arial"/>
              </a:rPr>
              <a:t>Neuron</a:t>
            </a:r>
            <a:r>
              <a:rPr sz="900" spc="-8">
                <a:latin typeface="Arial"/>
                <a:cs typeface="Arial"/>
              </a:rPr>
              <a:t> </a:t>
            </a:r>
            <a:r>
              <a:rPr sz="900" spc="-23">
                <a:latin typeface="Arial"/>
                <a:cs typeface="Arial"/>
              </a:rPr>
              <a:t>111:2781-</a:t>
            </a:r>
            <a:r>
              <a:rPr sz="900">
                <a:latin typeface="Arial"/>
                <a:cs typeface="Arial"/>
              </a:rPr>
              <a:t>2799,</a:t>
            </a:r>
            <a:r>
              <a:rPr sz="900" spc="-23">
                <a:latin typeface="Arial"/>
                <a:cs typeface="Arial"/>
              </a:rPr>
              <a:t> </a:t>
            </a:r>
            <a:r>
              <a:rPr sz="900" spc="-15">
                <a:latin typeface="Arial"/>
                <a:cs typeface="Arial"/>
              </a:rPr>
              <a:t>2023</a:t>
            </a:r>
            <a:endParaRPr sz="900">
              <a:latin typeface="Arial"/>
              <a:cs typeface="Arial"/>
            </a:endParaRPr>
          </a:p>
        </p:txBody>
      </p:sp>
      <p:pic>
        <p:nvPicPr>
          <p:cNvPr id="15362" name="Picture 2" descr="Targeting Tau Tangles ...">
            <a:extLst>
              <a:ext uri="{FF2B5EF4-FFF2-40B4-BE49-F238E27FC236}">
                <a16:creationId xmlns:a16="http://schemas.microsoft.com/office/drawing/2014/main" id="{9C81FC83-3A5D-3FDD-1C7E-63249E164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140" y="180745"/>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6604" y="728653"/>
            <a:ext cx="7443787" cy="748762"/>
          </a:xfrm>
          <a:prstGeom prst="rect">
            <a:avLst/>
          </a:prstGeom>
        </p:spPr>
        <p:txBody>
          <a:bodyPr vert="horz" wrap="square" lIns="0" tIns="10001" rIns="0" bIns="0" rtlCol="0" anchor="b">
            <a:spAutoFit/>
          </a:bodyPr>
          <a:lstStyle/>
          <a:p>
            <a:pPr marL="9525">
              <a:lnSpc>
                <a:spcPct val="100000"/>
              </a:lnSpc>
              <a:spcBef>
                <a:spcPts val="79"/>
              </a:spcBef>
            </a:pPr>
            <a:r>
              <a:t>Use</a:t>
            </a:r>
            <a:r>
              <a:rPr spc="-15"/>
              <a:t> </a:t>
            </a:r>
            <a:r>
              <a:t>of</a:t>
            </a:r>
            <a:r>
              <a:rPr spc="-19"/>
              <a:t> </a:t>
            </a:r>
            <a:r>
              <a:t>Ptau/A</a:t>
            </a:r>
            <a:r>
              <a:rPr b="0">
                <a:latin typeface="Symbol"/>
                <a:cs typeface="Symbol"/>
              </a:rPr>
              <a:t></a:t>
            </a:r>
            <a:r>
              <a:t>42</a:t>
            </a:r>
            <a:r>
              <a:rPr spc="-23"/>
              <a:t> </a:t>
            </a:r>
            <a:r>
              <a:t>ratios</a:t>
            </a:r>
            <a:r>
              <a:rPr spc="-15"/>
              <a:t> </a:t>
            </a:r>
            <a:r>
              <a:t>in</a:t>
            </a:r>
            <a:r>
              <a:rPr spc="-11"/>
              <a:t> </a:t>
            </a:r>
            <a:r>
              <a:rPr spc="-19"/>
              <a:t>CSF</a:t>
            </a:r>
          </a:p>
        </p:txBody>
      </p:sp>
      <p:sp>
        <p:nvSpPr>
          <p:cNvPr id="3" name="object 3"/>
          <p:cNvSpPr txBox="1"/>
          <p:nvPr/>
        </p:nvSpPr>
        <p:spPr>
          <a:xfrm>
            <a:off x="131064" y="5643753"/>
            <a:ext cx="7443788" cy="253562"/>
          </a:xfrm>
          <a:prstGeom prst="rect">
            <a:avLst/>
          </a:prstGeom>
        </p:spPr>
        <p:txBody>
          <a:bodyPr vert="horz" wrap="square" lIns="0" tIns="10953" rIns="0" bIns="0" rtlCol="0">
            <a:spAutoFit/>
          </a:bodyPr>
          <a:lstStyle/>
          <a:p>
            <a:pPr marL="121444" indent="-111919">
              <a:spcBef>
                <a:spcPts val="86"/>
              </a:spcBef>
              <a:buAutoNum type="arabicPeriod"/>
              <a:tabLst>
                <a:tab pos="121444" algn="l"/>
              </a:tabLst>
            </a:pPr>
            <a:r>
              <a:rPr sz="788">
                <a:latin typeface="Arial"/>
                <a:cs typeface="Arial"/>
              </a:rPr>
              <a:t>https:/</a:t>
            </a:r>
            <a:r>
              <a:rPr sz="788">
                <a:latin typeface="Arial"/>
                <a:cs typeface="Arial"/>
                <a:hlinkClick r:id="rId2"/>
              </a:rPr>
              <a:t>/w</a:t>
            </a:r>
            <a:r>
              <a:rPr sz="788">
                <a:latin typeface="Arial"/>
                <a:cs typeface="Arial"/>
              </a:rPr>
              <a:t>w</a:t>
            </a:r>
            <a:r>
              <a:rPr sz="788">
                <a:latin typeface="Arial"/>
                <a:cs typeface="Arial"/>
                <a:hlinkClick r:id="rId2"/>
              </a:rPr>
              <a:t>w.labpulse.com/business-</a:t>
            </a:r>
            <a:r>
              <a:rPr sz="788" spc="-8">
                <a:latin typeface="Arial"/>
                <a:cs typeface="Arial"/>
                <a:hlinkClick r:id="rId2"/>
              </a:rPr>
              <a:t>insights/policy-and-regulation/fda-clearance/article/15304098/roche-nabs-fda-clearance-</a:t>
            </a:r>
            <a:r>
              <a:rPr sz="788">
                <a:latin typeface="Arial"/>
                <a:cs typeface="Arial"/>
                <a:hlinkClick r:id="rId2"/>
              </a:rPr>
              <a:t>for-</a:t>
            </a:r>
            <a:r>
              <a:rPr sz="788" spc="-8">
                <a:latin typeface="Arial"/>
                <a:cs typeface="Arial"/>
                <a:hlinkClick r:id="rId2"/>
              </a:rPr>
              <a:t>two-alzheimers-disease-</a:t>
            </a:r>
            <a:r>
              <a:rPr sz="788">
                <a:latin typeface="Arial"/>
                <a:cs typeface="Arial"/>
                <a:hlinkClick r:id="rId2"/>
              </a:rPr>
              <a:t>csf-</a:t>
            </a:r>
            <a:r>
              <a:rPr sz="788" spc="-8">
                <a:latin typeface="Arial"/>
                <a:cs typeface="Arial"/>
                <a:hlinkClick r:id="rId2"/>
              </a:rPr>
              <a:t>assays.</a:t>
            </a:r>
            <a:endParaRPr sz="788">
              <a:latin typeface="Arial"/>
              <a:cs typeface="Arial"/>
            </a:endParaRPr>
          </a:p>
          <a:p>
            <a:pPr marL="121444" indent="-111919">
              <a:spcBef>
                <a:spcPts val="19"/>
              </a:spcBef>
              <a:buAutoNum type="arabicPeriod"/>
              <a:tabLst>
                <a:tab pos="121444" algn="l"/>
              </a:tabLst>
            </a:pPr>
            <a:r>
              <a:rPr sz="788">
                <a:latin typeface="Arial"/>
                <a:cs typeface="Arial"/>
              </a:rPr>
              <a:t>Doecke</a:t>
            </a:r>
            <a:r>
              <a:rPr sz="788" spc="15">
                <a:latin typeface="Arial"/>
                <a:cs typeface="Arial"/>
              </a:rPr>
              <a:t> </a:t>
            </a:r>
            <a:r>
              <a:rPr sz="788">
                <a:latin typeface="Arial"/>
                <a:cs typeface="Arial"/>
              </a:rPr>
              <a:t>J</a:t>
            </a:r>
            <a:r>
              <a:rPr sz="788" spc="41">
                <a:latin typeface="Arial"/>
                <a:cs typeface="Arial"/>
              </a:rPr>
              <a:t> </a:t>
            </a:r>
            <a:r>
              <a:rPr sz="788">
                <a:latin typeface="Arial"/>
                <a:cs typeface="Arial"/>
              </a:rPr>
              <a:t>et</a:t>
            </a:r>
            <a:r>
              <a:rPr sz="788" spc="30">
                <a:latin typeface="Arial"/>
                <a:cs typeface="Arial"/>
              </a:rPr>
              <a:t> </a:t>
            </a:r>
            <a:r>
              <a:rPr sz="788">
                <a:latin typeface="Arial"/>
                <a:cs typeface="Arial"/>
              </a:rPr>
              <a:t>al.</a:t>
            </a:r>
            <a:r>
              <a:rPr sz="788" spc="23">
                <a:latin typeface="Arial"/>
                <a:cs typeface="Arial"/>
              </a:rPr>
              <a:t> </a:t>
            </a:r>
            <a:r>
              <a:rPr sz="788" i="1">
                <a:latin typeface="Arial"/>
                <a:cs typeface="Arial"/>
              </a:rPr>
              <a:t>Alzheimers</a:t>
            </a:r>
            <a:r>
              <a:rPr sz="788" i="1" spc="53">
                <a:latin typeface="Arial"/>
                <a:cs typeface="Arial"/>
              </a:rPr>
              <a:t> </a:t>
            </a:r>
            <a:r>
              <a:rPr sz="788" i="1">
                <a:latin typeface="Arial"/>
                <a:cs typeface="Arial"/>
              </a:rPr>
              <a:t>Res</a:t>
            </a:r>
            <a:r>
              <a:rPr sz="788" i="1" spc="30">
                <a:latin typeface="Arial"/>
                <a:cs typeface="Arial"/>
              </a:rPr>
              <a:t> </a:t>
            </a:r>
            <a:r>
              <a:rPr sz="788" i="1">
                <a:latin typeface="Arial"/>
                <a:cs typeface="Arial"/>
              </a:rPr>
              <a:t>Ther</a:t>
            </a:r>
            <a:r>
              <a:rPr sz="788">
                <a:latin typeface="Arial"/>
                <a:cs typeface="Arial"/>
              </a:rPr>
              <a:t>.</a:t>
            </a:r>
            <a:r>
              <a:rPr sz="788" spc="30">
                <a:latin typeface="Arial"/>
                <a:cs typeface="Arial"/>
              </a:rPr>
              <a:t> </a:t>
            </a:r>
            <a:r>
              <a:rPr sz="788">
                <a:latin typeface="Arial"/>
                <a:cs typeface="Arial"/>
              </a:rPr>
              <a:t>2020;12:36.</a:t>
            </a:r>
            <a:r>
              <a:rPr sz="788" spc="19">
                <a:latin typeface="Arial"/>
                <a:cs typeface="Arial"/>
              </a:rPr>
              <a:t> </a:t>
            </a:r>
            <a:r>
              <a:rPr sz="788">
                <a:latin typeface="Arial"/>
                <a:cs typeface="Arial"/>
              </a:rPr>
              <a:t>3.</a:t>
            </a:r>
            <a:r>
              <a:rPr sz="788" spc="34">
                <a:latin typeface="Arial"/>
                <a:cs typeface="Arial"/>
              </a:rPr>
              <a:t> </a:t>
            </a:r>
            <a:r>
              <a:rPr sz="788">
                <a:latin typeface="Arial"/>
                <a:cs typeface="Arial"/>
              </a:rPr>
              <a:t>https:/</a:t>
            </a:r>
            <a:r>
              <a:rPr sz="788">
                <a:latin typeface="Arial"/>
                <a:cs typeface="Arial"/>
                <a:hlinkClick r:id="rId3"/>
              </a:rPr>
              <a:t>/w</a:t>
            </a:r>
            <a:r>
              <a:rPr sz="788">
                <a:latin typeface="Arial"/>
                <a:cs typeface="Arial"/>
              </a:rPr>
              <a:t>w</a:t>
            </a:r>
            <a:r>
              <a:rPr sz="788">
                <a:latin typeface="Arial"/>
                <a:cs typeface="Arial"/>
                <a:hlinkClick r:id="rId3"/>
              </a:rPr>
              <a:t>w.neurologylive.com/view/fda-clears-roche-</a:t>
            </a:r>
            <a:r>
              <a:rPr sz="788" spc="-8">
                <a:latin typeface="Arial"/>
                <a:cs typeface="Arial"/>
                <a:hlinkClick r:id="rId3"/>
              </a:rPr>
              <a:t>beta-amyloid-</a:t>
            </a:r>
            <a:r>
              <a:rPr sz="788">
                <a:latin typeface="Arial"/>
                <a:cs typeface="Arial"/>
                <a:hlinkClick r:id="rId3"/>
              </a:rPr>
              <a:t>total-</a:t>
            </a:r>
            <a:r>
              <a:rPr sz="788" spc="-8">
                <a:latin typeface="Arial"/>
                <a:cs typeface="Arial"/>
                <a:hlinkClick r:id="rId3"/>
              </a:rPr>
              <a:t>tau-</a:t>
            </a:r>
            <a:r>
              <a:rPr sz="788">
                <a:latin typeface="Arial"/>
                <a:cs typeface="Arial"/>
                <a:hlinkClick r:id="rId3"/>
              </a:rPr>
              <a:t>assays-</a:t>
            </a:r>
            <a:r>
              <a:rPr sz="788" spc="-8">
                <a:latin typeface="Arial"/>
                <a:cs typeface="Arial"/>
                <a:hlinkClick r:id="rId3"/>
              </a:rPr>
              <a:t>alzheimer-assessment.</a:t>
            </a:r>
            <a:endParaRPr sz="788">
              <a:latin typeface="Arial"/>
              <a:cs typeface="Arial"/>
            </a:endParaRPr>
          </a:p>
        </p:txBody>
      </p:sp>
      <p:sp>
        <p:nvSpPr>
          <p:cNvPr id="4" name="object 4"/>
          <p:cNvSpPr/>
          <p:nvPr/>
        </p:nvSpPr>
        <p:spPr>
          <a:xfrm>
            <a:off x="184138" y="2263235"/>
            <a:ext cx="2488406" cy="2763203"/>
          </a:xfrm>
          <a:custGeom>
            <a:avLst/>
            <a:gdLst/>
            <a:ahLst/>
            <a:cxnLst/>
            <a:rect l="l" t="t" r="r" b="b"/>
            <a:pathLst>
              <a:path w="3317875" h="3684270">
                <a:moveTo>
                  <a:pt x="3037306" y="0"/>
                </a:moveTo>
                <a:lnTo>
                  <a:pt x="280047" y="0"/>
                </a:lnTo>
                <a:lnTo>
                  <a:pt x="234620" y="3664"/>
                </a:lnTo>
                <a:lnTo>
                  <a:pt x="191528" y="14273"/>
                </a:lnTo>
                <a:lnTo>
                  <a:pt x="151346" y="31251"/>
                </a:lnTo>
                <a:lnTo>
                  <a:pt x="114652" y="54022"/>
                </a:lnTo>
                <a:lnTo>
                  <a:pt x="82021" y="82010"/>
                </a:lnTo>
                <a:lnTo>
                  <a:pt x="54030" y="114638"/>
                </a:lnTo>
                <a:lnTo>
                  <a:pt x="31257" y="151330"/>
                </a:lnTo>
                <a:lnTo>
                  <a:pt x="14276" y="191511"/>
                </a:lnTo>
                <a:lnTo>
                  <a:pt x="3665" y="234605"/>
                </a:lnTo>
                <a:lnTo>
                  <a:pt x="0" y="280035"/>
                </a:lnTo>
                <a:lnTo>
                  <a:pt x="0" y="3404234"/>
                </a:lnTo>
                <a:lnTo>
                  <a:pt x="3665" y="3449664"/>
                </a:lnTo>
                <a:lnTo>
                  <a:pt x="14276" y="3492758"/>
                </a:lnTo>
                <a:lnTo>
                  <a:pt x="31257" y="3532939"/>
                </a:lnTo>
                <a:lnTo>
                  <a:pt x="54030" y="3569631"/>
                </a:lnTo>
                <a:lnTo>
                  <a:pt x="82021" y="3602259"/>
                </a:lnTo>
                <a:lnTo>
                  <a:pt x="114652" y="3630247"/>
                </a:lnTo>
                <a:lnTo>
                  <a:pt x="151346" y="3653018"/>
                </a:lnTo>
                <a:lnTo>
                  <a:pt x="191528" y="3669996"/>
                </a:lnTo>
                <a:lnTo>
                  <a:pt x="234620" y="3680605"/>
                </a:lnTo>
                <a:lnTo>
                  <a:pt x="280047" y="3684269"/>
                </a:lnTo>
                <a:lnTo>
                  <a:pt x="3037306" y="3684269"/>
                </a:lnTo>
                <a:lnTo>
                  <a:pt x="3082736" y="3680605"/>
                </a:lnTo>
                <a:lnTo>
                  <a:pt x="3125829" y="3669996"/>
                </a:lnTo>
                <a:lnTo>
                  <a:pt x="3166010" y="3653018"/>
                </a:lnTo>
                <a:lnTo>
                  <a:pt x="3202703" y="3630247"/>
                </a:lnTo>
                <a:lnTo>
                  <a:pt x="3235331" y="3602259"/>
                </a:lnTo>
                <a:lnTo>
                  <a:pt x="3263318" y="3569631"/>
                </a:lnTo>
                <a:lnTo>
                  <a:pt x="3286089" y="3532939"/>
                </a:lnTo>
                <a:lnTo>
                  <a:pt x="3303067" y="3492758"/>
                </a:lnTo>
                <a:lnTo>
                  <a:pt x="3313677" y="3449664"/>
                </a:lnTo>
                <a:lnTo>
                  <a:pt x="3317341" y="3404234"/>
                </a:lnTo>
                <a:lnTo>
                  <a:pt x="3317341" y="280035"/>
                </a:lnTo>
                <a:lnTo>
                  <a:pt x="3313677" y="234605"/>
                </a:lnTo>
                <a:lnTo>
                  <a:pt x="3303067" y="191511"/>
                </a:lnTo>
                <a:lnTo>
                  <a:pt x="3286089" y="151330"/>
                </a:lnTo>
                <a:lnTo>
                  <a:pt x="3263318" y="114638"/>
                </a:lnTo>
                <a:lnTo>
                  <a:pt x="3235331" y="82010"/>
                </a:lnTo>
                <a:lnTo>
                  <a:pt x="3202703" y="54022"/>
                </a:lnTo>
                <a:lnTo>
                  <a:pt x="3166010" y="31251"/>
                </a:lnTo>
                <a:lnTo>
                  <a:pt x="3125829" y="14273"/>
                </a:lnTo>
                <a:lnTo>
                  <a:pt x="3082736" y="3664"/>
                </a:lnTo>
                <a:lnTo>
                  <a:pt x="3037306" y="0"/>
                </a:lnTo>
                <a:close/>
              </a:path>
            </a:pathLst>
          </a:custGeom>
          <a:solidFill>
            <a:srgbClr val="155F82"/>
          </a:solidFill>
        </p:spPr>
        <p:txBody>
          <a:bodyPr wrap="square" lIns="0" tIns="0" rIns="0" bIns="0" rtlCol="0"/>
          <a:lstStyle/>
          <a:p>
            <a:endParaRPr sz="1350"/>
          </a:p>
        </p:txBody>
      </p:sp>
      <p:sp>
        <p:nvSpPr>
          <p:cNvPr id="5" name="object 5"/>
          <p:cNvSpPr txBox="1"/>
          <p:nvPr/>
        </p:nvSpPr>
        <p:spPr>
          <a:xfrm>
            <a:off x="304800" y="2738247"/>
            <a:ext cx="2220278" cy="1805335"/>
          </a:xfrm>
          <a:prstGeom prst="rect">
            <a:avLst/>
          </a:prstGeom>
        </p:spPr>
        <p:txBody>
          <a:bodyPr vert="horz" wrap="square" lIns="0" tIns="9049" rIns="0" bIns="0" rtlCol="0">
            <a:spAutoFit/>
          </a:bodyPr>
          <a:lstStyle/>
          <a:p>
            <a:pPr marL="180975" marR="104775" indent="-171450">
              <a:lnSpc>
                <a:spcPct val="101099"/>
              </a:lnSpc>
              <a:spcBef>
                <a:spcPts val="71"/>
              </a:spcBef>
              <a:buChar char="•"/>
              <a:tabLst>
                <a:tab pos="180975" algn="l"/>
              </a:tabLst>
            </a:pPr>
            <a:r>
              <a:rPr sz="1388">
                <a:solidFill>
                  <a:srgbClr val="FFFFFF"/>
                </a:solidFill>
                <a:latin typeface="Arial"/>
                <a:cs typeface="Arial"/>
              </a:rPr>
              <a:t>Two</a:t>
            </a:r>
            <a:r>
              <a:rPr sz="1388" spc="4">
                <a:solidFill>
                  <a:srgbClr val="FFFFFF"/>
                </a:solidFill>
                <a:latin typeface="Arial"/>
                <a:cs typeface="Arial"/>
              </a:rPr>
              <a:t> </a:t>
            </a:r>
            <a:r>
              <a:rPr sz="1388">
                <a:solidFill>
                  <a:srgbClr val="FFFFFF"/>
                </a:solidFill>
                <a:latin typeface="Arial"/>
                <a:cs typeface="Arial"/>
              </a:rPr>
              <a:t>Elecsys CSF</a:t>
            </a:r>
            <a:r>
              <a:rPr sz="1388" spc="-15">
                <a:solidFill>
                  <a:srgbClr val="FFFFFF"/>
                </a:solidFill>
                <a:latin typeface="Arial"/>
                <a:cs typeface="Arial"/>
              </a:rPr>
              <a:t> </a:t>
            </a:r>
            <a:r>
              <a:rPr sz="1388" spc="-8">
                <a:solidFill>
                  <a:srgbClr val="FFFFFF"/>
                </a:solidFill>
                <a:latin typeface="Arial"/>
                <a:cs typeface="Arial"/>
              </a:rPr>
              <a:t>ratios, </a:t>
            </a:r>
            <a:r>
              <a:rPr sz="1388">
                <a:solidFill>
                  <a:srgbClr val="FFFFFF"/>
                </a:solidFill>
                <a:latin typeface="Arial"/>
                <a:cs typeface="Arial"/>
              </a:rPr>
              <a:t>p-tau181/Aβ42</a:t>
            </a:r>
            <a:r>
              <a:rPr sz="1388" spc="26">
                <a:solidFill>
                  <a:srgbClr val="FFFFFF"/>
                </a:solidFill>
                <a:latin typeface="Arial"/>
                <a:cs typeface="Arial"/>
              </a:rPr>
              <a:t> </a:t>
            </a:r>
            <a:r>
              <a:rPr sz="1388" spc="-19">
                <a:solidFill>
                  <a:srgbClr val="FFFFFF"/>
                </a:solidFill>
                <a:latin typeface="Arial"/>
                <a:cs typeface="Arial"/>
              </a:rPr>
              <a:t>and</a:t>
            </a:r>
            <a:endParaRPr sz="1388">
              <a:latin typeface="Arial"/>
              <a:cs typeface="Arial"/>
            </a:endParaRPr>
          </a:p>
          <a:p>
            <a:pPr marL="180975" marR="3810">
              <a:lnSpc>
                <a:spcPct val="100499"/>
              </a:lnSpc>
              <a:spcBef>
                <a:spcPts val="11"/>
              </a:spcBef>
            </a:pPr>
            <a:r>
              <a:rPr sz="1388">
                <a:solidFill>
                  <a:srgbClr val="FFFFFF"/>
                </a:solidFill>
                <a:latin typeface="Arial"/>
                <a:cs typeface="Arial"/>
              </a:rPr>
              <a:t>t-tau/Aβ42,</a:t>
            </a:r>
            <a:r>
              <a:rPr sz="1388" spc="-8">
                <a:solidFill>
                  <a:srgbClr val="FFFFFF"/>
                </a:solidFill>
                <a:latin typeface="Arial"/>
                <a:cs typeface="Arial"/>
              </a:rPr>
              <a:t> </a:t>
            </a:r>
            <a:r>
              <a:rPr sz="1388">
                <a:solidFill>
                  <a:srgbClr val="FFFFFF"/>
                </a:solidFill>
                <a:latin typeface="Arial"/>
                <a:cs typeface="Arial"/>
              </a:rPr>
              <a:t>have</a:t>
            </a:r>
            <a:r>
              <a:rPr sz="1388" spc="11">
                <a:solidFill>
                  <a:srgbClr val="FFFFFF"/>
                </a:solidFill>
                <a:latin typeface="Arial"/>
                <a:cs typeface="Arial"/>
              </a:rPr>
              <a:t> </a:t>
            </a:r>
            <a:r>
              <a:rPr sz="1388" spc="-8">
                <a:solidFill>
                  <a:srgbClr val="FFFFFF"/>
                </a:solidFill>
                <a:latin typeface="Arial"/>
                <a:cs typeface="Arial"/>
              </a:rPr>
              <a:t>received </a:t>
            </a:r>
            <a:r>
              <a:rPr sz="1388">
                <a:solidFill>
                  <a:srgbClr val="FFFFFF"/>
                </a:solidFill>
                <a:latin typeface="Arial"/>
                <a:cs typeface="Arial"/>
              </a:rPr>
              <a:t>FDA</a:t>
            </a:r>
            <a:r>
              <a:rPr sz="1388" spc="-49">
                <a:solidFill>
                  <a:srgbClr val="FFFFFF"/>
                </a:solidFill>
                <a:latin typeface="Arial"/>
                <a:cs typeface="Arial"/>
              </a:rPr>
              <a:t> </a:t>
            </a:r>
            <a:r>
              <a:rPr sz="1388">
                <a:solidFill>
                  <a:srgbClr val="FFFFFF"/>
                </a:solidFill>
                <a:latin typeface="Arial"/>
                <a:cs typeface="Arial"/>
              </a:rPr>
              <a:t>510(k)</a:t>
            </a:r>
            <a:r>
              <a:rPr sz="1388" spc="15">
                <a:solidFill>
                  <a:srgbClr val="FFFFFF"/>
                </a:solidFill>
                <a:latin typeface="Arial"/>
                <a:cs typeface="Arial"/>
              </a:rPr>
              <a:t> </a:t>
            </a:r>
            <a:r>
              <a:rPr sz="1388" spc="-8">
                <a:solidFill>
                  <a:srgbClr val="FFFFFF"/>
                </a:solidFill>
                <a:latin typeface="Arial"/>
                <a:cs typeface="Arial"/>
              </a:rPr>
              <a:t>clearance</a:t>
            </a:r>
            <a:endParaRPr sz="1388">
              <a:latin typeface="Arial"/>
              <a:cs typeface="Arial"/>
            </a:endParaRPr>
          </a:p>
          <a:p>
            <a:pPr marL="180975" marR="531495" indent="-171450">
              <a:lnSpc>
                <a:spcPct val="100800"/>
              </a:lnSpc>
              <a:spcBef>
                <a:spcPts val="608"/>
              </a:spcBef>
              <a:buChar char="•"/>
              <a:tabLst>
                <a:tab pos="180975" algn="l"/>
              </a:tabLst>
            </a:pPr>
            <a:r>
              <a:rPr sz="1388">
                <a:solidFill>
                  <a:srgbClr val="FFFFFF"/>
                </a:solidFill>
                <a:latin typeface="Arial"/>
                <a:cs typeface="Arial"/>
              </a:rPr>
              <a:t>These</a:t>
            </a:r>
            <a:r>
              <a:rPr sz="1388" spc="8">
                <a:solidFill>
                  <a:srgbClr val="FFFFFF"/>
                </a:solidFill>
                <a:latin typeface="Arial"/>
                <a:cs typeface="Arial"/>
              </a:rPr>
              <a:t> </a:t>
            </a:r>
            <a:r>
              <a:rPr sz="1388">
                <a:solidFill>
                  <a:srgbClr val="FFFFFF"/>
                </a:solidFill>
                <a:latin typeface="Arial"/>
                <a:cs typeface="Arial"/>
              </a:rPr>
              <a:t>CSF</a:t>
            </a:r>
            <a:r>
              <a:rPr sz="1388" spc="15">
                <a:solidFill>
                  <a:srgbClr val="FFFFFF"/>
                </a:solidFill>
                <a:latin typeface="Arial"/>
                <a:cs typeface="Arial"/>
              </a:rPr>
              <a:t> </a:t>
            </a:r>
            <a:r>
              <a:rPr sz="1388" spc="-8">
                <a:solidFill>
                  <a:srgbClr val="FFFFFF"/>
                </a:solidFill>
                <a:latin typeface="Arial"/>
                <a:cs typeface="Arial"/>
              </a:rPr>
              <a:t>assays </a:t>
            </a:r>
            <a:r>
              <a:rPr sz="1388">
                <a:solidFill>
                  <a:srgbClr val="FFFFFF"/>
                </a:solidFill>
                <a:latin typeface="Arial"/>
                <a:cs typeface="Arial"/>
              </a:rPr>
              <a:t>are</a:t>
            </a:r>
            <a:r>
              <a:rPr sz="1388" spc="15">
                <a:solidFill>
                  <a:srgbClr val="FFFFFF"/>
                </a:solidFill>
                <a:latin typeface="Arial"/>
                <a:cs typeface="Arial"/>
              </a:rPr>
              <a:t> </a:t>
            </a:r>
            <a:r>
              <a:rPr sz="1388">
                <a:solidFill>
                  <a:srgbClr val="FFFFFF"/>
                </a:solidFill>
                <a:latin typeface="Arial"/>
                <a:cs typeface="Arial"/>
              </a:rPr>
              <a:t>available</a:t>
            </a:r>
            <a:r>
              <a:rPr sz="1388" spc="-4">
                <a:solidFill>
                  <a:srgbClr val="FFFFFF"/>
                </a:solidFill>
                <a:latin typeface="Arial"/>
                <a:cs typeface="Arial"/>
              </a:rPr>
              <a:t> </a:t>
            </a:r>
            <a:r>
              <a:rPr sz="1388" spc="-19">
                <a:solidFill>
                  <a:srgbClr val="FFFFFF"/>
                </a:solidFill>
                <a:latin typeface="Arial"/>
                <a:cs typeface="Arial"/>
              </a:rPr>
              <a:t>on </a:t>
            </a:r>
            <a:r>
              <a:rPr sz="1388">
                <a:solidFill>
                  <a:srgbClr val="FFFFFF"/>
                </a:solidFill>
                <a:latin typeface="Arial"/>
                <a:cs typeface="Arial"/>
              </a:rPr>
              <a:t>fully</a:t>
            </a:r>
            <a:r>
              <a:rPr sz="1388" spc="-4">
                <a:solidFill>
                  <a:srgbClr val="FFFFFF"/>
                </a:solidFill>
                <a:latin typeface="Arial"/>
                <a:cs typeface="Arial"/>
              </a:rPr>
              <a:t> </a:t>
            </a:r>
            <a:r>
              <a:rPr sz="1388" spc="-8">
                <a:solidFill>
                  <a:srgbClr val="FFFFFF"/>
                </a:solidFill>
                <a:latin typeface="Arial"/>
                <a:cs typeface="Arial"/>
              </a:rPr>
              <a:t>automated</a:t>
            </a:r>
            <a:endParaRPr sz="1388">
              <a:latin typeface="Arial"/>
              <a:cs typeface="Arial"/>
            </a:endParaRPr>
          </a:p>
          <a:p>
            <a:pPr marL="180975">
              <a:spcBef>
                <a:spcPts val="23"/>
              </a:spcBef>
            </a:pPr>
            <a:r>
              <a:rPr sz="1388">
                <a:solidFill>
                  <a:srgbClr val="FFFFFF"/>
                </a:solidFill>
                <a:latin typeface="Arial"/>
                <a:cs typeface="Arial"/>
              </a:rPr>
              <a:t>immunoassay</a:t>
            </a:r>
            <a:r>
              <a:rPr sz="1388" spc="26">
                <a:solidFill>
                  <a:srgbClr val="FFFFFF"/>
                </a:solidFill>
                <a:latin typeface="Arial"/>
                <a:cs typeface="Arial"/>
              </a:rPr>
              <a:t> </a:t>
            </a:r>
            <a:r>
              <a:rPr sz="1388" spc="-8">
                <a:solidFill>
                  <a:srgbClr val="FFFFFF"/>
                </a:solidFill>
                <a:latin typeface="Arial"/>
                <a:cs typeface="Arial"/>
              </a:rPr>
              <a:t>analyzers</a:t>
            </a:r>
            <a:endParaRPr sz="1388">
              <a:latin typeface="Arial"/>
              <a:cs typeface="Arial"/>
            </a:endParaRPr>
          </a:p>
        </p:txBody>
      </p:sp>
      <p:sp>
        <p:nvSpPr>
          <p:cNvPr id="6" name="object 6"/>
          <p:cNvSpPr/>
          <p:nvPr/>
        </p:nvSpPr>
        <p:spPr>
          <a:xfrm>
            <a:off x="3276695" y="2231326"/>
            <a:ext cx="2436495" cy="2817495"/>
          </a:xfrm>
          <a:custGeom>
            <a:avLst/>
            <a:gdLst/>
            <a:ahLst/>
            <a:cxnLst/>
            <a:rect l="l" t="t" r="r" b="b"/>
            <a:pathLst>
              <a:path w="3248659" h="3756660">
                <a:moveTo>
                  <a:pt x="31876" y="3724656"/>
                </a:moveTo>
                <a:lnTo>
                  <a:pt x="31876" y="0"/>
                </a:lnTo>
              </a:path>
              <a:path w="3248659" h="3756660">
                <a:moveTo>
                  <a:pt x="0" y="3724656"/>
                </a:moveTo>
                <a:lnTo>
                  <a:pt x="31876" y="3724656"/>
                </a:lnTo>
              </a:path>
              <a:path w="3248659" h="3756660">
                <a:moveTo>
                  <a:pt x="0" y="2793238"/>
                </a:moveTo>
                <a:lnTo>
                  <a:pt x="31876" y="2793238"/>
                </a:lnTo>
              </a:path>
              <a:path w="3248659" h="3756660">
                <a:moveTo>
                  <a:pt x="0" y="1862074"/>
                </a:moveTo>
                <a:lnTo>
                  <a:pt x="31876" y="1862074"/>
                </a:lnTo>
              </a:path>
              <a:path w="3248659" h="3756660">
                <a:moveTo>
                  <a:pt x="0" y="930910"/>
                </a:moveTo>
                <a:lnTo>
                  <a:pt x="31876" y="930910"/>
                </a:lnTo>
              </a:path>
              <a:path w="3248659" h="3756660">
                <a:moveTo>
                  <a:pt x="0" y="0"/>
                </a:moveTo>
                <a:lnTo>
                  <a:pt x="31876" y="0"/>
                </a:lnTo>
              </a:path>
              <a:path w="3248659" h="3756660">
                <a:moveTo>
                  <a:pt x="31876" y="3724656"/>
                </a:moveTo>
                <a:lnTo>
                  <a:pt x="3248152" y="3724656"/>
                </a:lnTo>
              </a:path>
              <a:path w="3248659" h="3756660">
                <a:moveTo>
                  <a:pt x="31876" y="3724656"/>
                </a:moveTo>
                <a:lnTo>
                  <a:pt x="31876" y="3756469"/>
                </a:lnTo>
              </a:path>
              <a:path w="3248659" h="3756660">
                <a:moveTo>
                  <a:pt x="835533" y="3724656"/>
                </a:moveTo>
                <a:lnTo>
                  <a:pt x="835533" y="3756469"/>
                </a:lnTo>
              </a:path>
              <a:path w="3248659" h="3756660">
                <a:moveTo>
                  <a:pt x="1640205" y="3724656"/>
                </a:moveTo>
                <a:lnTo>
                  <a:pt x="1640205" y="3756469"/>
                </a:lnTo>
              </a:path>
              <a:path w="3248659" h="3756660">
                <a:moveTo>
                  <a:pt x="2444877" y="3724656"/>
                </a:moveTo>
                <a:lnTo>
                  <a:pt x="2444877" y="3756469"/>
                </a:lnTo>
              </a:path>
              <a:path w="3248659" h="3756660">
                <a:moveTo>
                  <a:pt x="3248152" y="3724656"/>
                </a:moveTo>
                <a:lnTo>
                  <a:pt x="3248152" y="3756469"/>
                </a:lnTo>
              </a:path>
            </a:pathLst>
          </a:custGeom>
          <a:ln w="19050">
            <a:solidFill>
              <a:srgbClr val="000000"/>
            </a:solidFill>
          </a:ln>
        </p:spPr>
        <p:txBody>
          <a:bodyPr wrap="square" lIns="0" tIns="0" rIns="0" bIns="0" rtlCol="0"/>
          <a:lstStyle/>
          <a:p>
            <a:endParaRPr sz="1350"/>
          </a:p>
        </p:txBody>
      </p:sp>
      <p:sp>
        <p:nvSpPr>
          <p:cNvPr id="7" name="object 7"/>
          <p:cNvSpPr txBox="1"/>
          <p:nvPr/>
        </p:nvSpPr>
        <p:spPr>
          <a:xfrm>
            <a:off x="3180397" y="4960906"/>
            <a:ext cx="60008" cy="101951"/>
          </a:xfrm>
          <a:prstGeom prst="rect">
            <a:avLst/>
          </a:prstGeom>
        </p:spPr>
        <p:txBody>
          <a:bodyPr vert="horz" wrap="square" lIns="0" tIns="9525" rIns="0" bIns="0" rtlCol="0">
            <a:spAutoFit/>
          </a:bodyPr>
          <a:lstStyle/>
          <a:p>
            <a:pPr marL="9525">
              <a:spcBef>
                <a:spcPts val="75"/>
              </a:spcBef>
            </a:pPr>
            <a:r>
              <a:rPr sz="600" spc="-38">
                <a:latin typeface="Calibri"/>
                <a:cs typeface="Calibri"/>
              </a:rPr>
              <a:t>0</a:t>
            </a:r>
            <a:endParaRPr sz="600">
              <a:latin typeface="Calibri"/>
              <a:cs typeface="Calibri"/>
            </a:endParaRPr>
          </a:p>
        </p:txBody>
      </p:sp>
      <p:sp>
        <p:nvSpPr>
          <p:cNvPr id="8" name="object 8"/>
          <p:cNvSpPr txBox="1"/>
          <p:nvPr/>
        </p:nvSpPr>
        <p:spPr>
          <a:xfrm>
            <a:off x="3077242" y="4262342"/>
            <a:ext cx="162878" cy="101951"/>
          </a:xfrm>
          <a:prstGeom prst="rect">
            <a:avLst/>
          </a:prstGeom>
        </p:spPr>
        <p:txBody>
          <a:bodyPr vert="horz" wrap="square" lIns="0" tIns="9525" rIns="0" bIns="0" rtlCol="0">
            <a:spAutoFit/>
          </a:bodyPr>
          <a:lstStyle/>
          <a:p>
            <a:pPr marL="9525">
              <a:spcBef>
                <a:spcPts val="75"/>
              </a:spcBef>
            </a:pPr>
            <a:r>
              <a:rPr sz="600" spc="-15">
                <a:latin typeface="Calibri"/>
                <a:cs typeface="Calibri"/>
              </a:rPr>
              <a:t>0.25</a:t>
            </a:r>
            <a:endParaRPr sz="600">
              <a:latin typeface="Calibri"/>
              <a:cs typeface="Calibri"/>
            </a:endParaRPr>
          </a:p>
        </p:txBody>
      </p:sp>
      <p:sp>
        <p:nvSpPr>
          <p:cNvPr id="9" name="object 9"/>
          <p:cNvSpPr txBox="1"/>
          <p:nvPr/>
        </p:nvSpPr>
        <p:spPr>
          <a:xfrm>
            <a:off x="3117913" y="3563455"/>
            <a:ext cx="123349" cy="102432"/>
          </a:xfrm>
          <a:prstGeom prst="rect">
            <a:avLst/>
          </a:prstGeom>
        </p:spPr>
        <p:txBody>
          <a:bodyPr vert="horz" wrap="square" lIns="0" tIns="10001" rIns="0" bIns="0" rtlCol="0">
            <a:spAutoFit/>
          </a:bodyPr>
          <a:lstStyle/>
          <a:p>
            <a:pPr marL="9525">
              <a:spcBef>
                <a:spcPts val="79"/>
              </a:spcBef>
            </a:pPr>
            <a:r>
              <a:rPr sz="600" spc="-19">
                <a:latin typeface="Calibri"/>
                <a:cs typeface="Calibri"/>
              </a:rPr>
              <a:t>0.5</a:t>
            </a:r>
            <a:endParaRPr sz="600">
              <a:latin typeface="Calibri"/>
              <a:cs typeface="Calibri"/>
            </a:endParaRPr>
          </a:p>
        </p:txBody>
      </p:sp>
      <p:sp>
        <p:nvSpPr>
          <p:cNvPr id="10" name="object 10"/>
          <p:cNvSpPr txBox="1"/>
          <p:nvPr/>
        </p:nvSpPr>
        <p:spPr>
          <a:xfrm>
            <a:off x="3077242" y="2865310"/>
            <a:ext cx="162878" cy="102432"/>
          </a:xfrm>
          <a:prstGeom prst="rect">
            <a:avLst/>
          </a:prstGeom>
        </p:spPr>
        <p:txBody>
          <a:bodyPr vert="horz" wrap="square" lIns="0" tIns="10001" rIns="0" bIns="0" rtlCol="0">
            <a:spAutoFit/>
          </a:bodyPr>
          <a:lstStyle/>
          <a:p>
            <a:pPr marL="9525">
              <a:spcBef>
                <a:spcPts val="79"/>
              </a:spcBef>
            </a:pPr>
            <a:r>
              <a:rPr sz="600" spc="-15">
                <a:latin typeface="Calibri"/>
                <a:cs typeface="Calibri"/>
              </a:rPr>
              <a:t>0.75</a:t>
            </a:r>
            <a:endParaRPr sz="600">
              <a:latin typeface="Calibri"/>
              <a:cs typeface="Calibri"/>
            </a:endParaRPr>
          </a:p>
        </p:txBody>
      </p:sp>
      <p:sp>
        <p:nvSpPr>
          <p:cNvPr id="11" name="object 11"/>
          <p:cNvSpPr txBox="1"/>
          <p:nvPr/>
        </p:nvSpPr>
        <p:spPr>
          <a:xfrm>
            <a:off x="3189922" y="2180946"/>
            <a:ext cx="40958" cy="89768"/>
          </a:xfrm>
          <a:prstGeom prst="rect">
            <a:avLst/>
          </a:prstGeom>
        </p:spPr>
        <p:txBody>
          <a:bodyPr vert="horz" wrap="square" lIns="0" tIns="0" rIns="0" bIns="0" rtlCol="0">
            <a:spAutoFit/>
          </a:bodyPr>
          <a:lstStyle/>
          <a:p>
            <a:pPr>
              <a:lnSpc>
                <a:spcPts val="686"/>
              </a:lnSpc>
            </a:pPr>
            <a:r>
              <a:rPr sz="600" spc="-38">
                <a:latin typeface="Calibri"/>
                <a:cs typeface="Calibri"/>
              </a:rPr>
              <a:t>1</a:t>
            </a:r>
            <a:endParaRPr sz="600">
              <a:latin typeface="Calibri"/>
              <a:cs typeface="Calibri"/>
            </a:endParaRPr>
          </a:p>
        </p:txBody>
      </p:sp>
      <p:sp>
        <p:nvSpPr>
          <p:cNvPr id="12" name="object 12"/>
          <p:cNvSpPr txBox="1"/>
          <p:nvPr/>
        </p:nvSpPr>
        <p:spPr>
          <a:xfrm>
            <a:off x="3271075" y="5059223"/>
            <a:ext cx="60008" cy="101951"/>
          </a:xfrm>
          <a:prstGeom prst="rect">
            <a:avLst/>
          </a:prstGeom>
        </p:spPr>
        <p:txBody>
          <a:bodyPr vert="horz" wrap="square" lIns="0" tIns="9525" rIns="0" bIns="0" rtlCol="0">
            <a:spAutoFit/>
          </a:bodyPr>
          <a:lstStyle/>
          <a:p>
            <a:pPr marL="9525">
              <a:spcBef>
                <a:spcPts val="75"/>
              </a:spcBef>
            </a:pPr>
            <a:r>
              <a:rPr sz="600" spc="-38">
                <a:latin typeface="Calibri"/>
                <a:cs typeface="Calibri"/>
              </a:rPr>
              <a:t>0</a:t>
            </a:r>
            <a:endParaRPr sz="600">
              <a:latin typeface="Calibri"/>
              <a:cs typeface="Calibri"/>
            </a:endParaRPr>
          </a:p>
        </p:txBody>
      </p:sp>
      <p:sp>
        <p:nvSpPr>
          <p:cNvPr id="13" name="object 13"/>
          <p:cNvSpPr txBox="1"/>
          <p:nvPr/>
        </p:nvSpPr>
        <p:spPr>
          <a:xfrm>
            <a:off x="3409188" y="5059223"/>
            <a:ext cx="2043113" cy="357149"/>
          </a:xfrm>
          <a:prstGeom prst="rect">
            <a:avLst/>
          </a:prstGeom>
        </p:spPr>
        <p:txBody>
          <a:bodyPr vert="horz" wrap="square" lIns="0" tIns="9525" rIns="0" bIns="0" rtlCol="0">
            <a:spAutoFit/>
          </a:bodyPr>
          <a:lstStyle/>
          <a:p>
            <a:pPr marL="422910">
              <a:spcBef>
                <a:spcPts val="75"/>
              </a:spcBef>
              <a:tabLst>
                <a:tab pos="1046321" algn="l"/>
                <a:tab pos="1629251" algn="l"/>
              </a:tabLst>
            </a:pPr>
            <a:r>
              <a:rPr sz="600" spc="-15">
                <a:latin typeface="Calibri"/>
                <a:cs typeface="Calibri"/>
              </a:rPr>
              <a:t>0.25</a:t>
            </a:r>
            <a:r>
              <a:rPr sz="600">
                <a:latin typeface="Calibri"/>
                <a:cs typeface="Calibri"/>
              </a:rPr>
              <a:t>	</a:t>
            </a:r>
            <a:r>
              <a:rPr sz="600" spc="-19">
                <a:latin typeface="Calibri"/>
                <a:cs typeface="Calibri"/>
              </a:rPr>
              <a:t>0.5</a:t>
            </a:r>
            <a:r>
              <a:rPr sz="600">
                <a:latin typeface="Calibri"/>
                <a:cs typeface="Calibri"/>
              </a:rPr>
              <a:t>	</a:t>
            </a:r>
            <a:r>
              <a:rPr sz="600" spc="-15">
                <a:latin typeface="Calibri"/>
                <a:cs typeface="Calibri"/>
              </a:rPr>
              <a:t>0.75</a:t>
            </a:r>
            <a:endParaRPr sz="600">
              <a:latin typeface="Calibri"/>
              <a:cs typeface="Calibri"/>
            </a:endParaRPr>
          </a:p>
          <a:p>
            <a:pPr>
              <a:spcBef>
                <a:spcPts val="113"/>
              </a:spcBef>
            </a:pPr>
            <a:endParaRPr sz="600">
              <a:latin typeface="Calibri"/>
              <a:cs typeface="Calibri"/>
            </a:endParaRPr>
          </a:p>
          <a:p>
            <a:pPr marL="9525">
              <a:spcBef>
                <a:spcPts val="4"/>
              </a:spcBef>
            </a:pPr>
            <a:r>
              <a:rPr sz="975" b="1">
                <a:latin typeface="Arial"/>
                <a:cs typeface="Arial"/>
              </a:rPr>
              <a:t>False</a:t>
            </a:r>
            <a:r>
              <a:rPr sz="975" b="1" spc="34">
                <a:latin typeface="Arial"/>
                <a:cs typeface="Arial"/>
              </a:rPr>
              <a:t> </a:t>
            </a:r>
            <a:r>
              <a:rPr sz="975" b="1">
                <a:latin typeface="Arial"/>
                <a:cs typeface="Arial"/>
              </a:rPr>
              <a:t>Positive</a:t>
            </a:r>
            <a:r>
              <a:rPr sz="975" b="1" spc="56">
                <a:latin typeface="Arial"/>
                <a:cs typeface="Arial"/>
              </a:rPr>
              <a:t> </a:t>
            </a:r>
            <a:r>
              <a:rPr sz="975" b="1">
                <a:latin typeface="Arial"/>
                <a:cs typeface="Arial"/>
              </a:rPr>
              <a:t>Rate</a:t>
            </a:r>
            <a:r>
              <a:rPr sz="975" b="1" spc="45">
                <a:latin typeface="Arial"/>
                <a:cs typeface="Arial"/>
              </a:rPr>
              <a:t> </a:t>
            </a:r>
            <a:r>
              <a:rPr sz="975" b="1">
                <a:latin typeface="Arial"/>
                <a:cs typeface="Arial"/>
              </a:rPr>
              <a:t>(1-</a:t>
            </a:r>
            <a:r>
              <a:rPr sz="975" b="1" spc="-8">
                <a:latin typeface="Arial"/>
                <a:cs typeface="Arial"/>
              </a:rPr>
              <a:t>Specificity)</a:t>
            </a:r>
            <a:endParaRPr sz="975">
              <a:latin typeface="Arial"/>
              <a:cs typeface="Arial"/>
            </a:endParaRPr>
          </a:p>
        </p:txBody>
      </p:sp>
      <p:sp>
        <p:nvSpPr>
          <p:cNvPr id="14" name="object 14"/>
          <p:cNvSpPr txBox="1"/>
          <p:nvPr/>
        </p:nvSpPr>
        <p:spPr>
          <a:xfrm>
            <a:off x="5693282" y="5073422"/>
            <a:ext cx="40958" cy="89768"/>
          </a:xfrm>
          <a:prstGeom prst="rect">
            <a:avLst/>
          </a:prstGeom>
        </p:spPr>
        <p:txBody>
          <a:bodyPr vert="horz" wrap="square" lIns="0" tIns="0" rIns="0" bIns="0" rtlCol="0">
            <a:spAutoFit/>
          </a:bodyPr>
          <a:lstStyle/>
          <a:p>
            <a:pPr>
              <a:lnSpc>
                <a:spcPts val="686"/>
              </a:lnSpc>
            </a:pPr>
            <a:r>
              <a:rPr sz="600" spc="-38">
                <a:latin typeface="Calibri"/>
                <a:cs typeface="Calibri"/>
              </a:rPr>
              <a:t>1</a:t>
            </a:r>
            <a:endParaRPr sz="600">
              <a:latin typeface="Calibri"/>
              <a:cs typeface="Calibri"/>
            </a:endParaRPr>
          </a:p>
        </p:txBody>
      </p:sp>
      <p:sp>
        <p:nvSpPr>
          <p:cNvPr id="15" name="object 15"/>
          <p:cNvSpPr txBox="1"/>
          <p:nvPr/>
        </p:nvSpPr>
        <p:spPr>
          <a:xfrm>
            <a:off x="3702939" y="1835754"/>
            <a:ext cx="1609249" cy="193803"/>
          </a:xfrm>
          <a:prstGeom prst="rect">
            <a:avLst/>
          </a:prstGeom>
        </p:spPr>
        <p:txBody>
          <a:bodyPr vert="horz" wrap="square" lIns="0" tIns="9049" rIns="0" bIns="0" rtlCol="0">
            <a:spAutoFit/>
          </a:bodyPr>
          <a:lstStyle/>
          <a:p>
            <a:pPr marL="9525">
              <a:spcBef>
                <a:spcPts val="71"/>
              </a:spcBef>
            </a:pPr>
            <a:r>
              <a:rPr sz="1200" b="1">
                <a:latin typeface="Arial"/>
                <a:cs typeface="Arial"/>
              </a:rPr>
              <a:t>Individual</a:t>
            </a:r>
            <a:r>
              <a:rPr sz="1200" b="1" spc="-56">
                <a:latin typeface="Arial"/>
                <a:cs typeface="Arial"/>
              </a:rPr>
              <a:t> </a:t>
            </a:r>
            <a:r>
              <a:rPr sz="1200" b="1" spc="-8">
                <a:latin typeface="Arial"/>
                <a:cs typeface="Arial"/>
              </a:rPr>
              <a:t>Biomarkers</a:t>
            </a:r>
            <a:endParaRPr sz="1200">
              <a:latin typeface="Arial"/>
              <a:cs typeface="Arial"/>
            </a:endParaRPr>
          </a:p>
        </p:txBody>
      </p:sp>
      <p:sp>
        <p:nvSpPr>
          <p:cNvPr id="16" name="object 16"/>
          <p:cNvSpPr txBox="1"/>
          <p:nvPr/>
        </p:nvSpPr>
        <p:spPr>
          <a:xfrm>
            <a:off x="2821131" y="2641735"/>
            <a:ext cx="150041" cy="1870710"/>
          </a:xfrm>
          <a:prstGeom prst="rect">
            <a:avLst/>
          </a:prstGeom>
        </p:spPr>
        <p:txBody>
          <a:bodyPr vert="vert270" wrap="square" lIns="0" tIns="476" rIns="0" bIns="0" rtlCol="0">
            <a:spAutoFit/>
          </a:bodyPr>
          <a:lstStyle/>
          <a:p>
            <a:pPr marL="9525">
              <a:spcBef>
                <a:spcPts val="4"/>
              </a:spcBef>
            </a:pPr>
            <a:r>
              <a:rPr sz="975" b="1">
                <a:latin typeface="Arial"/>
                <a:cs typeface="Arial"/>
              </a:rPr>
              <a:t>True</a:t>
            </a:r>
            <a:r>
              <a:rPr sz="975" b="1" spc="30">
                <a:latin typeface="Arial"/>
                <a:cs typeface="Arial"/>
              </a:rPr>
              <a:t> </a:t>
            </a:r>
            <a:r>
              <a:rPr sz="975" b="1">
                <a:latin typeface="Arial"/>
                <a:cs typeface="Arial"/>
              </a:rPr>
              <a:t>Positive</a:t>
            </a:r>
            <a:r>
              <a:rPr sz="975" b="1" spc="19">
                <a:latin typeface="Arial"/>
                <a:cs typeface="Arial"/>
              </a:rPr>
              <a:t> </a:t>
            </a:r>
            <a:r>
              <a:rPr sz="975" b="1">
                <a:latin typeface="Arial"/>
                <a:cs typeface="Arial"/>
              </a:rPr>
              <a:t>Rate</a:t>
            </a:r>
            <a:r>
              <a:rPr sz="975" b="1" spc="15">
                <a:latin typeface="Arial"/>
                <a:cs typeface="Arial"/>
              </a:rPr>
              <a:t> </a:t>
            </a:r>
            <a:r>
              <a:rPr sz="975" b="1" spc="-8">
                <a:latin typeface="Arial"/>
                <a:cs typeface="Arial"/>
              </a:rPr>
              <a:t>(Sensitivity)</a:t>
            </a:r>
            <a:endParaRPr sz="975">
              <a:latin typeface="Arial"/>
              <a:cs typeface="Arial"/>
            </a:endParaRPr>
          </a:p>
        </p:txBody>
      </p:sp>
      <p:sp>
        <p:nvSpPr>
          <p:cNvPr id="17" name="object 17"/>
          <p:cNvSpPr txBox="1"/>
          <p:nvPr/>
        </p:nvSpPr>
        <p:spPr>
          <a:xfrm>
            <a:off x="4432363" y="4441792"/>
            <a:ext cx="1059656" cy="377764"/>
          </a:xfrm>
          <a:prstGeom prst="rect">
            <a:avLst/>
          </a:prstGeom>
        </p:spPr>
        <p:txBody>
          <a:bodyPr vert="horz" wrap="square" lIns="0" tIns="9049" rIns="0" bIns="0" rtlCol="0">
            <a:spAutoFit/>
          </a:bodyPr>
          <a:lstStyle/>
          <a:p>
            <a:pPr marL="9525" marR="163830">
              <a:lnSpc>
                <a:spcPct val="101899"/>
              </a:lnSpc>
              <a:spcBef>
                <a:spcPts val="71"/>
              </a:spcBef>
            </a:pPr>
            <a:r>
              <a:rPr sz="788">
                <a:latin typeface="Arial"/>
                <a:cs typeface="Arial"/>
              </a:rPr>
              <a:t>Aβ42:</a:t>
            </a:r>
            <a:r>
              <a:rPr sz="788" spc="15">
                <a:latin typeface="Arial"/>
                <a:cs typeface="Arial"/>
              </a:rPr>
              <a:t> </a:t>
            </a:r>
            <a:r>
              <a:rPr sz="788">
                <a:latin typeface="Arial"/>
                <a:cs typeface="Arial"/>
              </a:rPr>
              <a:t>AUC</a:t>
            </a:r>
            <a:r>
              <a:rPr sz="788" spc="23">
                <a:latin typeface="Arial"/>
                <a:cs typeface="Arial"/>
              </a:rPr>
              <a:t> </a:t>
            </a:r>
            <a:r>
              <a:rPr sz="788">
                <a:latin typeface="Arial"/>
                <a:cs typeface="Arial"/>
              </a:rPr>
              <a:t>=</a:t>
            </a:r>
            <a:r>
              <a:rPr sz="788" spc="11">
                <a:latin typeface="Arial"/>
                <a:cs typeface="Arial"/>
              </a:rPr>
              <a:t> </a:t>
            </a:r>
            <a:r>
              <a:rPr sz="788" spc="-15">
                <a:latin typeface="Arial"/>
                <a:cs typeface="Arial"/>
              </a:rPr>
              <a:t>0.862 </a:t>
            </a:r>
            <a:r>
              <a:rPr sz="788">
                <a:latin typeface="Arial"/>
                <a:cs typeface="Arial"/>
              </a:rPr>
              <a:t>t-tau:</a:t>
            </a:r>
            <a:r>
              <a:rPr sz="788" spc="4">
                <a:latin typeface="Arial"/>
                <a:cs typeface="Arial"/>
              </a:rPr>
              <a:t> </a:t>
            </a:r>
            <a:r>
              <a:rPr sz="788">
                <a:latin typeface="Arial"/>
                <a:cs typeface="Arial"/>
              </a:rPr>
              <a:t>AUC</a:t>
            </a:r>
            <a:r>
              <a:rPr sz="788" spc="26">
                <a:latin typeface="Arial"/>
                <a:cs typeface="Arial"/>
              </a:rPr>
              <a:t> </a:t>
            </a:r>
            <a:r>
              <a:rPr sz="788">
                <a:latin typeface="Arial"/>
                <a:cs typeface="Arial"/>
              </a:rPr>
              <a:t>=</a:t>
            </a:r>
            <a:r>
              <a:rPr sz="788" spc="11">
                <a:latin typeface="Arial"/>
                <a:cs typeface="Arial"/>
              </a:rPr>
              <a:t> </a:t>
            </a:r>
            <a:r>
              <a:rPr sz="788" spc="-15">
                <a:latin typeface="Arial"/>
                <a:cs typeface="Arial"/>
              </a:rPr>
              <a:t>0.814</a:t>
            </a:r>
            <a:endParaRPr sz="788">
              <a:latin typeface="Arial"/>
              <a:cs typeface="Arial"/>
            </a:endParaRPr>
          </a:p>
          <a:p>
            <a:pPr marL="9525">
              <a:spcBef>
                <a:spcPts val="15"/>
              </a:spcBef>
            </a:pPr>
            <a:r>
              <a:rPr sz="788" spc="-8">
                <a:latin typeface="Arial"/>
                <a:cs typeface="Arial"/>
              </a:rPr>
              <a:t>p-</a:t>
            </a:r>
            <a:r>
              <a:rPr sz="788">
                <a:latin typeface="Arial"/>
                <a:cs typeface="Arial"/>
              </a:rPr>
              <a:t>tau181:</a:t>
            </a:r>
            <a:r>
              <a:rPr sz="788" spc="4">
                <a:latin typeface="Arial"/>
                <a:cs typeface="Arial"/>
              </a:rPr>
              <a:t> </a:t>
            </a:r>
            <a:r>
              <a:rPr sz="788">
                <a:latin typeface="Arial"/>
                <a:cs typeface="Arial"/>
              </a:rPr>
              <a:t>AUC</a:t>
            </a:r>
            <a:r>
              <a:rPr sz="788" spc="19">
                <a:latin typeface="Arial"/>
                <a:cs typeface="Arial"/>
              </a:rPr>
              <a:t> </a:t>
            </a:r>
            <a:r>
              <a:rPr sz="788">
                <a:latin typeface="Arial"/>
                <a:cs typeface="Arial"/>
              </a:rPr>
              <a:t>=</a:t>
            </a:r>
            <a:r>
              <a:rPr sz="788" spc="19">
                <a:latin typeface="Arial"/>
                <a:cs typeface="Arial"/>
              </a:rPr>
              <a:t> </a:t>
            </a:r>
            <a:r>
              <a:rPr sz="788" spc="-15">
                <a:latin typeface="Arial"/>
                <a:cs typeface="Arial"/>
              </a:rPr>
              <a:t>0.844</a:t>
            </a:r>
            <a:endParaRPr sz="788">
              <a:latin typeface="Arial"/>
              <a:cs typeface="Arial"/>
            </a:endParaRPr>
          </a:p>
        </p:txBody>
      </p:sp>
      <p:grpSp>
        <p:nvGrpSpPr>
          <p:cNvPr id="18" name="object 18"/>
          <p:cNvGrpSpPr/>
          <p:nvPr/>
        </p:nvGrpSpPr>
        <p:grpSpPr>
          <a:xfrm>
            <a:off x="3286696" y="2214847"/>
            <a:ext cx="2446020" cy="2696528"/>
            <a:chOff x="4382261" y="1810130"/>
            <a:chExt cx="3261360" cy="3595370"/>
          </a:xfrm>
        </p:grpSpPr>
        <p:sp>
          <p:nvSpPr>
            <p:cNvPr id="19" name="object 19"/>
            <p:cNvSpPr/>
            <p:nvPr/>
          </p:nvSpPr>
          <p:spPr>
            <a:xfrm>
              <a:off x="4391786" y="1835657"/>
              <a:ext cx="2964180" cy="2787650"/>
            </a:xfrm>
            <a:custGeom>
              <a:avLst/>
              <a:gdLst/>
              <a:ahLst/>
              <a:cxnLst/>
              <a:rect l="l" t="t" r="r" b="b"/>
              <a:pathLst>
                <a:path w="2964179" h="2787650">
                  <a:moveTo>
                    <a:pt x="0" y="2787396"/>
                  </a:moveTo>
                  <a:lnTo>
                    <a:pt x="0" y="2193543"/>
                  </a:lnTo>
                  <a:lnTo>
                    <a:pt x="31750" y="2193543"/>
                  </a:lnTo>
                  <a:lnTo>
                    <a:pt x="31750" y="2021331"/>
                  </a:lnTo>
                  <a:lnTo>
                    <a:pt x="63500" y="2021331"/>
                  </a:lnTo>
                  <a:lnTo>
                    <a:pt x="63500" y="1935225"/>
                  </a:lnTo>
                  <a:lnTo>
                    <a:pt x="113411" y="1935225"/>
                  </a:lnTo>
                  <a:lnTo>
                    <a:pt x="113411" y="1889886"/>
                  </a:lnTo>
                  <a:lnTo>
                    <a:pt x="149605" y="1889886"/>
                  </a:lnTo>
                  <a:lnTo>
                    <a:pt x="149605" y="1631568"/>
                  </a:lnTo>
                  <a:lnTo>
                    <a:pt x="172338" y="1631568"/>
                  </a:lnTo>
                  <a:lnTo>
                    <a:pt x="172338" y="1595374"/>
                  </a:lnTo>
                  <a:lnTo>
                    <a:pt x="308228" y="1595374"/>
                  </a:lnTo>
                  <a:lnTo>
                    <a:pt x="308228" y="1373251"/>
                  </a:lnTo>
                  <a:lnTo>
                    <a:pt x="358139" y="1373251"/>
                  </a:lnTo>
                  <a:lnTo>
                    <a:pt x="358139" y="1332483"/>
                  </a:lnTo>
                  <a:lnTo>
                    <a:pt x="394335" y="1332483"/>
                  </a:lnTo>
                  <a:lnTo>
                    <a:pt x="394335" y="1246377"/>
                  </a:lnTo>
                  <a:lnTo>
                    <a:pt x="421513" y="1246377"/>
                  </a:lnTo>
                  <a:lnTo>
                    <a:pt x="421513" y="942720"/>
                  </a:lnTo>
                  <a:lnTo>
                    <a:pt x="507618" y="942720"/>
                  </a:lnTo>
                  <a:lnTo>
                    <a:pt x="507618" y="901826"/>
                  </a:lnTo>
                  <a:lnTo>
                    <a:pt x="584708" y="901826"/>
                  </a:lnTo>
                  <a:lnTo>
                    <a:pt x="584708" y="774953"/>
                  </a:lnTo>
                  <a:lnTo>
                    <a:pt x="616458" y="774953"/>
                  </a:lnTo>
                  <a:lnTo>
                    <a:pt x="616458" y="729614"/>
                  </a:lnTo>
                  <a:lnTo>
                    <a:pt x="634618" y="729614"/>
                  </a:lnTo>
                  <a:lnTo>
                    <a:pt x="634618" y="688847"/>
                  </a:lnTo>
                  <a:lnTo>
                    <a:pt x="802259" y="688847"/>
                  </a:lnTo>
                  <a:lnTo>
                    <a:pt x="834009" y="639063"/>
                  </a:lnTo>
                  <a:lnTo>
                    <a:pt x="834009" y="598169"/>
                  </a:lnTo>
                  <a:lnTo>
                    <a:pt x="915542" y="598169"/>
                  </a:lnTo>
                  <a:lnTo>
                    <a:pt x="915542" y="507618"/>
                  </a:lnTo>
                  <a:lnTo>
                    <a:pt x="1006221" y="507618"/>
                  </a:lnTo>
                  <a:lnTo>
                    <a:pt x="1006221" y="471296"/>
                  </a:lnTo>
                  <a:lnTo>
                    <a:pt x="1028953" y="471296"/>
                  </a:lnTo>
                  <a:lnTo>
                    <a:pt x="1028953" y="430529"/>
                  </a:lnTo>
                  <a:lnTo>
                    <a:pt x="1355216" y="430529"/>
                  </a:lnTo>
                  <a:lnTo>
                    <a:pt x="1418716" y="321690"/>
                  </a:lnTo>
                  <a:lnTo>
                    <a:pt x="1418716" y="290067"/>
                  </a:lnTo>
                  <a:lnTo>
                    <a:pt x="1808479" y="290067"/>
                  </a:lnTo>
                  <a:lnTo>
                    <a:pt x="1808479" y="258317"/>
                  </a:lnTo>
                  <a:lnTo>
                    <a:pt x="2053209" y="258317"/>
                  </a:lnTo>
                  <a:lnTo>
                    <a:pt x="2089403" y="203834"/>
                  </a:lnTo>
                  <a:lnTo>
                    <a:pt x="2103120" y="194817"/>
                  </a:lnTo>
                  <a:lnTo>
                    <a:pt x="2103120" y="167639"/>
                  </a:lnTo>
                  <a:lnTo>
                    <a:pt x="2606166" y="167639"/>
                  </a:lnTo>
                  <a:lnTo>
                    <a:pt x="2606166" y="122300"/>
                  </a:lnTo>
                  <a:lnTo>
                    <a:pt x="2769362" y="122300"/>
                  </a:lnTo>
                  <a:lnTo>
                    <a:pt x="2769362" y="86105"/>
                  </a:lnTo>
                  <a:lnTo>
                    <a:pt x="2855467" y="86105"/>
                  </a:lnTo>
                  <a:lnTo>
                    <a:pt x="2855467" y="40766"/>
                  </a:lnTo>
                  <a:lnTo>
                    <a:pt x="2964180" y="40766"/>
                  </a:lnTo>
                  <a:lnTo>
                    <a:pt x="2964180" y="0"/>
                  </a:lnTo>
                </a:path>
              </a:pathLst>
            </a:custGeom>
            <a:ln w="19050">
              <a:solidFill>
                <a:srgbClr val="C00000"/>
              </a:solidFill>
            </a:ln>
          </p:spPr>
          <p:txBody>
            <a:bodyPr wrap="square" lIns="0" tIns="0" rIns="0" bIns="0" rtlCol="0"/>
            <a:lstStyle/>
            <a:p>
              <a:endParaRPr sz="1350"/>
            </a:p>
          </p:txBody>
        </p:sp>
        <p:sp>
          <p:nvSpPr>
            <p:cNvPr id="20" name="object 20"/>
            <p:cNvSpPr/>
            <p:nvPr/>
          </p:nvSpPr>
          <p:spPr>
            <a:xfrm>
              <a:off x="4396358" y="1831085"/>
              <a:ext cx="2592705" cy="3018790"/>
            </a:xfrm>
            <a:custGeom>
              <a:avLst/>
              <a:gdLst/>
              <a:ahLst/>
              <a:cxnLst/>
              <a:rect l="l" t="t" r="r" b="b"/>
              <a:pathLst>
                <a:path w="2592704" h="3018790">
                  <a:moveTo>
                    <a:pt x="0" y="3018536"/>
                  </a:moveTo>
                  <a:lnTo>
                    <a:pt x="0" y="2791968"/>
                  </a:lnTo>
                  <a:lnTo>
                    <a:pt x="45338" y="2791968"/>
                  </a:lnTo>
                  <a:lnTo>
                    <a:pt x="45338" y="2760218"/>
                  </a:lnTo>
                  <a:lnTo>
                    <a:pt x="77088" y="2760218"/>
                  </a:lnTo>
                  <a:lnTo>
                    <a:pt x="77088" y="2678557"/>
                  </a:lnTo>
                  <a:lnTo>
                    <a:pt x="81533" y="2674112"/>
                  </a:lnTo>
                  <a:lnTo>
                    <a:pt x="117855" y="2674112"/>
                  </a:lnTo>
                  <a:lnTo>
                    <a:pt x="117855" y="2320544"/>
                  </a:lnTo>
                  <a:lnTo>
                    <a:pt x="172212" y="2320544"/>
                  </a:lnTo>
                  <a:lnTo>
                    <a:pt x="172212" y="2198116"/>
                  </a:lnTo>
                  <a:lnTo>
                    <a:pt x="217550" y="2198116"/>
                  </a:lnTo>
                  <a:lnTo>
                    <a:pt x="217550" y="2112010"/>
                  </a:lnTo>
                  <a:lnTo>
                    <a:pt x="249300" y="2112010"/>
                  </a:lnTo>
                  <a:lnTo>
                    <a:pt x="249300" y="2071243"/>
                  </a:lnTo>
                  <a:lnTo>
                    <a:pt x="335406" y="2071243"/>
                  </a:lnTo>
                  <a:lnTo>
                    <a:pt x="335406" y="1935352"/>
                  </a:lnTo>
                  <a:lnTo>
                    <a:pt x="367156" y="1935352"/>
                  </a:lnTo>
                  <a:lnTo>
                    <a:pt x="367156" y="1763014"/>
                  </a:lnTo>
                  <a:lnTo>
                    <a:pt x="385317" y="1763014"/>
                  </a:lnTo>
                  <a:lnTo>
                    <a:pt x="385317" y="1631568"/>
                  </a:lnTo>
                  <a:lnTo>
                    <a:pt x="416940" y="1631568"/>
                  </a:lnTo>
                  <a:lnTo>
                    <a:pt x="416940" y="1509267"/>
                  </a:lnTo>
                  <a:lnTo>
                    <a:pt x="439674" y="1509267"/>
                  </a:lnTo>
                  <a:lnTo>
                    <a:pt x="471424" y="1454912"/>
                  </a:lnTo>
                  <a:lnTo>
                    <a:pt x="471424" y="1377823"/>
                  </a:lnTo>
                  <a:lnTo>
                    <a:pt x="525779" y="1377823"/>
                  </a:lnTo>
                  <a:lnTo>
                    <a:pt x="525779" y="1250950"/>
                  </a:lnTo>
                  <a:lnTo>
                    <a:pt x="557529" y="1250950"/>
                  </a:lnTo>
                  <a:lnTo>
                    <a:pt x="557529" y="988060"/>
                  </a:lnTo>
                  <a:lnTo>
                    <a:pt x="575563" y="988060"/>
                  </a:lnTo>
                  <a:lnTo>
                    <a:pt x="611886" y="942721"/>
                  </a:lnTo>
                  <a:lnTo>
                    <a:pt x="666241" y="942721"/>
                  </a:lnTo>
                  <a:lnTo>
                    <a:pt x="666241" y="906399"/>
                  </a:lnTo>
                  <a:lnTo>
                    <a:pt x="688975" y="906399"/>
                  </a:lnTo>
                  <a:lnTo>
                    <a:pt x="688975" y="870203"/>
                  </a:lnTo>
                  <a:lnTo>
                    <a:pt x="725169" y="815848"/>
                  </a:lnTo>
                  <a:lnTo>
                    <a:pt x="752348" y="815848"/>
                  </a:lnTo>
                  <a:lnTo>
                    <a:pt x="752348" y="643636"/>
                  </a:lnTo>
                  <a:lnTo>
                    <a:pt x="824864" y="643636"/>
                  </a:lnTo>
                  <a:lnTo>
                    <a:pt x="834008" y="602741"/>
                  </a:lnTo>
                  <a:lnTo>
                    <a:pt x="942720" y="602741"/>
                  </a:lnTo>
                  <a:lnTo>
                    <a:pt x="942720" y="561975"/>
                  </a:lnTo>
                  <a:lnTo>
                    <a:pt x="1006220" y="561975"/>
                  </a:lnTo>
                  <a:lnTo>
                    <a:pt x="1006220" y="475868"/>
                  </a:lnTo>
                  <a:lnTo>
                    <a:pt x="1282700" y="475868"/>
                  </a:lnTo>
                  <a:lnTo>
                    <a:pt x="1282700" y="439674"/>
                  </a:lnTo>
                  <a:lnTo>
                    <a:pt x="1409573" y="439674"/>
                  </a:lnTo>
                  <a:lnTo>
                    <a:pt x="1409573" y="253746"/>
                  </a:lnTo>
                  <a:lnTo>
                    <a:pt x="1604517" y="253746"/>
                  </a:lnTo>
                  <a:lnTo>
                    <a:pt x="1604517" y="212978"/>
                  </a:lnTo>
                  <a:lnTo>
                    <a:pt x="1695068" y="212978"/>
                  </a:lnTo>
                  <a:lnTo>
                    <a:pt x="1695068" y="172212"/>
                  </a:lnTo>
                  <a:lnTo>
                    <a:pt x="2026030" y="172212"/>
                  </a:lnTo>
                  <a:lnTo>
                    <a:pt x="2026030" y="131444"/>
                  </a:lnTo>
                  <a:lnTo>
                    <a:pt x="2270760" y="131444"/>
                  </a:lnTo>
                  <a:lnTo>
                    <a:pt x="2270760" y="0"/>
                  </a:lnTo>
                  <a:lnTo>
                    <a:pt x="2592450" y="0"/>
                  </a:lnTo>
                </a:path>
              </a:pathLst>
            </a:custGeom>
            <a:ln w="19050">
              <a:solidFill>
                <a:srgbClr val="155F82"/>
              </a:solidFill>
            </a:ln>
          </p:spPr>
          <p:txBody>
            <a:bodyPr wrap="square" lIns="0" tIns="0" rIns="0" bIns="0" rtlCol="0"/>
            <a:lstStyle/>
            <a:p>
              <a:endParaRPr sz="1350"/>
            </a:p>
          </p:txBody>
        </p:sp>
        <p:sp>
          <p:nvSpPr>
            <p:cNvPr id="21" name="object 21"/>
            <p:cNvSpPr/>
            <p:nvPr/>
          </p:nvSpPr>
          <p:spPr>
            <a:xfrm>
              <a:off x="4396358" y="1831085"/>
              <a:ext cx="3227070" cy="3562350"/>
            </a:xfrm>
            <a:custGeom>
              <a:avLst/>
              <a:gdLst/>
              <a:ahLst/>
              <a:cxnLst/>
              <a:rect l="l" t="t" r="r" b="b"/>
              <a:pathLst>
                <a:path w="3227070" h="3562350">
                  <a:moveTo>
                    <a:pt x="0" y="3562350"/>
                  </a:moveTo>
                  <a:lnTo>
                    <a:pt x="0" y="3009519"/>
                  </a:lnTo>
                  <a:lnTo>
                    <a:pt x="31750" y="3009519"/>
                  </a:lnTo>
                  <a:lnTo>
                    <a:pt x="31750" y="2882519"/>
                  </a:lnTo>
                  <a:lnTo>
                    <a:pt x="54355" y="2882519"/>
                  </a:lnTo>
                  <a:lnTo>
                    <a:pt x="54355" y="2841752"/>
                  </a:lnTo>
                  <a:lnTo>
                    <a:pt x="86105" y="2841752"/>
                  </a:lnTo>
                  <a:lnTo>
                    <a:pt x="86105" y="2755646"/>
                  </a:lnTo>
                  <a:lnTo>
                    <a:pt x="217550" y="2755646"/>
                  </a:lnTo>
                  <a:lnTo>
                    <a:pt x="217550" y="2664968"/>
                  </a:lnTo>
                  <a:lnTo>
                    <a:pt x="253873" y="2664968"/>
                  </a:lnTo>
                  <a:lnTo>
                    <a:pt x="253873" y="2361311"/>
                  </a:lnTo>
                  <a:lnTo>
                    <a:pt x="276478" y="2361311"/>
                  </a:lnTo>
                  <a:lnTo>
                    <a:pt x="276478" y="2279777"/>
                  </a:lnTo>
                  <a:lnTo>
                    <a:pt x="308228" y="2279777"/>
                  </a:lnTo>
                  <a:lnTo>
                    <a:pt x="308228" y="2112010"/>
                  </a:lnTo>
                  <a:lnTo>
                    <a:pt x="358013" y="2112010"/>
                  </a:lnTo>
                  <a:lnTo>
                    <a:pt x="358013" y="1985137"/>
                  </a:lnTo>
                  <a:lnTo>
                    <a:pt x="416940" y="1985137"/>
                  </a:lnTo>
                  <a:lnTo>
                    <a:pt x="416940" y="1817496"/>
                  </a:lnTo>
                  <a:lnTo>
                    <a:pt x="435101" y="1817496"/>
                  </a:lnTo>
                  <a:lnTo>
                    <a:pt x="435101" y="1726818"/>
                  </a:lnTo>
                  <a:lnTo>
                    <a:pt x="471424" y="1686052"/>
                  </a:lnTo>
                  <a:lnTo>
                    <a:pt x="471424" y="1550035"/>
                  </a:lnTo>
                  <a:lnTo>
                    <a:pt x="530351" y="1550035"/>
                  </a:lnTo>
                  <a:lnTo>
                    <a:pt x="530351" y="1468501"/>
                  </a:lnTo>
                  <a:lnTo>
                    <a:pt x="580136" y="1468501"/>
                  </a:lnTo>
                  <a:lnTo>
                    <a:pt x="580136" y="1377823"/>
                  </a:lnTo>
                  <a:lnTo>
                    <a:pt x="607313" y="1332484"/>
                  </a:lnTo>
                  <a:lnTo>
                    <a:pt x="607313" y="1205611"/>
                  </a:lnTo>
                  <a:lnTo>
                    <a:pt x="661796" y="1205611"/>
                  </a:lnTo>
                  <a:lnTo>
                    <a:pt x="661796" y="1065022"/>
                  </a:lnTo>
                  <a:lnTo>
                    <a:pt x="716152" y="1065022"/>
                  </a:lnTo>
                  <a:lnTo>
                    <a:pt x="716152" y="1028826"/>
                  </a:lnTo>
                  <a:lnTo>
                    <a:pt x="752348" y="1028826"/>
                  </a:lnTo>
                  <a:lnTo>
                    <a:pt x="752348" y="947292"/>
                  </a:lnTo>
                  <a:lnTo>
                    <a:pt x="784098" y="906399"/>
                  </a:lnTo>
                  <a:lnTo>
                    <a:pt x="797687" y="906399"/>
                  </a:lnTo>
                  <a:lnTo>
                    <a:pt x="797687" y="861187"/>
                  </a:lnTo>
                  <a:lnTo>
                    <a:pt x="942720" y="861187"/>
                  </a:lnTo>
                  <a:lnTo>
                    <a:pt x="942720" y="829437"/>
                  </a:lnTo>
                  <a:lnTo>
                    <a:pt x="974470" y="829437"/>
                  </a:lnTo>
                  <a:lnTo>
                    <a:pt x="974470" y="734187"/>
                  </a:lnTo>
                  <a:lnTo>
                    <a:pt x="1028826" y="734187"/>
                  </a:lnTo>
                  <a:lnTo>
                    <a:pt x="1028826" y="557402"/>
                  </a:lnTo>
                  <a:lnTo>
                    <a:pt x="1083182" y="507618"/>
                  </a:lnTo>
                  <a:lnTo>
                    <a:pt x="1083182" y="480440"/>
                  </a:lnTo>
                  <a:lnTo>
                    <a:pt x="1214627" y="480440"/>
                  </a:lnTo>
                  <a:lnTo>
                    <a:pt x="1214627" y="435101"/>
                  </a:lnTo>
                  <a:lnTo>
                    <a:pt x="1264539" y="435101"/>
                  </a:lnTo>
                  <a:lnTo>
                    <a:pt x="1264539" y="394335"/>
                  </a:lnTo>
                  <a:lnTo>
                    <a:pt x="1300733" y="376174"/>
                  </a:lnTo>
                  <a:lnTo>
                    <a:pt x="1332483" y="353567"/>
                  </a:lnTo>
                  <a:lnTo>
                    <a:pt x="1359662" y="353567"/>
                  </a:lnTo>
                  <a:lnTo>
                    <a:pt x="1359662" y="308228"/>
                  </a:lnTo>
                  <a:lnTo>
                    <a:pt x="1386966" y="294639"/>
                  </a:lnTo>
                  <a:lnTo>
                    <a:pt x="1386966" y="258317"/>
                  </a:lnTo>
                  <a:lnTo>
                    <a:pt x="1967102" y="258317"/>
                  </a:lnTo>
                  <a:lnTo>
                    <a:pt x="1967102" y="212978"/>
                  </a:lnTo>
                  <a:lnTo>
                    <a:pt x="2270760" y="212978"/>
                  </a:lnTo>
                  <a:lnTo>
                    <a:pt x="2270760" y="172212"/>
                  </a:lnTo>
                  <a:lnTo>
                    <a:pt x="2329688" y="172212"/>
                  </a:lnTo>
                  <a:lnTo>
                    <a:pt x="2329688" y="126873"/>
                  </a:lnTo>
                  <a:lnTo>
                    <a:pt x="2379471" y="126873"/>
                  </a:lnTo>
                  <a:lnTo>
                    <a:pt x="2379471" y="86105"/>
                  </a:lnTo>
                  <a:lnTo>
                    <a:pt x="2538094" y="86105"/>
                  </a:lnTo>
                  <a:lnTo>
                    <a:pt x="2538094" y="49784"/>
                  </a:lnTo>
                  <a:lnTo>
                    <a:pt x="2569844" y="49784"/>
                  </a:lnTo>
                  <a:lnTo>
                    <a:pt x="2569844" y="0"/>
                  </a:lnTo>
                  <a:lnTo>
                    <a:pt x="3227069" y="0"/>
                  </a:lnTo>
                </a:path>
              </a:pathLst>
            </a:custGeom>
            <a:ln w="19050">
              <a:solidFill>
                <a:srgbClr val="0E9ED4"/>
              </a:solidFill>
            </a:ln>
          </p:spPr>
          <p:txBody>
            <a:bodyPr wrap="square" lIns="0" tIns="0" rIns="0" bIns="0" rtlCol="0"/>
            <a:lstStyle/>
            <a:p>
              <a:endParaRPr sz="1350"/>
            </a:p>
          </p:txBody>
        </p:sp>
        <p:sp>
          <p:nvSpPr>
            <p:cNvPr id="22" name="object 22"/>
            <p:cNvSpPr/>
            <p:nvPr/>
          </p:nvSpPr>
          <p:spPr>
            <a:xfrm>
              <a:off x="5697092" y="4890388"/>
              <a:ext cx="158750" cy="0"/>
            </a:xfrm>
            <a:custGeom>
              <a:avLst/>
              <a:gdLst/>
              <a:ahLst/>
              <a:cxnLst/>
              <a:rect l="l" t="t" r="r" b="b"/>
              <a:pathLst>
                <a:path w="158750">
                  <a:moveTo>
                    <a:pt x="0" y="0"/>
                  </a:moveTo>
                  <a:lnTo>
                    <a:pt x="158750" y="0"/>
                  </a:lnTo>
                </a:path>
              </a:pathLst>
            </a:custGeom>
            <a:ln w="19050">
              <a:solidFill>
                <a:srgbClr val="C00000"/>
              </a:solidFill>
            </a:ln>
          </p:spPr>
          <p:txBody>
            <a:bodyPr wrap="square" lIns="0" tIns="0" rIns="0" bIns="0" rtlCol="0"/>
            <a:lstStyle/>
            <a:p>
              <a:endParaRPr sz="1350"/>
            </a:p>
          </p:txBody>
        </p:sp>
        <p:sp>
          <p:nvSpPr>
            <p:cNvPr id="23" name="object 23"/>
            <p:cNvSpPr/>
            <p:nvPr/>
          </p:nvSpPr>
          <p:spPr>
            <a:xfrm>
              <a:off x="5692647" y="5060314"/>
              <a:ext cx="158750" cy="0"/>
            </a:xfrm>
            <a:custGeom>
              <a:avLst/>
              <a:gdLst/>
              <a:ahLst/>
              <a:cxnLst/>
              <a:rect l="l" t="t" r="r" b="b"/>
              <a:pathLst>
                <a:path w="158750">
                  <a:moveTo>
                    <a:pt x="0" y="0"/>
                  </a:moveTo>
                  <a:lnTo>
                    <a:pt x="158623" y="0"/>
                  </a:lnTo>
                </a:path>
              </a:pathLst>
            </a:custGeom>
            <a:ln w="19050">
              <a:solidFill>
                <a:srgbClr val="0E9ED4"/>
              </a:solidFill>
            </a:ln>
          </p:spPr>
          <p:txBody>
            <a:bodyPr wrap="square" lIns="0" tIns="0" rIns="0" bIns="0" rtlCol="0"/>
            <a:lstStyle/>
            <a:p>
              <a:endParaRPr sz="1350"/>
            </a:p>
          </p:txBody>
        </p:sp>
        <p:sp>
          <p:nvSpPr>
            <p:cNvPr id="24" name="object 24"/>
            <p:cNvSpPr/>
            <p:nvPr/>
          </p:nvSpPr>
          <p:spPr>
            <a:xfrm>
              <a:off x="5692647" y="5234051"/>
              <a:ext cx="158750" cy="0"/>
            </a:xfrm>
            <a:custGeom>
              <a:avLst/>
              <a:gdLst/>
              <a:ahLst/>
              <a:cxnLst/>
              <a:rect l="l" t="t" r="r" b="b"/>
              <a:pathLst>
                <a:path w="158750">
                  <a:moveTo>
                    <a:pt x="0" y="0"/>
                  </a:moveTo>
                  <a:lnTo>
                    <a:pt x="158623" y="0"/>
                  </a:lnTo>
                </a:path>
              </a:pathLst>
            </a:custGeom>
            <a:ln w="19050">
              <a:solidFill>
                <a:srgbClr val="155F82"/>
              </a:solidFill>
            </a:ln>
          </p:spPr>
          <p:txBody>
            <a:bodyPr wrap="square" lIns="0" tIns="0" rIns="0" bIns="0" rtlCol="0"/>
            <a:lstStyle/>
            <a:p>
              <a:endParaRPr sz="1350"/>
            </a:p>
          </p:txBody>
        </p:sp>
        <p:sp>
          <p:nvSpPr>
            <p:cNvPr id="25" name="object 25"/>
            <p:cNvSpPr/>
            <p:nvPr/>
          </p:nvSpPr>
          <p:spPr>
            <a:xfrm>
              <a:off x="4403724" y="1819655"/>
              <a:ext cx="3230245" cy="3576320"/>
            </a:xfrm>
            <a:custGeom>
              <a:avLst/>
              <a:gdLst/>
              <a:ahLst/>
              <a:cxnLst/>
              <a:rect l="l" t="t" r="r" b="b"/>
              <a:pathLst>
                <a:path w="3230245" h="3576320">
                  <a:moveTo>
                    <a:pt x="0" y="3575812"/>
                  </a:moveTo>
                  <a:lnTo>
                    <a:pt x="3229864" y="0"/>
                  </a:lnTo>
                </a:path>
              </a:pathLst>
            </a:custGeom>
            <a:ln w="19050">
              <a:solidFill>
                <a:srgbClr val="7E7E7E"/>
              </a:solidFill>
            </a:ln>
          </p:spPr>
          <p:txBody>
            <a:bodyPr wrap="square" lIns="0" tIns="0" rIns="0" bIns="0" rtlCol="0"/>
            <a:lstStyle/>
            <a:p>
              <a:endParaRPr sz="1350"/>
            </a:p>
          </p:txBody>
        </p:sp>
      </p:grpSp>
      <p:sp>
        <p:nvSpPr>
          <p:cNvPr id="26" name="object 26"/>
          <p:cNvSpPr/>
          <p:nvPr/>
        </p:nvSpPr>
        <p:spPr>
          <a:xfrm>
            <a:off x="6337840" y="2246757"/>
            <a:ext cx="2436495" cy="2805113"/>
          </a:xfrm>
          <a:custGeom>
            <a:avLst/>
            <a:gdLst/>
            <a:ahLst/>
            <a:cxnLst/>
            <a:rect l="l" t="t" r="r" b="b"/>
            <a:pathLst>
              <a:path w="3248659" h="3740150">
                <a:moveTo>
                  <a:pt x="31750" y="3707765"/>
                </a:moveTo>
                <a:lnTo>
                  <a:pt x="31750" y="0"/>
                </a:lnTo>
              </a:path>
              <a:path w="3248659" h="3740150">
                <a:moveTo>
                  <a:pt x="0" y="3707765"/>
                </a:moveTo>
                <a:lnTo>
                  <a:pt x="31750" y="3707765"/>
                </a:lnTo>
              </a:path>
              <a:path w="3248659" h="3740150">
                <a:moveTo>
                  <a:pt x="0" y="2780284"/>
                </a:moveTo>
                <a:lnTo>
                  <a:pt x="31750" y="2780284"/>
                </a:lnTo>
              </a:path>
              <a:path w="3248659" h="3740150">
                <a:moveTo>
                  <a:pt x="0" y="1853692"/>
                </a:moveTo>
                <a:lnTo>
                  <a:pt x="31750" y="1853692"/>
                </a:lnTo>
              </a:path>
              <a:path w="3248659" h="3740150">
                <a:moveTo>
                  <a:pt x="0" y="927100"/>
                </a:moveTo>
                <a:lnTo>
                  <a:pt x="31750" y="927100"/>
                </a:lnTo>
              </a:path>
              <a:path w="3248659" h="3740150">
                <a:moveTo>
                  <a:pt x="0" y="0"/>
                </a:moveTo>
                <a:lnTo>
                  <a:pt x="31750" y="0"/>
                </a:lnTo>
              </a:path>
              <a:path w="3248659" h="3740150">
                <a:moveTo>
                  <a:pt x="31750" y="3707765"/>
                </a:moveTo>
                <a:lnTo>
                  <a:pt x="3248152" y="3707765"/>
                </a:lnTo>
              </a:path>
              <a:path w="3248659" h="3740150">
                <a:moveTo>
                  <a:pt x="31750" y="3707765"/>
                </a:moveTo>
                <a:lnTo>
                  <a:pt x="31750" y="3739540"/>
                </a:lnTo>
              </a:path>
              <a:path w="3248659" h="3740150">
                <a:moveTo>
                  <a:pt x="835278" y="3707765"/>
                </a:moveTo>
                <a:lnTo>
                  <a:pt x="835278" y="3739540"/>
                </a:lnTo>
              </a:path>
              <a:path w="3248659" h="3740150">
                <a:moveTo>
                  <a:pt x="1639951" y="3707765"/>
                </a:moveTo>
                <a:lnTo>
                  <a:pt x="1639951" y="3739540"/>
                </a:lnTo>
              </a:path>
              <a:path w="3248659" h="3740150">
                <a:moveTo>
                  <a:pt x="2444623" y="3707765"/>
                </a:moveTo>
                <a:lnTo>
                  <a:pt x="2444623" y="3739540"/>
                </a:lnTo>
              </a:path>
              <a:path w="3248659" h="3740150">
                <a:moveTo>
                  <a:pt x="3248152" y="3707765"/>
                </a:moveTo>
                <a:lnTo>
                  <a:pt x="3248152" y="3739540"/>
                </a:lnTo>
              </a:path>
            </a:pathLst>
          </a:custGeom>
          <a:ln w="19050">
            <a:solidFill>
              <a:srgbClr val="000000"/>
            </a:solidFill>
          </a:ln>
        </p:spPr>
        <p:txBody>
          <a:bodyPr wrap="square" lIns="0" tIns="0" rIns="0" bIns="0" rtlCol="0"/>
          <a:lstStyle/>
          <a:p>
            <a:endParaRPr sz="1350"/>
          </a:p>
        </p:txBody>
      </p:sp>
      <p:sp>
        <p:nvSpPr>
          <p:cNvPr id="27" name="object 27"/>
          <p:cNvSpPr txBox="1"/>
          <p:nvPr/>
        </p:nvSpPr>
        <p:spPr>
          <a:xfrm>
            <a:off x="6242018" y="4963668"/>
            <a:ext cx="60008" cy="101951"/>
          </a:xfrm>
          <a:prstGeom prst="rect">
            <a:avLst/>
          </a:prstGeom>
        </p:spPr>
        <p:txBody>
          <a:bodyPr vert="horz" wrap="square" lIns="0" tIns="9525" rIns="0" bIns="0" rtlCol="0">
            <a:spAutoFit/>
          </a:bodyPr>
          <a:lstStyle/>
          <a:p>
            <a:pPr marL="9525">
              <a:spcBef>
                <a:spcPts val="75"/>
              </a:spcBef>
            </a:pPr>
            <a:r>
              <a:rPr sz="600" spc="-38">
                <a:latin typeface="Calibri"/>
                <a:cs typeface="Calibri"/>
              </a:rPr>
              <a:t>0</a:t>
            </a:r>
            <a:endParaRPr sz="600">
              <a:latin typeface="Calibri"/>
              <a:cs typeface="Calibri"/>
            </a:endParaRPr>
          </a:p>
        </p:txBody>
      </p:sp>
      <p:sp>
        <p:nvSpPr>
          <p:cNvPr id="28" name="object 28"/>
          <p:cNvSpPr txBox="1"/>
          <p:nvPr/>
        </p:nvSpPr>
        <p:spPr>
          <a:xfrm>
            <a:off x="6138671" y="4268247"/>
            <a:ext cx="162878" cy="101951"/>
          </a:xfrm>
          <a:prstGeom prst="rect">
            <a:avLst/>
          </a:prstGeom>
        </p:spPr>
        <p:txBody>
          <a:bodyPr vert="horz" wrap="square" lIns="0" tIns="9525" rIns="0" bIns="0" rtlCol="0">
            <a:spAutoFit/>
          </a:bodyPr>
          <a:lstStyle/>
          <a:p>
            <a:pPr marL="9525">
              <a:spcBef>
                <a:spcPts val="75"/>
              </a:spcBef>
            </a:pPr>
            <a:r>
              <a:rPr sz="600" spc="-15">
                <a:latin typeface="Calibri"/>
                <a:cs typeface="Calibri"/>
              </a:rPr>
              <a:t>0.25</a:t>
            </a:r>
            <a:endParaRPr sz="600">
              <a:latin typeface="Calibri"/>
              <a:cs typeface="Calibri"/>
            </a:endParaRPr>
          </a:p>
        </p:txBody>
      </p:sp>
      <p:sp>
        <p:nvSpPr>
          <p:cNvPr id="29" name="object 29"/>
          <p:cNvSpPr txBox="1"/>
          <p:nvPr/>
        </p:nvSpPr>
        <p:spPr>
          <a:xfrm>
            <a:off x="6179344" y="3572828"/>
            <a:ext cx="122873" cy="101951"/>
          </a:xfrm>
          <a:prstGeom prst="rect">
            <a:avLst/>
          </a:prstGeom>
        </p:spPr>
        <p:txBody>
          <a:bodyPr vert="horz" wrap="square" lIns="0" tIns="9525" rIns="0" bIns="0" rtlCol="0">
            <a:spAutoFit/>
          </a:bodyPr>
          <a:lstStyle/>
          <a:p>
            <a:pPr marL="9525">
              <a:spcBef>
                <a:spcPts val="75"/>
              </a:spcBef>
            </a:pPr>
            <a:r>
              <a:rPr sz="600" spc="-19">
                <a:latin typeface="Calibri"/>
                <a:cs typeface="Calibri"/>
              </a:rPr>
              <a:t>0.5</a:t>
            </a:r>
            <a:endParaRPr sz="600">
              <a:latin typeface="Calibri"/>
              <a:cs typeface="Calibri"/>
            </a:endParaRPr>
          </a:p>
        </p:txBody>
      </p:sp>
      <p:sp>
        <p:nvSpPr>
          <p:cNvPr id="30" name="object 30"/>
          <p:cNvSpPr txBox="1"/>
          <p:nvPr/>
        </p:nvSpPr>
        <p:spPr>
          <a:xfrm>
            <a:off x="6138671" y="2877274"/>
            <a:ext cx="163353" cy="102432"/>
          </a:xfrm>
          <a:prstGeom prst="rect">
            <a:avLst/>
          </a:prstGeom>
        </p:spPr>
        <p:txBody>
          <a:bodyPr vert="horz" wrap="square" lIns="0" tIns="10001" rIns="0" bIns="0" rtlCol="0">
            <a:spAutoFit/>
          </a:bodyPr>
          <a:lstStyle/>
          <a:p>
            <a:pPr marL="9525">
              <a:spcBef>
                <a:spcPts val="79"/>
              </a:spcBef>
            </a:pPr>
            <a:r>
              <a:rPr sz="600" spc="-15">
                <a:latin typeface="Calibri"/>
                <a:cs typeface="Calibri"/>
              </a:rPr>
              <a:t>0.75</a:t>
            </a:r>
            <a:endParaRPr sz="600">
              <a:latin typeface="Calibri"/>
              <a:cs typeface="Calibri"/>
            </a:endParaRPr>
          </a:p>
        </p:txBody>
      </p:sp>
      <p:sp>
        <p:nvSpPr>
          <p:cNvPr id="31" name="object 31"/>
          <p:cNvSpPr txBox="1"/>
          <p:nvPr/>
        </p:nvSpPr>
        <p:spPr>
          <a:xfrm>
            <a:off x="6251543" y="2196472"/>
            <a:ext cx="40958" cy="89768"/>
          </a:xfrm>
          <a:prstGeom prst="rect">
            <a:avLst/>
          </a:prstGeom>
        </p:spPr>
        <p:txBody>
          <a:bodyPr vert="horz" wrap="square" lIns="0" tIns="0" rIns="0" bIns="0" rtlCol="0">
            <a:spAutoFit/>
          </a:bodyPr>
          <a:lstStyle/>
          <a:p>
            <a:pPr>
              <a:lnSpc>
                <a:spcPts val="686"/>
              </a:lnSpc>
            </a:pPr>
            <a:r>
              <a:rPr sz="600" spc="-38">
                <a:latin typeface="Calibri"/>
                <a:cs typeface="Calibri"/>
              </a:rPr>
              <a:t>1</a:t>
            </a:r>
            <a:endParaRPr sz="600">
              <a:latin typeface="Calibri"/>
              <a:cs typeface="Calibri"/>
            </a:endParaRPr>
          </a:p>
        </p:txBody>
      </p:sp>
      <p:sp>
        <p:nvSpPr>
          <p:cNvPr id="32" name="object 32"/>
          <p:cNvSpPr txBox="1"/>
          <p:nvPr/>
        </p:nvSpPr>
        <p:spPr>
          <a:xfrm>
            <a:off x="6332506" y="5061966"/>
            <a:ext cx="60008" cy="101951"/>
          </a:xfrm>
          <a:prstGeom prst="rect">
            <a:avLst/>
          </a:prstGeom>
        </p:spPr>
        <p:txBody>
          <a:bodyPr vert="horz" wrap="square" lIns="0" tIns="9525" rIns="0" bIns="0" rtlCol="0">
            <a:spAutoFit/>
          </a:bodyPr>
          <a:lstStyle/>
          <a:p>
            <a:pPr marL="9525">
              <a:spcBef>
                <a:spcPts val="75"/>
              </a:spcBef>
            </a:pPr>
            <a:r>
              <a:rPr sz="600" spc="-38">
                <a:latin typeface="Calibri"/>
                <a:cs typeface="Calibri"/>
              </a:rPr>
              <a:t>0</a:t>
            </a:r>
            <a:endParaRPr sz="600">
              <a:latin typeface="Calibri"/>
              <a:cs typeface="Calibri"/>
            </a:endParaRPr>
          </a:p>
        </p:txBody>
      </p:sp>
      <p:sp>
        <p:nvSpPr>
          <p:cNvPr id="33" name="object 33"/>
          <p:cNvSpPr txBox="1"/>
          <p:nvPr/>
        </p:nvSpPr>
        <p:spPr>
          <a:xfrm>
            <a:off x="8754713" y="5076165"/>
            <a:ext cx="40958" cy="89768"/>
          </a:xfrm>
          <a:prstGeom prst="rect">
            <a:avLst/>
          </a:prstGeom>
        </p:spPr>
        <p:txBody>
          <a:bodyPr vert="horz" wrap="square" lIns="0" tIns="0" rIns="0" bIns="0" rtlCol="0">
            <a:spAutoFit/>
          </a:bodyPr>
          <a:lstStyle/>
          <a:p>
            <a:pPr>
              <a:lnSpc>
                <a:spcPts val="686"/>
              </a:lnSpc>
            </a:pPr>
            <a:r>
              <a:rPr sz="600" spc="-38">
                <a:latin typeface="Calibri"/>
                <a:cs typeface="Calibri"/>
              </a:rPr>
              <a:t>1</a:t>
            </a:r>
            <a:endParaRPr sz="600">
              <a:latin typeface="Calibri"/>
              <a:cs typeface="Calibri"/>
            </a:endParaRPr>
          </a:p>
        </p:txBody>
      </p:sp>
      <p:sp>
        <p:nvSpPr>
          <p:cNvPr id="34" name="object 34"/>
          <p:cNvSpPr txBox="1"/>
          <p:nvPr/>
        </p:nvSpPr>
        <p:spPr>
          <a:xfrm>
            <a:off x="6454616" y="5008290"/>
            <a:ext cx="2043113" cy="396102"/>
          </a:xfrm>
          <a:prstGeom prst="rect">
            <a:avLst/>
          </a:prstGeom>
        </p:spPr>
        <p:txBody>
          <a:bodyPr vert="horz" wrap="square" lIns="0" tIns="63341" rIns="0" bIns="0" rtlCol="0">
            <a:spAutoFit/>
          </a:bodyPr>
          <a:lstStyle/>
          <a:p>
            <a:pPr marL="438626">
              <a:spcBef>
                <a:spcPts val="499"/>
              </a:spcBef>
              <a:tabLst>
                <a:tab pos="1062514" algn="l"/>
                <a:tab pos="1644968" algn="l"/>
              </a:tabLst>
            </a:pPr>
            <a:r>
              <a:rPr sz="600" spc="-15">
                <a:latin typeface="Calibri"/>
                <a:cs typeface="Calibri"/>
              </a:rPr>
              <a:t>0.25</a:t>
            </a:r>
            <a:r>
              <a:rPr sz="600">
                <a:latin typeface="Calibri"/>
                <a:cs typeface="Calibri"/>
              </a:rPr>
              <a:t>	</a:t>
            </a:r>
            <a:r>
              <a:rPr sz="600" spc="-19">
                <a:latin typeface="Calibri"/>
                <a:cs typeface="Calibri"/>
              </a:rPr>
              <a:t>0.5</a:t>
            </a:r>
            <a:r>
              <a:rPr sz="600">
                <a:latin typeface="Calibri"/>
                <a:cs typeface="Calibri"/>
              </a:rPr>
              <a:t>	</a:t>
            </a:r>
            <a:r>
              <a:rPr sz="600" spc="-15">
                <a:latin typeface="Calibri"/>
                <a:cs typeface="Calibri"/>
              </a:rPr>
              <a:t>0.75</a:t>
            </a:r>
            <a:endParaRPr sz="600">
              <a:latin typeface="Calibri"/>
              <a:cs typeface="Calibri"/>
            </a:endParaRPr>
          </a:p>
          <a:p>
            <a:pPr marL="9525">
              <a:spcBef>
                <a:spcPts val="724"/>
              </a:spcBef>
            </a:pPr>
            <a:r>
              <a:rPr sz="975" b="1">
                <a:latin typeface="Arial"/>
                <a:cs typeface="Arial"/>
              </a:rPr>
              <a:t>False</a:t>
            </a:r>
            <a:r>
              <a:rPr sz="975" b="1" spc="34">
                <a:latin typeface="Arial"/>
                <a:cs typeface="Arial"/>
              </a:rPr>
              <a:t> </a:t>
            </a:r>
            <a:r>
              <a:rPr sz="975" b="1">
                <a:latin typeface="Arial"/>
                <a:cs typeface="Arial"/>
              </a:rPr>
              <a:t>Positive</a:t>
            </a:r>
            <a:r>
              <a:rPr sz="975" b="1" spc="56">
                <a:latin typeface="Arial"/>
                <a:cs typeface="Arial"/>
              </a:rPr>
              <a:t> </a:t>
            </a:r>
            <a:r>
              <a:rPr sz="975" b="1">
                <a:latin typeface="Arial"/>
                <a:cs typeface="Arial"/>
              </a:rPr>
              <a:t>Rate</a:t>
            </a:r>
            <a:r>
              <a:rPr sz="975" b="1" spc="45">
                <a:latin typeface="Arial"/>
                <a:cs typeface="Arial"/>
              </a:rPr>
              <a:t> </a:t>
            </a:r>
            <a:r>
              <a:rPr sz="975" b="1">
                <a:latin typeface="Arial"/>
                <a:cs typeface="Arial"/>
              </a:rPr>
              <a:t>(1-</a:t>
            </a:r>
            <a:r>
              <a:rPr sz="975" b="1" spc="-8">
                <a:latin typeface="Arial"/>
                <a:cs typeface="Arial"/>
              </a:rPr>
              <a:t>Specificity)</a:t>
            </a:r>
            <a:endParaRPr sz="975">
              <a:latin typeface="Arial"/>
              <a:cs typeface="Arial"/>
            </a:endParaRPr>
          </a:p>
        </p:txBody>
      </p:sp>
      <p:sp>
        <p:nvSpPr>
          <p:cNvPr id="35" name="object 35"/>
          <p:cNvSpPr txBox="1"/>
          <p:nvPr/>
        </p:nvSpPr>
        <p:spPr>
          <a:xfrm>
            <a:off x="6872287" y="1835754"/>
            <a:ext cx="1279208" cy="193803"/>
          </a:xfrm>
          <a:prstGeom prst="rect">
            <a:avLst/>
          </a:prstGeom>
        </p:spPr>
        <p:txBody>
          <a:bodyPr vert="horz" wrap="square" lIns="0" tIns="9049" rIns="0" bIns="0" rtlCol="0">
            <a:spAutoFit/>
          </a:bodyPr>
          <a:lstStyle/>
          <a:p>
            <a:pPr marL="9525">
              <a:spcBef>
                <a:spcPts val="71"/>
              </a:spcBef>
            </a:pPr>
            <a:r>
              <a:rPr sz="1200" b="1">
                <a:latin typeface="Arial"/>
                <a:cs typeface="Arial"/>
              </a:rPr>
              <a:t>Ratio</a:t>
            </a:r>
            <a:r>
              <a:rPr sz="1200" b="1" spc="-19">
                <a:latin typeface="Arial"/>
                <a:cs typeface="Arial"/>
              </a:rPr>
              <a:t> </a:t>
            </a:r>
            <a:r>
              <a:rPr sz="1200" b="1" spc="-8">
                <a:latin typeface="Arial"/>
                <a:cs typeface="Arial"/>
              </a:rPr>
              <a:t>Biomarkers</a:t>
            </a:r>
            <a:endParaRPr sz="1200">
              <a:latin typeface="Arial"/>
              <a:cs typeface="Arial"/>
            </a:endParaRPr>
          </a:p>
        </p:txBody>
      </p:sp>
      <p:sp>
        <p:nvSpPr>
          <p:cNvPr id="36" name="object 36"/>
          <p:cNvSpPr txBox="1"/>
          <p:nvPr/>
        </p:nvSpPr>
        <p:spPr>
          <a:xfrm>
            <a:off x="5833889" y="2628019"/>
            <a:ext cx="150041" cy="1870710"/>
          </a:xfrm>
          <a:prstGeom prst="rect">
            <a:avLst/>
          </a:prstGeom>
        </p:spPr>
        <p:txBody>
          <a:bodyPr vert="vert270" wrap="square" lIns="0" tIns="476" rIns="0" bIns="0" rtlCol="0">
            <a:spAutoFit/>
          </a:bodyPr>
          <a:lstStyle/>
          <a:p>
            <a:pPr marL="9525">
              <a:spcBef>
                <a:spcPts val="4"/>
              </a:spcBef>
            </a:pPr>
            <a:r>
              <a:rPr sz="975" b="1">
                <a:latin typeface="Arial"/>
                <a:cs typeface="Arial"/>
              </a:rPr>
              <a:t>True</a:t>
            </a:r>
            <a:r>
              <a:rPr sz="975" b="1" spc="30">
                <a:latin typeface="Arial"/>
                <a:cs typeface="Arial"/>
              </a:rPr>
              <a:t> </a:t>
            </a:r>
            <a:r>
              <a:rPr sz="975" b="1">
                <a:latin typeface="Arial"/>
                <a:cs typeface="Arial"/>
              </a:rPr>
              <a:t>Positive</a:t>
            </a:r>
            <a:r>
              <a:rPr sz="975" b="1" spc="19">
                <a:latin typeface="Arial"/>
                <a:cs typeface="Arial"/>
              </a:rPr>
              <a:t> </a:t>
            </a:r>
            <a:r>
              <a:rPr sz="975" b="1">
                <a:latin typeface="Arial"/>
                <a:cs typeface="Arial"/>
              </a:rPr>
              <a:t>Rate</a:t>
            </a:r>
            <a:r>
              <a:rPr sz="975" b="1" spc="15">
                <a:latin typeface="Arial"/>
                <a:cs typeface="Arial"/>
              </a:rPr>
              <a:t> </a:t>
            </a:r>
            <a:r>
              <a:rPr sz="975" b="1" spc="-8">
                <a:latin typeface="Arial"/>
                <a:cs typeface="Arial"/>
              </a:rPr>
              <a:t>(Sensitivity)</a:t>
            </a:r>
            <a:endParaRPr sz="975">
              <a:latin typeface="Arial"/>
              <a:cs typeface="Arial"/>
            </a:endParaRPr>
          </a:p>
        </p:txBody>
      </p:sp>
      <p:sp>
        <p:nvSpPr>
          <p:cNvPr id="37" name="object 37"/>
          <p:cNvSpPr txBox="1"/>
          <p:nvPr/>
        </p:nvSpPr>
        <p:spPr>
          <a:xfrm>
            <a:off x="7297673" y="4441984"/>
            <a:ext cx="1270635" cy="377284"/>
          </a:xfrm>
          <a:prstGeom prst="rect">
            <a:avLst/>
          </a:prstGeom>
        </p:spPr>
        <p:txBody>
          <a:bodyPr vert="horz" wrap="square" lIns="0" tIns="8573" rIns="0" bIns="0" rtlCol="0">
            <a:spAutoFit/>
          </a:bodyPr>
          <a:lstStyle/>
          <a:p>
            <a:pPr marL="9525" marR="108109">
              <a:lnSpc>
                <a:spcPct val="102099"/>
              </a:lnSpc>
              <a:spcBef>
                <a:spcPts val="68"/>
              </a:spcBef>
            </a:pPr>
            <a:r>
              <a:rPr sz="788">
                <a:latin typeface="Arial"/>
                <a:cs typeface="Arial"/>
              </a:rPr>
              <a:t>Aβ42/Aβ40:</a:t>
            </a:r>
            <a:r>
              <a:rPr sz="788" spc="26">
                <a:latin typeface="Arial"/>
                <a:cs typeface="Arial"/>
              </a:rPr>
              <a:t> </a:t>
            </a:r>
            <a:r>
              <a:rPr sz="788">
                <a:latin typeface="Arial"/>
                <a:cs typeface="Arial"/>
              </a:rPr>
              <a:t>AUC</a:t>
            </a:r>
            <a:r>
              <a:rPr sz="788" spc="19">
                <a:latin typeface="Arial"/>
                <a:cs typeface="Arial"/>
              </a:rPr>
              <a:t> </a:t>
            </a:r>
            <a:r>
              <a:rPr sz="788">
                <a:latin typeface="Arial"/>
                <a:cs typeface="Arial"/>
              </a:rPr>
              <a:t>=</a:t>
            </a:r>
            <a:r>
              <a:rPr sz="788" spc="15">
                <a:latin typeface="Arial"/>
                <a:cs typeface="Arial"/>
              </a:rPr>
              <a:t> </a:t>
            </a:r>
            <a:r>
              <a:rPr sz="788" spc="-15">
                <a:latin typeface="Arial"/>
                <a:cs typeface="Arial"/>
              </a:rPr>
              <a:t>0.936 </a:t>
            </a:r>
            <a:r>
              <a:rPr sz="788">
                <a:latin typeface="Arial"/>
                <a:cs typeface="Arial"/>
              </a:rPr>
              <a:t>t-tau/Aβ42:</a:t>
            </a:r>
            <a:r>
              <a:rPr sz="788" spc="8">
                <a:latin typeface="Arial"/>
                <a:cs typeface="Arial"/>
              </a:rPr>
              <a:t> </a:t>
            </a:r>
            <a:r>
              <a:rPr sz="788">
                <a:latin typeface="Arial"/>
                <a:cs typeface="Arial"/>
              </a:rPr>
              <a:t>AUC</a:t>
            </a:r>
            <a:r>
              <a:rPr sz="788" spc="26">
                <a:latin typeface="Arial"/>
                <a:cs typeface="Arial"/>
              </a:rPr>
              <a:t> </a:t>
            </a:r>
            <a:r>
              <a:rPr sz="788">
                <a:latin typeface="Arial"/>
                <a:cs typeface="Arial"/>
              </a:rPr>
              <a:t>=</a:t>
            </a:r>
            <a:r>
              <a:rPr sz="788" spc="19">
                <a:latin typeface="Arial"/>
                <a:cs typeface="Arial"/>
              </a:rPr>
              <a:t> </a:t>
            </a:r>
            <a:r>
              <a:rPr sz="788" spc="-15">
                <a:latin typeface="Arial"/>
                <a:cs typeface="Arial"/>
              </a:rPr>
              <a:t>0.941</a:t>
            </a:r>
            <a:endParaRPr sz="788">
              <a:latin typeface="Arial"/>
              <a:cs typeface="Arial"/>
            </a:endParaRPr>
          </a:p>
          <a:p>
            <a:pPr marL="9525">
              <a:spcBef>
                <a:spcPts val="19"/>
              </a:spcBef>
            </a:pPr>
            <a:r>
              <a:rPr sz="788" spc="-8">
                <a:latin typeface="Arial"/>
                <a:cs typeface="Arial"/>
              </a:rPr>
              <a:t>p-</a:t>
            </a:r>
            <a:r>
              <a:rPr sz="788">
                <a:latin typeface="Arial"/>
                <a:cs typeface="Arial"/>
              </a:rPr>
              <a:t>tau181/Aβ42:</a:t>
            </a:r>
            <a:r>
              <a:rPr sz="788" spc="8">
                <a:latin typeface="Arial"/>
                <a:cs typeface="Arial"/>
              </a:rPr>
              <a:t> </a:t>
            </a:r>
            <a:r>
              <a:rPr sz="788">
                <a:latin typeface="Arial"/>
                <a:cs typeface="Arial"/>
              </a:rPr>
              <a:t>AUC</a:t>
            </a:r>
            <a:r>
              <a:rPr sz="788" spc="30">
                <a:latin typeface="Arial"/>
                <a:cs typeface="Arial"/>
              </a:rPr>
              <a:t> </a:t>
            </a:r>
            <a:r>
              <a:rPr sz="788">
                <a:latin typeface="Arial"/>
                <a:cs typeface="Arial"/>
              </a:rPr>
              <a:t>=</a:t>
            </a:r>
            <a:r>
              <a:rPr sz="788" spc="15">
                <a:latin typeface="Arial"/>
                <a:cs typeface="Arial"/>
              </a:rPr>
              <a:t> </a:t>
            </a:r>
            <a:r>
              <a:rPr sz="788" spc="-15">
                <a:latin typeface="Arial"/>
                <a:cs typeface="Arial"/>
              </a:rPr>
              <a:t>0.94</a:t>
            </a:r>
            <a:endParaRPr sz="788">
              <a:latin typeface="Arial"/>
              <a:cs typeface="Arial"/>
            </a:endParaRPr>
          </a:p>
        </p:txBody>
      </p:sp>
      <p:grpSp>
        <p:nvGrpSpPr>
          <p:cNvPr id="38" name="object 38"/>
          <p:cNvGrpSpPr/>
          <p:nvPr/>
        </p:nvGrpSpPr>
        <p:grpSpPr>
          <a:xfrm>
            <a:off x="6342698" y="2214848"/>
            <a:ext cx="2446972" cy="2703195"/>
            <a:chOff x="8456930" y="1810130"/>
            <a:chExt cx="3262629" cy="3604260"/>
          </a:xfrm>
        </p:grpSpPr>
        <p:sp>
          <p:nvSpPr>
            <p:cNvPr id="39" name="object 39"/>
            <p:cNvSpPr/>
            <p:nvPr/>
          </p:nvSpPr>
          <p:spPr>
            <a:xfrm>
              <a:off x="8475472" y="1994280"/>
              <a:ext cx="997585" cy="1985645"/>
            </a:xfrm>
            <a:custGeom>
              <a:avLst/>
              <a:gdLst/>
              <a:ahLst/>
              <a:cxnLst/>
              <a:rect l="l" t="t" r="r" b="b"/>
              <a:pathLst>
                <a:path w="997584" h="1985645">
                  <a:moveTo>
                    <a:pt x="997076" y="0"/>
                  </a:moveTo>
                  <a:lnTo>
                    <a:pt x="874776" y="0"/>
                  </a:lnTo>
                  <a:lnTo>
                    <a:pt x="874776" y="45212"/>
                  </a:lnTo>
                  <a:lnTo>
                    <a:pt x="684402" y="45212"/>
                  </a:lnTo>
                  <a:lnTo>
                    <a:pt x="684402" y="95123"/>
                  </a:lnTo>
                  <a:lnTo>
                    <a:pt x="630047" y="95123"/>
                  </a:lnTo>
                  <a:lnTo>
                    <a:pt x="630047" y="145034"/>
                  </a:lnTo>
                  <a:lnTo>
                    <a:pt x="330834" y="145034"/>
                  </a:lnTo>
                  <a:lnTo>
                    <a:pt x="330834" y="221996"/>
                  </a:lnTo>
                  <a:lnTo>
                    <a:pt x="276478" y="221996"/>
                  </a:lnTo>
                  <a:lnTo>
                    <a:pt x="276478" y="258318"/>
                  </a:lnTo>
                  <a:lnTo>
                    <a:pt x="240156" y="258318"/>
                  </a:lnTo>
                  <a:lnTo>
                    <a:pt x="240156" y="308102"/>
                  </a:lnTo>
                  <a:lnTo>
                    <a:pt x="194945" y="308102"/>
                  </a:lnTo>
                  <a:lnTo>
                    <a:pt x="194945" y="344424"/>
                  </a:lnTo>
                  <a:lnTo>
                    <a:pt x="163195" y="344424"/>
                  </a:lnTo>
                  <a:lnTo>
                    <a:pt x="163195" y="444119"/>
                  </a:lnTo>
                  <a:lnTo>
                    <a:pt x="131445" y="444119"/>
                  </a:lnTo>
                  <a:lnTo>
                    <a:pt x="131445" y="611759"/>
                  </a:lnTo>
                  <a:lnTo>
                    <a:pt x="104267" y="611759"/>
                  </a:lnTo>
                  <a:lnTo>
                    <a:pt x="104267" y="652653"/>
                  </a:lnTo>
                  <a:lnTo>
                    <a:pt x="81533" y="652653"/>
                  </a:lnTo>
                  <a:lnTo>
                    <a:pt x="81533" y="824865"/>
                  </a:lnTo>
                  <a:lnTo>
                    <a:pt x="58927" y="824865"/>
                  </a:lnTo>
                  <a:lnTo>
                    <a:pt x="58927" y="1944370"/>
                  </a:lnTo>
                  <a:lnTo>
                    <a:pt x="27177" y="1944370"/>
                  </a:lnTo>
                  <a:lnTo>
                    <a:pt x="27177" y="1985137"/>
                  </a:lnTo>
                  <a:lnTo>
                    <a:pt x="0" y="1985137"/>
                  </a:lnTo>
                </a:path>
              </a:pathLst>
            </a:custGeom>
            <a:ln w="19050">
              <a:solidFill>
                <a:srgbClr val="C00000"/>
              </a:solidFill>
            </a:ln>
          </p:spPr>
          <p:txBody>
            <a:bodyPr wrap="square" lIns="0" tIns="0" rIns="0" bIns="0" rtlCol="0"/>
            <a:lstStyle/>
            <a:p>
              <a:endParaRPr sz="1350"/>
            </a:p>
          </p:txBody>
        </p:sp>
        <p:sp>
          <p:nvSpPr>
            <p:cNvPr id="40" name="object 40"/>
            <p:cNvSpPr/>
            <p:nvPr/>
          </p:nvSpPr>
          <p:spPr>
            <a:xfrm>
              <a:off x="8470900" y="2003297"/>
              <a:ext cx="1282700" cy="1205865"/>
            </a:xfrm>
            <a:custGeom>
              <a:avLst/>
              <a:gdLst/>
              <a:ahLst/>
              <a:cxnLst/>
              <a:rect l="l" t="t" r="r" b="b"/>
              <a:pathLst>
                <a:path w="1282700" h="1205864">
                  <a:moveTo>
                    <a:pt x="0" y="1205611"/>
                  </a:moveTo>
                  <a:lnTo>
                    <a:pt x="0" y="992631"/>
                  </a:lnTo>
                  <a:lnTo>
                    <a:pt x="31750" y="992631"/>
                  </a:lnTo>
                  <a:lnTo>
                    <a:pt x="31750" y="602741"/>
                  </a:lnTo>
                  <a:lnTo>
                    <a:pt x="113410" y="602741"/>
                  </a:lnTo>
                  <a:lnTo>
                    <a:pt x="113410" y="385190"/>
                  </a:lnTo>
                  <a:lnTo>
                    <a:pt x="172339" y="385190"/>
                  </a:lnTo>
                  <a:lnTo>
                    <a:pt x="172339" y="299085"/>
                  </a:lnTo>
                  <a:lnTo>
                    <a:pt x="249300" y="299085"/>
                  </a:lnTo>
                  <a:lnTo>
                    <a:pt x="249300" y="212978"/>
                  </a:lnTo>
                  <a:lnTo>
                    <a:pt x="339978" y="212978"/>
                  </a:lnTo>
                  <a:lnTo>
                    <a:pt x="339978" y="167639"/>
                  </a:lnTo>
                  <a:lnTo>
                    <a:pt x="661797" y="167639"/>
                  </a:lnTo>
                  <a:lnTo>
                    <a:pt x="661797" y="95123"/>
                  </a:lnTo>
                  <a:lnTo>
                    <a:pt x="829436" y="95123"/>
                  </a:lnTo>
                  <a:lnTo>
                    <a:pt x="829436" y="40766"/>
                  </a:lnTo>
                  <a:lnTo>
                    <a:pt x="1282700" y="40766"/>
                  </a:lnTo>
                  <a:lnTo>
                    <a:pt x="1282700" y="0"/>
                  </a:lnTo>
                </a:path>
              </a:pathLst>
            </a:custGeom>
            <a:ln w="19050">
              <a:solidFill>
                <a:srgbClr val="155F82"/>
              </a:solidFill>
            </a:ln>
          </p:spPr>
          <p:txBody>
            <a:bodyPr wrap="square" lIns="0" tIns="0" rIns="0" bIns="0" rtlCol="0"/>
            <a:lstStyle/>
            <a:p>
              <a:endParaRPr sz="1350"/>
            </a:p>
          </p:txBody>
        </p:sp>
        <p:sp>
          <p:nvSpPr>
            <p:cNvPr id="41" name="object 41"/>
            <p:cNvSpPr/>
            <p:nvPr/>
          </p:nvSpPr>
          <p:spPr>
            <a:xfrm>
              <a:off x="8466455" y="1831085"/>
              <a:ext cx="3231515" cy="3562350"/>
            </a:xfrm>
            <a:custGeom>
              <a:avLst/>
              <a:gdLst/>
              <a:ahLst/>
              <a:cxnLst/>
              <a:rect l="l" t="t" r="r" b="b"/>
              <a:pathLst>
                <a:path w="3231515" h="3562350">
                  <a:moveTo>
                    <a:pt x="0" y="3562350"/>
                  </a:moveTo>
                  <a:lnTo>
                    <a:pt x="0" y="1368805"/>
                  </a:lnTo>
                  <a:lnTo>
                    <a:pt x="45339" y="1368805"/>
                  </a:lnTo>
                  <a:lnTo>
                    <a:pt x="45339" y="1164843"/>
                  </a:lnTo>
                  <a:lnTo>
                    <a:pt x="72517" y="1164843"/>
                  </a:lnTo>
                  <a:lnTo>
                    <a:pt x="72517" y="697991"/>
                  </a:lnTo>
                  <a:lnTo>
                    <a:pt x="104267" y="697991"/>
                  </a:lnTo>
                  <a:lnTo>
                    <a:pt x="104267" y="566547"/>
                  </a:lnTo>
                  <a:lnTo>
                    <a:pt x="203962" y="566547"/>
                  </a:lnTo>
                  <a:lnTo>
                    <a:pt x="203962" y="475868"/>
                  </a:lnTo>
                  <a:lnTo>
                    <a:pt x="276478" y="475868"/>
                  </a:lnTo>
                  <a:lnTo>
                    <a:pt x="276478" y="398779"/>
                  </a:lnTo>
                  <a:lnTo>
                    <a:pt x="308101" y="398779"/>
                  </a:lnTo>
                  <a:lnTo>
                    <a:pt x="308101" y="348996"/>
                  </a:lnTo>
                  <a:lnTo>
                    <a:pt x="344424" y="348996"/>
                  </a:lnTo>
                  <a:lnTo>
                    <a:pt x="344424" y="303656"/>
                  </a:lnTo>
                  <a:lnTo>
                    <a:pt x="648080" y="303656"/>
                  </a:lnTo>
                  <a:lnTo>
                    <a:pt x="648080" y="258317"/>
                  </a:lnTo>
                  <a:lnTo>
                    <a:pt x="779526" y="258317"/>
                  </a:lnTo>
                  <a:lnTo>
                    <a:pt x="779526" y="212978"/>
                  </a:lnTo>
                  <a:lnTo>
                    <a:pt x="978916" y="212978"/>
                  </a:lnTo>
                  <a:lnTo>
                    <a:pt x="978916" y="172212"/>
                  </a:lnTo>
                  <a:lnTo>
                    <a:pt x="2139188" y="172212"/>
                  </a:lnTo>
                  <a:lnTo>
                    <a:pt x="3231515" y="0"/>
                  </a:lnTo>
                </a:path>
              </a:pathLst>
            </a:custGeom>
            <a:ln w="19050">
              <a:solidFill>
                <a:srgbClr val="0E9ED4"/>
              </a:solidFill>
            </a:ln>
          </p:spPr>
          <p:txBody>
            <a:bodyPr wrap="square" lIns="0" tIns="0" rIns="0" bIns="0" rtlCol="0"/>
            <a:lstStyle/>
            <a:p>
              <a:endParaRPr sz="1350"/>
            </a:p>
          </p:txBody>
        </p:sp>
        <p:sp>
          <p:nvSpPr>
            <p:cNvPr id="42" name="object 42"/>
            <p:cNvSpPr/>
            <p:nvPr/>
          </p:nvSpPr>
          <p:spPr>
            <a:xfrm>
              <a:off x="9491472" y="4890388"/>
              <a:ext cx="158750" cy="0"/>
            </a:xfrm>
            <a:custGeom>
              <a:avLst/>
              <a:gdLst/>
              <a:ahLst/>
              <a:cxnLst/>
              <a:rect l="l" t="t" r="r" b="b"/>
              <a:pathLst>
                <a:path w="158750">
                  <a:moveTo>
                    <a:pt x="0" y="0"/>
                  </a:moveTo>
                  <a:lnTo>
                    <a:pt x="158623" y="0"/>
                  </a:lnTo>
                </a:path>
              </a:pathLst>
            </a:custGeom>
            <a:ln w="19050">
              <a:solidFill>
                <a:srgbClr val="C00000"/>
              </a:solidFill>
            </a:ln>
          </p:spPr>
          <p:txBody>
            <a:bodyPr wrap="square" lIns="0" tIns="0" rIns="0" bIns="0" rtlCol="0"/>
            <a:lstStyle/>
            <a:p>
              <a:endParaRPr sz="1350"/>
            </a:p>
          </p:txBody>
        </p:sp>
        <p:sp>
          <p:nvSpPr>
            <p:cNvPr id="43" name="object 43"/>
            <p:cNvSpPr/>
            <p:nvPr/>
          </p:nvSpPr>
          <p:spPr>
            <a:xfrm>
              <a:off x="9487027" y="5060314"/>
              <a:ext cx="158750" cy="0"/>
            </a:xfrm>
            <a:custGeom>
              <a:avLst/>
              <a:gdLst/>
              <a:ahLst/>
              <a:cxnLst/>
              <a:rect l="l" t="t" r="r" b="b"/>
              <a:pathLst>
                <a:path w="158750">
                  <a:moveTo>
                    <a:pt x="0" y="0"/>
                  </a:moveTo>
                  <a:lnTo>
                    <a:pt x="158623" y="0"/>
                  </a:lnTo>
                </a:path>
              </a:pathLst>
            </a:custGeom>
            <a:ln w="19050">
              <a:solidFill>
                <a:srgbClr val="0E9ED4"/>
              </a:solidFill>
            </a:ln>
          </p:spPr>
          <p:txBody>
            <a:bodyPr wrap="square" lIns="0" tIns="0" rIns="0" bIns="0" rtlCol="0"/>
            <a:lstStyle/>
            <a:p>
              <a:endParaRPr sz="1350"/>
            </a:p>
          </p:txBody>
        </p:sp>
        <p:sp>
          <p:nvSpPr>
            <p:cNvPr id="44" name="object 44"/>
            <p:cNvSpPr/>
            <p:nvPr/>
          </p:nvSpPr>
          <p:spPr>
            <a:xfrm>
              <a:off x="9487027" y="5234051"/>
              <a:ext cx="158750" cy="0"/>
            </a:xfrm>
            <a:custGeom>
              <a:avLst/>
              <a:gdLst/>
              <a:ahLst/>
              <a:cxnLst/>
              <a:rect l="l" t="t" r="r" b="b"/>
              <a:pathLst>
                <a:path w="158750">
                  <a:moveTo>
                    <a:pt x="0" y="0"/>
                  </a:moveTo>
                  <a:lnTo>
                    <a:pt x="158623" y="0"/>
                  </a:lnTo>
                </a:path>
              </a:pathLst>
            </a:custGeom>
            <a:ln w="19050">
              <a:solidFill>
                <a:srgbClr val="155F82"/>
              </a:solidFill>
            </a:ln>
          </p:spPr>
          <p:txBody>
            <a:bodyPr wrap="square" lIns="0" tIns="0" rIns="0" bIns="0" rtlCol="0"/>
            <a:lstStyle/>
            <a:p>
              <a:endParaRPr sz="1350"/>
            </a:p>
          </p:txBody>
        </p:sp>
        <p:sp>
          <p:nvSpPr>
            <p:cNvPr id="45" name="object 45"/>
            <p:cNvSpPr/>
            <p:nvPr/>
          </p:nvSpPr>
          <p:spPr>
            <a:xfrm>
              <a:off x="8470773" y="1819655"/>
              <a:ext cx="3239135" cy="3585210"/>
            </a:xfrm>
            <a:custGeom>
              <a:avLst/>
              <a:gdLst/>
              <a:ahLst/>
              <a:cxnLst/>
              <a:rect l="l" t="t" r="r" b="b"/>
              <a:pathLst>
                <a:path w="3239134" h="3585210">
                  <a:moveTo>
                    <a:pt x="0" y="3584829"/>
                  </a:moveTo>
                  <a:lnTo>
                    <a:pt x="3239007" y="0"/>
                  </a:lnTo>
                </a:path>
              </a:pathLst>
            </a:custGeom>
            <a:ln w="19050">
              <a:solidFill>
                <a:srgbClr val="7E7E7E"/>
              </a:solidFill>
            </a:ln>
          </p:spPr>
          <p:txBody>
            <a:bodyPr wrap="square" lIns="0" tIns="0" rIns="0" bIns="0" rtlCol="0"/>
            <a:lstStyle/>
            <a:p>
              <a:endParaRPr sz="1350"/>
            </a:p>
          </p:txBody>
        </p:sp>
      </p:grpSp>
      <p:sp>
        <p:nvSpPr>
          <p:cNvPr id="46" name="object 46"/>
          <p:cNvSpPr/>
          <p:nvPr/>
        </p:nvSpPr>
        <p:spPr>
          <a:xfrm>
            <a:off x="2889599" y="2016919"/>
            <a:ext cx="345281" cy="375285"/>
          </a:xfrm>
          <a:custGeom>
            <a:avLst/>
            <a:gdLst/>
            <a:ahLst/>
            <a:cxnLst/>
            <a:rect l="l" t="t" r="r" b="b"/>
            <a:pathLst>
              <a:path w="460375" h="500380">
                <a:moveTo>
                  <a:pt x="459778" y="0"/>
                </a:moveTo>
                <a:lnTo>
                  <a:pt x="0" y="0"/>
                </a:lnTo>
                <a:lnTo>
                  <a:pt x="0" y="499872"/>
                </a:lnTo>
                <a:lnTo>
                  <a:pt x="459778" y="499872"/>
                </a:lnTo>
                <a:lnTo>
                  <a:pt x="459778" y="0"/>
                </a:lnTo>
                <a:close/>
              </a:path>
            </a:pathLst>
          </a:custGeom>
          <a:solidFill>
            <a:srgbClr val="FFFFFF"/>
          </a:solidFill>
        </p:spPr>
        <p:txBody>
          <a:bodyPr wrap="square" lIns="0" tIns="0" rIns="0" bIns="0" rtlCol="0"/>
          <a:lstStyle/>
          <a:p>
            <a:endParaRPr sz="1350"/>
          </a:p>
        </p:txBody>
      </p:sp>
      <p:sp>
        <p:nvSpPr>
          <p:cNvPr id="47" name="object 47"/>
          <p:cNvSpPr txBox="1"/>
          <p:nvPr/>
        </p:nvSpPr>
        <p:spPr>
          <a:xfrm>
            <a:off x="3033141" y="2144077"/>
            <a:ext cx="160020" cy="132312"/>
          </a:xfrm>
          <a:prstGeom prst="rect">
            <a:avLst/>
          </a:prstGeom>
        </p:spPr>
        <p:txBody>
          <a:bodyPr vert="horz" wrap="square" lIns="0" tIns="10953" rIns="0" bIns="0" rtlCol="0">
            <a:spAutoFit/>
          </a:bodyPr>
          <a:lstStyle/>
          <a:p>
            <a:pPr marL="9525">
              <a:spcBef>
                <a:spcPts val="86"/>
              </a:spcBef>
            </a:pPr>
            <a:r>
              <a:rPr sz="788" spc="-19">
                <a:latin typeface="Arial"/>
                <a:cs typeface="Arial"/>
              </a:rPr>
              <a:t>1.0</a:t>
            </a:r>
            <a:endParaRPr sz="788">
              <a:latin typeface="Arial"/>
              <a:cs typeface="Arial"/>
            </a:endParaRPr>
          </a:p>
        </p:txBody>
      </p:sp>
      <p:sp>
        <p:nvSpPr>
          <p:cNvPr id="48" name="object 48"/>
          <p:cNvSpPr/>
          <p:nvPr/>
        </p:nvSpPr>
        <p:spPr>
          <a:xfrm>
            <a:off x="5948839" y="2014347"/>
            <a:ext cx="345281" cy="375285"/>
          </a:xfrm>
          <a:custGeom>
            <a:avLst/>
            <a:gdLst/>
            <a:ahLst/>
            <a:cxnLst/>
            <a:rect l="l" t="t" r="r" b="b"/>
            <a:pathLst>
              <a:path w="460375" h="500380">
                <a:moveTo>
                  <a:pt x="459778" y="0"/>
                </a:moveTo>
                <a:lnTo>
                  <a:pt x="0" y="0"/>
                </a:lnTo>
                <a:lnTo>
                  <a:pt x="0" y="499872"/>
                </a:lnTo>
                <a:lnTo>
                  <a:pt x="459778" y="499872"/>
                </a:lnTo>
                <a:lnTo>
                  <a:pt x="459778" y="0"/>
                </a:lnTo>
                <a:close/>
              </a:path>
            </a:pathLst>
          </a:custGeom>
          <a:solidFill>
            <a:srgbClr val="FFFFFF"/>
          </a:solidFill>
        </p:spPr>
        <p:txBody>
          <a:bodyPr wrap="square" lIns="0" tIns="0" rIns="0" bIns="0" rtlCol="0"/>
          <a:lstStyle/>
          <a:p>
            <a:endParaRPr sz="1350"/>
          </a:p>
        </p:txBody>
      </p:sp>
      <p:sp>
        <p:nvSpPr>
          <p:cNvPr id="49" name="object 49"/>
          <p:cNvSpPr txBox="1"/>
          <p:nvPr/>
        </p:nvSpPr>
        <p:spPr>
          <a:xfrm>
            <a:off x="6102096" y="2150745"/>
            <a:ext cx="160020" cy="132312"/>
          </a:xfrm>
          <a:prstGeom prst="rect">
            <a:avLst/>
          </a:prstGeom>
        </p:spPr>
        <p:txBody>
          <a:bodyPr vert="horz" wrap="square" lIns="0" tIns="10953" rIns="0" bIns="0" rtlCol="0">
            <a:spAutoFit/>
          </a:bodyPr>
          <a:lstStyle/>
          <a:p>
            <a:pPr marL="9525">
              <a:spcBef>
                <a:spcPts val="86"/>
              </a:spcBef>
            </a:pPr>
            <a:r>
              <a:rPr sz="788" spc="-19">
                <a:latin typeface="Arial"/>
                <a:cs typeface="Arial"/>
              </a:rPr>
              <a:t>1.0</a:t>
            </a:r>
            <a:endParaRPr sz="788">
              <a:latin typeface="Arial"/>
              <a:cs typeface="Arial"/>
            </a:endParaRPr>
          </a:p>
        </p:txBody>
      </p:sp>
      <p:sp>
        <p:nvSpPr>
          <p:cNvPr id="50" name="object 50"/>
          <p:cNvSpPr/>
          <p:nvPr/>
        </p:nvSpPr>
        <p:spPr>
          <a:xfrm>
            <a:off x="5567363" y="5086949"/>
            <a:ext cx="345281" cy="375285"/>
          </a:xfrm>
          <a:custGeom>
            <a:avLst/>
            <a:gdLst/>
            <a:ahLst/>
            <a:cxnLst/>
            <a:rect l="l" t="t" r="r" b="b"/>
            <a:pathLst>
              <a:path w="460375" h="500379">
                <a:moveTo>
                  <a:pt x="459778" y="0"/>
                </a:moveTo>
                <a:lnTo>
                  <a:pt x="0" y="0"/>
                </a:lnTo>
                <a:lnTo>
                  <a:pt x="0" y="499872"/>
                </a:lnTo>
                <a:lnTo>
                  <a:pt x="459778" y="499872"/>
                </a:lnTo>
                <a:lnTo>
                  <a:pt x="459778" y="0"/>
                </a:lnTo>
                <a:close/>
              </a:path>
            </a:pathLst>
          </a:custGeom>
          <a:solidFill>
            <a:srgbClr val="FFFFFF"/>
          </a:solidFill>
        </p:spPr>
        <p:txBody>
          <a:bodyPr wrap="square" lIns="0" tIns="0" rIns="0" bIns="0" rtlCol="0"/>
          <a:lstStyle/>
          <a:p>
            <a:endParaRPr sz="1350"/>
          </a:p>
        </p:txBody>
      </p:sp>
      <p:sp>
        <p:nvSpPr>
          <p:cNvPr id="51" name="object 51"/>
          <p:cNvSpPr txBox="1"/>
          <p:nvPr/>
        </p:nvSpPr>
        <p:spPr>
          <a:xfrm>
            <a:off x="5600509" y="5050764"/>
            <a:ext cx="160496" cy="132312"/>
          </a:xfrm>
          <a:prstGeom prst="rect">
            <a:avLst/>
          </a:prstGeom>
        </p:spPr>
        <p:txBody>
          <a:bodyPr vert="horz" wrap="square" lIns="0" tIns="10953" rIns="0" bIns="0" rtlCol="0">
            <a:spAutoFit/>
          </a:bodyPr>
          <a:lstStyle/>
          <a:p>
            <a:pPr marL="9525">
              <a:spcBef>
                <a:spcPts val="86"/>
              </a:spcBef>
            </a:pPr>
            <a:r>
              <a:rPr sz="788" spc="-19">
                <a:latin typeface="Arial"/>
                <a:cs typeface="Arial"/>
              </a:rPr>
              <a:t>1.0</a:t>
            </a:r>
            <a:endParaRPr sz="788">
              <a:latin typeface="Arial"/>
              <a:cs typeface="Arial"/>
            </a:endParaRPr>
          </a:p>
        </p:txBody>
      </p:sp>
      <p:sp>
        <p:nvSpPr>
          <p:cNvPr id="52" name="object 52"/>
          <p:cNvSpPr/>
          <p:nvPr/>
        </p:nvSpPr>
        <p:spPr>
          <a:xfrm>
            <a:off x="8635460" y="5084788"/>
            <a:ext cx="345281" cy="375285"/>
          </a:xfrm>
          <a:custGeom>
            <a:avLst/>
            <a:gdLst/>
            <a:ahLst/>
            <a:cxnLst/>
            <a:rect l="l" t="t" r="r" b="b"/>
            <a:pathLst>
              <a:path w="460375" h="500379">
                <a:moveTo>
                  <a:pt x="459778" y="0"/>
                </a:moveTo>
                <a:lnTo>
                  <a:pt x="0" y="0"/>
                </a:lnTo>
                <a:lnTo>
                  <a:pt x="0" y="499871"/>
                </a:lnTo>
                <a:lnTo>
                  <a:pt x="459778" y="499871"/>
                </a:lnTo>
                <a:lnTo>
                  <a:pt x="459778" y="0"/>
                </a:lnTo>
                <a:close/>
              </a:path>
            </a:pathLst>
          </a:custGeom>
          <a:solidFill>
            <a:srgbClr val="FFFFFF"/>
          </a:solidFill>
        </p:spPr>
        <p:txBody>
          <a:bodyPr wrap="square" lIns="0" tIns="0" rIns="0" bIns="0" rtlCol="0"/>
          <a:lstStyle/>
          <a:p>
            <a:endParaRPr sz="1350"/>
          </a:p>
        </p:txBody>
      </p:sp>
      <p:sp>
        <p:nvSpPr>
          <p:cNvPr id="53" name="object 53"/>
          <p:cNvSpPr txBox="1"/>
          <p:nvPr/>
        </p:nvSpPr>
        <p:spPr>
          <a:xfrm>
            <a:off x="8669084" y="5048707"/>
            <a:ext cx="160496" cy="132312"/>
          </a:xfrm>
          <a:prstGeom prst="rect">
            <a:avLst/>
          </a:prstGeom>
        </p:spPr>
        <p:txBody>
          <a:bodyPr vert="horz" wrap="square" lIns="0" tIns="10953" rIns="0" bIns="0" rtlCol="0">
            <a:spAutoFit/>
          </a:bodyPr>
          <a:lstStyle/>
          <a:p>
            <a:pPr marL="9525">
              <a:spcBef>
                <a:spcPts val="86"/>
              </a:spcBef>
            </a:pPr>
            <a:r>
              <a:rPr sz="788" spc="-19">
                <a:latin typeface="Arial"/>
                <a:cs typeface="Arial"/>
              </a:rPr>
              <a:t>1.0</a:t>
            </a:r>
            <a:endParaRPr sz="788">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7220" y="589074"/>
            <a:ext cx="6834614" cy="1000850"/>
          </a:xfrm>
          <a:prstGeom prst="rect">
            <a:avLst/>
          </a:prstGeom>
        </p:spPr>
        <p:txBody>
          <a:bodyPr vert="horz" wrap="square" lIns="0" tIns="259651" rIns="0" bIns="0" rtlCol="0" anchor="b">
            <a:spAutoFit/>
          </a:bodyPr>
          <a:lstStyle/>
          <a:p>
            <a:pPr marL="484823">
              <a:lnSpc>
                <a:spcPct val="100000"/>
              </a:lnSpc>
              <a:spcBef>
                <a:spcPts val="79"/>
              </a:spcBef>
            </a:pPr>
            <a:r>
              <a:t>Neurofilament</a:t>
            </a:r>
            <a:r>
              <a:rPr spc="-11"/>
              <a:t> </a:t>
            </a:r>
            <a:r>
              <a:t>Light </a:t>
            </a:r>
            <a:r>
              <a:rPr spc="-8"/>
              <a:t>(NfL)</a:t>
            </a:r>
          </a:p>
        </p:txBody>
      </p:sp>
      <p:sp>
        <p:nvSpPr>
          <p:cNvPr id="3" name="object 3"/>
          <p:cNvSpPr txBox="1"/>
          <p:nvPr/>
        </p:nvSpPr>
        <p:spPr>
          <a:xfrm>
            <a:off x="687705" y="2113693"/>
            <a:ext cx="7693819" cy="3108704"/>
          </a:xfrm>
          <a:prstGeom prst="rect">
            <a:avLst/>
          </a:prstGeom>
        </p:spPr>
        <p:txBody>
          <a:bodyPr vert="horz" wrap="square" lIns="0" tIns="43339" rIns="0" bIns="0" rtlCol="0">
            <a:spAutoFit/>
          </a:bodyPr>
          <a:lstStyle/>
          <a:p>
            <a:pPr marL="180975" marR="3810" indent="-171926">
              <a:lnSpc>
                <a:spcPts val="2108"/>
              </a:lnSpc>
              <a:spcBef>
                <a:spcPts val="341"/>
              </a:spcBef>
              <a:buChar char="•"/>
              <a:tabLst>
                <a:tab pos="180975" algn="l"/>
              </a:tabLst>
            </a:pPr>
            <a:r>
              <a:rPr sz="1950">
                <a:solidFill>
                  <a:srgbClr val="1F1F1F"/>
                </a:solidFill>
                <a:latin typeface="Arial"/>
                <a:cs typeface="Arial"/>
              </a:rPr>
              <a:t>NfL</a:t>
            </a:r>
            <a:r>
              <a:rPr sz="1950" spc="-98">
                <a:solidFill>
                  <a:srgbClr val="1F1F1F"/>
                </a:solidFill>
                <a:latin typeface="Arial"/>
                <a:cs typeface="Arial"/>
              </a:rPr>
              <a:t> </a:t>
            </a:r>
            <a:r>
              <a:rPr sz="1950">
                <a:solidFill>
                  <a:srgbClr val="1F1F1F"/>
                </a:solidFill>
                <a:latin typeface="Arial"/>
                <a:cs typeface="Arial"/>
              </a:rPr>
              <a:t>is</a:t>
            </a:r>
            <a:r>
              <a:rPr sz="1950" spc="-26">
                <a:solidFill>
                  <a:srgbClr val="1F1F1F"/>
                </a:solidFill>
                <a:latin typeface="Arial"/>
                <a:cs typeface="Arial"/>
              </a:rPr>
              <a:t> </a:t>
            </a:r>
            <a:r>
              <a:rPr sz="1950">
                <a:solidFill>
                  <a:srgbClr val="1F1F1F"/>
                </a:solidFill>
                <a:latin typeface="Arial"/>
                <a:cs typeface="Arial"/>
              </a:rPr>
              <a:t>a</a:t>
            </a:r>
            <a:r>
              <a:rPr sz="1950" spc="-26">
                <a:solidFill>
                  <a:srgbClr val="1F1F1F"/>
                </a:solidFill>
                <a:latin typeface="Arial"/>
                <a:cs typeface="Arial"/>
              </a:rPr>
              <a:t> </a:t>
            </a:r>
            <a:r>
              <a:rPr lang="en-US" sz="1950">
                <a:solidFill>
                  <a:srgbClr val="1F1F1F"/>
                </a:solidFill>
                <a:latin typeface="Arial"/>
                <a:cs typeface="Arial"/>
              </a:rPr>
              <a:t>part</a:t>
            </a:r>
            <a:r>
              <a:rPr sz="1950" spc="-49">
                <a:solidFill>
                  <a:srgbClr val="1F1F1F"/>
                </a:solidFill>
                <a:latin typeface="Arial"/>
                <a:cs typeface="Arial"/>
              </a:rPr>
              <a:t> </a:t>
            </a:r>
            <a:r>
              <a:rPr sz="1950">
                <a:solidFill>
                  <a:srgbClr val="1F1F1F"/>
                </a:solidFill>
                <a:latin typeface="Arial"/>
                <a:cs typeface="Arial"/>
              </a:rPr>
              <a:t>of</a:t>
            </a:r>
            <a:r>
              <a:rPr sz="1950" spc="-23">
                <a:solidFill>
                  <a:srgbClr val="1F1F1F"/>
                </a:solidFill>
                <a:latin typeface="Arial"/>
                <a:cs typeface="Arial"/>
              </a:rPr>
              <a:t> </a:t>
            </a:r>
            <a:r>
              <a:rPr sz="1950">
                <a:solidFill>
                  <a:srgbClr val="1F1F1F"/>
                </a:solidFill>
                <a:latin typeface="Arial"/>
                <a:cs typeface="Arial"/>
              </a:rPr>
              <a:t>the</a:t>
            </a:r>
            <a:r>
              <a:rPr sz="1950" spc="-26">
                <a:solidFill>
                  <a:srgbClr val="1F1F1F"/>
                </a:solidFill>
                <a:latin typeface="Arial"/>
                <a:cs typeface="Arial"/>
              </a:rPr>
              <a:t> </a:t>
            </a:r>
            <a:r>
              <a:rPr sz="1950">
                <a:solidFill>
                  <a:srgbClr val="1F1F1F"/>
                </a:solidFill>
                <a:latin typeface="Arial"/>
                <a:cs typeface="Arial"/>
              </a:rPr>
              <a:t>axonal</a:t>
            </a:r>
            <a:r>
              <a:rPr sz="1950" spc="-38">
                <a:solidFill>
                  <a:srgbClr val="1F1F1F"/>
                </a:solidFill>
                <a:latin typeface="Arial"/>
                <a:cs typeface="Arial"/>
              </a:rPr>
              <a:t> </a:t>
            </a:r>
            <a:r>
              <a:rPr sz="1950">
                <a:solidFill>
                  <a:srgbClr val="1F1F1F"/>
                </a:solidFill>
                <a:latin typeface="Arial"/>
                <a:cs typeface="Arial"/>
              </a:rPr>
              <a:t>cytoskeleton</a:t>
            </a:r>
            <a:r>
              <a:rPr sz="1950" spc="-41">
                <a:solidFill>
                  <a:srgbClr val="1F1F1F"/>
                </a:solidFill>
                <a:latin typeface="Arial"/>
                <a:cs typeface="Arial"/>
              </a:rPr>
              <a:t> </a:t>
            </a:r>
            <a:r>
              <a:rPr sz="1950">
                <a:solidFill>
                  <a:srgbClr val="1F1F1F"/>
                </a:solidFill>
                <a:latin typeface="Arial"/>
                <a:cs typeface="Arial"/>
              </a:rPr>
              <a:t>and</a:t>
            </a:r>
            <a:r>
              <a:rPr sz="1950" spc="-26">
                <a:solidFill>
                  <a:srgbClr val="1F1F1F"/>
                </a:solidFill>
                <a:latin typeface="Arial"/>
                <a:cs typeface="Arial"/>
              </a:rPr>
              <a:t> </a:t>
            </a:r>
            <a:r>
              <a:rPr sz="1950">
                <a:solidFill>
                  <a:srgbClr val="1F1F1F"/>
                </a:solidFill>
                <a:latin typeface="Arial"/>
                <a:cs typeface="Arial"/>
              </a:rPr>
              <a:t>found</a:t>
            </a:r>
            <a:r>
              <a:rPr sz="1950" spc="-45">
                <a:solidFill>
                  <a:srgbClr val="1F1F1F"/>
                </a:solidFill>
                <a:latin typeface="Arial"/>
                <a:cs typeface="Arial"/>
              </a:rPr>
              <a:t> </a:t>
            </a:r>
            <a:r>
              <a:rPr sz="1950" spc="-19">
                <a:solidFill>
                  <a:srgbClr val="1F1F1F"/>
                </a:solidFill>
                <a:latin typeface="Arial"/>
                <a:cs typeface="Arial"/>
              </a:rPr>
              <a:t>in </a:t>
            </a:r>
            <a:r>
              <a:rPr sz="1950">
                <a:solidFill>
                  <a:srgbClr val="1F1F1F"/>
                </a:solidFill>
                <a:latin typeface="Arial"/>
                <a:cs typeface="Arial"/>
              </a:rPr>
              <a:t>larger</a:t>
            </a:r>
            <a:r>
              <a:rPr sz="1950" spc="-19">
                <a:solidFill>
                  <a:srgbClr val="1F1F1F"/>
                </a:solidFill>
                <a:latin typeface="Arial"/>
                <a:cs typeface="Arial"/>
              </a:rPr>
              <a:t> </a:t>
            </a:r>
            <a:r>
              <a:rPr sz="1950">
                <a:solidFill>
                  <a:srgbClr val="1F1F1F"/>
                </a:solidFill>
                <a:latin typeface="Arial"/>
                <a:cs typeface="Arial"/>
              </a:rPr>
              <a:t>myelinated</a:t>
            </a:r>
            <a:r>
              <a:rPr sz="1950" spc="-34">
                <a:solidFill>
                  <a:srgbClr val="1F1F1F"/>
                </a:solidFill>
                <a:latin typeface="Arial"/>
                <a:cs typeface="Arial"/>
              </a:rPr>
              <a:t> </a:t>
            </a:r>
            <a:r>
              <a:rPr sz="1950" spc="-8">
                <a:solidFill>
                  <a:srgbClr val="1F1F1F"/>
                </a:solidFill>
                <a:latin typeface="Arial"/>
                <a:cs typeface="Arial"/>
              </a:rPr>
              <a:t>axons.</a:t>
            </a:r>
            <a:endParaRPr sz="1950">
              <a:latin typeface="Arial"/>
              <a:cs typeface="Arial"/>
            </a:endParaRPr>
          </a:p>
          <a:p>
            <a:pPr marL="180975" marR="1086326" indent="-171926">
              <a:lnSpc>
                <a:spcPts val="2108"/>
              </a:lnSpc>
              <a:spcBef>
                <a:spcPts val="746"/>
              </a:spcBef>
              <a:buChar char="•"/>
              <a:tabLst>
                <a:tab pos="180975" algn="l"/>
              </a:tabLst>
            </a:pPr>
            <a:r>
              <a:rPr sz="1950">
                <a:solidFill>
                  <a:srgbClr val="1F1F1F"/>
                </a:solidFill>
                <a:latin typeface="Arial"/>
                <a:cs typeface="Arial"/>
              </a:rPr>
              <a:t>It</a:t>
            </a:r>
            <a:r>
              <a:rPr sz="1950" spc="-34">
                <a:solidFill>
                  <a:srgbClr val="1F1F1F"/>
                </a:solidFill>
                <a:latin typeface="Arial"/>
                <a:cs typeface="Arial"/>
              </a:rPr>
              <a:t> </a:t>
            </a:r>
            <a:r>
              <a:rPr sz="1950">
                <a:solidFill>
                  <a:srgbClr val="1F1F1F"/>
                </a:solidFill>
                <a:latin typeface="Arial"/>
                <a:cs typeface="Arial"/>
              </a:rPr>
              <a:t>is</a:t>
            </a:r>
            <a:r>
              <a:rPr sz="1950" spc="-26">
                <a:solidFill>
                  <a:srgbClr val="1F1F1F"/>
                </a:solidFill>
                <a:latin typeface="Arial"/>
                <a:cs typeface="Arial"/>
              </a:rPr>
              <a:t> </a:t>
            </a:r>
            <a:r>
              <a:rPr sz="1950">
                <a:solidFill>
                  <a:srgbClr val="1F1F1F"/>
                </a:solidFill>
                <a:latin typeface="Arial"/>
                <a:cs typeface="Arial"/>
              </a:rPr>
              <a:t>released</a:t>
            </a:r>
            <a:r>
              <a:rPr sz="1950" spc="-38">
                <a:solidFill>
                  <a:srgbClr val="1F1F1F"/>
                </a:solidFill>
                <a:latin typeface="Arial"/>
                <a:cs typeface="Arial"/>
              </a:rPr>
              <a:t> </a:t>
            </a:r>
            <a:r>
              <a:rPr lang="en-US" sz="1950" spc="-38">
                <a:solidFill>
                  <a:srgbClr val="1F1F1F"/>
                </a:solidFill>
                <a:latin typeface="Arial"/>
                <a:cs typeface="Arial"/>
              </a:rPr>
              <a:t>with</a:t>
            </a:r>
            <a:r>
              <a:rPr sz="1950" spc="-23">
                <a:solidFill>
                  <a:srgbClr val="1F1F1F"/>
                </a:solidFill>
                <a:latin typeface="Arial"/>
                <a:cs typeface="Arial"/>
              </a:rPr>
              <a:t> </a:t>
            </a:r>
            <a:r>
              <a:rPr sz="1950">
                <a:solidFill>
                  <a:srgbClr val="1F1F1F"/>
                </a:solidFill>
                <a:latin typeface="Arial"/>
                <a:cs typeface="Arial"/>
              </a:rPr>
              <a:t>axonal</a:t>
            </a:r>
            <a:r>
              <a:rPr sz="1950" spc="-41">
                <a:solidFill>
                  <a:srgbClr val="1F1F1F"/>
                </a:solidFill>
                <a:latin typeface="Arial"/>
                <a:cs typeface="Arial"/>
              </a:rPr>
              <a:t> </a:t>
            </a:r>
            <a:r>
              <a:rPr sz="1950" spc="-8">
                <a:solidFill>
                  <a:srgbClr val="1F1F1F"/>
                </a:solidFill>
                <a:latin typeface="Arial"/>
                <a:cs typeface="Arial"/>
              </a:rPr>
              <a:t>injury,</a:t>
            </a:r>
            <a:r>
              <a:rPr sz="1950" spc="-34">
                <a:solidFill>
                  <a:srgbClr val="1F1F1F"/>
                </a:solidFill>
                <a:latin typeface="Arial"/>
                <a:cs typeface="Arial"/>
              </a:rPr>
              <a:t> </a:t>
            </a:r>
            <a:r>
              <a:rPr sz="1950">
                <a:solidFill>
                  <a:srgbClr val="1F1F1F"/>
                </a:solidFill>
                <a:latin typeface="Arial"/>
                <a:cs typeface="Arial"/>
              </a:rPr>
              <a:t>resulting</a:t>
            </a:r>
            <a:r>
              <a:rPr sz="1950" spc="-34">
                <a:solidFill>
                  <a:srgbClr val="1F1F1F"/>
                </a:solidFill>
                <a:latin typeface="Arial"/>
                <a:cs typeface="Arial"/>
              </a:rPr>
              <a:t> </a:t>
            </a:r>
            <a:r>
              <a:rPr sz="1950">
                <a:solidFill>
                  <a:srgbClr val="1F1F1F"/>
                </a:solidFill>
                <a:latin typeface="Arial"/>
                <a:cs typeface="Arial"/>
              </a:rPr>
              <a:t>in</a:t>
            </a:r>
            <a:r>
              <a:rPr sz="1950" spc="-30">
                <a:solidFill>
                  <a:srgbClr val="1F1F1F"/>
                </a:solidFill>
                <a:latin typeface="Arial"/>
                <a:cs typeface="Arial"/>
              </a:rPr>
              <a:t> </a:t>
            </a:r>
            <a:r>
              <a:rPr sz="1950">
                <a:solidFill>
                  <a:srgbClr val="1F1F1F"/>
                </a:solidFill>
                <a:latin typeface="Arial"/>
                <a:cs typeface="Arial"/>
              </a:rPr>
              <a:t>an</a:t>
            </a:r>
            <a:r>
              <a:rPr sz="1950" spc="-26">
                <a:solidFill>
                  <a:srgbClr val="1F1F1F"/>
                </a:solidFill>
                <a:latin typeface="Arial"/>
                <a:cs typeface="Arial"/>
              </a:rPr>
              <a:t> </a:t>
            </a:r>
            <a:r>
              <a:rPr sz="1950">
                <a:solidFill>
                  <a:srgbClr val="1F1F1F"/>
                </a:solidFill>
                <a:latin typeface="Arial"/>
                <a:cs typeface="Arial"/>
              </a:rPr>
              <a:t>increase</a:t>
            </a:r>
            <a:r>
              <a:rPr sz="1950" spc="-41">
                <a:solidFill>
                  <a:srgbClr val="1F1F1F"/>
                </a:solidFill>
                <a:latin typeface="Arial"/>
                <a:cs typeface="Arial"/>
              </a:rPr>
              <a:t> </a:t>
            </a:r>
            <a:r>
              <a:rPr sz="1950" spc="-19">
                <a:solidFill>
                  <a:srgbClr val="1F1F1F"/>
                </a:solidFill>
                <a:latin typeface="Arial"/>
                <a:cs typeface="Arial"/>
              </a:rPr>
              <a:t>in </a:t>
            </a:r>
            <a:r>
              <a:rPr sz="1950">
                <a:solidFill>
                  <a:srgbClr val="1F1F1F"/>
                </a:solidFill>
                <a:latin typeface="Arial"/>
                <a:cs typeface="Arial"/>
              </a:rPr>
              <a:t>concentration</a:t>
            </a:r>
            <a:r>
              <a:rPr sz="1950" spc="-38">
                <a:solidFill>
                  <a:srgbClr val="1F1F1F"/>
                </a:solidFill>
                <a:latin typeface="Arial"/>
                <a:cs typeface="Arial"/>
              </a:rPr>
              <a:t> </a:t>
            </a:r>
            <a:r>
              <a:rPr sz="1950">
                <a:solidFill>
                  <a:srgbClr val="1F1F1F"/>
                </a:solidFill>
                <a:latin typeface="Arial"/>
                <a:cs typeface="Arial"/>
              </a:rPr>
              <a:t>in</a:t>
            </a:r>
            <a:r>
              <a:rPr sz="1950" spc="-26">
                <a:solidFill>
                  <a:srgbClr val="1F1F1F"/>
                </a:solidFill>
                <a:latin typeface="Arial"/>
                <a:cs typeface="Arial"/>
              </a:rPr>
              <a:t> </a:t>
            </a:r>
            <a:r>
              <a:rPr sz="1950">
                <a:solidFill>
                  <a:srgbClr val="1F1F1F"/>
                </a:solidFill>
                <a:latin typeface="Arial"/>
                <a:cs typeface="Arial"/>
              </a:rPr>
              <a:t>CSF</a:t>
            </a:r>
            <a:r>
              <a:rPr sz="1950" spc="-41">
                <a:solidFill>
                  <a:srgbClr val="1F1F1F"/>
                </a:solidFill>
                <a:latin typeface="Arial"/>
                <a:cs typeface="Arial"/>
              </a:rPr>
              <a:t> </a:t>
            </a:r>
            <a:r>
              <a:rPr sz="1950">
                <a:solidFill>
                  <a:srgbClr val="1F1F1F"/>
                </a:solidFill>
                <a:latin typeface="Arial"/>
                <a:cs typeface="Arial"/>
              </a:rPr>
              <a:t>and</a:t>
            </a:r>
            <a:r>
              <a:rPr sz="1950" spc="-30">
                <a:solidFill>
                  <a:srgbClr val="1F1F1F"/>
                </a:solidFill>
                <a:latin typeface="Arial"/>
                <a:cs typeface="Arial"/>
              </a:rPr>
              <a:t> </a:t>
            </a:r>
            <a:r>
              <a:rPr sz="1950" spc="-8">
                <a:solidFill>
                  <a:srgbClr val="1F1F1F"/>
                </a:solidFill>
                <a:latin typeface="Arial"/>
                <a:cs typeface="Arial"/>
              </a:rPr>
              <a:t>blood.</a:t>
            </a:r>
            <a:endParaRPr sz="1950">
              <a:latin typeface="Arial"/>
              <a:cs typeface="Arial"/>
            </a:endParaRPr>
          </a:p>
          <a:p>
            <a:pPr marL="180975" marR="650081" indent="-171926">
              <a:lnSpc>
                <a:spcPts val="2108"/>
              </a:lnSpc>
              <a:spcBef>
                <a:spcPts val="743"/>
              </a:spcBef>
              <a:buChar char="•"/>
              <a:tabLst>
                <a:tab pos="180975" algn="l"/>
              </a:tabLst>
            </a:pPr>
            <a:r>
              <a:rPr sz="1950">
                <a:solidFill>
                  <a:srgbClr val="1F1F1F"/>
                </a:solidFill>
                <a:latin typeface="Arial"/>
                <a:cs typeface="Arial"/>
              </a:rPr>
              <a:t>Elevated</a:t>
            </a:r>
            <a:r>
              <a:rPr sz="1950" spc="-26">
                <a:solidFill>
                  <a:srgbClr val="1F1F1F"/>
                </a:solidFill>
                <a:latin typeface="Arial"/>
                <a:cs typeface="Arial"/>
              </a:rPr>
              <a:t> </a:t>
            </a:r>
            <a:r>
              <a:rPr sz="1950">
                <a:solidFill>
                  <a:srgbClr val="1F1F1F"/>
                </a:solidFill>
                <a:latin typeface="Arial"/>
                <a:cs typeface="Arial"/>
              </a:rPr>
              <a:t>CSF</a:t>
            </a:r>
            <a:r>
              <a:rPr sz="1950" spc="-15">
                <a:solidFill>
                  <a:srgbClr val="1F1F1F"/>
                </a:solidFill>
                <a:latin typeface="Arial"/>
                <a:cs typeface="Arial"/>
              </a:rPr>
              <a:t> </a:t>
            </a:r>
            <a:r>
              <a:rPr sz="1950">
                <a:solidFill>
                  <a:srgbClr val="1F1F1F"/>
                </a:solidFill>
                <a:latin typeface="Arial"/>
                <a:cs typeface="Arial"/>
              </a:rPr>
              <a:t>NfL</a:t>
            </a:r>
            <a:r>
              <a:rPr sz="1950" spc="-86">
                <a:solidFill>
                  <a:srgbClr val="1F1F1F"/>
                </a:solidFill>
                <a:latin typeface="Arial"/>
                <a:cs typeface="Arial"/>
              </a:rPr>
              <a:t> </a:t>
            </a:r>
            <a:r>
              <a:rPr sz="1950">
                <a:solidFill>
                  <a:srgbClr val="1F1F1F"/>
                </a:solidFill>
                <a:latin typeface="Arial"/>
                <a:cs typeface="Arial"/>
              </a:rPr>
              <a:t>was</a:t>
            </a:r>
            <a:r>
              <a:rPr sz="1950" spc="-23">
                <a:solidFill>
                  <a:srgbClr val="1F1F1F"/>
                </a:solidFill>
                <a:latin typeface="Arial"/>
                <a:cs typeface="Arial"/>
              </a:rPr>
              <a:t> </a:t>
            </a:r>
            <a:r>
              <a:rPr sz="1950">
                <a:solidFill>
                  <a:srgbClr val="1F1F1F"/>
                </a:solidFill>
                <a:latin typeface="Arial"/>
                <a:cs typeface="Arial"/>
              </a:rPr>
              <a:t>first</a:t>
            </a:r>
            <a:r>
              <a:rPr sz="1950" spc="-15">
                <a:solidFill>
                  <a:srgbClr val="1F1F1F"/>
                </a:solidFill>
                <a:latin typeface="Arial"/>
                <a:cs typeface="Arial"/>
              </a:rPr>
              <a:t> </a:t>
            </a:r>
            <a:r>
              <a:rPr sz="1950">
                <a:solidFill>
                  <a:srgbClr val="1F1F1F"/>
                </a:solidFill>
                <a:latin typeface="Arial"/>
                <a:cs typeface="Arial"/>
              </a:rPr>
              <a:t>associated</a:t>
            </a:r>
            <a:r>
              <a:rPr sz="1950" spc="-38">
                <a:solidFill>
                  <a:srgbClr val="1F1F1F"/>
                </a:solidFill>
                <a:latin typeface="Arial"/>
                <a:cs typeface="Arial"/>
              </a:rPr>
              <a:t> </a:t>
            </a:r>
            <a:r>
              <a:rPr sz="1950">
                <a:solidFill>
                  <a:srgbClr val="1F1F1F"/>
                </a:solidFill>
                <a:latin typeface="Arial"/>
                <a:cs typeface="Arial"/>
              </a:rPr>
              <a:t>with</a:t>
            </a:r>
            <a:r>
              <a:rPr sz="1950" spc="-15">
                <a:solidFill>
                  <a:srgbClr val="1F1F1F"/>
                </a:solidFill>
                <a:latin typeface="Arial"/>
                <a:cs typeface="Arial"/>
              </a:rPr>
              <a:t> </a:t>
            </a:r>
            <a:r>
              <a:rPr sz="1950" spc="-8">
                <a:solidFill>
                  <a:srgbClr val="1F1F1F"/>
                </a:solidFill>
                <a:latin typeface="Arial"/>
                <a:cs typeface="Arial"/>
              </a:rPr>
              <a:t>neurodegenerative </a:t>
            </a:r>
            <a:r>
              <a:rPr sz="1950">
                <a:solidFill>
                  <a:srgbClr val="1F1F1F"/>
                </a:solidFill>
                <a:latin typeface="Arial"/>
                <a:cs typeface="Arial"/>
              </a:rPr>
              <a:t>diseases</a:t>
            </a:r>
            <a:r>
              <a:rPr sz="1950" spc="-26">
                <a:solidFill>
                  <a:srgbClr val="1F1F1F"/>
                </a:solidFill>
                <a:latin typeface="Arial"/>
                <a:cs typeface="Arial"/>
              </a:rPr>
              <a:t> </a:t>
            </a:r>
            <a:r>
              <a:rPr sz="1950">
                <a:solidFill>
                  <a:srgbClr val="1F1F1F"/>
                </a:solidFill>
                <a:latin typeface="Arial"/>
                <a:cs typeface="Arial"/>
              </a:rPr>
              <a:t>in</a:t>
            </a:r>
            <a:r>
              <a:rPr sz="1950" spc="-11">
                <a:solidFill>
                  <a:srgbClr val="1F1F1F"/>
                </a:solidFill>
                <a:latin typeface="Arial"/>
                <a:cs typeface="Arial"/>
              </a:rPr>
              <a:t> </a:t>
            </a:r>
            <a:r>
              <a:rPr sz="1950" spc="-15">
                <a:solidFill>
                  <a:srgbClr val="1F1F1F"/>
                </a:solidFill>
                <a:latin typeface="Arial"/>
                <a:cs typeface="Arial"/>
              </a:rPr>
              <a:t>1996.</a:t>
            </a:r>
            <a:endParaRPr sz="1950">
              <a:latin typeface="Arial"/>
              <a:cs typeface="Arial"/>
            </a:endParaRPr>
          </a:p>
          <a:p>
            <a:pPr marL="180975" marR="336709" indent="-171926">
              <a:lnSpc>
                <a:spcPts val="2108"/>
              </a:lnSpc>
              <a:spcBef>
                <a:spcPts val="754"/>
              </a:spcBef>
              <a:buChar char="•"/>
              <a:tabLst>
                <a:tab pos="180975" algn="l"/>
              </a:tabLst>
            </a:pPr>
            <a:r>
              <a:rPr sz="1950">
                <a:solidFill>
                  <a:srgbClr val="1F1F1F"/>
                </a:solidFill>
                <a:latin typeface="Arial"/>
                <a:cs typeface="Arial"/>
              </a:rPr>
              <a:t>CSF</a:t>
            </a:r>
            <a:r>
              <a:rPr sz="1950" spc="-30">
                <a:solidFill>
                  <a:srgbClr val="1F1F1F"/>
                </a:solidFill>
                <a:latin typeface="Arial"/>
                <a:cs typeface="Arial"/>
              </a:rPr>
              <a:t> </a:t>
            </a:r>
            <a:r>
              <a:rPr sz="1950">
                <a:solidFill>
                  <a:srgbClr val="1F1F1F"/>
                </a:solidFill>
                <a:latin typeface="Arial"/>
                <a:cs typeface="Arial"/>
              </a:rPr>
              <a:t>and</a:t>
            </a:r>
            <a:r>
              <a:rPr sz="1950" spc="-26">
                <a:solidFill>
                  <a:srgbClr val="1F1F1F"/>
                </a:solidFill>
                <a:latin typeface="Arial"/>
                <a:cs typeface="Arial"/>
              </a:rPr>
              <a:t> </a:t>
            </a:r>
            <a:r>
              <a:rPr sz="1950">
                <a:solidFill>
                  <a:srgbClr val="1F1F1F"/>
                </a:solidFill>
                <a:latin typeface="Arial"/>
                <a:cs typeface="Arial"/>
              </a:rPr>
              <a:t>blood</a:t>
            </a:r>
            <a:r>
              <a:rPr sz="1950" spc="-38">
                <a:solidFill>
                  <a:srgbClr val="1F1F1F"/>
                </a:solidFill>
                <a:latin typeface="Arial"/>
                <a:cs typeface="Arial"/>
              </a:rPr>
              <a:t> </a:t>
            </a:r>
            <a:r>
              <a:rPr sz="1950">
                <a:solidFill>
                  <a:srgbClr val="1F1F1F"/>
                </a:solidFill>
                <a:latin typeface="Arial"/>
                <a:cs typeface="Arial"/>
              </a:rPr>
              <a:t>concentrations</a:t>
            </a:r>
            <a:r>
              <a:rPr sz="1950" spc="-41">
                <a:solidFill>
                  <a:srgbClr val="1F1F1F"/>
                </a:solidFill>
                <a:latin typeface="Arial"/>
                <a:cs typeface="Arial"/>
              </a:rPr>
              <a:t> </a:t>
            </a:r>
            <a:r>
              <a:rPr sz="1950">
                <a:solidFill>
                  <a:srgbClr val="1F1F1F"/>
                </a:solidFill>
                <a:latin typeface="Arial"/>
                <a:cs typeface="Arial"/>
              </a:rPr>
              <a:t>of</a:t>
            </a:r>
            <a:r>
              <a:rPr sz="1950" spc="-4">
                <a:solidFill>
                  <a:srgbClr val="1F1F1F"/>
                </a:solidFill>
                <a:latin typeface="Arial"/>
                <a:cs typeface="Arial"/>
              </a:rPr>
              <a:t> </a:t>
            </a:r>
            <a:r>
              <a:rPr sz="1950">
                <a:solidFill>
                  <a:srgbClr val="1F1F1F"/>
                </a:solidFill>
                <a:latin typeface="Arial"/>
                <a:cs typeface="Arial"/>
              </a:rPr>
              <a:t>NfL</a:t>
            </a:r>
            <a:r>
              <a:rPr sz="1950" spc="-94">
                <a:solidFill>
                  <a:srgbClr val="1F1F1F"/>
                </a:solidFill>
                <a:latin typeface="Arial"/>
                <a:cs typeface="Arial"/>
              </a:rPr>
              <a:t> </a:t>
            </a:r>
            <a:r>
              <a:rPr sz="1950">
                <a:solidFill>
                  <a:srgbClr val="1F1F1F"/>
                </a:solidFill>
                <a:latin typeface="Arial"/>
                <a:cs typeface="Arial"/>
              </a:rPr>
              <a:t>strongly</a:t>
            </a:r>
            <a:r>
              <a:rPr sz="1950" spc="-34">
                <a:solidFill>
                  <a:srgbClr val="1F1F1F"/>
                </a:solidFill>
                <a:latin typeface="Arial"/>
                <a:cs typeface="Arial"/>
              </a:rPr>
              <a:t> </a:t>
            </a:r>
            <a:r>
              <a:rPr sz="1950">
                <a:solidFill>
                  <a:srgbClr val="1F1F1F"/>
                </a:solidFill>
                <a:latin typeface="Arial"/>
                <a:cs typeface="Arial"/>
              </a:rPr>
              <a:t>correlate</a:t>
            </a:r>
            <a:r>
              <a:rPr sz="1950" spc="-38">
                <a:solidFill>
                  <a:srgbClr val="1F1F1F"/>
                </a:solidFill>
                <a:latin typeface="Arial"/>
                <a:cs typeface="Arial"/>
              </a:rPr>
              <a:t> </a:t>
            </a:r>
            <a:r>
              <a:rPr sz="1950">
                <a:solidFill>
                  <a:srgbClr val="1F1F1F"/>
                </a:solidFill>
                <a:latin typeface="Arial"/>
                <a:cs typeface="Arial"/>
              </a:rPr>
              <a:t>with</a:t>
            </a:r>
            <a:r>
              <a:rPr sz="1950" spc="-26">
                <a:solidFill>
                  <a:srgbClr val="1F1F1F"/>
                </a:solidFill>
                <a:latin typeface="Arial"/>
                <a:cs typeface="Arial"/>
              </a:rPr>
              <a:t> </a:t>
            </a:r>
            <a:r>
              <a:rPr sz="1950" spc="-15">
                <a:solidFill>
                  <a:srgbClr val="1F1F1F"/>
                </a:solidFill>
                <a:latin typeface="Arial"/>
                <a:cs typeface="Arial"/>
              </a:rPr>
              <a:t>each </a:t>
            </a:r>
            <a:r>
              <a:rPr sz="1950">
                <a:solidFill>
                  <a:srgbClr val="1F1F1F"/>
                </a:solidFill>
                <a:latin typeface="Arial"/>
                <a:cs typeface="Arial"/>
              </a:rPr>
              <a:t>other</a:t>
            </a:r>
            <a:r>
              <a:rPr sz="1950" spc="-26">
                <a:solidFill>
                  <a:srgbClr val="1F1F1F"/>
                </a:solidFill>
                <a:latin typeface="Arial"/>
                <a:cs typeface="Arial"/>
              </a:rPr>
              <a:t> </a:t>
            </a:r>
            <a:r>
              <a:rPr sz="1950">
                <a:solidFill>
                  <a:srgbClr val="1F1F1F"/>
                </a:solidFill>
                <a:latin typeface="Arial"/>
                <a:cs typeface="Arial"/>
              </a:rPr>
              <a:t>and</a:t>
            </a:r>
            <a:r>
              <a:rPr sz="1950" spc="-23">
                <a:solidFill>
                  <a:srgbClr val="1F1F1F"/>
                </a:solidFill>
                <a:latin typeface="Arial"/>
                <a:cs typeface="Arial"/>
              </a:rPr>
              <a:t> </a:t>
            </a:r>
            <a:r>
              <a:rPr sz="1950">
                <a:solidFill>
                  <a:srgbClr val="1F1F1F"/>
                </a:solidFill>
                <a:latin typeface="Arial"/>
                <a:cs typeface="Arial"/>
              </a:rPr>
              <a:t>have</a:t>
            </a:r>
            <a:r>
              <a:rPr sz="1950" spc="-34">
                <a:solidFill>
                  <a:srgbClr val="1F1F1F"/>
                </a:solidFill>
                <a:latin typeface="Arial"/>
                <a:cs typeface="Arial"/>
              </a:rPr>
              <a:t> </a:t>
            </a:r>
            <a:r>
              <a:rPr sz="1950">
                <a:solidFill>
                  <a:srgbClr val="1F1F1F"/>
                </a:solidFill>
                <a:latin typeface="Arial"/>
                <a:cs typeface="Arial"/>
              </a:rPr>
              <a:t>been</a:t>
            </a:r>
            <a:r>
              <a:rPr sz="1950" spc="-19">
                <a:solidFill>
                  <a:srgbClr val="1F1F1F"/>
                </a:solidFill>
                <a:latin typeface="Arial"/>
                <a:cs typeface="Arial"/>
              </a:rPr>
              <a:t> </a:t>
            </a:r>
            <a:r>
              <a:rPr sz="1950">
                <a:solidFill>
                  <a:srgbClr val="1F1F1F"/>
                </a:solidFill>
                <a:latin typeface="Arial"/>
                <a:cs typeface="Arial"/>
              </a:rPr>
              <a:t>shown</a:t>
            </a:r>
            <a:r>
              <a:rPr sz="1950" spc="-34">
                <a:solidFill>
                  <a:srgbClr val="1F1F1F"/>
                </a:solidFill>
                <a:latin typeface="Arial"/>
                <a:cs typeface="Arial"/>
              </a:rPr>
              <a:t> </a:t>
            </a:r>
            <a:r>
              <a:rPr sz="1950">
                <a:solidFill>
                  <a:srgbClr val="1F1F1F"/>
                </a:solidFill>
                <a:latin typeface="Arial"/>
                <a:cs typeface="Arial"/>
              </a:rPr>
              <a:t>to</a:t>
            </a:r>
            <a:r>
              <a:rPr sz="1950" spc="-23">
                <a:solidFill>
                  <a:srgbClr val="1F1F1F"/>
                </a:solidFill>
                <a:latin typeface="Arial"/>
                <a:cs typeface="Arial"/>
              </a:rPr>
              <a:t> </a:t>
            </a:r>
            <a:r>
              <a:rPr sz="1950">
                <a:solidFill>
                  <a:srgbClr val="1F1F1F"/>
                </a:solidFill>
                <a:latin typeface="Arial"/>
                <a:cs typeface="Arial"/>
              </a:rPr>
              <a:t>increase</a:t>
            </a:r>
            <a:r>
              <a:rPr sz="1950" spc="-34">
                <a:solidFill>
                  <a:srgbClr val="1F1F1F"/>
                </a:solidFill>
                <a:latin typeface="Arial"/>
                <a:cs typeface="Arial"/>
              </a:rPr>
              <a:t> </a:t>
            </a:r>
            <a:r>
              <a:rPr sz="1950">
                <a:solidFill>
                  <a:srgbClr val="1F1F1F"/>
                </a:solidFill>
                <a:latin typeface="Arial"/>
                <a:cs typeface="Arial"/>
              </a:rPr>
              <a:t>in</a:t>
            </a:r>
            <a:r>
              <a:rPr sz="1950" spc="-23">
                <a:solidFill>
                  <a:srgbClr val="1F1F1F"/>
                </a:solidFill>
                <a:latin typeface="Arial"/>
                <a:cs typeface="Arial"/>
              </a:rPr>
              <a:t> </a:t>
            </a:r>
            <a:r>
              <a:rPr sz="1950">
                <a:solidFill>
                  <a:srgbClr val="1F1F1F"/>
                </a:solidFill>
                <a:latin typeface="Arial"/>
                <a:cs typeface="Arial"/>
              </a:rPr>
              <a:t>MCI</a:t>
            </a:r>
            <a:r>
              <a:rPr sz="1950" spc="-38">
                <a:solidFill>
                  <a:srgbClr val="1F1F1F"/>
                </a:solidFill>
                <a:latin typeface="Arial"/>
                <a:cs typeface="Arial"/>
              </a:rPr>
              <a:t> </a:t>
            </a:r>
            <a:r>
              <a:rPr sz="1950" spc="-8">
                <a:solidFill>
                  <a:srgbClr val="1F1F1F"/>
                </a:solidFill>
                <a:latin typeface="Arial"/>
                <a:cs typeface="Arial"/>
              </a:rPr>
              <a:t>and</a:t>
            </a:r>
            <a:r>
              <a:rPr sz="1950" spc="-127">
                <a:solidFill>
                  <a:srgbClr val="1F1F1F"/>
                </a:solidFill>
                <a:latin typeface="Arial"/>
                <a:cs typeface="Arial"/>
              </a:rPr>
              <a:t> </a:t>
            </a:r>
            <a:r>
              <a:rPr sz="1950">
                <a:solidFill>
                  <a:srgbClr val="1F1F1F"/>
                </a:solidFill>
                <a:latin typeface="Arial"/>
                <a:cs typeface="Arial"/>
              </a:rPr>
              <a:t>AD</a:t>
            </a:r>
            <a:r>
              <a:rPr sz="1950" spc="-30">
                <a:solidFill>
                  <a:srgbClr val="1F1F1F"/>
                </a:solidFill>
                <a:latin typeface="Arial"/>
                <a:cs typeface="Arial"/>
              </a:rPr>
              <a:t> </a:t>
            </a:r>
            <a:r>
              <a:rPr sz="1950" spc="-8">
                <a:solidFill>
                  <a:srgbClr val="1F1F1F"/>
                </a:solidFill>
                <a:latin typeface="Arial"/>
                <a:cs typeface="Arial"/>
              </a:rPr>
              <a:t>dementia.</a:t>
            </a:r>
            <a:endParaRPr sz="1950">
              <a:latin typeface="Arial"/>
              <a:cs typeface="Arial"/>
            </a:endParaRPr>
          </a:p>
          <a:p>
            <a:pPr marL="180975" marR="126683" indent="-171926">
              <a:lnSpc>
                <a:spcPts val="2108"/>
              </a:lnSpc>
              <a:spcBef>
                <a:spcPts val="746"/>
              </a:spcBef>
              <a:buChar char="•"/>
              <a:tabLst>
                <a:tab pos="180975" algn="l"/>
              </a:tabLst>
            </a:pPr>
            <a:r>
              <a:rPr sz="1950">
                <a:solidFill>
                  <a:srgbClr val="1F1F1F"/>
                </a:solidFill>
                <a:latin typeface="Arial"/>
                <a:cs typeface="Arial"/>
              </a:rPr>
              <a:t>NfL</a:t>
            </a:r>
            <a:r>
              <a:rPr sz="1950" spc="-79">
                <a:solidFill>
                  <a:srgbClr val="1F1F1F"/>
                </a:solidFill>
                <a:latin typeface="Arial"/>
                <a:cs typeface="Arial"/>
              </a:rPr>
              <a:t> </a:t>
            </a:r>
            <a:r>
              <a:rPr sz="1950">
                <a:solidFill>
                  <a:srgbClr val="1F1F1F"/>
                </a:solidFill>
                <a:latin typeface="Arial"/>
                <a:cs typeface="Arial"/>
              </a:rPr>
              <a:t>is</a:t>
            </a:r>
            <a:r>
              <a:rPr sz="1950" spc="-4">
                <a:solidFill>
                  <a:srgbClr val="1F1F1F"/>
                </a:solidFill>
                <a:latin typeface="Arial"/>
                <a:cs typeface="Arial"/>
              </a:rPr>
              <a:t> </a:t>
            </a:r>
            <a:r>
              <a:rPr sz="1950">
                <a:solidFill>
                  <a:srgbClr val="1F1F1F"/>
                </a:solidFill>
                <a:latin typeface="Arial"/>
                <a:cs typeface="Arial"/>
              </a:rPr>
              <a:t>a</a:t>
            </a:r>
            <a:r>
              <a:rPr sz="1950" spc="-4">
                <a:solidFill>
                  <a:srgbClr val="1F1F1F"/>
                </a:solidFill>
                <a:latin typeface="Arial"/>
                <a:cs typeface="Arial"/>
              </a:rPr>
              <a:t> </a:t>
            </a:r>
            <a:r>
              <a:rPr sz="1950">
                <a:solidFill>
                  <a:srgbClr val="1F1F1F"/>
                </a:solidFill>
                <a:latin typeface="Arial"/>
                <a:cs typeface="Arial"/>
              </a:rPr>
              <a:t>sensitive,</a:t>
            </a:r>
            <a:r>
              <a:rPr sz="1950" spc="-23">
                <a:solidFill>
                  <a:srgbClr val="1F1F1F"/>
                </a:solidFill>
                <a:latin typeface="Arial"/>
                <a:cs typeface="Arial"/>
              </a:rPr>
              <a:t> </a:t>
            </a:r>
            <a:r>
              <a:rPr sz="1950">
                <a:solidFill>
                  <a:srgbClr val="1F1F1F"/>
                </a:solidFill>
                <a:latin typeface="Arial"/>
                <a:cs typeface="Arial"/>
              </a:rPr>
              <a:t>but </a:t>
            </a:r>
            <a:r>
              <a:rPr sz="1950" spc="-15">
                <a:solidFill>
                  <a:srgbClr val="1F1F1F"/>
                </a:solidFill>
                <a:latin typeface="Arial"/>
                <a:cs typeface="Arial"/>
              </a:rPr>
              <a:t>non-</a:t>
            </a:r>
            <a:r>
              <a:rPr sz="1950" spc="-8">
                <a:solidFill>
                  <a:srgbClr val="1F1F1F"/>
                </a:solidFill>
                <a:latin typeface="Arial"/>
                <a:cs typeface="Arial"/>
              </a:rPr>
              <a:t>disease-</a:t>
            </a:r>
            <a:r>
              <a:rPr sz="1950">
                <a:solidFill>
                  <a:srgbClr val="1F1F1F"/>
                </a:solidFill>
                <a:latin typeface="Arial"/>
                <a:cs typeface="Arial"/>
              </a:rPr>
              <a:t>specific</a:t>
            </a:r>
            <a:r>
              <a:rPr sz="1950" spc="-30">
                <a:solidFill>
                  <a:srgbClr val="1F1F1F"/>
                </a:solidFill>
                <a:latin typeface="Arial"/>
                <a:cs typeface="Arial"/>
              </a:rPr>
              <a:t> </a:t>
            </a:r>
            <a:r>
              <a:rPr sz="1950">
                <a:solidFill>
                  <a:srgbClr val="1F1F1F"/>
                </a:solidFill>
                <a:latin typeface="Arial"/>
                <a:cs typeface="Arial"/>
              </a:rPr>
              <a:t>biomarker</a:t>
            </a:r>
            <a:r>
              <a:rPr sz="1950" spc="-26">
                <a:solidFill>
                  <a:srgbClr val="1F1F1F"/>
                </a:solidFill>
                <a:latin typeface="Arial"/>
                <a:cs typeface="Arial"/>
              </a:rPr>
              <a:t> </a:t>
            </a:r>
            <a:r>
              <a:rPr sz="1950">
                <a:solidFill>
                  <a:srgbClr val="1F1F1F"/>
                </a:solidFill>
                <a:latin typeface="Arial"/>
                <a:cs typeface="Arial"/>
              </a:rPr>
              <a:t>for</a:t>
            </a:r>
            <a:r>
              <a:rPr sz="1950" spc="-4">
                <a:solidFill>
                  <a:srgbClr val="1F1F1F"/>
                </a:solidFill>
                <a:latin typeface="Arial"/>
                <a:cs typeface="Arial"/>
              </a:rPr>
              <a:t> </a:t>
            </a:r>
            <a:r>
              <a:rPr sz="1950">
                <a:solidFill>
                  <a:srgbClr val="1F1F1F"/>
                </a:solidFill>
                <a:latin typeface="Arial"/>
                <a:cs typeface="Arial"/>
              </a:rPr>
              <a:t>all</a:t>
            </a:r>
            <a:r>
              <a:rPr sz="1950" spc="-4">
                <a:solidFill>
                  <a:srgbClr val="1F1F1F"/>
                </a:solidFill>
                <a:latin typeface="Arial"/>
                <a:cs typeface="Arial"/>
              </a:rPr>
              <a:t> </a:t>
            </a:r>
            <a:r>
              <a:rPr sz="1950" spc="-8">
                <a:solidFill>
                  <a:srgbClr val="1F1F1F"/>
                </a:solidFill>
                <a:latin typeface="Arial"/>
                <a:cs typeface="Arial"/>
              </a:rPr>
              <a:t>causes </a:t>
            </a:r>
            <a:r>
              <a:rPr sz="1950">
                <a:solidFill>
                  <a:srgbClr val="1F1F1F"/>
                </a:solidFill>
                <a:latin typeface="Arial"/>
                <a:cs typeface="Arial"/>
              </a:rPr>
              <a:t>of</a:t>
            </a:r>
            <a:r>
              <a:rPr sz="1950" spc="-26">
                <a:solidFill>
                  <a:srgbClr val="1F1F1F"/>
                </a:solidFill>
                <a:latin typeface="Arial"/>
                <a:cs typeface="Arial"/>
              </a:rPr>
              <a:t> </a:t>
            </a:r>
            <a:r>
              <a:rPr sz="1950">
                <a:solidFill>
                  <a:srgbClr val="1F1F1F"/>
                </a:solidFill>
                <a:latin typeface="Arial"/>
                <a:cs typeface="Arial"/>
              </a:rPr>
              <a:t>neuronal</a:t>
            </a:r>
            <a:r>
              <a:rPr sz="1950" spc="-38">
                <a:solidFill>
                  <a:srgbClr val="1F1F1F"/>
                </a:solidFill>
                <a:latin typeface="Arial"/>
                <a:cs typeface="Arial"/>
              </a:rPr>
              <a:t> </a:t>
            </a:r>
            <a:r>
              <a:rPr sz="1950">
                <a:solidFill>
                  <a:srgbClr val="1F1F1F"/>
                </a:solidFill>
                <a:latin typeface="Arial"/>
                <a:cs typeface="Arial"/>
              </a:rPr>
              <a:t>damages,</a:t>
            </a:r>
            <a:r>
              <a:rPr sz="1950" spc="-45">
                <a:solidFill>
                  <a:srgbClr val="1F1F1F"/>
                </a:solidFill>
                <a:latin typeface="Arial"/>
                <a:cs typeface="Arial"/>
              </a:rPr>
              <a:t> </a:t>
            </a:r>
            <a:r>
              <a:rPr sz="1950">
                <a:solidFill>
                  <a:srgbClr val="1F1F1F"/>
                </a:solidFill>
                <a:latin typeface="Arial"/>
                <a:cs typeface="Arial"/>
              </a:rPr>
              <a:t>such</a:t>
            </a:r>
            <a:r>
              <a:rPr sz="1950" spc="-34">
                <a:solidFill>
                  <a:srgbClr val="1F1F1F"/>
                </a:solidFill>
                <a:latin typeface="Arial"/>
                <a:cs typeface="Arial"/>
              </a:rPr>
              <a:t> </a:t>
            </a:r>
            <a:r>
              <a:rPr sz="1950">
                <a:solidFill>
                  <a:srgbClr val="1F1F1F"/>
                </a:solidFill>
                <a:latin typeface="Arial"/>
                <a:cs typeface="Arial"/>
              </a:rPr>
              <a:t>as</a:t>
            </a:r>
            <a:r>
              <a:rPr sz="1950" spc="-23">
                <a:solidFill>
                  <a:srgbClr val="1F1F1F"/>
                </a:solidFill>
                <a:latin typeface="Arial"/>
                <a:cs typeface="Arial"/>
              </a:rPr>
              <a:t> </a:t>
            </a:r>
            <a:r>
              <a:rPr sz="1950">
                <a:solidFill>
                  <a:srgbClr val="1F1F1F"/>
                </a:solidFill>
                <a:latin typeface="Arial"/>
                <a:cs typeface="Arial"/>
              </a:rPr>
              <a:t>dementia,</a:t>
            </a:r>
            <a:r>
              <a:rPr sz="1950" spc="-53">
                <a:solidFill>
                  <a:srgbClr val="1F1F1F"/>
                </a:solidFill>
                <a:latin typeface="Arial"/>
                <a:cs typeface="Arial"/>
              </a:rPr>
              <a:t> </a:t>
            </a:r>
            <a:r>
              <a:rPr sz="1950">
                <a:solidFill>
                  <a:srgbClr val="1F1F1F"/>
                </a:solidFill>
                <a:latin typeface="Arial"/>
                <a:cs typeface="Arial"/>
              </a:rPr>
              <a:t>TBI,</a:t>
            </a:r>
            <a:r>
              <a:rPr sz="1950" spc="-30">
                <a:solidFill>
                  <a:srgbClr val="1F1F1F"/>
                </a:solidFill>
                <a:latin typeface="Arial"/>
                <a:cs typeface="Arial"/>
              </a:rPr>
              <a:t> </a:t>
            </a:r>
            <a:r>
              <a:rPr sz="1950">
                <a:solidFill>
                  <a:srgbClr val="1F1F1F"/>
                </a:solidFill>
                <a:latin typeface="Arial"/>
                <a:cs typeface="Arial"/>
              </a:rPr>
              <a:t>Stroke,</a:t>
            </a:r>
            <a:r>
              <a:rPr sz="1950" spc="-34">
                <a:solidFill>
                  <a:srgbClr val="1F1F1F"/>
                </a:solidFill>
                <a:latin typeface="Arial"/>
                <a:cs typeface="Arial"/>
              </a:rPr>
              <a:t> </a:t>
            </a:r>
            <a:r>
              <a:rPr sz="1950">
                <a:solidFill>
                  <a:srgbClr val="1F1F1F"/>
                </a:solidFill>
                <a:latin typeface="Arial"/>
                <a:cs typeface="Arial"/>
              </a:rPr>
              <a:t>and</a:t>
            </a:r>
            <a:r>
              <a:rPr sz="1950" spc="-26">
                <a:solidFill>
                  <a:srgbClr val="1F1F1F"/>
                </a:solidFill>
                <a:latin typeface="Arial"/>
                <a:cs typeface="Arial"/>
              </a:rPr>
              <a:t> </a:t>
            </a:r>
            <a:r>
              <a:rPr sz="1950" spc="-19">
                <a:solidFill>
                  <a:srgbClr val="1F1F1F"/>
                </a:solidFill>
                <a:latin typeface="Arial"/>
                <a:cs typeface="Arial"/>
              </a:rPr>
              <a:t>MS</a:t>
            </a:r>
            <a:endParaRPr sz="1950">
              <a:latin typeface="Arial"/>
              <a:cs typeface="Arial"/>
            </a:endParaRPr>
          </a:p>
        </p:txBody>
      </p:sp>
      <p:sp>
        <p:nvSpPr>
          <p:cNvPr id="4" name="object 4"/>
          <p:cNvSpPr txBox="1"/>
          <p:nvPr/>
        </p:nvSpPr>
        <p:spPr>
          <a:xfrm>
            <a:off x="115748" y="5746166"/>
            <a:ext cx="2162651" cy="148117"/>
          </a:xfrm>
          <a:prstGeom prst="rect">
            <a:avLst/>
          </a:prstGeom>
        </p:spPr>
        <p:txBody>
          <a:bodyPr vert="horz" wrap="square" lIns="0" tIns="9525" rIns="0" bIns="0" rtlCol="0">
            <a:spAutoFit/>
          </a:bodyPr>
          <a:lstStyle/>
          <a:p>
            <a:pPr marL="9525">
              <a:spcBef>
                <a:spcPts val="75"/>
              </a:spcBef>
            </a:pPr>
            <a:r>
              <a:rPr sz="900">
                <a:latin typeface="Arial"/>
                <a:cs typeface="Arial"/>
              </a:rPr>
              <a:t>Hampel</a:t>
            </a:r>
            <a:r>
              <a:rPr sz="900" spc="-26">
                <a:latin typeface="Arial"/>
                <a:cs typeface="Arial"/>
              </a:rPr>
              <a:t> </a:t>
            </a:r>
            <a:r>
              <a:rPr sz="900">
                <a:latin typeface="Arial"/>
                <a:cs typeface="Arial"/>
              </a:rPr>
              <a:t>et al</a:t>
            </a:r>
            <a:r>
              <a:rPr sz="900" spc="-8">
                <a:latin typeface="Arial"/>
                <a:cs typeface="Arial"/>
              </a:rPr>
              <a:t> </a:t>
            </a:r>
            <a:r>
              <a:rPr sz="900">
                <a:latin typeface="Arial"/>
                <a:cs typeface="Arial"/>
              </a:rPr>
              <a:t>Neuron</a:t>
            </a:r>
            <a:r>
              <a:rPr sz="900" spc="-8">
                <a:latin typeface="Arial"/>
                <a:cs typeface="Arial"/>
              </a:rPr>
              <a:t> </a:t>
            </a:r>
            <a:r>
              <a:rPr sz="900" spc="-23">
                <a:latin typeface="Arial"/>
                <a:cs typeface="Arial"/>
              </a:rPr>
              <a:t>111:2781-</a:t>
            </a:r>
            <a:r>
              <a:rPr sz="900">
                <a:latin typeface="Arial"/>
                <a:cs typeface="Arial"/>
              </a:rPr>
              <a:t>2799,</a:t>
            </a:r>
            <a:r>
              <a:rPr sz="900" spc="-23">
                <a:latin typeface="Arial"/>
                <a:cs typeface="Arial"/>
              </a:rPr>
              <a:t> </a:t>
            </a:r>
            <a:r>
              <a:rPr sz="900" spc="-15">
                <a:latin typeface="Arial"/>
                <a:cs typeface="Arial"/>
              </a:rPr>
              <a:t>2023</a:t>
            </a:r>
            <a:endParaRPr sz="900">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5971" y="1004981"/>
            <a:ext cx="2953973" cy="748762"/>
          </a:xfrm>
          <a:prstGeom prst="rect">
            <a:avLst/>
          </a:prstGeom>
        </p:spPr>
        <p:txBody>
          <a:bodyPr vert="horz" wrap="square" lIns="0" tIns="10001" rIns="0" bIns="0" rtlCol="0" anchor="b">
            <a:spAutoFit/>
          </a:bodyPr>
          <a:lstStyle/>
          <a:p>
            <a:pPr marL="9525">
              <a:lnSpc>
                <a:spcPct val="100000"/>
              </a:lnSpc>
              <a:spcBef>
                <a:spcPts val="79"/>
              </a:spcBef>
            </a:pPr>
            <a:r>
              <a:t>Plasma</a:t>
            </a:r>
            <a:r>
              <a:rPr spc="-139"/>
              <a:t> </a:t>
            </a:r>
            <a:r>
              <a:rPr spc="-19"/>
              <a:t>NfL</a:t>
            </a:r>
          </a:p>
        </p:txBody>
      </p:sp>
      <p:sp>
        <p:nvSpPr>
          <p:cNvPr id="3" name="object 3"/>
          <p:cNvSpPr txBox="1"/>
          <p:nvPr/>
        </p:nvSpPr>
        <p:spPr>
          <a:xfrm>
            <a:off x="153924" y="5693816"/>
            <a:ext cx="2246471" cy="136576"/>
          </a:xfrm>
          <a:prstGeom prst="rect">
            <a:avLst/>
          </a:prstGeom>
        </p:spPr>
        <p:txBody>
          <a:bodyPr vert="horz" wrap="square" lIns="0" tIns="9525" rIns="0" bIns="0" rtlCol="0">
            <a:spAutoFit/>
          </a:bodyPr>
          <a:lstStyle/>
          <a:p>
            <a:pPr marL="9525">
              <a:spcBef>
                <a:spcPts val="75"/>
              </a:spcBef>
            </a:pPr>
            <a:r>
              <a:rPr sz="825">
                <a:latin typeface="Arial"/>
                <a:cs typeface="Arial"/>
              </a:rPr>
              <a:t>1.</a:t>
            </a:r>
            <a:r>
              <a:rPr sz="825" spc="-23">
                <a:latin typeface="Arial"/>
                <a:cs typeface="Arial"/>
              </a:rPr>
              <a:t> </a:t>
            </a:r>
            <a:r>
              <a:rPr sz="825">
                <a:latin typeface="Arial"/>
                <a:cs typeface="Arial"/>
              </a:rPr>
              <a:t>Ashton</a:t>
            </a:r>
            <a:r>
              <a:rPr sz="825" spc="-26">
                <a:latin typeface="Arial"/>
                <a:cs typeface="Arial"/>
              </a:rPr>
              <a:t> </a:t>
            </a:r>
            <a:r>
              <a:rPr sz="825">
                <a:latin typeface="Arial"/>
                <a:cs typeface="Arial"/>
              </a:rPr>
              <a:t>NJ</a:t>
            </a:r>
            <a:r>
              <a:rPr sz="825" spc="-8">
                <a:latin typeface="Arial"/>
                <a:cs typeface="Arial"/>
              </a:rPr>
              <a:t> </a:t>
            </a:r>
            <a:r>
              <a:rPr sz="825">
                <a:latin typeface="Arial"/>
                <a:cs typeface="Arial"/>
              </a:rPr>
              <a:t>et</a:t>
            </a:r>
            <a:r>
              <a:rPr sz="825" spc="-23">
                <a:latin typeface="Arial"/>
                <a:cs typeface="Arial"/>
              </a:rPr>
              <a:t> </a:t>
            </a:r>
            <a:r>
              <a:rPr sz="825">
                <a:latin typeface="Arial"/>
                <a:cs typeface="Arial"/>
              </a:rPr>
              <a:t>al.</a:t>
            </a:r>
            <a:r>
              <a:rPr sz="825" spc="-11">
                <a:latin typeface="Arial"/>
                <a:cs typeface="Arial"/>
              </a:rPr>
              <a:t> </a:t>
            </a:r>
            <a:r>
              <a:rPr sz="825" i="1">
                <a:latin typeface="Arial"/>
                <a:cs typeface="Arial"/>
              </a:rPr>
              <a:t>Nat</a:t>
            </a:r>
            <a:r>
              <a:rPr sz="825" i="1" spc="-15">
                <a:latin typeface="Arial"/>
                <a:cs typeface="Arial"/>
              </a:rPr>
              <a:t> </a:t>
            </a:r>
            <a:r>
              <a:rPr sz="825" i="1">
                <a:latin typeface="Arial"/>
                <a:cs typeface="Arial"/>
              </a:rPr>
              <a:t>Commun</a:t>
            </a:r>
            <a:r>
              <a:rPr sz="825">
                <a:latin typeface="Arial"/>
                <a:cs typeface="Arial"/>
              </a:rPr>
              <a:t>.</a:t>
            </a:r>
            <a:r>
              <a:rPr sz="825" spc="-41">
                <a:latin typeface="Arial"/>
                <a:cs typeface="Arial"/>
              </a:rPr>
              <a:t> </a:t>
            </a:r>
            <a:r>
              <a:rPr sz="825" spc="-8">
                <a:latin typeface="Arial"/>
                <a:cs typeface="Arial"/>
              </a:rPr>
              <a:t>2021;12:3400.</a:t>
            </a:r>
            <a:endParaRPr sz="825">
              <a:latin typeface="Arial"/>
              <a:cs typeface="Arial"/>
            </a:endParaRPr>
          </a:p>
        </p:txBody>
      </p:sp>
      <p:sp>
        <p:nvSpPr>
          <p:cNvPr id="4" name="object 4"/>
          <p:cNvSpPr/>
          <p:nvPr/>
        </p:nvSpPr>
        <p:spPr>
          <a:xfrm>
            <a:off x="1375982" y="4718209"/>
            <a:ext cx="3594259" cy="617696"/>
          </a:xfrm>
          <a:custGeom>
            <a:avLst/>
            <a:gdLst/>
            <a:ahLst/>
            <a:cxnLst/>
            <a:rect l="l" t="t" r="r" b="b"/>
            <a:pathLst>
              <a:path w="4792345" h="823595">
                <a:moveTo>
                  <a:pt x="4654677" y="0"/>
                </a:moveTo>
                <a:lnTo>
                  <a:pt x="137159" y="0"/>
                </a:lnTo>
                <a:lnTo>
                  <a:pt x="93780" y="6998"/>
                </a:lnTo>
                <a:lnTo>
                  <a:pt x="56125" y="26481"/>
                </a:lnTo>
                <a:lnTo>
                  <a:pt x="26444" y="56180"/>
                </a:lnTo>
                <a:lnTo>
                  <a:pt x="6986" y="93829"/>
                </a:lnTo>
                <a:lnTo>
                  <a:pt x="0" y="137159"/>
                </a:lnTo>
                <a:lnTo>
                  <a:pt x="0" y="686117"/>
                </a:lnTo>
                <a:lnTo>
                  <a:pt x="6986" y="729488"/>
                </a:lnTo>
                <a:lnTo>
                  <a:pt x="26444" y="767157"/>
                </a:lnTo>
                <a:lnTo>
                  <a:pt x="56125" y="796863"/>
                </a:lnTo>
                <a:lnTo>
                  <a:pt x="93780" y="816344"/>
                </a:lnTo>
                <a:lnTo>
                  <a:pt x="137159" y="823340"/>
                </a:lnTo>
                <a:lnTo>
                  <a:pt x="4654677" y="823340"/>
                </a:lnTo>
                <a:lnTo>
                  <a:pt x="4698007" y="816344"/>
                </a:lnTo>
                <a:lnTo>
                  <a:pt x="4735656" y="796863"/>
                </a:lnTo>
                <a:lnTo>
                  <a:pt x="4765355" y="767157"/>
                </a:lnTo>
                <a:lnTo>
                  <a:pt x="4784838" y="729488"/>
                </a:lnTo>
                <a:lnTo>
                  <a:pt x="4791836" y="686117"/>
                </a:lnTo>
                <a:lnTo>
                  <a:pt x="4791836" y="137159"/>
                </a:lnTo>
                <a:lnTo>
                  <a:pt x="4784838" y="93829"/>
                </a:lnTo>
                <a:lnTo>
                  <a:pt x="4765355" y="56180"/>
                </a:lnTo>
                <a:lnTo>
                  <a:pt x="4735656" y="26481"/>
                </a:lnTo>
                <a:lnTo>
                  <a:pt x="4698007" y="6998"/>
                </a:lnTo>
                <a:lnTo>
                  <a:pt x="4654677" y="0"/>
                </a:lnTo>
                <a:close/>
              </a:path>
            </a:pathLst>
          </a:custGeom>
          <a:solidFill>
            <a:srgbClr val="155F82"/>
          </a:solidFill>
        </p:spPr>
        <p:txBody>
          <a:bodyPr wrap="square" lIns="0" tIns="0" rIns="0" bIns="0" rtlCol="0"/>
          <a:lstStyle/>
          <a:p>
            <a:endParaRPr sz="1350"/>
          </a:p>
        </p:txBody>
      </p:sp>
      <p:sp>
        <p:nvSpPr>
          <p:cNvPr id="5" name="object 5"/>
          <p:cNvSpPr txBox="1"/>
          <p:nvPr/>
        </p:nvSpPr>
        <p:spPr>
          <a:xfrm>
            <a:off x="1629346" y="4853750"/>
            <a:ext cx="3088005" cy="332783"/>
          </a:xfrm>
          <a:prstGeom prst="rect">
            <a:avLst/>
          </a:prstGeom>
        </p:spPr>
        <p:txBody>
          <a:bodyPr vert="horz" wrap="square" lIns="0" tIns="9525" rIns="0" bIns="0" rtlCol="0">
            <a:spAutoFit/>
          </a:bodyPr>
          <a:lstStyle/>
          <a:p>
            <a:pPr marL="35243" algn="ctr">
              <a:spcBef>
                <a:spcPts val="75"/>
              </a:spcBef>
            </a:pPr>
            <a:r>
              <a:rPr sz="1050">
                <a:solidFill>
                  <a:srgbClr val="FFFFFF"/>
                </a:solidFill>
                <a:latin typeface="Arial"/>
                <a:cs typeface="Arial"/>
              </a:rPr>
              <a:t>NfL</a:t>
            </a:r>
            <a:r>
              <a:rPr sz="1050" spc="-60">
                <a:solidFill>
                  <a:srgbClr val="FFFFFF"/>
                </a:solidFill>
                <a:latin typeface="Arial"/>
                <a:cs typeface="Arial"/>
              </a:rPr>
              <a:t> </a:t>
            </a:r>
            <a:r>
              <a:rPr sz="1050">
                <a:solidFill>
                  <a:srgbClr val="FFFFFF"/>
                </a:solidFill>
                <a:latin typeface="Arial"/>
                <a:cs typeface="Arial"/>
              </a:rPr>
              <a:t>in</a:t>
            </a:r>
            <a:r>
              <a:rPr sz="1050" spc="-15">
                <a:solidFill>
                  <a:srgbClr val="FFFFFF"/>
                </a:solidFill>
                <a:latin typeface="Arial"/>
                <a:cs typeface="Arial"/>
              </a:rPr>
              <a:t> </a:t>
            </a:r>
            <a:r>
              <a:rPr sz="1050">
                <a:solidFill>
                  <a:srgbClr val="FFFFFF"/>
                </a:solidFill>
                <a:latin typeface="Arial"/>
                <a:cs typeface="Arial"/>
              </a:rPr>
              <a:t>blood</a:t>
            </a:r>
            <a:r>
              <a:rPr sz="1050" spc="-23">
                <a:solidFill>
                  <a:srgbClr val="FFFFFF"/>
                </a:solidFill>
                <a:latin typeface="Arial"/>
                <a:cs typeface="Arial"/>
              </a:rPr>
              <a:t> </a:t>
            </a:r>
            <a:r>
              <a:rPr sz="1050">
                <a:solidFill>
                  <a:srgbClr val="FFFFFF"/>
                </a:solidFill>
                <a:latin typeface="Arial"/>
                <a:cs typeface="Arial"/>
              </a:rPr>
              <a:t>is</a:t>
            </a:r>
            <a:r>
              <a:rPr sz="1050" spc="-11">
                <a:solidFill>
                  <a:srgbClr val="FFFFFF"/>
                </a:solidFill>
                <a:latin typeface="Arial"/>
                <a:cs typeface="Arial"/>
              </a:rPr>
              <a:t> </a:t>
            </a:r>
            <a:r>
              <a:rPr sz="1050">
                <a:solidFill>
                  <a:srgbClr val="FFFFFF"/>
                </a:solidFill>
                <a:latin typeface="Arial"/>
                <a:cs typeface="Arial"/>
              </a:rPr>
              <a:t>a</a:t>
            </a:r>
            <a:r>
              <a:rPr sz="1050" spc="-15">
                <a:solidFill>
                  <a:srgbClr val="FFFFFF"/>
                </a:solidFill>
                <a:latin typeface="Arial"/>
                <a:cs typeface="Arial"/>
              </a:rPr>
              <a:t> </a:t>
            </a:r>
            <a:r>
              <a:rPr sz="1050">
                <a:solidFill>
                  <a:srgbClr val="FFFFFF"/>
                </a:solidFill>
                <a:latin typeface="Arial"/>
                <a:cs typeface="Arial"/>
              </a:rPr>
              <a:t>sensitive</a:t>
            </a:r>
            <a:r>
              <a:rPr sz="1050" spc="-26">
                <a:solidFill>
                  <a:srgbClr val="FFFFFF"/>
                </a:solidFill>
                <a:latin typeface="Arial"/>
                <a:cs typeface="Arial"/>
              </a:rPr>
              <a:t> </a:t>
            </a:r>
            <a:r>
              <a:rPr sz="1050" spc="-19">
                <a:solidFill>
                  <a:srgbClr val="FFFFFF"/>
                </a:solidFill>
                <a:latin typeface="Arial"/>
                <a:cs typeface="Arial"/>
              </a:rPr>
              <a:t>but</a:t>
            </a:r>
            <a:endParaRPr sz="1050">
              <a:latin typeface="Arial"/>
              <a:cs typeface="Arial"/>
            </a:endParaRPr>
          </a:p>
          <a:p>
            <a:pPr algn="ctr">
              <a:lnSpc>
                <a:spcPct val="100000"/>
              </a:lnSpc>
            </a:pPr>
            <a:r>
              <a:rPr sz="1050">
                <a:solidFill>
                  <a:srgbClr val="FFFFFF"/>
                </a:solidFill>
                <a:latin typeface="Arial"/>
                <a:cs typeface="Arial"/>
              </a:rPr>
              <a:t>disease-unspecific</a:t>
            </a:r>
            <a:r>
              <a:rPr sz="1050" spc="-45">
                <a:solidFill>
                  <a:srgbClr val="FFFFFF"/>
                </a:solidFill>
                <a:latin typeface="Arial"/>
                <a:cs typeface="Arial"/>
              </a:rPr>
              <a:t> </a:t>
            </a:r>
            <a:r>
              <a:rPr sz="1050">
                <a:solidFill>
                  <a:srgbClr val="FFFFFF"/>
                </a:solidFill>
                <a:latin typeface="Arial"/>
                <a:cs typeface="Arial"/>
              </a:rPr>
              <a:t>biomarker</a:t>
            </a:r>
            <a:r>
              <a:rPr sz="1050" spc="-49">
                <a:solidFill>
                  <a:srgbClr val="FFFFFF"/>
                </a:solidFill>
                <a:latin typeface="Arial"/>
                <a:cs typeface="Arial"/>
              </a:rPr>
              <a:t> </a:t>
            </a:r>
            <a:r>
              <a:rPr sz="1050">
                <a:solidFill>
                  <a:srgbClr val="FFFFFF"/>
                </a:solidFill>
                <a:latin typeface="Arial"/>
                <a:cs typeface="Arial"/>
              </a:rPr>
              <a:t>for</a:t>
            </a:r>
            <a:r>
              <a:rPr sz="1050" spc="-41">
                <a:solidFill>
                  <a:srgbClr val="FFFFFF"/>
                </a:solidFill>
                <a:latin typeface="Arial"/>
                <a:cs typeface="Arial"/>
              </a:rPr>
              <a:t> </a:t>
            </a:r>
            <a:r>
              <a:rPr sz="1050" spc="-8">
                <a:solidFill>
                  <a:srgbClr val="FFFFFF"/>
                </a:solidFill>
                <a:latin typeface="Arial"/>
                <a:cs typeface="Arial"/>
              </a:rPr>
              <a:t>neurodegeneration</a:t>
            </a:r>
            <a:endParaRPr sz="1050">
              <a:latin typeface="Arial"/>
              <a:cs typeface="Arial"/>
            </a:endParaRPr>
          </a:p>
        </p:txBody>
      </p:sp>
      <p:sp>
        <p:nvSpPr>
          <p:cNvPr id="6" name="object 6"/>
          <p:cNvSpPr txBox="1"/>
          <p:nvPr/>
        </p:nvSpPr>
        <p:spPr>
          <a:xfrm>
            <a:off x="759714" y="1906334"/>
            <a:ext cx="1669733" cy="148117"/>
          </a:xfrm>
          <a:prstGeom prst="rect">
            <a:avLst/>
          </a:prstGeom>
        </p:spPr>
        <p:txBody>
          <a:bodyPr vert="horz" wrap="square" lIns="0" tIns="9525" rIns="0" bIns="0" rtlCol="0">
            <a:spAutoFit/>
          </a:bodyPr>
          <a:lstStyle/>
          <a:p>
            <a:pPr marL="9525">
              <a:spcBef>
                <a:spcPts val="75"/>
              </a:spcBef>
            </a:pPr>
            <a:r>
              <a:rPr sz="900" b="1">
                <a:latin typeface="Arial"/>
                <a:cs typeface="Arial"/>
              </a:rPr>
              <a:t>King’s</a:t>
            </a:r>
            <a:r>
              <a:rPr sz="900" b="1" spc="-34">
                <a:latin typeface="Arial"/>
                <a:cs typeface="Arial"/>
              </a:rPr>
              <a:t> </a:t>
            </a:r>
            <a:r>
              <a:rPr sz="900" b="1">
                <a:latin typeface="Arial"/>
                <a:cs typeface="Arial"/>
              </a:rPr>
              <a:t>College</a:t>
            </a:r>
            <a:r>
              <a:rPr sz="900" b="1" spc="-45">
                <a:latin typeface="Arial"/>
                <a:cs typeface="Arial"/>
              </a:rPr>
              <a:t> </a:t>
            </a:r>
            <a:r>
              <a:rPr sz="900" b="1">
                <a:latin typeface="Arial"/>
                <a:cs typeface="Arial"/>
              </a:rPr>
              <a:t>London</a:t>
            </a:r>
            <a:r>
              <a:rPr sz="900" b="1" spc="-19">
                <a:latin typeface="Arial"/>
                <a:cs typeface="Arial"/>
              </a:rPr>
              <a:t> </a:t>
            </a:r>
            <a:r>
              <a:rPr sz="900" b="1" spc="-8">
                <a:latin typeface="Arial"/>
                <a:cs typeface="Arial"/>
              </a:rPr>
              <a:t>Cohort</a:t>
            </a:r>
            <a:endParaRPr sz="900">
              <a:latin typeface="Arial"/>
              <a:cs typeface="Arial"/>
            </a:endParaRPr>
          </a:p>
        </p:txBody>
      </p:sp>
      <p:sp>
        <p:nvSpPr>
          <p:cNvPr id="7" name="object 7"/>
          <p:cNvSpPr txBox="1"/>
          <p:nvPr/>
        </p:nvSpPr>
        <p:spPr>
          <a:xfrm>
            <a:off x="3902773" y="1906334"/>
            <a:ext cx="1531144" cy="148117"/>
          </a:xfrm>
          <a:prstGeom prst="rect">
            <a:avLst/>
          </a:prstGeom>
        </p:spPr>
        <p:txBody>
          <a:bodyPr vert="horz" wrap="square" lIns="0" tIns="9525" rIns="0" bIns="0" rtlCol="0">
            <a:spAutoFit/>
          </a:bodyPr>
          <a:lstStyle/>
          <a:p>
            <a:pPr marL="9525">
              <a:spcBef>
                <a:spcPts val="75"/>
              </a:spcBef>
            </a:pPr>
            <a:r>
              <a:rPr sz="900" b="1">
                <a:latin typeface="Arial"/>
                <a:cs typeface="Arial"/>
              </a:rPr>
              <a:t>Swedish</a:t>
            </a:r>
            <a:r>
              <a:rPr sz="900" b="1" spc="-53">
                <a:latin typeface="Arial"/>
                <a:cs typeface="Arial"/>
              </a:rPr>
              <a:t> </a:t>
            </a:r>
            <a:r>
              <a:rPr sz="900" b="1">
                <a:latin typeface="Arial"/>
                <a:cs typeface="Arial"/>
              </a:rPr>
              <a:t>BioFINDER</a:t>
            </a:r>
            <a:r>
              <a:rPr sz="900" b="1" spc="-23">
                <a:latin typeface="Arial"/>
                <a:cs typeface="Arial"/>
              </a:rPr>
              <a:t> </a:t>
            </a:r>
            <a:r>
              <a:rPr sz="900" b="1" spc="-8">
                <a:latin typeface="Arial"/>
                <a:cs typeface="Arial"/>
              </a:rPr>
              <a:t>Cohort</a:t>
            </a:r>
            <a:endParaRPr sz="900">
              <a:latin typeface="Arial"/>
              <a:cs typeface="Arial"/>
            </a:endParaRPr>
          </a:p>
        </p:txBody>
      </p:sp>
      <p:sp>
        <p:nvSpPr>
          <p:cNvPr id="8" name="object 8"/>
          <p:cNvSpPr/>
          <p:nvPr/>
        </p:nvSpPr>
        <p:spPr>
          <a:xfrm>
            <a:off x="6241637" y="4714684"/>
            <a:ext cx="2710339" cy="617696"/>
          </a:xfrm>
          <a:custGeom>
            <a:avLst/>
            <a:gdLst/>
            <a:ahLst/>
            <a:cxnLst/>
            <a:rect l="l" t="t" r="r" b="b"/>
            <a:pathLst>
              <a:path w="3613784" h="823595">
                <a:moveTo>
                  <a:pt x="3476498" y="0"/>
                </a:moveTo>
                <a:lnTo>
                  <a:pt x="137287" y="0"/>
                </a:lnTo>
                <a:lnTo>
                  <a:pt x="93894" y="6998"/>
                </a:lnTo>
                <a:lnTo>
                  <a:pt x="56208" y="26481"/>
                </a:lnTo>
                <a:lnTo>
                  <a:pt x="26489" y="56180"/>
                </a:lnTo>
                <a:lnTo>
                  <a:pt x="6999" y="93829"/>
                </a:lnTo>
                <a:lnTo>
                  <a:pt x="0" y="137159"/>
                </a:lnTo>
                <a:lnTo>
                  <a:pt x="0" y="686117"/>
                </a:lnTo>
                <a:lnTo>
                  <a:pt x="6999" y="729488"/>
                </a:lnTo>
                <a:lnTo>
                  <a:pt x="26489" y="767157"/>
                </a:lnTo>
                <a:lnTo>
                  <a:pt x="56208" y="796863"/>
                </a:lnTo>
                <a:lnTo>
                  <a:pt x="93894" y="816344"/>
                </a:lnTo>
                <a:lnTo>
                  <a:pt x="137287" y="823340"/>
                </a:lnTo>
                <a:lnTo>
                  <a:pt x="3476498" y="823340"/>
                </a:lnTo>
                <a:lnTo>
                  <a:pt x="3519890" y="816344"/>
                </a:lnTo>
                <a:lnTo>
                  <a:pt x="3557576" y="796863"/>
                </a:lnTo>
                <a:lnTo>
                  <a:pt x="3587295" y="767157"/>
                </a:lnTo>
                <a:lnTo>
                  <a:pt x="3606785" y="729488"/>
                </a:lnTo>
                <a:lnTo>
                  <a:pt x="3613785" y="686117"/>
                </a:lnTo>
                <a:lnTo>
                  <a:pt x="3613785" y="137159"/>
                </a:lnTo>
                <a:lnTo>
                  <a:pt x="3606785" y="93829"/>
                </a:lnTo>
                <a:lnTo>
                  <a:pt x="3587295" y="56180"/>
                </a:lnTo>
                <a:lnTo>
                  <a:pt x="3557576" y="26481"/>
                </a:lnTo>
                <a:lnTo>
                  <a:pt x="3519890" y="6998"/>
                </a:lnTo>
                <a:lnTo>
                  <a:pt x="3476498" y="0"/>
                </a:lnTo>
                <a:close/>
              </a:path>
            </a:pathLst>
          </a:custGeom>
          <a:solidFill>
            <a:srgbClr val="155F82"/>
          </a:solidFill>
        </p:spPr>
        <p:txBody>
          <a:bodyPr wrap="square" lIns="0" tIns="0" rIns="0" bIns="0" rtlCol="0"/>
          <a:lstStyle/>
          <a:p>
            <a:endParaRPr sz="1350"/>
          </a:p>
        </p:txBody>
      </p:sp>
      <p:sp>
        <p:nvSpPr>
          <p:cNvPr id="9" name="object 9"/>
          <p:cNvSpPr txBox="1"/>
          <p:nvPr/>
        </p:nvSpPr>
        <p:spPr>
          <a:xfrm>
            <a:off x="6430327" y="4770025"/>
            <a:ext cx="2352675" cy="494366"/>
          </a:xfrm>
          <a:prstGeom prst="rect">
            <a:avLst/>
          </a:prstGeom>
        </p:spPr>
        <p:txBody>
          <a:bodyPr vert="horz" wrap="square" lIns="0" tIns="9525" rIns="0" bIns="0" rtlCol="0">
            <a:spAutoFit/>
          </a:bodyPr>
          <a:lstStyle/>
          <a:p>
            <a:pPr marL="19050" algn="ctr">
              <a:spcBef>
                <a:spcPts val="75"/>
              </a:spcBef>
            </a:pPr>
            <a:r>
              <a:rPr sz="1050">
                <a:solidFill>
                  <a:srgbClr val="FFFFFF"/>
                </a:solidFill>
                <a:latin typeface="Arial"/>
                <a:cs typeface="Arial"/>
              </a:rPr>
              <a:t>Has</a:t>
            </a:r>
            <a:r>
              <a:rPr sz="1050" spc="-11">
                <a:solidFill>
                  <a:srgbClr val="FFFFFF"/>
                </a:solidFill>
                <a:latin typeface="Arial"/>
                <a:cs typeface="Arial"/>
              </a:rPr>
              <a:t> </a:t>
            </a:r>
            <a:r>
              <a:rPr sz="1050">
                <a:solidFill>
                  <a:srgbClr val="FFFFFF"/>
                </a:solidFill>
                <a:latin typeface="Arial"/>
                <a:cs typeface="Arial"/>
              </a:rPr>
              <a:t>potential</a:t>
            </a:r>
            <a:r>
              <a:rPr sz="1050" spc="-26">
                <a:solidFill>
                  <a:srgbClr val="FFFFFF"/>
                </a:solidFill>
                <a:latin typeface="Arial"/>
                <a:cs typeface="Arial"/>
              </a:rPr>
              <a:t> </a:t>
            </a:r>
            <a:r>
              <a:rPr sz="1050">
                <a:solidFill>
                  <a:srgbClr val="FFFFFF"/>
                </a:solidFill>
                <a:latin typeface="Arial"/>
                <a:cs typeface="Arial"/>
              </a:rPr>
              <a:t>to</a:t>
            </a:r>
            <a:r>
              <a:rPr sz="1050" spc="-23">
                <a:solidFill>
                  <a:srgbClr val="FFFFFF"/>
                </a:solidFill>
                <a:latin typeface="Arial"/>
                <a:cs typeface="Arial"/>
              </a:rPr>
              <a:t> </a:t>
            </a:r>
            <a:r>
              <a:rPr sz="1050">
                <a:solidFill>
                  <a:srgbClr val="FFFFFF"/>
                </a:solidFill>
                <a:latin typeface="Arial"/>
                <a:cs typeface="Arial"/>
              </a:rPr>
              <a:t>be</a:t>
            </a:r>
            <a:r>
              <a:rPr sz="1050" spc="-19">
                <a:solidFill>
                  <a:srgbClr val="FFFFFF"/>
                </a:solidFill>
                <a:latin typeface="Arial"/>
                <a:cs typeface="Arial"/>
              </a:rPr>
              <a:t> </a:t>
            </a:r>
            <a:r>
              <a:rPr sz="1050">
                <a:solidFill>
                  <a:srgbClr val="FFFFFF"/>
                </a:solidFill>
                <a:latin typeface="Arial"/>
                <a:cs typeface="Arial"/>
              </a:rPr>
              <a:t>used</a:t>
            </a:r>
            <a:r>
              <a:rPr sz="1050" spc="-23">
                <a:solidFill>
                  <a:srgbClr val="FFFFFF"/>
                </a:solidFill>
                <a:latin typeface="Arial"/>
                <a:cs typeface="Arial"/>
              </a:rPr>
              <a:t> </a:t>
            </a:r>
            <a:r>
              <a:rPr sz="1050">
                <a:solidFill>
                  <a:srgbClr val="FFFFFF"/>
                </a:solidFill>
                <a:latin typeface="Arial"/>
                <a:cs typeface="Arial"/>
              </a:rPr>
              <a:t>to</a:t>
            </a:r>
            <a:r>
              <a:rPr sz="1050" spc="-19">
                <a:solidFill>
                  <a:srgbClr val="FFFFFF"/>
                </a:solidFill>
                <a:latin typeface="Arial"/>
                <a:cs typeface="Arial"/>
              </a:rPr>
              <a:t> </a:t>
            </a:r>
            <a:r>
              <a:rPr sz="1050" spc="-8">
                <a:solidFill>
                  <a:srgbClr val="FFFFFF"/>
                </a:solidFill>
                <a:latin typeface="Arial"/>
                <a:cs typeface="Arial"/>
              </a:rPr>
              <a:t>differentiate</a:t>
            </a:r>
            <a:endParaRPr sz="1050">
              <a:latin typeface="Arial"/>
              <a:cs typeface="Arial"/>
            </a:endParaRPr>
          </a:p>
          <a:p>
            <a:pPr marR="10953" algn="ctr">
              <a:spcBef>
                <a:spcPts val="4"/>
              </a:spcBef>
            </a:pPr>
            <a:r>
              <a:rPr sz="1050" spc="-8">
                <a:solidFill>
                  <a:srgbClr val="FFFFFF"/>
                </a:solidFill>
                <a:latin typeface="Arial"/>
                <a:cs typeface="Arial"/>
              </a:rPr>
              <a:t>neurodegenerative</a:t>
            </a:r>
            <a:r>
              <a:rPr sz="1050" spc="-11">
                <a:solidFill>
                  <a:srgbClr val="FFFFFF"/>
                </a:solidFill>
                <a:latin typeface="Arial"/>
                <a:cs typeface="Arial"/>
              </a:rPr>
              <a:t> </a:t>
            </a:r>
            <a:r>
              <a:rPr sz="1050">
                <a:solidFill>
                  <a:srgbClr val="FFFFFF"/>
                </a:solidFill>
                <a:latin typeface="Arial"/>
                <a:cs typeface="Arial"/>
              </a:rPr>
              <a:t>disease</a:t>
            </a:r>
            <a:r>
              <a:rPr sz="1050" spc="-15">
                <a:solidFill>
                  <a:srgbClr val="FFFFFF"/>
                </a:solidFill>
                <a:latin typeface="Arial"/>
                <a:cs typeface="Arial"/>
              </a:rPr>
              <a:t> from</a:t>
            </a:r>
            <a:endParaRPr sz="1050">
              <a:latin typeface="Arial"/>
              <a:cs typeface="Arial"/>
            </a:endParaRPr>
          </a:p>
          <a:p>
            <a:pPr marR="11430" algn="ctr"/>
            <a:r>
              <a:rPr sz="1050" spc="-8">
                <a:solidFill>
                  <a:srgbClr val="FFFFFF"/>
                </a:solidFill>
                <a:latin typeface="Arial"/>
                <a:cs typeface="Arial"/>
              </a:rPr>
              <a:t>late-</a:t>
            </a:r>
            <a:r>
              <a:rPr sz="1050">
                <a:solidFill>
                  <a:srgbClr val="FFFFFF"/>
                </a:solidFill>
                <a:latin typeface="Arial"/>
                <a:cs typeface="Arial"/>
              </a:rPr>
              <a:t>onset</a:t>
            </a:r>
            <a:r>
              <a:rPr sz="1050" spc="-26">
                <a:solidFill>
                  <a:srgbClr val="FFFFFF"/>
                </a:solidFill>
                <a:latin typeface="Arial"/>
                <a:cs typeface="Arial"/>
              </a:rPr>
              <a:t> </a:t>
            </a:r>
            <a:r>
              <a:rPr sz="1050">
                <a:solidFill>
                  <a:srgbClr val="FFFFFF"/>
                </a:solidFill>
                <a:latin typeface="Arial"/>
                <a:cs typeface="Arial"/>
              </a:rPr>
              <a:t>primary</a:t>
            </a:r>
            <a:r>
              <a:rPr sz="1050" spc="-30">
                <a:solidFill>
                  <a:srgbClr val="FFFFFF"/>
                </a:solidFill>
                <a:latin typeface="Arial"/>
                <a:cs typeface="Arial"/>
              </a:rPr>
              <a:t> </a:t>
            </a:r>
            <a:r>
              <a:rPr sz="1050">
                <a:solidFill>
                  <a:srgbClr val="FFFFFF"/>
                </a:solidFill>
                <a:latin typeface="Arial"/>
                <a:cs typeface="Arial"/>
              </a:rPr>
              <a:t>psychiatric</a:t>
            </a:r>
            <a:r>
              <a:rPr sz="1050" spc="-19">
                <a:solidFill>
                  <a:srgbClr val="FFFFFF"/>
                </a:solidFill>
                <a:latin typeface="Arial"/>
                <a:cs typeface="Arial"/>
              </a:rPr>
              <a:t> </a:t>
            </a:r>
            <a:r>
              <a:rPr sz="1050" spc="-8">
                <a:solidFill>
                  <a:srgbClr val="FFFFFF"/>
                </a:solidFill>
                <a:latin typeface="Arial"/>
                <a:cs typeface="Arial"/>
              </a:rPr>
              <a:t>disorders</a:t>
            </a:r>
            <a:endParaRPr sz="1050">
              <a:latin typeface="Arial"/>
              <a:cs typeface="Arial"/>
            </a:endParaRPr>
          </a:p>
        </p:txBody>
      </p:sp>
      <p:sp>
        <p:nvSpPr>
          <p:cNvPr id="10" name="object 10"/>
          <p:cNvSpPr txBox="1"/>
          <p:nvPr/>
        </p:nvSpPr>
        <p:spPr>
          <a:xfrm>
            <a:off x="6317932" y="1837087"/>
            <a:ext cx="2557463" cy="286617"/>
          </a:xfrm>
          <a:prstGeom prst="rect">
            <a:avLst/>
          </a:prstGeom>
        </p:spPr>
        <p:txBody>
          <a:bodyPr vert="horz" wrap="square" lIns="0" tIns="9525" rIns="0" bIns="0" rtlCol="0">
            <a:spAutoFit/>
          </a:bodyPr>
          <a:lstStyle/>
          <a:p>
            <a:pPr marL="9525" marR="3810" indent="227171">
              <a:spcBef>
                <a:spcPts val="75"/>
              </a:spcBef>
            </a:pPr>
            <a:r>
              <a:rPr sz="900" b="1" spc="-8">
                <a:latin typeface="Arial"/>
                <a:cs typeface="Arial"/>
              </a:rPr>
              <a:t>Diagnostic</a:t>
            </a:r>
            <a:r>
              <a:rPr sz="900" b="1" spc="-45">
                <a:latin typeface="Arial"/>
                <a:cs typeface="Arial"/>
              </a:rPr>
              <a:t> </a:t>
            </a:r>
            <a:r>
              <a:rPr sz="900" b="1">
                <a:latin typeface="Arial"/>
                <a:cs typeface="Arial"/>
              </a:rPr>
              <a:t>Accuracy</a:t>
            </a:r>
            <a:r>
              <a:rPr sz="900" b="1" spc="-19">
                <a:latin typeface="Arial"/>
                <a:cs typeface="Arial"/>
              </a:rPr>
              <a:t> </a:t>
            </a:r>
            <a:r>
              <a:rPr sz="900" b="1">
                <a:latin typeface="Arial"/>
                <a:cs typeface="Arial"/>
              </a:rPr>
              <a:t>in</a:t>
            </a:r>
            <a:r>
              <a:rPr sz="900" b="1" spc="-4">
                <a:latin typeface="Arial"/>
                <a:cs typeface="Arial"/>
              </a:rPr>
              <a:t> </a:t>
            </a:r>
            <a:r>
              <a:rPr sz="900" b="1" spc="-8">
                <a:latin typeface="Arial"/>
                <a:cs typeface="Arial"/>
              </a:rPr>
              <a:t>Distinguishing Neurodegenerative </a:t>
            </a:r>
            <a:r>
              <a:rPr sz="900" b="1">
                <a:latin typeface="Arial"/>
                <a:cs typeface="Arial"/>
              </a:rPr>
              <a:t>Disorders</a:t>
            </a:r>
            <a:r>
              <a:rPr sz="900" b="1" spc="-4">
                <a:latin typeface="Arial"/>
                <a:cs typeface="Arial"/>
              </a:rPr>
              <a:t> </a:t>
            </a:r>
            <a:r>
              <a:rPr sz="900" b="1">
                <a:latin typeface="Arial"/>
                <a:cs typeface="Arial"/>
              </a:rPr>
              <a:t>from</a:t>
            </a:r>
            <a:r>
              <a:rPr sz="900" b="1" spc="15">
                <a:latin typeface="Arial"/>
                <a:cs typeface="Arial"/>
              </a:rPr>
              <a:t> </a:t>
            </a:r>
            <a:r>
              <a:rPr sz="900" b="1" spc="-8">
                <a:latin typeface="Arial"/>
                <a:cs typeface="Arial"/>
              </a:rPr>
              <a:t>Depression</a:t>
            </a:r>
            <a:endParaRPr sz="900">
              <a:latin typeface="Arial"/>
              <a:cs typeface="Arial"/>
            </a:endParaRPr>
          </a:p>
        </p:txBody>
      </p:sp>
      <p:grpSp>
        <p:nvGrpSpPr>
          <p:cNvPr id="11" name="object 11"/>
          <p:cNvGrpSpPr/>
          <p:nvPr/>
        </p:nvGrpSpPr>
        <p:grpSpPr>
          <a:xfrm>
            <a:off x="6556723" y="2311432"/>
            <a:ext cx="2165033" cy="1745456"/>
            <a:chOff x="8742298" y="1938908"/>
            <a:chExt cx="2886710" cy="2327275"/>
          </a:xfrm>
        </p:grpSpPr>
        <p:sp>
          <p:nvSpPr>
            <p:cNvPr id="12" name="object 12"/>
            <p:cNvSpPr/>
            <p:nvPr/>
          </p:nvSpPr>
          <p:spPr>
            <a:xfrm>
              <a:off x="8742298" y="1969642"/>
              <a:ext cx="2872740" cy="2296795"/>
            </a:xfrm>
            <a:custGeom>
              <a:avLst/>
              <a:gdLst/>
              <a:ahLst/>
              <a:cxnLst/>
              <a:rect l="l" t="t" r="r" b="b"/>
              <a:pathLst>
                <a:path w="2872740" h="2296795">
                  <a:moveTo>
                    <a:pt x="27812" y="2268474"/>
                  </a:moveTo>
                  <a:lnTo>
                    <a:pt x="27812" y="0"/>
                  </a:lnTo>
                </a:path>
                <a:path w="2872740" h="2296795">
                  <a:moveTo>
                    <a:pt x="0" y="2268474"/>
                  </a:moveTo>
                  <a:lnTo>
                    <a:pt x="27812" y="2268474"/>
                  </a:lnTo>
                </a:path>
                <a:path w="2872740" h="2296795">
                  <a:moveTo>
                    <a:pt x="0" y="1701673"/>
                  </a:moveTo>
                  <a:lnTo>
                    <a:pt x="27812" y="1701673"/>
                  </a:lnTo>
                </a:path>
                <a:path w="2872740" h="2296795">
                  <a:moveTo>
                    <a:pt x="0" y="1134745"/>
                  </a:moveTo>
                  <a:lnTo>
                    <a:pt x="27812" y="1134745"/>
                  </a:lnTo>
                </a:path>
                <a:path w="2872740" h="2296795">
                  <a:moveTo>
                    <a:pt x="0" y="567817"/>
                  </a:moveTo>
                  <a:lnTo>
                    <a:pt x="27812" y="567817"/>
                  </a:lnTo>
                </a:path>
                <a:path w="2872740" h="2296795">
                  <a:moveTo>
                    <a:pt x="0" y="0"/>
                  </a:moveTo>
                  <a:lnTo>
                    <a:pt x="27812" y="0"/>
                  </a:lnTo>
                </a:path>
                <a:path w="2872740" h="2296795">
                  <a:moveTo>
                    <a:pt x="27812" y="2268474"/>
                  </a:moveTo>
                  <a:lnTo>
                    <a:pt x="2872358" y="2268474"/>
                  </a:lnTo>
                </a:path>
                <a:path w="2872740" h="2296795">
                  <a:moveTo>
                    <a:pt x="27812" y="2268474"/>
                  </a:moveTo>
                  <a:lnTo>
                    <a:pt x="27812" y="2296287"/>
                  </a:lnTo>
                </a:path>
                <a:path w="2872740" h="2296795">
                  <a:moveTo>
                    <a:pt x="596773" y="2268474"/>
                  </a:moveTo>
                  <a:lnTo>
                    <a:pt x="596773" y="2296287"/>
                  </a:lnTo>
                </a:path>
                <a:path w="2872740" h="2296795">
                  <a:moveTo>
                    <a:pt x="1165225" y="2268474"/>
                  </a:moveTo>
                  <a:lnTo>
                    <a:pt x="1165225" y="2296287"/>
                  </a:lnTo>
                </a:path>
                <a:path w="2872740" h="2296795">
                  <a:moveTo>
                    <a:pt x="1735201" y="2268474"/>
                  </a:moveTo>
                  <a:lnTo>
                    <a:pt x="1735201" y="2296287"/>
                  </a:lnTo>
                </a:path>
                <a:path w="2872740" h="2296795">
                  <a:moveTo>
                    <a:pt x="2303653" y="2268474"/>
                  </a:moveTo>
                  <a:lnTo>
                    <a:pt x="2303653" y="2296287"/>
                  </a:lnTo>
                </a:path>
                <a:path w="2872740" h="2296795">
                  <a:moveTo>
                    <a:pt x="2872358" y="2268474"/>
                  </a:moveTo>
                  <a:lnTo>
                    <a:pt x="2872358" y="2296287"/>
                  </a:lnTo>
                </a:path>
              </a:pathLst>
            </a:custGeom>
            <a:ln w="19050">
              <a:solidFill>
                <a:srgbClr val="000000"/>
              </a:solidFill>
            </a:ln>
          </p:spPr>
          <p:txBody>
            <a:bodyPr wrap="square" lIns="0" tIns="0" rIns="0" bIns="0" rtlCol="0"/>
            <a:lstStyle/>
            <a:p>
              <a:endParaRPr sz="1350"/>
            </a:p>
          </p:txBody>
        </p:sp>
        <p:sp>
          <p:nvSpPr>
            <p:cNvPr id="13" name="object 13"/>
            <p:cNvSpPr/>
            <p:nvPr/>
          </p:nvSpPr>
          <p:spPr>
            <a:xfrm>
              <a:off x="9325736" y="3904233"/>
              <a:ext cx="436245" cy="0"/>
            </a:xfrm>
            <a:custGeom>
              <a:avLst/>
              <a:gdLst/>
              <a:ahLst/>
              <a:cxnLst/>
              <a:rect l="l" t="t" r="r" b="b"/>
              <a:pathLst>
                <a:path w="436245">
                  <a:moveTo>
                    <a:pt x="0" y="0"/>
                  </a:moveTo>
                  <a:lnTo>
                    <a:pt x="435991" y="0"/>
                  </a:lnTo>
                </a:path>
              </a:pathLst>
            </a:custGeom>
            <a:ln w="19050">
              <a:solidFill>
                <a:srgbClr val="155F82"/>
              </a:solidFill>
            </a:ln>
          </p:spPr>
          <p:txBody>
            <a:bodyPr wrap="square" lIns="0" tIns="0" rIns="0" bIns="0" rtlCol="0"/>
            <a:lstStyle/>
            <a:p>
              <a:endParaRPr sz="1350"/>
            </a:p>
          </p:txBody>
        </p:sp>
        <p:sp>
          <p:nvSpPr>
            <p:cNvPr id="14" name="object 14"/>
            <p:cNvSpPr/>
            <p:nvPr/>
          </p:nvSpPr>
          <p:spPr>
            <a:xfrm>
              <a:off x="9325736" y="4082033"/>
              <a:ext cx="436245" cy="0"/>
            </a:xfrm>
            <a:custGeom>
              <a:avLst/>
              <a:gdLst/>
              <a:ahLst/>
              <a:cxnLst/>
              <a:rect l="l" t="t" r="r" b="b"/>
              <a:pathLst>
                <a:path w="436245">
                  <a:moveTo>
                    <a:pt x="0" y="0"/>
                  </a:moveTo>
                  <a:lnTo>
                    <a:pt x="435991" y="0"/>
                  </a:lnTo>
                </a:path>
              </a:pathLst>
            </a:custGeom>
            <a:ln w="19050">
              <a:solidFill>
                <a:srgbClr val="186B23"/>
              </a:solidFill>
            </a:ln>
          </p:spPr>
          <p:txBody>
            <a:bodyPr wrap="square" lIns="0" tIns="0" rIns="0" bIns="0" rtlCol="0"/>
            <a:lstStyle/>
            <a:p>
              <a:endParaRPr sz="1350"/>
            </a:p>
          </p:txBody>
        </p:sp>
        <p:sp>
          <p:nvSpPr>
            <p:cNvPr id="15" name="object 15"/>
            <p:cNvSpPr/>
            <p:nvPr/>
          </p:nvSpPr>
          <p:spPr>
            <a:xfrm>
              <a:off x="8786796" y="1948433"/>
              <a:ext cx="2832735" cy="2269490"/>
            </a:xfrm>
            <a:custGeom>
              <a:avLst/>
              <a:gdLst/>
              <a:ahLst/>
              <a:cxnLst/>
              <a:rect l="l" t="t" r="r" b="b"/>
              <a:pathLst>
                <a:path w="2832734" h="2269490">
                  <a:moveTo>
                    <a:pt x="2832306" y="0"/>
                  </a:moveTo>
                  <a:lnTo>
                    <a:pt x="613997" y="0"/>
                  </a:lnTo>
                  <a:lnTo>
                    <a:pt x="613997" y="46481"/>
                  </a:lnTo>
                  <a:lnTo>
                    <a:pt x="550497" y="46481"/>
                  </a:lnTo>
                  <a:lnTo>
                    <a:pt x="550497" y="93090"/>
                  </a:lnTo>
                  <a:lnTo>
                    <a:pt x="436197" y="93090"/>
                  </a:lnTo>
                  <a:lnTo>
                    <a:pt x="436197" y="139700"/>
                  </a:lnTo>
                  <a:lnTo>
                    <a:pt x="402415" y="139700"/>
                  </a:lnTo>
                  <a:lnTo>
                    <a:pt x="402415" y="224281"/>
                  </a:lnTo>
                  <a:lnTo>
                    <a:pt x="347297" y="224281"/>
                  </a:lnTo>
                  <a:lnTo>
                    <a:pt x="347297" y="270890"/>
                  </a:lnTo>
                  <a:lnTo>
                    <a:pt x="313515" y="270890"/>
                  </a:lnTo>
                  <a:lnTo>
                    <a:pt x="313515" y="321690"/>
                  </a:lnTo>
                  <a:lnTo>
                    <a:pt x="258397" y="321690"/>
                  </a:lnTo>
                  <a:lnTo>
                    <a:pt x="258397" y="402081"/>
                  </a:lnTo>
                  <a:lnTo>
                    <a:pt x="186515" y="402081"/>
                  </a:lnTo>
                  <a:lnTo>
                    <a:pt x="186515" y="452881"/>
                  </a:lnTo>
                  <a:lnTo>
                    <a:pt x="152606" y="452881"/>
                  </a:lnTo>
                  <a:lnTo>
                    <a:pt x="156797" y="584200"/>
                  </a:lnTo>
                  <a:lnTo>
                    <a:pt x="155946" y="597953"/>
                  </a:lnTo>
                  <a:lnTo>
                    <a:pt x="155225" y="611743"/>
                  </a:lnTo>
                  <a:lnTo>
                    <a:pt x="154243" y="625508"/>
                  </a:lnTo>
                  <a:lnTo>
                    <a:pt x="152606" y="639190"/>
                  </a:lnTo>
                  <a:lnTo>
                    <a:pt x="151080" y="645660"/>
                  </a:lnTo>
                  <a:lnTo>
                    <a:pt x="148875" y="651986"/>
                  </a:lnTo>
                  <a:lnTo>
                    <a:pt x="146409" y="658264"/>
                  </a:lnTo>
                  <a:lnTo>
                    <a:pt x="144097" y="664590"/>
                  </a:lnTo>
                  <a:lnTo>
                    <a:pt x="139906" y="677290"/>
                  </a:lnTo>
                  <a:lnTo>
                    <a:pt x="141150" y="683635"/>
                  </a:lnTo>
                  <a:lnTo>
                    <a:pt x="142525" y="689943"/>
                  </a:lnTo>
                  <a:lnTo>
                    <a:pt x="143638" y="696275"/>
                  </a:lnTo>
                  <a:lnTo>
                    <a:pt x="144097" y="702690"/>
                  </a:lnTo>
                  <a:lnTo>
                    <a:pt x="141156" y="705223"/>
                  </a:lnTo>
                  <a:lnTo>
                    <a:pt x="135905" y="706469"/>
                  </a:lnTo>
                  <a:lnTo>
                    <a:pt x="133703" y="710049"/>
                  </a:lnTo>
                  <a:lnTo>
                    <a:pt x="139906" y="719581"/>
                  </a:lnTo>
                  <a:lnTo>
                    <a:pt x="118697" y="719581"/>
                  </a:lnTo>
                  <a:lnTo>
                    <a:pt x="118697" y="838200"/>
                  </a:lnTo>
                  <a:lnTo>
                    <a:pt x="101806" y="838200"/>
                  </a:lnTo>
                  <a:lnTo>
                    <a:pt x="101806" y="935481"/>
                  </a:lnTo>
                  <a:lnTo>
                    <a:pt x="89106" y="935481"/>
                  </a:lnTo>
                  <a:lnTo>
                    <a:pt x="89106" y="1155700"/>
                  </a:lnTo>
                  <a:lnTo>
                    <a:pt x="72215" y="1155700"/>
                  </a:lnTo>
                  <a:lnTo>
                    <a:pt x="72215" y="1261490"/>
                  </a:lnTo>
                  <a:lnTo>
                    <a:pt x="72215" y="1701799"/>
                  </a:lnTo>
                  <a:lnTo>
                    <a:pt x="51006" y="1701799"/>
                  </a:lnTo>
                  <a:lnTo>
                    <a:pt x="51006" y="1832990"/>
                  </a:lnTo>
                  <a:lnTo>
                    <a:pt x="51006" y="1828799"/>
                  </a:lnTo>
                  <a:lnTo>
                    <a:pt x="46652" y="1837221"/>
                  </a:lnTo>
                  <a:lnTo>
                    <a:pt x="42275" y="1845595"/>
                  </a:lnTo>
                  <a:lnTo>
                    <a:pt x="27614" y="1881637"/>
                  </a:lnTo>
                  <a:lnTo>
                    <a:pt x="25606" y="1887982"/>
                  </a:lnTo>
                  <a:lnTo>
                    <a:pt x="21415" y="1900682"/>
                  </a:lnTo>
                  <a:lnTo>
                    <a:pt x="24076" y="1918973"/>
                  </a:lnTo>
                  <a:lnTo>
                    <a:pt x="25558" y="1930241"/>
                  </a:lnTo>
                  <a:lnTo>
                    <a:pt x="17303" y="1968500"/>
                  </a:lnTo>
                  <a:lnTo>
                    <a:pt x="15075" y="1974838"/>
                  </a:lnTo>
                  <a:lnTo>
                    <a:pt x="12906" y="1981199"/>
                  </a:lnTo>
                  <a:lnTo>
                    <a:pt x="11509" y="1985390"/>
                  </a:lnTo>
                  <a:lnTo>
                    <a:pt x="11128" y="1990089"/>
                  </a:lnTo>
                  <a:lnTo>
                    <a:pt x="8715" y="1993899"/>
                  </a:lnTo>
                  <a:lnTo>
                    <a:pt x="2778" y="2002172"/>
                  </a:lnTo>
                  <a:lnTo>
                    <a:pt x="365" y="2005980"/>
                  </a:lnTo>
                  <a:lnTo>
                    <a:pt x="0" y="2010098"/>
                  </a:lnTo>
                  <a:lnTo>
                    <a:pt x="206" y="2019299"/>
                  </a:lnTo>
                  <a:lnTo>
                    <a:pt x="206" y="2268982"/>
                  </a:lnTo>
                </a:path>
              </a:pathLst>
            </a:custGeom>
            <a:ln w="19050">
              <a:solidFill>
                <a:srgbClr val="E97031"/>
              </a:solidFill>
            </a:ln>
          </p:spPr>
          <p:txBody>
            <a:bodyPr wrap="square" lIns="0" tIns="0" rIns="0" bIns="0" rtlCol="0"/>
            <a:lstStyle/>
            <a:p>
              <a:endParaRPr sz="1350"/>
            </a:p>
          </p:txBody>
        </p:sp>
        <p:sp>
          <p:nvSpPr>
            <p:cNvPr id="16" name="object 16"/>
            <p:cNvSpPr/>
            <p:nvPr/>
          </p:nvSpPr>
          <p:spPr>
            <a:xfrm>
              <a:off x="8787002" y="1948433"/>
              <a:ext cx="2828290" cy="2265045"/>
            </a:xfrm>
            <a:custGeom>
              <a:avLst/>
              <a:gdLst/>
              <a:ahLst/>
              <a:cxnLst/>
              <a:rect l="l" t="t" r="r" b="b"/>
              <a:pathLst>
                <a:path w="2828290" h="2265045">
                  <a:moveTo>
                    <a:pt x="2827908" y="0"/>
                  </a:moveTo>
                  <a:lnTo>
                    <a:pt x="1248791" y="0"/>
                  </a:lnTo>
                  <a:lnTo>
                    <a:pt x="1248791" y="46481"/>
                  </a:lnTo>
                  <a:lnTo>
                    <a:pt x="1189608" y="46481"/>
                  </a:lnTo>
                  <a:lnTo>
                    <a:pt x="1189608" y="97281"/>
                  </a:lnTo>
                  <a:lnTo>
                    <a:pt x="961008" y="97281"/>
                  </a:lnTo>
                  <a:lnTo>
                    <a:pt x="961008" y="148081"/>
                  </a:lnTo>
                  <a:lnTo>
                    <a:pt x="910208" y="148081"/>
                  </a:lnTo>
                  <a:lnTo>
                    <a:pt x="910208" y="228600"/>
                  </a:lnTo>
                  <a:lnTo>
                    <a:pt x="804291" y="228600"/>
                  </a:lnTo>
                  <a:lnTo>
                    <a:pt x="804291" y="270890"/>
                  </a:lnTo>
                  <a:lnTo>
                    <a:pt x="766191" y="270890"/>
                  </a:lnTo>
                  <a:lnTo>
                    <a:pt x="766191" y="321690"/>
                  </a:lnTo>
                  <a:lnTo>
                    <a:pt x="626491" y="321690"/>
                  </a:lnTo>
                  <a:lnTo>
                    <a:pt x="626491" y="406400"/>
                  </a:lnTo>
                  <a:lnTo>
                    <a:pt x="495300" y="406400"/>
                  </a:lnTo>
                  <a:lnTo>
                    <a:pt x="495300" y="457200"/>
                  </a:lnTo>
                  <a:lnTo>
                    <a:pt x="435991" y="457200"/>
                  </a:lnTo>
                  <a:lnTo>
                    <a:pt x="435991" y="537590"/>
                  </a:lnTo>
                  <a:lnTo>
                    <a:pt x="414908" y="537590"/>
                  </a:lnTo>
                  <a:lnTo>
                    <a:pt x="414908" y="596900"/>
                  </a:lnTo>
                  <a:lnTo>
                    <a:pt x="381000" y="596900"/>
                  </a:lnTo>
                  <a:lnTo>
                    <a:pt x="381000" y="668781"/>
                  </a:lnTo>
                  <a:lnTo>
                    <a:pt x="351408" y="668781"/>
                  </a:lnTo>
                  <a:lnTo>
                    <a:pt x="351408" y="723900"/>
                  </a:lnTo>
                  <a:lnTo>
                    <a:pt x="300608" y="723900"/>
                  </a:lnTo>
                  <a:lnTo>
                    <a:pt x="300608" y="766190"/>
                  </a:lnTo>
                  <a:lnTo>
                    <a:pt x="258191" y="766190"/>
                  </a:lnTo>
                  <a:lnTo>
                    <a:pt x="258191" y="859281"/>
                  </a:lnTo>
                  <a:lnTo>
                    <a:pt x="199008" y="859281"/>
                  </a:lnTo>
                  <a:lnTo>
                    <a:pt x="199008" y="935481"/>
                  </a:lnTo>
                  <a:lnTo>
                    <a:pt x="165100" y="935481"/>
                  </a:lnTo>
                  <a:lnTo>
                    <a:pt x="165100" y="986281"/>
                  </a:lnTo>
                  <a:lnTo>
                    <a:pt x="143891" y="986281"/>
                  </a:lnTo>
                  <a:lnTo>
                    <a:pt x="143891" y="1168400"/>
                  </a:lnTo>
                  <a:lnTo>
                    <a:pt x="131191" y="1168400"/>
                  </a:lnTo>
                  <a:lnTo>
                    <a:pt x="131191" y="1299590"/>
                  </a:lnTo>
                  <a:lnTo>
                    <a:pt x="88900" y="1299590"/>
                  </a:lnTo>
                  <a:lnTo>
                    <a:pt x="88900" y="1426590"/>
                  </a:lnTo>
                </a:path>
                <a:path w="2828290" h="2265045">
                  <a:moveTo>
                    <a:pt x="0" y="2264791"/>
                  </a:moveTo>
                  <a:lnTo>
                    <a:pt x="0" y="1998090"/>
                  </a:lnTo>
                  <a:lnTo>
                    <a:pt x="8508" y="1998090"/>
                  </a:lnTo>
                  <a:lnTo>
                    <a:pt x="11868" y="1988619"/>
                  </a:lnTo>
                  <a:lnTo>
                    <a:pt x="22810" y="1949507"/>
                  </a:lnTo>
                  <a:lnTo>
                    <a:pt x="24298" y="1928254"/>
                  </a:lnTo>
                  <a:lnTo>
                    <a:pt x="25400" y="1917699"/>
                  </a:lnTo>
                  <a:lnTo>
                    <a:pt x="26162" y="1911858"/>
                  </a:lnTo>
                  <a:lnTo>
                    <a:pt x="28575" y="1906396"/>
                  </a:lnTo>
                  <a:lnTo>
                    <a:pt x="29591" y="1900682"/>
                  </a:lnTo>
                  <a:lnTo>
                    <a:pt x="30730" y="1893308"/>
                  </a:lnTo>
                  <a:lnTo>
                    <a:pt x="31654" y="1885886"/>
                  </a:lnTo>
                  <a:lnTo>
                    <a:pt x="32627" y="1878464"/>
                  </a:lnTo>
                  <a:lnTo>
                    <a:pt x="33908" y="1871090"/>
                  </a:lnTo>
                  <a:lnTo>
                    <a:pt x="39183" y="1847681"/>
                  </a:lnTo>
                  <a:lnTo>
                    <a:pt x="41624" y="1840404"/>
                  </a:lnTo>
                  <a:lnTo>
                    <a:pt x="42302" y="1836818"/>
                  </a:lnTo>
                  <a:lnTo>
                    <a:pt x="42291" y="1824482"/>
                  </a:lnTo>
                  <a:lnTo>
                    <a:pt x="42291" y="1697482"/>
                  </a:lnTo>
                  <a:lnTo>
                    <a:pt x="72008" y="1697482"/>
                  </a:lnTo>
                  <a:lnTo>
                    <a:pt x="72008" y="1557781"/>
                  </a:lnTo>
                  <a:lnTo>
                    <a:pt x="76200" y="1553590"/>
                  </a:lnTo>
                  <a:lnTo>
                    <a:pt x="76200" y="1430781"/>
                  </a:lnTo>
                  <a:lnTo>
                    <a:pt x="93091" y="1430781"/>
                  </a:lnTo>
                </a:path>
              </a:pathLst>
            </a:custGeom>
            <a:ln w="19050">
              <a:solidFill>
                <a:srgbClr val="155F82"/>
              </a:solidFill>
            </a:ln>
          </p:spPr>
          <p:txBody>
            <a:bodyPr wrap="square" lIns="0" tIns="0" rIns="0" bIns="0" rtlCol="0"/>
            <a:lstStyle/>
            <a:p>
              <a:endParaRPr sz="1350"/>
            </a:p>
          </p:txBody>
        </p:sp>
        <p:sp>
          <p:nvSpPr>
            <p:cNvPr id="17" name="object 17"/>
            <p:cNvSpPr/>
            <p:nvPr/>
          </p:nvSpPr>
          <p:spPr>
            <a:xfrm>
              <a:off x="8778493" y="1952624"/>
              <a:ext cx="2840990" cy="2265045"/>
            </a:xfrm>
            <a:custGeom>
              <a:avLst/>
              <a:gdLst/>
              <a:ahLst/>
              <a:cxnLst/>
              <a:rect l="l" t="t" r="r" b="b"/>
              <a:pathLst>
                <a:path w="2840990" h="2265045">
                  <a:moveTo>
                    <a:pt x="0" y="2264791"/>
                  </a:moveTo>
                  <a:lnTo>
                    <a:pt x="156717" y="2264791"/>
                  </a:lnTo>
                  <a:lnTo>
                    <a:pt x="156717" y="2175891"/>
                  </a:lnTo>
                  <a:lnTo>
                    <a:pt x="271017" y="2175891"/>
                  </a:lnTo>
                  <a:lnTo>
                    <a:pt x="271017" y="2048891"/>
                  </a:lnTo>
                  <a:lnTo>
                    <a:pt x="330200" y="2048891"/>
                  </a:lnTo>
                  <a:lnTo>
                    <a:pt x="330200" y="1739900"/>
                  </a:lnTo>
                  <a:lnTo>
                    <a:pt x="389508" y="1739900"/>
                  </a:lnTo>
                  <a:lnTo>
                    <a:pt x="389508" y="1481709"/>
                  </a:lnTo>
                  <a:lnTo>
                    <a:pt x="495300" y="1481709"/>
                  </a:lnTo>
                  <a:lnTo>
                    <a:pt x="495300" y="1130300"/>
                  </a:lnTo>
                  <a:lnTo>
                    <a:pt x="546100" y="1130300"/>
                  </a:lnTo>
                  <a:lnTo>
                    <a:pt x="546100" y="918590"/>
                  </a:lnTo>
                  <a:lnTo>
                    <a:pt x="601217" y="918590"/>
                  </a:lnTo>
                  <a:lnTo>
                    <a:pt x="601217" y="867790"/>
                  </a:lnTo>
                  <a:lnTo>
                    <a:pt x="829817" y="867790"/>
                  </a:lnTo>
                  <a:lnTo>
                    <a:pt x="829817" y="825500"/>
                  </a:lnTo>
                  <a:lnTo>
                    <a:pt x="884808" y="825500"/>
                  </a:lnTo>
                  <a:lnTo>
                    <a:pt x="884808" y="660400"/>
                  </a:lnTo>
                  <a:lnTo>
                    <a:pt x="1058417" y="660400"/>
                  </a:lnTo>
                  <a:lnTo>
                    <a:pt x="1058417" y="609600"/>
                  </a:lnTo>
                  <a:lnTo>
                    <a:pt x="1168400" y="609600"/>
                  </a:lnTo>
                  <a:lnTo>
                    <a:pt x="1168400" y="427609"/>
                  </a:lnTo>
                  <a:lnTo>
                    <a:pt x="1227708" y="427609"/>
                  </a:lnTo>
                  <a:lnTo>
                    <a:pt x="1227708" y="304800"/>
                  </a:lnTo>
                  <a:lnTo>
                    <a:pt x="1549400" y="304800"/>
                  </a:lnTo>
                  <a:lnTo>
                    <a:pt x="1549400" y="258190"/>
                  </a:lnTo>
                  <a:lnTo>
                    <a:pt x="1612900" y="258190"/>
                  </a:lnTo>
                  <a:lnTo>
                    <a:pt x="1612900" y="215900"/>
                  </a:lnTo>
                  <a:lnTo>
                    <a:pt x="1778000" y="215900"/>
                  </a:lnTo>
                  <a:lnTo>
                    <a:pt x="1778000" y="169290"/>
                  </a:lnTo>
                  <a:lnTo>
                    <a:pt x="2057400" y="169290"/>
                  </a:lnTo>
                  <a:lnTo>
                    <a:pt x="2057400" y="88900"/>
                  </a:lnTo>
                  <a:lnTo>
                    <a:pt x="2281808" y="88900"/>
                  </a:lnTo>
                  <a:lnTo>
                    <a:pt x="2281808" y="38100"/>
                  </a:lnTo>
                  <a:lnTo>
                    <a:pt x="2840608" y="38100"/>
                  </a:lnTo>
                  <a:lnTo>
                    <a:pt x="2840608" y="0"/>
                  </a:lnTo>
                </a:path>
              </a:pathLst>
            </a:custGeom>
            <a:ln w="19050">
              <a:solidFill>
                <a:srgbClr val="186B23"/>
              </a:solidFill>
            </a:ln>
          </p:spPr>
          <p:txBody>
            <a:bodyPr wrap="square" lIns="0" tIns="0" rIns="0" bIns="0" rtlCol="0"/>
            <a:lstStyle/>
            <a:p>
              <a:endParaRPr sz="1350"/>
            </a:p>
          </p:txBody>
        </p:sp>
      </p:grpSp>
      <p:sp>
        <p:nvSpPr>
          <p:cNvPr id="18" name="object 18"/>
          <p:cNvSpPr txBox="1"/>
          <p:nvPr/>
        </p:nvSpPr>
        <p:spPr>
          <a:xfrm>
            <a:off x="6471762" y="3979069"/>
            <a:ext cx="54769" cy="89929"/>
          </a:xfrm>
          <a:prstGeom prst="rect">
            <a:avLst/>
          </a:prstGeom>
        </p:spPr>
        <p:txBody>
          <a:bodyPr vert="horz" wrap="square" lIns="0" tIns="9049" rIns="0" bIns="0" rtlCol="0">
            <a:spAutoFit/>
          </a:bodyPr>
          <a:lstStyle/>
          <a:p>
            <a:pPr marL="9525">
              <a:spcBef>
                <a:spcPts val="71"/>
              </a:spcBef>
            </a:pPr>
            <a:r>
              <a:rPr sz="525" spc="-38">
                <a:latin typeface="Calibri"/>
                <a:cs typeface="Calibri"/>
              </a:rPr>
              <a:t>0</a:t>
            </a:r>
            <a:endParaRPr sz="525">
              <a:latin typeface="Calibri"/>
              <a:cs typeface="Calibri"/>
            </a:endParaRPr>
          </a:p>
        </p:txBody>
      </p:sp>
      <p:sp>
        <p:nvSpPr>
          <p:cNvPr id="19" name="object 19"/>
          <p:cNvSpPr txBox="1"/>
          <p:nvPr/>
        </p:nvSpPr>
        <p:spPr>
          <a:xfrm>
            <a:off x="6436042" y="3553681"/>
            <a:ext cx="90011" cy="89929"/>
          </a:xfrm>
          <a:prstGeom prst="rect">
            <a:avLst/>
          </a:prstGeom>
        </p:spPr>
        <p:txBody>
          <a:bodyPr vert="horz" wrap="square" lIns="0" tIns="9049" rIns="0" bIns="0" rtlCol="0">
            <a:spAutoFit/>
          </a:bodyPr>
          <a:lstStyle/>
          <a:p>
            <a:pPr marL="9525">
              <a:spcBef>
                <a:spcPts val="71"/>
              </a:spcBef>
            </a:pPr>
            <a:r>
              <a:rPr sz="525" spc="-19">
                <a:latin typeface="Calibri"/>
                <a:cs typeface="Calibri"/>
              </a:rPr>
              <a:t>25</a:t>
            </a:r>
            <a:endParaRPr sz="525">
              <a:latin typeface="Calibri"/>
              <a:cs typeface="Calibri"/>
            </a:endParaRPr>
          </a:p>
        </p:txBody>
      </p:sp>
      <p:sp>
        <p:nvSpPr>
          <p:cNvPr id="20" name="object 20"/>
          <p:cNvSpPr txBox="1"/>
          <p:nvPr/>
        </p:nvSpPr>
        <p:spPr>
          <a:xfrm>
            <a:off x="6436042" y="3128200"/>
            <a:ext cx="90011" cy="89929"/>
          </a:xfrm>
          <a:prstGeom prst="rect">
            <a:avLst/>
          </a:prstGeom>
        </p:spPr>
        <p:txBody>
          <a:bodyPr vert="horz" wrap="square" lIns="0" tIns="9049" rIns="0" bIns="0" rtlCol="0">
            <a:spAutoFit/>
          </a:bodyPr>
          <a:lstStyle/>
          <a:p>
            <a:pPr marL="9525">
              <a:spcBef>
                <a:spcPts val="71"/>
              </a:spcBef>
            </a:pPr>
            <a:r>
              <a:rPr sz="525" spc="-19">
                <a:latin typeface="Calibri"/>
                <a:cs typeface="Calibri"/>
              </a:rPr>
              <a:t>50</a:t>
            </a:r>
            <a:endParaRPr sz="525">
              <a:latin typeface="Calibri"/>
              <a:cs typeface="Calibri"/>
            </a:endParaRPr>
          </a:p>
        </p:txBody>
      </p:sp>
      <p:sp>
        <p:nvSpPr>
          <p:cNvPr id="21" name="object 21"/>
          <p:cNvSpPr txBox="1"/>
          <p:nvPr/>
        </p:nvSpPr>
        <p:spPr>
          <a:xfrm>
            <a:off x="6436042" y="2702813"/>
            <a:ext cx="90011" cy="89929"/>
          </a:xfrm>
          <a:prstGeom prst="rect">
            <a:avLst/>
          </a:prstGeom>
        </p:spPr>
        <p:txBody>
          <a:bodyPr vert="horz" wrap="square" lIns="0" tIns="9049" rIns="0" bIns="0" rtlCol="0">
            <a:spAutoFit/>
          </a:bodyPr>
          <a:lstStyle/>
          <a:p>
            <a:pPr marL="9525">
              <a:spcBef>
                <a:spcPts val="71"/>
              </a:spcBef>
            </a:pPr>
            <a:r>
              <a:rPr sz="525" spc="-19">
                <a:latin typeface="Calibri"/>
                <a:cs typeface="Calibri"/>
              </a:rPr>
              <a:t>75</a:t>
            </a:r>
            <a:endParaRPr sz="525">
              <a:latin typeface="Calibri"/>
              <a:cs typeface="Calibri"/>
            </a:endParaRPr>
          </a:p>
        </p:txBody>
      </p:sp>
      <p:sp>
        <p:nvSpPr>
          <p:cNvPr id="22" name="object 22"/>
          <p:cNvSpPr txBox="1"/>
          <p:nvPr/>
        </p:nvSpPr>
        <p:spPr>
          <a:xfrm>
            <a:off x="6400419" y="2277427"/>
            <a:ext cx="125730" cy="89929"/>
          </a:xfrm>
          <a:prstGeom prst="rect">
            <a:avLst/>
          </a:prstGeom>
        </p:spPr>
        <p:txBody>
          <a:bodyPr vert="horz" wrap="square" lIns="0" tIns="9049" rIns="0" bIns="0" rtlCol="0">
            <a:spAutoFit/>
          </a:bodyPr>
          <a:lstStyle/>
          <a:p>
            <a:pPr marL="9525">
              <a:spcBef>
                <a:spcPts val="71"/>
              </a:spcBef>
            </a:pPr>
            <a:r>
              <a:rPr sz="525" spc="-19">
                <a:latin typeface="Calibri"/>
                <a:cs typeface="Calibri"/>
              </a:rPr>
              <a:t>100</a:t>
            </a:r>
            <a:endParaRPr sz="525">
              <a:latin typeface="Calibri"/>
              <a:cs typeface="Calibri"/>
            </a:endParaRPr>
          </a:p>
        </p:txBody>
      </p:sp>
      <p:sp>
        <p:nvSpPr>
          <p:cNvPr id="23" name="object 23"/>
          <p:cNvSpPr txBox="1"/>
          <p:nvPr/>
        </p:nvSpPr>
        <p:spPr>
          <a:xfrm>
            <a:off x="6551105" y="4065269"/>
            <a:ext cx="54769" cy="89929"/>
          </a:xfrm>
          <a:prstGeom prst="rect">
            <a:avLst/>
          </a:prstGeom>
        </p:spPr>
        <p:txBody>
          <a:bodyPr vert="horz" wrap="square" lIns="0" tIns="9049" rIns="0" bIns="0" rtlCol="0">
            <a:spAutoFit/>
          </a:bodyPr>
          <a:lstStyle/>
          <a:p>
            <a:pPr marL="9525">
              <a:spcBef>
                <a:spcPts val="71"/>
              </a:spcBef>
            </a:pPr>
            <a:r>
              <a:rPr sz="525" spc="-38">
                <a:latin typeface="Calibri"/>
                <a:cs typeface="Calibri"/>
              </a:rPr>
              <a:t>0</a:t>
            </a:r>
            <a:endParaRPr sz="525">
              <a:latin typeface="Calibri"/>
              <a:cs typeface="Calibri"/>
            </a:endParaRPr>
          </a:p>
        </p:txBody>
      </p:sp>
      <p:sp>
        <p:nvSpPr>
          <p:cNvPr id="24" name="object 24"/>
          <p:cNvSpPr txBox="1"/>
          <p:nvPr/>
        </p:nvSpPr>
        <p:spPr>
          <a:xfrm>
            <a:off x="6960013" y="4065269"/>
            <a:ext cx="90011" cy="89929"/>
          </a:xfrm>
          <a:prstGeom prst="rect">
            <a:avLst/>
          </a:prstGeom>
        </p:spPr>
        <p:txBody>
          <a:bodyPr vert="horz" wrap="square" lIns="0" tIns="9049" rIns="0" bIns="0" rtlCol="0">
            <a:spAutoFit/>
          </a:bodyPr>
          <a:lstStyle/>
          <a:p>
            <a:pPr marL="9525">
              <a:spcBef>
                <a:spcPts val="71"/>
              </a:spcBef>
            </a:pPr>
            <a:r>
              <a:rPr sz="525" spc="-19">
                <a:latin typeface="Calibri"/>
                <a:cs typeface="Calibri"/>
              </a:rPr>
              <a:t>20</a:t>
            </a:r>
            <a:endParaRPr sz="525">
              <a:latin typeface="Calibri"/>
              <a:cs typeface="Calibri"/>
            </a:endParaRPr>
          </a:p>
        </p:txBody>
      </p:sp>
      <p:sp>
        <p:nvSpPr>
          <p:cNvPr id="25" name="object 25"/>
          <p:cNvSpPr txBox="1"/>
          <p:nvPr/>
        </p:nvSpPr>
        <p:spPr>
          <a:xfrm>
            <a:off x="8240172" y="4065269"/>
            <a:ext cx="90011" cy="89929"/>
          </a:xfrm>
          <a:prstGeom prst="rect">
            <a:avLst/>
          </a:prstGeom>
        </p:spPr>
        <p:txBody>
          <a:bodyPr vert="horz" wrap="square" lIns="0" tIns="9049" rIns="0" bIns="0" rtlCol="0">
            <a:spAutoFit/>
          </a:bodyPr>
          <a:lstStyle/>
          <a:p>
            <a:pPr marL="9525">
              <a:spcBef>
                <a:spcPts val="71"/>
              </a:spcBef>
            </a:pPr>
            <a:r>
              <a:rPr sz="525" spc="-19">
                <a:latin typeface="Calibri"/>
                <a:cs typeface="Calibri"/>
              </a:rPr>
              <a:t>80</a:t>
            </a:r>
            <a:endParaRPr sz="525">
              <a:latin typeface="Calibri"/>
              <a:cs typeface="Calibri"/>
            </a:endParaRPr>
          </a:p>
        </p:txBody>
      </p:sp>
      <p:sp>
        <p:nvSpPr>
          <p:cNvPr id="26" name="object 26"/>
          <p:cNvSpPr txBox="1"/>
          <p:nvPr/>
        </p:nvSpPr>
        <p:spPr>
          <a:xfrm>
            <a:off x="8649176" y="4065269"/>
            <a:ext cx="125730" cy="89929"/>
          </a:xfrm>
          <a:prstGeom prst="rect">
            <a:avLst/>
          </a:prstGeom>
        </p:spPr>
        <p:txBody>
          <a:bodyPr vert="horz" wrap="square" lIns="0" tIns="9049" rIns="0" bIns="0" rtlCol="0">
            <a:spAutoFit/>
          </a:bodyPr>
          <a:lstStyle/>
          <a:p>
            <a:pPr marL="9525">
              <a:spcBef>
                <a:spcPts val="71"/>
              </a:spcBef>
            </a:pPr>
            <a:r>
              <a:rPr sz="525" spc="-19">
                <a:latin typeface="Calibri"/>
                <a:cs typeface="Calibri"/>
              </a:rPr>
              <a:t>100</a:t>
            </a:r>
            <a:endParaRPr sz="525">
              <a:latin typeface="Calibri"/>
              <a:cs typeface="Calibri"/>
            </a:endParaRPr>
          </a:p>
        </p:txBody>
      </p:sp>
      <p:sp>
        <p:nvSpPr>
          <p:cNvPr id="27" name="object 27"/>
          <p:cNvSpPr txBox="1"/>
          <p:nvPr/>
        </p:nvSpPr>
        <p:spPr>
          <a:xfrm>
            <a:off x="6214602" y="2850428"/>
            <a:ext cx="121252" cy="672941"/>
          </a:xfrm>
          <a:prstGeom prst="rect">
            <a:avLst/>
          </a:prstGeom>
        </p:spPr>
        <p:txBody>
          <a:bodyPr vert="vert270" wrap="square" lIns="0" tIns="1429" rIns="0" bIns="0" rtlCol="0">
            <a:spAutoFit/>
          </a:bodyPr>
          <a:lstStyle/>
          <a:p>
            <a:pPr marL="9525">
              <a:spcBef>
                <a:spcPts val="11"/>
              </a:spcBef>
            </a:pPr>
            <a:r>
              <a:rPr sz="788" b="1">
                <a:latin typeface="Arial"/>
                <a:cs typeface="Arial"/>
              </a:rPr>
              <a:t>Sensitivity,</a:t>
            </a:r>
            <a:r>
              <a:rPr sz="788" b="1" spc="23">
                <a:latin typeface="Arial"/>
                <a:cs typeface="Arial"/>
              </a:rPr>
              <a:t> </a:t>
            </a:r>
            <a:r>
              <a:rPr sz="788" b="1" spc="-45">
                <a:latin typeface="Arial"/>
                <a:cs typeface="Arial"/>
              </a:rPr>
              <a:t>%</a:t>
            </a:r>
            <a:endParaRPr sz="788">
              <a:latin typeface="Arial"/>
              <a:cs typeface="Arial"/>
            </a:endParaRPr>
          </a:p>
        </p:txBody>
      </p:sp>
      <p:sp>
        <p:nvSpPr>
          <p:cNvPr id="28" name="object 28"/>
          <p:cNvSpPr txBox="1"/>
          <p:nvPr/>
        </p:nvSpPr>
        <p:spPr>
          <a:xfrm>
            <a:off x="6983349" y="3373977"/>
            <a:ext cx="1860709" cy="312426"/>
          </a:xfrm>
          <a:prstGeom prst="rect">
            <a:avLst/>
          </a:prstGeom>
        </p:spPr>
        <p:txBody>
          <a:bodyPr vert="horz" wrap="square" lIns="0" tIns="64294" rIns="0" bIns="0" rtlCol="0">
            <a:spAutoFit/>
          </a:bodyPr>
          <a:lstStyle/>
          <a:p>
            <a:pPr marL="9525">
              <a:spcBef>
                <a:spcPts val="506"/>
              </a:spcBef>
            </a:pPr>
            <a:r>
              <a:rPr sz="675" b="1">
                <a:latin typeface="Arial"/>
                <a:cs typeface="Arial"/>
              </a:rPr>
              <a:t>Depression</a:t>
            </a:r>
            <a:r>
              <a:rPr sz="675" b="1" spc="101">
                <a:latin typeface="Arial"/>
                <a:cs typeface="Arial"/>
              </a:rPr>
              <a:t> </a:t>
            </a:r>
            <a:r>
              <a:rPr sz="675" b="1">
                <a:latin typeface="Arial"/>
                <a:cs typeface="Arial"/>
              </a:rPr>
              <a:t>(&lt;65</a:t>
            </a:r>
            <a:r>
              <a:rPr sz="675" b="1" spc="68">
                <a:latin typeface="Arial"/>
                <a:cs typeface="Arial"/>
              </a:rPr>
              <a:t> </a:t>
            </a:r>
            <a:r>
              <a:rPr sz="675" b="1">
                <a:latin typeface="Arial"/>
                <a:cs typeface="Arial"/>
              </a:rPr>
              <a:t>years)</a:t>
            </a:r>
            <a:r>
              <a:rPr sz="675" b="1" spc="113">
                <a:latin typeface="Arial"/>
                <a:cs typeface="Arial"/>
              </a:rPr>
              <a:t> </a:t>
            </a:r>
            <a:r>
              <a:rPr sz="675" b="1" spc="-8">
                <a:latin typeface="Arial"/>
                <a:cs typeface="Arial"/>
              </a:rPr>
              <a:t>versus</a:t>
            </a:r>
            <a:endParaRPr sz="675">
              <a:latin typeface="Arial"/>
              <a:cs typeface="Arial"/>
            </a:endParaRPr>
          </a:p>
          <a:p>
            <a:pPr marL="10478">
              <a:spcBef>
                <a:spcPts val="353"/>
              </a:spcBef>
              <a:tabLst>
                <a:tab pos="354330" algn="l"/>
              </a:tabLst>
            </a:pPr>
            <a:r>
              <a:rPr sz="600" u="heavy">
                <a:uFill>
                  <a:solidFill>
                    <a:srgbClr val="E97031"/>
                  </a:solidFill>
                </a:uFill>
                <a:latin typeface="Times New Roman"/>
                <a:cs typeface="Times New Roman"/>
              </a:rPr>
              <a:t>	</a:t>
            </a:r>
            <a:r>
              <a:rPr sz="600">
                <a:latin typeface="Times New Roman"/>
                <a:cs typeface="Times New Roman"/>
              </a:rPr>
              <a:t> </a:t>
            </a:r>
            <a:r>
              <a:rPr sz="600">
                <a:latin typeface="Arial"/>
                <a:cs typeface="Arial"/>
              </a:rPr>
              <a:t>All</a:t>
            </a:r>
            <a:r>
              <a:rPr sz="600" spc="-15">
                <a:latin typeface="Arial"/>
                <a:cs typeface="Arial"/>
              </a:rPr>
              <a:t> </a:t>
            </a:r>
            <a:r>
              <a:rPr sz="600">
                <a:latin typeface="Arial"/>
                <a:cs typeface="Arial"/>
              </a:rPr>
              <a:t>disorders</a:t>
            </a:r>
            <a:r>
              <a:rPr sz="600" spc="-15">
                <a:latin typeface="Arial"/>
                <a:cs typeface="Arial"/>
              </a:rPr>
              <a:t> </a:t>
            </a:r>
            <a:r>
              <a:rPr sz="600">
                <a:latin typeface="Arial"/>
                <a:cs typeface="Arial"/>
              </a:rPr>
              <a:t>(no</a:t>
            </a:r>
            <a:r>
              <a:rPr sz="600" spc="-4">
                <a:latin typeface="Arial"/>
                <a:cs typeface="Arial"/>
              </a:rPr>
              <a:t> </a:t>
            </a:r>
            <a:r>
              <a:rPr sz="600">
                <a:latin typeface="Arial"/>
                <a:cs typeface="Arial"/>
              </a:rPr>
              <a:t>Parkinson’s),</a:t>
            </a:r>
            <a:r>
              <a:rPr sz="600" spc="-23">
                <a:latin typeface="Arial"/>
                <a:cs typeface="Arial"/>
              </a:rPr>
              <a:t> </a:t>
            </a:r>
            <a:r>
              <a:rPr sz="600">
                <a:latin typeface="Arial"/>
                <a:cs typeface="Arial"/>
              </a:rPr>
              <a:t>AUC</a:t>
            </a:r>
            <a:r>
              <a:rPr sz="600" spc="-11">
                <a:latin typeface="Arial"/>
                <a:cs typeface="Arial"/>
              </a:rPr>
              <a:t> </a:t>
            </a:r>
            <a:r>
              <a:rPr sz="600">
                <a:latin typeface="Arial"/>
                <a:cs typeface="Arial"/>
              </a:rPr>
              <a:t>=</a:t>
            </a:r>
            <a:r>
              <a:rPr sz="600" spc="-19">
                <a:latin typeface="Arial"/>
                <a:cs typeface="Arial"/>
              </a:rPr>
              <a:t> </a:t>
            </a:r>
            <a:r>
              <a:rPr sz="600">
                <a:latin typeface="Arial"/>
                <a:cs typeface="Arial"/>
              </a:rPr>
              <a:t>0.948</a:t>
            </a:r>
          </a:p>
        </p:txBody>
      </p:sp>
      <p:sp>
        <p:nvSpPr>
          <p:cNvPr id="29" name="object 29"/>
          <p:cNvSpPr txBox="1"/>
          <p:nvPr/>
        </p:nvSpPr>
        <p:spPr>
          <a:xfrm>
            <a:off x="7349776" y="3713416"/>
            <a:ext cx="1544479" cy="101951"/>
          </a:xfrm>
          <a:prstGeom prst="rect">
            <a:avLst/>
          </a:prstGeom>
        </p:spPr>
        <p:txBody>
          <a:bodyPr vert="horz" wrap="square" lIns="0" tIns="9525" rIns="0" bIns="0" rtlCol="0">
            <a:spAutoFit/>
          </a:bodyPr>
          <a:lstStyle/>
          <a:p>
            <a:pPr marL="9525">
              <a:spcBef>
                <a:spcPts val="75"/>
              </a:spcBef>
            </a:pPr>
            <a:r>
              <a:rPr sz="600">
                <a:latin typeface="Arial"/>
                <a:cs typeface="Arial"/>
              </a:rPr>
              <a:t>All</a:t>
            </a:r>
            <a:r>
              <a:rPr sz="600" spc="-19">
                <a:latin typeface="Arial"/>
                <a:cs typeface="Arial"/>
              </a:rPr>
              <a:t> </a:t>
            </a:r>
            <a:r>
              <a:rPr sz="600">
                <a:latin typeface="Arial"/>
                <a:cs typeface="Arial"/>
              </a:rPr>
              <a:t>disorders</a:t>
            </a:r>
            <a:r>
              <a:rPr sz="600" spc="-15">
                <a:latin typeface="Arial"/>
                <a:cs typeface="Arial"/>
              </a:rPr>
              <a:t> </a:t>
            </a:r>
            <a:r>
              <a:rPr sz="600">
                <a:latin typeface="Arial"/>
                <a:cs typeface="Arial"/>
              </a:rPr>
              <a:t>(with</a:t>
            </a:r>
            <a:r>
              <a:rPr sz="600" spc="-8">
                <a:latin typeface="Arial"/>
                <a:cs typeface="Arial"/>
              </a:rPr>
              <a:t> </a:t>
            </a:r>
            <a:r>
              <a:rPr sz="600">
                <a:latin typeface="Arial"/>
                <a:cs typeface="Arial"/>
              </a:rPr>
              <a:t>Parkinson’s),</a:t>
            </a:r>
            <a:r>
              <a:rPr sz="600" spc="-26">
                <a:latin typeface="Arial"/>
                <a:cs typeface="Arial"/>
              </a:rPr>
              <a:t> </a:t>
            </a:r>
            <a:r>
              <a:rPr sz="600">
                <a:latin typeface="Arial"/>
                <a:cs typeface="Arial"/>
              </a:rPr>
              <a:t>AUC</a:t>
            </a:r>
            <a:r>
              <a:rPr sz="600" spc="-23">
                <a:latin typeface="Arial"/>
                <a:cs typeface="Arial"/>
              </a:rPr>
              <a:t> </a:t>
            </a:r>
            <a:r>
              <a:rPr sz="600">
                <a:latin typeface="Arial"/>
                <a:cs typeface="Arial"/>
              </a:rPr>
              <a:t>=</a:t>
            </a:r>
            <a:r>
              <a:rPr sz="600" spc="-11">
                <a:latin typeface="Arial"/>
                <a:cs typeface="Arial"/>
              </a:rPr>
              <a:t> </a:t>
            </a:r>
            <a:r>
              <a:rPr sz="600" spc="-15">
                <a:latin typeface="Arial"/>
                <a:cs typeface="Arial"/>
              </a:rPr>
              <a:t>0.896</a:t>
            </a:r>
            <a:endParaRPr sz="600">
              <a:latin typeface="Arial"/>
              <a:cs typeface="Arial"/>
            </a:endParaRPr>
          </a:p>
        </p:txBody>
      </p:sp>
      <p:sp>
        <p:nvSpPr>
          <p:cNvPr id="30" name="object 30"/>
          <p:cNvSpPr txBox="1"/>
          <p:nvPr/>
        </p:nvSpPr>
        <p:spPr>
          <a:xfrm>
            <a:off x="7102888" y="3850577"/>
            <a:ext cx="1031558" cy="486095"/>
          </a:xfrm>
          <a:prstGeom prst="rect">
            <a:avLst/>
          </a:prstGeom>
        </p:spPr>
        <p:txBody>
          <a:bodyPr vert="horz" wrap="square" lIns="0" tIns="9525" rIns="0" bIns="0" rtlCol="0">
            <a:spAutoFit/>
          </a:bodyPr>
          <a:lstStyle/>
          <a:p>
            <a:pPr marL="256223">
              <a:spcBef>
                <a:spcPts val="75"/>
              </a:spcBef>
            </a:pPr>
            <a:r>
              <a:rPr sz="600">
                <a:latin typeface="Arial"/>
                <a:cs typeface="Arial"/>
              </a:rPr>
              <a:t>Controls,</a:t>
            </a:r>
            <a:r>
              <a:rPr sz="600" spc="-15">
                <a:latin typeface="Arial"/>
                <a:cs typeface="Arial"/>
              </a:rPr>
              <a:t> </a:t>
            </a:r>
            <a:r>
              <a:rPr sz="600">
                <a:latin typeface="Arial"/>
                <a:cs typeface="Arial"/>
              </a:rPr>
              <a:t>AUC</a:t>
            </a:r>
            <a:r>
              <a:rPr sz="600" spc="-11">
                <a:latin typeface="Arial"/>
                <a:cs typeface="Arial"/>
              </a:rPr>
              <a:t> </a:t>
            </a:r>
            <a:r>
              <a:rPr sz="600">
                <a:latin typeface="Arial"/>
                <a:cs typeface="Arial"/>
              </a:rPr>
              <a:t>=</a:t>
            </a:r>
            <a:r>
              <a:rPr sz="600" spc="-19">
                <a:latin typeface="Arial"/>
                <a:cs typeface="Arial"/>
              </a:rPr>
              <a:t> </a:t>
            </a:r>
            <a:r>
              <a:rPr sz="600" spc="-8">
                <a:latin typeface="Arial"/>
                <a:cs typeface="Arial"/>
              </a:rPr>
              <a:t>0.695</a:t>
            </a:r>
            <a:endParaRPr sz="600">
              <a:latin typeface="Arial"/>
              <a:cs typeface="Arial"/>
            </a:endParaRPr>
          </a:p>
          <a:p>
            <a:pPr>
              <a:spcBef>
                <a:spcPts val="278"/>
              </a:spcBef>
            </a:pPr>
            <a:endParaRPr sz="600">
              <a:latin typeface="Arial"/>
              <a:cs typeface="Arial"/>
            </a:endParaRPr>
          </a:p>
          <a:p>
            <a:pPr marL="293370">
              <a:tabLst>
                <a:tab pos="719614" algn="l"/>
              </a:tabLst>
            </a:pPr>
            <a:r>
              <a:rPr sz="525" spc="-19">
                <a:latin typeface="Calibri"/>
                <a:cs typeface="Calibri"/>
              </a:rPr>
              <a:t>40</a:t>
            </a:r>
            <a:r>
              <a:rPr sz="525">
                <a:latin typeface="Calibri"/>
                <a:cs typeface="Calibri"/>
              </a:rPr>
              <a:t>	</a:t>
            </a:r>
            <a:r>
              <a:rPr sz="525" spc="-19">
                <a:latin typeface="Calibri"/>
                <a:cs typeface="Calibri"/>
              </a:rPr>
              <a:t>60</a:t>
            </a:r>
            <a:endParaRPr sz="525">
              <a:latin typeface="Calibri"/>
              <a:cs typeface="Calibri"/>
            </a:endParaRPr>
          </a:p>
          <a:p>
            <a:pPr marL="9525">
              <a:spcBef>
                <a:spcPts val="375"/>
              </a:spcBef>
            </a:pPr>
            <a:r>
              <a:rPr sz="788" b="1">
                <a:latin typeface="Arial"/>
                <a:cs typeface="Arial"/>
              </a:rPr>
              <a:t>100</a:t>
            </a:r>
            <a:r>
              <a:rPr sz="788" b="1" spc="4">
                <a:latin typeface="Arial"/>
                <a:cs typeface="Arial"/>
              </a:rPr>
              <a:t> </a:t>
            </a:r>
            <a:r>
              <a:rPr sz="788" b="1">
                <a:latin typeface="Arial"/>
                <a:cs typeface="Arial"/>
              </a:rPr>
              <a:t>-</a:t>
            </a:r>
            <a:r>
              <a:rPr sz="788" b="1" spc="-4">
                <a:latin typeface="Arial"/>
                <a:cs typeface="Arial"/>
              </a:rPr>
              <a:t> </a:t>
            </a:r>
            <a:r>
              <a:rPr sz="788" b="1">
                <a:latin typeface="Arial"/>
                <a:cs typeface="Arial"/>
              </a:rPr>
              <a:t>Specificity,</a:t>
            </a:r>
            <a:r>
              <a:rPr sz="788" b="1" spc="23">
                <a:latin typeface="Arial"/>
                <a:cs typeface="Arial"/>
              </a:rPr>
              <a:t> </a:t>
            </a:r>
            <a:r>
              <a:rPr sz="788" b="1" spc="-38">
                <a:latin typeface="Arial"/>
                <a:cs typeface="Arial"/>
              </a:rPr>
              <a:t>%</a:t>
            </a:r>
            <a:endParaRPr sz="788">
              <a:latin typeface="Arial"/>
              <a:cs typeface="Arial"/>
            </a:endParaRPr>
          </a:p>
        </p:txBody>
      </p:sp>
      <p:pic>
        <p:nvPicPr>
          <p:cNvPr id="31" name="object 31"/>
          <p:cNvPicPr/>
          <p:nvPr/>
        </p:nvPicPr>
        <p:blipFill>
          <a:blip r:embed="rId2" cstate="print"/>
          <a:stretch>
            <a:fillRect/>
          </a:stretch>
        </p:blipFill>
        <p:spPr>
          <a:xfrm>
            <a:off x="103612" y="2184844"/>
            <a:ext cx="6146864" cy="242144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80FC9-EDD0-8C76-D706-4E33FEC711BA}"/>
              </a:ext>
            </a:extLst>
          </p:cNvPr>
          <p:cNvSpPr>
            <a:spLocks noGrp="1"/>
          </p:cNvSpPr>
          <p:nvPr>
            <p:ph type="title"/>
          </p:nvPr>
        </p:nvSpPr>
        <p:spPr/>
        <p:txBody>
          <a:bodyPr>
            <a:normAutofit/>
          </a:bodyPr>
          <a:lstStyle/>
          <a:p>
            <a:r>
              <a:rPr lang="en-US">
                <a:latin typeface="Arial" charset="0"/>
              </a:rPr>
              <a:t>Defining Dementia</a:t>
            </a:r>
            <a:endParaRPr lang="en-US"/>
          </a:p>
        </p:txBody>
      </p:sp>
    </p:spTree>
    <p:extLst>
      <p:ext uri="{BB962C8B-B14F-4D97-AF65-F5344CB8AC3E}">
        <p14:creationId xmlns:p14="http://schemas.microsoft.com/office/powerpoint/2010/main" val="1840327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7705" y="366006"/>
            <a:ext cx="7776686" cy="1487426"/>
          </a:xfrm>
          <a:prstGeom prst="rect">
            <a:avLst/>
          </a:prstGeom>
        </p:spPr>
        <p:txBody>
          <a:bodyPr vert="horz" wrap="square" lIns="0" tIns="10001" rIns="0" bIns="0" rtlCol="0" anchor="b">
            <a:spAutoFit/>
          </a:bodyPr>
          <a:lstStyle/>
          <a:p>
            <a:pPr marL="9525">
              <a:lnSpc>
                <a:spcPct val="100000"/>
              </a:lnSpc>
              <a:spcBef>
                <a:spcPts val="79"/>
              </a:spcBef>
            </a:pPr>
            <a:r>
              <a:t>Glial</a:t>
            </a:r>
            <a:r>
              <a:rPr spc="-23"/>
              <a:t> </a:t>
            </a:r>
            <a:r>
              <a:t>Fibrillary</a:t>
            </a:r>
            <a:r>
              <a:rPr spc="-139"/>
              <a:t> </a:t>
            </a:r>
            <a:r>
              <a:t>Acidic</a:t>
            </a:r>
            <a:r>
              <a:rPr spc="-15"/>
              <a:t> </a:t>
            </a:r>
            <a:r>
              <a:t>Protein</a:t>
            </a:r>
            <a:r>
              <a:rPr spc="-26"/>
              <a:t> </a:t>
            </a:r>
            <a:r>
              <a:rPr spc="-8"/>
              <a:t>(GFAP)</a:t>
            </a:r>
          </a:p>
        </p:txBody>
      </p:sp>
      <p:sp>
        <p:nvSpPr>
          <p:cNvPr id="3" name="object 3"/>
          <p:cNvSpPr txBox="1"/>
          <p:nvPr/>
        </p:nvSpPr>
        <p:spPr>
          <a:xfrm>
            <a:off x="382385" y="1908162"/>
            <a:ext cx="8115252" cy="3491982"/>
          </a:xfrm>
          <a:prstGeom prst="rect">
            <a:avLst/>
          </a:prstGeom>
        </p:spPr>
        <p:txBody>
          <a:bodyPr vert="horz" wrap="square" lIns="0" tIns="72390" rIns="0" bIns="0" rtlCol="0">
            <a:spAutoFit/>
          </a:bodyPr>
          <a:lstStyle/>
          <a:p>
            <a:pPr marL="180499" indent="-170974">
              <a:spcBef>
                <a:spcPts val="570"/>
              </a:spcBef>
              <a:buChar char="•"/>
              <a:tabLst>
                <a:tab pos="180499" algn="l"/>
              </a:tabLst>
            </a:pPr>
            <a:r>
              <a:rPr sz="2100" spc="-15">
                <a:solidFill>
                  <a:srgbClr val="1F1F1F"/>
                </a:solidFill>
                <a:latin typeface="Arial"/>
                <a:cs typeface="Arial"/>
              </a:rPr>
              <a:t>GFAP</a:t>
            </a:r>
            <a:r>
              <a:rPr sz="2100" spc="-83">
                <a:solidFill>
                  <a:srgbClr val="1F1F1F"/>
                </a:solidFill>
                <a:latin typeface="Arial"/>
                <a:cs typeface="Arial"/>
              </a:rPr>
              <a:t> </a:t>
            </a:r>
            <a:r>
              <a:rPr lang="en-US" sz="2100" spc="-8">
                <a:solidFill>
                  <a:srgbClr val="1F1F1F"/>
                </a:solidFill>
                <a:latin typeface="Arial"/>
                <a:cs typeface="Arial"/>
              </a:rPr>
              <a:t>reflects </a:t>
            </a:r>
            <a:r>
              <a:rPr lang="en-US" sz="2100" spc="-8">
                <a:solidFill>
                  <a:schemeClr val="accent2"/>
                </a:solidFill>
                <a:latin typeface="Arial"/>
                <a:cs typeface="Arial"/>
              </a:rPr>
              <a:t>neuroinflammation</a:t>
            </a:r>
            <a:r>
              <a:rPr lang="en-US" sz="2100" spc="-8">
                <a:solidFill>
                  <a:srgbClr val="1F1F1F"/>
                </a:solidFill>
                <a:latin typeface="Arial"/>
                <a:cs typeface="Arial"/>
              </a:rPr>
              <a:t>.</a:t>
            </a:r>
          </a:p>
          <a:p>
            <a:pPr marL="180499" indent="-170974">
              <a:spcBef>
                <a:spcPts val="570"/>
              </a:spcBef>
              <a:buChar char="•"/>
              <a:tabLst>
                <a:tab pos="180499" algn="l"/>
              </a:tabLst>
            </a:pPr>
            <a:r>
              <a:rPr lang="en-US" sz="2100" spc="-8">
                <a:solidFill>
                  <a:srgbClr val="1F1F1F"/>
                </a:solidFill>
                <a:latin typeface="Arial"/>
                <a:cs typeface="Arial"/>
              </a:rPr>
              <a:t>Elevated in TBI, spinal cord injury, CNS inflammatory disease, and several non-AD neurodegenerative diseases</a:t>
            </a:r>
          </a:p>
          <a:p>
            <a:pPr marL="180022" marR="3810" indent="-170974">
              <a:lnSpc>
                <a:spcPts val="2265"/>
              </a:lnSpc>
              <a:spcBef>
                <a:spcPts val="784"/>
              </a:spcBef>
              <a:buChar char="•"/>
              <a:tabLst>
                <a:tab pos="180975" algn="l"/>
              </a:tabLst>
            </a:pPr>
            <a:r>
              <a:rPr sz="2100">
                <a:solidFill>
                  <a:srgbClr val="1F1F1F"/>
                </a:solidFill>
                <a:latin typeface="Arial"/>
                <a:cs typeface="Arial"/>
              </a:rPr>
              <a:t>Plasma</a:t>
            </a:r>
            <a:r>
              <a:rPr sz="2100" spc="-56">
                <a:solidFill>
                  <a:srgbClr val="1F1F1F"/>
                </a:solidFill>
                <a:latin typeface="Arial"/>
                <a:cs typeface="Arial"/>
              </a:rPr>
              <a:t> </a:t>
            </a:r>
            <a:r>
              <a:rPr sz="2100" spc="-15">
                <a:solidFill>
                  <a:srgbClr val="1F1F1F"/>
                </a:solidFill>
                <a:latin typeface="Arial"/>
                <a:cs typeface="Arial"/>
              </a:rPr>
              <a:t>GFAP</a:t>
            </a:r>
            <a:r>
              <a:rPr sz="2100" spc="-83">
                <a:solidFill>
                  <a:srgbClr val="1F1F1F"/>
                </a:solidFill>
                <a:latin typeface="Arial"/>
                <a:cs typeface="Arial"/>
              </a:rPr>
              <a:t> </a:t>
            </a:r>
            <a:r>
              <a:rPr sz="2100">
                <a:solidFill>
                  <a:srgbClr val="1F1F1F"/>
                </a:solidFill>
                <a:latin typeface="Arial"/>
                <a:cs typeface="Arial"/>
              </a:rPr>
              <a:t>is</a:t>
            </a:r>
            <a:r>
              <a:rPr sz="2100" spc="-49">
                <a:solidFill>
                  <a:srgbClr val="1F1F1F"/>
                </a:solidFill>
                <a:latin typeface="Arial"/>
                <a:cs typeface="Arial"/>
              </a:rPr>
              <a:t> </a:t>
            </a:r>
            <a:r>
              <a:rPr sz="2100">
                <a:solidFill>
                  <a:srgbClr val="1F1F1F"/>
                </a:solidFill>
                <a:latin typeface="Arial"/>
                <a:cs typeface="Arial"/>
              </a:rPr>
              <a:t>increased</a:t>
            </a:r>
            <a:r>
              <a:rPr sz="2100" spc="-53">
                <a:solidFill>
                  <a:srgbClr val="1F1F1F"/>
                </a:solidFill>
                <a:latin typeface="Arial"/>
                <a:cs typeface="Arial"/>
              </a:rPr>
              <a:t> </a:t>
            </a:r>
            <a:r>
              <a:rPr sz="2100">
                <a:solidFill>
                  <a:srgbClr val="1F1F1F"/>
                </a:solidFill>
                <a:latin typeface="Arial"/>
                <a:cs typeface="Arial"/>
              </a:rPr>
              <a:t>along</a:t>
            </a:r>
            <a:r>
              <a:rPr sz="2100" spc="-38">
                <a:solidFill>
                  <a:srgbClr val="1F1F1F"/>
                </a:solidFill>
                <a:latin typeface="Arial"/>
                <a:cs typeface="Arial"/>
              </a:rPr>
              <a:t> </a:t>
            </a:r>
            <a:r>
              <a:rPr sz="2100" spc="-8">
                <a:solidFill>
                  <a:srgbClr val="1F1F1F"/>
                </a:solidFill>
                <a:latin typeface="Arial"/>
                <a:cs typeface="Arial"/>
              </a:rPr>
              <a:t>the</a:t>
            </a:r>
            <a:r>
              <a:rPr sz="2100" spc="-139">
                <a:solidFill>
                  <a:srgbClr val="1F1F1F"/>
                </a:solidFill>
                <a:latin typeface="Arial"/>
                <a:cs typeface="Arial"/>
              </a:rPr>
              <a:t> </a:t>
            </a:r>
            <a:r>
              <a:rPr sz="2100">
                <a:solidFill>
                  <a:srgbClr val="1F1F1F"/>
                </a:solidFill>
                <a:latin typeface="Arial"/>
                <a:cs typeface="Arial"/>
              </a:rPr>
              <a:t>AD</a:t>
            </a:r>
            <a:r>
              <a:rPr sz="2100" spc="-53">
                <a:solidFill>
                  <a:srgbClr val="1F1F1F"/>
                </a:solidFill>
                <a:latin typeface="Arial"/>
                <a:cs typeface="Arial"/>
              </a:rPr>
              <a:t> </a:t>
            </a:r>
            <a:r>
              <a:rPr sz="2100">
                <a:solidFill>
                  <a:srgbClr val="1F1F1F"/>
                </a:solidFill>
                <a:latin typeface="Arial"/>
                <a:cs typeface="Arial"/>
              </a:rPr>
              <a:t>continuum:</a:t>
            </a:r>
            <a:r>
              <a:rPr sz="2100" spc="-49">
                <a:solidFill>
                  <a:srgbClr val="1F1F1F"/>
                </a:solidFill>
                <a:latin typeface="Arial"/>
                <a:cs typeface="Arial"/>
              </a:rPr>
              <a:t> </a:t>
            </a:r>
            <a:r>
              <a:rPr sz="2100">
                <a:solidFill>
                  <a:srgbClr val="1F1F1F"/>
                </a:solidFill>
                <a:latin typeface="Arial"/>
                <a:cs typeface="Arial"/>
              </a:rPr>
              <a:t>it</a:t>
            </a:r>
            <a:r>
              <a:rPr sz="2100" spc="-53">
                <a:solidFill>
                  <a:srgbClr val="1F1F1F"/>
                </a:solidFill>
                <a:latin typeface="Arial"/>
                <a:cs typeface="Arial"/>
              </a:rPr>
              <a:t> </a:t>
            </a:r>
            <a:r>
              <a:rPr sz="2100">
                <a:solidFill>
                  <a:srgbClr val="1F1F1F"/>
                </a:solidFill>
                <a:latin typeface="Arial"/>
                <a:cs typeface="Arial"/>
              </a:rPr>
              <a:t>is</a:t>
            </a:r>
            <a:r>
              <a:rPr sz="2100" spc="-45">
                <a:solidFill>
                  <a:srgbClr val="1F1F1F"/>
                </a:solidFill>
                <a:latin typeface="Arial"/>
                <a:cs typeface="Arial"/>
              </a:rPr>
              <a:t> </a:t>
            </a:r>
            <a:r>
              <a:rPr sz="2100" spc="-8">
                <a:solidFill>
                  <a:srgbClr val="1F1F1F"/>
                </a:solidFill>
                <a:latin typeface="Arial"/>
                <a:cs typeface="Arial"/>
              </a:rPr>
              <a:t>higher 	</a:t>
            </a:r>
            <a:r>
              <a:rPr sz="2100">
                <a:solidFill>
                  <a:srgbClr val="1F1F1F"/>
                </a:solidFill>
                <a:latin typeface="Arial"/>
                <a:cs typeface="Arial"/>
              </a:rPr>
              <a:t>among</a:t>
            </a:r>
            <a:r>
              <a:rPr sz="2100" spc="-56">
                <a:solidFill>
                  <a:srgbClr val="1F1F1F"/>
                </a:solidFill>
                <a:latin typeface="Arial"/>
                <a:cs typeface="Arial"/>
              </a:rPr>
              <a:t> </a:t>
            </a:r>
            <a:r>
              <a:rPr sz="2100">
                <a:solidFill>
                  <a:srgbClr val="1F1F1F"/>
                </a:solidFill>
                <a:latin typeface="Arial"/>
                <a:cs typeface="Arial"/>
              </a:rPr>
              <a:t>individuals</a:t>
            </a:r>
            <a:r>
              <a:rPr sz="2100" spc="-38">
                <a:solidFill>
                  <a:srgbClr val="1F1F1F"/>
                </a:solidFill>
                <a:latin typeface="Arial"/>
                <a:cs typeface="Arial"/>
              </a:rPr>
              <a:t> </a:t>
            </a:r>
            <a:r>
              <a:rPr sz="2100">
                <a:solidFill>
                  <a:srgbClr val="1F1F1F"/>
                </a:solidFill>
                <a:latin typeface="Arial"/>
                <a:cs typeface="Arial"/>
              </a:rPr>
              <a:t>with</a:t>
            </a:r>
            <a:r>
              <a:rPr sz="2100" spc="-49">
                <a:solidFill>
                  <a:srgbClr val="1F1F1F"/>
                </a:solidFill>
                <a:latin typeface="Arial"/>
                <a:cs typeface="Arial"/>
              </a:rPr>
              <a:t> </a:t>
            </a:r>
            <a:r>
              <a:rPr sz="2100" spc="-8">
                <a:solidFill>
                  <a:srgbClr val="1F1F1F"/>
                </a:solidFill>
                <a:latin typeface="Arial"/>
                <a:cs typeface="Arial"/>
              </a:rPr>
              <a:t>preclinical</a:t>
            </a:r>
            <a:r>
              <a:rPr sz="2100" spc="-139">
                <a:solidFill>
                  <a:srgbClr val="1F1F1F"/>
                </a:solidFill>
                <a:latin typeface="Arial"/>
                <a:cs typeface="Arial"/>
              </a:rPr>
              <a:t> </a:t>
            </a:r>
            <a:r>
              <a:rPr sz="2100">
                <a:solidFill>
                  <a:srgbClr val="1F1F1F"/>
                </a:solidFill>
                <a:latin typeface="Arial"/>
                <a:cs typeface="Arial"/>
              </a:rPr>
              <a:t>AD</a:t>
            </a:r>
            <a:r>
              <a:rPr sz="2100" spc="-53">
                <a:solidFill>
                  <a:srgbClr val="1F1F1F"/>
                </a:solidFill>
                <a:latin typeface="Arial"/>
                <a:cs typeface="Arial"/>
              </a:rPr>
              <a:t> </a:t>
            </a:r>
            <a:r>
              <a:rPr sz="2100">
                <a:solidFill>
                  <a:srgbClr val="1F1F1F"/>
                </a:solidFill>
                <a:latin typeface="Arial"/>
                <a:cs typeface="Arial"/>
              </a:rPr>
              <a:t>and</a:t>
            </a:r>
            <a:r>
              <a:rPr sz="2100" spc="-45">
                <a:solidFill>
                  <a:srgbClr val="1F1F1F"/>
                </a:solidFill>
                <a:latin typeface="Arial"/>
                <a:cs typeface="Arial"/>
              </a:rPr>
              <a:t> </a:t>
            </a:r>
            <a:r>
              <a:rPr sz="2100">
                <a:solidFill>
                  <a:srgbClr val="1F1F1F"/>
                </a:solidFill>
                <a:latin typeface="Arial"/>
                <a:cs typeface="Arial"/>
              </a:rPr>
              <a:t>even</a:t>
            </a:r>
            <a:r>
              <a:rPr sz="2100" spc="-49">
                <a:solidFill>
                  <a:srgbClr val="1F1F1F"/>
                </a:solidFill>
                <a:latin typeface="Arial"/>
                <a:cs typeface="Arial"/>
              </a:rPr>
              <a:t> </a:t>
            </a:r>
            <a:r>
              <a:rPr sz="2100">
                <a:solidFill>
                  <a:srgbClr val="1F1F1F"/>
                </a:solidFill>
                <a:latin typeface="Arial"/>
                <a:cs typeface="Arial"/>
              </a:rPr>
              <a:t>higher</a:t>
            </a:r>
            <a:r>
              <a:rPr sz="2100" spc="-45">
                <a:solidFill>
                  <a:srgbClr val="1F1F1F"/>
                </a:solidFill>
                <a:latin typeface="Arial"/>
                <a:cs typeface="Arial"/>
              </a:rPr>
              <a:t> </a:t>
            </a:r>
            <a:r>
              <a:rPr sz="2100" spc="-19">
                <a:solidFill>
                  <a:srgbClr val="1F1F1F"/>
                </a:solidFill>
                <a:latin typeface="Arial"/>
                <a:cs typeface="Arial"/>
              </a:rPr>
              <a:t>in 	</a:t>
            </a:r>
            <a:r>
              <a:rPr sz="2100">
                <a:solidFill>
                  <a:srgbClr val="1F1F1F"/>
                </a:solidFill>
                <a:latin typeface="Arial"/>
                <a:cs typeface="Arial"/>
              </a:rPr>
              <a:t>symptomatic</a:t>
            </a:r>
            <a:r>
              <a:rPr sz="2100" spc="-90">
                <a:solidFill>
                  <a:srgbClr val="1F1F1F"/>
                </a:solidFill>
                <a:latin typeface="Arial"/>
                <a:cs typeface="Arial"/>
              </a:rPr>
              <a:t> </a:t>
            </a:r>
            <a:r>
              <a:rPr sz="2100">
                <a:solidFill>
                  <a:srgbClr val="1F1F1F"/>
                </a:solidFill>
                <a:latin typeface="Arial"/>
                <a:cs typeface="Arial"/>
              </a:rPr>
              <a:t>stages</a:t>
            </a:r>
            <a:r>
              <a:rPr sz="2100" spc="-68">
                <a:solidFill>
                  <a:srgbClr val="1F1F1F"/>
                </a:solidFill>
                <a:latin typeface="Arial"/>
                <a:cs typeface="Arial"/>
              </a:rPr>
              <a:t> </a:t>
            </a:r>
            <a:r>
              <a:rPr sz="2100">
                <a:solidFill>
                  <a:srgbClr val="1F1F1F"/>
                </a:solidFill>
                <a:latin typeface="Arial"/>
                <a:cs typeface="Arial"/>
              </a:rPr>
              <a:t>of</a:t>
            </a:r>
            <a:r>
              <a:rPr sz="2100" spc="-146">
                <a:solidFill>
                  <a:srgbClr val="1F1F1F"/>
                </a:solidFill>
                <a:latin typeface="Arial"/>
                <a:cs typeface="Arial"/>
              </a:rPr>
              <a:t> </a:t>
            </a:r>
            <a:r>
              <a:rPr sz="2100" spc="-19">
                <a:solidFill>
                  <a:srgbClr val="1F1F1F"/>
                </a:solidFill>
                <a:latin typeface="Arial"/>
                <a:cs typeface="Arial"/>
              </a:rPr>
              <a:t>AD.</a:t>
            </a:r>
            <a:endParaRPr sz="800">
              <a:latin typeface="Arial"/>
              <a:cs typeface="Arial"/>
            </a:endParaRPr>
          </a:p>
          <a:p>
            <a:pPr marL="180022" marR="388144" indent="-170974">
              <a:lnSpc>
                <a:spcPts val="2265"/>
              </a:lnSpc>
              <a:spcBef>
                <a:spcPts val="758"/>
              </a:spcBef>
              <a:buChar char="•"/>
              <a:tabLst>
                <a:tab pos="180975" algn="l"/>
              </a:tabLst>
            </a:pPr>
            <a:r>
              <a:rPr lang="en-US" sz="2100" spc="-8">
                <a:solidFill>
                  <a:srgbClr val="1F1F1F"/>
                </a:solidFill>
                <a:latin typeface="Arial"/>
                <a:cs typeface="Arial"/>
              </a:rPr>
              <a:t>High </a:t>
            </a:r>
            <a:r>
              <a:rPr lang="en-US" sz="2100" spc="-8">
                <a:solidFill>
                  <a:schemeClr val="accent2"/>
                </a:solidFill>
                <a:latin typeface="Arial"/>
                <a:cs typeface="Arial"/>
              </a:rPr>
              <a:t>accuracy</a:t>
            </a:r>
            <a:r>
              <a:rPr lang="en-US" sz="2100" spc="-8">
                <a:solidFill>
                  <a:srgbClr val="1F1F1F"/>
                </a:solidFill>
                <a:latin typeface="Arial"/>
                <a:cs typeface="Arial"/>
              </a:rPr>
              <a:t> for discriminating patients with AD from controls - </a:t>
            </a:r>
            <a:r>
              <a:rPr lang="en-US" sz="2100">
                <a:solidFill>
                  <a:schemeClr val="accent2"/>
                </a:solidFill>
                <a:latin typeface="Arial"/>
                <a:cs typeface="Arial"/>
              </a:rPr>
              <a:t>discriminating</a:t>
            </a:r>
            <a:r>
              <a:rPr lang="en-US" sz="2100" spc="-143">
                <a:solidFill>
                  <a:schemeClr val="accent2"/>
                </a:solidFill>
                <a:latin typeface="Arial"/>
                <a:cs typeface="Arial"/>
              </a:rPr>
              <a:t> </a:t>
            </a:r>
            <a:r>
              <a:rPr lang="en-US" sz="2100" spc="-15">
                <a:solidFill>
                  <a:schemeClr val="accent2"/>
                </a:solidFill>
                <a:latin typeface="Arial"/>
                <a:cs typeface="Arial"/>
              </a:rPr>
              <a:t>Aβ-</a:t>
            </a:r>
            <a:r>
              <a:rPr lang="en-US" sz="2100">
                <a:solidFill>
                  <a:schemeClr val="accent2"/>
                </a:solidFill>
                <a:latin typeface="Arial"/>
                <a:cs typeface="Arial"/>
              </a:rPr>
              <a:t>positive</a:t>
            </a:r>
            <a:r>
              <a:rPr lang="en-US" sz="2100" spc="-68">
                <a:solidFill>
                  <a:schemeClr val="accent2"/>
                </a:solidFill>
                <a:latin typeface="Arial"/>
                <a:cs typeface="Arial"/>
              </a:rPr>
              <a:t> </a:t>
            </a:r>
            <a:r>
              <a:rPr lang="en-US" sz="2100">
                <a:solidFill>
                  <a:schemeClr val="accent2"/>
                </a:solidFill>
                <a:latin typeface="Arial"/>
                <a:cs typeface="Arial"/>
              </a:rPr>
              <a:t>from</a:t>
            </a:r>
            <a:r>
              <a:rPr lang="en-US" sz="2100" spc="-146">
                <a:solidFill>
                  <a:schemeClr val="accent2"/>
                </a:solidFill>
                <a:latin typeface="Arial"/>
                <a:cs typeface="Arial"/>
              </a:rPr>
              <a:t> </a:t>
            </a:r>
            <a:r>
              <a:rPr lang="en-US" sz="2100" spc="-15">
                <a:solidFill>
                  <a:schemeClr val="accent2"/>
                </a:solidFill>
                <a:latin typeface="Arial"/>
                <a:cs typeface="Arial"/>
              </a:rPr>
              <a:t>Aβ-</a:t>
            </a:r>
            <a:r>
              <a:rPr lang="en-US" sz="2100">
                <a:solidFill>
                  <a:schemeClr val="accent2"/>
                </a:solidFill>
                <a:latin typeface="Arial"/>
                <a:cs typeface="Arial"/>
              </a:rPr>
              <a:t>negative</a:t>
            </a:r>
            <a:endParaRPr lang="en-US" sz="2100" spc="-8">
              <a:solidFill>
                <a:schemeClr val="accent2"/>
              </a:solidFill>
              <a:latin typeface="Arial"/>
              <a:cs typeface="Arial"/>
            </a:endParaRPr>
          </a:p>
          <a:p>
            <a:pPr marL="180022" marR="388144" indent="-170974">
              <a:lnSpc>
                <a:spcPts val="2265"/>
              </a:lnSpc>
              <a:spcBef>
                <a:spcPts val="758"/>
              </a:spcBef>
              <a:buChar char="•"/>
              <a:tabLst>
                <a:tab pos="180975" algn="l"/>
              </a:tabLst>
            </a:pPr>
            <a:r>
              <a:rPr lang="en-US" sz="2100" spc="-8">
                <a:solidFill>
                  <a:srgbClr val="1F1F1F"/>
                </a:solidFill>
                <a:latin typeface="Arial"/>
                <a:cs typeface="Arial"/>
              </a:rPr>
              <a:t>Low specificity restricts its use in diagnosing cause.</a:t>
            </a:r>
            <a:r>
              <a:rPr lang="en-US" sz="2100">
                <a:solidFill>
                  <a:srgbClr val="1F1F1F"/>
                </a:solidFill>
                <a:latin typeface="Arial"/>
                <a:cs typeface="Arial"/>
              </a:rPr>
              <a:t> is</a:t>
            </a:r>
            <a:r>
              <a:rPr lang="en-US" sz="2100" spc="-45">
                <a:solidFill>
                  <a:srgbClr val="1F1F1F"/>
                </a:solidFill>
                <a:latin typeface="Arial"/>
                <a:cs typeface="Arial"/>
              </a:rPr>
              <a:t> a </a:t>
            </a:r>
            <a:r>
              <a:rPr lang="en-US" sz="2100">
                <a:solidFill>
                  <a:srgbClr val="1F1F1F"/>
                </a:solidFill>
                <a:latin typeface="Arial"/>
                <a:cs typeface="Arial"/>
              </a:rPr>
              <a:t>protein</a:t>
            </a:r>
            <a:r>
              <a:rPr lang="en-US" sz="2100" spc="-45">
                <a:solidFill>
                  <a:srgbClr val="1F1F1F"/>
                </a:solidFill>
                <a:latin typeface="Arial"/>
                <a:cs typeface="Arial"/>
              </a:rPr>
              <a:t> </a:t>
            </a:r>
            <a:r>
              <a:rPr lang="en-US" sz="2100">
                <a:solidFill>
                  <a:srgbClr val="1F1F1F"/>
                </a:solidFill>
                <a:latin typeface="Arial"/>
                <a:cs typeface="Arial"/>
              </a:rPr>
              <a:t>found</a:t>
            </a:r>
            <a:r>
              <a:rPr lang="en-US" sz="2100" spc="-49">
                <a:solidFill>
                  <a:srgbClr val="1F1F1F"/>
                </a:solidFill>
                <a:latin typeface="Arial"/>
                <a:cs typeface="Arial"/>
              </a:rPr>
              <a:t> </a:t>
            </a:r>
            <a:r>
              <a:rPr lang="en-US" sz="2100">
                <a:solidFill>
                  <a:srgbClr val="1F1F1F"/>
                </a:solidFill>
                <a:latin typeface="Arial"/>
                <a:cs typeface="Arial"/>
              </a:rPr>
              <a:t>in</a:t>
            </a:r>
            <a:r>
              <a:rPr lang="en-US" sz="2100" spc="-45">
                <a:solidFill>
                  <a:srgbClr val="1F1F1F"/>
                </a:solidFill>
                <a:latin typeface="Arial"/>
                <a:cs typeface="Arial"/>
              </a:rPr>
              <a:t> </a:t>
            </a:r>
            <a:r>
              <a:rPr lang="en-US" sz="2100" spc="-8">
                <a:solidFill>
                  <a:srgbClr val="1F1F1F"/>
                </a:solidFill>
                <a:latin typeface="Arial"/>
                <a:cs typeface="Arial"/>
              </a:rPr>
              <a:t>astrocytes. </a:t>
            </a:r>
            <a:endParaRPr sz="2100">
              <a:latin typeface="Arial"/>
              <a:cs typeface="Arial"/>
            </a:endParaRPr>
          </a:p>
        </p:txBody>
      </p:sp>
      <p:sp>
        <p:nvSpPr>
          <p:cNvPr id="4" name="object 4"/>
          <p:cNvSpPr txBox="1"/>
          <p:nvPr/>
        </p:nvSpPr>
        <p:spPr>
          <a:xfrm>
            <a:off x="115748" y="6145174"/>
            <a:ext cx="2162651" cy="148117"/>
          </a:xfrm>
          <a:prstGeom prst="rect">
            <a:avLst/>
          </a:prstGeom>
        </p:spPr>
        <p:txBody>
          <a:bodyPr vert="horz" wrap="square" lIns="0" tIns="9525" rIns="0" bIns="0" rtlCol="0">
            <a:spAutoFit/>
          </a:bodyPr>
          <a:lstStyle/>
          <a:p>
            <a:pPr marL="9525">
              <a:spcBef>
                <a:spcPts val="75"/>
              </a:spcBef>
            </a:pPr>
            <a:r>
              <a:rPr sz="900">
                <a:latin typeface="Arial"/>
                <a:cs typeface="Arial"/>
              </a:rPr>
              <a:t>Hampel</a:t>
            </a:r>
            <a:r>
              <a:rPr sz="900" spc="-26">
                <a:latin typeface="Arial"/>
                <a:cs typeface="Arial"/>
              </a:rPr>
              <a:t> </a:t>
            </a:r>
            <a:r>
              <a:rPr sz="900">
                <a:latin typeface="Arial"/>
                <a:cs typeface="Arial"/>
              </a:rPr>
              <a:t>et al</a:t>
            </a:r>
            <a:r>
              <a:rPr sz="900" spc="-8">
                <a:latin typeface="Arial"/>
                <a:cs typeface="Arial"/>
              </a:rPr>
              <a:t> </a:t>
            </a:r>
            <a:r>
              <a:rPr sz="900">
                <a:latin typeface="Arial"/>
                <a:cs typeface="Arial"/>
              </a:rPr>
              <a:t>Neuron</a:t>
            </a:r>
            <a:r>
              <a:rPr sz="900" spc="-8">
                <a:latin typeface="Arial"/>
                <a:cs typeface="Arial"/>
              </a:rPr>
              <a:t> </a:t>
            </a:r>
            <a:r>
              <a:rPr sz="900" spc="-23">
                <a:latin typeface="Arial"/>
                <a:cs typeface="Arial"/>
              </a:rPr>
              <a:t>111:2781-</a:t>
            </a:r>
            <a:r>
              <a:rPr sz="900">
                <a:latin typeface="Arial"/>
                <a:cs typeface="Arial"/>
              </a:rPr>
              <a:t>2799,</a:t>
            </a:r>
            <a:r>
              <a:rPr sz="900" spc="-23">
                <a:latin typeface="Arial"/>
                <a:cs typeface="Arial"/>
              </a:rPr>
              <a:t> </a:t>
            </a:r>
            <a:r>
              <a:rPr sz="900" spc="-15">
                <a:latin typeface="Arial"/>
                <a:cs typeface="Arial"/>
              </a:rPr>
              <a:t>2023</a:t>
            </a:r>
            <a:endParaRPr sz="90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7220" y="641881"/>
            <a:ext cx="5657850" cy="929811"/>
          </a:xfrm>
          <a:prstGeom prst="rect">
            <a:avLst/>
          </a:prstGeom>
        </p:spPr>
        <p:txBody>
          <a:bodyPr vert="horz" wrap="square" lIns="0" tIns="189299" rIns="0" bIns="0" rtlCol="0" anchor="b">
            <a:spAutoFit/>
          </a:bodyPr>
          <a:lstStyle/>
          <a:p>
            <a:pPr marL="484823">
              <a:lnSpc>
                <a:spcPct val="100000"/>
              </a:lnSpc>
              <a:spcBef>
                <a:spcPts val="79"/>
              </a:spcBef>
            </a:pPr>
            <a:r>
              <a:rPr spc="-8"/>
              <a:t>Challenges</a:t>
            </a:r>
          </a:p>
        </p:txBody>
      </p:sp>
      <p:sp>
        <p:nvSpPr>
          <p:cNvPr id="3" name="object 3"/>
          <p:cNvSpPr txBox="1"/>
          <p:nvPr/>
        </p:nvSpPr>
        <p:spPr>
          <a:xfrm>
            <a:off x="210207" y="1975944"/>
            <a:ext cx="8650013" cy="3325430"/>
          </a:xfrm>
          <a:prstGeom prst="rect">
            <a:avLst/>
          </a:prstGeom>
        </p:spPr>
        <p:txBody>
          <a:bodyPr vert="horz" wrap="square" lIns="0" tIns="35719" rIns="0" bIns="0" rtlCol="0">
            <a:spAutoFit/>
          </a:bodyPr>
          <a:lstStyle/>
          <a:p>
            <a:pPr marL="180975" indent="-171450">
              <a:spcBef>
                <a:spcPts val="555"/>
              </a:spcBef>
              <a:buChar char="•"/>
              <a:tabLst>
                <a:tab pos="180975" algn="l"/>
              </a:tabLst>
            </a:pPr>
            <a:r>
              <a:rPr>
                <a:solidFill>
                  <a:srgbClr val="1F1F1F"/>
                </a:solidFill>
                <a:latin typeface="Arial"/>
                <a:cs typeface="Arial"/>
              </a:rPr>
              <a:t>Relationship</a:t>
            </a:r>
            <a:r>
              <a:rPr spc="-26">
                <a:solidFill>
                  <a:srgbClr val="1F1F1F"/>
                </a:solidFill>
                <a:latin typeface="Arial"/>
                <a:cs typeface="Arial"/>
              </a:rPr>
              <a:t> </a:t>
            </a:r>
            <a:r>
              <a:rPr>
                <a:solidFill>
                  <a:srgbClr val="1F1F1F"/>
                </a:solidFill>
                <a:latin typeface="Arial"/>
                <a:cs typeface="Arial"/>
              </a:rPr>
              <a:t>between</a:t>
            </a:r>
            <a:r>
              <a:rPr spc="-38">
                <a:solidFill>
                  <a:srgbClr val="1F1F1F"/>
                </a:solidFill>
                <a:latin typeface="Arial"/>
                <a:cs typeface="Arial"/>
              </a:rPr>
              <a:t> </a:t>
            </a:r>
            <a:r>
              <a:rPr>
                <a:solidFill>
                  <a:srgbClr val="1F1F1F"/>
                </a:solidFill>
                <a:latin typeface="Arial"/>
                <a:cs typeface="Arial"/>
              </a:rPr>
              <a:t>plasma</a:t>
            </a:r>
            <a:r>
              <a:rPr spc="-38">
                <a:solidFill>
                  <a:srgbClr val="1F1F1F"/>
                </a:solidFill>
                <a:latin typeface="Arial"/>
                <a:cs typeface="Arial"/>
              </a:rPr>
              <a:t> </a:t>
            </a:r>
            <a:r>
              <a:rPr>
                <a:solidFill>
                  <a:srgbClr val="1F1F1F"/>
                </a:solidFill>
                <a:latin typeface="Arial"/>
                <a:cs typeface="Arial"/>
              </a:rPr>
              <a:t>biomarkers</a:t>
            </a:r>
            <a:r>
              <a:rPr spc="-45">
                <a:solidFill>
                  <a:srgbClr val="1F1F1F"/>
                </a:solidFill>
                <a:latin typeface="Arial"/>
                <a:cs typeface="Arial"/>
              </a:rPr>
              <a:t> </a:t>
            </a:r>
            <a:r>
              <a:rPr>
                <a:solidFill>
                  <a:srgbClr val="1F1F1F"/>
                </a:solidFill>
                <a:latin typeface="Arial"/>
                <a:cs typeface="Arial"/>
              </a:rPr>
              <a:t>and</a:t>
            </a:r>
            <a:r>
              <a:rPr spc="-26">
                <a:solidFill>
                  <a:srgbClr val="1F1F1F"/>
                </a:solidFill>
                <a:latin typeface="Arial"/>
                <a:cs typeface="Arial"/>
              </a:rPr>
              <a:t> </a:t>
            </a:r>
            <a:r>
              <a:rPr>
                <a:solidFill>
                  <a:srgbClr val="1F1F1F"/>
                </a:solidFill>
                <a:latin typeface="Arial"/>
                <a:cs typeface="Arial"/>
              </a:rPr>
              <a:t>race</a:t>
            </a:r>
            <a:r>
              <a:rPr spc="-34">
                <a:solidFill>
                  <a:srgbClr val="1F1F1F"/>
                </a:solidFill>
                <a:latin typeface="Arial"/>
                <a:cs typeface="Arial"/>
              </a:rPr>
              <a:t> </a:t>
            </a:r>
            <a:r>
              <a:rPr>
                <a:solidFill>
                  <a:srgbClr val="1F1F1F"/>
                </a:solidFill>
                <a:latin typeface="Arial"/>
                <a:cs typeface="Arial"/>
              </a:rPr>
              <a:t>and</a:t>
            </a:r>
            <a:r>
              <a:rPr spc="-34">
                <a:solidFill>
                  <a:srgbClr val="1F1F1F"/>
                </a:solidFill>
                <a:latin typeface="Arial"/>
                <a:cs typeface="Arial"/>
              </a:rPr>
              <a:t> </a:t>
            </a:r>
            <a:r>
              <a:rPr spc="-8">
                <a:solidFill>
                  <a:srgbClr val="1F1F1F"/>
                </a:solidFill>
                <a:latin typeface="Arial"/>
                <a:cs typeface="Arial"/>
              </a:rPr>
              <a:t>ethnicity.</a:t>
            </a:r>
            <a:endParaRPr>
              <a:latin typeface="Arial"/>
              <a:cs typeface="Arial"/>
            </a:endParaRPr>
          </a:p>
          <a:p>
            <a:pPr marL="523875" lvl="1" indent="-171450">
              <a:spcBef>
                <a:spcPts val="188"/>
              </a:spcBef>
              <a:buChar char="•"/>
              <a:tabLst>
                <a:tab pos="523875" algn="l"/>
              </a:tabLst>
            </a:pPr>
            <a:r>
              <a:rPr spc="-8">
                <a:solidFill>
                  <a:srgbClr val="1F1F1F"/>
                </a:solidFill>
                <a:latin typeface="Arial"/>
                <a:cs typeface="Arial"/>
              </a:rPr>
              <a:t>Plasma</a:t>
            </a:r>
            <a:r>
              <a:rPr spc="-98">
                <a:solidFill>
                  <a:srgbClr val="1F1F1F"/>
                </a:solidFill>
                <a:latin typeface="Arial"/>
                <a:cs typeface="Arial"/>
              </a:rPr>
              <a:t> </a:t>
            </a:r>
            <a:r>
              <a:rPr>
                <a:solidFill>
                  <a:srgbClr val="1F1F1F"/>
                </a:solidFill>
                <a:latin typeface="Arial"/>
                <a:cs typeface="Arial"/>
              </a:rPr>
              <a:t>Aβ42/40</a:t>
            </a:r>
            <a:r>
              <a:rPr spc="-30">
                <a:solidFill>
                  <a:srgbClr val="1F1F1F"/>
                </a:solidFill>
                <a:latin typeface="Arial"/>
                <a:cs typeface="Arial"/>
              </a:rPr>
              <a:t> </a:t>
            </a:r>
            <a:r>
              <a:rPr>
                <a:solidFill>
                  <a:srgbClr val="1F1F1F"/>
                </a:solidFill>
                <a:latin typeface="Arial"/>
                <a:cs typeface="Arial"/>
              </a:rPr>
              <a:t>was</a:t>
            </a:r>
            <a:r>
              <a:rPr spc="-30">
                <a:solidFill>
                  <a:srgbClr val="1F1F1F"/>
                </a:solidFill>
                <a:latin typeface="Arial"/>
                <a:cs typeface="Arial"/>
              </a:rPr>
              <a:t> </a:t>
            </a:r>
            <a:r>
              <a:rPr>
                <a:solidFill>
                  <a:srgbClr val="1F1F1F"/>
                </a:solidFill>
                <a:latin typeface="Arial"/>
                <a:cs typeface="Arial"/>
              </a:rPr>
              <a:t>significantly</a:t>
            </a:r>
            <a:r>
              <a:rPr spc="-23">
                <a:solidFill>
                  <a:srgbClr val="1F1F1F"/>
                </a:solidFill>
                <a:latin typeface="Arial"/>
                <a:cs typeface="Arial"/>
              </a:rPr>
              <a:t> </a:t>
            </a:r>
            <a:r>
              <a:rPr>
                <a:solidFill>
                  <a:srgbClr val="1F1F1F"/>
                </a:solidFill>
                <a:latin typeface="Arial"/>
                <a:cs typeface="Arial"/>
              </a:rPr>
              <a:t>higher</a:t>
            </a:r>
            <a:r>
              <a:rPr spc="-30">
                <a:solidFill>
                  <a:srgbClr val="1F1F1F"/>
                </a:solidFill>
                <a:latin typeface="Arial"/>
                <a:cs typeface="Arial"/>
              </a:rPr>
              <a:t> </a:t>
            </a:r>
            <a:r>
              <a:rPr>
                <a:solidFill>
                  <a:srgbClr val="1F1F1F"/>
                </a:solidFill>
                <a:latin typeface="Arial"/>
                <a:cs typeface="Arial"/>
              </a:rPr>
              <a:t>in</a:t>
            </a:r>
            <a:r>
              <a:rPr spc="-15">
                <a:solidFill>
                  <a:srgbClr val="1F1F1F"/>
                </a:solidFill>
                <a:latin typeface="Arial"/>
                <a:cs typeface="Arial"/>
              </a:rPr>
              <a:t> </a:t>
            </a:r>
            <a:r>
              <a:rPr>
                <a:solidFill>
                  <a:srgbClr val="1F1F1F"/>
                </a:solidFill>
                <a:latin typeface="Arial"/>
                <a:cs typeface="Arial"/>
              </a:rPr>
              <a:t>Hispanic</a:t>
            </a:r>
            <a:r>
              <a:rPr spc="-23">
                <a:solidFill>
                  <a:srgbClr val="1F1F1F"/>
                </a:solidFill>
                <a:latin typeface="Arial"/>
                <a:cs typeface="Arial"/>
              </a:rPr>
              <a:t> </a:t>
            </a:r>
            <a:r>
              <a:rPr>
                <a:solidFill>
                  <a:srgbClr val="1F1F1F"/>
                </a:solidFill>
                <a:latin typeface="Arial"/>
                <a:cs typeface="Arial"/>
              </a:rPr>
              <a:t>patients</a:t>
            </a:r>
            <a:r>
              <a:rPr spc="-34">
                <a:solidFill>
                  <a:srgbClr val="1F1F1F"/>
                </a:solidFill>
                <a:latin typeface="Arial"/>
                <a:cs typeface="Arial"/>
              </a:rPr>
              <a:t> </a:t>
            </a:r>
            <a:r>
              <a:rPr>
                <a:solidFill>
                  <a:srgbClr val="1F1F1F"/>
                </a:solidFill>
                <a:latin typeface="Arial"/>
                <a:cs typeface="Arial"/>
              </a:rPr>
              <a:t>than</a:t>
            </a:r>
            <a:r>
              <a:rPr spc="-30">
                <a:solidFill>
                  <a:srgbClr val="1F1F1F"/>
                </a:solidFill>
                <a:latin typeface="Arial"/>
                <a:cs typeface="Arial"/>
              </a:rPr>
              <a:t> </a:t>
            </a:r>
            <a:r>
              <a:rPr>
                <a:solidFill>
                  <a:srgbClr val="1F1F1F"/>
                </a:solidFill>
                <a:latin typeface="Arial"/>
                <a:cs typeface="Arial"/>
              </a:rPr>
              <a:t>NHW</a:t>
            </a:r>
            <a:r>
              <a:rPr spc="-34">
                <a:solidFill>
                  <a:srgbClr val="1F1F1F"/>
                </a:solidFill>
                <a:latin typeface="Arial"/>
                <a:cs typeface="Arial"/>
              </a:rPr>
              <a:t> </a:t>
            </a:r>
            <a:r>
              <a:rPr spc="-8">
                <a:solidFill>
                  <a:srgbClr val="1F1F1F"/>
                </a:solidFill>
                <a:latin typeface="Arial"/>
                <a:cs typeface="Arial"/>
              </a:rPr>
              <a:t>patients</a:t>
            </a:r>
            <a:endParaRPr>
              <a:latin typeface="Arial"/>
              <a:cs typeface="Arial"/>
            </a:endParaRPr>
          </a:p>
          <a:p>
            <a:pPr marL="523875" lvl="1" indent="-171450">
              <a:spcBef>
                <a:spcPts val="203"/>
              </a:spcBef>
              <a:buChar char="•"/>
              <a:tabLst>
                <a:tab pos="523875" algn="l"/>
              </a:tabLst>
            </a:pPr>
            <a:r>
              <a:rPr spc="-8">
                <a:solidFill>
                  <a:srgbClr val="1F1F1F"/>
                </a:solidFill>
                <a:latin typeface="Arial"/>
                <a:cs typeface="Arial"/>
              </a:rPr>
              <a:t>Plasma</a:t>
            </a:r>
            <a:r>
              <a:rPr spc="-98">
                <a:solidFill>
                  <a:srgbClr val="1F1F1F"/>
                </a:solidFill>
                <a:latin typeface="Arial"/>
                <a:cs typeface="Arial"/>
              </a:rPr>
              <a:t> </a:t>
            </a:r>
            <a:r>
              <a:rPr>
                <a:solidFill>
                  <a:srgbClr val="1F1F1F"/>
                </a:solidFill>
                <a:latin typeface="Arial"/>
                <a:cs typeface="Arial"/>
              </a:rPr>
              <a:t>Aβ42/40</a:t>
            </a:r>
            <a:r>
              <a:rPr spc="-26">
                <a:solidFill>
                  <a:srgbClr val="1F1F1F"/>
                </a:solidFill>
                <a:latin typeface="Arial"/>
                <a:cs typeface="Arial"/>
              </a:rPr>
              <a:t> </a:t>
            </a:r>
            <a:r>
              <a:rPr>
                <a:solidFill>
                  <a:srgbClr val="1F1F1F"/>
                </a:solidFill>
                <a:latin typeface="Arial"/>
                <a:cs typeface="Arial"/>
              </a:rPr>
              <a:t>consistently</a:t>
            </a:r>
            <a:r>
              <a:rPr spc="-45">
                <a:solidFill>
                  <a:srgbClr val="1F1F1F"/>
                </a:solidFill>
                <a:latin typeface="Arial"/>
                <a:cs typeface="Arial"/>
              </a:rPr>
              <a:t> </a:t>
            </a:r>
            <a:r>
              <a:rPr>
                <a:solidFill>
                  <a:srgbClr val="1F1F1F"/>
                </a:solidFill>
                <a:latin typeface="Arial"/>
                <a:cs typeface="Arial"/>
              </a:rPr>
              <a:t>predicted</a:t>
            </a:r>
            <a:r>
              <a:rPr spc="-30">
                <a:solidFill>
                  <a:srgbClr val="1F1F1F"/>
                </a:solidFill>
                <a:latin typeface="Arial"/>
                <a:cs typeface="Arial"/>
              </a:rPr>
              <a:t> </a:t>
            </a:r>
            <a:r>
              <a:rPr>
                <a:solidFill>
                  <a:srgbClr val="1F1F1F"/>
                </a:solidFill>
                <a:latin typeface="Arial"/>
                <a:cs typeface="Arial"/>
              </a:rPr>
              <a:t>brain</a:t>
            </a:r>
            <a:r>
              <a:rPr spc="-30">
                <a:solidFill>
                  <a:srgbClr val="1F1F1F"/>
                </a:solidFill>
                <a:latin typeface="Arial"/>
                <a:cs typeface="Arial"/>
              </a:rPr>
              <a:t> </a:t>
            </a:r>
            <a:r>
              <a:rPr>
                <a:solidFill>
                  <a:srgbClr val="1F1F1F"/>
                </a:solidFill>
                <a:latin typeface="Arial"/>
                <a:cs typeface="Arial"/>
              </a:rPr>
              <a:t>amyloid</a:t>
            </a:r>
            <a:r>
              <a:rPr spc="-8">
                <a:solidFill>
                  <a:srgbClr val="1F1F1F"/>
                </a:solidFill>
                <a:latin typeface="Arial"/>
                <a:cs typeface="Arial"/>
              </a:rPr>
              <a:t> </a:t>
            </a:r>
            <a:r>
              <a:rPr>
                <a:solidFill>
                  <a:srgbClr val="1F1F1F"/>
                </a:solidFill>
                <a:latin typeface="Arial"/>
                <a:cs typeface="Arial"/>
              </a:rPr>
              <a:t>in</a:t>
            </a:r>
            <a:r>
              <a:rPr spc="-15">
                <a:solidFill>
                  <a:srgbClr val="1F1F1F"/>
                </a:solidFill>
                <a:latin typeface="Arial"/>
                <a:cs typeface="Arial"/>
              </a:rPr>
              <a:t> </a:t>
            </a:r>
            <a:r>
              <a:rPr>
                <a:solidFill>
                  <a:srgbClr val="1F1F1F"/>
                </a:solidFill>
                <a:latin typeface="Arial"/>
                <a:cs typeface="Arial"/>
              </a:rPr>
              <a:t>Blacks</a:t>
            </a:r>
            <a:r>
              <a:rPr spc="-19">
                <a:solidFill>
                  <a:srgbClr val="1F1F1F"/>
                </a:solidFill>
                <a:latin typeface="Arial"/>
                <a:cs typeface="Arial"/>
              </a:rPr>
              <a:t> </a:t>
            </a:r>
            <a:r>
              <a:rPr>
                <a:solidFill>
                  <a:srgbClr val="1F1F1F"/>
                </a:solidFill>
                <a:latin typeface="Arial"/>
                <a:cs typeface="Arial"/>
              </a:rPr>
              <a:t>and</a:t>
            </a:r>
            <a:r>
              <a:rPr spc="-19">
                <a:solidFill>
                  <a:srgbClr val="1F1F1F"/>
                </a:solidFill>
                <a:latin typeface="Arial"/>
                <a:cs typeface="Arial"/>
              </a:rPr>
              <a:t> NHW</a:t>
            </a:r>
            <a:endParaRPr>
              <a:latin typeface="Arial"/>
              <a:cs typeface="Arial"/>
            </a:endParaRPr>
          </a:p>
          <a:p>
            <a:pPr marL="523875" marR="398145" lvl="1" indent="-171450">
              <a:lnSpc>
                <a:spcPts val="1620"/>
              </a:lnSpc>
              <a:spcBef>
                <a:spcPts val="401"/>
              </a:spcBef>
              <a:buChar char="•"/>
              <a:tabLst>
                <a:tab pos="523875" algn="l"/>
              </a:tabLst>
            </a:pPr>
            <a:r>
              <a:rPr>
                <a:solidFill>
                  <a:srgbClr val="1F1F1F"/>
                </a:solidFill>
                <a:latin typeface="Arial"/>
                <a:cs typeface="Arial"/>
              </a:rPr>
              <a:t>Plasma</a:t>
            </a:r>
            <a:r>
              <a:rPr spc="-34">
                <a:solidFill>
                  <a:srgbClr val="1F1F1F"/>
                </a:solidFill>
                <a:latin typeface="Arial"/>
                <a:cs typeface="Arial"/>
              </a:rPr>
              <a:t> </a:t>
            </a:r>
            <a:r>
              <a:rPr spc="-19">
                <a:solidFill>
                  <a:srgbClr val="1F1F1F"/>
                </a:solidFill>
                <a:latin typeface="Arial"/>
                <a:cs typeface="Arial"/>
              </a:rPr>
              <a:t>pTau181</a:t>
            </a:r>
            <a:r>
              <a:rPr spc="-41">
                <a:solidFill>
                  <a:srgbClr val="1F1F1F"/>
                </a:solidFill>
                <a:latin typeface="Arial"/>
                <a:cs typeface="Arial"/>
              </a:rPr>
              <a:t> </a:t>
            </a:r>
            <a:r>
              <a:rPr>
                <a:solidFill>
                  <a:srgbClr val="1F1F1F"/>
                </a:solidFill>
                <a:latin typeface="Arial"/>
                <a:cs typeface="Arial"/>
              </a:rPr>
              <a:t>or</a:t>
            </a:r>
            <a:r>
              <a:rPr spc="-34">
                <a:solidFill>
                  <a:srgbClr val="1F1F1F"/>
                </a:solidFill>
                <a:latin typeface="Arial"/>
                <a:cs typeface="Arial"/>
              </a:rPr>
              <a:t> </a:t>
            </a:r>
            <a:r>
              <a:rPr spc="-19">
                <a:solidFill>
                  <a:srgbClr val="1F1F1F"/>
                </a:solidFill>
                <a:latin typeface="Arial"/>
                <a:cs typeface="Arial"/>
              </a:rPr>
              <a:t>pTau231</a:t>
            </a:r>
            <a:r>
              <a:rPr spc="-49">
                <a:solidFill>
                  <a:srgbClr val="1F1F1F"/>
                </a:solidFill>
                <a:latin typeface="Arial"/>
                <a:cs typeface="Arial"/>
              </a:rPr>
              <a:t> </a:t>
            </a:r>
            <a:r>
              <a:rPr>
                <a:solidFill>
                  <a:srgbClr val="1F1F1F"/>
                </a:solidFill>
                <a:latin typeface="Arial"/>
                <a:cs typeface="Arial"/>
              </a:rPr>
              <a:t>concentrations</a:t>
            </a:r>
            <a:r>
              <a:rPr spc="-56">
                <a:solidFill>
                  <a:srgbClr val="1F1F1F"/>
                </a:solidFill>
                <a:latin typeface="Arial"/>
                <a:cs typeface="Arial"/>
              </a:rPr>
              <a:t> </a:t>
            </a:r>
            <a:r>
              <a:rPr>
                <a:solidFill>
                  <a:srgbClr val="1F1F1F"/>
                </a:solidFill>
                <a:latin typeface="Arial"/>
                <a:cs typeface="Arial"/>
              </a:rPr>
              <a:t>were</a:t>
            </a:r>
            <a:r>
              <a:rPr spc="-30">
                <a:solidFill>
                  <a:srgbClr val="1F1F1F"/>
                </a:solidFill>
                <a:latin typeface="Arial"/>
                <a:cs typeface="Arial"/>
              </a:rPr>
              <a:t> </a:t>
            </a:r>
            <a:r>
              <a:rPr>
                <a:solidFill>
                  <a:srgbClr val="1F1F1F"/>
                </a:solidFill>
                <a:latin typeface="Arial"/>
                <a:cs typeface="Arial"/>
              </a:rPr>
              <a:t>associated</a:t>
            </a:r>
            <a:r>
              <a:rPr spc="-60">
                <a:solidFill>
                  <a:srgbClr val="1F1F1F"/>
                </a:solidFill>
                <a:latin typeface="Arial"/>
                <a:cs typeface="Arial"/>
              </a:rPr>
              <a:t> </a:t>
            </a:r>
            <a:r>
              <a:rPr>
                <a:solidFill>
                  <a:srgbClr val="1F1F1F"/>
                </a:solidFill>
                <a:latin typeface="Arial"/>
                <a:cs typeface="Arial"/>
              </a:rPr>
              <a:t>with</a:t>
            </a:r>
            <a:r>
              <a:rPr spc="-23">
                <a:solidFill>
                  <a:srgbClr val="1F1F1F"/>
                </a:solidFill>
                <a:latin typeface="Arial"/>
                <a:cs typeface="Arial"/>
              </a:rPr>
              <a:t> </a:t>
            </a:r>
            <a:r>
              <a:rPr>
                <a:solidFill>
                  <a:srgbClr val="1F1F1F"/>
                </a:solidFill>
                <a:latin typeface="Arial"/>
                <a:cs typeface="Arial"/>
              </a:rPr>
              <a:t>a</a:t>
            </a:r>
            <a:r>
              <a:rPr spc="-26">
                <a:solidFill>
                  <a:srgbClr val="1F1F1F"/>
                </a:solidFill>
                <a:latin typeface="Arial"/>
                <a:cs typeface="Arial"/>
              </a:rPr>
              <a:t> </a:t>
            </a:r>
            <a:r>
              <a:rPr>
                <a:solidFill>
                  <a:srgbClr val="1F1F1F"/>
                </a:solidFill>
                <a:latin typeface="Arial"/>
                <a:cs typeface="Arial"/>
              </a:rPr>
              <a:t>lower</a:t>
            </a:r>
            <a:r>
              <a:rPr spc="-38">
                <a:solidFill>
                  <a:srgbClr val="1F1F1F"/>
                </a:solidFill>
                <a:latin typeface="Arial"/>
                <a:cs typeface="Arial"/>
              </a:rPr>
              <a:t> </a:t>
            </a:r>
            <a:r>
              <a:rPr>
                <a:solidFill>
                  <a:srgbClr val="1F1F1F"/>
                </a:solidFill>
                <a:latin typeface="Arial"/>
                <a:cs typeface="Arial"/>
              </a:rPr>
              <a:t>risk</a:t>
            </a:r>
            <a:r>
              <a:rPr spc="-34">
                <a:solidFill>
                  <a:srgbClr val="1F1F1F"/>
                </a:solidFill>
                <a:latin typeface="Arial"/>
                <a:cs typeface="Arial"/>
              </a:rPr>
              <a:t> </a:t>
            </a:r>
            <a:r>
              <a:rPr spc="-19">
                <a:solidFill>
                  <a:srgbClr val="1F1F1F"/>
                </a:solidFill>
                <a:latin typeface="Arial"/>
                <a:cs typeface="Arial"/>
              </a:rPr>
              <a:t>of </a:t>
            </a:r>
            <a:r>
              <a:rPr>
                <a:solidFill>
                  <a:srgbClr val="1F1F1F"/>
                </a:solidFill>
                <a:latin typeface="Arial"/>
                <a:cs typeface="Arial"/>
              </a:rPr>
              <a:t>brain</a:t>
            </a:r>
            <a:r>
              <a:rPr spc="-34">
                <a:solidFill>
                  <a:srgbClr val="1F1F1F"/>
                </a:solidFill>
                <a:latin typeface="Arial"/>
                <a:cs typeface="Arial"/>
              </a:rPr>
              <a:t> </a:t>
            </a:r>
            <a:r>
              <a:rPr>
                <a:solidFill>
                  <a:srgbClr val="1F1F1F"/>
                </a:solidFill>
                <a:latin typeface="Arial"/>
                <a:cs typeface="Arial"/>
              </a:rPr>
              <a:t>amyloid</a:t>
            </a:r>
            <a:r>
              <a:rPr spc="-23">
                <a:solidFill>
                  <a:srgbClr val="1F1F1F"/>
                </a:solidFill>
                <a:latin typeface="Arial"/>
                <a:cs typeface="Arial"/>
              </a:rPr>
              <a:t> </a:t>
            </a:r>
            <a:r>
              <a:rPr>
                <a:solidFill>
                  <a:srgbClr val="1F1F1F"/>
                </a:solidFill>
                <a:latin typeface="Arial"/>
                <a:cs typeface="Arial"/>
              </a:rPr>
              <a:t>in</a:t>
            </a:r>
            <a:r>
              <a:rPr spc="-26">
                <a:solidFill>
                  <a:srgbClr val="1F1F1F"/>
                </a:solidFill>
                <a:latin typeface="Arial"/>
                <a:cs typeface="Arial"/>
              </a:rPr>
              <a:t> </a:t>
            </a:r>
            <a:r>
              <a:rPr>
                <a:solidFill>
                  <a:srgbClr val="1F1F1F"/>
                </a:solidFill>
                <a:latin typeface="Arial"/>
                <a:cs typeface="Arial"/>
              </a:rPr>
              <a:t>Black</a:t>
            </a:r>
            <a:r>
              <a:rPr spc="-34">
                <a:solidFill>
                  <a:srgbClr val="1F1F1F"/>
                </a:solidFill>
                <a:latin typeface="Arial"/>
                <a:cs typeface="Arial"/>
              </a:rPr>
              <a:t> </a:t>
            </a:r>
            <a:r>
              <a:rPr spc="-8">
                <a:solidFill>
                  <a:srgbClr val="1F1F1F"/>
                </a:solidFill>
                <a:latin typeface="Arial"/>
                <a:cs typeface="Arial"/>
              </a:rPr>
              <a:t>participants</a:t>
            </a:r>
            <a:endParaRPr lang="en-US" spc="-8">
              <a:solidFill>
                <a:srgbClr val="1F1F1F"/>
              </a:solidFill>
              <a:latin typeface="Arial"/>
              <a:cs typeface="Arial"/>
            </a:endParaRPr>
          </a:p>
          <a:p>
            <a:pPr marL="352425" marR="398145" lvl="1">
              <a:lnSpc>
                <a:spcPts val="1620"/>
              </a:lnSpc>
              <a:spcBef>
                <a:spcPts val="401"/>
              </a:spcBef>
              <a:tabLst>
                <a:tab pos="523875" algn="l"/>
              </a:tabLst>
            </a:pPr>
            <a:endParaRPr>
              <a:latin typeface="Arial"/>
              <a:cs typeface="Arial"/>
            </a:endParaRPr>
          </a:p>
          <a:p>
            <a:pPr marL="180975" indent="-171450">
              <a:lnSpc>
                <a:spcPts val="1710"/>
              </a:lnSpc>
              <a:spcBef>
                <a:spcPts val="544"/>
              </a:spcBef>
              <a:buChar char="•"/>
              <a:tabLst>
                <a:tab pos="180975" algn="l"/>
              </a:tabLst>
            </a:pPr>
            <a:r>
              <a:rPr>
                <a:solidFill>
                  <a:srgbClr val="1F1F1F"/>
                </a:solidFill>
                <a:latin typeface="Arial"/>
                <a:cs typeface="Arial"/>
              </a:rPr>
              <a:t>Medical</a:t>
            </a:r>
            <a:r>
              <a:rPr spc="-23">
                <a:solidFill>
                  <a:srgbClr val="1F1F1F"/>
                </a:solidFill>
                <a:latin typeface="Arial"/>
                <a:cs typeface="Arial"/>
              </a:rPr>
              <a:t> </a:t>
            </a:r>
            <a:r>
              <a:rPr>
                <a:solidFill>
                  <a:srgbClr val="1F1F1F"/>
                </a:solidFill>
                <a:latin typeface="Arial"/>
                <a:cs typeface="Arial"/>
              </a:rPr>
              <a:t>conditions</a:t>
            </a:r>
            <a:r>
              <a:rPr spc="-26">
                <a:solidFill>
                  <a:srgbClr val="1F1F1F"/>
                </a:solidFill>
                <a:latin typeface="Arial"/>
                <a:cs typeface="Arial"/>
              </a:rPr>
              <a:t> </a:t>
            </a:r>
            <a:r>
              <a:rPr>
                <a:solidFill>
                  <a:srgbClr val="1F1F1F"/>
                </a:solidFill>
                <a:latin typeface="Arial"/>
                <a:cs typeface="Arial"/>
              </a:rPr>
              <a:t>(diabetes,</a:t>
            </a:r>
            <a:r>
              <a:rPr spc="-41">
                <a:solidFill>
                  <a:srgbClr val="1F1F1F"/>
                </a:solidFill>
                <a:latin typeface="Arial"/>
                <a:cs typeface="Arial"/>
              </a:rPr>
              <a:t> </a:t>
            </a:r>
            <a:r>
              <a:rPr>
                <a:solidFill>
                  <a:srgbClr val="1F1F1F"/>
                </a:solidFill>
                <a:latin typeface="Arial"/>
                <a:cs typeface="Arial"/>
              </a:rPr>
              <a:t>hypertension,</a:t>
            </a:r>
            <a:r>
              <a:rPr spc="-45">
                <a:solidFill>
                  <a:srgbClr val="1F1F1F"/>
                </a:solidFill>
                <a:latin typeface="Arial"/>
                <a:cs typeface="Arial"/>
              </a:rPr>
              <a:t> </a:t>
            </a:r>
            <a:r>
              <a:rPr>
                <a:solidFill>
                  <a:srgbClr val="1F1F1F"/>
                </a:solidFill>
                <a:latin typeface="Arial"/>
                <a:cs typeface="Arial"/>
              </a:rPr>
              <a:t>dyslipidemia,</a:t>
            </a:r>
            <a:r>
              <a:rPr spc="-23">
                <a:solidFill>
                  <a:srgbClr val="1F1F1F"/>
                </a:solidFill>
                <a:latin typeface="Arial"/>
                <a:cs typeface="Arial"/>
              </a:rPr>
              <a:t> </a:t>
            </a:r>
            <a:r>
              <a:rPr>
                <a:solidFill>
                  <a:srgbClr val="1F1F1F"/>
                </a:solidFill>
                <a:latin typeface="Arial"/>
                <a:cs typeface="Arial"/>
              </a:rPr>
              <a:t>chronic</a:t>
            </a:r>
            <a:r>
              <a:rPr spc="-38">
                <a:solidFill>
                  <a:srgbClr val="1F1F1F"/>
                </a:solidFill>
                <a:latin typeface="Arial"/>
                <a:cs typeface="Arial"/>
              </a:rPr>
              <a:t> </a:t>
            </a:r>
            <a:r>
              <a:rPr>
                <a:solidFill>
                  <a:srgbClr val="1F1F1F"/>
                </a:solidFill>
                <a:latin typeface="Arial"/>
                <a:cs typeface="Arial"/>
              </a:rPr>
              <a:t>kidney</a:t>
            </a:r>
            <a:r>
              <a:rPr spc="-19">
                <a:solidFill>
                  <a:srgbClr val="1F1F1F"/>
                </a:solidFill>
                <a:latin typeface="Arial"/>
                <a:cs typeface="Arial"/>
              </a:rPr>
              <a:t> </a:t>
            </a:r>
            <a:r>
              <a:rPr>
                <a:solidFill>
                  <a:srgbClr val="1F1F1F"/>
                </a:solidFill>
                <a:latin typeface="Arial"/>
                <a:cs typeface="Arial"/>
              </a:rPr>
              <a:t>disease)</a:t>
            </a:r>
            <a:r>
              <a:rPr spc="-38">
                <a:solidFill>
                  <a:srgbClr val="1F1F1F"/>
                </a:solidFill>
                <a:latin typeface="Arial"/>
                <a:cs typeface="Arial"/>
              </a:rPr>
              <a:t> </a:t>
            </a:r>
            <a:r>
              <a:rPr spc="-19">
                <a:solidFill>
                  <a:srgbClr val="1F1F1F"/>
                </a:solidFill>
                <a:latin typeface="Arial"/>
                <a:cs typeface="Arial"/>
              </a:rPr>
              <a:t>may</a:t>
            </a:r>
            <a:endParaRPr>
              <a:latin typeface="Arial"/>
              <a:cs typeface="Arial"/>
            </a:endParaRPr>
          </a:p>
          <a:p>
            <a:pPr marL="180975">
              <a:lnSpc>
                <a:spcPts val="1710"/>
              </a:lnSpc>
            </a:pPr>
            <a:r>
              <a:rPr>
                <a:solidFill>
                  <a:srgbClr val="1F1F1F"/>
                </a:solidFill>
                <a:latin typeface="Arial"/>
                <a:cs typeface="Arial"/>
              </a:rPr>
              <a:t>impact</a:t>
            </a:r>
            <a:r>
              <a:rPr spc="-41">
                <a:solidFill>
                  <a:srgbClr val="1F1F1F"/>
                </a:solidFill>
                <a:latin typeface="Arial"/>
                <a:cs typeface="Arial"/>
              </a:rPr>
              <a:t> </a:t>
            </a:r>
            <a:r>
              <a:rPr>
                <a:solidFill>
                  <a:srgbClr val="1F1F1F"/>
                </a:solidFill>
                <a:latin typeface="Arial"/>
                <a:cs typeface="Arial"/>
              </a:rPr>
              <a:t>biomarker</a:t>
            </a:r>
            <a:r>
              <a:rPr spc="-38">
                <a:solidFill>
                  <a:srgbClr val="1F1F1F"/>
                </a:solidFill>
                <a:latin typeface="Arial"/>
                <a:cs typeface="Arial"/>
              </a:rPr>
              <a:t> </a:t>
            </a:r>
            <a:r>
              <a:rPr>
                <a:solidFill>
                  <a:srgbClr val="1F1F1F"/>
                </a:solidFill>
                <a:latin typeface="Arial"/>
                <a:cs typeface="Arial"/>
              </a:rPr>
              <a:t>concentrations</a:t>
            </a:r>
            <a:r>
              <a:rPr spc="-45">
                <a:solidFill>
                  <a:srgbClr val="1F1F1F"/>
                </a:solidFill>
                <a:latin typeface="Arial"/>
                <a:cs typeface="Arial"/>
              </a:rPr>
              <a:t> </a:t>
            </a:r>
            <a:r>
              <a:rPr>
                <a:solidFill>
                  <a:srgbClr val="1F1F1F"/>
                </a:solidFill>
                <a:latin typeface="Arial"/>
                <a:cs typeface="Arial"/>
              </a:rPr>
              <a:t>in</a:t>
            </a:r>
            <a:r>
              <a:rPr spc="-15">
                <a:solidFill>
                  <a:srgbClr val="1F1F1F"/>
                </a:solidFill>
                <a:latin typeface="Arial"/>
                <a:cs typeface="Arial"/>
              </a:rPr>
              <a:t> </a:t>
            </a:r>
            <a:r>
              <a:rPr>
                <a:solidFill>
                  <a:srgbClr val="1F1F1F"/>
                </a:solidFill>
                <a:latin typeface="Arial"/>
                <a:cs typeface="Arial"/>
              </a:rPr>
              <a:t>the</a:t>
            </a:r>
            <a:r>
              <a:rPr spc="-30">
                <a:solidFill>
                  <a:srgbClr val="1F1F1F"/>
                </a:solidFill>
                <a:latin typeface="Arial"/>
                <a:cs typeface="Arial"/>
              </a:rPr>
              <a:t> </a:t>
            </a:r>
            <a:r>
              <a:rPr>
                <a:solidFill>
                  <a:srgbClr val="1F1F1F"/>
                </a:solidFill>
                <a:latin typeface="Arial"/>
                <a:cs typeface="Arial"/>
              </a:rPr>
              <a:t>blood</a:t>
            </a:r>
            <a:r>
              <a:rPr spc="-23">
                <a:solidFill>
                  <a:srgbClr val="1F1F1F"/>
                </a:solidFill>
                <a:latin typeface="Arial"/>
                <a:cs typeface="Arial"/>
              </a:rPr>
              <a:t> </a:t>
            </a:r>
            <a:r>
              <a:rPr>
                <a:solidFill>
                  <a:srgbClr val="1F1F1F"/>
                </a:solidFill>
                <a:latin typeface="Arial"/>
                <a:cs typeface="Arial"/>
              </a:rPr>
              <a:t>(Aβ40,</a:t>
            </a:r>
            <a:r>
              <a:rPr spc="-105">
                <a:solidFill>
                  <a:srgbClr val="1F1F1F"/>
                </a:solidFill>
                <a:latin typeface="Arial"/>
                <a:cs typeface="Arial"/>
              </a:rPr>
              <a:t> </a:t>
            </a:r>
            <a:r>
              <a:rPr>
                <a:solidFill>
                  <a:srgbClr val="1F1F1F"/>
                </a:solidFill>
                <a:latin typeface="Arial"/>
                <a:cs typeface="Arial"/>
              </a:rPr>
              <a:t>Aβ42,</a:t>
            </a:r>
            <a:r>
              <a:rPr spc="-26">
                <a:solidFill>
                  <a:srgbClr val="1F1F1F"/>
                </a:solidFill>
                <a:latin typeface="Arial"/>
                <a:cs typeface="Arial"/>
              </a:rPr>
              <a:t> </a:t>
            </a:r>
            <a:r>
              <a:rPr>
                <a:solidFill>
                  <a:srgbClr val="1F1F1F"/>
                </a:solidFill>
                <a:latin typeface="Arial"/>
                <a:cs typeface="Arial"/>
              </a:rPr>
              <a:t>total</a:t>
            </a:r>
            <a:r>
              <a:rPr spc="-15">
                <a:solidFill>
                  <a:srgbClr val="1F1F1F"/>
                </a:solidFill>
                <a:latin typeface="Arial"/>
                <a:cs typeface="Arial"/>
              </a:rPr>
              <a:t> </a:t>
            </a:r>
            <a:r>
              <a:rPr>
                <a:solidFill>
                  <a:srgbClr val="1F1F1F"/>
                </a:solidFill>
                <a:latin typeface="Arial"/>
                <a:cs typeface="Arial"/>
              </a:rPr>
              <a:t>tau,</a:t>
            </a:r>
            <a:r>
              <a:rPr spc="-38">
                <a:solidFill>
                  <a:srgbClr val="1F1F1F"/>
                </a:solidFill>
                <a:latin typeface="Arial"/>
                <a:cs typeface="Arial"/>
              </a:rPr>
              <a:t> </a:t>
            </a:r>
            <a:r>
              <a:rPr>
                <a:solidFill>
                  <a:srgbClr val="1F1F1F"/>
                </a:solidFill>
                <a:latin typeface="Arial"/>
                <a:cs typeface="Arial"/>
              </a:rPr>
              <a:t>and</a:t>
            </a:r>
            <a:r>
              <a:rPr spc="-26">
                <a:solidFill>
                  <a:srgbClr val="1F1F1F"/>
                </a:solidFill>
                <a:latin typeface="Arial"/>
                <a:cs typeface="Arial"/>
              </a:rPr>
              <a:t> </a:t>
            </a:r>
            <a:r>
              <a:rPr spc="-8">
                <a:solidFill>
                  <a:srgbClr val="1F1F1F"/>
                </a:solidFill>
                <a:latin typeface="Arial"/>
                <a:cs typeface="Arial"/>
              </a:rPr>
              <a:t>NfL).</a:t>
            </a:r>
            <a:endParaRPr>
              <a:latin typeface="Arial"/>
              <a:cs typeface="Arial"/>
            </a:endParaRPr>
          </a:p>
          <a:p>
            <a:pPr marL="523875" lvl="1" indent="-171450">
              <a:spcBef>
                <a:spcPts val="199"/>
              </a:spcBef>
              <a:buChar char="•"/>
              <a:tabLst>
                <a:tab pos="523875" algn="l"/>
              </a:tabLst>
            </a:pPr>
            <a:r>
              <a:rPr>
                <a:solidFill>
                  <a:srgbClr val="1F1F1F"/>
                </a:solidFill>
                <a:latin typeface="Arial"/>
                <a:cs typeface="Arial"/>
              </a:rPr>
              <a:t>Ptau</a:t>
            </a:r>
            <a:r>
              <a:rPr spc="-15">
                <a:solidFill>
                  <a:srgbClr val="1F1F1F"/>
                </a:solidFill>
                <a:latin typeface="Arial"/>
                <a:cs typeface="Arial"/>
              </a:rPr>
              <a:t> </a:t>
            </a:r>
            <a:r>
              <a:rPr>
                <a:solidFill>
                  <a:srgbClr val="1F1F1F"/>
                </a:solidFill>
                <a:latin typeface="Arial"/>
                <a:cs typeface="Arial"/>
              </a:rPr>
              <a:t>measures</a:t>
            </a:r>
            <a:r>
              <a:rPr spc="-38">
                <a:solidFill>
                  <a:srgbClr val="1F1F1F"/>
                </a:solidFill>
                <a:latin typeface="Arial"/>
                <a:cs typeface="Arial"/>
              </a:rPr>
              <a:t> </a:t>
            </a:r>
            <a:r>
              <a:rPr>
                <a:solidFill>
                  <a:srgbClr val="1F1F1F"/>
                </a:solidFill>
                <a:latin typeface="Arial"/>
                <a:cs typeface="Arial"/>
              </a:rPr>
              <a:t>may</a:t>
            </a:r>
            <a:r>
              <a:rPr spc="-30">
                <a:solidFill>
                  <a:srgbClr val="1F1F1F"/>
                </a:solidFill>
                <a:latin typeface="Arial"/>
                <a:cs typeface="Arial"/>
              </a:rPr>
              <a:t> </a:t>
            </a:r>
            <a:r>
              <a:rPr>
                <a:solidFill>
                  <a:srgbClr val="1F1F1F"/>
                </a:solidFill>
                <a:latin typeface="Arial"/>
                <a:cs typeface="Arial"/>
              </a:rPr>
              <a:t>be</a:t>
            </a:r>
            <a:r>
              <a:rPr spc="-19">
                <a:solidFill>
                  <a:srgbClr val="1F1F1F"/>
                </a:solidFill>
                <a:latin typeface="Arial"/>
                <a:cs typeface="Arial"/>
              </a:rPr>
              <a:t> </a:t>
            </a:r>
            <a:r>
              <a:rPr>
                <a:solidFill>
                  <a:srgbClr val="1F1F1F"/>
                </a:solidFill>
                <a:latin typeface="Arial"/>
                <a:cs typeface="Arial"/>
              </a:rPr>
              <a:t>less</a:t>
            </a:r>
            <a:r>
              <a:rPr spc="-23">
                <a:solidFill>
                  <a:srgbClr val="1F1F1F"/>
                </a:solidFill>
                <a:latin typeface="Arial"/>
                <a:cs typeface="Arial"/>
              </a:rPr>
              <a:t> </a:t>
            </a:r>
            <a:r>
              <a:rPr>
                <a:solidFill>
                  <a:srgbClr val="1F1F1F"/>
                </a:solidFill>
                <a:latin typeface="Arial"/>
                <a:cs typeface="Arial"/>
              </a:rPr>
              <a:t>sensitive</a:t>
            </a:r>
            <a:r>
              <a:rPr spc="-30">
                <a:solidFill>
                  <a:srgbClr val="1F1F1F"/>
                </a:solidFill>
                <a:latin typeface="Arial"/>
                <a:cs typeface="Arial"/>
              </a:rPr>
              <a:t> </a:t>
            </a:r>
            <a:r>
              <a:rPr>
                <a:solidFill>
                  <a:srgbClr val="1F1F1F"/>
                </a:solidFill>
                <a:latin typeface="Arial"/>
                <a:cs typeface="Arial"/>
              </a:rPr>
              <a:t>to</a:t>
            </a:r>
            <a:r>
              <a:rPr spc="-26">
                <a:solidFill>
                  <a:srgbClr val="1F1F1F"/>
                </a:solidFill>
                <a:latin typeface="Arial"/>
                <a:cs typeface="Arial"/>
              </a:rPr>
              <a:t> </a:t>
            </a:r>
            <a:r>
              <a:rPr spc="-15">
                <a:solidFill>
                  <a:srgbClr val="1F1F1F"/>
                </a:solidFill>
                <a:latin typeface="Arial"/>
                <a:cs typeface="Arial"/>
              </a:rPr>
              <a:t>this</a:t>
            </a:r>
            <a:endParaRPr>
              <a:latin typeface="Arial"/>
              <a:cs typeface="Arial"/>
            </a:endParaRPr>
          </a:p>
          <a:p>
            <a:pPr marL="523875" marR="229076" lvl="1" indent="-171450">
              <a:lnSpc>
                <a:spcPts val="1620"/>
              </a:lnSpc>
              <a:spcBef>
                <a:spcPts val="394"/>
              </a:spcBef>
              <a:buChar char="•"/>
              <a:tabLst>
                <a:tab pos="523875" algn="l"/>
              </a:tabLst>
            </a:pPr>
            <a:r>
              <a:rPr>
                <a:solidFill>
                  <a:srgbClr val="1F1F1F"/>
                </a:solidFill>
                <a:latin typeface="Arial"/>
                <a:cs typeface="Arial"/>
              </a:rPr>
              <a:t>Ratio</a:t>
            </a:r>
            <a:r>
              <a:rPr spc="-34">
                <a:solidFill>
                  <a:srgbClr val="1F1F1F"/>
                </a:solidFill>
                <a:latin typeface="Arial"/>
                <a:cs typeface="Arial"/>
              </a:rPr>
              <a:t> </a:t>
            </a:r>
            <a:r>
              <a:rPr>
                <a:solidFill>
                  <a:srgbClr val="1F1F1F"/>
                </a:solidFill>
                <a:latin typeface="Arial"/>
                <a:cs typeface="Arial"/>
              </a:rPr>
              <a:t>of</a:t>
            </a:r>
            <a:r>
              <a:rPr spc="-23">
                <a:solidFill>
                  <a:srgbClr val="1F1F1F"/>
                </a:solidFill>
                <a:latin typeface="Arial"/>
                <a:cs typeface="Arial"/>
              </a:rPr>
              <a:t> </a:t>
            </a:r>
            <a:r>
              <a:rPr>
                <a:solidFill>
                  <a:srgbClr val="1F1F1F"/>
                </a:solidFill>
                <a:latin typeface="Arial"/>
                <a:cs typeface="Arial"/>
              </a:rPr>
              <a:t>phosphorylated</a:t>
            </a:r>
            <a:r>
              <a:rPr spc="-56">
                <a:solidFill>
                  <a:srgbClr val="1F1F1F"/>
                </a:solidFill>
                <a:latin typeface="Arial"/>
                <a:cs typeface="Arial"/>
              </a:rPr>
              <a:t> </a:t>
            </a:r>
            <a:r>
              <a:rPr>
                <a:solidFill>
                  <a:srgbClr val="1F1F1F"/>
                </a:solidFill>
                <a:latin typeface="Arial"/>
                <a:cs typeface="Arial"/>
              </a:rPr>
              <a:t>to</a:t>
            </a:r>
            <a:r>
              <a:rPr spc="-23">
                <a:solidFill>
                  <a:srgbClr val="1F1F1F"/>
                </a:solidFill>
                <a:latin typeface="Arial"/>
                <a:cs typeface="Arial"/>
              </a:rPr>
              <a:t> </a:t>
            </a:r>
            <a:r>
              <a:rPr>
                <a:solidFill>
                  <a:srgbClr val="1F1F1F"/>
                </a:solidFill>
                <a:latin typeface="Arial"/>
                <a:cs typeface="Arial"/>
              </a:rPr>
              <a:t>non-phosphorylated</a:t>
            </a:r>
            <a:r>
              <a:rPr spc="-56">
                <a:solidFill>
                  <a:srgbClr val="1F1F1F"/>
                </a:solidFill>
                <a:latin typeface="Arial"/>
                <a:cs typeface="Arial"/>
              </a:rPr>
              <a:t> </a:t>
            </a:r>
            <a:r>
              <a:rPr>
                <a:solidFill>
                  <a:srgbClr val="1F1F1F"/>
                </a:solidFill>
                <a:latin typeface="Arial"/>
                <a:cs typeface="Arial"/>
              </a:rPr>
              <a:t>tau</a:t>
            </a:r>
            <a:r>
              <a:rPr spc="-30">
                <a:solidFill>
                  <a:srgbClr val="1F1F1F"/>
                </a:solidFill>
                <a:latin typeface="Arial"/>
                <a:cs typeface="Arial"/>
              </a:rPr>
              <a:t> </a:t>
            </a:r>
            <a:r>
              <a:rPr>
                <a:solidFill>
                  <a:srgbClr val="1F1F1F"/>
                </a:solidFill>
                <a:latin typeface="Arial"/>
                <a:cs typeface="Arial"/>
              </a:rPr>
              <a:t>at</a:t>
            </a:r>
            <a:r>
              <a:rPr spc="-23">
                <a:solidFill>
                  <a:srgbClr val="1F1F1F"/>
                </a:solidFill>
                <a:latin typeface="Arial"/>
                <a:cs typeface="Arial"/>
              </a:rPr>
              <a:t> </a:t>
            </a:r>
            <a:r>
              <a:rPr>
                <a:solidFill>
                  <a:srgbClr val="1F1F1F"/>
                </a:solidFill>
                <a:latin typeface="Arial"/>
                <a:cs typeface="Arial"/>
              </a:rPr>
              <a:t>position</a:t>
            </a:r>
            <a:r>
              <a:rPr spc="-26">
                <a:solidFill>
                  <a:srgbClr val="1F1F1F"/>
                </a:solidFill>
                <a:latin typeface="Arial"/>
                <a:cs typeface="Arial"/>
              </a:rPr>
              <a:t> </a:t>
            </a:r>
            <a:r>
              <a:rPr>
                <a:solidFill>
                  <a:srgbClr val="1F1F1F"/>
                </a:solidFill>
                <a:latin typeface="Arial"/>
                <a:cs typeface="Arial"/>
              </a:rPr>
              <a:t>217,</a:t>
            </a:r>
            <a:r>
              <a:rPr spc="-38">
                <a:solidFill>
                  <a:srgbClr val="1F1F1F"/>
                </a:solidFill>
                <a:latin typeface="Arial"/>
                <a:cs typeface="Arial"/>
              </a:rPr>
              <a:t> </a:t>
            </a:r>
            <a:r>
              <a:rPr>
                <a:solidFill>
                  <a:srgbClr val="1F1F1F"/>
                </a:solidFill>
                <a:latin typeface="Arial"/>
                <a:cs typeface="Arial"/>
              </a:rPr>
              <a:t>which</a:t>
            </a:r>
            <a:r>
              <a:rPr spc="-26">
                <a:solidFill>
                  <a:srgbClr val="1F1F1F"/>
                </a:solidFill>
                <a:latin typeface="Arial"/>
                <a:cs typeface="Arial"/>
              </a:rPr>
              <a:t> </a:t>
            </a:r>
            <a:r>
              <a:rPr>
                <a:solidFill>
                  <a:srgbClr val="1F1F1F"/>
                </a:solidFill>
                <a:latin typeface="Arial"/>
                <a:cs typeface="Arial"/>
              </a:rPr>
              <a:t>has</a:t>
            </a:r>
            <a:r>
              <a:rPr spc="-23">
                <a:solidFill>
                  <a:srgbClr val="1F1F1F"/>
                </a:solidFill>
                <a:latin typeface="Arial"/>
                <a:cs typeface="Arial"/>
              </a:rPr>
              <a:t> </a:t>
            </a:r>
            <a:r>
              <a:rPr spc="-15">
                <a:solidFill>
                  <a:srgbClr val="1F1F1F"/>
                </a:solidFill>
                <a:latin typeface="Arial"/>
                <a:cs typeface="Arial"/>
              </a:rPr>
              <a:t>very </a:t>
            </a:r>
            <a:r>
              <a:rPr>
                <a:solidFill>
                  <a:srgbClr val="1F1F1F"/>
                </a:solidFill>
                <a:latin typeface="Arial"/>
                <a:cs typeface="Arial"/>
              </a:rPr>
              <a:t>high</a:t>
            </a:r>
            <a:r>
              <a:rPr spc="-30">
                <a:solidFill>
                  <a:srgbClr val="1F1F1F"/>
                </a:solidFill>
                <a:latin typeface="Arial"/>
                <a:cs typeface="Arial"/>
              </a:rPr>
              <a:t> </a:t>
            </a:r>
            <a:r>
              <a:rPr>
                <a:solidFill>
                  <a:srgbClr val="1F1F1F"/>
                </a:solidFill>
                <a:latin typeface="Arial"/>
                <a:cs typeface="Arial"/>
              </a:rPr>
              <a:t>performance</a:t>
            </a:r>
            <a:r>
              <a:rPr spc="-49">
                <a:solidFill>
                  <a:srgbClr val="1F1F1F"/>
                </a:solidFill>
                <a:latin typeface="Arial"/>
                <a:cs typeface="Arial"/>
              </a:rPr>
              <a:t> </a:t>
            </a:r>
            <a:r>
              <a:rPr>
                <a:solidFill>
                  <a:srgbClr val="1F1F1F"/>
                </a:solidFill>
                <a:latin typeface="Arial"/>
                <a:cs typeface="Arial"/>
              </a:rPr>
              <a:t>in</a:t>
            </a:r>
            <a:r>
              <a:rPr spc="-15">
                <a:solidFill>
                  <a:srgbClr val="1F1F1F"/>
                </a:solidFill>
                <a:latin typeface="Arial"/>
                <a:cs typeface="Arial"/>
              </a:rPr>
              <a:t> </a:t>
            </a:r>
            <a:r>
              <a:rPr>
                <a:solidFill>
                  <a:srgbClr val="1F1F1F"/>
                </a:solidFill>
                <a:latin typeface="Arial"/>
                <a:cs typeface="Arial"/>
              </a:rPr>
              <a:t>distinguishing</a:t>
            </a:r>
            <a:r>
              <a:rPr spc="-38">
                <a:solidFill>
                  <a:srgbClr val="1F1F1F"/>
                </a:solidFill>
                <a:latin typeface="Arial"/>
                <a:cs typeface="Arial"/>
              </a:rPr>
              <a:t> </a:t>
            </a:r>
            <a:r>
              <a:rPr>
                <a:solidFill>
                  <a:srgbClr val="1F1F1F"/>
                </a:solidFill>
                <a:latin typeface="Arial"/>
                <a:cs typeface="Arial"/>
              </a:rPr>
              <a:t>amyloid</a:t>
            </a:r>
            <a:r>
              <a:rPr spc="-15">
                <a:solidFill>
                  <a:srgbClr val="1F1F1F"/>
                </a:solidFill>
                <a:latin typeface="Arial"/>
                <a:cs typeface="Arial"/>
              </a:rPr>
              <a:t> </a:t>
            </a:r>
            <a:r>
              <a:rPr>
                <a:solidFill>
                  <a:srgbClr val="1F1F1F"/>
                </a:solidFill>
                <a:latin typeface="Arial"/>
                <a:cs typeface="Arial"/>
              </a:rPr>
              <a:t>PET</a:t>
            </a:r>
            <a:r>
              <a:rPr spc="-45">
                <a:solidFill>
                  <a:srgbClr val="1F1F1F"/>
                </a:solidFill>
                <a:latin typeface="Arial"/>
                <a:cs typeface="Arial"/>
              </a:rPr>
              <a:t> </a:t>
            </a:r>
            <a:r>
              <a:rPr>
                <a:solidFill>
                  <a:srgbClr val="1F1F1F"/>
                </a:solidFill>
                <a:latin typeface="Arial"/>
                <a:cs typeface="Arial"/>
              </a:rPr>
              <a:t>status,</a:t>
            </a:r>
            <a:r>
              <a:rPr spc="-45">
                <a:solidFill>
                  <a:srgbClr val="1F1F1F"/>
                </a:solidFill>
                <a:latin typeface="Arial"/>
                <a:cs typeface="Arial"/>
              </a:rPr>
              <a:t> </a:t>
            </a:r>
            <a:r>
              <a:rPr>
                <a:solidFill>
                  <a:srgbClr val="1F1F1F"/>
                </a:solidFill>
                <a:latin typeface="Arial"/>
                <a:cs typeface="Arial"/>
              </a:rPr>
              <a:t>has</a:t>
            </a:r>
            <a:r>
              <a:rPr spc="-26">
                <a:solidFill>
                  <a:srgbClr val="1F1F1F"/>
                </a:solidFill>
                <a:latin typeface="Arial"/>
                <a:cs typeface="Arial"/>
              </a:rPr>
              <a:t> </a:t>
            </a:r>
            <a:r>
              <a:rPr>
                <a:solidFill>
                  <a:srgbClr val="1F1F1F"/>
                </a:solidFill>
                <a:latin typeface="Arial"/>
                <a:cs typeface="Arial"/>
              </a:rPr>
              <a:t>reduced</a:t>
            </a:r>
            <a:r>
              <a:rPr spc="-45">
                <a:solidFill>
                  <a:srgbClr val="1F1F1F"/>
                </a:solidFill>
                <a:latin typeface="Arial"/>
                <a:cs typeface="Arial"/>
              </a:rPr>
              <a:t> </a:t>
            </a:r>
            <a:r>
              <a:rPr spc="-8">
                <a:solidFill>
                  <a:srgbClr val="1F1F1F"/>
                </a:solidFill>
                <a:latin typeface="Arial"/>
                <a:cs typeface="Arial"/>
              </a:rPr>
              <a:t>associations</a:t>
            </a:r>
            <a:endParaRPr>
              <a:latin typeface="Arial"/>
              <a:cs typeface="Arial"/>
            </a:endParaRPr>
          </a:p>
        </p:txBody>
      </p:sp>
      <p:sp>
        <p:nvSpPr>
          <p:cNvPr id="4" name="object 4"/>
          <p:cNvSpPr txBox="1"/>
          <p:nvPr/>
        </p:nvSpPr>
        <p:spPr>
          <a:xfrm>
            <a:off x="115748" y="5746166"/>
            <a:ext cx="2162651" cy="148117"/>
          </a:xfrm>
          <a:prstGeom prst="rect">
            <a:avLst/>
          </a:prstGeom>
        </p:spPr>
        <p:txBody>
          <a:bodyPr vert="horz" wrap="square" lIns="0" tIns="9525" rIns="0" bIns="0" rtlCol="0">
            <a:spAutoFit/>
          </a:bodyPr>
          <a:lstStyle/>
          <a:p>
            <a:pPr marL="9525">
              <a:spcBef>
                <a:spcPts val="75"/>
              </a:spcBef>
            </a:pPr>
            <a:r>
              <a:rPr sz="900">
                <a:latin typeface="Arial"/>
                <a:cs typeface="Arial"/>
              </a:rPr>
              <a:t>Hampel</a:t>
            </a:r>
            <a:r>
              <a:rPr sz="900" spc="-26">
                <a:latin typeface="Arial"/>
                <a:cs typeface="Arial"/>
              </a:rPr>
              <a:t> </a:t>
            </a:r>
            <a:r>
              <a:rPr sz="900">
                <a:latin typeface="Arial"/>
                <a:cs typeface="Arial"/>
              </a:rPr>
              <a:t>et al</a:t>
            </a:r>
            <a:r>
              <a:rPr sz="900" spc="-8">
                <a:latin typeface="Arial"/>
                <a:cs typeface="Arial"/>
              </a:rPr>
              <a:t> </a:t>
            </a:r>
            <a:r>
              <a:rPr sz="900">
                <a:latin typeface="Arial"/>
                <a:cs typeface="Arial"/>
              </a:rPr>
              <a:t>Neuron</a:t>
            </a:r>
            <a:r>
              <a:rPr sz="900" spc="-8">
                <a:latin typeface="Arial"/>
                <a:cs typeface="Arial"/>
              </a:rPr>
              <a:t> </a:t>
            </a:r>
            <a:r>
              <a:rPr sz="900" spc="-23">
                <a:latin typeface="Arial"/>
                <a:cs typeface="Arial"/>
              </a:rPr>
              <a:t>111:2781-</a:t>
            </a:r>
            <a:r>
              <a:rPr sz="900">
                <a:latin typeface="Arial"/>
                <a:cs typeface="Arial"/>
              </a:rPr>
              <a:t>2799,</a:t>
            </a:r>
            <a:r>
              <a:rPr sz="900" spc="-23">
                <a:latin typeface="Arial"/>
                <a:cs typeface="Arial"/>
              </a:rPr>
              <a:t> </a:t>
            </a:r>
            <a:r>
              <a:rPr sz="900" spc="-15">
                <a:latin typeface="Arial"/>
                <a:cs typeface="Arial"/>
              </a:rPr>
              <a:t>2023</a:t>
            </a:r>
            <a:endParaRPr sz="900">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554759"/>
            <a:ext cx="8891751" cy="817915"/>
          </a:xfrm>
          <a:prstGeom prst="rect">
            <a:avLst/>
          </a:prstGeom>
        </p:spPr>
        <p:txBody>
          <a:bodyPr vert="horz" wrap="square" lIns="0" tIns="139445" rIns="0" bIns="0" rtlCol="0" anchor="b">
            <a:spAutoFit/>
          </a:bodyPr>
          <a:lstStyle/>
          <a:p>
            <a:pPr marL="484823">
              <a:lnSpc>
                <a:spcPct val="100000"/>
              </a:lnSpc>
              <a:spcBef>
                <a:spcPts val="79"/>
              </a:spcBef>
            </a:pPr>
            <a:r>
              <a:rPr sz="4400"/>
              <a:t>Integrating</a:t>
            </a:r>
            <a:r>
              <a:rPr sz="4400" spc="-8"/>
              <a:t> </a:t>
            </a:r>
            <a:r>
              <a:rPr sz="4400"/>
              <a:t>BBM</a:t>
            </a:r>
            <a:r>
              <a:rPr sz="4400" spc="-15"/>
              <a:t> </a:t>
            </a:r>
            <a:r>
              <a:rPr sz="4400"/>
              <a:t>into Clinical </a:t>
            </a:r>
            <a:r>
              <a:rPr sz="4400" spc="-8"/>
              <a:t>Practice</a:t>
            </a:r>
          </a:p>
        </p:txBody>
      </p:sp>
      <p:pic>
        <p:nvPicPr>
          <p:cNvPr id="3" name="object 3"/>
          <p:cNvPicPr/>
          <p:nvPr/>
        </p:nvPicPr>
        <p:blipFill>
          <a:blip r:embed="rId2" cstate="print"/>
          <a:stretch>
            <a:fillRect/>
          </a:stretch>
        </p:blipFill>
        <p:spPr>
          <a:xfrm>
            <a:off x="523189" y="1859004"/>
            <a:ext cx="8196644" cy="3678269"/>
          </a:xfrm>
          <a:prstGeom prst="rect">
            <a:avLst/>
          </a:prstGeom>
        </p:spPr>
      </p:pic>
      <p:sp>
        <p:nvSpPr>
          <p:cNvPr id="4" name="object 4"/>
          <p:cNvSpPr txBox="1"/>
          <p:nvPr/>
        </p:nvSpPr>
        <p:spPr>
          <a:xfrm>
            <a:off x="115747" y="5746166"/>
            <a:ext cx="2351723" cy="148117"/>
          </a:xfrm>
          <a:prstGeom prst="rect">
            <a:avLst/>
          </a:prstGeom>
        </p:spPr>
        <p:txBody>
          <a:bodyPr vert="horz" wrap="square" lIns="0" tIns="9525" rIns="0" bIns="0" rtlCol="0">
            <a:spAutoFit/>
          </a:bodyPr>
          <a:lstStyle/>
          <a:p>
            <a:pPr marL="9525">
              <a:spcBef>
                <a:spcPts val="75"/>
              </a:spcBef>
            </a:pPr>
            <a:r>
              <a:rPr sz="900">
                <a:latin typeface="Arial"/>
                <a:cs typeface="Arial"/>
              </a:rPr>
              <a:t>Mielke</a:t>
            </a:r>
            <a:r>
              <a:rPr sz="900" spc="-11">
                <a:latin typeface="Arial"/>
                <a:cs typeface="Arial"/>
              </a:rPr>
              <a:t> </a:t>
            </a:r>
            <a:r>
              <a:rPr sz="900">
                <a:latin typeface="Arial"/>
                <a:cs typeface="Arial"/>
              </a:rPr>
              <a:t>et</a:t>
            </a:r>
            <a:r>
              <a:rPr sz="900" spc="-11">
                <a:latin typeface="Arial"/>
                <a:cs typeface="Arial"/>
              </a:rPr>
              <a:t> </a:t>
            </a:r>
            <a:r>
              <a:rPr sz="900">
                <a:latin typeface="Arial"/>
                <a:cs typeface="Arial"/>
              </a:rPr>
              <a:t>al</a:t>
            </a:r>
            <a:r>
              <a:rPr sz="900" spc="-53">
                <a:latin typeface="Arial"/>
                <a:cs typeface="Arial"/>
              </a:rPr>
              <a:t> </a:t>
            </a:r>
            <a:r>
              <a:rPr sz="900">
                <a:latin typeface="Arial"/>
                <a:cs typeface="Arial"/>
              </a:rPr>
              <a:t>Alz</a:t>
            </a:r>
            <a:r>
              <a:rPr sz="900" spc="-11">
                <a:latin typeface="Arial"/>
                <a:cs typeface="Arial"/>
              </a:rPr>
              <a:t> </a:t>
            </a:r>
            <a:r>
              <a:rPr sz="900">
                <a:latin typeface="Arial"/>
                <a:cs typeface="Arial"/>
              </a:rPr>
              <a:t>Dementia</a:t>
            </a:r>
            <a:r>
              <a:rPr sz="900" spc="-26">
                <a:latin typeface="Arial"/>
                <a:cs typeface="Arial"/>
              </a:rPr>
              <a:t> </a:t>
            </a:r>
            <a:r>
              <a:rPr sz="900" spc="-8">
                <a:latin typeface="Arial"/>
                <a:cs typeface="Arial"/>
              </a:rPr>
              <a:t>20:8216-</a:t>
            </a:r>
            <a:r>
              <a:rPr sz="900">
                <a:latin typeface="Arial"/>
                <a:cs typeface="Arial"/>
              </a:rPr>
              <a:t>8224,</a:t>
            </a:r>
            <a:r>
              <a:rPr sz="900" spc="-26">
                <a:latin typeface="Arial"/>
                <a:cs typeface="Arial"/>
              </a:rPr>
              <a:t> </a:t>
            </a:r>
            <a:r>
              <a:rPr sz="900" spc="-15">
                <a:latin typeface="Arial"/>
                <a:cs typeface="Arial"/>
              </a:rPr>
              <a:t>2024</a:t>
            </a:r>
            <a:endParaRPr sz="900">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154" y="371465"/>
            <a:ext cx="9144000" cy="736201"/>
          </a:xfrm>
          <a:prstGeom prst="rect">
            <a:avLst/>
          </a:prstGeom>
        </p:spPr>
        <p:txBody>
          <a:bodyPr vert="horz" wrap="square" lIns="0" tIns="58521" rIns="0" bIns="0" rtlCol="0" anchor="b">
            <a:spAutoFit/>
          </a:bodyPr>
          <a:lstStyle/>
          <a:p>
            <a:pPr marL="456724">
              <a:lnSpc>
                <a:spcPct val="100000"/>
              </a:lnSpc>
              <a:spcBef>
                <a:spcPts val="79"/>
              </a:spcBef>
            </a:pPr>
            <a:r>
              <a:rPr sz="4400"/>
              <a:t>Integration</a:t>
            </a:r>
            <a:r>
              <a:rPr sz="4400" spc="-26"/>
              <a:t> </a:t>
            </a:r>
            <a:r>
              <a:rPr sz="4400"/>
              <a:t>of</a:t>
            </a:r>
            <a:r>
              <a:rPr sz="4400" spc="-4"/>
              <a:t> </a:t>
            </a:r>
            <a:r>
              <a:rPr sz="4400"/>
              <a:t>BBM</a:t>
            </a:r>
            <a:r>
              <a:rPr sz="4400" spc="-19"/>
              <a:t> </a:t>
            </a:r>
            <a:r>
              <a:rPr sz="4400"/>
              <a:t>into</a:t>
            </a:r>
            <a:r>
              <a:rPr sz="4400" spc="-4"/>
              <a:t> </a:t>
            </a:r>
            <a:r>
              <a:rPr sz="4400"/>
              <a:t>Patient </a:t>
            </a:r>
            <a:r>
              <a:rPr sz="4400" spc="-8"/>
              <a:t>Journey</a:t>
            </a:r>
          </a:p>
        </p:txBody>
      </p:sp>
      <p:pic>
        <p:nvPicPr>
          <p:cNvPr id="3" name="object 3"/>
          <p:cNvPicPr/>
          <p:nvPr/>
        </p:nvPicPr>
        <p:blipFill>
          <a:blip r:embed="rId2" cstate="print"/>
          <a:stretch>
            <a:fillRect/>
          </a:stretch>
        </p:blipFill>
        <p:spPr>
          <a:xfrm>
            <a:off x="1060513" y="1850555"/>
            <a:ext cx="6858667" cy="3934873"/>
          </a:xfrm>
          <a:prstGeom prst="rect">
            <a:avLst/>
          </a:prstGeom>
        </p:spPr>
      </p:pic>
      <p:sp>
        <p:nvSpPr>
          <p:cNvPr id="4" name="object 4"/>
          <p:cNvSpPr txBox="1"/>
          <p:nvPr/>
        </p:nvSpPr>
        <p:spPr>
          <a:xfrm>
            <a:off x="115748" y="5746166"/>
            <a:ext cx="2162651" cy="148117"/>
          </a:xfrm>
          <a:prstGeom prst="rect">
            <a:avLst/>
          </a:prstGeom>
        </p:spPr>
        <p:txBody>
          <a:bodyPr vert="horz" wrap="square" lIns="0" tIns="9525" rIns="0" bIns="0" rtlCol="0">
            <a:spAutoFit/>
          </a:bodyPr>
          <a:lstStyle/>
          <a:p>
            <a:pPr marL="9525">
              <a:spcBef>
                <a:spcPts val="75"/>
              </a:spcBef>
            </a:pPr>
            <a:r>
              <a:rPr sz="900">
                <a:latin typeface="Arial"/>
                <a:cs typeface="Arial"/>
              </a:rPr>
              <a:t>Hampel</a:t>
            </a:r>
            <a:r>
              <a:rPr sz="900" spc="-26">
                <a:latin typeface="Arial"/>
                <a:cs typeface="Arial"/>
              </a:rPr>
              <a:t> </a:t>
            </a:r>
            <a:r>
              <a:rPr sz="900">
                <a:latin typeface="Arial"/>
                <a:cs typeface="Arial"/>
              </a:rPr>
              <a:t>et al</a:t>
            </a:r>
            <a:r>
              <a:rPr sz="900" spc="-8">
                <a:latin typeface="Arial"/>
                <a:cs typeface="Arial"/>
              </a:rPr>
              <a:t> </a:t>
            </a:r>
            <a:r>
              <a:rPr sz="900">
                <a:latin typeface="Arial"/>
                <a:cs typeface="Arial"/>
              </a:rPr>
              <a:t>Neuron</a:t>
            </a:r>
            <a:r>
              <a:rPr sz="900" spc="-8">
                <a:latin typeface="Arial"/>
                <a:cs typeface="Arial"/>
              </a:rPr>
              <a:t> </a:t>
            </a:r>
            <a:r>
              <a:rPr sz="900" spc="-23">
                <a:latin typeface="Arial"/>
                <a:cs typeface="Arial"/>
              </a:rPr>
              <a:t>111:2781-</a:t>
            </a:r>
            <a:r>
              <a:rPr sz="900">
                <a:latin typeface="Arial"/>
                <a:cs typeface="Arial"/>
              </a:rPr>
              <a:t>2799,</a:t>
            </a:r>
            <a:r>
              <a:rPr sz="900" spc="-23">
                <a:latin typeface="Arial"/>
                <a:cs typeface="Arial"/>
              </a:rPr>
              <a:t> </a:t>
            </a:r>
            <a:r>
              <a:rPr sz="900" spc="-15">
                <a:latin typeface="Arial"/>
                <a:cs typeface="Arial"/>
              </a:rPr>
              <a:t>2023</a:t>
            </a:r>
            <a:endParaRPr sz="900">
              <a:latin typeface="Arial"/>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7347" y="569904"/>
            <a:ext cx="6519304" cy="1000850"/>
          </a:xfrm>
          <a:prstGeom prst="rect">
            <a:avLst/>
          </a:prstGeom>
        </p:spPr>
        <p:txBody>
          <a:bodyPr vert="horz" wrap="square" lIns="0" tIns="259651" rIns="0" bIns="0" rtlCol="0" anchor="b">
            <a:spAutoFit/>
          </a:bodyPr>
          <a:lstStyle/>
          <a:p>
            <a:pPr marL="484823">
              <a:lnSpc>
                <a:spcPct val="100000"/>
              </a:lnSpc>
              <a:spcBef>
                <a:spcPts val="79"/>
              </a:spcBef>
            </a:pPr>
            <a:r>
              <a:t>Future</a:t>
            </a:r>
            <a:r>
              <a:rPr spc="-26"/>
              <a:t> </a:t>
            </a:r>
            <a:r>
              <a:t>Potential</a:t>
            </a:r>
            <a:r>
              <a:rPr spc="-26"/>
              <a:t> </a:t>
            </a:r>
            <a:r>
              <a:t>for</a:t>
            </a:r>
            <a:r>
              <a:rPr spc="-38"/>
              <a:t> </a:t>
            </a:r>
            <a:r>
              <a:rPr spc="-19"/>
              <a:t>BBM</a:t>
            </a:r>
          </a:p>
        </p:txBody>
      </p:sp>
      <p:grpSp>
        <p:nvGrpSpPr>
          <p:cNvPr id="3" name="object 3"/>
          <p:cNvGrpSpPr/>
          <p:nvPr/>
        </p:nvGrpSpPr>
        <p:grpSpPr>
          <a:xfrm>
            <a:off x="2895218" y="3770852"/>
            <a:ext cx="1286828" cy="897255"/>
            <a:chOff x="3860291" y="3884803"/>
            <a:chExt cx="1715770" cy="1196340"/>
          </a:xfrm>
        </p:grpSpPr>
        <p:sp>
          <p:nvSpPr>
            <p:cNvPr id="4" name="object 4"/>
            <p:cNvSpPr/>
            <p:nvPr/>
          </p:nvSpPr>
          <p:spPr>
            <a:xfrm>
              <a:off x="4347336" y="3884803"/>
              <a:ext cx="716915" cy="1196340"/>
            </a:xfrm>
            <a:custGeom>
              <a:avLst/>
              <a:gdLst/>
              <a:ahLst/>
              <a:cxnLst/>
              <a:rect l="l" t="t" r="r" b="b"/>
              <a:pathLst>
                <a:path w="716914" h="1196339">
                  <a:moveTo>
                    <a:pt x="635253" y="0"/>
                  </a:moveTo>
                  <a:lnTo>
                    <a:pt x="81534" y="0"/>
                  </a:lnTo>
                  <a:lnTo>
                    <a:pt x="49827" y="6399"/>
                  </a:lnTo>
                  <a:lnTo>
                    <a:pt x="23907" y="23860"/>
                  </a:lnTo>
                  <a:lnTo>
                    <a:pt x="6417" y="49774"/>
                  </a:lnTo>
                  <a:lnTo>
                    <a:pt x="0" y="81534"/>
                  </a:lnTo>
                  <a:lnTo>
                    <a:pt x="0" y="1114806"/>
                  </a:lnTo>
                  <a:lnTo>
                    <a:pt x="6417" y="1146565"/>
                  </a:lnTo>
                  <a:lnTo>
                    <a:pt x="23907" y="1172479"/>
                  </a:lnTo>
                  <a:lnTo>
                    <a:pt x="49827" y="1189940"/>
                  </a:lnTo>
                  <a:lnTo>
                    <a:pt x="81534" y="1196340"/>
                  </a:lnTo>
                  <a:lnTo>
                    <a:pt x="635253" y="1196340"/>
                  </a:lnTo>
                  <a:lnTo>
                    <a:pt x="666960" y="1189940"/>
                  </a:lnTo>
                  <a:lnTo>
                    <a:pt x="692880" y="1172479"/>
                  </a:lnTo>
                  <a:lnTo>
                    <a:pt x="710370" y="1146565"/>
                  </a:lnTo>
                  <a:lnTo>
                    <a:pt x="716788" y="1114806"/>
                  </a:lnTo>
                  <a:lnTo>
                    <a:pt x="716788" y="81534"/>
                  </a:lnTo>
                  <a:lnTo>
                    <a:pt x="710370" y="49774"/>
                  </a:lnTo>
                  <a:lnTo>
                    <a:pt x="692880" y="23860"/>
                  </a:lnTo>
                  <a:lnTo>
                    <a:pt x="666960" y="6399"/>
                  </a:lnTo>
                  <a:lnTo>
                    <a:pt x="635253" y="0"/>
                  </a:lnTo>
                  <a:close/>
                </a:path>
              </a:pathLst>
            </a:custGeom>
            <a:solidFill>
              <a:srgbClr val="BEBEBE"/>
            </a:solidFill>
          </p:spPr>
          <p:txBody>
            <a:bodyPr wrap="square" lIns="0" tIns="0" rIns="0" bIns="0" rtlCol="0"/>
            <a:lstStyle/>
            <a:p>
              <a:endParaRPr sz="1350"/>
            </a:p>
          </p:txBody>
        </p:sp>
        <p:sp>
          <p:nvSpPr>
            <p:cNvPr id="5" name="object 5"/>
            <p:cNvSpPr/>
            <p:nvPr/>
          </p:nvSpPr>
          <p:spPr>
            <a:xfrm>
              <a:off x="3860291" y="4131818"/>
              <a:ext cx="379095" cy="646430"/>
            </a:xfrm>
            <a:custGeom>
              <a:avLst/>
              <a:gdLst/>
              <a:ahLst/>
              <a:cxnLst/>
              <a:rect l="l" t="t" r="r" b="b"/>
              <a:pathLst>
                <a:path w="379095" h="646429">
                  <a:moveTo>
                    <a:pt x="189357" y="0"/>
                  </a:moveTo>
                  <a:lnTo>
                    <a:pt x="189357" y="161543"/>
                  </a:lnTo>
                  <a:lnTo>
                    <a:pt x="0" y="161543"/>
                  </a:lnTo>
                  <a:lnTo>
                    <a:pt x="0" y="484631"/>
                  </a:lnTo>
                  <a:lnTo>
                    <a:pt x="189357" y="484631"/>
                  </a:lnTo>
                  <a:lnTo>
                    <a:pt x="189357" y="646175"/>
                  </a:lnTo>
                  <a:lnTo>
                    <a:pt x="378841" y="323087"/>
                  </a:lnTo>
                  <a:lnTo>
                    <a:pt x="189357" y="0"/>
                  </a:lnTo>
                  <a:close/>
                </a:path>
              </a:pathLst>
            </a:custGeom>
            <a:solidFill>
              <a:srgbClr val="155F82"/>
            </a:solidFill>
          </p:spPr>
          <p:txBody>
            <a:bodyPr wrap="square" lIns="0" tIns="0" rIns="0" bIns="0" rtlCol="0"/>
            <a:lstStyle/>
            <a:p>
              <a:endParaRPr sz="1350"/>
            </a:p>
          </p:txBody>
        </p:sp>
        <p:pic>
          <p:nvPicPr>
            <p:cNvPr id="6" name="object 6"/>
            <p:cNvPicPr/>
            <p:nvPr/>
          </p:nvPicPr>
          <p:blipFill>
            <a:blip r:embed="rId2" cstate="print"/>
            <a:stretch>
              <a:fillRect/>
            </a:stretch>
          </p:blipFill>
          <p:spPr>
            <a:xfrm>
              <a:off x="4253229" y="4054818"/>
              <a:ext cx="905040" cy="905040"/>
            </a:xfrm>
            <a:prstGeom prst="rect">
              <a:avLst/>
            </a:prstGeom>
          </p:spPr>
        </p:pic>
        <p:sp>
          <p:nvSpPr>
            <p:cNvPr id="7" name="object 7"/>
            <p:cNvSpPr/>
            <p:nvPr/>
          </p:nvSpPr>
          <p:spPr>
            <a:xfrm>
              <a:off x="5196712" y="4127500"/>
              <a:ext cx="379095" cy="646430"/>
            </a:xfrm>
            <a:custGeom>
              <a:avLst/>
              <a:gdLst/>
              <a:ahLst/>
              <a:cxnLst/>
              <a:rect l="l" t="t" r="r" b="b"/>
              <a:pathLst>
                <a:path w="379095" h="646429">
                  <a:moveTo>
                    <a:pt x="189357" y="0"/>
                  </a:moveTo>
                  <a:lnTo>
                    <a:pt x="189357" y="161544"/>
                  </a:lnTo>
                  <a:lnTo>
                    <a:pt x="0" y="161544"/>
                  </a:lnTo>
                  <a:lnTo>
                    <a:pt x="0" y="484631"/>
                  </a:lnTo>
                  <a:lnTo>
                    <a:pt x="189357" y="484631"/>
                  </a:lnTo>
                  <a:lnTo>
                    <a:pt x="189357" y="646176"/>
                  </a:lnTo>
                  <a:lnTo>
                    <a:pt x="378840" y="323088"/>
                  </a:lnTo>
                  <a:lnTo>
                    <a:pt x="189357" y="0"/>
                  </a:lnTo>
                  <a:close/>
                </a:path>
              </a:pathLst>
            </a:custGeom>
            <a:solidFill>
              <a:srgbClr val="155F82"/>
            </a:solidFill>
          </p:spPr>
          <p:txBody>
            <a:bodyPr wrap="square" lIns="0" tIns="0" rIns="0" bIns="0" rtlCol="0"/>
            <a:lstStyle/>
            <a:p>
              <a:endParaRPr sz="1350"/>
            </a:p>
          </p:txBody>
        </p:sp>
      </p:grpSp>
      <p:sp>
        <p:nvSpPr>
          <p:cNvPr id="8" name="object 8"/>
          <p:cNvSpPr txBox="1"/>
          <p:nvPr/>
        </p:nvSpPr>
        <p:spPr>
          <a:xfrm>
            <a:off x="131064" y="5765368"/>
            <a:ext cx="2251234" cy="132793"/>
          </a:xfrm>
          <a:prstGeom prst="rect">
            <a:avLst/>
          </a:prstGeom>
        </p:spPr>
        <p:txBody>
          <a:bodyPr vert="horz" wrap="square" lIns="0" tIns="11430" rIns="0" bIns="0" rtlCol="0">
            <a:spAutoFit/>
          </a:bodyPr>
          <a:lstStyle/>
          <a:p>
            <a:pPr marL="9525">
              <a:spcBef>
                <a:spcPts val="90"/>
              </a:spcBef>
            </a:pPr>
            <a:r>
              <a:rPr sz="788">
                <a:latin typeface="Arial"/>
                <a:cs typeface="Arial"/>
              </a:rPr>
              <a:t>Hansson O</a:t>
            </a:r>
            <a:r>
              <a:rPr sz="788" spc="8">
                <a:latin typeface="Arial"/>
                <a:cs typeface="Arial"/>
              </a:rPr>
              <a:t> </a:t>
            </a:r>
            <a:r>
              <a:rPr sz="788">
                <a:latin typeface="Arial"/>
                <a:cs typeface="Arial"/>
              </a:rPr>
              <a:t>et</a:t>
            </a:r>
            <a:r>
              <a:rPr sz="788" spc="11">
                <a:latin typeface="Arial"/>
                <a:cs typeface="Arial"/>
              </a:rPr>
              <a:t> </a:t>
            </a:r>
            <a:r>
              <a:rPr sz="788">
                <a:latin typeface="Arial"/>
                <a:cs typeface="Arial"/>
              </a:rPr>
              <a:t>al.</a:t>
            </a:r>
            <a:r>
              <a:rPr sz="788" spc="8">
                <a:latin typeface="Arial"/>
                <a:cs typeface="Arial"/>
              </a:rPr>
              <a:t> </a:t>
            </a:r>
            <a:r>
              <a:rPr sz="788" i="1">
                <a:latin typeface="Arial"/>
                <a:cs typeface="Arial"/>
              </a:rPr>
              <a:t>Alzheimer’s</a:t>
            </a:r>
            <a:r>
              <a:rPr sz="788" i="1" spc="60">
                <a:latin typeface="Arial"/>
                <a:cs typeface="Arial"/>
              </a:rPr>
              <a:t> </a:t>
            </a:r>
            <a:r>
              <a:rPr sz="788" i="1">
                <a:latin typeface="Arial"/>
                <a:cs typeface="Arial"/>
              </a:rPr>
              <a:t>Dement.</a:t>
            </a:r>
            <a:r>
              <a:rPr sz="788" i="1" spc="15">
                <a:latin typeface="Arial"/>
                <a:cs typeface="Arial"/>
              </a:rPr>
              <a:t> </a:t>
            </a:r>
            <a:r>
              <a:rPr sz="788" spc="-8">
                <a:latin typeface="Arial"/>
                <a:cs typeface="Arial"/>
              </a:rPr>
              <a:t>2022;1-</a:t>
            </a:r>
            <a:r>
              <a:rPr sz="788" spc="-19">
                <a:latin typeface="Arial"/>
                <a:cs typeface="Arial"/>
              </a:rPr>
              <a:t>18.</a:t>
            </a:r>
            <a:endParaRPr sz="788">
              <a:latin typeface="Arial"/>
              <a:cs typeface="Arial"/>
            </a:endParaRPr>
          </a:p>
        </p:txBody>
      </p:sp>
      <p:sp>
        <p:nvSpPr>
          <p:cNvPr id="9" name="object 9"/>
          <p:cNvSpPr txBox="1"/>
          <p:nvPr/>
        </p:nvSpPr>
        <p:spPr>
          <a:xfrm>
            <a:off x="221133" y="2134934"/>
            <a:ext cx="8607266" cy="651941"/>
          </a:xfrm>
          <a:prstGeom prst="rect">
            <a:avLst/>
          </a:prstGeom>
        </p:spPr>
        <p:txBody>
          <a:bodyPr vert="horz" wrap="square" lIns="0" tIns="11906" rIns="0" bIns="0" rtlCol="0">
            <a:spAutoFit/>
          </a:bodyPr>
          <a:lstStyle/>
          <a:p>
            <a:pPr marL="184309" indent="-174784">
              <a:spcBef>
                <a:spcPts val="94"/>
              </a:spcBef>
              <a:buChar char="•"/>
              <a:tabLst>
                <a:tab pos="184309" algn="l"/>
              </a:tabLst>
            </a:pPr>
            <a:r>
              <a:rPr sz="1275">
                <a:latin typeface="Arial"/>
                <a:cs typeface="Arial"/>
              </a:rPr>
              <a:t>Plasma</a:t>
            </a:r>
            <a:r>
              <a:rPr sz="1275" spc="30">
                <a:latin typeface="Arial"/>
                <a:cs typeface="Arial"/>
              </a:rPr>
              <a:t> </a:t>
            </a:r>
            <a:r>
              <a:rPr sz="1275">
                <a:latin typeface="Arial"/>
                <a:cs typeface="Arial"/>
              </a:rPr>
              <a:t>biomarkers</a:t>
            </a:r>
            <a:r>
              <a:rPr sz="1275" spc="34">
                <a:latin typeface="Arial"/>
                <a:cs typeface="Arial"/>
              </a:rPr>
              <a:t> </a:t>
            </a:r>
            <a:r>
              <a:rPr sz="1275">
                <a:latin typeface="Arial"/>
                <a:cs typeface="Arial"/>
              </a:rPr>
              <a:t>for</a:t>
            </a:r>
            <a:r>
              <a:rPr sz="1275" spc="-41">
                <a:latin typeface="Arial"/>
                <a:cs typeface="Arial"/>
              </a:rPr>
              <a:t> </a:t>
            </a:r>
            <a:r>
              <a:rPr sz="1275">
                <a:latin typeface="Arial"/>
                <a:cs typeface="Arial"/>
              </a:rPr>
              <a:t>AT(N)</a:t>
            </a:r>
            <a:r>
              <a:rPr sz="1275" spc="45">
                <a:latin typeface="Arial"/>
                <a:cs typeface="Arial"/>
              </a:rPr>
              <a:t> </a:t>
            </a:r>
            <a:r>
              <a:rPr sz="1275">
                <a:latin typeface="Arial"/>
                <a:cs typeface="Arial"/>
              </a:rPr>
              <a:t>pathophysiology</a:t>
            </a:r>
            <a:r>
              <a:rPr sz="1275" spc="60">
                <a:latin typeface="Arial"/>
                <a:cs typeface="Arial"/>
              </a:rPr>
              <a:t> </a:t>
            </a:r>
            <a:r>
              <a:rPr sz="1275">
                <a:latin typeface="Arial"/>
                <a:cs typeface="Arial"/>
              </a:rPr>
              <a:t>may</a:t>
            </a:r>
            <a:r>
              <a:rPr sz="1275" spc="34">
                <a:latin typeface="Arial"/>
                <a:cs typeface="Arial"/>
              </a:rPr>
              <a:t> </a:t>
            </a:r>
            <a:r>
              <a:rPr sz="1275">
                <a:latin typeface="Arial"/>
                <a:cs typeface="Arial"/>
              </a:rPr>
              <a:t>become</a:t>
            </a:r>
            <a:r>
              <a:rPr sz="1275" spc="30">
                <a:latin typeface="Arial"/>
                <a:cs typeface="Arial"/>
              </a:rPr>
              <a:t> </a:t>
            </a:r>
            <a:r>
              <a:rPr sz="1275">
                <a:latin typeface="Arial"/>
                <a:cs typeface="Arial"/>
              </a:rPr>
              <a:t>useful</a:t>
            </a:r>
            <a:r>
              <a:rPr sz="1275" spc="41">
                <a:latin typeface="Arial"/>
                <a:cs typeface="Arial"/>
              </a:rPr>
              <a:t> </a:t>
            </a:r>
            <a:r>
              <a:rPr sz="1275">
                <a:latin typeface="Arial"/>
                <a:cs typeface="Arial"/>
              </a:rPr>
              <a:t>as</a:t>
            </a:r>
            <a:r>
              <a:rPr sz="1275" spc="26">
                <a:latin typeface="Arial"/>
                <a:cs typeface="Arial"/>
              </a:rPr>
              <a:t> </a:t>
            </a:r>
            <a:r>
              <a:rPr sz="1275">
                <a:latin typeface="Arial"/>
                <a:cs typeface="Arial"/>
              </a:rPr>
              <a:t>screening</a:t>
            </a:r>
            <a:r>
              <a:rPr sz="1275" spc="41">
                <a:latin typeface="Arial"/>
                <a:cs typeface="Arial"/>
              </a:rPr>
              <a:t> </a:t>
            </a:r>
            <a:r>
              <a:rPr sz="1275">
                <a:latin typeface="Arial"/>
                <a:cs typeface="Arial"/>
              </a:rPr>
              <a:t>tools</a:t>
            </a:r>
            <a:r>
              <a:rPr sz="1275" spc="41">
                <a:latin typeface="Arial"/>
                <a:cs typeface="Arial"/>
              </a:rPr>
              <a:t> </a:t>
            </a:r>
            <a:r>
              <a:rPr sz="1275">
                <a:latin typeface="Arial"/>
                <a:cs typeface="Arial"/>
              </a:rPr>
              <a:t>in</a:t>
            </a:r>
            <a:r>
              <a:rPr sz="1275" spc="34">
                <a:latin typeface="Arial"/>
                <a:cs typeface="Arial"/>
              </a:rPr>
              <a:t> </a:t>
            </a:r>
            <a:r>
              <a:rPr sz="1275">
                <a:latin typeface="Arial"/>
                <a:cs typeface="Arial"/>
              </a:rPr>
              <a:t>the</a:t>
            </a:r>
            <a:r>
              <a:rPr sz="1275" spc="41">
                <a:latin typeface="Arial"/>
                <a:cs typeface="Arial"/>
              </a:rPr>
              <a:t> </a:t>
            </a:r>
            <a:r>
              <a:rPr sz="1275">
                <a:latin typeface="Arial"/>
                <a:cs typeface="Arial"/>
              </a:rPr>
              <a:t>first</a:t>
            </a:r>
            <a:r>
              <a:rPr sz="1275" spc="45">
                <a:latin typeface="Arial"/>
                <a:cs typeface="Arial"/>
              </a:rPr>
              <a:t> </a:t>
            </a:r>
            <a:r>
              <a:rPr sz="1275">
                <a:latin typeface="Arial"/>
                <a:cs typeface="Arial"/>
              </a:rPr>
              <a:t>assessment</a:t>
            </a:r>
            <a:r>
              <a:rPr sz="1275" spc="34">
                <a:latin typeface="Arial"/>
                <a:cs typeface="Arial"/>
              </a:rPr>
              <a:t> </a:t>
            </a:r>
            <a:r>
              <a:rPr sz="1275" spc="-19">
                <a:latin typeface="Arial"/>
                <a:cs typeface="Arial"/>
              </a:rPr>
              <a:t>of</a:t>
            </a:r>
            <a:endParaRPr sz="1275">
              <a:latin typeface="Arial"/>
              <a:cs typeface="Arial"/>
            </a:endParaRPr>
          </a:p>
          <a:p>
            <a:pPr marL="184309">
              <a:spcBef>
                <a:spcPts val="38"/>
              </a:spcBef>
            </a:pPr>
            <a:r>
              <a:rPr sz="1275">
                <a:latin typeface="Arial"/>
                <a:cs typeface="Arial"/>
              </a:rPr>
              <a:t>patients</a:t>
            </a:r>
            <a:r>
              <a:rPr sz="1275" spc="45">
                <a:latin typeface="Arial"/>
                <a:cs typeface="Arial"/>
              </a:rPr>
              <a:t> </a:t>
            </a:r>
            <a:r>
              <a:rPr sz="1275">
                <a:latin typeface="Arial"/>
                <a:cs typeface="Arial"/>
              </a:rPr>
              <a:t>with</a:t>
            </a:r>
            <a:r>
              <a:rPr sz="1275" spc="45">
                <a:latin typeface="Arial"/>
                <a:cs typeface="Arial"/>
              </a:rPr>
              <a:t> </a:t>
            </a:r>
            <a:r>
              <a:rPr sz="1275">
                <a:latin typeface="Arial"/>
                <a:cs typeface="Arial"/>
              </a:rPr>
              <a:t>cognitive</a:t>
            </a:r>
            <a:r>
              <a:rPr sz="1275" spc="26">
                <a:latin typeface="Arial"/>
                <a:cs typeface="Arial"/>
              </a:rPr>
              <a:t> </a:t>
            </a:r>
            <a:r>
              <a:rPr sz="1275">
                <a:latin typeface="Arial"/>
                <a:cs typeface="Arial"/>
              </a:rPr>
              <a:t>symptoms;</a:t>
            </a:r>
            <a:r>
              <a:rPr sz="1275" spc="64">
                <a:latin typeface="Arial"/>
                <a:cs typeface="Arial"/>
              </a:rPr>
              <a:t> </a:t>
            </a:r>
            <a:r>
              <a:rPr sz="1275">
                <a:latin typeface="Arial"/>
                <a:cs typeface="Arial"/>
              </a:rPr>
              <a:t>they</a:t>
            </a:r>
            <a:r>
              <a:rPr sz="1275" spc="30">
                <a:latin typeface="Arial"/>
                <a:cs typeface="Arial"/>
              </a:rPr>
              <a:t> </a:t>
            </a:r>
            <a:r>
              <a:rPr sz="1275">
                <a:latin typeface="Arial"/>
                <a:cs typeface="Arial"/>
              </a:rPr>
              <a:t>may</a:t>
            </a:r>
            <a:r>
              <a:rPr sz="1275" spc="23">
                <a:latin typeface="Arial"/>
                <a:cs typeface="Arial"/>
              </a:rPr>
              <a:t> </a:t>
            </a:r>
            <a:r>
              <a:rPr sz="1275">
                <a:latin typeface="Arial"/>
                <a:cs typeface="Arial"/>
              </a:rPr>
              <a:t>also</a:t>
            </a:r>
            <a:r>
              <a:rPr sz="1275" spc="26">
                <a:latin typeface="Arial"/>
                <a:cs typeface="Arial"/>
              </a:rPr>
              <a:t> </a:t>
            </a:r>
            <a:r>
              <a:rPr sz="1275">
                <a:latin typeface="Arial"/>
                <a:cs typeface="Arial"/>
              </a:rPr>
              <a:t>guide</a:t>
            </a:r>
            <a:r>
              <a:rPr sz="1275" spc="34">
                <a:latin typeface="Arial"/>
                <a:cs typeface="Arial"/>
              </a:rPr>
              <a:t> </a:t>
            </a:r>
            <a:r>
              <a:rPr sz="1275">
                <a:latin typeface="Arial"/>
                <a:cs typeface="Arial"/>
              </a:rPr>
              <a:t>clinical</a:t>
            </a:r>
            <a:r>
              <a:rPr sz="1275" spc="38">
                <a:latin typeface="Arial"/>
                <a:cs typeface="Arial"/>
              </a:rPr>
              <a:t> </a:t>
            </a:r>
            <a:r>
              <a:rPr sz="1275">
                <a:latin typeface="Arial"/>
                <a:cs typeface="Arial"/>
              </a:rPr>
              <a:t>management</a:t>
            </a:r>
            <a:r>
              <a:rPr sz="1275" spc="38">
                <a:latin typeface="Arial"/>
                <a:cs typeface="Arial"/>
              </a:rPr>
              <a:t> </a:t>
            </a:r>
            <a:r>
              <a:rPr sz="1275">
                <a:latin typeface="Arial"/>
                <a:cs typeface="Arial"/>
              </a:rPr>
              <a:t>and</a:t>
            </a:r>
            <a:r>
              <a:rPr sz="1275" spc="23">
                <a:latin typeface="Arial"/>
                <a:cs typeface="Arial"/>
              </a:rPr>
              <a:t> </a:t>
            </a:r>
            <a:r>
              <a:rPr sz="1275">
                <a:latin typeface="Arial"/>
                <a:cs typeface="Arial"/>
              </a:rPr>
              <a:t>lower</a:t>
            </a:r>
            <a:r>
              <a:rPr sz="1275" spc="45">
                <a:latin typeface="Arial"/>
                <a:cs typeface="Arial"/>
              </a:rPr>
              <a:t> </a:t>
            </a:r>
            <a:r>
              <a:rPr sz="1275">
                <a:latin typeface="Arial"/>
                <a:cs typeface="Arial"/>
              </a:rPr>
              <a:t>the</a:t>
            </a:r>
            <a:r>
              <a:rPr sz="1275" spc="23">
                <a:latin typeface="Arial"/>
                <a:cs typeface="Arial"/>
              </a:rPr>
              <a:t> </a:t>
            </a:r>
            <a:r>
              <a:rPr sz="1275">
                <a:latin typeface="Arial"/>
                <a:cs typeface="Arial"/>
              </a:rPr>
              <a:t>costs</a:t>
            </a:r>
            <a:r>
              <a:rPr sz="1275" spc="30">
                <a:latin typeface="Arial"/>
                <a:cs typeface="Arial"/>
              </a:rPr>
              <a:t> </a:t>
            </a:r>
            <a:r>
              <a:rPr sz="1275">
                <a:latin typeface="Arial"/>
                <a:cs typeface="Arial"/>
              </a:rPr>
              <a:t>of</a:t>
            </a:r>
            <a:r>
              <a:rPr sz="1275" spc="34">
                <a:latin typeface="Arial"/>
                <a:cs typeface="Arial"/>
              </a:rPr>
              <a:t> </a:t>
            </a:r>
            <a:r>
              <a:rPr sz="1275">
                <a:latin typeface="Arial"/>
                <a:cs typeface="Arial"/>
              </a:rPr>
              <a:t>a</a:t>
            </a:r>
            <a:r>
              <a:rPr sz="1275" spc="30">
                <a:latin typeface="Arial"/>
                <a:cs typeface="Arial"/>
              </a:rPr>
              <a:t> </a:t>
            </a:r>
            <a:r>
              <a:rPr sz="1275">
                <a:latin typeface="Arial"/>
                <a:cs typeface="Arial"/>
              </a:rPr>
              <a:t>further</a:t>
            </a:r>
            <a:r>
              <a:rPr sz="1275" spc="34">
                <a:latin typeface="Arial"/>
                <a:cs typeface="Arial"/>
              </a:rPr>
              <a:t> </a:t>
            </a:r>
            <a:r>
              <a:rPr sz="1275" spc="-8">
                <a:latin typeface="Arial"/>
                <a:cs typeface="Arial"/>
              </a:rPr>
              <a:t>workup</a:t>
            </a:r>
            <a:endParaRPr sz="1275">
              <a:latin typeface="Arial"/>
              <a:cs typeface="Arial"/>
            </a:endParaRPr>
          </a:p>
          <a:p>
            <a:pPr marL="180499" indent="-170974">
              <a:spcBef>
                <a:spcPts val="405"/>
              </a:spcBef>
              <a:buChar char="•"/>
              <a:tabLst>
                <a:tab pos="180499" algn="l"/>
              </a:tabLst>
            </a:pPr>
            <a:r>
              <a:rPr sz="1275">
                <a:latin typeface="Arial"/>
                <a:cs typeface="Arial"/>
              </a:rPr>
              <a:t>Plasma</a:t>
            </a:r>
            <a:r>
              <a:rPr sz="1275" spc="34">
                <a:latin typeface="Arial"/>
                <a:cs typeface="Arial"/>
              </a:rPr>
              <a:t> </a:t>
            </a:r>
            <a:r>
              <a:rPr sz="1275">
                <a:latin typeface="Arial"/>
                <a:cs typeface="Arial"/>
              </a:rPr>
              <a:t>biomarkers</a:t>
            </a:r>
            <a:r>
              <a:rPr sz="1275" spc="34">
                <a:latin typeface="Arial"/>
                <a:cs typeface="Arial"/>
              </a:rPr>
              <a:t> </a:t>
            </a:r>
            <a:r>
              <a:rPr sz="1275">
                <a:latin typeface="Arial"/>
                <a:cs typeface="Arial"/>
              </a:rPr>
              <a:t>have</a:t>
            </a:r>
            <a:r>
              <a:rPr sz="1275" spc="26">
                <a:latin typeface="Arial"/>
                <a:cs typeface="Arial"/>
              </a:rPr>
              <a:t> </a:t>
            </a:r>
            <a:r>
              <a:rPr sz="1275">
                <a:latin typeface="Arial"/>
                <a:cs typeface="Arial"/>
              </a:rPr>
              <a:t>proven</a:t>
            </a:r>
            <a:r>
              <a:rPr sz="1275" spc="26">
                <a:latin typeface="Arial"/>
                <a:cs typeface="Arial"/>
              </a:rPr>
              <a:t> </a:t>
            </a:r>
            <a:r>
              <a:rPr sz="1275">
                <a:latin typeface="Arial"/>
                <a:cs typeface="Arial"/>
              </a:rPr>
              <a:t>valuable</a:t>
            </a:r>
            <a:r>
              <a:rPr sz="1275" spc="30">
                <a:latin typeface="Arial"/>
                <a:cs typeface="Arial"/>
              </a:rPr>
              <a:t> </a:t>
            </a:r>
            <a:r>
              <a:rPr sz="1275">
                <a:latin typeface="Arial"/>
                <a:cs typeface="Arial"/>
              </a:rPr>
              <a:t>in</a:t>
            </a:r>
            <a:r>
              <a:rPr sz="1275" spc="41">
                <a:latin typeface="Arial"/>
                <a:cs typeface="Arial"/>
              </a:rPr>
              <a:t> </a:t>
            </a:r>
            <a:r>
              <a:rPr sz="1275">
                <a:latin typeface="Arial"/>
                <a:cs typeface="Arial"/>
              </a:rPr>
              <a:t>identifying</a:t>
            </a:r>
            <a:r>
              <a:rPr sz="1275" spc="71">
                <a:latin typeface="Arial"/>
                <a:cs typeface="Arial"/>
              </a:rPr>
              <a:t> </a:t>
            </a:r>
            <a:r>
              <a:rPr sz="1275">
                <a:latin typeface="Arial"/>
                <a:cs typeface="Arial"/>
              </a:rPr>
              <a:t>and</a:t>
            </a:r>
            <a:r>
              <a:rPr sz="1275" spc="41">
                <a:latin typeface="Arial"/>
                <a:cs typeface="Arial"/>
              </a:rPr>
              <a:t> </a:t>
            </a:r>
            <a:r>
              <a:rPr sz="1275">
                <a:latin typeface="Arial"/>
                <a:cs typeface="Arial"/>
              </a:rPr>
              <a:t>monitoring</a:t>
            </a:r>
            <a:r>
              <a:rPr sz="1275" spc="41">
                <a:latin typeface="Arial"/>
                <a:cs typeface="Arial"/>
              </a:rPr>
              <a:t> </a:t>
            </a:r>
            <a:r>
              <a:rPr sz="1275">
                <a:latin typeface="Arial"/>
                <a:cs typeface="Arial"/>
              </a:rPr>
              <a:t>drug</a:t>
            </a:r>
            <a:r>
              <a:rPr sz="1275" spc="34">
                <a:latin typeface="Arial"/>
                <a:cs typeface="Arial"/>
              </a:rPr>
              <a:t> </a:t>
            </a:r>
            <a:r>
              <a:rPr sz="1275">
                <a:latin typeface="Arial"/>
                <a:cs typeface="Arial"/>
              </a:rPr>
              <a:t>effects</a:t>
            </a:r>
            <a:r>
              <a:rPr sz="1275" spc="56">
                <a:latin typeface="Arial"/>
                <a:cs typeface="Arial"/>
              </a:rPr>
              <a:t> </a:t>
            </a:r>
            <a:r>
              <a:rPr sz="1275">
                <a:latin typeface="Arial"/>
                <a:cs typeface="Arial"/>
              </a:rPr>
              <a:t>in</a:t>
            </a:r>
            <a:r>
              <a:rPr sz="1275" spc="34">
                <a:latin typeface="Arial"/>
                <a:cs typeface="Arial"/>
              </a:rPr>
              <a:t> </a:t>
            </a:r>
            <a:r>
              <a:rPr sz="1275">
                <a:latin typeface="Arial"/>
                <a:cs typeface="Arial"/>
              </a:rPr>
              <a:t>clinical</a:t>
            </a:r>
            <a:r>
              <a:rPr sz="1275" spc="-30">
                <a:latin typeface="Arial"/>
                <a:cs typeface="Arial"/>
              </a:rPr>
              <a:t> </a:t>
            </a:r>
            <a:r>
              <a:rPr sz="1275">
                <a:latin typeface="Arial"/>
                <a:cs typeface="Arial"/>
              </a:rPr>
              <a:t>AD</a:t>
            </a:r>
            <a:r>
              <a:rPr sz="1275" spc="34">
                <a:latin typeface="Arial"/>
                <a:cs typeface="Arial"/>
              </a:rPr>
              <a:t> </a:t>
            </a:r>
            <a:r>
              <a:rPr sz="1275" spc="-8">
                <a:latin typeface="Arial"/>
                <a:cs typeface="Arial"/>
              </a:rPr>
              <a:t>trials</a:t>
            </a:r>
            <a:endParaRPr sz="1275">
              <a:latin typeface="Arial"/>
              <a:cs typeface="Arial"/>
            </a:endParaRPr>
          </a:p>
        </p:txBody>
      </p:sp>
      <p:sp>
        <p:nvSpPr>
          <p:cNvPr id="10" name="object 10"/>
          <p:cNvSpPr/>
          <p:nvPr/>
        </p:nvSpPr>
        <p:spPr>
          <a:xfrm>
            <a:off x="393402" y="3194875"/>
            <a:ext cx="2417921" cy="2009775"/>
          </a:xfrm>
          <a:custGeom>
            <a:avLst/>
            <a:gdLst/>
            <a:ahLst/>
            <a:cxnLst/>
            <a:rect l="l" t="t" r="r" b="b"/>
            <a:pathLst>
              <a:path w="3223895" h="2679700">
                <a:moveTo>
                  <a:pt x="2918561" y="0"/>
                </a:moveTo>
                <a:lnTo>
                  <a:pt x="304812" y="0"/>
                </a:lnTo>
                <a:lnTo>
                  <a:pt x="255371" y="3990"/>
                </a:lnTo>
                <a:lnTo>
                  <a:pt x="208470" y="15544"/>
                </a:lnTo>
                <a:lnTo>
                  <a:pt x="164735" y="34032"/>
                </a:lnTo>
                <a:lnTo>
                  <a:pt x="124796" y="58826"/>
                </a:lnTo>
                <a:lnTo>
                  <a:pt x="89279" y="89296"/>
                </a:lnTo>
                <a:lnTo>
                  <a:pt x="58812" y="124815"/>
                </a:lnTo>
                <a:lnTo>
                  <a:pt x="34023" y="164753"/>
                </a:lnTo>
                <a:lnTo>
                  <a:pt x="15540" y="208483"/>
                </a:lnTo>
                <a:lnTo>
                  <a:pt x="3989" y="255374"/>
                </a:lnTo>
                <a:lnTo>
                  <a:pt x="0" y="304800"/>
                </a:lnTo>
                <a:lnTo>
                  <a:pt x="0" y="2374646"/>
                </a:lnTo>
                <a:lnTo>
                  <a:pt x="3989" y="2424083"/>
                </a:lnTo>
                <a:lnTo>
                  <a:pt x="15540" y="2470980"/>
                </a:lnTo>
                <a:lnTo>
                  <a:pt x="34023" y="2514711"/>
                </a:lnTo>
                <a:lnTo>
                  <a:pt x="58812" y="2554647"/>
                </a:lnTo>
                <a:lnTo>
                  <a:pt x="89279" y="2590161"/>
                </a:lnTo>
                <a:lnTo>
                  <a:pt x="124796" y="2620626"/>
                </a:lnTo>
                <a:lnTo>
                  <a:pt x="164735" y="2645412"/>
                </a:lnTo>
                <a:lnTo>
                  <a:pt x="208470" y="2663894"/>
                </a:lnTo>
                <a:lnTo>
                  <a:pt x="255371" y="2675444"/>
                </a:lnTo>
                <a:lnTo>
                  <a:pt x="304812" y="2679433"/>
                </a:lnTo>
                <a:lnTo>
                  <a:pt x="2918561" y="2679433"/>
                </a:lnTo>
                <a:lnTo>
                  <a:pt x="2968017" y="2675444"/>
                </a:lnTo>
                <a:lnTo>
                  <a:pt x="3014927" y="2663894"/>
                </a:lnTo>
                <a:lnTo>
                  <a:pt x="3058663" y="2645412"/>
                </a:lnTo>
                <a:lnTo>
                  <a:pt x="3098600" y="2620626"/>
                </a:lnTo>
                <a:lnTo>
                  <a:pt x="3134112" y="2590161"/>
                </a:lnTo>
                <a:lnTo>
                  <a:pt x="3164571" y="2554647"/>
                </a:lnTo>
                <a:lnTo>
                  <a:pt x="3189352" y="2514711"/>
                </a:lnTo>
                <a:lnTo>
                  <a:pt x="3207828" y="2470980"/>
                </a:lnTo>
                <a:lnTo>
                  <a:pt x="3219374" y="2424083"/>
                </a:lnTo>
                <a:lnTo>
                  <a:pt x="3223361" y="2374646"/>
                </a:lnTo>
                <a:lnTo>
                  <a:pt x="3223361" y="304800"/>
                </a:lnTo>
                <a:lnTo>
                  <a:pt x="3219374" y="255374"/>
                </a:lnTo>
                <a:lnTo>
                  <a:pt x="3207828" y="208483"/>
                </a:lnTo>
                <a:lnTo>
                  <a:pt x="3189352" y="164753"/>
                </a:lnTo>
                <a:lnTo>
                  <a:pt x="3164571" y="124815"/>
                </a:lnTo>
                <a:lnTo>
                  <a:pt x="3134112" y="89296"/>
                </a:lnTo>
                <a:lnTo>
                  <a:pt x="3098600" y="58826"/>
                </a:lnTo>
                <a:lnTo>
                  <a:pt x="3058663" y="34032"/>
                </a:lnTo>
                <a:lnTo>
                  <a:pt x="3014927" y="15544"/>
                </a:lnTo>
                <a:lnTo>
                  <a:pt x="2968017" y="3990"/>
                </a:lnTo>
                <a:lnTo>
                  <a:pt x="2918561" y="0"/>
                </a:lnTo>
                <a:close/>
              </a:path>
            </a:pathLst>
          </a:custGeom>
          <a:solidFill>
            <a:srgbClr val="F1F1F1"/>
          </a:solidFill>
        </p:spPr>
        <p:txBody>
          <a:bodyPr wrap="square" lIns="0" tIns="0" rIns="0" bIns="0" rtlCol="0"/>
          <a:lstStyle/>
          <a:p>
            <a:endParaRPr sz="1350"/>
          </a:p>
        </p:txBody>
      </p:sp>
      <p:sp>
        <p:nvSpPr>
          <p:cNvPr id="11" name="object 11"/>
          <p:cNvSpPr txBox="1"/>
          <p:nvPr/>
        </p:nvSpPr>
        <p:spPr>
          <a:xfrm>
            <a:off x="843610" y="3274504"/>
            <a:ext cx="1516379" cy="401072"/>
          </a:xfrm>
          <a:prstGeom prst="rect">
            <a:avLst/>
          </a:prstGeom>
        </p:spPr>
        <p:txBody>
          <a:bodyPr vert="horz" wrap="square" lIns="0" tIns="7620" rIns="0" bIns="0" rtlCol="0">
            <a:spAutoFit/>
          </a:bodyPr>
          <a:lstStyle/>
          <a:p>
            <a:pPr marL="9525" marR="3810" indent="291465">
              <a:lnSpc>
                <a:spcPct val="102400"/>
              </a:lnSpc>
              <a:spcBef>
                <a:spcPts val="60"/>
              </a:spcBef>
            </a:pPr>
            <a:r>
              <a:rPr sz="1275" spc="34">
                <a:latin typeface="Calibri"/>
                <a:cs typeface="Calibri"/>
              </a:rPr>
              <a:t>Patients</a:t>
            </a:r>
            <a:r>
              <a:rPr sz="1275">
                <a:latin typeface="Calibri"/>
                <a:cs typeface="Calibri"/>
              </a:rPr>
              <a:t> </a:t>
            </a:r>
            <a:r>
              <a:rPr sz="1275" spc="-15">
                <a:latin typeface="Calibri"/>
                <a:cs typeface="Calibri"/>
              </a:rPr>
              <a:t>with </a:t>
            </a:r>
            <a:r>
              <a:rPr sz="1275" spc="8">
                <a:latin typeface="Calibri"/>
                <a:cs typeface="Calibri"/>
              </a:rPr>
              <a:t>cognitive</a:t>
            </a:r>
            <a:r>
              <a:rPr sz="1275" spc="191">
                <a:latin typeface="Calibri"/>
                <a:cs typeface="Calibri"/>
              </a:rPr>
              <a:t> </a:t>
            </a:r>
            <a:r>
              <a:rPr sz="1275" spc="-8">
                <a:latin typeface="Calibri"/>
                <a:cs typeface="Calibri"/>
              </a:rPr>
              <a:t>impairment</a:t>
            </a:r>
            <a:endParaRPr sz="1275">
              <a:latin typeface="Calibri"/>
              <a:cs typeface="Calibri"/>
            </a:endParaRPr>
          </a:p>
        </p:txBody>
      </p:sp>
      <p:grpSp>
        <p:nvGrpSpPr>
          <p:cNvPr id="12" name="object 12"/>
          <p:cNvGrpSpPr/>
          <p:nvPr/>
        </p:nvGrpSpPr>
        <p:grpSpPr>
          <a:xfrm>
            <a:off x="483660" y="3770881"/>
            <a:ext cx="2240280" cy="1119664"/>
            <a:chOff x="644880" y="3884841"/>
            <a:chExt cx="2987040" cy="1492885"/>
          </a:xfrm>
        </p:grpSpPr>
        <p:pic>
          <p:nvPicPr>
            <p:cNvPr id="13" name="object 13"/>
            <p:cNvPicPr/>
            <p:nvPr/>
          </p:nvPicPr>
          <p:blipFill>
            <a:blip r:embed="rId3" cstate="print"/>
            <a:stretch>
              <a:fillRect/>
            </a:stretch>
          </p:blipFill>
          <p:spPr>
            <a:xfrm>
              <a:off x="1385188" y="3884841"/>
              <a:ext cx="364680" cy="671029"/>
            </a:xfrm>
            <a:prstGeom prst="rect">
              <a:avLst/>
            </a:prstGeom>
          </p:spPr>
        </p:pic>
        <p:pic>
          <p:nvPicPr>
            <p:cNvPr id="14" name="object 14"/>
            <p:cNvPicPr/>
            <p:nvPr/>
          </p:nvPicPr>
          <p:blipFill>
            <a:blip r:embed="rId4" cstate="print"/>
            <a:stretch>
              <a:fillRect/>
            </a:stretch>
          </p:blipFill>
          <p:spPr>
            <a:xfrm>
              <a:off x="2138425" y="3884841"/>
              <a:ext cx="351739" cy="671029"/>
            </a:xfrm>
            <a:prstGeom prst="rect">
              <a:avLst/>
            </a:prstGeom>
          </p:spPr>
        </p:pic>
        <p:pic>
          <p:nvPicPr>
            <p:cNvPr id="15" name="object 15"/>
            <p:cNvPicPr/>
            <p:nvPr/>
          </p:nvPicPr>
          <p:blipFill>
            <a:blip r:embed="rId5" cstate="print"/>
            <a:stretch>
              <a:fillRect/>
            </a:stretch>
          </p:blipFill>
          <p:spPr>
            <a:xfrm>
              <a:off x="644880" y="3884841"/>
              <a:ext cx="351739" cy="671029"/>
            </a:xfrm>
            <a:prstGeom prst="rect">
              <a:avLst/>
            </a:prstGeom>
          </p:spPr>
        </p:pic>
        <p:pic>
          <p:nvPicPr>
            <p:cNvPr id="16" name="object 16"/>
            <p:cNvPicPr/>
            <p:nvPr/>
          </p:nvPicPr>
          <p:blipFill>
            <a:blip r:embed="rId5" cstate="print"/>
            <a:stretch>
              <a:fillRect/>
            </a:stretch>
          </p:blipFill>
          <p:spPr>
            <a:xfrm>
              <a:off x="2891535" y="3884841"/>
              <a:ext cx="351739" cy="671029"/>
            </a:xfrm>
            <a:prstGeom prst="rect">
              <a:avLst/>
            </a:prstGeom>
          </p:spPr>
        </p:pic>
        <p:pic>
          <p:nvPicPr>
            <p:cNvPr id="17" name="object 17"/>
            <p:cNvPicPr/>
            <p:nvPr/>
          </p:nvPicPr>
          <p:blipFill>
            <a:blip r:embed="rId5" cstate="print"/>
            <a:stretch>
              <a:fillRect/>
            </a:stretch>
          </p:blipFill>
          <p:spPr>
            <a:xfrm>
              <a:off x="1015022" y="3884841"/>
              <a:ext cx="351739" cy="671029"/>
            </a:xfrm>
            <a:prstGeom prst="rect">
              <a:avLst/>
            </a:prstGeom>
          </p:spPr>
        </p:pic>
        <p:pic>
          <p:nvPicPr>
            <p:cNvPr id="18" name="object 18"/>
            <p:cNvPicPr/>
            <p:nvPr/>
          </p:nvPicPr>
          <p:blipFill>
            <a:blip r:embed="rId5" cstate="print"/>
            <a:stretch>
              <a:fillRect/>
            </a:stretch>
          </p:blipFill>
          <p:spPr>
            <a:xfrm>
              <a:off x="1768221" y="3884841"/>
              <a:ext cx="351739" cy="671029"/>
            </a:xfrm>
            <a:prstGeom prst="rect">
              <a:avLst/>
            </a:prstGeom>
          </p:spPr>
        </p:pic>
        <p:pic>
          <p:nvPicPr>
            <p:cNvPr id="19" name="object 19"/>
            <p:cNvPicPr/>
            <p:nvPr/>
          </p:nvPicPr>
          <p:blipFill>
            <a:blip r:embed="rId3" cstate="print"/>
            <a:stretch>
              <a:fillRect/>
            </a:stretch>
          </p:blipFill>
          <p:spPr>
            <a:xfrm>
              <a:off x="3261741" y="3884841"/>
              <a:ext cx="364680" cy="671029"/>
            </a:xfrm>
            <a:prstGeom prst="rect">
              <a:avLst/>
            </a:prstGeom>
          </p:spPr>
        </p:pic>
        <p:pic>
          <p:nvPicPr>
            <p:cNvPr id="20" name="object 20"/>
            <p:cNvPicPr/>
            <p:nvPr/>
          </p:nvPicPr>
          <p:blipFill>
            <a:blip r:embed="rId3" cstate="print"/>
            <a:stretch>
              <a:fillRect/>
            </a:stretch>
          </p:blipFill>
          <p:spPr>
            <a:xfrm>
              <a:off x="2508504" y="3884841"/>
              <a:ext cx="364680" cy="671029"/>
            </a:xfrm>
            <a:prstGeom prst="rect">
              <a:avLst/>
            </a:prstGeom>
          </p:spPr>
        </p:pic>
        <p:pic>
          <p:nvPicPr>
            <p:cNvPr id="21" name="object 21"/>
            <p:cNvPicPr/>
            <p:nvPr/>
          </p:nvPicPr>
          <p:blipFill>
            <a:blip r:embed="rId3" cstate="print"/>
            <a:stretch>
              <a:fillRect/>
            </a:stretch>
          </p:blipFill>
          <p:spPr>
            <a:xfrm>
              <a:off x="1399540" y="4701197"/>
              <a:ext cx="364680" cy="671029"/>
            </a:xfrm>
            <a:prstGeom prst="rect">
              <a:avLst/>
            </a:prstGeom>
          </p:spPr>
        </p:pic>
        <p:pic>
          <p:nvPicPr>
            <p:cNvPr id="22" name="object 22"/>
            <p:cNvPicPr/>
            <p:nvPr/>
          </p:nvPicPr>
          <p:blipFill>
            <a:blip r:embed="rId4" cstate="print"/>
            <a:stretch>
              <a:fillRect/>
            </a:stretch>
          </p:blipFill>
          <p:spPr>
            <a:xfrm>
              <a:off x="3279648" y="4706658"/>
              <a:ext cx="351739" cy="671029"/>
            </a:xfrm>
            <a:prstGeom prst="rect">
              <a:avLst/>
            </a:prstGeom>
          </p:spPr>
        </p:pic>
        <p:pic>
          <p:nvPicPr>
            <p:cNvPr id="23" name="object 23"/>
            <p:cNvPicPr/>
            <p:nvPr/>
          </p:nvPicPr>
          <p:blipFill>
            <a:blip r:embed="rId5" cstate="print"/>
            <a:stretch>
              <a:fillRect/>
            </a:stretch>
          </p:blipFill>
          <p:spPr>
            <a:xfrm>
              <a:off x="644880" y="4701197"/>
              <a:ext cx="351739" cy="671029"/>
            </a:xfrm>
            <a:prstGeom prst="rect">
              <a:avLst/>
            </a:prstGeom>
          </p:spPr>
        </p:pic>
        <p:pic>
          <p:nvPicPr>
            <p:cNvPr id="24" name="object 24"/>
            <p:cNvPicPr/>
            <p:nvPr/>
          </p:nvPicPr>
          <p:blipFill>
            <a:blip r:embed="rId5" cstate="print"/>
            <a:stretch>
              <a:fillRect/>
            </a:stretch>
          </p:blipFill>
          <p:spPr>
            <a:xfrm>
              <a:off x="2537967" y="4701197"/>
              <a:ext cx="351739" cy="671029"/>
            </a:xfrm>
            <a:prstGeom prst="rect">
              <a:avLst/>
            </a:prstGeom>
          </p:spPr>
        </p:pic>
        <p:pic>
          <p:nvPicPr>
            <p:cNvPr id="25" name="object 25"/>
            <p:cNvPicPr/>
            <p:nvPr/>
          </p:nvPicPr>
          <p:blipFill>
            <a:blip r:embed="rId5" cstate="print"/>
            <a:stretch>
              <a:fillRect/>
            </a:stretch>
          </p:blipFill>
          <p:spPr>
            <a:xfrm>
              <a:off x="1783333" y="4701197"/>
              <a:ext cx="351739" cy="671029"/>
            </a:xfrm>
            <a:prstGeom prst="rect">
              <a:avLst/>
            </a:prstGeom>
          </p:spPr>
        </p:pic>
        <p:pic>
          <p:nvPicPr>
            <p:cNvPr id="26" name="object 26"/>
            <p:cNvPicPr/>
            <p:nvPr/>
          </p:nvPicPr>
          <p:blipFill>
            <a:blip r:embed="rId3" cstate="print"/>
            <a:stretch>
              <a:fillRect/>
            </a:stretch>
          </p:blipFill>
          <p:spPr>
            <a:xfrm>
              <a:off x="2154174" y="4701197"/>
              <a:ext cx="364680" cy="671029"/>
            </a:xfrm>
            <a:prstGeom prst="rect">
              <a:avLst/>
            </a:prstGeom>
          </p:spPr>
        </p:pic>
        <p:pic>
          <p:nvPicPr>
            <p:cNvPr id="27" name="object 27"/>
            <p:cNvPicPr/>
            <p:nvPr/>
          </p:nvPicPr>
          <p:blipFill>
            <a:blip r:embed="rId3" cstate="print"/>
            <a:stretch>
              <a:fillRect/>
            </a:stretch>
          </p:blipFill>
          <p:spPr>
            <a:xfrm>
              <a:off x="1015733" y="4704118"/>
              <a:ext cx="364680" cy="671029"/>
            </a:xfrm>
            <a:prstGeom prst="rect">
              <a:avLst/>
            </a:prstGeom>
          </p:spPr>
        </p:pic>
        <p:pic>
          <p:nvPicPr>
            <p:cNvPr id="28" name="object 28"/>
            <p:cNvPicPr/>
            <p:nvPr/>
          </p:nvPicPr>
          <p:blipFill>
            <a:blip r:embed="rId5" cstate="print"/>
            <a:stretch>
              <a:fillRect/>
            </a:stretch>
          </p:blipFill>
          <p:spPr>
            <a:xfrm>
              <a:off x="2908807" y="4701197"/>
              <a:ext cx="351739" cy="671029"/>
            </a:xfrm>
            <a:prstGeom prst="rect">
              <a:avLst/>
            </a:prstGeom>
          </p:spPr>
        </p:pic>
      </p:grpSp>
      <p:sp>
        <p:nvSpPr>
          <p:cNvPr id="29" name="object 29"/>
          <p:cNvSpPr/>
          <p:nvPr/>
        </p:nvSpPr>
        <p:spPr>
          <a:xfrm>
            <a:off x="4333018" y="3167348"/>
            <a:ext cx="1399223" cy="548640"/>
          </a:xfrm>
          <a:custGeom>
            <a:avLst/>
            <a:gdLst/>
            <a:ahLst/>
            <a:cxnLst/>
            <a:rect l="l" t="t" r="r" b="b"/>
            <a:pathLst>
              <a:path w="1865629" h="731520">
                <a:moveTo>
                  <a:pt x="1743328" y="0"/>
                </a:moveTo>
                <a:lnTo>
                  <a:pt x="121919" y="0"/>
                </a:lnTo>
                <a:lnTo>
                  <a:pt x="74473" y="9584"/>
                </a:lnTo>
                <a:lnTo>
                  <a:pt x="35718" y="35718"/>
                </a:lnTo>
                <a:lnTo>
                  <a:pt x="9584" y="74473"/>
                </a:lnTo>
                <a:lnTo>
                  <a:pt x="0" y="121920"/>
                </a:lnTo>
                <a:lnTo>
                  <a:pt x="0" y="609600"/>
                </a:lnTo>
                <a:lnTo>
                  <a:pt x="9584" y="657099"/>
                </a:lnTo>
                <a:lnTo>
                  <a:pt x="35718" y="695848"/>
                </a:lnTo>
                <a:lnTo>
                  <a:pt x="74473" y="721953"/>
                </a:lnTo>
                <a:lnTo>
                  <a:pt x="121919" y="731520"/>
                </a:lnTo>
                <a:lnTo>
                  <a:pt x="1743328" y="731520"/>
                </a:lnTo>
                <a:lnTo>
                  <a:pt x="1790775" y="721953"/>
                </a:lnTo>
                <a:lnTo>
                  <a:pt x="1829530" y="695848"/>
                </a:lnTo>
                <a:lnTo>
                  <a:pt x="1855664" y="657099"/>
                </a:lnTo>
                <a:lnTo>
                  <a:pt x="1865248" y="609600"/>
                </a:lnTo>
                <a:lnTo>
                  <a:pt x="1865248" y="121920"/>
                </a:lnTo>
                <a:lnTo>
                  <a:pt x="1855664" y="74473"/>
                </a:lnTo>
                <a:lnTo>
                  <a:pt x="1829530" y="35718"/>
                </a:lnTo>
                <a:lnTo>
                  <a:pt x="1790775" y="9584"/>
                </a:lnTo>
                <a:lnTo>
                  <a:pt x="1743328" y="0"/>
                </a:lnTo>
                <a:close/>
              </a:path>
            </a:pathLst>
          </a:custGeom>
          <a:solidFill>
            <a:srgbClr val="0E9ED4"/>
          </a:solidFill>
        </p:spPr>
        <p:txBody>
          <a:bodyPr wrap="square" lIns="0" tIns="0" rIns="0" bIns="0" rtlCol="0"/>
          <a:lstStyle/>
          <a:p>
            <a:endParaRPr sz="1350"/>
          </a:p>
        </p:txBody>
      </p:sp>
      <p:sp>
        <p:nvSpPr>
          <p:cNvPr id="30" name="object 30"/>
          <p:cNvSpPr txBox="1"/>
          <p:nvPr/>
        </p:nvSpPr>
        <p:spPr>
          <a:xfrm>
            <a:off x="4482655" y="3321176"/>
            <a:ext cx="1099185" cy="208230"/>
          </a:xfrm>
          <a:prstGeom prst="rect">
            <a:avLst/>
          </a:prstGeom>
        </p:spPr>
        <p:txBody>
          <a:bodyPr vert="horz" wrap="square" lIns="0" tIns="11906" rIns="0" bIns="0" rtlCol="0">
            <a:spAutoFit/>
          </a:bodyPr>
          <a:lstStyle/>
          <a:p>
            <a:pPr marL="9525">
              <a:spcBef>
                <a:spcPts val="94"/>
              </a:spcBef>
            </a:pPr>
            <a:r>
              <a:rPr sz="1275" spc="49">
                <a:solidFill>
                  <a:srgbClr val="FFFFFF"/>
                </a:solidFill>
                <a:latin typeface="Calibri"/>
                <a:cs typeface="Calibri"/>
              </a:rPr>
              <a:t>Low</a:t>
            </a:r>
            <a:r>
              <a:rPr sz="1275" spc="-26">
                <a:solidFill>
                  <a:srgbClr val="FFFFFF"/>
                </a:solidFill>
                <a:latin typeface="Calibri"/>
                <a:cs typeface="Calibri"/>
              </a:rPr>
              <a:t> </a:t>
            </a:r>
            <a:r>
              <a:rPr sz="1275" spc="-8">
                <a:solidFill>
                  <a:srgbClr val="FFFFFF"/>
                </a:solidFill>
                <a:latin typeface="Calibri"/>
                <a:cs typeface="Calibri"/>
              </a:rPr>
              <a:t>probability</a:t>
            </a:r>
            <a:endParaRPr sz="1275">
              <a:latin typeface="Calibri"/>
              <a:cs typeface="Calibri"/>
            </a:endParaRPr>
          </a:p>
        </p:txBody>
      </p:sp>
      <p:sp>
        <p:nvSpPr>
          <p:cNvPr id="31" name="object 31"/>
          <p:cNvSpPr/>
          <p:nvPr/>
        </p:nvSpPr>
        <p:spPr>
          <a:xfrm>
            <a:off x="4340829" y="3916299"/>
            <a:ext cx="1386364" cy="519113"/>
          </a:xfrm>
          <a:custGeom>
            <a:avLst/>
            <a:gdLst/>
            <a:ahLst/>
            <a:cxnLst/>
            <a:rect l="l" t="t" r="r" b="b"/>
            <a:pathLst>
              <a:path w="1848484" h="692150">
                <a:moveTo>
                  <a:pt x="1732914" y="0"/>
                </a:moveTo>
                <a:lnTo>
                  <a:pt x="115442" y="0"/>
                </a:lnTo>
                <a:lnTo>
                  <a:pt x="70508" y="9052"/>
                </a:lnTo>
                <a:lnTo>
                  <a:pt x="33813" y="33750"/>
                </a:lnTo>
                <a:lnTo>
                  <a:pt x="9072" y="70401"/>
                </a:lnTo>
                <a:lnTo>
                  <a:pt x="0" y="115316"/>
                </a:lnTo>
                <a:lnTo>
                  <a:pt x="0" y="576834"/>
                </a:lnTo>
                <a:lnTo>
                  <a:pt x="9072" y="621748"/>
                </a:lnTo>
                <a:lnTo>
                  <a:pt x="33813" y="658399"/>
                </a:lnTo>
                <a:lnTo>
                  <a:pt x="70508" y="683097"/>
                </a:lnTo>
                <a:lnTo>
                  <a:pt x="115442" y="692150"/>
                </a:lnTo>
                <a:lnTo>
                  <a:pt x="1732914" y="692150"/>
                </a:lnTo>
                <a:lnTo>
                  <a:pt x="1777829" y="683097"/>
                </a:lnTo>
                <a:lnTo>
                  <a:pt x="1814480" y="658399"/>
                </a:lnTo>
                <a:lnTo>
                  <a:pt x="1839178" y="621748"/>
                </a:lnTo>
                <a:lnTo>
                  <a:pt x="1848230" y="576834"/>
                </a:lnTo>
                <a:lnTo>
                  <a:pt x="1848230" y="115316"/>
                </a:lnTo>
                <a:lnTo>
                  <a:pt x="1839178" y="70401"/>
                </a:lnTo>
                <a:lnTo>
                  <a:pt x="1814480" y="33750"/>
                </a:lnTo>
                <a:lnTo>
                  <a:pt x="1777829" y="9052"/>
                </a:lnTo>
                <a:lnTo>
                  <a:pt x="1732914" y="0"/>
                </a:lnTo>
                <a:close/>
              </a:path>
            </a:pathLst>
          </a:custGeom>
          <a:solidFill>
            <a:srgbClr val="E97031"/>
          </a:solidFill>
        </p:spPr>
        <p:txBody>
          <a:bodyPr wrap="square" lIns="0" tIns="0" rIns="0" bIns="0" rtlCol="0"/>
          <a:lstStyle/>
          <a:p>
            <a:endParaRPr sz="1350"/>
          </a:p>
        </p:txBody>
      </p:sp>
      <p:sp>
        <p:nvSpPr>
          <p:cNvPr id="32" name="object 32"/>
          <p:cNvSpPr txBox="1"/>
          <p:nvPr/>
        </p:nvSpPr>
        <p:spPr>
          <a:xfrm>
            <a:off x="4569143" y="3955980"/>
            <a:ext cx="931545" cy="404919"/>
          </a:xfrm>
          <a:prstGeom prst="rect">
            <a:avLst/>
          </a:prstGeom>
        </p:spPr>
        <p:txBody>
          <a:bodyPr vert="horz" wrap="square" lIns="0" tIns="12383" rIns="0" bIns="0" rtlCol="0">
            <a:spAutoFit/>
          </a:bodyPr>
          <a:lstStyle/>
          <a:p>
            <a:pPr marL="9525">
              <a:spcBef>
                <a:spcPts val="98"/>
              </a:spcBef>
            </a:pPr>
            <a:r>
              <a:rPr sz="1275" spc="-8">
                <a:solidFill>
                  <a:srgbClr val="FFFFFF"/>
                </a:solidFill>
                <a:latin typeface="Calibri"/>
                <a:cs typeface="Calibri"/>
              </a:rPr>
              <a:t>Intermediate</a:t>
            </a:r>
            <a:endParaRPr sz="1275">
              <a:latin typeface="Calibri"/>
              <a:cs typeface="Calibri"/>
            </a:endParaRPr>
          </a:p>
          <a:p>
            <a:pPr marL="87154">
              <a:spcBef>
                <a:spcPts val="38"/>
              </a:spcBef>
            </a:pPr>
            <a:r>
              <a:rPr sz="1275" spc="-8">
                <a:solidFill>
                  <a:srgbClr val="FFFFFF"/>
                </a:solidFill>
                <a:latin typeface="Calibri"/>
                <a:cs typeface="Calibri"/>
              </a:rPr>
              <a:t>probability</a:t>
            </a:r>
            <a:endParaRPr sz="1275">
              <a:latin typeface="Calibri"/>
              <a:cs typeface="Calibri"/>
            </a:endParaRPr>
          </a:p>
        </p:txBody>
      </p:sp>
      <p:sp>
        <p:nvSpPr>
          <p:cNvPr id="33" name="object 33"/>
          <p:cNvSpPr/>
          <p:nvPr/>
        </p:nvSpPr>
        <p:spPr>
          <a:xfrm>
            <a:off x="4333018" y="4645437"/>
            <a:ext cx="1399223" cy="548640"/>
          </a:xfrm>
          <a:custGeom>
            <a:avLst/>
            <a:gdLst/>
            <a:ahLst/>
            <a:cxnLst/>
            <a:rect l="l" t="t" r="r" b="b"/>
            <a:pathLst>
              <a:path w="1865629" h="731520">
                <a:moveTo>
                  <a:pt x="1743328" y="0"/>
                </a:moveTo>
                <a:lnTo>
                  <a:pt x="121919" y="0"/>
                </a:lnTo>
                <a:lnTo>
                  <a:pt x="74473" y="9584"/>
                </a:lnTo>
                <a:lnTo>
                  <a:pt x="35718" y="35718"/>
                </a:lnTo>
                <a:lnTo>
                  <a:pt x="9584" y="74473"/>
                </a:lnTo>
                <a:lnTo>
                  <a:pt x="0" y="121919"/>
                </a:lnTo>
                <a:lnTo>
                  <a:pt x="0" y="609587"/>
                </a:lnTo>
                <a:lnTo>
                  <a:pt x="9584" y="657046"/>
                </a:lnTo>
                <a:lnTo>
                  <a:pt x="35718" y="695804"/>
                </a:lnTo>
                <a:lnTo>
                  <a:pt x="74473" y="721937"/>
                </a:lnTo>
                <a:lnTo>
                  <a:pt x="121919" y="731519"/>
                </a:lnTo>
                <a:lnTo>
                  <a:pt x="1743328" y="731519"/>
                </a:lnTo>
                <a:lnTo>
                  <a:pt x="1790775" y="721937"/>
                </a:lnTo>
                <a:lnTo>
                  <a:pt x="1829530" y="695804"/>
                </a:lnTo>
                <a:lnTo>
                  <a:pt x="1855664" y="657046"/>
                </a:lnTo>
                <a:lnTo>
                  <a:pt x="1865248" y="609587"/>
                </a:lnTo>
                <a:lnTo>
                  <a:pt x="1865248" y="121919"/>
                </a:lnTo>
                <a:lnTo>
                  <a:pt x="1855664" y="74473"/>
                </a:lnTo>
                <a:lnTo>
                  <a:pt x="1829530" y="35718"/>
                </a:lnTo>
                <a:lnTo>
                  <a:pt x="1790775" y="9584"/>
                </a:lnTo>
                <a:lnTo>
                  <a:pt x="1743328" y="0"/>
                </a:lnTo>
                <a:close/>
              </a:path>
            </a:pathLst>
          </a:custGeom>
          <a:solidFill>
            <a:srgbClr val="C00000"/>
          </a:solidFill>
        </p:spPr>
        <p:txBody>
          <a:bodyPr wrap="square" lIns="0" tIns="0" rIns="0" bIns="0" rtlCol="0"/>
          <a:lstStyle/>
          <a:p>
            <a:endParaRPr sz="1350"/>
          </a:p>
        </p:txBody>
      </p:sp>
      <p:sp>
        <p:nvSpPr>
          <p:cNvPr id="34" name="object 34"/>
          <p:cNvSpPr txBox="1"/>
          <p:nvPr/>
        </p:nvSpPr>
        <p:spPr>
          <a:xfrm>
            <a:off x="4464368" y="4799551"/>
            <a:ext cx="1136809" cy="208230"/>
          </a:xfrm>
          <a:prstGeom prst="rect">
            <a:avLst/>
          </a:prstGeom>
        </p:spPr>
        <p:txBody>
          <a:bodyPr vert="horz" wrap="square" lIns="0" tIns="11906" rIns="0" bIns="0" rtlCol="0">
            <a:spAutoFit/>
          </a:bodyPr>
          <a:lstStyle/>
          <a:p>
            <a:pPr marL="9525">
              <a:spcBef>
                <a:spcPts val="94"/>
              </a:spcBef>
            </a:pPr>
            <a:r>
              <a:rPr sz="1275" spc="45">
                <a:solidFill>
                  <a:srgbClr val="FFFFFF"/>
                </a:solidFill>
                <a:latin typeface="Calibri"/>
                <a:cs typeface="Calibri"/>
              </a:rPr>
              <a:t>High</a:t>
            </a:r>
            <a:r>
              <a:rPr sz="1275" spc="-15">
                <a:solidFill>
                  <a:srgbClr val="FFFFFF"/>
                </a:solidFill>
                <a:latin typeface="Calibri"/>
                <a:cs typeface="Calibri"/>
              </a:rPr>
              <a:t> </a:t>
            </a:r>
            <a:r>
              <a:rPr sz="1275" spc="-8">
                <a:solidFill>
                  <a:srgbClr val="FFFFFF"/>
                </a:solidFill>
                <a:latin typeface="Calibri"/>
                <a:cs typeface="Calibri"/>
              </a:rPr>
              <a:t>probability</a:t>
            </a:r>
            <a:endParaRPr sz="1275">
              <a:latin typeface="Calibri"/>
              <a:cs typeface="Calibri"/>
            </a:endParaRPr>
          </a:p>
        </p:txBody>
      </p:sp>
      <p:pic>
        <p:nvPicPr>
          <p:cNvPr id="35" name="object 35"/>
          <p:cNvPicPr/>
          <p:nvPr/>
        </p:nvPicPr>
        <p:blipFill>
          <a:blip r:embed="rId6" cstate="print"/>
          <a:stretch>
            <a:fillRect/>
          </a:stretch>
        </p:blipFill>
        <p:spPr>
          <a:xfrm>
            <a:off x="6049890" y="3199542"/>
            <a:ext cx="235539" cy="493776"/>
          </a:xfrm>
          <a:prstGeom prst="rect">
            <a:avLst/>
          </a:prstGeom>
        </p:spPr>
      </p:pic>
      <p:pic>
        <p:nvPicPr>
          <p:cNvPr id="36" name="object 36"/>
          <p:cNvPicPr/>
          <p:nvPr/>
        </p:nvPicPr>
        <p:blipFill>
          <a:blip r:embed="rId7" cstate="print"/>
          <a:stretch>
            <a:fillRect/>
          </a:stretch>
        </p:blipFill>
        <p:spPr>
          <a:xfrm>
            <a:off x="6045042" y="4677612"/>
            <a:ext cx="235776" cy="493776"/>
          </a:xfrm>
          <a:prstGeom prst="rect">
            <a:avLst/>
          </a:prstGeom>
        </p:spPr>
      </p:pic>
      <p:pic>
        <p:nvPicPr>
          <p:cNvPr id="37" name="object 37"/>
          <p:cNvPicPr/>
          <p:nvPr/>
        </p:nvPicPr>
        <p:blipFill>
          <a:blip r:embed="rId8" cstate="print"/>
          <a:stretch>
            <a:fillRect/>
          </a:stretch>
        </p:blipFill>
        <p:spPr>
          <a:xfrm>
            <a:off x="6049890" y="3933729"/>
            <a:ext cx="235539" cy="493776"/>
          </a:xfrm>
          <a:prstGeom prst="rect">
            <a:avLst/>
          </a:prstGeom>
        </p:spPr>
      </p:pic>
      <p:sp>
        <p:nvSpPr>
          <p:cNvPr id="38" name="object 38"/>
          <p:cNvSpPr/>
          <p:nvPr/>
        </p:nvSpPr>
        <p:spPr>
          <a:xfrm>
            <a:off x="5731955" y="3398805"/>
            <a:ext cx="239554" cy="85725"/>
          </a:xfrm>
          <a:custGeom>
            <a:avLst/>
            <a:gdLst/>
            <a:ahLst/>
            <a:cxnLst/>
            <a:rect l="l" t="t" r="r" b="b"/>
            <a:pathLst>
              <a:path w="319404" h="114300">
                <a:moveTo>
                  <a:pt x="204724" y="0"/>
                </a:moveTo>
                <a:lnTo>
                  <a:pt x="204724" y="114300"/>
                </a:lnTo>
                <a:lnTo>
                  <a:pt x="280924" y="76200"/>
                </a:lnTo>
                <a:lnTo>
                  <a:pt x="223774" y="76200"/>
                </a:lnTo>
                <a:lnTo>
                  <a:pt x="223774" y="38100"/>
                </a:lnTo>
                <a:lnTo>
                  <a:pt x="280924" y="38100"/>
                </a:lnTo>
                <a:lnTo>
                  <a:pt x="204724" y="0"/>
                </a:lnTo>
                <a:close/>
              </a:path>
              <a:path w="319404" h="114300">
                <a:moveTo>
                  <a:pt x="204724" y="38100"/>
                </a:moveTo>
                <a:lnTo>
                  <a:pt x="0" y="38100"/>
                </a:lnTo>
                <a:lnTo>
                  <a:pt x="0" y="76200"/>
                </a:lnTo>
                <a:lnTo>
                  <a:pt x="204724" y="76200"/>
                </a:lnTo>
                <a:lnTo>
                  <a:pt x="204724" y="38100"/>
                </a:lnTo>
                <a:close/>
              </a:path>
              <a:path w="319404" h="114300">
                <a:moveTo>
                  <a:pt x="280924" y="38100"/>
                </a:moveTo>
                <a:lnTo>
                  <a:pt x="223774" y="38100"/>
                </a:lnTo>
                <a:lnTo>
                  <a:pt x="223774" y="76200"/>
                </a:lnTo>
                <a:lnTo>
                  <a:pt x="280924" y="76200"/>
                </a:lnTo>
                <a:lnTo>
                  <a:pt x="319024" y="57150"/>
                </a:lnTo>
                <a:lnTo>
                  <a:pt x="280924" y="38100"/>
                </a:lnTo>
                <a:close/>
              </a:path>
            </a:pathLst>
          </a:custGeom>
          <a:solidFill>
            <a:srgbClr val="155F82"/>
          </a:solidFill>
        </p:spPr>
        <p:txBody>
          <a:bodyPr wrap="square" lIns="0" tIns="0" rIns="0" bIns="0" rtlCol="0"/>
          <a:lstStyle/>
          <a:p>
            <a:endParaRPr sz="1350"/>
          </a:p>
        </p:txBody>
      </p:sp>
      <p:sp>
        <p:nvSpPr>
          <p:cNvPr id="39" name="object 39"/>
          <p:cNvSpPr/>
          <p:nvPr/>
        </p:nvSpPr>
        <p:spPr>
          <a:xfrm>
            <a:off x="5727002" y="4142232"/>
            <a:ext cx="239554" cy="85725"/>
          </a:xfrm>
          <a:custGeom>
            <a:avLst/>
            <a:gdLst/>
            <a:ahLst/>
            <a:cxnLst/>
            <a:rect l="l" t="t" r="r" b="b"/>
            <a:pathLst>
              <a:path w="319404" h="114300">
                <a:moveTo>
                  <a:pt x="204850" y="0"/>
                </a:moveTo>
                <a:lnTo>
                  <a:pt x="204850" y="114300"/>
                </a:lnTo>
                <a:lnTo>
                  <a:pt x="281050" y="76200"/>
                </a:lnTo>
                <a:lnTo>
                  <a:pt x="223900" y="76200"/>
                </a:lnTo>
                <a:lnTo>
                  <a:pt x="223900" y="38100"/>
                </a:lnTo>
                <a:lnTo>
                  <a:pt x="281050" y="38100"/>
                </a:lnTo>
                <a:lnTo>
                  <a:pt x="204850" y="0"/>
                </a:lnTo>
                <a:close/>
              </a:path>
              <a:path w="319404" h="114300">
                <a:moveTo>
                  <a:pt x="204850" y="38100"/>
                </a:moveTo>
                <a:lnTo>
                  <a:pt x="0" y="38100"/>
                </a:lnTo>
                <a:lnTo>
                  <a:pt x="0" y="76200"/>
                </a:lnTo>
                <a:lnTo>
                  <a:pt x="204850" y="76200"/>
                </a:lnTo>
                <a:lnTo>
                  <a:pt x="204850" y="38100"/>
                </a:lnTo>
                <a:close/>
              </a:path>
              <a:path w="319404" h="114300">
                <a:moveTo>
                  <a:pt x="281050" y="38100"/>
                </a:moveTo>
                <a:lnTo>
                  <a:pt x="223900" y="38100"/>
                </a:lnTo>
                <a:lnTo>
                  <a:pt x="223900" y="76200"/>
                </a:lnTo>
                <a:lnTo>
                  <a:pt x="281050" y="76200"/>
                </a:lnTo>
                <a:lnTo>
                  <a:pt x="319150" y="57150"/>
                </a:lnTo>
                <a:lnTo>
                  <a:pt x="281050" y="38100"/>
                </a:lnTo>
                <a:close/>
              </a:path>
            </a:pathLst>
          </a:custGeom>
          <a:solidFill>
            <a:srgbClr val="155F82"/>
          </a:solidFill>
        </p:spPr>
        <p:txBody>
          <a:bodyPr wrap="square" lIns="0" tIns="0" rIns="0" bIns="0" rtlCol="0"/>
          <a:lstStyle/>
          <a:p>
            <a:endParaRPr sz="1350"/>
          </a:p>
        </p:txBody>
      </p:sp>
      <p:sp>
        <p:nvSpPr>
          <p:cNvPr id="40" name="object 40"/>
          <p:cNvSpPr/>
          <p:nvPr/>
        </p:nvSpPr>
        <p:spPr>
          <a:xfrm>
            <a:off x="5727002" y="4878134"/>
            <a:ext cx="239554" cy="85725"/>
          </a:xfrm>
          <a:custGeom>
            <a:avLst/>
            <a:gdLst/>
            <a:ahLst/>
            <a:cxnLst/>
            <a:rect l="l" t="t" r="r" b="b"/>
            <a:pathLst>
              <a:path w="319404" h="114300">
                <a:moveTo>
                  <a:pt x="204850" y="0"/>
                </a:moveTo>
                <a:lnTo>
                  <a:pt x="204850" y="114300"/>
                </a:lnTo>
                <a:lnTo>
                  <a:pt x="281050" y="76200"/>
                </a:lnTo>
                <a:lnTo>
                  <a:pt x="223900" y="76200"/>
                </a:lnTo>
                <a:lnTo>
                  <a:pt x="223900" y="38100"/>
                </a:lnTo>
                <a:lnTo>
                  <a:pt x="281050" y="38100"/>
                </a:lnTo>
                <a:lnTo>
                  <a:pt x="204850" y="0"/>
                </a:lnTo>
                <a:close/>
              </a:path>
              <a:path w="319404" h="114300">
                <a:moveTo>
                  <a:pt x="204850" y="38100"/>
                </a:moveTo>
                <a:lnTo>
                  <a:pt x="0" y="38100"/>
                </a:lnTo>
                <a:lnTo>
                  <a:pt x="0" y="76200"/>
                </a:lnTo>
                <a:lnTo>
                  <a:pt x="204850" y="76200"/>
                </a:lnTo>
                <a:lnTo>
                  <a:pt x="204850" y="38100"/>
                </a:lnTo>
                <a:close/>
              </a:path>
              <a:path w="319404" h="114300">
                <a:moveTo>
                  <a:pt x="281050" y="38100"/>
                </a:moveTo>
                <a:lnTo>
                  <a:pt x="223900" y="38100"/>
                </a:lnTo>
                <a:lnTo>
                  <a:pt x="223900" y="76200"/>
                </a:lnTo>
                <a:lnTo>
                  <a:pt x="281050" y="76200"/>
                </a:lnTo>
                <a:lnTo>
                  <a:pt x="319150" y="57150"/>
                </a:lnTo>
                <a:lnTo>
                  <a:pt x="281050" y="38100"/>
                </a:lnTo>
                <a:close/>
              </a:path>
            </a:pathLst>
          </a:custGeom>
          <a:solidFill>
            <a:srgbClr val="155F82"/>
          </a:solidFill>
        </p:spPr>
        <p:txBody>
          <a:bodyPr wrap="square" lIns="0" tIns="0" rIns="0" bIns="0" rtlCol="0"/>
          <a:lstStyle/>
          <a:p>
            <a:endParaRPr sz="1350"/>
          </a:p>
        </p:txBody>
      </p:sp>
      <p:sp>
        <p:nvSpPr>
          <p:cNvPr id="41" name="object 41"/>
          <p:cNvSpPr txBox="1"/>
          <p:nvPr/>
        </p:nvSpPr>
        <p:spPr>
          <a:xfrm>
            <a:off x="6364033" y="3241167"/>
            <a:ext cx="1467803" cy="345416"/>
          </a:xfrm>
          <a:prstGeom prst="rect">
            <a:avLst/>
          </a:prstGeom>
        </p:spPr>
        <p:txBody>
          <a:bodyPr vert="horz" wrap="square" lIns="0" tIns="10478" rIns="0" bIns="0" rtlCol="0">
            <a:spAutoFit/>
          </a:bodyPr>
          <a:lstStyle/>
          <a:p>
            <a:pPr marL="9525">
              <a:spcBef>
                <a:spcPts val="83"/>
              </a:spcBef>
            </a:pPr>
            <a:r>
              <a:rPr sz="1088" b="1" spc="53">
                <a:latin typeface="Calibri"/>
                <a:cs typeface="Calibri"/>
              </a:rPr>
              <a:t>Low</a:t>
            </a:r>
            <a:r>
              <a:rPr sz="1088" b="1" spc="-23">
                <a:latin typeface="Calibri"/>
                <a:cs typeface="Calibri"/>
              </a:rPr>
              <a:t> </a:t>
            </a:r>
            <a:r>
              <a:rPr sz="1088" b="1" spc="30">
                <a:latin typeface="Calibri"/>
                <a:cs typeface="Calibri"/>
              </a:rPr>
              <a:t>probability:</a:t>
            </a:r>
            <a:endParaRPr sz="1088">
              <a:latin typeface="Calibri"/>
              <a:cs typeface="Calibri"/>
            </a:endParaRPr>
          </a:p>
          <a:p>
            <a:pPr marL="9525">
              <a:spcBef>
                <a:spcPts val="19"/>
              </a:spcBef>
            </a:pPr>
            <a:r>
              <a:rPr sz="1088" spc="8">
                <a:latin typeface="Calibri"/>
                <a:cs typeface="Calibri"/>
              </a:rPr>
              <a:t>Not</a:t>
            </a:r>
            <a:r>
              <a:rPr sz="1088" spc="120">
                <a:latin typeface="Calibri"/>
                <a:cs typeface="Calibri"/>
              </a:rPr>
              <a:t> </a:t>
            </a:r>
            <a:r>
              <a:rPr sz="1088" spc="8">
                <a:latin typeface="Calibri"/>
                <a:cs typeface="Calibri"/>
              </a:rPr>
              <a:t>Alzheimer’s</a:t>
            </a:r>
            <a:r>
              <a:rPr sz="1088" spc="143">
                <a:latin typeface="Calibri"/>
                <a:cs typeface="Calibri"/>
              </a:rPr>
              <a:t> </a:t>
            </a:r>
            <a:r>
              <a:rPr sz="1088" spc="45">
                <a:latin typeface="Calibri"/>
                <a:cs typeface="Calibri"/>
              </a:rPr>
              <a:t>disease</a:t>
            </a:r>
            <a:endParaRPr sz="1088">
              <a:latin typeface="Calibri"/>
              <a:cs typeface="Calibri"/>
            </a:endParaRPr>
          </a:p>
        </p:txBody>
      </p:sp>
      <p:sp>
        <p:nvSpPr>
          <p:cNvPr id="42" name="object 42"/>
          <p:cNvSpPr txBox="1"/>
          <p:nvPr/>
        </p:nvSpPr>
        <p:spPr>
          <a:xfrm>
            <a:off x="6373464" y="3806285"/>
            <a:ext cx="1668304" cy="680027"/>
          </a:xfrm>
          <a:prstGeom prst="rect">
            <a:avLst/>
          </a:prstGeom>
        </p:spPr>
        <p:txBody>
          <a:bodyPr vert="horz" wrap="square" lIns="0" tIns="9049" rIns="0" bIns="0" rtlCol="0">
            <a:spAutoFit/>
          </a:bodyPr>
          <a:lstStyle/>
          <a:p>
            <a:pPr marL="9525" marR="3810">
              <a:lnSpc>
                <a:spcPct val="101099"/>
              </a:lnSpc>
              <a:spcBef>
                <a:spcPts val="71"/>
              </a:spcBef>
            </a:pPr>
            <a:r>
              <a:rPr sz="1088" b="1" spc="41">
                <a:latin typeface="Calibri"/>
                <a:cs typeface="Calibri"/>
              </a:rPr>
              <a:t>Intermediate</a:t>
            </a:r>
            <a:r>
              <a:rPr sz="1088" b="1" spc="11">
                <a:latin typeface="Calibri"/>
                <a:cs typeface="Calibri"/>
              </a:rPr>
              <a:t> </a:t>
            </a:r>
            <a:r>
              <a:rPr sz="1088" b="1" spc="34">
                <a:latin typeface="Calibri"/>
                <a:cs typeface="Calibri"/>
              </a:rPr>
              <a:t>probability </a:t>
            </a:r>
            <a:r>
              <a:rPr sz="1088" b="1" spc="41">
                <a:latin typeface="Calibri"/>
                <a:cs typeface="Calibri"/>
              </a:rPr>
              <a:t>(0%</a:t>
            </a:r>
            <a:r>
              <a:rPr sz="1088" b="1" spc="4">
                <a:latin typeface="Calibri"/>
                <a:cs typeface="Calibri"/>
              </a:rPr>
              <a:t> </a:t>
            </a:r>
            <a:r>
              <a:rPr sz="1088" b="1">
                <a:latin typeface="Calibri"/>
                <a:cs typeface="Calibri"/>
              </a:rPr>
              <a:t>to</a:t>
            </a:r>
            <a:r>
              <a:rPr sz="1088" b="1" spc="19">
                <a:latin typeface="Calibri"/>
                <a:cs typeface="Calibri"/>
              </a:rPr>
              <a:t> </a:t>
            </a:r>
            <a:r>
              <a:rPr sz="1088" b="1" spc="60">
                <a:latin typeface="Calibri"/>
                <a:cs typeface="Calibri"/>
              </a:rPr>
              <a:t>30%</a:t>
            </a:r>
            <a:r>
              <a:rPr sz="1088" b="1" spc="15">
                <a:latin typeface="Calibri"/>
                <a:cs typeface="Calibri"/>
              </a:rPr>
              <a:t> </a:t>
            </a:r>
            <a:r>
              <a:rPr sz="1088" b="1">
                <a:latin typeface="Calibri"/>
                <a:cs typeface="Calibri"/>
              </a:rPr>
              <a:t>of</a:t>
            </a:r>
            <a:r>
              <a:rPr sz="1088" b="1" spc="8">
                <a:latin typeface="Calibri"/>
                <a:cs typeface="Calibri"/>
              </a:rPr>
              <a:t> </a:t>
            </a:r>
            <a:r>
              <a:rPr sz="1088" b="1" spc="38">
                <a:latin typeface="Calibri"/>
                <a:cs typeface="Calibri"/>
              </a:rPr>
              <a:t>individuals): </a:t>
            </a:r>
            <a:r>
              <a:rPr sz="1088">
                <a:latin typeface="Calibri"/>
                <a:cs typeface="Calibri"/>
              </a:rPr>
              <a:t>Perform</a:t>
            </a:r>
            <a:r>
              <a:rPr sz="1088" spc="26">
                <a:latin typeface="Calibri"/>
                <a:cs typeface="Calibri"/>
              </a:rPr>
              <a:t> </a:t>
            </a:r>
            <a:r>
              <a:rPr sz="1088" spc="120">
                <a:latin typeface="Calibri"/>
                <a:cs typeface="Calibri"/>
              </a:rPr>
              <a:t>CSF</a:t>
            </a:r>
            <a:r>
              <a:rPr sz="1088" spc="19">
                <a:latin typeface="Calibri"/>
                <a:cs typeface="Calibri"/>
              </a:rPr>
              <a:t> </a:t>
            </a:r>
            <a:r>
              <a:rPr sz="1088">
                <a:latin typeface="Calibri"/>
                <a:cs typeface="Calibri"/>
              </a:rPr>
              <a:t>or</a:t>
            </a:r>
            <a:r>
              <a:rPr sz="1088" spc="8">
                <a:latin typeface="Calibri"/>
                <a:cs typeface="Calibri"/>
              </a:rPr>
              <a:t> </a:t>
            </a:r>
            <a:r>
              <a:rPr sz="1088" spc="41">
                <a:latin typeface="Calibri"/>
                <a:cs typeface="Calibri"/>
              </a:rPr>
              <a:t>PET</a:t>
            </a:r>
            <a:r>
              <a:rPr sz="1088" spc="15">
                <a:latin typeface="Calibri"/>
                <a:cs typeface="Calibri"/>
              </a:rPr>
              <a:t> </a:t>
            </a:r>
            <a:r>
              <a:rPr sz="1088" spc="-19">
                <a:latin typeface="Calibri"/>
                <a:cs typeface="Calibri"/>
              </a:rPr>
              <a:t>at </a:t>
            </a:r>
            <a:r>
              <a:rPr sz="1088" b="1" spc="71">
                <a:latin typeface="Calibri"/>
                <a:cs typeface="Calibri"/>
              </a:rPr>
              <a:t>specialist</a:t>
            </a:r>
            <a:r>
              <a:rPr sz="1088" b="1" spc="-15">
                <a:latin typeface="Calibri"/>
                <a:cs typeface="Calibri"/>
              </a:rPr>
              <a:t> </a:t>
            </a:r>
            <a:r>
              <a:rPr sz="1088" b="1" spc="64">
                <a:latin typeface="Calibri"/>
                <a:cs typeface="Calibri"/>
              </a:rPr>
              <a:t>clinic</a:t>
            </a:r>
            <a:endParaRPr sz="1088">
              <a:latin typeface="Calibri"/>
              <a:cs typeface="Calibri"/>
            </a:endParaRPr>
          </a:p>
        </p:txBody>
      </p:sp>
      <p:sp>
        <p:nvSpPr>
          <p:cNvPr id="43" name="object 43"/>
          <p:cNvSpPr txBox="1"/>
          <p:nvPr/>
        </p:nvSpPr>
        <p:spPr>
          <a:xfrm>
            <a:off x="6376607" y="4634960"/>
            <a:ext cx="1594009" cy="510941"/>
          </a:xfrm>
          <a:prstGeom prst="rect">
            <a:avLst/>
          </a:prstGeom>
        </p:spPr>
        <p:txBody>
          <a:bodyPr vert="horz" wrap="square" lIns="0" tIns="9049" rIns="0" bIns="0" rtlCol="0">
            <a:spAutoFit/>
          </a:bodyPr>
          <a:lstStyle/>
          <a:p>
            <a:pPr marL="9525" marR="3810">
              <a:lnSpc>
                <a:spcPct val="101000"/>
              </a:lnSpc>
              <a:spcBef>
                <a:spcPts val="71"/>
              </a:spcBef>
            </a:pPr>
            <a:r>
              <a:rPr sz="1088" b="1" spc="56">
                <a:latin typeface="Calibri"/>
                <a:cs typeface="Calibri"/>
              </a:rPr>
              <a:t>High</a:t>
            </a:r>
            <a:r>
              <a:rPr sz="1088" b="1" spc="-19">
                <a:latin typeface="Calibri"/>
                <a:cs typeface="Calibri"/>
              </a:rPr>
              <a:t> </a:t>
            </a:r>
            <a:r>
              <a:rPr sz="1088" b="1" spc="30">
                <a:latin typeface="Calibri"/>
                <a:cs typeface="Calibri"/>
              </a:rPr>
              <a:t>probability:</a:t>
            </a:r>
            <a:r>
              <a:rPr sz="1088" b="1" spc="375">
                <a:latin typeface="Calibri"/>
                <a:cs typeface="Calibri"/>
              </a:rPr>
              <a:t> </a:t>
            </a:r>
            <a:r>
              <a:rPr sz="1088">
                <a:latin typeface="Calibri"/>
                <a:cs typeface="Calibri"/>
              </a:rPr>
              <a:t>Potential</a:t>
            </a:r>
            <a:r>
              <a:rPr sz="1088" spc="98">
                <a:latin typeface="Calibri"/>
                <a:cs typeface="Calibri"/>
              </a:rPr>
              <a:t> </a:t>
            </a:r>
            <a:r>
              <a:rPr sz="1088" spc="49">
                <a:latin typeface="Calibri"/>
                <a:cs typeface="Calibri"/>
              </a:rPr>
              <a:t>AD</a:t>
            </a:r>
            <a:r>
              <a:rPr sz="1088" spc="45">
                <a:latin typeface="Calibri"/>
                <a:cs typeface="Calibri"/>
              </a:rPr>
              <a:t> </a:t>
            </a:r>
            <a:r>
              <a:rPr sz="1088" spc="34">
                <a:latin typeface="Calibri"/>
                <a:cs typeface="Calibri"/>
              </a:rPr>
              <a:t>diagnosis </a:t>
            </a:r>
            <a:r>
              <a:rPr sz="1088">
                <a:latin typeface="Calibri"/>
                <a:cs typeface="Calibri"/>
              </a:rPr>
              <a:t>Initiate</a:t>
            </a:r>
            <a:r>
              <a:rPr sz="1088" spc="116">
                <a:latin typeface="Calibri"/>
                <a:cs typeface="Calibri"/>
              </a:rPr>
              <a:t> </a:t>
            </a:r>
            <a:r>
              <a:rPr sz="1088">
                <a:latin typeface="Calibri"/>
                <a:cs typeface="Calibri"/>
              </a:rPr>
              <a:t>current</a:t>
            </a:r>
            <a:r>
              <a:rPr sz="1088" spc="120">
                <a:latin typeface="Calibri"/>
                <a:cs typeface="Calibri"/>
              </a:rPr>
              <a:t> </a:t>
            </a:r>
            <a:r>
              <a:rPr sz="1088" spc="-8">
                <a:latin typeface="Calibri"/>
                <a:cs typeface="Calibri"/>
              </a:rPr>
              <a:t>treatments</a:t>
            </a:r>
            <a:endParaRPr sz="1088">
              <a:latin typeface="Calibri"/>
              <a:cs typeface="Calibri"/>
            </a:endParaRPr>
          </a:p>
        </p:txBody>
      </p:sp>
      <p:grpSp>
        <p:nvGrpSpPr>
          <p:cNvPr id="44" name="object 44"/>
          <p:cNvGrpSpPr/>
          <p:nvPr/>
        </p:nvGrpSpPr>
        <p:grpSpPr>
          <a:xfrm>
            <a:off x="8253603" y="3300317"/>
            <a:ext cx="406718" cy="824865"/>
            <a:chOff x="11004804" y="3257422"/>
            <a:chExt cx="542290" cy="1099820"/>
          </a:xfrm>
        </p:grpSpPr>
        <p:sp>
          <p:nvSpPr>
            <p:cNvPr id="45" name="object 45"/>
            <p:cNvSpPr/>
            <p:nvPr/>
          </p:nvSpPr>
          <p:spPr>
            <a:xfrm>
              <a:off x="11004804" y="3257422"/>
              <a:ext cx="542290" cy="576580"/>
            </a:xfrm>
            <a:custGeom>
              <a:avLst/>
              <a:gdLst/>
              <a:ahLst/>
              <a:cxnLst/>
              <a:rect l="l" t="t" r="r" b="b"/>
              <a:pathLst>
                <a:path w="542290" h="576579">
                  <a:moveTo>
                    <a:pt x="135636" y="0"/>
                  </a:moveTo>
                  <a:lnTo>
                    <a:pt x="0" y="121157"/>
                  </a:lnTo>
                  <a:lnTo>
                    <a:pt x="135636" y="271144"/>
                  </a:lnTo>
                  <a:lnTo>
                    <a:pt x="135636" y="203453"/>
                  </a:lnTo>
                  <a:lnTo>
                    <a:pt x="187134" y="216921"/>
                  </a:lnTo>
                  <a:lnTo>
                    <a:pt x="236180" y="234373"/>
                  </a:lnTo>
                  <a:lnTo>
                    <a:pt x="282521" y="255573"/>
                  </a:lnTo>
                  <a:lnTo>
                    <a:pt x="325905" y="280288"/>
                  </a:lnTo>
                  <a:lnTo>
                    <a:pt x="366081" y="308285"/>
                  </a:lnTo>
                  <a:lnTo>
                    <a:pt x="402796" y="339328"/>
                  </a:lnTo>
                  <a:lnTo>
                    <a:pt x="435799" y="373183"/>
                  </a:lnTo>
                  <a:lnTo>
                    <a:pt x="464838" y="409617"/>
                  </a:lnTo>
                  <a:lnTo>
                    <a:pt x="489662" y="448395"/>
                  </a:lnTo>
                  <a:lnTo>
                    <a:pt x="510018" y="489283"/>
                  </a:lnTo>
                  <a:lnTo>
                    <a:pt x="525655" y="532047"/>
                  </a:lnTo>
                  <a:lnTo>
                    <a:pt x="536321" y="576452"/>
                  </a:lnTo>
                  <a:lnTo>
                    <a:pt x="541578" y="533353"/>
                  </a:lnTo>
                  <a:lnTo>
                    <a:pt x="541987" y="490735"/>
                  </a:lnTo>
                  <a:lnTo>
                    <a:pt x="537721" y="448819"/>
                  </a:lnTo>
                  <a:lnTo>
                    <a:pt x="528953" y="407824"/>
                  </a:lnTo>
                  <a:lnTo>
                    <a:pt x="515856" y="367971"/>
                  </a:lnTo>
                  <a:lnTo>
                    <a:pt x="498604" y="329480"/>
                  </a:lnTo>
                  <a:lnTo>
                    <a:pt x="477369" y="292569"/>
                  </a:lnTo>
                  <a:lnTo>
                    <a:pt x="452326" y="257460"/>
                  </a:lnTo>
                  <a:lnTo>
                    <a:pt x="423647" y="224372"/>
                  </a:lnTo>
                  <a:lnTo>
                    <a:pt x="391505" y="193525"/>
                  </a:lnTo>
                  <a:lnTo>
                    <a:pt x="356073" y="165139"/>
                  </a:lnTo>
                  <a:lnTo>
                    <a:pt x="317525" y="139434"/>
                  </a:lnTo>
                  <a:lnTo>
                    <a:pt x="276034" y="116629"/>
                  </a:lnTo>
                  <a:lnTo>
                    <a:pt x="231774" y="96945"/>
                  </a:lnTo>
                  <a:lnTo>
                    <a:pt x="184916" y="80601"/>
                  </a:lnTo>
                  <a:lnTo>
                    <a:pt x="135636" y="67817"/>
                  </a:lnTo>
                  <a:lnTo>
                    <a:pt x="135636" y="0"/>
                  </a:lnTo>
                  <a:close/>
                </a:path>
              </a:pathLst>
            </a:custGeom>
            <a:solidFill>
              <a:srgbClr val="155F82"/>
            </a:solidFill>
          </p:spPr>
          <p:txBody>
            <a:bodyPr wrap="square" lIns="0" tIns="0" rIns="0" bIns="0" rtlCol="0"/>
            <a:lstStyle/>
            <a:p>
              <a:endParaRPr sz="1350"/>
            </a:p>
          </p:txBody>
        </p:sp>
        <p:sp>
          <p:nvSpPr>
            <p:cNvPr id="46" name="object 46"/>
            <p:cNvSpPr/>
            <p:nvPr/>
          </p:nvSpPr>
          <p:spPr>
            <a:xfrm>
              <a:off x="11004804" y="3766057"/>
              <a:ext cx="542290" cy="591185"/>
            </a:xfrm>
            <a:custGeom>
              <a:avLst/>
              <a:gdLst/>
              <a:ahLst/>
              <a:cxnLst/>
              <a:rect l="l" t="t" r="r" b="b"/>
              <a:pathLst>
                <a:path w="542290" h="591185">
                  <a:moveTo>
                    <a:pt x="542290" y="0"/>
                  </a:moveTo>
                  <a:lnTo>
                    <a:pt x="539808" y="43847"/>
                  </a:lnTo>
                  <a:lnTo>
                    <a:pt x="532515" y="86513"/>
                  </a:lnTo>
                  <a:lnTo>
                    <a:pt x="520636" y="127807"/>
                  </a:lnTo>
                  <a:lnTo>
                    <a:pt x="504400" y="167538"/>
                  </a:lnTo>
                  <a:lnTo>
                    <a:pt x="484033" y="205516"/>
                  </a:lnTo>
                  <a:lnTo>
                    <a:pt x="459762" y="241550"/>
                  </a:lnTo>
                  <a:lnTo>
                    <a:pt x="431813" y="275449"/>
                  </a:lnTo>
                  <a:lnTo>
                    <a:pt x="400414" y="307025"/>
                  </a:lnTo>
                  <a:lnTo>
                    <a:pt x="365792" y="336085"/>
                  </a:lnTo>
                  <a:lnTo>
                    <a:pt x="328173" y="362439"/>
                  </a:lnTo>
                  <a:lnTo>
                    <a:pt x="287785" y="385898"/>
                  </a:lnTo>
                  <a:lnTo>
                    <a:pt x="244854" y="406270"/>
                  </a:lnTo>
                  <a:lnTo>
                    <a:pt x="199607" y="423365"/>
                  </a:lnTo>
                  <a:lnTo>
                    <a:pt x="152271" y="436993"/>
                  </a:lnTo>
                  <a:lnTo>
                    <a:pt x="103073" y="446963"/>
                  </a:lnTo>
                  <a:lnTo>
                    <a:pt x="52240" y="453085"/>
                  </a:lnTo>
                  <a:lnTo>
                    <a:pt x="0" y="455168"/>
                  </a:lnTo>
                  <a:lnTo>
                    <a:pt x="0" y="590804"/>
                  </a:lnTo>
                  <a:lnTo>
                    <a:pt x="52240" y="588719"/>
                  </a:lnTo>
                  <a:lnTo>
                    <a:pt x="103073" y="582594"/>
                  </a:lnTo>
                  <a:lnTo>
                    <a:pt x="152271" y="572619"/>
                  </a:lnTo>
                  <a:lnTo>
                    <a:pt x="199607" y="558983"/>
                  </a:lnTo>
                  <a:lnTo>
                    <a:pt x="244854" y="541880"/>
                  </a:lnTo>
                  <a:lnTo>
                    <a:pt x="287785" y="521498"/>
                  </a:lnTo>
                  <a:lnTo>
                    <a:pt x="328173" y="498028"/>
                  </a:lnTo>
                  <a:lnTo>
                    <a:pt x="365792" y="471663"/>
                  </a:lnTo>
                  <a:lnTo>
                    <a:pt x="400414" y="442592"/>
                  </a:lnTo>
                  <a:lnTo>
                    <a:pt x="431813" y="411005"/>
                  </a:lnTo>
                  <a:lnTo>
                    <a:pt x="459762" y="377095"/>
                  </a:lnTo>
                  <a:lnTo>
                    <a:pt x="484033" y="341051"/>
                  </a:lnTo>
                  <a:lnTo>
                    <a:pt x="504400" y="303065"/>
                  </a:lnTo>
                  <a:lnTo>
                    <a:pt x="520636" y="263327"/>
                  </a:lnTo>
                  <a:lnTo>
                    <a:pt x="532515" y="222027"/>
                  </a:lnTo>
                  <a:lnTo>
                    <a:pt x="539808" y="179358"/>
                  </a:lnTo>
                  <a:lnTo>
                    <a:pt x="542290" y="135509"/>
                  </a:lnTo>
                  <a:lnTo>
                    <a:pt x="542290" y="0"/>
                  </a:lnTo>
                  <a:close/>
                </a:path>
              </a:pathLst>
            </a:custGeom>
            <a:solidFill>
              <a:srgbClr val="114D69"/>
            </a:solidFill>
          </p:spPr>
          <p:txBody>
            <a:bodyPr wrap="square" lIns="0" tIns="0" rIns="0" bIns="0" rtlCol="0"/>
            <a:lstStyle/>
            <a:p>
              <a:endParaRPr sz="1350"/>
            </a:p>
          </p:txBody>
        </p:sp>
      </p:grpSp>
      <p:grpSp>
        <p:nvGrpSpPr>
          <p:cNvPr id="47" name="object 47"/>
          <p:cNvGrpSpPr/>
          <p:nvPr/>
        </p:nvGrpSpPr>
        <p:grpSpPr>
          <a:xfrm>
            <a:off x="8254651" y="4170808"/>
            <a:ext cx="411480" cy="821531"/>
            <a:chOff x="11006201" y="4418076"/>
            <a:chExt cx="548640" cy="1095375"/>
          </a:xfrm>
        </p:grpSpPr>
        <p:sp>
          <p:nvSpPr>
            <p:cNvPr id="48" name="object 48"/>
            <p:cNvSpPr/>
            <p:nvPr/>
          </p:nvSpPr>
          <p:spPr>
            <a:xfrm>
              <a:off x="11006201" y="4938522"/>
              <a:ext cx="548640" cy="574675"/>
            </a:xfrm>
            <a:custGeom>
              <a:avLst/>
              <a:gdLst/>
              <a:ahLst/>
              <a:cxnLst/>
              <a:rect l="l" t="t" r="r" b="b"/>
              <a:pathLst>
                <a:path w="548640" h="574675">
                  <a:moveTo>
                    <a:pt x="542290" y="0"/>
                  </a:moveTo>
                  <a:lnTo>
                    <a:pt x="531386" y="43935"/>
                  </a:lnTo>
                  <a:lnTo>
                    <a:pt x="515481" y="86242"/>
                  </a:lnTo>
                  <a:lnTo>
                    <a:pt x="494829" y="126690"/>
                  </a:lnTo>
                  <a:lnTo>
                    <a:pt x="469683" y="165048"/>
                  </a:lnTo>
                  <a:lnTo>
                    <a:pt x="440297" y="201084"/>
                  </a:lnTo>
                  <a:lnTo>
                    <a:pt x="406923" y="234569"/>
                  </a:lnTo>
                  <a:lnTo>
                    <a:pt x="369817" y="265269"/>
                  </a:lnTo>
                  <a:lnTo>
                    <a:pt x="329231" y="292956"/>
                  </a:lnTo>
                  <a:lnTo>
                    <a:pt x="285418" y="317396"/>
                  </a:lnTo>
                  <a:lnTo>
                    <a:pt x="238633" y="338360"/>
                  </a:lnTo>
                  <a:lnTo>
                    <a:pt x="189129" y="355617"/>
                  </a:lnTo>
                  <a:lnTo>
                    <a:pt x="137159" y="368934"/>
                  </a:lnTo>
                  <a:lnTo>
                    <a:pt x="137159" y="300354"/>
                  </a:lnTo>
                  <a:lnTo>
                    <a:pt x="0" y="451865"/>
                  </a:lnTo>
                  <a:lnTo>
                    <a:pt x="137159" y="574674"/>
                  </a:lnTo>
                  <a:lnTo>
                    <a:pt x="137159" y="506094"/>
                  </a:lnTo>
                  <a:lnTo>
                    <a:pt x="187135" y="493387"/>
                  </a:lnTo>
                  <a:lnTo>
                    <a:pt x="234645" y="477129"/>
                  </a:lnTo>
                  <a:lnTo>
                    <a:pt x="279514" y="457539"/>
                  </a:lnTo>
                  <a:lnTo>
                    <a:pt x="321565" y="434840"/>
                  </a:lnTo>
                  <a:lnTo>
                    <a:pt x="360623" y="409250"/>
                  </a:lnTo>
                  <a:lnTo>
                    <a:pt x="396511" y="380990"/>
                  </a:lnTo>
                  <a:lnTo>
                    <a:pt x="429053" y="350280"/>
                  </a:lnTo>
                  <a:lnTo>
                    <a:pt x="458073" y="317341"/>
                  </a:lnTo>
                  <a:lnTo>
                    <a:pt x="483394" y="282392"/>
                  </a:lnTo>
                  <a:lnTo>
                    <a:pt x="504841" y="245655"/>
                  </a:lnTo>
                  <a:lnTo>
                    <a:pt x="522237" y="207349"/>
                  </a:lnTo>
                  <a:lnTo>
                    <a:pt x="535406" y="167695"/>
                  </a:lnTo>
                  <a:lnTo>
                    <a:pt x="544172" y="126913"/>
                  </a:lnTo>
                  <a:lnTo>
                    <a:pt x="548358" y="85222"/>
                  </a:lnTo>
                  <a:lnTo>
                    <a:pt x="547790" y="42845"/>
                  </a:lnTo>
                  <a:lnTo>
                    <a:pt x="542290" y="0"/>
                  </a:lnTo>
                  <a:close/>
                </a:path>
              </a:pathLst>
            </a:custGeom>
            <a:solidFill>
              <a:srgbClr val="155F82"/>
            </a:solidFill>
          </p:spPr>
          <p:txBody>
            <a:bodyPr wrap="square" lIns="0" tIns="0" rIns="0" bIns="0" rtlCol="0"/>
            <a:lstStyle/>
            <a:p>
              <a:endParaRPr sz="1350"/>
            </a:p>
          </p:txBody>
        </p:sp>
        <p:sp>
          <p:nvSpPr>
            <p:cNvPr id="49" name="object 49"/>
            <p:cNvSpPr/>
            <p:nvPr/>
          </p:nvSpPr>
          <p:spPr>
            <a:xfrm>
              <a:off x="11006201" y="4418076"/>
              <a:ext cx="548640" cy="589280"/>
            </a:xfrm>
            <a:custGeom>
              <a:avLst/>
              <a:gdLst/>
              <a:ahLst/>
              <a:cxnLst/>
              <a:rect l="l" t="t" r="r" b="b"/>
              <a:pathLst>
                <a:path w="548640" h="589279">
                  <a:moveTo>
                    <a:pt x="0" y="0"/>
                  </a:moveTo>
                  <a:lnTo>
                    <a:pt x="0" y="137160"/>
                  </a:lnTo>
                  <a:lnTo>
                    <a:pt x="52840" y="139228"/>
                  </a:lnTo>
                  <a:lnTo>
                    <a:pt x="104258" y="145307"/>
                  </a:lnTo>
                  <a:lnTo>
                    <a:pt x="154026" y="155208"/>
                  </a:lnTo>
                  <a:lnTo>
                    <a:pt x="201911" y="168741"/>
                  </a:lnTo>
                  <a:lnTo>
                    <a:pt x="247686" y="185717"/>
                  </a:lnTo>
                  <a:lnTo>
                    <a:pt x="291119" y="205946"/>
                  </a:lnTo>
                  <a:lnTo>
                    <a:pt x="331982" y="229239"/>
                  </a:lnTo>
                  <a:lnTo>
                    <a:pt x="370044" y="255407"/>
                  </a:lnTo>
                  <a:lnTo>
                    <a:pt x="405075" y="284260"/>
                  </a:lnTo>
                  <a:lnTo>
                    <a:pt x="436846" y="315608"/>
                  </a:lnTo>
                  <a:lnTo>
                    <a:pt x="465126" y="349264"/>
                  </a:lnTo>
                  <a:lnTo>
                    <a:pt x="489686" y="385036"/>
                  </a:lnTo>
                  <a:lnTo>
                    <a:pt x="510297" y="422736"/>
                  </a:lnTo>
                  <a:lnTo>
                    <a:pt x="526727" y="462174"/>
                  </a:lnTo>
                  <a:lnTo>
                    <a:pt x="538747" y="503161"/>
                  </a:lnTo>
                  <a:lnTo>
                    <a:pt x="546128" y="545508"/>
                  </a:lnTo>
                  <a:lnTo>
                    <a:pt x="548640" y="589026"/>
                  </a:lnTo>
                  <a:lnTo>
                    <a:pt x="548640" y="451866"/>
                  </a:lnTo>
                  <a:lnTo>
                    <a:pt x="546128" y="408348"/>
                  </a:lnTo>
                  <a:lnTo>
                    <a:pt x="538747" y="366001"/>
                  </a:lnTo>
                  <a:lnTo>
                    <a:pt x="526727" y="325014"/>
                  </a:lnTo>
                  <a:lnTo>
                    <a:pt x="510297" y="285576"/>
                  </a:lnTo>
                  <a:lnTo>
                    <a:pt x="489686" y="247876"/>
                  </a:lnTo>
                  <a:lnTo>
                    <a:pt x="465126" y="212104"/>
                  </a:lnTo>
                  <a:lnTo>
                    <a:pt x="436846" y="178448"/>
                  </a:lnTo>
                  <a:lnTo>
                    <a:pt x="405075" y="147100"/>
                  </a:lnTo>
                  <a:lnTo>
                    <a:pt x="370044" y="118247"/>
                  </a:lnTo>
                  <a:lnTo>
                    <a:pt x="331982" y="92079"/>
                  </a:lnTo>
                  <a:lnTo>
                    <a:pt x="291119" y="68786"/>
                  </a:lnTo>
                  <a:lnTo>
                    <a:pt x="247686" y="48557"/>
                  </a:lnTo>
                  <a:lnTo>
                    <a:pt x="201911" y="31581"/>
                  </a:lnTo>
                  <a:lnTo>
                    <a:pt x="154026" y="18048"/>
                  </a:lnTo>
                  <a:lnTo>
                    <a:pt x="104258" y="8147"/>
                  </a:lnTo>
                  <a:lnTo>
                    <a:pt x="52840" y="2068"/>
                  </a:lnTo>
                  <a:lnTo>
                    <a:pt x="0" y="0"/>
                  </a:lnTo>
                  <a:close/>
                </a:path>
              </a:pathLst>
            </a:custGeom>
            <a:solidFill>
              <a:srgbClr val="114D69"/>
            </a:solidFill>
          </p:spPr>
          <p:txBody>
            <a:bodyPr wrap="square" lIns="0" tIns="0" rIns="0" bIns="0" rtlCol="0"/>
            <a:lstStyle/>
            <a:p>
              <a:endParaRPr sz="1350"/>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1731" y="121880"/>
            <a:ext cx="7825740" cy="1487426"/>
          </a:xfrm>
          <a:prstGeom prst="rect">
            <a:avLst/>
          </a:prstGeom>
        </p:spPr>
        <p:txBody>
          <a:bodyPr vert="horz" wrap="square" lIns="0" tIns="10001" rIns="0" bIns="0" rtlCol="0" anchor="b">
            <a:spAutoFit/>
          </a:bodyPr>
          <a:lstStyle/>
          <a:p>
            <a:pPr marL="9525">
              <a:lnSpc>
                <a:spcPct val="100000"/>
              </a:lnSpc>
              <a:spcBef>
                <a:spcPts val="79"/>
              </a:spcBef>
            </a:pPr>
            <a:r>
              <a:t>Commercially</a:t>
            </a:r>
            <a:r>
              <a:rPr spc="-180"/>
              <a:t> </a:t>
            </a:r>
            <a:r>
              <a:rPr spc="-8"/>
              <a:t>Available</a:t>
            </a:r>
            <a:r>
              <a:rPr spc="-172"/>
              <a:t> </a:t>
            </a:r>
            <a:r>
              <a:t>AD</a:t>
            </a:r>
            <a:r>
              <a:rPr spc="-64"/>
              <a:t> </a:t>
            </a:r>
            <a:r>
              <a:rPr spc="-8"/>
              <a:t>Biomarkers</a:t>
            </a:r>
          </a:p>
        </p:txBody>
      </p:sp>
      <p:graphicFrame>
        <p:nvGraphicFramePr>
          <p:cNvPr id="3" name="object 3"/>
          <p:cNvGraphicFramePr>
            <a:graphicFrameLocks noGrp="1"/>
          </p:cNvGraphicFramePr>
          <p:nvPr/>
        </p:nvGraphicFramePr>
        <p:xfrm>
          <a:off x="91441" y="1623060"/>
          <a:ext cx="8871585" cy="4769167"/>
        </p:xfrm>
        <a:graphic>
          <a:graphicData uri="http://schemas.openxmlformats.org/drawingml/2006/table">
            <a:tbl>
              <a:tblPr firstRow="1" bandRow="1">
                <a:tableStyleId>{2D5ABB26-0587-4C30-8999-92F81FD0307C}</a:tableStyleId>
              </a:tblPr>
              <a:tblGrid>
                <a:gridCol w="220218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936433">
                  <a:extLst>
                    <a:ext uri="{9D8B030D-6E8A-4147-A177-3AD203B41FA5}">
                      <a16:colId xmlns:a16="http://schemas.microsoft.com/office/drawing/2014/main" val="20002"/>
                    </a:ext>
                  </a:extLst>
                </a:gridCol>
                <a:gridCol w="1718309">
                  <a:extLst>
                    <a:ext uri="{9D8B030D-6E8A-4147-A177-3AD203B41FA5}">
                      <a16:colId xmlns:a16="http://schemas.microsoft.com/office/drawing/2014/main" val="20003"/>
                    </a:ext>
                  </a:extLst>
                </a:gridCol>
                <a:gridCol w="1871663">
                  <a:extLst>
                    <a:ext uri="{9D8B030D-6E8A-4147-A177-3AD203B41FA5}">
                      <a16:colId xmlns:a16="http://schemas.microsoft.com/office/drawing/2014/main" val="20004"/>
                    </a:ext>
                  </a:extLst>
                </a:gridCol>
              </a:tblGrid>
              <a:tr h="292418">
                <a:tc>
                  <a:txBody>
                    <a:bodyPr/>
                    <a:lstStyle/>
                    <a:p>
                      <a:pPr marL="60325">
                        <a:lnSpc>
                          <a:spcPct val="100000"/>
                        </a:lnSpc>
                        <a:spcBef>
                          <a:spcPts val="720"/>
                        </a:spcBef>
                      </a:pPr>
                      <a:r>
                        <a:rPr sz="900" b="1">
                          <a:solidFill>
                            <a:srgbClr val="FFFFFF"/>
                          </a:solidFill>
                          <a:latin typeface="Calibri"/>
                          <a:cs typeface="Calibri"/>
                        </a:rPr>
                        <a:t>Test</a:t>
                      </a:r>
                      <a:r>
                        <a:rPr sz="900" b="1" spc="45">
                          <a:solidFill>
                            <a:srgbClr val="FFFFFF"/>
                          </a:solidFill>
                          <a:latin typeface="Calibri"/>
                          <a:cs typeface="Calibri"/>
                        </a:rPr>
                        <a:t> </a:t>
                      </a:r>
                      <a:r>
                        <a:rPr sz="900" b="1" spc="65">
                          <a:solidFill>
                            <a:srgbClr val="FFFFFF"/>
                          </a:solidFill>
                          <a:latin typeface="Calibri"/>
                          <a:cs typeface="Calibri"/>
                        </a:rPr>
                        <a:t>Name</a:t>
                      </a:r>
                      <a:r>
                        <a:rPr sz="900" b="1" spc="20">
                          <a:solidFill>
                            <a:srgbClr val="FFFFFF"/>
                          </a:solidFill>
                          <a:latin typeface="Calibri"/>
                          <a:cs typeface="Calibri"/>
                        </a:rPr>
                        <a:t> </a:t>
                      </a:r>
                      <a:r>
                        <a:rPr sz="900" b="1" spc="-10">
                          <a:solidFill>
                            <a:srgbClr val="FFFFFF"/>
                          </a:solidFill>
                          <a:latin typeface="Calibri"/>
                          <a:cs typeface="Calibri"/>
                        </a:rPr>
                        <a:t>(Developer)</a:t>
                      </a:r>
                      <a:endParaRPr sz="900">
                        <a:latin typeface="Calibri"/>
                        <a:cs typeface="Calibri"/>
                      </a:endParaRPr>
                    </a:p>
                  </a:txBody>
                  <a:tcPr marL="0" marR="0" marT="68580" marB="0">
                    <a:lnT w="28575">
                      <a:solidFill>
                        <a:srgbClr val="000000"/>
                      </a:solidFill>
                      <a:prstDash val="solid"/>
                    </a:lnT>
                    <a:lnB w="28575">
                      <a:solidFill>
                        <a:srgbClr val="000000"/>
                      </a:solidFill>
                      <a:prstDash val="solid"/>
                    </a:lnB>
                    <a:solidFill>
                      <a:srgbClr val="155F82"/>
                    </a:solidFill>
                  </a:tcPr>
                </a:tc>
                <a:tc>
                  <a:txBody>
                    <a:bodyPr/>
                    <a:lstStyle/>
                    <a:p>
                      <a:pPr marL="647700" marR="208279" indent="-58419">
                        <a:lnSpc>
                          <a:spcPct val="100000"/>
                        </a:lnSpc>
                      </a:pPr>
                      <a:r>
                        <a:rPr sz="900" b="1" spc="-10">
                          <a:solidFill>
                            <a:srgbClr val="FFFFFF"/>
                          </a:solidFill>
                          <a:latin typeface="Calibri"/>
                          <a:cs typeface="Calibri"/>
                        </a:rPr>
                        <a:t>Biomarker Modality</a:t>
                      </a:r>
                      <a:endParaRPr sz="900">
                        <a:latin typeface="Calibri"/>
                        <a:cs typeface="Calibri"/>
                      </a:endParaRPr>
                    </a:p>
                  </a:txBody>
                  <a:tcPr marL="0" marR="0" marT="0" marB="0">
                    <a:lnT w="28575">
                      <a:solidFill>
                        <a:srgbClr val="000000"/>
                      </a:solidFill>
                      <a:prstDash val="solid"/>
                    </a:lnT>
                    <a:lnB w="28575">
                      <a:solidFill>
                        <a:srgbClr val="000000"/>
                      </a:solidFill>
                      <a:prstDash val="solid"/>
                    </a:lnB>
                    <a:solidFill>
                      <a:srgbClr val="155F82"/>
                    </a:solidFill>
                  </a:tcPr>
                </a:tc>
                <a:tc>
                  <a:txBody>
                    <a:bodyPr/>
                    <a:lstStyle/>
                    <a:p>
                      <a:pPr marR="313055" algn="ctr">
                        <a:lnSpc>
                          <a:spcPct val="100000"/>
                        </a:lnSpc>
                        <a:spcBef>
                          <a:spcPts val="720"/>
                        </a:spcBef>
                      </a:pPr>
                      <a:r>
                        <a:rPr sz="900" b="1" spc="40">
                          <a:solidFill>
                            <a:srgbClr val="FFFFFF"/>
                          </a:solidFill>
                          <a:latin typeface="Calibri"/>
                          <a:cs typeface="Calibri"/>
                        </a:rPr>
                        <a:t>Biomarkers</a:t>
                      </a:r>
                      <a:endParaRPr sz="900">
                        <a:latin typeface="Calibri"/>
                        <a:cs typeface="Calibri"/>
                      </a:endParaRPr>
                    </a:p>
                  </a:txBody>
                  <a:tcPr marL="0" marR="0" marT="68580" marB="0">
                    <a:lnT w="28575">
                      <a:solidFill>
                        <a:srgbClr val="000000"/>
                      </a:solidFill>
                      <a:prstDash val="solid"/>
                    </a:lnT>
                    <a:lnB w="28575">
                      <a:solidFill>
                        <a:srgbClr val="000000"/>
                      </a:solidFill>
                      <a:prstDash val="solid"/>
                    </a:lnB>
                    <a:solidFill>
                      <a:srgbClr val="155F82"/>
                    </a:solidFill>
                  </a:tcPr>
                </a:tc>
                <a:tc>
                  <a:txBody>
                    <a:bodyPr/>
                    <a:lstStyle/>
                    <a:p>
                      <a:pPr marL="546100">
                        <a:lnSpc>
                          <a:spcPct val="100000"/>
                        </a:lnSpc>
                        <a:spcBef>
                          <a:spcPts val="720"/>
                        </a:spcBef>
                      </a:pPr>
                      <a:r>
                        <a:rPr sz="900" b="1" spc="80">
                          <a:solidFill>
                            <a:srgbClr val="FFFFFF"/>
                          </a:solidFill>
                          <a:latin typeface="Calibri"/>
                          <a:cs typeface="Calibri"/>
                        </a:rPr>
                        <a:t>Assay</a:t>
                      </a:r>
                      <a:r>
                        <a:rPr sz="900" b="1" spc="-20">
                          <a:solidFill>
                            <a:srgbClr val="FFFFFF"/>
                          </a:solidFill>
                          <a:latin typeface="Calibri"/>
                          <a:cs typeface="Calibri"/>
                        </a:rPr>
                        <a:t> </a:t>
                      </a:r>
                      <a:r>
                        <a:rPr sz="900" b="1" spc="-10">
                          <a:solidFill>
                            <a:srgbClr val="FFFFFF"/>
                          </a:solidFill>
                          <a:latin typeface="Calibri"/>
                          <a:cs typeface="Calibri"/>
                        </a:rPr>
                        <a:t>Platform</a:t>
                      </a:r>
                      <a:endParaRPr sz="900">
                        <a:latin typeface="Calibri"/>
                        <a:cs typeface="Calibri"/>
                      </a:endParaRPr>
                    </a:p>
                  </a:txBody>
                  <a:tcPr marL="0" marR="0" marT="68580" marB="0">
                    <a:lnT w="28575">
                      <a:solidFill>
                        <a:srgbClr val="000000"/>
                      </a:solidFill>
                      <a:prstDash val="solid"/>
                    </a:lnT>
                    <a:lnB w="28575">
                      <a:solidFill>
                        <a:srgbClr val="000000"/>
                      </a:solidFill>
                      <a:prstDash val="solid"/>
                    </a:lnB>
                    <a:solidFill>
                      <a:srgbClr val="155F82"/>
                    </a:solidFill>
                  </a:tcPr>
                </a:tc>
                <a:tc>
                  <a:txBody>
                    <a:bodyPr/>
                    <a:lstStyle/>
                    <a:p>
                      <a:pPr marL="130810" algn="ctr">
                        <a:lnSpc>
                          <a:spcPct val="100000"/>
                        </a:lnSpc>
                        <a:spcBef>
                          <a:spcPts val="720"/>
                        </a:spcBef>
                      </a:pPr>
                      <a:r>
                        <a:rPr sz="900" b="1" spc="20">
                          <a:solidFill>
                            <a:srgbClr val="FFFFFF"/>
                          </a:solidFill>
                          <a:latin typeface="Calibri"/>
                          <a:cs typeface="Calibri"/>
                        </a:rPr>
                        <a:t>Regulatory</a:t>
                      </a:r>
                      <a:r>
                        <a:rPr sz="900" b="1" spc="190">
                          <a:solidFill>
                            <a:srgbClr val="FFFFFF"/>
                          </a:solidFill>
                          <a:latin typeface="Calibri"/>
                          <a:cs typeface="Calibri"/>
                        </a:rPr>
                        <a:t> </a:t>
                      </a:r>
                      <a:r>
                        <a:rPr sz="900" b="1" spc="60">
                          <a:solidFill>
                            <a:srgbClr val="FFFFFF"/>
                          </a:solidFill>
                          <a:latin typeface="Calibri"/>
                          <a:cs typeface="Calibri"/>
                        </a:rPr>
                        <a:t>Status</a:t>
                      </a:r>
                      <a:endParaRPr sz="900">
                        <a:latin typeface="Calibri"/>
                        <a:cs typeface="Calibri"/>
                      </a:endParaRPr>
                    </a:p>
                  </a:txBody>
                  <a:tcPr marL="0" marR="0" marT="68580" marB="0">
                    <a:lnT w="28575">
                      <a:solidFill>
                        <a:srgbClr val="000000"/>
                      </a:solidFill>
                      <a:prstDash val="solid"/>
                    </a:lnT>
                    <a:lnB w="28575">
                      <a:solidFill>
                        <a:srgbClr val="000000"/>
                      </a:solidFill>
                      <a:prstDash val="solid"/>
                    </a:lnB>
                    <a:solidFill>
                      <a:srgbClr val="155F82"/>
                    </a:solidFill>
                  </a:tcPr>
                </a:tc>
                <a:extLst>
                  <a:ext uri="{0D108BD9-81ED-4DB2-BD59-A6C34878D82A}">
                    <a16:rowId xmlns:a16="http://schemas.microsoft.com/office/drawing/2014/main" val="10000"/>
                  </a:ext>
                </a:extLst>
              </a:tr>
              <a:tr h="200501">
                <a:tc>
                  <a:txBody>
                    <a:bodyPr/>
                    <a:lstStyle/>
                    <a:p>
                      <a:pPr marL="60325">
                        <a:lnSpc>
                          <a:spcPct val="100000"/>
                        </a:lnSpc>
                        <a:spcBef>
                          <a:spcPts val="240"/>
                        </a:spcBef>
                      </a:pPr>
                      <a:r>
                        <a:rPr sz="900">
                          <a:latin typeface="Calibri"/>
                          <a:cs typeface="Calibri"/>
                        </a:rPr>
                        <a:t>Florbetapir</a:t>
                      </a:r>
                      <a:r>
                        <a:rPr sz="900" spc="229">
                          <a:latin typeface="Calibri"/>
                          <a:cs typeface="Calibri"/>
                        </a:rPr>
                        <a:t> </a:t>
                      </a:r>
                      <a:r>
                        <a:rPr sz="900" spc="-10">
                          <a:latin typeface="Calibri"/>
                          <a:cs typeface="Calibri"/>
                        </a:rPr>
                        <a:t>(Lilly)</a:t>
                      </a:r>
                      <a:endParaRPr sz="900">
                        <a:latin typeface="Calibri"/>
                        <a:cs typeface="Calibri"/>
                      </a:endParaRPr>
                    </a:p>
                  </a:txBody>
                  <a:tcPr marL="0" marR="0" marT="22860" marB="0">
                    <a:lnT w="28575">
                      <a:solidFill>
                        <a:srgbClr val="000000"/>
                      </a:solidFill>
                      <a:prstDash val="solid"/>
                    </a:lnT>
                    <a:solidFill>
                      <a:srgbClr val="E7E7E7"/>
                    </a:solidFill>
                  </a:tcPr>
                </a:tc>
                <a:tc>
                  <a:txBody>
                    <a:bodyPr/>
                    <a:lstStyle/>
                    <a:p>
                      <a:pPr marL="375285" algn="ctr">
                        <a:lnSpc>
                          <a:spcPct val="100000"/>
                        </a:lnSpc>
                        <a:spcBef>
                          <a:spcPts val="240"/>
                        </a:spcBef>
                      </a:pPr>
                      <a:r>
                        <a:rPr sz="900">
                          <a:latin typeface="Calibri"/>
                          <a:cs typeface="Calibri"/>
                        </a:rPr>
                        <a:t>Amyloid</a:t>
                      </a:r>
                      <a:r>
                        <a:rPr sz="900" spc="145">
                          <a:latin typeface="Calibri"/>
                          <a:cs typeface="Calibri"/>
                        </a:rPr>
                        <a:t> </a:t>
                      </a:r>
                      <a:r>
                        <a:rPr sz="900" spc="-25">
                          <a:latin typeface="Calibri"/>
                          <a:cs typeface="Calibri"/>
                        </a:rPr>
                        <a:t>PET</a:t>
                      </a:r>
                      <a:endParaRPr sz="900">
                        <a:latin typeface="Calibri"/>
                        <a:cs typeface="Calibri"/>
                      </a:endParaRPr>
                    </a:p>
                  </a:txBody>
                  <a:tcPr marL="0" marR="0" marT="22860" marB="0">
                    <a:lnT w="28575">
                      <a:solidFill>
                        <a:srgbClr val="000000"/>
                      </a:solidFill>
                      <a:prstDash val="solid"/>
                    </a:lnT>
                    <a:solidFill>
                      <a:srgbClr val="E7E7E7"/>
                    </a:solidFill>
                  </a:tcPr>
                </a:tc>
                <a:tc>
                  <a:txBody>
                    <a:bodyPr/>
                    <a:lstStyle/>
                    <a:p>
                      <a:pPr marR="313055" algn="ctr">
                        <a:lnSpc>
                          <a:spcPct val="100000"/>
                        </a:lnSpc>
                        <a:spcBef>
                          <a:spcPts val="240"/>
                        </a:spcBef>
                      </a:pPr>
                      <a:r>
                        <a:rPr sz="900">
                          <a:latin typeface="Calibri"/>
                          <a:cs typeface="Calibri"/>
                        </a:rPr>
                        <a:t>Amyloid</a:t>
                      </a:r>
                      <a:r>
                        <a:rPr sz="900" spc="130">
                          <a:latin typeface="Calibri"/>
                          <a:cs typeface="Calibri"/>
                        </a:rPr>
                        <a:t> </a:t>
                      </a:r>
                      <a:r>
                        <a:rPr sz="900" spc="40">
                          <a:latin typeface="Calibri"/>
                          <a:cs typeface="Calibri"/>
                        </a:rPr>
                        <a:t>plaques</a:t>
                      </a:r>
                      <a:endParaRPr sz="900">
                        <a:latin typeface="Calibri"/>
                        <a:cs typeface="Calibri"/>
                      </a:endParaRPr>
                    </a:p>
                  </a:txBody>
                  <a:tcPr marL="0" marR="0" marT="22860" marB="0">
                    <a:lnT w="28575">
                      <a:solidFill>
                        <a:srgbClr val="000000"/>
                      </a:solidFill>
                      <a:prstDash val="solid"/>
                    </a:lnT>
                    <a:solidFill>
                      <a:srgbClr val="E7E7E7"/>
                    </a:solidFill>
                  </a:tcPr>
                </a:tc>
                <a:tc>
                  <a:txBody>
                    <a:bodyPr/>
                    <a:lstStyle/>
                    <a:p>
                      <a:pPr marR="143510" algn="ctr">
                        <a:lnSpc>
                          <a:spcPct val="100000"/>
                        </a:lnSpc>
                        <a:spcBef>
                          <a:spcPts val="240"/>
                        </a:spcBef>
                      </a:pPr>
                      <a:r>
                        <a:rPr sz="900" spc="-25">
                          <a:latin typeface="Calibri"/>
                          <a:cs typeface="Calibri"/>
                        </a:rPr>
                        <a:t>N/A</a:t>
                      </a:r>
                      <a:endParaRPr sz="900">
                        <a:latin typeface="Calibri"/>
                        <a:cs typeface="Calibri"/>
                      </a:endParaRPr>
                    </a:p>
                  </a:txBody>
                  <a:tcPr marL="0" marR="0" marT="22860" marB="0">
                    <a:lnT w="28575">
                      <a:solidFill>
                        <a:srgbClr val="000000"/>
                      </a:solidFill>
                      <a:prstDash val="solid"/>
                    </a:lnT>
                    <a:solidFill>
                      <a:srgbClr val="E7E7E7"/>
                    </a:solidFill>
                  </a:tcPr>
                </a:tc>
                <a:tc>
                  <a:txBody>
                    <a:bodyPr/>
                    <a:lstStyle/>
                    <a:p>
                      <a:pPr marL="130810" algn="ctr">
                        <a:lnSpc>
                          <a:spcPct val="100000"/>
                        </a:lnSpc>
                        <a:spcBef>
                          <a:spcPts val="240"/>
                        </a:spcBef>
                      </a:pPr>
                      <a:r>
                        <a:rPr sz="900">
                          <a:latin typeface="Calibri"/>
                          <a:cs typeface="Calibri"/>
                        </a:rPr>
                        <a:t>FDA</a:t>
                      </a:r>
                      <a:r>
                        <a:rPr sz="900" spc="114">
                          <a:latin typeface="Calibri"/>
                          <a:cs typeface="Calibri"/>
                        </a:rPr>
                        <a:t> </a:t>
                      </a:r>
                      <a:r>
                        <a:rPr sz="900" spc="-10">
                          <a:latin typeface="Calibri"/>
                          <a:cs typeface="Calibri"/>
                        </a:rPr>
                        <a:t>approved</a:t>
                      </a:r>
                      <a:endParaRPr sz="900">
                        <a:latin typeface="Calibri"/>
                        <a:cs typeface="Calibri"/>
                      </a:endParaRPr>
                    </a:p>
                  </a:txBody>
                  <a:tcPr marL="0" marR="0" marT="22860" marB="0">
                    <a:lnT w="28575">
                      <a:solidFill>
                        <a:srgbClr val="000000"/>
                      </a:solidFill>
                      <a:prstDash val="solid"/>
                    </a:lnT>
                    <a:solidFill>
                      <a:srgbClr val="E7E7E7"/>
                    </a:solidFill>
                  </a:tcPr>
                </a:tc>
                <a:extLst>
                  <a:ext uri="{0D108BD9-81ED-4DB2-BD59-A6C34878D82A}">
                    <a16:rowId xmlns:a16="http://schemas.microsoft.com/office/drawing/2014/main" val="10001"/>
                  </a:ext>
                </a:extLst>
              </a:tr>
              <a:tr h="292418">
                <a:tc>
                  <a:txBody>
                    <a:bodyPr/>
                    <a:lstStyle/>
                    <a:p>
                      <a:pPr marL="60325">
                        <a:lnSpc>
                          <a:spcPct val="100000"/>
                        </a:lnSpc>
                      </a:pPr>
                      <a:r>
                        <a:rPr sz="900" spc="-10">
                          <a:latin typeface="Calibri"/>
                          <a:cs typeface="Calibri"/>
                        </a:rPr>
                        <a:t>Florbetaben</a:t>
                      </a:r>
                      <a:endParaRPr sz="900">
                        <a:latin typeface="Calibri"/>
                        <a:cs typeface="Calibri"/>
                      </a:endParaRPr>
                    </a:p>
                    <a:p>
                      <a:pPr marL="60325">
                        <a:lnSpc>
                          <a:spcPct val="100000"/>
                        </a:lnSpc>
                      </a:pPr>
                      <a:r>
                        <a:rPr sz="900">
                          <a:latin typeface="Calibri"/>
                          <a:cs typeface="Calibri"/>
                        </a:rPr>
                        <a:t>(Life</a:t>
                      </a:r>
                      <a:r>
                        <a:rPr sz="900" spc="135">
                          <a:latin typeface="Calibri"/>
                          <a:cs typeface="Calibri"/>
                        </a:rPr>
                        <a:t> </a:t>
                      </a:r>
                      <a:r>
                        <a:rPr sz="900">
                          <a:latin typeface="Calibri"/>
                          <a:cs typeface="Calibri"/>
                        </a:rPr>
                        <a:t>Molecular</a:t>
                      </a:r>
                      <a:r>
                        <a:rPr sz="900" spc="150">
                          <a:latin typeface="Calibri"/>
                          <a:cs typeface="Calibri"/>
                        </a:rPr>
                        <a:t> </a:t>
                      </a:r>
                      <a:r>
                        <a:rPr sz="900" spc="-10">
                          <a:latin typeface="Calibri"/>
                          <a:cs typeface="Calibri"/>
                        </a:rPr>
                        <a:t>Imaging)</a:t>
                      </a:r>
                      <a:endParaRPr sz="900">
                        <a:latin typeface="Calibri"/>
                        <a:cs typeface="Calibri"/>
                      </a:endParaRPr>
                    </a:p>
                  </a:txBody>
                  <a:tcPr marL="0" marR="0" marT="0" marB="0"/>
                </a:tc>
                <a:tc>
                  <a:txBody>
                    <a:bodyPr/>
                    <a:lstStyle/>
                    <a:p>
                      <a:pPr marL="375285" algn="ctr">
                        <a:lnSpc>
                          <a:spcPct val="100000"/>
                        </a:lnSpc>
                        <a:spcBef>
                          <a:spcPts val="720"/>
                        </a:spcBef>
                      </a:pPr>
                      <a:r>
                        <a:rPr sz="900">
                          <a:latin typeface="Calibri"/>
                          <a:cs typeface="Calibri"/>
                        </a:rPr>
                        <a:t>Amyloid</a:t>
                      </a:r>
                      <a:r>
                        <a:rPr sz="900" spc="145">
                          <a:latin typeface="Calibri"/>
                          <a:cs typeface="Calibri"/>
                        </a:rPr>
                        <a:t> </a:t>
                      </a:r>
                      <a:r>
                        <a:rPr sz="900" spc="-25">
                          <a:latin typeface="Calibri"/>
                          <a:cs typeface="Calibri"/>
                        </a:rPr>
                        <a:t>PET</a:t>
                      </a:r>
                      <a:endParaRPr sz="900">
                        <a:latin typeface="Calibri"/>
                        <a:cs typeface="Calibri"/>
                      </a:endParaRPr>
                    </a:p>
                  </a:txBody>
                  <a:tcPr marL="0" marR="0" marT="68580" marB="0"/>
                </a:tc>
                <a:tc>
                  <a:txBody>
                    <a:bodyPr/>
                    <a:lstStyle/>
                    <a:p>
                      <a:pPr marR="313055" algn="ctr">
                        <a:lnSpc>
                          <a:spcPct val="100000"/>
                        </a:lnSpc>
                        <a:spcBef>
                          <a:spcPts val="720"/>
                        </a:spcBef>
                      </a:pPr>
                      <a:r>
                        <a:rPr sz="900">
                          <a:latin typeface="Calibri"/>
                          <a:cs typeface="Calibri"/>
                        </a:rPr>
                        <a:t>Amyloid</a:t>
                      </a:r>
                      <a:r>
                        <a:rPr sz="900" spc="130">
                          <a:latin typeface="Calibri"/>
                          <a:cs typeface="Calibri"/>
                        </a:rPr>
                        <a:t> </a:t>
                      </a:r>
                      <a:r>
                        <a:rPr sz="900" spc="40">
                          <a:latin typeface="Calibri"/>
                          <a:cs typeface="Calibri"/>
                        </a:rPr>
                        <a:t>plaques</a:t>
                      </a:r>
                      <a:endParaRPr sz="900">
                        <a:latin typeface="Calibri"/>
                        <a:cs typeface="Calibri"/>
                      </a:endParaRPr>
                    </a:p>
                  </a:txBody>
                  <a:tcPr marL="0" marR="0" marT="68580" marB="0"/>
                </a:tc>
                <a:tc>
                  <a:txBody>
                    <a:bodyPr/>
                    <a:lstStyle/>
                    <a:p>
                      <a:pPr marR="143510" algn="ctr">
                        <a:lnSpc>
                          <a:spcPct val="100000"/>
                        </a:lnSpc>
                        <a:spcBef>
                          <a:spcPts val="720"/>
                        </a:spcBef>
                      </a:pPr>
                      <a:r>
                        <a:rPr sz="900" spc="-25">
                          <a:latin typeface="Calibri"/>
                          <a:cs typeface="Calibri"/>
                        </a:rPr>
                        <a:t>N/A</a:t>
                      </a:r>
                      <a:endParaRPr sz="900">
                        <a:latin typeface="Calibri"/>
                        <a:cs typeface="Calibri"/>
                      </a:endParaRPr>
                    </a:p>
                  </a:txBody>
                  <a:tcPr marL="0" marR="0" marT="68580" marB="0"/>
                </a:tc>
                <a:tc>
                  <a:txBody>
                    <a:bodyPr/>
                    <a:lstStyle/>
                    <a:p>
                      <a:pPr marL="130810" algn="ctr">
                        <a:lnSpc>
                          <a:spcPct val="100000"/>
                        </a:lnSpc>
                        <a:spcBef>
                          <a:spcPts val="720"/>
                        </a:spcBef>
                      </a:pPr>
                      <a:r>
                        <a:rPr sz="900">
                          <a:latin typeface="Calibri"/>
                          <a:cs typeface="Calibri"/>
                        </a:rPr>
                        <a:t>FDA</a:t>
                      </a:r>
                      <a:r>
                        <a:rPr sz="900" spc="114">
                          <a:latin typeface="Calibri"/>
                          <a:cs typeface="Calibri"/>
                        </a:rPr>
                        <a:t> </a:t>
                      </a:r>
                      <a:r>
                        <a:rPr sz="900" spc="-10">
                          <a:latin typeface="Calibri"/>
                          <a:cs typeface="Calibri"/>
                        </a:rPr>
                        <a:t>approved</a:t>
                      </a:r>
                      <a:endParaRPr sz="900">
                        <a:latin typeface="Calibri"/>
                        <a:cs typeface="Calibri"/>
                      </a:endParaRPr>
                    </a:p>
                  </a:txBody>
                  <a:tcPr marL="0" marR="0" marT="68580" marB="0"/>
                </a:tc>
                <a:extLst>
                  <a:ext uri="{0D108BD9-81ED-4DB2-BD59-A6C34878D82A}">
                    <a16:rowId xmlns:a16="http://schemas.microsoft.com/office/drawing/2014/main" val="10002"/>
                  </a:ext>
                </a:extLst>
              </a:tr>
              <a:tr h="200501">
                <a:tc>
                  <a:txBody>
                    <a:bodyPr/>
                    <a:lstStyle/>
                    <a:p>
                      <a:pPr marL="60325">
                        <a:lnSpc>
                          <a:spcPct val="100000"/>
                        </a:lnSpc>
                        <a:spcBef>
                          <a:spcPts val="240"/>
                        </a:spcBef>
                      </a:pPr>
                      <a:r>
                        <a:rPr sz="900" spc="10">
                          <a:latin typeface="Calibri"/>
                          <a:cs typeface="Calibri"/>
                        </a:rPr>
                        <a:t>Flutemetamol</a:t>
                      </a:r>
                      <a:r>
                        <a:rPr sz="900" spc="155">
                          <a:latin typeface="Calibri"/>
                          <a:cs typeface="Calibri"/>
                        </a:rPr>
                        <a:t> </a:t>
                      </a:r>
                      <a:r>
                        <a:rPr sz="900" spc="10">
                          <a:latin typeface="Calibri"/>
                          <a:cs typeface="Calibri"/>
                        </a:rPr>
                        <a:t>(GE</a:t>
                      </a:r>
                      <a:r>
                        <a:rPr sz="900" spc="140">
                          <a:latin typeface="Calibri"/>
                          <a:cs typeface="Calibri"/>
                        </a:rPr>
                        <a:t> </a:t>
                      </a:r>
                      <a:r>
                        <a:rPr sz="900" spc="-10">
                          <a:latin typeface="Calibri"/>
                          <a:cs typeface="Calibri"/>
                        </a:rPr>
                        <a:t>Healthcare)</a:t>
                      </a:r>
                      <a:endParaRPr sz="900">
                        <a:latin typeface="Calibri"/>
                        <a:cs typeface="Calibri"/>
                      </a:endParaRPr>
                    </a:p>
                  </a:txBody>
                  <a:tcPr marL="0" marR="0" marT="22860" marB="0">
                    <a:solidFill>
                      <a:srgbClr val="E7E7E7"/>
                    </a:solidFill>
                  </a:tcPr>
                </a:tc>
                <a:tc>
                  <a:txBody>
                    <a:bodyPr/>
                    <a:lstStyle/>
                    <a:p>
                      <a:pPr marL="375285" algn="ctr">
                        <a:lnSpc>
                          <a:spcPct val="100000"/>
                        </a:lnSpc>
                        <a:spcBef>
                          <a:spcPts val="240"/>
                        </a:spcBef>
                      </a:pPr>
                      <a:r>
                        <a:rPr sz="900">
                          <a:latin typeface="Calibri"/>
                          <a:cs typeface="Calibri"/>
                        </a:rPr>
                        <a:t>Amyloid</a:t>
                      </a:r>
                      <a:r>
                        <a:rPr sz="900" spc="145">
                          <a:latin typeface="Calibri"/>
                          <a:cs typeface="Calibri"/>
                        </a:rPr>
                        <a:t> </a:t>
                      </a:r>
                      <a:r>
                        <a:rPr sz="900" spc="-25">
                          <a:latin typeface="Calibri"/>
                          <a:cs typeface="Calibri"/>
                        </a:rPr>
                        <a:t>PET</a:t>
                      </a:r>
                      <a:endParaRPr sz="900">
                        <a:latin typeface="Calibri"/>
                        <a:cs typeface="Calibri"/>
                      </a:endParaRPr>
                    </a:p>
                  </a:txBody>
                  <a:tcPr marL="0" marR="0" marT="22860" marB="0">
                    <a:solidFill>
                      <a:srgbClr val="E7E7E7"/>
                    </a:solidFill>
                  </a:tcPr>
                </a:tc>
                <a:tc>
                  <a:txBody>
                    <a:bodyPr/>
                    <a:lstStyle/>
                    <a:p>
                      <a:pPr marR="313055" algn="ctr">
                        <a:lnSpc>
                          <a:spcPct val="100000"/>
                        </a:lnSpc>
                        <a:spcBef>
                          <a:spcPts val="240"/>
                        </a:spcBef>
                      </a:pPr>
                      <a:r>
                        <a:rPr sz="900">
                          <a:latin typeface="Calibri"/>
                          <a:cs typeface="Calibri"/>
                        </a:rPr>
                        <a:t>Amyloid</a:t>
                      </a:r>
                      <a:r>
                        <a:rPr sz="900" spc="130">
                          <a:latin typeface="Calibri"/>
                          <a:cs typeface="Calibri"/>
                        </a:rPr>
                        <a:t> </a:t>
                      </a:r>
                      <a:r>
                        <a:rPr sz="900" spc="40">
                          <a:latin typeface="Calibri"/>
                          <a:cs typeface="Calibri"/>
                        </a:rPr>
                        <a:t>plaques</a:t>
                      </a:r>
                      <a:endParaRPr sz="900">
                        <a:latin typeface="Calibri"/>
                        <a:cs typeface="Calibri"/>
                      </a:endParaRPr>
                    </a:p>
                  </a:txBody>
                  <a:tcPr marL="0" marR="0" marT="22860" marB="0">
                    <a:solidFill>
                      <a:srgbClr val="E7E7E7"/>
                    </a:solidFill>
                  </a:tcPr>
                </a:tc>
                <a:tc>
                  <a:txBody>
                    <a:bodyPr/>
                    <a:lstStyle/>
                    <a:p>
                      <a:pPr marR="143510" algn="ctr">
                        <a:lnSpc>
                          <a:spcPct val="100000"/>
                        </a:lnSpc>
                        <a:spcBef>
                          <a:spcPts val="240"/>
                        </a:spcBef>
                      </a:pPr>
                      <a:r>
                        <a:rPr sz="900" spc="-25">
                          <a:latin typeface="Calibri"/>
                          <a:cs typeface="Calibri"/>
                        </a:rPr>
                        <a:t>N/A</a:t>
                      </a:r>
                      <a:endParaRPr sz="900">
                        <a:latin typeface="Calibri"/>
                        <a:cs typeface="Calibri"/>
                      </a:endParaRPr>
                    </a:p>
                  </a:txBody>
                  <a:tcPr marL="0" marR="0" marT="22860" marB="0">
                    <a:solidFill>
                      <a:srgbClr val="E7E7E7"/>
                    </a:solidFill>
                  </a:tcPr>
                </a:tc>
                <a:tc>
                  <a:txBody>
                    <a:bodyPr/>
                    <a:lstStyle/>
                    <a:p>
                      <a:pPr marL="130810" algn="ctr">
                        <a:lnSpc>
                          <a:spcPct val="100000"/>
                        </a:lnSpc>
                        <a:spcBef>
                          <a:spcPts val="240"/>
                        </a:spcBef>
                      </a:pPr>
                      <a:r>
                        <a:rPr sz="900">
                          <a:latin typeface="Calibri"/>
                          <a:cs typeface="Calibri"/>
                        </a:rPr>
                        <a:t>FDA</a:t>
                      </a:r>
                      <a:r>
                        <a:rPr sz="900" spc="114">
                          <a:latin typeface="Calibri"/>
                          <a:cs typeface="Calibri"/>
                        </a:rPr>
                        <a:t> </a:t>
                      </a:r>
                      <a:r>
                        <a:rPr sz="900" spc="-10">
                          <a:latin typeface="Calibri"/>
                          <a:cs typeface="Calibri"/>
                        </a:rPr>
                        <a:t>approved</a:t>
                      </a:r>
                      <a:endParaRPr sz="900">
                        <a:latin typeface="Calibri"/>
                        <a:cs typeface="Calibri"/>
                      </a:endParaRPr>
                    </a:p>
                  </a:txBody>
                  <a:tcPr marL="0" marR="0" marT="22860" marB="0">
                    <a:solidFill>
                      <a:srgbClr val="E7E7E7"/>
                    </a:solidFill>
                  </a:tcPr>
                </a:tc>
                <a:extLst>
                  <a:ext uri="{0D108BD9-81ED-4DB2-BD59-A6C34878D82A}">
                    <a16:rowId xmlns:a16="http://schemas.microsoft.com/office/drawing/2014/main" val="10003"/>
                  </a:ext>
                </a:extLst>
              </a:tr>
              <a:tr h="200501">
                <a:tc>
                  <a:txBody>
                    <a:bodyPr/>
                    <a:lstStyle/>
                    <a:p>
                      <a:pPr marL="60325">
                        <a:lnSpc>
                          <a:spcPct val="100000"/>
                        </a:lnSpc>
                        <a:spcBef>
                          <a:spcPts val="240"/>
                        </a:spcBef>
                      </a:pPr>
                      <a:r>
                        <a:rPr sz="900" spc="10">
                          <a:latin typeface="Calibri"/>
                          <a:cs typeface="Calibri"/>
                        </a:rPr>
                        <a:t>Flortaucipir</a:t>
                      </a:r>
                      <a:r>
                        <a:rPr sz="900" spc="170">
                          <a:latin typeface="Calibri"/>
                          <a:cs typeface="Calibri"/>
                        </a:rPr>
                        <a:t> </a:t>
                      </a:r>
                      <a:r>
                        <a:rPr sz="900" spc="-10">
                          <a:latin typeface="Calibri"/>
                          <a:cs typeface="Calibri"/>
                        </a:rPr>
                        <a:t>(Lilly)</a:t>
                      </a:r>
                      <a:endParaRPr sz="900">
                        <a:latin typeface="Calibri"/>
                        <a:cs typeface="Calibri"/>
                      </a:endParaRPr>
                    </a:p>
                  </a:txBody>
                  <a:tcPr marL="0" marR="0" marT="22860" marB="0"/>
                </a:tc>
                <a:tc>
                  <a:txBody>
                    <a:bodyPr/>
                    <a:lstStyle/>
                    <a:p>
                      <a:pPr marL="374015" algn="ctr">
                        <a:lnSpc>
                          <a:spcPct val="100000"/>
                        </a:lnSpc>
                        <a:spcBef>
                          <a:spcPts val="240"/>
                        </a:spcBef>
                      </a:pPr>
                      <a:r>
                        <a:rPr sz="900">
                          <a:latin typeface="Calibri"/>
                          <a:cs typeface="Calibri"/>
                        </a:rPr>
                        <a:t>Tau</a:t>
                      </a:r>
                      <a:r>
                        <a:rPr sz="900" spc="-30">
                          <a:latin typeface="Calibri"/>
                          <a:cs typeface="Calibri"/>
                        </a:rPr>
                        <a:t> </a:t>
                      </a:r>
                      <a:r>
                        <a:rPr sz="900" spc="-25">
                          <a:latin typeface="Calibri"/>
                          <a:cs typeface="Calibri"/>
                        </a:rPr>
                        <a:t>PET</a:t>
                      </a:r>
                      <a:endParaRPr sz="900">
                        <a:latin typeface="Calibri"/>
                        <a:cs typeface="Calibri"/>
                      </a:endParaRPr>
                    </a:p>
                  </a:txBody>
                  <a:tcPr marL="0" marR="0" marT="22860" marB="0"/>
                </a:tc>
                <a:tc>
                  <a:txBody>
                    <a:bodyPr/>
                    <a:lstStyle/>
                    <a:p>
                      <a:pPr marR="313055" algn="ctr">
                        <a:lnSpc>
                          <a:spcPct val="100000"/>
                        </a:lnSpc>
                        <a:spcBef>
                          <a:spcPts val="240"/>
                        </a:spcBef>
                      </a:pPr>
                      <a:r>
                        <a:rPr sz="900">
                          <a:latin typeface="Calibri"/>
                          <a:cs typeface="Calibri"/>
                        </a:rPr>
                        <a:t>Tau</a:t>
                      </a:r>
                      <a:r>
                        <a:rPr sz="900" spc="-30">
                          <a:latin typeface="Calibri"/>
                          <a:cs typeface="Calibri"/>
                        </a:rPr>
                        <a:t> </a:t>
                      </a:r>
                      <a:r>
                        <a:rPr sz="900" spc="-10">
                          <a:latin typeface="Calibri"/>
                          <a:cs typeface="Calibri"/>
                        </a:rPr>
                        <a:t>aggregates</a:t>
                      </a:r>
                      <a:endParaRPr sz="900">
                        <a:latin typeface="Calibri"/>
                        <a:cs typeface="Calibri"/>
                      </a:endParaRPr>
                    </a:p>
                  </a:txBody>
                  <a:tcPr marL="0" marR="0" marT="22860" marB="0"/>
                </a:tc>
                <a:tc>
                  <a:txBody>
                    <a:bodyPr/>
                    <a:lstStyle/>
                    <a:p>
                      <a:pPr marR="143510" algn="ctr">
                        <a:lnSpc>
                          <a:spcPct val="100000"/>
                        </a:lnSpc>
                        <a:spcBef>
                          <a:spcPts val="240"/>
                        </a:spcBef>
                      </a:pPr>
                      <a:r>
                        <a:rPr sz="900" spc="-25">
                          <a:latin typeface="Calibri"/>
                          <a:cs typeface="Calibri"/>
                        </a:rPr>
                        <a:t>N/A</a:t>
                      </a:r>
                      <a:endParaRPr sz="900">
                        <a:latin typeface="Calibri"/>
                        <a:cs typeface="Calibri"/>
                      </a:endParaRPr>
                    </a:p>
                  </a:txBody>
                  <a:tcPr marL="0" marR="0" marT="22860" marB="0"/>
                </a:tc>
                <a:tc>
                  <a:txBody>
                    <a:bodyPr/>
                    <a:lstStyle/>
                    <a:p>
                      <a:pPr marL="130810" algn="ctr">
                        <a:lnSpc>
                          <a:spcPct val="100000"/>
                        </a:lnSpc>
                        <a:spcBef>
                          <a:spcPts val="240"/>
                        </a:spcBef>
                      </a:pPr>
                      <a:r>
                        <a:rPr sz="900">
                          <a:latin typeface="Calibri"/>
                          <a:cs typeface="Calibri"/>
                        </a:rPr>
                        <a:t>FDA</a:t>
                      </a:r>
                      <a:r>
                        <a:rPr sz="900" spc="114">
                          <a:latin typeface="Calibri"/>
                          <a:cs typeface="Calibri"/>
                        </a:rPr>
                        <a:t> </a:t>
                      </a:r>
                      <a:r>
                        <a:rPr sz="900" spc="-10">
                          <a:latin typeface="Calibri"/>
                          <a:cs typeface="Calibri"/>
                        </a:rPr>
                        <a:t>approved</a:t>
                      </a:r>
                      <a:endParaRPr sz="900">
                        <a:latin typeface="Calibri"/>
                        <a:cs typeface="Calibri"/>
                      </a:endParaRPr>
                    </a:p>
                  </a:txBody>
                  <a:tcPr marL="0" marR="0" marT="22860" marB="0"/>
                </a:tc>
                <a:extLst>
                  <a:ext uri="{0D108BD9-81ED-4DB2-BD59-A6C34878D82A}">
                    <a16:rowId xmlns:a16="http://schemas.microsoft.com/office/drawing/2014/main" val="10004"/>
                  </a:ext>
                </a:extLst>
              </a:tr>
              <a:tr h="200501">
                <a:tc>
                  <a:txBody>
                    <a:bodyPr/>
                    <a:lstStyle/>
                    <a:p>
                      <a:pPr marL="60325">
                        <a:lnSpc>
                          <a:spcPct val="100000"/>
                        </a:lnSpc>
                        <a:spcBef>
                          <a:spcPts val="240"/>
                        </a:spcBef>
                      </a:pPr>
                      <a:r>
                        <a:rPr sz="900" spc="60">
                          <a:latin typeface="Calibri"/>
                          <a:cs typeface="Calibri"/>
                        </a:rPr>
                        <a:t>Elecsys</a:t>
                      </a:r>
                      <a:r>
                        <a:rPr sz="900" spc="25">
                          <a:latin typeface="Calibri"/>
                          <a:cs typeface="Calibri"/>
                        </a:rPr>
                        <a:t> </a:t>
                      </a:r>
                      <a:r>
                        <a:rPr sz="900">
                          <a:latin typeface="Calibri"/>
                          <a:cs typeface="Calibri"/>
                        </a:rPr>
                        <a:t>AD</a:t>
                      </a:r>
                      <a:r>
                        <a:rPr sz="900" spc="30">
                          <a:latin typeface="Calibri"/>
                          <a:cs typeface="Calibri"/>
                        </a:rPr>
                        <a:t> </a:t>
                      </a:r>
                      <a:r>
                        <a:rPr sz="900" spc="-10">
                          <a:latin typeface="Calibri"/>
                          <a:cs typeface="Calibri"/>
                        </a:rPr>
                        <a:t>(Roche)</a:t>
                      </a:r>
                      <a:endParaRPr sz="900">
                        <a:latin typeface="Calibri"/>
                        <a:cs typeface="Calibri"/>
                      </a:endParaRPr>
                    </a:p>
                  </a:txBody>
                  <a:tcPr marL="0" marR="0" marT="22860" marB="0">
                    <a:solidFill>
                      <a:srgbClr val="E7E7E7"/>
                    </a:solidFill>
                  </a:tcPr>
                </a:tc>
                <a:tc>
                  <a:txBody>
                    <a:bodyPr/>
                    <a:lstStyle/>
                    <a:p>
                      <a:pPr marL="373380" algn="ctr">
                        <a:lnSpc>
                          <a:spcPct val="100000"/>
                        </a:lnSpc>
                        <a:spcBef>
                          <a:spcPts val="240"/>
                        </a:spcBef>
                      </a:pPr>
                      <a:r>
                        <a:rPr sz="900" spc="105">
                          <a:latin typeface="Calibri"/>
                          <a:cs typeface="Calibri"/>
                        </a:rPr>
                        <a:t>CSF</a:t>
                      </a:r>
                      <a:endParaRPr sz="900">
                        <a:latin typeface="Calibri"/>
                        <a:cs typeface="Calibri"/>
                      </a:endParaRPr>
                    </a:p>
                  </a:txBody>
                  <a:tcPr marL="0" marR="0" marT="22860" marB="0">
                    <a:solidFill>
                      <a:srgbClr val="E7E7E7"/>
                    </a:solidFill>
                  </a:tcPr>
                </a:tc>
                <a:tc>
                  <a:txBody>
                    <a:bodyPr/>
                    <a:lstStyle/>
                    <a:p>
                      <a:pPr marR="312420" algn="ctr">
                        <a:lnSpc>
                          <a:spcPct val="100000"/>
                        </a:lnSpc>
                        <a:spcBef>
                          <a:spcPts val="240"/>
                        </a:spcBef>
                      </a:pPr>
                      <a:r>
                        <a:rPr sz="900">
                          <a:latin typeface="Calibri"/>
                          <a:cs typeface="Calibri"/>
                        </a:rPr>
                        <a:t>P-tau181/Aβ42,</a:t>
                      </a:r>
                      <a:r>
                        <a:rPr sz="900" spc="160">
                          <a:latin typeface="Calibri"/>
                          <a:cs typeface="Calibri"/>
                        </a:rPr>
                        <a:t> </a:t>
                      </a:r>
                      <a:r>
                        <a:rPr sz="900" spc="-25">
                          <a:latin typeface="Calibri"/>
                          <a:cs typeface="Calibri"/>
                        </a:rPr>
                        <a:t>T-</a:t>
                      </a:r>
                      <a:r>
                        <a:rPr sz="900" spc="-10">
                          <a:latin typeface="Calibri"/>
                          <a:cs typeface="Calibri"/>
                        </a:rPr>
                        <a:t>tau/Aβ42</a:t>
                      </a:r>
                      <a:endParaRPr sz="900">
                        <a:latin typeface="Calibri"/>
                        <a:cs typeface="Calibri"/>
                      </a:endParaRPr>
                    </a:p>
                  </a:txBody>
                  <a:tcPr marL="0" marR="0" marT="22860" marB="0">
                    <a:solidFill>
                      <a:srgbClr val="E7E7E7"/>
                    </a:solidFill>
                  </a:tcPr>
                </a:tc>
                <a:tc>
                  <a:txBody>
                    <a:bodyPr/>
                    <a:lstStyle/>
                    <a:p>
                      <a:pPr marR="142240" algn="ctr">
                        <a:lnSpc>
                          <a:spcPct val="100000"/>
                        </a:lnSpc>
                        <a:spcBef>
                          <a:spcPts val="240"/>
                        </a:spcBef>
                      </a:pPr>
                      <a:r>
                        <a:rPr sz="900" spc="50">
                          <a:latin typeface="Calibri"/>
                          <a:cs typeface="Calibri"/>
                        </a:rPr>
                        <a:t>Elecsys</a:t>
                      </a:r>
                      <a:endParaRPr sz="900">
                        <a:latin typeface="Calibri"/>
                        <a:cs typeface="Calibri"/>
                      </a:endParaRPr>
                    </a:p>
                  </a:txBody>
                  <a:tcPr marL="0" marR="0" marT="22860" marB="0">
                    <a:solidFill>
                      <a:srgbClr val="E7E7E7"/>
                    </a:solidFill>
                  </a:tcPr>
                </a:tc>
                <a:tc>
                  <a:txBody>
                    <a:bodyPr/>
                    <a:lstStyle/>
                    <a:p>
                      <a:pPr marL="130810" algn="ctr">
                        <a:lnSpc>
                          <a:spcPct val="100000"/>
                        </a:lnSpc>
                        <a:spcBef>
                          <a:spcPts val="240"/>
                        </a:spcBef>
                      </a:pPr>
                      <a:r>
                        <a:rPr sz="900">
                          <a:latin typeface="Calibri"/>
                          <a:cs typeface="Calibri"/>
                        </a:rPr>
                        <a:t>FDA</a:t>
                      </a:r>
                      <a:r>
                        <a:rPr sz="900" spc="114">
                          <a:latin typeface="Calibri"/>
                          <a:cs typeface="Calibri"/>
                        </a:rPr>
                        <a:t> </a:t>
                      </a:r>
                      <a:r>
                        <a:rPr sz="900" spc="-10">
                          <a:latin typeface="Calibri"/>
                          <a:cs typeface="Calibri"/>
                        </a:rPr>
                        <a:t>approved</a:t>
                      </a:r>
                      <a:endParaRPr sz="900">
                        <a:latin typeface="Calibri"/>
                        <a:cs typeface="Calibri"/>
                      </a:endParaRPr>
                    </a:p>
                  </a:txBody>
                  <a:tcPr marL="0" marR="0" marT="22860" marB="0">
                    <a:solidFill>
                      <a:srgbClr val="E7E7E7"/>
                    </a:solidFill>
                  </a:tcPr>
                </a:tc>
                <a:extLst>
                  <a:ext uri="{0D108BD9-81ED-4DB2-BD59-A6C34878D82A}">
                    <a16:rowId xmlns:a16="http://schemas.microsoft.com/office/drawing/2014/main" val="10005"/>
                  </a:ext>
                </a:extLst>
              </a:tr>
              <a:tr h="200501">
                <a:tc>
                  <a:txBody>
                    <a:bodyPr/>
                    <a:lstStyle/>
                    <a:p>
                      <a:pPr marL="60325">
                        <a:lnSpc>
                          <a:spcPct val="100000"/>
                        </a:lnSpc>
                        <a:spcBef>
                          <a:spcPts val="240"/>
                        </a:spcBef>
                      </a:pPr>
                      <a:r>
                        <a:rPr sz="900" spc="50">
                          <a:latin typeface="Calibri"/>
                          <a:cs typeface="Calibri"/>
                        </a:rPr>
                        <a:t>Lumipulse</a:t>
                      </a:r>
                      <a:r>
                        <a:rPr sz="900" spc="10">
                          <a:latin typeface="Calibri"/>
                          <a:cs typeface="Calibri"/>
                        </a:rPr>
                        <a:t> </a:t>
                      </a:r>
                      <a:r>
                        <a:rPr sz="900" spc="80">
                          <a:latin typeface="Calibri"/>
                          <a:cs typeface="Calibri"/>
                        </a:rPr>
                        <a:t>G</a:t>
                      </a:r>
                      <a:r>
                        <a:rPr sz="900" spc="-5">
                          <a:latin typeface="Calibri"/>
                          <a:cs typeface="Calibri"/>
                        </a:rPr>
                        <a:t> </a:t>
                      </a:r>
                      <a:r>
                        <a:rPr sz="900" spc="-10">
                          <a:latin typeface="Calibri"/>
                          <a:cs typeface="Calibri"/>
                        </a:rPr>
                        <a:t>(Fujirebio)</a:t>
                      </a:r>
                      <a:endParaRPr sz="900">
                        <a:latin typeface="Calibri"/>
                        <a:cs typeface="Calibri"/>
                      </a:endParaRPr>
                    </a:p>
                  </a:txBody>
                  <a:tcPr marL="0" marR="0" marT="22860" marB="0"/>
                </a:tc>
                <a:tc>
                  <a:txBody>
                    <a:bodyPr/>
                    <a:lstStyle/>
                    <a:p>
                      <a:pPr marL="374015" algn="ctr">
                        <a:lnSpc>
                          <a:spcPct val="100000"/>
                        </a:lnSpc>
                        <a:spcBef>
                          <a:spcPts val="240"/>
                        </a:spcBef>
                      </a:pPr>
                      <a:r>
                        <a:rPr sz="900" spc="105">
                          <a:latin typeface="Calibri"/>
                          <a:cs typeface="Calibri"/>
                        </a:rPr>
                        <a:t>CSF</a:t>
                      </a:r>
                      <a:endParaRPr sz="900">
                        <a:latin typeface="Calibri"/>
                        <a:cs typeface="Calibri"/>
                      </a:endParaRPr>
                    </a:p>
                  </a:txBody>
                  <a:tcPr marL="0" marR="0" marT="22860" marB="0"/>
                </a:tc>
                <a:tc>
                  <a:txBody>
                    <a:bodyPr/>
                    <a:lstStyle/>
                    <a:p>
                      <a:pPr marR="311785" algn="ctr">
                        <a:lnSpc>
                          <a:spcPct val="100000"/>
                        </a:lnSpc>
                        <a:spcBef>
                          <a:spcPts val="240"/>
                        </a:spcBef>
                      </a:pPr>
                      <a:r>
                        <a:rPr sz="900" spc="-10">
                          <a:latin typeface="Calibri"/>
                          <a:cs typeface="Calibri"/>
                        </a:rPr>
                        <a:t>Aβ42/40</a:t>
                      </a:r>
                      <a:endParaRPr sz="900">
                        <a:latin typeface="Calibri"/>
                        <a:cs typeface="Calibri"/>
                      </a:endParaRPr>
                    </a:p>
                  </a:txBody>
                  <a:tcPr marL="0" marR="0" marT="22860" marB="0"/>
                </a:tc>
                <a:tc>
                  <a:txBody>
                    <a:bodyPr/>
                    <a:lstStyle/>
                    <a:p>
                      <a:pPr marL="723265">
                        <a:lnSpc>
                          <a:spcPct val="100000"/>
                        </a:lnSpc>
                        <a:spcBef>
                          <a:spcPts val="240"/>
                        </a:spcBef>
                      </a:pPr>
                      <a:r>
                        <a:rPr sz="900" spc="40">
                          <a:latin typeface="Calibri"/>
                          <a:cs typeface="Calibri"/>
                        </a:rPr>
                        <a:t>Lumipulse</a:t>
                      </a:r>
                      <a:endParaRPr sz="900">
                        <a:latin typeface="Calibri"/>
                        <a:cs typeface="Calibri"/>
                      </a:endParaRPr>
                    </a:p>
                  </a:txBody>
                  <a:tcPr marL="0" marR="0" marT="22860" marB="0"/>
                </a:tc>
                <a:tc>
                  <a:txBody>
                    <a:bodyPr/>
                    <a:lstStyle/>
                    <a:p>
                      <a:pPr marL="131445" algn="ctr">
                        <a:lnSpc>
                          <a:spcPct val="100000"/>
                        </a:lnSpc>
                        <a:spcBef>
                          <a:spcPts val="240"/>
                        </a:spcBef>
                      </a:pPr>
                      <a:r>
                        <a:rPr sz="900">
                          <a:latin typeface="Calibri"/>
                          <a:cs typeface="Calibri"/>
                        </a:rPr>
                        <a:t>FDA</a:t>
                      </a:r>
                      <a:r>
                        <a:rPr sz="900" spc="105">
                          <a:latin typeface="Calibri"/>
                          <a:cs typeface="Calibri"/>
                        </a:rPr>
                        <a:t> </a:t>
                      </a:r>
                      <a:r>
                        <a:rPr sz="900" spc="-10">
                          <a:latin typeface="Calibri"/>
                          <a:cs typeface="Calibri"/>
                        </a:rPr>
                        <a:t>approved</a:t>
                      </a:r>
                      <a:endParaRPr sz="900">
                        <a:latin typeface="Calibri"/>
                        <a:cs typeface="Calibri"/>
                      </a:endParaRPr>
                    </a:p>
                  </a:txBody>
                  <a:tcPr marL="0" marR="0" marT="22860" marB="0"/>
                </a:tc>
                <a:extLst>
                  <a:ext uri="{0D108BD9-81ED-4DB2-BD59-A6C34878D82A}">
                    <a16:rowId xmlns:a16="http://schemas.microsoft.com/office/drawing/2014/main" val="10006"/>
                  </a:ext>
                </a:extLst>
              </a:tr>
              <a:tr h="292418">
                <a:tc>
                  <a:txBody>
                    <a:bodyPr/>
                    <a:lstStyle/>
                    <a:p>
                      <a:pPr marL="60325">
                        <a:lnSpc>
                          <a:spcPct val="100000"/>
                        </a:lnSpc>
                        <a:spcBef>
                          <a:spcPts val="725"/>
                        </a:spcBef>
                      </a:pPr>
                      <a:r>
                        <a:rPr sz="900">
                          <a:latin typeface="Calibri"/>
                          <a:cs typeface="Calibri"/>
                        </a:rPr>
                        <a:t>AD-Detect</a:t>
                      </a:r>
                      <a:r>
                        <a:rPr sz="900" spc="235">
                          <a:latin typeface="Calibri"/>
                          <a:cs typeface="Calibri"/>
                        </a:rPr>
                        <a:t> </a:t>
                      </a:r>
                      <a:r>
                        <a:rPr sz="900">
                          <a:latin typeface="Calibri"/>
                          <a:cs typeface="Calibri"/>
                        </a:rPr>
                        <a:t>(Quest</a:t>
                      </a:r>
                      <a:r>
                        <a:rPr sz="900" spc="265">
                          <a:latin typeface="Calibri"/>
                          <a:cs typeface="Calibri"/>
                        </a:rPr>
                        <a:t> </a:t>
                      </a:r>
                      <a:r>
                        <a:rPr sz="900" spc="-10">
                          <a:latin typeface="Calibri"/>
                          <a:cs typeface="Calibri"/>
                        </a:rPr>
                        <a:t>Diagnostics)</a:t>
                      </a:r>
                      <a:endParaRPr sz="900">
                        <a:latin typeface="Calibri"/>
                        <a:cs typeface="Calibri"/>
                      </a:endParaRPr>
                    </a:p>
                  </a:txBody>
                  <a:tcPr marL="0" marR="0" marT="69056" marB="0">
                    <a:solidFill>
                      <a:srgbClr val="E7E7E7"/>
                    </a:solidFill>
                  </a:tcPr>
                </a:tc>
                <a:tc>
                  <a:txBody>
                    <a:bodyPr/>
                    <a:lstStyle/>
                    <a:p>
                      <a:pPr marL="373380" algn="ctr">
                        <a:lnSpc>
                          <a:spcPct val="100000"/>
                        </a:lnSpc>
                        <a:spcBef>
                          <a:spcPts val="725"/>
                        </a:spcBef>
                      </a:pPr>
                      <a:r>
                        <a:rPr sz="900" spc="50">
                          <a:latin typeface="Calibri"/>
                          <a:cs typeface="Calibri"/>
                        </a:rPr>
                        <a:t>Plasma</a:t>
                      </a:r>
                      <a:endParaRPr sz="900">
                        <a:latin typeface="Calibri"/>
                        <a:cs typeface="Calibri"/>
                      </a:endParaRPr>
                    </a:p>
                  </a:txBody>
                  <a:tcPr marL="0" marR="0" marT="69056" marB="0">
                    <a:solidFill>
                      <a:srgbClr val="E7E7E7"/>
                    </a:solidFill>
                  </a:tcPr>
                </a:tc>
                <a:tc>
                  <a:txBody>
                    <a:bodyPr/>
                    <a:lstStyle/>
                    <a:p>
                      <a:pPr marL="691515" marR="479425" indent="-525145">
                        <a:lnSpc>
                          <a:spcPct val="100000"/>
                        </a:lnSpc>
                        <a:spcBef>
                          <a:spcPts val="5"/>
                        </a:spcBef>
                      </a:pPr>
                      <a:r>
                        <a:rPr sz="900">
                          <a:latin typeface="Calibri"/>
                          <a:cs typeface="Calibri"/>
                        </a:rPr>
                        <a:t>P-tau217,</a:t>
                      </a:r>
                      <a:r>
                        <a:rPr sz="900" spc="210">
                          <a:latin typeface="Calibri"/>
                          <a:cs typeface="Calibri"/>
                        </a:rPr>
                        <a:t> </a:t>
                      </a:r>
                      <a:r>
                        <a:rPr sz="900">
                          <a:latin typeface="Calibri"/>
                          <a:cs typeface="Calibri"/>
                        </a:rPr>
                        <a:t>P-tau181,</a:t>
                      </a:r>
                      <a:r>
                        <a:rPr sz="900" spc="210">
                          <a:latin typeface="Calibri"/>
                          <a:cs typeface="Calibri"/>
                        </a:rPr>
                        <a:t> </a:t>
                      </a:r>
                      <a:r>
                        <a:rPr sz="900" spc="-10">
                          <a:latin typeface="Calibri"/>
                          <a:cs typeface="Calibri"/>
                        </a:rPr>
                        <a:t>Aβ42/40, </a:t>
                      </a:r>
                      <a:r>
                        <a:rPr sz="900">
                          <a:latin typeface="Calibri"/>
                          <a:cs typeface="Calibri"/>
                        </a:rPr>
                        <a:t>ApoE</a:t>
                      </a:r>
                      <a:r>
                        <a:rPr sz="900" spc="114">
                          <a:latin typeface="Calibri"/>
                          <a:cs typeface="Calibri"/>
                        </a:rPr>
                        <a:t> </a:t>
                      </a:r>
                      <a:r>
                        <a:rPr sz="900" spc="-10">
                          <a:latin typeface="Calibri"/>
                          <a:cs typeface="Calibri"/>
                        </a:rPr>
                        <a:t>isoform</a:t>
                      </a:r>
                      <a:endParaRPr sz="900">
                        <a:latin typeface="Calibri"/>
                        <a:cs typeface="Calibri"/>
                      </a:endParaRPr>
                    </a:p>
                  </a:txBody>
                  <a:tcPr marL="0" marR="0" marT="476" marB="0">
                    <a:solidFill>
                      <a:srgbClr val="E7E7E7"/>
                    </a:solidFill>
                  </a:tcPr>
                </a:tc>
                <a:tc>
                  <a:txBody>
                    <a:bodyPr/>
                    <a:lstStyle/>
                    <a:p>
                      <a:pPr marL="487045">
                        <a:lnSpc>
                          <a:spcPct val="100000"/>
                        </a:lnSpc>
                        <a:spcBef>
                          <a:spcPts val="725"/>
                        </a:spcBef>
                      </a:pPr>
                      <a:r>
                        <a:rPr sz="900" spc="70">
                          <a:latin typeface="Calibri"/>
                          <a:cs typeface="Calibri"/>
                        </a:rPr>
                        <a:t>CLEIA,</a:t>
                      </a:r>
                      <a:r>
                        <a:rPr sz="900" spc="-20">
                          <a:latin typeface="Calibri"/>
                          <a:cs typeface="Calibri"/>
                        </a:rPr>
                        <a:t> </a:t>
                      </a:r>
                      <a:r>
                        <a:rPr sz="900" spc="90">
                          <a:latin typeface="Calibri"/>
                          <a:cs typeface="Calibri"/>
                        </a:rPr>
                        <a:t>LC-</a:t>
                      </a:r>
                      <a:r>
                        <a:rPr sz="900" spc="-10">
                          <a:latin typeface="Calibri"/>
                          <a:cs typeface="Calibri"/>
                        </a:rPr>
                        <a:t>MS/MS</a:t>
                      </a:r>
                      <a:endParaRPr sz="900">
                        <a:latin typeface="Calibri"/>
                        <a:cs typeface="Calibri"/>
                      </a:endParaRPr>
                    </a:p>
                  </a:txBody>
                  <a:tcPr marL="0" marR="0" marT="69056" marB="0">
                    <a:solidFill>
                      <a:srgbClr val="E7E7E7"/>
                    </a:solidFill>
                  </a:tcPr>
                </a:tc>
                <a:tc>
                  <a:txBody>
                    <a:bodyPr/>
                    <a:lstStyle/>
                    <a:p>
                      <a:pPr marL="132715" algn="ctr">
                        <a:lnSpc>
                          <a:spcPct val="100000"/>
                        </a:lnSpc>
                        <a:spcBef>
                          <a:spcPts val="725"/>
                        </a:spcBef>
                      </a:pPr>
                      <a:r>
                        <a:rPr sz="900" spc="70">
                          <a:latin typeface="Calibri"/>
                          <a:cs typeface="Calibri"/>
                        </a:rPr>
                        <a:t>CLIA</a:t>
                      </a:r>
                      <a:r>
                        <a:rPr sz="900" spc="-25">
                          <a:latin typeface="Calibri"/>
                          <a:cs typeface="Calibri"/>
                        </a:rPr>
                        <a:t> </a:t>
                      </a:r>
                      <a:r>
                        <a:rPr sz="900" spc="-10">
                          <a:latin typeface="Calibri"/>
                          <a:cs typeface="Calibri"/>
                        </a:rPr>
                        <a:t>certified</a:t>
                      </a:r>
                      <a:endParaRPr sz="900">
                        <a:latin typeface="Calibri"/>
                        <a:cs typeface="Calibri"/>
                      </a:endParaRPr>
                    </a:p>
                  </a:txBody>
                  <a:tcPr marL="0" marR="0" marT="69056" marB="0">
                    <a:solidFill>
                      <a:srgbClr val="E7E7E7"/>
                    </a:solidFill>
                  </a:tcPr>
                </a:tc>
                <a:extLst>
                  <a:ext uri="{0D108BD9-81ED-4DB2-BD59-A6C34878D82A}">
                    <a16:rowId xmlns:a16="http://schemas.microsoft.com/office/drawing/2014/main" val="10007"/>
                  </a:ext>
                </a:extLst>
              </a:tr>
              <a:tr h="292418">
                <a:tc>
                  <a:txBody>
                    <a:bodyPr/>
                    <a:lstStyle/>
                    <a:p>
                      <a:pPr marL="60325">
                        <a:lnSpc>
                          <a:spcPct val="100000"/>
                        </a:lnSpc>
                        <a:spcBef>
                          <a:spcPts val="725"/>
                        </a:spcBef>
                      </a:pPr>
                      <a:r>
                        <a:rPr sz="900" spc="10">
                          <a:latin typeface="Calibri"/>
                          <a:cs typeface="Calibri"/>
                        </a:rPr>
                        <a:t>ALZpathDx</a:t>
                      </a:r>
                      <a:r>
                        <a:rPr sz="900" spc="200">
                          <a:latin typeface="Calibri"/>
                          <a:cs typeface="Calibri"/>
                        </a:rPr>
                        <a:t> </a:t>
                      </a:r>
                      <a:r>
                        <a:rPr sz="900" spc="10">
                          <a:latin typeface="Calibri"/>
                          <a:cs typeface="Calibri"/>
                        </a:rPr>
                        <a:t>(ALZpath,</a:t>
                      </a:r>
                      <a:r>
                        <a:rPr sz="900" spc="220">
                          <a:latin typeface="Calibri"/>
                          <a:cs typeface="Calibri"/>
                        </a:rPr>
                        <a:t> </a:t>
                      </a:r>
                      <a:r>
                        <a:rPr sz="900" spc="-10">
                          <a:latin typeface="Calibri"/>
                          <a:cs typeface="Calibri"/>
                        </a:rPr>
                        <a:t>Quanterix)</a:t>
                      </a:r>
                      <a:endParaRPr sz="900">
                        <a:latin typeface="Calibri"/>
                        <a:cs typeface="Calibri"/>
                      </a:endParaRPr>
                    </a:p>
                  </a:txBody>
                  <a:tcPr marL="0" marR="0" marT="69056" marB="0"/>
                </a:tc>
                <a:tc>
                  <a:txBody>
                    <a:bodyPr/>
                    <a:lstStyle/>
                    <a:p>
                      <a:pPr marL="373380" algn="ctr">
                        <a:lnSpc>
                          <a:spcPct val="100000"/>
                        </a:lnSpc>
                        <a:spcBef>
                          <a:spcPts val="725"/>
                        </a:spcBef>
                      </a:pPr>
                      <a:r>
                        <a:rPr sz="900" spc="50">
                          <a:latin typeface="Calibri"/>
                          <a:cs typeface="Calibri"/>
                        </a:rPr>
                        <a:t>Plasma</a:t>
                      </a:r>
                      <a:endParaRPr sz="900">
                        <a:latin typeface="Calibri"/>
                        <a:cs typeface="Calibri"/>
                      </a:endParaRPr>
                    </a:p>
                  </a:txBody>
                  <a:tcPr marL="0" marR="0" marT="69056" marB="0"/>
                </a:tc>
                <a:tc>
                  <a:txBody>
                    <a:bodyPr/>
                    <a:lstStyle/>
                    <a:p>
                      <a:pPr marR="310515" algn="ctr">
                        <a:lnSpc>
                          <a:spcPct val="100000"/>
                        </a:lnSpc>
                        <a:spcBef>
                          <a:spcPts val="725"/>
                        </a:spcBef>
                      </a:pPr>
                      <a:r>
                        <a:rPr sz="900">
                          <a:latin typeface="Calibri"/>
                          <a:cs typeface="Calibri"/>
                        </a:rPr>
                        <a:t>P-</a:t>
                      </a:r>
                      <a:r>
                        <a:rPr sz="900" spc="-10">
                          <a:latin typeface="Calibri"/>
                          <a:cs typeface="Calibri"/>
                        </a:rPr>
                        <a:t>tau217</a:t>
                      </a:r>
                      <a:endParaRPr sz="900">
                        <a:latin typeface="Calibri"/>
                        <a:cs typeface="Calibri"/>
                      </a:endParaRPr>
                    </a:p>
                  </a:txBody>
                  <a:tcPr marL="0" marR="0" marT="69056" marB="0"/>
                </a:tc>
                <a:tc>
                  <a:txBody>
                    <a:bodyPr/>
                    <a:lstStyle/>
                    <a:p>
                      <a:pPr marR="141605" algn="ctr">
                        <a:lnSpc>
                          <a:spcPct val="100000"/>
                        </a:lnSpc>
                        <a:spcBef>
                          <a:spcPts val="725"/>
                        </a:spcBef>
                      </a:pPr>
                      <a:r>
                        <a:rPr sz="900" spc="40">
                          <a:latin typeface="Calibri"/>
                          <a:cs typeface="Calibri"/>
                        </a:rPr>
                        <a:t>Simoa</a:t>
                      </a:r>
                      <a:endParaRPr sz="900">
                        <a:latin typeface="Calibri"/>
                        <a:cs typeface="Calibri"/>
                      </a:endParaRPr>
                    </a:p>
                  </a:txBody>
                  <a:tcPr marL="0" marR="0" marT="69056" marB="0"/>
                </a:tc>
                <a:tc>
                  <a:txBody>
                    <a:bodyPr/>
                    <a:lstStyle/>
                    <a:p>
                      <a:pPr marL="721360" marR="580390" indent="83820">
                        <a:lnSpc>
                          <a:spcPct val="100000"/>
                        </a:lnSpc>
                        <a:spcBef>
                          <a:spcPts val="5"/>
                        </a:spcBef>
                      </a:pPr>
                      <a:r>
                        <a:rPr sz="900" spc="70">
                          <a:latin typeface="Calibri"/>
                          <a:cs typeface="Calibri"/>
                        </a:rPr>
                        <a:t>CLIA</a:t>
                      </a:r>
                      <a:r>
                        <a:rPr sz="900" spc="60">
                          <a:latin typeface="Calibri"/>
                          <a:cs typeface="Calibri"/>
                        </a:rPr>
                        <a:t> </a:t>
                      </a:r>
                      <a:r>
                        <a:rPr sz="900">
                          <a:latin typeface="Calibri"/>
                          <a:cs typeface="Calibri"/>
                        </a:rPr>
                        <a:t>certified</a:t>
                      </a:r>
                      <a:r>
                        <a:rPr sz="900" spc="80">
                          <a:latin typeface="Calibri"/>
                          <a:cs typeface="Calibri"/>
                        </a:rPr>
                        <a:t> C </a:t>
                      </a:r>
                      <a:r>
                        <a:rPr sz="900">
                          <a:latin typeface="Calibri"/>
                          <a:cs typeface="Calibri"/>
                        </a:rPr>
                        <a:t>FDA</a:t>
                      </a:r>
                      <a:r>
                        <a:rPr sz="900" spc="114">
                          <a:latin typeface="Calibri"/>
                          <a:cs typeface="Calibri"/>
                        </a:rPr>
                        <a:t> </a:t>
                      </a:r>
                      <a:r>
                        <a:rPr sz="900" spc="-10">
                          <a:latin typeface="Calibri"/>
                          <a:cs typeface="Calibri"/>
                        </a:rPr>
                        <a:t>Breakthrough</a:t>
                      </a:r>
                      <a:endParaRPr sz="900">
                        <a:latin typeface="Calibri"/>
                        <a:cs typeface="Calibri"/>
                      </a:endParaRPr>
                    </a:p>
                  </a:txBody>
                  <a:tcPr marL="0" marR="0" marT="476" marB="0"/>
                </a:tc>
                <a:extLst>
                  <a:ext uri="{0D108BD9-81ED-4DB2-BD59-A6C34878D82A}">
                    <a16:rowId xmlns:a16="http://schemas.microsoft.com/office/drawing/2014/main" val="10008"/>
                  </a:ext>
                </a:extLst>
              </a:tr>
              <a:tr h="200501">
                <a:tc>
                  <a:txBody>
                    <a:bodyPr/>
                    <a:lstStyle/>
                    <a:p>
                      <a:pPr marL="60325">
                        <a:lnSpc>
                          <a:spcPct val="100000"/>
                        </a:lnSpc>
                        <a:spcBef>
                          <a:spcPts val="244"/>
                        </a:spcBef>
                      </a:pPr>
                      <a:r>
                        <a:rPr sz="900" spc="20">
                          <a:latin typeface="Calibri"/>
                          <a:cs typeface="Calibri"/>
                        </a:rPr>
                        <a:t>LucentAD</a:t>
                      </a:r>
                      <a:r>
                        <a:rPr sz="900" spc="170">
                          <a:latin typeface="Calibri"/>
                          <a:cs typeface="Calibri"/>
                        </a:rPr>
                        <a:t> </a:t>
                      </a:r>
                      <a:r>
                        <a:rPr sz="900" spc="20">
                          <a:latin typeface="Calibri"/>
                          <a:cs typeface="Calibri"/>
                        </a:rPr>
                        <a:t>(Lucent</a:t>
                      </a:r>
                      <a:r>
                        <a:rPr sz="900" spc="170">
                          <a:latin typeface="Calibri"/>
                          <a:cs typeface="Calibri"/>
                        </a:rPr>
                        <a:t> </a:t>
                      </a:r>
                      <a:r>
                        <a:rPr sz="900" spc="-10">
                          <a:latin typeface="Calibri"/>
                          <a:cs typeface="Calibri"/>
                        </a:rPr>
                        <a:t>Diagnostics)</a:t>
                      </a:r>
                      <a:endParaRPr sz="900">
                        <a:latin typeface="Calibri"/>
                        <a:cs typeface="Calibri"/>
                      </a:endParaRPr>
                    </a:p>
                  </a:txBody>
                  <a:tcPr marL="0" marR="0" marT="23336" marB="0">
                    <a:solidFill>
                      <a:srgbClr val="E7E7E7"/>
                    </a:solidFill>
                  </a:tcPr>
                </a:tc>
                <a:tc>
                  <a:txBody>
                    <a:bodyPr/>
                    <a:lstStyle/>
                    <a:p>
                      <a:pPr marL="373380" algn="ctr">
                        <a:lnSpc>
                          <a:spcPct val="100000"/>
                        </a:lnSpc>
                        <a:spcBef>
                          <a:spcPts val="244"/>
                        </a:spcBef>
                      </a:pPr>
                      <a:r>
                        <a:rPr sz="900" spc="50">
                          <a:latin typeface="Calibri"/>
                          <a:cs typeface="Calibri"/>
                        </a:rPr>
                        <a:t>Plasma</a:t>
                      </a:r>
                      <a:endParaRPr sz="900">
                        <a:latin typeface="Calibri"/>
                        <a:cs typeface="Calibri"/>
                      </a:endParaRPr>
                    </a:p>
                  </a:txBody>
                  <a:tcPr marL="0" marR="0" marT="23336" marB="0">
                    <a:solidFill>
                      <a:srgbClr val="E7E7E7"/>
                    </a:solidFill>
                  </a:tcPr>
                </a:tc>
                <a:tc>
                  <a:txBody>
                    <a:bodyPr/>
                    <a:lstStyle/>
                    <a:p>
                      <a:pPr marR="310515" algn="ctr">
                        <a:lnSpc>
                          <a:spcPct val="100000"/>
                        </a:lnSpc>
                        <a:spcBef>
                          <a:spcPts val="244"/>
                        </a:spcBef>
                      </a:pPr>
                      <a:r>
                        <a:rPr sz="900">
                          <a:latin typeface="Calibri"/>
                          <a:cs typeface="Calibri"/>
                        </a:rPr>
                        <a:t>P-</a:t>
                      </a:r>
                      <a:r>
                        <a:rPr sz="900" spc="-10">
                          <a:latin typeface="Calibri"/>
                          <a:cs typeface="Calibri"/>
                        </a:rPr>
                        <a:t>tau217</a:t>
                      </a:r>
                      <a:endParaRPr sz="900">
                        <a:latin typeface="Calibri"/>
                        <a:cs typeface="Calibri"/>
                      </a:endParaRPr>
                    </a:p>
                  </a:txBody>
                  <a:tcPr marL="0" marR="0" marT="23336" marB="0">
                    <a:solidFill>
                      <a:srgbClr val="E7E7E7"/>
                    </a:solidFill>
                  </a:tcPr>
                </a:tc>
                <a:tc>
                  <a:txBody>
                    <a:bodyPr/>
                    <a:lstStyle/>
                    <a:p>
                      <a:pPr marR="141605" algn="ctr">
                        <a:lnSpc>
                          <a:spcPct val="100000"/>
                        </a:lnSpc>
                        <a:spcBef>
                          <a:spcPts val="244"/>
                        </a:spcBef>
                      </a:pPr>
                      <a:r>
                        <a:rPr sz="900" spc="40">
                          <a:latin typeface="Calibri"/>
                          <a:cs typeface="Calibri"/>
                        </a:rPr>
                        <a:t>Simoa</a:t>
                      </a:r>
                      <a:endParaRPr sz="900">
                        <a:latin typeface="Calibri"/>
                        <a:cs typeface="Calibri"/>
                      </a:endParaRPr>
                    </a:p>
                  </a:txBody>
                  <a:tcPr marL="0" marR="0" marT="23336" marB="0">
                    <a:solidFill>
                      <a:srgbClr val="E7E7E7"/>
                    </a:solidFill>
                  </a:tcPr>
                </a:tc>
                <a:tc>
                  <a:txBody>
                    <a:bodyPr/>
                    <a:lstStyle/>
                    <a:p>
                      <a:pPr marL="132715" algn="ctr">
                        <a:lnSpc>
                          <a:spcPct val="100000"/>
                        </a:lnSpc>
                        <a:spcBef>
                          <a:spcPts val="244"/>
                        </a:spcBef>
                      </a:pPr>
                      <a:r>
                        <a:rPr sz="900" spc="70">
                          <a:latin typeface="Calibri"/>
                          <a:cs typeface="Calibri"/>
                        </a:rPr>
                        <a:t>CLIA</a:t>
                      </a:r>
                      <a:r>
                        <a:rPr sz="900" spc="-25">
                          <a:latin typeface="Calibri"/>
                          <a:cs typeface="Calibri"/>
                        </a:rPr>
                        <a:t> </a:t>
                      </a:r>
                      <a:r>
                        <a:rPr sz="900" spc="-10">
                          <a:latin typeface="Calibri"/>
                          <a:cs typeface="Calibri"/>
                        </a:rPr>
                        <a:t>certified</a:t>
                      </a:r>
                      <a:endParaRPr sz="900">
                        <a:latin typeface="Calibri"/>
                        <a:cs typeface="Calibri"/>
                      </a:endParaRPr>
                    </a:p>
                  </a:txBody>
                  <a:tcPr marL="0" marR="0" marT="23336" marB="0">
                    <a:solidFill>
                      <a:srgbClr val="E7E7E7"/>
                    </a:solidFill>
                  </a:tcPr>
                </a:tc>
                <a:extLst>
                  <a:ext uri="{0D108BD9-81ED-4DB2-BD59-A6C34878D82A}">
                    <a16:rowId xmlns:a16="http://schemas.microsoft.com/office/drawing/2014/main" val="10009"/>
                  </a:ext>
                </a:extLst>
              </a:tr>
              <a:tr h="292418">
                <a:tc>
                  <a:txBody>
                    <a:bodyPr/>
                    <a:lstStyle/>
                    <a:p>
                      <a:pPr marL="60325">
                        <a:lnSpc>
                          <a:spcPct val="100000"/>
                        </a:lnSpc>
                        <a:spcBef>
                          <a:spcPts val="725"/>
                        </a:spcBef>
                      </a:pPr>
                      <a:r>
                        <a:rPr sz="900">
                          <a:latin typeface="Calibri"/>
                          <a:cs typeface="Calibri"/>
                        </a:rPr>
                        <a:t>Amyloid</a:t>
                      </a:r>
                      <a:r>
                        <a:rPr sz="900" spc="125">
                          <a:latin typeface="Calibri"/>
                          <a:cs typeface="Calibri"/>
                        </a:rPr>
                        <a:t> </a:t>
                      </a:r>
                      <a:r>
                        <a:rPr sz="900" spc="60">
                          <a:latin typeface="Calibri"/>
                          <a:cs typeface="Calibri"/>
                        </a:rPr>
                        <a:t>Plasma</a:t>
                      </a:r>
                      <a:r>
                        <a:rPr sz="900" spc="130">
                          <a:latin typeface="Calibri"/>
                          <a:cs typeface="Calibri"/>
                        </a:rPr>
                        <a:t> </a:t>
                      </a:r>
                      <a:r>
                        <a:rPr sz="900">
                          <a:latin typeface="Calibri"/>
                          <a:cs typeface="Calibri"/>
                        </a:rPr>
                        <a:t>Panel</a:t>
                      </a:r>
                      <a:r>
                        <a:rPr sz="900" spc="120">
                          <a:latin typeface="Calibri"/>
                          <a:cs typeface="Calibri"/>
                        </a:rPr>
                        <a:t> </a:t>
                      </a:r>
                      <a:r>
                        <a:rPr sz="900">
                          <a:latin typeface="Calibri"/>
                          <a:cs typeface="Calibri"/>
                        </a:rPr>
                        <a:t>(Roche,</a:t>
                      </a:r>
                      <a:r>
                        <a:rPr sz="900" spc="135">
                          <a:latin typeface="Calibri"/>
                          <a:cs typeface="Calibri"/>
                        </a:rPr>
                        <a:t> </a:t>
                      </a:r>
                      <a:r>
                        <a:rPr sz="900" spc="-10">
                          <a:latin typeface="Calibri"/>
                          <a:cs typeface="Calibri"/>
                        </a:rPr>
                        <a:t>Lilly)</a:t>
                      </a:r>
                      <a:endParaRPr sz="900">
                        <a:latin typeface="Calibri"/>
                        <a:cs typeface="Calibri"/>
                      </a:endParaRPr>
                    </a:p>
                  </a:txBody>
                  <a:tcPr marL="0" marR="0" marT="69056" marB="0"/>
                </a:tc>
                <a:tc>
                  <a:txBody>
                    <a:bodyPr/>
                    <a:lstStyle/>
                    <a:p>
                      <a:pPr marL="373380" algn="ctr">
                        <a:lnSpc>
                          <a:spcPct val="100000"/>
                        </a:lnSpc>
                        <a:spcBef>
                          <a:spcPts val="725"/>
                        </a:spcBef>
                      </a:pPr>
                      <a:r>
                        <a:rPr sz="900" spc="50">
                          <a:latin typeface="Calibri"/>
                          <a:cs typeface="Calibri"/>
                        </a:rPr>
                        <a:t>Plasma</a:t>
                      </a:r>
                      <a:endParaRPr sz="900">
                        <a:latin typeface="Calibri"/>
                        <a:cs typeface="Calibri"/>
                      </a:endParaRPr>
                    </a:p>
                  </a:txBody>
                  <a:tcPr marL="0" marR="0" marT="69056" marB="0"/>
                </a:tc>
                <a:tc>
                  <a:txBody>
                    <a:bodyPr/>
                    <a:lstStyle/>
                    <a:p>
                      <a:pPr marL="568325" marR="730885" indent="-151130">
                        <a:lnSpc>
                          <a:spcPct val="100000"/>
                        </a:lnSpc>
                        <a:spcBef>
                          <a:spcPts val="5"/>
                        </a:spcBef>
                      </a:pPr>
                      <a:r>
                        <a:rPr sz="900">
                          <a:latin typeface="Calibri"/>
                          <a:cs typeface="Calibri"/>
                        </a:rPr>
                        <a:t>P-tau217,</a:t>
                      </a:r>
                      <a:r>
                        <a:rPr sz="900" spc="204">
                          <a:latin typeface="Calibri"/>
                          <a:cs typeface="Calibri"/>
                        </a:rPr>
                        <a:t> </a:t>
                      </a:r>
                      <a:r>
                        <a:rPr sz="900" spc="-10">
                          <a:latin typeface="Calibri"/>
                          <a:cs typeface="Calibri"/>
                        </a:rPr>
                        <a:t>Aβ42/Aβ40, </a:t>
                      </a:r>
                      <a:r>
                        <a:rPr sz="900">
                          <a:latin typeface="Calibri"/>
                          <a:cs typeface="Calibri"/>
                        </a:rPr>
                        <a:t>P-tau181,</a:t>
                      </a:r>
                      <a:r>
                        <a:rPr sz="900" spc="200">
                          <a:latin typeface="Calibri"/>
                          <a:cs typeface="Calibri"/>
                        </a:rPr>
                        <a:t> </a:t>
                      </a:r>
                      <a:r>
                        <a:rPr sz="900" i="1" spc="-10">
                          <a:latin typeface="Calibri"/>
                          <a:cs typeface="Calibri"/>
                        </a:rPr>
                        <a:t>APOE4</a:t>
                      </a:r>
                      <a:endParaRPr sz="900">
                        <a:latin typeface="Calibri"/>
                        <a:cs typeface="Calibri"/>
                      </a:endParaRPr>
                    </a:p>
                  </a:txBody>
                  <a:tcPr marL="0" marR="0" marT="476" marB="0"/>
                </a:tc>
                <a:tc>
                  <a:txBody>
                    <a:bodyPr/>
                    <a:lstStyle/>
                    <a:p>
                      <a:pPr marR="142240" algn="ctr">
                        <a:lnSpc>
                          <a:spcPct val="100000"/>
                        </a:lnSpc>
                        <a:spcBef>
                          <a:spcPts val="725"/>
                        </a:spcBef>
                      </a:pPr>
                      <a:r>
                        <a:rPr sz="900" spc="50">
                          <a:latin typeface="Calibri"/>
                          <a:cs typeface="Calibri"/>
                        </a:rPr>
                        <a:t>Elecsys</a:t>
                      </a:r>
                      <a:endParaRPr sz="900">
                        <a:latin typeface="Calibri"/>
                        <a:cs typeface="Calibri"/>
                      </a:endParaRPr>
                    </a:p>
                  </a:txBody>
                  <a:tcPr marL="0" marR="0" marT="69056" marB="0"/>
                </a:tc>
                <a:tc>
                  <a:txBody>
                    <a:bodyPr/>
                    <a:lstStyle/>
                    <a:p>
                      <a:pPr marL="131445" algn="ctr">
                        <a:lnSpc>
                          <a:spcPct val="100000"/>
                        </a:lnSpc>
                        <a:spcBef>
                          <a:spcPts val="725"/>
                        </a:spcBef>
                      </a:pPr>
                      <a:r>
                        <a:rPr sz="900">
                          <a:latin typeface="Calibri"/>
                          <a:cs typeface="Calibri"/>
                        </a:rPr>
                        <a:t>Breakthrough</a:t>
                      </a:r>
                      <a:r>
                        <a:rPr sz="900" spc="210">
                          <a:latin typeface="Calibri"/>
                          <a:cs typeface="Calibri"/>
                        </a:rPr>
                        <a:t> </a:t>
                      </a:r>
                      <a:r>
                        <a:rPr sz="900" spc="-10">
                          <a:latin typeface="Calibri"/>
                          <a:cs typeface="Calibri"/>
                        </a:rPr>
                        <a:t>device</a:t>
                      </a:r>
                      <a:endParaRPr sz="900">
                        <a:latin typeface="Calibri"/>
                        <a:cs typeface="Calibri"/>
                      </a:endParaRPr>
                    </a:p>
                  </a:txBody>
                  <a:tcPr marL="0" marR="0" marT="69056" marB="0"/>
                </a:tc>
                <a:extLst>
                  <a:ext uri="{0D108BD9-81ED-4DB2-BD59-A6C34878D82A}">
                    <a16:rowId xmlns:a16="http://schemas.microsoft.com/office/drawing/2014/main" val="10010"/>
                  </a:ext>
                </a:extLst>
              </a:tr>
              <a:tr h="292418">
                <a:tc>
                  <a:txBody>
                    <a:bodyPr/>
                    <a:lstStyle/>
                    <a:p>
                      <a:pPr marL="60325">
                        <a:lnSpc>
                          <a:spcPct val="100000"/>
                        </a:lnSpc>
                        <a:spcBef>
                          <a:spcPts val="725"/>
                        </a:spcBef>
                      </a:pPr>
                      <a:r>
                        <a:rPr sz="900">
                          <a:latin typeface="Calibri"/>
                          <a:cs typeface="Calibri"/>
                        </a:rPr>
                        <a:t>ATN</a:t>
                      </a:r>
                      <a:r>
                        <a:rPr sz="900" spc="35">
                          <a:latin typeface="Calibri"/>
                          <a:cs typeface="Calibri"/>
                        </a:rPr>
                        <a:t> </a:t>
                      </a:r>
                      <a:r>
                        <a:rPr sz="900">
                          <a:latin typeface="Calibri"/>
                          <a:cs typeface="Calibri"/>
                        </a:rPr>
                        <a:t>Profile</a:t>
                      </a:r>
                      <a:r>
                        <a:rPr sz="900" spc="35">
                          <a:latin typeface="Calibri"/>
                          <a:cs typeface="Calibri"/>
                        </a:rPr>
                        <a:t> </a:t>
                      </a:r>
                      <a:r>
                        <a:rPr sz="900" spc="-10">
                          <a:latin typeface="Calibri"/>
                          <a:cs typeface="Calibri"/>
                        </a:rPr>
                        <a:t>(Labcorp)</a:t>
                      </a:r>
                      <a:endParaRPr sz="900">
                        <a:latin typeface="Calibri"/>
                        <a:cs typeface="Calibri"/>
                      </a:endParaRPr>
                    </a:p>
                  </a:txBody>
                  <a:tcPr marL="0" marR="0" marT="69056" marB="0">
                    <a:solidFill>
                      <a:srgbClr val="E7E7E7"/>
                    </a:solidFill>
                  </a:tcPr>
                </a:tc>
                <a:tc>
                  <a:txBody>
                    <a:bodyPr/>
                    <a:lstStyle/>
                    <a:p>
                      <a:pPr marL="373380" algn="ctr">
                        <a:lnSpc>
                          <a:spcPct val="100000"/>
                        </a:lnSpc>
                        <a:spcBef>
                          <a:spcPts val="725"/>
                        </a:spcBef>
                      </a:pPr>
                      <a:r>
                        <a:rPr sz="900" spc="45">
                          <a:latin typeface="Calibri"/>
                          <a:cs typeface="Calibri"/>
                        </a:rPr>
                        <a:t>Plasma</a:t>
                      </a:r>
                      <a:endParaRPr sz="900">
                        <a:latin typeface="Calibri"/>
                        <a:cs typeface="Calibri"/>
                      </a:endParaRPr>
                    </a:p>
                  </a:txBody>
                  <a:tcPr marL="0" marR="0" marT="69056" marB="0">
                    <a:solidFill>
                      <a:srgbClr val="E7E7E7"/>
                    </a:solidFill>
                  </a:tcPr>
                </a:tc>
                <a:tc>
                  <a:txBody>
                    <a:bodyPr/>
                    <a:lstStyle/>
                    <a:p>
                      <a:pPr marL="751205">
                        <a:lnSpc>
                          <a:spcPct val="100000"/>
                        </a:lnSpc>
                        <a:spcBef>
                          <a:spcPts val="5"/>
                        </a:spcBef>
                      </a:pPr>
                      <a:r>
                        <a:rPr sz="900" spc="-10">
                          <a:latin typeface="Calibri"/>
                          <a:cs typeface="Calibri"/>
                        </a:rPr>
                        <a:t>Aβ42/Aβ40,</a:t>
                      </a:r>
                      <a:endParaRPr sz="900">
                        <a:latin typeface="Calibri"/>
                        <a:cs typeface="Calibri"/>
                      </a:endParaRPr>
                    </a:p>
                    <a:p>
                      <a:pPr marL="666115">
                        <a:lnSpc>
                          <a:spcPct val="100000"/>
                        </a:lnSpc>
                        <a:spcBef>
                          <a:spcPts val="5"/>
                        </a:spcBef>
                      </a:pPr>
                      <a:r>
                        <a:rPr sz="900">
                          <a:latin typeface="Calibri"/>
                          <a:cs typeface="Calibri"/>
                        </a:rPr>
                        <a:t>P-tau181,</a:t>
                      </a:r>
                      <a:r>
                        <a:rPr sz="900" spc="204">
                          <a:latin typeface="Calibri"/>
                          <a:cs typeface="Calibri"/>
                        </a:rPr>
                        <a:t> </a:t>
                      </a:r>
                      <a:r>
                        <a:rPr sz="900" spc="50">
                          <a:latin typeface="Calibri"/>
                          <a:cs typeface="Calibri"/>
                        </a:rPr>
                        <a:t>NFL</a:t>
                      </a:r>
                      <a:endParaRPr sz="900">
                        <a:latin typeface="Calibri"/>
                        <a:cs typeface="Calibri"/>
                      </a:endParaRPr>
                    </a:p>
                  </a:txBody>
                  <a:tcPr marL="0" marR="0" marT="476" marB="0">
                    <a:solidFill>
                      <a:srgbClr val="E7E7E7"/>
                    </a:solidFill>
                  </a:tcPr>
                </a:tc>
                <a:tc>
                  <a:txBody>
                    <a:bodyPr/>
                    <a:lstStyle/>
                    <a:p>
                      <a:pPr marL="508000">
                        <a:lnSpc>
                          <a:spcPct val="100000"/>
                        </a:lnSpc>
                        <a:spcBef>
                          <a:spcPts val="725"/>
                        </a:spcBef>
                      </a:pPr>
                      <a:r>
                        <a:rPr sz="900" spc="50">
                          <a:latin typeface="Calibri"/>
                          <a:cs typeface="Calibri"/>
                        </a:rPr>
                        <a:t>Lumipulse</a:t>
                      </a:r>
                      <a:r>
                        <a:rPr sz="900" spc="25">
                          <a:latin typeface="Calibri"/>
                          <a:cs typeface="Calibri"/>
                        </a:rPr>
                        <a:t> </a:t>
                      </a:r>
                      <a:r>
                        <a:rPr sz="900" spc="60">
                          <a:latin typeface="Calibri"/>
                          <a:cs typeface="Calibri"/>
                        </a:rPr>
                        <a:t>CLEIA</a:t>
                      </a:r>
                      <a:endParaRPr sz="900">
                        <a:latin typeface="Calibri"/>
                        <a:cs typeface="Calibri"/>
                      </a:endParaRPr>
                    </a:p>
                  </a:txBody>
                  <a:tcPr marL="0" marR="0" marT="69056" marB="0">
                    <a:solidFill>
                      <a:srgbClr val="E7E7E7"/>
                    </a:solidFill>
                  </a:tcPr>
                </a:tc>
                <a:tc>
                  <a:txBody>
                    <a:bodyPr/>
                    <a:lstStyle/>
                    <a:p>
                      <a:pPr marL="133350" algn="ctr">
                        <a:lnSpc>
                          <a:spcPct val="100000"/>
                        </a:lnSpc>
                        <a:spcBef>
                          <a:spcPts val="725"/>
                        </a:spcBef>
                      </a:pPr>
                      <a:r>
                        <a:rPr sz="900" spc="70">
                          <a:latin typeface="Calibri"/>
                          <a:cs typeface="Calibri"/>
                        </a:rPr>
                        <a:t>CLIA</a:t>
                      </a:r>
                      <a:r>
                        <a:rPr sz="900" spc="-10">
                          <a:latin typeface="Calibri"/>
                          <a:cs typeface="Calibri"/>
                        </a:rPr>
                        <a:t> certified</a:t>
                      </a:r>
                      <a:endParaRPr sz="900">
                        <a:latin typeface="Calibri"/>
                        <a:cs typeface="Calibri"/>
                      </a:endParaRPr>
                    </a:p>
                  </a:txBody>
                  <a:tcPr marL="0" marR="0" marT="69056" marB="0">
                    <a:solidFill>
                      <a:srgbClr val="E7E7E7"/>
                    </a:solidFill>
                  </a:tcPr>
                </a:tc>
                <a:extLst>
                  <a:ext uri="{0D108BD9-81ED-4DB2-BD59-A6C34878D82A}">
                    <a16:rowId xmlns:a16="http://schemas.microsoft.com/office/drawing/2014/main" val="10011"/>
                  </a:ext>
                </a:extLst>
              </a:tr>
              <a:tr h="292418">
                <a:tc>
                  <a:txBody>
                    <a:bodyPr/>
                    <a:lstStyle/>
                    <a:p>
                      <a:pPr marL="60325">
                        <a:lnSpc>
                          <a:spcPct val="100000"/>
                        </a:lnSpc>
                        <a:spcBef>
                          <a:spcPts val="725"/>
                        </a:spcBef>
                      </a:pPr>
                      <a:r>
                        <a:rPr sz="900" spc="20">
                          <a:latin typeface="Calibri"/>
                          <a:cs typeface="Calibri"/>
                        </a:rPr>
                        <a:t>Phosphorylated</a:t>
                      </a:r>
                      <a:r>
                        <a:rPr sz="900" spc="35">
                          <a:latin typeface="Calibri"/>
                          <a:cs typeface="Calibri"/>
                        </a:rPr>
                        <a:t> </a:t>
                      </a:r>
                      <a:r>
                        <a:rPr sz="900" spc="10">
                          <a:latin typeface="Calibri"/>
                          <a:cs typeface="Calibri"/>
                        </a:rPr>
                        <a:t>Tau</a:t>
                      </a:r>
                      <a:r>
                        <a:rPr sz="900" spc="25">
                          <a:latin typeface="Calibri"/>
                          <a:cs typeface="Calibri"/>
                        </a:rPr>
                        <a:t> </a:t>
                      </a:r>
                      <a:r>
                        <a:rPr sz="900" spc="20">
                          <a:latin typeface="Calibri"/>
                          <a:cs typeface="Calibri"/>
                        </a:rPr>
                        <a:t>217</a:t>
                      </a:r>
                      <a:r>
                        <a:rPr sz="900" spc="15">
                          <a:latin typeface="Calibri"/>
                          <a:cs typeface="Calibri"/>
                        </a:rPr>
                        <a:t> </a:t>
                      </a:r>
                      <a:r>
                        <a:rPr sz="900" spc="-10">
                          <a:latin typeface="Calibri"/>
                          <a:cs typeface="Calibri"/>
                        </a:rPr>
                        <a:t>(Labcorp)</a:t>
                      </a:r>
                      <a:endParaRPr sz="900">
                        <a:latin typeface="Calibri"/>
                        <a:cs typeface="Calibri"/>
                      </a:endParaRPr>
                    </a:p>
                  </a:txBody>
                  <a:tcPr marL="0" marR="0" marT="69056" marB="0"/>
                </a:tc>
                <a:tc>
                  <a:txBody>
                    <a:bodyPr/>
                    <a:lstStyle/>
                    <a:p>
                      <a:pPr marL="373380" algn="ctr">
                        <a:lnSpc>
                          <a:spcPct val="100000"/>
                        </a:lnSpc>
                        <a:spcBef>
                          <a:spcPts val="725"/>
                        </a:spcBef>
                      </a:pPr>
                      <a:r>
                        <a:rPr sz="900" spc="50">
                          <a:latin typeface="Calibri"/>
                          <a:cs typeface="Calibri"/>
                        </a:rPr>
                        <a:t>Plasma</a:t>
                      </a:r>
                      <a:endParaRPr sz="900">
                        <a:latin typeface="Calibri"/>
                        <a:cs typeface="Calibri"/>
                      </a:endParaRPr>
                    </a:p>
                  </a:txBody>
                  <a:tcPr marL="0" marR="0" marT="69056" marB="0"/>
                </a:tc>
                <a:tc>
                  <a:txBody>
                    <a:bodyPr/>
                    <a:lstStyle/>
                    <a:p>
                      <a:pPr marR="310515" algn="ctr">
                        <a:lnSpc>
                          <a:spcPct val="100000"/>
                        </a:lnSpc>
                        <a:spcBef>
                          <a:spcPts val="725"/>
                        </a:spcBef>
                      </a:pPr>
                      <a:r>
                        <a:rPr sz="900">
                          <a:latin typeface="Calibri"/>
                          <a:cs typeface="Calibri"/>
                        </a:rPr>
                        <a:t>P-</a:t>
                      </a:r>
                      <a:r>
                        <a:rPr sz="900" spc="-10">
                          <a:latin typeface="Calibri"/>
                          <a:cs typeface="Calibri"/>
                        </a:rPr>
                        <a:t>tau217</a:t>
                      </a:r>
                      <a:endParaRPr sz="900">
                        <a:latin typeface="Calibri"/>
                        <a:cs typeface="Calibri"/>
                      </a:endParaRPr>
                    </a:p>
                  </a:txBody>
                  <a:tcPr marL="0" marR="0" marT="69056" marB="0"/>
                </a:tc>
                <a:tc>
                  <a:txBody>
                    <a:bodyPr/>
                    <a:lstStyle/>
                    <a:p>
                      <a:pPr marL="508000">
                        <a:lnSpc>
                          <a:spcPct val="100000"/>
                        </a:lnSpc>
                        <a:spcBef>
                          <a:spcPts val="725"/>
                        </a:spcBef>
                      </a:pPr>
                      <a:r>
                        <a:rPr sz="900" spc="20">
                          <a:latin typeface="Calibri"/>
                          <a:cs typeface="Calibri"/>
                        </a:rPr>
                        <a:t>Lumipulse</a:t>
                      </a:r>
                      <a:r>
                        <a:rPr sz="900" spc="260">
                          <a:latin typeface="Calibri"/>
                          <a:cs typeface="Calibri"/>
                        </a:rPr>
                        <a:t> </a:t>
                      </a:r>
                      <a:r>
                        <a:rPr sz="900" spc="60">
                          <a:latin typeface="Calibri"/>
                          <a:cs typeface="Calibri"/>
                        </a:rPr>
                        <a:t>CLEIA</a:t>
                      </a:r>
                      <a:endParaRPr sz="900">
                        <a:latin typeface="Calibri"/>
                        <a:cs typeface="Calibri"/>
                      </a:endParaRPr>
                    </a:p>
                  </a:txBody>
                  <a:tcPr marL="0" marR="0" marT="69056" marB="0"/>
                </a:tc>
                <a:tc>
                  <a:txBody>
                    <a:bodyPr/>
                    <a:lstStyle/>
                    <a:p>
                      <a:pPr marL="132715" algn="ctr">
                        <a:lnSpc>
                          <a:spcPct val="100000"/>
                        </a:lnSpc>
                        <a:spcBef>
                          <a:spcPts val="725"/>
                        </a:spcBef>
                      </a:pPr>
                      <a:r>
                        <a:rPr sz="900" spc="70">
                          <a:latin typeface="Calibri"/>
                          <a:cs typeface="Calibri"/>
                        </a:rPr>
                        <a:t>CLIA</a:t>
                      </a:r>
                      <a:r>
                        <a:rPr sz="900" spc="-25">
                          <a:latin typeface="Calibri"/>
                          <a:cs typeface="Calibri"/>
                        </a:rPr>
                        <a:t> </a:t>
                      </a:r>
                      <a:r>
                        <a:rPr sz="900" spc="-10">
                          <a:latin typeface="Calibri"/>
                          <a:cs typeface="Calibri"/>
                        </a:rPr>
                        <a:t>certified</a:t>
                      </a:r>
                      <a:endParaRPr sz="900">
                        <a:latin typeface="Calibri"/>
                        <a:cs typeface="Calibri"/>
                      </a:endParaRPr>
                    </a:p>
                  </a:txBody>
                  <a:tcPr marL="0" marR="0" marT="69056" marB="0"/>
                </a:tc>
                <a:extLst>
                  <a:ext uri="{0D108BD9-81ED-4DB2-BD59-A6C34878D82A}">
                    <a16:rowId xmlns:a16="http://schemas.microsoft.com/office/drawing/2014/main" val="10012"/>
                  </a:ext>
                </a:extLst>
              </a:tr>
              <a:tr h="200501">
                <a:tc>
                  <a:txBody>
                    <a:bodyPr/>
                    <a:lstStyle/>
                    <a:p>
                      <a:pPr marL="60325">
                        <a:lnSpc>
                          <a:spcPct val="100000"/>
                        </a:lnSpc>
                        <a:spcBef>
                          <a:spcPts val="245"/>
                        </a:spcBef>
                      </a:pPr>
                      <a:r>
                        <a:rPr sz="900">
                          <a:latin typeface="Calibri"/>
                          <a:cs typeface="Calibri"/>
                        </a:rPr>
                        <a:t>Phospho-Tau</a:t>
                      </a:r>
                      <a:r>
                        <a:rPr sz="900" spc="100">
                          <a:latin typeface="Calibri"/>
                          <a:cs typeface="Calibri"/>
                        </a:rPr>
                        <a:t> </a:t>
                      </a:r>
                      <a:r>
                        <a:rPr sz="900">
                          <a:latin typeface="Calibri"/>
                          <a:cs typeface="Calibri"/>
                        </a:rPr>
                        <a:t>217</a:t>
                      </a:r>
                      <a:r>
                        <a:rPr sz="900" spc="85">
                          <a:latin typeface="Calibri"/>
                          <a:cs typeface="Calibri"/>
                        </a:rPr>
                        <a:t> </a:t>
                      </a:r>
                      <a:r>
                        <a:rPr sz="900" spc="-10">
                          <a:latin typeface="Calibri"/>
                          <a:cs typeface="Calibri"/>
                        </a:rPr>
                        <a:t>(Mayo</a:t>
                      </a:r>
                      <a:r>
                        <a:rPr sz="900" spc="95">
                          <a:latin typeface="Calibri"/>
                          <a:cs typeface="Calibri"/>
                        </a:rPr>
                        <a:t> </a:t>
                      </a:r>
                      <a:r>
                        <a:rPr sz="900" spc="40">
                          <a:latin typeface="Calibri"/>
                          <a:cs typeface="Calibri"/>
                        </a:rPr>
                        <a:t>Clinic)</a:t>
                      </a:r>
                      <a:endParaRPr sz="900">
                        <a:latin typeface="Calibri"/>
                        <a:cs typeface="Calibri"/>
                      </a:endParaRPr>
                    </a:p>
                  </a:txBody>
                  <a:tcPr marL="0" marR="0" marT="23336" marB="0">
                    <a:solidFill>
                      <a:srgbClr val="E7E7E7"/>
                    </a:solidFill>
                  </a:tcPr>
                </a:tc>
                <a:tc>
                  <a:txBody>
                    <a:bodyPr/>
                    <a:lstStyle/>
                    <a:p>
                      <a:pPr marL="373380" algn="ctr">
                        <a:lnSpc>
                          <a:spcPct val="100000"/>
                        </a:lnSpc>
                        <a:spcBef>
                          <a:spcPts val="245"/>
                        </a:spcBef>
                      </a:pPr>
                      <a:r>
                        <a:rPr sz="900" spc="50">
                          <a:latin typeface="Calibri"/>
                          <a:cs typeface="Calibri"/>
                        </a:rPr>
                        <a:t>Plasma</a:t>
                      </a:r>
                      <a:endParaRPr sz="900">
                        <a:latin typeface="Calibri"/>
                        <a:cs typeface="Calibri"/>
                      </a:endParaRPr>
                    </a:p>
                  </a:txBody>
                  <a:tcPr marL="0" marR="0" marT="23336" marB="0">
                    <a:solidFill>
                      <a:srgbClr val="E7E7E7"/>
                    </a:solidFill>
                  </a:tcPr>
                </a:tc>
                <a:tc>
                  <a:txBody>
                    <a:bodyPr/>
                    <a:lstStyle/>
                    <a:p>
                      <a:pPr marR="310515" algn="ctr">
                        <a:lnSpc>
                          <a:spcPct val="100000"/>
                        </a:lnSpc>
                        <a:spcBef>
                          <a:spcPts val="245"/>
                        </a:spcBef>
                      </a:pPr>
                      <a:r>
                        <a:rPr sz="900">
                          <a:latin typeface="Calibri"/>
                          <a:cs typeface="Calibri"/>
                        </a:rPr>
                        <a:t>P-</a:t>
                      </a:r>
                      <a:r>
                        <a:rPr sz="900" spc="-10">
                          <a:latin typeface="Calibri"/>
                          <a:cs typeface="Calibri"/>
                        </a:rPr>
                        <a:t>tau217</a:t>
                      </a:r>
                      <a:endParaRPr sz="900">
                        <a:latin typeface="Calibri"/>
                        <a:cs typeface="Calibri"/>
                      </a:endParaRPr>
                    </a:p>
                  </a:txBody>
                  <a:tcPr marL="0" marR="0" marT="23336" marB="0">
                    <a:solidFill>
                      <a:srgbClr val="E7E7E7"/>
                    </a:solidFill>
                  </a:tcPr>
                </a:tc>
                <a:tc>
                  <a:txBody>
                    <a:bodyPr/>
                    <a:lstStyle/>
                    <a:p>
                      <a:pPr marR="142240" algn="ctr">
                        <a:lnSpc>
                          <a:spcPct val="100000"/>
                        </a:lnSpc>
                        <a:spcBef>
                          <a:spcPts val="245"/>
                        </a:spcBef>
                      </a:pPr>
                      <a:r>
                        <a:rPr sz="900" spc="60">
                          <a:latin typeface="Calibri"/>
                          <a:cs typeface="Calibri"/>
                        </a:rPr>
                        <a:t>CLEIA</a:t>
                      </a:r>
                      <a:endParaRPr sz="900">
                        <a:latin typeface="Calibri"/>
                        <a:cs typeface="Calibri"/>
                      </a:endParaRPr>
                    </a:p>
                  </a:txBody>
                  <a:tcPr marL="0" marR="0" marT="23336" marB="0">
                    <a:solidFill>
                      <a:srgbClr val="E7E7E7"/>
                    </a:solidFill>
                  </a:tcPr>
                </a:tc>
                <a:tc>
                  <a:txBody>
                    <a:bodyPr/>
                    <a:lstStyle/>
                    <a:p>
                      <a:pPr marL="132715" algn="ctr">
                        <a:lnSpc>
                          <a:spcPct val="100000"/>
                        </a:lnSpc>
                        <a:spcBef>
                          <a:spcPts val="245"/>
                        </a:spcBef>
                      </a:pPr>
                      <a:r>
                        <a:rPr sz="900" spc="70">
                          <a:latin typeface="Calibri"/>
                          <a:cs typeface="Calibri"/>
                        </a:rPr>
                        <a:t>CLIA</a:t>
                      </a:r>
                      <a:r>
                        <a:rPr sz="900" spc="-25">
                          <a:latin typeface="Calibri"/>
                          <a:cs typeface="Calibri"/>
                        </a:rPr>
                        <a:t> </a:t>
                      </a:r>
                      <a:r>
                        <a:rPr sz="900" spc="-10">
                          <a:latin typeface="Calibri"/>
                          <a:cs typeface="Calibri"/>
                        </a:rPr>
                        <a:t>certified</a:t>
                      </a:r>
                      <a:endParaRPr sz="900">
                        <a:latin typeface="Calibri"/>
                        <a:cs typeface="Calibri"/>
                      </a:endParaRPr>
                    </a:p>
                  </a:txBody>
                  <a:tcPr marL="0" marR="0" marT="23336" marB="0">
                    <a:solidFill>
                      <a:srgbClr val="E7E7E7"/>
                    </a:solidFill>
                  </a:tcPr>
                </a:tc>
                <a:extLst>
                  <a:ext uri="{0D108BD9-81ED-4DB2-BD59-A6C34878D82A}">
                    <a16:rowId xmlns:a16="http://schemas.microsoft.com/office/drawing/2014/main" val="10013"/>
                  </a:ext>
                </a:extLst>
              </a:tr>
              <a:tr h="292418">
                <a:tc>
                  <a:txBody>
                    <a:bodyPr/>
                    <a:lstStyle/>
                    <a:p>
                      <a:pPr marL="60325">
                        <a:lnSpc>
                          <a:spcPct val="100000"/>
                        </a:lnSpc>
                        <a:spcBef>
                          <a:spcPts val="725"/>
                        </a:spcBef>
                      </a:pPr>
                      <a:r>
                        <a:rPr sz="900" spc="10">
                          <a:latin typeface="Calibri"/>
                          <a:cs typeface="Calibri"/>
                        </a:rPr>
                        <a:t>PrecivityAD,</a:t>
                      </a:r>
                      <a:r>
                        <a:rPr sz="900" spc="90">
                          <a:latin typeface="Calibri"/>
                          <a:cs typeface="Calibri"/>
                        </a:rPr>
                        <a:t> </a:t>
                      </a:r>
                      <a:r>
                        <a:rPr sz="900" spc="10">
                          <a:latin typeface="Calibri"/>
                          <a:cs typeface="Calibri"/>
                        </a:rPr>
                        <a:t>PrecivityAD2</a:t>
                      </a:r>
                      <a:r>
                        <a:rPr sz="900" spc="75">
                          <a:latin typeface="Calibri"/>
                          <a:cs typeface="Calibri"/>
                        </a:rPr>
                        <a:t> </a:t>
                      </a:r>
                      <a:r>
                        <a:rPr sz="900" spc="-20">
                          <a:latin typeface="Calibri"/>
                          <a:cs typeface="Calibri"/>
                        </a:rPr>
                        <a:t>(C2N)</a:t>
                      </a:r>
                      <a:endParaRPr sz="900">
                        <a:latin typeface="Calibri"/>
                        <a:cs typeface="Calibri"/>
                      </a:endParaRPr>
                    </a:p>
                  </a:txBody>
                  <a:tcPr marL="0" marR="0" marT="69056" marB="0">
                    <a:lnB w="28575">
                      <a:solidFill>
                        <a:srgbClr val="000000"/>
                      </a:solidFill>
                      <a:prstDash val="solid"/>
                    </a:lnB>
                  </a:tcPr>
                </a:tc>
                <a:tc>
                  <a:txBody>
                    <a:bodyPr/>
                    <a:lstStyle/>
                    <a:p>
                      <a:pPr marL="373380" algn="ctr">
                        <a:lnSpc>
                          <a:spcPct val="100000"/>
                        </a:lnSpc>
                        <a:spcBef>
                          <a:spcPts val="725"/>
                        </a:spcBef>
                      </a:pPr>
                      <a:r>
                        <a:rPr sz="900" spc="50">
                          <a:latin typeface="Calibri"/>
                          <a:cs typeface="Calibri"/>
                        </a:rPr>
                        <a:t>Plasma</a:t>
                      </a:r>
                      <a:endParaRPr sz="900">
                        <a:latin typeface="Calibri"/>
                        <a:cs typeface="Calibri"/>
                      </a:endParaRPr>
                    </a:p>
                  </a:txBody>
                  <a:tcPr marL="0" marR="0" marT="69056" marB="0">
                    <a:lnB w="28575">
                      <a:solidFill>
                        <a:srgbClr val="000000"/>
                      </a:solidFill>
                      <a:prstDash val="solid"/>
                    </a:lnB>
                  </a:tcPr>
                </a:tc>
                <a:tc>
                  <a:txBody>
                    <a:bodyPr/>
                    <a:lstStyle/>
                    <a:p>
                      <a:pPr marL="485775">
                        <a:lnSpc>
                          <a:spcPct val="100000"/>
                        </a:lnSpc>
                        <a:spcBef>
                          <a:spcPts val="10"/>
                        </a:spcBef>
                      </a:pPr>
                      <a:r>
                        <a:rPr sz="900">
                          <a:latin typeface="Calibri"/>
                          <a:cs typeface="Calibri"/>
                        </a:rPr>
                        <a:t>Aβ42/Aβ40, </a:t>
                      </a:r>
                      <a:r>
                        <a:rPr sz="900" i="1" spc="-10">
                          <a:latin typeface="Calibri"/>
                          <a:cs typeface="Calibri"/>
                        </a:rPr>
                        <a:t>APOE4</a:t>
                      </a:r>
                      <a:r>
                        <a:rPr sz="900" spc="-10">
                          <a:latin typeface="Calibri"/>
                          <a:cs typeface="Calibri"/>
                        </a:rPr>
                        <a:t>,</a:t>
                      </a:r>
                      <a:endParaRPr sz="900">
                        <a:latin typeface="Calibri"/>
                        <a:cs typeface="Calibri"/>
                      </a:endParaRPr>
                    </a:p>
                    <a:p>
                      <a:pPr marL="470534">
                        <a:lnSpc>
                          <a:spcPct val="100000"/>
                        </a:lnSpc>
                      </a:pPr>
                      <a:r>
                        <a:rPr sz="900">
                          <a:latin typeface="Calibri"/>
                          <a:cs typeface="Calibri"/>
                        </a:rPr>
                        <a:t>P-tau217/nP-</a:t>
                      </a:r>
                      <a:r>
                        <a:rPr sz="900" spc="-10">
                          <a:latin typeface="Calibri"/>
                          <a:cs typeface="Calibri"/>
                        </a:rPr>
                        <a:t>tau217</a:t>
                      </a:r>
                      <a:endParaRPr sz="900">
                        <a:latin typeface="Calibri"/>
                        <a:cs typeface="Calibri"/>
                      </a:endParaRPr>
                    </a:p>
                  </a:txBody>
                  <a:tcPr marL="0" marR="0" marT="953" marB="0">
                    <a:lnB w="28575">
                      <a:solidFill>
                        <a:srgbClr val="000000"/>
                      </a:solidFill>
                      <a:prstDash val="solid"/>
                    </a:lnB>
                  </a:tcPr>
                </a:tc>
                <a:tc>
                  <a:txBody>
                    <a:bodyPr/>
                    <a:lstStyle/>
                    <a:p>
                      <a:pPr marL="636270">
                        <a:lnSpc>
                          <a:spcPct val="100000"/>
                        </a:lnSpc>
                        <a:spcBef>
                          <a:spcPts val="725"/>
                        </a:spcBef>
                      </a:pPr>
                      <a:r>
                        <a:rPr sz="900">
                          <a:latin typeface="Calibri"/>
                          <a:cs typeface="Calibri"/>
                        </a:rPr>
                        <a:t>IP-</a:t>
                      </a:r>
                      <a:r>
                        <a:rPr sz="900" spc="90">
                          <a:latin typeface="Calibri"/>
                          <a:cs typeface="Calibri"/>
                        </a:rPr>
                        <a:t>LC-</a:t>
                      </a:r>
                      <a:r>
                        <a:rPr sz="900" spc="-10">
                          <a:latin typeface="Calibri"/>
                          <a:cs typeface="Calibri"/>
                        </a:rPr>
                        <a:t>MS/MS</a:t>
                      </a:r>
                      <a:endParaRPr sz="900">
                        <a:latin typeface="Calibri"/>
                        <a:cs typeface="Calibri"/>
                      </a:endParaRPr>
                    </a:p>
                  </a:txBody>
                  <a:tcPr marL="0" marR="0" marT="69056" marB="0">
                    <a:lnB w="28575">
                      <a:solidFill>
                        <a:srgbClr val="000000"/>
                      </a:solidFill>
                      <a:prstDash val="solid"/>
                    </a:lnB>
                  </a:tcPr>
                </a:tc>
                <a:tc>
                  <a:txBody>
                    <a:bodyPr/>
                    <a:lstStyle/>
                    <a:p>
                      <a:pPr marL="131445" algn="ctr">
                        <a:lnSpc>
                          <a:spcPct val="100000"/>
                        </a:lnSpc>
                        <a:spcBef>
                          <a:spcPts val="725"/>
                        </a:spcBef>
                      </a:pPr>
                      <a:r>
                        <a:rPr sz="900" spc="-10">
                          <a:latin typeface="Calibri"/>
                          <a:cs typeface="Calibri"/>
                        </a:rPr>
                        <a:t>CLIA/breakthrough</a:t>
                      </a:r>
                      <a:endParaRPr sz="900">
                        <a:latin typeface="Calibri"/>
                        <a:cs typeface="Calibri"/>
                      </a:endParaRPr>
                    </a:p>
                  </a:txBody>
                  <a:tcPr marL="0" marR="0" marT="69056" marB="0">
                    <a:lnB w="28575">
                      <a:solidFill>
                        <a:srgbClr val="000000"/>
                      </a:solidFill>
                      <a:prstDash val="solid"/>
                    </a:lnB>
                  </a:tcPr>
                </a:tc>
                <a:extLst>
                  <a:ext uri="{0D108BD9-81ED-4DB2-BD59-A6C34878D82A}">
                    <a16:rowId xmlns:a16="http://schemas.microsoft.com/office/drawing/2014/main" val="10014"/>
                  </a:ext>
                </a:extLst>
              </a:tr>
            </a:tbl>
          </a:graphicData>
        </a:graphic>
      </p:graphicFrame>
      <p:sp>
        <p:nvSpPr>
          <p:cNvPr id="4" name="object 4"/>
          <p:cNvSpPr txBox="1"/>
          <p:nvPr/>
        </p:nvSpPr>
        <p:spPr>
          <a:xfrm>
            <a:off x="150495" y="6405981"/>
            <a:ext cx="8722043" cy="425116"/>
          </a:xfrm>
          <a:prstGeom prst="rect">
            <a:avLst/>
          </a:prstGeom>
        </p:spPr>
        <p:txBody>
          <a:bodyPr vert="horz" wrap="square" lIns="0" tIns="9525" rIns="0" bIns="0" rtlCol="0">
            <a:spAutoFit/>
          </a:bodyPr>
          <a:lstStyle/>
          <a:p>
            <a:pPr marL="9525">
              <a:spcBef>
                <a:spcPts val="75"/>
              </a:spcBef>
            </a:pPr>
            <a:r>
              <a:rPr sz="675">
                <a:latin typeface="Arial"/>
                <a:cs typeface="Arial"/>
              </a:rPr>
              <a:t>1.</a:t>
            </a:r>
            <a:r>
              <a:rPr sz="675" spc="315">
                <a:latin typeface="Arial"/>
                <a:cs typeface="Arial"/>
              </a:rPr>
              <a:t> </a:t>
            </a:r>
            <a:r>
              <a:rPr sz="675" spc="-8">
                <a:latin typeface="Arial"/>
                <a:cs typeface="Arial"/>
              </a:rPr>
              <a:t>https://testdirectory.questdiagnostics.com/test/test-guides/TS_AD_Detect_Ptau217Plasma/quest-ad-detect-phosphorylated-tau217-P-tau217-plasma?p=td.</a:t>
            </a:r>
            <a:r>
              <a:rPr sz="675" spc="263">
                <a:latin typeface="Arial"/>
                <a:cs typeface="Arial"/>
              </a:rPr>
              <a:t> </a:t>
            </a:r>
            <a:r>
              <a:rPr sz="675">
                <a:latin typeface="Arial"/>
                <a:cs typeface="Arial"/>
              </a:rPr>
              <a:t>2.</a:t>
            </a:r>
            <a:r>
              <a:rPr sz="675" spc="319">
                <a:latin typeface="Arial"/>
                <a:cs typeface="Arial"/>
              </a:rPr>
              <a:t> </a:t>
            </a:r>
            <a:r>
              <a:rPr sz="675" spc="-8">
                <a:latin typeface="Arial"/>
                <a:cs typeface="Arial"/>
              </a:rPr>
              <a:t>https://</a:t>
            </a:r>
            <a:r>
              <a:rPr sz="675" spc="-8">
                <a:latin typeface="Arial"/>
                <a:cs typeface="Arial"/>
                <a:hlinkClick r:id="rId3"/>
              </a:rPr>
              <a:t>www.quanterix.com/advancing-alzheimers-disease-pathology-</a:t>
            </a:r>
            <a:endParaRPr sz="675">
              <a:latin typeface="Arial"/>
              <a:cs typeface="Arial"/>
            </a:endParaRPr>
          </a:p>
          <a:p>
            <a:pPr marL="9525">
              <a:spcBef>
                <a:spcPts val="4"/>
              </a:spcBef>
            </a:pPr>
            <a:r>
              <a:rPr sz="675">
                <a:latin typeface="Arial"/>
                <a:cs typeface="Arial"/>
              </a:rPr>
              <a:t>detection-</a:t>
            </a:r>
            <a:r>
              <a:rPr sz="675" spc="-8">
                <a:latin typeface="Arial"/>
                <a:cs typeface="Arial"/>
              </a:rPr>
              <a:t>with-simoa-alzpath-P-tau217-</a:t>
            </a:r>
            <a:r>
              <a:rPr sz="675">
                <a:latin typeface="Arial"/>
                <a:cs typeface="Arial"/>
              </a:rPr>
              <a:t>assay/.</a:t>
            </a:r>
            <a:r>
              <a:rPr sz="675" spc="210">
                <a:latin typeface="Arial"/>
                <a:cs typeface="Arial"/>
              </a:rPr>
              <a:t> </a:t>
            </a:r>
            <a:r>
              <a:rPr sz="675">
                <a:latin typeface="Arial"/>
                <a:cs typeface="Arial"/>
              </a:rPr>
              <a:t>3.</a:t>
            </a:r>
            <a:r>
              <a:rPr sz="675" spc="259">
                <a:latin typeface="Arial"/>
                <a:cs typeface="Arial"/>
              </a:rPr>
              <a:t> </a:t>
            </a:r>
            <a:r>
              <a:rPr sz="675" spc="-8">
                <a:latin typeface="Arial"/>
                <a:cs typeface="Arial"/>
              </a:rPr>
              <a:t>https:/</a:t>
            </a:r>
            <a:r>
              <a:rPr sz="675" spc="-8">
                <a:latin typeface="Arial"/>
                <a:cs typeface="Arial"/>
                <a:hlinkClick r:id="rId4"/>
              </a:rPr>
              <a:t>/w</a:t>
            </a:r>
            <a:r>
              <a:rPr sz="675" spc="-8">
                <a:latin typeface="Arial"/>
                <a:cs typeface="Arial"/>
              </a:rPr>
              <a:t>w</a:t>
            </a:r>
            <a:r>
              <a:rPr sz="675" spc="-8">
                <a:latin typeface="Arial"/>
                <a:cs typeface="Arial"/>
                <a:hlinkClick r:id="rId4"/>
              </a:rPr>
              <a:t>w.lucentdiagnostics.com/wp-content/uploads/2024/05/04.07_LucentAD_White_Paper.pdf.</a:t>
            </a:r>
            <a:r>
              <a:rPr sz="675" spc="191">
                <a:latin typeface="Arial"/>
                <a:cs typeface="Arial"/>
              </a:rPr>
              <a:t> </a:t>
            </a:r>
            <a:r>
              <a:rPr sz="675">
                <a:latin typeface="Arial"/>
                <a:cs typeface="Arial"/>
              </a:rPr>
              <a:t>4.</a:t>
            </a:r>
            <a:r>
              <a:rPr sz="675" spc="278">
                <a:latin typeface="Arial"/>
                <a:cs typeface="Arial"/>
              </a:rPr>
              <a:t> </a:t>
            </a:r>
            <a:r>
              <a:rPr sz="675" spc="-8">
                <a:latin typeface="Arial"/>
                <a:cs typeface="Arial"/>
              </a:rPr>
              <a:t>https:/</a:t>
            </a:r>
            <a:r>
              <a:rPr sz="675" spc="-8">
                <a:latin typeface="Arial"/>
                <a:cs typeface="Arial"/>
                <a:hlinkClick r:id="rId5"/>
              </a:rPr>
              <a:t>/w</a:t>
            </a:r>
            <a:r>
              <a:rPr sz="675" spc="-8">
                <a:latin typeface="Arial"/>
                <a:cs typeface="Arial"/>
              </a:rPr>
              <a:t>w</a:t>
            </a:r>
            <a:r>
              <a:rPr sz="675" spc="-8">
                <a:latin typeface="Arial"/>
                <a:cs typeface="Arial"/>
                <a:hlinkClick r:id="rId5"/>
              </a:rPr>
              <a:t>w.labcorp.com/tests/484390/phosphorylated-tau-217-ptau-</a:t>
            </a:r>
            <a:r>
              <a:rPr sz="675" spc="-15">
                <a:latin typeface="Arial"/>
                <a:cs typeface="Arial"/>
                <a:hlinkClick r:id="rId5"/>
              </a:rPr>
              <a:t>217-</a:t>
            </a:r>
            <a:endParaRPr sz="675">
              <a:latin typeface="Arial"/>
              <a:cs typeface="Arial"/>
            </a:endParaRPr>
          </a:p>
          <a:p>
            <a:pPr marL="9525" marR="210979"/>
            <a:r>
              <a:rPr sz="675">
                <a:latin typeface="Arial"/>
                <a:cs typeface="Arial"/>
              </a:rPr>
              <a:t>plasma.</a:t>
            </a:r>
            <a:r>
              <a:rPr sz="675" spc="199">
                <a:latin typeface="Arial"/>
                <a:cs typeface="Arial"/>
              </a:rPr>
              <a:t> </a:t>
            </a:r>
            <a:r>
              <a:rPr sz="675">
                <a:latin typeface="Arial"/>
                <a:cs typeface="Arial"/>
              </a:rPr>
              <a:t>5.</a:t>
            </a:r>
            <a:r>
              <a:rPr sz="675" spc="266">
                <a:latin typeface="Arial"/>
                <a:cs typeface="Arial"/>
              </a:rPr>
              <a:t> </a:t>
            </a:r>
            <a:r>
              <a:rPr sz="675" spc="-8">
                <a:latin typeface="Arial"/>
                <a:cs typeface="Arial"/>
              </a:rPr>
              <a:t>https://precivityad.com/precivityad2-</a:t>
            </a:r>
            <a:r>
              <a:rPr sz="675">
                <a:latin typeface="Arial"/>
                <a:cs typeface="Arial"/>
              </a:rPr>
              <a:t>hcp.</a:t>
            </a:r>
            <a:r>
              <a:rPr sz="675" spc="203">
                <a:latin typeface="Arial"/>
                <a:cs typeface="Arial"/>
              </a:rPr>
              <a:t> </a:t>
            </a:r>
            <a:r>
              <a:rPr sz="675">
                <a:latin typeface="Arial"/>
                <a:cs typeface="Arial"/>
              </a:rPr>
              <a:t>6.</a:t>
            </a:r>
            <a:r>
              <a:rPr sz="675" spc="248">
                <a:latin typeface="Arial"/>
                <a:cs typeface="Arial"/>
              </a:rPr>
              <a:t> </a:t>
            </a:r>
            <a:r>
              <a:rPr sz="675" spc="-8">
                <a:latin typeface="Arial"/>
                <a:cs typeface="Arial"/>
              </a:rPr>
              <a:t>https://diagnostics.roche.com/us/en/news-listing/2024/roche-granted-fda-breakthrough-device-designation-ptau217-blood-test-support-earlier-alzheimers-disease- </a:t>
            </a:r>
            <a:r>
              <a:rPr sz="675">
                <a:latin typeface="Arial"/>
                <a:cs typeface="Arial"/>
              </a:rPr>
              <a:t>diagnosis.html.</a:t>
            </a:r>
            <a:r>
              <a:rPr sz="675" spc="4">
                <a:latin typeface="Arial"/>
                <a:cs typeface="Arial"/>
              </a:rPr>
              <a:t> </a:t>
            </a:r>
            <a:r>
              <a:rPr sz="675">
                <a:latin typeface="Arial"/>
                <a:cs typeface="Arial"/>
              </a:rPr>
              <a:t>7.</a:t>
            </a:r>
            <a:r>
              <a:rPr sz="675" spc="30">
                <a:latin typeface="Arial"/>
                <a:cs typeface="Arial"/>
              </a:rPr>
              <a:t> </a:t>
            </a:r>
            <a:r>
              <a:rPr sz="675" spc="-8">
                <a:latin typeface="Arial"/>
                <a:cs typeface="Arial"/>
              </a:rPr>
              <a:t>https:/</a:t>
            </a:r>
            <a:r>
              <a:rPr sz="675" spc="-8">
                <a:latin typeface="Arial"/>
                <a:cs typeface="Arial"/>
                <a:hlinkClick r:id="rId6"/>
              </a:rPr>
              <a:t>/w</a:t>
            </a:r>
            <a:r>
              <a:rPr sz="675" spc="-8">
                <a:latin typeface="Arial"/>
                <a:cs typeface="Arial"/>
              </a:rPr>
              <a:t>w</a:t>
            </a:r>
            <a:r>
              <a:rPr sz="675" spc="-8">
                <a:latin typeface="Arial"/>
                <a:cs typeface="Arial"/>
                <a:hlinkClick r:id="rId6"/>
              </a:rPr>
              <a:t>w.mesoscale.com/en/products_and_services/services/s-plex/tau_pt217_and_pt181_services.</a:t>
            </a:r>
            <a:r>
              <a:rPr sz="675" spc="-4">
                <a:latin typeface="Arial"/>
                <a:cs typeface="Arial"/>
              </a:rPr>
              <a:t> </a:t>
            </a:r>
            <a:r>
              <a:rPr sz="675">
                <a:latin typeface="Arial"/>
                <a:cs typeface="Arial"/>
              </a:rPr>
              <a:t>8.</a:t>
            </a:r>
            <a:r>
              <a:rPr sz="675" spc="56">
                <a:latin typeface="Arial"/>
                <a:cs typeface="Arial"/>
              </a:rPr>
              <a:t> </a:t>
            </a:r>
            <a:r>
              <a:rPr sz="675">
                <a:latin typeface="Arial"/>
                <a:cs typeface="Arial"/>
              </a:rPr>
              <a:t>Pleen</a:t>
            </a:r>
            <a:r>
              <a:rPr sz="675" spc="19">
                <a:latin typeface="Arial"/>
                <a:cs typeface="Arial"/>
              </a:rPr>
              <a:t> </a:t>
            </a:r>
            <a:r>
              <a:rPr sz="675">
                <a:latin typeface="Arial"/>
                <a:cs typeface="Arial"/>
              </a:rPr>
              <a:t>J</a:t>
            </a:r>
            <a:r>
              <a:rPr sz="675" spc="34">
                <a:latin typeface="Arial"/>
                <a:cs typeface="Arial"/>
              </a:rPr>
              <a:t> </a:t>
            </a:r>
            <a:r>
              <a:rPr sz="675">
                <a:latin typeface="Arial"/>
                <a:cs typeface="Arial"/>
              </a:rPr>
              <a:t>et</a:t>
            </a:r>
            <a:r>
              <a:rPr sz="675" spc="38">
                <a:latin typeface="Arial"/>
                <a:cs typeface="Arial"/>
              </a:rPr>
              <a:t> </a:t>
            </a:r>
            <a:r>
              <a:rPr sz="675">
                <a:latin typeface="Arial"/>
                <a:cs typeface="Arial"/>
              </a:rPr>
              <a:t>al.</a:t>
            </a:r>
            <a:r>
              <a:rPr sz="675" spc="34">
                <a:latin typeface="Arial"/>
                <a:cs typeface="Arial"/>
              </a:rPr>
              <a:t> </a:t>
            </a:r>
            <a:r>
              <a:rPr sz="675" i="1">
                <a:latin typeface="Arial"/>
                <a:cs typeface="Arial"/>
              </a:rPr>
              <a:t>Practical</a:t>
            </a:r>
            <a:r>
              <a:rPr sz="675" i="1" spc="4">
                <a:latin typeface="Arial"/>
                <a:cs typeface="Arial"/>
              </a:rPr>
              <a:t> </a:t>
            </a:r>
            <a:r>
              <a:rPr sz="675" i="1">
                <a:latin typeface="Arial"/>
                <a:cs typeface="Arial"/>
              </a:rPr>
              <a:t>Neurology</a:t>
            </a:r>
            <a:r>
              <a:rPr sz="675">
                <a:latin typeface="Arial"/>
                <a:cs typeface="Arial"/>
              </a:rPr>
              <a:t>.</a:t>
            </a:r>
            <a:r>
              <a:rPr sz="675" spc="8">
                <a:latin typeface="Arial"/>
                <a:cs typeface="Arial"/>
              </a:rPr>
              <a:t> </a:t>
            </a:r>
            <a:r>
              <a:rPr sz="675">
                <a:latin typeface="Arial"/>
                <a:cs typeface="Arial"/>
              </a:rPr>
              <a:t>2024;23:27-42.</a:t>
            </a:r>
            <a:r>
              <a:rPr sz="675" spc="-4">
                <a:latin typeface="Arial"/>
                <a:cs typeface="Arial"/>
              </a:rPr>
              <a:t> </a:t>
            </a:r>
            <a:r>
              <a:rPr sz="675">
                <a:latin typeface="Arial"/>
                <a:cs typeface="Arial"/>
              </a:rPr>
              <a:t>9.</a:t>
            </a:r>
            <a:r>
              <a:rPr sz="675" spc="38">
                <a:latin typeface="Arial"/>
                <a:cs typeface="Arial"/>
              </a:rPr>
              <a:t> </a:t>
            </a:r>
            <a:r>
              <a:rPr sz="675">
                <a:latin typeface="Arial"/>
                <a:cs typeface="Arial"/>
              </a:rPr>
              <a:t>Hampel</a:t>
            </a:r>
            <a:r>
              <a:rPr sz="675" spc="19">
                <a:latin typeface="Arial"/>
                <a:cs typeface="Arial"/>
              </a:rPr>
              <a:t> </a:t>
            </a:r>
            <a:r>
              <a:rPr sz="675">
                <a:latin typeface="Arial"/>
                <a:cs typeface="Arial"/>
              </a:rPr>
              <a:t>H</a:t>
            </a:r>
            <a:r>
              <a:rPr sz="675" spc="38">
                <a:latin typeface="Arial"/>
                <a:cs typeface="Arial"/>
              </a:rPr>
              <a:t> </a:t>
            </a:r>
            <a:r>
              <a:rPr sz="675">
                <a:latin typeface="Arial"/>
                <a:cs typeface="Arial"/>
              </a:rPr>
              <a:t>et</a:t>
            </a:r>
            <a:r>
              <a:rPr sz="675" spc="30">
                <a:latin typeface="Arial"/>
                <a:cs typeface="Arial"/>
              </a:rPr>
              <a:t> </a:t>
            </a:r>
            <a:r>
              <a:rPr sz="675">
                <a:latin typeface="Arial"/>
                <a:cs typeface="Arial"/>
              </a:rPr>
              <a:t>al.</a:t>
            </a:r>
            <a:r>
              <a:rPr sz="675" spc="38">
                <a:latin typeface="Arial"/>
                <a:cs typeface="Arial"/>
              </a:rPr>
              <a:t> </a:t>
            </a:r>
            <a:r>
              <a:rPr sz="675" i="1">
                <a:latin typeface="Arial"/>
                <a:cs typeface="Arial"/>
              </a:rPr>
              <a:t>Neuron.</a:t>
            </a:r>
            <a:r>
              <a:rPr sz="675" i="1" spc="34">
                <a:latin typeface="Arial"/>
                <a:cs typeface="Arial"/>
              </a:rPr>
              <a:t> </a:t>
            </a:r>
            <a:r>
              <a:rPr sz="675" spc="-8">
                <a:latin typeface="Arial"/>
                <a:cs typeface="Arial"/>
              </a:rPr>
              <a:t>2023;111:2781-2799.</a:t>
            </a:r>
            <a:endParaRPr sz="675">
              <a:latin typeface="Arial"/>
              <a:cs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064" y="580964"/>
            <a:ext cx="5657850" cy="895149"/>
          </a:xfrm>
          <a:prstGeom prst="rect">
            <a:avLst/>
          </a:prstGeom>
        </p:spPr>
        <p:txBody>
          <a:bodyPr vert="horz" wrap="square" lIns="0" tIns="154972" rIns="0" bIns="0" rtlCol="0" anchor="b">
            <a:spAutoFit/>
          </a:bodyPr>
          <a:lstStyle/>
          <a:p>
            <a:pPr marL="419576">
              <a:lnSpc>
                <a:spcPct val="100000"/>
              </a:lnSpc>
              <a:spcBef>
                <a:spcPts val="79"/>
              </a:spcBef>
            </a:pPr>
            <a:r>
              <a:rPr spc="-8"/>
              <a:t>PrecivityAD2</a:t>
            </a:r>
          </a:p>
        </p:txBody>
      </p:sp>
      <p:pic>
        <p:nvPicPr>
          <p:cNvPr id="3" name="object 3"/>
          <p:cNvPicPr/>
          <p:nvPr/>
        </p:nvPicPr>
        <p:blipFill>
          <a:blip r:embed="rId3" cstate="print"/>
          <a:stretch>
            <a:fillRect/>
          </a:stretch>
        </p:blipFill>
        <p:spPr>
          <a:xfrm>
            <a:off x="6085332" y="1864233"/>
            <a:ext cx="392621" cy="375476"/>
          </a:xfrm>
          <a:prstGeom prst="rect">
            <a:avLst/>
          </a:prstGeom>
        </p:spPr>
      </p:pic>
      <p:sp>
        <p:nvSpPr>
          <p:cNvPr id="4" name="object 4"/>
          <p:cNvSpPr txBox="1"/>
          <p:nvPr/>
        </p:nvSpPr>
        <p:spPr>
          <a:xfrm>
            <a:off x="4837747" y="1904581"/>
            <a:ext cx="3816191" cy="2681632"/>
          </a:xfrm>
          <a:prstGeom prst="rect">
            <a:avLst/>
          </a:prstGeom>
        </p:spPr>
        <p:txBody>
          <a:bodyPr vert="horz" wrap="square" lIns="0" tIns="9525" rIns="0" bIns="0" rtlCol="0">
            <a:spAutoFit/>
          </a:bodyPr>
          <a:lstStyle/>
          <a:p>
            <a:pPr marL="333375" marR="708183" indent="-285750">
              <a:lnSpc>
                <a:spcPct val="101099"/>
              </a:lnSpc>
              <a:spcBef>
                <a:spcPts val="75"/>
              </a:spcBef>
              <a:buChar char="•"/>
              <a:tabLst>
                <a:tab pos="333375" algn="l"/>
                <a:tab pos="1579245" algn="l"/>
              </a:tabLst>
            </a:pPr>
            <a:r>
              <a:rPr sz="1388" spc="-8">
                <a:latin typeface="Arial"/>
                <a:cs typeface="Arial"/>
              </a:rPr>
              <a:t>PrecivityAD2</a:t>
            </a:r>
            <a:r>
              <a:rPr sz="1388">
                <a:latin typeface="Arial"/>
                <a:cs typeface="Arial"/>
              </a:rPr>
              <a:t>	test</a:t>
            </a:r>
            <a:r>
              <a:rPr sz="1388" spc="4">
                <a:latin typeface="Arial"/>
                <a:cs typeface="Arial"/>
              </a:rPr>
              <a:t> </a:t>
            </a:r>
            <a:r>
              <a:rPr sz="1388">
                <a:latin typeface="Arial"/>
                <a:cs typeface="Arial"/>
              </a:rPr>
              <a:t>derives</a:t>
            </a:r>
            <a:r>
              <a:rPr sz="1388" spc="4">
                <a:latin typeface="Arial"/>
                <a:cs typeface="Arial"/>
              </a:rPr>
              <a:t> </a:t>
            </a:r>
            <a:r>
              <a:rPr sz="1388" spc="-15">
                <a:latin typeface="Arial"/>
                <a:cs typeface="Arial"/>
              </a:rPr>
              <a:t>from </a:t>
            </a:r>
            <a:r>
              <a:rPr sz="1388" b="1">
                <a:latin typeface="Arial"/>
                <a:cs typeface="Arial"/>
              </a:rPr>
              <a:t>algorithm</a:t>
            </a:r>
            <a:r>
              <a:rPr sz="1388" b="1" spc="-4">
                <a:latin typeface="Arial"/>
                <a:cs typeface="Arial"/>
              </a:rPr>
              <a:t> </a:t>
            </a:r>
            <a:r>
              <a:rPr sz="1388">
                <a:latin typeface="Arial"/>
                <a:cs typeface="Arial"/>
              </a:rPr>
              <a:t>using</a:t>
            </a:r>
            <a:r>
              <a:rPr sz="1388" spc="8">
                <a:latin typeface="Arial"/>
                <a:cs typeface="Arial"/>
              </a:rPr>
              <a:t> </a:t>
            </a:r>
            <a:r>
              <a:rPr sz="1388">
                <a:latin typeface="Arial"/>
                <a:cs typeface="Arial"/>
              </a:rPr>
              <a:t>a</a:t>
            </a:r>
            <a:r>
              <a:rPr sz="1388" spc="15">
                <a:latin typeface="Arial"/>
                <a:cs typeface="Arial"/>
              </a:rPr>
              <a:t> </a:t>
            </a:r>
            <a:r>
              <a:rPr sz="1388">
                <a:latin typeface="Arial"/>
                <a:cs typeface="Arial"/>
              </a:rPr>
              <a:t>single</a:t>
            </a:r>
            <a:r>
              <a:rPr sz="1388" spc="-4">
                <a:latin typeface="Arial"/>
                <a:cs typeface="Arial"/>
              </a:rPr>
              <a:t> </a:t>
            </a:r>
            <a:r>
              <a:rPr sz="1388">
                <a:latin typeface="Arial"/>
                <a:cs typeface="Arial"/>
              </a:rPr>
              <a:t>cutoff </a:t>
            </a:r>
            <a:r>
              <a:rPr sz="1388" spc="-15">
                <a:latin typeface="Arial"/>
                <a:cs typeface="Arial"/>
              </a:rPr>
              <a:t>that </a:t>
            </a:r>
            <a:r>
              <a:rPr sz="1388">
                <a:latin typeface="Arial"/>
                <a:cs typeface="Arial"/>
              </a:rPr>
              <a:t>combines</a:t>
            </a:r>
            <a:r>
              <a:rPr sz="1388" spc="8">
                <a:latin typeface="Arial"/>
                <a:cs typeface="Arial"/>
              </a:rPr>
              <a:t> </a:t>
            </a:r>
            <a:r>
              <a:rPr sz="1388">
                <a:latin typeface="Arial"/>
                <a:cs typeface="Arial"/>
              </a:rPr>
              <a:t>both</a:t>
            </a:r>
            <a:r>
              <a:rPr sz="1388" spc="-60">
                <a:latin typeface="Arial"/>
                <a:cs typeface="Arial"/>
              </a:rPr>
              <a:t> </a:t>
            </a:r>
            <a:r>
              <a:rPr sz="1388">
                <a:latin typeface="Arial"/>
                <a:cs typeface="Arial"/>
              </a:rPr>
              <a:t>Aβ42/40</a:t>
            </a:r>
            <a:r>
              <a:rPr sz="1388" spc="15">
                <a:latin typeface="Arial"/>
                <a:cs typeface="Arial"/>
              </a:rPr>
              <a:t> </a:t>
            </a:r>
            <a:r>
              <a:rPr sz="1388" spc="-19">
                <a:latin typeface="Arial"/>
                <a:cs typeface="Arial"/>
              </a:rPr>
              <a:t>and</a:t>
            </a:r>
            <a:endParaRPr sz="1388">
              <a:latin typeface="Arial"/>
              <a:cs typeface="Arial"/>
            </a:endParaRPr>
          </a:p>
          <a:p>
            <a:pPr marL="333375">
              <a:spcBef>
                <a:spcPts val="8"/>
              </a:spcBef>
            </a:pPr>
            <a:r>
              <a:rPr sz="1388">
                <a:latin typeface="Arial"/>
                <a:cs typeface="Arial"/>
              </a:rPr>
              <a:t>p-tau217/np-tau217</a:t>
            </a:r>
            <a:r>
              <a:rPr sz="1388" spc="41">
                <a:latin typeface="Arial"/>
                <a:cs typeface="Arial"/>
              </a:rPr>
              <a:t> </a:t>
            </a:r>
            <a:r>
              <a:rPr sz="1388">
                <a:latin typeface="Arial"/>
                <a:cs typeface="Arial"/>
              </a:rPr>
              <a:t>(%p-tau217)</a:t>
            </a:r>
            <a:r>
              <a:rPr sz="1388" spc="45">
                <a:latin typeface="Arial"/>
                <a:cs typeface="Arial"/>
              </a:rPr>
              <a:t> </a:t>
            </a:r>
            <a:r>
              <a:rPr sz="1388" spc="-8">
                <a:latin typeface="Arial"/>
                <a:cs typeface="Arial"/>
              </a:rPr>
              <a:t>ratios</a:t>
            </a:r>
            <a:endParaRPr sz="1388">
              <a:latin typeface="Arial"/>
              <a:cs typeface="Arial"/>
            </a:endParaRPr>
          </a:p>
          <a:p>
            <a:pPr marL="333375" marR="60960" indent="-285750">
              <a:lnSpc>
                <a:spcPct val="100899"/>
              </a:lnSpc>
              <a:spcBef>
                <a:spcPts val="608"/>
              </a:spcBef>
              <a:buChar char="•"/>
              <a:tabLst>
                <a:tab pos="333375" algn="l"/>
              </a:tabLst>
            </a:pPr>
            <a:r>
              <a:rPr sz="1388">
                <a:latin typeface="Arial"/>
                <a:cs typeface="Arial"/>
              </a:rPr>
              <a:t>PrecivityAD2</a:t>
            </a:r>
            <a:r>
              <a:rPr sz="1406" baseline="24444">
                <a:latin typeface="Arial"/>
                <a:cs typeface="Arial"/>
              </a:rPr>
              <a:t>TM</a:t>
            </a:r>
            <a:r>
              <a:rPr sz="1406" spc="191" baseline="24444">
                <a:latin typeface="Arial"/>
                <a:cs typeface="Arial"/>
              </a:rPr>
              <a:t> </a:t>
            </a:r>
            <a:r>
              <a:rPr sz="1388">
                <a:latin typeface="Arial"/>
                <a:cs typeface="Arial"/>
              </a:rPr>
              <a:t>blood</a:t>
            </a:r>
            <a:r>
              <a:rPr sz="1388" spc="8">
                <a:latin typeface="Arial"/>
                <a:cs typeface="Arial"/>
              </a:rPr>
              <a:t> </a:t>
            </a:r>
            <a:r>
              <a:rPr sz="1388">
                <a:latin typeface="Arial"/>
                <a:cs typeface="Arial"/>
              </a:rPr>
              <a:t>test</a:t>
            </a:r>
            <a:r>
              <a:rPr sz="1388" spc="23">
                <a:latin typeface="Arial"/>
                <a:cs typeface="Arial"/>
              </a:rPr>
              <a:t> </a:t>
            </a:r>
            <a:r>
              <a:rPr sz="1388">
                <a:latin typeface="Arial"/>
                <a:cs typeface="Arial"/>
              </a:rPr>
              <a:t>is</a:t>
            </a:r>
            <a:r>
              <a:rPr sz="1388" spc="30">
                <a:latin typeface="Arial"/>
                <a:cs typeface="Arial"/>
              </a:rPr>
              <a:t> </a:t>
            </a:r>
            <a:r>
              <a:rPr sz="1388">
                <a:latin typeface="Arial"/>
                <a:cs typeface="Arial"/>
              </a:rPr>
              <a:t>intended </a:t>
            </a:r>
            <a:r>
              <a:rPr sz="1388" spc="-19">
                <a:latin typeface="Arial"/>
                <a:cs typeface="Arial"/>
              </a:rPr>
              <a:t>for </a:t>
            </a:r>
            <a:r>
              <a:rPr sz="1388">
                <a:latin typeface="Arial"/>
                <a:cs typeface="Arial"/>
              </a:rPr>
              <a:t>patients</a:t>
            </a:r>
            <a:r>
              <a:rPr sz="1388" spc="-26">
                <a:latin typeface="Arial"/>
                <a:cs typeface="Arial"/>
              </a:rPr>
              <a:t> </a:t>
            </a:r>
            <a:r>
              <a:rPr sz="1388">
                <a:latin typeface="Arial"/>
                <a:cs typeface="Arial"/>
              </a:rPr>
              <a:t>aged</a:t>
            </a:r>
            <a:r>
              <a:rPr sz="1388" spc="4">
                <a:latin typeface="Arial"/>
                <a:cs typeface="Arial"/>
              </a:rPr>
              <a:t> </a:t>
            </a:r>
            <a:r>
              <a:rPr sz="1388">
                <a:latin typeface="Arial"/>
                <a:cs typeface="Arial"/>
              </a:rPr>
              <a:t>55</a:t>
            </a:r>
            <a:r>
              <a:rPr sz="1388" spc="11">
                <a:latin typeface="Arial"/>
                <a:cs typeface="Arial"/>
              </a:rPr>
              <a:t> </a:t>
            </a:r>
            <a:r>
              <a:rPr sz="1388">
                <a:latin typeface="Arial"/>
                <a:cs typeface="Arial"/>
              </a:rPr>
              <a:t>years</a:t>
            </a:r>
            <a:r>
              <a:rPr sz="1388" spc="23">
                <a:latin typeface="Arial"/>
                <a:cs typeface="Arial"/>
              </a:rPr>
              <a:t> </a:t>
            </a:r>
            <a:r>
              <a:rPr sz="1388">
                <a:latin typeface="Arial"/>
                <a:cs typeface="Arial"/>
              </a:rPr>
              <a:t>and</a:t>
            </a:r>
            <a:r>
              <a:rPr sz="1388" spc="4">
                <a:latin typeface="Arial"/>
                <a:cs typeface="Arial"/>
              </a:rPr>
              <a:t> </a:t>
            </a:r>
            <a:r>
              <a:rPr sz="1388">
                <a:latin typeface="Arial"/>
                <a:cs typeface="Arial"/>
              </a:rPr>
              <a:t>older</a:t>
            </a:r>
            <a:r>
              <a:rPr sz="1388" spc="-8">
                <a:latin typeface="Arial"/>
                <a:cs typeface="Arial"/>
              </a:rPr>
              <a:t> </a:t>
            </a:r>
            <a:r>
              <a:rPr sz="1388">
                <a:latin typeface="Arial"/>
                <a:cs typeface="Arial"/>
              </a:rPr>
              <a:t>with</a:t>
            </a:r>
            <a:r>
              <a:rPr sz="1388" spc="23">
                <a:latin typeface="Arial"/>
                <a:cs typeface="Arial"/>
              </a:rPr>
              <a:t> </a:t>
            </a:r>
            <a:r>
              <a:rPr sz="1388" spc="-8">
                <a:latin typeface="Arial"/>
                <a:cs typeface="Arial"/>
              </a:rPr>
              <a:t>signs </a:t>
            </a:r>
            <a:r>
              <a:rPr sz="1388">
                <a:latin typeface="Arial"/>
                <a:cs typeface="Arial"/>
              </a:rPr>
              <a:t>or</a:t>
            </a:r>
            <a:r>
              <a:rPr sz="1388" spc="19">
                <a:latin typeface="Arial"/>
                <a:cs typeface="Arial"/>
              </a:rPr>
              <a:t> </a:t>
            </a:r>
            <a:r>
              <a:rPr sz="1388">
                <a:latin typeface="Arial"/>
                <a:cs typeface="Arial"/>
              </a:rPr>
              <a:t>symptoms</a:t>
            </a:r>
            <a:r>
              <a:rPr sz="1388" spc="11">
                <a:latin typeface="Arial"/>
                <a:cs typeface="Arial"/>
              </a:rPr>
              <a:t> </a:t>
            </a:r>
            <a:r>
              <a:rPr sz="1388">
                <a:latin typeface="Arial"/>
                <a:cs typeface="Arial"/>
              </a:rPr>
              <a:t>of</a:t>
            </a:r>
            <a:r>
              <a:rPr sz="1388" spc="15">
                <a:latin typeface="Arial"/>
                <a:cs typeface="Arial"/>
              </a:rPr>
              <a:t> </a:t>
            </a:r>
            <a:r>
              <a:rPr sz="1388">
                <a:latin typeface="Arial"/>
                <a:cs typeface="Arial"/>
              </a:rPr>
              <a:t>mild cognitive </a:t>
            </a:r>
            <a:r>
              <a:rPr sz="1388" spc="-8">
                <a:latin typeface="Arial"/>
                <a:cs typeface="Arial"/>
              </a:rPr>
              <a:t>impairment</a:t>
            </a:r>
            <a:r>
              <a:rPr sz="1388" spc="375">
                <a:latin typeface="Arial"/>
                <a:cs typeface="Arial"/>
              </a:rPr>
              <a:t> </a:t>
            </a:r>
            <a:r>
              <a:rPr sz="1388">
                <a:latin typeface="Arial"/>
                <a:cs typeface="Arial"/>
              </a:rPr>
              <a:t>or</a:t>
            </a:r>
            <a:r>
              <a:rPr sz="1388" spc="4">
                <a:latin typeface="Arial"/>
                <a:cs typeface="Arial"/>
              </a:rPr>
              <a:t> </a:t>
            </a:r>
            <a:r>
              <a:rPr sz="1388" spc="-8">
                <a:latin typeface="Arial"/>
                <a:cs typeface="Arial"/>
              </a:rPr>
              <a:t>dementia</a:t>
            </a:r>
            <a:endParaRPr sz="1388">
              <a:latin typeface="Arial"/>
              <a:cs typeface="Arial"/>
            </a:endParaRPr>
          </a:p>
          <a:p>
            <a:pPr marL="332899" indent="-285274">
              <a:spcBef>
                <a:spcPts val="611"/>
              </a:spcBef>
              <a:buFont typeface="Arial"/>
              <a:buChar char="•"/>
              <a:tabLst>
                <a:tab pos="332899" algn="l"/>
              </a:tabLst>
            </a:pPr>
            <a:r>
              <a:rPr sz="1388" b="1">
                <a:latin typeface="Arial"/>
                <a:cs typeface="Arial"/>
              </a:rPr>
              <a:t>88%</a:t>
            </a:r>
            <a:r>
              <a:rPr sz="1388" b="1" spc="11">
                <a:latin typeface="Arial"/>
                <a:cs typeface="Arial"/>
              </a:rPr>
              <a:t> </a:t>
            </a:r>
            <a:r>
              <a:rPr sz="1388" spc="-8">
                <a:latin typeface="Arial"/>
                <a:cs typeface="Arial"/>
              </a:rPr>
              <a:t>sensitivity</a:t>
            </a:r>
            <a:endParaRPr sz="1388">
              <a:latin typeface="Arial"/>
              <a:cs typeface="Arial"/>
            </a:endParaRPr>
          </a:p>
          <a:p>
            <a:pPr marL="332899" indent="-285274">
              <a:spcBef>
                <a:spcPts val="619"/>
              </a:spcBef>
              <a:buFont typeface="Arial"/>
              <a:buChar char="•"/>
              <a:tabLst>
                <a:tab pos="332899" algn="l"/>
              </a:tabLst>
            </a:pPr>
            <a:r>
              <a:rPr sz="1388" b="1">
                <a:latin typeface="Arial"/>
                <a:cs typeface="Arial"/>
              </a:rPr>
              <a:t>89%</a:t>
            </a:r>
            <a:r>
              <a:rPr sz="1388" b="1" spc="11">
                <a:latin typeface="Arial"/>
                <a:cs typeface="Arial"/>
              </a:rPr>
              <a:t> </a:t>
            </a:r>
            <a:r>
              <a:rPr sz="1388" spc="-8">
                <a:latin typeface="Arial"/>
                <a:cs typeface="Arial"/>
              </a:rPr>
              <a:t>specificity</a:t>
            </a:r>
            <a:endParaRPr sz="1388">
              <a:latin typeface="Arial"/>
              <a:cs typeface="Arial"/>
            </a:endParaRPr>
          </a:p>
          <a:p>
            <a:pPr marL="332899" indent="-285274">
              <a:spcBef>
                <a:spcPts val="614"/>
              </a:spcBef>
              <a:buFont typeface="Arial"/>
              <a:buChar char="•"/>
              <a:tabLst>
                <a:tab pos="332899" algn="l"/>
              </a:tabLst>
            </a:pPr>
            <a:r>
              <a:rPr sz="1388" b="1">
                <a:latin typeface="Arial"/>
                <a:cs typeface="Arial"/>
              </a:rPr>
              <a:t>0.94</a:t>
            </a:r>
            <a:r>
              <a:rPr sz="1388" b="1" spc="-68">
                <a:latin typeface="Arial"/>
                <a:cs typeface="Arial"/>
              </a:rPr>
              <a:t> </a:t>
            </a:r>
            <a:r>
              <a:rPr sz="1388" spc="-8">
                <a:latin typeface="Arial"/>
                <a:cs typeface="Arial"/>
              </a:rPr>
              <a:t>AUROC</a:t>
            </a:r>
            <a:endParaRPr sz="1388">
              <a:latin typeface="Arial"/>
              <a:cs typeface="Arial"/>
            </a:endParaRPr>
          </a:p>
        </p:txBody>
      </p:sp>
      <p:grpSp>
        <p:nvGrpSpPr>
          <p:cNvPr id="5" name="object 5"/>
          <p:cNvGrpSpPr/>
          <p:nvPr/>
        </p:nvGrpSpPr>
        <p:grpSpPr>
          <a:xfrm>
            <a:off x="648535" y="2343304"/>
            <a:ext cx="500063" cy="500063"/>
            <a:chOff x="864714" y="1981405"/>
            <a:chExt cx="666750" cy="666750"/>
          </a:xfrm>
        </p:grpSpPr>
        <p:sp>
          <p:nvSpPr>
            <p:cNvPr id="6" name="object 6"/>
            <p:cNvSpPr/>
            <p:nvPr/>
          </p:nvSpPr>
          <p:spPr>
            <a:xfrm>
              <a:off x="1101629" y="1986935"/>
              <a:ext cx="424180" cy="423545"/>
            </a:xfrm>
            <a:custGeom>
              <a:avLst/>
              <a:gdLst/>
              <a:ahLst/>
              <a:cxnLst/>
              <a:rect l="l" t="t" r="r" b="b"/>
              <a:pathLst>
                <a:path w="424180" h="423544">
                  <a:moveTo>
                    <a:pt x="340856" y="0"/>
                  </a:moveTo>
                  <a:lnTo>
                    <a:pt x="249629" y="91276"/>
                  </a:lnTo>
                  <a:lnTo>
                    <a:pt x="254605" y="134426"/>
                  </a:lnTo>
                  <a:lnTo>
                    <a:pt x="121912" y="267192"/>
                  </a:lnTo>
                  <a:lnTo>
                    <a:pt x="112906" y="263186"/>
                  </a:lnTo>
                  <a:lnTo>
                    <a:pt x="103355" y="260035"/>
                  </a:lnTo>
                  <a:lnTo>
                    <a:pt x="93338" y="257974"/>
                  </a:lnTo>
                  <a:lnTo>
                    <a:pt x="82933" y="257235"/>
                  </a:lnTo>
                  <a:lnTo>
                    <a:pt x="50731" y="263782"/>
                  </a:lnTo>
                  <a:lnTo>
                    <a:pt x="24361" y="281610"/>
                  </a:lnTo>
                  <a:lnTo>
                    <a:pt x="6543" y="307994"/>
                  </a:lnTo>
                  <a:lnTo>
                    <a:pt x="0" y="340214"/>
                  </a:lnTo>
                  <a:lnTo>
                    <a:pt x="6543" y="372433"/>
                  </a:lnTo>
                  <a:lnTo>
                    <a:pt x="24361" y="398818"/>
                  </a:lnTo>
                  <a:lnTo>
                    <a:pt x="50731" y="416645"/>
                  </a:lnTo>
                  <a:lnTo>
                    <a:pt x="82933" y="423193"/>
                  </a:lnTo>
                  <a:lnTo>
                    <a:pt x="115134" y="416645"/>
                  </a:lnTo>
                  <a:lnTo>
                    <a:pt x="141505" y="398818"/>
                  </a:lnTo>
                  <a:lnTo>
                    <a:pt x="159322" y="372433"/>
                  </a:lnTo>
                  <a:lnTo>
                    <a:pt x="165866" y="340214"/>
                  </a:lnTo>
                  <a:lnTo>
                    <a:pt x="165257" y="329932"/>
                  </a:lnTo>
                  <a:lnTo>
                    <a:pt x="163482" y="320195"/>
                  </a:lnTo>
                  <a:lnTo>
                    <a:pt x="160618" y="310925"/>
                  </a:lnTo>
                  <a:lnTo>
                    <a:pt x="156744" y="302043"/>
                  </a:lnTo>
                  <a:lnTo>
                    <a:pt x="289437" y="169277"/>
                  </a:lnTo>
                  <a:lnTo>
                    <a:pt x="332563" y="174256"/>
                  </a:lnTo>
                  <a:lnTo>
                    <a:pt x="423789" y="82979"/>
                  </a:lnTo>
                  <a:lnTo>
                    <a:pt x="349149" y="74681"/>
                  </a:lnTo>
                  <a:lnTo>
                    <a:pt x="340856" y="0"/>
                  </a:lnTo>
                  <a:close/>
                </a:path>
              </a:pathLst>
            </a:custGeom>
            <a:solidFill>
              <a:srgbClr val="E97031"/>
            </a:solidFill>
          </p:spPr>
          <p:txBody>
            <a:bodyPr wrap="square" lIns="0" tIns="0" rIns="0" bIns="0" rtlCol="0"/>
            <a:lstStyle/>
            <a:p>
              <a:endParaRPr sz="1350"/>
            </a:p>
          </p:txBody>
        </p:sp>
        <p:sp>
          <p:nvSpPr>
            <p:cNvPr id="7" name="object 7"/>
            <p:cNvSpPr/>
            <p:nvPr/>
          </p:nvSpPr>
          <p:spPr>
            <a:xfrm>
              <a:off x="1101629" y="1986935"/>
              <a:ext cx="424180" cy="423545"/>
            </a:xfrm>
            <a:custGeom>
              <a:avLst/>
              <a:gdLst/>
              <a:ahLst/>
              <a:cxnLst/>
              <a:rect l="l" t="t" r="r" b="b"/>
              <a:pathLst>
                <a:path w="424180" h="423544">
                  <a:moveTo>
                    <a:pt x="349149" y="74681"/>
                  </a:moveTo>
                  <a:lnTo>
                    <a:pt x="340856" y="0"/>
                  </a:lnTo>
                  <a:lnTo>
                    <a:pt x="249629" y="91276"/>
                  </a:lnTo>
                  <a:lnTo>
                    <a:pt x="254605" y="134426"/>
                  </a:lnTo>
                  <a:lnTo>
                    <a:pt x="121912" y="267192"/>
                  </a:lnTo>
                  <a:lnTo>
                    <a:pt x="112906" y="263186"/>
                  </a:lnTo>
                  <a:lnTo>
                    <a:pt x="103355" y="260035"/>
                  </a:lnTo>
                  <a:lnTo>
                    <a:pt x="93338" y="257974"/>
                  </a:lnTo>
                  <a:lnTo>
                    <a:pt x="82933" y="257235"/>
                  </a:lnTo>
                  <a:lnTo>
                    <a:pt x="50731" y="263782"/>
                  </a:lnTo>
                  <a:lnTo>
                    <a:pt x="24361" y="281610"/>
                  </a:lnTo>
                  <a:lnTo>
                    <a:pt x="6543" y="307994"/>
                  </a:lnTo>
                  <a:lnTo>
                    <a:pt x="0" y="340214"/>
                  </a:lnTo>
                  <a:lnTo>
                    <a:pt x="6543" y="372433"/>
                  </a:lnTo>
                  <a:lnTo>
                    <a:pt x="24361" y="398818"/>
                  </a:lnTo>
                  <a:lnTo>
                    <a:pt x="50731" y="416645"/>
                  </a:lnTo>
                  <a:lnTo>
                    <a:pt x="82933" y="423193"/>
                  </a:lnTo>
                  <a:lnTo>
                    <a:pt x="115134" y="416645"/>
                  </a:lnTo>
                  <a:lnTo>
                    <a:pt x="141505" y="398818"/>
                  </a:lnTo>
                  <a:lnTo>
                    <a:pt x="159322" y="372433"/>
                  </a:lnTo>
                  <a:lnTo>
                    <a:pt x="165866" y="340214"/>
                  </a:lnTo>
                  <a:lnTo>
                    <a:pt x="165257" y="329932"/>
                  </a:lnTo>
                  <a:lnTo>
                    <a:pt x="163482" y="320195"/>
                  </a:lnTo>
                  <a:lnTo>
                    <a:pt x="160618" y="310925"/>
                  </a:lnTo>
                  <a:lnTo>
                    <a:pt x="156744" y="302043"/>
                  </a:lnTo>
                  <a:lnTo>
                    <a:pt x="289437" y="169277"/>
                  </a:lnTo>
                  <a:lnTo>
                    <a:pt x="332563" y="174256"/>
                  </a:lnTo>
                  <a:lnTo>
                    <a:pt x="423789" y="82979"/>
                  </a:lnTo>
                  <a:lnTo>
                    <a:pt x="349149" y="74681"/>
                  </a:lnTo>
                  <a:close/>
                </a:path>
              </a:pathLst>
            </a:custGeom>
            <a:ln w="11060">
              <a:solidFill>
                <a:srgbClr val="155F82"/>
              </a:solidFill>
            </a:ln>
          </p:spPr>
          <p:txBody>
            <a:bodyPr wrap="square" lIns="0" tIns="0" rIns="0" bIns="0" rtlCol="0"/>
            <a:lstStyle/>
            <a:p>
              <a:endParaRPr sz="1350"/>
            </a:p>
          </p:txBody>
        </p:sp>
        <p:sp>
          <p:nvSpPr>
            <p:cNvPr id="8" name="object 8"/>
            <p:cNvSpPr/>
            <p:nvPr/>
          </p:nvSpPr>
          <p:spPr>
            <a:xfrm>
              <a:off x="870244" y="2011829"/>
              <a:ext cx="630555" cy="631190"/>
            </a:xfrm>
            <a:custGeom>
              <a:avLst/>
              <a:gdLst/>
              <a:ahLst/>
              <a:cxnLst/>
              <a:rect l="l" t="t" r="r" b="b"/>
              <a:pathLst>
                <a:path w="630555" h="631189">
                  <a:moveTo>
                    <a:pt x="315147" y="0"/>
                  </a:moveTo>
                  <a:lnTo>
                    <a:pt x="268552" y="3416"/>
                  </a:lnTo>
                  <a:lnTo>
                    <a:pt x="224088" y="13341"/>
                  </a:lnTo>
                  <a:lnTo>
                    <a:pt x="182241" y="29288"/>
                  </a:lnTo>
                  <a:lnTo>
                    <a:pt x="143497" y="50772"/>
                  </a:lnTo>
                  <a:lnTo>
                    <a:pt x="108343" y="77305"/>
                  </a:lnTo>
                  <a:lnTo>
                    <a:pt x="77263" y="108402"/>
                  </a:lnTo>
                  <a:lnTo>
                    <a:pt x="50744" y="143576"/>
                  </a:lnTo>
                  <a:lnTo>
                    <a:pt x="29272" y="182341"/>
                  </a:lnTo>
                  <a:lnTo>
                    <a:pt x="13334" y="224211"/>
                  </a:lnTo>
                  <a:lnTo>
                    <a:pt x="3414" y="268699"/>
                  </a:lnTo>
                  <a:lnTo>
                    <a:pt x="0" y="315320"/>
                  </a:lnTo>
                  <a:lnTo>
                    <a:pt x="3414" y="361940"/>
                  </a:lnTo>
                  <a:lnTo>
                    <a:pt x="13334" y="406428"/>
                  </a:lnTo>
                  <a:lnTo>
                    <a:pt x="29272" y="448298"/>
                  </a:lnTo>
                  <a:lnTo>
                    <a:pt x="50744" y="487063"/>
                  </a:lnTo>
                  <a:lnTo>
                    <a:pt x="77263" y="522238"/>
                  </a:lnTo>
                  <a:lnTo>
                    <a:pt x="108343" y="553335"/>
                  </a:lnTo>
                  <a:lnTo>
                    <a:pt x="143497" y="579868"/>
                  </a:lnTo>
                  <a:lnTo>
                    <a:pt x="182241" y="601351"/>
                  </a:lnTo>
                  <a:lnTo>
                    <a:pt x="224088" y="617299"/>
                  </a:lnTo>
                  <a:lnTo>
                    <a:pt x="268552" y="627224"/>
                  </a:lnTo>
                  <a:lnTo>
                    <a:pt x="315147" y="630640"/>
                  </a:lnTo>
                  <a:lnTo>
                    <a:pt x="361741" y="627224"/>
                  </a:lnTo>
                  <a:lnTo>
                    <a:pt x="406205" y="617299"/>
                  </a:lnTo>
                  <a:lnTo>
                    <a:pt x="448052" y="601352"/>
                  </a:lnTo>
                  <a:lnTo>
                    <a:pt x="486796" y="579868"/>
                  </a:lnTo>
                  <a:lnTo>
                    <a:pt x="521951" y="553335"/>
                  </a:lnTo>
                  <a:lnTo>
                    <a:pt x="553030" y="522238"/>
                  </a:lnTo>
                  <a:lnTo>
                    <a:pt x="579549" y="487064"/>
                  </a:lnTo>
                  <a:lnTo>
                    <a:pt x="601021" y="448299"/>
                  </a:lnTo>
                  <a:lnTo>
                    <a:pt x="616960" y="406429"/>
                  </a:lnTo>
                  <a:lnTo>
                    <a:pt x="626879" y="361940"/>
                  </a:lnTo>
                  <a:lnTo>
                    <a:pt x="630294" y="315320"/>
                  </a:lnTo>
                  <a:lnTo>
                    <a:pt x="627845" y="275672"/>
                  </a:lnTo>
                  <a:lnTo>
                    <a:pt x="620653" y="237735"/>
                  </a:lnTo>
                  <a:lnTo>
                    <a:pt x="592974" y="167617"/>
                  </a:lnTo>
                  <a:lnTo>
                    <a:pt x="576387" y="184213"/>
                  </a:lnTo>
                  <a:lnTo>
                    <a:pt x="543214" y="180064"/>
                  </a:lnTo>
                  <a:lnTo>
                    <a:pt x="558841" y="211000"/>
                  </a:lnTo>
                  <a:lnTo>
                    <a:pt x="570582" y="243958"/>
                  </a:lnTo>
                  <a:lnTo>
                    <a:pt x="577968" y="278783"/>
                  </a:lnTo>
                  <a:lnTo>
                    <a:pt x="580534" y="315320"/>
                  </a:lnTo>
                  <a:lnTo>
                    <a:pt x="576238" y="362890"/>
                  </a:lnTo>
                  <a:lnTo>
                    <a:pt x="563860" y="407728"/>
                  </a:lnTo>
                  <a:lnTo>
                    <a:pt x="544166" y="449070"/>
                  </a:lnTo>
                  <a:lnTo>
                    <a:pt x="517918" y="486150"/>
                  </a:lnTo>
                  <a:lnTo>
                    <a:pt x="485883" y="518203"/>
                  </a:lnTo>
                  <a:lnTo>
                    <a:pt x="448823" y="544465"/>
                  </a:lnTo>
                  <a:lnTo>
                    <a:pt x="407504" y="564171"/>
                  </a:lnTo>
                  <a:lnTo>
                    <a:pt x="362691" y="576555"/>
                  </a:lnTo>
                  <a:lnTo>
                    <a:pt x="315147" y="580853"/>
                  </a:lnTo>
                  <a:lnTo>
                    <a:pt x="267603" y="576555"/>
                  </a:lnTo>
                  <a:lnTo>
                    <a:pt x="222789" y="564171"/>
                  </a:lnTo>
                  <a:lnTo>
                    <a:pt x="181470" y="544465"/>
                  </a:lnTo>
                  <a:lnTo>
                    <a:pt x="144411" y="518203"/>
                  </a:lnTo>
                  <a:lnTo>
                    <a:pt x="112375" y="486150"/>
                  </a:lnTo>
                  <a:lnTo>
                    <a:pt x="86127" y="449070"/>
                  </a:lnTo>
                  <a:lnTo>
                    <a:pt x="66433" y="407728"/>
                  </a:lnTo>
                  <a:lnTo>
                    <a:pt x="54055" y="362890"/>
                  </a:lnTo>
                  <a:lnTo>
                    <a:pt x="49760" y="315320"/>
                  </a:lnTo>
                  <a:lnTo>
                    <a:pt x="54055" y="267750"/>
                  </a:lnTo>
                  <a:lnTo>
                    <a:pt x="66433" y="222911"/>
                  </a:lnTo>
                  <a:lnTo>
                    <a:pt x="86127" y="181570"/>
                  </a:lnTo>
                  <a:lnTo>
                    <a:pt x="112375" y="144490"/>
                  </a:lnTo>
                  <a:lnTo>
                    <a:pt x="144411" y="112437"/>
                  </a:lnTo>
                  <a:lnTo>
                    <a:pt x="181470" y="86175"/>
                  </a:lnTo>
                  <a:lnTo>
                    <a:pt x="222789" y="66469"/>
                  </a:lnTo>
                  <a:lnTo>
                    <a:pt x="267603" y="54085"/>
                  </a:lnTo>
                  <a:lnTo>
                    <a:pt x="315147" y="49787"/>
                  </a:lnTo>
                  <a:lnTo>
                    <a:pt x="351313" y="52237"/>
                  </a:lnTo>
                  <a:lnTo>
                    <a:pt x="386158" y="59433"/>
                  </a:lnTo>
                  <a:lnTo>
                    <a:pt x="419293" y="71141"/>
                  </a:lnTo>
                  <a:lnTo>
                    <a:pt x="450328" y="87128"/>
                  </a:lnTo>
                  <a:lnTo>
                    <a:pt x="446181" y="53936"/>
                  </a:lnTo>
                  <a:lnTo>
                    <a:pt x="463597" y="36510"/>
                  </a:lnTo>
                  <a:lnTo>
                    <a:pt x="429089" y="21004"/>
                  </a:lnTo>
                  <a:lnTo>
                    <a:pt x="392793" y="9542"/>
                  </a:lnTo>
                  <a:lnTo>
                    <a:pt x="354786" y="2437"/>
                  </a:lnTo>
                  <a:lnTo>
                    <a:pt x="315147" y="0"/>
                  </a:lnTo>
                  <a:close/>
                </a:path>
              </a:pathLst>
            </a:custGeom>
            <a:solidFill>
              <a:srgbClr val="E97031"/>
            </a:solidFill>
          </p:spPr>
          <p:txBody>
            <a:bodyPr wrap="square" lIns="0" tIns="0" rIns="0" bIns="0" rtlCol="0"/>
            <a:lstStyle/>
            <a:p>
              <a:endParaRPr sz="1350"/>
            </a:p>
          </p:txBody>
        </p:sp>
        <p:sp>
          <p:nvSpPr>
            <p:cNvPr id="9" name="object 9"/>
            <p:cNvSpPr/>
            <p:nvPr/>
          </p:nvSpPr>
          <p:spPr>
            <a:xfrm>
              <a:off x="870244" y="2011829"/>
              <a:ext cx="630555" cy="631190"/>
            </a:xfrm>
            <a:custGeom>
              <a:avLst/>
              <a:gdLst/>
              <a:ahLst/>
              <a:cxnLst/>
              <a:rect l="l" t="t" r="r" b="b"/>
              <a:pathLst>
                <a:path w="630555" h="631189">
                  <a:moveTo>
                    <a:pt x="587168" y="172596"/>
                  </a:moveTo>
                  <a:lnTo>
                    <a:pt x="576387" y="184213"/>
                  </a:lnTo>
                  <a:lnTo>
                    <a:pt x="560630" y="182554"/>
                  </a:lnTo>
                  <a:lnTo>
                    <a:pt x="543214" y="180064"/>
                  </a:lnTo>
                  <a:lnTo>
                    <a:pt x="558841" y="211000"/>
                  </a:lnTo>
                  <a:lnTo>
                    <a:pt x="570582" y="243958"/>
                  </a:lnTo>
                  <a:lnTo>
                    <a:pt x="577968" y="278783"/>
                  </a:lnTo>
                  <a:lnTo>
                    <a:pt x="580534" y="315320"/>
                  </a:lnTo>
                  <a:lnTo>
                    <a:pt x="576238" y="362890"/>
                  </a:lnTo>
                  <a:lnTo>
                    <a:pt x="563860" y="407728"/>
                  </a:lnTo>
                  <a:lnTo>
                    <a:pt x="544166" y="449070"/>
                  </a:lnTo>
                  <a:lnTo>
                    <a:pt x="517918" y="486150"/>
                  </a:lnTo>
                  <a:lnTo>
                    <a:pt x="485883" y="518203"/>
                  </a:lnTo>
                  <a:lnTo>
                    <a:pt x="448823" y="544465"/>
                  </a:lnTo>
                  <a:lnTo>
                    <a:pt x="407504" y="564171"/>
                  </a:lnTo>
                  <a:lnTo>
                    <a:pt x="362691" y="576555"/>
                  </a:lnTo>
                  <a:lnTo>
                    <a:pt x="315147" y="580853"/>
                  </a:lnTo>
                  <a:lnTo>
                    <a:pt x="267603" y="576555"/>
                  </a:lnTo>
                  <a:lnTo>
                    <a:pt x="222789" y="564171"/>
                  </a:lnTo>
                  <a:lnTo>
                    <a:pt x="181470" y="544465"/>
                  </a:lnTo>
                  <a:lnTo>
                    <a:pt x="144411" y="518203"/>
                  </a:lnTo>
                  <a:lnTo>
                    <a:pt x="112375" y="486150"/>
                  </a:lnTo>
                  <a:lnTo>
                    <a:pt x="86127" y="449070"/>
                  </a:lnTo>
                  <a:lnTo>
                    <a:pt x="66433" y="407728"/>
                  </a:lnTo>
                  <a:lnTo>
                    <a:pt x="54055" y="362890"/>
                  </a:lnTo>
                  <a:lnTo>
                    <a:pt x="49760" y="315320"/>
                  </a:lnTo>
                  <a:lnTo>
                    <a:pt x="54055" y="267750"/>
                  </a:lnTo>
                  <a:lnTo>
                    <a:pt x="66433" y="222911"/>
                  </a:lnTo>
                  <a:lnTo>
                    <a:pt x="86127" y="181570"/>
                  </a:lnTo>
                  <a:lnTo>
                    <a:pt x="112375" y="144490"/>
                  </a:lnTo>
                  <a:lnTo>
                    <a:pt x="144411" y="112437"/>
                  </a:lnTo>
                  <a:lnTo>
                    <a:pt x="181470" y="86175"/>
                  </a:lnTo>
                  <a:lnTo>
                    <a:pt x="222789" y="66469"/>
                  </a:lnTo>
                  <a:lnTo>
                    <a:pt x="267603" y="54085"/>
                  </a:lnTo>
                  <a:lnTo>
                    <a:pt x="315147" y="49787"/>
                  </a:lnTo>
                  <a:lnTo>
                    <a:pt x="351313" y="52237"/>
                  </a:lnTo>
                  <a:lnTo>
                    <a:pt x="386158" y="59433"/>
                  </a:lnTo>
                  <a:lnTo>
                    <a:pt x="419293" y="71141"/>
                  </a:lnTo>
                  <a:lnTo>
                    <a:pt x="450328" y="87128"/>
                  </a:lnTo>
                  <a:lnTo>
                    <a:pt x="448669" y="70532"/>
                  </a:lnTo>
                  <a:lnTo>
                    <a:pt x="446181" y="53936"/>
                  </a:lnTo>
                  <a:lnTo>
                    <a:pt x="457792" y="42319"/>
                  </a:lnTo>
                  <a:lnTo>
                    <a:pt x="463597" y="36510"/>
                  </a:lnTo>
                  <a:lnTo>
                    <a:pt x="429089" y="21004"/>
                  </a:lnTo>
                  <a:lnTo>
                    <a:pt x="392793" y="9542"/>
                  </a:lnTo>
                  <a:lnTo>
                    <a:pt x="354786" y="2437"/>
                  </a:lnTo>
                  <a:lnTo>
                    <a:pt x="315147" y="0"/>
                  </a:lnTo>
                  <a:lnTo>
                    <a:pt x="268552" y="3416"/>
                  </a:lnTo>
                  <a:lnTo>
                    <a:pt x="224088" y="13341"/>
                  </a:lnTo>
                  <a:lnTo>
                    <a:pt x="182241" y="29288"/>
                  </a:lnTo>
                  <a:lnTo>
                    <a:pt x="143497" y="50772"/>
                  </a:lnTo>
                  <a:lnTo>
                    <a:pt x="108343" y="77305"/>
                  </a:lnTo>
                  <a:lnTo>
                    <a:pt x="77263" y="108402"/>
                  </a:lnTo>
                  <a:lnTo>
                    <a:pt x="50744" y="143576"/>
                  </a:lnTo>
                  <a:lnTo>
                    <a:pt x="29272" y="182341"/>
                  </a:lnTo>
                  <a:lnTo>
                    <a:pt x="13334" y="224211"/>
                  </a:lnTo>
                  <a:lnTo>
                    <a:pt x="3414" y="268699"/>
                  </a:lnTo>
                  <a:lnTo>
                    <a:pt x="0" y="315320"/>
                  </a:lnTo>
                  <a:lnTo>
                    <a:pt x="3414" y="361940"/>
                  </a:lnTo>
                  <a:lnTo>
                    <a:pt x="13334" y="406428"/>
                  </a:lnTo>
                  <a:lnTo>
                    <a:pt x="29272" y="448298"/>
                  </a:lnTo>
                  <a:lnTo>
                    <a:pt x="50744" y="487063"/>
                  </a:lnTo>
                  <a:lnTo>
                    <a:pt x="77263" y="522238"/>
                  </a:lnTo>
                  <a:lnTo>
                    <a:pt x="108343" y="553335"/>
                  </a:lnTo>
                  <a:lnTo>
                    <a:pt x="143497" y="579868"/>
                  </a:lnTo>
                  <a:lnTo>
                    <a:pt x="182241" y="601351"/>
                  </a:lnTo>
                  <a:lnTo>
                    <a:pt x="224088" y="617299"/>
                  </a:lnTo>
                  <a:lnTo>
                    <a:pt x="268552" y="627224"/>
                  </a:lnTo>
                  <a:lnTo>
                    <a:pt x="315147" y="630640"/>
                  </a:lnTo>
                  <a:lnTo>
                    <a:pt x="361741" y="627224"/>
                  </a:lnTo>
                  <a:lnTo>
                    <a:pt x="406205" y="617299"/>
                  </a:lnTo>
                  <a:lnTo>
                    <a:pt x="448052" y="601352"/>
                  </a:lnTo>
                  <a:lnTo>
                    <a:pt x="486796" y="579868"/>
                  </a:lnTo>
                  <a:lnTo>
                    <a:pt x="521951" y="553335"/>
                  </a:lnTo>
                  <a:lnTo>
                    <a:pt x="553030" y="522238"/>
                  </a:lnTo>
                  <a:lnTo>
                    <a:pt x="579549" y="487064"/>
                  </a:lnTo>
                  <a:lnTo>
                    <a:pt x="601021" y="448299"/>
                  </a:lnTo>
                  <a:lnTo>
                    <a:pt x="616960" y="406429"/>
                  </a:lnTo>
                  <a:lnTo>
                    <a:pt x="626879" y="361940"/>
                  </a:lnTo>
                  <a:lnTo>
                    <a:pt x="630294" y="315320"/>
                  </a:lnTo>
                  <a:lnTo>
                    <a:pt x="627845" y="275672"/>
                  </a:lnTo>
                  <a:lnTo>
                    <a:pt x="620653" y="237735"/>
                  </a:lnTo>
                  <a:lnTo>
                    <a:pt x="608951" y="201665"/>
                  </a:lnTo>
                  <a:lnTo>
                    <a:pt x="592974" y="167617"/>
                  </a:lnTo>
                  <a:lnTo>
                    <a:pt x="587168" y="172596"/>
                  </a:lnTo>
                  <a:close/>
                </a:path>
              </a:pathLst>
            </a:custGeom>
            <a:ln w="11060">
              <a:solidFill>
                <a:srgbClr val="155F82"/>
              </a:solidFill>
            </a:ln>
          </p:spPr>
          <p:txBody>
            <a:bodyPr wrap="square" lIns="0" tIns="0" rIns="0" bIns="0" rtlCol="0"/>
            <a:lstStyle/>
            <a:p>
              <a:endParaRPr sz="1350"/>
            </a:p>
          </p:txBody>
        </p:sp>
        <p:sp>
          <p:nvSpPr>
            <p:cNvPr id="10" name="object 10"/>
            <p:cNvSpPr/>
            <p:nvPr/>
          </p:nvSpPr>
          <p:spPr>
            <a:xfrm>
              <a:off x="986351" y="2127999"/>
              <a:ext cx="398145" cy="398780"/>
            </a:xfrm>
            <a:custGeom>
              <a:avLst/>
              <a:gdLst/>
              <a:ahLst/>
              <a:cxnLst/>
              <a:rect l="l" t="t" r="r" b="b"/>
              <a:pathLst>
                <a:path w="398144" h="398780">
                  <a:moveTo>
                    <a:pt x="199040" y="0"/>
                  </a:moveTo>
                  <a:lnTo>
                    <a:pt x="153545" y="5283"/>
                  </a:lnTo>
                  <a:lnTo>
                    <a:pt x="111706" y="20321"/>
                  </a:lnTo>
                  <a:lnTo>
                    <a:pt x="74741" y="43894"/>
                  </a:lnTo>
                  <a:lnTo>
                    <a:pt x="43870" y="74782"/>
                  </a:lnTo>
                  <a:lnTo>
                    <a:pt x="20310" y="111767"/>
                  </a:lnTo>
                  <a:lnTo>
                    <a:pt x="5280" y="153629"/>
                  </a:lnTo>
                  <a:lnTo>
                    <a:pt x="0" y="199149"/>
                  </a:lnTo>
                  <a:lnTo>
                    <a:pt x="5280" y="244669"/>
                  </a:lnTo>
                  <a:lnTo>
                    <a:pt x="20310" y="286531"/>
                  </a:lnTo>
                  <a:lnTo>
                    <a:pt x="43870" y="323516"/>
                  </a:lnTo>
                  <a:lnTo>
                    <a:pt x="74741" y="354405"/>
                  </a:lnTo>
                  <a:lnTo>
                    <a:pt x="111706" y="377978"/>
                  </a:lnTo>
                  <a:lnTo>
                    <a:pt x="153545" y="393015"/>
                  </a:lnTo>
                  <a:lnTo>
                    <a:pt x="199040" y="398299"/>
                  </a:lnTo>
                  <a:lnTo>
                    <a:pt x="244535" y="393015"/>
                  </a:lnTo>
                  <a:lnTo>
                    <a:pt x="286374" y="377978"/>
                  </a:lnTo>
                  <a:lnTo>
                    <a:pt x="323338" y="354405"/>
                  </a:lnTo>
                  <a:lnTo>
                    <a:pt x="354210" y="323516"/>
                  </a:lnTo>
                  <a:lnTo>
                    <a:pt x="377770" y="286531"/>
                  </a:lnTo>
                  <a:lnTo>
                    <a:pt x="392799" y="244669"/>
                  </a:lnTo>
                  <a:lnTo>
                    <a:pt x="398080" y="199149"/>
                  </a:lnTo>
                  <a:lnTo>
                    <a:pt x="396551" y="174113"/>
                  </a:lnTo>
                  <a:lnTo>
                    <a:pt x="384785" y="127152"/>
                  </a:lnTo>
                  <a:lnTo>
                    <a:pt x="337539" y="142724"/>
                  </a:lnTo>
                  <a:lnTo>
                    <a:pt x="342372" y="156091"/>
                  </a:lnTo>
                  <a:lnTo>
                    <a:pt x="345728" y="170003"/>
                  </a:lnTo>
                  <a:lnTo>
                    <a:pt x="347685" y="184382"/>
                  </a:lnTo>
                  <a:lnTo>
                    <a:pt x="348320" y="199149"/>
                  </a:lnTo>
                  <a:lnTo>
                    <a:pt x="340677" y="246228"/>
                  </a:lnTo>
                  <a:lnTo>
                    <a:pt x="319419" y="287213"/>
                  </a:lnTo>
                  <a:lnTo>
                    <a:pt x="287055" y="319595"/>
                  </a:lnTo>
                  <a:lnTo>
                    <a:pt x="246093" y="340864"/>
                  </a:lnTo>
                  <a:lnTo>
                    <a:pt x="199040" y="348512"/>
                  </a:lnTo>
                  <a:lnTo>
                    <a:pt x="151987" y="340864"/>
                  </a:lnTo>
                  <a:lnTo>
                    <a:pt x="111024" y="319595"/>
                  </a:lnTo>
                  <a:lnTo>
                    <a:pt x="78660" y="287213"/>
                  </a:lnTo>
                  <a:lnTo>
                    <a:pt x="57403" y="246228"/>
                  </a:lnTo>
                  <a:lnTo>
                    <a:pt x="49760" y="199149"/>
                  </a:lnTo>
                  <a:lnTo>
                    <a:pt x="57403" y="152070"/>
                  </a:lnTo>
                  <a:lnTo>
                    <a:pt x="78660" y="111085"/>
                  </a:lnTo>
                  <a:lnTo>
                    <a:pt x="111024" y="78703"/>
                  </a:lnTo>
                  <a:lnTo>
                    <a:pt x="151987" y="57434"/>
                  </a:lnTo>
                  <a:lnTo>
                    <a:pt x="199040" y="49787"/>
                  </a:lnTo>
                  <a:lnTo>
                    <a:pt x="213799" y="50539"/>
                  </a:lnTo>
                  <a:lnTo>
                    <a:pt x="228170" y="52691"/>
                  </a:lnTo>
                  <a:lnTo>
                    <a:pt x="242074" y="56088"/>
                  </a:lnTo>
                  <a:lnTo>
                    <a:pt x="255434" y="60574"/>
                  </a:lnTo>
                  <a:lnTo>
                    <a:pt x="292755" y="23234"/>
                  </a:lnTo>
                  <a:lnTo>
                    <a:pt x="270997" y="13302"/>
                  </a:lnTo>
                  <a:lnTo>
                    <a:pt x="248074" y="6016"/>
                  </a:lnTo>
                  <a:lnTo>
                    <a:pt x="224062" y="1529"/>
                  </a:lnTo>
                  <a:lnTo>
                    <a:pt x="199040" y="0"/>
                  </a:lnTo>
                  <a:close/>
                </a:path>
              </a:pathLst>
            </a:custGeom>
            <a:solidFill>
              <a:srgbClr val="E97031"/>
            </a:solidFill>
          </p:spPr>
          <p:txBody>
            <a:bodyPr wrap="square" lIns="0" tIns="0" rIns="0" bIns="0" rtlCol="0"/>
            <a:lstStyle/>
            <a:p>
              <a:endParaRPr sz="1350"/>
            </a:p>
          </p:txBody>
        </p:sp>
        <p:sp>
          <p:nvSpPr>
            <p:cNvPr id="11" name="object 11"/>
            <p:cNvSpPr/>
            <p:nvPr/>
          </p:nvSpPr>
          <p:spPr>
            <a:xfrm>
              <a:off x="986351" y="2127999"/>
              <a:ext cx="398145" cy="398780"/>
            </a:xfrm>
            <a:custGeom>
              <a:avLst/>
              <a:gdLst/>
              <a:ahLst/>
              <a:cxnLst/>
              <a:rect l="l" t="t" r="r" b="b"/>
              <a:pathLst>
                <a:path w="398144" h="398780">
                  <a:moveTo>
                    <a:pt x="337539" y="142724"/>
                  </a:moveTo>
                  <a:lnTo>
                    <a:pt x="342372" y="156091"/>
                  </a:lnTo>
                  <a:lnTo>
                    <a:pt x="345728" y="170003"/>
                  </a:lnTo>
                  <a:lnTo>
                    <a:pt x="347685" y="184382"/>
                  </a:lnTo>
                  <a:lnTo>
                    <a:pt x="348320" y="199149"/>
                  </a:lnTo>
                  <a:lnTo>
                    <a:pt x="340677" y="246228"/>
                  </a:lnTo>
                  <a:lnTo>
                    <a:pt x="319419" y="287213"/>
                  </a:lnTo>
                  <a:lnTo>
                    <a:pt x="287055" y="319595"/>
                  </a:lnTo>
                  <a:lnTo>
                    <a:pt x="246093" y="340864"/>
                  </a:lnTo>
                  <a:lnTo>
                    <a:pt x="199040" y="348512"/>
                  </a:lnTo>
                  <a:lnTo>
                    <a:pt x="151987" y="340864"/>
                  </a:lnTo>
                  <a:lnTo>
                    <a:pt x="111024" y="319595"/>
                  </a:lnTo>
                  <a:lnTo>
                    <a:pt x="78660" y="287213"/>
                  </a:lnTo>
                  <a:lnTo>
                    <a:pt x="57403" y="246228"/>
                  </a:lnTo>
                  <a:lnTo>
                    <a:pt x="49760" y="199149"/>
                  </a:lnTo>
                  <a:lnTo>
                    <a:pt x="57403" y="152070"/>
                  </a:lnTo>
                  <a:lnTo>
                    <a:pt x="78660" y="111085"/>
                  </a:lnTo>
                  <a:lnTo>
                    <a:pt x="111024" y="78703"/>
                  </a:lnTo>
                  <a:lnTo>
                    <a:pt x="151987" y="57434"/>
                  </a:lnTo>
                  <a:lnTo>
                    <a:pt x="199040" y="49787"/>
                  </a:lnTo>
                  <a:lnTo>
                    <a:pt x="213799" y="50539"/>
                  </a:lnTo>
                  <a:lnTo>
                    <a:pt x="228170" y="52691"/>
                  </a:lnTo>
                  <a:lnTo>
                    <a:pt x="242074" y="56088"/>
                  </a:lnTo>
                  <a:lnTo>
                    <a:pt x="255434" y="60574"/>
                  </a:lnTo>
                  <a:lnTo>
                    <a:pt x="292755" y="23234"/>
                  </a:lnTo>
                  <a:lnTo>
                    <a:pt x="270997" y="13302"/>
                  </a:lnTo>
                  <a:lnTo>
                    <a:pt x="248074" y="6016"/>
                  </a:lnTo>
                  <a:lnTo>
                    <a:pt x="224062" y="1529"/>
                  </a:lnTo>
                  <a:lnTo>
                    <a:pt x="199040" y="0"/>
                  </a:lnTo>
                  <a:lnTo>
                    <a:pt x="153545" y="5283"/>
                  </a:lnTo>
                  <a:lnTo>
                    <a:pt x="111706" y="20321"/>
                  </a:lnTo>
                  <a:lnTo>
                    <a:pt x="74741" y="43894"/>
                  </a:lnTo>
                  <a:lnTo>
                    <a:pt x="43870" y="74782"/>
                  </a:lnTo>
                  <a:lnTo>
                    <a:pt x="20310" y="111767"/>
                  </a:lnTo>
                  <a:lnTo>
                    <a:pt x="5280" y="153629"/>
                  </a:lnTo>
                  <a:lnTo>
                    <a:pt x="0" y="199149"/>
                  </a:lnTo>
                  <a:lnTo>
                    <a:pt x="5280" y="244669"/>
                  </a:lnTo>
                  <a:lnTo>
                    <a:pt x="20310" y="286531"/>
                  </a:lnTo>
                  <a:lnTo>
                    <a:pt x="43870" y="323516"/>
                  </a:lnTo>
                  <a:lnTo>
                    <a:pt x="74741" y="354405"/>
                  </a:lnTo>
                  <a:lnTo>
                    <a:pt x="111706" y="377978"/>
                  </a:lnTo>
                  <a:lnTo>
                    <a:pt x="153545" y="393015"/>
                  </a:lnTo>
                  <a:lnTo>
                    <a:pt x="199040" y="398299"/>
                  </a:lnTo>
                  <a:lnTo>
                    <a:pt x="244535" y="393015"/>
                  </a:lnTo>
                  <a:lnTo>
                    <a:pt x="286374" y="377978"/>
                  </a:lnTo>
                  <a:lnTo>
                    <a:pt x="323338" y="354405"/>
                  </a:lnTo>
                  <a:lnTo>
                    <a:pt x="354210" y="323516"/>
                  </a:lnTo>
                  <a:lnTo>
                    <a:pt x="377770" y="286531"/>
                  </a:lnTo>
                  <a:lnTo>
                    <a:pt x="392799" y="244669"/>
                  </a:lnTo>
                  <a:lnTo>
                    <a:pt x="398080" y="199149"/>
                  </a:lnTo>
                  <a:lnTo>
                    <a:pt x="396551" y="174113"/>
                  </a:lnTo>
                  <a:lnTo>
                    <a:pt x="392067" y="150088"/>
                  </a:lnTo>
                  <a:lnTo>
                    <a:pt x="384785" y="127152"/>
                  </a:lnTo>
                  <a:lnTo>
                    <a:pt x="374859" y="105383"/>
                  </a:lnTo>
                  <a:lnTo>
                    <a:pt x="337539" y="142724"/>
                  </a:lnTo>
                  <a:close/>
                </a:path>
              </a:pathLst>
            </a:custGeom>
            <a:ln w="11060">
              <a:solidFill>
                <a:srgbClr val="155F82"/>
              </a:solidFill>
            </a:ln>
          </p:spPr>
          <p:txBody>
            <a:bodyPr wrap="square" lIns="0" tIns="0" rIns="0" bIns="0" rtlCol="0"/>
            <a:lstStyle/>
            <a:p>
              <a:endParaRPr sz="1350"/>
            </a:p>
          </p:txBody>
        </p:sp>
      </p:grpSp>
      <p:grpSp>
        <p:nvGrpSpPr>
          <p:cNvPr id="12" name="object 12"/>
          <p:cNvGrpSpPr/>
          <p:nvPr/>
        </p:nvGrpSpPr>
        <p:grpSpPr>
          <a:xfrm>
            <a:off x="618398" y="4089945"/>
            <a:ext cx="508635" cy="429578"/>
            <a:chOff x="824530" y="4310260"/>
            <a:chExt cx="678180" cy="572770"/>
          </a:xfrm>
        </p:grpSpPr>
        <p:sp>
          <p:nvSpPr>
            <p:cNvPr id="13" name="object 13"/>
            <p:cNvSpPr/>
            <p:nvPr/>
          </p:nvSpPr>
          <p:spPr>
            <a:xfrm>
              <a:off x="829588" y="4315318"/>
              <a:ext cx="668020" cy="562610"/>
            </a:xfrm>
            <a:custGeom>
              <a:avLst/>
              <a:gdLst/>
              <a:ahLst/>
              <a:cxnLst/>
              <a:rect l="l" t="t" r="r" b="b"/>
              <a:pathLst>
                <a:path w="668019" h="562610">
                  <a:moveTo>
                    <a:pt x="667460" y="516807"/>
                  </a:moveTo>
                  <a:lnTo>
                    <a:pt x="0" y="516807"/>
                  </a:lnTo>
                  <a:lnTo>
                    <a:pt x="0" y="562341"/>
                  </a:lnTo>
                  <a:lnTo>
                    <a:pt x="667460" y="562341"/>
                  </a:lnTo>
                  <a:lnTo>
                    <a:pt x="667460" y="516807"/>
                  </a:lnTo>
                  <a:close/>
                </a:path>
                <a:path w="668019" h="562610">
                  <a:moveTo>
                    <a:pt x="60678" y="91826"/>
                  </a:moveTo>
                  <a:lnTo>
                    <a:pt x="30339" y="91826"/>
                  </a:lnTo>
                  <a:lnTo>
                    <a:pt x="30339" y="516807"/>
                  </a:lnTo>
                  <a:lnTo>
                    <a:pt x="60678" y="516807"/>
                  </a:lnTo>
                  <a:lnTo>
                    <a:pt x="60678" y="190482"/>
                  </a:lnTo>
                  <a:lnTo>
                    <a:pt x="637121" y="190482"/>
                  </a:lnTo>
                  <a:lnTo>
                    <a:pt x="637121" y="160127"/>
                  </a:lnTo>
                  <a:lnTo>
                    <a:pt x="60678" y="160126"/>
                  </a:lnTo>
                  <a:lnTo>
                    <a:pt x="60678" y="91826"/>
                  </a:lnTo>
                  <a:close/>
                </a:path>
                <a:path w="668019" h="562610">
                  <a:moveTo>
                    <a:pt x="637121" y="190482"/>
                  </a:moveTo>
                  <a:lnTo>
                    <a:pt x="606782" y="190482"/>
                  </a:lnTo>
                  <a:lnTo>
                    <a:pt x="606782" y="516807"/>
                  </a:lnTo>
                  <a:lnTo>
                    <a:pt x="637121" y="516807"/>
                  </a:lnTo>
                  <a:lnTo>
                    <a:pt x="637121" y="190482"/>
                  </a:lnTo>
                  <a:close/>
                </a:path>
                <a:path w="668019" h="562610">
                  <a:moveTo>
                    <a:pt x="227543" y="190482"/>
                  </a:moveTo>
                  <a:lnTo>
                    <a:pt x="106186" y="190482"/>
                  </a:lnTo>
                  <a:lnTo>
                    <a:pt x="106186" y="425740"/>
                  </a:lnTo>
                  <a:lnTo>
                    <a:pt x="110974" y="449313"/>
                  </a:lnTo>
                  <a:lnTo>
                    <a:pt x="124011" y="468617"/>
                  </a:lnTo>
                  <a:lnTo>
                    <a:pt x="143304" y="481661"/>
                  </a:lnTo>
                  <a:lnTo>
                    <a:pt x="166865" y="486451"/>
                  </a:lnTo>
                  <a:lnTo>
                    <a:pt x="190425" y="481661"/>
                  </a:lnTo>
                  <a:lnTo>
                    <a:pt x="209719" y="468617"/>
                  </a:lnTo>
                  <a:lnTo>
                    <a:pt x="222755" y="449313"/>
                  </a:lnTo>
                  <a:lnTo>
                    <a:pt x="227543" y="425740"/>
                  </a:lnTo>
                  <a:lnTo>
                    <a:pt x="227543" y="190482"/>
                  </a:lnTo>
                  <a:close/>
                </a:path>
                <a:path w="668019" h="562610">
                  <a:moveTo>
                    <a:pt x="394408" y="190482"/>
                  </a:moveTo>
                  <a:lnTo>
                    <a:pt x="273051" y="190482"/>
                  </a:lnTo>
                  <a:lnTo>
                    <a:pt x="273052" y="425740"/>
                  </a:lnTo>
                  <a:lnTo>
                    <a:pt x="277839" y="449313"/>
                  </a:lnTo>
                  <a:lnTo>
                    <a:pt x="290876" y="468617"/>
                  </a:lnTo>
                  <a:lnTo>
                    <a:pt x="310170" y="481661"/>
                  </a:lnTo>
                  <a:lnTo>
                    <a:pt x="333730" y="486451"/>
                  </a:lnTo>
                  <a:lnTo>
                    <a:pt x="357290" y="481661"/>
                  </a:lnTo>
                  <a:lnTo>
                    <a:pt x="376584" y="468617"/>
                  </a:lnTo>
                  <a:lnTo>
                    <a:pt x="389620" y="449313"/>
                  </a:lnTo>
                  <a:lnTo>
                    <a:pt x="394408" y="425740"/>
                  </a:lnTo>
                  <a:lnTo>
                    <a:pt x="394408" y="190482"/>
                  </a:lnTo>
                  <a:close/>
                </a:path>
                <a:path w="668019" h="562610">
                  <a:moveTo>
                    <a:pt x="561273" y="190482"/>
                  </a:moveTo>
                  <a:lnTo>
                    <a:pt x="439917" y="190482"/>
                  </a:lnTo>
                  <a:lnTo>
                    <a:pt x="439917" y="425740"/>
                  </a:lnTo>
                  <a:lnTo>
                    <a:pt x="444705" y="449313"/>
                  </a:lnTo>
                  <a:lnTo>
                    <a:pt x="457741" y="468617"/>
                  </a:lnTo>
                  <a:lnTo>
                    <a:pt x="477035" y="481661"/>
                  </a:lnTo>
                  <a:lnTo>
                    <a:pt x="500595" y="486451"/>
                  </a:lnTo>
                  <a:lnTo>
                    <a:pt x="524155" y="481661"/>
                  </a:lnTo>
                  <a:lnTo>
                    <a:pt x="543449" y="468617"/>
                  </a:lnTo>
                  <a:lnTo>
                    <a:pt x="556485" y="449313"/>
                  </a:lnTo>
                  <a:lnTo>
                    <a:pt x="561273" y="425740"/>
                  </a:lnTo>
                  <a:lnTo>
                    <a:pt x="561273" y="190482"/>
                  </a:lnTo>
                  <a:close/>
                </a:path>
                <a:path w="668019" h="562610">
                  <a:moveTo>
                    <a:pt x="98602" y="0"/>
                  </a:moveTo>
                  <a:lnTo>
                    <a:pt x="91775" y="6830"/>
                  </a:lnTo>
                  <a:lnTo>
                    <a:pt x="91017" y="15177"/>
                  </a:lnTo>
                  <a:lnTo>
                    <a:pt x="91017" y="22007"/>
                  </a:lnTo>
                  <a:lnTo>
                    <a:pt x="95568" y="28079"/>
                  </a:lnTo>
                  <a:lnTo>
                    <a:pt x="102394" y="30355"/>
                  </a:lnTo>
                  <a:lnTo>
                    <a:pt x="106186" y="37944"/>
                  </a:lnTo>
                  <a:lnTo>
                    <a:pt x="106186" y="160126"/>
                  </a:lnTo>
                  <a:lnTo>
                    <a:pt x="227543" y="160126"/>
                  </a:lnTo>
                  <a:lnTo>
                    <a:pt x="227543" y="122182"/>
                  </a:lnTo>
                  <a:lnTo>
                    <a:pt x="136525" y="122182"/>
                  </a:lnTo>
                  <a:lnTo>
                    <a:pt x="136525" y="44774"/>
                  </a:lnTo>
                  <a:lnTo>
                    <a:pt x="135767" y="37185"/>
                  </a:lnTo>
                  <a:lnTo>
                    <a:pt x="134250" y="31114"/>
                  </a:lnTo>
                  <a:lnTo>
                    <a:pt x="230956" y="31114"/>
                  </a:lnTo>
                  <a:lnTo>
                    <a:pt x="231335" y="30355"/>
                  </a:lnTo>
                  <a:lnTo>
                    <a:pt x="238161" y="28838"/>
                  </a:lnTo>
                  <a:lnTo>
                    <a:pt x="242712" y="22766"/>
                  </a:lnTo>
                  <a:lnTo>
                    <a:pt x="242712" y="6830"/>
                  </a:lnTo>
                  <a:lnTo>
                    <a:pt x="236645" y="758"/>
                  </a:lnTo>
                  <a:lnTo>
                    <a:pt x="106945" y="758"/>
                  </a:lnTo>
                  <a:lnTo>
                    <a:pt x="98602" y="0"/>
                  </a:lnTo>
                  <a:close/>
                </a:path>
                <a:path w="668019" h="562610">
                  <a:moveTo>
                    <a:pt x="265467" y="0"/>
                  </a:moveTo>
                  <a:lnTo>
                    <a:pt x="258640" y="6830"/>
                  </a:lnTo>
                  <a:lnTo>
                    <a:pt x="257882" y="15177"/>
                  </a:lnTo>
                  <a:lnTo>
                    <a:pt x="257882" y="22007"/>
                  </a:lnTo>
                  <a:lnTo>
                    <a:pt x="262433" y="28079"/>
                  </a:lnTo>
                  <a:lnTo>
                    <a:pt x="269259" y="30355"/>
                  </a:lnTo>
                  <a:lnTo>
                    <a:pt x="273051" y="37944"/>
                  </a:lnTo>
                  <a:lnTo>
                    <a:pt x="273051" y="160126"/>
                  </a:lnTo>
                  <a:lnTo>
                    <a:pt x="394408" y="160126"/>
                  </a:lnTo>
                  <a:lnTo>
                    <a:pt x="394408" y="122182"/>
                  </a:lnTo>
                  <a:lnTo>
                    <a:pt x="303391" y="122182"/>
                  </a:lnTo>
                  <a:lnTo>
                    <a:pt x="303391" y="44774"/>
                  </a:lnTo>
                  <a:lnTo>
                    <a:pt x="302632" y="37185"/>
                  </a:lnTo>
                  <a:lnTo>
                    <a:pt x="301115" y="31114"/>
                  </a:lnTo>
                  <a:lnTo>
                    <a:pt x="397821" y="31114"/>
                  </a:lnTo>
                  <a:lnTo>
                    <a:pt x="398200" y="30355"/>
                  </a:lnTo>
                  <a:lnTo>
                    <a:pt x="405027" y="28838"/>
                  </a:lnTo>
                  <a:lnTo>
                    <a:pt x="409577" y="22766"/>
                  </a:lnTo>
                  <a:lnTo>
                    <a:pt x="409577" y="6830"/>
                  </a:lnTo>
                  <a:lnTo>
                    <a:pt x="403510" y="758"/>
                  </a:lnTo>
                  <a:lnTo>
                    <a:pt x="273810" y="758"/>
                  </a:lnTo>
                  <a:lnTo>
                    <a:pt x="265467" y="0"/>
                  </a:lnTo>
                  <a:close/>
                </a:path>
                <a:path w="668019" h="562610">
                  <a:moveTo>
                    <a:pt x="432332" y="0"/>
                  </a:moveTo>
                  <a:lnTo>
                    <a:pt x="425506" y="6830"/>
                  </a:lnTo>
                  <a:lnTo>
                    <a:pt x="424747" y="15177"/>
                  </a:lnTo>
                  <a:lnTo>
                    <a:pt x="424747" y="22008"/>
                  </a:lnTo>
                  <a:lnTo>
                    <a:pt x="429298" y="28079"/>
                  </a:lnTo>
                  <a:lnTo>
                    <a:pt x="436124" y="30355"/>
                  </a:lnTo>
                  <a:lnTo>
                    <a:pt x="439917" y="37944"/>
                  </a:lnTo>
                  <a:lnTo>
                    <a:pt x="439917" y="160126"/>
                  </a:lnTo>
                  <a:lnTo>
                    <a:pt x="561273" y="160126"/>
                  </a:lnTo>
                  <a:lnTo>
                    <a:pt x="561273" y="122182"/>
                  </a:lnTo>
                  <a:lnTo>
                    <a:pt x="470256" y="122182"/>
                  </a:lnTo>
                  <a:lnTo>
                    <a:pt x="470256" y="44774"/>
                  </a:lnTo>
                  <a:lnTo>
                    <a:pt x="469497" y="37185"/>
                  </a:lnTo>
                  <a:lnTo>
                    <a:pt x="467980" y="31114"/>
                  </a:lnTo>
                  <a:lnTo>
                    <a:pt x="564686" y="31114"/>
                  </a:lnTo>
                  <a:lnTo>
                    <a:pt x="565065" y="30355"/>
                  </a:lnTo>
                  <a:lnTo>
                    <a:pt x="571892" y="28838"/>
                  </a:lnTo>
                  <a:lnTo>
                    <a:pt x="576443" y="22766"/>
                  </a:lnTo>
                  <a:lnTo>
                    <a:pt x="576443" y="6830"/>
                  </a:lnTo>
                  <a:lnTo>
                    <a:pt x="570375" y="759"/>
                  </a:lnTo>
                  <a:lnTo>
                    <a:pt x="440675" y="758"/>
                  </a:lnTo>
                  <a:lnTo>
                    <a:pt x="432332" y="0"/>
                  </a:lnTo>
                  <a:close/>
                </a:path>
                <a:path w="668019" h="562610">
                  <a:moveTo>
                    <a:pt x="637121" y="91826"/>
                  </a:moveTo>
                  <a:lnTo>
                    <a:pt x="606782" y="91826"/>
                  </a:lnTo>
                  <a:lnTo>
                    <a:pt x="606782" y="160127"/>
                  </a:lnTo>
                  <a:lnTo>
                    <a:pt x="637121" y="160127"/>
                  </a:lnTo>
                  <a:lnTo>
                    <a:pt x="637121" y="91826"/>
                  </a:lnTo>
                  <a:close/>
                </a:path>
                <a:path w="668019" h="562610">
                  <a:moveTo>
                    <a:pt x="166865" y="114593"/>
                  </a:moveTo>
                  <a:lnTo>
                    <a:pt x="155724" y="115778"/>
                  </a:lnTo>
                  <a:lnTo>
                    <a:pt x="146006" y="118387"/>
                  </a:lnTo>
                  <a:lnTo>
                    <a:pt x="139133" y="120996"/>
                  </a:lnTo>
                  <a:lnTo>
                    <a:pt x="136525" y="122182"/>
                  </a:lnTo>
                  <a:lnTo>
                    <a:pt x="197204" y="122182"/>
                  </a:lnTo>
                  <a:lnTo>
                    <a:pt x="194596" y="120996"/>
                  </a:lnTo>
                  <a:lnTo>
                    <a:pt x="187723" y="118387"/>
                  </a:lnTo>
                  <a:lnTo>
                    <a:pt x="178005" y="115778"/>
                  </a:lnTo>
                  <a:lnTo>
                    <a:pt x="166865" y="114593"/>
                  </a:lnTo>
                  <a:close/>
                </a:path>
                <a:path w="668019" h="562610">
                  <a:moveTo>
                    <a:pt x="230956" y="31114"/>
                  </a:moveTo>
                  <a:lnTo>
                    <a:pt x="199479" y="31114"/>
                  </a:lnTo>
                  <a:lnTo>
                    <a:pt x="197962" y="37185"/>
                  </a:lnTo>
                  <a:lnTo>
                    <a:pt x="197204" y="44774"/>
                  </a:lnTo>
                  <a:lnTo>
                    <a:pt x="197204" y="122182"/>
                  </a:lnTo>
                  <a:lnTo>
                    <a:pt x="227543" y="122182"/>
                  </a:lnTo>
                  <a:lnTo>
                    <a:pt x="227543" y="37944"/>
                  </a:lnTo>
                  <a:lnTo>
                    <a:pt x="230956" y="31114"/>
                  </a:lnTo>
                  <a:close/>
                </a:path>
                <a:path w="668019" h="562610">
                  <a:moveTo>
                    <a:pt x="333730" y="114593"/>
                  </a:moveTo>
                  <a:lnTo>
                    <a:pt x="322590" y="115779"/>
                  </a:lnTo>
                  <a:lnTo>
                    <a:pt x="312872" y="118387"/>
                  </a:lnTo>
                  <a:lnTo>
                    <a:pt x="305998" y="120996"/>
                  </a:lnTo>
                  <a:lnTo>
                    <a:pt x="303391" y="122182"/>
                  </a:lnTo>
                  <a:lnTo>
                    <a:pt x="364069" y="122182"/>
                  </a:lnTo>
                  <a:lnTo>
                    <a:pt x="361462" y="120996"/>
                  </a:lnTo>
                  <a:lnTo>
                    <a:pt x="354588" y="118387"/>
                  </a:lnTo>
                  <a:lnTo>
                    <a:pt x="344870" y="115779"/>
                  </a:lnTo>
                  <a:lnTo>
                    <a:pt x="333730" y="114593"/>
                  </a:lnTo>
                  <a:close/>
                </a:path>
                <a:path w="668019" h="562610">
                  <a:moveTo>
                    <a:pt x="397821" y="31114"/>
                  </a:moveTo>
                  <a:lnTo>
                    <a:pt x="366344" y="31114"/>
                  </a:lnTo>
                  <a:lnTo>
                    <a:pt x="364827" y="37185"/>
                  </a:lnTo>
                  <a:lnTo>
                    <a:pt x="364069" y="44774"/>
                  </a:lnTo>
                  <a:lnTo>
                    <a:pt x="364069" y="122182"/>
                  </a:lnTo>
                  <a:lnTo>
                    <a:pt x="394408" y="122182"/>
                  </a:lnTo>
                  <a:lnTo>
                    <a:pt x="394408" y="37944"/>
                  </a:lnTo>
                  <a:lnTo>
                    <a:pt x="397821" y="31114"/>
                  </a:lnTo>
                  <a:close/>
                </a:path>
                <a:path w="668019" h="562610">
                  <a:moveTo>
                    <a:pt x="500595" y="114593"/>
                  </a:moveTo>
                  <a:lnTo>
                    <a:pt x="489455" y="115779"/>
                  </a:lnTo>
                  <a:lnTo>
                    <a:pt x="479737" y="118387"/>
                  </a:lnTo>
                  <a:lnTo>
                    <a:pt x="472863" y="120996"/>
                  </a:lnTo>
                  <a:lnTo>
                    <a:pt x="470256" y="122182"/>
                  </a:lnTo>
                  <a:lnTo>
                    <a:pt x="530934" y="122182"/>
                  </a:lnTo>
                  <a:lnTo>
                    <a:pt x="528327" y="120996"/>
                  </a:lnTo>
                  <a:lnTo>
                    <a:pt x="521453" y="118387"/>
                  </a:lnTo>
                  <a:lnTo>
                    <a:pt x="511735" y="115779"/>
                  </a:lnTo>
                  <a:lnTo>
                    <a:pt x="500595" y="114593"/>
                  </a:lnTo>
                  <a:close/>
                </a:path>
                <a:path w="668019" h="562610">
                  <a:moveTo>
                    <a:pt x="564686" y="31114"/>
                  </a:moveTo>
                  <a:lnTo>
                    <a:pt x="533209" y="31114"/>
                  </a:lnTo>
                  <a:lnTo>
                    <a:pt x="531692" y="37185"/>
                  </a:lnTo>
                  <a:lnTo>
                    <a:pt x="530934" y="44774"/>
                  </a:lnTo>
                  <a:lnTo>
                    <a:pt x="530934" y="122182"/>
                  </a:lnTo>
                  <a:lnTo>
                    <a:pt x="561273" y="122182"/>
                  </a:lnTo>
                  <a:lnTo>
                    <a:pt x="561273" y="37944"/>
                  </a:lnTo>
                  <a:lnTo>
                    <a:pt x="564686" y="31114"/>
                  </a:lnTo>
                  <a:close/>
                </a:path>
                <a:path w="668019" h="562610">
                  <a:moveTo>
                    <a:pt x="235886" y="0"/>
                  </a:moveTo>
                  <a:lnTo>
                    <a:pt x="227543" y="758"/>
                  </a:lnTo>
                  <a:lnTo>
                    <a:pt x="236645" y="758"/>
                  </a:lnTo>
                  <a:lnTo>
                    <a:pt x="235886" y="0"/>
                  </a:lnTo>
                  <a:close/>
                </a:path>
                <a:path w="668019" h="562610">
                  <a:moveTo>
                    <a:pt x="402751" y="0"/>
                  </a:moveTo>
                  <a:lnTo>
                    <a:pt x="394408" y="758"/>
                  </a:lnTo>
                  <a:lnTo>
                    <a:pt x="403510" y="758"/>
                  </a:lnTo>
                  <a:lnTo>
                    <a:pt x="402751" y="0"/>
                  </a:lnTo>
                  <a:close/>
                </a:path>
                <a:path w="668019" h="562610">
                  <a:moveTo>
                    <a:pt x="569616" y="0"/>
                  </a:moveTo>
                  <a:lnTo>
                    <a:pt x="561273" y="759"/>
                  </a:lnTo>
                  <a:lnTo>
                    <a:pt x="570375" y="759"/>
                  </a:lnTo>
                  <a:lnTo>
                    <a:pt x="569616" y="0"/>
                  </a:lnTo>
                  <a:close/>
                </a:path>
              </a:pathLst>
            </a:custGeom>
            <a:solidFill>
              <a:srgbClr val="E97031"/>
            </a:solidFill>
          </p:spPr>
          <p:txBody>
            <a:bodyPr wrap="square" lIns="0" tIns="0" rIns="0" bIns="0" rtlCol="0"/>
            <a:lstStyle/>
            <a:p>
              <a:endParaRPr sz="1350"/>
            </a:p>
          </p:txBody>
        </p:sp>
        <p:sp>
          <p:nvSpPr>
            <p:cNvPr id="14" name="object 14"/>
            <p:cNvSpPr/>
            <p:nvPr/>
          </p:nvSpPr>
          <p:spPr>
            <a:xfrm>
              <a:off x="829588" y="4315318"/>
              <a:ext cx="668020" cy="562610"/>
            </a:xfrm>
            <a:custGeom>
              <a:avLst/>
              <a:gdLst/>
              <a:ahLst/>
              <a:cxnLst/>
              <a:rect l="l" t="t" r="r" b="b"/>
              <a:pathLst>
                <a:path w="668019" h="562610">
                  <a:moveTo>
                    <a:pt x="637121" y="516807"/>
                  </a:moveTo>
                  <a:lnTo>
                    <a:pt x="637121" y="91826"/>
                  </a:lnTo>
                  <a:lnTo>
                    <a:pt x="606782" y="91826"/>
                  </a:lnTo>
                  <a:lnTo>
                    <a:pt x="606782" y="160127"/>
                  </a:lnTo>
                  <a:lnTo>
                    <a:pt x="561273" y="160126"/>
                  </a:lnTo>
                  <a:lnTo>
                    <a:pt x="561273" y="53881"/>
                  </a:lnTo>
                  <a:lnTo>
                    <a:pt x="561273" y="37944"/>
                  </a:lnTo>
                  <a:lnTo>
                    <a:pt x="564307" y="31873"/>
                  </a:lnTo>
                  <a:lnTo>
                    <a:pt x="565065" y="30355"/>
                  </a:lnTo>
                  <a:lnTo>
                    <a:pt x="571892" y="28838"/>
                  </a:lnTo>
                  <a:lnTo>
                    <a:pt x="576443" y="22766"/>
                  </a:lnTo>
                  <a:lnTo>
                    <a:pt x="576443" y="15178"/>
                  </a:lnTo>
                  <a:lnTo>
                    <a:pt x="576443" y="6830"/>
                  </a:lnTo>
                  <a:lnTo>
                    <a:pt x="569616" y="0"/>
                  </a:lnTo>
                  <a:lnTo>
                    <a:pt x="561273" y="759"/>
                  </a:lnTo>
                  <a:lnTo>
                    <a:pt x="440675" y="758"/>
                  </a:lnTo>
                  <a:lnTo>
                    <a:pt x="432332" y="0"/>
                  </a:lnTo>
                  <a:lnTo>
                    <a:pt x="425506" y="6830"/>
                  </a:lnTo>
                  <a:lnTo>
                    <a:pt x="424747" y="15177"/>
                  </a:lnTo>
                  <a:lnTo>
                    <a:pt x="424747" y="22008"/>
                  </a:lnTo>
                  <a:lnTo>
                    <a:pt x="429298" y="28079"/>
                  </a:lnTo>
                  <a:lnTo>
                    <a:pt x="436124" y="30355"/>
                  </a:lnTo>
                  <a:lnTo>
                    <a:pt x="436883" y="31873"/>
                  </a:lnTo>
                  <a:lnTo>
                    <a:pt x="439917" y="37944"/>
                  </a:lnTo>
                  <a:lnTo>
                    <a:pt x="439917" y="53881"/>
                  </a:lnTo>
                  <a:lnTo>
                    <a:pt x="439917" y="160126"/>
                  </a:lnTo>
                  <a:lnTo>
                    <a:pt x="394408" y="160126"/>
                  </a:lnTo>
                  <a:lnTo>
                    <a:pt x="394408" y="53881"/>
                  </a:lnTo>
                  <a:lnTo>
                    <a:pt x="394408" y="37944"/>
                  </a:lnTo>
                  <a:lnTo>
                    <a:pt x="397442" y="31873"/>
                  </a:lnTo>
                  <a:lnTo>
                    <a:pt x="398200" y="30355"/>
                  </a:lnTo>
                  <a:lnTo>
                    <a:pt x="405027" y="28838"/>
                  </a:lnTo>
                  <a:lnTo>
                    <a:pt x="409577" y="22766"/>
                  </a:lnTo>
                  <a:lnTo>
                    <a:pt x="409577" y="15177"/>
                  </a:lnTo>
                  <a:lnTo>
                    <a:pt x="409577" y="6830"/>
                  </a:lnTo>
                  <a:lnTo>
                    <a:pt x="402751" y="0"/>
                  </a:lnTo>
                  <a:lnTo>
                    <a:pt x="394408" y="758"/>
                  </a:lnTo>
                  <a:lnTo>
                    <a:pt x="273810" y="758"/>
                  </a:lnTo>
                  <a:lnTo>
                    <a:pt x="265467" y="0"/>
                  </a:lnTo>
                  <a:lnTo>
                    <a:pt x="258640" y="6830"/>
                  </a:lnTo>
                  <a:lnTo>
                    <a:pt x="257882" y="15177"/>
                  </a:lnTo>
                  <a:lnTo>
                    <a:pt x="257882" y="22007"/>
                  </a:lnTo>
                  <a:lnTo>
                    <a:pt x="262433" y="28079"/>
                  </a:lnTo>
                  <a:lnTo>
                    <a:pt x="269259" y="30355"/>
                  </a:lnTo>
                  <a:lnTo>
                    <a:pt x="270018" y="31873"/>
                  </a:lnTo>
                  <a:lnTo>
                    <a:pt x="273051" y="37944"/>
                  </a:lnTo>
                  <a:lnTo>
                    <a:pt x="273051" y="53881"/>
                  </a:lnTo>
                  <a:lnTo>
                    <a:pt x="273051" y="160126"/>
                  </a:lnTo>
                  <a:lnTo>
                    <a:pt x="227543" y="160126"/>
                  </a:lnTo>
                  <a:lnTo>
                    <a:pt x="227543" y="53881"/>
                  </a:lnTo>
                  <a:lnTo>
                    <a:pt x="227543" y="37944"/>
                  </a:lnTo>
                  <a:lnTo>
                    <a:pt x="230577" y="31873"/>
                  </a:lnTo>
                  <a:lnTo>
                    <a:pt x="231335" y="30355"/>
                  </a:lnTo>
                  <a:lnTo>
                    <a:pt x="238161" y="28838"/>
                  </a:lnTo>
                  <a:lnTo>
                    <a:pt x="242712" y="22766"/>
                  </a:lnTo>
                  <a:lnTo>
                    <a:pt x="242712" y="15177"/>
                  </a:lnTo>
                  <a:lnTo>
                    <a:pt x="242712" y="6830"/>
                  </a:lnTo>
                  <a:lnTo>
                    <a:pt x="235886" y="0"/>
                  </a:lnTo>
                  <a:lnTo>
                    <a:pt x="227543" y="758"/>
                  </a:lnTo>
                  <a:lnTo>
                    <a:pt x="106945" y="758"/>
                  </a:lnTo>
                  <a:lnTo>
                    <a:pt x="98602" y="0"/>
                  </a:lnTo>
                  <a:lnTo>
                    <a:pt x="91775" y="6830"/>
                  </a:lnTo>
                  <a:lnTo>
                    <a:pt x="91017" y="15177"/>
                  </a:lnTo>
                  <a:lnTo>
                    <a:pt x="91017" y="22007"/>
                  </a:lnTo>
                  <a:lnTo>
                    <a:pt x="95568" y="28079"/>
                  </a:lnTo>
                  <a:lnTo>
                    <a:pt x="102394" y="30355"/>
                  </a:lnTo>
                  <a:lnTo>
                    <a:pt x="103152" y="31873"/>
                  </a:lnTo>
                  <a:lnTo>
                    <a:pt x="106186" y="37944"/>
                  </a:lnTo>
                  <a:lnTo>
                    <a:pt x="106186" y="53881"/>
                  </a:lnTo>
                  <a:lnTo>
                    <a:pt x="106186" y="160126"/>
                  </a:lnTo>
                  <a:lnTo>
                    <a:pt x="60678" y="160126"/>
                  </a:lnTo>
                  <a:lnTo>
                    <a:pt x="60678" y="91826"/>
                  </a:lnTo>
                  <a:lnTo>
                    <a:pt x="30339" y="91826"/>
                  </a:lnTo>
                  <a:lnTo>
                    <a:pt x="30339" y="516807"/>
                  </a:lnTo>
                  <a:lnTo>
                    <a:pt x="0" y="516807"/>
                  </a:lnTo>
                  <a:lnTo>
                    <a:pt x="0" y="562341"/>
                  </a:lnTo>
                  <a:lnTo>
                    <a:pt x="667460" y="562341"/>
                  </a:lnTo>
                  <a:lnTo>
                    <a:pt x="667460" y="516807"/>
                  </a:lnTo>
                  <a:lnTo>
                    <a:pt x="637121" y="516807"/>
                  </a:lnTo>
                  <a:close/>
                </a:path>
              </a:pathLst>
            </a:custGeom>
            <a:ln w="10116">
              <a:solidFill>
                <a:srgbClr val="155F82"/>
              </a:solidFill>
            </a:ln>
          </p:spPr>
          <p:txBody>
            <a:bodyPr wrap="square" lIns="0" tIns="0" rIns="0" bIns="0" rtlCol="0"/>
            <a:lstStyle/>
            <a:p>
              <a:endParaRPr sz="1350"/>
            </a:p>
          </p:txBody>
        </p:sp>
        <p:pic>
          <p:nvPicPr>
            <p:cNvPr id="15" name="object 15"/>
            <p:cNvPicPr/>
            <p:nvPr/>
          </p:nvPicPr>
          <p:blipFill>
            <a:blip r:embed="rId4" cstate="print"/>
            <a:stretch>
              <a:fillRect/>
            </a:stretch>
          </p:blipFill>
          <p:spPr>
            <a:xfrm>
              <a:off x="1292511" y="4341376"/>
              <a:ext cx="75344" cy="101182"/>
            </a:xfrm>
            <a:prstGeom prst="rect">
              <a:avLst/>
            </a:prstGeom>
          </p:spPr>
        </p:pic>
        <p:pic>
          <p:nvPicPr>
            <p:cNvPr id="16" name="object 16"/>
            <p:cNvPicPr/>
            <p:nvPr/>
          </p:nvPicPr>
          <p:blipFill>
            <a:blip r:embed="rId4" cstate="print"/>
            <a:stretch>
              <a:fillRect/>
            </a:stretch>
          </p:blipFill>
          <p:spPr>
            <a:xfrm>
              <a:off x="958781" y="4341375"/>
              <a:ext cx="75344" cy="101182"/>
            </a:xfrm>
            <a:prstGeom prst="rect">
              <a:avLst/>
            </a:prstGeom>
          </p:spPr>
        </p:pic>
        <p:pic>
          <p:nvPicPr>
            <p:cNvPr id="17" name="object 17"/>
            <p:cNvPicPr/>
            <p:nvPr/>
          </p:nvPicPr>
          <p:blipFill>
            <a:blip r:embed="rId4" cstate="print"/>
            <a:stretch>
              <a:fillRect/>
            </a:stretch>
          </p:blipFill>
          <p:spPr>
            <a:xfrm>
              <a:off x="1125646" y="4341375"/>
              <a:ext cx="75344" cy="101182"/>
            </a:xfrm>
            <a:prstGeom prst="rect">
              <a:avLst/>
            </a:prstGeom>
          </p:spPr>
        </p:pic>
        <p:sp>
          <p:nvSpPr>
            <p:cNvPr id="18" name="object 18"/>
            <p:cNvSpPr/>
            <p:nvPr/>
          </p:nvSpPr>
          <p:spPr>
            <a:xfrm>
              <a:off x="890266" y="4505801"/>
              <a:ext cx="546100" cy="326390"/>
            </a:xfrm>
            <a:custGeom>
              <a:avLst/>
              <a:gdLst/>
              <a:ahLst/>
              <a:cxnLst/>
              <a:rect l="l" t="t" r="r" b="b"/>
              <a:pathLst>
                <a:path w="546100" h="326389">
                  <a:moveTo>
                    <a:pt x="546104" y="326325"/>
                  </a:moveTo>
                  <a:lnTo>
                    <a:pt x="0" y="326324"/>
                  </a:lnTo>
                  <a:lnTo>
                    <a:pt x="0" y="0"/>
                  </a:lnTo>
                  <a:lnTo>
                    <a:pt x="45508" y="0"/>
                  </a:lnTo>
                  <a:lnTo>
                    <a:pt x="45508" y="235257"/>
                  </a:lnTo>
                  <a:lnTo>
                    <a:pt x="50296" y="258830"/>
                  </a:lnTo>
                  <a:lnTo>
                    <a:pt x="63332" y="278135"/>
                  </a:lnTo>
                  <a:lnTo>
                    <a:pt x="82626" y="291178"/>
                  </a:lnTo>
                  <a:lnTo>
                    <a:pt x="106186" y="295969"/>
                  </a:lnTo>
                  <a:lnTo>
                    <a:pt x="129747" y="291178"/>
                  </a:lnTo>
                  <a:lnTo>
                    <a:pt x="149040" y="278135"/>
                  </a:lnTo>
                  <a:lnTo>
                    <a:pt x="162077" y="258830"/>
                  </a:lnTo>
                  <a:lnTo>
                    <a:pt x="166865" y="235257"/>
                  </a:lnTo>
                  <a:lnTo>
                    <a:pt x="166865" y="0"/>
                  </a:lnTo>
                  <a:lnTo>
                    <a:pt x="212373" y="0"/>
                  </a:lnTo>
                  <a:lnTo>
                    <a:pt x="212373" y="235257"/>
                  </a:lnTo>
                  <a:lnTo>
                    <a:pt x="230198" y="278135"/>
                  </a:lnTo>
                  <a:lnTo>
                    <a:pt x="273052" y="295969"/>
                  </a:lnTo>
                  <a:lnTo>
                    <a:pt x="296612" y="291178"/>
                  </a:lnTo>
                  <a:lnTo>
                    <a:pt x="315906" y="278135"/>
                  </a:lnTo>
                  <a:lnTo>
                    <a:pt x="328942" y="258830"/>
                  </a:lnTo>
                  <a:lnTo>
                    <a:pt x="333730" y="235257"/>
                  </a:lnTo>
                  <a:lnTo>
                    <a:pt x="333730" y="0"/>
                  </a:lnTo>
                  <a:lnTo>
                    <a:pt x="379238" y="0"/>
                  </a:lnTo>
                  <a:lnTo>
                    <a:pt x="379238" y="235257"/>
                  </a:lnTo>
                  <a:lnTo>
                    <a:pt x="397063" y="278135"/>
                  </a:lnTo>
                  <a:lnTo>
                    <a:pt x="439917" y="295969"/>
                  </a:lnTo>
                  <a:lnTo>
                    <a:pt x="463477" y="291178"/>
                  </a:lnTo>
                  <a:lnTo>
                    <a:pt x="482771" y="278135"/>
                  </a:lnTo>
                  <a:lnTo>
                    <a:pt x="495807" y="258830"/>
                  </a:lnTo>
                  <a:lnTo>
                    <a:pt x="500595" y="235257"/>
                  </a:lnTo>
                  <a:lnTo>
                    <a:pt x="500595" y="0"/>
                  </a:lnTo>
                  <a:lnTo>
                    <a:pt x="546104" y="0"/>
                  </a:lnTo>
                  <a:lnTo>
                    <a:pt x="546104" y="326325"/>
                  </a:lnTo>
                  <a:close/>
                </a:path>
              </a:pathLst>
            </a:custGeom>
            <a:ln w="10117">
              <a:solidFill>
                <a:srgbClr val="155F82"/>
              </a:solidFill>
            </a:ln>
          </p:spPr>
          <p:txBody>
            <a:bodyPr wrap="square" lIns="0" tIns="0" rIns="0" bIns="0" rtlCol="0"/>
            <a:lstStyle/>
            <a:p>
              <a:endParaRPr sz="1350"/>
            </a:p>
          </p:txBody>
        </p:sp>
      </p:grpSp>
      <p:grpSp>
        <p:nvGrpSpPr>
          <p:cNvPr id="19" name="object 19"/>
          <p:cNvGrpSpPr/>
          <p:nvPr/>
        </p:nvGrpSpPr>
        <p:grpSpPr>
          <a:xfrm>
            <a:off x="644908" y="4977169"/>
            <a:ext cx="496253" cy="537686"/>
            <a:chOff x="859878" y="5493224"/>
            <a:chExt cx="661670" cy="716915"/>
          </a:xfrm>
        </p:grpSpPr>
        <p:pic>
          <p:nvPicPr>
            <p:cNvPr id="20" name="object 20"/>
            <p:cNvPicPr/>
            <p:nvPr/>
          </p:nvPicPr>
          <p:blipFill>
            <a:blip r:embed="rId5" cstate="print"/>
            <a:stretch>
              <a:fillRect/>
            </a:stretch>
          </p:blipFill>
          <p:spPr>
            <a:xfrm>
              <a:off x="1095326" y="5728719"/>
              <a:ext cx="189917" cy="188860"/>
            </a:xfrm>
            <a:prstGeom prst="rect">
              <a:avLst/>
            </a:prstGeom>
          </p:spPr>
        </p:pic>
        <p:sp>
          <p:nvSpPr>
            <p:cNvPr id="21" name="object 21"/>
            <p:cNvSpPr/>
            <p:nvPr/>
          </p:nvSpPr>
          <p:spPr>
            <a:xfrm>
              <a:off x="982941" y="5493232"/>
              <a:ext cx="415290" cy="716915"/>
            </a:xfrm>
            <a:custGeom>
              <a:avLst/>
              <a:gdLst/>
              <a:ahLst/>
              <a:cxnLst/>
              <a:rect l="l" t="t" r="r" b="b"/>
              <a:pathLst>
                <a:path w="415290" h="716914">
                  <a:moveTo>
                    <a:pt x="225742" y="7391"/>
                  </a:moveTo>
                  <a:lnTo>
                    <a:pt x="218325" y="0"/>
                  </a:lnTo>
                  <a:lnTo>
                    <a:pt x="199999" y="0"/>
                  </a:lnTo>
                  <a:lnTo>
                    <a:pt x="192570" y="7391"/>
                  </a:lnTo>
                  <a:lnTo>
                    <a:pt x="192570" y="83845"/>
                  </a:lnTo>
                  <a:lnTo>
                    <a:pt x="199999" y="91274"/>
                  </a:lnTo>
                  <a:lnTo>
                    <a:pt x="209156" y="91274"/>
                  </a:lnTo>
                  <a:lnTo>
                    <a:pt x="218325" y="91274"/>
                  </a:lnTo>
                  <a:lnTo>
                    <a:pt x="225742" y="83845"/>
                  </a:lnTo>
                  <a:lnTo>
                    <a:pt x="225742" y="7391"/>
                  </a:lnTo>
                  <a:close/>
                </a:path>
                <a:path w="415290" h="716914">
                  <a:moveTo>
                    <a:pt x="259334" y="668477"/>
                  </a:moveTo>
                  <a:lnTo>
                    <a:pt x="155752" y="668477"/>
                  </a:lnTo>
                  <a:lnTo>
                    <a:pt x="160972" y="687349"/>
                  </a:lnTo>
                  <a:lnTo>
                    <a:pt x="172339" y="702538"/>
                  </a:lnTo>
                  <a:lnTo>
                    <a:pt x="188366" y="712660"/>
                  </a:lnTo>
                  <a:lnTo>
                    <a:pt x="207581" y="716356"/>
                  </a:lnTo>
                  <a:lnTo>
                    <a:pt x="226796" y="712660"/>
                  </a:lnTo>
                  <a:lnTo>
                    <a:pt x="242811" y="702525"/>
                  </a:lnTo>
                  <a:lnTo>
                    <a:pt x="254152" y="687349"/>
                  </a:lnTo>
                  <a:lnTo>
                    <a:pt x="259334" y="668477"/>
                  </a:lnTo>
                  <a:close/>
                </a:path>
                <a:path w="415290" h="716914">
                  <a:moveTo>
                    <a:pt x="301421" y="609930"/>
                  </a:moveTo>
                  <a:lnTo>
                    <a:pt x="299313" y="601395"/>
                  </a:lnTo>
                  <a:lnTo>
                    <a:pt x="294449" y="594385"/>
                  </a:lnTo>
                  <a:lnTo>
                    <a:pt x="287439" y="589521"/>
                  </a:lnTo>
                  <a:lnTo>
                    <a:pt x="278904" y="587413"/>
                  </a:lnTo>
                  <a:lnTo>
                    <a:pt x="136182" y="587413"/>
                  </a:lnTo>
                  <a:lnTo>
                    <a:pt x="126974" y="589838"/>
                  </a:lnTo>
                  <a:lnTo>
                    <a:pt x="119672" y="595414"/>
                  </a:lnTo>
                  <a:lnTo>
                    <a:pt x="114998" y="603326"/>
                  </a:lnTo>
                  <a:lnTo>
                    <a:pt x="113665" y="612762"/>
                  </a:lnTo>
                  <a:lnTo>
                    <a:pt x="115773" y="621296"/>
                  </a:lnTo>
                  <a:lnTo>
                    <a:pt x="120637" y="628307"/>
                  </a:lnTo>
                  <a:lnTo>
                    <a:pt x="127647" y="633171"/>
                  </a:lnTo>
                  <a:lnTo>
                    <a:pt x="136182" y="635292"/>
                  </a:lnTo>
                  <a:lnTo>
                    <a:pt x="278904" y="635292"/>
                  </a:lnTo>
                  <a:lnTo>
                    <a:pt x="288112" y="632853"/>
                  </a:lnTo>
                  <a:lnTo>
                    <a:pt x="295414" y="627278"/>
                  </a:lnTo>
                  <a:lnTo>
                    <a:pt x="300088" y="619366"/>
                  </a:lnTo>
                  <a:lnTo>
                    <a:pt x="301421" y="609930"/>
                  </a:lnTo>
                  <a:close/>
                </a:path>
                <a:path w="415290" h="716914">
                  <a:moveTo>
                    <a:pt x="414667" y="328676"/>
                  </a:moveTo>
                  <a:lnTo>
                    <a:pt x="408457" y="281698"/>
                  </a:lnTo>
                  <a:lnTo>
                    <a:pt x="392442" y="238658"/>
                  </a:lnTo>
                  <a:lnTo>
                    <a:pt x="367830" y="200710"/>
                  </a:lnTo>
                  <a:lnTo>
                    <a:pt x="366877" y="199771"/>
                  </a:lnTo>
                  <a:lnTo>
                    <a:pt x="366877" y="334822"/>
                  </a:lnTo>
                  <a:lnTo>
                    <a:pt x="366852" y="335813"/>
                  </a:lnTo>
                  <a:lnTo>
                    <a:pt x="360349" y="377266"/>
                  </a:lnTo>
                  <a:lnTo>
                    <a:pt x="344373" y="413931"/>
                  </a:lnTo>
                  <a:lnTo>
                    <a:pt x="329006" y="434644"/>
                  </a:lnTo>
                  <a:lnTo>
                    <a:pt x="315683" y="451472"/>
                  </a:lnTo>
                  <a:lnTo>
                    <a:pt x="303403" y="469036"/>
                  </a:lnTo>
                  <a:lnTo>
                    <a:pt x="292150" y="487286"/>
                  </a:lnTo>
                  <a:lnTo>
                    <a:pt x="281978" y="506171"/>
                  </a:lnTo>
                  <a:lnTo>
                    <a:pt x="132702" y="506171"/>
                  </a:lnTo>
                  <a:lnTo>
                    <a:pt x="111493" y="468922"/>
                  </a:lnTo>
                  <a:lnTo>
                    <a:pt x="86093" y="434390"/>
                  </a:lnTo>
                  <a:lnTo>
                    <a:pt x="77939" y="424370"/>
                  </a:lnTo>
                  <a:lnTo>
                    <a:pt x="70713" y="413677"/>
                  </a:lnTo>
                  <a:lnTo>
                    <a:pt x="54635" y="377024"/>
                  </a:lnTo>
                  <a:lnTo>
                    <a:pt x="47853" y="335813"/>
                  </a:lnTo>
                  <a:lnTo>
                    <a:pt x="47802" y="328676"/>
                  </a:lnTo>
                  <a:lnTo>
                    <a:pt x="56553" y="279044"/>
                  </a:lnTo>
                  <a:lnTo>
                    <a:pt x="79413" y="235864"/>
                  </a:lnTo>
                  <a:lnTo>
                    <a:pt x="113817" y="201815"/>
                  </a:lnTo>
                  <a:lnTo>
                    <a:pt x="157213" y="179412"/>
                  </a:lnTo>
                  <a:lnTo>
                    <a:pt x="207086" y="171183"/>
                  </a:lnTo>
                  <a:lnTo>
                    <a:pt x="256959" y="179412"/>
                  </a:lnTo>
                  <a:lnTo>
                    <a:pt x="300367" y="201815"/>
                  </a:lnTo>
                  <a:lnTo>
                    <a:pt x="334759" y="235864"/>
                  </a:lnTo>
                  <a:lnTo>
                    <a:pt x="357619" y="279044"/>
                  </a:lnTo>
                  <a:lnTo>
                    <a:pt x="366407" y="328841"/>
                  </a:lnTo>
                  <a:lnTo>
                    <a:pt x="366877" y="334822"/>
                  </a:lnTo>
                  <a:lnTo>
                    <a:pt x="366877" y="199771"/>
                  </a:lnTo>
                  <a:lnTo>
                    <a:pt x="337947" y="171183"/>
                  </a:lnTo>
                  <a:lnTo>
                    <a:pt x="297586" y="144907"/>
                  </a:lnTo>
                  <a:lnTo>
                    <a:pt x="254355" y="129425"/>
                  </a:lnTo>
                  <a:lnTo>
                    <a:pt x="207340" y="123799"/>
                  </a:lnTo>
                  <a:lnTo>
                    <a:pt x="160312" y="129425"/>
                  </a:lnTo>
                  <a:lnTo>
                    <a:pt x="117094" y="144907"/>
                  </a:lnTo>
                  <a:lnTo>
                    <a:pt x="78867" y="169075"/>
                  </a:lnTo>
                  <a:lnTo>
                    <a:pt x="46850" y="200710"/>
                  </a:lnTo>
                  <a:lnTo>
                    <a:pt x="22225" y="238658"/>
                  </a:lnTo>
                  <a:lnTo>
                    <a:pt x="6210" y="281698"/>
                  </a:lnTo>
                  <a:lnTo>
                    <a:pt x="0" y="328676"/>
                  </a:lnTo>
                  <a:lnTo>
                    <a:pt x="0" y="335813"/>
                  </a:lnTo>
                  <a:lnTo>
                    <a:pt x="8572" y="390144"/>
                  </a:lnTo>
                  <a:lnTo>
                    <a:pt x="29794" y="438696"/>
                  </a:lnTo>
                  <a:lnTo>
                    <a:pt x="50431" y="466585"/>
                  </a:lnTo>
                  <a:lnTo>
                    <a:pt x="64808" y="485140"/>
                  </a:lnTo>
                  <a:lnTo>
                    <a:pt x="78524" y="507060"/>
                  </a:lnTo>
                  <a:lnTo>
                    <a:pt x="90335" y="528459"/>
                  </a:lnTo>
                  <a:lnTo>
                    <a:pt x="98945" y="545414"/>
                  </a:lnTo>
                  <a:lnTo>
                    <a:pt x="101625" y="550837"/>
                  </a:lnTo>
                  <a:lnTo>
                    <a:pt x="107162" y="554240"/>
                  </a:lnTo>
                  <a:lnTo>
                    <a:pt x="301637" y="554228"/>
                  </a:lnTo>
                  <a:lnTo>
                    <a:pt x="307505" y="554240"/>
                  </a:lnTo>
                  <a:lnTo>
                    <a:pt x="313042" y="550837"/>
                  </a:lnTo>
                  <a:lnTo>
                    <a:pt x="315734" y="545414"/>
                  </a:lnTo>
                  <a:lnTo>
                    <a:pt x="324358" y="528447"/>
                  </a:lnTo>
                  <a:lnTo>
                    <a:pt x="336181" y="507034"/>
                  </a:lnTo>
                  <a:lnTo>
                    <a:pt x="336727" y="506171"/>
                  </a:lnTo>
                  <a:lnTo>
                    <a:pt x="349923" y="485101"/>
                  </a:lnTo>
                  <a:lnTo>
                    <a:pt x="364248" y="466585"/>
                  </a:lnTo>
                  <a:lnTo>
                    <a:pt x="375196" y="453085"/>
                  </a:lnTo>
                  <a:lnTo>
                    <a:pt x="384873" y="438696"/>
                  </a:lnTo>
                  <a:lnTo>
                    <a:pt x="406095" y="390144"/>
                  </a:lnTo>
                  <a:lnTo>
                    <a:pt x="414667" y="335813"/>
                  </a:lnTo>
                  <a:lnTo>
                    <a:pt x="414667" y="328676"/>
                  </a:lnTo>
                  <a:close/>
                </a:path>
              </a:pathLst>
            </a:custGeom>
            <a:solidFill>
              <a:srgbClr val="E97031"/>
            </a:solidFill>
          </p:spPr>
          <p:txBody>
            <a:bodyPr wrap="square" lIns="0" tIns="0" rIns="0" bIns="0" rtlCol="0"/>
            <a:lstStyle/>
            <a:p>
              <a:endParaRPr sz="1350"/>
            </a:p>
          </p:txBody>
        </p:sp>
        <p:pic>
          <p:nvPicPr>
            <p:cNvPr id="22" name="object 22"/>
            <p:cNvPicPr/>
            <p:nvPr/>
          </p:nvPicPr>
          <p:blipFill>
            <a:blip r:embed="rId6" cstate="print"/>
            <a:stretch>
              <a:fillRect/>
            </a:stretch>
          </p:blipFill>
          <p:spPr>
            <a:xfrm>
              <a:off x="948499" y="5588543"/>
              <a:ext cx="75016" cy="73725"/>
            </a:xfrm>
            <a:prstGeom prst="rect">
              <a:avLst/>
            </a:prstGeom>
          </p:spPr>
        </p:pic>
        <p:pic>
          <p:nvPicPr>
            <p:cNvPr id="23" name="object 23"/>
            <p:cNvPicPr/>
            <p:nvPr/>
          </p:nvPicPr>
          <p:blipFill>
            <a:blip r:embed="rId7" cstate="print"/>
            <a:stretch>
              <a:fillRect/>
            </a:stretch>
          </p:blipFill>
          <p:spPr>
            <a:xfrm>
              <a:off x="1360536" y="5591727"/>
              <a:ext cx="72569" cy="73968"/>
            </a:xfrm>
            <a:prstGeom prst="rect">
              <a:avLst/>
            </a:prstGeom>
          </p:spPr>
        </p:pic>
        <p:sp>
          <p:nvSpPr>
            <p:cNvPr id="24" name="object 24"/>
            <p:cNvSpPr/>
            <p:nvPr/>
          </p:nvSpPr>
          <p:spPr>
            <a:xfrm>
              <a:off x="859878" y="5804396"/>
              <a:ext cx="91440" cy="33655"/>
            </a:xfrm>
            <a:custGeom>
              <a:avLst/>
              <a:gdLst/>
              <a:ahLst/>
              <a:cxnLst/>
              <a:rect l="l" t="t" r="r" b="b"/>
              <a:pathLst>
                <a:path w="91440" h="33654">
                  <a:moveTo>
                    <a:pt x="83804" y="0"/>
                  </a:moveTo>
                  <a:lnTo>
                    <a:pt x="74640" y="0"/>
                  </a:lnTo>
                  <a:lnTo>
                    <a:pt x="7429" y="0"/>
                  </a:lnTo>
                  <a:lnTo>
                    <a:pt x="0" y="7433"/>
                  </a:lnTo>
                  <a:lnTo>
                    <a:pt x="0" y="25765"/>
                  </a:lnTo>
                  <a:lnTo>
                    <a:pt x="7429" y="33191"/>
                  </a:lnTo>
                  <a:lnTo>
                    <a:pt x="83804" y="33191"/>
                  </a:lnTo>
                  <a:lnTo>
                    <a:pt x="91226" y="25765"/>
                  </a:lnTo>
                  <a:lnTo>
                    <a:pt x="91226" y="7433"/>
                  </a:lnTo>
                  <a:lnTo>
                    <a:pt x="83804" y="0"/>
                  </a:lnTo>
                  <a:close/>
                </a:path>
              </a:pathLst>
            </a:custGeom>
            <a:solidFill>
              <a:srgbClr val="E97031"/>
            </a:solidFill>
          </p:spPr>
          <p:txBody>
            <a:bodyPr wrap="square" lIns="0" tIns="0" rIns="0" bIns="0" rtlCol="0"/>
            <a:lstStyle/>
            <a:p>
              <a:endParaRPr sz="1350"/>
            </a:p>
          </p:txBody>
        </p:sp>
        <p:pic>
          <p:nvPicPr>
            <p:cNvPr id="25" name="object 25"/>
            <p:cNvPicPr/>
            <p:nvPr/>
          </p:nvPicPr>
          <p:blipFill>
            <a:blip r:embed="rId8" cstate="print"/>
            <a:stretch>
              <a:fillRect/>
            </a:stretch>
          </p:blipFill>
          <p:spPr>
            <a:xfrm>
              <a:off x="948507" y="5978645"/>
              <a:ext cx="74126" cy="75959"/>
            </a:xfrm>
            <a:prstGeom prst="rect">
              <a:avLst/>
            </a:prstGeom>
          </p:spPr>
        </p:pic>
        <p:pic>
          <p:nvPicPr>
            <p:cNvPr id="26" name="object 26"/>
            <p:cNvPicPr/>
            <p:nvPr/>
          </p:nvPicPr>
          <p:blipFill>
            <a:blip r:embed="rId9" cstate="print"/>
            <a:stretch>
              <a:fillRect/>
            </a:stretch>
          </p:blipFill>
          <p:spPr>
            <a:xfrm>
              <a:off x="1360364" y="5975357"/>
              <a:ext cx="76137" cy="76245"/>
            </a:xfrm>
            <a:prstGeom prst="rect">
              <a:avLst/>
            </a:prstGeom>
          </p:spPr>
        </p:pic>
        <p:sp>
          <p:nvSpPr>
            <p:cNvPr id="27" name="object 27"/>
            <p:cNvSpPr/>
            <p:nvPr/>
          </p:nvSpPr>
          <p:spPr>
            <a:xfrm>
              <a:off x="1430045" y="5803815"/>
              <a:ext cx="91440" cy="33655"/>
            </a:xfrm>
            <a:custGeom>
              <a:avLst/>
              <a:gdLst/>
              <a:ahLst/>
              <a:cxnLst/>
              <a:rect l="l" t="t" r="r" b="b"/>
              <a:pathLst>
                <a:path w="91440" h="33654">
                  <a:moveTo>
                    <a:pt x="83831" y="0"/>
                  </a:moveTo>
                  <a:lnTo>
                    <a:pt x="74640" y="0"/>
                  </a:lnTo>
                  <a:lnTo>
                    <a:pt x="7422" y="0"/>
                  </a:lnTo>
                  <a:lnTo>
                    <a:pt x="0" y="7433"/>
                  </a:lnTo>
                  <a:lnTo>
                    <a:pt x="0" y="25765"/>
                  </a:lnTo>
                  <a:lnTo>
                    <a:pt x="7422" y="33191"/>
                  </a:lnTo>
                  <a:lnTo>
                    <a:pt x="83831" y="33191"/>
                  </a:lnTo>
                  <a:lnTo>
                    <a:pt x="91226" y="25765"/>
                  </a:lnTo>
                  <a:lnTo>
                    <a:pt x="91226" y="7433"/>
                  </a:lnTo>
                  <a:lnTo>
                    <a:pt x="83831" y="0"/>
                  </a:lnTo>
                  <a:close/>
                </a:path>
              </a:pathLst>
            </a:custGeom>
            <a:solidFill>
              <a:srgbClr val="E97031"/>
            </a:solidFill>
          </p:spPr>
          <p:txBody>
            <a:bodyPr wrap="square" lIns="0" tIns="0" rIns="0" bIns="0" rtlCol="0"/>
            <a:lstStyle/>
            <a:p>
              <a:endParaRPr sz="1350"/>
            </a:p>
          </p:txBody>
        </p:sp>
      </p:grpSp>
      <p:grpSp>
        <p:nvGrpSpPr>
          <p:cNvPr id="28" name="object 28"/>
          <p:cNvGrpSpPr/>
          <p:nvPr/>
        </p:nvGrpSpPr>
        <p:grpSpPr>
          <a:xfrm>
            <a:off x="645426" y="3172207"/>
            <a:ext cx="506254" cy="506254"/>
            <a:chOff x="860567" y="3086609"/>
            <a:chExt cx="675005" cy="675005"/>
          </a:xfrm>
        </p:grpSpPr>
        <p:sp>
          <p:nvSpPr>
            <p:cNvPr id="29" name="object 29"/>
            <p:cNvSpPr/>
            <p:nvPr/>
          </p:nvSpPr>
          <p:spPr>
            <a:xfrm>
              <a:off x="866097" y="3092139"/>
              <a:ext cx="663575" cy="664210"/>
            </a:xfrm>
            <a:custGeom>
              <a:avLst/>
              <a:gdLst/>
              <a:ahLst/>
              <a:cxnLst/>
              <a:rect l="l" t="t" r="r" b="b"/>
              <a:pathLst>
                <a:path w="663575" h="664210">
                  <a:moveTo>
                    <a:pt x="430937" y="49786"/>
                  </a:moveTo>
                  <a:lnTo>
                    <a:pt x="421724" y="51653"/>
                  </a:lnTo>
                  <a:lnTo>
                    <a:pt x="413833" y="57254"/>
                  </a:lnTo>
                  <a:lnTo>
                    <a:pt x="408235" y="65617"/>
                  </a:lnTo>
                  <a:lnTo>
                    <a:pt x="406369" y="74991"/>
                  </a:lnTo>
                  <a:lnTo>
                    <a:pt x="408235" y="84209"/>
                  </a:lnTo>
                  <a:lnTo>
                    <a:pt x="413833" y="92105"/>
                  </a:lnTo>
                  <a:lnTo>
                    <a:pt x="429590" y="107871"/>
                  </a:lnTo>
                  <a:lnTo>
                    <a:pt x="210648" y="326933"/>
                  </a:lnTo>
                  <a:lnTo>
                    <a:pt x="199504" y="340404"/>
                  </a:lnTo>
                  <a:lnTo>
                    <a:pt x="191159" y="355664"/>
                  </a:lnTo>
                  <a:lnTo>
                    <a:pt x="185924" y="372325"/>
                  </a:lnTo>
                  <a:lnTo>
                    <a:pt x="184110" y="389997"/>
                  </a:lnTo>
                  <a:lnTo>
                    <a:pt x="184408" y="396842"/>
                  </a:lnTo>
                  <a:lnTo>
                    <a:pt x="185250" y="403688"/>
                  </a:lnTo>
                  <a:lnTo>
                    <a:pt x="186559" y="410534"/>
                  </a:lnTo>
                  <a:lnTo>
                    <a:pt x="188256" y="417379"/>
                  </a:lnTo>
                  <a:lnTo>
                    <a:pt x="145131" y="460528"/>
                  </a:lnTo>
                  <a:lnTo>
                    <a:pt x="137991" y="470200"/>
                  </a:lnTo>
                  <a:lnTo>
                    <a:pt x="134039" y="481273"/>
                  </a:lnTo>
                  <a:lnTo>
                    <a:pt x="133352" y="492967"/>
                  </a:lnTo>
                  <a:lnTo>
                    <a:pt x="136009" y="504507"/>
                  </a:lnTo>
                  <a:lnTo>
                    <a:pt x="4975" y="635612"/>
                  </a:lnTo>
                  <a:lnTo>
                    <a:pt x="1243" y="641109"/>
                  </a:lnTo>
                  <a:lnTo>
                    <a:pt x="0" y="647229"/>
                  </a:lnTo>
                  <a:lnTo>
                    <a:pt x="1243" y="653349"/>
                  </a:lnTo>
                  <a:lnTo>
                    <a:pt x="4975" y="658846"/>
                  </a:lnTo>
                  <a:lnTo>
                    <a:pt x="8293" y="662165"/>
                  </a:lnTo>
                  <a:lnTo>
                    <a:pt x="12439" y="663825"/>
                  </a:lnTo>
                  <a:lnTo>
                    <a:pt x="20733" y="663825"/>
                  </a:lnTo>
                  <a:lnTo>
                    <a:pt x="24879" y="662165"/>
                  </a:lnTo>
                  <a:lnTo>
                    <a:pt x="159230" y="527740"/>
                  </a:lnTo>
                  <a:lnTo>
                    <a:pt x="187966" y="527740"/>
                  </a:lnTo>
                  <a:lnTo>
                    <a:pt x="193517" y="525757"/>
                  </a:lnTo>
                  <a:lnTo>
                    <a:pt x="203184" y="518613"/>
                  </a:lnTo>
                  <a:lnTo>
                    <a:pt x="246309" y="475464"/>
                  </a:lnTo>
                  <a:lnTo>
                    <a:pt x="299605" y="475464"/>
                  </a:lnTo>
                  <a:lnTo>
                    <a:pt x="307368" y="473182"/>
                  </a:lnTo>
                  <a:lnTo>
                    <a:pt x="322775" y="464910"/>
                  </a:lnTo>
                  <a:lnTo>
                    <a:pt x="336705" y="453060"/>
                  </a:lnTo>
                  <a:lnTo>
                    <a:pt x="417150" y="372571"/>
                  </a:lnTo>
                  <a:lnTo>
                    <a:pt x="347487" y="372571"/>
                  </a:lnTo>
                  <a:lnTo>
                    <a:pt x="291093" y="316146"/>
                  </a:lnTo>
                  <a:lnTo>
                    <a:pt x="464421" y="142722"/>
                  </a:lnTo>
                  <a:lnTo>
                    <a:pt x="578868" y="142722"/>
                  </a:lnTo>
                  <a:lnTo>
                    <a:pt x="600431" y="121148"/>
                  </a:lnTo>
                  <a:lnTo>
                    <a:pt x="662785" y="121148"/>
                  </a:lnTo>
                  <a:lnTo>
                    <a:pt x="661593" y="115287"/>
                  </a:lnTo>
                  <a:lnTo>
                    <a:pt x="655995" y="107041"/>
                  </a:lnTo>
                  <a:lnTo>
                    <a:pt x="498424" y="107041"/>
                  </a:lnTo>
                  <a:lnTo>
                    <a:pt x="448664" y="57254"/>
                  </a:lnTo>
                  <a:lnTo>
                    <a:pt x="440306" y="51653"/>
                  </a:lnTo>
                  <a:lnTo>
                    <a:pt x="430937" y="49786"/>
                  </a:lnTo>
                  <a:close/>
                </a:path>
                <a:path w="663575" h="664210">
                  <a:moveTo>
                    <a:pt x="187966" y="527740"/>
                  </a:moveTo>
                  <a:lnTo>
                    <a:pt x="159230" y="527740"/>
                  </a:lnTo>
                  <a:lnTo>
                    <a:pt x="170763" y="530398"/>
                  </a:lnTo>
                  <a:lnTo>
                    <a:pt x="182451" y="529711"/>
                  </a:lnTo>
                  <a:lnTo>
                    <a:pt x="187966" y="527740"/>
                  </a:lnTo>
                  <a:close/>
                </a:path>
                <a:path w="663575" h="664210">
                  <a:moveTo>
                    <a:pt x="299605" y="475464"/>
                  </a:moveTo>
                  <a:lnTo>
                    <a:pt x="246309" y="475464"/>
                  </a:lnTo>
                  <a:lnTo>
                    <a:pt x="253151" y="477163"/>
                  </a:lnTo>
                  <a:lnTo>
                    <a:pt x="259993" y="478472"/>
                  </a:lnTo>
                  <a:lnTo>
                    <a:pt x="266835" y="479315"/>
                  </a:lnTo>
                  <a:lnTo>
                    <a:pt x="273677" y="479613"/>
                  </a:lnTo>
                  <a:lnTo>
                    <a:pt x="290872" y="478031"/>
                  </a:lnTo>
                  <a:lnTo>
                    <a:pt x="299605" y="475464"/>
                  </a:lnTo>
                  <a:close/>
                </a:path>
                <a:path w="663575" h="664210">
                  <a:moveTo>
                    <a:pt x="368220" y="295402"/>
                  </a:moveTo>
                  <a:lnTo>
                    <a:pt x="344999" y="318636"/>
                  </a:lnTo>
                  <a:lnTo>
                    <a:pt x="373196" y="346848"/>
                  </a:lnTo>
                  <a:lnTo>
                    <a:pt x="347487" y="372571"/>
                  </a:lnTo>
                  <a:lnTo>
                    <a:pt x="417150" y="372571"/>
                  </a:lnTo>
                  <a:lnTo>
                    <a:pt x="466080" y="323614"/>
                  </a:lnTo>
                  <a:lnTo>
                    <a:pt x="396417" y="323614"/>
                  </a:lnTo>
                  <a:lnTo>
                    <a:pt x="368220" y="295402"/>
                  </a:lnTo>
                  <a:close/>
                </a:path>
                <a:path w="663575" h="664210">
                  <a:moveTo>
                    <a:pt x="417979" y="245615"/>
                  </a:moveTo>
                  <a:lnTo>
                    <a:pt x="394758" y="268849"/>
                  </a:lnTo>
                  <a:lnTo>
                    <a:pt x="422955" y="297061"/>
                  </a:lnTo>
                  <a:lnTo>
                    <a:pt x="396417" y="323614"/>
                  </a:lnTo>
                  <a:lnTo>
                    <a:pt x="466080" y="323614"/>
                  </a:lnTo>
                  <a:lnTo>
                    <a:pt x="515840" y="273827"/>
                  </a:lnTo>
                  <a:lnTo>
                    <a:pt x="446176" y="273827"/>
                  </a:lnTo>
                  <a:lnTo>
                    <a:pt x="417979" y="245615"/>
                  </a:lnTo>
                  <a:close/>
                </a:path>
                <a:path w="663575" h="664210">
                  <a:moveTo>
                    <a:pt x="467739" y="195828"/>
                  </a:moveTo>
                  <a:lnTo>
                    <a:pt x="444518" y="219062"/>
                  </a:lnTo>
                  <a:lnTo>
                    <a:pt x="472715" y="247274"/>
                  </a:lnTo>
                  <a:lnTo>
                    <a:pt x="446176" y="273827"/>
                  </a:lnTo>
                  <a:lnTo>
                    <a:pt x="515840" y="273827"/>
                  </a:lnTo>
                  <a:lnTo>
                    <a:pt x="555647" y="233998"/>
                  </a:lnTo>
                  <a:lnTo>
                    <a:pt x="613308" y="233998"/>
                  </a:lnTo>
                  <a:lnTo>
                    <a:pt x="613700" y="232027"/>
                  </a:lnTo>
                  <a:lnTo>
                    <a:pt x="612083" y="224040"/>
                  </a:lnTo>
                  <a:lnTo>
                    <a:pt x="495936" y="224040"/>
                  </a:lnTo>
                  <a:lnTo>
                    <a:pt x="467739" y="195828"/>
                  </a:lnTo>
                  <a:close/>
                </a:path>
                <a:path w="663575" h="664210">
                  <a:moveTo>
                    <a:pt x="613308" y="233998"/>
                  </a:moveTo>
                  <a:lnTo>
                    <a:pt x="555647" y="233998"/>
                  </a:lnTo>
                  <a:lnTo>
                    <a:pt x="576380" y="254742"/>
                  </a:lnTo>
                  <a:lnTo>
                    <a:pt x="583015" y="257232"/>
                  </a:lnTo>
                  <a:lnTo>
                    <a:pt x="594625" y="257232"/>
                  </a:lnTo>
                  <a:lnTo>
                    <a:pt x="601260" y="254742"/>
                  </a:lnTo>
                  <a:lnTo>
                    <a:pt x="606236" y="249764"/>
                  </a:lnTo>
                  <a:lnTo>
                    <a:pt x="611834" y="241401"/>
                  </a:lnTo>
                  <a:lnTo>
                    <a:pt x="613308" y="233998"/>
                  </a:lnTo>
                  <a:close/>
                </a:path>
                <a:path w="663575" h="664210">
                  <a:moveTo>
                    <a:pt x="578868" y="142722"/>
                  </a:moveTo>
                  <a:lnTo>
                    <a:pt x="464421" y="142722"/>
                  </a:lnTo>
                  <a:lnTo>
                    <a:pt x="520816" y="199147"/>
                  </a:lnTo>
                  <a:lnTo>
                    <a:pt x="495936" y="224040"/>
                  </a:lnTo>
                  <a:lnTo>
                    <a:pt x="612083" y="224040"/>
                  </a:lnTo>
                  <a:lnTo>
                    <a:pt x="611834" y="222809"/>
                  </a:lnTo>
                  <a:lnTo>
                    <a:pt x="606236" y="214913"/>
                  </a:lnTo>
                  <a:lnTo>
                    <a:pt x="556476" y="165126"/>
                  </a:lnTo>
                  <a:lnTo>
                    <a:pt x="578868" y="142722"/>
                  </a:lnTo>
                  <a:close/>
                </a:path>
                <a:path w="663575" h="664210">
                  <a:moveTo>
                    <a:pt x="662785" y="121148"/>
                  </a:moveTo>
                  <a:lnTo>
                    <a:pt x="600431" y="121148"/>
                  </a:lnTo>
                  <a:lnTo>
                    <a:pt x="626140" y="146871"/>
                  </a:lnTo>
                  <a:lnTo>
                    <a:pt x="632774" y="149360"/>
                  </a:lnTo>
                  <a:lnTo>
                    <a:pt x="644385" y="149360"/>
                  </a:lnTo>
                  <a:lnTo>
                    <a:pt x="651020" y="146871"/>
                  </a:lnTo>
                  <a:lnTo>
                    <a:pt x="655995" y="141892"/>
                  </a:lnTo>
                  <a:lnTo>
                    <a:pt x="661593" y="133646"/>
                  </a:lnTo>
                  <a:lnTo>
                    <a:pt x="663459" y="124467"/>
                  </a:lnTo>
                  <a:lnTo>
                    <a:pt x="662785" y="121148"/>
                  </a:lnTo>
                  <a:close/>
                </a:path>
                <a:path w="663575" h="664210">
                  <a:moveTo>
                    <a:pt x="538750" y="0"/>
                  </a:moveTo>
                  <a:lnTo>
                    <a:pt x="529536" y="1867"/>
                  </a:lnTo>
                  <a:lnTo>
                    <a:pt x="521645" y="7468"/>
                  </a:lnTo>
                  <a:lnTo>
                    <a:pt x="516047" y="15830"/>
                  </a:lnTo>
                  <a:lnTo>
                    <a:pt x="514181" y="25204"/>
                  </a:lnTo>
                  <a:lnTo>
                    <a:pt x="516047" y="34422"/>
                  </a:lnTo>
                  <a:lnTo>
                    <a:pt x="521645" y="42318"/>
                  </a:lnTo>
                  <a:lnTo>
                    <a:pt x="542378" y="63063"/>
                  </a:lnTo>
                  <a:lnTo>
                    <a:pt x="498424" y="107041"/>
                  </a:lnTo>
                  <a:lnTo>
                    <a:pt x="655995" y="107041"/>
                  </a:lnTo>
                  <a:lnTo>
                    <a:pt x="556476" y="7468"/>
                  </a:lnTo>
                  <a:lnTo>
                    <a:pt x="548118" y="1867"/>
                  </a:lnTo>
                  <a:lnTo>
                    <a:pt x="538750" y="0"/>
                  </a:lnTo>
                  <a:close/>
                </a:path>
              </a:pathLst>
            </a:custGeom>
            <a:solidFill>
              <a:srgbClr val="E97031"/>
            </a:solidFill>
          </p:spPr>
          <p:txBody>
            <a:bodyPr wrap="square" lIns="0" tIns="0" rIns="0" bIns="0" rtlCol="0"/>
            <a:lstStyle/>
            <a:p>
              <a:endParaRPr sz="1350"/>
            </a:p>
          </p:txBody>
        </p:sp>
        <p:pic>
          <p:nvPicPr>
            <p:cNvPr id="30" name="object 30"/>
            <p:cNvPicPr/>
            <p:nvPr/>
          </p:nvPicPr>
          <p:blipFill>
            <a:blip r:embed="rId10" cstate="print"/>
            <a:stretch>
              <a:fillRect/>
            </a:stretch>
          </p:blipFill>
          <p:spPr>
            <a:xfrm>
              <a:off x="1151660" y="3229331"/>
              <a:ext cx="240783" cy="240910"/>
            </a:xfrm>
            <a:prstGeom prst="rect">
              <a:avLst/>
            </a:prstGeom>
          </p:spPr>
        </p:pic>
        <p:sp>
          <p:nvSpPr>
            <p:cNvPr id="31" name="object 31"/>
            <p:cNvSpPr/>
            <p:nvPr/>
          </p:nvSpPr>
          <p:spPr>
            <a:xfrm>
              <a:off x="866097" y="3092139"/>
              <a:ext cx="663575" cy="664210"/>
            </a:xfrm>
            <a:custGeom>
              <a:avLst/>
              <a:gdLst/>
              <a:ahLst/>
              <a:cxnLst/>
              <a:rect l="l" t="t" r="r" b="b"/>
              <a:pathLst>
                <a:path w="663575" h="664210">
                  <a:moveTo>
                    <a:pt x="655995" y="107041"/>
                  </a:moveTo>
                  <a:lnTo>
                    <a:pt x="556476" y="7468"/>
                  </a:lnTo>
                  <a:lnTo>
                    <a:pt x="548118" y="1867"/>
                  </a:lnTo>
                  <a:lnTo>
                    <a:pt x="538750" y="0"/>
                  </a:lnTo>
                  <a:lnTo>
                    <a:pt x="529536" y="1867"/>
                  </a:lnTo>
                  <a:lnTo>
                    <a:pt x="521645" y="7468"/>
                  </a:lnTo>
                  <a:lnTo>
                    <a:pt x="516047" y="15830"/>
                  </a:lnTo>
                  <a:lnTo>
                    <a:pt x="514181" y="25204"/>
                  </a:lnTo>
                  <a:lnTo>
                    <a:pt x="516047" y="34422"/>
                  </a:lnTo>
                  <a:lnTo>
                    <a:pt x="521645" y="42318"/>
                  </a:lnTo>
                  <a:lnTo>
                    <a:pt x="542378" y="63063"/>
                  </a:lnTo>
                  <a:lnTo>
                    <a:pt x="498424" y="107041"/>
                  </a:lnTo>
                  <a:lnTo>
                    <a:pt x="464421" y="73020"/>
                  </a:lnTo>
                  <a:lnTo>
                    <a:pt x="448664" y="57254"/>
                  </a:lnTo>
                  <a:lnTo>
                    <a:pt x="440306" y="51653"/>
                  </a:lnTo>
                  <a:lnTo>
                    <a:pt x="430937" y="49786"/>
                  </a:lnTo>
                  <a:lnTo>
                    <a:pt x="421724" y="51653"/>
                  </a:lnTo>
                  <a:lnTo>
                    <a:pt x="413833" y="57254"/>
                  </a:lnTo>
                  <a:lnTo>
                    <a:pt x="408235" y="65617"/>
                  </a:lnTo>
                  <a:lnTo>
                    <a:pt x="406369" y="74991"/>
                  </a:lnTo>
                  <a:lnTo>
                    <a:pt x="408235" y="84209"/>
                  </a:lnTo>
                  <a:lnTo>
                    <a:pt x="413833" y="92105"/>
                  </a:lnTo>
                  <a:lnTo>
                    <a:pt x="429590" y="107871"/>
                  </a:lnTo>
                  <a:lnTo>
                    <a:pt x="210648" y="326933"/>
                  </a:lnTo>
                  <a:lnTo>
                    <a:pt x="199504" y="340404"/>
                  </a:lnTo>
                  <a:lnTo>
                    <a:pt x="191159" y="355664"/>
                  </a:lnTo>
                  <a:lnTo>
                    <a:pt x="185924" y="372325"/>
                  </a:lnTo>
                  <a:lnTo>
                    <a:pt x="184110" y="389997"/>
                  </a:lnTo>
                  <a:lnTo>
                    <a:pt x="184408" y="396842"/>
                  </a:lnTo>
                  <a:lnTo>
                    <a:pt x="185250" y="403688"/>
                  </a:lnTo>
                  <a:lnTo>
                    <a:pt x="186559" y="410534"/>
                  </a:lnTo>
                  <a:lnTo>
                    <a:pt x="188256" y="417379"/>
                  </a:lnTo>
                  <a:lnTo>
                    <a:pt x="145131" y="460528"/>
                  </a:lnTo>
                  <a:lnTo>
                    <a:pt x="137991" y="470200"/>
                  </a:lnTo>
                  <a:lnTo>
                    <a:pt x="134039" y="481273"/>
                  </a:lnTo>
                  <a:lnTo>
                    <a:pt x="133352" y="492967"/>
                  </a:lnTo>
                  <a:lnTo>
                    <a:pt x="136009" y="504507"/>
                  </a:lnTo>
                  <a:lnTo>
                    <a:pt x="4975" y="635612"/>
                  </a:lnTo>
                  <a:lnTo>
                    <a:pt x="1243" y="641109"/>
                  </a:lnTo>
                  <a:lnTo>
                    <a:pt x="0" y="647229"/>
                  </a:lnTo>
                  <a:lnTo>
                    <a:pt x="1243" y="653349"/>
                  </a:lnTo>
                  <a:lnTo>
                    <a:pt x="4975" y="658846"/>
                  </a:lnTo>
                  <a:lnTo>
                    <a:pt x="8293" y="662165"/>
                  </a:lnTo>
                  <a:lnTo>
                    <a:pt x="12439" y="663825"/>
                  </a:lnTo>
                  <a:lnTo>
                    <a:pt x="16586" y="663825"/>
                  </a:lnTo>
                  <a:lnTo>
                    <a:pt x="20733" y="663825"/>
                  </a:lnTo>
                  <a:lnTo>
                    <a:pt x="24879" y="662165"/>
                  </a:lnTo>
                  <a:lnTo>
                    <a:pt x="28197" y="658846"/>
                  </a:lnTo>
                  <a:lnTo>
                    <a:pt x="159230" y="527740"/>
                  </a:lnTo>
                  <a:lnTo>
                    <a:pt x="170763" y="530398"/>
                  </a:lnTo>
                  <a:lnTo>
                    <a:pt x="182451" y="529711"/>
                  </a:lnTo>
                  <a:lnTo>
                    <a:pt x="193517" y="525757"/>
                  </a:lnTo>
                  <a:lnTo>
                    <a:pt x="203184" y="518613"/>
                  </a:lnTo>
                  <a:lnTo>
                    <a:pt x="246309" y="475464"/>
                  </a:lnTo>
                  <a:lnTo>
                    <a:pt x="253151" y="477163"/>
                  </a:lnTo>
                  <a:lnTo>
                    <a:pt x="259993" y="478472"/>
                  </a:lnTo>
                  <a:lnTo>
                    <a:pt x="266835" y="479315"/>
                  </a:lnTo>
                  <a:lnTo>
                    <a:pt x="273677" y="479613"/>
                  </a:lnTo>
                  <a:lnTo>
                    <a:pt x="290872" y="478031"/>
                  </a:lnTo>
                  <a:lnTo>
                    <a:pt x="307368" y="473182"/>
                  </a:lnTo>
                  <a:lnTo>
                    <a:pt x="322775" y="464910"/>
                  </a:lnTo>
                  <a:lnTo>
                    <a:pt x="336705" y="453060"/>
                  </a:lnTo>
                  <a:lnTo>
                    <a:pt x="555647" y="233998"/>
                  </a:lnTo>
                  <a:lnTo>
                    <a:pt x="571404" y="249764"/>
                  </a:lnTo>
                  <a:lnTo>
                    <a:pt x="576380" y="254742"/>
                  </a:lnTo>
                  <a:lnTo>
                    <a:pt x="583015" y="257232"/>
                  </a:lnTo>
                  <a:lnTo>
                    <a:pt x="588820" y="257232"/>
                  </a:lnTo>
                  <a:lnTo>
                    <a:pt x="594625" y="257232"/>
                  </a:lnTo>
                  <a:lnTo>
                    <a:pt x="601260" y="254742"/>
                  </a:lnTo>
                  <a:lnTo>
                    <a:pt x="606236" y="249764"/>
                  </a:lnTo>
                  <a:lnTo>
                    <a:pt x="611834" y="241401"/>
                  </a:lnTo>
                  <a:lnTo>
                    <a:pt x="613700" y="232027"/>
                  </a:lnTo>
                  <a:lnTo>
                    <a:pt x="611834" y="222809"/>
                  </a:lnTo>
                  <a:lnTo>
                    <a:pt x="606236" y="214913"/>
                  </a:lnTo>
                  <a:lnTo>
                    <a:pt x="590479" y="199147"/>
                  </a:lnTo>
                  <a:lnTo>
                    <a:pt x="556476" y="165126"/>
                  </a:lnTo>
                  <a:lnTo>
                    <a:pt x="600431" y="121148"/>
                  </a:lnTo>
                  <a:lnTo>
                    <a:pt x="621164" y="141892"/>
                  </a:lnTo>
                  <a:lnTo>
                    <a:pt x="626140" y="146871"/>
                  </a:lnTo>
                  <a:lnTo>
                    <a:pt x="632774" y="149360"/>
                  </a:lnTo>
                  <a:lnTo>
                    <a:pt x="638580" y="149360"/>
                  </a:lnTo>
                  <a:lnTo>
                    <a:pt x="644385" y="149360"/>
                  </a:lnTo>
                  <a:lnTo>
                    <a:pt x="651020" y="146871"/>
                  </a:lnTo>
                  <a:lnTo>
                    <a:pt x="655995" y="141892"/>
                  </a:lnTo>
                  <a:lnTo>
                    <a:pt x="661593" y="133646"/>
                  </a:lnTo>
                  <a:lnTo>
                    <a:pt x="663459" y="124467"/>
                  </a:lnTo>
                  <a:lnTo>
                    <a:pt x="661593" y="115287"/>
                  </a:lnTo>
                  <a:lnTo>
                    <a:pt x="655995" y="107041"/>
                  </a:lnTo>
                  <a:close/>
                </a:path>
              </a:pathLst>
            </a:custGeom>
            <a:ln w="11060">
              <a:solidFill>
                <a:srgbClr val="155F82"/>
              </a:solidFill>
            </a:ln>
          </p:spPr>
          <p:txBody>
            <a:bodyPr wrap="square" lIns="0" tIns="0" rIns="0" bIns="0" rtlCol="0"/>
            <a:lstStyle/>
            <a:p>
              <a:endParaRPr sz="1350"/>
            </a:p>
          </p:txBody>
        </p:sp>
      </p:grpSp>
      <p:sp>
        <p:nvSpPr>
          <p:cNvPr id="32" name="object 32"/>
          <p:cNvSpPr/>
          <p:nvPr/>
        </p:nvSpPr>
        <p:spPr>
          <a:xfrm>
            <a:off x="1338357" y="2290096"/>
            <a:ext cx="3232309" cy="566261"/>
          </a:xfrm>
          <a:custGeom>
            <a:avLst/>
            <a:gdLst/>
            <a:ahLst/>
            <a:cxnLst/>
            <a:rect l="l" t="t" r="r" b="b"/>
            <a:pathLst>
              <a:path w="4309745" h="755014">
                <a:moveTo>
                  <a:pt x="4183634" y="0"/>
                </a:moveTo>
                <a:lnTo>
                  <a:pt x="125856" y="0"/>
                </a:lnTo>
                <a:lnTo>
                  <a:pt x="76884" y="9896"/>
                </a:lnTo>
                <a:lnTo>
                  <a:pt x="36877" y="36877"/>
                </a:lnTo>
                <a:lnTo>
                  <a:pt x="9896" y="76884"/>
                </a:lnTo>
                <a:lnTo>
                  <a:pt x="0" y="125856"/>
                </a:lnTo>
                <a:lnTo>
                  <a:pt x="0" y="629030"/>
                </a:lnTo>
                <a:lnTo>
                  <a:pt x="9896" y="677983"/>
                </a:lnTo>
                <a:lnTo>
                  <a:pt x="36877" y="717946"/>
                </a:lnTo>
                <a:lnTo>
                  <a:pt x="76884" y="744884"/>
                </a:lnTo>
                <a:lnTo>
                  <a:pt x="125856" y="754761"/>
                </a:lnTo>
                <a:lnTo>
                  <a:pt x="4183634" y="754761"/>
                </a:lnTo>
                <a:lnTo>
                  <a:pt x="4232606" y="744884"/>
                </a:lnTo>
                <a:lnTo>
                  <a:pt x="4272613" y="717946"/>
                </a:lnTo>
                <a:lnTo>
                  <a:pt x="4299594" y="677983"/>
                </a:lnTo>
                <a:lnTo>
                  <a:pt x="4309491" y="629030"/>
                </a:lnTo>
                <a:lnTo>
                  <a:pt x="4309491" y="125856"/>
                </a:lnTo>
                <a:lnTo>
                  <a:pt x="4299594" y="76884"/>
                </a:lnTo>
                <a:lnTo>
                  <a:pt x="4272613" y="36877"/>
                </a:lnTo>
                <a:lnTo>
                  <a:pt x="4232606" y="9896"/>
                </a:lnTo>
                <a:lnTo>
                  <a:pt x="4183634" y="0"/>
                </a:lnTo>
                <a:close/>
              </a:path>
            </a:pathLst>
          </a:custGeom>
          <a:solidFill>
            <a:srgbClr val="155F82"/>
          </a:solidFill>
        </p:spPr>
        <p:txBody>
          <a:bodyPr wrap="square" lIns="0" tIns="0" rIns="0" bIns="0" rtlCol="0"/>
          <a:lstStyle/>
          <a:p>
            <a:endParaRPr sz="1350"/>
          </a:p>
        </p:txBody>
      </p:sp>
      <p:sp>
        <p:nvSpPr>
          <p:cNvPr id="33" name="object 33"/>
          <p:cNvSpPr txBox="1"/>
          <p:nvPr/>
        </p:nvSpPr>
        <p:spPr>
          <a:xfrm>
            <a:off x="1620203" y="2386012"/>
            <a:ext cx="2668905" cy="345416"/>
          </a:xfrm>
          <a:prstGeom prst="rect">
            <a:avLst/>
          </a:prstGeom>
        </p:spPr>
        <p:txBody>
          <a:bodyPr vert="horz" wrap="square" lIns="0" tIns="10478" rIns="0" bIns="0" rtlCol="0">
            <a:spAutoFit/>
          </a:bodyPr>
          <a:lstStyle/>
          <a:p>
            <a:pPr algn="ctr">
              <a:spcBef>
                <a:spcPts val="83"/>
              </a:spcBef>
            </a:pPr>
            <a:r>
              <a:rPr sz="1088">
                <a:solidFill>
                  <a:srgbClr val="FFFFFF"/>
                </a:solidFill>
                <a:latin typeface="Calibri"/>
                <a:cs typeface="Calibri"/>
              </a:rPr>
              <a:t>Leverage</a:t>
            </a:r>
            <a:r>
              <a:rPr sz="1088" spc="98">
                <a:solidFill>
                  <a:srgbClr val="FFFFFF"/>
                </a:solidFill>
                <a:latin typeface="Calibri"/>
                <a:cs typeface="Calibri"/>
              </a:rPr>
              <a:t> </a:t>
            </a:r>
            <a:r>
              <a:rPr sz="1088" spc="56">
                <a:solidFill>
                  <a:srgbClr val="FFFFFF"/>
                </a:solidFill>
                <a:latin typeface="Calibri"/>
                <a:cs typeface="Calibri"/>
              </a:rPr>
              <a:t>a</a:t>
            </a:r>
            <a:r>
              <a:rPr sz="1088" spc="79">
                <a:solidFill>
                  <a:srgbClr val="FFFFFF"/>
                </a:solidFill>
                <a:latin typeface="Calibri"/>
                <a:cs typeface="Calibri"/>
              </a:rPr>
              <a:t> </a:t>
            </a:r>
            <a:r>
              <a:rPr sz="1088">
                <a:solidFill>
                  <a:srgbClr val="FFFFFF"/>
                </a:solidFill>
                <a:latin typeface="Calibri"/>
                <a:cs typeface="Calibri"/>
              </a:rPr>
              <a:t>single</a:t>
            </a:r>
            <a:r>
              <a:rPr sz="1088" spc="109">
                <a:solidFill>
                  <a:srgbClr val="FFFFFF"/>
                </a:solidFill>
                <a:latin typeface="Calibri"/>
                <a:cs typeface="Calibri"/>
              </a:rPr>
              <a:t> </a:t>
            </a:r>
            <a:r>
              <a:rPr sz="1088">
                <a:solidFill>
                  <a:srgbClr val="FFFFFF"/>
                </a:solidFill>
                <a:latin typeface="Calibri"/>
                <a:cs typeface="Calibri"/>
              </a:rPr>
              <a:t>test</a:t>
            </a:r>
            <a:r>
              <a:rPr sz="1088" spc="94">
                <a:solidFill>
                  <a:srgbClr val="FFFFFF"/>
                </a:solidFill>
                <a:latin typeface="Calibri"/>
                <a:cs typeface="Calibri"/>
              </a:rPr>
              <a:t> </a:t>
            </a:r>
            <a:r>
              <a:rPr sz="1088">
                <a:solidFill>
                  <a:srgbClr val="FFFFFF"/>
                </a:solidFill>
                <a:latin typeface="Calibri"/>
                <a:cs typeface="Calibri"/>
              </a:rPr>
              <a:t>that</a:t>
            </a:r>
            <a:r>
              <a:rPr sz="1088" spc="94">
                <a:solidFill>
                  <a:srgbClr val="FFFFFF"/>
                </a:solidFill>
                <a:latin typeface="Calibri"/>
                <a:cs typeface="Calibri"/>
              </a:rPr>
              <a:t> </a:t>
            </a:r>
            <a:r>
              <a:rPr sz="1088" spc="45">
                <a:solidFill>
                  <a:srgbClr val="FFFFFF"/>
                </a:solidFill>
                <a:latin typeface="Calibri"/>
                <a:cs typeface="Calibri"/>
              </a:rPr>
              <a:t>has</a:t>
            </a:r>
            <a:endParaRPr sz="1088">
              <a:latin typeface="Calibri"/>
              <a:cs typeface="Calibri"/>
            </a:endParaRPr>
          </a:p>
          <a:p>
            <a:pPr algn="ctr">
              <a:spcBef>
                <a:spcPts val="19"/>
              </a:spcBef>
            </a:pPr>
            <a:r>
              <a:rPr sz="1088" b="1" spc="41">
                <a:solidFill>
                  <a:srgbClr val="FFFFFF"/>
                </a:solidFill>
                <a:latin typeface="Calibri"/>
                <a:cs typeface="Calibri"/>
              </a:rPr>
              <a:t>high</a:t>
            </a:r>
            <a:r>
              <a:rPr sz="1088" b="1" spc="-19">
                <a:solidFill>
                  <a:srgbClr val="FFFFFF"/>
                </a:solidFill>
                <a:latin typeface="Calibri"/>
                <a:cs typeface="Calibri"/>
              </a:rPr>
              <a:t> </a:t>
            </a:r>
            <a:r>
              <a:rPr sz="1088" b="1" spc="68">
                <a:solidFill>
                  <a:srgbClr val="FFFFFF"/>
                </a:solidFill>
                <a:latin typeface="Calibri"/>
                <a:cs typeface="Calibri"/>
              </a:rPr>
              <a:t>concordance</a:t>
            </a:r>
            <a:r>
              <a:rPr sz="1088" b="1" spc="-11">
                <a:solidFill>
                  <a:srgbClr val="FFFFFF"/>
                </a:solidFill>
                <a:latin typeface="Calibri"/>
                <a:cs typeface="Calibri"/>
              </a:rPr>
              <a:t> </a:t>
            </a:r>
            <a:r>
              <a:rPr sz="1088">
                <a:solidFill>
                  <a:srgbClr val="FFFFFF"/>
                </a:solidFill>
                <a:latin typeface="Calibri"/>
                <a:cs typeface="Calibri"/>
              </a:rPr>
              <a:t>with</a:t>
            </a:r>
            <a:r>
              <a:rPr sz="1088" spc="8">
                <a:solidFill>
                  <a:srgbClr val="FFFFFF"/>
                </a:solidFill>
                <a:latin typeface="Calibri"/>
                <a:cs typeface="Calibri"/>
              </a:rPr>
              <a:t> </a:t>
            </a:r>
            <a:r>
              <a:rPr sz="1088" b="1" spc="49">
                <a:solidFill>
                  <a:srgbClr val="FFFFFF"/>
                </a:solidFill>
                <a:latin typeface="Calibri"/>
                <a:cs typeface="Calibri"/>
              </a:rPr>
              <a:t>amyloid</a:t>
            </a:r>
            <a:r>
              <a:rPr sz="1088" b="1" spc="15">
                <a:solidFill>
                  <a:srgbClr val="FFFFFF"/>
                </a:solidFill>
                <a:latin typeface="Calibri"/>
                <a:cs typeface="Calibri"/>
              </a:rPr>
              <a:t> </a:t>
            </a:r>
            <a:r>
              <a:rPr sz="1088" b="1" spc="60">
                <a:solidFill>
                  <a:srgbClr val="FFFFFF"/>
                </a:solidFill>
                <a:latin typeface="Calibri"/>
                <a:cs typeface="Calibri"/>
              </a:rPr>
              <a:t>PET</a:t>
            </a:r>
            <a:r>
              <a:rPr sz="1088" b="1" spc="-11">
                <a:solidFill>
                  <a:srgbClr val="FFFFFF"/>
                </a:solidFill>
                <a:latin typeface="Calibri"/>
                <a:cs typeface="Calibri"/>
              </a:rPr>
              <a:t> </a:t>
            </a:r>
            <a:r>
              <a:rPr sz="1088" b="1" spc="53">
                <a:solidFill>
                  <a:srgbClr val="FFFFFF"/>
                </a:solidFill>
                <a:latin typeface="Calibri"/>
                <a:cs typeface="Calibri"/>
              </a:rPr>
              <a:t>status</a:t>
            </a:r>
            <a:endParaRPr sz="1088">
              <a:latin typeface="Calibri"/>
              <a:cs typeface="Calibri"/>
            </a:endParaRPr>
          </a:p>
        </p:txBody>
      </p:sp>
      <p:sp>
        <p:nvSpPr>
          <p:cNvPr id="34" name="object 34"/>
          <p:cNvSpPr/>
          <p:nvPr/>
        </p:nvSpPr>
        <p:spPr>
          <a:xfrm>
            <a:off x="1339977" y="3149537"/>
            <a:ext cx="3232309" cy="566261"/>
          </a:xfrm>
          <a:custGeom>
            <a:avLst/>
            <a:gdLst/>
            <a:ahLst/>
            <a:cxnLst/>
            <a:rect l="l" t="t" r="r" b="b"/>
            <a:pathLst>
              <a:path w="4309745" h="755014">
                <a:moveTo>
                  <a:pt x="4183506" y="0"/>
                </a:moveTo>
                <a:lnTo>
                  <a:pt x="125730" y="0"/>
                </a:lnTo>
                <a:lnTo>
                  <a:pt x="76777" y="9878"/>
                </a:lnTo>
                <a:lnTo>
                  <a:pt x="36814" y="36829"/>
                </a:lnTo>
                <a:lnTo>
                  <a:pt x="9876" y="76831"/>
                </a:lnTo>
                <a:lnTo>
                  <a:pt x="0" y="125856"/>
                </a:lnTo>
                <a:lnTo>
                  <a:pt x="0" y="628903"/>
                </a:lnTo>
                <a:lnTo>
                  <a:pt x="9876" y="677876"/>
                </a:lnTo>
                <a:lnTo>
                  <a:pt x="36814" y="717883"/>
                </a:lnTo>
                <a:lnTo>
                  <a:pt x="76777" y="744864"/>
                </a:lnTo>
                <a:lnTo>
                  <a:pt x="125730" y="754760"/>
                </a:lnTo>
                <a:lnTo>
                  <a:pt x="4183506" y="754760"/>
                </a:lnTo>
                <a:lnTo>
                  <a:pt x="4232532" y="744864"/>
                </a:lnTo>
                <a:lnTo>
                  <a:pt x="4272534" y="717883"/>
                </a:lnTo>
                <a:lnTo>
                  <a:pt x="4299485" y="677876"/>
                </a:lnTo>
                <a:lnTo>
                  <a:pt x="4309364" y="628903"/>
                </a:lnTo>
                <a:lnTo>
                  <a:pt x="4309364" y="125856"/>
                </a:lnTo>
                <a:lnTo>
                  <a:pt x="4299485" y="76831"/>
                </a:lnTo>
                <a:lnTo>
                  <a:pt x="4272534" y="36829"/>
                </a:lnTo>
                <a:lnTo>
                  <a:pt x="4232532" y="9878"/>
                </a:lnTo>
                <a:lnTo>
                  <a:pt x="4183506" y="0"/>
                </a:lnTo>
                <a:close/>
              </a:path>
            </a:pathLst>
          </a:custGeom>
          <a:solidFill>
            <a:srgbClr val="155F82"/>
          </a:solidFill>
        </p:spPr>
        <p:txBody>
          <a:bodyPr wrap="square" lIns="0" tIns="0" rIns="0" bIns="0" rtlCol="0"/>
          <a:lstStyle/>
          <a:p>
            <a:endParaRPr sz="1350"/>
          </a:p>
        </p:txBody>
      </p:sp>
      <p:sp>
        <p:nvSpPr>
          <p:cNvPr id="35" name="object 35"/>
          <p:cNvSpPr txBox="1"/>
          <p:nvPr/>
        </p:nvSpPr>
        <p:spPr>
          <a:xfrm>
            <a:off x="1482280" y="3245548"/>
            <a:ext cx="2947511" cy="345416"/>
          </a:xfrm>
          <a:prstGeom prst="rect">
            <a:avLst/>
          </a:prstGeom>
        </p:spPr>
        <p:txBody>
          <a:bodyPr vert="horz" wrap="square" lIns="0" tIns="10478" rIns="0" bIns="0" rtlCol="0">
            <a:spAutoFit/>
          </a:bodyPr>
          <a:lstStyle/>
          <a:p>
            <a:pPr algn="ctr">
              <a:spcBef>
                <a:spcPts val="83"/>
              </a:spcBef>
            </a:pPr>
            <a:r>
              <a:rPr sz="1088">
                <a:solidFill>
                  <a:srgbClr val="FFFFFF"/>
                </a:solidFill>
                <a:latin typeface="Calibri"/>
                <a:cs typeface="Calibri"/>
              </a:rPr>
              <a:t>Remove</a:t>
            </a:r>
            <a:r>
              <a:rPr sz="1088" spc="86">
                <a:solidFill>
                  <a:srgbClr val="FFFFFF"/>
                </a:solidFill>
                <a:latin typeface="Calibri"/>
                <a:cs typeface="Calibri"/>
              </a:rPr>
              <a:t> </a:t>
            </a:r>
            <a:r>
              <a:rPr sz="1088" spc="34">
                <a:solidFill>
                  <a:srgbClr val="FFFFFF"/>
                </a:solidFill>
                <a:latin typeface="Calibri"/>
                <a:cs typeface="Calibri"/>
              </a:rPr>
              <a:t>diagnostic</a:t>
            </a:r>
            <a:r>
              <a:rPr sz="1088" spc="116">
                <a:solidFill>
                  <a:srgbClr val="FFFFFF"/>
                </a:solidFill>
                <a:latin typeface="Calibri"/>
                <a:cs typeface="Calibri"/>
              </a:rPr>
              <a:t> </a:t>
            </a:r>
            <a:r>
              <a:rPr sz="1088">
                <a:solidFill>
                  <a:srgbClr val="FFFFFF"/>
                </a:solidFill>
                <a:latin typeface="Calibri"/>
                <a:cs typeface="Calibri"/>
              </a:rPr>
              <a:t>testing</a:t>
            </a:r>
            <a:r>
              <a:rPr sz="1088" spc="113">
                <a:solidFill>
                  <a:srgbClr val="FFFFFF"/>
                </a:solidFill>
                <a:latin typeface="Calibri"/>
                <a:cs typeface="Calibri"/>
              </a:rPr>
              <a:t> </a:t>
            </a:r>
            <a:r>
              <a:rPr sz="1088">
                <a:solidFill>
                  <a:srgbClr val="FFFFFF"/>
                </a:solidFill>
                <a:latin typeface="Calibri"/>
                <a:cs typeface="Calibri"/>
              </a:rPr>
              <a:t>barriers</a:t>
            </a:r>
            <a:r>
              <a:rPr sz="1088" spc="64">
                <a:solidFill>
                  <a:srgbClr val="FFFFFF"/>
                </a:solidFill>
                <a:latin typeface="Calibri"/>
                <a:cs typeface="Calibri"/>
              </a:rPr>
              <a:t> </a:t>
            </a:r>
            <a:r>
              <a:rPr sz="1088">
                <a:solidFill>
                  <a:srgbClr val="FFFFFF"/>
                </a:solidFill>
                <a:latin typeface="Calibri"/>
                <a:cs typeface="Calibri"/>
              </a:rPr>
              <a:t>with</a:t>
            </a:r>
            <a:r>
              <a:rPr sz="1088" spc="90">
                <a:solidFill>
                  <a:srgbClr val="FFFFFF"/>
                </a:solidFill>
                <a:latin typeface="Calibri"/>
                <a:cs typeface="Calibri"/>
              </a:rPr>
              <a:t> </a:t>
            </a:r>
            <a:r>
              <a:rPr sz="1088" spc="56">
                <a:solidFill>
                  <a:srgbClr val="FFFFFF"/>
                </a:solidFill>
                <a:latin typeface="Calibri"/>
                <a:cs typeface="Calibri"/>
              </a:rPr>
              <a:t>a</a:t>
            </a:r>
            <a:r>
              <a:rPr sz="1088" spc="83">
                <a:solidFill>
                  <a:srgbClr val="FFFFFF"/>
                </a:solidFill>
                <a:latin typeface="Calibri"/>
                <a:cs typeface="Calibri"/>
              </a:rPr>
              <a:t> </a:t>
            </a:r>
            <a:r>
              <a:rPr sz="1088" b="1" spc="64">
                <a:solidFill>
                  <a:srgbClr val="FFFFFF"/>
                </a:solidFill>
                <a:latin typeface="Calibri"/>
                <a:cs typeface="Calibri"/>
              </a:rPr>
              <a:t>simple</a:t>
            </a:r>
            <a:endParaRPr sz="1088">
              <a:latin typeface="Calibri"/>
              <a:cs typeface="Calibri"/>
            </a:endParaRPr>
          </a:p>
          <a:p>
            <a:pPr algn="ctr">
              <a:spcBef>
                <a:spcPts val="19"/>
              </a:spcBef>
            </a:pPr>
            <a:r>
              <a:rPr sz="1088" b="1" spc="53">
                <a:solidFill>
                  <a:srgbClr val="FFFFFF"/>
                </a:solidFill>
                <a:latin typeface="Calibri"/>
                <a:cs typeface="Calibri"/>
              </a:rPr>
              <a:t>blood</a:t>
            </a:r>
            <a:r>
              <a:rPr sz="1088" b="1" spc="-8">
                <a:solidFill>
                  <a:srgbClr val="FFFFFF"/>
                </a:solidFill>
                <a:latin typeface="Calibri"/>
                <a:cs typeface="Calibri"/>
              </a:rPr>
              <a:t> </a:t>
            </a:r>
            <a:r>
              <a:rPr sz="1088" b="1" spc="-15">
                <a:solidFill>
                  <a:srgbClr val="FFFFFF"/>
                </a:solidFill>
                <a:latin typeface="Calibri"/>
                <a:cs typeface="Calibri"/>
              </a:rPr>
              <a:t>draw</a:t>
            </a:r>
            <a:endParaRPr sz="1088">
              <a:latin typeface="Calibri"/>
              <a:cs typeface="Calibri"/>
            </a:endParaRPr>
          </a:p>
        </p:txBody>
      </p:sp>
      <p:sp>
        <p:nvSpPr>
          <p:cNvPr id="36" name="object 36"/>
          <p:cNvSpPr/>
          <p:nvPr/>
        </p:nvSpPr>
        <p:spPr>
          <a:xfrm>
            <a:off x="1332072" y="3971258"/>
            <a:ext cx="3239929" cy="679608"/>
          </a:xfrm>
          <a:custGeom>
            <a:avLst/>
            <a:gdLst/>
            <a:ahLst/>
            <a:cxnLst/>
            <a:rect l="l" t="t" r="r" b="b"/>
            <a:pathLst>
              <a:path w="4319905" h="906145">
                <a:moveTo>
                  <a:pt x="4168902" y="0"/>
                </a:moveTo>
                <a:lnTo>
                  <a:pt x="151003" y="0"/>
                </a:lnTo>
                <a:lnTo>
                  <a:pt x="103258" y="7694"/>
                </a:lnTo>
                <a:lnTo>
                  <a:pt x="61804" y="29122"/>
                </a:lnTo>
                <a:lnTo>
                  <a:pt x="29122" y="61804"/>
                </a:lnTo>
                <a:lnTo>
                  <a:pt x="7694" y="103258"/>
                </a:lnTo>
                <a:lnTo>
                  <a:pt x="0" y="151002"/>
                </a:lnTo>
                <a:lnTo>
                  <a:pt x="0" y="754888"/>
                </a:lnTo>
                <a:lnTo>
                  <a:pt x="7694" y="802632"/>
                </a:lnTo>
                <a:lnTo>
                  <a:pt x="29122" y="844086"/>
                </a:lnTo>
                <a:lnTo>
                  <a:pt x="61804" y="876768"/>
                </a:lnTo>
                <a:lnTo>
                  <a:pt x="103258" y="898196"/>
                </a:lnTo>
                <a:lnTo>
                  <a:pt x="151003" y="905890"/>
                </a:lnTo>
                <a:lnTo>
                  <a:pt x="4168902" y="905890"/>
                </a:lnTo>
                <a:lnTo>
                  <a:pt x="4216646" y="898196"/>
                </a:lnTo>
                <a:lnTo>
                  <a:pt x="4258100" y="876768"/>
                </a:lnTo>
                <a:lnTo>
                  <a:pt x="4290782" y="844086"/>
                </a:lnTo>
                <a:lnTo>
                  <a:pt x="4312210" y="802632"/>
                </a:lnTo>
                <a:lnTo>
                  <a:pt x="4319905" y="754888"/>
                </a:lnTo>
                <a:lnTo>
                  <a:pt x="4319905" y="151002"/>
                </a:lnTo>
                <a:lnTo>
                  <a:pt x="4312210" y="103258"/>
                </a:lnTo>
                <a:lnTo>
                  <a:pt x="4290782" y="61804"/>
                </a:lnTo>
                <a:lnTo>
                  <a:pt x="4258100" y="29122"/>
                </a:lnTo>
                <a:lnTo>
                  <a:pt x="4216646" y="7694"/>
                </a:lnTo>
                <a:lnTo>
                  <a:pt x="4168902" y="0"/>
                </a:lnTo>
                <a:close/>
              </a:path>
            </a:pathLst>
          </a:custGeom>
          <a:solidFill>
            <a:srgbClr val="155F82"/>
          </a:solidFill>
        </p:spPr>
        <p:txBody>
          <a:bodyPr wrap="square" lIns="0" tIns="0" rIns="0" bIns="0" rtlCol="0"/>
          <a:lstStyle/>
          <a:p>
            <a:endParaRPr sz="1350"/>
          </a:p>
        </p:txBody>
      </p:sp>
      <p:sp>
        <p:nvSpPr>
          <p:cNvPr id="37" name="object 37"/>
          <p:cNvSpPr txBox="1"/>
          <p:nvPr/>
        </p:nvSpPr>
        <p:spPr>
          <a:xfrm>
            <a:off x="1465897" y="4040314"/>
            <a:ext cx="2971800" cy="509531"/>
          </a:xfrm>
          <a:prstGeom prst="rect">
            <a:avLst/>
          </a:prstGeom>
        </p:spPr>
        <p:txBody>
          <a:bodyPr vert="horz" wrap="square" lIns="0" tIns="8096" rIns="0" bIns="0" rtlCol="0">
            <a:spAutoFit/>
          </a:bodyPr>
          <a:lstStyle/>
          <a:p>
            <a:pPr marL="9525" marR="3810" algn="ctr">
              <a:lnSpc>
                <a:spcPct val="101699"/>
              </a:lnSpc>
              <a:spcBef>
                <a:spcPts val="64"/>
              </a:spcBef>
            </a:pPr>
            <a:r>
              <a:rPr sz="1088" spc="41">
                <a:solidFill>
                  <a:srgbClr val="FFFFFF"/>
                </a:solidFill>
                <a:latin typeface="Calibri"/>
                <a:cs typeface="Calibri"/>
              </a:rPr>
              <a:t>Gain</a:t>
            </a:r>
            <a:r>
              <a:rPr sz="1088" spc="19">
                <a:solidFill>
                  <a:srgbClr val="FFFFFF"/>
                </a:solidFill>
                <a:latin typeface="Calibri"/>
                <a:cs typeface="Calibri"/>
              </a:rPr>
              <a:t> </a:t>
            </a:r>
            <a:r>
              <a:rPr sz="1088" spc="38">
                <a:solidFill>
                  <a:srgbClr val="FFFFFF"/>
                </a:solidFill>
                <a:latin typeface="Calibri"/>
                <a:cs typeface="Calibri"/>
              </a:rPr>
              <a:t>accurate</a:t>
            </a:r>
            <a:r>
              <a:rPr sz="1088" spc="30">
                <a:solidFill>
                  <a:srgbClr val="FFFFFF"/>
                </a:solidFill>
                <a:latin typeface="Calibri"/>
                <a:cs typeface="Calibri"/>
              </a:rPr>
              <a:t> </a:t>
            </a:r>
            <a:r>
              <a:rPr sz="1088" spc="8">
                <a:solidFill>
                  <a:srgbClr val="FFFFFF"/>
                </a:solidFill>
                <a:latin typeface="Calibri"/>
                <a:cs typeface="Calibri"/>
              </a:rPr>
              <a:t>insights</a:t>
            </a:r>
            <a:r>
              <a:rPr sz="1088" spc="49">
                <a:solidFill>
                  <a:srgbClr val="FFFFFF"/>
                </a:solidFill>
                <a:latin typeface="Calibri"/>
                <a:cs typeface="Calibri"/>
              </a:rPr>
              <a:t> </a:t>
            </a:r>
            <a:r>
              <a:rPr sz="1088" spc="8">
                <a:solidFill>
                  <a:srgbClr val="FFFFFF"/>
                </a:solidFill>
                <a:latin typeface="Calibri"/>
                <a:cs typeface="Calibri"/>
              </a:rPr>
              <a:t>with</a:t>
            </a:r>
            <a:r>
              <a:rPr sz="1088" spc="30">
                <a:solidFill>
                  <a:srgbClr val="FFFFFF"/>
                </a:solidFill>
                <a:latin typeface="Calibri"/>
                <a:cs typeface="Calibri"/>
              </a:rPr>
              <a:t> </a:t>
            </a:r>
            <a:r>
              <a:rPr sz="1088" spc="56">
                <a:solidFill>
                  <a:srgbClr val="FFFFFF"/>
                </a:solidFill>
                <a:latin typeface="Calibri"/>
                <a:cs typeface="Calibri"/>
              </a:rPr>
              <a:t>a</a:t>
            </a:r>
            <a:r>
              <a:rPr sz="1088" spc="15">
                <a:solidFill>
                  <a:srgbClr val="FFFFFF"/>
                </a:solidFill>
                <a:latin typeface="Calibri"/>
                <a:cs typeface="Calibri"/>
              </a:rPr>
              <a:t> </a:t>
            </a:r>
            <a:r>
              <a:rPr sz="1088" b="1" spc="64">
                <a:solidFill>
                  <a:srgbClr val="FFFFFF"/>
                </a:solidFill>
                <a:latin typeface="Calibri"/>
                <a:cs typeface="Calibri"/>
              </a:rPr>
              <a:t>clinically</a:t>
            </a:r>
            <a:r>
              <a:rPr sz="1088" b="1" spc="8">
                <a:solidFill>
                  <a:srgbClr val="FFFFFF"/>
                </a:solidFill>
                <a:latin typeface="Calibri"/>
                <a:cs typeface="Calibri"/>
              </a:rPr>
              <a:t> </a:t>
            </a:r>
            <a:r>
              <a:rPr sz="1088" b="1" spc="38">
                <a:solidFill>
                  <a:srgbClr val="FFFFFF"/>
                </a:solidFill>
                <a:latin typeface="Calibri"/>
                <a:cs typeface="Calibri"/>
              </a:rPr>
              <a:t>validated </a:t>
            </a:r>
            <a:r>
              <a:rPr sz="1088" b="1" spc="41">
                <a:solidFill>
                  <a:srgbClr val="FFFFFF"/>
                </a:solidFill>
                <a:latin typeface="Calibri"/>
                <a:cs typeface="Calibri"/>
              </a:rPr>
              <a:t>algorithm</a:t>
            </a:r>
            <a:r>
              <a:rPr sz="1088" b="1" spc="-11">
                <a:solidFill>
                  <a:srgbClr val="FFFFFF"/>
                </a:solidFill>
                <a:latin typeface="Calibri"/>
                <a:cs typeface="Calibri"/>
              </a:rPr>
              <a:t> </a:t>
            </a:r>
            <a:r>
              <a:rPr sz="1088">
                <a:solidFill>
                  <a:srgbClr val="FFFFFF"/>
                </a:solidFill>
                <a:latin typeface="Calibri"/>
                <a:cs typeface="Calibri"/>
              </a:rPr>
              <a:t>that</a:t>
            </a:r>
            <a:r>
              <a:rPr sz="1088" spc="-11">
                <a:solidFill>
                  <a:srgbClr val="FFFFFF"/>
                </a:solidFill>
                <a:latin typeface="Calibri"/>
                <a:cs typeface="Calibri"/>
              </a:rPr>
              <a:t> </a:t>
            </a:r>
            <a:r>
              <a:rPr sz="1088" b="1" spc="71">
                <a:solidFill>
                  <a:srgbClr val="FFFFFF"/>
                </a:solidFill>
                <a:latin typeface="Calibri"/>
                <a:cs typeface="Calibri"/>
              </a:rPr>
              <a:t>combines</a:t>
            </a:r>
            <a:r>
              <a:rPr sz="1088" b="1" spc="-23">
                <a:solidFill>
                  <a:srgbClr val="FFFFFF"/>
                </a:solidFill>
                <a:latin typeface="Calibri"/>
                <a:cs typeface="Calibri"/>
              </a:rPr>
              <a:t> </a:t>
            </a:r>
            <a:r>
              <a:rPr sz="1088" b="1">
                <a:solidFill>
                  <a:srgbClr val="FFFFFF"/>
                </a:solidFill>
                <a:latin typeface="Arial"/>
                <a:cs typeface="Arial"/>
              </a:rPr>
              <a:t>Aβ42/40</a:t>
            </a:r>
            <a:r>
              <a:rPr sz="1088" b="1" spc="60">
                <a:solidFill>
                  <a:srgbClr val="FFFFFF"/>
                </a:solidFill>
                <a:latin typeface="Arial"/>
                <a:cs typeface="Arial"/>
              </a:rPr>
              <a:t> </a:t>
            </a:r>
            <a:r>
              <a:rPr sz="1088" b="1">
                <a:solidFill>
                  <a:srgbClr val="FFFFFF"/>
                </a:solidFill>
                <a:latin typeface="Arial"/>
                <a:cs typeface="Arial"/>
              </a:rPr>
              <a:t>and</a:t>
            </a:r>
            <a:r>
              <a:rPr sz="1088" b="1" spc="11">
                <a:solidFill>
                  <a:srgbClr val="FFFFFF"/>
                </a:solidFill>
                <a:latin typeface="Arial"/>
                <a:cs typeface="Arial"/>
              </a:rPr>
              <a:t> </a:t>
            </a:r>
            <a:r>
              <a:rPr sz="1088" b="1" spc="-19">
                <a:solidFill>
                  <a:srgbClr val="FFFFFF"/>
                </a:solidFill>
                <a:latin typeface="Arial"/>
                <a:cs typeface="Arial"/>
              </a:rPr>
              <a:t>p- </a:t>
            </a:r>
            <a:r>
              <a:rPr sz="1088" b="1">
                <a:solidFill>
                  <a:srgbClr val="FFFFFF"/>
                </a:solidFill>
                <a:latin typeface="Arial"/>
                <a:cs typeface="Arial"/>
              </a:rPr>
              <a:t>tau217/N-p-tau217</a:t>
            </a:r>
            <a:r>
              <a:rPr sz="1088" b="1" spc="-8">
                <a:solidFill>
                  <a:srgbClr val="FFFFFF"/>
                </a:solidFill>
                <a:latin typeface="Arial"/>
                <a:cs typeface="Arial"/>
              </a:rPr>
              <a:t> (%p-</a:t>
            </a:r>
            <a:r>
              <a:rPr sz="1088" b="1">
                <a:solidFill>
                  <a:srgbClr val="FFFFFF"/>
                </a:solidFill>
                <a:latin typeface="Arial"/>
                <a:cs typeface="Arial"/>
              </a:rPr>
              <a:t>tau217)</a:t>
            </a:r>
            <a:r>
              <a:rPr sz="1088" b="1" spc="34">
                <a:solidFill>
                  <a:srgbClr val="FFFFFF"/>
                </a:solidFill>
                <a:latin typeface="Arial"/>
                <a:cs typeface="Arial"/>
              </a:rPr>
              <a:t> </a:t>
            </a:r>
            <a:r>
              <a:rPr sz="1088" b="1" spc="-8">
                <a:solidFill>
                  <a:srgbClr val="FFFFFF"/>
                </a:solidFill>
                <a:latin typeface="Arial"/>
                <a:cs typeface="Arial"/>
              </a:rPr>
              <a:t>ratios</a:t>
            </a:r>
            <a:endParaRPr sz="1088">
              <a:latin typeface="Arial"/>
              <a:cs typeface="Arial"/>
            </a:endParaRPr>
          </a:p>
        </p:txBody>
      </p:sp>
      <p:sp>
        <p:nvSpPr>
          <p:cNvPr id="38" name="object 38"/>
          <p:cNvSpPr/>
          <p:nvPr/>
        </p:nvSpPr>
        <p:spPr>
          <a:xfrm>
            <a:off x="1324260" y="4924901"/>
            <a:ext cx="3248025" cy="679608"/>
          </a:xfrm>
          <a:custGeom>
            <a:avLst/>
            <a:gdLst/>
            <a:ahLst/>
            <a:cxnLst/>
            <a:rect l="l" t="t" r="r" b="b"/>
            <a:pathLst>
              <a:path w="4330700" h="906145">
                <a:moveTo>
                  <a:pt x="4179316" y="0"/>
                </a:moveTo>
                <a:lnTo>
                  <a:pt x="151002" y="0"/>
                </a:lnTo>
                <a:lnTo>
                  <a:pt x="103258" y="7706"/>
                </a:lnTo>
                <a:lnTo>
                  <a:pt x="61804" y="29159"/>
                </a:lnTo>
                <a:lnTo>
                  <a:pt x="29122" y="61859"/>
                </a:lnTo>
                <a:lnTo>
                  <a:pt x="7694" y="103306"/>
                </a:lnTo>
                <a:lnTo>
                  <a:pt x="0" y="151002"/>
                </a:lnTo>
                <a:lnTo>
                  <a:pt x="0" y="754989"/>
                </a:lnTo>
                <a:lnTo>
                  <a:pt x="7694" y="802719"/>
                </a:lnTo>
                <a:lnTo>
                  <a:pt x="29122" y="844171"/>
                </a:lnTo>
                <a:lnTo>
                  <a:pt x="61804" y="876859"/>
                </a:lnTo>
                <a:lnTo>
                  <a:pt x="103258" y="898294"/>
                </a:lnTo>
                <a:lnTo>
                  <a:pt x="151002" y="905992"/>
                </a:lnTo>
                <a:lnTo>
                  <a:pt x="4179316" y="905992"/>
                </a:lnTo>
                <a:lnTo>
                  <a:pt x="4227060" y="898294"/>
                </a:lnTo>
                <a:lnTo>
                  <a:pt x="4268514" y="876859"/>
                </a:lnTo>
                <a:lnTo>
                  <a:pt x="4301196" y="844171"/>
                </a:lnTo>
                <a:lnTo>
                  <a:pt x="4322624" y="802719"/>
                </a:lnTo>
                <a:lnTo>
                  <a:pt x="4330319" y="754989"/>
                </a:lnTo>
                <a:lnTo>
                  <a:pt x="4330319" y="151002"/>
                </a:lnTo>
                <a:lnTo>
                  <a:pt x="4322624" y="103306"/>
                </a:lnTo>
                <a:lnTo>
                  <a:pt x="4301196" y="61859"/>
                </a:lnTo>
                <a:lnTo>
                  <a:pt x="4268514" y="29159"/>
                </a:lnTo>
                <a:lnTo>
                  <a:pt x="4227060" y="7706"/>
                </a:lnTo>
                <a:lnTo>
                  <a:pt x="4179316" y="0"/>
                </a:lnTo>
                <a:close/>
              </a:path>
            </a:pathLst>
          </a:custGeom>
          <a:solidFill>
            <a:srgbClr val="155F82"/>
          </a:solidFill>
        </p:spPr>
        <p:txBody>
          <a:bodyPr wrap="square" lIns="0" tIns="0" rIns="0" bIns="0" rtlCol="0"/>
          <a:lstStyle/>
          <a:p>
            <a:endParaRPr sz="1350"/>
          </a:p>
        </p:txBody>
      </p:sp>
      <p:sp>
        <p:nvSpPr>
          <p:cNvPr id="39" name="object 39"/>
          <p:cNvSpPr txBox="1"/>
          <p:nvPr/>
        </p:nvSpPr>
        <p:spPr>
          <a:xfrm>
            <a:off x="1516571" y="4993843"/>
            <a:ext cx="2863215" cy="510941"/>
          </a:xfrm>
          <a:prstGeom prst="rect">
            <a:avLst/>
          </a:prstGeom>
        </p:spPr>
        <p:txBody>
          <a:bodyPr vert="horz" wrap="square" lIns="0" tIns="9049" rIns="0" bIns="0" rtlCol="0">
            <a:spAutoFit/>
          </a:bodyPr>
          <a:lstStyle/>
          <a:p>
            <a:pPr marL="9525" marR="3810" indent="953" algn="ctr">
              <a:lnSpc>
                <a:spcPct val="101099"/>
              </a:lnSpc>
              <a:spcBef>
                <a:spcPts val="71"/>
              </a:spcBef>
            </a:pPr>
            <a:r>
              <a:rPr sz="1088">
                <a:solidFill>
                  <a:srgbClr val="FFFFFF"/>
                </a:solidFill>
                <a:latin typeface="Calibri"/>
                <a:cs typeface="Calibri"/>
              </a:rPr>
              <a:t>Get</a:t>
            </a:r>
            <a:r>
              <a:rPr sz="1088" spc="26">
                <a:solidFill>
                  <a:srgbClr val="FFFFFF"/>
                </a:solidFill>
                <a:latin typeface="Calibri"/>
                <a:cs typeface="Calibri"/>
              </a:rPr>
              <a:t> </a:t>
            </a:r>
            <a:r>
              <a:rPr sz="1088" b="1" spc="68">
                <a:solidFill>
                  <a:srgbClr val="FFFFFF"/>
                </a:solidFill>
                <a:latin typeface="Calibri"/>
                <a:cs typeface="Calibri"/>
              </a:rPr>
              <a:t>clear</a:t>
            </a:r>
            <a:r>
              <a:rPr sz="1088" b="1" spc="8">
                <a:solidFill>
                  <a:srgbClr val="FFFFFF"/>
                </a:solidFill>
                <a:latin typeface="Calibri"/>
                <a:cs typeface="Calibri"/>
              </a:rPr>
              <a:t> </a:t>
            </a:r>
            <a:r>
              <a:rPr sz="1088" b="1" spc="64">
                <a:solidFill>
                  <a:srgbClr val="FFFFFF"/>
                </a:solidFill>
                <a:latin typeface="Calibri"/>
                <a:cs typeface="Calibri"/>
              </a:rPr>
              <a:t>answers</a:t>
            </a:r>
            <a:r>
              <a:rPr sz="1088" b="1" spc="15">
                <a:solidFill>
                  <a:srgbClr val="FFFFFF"/>
                </a:solidFill>
                <a:latin typeface="Calibri"/>
                <a:cs typeface="Calibri"/>
              </a:rPr>
              <a:t> </a:t>
            </a:r>
            <a:r>
              <a:rPr sz="1088">
                <a:solidFill>
                  <a:srgbClr val="FFFFFF"/>
                </a:solidFill>
                <a:latin typeface="Calibri"/>
                <a:cs typeface="Calibri"/>
              </a:rPr>
              <a:t>with</a:t>
            </a:r>
            <a:r>
              <a:rPr sz="1088" spc="30">
                <a:solidFill>
                  <a:srgbClr val="FFFFFF"/>
                </a:solidFill>
                <a:latin typeface="Calibri"/>
                <a:cs typeface="Calibri"/>
              </a:rPr>
              <a:t> </a:t>
            </a:r>
            <a:r>
              <a:rPr sz="1088" b="1" spc="49">
                <a:solidFill>
                  <a:srgbClr val="FFFFFF"/>
                </a:solidFill>
                <a:latin typeface="Calibri"/>
                <a:cs typeface="Calibri"/>
              </a:rPr>
              <a:t>positive</a:t>
            </a:r>
            <a:r>
              <a:rPr sz="1088" b="1" spc="8">
                <a:solidFill>
                  <a:srgbClr val="FFFFFF"/>
                </a:solidFill>
                <a:latin typeface="Calibri"/>
                <a:cs typeface="Calibri"/>
              </a:rPr>
              <a:t> </a:t>
            </a:r>
            <a:r>
              <a:rPr sz="1088" b="1">
                <a:solidFill>
                  <a:srgbClr val="FFFFFF"/>
                </a:solidFill>
                <a:latin typeface="Calibri"/>
                <a:cs typeface="Calibri"/>
              </a:rPr>
              <a:t>or</a:t>
            </a:r>
            <a:r>
              <a:rPr sz="1088" b="1" spc="8">
                <a:solidFill>
                  <a:srgbClr val="FFFFFF"/>
                </a:solidFill>
                <a:latin typeface="Calibri"/>
                <a:cs typeface="Calibri"/>
              </a:rPr>
              <a:t> </a:t>
            </a:r>
            <a:r>
              <a:rPr sz="1088" b="1" spc="30">
                <a:solidFill>
                  <a:srgbClr val="FFFFFF"/>
                </a:solidFill>
                <a:latin typeface="Calibri"/>
                <a:cs typeface="Calibri"/>
              </a:rPr>
              <a:t>negative </a:t>
            </a:r>
            <a:r>
              <a:rPr sz="1088" b="1" spc="64">
                <a:solidFill>
                  <a:srgbClr val="FFFFFF"/>
                </a:solidFill>
                <a:latin typeface="Calibri"/>
                <a:cs typeface="Calibri"/>
              </a:rPr>
              <a:t>results</a:t>
            </a:r>
            <a:r>
              <a:rPr sz="1088" b="1" spc="53">
                <a:solidFill>
                  <a:srgbClr val="FFFFFF"/>
                </a:solidFill>
                <a:latin typeface="Calibri"/>
                <a:cs typeface="Calibri"/>
              </a:rPr>
              <a:t> </a:t>
            </a:r>
            <a:r>
              <a:rPr sz="1088">
                <a:solidFill>
                  <a:srgbClr val="FFFFFF"/>
                </a:solidFill>
                <a:latin typeface="Calibri"/>
                <a:cs typeface="Calibri"/>
              </a:rPr>
              <a:t>that</a:t>
            </a:r>
            <a:r>
              <a:rPr sz="1088" spc="53">
                <a:solidFill>
                  <a:srgbClr val="FFFFFF"/>
                </a:solidFill>
                <a:latin typeface="Calibri"/>
                <a:cs typeface="Calibri"/>
              </a:rPr>
              <a:t> </a:t>
            </a:r>
            <a:r>
              <a:rPr sz="1088">
                <a:solidFill>
                  <a:srgbClr val="FFFFFF"/>
                </a:solidFill>
                <a:latin typeface="Calibri"/>
                <a:cs typeface="Calibri"/>
              </a:rPr>
              <a:t>reflect</a:t>
            </a:r>
            <a:r>
              <a:rPr sz="1088" spc="60">
                <a:solidFill>
                  <a:srgbClr val="FFFFFF"/>
                </a:solidFill>
                <a:latin typeface="Calibri"/>
                <a:cs typeface="Calibri"/>
              </a:rPr>
              <a:t> </a:t>
            </a:r>
            <a:r>
              <a:rPr sz="1088">
                <a:solidFill>
                  <a:srgbClr val="FFFFFF"/>
                </a:solidFill>
                <a:latin typeface="Calibri"/>
                <a:cs typeface="Calibri"/>
              </a:rPr>
              <a:t>high</a:t>
            </a:r>
            <a:r>
              <a:rPr sz="1088" spc="64">
                <a:solidFill>
                  <a:srgbClr val="FFFFFF"/>
                </a:solidFill>
                <a:latin typeface="Calibri"/>
                <a:cs typeface="Calibri"/>
              </a:rPr>
              <a:t> </a:t>
            </a:r>
            <a:r>
              <a:rPr sz="1088">
                <a:solidFill>
                  <a:srgbClr val="FFFFFF"/>
                </a:solidFill>
                <a:latin typeface="Calibri"/>
                <a:cs typeface="Calibri"/>
              </a:rPr>
              <a:t>or</a:t>
            </a:r>
            <a:r>
              <a:rPr sz="1088" spc="53">
                <a:solidFill>
                  <a:srgbClr val="FFFFFF"/>
                </a:solidFill>
                <a:latin typeface="Calibri"/>
                <a:cs typeface="Calibri"/>
              </a:rPr>
              <a:t> </a:t>
            </a:r>
            <a:r>
              <a:rPr sz="1088">
                <a:solidFill>
                  <a:srgbClr val="FFFFFF"/>
                </a:solidFill>
                <a:latin typeface="Calibri"/>
                <a:cs typeface="Calibri"/>
              </a:rPr>
              <a:t>low</a:t>
            </a:r>
            <a:r>
              <a:rPr sz="1088" spc="56">
                <a:solidFill>
                  <a:srgbClr val="FFFFFF"/>
                </a:solidFill>
                <a:latin typeface="Calibri"/>
                <a:cs typeface="Calibri"/>
              </a:rPr>
              <a:t> </a:t>
            </a:r>
            <a:r>
              <a:rPr sz="1088">
                <a:solidFill>
                  <a:srgbClr val="FFFFFF"/>
                </a:solidFill>
                <a:latin typeface="Calibri"/>
                <a:cs typeface="Calibri"/>
              </a:rPr>
              <a:t>likelihood</a:t>
            </a:r>
            <a:r>
              <a:rPr sz="1088" spc="101">
                <a:solidFill>
                  <a:srgbClr val="FFFFFF"/>
                </a:solidFill>
                <a:latin typeface="Calibri"/>
                <a:cs typeface="Calibri"/>
              </a:rPr>
              <a:t> </a:t>
            </a:r>
            <a:r>
              <a:rPr sz="1088">
                <a:solidFill>
                  <a:srgbClr val="FFFFFF"/>
                </a:solidFill>
                <a:latin typeface="Calibri"/>
                <a:cs typeface="Calibri"/>
              </a:rPr>
              <a:t>for</a:t>
            </a:r>
            <a:r>
              <a:rPr sz="1088" spc="38">
                <a:solidFill>
                  <a:srgbClr val="FFFFFF"/>
                </a:solidFill>
                <a:latin typeface="Calibri"/>
                <a:cs typeface="Calibri"/>
              </a:rPr>
              <a:t> </a:t>
            </a:r>
            <a:r>
              <a:rPr sz="1088" spc="-19">
                <a:solidFill>
                  <a:srgbClr val="FFFFFF"/>
                </a:solidFill>
                <a:latin typeface="Calibri"/>
                <a:cs typeface="Calibri"/>
              </a:rPr>
              <a:t>the </a:t>
            </a:r>
            <a:r>
              <a:rPr sz="1088" spc="41">
                <a:solidFill>
                  <a:srgbClr val="FFFFFF"/>
                </a:solidFill>
                <a:latin typeface="Calibri"/>
                <a:cs typeface="Calibri"/>
              </a:rPr>
              <a:t>presence</a:t>
            </a:r>
            <a:r>
              <a:rPr sz="1088" spc="98">
                <a:solidFill>
                  <a:srgbClr val="FFFFFF"/>
                </a:solidFill>
                <a:latin typeface="Calibri"/>
                <a:cs typeface="Calibri"/>
              </a:rPr>
              <a:t> </a:t>
            </a:r>
            <a:r>
              <a:rPr sz="1088">
                <a:solidFill>
                  <a:srgbClr val="FFFFFF"/>
                </a:solidFill>
                <a:latin typeface="Calibri"/>
                <a:cs typeface="Calibri"/>
              </a:rPr>
              <a:t>of</a:t>
            </a:r>
            <a:r>
              <a:rPr sz="1088" spc="53">
                <a:solidFill>
                  <a:srgbClr val="FFFFFF"/>
                </a:solidFill>
                <a:latin typeface="Calibri"/>
                <a:cs typeface="Calibri"/>
              </a:rPr>
              <a:t> </a:t>
            </a:r>
            <a:r>
              <a:rPr sz="1088">
                <a:solidFill>
                  <a:srgbClr val="FFFFFF"/>
                </a:solidFill>
                <a:latin typeface="Calibri"/>
                <a:cs typeface="Calibri"/>
              </a:rPr>
              <a:t>brain</a:t>
            </a:r>
            <a:r>
              <a:rPr sz="1088" spc="64">
                <a:solidFill>
                  <a:srgbClr val="FFFFFF"/>
                </a:solidFill>
                <a:latin typeface="Calibri"/>
                <a:cs typeface="Calibri"/>
              </a:rPr>
              <a:t> </a:t>
            </a:r>
            <a:r>
              <a:rPr sz="1088">
                <a:solidFill>
                  <a:srgbClr val="FFFFFF"/>
                </a:solidFill>
                <a:latin typeface="Calibri"/>
                <a:cs typeface="Calibri"/>
              </a:rPr>
              <a:t>amyloid</a:t>
            </a:r>
            <a:r>
              <a:rPr sz="1088" spc="83">
                <a:solidFill>
                  <a:srgbClr val="FFFFFF"/>
                </a:solidFill>
                <a:latin typeface="Calibri"/>
                <a:cs typeface="Calibri"/>
              </a:rPr>
              <a:t> </a:t>
            </a:r>
            <a:r>
              <a:rPr sz="1088" spc="-8">
                <a:solidFill>
                  <a:srgbClr val="FFFFFF"/>
                </a:solidFill>
                <a:latin typeface="Calibri"/>
                <a:cs typeface="Calibri"/>
              </a:rPr>
              <a:t>pathology</a:t>
            </a:r>
            <a:endParaRPr sz="1088">
              <a:latin typeface="Calibri"/>
              <a:cs typeface="Calibri"/>
            </a:endParaRPr>
          </a:p>
        </p:txBody>
      </p:sp>
      <p:sp>
        <p:nvSpPr>
          <p:cNvPr id="40" name="object 40"/>
          <p:cNvSpPr txBox="1"/>
          <p:nvPr/>
        </p:nvSpPr>
        <p:spPr>
          <a:xfrm>
            <a:off x="1547908" y="1882388"/>
            <a:ext cx="2813684" cy="225607"/>
          </a:xfrm>
          <a:prstGeom prst="rect">
            <a:avLst/>
          </a:prstGeom>
        </p:spPr>
        <p:txBody>
          <a:bodyPr vert="horz" wrap="square" lIns="0" tIns="11906" rIns="0" bIns="0" rtlCol="0">
            <a:spAutoFit/>
          </a:bodyPr>
          <a:lstStyle/>
          <a:p>
            <a:pPr marL="9525">
              <a:spcBef>
                <a:spcPts val="94"/>
              </a:spcBef>
            </a:pPr>
            <a:r>
              <a:rPr sz="1388" b="1" spc="71">
                <a:latin typeface="Calibri"/>
                <a:cs typeface="Calibri"/>
              </a:rPr>
              <a:t>Get</a:t>
            </a:r>
            <a:r>
              <a:rPr sz="1388" b="1" spc="-34">
                <a:latin typeface="Calibri"/>
                <a:cs typeface="Calibri"/>
              </a:rPr>
              <a:t> </a:t>
            </a:r>
            <a:r>
              <a:rPr sz="1388" b="1" spc="86">
                <a:latin typeface="Calibri"/>
                <a:cs typeface="Calibri"/>
              </a:rPr>
              <a:t>a</a:t>
            </a:r>
            <a:r>
              <a:rPr sz="1388" b="1" spc="-19">
                <a:latin typeface="Calibri"/>
                <a:cs typeface="Calibri"/>
              </a:rPr>
              <a:t> </a:t>
            </a:r>
            <a:r>
              <a:rPr sz="1388" b="1" spc="86">
                <a:latin typeface="Calibri"/>
                <a:cs typeface="Calibri"/>
              </a:rPr>
              <a:t>clear</a:t>
            </a:r>
            <a:r>
              <a:rPr sz="1388" b="1" spc="-38">
                <a:latin typeface="Calibri"/>
                <a:cs typeface="Calibri"/>
              </a:rPr>
              <a:t> </a:t>
            </a:r>
            <a:r>
              <a:rPr sz="1388" b="1" spc="64">
                <a:latin typeface="Calibri"/>
                <a:cs typeface="Calibri"/>
              </a:rPr>
              <a:t>picture</a:t>
            </a:r>
            <a:r>
              <a:rPr sz="1388" b="1" spc="-26">
                <a:latin typeface="Calibri"/>
                <a:cs typeface="Calibri"/>
              </a:rPr>
              <a:t> </a:t>
            </a:r>
            <a:r>
              <a:rPr sz="1388" b="1">
                <a:latin typeface="Calibri"/>
                <a:cs typeface="Calibri"/>
              </a:rPr>
              <a:t>of</a:t>
            </a:r>
            <a:r>
              <a:rPr sz="1388" b="1" spc="-23">
                <a:latin typeface="Calibri"/>
                <a:cs typeface="Calibri"/>
              </a:rPr>
              <a:t> </a:t>
            </a:r>
            <a:r>
              <a:rPr sz="1388" b="1" spc="64">
                <a:latin typeface="Calibri"/>
                <a:cs typeface="Calibri"/>
              </a:rPr>
              <a:t>AD</a:t>
            </a:r>
            <a:r>
              <a:rPr sz="1388" b="1" spc="-11">
                <a:latin typeface="Calibri"/>
                <a:cs typeface="Calibri"/>
              </a:rPr>
              <a:t> </a:t>
            </a:r>
            <a:r>
              <a:rPr sz="1388" b="1" spc="45">
                <a:latin typeface="Calibri"/>
                <a:cs typeface="Calibri"/>
              </a:rPr>
              <a:t>pathology</a:t>
            </a:r>
            <a:endParaRPr sz="1388">
              <a:latin typeface="Calibri"/>
              <a:cs typeface="Calibri"/>
            </a:endParaRPr>
          </a:p>
        </p:txBody>
      </p:sp>
      <p:sp>
        <p:nvSpPr>
          <p:cNvPr id="41" name="object 41"/>
          <p:cNvSpPr txBox="1"/>
          <p:nvPr/>
        </p:nvSpPr>
        <p:spPr>
          <a:xfrm>
            <a:off x="131064" y="5765368"/>
            <a:ext cx="5321618" cy="132793"/>
          </a:xfrm>
          <a:prstGeom prst="rect">
            <a:avLst/>
          </a:prstGeom>
        </p:spPr>
        <p:txBody>
          <a:bodyPr vert="horz" wrap="square" lIns="0" tIns="11430" rIns="0" bIns="0" rtlCol="0">
            <a:spAutoFit/>
          </a:bodyPr>
          <a:lstStyle/>
          <a:p>
            <a:pPr marL="9525">
              <a:spcBef>
                <a:spcPts val="90"/>
              </a:spcBef>
            </a:pPr>
            <a:r>
              <a:rPr sz="788">
                <a:latin typeface="Arial"/>
                <a:cs typeface="Arial"/>
              </a:rPr>
              <a:t>1.</a:t>
            </a:r>
            <a:r>
              <a:rPr sz="788" spc="41">
                <a:latin typeface="Arial"/>
                <a:cs typeface="Arial"/>
              </a:rPr>
              <a:t> </a:t>
            </a:r>
            <a:r>
              <a:rPr sz="788">
                <a:latin typeface="Arial"/>
                <a:cs typeface="Arial"/>
              </a:rPr>
              <a:t>https://precivityad.com/about-</a:t>
            </a:r>
            <a:r>
              <a:rPr sz="788" spc="-8">
                <a:latin typeface="Arial"/>
                <a:cs typeface="Arial"/>
              </a:rPr>
              <a:t>precivityad2-hcp-1-1-</a:t>
            </a:r>
            <a:r>
              <a:rPr sz="788">
                <a:latin typeface="Arial"/>
                <a:cs typeface="Arial"/>
              </a:rPr>
              <a:t>1.</a:t>
            </a:r>
            <a:r>
              <a:rPr sz="788" spc="11">
                <a:latin typeface="Arial"/>
                <a:cs typeface="Arial"/>
              </a:rPr>
              <a:t> </a:t>
            </a:r>
            <a:r>
              <a:rPr sz="788">
                <a:latin typeface="Arial"/>
                <a:cs typeface="Arial"/>
              </a:rPr>
              <a:t>2.</a:t>
            </a:r>
            <a:r>
              <a:rPr sz="788" spc="30">
                <a:latin typeface="Arial"/>
                <a:cs typeface="Arial"/>
              </a:rPr>
              <a:t> </a:t>
            </a:r>
            <a:r>
              <a:rPr sz="788">
                <a:latin typeface="Arial"/>
                <a:cs typeface="Arial"/>
              </a:rPr>
              <a:t>Rissman</a:t>
            </a:r>
            <a:r>
              <a:rPr sz="788" spc="30">
                <a:latin typeface="Arial"/>
                <a:cs typeface="Arial"/>
              </a:rPr>
              <a:t> </a:t>
            </a:r>
            <a:r>
              <a:rPr sz="788">
                <a:latin typeface="Arial"/>
                <a:cs typeface="Arial"/>
              </a:rPr>
              <a:t>RA</a:t>
            </a:r>
            <a:r>
              <a:rPr sz="788" spc="45">
                <a:latin typeface="Arial"/>
                <a:cs typeface="Arial"/>
              </a:rPr>
              <a:t> </a:t>
            </a:r>
            <a:r>
              <a:rPr sz="788">
                <a:latin typeface="Arial"/>
                <a:cs typeface="Arial"/>
              </a:rPr>
              <a:t>et</a:t>
            </a:r>
            <a:r>
              <a:rPr sz="788" spc="45">
                <a:latin typeface="Arial"/>
                <a:cs typeface="Arial"/>
              </a:rPr>
              <a:t> </a:t>
            </a:r>
            <a:r>
              <a:rPr sz="788">
                <a:latin typeface="Arial"/>
                <a:cs typeface="Arial"/>
              </a:rPr>
              <a:t>al.</a:t>
            </a:r>
            <a:r>
              <a:rPr sz="788" spc="49">
                <a:latin typeface="Arial"/>
                <a:cs typeface="Arial"/>
              </a:rPr>
              <a:t> </a:t>
            </a:r>
            <a:r>
              <a:rPr sz="788" i="1">
                <a:latin typeface="Arial"/>
                <a:cs typeface="Arial"/>
              </a:rPr>
              <a:t>Alzheimers</a:t>
            </a:r>
            <a:r>
              <a:rPr sz="788" i="1" spc="60">
                <a:latin typeface="Arial"/>
                <a:cs typeface="Arial"/>
              </a:rPr>
              <a:t> </a:t>
            </a:r>
            <a:r>
              <a:rPr sz="788" i="1">
                <a:latin typeface="Arial"/>
                <a:cs typeface="Arial"/>
              </a:rPr>
              <a:t>Dement.</a:t>
            </a:r>
            <a:r>
              <a:rPr sz="788" i="1" spc="53">
                <a:latin typeface="Arial"/>
                <a:cs typeface="Arial"/>
              </a:rPr>
              <a:t> </a:t>
            </a:r>
            <a:r>
              <a:rPr sz="788" spc="-8">
                <a:latin typeface="Arial"/>
                <a:cs typeface="Arial"/>
              </a:rPr>
              <a:t>2024;20:1214-1224.</a:t>
            </a:r>
            <a:endParaRPr sz="788">
              <a:latin typeface="Arial"/>
              <a:cs typeface="Arial"/>
            </a:endParaRPr>
          </a:p>
        </p:txBody>
      </p:sp>
      <p:sp>
        <p:nvSpPr>
          <p:cNvPr id="42" name="TextBox 41">
            <a:extLst>
              <a:ext uri="{FF2B5EF4-FFF2-40B4-BE49-F238E27FC236}">
                <a16:creationId xmlns:a16="http://schemas.microsoft.com/office/drawing/2014/main" id="{F7D47273-4870-E19F-ADB0-7DA11F9FCBD6}"/>
              </a:ext>
            </a:extLst>
          </p:cNvPr>
          <p:cNvSpPr txBox="1"/>
          <p:nvPr/>
        </p:nvSpPr>
        <p:spPr>
          <a:xfrm>
            <a:off x="3782049" y="61543"/>
            <a:ext cx="5391807" cy="2031325"/>
          </a:xfrm>
          <a:prstGeom prst="rect">
            <a:avLst/>
          </a:prstGeom>
          <a:noFill/>
          <a:ln>
            <a:noFill/>
          </a:ln>
        </p:spPr>
        <p:txBody>
          <a:bodyPr wrap="square" rtlCol="0">
            <a:spAutoFit/>
          </a:bodyPr>
          <a:lstStyle/>
          <a:p>
            <a:pPr algn="l">
              <a:buNone/>
            </a:pPr>
            <a:r>
              <a:rPr lang="en-US" b="0">
                <a:solidFill>
                  <a:srgbClr val="896436"/>
                </a:solidFill>
                <a:effectLst/>
                <a:latin typeface="Droid Sans"/>
              </a:rPr>
              <a:t>Takeaway</a:t>
            </a:r>
          </a:p>
          <a:p>
            <a:pPr algn="l">
              <a:buFont typeface="Arial" panose="020B0604020202020204" pitchFamily="34" charset="0"/>
              <a:buChar char="•"/>
            </a:pPr>
            <a:r>
              <a:rPr lang="en-US" b="0" i="0">
                <a:solidFill>
                  <a:srgbClr val="444444"/>
                </a:solidFill>
                <a:effectLst/>
                <a:latin typeface="Droid Sans"/>
              </a:rPr>
              <a:t>A blood test identified Alzheimer’s disease correctly in older adults with about 90% accuracy.</a:t>
            </a:r>
          </a:p>
          <a:p>
            <a:pPr algn="l">
              <a:buFont typeface="Arial" panose="020B0604020202020204" pitchFamily="34" charset="0"/>
              <a:buChar char="•"/>
            </a:pPr>
            <a:r>
              <a:rPr lang="en-US" b="0" i="0">
                <a:solidFill>
                  <a:srgbClr val="444444"/>
                </a:solidFill>
                <a:effectLst/>
                <a:latin typeface="Droid Sans"/>
              </a:rPr>
              <a:t>Such tests could help speed the diagnosis of Alzheimer’s disease in primary care clinics and help more people access treatments.</a:t>
            </a:r>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7220" y="528801"/>
            <a:ext cx="5657850" cy="1000850"/>
          </a:xfrm>
          <a:prstGeom prst="rect">
            <a:avLst/>
          </a:prstGeom>
        </p:spPr>
        <p:txBody>
          <a:bodyPr vert="horz" wrap="square" lIns="0" tIns="259651" rIns="0" bIns="0" rtlCol="0" anchor="b">
            <a:spAutoFit/>
          </a:bodyPr>
          <a:lstStyle/>
          <a:p>
            <a:pPr marL="484823">
              <a:lnSpc>
                <a:spcPct val="100000"/>
              </a:lnSpc>
              <a:spcBef>
                <a:spcPts val="79"/>
              </a:spcBef>
            </a:pPr>
            <a:r>
              <a:t>LabCorp</a:t>
            </a:r>
            <a:r>
              <a:rPr spc="-240"/>
              <a:t> </a:t>
            </a:r>
            <a:r>
              <a:rPr spc="-8"/>
              <a:t>ATN</a:t>
            </a:r>
            <a:r>
              <a:rPr spc="-131"/>
              <a:t> </a:t>
            </a:r>
            <a:r>
              <a:rPr spc="-8"/>
              <a:t>Profile</a:t>
            </a:r>
            <a:r>
              <a:rPr sz="3263" spc="-11" baseline="24904"/>
              <a:t>1</a:t>
            </a:r>
            <a:endParaRPr sz="3263" baseline="24904"/>
          </a:p>
        </p:txBody>
      </p:sp>
      <p:sp>
        <p:nvSpPr>
          <p:cNvPr id="3" name="object 3"/>
          <p:cNvSpPr txBox="1"/>
          <p:nvPr/>
        </p:nvSpPr>
        <p:spPr>
          <a:xfrm>
            <a:off x="59054" y="5780456"/>
            <a:ext cx="2324100" cy="132793"/>
          </a:xfrm>
          <a:prstGeom prst="rect">
            <a:avLst/>
          </a:prstGeom>
        </p:spPr>
        <p:txBody>
          <a:bodyPr vert="horz" wrap="square" lIns="0" tIns="11430" rIns="0" bIns="0" rtlCol="0">
            <a:spAutoFit/>
          </a:bodyPr>
          <a:lstStyle/>
          <a:p>
            <a:pPr marL="9525">
              <a:spcBef>
                <a:spcPts val="90"/>
              </a:spcBef>
            </a:pPr>
            <a:r>
              <a:rPr sz="788">
                <a:latin typeface="Arial"/>
                <a:cs typeface="Arial"/>
              </a:rPr>
              <a:t>1.</a:t>
            </a:r>
            <a:r>
              <a:rPr sz="788" spc="8">
                <a:latin typeface="Arial"/>
                <a:cs typeface="Arial"/>
              </a:rPr>
              <a:t> </a:t>
            </a:r>
            <a:r>
              <a:rPr sz="788" spc="-8">
                <a:latin typeface="Arial"/>
                <a:cs typeface="Arial"/>
              </a:rPr>
              <a:t>https://</a:t>
            </a:r>
            <a:r>
              <a:rPr sz="788" spc="-8">
                <a:latin typeface="Arial"/>
                <a:cs typeface="Arial"/>
                <a:hlinkClick r:id="rId2"/>
              </a:rPr>
              <a:t>www.labcorp.com/providers/neurology/atn</a:t>
            </a:r>
            <a:endParaRPr sz="788">
              <a:latin typeface="Arial"/>
              <a:cs typeface="Arial"/>
            </a:endParaRPr>
          </a:p>
        </p:txBody>
      </p:sp>
      <p:pic>
        <p:nvPicPr>
          <p:cNvPr id="4" name="object 4"/>
          <p:cNvPicPr/>
          <p:nvPr/>
        </p:nvPicPr>
        <p:blipFill>
          <a:blip r:embed="rId3" cstate="print"/>
          <a:stretch>
            <a:fillRect/>
          </a:stretch>
        </p:blipFill>
        <p:spPr>
          <a:xfrm>
            <a:off x="813063" y="2019395"/>
            <a:ext cx="4698016" cy="3606641"/>
          </a:xfrm>
          <a:prstGeom prst="rect">
            <a:avLst/>
          </a:prstGeom>
        </p:spPr>
      </p:pic>
      <p:sp>
        <p:nvSpPr>
          <p:cNvPr id="5" name="object 5"/>
          <p:cNvSpPr txBox="1"/>
          <p:nvPr/>
        </p:nvSpPr>
        <p:spPr>
          <a:xfrm>
            <a:off x="5913977" y="2446305"/>
            <a:ext cx="3134678" cy="840615"/>
          </a:xfrm>
          <a:prstGeom prst="rect">
            <a:avLst/>
          </a:prstGeom>
        </p:spPr>
        <p:txBody>
          <a:bodyPr vert="horz" wrap="square" lIns="0" tIns="9525" rIns="0" bIns="0" rtlCol="0">
            <a:spAutoFit/>
          </a:bodyPr>
          <a:lstStyle/>
          <a:p>
            <a:pPr marL="9525">
              <a:spcBef>
                <a:spcPts val="75"/>
              </a:spcBef>
            </a:pPr>
            <a:r>
              <a:rPr>
                <a:latin typeface="Arial"/>
                <a:cs typeface="Arial"/>
              </a:rPr>
              <a:t>Also</a:t>
            </a:r>
            <a:r>
              <a:rPr spc="-83">
                <a:latin typeface="Arial"/>
                <a:cs typeface="Arial"/>
              </a:rPr>
              <a:t> </a:t>
            </a:r>
            <a:r>
              <a:rPr>
                <a:latin typeface="Arial"/>
                <a:cs typeface="Arial"/>
              </a:rPr>
              <a:t>available</a:t>
            </a:r>
            <a:r>
              <a:rPr spc="-60">
                <a:latin typeface="Arial"/>
                <a:cs typeface="Arial"/>
              </a:rPr>
              <a:t> </a:t>
            </a:r>
            <a:r>
              <a:rPr>
                <a:latin typeface="Arial"/>
                <a:cs typeface="Arial"/>
              </a:rPr>
              <a:t>(separate</a:t>
            </a:r>
            <a:r>
              <a:rPr spc="-86">
                <a:latin typeface="Arial"/>
                <a:cs typeface="Arial"/>
              </a:rPr>
              <a:t> </a:t>
            </a:r>
            <a:r>
              <a:rPr spc="-8">
                <a:latin typeface="Arial"/>
                <a:cs typeface="Arial"/>
              </a:rPr>
              <a:t>order)</a:t>
            </a:r>
            <a:endParaRPr>
              <a:latin typeface="Arial"/>
              <a:cs typeface="Arial"/>
            </a:endParaRPr>
          </a:p>
          <a:p>
            <a:pPr marL="224314" indent="-214789">
              <a:buChar char="•"/>
              <a:tabLst>
                <a:tab pos="224314" algn="l"/>
              </a:tabLst>
            </a:pPr>
            <a:r>
              <a:rPr spc="-8">
                <a:latin typeface="Arial"/>
                <a:cs typeface="Arial"/>
              </a:rPr>
              <a:t>Ptau217</a:t>
            </a:r>
            <a:endParaRPr>
              <a:latin typeface="Arial"/>
              <a:cs typeface="Arial"/>
            </a:endParaRPr>
          </a:p>
          <a:p>
            <a:pPr marL="224314" indent="-214789">
              <a:buChar char="•"/>
              <a:tabLst>
                <a:tab pos="224314" algn="l"/>
              </a:tabLst>
            </a:pPr>
            <a:r>
              <a:rPr spc="-15">
                <a:latin typeface="Arial"/>
                <a:cs typeface="Arial"/>
              </a:rPr>
              <a:t>GFAP</a:t>
            </a:r>
            <a:endParaRPr>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136" y="614936"/>
            <a:ext cx="7160435" cy="1030223"/>
          </a:xfrm>
          <a:prstGeom prst="rect">
            <a:avLst/>
          </a:prstGeom>
        </p:spPr>
        <p:txBody>
          <a:bodyPr vert="horz" wrap="square" lIns="0" tIns="288740" rIns="0" bIns="0" rtlCol="0" anchor="b">
            <a:spAutoFit/>
          </a:bodyPr>
          <a:lstStyle/>
          <a:p>
            <a:pPr marL="70485">
              <a:lnSpc>
                <a:spcPct val="100000"/>
              </a:lnSpc>
              <a:spcBef>
                <a:spcPts val="79"/>
              </a:spcBef>
            </a:pPr>
            <a:r>
              <a:t>Should</a:t>
            </a:r>
            <a:r>
              <a:rPr spc="-15"/>
              <a:t> </a:t>
            </a:r>
            <a:r>
              <a:rPr i="1">
                <a:latin typeface="Arial"/>
                <a:cs typeface="Arial"/>
              </a:rPr>
              <a:t>APOE</a:t>
            </a:r>
            <a:r>
              <a:rPr i="1" spc="-8">
                <a:latin typeface="Arial"/>
                <a:cs typeface="Arial"/>
              </a:rPr>
              <a:t> </a:t>
            </a:r>
            <a:r>
              <a:t>Be </a:t>
            </a:r>
            <a:r>
              <a:rPr spc="-8"/>
              <a:t>Included?</a:t>
            </a:r>
          </a:p>
        </p:txBody>
      </p:sp>
      <p:sp>
        <p:nvSpPr>
          <p:cNvPr id="3" name="object 3"/>
          <p:cNvSpPr txBox="1"/>
          <p:nvPr/>
        </p:nvSpPr>
        <p:spPr>
          <a:xfrm>
            <a:off x="273481" y="2042408"/>
            <a:ext cx="8588693" cy="3981314"/>
          </a:xfrm>
          <a:prstGeom prst="rect">
            <a:avLst/>
          </a:prstGeom>
        </p:spPr>
        <p:txBody>
          <a:bodyPr vert="horz" wrap="square" lIns="0" tIns="10001" rIns="0" bIns="0" rtlCol="0">
            <a:spAutoFit/>
          </a:bodyPr>
          <a:lstStyle/>
          <a:p>
            <a:pPr marL="295275" indent="-285750">
              <a:spcBef>
                <a:spcPts val="79"/>
              </a:spcBef>
              <a:buFont typeface="Arial" panose="020B0604020202020204" pitchFamily="34" charset="0"/>
              <a:buChar char="•"/>
              <a:tabLst>
                <a:tab pos="243364" algn="l"/>
              </a:tabLst>
            </a:pPr>
            <a:r>
              <a:rPr sz="1600" i="1">
                <a:latin typeface="Arial"/>
                <a:cs typeface="Arial"/>
              </a:rPr>
              <a:t>APOE</a:t>
            </a:r>
            <a:r>
              <a:rPr sz="1600" i="1" spc="-8">
                <a:latin typeface="Arial"/>
                <a:cs typeface="Arial"/>
              </a:rPr>
              <a:t> </a:t>
            </a:r>
            <a:r>
              <a:rPr sz="1600">
                <a:latin typeface="Arial"/>
                <a:cs typeface="Arial"/>
              </a:rPr>
              <a:t>ε4</a:t>
            </a:r>
            <a:r>
              <a:rPr sz="1600" spc="-23">
                <a:latin typeface="Arial"/>
                <a:cs typeface="Arial"/>
              </a:rPr>
              <a:t> </a:t>
            </a:r>
            <a:r>
              <a:rPr sz="1600">
                <a:latin typeface="Arial"/>
                <a:cs typeface="Arial"/>
              </a:rPr>
              <a:t>allele</a:t>
            </a:r>
            <a:r>
              <a:rPr sz="1600" spc="-26">
                <a:latin typeface="Arial"/>
                <a:cs typeface="Arial"/>
              </a:rPr>
              <a:t> </a:t>
            </a:r>
            <a:r>
              <a:rPr sz="1600">
                <a:latin typeface="Arial"/>
                <a:cs typeface="Arial"/>
              </a:rPr>
              <a:t>is</a:t>
            </a:r>
            <a:r>
              <a:rPr sz="1600" spc="-8">
                <a:latin typeface="Arial"/>
                <a:cs typeface="Arial"/>
              </a:rPr>
              <a:t> </a:t>
            </a:r>
            <a:r>
              <a:rPr sz="1600">
                <a:latin typeface="Arial"/>
                <a:cs typeface="Arial"/>
              </a:rPr>
              <a:t>the</a:t>
            </a:r>
            <a:r>
              <a:rPr sz="1600" spc="-23">
                <a:latin typeface="Arial"/>
                <a:cs typeface="Arial"/>
              </a:rPr>
              <a:t> </a:t>
            </a:r>
            <a:r>
              <a:rPr sz="1600">
                <a:latin typeface="Arial"/>
                <a:cs typeface="Arial"/>
              </a:rPr>
              <a:t>strongest</a:t>
            </a:r>
            <a:r>
              <a:rPr sz="1600" spc="-53">
                <a:latin typeface="Arial"/>
                <a:cs typeface="Arial"/>
              </a:rPr>
              <a:t> </a:t>
            </a:r>
            <a:r>
              <a:rPr lang="en-US" sz="1600" spc="-53">
                <a:latin typeface="Arial"/>
                <a:cs typeface="Arial"/>
              </a:rPr>
              <a:t>genetic </a:t>
            </a:r>
            <a:r>
              <a:rPr sz="1600">
                <a:latin typeface="Arial"/>
                <a:cs typeface="Arial"/>
              </a:rPr>
              <a:t>risk</a:t>
            </a:r>
            <a:r>
              <a:rPr sz="1600" spc="-23">
                <a:latin typeface="Arial"/>
                <a:cs typeface="Arial"/>
              </a:rPr>
              <a:t> </a:t>
            </a:r>
            <a:r>
              <a:rPr sz="1600">
                <a:latin typeface="Arial"/>
                <a:cs typeface="Arial"/>
              </a:rPr>
              <a:t>factor</a:t>
            </a:r>
            <a:r>
              <a:rPr sz="1600" spc="-26">
                <a:latin typeface="Arial"/>
                <a:cs typeface="Arial"/>
              </a:rPr>
              <a:t> </a:t>
            </a:r>
            <a:r>
              <a:rPr sz="1600">
                <a:latin typeface="Arial"/>
                <a:cs typeface="Arial"/>
              </a:rPr>
              <a:t>for</a:t>
            </a:r>
            <a:r>
              <a:rPr sz="1600" spc="-26">
                <a:latin typeface="Arial"/>
                <a:cs typeface="Arial"/>
              </a:rPr>
              <a:t> </a:t>
            </a:r>
            <a:r>
              <a:rPr sz="1600" spc="-15">
                <a:latin typeface="Arial"/>
                <a:cs typeface="Arial"/>
              </a:rPr>
              <a:t>late-</a:t>
            </a:r>
            <a:r>
              <a:rPr sz="1600" spc="-8">
                <a:latin typeface="Arial"/>
                <a:cs typeface="Arial"/>
              </a:rPr>
              <a:t>onset</a:t>
            </a:r>
            <a:r>
              <a:rPr sz="1600" spc="-116">
                <a:latin typeface="Arial"/>
                <a:cs typeface="Arial"/>
              </a:rPr>
              <a:t> </a:t>
            </a:r>
            <a:r>
              <a:rPr sz="1600" spc="-19">
                <a:latin typeface="Arial"/>
                <a:cs typeface="Arial"/>
              </a:rPr>
              <a:t>AD</a:t>
            </a:r>
            <a:r>
              <a:rPr lang="en-US" sz="1600" spc="-19">
                <a:latin typeface="Arial"/>
                <a:cs typeface="Arial"/>
              </a:rPr>
              <a:t>; significant risk factor for brain amyloid accumulation</a:t>
            </a:r>
          </a:p>
          <a:p>
            <a:pPr marL="9525">
              <a:spcBef>
                <a:spcPts val="79"/>
              </a:spcBef>
              <a:tabLst>
                <a:tab pos="243364" algn="l"/>
              </a:tabLst>
            </a:pPr>
            <a:endParaRPr sz="1200">
              <a:latin typeface="Arial"/>
              <a:cs typeface="Arial"/>
            </a:endParaRPr>
          </a:p>
          <a:p>
            <a:pPr marL="243364" marR="116205" indent="-234315">
              <a:spcBef>
                <a:spcPts val="1200"/>
              </a:spcBef>
              <a:buChar char="•"/>
              <a:tabLst>
                <a:tab pos="243364" algn="l"/>
              </a:tabLst>
            </a:pPr>
            <a:r>
              <a:rPr sz="1600">
                <a:latin typeface="Arial"/>
                <a:cs typeface="Arial"/>
              </a:rPr>
              <a:t>Individuals</a:t>
            </a:r>
            <a:r>
              <a:rPr sz="1600" spc="-30">
                <a:latin typeface="Arial"/>
                <a:cs typeface="Arial"/>
              </a:rPr>
              <a:t> </a:t>
            </a:r>
            <a:r>
              <a:rPr sz="1600">
                <a:latin typeface="Arial"/>
                <a:cs typeface="Arial"/>
              </a:rPr>
              <a:t>with</a:t>
            </a:r>
            <a:r>
              <a:rPr sz="1600" spc="-11">
                <a:latin typeface="Arial"/>
                <a:cs typeface="Arial"/>
              </a:rPr>
              <a:t> </a:t>
            </a:r>
            <a:r>
              <a:rPr sz="1600">
                <a:latin typeface="Arial"/>
                <a:cs typeface="Arial"/>
              </a:rPr>
              <a:t>one</a:t>
            </a:r>
            <a:r>
              <a:rPr sz="1600" spc="-23">
                <a:latin typeface="Arial"/>
                <a:cs typeface="Arial"/>
              </a:rPr>
              <a:t> </a:t>
            </a:r>
            <a:r>
              <a:rPr sz="1600">
                <a:latin typeface="Arial"/>
                <a:cs typeface="Arial"/>
              </a:rPr>
              <a:t>copy</a:t>
            </a:r>
            <a:r>
              <a:rPr sz="1600" spc="-30">
                <a:latin typeface="Arial"/>
                <a:cs typeface="Arial"/>
              </a:rPr>
              <a:t> </a:t>
            </a:r>
            <a:r>
              <a:rPr sz="1600">
                <a:latin typeface="Arial"/>
                <a:cs typeface="Arial"/>
              </a:rPr>
              <a:t>of</a:t>
            </a:r>
            <a:r>
              <a:rPr sz="1600" spc="-23">
                <a:latin typeface="Arial"/>
                <a:cs typeface="Arial"/>
              </a:rPr>
              <a:t> </a:t>
            </a:r>
            <a:r>
              <a:rPr sz="1600" i="1">
                <a:latin typeface="Arial"/>
                <a:cs typeface="Arial"/>
              </a:rPr>
              <a:t>APOE</a:t>
            </a:r>
            <a:r>
              <a:rPr sz="1600" i="1" spc="-11">
                <a:latin typeface="Arial"/>
                <a:cs typeface="Arial"/>
              </a:rPr>
              <a:t> </a:t>
            </a:r>
            <a:r>
              <a:rPr sz="1600">
                <a:latin typeface="Arial"/>
                <a:cs typeface="Arial"/>
              </a:rPr>
              <a:t>ε4</a:t>
            </a:r>
            <a:r>
              <a:rPr sz="1600" spc="-23">
                <a:latin typeface="Arial"/>
                <a:cs typeface="Arial"/>
              </a:rPr>
              <a:t> </a:t>
            </a:r>
            <a:r>
              <a:rPr sz="1600">
                <a:latin typeface="Arial"/>
                <a:cs typeface="Arial"/>
              </a:rPr>
              <a:t>have</a:t>
            </a:r>
            <a:r>
              <a:rPr sz="1600" spc="-11">
                <a:latin typeface="Arial"/>
                <a:cs typeface="Arial"/>
              </a:rPr>
              <a:t> </a:t>
            </a:r>
            <a:r>
              <a:rPr sz="1600">
                <a:latin typeface="Arial"/>
                <a:cs typeface="Arial"/>
              </a:rPr>
              <a:t>a</a:t>
            </a:r>
            <a:r>
              <a:rPr sz="1600" spc="-30">
                <a:latin typeface="Arial"/>
                <a:cs typeface="Arial"/>
              </a:rPr>
              <a:t> </a:t>
            </a:r>
            <a:r>
              <a:rPr sz="1600">
                <a:latin typeface="Arial"/>
                <a:cs typeface="Arial"/>
              </a:rPr>
              <a:t>3-fold</a:t>
            </a:r>
            <a:r>
              <a:rPr sz="1600" spc="-26">
                <a:latin typeface="Arial"/>
                <a:cs typeface="Arial"/>
              </a:rPr>
              <a:t> </a:t>
            </a:r>
            <a:r>
              <a:rPr sz="1600">
                <a:latin typeface="Arial"/>
                <a:cs typeface="Arial"/>
              </a:rPr>
              <a:t>higher</a:t>
            </a:r>
            <a:r>
              <a:rPr sz="1600" spc="-34">
                <a:latin typeface="Arial"/>
                <a:cs typeface="Arial"/>
              </a:rPr>
              <a:t> </a:t>
            </a:r>
            <a:r>
              <a:rPr sz="1600">
                <a:latin typeface="Arial"/>
                <a:cs typeface="Arial"/>
              </a:rPr>
              <a:t>risk,</a:t>
            </a:r>
            <a:r>
              <a:rPr sz="1600" spc="-34">
                <a:latin typeface="Arial"/>
                <a:cs typeface="Arial"/>
              </a:rPr>
              <a:t> </a:t>
            </a:r>
            <a:r>
              <a:rPr sz="1600">
                <a:latin typeface="Arial"/>
                <a:cs typeface="Arial"/>
              </a:rPr>
              <a:t>while</a:t>
            </a:r>
            <a:r>
              <a:rPr sz="1600" spc="-11">
                <a:latin typeface="Arial"/>
                <a:cs typeface="Arial"/>
              </a:rPr>
              <a:t> </a:t>
            </a:r>
            <a:r>
              <a:rPr sz="1600">
                <a:latin typeface="Arial"/>
                <a:cs typeface="Arial"/>
              </a:rPr>
              <a:t>those</a:t>
            </a:r>
            <a:r>
              <a:rPr sz="1600" spc="-34">
                <a:latin typeface="Arial"/>
                <a:cs typeface="Arial"/>
              </a:rPr>
              <a:t> </a:t>
            </a:r>
            <a:r>
              <a:rPr sz="1600">
                <a:latin typeface="Arial"/>
                <a:cs typeface="Arial"/>
              </a:rPr>
              <a:t>who</a:t>
            </a:r>
            <a:r>
              <a:rPr sz="1600" spc="-23">
                <a:latin typeface="Arial"/>
                <a:cs typeface="Arial"/>
              </a:rPr>
              <a:t> </a:t>
            </a:r>
            <a:r>
              <a:rPr sz="1600">
                <a:latin typeface="Arial"/>
                <a:cs typeface="Arial"/>
              </a:rPr>
              <a:t>inherit</a:t>
            </a:r>
            <a:r>
              <a:rPr sz="1600" spc="-30">
                <a:latin typeface="Arial"/>
                <a:cs typeface="Arial"/>
              </a:rPr>
              <a:t> </a:t>
            </a:r>
            <a:r>
              <a:rPr sz="1600">
                <a:latin typeface="Arial"/>
                <a:cs typeface="Arial"/>
              </a:rPr>
              <a:t>two</a:t>
            </a:r>
            <a:r>
              <a:rPr sz="1600" spc="-23">
                <a:latin typeface="Arial"/>
                <a:cs typeface="Arial"/>
              </a:rPr>
              <a:t> </a:t>
            </a:r>
            <a:r>
              <a:rPr sz="1600" spc="-8">
                <a:latin typeface="Arial"/>
                <a:cs typeface="Arial"/>
              </a:rPr>
              <a:t>copies </a:t>
            </a:r>
            <a:r>
              <a:rPr sz="1600">
                <a:latin typeface="Arial"/>
                <a:cs typeface="Arial"/>
              </a:rPr>
              <a:t>(</a:t>
            </a:r>
            <a:r>
              <a:rPr sz="1600" i="1">
                <a:latin typeface="Arial"/>
                <a:cs typeface="Arial"/>
              </a:rPr>
              <a:t>APOE</a:t>
            </a:r>
            <a:r>
              <a:rPr sz="1600" i="1" spc="-11">
                <a:latin typeface="Arial"/>
                <a:cs typeface="Arial"/>
              </a:rPr>
              <a:t> </a:t>
            </a:r>
            <a:r>
              <a:rPr sz="1600">
                <a:latin typeface="Arial"/>
                <a:cs typeface="Arial"/>
              </a:rPr>
              <a:t>ε4/ε4)</a:t>
            </a:r>
            <a:r>
              <a:rPr sz="1600" spc="-26">
                <a:latin typeface="Arial"/>
                <a:cs typeface="Arial"/>
              </a:rPr>
              <a:t> </a:t>
            </a:r>
            <a:r>
              <a:rPr sz="1600">
                <a:latin typeface="Arial"/>
                <a:cs typeface="Arial"/>
              </a:rPr>
              <a:t>have</a:t>
            </a:r>
            <a:r>
              <a:rPr sz="1600" spc="-19">
                <a:latin typeface="Arial"/>
                <a:cs typeface="Arial"/>
              </a:rPr>
              <a:t> </a:t>
            </a:r>
            <a:r>
              <a:rPr sz="1600">
                <a:latin typeface="Arial"/>
                <a:cs typeface="Arial"/>
              </a:rPr>
              <a:t>an</a:t>
            </a:r>
            <a:r>
              <a:rPr sz="1600" spc="-19">
                <a:latin typeface="Arial"/>
                <a:cs typeface="Arial"/>
              </a:rPr>
              <a:t> </a:t>
            </a:r>
            <a:r>
              <a:rPr sz="1600">
                <a:latin typeface="Arial"/>
                <a:cs typeface="Arial"/>
              </a:rPr>
              <a:t>8-</a:t>
            </a:r>
            <a:r>
              <a:rPr sz="1600" spc="-19">
                <a:latin typeface="Arial"/>
                <a:cs typeface="Arial"/>
              </a:rPr>
              <a:t> </a:t>
            </a:r>
            <a:r>
              <a:rPr sz="1600">
                <a:latin typeface="Arial"/>
                <a:cs typeface="Arial"/>
              </a:rPr>
              <a:t>to</a:t>
            </a:r>
            <a:r>
              <a:rPr sz="1600" spc="-19">
                <a:latin typeface="Arial"/>
                <a:cs typeface="Arial"/>
              </a:rPr>
              <a:t> </a:t>
            </a:r>
            <a:r>
              <a:rPr sz="1600">
                <a:latin typeface="Arial"/>
                <a:cs typeface="Arial"/>
              </a:rPr>
              <a:t>12-fold</a:t>
            </a:r>
            <a:r>
              <a:rPr sz="1600" spc="-23">
                <a:latin typeface="Arial"/>
                <a:cs typeface="Arial"/>
              </a:rPr>
              <a:t> </a:t>
            </a:r>
            <a:r>
              <a:rPr sz="1600">
                <a:latin typeface="Arial"/>
                <a:cs typeface="Arial"/>
              </a:rPr>
              <a:t>greater</a:t>
            </a:r>
            <a:r>
              <a:rPr sz="1600" spc="-30">
                <a:latin typeface="Arial"/>
                <a:cs typeface="Arial"/>
              </a:rPr>
              <a:t> </a:t>
            </a:r>
            <a:r>
              <a:rPr sz="1600">
                <a:latin typeface="Arial"/>
                <a:cs typeface="Arial"/>
              </a:rPr>
              <a:t>risk</a:t>
            </a:r>
            <a:r>
              <a:rPr sz="1600" spc="-26">
                <a:latin typeface="Arial"/>
                <a:cs typeface="Arial"/>
              </a:rPr>
              <a:t> </a:t>
            </a:r>
            <a:r>
              <a:rPr sz="1600">
                <a:latin typeface="Arial"/>
                <a:cs typeface="Arial"/>
              </a:rPr>
              <a:t>of</a:t>
            </a:r>
            <a:r>
              <a:rPr sz="1600" spc="-23">
                <a:latin typeface="Arial"/>
                <a:cs typeface="Arial"/>
              </a:rPr>
              <a:t> </a:t>
            </a:r>
            <a:r>
              <a:rPr sz="1600" spc="-8">
                <a:latin typeface="Arial"/>
                <a:cs typeface="Arial"/>
              </a:rPr>
              <a:t>developing</a:t>
            </a:r>
            <a:r>
              <a:rPr sz="1600" spc="-94">
                <a:latin typeface="Arial"/>
                <a:cs typeface="Arial"/>
              </a:rPr>
              <a:t> </a:t>
            </a:r>
            <a:r>
              <a:rPr sz="1600">
                <a:latin typeface="Arial"/>
                <a:cs typeface="Arial"/>
              </a:rPr>
              <a:t>AD</a:t>
            </a:r>
            <a:r>
              <a:rPr sz="1600" spc="-8">
                <a:latin typeface="Arial"/>
                <a:cs typeface="Arial"/>
              </a:rPr>
              <a:t> </a:t>
            </a:r>
            <a:r>
              <a:rPr sz="1600">
                <a:latin typeface="Arial"/>
                <a:cs typeface="Arial"/>
              </a:rPr>
              <a:t>compared</a:t>
            </a:r>
            <a:r>
              <a:rPr sz="1600" spc="-34">
                <a:latin typeface="Arial"/>
                <a:cs typeface="Arial"/>
              </a:rPr>
              <a:t> </a:t>
            </a:r>
            <a:r>
              <a:rPr sz="1600">
                <a:latin typeface="Arial"/>
                <a:cs typeface="Arial"/>
              </a:rPr>
              <a:t>with</a:t>
            </a:r>
            <a:r>
              <a:rPr sz="1600" spc="-11">
                <a:latin typeface="Arial"/>
                <a:cs typeface="Arial"/>
              </a:rPr>
              <a:t> </a:t>
            </a:r>
            <a:r>
              <a:rPr sz="1600" i="1">
                <a:latin typeface="Arial"/>
                <a:cs typeface="Arial"/>
              </a:rPr>
              <a:t>APOE</a:t>
            </a:r>
            <a:r>
              <a:rPr sz="1600" i="1" spc="-4">
                <a:latin typeface="Arial"/>
                <a:cs typeface="Arial"/>
              </a:rPr>
              <a:t> </a:t>
            </a:r>
            <a:r>
              <a:rPr sz="1600" spc="-19">
                <a:latin typeface="Arial"/>
                <a:cs typeface="Arial"/>
              </a:rPr>
              <a:t>ε4 </a:t>
            </a:r>
            <a:r>
              <a:rPr sz="1600" spc="-8">
                <a:latin typeface="Arial"/>
                <a:cs typeface="Arial"/>
              </a:rPr>
              <a:t>noncarriers</a:t>
            </a:r>
            <a:endParaRPr sz="1600">
              <a:latin typeface="Arial"/>
              <a:cs typeface="Arial"/>
            </a:endParaRPr>
          </a:p>
          <a:p>
            <a:pPr marL="243364" marR="79058" indent="-234315">
              <a:spcBef>
                <a:spcPts val="1196"/>
              </a:spcBef>
              <a:buFont typeface="Arial"/>
              <a:buChar char="•"/>
              <a:tabLst>
                <a:tab pos="243364" algn="l"/>
              </a:tabLst>
            </a:pPr>
            <a:endParaRPr lang="en-US" sz="1200" i="1">
              <a:latin typeface="Arial"/>
              <a:cs typeface="Arial"/>
            </a:endParaRPr>
          </a:p>
          <a:p>
            <a:pPr marL="243364" marR="79058" indent="-234315">
              <a:spcBef>
                <a:spcPts val="1196"/>
              </a:spcBef>
              <a:buFont typeface="Arial"/>
              <a:buChar char="•"/>
              <a:tabLst>
                <a:tab pos="243364" algn="l"/>
              </a:tabLst>
            </a:pPr>
            <a:r>
              <a:rPr sz="1600" i="1">
                <a:latin typeface="Arial"/>
                <a:cs typeface="Arial"/>
              </a:rPr>
              <a:t>APOE</a:t>
            </a:r>
            <a:r>
              <a:rPr sz="1600" i="1" spc="-15">
                <a:latin typeface="Arial"/>
                <a:cs typeface="Arial"/>
              </a:rPr>
              <a:t> </a:t>
            </a:r>
            <a:r>
              <a:rPr sz="1600">
                <a:latin typeface="Arial"/>
                <a:cs typeface="Arial"/>
              </a:rPr>
              <a:t>ε4</a:t>
            </a:r>
            <a:r>
              <a:rPr sz="1600" spc="-15">
                <a:latin typeface="Arial"/>
                <a:cs typeface="Arial"/>
              </a:rPr>
              <a:t> </a:t>
            </a:r>
            <a:r>
              <a:rPr sz="1600">
                <a:latin typeface="Arial"/>
                <a:cs typeface="Arial"/>
              </a:rPr>
              <a:t>carriers</a:t>
            </a:r>
            <a:r>
              <a:rPr sz="1600" spc="-45">
                <a:latin typeface="Arial"/>
                <a:cs typeface="Arial"/>
              </a:rPr>
              <a:t> </a:t>
            </a:r>
            <a:r>
              <a:rPr sz="1600">
                <a:latin typeface="Arial"/>
                <a:cs typeface="Arial"/>
              </a:rPr>
              <a:t>with</a:t>
            </a:r>
            <a:r>
              <a:rPr sz="1600" spc="-11">
                <a:latin typeface="Arial"/>
                <a:cs typeface="Arial"/>
              </a:rPr>
              <a:t> </a:t>
            </a:r>
            <a:r>
              <a:rPr sz="1600">
                <a:latin typeface="Arial"/>
                <a:cs typeface="Arial"/>
              </a:rPr>
              <a:t>MCI</a:t>
            </a:r>
            <a:r>
              <a:rPr sz="1600" spc="-30">
                <a:latin typeface="Arial"/>
                <a:cs typeface="Arial"/>
              </a:rPr>
              <a:t> </a:t>
            </a:r>
            <a:r>
              <a:rPr sz="1600">
                <a:latin typeface="Arial"/>
                <a:cs typeface="Arial"/>
              </a:rPr>
              <a:t>and</a:t>
            </a:r>
            <a:r>
              <a:rPr sz="1600" spc="-23">
                <a:latin typeface="Arial"/>
                <a:cs typeface="Arial"/>
              </a:rPr>
              <a:t> </a:t>
            </a:r>
            <a:r>
              <a:rPr sz="1600" spc="-8">
                <a:latin typeface="Arial"/>
                <a:cs typeface="Arial"/>
              </a:rPr>
              <a:t>mild</a:t>
            </a:r>
            <a:r>
              <a:rPr sz="1600" spc="-94">
                <a:latin typeface="Arial"/>
                <a:cs typeface="Arial"/>
              </a:rPr>
              <a:t> </a:t>
            </a:r>
            <a:r>
              <a:rPr sz="1600">
                <a:latin typeface="Arial"/>
                <a:cs typeface="Arial"/>
              </a:rPr>
              <a:t>AD</a:t>
            </a:r>
            <a:r>
              <a:rPr sz="1600" spc="-11">
                <a:latin typeface="Arial"/>
                <a:cs typeface="Arial"/>
              </a:rPr>
              <a:t> </a:t>
            </a:r>
            <a:r>
              <a:rPr sz="1600">
                <a:latin typeface="Arial"/>
                <a:cs typeface="Arial"/>
              </a:rPr>
              <a:t>who</a:t>
            </a:r>
            <a:r>
              <a:rPr sz="1600" spc="-23">
                <a:latin typeface="Arial"/>
                <a:cs typeface="Arial"/>
              </a:rPr>
              <a:t> </a:t>
            </a:r>
            <a:r>
              <a:rPr sz="1600">
                <a:latin typeface="Arial"/>
                <a:cs typeface="Arial"/>
              </a:rPr>
              <a:t>receive</a:t>
            </a:r>
            <a:r>
              <a:rPr sz="1600" spc="-34">
                <a:latin typeface="Arial"/>
                <a:cs typeface="Arial"/>
              </a:rPr>
              <a:t> </a:t>
            </a:r>
            <a:r>
              <a:rPr sz="1600">
                <a:latin typeface="Arial"/>
                <a:cs typeface="Arial"/>
              </a:rPr>
              <a:t>treatment</a:t>
            </a:r>
            <a:r>
              <a:rPr sz="1600" spc="-41">
                <a:latin typeface="Arial"/>
                <a:cs typeface="Arial"/>
              </a:rPr>
              <a:t> </a:t>
            </a:r>
            <a:r>
              <a:rPr sz="1600">
                <a:latin typeface="Arial"/>
                <a:cs typeface="Arial"/>
              </a:rPr>
              <a:t>with</a:t>
            </a:r>
            <a:r>
              <a:rPr sz="1600" spc="-11">
                <a:latin typeface="Arial"/>
                <a:cs typeface="Arial"/>
              </a:rPr>
              <a:t> </a:t>
            </a:r>
            <a:r>
              <a:rPr sz="1600" spc="-8">
                <a:latin typeface="Arial"/>
                <a:cs typeface="Arial"/>
              </a:rPr>
              <a:t>anti-</a:t>
            </a:r>
            <a:r>
              <a:rPr sz="1600">
                <a:latin typeface="Arial"/>
                <a:cs typeface="Arial"/>
              </a:rPr>
              <a:t>Aβ</a:t>
            </a:r>
            <a:r>
              <a:rPr sz="1600" spc="-26">
                <a:latin typeface="Arial"/>
                <a:cs typeface="Arial"/>
              </a:rPr>
              <a:t> </a:t>
            </a:r>
            <a:r>
              <a:rPr sz="1600">
                <a:latin typeface="Arial"/>
                <a:cs typeface="Arial"/>
              </a:rPr>
              <a:t>monoclonal</a:t>
            </a:r>
            <a:r>
              <a:rPr sz="1600" spc="-30">
                <a:latin typeface="Arial"/>
                <a:cs typeface="Arial"/>
              </a:rPr>
              <a:t> </a:t>
            </a:r>
            <a:r>
              <a:rPr sz="1600" spc="-8">
                <a:latin typeface="Arial"/>
                <a:cs typeface="Arial"/>
              </a:rPr>
              <a:t>antibodies </a:t>
            </a:r>
            <a:r>
              <a:rPr sz="1600">
                <a:latin typeface="Arial"/>
                <a:cs typeface="Arial"/>
              </a:rPr>
              <a:t>are</a:t>
            </a:r>
            <a:r>
              <a:rPr sz="1600" spc="-30">
                <a:latin typeface="Arial"/>
                <a:cs typeface="Arial"/>
              </a:rPr>
              <a:t> </a:t>
            </a:r>
            <a:r>
              <a:rPr sz="1600">
                <a:latin typeface="Arial"/>
                <a:cs typeface="Arial"/>
              </a:rPr>
              <a:t>at</a:t>
            </a:r>
            <a:r>
              <a:rPr sz="1600" spc="-15">
                <a:latin typeface="Arial"/>
                <a:cs typeface="Arial"/>
              </a:rPr>
              <a:t> </a:t>
            </a:r>
            <a:r>
              <a:rPr sz="1600">
                <a:latin typeface="Arial"/>
                <a:cs typeface="Arial"/>
              </a:rPr>
              <a:t>greater</a:t>
            </a:r>
            <a:r>
              <a:rPr sz="1600" spc="-34">
                <a:latin typeface="Arial"/>
                <a:cs typeface="Arial"/>
              </a:rPr>
              <a:t> </a:t>
            </a:r>
            <a:r>
              <a:rPr sz="1600">
                <a:latin typeface="Arial"/>
                <a:cs typeface="Arial"/>
              </a:rPr>
              <a:t>risk</a:t>
            </a:r>
            <a:r>
              <a:rPr sz="1600" spc="-23">
                <a:latin typeface="Arial"/>
                <a:cs typeface="Arial"/>
              </a:rPr>
              <a:t> </a:t>
            </a:r>
            <a:r>
              <a:rPr sz="1600">
                <a:latin typeface="Arial"/>
                <a:cs typeface="Arial"/>
              </a:rPr>
              <a:t>of</a:t>
            </a:r>
            <a:r>
              <a:rPr sz="1600" spc="-23">
                <a:latin typeface="Arial"/>
                <a:cs typeface="Arial"/>
              </a:rPr>
              <a:t> </a:t>
            </a:r>
            <a:r>
              <a:rPr sz="1600">
                <a:latin typeface="Arial"/>
                <a:cs typeface="Arial"/>
              </a:rPr>
              <a:t>developing</a:t>
            </a:r>
            <a:r>
              <a:rPr sz="1600" spc="-19">
                <a:latin typeface="Arial"/>
                <a:cs typeface="Arial"/>
              </a:rPr>
              <a:t> </a:t>
            </a:r>
            <a:r>
              <a:rPr sz="1600" spc="-8">
                <a:latin typeface="Arial"/>
                <a:cs typeface="Arial"/>
              </a:rPr>
              <a:t>amyloid-</a:t>
            </a:r>
            <a:r>
              <a:rPr sz="1600">
                <a:latin typeface="Arial"/>
                <a:cs typeface="Arial"/>
              </a:rPr>
              <a:t>related</a:t>
            </a:r>
            <a:r>
              <a:rPr sz="1600" spc="-26">
                <a:latin typeface="Arial"/>
                <a:cs typeface="Arial"/>
              </a:rPr>
              <a:t> </a:t>
            </a:r>
            <a:r>
              <a:rPr sz="1600">
                <a:latin typeface="Arial"/>
                <a:cs typeface="Arial"/>
              </a:rPr>
              <a:t>imaging</a:t>
            </a:r>
            <a:r>
              <a:rPr sz="1600" spc="-19">
                <a:latin typeface="Arial"/>
                <a:cs typeface="Arial"/>
              </a:rPr>
              <a:t> </a:t>
            </a:r>
            <a:r>
              <a:rPr sz="1600">
                <a:latin typeface="Arial"/>
                <a:cs typeface="Arial"/>
              </a:rPr>
              <a:t>abnormalities</a:t>
            </a:r>
            <a:r>
              <a:rPr sz="1600" spc="-26">
                <a:latin typeface="Arial"/>
                <a:cs typeface="Arial"/>
              </a:rPr>
              <a:t> </a:t>
            </a:r>
            <a:r>
              <a:rPr sz="1600" spc="-8">
                <a:latin typeface="Arial"/>
                <a:cs typeface="Arial"/>
              </a:rPr>
              <a:t>(ARIA)</a:t>
            </a:r>
            <a:endParaRPr sz="1600">
              <a:latin typeface="Arial"/>
              <a:cs typeface="Arial"/>
            </a:endParaRPr>
          </a:p>
          <a:p>
            <a:pPr marL="723900" marR="3810" lvl="1" indent="-257651">
              <a:lnSpc>
                <a:spcPct val="101400"/>
              </a:lnSpc>
              <a:spcBef>
                <a:spcPts val="578"/>
              </a:spcBef>
              <a:buFont typeface="Arial"/>
              <a:buChar char="•"/>
              <a:tabLst>
                <a:tab pos="723900" algn="l"/>
              </a:tabLst>
            </a:pPr>
            <a:r>
              <a:rPr sz="1600" i="1">
                <a:latin typeface="Arial"/>
                <a:cs typeface="Arial"/>
              </a:rPr>
              <a:t>APOE</a:t>
            </a:r>
            <a:r>
              <a:rPr sz="1600" i="1" spc="-26">
                <a:latin typeface="Arial"/>
                <a:cs typeface="Arial"/>
              </a:rPr>
              <a:t> </a:t>
            </a:r>
            <a:r>
              <a:rPr sz="1600">
                <a:latin typeface="Arial"/>
                <a:cs typeface="Arial"/>
              </a:rPr>
              <a:t>ε4</a:t>
            </a:r>
            <a:r>
              <a:rPr sz="1600" spc="-15">
                <a:latin typeface="Arial"/>
                <a:cs typeface="Arial"/>
              </a:rPr>
              <a:t> </a:t>
            </a:r>
            <a:r>
              <a:rPr sz="1600">
                <a:latin typeface="Arial"/>
                <a:cs typeface="Arial"/>
              </a:rPr>
              <a:t>genotype</a:t>
            </a:r>
            <a:r>
              <a:rPr sz="1600" spc="-34">
                <a:latin typeface="Arial"/>
                <a:cs typeface="Arial"/>
              </a:rPr>
              <a:t> </a:t>
            </a:r>
            <a:r>
              <a:rPr sz="1600">
                <a:latin typeface="Arial"/>
                <a:cs typeface="Arial"/>
              </a:rPr>
              <a:t>testing</a:t>
            </a:r>
            <a:r>
              <a:rPr sz="1600" spc="-26">
                <a:latin typeface="Arial"/>
                <a:cs typeface="Arial"/>
              </a:rPr>
              <a:t> </a:t>
            </a:r>
            <a:r>
              <a:rPr sz="1600">
                <a:latin typeface="Arial"/>
                <a:cs typeface="Arial"/>
              </a:rPr>
              <a:t>is</a:t>
            </a:r>
            <a:r>
              <a:rPr sz="1600" spc="-23">
                <a:latin typeface="Arial"/>
                <a:cs typeface="Arial"/>
              </a:rPr>
              <a:t> </a:t>
            </a:r>
            <a:r>
              <a:rPr sz="1600">
                <a:latin typeface="Arial"/>
                <a:cs typeface="Arial"/>
              </a:rPr>
              <a:t>recommended</a:t>
            </a:r>
            <a:r>
              <a:rPr sz="1600" spc="-41">
                <a:latin typeface="Arial"/>
                <a:cs typeface="Arial"/>
              </a:rPr>
              <a:t> </a:t>
            </a:r>
            <a:r>
              <a:rPr sz="1600">
                <a:latin typeface="Arial"/>
                <a:cs typeface="Arial"/>
              </a:rPr>
              <a:t>for</a:t>
            </a:r>
            <a:r>
              <a:rPr sz="1600" spc="-30">
                <a:latin typeface="Arial"/>
                <a:cs typeface="Arial"/>
              </a:rPr>
              <a:t> </a:t>
            </a:r>
            <a:r>
              <a:rPr sz="1600">
                <a:latin typeface="Arial"/>
                <a:cs typeface="Arial"/>
              </a:rPr>
              <a:t>all</a:t>
            </a:r>
            <a:r>
              <a:rPr sz="1600" spc="-15">
                <a:latin typeface="Arial"/>
                <a:cs typeface="Arial"/>
              </a:rPr>
              <a:t> </a:t>
            </a:r>
            <a:r>
              <a:rPr sz="1600">
                <a:latin typeface="Arial"/>
                <a:cs typeface="Arial"/>
              </a:rPr>
              <a:t>patients</a:t>
            </a:r>
            <a:r>
              <a:rPr sz="1600" spc="-30">
                <a:latin typeface="Arial"/>
                <a:cs typeface="Arial"/>
              </a:rPr>
              <a:t> </a:t>
            </a:r>
            <a:r>
              <a:rPr sz="1600">
                <a:latin typeface="Arial"/>
                <a:cs typeface="Arial"/>
              </a:rPr>
              <a:t>considering</a:t>
            </a:r>
            <a:r>
              <a:rPr sz="1600" spc="-41">
                <a:latin typeface="Arial"/>
                <a:cs typeface="Arial"/>
              </a:rPr>
              <a:t> </a:t>
            </a:r>
            <a:r>
              <a:rPr sz="1600">
                <a:latin typeface="Arial"/>
                <a:cs typeface="Arial"/>
              </a:rPr>
              <a:t>treatment</a:t>
            </a:r>
            <a:r>
              <a:rPr sz="1600" spc="-45">
                <a:latin typeface="Arial"/>
                <a:cs typeface="Arial"/>
              </a:rPr>
              <a:t> </a:t>
            </a:r>
            <a:r>
              <a:rPr sz="1600">
                <a:latin typeface="Arial"/>
                <a:cs typeface="Arial"/>
              </a:rPr>
              <a:t>with</a:t>
            </a:r>
            <a:r>
              <a:rPr sz="1600" spc="-19">
                <a:latin typeface="Arial"/>
                <a:cs typeface="Arial"/>
              </a:rPr>
              <a:t> </a:t>
            </a:r>
            <a:r>
              <a:rPr sz="1600" spc="-8">
                <a:latin typeface="Arial"/>
                <a:cs typeface="Arial"/>
              </a:rPr>
              <a:t>anti-</a:t>
            </a:r>
            <a:r>
              <a:rPr sz="1600" spc="-19">
                <a:latin typeface="Arial"/>
                <a:cs typeface="Arial"/>
              </a:rPr>
              <a:t>Aβ </a:t>
            </a:r>
            <a:r>
              <a:rPr sz="1600">
                <a:latin typeface="Arial"/>
                <a:cs typeface="Arial"/>
              </a:rPr>
              <a:t>monoclonal</a:t>
            </a:r>
            <a:r>
              <a:rPr sz="1600" spc="8">
                <a:latin typeface="Arial"/>
                <a:cs typeface="Arial"/>
              </a:rPr>
              <a:t> </a:t>
            </a:r>
            <a:r>
              <a:rPr sz="1600">
                <a:latin typeface="Arial"/>
                <a:cs typeface="Arial"/>
              </a:rPr>
              <a:t>antibodies</a:t>
            </a:r>
            <a:r>
              <a:rPr sz="1600" spc="11">
                <a:latin typeface="Arial"/>
                <a:cs typeface="Arial"/>
              </a:rPr>
              <a:t> </a:t>
            </a:r>
            <a:r>
              <a:rPr sz="1600">
                <a:latin typeface="Arial"/>
                <a:cs typeface="Arial"/>
              </a:rPr>
              <a:t>to</a:t>
            </a:r>
            <a:r>
              <a:rPr sz="1600" spc="23">
                <a:latin typeface="Arial"/>
                <a:cs typeface="Arial"/>
              </a:rPr>
              <a:t> </a:t>
            </a:r>
            <a:r>
              <a:rPr sz="1600">
                <a:latin typeface="Arial"/>
                <a:cs typeface="Arial"/>
              </a:rPr>
              <a:t>inform</a:t>
            </a:r>
            <a:r>
              <a:rPr sz="1600" spc="8">
                <a:latin typeface="Arial"/>
                <a:cs typeface="Arial"/>
              </a:rPr>
              <a:t> </a:t>
            </a:r>
            <a:r>
              <a:rPr sz="1600">
                <a:latin typeface="Arial"/>
                <a:cs typeface="Arial"/>
              </a:rPr>
              <a:t>discussion</a:t>
            </a:r>
            <a:r>
              <a:rPr sz="1600" spc="8">
                <a:latin typeface="Arial"/>
                <a:cs typeface="Arial"/>
              </a:rPr>
              <a:t> </a:t>
            </a:r>
            <a:r>
              <a:rPr sz="1600">
                <a:latin typeface="Arial"/>
                <a:cs typeface="Arial"/>
              </a:rPr>
              <a:t>with</a:t>
            </a:r>
            <a:r>
              <a:rPr sz="1600" spc="23">
                <a:latin typeface="Arial"/>
                <a:cs typeface="Arial"/>
              </a:rPr>
              <a:t> </a:t>
            </a:r>
            <a:r>
              <a:rPr sz="1600">
                <a:latin typeface="Arial"/>
                <a:cs typeface="Arial"/>
              </a:rPr>
              <a:t>patients</a:t>
            </a:r>
            <a:r>
              <a:rPr sz="1600" spc="11">
                <a:latin typeface="Arial"/>
                <a:cs typeface="Arial"/>
              </a:rPr>
              <a:t> </a:t>
            </a:r>
            <a:r>
              <a:rPr sz="1600">
                <a:latin typeface="Arial"/>
                <a:cs typeface="Arial"/>
              </a:rPr>
              <a:t>and</a:t>
            </a:r>
            <a:r>
              <a:rPr sz="1600" spc="41">
                <a:latin typeface="Arial"/>
                <a:cs typeface="Arial"/>
              </a:rPr>
              <a:t> </a:t>
            </a:r>
            <a:r>
              <a:rPr sz="1600">
                <a:latin typeface="Arial"/>
                <a:cs typeface="Arial"/>
              </a:rPr>
              <a:t>care</a:t>
            </a:r>
            <a:r>
              <a:rPr sz="1600" spc="38">
                <a:latin typeface="Arial"/>
                <a:cs typeface="Arial"/>
              </a:rPr>
              <a:t> </a:t>
            </a:r>
            <a:r>
              <a:rPr sz="1600">
                <a:latin typeface="Arial"/>
                <a:cs typeface="Arial"/>
              </a:rPr>
              <a:t>partners</a:t>
            </a:r>
            <a:r>
              <a:rPr sz="1600" spc="41">
                <a:latin typeface="Arial"/>
                <a:cs typeface="Arial"/>
              </a:rPr>
              <a:t> </a:t>
            </a:r>
            <a:r>
              <a:rPr sz="1600" spc="-8">
                <a:latin typeface="Arial"/>
                <a:cs typeface="Arial"/>
              </a:rPr>
              <a:t>about </a:t>
            </a:r>
            <a:r>
              <a:rPr sz="1600">
                <a:latin typeface="Arial"/>
                <a:cs typeface="Arial"/>
              </a:rPr>
              <a:t>risks/benefits</a:t>
            </a:r>
            <a:r>
              <a:rPr sz="1600" spc="19">
                <a:latin typeface="Arial"/>
                <a:cs typeface="Arial"/>
              </a:rPr>
              <a:t> </a:t>
            </a:r>
            <a:r>
              <a:rPr sz="1600">
                <a:latin typeface="Arial"/>
                <a:cs typeface="Arial"/>
              </a:rPr>
              <a:t>of</a:t>
            </a:r>
            <a:r>
              <a:rPr sz="1600" spc="49">
                <a:latin typeface="Arial"/>
                <a:cs typeface="Arial"/>
              </a:rPr>
              <a:t> </a:t>
            </a:r>
            <a:r>
              <a:rPr sz="1600" spc="-8">
                <a:latin typeface="Arial"/>
                <a:cs typeface="Arial"/>
              </a:rPr>
              <a:t>treatment</a:t>
            </a:r>
            <a:endParaRPr sz="1600">
              <a:latin typeface="Arial"/>
              <a:cs typeface="Arial"/>
            </a:endParaRPr>
          </a:p>
          <a:p>
            <a:pPr marL="380524" indent="-256699">
              <a:spcBef>
                <a:spcPts val="630"/>
              </a:spcBef>
              <a:buChar char="•"/>
              <a:tabLst>
                <a:tab pos="380524" algn="l"/>
              </a:tabLst>
            </a:pPr>
            <a:endParaRPr lang="en-US" sz="1200">
              <a:latin typeface="Arial"/>
              <a:cs typeface="Arial"/>
            </a:endParaRPr>
          </a:p>
          <a:p>
            <a:pPr marL="380524" indent="-256699">
              <a:spcBef>
                <a:spcPts val="630"/>
              </a:spcBef>
              <a:buChar char="•"/>
              <a:tabLst>
                <a:tab pos="380524" algn="l"/>
              </a:tabLst>
            </a:pPr>
            <a:r>
              <a:rPr sz="1600">
                <a:solidFill>
                  <a:schemeClr val="accent2"/>
                </a:solidFill>
                <a:latin typeface="Arial"/>
                <a:cs typeface="Arial"/>
              </a:rPr>
              <a:t>Little</a:t>
            </a:r>
            <a:r>
              <a:rPr sz="1600" spc="38">
                <a:solidFill>
                  <a:schemeClr val="accent2"/>
                </a:solidFill>
                <a:latin typeface="Arial"/>
                <a:cs typeface="Arial"/>
              </a:rPr>
              <a:t> </a:t>
            </a:r>
            <a:r>
              <a:rPr sz="1600" u="sng">
                <a:solidFill>
                  <a:schemeClr val="accent2"/>
                </a:solidFill>
                <a:uFill>
                  <a:solidFill>
                    <a:srgbClr val="000000"/>
                  </a:solidFill>
                </a:uFill>
                <a:latin typeface="Arial"/>
                <a:cs typeface="Arial"/>
              </a:rPr>
              <a:t>clinical</a:t>
            </a:r>
            <a:r>
              <a:rPr sz="1600" spc="26">
                <a:solidFill>
                  <a:schemeClr val="accent2"/>
                </a:solidFill>
                <a:latin typeface="Arial"/>
                <a:cs typeface="Arial"/>
              </a:rPr>
              <a:t> </a:t>
            </a:r>
            <a:r>
              <a:rPr sz="1600">
                <a:solidFill>
                  <a:schemeClr val="accent2"/>
                </a:solidFill>
                <a:latin typeface="Arial"/>
                <a:cs typeface="Arial"/>
              </a:rPr>
              <a:t>use</a:t>
            </a:r>
            <a:r>
              <a:rPr sz="1600" spc="53">
                <a:solidFill>
                  <a:schemeClr val="accent2"/>
                </a:solidFill>
                <a:latin typeface="Arial"/>
                <a:cs typeface="Arial"/>
              </a:rPr>
              <a:t> </a:t>
            </a:r>
            <a:r>
              <a:rPr sz="1600">
                <a:solidFill>
                  <a:schemeClr val="accent2"/>
                </a:solidFill>
                <a:latin typeface="Arial"/>
                <a:cs typeface="Arial"/>
              </a:rPr>
              <a:t>for</a:t>
            </a:r>
            <a:r>
              <a:rPr sz="1600" spc="-53">
                <a:solidFill>
                  <a:schemeClr val="accent2"/>
                </a:solidFill>
                <a:latin typeface="Arial"/>
                <a:cs typeface="Arial"/>
              </a:rPr>
              <a:t> </a:t>
            </a:r>
            <a:r>
              <a:rPr sz="1600">
                <a:solidFill>
                  <a:schemeClr val="accent2"/>
                </a:solidFill>
                <a:latin typeface="Arial"/>
                <a:cs typeface="Arial"/>
              </a:rPr>
              <a:t>APOE</a:t>
            </a:r>
            <a:r>
              <a:rPr sz="1600" spc="41">
                <a:solidFill>
                  <a:schemeClr val="accent2"/>
                </a:solidFill>
                <a:latin typeface="Arial"/>
                <a:cs typeface="Arial"/>
              </a:rPr>
              <a:t> </a:t>
            </a:r>
            <a:r>
              <a:rPr sz="1600">
                <a:solidFill>
                  <a:schemeClr val="accent2"/>
                </a:solidFill>
                <a:latin typeface="Arial"/>
                <a:cs typeface="Arial"/>
              </a:rPr>
              <a:t>testing</a:t>
            </a:r>
            <a:r>
              <a:rPr sz="1600" spc="41">
                <a:solidFill>
                  <a:schemeClr val="accent2"/>
                </a:solidFill>
                <a:latin typeface="Arial"/>
                <a:cs typeface="Arial"/>
              </a:rPr>
              <a:t> </a:t>
            </a:r>
            <a:r>
              <a:rPr sz="1600">
                <a:solidFill>
                  <a:schemeClr val="accent2"/>
                </a:solidFill>
                <a:latin typeface="Arial"/>
                <a:cs typeface="Arial"/>
              </a:rPr>
              <a:t>outside</a:t>
            </a:r>
            <a:r>
              <a:rPr sz="1600" spc="41">
                <a:solidFill>
                  <a:schemeClr val="accent2"/>
                </a:solidFill>
                <a:latin typeface="Arial"/>
                <a:cs typeface="Arial"/>
              </a:rPr>
              <a:t> </a:t>
            </a:r>
            <a:r>
              <a:rPr sz="1600">
                <a:solidFill>
                  <a:schemeClr val="accent2"/>
                </a:solidFill>
                <a:latin typeface="Arial"/>
                <a:cs typeface="Arial"/>
              </a:rPr>
              <a:t>of</a:t>
            </a:r>
            <a:r>
              <a:rPr sz="1600" spc="38">
                <a:solidFill>
                  <a:schemeClr val="accent2"/>
                </a:solidFill>
                <a:latin typeface="Arial"/>
                <a:cs typeface="Arial"/>
              </a:rPr>
              <a:t> </a:t>
            </a:r>
            <a:r>
              <a:rPr sz="1600">
                <a:solidFill>
                  <a:schemeClr val="accent2"/>
                </a:solidFill>
                <a:latin typeface="Arial"/>
                <a:cs typeface="Arial"/>
              </a:rPr>
              <a:t>treatment</a:t>
            </a:r>
            <a:r>
              <a:rPr sz="1600" spc="34">
                <a:solidFill>
                  <a:schemeClr val="accent2"/>
                </a:solidFill>
                <a:latin typeface="Arial"/>
                <a:cs typeface="Arial"/>
              </a:rPr>
              <a:t> </a:t>
            </a:r>
            <a:r>
              <a:rPr sz="1600" spc="-8">
                <a:solidFill>
                  <a:schemeClr val="accent2"/>
                </a:solidFill>
                <a:latin typeface="Arial"/>
                <a:cs typeface="Arial"/>
              </a:rPr>
              <a:t>discussions</a:t>
            </a:r>
            <a:endParaRPr sz="1600">
              <a:solidFill>
                <a:schemeClr val="accent2"/>
              </a:solidFill>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indly smiling old man Stock Photo free download">
            <a:extLst>
              <a:ext uri="{FF2B5EF4-FFF2-40B4-BE49-F238E27FC236}">
                <a16:creationId xmlns:a16="http://schemas.microsoft.com/office/drawing/2014/main" id="{DCB36312-1D29-2D4F-7B26-555E63272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843088"/>
            <a:ext cx="4762500" cy="317182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C95AC75-8E65-6152-D418-CBE5194E247F}"/>
              </a:ext>
            </a:extLst>
          </p:cNvPr>
          <p:cNvSpPr>
            <a:spLocks noGrp="1"/>
          </p:cNvSpPr>
          <p:nvPr>
            <p:ph type="title"/>
          </p:nvPr>
        </p:nvSpPr>
        <p:spPr/>
        <p:txBody>
          <a:bodyPr/>
          <a:lstStyle/>
          <a:p>
            <a:r>
              <a:rPr lang="en-US"/>
              <a:t>Mr. M</a:t>
            </a:r>
          </a:p>
        </p:txBody>
      </p:sp>
    </p:spTree>
    <p:extLst>
      <p:ext uri="{BB962C8B-B14F-4D97-AF65-F5344CB8AC3E}">
        <p14:creationId xmlns:p14="http://schemas.microsoft.com/office/powerpoint/2010/main" val="2119892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42900" y="356827"/>
            <a:ext cx="2400300" cy="1261766"/>
          </a:xfrm>
        </p:spPr>
        <p:txBody>
          <a:bodyPr>
            <a:normAutofit/>
          </a:bodyPr>
          <a:lstStyle/>
          <a:p>
            <a:pPr eaLnBrk="1" hangingPunct="1"/>
            <a:r>
              <a:rPr lang="en-US"/>
              <a:t>What Is Dementia?</a:t>
            </a:r>
          </a:p>
        </p:txBody>
      </p:sp>
      <p:sp>
        <p:nvSpPr>
          <p:cNvPr id="2" name="Text Placeholder 1">
            <a:extLst>
              <a:ext uri="{FF2B5EF4-FFF2-40B4-BE49-F238E27FC236}">
                <a16:creationId xmlns:a16="http://schemas.microsoft.com/office/drawing/2014/main" id="{A0CC3EBA-4C3B-E063-AD10-D7A763802834}"/>
              </a:ext>
            </a:extLst>
          </p:cNvPr>
          <p:cNvSpPr>
            <a:spLocks noGrp="1"/>
          </p:cNvSpPr>
          <p:nvPr>
            <p:ph type="body" sz="half" idx="2"/>
          </p:nvPr>
        </p:nvSpPr>
        <p:spPr>
          <a:xfrm>
            <a:off x="342900" y="1904814"/>
            <a:ext cx="2400300" cy="3379124"/>
          </a:xfrm>
        </p:spPr>
        <p:txBody>
          <a:bodyPr/>
          <a:lstStyle/>
          <a:p>
            <a:pPr eaLnBrk="1" hangingPunct="1">
              <a:buFontTx/>
              <a:buChar char="•"/>
            </a:pPr>
            <a:r>
              <a:rPr lang="en-US" sz="1600">
                <a:latin typeface="Calibri (Body)"/>
              </a:rPr>
              <a:t>Refers to several disorders that cause significant decline in one or more areas of cognitive functioning </a:t>
            </a:r>
            <a:r>
              <a:rPr lang="en-US" sz="1600">
                <a:solidFill>
                  <a:srgbClr val="FFFF00"/>
                </a:solidFill>
                <a:latin typeface="Calibri (Body)"/>
              </a:rPr>
              <a:t>severe enough to result in </a:t>
            </a:r>
            <a:r>
              <a:rPr lang="en-US" sz="1600" i="1">
                <a:solidFill>
                  <a:srgbClr val="FFFF00"/>
                </a:solidFill>
                <a:latin typeface="Calibri (Body)"/>
              </a:rPr>
              <a:t>functional decline</a:t>
            </a:r>
          </a:p>
          <a:p>
            <a:pPr eaLnBrk="1" hangingPunct="1">
              <a:buFontTx/>
              <a:buChar char="•"/>
            </a:pPr>
            <a:r>
              <a:rPr lang="en-US" sz="1600" i="1">
                <a:latin typeface="Calibri (Body)"/>
              </a:rPr>
              <a:t>Not</a:t>
            </a:r>
            <a:r>
              <a:rPr lang="en-US" sz="1600">
                <a:latin typeface="Calibri (Body)"/>
              </a:rPr>
              <a:t> an inherent aspect of aging. It is different from normal cognitive lapses</a:t>
            </a:r>
          </a:p>
          <a:p>
            <a:pPr eaLnBrk="1" hangingPunct="1">
              <a:buFontTx/>
              <a:buChar char="•"/>
            </a:pPr>
            <a:r>
              <a:rPr lang="en-US" sz="1600">
                <a:latin typeface="Calibri (Body)"/>
              </a:rPr>
              <a:t>Progressive and disabling </a:t>
            </a:r>
          </a:p>
          <a:p>
            <a:endParaRPr lang="en-US"/>
          </a:p>
        </p:txBody>
      </p:sp>
      <p:pic>
        <p:nvPicPr>
          <p:cNvPr id="1032" name="Picture 8" descr="There are many different forms of Dementia, and the word “dementia” is the umbrella term used for all of these diseases.">
            <a:extLst>
              <a:ext uri="{FF2B5EF4-FFF2-40B4-BE49-F238E27FC236}">
                <a16:creationId xmlns:a16="http://schemas.microsoft.com/office/drawing/2014/main" id="{E57FBBD0-E32A-DC0F-495C-5CC562C1C2C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00450" y="1437537"/>
            <a:ext cx="4868863" cy="384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205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eaLnBrk="1" hangingPunct="1"/>
            <a:r>
              <a:rPr lang="en-US" altLang="en-US" sz="4800">
                <a:cs typeface="Arial" panose="020B0604020202020204" pitchFamily="34" charset="0"/>
              </a:rPr>
              <a:t>Mr. M</a:t>
            </a:r>
          </a:p>
        </p:txBody>
      </p:sp>
      <p:sp>
        <p:nvSpPr>
          <p:cNvPr id="16387" name="Rectangle 3"/>
          <p:cNvSpPr>
            <a:spLocks noGrp="1" noChangeArrowheads="1"/>
          </p:cNvSpPr>
          <p:nvPr>
            <p:ph idx="1"/>
          </p:nvPr>
        </p:nvSpPr>
        <p:spPr/>
        <p:txBody>
          <a:bodyPr>
            <a:normAutofit fontScale="92500" lnSpcReduction="10000"/>
          </a:bodyPr>
          <a:lstStyle/>
          <a:p>
            <a:pPr eaLnBrk="1" hangingPunct="1"/>
            <a:r>
              <a:rPr lang="en-US" altLang="en-US" sz="2800">
                <a:latin typeface="Arial" panose="020B0604020202020204" pitchFamily="34" charset="0"/>
                <a:cs typeface="Arial" panose="020B0604020202020204" pitchFamily="34" charset="0"/>
              </a:rPr>
              <a:t>72 year-old, recently retired executive from a local company. He states his mind is not as sharp as it used to be. He has trouble remembering names of his neighbors and he is always misplacing his glasses. </a:t>
            </a:r>
          </a:p>
          <a:p>
            <a:pPr eaLnBrk="1" hangingPunct="1"/>
            <a:endParaRPr lang="en-US" altLang="en-US" sz="1400">
              <a:latin typeface="Arial" panose="020B0604020202020204" pitchFamily="34" charset="0"/>
              <a:cs typeface="Arial" panose="020B0604020202020204" pitchFamily="34" charset="0"/>
            </a:endParaRPr>
          </a:p>
          <a:p>
            <a:pPr eaLnBrk="1" hangingPunct="1"/>
            <a:r>
              <a:rPr lang="en-US" altLang="en-US" sz="2800">
                <a:latin typeface="Arial" panose="020B0604020202020204" pitchFamily="34" charset="0"/>
                <a:cs typeface="Arial" panose="020B0604020202020204" pitchFamily="34" charset="0"/>
              </a:rPr>
              <a:t>IADLs and basic ADLs are intact. </a:t>
            </a:r>
          </a:p>
          <a:p>
            <a:pPr eaLnBrk="1" hangingPunct="1"/>
            <a:r>
              <a:rPr lang="en-US" altLang="en-US" sz="2800">
                <a:latin typeface="Arial" panose="020B0604020202020204" pitchFamily="34" charset="0"/>
                <a:cs typeface="Arial" panose="020B0604020202020204" pitchFamily="34" charset="0"/>
              </a:rPr>
              <a:t>He scores 27/30 on the </a:t>
            </a:r>
            <a:r>
              <a:rPr lang="en-US" altLang="en-US" sz="2800" err="1">
                <a:latin typeface="Arial" panose="020B0604020202020204" pitchFamily="34" charset="0"/>
                <a:cs typeface="Arial" panose="020B0604020202020204" pitchFamily="34" charset="0"/>
              </a:rPr>
              <a:t>MoCA</a:t>
            </a:r>
            <a:r>
              <a:rPr lang="en-US" altLang="en-US" sz="2800">
                <a:latin typeface="Arial" panose="020B0604020202020204" pitchFamily="34" charset="0"/>
                <a:cs typeface="Arial" panose="020B0604020202020204" pitchFamily="34" charset="0"/>
              </a:rPr>
              <a:t> </a:t>
            </a:r>
          </a:p>
          <a:p>
            <a:pPr eaLnBrk="1" hangingPunct="1"/>
            <a:r>
              <a:rPr lang="en-US" altLang="en-US" sz="2800">
                <a:latin typeface="Arial" panose="020B0604020202020204" pitchFamily="34" charset="0"/>
                <a:cs typeface="Arial" panose="020B0604020202020204" pitchFamily="34" charset="0"/>
              </a:rPr>
              <a:t>No acute findings on physical exam. Labs are normal.</a:t>
            </a:r>
          </a:p>
        </p:txBody>
      </p:sp>
    </p:spTree>
    <p:extLst>
      <p:ext uri="{BB962C8B-B14F-4D97-AF65-F5344CB8AC3E}">
        <p14:creationId xmlns:p14="http://schemas.microsoft.com/office/powerpoint/2010/main" val="476912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r>
              <a:rPr lang="en-US" altLang="en-US" sz="4800"/>
              <a:t>Mild Cognitive Impairment</a:t>
            </a:r>
            <a:endParaRPr lang="en-US" altLang="en-US" sz="4800" b="0">
              <a:solidFill>
                <a:srgbClr val="FFFF00"/>
              </a:solidFill>
            </a:endParaRPr>
          </a:p>
        </p:txBody>
      </p:sp>
      <p:sp>
        <p:nvSpPr>
          <p:cNvPr id="18435" name="Rectangle 3"/>
          <p:cNvSpPr>
            <a:spLocks noGrp="1" noChangeArrowheads="1"/>
          </p:cNvSpPr>
          <p:nvPr>
            <p:ph idx="1"/>
          </p:nvPr>
        </p:nvSpPr>
        <p:spPr/>
        <p:txBody>
          <a:bodyPr>
            <a:normAutofit/>
          </a:bodyPr>
          <a:lstStyle/>
          <a:p>
            <a:pPr eaLnBrk="1" hangingPunct="1">
              <a:lnSpc>
                <a:spcPct val="90000"/>
              </a:lnSpc>
            </a:pPr>
            <a:r>
              <a:rPr lang="en-US" altLang="en-US" sz="2800">
                <a:latin typeface="Arial" panose="020B0604020202020204" pitchFamily="34" charset="0"/>
                <a:cs typeface="Arial" panose="020B0604020202020204" pitchFamily="34" charset="0"/>
              </a:rPr>
              <a:t>Cognitive decline greater than expected for age and education level</a:t>
            </a:r>
          </a:p>
          <a:p>
            <a:pPr eaLnBrk="1" hangingPunct="1">
              <a:lnSpc>
                <a:spcPct val="90000"/>
              </a:lnSpc>
            </a:pPr>
            <a:endParaRPr lang="en-US" altLang="en-US" sz="2800">
              <a:latin typeface="Arial" panose="020B0604020202020204" pitchFamily="34" charset="0"/>
              <a:cs typeface="Arial" panose="020B0604020202020204" pitchFamily="34" charset="0"/>
            </a:endParaRPr>
          </a:p>
          <a:p>
            <a:pPr>
              <a:lnSpc>
                <a:spcPct val="90000"/>
              </a:lnSpc>
            </a:pPr>
            <a:r>
              <a:rPr lang="en-US" altLang="en-US" sz="2800">
                <a:latin typeface="Arial" panose="020B0604020202020204" pitchFamily="34" charset="0"/>
                <a:cs typeface="Arial" panose="020B0604020202020204" pitchFamily="34" charset="0"/>
              </a:rPr>
              <a:t>DOES NOT significantly interfere with everyday activities</a:t>
            </a:r>
          </a:p>
          <a:p>
            <a:pPr>
              <a:lnSpc>
                <a:spcPct val="90000"/>
              </a:lnSpc>
            </a:pPr>
            <a:endParaRPr lang="en-US" altLang="en-US" sz="2800">
              <a:latin typeface="Arial" panose="020B0604020202020204" pitchFamily="34" charset="0"/>
              <a:cs typeface="Arial" panose="020B0604020202020204" pitchFamily="34" charset="0"/>
            </a:endParaRPr>
          </a:p>
          <a:p>
            <a:pPr>
              <a:lnSpc>
                <a:spcPct val="90000"/>
              </a:lnSpc>
            </a:pPr>
            <a:r>
              <a:rPr lang="en-US" altLang="en-US" sz="2800">
                <a:latin typeface="Arial" panose="020B0604020202020204" pitchFamily="34" charset="0"/>
                <a:cs typeface="Arial" panose="020B0604020202020204" pitchFamily="34" charset="0"/>
              </a:rPr>
              <a:t>Approximately 15-20% of people age 65 or older</a:t>
            </a:r>
            <a:endParaRPr lang="en-US" alt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5557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hangingPunct="1"/>
            <a:r>
              <a:rPr lang="en-US" altLang="en-US" sz="4800">
                <a:cs typeface="Arial" panose="020B0604020202020204" pitchFamily="34" charset="0"/>
              </a:rPr>
              <a:t>MCI</a:t>
            </a:r>
            <a:endParaRPr lang="en-US" altLang="en-US" sz="4800" b="0">
              <a:solidFill>
                <a:srgbClr val="FFFF00"/>
              </a:solidFill>
              <a:cs typeface="Arial" panose="020B0604020202020204" pitchFamily="34" charset="0"/>
            </a:endParaRPr>
          </a:p>
        </p:txBody>
      </p:sp>
      <p:sp>
        <p:nvSpPr>
          <p:cNvPr id="19459" name="Rectangle 3"/>
          <p:cNvSpPr>
            <a:spLocks noGrp="1" noChangeArrowheads="1"/>
          </p:cNvSpPr>
          <p:nvPr>
            <p:ph idx="1"/>
          </p:nvPr>
        </p:nvSpPr>
        <p:spPr/>
        <p:txBody>
          <a:bodyPr/>
          <a:lstStyle/>
          <a:p>
            <a:pPr eaLnBrk="1" hangingPunct="1"/>
            <a:r>
              <a:rPr lang="en-US" altLang="en-US" sz="2800">
                <a:latin typeface="Arial" panose="020B0604020202020204" pitchFamily="34" charset="0"/>
                <a:cs typeface="Arial" panose="020B0604020202020204" pitchFamily="34" charset="0"/>
              </a:rPr>
              <a:t>About 1/3 of people with MCI develop dementia in 5 years</a:t>
            </a:r>
          </a:p>
          <a:p>
            <a:pPr eaLnBrk="1" hangingPunct="1"/>
            <a:r>
              <a:rPr lang="en-US" altLang="en-US" sz="2800">
                <a:latin typeface="Arial" panose="020B0604020202020204" pitchFamily="34" charset="0"/>
                <a:cs typeface="Arial" panose="020B0604020202020204" pitchFamily="34" charset="0"/>
              </a:rPr>
              <a:t>May be the earliest phase of AD</a:t>
            </a:r>
          </a:p>
          <a:p>
            <a:pPr eaLnBrk="1" hangingPunct="1"/>
            <a:r>
              <a:rPr lang="en-US" altLang="en-US" sz="2800">
                <a:latin typeface="Arial" panose="020B0604020202020204" pitchFamily="34" charset="0"/>
                <a:cs typeface="Arial" panose="020B0604020202020204" pitchFamily="34" charset="0"/>
              </a:rPr>
              <a:t>Clinical diagnosis….no “MCI test”</a:t>
            </a:r>
          </a:p>
          <a:p>
            <a:pPr lvl="1"/>
            <a:r>
              <a:rPr lang="en-US" altLang="en-US" sz="2400">
                <a:latin typeface="Arial" panose="020B0604020202020204" pitchFamily="34" charset="0"/>
                <a:cs typeface="Arial" panose="020B0604020202020204" pitchFamily="34" charset="0"/>
              </a:rPr>
              <a:t>?role for biomarkers</a:t>
            </a:r>
          </a:p>
          <a:p>
            <a:pPr eaLnBrk="1" hangingPunct="1">
              <a:buFontTx/>
              <a:buNone/>
            </a:pPr>
            <a:endParaRPr lang="en-US" altLang="en-US" sz="3200"/>
          </a:p>
        </p:txBody>
      </p:sp>
    </p:spTree>
    <p:extLst>
      <p:ext uri="{BB962C8B-B14F-4D97-AF65-F5344CB8AC3E}">
        <p14:creationId xmlns:p14="http://schemas.microsoft.com/office/powerpoint/2010/main" val="1406713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pPr eaLnBrk="1" hangingPunct="1"/>
            <a:r>
              <a:rPr lang="en-US" altLang="en-US" sz="4400">
                <a:cs typeface="Arial" panose="020B0604020202020204" pitchFamily="34" charset="0"/>
              </a:rPr>
              <a:t>The Story Continues…</a:t>
            </a:r>
          </a:p>
        </p:txBody>
      </p:sp>
      <p:sp>
        <p:nvSpPr>
          <p:cNvPr id="20483" name="Rectangle 3"/>
          <p:cNvSpPr>
            <a:spLocks noGrp="1" noChangeArrowheads="1"/>
          </p:cNvSpPr>
          <p:nvPr>
            <p:ph idx="1"/>
          </p:nvPr>
        </p:nvSpPr>
        <p:spPr/>
        <p:txBody>
          <a:bodyPr>
            <a:normAutofit/>
          </a:bodyPr>
          <a:lstStyle/>
          <a:p>
            <a:pPr eaLnBrk="1" hangingPunct="1"/>
            <a:r>
              <a:rPr lang="en-US" altLang="en-US" sz="2400">
                <a:latin typeface="Arial" panose="020B0604020202020204" pitchFamily="34" charset="0"/>
                <a:cs typeface="Arial" panose="020B0604020202020204" pitchFamily="34" charset="0"/>
              </a:rPr>
              <a:t>Mr. M returns 3 years later, with his wife. She tells you he can no longer manage the checkbook. She sent him to the store last week for bread, and he came back with apples, canned corn and crackers. He frequently has difficulty finding the right word to complete a sentence.</a:t>
            </a:r>
          </a:p>
          <a:p>
            <a:pPr eaLnBrk="1" hangingPunct="1"/>
            <a:r>
              <a:rPr lang="en-US" altLang="en-US" sz="2400">
                <a:latin typeface="Arial" panose="020B0604020202020204" pitchFamily="34" charset="0"/>
                <a:cs typeface="Arial" panose="020B0604020202020204" pitchFamily="34" charset="0"/>
              </a:rPr>
              <a:t>He can dress, bathe and feed himself. He is not incontinent. </a:t>
            </a:r>
          </a:p>
          <a:p>
            <a:pPr eaLnBrk="1" hangingPunct="1"/>
            <a:r>
              <a:rPr lang="en-US" altLang="en-US" sz="2400">
                <a:latin typeface="Arial" panose="020B0604020202020204" pitchFamily="34" charset="0"/>
                <a:cs typeface="Arial" panose="020B0604020202020204" pitchFamily="34" charset="0"/>
              </a:rPr>
              <a:t>He scored 24/30 on </a:t>
            </a:r>
            <a:r>
              <a:rPr lang="en-US" altLang="en-US" sz="2400" err="1">
                <a:latin typeface="Arial" panose="020B0604020202020204" pitchFamily="34" charset="0"/>
                <a:cs typeface="Arial" panose="020B0604020202020204" pitchFamily="34" charset="0"/>
              </a:rPr>
              <a:t>MoCA</a:t>
            </a:r>
            <a:r>
              <a:rPr lang="en-US" altLang="en-US" sz="24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11041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10567" y="748023"/>
            <a:ext cx="7551174" cy="762000"/>
          </a:xfrm>
        </p:spPr>
        <p:txBody>
          <a:bodyPr>
            <a:normAutofit/>
          </a:bodyPr>
          <a:lstStyle/>
          <a:p>
            <a:pPr eaLnBrk="1" hangingPunct="1"/>
            <a:r>
              <a:rPr lang="en-US" sz="4400"/>
              <a:t>Alzheimer’s Dementia</a:t>
            </a:r>
          </a:p>
        </p:txBody>
      </p:sp>
      <p:sp>
        <p:nvSpPr>
          <p:cNvPr id="81923" name="Rectangle 3"/>
          <p:cNvSpPr>
            <a:spLocks noGrp="1" noChangeArrowheads="1"/>
          </p:cNvSpPr>
          <p:nvPr>
            <p:ph idx="1"/>
          </p:nvPr>
        </p:nvSpPr>
        <p:spPr>
          <a:xfrm>
            <a:off x="457200" y="1749118"/>
            <a:ext cx="8305800" cy="4953000"/>
          </a:xfrm>
        </p:spPr>
        <p:txBody>
          <a:bodyPr>
            <a:normAutofit/>
          </a:bodyPr>
          <a:lstStyle/>
          <a:p>
            <a:pPr eaLnBrk="1" hangingPunct="1">
              <a:spcBef>
                <a:spcPts val="2400"/>
              </a:spcBef>
              <a:buFontTx/>
              <a:buChar char="•"/>
            </a:pPr>
            <a:r>
              <a:rPr lang="en-US" sz="2400" b="0">
                <a:solidFill>
                  <a:schemeClr val="accent2"/>
                </a:solidFill>
                <a:latin typeface="Arial" charset="0"/>
              </a:rPr>
              <a:t>Onset:  </a:t>
            </a:r>
            <a:r>
              <a:rPr lang="en-US" sz="2400" b="0">
                <a:latin typeface="Arial" charset="0"/>
              </a:rPr>
              <a:t>gradual</a:t>
            </a:r>
          </a:p>
          <a:p>
            <a:pPr>
              <a:spcBef>
                <a:spcPts val="2400"/>
              </a:spcBef>
              <a:buFontTx/>
              <a:buChar char="•"/>
            </a:pPr>
            <a:r>
              <a:rPr lang="en-US" sz="2400" b="0">
                <a:solidFill>
                  <a:schemeClr val="accent2"/>
                </a:solidFill>
                <a:latin typeface="Arial" charset="0"/>
              </a:rPr>
              <a:t>Cognitive symptoms:  </a:t>
            </a:r>
            <a:r>
              <a:rPr lang="en-US" sz="2400" b="0">
                <a:latin typeface="Arial" charset="0"/>
              </a:rPr>
              <a:t>memory impairment core feature with difficulty learning new information, language, visuospatial</a:t>
            </a:r>
          </a:p>
          <a:p>
            <a:pPr eaLnBrk="1" hangingPunct="1">
              <a:spcBef>
                <a:spcPts val="2400"/>
              </a:spcBef>
              <a:buFontTx/>
              <a:buChar char="•"/>
            </a:pPr>
            <a:r>
              <a:rPr lang="en-US" sz="2400" b="0">
                <a:solidFill>
                  <a:schemeClr val="accent2"/>
                </a:solidFill>
                <a:latin typeface="Arial" charset="0"/>
              </a:rPr>
              <a:t>Motor symptoms:  </a:t>
            </a:r>
            <a:r>
              <a:rPr lang="en-US" sz="2400" b="0">
                <a:latin typeface="Arial" charset="0"/>
              </a:rPr>
              <a:t>rare early, apraxia later</a:t>
            </a:r>
          </a:p>
          <a:p>
            <a:pPr eaLnBrk="1" hangingPunct="1">
              <a:spcBef>
                <a:spcPts val="2400"/>
              </a:spcBef>
              <a:buFontTx/>
              <a:buChar char="•"/>
            </a:pPr>
            <a:r>
              <a:rPr lang="en-US" sz="2400" b="0">
                <a:solidFill>
                  <a:schemeClr val="accent2"/>
                </a:solidFill>
                <a:latin typeface="Arial" charset="0"/>
              </a:rPr>
              <a:t>Progression:  </a:t>
            </a:r>
            <a:r>
              <a:rPr lang="en-US" sz="2400" b="0">
                <a:latin typeface="Arial" charset="0"/>
              </a:rPr>
              <a:t>gradual, over 8</a:t>
            </a:r>
            <a:r>
              <a:rPr lang="en-US" sz="2400" b="0">
                <a:latin typeface="Arial" charset="0"/>
                <a:cs typeface="Arial" charset="0"/>
              </a:rPr>
              <a:t>–</a:t>
            </a:r>
            <a:r>
              <a:rPr lang="en-US" sz="2400" b="0">
                <a:latin typeface="Arial" charset="0"/>
              </a:rPr>
              <a:t>10 yr on average</a:t>
            </a:r>
          </a:p>
          <a:p>
            <a:pPr eaLnBrk="1" hangingPunct="1">
              <a:spcBef>
                <a:spcPts val="2400"/>
              </a:spcBef>
              <a:buFontTx/>
              <a:buChar char="•"/>
            </a:pPr>
            <a:r>
              <a:rPr lang="en-US" sz="2400" b="0">
                <a:solidFill>
                  <a:schemeClr val="accent2"/>
                </a:solidFill>
                <a:latin typeface="Arial" charset="0"/>
              </a:rPr>
              <a:t>Lab tests:  </a:t>
            </a:r>
            <a:r>
              <a:rPr lang="en-US" sz="2400" b="0">
                <a:latin typeface="Arial" charset="0"/>
              </a:rPr>
              <a:t>normal</a:t>
            </a:r>
          </a:p>
          <a:p>
            <a:pPr eaLnBrk="1" hangingPunct="1">
              <a:spcBef>
                <a:spcPts val="2400"/>
              </a:spcBef>
              <a:buFontTx/>
              <a:buChar char="•"/>
            </a:pPr>
            <a:r>
              <a:rPr lang="en-US" sz="2400" b="0">
                <a:solidFill>
                  <a:schemeClr val="accent2"/>
                </a:solidFill>
                <a:latin typeface="Arial" charset="0"/>
              </a:rPr>
              <a:t>Imaging: </a:t>
            </a:r>
            <a:r>
              <a:rPr lang="en-US" sz="2400" b="0">
                <a:latin typeface="Arial" charset="0"/>
              </a:rPr>
              <a:t>possible global atrophy, small hippocampal volumes</a:t>
            </a:r>
          </a:p>
        </p:txBody>
      </p:sp>
    </p:spTree>
    <p:extLst>
      <p:ext uri="{BB962C8B-B14F-4D97-AF65-F5344CB8AC3E}">
        <p14:creationId xmlns:p14="http://schemas.microsoft.com/office/powerpoint/2010/main" val="38641542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10367-CE56-526D-A095-ED0FFCD17206}"/>
              </a:ext>
            </a:extLst>
          </p:cNvPr>
          <p:cNvSpPr>
            <a:spLocks noGrp="1"/>
          </p:cNvSpPr>
          <p:nvPr>
            <p:ph type="title"/>
          </p:nvPr>
        </p:nvSpPr>
        <p:spPr/>
        <p:txBody>
          <a:bodyPr/>
          <a:lstStyle/>
          <a:p>
            <a:r>
              <a:rPr lang="en-US"/>
              <a:t>Confirmation of Alzheimer’s</a:t>
            </a:r>
          </a:p>
        </p:txBody>
      </p:sp>
      <p:sp>
        <p:nvSpPr>
          <p:cNvPr id="3" name="Content Placeholder 2">
            <a:extLst>
              <a:ext uri="{FF2B5EF4-FFF2-40B4-BE49-F238E27FC236}">
                <a16:creationId xmlns:a16="http://schemas.microsoft.com/office/drawing/2014/main" id="{1617D4AE-B17D-02F7-2BB6-2C64B7952DBB}"/>
              </a:ext>
            </a:extLst>
          </p:cNvPr>
          <p:cNvSpPr>
            <a:spLocks noGrp="1"/>
          </p:cNvSpPr>
          <p:nvPr>
            <p:ph idx="1"/>
          </p:nvPr>
        </p:nvSpPr>
        <p:spPr>
          <a:xfrm>
            <a:off x="588579" y="1845734"/>
            <a:ext cx="8061435" cy="4565576"/>
          </a:xfrm>
        </p:spPr>
        <p:txBody>
          <a:bodyPr>
            <a:normAutofit fontScale="92500" lnSpcReduction="20000"/>
          </a:bodyPr>
          <a:lstStyle/>
          <a:p>
            <a:r>
              <a:rPr lang="en-US"/>
              <a:t>1. </a:t>
            </a:r>
            <a:r>
              <a:rPr lang="en-US" b="1"/>
              <a:t>Clinical Criteria</a:t>
            </a:r>
          </a:p>
          <a:p>
            <a:pPr lvl="1"/>
            <a:r>
              <a:rPr lang="en-US" sz="2000"/>
              <a:t>Thorough medical history and neurological exam: assess cognitive function, behavior changes, functional abilities</a:t>
            </a:r>
          </a:p>
          <a:p>
            <a:pPr lvl="1"/>
            <a:r>
              <a:rPr lang="en-US" sz="2000"/>
              <a:t>Cognitive testing: MMS/MoCA</a:t>
            </a:r>
          </a:p>
          <a:p>
            <a:r>
              <a:rPr lang="en-US"/>
              <a:t>2. </a:t>
            </a:r>
            <a:r>
              <a:rPr lang="en-US" b="1"/>
              <a:t>Neuroimaging</a:t>
            </a:r>
          </a:p>
          <a:p>
            <a:pPr lvl="1"/>
            <a:r>
              <a:rPr lang="en-US" sz="2000"/>
              <a:t>MRI: detect structural changes in brain, such as shrinkage of hippocampus </a:t>
            </a:r>
          </a:p>
          <a:p>
            <a:pPr lvl="1"/>
            <a:r>
              <a:rPr lang="en-US" sz="2000"/>
              <a:t>PET imaging: detect amyloid plaques (</a:t>
            </a:r>
            <a:r>
              <a:rPr lang="en-US" sz="2000" err="1"/>
              <a:t>Amyvid</a:t>
            </a:r>
            <a:r>
              <a:rPr lang="en-US" sz="2000"/>
              <a:t>)  </a:t>
            </a:r>
          </a:p>
          <a:p>
            <a:r>
              <a:rPr lang="en-US"/>
              <a:t>3. </a:t>
            </a:r>
            <a:r>
              <a:rPr lang="en-US" b="1"/>
              <a:t>Cerebrospinal Fluid Analysis</a:t>
            </a:r>
          </a:p>
          <a:p>
            <a:pPr lvl="1"/>
            <a:r>
              <a:rPr lang="en-US" sz="2000" b="1"/>
              <a:t>Amyloid-beta (A</a:t>
            </a:r>
            <a:r>
              <a:rPr lang="en-US" sz="2000" b="1" i="1"/>
              <a:t>B</a:t>
            </a:r>
            <a:r>
              <a:rPr lang="en-US" sz="2000" b="1"/>
              <a:t>) peptides</a:t>
            </a:r>
            <a:r>
              <a:rPr lang="en-US" sz="2000"/>
              <a:t>: reduced levels of A</a:t>
            </a:r>
            <a:r>
              <a:rPr lang="en-US" sz="2000" i="1"/>
              <a:t>B</a:t>
            </a:r>
            <a:r>
              <a:rPr lang="en-US" sz="2000"/>
              <a:t>42 and increased levels of A</a:t>
            </a:r>
            <a:r>
              <a:rPr lang="en-US" sz="2000" i="1"/>
              <a:t>B</a:t>
            </a:r>
            <a:r>
              <a:rPr lang="en-US" sz="2000"/>
              <a:t>40 </a:t>
            </a:r>
          </a:p>
          <a:p>
            <a:pPr lvl="1"/>
            <a:r>
              <a:rPr lang="en-US" sz="2000" b="1"/>
              <a:t>Tau protein</a:t>
            </a:r>
            <a:r>
              <a:rPr lang="en-US" sz="2000"/>
              <a:t>: increased levels of total tau (t-tau) and phosphorylated tau (p-tau)</a:t>
            </a:r>
          </a:p>
          <a:p>
            <a:r>
              <a:rPr lang="en-US"/>
              <a:t>4. </a:t>
            </a:r>
            <a:r>
              <a:rPr lang="en-US" b="1"/>
              <a:t>Genetic Testing</a:t>
            </a:r>
          </a:p>
          <a:p>
            <a:pPr lvl="1"/>
            <a:r>
              <a:rPr lang="en-US" sz="2000"/>
              <a:t>May identify mutations associated with familial forms of AD</a:t>
            </a:r>
          </a:p>
          <a:p>
            <a:pPr lvl="1"/>
            <a:r>
              <a:rPr lang="en-US" sz="2000"/>
              <a:t>APOE testing for risk stratification</a:t>
            </a:r>
          </a:p>
        </p:txBody>
      </p:sp>
    </p:spTree>
    <p:extLst>
      <p:ext uri="{BB962C8B-B14F-4D97-AF65-F5344CB8AC3E}">
        <p14:creationId xmlns:p14="http://schemas.microsoft.com/office/powerpoint/2010/main" val="222444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a:t>Diagnosis Reporting</a:t>
            </a:r>
          </a:p>
        </p:txBody>
      </p:sp>
      <p:sp>
        <p:nvSpPr>
          <p:cNvPr id="2" name="Content Placeholder 1"/>
          <p:cNvSpPr>
            <a:spLocks noGrp="1"/>
          </p:cNvSpPr>
          <p:nvPr>
            <p:ph idx="1"/>
          </p:nvPr>
        </p:nvSpPr>
        <p:spPr/>
        <p:txBody>
          <a:bodyPr>
            <a:normAutofit/>
          </a:bodyPr>
          <a:lstStyle/>
          <a:p>
            <a:r>
              <a:rPr lang="en-US" sz="2400"/>
              <a:t>Fewer than half of people (and their caregivers) with Alzheimer’s have been told of their diagnosis by their health care provider</a:t>
            </a:r>
          </a:p>
          <a:p>
            <a:endParaRPr lang="en-US" sz="1400"/>
          </a:p>
          <a:p>
            <a:r>
              <a:rPr lang="en-US" sz="2400"/>
              <a:t>Conveying the diagnosis can be associated with distress but not definitively associated with increased suicide risk</a:t>
            </a:r>
          </a:p>
          <a:p>
            <a:endParaRPr lang="en-US" sz="1400"/>
          </a:p>
          <a:p>
            <a:r>
              <a:rPr lang="en-US" sz="2400"/>
              <a:t>We have the professional, ethical, and sometimes legal obligation to disclose a diagnosis of dementia</a:t>
            </a:r>
          </a:p>
        </p:txBody>
      </p:sp>
    </p:spTree>
    <p:extLst>
      <p:ext uri="{BB962C8B-B14F-4D97-AF65-F5344CB8AC3E}">
        <p14:creationId xmlns:p14="http://schemas.microsoft.com/office/powerpoint/2010/main" val="688603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C14E2-1EDB-828F-D38F-2D91E45ABBBC}"/>
              </a:ext>
            </a:extLst>
          </p:cNvPr>
          <p:cNvSpPr>
            <a:spLocks noGrp="1"/>
          </p:cNvSpPr>
          <p:nvPr>
            <p:ph type="title" idx="4294967295"/>
          </p:nvPr>
        </p:nvSpPr>
        <p:spPr>
          <a:xfrm>
            <a:off x="0" y="-228600"/>
            <a:ext cx="7543800" cy="1450975"/>
          </a:xfrm>
        </p:spPr>
        <p:txBody>
          <a:bodyPr/>
          <a:lstStyle/>
          <a:p>
            <a:r>
              <a:rPr lang="en-US"/>
              <a:t>Staging of Dementia</a:t>
            </a:r>
          </a:p>
        </p:txBody>
      </p:sp>
      <p:pic>
        <p:nvPicPr>
          <p:cNvPr id="4" name="Picture 3">
            <a:extLst>
              <a:ext uri="{FF2B5EF4-FFF2-40B4-BE49-F238E27FC236}">
                <a16:creationId xmlns:a16="http://schemas.microsoft.com/office/drawing/2014/main" id="{65DD5CB3-3FA5-383E-1DF2-91CF4ABBB67C}"/>
              </a:ext>
            </a:extLst>
          </p:cNvPr>
          <p:cNvPicPr>
            <a:picLocks noChangeAspect="1"/>
          </p:cNvPicPr>
          <p:nvPr/>
        </p:nvPicPr>
        <p:blipFill>
          <a:blip r:embed="rId2"/>
          <a:stretch>
            <a:fillRect/>
          </a:stretch>
        </p:blipFill>
        <p:spPr>
          <a:xfrm>
            <a:off x="2113640" y="1072506"/>
            <a:ext cx="4916719" cy="5208340"/>
          </a:xfrm>
          <a:prstGeom prst="rect">
            <a:avLst/>
          </a:prstGeom>
        </p:spPr>
      </p:pic>
    </p:spTree>
    <p:extLst>
      <p:ext uri="{BB962C8B-B14F-4D97-AF65-F5344CB8AC3E}">
        <p14:creationId xmlns:p14="http://schemas.microsoft.com/office/powerpoint/2010/main" val="532932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989B2-09B9-93CF-8E7E-073AD1E8CAA2}"/>
              </a:ext>
            </a:extLst>
          </p:cNvPr>
          <p:cNvSpPr>
            <a:spLocks noGrp="1"/>
          </p:cNvSpPr>
          <p:nvPr>
            <p:ph type="title"/>
          </p:nvPr>
        </p:nvSpPr>
        <p:spPr/>
        <p:txBody>
          <a:bodyPr/>
          <a:lstStyle/>
          <a:p>
            <a:r>
              <a:rPr lang="en-US"/>
              <a:t>Future Staging Model</a:t>
            </a:r>
          </a:p>
        </p:txBody>
      </p:sp>
      <p:pic>
        <p:nvPicPr>
          <p:cNvPr id="4" name="Content Placeholder 3">
            <a:extLst>
              <a:ext uri="{FF2B5EF4-FFF2-40B4-BE49-F238E27FC236}">
                <a16:creationId xmlns:a16="http://schemas.microsoft.com/office/drawing/2014/main" id="{CDD5FF56-9E4A-D370-F21E-B4D7137557D0}"/>
              </a:ext>
            </a:extLst>
          </p:cNvPr>
          <p:cNvPicPr>
            <a:picLocks noGrp="1" noChangeAspect="1"/>
          </p:cNvPicPr>
          <p:nvPr>
            <p:ph idx="1"/>
          </p:nvPr>
        </p:nvPicPr>
        <p:blipFill>
          <a:blip r:embed="rId2"/>
          <a:stretch>
            <a:fillRect/>
          </a:stretch>
        </p:blipFill>
        <p:spPr>
          <a:prstGeom prst="rect">
            <a:avLst/>
          </a:prstGeom>
        </p:spPr>
      </p:pic>
    </p:spTree>
    <p:extLst>
      <p:ext uri="{BB962C8B-B14F-4D97-AF65-F5344CB8AC3E}">
        <p14:creationId xmlns:p14="http://schemas.microsoft.com/office/powerpoint/2010/main" val="39495777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659" y="658996"/>
            <a:ext cx="8954681" cy="1000850"/>
          </a:xfrm>
          <a:prstGeom prst="rect">
            <a:avLst/>
          </a:prstGeom>
        </p:spPr>
        <p:txBody>
          <a:bodyPr vert="horz" wrap="square" lIns="0" tIns="259651" rIns="0" bIns="0" rtlCol="0" anchor="b">
            <a:spAutoFit/>
          </a:bodyPr>
          <a:lstStyle/>
          <a:p>
            <a:pPr marL="484823">
              <a:lnSpc>
                <a:spcPct val="100000"/>
              </a:lnSpc>
              <a:spcBef>
                <a:spcPts val="79"/>
              </a:spcBef>
            </a:pPr>
            <a:r>
              <a:t>Strategy</a:t>
            </a:r>
            <a:r>
              <a:rPr spc="-8"/>
              <a:t> </a:t>
            </a:r>
            <a:r>
              <a:t>for</a:t>
            </a:r>
            <a:r>
              <a:rPr spc="-19"/>
              <a:t> </a:t>
            </a:r>
            <a:r>
              <a:rPr spc="-8"/>
              <a:t>BBM-</a:t>
            </a:r>
            <a:r>
              <a:t>based</a:t>
            </a:r>
            <a:r>
              <a:rPr spc="-127"/>
              <a:t> </a:t>
            </a:r>
            <a:r>
              <a:t>AD</a:t>
            </a:r>
            <a:r>
              <a:rPr spc="-4"/>
              <a:t> </a:t>
            </a:r>
            <a:r>
              <a:rPr spc="-8"/>
              <a:t>Staging</a:t>
            </a:r>
          </a:p>
        </p:txBody>
      </p:sp>
      <p:pic>
        <p:nvPicPr>
          <p:cNvPr id="3" name="object 3"/>
          <p:cNvPicPr/>
          <p:nvPr/>
        </p:nvPicPr>
        <p:blipFill>
          <a:blip r:embed="rId2" cstate="print"/>
          <a:stretch>
            <a:fillRect/>
          </a:stretch>
        </p:blipFill>
        <p:spPr>
          <a:xfrm>
            <a:off x="187357" y="2748414"/>
            <a:ext cx="8769287" cy="1933028"/>
          </a:xfrm>
          <a:prstGeom prst="rect">
            <a:avLst/>
          </a:prstGeom>
        </p:spPr>
      </p:pic>
      <p:sp>
        <p:nvSpPr>
          <p:cNvPr id="4" name="object 4"/>
          <p:cNvSpPr txBox="1"/>
          <p:nvPr/>
        </p:nvSpPr>
        <p:spPr>
          <a:xfrm>
            <a:off x="115747" y="5746166"/>
            <a:ext cx="2643188" cy="148117"/>
          </a:xfrm>
          <a:prstGeom prst="rect">
            <a:avLst/>
          </a:prstGeom>
        </p:spPr>
        <p:txBody>
          <a:bodyPr vert="horz" wrap="square" lIns="0" tIns="9525" rIns="0" bIns="0" rtlCol="0">
            <a:spAutoFit/>
          </a:bodyPr>
          <a:lstStyle/>
          <a:p>
            <a:pPr marL="9525">
              <a:spcBef>
                <a:spcPts val="75"/>
              </a:spcBef>
            </a:pPr>
            <a:r>
              <a:rPr sz="900">
                <a:latin typeface="Arial"/>
                <a:cs typeface="Arial"/>
              </a:rPr>
              <a:t>Schindler</a:t>
            </a:r>
            <a:r>
              <a:rPr sz="900" spc="-30">
                <a:latin typeface="Arial"/>
                <a:cs typeface="Arial"/>
              </a:rPr>
              <a:t> </a:t>
            </a:r>
            <a:r>
              <a:rPr sz="900">
                <a:latin typeface="Arial"/>
                <a:cs typeface="Arial"/>
              </a:rPr>
              <a:t>et</a:t>
            </a:r>
            <a:r>
              <a:rPr sz="900" spc="-15">
                <a:latin typeface="Arial"/>
                <a:cs typeface="Arial"/>
              </a:rPr>
              <a:t> </a:t>
            </a:r>
            <a:r>
              <a:rPr sz="900">
                <a:latin typeface="Arial"/>
                <a:cs typeface="Arial"/>
              </a:rPr>
              <a:t>al</a:t>
            </a:r>
            <a:r>
              <a:rPr sz="900" spc="-19">
                <a:latin typeface="Arial"/>
                <a:cs typeface="Arial"/>
              </a:rPr>
              <a:t> </a:t>
            </a:r>
            <a:r>
              <a:rPr sz="900">
                <a:latin typeface="Arial"/>
                <a:cs typeface="Arial"/>
              </a:rPr>
              <a:t>Nature</a:t>
            </a:r>
            <a:r>
              <a:rPr sz="900" spc="-26">
                <a:latin typeface="Arial"/>
                <a:cs typeface="Arial"/>
              </a:rPr>
              <a:t> </a:t>
            </a:r>
            <a:r>
              <a:rPr sz="900">
                <a:latin typeface="Arial"/>
                <a:cs typeface="Arial"/>
              </a:rPr>
              <a:t>Rev</a:t>
            </a:r>
            <a:r>
              <a:rPr sz="900" spc="-8">
                <a:latin typeface="Arial"/>
                <a:cs typeface="Arial"/>
              </a:rPr>
              <a:t> </a:t>
            </a:r>
            <a:r>
              <a:rPr sz="900">
                <a:latin typeface="Arial"/>
                <a:cs typeface="Arial"/>
              </a:rPr>
              <a:t>Neurol</a:t>
            </a:r>
            <a:r>
              <a:rPr sz="900" spc="-26">
                <a:latin typeface="Arial"/>
                <a:cs typeface="Arial"/>
              </a:rPr>
              <a:t> </a:t>
            </a:r>
            <a:r>
              <a:rPr sz="900">
                <a:latin typeface="Arial"/>
                <a:cs typeface="Arial"/>
              </a:rPr>
              <a:t>20:426-439,</a:t>
            </a:r>
            <a:r>
              <a:rPr sz="900" spc="-34">
                <a:latin typeface="Arial"/>
                <a:cs typeface="Arial"/>
              </a:rPr>
              <a:t> </a:t>
            </a:r>
            <a:r>
              <a:rPr sz="900" spc="-15">
                <a:latin typeface="Arial"/>
                <a:cs typeface="Arial"/>
              </a:rPr>
              <a:t>2024</a:t>
            </a:r>
            <a:endParaRPr sz="9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F8F4B5-F88D-00BB-7BD8-91B052C5E392}"/>
              </a:ext>
            </a:extLst>
          </p:cNvPr>
          <p:cNvPicPr>
            <a:picLocks noChangeAspect="1"/>
          </p:cNvPicPr>
          <p:nvPr/>
        </p:nvPicPr>
        <p:blipFill>
          <a:blip r:embed="rId2"/>
          <a:srcRect b="8812"/>
          <a:stretch/>
        </p:blipFill>
        <p:spPr>
          <a:xfrm>
            <a:off x="1688157" y="84083"/>
            <a:ext cx="5767685" cy="6253655"/>
          </a:xfrm>
          <a:prstGeom prst="rect">
            <a:avLst/>
          </a:prstGeom>
        </p:spPr>
      </p:pic>
    </p:spTree>
    <p:extLst>
      <p:ext uri="{BB962C8B-B14F-4D97-AF65-F5344CB8AC3E}">
        <p14:creationId xmlns:p14="http://schemas.microsoft.com/office/powerpoint/2010/main" val="34056614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After</a:t>
            </a:r>
            <a:r>
              <a:rPr lang="en-US" sz="4400"/>
              <a:t> the Diagnosis</a:t>
            </a:r>
          </a:p>
        </p:txBody>
      </p:sp>
      <p:sp>
        <p:nvSpPr>
          <p:cNvPr id="3" name="Content Placeholder 2"/>
          <p:cNvSpPr>
            <a:spLocks noGrp="1"/>
          </p:cNvSpPr>
          <p:nvPr>
            <p:ph idx="1"/>
          </p:nvPr>
        </p:nvSpPr>
        <p:spPr>
          <a:xfrm>
            <a:off x="856594" y="1891860"/>
            <a:ext cx="7620000" cy="4297363"/>
          </a:xfrm>
        </p:spPr>
        <p:txBody>
          <a:bodyPr>
            <a:normAutofit/>
          </a:bodyPr>
          <a:lstStyle/>
          <a:p>
            <a:pPr lvl="1"/>
            <a:r>
              <a:rPr lang="en-US" sz="2400"/>
              <a:t>Advance Directives/POA/HCP</a:t>
            </a:r>
          </a:p>
          <a:p>
            <a:pPr lvl="1"/>
            <a:r>
              <a:rPr lang="en-US" sz="2400"/>
              <a:t>Legal issues</a:t>
            </a:r>
          </a:p>
          <a:p>
            <a:pPr lvl="1"/>
            <a:r>
              <a:rPr lang="en-US" sz="2400"/>
              <a:t>Financial concerns</a:t>
            </a:r>
          </a:p>
          <a:p>
            <a:pPr lvl="1"/>
            <a:r>
              <a:rPr lang="en-US" sz="2400"/>
              <a:t>Driving </a:t>
            </a:r>
          </a:p>
          <a:p>
            <a:pPr lvl="1"/>
            <a:r>
              <a:rPr lang="en-US" sz="2400"/>
              <a:t>Employment</a:t>
            </a:r>
          </a:p>
          <a:p>
            <a:pPr lvl="1"/>
            <a:r>
              <a:rPr lang="en-US" sz="2400"/>
              <a:t>Patient and family education</a:t>
            </a:r>
          </a:p>
          <a:p>
            <a:pPr lvl="1"/>
            <a:r>
              <a:rPr lang="en-US" sz="2400"/>
              <a:t>Caregiver stress and burden</a:t>
            </a:r>
          </a:p>
          <a:p>
            <a:pPr lvl="1"/>
            <a:r>
              <a:rPr lang="en-US" sz="2400"/>
              <a:t>Functional Status/Level of Care</a:t>
            </a:r>
          </a:p>
          <a:p>
            <a:pPr lvl="1"/>
            <a:endParaRPr lang="en-US"/>
          </a:p>
        </p:txBody>
      </p:sp>
    </p:spTree>
    <p:extLst>
      <p:ext uri="{BB962C8B-B14F-4D97-AF65-F5344CB8AC3E}">
        <p14:creationId xmlns:p14="http://schemas.microsoft.com/office/powerpoint/2010/main" val="42063558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3830A4-EBE1-E784-ABA2-C96C91656AF9}"/>
              </a:ext>
            </a:extLst>
          </p:cNvPr>
          <p:cNvSpPr>
            <a:spLocks noGrp="1"/>
          </p:cNvSpPr>
          <p:nvPr>
            <p:ph type="title"/>
          </p:nvPr>
        </p:nvSpPr>
        <p:spPr/>
        <p:txBody>
          <a:bodyPr/>
          <a:lstStyle/>
          <a:p>
            <a:r>
              <a:rPr lang="en-US"/>
              <a:t>Treatment Options</a:t>
            </a:r>
          </a:p>
        </p:txBody>
      </p:sp>
    </p:spTree>
    <p:extLst>
      <p:ext uri="{BB962C8B-B14F-4D97-AF65-F5344CB8AC3E}">
        <p14:creationId xmlns:p14="http://schemas.microsoft.com/office/powerpoint/2010/main" val="17600153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63962" y="1055038"/>
            <a:ext cx="7654413" cy="685800"/>
          </a:xfrm>
        </p:spPr>
        <p:txBody>
          <a:bodyPr>
            <a:noAutofit/>
          </a:bodyPr>
          <a:lstStyle/>
          <a:p>
            <a:pPr eaLnBrk="1" hangingPunct="1"/>
            <a:r>
              <a:rPr lang="en-US"/>
              <a:t>Pharmacologic Management</a:t>
            </a:r>
          </a:p>
        </p:txBody>
      </p:sp>
      <p:sp>
        <p:nvSpPr>
          <p:cNvPr id="98307" name="Rectangle 3"/>
          <p:cNvSpPr>
            <a:spLocks noGrp="1" noChangeArrowheads="1"/>
          </p:cNvSpPr>
          <p:nvPr>
            <p:ph idx="1"/>
          </p:nvPr>
        </p:nvSpPr>
        <p:spPr>
          <a:xfrm>
            <a:off x="533400" y="2060190"/>
            <a:ext cx="8382000" cy="4724400"/>
          </a:xfrm>
        </p:spPr>
        <p:txBody>
          <a:bodyPr/>
          <a:lstStyle/>
          <a:p>
            <a:pPr>
              <a:spcBef>
                <a:spcPts val="2400"/>
              </a:spcBef>
              <a:buFontTx/>
              <a:buChar char="•"/>
            </a:pPr>
            <a:r>
              <a:rPr lang="en-US" sz="2400">
                <a:solidFill>
                  <a:schemeClr val="tx1"/>
                </a:solidFill>
                <a:latin typeface="Arial" charset="0"/>
              </a:rPr>
              <a:t>Monoclonal antibody therapy</a:t>
            </a:r>
            <a:endParaRPr lang="en-US" sz="2400" b="0">
              <a:solidFill>
                <a:schemeClr val="tx1"/>
              </a:solidFill>
              <a:latin typeface="Arial" charset="0"/>
            </a:endParaRPr>
          </a:p>
          <a:p>
            <a:pPr eaLnBrk="1" hangingPunct="1">
              <a:spcBef>
                <a:spcPts val="2400"/>
              </a:spcBef>
              <a:buFontTx/>
              <a:buChar char="•"/>
            </a:pPr>
            <a:r>
              <a:rPr lang="en-US" sz="2400" b="0">
                <a:solidFill>
                  <a:schemeClr val="tx1"/>
                </a:solidFill>
                <a:latin typeface="Arial" charset="0"/>
              </a:rPr>
              <a:t>Cholinesterase inhibitors</a:t>
            </a:r>
          </a:p>
          <a:p>
            <a:pPr eaLnBrk="1" hangingPunct="1">
              <a:spcBef>
                <a:spcPts val="2400"/>
              </a:spcBef>
              <a:buFontTx/>
              <a:buChar char="•"/>
            </a:pPr>
            <a:r>
              <a:rPr lang="en-US" sz="2400" b="0">
                <a:solidFill>
                  <a:schemeClr val="tx1"/>
                </a:solidFill>
                <a:latin typeface="Arial" charset="0"/>
              </a:rPr>
              <a:t>Memantine</a:t>
            </a:r>
          </a:p>
          <a:p>
            <a:pPr eaLnBrk="1" hangingPunct="1">
              <a:spcBef>
                <a:spcPts val="2400"/>
              </a:spcBef>
              <a:buFontTx/>
              <a:buChar char="•"/>
            </a:pPr>
            <a:r>
              <a:rPr lang="en-US" sz="2400" b="0">
                <a:latin typeface="Arial" charset="0"/>
              </a:rPr>
              <a:t>Antidepressants</a:t>
            </a:r>
          </a:p>
          <a:p>
            <a:pPr eaLnBrk="1" hangingPunct="1">
              <a:spcBef>
                <a:spcPts val="2400"/>
              </a:spcBef>
              <a:buFontTx/>
              <a:buChar char="•"/>
            </a:pPr>
            <a:r>
              <a:rPr lang="en-US" sz="2400" b="0">
                <a:latin typeface="Arial" charset="0"/>
              </a:rPr>
              <a:t>Psychoactive medications</a:t>
            </a:r>
          </a:p>
        </p:txBody>
      </p:sp>
    </p:spTree>
    <p:extLst>
      <p:ext uri="{BB962C8B-B14F-4D97-AF65-F5344CB8AC3E}">
        <p14:creationId xmlns:p14="http://schemas.microsoft.com/office/powerpoint/2010/main" val="990133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271DE-100E-5C34-2FC9-3762E5AC0203}"/>
              </a:ext>
            </a:extLst>
          </p:cNvPr>
          <p:cNvSpPr>
            <a:spLocks noGrp="1"/>
          </p:cNvSpPr>
          <p:nvPr>
            <p:ph type="title"/>
          </p:nvPr>
        </p:nvSpPr>
        <p:spPr/>
        <p:txBody>
          <a:bodyPr/>
          <a:lstStyle/>
          <a:p>
            <a:r>
              <a:rPr lang="en-US"/>
              <a:t>Monoclonal Antibody Therapy</a:t>
            </a:r>
          </a:p>
        </p:txBody>
      </p:sp>
      <p:sp>
        <p:nvSpPr>
          <p:cNvPr id="3" name="Content Placeholder 2">
            <a:extLst>
              <a:ext uri="{FF2B5EF4-FFF2-40B4-BE49-F238E27FC236}">
                <a16:creationId xmlns:a16="http://schemas.microsoft.com/office/drawing/2014/main" id="{0E6A9B43-8248-07AF-6251-83A69E65AE4B}"/>
              </a:ext>
            </a:extLst>
          </p:cNvPr>
          <p:cNvSpPr>
            <a:spLocks noGrp="1"/>
          </p:cNvSpPr>
          <p:nvPr>
            <p:ph idx="1"/>
          </p:nvPr>
        </p:nvSpPr>
        <p:spPr/>
        <p:txBody>
          <a:bodyPr/>
          <a:lstStyle/>
          <a:p>
            <a:pPr marL="0" indent="0">
              <a:buNone/>
            </a:pPr>
            <a:r>
              <a:rPr lang="en-US" b="1"/>
              <a:t>Lecanemab, Donanemab: </a:t>
            </a:r>
            <a:r>
              <a:rPr lang="en-US"/>
              <a:t>recombinant monoclonal antibodies directed against beta-amyloid</a:t>
            </a:r>
          </a:p>
          <a:p>
            <a:pPr marL="0" indent="0">
              <a:buNone/>
            </a:pPr>
            <a:r>
              <a:rPr lang="en-US" b="1"/>
              <a:t>Treatment Timing: </a:t>
            </a:r>
            <a:r>
              <a:rPr lang="en-US"/>
              <a:t>most effective when initiated in early stages of Alzheimer’s disease</a:t>
            </a:r>
          </a:p>
          <a:p>
            <a:pPr marL="0" indent="0">
              <a:buNone/>
            </a:pPr>
            <a:r>
              <a:rPr lang="en-US" b="1"/>
              <a:t>Safety</a:t>
            </a:r>
            <a:r>
              <a:rPr lang="en-US"/>
              <a:t>: monitoring for potential side effects, such as amyloid-related imaging abnormalities (ARIA), which include edema or microhemorrhages in the brain.</a:t>
            </a:r>
          </a:p>
          <a:p>
            <a:pPr marL="0" indent="0">
              <a:buNone/>
            </a:pPr>
            <a:r>
              <a:rPr lang="en-US" b="1"/>
              <a:t>Cost and Accessibility</a:t>
            </a:r>
            <a:r>
              <a:rPr lang="en-US"/>
              <a:t>: high costs may limit accessibility, as well as access to infusion centers and timely evaluation</a:t>
            </a:r>
            <a:endParaRPr lang="en-US" b="1"/>
          </a:p>
          <a:p>
            <a:pPr marL="0" indent="0">
              <a:buNone/>
            </a:pPr>
            <a:endParaRPr lang="en-US"/>
          </a:p>
        </p:txBody>
      </p:sp>
    </p:spTree>
    <p:extLst>
      <p:ext uri="{BB962C8B-B14F-4D97-AF65-F5344CB8AC3E}">
        <p14:creationId xmlns:p14="http://schemas.microsoft.com/office/powerpoint/2010/main" val="32295928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4ADE-27F7-9EDF-BC82-925F392C0861}"/>
              </a:ext>
            </a:extLst>
          </p:cNvPr>
          <p:cNvSpPr>
            <a:spLocks noGrp="1"/>
          </p:cNvSpPr>
          <p:nvPr>
            <p:ph type="title"/>
          </p:nvPr>
        </p:nvSpPr>
        <p:spPr>
          <a:xfrm>
            <a:off x="476118" y="263633"/>
            <a:ext cx="8026750" cy="1450757"/>
          </a:xfrm>
        </p:spPr>
        <p:txBody>
          <a:bodyPr/>
          <a:lstStyle/>
          <a:p>
            <a:r>
              <a:rPr lang="en-US"/>
              <a:t>Reduced Amyloid Burden on PET</a:t>
            </a:r>
          </a:p>
        </p:txBody>
      </p:sp>
      <p:pic>
        <p:nvPicPr>
          <p:cNvPr id="4" name="Content Placeholder 3">
            <a:extLst>
              <a:ext uri="{FF2B5EF4-FFF2-40B4-BE49-F238E27FC236}">
                <a16:creationId xmlns:a16="http://schemas.microsoft.com/office/drawing/2014/main" id="{9984710A-4EF3-4AB4-B76B-6E246E42871D}"/>
              </a:ext>
            </a:extLst>
          </p:cNvPr>
          <p:cNvPicPr>
            <a:picLocks noGrp="1" noChangeAspect="1"/>
          </p:cNvPicPr>
          <p:nvPr>
            <p:ph idx="1"/>
          </p:nvPr>
        </p:nvPicPr>
        <p:blipFill>
          <a:blip r:embed="rId3"/>
          <a:stretch>
            <a:fillRect/>
          </a:stretch>
        </p:blipFill>
        <p:spPr>
          <a:xfrm>
            <a:off x="2018778" y="1846263"/>
            <a:ext cx="5150893" cy="4022725"/>
          </a:xfrm>
          <a:prstGeom prst="rect">
            <a:avLst/>
          </a:prstGeom>
        </p:spPr>
      </p:pic>
    </p:spTree>
    <p:extLst>
      <p:ext uri="{BB962C8B-B14F-4D97-AF65-F5344CB8AC3E}">
        <p14:creationId xmlns:p14="http://schemas.microsoft.com/office/powerpoint/2010/main" val="9338867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2681-B52D-7EED-B4FC-3DE54B036ADD}"/>
              </a:ext>
            </a:extLst>
          </p:cNvPr>
          <p:cNvSpPr>
            <a:spLocks noGrp="1"/>
          </p:cNvSpPr>
          <p:nvPr>
            <p:ph type="title"/>
          </p:nvPr>
        </p:nvSpPr>
        <p:spPr>
          <a:xfrm>
            <a:off x="822960" y="-118568"/>
            <a:ext cx="7543800" cy="1450757"/>
          </a:xfrm>
        </p:spPr>
        <p:txBody>
          <a:bodyPr/>
          <a:lstStyle/>
          <a:p>
            <a:r>
              <a:rPr lang="en-US"/>
              <a:t>Modest Clinical Outcomes</a:t>
            </a:r>
          </a:p>
        </p:txBody>
      </p:sp>
      <p:sp>
        <p:nvSpPr>
          <p:cNvPr id="3" name="Content Placeholder 2">
            <a:extLst>
              <a:ext uri="{FF2B5EF4-FFF2-40B4-BE49-F238E27FC236}">
                <a16:creationId xmlns:a16="http://schemas.microsoft.com/office/drawing/2014/main" id="{8DCBA4F8-F33D-97E7-B57A-68C42252CBAC}"/>
              </a:ext>
            </a:extLst>
          </p:cNvPr>
          <p:cNvSpPr>
            <a:spLocks noGrp="1"/>
          </p:cNvSpPr>
          <p:nvPr>
            <p:ph idx="1"/>
          </p:nvPr>
        </p:nvSpPr>
        <p:spPr/>
        <p:txBody>
          <a:bodyPr/>
          <a:lstStyle/>
          <a:p>
            <a:r>
              <a:rPr lang="en-US"/>
              <a:t>ADCS MCI ADL score</a:t>
            </a:r>
          </a:p>
        </p:txBody>
      </p:sp>
      <p:pic>
        <p:nvPicPr>
          <p:cNvPr id="12290" name="Picture 2" descr="NEJM on X: &quot;In a phase 3 trial, participants with early Alzheimer's disease  who received the monoclonal antibody lecanemab had less decline on measures  of cognitive function at 18 months than those">
            <a:extLst>
              <a:ext uri="{FF2B5EF4-FFF2-40B4-BE49-F238E27FC236}">
                <a16:creationId xmlns:a16="http://schemas.microsoft.com/office/drawing/2014/main" id="{622CDF9A-7AAB-36A1-DC9E-BEFDA4679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6464"/>
            <a:ext cx="9144000" cy="4784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A572A9-FEE7-ABFA-2D32-AD1E97BF8A88}"/>
              </a:ext>
            </a:extLst>
          </p:cNvPr>
          <p:cNvSpPr txBox="1"/>
          <p:nvPr/>
        </p:nvSpPr>
        <p:spPr>
          <a:xfrm>
            <a:off x="3857105" y="1695796"/>
            <a:ext cx="3308466" cy="923330"/>
          </a:xfrm>
          <a:prstGeom prst="rect">
            <a:avLst/>
          </a:prstGeom>
          <a:noFill/>
          <a:ln>
            <a:solidFill>
              <a:srgbClr val="00B0F0"/>
            </a:solidFill>
          </a:ln>
        </p:spPr>
        <p:txBody>
          <a:bodyPr wrap="square" rtlCol="0">
            <a:spAutoFit/>
          </a:bodyPr>
          <a:lstStyle/>
          <a:p>
            <a:r>
              <a:rPr lang="en-US"/>
              <a:t>27% reduction in the rate of decline after 18 months of treatment</a:t>
            </a:r>
          </a:p>
        </p:txBody>
      </p:sp>
    </p:spTree>
    <p:extLst>
      <p:ext uri="{BB962C8B-B14F-4D97-AF65-F5344CB8AC3E}">
        <p14:creationId xmlns:p14="http://schemas.microsoft.com/office/powerpoint/2010/main" val="835331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8E3C-16A1-7C7F-9735-0662A0BC3217}"/>
              </a:ext>
            </a:extLst>
          </p:cNvPr>
          <p:cNvSpPr>
            <a:spLocks noGrp="1"/>
          </p:cNvSpPr>
          <p:nvPr>
            <p:ph type="title"/>
          </p:nvPr>
        </p:nvSpPr>
        <p:spPr/>
        <p:txBody>
          <a:bodyPr/>
          <a:lstStyle/>
          <a:p>
            <a:r>
              <a:rPr lang="en-US"/>
              <a:t>Clinical Dementia Rating (CDR)</a:t>
            </a:r>
          </a:p>
        </p:txBody>
      </p:sp>
      <p:pic>
        <p:nvPicPr>
          <p:cNvPr id="4" name="Content Placeholder 3">
            <a:extLst>
              <a:ext uri="{FF2B5EF4-FFF2-40B4-BE49-F238E27FC236}">
                <a16:creationId xmlns:a16="http://schemas.microsoft.com/office/drawing/2014/main" id="{DADBE783-C490-DB7A-B34B-94E20FA61383}"/>
              </a:ext>
            </a:extLst>
          </p:cNvPr>
          <p:cNvPicPr>
            <a:picLocks noGrp="1" noChangeAspect="1"/>
          </p:cNvPicPr>
          <p:nvPr>
            <p:ph idx="1"/>
          </p:nvPr>
        </p:nvPicPr>
        <p:blipFill>
          <a:blip r:embed="rId2"/>
          <a:stretch>
            <a:fillRect/>
          </a:stretch>
        </p:blipFill>
        <p:spPr>
          <a:xfrm>
            <a:off x="1845363" y="1846263"/>
            <a:ext cx="5497724" cy="4022725"/>
          </a:xfrm>
          <a:prstGeom prst="rect">
            <a:avLst/>
          </a:prstGeom>
        </p:spPr>
      </p:pic>
    </p:spTree>
    <p:extLst>
      <p:ext uri="{BB962C8B-B14F-4D97-AF65-F5344CB8AC3E}">
        <p14:creationId xmlns:p14="http://schemas.microsoft.com/office/powerpoint/2010/main" val="8416353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0F4B58-36F4-ABA7-4C3B-50ED354DF5B5}"/>
              </a:ext>
            </a:extLst>
          </p:cNvPr>
          <p:cNvPicPr>
            <a:picLocks noChangeAspect="1"/>
          </p:cNvPicPr>
          <p:nvPr/>
        </p:nvPicPr>
        <p:blipFill>
          <a:blip r:embed="rId2"/>
          <a:stretch>
            <a:fillRect/>
          </a:stretch>
        </p:blipFill>
        <p:spPr>
          <a:xfrm>
            <a:off x="571500" y="1562100"/>
            <a:ext cx="8001000" cy="3733800"/>
          </a:xfrm>
          <a:prstGeom prst="rect">
            <a:avLst/>
          </a:prstGeom>
        </p:spPr>
      </p:pic>
    </p:spTree>
    <p:extLst>
      <p:ext uri="{BB962C8B-B14F-4D97-AF65-F5344CB8AC3E}">
        <p14:creationId xmlns:p14="http://schemas.microsoft.com/office/powerpoint/2010/main" val="34189362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79B5-36E0-FC11-B763-AB3C8889EE6D}"/>
              </a:ext>
            </a:extLst>
          </p:cNvPr>
          <p:cNvSpPr>
            <a:spLocks noGrp="1"/>
          </p:cNvSpPr>
          <p:nvPr>
            <p:ph type="title"/>
          </p:nvPr>
        </p:nvSpPr>
        <p:spPr/>
        <p:txBody>
          <a:bodyPr/>
          <a:lstStyle/>
          <a:p>
            <a:r>
              <a:rPr lang="en-US"/>
              <a:t>ARIA-E and ARIA-H</a:t>
            </a:r>
          </a:p>
        </p:txBody>
      </p:sp>
      <p:pic>
        <p:nvPicPr>
          <p:cNvPr id="10242" name="Picture 2" descr="DETECTION AND MANAGEMENT OF AMYLOID-RELATED IMAGING ABNORMALITIES IN  PATIENTS WITH ALZHEIMER'S DISEASE TREATED WITH ANTI-AMYLOID BETA THERAPY •  The Journal of Prevention of Alzheimer's Disease">
            <a:extLst>
              <a:ext uri="{FF2B5EF4-FFF2-40B4-BE49-F238E27FC236}">
                <a16:creationId xmlns:a16="http://schemas.microsoft.com/office/drawing/2014/main" id="{F43351D5-AA86-A01A-2FB5-D5DE40859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25" y="1946684"/>
            <a:ext cx="3511550" cy="414931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a:extLst>
              <a:ext uri="{FF2B5EF4-FFF2-40B4-BE49-F238E27FC236}">
                <a16:creationId xmlns:a16="http://schemas.microsoft.com/office/drawing/2014/main" id="{EBBF16E9-D332-3094-E1C0-A79B1EB83CB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707264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LECANEMAB – Cognitive Neurology Unit (CNU) – BIDMC">
            <a:extLst>
              <a:ext uri="{FF2B5EF4-FFF2-40B4-BE49-F238E27FC236}">
                <a16:creationId xmlns:a16="http://schemas.microsoft.com/office/drawing/2014/main" id="{08E59AD5-F3E6-648E-04AA-C47A3AC26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125"/>
            <a:ext cx="9144000" cy="485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981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B841-EB1A-67F2-52F8-F2E33D08670F}"/>
              </a:ext>
            </a:extLst>
          </p:cNvPr>
          <p:cNvSpPr>
            <a:spLocks noGrp="1"/>
          </p:cNvSpPr>
          <p:nvPr>
            <p:ph type="title"/>
          </p:nvPr>
        </p:nvSpPr>
        <p:spPr/>
        <p:txBody>
          <a:bodyPr/>
          <a:lstStyle/>
          <a:p>
            <a:r>
              <a:rPr lang="en-US"/>
              <a:t>Risk Factors for Dementia</a:t>
            </a:r>
          </a:p>
        </p:txBody>
      </p:sp>
      <p:graphicFrame>
        <p:nvGraphicFramePr>
          <p:cNvPr id="4" name="Content Placeholder 3">
            <a:extLst>
              <a:ext uri="{FF2B5EF4-FFF2-40B4-BE49-F238E27FC236}">
                <a16:creationId xmlns:a16="http://schemas.microsoft.com/office/drawing/2014/main" id="{BE0E28EE-74FE-53C5-5E44-A99AC1C51F48}"/>
              </a:ext>
            </a:extLst>
          </p:cNvPr>
          <p:cNvGraphicFramePr>
            <a:graphicFrameLocks noGrp="1"/>
          </p:cNvGraphicFramePr>
          <p:nvPr>
            <p:ph idx="1"/>
            <p:extLst>
              <p:ext uri="{D42A27DB-BD31-4B8C-83A1-F6EECF244321}">
                <p14:modId xmlns:p14="http://schemas.microsoft.com/office/powerpoint/2010/main" val="697309765"/>
              </p:ext>
            </p:extLst>
          </p:nvPr>
        </p:nvGraphicFramePr>
        <p:xfrm>
          <a:off x="822325" y="1846263"/>
          <a:ext cx="7543800" cy="3337560"/>
        </p:xfrm>
        <a:graphic>
          <a:graphicData uri="http://schemas.openxmlformats.org/drawingml/2006/table">
            <a:tbl>
              <a:tblPr firstRow="1" bandRow="1">
                <a:tableStyleId>{5C22544A-7EE6-4342-B048-85BDC9FD1C3A}</a:tableStyleId>
              </a:tblPr>
              <a:tblGrid>
                <a:gridCol w="3771900">
                  <a:extLst>
                    <a:ext uri="{9D8B030D-6E8A-4147-A177-3AD203B41FA5}">
                      <a16:colId xmlns:a16="http://schemas.microsoft.com/office/drawing/2014/main" val="1541829930"/>
                    </a:ext>
                  </a:extLst>
                </a:gridCol>
                <a:gridCol w="3771900">
                  <a:extLst>
                    <a:ext uri="{9D8B030D-6E8A-4147-A177-3AD203B41FA5}">
                      <a16:colId xmlns:a16="http://schemas.microsoft.com/office/drawing/2014/main" val="4218845353"/>
                    </a:ext>
                  </a:extLst>
                </a:gridCol>
              </a:tblGrid>
              <a:tr h="370840">
                <a:tc>
                  <a:txBody>
                    <a:bodyPr/>
                    <a:lstStyle/>
                    <a:p>
                      <a:r>
                        <a:rPr lang="en-US"/>
                        <a:t>Probable protective factors</a:t>
                      </a:r>
                    </a:p>
                  </a:txBody>
                  <a:tcPr/>
                </a:tc>
                <a:tc>
                  <a:txBody>
                    <a:bodyPr/>
                    <a:lstStyle/>
                    <a:p>
                      <a:r>
                        <a:rPr lang="en-US"/>
                        <a:t>Risk factors</a:t>
                      </a:r>
                    </a:p>
                  </a:txBody>
                  <a:tcPr/>
                </a:tc>
                <a:extLst>
                  <a:ext uri="{0D108BD9-81ED-4DB2-BD59-A6C34878D82A}">
                    <a16:rowId xmlns:a16="http://schemas.microsoft.com/office/drawing/2014/main" val="1176352146"/>
                  </a:ext>
                </a:extLst>
              </a:tr>
              <a:tr h="370840">
                <a:tc>
                  <a:txBody>
                    <a:bodyPr/>
                    <a:lstStyle/>
                    <a:p>
                      <a:r>
                        <a:rPr lang="en-US"/>
                        <a:t>Blood pressure control</a:t>
                      </a:r>
                    </a:p>
                  </a:txBody>
                  <a:tcPr/>
                </a:tc>
                <a:tc>
                  <a:txBody>
                    <a:bodyPr/>
                    <a:lstStyle/>
                    <a:p>
                      <a:r>
                        <a:rPr lang="en-US"/>
                        <a:t>Age</a:t>
                      </a:r>
                    </a:p>
                  </a:txBody>
                  <a:tcPr/>
                </a:tc>
                <a:extLst>
                  <a:ext uri="{0D108BD9-81ED-4DB2-BD59-A6C34878D82A}">
                    <a16:rowId xmlns:a16="http://schemas.microsoft.com/office/drawing/2014/main" val="1948238778"/>
                  </a:ext>
                </a:extLst>
              </a:tr>
              <a:tr h="370840">
                <a:tc>
                  <a:txBody>
                    <a:bodyPr/>
                    <a:lstStyle/>
                    <a:p>
                      <a:r>
                        <a:rPr lang="en-US"/>
                        <a:t>Physical activity</a:t>
                      </a:r>
                    </a:p>
                  </a:txBody>
                  <a:tcPr/>
                </a:tc>
                <a:tc>
                  <a:txBody>
                    <a:bodyPr/>
                    <a:lstStyle/>
                    <a:p>
                      <a:r>
                        <a:rPr lang="en-US"/>
                        <a:t>Family history</a:t>
                      </a:r>
                    </a:p>
                  </a:txBody>
                  <a:tcPr/>
                </a:tc>
                <a:extLst>
                  <a:ext uri="{0D108BD9-81ED-4DB2-BD59-A6C34878D82A}">
                    <a16:rowId xmlns:a16="http://schemas.microsoft.com/office/drawing/2014/main" val="22959034"/>
                  </a:ext>
                </a:extLst>
              </a:tr>
              <a:tr h="370840">
                <a:tc>
                  <a:txBody>
                    <a:bodyPr/>
                    <a:lstStyle/>
                    <a:p>
                      <a:r>
                        <a:rPr lang="en-US"/>
                        <a:t>Cognitive training</a:t>
                      </a:r>
                    </a:p>
                  </a:txBody>
                  <a:tcPr/>
                </a:tc>
                <a:tc>
                  <a:txBody>
                    <a:bodyPr/>
                    <a:lstStyle/>
                    <a:p>
                      <a:r>
                        <a:rPr lang="en-US"/>
                        <a:t>APOE4 allele</a:t>
                      </a:r>
                    </a:p>
                  </a:txBody>
                  <a:tcPr/>
                </a:tc>
                <a:extLst>
                  <a:ext uri="{0D108BD9-81ED-4DB2-BD59-A6C34878D82A}">
                    <a16:rowId xmlns:a16="http://schemas.microsoft.com/office/drawing/2014/main" val="4028004038"/>
                  </a:ext>
                </a:extLst>
              </a:tr>
              <a:tr h="370840">
                <a:tc>
                  <a:txBody>
                    <a:bodyPr/>
                    <a:lstStyle/>
                    <a:p>
                      <a:r>
                        <a:rPr lang="en-US"/>
                        <a:t>Education</a:t>
                      </a:r>
                    </a:p>
                  </a:txBody>
                  <a:tcPr/>
                </a:tc>
                <a:tc>
                  <a:txBody>
                    <a:bodyPr/>
                    <a:lstStyle/>
                    <a:p>
                      <a:r>
                        <a:rPr lang="en-US"/>
                        <a:t>Down syndrome</a:t>
                      </a:r>
                    </a:p>
                  </a:txBody>
                  <a:tcPr/>
                </a:tc>
                <a:extLst>
                  <a:ext uri="{0D108BD9-81ED-4DB2-BD59-A6C34878D82A}">
                    <a16:rowId xmlns:a16="http://schemas.microsoft.com/office/drawing/2014/main" val="2115620005"/>
                  </a:ext>
                </a:extLst>
              </a:tr>
              <a:tr h="370840">
                <a:tc>
                  <a:txBody>
                    <a:bodyPr/>
                    <a:lstStyle/>
                    <a:p>
                      <a:endParaRPr lang="en-US"/>
                    </a:p>
                  </a:txBody>
                  <a:tcPr/>
                </a:tc>
                <a:tc>
                  <a:txBody>
                    <a:bodyPr/>
                    <a:lstStyle/>
                    <a:p>
                      <a:r>
                        <a:rPr lang="en-US"/>
                        <a:t>Head trauma</a:t>
                      </a:r>
                    </a:p>
                  </a:txBody>
                  <a:tcPr/>
                </a:tc>
                <a:extLst>
                  <a:ext uri="{0D108BD9-81ED-4DB2-BD59-A6C34878D82A}">
                    <a16:rowId xmlns:a16="http://schemas.microsoft.com/office/drawing/2014/main" val="584809499"/>
                  </a:ext>
                </a:extLst>
              </a:tr>
              <a:tr h="370840">
                <a:tc>
                  <a:txBody>
                    <a:bodyPr/>
                    <a:lstStyle/>
                    <a:p>
                      <a:endParaRPr lang="en-US"/>
                    </a:p>
                  </a:txBody>
                  <a:tcPr/>
                </a:tc>
                <a:tc>
                  <a:txBody>
                    <a:bodyPr/>
                    <a:lstStyle/>
                    <a:p>
                      <a:r>
                        <a:rPr lang="en-US"/>
                        <a:t>Limited formal education</a:t>
                      </a:r>
                    </a:p>
                  </a:txBody>
                  <a:tcPr/>
                </a:tc>
                <a:extLst>
                  <a:ext uri="{0D108BD9-81ED-4DB2-BD59-A6C34878D82A}">
                    <a16:rowId xmlns:a16="http://schemas.microsoft.com/office/drawing/2014/main" val="145561639"/>
                  </a:ext>
                </a:extLst>
              </a:tr>
              <a:tr h="370840">
                <a:tc>
                  <a:txBody>
                    <a:bodyPr/>
                    <a:lstStyle/>
                    <a:p>
                      <a:endParaRPr lang="en-US"/>
                    </a:p>
                  </a:txBody>
                  <a:tcPr/>
                </a:tc>
                <a:tc>
                  <a:txBody>
                    <a:bodyPr/>
                    <a:lstStyle/>
                    <a:p>
                      <a:r>
                        <a:rPr lang="en-US"/>
                        <a:t>Vascular risk factors</a:t>
                      </a:r>
                    </a:p>
                  </a:txBody>
                  <a:tcPr/>
                </a:tc>
                <a:extLst>
                  <a:ext uri="{0D108BD9-81ED-4DB2-BD59-A6C34878D82A}">
                    <a16:rowId xmlns:a16="http://schemas.microsoft.com/office/drawing/2014/main" val="1227501371"/>
                  </a:ext>
                </a:extLst>
              </a:tr>
              <a:tr h="370840">
                <a:tc>
                  <a:txBody>
                    <a:bodyPr/>
                    <a:lstStyle/>
                    <a:p>
                      <a:endParaRPr lang="en-US"/>
                    </a:p>
                  </a:txBody>
                  <a:tcPr/>
                </a:tc>
                <a:tc>
                  <a:txBody>
                    <a:bodyPr/>
                    <a:lstStyle/>
                    <a:p>
                      <a:r>
                        <a:rPr lang="en-US"/>
                        <a:t>Social isolation and loneliness</a:t>
                      </a:r>
                    </a:p>
                  </a:txBody>
                  <a:tcPr/>
                </a:tc>
                <a:extLst>
                  <a:ext uri="{0D108BD9-81ED-4DB2-BD59-A6C34878D82A}">
                    <a16:rowId xmlns:a16="http://schemas.microsoft.com/office/drawing/2014/main" val="2215817152"/>
                  </a:ext>
                </a:extLst>
              </a:tr>
            </a:tbl>
          </a:graphicData>
        </a:graphic>
      </p:graphicFrame>
    </p:spTree>
    <p:extLst>
      <p:ext uri="{BB962C8B-B14F-4D97-AF65-F5344CB8AC3E}">
        <p14:creationId xmlns:p14="http://schemas.microsoft.com/office/powerpoint/2010/main" val="3734579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AAB9DA-3DE3-AA99-7DFD-733430F041AE}"/>
              </a:ext>
            </a:extLst>
          </p:cNvPr>
          <p:cNvPicPr>
            <a:picLocks noChangeAspect="1"/>
          </p:cNvPicPr>
          <p:nvPr/>
        </p:nvPicPr>
        <p:blipFill>
          <a:blip r:embed="rId2"/>
          <a:stretch>
            <a:fillRect/>
          </a:stretch>
        </p:blipFill>
        <p:spPr>
          <a:xfrm>
            <a:off x="0" y="455910"/>
            <a:ext cx="9144000" cy="5946179"/>
          </a:xfrm>
          <a:prstGeom prst="rect">
            <a:avLst/>
          </a:prstGeom>
        </p:spPr>
      </p:pic>
    </p:spTree>
    <p:extLst>
      <p:ext uri="{BB962C8B-B14F-4D97-AF65-F5344CB8AC3E}">
        <p14:creationId xmlns:p14="http://schemas.microsoft.com/office/powerpoint/2010/main" val="36222619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5E970-086D-CC08-8227-0732693B75BA}"/>
              </a:ext>
            </a:extLst>
          </p:cNvPr>
          <p:cNvSpPr>
            <a:spLocks noGrp="1"/>
          </p:cNvSpPr>
          <p:nvPr>
            <p:ph type="title"/>
          </p:nvPr>
        </p:nvSpPr>
        <p:spPr>
          <a:xfrm>
            <a:off x="42041" y="23845"/>
            <a:ext cx="9059917" cy="1450757"/>
          </a:xfrm>
        </p:spPr>
        <p:txBody>
          <a:bodyPr>
            <a:normAutofit/>
          </a:bodyPr>
          <a:lstStyle/>
          <a:p>
            <a:r>
              <a:rPr lang="en-US"/>
              <a:t>Eligibility</a:t>
            </a:r>
          </a:p>
        </p:txBody>
      </p:sp>
      <p:sp>
        <p:nvSpPr>
          <p:cNvPr id="3" name="Content Placeholder 2">
            <a:extLst>
              <a:ext uri="{FF2B5EF4-FFF2-40B4-BE49-F238E27FC236}">
                <a16:creationId xmlns:a16="http://schemas.microsoft.com/office/drawing/2014/main" id="{663C9991-2BA0-6EBF-B002-BD947626D658}"/>
              </a:ext>
            </a:extLst>
          </p:cNvPr>
          <p:cNvSpPr>
            <a:spLocks noGrp="1"/>
          </p:cNvSpPr>
          <p:nvPr>
            <p:ph idx="1"/>
          </p:nvPr>
        </p:nvSpPr>
        <p:spPr>
          <a:xfrm>
            <a:off x="486628" y="1845734"/>
            <a:ext cx="7543801" cy="4023360"/>
          </a:xfrm>
        </p:spPr>
        <p:txBody>
          <a:bodyPr/>
          <a:lstStyle/>
          <a:p>
            <a:pPr marL="0" indent="0">
              <a:buNone/>
            </a:pPr>
            <a:r>
              <a:rPr lang="en-US" sz="2400"/>
              <a:t>Prerequisites</a:t>
            </a:r>
          </a:p>
          <a:p>
            <a:pPr>
              <a:buFont typeface="Arial" panose="020B0604020202020204" pitchFamily="34" charset="0"/>
              <a:buChar char="•"/>
            </a:pPr>
            <a:r>
              <a:rPr lang="en-US"/>
              <a:t>MCI due to AD or mild AD</a:t>
            </a:r>
          </a:p>
          <a:p>
            <a:pPr>
              <a:buFont typeface="Arial" panose="020B0604020202020204" pitchFamily="34" charset="0"/>
              <a:buChar char="•"/>
            </a:pPr>
            <a:r>
              <a:rPr lang="en-US"/>
              <a:t>Confirmed amyloid pathology (by CSF or PET)</a:t>
            </a:r>
          </a:p>
          <a:p>
            <a:pPr marL="0" indent="0">
              <a:buNone/>
            </a:pPr>
            <a:r>
              <a:rPr lang="en-US" sz="2400"/>
              <a:t>Testing</a:t>
            </a:r>
          </a:p>
          <a:p>
            <a:pPr>
              <a:buFont typeface="Arial" panose="020B0604020202020204" pitchFamily="34" charset="0"/>
              <a:buChar char="•"/>
            </a:pPr>
            <a:r>
              <a:rPr lang="en-US"/>
              <a:t>Cognitive assessment: MMSE &gt;/ 22, MoCA &gt;/= 17, CDR 0.5-1</a:t>
            </a:r>
          </a:p>
          <a:p>
            <a:pPr>
              <a:buFont typeface="Arial" panose="020B0604020202020204" pitchFamily="34" charset="0"/>
              <a:buChar char="•"/>
            </a:pPr>
            <a:r>
              <a:rPr lang="en-US"/>
              <a:t>MRI brain</a:t>
            </a:r>
          </a:p>
          <a:p>
            <a:pPr marL="0" indent="0">
              <a:buNone/>
            </a:pPr>
            <a:endParaRPr lang="en-US"/>
          </a:p>
        </p:txBody>
      </p:sp>
    </p:spTree>
    <p:extLst>
      <p:ext uri="{BB962C8B-B14F-4D97-AF65-F5344CB8AC3E}">
        <p14:creationId xmlns:p14="http://schemas.microsoft.com/office/powerpoint/2010/main" val="12514124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5A181-7551-A79D-E922-7DE755DDA7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E23BA-7F4F-6BA7-2F82-1F80A160E5BF}"/>
              </a:ext>
            </a:extLst>
          </p:cNvPr>
          <p:cNvSpPr>
            <a:spLocks noGrp="1"/>
          </p:cNvSpPr>
          <p:nvPr>
            <p:ph type="title"/>
          </p:nvPr>
        </p:nvSpPr>
        <p:spPr/>
        <p:txBody>
          <a:bodyPr/>
          <a:lstStyle/>
          <a:p>
            <a:r>
              <a:rPr lang="en-US"/>
              <a:t>Contraindications</a:t>
            </a:r>
          </a:p>
        </p:txBody>
      </p:sp>
      <p:sp>
        <p:nvSpPr>
          <p:cNvPr id="3" name="Content Placeholder 2">
            <a:extLst>
              <a:ext uri="{FF2B5EF4-FFF2-40B4-BE49-F238E27FC236}">
                <a16:creationId xmlns:a16="http://schemas.microsoft.com/office/drawing/2014/main" id="{B0ABE152-06A0-3E1B-7943-203FC57B1025}"/>
              </a:ext>
            </a:extLst>
          </p:cNvPr>
          <p:cNvSpPr>
            <a:spLocks noGrp="1"/>
          </p:cNvSpPr>
          <p:nvPr>
            <p:ph idx="1"/>
          </p:nvPr>
        </p:nvSpPr>
        <p:spPr>
          <a:xfrm>
            <a:off x="822959" y="1845734"/>
            <a:ext cx="7543801" cy="4250266"/>
          </a:xfrm>
        </p:spPr>
        <p:txBody>
          <a:bodyPr>
            <a:normAutofit fontScale="92500" lnSpcReduction="20000"/>
          </a:bodyPr>
          <a:lstStyle/>
          <a:p>
            <a:pPr>
              <a:buFont typeface="Arial" panose="020B0604020202020204" pitchFamily="34" charset="0"/>
              <a:buChar char="•"/>
            </a:pPr>
            <a:r>
              <a:rPr lang="en-US"/>
              <a:t>APOE E4 homozygotes</a:t>
            </a:r>
          </a:p>
          <a:p>
            <a:pPr>
              <a:buFont typeface="Arial" panose="020B0604020202020204" pitchFamily="34" charset="0"/>
              <a:buChar char="•"/>
            </a:pPr>
            <a:r>
              <a:rPr lang="en-US"/>
              <a:t>Moderate to severe dementia (CDR score &gt;1)</a:t>
            </a:r>
          </a:p>
          <a:p>
            <a:pPr>
              <a:buFont typeface="Arial" panose="020B0604020202020204" pitchFamily="34" charset="0"/>
              <a:buChar char="•"/>
            </a:pPr>
            <a:r>
              <a:rPr lang="en-US"/>
              <a:t>Non-Alzheimer’s disease pathologies as cause of cognitive impairment</a:t>
            </a:r>
          </a:p>
          <a:p>
            <a:pPr>
              <a:buFont typeface="Arial" panose="020B0604020202020204" pitchFamily="34" charset="0"/>
              <a:buChar char="•"/>
            </a:pPr>
            <a:r>
              <a:rPr lang="en-US"/>
              <a:t>Bleeding disorders</a:t>
            </a:r>
          </a:p>
          <a:p>
            <a:pPr>
              <a:buFont typeface="Arial" panose="020B0604020202020204" pitchFamily="34" charset="0"/>
              <a:buChar char="•"/>
            </a:pPr>
            <a:r>
              <a:rPr lang="en-US"/>
              <a:t>Anticoagulant therapy (warfarin, heparin, DOAC) or dual antiplatelet therapy</a:t>
            </a:r>
          </a:p>
          <a:p>
            <a:pPr>
              <a:buFont typeface="Arial" panose="020B0604020202020204" pitchFamily="34" charset="0"/>
              <a:buChar char="•"/>
            </a:pPr>
            <a:r>
              <a:rPr lang="en-US"/>
              <a:t>Significant vascular </a:t>
            </a:r>
            <a:r>
              <a:rPr lang="en-US" err="1"/>
              <a:t>comorbities</a:t>
            </a:r>
            <a:r>
              <a:rPr lang="en-US"/>
              <a:t> (CAA, prior stroke/TIA in last year, prior large artery occlusion or cerebral hemorrhage, multiple microhemorrhages or lacunar strokes, brain tumor, severe subcortical hyperintensities</a:t>
            </a:r>
          </a:p>
          <a:p>
            <a:pPr>
              <a:buFont typeface="Arial" panose="020B0604020202020204" pitchFamily="34" charset="0"/>
              <a:buChar char="•"/>
            </a:pPr>
            <a:r>
              <a:rPr lang="en-US"/>
              <a:t>Systemic treatment with immunosuppressants, immunoglobulins, or monoclonal antibodies that suppress immune system</a:t>
            </a:r>
          </a:p>
          <a:p>
            <a:pPr>
              <a:buFont typeface="Arial" panose="020B0604020202020204" pitchFamily="34" charset="0"/>
              <a:buChar char="•"/>
            </a:pPr>
            <a:r>
              <a:rPr lang="en-US"/>
              <a:t>Active autoimmune or immunologic disease</a:t>
            </a:r>
          </a:p>
          <a:p>
            <a:pPr>
              <a:buFont typeface="Arial" panose="020B0604020202020204" pitchFamily="34" charset="0"/>
              <a:buChar char="•"/>
            </a:pPr>
            <a:r>
              <a:rPr lang="en-US"/>
              <a:t>Inability to comply with MRI monitoring</a:t>
            </a:r>
          </a:p>
          <a:p>
            <a:pPr lvl="1"/>
            <a:endParaRPr lang="en-US"/>
          </a:p>
        </p:txBody>
      </p:sp>
    </p:spTree>
    <p:extLst>
      <p:ext uri="{BB962C8B-B14F-4D97-AF65-F5344CB8AC3E}">
        <p14:creationId xmlns:p14="http://schemas.microsoft.com/office/powerpoint/2010/main" val="26785960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0F13-1F7B-1D11-0766-355310CE2529}"/>
              </a:ext>
            </a:extLst>
          </p:cNvPr>
          <p:cNvSpPr>
            <a:spLocks noGrp="1"/>
          </p:cNvSpPr>
          <p:nvPr>
            <p:ph type="title" idx="4294967295"/>
          </p:nvPr>
        </p:nvSpPr>
        <p:spPr>
          <a:xfrm>
            <a:off x="0" y="127617"/>
            <a:ext cx="7543800" cy="720232"/>
          </a:xfrm>
        </p:spPr>
        <p:txBody>
          <a:bodyPr/>
          <a:lstStyle/>
          <a:p>
            <a:r>
              <a:rPr lang="en-US"/>
              <a:t>Side by Side Comparison</a:t>
            </a:r>
          </a:p>
        </p:txBody>
      </p:sp>
      <p:pic>
        <p:nvPicPr>
          <p:cNvPr id="13314" name="Picture 2" descr="Donanemab vs Lecanemab infographic">
            <a:extLst>
              <a:ext uri="{FF2B5EF4-FFF2-40B4-BE49-F238E27FC236}">
                <a16:creationId xmlns:a16="http://schemas.microsoft.com/office/drawing/2014/main" id="{B9B969F8-FEFD-BE61-E381-C18D46D31EC1}"/>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575034" y="847849"/>
            <a:ext cx="3993931" cy="5818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6906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8B6A94-8EF6-24BA-7A65-7593F7B8F7A8}"/>
              </a:ext>
            </a:extLst>
          </p:cNvPr>
          <p:cNvPicPr>
            <a:picLocks noChangeAspect="1"/>
          </p:cNvPicPr>
          <p:nvPr/>
        </p:nvPicPr>
        <p:blipFill>
          <a:blip r:embed="rId2"/>
          <a:srcRect l="288" t="17705" r="-288"/>
          <a:stretch/>
        </p:blipFill>
        <p:spPr>
          <a:xfrm>
            <a:off x="925794" y="546538"/>
            <a:ext cx="7292411" cy="5764924"/>
          </a:xfrm>
          <a:prstGeom prst="rect">
            <a:avLst/>
          </a:prstGeom>
        </p:spPr>
      </p:pic>
    </p:spTree>
    <p:extLst>
      <p:ext uri="{BB962C8B-B14F-4D97-AF65-F5344CB8AC3E}">
        <p14:creationId xmlns:p14="http://schemas.microsoft.com/office/powerpoint/2010/main" val="7965830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39" y="286604"/>
            <a:ext cx="7905121" cy="1450757"/>
          </a:xfrm>
        </p:spPr>
        <p:txBody>
          <a:bodyPr>
            <a:normAutofit/>
          </a:bodyPr>
          <a:lstStyle/>
          <a:p>
            <a:r>
              <a:rPr lang="en-US" sz="4000">
                <a:cs typeface="Arial" panose="020B0604020202020204" pitchFamily="34" charset="0"/>
              </a:rPr>
              <a:t>Cholinesterase Inhibitors: Side-Effects</a:t>
            </a:r>
          </a:p>
        </p:txBody>
      </p:sp>
      <p:sp>
        <p:nvSpPr>
          <p:cNvPr id="3" name="Content Placeholder 2"/>
          <p:cNvSpPr>
            <a:spLocks noGrp="1"/>
          </p:cNvSpPr>
          <p:nvPr>
            <p:ph idx="1"/>
          </p:nvPr>
        </p:nvSpPr>
        <p:spPr/>
        <p:txBody>
          <a:bodyPr>
            <a:normAutofit lnSpcReduction="10000"/>
          </a:bodyPr>
          <a:lstStyle/>
          <a:p>
            <a:pPr marL="0" indent="0">
              <a:spcBef>
                <a:spcPts val="2400"/>
              </a:spcBef>
              <a:buNone/>
            </a:pPr>
            <a:r>
              <a:rPr lang="en-US" sz="2400">
                <a:solidFill>
                  <a:schemeClr val="accent2"/>
                </a:solidFill>
                <a:latin typeface="Arial" charset="0"/>
              </a:rPr>
              <a:t>D</a:t>
            </a:r>
            <a:r>
              <a:rPr lang="en-US" sz="2400" b="0">
                <a:solidFill>
                  <a:schemeClr val="accent2"/>
                </a:solidFill>
                <a:latin typeface="Arial" charset="0"/>
              </a:rPr>
              <a:t>onepezil, Rivastigmine, Galantamine</a:t>
            </a:r>
            <a:endParaRPr lang="en-US" sz="2400">
              <a:solidFill>
                <a:schemeClr val="accent2"/>
              </a:solidFill>
              <a:latin typeface="Calibri" panose="020F0502020204030204" pitchFamily="34" charset="0"/>
              <a:cs typeface="Calibri" panose="020F0502020204030204" pitchFamily="34" charset="0"/>
            </a:endParaRPr>
          </a:p>
          <a:p>
            <a:pPr marL="0" indent="0">
              <a:spcBef>
                <a:spcPts val="2400"/>
              </a:spcBef>
              <a:buNone/>
            </a:pPr>
            <a:r>
              <a:rPr lang="en-US" sz="2400">
                <a:latin typeface="Calibri" panose="020F0502020204030204" pitchFamily="34" charset="0"/>
                <a:cs typeface="Calibri" panose="020F0502020204030204" pitchFamily="34" charset="0"/>
              </a:rPr>
              <a:t>GI side effects common (nausea, vomiting, diarrhea)</a:t>
            </a:r>
          </a:p>
          <a:p>
            <a:pPr marL="0" indent="0">
              <a:buNone/>
            </a:pPr>
            <a:r>
              <a:rPr lang="en-US" sz="2400">
                <a:latin typeface="Calibri" panose="020F0502020204030204" pitchFamily="34" charset="0"/>
                <a:cs typeface="Calibri" panose="020F0502020204030204" pitchFamily="34" charset="0"/>
              </a:rPr>
              <a:t>Bradycardia and syncope (infrequent)</a:t>
            </a:r>
          </a:p>
          <a:p>
            <a:pPr marL="0" indent="0">
              <a:buNone/>
            </a:pPr>
            <a:r>
              <a:rPr lang="en-US" sz="2400">
                <a:latin typeface="Calibri" panose="020F0502020204030204" pitchFamily="34" charset="0"/>
                <a:cs typeface="Calibri" panose="020F0502020204030204" pitchFamily="34" charset="0"/>
              </a:rPr>
              <a:t>Muscle cramps</a:t>
            </a:r>
          </a:p>
          <a:p>
            <a:pPr marL="0" indent="0">
              <a:buNone/>
            </a:pPr>
            <a:r>
              <a:rPr lang="en-US" sz="2400">
                <a:latin typeface="Calibri" panose="020F0502020204030204" pitchFamily="34" charset="0"/>
                <a:cs typeface="Calibri" panose="020F0502020204030204" pitchFamily="34" charset="0"/>
              </a:rPr>
              <a:t>Sleep disturbances and vivid dreams</a:t>
            </a:r>
          </a:p>
          <a:p>
            <a:pPr marL="0" indent="0">
              <a:buNone/>
            </a:pPr>
            <a:endParaRPr lang="en-US" sz="1000">
              <a:latin typeface="Calibri" panose="020F0502020204030204" pitchFamily="34" charset="0"/>
              <a:cs typeface="Calibri" panose="020F0502020204030204" pitchFamily="34" charset="0"/>
            </a:endParaRPr>
          </a:p>
          <a:p>
            <a:pPr marL="0" indent="0">
              <a:buNone/>
            </a:pPr>
            <a:r>
              <a:rPr lang="en-US" sz="2400">
                <a:latin typeface="Calibri" panose="020F0502020204030204" pitchFamily="34" charset="0"/>
                <a:cs typeface="Calibri" panose="020F0502020204030204" pitchFamily="34" charset="0"/>
              </a:rPr>
              <a:t>Use with caution in patients with COPD, cardiac conduction defects, peptic ulcer disease, or in those who will be receiving general anesthesia</a:t>
            </a:r>
          </a:p>
        </p:txBody>
      </p:sp>
    </p:spTree>
    <p:extLst>
      <p:ext uri="{BB962C8B-B14F-4D97-AF65-F5344CB8AC3E}">
        <p14:creationId xmlns:p14="http://schemas.microsoft.com/office/powerpoint/2010/main" val="1610634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757499" y="1098918"/>
            <a:ext cx="4471447" cy="644039"/>
          </a:xfrm>
        </p:spPr>
        <p:txBody>
          <a:bodyPr>
            <a:noAutofit/>
          </a:bodyPr>
          <a:lstStyle/>
          <a:p>
            <a:pPr eaLnBrk="1" hangingPunct="1"/>
            <a:r>
              <a:rPr lang="en-US"/>
              <a:t>Memantine</a:t>
            </a:r>
          </a:p>
        </p:txBody>
      </p:sp>
      <p:sp>
        <p:nvSpPr>
          <p:cNvPr id="102402" name="Content Placeholder 2"/>
          <p:cNvSpPr>
            <a:spLocks noGrp="1"/>
          </p:cNvSpPr>
          <p:nvPr>
            <p:ph idx="1"/>
          </p:nvPr>
        </p:nvSpPr>
        <p:spPr>
          <a:xfrm>
            <a:off x="521677" y="1961854"/>
            <a:ext cx="8382000" cy="4343400"/>
          </a:xfrm>
        </p:spPr>
        <p:txBody>
          <a:bodyPr>
            <a:normAutofit/>
          </a:bodyPr>
          <a:lstStyle/>
          <a:p>
            <a:pPr eaLnBrk="1" hangingPunct="1">
              <a:spcBef>
                <a:spcPts val="2400"/>
              </a:spcBef>
              <a:buFontTx/>
              <a:buChar char="•"/>
            </a:pPr>
            <a:r>
              <a:rPr lang="en-US" sz="2800" b="0">
                <a:latin typeface="Calibri" panose="020F0502020204030204" pitchFamily="34" charset="0"/>
                <a:cs typeface="Calibri" panose="020F0502020204030204" pitchFamily="34" charset="0"/>
              </a:rPr>
              <a:t>Neuroprotective effect is to reduce glutamate-mediated excitotoxicity</a:t>
            </a:r>
          </a:p>
          <a:p>
            <a:pPr eaLnBrk="1" hangingPunct="1">
              <a:spcBef>
                <a:spcPts val="2400"/>
              </a:spcBef>
              <a:buFontTx/>
              <a:buChar char="•"/>
            </a:pPr>
            <a:r>
              <a:rPr lang="en-US" sz="2800" b="0">
                <a:latin typeface="Calibri" panose="020F0502020204030204" pitchFamily="34" charset="0"/>
                <a:cs typeface="Calibri" panose="020F0502020204030204" pitchFamily="34" charset="0"/>
              </a:rPr>
              <a:t>Modest </a:t>
            </a:r>
            <a:r>
              <a:rPr lang="en-US" sz="2800" b="0" i="1">
                <a:latin typeface="Calibri" panose="020F0502020204030204" pitchFamily="34" charset="0"/>
                <a:cs typeface="Calibri" panose="020F0502020204030204" pitchFamily="34" charset="0"/>
              </a:rPr>
              <a:t>benefit</a:t>
            </a:r>
            <a:r>
              <a:rPr lang="en-US" sz="2800" b="0">
                <a:latin typeface="Calibri" panose="020F0502020204030204" pitchFamily="34" charset="0"/>
                <a:cs typeface="Calibri" panose="020F0502020204030204" pitchFamily="34" charset="0"/>
              </a:rPr>
              <a:t> on cognition, ADLs, and behavior </a:t>
            </a:r>
          </a:p>
          <a:p>
            <a:pPr eaLnBrk="1" hangingPunct="1">
              <a:spcBef>
                <a:spcPts val="2400"/>
              </a:spcBef>
              <a:buFontTx/>
              <a:buChar char="•"/>
            </a:pPr>
            <a:r>
              <a:rPr lang="en-US" sz="2800" b="0">
                <a:latin typeface="Calibri" panose="020F0502020204030204" pitchFamily="34" charset="0"/>
                <a:cs typeface="Calibri" panose="020F0502020204030204" pitchFamily="34" charset="0"/>
              </a:rPr>
              <a:t>Common adverse events: constipation, dizziness, headache</a:t>
            </a:r>
          </a:p>
        </p:txBody>
      </p:sp>
    </p:spTree>
    <p:extLst>
      <p:ext uri="{BB962C8B-B14F-4D97-AF65-F5344CB8AC3E}">
        <p14:creationId xmlns:p14="http://schemas.microsoft.com/office/powerpoint/2010/main" val="29452193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1C1350-2217-7EA7-79E9-4BC2AD285E00}"/>
              </a:ext>
            </a:extLst>
          </p:cNvPr>
          <p:cNvPicPr>
            <a:picLocks noChangeAspect="1"/>
          </p:cNvPicPr>
          <p:nvPr/>
        </p:nvPicPr>
        <p:blipFill>
          <a:blip r:embed="rId2"/>
          <a:stretch>
            <a:fillRect/>
          </a:stretch>
        </p:blipFill>
        <p:spPr>
          <a:xfrm>
            <a:off x="1433348" y="34159"/>
            <a:ext cx="6277303" cy="6277303"/>
          </a:xfrm>
          <a:prstGeom prst="rect">
            <a:avLst/>
          </a:prstGeom>
          <a:ln>
            <a:solidFill>
              <a:schemeClr val="accent1"/>
            </a:solidFill>
          </a:ln>
        </p:spPr>
      </p:pic>
    </p:spTree>
    <p:extLst>
      <p:ext uri="{BB962C8B-B14F-4D97-AF65-F5344CB8AC3E}">
        <p14:creationId xmlns:p14="http://schemas.microsoft.com/office/powerpoint/2010/main" val="15612128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34038" y="926797"/>
            <a:ext cx="7551174" cy="762000"/>
          </a:xfrm>
        </p:spPr>
        <p:txBody>
          <a:bodyPr>
            <a:normAutofit/>
          </a:bodyPr>
          <a:lstStyle/>
          <a:p>
            <a:pPr eaLnBrk="1" hangingPunct="1"/>
            <a:r>
              <a:rPr lang="en-US"/>
              <a:t>Summary</a:t>
            </a:r>
          </a:p>
        </p:txBody>
      </p:sp>
      <p:sp>
        <p:nvSpPr>
          <p:cNvPr id="110595" name="Rectangle 3"/>
          <p:cNvSpPr>
            <a:spLocks noGrp="1" noChangeArrowheads="1"/>
          </p:cNvSpPr>
          <p:nvPr>
            <p:ph idx="1"/>
          </p:nvPr>
        </p:nvSpPr>
        <p:spPr>
          <a:xfrm>
            <a:off x="533400" y="1950470"/>
            <a:ext cx="7924800" cy="4343400"/>
          </a:xfrm>
        </p:spPr>
        <p:txBody>
          <a:bodyPr>
            <a:normAutofit lnSpcReduction="10000"/>
          </a:bodyPr>
          <a:lstStyle/>
          <a:p>
            <a:pPr eaLnBrk="1" hangingPunct="1">
              <a:spcBef>
                <a:spcPct val="50000"/>
              </a:spcBef>
              <a:buFontTx/>
              <a:buChar char="•"/>
            </a:pPr>
            <a:r>
              <a:rPr lang="en-US" sz="2800" b="0"/>
              <a:t>Dementia is common in older adults but NOT an inherent part of aging</a:t>
            </a:r>
          </a:p>
          <a:p>
            <a:pPr eaLnBrk="1" hangingPunct="1">
              <a:spcBef>
                <a:spcPct val="50000"/>
              </a:spcBef>
              <a:buFontTx/>
              <a:buChar char="•"/>
            </a:pPr>
            <a:r>
              <a:rPr lang="en-US" sz="2800"/>
              <a:t>Basic e</a:t>
            </a:r>
            <a:r>
              <a:rPr lang="en-US" sz="2800" b="0"/>
              <a:t>valuation includes history with informant, physical &amp; functional assessment, focused labs, brain imaging</a:t>
            </a:r>
          </a:p>
          <a:p>
            <a:pPr eaLnBrk="1" hangingPunct="1">
              <a:spcBef>
                <a:spcPts val="2400"/>
              </a:spcBef>
              <a:buFontTx/>
              <a:buChar char="•"/>
            </a:pPr>
            <a:r>
              <a:rPr lang="en-US" sz="2800" b="0"/>
              <a:t>Biomarke</a:t>
            </a:r>
            <a:r>
              <a:rPr lang="en-US" sz="2800"/>
              <a:t>rs will play an increasing role in diagnosis and management</a:t>
            </a:r>
          </a:p>
          <a:p>
            <a:pPr eaLnBrk="1" hangingPunct="1">
              <a:spcBef>
                <a:spcPts val="2400"/>
              </a:spcBef>
              <a:buFontTx/>
              <a:buChar char="•"/>
            </a:pPr>
            <a:r>
              <a:rPr lang="en-US" sz="2800"/>
              <a:t>While therapeutic options are expanding, curative treatment has not yet been achieved </a:t>
            </a:r>
          </a:p>
          <a:p>
            <a:pPr marL="0" indent="0" eaLnBrk="1" hangingPunct="1">
              <a:spcBef>
                <a:spcPts val="2400"/>
              </a:spcBef>
              <a:buNone/>
            </a:pPr>
            <a:endParaRPr lang="en-US" sz="2800" b="0"/>
          </a:p>
        </p:txBody>
      </p:sp>
    </p:spTree>
    <p:extLst>
      <p:ext uri="{BB962C8B-B14F-4D97-AF65-F5344CB8AC3E}">
        <p14:creationId xmlns:p14="http://schemas.microsoft.com/office/powerpoint/2010/main" val="32829659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lderly woman flexing arms">
            <a:extLst>
              <a:ext uri="{FF2B5EF4-FFF2-40B4-BE49-F238E27FC236}">
                <a16:creationId xmlns:a16="http://schemas.microsoft.com/office/drawing/2014/main" id="{BA27C112-A5A4-AACE-9BC3-EAF7231D1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6" y="1217886"/>
            <a:ext cx="9144000" cy="4800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0B915E0-ADF2-46D1-9EE6-BA9C9A1ED151}"/>
              </a:ext>
            </a:extLst>
          </p:cNvPr>
          <p:cNvSpPr>
            <a:spLocks noGrp="1"/>
          </p:cNvSpPr>
          <p:nvPr>
            <p:ph type="title"/>
          </p:nvPr>
        </p:nvSpPr>
        <p:spPr>
          <a:xfrm>
            <a:off x="371015" y="-397882"/>
            <a:ext cx="7543800" cy="1450757"/>
          </a:xfrm>
        </p:spPr>
        <p:txBody>
          <a:bodyPr>
            <a:normAutofit/>
          </a:bodyPr>
          <a:lstStyle/>
          <a:p>
            <a:r>
              <a:rPr lang="en-US" sz="5400" b="1"/>
              <a:t>Thank you!</a:t>
            </a:r>
          </a:p>
        </p:txBody>
      </p:sp>
      <p:sp>
        <p:nvSpPr>
          <p:cNvPr id="3" name="Content Placeholder 2">
            <a:extLst>
              <a:ext uri="{FF2B5EF4-FFF2-40B4-BE49-F238E27FC236}">
                <a16:creationId xmlns:a16="http://schemas.microsoft.com/office/drawing/2014/main" id="{9886886C-FB8D-47A8-ABAC-42B83F47DE97}"/>
              </a:ext>
            </a:extLst>
          </p:cNvPr>
          <p:cNvSpPr>
            <a:spLocks noGrp="1"/>
          </p:cNvSpPr>
          <p:nvPr>
            <p:ph idx="1"/>
          </p:nvPr>
        </p:nvSpPr>
        <p:spPr/>
        <p:txBody>
          <a:bodyPr>
            <a:normAutofit/>
          </a:bodyPr>
          <a:lstStyle/>
          <a:p>
            <a:endParaRPr lang="en-US"/>
          </a:p>
          <a:p>
            <a:endParaRPr lang="en-US" sz="4000" i="1"/>
          </a:p>
          <a:p>
            <a:endParaRPr lang="en-US" sz="4000" i="1"/>
          </a:p>
          <a:p>
            <a:endParaRPr lang="en-US" sz="4000" i="1"/>
          </a:p>
          <a:p>
            <a:endParaRPr lang="en-US" sz="4000" i="1"/>
          </a:p>
          <a:p>
            <a:endParaRPr lang="en-US" sz="4000" i="1"/>
          </a:p>
          <a:p>
            <a:endParaRPr lang="en-US" sz="4000" i="1"/>
          </a:p>
        </p:txBody>
      </p:sp>
    </p:spTree>
    <p:extLst>
      <p:ext uri="{BB962C8B-B14F-4D97-AF65-F5344CB8AC3E}">
        <p14:creationId xmlns:p14="http://schemas.microsoft.com/office/powerpoint/2010/main" val="1874176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113D1-D07A-01B2-B106-5FF9E17D5E76}"/>
              </a:ext>
            </a:extLst>
          </p:cNvPr>
          <p:cNvSpPr>
            <a:spLocks noGrp="1"/>
          </p:cNvSpPr>
          <p:nvPr>
            <p:ph type="title"/>
          </p:nvPr>
        </p:nvSpPr>
        <p:spPr/>
        <p:txBody>
          <a:bodyPr>
            <a:normAutofit fontScale="90000"/>
          </a:bodyPr>
          <a:lstStyle/>
          <a:p>
            <a:r>
              <a:rPr lang="en-US"/>
              <a:t>Diagnostic and Statistical Manual of Mental Disorders (DSM-5)</a:t>
            </a:r>
          </a:p>
        </p:txBody>
      </p:sp>
      <p:sp>
        <p:nvSpPr>
          <p:cNvPr id="4" name="Rectangle 1">
            <a:extLst>
              <a:ext uri="{FF2B5EF4-FFF2-40B4-BE49-F238E27FC236}">
                <a16:creationId xmlns:a16="http://schemas.microsoft.com/office/drawing/2014/main" id="{F02A0E25-D99A-CE79-7792-1141E040C5BF}"/>
              </a:ext>
            </a:extLst>
          </p:cNvPr>
          <p:cNvSpPr>
            <a:spLocks noGrp="1" noChangeArrowheads="1"/>
          </p:cNvSpPr>
          <p:nvPr>
            <p:ph idx="1"/>
          </p:nvPr>
        </p:nvSpPr>
        <p:spPr bwMode="auto">
          <a:xfrm>
            <a:off x="485029" y="1952418"/>
            <a:ext cx="7750199"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chemeClr val="tx1"/>
                </a:solidFill>
                <a:effectLst/>
                <a:latin typeface="Arial" panose="020B0604020202020204" pitchFamily="34" charset="0"/>
              </a:rPr>
              <a:t>Major Neurocognitive Disorder  </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800">
                <a:solidFill>
                  <a:schemeClr val="tx1"/>
                </a:solidFill>
                <a:latin typeface="Calibri (Body)"/>
              </a:rPr>
              <a:t>S</a:t>
            </a:r>
            <a:r>
              <a:rPr kumimoji="0" lang="en-US" altLang="en-US" sz="1800" b="0" i="0" u="none" strike="noStrike" cap="none" normalizeH="0" baseline="0">
                <a:ln>
                  <a:noFill/>
                </a:ln>
                <a:solidFill>
                  <a:schemeClr val="tx1"/>
                </a:solidFill>
                <a:effectLst/>
                <a:latin typeface="Calibri (Body)"/>
              </a:rPr>
              <a:t>ignificant cognitive decline from a previous level of performance in</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0" i="0" u="none" strike="noStrike" cap="none" normalizeH="0" baseline="0">
                <a:ln>
                  <a:noFill/>
                </a:ln>
                <a:solidFill>
                  <a:schemeClr val="tx1"/>
                </a:solidFill>
                <a:effectLst/>
                <a:latin typeface="Calibri (Body)"/>
              </a:rPr>
              <a:t> one or more cognitive domains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Calibri (Body)"/>
              </a:rPr>
              <a:t>Deficits interfere with independence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Calibri (Body)"/>
              </a:rPr>
              <a:t>Nor due to other medical conditions, substance use,</a:t>
            </a:r>
            <a:r>
              <a:rPr lang="en-US" altLang="en-US" sz="1800">
                <a:solidFill>
                  <a:schemeClr val="tx1"/>
                </a:solidFill>
                <a:latin typeface="Calibri (Body)"/>
              </a:rPr>
              <a:t> </a:t>
            </a:r>
            <a:r>
              <a:rPr kumimoji="0" lang="en-US" altLang="en-US" sz="1800" b="0" i="0" u="none" strike="noStrike" cap="none" normalizeH="0" baseline="0">
                <a:ln>
                  <a:noFill/>
                </a:ln>
                <a:solidFill>
                  <a:schemeClr val="tx1"/>
                </a:solidFill>
                <a:effectLst/>
                <a:latin typeface="Calibri (Body)"/>
              </a:rPr>
              <a:t>or other mental disorders</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chemeClr val="tx1"/>
                </a:solidFill>
                <a:effectLst/>
                <a:latin typeface="Arial" panose="020B0604020202020204" pitchFamily="34" charset="0"/>
              </a:rPr>
              <a:t>Probable Alzheimer's Disease</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Calibri (Body)"/>
              </a:rPr>
              <a:t>Gradual onset and continuing cognitive decline.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Calibri (Body)"/>
              </a:rPr>
              <a:t>Initial and most prominent deficits in memory and learning.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Calibri (Body)"/>
              </a:rPr>
              <a:t>Cognitive deficits progressively worsen over time.</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8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chemeClr val="tx1"/>
                </a:solidFill>
                <a:effectLst/>
                <a:latin typeface="Arial" panose="020B0604020202020204" pitchFamily="34" charset="0"/>
              </a:rPr>
              <a:t>Possible Alzheimer's Disease</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Calibri (Body)"/>
              </a:rPr>
              <a:t>Like </a:t>
            </a:r>
            <a:r>
              <a:rPr lang="en-US" altLang="en-US" sz="1800">
                <a:solidFill>
                  <a:schemeClr val="tx1"/>
                </a:solidFill>
                <a:latin typeface="Calibri (Body)"/>
              </a:rPr>
              <a:t>probable, </a:t>
            </a:r>
            <a:r>
              <a:rPr kumimoji="0" lang="en-US" altLang="en-US" sz="1800" b="0" i="0" u="none" strike="noStrike" cap="none" normalizeH="0" baseline="0">
                <a:ln>
                  <a:noFill/>
                </a:ln>
                <a:solidFill>
                  <a:schemeClr val="tx1"/>
                </a:solidFill>
                <a:effectLst/>
                <a:latin typeface="Calibri (Body)"/>
              </a:rPr>
              <a:t>but with atypical clinical presentation or uncertain etiology.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latin typeface="Calibri (Body)"/>
              </a:rPr>
              <a:t>Requires additional evaluation and follow-up to confirm the diagnosis.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82749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AB7571-65B5-80C0-32EE-AB411203A519}"/>
              </a:ext>
            </a:extLst>
          </p:cNvPr>
          <p:cNvPicPr>
            <a:picLocks noChangeAspect="1"/>
          </p:cNvPicPr>
          <p:nvPr/>
        </p:nvPicPr>
        <p:blipFill>
          <a:blip r:embed="rId3"/>
          <a:stretch>
            <a:fillRect/>
          </a:stretch>
        </p:blipFill>
        <p:spPr>
          <a:xfrm>
            <a:off x="106273" y="917028"/>
            <a:ext cx="8931454" cy="5023943"/>
          </a:xfrm>
          <a:prstGeom prst="rect">
            <a:avLst/>
          </a:prstGeom>
        </p:spPr>
      </p:pic>
    </p:spTree>
    <p:extLst>
      <p:ext uri="{BB962C8B-B14F-4D97-AF65-F5344CB8AC3E}">
        <p14:creationId xmlns:p14="http://schemas.microsoft.com/office/powerpoint/2010/main" val="4216609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06D3-16F2-D2B8-7C7F-ED25C9AE0B22}"/>
              </a:ext>
            </a:extLst>
          </p:cNvPr>
          <p:cNvSpPr>
            <a:spLocks noGrp="1"/>
          </p:cNvSpPr>
          <p:nvPr>
            <p:ph type="title" idx="4294967295"/>
          </p:nvPr>
        </p:nvSpPr>
        <p:spPr>
          <a:xfrm>
            <a:off x="357188" y="287338"/>
            <a:ext cx="8786812" cy="1449387"/>
          </a:xfrm>
        </p:spPr>
        <p:txBody>
          <a:bodyPr/>
          <a:lstStyle/>
          <a:p>
            <a:r>
              <a:rPr lang="en-US"/>
              <a:t>Alzheimer’s Disease is a Continuum</a:t>
            </a:r>
          </a:p>
        </p:txBody>
      </p:sp>
      <p:pic>
        <p:nvPicPr>
          <p:cNvPr id="5" name="Picture 4">
            <a:extLst>
              <a:ext uri="{FF2B5EF4-FFF2-40B4-BE49-F238E27FC236}">
                <a16:creationId xmlns:a16="http://schemas.microsoft.com/office/drawing/2014/main" id="{86F9C057-430A-DCC7-433A-CECC1379FFFD}"/>
              </a:ext>
            </a:extLst>
          </p:cNvPr>
          <p:cNvPicPr>
            <a:picLocks noChangeAspect="1"/>
          </p:cNvPicPr>
          <p:nvPr/>
        </p:nvPicPr>
        <p:blipFill>
          <a:blip r:embed="rId2"/>
          <a:stretch>
            <a:fillRect/>
          </a:stretch>
        </p:blipFill>
        <p:spPr>
          <a:xfrm>
            <a:off x="140527" y="2143155"/>
            <a:ext cx="8862946" cy="2074972"/>
          </a:xfrm>
          <a:prstGeom prst="rect">
            <a:avLst/>
          </a:prstGeom>
        </p:spPr>
      </p:pic>
      <p:grpSp>
        <p:nvGrpSpPr>
          <p:cNvPr id="11" name="Group 10">
            <a:extLst>
              <a:ext uri="{FF2B5EF4-FFF2-40B4-BE49-F238E27FC236}">
                <a16:creationId xmlns:a16="http://schemas.microsoft.com/office/drawing/2014/main" id="{656F0F09-D410-5A66-A1BE-3137E1DD911D}"/>
              </a:ext>
            </a:extLst>
          </p:cNvPr>
          <p:cNvGrpSpPr/>
          <p:nvPr/>
        </p:nvGrpSpPr>
        <p:grpSpPr>
          <a:xfrm>
            <a:off x="252088" y="3993931"/>
            <a:ext cx="1608083" cy="2200297"/>
            <a:chOff x="252088" y="3993931"/>
            <a:chExt cx="1608083" cy="2200297"/>
          </a:xfrm>
        </p:grpSpPr>
        <p:sp>
          <p:nvSpPr>
            <p:cNvPr id="8" name="TextBox 7">
              <a:extLst>
                <a:ext uri="{FF2B5EF4-FFF2-40B4-BE49-F238E27FC236}">
                  <a16:creationId xmlns:a16="http://schemas.microsoft.com/office/drawing/2014/main" id="{06DC3095-7C93-8F96-DDEC-FF698663965C}"/>
                </a:ext>
              </a:extLst>
            </p:cNvPr>
            <p:cNvSpPr txBox="1"/>
            <p:nvPr/>
          </p:nvSpPr>
          <p:spPr>
            <a:xfrm>
              <a:off x="252088" y="4624568"/>
              <a:ext cx="1608083" cy="1569660"/>
            </a:xfrm>
            <a:prstGeom prst="rect">
              <a:avLst/>
            </a:prstGeom>
            <a:noFill/>
          </p:spPr>
          <p:txBody>
            <a:bodyPr wrap="square" rtlCol="0">
              <a:spAutoFit/>
            </a:bodyPr>
            <a:lstStyle/>
            <a:p>
              <a:pPr algn="ctr"/>
              <a:r>
                <a:rPr lang="en-US" sz="1600"/>
                <a:t>Biological changes may be occurring in the brain </a:t>
              </a:r>
              <a:r>
                <a:rPr lang="en-US" sz="1600" b="1"/>
                <a:t>up to 20 years </a:t>
              </a:r>
              <a:r>
                <a:rPr lang="en-US" sz="1600"/>
                <a:t>before symptoms start</a:t>
              </a:r>
            </a:p>
          </p:txBody>
        </p:sp>
        <p:sp>
          <p:nvSpPr>
            <p:cNvPr id="10" name="Arrow: Down 9">
              <a:extLst>
                <a:ext uri="{FF2B5EF4-FFF2-40B4-BE49-F238E27FC236}">
                  <a16:creationId xmlns:a16="http://schemas.microsoft.com/office/drawing/2014/main" id="{CA829C8B-54C3-8A7C-0B0A-7714DEDC7BCC}"/>
                </a:ext>
              </a:extLst>
            </p:cNvPr>
            <p:cNvSpPr/>
            <p:nvPr/>
          </p:nvSpPr>
          <p:spPr>
            <a:xfrm>
              <a:off x="924909" y="3993931"/>
              <a:ext cx="162750" cy="630637"/>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94804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5C742CBFD7464DB6FD5714C3C9AFF0" ma:contentTypeVersion="18" ma:contentTypeDescription="Create a new document." ma:contentTypeScope="" ma:versionID="b69bea23c14d4f12d3f7b91d8902ac02">
  <xsd:schema xmlns:xsd="http://www.w3.org/2001/XMLSchema" xmlns:xs="http://www.w3.org/2001/XMLSchema" xmlns:p="http://schemas.microsoft.com/office/2006/metadata/properties" xmlns:ns2="c6a150e9-571f-46dd-be5f-b16145ef198d" xmlns:ns3="d2cccd37-1529-4bdb-80e4-007982c42467" targetNamespace="http://schemas.microsoft.com/office/2006/metadata/properties" ma:root="true" ma:fieldsID="61f3ba138943ed813d333ee7f44d2c47" ns2:_="" ns3:_="">
    <xsd:import namespace="c6a150e9-571f-46dd-be5f-b16145ef198d"/>
    <xsd:import namespace="d2cccd37-1529-4bdb-80e4-007982c424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PCI_Doc" minOccurs="0"/>
                <xsd:element ref="ns2:MediaServiceOCR" minOccurs="0"/>
                <xsd:element ref="ns2:PHIConfidentialHighSev" minOccurs="0"/>
                <xsd:element ref="ns2:MediaServiceBillingMetadata" minOccurs="0"/>
                <xsd:element ref="ns2:MediaServiceLocation" minOccurs="0"/>
                <xsd:element ref="ns2:PHIConfidential" minOccurs="0"/>
                <xsd:element ref="ns2:CertFi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150e9-571f-46dd-be5f-b16145ef1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56e18de-48a1-42b9-a3a2-ae2a5555623c" ma:termSetId="09814cd3-568e-fe90-9814-8d621ff8fb84" ma:anchorId="fba54fb3-c3e1-fe81-a776-ca4b69148c4d" ma:open="true" ma:isKeyword="false">
      <xsd:complexType>
        <xsd:sequence>
          <xsd:element ref="pc:Terms" minOccurs="0" maxOccurs="1"/>
        </xsd:sequence>
      </xsd:complexType>
    </xsd:element>
    <xsd:element name="PCI_Doc" ma:index="19" nillable="true" ma:displayName="PCI_Doc" ma:internalName="PCI_Doc">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PHIConfidentialHighSev" ma:index="21" nillable="true" ma:displayName="PHIConfidentialHighSev" ma:internalName="PHIConfidentialHighSev">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PHIConfidential" ma:index="24" nillable="true" ma:displayName="PHIConfidential" ma:internalName="PHIConfidential">
      <xsd:simpleType>
        <xsd:restriction base="dms:Text"/>
      </xsd:simpleType>
    </xsd:element>
    <xsd:element name="CertFile" ma:index="25" nillable="true" ma:displayName="CertFile" ma:internalName="CertFil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cccd37-1529-4bdb-80e4-007982c4246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d306ad8-a6ea-4bc6-8e6b-f93722dd48d7}" ma:internalName="TaxCatchAll" ma:showField="CatchAllData" ma:web="d2cccd37-1529-4bdb-80e4-007982c424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a150e9-571f-46dd-be5f-b16145ef198d">
      <Terms xmlns="http://schemas.microsoft.com/office/infopath/2007/PartnerControls"/>
    </lcf76f155ced4ddcb4097134ff3c332f>
    <PHIConfidential xmlns="c6a150e9-571f-46dd-be5f-b16145ef198d" xsi:nil="true"/>
    <TaxCatchAll xmlns="d2cccd37-1529-4bdb-80e4-007982c42467" xsi:nil="true"/>
    <CertFile xmlns="c6a150e9-571f-46dd-be5f-b16145ef198d" xsi:nil="true"/>
    <PHIConfidentialHighSev xmlns="c6a150e9-571f-46dd-be5f-b16145ef198d" xsi:nil="true"/>
    <PCI_Doc xmlns="c6a150e9-571f-46dd-be5f-b16145ef198d" xsi:nil="true"/>
  </documentManagement>
</p:properties>
</file>

<file path=customXml/itemProps1.xml><?xml version="1.0" encoding="utf-8"?>
<ds:datastoreItem xmlns:ds="http://schemas.openxmlformats.org/officeDocument/2006/customXml" ds:itemID="{DC2C2909-A57E-4C6C-93BD-DB3C07DC3F5B}">
  <ds:schemaRefs>
    <ds:schemaRef ds:uri="c6a150e9-571f-46dd-be5f-b16145ef198d"/>
    <ds:schemaRef ds:uri="d2cccd37-1529-4bdb-80e4-007982c424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511480A-F76B-4F1B-A270-68E217B98741}">
  <ds:schemaRefs>
    <ds:schemaRef ds:uri="http://schemas.microsoft.com/sharepoint/v3/contenttype/forms"/>
  </ds:schemaRefs>
</ds:datastoreItem>
</file>

<file path=customXml/itemProps3.xml><?xml version="1.0" encoding="utf-8"?>
<ds:datastoreItem xmlns:ds="http://schemas.openxmlformats.org/officeDocument/2006/customXml" ds:itemID="{9A837E96-1E6B-4269-B232-70326DEBD416}">
  <ds:schemaRefs>
    <ds:schemaRef ds:uri="c6a150e9-571f-46dd-be5f-b16145ef198d"/>
    <ds:schemaRef ds:uri="d2cccd37-1529-4bdb-80e4-007982c4246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80</Slides>
  <Notes>41</Notes>
  <HiddenSlides>0</HiddenSlides>
  <ScaleCrop>false</ScaleCrop>
  <HeadingPairs>
    <vt:vector size="4" baseType="variant">
      <vt:variant>
        <vt:lpstr>Theme</vt:lpstr>
      </vt:variant>
      <vt:variant>
        <vt:i4>2</vt:i4>
      </vt:variant>
      <vt:variant>
        <vt:lpstr>Slide Titles</vt:lpstr>
      </vt:variant>
      <vt:variant>
        <vt:i4>80</vt:i4>
      </vt:variant>
    </vt:vector>
  </HeadingPairs>
  <TitlesOfParts>
    <vt:vector size="82" baseType="lpstr">
      <vt:lpstr>Custom Design</vt:lpstr>
      <vt:lpstr>Retrospect</vt:lpstr>
      <vt:lpstr>WiFi Info</vt:lpstr>
      <vt:lpstr>DEMENTIA</vt:lpstr>
      <vt:lpstr>Objectives</vt:lpstr>
      <vt:lpstr>Defining Dementia</vt:lpstr>
      <vt:lpstr>What Is Dementia?</vt:lpstr>
      <vt:lpstr>PowerPoint Presentation</vt:lpstr>
      <vt:lpstr>Risk Factors for Dementia</vt:lpstr>
      <vt:lpstr>Diagnostic and Statistical Manual of Mental Disorders (DSM-5)</vt:lpstr>
      <vt:lpstr>Alzheimer’s Disease is a Continuum</vt:lpstr>
      <vt:lpstr>National Institute on Aging-Alzheimer's Association (NIA-AA)</vt:lpstr>
      <vt:lpstr>Progression of Neurodegenerative Diseases</vt:lpstr>
      <vt:lpstr>Amyloid Hypothesis</vt:lpstr>
      <vt:lpstr>Hallmarks of Alzheimer’s</vt:lpstr>
      <vt:lpstr>The Genetics of Dementia</vt:lpstr>
      <vt:lpstr>Neurodegeneration Continuum</vt:lpstr>
      <vt:lpstr>Diagnosis</vt:lpstr>
      <vt:lpstr>PowerPoint Presentation</vt:lpstr>
      <vt:lpstr>Differential Diagnosis</vt:lpstr>
      <vt:lpstr>Dementia in Review</vt:lpstr>
      <vt:lpstr>How is AD Diagnosed?</vt:lpstr>
      <vt:lpstr>Assessment: Physical</vt:lpstr>
      <vt:lpstr>Assessment: History</vt:lpstr>
      <vt:lpstr>Cognitive Screening Tests</vt:lpstr>
      <vt:lpstr>Assessment: Labs</vt:lpstr>
      <vt:lpstr>Neuroimaging</vt:lpstr>
      <vt:lpstr>PowerPoint Presentation</vt:lpstr>
      <vt:lpstr>How is AD currently Diagnosed?</vt:lpstr>
      <vt:lpstr>Biomarkers</vt:lpstr>
      <vt:lpstr>Biomarkers and Trajectories in AD</vt:lpstr>
      <vt:lpstr>Revised ATN(+) Framework</vt:lpstr>
      <vt:lpstr>Biomarker Overview of AD Progression</vt:lpstr>
      <vt:lpstr>Applications for AD Biomarkers</vt:lpstr>
      <vt:lpstr>Biomarkers in Clinical Practice</vt:lpstr>
      <vt:lpstr>Most Promising BBM</vt:lpstr>
      <vt:lpstr>Amyloid Plasma Aβ42/Aβ40</vt:lpstr>
      <vt:lpstr>Tau</vt:lpstr>
      <vt:lpstr>Use of Ptau/A42 ratios in CSF</vt:lpstr>
      <vt:lpstr>Neurofilament Light (NfL)</vt:lpstr>
      <vt:lpstr>Plasma NfL</vt:lpstr>
      <vt:lpstr>Glial Fibrillary Acidic Protein (GFAP)</vt:lpstr>
      <vt:lpstr>Challenges</vt:lpstr>
      <vt:lpstr>Integrating BBM into Clinical Practice</vt:lpstr>
      <vt:lpstr>Integration of BBM into Patient Journey</vt:lpstr>
      <vt:lpstr>Future Potential for BBM</vt:lpstr>
      <vt:lpstr>Commercially Available AD Biomarkers</vt:lpstr>
      <vt:lpstr>PrecivityAD2</vt:lpstr>
      <vt:lpstr>LabCorp ATN Profile1</vt:lpstr>
      <vt:lpstr>Should APOE Be Included?</vt:lpstr>
      <vt:lpstr>Mr. M</vt:lpstr>
      <vt:lpstr>Mr. M</vt:lpstr>
      <vt:lpstr>Mild Cognitive Impairment</vt:lpstr>
      <vt:lpstr>MCI</vt:lpstr>
      <vt:lpstr>The Story Continues…</vt:lpstr>
      <vt:lpstr>Alzheimer’s Dementia</vt:lpstr>
      <vt:lpstr>Confirmation of Alzheimer’s</vt:lpstr>
      <vt:lpstr>Diagnosis Reporting</vt:lpstr>
      <vt:lpstr>Staging of Dementia</vt:lpstr>
      <vt:lpstr>Future Staging Model</vt:lpstr>
      <vt:lpstr>Strategy for BBM-based AD Staging</vt:lpstr>
      <vt:lpstr>After the Diagnosis</vt:lpstr>
      <vt:lpstr>Treatment Options</vt:lpstr>
      <vt:lpstr>Pharmacologic Management</vt:lpstr>
      <vt:lpstr>Monoclonal Antibody Therapy</vt:lpstr>
      <vt:lpstr>Reduced Amyloid Burden on PET</vt:lpstr>
      <vt:lpstr>Modest Clinical Outcomes</vt:lpstr>
      <vt:lpstr>Clinical Dementia Rating (CDR)</vt:lpstr>
      <vt:lpstr>PowerPoint Presentation</vt:lpstr>
      <vt:lpstr>ARIA-E and ARIA-H</vt:lpstr>
      <vt:lpstr>PowerPoint Presentation</vt:lpstr>
      <vt:lpstr>PowerPoint Presentation</vt:lpstr>
      <vt:lpstr>Eligibility</vt:lpstr>
      <vt:lpstr>Contraindications</vt:lpstr>
      <vt:lpstr>Side by Side Comparison</vt:lpstr>
      <vt:lpstr>PowerPoint Presentation</vt:lpstr>
      <vt:lpstr>Cholinesterase Inhibitors: Side-Effects</vt:lpstr>
      <vt:lpstr>Memantine</vt:lpstr>
      <vt:lpstr>PowerPoint Presentation</vt:lpstr>
      <vt:lpstr>Summary</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Casady</dc:creator>
  <cp:revision>1</cp:revision>
  <dcterms:created xsi:type="dcterms:W3CDTF">2013-05-28T17:39:18Z</dcterms:created>
  <dcterms:modified xsi:type="dcterms:W3CDTF">2025-03-27T10:49:15Z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0x010100595C742CBFD7464DB6FD5714C3C9AFF0</vt:lpwstr>
  </property>
  <property fmtid="{D5CDD505-2E9C-101B-9397-08002B2CF9AE}" pid="3" name="MediaServiceImageTags">
    <vt:lpwstr/>
  </property>
</Properties>
</file>