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6858000" cx="9144000"/>
  <p:notesSz cx="7010400" cy="9296400"/>
  <p:embeddedFontLst>
    <p:embeddedFont>
      <p:font typeface="Book Antiqua"/>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42" Type="http://schemas.openxmlformats.org/officeDocument/2006/relationships/slide" Target="slides/slide37.xml"/><Relationship Id="rId47" Type="http://schemas.openxmlformats.org/officeDocument/2006/relationships/slide" Target="slides/slide42.xml"/><Relationship Id="rId34" Type="http://schemas.openxmlformats.org/officeDocument/2006/relationships/slide" Target="slides/slide29.xml"/><Relationship Id="rId63" Type="http://schemas.openxmlformats.org/officeDocument/2006/relationships/font" Target="fonts/BookAntiqua-boldItalic.fntdata"/><Relationship Id="rId21" Type="http://schemas.openxmlformats.org/officeDocument/2006/relationships/slide" Target="slides/slide16.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45" Type="http://schemas.openxmlformats.org/officeDocument/2006/relationships/slide" Target="slides/slide40.xml"/><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53" Type="http://schemas.openxmlformats.org/officeDocument/2006/relationships/slide" Target="slides/slide48.xml"/><Relationship Id="rId11" Type="http://schemas.openxmlformats.org/officeDocument/2006/relationships/slide" Target="slides/slide6.xml"/><Relationship Id="rId58" Type="http://schemas.openxmlformats.org/officeDocument/2006/relationships/slide" Target="slides/slide53.xml"/><Relationship Id="rId66" Type="http://schemas.openxmlformats.org/officeDocument/2006/relationships/customXml" Target="../customXml/item3.xml"/><Relationship Id="rId5" Type="http://schemas.openxmlformats.org/officeDocument/2006/relationships/notesMaster" Target="notesMasters/notesMaster1.xml"/><Relationship Id="rId61" Type="http://schemas.openxmlformats.org/officeDocument/2006/relationships/font" Target="fonts/BookAntiqua-bold.fntdata"/><Relationship Id="rId19" Type="http://schemas.openxmlformats.org/officeDocument/2006/relationships/slide" Target="slides/slide14.xml"/><Relationship Id="rId43" Type="http://schemas.openxmlformats.org/officeDocument/2006/relationships/slide" Target="slides/slide38.xml"/><Relationship Id="rId48" Type="http://schemas.openxmlformats.org/officeDocument/2006/relationships/slide" Target="slides/slide43.xml"/><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56" Type="http://schemas.openxmlformats.org/officeDocument/2006/relationships/slide" Target="slides/slide51.xml"/><Relationship Id="rId14" Type="http://schemas.openxmlformats.org/officeDocument/2006/relationships/slide" Target="slides/slide9.xml"/><Relationship Id="rId64" Type="http://schemas.openxmlformats.org/officeDocument/2006/relationships/customXml" Target="../customXml/item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presProps" Target="presProps.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59" Type="http://schemas.openxmlformats.org/officeDocument/2006/relationships/slide" Target="slides/slide54.xml"/><Relationship Id="rId17" Type="http://schemas.openxmlformats.org/officeDocument/2006/relationships/slide" Target="slides/slide12.xml"/><Relationship Id="rId41" Type="http://schemas.openxmlformats.org/officeDocument/2006/relationships/slide" Target="slides/slide36.xml"/><Relationship Id="rId62" Type="http://schemas.openxmlformats.org/officeDocument/2006/relationships/font" Target="fonts/BookAntiqua-italic.fntdata"/><Relationship Id="rId20" Type="http://schemas.openxmlformats.org/officeDocument/2006/relationships/slide" Target="slides/slide15.xml"/><Relationship Id="rId54" Type="http://schemas.openxmlformats.org/officeDocument/2006/relationships/slide" Target="slides/slide49.xml"/><Relationship Id="rId1" Type="http://schemas.openxmlformats.org/officeDocument/2006/relationships/theme" Target="theme/theme1.xml"/><Relationship Id="rId6" Type="http://schemas.openxmlformats.org/officeDocument/2006/relationships/slide" Target="slides/slide1.xml"/><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57" Type="http://schemas.openxmlformats.org/officeDocument/2006/relationships/slide" Target="slides/slide52.xml"/><Relationship Id="rId15" Type="http://schemas.openxmlformats.org/officeDocument/2006/relationships/slide" Target="slides/slide10.xml"/><Relationship Id="rId44" Type="http://schemas.openxmlformats.org/officeDocument/2006/relationships/slide" Target="slides/slide39.xml"/><Relationship Id="rId31" Type="http://schemas.openxmlformats.org/officeDocument/2006/relationships/slide" Target="slides/slide26.xml"/><Relationship Id="rId60" Type="http://schemas.openxmlformats.org/officeDocument/2006/relationships/font" Target="fonts/BookAntiqua-regular.fntdata"/><Relationship Id="rId52" Type="http://schemas.openxmlformats.org/officeDocument/2006/relationships/slide" Target="slides/slide47.xml"/><Relationship Id="rId10" Type="http://schemas.openxmlformats.org/officeDocument/2006/relationships/slide" Target="slides/slide5.xml"/><Relationship Id="rId65" Type="http://schemas.openxmlformats.org/officeDocument/2006/relationships/customXml" Target="../customXml/item2.xml"/><Relationship Id="rId4" Type="http://schemas.openxmlformats.org/officeDocument/2006/relationships/slideMaster" Target="slideMasters/slideMaster1.xml"/><Relationship Id="rId9" Type="http://schemas.openxmlformats.org/officeDocument/2006/relationships/slide" Target="slides/slide4.xml"/><Relationship Id="rId39" Type="http://schemas.openxmlformats.org/officeDocument/2006/relationships/slide" Target="slides/slide34.xml"/><Relationship Id="rId13" Type="http://schemas.openxmlformats.org/officeDocument/2006/relationships/slide" Target="slides/slide8.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5138"/>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338" y="0"/>
            <a:ext cx="3038475" cy="465138"/>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8" name="Google Shape;88;p1: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9" name="Google Shape;89;p1: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0: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Chlamydia: cervicitis, conjunctivitis, perihepatitis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Perihepatitis (fitz-high-curtis) syndrome is more often assoc with chlamydia </a:t>
            </a:r>
            <a:endParaRPr/>
          </a:p>
          <a:p>
            <a:pPr indent="0" lvl="0" marL="0" rtl="0" algn="l">
              <a:spcBef>
                <a:spcPts val="360"/>
              </a:spcBef>
              <a:spcAft>
                <a:spcPts val="0"/>
              </a:spcAft>
              <a:buNone/>
            </a:pPr>
            <a:r>
              <a:rPr lang="en-US">
                <a:latin typeface="Calibri"/>
                <a:ea typeface="Calibri"/>
                <a:cs typeface="Calibri"/>
                <a:sym typeface="Calibri"/>
              </a:rPr>
              <a:t> </a:t>
            </a:r>
            <a:endParaRPr/>
          </a:p>
        </p:txBody>
      </p:sp>
      <p:sp>
        <p:nvSpPr>
          <p:cNvPr id="160" name="Google Shape;160;p10: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1: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Perihepatitis (fitz-high-curtis) syndrome is more often assoc with chlamydia </a:t>
            </a:r>
            <a:endParaRPr/>
          </a:p>
        </p:txBody>
      </p:sp>
      <p:sp>
        <p:nvSpPr>
          <p:cNvPr id="170" name="Google Shape;170;p11: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2: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More of an emphasis of pharyngeal swab to screen/test for gonorrhea than for chalmydia. Chlamydia is only rectal </a:t>
            </a:r>
            <a:endParaRPr/>
          </a:p>
          <a:p>
            <a:pPr indent="0" lvl="0" marL="0" rtl="0" algn="l">
              <a:spcBef>
                <a:spcPts val="360"/>
              </a:spcBef>
              <a:spcAft>
                <a:spcPts val="0"/>
              </a:spcAft>
              <a:buNone/>
            </a:pPr>
            <a:r>
              <a:rPr lang="en-US"/>
              <a:t>For gonorrhea – up to 30% of extragenital infections would be missed if only urogenital testing was done </a:t>
            </a:r>
            <a:endParaRPr/>
          </a:p>
        </p:txBody>
      </p:sp>
      <p:sp>
        <p:nvSpPr>
          <p:cNvPr id="178" name="Google Shape;178;p12: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3: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There is concern for antimicrobial resistance in gonorrhea. Most treatment failures occur in pharygeal infections and therefore this may contribute to abx resistance. Use ceftriaxone if able for pharygeal infections. </a:t>
            </a:r>
            <a:endParaRPr/>
          </a:p>
        </p:txBody>
      </p:sp>
      <p:sp>
        <p:nvSpPr>
          <p:cNvPr id="187" name="Google Shape;187;p13: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4: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Gonorrhea: cervicitis, urethritis, conjunctivitis </a:t>
            </a:r>
            <a:endParaRPr/>
          </a:p>
        </p:txBody>
      </p:sp>
      <p:sp>
        <p:nvSpPr>
          <p:cNvPr id="196" name="Google Shape;196;p14: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5: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Culture takes up to 6 months </a:t>
            </a:r>
            <a:endParaRPr/>
          </a:p>
          <a:p>
            <a:pPr indent="0" lvl="0" marL="0" rtl="0" algn="l">
              <a:spcBef>
                <a:spcPts val="360"/>
              </a:spcBef>
              <a:spcAft>
                <a:spcPts val="0"/>
              </a:spcAft>
              <a:buNone/>
            </a:pPr>
            <a:r>
              <a:rPr lang="en-US"/>
              <a:t>Pregnancy – can be associated with preterm delivery spontaneous ab, and infertility. Both treatment regimens include doxy so consultaiton and sensitivities would be ideal for treating symptomatic pregnant patients </a:t>
            </a:r>
            <a:endParaRPr/>
          </a:p>
        </p:txBody>
      </p:sp>
      <p:sp>
        <p:nvSpPr>
          <p:cNvPr id="206" name="Google Shape;206;p15: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6: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Women can be asymptomatic but tend to develop sxs at some point</a:t>
            </a:r>
            <a:endParaRPr/>
          </a:p>
          <a:p>
            <a:pPr indent="0" lvl="0" marL="0" rtl="0" algn="l">
              <a:spcBef>
                <a:spcPts val="360"/>
              </a:spcBef>
              <a:spcAft>
                <a:spcPts val="0"/>
              </a:spcAft>
              <a:buNone/>
            </a:pPr>
            <a:r>
              <a:rPr lang="en-US"/>
              <a:t>Men are more commonly asymptomatic </a:t>
            </a:r>
            <a:endParaRPr/>
          </a:p>
          <a:p>
            <a:pPr indent="0" lvl="0" marL="0" rtl="0" algn="l">
              <a:spcBef>
                <a:spcPts val="360"/>
              </a:spcBef>
              <a:spcAft>
                <a:spcPts val="0"/>
              </a:spcAft>
              <a:buNone/>
            </a:pPr>
            <a:r>
              <a:rPr lang="en-US"/>
              <a:t>Men often have spontaneous resolution within 10 days </a:t>
            </a:r>
            <a:endParaRPr/>
          </a:p>
          <a:p>
            <a:pPr indent="0" lvl="0" marL="0" rtl="0" algn="l">
              <a:spcBef>
                <a:spcPts val="360"/>
              </a:spcBef>
              <a:spcAft>
                <a:spcPts val="0"/>
              </a:spcAft>
              <a:buNone/>
            </a:pPr>
            <a:r>
              <a:t/>
            </a:r>
            <a:endParaRPr/>
          </a:p>
        </p:txBody>
      </p:sp>
      <p:sp>
        <p:nvSpPr>
          <p:cNvPr id="214" name="Google Shape;214;p16: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7: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Method of testing depends on availability and provider preference </a:t>
            </a:r>
            <a:endParaRPr/>
          </a:p>
          <a:p>
            <a:pPr indent="0" lvl="0" marL="0" rtl="0" algn="l">
              <a:spcBef>
                <a:spcPts val="360"/>
              </a:spcBef>
              <a:spcAft>
                <a:spcPts val="0"/>
              </a:spcAft>
              <a:buNone/>
            </a:pPr>
            <a:r>
              <a:rPr lang="en-US"/>
              <a:t>Not all NAAT assys are approved for use in male patients (check with lab) </a:t>
            </a:r>
            <a:endParaRPr/>
          </a:p>
          <a:p>
            <a:pPr indent="0" lvl="0" marL="0" rtl="0" algn="l">
              <a:spcBef>
                <a:spcPts val="360"/>
              </a:spcBef>
              <a:spcAft>
                <a:spcPts val="0"/>
              </a:spcAft>
              <a:buNone/>
            </a:pPr>
            <a:r>
              <a:rPr lang="en-US"/>
              <a:t>If positive for trich, definitely test for other STIs. Can also offer testing at time of testing for trich </a:t>
            </a:r>
            <a:endParaRPr/>
          </a:p>
        </p:txBody>
      </p:sp>
      <p:sp>
        <p:nvSpPr>
          <p:cNvPr id="223" name="Google Shape;223;p17: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8: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Grade 2C recommendation for pregnancy. </a:t>
            </a:r>
            <a:r>
              <a:rPr lang="en-US"/>
              <a:t>Manufacturer</a:t>
            </a:r>
            <a:r>
              <a:rPr lang="en-US"/>
              <a:t> reports metronidazole as contraindicated in the first trimester but CDC states treatment can be given at an stage of pregnancy. 2C designation indicates not all patient's will likely need to be treated. Must weight potential side-effects with potential for PROM and preterm labor. </a:t>
            </a:r>
            <a:endParaRPr/>
          </a:p>
          <a:p>
            <a:pPr indent="0" lvl="0" marL="0" rtl="0" algn="l">
              <a:spcBef>
                <a:spcPts val="360"/>
              </a:spcBef>
              <a:spcAft>
                <a:spcPts val="0"/>
              </a:spcAft>
              <a:buNone/>
            </a:pPr>
            <a:r>
              <a:rPr lang="en-US"/>
              <a:t>Alternative options are not as effective and should be avoided if possible. May be better for people who may be unable to complete mutli-day regimen </a:t>
            </a:r>
            <a:endParaRPr/>
          </a:p>
          <a:p>
            <a:pPr indent="0" lvl="0" marL="0" rtl="0" algn="l">
              <a:spcBef>
                <a:spcPts val="360"/>
              </a:spcBef>
              <a:spcAft>
                <a:spcPts val="0"/>
              </a:spcAft>
              <a:buNone/>
            </a:pPr>
            <a:r>
              <a:rPr lang="en-US"/>
              <a:t>Secindazole single dose is also a treatment for BV (may be a good option for co-infection)</a:t>
            </a:r>
            <a:endParaRPr/>
          </a:p>
          <a:p>
            <a:pPr indent="0" lvl="0" marL="0" rtl="0" algn="l">
              <a:spcBef>
                <a:spcPts val="360"/>
              </a:spcBef>
              <a:spcAft>
                <a:spcPts val="0"/>
              </a:spcAft>
              <a:buNone/>
            </a:pPr>
            <a:r>
              <a:rPr lang="en-US"/>
              <a:t>Vaginal metronidzole gel is not recommended because cure rates are &lt;50</a:t>
            </a:r>
            <a:endParaRPr/>
          </a:p>
          <a:p>
            <a:pPr indent="0" lvl="0" marL="0" rtl="0" algn="l">
              <a:spcBef>
                <a:spcPts val="360"/>
              </a:spcBef>
              <a:spcAft>
                <a:spcPts val="0"/>
              </a:spcAft>
              <a:buNone/>
            </a:pPr>
            <a:r>
              <a:rPr lang="en-US"/>
              <a:t>Few studies have been done to determine optimal dosing for men. One study showed multi-day regimen as more effective but due to the lack of overall evidence and the ease of a single dose regimen, this is what is recommended </a:t>
            </a:r>
            <a:endParaRPr/>
          </a:p>
        </p:txBody>
      </p:sp>
      <p:sp>
        <p:nvSpPr>
          <p:cNvPr id="231" name="Google Shape;231;p18: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0" name="Google Shape;240;p19: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Very rare in females prior to start of sexual activity (oral sexual activity counts)</a:t>
            </a:r>
            <a:endParaRPr/>
          </a:p>
          <a:p>
            <a:pPr indent="0" lvl="0" marL="0" rtl="0" algn="l">
              <a:spcBef>
                <a:spcPts val="360"/>
              </a:spcBef>
              <a:spcAft>
                <a:spcPts val="0"/>
              </a:spcAft>
              <a:buNone/>
            </a:pPr>
            <a:r>
              <a:t/>
            </a:r>
            <a:endParaRPr/>
          </a:p>
        </p:txBody>
      </p:sp>
      <p:sp>
        <p:nvSpPr>
          <p:cNvPr id="241" name="Google Shape;241;p19: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5" name="Google Shape;95;p2: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6" name="Google Shape;96;p2: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20: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BV typically only causes discharge so if there are other symptoms it is likely that there is another pathogen causing those symptoms </a:t>
            </a:r>
            <a:endParaRPr/>
          </a:p>
          <a:p>
            <a:pPr indent="0" lvl="0" marL="0" rtl="0" algn="l">
              <a:spcBef>
                <a:spcPts val="360"/>
              </a:spcBef>
              <a:spcAft>
                <a:spcPts val="0"/>
              </a:spcAft>
              <a:buNone/>
            </a:pPr>
            <a:r>
              <a:rPr lang="en-US"/>
              <a:t>Whiff-amine test: fishy odor when 10% KOH added to sample of vaginal discharge </a:t>
            </a:r>
            <a:endParaRPr/>
          </a:p>
          <a:p>
            <a:pPr indent="0" lvl="0" marL="0" rtl="0" algn="l">
              <a:spcBef>
                <a:spcPts val="360"/>
              </a:spcBef>
              <a:spcAft>
                <a:spcPts val="0"/>
              </a:spcAft>
              <a:buNone/>
            </a:pPr>
            <a:r>
              <a:rPr lang="en-US"/>
              <a:t>Gram stain is gold standard but mostly only used for research purposes </a:t>
            </a:r>
            <a:endParaRPr/>
          </a:p>
          <a:p>
            <a:pPr indent="0" lvl="0" marL="0" rtl="0" algn="l">
              <a:spcBef>
                <a:spcPts val="360"/>
              </a:spcBef>
              <a:spcAft>
                <a:spcPts val="0"/>
              </a:spcAft>
              <a:buNone/>
            </a:pPr>
            <a:r>
              <a:rPr lang="en-US"/>
              <a:t>G</a:t>
            </a:r>
            <a:endParaRPr/>
          </a:p>
        </p:txBody>
      </p:sp>
      <p:sp>
        <p:nvSpPr>
          <p:cNvPr id="248" name="Google Shape;248;p20: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21: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Treatment is not indicated for non-symptomatic patients (whether or not they are pregnant) unless they will be undergoing a gyn procedure involving the vagina </a:t>
            </a:r>
            <a:endParaRPr/>
          </a:p>
          <a:p>
            <a:pPr indent="0" lvl="0" marL="0" rtl="0" algn="l">
              <a:spcBef>
                <a:spcPts val="360"/>
              </a:spcBef>
              <a:spcAft>
                <a:spcPts val="0"/>
              </a:spcAft>
              <a:buNone/>
            </a:pPr>
            <a:r>
              <a:rPr lang="en-US"/>
              <a:t>PO formulations are recommended for pregnancy (higher efficacy for upper genital tract). Topical formulations can be offered. </a:t>
            </a:r>
            <a:endParaRPr/>
          </a:p>
          <a:p>
            <a:pPr indent="0" lvl="0" marL="0" rtl="0" algn="l">
              <a:spcBef>
                <a:spcPts val="360"/>
              </a:spcBef>
              <a:spcAft>
                <a:spcPts val="0"/>
              </a:spcAft>
              <a:buNone/>
            </a:pPr>
            <a:r>
              <a:rPr lang="en-US"/>
              <a:t>In the study, 35% recurrence rate in treatment group of men and women, 63% recurrence rate in group with only women treated  </a:t>
            </a:r>
            <a:endParaRPr/>
          </a:p>
        </p:txBody>
      </p:sp>
      <p:sp>
        <p:nvSpPr>
          <p:cNvPr id="258" name="Google Shape;258;p21: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22: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Assoc organisms: gonorrhea, chlamydia, trichomonas, Mgen, gardnerella, H. influenzae, facultative anaerobes, enteric gram negative rods, strep agalactiae </a:t>
            </a:r>
            <a:endParaRPr/>
          </a:p>
          <a:p>
            <a:pPr indent="0" lvl="0" marL="0" rtl="0" algn="l">
              <a:spcBef>
                <a:spcPts val="360"/>
              </a:spcBef>
              <a:spcAft>
                <a:spcPts val="0"/>
              </a:spcAft>
              <a:buNone/>
            </a:pPr>
            <a:r>
              <a:rPr lang="en-US"/>
              <a:t>Addition of metronidazole for coverage of anaerobic organisms</a:t>
            </a:r>
            <a:endParaRPr/>
          </a:p>
        </p:txBody>
      </p:sp>
      <p:sp>
        <p:nvSpPr>
          <p:cNvPr id="270" name="Google Shape;270;p22: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8" name="Google Shape;278;p23: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9" name="Google Shape;279;p23: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5" name="Google Shape;285;p24: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Most people with HSV-1 acquire it during childhood </a:t>
            </a:r>
            <a:endParaRPr/>
          </a:p>
        </p:txBody>
      </p:sp>
      <p:sp>
        <p:nvSpPr>
          <p:cNvPr id="286" name="Google Shape;286;p24: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5: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292" name="Google Shape;292;p2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6: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Screen for other STIs, including HIV </a:t>
            </a:r>
            <a:endParaRPr/>
          </a:p>
          <a:p>
            <a:pPr indent="0" lvl="0" marL="0" rtl="0" algn="l">
              <a:spcBef>
                <a:spcPts val="360"/>
              </a:spcBef>
              <a:spcAft>
                <a:spcPts val="0"/>
              </a:spcAft>
              <a:buNone/>
            </a:pPr>
            <a:r>
              <a:rPr lang="en-US"/>
              <a:t>Can also use valacyclovir or famciclovir </a:t>
            </a:r>
            <a:endParaRPr/>
          </a:p>
          <a:p>
            <a:pPr indent="0" lvl="0" marL="0" rtl="0" algn="l">
              <a:spcBef>
                <a:spcPts val="360"/>
              </a:spcBef>
              <a:spcAft>
                <a:spcPts val="0"/>
              </a:spcAft>
              <a:buNone/>
            </a:pPr>
            <a:r>
              <a:rPr lang="en-US"/>
              <a:t>Pregnancy doses differ </a:t>
            </a:r>
            <a:endParaRPr/>
          </a:p>
          <a:p>
            <a:pPr indent="0" lvl="0" marL="0" rtl="0" algn="l">
              <a:spcBef>
                <a:spcPts val="360"/>
              </a:spcBef>
              <a:spcAft>
                <a:spcPts val="0"/>
              </a:spcAft>
              <a:buNone/>
            </a:pPr>
            <a:r>
              <a:t/>
            </a:r>
            <a:endParaRPr/>
          </a:p>
        </p:txBody>
      </p:sp>
      <p:sp>
        <p:nvSpPr>
          <p:cNvPr id="302" name="Google Shape;302;p26: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0" name="Google Shape;310;p28: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Non-trep testing = non-specific, tests for cardiolipin antigen. WIll remain positive after infection, may eventually become negatvive again but not in all patients. </a:t>
            </a:r>
            <a:endParaRPr/>
          </a:p>
          <a:p>
            <a:pPr indent="0" lvl="0" marL="0" rtl="0" algn="l">
              <a:spcBef>
                <a:spcPts val="360"/>
              </a:spcBef>
              <a:spcAft>
                <a:spcPts val="0"/>
              </a:spcAft>
              <a:buNone/>
            </a:pPr>
            <a:r>
              <a:rPr lang="en-US"/>
              <a:t>Treponemal testing = specific, detects antibodies to T. pallidum </a:t>
            </a:r>
            <a:endParaRPr/>
          </a:p>
          <a:p>
            <a:pPr indent="0" lvl="0" marL="0" rtl="0" algn="l">
              <a:spcBef>
                <a:spcPts val="360"/>
              </a:spcBef>
              <a:spcAft>
                <a:spcPts val="0"/>
              </a:spcAft>
              <a:buNone/>
            </a:pPr>
            <a:r>
              <a:rPr lang="en-US"/>
              <a:t> -There are different types of treponemal tests (enzyme immunoassay, chemiluminescence assay, florescent treponemal antibody assay, treponema pallidum particle agglutination (TPPA)</a:t>
            </a:r>
            <a:endParaRPr/>
          </a:p>
        </p:txBody>
      </p:sp>
      <p:sp>
        <p:nvSpPr>
          <p:cNvPr id="311" name="Google Shape;311;p28: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9: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Physical exam requires inspection of all sites of possible exposure. Oral, urogenital, perirectal.</a:t>
            </a:r>
            <a:endParaRPr/>
          </a:p>
          <a:p>
            <a:pPr indent="0" lvl="0" marL="0" rtl="0" algn="l">
              <a:spcBef>
                <a:spcPts val="360"/>
              </a:spcBef>
              <a:spcAft>
                <a:spcPts val="0"/>
              </a:spcAft>
              <a:buNone/>
            </a:pPr>
            <a:r>
              <a:rPr lang="en-US"/>
              <a:t>Primary syph: can sometimes instead present as multiple painful lesions </a:t>
            </a:r>
            <a:endParaRPr/>
          </a:p>
          <a:p>
            <a:pPr indent="0" lvl="0" marL="0" rtl="0" algn="l">
              <a:spcBef>
                <a:spcPts val="360"/>
              </a:spcBef>
              <a:spcAft>
                <a:spcPts val="0"/>
              </a:spcAft>
              <a:buNone/>
            </a:pPr>
            <a:r>
              <a:rPr lang="en-US"/>
              <a:t>Tertiary syph: gummas = granulomas that appear as soft tumors throughout the body, cardiac (aortitis, aortic anneuysm, CAD). This typically appears 15-30 years of untreated syphilis </a:t>
            </a:r>
            <a:endParaRPr/>
          </a:p>
          <a:p>
            <a:pPr indent="0" lvl="0" marL="0" rtl="0" algn="l">
              <a:spcBef>
                <a:spcPts val="360"/>
              </a:spcBef>
              <a:spcAft>
                <a:spcPts val="0"/>
              </a:spcAft>
              <a:buNone/>
            </a:pPr>
            <a:r>
              <a:rPr lang="en-US"/>
              <a:t>Latent syph. Early = &lt;12 months, Late = &gt;12 months </a:t>
            </a:r>
            <a:endParaRPr/>
          </a:p>
          <a:p>
            <a:pPr indent="0" lvl="0" marL="0" rtl="0" algn="l">
              <a:spcBef>
                <a:spcPts val="360"/>
              </a:spcBef>
              <a:spcAft>
                <a:spcPts val="0"/>
              </a:spcAft>
              <a:buNone/>
            </a:pPr>
            <a:r>
              <a:t/>
            </a:r>
            <a:endParaRPr/>
          </a:p>
        </p:txBody>
      </p:sp>
      <p:sp>
        <p:nvSpPr>
          <p:cNvPr id="320" name="Google Shape;320;p29: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30: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Treatment depends on the stage you are in. Also differs for pregnant individuals. </a:t>
            </a:r>
            <a:endParaRPr/>
          </a:p>
          <a:p>
            <a:pPr indent="0" lvl="0" marL="0" rtl="0" algn="l">
              <a:spcBef>
                <a:spcPts val="360"/>
              </a:spcBef>
              <a:spcAft>
                <a:spcPts val="0"/>
              </a:spcAft>
              <a:buNone/>
            </a:pPr>
            <a:r>
              <a:rPr lang="en-US"/>
              <a:t>Titer reponse depends on stage of syphilis. Typically first check 6 months after treatment. With late/tertiary may take up to 2 years for full </a:t>
            </a:r>
            <a:r>
              <a:rPr lang="en-US"/>
              <a:t>response</a:t>
            </a:r>
            <a:r>
              <a:rPr lang="en-US"/>
              <a:t>. If they do not reach 4-fold decline, considered a treatment failure vs reinfection.</a:t>
            </a:r>
            <a:endParaRPr/>
          </a:p>
        </p:txBody>
      </p:sp>
      <p:sp>
        <p:nvSpPr>
          <p:cNvPr id="327" name="Google Shape;327;p30: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2" name="Google Shape;102;p3: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3" name="Google Shape;103;p3: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1: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333" name="Google Shape;333;p3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2: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338" name="Google Shape;338;p3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3: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343" name="Google Shape;343;p3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34: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Primary – genital ulcer that spontaneously heals within a few days. Easily missed </a:t>
            </a:r>
            <a:endParaRPr/>
          </a:p>
          <a:p>
            <a:pPr indent="0" lvl="0" marL="0" rtl="0" algn="l">
              <a:spcBef>
                <a:spcPts val="360"/>
              </a:spcBef>
              <a:spcAft>
                <a:spcPts val="0"/>
              </a:spcAft>
              <a:buNone/>
            </a:pPr>
            <a:r>
              <a:rPr lang="en-US"/>
              <a:t>Secondary – inguinal lymphadenitis. More common in men. Anorectal syndrome – sxs of proctocolitis; pain, discharge tenesmus, constipaiton </a:t>
            </a:r>
            <a:endParaRPr/>
          </a:p>
          <a:p>
            <a:pPr indent="0" lvl="0" marL="0" rtl="0" algn="l">
              <a:spcBef>
                <a:spcPts val="360"/>
              </a:spcBef>
              <a:spcAft>
                <a:spcPts val="0"/>
              </a:spcAft>
              <a:buNone/>
            </a:pPr>
            <a:r>
              <a:rPr lang="en-US"/>
              <a:t> Late – occurs if not (properly) treated. Genital elephantiasis, anal fistulae and strictures, frozen pelvis, and infertility </a:t>
            </a:r>
            <a:endParaRPr/>
          </a:p>
          <a:p>
            <a:pPr indent="0" lvl="0" marL="0" rtl="0" algn="l">
              <a:spcBef>
                <a:spcPts val="360"/>
              </a:spcBef>
              <a:spcAft>
                <a:spcPts val="0"/>
              </a:spcAft>
              <a:buNone/>
            </a:pPr>
            <a:r>
              <a:rPr lang="en-US"/>
              <a:t>PCR-based genotyping is not widely available in US. Serologic testing can be helpful but can't differentiate from prior infection </a:t>
            </a:r>
            <a:endParaRPr/>
          </a:p>
          <a:p>
            <a:pPr indent="0" lvl="0" marL="0" rtl="0" algn="l">
              <a:spcBef>
                <a:spcPts val="360"/>
              </a:spcBef>
              <a:spcAft>
                <a:spcPts val="0"/>
              </a:spcAft>
              <a:buNone/>
            </a:pPr>
            <a:r>
              <a:t/>
            </a:r>
            <a:endParaRPr/>
          </a:p>
        </p:txBody>
      </p:sp>
      <p:sp>
        <p:nvSpPr>
          <p:cNvPr id="352" name="Google Shape;352;p34: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5: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360" name="Google Shape;360;p3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36: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Approx ½ of men with chancroid develop lymphadenitis, less common in women </a:t>
            </a:r>
            <a:endParaRPr/>
          </a:p>
          <a:p>
            <a:pPr indent="0" lvl="0" marL="0" rtl="0" algn="l">
              <a:spcBef>
                <a:spcPts val="360"/>
              </a:spcBef>
              <a:spcAft>
                <a:spcPts val="0"/>
              </a:spcAft>
              <a:buNone/>
            </a:pPr>
            <a:r>
              <a:rPr lang="en-US"/>
              <a:t>Lymph nodes may undergo liquefication and turn into buboes </a:t>
            </a:r>
            <a:endParaRPr/>
          </a:p>
          <a:p>
            <a:pPr indent="0" lvl="0" marL="0" rtl="0" algn="l">
              <a:spcBef>
                <a:spcPts val="360"/>
              </a:spcBef>
              <a:spcAft>
                <a:spcPts val="0"/>
              </a:spcAft>
              <a:buNone/>
            </a:pPr>
            <a:r>
              <a:t/>
            </a:r>
            <a:endParaRPr/>
          </a:p>
        </p:txBody>
      </p:sp>
      <p:sp>
        <p:nvSpPr>
          <p:cNvPr id="366" name="Google Shape;366;p36: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7: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375" name="Google Shape;375;p3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8: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380" name="Google Shape;380;p3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39: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Warts are usually same color as skin, cauliflower-like, flat, papular, or keratotic</a:t>
            </a:r>
            <a:endParaRPr/>
          </a:p>
          <a:p>
            <a:pPr indent="0" lvl="0" marL="0" rtl="0" algn="l">
              <a:spcBef>
                <a:spcPts val="360"/>
              </a:spcBef>
              <a:spcAft>
                <a:spcPts val="0"/>
              </a:spcAft>
              <a:buNone/>
            </a:pPr>
            <a:r>
              <a:rPr lang="en-US"/>
              <a:t>Sxs: asx, burning, itching </a:t>
            </a:r>
            <a:endParaRPr/>
          </a:p>
        </p:txBody>
      </p:sp>
      <p:sp>
        <p:nvSpPr>
          <p:cNvPr id="386" name="Google Shape;386;p39: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4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40: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Ideal treatment depends on location of wart, physician skill, and patient preference</a:t>
            </a:r>
            <a:endParaRPr/>
          </a:p>
          <a:p>
            <a:pPr indent="0" lvl="0" marL="0" rtl="0" algn="l">
              <a:spcBef>
                <a:spcPts val="360"/>
              </a:spcBef>
              <a:spcAft>
                <a:spcPts val="0"/>
              </a:spcAft>
              <a:buNone/>
            </a:pPr>
            <a:r>
              <a:rPr lang="en-US"/>
              <a:t>A rating = consistent, good quality patient-oriented evidence </a:t>
            </a:r>
            <a:endParaRPr/>
          </a:p>
          <a:p>
            <a:pPr indent="0" lvl="0" marL="0" rtl="0" algn="l">
              <a:spcBef>
                <a:spcPts val="360"/>
              </a:spcBef>
              <a:spcAft>
                <a:spcPts val="0"/>
              </a:spcAft>
              <a:buNone/>
            </a:pPr>
            <a:r>
              <a:rPr lang="en-US"/>
              <a:t>C = concensus, disease-oriented evidence, usual practice, ex or case series </a:t>
            </a:r>
            <a:endParaRPr/>
          </a:p>
        </p:txBody>
      </p:sp>
      <p:sp>
        <p:nvSpPr>
          <p:cNvPr id="396" name="Google Shape;396;p40: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How you word your questions matters </a:t>
            </a:r>
            <a:endParaRPr/>
          </a:p>
          <a:p>
            <a:pPr indent="0" lvl="0" marL="0" rtl="0" algn="l">
              <a:spcBef>
                <a:spcPts val="360"/>
              </a:spcBef>
              <a:spcAft>
                <a:spcPts val="0"/>
              </a:spcAft>
              <a:buNone/>
            </a:pPr>
            <a:r>
              <a:rPr lang="en-US"/>
              <a:t> AVOID                   USE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Are you married? --&gt; What is your current relationship status? </a:t>
            </a:r>
            <a:endParaRPr/>
          </a:p>
          <a:p>
            <a:pPr indent="0" lvl="0" marL="0" rtl="0" algn="l">
              <a:spcBef>
                <a:spcPts val="360"/>
              </a:spcBef>
              <a:spcAft>
                <a:spcPts val="0"/>
              </a:spcAft>
              <a:buNone/>
            </a:pPr>
            <a:r>
              <a:rPr lang="en-US"/>
              <a:t>You’re married so you don’t need STI testing, right? --&gt; Have you had any new sexual partners in the last year? </a:t>
            </a:r>
            <a:endParaRPr/>
          </a:p>
          <a:p>
            <a:pPr indent="0" lvl="0" marL="0" rtl="0" algn="l">
              <a:spcBef>
                <a:spcPts val="360"/>
              </a:spcBef>
              <a:spcAft>
                <a:spcPts val="0"/>
              </a:spcAft>
              <a:buNone/>
            </a:pPr>
            <a:r>
              <a:rPr lang="en-US"/>
              <a:t>Do you think your partner is cheating on you? --&gt;Does your partner have other partners? </a:t>
            </a:r>
            <a:endParaRPr/>
          </a:p>
          <a:p>
            <a:pPr indent="0" lvl="0" marL="0" rtl="0" algn="l">
              <a:spcBef>
                <a:spcPts val="360"/>
              </a:spcBef>
              <a:spcAft>
                <a:spcPts val="0"/>
              </a:spcAft>
              <a:buNone/>
            </a:pPr>
            <a:r>
              <a:rPr lang="en-US"/>
              <a:t>Do you sleep with a lot of people? --&gt; How many sexual partners have you had? </a:t>
            </a:r>
            <a:endParaRPr/>
          </a:p>
          <a:p>
            <a:pPr indent="0" lvl="0" marL="0" rtl="0" algn="l">
              <a:spcBef>
                <a:spcPts val="360"/>
              </a:spcBef>
              <a:spcAft>
                <a:spcPts val="0"/>
              </a:spcAft>
              <a:buNone/>
            </a:pPr>
            <a:r>
              <a:rPr lang="en-US"/>
              <a:t>Are you an IV drug user? --&gt; Have you ever injected drugs</a:t>
            </a:r>
            <a:endParaRPr/>
          </a:p>
        </p:txBody>
      </p:sp>
      <p:sp>
        <p:nvSpPr>
          <p:cNvPr id="110" name="Google Shape;110;p4: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1: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408" name="Google Shape;408;p4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42: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Lesions can occur on legs, arms, genital, anorectal, oropharynx, or trunk. Can also occur on palms and soles. </a:t>
            </a:r>
            <a:endParaRPr/>
          </a:p>
        </p:txBody>
      </p:sp>
      <p:sp>
        <p:nvSpPr>
          <p:cNvPr id="417" name="Google Shape;417;p42: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4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5" name="Google Shape;425;p43: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26" name="Google Shape;426;p43: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4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44: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USPSTF is working on updated </a:t>
            </a:r>
            <a:r>
              <a:rPr lang="en-US"/>
              <a:t>recommendations</a:t>
            </a:r>
            <a:r>
              <a:rPr lang="en-US"/>
              <a:t> about HIV</a:t>
            </a:r>
            <a:endParaRPr/>
          </a:p>
        </p:txBody>
      </p:sp>
      <p:sp>
        <p:nvSpPr>
          <p:cNvPr id="432" name="Google Shape;432;p44: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45: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20000"/>
              </a:lnSpc>
              <a:spcBef>
                <a:spcPts val="0"/>
              </a:spcBef>
              <a:spcAft>
                <a:spcPts val="0"/>
              </a:spcAft>
              <a:buNone/>
            </a:pPr>
            <a:r>
              <a:rPr lang="en-US"/>
              <a:t>Sexual partner +HIV who has detectable viral load/or no recent viral load checked </a:t>
            </a:r>
            <a:endParaRPr/>
          </a:p>
          <a:p>
            <a:pPr indent="0" lvl="0" marL="0" rtl="0" algn="l">
              <a:lnSpc>
                <a:spcPct val="120000"/>
              </a:lnSpc>
              <a:spcBef>
                <a:spcPts val="1000"/>
              </a:spcBef>
              <a:spcAft>
                <a:spcPts val="0"/>
              </a:spcAft>
              <a:buNone/>
            </a:pPr>
            <a:r>
              <a:rPr lang="en-US"/>
              <a:t>MSM and transgender women with multiple sex partners and no condom use </a:t>
            </a:r>
            <a:endParaRPr/>
          </a:p>
          <a:p>
            <a:pPr indent="0" lvl="0" marL="0" rtl="0" algn="l">
              <a:lnSpc>
                <a:spcPct val="120000"/>
              </a:lnSpc>
              <a:spcBef>
                <a:spcPts val="1000"/>
              </a:spcBef>
              <a:spcAft>
                <a:spcPts val="0"/>
              </a:spcAft>
              <a:buNone/>
            </a:pPr>
            <a:r>
              <a:rPr lang="en-US"/>
              <a:t>MSM and transgender women with positive STI in the last 6 months. </a:t>
            </a:r>
            <a:endParaRPr/>
          </a:p>
          <a:p>
            <a:pPr indent="0" lvl="0" marL="0" rtl="0" algn="l">
              <a:lnSpc>
                <a:spcPct val="120000"/>
              </a:lnSpc>
              <a:spcBef>
                <a:spcPts val="1000"/>
              </a:spcBef>
              <a:spcAft>
                <a:spcPts val="0"/>
              </a:spcAft>
              <a:buNone/>
            </a:pPr>
            <a:r>
              <a:rPr lang="en-US"/>
              <a:t> Can be considered for anyone who has had an STI assoc with increased risk in the last 6 months (e.g. syphilis, gonorrhea)  </a:t>
            </a:r>
            <a:endParaRPr/>
          </a:p>
          <a:p>
            <a:pPr indent="0" lvl="0" marL="0" rtl="0" algn="l">
              <a:lnSpc>
                <a:spcPct val="120000"/>
              </a:lnSpc>
              <a:spcBef>
                <a:spcPts val="1000"/>
              </a:spcBef>
              <a:spcAft>
                <a:spcPts val="0"/>
              </a:spcAft>
              <a:buNone/>
            </a:pPr>
            <a:r>
              <a:rPr lang="en-US"/>
              <a:t>Condomless sex in areas with high HIV prevalence (</a:t>
            </a:r>
            <a:r>
              <a:rPr lang="en-US" u="sng"/>
              <a:t>&gt;</a:t>
            </a:r>
            <a:r>
              <a:rPr lang="en-US"/>
              <a:t>3% or</a:t>
            </a:r>
            <a:r>
              <a:rPr lang="en-US" u="sng"/>
              <a:t> &gt;</a:t>
            </a:r>
            <a:r>
              <a:rPr lang="en-US"/>
              <a:t>2%) or with partners at risk for HIV </a:t>
            </a:r>
            <a:endParaRPr/>
          </a:p>
          <a:p>
            <a:pPr indent="0" lvl="0" marL="0" rtl="0" algn="l">
              <a:lnSpc>
                <a:spcPct val="120000"/>
              </a:lnSpc>
              <a:spcBef>
                <a:spcPts val="1000"/>
              </a:spcBef>
              <a:spcAft>
                <a:spcPts val="0"/>
              </a:spcAft>
              <a:buNone/>
            </a:pPr>
            <a:r>
              <a:rPr lang="en-US"/>
              <a:t>People who use IV drugs and have shared needles in the last 6 months </a:t>
            </a:r>
            <a:endParaRPr/>
          </a:p>
          <a:p>
            <a:pPr indent="0" lvl="0" marL="0" rtl="0" algn="l">
              <a:lnSpc>
                <a:spcPct val="120000"/>
              </a:lnSpc>
              <a:spcBef>
                <a:spcPts val="1000"/>
              </a:spcBef>
              <a:spcAft>
                <a:spcPts val="0"/>
              </a:spcAft>
              <a:buNone/>
            </a:pPr>
            <a:r>
              <a:rPr lang="en-US"/>
              <a:t>PO meds are 1 pill daily </a:t>
            </a:r>
            <a:endParaRPr/>
          </a:p>
          <a:p>
            <a:pPr indent="0" lvl="0" marL="0" rtl="0" algn="l">
              <a:lnSpc>
                <a:spcPct val="120000"/>
              </a:lnSpc>
              <a:spcBef>
                <a:spcPts val="1000"/>
              </a:spcBef>
              <a:spcAft>
                <a:spcPts val="0"/>
              </a:spcAft>
              <a:buNone/>
            </a:pPr>
            <a:r>
              <a:rPr lang="en-US"/>
              <a:t>Cabotegravir – IM every 2 months (first 2 doses are 2 months in a row) </a:t>
            </a:r>
            <a:endParaRPr/>
          </a:p>
          <a:p>
            <a:pPr indent="0" lvl="1" marL="457200" rtl="0" algn="l">
              <a:lnSpc>
                <a:spcPct val="120000"/>
              </a:lnSpc>
              <a:spcBef>
                <a:spcPts val="500"/>
              </a:spcBef>
              <a:spcAft>
                <a:spcPts val="0"/>
              </a:spcAft>
              <a:buNone/>
            </a:pPr>
            <a:r>
              <a:t/>
            </a:r>
            <a:endParaRPr/>
          </a:p>
          <a:p>
            <a:pPr indent="0" lvl="1" marL="457200" rtl="0" algn="l">
              <a:lnSpc>
                <a:spcPct val="120000"/>
              </a:lnSpc>
              <a:spcBef>
                <a:spcPts val="500"/>
              </a:spcBef>
              <a:spcAft>
                <a:spcPts val="0"/>
              </a:spcAft>
              <a:buNone/>
            </a:pPr>
            <a:r>
              <a:t/>
            </a:r>
            <a:endParaRPr/>
          </a:p>
        </p:txBody>
      </p:sp>
      <p:sp>
        <p:nvSpPr>
          <p:cNvPr id="443" name="Google Shape;443;p45: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46: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If sxs of acute HIV, test RNA</a:t>
            </a:r>
            <a:endParaRPr/>
          </a:p>
          <a:p>
            <a:pPr indent="0" lvl="0" marL="0" rtl="0" algn="l">
              <a:spcBef>
                <a:spcPts val="360"/>
              </a:spcBef>
              <a:spcAft>
                <a:spcPts val="0"/>
              </a:spcAft>
              <a:buNone/>
            </a:pPr>
            <a:r>
              <a:rPr lang="en-US"/>
              <a:t>If exposure to someone with HIV within last 4 weeks, test RNA </a:t>
            </a:r>
            <a:endParaRPr/>
          </a:p>
          <a:p>
            <a:pPr indent="0" lvl="0" marL="0" rtl="0" algn="l">
              <a:spcBef>
                <a:spcPts val="360"/>
              </a:spcBef>
              <a:spcAft>
                <a:spcPts val="0"/>
              </a:spcAft>
              <a:buNone/>
            </a:pPr>
            <a:r>
              <a:rPr lang="en-US"/>
              <a:t>If on PrEP or PEP (post-exposure prophylaxis) within last 3 months or cabotagravir in the last 12 months, test RNA </a:t>
            </a:r>
            <a:endParaRPr/>
          </a:p>
          <a:p>
            <a:pPr indent="0" lvl="0" marL="0" rtl="0" algn="l">
              <a:spcBef>
                <a:spcPts val="360"/>
              </a:spcBef>
              <a:spcAft>
                <a:spcPts val="0"/>
              </a:spcAft>
              <a:buNone/>
            </a:pPr>
            <a:r>
              <a:t/>
            </a:r>
            <a:endParaRPr/>
          </a:p>
        </p:txBody>
      </p:sp>
      <p:sp>
        <p:nvSpPr>
          <p:cNvPr id="451" name="Google Shape;451;p46: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47: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Oral regimen. Seeing the patients every 3 months, at least. Labs every 3-12 months, depending on risk/individual  </a:t>
            </a:r>
            <a:endParaRPr/>
          </a:p>
          <a:p>
            <a:pPr indent="0" lvl="0" marL="0" rtl="0" algn="l">
              <a:spcBef>
                <a:spcPts val="360"/>
              </a:spcBef>
              <a:spcAft>
                <a:spcPts val="0"/>
              </a:spcAft>
              <a:buNone/>
            </a:pPr>
            <a:r>
              <a:rPr lang="en-US"/>
              <a:t>Cabotegravir – evaluating at least every other month. Not as many labs needed.  </a:t>
            </a:r>
            <a:endParaRPr/>
          </a:p>
        </p:txBody>
      </p:sp>
      <p:sp>
        <p:nvSpPr>
          <p:cNvPr id="461" name="Google Shape;461;p47: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4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48: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Hep B – september 2024, FDA changed labels for Hep B vaccines stating they are safe for use in pregnancy </a:t>
            </a:r>
            <a:endParaRPr/>
          </a:p>
          <a:p>
            <a:pPr indent="0" lvl="0" marL="0" rtl="0" algn="l">
              <a:spcBef>
                <a:spcPts val="360"/>
              </a:spcBef>
              <a:spcAft>
                <a:spcPts val="0"/>
              </a:spcAft>
              <a:buNone/>
            </a:pPr>
            <a:r>
              <a:rPr lang="en-US"/>
              <a:t>Hep C – recommended by the CDC </a:t>
            </a:r>
            <a:endParaRPr/>
          </a:p>
          <a:p>
            <a:pPr indent="0" lvl="0" marL="0" rtl="0" algn="l">
              <a:spcBef>
                <a:spcPts val="360"/>
              </a:spcBef>
              <a:spcAft>
                <a:spcPts val="0"/>
              </a:spcAft>
              <a:buNone/>
            </a:pPr>
            <a:r>
              <a:rPr lang="en-US"/>
              <a:t>Specific screening frequency is not recommended but higher risk individuals should be screened more often </a:t>
            </a:r>
            <a:endParaRPr/>
          </a:p>
        </p:txBody>
      </p:sp>
      <p:sp>
        <p:nvSpPr>
          <p:cNvPr id="471" name="Google Shape;471;p48: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4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49: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Syphilis: Can consider a 2nd dose 1 week after the first. </a:t>
            </a:r>
            <a:endParaRPr/>
          </a:p>
          <a:p>
            <a:pPr indent="0" lvl="0" marL="0" rtl="0" algn="l">
              <a:spcBef>
                <a:spcPts val="360"/>
              </a:spcBef>
              <a:spcAft>
                <a:spcPts val="0"/>
              </a:spcAft>
              <a:buNone/>
            </a:pPr>
            <a:r>
              <a:rPr lang="en-US"/>
              <a:t>Do not delay treatment for any reason. Risk of preterm labor/fetal distress does not </a:t>
            </a:r>
            <a:r>
              <a:rPr lang="en-US"/>
              <a:t>outweigh</a:t>
            </a:r>
            <a:r>
              <a:rPr lang="en-US"/>
              <a:t> risk of congenital syphilis </a:t>
            </a:r>
            <a:endParaRPr/>
          </a:p>
          <a:p>
            <a:pPr indent="0" lvl="0" marL="0" rtl="0" algn="l">
              <a:spcBef>
                <a:spcPts val="360"/>
              </a:spcBef>
              <a:spcAft>
                <a:spcPts val="0"/>
              </a:spcAft>
              <a:buNone/>
            </a:pPr>
            <a:r>
              <a:rPr lang="en-US"/>
              <a:t>Post-treatment monitoring: looking to make sure titers don't increase. There is usually not enough time to see a fourfold decrease prior to delivery. </a:t>
            </a:r>
            <a:endParaRPr/>
          </a:p>
          <a:p>
            <a:pPr indent="0" lvl="0" marL="0" rtl="0" algn="l">
              <a:spcBef>
                <a:spcPts val="360"/>
              </a:spcBef>
              <a:spcAft>
                <a:spcPts val="0"/>
              </a:spcAft>
              <a:buNone/>
            </a:pPr>
            <a:r>
              <a:rPr lang="en-US"/>
              <a:t>Adverse fetal effects are still possible even if properly treated  </a:t>
            </a:r>
            <a:endParaRPr/>
          </a:p>
        </p:txBody>
      </p:sp>
      <p:sp>
        <p:nvSpPr>
          <p:cNvPr id="482" name="Google Shape;482;p49: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5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50: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Prolonged phase of shedding occurs with the first episode of HSV</a:t>
            </a:r>
            <a:endParaRPr/>
          </a:p>
          <a:p>
            <a:pPr indent="0" lvl="0" marL="0" rtl="0" algn="l">
              <a:spcBef>
                <a:spcPts val="360"/>
              </a:spcBef>
              <a:spcAft>
                <a:spcPts val="0"/>
              </a:spcAft>
              <a:buNone/>
            </a:pPr>
            <a:r>
              <a:t/>
            </a:r>
            <a:endParaRPr/>
          </a:p>
          <a:p>
            <a:pPr indent="-95250" lvl="2" marL="1085850" rtl="0" algn="l">
              <a:lnSpc>
                <a:spcPct val="120000"/>
              </a:lnSpc>
              <a:spcBef>
                <a:spcPts val="500"/>
              </a:spcBef>
              <a:spcAft>
                <a:spcPts val="0"/>
              </a:spcAft>
              <a:buClr>
                <a:schemeClr val="dk1"/>
              </a:buClr>
              <a:buSzPts val="1200"/>
              <a:buFont typeface="Noto Sans Symbols"/>
              <a:buNone/>
            </a:pPr>
            <a:r>
              <a:t/>
            </a:r>
            <a:endParaRPr/>
          </a:p>
        </p:txBody>
      </p:sp>
      <p:sp>
        <p:nvSpPr>
          <p:cNvPr id="490" name="Google Shape;490;p50: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117" name="Google Shape;117;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51: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498" name="Google Shape;498;p5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52: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507" name="Google Shape;507;p5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53: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516" name="Google Shape;516;p5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54: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525" name="Google Shape;525;p5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55: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534" name="Google Shape;534;p5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5" name="Google Shape;125;p6: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6" name="Google Shape;126;p6: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7: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Rectal chlamydia is more often symptomatic in males than females. More often in men who have sex with men. Women can develop without having anal intercourse (auto-inocculation) </a:t>
            </a:r>
            <a:endParaRPr/>
          </a:p>
          <a:p>
            <a:pPr indent="0" lvl="0" marL="0" rtl="0" algn="l">
              <a:spcBef>
                <a:spcPts val="360"/>
              </a:spcBef>
              <a:spcAft>
                <a:spcPts val="0"/>
              </a:spcAft>
              <a:buNone/>
            </a:pPr>
            <a:r>
              <a:rPr lang="en-US"/>
              <a:t>Perihepatitis (Fitz-Hugh-Cutis syndrom) - inflammation of liver capsule and adjacent peritoneal surfaces. Can occur in men or women, more common in women because associated more often with PID. RUQ pain, pleuritic pain, typically no liver enzyme change (or mild increase)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133" name="Google Shape;133;p7: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8: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Nucleic acid amplification testing (NAAT)</a:t>
            </a:r>
            <a:endParaRPr/>
          </a:p>
        </p:txBody>
      </p:sp>
      <p:sp>
        <p:nvSpPr>
          <p:cNvPr id="142" name="Google Shape;142;p8: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151" name="Google Shape;151;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1143000" y="1028701"/>
            <a:ext cx="6858000" cy="2481263"/>
          </a:xfrm>
          <a:prstGeom prst="rect">
            <a:avLst/>
          </a:prstGeom>
          <a:noFill/>
          <a:ln>
            <a:noFill/>
          </a:ln>
        </p:spPr>
        <p:txBody>
          <a:bodyPr anchorCtr="0" anchor="b" bIns="0" lIns="0" spcFirstLastPara="1" rIns="0" wrap="square" tIns="0">
            <a:normAutofit/>
          </a:bodyPr>
          <a:lstStyle>
            <a:lvl1pPr lvl="0" algn="ctr">
              <a:lnSpc>
                <a:spcPct val="100000"/>
              </a:lnSpc>
              <a:spcBef>
                <a:spcPts val="0"/>
              </a:spcBef>
              <a:spcAft>
                <a:spcPts val="0"/>
              </a:spcAft>
              <a:buClr>
                <a:schemeClr val="dk1"/>
              </a:buClr>
              <a:buSzPts val="5333"/>
              <a:buFont typeface="Avenir"/>
              <a:buNone/>
              <a:defRPr sz="5333">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1143000" y="3824377"/>
            <a:ext cx="6858000" cy="1433423"/>
          </a:xfrm>
          <a:prstGeom prst="rect">
            <a:avLst/>
          </a:prstGeom>
          <a:noFill/>
          <a:ln>
            <a:noFill/>
          </a:ln>
        </p:spPr>
        <p:txBody>
          <a:bodyPr anchorCtr="0" anchor="t" bIns="0" lIns="0" spcFirstLastPara="1" rIns="0" wrap="square" tIns="0">
            <a:normAutofit/>
          </a:bodyPr>
          <a:lstStyle>
            <a:lvl1pPr lvl="0" algn="ctr">
              <a:lnSpc>
                <a:spcPct val="150000"/>
              </a:lnSpc>
              <a:spcBef>
                <a:spcPts val="1000"/>
              </a:spcBef>
              <a:spcAft>
                <a:spcPts val="0"/>
              </a:spcAft>
              <a:buClr>
                <a:schemeClr val="dk1"/>
              </a:buClr>
              <a:buSzPts val="2133"/>
              <a:buNone/>
              <a:defRPr b="1" sz="2133" cap="none"/>
            </a:lvl1pPr>
            <a:lvl2pPr lvl="1" algn="ctr">
              <a:lnSpc>
                <a:spcPct val="120000"/>
              </a:lnSpc>
              <a:spcBef>
                <a:spcPts val="500"/>
              </a:spcBef>
              <a:spcAft>
                <a:spcPts val="0"/>
              </a:spcAft>
              <a:buClr>
                <a:schemeClr val="dk1"/>
              </a:buClr>
              <a:buSzPts val="2133"/>
              <a:buNone/>
              <a:defRPr sz="2133"/>
            </a:lvl2pPr>
            <a:lvl3pPr lvl="2" algn="ctr">
              <a:lnSpc>
                <a:spcPct val="120000"/>
              </a:lnSpc>
              <a:spcBef>
                <a:spcPts val="500"/>
              </a:spcBef>
              <a:spcAft>
                <a:spcPts val="0"/>
              </a:spcAft>
              <a:buClr>
                <a:schemeClr val="dk1"/>
              </a:buClr>
              <a:buSzPts val="2133"/>
              <a:buNone/>
              <a:defRPr sz="2133"/>
            </a:lvl3pPr>
            <a:lvl4pPr lvl="3" algn="ctr">
              <a:lnSpc>
                <a:spcPct val="120000"/>
              </a:lnSpc>
              <a:spcBef>
                <a:spcPts val="500"/>
              </a:spcBef>
              <a:spcAft>
                <a:spcPts val="0"/>
              </a:spcAft>
              <a:buClr>
                <a:schemeClr val="dk1"/>
              </a:buClr>
              <a:buSzPts val="2133"/>
              <a:buNone/>
              <a:defRPr sz="2133"/>
            </a:lvl4pPr>
            <a:lvl5pPr lvl="4" algn="ctr">
              <a:lnSpc>
                <a:spcPct val="120000"/>
              </a:lnSpc>
              <a:spcBef>
                <a:spcPts val="500"/>
              </a:spcBef>
              <a:spcAft>
                <a:spcPts val="0"/>
              </a:spcAft>
              <a:buClr>
                <a:schemeClr val="dk1"/>
              </a:buClr>
              <a:buSzPts val="2133"/>
              <a:buNone/>
              <a:defRPr sz="2133"/>
            </a:lvl5pPr>
            <a:lvl6pPr lvl="5" algn="ctr">
              <a:lnSpc>
                <a:spcPct val="90000"/>
              </a:lnSpc>
              <a:spcBef>
                <a:spcPts val="500"/>
              </a:spcBef>
              <a:spcAft>
                <a:spcPts val="0"/>
              </a:spcAft>
              <a:buClr>
                <a:schemeClr val="dk1"/>
              </a:buClr>
              <a:buSzPts val="2133"/>
              <a:buNone/>
              <a:defRPr sz="2133"/>
            </a:lvl6pPr>
            <a:lvl7pPr lvl="6" algn="ctr">
              <a:lnSpc>
                <a:spcPct val="90000"/>
              </a:lnSpc>
              <a:spcBef>
                <a:spcPts val="500"/>
              </a:spcBef>
              <a:spcAft>
                <a:spcPts val="0"/>
              </a:spcAft>
              <a:buClr>
                <a:schemeClr val="dk1"/>
              </a:buClr>
              <a:buSzPts val="2133"/>
              <a:buNone/>
              <a:defRPr sz="2133"/>
            </a:lvl7pPr>
            <a:lvl8pPr lvl="7" algn="ctr">
              <a:lnSpc>
                <a:spcPct val="90000"/>
              </a:lnSpc>
              <a:spcBef>
                <a:spcPts val="500"/>
              </a:spcBef>
              <a:spcAft>
                <a:spcPts val="0"/>
              </a:spcAft>
              <a:buClr>
                <a:schemeClr val="dk1"/>
              </a:buClr>
              <a:buSzPts val="2133"/>
              <a:buNone/>
              <a:defRPr sz="2133"/>
            </a:lvl8pPr>
            <a:lvl9pPr lvl="8" algn="ctr">
              <a:lnSpc>
                <a:spcPct val="90000"/>
              </a:lnSpc>
              <a:spcBef>
                <a:spcPts val="500"/>
              </a:spcBef>
              <a:spcAft>
                <a:spcPts val="0"/>
              </a:spcAft>
              <a:buClr>
                <a:schemeClr val="dk1"/>
              </a:buClr>
              <a:buSzPts val="2133"/>
              <a:buNone/>
              <a:defRPr sz="2133"/>
            </a:lvl9pPr>
          </a:lstStyle>
          <a:p/>
        </p:txBody>
      </p:sp>
      <p:sp>
        <p:nvSpPr>
          <p:cNvPr id="20" name="Google Shape;20;p2"/>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1028700" y="361666"/>
            <a:ext cx="7357782" cy="1659404"/>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2778686" y="536015"/>
            <a:ext cx="3857811" cy="7357782"/>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1"/>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669631" y="2331244"/>
            <a:ext cx="5719763" cy="1971675"/>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669131" y="416719"/>
            <a:ext cx="5719763" cy="5800725"/>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2"/>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1028701" y="793080"/>
            <a:ext cx="7680677" cy="1233488"/>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1028701" y="2114940"/>
            <a:ext cx="7680677" cy="3956179"/>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4"/>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783041" y="457200"/>
            <a:ext cx="7732309" cy="1233488"/>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4267"/>
              <a:buFont typeface="Avenir"/>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783040" y="1996141"/>
            <a:ext cx="3731810" cy="4180822"/>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4629150" y="1996141"/>
            <a:ext cx="3886200" cy="4180822"/>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6"/>
          <p:cNvSpPr txBox="1"/>
          <p:nvPr>
            <p:ph type="title"/>
          </p:nvPr>
        </p:nvSpPr>
        <p:spPr>
          <a:xfrm>
            <a:off x="1035698" y="1709739"/>
            <a:ext cx="7474889" cy="2852737"/>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5867"/>
              <a:buFont typeface="Avenir"/>
              <a:buNone/>
              <a:defRPr sz="58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1035698" y="4976328"/>
            <a:ext cx="7474890" cy="1113323"/>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888888"/>
              </a:buClr>
              <a:buSzPts val="1600"/>
              <a:buNone/>
              <a:defRPr sz="1600">
                <a:solidFill>
                  <a:srgbClr val="888888"/>
                </a:solidFill>
              </a:defRPr>
            </a:lvl1pPr>
            <a:lvl2pPr indent="-228600" lvl="1" marL="914400" algn="l">
              <a:lnSpc>
                <a:spcPct val="120000"/>
              </a:lnSpc>
              <a:spcBef>
                <a:spcPts val="500"/>
              </a:spcBef>
              <a:spcAft>
                <a:spcPts val="0"/>
              </a:spcAft>
              <a:buClr>
                <a:srgbClr val="888888"/>
              </a:buClr>
              <a:buSzPts val="1600"/>
              <a:buNone/>
              <a:defRPr sz="1600">
                <a:solidFill>
                  <a:srgbClr val="888888"/>
                </a:solidFill>
              </a:defRPr>
            </a:lvl2pPr>
            <a:lvl3pPr indent="-228600" lvl="2" marL="1371600" algn="l">
              <a:lnSpc>
                <a:spcPct val="120000"/>
              </a:lnSpc>
              <a:spcBef>
                <a:spcPts val="500"/>
              </a:spcBef>
              <a:spcAft>
                <a:spcPts val="0"/>
              </a:spcAft>
              <a:buClr>
                <a:srgbClr val="888888"/>
              </a:buClr>
              <a:buSzPts val="1600"/>
              <a:buNone/>
              <a:defRPr sz="16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6"/>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1026367" y="457200"/>
            <a:ext cx="7490174" cy="1233488"/>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3733"/>
              <a:buFont typeface="Avenir"/>
              <a:buNone/>
              <a:defRPr sz="37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1026368" y="1681163"/>
            <a:ext cx="3471814" cy="823912"/>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Clr>
                <a:schemeClr val="dk1"/>
              </a:buClr>
              <a:buSzPts val="3200"/>
              <a:buNone/>
              <a:defRPr b="1" sz="3200"/>
            </a:lvl1pPr>
            <a:lvl2pPr indent="-228600" lvl="1" marL="914400" algn="l">
              <a:lnSpc>
                <a:spcPct val="120000"/>
              </a:lnSpc>
              <a:spcBef>
                <a:spcPts val="500"/>
              </a:spcBef>
              <a:spcAft>
                <a:spcPts val="0"/>
              </a:spcAft>
              <a:buClr>
                <a:schemeClr val="dk1"/>
              </a:buClr>
              <a:buSzPts val="2667"/>
              <a:buNone/>
              <a:defRPr b="1" sz="2667"/>
            </a:lvl2pPr>
            <a:lvl3pPr indent="-228600" lvl="2" marL="1371600" algn="l">
              <a:lnSpc>
                <a:spcPct val="120000"/>
              </a:lnSpc>
              <a:spcBef>
                <a:spcPts val="500"/>
              </a:spcBef>
              <a:spcAft>
                <a:spcPts val="0"/>
              </a:spcAft>
              <a:buClr>
                <a:schemeClr val="dk1"/>
              </a:buClr>
              <a:buSzPts val="2400"/>
              <a:buNone/>
              <a:defRPr b="1" sz="2400"/>
            </a:lvl3pPr>
            <a:lvl4pPr indent="-228600" lvl="3" marL="1828800" algn="l">
              <a:lnSpc>
                <a:spcPct val="120000"/>
              </a:lnSpc>
              <a:spcBef>
                <a:spcPts val="500"/>
              </a:spcBef>
              <a:spcAft>
                <a:spcPts val="0"/>
              </a:spcAft>
              <a:buClr>
                <a:schemeClr val="dk1"/>
              </a:buClr>
              <a:buSzPts val="2133"/>
              <a:buNone/>
              <a:defRPr b="1" sz="2133"/>
            </a:lvl4pPr>
            <a:lvl5pPr indent="-228600" lvl="4" marL="2286000" algn="l">
              <a:lnSpc>
                <a:spcPct val="120000"/>
              </a:lnSpc>
              <a:spcBef>
                <a:spcPts val="500"/>
              </a:spcBef>
              <a:spcAft>
                <a:spcPts val="0"/>
              </a:spcAft>
              <a:buClr>
                <a:schemeClr val="dk1"/>
              </a:buClr>
              <a:buSzPts val="2133"/>
              <a:buNone/>
              <a:defRPr b="1" sz="2133"/>
            </a:lvl5pPr>
            <a:lvl6pPr indent="-228600" lvl="5" marL="2743200" algn="l">
              <a:lnSpc>
                <a:spcPct val="90000"/>
              </a:lnSpc>
              <a:spcBef>
                <a:spcPts val="500"/>
              </a:spcBef>
              <a:spcAft>
                <a:spcPts val="0"/>
              </a:spcAft>
              <a:buClr>
                <a:schemeClr val="dk1"/>
              </a:buClr>
              <a:buSzPts val="2133"/>
              <a:buNone/>
              <a:defRPr b="1" sz="2133"/>
            </a:lvl6pPr>
            <a:lvl7pPr indent="-228600" lvl="6" marL="3200400" algn="l">
              <a:lnSpc>
                <a:spcPct val="90000"/>
              </a:lnSpc>
              <a:spcBef>
                <a:spcPts val="500"/>
              </a:spcBef>
              <a:spcAft>
                <a:spcPts val="0"/>
              </a:spcAft>
              <a:buClr>
                <a:schemeClr val="dk1"/>
              </a:buClr>
              <a:buSzPts val="2133"/>
              <a:buNone/>
              <a:defRPr b="1" sz="2133"/>
            </a:lvl7pPr>
            <a:lvl8pPr indent="-228600" lvl="7" marL="3657600" algn="l">
              <a:lnSpc>
                <a:spcPct val="90000"/>
              </a:lnSpc>
              <a:spcBef>
                <a:spcPts val="500"/>
              </a:spcBef>
              <a:spcAft>
                <a:spcPts val="0"/>
              </a:spcAft>
              <a:buClr>
                <a:schemeClr val="dk1"/>
              </a:buClr>
              <a:buSzPts val="2133"/>
              <a:buNone/>
              <a:defRPr b="1" sz="2133"/>
            </a:lvl8pPr>
            <a:lvl9pPr indent="-228600" lvl="8" marL="4114800" algn="l">
              <a:lnSpc>
                <a:spcPct val="90000"/>
              </a:lnSpc>
              <a:spcBef>
                <a:spcPts val="500"/>
              </a:spcBef>
              <a:spcAft>
                <a:spcPts val="0"/>
              </a:spcAft>
              <a:buClr>
                <a:schemeClr val="dk1"/>
              </a:buClr>
              <a:buSzPts val="2133"/>
              <a:buNone/>
              <a:defRPr b="1" sz="2133"/>
            </a:lvl9pPr>
          </a:lstStyle>
          <a:p/>
        </p:txBody>
      </p:sp>
      <p:sp>
        <p:nvSpPr>
          <p:cNvPr id="49" name="Google Shape;49;p7"/>
          <p:cNvSpPr txBox="1"/>
          <p:nvPr>
            <p:ph idx="2" type="body"/>
          </p:nvPr>
        </p:nvSpPr>
        <p:spPr>
          <a:xfrm>
            <a:off x="1026368" y="2505075"/>
            <a:ext cx="3471814" cy="3684588"/>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3" type="body"/>
          </p:nvPr>
        </p:nvSpPr>
        <p:spPr>
          <a:xfrm>
            <a:off x="4758612" y="1681163"/>
            <a:ext cx="3757929" cy="823912"/>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Clr>
                <a:schemeClr val="dk1"/>
              </a:buClr>
              <a:buSzPts val="3200"/>
              <a:buNone/>
              <a:defRPr b="1" sz="3200"/>
            </a:lvl1pPr>
            <a:lvl2pPr indent="-228600" lvl="1" marL="914400" algn="l">
              <a:lnSpc>
                <a:spcPct val="120000"/>
              </a:lnSpc>
              <a:spcBef>
                <a:spcPts val="500"/>
              </a:spcBef>
              <a:spcAft>
                <a:spcPts val="0"/>
              </a:spcAft>
              <a:buClr>
                <a:schemeClr val="dk1"/>
              </a:buClr>
              <a:buSzPts val="2667"/>
              <a:buNone/>
              <a:defRPr b="1" sz="2667"/>
            </a:lvl2pPr>
            <a:lvl3pPr indent="-228600" lvl="2" marL="1371600" algn="l">
              <a:lnSpc>
                <a:spcPct val="120000"/>
              </a:lnSpc>
              <a:spcBef>
                <a:spcPts val="500"/>
              </a:spcBef>
              <a:spcAft>
                <a:spcPts val="0"/>
              </a:spcAft>
              <a:buClr>
                <a:schemeClr val="dk1"/>
              </a:buClr>
              <a:buSzPts val="2400"/>
              <a:buNone/>
              <a:defRPr b="1" sz="2400"/>
            </a:lvl3pPr>
            <a:lvl4pPr indent="-228600" lvl="3" marL="1828800" algn="l">
              <a:lnSpc>
                <a:spcPct val="120000"/>
              </a:lnSpc>
              <a:spcBef>
                <a:spcPts val="500"/>
              </a:spcBef>
              <a:spcAft>
                <a:spcPts val="0"/>
              </a:spcAft>
              <a:buClr>
                <a:schemeClr val="dk1"/>
              </a:buClr>
              <a:buSzPts val="2133"/>
              <a:buNone/>
              <a:defRPr b="1" sz="2133"/>
            </a:lvl4pPr>
            <a:lvl5pPr indent="-228600" lvl="4" marL="2286000" algn="l">
              <a:lnSpc>
                <a:spcPct val="120000"/>
              </a:lnSpc>
              <a:spcBef>
                <a:spcPts val="500"/>
              </a:spcBef>
              <a:spcAft>
                <a:spcPts val="0"/>
              </a:spcAft>
              <a:buClr>
                <a:schemeClr val="dk1"/>
              </a:buClr>
              <a:buSzPts val="2133"/>
              <a:buNone/>
              <a:defRPr b="1" sz="2133"/>
            </a:lvl5pPr>
            <a:lvl6pPr indent="-228600" lvl="5" marL="2743200" algn="l">
              <a:lnSpc>
                <a:spcPct val="90000"/>
              </a:lnSpc>
              <a:spcBef>
                <a:spcPts val="500"/>
              </a:spcBef>
              <a:spcAft>
                <a:spcPts val="0"/>
              </a:spcAft>
              <a:buClr>
                <a:schemeClr val="dk1"/>
              </a:buClr>
              <a:buSzPts val="2133"/>
              <a:buNone/>
              <a:defRPr b="1" sz="2133"/>
            </a:lvl6pPr>
            <a:lvl7pPr indent="-228600" lvl="6" marL="3200400" algn="l">
              <a:lnSpc>
                <a:spcPct val="90000"/>
              </a:lnSpc>
              <a:spcBef>
                <a:spcPts val="500"/>
              </a:spcBef>
              <a:spcAft>
                <a:spcPts val="0"/>
              </a:spcAft>
              <a:buClr>
                <a:schemeClr val="dk1"/>
              </a:buClr>
              <a:buSzPts val="2133"/>
              <a:buNone/>
              <a:defRPr b="1" sz="2133"/>
            </a:lvl7pPr>
            <a:lvl8pPr indent="-228600" lvl="7" marL="3657600" algn="l">
              <a:lnSpc>
                <a:spcPct val="90000"/>
              </a:lnSpc>
              <a:spcBef>
                <a:spcPts val="500"/>
              </a:spcBef>
              <a:spcAft>
                <a:spcPts val="0"/>
              </a:spcAft>
              <a:buClr>
                <a:schemeClr val="dk1"/>
              </a:buClr>
              <a:buSzPts val="2133"/>
              <a:buNone/>
              <a:defRPr b="1" sz="2133"/>
            </a:lvl8pPr>
            <a:lvl9pPr indent="-228600" lvl="8" marL="4114800" algn="l">
              <a:lnSpc>
                <a:spcPct val="90000"/>
              </a:lnSpc>
              <a:spcBef>
                <a:spcPts val="500"/>
              </a:spcBef>
              <a:spcAft>
                <a:spcPts val="0"/>
              </a:spcAft>
              <a:buClr>
                <a:schemeClr val="dk1"/>
              </a:buClr>
              <a:buSzPts val="2133"/>
              <a:buNone/>
              <a:defRPr b="1" sz="2133"/>
            </a:lvl9pPr>
          </a:lstStyle>
          <a:p/>
        </p:txBody>
      </p:sp>
      <p:sp>
        <p:nvSpPr>
          <p:cNvPr id="51" name="Google Shape;51;p7"/>
          <p:cNvSpPr txBox="1"/>
          <p:nvPr>
            <p:ph idx="4" type="body"/>
          </p:nvPr>
        </p:nvSpPr>
        <p:spPr>
          <a:xfrm>
            <a:off x="4758611" y="2505075"/>
            <a:ext cx="3757930" cy="3684588"/>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1028700" y="457200"/>
            <a:ext cx="7486649" cy="1233488"/>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4267"/>
              <a:buFont typeface="Avenir"/>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989067" y="457200"/>
            <a:ext cx="2949178" cy="1921434"/>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4267"/>
              <a:buFont typeface="Avenir"/>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4236098" y="987426"/>
            <a:ext cx="4280443" cy="4873625"/>
          </a:xfrm>
          <a:prstGeom prst="rect">
            <a:avLst/>
          </a:prstGeom>
          <a:noFill/>
          <a:ln>
            <a:noFill/>
          </a:ln>
        </p:spPr>
        <p:txBody>
          <a:bodyPr anchorCtr="0" anchor="t" bIns="0" lIns="0" spcFirstLastPara="1" rIns="0" wrap="square" tIns="0">
            <a:normAutofit/>
          </a:bodyPr>
          <a:lstStyle>
            <a:lvl1pPr indent="-465645" lvl="0" marL="457200" algn="l">
              <a:lnSpc>
                <a:spcPct val="120000"/>
              </a:lnSpc>
              <a:spcBef>
                <a:spcPts val="1000"/>
              </a:spcBef>
              <a:spcAft>
                <a:spcPts val="0"/>
              </a:spcAft>
              <a:buClr>
                <a:schemeClr val="dk1"/>
              </a:buClr>
              <a:buSzPts val="3733"/>
              <a:buChar char="•"/>
              <a:defRPr sz="3733"/>
            </a:lvl1pPr>
            <a:lvl2pPr indent="-431800" lvl="1" marL="914400" algn="l">
              <a:lnSpc>
                <a:spcPct val="120000"/>
              </a:lnSpc>
              <a:spcBef>
                <a:spcPts val="500"/>
              </a:spcBef>
              <a:spcAft>
                <a:spcPts val="0"/>
              </a:spcAft>
              <a:buClr>
                <a:schemeClr val="dk1"/>
              </a:buClr>
              <a:buSzPts val="3200"/>
              <a:buChar char="•"/>
              <a:defRPr sz="3200"/>
            </a:lvl2pPr>
            <a:lvl3pPr indent="-397954" lvl="2" marL="1371600" algn="l">
              <a:lnSpc>
                <a:spcPct val="120000"/>
              </a:lnSpc>
              <a:spcBef>
                <a:spcPts val="500"/>
              </a:spcBef>
              <a:spcAft>
                <a:spcPts val="0"/>
              </a:spcAft>
              <a:buClr>
                <a:schemeClr val="dk1"/>
              </a:buClr>
              <a:buSzPts val="2667"/>
              <a:buChar char="•"/>
              <a:defRPr sz="2667"/>
            </a:lvl3pPr>
            <a:lvl4pPr indent="-381000" lvl="3" marL="1828800" algn="l">
              <a:lnSpc>
                <a:spcPct val="120000"/>
              </a:lnSpc>
              <a:spcBef>
                <a:spcPts val="500"/>
              </a:spcBef>
              <a:spcAft>
                <a:spcPts val="0"/>
              </a:spcAft>
              <a:buClr>
                <a:schemeClr val="dk1"/>
              </a:buClr>
              <a:buSzPts val="2400"/>
              <a:buChar char="•"/>
              <a:defRPr sz="2400"/>
            </a:lvl4pPr>
            <a:lvl5pPr indent="-381000" lvl="4" marL="2286000" algn="l">
              <a:lnSpc>
                <a:spcPct val="120000"/>
              </a:lnSpc>
              <a:spcBef>
                <a:spcPts val="500"/>
              </a:spcBef>
              <a:spcAft>
                <a:spcPts val="0"/>
              </a:spcAft>
              <a:buClr>
                <a:schemeClr val="dk1"/>
              </a:buClr>
              <a:buSzPts val="2400"/>
              <a:buChar char="•"/>
              <a:defRPr sz="2400"/>
            </a:lvl5pPr>
            <a:lvl6pPr indent="-381000" lvl="5" marL="2743200" algn="l">
              <a:lnSpc>
                <a:spcPct val="90000"/>
              </a:lnSpc>
              <a:spcBef>
                <a:spcPts val="500"/>
              </a:spcBef>
              <a:spcAft>
                <a:spcPts val="0"/>
              </a:spcAft>
              <a:buClr>
                <a:schemeClr val="dk1"/>
              </a:buClr>
              <a:buSzPts val="2400"/>
              <a:buChar char="•"/>
              <a:defRPr sz="2400"/>
            </a:lvl6pPr>
            <a:lvl7pPr indent="-381000" lvl="6" marL="3200400" algn="l">
              <a:lnSpc>
                <a:spcPct val="90000"/>
              </a:lnSpc>
              <a:spcBef>
                <a:spcPts val="500"/>
              </a:spcBef>
              <a:spcAft>
                <a:spcPts val="0"/>
              </a:spcAft>
              <a:buClr>
                <a:schemeClr val="dk1"/>
              </a:buClr>
              <a:buSzPts val="2400"/>
              <a:buChar char="•"/>
              <a:defRPr sz="2400"/>
            </a:lvl7pPr>
            <a:lvl8pPr indent="-381000" lvl="7" marL="3657600" algn="l">
              <a:lnSpc>
                <a:spcPct val="90000"/>
              </a:lnSpc>
              <a:spcBef>
                <a:spcPts val="500"/>
              </a:spcBef>
              <a:spcAft>
                <a:spcPts val="0"/>
              </a:spcAft>
              <a:buClr>
                <a:schemeClr val="dk1"/>
              </a:buClr>
              <a:buSzPts val="2400"/>
              <a:buChar char="•"/>
              <a:defRPr sz="2400"/>
            </a:lvl8pPr>
            <a:lvl9pPr indent="-381000" lvl="8" marL="4114800" algn="l">
              <a:lnSpc>
                <a:spcPct val="90000"/>
              </a:lnSpc>
              <a:spcBef>
                <a:spcPts val="500"/>
              </a:spcBef>
              <a:spcAft>
                <a:spcPts val="0"/>
              </a:spcAft>
              <a:buClr>
                <a:schemeClr val="dk1"/>
              </a:buClr>
              <a:buSzPts val="2400"/>
              <a:buChar char="•"/>
              <a:defRPr sz="2400"/>
            </a:lvl9pPr>
          </a:lstStyle>
          <a:p/>
        </p:txBody>
      </p:sp>
      <p:sp>
        <p:nvSpPr>
          <p:cNvPr id="63" name="Google Shape;63;p9"/>
          <p:cNvSpPr txBox="1"/>
          <p:nvPr>
            <p:ph idx="2" type="body"/>
          </p:nvPr>
        </p:nvSpPr>
        <p:spPr>
          <a:xfrm>
            <a:off x="989067" y="2799185"/>
            <a:ext cx="2949178" cy="3069803"/>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dk1"/>
              </a:buClr>
              <a:buSzPts val="2133"/>
              <a:buNone/>
              <a:defRPr sz="2133"/>
            </a:lvl1pPr>
            <a:lvl2pPr indent="-228600" lvl="1" marL="914400" algn="l">
              <a:lnSpc>
                <a:spcPct val="120000"/>
              </a:lnSpc>
              <a:spcBef>
                <a:spcPts val="500"/>
              </a:spcBef>
              <a:spcAft>
                <a:spcPts val="0"/>
              </a:spcAft>
              <a:buClr>
                <a:schemeClr val="dk1"/>
              </a:buClr>
              <a:buSzPts val="1867"/>
              <a:buNone/>
              <a:defRPr sz="1867"/>
            </a:lvl2pPr>
            <a:lvl3pPr indent="-228600" lvl="2" marL="1371600" algn="l">
              <a:lnSpc>
                <a:spcPct val="120000"/>
              </a:lnSpc>
              <a:spcBef>
                <a:spcPts val="500"/>
              </a:spcBef>
              <a:spcAft>
                <a:spcPts val="0"/>
              </a:spcAft>
              <a:buClr>
                <a:schemeClr val="dk1"/>
              </a:buClr>
              <a:buSzPts val="1600"/>
              <a:buNone/>
              <a:defRPr sz="1600"/>
            </a:lvl3pPr>
            <a:lvl4pPr indent="-228600" lvl="3" marL="1828800" algn="l">
              <a:lnSpc>
                <a:spcPct val="120000"/>
              </a:lnSpc>
              <a:spcBef>
                <a:spcPts val="500"/>
              </a:spcBef>
              <a:spcAft>
                <a:spcPts val="0"/>
              </a:spcAft>
              <a:buClr>
                <a:schemeClr val="dk1"/>
              </a:buClr>
              <a:buSzPts val="1333"/>
              <a:buNone/>
              <a:defRPr sz="1333"/>
            </a:lvl4pPr>
            <a:lvl5pPr indent="-228600" lvl="4" marL="2286000" algn="l">
              <a:lnSpc>
                <a:spcPct val="120000"/>
              </a:lnSpc>
              <a:spcBef>
                <a:spcPts val="500"/>
              </a:spcBef>
              <a:spcAft>
                <a:spcPts val="0"/>
              </a:spcAft>
              <a:buClr>
                <a:schemeClr val="dk1"/>
              </a:buClr>
              <a:buSzPts val="1333"/>
              <a:buNone/>
              <a:defRPr sz="1333"/>
            </a:lvl5pPr>
            <a:lvl6pPr indent="-228600" lvl="5" marL="2743200" algn="l">
              <a:lnSpc>
                <a:spcPct val="90000"/>
              </a:lnSpc>
              <a:spcBef>
                <a:spcPts val="500"/>
              </a:spcBef>
              <a:spcAft>
                <a:spcPts val="0"/>
              </a:spcAft>
              <a:buClr>
                <a:schemeClr val="dk1"/>
              </a:buClr>
              <a:buSzPts val="1333"/>
              <a:buNone/>
              <a:defRPr sz="1333"/>
            </a:lvl6pPr>
            <a:lvl7pPr indent="-228600" lvl="6" marL="3200400" algn="l">
              <a:lnSpc>
                <a:spcPct val="90000"/>
              </a:lnSpc>
              <a:spcBef>
                <a:spcPts val="500"/>
              </a:spcBef>
              <a:spcAft>
                <a:spcPts val="0"/>
              </a:spcAft>
              <a:buClr>
                <a:schemeClr val="dk1"/>
              </a:buClr>
              <a:buSzPts val="1333"/>
              <a:buNone/>
              <a:defRPr sz="1333"/>
            </a:lvl7pPr>
            <a:lvl8pPr indent="-228600" lvl="7" marL="3657600" algn="l">
              <a:lnSpc>
                <a:spcPct val="90000"/>
              </a:lnSpc>
              <a:spcBef>
                <a:spcPts val="500"/>
              </a:spcBef>
              <a:spcAft>
                <a:spcPts val="0"/>
              </a:spcAft>
              <a:buClr>
                <a:schemeClr val="dk1"/>
              </a:buClr>
              <a:buSzPts val="1333"/>
              <a:buNone/>
              <a:defRPr sz="1333"/>
            </a:lvl8pPr>
            <a:lvl9pPr indent="-228600" lvl="8" marL="4114800" algn="l">
              <a:lnSpc>
                <a:spcPct val="90000"/>
              </a:lnSpc>
              <a:spcBef>
                <a:spcPts val="500"/>
              </a:spcBef>
              <a:spcAft>
                <a:spcPts val="0"/>
              </a:spcAft>
              <a:buClr>
                <a:schemeClr val="dk1"/>
              </a:buClr>
              <a:buSzPts val="1333"/>
              <a:buNone/>
              <a:defRPr sz="1333"/>
            </a:lvl9pPr>
          </a:lstStyle>
          <a:p/>
        </p:txBody>
      </p:sp>
      <p:sp>
        <p:nvSpPr>
          <p:cNvPr id="64" name="Google Shape;64;p9"/>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1034225" y="681135"/>
            <a:ext cx="2949178" cy="160020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4267"/>
              <a:buFont typeface="Avenir"/>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4376057" y="858417"/>
            <a:ext cx="4140484" cy="5002634"/>
          </a:xfrm>
          <a:prstGeom prst="rect">
            <a:avLst/>
          </a:prstGeom>
          <a:noFill/>
          <a:ln>
            <a:noFill/>
          </a:ln>
        </p:spPr>
      </p:sp>
      <p:sp>
        <p:nvSpPr>
          <p:cNvPr id="70" name="Google Shape;70;p10"/>
          <p:cNvSpPr txBox="1"/>
          <p:nvPr>
            <p:ph idx="1" type="body"/>
          </p:nvPr>
        </p:nvSpPr>
        <p:spPr>
          <a:xfrm>
            <a:off x="1034225" y="2281335"/>
            <a:ext cx="2949178" cy="38115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dk1"/>
              </a:buClr>
              <a:buSzPts val="2133"/>
              <a:buNone/>
              <a:defRPr sz="2133"/>
            </a:lvl1pPr>
            <a:lvl2pPr indent="-228600" lvl="1" marL="914400" algn="l">
              <a:lnSpc>
                <a:spcPct val="120000"/>
              </a:lnSpc>
              <a:spcBef>
                <a:spcPts val="500"/>
              </a:spcBef>
              <a:spcAft>
                <a:spcPts val="0"/>
              </a:spcAft>
              <a:buClr>
                <a:schemeClr val="dk1"/>
              </a:buClr>
              <a:buSzPts val="1867"/>
              <a:buNone/>
              <a:defRPr sz="1867"/>
            </a:lvl2pPr>
            <a:lvl3pPr indent="-228600" lvl="2" marL="1371600" algn="l">
              <a:lnSpc>
                <a:spcPct val="120000"/>
              </a:lnSpc>
              <a:spcBef>
                <a:spcPts val="500"/>
              </a:spcBef>
              <a:spcAft>
                <a:spcPts val="0"/>
              </a:spcAft>
              <a:buClr>
                <a:schemeClr val="dk1"/>
              </a:buClr>
              <a:buSzPts val="1600"/>
              <a:buNone/>
              <a:defRPr sz="1600"/>
            </a:lvl3pPr>
            <a:lvl4pPr indent="-228600" lvl="3" marL="1828800" algn="l">
              <a:lnSpc>
                <a:spcPct val="120000"/>
              </a:lnSpc>
              <a:spcBef>
                <a:spcPts val="500"/>
              </a:spcBef>
              <a:spcAft>
                <a:spcPts val="0"/>
              </a:spcAft>
              <a:buClr>
                <a:schemeClr val="dk1"/>
              </a:buClr>
              <a:buSzPts val="1333"/>
              <a:buNone/>
              <a:defRPr sz="1333"/>
            </a:lvl4pPr>
            <a:lvl5pPr indent="-228600" lvl="4" marL="2286000" algn="l">
              <a:lnSpc>
                <a:spcPct val="120000"/>
              </a:lnSpc>
              <a:spcBef>
                <a:spcPts val="500"/>
              </a:spcBef>
              <a:spcAft>
                <a:spcPts val="0"/>
              </a:spcAft>
              <a:buClr>
                <a:schemeClr val="dk1"/>
              </a:buClr>
              <a:buSzPts val="1333"/>
              <a:buNone/>
              <a:defRPr sz="1333"/>
            </a:lvl5pPr>
            <a:lvl6pPr indent="-228600" lvl="5" marL="2743200" algn="l">
              <a:lnSpc>
                <a:spcPct val="90000"/>
              </a:lnSpc>
              <a:spcBef>
                <a:spcPts val="500"/>
              </a:spcBef>
              <a:spcAft>
                <a:spcPts val="0"/>
              </a:spcAft>
              <a:buClr>
                <a:schemeClr val="dk1"/>
              </a:buClr>
              <a:buSzPts val="1333"/>
              <a:buNone/>
              <a:defRPr sz="1333"/>
            </a:lvl6pPr>
            <a:lvl7pPr indent="-228600" lvl="6" marL="3200400" algn="l">
              <a:lnSpc>
                <a:spcPct val="90000"/>
              </a:lnSpc>
              <a:spcBef>
                <a:spcPts val="500"/>
              </a:spcBef>
              <a:spcAft>
                <a:spcPts val="0"/>
              </a:spcAft>
              <a:buClr>
                <a:schemeClr val="dk1"/>
              </a:buClr>
              <a:buSzPts val="1333"/>
              <a:buNone/>
              <a:defRPr sz="1333"/>
            </a:lvl7pPr>
            <a:lvl8pPr indent="-228600" lvl="7" marL="3657600" algn="l">
              <a:lnSpc>
                <a:spcPct val="90000"/>
              </a:lnSpc>
              <a:spcBef>
                <a:spcPts val="500"/>
              </a:spcBef>
              <a:spcAft>
                <a:spcPts val="0"/>
              </a:spcAft>
              <a:buClr>
                <a:schemeClr val="dk1"/>
              </a:buClr>
              <a:buSzPts val="1333"/>
              <a:buNone/>
              <a:defRPr sz="1333"/>
            </a:lvl8pPr>
            <a:lvl9pPr indent="-228600" lvl="8" marL="4114800" algn="l">
              <a:lnSpc>
                <a:spcPct val="90000"/>
              </a:lnSpc>
              <a:spcBef>
                <a:spcPts val="500"/>
              </a:spcBef>
              <a:spcAft>
                <a:spcPts val="0"/>
              </a:spcAft>
              <a:buClr>
                <a:schemeClr val="dk1"/>
              </a:buClr>
              <a:buSzPts val="1333"/>
              <a:buNone/>
              <a:defRPr sz="1333"/>
            </a:lvl9pPr>
          </a:lstStyle>
          <a:p/>
        </p:txBody>
      </p:sp>
      <p:sp>
        <p:nvSpPr>
          <p:cNvPr id="71" name="Google Shape;71;p10"/>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flipH="1" rot="10800000">
            <a:off x="0" y="6400800"/>
            <a:ext cx="9144000" cy="456773"/>
          </a:xfrm>
          <a:prstGeom prst="rect">
            <a:avLst/>
          </a:prstGeom>
          <a:gradFill>
            <a:gsLst>
              <a:gs pos="0">
                <a:srgbClr val="FE4A00">
                  <a:alpha val="27843"/>
                </a:srgbClr>
              </a:gs>
              <a:gs pos="14000">
                <a:srgbClr val="FE4A00">
                  <a:alpha val="27843"/>
                </a:srgbClr>
              </a:gs>
              <a:gs pos="100000">
                <a:srgbClr val="DA002F">
                  <a:alpha val="84705"/>
                </a:srgbClr>
              </a:gs>
            </a:gsLst>
            <a:lin ang="60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flipH="1">
            <a:off x="3028950" y="6400799"/>
            <a:ext cx="6115049" cy="456772"/>
          </a:xfrm>
          <a:prstGeom prst="rect">
            <a:avLst/>
          </a:prstGeom>
          <a:gradFill>
            <a:gsLst>
              <a:gs pos="0">
                <a:srgbClr val="D85FD4">
                  <a:alpha val="54901"/>
                </a:srgbClr>
              </a:gs>
              <a:gs pos="9000">
                <a:srgbClr val="D85FD4">
                  <a:alpha val="54901"/>
                </a:srgbClr>
              </a:gs>
              <a:gs pos="99000">
                <a:schemeClr val="accent2"/>
              </a:gs>
              <a:gs pos="100000">
                <a:schemeClr val="accent2"/>
              </a:gs>
            </a:gsLst>
            <a:lin ang="14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txBox="1"/>
          <p:nvPr>
            <p:ph type="title"/>
          </p:nvPr>
        </p:nvSpPr>
        <p:spPr>
          <a:xfrm>
            <a:off x="1028700" y="361666"/>
            <a:ext cx="7357782" cy="1659404"/>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dk1"/>
              </a:buClr>
              <a:buSzPts val="3600"/>
              <a:buFont typeface="Avenir"/>
              <a:buNone/>
              <a:defRPr b="1" i="0" sz="36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1028700" y="2286001"/>
            <a:ext cx="7357782" cy="3857811"/>
          </a:xfrm>
          <a:prstGeom prst="rect">
            <a:avLst/>
          </a:prstGeom>
          <a:noFill/>
          <a:ln>
            <a:noFill/>
          </a:ln>
        </p:spPr>
        <p:txBody>
          <a:bodyPr anchorCtr="0" anchor="t" bIns="0" lIns="0" spcFirstLastPara="1" rIns="0" wrap="square" tIns="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1pPr>
            <a:lvl2pPr indent="-355600" lvl="1" marL="914400" marR="0" rtl="0" algn="l">
              <a:lnSpc>
                <a:spcPct val="12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2pPr>
            <a:lvl3pPr indent="-342900" lvl="2" marL="13716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3pPr>
            <a:lvl4pPr indent="-330200" lvl="3" marL="18288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venir"/>
                <a:ea typeface="Avenir"/>
                <a:cs typeface="Avenir"/>
                <a:sym typeface="Avenir"/>
              </a:defRPr>
            </a:lvl4pPr>
            <a:lvl5pPr indent="-330200" lvl="4" marL="22860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4" name="Google Shape;14;p1"/>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67"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067"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1"/>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067" u="none" cap="none" strike="noStrike">
                <a:solidFill>
                  <a:schemeClr val="lt1"/>
                </a:solidFill>
                <a:latin typeface="Arial"/>
                <a:ea typeface="Arial"/>
                <a:cs typeface="Arial"/>
                <a:sym typeface="Arial"/>
              </a:defRPr>
            </a:lvl1pPr>
            <a:lvl2pPr indent="0" lvl="1" marL="0" marR="0" rtl="0" algn="r">
              <a:spcBef>
                <a:spcPts val="0"/>
              </a:spcBef>
              <a:spcAft>
                <a:spcPts val="0"/>
              </a:spcAft>
              <a:buNone/>
              <a:defRPr b="0" i="0" sz="1067" u="none" cap="none" strike="noStrike">
                <a:solidFill>
                  <a:schemeClr val="lt1"/>
                </a:solidFill>
                <a:latin typeface="Arial"/>
                <a:ea typeface="Arial"/>
                <a:cs typeface="Arial"/>
                <a:sym typeface="Arial"/>
              </a:defRPr>
            </a:lvl2pPr>
            <a:lvl3pPr indent="0" lvl="2" marL="0" marR="0" rtl="0" algn="r">
              <a:spcBef>
                <a:spcPts val="0"/>
              </a:spcBef>
              <a:spcAft>
                <a:spcPts val="0"/>
              </a:spcAft>
              <a:buNone/>
              <a:defRPr b="0" i="0" sz="1067" u="none" cap="none" strike="noStrike">
                <a:solidFill>
                  <a:schemeClr val="lt1"/>
                </a:solidFill>
                <a:latin typeface="Arial"/>
                <a:ea typeface="Arial"/>
                <a:cs typeface="Arial"/>
                <a:sym typeface="Arial"/>
              </a:defRPr>
            </a:lvl3pPr>
            <a:lvl4pPr indent="0" lvl="3" marL="0" marR="0" rtl="0" algn="r">
              <a:spcBef>
                <a:spcPts val="0"/>
              </a:spcBef>
              <a:spcAft>
                <a:spcPts val="0"/>
              </a:spcAft>
              <a:buNone/>
              <a:defRPr b="0" i="0" sz="1067" u="none" cap="none" strike="noStrike">
                <a:solidFill>
                  <a:schemeClr val="lt1"/>
                </a:solidFill>
                <a:latin typeface="Arial"/>
                <a:ea typeface="Arial"/>
                <a:cs typeface="Arial"/>
                <a:sym typeface="Arial"/>
              </a:defRPr>
            </a:lvl4pPr>
            <a:lvl5pPr indent="0" lvl="4" marL="0" marR="0" rtl="0" algn="r">
              <a:spcBef>
                <a:spcPts val="0"/>
              </a:spcBef>
              <a:spcAft>
                <a:spcPts val="0"/>
              </a:spcAft>
              <a:buNone/>
              <a:defRPr b="0" i="0" sz="1067" u="none" cap="none" strike="noStrike">
                <a:solidFill>
                  <a:schemeClr val="lt1"/>
                </a:solidFill>
                <a:latin typeface="Arial"/>
                <a:ea typeface="Arial"/>
                <a:cs typeface="Arial"/>
                <a:sym typeface="Arial"/>
              </a:defRPr>
            </a:lvl5pPr>
            <a:lvl6pPr indent="0" lvl="5" marL="0" marR="0" rtl="0" algn="r">
              <a:spcBef>
                <a:spcPts val="0"/>
              </a:spcBef>
              <a:spcAft>
                <a:spcPts val="0"/>
              </a:spcAft>
              <a:buNone/>
              <a:defRPr b="0" i="0" sz="1067" u="none" cap="none" strike="noStrike">
                <a:solidFill>
                  <a:schemeClr val="lt1"/>
                </a:solidFill>
                <a:latin typeface="Arial"/>
                <a:ea typeface="Arial"/>
                <a:cs typeface="Arial"/>
                <a:sym typeface="Arial"/>
              </a:defRPr>
            </a:lvl6pPr>
            <a:lvl7pPr indent="0" lvl="6" marL="0" marR="0" rtl="0" algn="r">
              <a:spcBef>
                <a:spcPts val="0"/>
              </a:spcBef>
              <a:spcAft>
                <a:spcPts val="0"/>
              </a:spcAft>
              <a:buNone/>
              <a:defRPr b="0" i="0" sz="1067" u="none" cap="none" strike="noStrike">
                <a:solidFill>
                  <a:schemeClr val="lt1"/>
                </a:solidFill>
                <a:latin typeface="Arial"/>
                <a:ea typeface="Arial"/>
                <a:cs typeface="Arial"/>
                <a:sym typeface="Arial"/>
              </a:defRPr>
            </a:lvl7pPr>
            <a:lvl8pPr indent="0" lvl="7" marL="0" marR="0" rtl="0" algn="r">
              <a:spcBef>
                <a:spcPts val="0"/>
              </a:spcBef>
              <a:spcAft>
                <a:spcPts val="0"/>
              </a:spcAft>
              <a:buNone/>
              <a:defRPr b="0" i="0" sz="1067" u="none" cap="none" strike="noStrike">
                <a:solidFill>
                  <a:schemeClr val="lt1"/>
                </a:solidFill>
                <a:latin typeface="Arial"/>
                <a:ea typeface="Arial"/>
                <a:cs typeface="Arial"/>
                <a:sym typeface="Arial"/>
              </a:defRPr>
            </a:lvl8pPr>
            <a:lvl9pPr indent="0" lvl="8" marL="0" marR="0" rtl="0" algn="r">
              <a:spcBef>
                <a:spcPts val="0"/>
              </a:spcBef>
              <a:spcAft>
                <a:spcPts val="0"/>
              </a:spcAft>
              <a:buNone/>
              <a:defRPr b="0" i="0" sz="1067"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guide id="3" orient="horz" pos="288">
          <p15:clr>
            <a:srgbClr val="F26B43"/>
          </p15:clr>
        </p15:guide>
        <p15:guide id="4" pos="216">
          <p15:clr>
            <a:srgbClr val="F26B43"/>
          </p15:clr>
        </p15:guide>
        <p15:guide id="5" orient="horz" pos="4032">
          <p15:clr>
            <a:srgbClr val="F26B43"/>
          </p15:clr>
        </p15:guide>
        <p15:guide id="6" pos="5544">
          <p15:clr>
            <a:srgbClr val="F26B43"/>
          </p15:clr>
        </p15:guide>
        <p15:guide id="7" pos="3834">
          <p15:clr>
            <a:srgbClr val="F26B43"/>
          </p15:clr>
        </p15:guide>
        <p15:guide id="8" pos="1908">
          <p15:clr>
            <a:srgbClr val="F26B43"/>
          </p15:clr>
        </p15:guide>
        <p15:guide id="9" pos="648">
          <p15:clr>
            <a:srgbClr val="F26B43"/>
          </p15:clr>
        </p15:guide>
        <p15:guide id="10" orient="horz" pos="648">
          <p15:clr>
            <a:srgbClr val="F26B43"/>
          </p15:clr>
        </p15:guide>
        <p15:guide id="11" pos="51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2.jp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www.uptodate.com/contents/bacterial-vaginosis-clinical-manifestations-and-diagnosis" TargetMode="External"/><Relationship Id="rId4" Type="http://schemas.openxmlformats.org/officeDocument/2006/relationships/hyperlink" Target="https://www.who.int/news-room/fact-sheets/detail/mpox" TargetMode="External"/><Relationship Id="rId11" Type="http://schemas.openxmlformats.org/officeDocument/2006/relationships/hyperlink" Target="https://www.cdc.gov/std/treatment-guidelines/donovanosis.htm" TargetMode="External"/><Relationship Id="rId10" Type="http://schemas.openxmlformats.org/officeDocument/2006/relationships/hyperlink" Target="https://www.cdc.gov/std/treatment-guidelines/mycoplasmagenitalium.htm" TargetMode="External"/><Relationship Id="rId9" Type="http://schemas.openxmlformats.org/officeDocument/2006/relationships/hyperlink" Target="https://www.aafp.org/pubs/afp/issues/2022/0500/p514.html" TargetMode="External"/><Relationship Id="rId5" Type="http://schemas.openxmlformats.org/officeDocument/2006/relationships/hyperlink" Target="https://www.cdc.gov/std/treatment-guidelines/screening-recommendations.htm#:~:text=*%20Per%20USPSTF%2C%20sexually%20active%20women,not%20in%20a%20mutually%20monogamous" TargetMode="External"/><Relationship Id="rId6" Type="http://schemas.openxmlformats.org/officeDocument/2006/relationships/hyperlink" Target="https://www.aafp.org/pubs/afp/issues/2024/0100/editorial-sti-pregnancy.html#:~:text=The%20CDC%20recommends%20testing%20for,at%20high%20risk%20of%20infection.&amp;text=Testing%20should%20be%20repeated%20in,for%20individuals%20at%20high%20risk" TargetMode="External"/><Relationship Id="rId7" Type="http://schemas.openxmlformats.org/officeDocument/2006/relationships/hyperlink" Target="https://www.aafp.org/pubs/afp/issues/2025/0200/genital-warts.html" TargetMode="External"/><Relationship Id="rId8" Type="http://schemas.openxmlformats.org/officeDocument/2006/relationships/hyperlink" Target="https://www.aafp.org/pubs/afp/issues/2024/1100/genital-herpes.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s://www.uptodate.com/contents/clinical-manifestations-and-diagnosis-of-chlamydia-trachomatis-infections-in-adults-and-adolescents" TargetMode="External"/><Relationship Id="rId4" Type="http://schemas.openxmlformats.org/officeDocument/2006/relationships/hyperlink" Target="https://www.aafp.org/dam/AAFP/documents/patient_care/sti/hops19-sti-manual.pdf" TargetMode="External"/><Relationship Id="rId10" Type="http://schemas.openxmlformats.org/officeDocument/2006/relationships/hyperlink" Target="https://www.cdc.gov/mmwr/volumes/73/wr/mm7348a3.htm#:~:text=The%20Advisory%20Committee%20on%20Immunization,receive%20HepB%20vaccines%20(2" TargetMode="External"/><Relationship Id="rId9" Type="http://schemas.openxmlformats.org/officeDocument/2006/relationships/hyperlink" Target="https://www.cdc.gov/hepatitis-c/hcp/diagnosis-testing/index.html" TargetMode="External"/><Relationship Id="rId5" Type="http://schemas.openxmlformats.org/officeDocument/2006/relationships/hyperlink" Target="https://www.uptodate.com/contents/clinical-manifestations-and-diagnosis-of-neisseria-gonorrhoeae-infection-in-adults-and-adolescents" TargetMode="External"/><Relationship Id="rId6" Type="http://schemas.openxmlformats.org/officeDocument/2006/relationships/hyperlink" Target="https://www.uptodate.com/contents/trichomoniasis-clinical-manifestations-and-diagnosis" TargetMode="External"/><Relationship Id="rId7" Type="http://schemas.openxmlformats.org/officeDocument/2006/relationships/hyperlink" Target="https://www.uptodate.com/contents/epidemiology-clinical-manifestations-and-diagnosis-of-genital-herpes-simplex-virus-infection" TargetMode="External"/><Relationship Id="rId8" Type="http://schemas.openxmlformats.org/officeDocument/2006/relationships/hyperlink" Target="https://www.uptodate.com/contents/pelvic-inflammatory-disease-clinical-manifestations-and-diagnosi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hyperlink" Target="https://www.aafp.org/pubs/afp/issues/2024/1000/editorial-doxycycline-sti-postexposure-prophylaxis.html" TargetMode="External"/><Relationship Id="rId4" Type="http://schemas.openxmlformats.org/officeDocument/2006/relationships/hyperlink" Target="https://www.uptodate.com/contents/lymphogranuloma-venereum" TargetMode="External"/><Relationship Id="rId5" Type="http://schemas.openxmlformats.org/officeDocument/2006/relationships/hyperlink" Target="https://www.uptodate.com/contents/hiv-pre-exposure-prophylaxis" TargetMode="External"/><Relationship Id="rId6" Type="http://schemas.openxmlformats.org/officeDocument/2006/relationships/hyperlink" Target="https://medilib.ir/uptodate/show/958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3"/>
          <p:cNvSpPr txBox="1"/>
          <p:nvPr>
            <p:ph type="ctrTitle"/>
          </p:nvPr>
        </p:nvSpPr>
        <p:spPr>
          <a:xfrm>
            <a:off x="1143000" y="1028701"/>
            <a:ext cx="6858000" cy="2481263"/>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Clr>
                <a:schemeClr val="dk1"/>
              </a:buClr>
              <a:buSzPts val="5300"/>
              <a:buFont typeface="Avenir"/>
              <a:buNone/>
            </a:pPr>
            <a:r>
              <a:rPr lang="en-US" sz="5300"/>
              <a:t>SEXUALLY TRANSMITTED INFECTIONS</a:t>
            </a:r>
            <a:endParaRPr/>
          </a:p>
        </p:txBody>
      </p:sp>
      <p:sp>
        <p:nvSpPr>
          <p:cNvPr id="92" name="Google Shape;92;p13"/>
          <p:cNvSpPr txBox="1"/>
          <p:nvPr>
            <p:ph idx="1" type="subTitle"/>
          </p:nvPr>
        </p:nvSpPr>
        <p:spPr>
          <a:xfrm>
            <a:off x="1143000" y="3824377"/>
            <a:ext cx="6858000" cy="1433423"/>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Clr>
                <a:schemeClr val="dk1"/>
              </a:buClr>
              <a:buSzPts val="2100"/>
              <a:buNone/>
            </a:pPr>
            <a:r>
              <a:rPr lang="en-US"/>
              <a:t>HANNAH BRUNDAGE, DO</a:t>
            </a:r>
            <a:endParaRPr/>
          </a:p>
          <a:p>
            <a:pPr indent="0" lvl="0" marL="0" rtl="0" algn="ctr">
              <a:lnSpc>
                <a:spcPct val="150000"/>
              </a:lnSpc>
              <a:spcBef>
                <a:spcPts val="1000"/>
              </a:spcBef>
              <a:spcAft>
                <a:spcPts val="0"/>
              </a:spcAft>
              <a:buClr>
                <a:schemeClr val="dk1"/>
              </a:buClr>
              <a:buSzPts val="2133"/>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163" name="Google Shape;163;p22"/>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pic>
        <p:nvPicPr>
          <p:cNvPr descr="Image" id="164" name="Google Shape;164;p22"/>
          <p:cNvPicPr preferRelativeResize="0"/>
          <p:nvPr/>
        </p:nvPicPr>
        <p:blipFill rotWithShape="1">
          <a:blip r:embed="rId3">
            <a:alphaModFix/>
          </a:blip>
          <a:srcRect b="0" l="0" r="0" t="0"/>
          <a:stretch/>
        </p:blipFill>
        <p:spPr>
          <a:xfrm>
            <a:off x="771525" y="648380"/>
            <a:ext cx="2743200" cy="3295650"/>
          </a:xfrm>
          <a:prstGeom prst="rect">
            <a:avLst/>
          </a:prstGeom>
          <a:noFill/>
          <a:ln>
            <a:noFill/>
          </a:ln>
        </p:spPr>
      </p:pic>
      <p:pic>
        <p:nvPicPr>
          <p:cNvPr descr="Image" id="165" name="Google Shape;165;p22"/>
          <p:cNvPicPr preferRelativeResize="0"/>
          <p:nvPr/>
        </p:nvPicPr>
        <p:blipFill rotWithShape="1">
          <a:blip r:embed="rId4">
            <a:alphaModFix/>
          </a:blip>
          <a:srcRect b="0" l="0" r="0" t="0"/>
          <a:stretch/>
        </p:blipFill>
        <p:spPr>
          <a:xfrm>
            <a:off x="3987921" y="652869"/>
            <a:ext cx="4515123" cy="3310012"/>
          </a:xfrm>
          <a:prstGeom prst="rect">
            <a:avLst/>
          </a:prstGeom>
          <a:noFill/>
          <a:ln>
            <a:noFill/>
          </a:ln>
        </p:spPr>
      </p:pic>
      <p:pic>
        <p:nvPicPr>
          <p:cNvPr descr="Image" id="166" name="Google Shape;166;p22"/>
          <p:cNvPicPr preferRelativeResize="0"/>
          <p:nvPr/>
        </p:nvPicPr>
        <p:blipFill rotWithShape="1">
          <a:blip r:embed="rId5">
            <a:alphaModFix/>
          </a:blip>
          <a:srcRect b="0" l="0" r="0" t="0"/>
          <a:stretch/>
        </p:blipFill>
        <p:spPr>
          <a:xfrm>
            <a:off x="1570668" y="4293031"/>
            <a:ext cx="4832319" cy="20345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ph type="title"/>
          </p:nvPr>
        </p:nvSpPr>
        <p:spPr>
          <a:xfrm>
            <a:off x="783041" y="457200"/>
            <a:ext cx="7732309"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4200"/>
              <a:buFont typeface="Avenir"/>
              <a:buNone/>
            </a:pPr>
            <a:r>
              <a:rPr lang="en-US"/>
              <a:t>GONORRHEA – PRESENTATION </a:t>
            </a:r>
            <a:endParaRPr/>
          </a:p>
        </p:txBody>
      </p:sp>
      <p:sp>
        <p:nvSpPr>
          <p:cNvPr id="173" name="Google Shape;173;p23"/>
          <p:cNvSpPr txBox="1"/>
          <p:nvPr>
            <p:ph idx="1" type="body"/>
          </p:nvPr>
        </p:nvSpPr>
        <p:spPr>
          <a:xfrm>
            <a:off x="783040" y="1996141"/>
            <a:ext cx="3731810" cy="4180822"/>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120000"/>
              </a:lnSpc>
              <a:spcBef>
                <a:spcPts val="0"/>
              </a:spcBef>
              <a:spcAft>
                <a:spcPts val="0"/>
              </a:spcAft>
              <a:buClr>
                <a:schemeClr val="dk1"/>
              </a:buClr>
              <a:buSzPct val="100000"/>
              <a:buChar char="•"/>
            </a:pPr>
            <a:r>
              <a:rPr lang="en-US"/>
              <a:t>Typically asymptomatic but more-likely to be symptomatic in women  </a:t>
            </a:r>
            <a:endParaRPr/>
          </a:p>
          <a:p>
            <a:pPr indent="-228600" lvl="0" marL="228600" rtl="0" algn="l">
              <a:lnSpc>
                <a:spcPct val="120000"/>
              </a:lnSpc>
              <a:spcBef>
                <a:spcPts val="1000"/>
              </a:spcBef>
              <a:spcAft>
                <a:spcPts val="0"/>
              </a:spcAft>
              <a:buClr>
                <a:schemeClr val="dk1"/>
              </a:buClr>
              <a:buSzPct val="100000"/>
              <a:buChar char="•"/>
            </a:pPr>
            <a:r>
              <a:rPr lang="en-US"/>
              <a:t>Similar presentation to chlamydia and co-infection is not uncommon </a:t>
            </a:r>
            <a:endParaRPr/>
          </a:p>
          <a:p>
            <a:pPr indent="-228600" lvl="0" marL="228600" rtl="0" algn="l">
              <a:lnSpc>
                <a:spcPct val="120000"/>
              </a:lnSpc>
              <a:spcBef>
                <a:spcPts val="1000"/>
              </a:spcBef>
              <a:spcAft>
                <a:spcPts val="0"/>
              </a:spcAft>
              <a:buClr>
                <a:schemeClr val="dk1"/>
              </a:buClr>
              <a:buSzPct val="100000"/>
              <a:buChar char="•"/>
            </a:pPr>
            <a:r>
              <a:rPr lang="en-US"/>
              <a:t>If + gonorrhea, test for chlamydia </a:t>
            </a:r>
            <a:endParaRPr/>
          </a:p>
          <a:p>
            <a:pPr indent="-228600" lvl="0" marL="228600" rtl="0" algn="l">
              <a:lnSpc>
                <a:spcPct val="120000"/>
              </a:lnSpc>
              <a:spcBef>
                <a:spcPts val="1000"/>
              </a:spcBef>
              <a:spcAft>
                <a:spcPts val="0"/>
              </a:spcAft>
              <a:buClr>
                <a:schemeClr val="dk1"/>
              </a:buClr>
              <a:buSzPct val="100000"/>
              <a:buChar char="•"/>
            </a:pPr>
            <a:r>
              <a:rPr lang="en-US"/>
              <a:t>Women: cervicitis, urethritis, PID, bartholinitis </a:t>
            </a:r>
            <a:endParaRPr/>
          </a:p>
          <a:p>
            <a:pPr indent="-228600" lvl="0" marL="228600" rtl="0" algn="l">
              <a:lnSpc>
                <a:spcPct val="120000"/>
              </a:lnSpc>
              <a:spcBef>
                <a:spcPts val="1000"/>
              </a:spcBef>
              <a:spcAft>
                <a:spcPts val="0"/>
              </a:spcAft>
              <a:buClr>
                <a:schemeClr val="dk1"/>
              </a:buClr>
              <a:buSzPct val="100000"/>
              <a:buChar char="•"/>
            </a:pPr>
            <a:r>
              <a:rPr lang="en-US"/>
              <a:t>Men: urethritis, epididymitis </a:t>
            </a:r>
            <a:endParaRPr/>
          </a:p>
          <a:p>
            <a:pPr indent="-228600" lvl="0" marL="228600" rtl="0" algn="l">
              <a:lnSpc>
                <a:spcPct val="120000"/>
              </a:lnSpc>
              <a:spcBef>
                <a:spcPts val="1000"/>
              </a:spcBef>
              <a:spcAft>
                <a:spcPts val="0"/>
              </a:spcAft>
              <a:buClr>
                <a:schemeClr val="dk1"/>
              </a:buClr>
              <a:buSzPct val="100000"/>
              <a:buChar char="•"/>
            </a:pPr>
            <a:r>
              <a:rPr lang="en-US"/>
              <a:t>Extragenital: rectal, pharyngeal, disseminated gonococcal, conjunctivitis, perihepatitis </a:t>
            </a:r>
            <a:endParaRPr/>
          </a:p>
          <a:p>
            <a:pPr indent="-120650" lvl="0" marL="228600" rtl="0" algn="l">
              <a:lnSpc>
                <a:spcPct val="120000"/>
              </a:lnSpc>
              <a:spcBef>
                <a:spcPts val="1000"/>
              </a:spcBef>
              <a:spcAft>
                <a:spcPts val="0"/>
              </a:spcAft>
              <a:buClr>
                <a:schemeClr val="dk1"/>
              </a:buClr>
              <a:buSzPct val="100000"/>
              <a:buNone/>
            </a:pPr>
            <a:r>
              <a:t/>
            </a:r>
            <a:endParaRPr/>
          </a:p>
          <a:p>
            <a:pPr indent="-120650" lvl="0" marL="228600" rtl="0" algn="l">
              <a:lnSpc>
                <a:spcPct val="120000"/>
              </a:lnSpc>
              <a:spcBef>
                <a:spcPts val="1000"/>
              </a:spcBef>
              <a:spcAft>
                <a:spcPts val="0"/>
              </a:spcAft>
              <a:buClr>
                <a:schemeClr val="dk1"/>
              </a:buClr>
              <a:buSzPct val="100000"/>
              <a:buNone/>
            </a:pPr>
            <a:r>
              <a:t/>
            </a:r>
            <a:endParaRPr/>
          </a:p>
        </p:txBody>
      </p:sp>
      <p:sp>
        <p:nvSpPr>
          <p:cNvPr id="174" name="Google Shape;174;p23"/>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4"/>
          <p:cNvSpPr txBox="1"/>
          <p:nvPr>
            <p:ph type="title"/>
          </p:nvPr>
        </p:nvSpPr>
        <p:spPr>
          <a:xfrm>
            <a:off x="1028701" y="793080"/>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GONORRHEA – </a:t>
            </a:r>
            <a:r>
              <a:rPr lang="en-US" sz="3000"/>
              <a:t>SCREENING &amp; DIAGNOSIS </a:t>
            </a:r>
            <a:endParaRPr/>
          </a:p>
        </p:txBody>
      </p:sp>
      <p:sp>
        <p:nvSpPr>
          <p:cNvPr id="181" name="Google Shape;181;p24"/>
          <p:cNvSpPr txBox="1"/>
          <p:nvPr>
            <p:ph idx="1" type="body"/>
          </p:nvPr>
        </p:nvSpPr>
        <p:spPr>
          <a:xfrm>
            <a:off x="1028701" y="2114940"/>
            <a:ext cx="7680677" cy="3956179"/>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Screening (same as chlamydia)</a:t>
            </a:r>
            <a:endParaRPr/>
          </a:p>
          <a:p>
            <a:pPr indent="-285750" lvl="1" marL="685800" rtl="0" algn="l">
              <a:lnSpc>
                <a:spcPct val="120000"/>
              </a:lnSpc>
              <a:spcBef>
                <a:spcPts val="500"/>
              </a:spcBef>
              <a:spcAft>
                <a:spcPts val="0"/>
              </a:spcAft>
              <a:buClr>
                <a:schemeClr val="dk1"/>
              </a:buClr>
              <a:buSzPts val="2000"/>
              <a:buFont typeface="Courier New"/>
              <a:buChar char="o"/>
            </a:pPr>
            <a:r>
              <a:rPr lang="en-US"/>
              <a:t>Annually for sexually active women &lt;25 y/o or </a:t>
            </a:r>
            <a:r>
              <a:rPr lang="en-US" u="sng"/>
              <a:t>&gt;</a:t>
            </a:r>
            <a:r>
              <a:rPr lang="en-US"/>
              <a:t> 25 y/o with risk factors </a:t>
            </a:r>
            <a:endParaRPr/>
          </a:p>
          <a:p>
            <a:pPr indent="-285750" lvl="1" marL="685800" rtl="0" algn="l">
              <a:lnSpc>
                <a:spcPct val="120000"/>
              </a:lnSpc>
              <a:spcBef>
                <a:spcPts val="500"/>
              </a:spcBef>
              <a:spcAft>
                <a:spcPts val="0"/>
              </a:spcAft>
              <a:buClr>
                <a:schemeClr val="dk1"/>
              </a:buClr>
              <a:buSzPts val="2000"/>
              <a:buFont typeface="Courier New"/>
              <a:buChar char="o"/>
            </a:pPr>
            <a:r>
              <a:rPr lang="en-US"/>
              <a:t>MSM,</a:t>
            </a:r>
            <a:endParaRPr/>
          </a:p>
          <a:p>
            <a:pPr indent="-285750" lvl="1" marL="685800" rtl="0" algn="l">
              <a:lnSpc>
                <a:spcPct val="120000"/>
              </a:lnSpc>
              <a:spcBef>
                <a:spcPts val="500"/>
              </a:spcBef>
              <a:spcAft>
                <a:spcPts val="0"/>
              </a:spcAft>
              <a:buClr>
                <a:schemeClr val="dk1"/>
              </a:buClr>
              <a:buSzPts val="2000"/>
              <a:buFont typeface="Courier New"/>
              <a:buChar char="o"/>
            </a:pPr>
            <a:r>
              <a:rPr lang="en-US"/>
              <a:t>Multiple/new partner(s), transactional sex </a:t>
            </a:r>
            <a:endParaRPr/>
          </a:p>
          <a:p>
            <a:pPr indent="-285750" lvl="1" marL="685800" rtl="0" algn="l">
              <a:lnSpc>
                <a:spcPct val="120000"/>
              </a:lnSpc>
              <a:spcBef>
                <a:spcPts val="500"/>
              </a:spcBef>
              <a:spcAft>
                <a:spcPts val="0"/>
              </a:spcAft>
              <a:buClr>
                <a:schemeClr val="dk1"/>
              </a:buClr>
              <a:buSzPts val="2000"/>
              <a:buFont typeface="Courier New"/>
              <a:buChar char="o"/>
            </a:pPr>
            <a:r>
              <a:rPr lang="en-US"/>
              <a:t>Known HIV, current chlamydia, or recent gonorrhea </a:t>
            </a:r>
            <a:endParaRPr/>
          </a:p>
          <a:p>
            <a:pPr indent="-228600" lvl="0" marL="228600" rtl="0" algn="l">
              <a:lnSpc>
                <a:spcPct val="120000"/>
              </a:lnSpc>
              <a:spcBef>
                <a:spcPts val="1000"/>
              </a:spcBef>
              <a:spcAft>
                <a:spcPts val="0"/>
              </a:spcAft>
              <a:buClr>
                <a:schemeClr val="dk1"/>
              </a:buClr>
              <a:buSzPts val="2000"/>
              <a:buFont typeface="Arial"/>
              <a:buChar char="•"/>
            </a:pPr>
            <a:r>
              <a:rPr lang="en-US"/>
              <a:t>Test: sexually active + symptoms</a:t>
            </a:r>
            <a:endParaRPr/>
          </a:p>
          <a:p>
            <a:pPr indent="-228600" lvl="0" marL="228600" rtl="0" algn="l">
              <a:lnSpc>
                <a:spcPct val="120000"/>
              </a:lnSpc>
              <a:spcBef>
                <a:spcPts val="1000"/>
              </a:spcBef>
              <a:spcAft>
                <a:spcPts val="0"/>
              </a:spcAft>
              <a:buClr>
                <a:schemeClr val="dk1"/>
              </a:buClr>
              <a:buSzPts val="2000"/>
              <a:buFont typeface="Arial"/>
              <a:buChar char="•"/>
            </a:pPr>
            <a:r>
              <a:rPr lang="en-US"/>
              <a:t>Mode of testing: the same as chlamydia </a:t>
            </a:r>
            <a:endParaRPr/>
          </a:p>
          <a:p>
            <a:pPr indent="-285750" lvl="1" marL="685800" rtl="0" algn="l">
              <a:lnSpc>
                <a:spcPct val="120000"/>
              </a:lnSpc>
              <a:spcBef>
                <a:spcPts val="500"/>
              </a:spcBef>
              <a:spcAft>
                <a:spcPts val="0"/>
              </a:spcAft>
              <a:buClr>
                <a:schemeClr val="dk1"/>
              </a:buClr>
              <a:buSzPts val="2000"/>
              <a:buFont typeface="Courier New"/>
              <a:buChar char="o"/>
            </a:pPr>
            <a:r>
              <a:rPr lang="en-US"/>
              <a:t>Consider rectal and </a:t>
            </a:r>
            <a:r>
              <a:rPr b="1" lang="en-US"/>
              <a:t>pharyngeal swabs in women </a:t>
            </a:r>
            <a:r>
              <a:rPr lang="en-US"/>
              <a:t>(if oral and/or anal intercourse) </a:t>
            </a:r>
            <a:endParaRPr/>
          </a:p>
          <a:p>
            <a:pPr indent="0" lvl="1" marL="171450" rtl="0" algn="l">
              <a:lnSpc>
                <a:spcPct val="120000"/>
              </a:lnSpc>
              <a:spcBef>
                <a:spcPts val="500"/>
              </a:spcBef>
              <a:spcAft>
                <a:spcPts val="0"/>
              </a:spcAft>
              <a:buClr>
                <a:schemeClr val="dk1"/>
              </a:buClr>
              <a:buSzPts val="2000"/>
              <a:buNone/>
            </a:pPr>
            <a:r>
              <a:t/>
            </a:r>
            <a:endParaRPr/>
          </a:p>
          <a:p>
            <a:pPr indent="0" lvl="1" marL="171450" rtl="0" algn="l">
              <a:lnSpc>
                <a:spcPct val="120000"/>
              </a:lnSpc>
              <a:spcBef>
                <a:spcPts val="500"/>
              </a:spcBef>
              <a:spcAft>
                <a:spcPts val="0"/>
              </a:spcAft>
              <a:buClr>
                <a:schemeClr val="dk1"/>
              </a:buClr>
              <a:buSzPts val="2000"/>
              <a:buNone/>
            </a:pPr>
            <a:r>
              <a:t/>
            </a:r>
            <a:endParaRPr/>
          </a:p>
          <a:p>
            <a:pPr indent="0" lvl="1" marL="171450" rtl="0" algn="l">
              <a:lnSpc>
                <a:spcPct val="120000"/>
              </a:lnSpc>
              <a:spcBef>
                <a:spcPts val="500"/>
              </a:spcBef>
              <a:spcAft>
                <a:spcPts val="0"/>
              </a:spcAft>
              <a:buClr>
                <a:schemeClr val="dk1"/>
              </a:buClr>
              <a:buSzPts val="2000"/>
              <a:buNone/>
            </a:pPr>
            <a:r>
              <a:t/>
            </a:r>
            <a:endParaRPr/>
          </a:p>
        </p:txBody>
      </p:sp>
      <p:sp>
        <p:nvSpPr>
          <p:cNvPr id="182" name="Google Shape;182;p24"/>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pic>
        <p:nvPicPr>
          <p:cNvPr descr="Sunny Handy" id="183" name="Google Shape;183;p24"/>
          <p:cNvPicPr preferRelativeResize="0"/>
          <p:nvPr/>
        </p:nvPicPr>
        <p:blipFill rotWithShape="1">
          <a:blip r:embed="rId3">
            <a:alphaModFix/>
          </a:blip>
          <a:srcRect b="0" l="0" r="0" t="0"/>
          <a:stretch/>
        </p:blipFill>
        <p:spPr>
          <a:xfrm>
            <a:off x="545397" y="5665071"/>
            <a:ext cx="746986" cy="735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ph type="title"/>
          </p:nvPr>
        </p:nvSpPr>
        <p:spPr>
          <a:xfrm>
            <a:off x="165371" y="197261"/>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GONORRHEA – </a:t>
            </a:r>
            <a:r>
              <a:rPr lang="en-US" sz="2400"/>
              <a:t>TREATMENT, FOLLOW-UP, PARTNER(S)</a:t>
            </a:r>
            <a:endParaRPr/>
          </a:p>
        </p:txBody>
      </p:sp>
      <p:sp>
        <p:nvSpPr>
          <p:cNvPr id="190" name="Google Shape;190;p25"/>
          <p:cNvSpPr txBox="1"/>
          <p:nvPr>
            <p:ph idx="1" type="body"/>
          </p:nvPr>
        </p:nvSpPr>
        <p:spPr>
          <a:xfrm>
            <a:off x="761190" y="1567759"/>
            <a:ext cx="7680677" cy="3956179"/>
          </a:xfrm>
          <a:prstGeom prst="rect">
            <a:avLst/>
          </a:prstGeom>
          <a:noFill/>
          <a:ln>
            <a:noFill/>
          </a:ln>
        </p:spPr>
        <p:txBody>
          <a:bodyPr anchorCtr="0" anchor="t" bIns="45700" lIns="91425" spcFirstLastPara="1" rIns="91425" wrap="square" tIns="45700">
            <a:normAutofit fontScale="85000" lnSpcReduction="10000"/>
          </a:bodyPr>
          <a:lstStyle/>
          <a:p>
            <a:pPr indent="-209550" lvl="0" marL="228600" rtl="0" algn="l">
              <a:lnSpc>
                <a:spcPct val="120000"/>
              </a:lnSpc>
              <a:spcBef>
                <a:spcPts val="0"/>
              </a:spcBef>
              <a:spcAft>
                <a:spcPts val="0"/>
              </a:spcAft>
              <a:buClr>
                <a:schemeClr val="dk1"/>
              </a:buClr>
              <a:buSzPct val="100000"/>
              <a:buChar char="•"/>
            </a:pPr>
            <a:r>
              <a:rPr lang="en-US"/>
              <a:t>Treatment – urogenital, rectal, pharyngeal (pregnant or non-pregnant)</a:t>
            </a:r>
            <a:endParaRPr/>
          </a:p>
          <a:p>
            <a:pPr indent="-266700" lvl="1" marL="685800" rtl="0" algn="l">
              <a:lnSpc>
                <a:spcPct val="120000"/>
              </a:lnSpc>
              <a:spcBef>
                <a:spcPts val="500"/>
              </a:spcBef>
              <a:spcAft>
                <a:spcPts val="0"/>
              </a:spcAft>
              <a:buClr>
                <a:schemeClr val="dk1"/>
              </a:buClr>
              <a:buSzPct val="100000"/>
              <a:buFont typeface="Courier New"/>
              <a:buChar char="o"/>
            </a:pPr>
            <a:r>
              <a:rPr b="1" lang="en-US"/>
              <a:t>Ceftriaxone 500mg IM x1</a:t>
            </a:r>
            <a:endParaRPr/>
          </a:p>
          <a:p>
            <a:pPr indent="-266700" lvl="1" marL="685800" rtl="0" algn="l">
              <a:lnSpc>
                <a:spcPct val="120000"/>
              </a:lnSpc>
              <a:spcBef>
                <a:spcPts val="500"/>
              </a:spcBef>
              <a:spcAft>
                <a:spcPts val="0"/>
              </a:spcAft>
              <a:buClr>
                <a:schemeClr val="dk1"/>
              </a:buClr>
              <a:buSzPct val="100000"/>
              <a:buFont typeface="Courier New"/>
              <a:buChar char="o"/>
            </a:pPr>
            <a:r>
              <a:rPr b="1" lang="en-US"/>
              <a:t>If </a:t>
            </a:r>
            <a:r>
              <a:rPr b="1" lang="en-US" u="sng"/>
              <a:t>&gt;</a:t>
            </a:r>
            <a:r>
              <a:rPr b="1" lang="en-US"/>
              <a:t>150kg: Ceftriaxone 1g IM x1 </a:t>
            </a:r>
            <a:endParaRPr/>
          </a:p>
          <a:p>
            <a:pPr indent="-211455" lvl="2" marL="1143000" rtl="0" algn="l">
              <a:lnSpc>
                <a:spcPct val="120000"/>
              </a:lnSpc>
              <a:spcBef>
                <a:spcPts val="500"/>
              </a:spcBef>
              <a:spcAft>
                <a:spcPts val="0"/>
              </a:spcAft>
              <a:buClr>
                <a:schemeClr val="dk1"/>
              </a:buClr>
              <a:buSzPct val="100000"/>
              <a:buFont typeface="Noto Sans Symbols"/>
              <a:buChar char="▪"/>
            </a:pPr>
            <a:r>
              <a:rPr lang="en-US" sz="1800"/>
              <a:t>Pregnant and severe allergy: desensitization should be done to allow for treatment with ceftriaxone</a:t>
            </a:r>
            <a:endParaRPr/>
          </a:p>
          <a:p>
            <a:pPr indent="-266700" lvl="1" marL="685800" rtl="0" algn="l">
              <a:lnSpc>
                <a:spcPct val="120000"/>
              </a:lnSpc>
              <a:spcBef>
                <a:spcPts val="500"/>
              </a:spcBef>
              <a:spcAft>
                <a:spcPts val="0"/>
              </a:spcAft>
              <a:buClr>
                <a:schemeClr val="dk1"/>
              </a:buClr>
              <a:buSzPct val="100000"/>
              <a:buFont typeface="Courier New"/>
              <a:buChar char="o"/>
            </a:pPr>
            <a:r>
              <a:rPr lang="en-US"/>
              <a:t>Alternative regimens</a:t>
            </a:r>
            <a:endParaRPr/>
          </a:p>
          <a:p>
            <a:pPr indent="-211455" lvl="2" marL="1143000" rtl="0" algn="l">
              <a:lnSpc>
                <a:spcPct val="120000"/>
              </a:lnSpc>
              <a:spcBef>
                <a:spcPts val="500"/>
              </a:spcBef>
              <a:spcAft>
                <a:spcPts val="0"/>
              </a:spcAft>
              <a:buClr>
                <a:schemeClr val="dk1"/>
              </a:buClr>
              <a:buSzPct val="100000"/>
              <a:buFont typeface="Noto Sans Symbols"/>
              <a:buChar char="▪"/>
            </a:pPr>
            <a:r>
              <a:rPr lang="en-US"/>
              <a:t>Cefixime 800mg PO x1 (urogenital and rectal only)</a:t>
            </a:r>
            <a:endParaRPr/>
          </a:p>
          <a:p>
            <a:pPr indent="-211455" lvl="2" marL="1143000" rtl="0" algn="l">
              <a:lnSpc>
                <a:spcPct val="120000"/>
              </a:lnSpc>
              <a:spcBef>
                <a:spcPts val="500"/>
              </a:spcBef>
              <a:spcAft>
                <a:spcPts val="0"/>
              </a:spcAft>
              <a:buClr>
                <a:schemeClr val="dk1"/>
              </a:buClr>
              <a:buSzPct val="100000"/>
              <a:buFont typeface="Noto Sans Symbols"/>
              <a:buChar char="▪"/>
            </a:pPr>
            <a:r>
              <a:rPr lang="en-US"/>
              <a:t>Gentamicin 240 mg IM x1 </a:t>
            </a:r>
            <a:r>
              <a:rPr b="1" lang="en-US"/>
              <a:t>and </a:t>
            </a:r>
            <a:r>
              <a:rPr lang="en-US"/>
              <a:t>azithromycin 2g PO x1</a:t>
            </a:r>
            <a:endParaRPr/>
          </a:p>
          <a:p>
            <a:pPr indent="-266700" lvl="1" marL="685800" rtl="0" algn="l">
              <a:lnSpc>
                <a:spcPct val="120000"/>
              </a:lnSpc>
              <a:spcBef>
                <a:spcPts val="500"/>
              </a:spcBef>
              <a:spcAft>
                <a:spcPts val="0"/>
              </a:spcAft>
              <a:buClr>
                <a:schemeClr val="dk1"/>
              </a:buClr>
              <a:buSzPct val="100000"/>
              <a:buFont typeface="Courier New"/>
              <a:buChar char="o"/>
            </a:pPr>
            <a:r>
              <a:rPr lang="en-US"/>
              <a:t>TOC – only required if pharyngeal infection. Test 7-14 days post-treatment</a:t>
            </a:r>
            <a:endParaRPr/>
          </a:p>
          <a:p>
            <a:pPr indent="-266700" lvl="1" marL="685800" rtl="0" algn="l">
              <a:lnSpc>
                <a:spcPct val="120000"/>
              </a:lnSpc>
              <a:spcBef>
                <a:spcPts val="500"/>
              </a:spcBef>
              <a:spcAft>
                <a:spcPts val="0"/>
              </a:spcAft>
              <a:buClr>
                <a:schemeClr val="dk1"/>
              </a:buClr>
              <a:buSzPct val="100000"/>
              <a:buFont typeface="Courier New"/>
              <a:buChar char="o"/>
            </a:pPr>
            <a:r>
              <a:rPr lang="en-US"/>
              <a:t>Test for reinfection 3 months after treatment </a:t>
            </a:r>
            <a:endParaRPr/>
          </a:p>
          <a:p>
            <a:pPr indent="-266700" lvl="1" marL="685800" rtl="0" algn="l">
              <a:lnSpc>
                <a:spcPct val="120000"/>
              </a:lnSpc>
              <a:spcBef>
                <a:spcPts val="500"/>
              </a:spcBef>
              <a:spcAft>
                <a:spcPts val="0"/>
              </a:spcAft>
              <a:buClr>
                <a:schemeClr val="dk1"/>
              </a:buClr>
              <a:buSzPct val="100000"/>
              <a:buFont typeface="Courier New"/>
              <a:buChar char="o"/>
            </a:pPr>
            <a:r>
              <a:rPr lang="en-US"/>
              <a:t>All partners should be tested. EPT if indicated. </a:t>
            </a:r>
            <a:endParaRPr/>
          </a:p>
        </p:txBody>
      </p:sp>
      <p:sp>
        <p:nvSpPr>
          <p:cNvPr id="191" name="Google Shape;191;p25"/>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pic>
        <p:nvPicPr>
          <p:cNvPr descr="Sunny Handy" id="192" name="Google Shape;192;p25"/>
          <p:cNvPicPr preferRelativeResize="0"/>
          <p:nvPr/>
        </p:nvPicPr>
        <p:blipFill rotWithShape="1">
          <a:blip r:embed="rId3">
            <a:alphaModFix/>
          </a:blip>
          <a:srcRect b="0" l="0" r="0" t="0"/>
          <a:stretch/>
        </p:blipFill>
        <p:spPr>
          <a:xfrm>
            <a:off x="651721" y="2225852"/>
            <a:ext cx="589331" cy="5780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6"/>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199" name="Google Shape;199;p26"/>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pic>
        <p:nvPicPr>
          <p:cNvPr descr="Image" id="200" name="Google Shape;200;p26"/>
          <p:cNvPicPr preferRelativeResize="0"/>
          <p:nvPr/>
        </p:nvPicPr>
        <p:blipFill rotWithShape="1">
          <a:blip r:embed="rId3">
            <a:alphaModFix/>
          </a:blip>
          <a:srcRect b="0" l="0" r="0" t="0"/>
          <a:stretch/>
        </p:blipFill>
        <p:spPr>
          <a:xfrm>
            <a:off x="902240" y="653759"/>
            <a:ext cx="3672911" cy="2457449"/>
          </a:xfrm>
          <a:prstGeom prst="rect">
            <a:avLst/>
          </a:prstGeom>
          <a:noFill/>
          <a:ln>
            <a:noFill/>
          </a:ln>
        </p:spPr>
      </p:pic>
      <p:pic>
        <p:nvPicPr>
          <p:cNvPr descr="Image" id="201" name="Google Shape;201;p26"/>
          <p:cNvPicPr preferRelativeResize="0"/>
          <p:nvPr/>
        </p:nvPicPr>
        <p:blipFill rotWithShape="1">
          <a:blip r:embed="rId4">
            <a:alphaModFix/>
          </a:blip>
          <a:srcRect b="0" l="0" r="0" t="0"/>
          <a:stretch/>
        </p:blipFill>
        <p:spPr>
          <a:xfrm>
            <a:off x="5497338" y="2019459"/>
            <a:ext cx="2743199" cy="2403445"/>
          </a:xfrm>
          <a:prstGeom prst="rect">
            <a:avLst/>
          </a:prstGeom>
          <a:noFill/>
          <a:ln>
            <a:noFill/>
          </a:ln>
        </p:spPr>
      </p:pic>
      <p:pic>
        <p:nvPicPr>
          <p:cNvPr descr="Image" id="202" name="Google Shape;202;p26"/>
          <p:cNvPicPr preferRelativeResize="0"/>
          <p:nvPr/>
        </p:nvPicPr>
        <p:blipFill rotWithShape="1">
          <a:blip r:embed="rId5">
            <a:alphaModFix/>
          </a:blip>
          <a:srcRect b="0" l="0" r="0" t="0"/>
          <a:stretch/>
        </p:blipFill>
        <p:spPr>
          <a:xfrm>
            <a:off x="1144094" y="3430898"/>
            <a:ext cx="3968233" cy="26038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7"/>
          <p:cNvSpPr txBox="1"/>
          <p:nvPr>
            <p:ph type="title"/>
          </p:nvPr>
        </p:nvSpPr>
        <p:spPr>
          <a:xfrm>
            <a:off x="736871" y="233740"/>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MYCOPLASMA GENITALIUM (MGEN)  </a:t>
            </a:r>
            <a:endParaRPr/>
          </a:p>
        </p:txBody>
      </p:sp>
      <p:sp>
        <p:nvSpPr>
          <p:cNvPr id="209" name="Google Shape;209;p27"/>
          <p:cNvSpPr txBox="1"/>
          <p:nvPr>
            <p:ph idx="1" type="body"/>
          </p:nvPr>
        </p:nvSpPr>
        <p:spPr>
          <a:xfrm>
            <a:off x="736871" y="1579919"/>
            <a:ext cx="7680677" cy="3956179"/>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20000"/>
              </a:lnSpc>
              <a:spcBef>
                <a:spcPts val="0"/>
              </a:spcBef>
              <a:spcAft>
                <a:spcPts val="0"/>
              </a:spcAft>
              <a:buClr>
                <a:schemeClr val="dk1"/>
              </a:buClr>
              <a:buSzPct val="100000"/>
              <a:buChar char="•"/>
            </a:pPr>
            <a:r>
              <a:rPr lang="en-US"/>
              <a:t>Bacterial infection </a:t>
            </a:r>
            <a:endParaRPr/>
          </a:p>
          <a:p>
            <a:pPr indent="-228600" lvl="0" marL="228600" rtl="0" algn="l">
              <a:lnSpc>
                <a:spcPct val="120000"/>
              </a:lnSpc>
              <a:spcBef>
                <a:spcPts val="1000"/>
              </a:spcBef>
              <a:spcAft>
                <a:spcPts val="0"/>
              </a:spcAft>
              <a:buClr>
                <a:schemeClr val="dk1"/>
              </a:buClr>
              <a:buSzPct val="100000"/>
              <a:buChar char="•"/>
            </a:pPr>
            <a:r>
              <a:rPr lang="en-US"/>
              <a:t>Typically asymptotic </a:t>
            </a:r>
            <a:endParaRPr/>
          </a:p>
          <a:p>
            <a:pPr indent="-228600" lvl="0" marL="228600" rtl="0" algn="l">
              <a:lnSpc>
                <a:spcPct val="120000"/>
              </a:lnSpc>
              <a:spcBef>
                <a:spcPts val="1000"/>
              </a:spcBef>
              <a:spcAft>
                <a:spcPts val="0"/>
              </a:spcAft>
              <a:buClr>
                <a:schemeClr val="dk1"/>
              </a:buClr>
              <a:buSzPct val="100000"/>
              <a:buChar char="•"/>
            </a:pPr>
            <a:r>
              <a:rPr lang="en-US"/>
              <a:t>Women: cervicitis, PID</a:t>
            </a:r>
            <a:endParaRPr/>
          </a:p>
          <a:p>
            <a:pPr indent="-228600" lvl="0" marL="228600" rtl="0" algn="l">
              <a:lnSpc>
                <a:spcPct val="120000"/>
              </a:lnSpc>
              <a:spcBef>
                <a:spcPts val="1000"/>
              </a:spcBef>
              <a:spcAft>
                <a:spcPts val="0"/>
              </a:spcAft>
              <a:buClr>
                <a:schemeClr val="dk1"/>
              </a:buClr>
              <a:buSzPct val="100000"/>
              <a:buChar char="•"/>
            </a:pPr>
            <a:r>
              <a:rPr lang="en-US"/>
              <a:t>Men: urethritis (often persistent or recurrent) </a:t>
            </a:r>
            <a:endParaRPr/>
          </a:p>
          <a:p>
            <a:pPr indent="-228600" lvl="0" marL="228600" rtl="0" algn="l">
              <a:lnSpc>
                <a:spcPct val="120000"/>
              </a:lnSpc>
              <a:spcBef>
                <a:spcPts val="1000"/>
              </a:spcBef>
              <a:spcAft>
                <a:spcPts val="0"/>
              </a:spcAft>
              <a:buClr>
                <a:schemeClr val="dk1"/>
              </a:buClr>
              <a:buSzPct val="100000"/>
              <a:buChar char="•"/>
            </a:pPr>
            <a:r>
              <a:rPr lang="en-US"/>
              <a:t>Screening is not recommended </a:t>
            </a:r>
            <a:endParaRPr/>
          </a:p>
          <a:p>
            <a:pPr indent="-228600" lvl="0" marL="228600" rtl="0" algn="l">
              <a:lnSpc>
                <a:spcPct val="120000"/>
              </a:lnSpc>
              <a:spcBef>
                <a:spcPts val="1000"/>
              </a:spcBef>
              <a:spcAft>
                <a:spcPts val="0"/>
              </a:spcAft>
              <a:buClr>
                <a:schemeClr val="dk1"/>
              </a:buClr>
              <a:buSzPct val="100000"/>
              <a:buChar char="•"/>
            </a:pPr>
            <a:r>
              <a:rPr lang="en-US"/>
              <a:t>Testing – NAAT urine, urethral, vaginal, or endocervical </a:t>
            </a:r>
            <a:endParaRPr/>
          </a:p>
          <a:p>
            <a:pPr indent="-228600" lvl="1" marL="685800" rtl="0" algn="l">
              <a:lnSpc>
                <a:spcPct val="120000"/>
              </a:lnSpc>
              <a:spcBef>
                <a:spcPts val="500"/>
              </a:spcBef>
              <a:spcAft>
                <a:spcPts val="0"/>
              </a:spcAft>
              <a:buClr>
                <a:schemeClr val="dk1"/>
              </a:buClr>
              <a:buSzPct val="100000"/>
              <a:buFont typeface="Courier New"/>
              <a:buChar char="o"/>
            </a:pPr>
            <a:r>
              <a:rPr lang="en-US"/>
              <a:t>Men: Recurrent or persistent urethritis  </a:t>
            </a:r>
            <a:endParaRPr/>
          </a:p>
          <a:p>
            <a:pPr indent="-228600" lvl="1" marL="685800" rtl="0" algn="l">
              <a:lnSpc>
                <a:spcPct val="120000"/>
              </a:lnSpc>
              <a:spcBef>
                <a:spcPts val="500"/>
              </a:spcBef>
              <a:spcAft>
                <a:spcPts val="0"/>
              </a:spcAft>
              <a:buClr>
                <a:schemeClr val="dk1"/>
              </a:buClr>
              <a:buSzPct val="100000"/>
              <a:buFont typeface="Courier New"/>
              <a:buChar char="o"/>
            </a:pPr>
            <a:r>
              <a:rPr lang="en-US"/>
              <a:t>Women: recurrent cervicitis, PID workup  </a:t>
            </a:r>
            <a:endParaRPr/>
          </a:p>
          <a:p>
            <a:pPr indent="-228600" lvl="0" marL="228600" rtl="0" algn="l">
              <a:lnSpc>
                <a:spcPct val="120000"/>
              </a:lnSpc>
              <a:spcBef>
                <a:spcPts val="1000"/>
              </a:spcBef>
              <a:spcAft>
                <a:spcPts val="0"/>
              </a:spcAft>
              <a:buClr>
                <a:schemeClr val="dk1"/>
              </a:buClr>
              <a:buSzPct val="100000"/>
              <a:buChar char="•"/>
            </a:pPr>
            <a:r>
              <a:rPr lang="en-US"/>
              <a:t>Treatment  </a:t>
            </a:r>
            <a:endParaRPr/>
          </a:p>
          <a:p>
            <a:pPr indent="-228600" lvl="1" marL="685800" rtl="0" algn="l">
              <a:lnSpc>
                <a:spcPct val="120000"/>
              </a:lnSpc>
              <a:spcBef>
                <a:spcPts val="500"/>
              </a:spcBef>
              <a:spcAft>
                <a:spcPts val="0"/>
              </a:spcAft>
              <a:buClr>
                <a:schemeClr val="dk1"/>
              </a:buClr>
              <a:buSzPct val="100000"/>
              <a:buFont typeface="Courier New"/>
              <a:buChar char="o"/>
            </a:pPr>
            <a:r>
              <a:rPr lang="en-US"/>
              <a:t>Unknown sensitivities or known resistance to macrolides</a:t>
            </a:r>
            <a:endParaRPr/>
          </a:p>
          <a:p>
            <a:pPr indent="-228600" lvl="2" marL="1143000" rtl="0" algn="l">
              <a:lnSpc>
                <a:spcPct val="120000"/>
              </a:lnSpc>
              <a:spcBef>
                <a:spcPts val="500"/>
              </a:spcBef>
              <a:spcAft>
                <a:spcPts val="0"/>
              </a:spcAft>
              <a:buClr>
                <a:schemeClr val="dk1"/>
              </a:buClr>
              <a:buSzPct val="100000"/>
              <a:buFont typeface="Noto Sans Symbols"/>
              <a:buChar char="▪"/>
            </a:pPr>
            <a:r>
              <a:rPr lang="en-US"/>
              <a:t>Doxycycline 100mg PO BID x7 days, then moxifloxacin 400mg PO qday x7 days</a:t>
            </a:r>
            <a:endParaRPr/>
          </a:p>
          <a:p>
            <a:pPr indent="-228600" lvl="1" marL="685800" rtl="0" algn="l">
              <a:lnSpc>
                <a:spcPct val="120000"/>
              </a:lnSpc>
              <a:spcBef>
                <a:spcPts val="500"/>
              </a:spcBef>
              <a:spcAft>
                <a:spcPts val="0"/>
              </a:spcAft>
              <a:buClr>
                <a:schemeClr val="dk1"/>
              </a:buClr>
              <a:buSzPct val="100000"/>
              <a:buFont typeface="Courier New"/>
              <a:buChar char="o"/>
            </a:pPr>
            <a:r>
              <a:rPr lang="en-US"/>
              <a:t>Susceptible to macrolides</a:t>
            </a:r>
            <a:endParaRPr/>
          </a:p>
          <a:p>
            <a:pPr indent="-228600" lvl="2" marL="1143000" rtl="0" algn="l">
              <a:lnSpc>
                <a:spcPct val="120000"/>
              </a:lnSpc>
              <a:spcBef>
                <a:spcPts val="500"/>
              </a:spcBef>
              <a:spcAft>
                <a:spcPts val="0"/>
              </a:spcAft>
              <a:buClr>
                <a:schemeClr val="dk1"/>
              </a:buClr>
              <a:buSzPct val="100000"/>
              <a:buFont typeface="Noto Sans Symbols"/>
              <a:buChar char="▪"/>
            </a:pPr>
            <a:r>
              <a:rPr lang="en-US"/>
              <a:t>Doxycycline 100mg PO BID x7 days, then azithromycin 1g PO day 1, then 500mg days 2-4</a:t>
            </a:r>
            <a:endParaRPr/>
          </a:p>
          <a:p>
            <a:pPr indent="-228600" lvl="0" marL="228600" rtl="0" algn="l">
              <a:lnSpc>
                <a:spcPct val="120000"/>
              </a:lnSpc>
              <a:spcBef>
                <a:spcPts val="1000"/>
              </a:spcBef>
              <a:spcAft>
                <a:spcPts val="0"/>
              </a:spcAft>
              <a:buClr>
                <a:schemeClr val="dk1"/>
              </a:buClr>
              <a:buSzPct val="100000"/>
              <a:buChar char="•"/>
            </a:pPr>
            <a:r>
              <a:rPr lang="en-US" sz="1800"/>
              <a:t>Consider partner testing and treatment </a:t>
            </a:r>
            <a:endParaRPr/>
          </a:p>
          <a:p>
            <a:pPr indent="-228600" lvl="0" marL="228600" rtl="0" algn="l">
              <a:lnSpc>
                <a:spcPct val="120000"/>
              </a:lnSpc>
              <a:spcBef>
                <a:spcPts val="1000"/>
              </a:spcBef>
              <a:spcAft>
                <a:spcPts val="0"/>
              </a:spcAft>
              <a:buClr>
                <a:schemeClr val="dk1"/>
              </a:buClr>
              <a:buSzPct val="100000"/>
              <a:buChar char="•"/>
            </a:pPr>
            <a:r>
              <a:rPr lang="en-US" sz="1800"/>
              <a:t>If pregnant, recommend consultation with National Network of STD Prevention Training Centers </a:t>
            </a:r>
            <a:endParaRPr sz="1800"/>
          </a:p>
          <a:p>
            <a:pPr indent="-161925" lvl="2" marL="1143000" rtl="0" algn="l">
              <a:lnSpc>
                <a:spcPct val="120000"/>
              </a:lnSpc>
              <a:spcBef>
                <a:spcPts val="500"/>
              </a:spcBef>
              <a:spcAft>
                <a:spcPts val="0"/>
              </a:spcAft>
              <a:buClr>
                <a:schemeClr val="dk1"/>
              </a:buClr>
              <a:buSzPct val="100000"/>
              <a:buFont typeface="Noto Sans Symbols"/>
              <a:buNone/>
            </a:pPr>
            <a:r>
              <a:t/>
            </a:r>
            <a:endParaRPr sz="1500"/>
          </a:p>
        </p:txBody>
      </p:sp>
      <p:sp>
        <p:nvSpPr>
          <p:cNvPr id="210" name="Google Shape;210;p27"/>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8"/>
          <p:cNvSpPr txBox="1"/>
          <p:nvPr>
            <p:ph type="title"/>
          </p:nvPr>
        </p:nvSpPr>
        <p:spPr>
          <a:xfrm>
            <a:off x="299127" y="136463"/>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TRICHOMONIASIS – PRESENTATION </a:t>
            </a:r>
            <a:endParaRPr/>
          </a:p>
        </p:txBody>
      </p:sp>
      <p:sp>
        <p:nvSpPr>
          <p:cNvPr id="217" name="Google Shape;217;p28"/>
          <p:cNvSpPr txBox="1"/>
          <p:nvPr>
            <p:ph idx="1" type="body"/>
          </p:nvPr>
        </p:nvSpPr>
        <p:spPr>
          <a:xfrm>
            <a:off x="410848" y="1378658"/>
            <a:ext cx="5934017" cy="4626713"/>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20000"/>
              </a:lnSpc>
              <a:spcBef>
                <a:spcPts val="0"/>
              </a:spcBef>
              <a:spcAft>
                <a:spcPts val="0"/>
              </a:spcAft>
              <a:buClr>
                <a:schemeClr val="dk1"/>
              </a:buClr>
              <a:buSzPct val="100000"/>
              <a:buChar char="•"/>
            </a:pPr>
            <a:r>
              <a:rPr lang="en-US"/>
              <a:t>Caused by protozoan Trichomonas vaginalis </a:t>
            </a:r>
            <a:endParaRPr/>
          </a:p>
          <a:p>
            <a:pPr indent="-228600" lvl="0" marL="228600" rtl="0" algn="l">
              <a:lnSpc>
                <a:spcPct val="120000"/>
              </a:lnSpc>
              <a:spcBef>
                <a:spcPts val="1000"/>
              </a:spcBef>
              <a:spcAft>
                <a:spcPts val="0"/>
              </a:spcAft>
              <a:buClr>
                <a:schemeClr val="dk1"/>
              </a:buClr>
              <a:buSzPct val="100000"/>
              <a:buChar char="•"/>
            </a:pPr>
            <a:r>
              <a:rPr lang="en-US"/>
              <a:t>Most common non-viral STI worldwide </a:t>
            </a:r>
            <a:endParaRPr/>
          </a:p>
          <a:p>
            <a:pPr indent="-228600" lvl="0" marL="228600" rtl="0" algn="l">
              <a:lnSpc>
                <a:spcPct val="120000"/>
              </a:lnSpc>
              <a:spcBef>
                <a:spcPts val="1000"/>
              </a:spcBef>
              <a:spcAft>
                <a:spcPts val="0"/>
              </a:spcAft>
              <a:buClr>
                <a:schemeClr val="dk1"/>
              </a:buClr>
              <a:buSzPct val="100000"/>
              <a:buChar char="•"/>
            </a:pPr>
            <a:r>
              <a:rPr lang="en-US"/>
              <a:t>Clinical presentation </a:t>
            </a:r>
            <a:endParaRPr/>
          </a:p>
          <a:p>
            <a:pPr indent="-228600" lvl="1" marL="685800" rtl="0" algn="l">
              <a:lnSpc>
                <a:spcPct val="120000"/>
              </a:lnSpc>
              <a:spcBef>
                <a:spcPts val="500"/>
              </a:spcBef>
              <a:spcAft>
                <a:spcPts val="0"/>
              </a:spcAft>
              <a:buClr>
                <a:schemeClr val="dk1"/>
              </a:buClr>
              <a:buSzPct val="100000"/>
              <a:buFont typeface="Courier New"/>
              <a:buChar char="o"/>
            </a:pPr>
            <a:r>
              <a:rPr lang="en-US"/>
              <a:t>Asymptomatic (especially in men)</a:t>
            </a:r>
            <a:endParaRPr/>
          </a:p>
          <a:p>
            <a:pPr indent="-228600" lvl="1" marL="685800" rtl="0" algn="l">
              <a:lnSpc>
                <a:spcPct val="120000"/>
              </a:lnSpc>
              <a:spcBef>
                <a:spcPts val="500"/>
              </a:spcBef>
              <a:spcAft>
                <a:spcPts val="0"/>
              </a:spcAft>
              <a:buClr>
                <a:schemeClr val="dk1"/>
              </a:buClr>
              <a:buSzPct val="100000"/>
              <a:buFont typeface="Courier New"/>
              <a:buChar char="o"/>
            </a:pPr>
            <a:r>
              <a:rPr lang="en-US"/>
              <a:t>Women – Acute </a:t>
            </a:r>
            <a:endParaRPr/>
          </a:p>
          <a:p>
            <a:pPr indent="-228600" lvl="2" marL="1143000" rtl="0" algn="l">
              <a:lnSpc>
                <a:spcPct val="120000"/>
              </a:lnSpc>
              <a:spcBef>
                <a:spcPts val="500"/>
              </a:spcBef>
              <a:spcAft>
                <a:spcPts val="0"/>
              </a:spcAft>
              <a:buClr>
                <a:schemeClr val="dk1"/>
              </a:buClr>
              <a:buSzPct val="100000"/>
              <a:buFont typeface="Noto Sans Symbols"/>
              <a:buChar char="▪"/>
            </a:pPr>
            <a:r>
              <a:rPr lang="en-US"/>
              <a:t>Vaginitis (purulent, malodorous discharge, burning, </a:t>
            </a:r>
            <a:r>
              <a:rPr lang="en-US"/>
              <a:t>pruritus</a:t>
            </a:r>
            <a:endParaRPr/>
          </a:p>
          <a:p>
            <a:pPr indent="-228600" lvl="2" marL="1143000" rtl="0" algn="l">
              <a:lnSpc>
                <a:spcPct val="120000"/>
              </a:lnSpc>
              <a:spcBef>
                <a:spcPts val="500"/>
              </a:spcBef>
              <a:spcAft>
                <a:spcPts val="0"/>
              </a:spcAft>
              <a:buClr>
                <a:schemeClr val="dk1"/>
              </a:buClr>
              <a:buSzPct val="100000"/>
              <a:buFont typeface="Noto Sans Symbols"/>
              <a:buChar char="▪"/>
            </a:pPr>
            <a:r>
              <a:rPr lang="en-US"/>
              <a:t>Cervicitis (strawberry cervix), urethritis, cystitis, PID, increased risk of HIV/other STI susceptibility and transmission</a:t>
            </a:r>
            <a:endParaRPr/>
          </a:p>
          <a:p>
            <a:pPr indent="-228600" lvl="1" marL="685800" rtl="0" algn="l">
              <a:lnSpc>
                <a:spcPct val="120000"/>
              </a:lnSpc>
              <a:spcBef>
                <a:spcPts val="500"/>
              </a:spcBef>
              <a:spcAft>
                <a:spcPts val="0"/>
              </a:spcAft>
              <a:buClr>
                <a:schemeClr val="dk1"/>
              </a:buClr>
              <a:buSzPct val="100000"/>
              <a:buFont typeface="Courier New"/>
              <a:buChar char="o"/>
            </a:pPr>
            <a:r>
              <a:rPr lang="en-US"/>
              <a:t>Men</a:t>
            </a:r>
            <a:endParaRPr/>
          </a:p>
          <a:p>
            <a:pPr indent="-228600" lvl="2" marL="1143000" rtl="0" algn="l">
              <a:lnSpc>
                <a:spcPct val="120000"/>
              </a:lnSpc>
              <a:spcBef>
                <a:spcPts val="500"/>
              </a:spcBef>
              <a:spcAft>
                <a:spcPts val="0"/>
              </a:spcAft>
              <a:buClr>
                <a:schemeClr val="dk1"/>
              </a:buClr>
              <a:buSzPct val="100000"/>
              <a:buFont typeface="Noto Sans Symbols"/>
              <a:buChar char="▪"/>
            </a:pPr>
            <a:r>
              <a:rPr lang="en-US"/>
              <a:t>Urethritis, penile </a:t>
            </a:r>
            <a:r>
              <a:rPr lang="en-US"/>
              <a:t>pruritus</a:t>
            </a:r>
            <a:r>
              <a:rPr lang="en-US"/>
              <a:t>/burning, prostatitis, epididymitis, slowed sperm motility, infertility </a:t>
            </a:r>
            <a:endParaRPr/>
          </a:p>
          <a:p>
            <a:pPr indent="-111125" lvl="0" marL="228600" rtl="0" algn="l">
              <a:lnSpc>
                <a:spcPct val="120000"/>
              </a:lnSpc>
              <a:spcBef>
                <a:spcPts val="1000"/>
              </a:spcBef>
              <a:spcAft>
                <a:spcPts val="0"/>
              </a:spcAft>
              <a:buClr>
                <a:schemeClr val="dk1"/>
              </a:buClr>
              <a:buSzPct val="100000"/>
              <a:buNone/>
            </a:pPr>
            <a:r>
              <a:t/>
            </a:r>
            <a:endParaRPr/>
          </a:p>
        </p:txBody>
      </p:sp>
      <p:sp>
        <p:nvSpPr>
          <p:cNvPr id="218" name="Google Shape;218;p28"/>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pic>
        <p:nvPicPr>
          <p:cNvPr descr="Image" id="219" name="Google Shape;219;p28"/>
          <p:cNvPicPr preferRelativeResize="0"/>
          <p:nvPr/>
        </p:nvPicPr>
        <p:blipFill rotWithShape="1">
          <a:blip r:embed="rId3">
            <a:alphaModFix/>
          </a:blip>
          <a:srcRect b="0" l="0" r="0" t="0"/>
          <a:stretch/>
        </p:blipFill>
        <p:spPr>
          <a:xfrm>
            <a:off x="6342057" y="1872268"/>
            <a:ext cx="2660312" cy="3120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9"/>
          <p:cNvSpPr txBox="1"/>
          <p:nvPr>
            <p:ph type="title"/>
          </p:nvPr>
        </p:nvSpPr>
        <p:spPr>
          <a:xfrm>
            <a:off x="736871" y="258059"/>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TRICHOMONAS – </a:t>
            </a:r>
            <a:r>
              <a:rPr lang="en-US" sz="3000"/>
              <a:t>SCREENING &amp; DIAGNOSIS </a:t>
            </a:r>
            <a:endParaRPr/>
          </a:p>
        </p:txBody>
      </p:sp>
      <p:sp>
        <p:nvSpPr>
          <p:cNvPr id="226" name="Google Shape;226;p29"/>
          <p:cNvSpPr txBox="1"/>
          <p:nvPr>
            <p:ph idx="1" type="body"/>
          </p:nvPr>
        </p:nvSpPr>
        <p:spPr>
          <a:xfrm>
            <a:off x="858467" y="1494802"/>
            <a:ext cx="7680677" cy="395617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20000"/>
              </a:lnSpc>
              <a:spcBef>
                <a:spcPts val="0"/>
              </a:spcBef>
              <a:spcAft>
                <a:spcPts val="0"/>
              </a:spcAft>
              <a:buClr>
                <a:schemeClr val="dk1"/>
              </a:buClr>
              <a:buSzPts val="2000"/>
              <a:buChar char="•"/>
            </a:pPr>
            <a:r>
              <a:rPr lang="en-US"/>
              <a:t>Screening </a:t>
            </a:r>
            <a:endParaRPr/>
          </a:p>
          <a:p>
            <a:pPr indent="-228600" lvl="1" marL="685800" rtl="0" algn="l">
              <a:lnSpc>
                <a:spcPct val="120000"/>
              </a:lnSpc>
              <a:spcBef>
                <a:spcPts val="500"/>
              </a:spcBef>
              <a:spcAft>
                <a:spcPts val="0"/>
              </a:spcAft>
              <a:buClr>
                <a:schemeClr val="dk1"/>
              </a:buClr>
              <a:buSzPts val="2000"/>
              <a:buFont typeface="Courier New"/>
              <a:buChar char="o"/>
            </a:pPr>
            <a:r>
              <a:rPr lang="en-US"/>
              <a:t>Women with HIV – annually </a:t>
            </a:r>
            <a:endParaRPr/>
          </a:p>
          <a:p>
            <a:pPr indent="-228600" lvl="1" marL="685800" rtl="0" algn="l">
              <a:lnSpc>
                <a:spcPct val="120000"/>
              </a:lnSpc>
              <a:spcBef>
                <a:spcPts val="500"/>
              </a:spcBef>
              <a:spcAft>
                <a:spcPts val="0"/>
              </a:spcAft>
              <a:buClr>
                <a:schemeClr val="dk1"/>
              </a:buClr>
              <a:buSzPts val="2000"/>
              <a:buFont typeface="Courier New"/>
              <a:buChar char="o"/>
            </a:pPr>
            <a:r>
              <a:rPr lang="en-US"/>
              <a:t>Consider for individuals at high risk </a:t>
            </a:r>
            <a:endParaRPr/>
          </a:p>
          <a:p>
            <a:pPr indent="-228600" lvl="0" marL="228600" rtl="0" algn="l">
              <a:lnSpc>
                <a:spcPct val="120000"/>
              </a:lnSpc>
              <a:spcBef>
                <a:spcPts val="1000"/>
              </a:spcBef>
              <a:spcAft>
                <a:spcPts val="0"/>
              </a:spcAft>
              <a:buClr>
                <a:schemeClr val="dk1"/>
              </a:buClr>
              <a:buSzPts val="2000"/>
              <a:buChar char="•"/>
            </a:pPr>
            <a:r>
              <a:rPr lang="en-US"/>
              <a:t>Testing</a:t>
            </a:r>
            <a:endParaRPr/>
          </a:p>
          <a:p>
            <a:pPr indent="-228600" lvl="1" marL="685800" rtl="0" algn="l">
              <a:lnSpc>
                <a:spcPct val="120000"/>
              </a:lnSpc>
              <a:spcBef>
                <a:spcPts val="500"/>
              </a:spcBef>
              <a:spcAft>
                <a:spcPts val="0"/>
              </a:spcAft>
              <a:buClr>
                <a:schemeClr val="dk1"/>
              </a:buClr>
              <a:buSzPts val="2000"/>
              <a:buFont typeface="Courier New"/>
              <a:buChar char="o"/>
            </a:pPr>
            <a:r>
              <a:rPr lang="en-US"/>
              <a:t>Women with vaginal discharge</a:t>
            </a:r>
            <a:endParaRPr/>
          </a:p>
          <a:p>
            <a:pPr indent="-228600" lvl="1" marL="685800" rtl="0" algn="l">
              <a:lnSpc>
                <a:spcPct val="120000"/>
              </a:lnSpc>
              <a:spcBef>
                <a:spcPts val="500"/>
              </a:spcBef>
              <a:spcAft>
                <a:spcPts val="0"/>
              </a:spcAft>
              <a:buClr>
                <a:schemeClr val="dk1"/>
              </a:buClr>
              <a:buSzPts val="2000"/>
              <a:buFont typeface="Courier New"/>
              <a:buChar char="o"/>
            </a:pPr>
            <a:r>
              <a:rPr lang="en-US"/>
              <a:t>Men with urethral discharge </a:t>
            </a:r>
            <a:endParaRPr/>
          </a:p>
          <a:p>
            <a:pPr indent="-228600" lvl="1" marL="685800" rtl="0" algn="l">
              <a:lnSpc>
                <a:spcPct val="120000"/>
              </a:lnSpc>
              <a:spcBef>
                <a:spcPts val="500"/>
              </a:spcBef>
              <a:spcAft>
                <a:spcPts val="0"/>
              </a:spcAft>
              <a:buClr>
                <a:schemeClr val="dk1"/>
              </a:buClr>
              <a:buSzPts val="2000"/>
              <a:buFont typeface="Courier New"/>
              <a:buChar char="o"/>
            </a:pPr>
            <a:r>
              <a:rPr lang="en-US"/>
              <a:t>Methods</a:t>
            </a:r>
            <a:endParaRPr/>
          </a:p>
          <a:p>
            <a:pPr indent="-228600" lvl="2" marL="1143000" rtl="0" algn="l">
              <a:lnSpc>
                <a:spcPct val="120000"/>
              </a:lnSpc>
              <a:spcBef>
                <a:spcPts val="500"/>
              </a:spcBef>
              <a:spcAft>
                <a:spcPts val="0"/>
              </a:spcAft>
              <a:buClr>
                <a:schemeClr val="dk1"/>
              </a:buClr>
              <a:buSzPts val="1800"/>
              <a:buFont typeface="Noto Sans Symbols"/>
              <a:buChar char="▪"/>
            </a:pPr>
            <a:r>
              <a:rPr lang="en-US"/>
              <a:t>NAAT of discharge (vaginal or penile)</a:t>
            </a:r>
            <a:endParaRPr/>
          </a:p>
          <a:p>
            <a:pPr indent="-228600" lvl="2" marL="1143000" rtl="0" algn="l">
              <a:lnSpc>
                <a:spcPct val="120000"/>
              </a:lnSpc>
              <a:spcBef>
                <a:spcPts val="500"/>
              </a:spcBef>
              <a:spcAft>
                <a:spcPts val="0"/>
              </a:spcAft>
              <a:buClr>
                <a:schemeClr val="dk1"/>
              </a:buClr>
              <a:buSzPts val="1800"/>
              <a:buFont typeface="Noto Sans Symbols"/>
              <a:buChar char="▪"/>
            </a:pPr>
            <a:r>
              <a:rPr lang="en-US"/>
              <a:t>pH and microscopy (vaginal)</a:t>
            </a:r>
            <a:endParaRPr/>
          </a:p>
          <a:p>
            <a:pPr indent="-228600" lvl="2" marL="1143000" rtl="0" algn="l">
              <a:lnSpc>
                <a:spcPct val="120000"/>
              </a:lnSpc>
              <a:spcBef>
                <a:spcPts val="500"/>
              </a:spcBef>
              <a:spcAft>
                <a:spcPts val="0"/>
              </a:spcAft>
              <a:buClr>
                <a:schemeClr val="dk1"/>
              </a:buClr>
              <a:buSzPts val="1800"/>
              <a:buFont typeface="Noto Sans Symbols"/>
              <a:buChar char="▪"/>
            </a:pPr>
            <a:r>
              <a:rPr lang="en-US"/>
              <a:t>Culture (vaginal or penile)</a:t>
            </a:r>
            <a:endParaRPr/>
          </a:p>
          <a:p>
            <a:pPr indent="-228600" lvl="1" marL="685800" rtl="0" algn="l">
              <a:lnSpc>
                <a:spcPct val="120000"/>
              </a:lnSpc>
              <a:spcBef>
                <a:spcPts val="500"/>
              </a:spcBef>
              <a:spcAft>
                <a:spcPts val="0"/>
              </a:spcAft>
              <a:buClr>
                <a:schemeClr val="dk1"/>
              </a:buClr>
              <a:buSzPts val="2000"/>
              <a:buFont typeface="Courier New"/>
              <a:buChar char="o"/>
            </a:pPr>
            <a:r>
              <a:rPr lang="en-US"/>
              <a:t>If positive test, treat even if asymptomatic </a:t>
            </a:r>
            <a:r>
              <a:rPr lang="en-US"/>
              <a:t>and</a:t>
            </a:r>
            <a:r>
              <a:rPr lang="en-US"/>
              <a:t> </a:t>
            </a:r>
            <a:endParaRPr/>
          </a:p>
          <a:p>
            <a:pPr indent="-228600" lvl="1" marL="685800" rtl="0" algn="l">
              <a:lnSpc>
                <a:spcPct val="120000"/>
              </a:lnSpc>
              <a:spcBef>
                <a:spcPts val="500"/>
              </a:spcBef>
              <a:spcAft>
                <a:spcPts val="0"/>
              </a:spcAft>
              <a:buClr>
                <a:schemeClr val="dk1"/>
              </a:buClr>
              <a:buSzPts val="2000"/>
              <a:buFont typeface="Courier New"/>
              <a:buChar char="o"/>
            </a:pPr>
            <a:r>
              <a:rPr lang="en-US"/>
              <a:t>Test for other STIs</a:t>
            </a:r>
            <a:endParaRPr/>
          </a:p>
          <a:p>
            <a:pPr indent="-158750" lvl="1" marL="742950" rtl="0" algn="l">
              <a:lnSpc>
                <a:spcPct val="120000"/>
              </a:lnSpc>
              <a:spcBef>
                <a:spcPts val="500"/>
              </a:spcBef>
              <a:spcAft>
                <a:spcPts val="0"/>
              </a:spcAft>
              <a:buClr>
                <a:schemeClr val="dk1"/>
              </a:buClr>
              <a:buSzPts val="2000"/>
              <a:buFont typeface="Courier New"/>
              <a:buNone/>
            </a:pPr>
            <a:r>
              <a:t/>
            </a:r>
            <a:endParaRPr/>
          </a:p>
          <a:p>
            <a:pPr indent="-114300" lvl="2" marL="1143000" rtl="0" algn="l">
              <a:lnSpc>
                <a:spcPct val="120000"/>
              </a:lnSpc>
              <a:spcBef>
                <a:spcPts val="500"/>
              </a:spcBef>
              <a:spcAft>
                <a:spcPts val="0"/>
              </a:spcAft>
              <a:buClr>
                <a:schemeClr val="dk1"/>
              </a:buClr>
              <a:buSzPts val="1800"/>
              <a:buFont typeface="Noto Sans Symbols"/>
              <a:buNone/>
            </a:pPr>
            <a:r>
              <a:t/>
            </a:r>
            <a:endParaRPr/>
          </a:p>
        </p:txBody>
      </p:sp>
      <p:sp>
        <p:nvSpPr>
          <p:cNvPr id="227" name="Google Shape;227;p29"/>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ph type="title"/>
          </p:nvPr>
        </p:nvSpPr>
        <p:spPr>
          <a:xfrm>
            <a:off x="736871" y="87825"/>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TRICHOMONAS – </a:t>
            </a:r>
            <a:r>
              <a:rPr lang="en-US" sz="3000"/>
              <a:t>TREATMENT, FOLLOW-UP</a:t>
            </a:r>
            <a:endParaRPr/>
          </a:p>
        </p:txBody>
      </p:sp>
      <p:sp>
        <p:nvSpPr>
          <p:cNvPr id="234" name="Google Shape;234;p30"/>
          <p:cNvSpPr txBox="1"/>
          <p:nvPr>
            <p:ph idx="1" type="body"/>
          </p:nvPr>
        </p:nvSpPr>
        <p:spPr>
          <a:xfrm>
            <a:off x="736871" y="1458323"/>
            <a:ext cx="8130581" cy="4479040"/>
          </a:xfrm>
          <a:prstGeom prst="rect">
            <a:avLst/>
          </a:prstGeom>
          <a:noFill/>
          <a:ln>
            <a:noFill/>
          </a:ln>
        </p:spPr>
        <p:txBody>
          <a:bodyPr anchorCtr="0" anchor="t" bIns="45700" lIns="91425" spcFirstLastPara="1" rIns="91425" wrap="square" tIns="45700">
            <a:normAutofit fontScale="70000" lnSpcReduction="10000"/>
          </a:bodyPr>
          <a:lstStyle/>
          <a:p>
            <a:pPr indent="-228600" lvl="0" marL="228600" rtl="0" algn="l">
              <a:lnSpc>
                <a:spcPct val="120000"/>
              </a:lnSpc>
              <a:spcBef>
                <a:spcPts val="0"/>
              </a:spcBef>
              <a:spcAft>
                <a:spcPts val="0"/>
              </a:spcAft>
              <a:buClr>
                <a:schemeClr val="dk1"/>
              </a:buClr>
              <a:buSzPct val="100000"/>
              <a:buChar char="•"/>
            </a:pPr>
            <a:r>
              <a:rPr lang="en-US"/>
              <a:t>Women</a:t>
            </a:r>
            <a:endParaRPr/>
          </a:p>
          <a:p>
            <a:pPr indent="-228600" lvl="1" marL="685800" rtl="0" algn="l">
              <a:lnSpc>
                <a:spcPct val="120000"/>
              </a:lnSpc>
              <a:spcBef>
                <a:spcPts val="500"/>
              </a:spcBef>
              <a:spcAft>
                <a:spcPts val="0"/>
              </a:spcAft>
              <a:buClr>
                <a:schemeClr val="dk1"/>
              </a:buClr>
              <a:buSzPct val="100000"/>
              <a:buFont typeface="Courier New"/>
              <a:buChar char="o"/>
            </a:pPr>
            <a:r>
              <a:rPr b="1" lang="en-US"/>
              <a:t>Metronidazole 500mg PO BID x7 days (pregnant and non-pregnant)</a:t>
            </a:r>
            <a:endParaRPr/>
          </a:p>
          <a:p>
            <a:pPr indent="-228600" lvl="1" marL="685800" rtl="0" algn="l">
              <a:lnSpc>
                <a:spcPct val="120000"/>
              </a:lnSpc>
              <a:spcBef>
                <a:spcPts val="500"/>
              </a:spcBef>
              <a:spcAft>
                <a:spcPts val="0"/>
              </a:spcAft>
              <a:buClr>
                <a:schemeClr val="dk1"/>
              </a:buClr>
              <a:buSzPct val="100000"/>
              <a:buFont typeface="Courier New"/>
              <a:buChar char="o"/>
            </a:pPr>
            <a:r>
              <a:rPr lang="en-US"/>
              <a:t>Alternative: Metronidazole 2g PO x1, or Tinidazole 2g PO x1, or </a:t>
            </a:r>
            <a:r>
              <a:rPr lang="en-US"/>
              <a:t>Secnidazole</a:t>
            </a:r>
            <a:r>
              <a:rPr lang="en-US"/>
              <a:t> 2g PO x1  </a:t>
            </a:r>
            <a:endParaRPr/>
          </a:p>
          <a:p>
            <a:pPr indent="-228600" lvl="0" marL="228600" rtl="0" algn="l">
              <a:lnSpc>
                <a:spcPct val="120000"/>
              </a:lnSpc>
              <a:spcBef>
                <a:spcPts val="1000"/>
              </a:spcBef>
              <a:spcAft>
                <a:spcPts val="0"/>
              </a:spcAft>
              <a:buClr>
                <a:schemeClr val="dk1"/>
              </a:buClr>
              <a:buSzPct val="100000"/>
              <a:buChar char="•"/>
            </a:pPr>
            <a:r>
              <a:rPr lang="en-US"/>
              <a:t>Men </a:t>
            </a:r>
            <a:endParaRPr/>
          </a:p>
          <a:p>
            <a:pPr indent="-228600" lvl="1" marL="685800" rtl="0" algn="l">
              <a:lnSpc>
                <a:spcPct val="120000"/>
              </a:lnSpc>
              <a:spcBef>
                <a:spcPts val="500"/>
              </a:spcBef>
              <a:spcAft>
                <a:spcPts val="0"/>
              </a:spcAft>
              <a:buClr>
                <a:schemeClr val="dk1"/>
              </a:buClr>
              <a:buSzPct val="100000"/>
              <a:buFont typeface="Courier New"/>
              <a:buChar char="o"/>
            </a:pPr>
            <a:r>
              <a:rPr lang="en-US"/>
              <a:t>Metronidazole 2g PO x1 </a:t>
            </a:r>
            <a:endParaRPr/>
          </a:p>
          <a:p>
            <a:pPr indent="-228600" lvl="1" marL="685800" rtl="0" algn="l">
              <a:lnSpc>
                <a:spcPct val="120000"/>
              </a:lnSpc>
              <a:spcBef>
                <a:spcPts val="500"/>
              </a:spcBef>
              <a:spcAft>
                <a:spcPts val="0"/>
              </a:spcAft>
              <a:buClr>
                <a:schemeClr val="dk1"/>
              </a:buClr>
              <a:buSzPct val="100000"/>
              <a:buFont typeface="Courier New"/>
              <a:buChar char="o"/>
            </a:pPr>
            <a:r>
              <a:rPr lang="en-US"/>
              <a:t>Tinidazole and </a:t>
            </a:r>
            <a:r>
              <a:rPr lang="en-US"/>
              <a:t>Secnidazole</a:t>
            </a:r>
            <a:r>
              <a:rPr lang="en-US"/>
              <a:t> can also be used </a:t>
            </a:r>
            <a:endParaRPr/>
          </a:p>
          <a:p>
            <a:pPr indent="-228600" lvl="0" marL="228600" rtl="0" algn="l">
              <a:lnSpc>
                <a:spcPct val="120000"/>
              </a:lnSpc>
              <a:spcBef>
                <a:spcPts val="1000"/>
              </a:spcBef>
              <a:spcAft>
                <a:spcPts val="0"/>
              </a:spcAft>
              <a:buClr>
                <a:schemeClr val="dk1"/>
              </a:buClr>
              <a:buSzPct val="100000"/>
              <a:buChar char="•"/>
            </a:pPr>
            <a:r>
              <a:rPr lang="en-US"/>
              <a:t>Treatment failure</a:t>
            </a:r>
            <a:endParaRPr/>
          </a:p>
          <a:p>
            <a:pPr indent="-228600" lvl="1" marL="685800" rtl="0" algn="l">
              <a:lnSpc>
                <a:spcPct val="120000"/>
              </a:lnSpc>
              <a:spcBef>
                <a:spcPts val="500"/>
              </a:spcBef>
              <a:spcAft>
                <a:spcPts val="0"/>
              </a:spcAft>
              <a:buClr>
                <a:schemeClr val="dk1"/>
              </a:buClr>
              <a:buSzPct val="100000"/>
              <a:buFont typeface="Courier New"/>
              <a:buChar char="o"/>
            </a:pPr>
            <a:r>
              <a:rPr lang="en-US"/>
              <a:t>Inadequate treatment/reinfection - treat with recommended regimen, consider single dose regimen </a:t>
            </a:r>
            <a:endParaRPr/>
          </a:p>
          <a:p>
            <a:pPr indent="-228600" lvl="1" marL="685800" rtl="0" algn="l">
              <a:lnSpc>
                <a:spcPct val="120000"/>
              </a:lnSpc>
              <a:spcBef>
                <a:spcPts val="500"/>
              </a:spcBef>
              <a:spcAft>
                <a:spcPts val="0"/>
              </a:spcAft>
              <a:buClr>
                <a:schemeClr val="dk1"/>
              </a:buClr>
              <a:buSzPct val="100000"/>
              <a:buFont typeface="Courier New"/>
              <a:buChar char="o"/>
            </a:pPr>
            <a:r>
              <a:rPr lang="en-US"/>
              <a:t>Persistent infection </a:t>
            </a:r>
            <a:endParaRPr/>
          </a:p>
          <a:p>
            <a:pPr indent="-228600" lvl="2" marL="1143000" rtl="0" algn="l">
              <a:lnSpc>
                <a:spcPct val="120000"/>
              </a:lnSpc>
              <a:spcBef>
                <a:spcPts val="500"/>
              </a:spcBef>
              <a:spcAft>
                <a:spcPts val="0"/>
              </a:spcAft>
              <a:buClr>
                <a:schemeClr val="dk1"/>
              </a:buClr>
              <a:buSzPct val="100000"/>
              <a:buFont typeface="Noto Sans Symbols"/>
              <a:buChar char="▪"/>
            </a:pPr>
            <a:r>
              <a:rPr lang="en-US"/>
              <a:t>If after single dose regimen: Tx with typical 7 day regimen </a:t>
            </a:r>
            <a:endParaRPr/>
          </a:p>
          <a:p>
            <a:pPr indent="-228600" lvl="2" marL="1143000" rtl="0" algn="l">
              <a:lnSpc>
                <a:spcPct val="120000"/>
              </a:lnSpc>
              <a:spcBef>
                <a:spcPts val="500"/>
              </a:spcBef>
              <a:spcAft>
                <a:spcPts val="0"/>
              </a:spcAft>
              <a:buClr>
                <a:schemeClr val="dk1"/>
              </a:buClr>
              <a:buSzPct val="100000"/>
              <a:buFont typeface="Noto Sans Symbols"/>
              <a:buChar char="▪"/>
            </a:pPr>
            <a:r>
              <a:rPr lang="en-US"/>
              <a:t>If after multi-day regimen: Metronidazole (or tinidazole for women) 2g PO x 7 days</a:t>
            </a:r>
            <a:endParaRPr/>
          </a:p>
          <a:p>
            <a:pPr indent="-228600" lvl="1" marL="685800" rtl="0" algn="l">
              <a:lnSpc>
                <a:spcPct val="120000"/>
              </a:lnSpc>
              <a:spcBef>
                <a:spcPts val="500"/>
              </a:spcBef>
              <a:spcAft>
                <a:spcPts val="0"/>
              </a:spcAft>
              <a:buClr>
                <a:schemeClr val="dk1"/>
              </a:buClr>
              <a:buSzPct val="100000"/>
              <a:buFont typeface="Courier New"/>
              <a:buChar char="o"/>
            </a:pPr>
            <a:r>
              <a:rPr lang="en-US"/>
              <a:t>Drug-resistant infections occur and there are specific regimens for these cases </a:t>
            </a:r>
            <a:endParaRPr/>
          </a:p>
          <a:p>
            <a:pPr indent="-228600" lvl="0" marL="228600" rtl="0" algn="l">
              <a:lnSpc>
                <a:spcPct val="120000"/>
              </a:lnSpc>
              <a:spcBef>
                <a:spcPts val="1000"/>
              </a:spcBef>
              <a:spcAft>
                <a:spcPts val="0"/>
              </a:spcAft>
              <a:buClr>
                <a:schemeClr val="dk1"/>
              </a:buClr>
              <a:buSzPct val="100000"/>
              <a:buChar char="•"/>
            </a:pPr>
            <a:r>
              <a:rPr lang="en-US"/>
              <a:t>Test for reinfection 3 months after treatment for women, no recommendation for men </a:t>
            </a:r>
            <a:endParaRPr/>
          </a:p>
        </p:txBody>
      </p:sp>
      <p:sp>
        <p:nvSpPr>
          <p:cNvPr id="235" name="Google Shape;235;p30"/>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236" name="Google Shape;236;p30"/>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pic>
        <p:nvPicPr>
          <p:cNvPr descr="Sunny Handy" id="237" name="Google Shape;237;p30"/>
          <p:cNvPicPr preferRelativeResize="0"/>
          <p:nvPr/>
        </p:nvPicPr>
        <p:blipFill rotWithShape="1">
          <a:blip r:embed="rId3">
            <a:alphaModFix/>
          </a:blip>
          <a:srcRect b="0" l="0" r="0" t="0"/>
          <a:stretch/>
        </p:blipFill>
        <p:spPr>
          <a:xfrm>
            <a:off x="433883" y="1601010"/>
            <a:ext cx="607787" cy="6440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ph type="title"/>
          </p:nvPr>
        </p:nvSpPr>
        <p:spPr>
          <a:xfrm>
            <a:off x="1028701" y="793080"/>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BACTERIAL VAGINOSIS </a:t>
            </a:r>
            <a:endParaRPr/>
          </a:p>
        </p:txBody>
      </p:sp>
      <p:sp>
        <p:nvSpPr>
          <p:cNvPr id="244" name="Google Shape;244;p31"/>
          <p:cNvSpPr txBox="1"/>
          <p:nvPr>
            <p:ph idx="1" type="body"/>
          </p:nvPr>
        </p:nvSpPr>
        <p:spPr>
          <a:xfrm>
            <a:off x="1028701" y="2114940"/>
            <a:ext cx="7680677" cy="3956179"/>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A shift in vaginal flora - increased anaerobes, increased pH</a:t>
            </a:r>
            <a:endParaRPr/>
          </a:p>
          <a:p>
            <a:pPr indent="-228600" lvl="0" marL="228600" rtl="0" algn="l">
              <a:lnSpc>
                <a:spcPct val="120000"/>
              </a:lnSpc>
              <a:spcBef>
                <a:spcPts val="1000"/>
              </a:spcBef>
              <a:spcAft>
                <a:spcPts val="0"/>
              </a:spcAft>
              <a:buClr>
                <a:schemeClr val="dk1"/>
              </a:buClr>
              <a:buSzPts val="2000"/>
              <a:buChar char="•"/>
            </a:pPr>
            <a:r>
              <a:rPr lang="en-US"/>
              <a:t>Most common cause of vaginitis in women of child-bearing age </a:t>
            </a:r>
            <a:endParaRPr/>
          </a:p>
          <a:p>
            <a:pPr indent="-228600" lvl="0" marL="228600" rtl="0" algn="l">
              <a:lnSpc>
                <a:spcPct val="120000"/>
              </a:lnSpc>
              <a:spcBef>
                <a:spcPts val="1000"/>
              </a:spcBef>
              <a:spcAft>
                <a:spcPts val="0"/>
              </a:spcAft>
              <a:buClr>
                <a:schemeClr val="dk1"/>
              </a:buClr>
              <a:buSzPts val="2000"/>
              <a:buChar char="•"/>
            </a:pPr>
            <a:r>
              <a:rPr lang="en-US"/>
              <a:t>Several bacteria associated with BV – one being Gardnerella vaginalis </a:t>
            </a:r>
            <a:endParaRPr/>
          </a:p>
          <a:p>
            <a:pPr indent="-228600" lvl="0" marL="228600" rtl="0" algn="l">
              <a:lnSpc>
                <a:spcPct val="120000"/>
              </a:lnSpc>
              <a:spcBef>
                <a:spcPts val="1000"/>
              </a:spcBef>
              <a:spcAft>
                <a:spcPts val="0"/>
              </a:spcAft>
              <a:buClr>
                <a:schemeClr val="dk1"/>
              </a:buClr>
              <a:buSzPts val="2000"/>
              <a:buChar char="•"/>
            </a:pPr>
            <a:r>
              <a:rPr lang="en-US"/>
              <a:t>Not officially classified as an STI due to lack of a single causative agent or specific counterpart in men </a:t>
            </a:r>
            <a:endParaRPr/>
          </a:p>
          <a:p>
            <a:pPr indent="-228600" lvl="0" marL="228600" rtl="0" algn="l">
              <a:lnSpc>
                <a:spcPct val="120000"/>
              </a:lnSpc>
              <a:spcBef>
                <a:spcPts val="1000"/>
              </a:spcBef>
              <a:spcAft>
                <a:spcPts val="0"/>
              </a:spcAft>
              <a:buClr>
                <a:schemeClr val="dk1"/>
              </a:buClr>
              <a:buSzPts val="2000"/>
              <a:buChar char="•"/>
            </a:pPr>
            <a:r>
              <a:rPr lang="en-US"/>
              <a:t>Increased risk: multiple sexual partner, new partner, lack of condom use , douching, cigarette smoking </a:t>
            </a:r>
            <a:endParaRPr/>
          </a:p>
          <a:p>
            <a:pPr indent="0" lvl="0" marL="0" rtl="0" algn="l">
              <a:lnSpc>
                <a:spcPct val="120000"/>
              </a:lnSpc>
              <a:spcBef>
                <a:spcPts val="1000"/>
              </a:spcBef>
              <a:spcAft>
                <a:spcPts val="0"/>
              </a:spcAft>
              <a:buClr>
                <a:schemeClr val="dk1"/>
              </a:buClr>
              <a:buSzPts val="2000"/>
              <a:buNone/>
            </a:pPr>
            <a:r>
              <a:rPr lang="en-US"/>
              <a:t> </a:t>
            </a:r>
            <a:endParaRPr/>
          </a:p>
          <a:p>
            <a:pPr indent="0" lvl="1" marL="228600" rtl="0" algn="l">
              <a:lnSpc>
                <a:spcPct val="120000"/>
              </a:lnSpc>
              <a:spcBef>
                <a:spcPts val="500"/>
              </a:spcBef>
              <a:spcAft>
                <a:spcPts val="0"/>
              </a:spcAft>
              <a:buClr>
                <a:schemeClr val="dk1"/>
              </a:buClr>
              <a:buSzPts val="2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ph type="title"/>
          </p:nvPr>
        </p:nvSpPr>
        <p:spPr>
          <a:xfrm>
            <a:off x="1028701" y="793080"/>
            <a:ext cx="7680677" cy="123348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Avenir"/>
              <a:buNone/>
            </a:pPr>
            <a:r>
              <a:rPr lang="en-US"/>
              <a:t>OBJECTIVES</a:t>
            </a:r>
            <a:endParaRPr>
              <a:solidFill>
                <a:srgbClr val="EAD594"/>
              </a:solidFill>
            </a:endParaRPr>
          </a:p>
        </p:txBody>
      </p:sp>
      <p:sp>
        <p:nvSpPr>
          <p:cNvPr id="99" name="Google Shape;99;p14"/>
          <p:cNvSpPr txBox="1"/>
          <p:nvPr>
            <p:ph idx="1" type="body"/>
          </p:nvPr>
        </p:nvSpPr>
        <p:spPr>
          <a:xfrm>
            <a:off x="1028701" y="2114940"/>
            <a:ext cx="7680677" cy="3956179"/>
          </a:xfrm>
          <a:prstGeom prst="rect">
            <a:avLst/>
          </a:prstGeom>
          <a:noFill/>
          <a:ln>
            <a:noFill/>
          </a:ln>
        </p:spPr>
        <p:txBody>
          <a:bodyPr anchorCtr="0" anchor="t" bIns="45700" lIns="91425" spcFirstLastPara="1" rIns="91425" wrap="square" tIns="45700">
            <a:normAutofit/>
          </a:bodyPr>
          <a:lstStyle/>
          <a:p>
            <a:pPr indent="-410844" lvl="0" marL="547370" rtl="0" algn="l">
              <a:lnSpc>
                <a:spcPct val="120000"/>
              </a:lnSpc>
              <a:spcBef>
                <a:spcPts val="0"/>
              </a:spcBef>
              <a:spcAft>
                <a:spcPts val="0"/>
              </a:spcAft>
              <a:buClr>
                <a:schemeClr val="dk1"/>
              </a:buClr>
              <a:buSzPts val="2000"/>
              <a:buChar char="•"/>
            </a:pPr>
            <a:r>
              <a:rPr lang="en-US"/>
              <a:t>Sexual history </a:t>
            </a:r>
            <a:endParaRPr/>
          </a:p>
          <a:p>
            <a:pPr indent="-410844" lvl="0" marL="547370" rtl="0" algn="l">
              <a:lnSpc>
                <a:spcPct val="120000"/>
              </a:lnSpc>
              <a:spcBef>
                <a:spcPts val="1000"/>
              </a:spcBef>
              <a:spcAft>
                <a:spcPts val="0"/>
              </a:spcAft>
              <a:buClr>
                <a:schemeClr val="dk1"/>
              </a:buClr>
              <a:buSzPts val="2000"/>
              <a:buChar char="•"/>
            </a:pPr>
            <a:r>
              <a:rPr lang="en-US"/>
              <a:t>Presentation of common diseases </a:t>
            </a:r>
            <a:endParaRPr/>
          </a:p>
          <a:p>
            <a:pPr indent="-410844" lvl="0" marL="547370" rtl="0" algn="l">
              <a:lnSpc>
                <a:spcPct val="120000"/>
              </a:lnSpc>
              <a:spcBef>
                <a:spcPts val="1000"/>
              </a:spcBef>
              <a:spcAft>
                <a:spcPts val="0"/>
              </a:spcAft>
              <a:buClr>
                <a:schemeClr val="dk1"/>
              </a:buClr>
              <a:buSzPts val="2000"/>
              <a:buChar char="•"/>
            </a:pPr>
            <a:r>
              <a:rPr lang="en-US"/>
              <a:t>Diagnosis </a:t>
            </a:r>
            <a:endParaRPr/>
          </a:p>
          <a:p>
            <a:pPr indent="-410844" lvl="0" marL="547370" rtl="0" algn="l">
              <a:lnSpc>
                <a:spcPct val="120000"/>
              </a:lnSpc>
              <a:spcBef>
                <a:spcPts val="1000"/>
              </a:spcBef>
              <a:spcAft>
                <a:spcPts val="0"/>
              </a:spcAft>
              <a:buClr>
                <a:schemeClr val="dk1"/>
              </a:buClr>
              <a:buSzPts val="2000"/>
              <a:buChar char="•"/>
            </a:pPr>
            <a:r>
              <a:rPr lang="en-US"/>
              <a:t>Prevention/Treatment </a:t>
            </a:r>
            <a:endParaRPr/>
          </a:p>
          <a:p>
            <a:pPr indent="0" lvl="0" marL="136525" rtl="0" algn="l">
              <a:lnSpc>
                <a:spcPct val="120000"/>
              </a:lnSpc>
              <a:spcBef>
                <a:spcPts val="1000"/>
              </a:spcBef>
              <a:spcAft>
                <a:spcPts val="0"/>
              </a:spcAft>
              <a:buClr>
                <a:schemeClr val="dk1"/>
              </a:buClr>
              <a:buSzPts val="2000"/>
              <a:buNone/>
            </a:pPr>
            <a:r>
              <a:t/>
            </a:r>
            <a:endParaRPr/>
          </a:p>
          <a:p>
            <a:pPr indent="-283844" lvl="0" marL="547370" rtl="0" algn="l">
              <a:lnSpc>
                <a:spcPct val="120000"/>
              </a:lnSpc>
              <a:spcBef>
                <a:spcPts val="1000"/>
              </a:spcBef>
              <a:spcAft>
                <a:spcPts val="0"/>
              </a:spcAft>
              <a:buClr>
                <a:schemeClr val="dk1"/>
              </a:buClr>
              <a:buSzPts val="2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2"/>
          <p:cNvSpPr txBox="1"/>
          <p:nvPr>
            <p:ph type="title"/>
          </p:nvPr>
        </p:nvSpPr>
        <p:spPr>
          <a:xfrm>
            <a:off x="481520" y="343176"/>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BV – PRESENTATION &amp; DIAGNOSIS</a:t>
            </a:r>
            <a:endParaRPr sz="2400"/>
          </a:p>
        </p:txBody>
      </p:sp>
      <p:sp>
        <p:nvSpPr>
          <p:cNvPr id="251" name="Google Shape;251;p32"/>
          <p:cNvSpPr txBox="1"/>
          <p:nvPr>
            <p:ph idx="1" type="body"/>
          </p:nvPr>
        </p:nvSpPr>
        <p:spPr>
          <a:xfrm>
            <a:off x="481525" y="1713675"/>
            <a:ext cx="7680600" cy="4533000"/>
          </a:xfrm>
          <a:prstGeom prst="rect">
            <a:avLst/>
          </a:prstGeom>
          <a:noFill/>
          <a:ln>
            <a:noFill/>
          </a:ln>
        </p:spPr>
        <p:txBody>
          <a:bodyPr anchorCtr="0" anchor="t" bIns="45700" lIns="91425" spcFirstLastPara="1" rIns="91425" wrap="square" tIns="45700">
            <a:normAutofit fontScale="70000" lnSpcReduction="20000"/>
          </a:bodyPr>
          <a:lstStyle/>
          <a:p>
            <a:pPr indent="-219075" lvl="0" marL="228600" rtl="0" algn="l">
              <a:lnSpc>
                <a:spcPct val="120000"/>
              </a:lnSpc>
              <a:spcBef>
                <a:spcPts val="0"/>
              </a:spcBef>
              <a:spcAft>
                <a:spcPts val="0"/>
              </a:spcAft>
              <a:buClr>
                <a:schemeClr val="dk1"/>
              </a:buClr>
              <a:buSzPct val="100000"/>
              <a:buChar char="•"/>
            </a:pPr>
            <a:r>
              <a:rPr lang="en-US"/>
              <a:t>Off- white, thin, homogenous vaginal discharge with fishy odor</a:t>
            </a:r>
            <a:endParaRPr/>
          </a:p>
          <a:p>
            <a:pPr indent="-219075" lvl="0" marL="228600" rtl="0" algn="l">
              <a:lnSpc>
                <a:spcPct val="120000"/>
              </a:lnSpc>
              <a:spcBef>
                <a:spcPts val="1000"/>
              </a:spcBef>
              <a:spcAft>
                <a:spcPts val="0"/>
              </a:spcAft>
              <a:buClr>
                <a:schemeClr val="dk1"/>
              </a:buClr>
              <a:buSzPct val="100000"/>
              <a:buChar char="•"/>
            </a:pPr>
            <a:r>
              <a:rPr lang="en-US"/>
              <a:t>Cervicitis can occur  </a:t>
            </a:r>
            <a:endParaRPr/>
          </a:p>
          <a:p>
            <a:pPr indent="-219075" lvl="0" marL="228600" rtl="0" algn="l">
              <a:lnSpc>
                <a:spcPct val="120000"/>
              </a:lnSpc>
              <a:spcBef>
                <a:spcPts val="1000"/>
              </a:spcBef>
              <a:spcAft>
                <a:spcPts val="0"/>
              </a:spcAft>
              <a:buClr>
                <a:schemeClr val="dk1"/>
              </a:buClr>
              <a:buSzPct val="100000"/>
              <a:buChar char="•"/>
            </a:pPr>
            <a:r>
              <a:rPr lang="en-US"/>
              <a:t>The presence of other symptoms (dysuria, dyspareunia, </a:t>
            </a:r>
            <a:r>
              <a:rPr lang="en-US"/>
              <a:t>pruritus</a:t>
            </a:r>
            <a:r>
              <a:rPr lang="en-US"/>
              <a:t>, vulvovaginal burning/inflammation) suggests co-infection </a:t>
            </a:r>
            <a:endParaRPr/>
          </a:p>
          <a:p>
            <a:pPr indent="-219075" lvl="0" marL="228600" rtl="0" algn="l">
              <a:lnSpc>
                <a:spcPct val="120000"/>
              </a:lnSpc>
              <a:spcBef>
                <a:spcPts val="1000"/>
              </a:spcBef>
              <a:spcAft>
                <a:spcPts val="0"/>
              </a:spcAft>
              <a:buClr>
                <a:schemeClr val="dk1"/>
              </a:buClr>
              <a:buSzPct val="100000"/>
              <a:buChar char="•"/>
            </a:pPr>
            <a:r>
              <a:rPr lang="en-US"/>
              <a:t>Increased risk of transmission of and </a:t>
            </a:r>
            <a:r>
              <a:rPr lang="en-US"/>
              <a:t>susceptibility</a:t>
            </a:r>
            <a:r>
              <a:rPr lang="en-US"/>
              <a:t> to HIV and other STIs</a:t>
            </a:r>
            <a:endParaRPr/>
          </a:p>
          <a:p>
            <a:pPr indent="-219075" lvl="0" marL="228600" rtl="0" algn="l">
              <a:lnSpc>
                <a:spcPct val="120000"/>
              </a:lnSpc>
              <a:spcBef>
                <a:spcPts val="1000"/>
              </a:spcBef>
              <a:spcAft>
                <a:spcPts val="0"/>
              </a:spcAft>
              <a:buClr>
                <a:schemeClr val="dk1"/>
              </a:buClr>
              <a:buSzPct val="100000"/>
              <a:buChar char="•"/>
            </a:pPr>
            <a:r>
              <a:rPr lang="en-US"/>
              <a:t>Increased risk of PID and persistence of HPV</a:t>
            </a:r>
            <a:endParaRPr/>
          </a:p>
          <a:p>
            <a:pPr indent="-219075" lvl="0" marL="228600" rtl="0" algn="l">
              <a:lnSpc>
                <a:spcPct val="120000"/>
              </a:lnSpc>
              <a:spcBef>
                <a:spcPts val="1000"/>
              </a:spcBef>
              <a:spcAft>
                <a:spcPts val="0"/>
              </a:spcAft>
              <a:buClr>
                <a:schemeClr val="dk1"/>
              </a:buClr>
              <a:buSzPct val="100000"/>
              <a:buChar char="•"/>
            </a:pPr>
            <a:r>
              <a:rPr lang="en-US"/>
              <a:t>NAAT – Vaginal swab (clinician or patient-collected)</a:t>
            </a:r>
            <a:endParaRPr/>
          </a:p>
          <a:p>
            <a:pPr indent="-219075" lvl="1" marL="685800" rtl="0" algn="l">
              <a:lnSpc>
                <a:spcPct val="120000"/>
              </a:lnSpc>
              <a:spcBef>
                <a:spcPts val="500"/>
              </a:spcBef>
              <a:spcAft>
                <a:spcPts val="0"/>
              </a:spcAft>
              <a:buClr>
                <a:schemeClr val="dk1"/>
              </a:buClr>
              <a:buSzPct val="100000"/>
              <a:buFont typeface="Courier New"/>
              <a:buChar char="o"/>
            </a:pPr>
            <a:r>
              <a:rPr lang="en-US"/>
              <a:t>Speculum exam should still be performed for complete PE</a:t>
            </a:r>
            <a:endParaRPr/>
          </a:p>
          <a:p>
            <a:pPr indent="-219075" lvl="0" marL="228600" rtl="0" algn="l">
              <a:lnSpc>
                <a:spcPct val="120000"/>
              </a:lnSpc>
              <a:spcBef>
                <a:spcPts val="1000"/>
              </a:spcBef>
              <a:spcAft>
                <a:spcPts val="0"/>
              </a:spcAft>
              <a:buClr>
                <a:schemeClr val="dk1"/>
              </a:buClr>
              <a:buSzPct val="100000"/>
              <a:buChar char="•"/>
            </a:pPr>
            <a:r>
              <a:rPr lang="en-US"/>
              <a:t>Amsel Criteria (at least 3)</a:t>
            </a:r>
            <a:endParaRPr/>
          </a:p>
          <a:p>
            <a:pPr indent="-219075" lvl="1" marL="685800" rtl="0" algn="l">
              <a:lnSpc>
                <a:spcPct val="120000"/>
              </a:lnSpc>
              <a:spcBef>
                <a:spcPts val="500"/>
              </a:spcBef>
              <a:spcAft>
                <a:spcPts val="0"/>
              </a:spcAft>
              <a:buClr>
                <a:schemeClr val="dk1"/>
              </a:buClr>
              <a:buSzPct val="100000"/>
              <a:buFont typeface="Courier New"/>
              <a:buChar char="o"/>
            </a:pPr>
            <a:r>
              <a:rPr lang="en-US"/>
              <a:t>Homogenous, thin, grey-white discharge </a:t>
            </a:r>
            <a:endParaRPr/>
          </a:p>
          <a:p>
            <a:pPr indent="-219075" lvl="1" marL="685800" rtl="0" algn="l">
              <a:lnSpc>
                <a:spcPct val="120000"/>
              </a:lnSpc>
              <a:spcBef>
                <a:spcPts val="500"/>
              </a:spcBef>
              <a:spcAft>
                <a:spcPts val="0"/>
              </a:spcAft>
              <a:buClr>
                <a:schemeClr val="dk1"/>
              </a:buClr>
              <a:buSzPct val="100000"/>
              <a:buFont typeface="Courier New"/>
              <a:buChar char="o"/>
            </a:pPr>
            <a:r>
              <a:rPr lang="en-US"/>
              <a:t>Vaginal pH &gt; 4.5</a:t>
            </a:r>
            <a:endParaRPr/>
          </a:p>
          <a:p>
            <a:pPr indent="-219075" lvl="1" marL="685800" rtl="0" algn="l">
              <a:lnSpc>
                <a:spcPct val="120000"/>
              </a:lnSpc>
              <a:spcBef>
                <a:spcPts val="500"/>
              </a:spcBef>
              <a:spcAft>
                <a:spcPts val="0"/>
              </a:spcAft>
              <a:buClr>
                <a:schemeClr val="dk1"/>
              </a:buClr>
              <a:buSzPct val="100000"/>
              <a:buFont typeface="Courier New"/>
              <a:buChar char="o"/>
            </a:pPr>
            <a:r>
              <a:rPr lang="en-US"/>
              <a:t>Positive whiff-amine test </a:t>
            </a:r>
            <a:endParaRPr/>
          </a:p>
          <a:p>
            <a:pPr indent="-219075" lvl="1" marL="685800" rtl="0" algn="l">
              <a:lnSpc>
                <a:spcPct val="120000"/>
              </a:lnSpc>
              <a:spcBef>
                <a:spcPts val="500"/>
              </a:spcBef>
              <a:spcAft>
                <a:spcPts val="0"/>
              </a:spcAft>
              <a:buClr>
                <a:schemeClr val="dk1"/>
              </a:buClr>
              <a:buSzPct val="100000"/>
              <a:buFont typeface="Courier New"/>
              <a:buChar char="o"/>
            </a:pPr>
            <a:r>
              <a:rPr lang="en-US"/>
              <a:t>Clue cells on saline wet mount</a:t>
            </a:r>
            <a:endParaRPr/>
          </a:p>
          <a:p>
            <a:pPr indent="-219075" lvl="0" marL="228600" rtl="0" algn="l">
              <a:lnSpc>
                <a:spcPct val="120000"/>
              </a:lnSpc>
              <a:spcBef>
                <a:spcPts val="1000"/>
              </a:spcBef>
              <a:spcAft>
                <a:spcPts val="0"/>
              </a:spcAft>
              <a:buClr>
                <a:schemeClr val="dk1"/>
              </a:buClr>
              <a:buSzPct val="100000"/>
              <a:buChar char="•"/>
            </a:pPr>
            <a:r>
              <a:rPr lang="en-US"/>
              <a:t>Gram stain is gold standard </a:t>
            </a:r>
            <a:endParaRPr/>
          </a:p>
        </p:txBody>
      </p:sp>
      <p:sp>
        <p:nvSpPr>
          <p:cNvPr id="252" name="Google Shape;252;p32"/>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253" name="Google Shape;253;p32"/>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pic>
        <p:nvPicPr>
          <p:cNvPr descr="Clue cells under the Microscope - YouTube" id="254" name="Google Shape;254;p32"/>
          <p:cNvPicPr preferRelativeResize="0"/>
          <p:nvPr/>
        </p:nvPicPr>
        <p:blipFill rotWithShape="1">
          <a:blip r:embed="rId3">
            <a:alphaModFix/>
          </a:blip>
          <a:srcRect b="0" l="0" r="0" t="0"/>
          <a:stretch/>
        </p:blipFill>
        <p:spPr>
          <a:xfrm>
            <a:off x="6086483" y="3933764"/>
            <a:ext cx="2955853" cy="22102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3"/>
          <p:cNvSpPr txBox="1"/>
          <p:nvPr>
            <p:ph type="title"/>
          </p:nvPr>
        </p:nvSpPr>
        <p:spPr>
          <a:xfrm>
            <a:off x="406094" y="-284534"/>
            <a:ext cx="7732309"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4200"/>
              <a:buFont typeface="Avenir"/>
              <a:buNone/>
            </a:pPr>
            <a:r>
              <a:rPr lang="en-US"/>
              <a:t>BV – TREATMENT </a:t>
            </a:r>
            <a:endParaRPr/>
          </a:p>
        </p:txBody>
      </p:sp>
      <p:sp>
        <p:nvSpPr>
          <p:cNvPr id="261" name="Google Shape;261;p33"/>
          <p:cNvSpPr txBox="1"/>
          <p:nvPr>
            <p:ph idx="1" type="body"/>
          </p:nvPr>
        </p:nvSpPr>
        <p:spPr>
          <a:xfrm>
            <a:off x="3666786" y="947894"/>
            <a:ext cx="5076293" cy="2588265"/>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20000"/>
              </a:lnSpc>
              <a:spcBef>
                <a:spcPts val="0"/>
              </a:spcBef>
              <a:spcAft>
                <a:spcPts val="0"/>
              </a:spcAft>
              <a:buClr>
                <a:schemeClr val="dk1"/>
              </a:buClr>
              <a:buSzPct val="100000"/>
              <a:buChar char="•"/>
            </a:pPr>
            <a:r>
              <a:rPr lang="en-US"/>
              <a:t>Alternative regimen (choose 1) </a:t>
            </a:r>
            <a:endParaRPr/>
          </a:p>
          <a:p>
            <a:pPr indent="-228600" lvl="1" marL="685800" rtl="0" algn="l">
              <a:lnSpc>
                <a:spcPct val="120000"/>
              </a:lnSpc>
              <a:spcBef>
                <a:spcPts val="500"/>
              </a:spcBef>
              <a:spcAft>
                <a:spcPts val="0"/>
              </a:spcAft>
              <a:buClr>
                <a:schemeClr val="dk1"/>
              </a:buClr>
              <a:buSzPct val="100000"/>
              <a:buFont typeface="Courier New"/>
              <a:buChar char="o"/>
            </a:pPr>
            <a:r>
              <a:rPr lang="en-US"/>
              <a:t>Clindamycin 300mg PO BID x7 days </a:t>
            </a:r>
            <a:endParaRPr/>
          </a:p>
          <a:p>
            <a:pPr indent="-228600" lvl="1" marL="685800" rtl="0" algn="l">
              <a:lnSpc>
                <a:spcPct val="120000"/>
              </a:lnSpc>
              <a:spcBef>
                <a:spcPts val="500"/>
              </a:spcBef>
              <a:spcAft>
                <a:spcPts val="0"/>
              </a:spcAft>
              <a:buClr>
                <a:schemeClr val="dk1"/>
              </a:buClr>
              <a:buSzPct val="100000"/>
              <a:buFont typeface="Courier New"/>
              <a:buChar char="o"/>
            </a:pPr>
            <a:r>
              <a:rPr lang="en-US"/>
              <a:t>Clindamycin ovules 100mg intravaginal at bedtime x3 days </a:t>
            </a:r>
            <a:endParaRPr/>
          </a:p>
          <a:p>
            <a:pPr indent="-228600" lvl="1" marL="685800" rtl="0" algn="l">
              <a:lnSpc>
                <a:spcPct val="120000"/>
              </a:lnSpc>
              <a:spcBef>
                <a:spcPts val="500"/>
              </a:spcBef>
              <a:spcAft>
                <a:spcPts val="0"/>
              </a:spcAft>
              <a:buClr>
                <a:schemeClr val="dk1"/>
              </a:buClr>
              <a:buSzPct val="100000"/>
              <a:buFont typeface="Courier New"/>
              <a:buChar char="o"/>
            </a:pPr>
            <a:r>
              <a:rPr lang="en-US"/>
              <a:t>Secnidazole 2g PO granules x1 </a:t>
            </a:r>
            <a:endParaRPr/>
          </a:p>
          <a:p>
            <a:pPr indent="-228600" lvl="1" marL="685800" rtl="0" algn="l">
              <a:lnSpc>
                <a:spcPct val="120000"/>
              </a:lnSpc>
              <a:spcBef>
                <a:spcPts val="500"/>
              </a:spcBef>
              <a:spcAft>
                <a:spcPts val="0"/>
              </a:spcAft>
              <a:buClr>
                <a:schemeClr val="dk1"/>
              </a:buClr>
              <a:buSzPct val="100000"/>
              <a:buFont typeface="Courier New"/>
              <a:buChar char="o"/>
            </a:pPr>
            <a:r>
              <a:rPr lang="en-US"/>
              <a:t>Tinidazole 2g PO daily x2 days</a:t>
            </a:r>
            <a:endParaRPr/>
          </a:p>
          <a:p>
            <a:pPr indent="-228600" lvl="1" marL="685800" rtl="0" algn="l">
              <a:lnSpc>
                <a:spcPct val="120000"/>
              </a:lnSpc>
              <a:spcBef>
                <a:spcPts val="500"/>
              </a:spcBef>
              <a:spcAft>
                <a:spcPts val="0"/>
              </a:spcAft>
              <a:buClr>
                <a:schemeClr val="dk1"/>
              </a:buClr>
              <a:buSzPct val="100000"/>
              <a:buFont typeface="Courier New"/>
              <a:buChar char="o"/>
            </a:pPr>
            <a:r>
              <a:rPr lang="en-US"/>
              <a:t>Tinidazole 1g PO daily x 5 days </a:t>
            </a:r>
            <a:endParaRPr/>
          </a:p>
        </p:txBody>
      </p:sp>
      <p:sp>
        <p:nvSpPr>
          <p:cNvPr id="262" name="Google Shape;262;p33"/>
          <p:cNvSpPr txBox="1"/>
          <p:nvPr>
            <p:ph idx="2" type="body"/>
          </p:nvPr>
        </p:nvSpPr>
        <p:spPr>
          <a:xfrm>
            <a:off x="182180" y="950986"/>
            <a:ext cx="3484934" cy="519034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20000"/>
              </a:lnSpc>
              <a:spcBef>
                <a:spcPts val="0"/>
              </a:spcBef>
              <a:spcAft>
                <a:spcPts val="0"/>
              </a:spcAft>
              <a:buClr>
                <a:schemeClr val="dk1"/>
              </a:buClr>
              <a:buSzPct val="100000"/>
              <a:buChar char="•"/>
            </a:pPr>
            <a:r>
              <a:rPr lang="en-US"/>
              <a:t>Treat</a:t>
            </a:r>
            <a:endParaRPr/>
          </a:p>
          <a:p>
            <a:pPr indent="-228600" lvl="1" marL="685800" rtl="0" algn="l">
              <a:lnSpc>
                <a:spcPct val="120000"/>
              </a:lnSpc>
              <a:spcBef>
                <a:spcPts val="500"/>
              </a:spcBef>
              <a:spcAft>
                <a:spcPts val="0"/>
              </a:spcAft>
              <a:buClr>
                <a:schemeClr val="dk1"/>
              </a:buClr>
              <a:buSzPct val="100000"/>
              <a:buFont typeface="Courier New"/>
              <a:buChar char="o"/>
            </a:pPr>
            <a:r>
              <a:rPr lang="en-US"/>
              <a:t>All symptomatic patients </a:t>
            </a:r>
            <a:endParaRPr/>
          </a:p>
          <a:p>
            <a:pPr indent="-228600" lvl="1" marL="685800" rtl="0" algn="l">
              <a:lnSpc>
                <a:spcPct val="120000"/>
              </a:lnSpc>
              <a:spcBef>
                <a:spcPts val="500"/>
              </a:spcBef>
              <a:spcAft>
                <a:spcPts val="0"/>
              </a:spcAft>
              <a:buClr>
                <a:schemeClr val="dk1"/>
              </a:buClr>
              <a:buSzPct val="100000"/>
              <a:buFont typeface="Courier New"/>
              <a:buChar char="o"/>
            </a:pPr>
            <a:r>
              <a:rPr lang="en-US"/>
              <a:t>Prior to gynecologic procedure involving vagina</a:t>
            </a:r>
            <a:endParaRPr/>
          </a:p>
          <a:p>
            <a:pPr indent="-228600" lvl="0" marL="228600" rtl="0" algn="l">
              <a:lnSpc>
                <a:spcPct val="120000"/>
              </a:lnSpc>
              <a:spcBef>
                <a:spcPts val="1000"/>
              </a:spcBef>
              <a:spcAft>
                <a:spcPts val="0"/>
              </a:spcAft>
              <a:buClr>
                <a:schemeClr val="dk1"/>
              </a:buClr>
              <a:buSzPct val="100000"/>
              <a:buChar char="•"/>
            </a:pPr>
            <a:r>
              <a:rPr lang="en-US"/>
              <a:t>Preferred (choose 1)</a:t>
            </a:r>
            <a:endParaRPr/>
          </a:p>
          <a:p>
            <a:pPr indent="-228600" lvl="1" marL="685800" rtl="0" algn="l">
              <a:lnSpc>
                <a:spcPct val="120000"/>
              </a:lnSpc>
              <a:spcBef>
                <a:spcPts val="500"/>
              </a:spcBef>
              <a:spcAft>
                <a:spcPts val="0"/>
              </a:spcAft>
              <a:buClr>
                <a:schemeClr val="dk1"/>
              </a:buClr>
              <a:buSzPct val="100000"/>
              <a:buFont typeface="Courier New"/>
              <a:buChar char="o"/>
            </a:pPr>
            <a:r>
              <a:rPr lang="en-US"/>
              <a:t>Metronidazole 500mg PO BID x7 days </a:t>
            </a:r>
            <a:endParaRPr/>
          </a:p>
          <a:p>
            <a:pPr indent="-228600" lvl="1" marL="685800" rtl="0" algn="l">
              <a:lnSpc>
                <a:spcPct val="120000"/>
              </a:lnSpc>
              <a:spcBef>
                <a:spcPts val="500"/>
              </a:spcBef>
              <a:spcAft>
                <a:spcPts val="0"/>
              </a:spcAft>
              <a:buClr>
                <a:schemeClr val="dk1"/>
              </a:buClr>
              <a:buSzPct val="100000"/>
              <a:buFont typeface="Courier New"/>
              <a:buChar char="o"/>
            </a:pPr>
            <a:r>
              <a:rPr lang="en-US"/>
              <a:t>Metronidazole gel 0.75% intravaginal daily x5 days </a:t>
            </a:r>
            <a:endParaRPr/>
          </a:p>
          <a:p>
            <a:pPr indent="-228600" lvl="1" marL="685800" rtl="0" algn="l">
              <a:lnSpc>
                <a:spcPct val="120000"/>
              </a:lnSpc>
              <a:spcBef>
                <a:spcPts val="500"/>
              </a:spcBef>
              <a:spcAft>
                <a:spcPts val="0"/>
              </a:spcAft>
              <a:buClr>
                <a:schemeClr val="dk1"/>
              </a:buClr>
              <a:buSzPct val="100000"/>
              <a:buFont typeface="Courier New"/>
              <a:buChar char="o"/>
            </a:pPr>
            <a:r>
              <a:rPr lang="en-US"/>
              <a:t>Clindamycin 2% cream intravaginal at bedtime x7 days </a:t>
            </a:r>
            <a:endParaRPr/>
          </a:p>
          <a:p>
            <a:pPr indent="0" lvl="1" marL="228600" rtl="0" algn="l">
              <a:lnSpc>
                <a:spcPct val="120000"/>
              </a:lnSpc>
              <a:spcBef>
                <a:spcPts val="500"/>
              </a:spcBef>
              <a:spcAft>
                <a:spcPts val="0"/>
              </a:spcAft>
              <a:buClr>
                <a:schemeClr val="dk1"/>
              </a:buClr>
              <a:buSzPct val="100000"/>
              <a:buNone/>
            </a:pPr>
            <a:r>
              <a:t/>
            </a:r>
            <a:endParaRPr/>
          </a:p>
        </p:txBody>
      </p:sp>
      <p:sp>
        <p:nvSpPr>
          <p:cNvPr id="263" name="Google Shape;263;p33"/>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264" name="Google Shape;264;p33"/>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
        <p:nvSpPr>
          <p:cNvPr id="265" name="Google Shape;265;p33"/>
          <p:cNvSpPr txBox="1"/>
          <p:nvPr/>
        </p:nvSpPr>
        <p:spPr>
          <a:xfrm>
            <a:off x="4877456" y="3613242"/>
            <a:ext cx="4081564"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New study: Treating the woman and her male sexual partner decreased the rate of BV recurrence in women. </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 -Women: first line treatment</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 -Men: metronidazole 400mg PO BID x7 days, clindamycin cream applied to penis BID x7 days</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pic>
        <p:nvPicPr>
          <p:cNvPr descr="Sun on horizon over beach" id="266" name="Google Shape;266;p33"/>
          <p:cNvPicPr preferRelativeResize="0"/>
          <p:nvPr/>
        </p:nvPicPr>
        <p:blipFill rotWithShape="1">
          <a:blip r:embed="rId3">
            <a:alphaModFix/>
          </a:blip>
          <a:srcRect b="0" l="0" r="0" t="0"/>
          <a:stretch/>
        </p:blipFill>
        <p:spPr>
          <a:xfrm flipH="1">
            <a:off x="4224303" y="3613247"/>
            <a:ext cx="653143" cy="41888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4"/>
          <p:cNvSpPr txBox="1"/>
          <p:nvPr>
            <p:ph type="title"/>
          </p:nvPr>
        </p:nvSpPr>
        <p:spPr>
          <a:xfrm>
            <a:off x="457201" y="124303"/>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PELVIC INFLAMMATORY DISEASE (PID)</a:t>
            </a:r>
            <a:endParaRPr/>
          </a:p>
        </p:txBody>
      </p:sp>
      <p:sp>
        <p:nvSpPr>
          <p:cNvPr id="273" name="Google Shape;273;p34"/>
          <p:cNvSpPr txBox="1"/>
          <p:nvPr>
            <p:ph idx="1" type="body"/>
          </p:nvPr>
        </p:nvSpPr>
        <p:spPr>
          <a:xfrm>
            <a:off x="712552" y="1713673"/>
            <a:ext cx="8167059" cy="3944020"/>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120000"/>
              </a:lnSpc>
              <a:spcBef>
                <a:spcPts val="0"/>
              </a:spcBef>
              <a:spcAft>
                <a:spcPts val="0"/>
              </a:spcAft>
              <a:buClr>
                <a:schemeClr val="dk1"/>
              </a:buClr>
              <a:buSzPct val="100000"/>
              <a:buChar char="•"/>
            </a:pPr>
            <a:r>
              <a:rPr lang="en-US"/>
              <a:t>An array of inflammatory disorders of the upper genital tract (uterus, fallopian tubes, ovaries)</a:t>
            </a:r>
            <a:endParaRPr/>
          </a:p>
          <a:p>
            <a:pPr indent="-228600" lvl="0" marL="228600" rtl="0" algn="l">
              <a:lnSpc>
                <a:spcPct val="120000"/>
              </a:lnSpc>
              <a:spcBef>
                <a:spcPts val="1000"/>
              </a:spcBef>
              <a:spcAft>
                <a:spcPts val="0"/>
              </a:spcAft>
              <a:buClr>
                <a:schemeClr val="dk1"/>
              </a:buClr>
              <a:buSzPct val="100000"/>
              <a:buChar char="•"/>
            </a:pPr>
            <a:r>
              <a:rPr lang="en-US"/>
              <a:t>Several associated organisms </a:t>
            </a:r>
            <a:endParaRPr/>
          </a:p>
          <a:p>
            <a:pPr indent="-285750" lvl="1" marL="685800" rtl="0" algn="l">
              <a:lnSpc>
                <a:spcPct val="120000"/>
              </a:lnSpc>
              <a:spcBef>
                <a:spcPts val="500"/>
              </a:spcBef>
              <a:spcAft>
                <a:spcPts val="0"/>
              </a:spcAft>
              <a:buClr>
                <a:schemeClr val="dk1"/>
              </a:buClr>
              <a:buSzPct val="100000"/>
              <a:buFont typeface="Courier New"/>
              <a:buChar char="o"/>
            </a:pPr>
            <a:r>
              <a:rPr lang="en-US"/>
              <a:t>At least 85% caused by STIs or organisms associated with BV</a:t>
            </a:r>
            <a:endParaRPr/>
          </a:p>
          <a:p>
            <a:pPr indent="-228600" lvl="0" marL="228600" rtl="0" algn="l">
              <a:lnSpc>
                <a:spcPct val="120000"/>
              </a:lnSpc>
              <a:spcBef>
                <a:spcPts val="1000"/>
              </a:spcBef>
              <a:spcAft>
                <a:spcPts val="0"/>
              </a:spcAft>
              <a:buClr>
                <a:schemeClr val="dk1"/>
              </a:buClr>
              <a:buSzPct val="100000"/>
              <a:buChar char="•"/>
            </a:pPr>
            <a:r>
              <a:rPr lang="en-US"/>
              <a:t>Symptoms:  </a:t>
            </a:r>
            <a:endParaRPr/>
          </a:p>
          <a:p>
            <a:pPr indent="-285750" lvl="1" marL="685800" rtl="0" algn="l">
              <a:lnSpc>
                <a:spcPct val="120000"/>
              </a:lnSpc>
              <a:spcBef>
                <a:spcPts val="500"/>
              </a:spcBef>
              <a:spcAft>
                <a:spcPts val="0"/>
              </a:spcAft>
              <a:buClr>
                <a:schemeClr val="dk1"/>
              </a:buClr>
              <a:buSzPct val="100000"/>
              <a:buFont typeface="Courier New"/>
              <a:buChar char="o"/>
            </a:pPr>
            <a:r>
              <a:rPr lang="en-US"/>
              <a:t>Lower abdominal pain (bilateral), dyspareunia, irregular bleeding, discharge, </a:t>
            </a:r>
            <a:r>
              <a:rPr b="1" lang="en-US"/>
              <a:t>cervical motion tenderness, </a:t>
            </a:r>
            <a:r>
              <a:rPr lang="en-US"/>
              <a:t>dysuria, fever </a:t>
            </a:r>
            <a:r>
              <a:rPr b="1" lang="en-US"/>
              <a:t> </a:t>
            </a:r>
            <a:endParaRPr/>
          </a:p>
          <a:p>
            <a:pPr indent="-228600" lvl="0" marL="228600" rtl="0" algn="l">
              <a:lnSpc>
                <a:spcPct val="120000"/>
              </a:lnSpc>
              <a:spcBef>
                <a:spcPts val="1000"/>
              </a:spcBef>
              <a:spcAft>
                <a:spcPts val="0"/>
              </a:spcAft>
              <a:buClr>
                <a:schemeClr val="dk1"/>
              </a:buClr>
              <a:buSzPct val="100000"/>
              <a:buChar char="•"/>
            </a:pPr>
            <a:r>
              <a:rPr lang="en-US"/>
              <a:t>Treatment is a three-drug regimen</a:t>
            </a:r>
            <a:endParaRPr/>
          </a:p>
          <a:p>
            <a:pPr indent="-285750" lvl="1" marL="685800" rtl="0" algn="l">
              <a:lnSpc>
                <a:spcPct val="120000"/>
              </a:lnSpc>
              <a:spcBef>
                <a:spcPts val="500"/>
              </a:spcBef>
              <a:spcAft>
                <a:spcPts val="0"/>
              </a:spcAft>
              <a:buClr>
                <a:schemeClr val="dk1"/>
              </a:buClr>
              <a:buSzPct val="100000"/>
              <a:buFont typeface="Courier New"/>
              <a:buChar char="o"/>
            </a:pPr>
            <a:r>
              <a:rPr lang="en-US" sz="2000"/>
              <a:t>Ceftriaxone (same dosing as chlamydia) and</a:t>
            </a:r>
            <a:endParaRPr/>
          </a:p>
          <a:p>
            <a:pPr indent="-285750" lvl="1" marL="685800" rtl="0" algn="l">
              <a:lnSpc>
                <a:spcPct val="120000"/>
              </a:lnSpc>
              <a:spcBef>
                <a:spcPts val="500"/>
              </a:spcBef>
              <a:spcAft>
                <a:spcPts val="0"/>
              </a:spcAft>
              <a:buClr>
                <a:schemeClr val="dk1"/>
              </a:buClr>
              <a:buSzPct val="100000"/>
              <a:buFont typeface="Courier New"/>
              <a:buChar char="o"/>
            </a:pPr>
            <a:r>
              <a:rPr lang="en-US" sz="2000"/>
              <a:t>Doxycycline 100mg PO BID x 14 days and</a:t>
            </a:r>
            <a:endParaRPr/>
          </a:p>
          <a:p>
            <a:pPr indent="-285750" lvl="1" marL="685800" rtl="0" algn="l">
              <a:lnSpc>
                <a:spcPct val="120000"/>
              </a:lnSpc>
              <a:spcBef>
                <a:spcPts val="500"/>
              </a:spcBef>
              <a:spcAft>
                <a:spcPts val="0"/>
              </a:spcAft>
              <a:buClr>
                <a:schemeClr val="dk1"/>
              </a:buClr>
              <a:buSzPct val="100000"/>
              <a:buFont typeface="Courier New"/>
              <a:buChar char="o"/>
            </a:pPr>
            <a:r>
              <a:rPr b="1" lang="en-US" sz="2000"/>
              <a:t>Metronidazole 500mg PO BID x 14 days</a:t>
            </a:r>
            <a:endParaRPr/>
          </a:p>
          <a:p>
            <a:pPr indent="-177800" lvl="1" marL="685800" rtl="0" algn="l">
              <a:lnSpc>
                <a:spcPct val="120000"/>
              </a:lnSpc>
              <a:spcBef>
                <a:spcPts val="500"/>
              </a:spcBef>
              <a:spcAft>
                <a:spcPts val="0"/>
              </a:spcAft>
              <a:buClr>
                <a:schemeClr val="dk1"/>
              </a:buClr>
              <a:buSzPct val="100000"/>
              <a:buFont typeface="Courier New"/>
              <a:buNone/>
            </a:pPr>
            <a:r>
              <a:t/>
            </a:r>
            <a:endParaRPr/>
          </a:p>
          <a:p>
            <a:pPr indent="-177800" lvl="1" marL="685800" rtl="0" algn="l">
              <a:lnSpc>
                <a:spcPct val="120000"/>
              </a:lnSpc>
              <a:spcBef>
                <a:spcPts val="500"/>
              </a:spcBef>
              <a:spcAft>
                <a:spcPts val="0"/>
              </a:spcAft>
              <a:buClr>
                <a:schemeClr val="dk1"/>
              </a:buClr>
              <a:buSzPct val="100000"/>
              <a:buFont typeface="Courier New"/>
              <a:buNone/>
            </a:pPr>
            <a:r>
              <a:t/>
            </a:r>
            <a:endParaRPr/>
          </a:p>
        </p:txBody>
      </p:sp>
      <p:sp>
        <p:nvSpPr>
          <p:cNvPr id="274" name="Google Shape;274;p34"/>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pic>
        <p:nvPicPr>
          <p:cNvPr descr="Sunny Handy" id="275" name="Google Shape;275;p34"/>
          <p:cNvPicPr preferRelativeResize="0"/>
          <p:nvPr/>
        </p:nvPicPr>
        <p:blipFill rotWithShape="1">
          <a:blip r:embed="rId3">
            <a:alphaModFix/>
          </a:blip>
          <a:srcRect b="0" l="0" r="0" t="0"/>
          <a:stretch/>
        </p:blipFill>
        <p:spPr>
          <a:xfrm>
            <a:off x="457204" y="5130787"/>
            <a:ext cx="526915" cy="5269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5"/>
          <p:cNvSpPr txBox="1"/>
          <p:nvPr>
            <p:ph type="title"/>
          </p:nvPr>
        </p:nvSpPr>
        <p:spPr>
          <a:xfrm>
            <a:off x="1028701" y="793080"/>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STD CATEGORIES</a:t>
            </a:r>
            <a:endParaRPr/>
          </a:p>
        </p:txBody>
      </p:sp>
      <p:sp>
        <p:nvSpPr>
          <p:cNvPr id="282" name="Google Shape;282;p35"/>
          <p:cNvSpPr txBox="1"/>
          <p:nvPr>
            <p:ph idx="1" type="body"/>
          </p:nvPr>
        </p:nvSpPr>
        <p:spPr>
          <a:xfrm>
            <a:off x="1028701" y="2114940"/>
            <a:ext cx="7680677" cy="3956179"/>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rgbClr val="D8D8D8"/>
              </a:buClr>
              <a:buSzPts val="2000"/>
              <a:buChar char="•"/>
            </a:pPr>
            <a:r>
              <a:rPr lang="en-US">
                <a:solidFill>
                  <a:srgbClr val="D8D8D8"/>
                </a:solidFill>
              </a:rPr>
              <a:t>Discharge</a:t>
            </a:r>
            <a:endParaRPr>
              <a:solidFill>
                <a:srgbClr val="D8D8D8"/>
              </a:solidFill>
            </a:endParaRPr>
          </a:p>
          <a:p>
            <a:pPr indent="-228600" lvl="1" marL="685800" rtl="0" algn="l">
              <a:lnSpc>
                <a:spcPct val="120000"/>
              </a:lnSpc>
              <a:spcBef>
                <a:spcPts val="500"/>
              </a:spcBef>
              <a:spcAft>
                <a:spcPts val="0"/>
              </a:spcAft>
              <a:buClr>
                <a:srgbClr val="D8D8D8"/>
              </a:buClr>
              <a:buSzPts val="2000"/>
              <a:buChar char="•"/>
            </a:pPr>
            <a:r>
              <a:rPr lang="en-US">
                <a:solidFill>
                  <a:srgbClr val="D8D8D8"/>
                </a:solidFill>
              </a:rPr>
              <a:t>Chlamydia, Gonorrhea, Mycoplasma, Trichomonas</a:t>
            </a:r>
            <a:endParaRPr/>
          </a:p>
          <a:p>
            <a:pPr indent="-228600" lvl="1" marL="685800" rtl="0" algn="l">
              <a:lnSpc>
                <a:spcPct val="120000"/>
              </a:lnSpc>
              <a:spcBef>
                <a:spcPts val="500"/>
              </a:spcBef>
              <a:spcAft>
                <a:spcPts val="0"/>
              </a:spcAft>
              <a:buClr>
                <a:srgbClr val="D8D8D8"/>
              </a:buClr>
              <a:buSzPts val="2000"/>
              <a:buChar char="•"/>
            </a:pPr>
            <a:r>
              <a:rPr lang="en-US">
                <a:solidFill>
                  <a:srgbClr val="D8D8D8"/>
                </a:solidFill>
              </a:rPr>
              <a:t>BV </a:t>
            </a:r>
            <a:endParaRPr/>
          </a:p>
          <a:p>
            <a:pPr indent="0" lvl="1" marL="228600" rtl="0" algn="l">
              <a:lnSpc>
                <a:spcPct val="120000"/>
              </a:lnSpc>
              <a:spcBef>
                <a:spcPts val="500"/>
              </a:spcBef>
              <a:spcAft>
                <a:spcPts val="0"/>
              </a:spcAft>
              <a:buClr>
                <a:schemeClr val="dk1"/>
              </a:buClr>
              <a:buSzPts val="2000"/>
              <a:buNone/>
            </a:pPr>
            <a:r>
              <a:t/>
            </a:r>
            <a:endParaRPr/>
          </a:p>
          <a:p>
            <a:pPr indent="-228600" lvl="0" marL="228600" rtl="0" algn="l">
              <a:lnSpc>
                <a:spcPct val="120000"/>
              </a:lnSpc>
              <a:spcBef>
                <a:spcPts val="1000"/>
              </a:spcBef>
              <a:spcAft>
                <a:spcPts val="0"/>
              </a:spcAft>
              <a:buClr>
                <a:schemeClr val="dk1"/>
              </a:buClr>
              <a:buSzPts val="2000"/>
              <a:buChar char="•"/>
            </a:pPr>
            <a:r>
              <a:rPr lang="en-US"/>
              <a:t>Ulcers/Dermatologic </a:t>
            </a:r>
            <a:endParaRPr/>
          </a:p>
          <a:p>
            <a:pPr indent="-228600" lvl="1" marL="685800" rtl="0" algn="l">
              <a:lnSpc>
                <a:spcPct val="120000"/>
              </a:lnSpc>
              <a:spcBef>
                <a:spcPts val="500"/>
              </a:spcBef>
              <a:spcAft>
                <a:spcPts val="0"/>
              </a:spcAft>
              <a:buClr>
                <a:schemeClr val="dk1"/>
              </a:buClr>
              <a:buSzPts val="2000"/>
              <a:buChar char="•"/>
            </a:pPr>
            <a:r>
              <a:rPr lang="en-US"/>
              <a:t>HSV, Chancroid, LGV, Granuloma inguinale</a:t>
            </a:r>
            <a:endParaRPr/>
          </a:p>
          <a:p>
            <a:pPr indent="-228600" lvl="1" marL="685800" rtl="0" algn="l">
              <a:lnSpc>
                <a:spcPct val="120000"/>
              </a:lnSpc>
              <a:spcBef>
                <a:spcPts val="500"/>
              </a:spcBef>
              <a:spcAft>
                <a:spcPts val="0"/>
              </a:spcAft>
              <a:buClr>
                <a:srgbClr val="D8D8D8"/>
              </a:buClr>
              <a:buSzPts val="2000"/>
              <a:buChar char="•"/>
            </a:pPr>
            <a:r>
              <a:rPr lang="en-US">
                <a:solidFill>
                  <a:srgbClr val="D8D8D8"/>
                </a:solidFill>
              </a:rPr>
              <a:t>HPV, Mpox</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6"/>
          <p:cNvSpPr txBox="1"/>
          <p:nvPr>
            <p:ph type="title"/>
          </p:nvPr>
        </p:nvSpPr>
        <p:spPr>
          <a:xfrm>
            <a:off x="736871" y="-106728"/>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HERPES SIMPLEX VIRUS</a:t>
            </a:r>
            <a:endParaRPr/>
          </a:p>
        </p:txBody>
      </p:sp>
      <p:sp>
        <p:nvSpPr>
          <p:cNvPr id="289" name="Google Shape;289;p36"/>
          <p:cNvSpPr txBox="1"/>
          <p:nvPr>
            <p:ph idx="1" type="body"/>
          </p:nvPr>
        </p:nvSpPr>
        <p:spPr>
          <a:xfrm>
            <a:off x="1016541" y="1458323"/>
            <a:ext cx="7680677" cy="395617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20000"/>
              </a:lnSpc>
              <a:spcBef>
                <a:spcPts val="0"/>
              </a:spcBef>
              <a:spcAft>
                <a:spcPts val="0"/>
              </a:spcAft>
              <a:buClr>
                <a:schemeClr val="dk1"/>
              </a:buClr>
              <a:buSzPts val="2000"/>
              <a:buChar char="•"/>
            </a:pPr>
            <a:r>
              <a:rPr lang="en-US"/>
              <a:t>Most common ulcerative STI in the US</a:t>
            </a:r>
            <a:endParaRPr/>
          </a:p>
          <a:p>
            <a:pPr indent="-228600" lvl="0" marL="228600" rtl="0" algn="l">
              <a:lnSpc>
                <a:spcPct val="120000"/>
              </a:lnSpc>
              <a:spcBef>
                <a:spcPts val="1000"/>
              </a:spcBef>
              <a:spcAft>
                <a:spcPts val="0"/>
              </a:spcAft>
              <a:buClr>
                <a:schemeClr val="dk1"/>
              </a:buClr>
              <a:buSzPts val="2000"/>
              <a:buChar char="•"/>
            </a:pPr>
            <a:r>
              <a:rPr lang="en-US"/>
              <a:t>In the US - people age 14-49 y/o</a:t>
            </a:r>
            <a:endParaRPr/>
          </a:p>
          <a:p>
            <a:pPr indent="-228600" lvl="1" marL="685800" rtl="0" algn="l">
              <a:lnSpc>
                <a:spcPct val="120000"/>
              </a:lnSpc>
              <a:spcBef>
                <a:spcPts val="500"/>
              </a:spcBef>
              <a:spcAft>
                <a:spcPts val="0"/>
              </a:spcAft>
              <a:buClr>
                <a:schemeClr val="dk1"/>
              </a:buClr>
              <a:buSzPts val="2000"/>
              <a:buFont typeface="Courier New"/>
              <a:buChar char="o"/>
            </a:pPr>
            <a:r>
              <a:rPr lang="en-US"/>
              <a:t>47.7% with HSV-1</a:t>
            </a:r>
            <a:endParaRPr/>
          </a:p>
          <a:p>
            <a:pPr indent="-228600" lvl="1" marL="685800" rtl="0" algn="l">
              <a:lnSpc>
                <a:spcPct val="120000"/>
              </a:lnSpc>
              <a:spcBef>
                <a:spcPts val="500"/>
              </a:spcBef>
              <a:spcAft>
                <a:spcPts val="0"/>
              </a:spcAft>
              <a:buClr>
                <a:schemeClr val="dk1"/>
              </a:buClr>
              <a:buSzPts val="2000"/>
              <a:buFont typeface="Courier New"/>
              <a:buChar char="o"/>
            </a:pPr>
            <a:r>
              <a:rPr lang="en-US"/>
              <a:t>11.9% with HSV-2</a:t>
            </a:r>
            <a:endParaRPr/>
          </a:p>
          <a:p>
            <a:pPr indent="-228600" lvl="0" marL="228600" rtl="0" algn="l">
              <a:lnSpc>
                <a:spcPct val="120000"/>
              </a:lnSpc>
              <a:spcBef>
                <a:spcPts val="1000"/>
              </a:spcBef>
              <a:spcAft>
                <a:spcPts val="0"/>
              </a:spcAft>
              <a:buClr>
                <a:schemeClr val="dk1"/>
              </a:buClr>
              <a:buSzPts val="1800"/>
              <a:buChar char="•"/>
            </a:pPr>
            <a:r>
              <a:rPr lang="en-US" sz="1800"/>
              <a:t>Genital herpes can be caused by HSV-1 or HSV-2</a:t>
            </a:r>
            <a:endParaRPr/>
          </a:p>
          <a:p>
            <a:pPr indent="-228600" lvl="0" marL="228600" rtl="0" algn="l">
              <a:lnSpc>
                <a:spcPct val="120000"/>
              </a:lnSpc>
              <a:spcBef>
                <a:spcPts val="1000"/>
              </a:spcBef>
              <a:spcAft>
                <a:spcPts val="0"/>
              </a:spcAft>
              <a:buClr>
                <a:schemeClr val="dk1"/>
              </a:buClr>
              <a:buSzPts val="1800"/>
              <a:buChar char="•"/>
            </a:pPr>
            <a:r>
              <a:rPr lang="en-US" sz="1800"/>
              <a:t>Painful, vesicles or ulcers, shallow, clustered, on a red base</a:t>
            </a:r>
            <a:endParaRPr sz="1800"/>
          </a:p>
          <a:p>
            <a:pPr indent="-228600" lvl="0" marL="228600" rtl="0" algn="l">
              <a:lnSpc>
                <a:spcPct val="120000"/>
              </a:lnSpc>
              <a:spcBef>
                <a:spcPts val="1000"/>
              </a:spcBef>
              <a:spcAft>
                <a:spcPts val="0"/>
              </a:spcAft>
              <a:buClr>
                <a:schemeClr val="dk1"/>
              </a:buClr>
              <a:buSzPts val="1800"/>
              <a:buChar char="•"/>
            </a:pPr>
            <a:r>
              <a:rPr lang="en-US" sz="1800"/>
              <a:t>Associated symptoms: fever, malaise, myalgias, dysuria, urinary retention, lymphadenopathy </a:t>
            </a:r>
            <a:endParaRPr/>
          </a:p>
          <a:p>
            <a:pPr indent="-228600" lvl="0" marL="228600" rtl="0" algn="l">
              <a:lnSpc>
                <a:spcPct val="120000"/>
              </a:lnSpc>
              <a:spcBef>
                <a:spcPts val="1000"/>
              </a:spcBef>
              <a:spcAft>
                <a:spcPts val="0"/>
              </a:spcAft>
              <a:buClr>
                <a:schemeClr val="dk1"/>
              </a:buClr>
              <a:buSzPts val="1800"/>
              <a:buChar char="•"/>
            </a:pPr>
            <a:r>
              <a:rPr lang="en-US" sz="1800"/>
              <a:t>Increased genital tract shedding of HSV-2</a:t>
            </a:r>
            <a:endParaRPr sz="1800"/>
          </a:p>
          <a:p>
            <a:pPr indent="-228600" lvl="1" marL="685800" rtl="0" algn="l">
              <a:lnSpc>
                <a:spcPct val="120000"/>
              </a:lnSpc>
              <a:spcBef>
                <a:spcPts val="500"/>
              </a:spcBef>
              <a:spcAft>
                <a:spcPts val="0"/>
              </a:spcAft>
              <a:buClr>
                <a:schemeClr val="dk1"/>
              </a:buClr>
              <a:buSzPts val="1400"/>
              <a:buFont typeface="Courier New"/>
              <a:buChar char="o"/>
            </a:pPr>
            <a:r>
              <a:rPr lang="en-US" sz="1400"/>
              <a:t>BV, GBS, hormonal contraceptives</a:t>
            </a:r>
            <a:endParaRPr/>
          </a:p>
          <a:p>
            <a:pPr indent="-228600" lvl="0" marL="228600" rtl="0" algn="l">
              <a:lnSpc>
                <a:spcPct val="120000"/>
              </a:lnSpc>
              <a:spcBef>
                <a:spcPts val="1000"/>
              </a:spcBef>
              <a:spcAft>
                <a:spcPts val="0"/>
              </a:spcAft>
              <a:buClr>
                <a:schemeClr val="dk1"/>
              </a:buClr>
              <a:buSzPts val="1800"/>
              <a:buChar char="•"/>
            </a:pPr>
            <a:r>
              <a:rPr lang="en-US" sz="1800"/>
              <a:t>HSV-2 seropositivity increases risk of contracting HIV</a:t>
            </a:r>
            <a:endParaRPr/>
          </a:p>
          <a:p>
            <a:pPr indent="-101600" lvl="0" marL="228600" rtl="0" algn="l">
              <a:lnSpc>
                <a:spcPct val="120000"/>
              </a:lnSpc>
              <a:spcBef>
                <a:spcPts val="1000"/>
              </a:spcBef>
              <a:spcAft>
                <a:spcPts val="0"/>
              </a:spcAft>
              <a:buClr>
                <a:schemeClr val="dk1"/>
              </a:buClr>
              <a:buSzPts val="2000"/>
              <a:buNone/>
            </a:pPr>
            <a:r>
              <a:t/>
            </a:r>
            <a:endParaRPr/>
          </a:p>
          <a:p>
            <a:pPr indent="0" lvl="1" marL="685800" rtl="0" algn="l">
              <a:lnSpc>
                <a:spcPct val="120000"/>
              </a:lnSpc>
              <a:spcBef>
                <a:spcPts val="500"/>
              </a:spcBef>
              <a:spcAft>
                <a:spcPts val="0"/>
              </a:spcAft>
              <a:buClr>
                <a:schemeClr val="dk1"/>
              </a:buClr>
              <a:buSzPts val="2000"/>
              <a:buNone/>
            </a:pPr>
            <a:r>
              <a:t/>
            </a:r>
            <a:endParaRPr/>
          </a:p>
          <a:p>
            <a:pPr indent="-101600" lvl="0" marL="228600" rtl="0" algn="l">
              <a:lnSpc>
                <a:spcPct val="120000"/>
              </a:lnSpc>
              <a:spcBef>
                <a:spcPts val="1000"/>
              </a:spcBef>
              <a:spcAft>
                <a:spcPts val="0"/>
              </a:spcAft>
              <a:buClr>
                <a:schemeClr val="dk1"/>
              </a:buClr>
              <a:buSzPts val="20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7"/>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295" name="Google Shape;295;p37"/>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pic>
        <p:nvPicPr>
          <p:cNvPr descr="Image" id="296" name="Google Shape;296;p37"/>
          <p:cNvPicPr preferRelativeResize="0"/>
          <p:nvPr/>
        </p:nvPicPr>
        <p:blipFill rotWithShape="1">
          <a:blip r:embed="rId3">
            <a:alphaModFix/>
          </a:blip>
          <a:srcRect b="0" l="0" r="0" t="0"/>
          <a:stretch/>
        </p:blipFill>
        <p:spPr>
          <a:xfrm>
            <a:off x="5184476" y="1370162"/>
            <a:ext cx="2743200" cy="3657600"/>
          </a:xfrm>
          <a:prstGeom prst="rect">
            <a:avLst/>
          </a:prstGeom>
          <a:noFill/>
          <a:ln>
            <a:noFill/>
          </a:ln>
        </p:spPr>
      </p:pic>
      <p:pic>
        <p:nvPicPr>
          <p:cNvPr descr="Image" id="297" name="Google Shape;297;p37"/>
          <p:cNvPicPr preferRelativeResize="0"/>
          <p:nvPr/>
        </p:nvPicPr>
        <p:blipFill rotWithShape="1">
          <a:blip r:embed="rId4">
            <a:alphaModFix/>
          </a:blip>
          <a:srcRect b="0" l="0" r="0" t="0"/>
          <a:stretch/>
        </p:blipFill>
        <p:spPr>
          <a:xfrm>
            <a:off x="655609" y="689394"/>
            <a:ext cx="3663350" cy="2747513"/>
          </a:xfrm>
          <a:prstGeom prst="rect">
            <a:avLst/>
          </a:prstGeom>
          <a:noFill/>
          <a:ln>
            <a:noFill/>
          </a:ln>
        </p:spPr>
      </p:pic>
      <p:pic>
        <p:nvPicPr>
          <p:cNvPr descr="Image" id="298" name="Google Shape;298;p37"/>
          <p:cNvPicPr preferRelativeResize="0"/>
          <p:nvPr/>
        </p:nvPicPr>
        <p:blipFill rotWithShape="1">
          <a:blip r:embed="rId5">
            <a:alphaModFix/>
          </a:blip>
          <a:srcRect b="0" l="0" r="0" t="0"/>
          <a:stretch/>
        </p:blipFill>
        <p:spPr>
          <a:xfrm>
            <a:off x="1316966" y="3751772"/>
            <a:ext cx="3548331" cy="256060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8"/>
          <p:cNvSpPr txBox="1"/>
          <p:nvPr>
            <p:ph type="title"/>
          </p:nvPr>
        </p:nvSpPr>
        <p:spPr>
          <a:xfrm>
            <a:off x="1028701" y="87825"/>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GENITAL HERPES – </a:t>
            </a:r>
            <a:r>
              <a:rPr lang="en-US" sz="2400"/>
              <a:t>DIAGNOSIS &amp; TREATMENT </a:t>
            </a:r>
            <a:endParaRPr/>
          </a:p>
        </p:txBody>
      </p:sp>
      <p:sp>
        <p:nvSpPr>
          <p:cNvPr id="305" name="Google Shape;305;p38"/>
          <p:cNvSpPr txBox="1"/>
          <p:nvPr>
            <p:ph idx="1" type="body"/>
          </p:nvPr>
        </p:nvSpPr>
        <p:spPr>
          <a:xfrm>
            <a:off x="238328" y="1713674"/>
            <a:ext cx="8677762" cy="3956179"/>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120000"/>
              </a:lnSpc>
              <a:spcBef>
                <a:spcPts val="0"/>
              </a:spcBef>
              <a:spcAft>
                <a:spcPts val="0"/>
              </a:spcAft>
              <a:buClr>
                <a:schemeClr val="dk1"/>
              </a:buClr>
              <a:buSzPct val="100000"/>
              <a:buChar char="•"/>
            </a:pPr>
            <a:r>
              <a:rPr lang="en-US"/>
              <a:t>Active s/s of genital herpes outbreak </a:t>
            </a:r>
            <a:endParaRPr/>
          </a:p>
          <a:p>
            <a:pPr indent="-228600" lvl="1" marL="685800" rtl="0" algn="l">
              <a:lnSpc>
                <a:spcPct val="120000"/>
              </a:lnSpc>
              <a:spcBef>
                <a:spcPts val="500"/>
              </a:spcBef>
              <a:spcAft>
                <a:spcPts val="0"/>
              </a:spcAft>
              <a:buClr>
                <a:schemeClr val="dk1"/>
              </a:buClr>
              <a:buSzPct val="100000"/>
              <a:buFont typeface="Courier New"/>
              <a:buChar char="o"/>
            </a:pPr>
            <a:r>
              <a:rPr lang="en-US"/>
              <a:t>Type-specific </a:t>
            </a:r>
            <a:r>
              <a:rPr lang="en-US">
                <a:solidFill>
                  <a:srgbClr val="FF0000"/>
                </a:solidFill>
              </a:rPr>
              <a:t>PCR </a:t>
            </a:r>
            <a:r>
              <a:rPr lang="en-US"/>
              <a:t>(preferred) or </a:t>
            </a:r>
            <a:r>
              <a:rPr lang="en-US">
                <a:solidFill>
                  <a:srgbClr val="FF0000"/>
                </a:solidFill>
              </a:rPr>
              <a:t>viral culture</a:t>
            </a:r>
            <a:r>
              <a:rPr lang="en-US"/>
              <a:t> from base of lesion</a:t>
            </a:r>
            <a:endParaRPr/>
          </a:p>
          <a:p>
            <a:pPr indent="-228600" lvl="2" marL="1143000" rtl="0" algn="l">
              <a:lnSpc>
                <a:spcPct val="120000"/>
              </a:lnSpc>
              <a:spcBef>
                <a:spcPts val="500"/>
              </a:spcBef>
              <a:spcAft>
                <a:spcPts val="0"/>
              </a:spcAft>
              <a:buClr>
                <a:schemeClr val="dk1"/>
              </a:buClr>
              <a:buSzPct val="100000"/>
              <a:buFont typeface="Noto Sans Symbols"/>
              <a:buChar char="▪"/>
            </a:pPr>
            <a:r>
              <a:rPr lang="en-US"/>
              <a:t>If positive, no further testing needed </a:t>
            </a:r>
            <a:endParaRPr/>
          </a:p>
          <a:p>
            <a:pPr indent="-228600" lvl="2" marL="1143000" rtl="0" algn="l">
              <a:lnSpc>
                <a:spcPct val="120000"/>
              </a:lnSpc>
              <a:spcBef>
                <a:spcPts val="500"/>
              </a:spcBef>
              <a:spcAft>
                <a:spcPts val="0"/>
              </a:spcAft>
              <a:buClr>
                <a:schemeClr val="dk1"/>
              </a:buClr>
              <a:buSzPct val="100000"/>
              <a:buFont typeface="Noto Sans Symbols"/>
              <a:buChar char="▪"/>
            </a:pPr>
            <a:r>
              <a:rPr lang="en-US"/>
              <a:t>If negative, obtain </a:t>
            </a:r>
            <a:r>
              <a:rPr lang="en-US">
                <a:solidFill>
                  <a:srgbClr val="FF0000"/>
                </a:solidFill>
              </a:rPr>
              <a:t>type-specific serologic</a:t>
            </a:r>
            <a:r>
              <a:rPr lang="en-US"/>
              <a:t> testing</a:t>
            </a:r>
            <a:endParaRPr/>
          </a:p>
          <a:p>
            <a:pPr indent="-228600" lvl="3" marL="1600200" rtl="0" algn="l">
              <a:lnSpc>
                <a:spcPct val="120000"/>
              </a:lnSpc>
              <a:spcBef>
                <a:spcPts val="500"/>
              </a:spcBef>
              <a:spcAft>
                <a:spcPts val="0"/>
              </a:spcAft>
              <a:buClr>
                <a:schemeClr val="dk1"/>
              </a:buClr>
              <a:buSzPct val="100000"/>
              <a:buChar char="•"/>
            </a:pPr>
            <a:r>
              <a:rPr lang="en-US"/>
              <a:t>If positive, no further testing needed </a:t>
            </a:r>
            <a:endParaRPr/>
          </a:p>
          <a:p>
            <a:pPr indent="-228600" lvl="3" marL="1600200" rtl="0" algn="l">
              <a:lnSpc>
                <a:spcPct val="120000"/>
              </a:lnSpc>
              <a:spcBef>
                <a:spcPts val="500"/>
              </a:spcBef>
              <a:spcAft>
                <a:spcPts val="0"/>
              </a:spcAft>
              <a:buClr>
                <a:schemeClr val="dk1"/>
              </a:buClr>
              <a:buSzPct val="100000"/>
              <a:buChar char="•"/>
            </a:pPr>
            <a:r>
              <a:rPr lang="en-US"/>
              <a:t>If negative, repeat serology 12 weeks after presumed acquisition </a:t>
            </a:r>
            <a:endParaRPr/>
          </a:p>
          <a:p>
            <a:pPr indent="-228600" lvl="4" marL="2057400" rtl="0" algn="l">
              <a:lnSpc>
                <a:spcPct val="120000"/>
              </a:lnSpc>
              <a:spcBef>
                <a:spcPts val="500"/>
              </a:spcBef>
              <a:spcAft>
                <a:spcPts val="0"/>
              </a:spcAft>
              <a:buClr>
                <a:schemeClr val="dk1"/>
              </a:buClr>
              <a:buSzPct val="100000"/>
              <a:buFont typeface="Courier New"/>
              <a:buChar char="o"/>
            </a:pPr>
            <a:r>
              <a:rPr lang="en-US"/>
              <a:t>If positive, consider positive and no further testing needed</a:t>
            </a:r>
            <a:endParaRPr/>
          </a:p>
          <a:p>
            <a:pPr indent="-228600" lvl="4" marL="2057400" rtl="0" algn="l">
              <a:lnSpc>
                <a:spcPct val="120000"/>
              </a:lnSpc>
              <a:spcBef>
                <a:spcPts val="500"/>
              </a:spcBef>
              <a:spcAft>
                <a:spcPts val="0"/>
              </a:spcAft>
              <a:buClr>
                <a:schemeClr val="dk1"/>
              </a:buClr>
              <a:buSzPct val="100000"/>
              <a:buFont typeface="Courier New"/>
              <a:buChar char="o"/>
            </a:pPr>
            <a:r>
              <a:rPr lang="en-US"/>
              <a:t>If negative, consider negative and no further tested</a:t>
            </a:r>
            <a:endParaRPr/>
          </a:p>
          <a:p>
            <a:pPr indent="-228600" lvl="0" marL="228600" rtl="0" algn="l">
              <a:lnSpc>
                <a:spcPct val="120000"/>
              </a:lnSpc>
              <a:spcBef>
                <a:spcPts val="1000"/>
              </a:spcBef>
              <a:spcAft>
                <a:spcPts val="0"/>
              </a:spcAft>
              <a:buClr>
                <a:schemeClr val="dk1"/>
              </a:buClr>
              <a:buSzPct val="100000"/>
              <a:buChar char="•"/>
            </a:pPr>
            <a:r>
              <a:rPr lang="en-US"/>
              <a:t>Treatment</a:t>
            </a:r>
            <a:endParaRPr/>
          </a:p>
          <a:p>
            <a:pPr indent="-228600" lvl="1" marL="685800" rtl="0" algn="l">
              <a:lnSpc>
                <a:spcPct val="120000"/>
              </a:lnSpc>
              <a:spcBef>
                <a:spcPts val="500"/>
              </a:spcBef>
              <a:spcAft>
                <a:spcPts val="0"/>
              </a:spcAft>
              <a:buClr>
                <a:schemeClr val="dk1"/>
              </a:buClr>
              <a:buSzPct val="100000"/>
              <a:buFont typeface="Courier New"/>
              <a:buChar char="o"/>
            </a:pPr>
            <a:r>
              <a:rPr lang="en-US"/>
              <a:t>First episode: Acyclovir 400mg PO TID x7-10 days </a:t>
            </a:r>
            <a:endParaRPr/>
          </a:p>
          <a:p>
            <a:pPr indent="-228600" lvl="1" marL="685800" rtl="0" algn="l">
              <a:lnSpc>
                <a:spcPct val="120000"/>
              </a:lnSpc>
              <a:spcBef>
                <a:spcPts val="500"/>
              </a:spcBef>
              <a:spcAft>
                <a:spcPts val="0"/>
              </a:spcAft>
              <a:buClr>
                <a:schemeClr val="dk1"/>
              </a:buClr>
              <a:buSzPct val="100000"/>
              <a:buFont typeface="Courier New"/>
              <a:buChar char="o"/>
            </a:pPr>
            <a:r>
              <a:rPr lang="en-US"/>
              <a:t>Recurrent episode: Acyclovir 800mg PO BID x5 days or TID x 2 days</a:t>
            </a:r>
            <a:endParaRPr/>
          </a:p>
          <a:p>
            <a:pPr indent="-228600" lvl="1" marL="685800" rtl="0" algn="l">
              <a:lnSpc>
                <a:spcPct val="120000"/>
              </a:lnSpc>
              <a:spcBef>
                <a:spcPts val="500"/>
              </a:spcBef>
              <a:spcAft>
                <a:spcPts val="0"/>
              </a:spcAft>
              <a:buClr>
                <a:schemeClr val="dk1"/>
              </a:buClr>
              <a:buSzPct val="100000"/>
              <a:buFont typeface="Courier New"/>
              <a:buChar char="o"/>
            </a:pPr>
            <a:r>
              <a:rPr lang="en-US"/>
              <a:t>Suppressive: Acyclovir 400mg BID </a:t>
            </a:r>
            <a:endParaRPr/>
          </a:p>
        </p:txBody>
      </p:sp>
      <p:sp>
        <p:nvSpPr>
          <p:cNvPr id="306" name="Google Shape;306;p38"/>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307" name="Google Shape;307;p38"/>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9"/>
          <p:cNvSpPr txBox="1"/>
          <p:nvPr>
            <p:ph type="title"/>
          </p:nvPr>
        </p:nvSpPr>
        <p:spPr>
          <a:xfrm>
            <a:off x="736871" y="2708"/>
            <a:ext cx="7680677" cy="123348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Avenir"/>
              <a:buNone/>
            </a:pPr>
            <a:r>
              <a:rPr lang="en-US"/>
              <a:t>SYPHILIS  </a:t>
            </a:r>
            <a:endParaRPr/>
          </a:p>
        </p:txBody>
      </p:sp>
      <p:sp>
        <p:nvSpPr>
          <p:cNvPr id="314" name="Google Shape;314;p39"/>
          <p:cNvSpPr txBox="1"/>
          <p:nvPr>
            <p:ph idx="1" type="body"/>
          </p:nvPr>
        </p:nvSpPr>
        <p:spPr>
          <a:xfrm>
            <a:off x="457200" y="1385420"/>
            <a:ext cx="5218044" cy="2159138"/>
          </a:xfrm>
          <a:prstGeom prst="rect">
            <a:avLst/>
          </a:prstGeom>
          <a:noFill/>
          <a:ln>
            <a:noFill/>
          </a:ln>
        </p:spPr>
        <p:txBody>
          <a:bodyPr anchorCtr="0" anchor="t" bIns="0" lIns="0" spcFirstLastPara="1" rIns="0" wrap="square" tIns="0">
            <a:normAutofit/>
          </a:bodyPr>
          <a:lstStyle/>
          <a:p>
            <a:pPr indent="-410844" lvl="0" marL="547370" rtl="0" algn="l">
              <a:lnSpc>
                <a:spcPct val="120000"/>
              </a:lnSpc>
              <a:spcBef>
                <a:spcPts val="0"/>
              </a:spcBef>
              <a:spcAft>
                <a:spcPts val="0"/>
              </a:spcAft>
              <a:buClr>
                <a:schemeClr val="dk1"/>
              </a:buClr>
              <a:buSzPts val="2000"/>
              <a:buChar char="•"/>
            </a:pPr>
            <a:r>
              <a:rPr lang="en-US"/>
              <a:t>Disease caused by Treponema pallidum</a:t>
            </a:r>
            <a:endParaRPr/>
          </a:p>
          <a:p>
            <a:pPr indent="-410844" lvl="0" marL="547370" rtl="0" algn="l">
              <a:lnSpc>
                <a:spcPct val="120000"/>
              </a:lnSpc>
              <a:spcBef>
                <a:spcPts val="1000"/>
              </a:spcBef>
              <a:spcAft>
                <a:spcPts val="0"/>
              </a:spcAft>
              <a:buClr>
                <a:schemeClr val="dk1"/>
              </a:buClr>
              <a:buSzPts val="2000"/>
              <a:buChar char="•"/>
            </a:pPr>
            <a:r>
              <a:rPr lang="en-US"/>
              <a:t>Screening </a:t>
            </a:r>
            <a:endParaRPr/>
          </a:p>
          <a:p>
            <a:pPr indent="-228600" lvl="1" marL="868045" rtl="0" algn="l">
              <a:lnSpc>
                <a:spcPct val="120000"/>
              </a:lnSpc>
              <a:spcBef>
                <a:spcPts val="500"/>
              </a:spcBef>
              <a:spcAft>
                <a:spcPts val="0"/>
              </a:spcAft>
              <a:buClr>
                <a:schemeClr val="dk1"/>
              </a:buClr>
              <a:buSzPts val="2000"/>
              <a:buChar char="•"/>
            </a:pPr>
            <a:r>
              <a:rPr lang="en-US"/>
              <a:t>  USPSTF: Any sexually active adult or adolescent at increased risk for infection </a:t>
            </a:r>
            <a:endParaRPr/>
          </a:p>
          <a:p>
            <a:pPr indent="0" lvl="1" marL="585470" rtl="0" algn="l">
              <a:lnSpc>
                <a:spcPct val="120000"/>
              </a:lnSpc>
              <a:spcBef>
                <a:spcPts val="500"/>
              </a:spcBef>
              <a:spcAft>
                <a:spcPts val="0"/>
              </a:spcAft>
              <a:buClr>
                <a:srgbClr val="FFFFFF"/>
              </a:buClr>
              <a:buSzPts val="2000"/>
              <a:buNone/>
            </a:pPr>
            <a:r>
              <a:t/>
            </a:r>
            <a:endParaRPr/>
          </a:p>
          <a:p>
            <a:pPr indent="-101600" lvl="1" marL="868045" rtl="0" algn="l">
              <a:lnSpc>
                <a:spcPct val="120000"/>
              </a:lnSpc>
              <a:spcBef>
                <a:spcPts val="500"/>
              </a:spcBef>
              <a:spcAft>
                <a:spcPts val="0"/>
              </a:spcAft>
              <a:buClr>
                <a:srgbClr val="FFFFFF"/>
              </a:buClr>
              <a:buSzPts val="2000"/>
              <a:buNone/>
            </a:pPr>
            <a:r>
              <a:t/>
            </a:r>
            <a:endParaRPr/>
          </a:p>
          <a:p>
            <a:pPr indent="-101600" lvl="1" marL="868045" rtl="0" algn="l">
              <a:lnSpc>
                <a:spcPct val="120000"/>
              </a:lnSpc>
              <a:spcBef>
                <a:spcPts val="500"/>
              </a:spcBef>
              <a:spcAft>
                <a:spcPts val="0"/>
              </a:spcAft>
              <a:buClr>
                <a:srgbClr val="FFFFFF"/>
              </a:buClr>
              <a:buSzPts val="2000"/>
              <a:buNone/>
            </a:pPr>
            <a:r>
              <a:t/>
            </a:r>
            <a:endParaRPr/>
          </a:p>
        </p:txBody>
      </p:sp>
      <p:sp>
        <p:nvSpPr>
          <p:cNvPr id="315" name="Google Shape;315;p39"/>
          <p:cNvSpPr txBox="1"/>
          <p:nvPr/>
        </p:nvSpPr>
        <p:spPr>
          <a:xfrm>
            <a:off x="5955194" y="1600198"/>
            <a:ext cx="3077817"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00000"/>
                </a:solidFill>
                <a:latin typeface="Book Antiqua"/>
                <a:ea typeface="Book Antiqua"/>
                <a:cs typeface="Book Antiqua"/>
                <a:sym typeface="Book Antiqua"/>
              </a:rPr>
              <a:t>Risk factors </a:t>
            </a:r>
            <a:endParaRPr sz="1800">
              <a:solidFill>
                <a:srgbClr val="C00000"/>
              </a:solidFill>
              <a:latin typeface="Arial"/>
              <a:ea typeface="Arial"/>
              <a:cs typeface="Arial"/>
              <a:sym typeface="Arial"/>
            </a:endParaRPr>
          </a:p>
          <a:p>
            <a:pPr indent="-342900" lvl="0" marL="342900" marR="0" rtl="0" algn="l">
              <a:spcBef>
                <a:spcPts val="0"/>
              </a:spcBef>
              <a:spcAft>
                <a:spcPts val="0"/>
              </a:spcAft>
              <a:buClr>
                <a:srgbClr val="C00000"/>
              </a:buClr>
              <a:buSzPts val="1800"/>
              <a:buFont typeface="Arial"/>
              <a:buChar char="•"/>
            </a:pPr>
            <a:r>
              <a:rPr lang="en-US" sz="1800">
                <a:solidFill>
                  <a:srgbClr val="C00000"/>
                </a:solidFill>
                <a:latin typeface="Book Antiqua"/>
                <a:ea typeface="Book Antiqua"/>
                <a:cs typeface="Book Antiqua"/>
                <a:sym typeface="Book Antiqua"/>
              </a:rPr>
              <a:t>Another STI</a:t>
            </a:r>
            <a:endParaRPr sz="1800">
              <a:solidFill>
                <a:srgbClr val="C00000"/>
              </a:solidFill>
              <a:latin typeface="Arial"/>
              <a:ea typeface="Arial"/>
              <a:cs typeface="Arial"/>
              <a:sym typeface="Arial"/>
            </a:endParaRPr>
          </a:p>
          <a:p>
            <a:pPr indent="-342900" lvl="0" marL="342900" marR="0" rtl="0" algn="l">
              <a:spcBef>
                <a:spcPts val="0"/>
              </a:spcBef>
              <a:spcAft>
                <a:spcPts val="0"/>
              </a:spcAft>
              <a:buClr>
                <a:srgbClr val="C00000"/>
              </a:buClr>
              <a:buSzPts val="1800"/>
              <a:buFont typeface="Arial"/>
              <a:buChar char="•"/>
            </a:pPr>
            <a:r>
              <a:rPr lang="en-US" sz="1800">
                <a:solidFill>
                  <a:srgbClr val="C00000"/>
                </a:solidFill>
                <a:latin typeface="Book Antiqua"/>
                <a:ea typeface="Book Antiqua"/>
                <a:cs typeface="Book Antiqua"/>
                <a:sym typeface="Book Antiqua"/>
              </a:rPr>
              <a:t>Suspected STI exposure</a:t>
            </a:r>
            <a:endParaRPr sz="1800">
              <a:solidFill>
                <a:srgbClr val="C00000"/>
              </a:solidFill>
              <a:latin typeface="Arial"/>
              <a:ea typeface="Arial"/>
              <a:cs typeface="Arial"/>
              <a:sym typeface="Arial"/>
            </a:endParaRPr>
          </a:p>
          <a:p>
            <a:pPr indent="-342900" lvl="0" marL="342900" marR="0" rtl="0" algn="l">
              <a:spcBef>
                <a:spcPts val="0"/>
              </a:spcBef>
              <a:spcAft>
                <a:spcPts val="0"/>
              </a:spcAft>
              <a:buClr>
                <a:srgbClr val="C00000"/>
              </a:buClr>
              <a:buSzPts val="1800"/>
              <a:buFont typeface="Arial"/>
              <a:buChar char="•"/>
            </a:pPr>
            <a:r>
              <a:rPr lang="en-US" sz="1800">
                <a:solidFill>
                  <a:srgbClr val="C00000"/>
                </a:solidFill>
                <a:latin typeface="Book Antiqua"/>
                <a:ea typeface="Book Antiqua"/>
                <a:cs typeface="Book Antiqua"/>
                <a:sym typeface="Book Antiqua"/>
              </a:rPr>
              <a:t>Transactional sex</a:t>
            </a:r>
            <a:endParaRPr sz="1800">
              <a:solidFill>
                <a:srgbClr val="C00000"/>
              </a:solidFill>
              <a:latin typeface="Arial"/>
              <a:ea typeface="Arial"/>
              <a:cs typeface="Arial"/>
              <a:sym typeface="Arial"/>
            </a:endParaRPr>
          </a:p>
          <a:p>
            <a:pPr indent="-342900" lvl="0" marL="342900" marR="0" rtl="0" algn="l">
              <a:spcBef>
                <a:spcPts val="0"/>
              </a:spcBef>
              <a:spcAft>
                <a:spcPts val="0"/>
              </a:spcAft>
              <a:buClr>
                <a:srgbClr val="C00000"/>
              </a:buClr>
              <a:buSzPts val="1800"/>
              <a:buFont typeface="Arial"/>
              <a:buChar char="•"/>
            </a:pPr>
            <a:r>
              <a:rPr lang="en-US" sz="1800">
                <a:solidFill>
                  <a:srgbClr val="C00000"/>
                </a:solidFill>
                <a:latin typeface="Book Antiqua"/>
                <a:ea typeface="Book Antiqua"/>
                <a:cs typeface="Book Antiqua"/>
                <a:sym typeface="Book Antiqua"/>
              </a:rPr>
              <a:t>Illicit drug use</a:t>
            </a:r>
            <a:endParaRPr sz="1800">
              <a:solidFill>
                <a:srgbClr val="C00000"/>
              </a:solidFill>
              <a:latin typeface="Arial"/>
              <a:ea typeface="Arial"/>
              <a:cs typeface="Arial"/>
              <a:sym typeface="Arial"/>
            </a:endParaRPr>
          </a:p>
          <a:p>
            <a:pPr indent="-342900" lvl="0" marL="342900" marR="0" rtl="0" algn="l">
              <a:spcBef>
                <a:spcPts val="0"/>
              </a:spcBef>
              <a:spcAft>
                <a:spcPts val="0"/>
              </a:spcAft>
              <a:buClr>
                <a:srgbClr val="C00000"/>
              </a:buClr>
              <a:buSzPts val="1800"/>
              <a:buFont typeface="Arial"/>
              <a:buChar char="•"/>
            </a:pPr>
            <a:r>
              <a:rPr lang="en-US" sz="1800">
                <a:solidFill>
                  <a:srgbClr val="C00000"/>
                </a:solidFill>
                <a:latin typeface="Book Antiqua"/>
                <a:ea typeface="Book Antiqua"/>
                <a:cs typeface="Book Antiqua"/>
                <a:sym typeface="Book Antiqua"/>
              </a:rPr>
              <a:t>Using medications not as prescribed</a:t>
            </a:r>
            <a:endParaRPr sz="1800">
              <a:solidFill>
                <a:srgbClr val="C00000"/>
              </a:solidFill>
              <a:latin typeface="Arial"/>
              <a:ea typeface="Arial"/>
              <a:cs typeface="Arial"/>
              <a:sym typeface="Arial"/>
            </a:endParaRPr>
          </a:p>
          <a:p>
            <a:pPr indent="-342900" lvl="0" marL="342900" marR="0" rtl="0" algn="l">
              <a:spcBef>
                <a:spcPts val="0"/>
              </a:spcBef>
              <a:spcAft>
                <a:spcPts val="0"/>
              </a:spcAft>
              <a:buClr>
                <a:srgbClr val="C00000"/>
              </a:buClr>
              <a:buSzPts val="1800"/>
              <a:buFont typeface="Arial"/>
              <a:buChar char="•"/>
            </a:pPr>
            <a:r>
              <a:rPr lang="en-US" sz="1800">
                <a:solidFill>
                  <a:srgbClr val="C00000"/>
                </a:solidFill>
                <a:latin typeface="Book Antiqua"/>
                <a:ea typeface="Book Antiqua"/>
                <a:cs typeface="Book Antiqua"/>
                <a:sym typeface="Book Antiqua"/>
              </a:rPr>
              <a:t>Incarceration</a:t>
            </a:r>
            <a:endParaRPr/>
          </a:p>
          <a:p>
            <a:pPr indent="-342900" lvl="0" marL="342900" marR="0" rtl="0" algn="l">
              <a:spcBef>
                <a:spcPts val="0"/>
              </a:spcBef>
              <a:spcAft>
                <a:spcPts val="0"/>
              </a:spcAft>
              <a:buClr>
                <a:srgbClr val="C00000"/>
              </a:buClr>
              <a:buSzPts val="1800"/>
              <a:buFont typeface="Arial"/>
              <a:buChar char="•"/>
            </a:pPr>
            <a:r>
              <a:rPr lang="en-US" sz="1800">
                <a:solidFill>
                  <a:srgbClr val="C00000"/>
                </a:solidFill>
                <a:latin typeface="Book Antiqua"/>
                <a:ea typeface="Book Antiqua"/>
                <a:cs typeface="Book Antiqua"/>
                <a:sym typeface="Book Antiqua"/>
              </a:rPr>
              <a:t>Military</a:t>
            </a:r>
            <a:r>
              <a:rPr lang="en-US" sz="2400">
                <a:solidFill>
                  <a:srgbClr val="C00000"/>
                </a:solidFill>
                <a:latin typeface="Book Antiqua"/>
                <a:ea typeface="Book Antiqua"/>
                <a:cs typeface="Book Antiqua"/>
                <a:sym typeface="Book Antiqua"/>
              </a:rPr>
              <a:t> </a:t>
            </a:r>
            <a:endParaRPr/>
          </a:p>
        </p:txBody>
      </p:sp>
      <p:sp>
        <p:nvSpPr>
          <p:cNvPr id="316" name="Google Shape;316;p39"/>
          <p:cNvSpPr txBox="1"/>
          <p:nvPr/>
        </p:nvSpPr>
        <p:spPr>
          <a:xfrm>
            <a:off x="199123" y="3545043"/>
            <a:ext cx="7759412" cy="2948499"/>
          </a:xfrm>
          <a:prstGeom prst="rect">
            <a:avLst/>
          </a:prstGeom>
          <a:noFill/>
          <a:ln>
            <a:noFill/>
          </a:ln>
        </p:spPr>
        <p:txBody>
          <a:bodyPr anchorCtr="0" anchor="t" bIns="45700" lIns="91425" spcFirstLastPara="1" rIns="91425" wrap="square" tIns="45700">
            <a:spAutoFit/>
          </a:bodyPr>
          <a:lstStyle/>
          <a:p>
            <a:pPr indent="-457200" lvl="0" marL="593725"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Testing</a:t>
            </a:r>
            <a:endParaRPr sz="2000">
              <a:solidFill>
                <a:schemeClr val="dk1"/>
              </a:solidFill>
              <a:latin typeface="Arial"/>
              <a:ea typeface="Arial"/>
              <a:cs typeface="Arial"/>
              <a:sym typeface="Arial"/>
            </a:endParaRPr>
          </a:p>
          <a:p>
            <a:pPr indent="-342900" lvl="1" marL="936625" marR="0" rtl="0" algn="l">
              <a:spcBef>
                <a:spcPts val="36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 </a:t>
            </a:r>
            <a:r>
              <a:rPr b="0" i="0" lang="en-US" sz="1800" u="none" cap="none" strike="noStrike">
                <a:solidFill>
                  <a:schemeClr val="dk1"/>
                </a:solidFill>
                <a:latin typeface="Arial"/>
                <a:ea typeface="Arial"/>
                <a:cs typeface="Arial"/>
                <a:sym typeface="Arial"/>
              </a:rPr>
              <a:t>Non-treponemal (RPR, VDRL)</a:t>
            </a:r>
            <a:endParaRPr/>
          </a:p>
          <a:p>
            <a:pPr indent="-342900" lvl="1" marL="936625" marR="0" rtl="0" algn="l">
              <a:spcBef>
                <a:spcPts val="36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Treponemal </a:t>
            </a:r>
            <a:endParaRPr/>
          </a:p>
          <a:p>
            <a:pPr indent="-342900" lvl="1" marL="936625" marR="0" rtl="0" algn="l">
              <a:spcBef>
                <a:spcPts val="36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Traditional: Non-trep </a:t>
            </a:r>
            <a:r>
              <a:rPr b="0" i="1" lang="en-US" sz="1800" u="none" cap="none" strike="noStrike">
                <a:solidFill>
                  <a:schemeClr val="dk1"/>
                </a:solidFill>
                <a:latin typeface="Arial"/>
                <a:ea typeface="Arial"/>
                <a:cs typeface="Arial"/>
                <a:sym typeface="Arial"/>
              </a:rPr>
              <a:t>–if positive-&gt;</a:t>
            </a:r>
            <a:r>
              <a:rPr b="0" i="0" lang="en-US" sz="1800" u="none" cap="none" strike="noStrike">
                <a:solidFill>
                  <a:schemeClr val="dk1"/>
                </a:solidFill>
                <a:latin typeface="Arial"/>
                <a:ea typeface="Arial"/>
                <a:cs typeface="Arial"/>
                <a:sym typeface="Arial"/>
              </a:rPr>
              <a:t> Trep </a:t>
            </a:r>
            <a:endParaRPr b="0" i="0" sz="1800" u="none" cap="none" strike="noStrike">
              <a:solidFill>
                <a:schemeClr val="dk1"/>
              </a:solidFill>
              <a:latin typeface="Arial"/>
              <a:ea typeface="Arial"/>
              <a:cs typeface="Arial"/>
              <a:sym typeface="Arial"/>
            </a:endParaRPr>
          </a:p>
          <a:p>
            <a:pPr indent="-342900" lvl="1" marL="936625" marR="0" rtl="0" algn="l">
              <a:spcBef>
                <a:spcPts val="36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Reverse: Trep</a:t>
            </a:r>
            <a:r>
              <a:rPr b="0" i="1" lang="en-US" sz="1800" u="none" cap="none" strike="noStrike">
                <a:solidFill>
                  <a:schemeClr val="dk1"/>
                </a:solidFill>
                <a:latin typeface="Arial"/>
                <a:ea typeface="Arial"/>
                <a:cs typeface="Arial"/>
                <a:sym typeface="Arial"/>
              </a:rPr>
              <a:t> –if positive-&gt;</a:t>
            </a:r>
            <a:r>
              <a:rPr b="0" i="0" lang="en-US" sz="1800" u="none" cap="none" strike="noStrike">
                <a:solidFill>
                  <a:schemeClr val="dk1"/>
                </a:solidFill>
                <a:latin typeface="Arial"/>
                <a:ea typeface="Arial"/>
                <a:cs typeface="Arial"/>
                <a:sym typeface="Arial"/>
              </a:rPr>
              <a:t> Non-trep </a:t>
            </a:r>
            <a:r>
              <a:rPr b="0" i="1" lang="en-US" sz="1800" u="none" cap="none" strike="noStrike">
                <a:solidFill>
                  <a:schemeClr val="dk1"/>
                </a:solidFill>
                <a:latin typeface="Arial"/>
                <a:ea typeface="Arial"/>
                <a:cs typeface="Arial"/>
                <a:sym typeface="Arial"/>
              </a:rPr>
              <a:t>–if negative-&gt;</a:t>
            </a:r>
            <a:r>
              <a:rPr b="0" i="0" lang="en-US" sz="1800" u="none" cap="none" strike="noStrike">
                <a:solidFill>
                  <a:schemeClr val="dk1"/>
                </a:solidFill>
                <a:latin typeface="Arial"/>
                <a:ea typeface="Arial"/>
                <a:cs typeface="Arial"/>
                <a:sym typeface="Arial"/>
              </a:rPr>
              <a:t> Trep (different method)  </a:t>
            </a:r>
            <a:endParaRPr/>
          </a:p>
          <a:p>
            <a:pPr indent="-342900" lvl="2" marL="1393825" marR="0" rtl="0" algn="l">
              <a:spcBef>
                <a:spcPts val="36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Detects more early infections, higher rate of false positives </a:t>
            </a:r>
            <a:endParaRPr b="0" i="0" sz="1800" u="none" cap="none" strike="noStrike">
              <a:solidFill>
                <a:schemeClr val="dk1"/>
              </a:solidFill>
              <a:latin typeface="Arial"/>
              <a:ea typeface="Arial"/>
              <a:cs typeface="Arial"/>
              <a:sym typeface="Arial"/>
            </a:endParaRPr>
          </a:p>
          <a:p>
            <a:pPr indent="-228600" lvl="2" marL="1393825" marR="0" rtl="0" algn="l">
              <a:spcBef>
                <a:spcPts val="360"/>
              </a:spcBef>
              <a:spcAft>
                <a:spcPts val="0"/>
              </a:spcAft>
              <a:buClr>
                <a:schemeClr val="dk1"/>
              </a:buClr>
              <a:buSzPts val="1800"/>
              <a:buFont typeface="Noto Sans Symbols"/>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0"/>
          <p:cNvSpPr txBox="1"/>
          <p:nvPr>
            <p:ph type="title"/>
          </p:nvPr>
        </p:nvSpPr>
        <p:spPr>
          <a:xfrm>
            <a:off x="1028701" y="793080"/>
            <a:ext cx="7680677" cy="123348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Avenir"/>
              <a:buNone/>
            </a:pPr>
            <a:r>
              <a:rPr lang="en-US"/>
              <a:t>SYPHILIS – STAGES</a:t>
            </a:r>
            <a:endParaRPr/>
          </a:p>
        </p:txBody>
      </p:sp>
      <p:sp>
        <p:nvSpPr>
          <p:cNvPr id="323" name="Google Shape;323;p40"/>
          <p:cNvSpPr txBox="1"/>
          <p:nvPr>
            <p:ph idx="1" type="body"/>
          </p:nvPr>
        </p:nvSpPr>
        <p:spPr>
          <a:xfrm>
            <a:off x="1028701" y="2114940"/>
            <a:ext cx="7680677" cy="3956179"/>
          </a:xfrm>
          <a:prstGeom prst="rect">
            <a:avLst/>
          </a:prstGeom>
          <a:noFill/>
          <a:ln>
            <a:noFill/>
          </a:ln>
        </p:spPr>
        <p:txBody>
          <a:bodyPr anchorCtr="0" anchor="t" bIns="0" lIns="0" spcFirstLastPara="1" rIns="0" wrap="square" tIns="0">
            <a:normAutofit/>
          </a:bodyPr>
          <a:lstStyle/>
          <a:p>
            <a:pPr indent="-410844" lvl="0" marL="547370" rtl="0" algn="l">
              <a:lnSpc>
                <a:spcPct val="120000"/>
              </a:lnSpc>
              <a:spcBef>
                <a:spcPts val="0"/>
              </a:spcBef>
              <a:spcAft>
                <a:spcPts val="0"/>
              </a:spcAft>
              <a:buClr>
                <a:schemeClr val="dk1"/>
              </a:buClr>
              <a:buSzPts val="2000"/>
              <a:buChar char="•"/>
            </a:pPr>
            <a:r>
              <a:rPr b="1" lang="en-US"/>
              <a:t>Primary syphilis</a:t>
            </a:r>
            <a:r>
              <a:rPr lang="en-US"/>
              <a:t>: Chancre (single painless ulcer)</a:t>
            </a:r>
            <a:endParaRPr/>
          </a:p>
          <a:p>
            <a:pPr indent="-410844" lvl="0" marL="547370" rtl="0" algn="l">
              <a:lnSpc>
                <a:spcPct val="120000"/>
              </a:lnSpc>
              <a:spcBef>
                <a:spcPts val="1000"/>
              </a:spcBef>
              <a:spcAft>
                <a:spcPts val="0"/>
              </a:spcAft>
              <a:buClr>
                <a:schemeClr val="dk1"/>
              </a:buClr>
              <a:buSzPts val="2000"/>
              <a:buChar char="•"/>
            </a:pPr>
            <a:r>
              <a:rPr b="1" lang="en-US"/>
              <a:t>Secondary syphilis</a:t>
            </a:r>
            <a:r>
              <a:rPr lang="en-US"/>
              <a:t>: skin rash (trunk, arms, palms, soles), mucocutaneous lesions, condyloma lata, fever/chills, lymphadenopathy </a:t>
            </a:r>
            <a:endParaRPr/>
          </a:p>
          <a:p>
            <a:pPr indent="-410844" lvl="0" marL="547370" rtl="0" algn="l">
              <a:lnSpc>
                <a:spcPct val="120000"/>
              </a:lnSpc>
              <a:spcBef>
                <a:spcPts val="1000"/>
              </a:spcBef>
              <a:spcAft>
                <a:spcPts val="0"/>
              </a:spcAft>
              <a:buClr>
                <a:schemeClr val="dk1"/>
              </a:buClr>
              <a:buSzPts val="2000"/>
              <a:buChar char="•"/>
            </a:pPr>
            <a:r>
              <a:rPr b="1" lang="en-US"/>
              <a:t>Tertiary syphilis</a:t>
            </a:r>
            <a:r>
              <a:rPr lang="en-US"/>
              <a:t>: gummas, cardiovascular findings</a:t>
            </a:r>
            <a:endParaRPr/>
          </a:p>
          <a:p>
            <a:pPr indent="-410844" lvl="0" marL="547370" rtl="0" algn="l">
              <a:lnSpc>
                <a:spcPct val="120000"/>
              </a:lnSpc>
              <a:spcBef>
                <a:spcPts val="1000"/>
              </a:spcBef>
              <a:spcAft>
                <a:spcPts val="0"/>
              </a:spcAft>
              <a:buClr>
                <a:schemeClr val="dk1"/>
              </a:buClr>
              <a:buSzPts val="2000"/>
              <a:buChar char="•"/>
            </a:pPr>
            <a:r>
              <a:rPr b="1" lang="en-US"/>
              <a:t>Latent Syphilis – </a:t>
            </a:r>
            <a:r>
              <a:rPr lang="en-US"/>
              <a:t>asymptomatic </a:t>
            </a:r>
            <a:endParaRPr/>
          </a:p>
          <a:p>
            <a:pPr indent="-410844" lvl="0" marL="547370" rtl="0" algn="l">
              <a:lnSpc>
                <a:spcPct val="120000"/>
              </a:lnSpc>
              <a:spcBef>
                <a:spcPts val="1000"/>
              </a:spcBef>
              <a:spcAft>
                <a:spcPts val="0"/>
              </a:spcAft>
              <a:buClr>
                <a:schemeClr val="dk1"/>
              </a:buClr>
              <a:buSzPts val="2000"/>
              <a:buChar char="•"/>
            </a:pPr>
            <a:r>
              <a:rPr lang="en-US"/>
              <a:t>Neurosyphilis, ocular syphilis, otosyphilis can all occur at any stage </a:t>
            </a:r>
            <a:endParaRPr/>
          </a:p>
          <a:p>
            <a:pPr indent="-283844" lvl="0" marL="547370" rtl="0" algn="l">
              <a:lnSpc>
                <a:spcPct val="120000"/>
              </a:lnSpc>
              <a:spcBef>
                <a:spcPts val="1000"/>
              </a:spcBef>
              <a:spcAft>
                <a:spcPts val="0"/>
              </a:spcAft>
              <a:buClr>
                <a:schemeClr val="dk1"/>
              </a:buClr>
              <a:buSzPts val="20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1"/>
          <p:cNvSpPr txBox="1"/>
          <p:nvPr>
            <p:ph type="title"/>
          </p:nvPr>
        </p:nvSpPr>
        <p:spPr>
          <a:xfrm>
            <a:off x="1028701" y="793080"/>
            <a:ext cx="7680677" cy="123348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Avenir"/>
              <a:buNone/>
            </a:pPr>
            <a:r>
              <a:rPr lang="en-US"/>
              <a:t>SYPHILIS – TREATMENT</a:t>
            </a:r>
            <a:r>
              <a:rPr b="0" lang="en-US"/>
              <a:t> </a:t>
            </a:r>
            <a:endParaRPr/>
          </a:p>
        </p:txBody>
      </p:sp>
      <p:sp>
        <p:nvSpPr>
          <p:cNvPr id="330" name="Google Shape;330;p41"/>
          <p:cNvSpPr txBox="1"/>
          <p:nvPr>
            <p:ph idx="1" type="body"/>
          </p:nvPr>
        </p:nvSpPr>
        <p:spPr>
          <a:xfrm>
            <a:off x="1028701" y="2114940"/>
            <a:ext cx="7680677" cy="3956179"/>
          </a:xfrm>
          <a:prstGeom prst="rect">
            <a:avLst/>
          </a:prstGeom>
          <a:noFill/>
          <a:ln>
            <a:noFill/>
          </a:ln>
        </p:spPr>
        <p:txBody>
          <a:bodyPr anchorCtr="0" anchor="t" bIns="0" lIns="0" spcFirstLastPara="1" rIns="0" wrap="square" tIns="0">
            <a:normAutofit lnSpcReduction="10000"/>
          </a:bodyPr>
          <a:lstStyle/>
          <a:p>
            <a:pPr indent="-342900" lvl="0" marL="457200" rtl="0" algn="l">
              <a:lnSpc>
                <a:spcPct val="120000"/>
              </a:lnSpc>
              <a:spcBef>
                <a:spcPts val="0"/>
              </a:spcBef>
              <a:spcAft>
                <a:spcPts val="0"/>
              </a:spcAft>
              <a:buSzPts val="1800"/>
              <a:buChar char="●"/>
            </a:pPr>
            <a:r>
              <a:rPr lang="en-US"/>
              <a:t>Primary, secondary, and early latent syphilis:</a:t>
            </a:r>
            <a:endParaRPr/>
          </a:p>
          <a:p>
            <a:pPr indent="-228600" lvl="1" marL="1325245" rtl="0" algn="l">
              <a:lnSpc>
                <a:spcPct val="120000"/>
              </a:lnSpc>
              <a:spcBef>
                <a:spcPts val="500"/>
              </a:spcBef>
              <a:spcAft>
                <a:spcPts val="0"/>
              </a:spcAft>
              <a:buClr>
                <a:srgbClr val="FFFFFF"/>
              </a:buClr>
              <a:buSzPts val="2000"/>
              <a:buFont typeface="Courier New"/>
              <a:buChar char="o"/>
            </a:pPr>
            <a:r>
              <a:rPr lang="en-US"/>
              <a:t>- Benzathine penicillin G 2.4 million units IM x1</a:t>
            </a:r>
            <a:endParaRPr/>
          </a:p>
          <a:p>
            <a:pPr indent="-228600" lvl="1" marL="1325245" rtl="0" algn="l">
              <a:lnSpc>
                <a:spcPct val="120000"/>
              </a:lnSpc>
              <a:spcBef>
                <a:spcPts val="500"/>
              </a:spcBef>
              <a:spcAft>
                <a:spcPts val="0"/>
              </a:spcAft>
              <a:buClr>
                <a:srgbClr val="FFFFFF"/>
              </a:buClr>
              <a:buSzPts val="1600"/>
              <a:buFont typeface="Courier New"/>
              <a:buChar char="o"/>
            </a:pPr>
            <a:r>
              <a:rPr lang="en-US" sz="1600"/>
              <a:t>- </a:t>
            </a:r>
            <a:r>
              <a:rPr lang="en-US" sz="1600"/>
              <a:t>If penicillin allergy: </a:t>
            </a:r>
            <a:r>
              <a:rPr lang="en-US"/>
              <a:t>Doxycycline 100mg PO BID x14 days</a:t>
            </a:r>
            <a:endParaRPr/>
          </a:p>
          <a:p>
            <a:pPr indent="-342900" lvl="0" marL="457200" rtl="0" algn="l">
              <a:lnSpc>
                <a:spcPct val="120000"/>
              </a:lnSpc>
              <a:spcBef>
                <a:spcPts val="0"/>
              </a:spcBef>
              <a:spcAft>
                <a:spcPts val="0"/>
              </a:spcAft>
              <a:buSzPts val="1800"/>
              <a:buChar char="●"/>
            </a:pPr>
            <a:r>
              <a:rPr lang="en-US"/>
              <a:t>Late latent, unknown duration latent, and tertiary syphilis</a:t>
            </a:r>
            <a:endParaRPr/>
          </a:p>
          <a:p>
            <a:pPr indent="-285750" lvl="1" marL="868045" rtl="0" algn="l">
              <a:lnSpc>
                <a:spcPct val="120000"/>
              </a:lnSpc>
              <a:spcBef>
                <a:spcPts val="500"/>
              </a:spcBef>
              <a:spcAft>
                <a:spcPts val="0"/>
              </a:spcAft>
              <a:buClr>
                <a:srgbClr val="FFFFFF"/>
              </a:buClr>
              <a:buSzPts val="2000"/>
              <a:buFont typeface="Courier New"/>
              <a:buChar char="o"/>
            </a:pPr>
            <a:r>
              <a:rPr lang="en-US"/>
              <a:t>- Benzathine penicillin G 2.4 million units IM qweek x3 doses </a:t>
            </a:r>
            <a:endParaRPr/>
          </a:p>
          <a:p>
            <a:pPr indent="-285750" lvl="1" marL="868045" rtl="0" algn="l">
              <a:lnSpc>
                <a:spcPct val="120000"/>
              </a:lnSpc>
              <a:spcBef>
                <a:spcPts val="500"/>
              </a:spcBef>
              <a:spcAft>
                <a:spcPts val="0"/>
              </a:spcAft>
              <a:buClr>
                <a:srgbClr val="FFFFFF"/>
              </a:buClr>
              <a:buSzPts val="1600"/>
              <a:buFont typeface="Courier New"/>
              <a:buChar char="o"/>
            </a:pPr>
            <a:r>
              <a:rPr lang="en-US" sz="1600"/>
              <a:t>- </a:t>
            </a:r>
            <a:r>
              <a:rPr lang="en-US" sz="1600"/>
              <a:t>If penicillin allergy</a:t>
            </a:r>
            <a:r>
              <a:rPr lang="en-US"/>
              <a:t>: Doxycycline 100mg PO BID x28 days </a:t>
            </a:r>
            <a:endParaRPr/>
          </a:p>
          <a:p>
            <a:pPr indent="-342900" lvl="0" marL="457200" rtl="0" algn="l">
              <a:lnSpc>
                <a:spcPct val="120000"/>
              </a:lnSpc>
              <a:spcBef>
                <a:spcPts val="0"/>
              </a:spcBef>
              <a:spcAft>
                <a:spcPts val="0"/>
              </a:spcAft>
              <a:buSzPts val="1800"/>
              <a:buChar char="●"/>
            </a:pPr>
            <a:r>
              <a:rPr lang="en-US"/>
              <a:t>Monitoring </a:t>
            </a:r>
            <a:endParaRPr/>
          </a:p>
          <a:p>
            <a:pPr indent="-285750" lvl="1" marL="868045" rtl="0" algn="l">
              <a:lnSpc>
                <a:spcPct val="120000"/>
              </a:lnSpc>
              <a:spcBef>
                <a:spcPts val="500"/>
              </a:spcBef>
              <a:spcAft>
                <a:spcPts val="0"/>
              </a:spcAft>
              <a:buClr>
                <a:srgbClr val="FFFFFF"/>
              </a:buClr>
              <a:buSzPts val="2000"/>
              <a:buFont typeface="Courier New"/>
              <a:buChar char="o"/>
            </a:pPr>
            <a:r>
              <a:rPr lang="en-US"/>
              <a:t>- RPR titer – Fourfold decrease in titer </a:t>
            </a:r>
            <a:endParaRPr/>
          </a:p>
          <a:p>
            <a:pPr indent="0" lvl="0" marL="1143000" rtl="0" algn="l">
              <a:lnSpc>
                <a:spcPct val="120000"/>
              </a:lnSpc>
              <a:spcBef>
                <a:spcPts val="500"/>
              </a:spcBef>
              <a:spcAft>
                <a:spcPts val="0"/>
              </a:spcAft>
              <a:buNone/>
            </a:pPr>
            <a:r>
              <a:rPr lang="en-US"/>
              <a:t>- Monitor q6 months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1028701" y="793080"/>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SEXUAL HISTORY</a:t>
            </a:r>
            <a:endParaRPr/>
          </a:p>
        </p:txBody>
      </p:sp>
      <p:sp>
        <p:nvSpPr>
          <p:cNvPr id="106" name="Google Shape;106;p15"/>
          <p:cNvSpPr txBox="1"/>
          <p:nvPr>
            <p:ph idx="1" type="body"/>
          </p:nvPr>
        </p:nvSpPr>
        <p:spPr>
          <a:xfrm>
            <a:off x="1028701" y="2114940"/>
            <a:ext cx="7680677" cy="3956179"/>
          </a:xfrm>
          <a:prstGeom prst="rect">
            <a:avLst/>
          </a:prstGeom>
          <a:noFill/>
          <a:ln>
            <a:noFill/>
          </a:ln>
        </p:spPr>
        <p:txBody>
          <a:bodyPr anchorCtr="0" anchor="t" bIns="0" lIns="0" spcFirstLastPara="1" rIns="0" wrap="square" tIns="0">
            <a:normAutofit/>
          </a:bodyPr>
          <a:lstStyle/>
          <a:p>
            <a:pPr indent="-410844" lvl="0" marL="547370" rtl="0" algn="l">
              <a:lnSpc>
                <a:spcPct val="120000"/>
              </a:lnSpc>
              <a:spcBef>
                <a:spcPts val="0"/>
              </a:spcBef>
              <a:spcAft>
                <a:spcPts val="0"/>
              </a:spcAft>
              <a:buClr>
                <a:schemeClr val="dk1"/>
              </a:buClr>
              <a:buSzPts val="2000"/>
              <a:buChar char="•"/>
            </a:pPr>
            <a:r>
              <a:rPr lang="en-US"/>
              <a:t>Three steps </a:t>
            </a:r>
            <a:endParaRPr/>
          </a:p>
          <a:p>
            <a:pPr indent="-228600" lvl="1" marL="868045" rtl="0" algn="l">
              <a:lnSpc>
                <a:spcPct val="120000"/>
              </a:lnSpc>
              <a:spcBef>
                <a:spcPts val="500"/>
              </a:spcBef>
              <a:spcAft>
                <a:spcPts val="0"/>
              </a:spcAft>
              <a:buClr>
                <a:schemeClr val="dk1"/>
              </a:buClr>
              <a:buSzPts val="2000"/>
              <a:buChar char="•"/>
            </a:pPr>
            <a:r>
              <a:rPr lang="en-US"/>
              <a:t>1 - Inform the patient you will be asking questions about their sexual history. Try to make them comfortable.</a:t>
            </a:r>
            <a:endParaRPr/>
          </a:p>
          <a:p>
            <a:pPr indent="-228600" lvl="1" marL="868045" rtl="0" algn="l">
              <a:lnSpc>
                <a:spcPct val="120000"/>
              </a:lnSpc>
              <a:spcBef>
                <a:spcPts val="500"/>
              </a:spcBef>
              <a:spcAft>
                <a:spcPts val="0"/>
              </a:spcAft>
              <a:buClr>
                <a:srgbClr val="FFFFFF"/>
              </a:buClr>
              <a:buSzPts val="2000"/>
              <a:buChar char="•"/>
            </a:pPr>
            <a:r>
              <a:rPr lang="en-US"/>
              <a:t>2 - Five questions to ask every patient</a:t>
            </a:r>
            <a:endParaRPr/>
          </a:p>
          <a:p>
            <a:pPr indent="-228600" lvl="2" marL="1143000" rtl="0" algn="l">
              <a:lnSpc>
                <a:spcPct val="120000"/>
              </a:lnSpc>
              <a:spcBef>
                <a:spcPts val="500"/>
              </a:spcBef>
              <a:spcAft>
                <a:spcPts val="0"/>
              </a:spcAft>
              <a:buClr>
                <a:srgbClr val="FFFFFF"/>
              </a:buClr>
              <a:buSzPts val="1800"/>
              <a:buFont typeface="Noto Sans Symbols"/>
              <a:buChar char="▪"/>
            </a:pPr>
            <a:r>
              <a:rPr lang="en-US"/>
              <a:t>Have you ever been sexually active?</a:t>
            </a:r>
            <a:endParaRPr/>
          </a:p>
          <a:p>
            <a:pPr indent="-228600" lvl="2" marL="1143000" rtl="0" algn="l">
              <a:lnSpc>
                <a:spcPct val="120000"/>
              </a:lnSpc>
              <a:spcBef>
                <a:spcPts val="500"/>
              </a:spcBef>
              <a:spcAft>
                <a:spcPts val="0"/>
              </a:spcAft>
              <a:buClr>
                <a:srgbClr val="FFFFFF"/>
              </a:buClr>
              <a:buSzPts val="1800"/>
              <a:buFont typeface="Noto Sans Symbols"/>
              <a:buChar char="▪"/>
            </a:pPr>
            <a:r>
              <a:rPr lang="en-US"/>
              <a:t>What is/are the gender(s) of your partner(s)?</a:t>
            </a:r>
            <a:endParaRPr/>
          </a:p>
          <a:p>
            <a:pPr indent="-228600" lvl="2" marL="1143000" rtl="0" algn="l">
              <a:lnSpc>
                <a:spcPct val="120000"/>
              </a:lnSpc>
              <a:spcBef>
                <a:spcPts val="500"/>
              </a:spcBef>
              <a:spcAft>
                <a:spcPts val="0"/>
              </a:spcAft>
              <a:buClr>
                <a:srgbClr val="FFFFFF"/>
              </a:buClr>
              <a:buSzPts val="1800"/>
              <a:buFont typeface="Noto Sans Symbols"/>
              <a:buChar char="▪"/>
            </a:pPr>
            <a:r>
              <a:rPr lang="en-US"/>
              <a:t>How many partners have you had in the last 12 months?</a:t>
            </a:r>
            <a:endParaRPr/>
          </a:p>
          <a:p>
            <a:pPr indent="-228600" lvl="2" marL="1143000" rtl="0" algn="l">
              <a:lnSpc>
                <a:spcPct val="120000"/>
              </a:lnSpc>
              <a:spcBef>
                <a:spcPts val="500"/>
              </a:spcBef>
              <a:spcAft>
                <a:spcPts val="0"/>
              </a:spcAft>
              <a:buClr>
                <a:srgbClr val="FFFFFF"/>
              </a:buClr>
              <a:buSzPts val="1800"/>
              <a:buFont typeface="Noto Sans Symbols"/>
              <a:buChar char="▪"/>
            </a:pPr>
            <a:r>
              <a:rPr lang="en-US"/>
              <a:t>What types of sexual activity do you have?</a:t>
            </a:r>
            <a:endParaRPr/>
          </a:p>
          <a:p>
            <a:pPr indent="-228600" lvl="2" marL="1143000" rtl="0" algn="l">
              <a:lnSpc>
                <a:spcPct val="120000"/>
              </a:lnSpc>
              <a:spcBef>
                <a:spcPts val="500"/>
              </a:spcBef>
              <a:spcAft>
                <a:spcPts val="0"/>
              </a:spcAft>
              <a:buClr>
                <a:srgbClr val="FFFFFF"/>
              </a:buClr>
              <a:buSzPts val="1800"/>
              <a:buFont typeface="Noto Sans Symbols"/>
              <a:buChar char="▪"/>
            </a:pPr>
            <a:r>
              <a:rPr lang="en-US"/>
              <a:t>When is the last time you were tested for STIs?</a:t>
            </a:r>
            <a:endParaRPr/>
          </a:p>
          <a:p>
            <a:pPr indent="-285750" lvl="1" marL="868045" rtl="0" algn="l">
              <a:lnSpc>
                <a:spcPct val="120000"/>
              </a:lnSpc>
              <a:spcBef>
                <a:spcPts val="500"/>
              </a:spcBef>
              <a:spcAft>
                <a:spcPts val="0"/>
              </a:spcAft>
              <a:buClr>
                <a:srgbClr val="FFFFFF"/>
              </a:buClr>
              <a:buSzPts val="2000"/>
              <a:buFont typeface="Noto Sans Symbols"/>
              <a:buChar char="◼"/>
            </a:pPr>
            <a:r>
              <a:rPr lang="en-US"/>
              <a:t>3 – Use the 5 P's to discuss the above answers</a:t>
            </a:r>
            <a:endParaRPr/>
          </a:p>
          <a:p>
            <a:pPr indent="0" lvl="2" marL="1143000" rtl="0" algn="l">
              <a:lnSpc>
                <a:spcPct val="120000"/>
              </a:lnSpc>
              <a:spcBef>
                <a:spcPts val="500"/>
              </a:spcBef>
              <a:spcAft>
                <a:spcPts val="0"/>
              </a:spcAft>
              <a:buClr>
                <a:srgbClr val="FFFFFF"/>
              </a:buClr>
              <a:buSzPts val="1800"/>
              <a:buNone/>
            </a:pPr>
            <a:r>
              <a:t/>
            </a:r>
            <a:endParaRPr/>
          </a:p>
          <a:p>
            <a:pPr indent="-114300" lvl="2" marL="1143000" rtl="0" algn="l">
              <a:lnSpc>
                <a:spcPct val="120000"/>
              </a:lnSpc>
              <a:spcBef>
                <a:spcPts val="500"/>
              </a:spcBef>
              <a:spcAft>
                <a:spcPts val="0"/>
              </a:spcAft>
              <a:buClr>
                <a:srgbClr val="FFFFFF"/>
              </a:buClr>
              <a:buSzPts val="1800"/>
              <a:buFont typeface="Noto Sans Symbols"/>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42"/>
          <p:cNvPicPr preferRelativeResize="0"/>
          <p:nvPr/>
        </p:nvPicPr>
        <p:blipFill rotWithShape="1">
          <a:blip r:embed="rId3">
            <a:alphaModFix/>
          </a:blip>
          <a:srcRect b="0" l="0" r="0" t="0"/>
          <a:stretch/>
        </p:blipFill>
        <p:spPr>
          <a:xfrm>
            <a:off x="1282700" y="785191"/>
            <a:ext cx="6578600" cy="4787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43"/>
          <p:cNvPicPr preferRelativeResize="0"/>
          <p:nvPr/>
        </p:nvPicPr>
        <p:blipFill rotWithShape="1">
          <a:blip r:embed="rId3">
            <a:alphaModFix/>
          </a:blip>
          <a:srcRect b="0" l="0" r="0" t="0"/>
          <a:stretch/>
        </p:blipFill>
        <p:spPr>
          <a:xfrm>
            <a:off x="1651000" y="0"/>
            <a:ext cx="5842000" cy="6604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4"/>
          <p:cNvSpPr txBox="1"/>
          <p:nvPr>
            <p:ph type="title"/>
          </p:nvPr>
        </p:nvSpPr>
        <p:spPr>
          <a:xfrm>
            <a:off x="554478" y="2708"/>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GRANULOMA INGUINALE </a:t>
            </a:r>
            <a:endParaRPr/>
          </a:p>
        </p:txBody>
      </p:sp>
      <p:sp>
        <p:nvSpPr>
          <p:cNvPr id="346" name="Google Shape;346;p44"/>
          <p:cNvSpPr txBox="1"/>
          <p:nvPr>
            <p:ph idx="1" type="body"/>
          </p:nvPr>
        </p:nvSpPr>
        <p:spPr>
          <a:xfrm>
            <a:off x="554478" y="1458323"/>
            <a:ext cx="7680677" cy="395617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20000"/>
              </a:lnSpc>
              <a:spcBef>
                <a:spcPts val="0"/>
              </a:spcBef>
              <a:spcAft>
                <a:spcPts val="0"/>
              </a:spcAft>
              <a:buClr>
                <a:schemeClr val="dk1"/>
              </a:buClr>
              <a:buSzPts val="2000"/>
              <a:buChar char="•"/>
            </a:pPr>
            <a:r>
              <a:rPr lang="en-US"/>
              <a:t>Rare in the US. Most commonly seen in India, South Africa, and South America </a:t>
            </a:r>
            <a:endParaRPr/>
          </a:p>
          <a:p>
            <a:pPr indent="-228600" lvl="0" marL="228600" rtl="0" algn="l">
              <a:lnSpc>
                <a:spcPct val="120000"/>
              </a:lnSpc>
              <a:spcBef>
                <a:spcPts val="1000"/>
              </a:spcBef>
              <a:spcAft>
                <a:spcPts val="0"/>
              </a:spcAft>
              <a:buClr>
                <a:schemeClr val="dk1"/>
              </a:buClr>
              <a:buSzPts val="2000"/>
              <a:buChar char="•"/>
            </a:pPr>
            <a:r>
              <a:rPr lang="en-US"/>
              <a:t>Caused by </a:t>
            </a:r>
            <a:r>
              <a:rPr i="1" lang="en-US"/>
              <a:t>Klebsiella granulomatis </a:t>
            </a:r>
            <a:endParaRPr/>
          </a:p>
          <a:p>
            <a:pPr indent="-228600" lvl="0" marL="228600" rtl="0" algn="l">
              <a:lnSpc>
                <a:spcPct val="120000"/>
              </a:lnSpc>
              <a:spcBef>
                <a:spcPts val="1000"/>
              </a:spcBef>
              <a:spcAft>
                <a:spcPts val="0"/>
              </a:spcAft>
              <a:buClr>
                <a:schemeClr val="dk1"/>
              </a:buClr>
              <a:buSzPts val="2000"/>
              <a:buChar char="•"/>
            </a:pPr>
            <a:r>
              <a:rPr lang="en-US"/>
              <a:t>Painless ulcerative lesions on genitals/perineum </a:t>
            </a:r>
            <a:endParaRPr/>
          </a:p>
          <a:p>
            <a:pPr indent="-228600" lvl="1" marL="685800" rtl="0" algn="l">
              <a:lnSpc>
                <a:spcPct val="120000"/>
              </a:lnSpc>
              <a:spcBef>
                <a:spcPts val="500"/>
              </a:spcBef>
              <a:spcAft>
                <a:spcPts val="0"/>
              </a:spcAft>
              <a:buClr>
                <a:schemeClr val="dk1"/>
              </a:buClr>
              <a:buSzPts val="2000"/>
              <a:buFont typeface="Courier New"/>
              <a:buChar char="o"/>
            </a:pPr>
            <a:r>
              <a:rPr lang="en-US"/>
              <a:t>Very erythematous (highly vascular)</a:t>
            </a:r>
            <a:endParaRPr/>
          </a:p>
          <a:p>
            <a:pPr indent="-228600" lvl="1" marL="685800" rtl="0" algn="l">
              <a:lnSpc>
                <a:spcPct val="120000"/>
              </a:lnSpc>
              <a:spcBef>
                <a:spcPts val="500"/>
              </a:spcBef>
              <a:spcAft>
                <a:spcPts val="0"/>
              </a:spcAft>
              <a:buClr>
                <a:schemeClr val="dk1"/>
              </a:buClr>
              <a:buSzPts val="2000"/>
              <a:buFont typeface="Courier New"/>
              <a:buChar char="o"/>
            </a:pPr>
            <a:r>
              <a:rPr lang="en-US"/>
              <a:t>No lymphadenopathy </a:t>
            </a:r>
            <a:endParaRPr/>
          </a:p>
          <a:p>
            <a:pPr indent="-228600" lvl="1" marL="685800" rtl="0" algn="l">
              <a:lnSpc>
                <a:spcPct val="120000"/>
              </a:lnSpc>
              <a:spcBef>
                <a:spcPts val="500"/>
              </a:spcBef>
              <a:spcAft>
                <a:spcPts val="0"/>
              </a:spcAft>
              <a:buClr>
                <a:schemeClr val="dk1"/>
              </a:buClr>
              <a:buSzPts val="2000"/>
              <a:buFont typeface="Courier New"/>
              <a:buChar char="o"/>
            </a:pPr>
            <a:r>
              <a:rPr lang="en-US"/>
              <a:t>Infection can spread into pelvis, can disseminate to other organ systems</a:t>
            </a:r>
            <a:endParaRPr/>
          </a:p>
          <a:p>
            <a:pPr indent="-228600" lvl="0" marL="228600" rtl="0" algn="l">
              <a:lnSpc>
                <a:spcPct val="120000"/>
              </a:lnSpc>
              <a:spcBef>
                <a:spcPts val="1000"/>
              </a:spcBef>
              <a:spcAft>
                <a:spcPts val="0"/>
              </a:spcAft>
              <a:buClr>
                <a:schemeClr val="dk1"/>
              </a:buClr>
              <a:buSzPts val="2000"/>
              <a:buChar char="•"/>
            </a:pPr>
            <a:r>
              <a:rPr lang="en-US"/>
              <a:t>Dx: Donovan bodies </a:t>
            </a:r>
            <a:endParaRPr/>
          </a:p>
          <a:p>
            <a:pPr indent="-228600" lvl="0" marL="228600" rtl="0" algn="l">
              <a:lnSpc>
                <a:spcPct val="120000"/>
              </a:lnSpc>
              <a:spcBef>
                <a:spcPts val="1000"/>
              </a:spcBef>
              <a:spcAft>
                <a:spcPts val="0"/>
              </a:spcAft>
              <a:buClr>
                <a:schemeClr val="dk1"/>
              </a:buClr>
              <a:buSzPts val="2000"/>
              <a:buChar char="•"/>
            </a:pPr>
            <a:r>
              <a:rPr lang="en-US"/>
              <a:t>Tx: Azithromycin 1g PO weekly until all lesions healed </a:t>
            </a:r>
            <a:endParaRPr/>
          </a:p>
          <a:p>
            <a:pPr indent="-228600" lvl="1" marL="685800" rtl="0" algn="l">
              <a:lnSpc>
                <a:spcPct val="120000"/>
              </a:lnSpc>
              <a:spcBef>
                <a:spcPts val="500"/>
              </a:spcBef>
              <a:spcAft>
                <a:spcPts val="0"/>
              </a:spcAft>
              <a:buClr>
                <a:schemeClr val="dk1"/>
              </a:buClr>
              <a:buSzPts val="2000"/>
              <a:buFont typeface="Courier New"/>
              <a:buChar char="o"/>
            </a:pPr>
            <a:r>
              <a:rPr lang="en-US"/>
              <a:t>Alternatives: Doxycycline, erythromycin, and TMP-SMX  </a:t>
            </a:r>
            <a:endParaRPr/>
          </a:p>
        </p:txBody>
      </p:sp>
      <p:sp>
        <p:nvSpPr>
          <p:cNvPr id="347" name="Google Shape;347;p44"/>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348" name="Google Shape;348;p44"/>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5"/>
          <p:cNvSpPr txBox="1"/>
          <p:nvPr>
            <p:ph type="title"/>
          </p:nvPr>
        </p:nvSpPr>
        <p:spPr>
          <a:xfrm>
            <a:off x="530158" y="87825"/>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LYMPHOGRANULOMA VENEREUM </a:t>
            </a:r>
            <a:endParaRPr/>
          </a:p>
        </p:txBody>
      </p:sp>
      <p:sp>
        <p:nvSpPr>
          <p:cNvPr id="355" name="Google Shape;355;p45"/>
          <p:cNvSpPr txBox="1"/>
          <p:nvPr>
            <p:ph idx="1" type="body"/>
          </p:nvPr>
        </p:nvSpPr>
        <p:spPr>
          <a:xfrm>
            <a:off x="736871" y="1713674"/>
            <a:ext cx="7680677" cy="3956179"/>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Caused by </a:t>
            </a:r>
            <a:r>
              <a:rPr i="1" lang="en-US"/>
              <a:t>Chlamydia trachomatis </a:t>
            </a:r>
            <a:endParaRPr/>
          </a:p>
          <a:p>
            <a:pPr indent="-228600" lvl="0" marL="228600" rtl="0" algn="l">
              <a:lnSpc>
                <a:spcPct val="120000"/>
              </a:lnSpc>
              <a:spcBef>
                <a:spcPts val="1000"/>
              </a:spcBef>
              <a:spcAft>
                <a:spcPts val="0"/>
              </a:spcAft>
              <a:buClr>
                <a:schemeClr val="dk1"/>
              </a:buClr>
              <a:buSzPts val="2000"/>
              <a:buChar char="•"/>
            </a:pPr>
            <a:r>
              <a:rPr lang="en-US"/>
              <a:t>Three stages </a:t>
            </a:r>
            <a:endParaRPr/>
          </a:p>
          <a:p>
            <a:pPr indent="-342900" lvl="1" marL="514350" rtl="0" algn="l">
              <a:lnSpc>
                <a:spcPct val="120000"/>
              </a:lnSpc>
              <a:spcBef>
                <a:spcPts val="500"/>
              </a:spcBef>
              <a:spcAft>
                <a:spcPts val="0"/>
              </a:spcAft>
              <a:buClr>
                <a:schemeClr val="dk1"/>
              </a:buClr>
              <a:buSzPts val="2000"/>
              <a:buAutoNum type="arabicPeriod"/>
            </a:pPr>
            <a:r>
              <a:rPr lang="en-US"/>
              <a:t>Primary infection – genital ulcer </a:t>
            </a:r>
            <a:endParaRPr/>
          </a:p>
          <a:p>
            <a:pPr indent="-342900" lvl="1" marL="514350" rtl="0" algn="l">
              <a:lnSpc>
                <a:spcPct val="120000"/>
              </a:lnSpc>
              <a:spcBef>
                <a:spcPts val="500"/>
              </a:spcBef>
              <a:spcAft>
                <a:spcPts val="0"/>
              </a:spcAft>
              <a:buClr>
                <a:schemeClr val="dk1"/>
              </a:buClr>
              <a:buSzPts val="2000"/>
              <a:buAutoNum type="arabicPeriod"/>
            </a:pPr>
            <a:r>
              <a:rPr lang="en-US"/>
              <a:t>Secondary infection – lymphadenitis, anorectal syndrome </a:t>
            </a:r>
            <a:endParaRPr/>
          </a:p>
          <a:p>
            <a:pPr indent="-342900" lvl="1" marL="685800" rtl="0" algn="l">
              <a:lnSpc>
                <a:spcPct val="120000"/>
              </a:lnSpc>
              <a:spcBef>
                <a:spcPts val="500"/>
              </a:spcBef>
              <a:spcAft>
                <a:spcPts val="0"/>
              </a:spcAft>
              <a:buClr>
                <a:schemeClr val="dk1"/>
              </a:buClr>
              <a:buSzPts val="2000"/>
              <a:buAutoNum type="arabicPeriod"/>
            </a:pPr>
            <a:r>
              <a:rPr lang="en-US"/>
              <a:t>Late – fibrosis and strictures in anogenital tract</a:t>
            </a:r>
            <a:endParaRPr/>
          </a:p>
          <a:p>
            <a:pPr indent="-228600" lvl="0" marL="228600" rtl="0" algn="l">
              <a:lnSpc>
                <a:spcPct val="120000"/>
              </a:lnSpc>
              <a:spcBef>
                <a:spcPts val="1000"/>
              </a:spcBef>
              <a:spcAft>
                <a:spcPts val="0"/>
              </a:spcAft>
              <a:buClr>
                <a:schemeClr val="dk1"/>
              </a:buClr>
              <a:buSzPts val="2000"/>
              <a:buChar char="•"/>
            </a:pPr>
            <a:r>
              <a:rPr lang="en-US"/>
              <a:t>Dx: PCR-based genotyping for definitive</a:t>
            </a:r>
            <a:endParaRPr/>
          </a:p>
          <a:p>
            <a:pPr indent="-228600" lvl="2" marL="1143000" rtl="0" algn="l">
              <a:lnSpc>
                <a:spcPct val="120000"/>
              </a:lnSpc>
              <a:spcBef>
                <a:spcPts val="500"/>
              </a:spcBef>
              <a:spcAft>
                <a:spcPts val="0"/>
              </a:spcAft>
              <a:buClr>
                <a:schemeClr val="dk1"/>
              </a:buClr>
              <a:buSzPts val="1800"/>
              <a:buFont typeface="Noto Sans Symbols"/>
              <a:buChar char="▪"/>
            </a:pPr>
            <a:r>
              <a:rPr lang="en-US"/>
              <a:t>Seologic testing can be useful </a:t>
            </a:r>
            <a:endParaRPr/>
          </a:p>
          <a:p>
            <a:pPr indent="-228600" lvl="0" marL="228600" rtl="0" algn="l">
              <a:lnSpc>
                <a:spcPct val="120000"/>
              </a:lnSpc>
              <a:spcBef>
                <a:spcPts val="1000"/>
              </a:spcBef>
              <a:spcAft>
                <a:spcPts val="0"/>
              </a:spcAft>
              <a:buClr>
                <a:schemeClr val="dk1"/>
              </a:buClr>
              <a:buSzPts val="2000"/>
              <a:buFont typeface="Arial"/>
              <a:buChar char="•"/>
            </a:pPr>
            <a:r>
              <a:rPr lang="en-US"/>
              <a:t>Tx: Doxycycline 100mg PO BID x21 days </a:t>
            </a:r>
            <a:endParaRPr/>
          </a:p>
          <a:p>
            <a:pPr indent="-228600" lvl="2" marL="1143000" rtl="0" algn="l">
              <a:lnSpc>
                <a:spcPct val="120000"/>
              </a:lnSpc>
              <a:spcBef>
                <a:spcPts val="500"/>
              </a:spcBef>
              <a:spcAft>
                <a:spcPts val="0"/>
              </a:spcAft>
              <a:buClr>
                <a:schemeClr val="dk1"/>
              </a:buClr>
              <a:buSzPts val="1800"/>
              <a:buFont typeface="Noto Sans Symbols"/>
              <a:buChar char="▪"/>
            </a:pPr>
            <a:r>
              <a:rPr lang="en-US"/>
              <a:t>Alternative: Azithromycin, erythromycin</a:t>
            </a:r>
            <a:endParaRPr/>
          </a:p>
          <a:p>
            <a:pPr indent="0" lvl="1" marL="114300" rtl="0" algn="l">
              <a:lnSpc>
                <a:spcPct val="120000"/>
              </a:lnSpc>
              <a:spcBef>
                <a:spcPts val="500"/>
              </a:spcBef>
              <a:spcAft>
                <a:spcPts val="0"/>
              </a:spcAft>
              <a:buClr>
                <a:schemeClr val="dk1"/>
              </a:buClr>
              <a:buSzPts val="2000"/>
              <a:buNone/>
            </a:pPr>
            <a:r>
              <a:rPr lang="en-US"/>
              <a:t> </a:t>
            </a:r>
            <a:endParaRPr/>
          </a:p>
        </p:txBody>
      </p:sp>
      <p:sp>
        <p:nvSpPr>
          <p:cNvPr id="356" name="Google Shape;356;p45"/>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357" name="Google Shape;357;p45"/>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46"/>
          <p:cNvPicPr preferRelativeResize="0"/>
          <p:nvPr/>
        </p:nvPicPr>
        <p:blipFill rotWithShape="1">
          <a:blip r:embed="rId3">
            <a:alphaModFix/>
          </a:blip>
          <a:srcRect b="0" l="0" r="0" t="0"/>
          <a:stretch/>
        </p:blipFill>
        <p:spPr>
          <a:xfrm>
            <a:off x="1270000" y="0"/>
            <a:ext cx="6604000" cy="56261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7"/>
          <p:cNvSpPr txBox="1"/>
          <p:nvPr>
            <p:ph type="title"/>
          </p:nvPr>
        </p:nvSpPr>
        <p:spPr>
          <a:xfrm>
            <a:off x="846307" y="2708"/>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CHANCROID </a:t>
            </a:r>
            <a:endParaRPr/>
          </a:p>
        </p:txBody>
      </p:sp>
      <p:sp>
        <p:nvSpPr>
          <p:cNvPr id="369" name="Google Shape;369;p47"/>
          <p:cNvSpPr txBox="1"/>
          <p:nvPr>
            <p:ph idx="1" type="body"/>
          </p:nvPr>
        </p:nvSpPr>
        <p:spPr>
          <a:xfrm>
            <a:off x="846307" y="1458323"/>
            <a:ext cx="7680677" cy="395617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20000"/>
              </a:lnSpc>
              <a:spcBef>
                <a:spcPts val="0"/>
              </a:spcBef>
              <a:spcAft>
                <a:spcPts val="0"/>
              </a:spcAft>
              <a:buClr>
                <a:schemeClr val="dk1"/>
              </a:buClr>
              <a:buSzPts val="2000"/>
              <a:buChar char="•"/>
            </a:pPr>
            <a:r>
              <a:rPr lang="en-US"/>
              <a:t>Caused by Haemophilus ducreyi </a:t>
            </a:r>
            <a:endParaRPr/>
          </a:p>
          <a:p>
            <a:pPr indent="-228600" lvl="0" marL="228600" rtl="0" algn="l">
              <a:lnSpc>
                <a:spcPct val="120000"/>
              </a:lnSpc>
              <a:spcBef>
                <a:spcPts val="1000"/>
              </a:spcBef>
              <a:spcAft>
                <a:spcPts val="0"/>
              </a:spcAft>
              <a:buClr>
                <a:schemeClr val="dk1"/>
              </a:buClr>
              <a:buSzPts val="2000"/>
              <a:buChar char="•"/>
            </a:pPr>
            <a:r>
              <a:rPr lang="en-US"/>
              <a:t>Symptoms: painful ulcers with swollen and/or draining lymph nodes (unilateral painful lymphadenopathy) </a:t>
            </a:r>
            <a:endParaRPr/>
          </a:p>
          <a:p>
            <a:pPr indent="-228600" lvl="1" marL="685800" rtl="0" algn="l">
              <a:lnSpc>
                <a:spcPct val="114999"/>
              </a:lnSpc>
              <a:spcBef>
                <a:spcPts val="0"/>
              </a:spcBef>
              <a:spcAft>
                <a:spcPts val="0"/>
              </a:spcAft>
              <a:buClr>
                <a:schemeClr val="dk1"/>
              </a:buClr>
              <a:buSzPts val="2000"/>
              <a:buFont typeface="Courier New"/>
              <a:buChar char="o"/>
            </a:pPr>
            <a:r>
              <a:rPr lang="en-US"/>
              <a:t>Ulcers nonindurated with friable base and serpiginous borders with overlying purulent or necrotic exudate</a:t>
            </a:r>
            <a:endParaRPr>
              <a:solidFill>
                <a:srgbClr val="000000"/>
              </a:solidFill>
              <a:latin typeface="Times New Roman"/>
              <a:ea typeface="Times New Roman"/>
              <a:cs typeface="Times New Roman"/>
              <a:sym typeface="Times New Roman"/>
            </a:endParaRPr>
          </a:p>
          <a:p>
            <a:pPr indent="-228600" lvl="0" marL="228600" rtl="0" algn="l">
              <a:lnSpc>
                <a:spcPct val="114999"/>
              </a:lnSpc>
              <a:spcBef>
                <a:spcPts val="0"/>
              </a:spcBef>
              <a:spcAft>
                <a:spcPts val="0"/>
              </a:spcAft>
              <a:buClr>
                <a:schemeClr val="dk1"/>
              </a:buClr>
              <a:buSzPts val="2000"/>
              <a:buFont typeface="Times New Roman"/>
              <a:buChar char="●"/>
            </a:pPr>
            <a:r>
              <a:rPr lang="en-US">
                <a:latin typeface="Times New Roman"/>
                <a:ea typeface="Times New Roman"/>
                <a:cs typeface="Times New Roman"/>
                <a:sym typeface="Times New Roman"/>
              </a:rPr>
              <a:t>Dx: culture if available (clinical diagnosis based on presentation and r/o other causes) </a:t>
            </a:r>
            <a:endParaRPr/>
          </a:p>
          <a:p>
            <a:pPr indent="-228600" lvl="0" marL="228600" rtl="0" algn="l">
              <a:lnSpc>
                <a:spcPct val="114999"/>
              </a:lnSpc>
              <a:spcBef>
                <a:spcPts val="0"/>
              </a:spcBef>
              <a:spcAft>
                <a:spcPts val="0"/>
              </a:spcAft>
              <a:buClr>
                <a:schemeClr val="dk1"/>
              </a:buClr>
              <a:buSzPts val="2000"/>
              <a:buFont typeface="Times New Roman"/>
              <a:buChar char="●"/>
            </a:pPr>
            <a:r>
              <a:rPr lang="en-US">
                <a:latin typeface="Times New Roman"/>
                <a:ea typeface="Times New Roman"/>
                <a:cs typeface="Times New Roman"/>
                <a:sym typeface="Times New Roman"/>
              </a:rPr>
              <a:t>Tx: azithromycin 1g PO x1 or ceftriaxone 250mg IM x1</a:t>
            </a:r>
            <a:endParaRPr/>
          </a:p>
          <a:p>
            <a:pPr indent="-228600" lvl="0" marL="228600" rtl="0" algn="l">
              <a:lnSpc>
                <a:spcPct val="114999"/>
              </a:lnSpc>
              <a:spcBef>
                <a:spcPts val="0"/>
              </a:spcBef>
              <a:spcAft>
                <a:spcPts val="0"/>
              </a:spcAft>
              <a:buClr>
                <a:schemeClr val="dk1"/>
              </a:buClr>
              <a:buSzPts val="2000"/>
              <a:buFont typeface="Times New Roman"/>
              <a:buChar char="●"/>
            </a:pPr>
            <a:r>
              <a:rPr lang="en-US">
                <a:latin typeface="Times New Roman"/>
                <a:ea typeface="Times New Roman"/>
                <a:cs typeface="Times New Roman"/>
                <a:sym typeface="Times New Roman"/>
              </a:rPr>
              <a:t>Avoid sexual activity until all ulcers are healed </a:t>
            </a:r>
            <a:endParaRPr/>
          </a:p>
          <a:p>
            <a:pPr indent="-228600" lvl="0" marL="228600" rtl="0" algn="l">
              <a:lnSpc>
                <a:spcPct val="114999"/>
              </a:lnSpc>
              <a:spcBef>
                <a:spcPts val="0"/>
              </a:spcBef>
              <a:spcAft>
                <a:spcPts val="0"/>
              </a:spcAft>
              <a:buClr>
                <a:schemeClr val="dk1"/>
              </a:buClr>
              <a:buSzPts val="2000"/>
              <a:buFont typeface="Times New Roman"/>
              <a:buChar char="●"/>
            </a:pPr>
            <a:r>
              <a:rPr lang="en-US">
                <a:latin typeface="Times New Roman"/>
                <a:ea typeface="Times New Roman"/>
                <a:cs typeface="Times New Roman"/>
                <a:sym typeface="Times New Roman"/>
              </a:rPr>
              <a:t>All partners while symptomatic or 10 days prior to symptom onset should be treated empirically </a:t>
            </a:r>
            <a:endParaRPr/>
          </a:p>
        </p:txBody>
      </p:sp>
      <p:sp>
        <p:nvSpPr>
          <p:cNvPr id="370" name="Google Shape;370;p47"/>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371" name="Google Shape;371;p47"/>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
        <p:nvSpPr>
          <p:cNvPr id="372" name="Google Shape;372;p47"/>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48"/>
          <p:cNvPicPr preferRelativeResize="0"/>
          <p:nvPr/>
        </p:nvPicPr>
        <p:blipFill rotWithShape="1">
          <a:blip r:embed="rId3">
            <a:alphaModFix/>
          </a:blip>
          <a:srcRect b="0" l="0" r="0" t="0"/>
          <a:stretch/>
        </p:blipFill>
        <p:spPr>
          <a:xfrm>
            <a:off x="1282700" y="0"/>
            <a:ext cx="6578600" cy="4927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49"/>
          <p:cNvPicPr preferRelativeResize="0"/>
          <p:nvPr/>
        </p:nvPicPr>
        <p:blipFill rotWithShape="1">
          <a:blip r:embed="rId3">
            <a:alphaModFix/>
          </a:blip>
          <a:srcRect b="0" l="0" r="0" t="0"/>
          <a:stretch/>
        </p:blipFill>
        <p:spPr>
          <a:xfrm>
            <a:off x="1270000" y="0"/>
            <a:ext cx="6604000" cy="5626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0"/>
          <p:cNvSpPr txBox="1"/>
          <p:nvPr>
            <p:ph type="title"/>
          </p:nvPr>
        </p:nvSpPr>
        <p:spPr>
          <a:xfrm>
            <a:off x="736871" y="294537"/>
            <a:ext cx="7680600" cy="12336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HUMAN </a:t>
            </a:r>
            <a:r>
              <a:rPr lang="en-US"/>
              <a:t>PAPILLOMAVIRUS</a:t>
            </a:r>
            <a:r>
              <a:rPr lang="en-US"/>
              <a:t> </a:t>
            </a:r>
            <a:endParaRPr/>
          </a:p>
        </p:txBody>
      </p:sp>
      <p:sp>
        <p:nvSpPr>
          <p:cNvPr id="389" name="Google Shape;389;p50"/>
          <p:cNvSpPr txBox="1"/>
          <p:nvPr>
            <p:ph idx="1" type="body"/>
          </p:nvPr>
        </p:nvSpPr>
        <p:spPr>
          <a:xfrm>
            <a:off x="736871" y="1713674"/>
            <a:ext cx="7680677" cy="3956179"/>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20000"/>
              </a:lnSpc>
              <a:spcBef>
                <a:spcPts val="0"/>
              </a:spcBef>
              <a:spcAft>
                <a:spcPts val="0"/>
              </a:spcAft>
              <a:buClr>
                <a:schemeClr val="dk1"/>
              </a:buClr>
              <a:buSzPct val="100000"/>
              <a:buChar char="•"/>
            </a:pPr>
            <a:r>
              <a:rPr lang="en-US"/>
              <a:t>Causes genital warts (aka condyloma acuminata) (90% from types 6 and 11)</a:t>
            </a:r>
            <a:endParaRPr/>
          </a:p>
          <a:p>
            <a:pPr indent="-228600" lvl="0" marL="228600" rtl="0" algn="l">
              <a:lnSpc>
                <a:spcPct val="120000"/>
              </a:lnSpc>
              <a:spcBef>
                <a:spcPts val="1000"/>
              </a:spcBef>
              <a:spcAft>
                <a:spcPts val="0"/>
              </a:spcAft>
              <a:buClr>
                <a:schemeClr val="dk1"/>
              </a:buClr>
              <a:buSzPct val="100000"/>
              <a:buChar char="•"/>
            </a:pPr>
            <a:r>
              <a:rPr lang="en-US"/>
              <a:t>Transmitted through anogenital contact – digital, oral, or penetrative</a:t>
            </a:r>
            <a:endParaRPr/>
          </a:p>
          <a:p>
            <a:pPr indent="-228600" lvl="0" marL="228600" rtl="0" algn="l">
              <a:lnSpc>
                <a:spcPct val="120000"/>
              </a:lnSpc>
              <a:spcBef>
                <a:spcPts val="1000"/>
              </a:spcBef>
              <a:spcAft>
                <a:spcPts val="0"/>
              </a:spcAft>
              <a:buClr>
                <a:schemeClr val="dk1"/>
              </a:buClr>
              <a:buSzPct val="100000"/>
              <a:buChar char="•"/>
            </a:pPr>
            <a:r>
              <a:rPr lang="en-US"/>
              <a:t>Facilitated through mucosal trauma </a:t>
            </a:r>
            <a:endParaRPr/>
          </a:p>
          <a:p>
            <a:pPr indent="-228600" lvl="0" marL="228600" rtl="0" algn="l">
              <a:lnSpc>
                <a:spcPct val="120000"/>
              </a:lnSpc>
              <a:spcBef>
                <a:spcPts val="1000"/>
              </a:spcBef>
              <a:spcAft>
                <a:spcPts val="0"/>
              </a:spcAft>
              <a:buClr>
                <a:schemeClr val="dk1"/>
              </a:buClr>
              <a:buSzPct val="100000"/>
              <a:buChar char="•"/>
            </a:pPr>
            <a:r>
              <a:rPr lang="en-US"/>
              <a:t>HPV rates have declined since HPV vaccination started </a:t>
            </a:r>
            <a:endParaRPr/>
          </a:p>
          <a:p>
            <a:pPr indent="-228600" lvl="0" marL="228600" rtl="0" algn="l">
              <a:lnSpc>
                <a:spcPct val="120000"/>
              </a:lnSpc>
              <a:spcBef>
                <a:spcPts val="1000"/>
              </a:spcBef>
              <a:spcAft>
                <a:spcPts val="0"/>
              </a:spcAft>
              <a:buClr>
                <a:schemeClr val="dk1"/>
              </a:buClr>
              <a:buSzPct val="100000"/>
              <a:buChar char="•"/>
            </a:pPr>
            <a:r>
              <a:rPr lang="en-US"/>
              <a:t>Risk factors: increased number of sex partners, current smoking, h/o STIs, immunosuppression </a:t>
            </a:r>
            <a:endParaRPr/>
          </a:p>
          <a:p>
            <a:pPr indent="-228600" lvl="0" marL="228600" rtl="0" algn="l">
              <a:lnSpc>
                <a:spcPct val="120000"/>
              </a:lnSpc>
              <a:spcBef>
                <a:spcPts val="1000"/>
              </a:spcBef>
              <a:spcAft>
                <a:spcPts val="0"/>
              </a:spcAft>
              <a:buClr>
                <a:schemeClr val="dk1"/>
              </a:buClr>
              <a:buSzPct val="100000"/>
              <a:buChar char="•"/>
            </a:pPr>
            <a:r>
              <a:rPr lang="en-US"/>
              <a:t>If perianal warts are noted, examine for intra-anal warts </a:t>
            </a:r>
            <a:endParaRPr/>
          </a:p>
          <a:p>
            <a:pPr indent="-228600" lvl="0" marL="228600" rtl="0" algn="l">
              <a:lnSpc>
                <a:spcPct val="120000"/>
              </a:lnSpc>
              <a:spcBef>
                <a:spcPts val="1000"/>
              </a:spcBef>
              <a:spcAft>
                <a:spcPts val="0"/>
              </a:spcAft>
              <a:buClr>
                <a:schemeClr val="dk1"/>
              </a:buClr>
              <a:buSzPct val="100000"/>
              <a:buChar char="•"/>
            </a:pPr>
            <a:r>
              <a:rPr lang="en-US"/>
              <a:t>Biopsy if </a:t>
            </a:r>
            <a:endParaRPr/>
          </a:p>
          <a:p>
            <a:pPr indent="-228600" lvl="1" marL="685800" rtl="0" algn="l">
              <a:lnSpc>
                <a:spcPct val="120000"/>
              </a:lnSpc>
              <a:spcBef>
                <a:spcPts val="500"/>
              </a:spcBef>
              <a:spcAft>
                <a:spcPts val="0"/>
              </a:spcAft>
              <a:buClr>
                <a:schemeClr val="dk1"/>
              </a:buClr>
              <a:buSzPct val="100000"/>
              <a:buFont typeface="Courier New"/>
              <a:buChar char="o"/>
            </a:pPr>
            <a:r>
              <a:rPr lang="en-US"/>
              <a:t>Unsure of dx, lack of response to tx, worsening with tx, atypical appearance </a:t>
            </a:r>
            <a:endParaRPr/>
          </a:p>
          <a:p>
            <a:pPr indent="0" lvl="1" marL="228600" rtl="0" algn="l">
              <a:lnSpc>
                <a:spcPct val="120000"/>
              </a:lnSpc>
              <a:spcBef>
                <a:spcPts val="500"/>
              </a:spcBef>
              <a:spcAft>
                <a:spcPts val="0"/>
              </a:spcAft>
              <a:buClr>
                <a:schemeClr val="dk1"/>
              </a:buClr>
              <a:buSzPct val="100000"/>
              <a:buNone/>
            </a:pPr>
            <a:r>
              <a:t/>
            </a:r>
            <a:endParaRPr/>
          </a:p>
        </p:txBody>
      </p:sp>
      <p:sp>
        <p:nvSpPr>
          <p:cNvPr id="390" name="Google Shape;390;p50"/>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391" name="Google Shape;391;p50"/>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
        <p:nvSpPr>
          <p:cNvPr id="392" name="Google Shape;392;p50"/>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1"/>
          <p:cNvSpPr txBox="1"/>
          <p:nvPr>
            <p:ph type="title"/>
          </p:nvPr>
        </p:nvSpPr>
        <p:spPr>
          <a:xfrm>
            <a:off x="1028701" y="87825"/>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HPV </a:t>
            </a:r>
            <a:endParaRPr/>
          </a:p>
        </p:txBody>
      </p:sp>
      <p:sp>
        <p:nvSpPr>
          <p:cNvPr id="399" name="Google Shape;399;p51"/>
          <p:cNvSpPr txBox="1"/>
          <p:nvPr>
            <p:ph idx="1" type="body"/>
          </p:nvPr>
        </p:nvSpPr>
        <p:spPr>
          <a:xfrm>
            <a:off x="167656" y="1492225"/>
            <a:ext cx="4042758" cy="4598263"/>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Treatment </a:t>
            </a:r>
            <a:endParaRPr/>
          </a:p>
          <a:p>
            <a:pPr indent="-228600" lvl="1" marL="685800" rtl="0" algn="l">
              <a:lnSpc>
                <a:spcPct val="120000"/>
              </a:lnSpc>
              <a:spcBef>
                <a:spcPts val="500"/>
              </a:spcBef>
              <a:spcAft>
                <a:spcPts val="0"/>
              </a:spcAft>
              <a:buClr>
                <a:schemeClr val="dk1"/>
              </a:buClr>
              <a:buSzPts val="2000"/>
              <a:buFont typeface="Courier New"/>
              <a:buChar char="o"/>
            </a:pPr>
            <a:r>
              <a:rPr lang="en-US"/>
              <a:t>Patient administered </a:t>
            </a:r>
            <a:endParaRPr/>
          </a:p>
          <a:p>
            <a:pPr indent="-228600" lvl="2" marL="1143000" rtl="0" algn="l">
              <a:lnSpc>
                <a:spcPct val="120000"/>
              </a:lnSpc>
              <a:spcBef>
                <a:spcPts val="500"/>
              </a:spcBef>
              <a:spcAft>
                <a:spcPts val="0"/>
              </a:spcAft>
              <a:buClr>
                <a:schemeClr val="dk1"/>
              </a:buClr>
              <a:buSzPts val="1800"/>
              <a:buFont typeface="Noto Sans Symbols"/>
              <a:buChar char="▪"/>
            </a:pPr>
            <a:r>
              <a:rPr lang="en-US"/>
              <a:t>Imiquimod 5% topical</a:t>
            </a:r>
            <a:endParaRPr/>
          </a:p>
          <a:p>
            <a:pPr indent="-228600" lvl="2" marL="1143000" rtl="0" algn="l">
              <a:lnSpc>
                <a:spcPct val="120000"/>
              </a:lnSpc>
              <a:spcBef>
                <a:spcPts val="500"/>
              </a:spcBef>
              <a:spcAft>
                <a:spcPts val="0"/>
              </a:spcAft>
              <a:buClr>
                <a:schemeClr val="dk1"/>
              </a:buClr>
              <a:buSzPts val="1800"/>
              <a:buFont typeface="Noto Sans Symbols"/>
              <a:buChar char="▪"/>
            </a:pPr>
            <a:r>
              <a:rPr lang="en-US"/>
              <a:t>Podofilox 0.5% topical </a:t>
            </a:r>
            <a:endParaRPr/>
          </a:p>
          <a:p>
            <a:pPr indent="-228600" lvl="1" marL="685800" rtl="0" algn="l">
              <a:lnSpc>
                <a:spcPct val="120000"/>
              </a:lnSpc>
              <a:spcBef>
                <a:spcPts val="500"/>
              </a:spcBef>
              <a:spcAft>
                <a:spcPts val="0"/>
              </a:spcAft>
              <a:buClr>
                <a:schemeClr val="dk1"/>
              </a:buClr>
              <a:buSzPts val="2000"/>
              <a:buFont typeface="Courier New"/>
              <a:buChar char="o"/>
            </a:pPr>
            <a:r>
              <a:rPr lang="en-US"/>
              <a:t>Physician administered </a:t>
            </a:r>
            <a:endParaRPr/>
          </a:p>
          <a:p>
            <a:pPr indent="-228600" lvl="2" marL="1143000" rtl="0" algn="l">
              <a:lnSpc>
                <a:spcPct val="120000"/>
              </a:lnSpc>
              <a:spcBef>
                <a:spcPts val="500"/>
              </a:spcBef>
              <a:spcAft>
                <a:spcPts val="0"/>
              </a:spcAft>
              <a:buClr>
                <a:schemeClr val="dk1"/>
              </a:buClr>
              <a:buSzPts val="1800"/>
              <a:buFont typeface="Noto Sans Symbols"/>
              <a:buChar char="▪"/>
            </a:pPr>
            <a:r>
              <a:rPr lang="en-US"/>
              <a:t>Cryotherapy</a:t>
            </a:r>
            <a:endParaRPr/>
          </a:p>
          <a:p>
            <a:pPr indent="-228600" lvl="2" marL="1143000" rtl="0" algn="l">
              <a:lnSpc>
                <a:spcPct val="120000"/>
              </a:lnSpc>
              <a:spcBef>
                <a:spcPts val="500"/>
              </a:spcBef>
              <a:spcAft>
                <a:spcPts val="0"/>
              </a:spcAft>
              <a:buClr>
                <a:schemeClr val="dk1"/>
              </a:buClr>
              <a:buSzPts val="1800"/>
              <a:buFont typeface="Noto Sans Symbols"/>
              <a:buChar char="▪"/>
            </a:pPr>
            <a:r>
              <a:rPr lang="en-US"/>
              <a:t>Tri- or bichloroacetic acid</a:t>
            </a:r>
            <a:endParaRPr/>
          </a:p>
          <a:p>
            <a:pPr indent="-228600" lvl="1" marL="685800" rtl="0" algn="l">
              <a:lnSpc>
                <a:spcPct val="120000"/>
              </a:lnSpc>
              <a:spcBef>
                <a:spcPts val="500"/>
              </a:spcBef>
              <a:spcAft>
                <a:spcPts val="0"/>
              </a:spcAft>
              <a:buClr>
                <a:schemeClr val="dk1"/>
              </a:buClr>
              <a:buSzPts val="2000"/>
              <a:buFont typeface="Courier New"/>
              <a:buChar char="o"/>
            </a:pPr>
            <a:r>
              <a:rPr lang="en-US"/>
              <a:t>Surgical removal </a:t>
            </a:r>
            <a:endParaRPr/>
          </a:p>
          <a:p>
            <a:pPr indent="-228600" lvl="2" marL="1143000" rtl="0" algn="l">
              <a:lnSpc>
                <a:spcPct val="120000"/>
              </a:lnSpc>
              <a:spcBef>
                <a:spcPts val="500"/>
              </a:spcBef>
              <a:spcAft>
                <a:spcPts val="0"/>
              </a:spcAft>
              <a:buClr>
                <a:schemeClr val="dk1"/>
              </a:buClr>
              <a:buSzPts val="1800"/>
              <a:buFont typeface="Noto Sans Symbols"/>
              <a:buChar char="▪"/>
            </a:pPr>
            <a:r>
              <a:rPr lang="en-US"/>
              <a:t>Carbon dioxide laser</a:t>
            </a:r>
            <a:endParaRPr/>
          </a:p>
          <a:p>
            <a:pPr indent="-228600" lvl="2" marL="1143000" rtl="0" algn="l">
              <a:lnSpc>
                <a:spcPct val="120000"/>
              </a:lnSpc>
              <a:spcBef>
                <a:spcPts val="500"/>
              </a:spcBef>
              <a:spcAft>
                <a:spcPts val="0"/>
              </a:spcAft>
              <a:buClr>
                <a:schemeClr val="dk1"/>
              </a:buClr>
              <a:buSzPts val="1800"/>
              <a:buFont typeface="Noto Sans Symbols"/>
              <a:buChar char="▪"/>
            </a:pPr>
            <a:r>
              <a:rPr lang="en-US"/>
              <a:t>Excision</a:t>
            </a:r>
            <a:endParaRPr/>
          </a:p>
          <a:p>
            <a:pPr indent="-228600" lvl="2" marL="1143000" rtl="0" algn="l">
              <a:lnSpc>
                <a:spcPct val="120000"/>
              </a:lnSpc>
              <a:spcBef>
                <a:spcPts val="500"/>
              </a:spcBef>
              <a:spcAft>
                <a:spcPts val="0"/>
              </a:spcAft>
              <a:buClr>
                <a:schemeClr val="dk1"/>
              </a:buClr>
              <a:buSzPts val="1800"/>
              <a:buFont typeface="Noto Sans Symbols"/>
              <a:buChar char="▪"/>
            </a:pPr>
            <a:r>
              <a:rPr lang="en-US"/>
              <a:t>Electrocautery </a:t>
            </a:r>
            <a:endParaRPr/>
          </a:p>
          <a:p>
            <a:pPr indent="0" lvl="0" marL="0" rtl="0" algn="l">
              <a:lnSpc>
                <a:spcPct val="120000"/>
              </a:lnSpc>
              <a:spcBef>
                <a:spcPts val="1000"/>
              </a:spcBef>
              <a:spcAft>
                <a:spcPts val="0"/>
              </a:spcAft>
              <a:buClr>
                <a:schemeClr val="dk1"/>
              </a:buClr>
              <a:buSzPts val="2000"/>
              <a:buNone/>
            </a:pPr>
            <a:r>
              <a:t/>
            </a:r>
            <a:endParaRPr/>
          </a:p>
          <a:p>
            <a:pPr indent="0" lvl="2" marL="457200" rtl="0" algn="l">
              <a:lnSpc>
                <a:spcPct val="120000"/>
              </a:lnSpc>
              <a:spcBef>
                <a:spcPts val="500"/>
              </a:spcBef>
              <a:spcAft>
                <a:spcPts val="0"/>
              </a:spcAft>
              <a:buClr>
                <a:schemeClr val="dk1"/>
              </a:buClr>
              <a:buSzPts val="1800"/>
              <a:buNone/>
            </a:pPr>
            <a:r>
              <a:t/>
            </a:r>
            <a:endParaRPr/>
          </a:p>
        </p:txBody>
      </p:sp>
      <p:sp>
        <p:nvSpPr>
          <p:cNvPr id="400" name="Google Shape;400;p51"/>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401" name="Google Shape;401;p51"/>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
        <p:nvSpPr>
          <p:cNvPr id="402" name="Google Shape;402;p51"/>
          <p:cNvSpPr txBox="1"/>
          <p:nvPr/>
        </p:nvSpPr>
        <p:spPr>
          <a:xfrm>
            <a:off x="4239460" y="1688998"/>
            <a:ext cx="3855707" cy="40626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0000"/>
                </a:solidFill>
                <a:latin typeface="Arial"/>
                <a:ea typeface="Arial"/>
                <a:cs typeface="Arial"/>
                <a:sym typeface="Arial"/>
              </a:rPr>
              <a:t>Vaccination </a:t>
            </a:r>
            <a:endParaRPr sz="2000">
              <a:solidFill>
                <a:srgbClr val="FF0000"/>
              </a:solidFill>
              <a:latin typeface="Arial"/>
              <a:ea typeface="Arial"/>
              <a:cs typeface="Arial"/>
              <a:sym typeface="Arial"/>
            </a:endParaRPr>
          </a:p>
          <a:p>
            <a:pPr indent="0" lvl="0" marL="0" marR="0" rtl="0" algn="l">
              <a:spcBef>
                <a:spcPts val="0"/>
              </a:spcBef>
              <a:spcAft>
                <a:spcPts val="0"/>
              </a:spcAft>
              <a:buNone/>
            </a:pPr>
            <a:r>
              <a:t/>
            </a:r>
            <a:endParaRPr sz="2000">
              <a:solidFill>
                <a:srgbClr val="FF0000"/>
              </a:solidFill>
              <a:latin typeface="Arial"/>
              <a:ea typeface="Arial"/>
              <a:cs typeface="Arial"/>
              <a:sym typeface="Arial"/>
            </a:endParaRPr>
          </a:p>
          <a:p>
            <a:pPr indent="0" lvl="0" marL="0" marR="0" rtl="0" algn="l">
              <a:spcBef>
                <a:spcPts val="0"/>
              </a:spcBef>
              <a:spcAft>
                <a:spcPts val="0"/>
              </a:spcAft>
              <a:buNone/>
            </a:pPr>
            <a:r>
              <a:rPr lang="en-US" sz="2000">
                <a:solidFill>
                  <a:srgbClr val="FF0000"/>
                </a:solidFill>
                <a:latin typeface="Arial"/>
                <a:ea typeface="Arial"/>
                <a:cs typeface="Arial"/>
                <a:sym typeface="Arial"/>
              </a:rPr>
              <a:t>Age 9-14: recommended for all (ideally at 11-12 y/o)</a:t>
            </a:r>
            <a:endParaRPr sz="2000">
              <a:solidFill>
                <a:srgbClr val="FF0000"/>
              </a:solidFill>
              <a:latin typeface="Arial"/>
              <a:ea typeface="Arial"/>
              <a:cs typeface="Arial"/>
              <a:sym typeface="Arial"/>
            </a:endParaRPr>
          </a:p>
          <a:p>
            <a:pPr indent="0" lvl="0" marL="0" marR="0" rtl="0" algn="l">
              <a:spcBef>
                <a:spcPts val="0"/>
              </a:spcBef>
              <a:spcAft>
                <a:spcPts val="0"/>
              </a:spcAft>
              <a:buNone/>
            </a:pPr>
            <a:r>
              <a:rPr lang="en-US" sz="2000">
                <a:solidFill>
                  <a:srgbClr val="FF0000"/>
                </a:solidFill>
                <a:latin typeface="Arial"/>
                <a:ea typeface="Arial"/>
                <a:cs typeface="Arial"/>
                <a:sym typeface="Arial"/>
              </a:rPr>
              <a:t> -2 doses</a:t>
            </a:r>
            <a:endParaRPr sz="2000">
              <a:solidFill>
                <a:srgbClr val="FF0000"/>
              </a:solidFill>
              <a:latin typeface="Arial"/>
              <a:ea typeface="Arial"/>
              <a:cs typeface="Arial"/>
              <a:sym typeface="Arial"/>
            </a:endParaRPr>
          </a:p>
          <a:p>
            <a:pPr indent="0" lvl="0" marL="0" marR="0" rtl="0" algn="l">
              <a:spcBef>
                <a:spcPts val="0"/>
              </a:spcBef>
              <a:spcAft>
                <a:spcPts val="0"/>
              </a:spcAft>
              <a:buNone/>
            </a:pPr>
            <a:r>
              <a:t/>
            </a:r>
            <a:endParaRPr sz="2000">
              <a:solidFill>
                <a:srgbClr val="FF0000"/>
              </a:solidFill>
              <a:latin typeface="Arial"/>
              <a:ea typeface="Arial"/>
              <a:cs typeface="Arial"/>
              <a:sym typeface="Arial"/>
            </a:endParaRPr>
          </a:p>
          <a:p>
            <a:pPr indent="0" lvl="0" marL="0" marR="0" rtl="0" algn="l">
              <a:spcBef>
                <a:spcPts val="0"/>
              </a:spcBef>
              <a:spcAft>
                <a:spcPts val="0"/>
              </a:spcAft>
              <a:buNone/>
            </a:pPr>
            <a:r>
              <a:rPr lang="en-US" sz="2000">
                <a:solidFill>
                  <a:srgbClr val="FF0000"/>
                </a:solidFill>
                <a:latin typeface="Arial"/>
                <a:ea typeface="Arial"/>
                <a:cs typeface="Arial"/>
                <a:sym typeface="Arial"/>
              </a:rPr>
              <a:t>Age 15-26: recommended for all (if not already vaccinated) </a:t>
            </a:r>
            <a:endParaRPr sz="2000">
              <a:solidFill>
                <a:srgbClr val="FF0000"/>
              </a:solidFill>
              <a:latin typeface="Arial"/>
              <a:ea typeface="Arial"/>
              <a:cs typeface="Arial"/>
              <a:sym typeface="Arial"/>
            </a:endParaRPr>
          </a:p>
          <a:p>
            <a:pPr indent="0" lvl="0" marL="0" marR="0" rtl="0" algn="l">
              <a:spcBef>
                <a:spcPts val="0"/>
              </a:spcBef>
              <a:spcAft>
                <a:spcPts val="0"/>
              </a:spcAft>
              <a:buNone/>
            </a:pPr>
            <a:r>
              <a:rPr lang="en-US" sz="2000">
                <a:solidFill>
                  <a:srgbClr val="FF0000"/>
                </a:solidFill>
                <a:latin typeface="Arial"/>
                <a:ea typeface="Arial"/>
                <a:cs typeface="Arial"/>
                <a:sym typeface="Arial"/>
              </a:rPr>
              <a:t> -3 doses </a:t>
            </a:r>
            <a:endParaRPr sz="2000">
              <a:solidFill>
                <a:srgbClr val="FF0000"/>
              </a:solidFill>
              <a:latin typeface="Arial"/>
              <a:ea typeface="Arial"/>
              <a:cs typeface="Arial"/>
              <a:sym typeface="Arial"/>
            </a:endParaRPr>
          </a:p>
          <a:p>
            <a:pPr indent="0" lvl="0" marL="0" marR="0" rtl="0" algn="l">
              <a:spcBef>
                <a:spcPts val="0"/>
              </a:spcBef>
              <a:spcAft>
                <a:spcPts val="0"/>
              </a:spcAft>
              <a:buNone/>
            </a:pPr>
            <a:r>
              <a:t/>
            </a:r>
            <a:endParaRPr sz="2000">
              <a:solidFill>
                <a:srgbClr val="FF0000"/>
              </a:solidFill>
              <a:latin typeface="Arial"/>
              <a:ea typeface="Arial"/>
              <a:cs typeface="Arial"/>
              <a:sym typeface="Arial"/>
            </a:endParaRPr>
          </a:p>
          <a:p>
            <a:pPr indent="0" lvl="0" marL="0" marR="0" rtl="0" algn="l">
              <a:spcBef>
                <a:spcPts val="0"/>
              </a:spcBef>
              <a:spcAft>
                <a:spcPts val="0"/>
              </a:spcAft>
              <a:buNone/>
            </a:pPr>
            <a:r>
              <a:rPr lang="en-US" sz="2000">
                <a:solidFill>
                  <a:srgbClr val="FF0000"/>
                </a:solidFill>
                <a:latin typeface="Arial"/>
                <a:ea typeface="Arial"/>
                <a:cs typeface="Arial"/>
                <a:sym typeface="Arial"/>
              </a:rPr>
              <a:t>Age 27-45: shared decision making </a:t>
            </a:r>
            <a:endParaRPr sz="2000">
              <a:solidFill>
                <a:srgbClr val="FF0000"/>
              </a:solidFill>
              <a:latin typeface="Arial"/>
              <a:ea typeface="Arial"/>
              <a:cs typeface="Arial"/>
              <a:sym typeface="Arial"/>
            </a:endParaRPr>
          </a:p>
          <a:p>
            <a:pPr indent="0" lvl="0" marL="0" marR="0" rtl="0" algn="l">
              <a:spcBef>
                <a:spcPts val="0"/>
              </a:spcBef>
              <a:spcAft>
                <a:spcPts val="0"/>
              </a:spcAft>
              <a:buNone/>
            </a:pPr>
            <a:r>
              <a:t/>
            </a:r>
            <a:endParaRPr sz="1800">
              <a:solidFill>
                <a:srgbClr val="FF0000"/>
              </a:solidFill>
              <a:latin typeface="Arial"/>
              <a:ea typeface="Arial"/>
              <a:cs typeface="Arial"/>
              <a:sym typeface="Arial"/>
            </a:endParaRPr>
          </a:p>
        </p:txBody>
      </p:sp>
      <p:sp>
        <p:nvSpPr>
          <p:cNvPr id="403" name="Google Shape;403;p51"/>
          <p:cNvSpPr txBox="1"/>
          <p:nvPr/>
        </p:nvSpPr>
        <p:spPr>
          <a:xfrm>
            <a:off x="8256749" y="2187020"/>
            <a:ext cx="88729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accent1"/>
                </a:solidFill>
                <a:latin typeface="Arial"/>
                <a:ea typeface="Arial"/>
                <a:cs typeface="Arial"/>
                <a:sym typeface="Arial"/>
              </a:rPr>
              <a:t>A</a:t>
            </a:r>
            <a:endParaRPr sz="4000">
              <a:solidFill>
                <a:schemeClr val="accent1"/>
              </a:solidFill>
              <a:latin typeface="Arial"/>
              <a:ea typeface="Arial"/>
              <a:cs typeface="Arial"/>
              <a:sym typeface="Arial"/>
            </a:endParaRPr>
          </a:p>
        </p:txBody>
      </p:sp>
      <p:sp>
        <p:nvSpPr>
          <p:cNvPr id="404" name="Google Shape;404;p51"/>
          <p:cNvSpPr txBox="1"/>
          <p:nvPr/>
        </p:nvSpPr>
        <p:spPr>
          <a:xfrm>
            <a:off x="8236435" y="3434502"/>
            <a:ext cx="82276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accent1"/>
                </a:solidFill>
                <a:latin typeface="Arial"/>
                <a:ea typeface="Arial"/>
                <a:cs typeface="Arial"/>
                <a:sym typeface="Arial"/>
              </a:rPr>
              <a:t>C</a:t>
            </a:r>
            <a:endParaRPr sz="4000">
              <a:solidFill>
                <a:schemeClr val="accent1"/>
              </a:solidFill>
              <a:latin typeface="Arial"/>
              <a:ea typeface="Arial"/>
              <a:cs typeface="Arial"/>
              <a:sym typeface="Arial"/>
            </a:endParaRPr>
          </a:p>
        </p:txBody>
      </p:sp>
      <p:sp>
        <p:nvSpPr>
          <p:cNvPr id="405" name="Google Shape;405;p51"/>
          <p:cNvSpPr txBox="1"/>
          <p:nvPr/>
        </p:nvSpPr>
        <p:spPr>
          <a:xfrm>
            <a:off x="8302720" y="4768247"/>
            <a:ext cx="67581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accent1"/>
                </a:solidFill>
                <a:latin typeface="Arial"/>
                <a:ea typeface="Arial"/>
                <a:cs typeface="Arial"/>
                <a:sym typeface="Arial"/>
              </a:rPr>
              <a:t>C</a:t>
            </a:r>
            <a:endParaRPr sz="4000">
              <a:solidFill>
                <a:schemeClr val="accen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1028701" y="279905"/>
            <a:ext cx="7680600" cy="12336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EAD594"/>
              </a:buClr>
              <a:buSzPts val="3600"/>
              <a:buFont typeface="Avenir"/>
              <a:buNone/>
            </a:pPr>
            <a:r>
              <a:rPr lang="en-US">
                <a:solidFill>
                  <a:srgbClr val="EAD594"/>
                </a:solidFill>
              </a:rPr>
              <a:t>THE 5 P'S OF SEXUAL HISTORY </a:t>
            </a:r>
            <a:endParaRPr/>
          </a:p>
        </p:txBody>
      </p:sp>
      <p:pic>
        <p:nvPicPr>
          <p:cNvPr descr="A list of medical information&#10;&#10;AI-generated content may be incorrect." id="113" name="Google Shape;113;p16"/>
          <p:cNvPicPr preferRelativeResize="0"/>
          <p:nvPr>
            <p:ph idx="1" type="body"/>
          </p:nvPr>
        </p:nvPicPr>
        <p:blipFill rotWithShape="1">
          <a:blip r:embed="rId3">
            <a:alphaModFix/>
          </a:blip>
          <a:srcRect b="0" l="0" r="0" t="0"/>
          <a:stretch/>
        </p:blipFill>
        <p:spPr>
          <a:xfrm>
            <a:off x="181841" y="1410191"/>
            <a:ext cx="8780318" cy="4355037"/>
          </a:xfrm>
          <a:prstGeom prst="rect">
            <a:avLst/>
          </a:prstGeom>
          <a:noFill/>
          <a:ln>
            <a:noFill/>
          </a:ln>
        </p:spPr>
      </p:pic>
      <p:sp>
        <p:nvSpPr>
          <p:cNvPr id="114" name="Google Shape;114;p16"/>
          <p:cNvSpPr txBox="1"/>
          <p:nvPr/>
        </p:nvSpPr>
        <p:spPr>
          <a:xfrm>
            <a:off x="350692" y="6065693"/>
            <a:ext cx="41433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FF0000"/>
                </a:solidFill>
                <a:latin typeface="Arial"/>
                <a:ea typeface="Arial"/>
                <a:cs typeface="Arial"/>
                <a:sym typeface="Arial"/>
              </a:rPr>
              <a:t>How you word your questions matters </a:t>
            </a:r>
            <a:endParaRPr sz="1800">
              <a:solidFill>
                <a:srgbClr val="FF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2"/>
          <p:cNvSpPr txBox="1"/>
          <p:nvPr>
            <p:ph type="title"/>
          </p:nvPr>
        </p:nvSpPr>
        <p:spPr>
          <a:xfrm>
            <a:off x="919265" y="2708"/>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MPOX </a:t>
            </a:r>
            <a:endParaRPr/>
          </a:p>
        </p:txBody>
      </p:sp>
      <p:sp>
        <p:nvSpPr>
          <p:cNvPr id="411" name="Google Shape;411;p52"/>
          <p:cNvSpPr txBox="1"/>
          <p:nvPr>
            <p:ph idx="1" type="body"/>
          </p:nvPr>
        </p:nvSpPr>
        <p:spPr>
          <a:xfrm>
            <a:off x="384250" y="1713675"/>
            <a:ext cx="8750700" cy="4395900"/>
          </a:xfrm>
          <a:prstGeom prst="rect">
            <a:avLst/>
          </a:prstGeom>
          <a:noFill/>
          <a:ln>
            <a:noFill/>
          </a:ln>
        </p:spPr>
        <p:txBody>
          <a:bodyPr anchorCtr="0" anchor="t" bIns="45700" lIns="91425" spcFirstLastPara="1" rIns="91425" wrap="square" tIns="45700">
            <a:normAutofit fontScale="92500" lnSpcReduction="20000"/>
          </a:bodyPr>
          <a:lstStyle/>
          <a:p>
            <a:pPr indent="-247650" lvl="0" marL="228600" rtl="0" algn="l">
              <a:lnSpc>
                <a:spcPct val="120000"/>
              </a:lnSpc>
              <a:spcBef>
                <a:spcPts val="0"/>
              </a:spcBef>
              <a:spcAft>
                <a:spcPts val="0"/>
              </a:spcAft>
              <a:buClr>
                <a:schemeClr val="dk1"/>
              </a:buClr>
              <a:buSzPct val="100000"/>
              <a:buChar char="•"/>
            </a:pPr>
            <a:r>
              <a:rPr lang="en-US"/>
              <a:t>Previously known as monkeypox, a type of orthopox virus</a:t>
            </a:r>
            <a:endParaRPr/>
          </a:p>
          <a:p>
            <a:pPr indent="-247650" lvl="0" marL="228600" rtl="0" algn="l">
              <a:lnSpc>
                <a:spcPct val="120000"/>
              </a:lnSpc>
              <a:spcBef>
                <a:spcPts val="1000"/>
              </a:spcBef>
              <a:spcAft>
                <a:spcPts val="0"/>
              </a:spcAft>
              <a:buClr>
                <a:schemeClr val="dk1"/>
              </a:buClr>
              <a:buSzPct val="100000"/>
              <a:buChar char="•"/>
            </a:pPr>
            <a:r>
              <a:rPr lang="en-US"/>
              <a:t>Global outbreak occurred in 2022</a:t>
            </a:r>
            <a:endParaRPr/>
          </a:p>
          <a:p>
            <a:pPr indent="-247650" lvl="0" marL="228600" rtl="0" algn="l">
              <a:lnSpc>
                <a:spcPct val="120000"/>
              </a:lnSpc>
              <a:spcBef>
                <a:spcPts val="1000"/>
              </a:spcBef>
              <a:spcAft>
                <a:spcPts val="0"/>
              </a:spcAft>
              <a:buClr>
                <a:schemeClr val="dk1"/>
              </a:buClr>
              <a:buSzPct val="100000"/>
              <a:buChar char="•"/>
            </a:pPr>
            <a:r>
              <a:rPr lang="en-US"/>
              <a:t>Person-to-person transmission mainly through sexual contact</a:t>
            </a:r>
            <a:endParaRPr/>
          </a:p>
          <a:p>
            <a:pPr indent="-247650" lvl="1" marL="685800" rtl="0" algn="l">
              <a:lnSpc>
                <a:spcPct val="120000"/>
              </a:lnSpc>
              <a:spcBef>
                <a:spcPts val="500"/>
              </a:spcBef>
              <a:spcAft>
                <a:spcPts val="0"/>
              </a:spcAft>
              <a:buClr>
                <a:schemeClr val="dk1"/>
              </a:buClr>
              <a:buSzPct val="100000"/>
              <a:buFont typeface="Courier New"/>
              <a:buChar char="o"/>
            </a:pPr>
            <a:r>
              <a:rPr lang="en-US"/>
              <a:t>Majority affected were men who have sex with men </a:t>
            </a:r>
            <a:endParaRPr/>
          </a:p>
          <a:p>
            <a:pPr indent="-247650" lvl="0" marL="228600" rtl="0" algn="l">
              <a:lnSpc>
                <a:spcPct val="120000"/>
              </a:lnSpc>
              <a:spcBef>
                <a:spcPts val="1000"/>
              </a:spcBef>
              <a:spcAft>
                <a:spcPts val="0"/>
              </a:spcAft>
              <a:buClr>
                <a:schemeClr val="dk1"/>
              </a:buClr>
              <a:buSzPct val="100000"/>
              <a:buChar char="•"/>
            </a:pPr>
            <a:r>
              <a:rPr lang="en-US"/>
              <a:t>Painful, firm, vesicular or pustular lesions</a:t>
            </a:r>
            <a:endParaRPr/>
          </a:p>
          <a:p>
            <a:pPr indent="-247650" lvl="1" marL="685800" rtl="0" algn="l">
              <a:lnSpc>
                <a:spcPct val="120000"/>
              </a:lnSpc>
              <a:spcBef>
                <a:spcPts val="500"/>
              </a:spcBef>
              <a:spcAft>
                <a:spcPts val="0"/>
              </a:spcAft>
              <a:buClr>
                <a:schemeClr val="dk1"/>
              </a:buClr>
              <a:buSzPct val="100000"/>
              <a:buFont typeface="Courier New"/>
              <a:buChar char="o"/>
            </a:pPr>
            <a:r>
              <a:rPr lang="en-US"/>
              <a:t>Umbilicated center, then crust over</a:t>
            </a:r>
            <a:endParaRPr/>
          </a:p>
          <a:p>
            <a:pPr indent="-247650" lvl="1" marL="685800" rtl="0" algn="l">
              <a:lnSpc>
                <a:spcPct val="120000"/>
              </a:lnSpc>
              <a:spcBef>
                <a:spcPts val="500"/>
              </a:spcBef>
              <a:spcAft>
                <a:spcPts val="0"/>
              </a:spcAft>
              <a:buClr>
                <a:schemeClr val="dk1"/>
              </a:buClr>
              <a:buSzPct val="100000"/>
              <a:buFont typeface="Courier New"/>
              <a:buChar char="o"/>
            </a:pPr>
            <a:r>
              <a:rPr lang="en-US"/>
              <a:t>Typically last for 2-4 weeks </a:t>
            </a:r>
            <a:endParaRPr/>
          </a:p>
          <a:p>
            <a:pPr indent="-247650" lvl="1" marL="685800" rtl="0" algn="l">
              <a:lnSpc>
                <a:spcPct val="120000"/>
              </a:lnSpc>
              <a:spcBef>
                <a:spcPts val="500"/>
              </a:spcBef>
              <a:spcAft>
                <a:spcPts val="0"/>
              </a:spcAft>
              <a:buClr>
                <a:schemeClr val="dk1"/>
              </a:buClr>
              <a:buSzPct val="100000"/>
              <a:buFont typeface="Courier New"/>
              <a:buChar char="o"/>
            </a:pPr>
            <a:r>
              <a:rPr lang="en-US"/>
              <a:t>Associated symptoms: fevers, headaches, malaise, lymphadenopathy</a:t>
            </a:r>
            <a:endParaRPr/>
          </a:p>
          <a:p>
            <a:pPr indent="-247650" lvl="1" marL="685800" rtl="0" algn="l">
              <a:lnSpc>
                <a:spcPct val="120000"/>
              </a:lnSpc>
              <a:spcBef>
                <a:spcPts val="500"/>
              </a:spcBef>
              <a:spcAft>
                <a:spcPts val="0"/>
              </a:spcAft>
              <a:buClr>
                <a:schemeClr val="dk1"/>
              </a:buClr>
              <a:buSzPct val="100000"/>
              <a:buFont typeface="Courier New"/>
              <a:buChar char="o"/>
            </a:pPr>
            <a:r>
              <a:rPr lang="en-US"/>
              <a:t>Diagnosis: DNA PCR from swab from lesion (do not unroof or aspirate) </a:t>
            </a:r>
            <a:endParaRPr/>
          </a:p>
          <a:p>
            <a:pPr indent="-247650" lvl="1" marL="685800" rtl="0" algn="l">
              <a:lnSpc>
                <a:spcPct val="120000"/>
              </a:lnSpc>
              <a:spcBef>
                <a:spcPts val="500"/>
              </a:spcBef>
              <a:spcAft>
                <a:spcPts val="0"/>
              </a:spcAft>
              <a:buClr>
                <a:schemeClr val="dk1"/>
              </a:buClr>
              <a:buSzPct val="100000"/>
              <a:buFont typeface="Courier New"/>
              <a:buChar char="o"/>
            </a:pPr>
            <a:r>
              <a:rPr lang="en-US"/>
              <a:t>Treatment: usually self-resolves, if severe or pregnant - treat with Tecovirimat (antiviral)</a:t>
            </a:r>
            <a:endParaRPr/>
          </a:p>
          <a:p>
            <a:pPr indent="-247650" lvl="1" marL="685800" rtl="0" algn="l">
              <a:lnSpc>
                <a:spcPct val="120000"/>
              </a:lnSpc>
              <a:spcBef>
                <a:spcPts val="500"/>
              </a:spcBef>
              <a:spcAft>
                <a:spcPts val="0"/>
              </a:spcAft>
              <a:buClr>
                <a:schemeClr val="dk1"/>
              </a:buClr>
              <a:buSzPct val="100000"/>
              <a:buFont typeface="Courier New"/>
              <a:buChar char="o"/>
            </a:pPr>
            <a:r>
              <a:rPr lang="en-US"/>
              <a:t>Vaccination: JYNNEOS vaccine – for those at increased risk of exposure </a:t>
            </a:r>
            <a:endParaRPr/>
          </a:p>
        </p:txBody>
      </p:sp>
      <p:sp>
        <p:nvSpPr>
          <p:cNvPr id="412" name="Google Shape;412;p52"/>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pic>
        <p:nvPicPr>
          <p:cNvPr descr="Sunny Handy" id="413" name="Google Shape;413;p52"/>
          <p:cNvPicPr preferRelativeResize="0"/>
          <p:nvPr/>
        </p:nvPicPr>
        <p:blipFill rotWithShape="1">
          <a:blip r:embed="rId3">
            <a:alphaModFix/>
          </a:blip>
          <a:srcRect b="0" l="0" r="0" t="0"/>
          <a:stretch/>
        </p:blipFill>
        <p:spPr>
          <a:xfrm>
            <a:off x="72214" y="665933"/>
            <a:ext cx="736480" cy="72554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3"/>
          <p:cNvSpPr txBox="1"/>
          <p:nvPr>
            <p:ph type="title"/>
          </p:nvPr>
        </p:nvSpPr>
        <p:spPr>
          <a:xfrm>
            <a:off x="1028701" y="793080"/>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MPOX LESIONS</a:t>
            </a:r>
            <a:endParaRPr/>
          </a:p>
        </p:txBody>
      </p:sp>
      <p:pic>
        <p:nvPicPr>
          <p:cNvPr descr="How high is the risk of catching mpox and how can I protect myself? – UK  Health Security Agency" id="420" name="Google Shape;420;p53"/>
          <p:cNvPicPr preferRelativeResize="0"/>
          <p:nvPr>
            <p:ph idx="1" type="body"/>
          </p:nvPr>
        </p:nvPicPr>
        <p:blipFill rotWithShape="1">
          <a:blip r:embed="rId3">
            <a:alphaModFix/>
          </a:blip>
          <a:srcRect b="0" l="0" r="0" t="0"/>
          <a:stretch/>
        </p:blipFill>
        <p:spPr>
          <a:xfrm>
            <a:off x="2196702" y="2114550"/>
            <a:ext cx="5344320" cy="3956050"/>
          </a:xfrm>
          <a:prstGeom prst="rect">
            <a:avLst/>
          </a:prstGeom>
          <a:noFill/>
          <a:ln>
            <a:noFill/>
          </a:ln>
        </p:spPr>
      </p:pic>
      <p:sp>
        <p:nvSpPr>
          <p:cNvPr id="421" name="Google Shape;421;p53"/>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422" name="Google Shape;422;p53"/>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4"/>
          <p:cNvSpPr txBox="1"/>
          <p:nvPr>
            <p:ph type="title"/>
          </p:nvPr>
        </p:nvSpPr>
        <p:spPr>
          <a:xfrm>
            <a:off x="698322" y="3073476"/>
            <a:ext cx="7990184" cy="1132258"/>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Clr>
                <a:schemeClr val="dk1"/>
              </a:buClr>
              <a:buSzPts val="3600"/>
              <a:buFont typeface="Avenir"/>
              <a:buNone/>
            </a:pPr>
            <a:r>
              <a:rPr lang="en-US"/>
              <a:t>HIV AND HEPATITIS B &amp; C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5"/>
          <p:cNvSpPr txBox="1"/>
          <p:nvPr>
            <p:ph type="title"/>
          </p:nvPr>
        </p:nvSpPr>
        <p:spPr>
          <a:xfrm>
            <a:off x="1028701" y="793080"/>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HIV</a:t>
            </a:r>
            <a:endParaRPr/>
          </a:p>
        </p:txBody>
      </p:sp>
      <p:sp>
        <p:nvSpPr>
          <p:cNvPr id="435" name="Google Shape;435;p55"/>
          <p:cNvSpPr txBox="1"/>
          <p:nvPr>
            <p:ph idx="1" type="body"/>
          </p:nvPr>
        </p:nvSpPr>
        <p:spPr>
          <a:xfrm>
            <a:off x="1028701" y="2114940"/>
            <a:ext cx="7680677" cy="3956179"/>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USPSTF (2019)</a:t>
            </a:r>
            <a:endParaRPr/>
          </a:p>
          <a:p>
            <a:pPr indent="-228600" lvl="1" marL="685800" rtl="0" algn="l">
              <a:lnSpc>
                <a:spcPct val="120000"/>
              </a:lnSpc>
              <a:spcBef>
                <a:spcPts val="500"/>
              </a:spcBef>
              <a:spcAft>
                <a:spcPts val="0"/>
              </a:spcAft>
              <a:buClr>
                <a:schemeClr val="dk1"/>
              </a:buClr>
              <a:buSzPts val="2000"/>
              <a:buFont typeface="Courier New"/>
              <a:buChar char="o"/>
            </a:pPr>
            <a:r>
              <a:rPr lang="en-US"/>
              <a:t>Screen those age 15-65 y/o or any age if at increased risk (no recommendation for frequency) </a:t>
            </a:r>
            <a:endParaRPr/>
          </a:p>
          <a:p>
            <a:pPr indent="-228600" lvl="1" marL="685800" rtl="0" algn="l">
              <a:lnSpc>
                <a:spcPct val="120000"/>
              </a:lnSpc>
              <a:spcBef>
                <a:spcPts val="500"/>
              </a:spcBef>
              <a:spcAft>
                <a:spcPts val="0"/>
              </a:spcAft>
              <a:buClr>
                <a:schemeClr val="dk1"/>
              </a:buClr>
              <a:buSzPts val="2000"/>
              <a:buFont typeface="Courier New"/>
              <a:buChar char="o"/>
            </a:pPr>
            <a:r>
              <a:rPr lang="en-US"/>
              <a:t>Screen all pregnant persons at least once each pregnancy </a:t>
            </a:r>
            <a:endParaRPr/>
          </a:p>
          <a:p>
            <a:pPr indent="-228600" lvl="0" marL="228600" rtl="0" algn="l">
              <a:lnSpc>
                <a:spcPct val="120000"/>
              </a:lnSpc>
              <a:spcBef>
                <a:spcPts val="1000"/>
              </a:spcBef>
              <a:spcAft>
                <a:spcPts val="0"/>
              </a:spcAft>
              <a:buClr>
                <a:schemeClr val="dk1"/>
              </a:buClr>
              <a:buSzPts val="2000"/>
              <a:buChar char="•"/>
            </a:pPr>
            <a:r>
              <a:rPr b="1" lang="en-US"/>
              <a:t>Stay tuned for updates from USPSTF!</a:t>
            </a:r>
            <a:endParaRPr/>
          </a:p>
          <a:p>
            <a:pPr indent="-101600" lvl="0" marL="228600" rtl="0" algn="l">
              <a:lnSpc>
                <a:spcPct val="120000"/>
              </a:lnSpc>
              <a:spcBef>
                <a:spcPts val="1000"/>
              </a:spcBef>
              <a:spcAft>
                <a:spcPts val="0"/>
              </a:spcAft>
              <a:buClr>
                <a:schemeClr val="dk1"/>
              </a:buClr>
              <a:buSzPts val="2000"/>
              <a:buNone/>
            </a:pPr>
            <a:r>
              <a:t/>
            </a:r>
            <a:endParaRPr/>
          </a:p>
          <a:p>
            <a:pPr indent="-101600" lvl="1" marL="685800" rtl="0" algn="l">
              <a:lnSpc>
                <a:spcPct val="120000"/>
              </a:lnSpc>
              <a:spcBef>
                <a:spcPts val="500"/>
              </a:spcBef>
              <a:spcAft>
                <a:spcPts val="0"/>
              </a:spcAft>
              <a:buClr>
                <a:schemeClr val="dk1"/>
              </a:buClr>
              <a:buSzPts val="2000"/>
              <a:buFont typeface="Courier New"/>
              <a:buNone/>
            </a:pPr>
            <a:r>
              <a:t/>
            </a:r>
            <a:endParaRPr/>
          </a:p>
        </p:txBody>
      </p:sp>
      <p:sp>
        <p:nvSpPr>
          <p:cNvPr id="436" name="Google Shape;436;p55"/>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437" name="Google Shape;437;p55"/>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pic>
        <p:nvPicPr>
          <p:cNvPr descr="Sun on horizon over beach" id="438" name="Google Shape;438;p55"/>
          <p:cNvPicPr preferRelativeResize="0"/>
          <p:nvPr/>
        </p:nvPicPr>
        <p:blipFill rotWithShape="1">
          <a:blip r:embed="rId3">
            <a:alphaModFix/>
          </a:blip>
          <a:srcRect b="0" l="0" r="0" t="0"/>
          <a:stretch/>
        </p:blipFill>
        <p:spPr>
          <a:xfrm flipH="1">
            <a:off x="165677" y="3886264"/>
            <a:ext cx="653143" cy="418885"/>
          </a:xfrm>
          <a:prstGeom prst="rect">
            <a:avLst/>
          </a:prstGeom>
          <a:noFill/>
          <a:ln>
            <a:noFill/>
          </a:ln>
        </p:spPr>
      </p:pic>
      <p:pic>
        <p:nvPicPr>
          <p:cNvPr descr="Sunny Handy" id="439" name="Google Shape;439;p55"/>
          <p:cNvPicPr preferRelativeResize="0"/>
          <p:nvPr/>
        </p:nvPicPr>
        <p:blipFill rotWithShape="1">
          <a:blip r:embed="rId4">
            <a:alphaModFix/>
          </a:blip>
          <a:srcRect b="0" l="0" r="0" t="0"/>
          <a:stretch/>
        </p:blipFill>
        <p:spPr>
          <a:xfrm>
            <a:off x="165664" y="2026583"/>
            <a:ext cx="736480" cy="72554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6"/>
          <p:cNvSpPr txBox="1"/>
          <p:nvPr>
            <p:ph type="title"/>
          </p:nvPr>
        </p:nvSpPr>
        <p:spPr>
          <a:xfrm>
            <a:off x="214010" y="2708"/>
            <a:ext cx="8373772" cy="1294285"/>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PREP  (HIV PRE-EXPOSURE PROPHYLAXIS) </a:t>
            </a:r>
            <a:endParaRPr/>
          </a:p>
        </p:txBody>
      </p:sp>
      <p:sp>
        <p:nvSpPr>
          <p:cNvPr id="446" name="Google Shape;446;p56"/>
          <p:cNvSpPr txBox="1"/>
          <p:nvPr>
            <p:ph idx="1" type="body"/>
          </p:nvPr>
        </p:nvSpPr>
        <p:spPr>
          <a:xfrm>
            <a:off x="676074" y="1604238"/>
            <a:ext cx="8483208" cy="3956179"/>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120000"/>
              </a:lnSpc>
              <a:spcBef>
                <a:spcPts val="0"/>
              </a:spcBef>
              <a:spcAft>
                <a:spcPts val="0"/>
              </a:spcAft>
              <a:buClr>
                <a:schemeClr val="dk1"/>
              </a:buClr>
              <a:buSzPct val="100000"/>
              <a:buChar char="•"/>
            </a:pPr>
            <a:r>
              <a:rPr lang="en-US"/>
              <a:t>Antiretroviral</a:t>
            </a:r>
            <a:r>
              <a:rPr lang="en-US"/>
              <a:t> therapy used to help prevent HIV in high risk individuals </a:t>
            </a:r>
            <a:endParaRPr/>
          </a:p>
          <a:p>
            <a:pPr indent="-228600" lvl="0" marL="228600" rtl="0" algn="l">
              <a:lnSpc>
                <a:spcPct val="120000"/>
              </a:lnSpc>
              <a:spcBef>
                <a:spcPts val="1000"/>
              </a:spcBef>
              <a:spcAft>
                <a:spcPts val="0"/>
              </a:spcAft>
              <a:buClr>
                <a:schemeClr val="dk1"/>
              </a:buClr>
              <a:buSzPct val="100000"/>
              <a:buChar char="•"/>
            </a:pPr>
            <a:r>
              <a:rPr lang="en-US"/>
              <a:t>Discuss with all sexually active individuals </a:t>
            </a:r>
            <a:endParaRPr/>
          </a:p>
          <a:p>
            <a:pPr indent="-228600" lvl="0" marL="228600" rtl="0" algn="l">
              <a:lnSpc>
                <a:spcPct val="120000"/>
              </a:lnSpc>
              <a:spcBef>
                <a:spcPts val="1000"/>
              </a:spcBef>
              <a:spcAft>
                <a:spcPts val="0"/>
              </a:spcAft>
              <a:buClr>
                <a:schemeClr val="dk1"/>
              </a:buClr>
              <a:buSzPct val="100000"/>
              <a:buChar char="•"/>
            </a:pPr>
            <a:r>
              <a:rPr lang="en-US"/>
              <a:t>Asses risk over the last 6 months</a:t>
            </a:r>
            <a:endParaRPr/>
          </a:p>
          <a:p>
            <a:pPr indent="-228600" lvl="1" marL="685800" rtl="0" algn="l">
              <a:lnSpc>
                <a:spcPct val="120000"/>
              </a:lnSpc>
              <a:spcBef>
                <a:spcPts val="500"/>
              </a:spcBef>
              <a:spcAft>
                <a:spcPts val="0"/>
              </a:spcAft>
              <a:buClr>
                <a:schemeClr val="dk1"/>
              </a:buClr>
              <a:buSzPct val="100000"/>
              <a:buChar char="•"/>
            </a:pPr>
            <a:r>
              <a:rPr lang="en-US"/>
              <a:t>Sexual practices </a:t>
            </a:r>
            <a:endParaRPr/>
          </a:p>
          <a:p>
            <a:pPr indent="-228600" lvl="1" marL="685800" rtl="0" algn="l">
              <a:lnSpc>
                <a:spcPct val="120000"/>
              </a:lnSpc>
              <a:spcBef>
                <a:spcPts val="500"/>
              </a:spcBef>
              <a:spcAft>
                <a:spcPts val="0"/>
              </a:spcAft>
              <a:buClr>
                <a:schemeClr val="dk1"/>
              </a:buClr>
              <a:buSzPct val="100000"/>
              <a:buChar char="•"/>
            </a:pPr>
            <a:r>
              <a:rPr lang="en-US"/>
              <a:t>Other STIs</a:t>
            </a:r>
            <a:endParaRPr/>
          </a:p>
          <a:p>
            <a:pPr indent="-228600" lvl="1" marL="685800" rtl="0" algn="l">
              <a:lnSpc>
                <a:spcPct val="120000"/>
              </a:lnSpc>
              <a:spcBef>
                <a:spcPts val="500"/>
              </a:spcBef>
              <a:spcAft>
                <a:spcPts val="0"/>
              </a:spcAft>
              <a:buClr>
                <a:schemeClr val="dk1"/>
              </a:buClr>
              <a:buSzPct val="100000"/>
              <a:buChar char="•"/>
            </a:pPr>
            <a:r>
              <a:rPr lang="en-US"/>
              <a:t>IVDU</a:t>
            </a:r>
            <a:endParaRPr/>
          </a:p>
          <a:p>
            <a:pPr indent="-228600" lvl="0" marL="228600" rtl="0" algn="l">
              <a:lnSpc>
                <a:spcPct val="120000"/>
              </a:lnSpc>
              <a:spcBef>
                <a:spcPts val="1000"/>
              </a:spcBef>
              <a:spcAft>
                <a:spcPts val="0"/>
              </a:spcAft>
              <a:buClr>
                <a:schemeClr val="dk1"/>
              </a:buClr>
              <a:buSzPct val="100000"/>
              <a:buFont typeface="Arial"/>
              <a:buChar char="•"/>
            </a:pPr>
            <a:r>
              <a:rPr lang="en-US"/>
              <a:t>PrEP options </a:t>
            </a:r>
            <a:endParaRPr>
              <a:latin typeface="Arial"/>
              <a:ea typeface="Arial"/>
              <a:cs typeface="Arial"/>
              <a:sym typeface="Arial"/>
            </a:endParaRPr>
          </a:p>
          <a:p>
            <a:pPr indent="-285750" lvl="1" marL="685800" rtl="0" algn="l">
              <a:lnSpc>
                <a:spcPct val="120000"/>
              </a:lnSpc>
              <a:spcBef>
                <a:spcPts val="500"/>
              </a:spcBef>
              <a:spcAft>
                <a:spcPts val="0"/>
              </a:spcAft>
              <a:buClr>
                <a:schemeClr val="dk1"/>
              </a:buClr>
              <a:buSzPct val="100000"/>
              <a:buFont typeface="Avenir"/>
              <a:buChar char="•"/>
            </a:pPr>
            <a:r>
              <a:rPr lang="en-US"/>
              <a:t>Tenofovir disoproxil fumarate and emtricitabine (TDF-FTC) - Truvada</a:t>
            </a:r>
            <a:endParaRPr/>
          </a:p>
          <a:p>
            <a:pPr indent="-285750" lvl="1" marL="685800" rtl="0" algn="l">
              <a:lnSpc>
                <a:spcPct val="120000"/>
              </a:lnSpc>
              <a:spcBef>
                <a:spcPts val="500"/>
              </a:spcBef>
              <a:spcAft>
                <a:spcPts val="0"/>
              </a:spcAft>
              <a:buClr>
                <a:schemeClr val="dk1"/>
              </a:buClr>
              <a:buSzPct val="100000"/>
              <a:buFont typeface="Arial"/>
              <a:buChar char="•"/>
            </a:pPr>
            <a:r>
              <a:rPr lang="en-US"/>
              <a:t>Tenofovir alafenamide and emtricitabine (TAF-FTC) -</a:t>
            </a:r>
            <a:r>
              <a:rPr lang="en-US"/>
              <a:t> Descovy </a:t>
            </a:r>
            <a:endParaRPr/>
          </a:p>
          <a:p>
            <a:pPr indent="-285750" lvl="1" marL="685800" rtl="0" algn="l">
              <a:lnSpc>
                <a:spcPct val="120000"/>
              </a:lnSpc>
              <a:spcBef>
                <a:spcPts val="500"/>
              </a:spcBef>
              <a:spcAft>
                <a:spcPts val="0"/>
              </a:spcAft>
              <a:buClr>
                <a:schemeClr val="dk1"/>
              </a:buClr>
              <a:buSzPct val="100000"/>
              <a:buFont typeface="Arial"/>
              <a:buChar char="•"/>
            </a:pPr>
            <a:r>
              <a:rPr lang="en-US"/>
              <a:t>Cabotegravir – Apretude, Vocabria </a:t>
            </a:r>
            <a:endParaRPr/>
          </a:p>
          <a:p>
            <a:pPr indent="-285750" lvl="1" marL="685800" rtl="0" algn="l">
              <a:lnSpc>
                <a:spcPct val="120000"/>
              </a:lnSpc>
              <a:spcBef>
                <a:spcPts val="500"/>
              </a:spcBef>
              <a:spcAft>
                <a:spcPts val="0"/>
              </a:spcAft>
              <a:buClr>
                <a:schemeClr val="dk1"/>
              </a:buClr>
              <a:buSzPct val="100000"/>
              <a:buFont typeface="Arial"/>
              <a:buChar char="•"/>
            </a:pPr>
            <a:r>
              <a:rPr b="1" lang="en-US"/>
              <a:t>Lenacapavir – </a:t>
            </a:r>
            <a:r>
              <a:rPr lang="en-US"/>
              <a:t>SubQ every 6 months </a:t>
            </a:r>
            <a:endParaRPr/>
          </a:p>
          <a:p>
            <a:pPr indent="-228600" lvl="2" marL="1143000" rtl="0" algn="l">
              <a:lnSpc>
                <a:spcPct val="120000"/>
              </a:lnSpc>
              <a:spcBef>
                <a:spcPts val="500"/>
              </a:spcBef>
              <a:spcAft>
                <a:spcPts val="0"/>
              </a:spcAft>
              <a:buClr>
                <a:schemeClr val="dk1"/>
              </a:buClr>
              <a:buSzPct val="100000"/>
              <a:buFont typeface="Noto Sans Symbols"/>
              <a:buChar char="▪"/>
            </a:pPr>
            <a:r>
              <a:rPr b="1" lang="en-US"/>
              <a:t>Not yet approved for use in the US </a:t>
            </a:r>
            <a:endParaRPr/>
          </a:p>
        </p:txBody>
      </p:sp>
      <p:pic>
        <p:nvPicPr>
          <p:cNvPr descr="Sun on horizon over beach" id="447" name="Google Shape;447;p56"/>
          <p:cNvPicPr preferRelativeResize="0"/>
          <p:nvPr/>
        </p:nvPicPr>
        <p:blipFill rotWithShape="1">
          <a:blip r:embed="rId3">
            <a:alphaModFix/>
          </a:blip>
          <a:srcRect b="0" l="0" r="0" t="0"/>
          <a:stretch/>
        </p:blipFill>
        <p:spPr>
          <a:xfrm flipH="1">
            <a:off x="352628" y="4941547"/>
            <a:ext cx="653143" cy="41888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7"/>
          <p:cNvSpPr txBox="1"/>
          <p:nvPr>
            <p:ph type="title"/>
          </p:nvPr>
        </p:nvSpPr>
        <p:spPr>
          <a:xfrm>
            <a:off x="554478" y="245899"/>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HIV PREP – INITIAL EVALUATION </a:t>
            </a:r>
            <a:endParaRPr/>
          </a:p>
        </p:txBody>
      </p:sp>
      <p:sp>
        <p:nvSpPr>
          <p:cNvPr id="454" name="Google Shape;454;p57"/>
          <p:cNvSpPr txBox="1"/>
          <p:nvPr>
            <p:ph idx="1" type="body"/>
          </p:nvPr>
        </p:nvSpPr>
        <p:spPr>
          <a:xfrm>
            <a:off x="554478" y="1482642"/>
            <a:ext cx="7680677" cy="3956179"/>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20000"/>
              </a:lnSpc>
              <a:spcBef>
                <a:spcPts val="0"/>
              </a:spcBef>
              <a:spcAft>
                <a:spcPts val="0"/>
              </a:spcAft>
              <a:buClr>
                <a:schemeClr val="dk1"/>
              </a:buClr>
              <a:buSzPts val="2000"/>
              <a:buChar char="•"/>
            </a:pPr>
            <a:r>
              <a:rPr lang="en-US"/>
              <a:t>Prior to initiation of PrEP </a:t>
            </a:r>
            <a:endParaRPr/>
          </a:p>
          <a:p>
            <a:pPr indent="-285750" lvl="1" marL="685800" rtl="0" algn="l">
              <a:lnSpc>
                <a:spcPct val="120000"/>
              </a:lnSpc>
              <a:spcBef>
                <a:spcPts val="500"/>
              </a:spcBef>
              <a:spcAft>
                <a:spcPts val="0"/>
              </a:spcAft>
              <a:buClr>
                <a:schemeClr val="dk1"/>
              </a:buClr>
              <a:buSzPts val="2000"/>
              <a:buFont typeface="Courier New"/>
              <a:buChar char="o"/>
            </a:pPr>
            <a:r>
              <a:rPr lang="en-US"/>
              <a:t>Test for HIV within 1 week of initiation </a:t>
            </a:r>
            <a:endParaRPr/>
          </a:p>
          <a:p>
            <a:pPr indent="-228600" lvl="2" marL="1143000" rtl="0" algn="l">
              <a:lnSpc>
                <a:spcPct val="120000"/>
              </a:lnSpc>
              <a:spcBef>
                <a:spcPts val="500"/>
              </a:spcBef>
              <a:spcAft>
                <a:spcPts val="0"/>
              </a:spcAft>
              <a:buClr>
                <a:schemeClr val="dk1"/>
              </a:buClr>
              <a:buSzPts val="1800"/>
              <a:buFont typeface="Noto Sans Symbols"/>
              <a:buChar char="▪"/>
            </a:pPr>
            <a:r>
              <a:rPr lang="en-US"/>
              <a:t>Antigen/antibody and/or HIV RNA depending on risk, symptoms, and intended regimen</a:t>
            </a:r>
            <a:endParaRPr/>
          </a:p>
          <a:p>
            <a:pPr indent="-285750" lvl="1" marL="685800" rtl="0" algn="l">
              <a:lnSpc>
                <a:spcPct val="120000"/>
              </a:lnSpc>
              <a:spcBef>
                <a:spcPts val="500"/>
              </a:spcBef>
              <a:spcAft>
                <a:spcPts val="0"/>
              </a:spcAft>
              <a:buClr>
                <a:schemeClr val="dk1"/>
              </a:buClr>
              <a:buSzPts val="2000"/>
              <a:buFont typeface="Courier New"/>
              <a:buChar char="o"/>
            </a:pPr>
            <a:r>
              <a:rPr lang="en-US"/>
              <a:t>STI screening </a:t>
            </a:r>
            <a:endParaRPr/>
          </a:p>
          <a:p>
            <a:pPr indent="-285750" lvl="1" marL="685800" rtl="0" algn="l">
              <a:lnSpc>
                <a:spcPct val="120000"/>
              </a:lnSpc>
              <a:spcBef>
                <a:spcPts val="500"/>
              </a:spcBef>
              <a:spcAft>
                <a:spcPts val="0"/>
              </a:spcAft>
              <a:buClr>
                <a:schemeClr val="dk1"/>
              </a:buClr>
              <a:buSzPts val="2000"/>
              <a:buFont typeface="Courier New"/>
              <a:buChar char="o"/>
            </a:pPr>
            <a:r>
              <a:rPr lang="en-US"/>
              <a:t>GFR &gt;30 </a:t>
            </a:r>
            <a:endParaRPr/>
          </a:p>
          <a:p>
            <a:pPr indent="-285750" lvl="1" marL="685800" rtl="0" algn="l">
              <a:lnSpc>
                <a:spcPct val="120000"/>
              </a:lnSpc>
              <a:spcBef>
                <a:spcPts val="500"/>
              </a:spcBef>
              <a:spcAft>
                <a:spcPts val="0"/>
              </a:spcAft>
              <a:buClr>
                <a:schemeClr val="dk1"/>
              </a:buClr>
              <a:buSzPts val="2000"/>
              <a:buFont typeface="Courier New"/>
              <a:buChar char="o"/>
            </a:pPr>
            <a:r>
              <a:rPr lang="en-US"/>
              <a:t>Screen for Hep B, Hep C </a:t>
            </a:r>
            <a:endParaRPr/>
          </a:p>
          <a:p>
            <a:pPr indent="-285750" lvl="1" marL="685800" rtl="0" algn="l">
              <a:lnSpc>
                <a:spcPct val="120000"/>
              </a:lnSpc>
              <a:spcBef>
                <a:spcPts val="500"/>
              </a:spcBef>
              <a:spcAft>
                <a:spcPts val="0"/>
              </a:spcAft>
              <a:buClr>
                <a:schemeClr val="dk1"/>
              </a:buClr>
              <a:buSzPts val="2000"/>
              <a:buFont typeface="Courier New"/>
              <a:buChar char="o"/>
            </a:pPr>
            <a:r>
              <a:rPr lang="en-US"/>
              <a:t>UA if at risk for renal disease (DM, HTN)</a:t>
            </a:r>
            <a:endParaRPr/>
          </a:p>
          <a:p>
            <a:pPr indent="-285750" lvl="1" marL="685800" rtl="0" algn="l">
              <a:lnSpc>
                <a:spcPct val="120000"/>
              </a:lnSpc>
              <a:spcBef>
                <a:spcPts val="500"/>
              </a:spcBef>
              <a:spcAft>
                <a:spcPts val="0"/>
              </a:spcAft>
              <a:buClr>
                <a:schemeClr val="dk1"/>
              </a:buClr>
              <a:buSzPts val="2000"/>
              <a:buFont typeface="Courier New"/>
              <a:buChar char="o"/>
            </a:pPr>
            <a:r>
              <a:rPr lang="en-US"/>
              <a:t>DXA if known or high risk for osteoporosis </a:t>
            </a:r>
            <a:endParaRPr/>
          </a:p>
          <a:p>
            <a:pPr indent="-285750" lvl="1" marL="685800" rtl="0" algn="l">
              <a:lnSpc>
                <a:spcPct val="120000"/>
              </a:lnSpc>
              <a:spcBef>
                <a:spcPts val="500"/>
              </a:spcBef>
              <a:spcAft>
                <a:spcPts val="0"/>
              </a:spcAft>
              <a:buClr>
                <a:schemeClr val="dk1"/>
              </a:buClr>
              <a:buSzPts val="2000"/>
              <a:buFont typeface="Courier New"/>
              <a:buChar char="o"/>
            </a:pPr>
            <a:r>
              <a:rPr lang="en-US"/>
              <a:t>Lipid panel (if considering Truvada)</a:t>
            </a:r>
            <a:endParaRPr/>
          </a:p>
          <a:p>
            <a:pPr indent="-285750" lvl="1" marL="685800" rtl="0" algn="l">
              <a:lnSpc>
                <a:spcPct val="120000"/>
              </a:lnSpc>
              <a:spcBef>
                <a:spcPts val="500"/>
              </a:spcBef>
              <a:spcAft>
                <a:spcPts val="0"/>
              </a:spcAft>
              <a:buClr>
                <a:schemeClr val="dk1"/>
              </a:buClr>
              <a:buSzPts val="2000"/>
              <a:buFont typeface="Courier New"/>
              <a:buChar char="o"/>
            </a:pPr>
            <a:r>
              <a:rPr lang="en-US"/>
              <a:t>Pregnancy test</a:t>
            </a:r>
            <a:endParaRPr/>
          </a:p>
        </p:txBody>
      </p:sp>
      <p:sp>
        <p:nvSpPr>
          <p:cNvPr id="455" name="Google Shape;455;p57"/>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456" name="Google Shape;456;p57"/>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
        <p:nvSpPr>
          <p:cNvPr id="457" name="Google Shape;457;p57"/>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8"/>
          <p:cNvSpPr txBox="1"/>
          <p:nvPr>
            <p:ph type="title"/>
          </p:nvPr>
        </p:nvSpPr>
        <p:spPr>
          <a:xfrm>
            <a:off x="736871" y="2708"/>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HIV PREP – MONITORING </a:t>
            </a:r>
            <a:endParaRPr/>
          </a:p>
        </p:txBody>
      </p:sp>
      <p:pic>
        <p:nvPicPr>
          <p:cNvPr descr="A white paper with black text&#10;&#10;AI-generated content may be incorrect." id="464" name="Google Shape;464;p58"/>
          <p:cNvPicPr preferRelativeResize="0"/>
          <p:nvPr>
            <p:ph idx="1" type="body"/>
          </p:nvPr>
        </p:nvPicPr>
        <p:blipFill rotWithShape="1">
          <a:blip r:embed="rId3">
            <a:alphaModFix/>
          </a:blip>
          <a:srcRect b="57840" l="-1443" r="3486" t="-956"/>
          <a:stretch/>
        </p:blipFill>
        <p:spPr>
          <a:xfrm>
            <a:off x="539529" y="1247617"/>
            <a:ext cx="7553280" cy="4988587"/>
          </a:xfrm>
          <a:prstGeom prst="rect">
            <a:avLst/>
          </a:prstGeom>
          <a:noFill/>
          <a:ln>
            <a:noFill/>
          </a:ln>
        </p:spPr>
      </p:pic>
      <p:sp>
        <p:nvSpPr>
          <p:cNvPr id="465" name="Google Shape;465;p58"/>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466" name="Google Shape;466;p58"/>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
        <p:nvSpPr>
          <p:cNvPr id="467" name="Google Shape;467;p58"/>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9"/>
          <p:cNvSpPr txBox="1"/>
          <p:nvPr>
            <p:ph type="title"/>
          </p:nvPr>
        </p:nvSpPr>
        <p:spPr>
          <a:xfrm>
            <a:off x="335606" y="416133"/>
            <a:ext cx="8373772" cy="1294285"/>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HEPATITIS B &amp; HEPATITIS C</a:t>
            </a:r>
            <a:endParaRPr/>
          </a:p>
        </p:txBody>
      </p:sp>
      <p:sp>
        <p:nvSpPr>
          <p:cNvPr id="474" name="Google Shape;474;p59"/>
          <p:cNvSpPr txBox="1"/>
          <p:nvPr>
            <p:ph idx="1" type="body"/>
          </p:nvPr>
        </p:nvSpPr>
        <p:spPr>
          <a:xfrm>
            <a:off x="1028701" y="2114940"/>
            <a:ext cx="7680677" cy="3956179"/>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Don't forget to assess for risk for Hep B and C in your patients </a:t>
            </a:r>
            <a:endParaRPr/>
          </a:p>
          <a:p>
            <a:pPr indent="-228600" lvl="0" marL="228600" rtl="0" algn="l">
              <a:lnSpc>
                <a:spcPct val="120000"/>
              </a:lnSpc>
              <a:spcBef>
                <a:spcPts val="1000"/>
              </a:spcBef>
              <a:spcAft>
                <a:spcPts val="0"/>
              </a:spcAft>
              <a:buClr>
                <a:schemeClr val="dk1"/>
              </a:buClr>
              <a:buSzPts val="2000"/>
              <a:buChar char="•"/>
            </a:pPr>
            <a:r>
              <a:rPr b="1" lang="en-US"/>
              <a:t>Hepatitis B vaccination</a:t>
            </a:r>
            <a:r>
              <a:rPr lang="en-US"/>
              <a:t> is recommended for all adults (19-59 years of age) (and  </a:t>
            </a:r>
            <a:r>
              <a:rPr lang="en-US" u="sng"/>
              <a:t>&gt;</a:t>
            </a:r>
            <a:r>
              <a:rPr lang="en-US"/>
              <a:t> 60 years of age with risk factors), including </a:t>
            </a:r>
            <a:r>
              <a:rPr b="1" lang="en-US"/>
              <a:t>pregnant patients (if indicated) </a:t>
            </a:r>
            <a:endParaRPr/>
          </a:p>
          <a:p>
            <a:pPr indent="-228600" lvl="0" marL="228600" rtl="0" algn="l">
              <a:lnSpc>
                <a:spcPct val="120000"/>
              </a:lnSpc>
              <a:spcBef>
                <a:spcPts val="1000"/>
              </a:spcBef>
              <a:spcAft>
                <a:spcPts val="0"/>
              </a:spcAft>
              <a:buClr>
                <a:schemeClr val="dk1"/>
              </a:buClr>
              <a:buSzPts val="2000"/>
              <a:buChar char="•"/>
            </a:pPr>
            <a:r>
              <a:rPr b="1" lang="en-US"/>
              <a:t>Universal Hepatitis C screening for all adults </a:t>
            </a:r>
            <a:r>
              <a:rPr b="1" lang="en-US" u="sng"/>
              <a:t>&gt;</a:t>
            </a:r>
            <a:r>
              <a:rPr b="1" lang="en-US"/>
              <a:t> 18 y/o, including pregnant patients during each pregnancy.</a:t>
            </a:r>
            <a:endParaRPr b="1"/>
          </a:p>
          <a:p>
            <a:pPr indent="-101600" lvl="0" marL="228600" rtl="0" algn="l">
              <a:lnSpc>
                <a:spcPct val="120000"/>
              </a:lnSpc>
              <a:spcBef>
                <a:spcPts val="1000"/>
              </a:spcBef>
              <a:spcAft>
                <a:spcPts val="0"/>
              </a:spcAft>
              <a:buClr>
                <a:schemeClr val="dk1"/>
              </a:buClr>
              <a:buSzPts val="2000"/>
              <a:buNone/>
            </a:pPr>
            <a:r>
              <a:t/>
            </a:r>
            <a:endParaRPr/>
          </a:p>
        </p:txBody>
      </p:sp>
      <p:sp>
        <p:nvSpPr>
          <p:cNvPr id="475" name="Google Shape;475;p59"/>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476" name="Google Shape;476;p59"/>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pic>
        <p:nvPicPr>
          <p:cNvPr descr="Sunny Handy" id="477" name="Google Shape;477;p59"/>
          <p:cNvPicPr preferRelativeResize="0"/>
          <p:nvPr/>
        </p:nvPicPr>
        <p:blipFill rotWithShape="1">
          <a:blip r:embed="rId3">
            <a:alphaModFix/>
          </a:blip>
          <a:srcRect b="0" l="0" r="0" t="0"/>
          <a:stretch/>
        </p:blipFill>
        <p:spPr>
          <a:xfrm>
            <a:off x="362964" y="2508183"/>
            <a:ext cx="736480" cy="725542"/>
          </a:xfrm>
          <a:prstGeom prst="rect">
            <a:avLst/>
          </a:prstGeom>
          <a:noFill/>
          <a:ln>
            <a:noFill/>
          </a:ln>
        </p:spPr>
      </p:pic>
      <p:pic>
        <p:nvPicPr>
          <p:cNvPr descr="Sunny Handy" id="478" name="Google Shape;478;p59"/>
          <p:cNvPicPr preferRelativeResize="0"/>
          <p:nvPr/>
        </p:nvPicPr>
        <p:blipFill rotWithShape="1">
          <a:blip r:embed="rId3">
            <a:alphaModFix/>
          </a:blip>
          <a:srcRect b="0" l="0" r="0" t="0"/>
          <a:stretch/>
        </p:blipFill>
        <p:spPr>
          <a:xfrm>
            <a:off x="362963" y="3727643"/>
            <a:ext cx="736480" cy="72554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0"/>
          <p:cNvSpPr txBox="1"/>
          <p:nvPr>
            <p:ph type="title"/>
          </p:nvPr>
        </p:nvSpPr>
        <p:spPr>
          <a:xfrm>
            <a:off x="1028701" y="793080"/>
            <a:ext cx="7680677" cy="123348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Avenir"/>
              <a:buNone/>
            </a:pPr>
            <a:r>
              <a:rPr lang="en-US"/>
              <a:t>PREGNANCY</a:t>
            </a:r>
            <a:endParaRPr/>
          </a:p>
        </p:txBody>
      </p:sp>
      <p:sp>
        <p:nvSpPr>
          <p:cNvPr id="485" name="Google Shape;485;p60"/>
          <p:cNvSpPr txBox="1"/>
          <p:nvPr>
            <p:ph idx="1" type="body"/>
          </p:nvPr>
        </p:nvSpPr>
        <p:spPr>
          <a:xfrm>
            <a:off x="459264" y="1677214"/>
            <a:ext cx="8229600" cy="4708525"/>
          </a:xfrm>
          <a:prstGeom prst="rect">
            <a:avLst/>
          </a:prstGeom>
          <a:noFill/>
          <a:ln>
            <a:noFill/>
          </a:ln>
        </p:spPr>
        <p:txBody>
          <a:bodyPr anchorCtr="0" anchor="t" bIns="0" lIns="0" spcFirstLastPara="1" rIns="0" wrap="square" tIns="0">
            <a:normAutofit lnSpcReduction="10000"/>
          </a:bodyPr>
          <a:lstStyle/>
          <a:p>
            <a:pPr indent="-410844" lvl="0" marL="547370" rtl="0" algn="l">
              <a:lnSpc>
                <a:spcPct val="120000"/>
              </a:lnSpc>
              <a:spcBef>
                <a:spcPts val="0"/>
              </a:spcBef>
              <a:spcAft>
                <a:spcPts val="0"/>
              </a:spcAft>
              <a:buClr>
                <a:schemeClr val="dk1"/>
              </a:buClr>
              <a:buSzPts val="2000"/>
              <a:buChar char="●"/>
            </a:pPr>
            <a:r>
              <a:rPr lang="en-US"/>
              <a:t>Syphilis – Screening, treatment and monitoring</a:t>
            </a:r>
            <a:endParaRPr/>
          </a:p>
          <a:p>
            <a:pPr indent="-241300" lvl="1" marL="685800" rtl="0" algn="l">
              <a:lnSpc>
                <a:spcPct val="120000"/>
              </a:lnSpc>
              <a:spcBef>
                <a:spcPts val="0"/>
              </a:spcBef>
              <a:spcAft>
                <a:spcPts val="0"/>
              </a:spcAft>
              <a:buClr>
                <a:schemeClr val="dk1"/>
              </a:buClr>
              <a:buSzPts val="2000"/>
              <a:buChar char="○"/>
            </a:pPr>
            <a:r>
              <a:rPr lang="en-US"/>
              <a:t>ACOG: screen at initial prenatal, 28 weeks, and at delivery </a:t>
            </a:r>
            <a:endParaRPr/>
          </a:p>
          <a:p>
            <a:pPr indent="-241300" lvl="1" marL="685800" rtl="0" algn="l">
              <a:lnSpc>
                <a:spcPct val="120000"/>
              </a:lnSpc>
              <a:spcBef>
                <a:spcPts val="0"/>
              </a:spcBef>
              <a:spcAft>
                <a:spcPts val="0"/>
              </a:spcAft>
              <a:buClr>
                <a:schemeClr val="dk1"/>
              </a:buClr>
              <a:buSzPts val="2000"/>
              <a:buChar char="○"/>
            </a:pPr>
            <a:r>
              <a:rPr lang="en-US"/>
              <a:t>Primary, Secondary, Early latent: Benzathine penicillin G 2.4 mil u x1, then repeat in 1 week </a:t>
            </a:r>
            <a:endParaRPr/>
          </a:p>
          <a:p>
            <a:pPr indent="-241300" lvl="1" marL="685800" rtl="0" algn="l">
              <a:lnSpc>
                <a:spcPct val="120000"/>
              </a:lnSpc>
              <a:spcBef>
                <a:spcPts val="0"/>
              </a:spcBef>
              <a:spcAft>
                <a:spcPts val="0"/>
              </a:spcAft>
              <a:buClr>
                <a:schemeClr val="dk1"/>
              </a:buClr>
              <a:buSzPts val="2000"/>
              <a:buChar char="○"/>
            </a:pPr>
            <a:r>
              <a:rPr lang="en-US"/>
              <a:t>Late latent, unknown latent, tertiary: same as outside of pregnancy but must restart if regimen is </a:t>
            </a:r>
            <a:r>
              <a:rPr lang="en-US"/>
              <a:t>interrupted</a:t>
            </a:r>
            <a:r>
              <a:rPr lang="en-US"/>
              <a:t> </a:t>
            </a:r>
            <a:endParaRPr/>
          </a:p>
          <a:p>
            <a:pPr indent="-241300" lvl="1" marL="685800" rtl="0" algn="l">
              <a:lnSpc>
                <a:spcPct val="120000"/>
              </a:lnSpc>
              <a:spcBef>
                <a:spcPts val="0"/>
              </a:spcBef>
              <a:spcAft>
                <a:spcPts val="0"/>
              </a:spcAft>
              <a:buClr>
                <a:schemeClr val="dk1"/>
              </a:buClr>
              <a:buSzPts val="2000"/>
              <a:buChar char="○"/>
            </a:pPr>
            <a:r>
              <a:rPr lang="en-US"/>
              <a:t>Must admit for penicillin desensitization if pregnant</a:t>
            </a:r>
            <a:endParaRPr/>
          </a:p>
          <a:p>
            <a:pPr indent="-241300" lvl="1" marL="685800" rtl="0" algn="l">
              <a:lnSpc>
                <a:spcPct val="120000"/>
              </a:lnSpc>
              <a:spcBef>
                <a:spcPts val="0"/>
              </a:spcBef>
              <a:spcAft>
                <a:spcPts val="0"/>
              </a:spcAft>
              <a:buClr>
                <a:schemeClr val="dk1"/>
              </a:buClr>
              <a:buSzPts val="2000"/>
              <a:buChar char="○"/>
            </a:pPr>
            <a:r>
              <a:rPr lang="en-US"/>
              <a:t>Jarisch-Herxheimer reaction: transient febrile reaction in the first 24 hours. Can lead to preterm labor. </a:t>
            </a:r>
            <a:endParaRPr/>
          </a:p>
          <a:p>
            <a:pPr indent="-241300" lvl="1" marL="685800" rtl="0" algn="l">
              <a:lnSpc>
                <a:spcPct val="120000"/>
              </a:lnSpc>
              <a:spcBef>
                <a:spcPts val="0"/>
              </a:spcBef>
              <a:spcAft>
                <a:spcPts val="0"/>
              </a:spcAft>
              <a:buClr>
                <a:schemeClr val="dk1"/>
              </a:buClr>
              <a:buSzPts val="2000"/>
              <a:buChar char="○"/>
            </a:pPr>
            <a:r>
              <a:rPr lang="en-US"/>
              <a:t>If &lt;24 weeks gestation, allow at least 8 weeks after treatment before drawing titers </a:t>
            </a:r>
            <a:endParaRPr/>
          </a:p>
          <a:p>
            <a:pPr indent="-101600" lvl="1" marL="868045" rtl="0" algn="l">
              <a:lnSpc>
                <a:spcPct val="120000"/>
              </a:lnSpc>
              <a:spcBef>
                <a:spcPts val="500"/>
              </a:spcBef>
              <a:spcAft>
                <a:spcPts val="0"/>
              </a:spcAft>
              <a:buClr>
                <a:srgbClr val="FFFFFF"/>
              </a:buClr>
              <a:buSzPts val="2000"/>
              <a:buFont typeface="Courier New"/>
              <a:buNone/>
            </a:pPr>
            <a:r>
              <a:t/>
            </a:r>
            <a:endParaRPr/>
          </a:p>
          <a:p>
            <a:pPr indent="-101600" lvl="1" marL="868045" rtl="0" algn="l">
              <a:lnSpc>
                <a:spcPct val="120000"/>
              </a:lnSpc>
              <a:spcBef>
                <a:spcPts val="500"/>
              </a:spcBef>
              <a:spcAft>
                <a:spcPts val="0"/>
              </a:spcAft>
              <a:buClr>
                <a:srgbClr val="FFFFFF"/>
              </a:buClr>
              <a:buSzPts val="2000"/>
              <a:buFont typeface="Courier New"/>
              <a:buNone/>
            </a:pPr>
            <a:r>
              <a:t/>
            </a:r>
            <a:endParaRPr/>
          </a:p>
        </p:txBody>
      </p:sp>
      <p:pic>
        <p:nvPicPr>
          <p:cNvPr descr="Sunny Handy" id="486" name="Google Shape;486;p60"/>
          <p:cNvPicPr preferRelativeResize="0"/>
          <p:nvPr/>
        </p:nvPicPr>
        <p:blipFill rotWithShape="1">
          <a:blip r:embed="rId3">
            <a:alphaModFix/>
          </a:blip>
          <a:srcRect b="0" l="0" r="0" t="0"/>
          <a:stretch/>
        </p:blipFill>
        <p:spPr>
          <a:xfrm>
            <a:off x="-25336" y="1923983"/>
            <a:ext cx="736480" cy="72554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61"/>
          <p:cNvSpPr txBox="1"/>
          <p:nvPr>
            <p:ph type="title"/>
          </p:nvPr>
        </p:nvSpPr>
        <p:spPr>
          <a:xfrm>
            <a:off x="1028701" y="293018"/>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PREGNANCY</a:t>
            </a:r>
            <a:endParaRPr/>
          </a:p>
        </p:txBody>
      </p:sp>
      <p:sp>
        <p:nvSpPr>
          <p:cNvPr id="493" name="Google Shape;493;p61"/>
          <p:cNvSpPr txBox="1"/>
          <p:nvPr>
            <p:ph idx="1" type="body"/>
          </p:nvPr>
        </p:nvSpPr>
        <p:spPr>
          <a:xfrm>
            <a:off x="1028701" y="1829190"/>
            <a:ext cx="7680677" cy="3956179"/>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1400"/>
              <a:buChar char="•"/>
            </a:pPr>
            <a:r>
              <a:rPr lang="en-US" sz="1400"/>
              <a:t>Gonorrhea/Chlamydia: &lt;25 y/o or </a:t>
            </a:r>
            <a:r>
              <a:rPr lang="en-US" sz="1400" u="sng"/>
              <a:t>&gt;</a:t>
            </a:r>
            <a:r>
              <a:rPr lang="en-US" sz="1400"/>
              <a:t>25 y/o with risk factors at initial prenatal visit and in 3rd trimester </a:t>
            </a:r>
            <a:endParaRPr sz="1400"/>
          </a:p>
          <a:p>
            <a:pPr indent="-228600" lvl="0" marL="228600" rtl="0" algn="l">
              <a:lnSpc>
                <a:spcPct val="120000"/>
              </a:lnSpc>
              <a:spcBef>
                <a:spcPts val="1000"/>
              </a:spcBef>
              <a:spcAft>
                <a:spcPts val="0"/>
              </a:spcAft>
              <a:buClr>
                <a:schemeClr val="dk1"/>
              </a:buClr>
              <a:buSzPts val="1400"/>
              <a:buChar char="•"/>
            </a:pPr>
            <a:r>
              <a:rPr lang="en-US" sz="1400"/>
              <a:t>Chlamydia: Azithromycin 1g PO x1</a:t>
            </a:r>
            <a:endParaRPr sz="1400"/>
          </a:p>
          <a:p>
            <a:pPr indent="-228600" lvl="1" marL="685800" rtl="0" algn="l">
              <a:lnSpc>
                <a:spcPct val="120000"/>
              </a:lnSpc>
              <a:spcBef>
                <a:spcPts val="500"/>
              </a:spcBef>
              <a:spcAft>
                <a:spcPts val="0"/>
              </a:spcAft>
              <a:buClr>
                <a:schemeClr val="dk1"/>
              </a:buClr>
              <a:buSzPts val="1400"/>
              <a:buFont typeface="Courier New"/>
              <a:buChar char="o"/>
            </a:pPr>
            <a:r>
              <a:rPr lang="en-US" sz="1400"/>
              <a:t>TOC 3 weeks after treatment </a:t>
            </a:r>
            <a:endParaRPr sz="1400"/>
          </a:p>
          <a:p>
            <a:pPr indent="-228600" lvl="1" marL="685800" rtl="0" algn="l">
              <a:lnSpc>
                <a:spcPct val="120000"/>
              </a:lnSpc>
              <a:spcBef>
                <a:spcPts val="500"/>
              </a:spcBef>
              <a:spcAft>
                <a:spcPts val="0"/>
              </a:spcAft>
              <a:buClr>
                <a:schemeClr val="dk1"/>
              </a:buClr>
              <a:buSzPts val="1200"/>
              <a:buFont typeface="Courier New"/>
              <a:buChar char="o"/>
            </a:pPr>
            <a:r>
              <a:rPr lang="en-US" sz="1200"/>
              <a:t>Test for reinfection 3 months after treatment</a:t>
            </a:r>
            <a:endParaRPr/>
          </a:p>
          <a:p>
            <a:pPr indent="-228600" lvl="0" marL="228600" rtl="0" algn="l">
              <a:lnSpc>
                <a:spcPct val="120000"/>
              </a:lnSpc>
              <a:spcBef>
                <a:spcPts val="1000"/>
              </a:spcBef>
              <a:spcAft>
                <a:spcPts val="0"/>
              </a:spcAft>
              <a:buClr>
                <a:schemeClr val="dk1"/>
              </a:buClr>
              <a:buSzPts val="1400"/>
              <a:buChar char="•"/>
            </a:pPr>
            <a:r>
              <a:rPr lang="en-US" sz="1400"/>
              <a:t>Gonorrhea: ceftriaxone 500mg IMx1, if &gt;150kg ceftriaxone 1mg IM x2</a:t>
            </a:r>
            <a:endParaRPr sz="1400"/>
          </a:p>
          <a:p>
            <a:pPr indent="-228600" lvl="1" marL="685800" rtl="0" algn="l">
              <a:lnSpc>
                <a:spcPct val="120000"/>
              </a:lnSpc>
              <a:spcBef>
                <a:spcPts val="500"/>
              </a:spcBef>
              <a:spcAft>
                <a:spcPts val="0"/>
              </a:spcAft>
              <a:buClr>
                <a:schemeClr val="dk1"/>
              </a:buClr>
              <a:buSzPts val="1200"/>
              <a:buFont typeface="Courier New"/>
              <a:buChar char="o"/>
            </a:pPr>
            <a:r>
              <a:rPr lang="en-US" sz="1200"/>
              <a:t>If pregnant with severe allergy desensitization so you can use ceftriaxone </a:t>
            </a:r>
            <a:endParaRPr sz="1200"/>
          </a:p>
          <a:p>
            <a:pPr indent="-228600" lvl="0" marL="228600" rtl="0" algn="l">
              <a:lnSpc>
                <a:spcPct val="120000"/>
              </a:lnSpc>
              <a:spcBef>
                <a:spcPts val="1000"/>
              </a:spcBef>
              <a:spcAft>
                <a:spcPts val="0"/>
              </a:spcAft>
              <a:buClr>
                <a:srgbClr val="000000"/>
              </a:buClr>
              <a:buSzPts val="1400"/>
              <a:buFont typeface="Arial"/>
              <a:buChar char="•"/>
            </a:pPr>
            <a:r>
              <a:rPr lang="en-US" sz="1400">
                <a:solidFill>
                  <a:srgbClr val="000000"/>
                </a:solidFill>
                <a:latin typeface="Arial"/>
                <a:ea typeface="Arial"/>
                <a:cs typeface="Arial"/>
                <a:sym typeface="Arial"/>
              </a:rPr>
              <a:t>First episode of symptomatic genital herpes in 3rd trimester = offer c-section </a:t>
            </a:r>
            <a:endParaRPr/>
          </a:p>
          <a:p>
            <a:pPr indent="-228600" lvl="0" marL="228600" rtl="0" algn="l">
              <a:lnSpc>
                <a:spcPct val="120000"/>
              </a:lnSpc>
              <a:spcBef>
                <a:spcPts val="1000"/>
              </a:spcBef>
              <a:spcAft>
                <a:spcPts val="0"/>
              </a:spcAft>
              <a:buClr>
                <a:srgbClr val="000000"/>
              </a:buClr>
              <a:buSzPts val="1400"/>
              <a:buFont typeface="Arial"/>
              <a:buChar char="•"/>
            </a:pPr>
            <a:r>
              <a:rPr lang="en-US" sz="1400">
                <a:solidFill>
                  <a:srgbClr val="000000"/>
                </a:solidFill>
                <a:latin typeface="Arial"/>
                <a:ea typeface="Arial"/>
                <a:cs typeface="Arial"/>
                <a:sym typeface="Arial"/>
              </a:rPr>
              <a:t>Known h/o HSV, start suppressive </a:t>
            </a:r>
            <a:r>
              <a:rPr lang="en-US" sz="1400">
                <a:solidFill>
                  <a:srgbClr val="000000"/>
                </a:solidFill>
                <a:latin typeface="Arial"/>
                <a:ea typeface="Arial"/>
                <a:cs typeface="Arial"/>
                <a:sym typeface="Arial"/>
              </a:rPr>
              <a:t>therapy</a:t>
            </a:r>
            <a:r>
              <a:rPr lang="en-US" sz="1400">
                <a:solidFill>
                  <a:srgbClr val="000000"/>
                </a:solidFill>
                <a:latin typeface="Arial"/>
                <a:ea typeface="Arial"/>
                <a:cs typeface="Arial"/>
                <a:sym typeface="Arial"/>
              </a:rPr>
              <a:t> at 36w</a:t>
            </a:r>
            <a:endParaRPr/>
          </a:p>
          <a:p>
            <a:pPr indent="-285750" lvl="1" marL="742950" rtl="0" algn="l">
              <a:lnSpc>
                <a:spcPct val="120000"/>
              </a:lnSpc>
              <a:spcBef>
                <a:spcPts val="500"/>
              </a:spcBef>
              <a:spcAft>
                <a:spcPts val="0"/>
              </a:spcAft>
              <a:buClr>
                <a:srgbClr val="000000"/>
              </a:buClr>
              <a:buSzPts val="1400"/>
              <a:buFont typeface="Courier New"/>
              <a:buChar char="o"/>
            </a:pPr>
            <a:r>
              <a:rPr lang="en-US" sz="1400">
                <a:solidFill>
                  <a:srgbClr val="000000"/>
                </a:solidFill>
                <a:latin typeface="Arial"/>
                <a:ea typeface="Arial"/>
                <a:cs typeface="Arial"/>
                <a:sym typeface="Arial"/>
              </a:rPr>
              <a:t>Reduces asymptomatic shedding, symptomatic recurrence</a:t>
            </a:r>
            <a:endParaRPr/>
          </a:p>
          <a:p>
            <a:pPr indent="-285750" lvl="1" marL="742950" rtl="0" algn="l">
              <a:lnSpc>
                <a:spcPct val="120000"/>
              </a:lnSpc>
              <a:spcBef>
                <a:spcPts val="500"/>
              </a:spcBef>
              <a:spcAft>
                <a:spcPts val="0"/>
              </a:spcAft>
              <a:buClr>
                <a:srgbClr val="000000"/>
              </a:buClr>
              <a:buSzPts val="1400"/>
              <a:buFont typeface="Courier New"/>
              <a:buChar char="o"/>
            </a:pPr>
            <a:r>
              <a:rPr lang="en-US" sz="1400">
                <a:solidFill>
                  <a:srgbClr val="000000"/>
                </a:solidFill>
                <a:latin typeface="Arial"/>
                <a:ea typeface="Arial"/>
                <a:cs typeface="Arial"/>
                <a:sym typeface="Arial"/>
              </a:rPr>
              <a:t>Insufficient evidence if it prevents neonatal herpes</a:t>
            </a:r>
            <a:endParaRPr/>
          </a:p>
          <a:p>
            <a:pPr indent="-285750" lvl="1" marL="742950" rtl="0" algn="l">
              <a:lnSpc>
                <a:spcPct val="120000"/>
              </a:lnSpc>
              <a:spcBef>
                <a:spcPts val="500"/>
              </a:spcBef>
              <a:spcAft>
                <a:spcPts val="0"/>
              </a:spcAft>
              <a:buClr>
                <a:schemeClr val="dk1"/>
              </a:buClr>
              <a:buSzPts val="1400"/>
              <a:buFont typeface="Courier New"/>
              <a:buChar char="o"/>
            </a:pPr>
            <a:r>
              <a:rPr lang="en-US" sz="1400"/>
              <a:t>Doses differ in pregnancy </a:t>
            </a:r>
            <a:endParaRPr/>
          </a:p>
        </p:txBody>
      </p:sp>
      <p:sp>
        <p:nvSpPr>
          <p:cNvPr id="494" name="Google Shape;494;p61"/>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495" name="Google Shape;495;p61"/>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1028701" y="793080"/>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RISK FACTORS – PER USPSTF</a:t>
            </a:r>
            <a:endParaRPr/>
          </a:p>
        </p:txBody>
      </p:sp>
      <p:sp>
        <p:nvSpPr>
          <p:cNvPr id="120" name="Google Shape;120;p17"/>
          <p:cNvSpPr txBox="1"/>
          <p:nvPr>
            <p:ph idx="1" type="body"/>
          </p:nvPr>
        </p:nvSpPr>
        <p:spPr>
          <a:xfrm>
            <a:off x="1028701" y="2114940"/>
            <a:ext cx="7680677" cy="3956179"/>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dk1"/>
              </a:buClr>
              <a:buSzPts val="1600"/>
              <a:buChar char="•"/>
            </a:pPr>
            <a:r>
              <a:rPr lang="en-US" sz="1600"/>
              <a:t>New partner </a:t>
            </a:r>
            <a:endParaRPr/>
          </a:p>
          <a:p>
            <a:pPr indent="-228600" lvl="0" marL="228600" rtl="0" algn="l">
              <a:lnSpc>
                <a:spcPct val="120000"/>
              </a:lnSpc>
              <a:spcBef>
                <a:spcPts val="1000"/>
              </a:spcBef>
              <a:spcAft>
                <a:spcPts val="0"/>
              </a:spcAft>
              <a:buClr>
                <a:schemeClr val="dk1"/>
              </a:buClr>
              <a:buSzPts val="1600"/>
              <a:buChar char="•"/>
            </a:pPr>
            <a:r>
              <a:rPr lang="en-US" sz="1600"/>
              <a:t>Multiple partners </a:t>
            </a:r>
            <a:endParaRPr/>
          </a:p>
          <a:p>
            <a:pPr indent="-228600" lvl="0" marL="228600" rtl="0" algn="l">
              <a:lnSpc>
                <a:spcPct val="120000"/>
              </a:lnSpc>
              <a:spcBef>
                <a:spcPts val="1000"/>
              </a:spcBef>
              <a:spcAft>
                <a:spcPts val="0"/>
              </a:spcAft>
              <a:buClr>
                <a:schemeClr val="dk1"/>
              </a:buClr>
              <a:buSzPts val="1600"/>
              <a:buChar char="•"/>
            </a:pPr>
            <a:r>
              <a:rPr lang="en-US" sz="1600"/>
              <a:t>Partner with </a:t>
            </a:r>
            <a:r>
              <a:rPr lang="en-US" sz="1600"/>
              <a:t>multiple</a:t>
            </a:r>
            <a:r>
              <a:rPr lang="en-US" sz="1600"/>
              <a:t> partners </a:t>
            </a:r>
            <a:endParaRPr/>
          </a:p>
          <a:p>
            <a:pPr indent="-228600" lvl="0" marL="228600" rtl="0" algn="l">
              <a:lnSpc>
                <a:spcPct val="120000"/>
              </a:lnSpc>
              <a:spcBef>
                <a:spcPts val="1000"/>
              </a:spcBef>
              <a:spcAft>
                <a:spcPts val="0"/>
              </a:spcAft>
              <a:buClr>
                <a:schemeClr val="dk1"/>
              </a:buClr>
              <a:buSzPts val="1600"/>
              <a:buChar char="•"/>
            </a:pPr>
            <a:r>
              <a:rPr lang="en-US" sz="1600"/>
              <a:t>Men who have sex with men </a:t>
            </a:r>
            <a:endParaRPr/>
          </a:p>
          <a:p>
            <a:pPr indent="-228600" lvl="0" marL="228600" rtl="0" algn="l">
              <a:lnSpc>
                <a:spcPct val="120000"/>
              </a:lnSpc>
              <a:spcBef>
                <a:spcPts val="1000"/>
              </a:spcBef>
              <a:spcAft>
                <a:spcPts val="0"/>
              </a:spcAft>
              <a:buClr>
                <a:schemeClr val="dk1"/>
              </a:buClr>
              <a:buSzPts val="1600"/>
              <a:buChar char="•"/>
            </a:pPr>
            <a:r>
              <a:rPr lang="en-US" sz="1600"/>
              <a:t>Partner with an STI </a:t>
            </a:r>
            <a:endParaRPr/>
          </a:p>
          <a:p>
            <a:pPr indent="-228600" lvl="0" marL="228600" rtl="0" algn="l">
              <a:lnSpc>
                <a:spcPct val="120000"/>
              </a:lnSpc>
              <a:spcBef>
                <a:spcPts val="1000"/>
              </a:spcBef>
              <a:spcAft>
                <a:spcPts val="0"/>
              </a:spcAft>
              <a:buClr>
                <a:schemeClr val="dk1"/>
              </a:buClr>
              <a:buSzPts val="1600"/>
              <a:buChar char="•"/>
            </a:pPr>
            <a:r>
              <a:rPr lang="en-US" sz="1600"/>
              <a:t>Inconsistent condom use (if not mutually monogamous)</a:t>
            </a:r>
            <a:endParaRPr/>
          </a:p>
          <a:p>
            <a:pPr indent="-228600" lvl="0" marL="228600" rtl="0" algn="l">
              <a:lnSpc>
                <a:spcPct val="120000"/>
              </a:lnSpc>
              <a:spcBef>
                <a:spcPts val="1000"/>
              </a:spcBef>
              <a:spcAft>
                <a:spcPts val="0"/>
              </a:spcAft>
              <a:buClr>
                <a:schemeClr val="dk1"/>
              </a:buClr>
              <a:buSzPts val="1600"/>
              <a:buChar char="•"/>
            </a:pPr>
            <a:r>
              <a:rPr lang="en-US" sz="1600"/>
              <a:t>Personal history of STI, including HIV</a:t>
            </a:r>
            <a:endParaRPr/>
          </a:p>
          <a:p>
            <a:pPr indent="-228600" lvl="0" marL="228600" rtl="0" algn="l">
              <a:lnSpc>
                <a:spcPct val="120000"/>
              </a:lnSpc>
              <a:spcBef>
                <a:spcPts val="1000"/>
              </a:spcBef>
              <a:spcAft>
                <a:spcPts val="0"/>
              </a:spcAft>
              <a:buClr>
                <a:schemeClr val="dk1"/>
              </a:buClr>
              <a:buSzPts val="1600"/>
              <a:buChar char="•"/>
            </a:pPr>
            <a:r>
              <a:rPr lang="en-US" sz="1600"/>
              <a:t>Transactional sex </a:t>
            </a:r>
            <a:endParaRPr/>
          </a:p>
          <a:p>
            <a:pPr indent="-228600" lvl="0" marL="228600" rtl="0" algn="l">
              <a:lnSpc>
                <a:spcPct val="120000"/>
              </a:lnSpc>
              <a:spcBef>
                <a:spcPts val="1000"/>
              </a:spcBef>
              <a:spcAft>
                <a:spcPts val="0"/>
              </a:spcAft>
              <a:buClr>
                <a:schemeClr val="dk1"/>
              </a:buClr>
              <a:buSzPts val="1600"/>
              <a:buChar char="•"/>
            </a:pPr>
            <a:r>
              <a:rPr lang="en-US" sz="1600"/>
              <a:t>History of incarceration </a:t>
            </a:r>
            <a:endParaRPr/>
          </a:p>
          <a:p>
            <a:pPr indent="-228600" lvl="0" marL="228600" rtl="0" algn="l">
              <a:lnSpc>
                <a:spcPct val="120000"/>
              </a:lnSpc>
              <a:spcBef>
                <a:spcPts val="1000"/>
              </a:spcBef>
              <a:spcAft>
                <a:spcPts val="0"/>
              </a:spcAft>
              <a:buClr>
                <a:schemeClr val="dk1"/>
              </a:buClr>
              <a:buSzPts val="1600"/>
              <a:buChar char="•"/>
            </a:pPr>
            <a:r>
              <a:rPr lang="en-US" sz="1600"/>
              <a:t>History of IVDU </a:t>
            </a:r>
            <a:endParaRPr sz="1600"/>
          </a:p>
        </p:txBody>
      </p:sp>
      <p:sp>
        <p:nvSpPr>
          <p:cNvPr id="121" name="Google Shape;121;p17"/>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122" name="Google Shape;122;p17"/>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2"/>
          <p:cNvSpPr txBox="1"/>
          <p:nvPr>
            <p:ph type="title"/>
          </p:nvPr>
        </p:nvSpPr>
        <p:spPr>
          <a:xfrm>
            <a:off x="1028701" y="793080"/>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PREGNANCY </a:t>
            </a:r>
            <a:endParaRPr/>
          </a:p>
        </p:txBody>
      </p:sp>
      <p:sp>
        <p:nvSpPr>
          <p:cNvPr id="501" name="Google Shape;501;p62"/>
          <p:cNvSpPr txBox="1"/>
          <p:nvPr>
            <p:ph idx="1" type="body"/>
          </p:nvPr>
        </p:nvSpPr>
        <p:spPr>
          <a:xfrm>
            <a:off x="1028701" y="2114940"/>
            <a:ext cx="7680677" cy="3956179"/>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Mgen: Consult National Network of STD Prevention Training Centers for management </a:t>
            </a:r>
            <a:endParaRPr/>
          </a:p>
          <a:p>
            <a:pPr indent="-228600" lvl="0" marL="228600" rtl="0" algn="l">
              <a:lnSpc>
                <a:spcPct val="120000"/>
              </a:lnSpc>
              <a:spcBef>
                <a:spcPts val="1000"/>
              </a:spcBef>
              <a:spcAft>
                <a:spcPts val="0"/>
              </a:spcAft>
              <a:buClr>
                <a:schemeClr val="dk1"/>
              </a:buClr>
              <a:buSzPts val="2000"/>
              <a:buChar char="•"/>
            </a:pPr>
            <a:r>
              <a:rPr lang="en-US"/>
              <a:t>BV: use PO metronidazole </a:t>
            </a:r>
            <a:endParaRPr/>
          </a:p>
          <a:p>
            <a:pPr indent="-228600" lvl="0" marL="228600" rtl="0" algn="l">
              <a:lnSpc>
                <a:spcPct val="120000"/>
              </a:lnSpc>
              <a:spcBef>
                <a:spcPts val="1000"/>
              </a:spcBef>
              <a:spcAft>
                <a:spcPts val="0"/>
              </a:spcAft>
              <a:buClr>
                <a:schemeClr val="dk1"/>
              </a:buClr>
              <a:buSzPts val="2000"/>
              <a:buChar char="•"/>
            </a:pPr>
            <a:r>
              <a:rPr lang="en-US"/>
              <a:t>Mpox: treat with Tecovirimat (antiviral)</a:t>
            </a:r>
            <a:endParaRPr/>
          </a:p>
          <a:p>
            <a:pPr indent="-228600" lvl="0" marL="228600" rtl="0" algn="l">
              <a:lnSpc>
                <a:spcPct val="120000"/>
              </a:lnSpc>
              <a:spcBef>
                <a:spcPts val="1000"/>
              </a:spcBef>
              <a:spcAft>
                <a:spcPts val="0"/>
              </a:spcAft>
              <a:buClr>
                <a:schemeClr val="dk1"/>
              </a:buClr>
              <a:buSzPts val="2000"/>
              <a:buChar char="•"/>
            </a:pPr>
            <a:r>
              <a:rPr lang="en-US"/>
              <a:t>HIV: screen at least once in each pregnancy, ideally twice </a:t>
            </a:r>
            <a:endParaRPr/>
          </a:p>
          <a:p>
            <a:pPr indent="-228600" lvl="0" marL="228600" rtl="0" algn="l">
              <a:lnSpc>
                <a:spcPct val="120000"/>
              </a:lnSpc>
              <a:spcBef>
                <a:spcPts val="1000"/>
              </a:spcBef>
              <a:spcAft>
                <a:spcPts val="0"/>
              </a:spcAft>
              <a:buClr>
                <a:schemeClr val="dk1"/>
              </a:buClr>
              <a:buSzPts val="2000"/>
              <a:buChar char="•"/>
            </a:pPr>
            <a:r>
              <a:rPr lang="en-US"/>
              <a:t>Hep B: pregnant persons eligible for Hep B vaccine if indicated </a:t>
            </a:r>
            <a:endParaRPr/>
          </a:p>
          <a:p>
            <a:pPr indent="-228600" lvl="0" marL="228600" rtl="0" algn="l">
              <a:lnSpc>
                <a:spcPct val="120000"/>
              </a:lnSpc>
              <a:spcBef>
                <a:spcPts val="1000"/>
              </a:spcBef>
              <a:spcAft>
                <a:spcPts val="0"/>
              </a:spcAft>
              <a:buClr>
                <a:schemeClr val="dk1"/>
              </a:buClr>
              <a:buSzPts val="2000"/>
              <a:buChar char="•"/>
            </a:pPr>
            <a:r>
              <a:rPr lang="en-US"/>
              <a:t>Hep C: screen in each pregnancy </a:t>
            </a:r>
            <a:endParaRPr/>
          </a:p>
          <a:p>
            <a:pPr indent="-101600" lvl="0" marL="228600" rtl="0" algn="l">
              <a:lnSpc>
                <a:spcPct val="120000"/>
              </a:lnSpc>
              <a:spcBef>
                <a:spcPts val="1000"/>
              </a:spcBef>
              <a:spcAft>
                <a:spcPts val="0"/>
              </a:spcAft>
              <a:buClr>
                <a:schemeClr val="dk1"/>
              </a:buClr>
              <a:buSzPts val="2000"/>
              <a:buNone/>
            </a:pPr>
            <a:r>
              <a:t/>
            </a:r>
            <a:endParaRPr/>
          </a:p>
        </p:txBody>
      </p:sp>
      <p:sp>
        <p:nvSpPr>
          <p:cNvPr id="502" name="Google Shape;502;p62"/>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503" name="Google Shape;503;p62"/>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
        <p:nvSpPr>
          <p:cNvPr id="504" name="Google Shape;504;p62"/>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3"/>
          <p:cNvSpPr txBox="1"/>
          <p:nvPr>
            <p:ph type="title"/>
          </p:nvPr>
        </p:nvSpPr>
        <p:spPr>
          <a:xfrm>
            <a:off x="471646" y="224767"/>
            <a:ext cx="7990184" cy="1132258"/>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Clr>
                <a:schemeClr val="dk1"/>
              </a:buClr>
              <a:buSzPts val="3600"/>
              <a:buFont typeface="Avenir"/>
              <a:buNone/>
            </a:pPr>
            <a:r>
              <a:rPr lang="en-US"/>
              <a:t>BIG UPDATES</a:t>
            </a:r>
            <a:endParaRPr/>
          </a:p>
        </p:txBody>
      </p:sp>
      <p:sp>
        <p:nvSpPr>
          <p:cNvPr id="510" name="Google Shape;510;p63"/>
          <p:cNvSpPr txBox="1"/>
          <p:nvPr>
            <p:ph idx="1" type="body"/>
          </p:nvPr>
        </p:nvSpPr>
        <p:spPr>
          <a:xfrm>
            <a:off x="1101650" y="1908225"/>
            <a:ext cx="8009100" cy="4360500"/>
          </a:xfrm>
          <a:prstGeom prst="rect">
            <a:avLst/>
          </a:prstGeom>
          <a:noFill/>
          <a:ln>
            <a:noFill/>
          </a:ln>
        </p:spPr>
        <p:txBody>
          <a:bodyPr anchorCtr="0" anchor="t" bIns="45700" lIns="91425" spcFirstLastPara="1" rIns="91425" wrap="square" tIns="45700">
            <a:normAutofit lnSpcReduction="10000"/>
          </a:bodyPr>
          <a:lstStyle/>
          <a:p>
            <a:pPr indent="-233362" lvl="0" marL="228600" rtl="0" algn="l">
              <a:lnSpc>
                <a:spcPct val="120000"/>
              </a:lnSpc>
              <a:spcBef>
                <a:spcPts val="0"/>
              </a:spcBef>
              <a:spcAft>
                <a:spcPts val="0"/>
              </a:spcAft>
              <a:buClr>
                <a:schemeClr val="dk1"/>
              </a:buClr>
              <a:buSzPts val="1000"/>
              <a:buChar char="•"/>
            </a:pPr>
            <a:r>
              <a:rPr lang="en-US" sz="1000"/>
              <a:t>Test for </a:t>
            </a:r>
            <a:r>
              <a:rPr b="1" lang="en-US" sz="1000"/>
              <a:t>syphilis 3 times during pregnancy </a:t>
            </a:r>
            <a:endParaRPr/>
          </a:p>
          <a:p>
            <a:pPr indent="-233362" lvl="0" marL="228600" rtl="0" algn="l">
              <a:lnSpc>
                <a:spcPct val="120000"/>
              </a:lnSpc>
              <a:spcBef>
                <a:spcPts val="1000"/>
              </a:spcBef>
              <a:spcAft>
                <a:spcPts val="0"/>
              </a:spcAft>
              <a:buClr>
                <a:schemeClr val="dk1"/>
              </a:buClr>
              <a:buSzPts val="1000"/>
              <a:buChar char="•"/>
            </a:pPr>
            <a:r>
              <a:rPr lang="en-US" sz="1000"/>
              <a:t>Screen all sexually active</a:t>
            </a:r>
            <a:r>
              <a:rPr b="1" lang="en-US" sz="1000"/>
              <a:t> women &lt;25 y/o or </a:t>
            </a:r>
            <a:r>
              <a:rPr b="1" lang="en-US" sz="1000" u="sng"/>
              <a:t>&gt;</a:t>
            </a:r>
            <a:r>
              <a:rPr b="1" lang="en-US" sz="1000"/>
              <a:t> 25 y/o if risk factors for gonorrhea/chlamydia</a:t>
            </a:r>
            <a:r>
              <a:rPr lang="en-US" sz="1000"/>
              <a:t>, annually </a:t>
            </a:r>
            <a:endParaRPr/>
          </a:p>
          <a:p>
            <a:pPr indent="-233362" lvl="0" marL="228600" rtl="0" algn="l">
              <a:lnSpc>
                <a:spcPct val="120000"/>
              </a:lnSpc>
              <a:spcBef>
                <a:spcPts val="1000"/>
              </a:spcBef>
              <a:spcAft>
                <a:spcPts val="0"/>
              </a:spcAft>
              <a:buClr>
                <a:schemeClr val="dk1"/>
              </a:buClr>
              <a:buSzPts val="1000"/>
              <a:buChar char="•"/>
            </a:pPr>
            <a:r>
              <a:rPr lang="en-US" sz="1000"/>
              <a:t>Consider rectal swab to screen women for chlamydia </a:t>
            </a:r>
            <a:endParaRPr/>
          </a:p>
          <a:p>
            <a:pPr indent="-233362" lvl="0" marL="228600" rtl="0" algn="l">
              <a:lnSpc>
                <a:spcPct val="120000"/>
              </a:lnSpc>
              <a:spcBef>
                <a:spcPts val="1000"/>
              </a:spcBef>
              <a:spcAft>
                <a:spcPts val="0"/>
              </a:spcAft>
              <a:buClr>
                <a:schemeClr val="dk1"/>
              </a:buClr>
              <a:buSzPts val="1000"/>
              <a:buChar char="•"/>
            </a:pPr>
            <a:r>
              <a:rPr lang="en-US" sz="1000"/>
              <a:t>Preferred tx for chlamydia (if NOT pregnant) = </a:t>
            </a:r>
            <a:r>
              <a:rPr b="1" lang="en-US" sz="1000"/>
              <a:t>Doxycycline </a:t>
            </a:r>
            <a:r>
              <a:rPr lang="en-US" sz="1000"/>
              <a:t>100mg BID x7 days</a:t>
            </a:r>
            <a:endParaRPr/>
          </a:p>
          <a:p>
            <a:pPr indent="-233362" lvl="0" marL="228600" rtl="0" algn="l">
              <a:lnSpc>
                <a:spcPct val="120000"/>
              </a:lnSpc>
              <a:spcBef>
                <a:spcPts val="1000"/>
              </a:spcBef>
              <a:spcAft>
                <a:spcPts val="0"/>
              </a:spcAft>
              <a:buClr>
                <a:schemeClr val="dk1"/>
              </a:buClr>
              <a:buSzPts val="1000"/>
              <a:buChar char="•"/>
            </a:pPr>
            <a:r>
              <a:rPr lang="en-US" sz="1000"/>
              <a:t>Consider pharyngeal and rectal swab to screen women for gonorrhea </a:t>
            </a:r>
            <a:endParaRPr/>
          </a:p>
          <a:p>
            <a:pPr indent="-233362" lvl="0" marL="228600" rtl="0" algn="l">
              <a:lnSpc>
                <a:spcPct val="120000"/>
              </a:lnSpc>
              <a:spcBef>
                <a:spcPts val="1000"/>
              </a:spcBef>
              <a:spcAft>
                <a:spcPts val="0"/>
              </a:spcAft>
              <a:buClr>
                <a:schemeClr val="dk1"/>
              </a:buClr>
              <a:buSzPts val="1000"/>
              <a:buChar char="•"/>
            </a:pPr>
            <a:r>
              <a:rPr lang="en-US" sz="1000"/>
              <a:t>Preferred tx for gonorrhea = Ceftriaxone 500mg IM x1</a:t>
            </a:r>
            <a:r>
              <a:rPr b="1" lang="en-US" sz="1000"/>
              <a:t>. If &gt;150kg: Ceftriaxone 1g IM x1</a:t>
            </a:r>
            <a:endParaRPr/>
          </a:p>
          <a:p>
            <a:pPr indent="-233362" lvl="0" marL="228600" rtl="0" algn="l">
              <a:lnSpc>
                <a:spcPct val="120000"/>
              </a:lnSpc>
              <a:spcBef>
                <a:spcPts val="1000"/>
              </a:spcBef>
              <a:spcAft>
                <a:spcPts val="0"/>
              </a:spcAft>
              <a:buClr>
                <a:schemeClr val="dk1"/>
              </a:buClr>
              <a:buSzPts val="1000"/>
              <a:buChar char="•"/>
            </a:pPr>
            <a:r>
              <a:rPr lang="en-US" sz="1000"/>
              <a:t>Preferred tx for trichomonas = Metronidazole 500mg PO BID</a:t>
            </a:r>
            <a:r>
              <a:rPr b="1" lang="en-US" sz="1000"/>
              <a:t> x7 days</a:t>
            </a:r>
            <a:endParaRPr/>
          </a:p>
          <a:p>
            <a:pPr indent="-233362" lvl="0" marL="228600" rtl="0" algn="l">
              <a:lnSpc>
                <a:spcPct val="120000"/>
              </a:lnSpc>
              <a:spcBef>
                <a:spcPts val="1000"/>
              </a:spcBef>
              <a:spcAft>
                <a:spcPts val="0"/>
              </a:spcAft>
              <a:buClr>
                <a:schemeClr val="dk1"/>
              </a:buClr>
              <a:buSzPts val="1000"/>
              <a:buChar char="•"/>
            </a:pPr>
            <a:r>
              <a:rPr lang="en-US" sz="1000"/>
              <a:t>BV: no official recommendation yet but a new study showed decreased recurrence rate with treatment of the female and her male partner </a:t>
            </a:r>
            <a:endParaRPr sz="1000"/>
          </a:p>
          <a:p>
            <a:pPr indent="-233362" lvl="0" marL="228600" rtl="0" algn="l">
              <a:lnSpc>
                <a:spcPct val="120000"/>
              </a:lnSpc>
              <a:spcBef>
                <a:spcPts val="1000"/>
              </a:spcBef>
              <a:spcAft>
                <a:spcPts val="0"/>
              </a:spcAft>
              <a:buClr>
                <a:schemeClr val="dk1"/>
              </a:buClr>
              <a:buSzPts val="1000"/>
              <a:buChar char="•"/>
            </a:pPr>
            <a:r>
              <a:rPr lang="en-US" sz="1000"/>
              <a:t>PID: Treat with ceftriaxone + doxycycline </a:t>
            </a:r>
            <a:r>
              <a:rPr b="1" lang="en-US" sz="1000"/>
              <a:t>+ metronidazole </a:t>
            </a:r>
            <a:endParaRPr/>
          </a:p>
          <a:p>
            <a:pPr indent="-233362" lvl="0" marL="228600" rtl="0" algn="l">
              <a:lnSpc>
                <a:spcPct val="120000"/>
              </a:lnSpc>
              <a:spcBef>
                <a:spcPts val="1000"/>
              </a:spcBef>
              <a:spcAft>
                <a:spcPts val="0"/>
              </a:spcAft>
              <a:buClr>
                <a:schemeClr val="dk1"/>
              </a:buClr>
              <a:buSzPts val="1000"/>
              <a:buChar char="•"/>
            </a:pPr>
            <a:r>
              <a:rPr b="1" lang="en-US" sz="1000"/>
              <a:t>Hepatitis B vaccination</a:t>
            </a:r>
            <a:r>
              <a:rPr lang="en-US" sz="1000"/>
              <a:t> is recommended for all adults (19-59 years of age) (and </a:t>
            </a:r>
            <a:r>
              <a:rPr lang="en-US" sz="1000" u="sng"/>
              <a:t>&gt;</a:t>
            </a:r>
            <a:r>
              <a:rPr lang="en-US" sz="1000"/>
              <a:t> 60 years of age with risk factors), including </a:t>
            </a:r>
            <a:r>
              <a:rPr b="1" lang="en-US" sz="1000"/>
              <a:t>pregnant patients (if indicated) </a:t>
            </a:r>
            <a:endParaRPr sz="1000"/>
          </a:p>
          <a:p>
            <a:pPr indent="-233362" lvl="0" marL="228600" rtl="0" algn="l">
              <a:lnSpc>
                <a:spcPct val="120000"/>
              </a:lnSpc>
              <a:spcBef>
                <a:spcPts val="1000"/>
              </a:spcBef>
              <a:spcAft>
                <a:spcPts val="0"/>
              </a:spcAft>
              <a:buClr>
                <a:schemeClr val="dk1"/>
              </a:buClr>
              <a:buSzPts val="1000"/>
              <a:buChar char="•"/>
            </a:pPr>
            <a:r>
              <a:rPr b="1" lang="en-US" sz="1000"/>
              <a:t>Universal Hepatitis C screening for all adults </a:t>
            </a:r>
            <a:r>
              <a:rPr b="1" lang="en-US" sz="1000" u="sng"/>
              <a:t>&gt;</a:t>
            </a:r>
            <a:r>
              <a:rPr b="1" lang="en-US" sz="1000"/>
              <a:t> 18 y/o, including pregnant patients during each pregnancy.</a:t>
            </a:r>
            <a:endParaRPr sz="1000"/>
          </a:p>
          <a:p>
            <a:pPr indent="-233362" lvl="0" marL="228600" rtl="0" algn="l">
              <a:lnSpc>
                <a:spcPct val="120000"/>
              </a:lnSpc>
              <a:spcBef>
                <a:spcPts val="1000"/>
              </a:spcBef>
              <a:spcAft>
                <a:spcPts val="0"/>
              </a:spcAft>
              <a:buClr>
                <a:schemeClr val="dk1"/>
              </a:buClr>
              <a:buSzPts val="1000"/>
              <a:buChar char="•"/>
            </a:pPr>
            <a:r>
              <a:rPr lang="en-US" sz="1000"/>
              <a:t>CDC recommends</a:t>
            </a:r>
            <a:r>
              <a:rPr b="1" lang="en-US" sz="1000"/>
              <a:t> post-exposure prophylaxis (for gonorrhea, chlamydia, and syphilis)</a:t>
            </a:r>
            <a:endParaRPr/>
          </a:p>
          <a:p>
            <a:pPr indent="-290512" lvl="1" marL="685800" rtl="0" algn="l">
              <a:lnSpc>
                <a:spcPct val="120000"/>
              </a:lnSpc>
              <a:spcBef>
                <a:spcPts val="500"/>
              </a:spcBef>
              <a:spcAft>
                <a:spcPts val="0"/>
              </a:spcAft>
              <a:buClr>
                <a:schemeClr val="dk1"/>
              </a:buClr>
              <a:buSzPts val="1000"/>
              <a:buFont typeface="Courier New"/>
              <a:buChar char="o"/>
            </a:pPr>
            <a:r>
              <a:rPr lang="en-US" sz="1000"/>
              <a:t>Doxycycline 200mg  POx1  within 24-72 hours after condomless, oral or anal sex </a:t>
            </a:r>
            <a:endParaRPr/>
          </a:p>
          <a:p>
            <a:pPr indent="-290512" lvl="1" marL="685800" rtl="0" algn="l">
              <a:lnSpc>
                <a:spcPct val="120000"/>
              </a:lnSpc>
              <a:spcBef>
                <a:spcPts val="500"/>
              </a:spcBef>
              <a:spcAft>
                <a:spcPts val="0"/>
              </a:spcAft>
              <a:buClr>
                <a:schemeClr val="dk1"/>
              </a:buClr>
              <a:buSzPts val="1000"/>
              <a:buFont typeface="Courier New"/>
              <a:buChar char="o"/>
            </a:pPr>
            <a:r>
              <a:rPr lang="en-US" sz="1000"/>
              <a:t>MSM and transgender women who have tested positive for a bacterial STI in the last year</a:t>
            </a:r>
            <a:endParaRPr/>
          </a:p>
        </p:txBody>
      </p:sp>
      <p:sp>
        <p:nvSpPr>
          <p:cNvPr id="511" name="Google Shape;511;p63"/>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512" name="Google Shape;512;p63"/>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pic>
        <p:nvPicPr>
          <p:cNvPr descr="Sunny Handy" id="513" name="Google Shape;513;p63"/>
          <p:cNvPicPr preferRelativeResize="0"/>
          <p:nvPr/>
        </p:nvPicPr>
        <p:blipFill rotWithShape="1">
          <a:blip r:embed="rId3">
            <a:alphaModFix/>
          </a:blip>
          <a:srcRect b="0" l="0" r="0" t="0"/>
          <a:stretch/>
        </p:blipFill>
        <p:spPr>
          <a:xfrm>
            <a:off x="173216" y="385664"/>
            <a:ext cx="1522166" cy="152216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4"/>
          <p:cNvSpPr txBox="1"/>
          <p:nvPr>
            <p:ph type="title"/>
          </p:nvPr>
        </p:nvSpPr>
        <p:spPr>
          <a:xfrm>
            <a:off x="736871" y="87825"/>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REFERENCES </a:t>
            </a:r>
            <a:endParaRPr/>
          </a:p>
        </p:txBody>
      </p:sp>
      <p:sp>
        <p:nvSpPr>
          <p:cNvPr id="519" name="Google Shape;519;p64"/>
          <p:cNvSpPr txBox="1"/>
          <p:nvPr>
            <p:ph idx="1" type="body"/>
          </p:nvPr>
        </p:nvSpPr>
        <p:spPr>
          <a:xfrm>
            <a:off x="736871" y="1458323"/>
            <a:ext cx="7680677" cy="3956179"/>
          </a:xfrm>
          <a:prstGeom prst="rect">
            <a:avLst/>
          </a:prstGeom>
          <a:noFill/>
          <a:ln>
            <a:noFill/>
          </a:ln>
        </p:spPr>
        <p:txBody>
          <a:bodyPr anchorCtr="0" anchor="t" bIns="45700" lIns="91425" spcFirstLastPara="1" rIns="91425" wrap="square" tIns="45700">
            <a:normAutofit fontScale="47500" lnSpcReduction="20000"/>
          </a:bodyPr>
          <a:lstStyle/>
          <a:p>
            <a:pPr indent="-228600" lvl="0" marL="228600" rtl="0" algn="l">
              <a:lnSpc>
                <a:spcPct val="120000"/>
              </a:lnSpc>
              <a:spcBef>
                <a:spcPts val="0"/>
              </a:spcBef>
              <a:spcAft>
                <a:spcPts val="0"/>
              </a:spcAft>
              <a:buClr>
                <a:schemeClr val="dk1"/>
              </a:buClr>
              <a:buSzPct val="100000"/>
              <a:buNone/>
            </a:pPr>
            <a:r>
              <a:rPr lang="en-US"/>
              <a:t> Sobel J, Mitchell C. BV: Bacterial vaginosis: Clinical manifestations and diagnosis . UpToDate. Accessed March 1, 2025. </a:t>
            </a:r>
            <a:r>
              <a:rPr lang="en-US" u="sng">
                <a:solidFill>
                  <a:schemeClr val="hlink"/>
                </a:solidFill>
                <a:hlinkClick r:id="rId3"/>
              </a:rPr>
              <a:t>https://www.uptodate.com/contents/bacterial-vaginosis-clinical-manifestations-and-diagnosis</a:t>
            </a:r>
            <a:r>
              <a:rPr lang="en-US"/>
              <a:t>. </a:t>
            </a:r>
            <a:endParaRPr/>
          </a:p>
          <a:p>
            <a:pPr indent="-228600" lvl="0" marL="228600" rtl="0" algn="l">
              <a:lnSpc>
                <a:spcPct val="120000"/>
              </a:lnSpc>
              <a:spcBef>
                <a:spcPts val="1000"/>
              </a:spcBef>
              <a:spcAft>
                <a:spcPts val="0"/>
              </a:spcAft>
              <a:buClr>
                <a:schemeClr val="dk1"/>
              </a:buClr>
              <a:buSzPct val="100000"/>
              <a:buNone/>
            </a:pPr>
            <a:r>
              <a:rPr lang="en-US"/>
              <a:t>Mpox. World Health Organization. Accessed March 1, 2025. </a:t>
            </a:r>
            <a:r>
              <a:rPr lang="en-US" u="sng">
                <a:solidFill>
                  <a:schemeClr val="hlink"/>
                </a:solidFill>
                <a:hlinkClick r:id="rId4"/>
              </a:rPr>
              <a:t>https://www.who.int/news-room/fact-sheets/detail/mpox</a:t>
            </a:r>
            <a:r>
              <a:rPr lang="en-US"/>
              <a:t>. </a:t>
            </a:r>
            <a:endParaRPr/>
          </a:p>
          <a:p>
            <a:pPr indent="-228600" lvl="0" marL="228600" rtl="0" algn="l">
              <a:lnSpc>
                <a:spcPct val="120000"/>
              </a:lnSpc>
              <a:spcBef>
                <a:spcPts val="1000"/>
              </a:spcBef>
              <a:spcAft>
                <a:spcPts val="0"/>
              </a:spcAft>
              <a:buClr>
                <a:schemeClr val="dk1"/>
              </a:buClr>
              <a:buSzPct val="100000"/>
              <a:buNone/>
            </a:pPr>
            <a:r>
              <a:rPr lang="en-US"/>
              <a:t>STI screening recommendations. Centers for Disease Control and Prevention. March 22, 2024. Accessed March 1, 2025. </a:t>
            </a:r>
            <a:r>
              <a:rPr lang="en-US" u="sng">
                <a:solidFill>
                  <a:schemeClr val="hlink"/>
                </a:solidFill>
                <a:hlinkClick r:id="rId5"/>
              </a:rPr>
              <a:t>https://www.cdc.gov/std/treatment-guidelines/screening-recommendations.htm#:~:text=*%20Per%20USPSTF%2C%20sexually%20active%20women,not%20in%20a%20mutually%20monogamous</a:t>
            </a:r>
            <a:r>
              <a:rPr lang="en-US"/>
              <a:t>. </a:t>
            </a:r>
            <a:endParaRPr/>
          </a:p>
          <a:p>
            <a:pPr indent="-228600" lvl="0" marL="228600" rtl="0" algn="l">
              <a:lnSpc>
                <a:spcPct val="120000"/>
              </a:lnSpc>
              <a:spcBef>
                <a:spcPts val="1000"/>
              </a:spcBef>
              <a:spcAft>
                <a:spcPts val="0"/>
              </a:spcAft>
              <a:buClr>
                <a:schemeClr val="dk1"/>
              </a:buClr>
              <a:buSzPct val="100000"/>
              <a:buNone/>
            </a:pPr>
            <a:r>
              <a:rPr lang="en-US"/>
              <a:t>Reese PC. Stis during pregnancy. American Family Physician. January 15, 2024. Accessed March 1, 2025. </a:t>
            </a:r>
            <a:r>
              <a:rPr lang="en-US" u="sng">
                <a:solidFill>
                  <a:schemeClr val="hlink"/>
                </a:solidFill>
                <a:hlinkClick r:id="rId6"/>
              </a:rPr>
              <a:t>https://www.aafp.org/pubs/afp/issues/2024/0100/editorial-sti-pregnancy.html#:~:text=The%20CDC%20recommends%20testing%20for,at%20high%20risk%20of%20infection.&amp;text=Testing%20should%20be%20repeated%20in,for%20individuals%20at%20high%20risk</a:t>
            </a:r>
            <a:r>
              <a:rPr lang="en-US"/>
              <a:t>. </a:t>
            </a:r>
            <a:endParaRPr/>
          </a:p>
          <a:p>
            <a:pPr indent="-228600" lvl="0" marL="228600" rtl="0" algn="l">
              <a:lnSpc>
                <a:spcPct val="120000"/>
              </a:lnSpc>
              <a:spcBef>
                <a:spcPts val="1000"/>
              </a:spcBef>
              <a:spcAft>
                <a:spcPts val="0"/>
              </a:spcAft>
              <a:buClr>
                <a:schemeClr val="dk1"/>
              </a:buClr>
              <a:buSzPct val="100000"/>
              <a:buNone/>
            </a:pPr>
            <a:r>
              <a:rPr lang="en-US"/>
              <a:t>Temple RW, Larker JCL, Brus JM. Genital warts: Rapid evidence review. American Family Physician. February 15, 2025. Accessed March 1, 2025. </a:t>
            </a:r>
            <a:r>
              <a:rPr lang="en-US" u="sng">
                <a:solidFill>
                  <a:schemeClr val="hlink"/>
                </a:solidFill>
                <a:hlinkClick r:id="rId7"/>
              </a:rPr>
              <a:t>https://www.aafp.org/pubs/afp/issues/2025/0200/genital-warts.html</a:t>
            </a:r>
            <a:r>
              <a:rPr lang="en-US"/>
              <a:t>. </a:t>
            </a:r>
            <a:endParaRPr/>
          </a:p>
          <a:p>
            <a:pPr indent="-228600" lvl="0" marL="228600" rtl="0" algn="l">
              <a:lnSpc>
                <a:spcPct val="120000"/>
              </a:lnSpc>
              <a:spcBef>
                <a:spcPts val="1000"/>
              </a:spcBef>
              <a:spcAft>
                <a:spcPts val="0"/>
              </a:spcAft>
              <a:buClr>
                <a:schemeClr val="dk1"/>
              </a:buClr>
              <a:buSzPct val="100000"/>
              <a:buNone/>
            </a:pPr>
            <a:r>
              <a:rPr lang="en-US"/>
              <a:t>Plunkett M, Neville CT, Chang JG. Genital herpes: Rapid evidence review. American Family Physician. November 15, 2024. Accessed March 1, 2025. </a:t>
            </a:r>
            <a:r>
              <a:rPr lang="en-US" u="sng">
                <a:solidFill>
                  <a:schemeClr val="hlink"/>
                </a:solidFill>
                <a:hlinkClick r:id="rId8"/>
              </a:rPr>
              <a:t>https://www.aafp.org/pubs/afp/issues/2024/1100/genital-herpes.html</a:t>
            </a:r>
            <a:r>
              <a:rPr lang="en-US"/>
              <a:t>. </a:t>
            </a:r>
            <a:endParaRPr/>
          </a:p>
          <a:p>
            <a:pPr indent="-228600" lvl="0" marL="228600" rtl="0" algn="l">
              <a:lnSpc>
                <a:spcPct val="120000"/>
              </a:lnSpc>
              <a:spcBef>
                <a:spcPts val="1000"/>
              </a:spcBef>
              <a:spcAft>
                <a:spcPts val="0"/>
              </a:spcAft>
              <a:buClr>
                <a:schemeClr val="dk1"/>
              </a:buClr>
              <a:buSzPct val="100000"/>
              <a:buNone/>
            </a:pPr>
            <a:r>
              <a:rPr lang="en-US"/>
              <a:t>Dalby J, Stoner BP. Sexually transmitted infections: Updates from the 2021 CDC Guidelines. American Family Physician. May 15, 2022. Accessed March 1, 2025. </a:t>
            </a:r>
            <a:r>
              <a:rPr lang="en-US" u="sng">
                <a:solidFill>
                  <a:schemeClr val="hlink"/>
                </a:solidFill>
                <a:hlinkClick r:id="rId9"/>
              </a:rPr>
              <a:t>https://www.aafp.org/pubs/afp/issues/2022/0500/p514.html</a:t>
            </a:r>
            <a:r>
              <a:rPr lang="en-US"/>
              <a:t>. </a:t>
            </a:r>
            <a:endParaRPr/>
          </a:p>
          <a:p>
            <a:pPr indent="-228600" lvl="0" marL="228600" rtl="0" algn="l">
              <a:lnSpc>
                <a:spcPct val="120000"/>
              </a:lnSpc>
              <a:spcBef>
                <a:spcPts val="1000"/>
              </a:spcBef>
              <a:spcAft>
                <a:spcPts val="0"/>
              </a:spcAft>
              <a:buClr>
                <a:schemeClr val="dk1"/>
              </a:buClr>
              <a:buSzPct val="100000"/>
              <a:buNone/>
            </a:pPr>
            <a:r>
              <a:rPr lang="en-US"/>
              <a:t>Mycoplasma Genitalium - STI treatment guidelines. Centers for Disease Control and Prevention. July 22, 2021. Accessed March 1, 2025. </a:t>
            </a:r>
            <a:r>
              <a:rPr lang="en-US" u="sng">
                <a:solidFill>
                  <a:schemeClr val="hlink"/>
                </a:solidFill>
                <a:hlinkClick r:id="rId10"/>
              </a:rPr>
              <a:t>https://www.cdc.gov/std/treatment-guidelines/mycoplasmagenitalium.htm</a:t>
            </a:r>
            <a:r>
              <a:rPr lang="en-US"/>
              <a:t>. </a:t>
            </a:r>
            <a:endParaRPr/>
          </a:p>
          <a:p>
            <a:pPr indent="-228600" lvl="0" marL="228600" rtl="0" algn="l">
              <a:lnSpc>
                <a:spcPct val="120000"/>
              </a:lnSpc>
              <a:spcBef>
                <a:spcPts val="1000"/>
              </a:spcBef>
              <a:spcAft>
                <a:spcPts val="0"/>
              </a:spcAft>
              <a:buClr>
                <a:schemeClr val="dk1"/>
              </a:buClr>
              <a:buSzPct val="100000"/>
              <a:buNone/>
            </a:pPr>
            <a:r>
              <a:rPr lang="en-US"/>
              <a:t>Granuloma Inguinale (donovanosis) - STI treatment guidelines. Centers for Disease Control and Prevention. July 22, 2021. Accessed March 1, 2025. </a:t>
            </a:r>
            <a:r>
              <a:rPr lang="en-US" u="sng">
                <a:solidFill>
                  <a:schemeClr val="hlink"/>
                </a:solidFill>
                <a:hlinkClick r:id="rId11"/>
              </a:rPr>
              <a:t>https://www.cdc.gov/std/treatment-guidelines/donovanosis.htm</a:t>
            </a:r>
            <a:r>
              <a:rPr lang="en-US"/>
              <a:t>. </a:t>
            </a:r>
            <a:endParaRPr/>
          </a:p>
          <a:p>
            <a:pPr indent="-228600" lvl="0" marL="228600" rtl="0" algn="l">
              <a:lnSpc>
                <a:spcPct val="120000"/>
              </a:lnSpc>
              <a:spcBef>
                <a:spcPts val="1000"/>
              </a:spcBef>
              <a:spcAft>
                <a:spcPts val="0"/>
              </a:spcAft>
              <a:buClr>
                <a:schemeClr val="dk1"/>
              </a:buClr>
              <a:buSzPct val="100000"/>
              <a:buNone/>
            </a:pPr>
            <a:r>
              <a:t/>
            </a:r>
            <a:endParaRPr/>
          </a:p>
          <a:p>
            <a:pPr indent="0" lvl="0" marL="0" rtl="0" algn="l">
              <a:lnSpc>
                <a:spcPct val="120000"/>
              </a:lnSpc>
              <a:spcBef>
                <a:spcPts val="1000"/>
              </a:spcBef>
              <a:spcAft>
                <a:spcPts val="0"/>
              </a:spcAft>
              <a:buClr>
                <a:schemeClr val="dk1"/>
              </a:buClr>
              <a:buSzPct val="100000"/>
              <a:buNone/>
            </a:pPr>
            <a:r>
              <a:t/>
            </a:r>
            <a:endParaRPr/>
          </a:p>
        </p:txBody>
      </p:sp>
      <p:sp>
        <p:nvSpPr>
          <p:cNvPr id="520" name="Google Shape;520;p64"/>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521" name="Google Shape;521;p64"/>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
        <p:nvSpPr>
          <p:cNvPr id="522" name="Google Shape;522;p64"/>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5"/>
          <p:cNvSpPr txBox="1"/>
          <p:nvPr>
            <p:ph type="title"/>
          </p:nvPr>
        </p:nvSpPr>
        <p:spPr>
          <a:xfrm>
            <a:off x="736871" y="87825"/>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REFERENCES</a:t>
            </a:r>
            <a:endParaRPr/>
          </a:p>
        </p:txBody>
      </p:sp>
      <p:sp>
        <p:nvSpPr>
          <p:cNvPr id="528" name="Google Shape;528;p65"/>
          <p:cNvSpPr txBox="1"/>
          <p:nvPr>
            <p:ph idx="1" type="body"/>
          </p:nvPr>
        </p:nvSpPr>
        <p:spPr>
          <a:xfrm>
            <a:off x="736871" y="1458323"/>
            <a:ext cx="7680677" cy="3956179"/>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dk1"/>
              </a:buClr>
              <a:buSzPts val="1000"/>
              <a:buNone/>
            </a:pPr>
            <a:r>
              <a:rPr lang="en-US" sz="1000"/>
              <a:t>Hsu K. Clinical manifestations and diagnosis of Chlamydia trachomatis infections in adults and adolescents. UpToDate. Accessed March 23, 2025. </a:t>
            </a:r>
            <a:r>
              <a:rPr lang="en-US" sz="1000" u="sng">
                <a:solidFill>
                  <a:schemeClr val="hlink"/>
                </a:solidFill>
                <a:hlinkClick r:id="rId3"/>
              </a:rPr>
              <a:t>https://www.uptodate.com/contents/clinical-manifestations-and-diagnosis-of-chlamydia-trachomatis-infections-in-adults-and-adolescents</a:t>
            </a:r>
            <a:r>
              <a:rPr lang="en-US" sz="1000"/>
              <a:t>. </a:t>
            </a:r>
            <a:endParaRPr/>
          </a:p>
          <a:p>
            <a:pPr indent="-228600" lvl="0" marL="228600" rtl="0" algn="l">
              <a:lnSpc>
                <a:spcPct val="120000"/>
              </a:lnSpc>
              <a:spcBef>
                <a:spcPts val="1000"/>
              </a:spcBef>
              <a:spcAft>
                <a:spcPts val="0"/>
              </a:spcAft>
              <a:buClr>
                <a:schemeClr val="dk1"/>
              </a:buClr>
              <a:buSzPts val="1000"/>
              <a:buNone/>
            </a:pPr>
            <a:r>
              <a:rPr lang="en-US" sz="1000"/>
              <a:t>Screening for Sexually Transmitted Infections: Practice Manual. Accessed March 1, 2025. </a:t>
            </a:r>
            <a:r>
              <a:rPr lang="en-US" sz="1000" u="sng">
                <a:solidFill>
                  <a:schemeClr val="hlink"/>
                </a:solidFill>
                <a:hlinkClick r:id="rId4"/>
              </a:rPr>
              <a:t>https://www.aafp.org/dam/AAFP/documents/patient_care/sti/hops19-sti-manual.pdf</a:t>
            </a:r>
            <a:r>
              <a:rPr lang="en-US" sz="1000"/>
              <a:t>. </a:t>
            </a:r>
            <a:endParaRPr/>
          </a:p>
          <a:p>
            <a:pPr indent="-228600" lvl="0" marL="228600" rtl="0" algn="l">
              <a:lnSpc>
                <a:spcPct val="120000"/>
              </a:lnSpc>
              <a:spcBef>
                <a:spcPts val="1000"/>
              </a:spcBef>
              <a:spcAft>
                <a:spcPts val="0"/>
              </a:spcAft>
              <a:buClr>
                <a:schemeClr val="dk1"/>
              </a:buClr>
              <a:buSzPts val="1000"/>
              <a:buNone/>
            </a:pPr>
            <a:r>
              <a:rPr lang="en-US" sz="1000"/>
              <a:t>Ghanem K. Gonorrhea: Clinical manifestations and diagnosis of Neisseria gonorrhoeae infection in adults and adolescents. UpToDate. Accessed March 23, 2025. </a:t>
            </a:r>
            <a:r>
              <a:rPr lang="en-US" sz="1000" u="sng">
                <a:solidFill>
                  <a:schemeClr val="hlink"/>
                </a:solidFill>
                <a:hlinkClick r:id="rId5"/>
              </a:rPr>
              <a:t>https://www.uptodate.com/contents/clinical-manifestations-and-diagnosis-of-neisseria-gonorrhoeae-infection-in-adults-and-adolescents</a:t>
            </a:r>
            <a:r>
              <a:rPr lang="en-US" sz="1000"/>
              <a:t>. </a:t>
            </a:r>
            <a:endParaRPr/>
          </a:p>
          <a:p>
            <a:pPr indent="-228600" lvl="0" marL="228600" rtl="0" algn="l">
              <a:lnSpc>
                <a:spcPct val="120000"/>
              </a:lnSpc>
              <a:spcBef>
                <a:spcPts val="1000"/>
              </a:spcBef>
              <a:spcAft>
                <a:spcPts val="0"/>
              </a:spcAft>
              <a:buClr>
                <a:schemeClr val="dk1"/>
              </a:buClr>
              <a:buSzPts val="1000"/>
              <a:buNone/>
            </a:pPr>
            <a:r>
              <a:rPr lang="en-US" sz="1000"/>
              <a:t>Sobel J, Mitchell C. Trichomoniasis: Clinical manifestations and diagnosis. UpToDate. Accessed March 23, 2025. </a:t>
            </a:r>
            <a:r>
              <a:rPr lang="en-US" sz="1000" u="sng">
                <a:solidFill>
                  <a:schemeClr val="hlink"/>
                </a:solidFill>
                <a:hlinkClick r:id="rId6"/>
              </a:rPr>
              <a:t>https://www.uptodate.com/contents/trichomoniasis-clinical-manifestations-and-diagnosis</a:t>
            </a:r>
            <a:r>
              <a:rPr lang="en-US" sz="1000"/>
              <a:t>. </a:t>
            </a:r>
            <a:endParaRPr/>
          </a:p>
          <a:p>
            <a:pPr indent="-228600" lvl="0" marL="228600" rtl="0" algn="l">
              <a:lnSpc>
                <a:spcPct val="120000"/>
              </a:lnSpc>
              <a:spcBef>
                <a:spcPts val="1000"/>
              </a:spcBef>
              <a:spcAft>
                <a:spcPts val="0"/>
              </a:spcAft>
              <a:buClr>
                <a:schemeClr val="dk1"/>
              </a:buClr>
              <a:buSzPts val="1000"/>
              <a:buNone/>
            </a:pPr>
            <a:r>
              <a:rPr lang="en-US" sz="1000"/>
              <a:t>Albrecht M. Epidemiology, clinical manifestations, and diagnosis of genital herpes simplex virus infection. UpToDate. Accessed March 23, 2025. </a:t>
            </a:r>
            <a:r>
              <a:rPr lang="en-US" sz="1000" u="sng">
                <a:solidFill>
                  <a:schemeClr val="hlink"/>
                </a:solidFill>
                <a:hlinkClick r:id="rId7"/>
              </a:rPr>
              <a:t>https://www.uptodate.com/contents/epidemiology-clinical-manifestations-and-diagnosis-of-genital-herpes-simplex-virus-infection</a:t>
            </a:r>
            <a:r>
              <a:rPr lang="en-US" sz="1000"/>
              <a:t>. </a:t>
            </a:r>
            <a:endParaRPr/>
          </a:p>
          <a:p>
            <a:pPr indent="-228600" lvl="0" marL="228600" rtl="0" algn="l">
              <a:lnSpc>
                <a:spcPct val="120000"/>
              </a:lnSpc>
              <a:spcBef>
                <a:spcPts val="1000"/>
              </a:spcBef>
              <a:spcAft>
                <a:spcPts val="0"/>
              </a:spcAft>
              <a:buClr>
                <a:schemeClr val="dk1"/>
              </a:buClr>
              <a:buSzPts val="1000"/>
              <a:buNone/>
            </a:pPr>
            <a:r>
              <a:rPr lang="en-US" sz="1000"/>
              <a:t>Ross J. Pelvic inflammatory disease: Clinical manifestations and diagnosis. UpToDate. Accessed March 1, 2025. </a:t>
            </a:r>
            <a:r>
              <a:rPr lang="en-US" sz="1000" u="sng">
                <a:solidFill>
                  <a:schemeClr val="hlink"/>
                </a:solidFill>
                <a:hlinkClick r:id="rId8"/>
              </a:rPr>
              <a:t>https://www.uptodate.com/contents/pelvic-inflammatory-disease-clinical-manifestations-and-diagnosis</a:t>
            </a:r>
            <a:r>
              <a:rPr lang="en-US" sz="1000"/>
              <a:t>. </a:t>
            </a:r>
            <a:endParaRPr/>
          </a:p>
          <a:p>
            <a:pPr indent="-228600" lvl="0" marL="228600" rtl="0" algn="l">
              <a:lnSpc>
                <a:spcPct val="120000"/>
              </a:lnSpc>
              <a:spcBef>
                <a:spcPts val="1000"/>
              </a:spcBef>
              <a:spcAft>
                <a:spcPts val="0"/>
              </a:spcAft>
              <a:buClr>
                <a:schemeClr val="dk1"/>
              </a:buClr>
              <a:buSzPts val="1000"/>
              <a:buNone/>
            </a:pPr>
            <a:r>
              <a:rPr lang="en-US" sz="1000"/>
              <a:t>Clinical screening and diagnosis for hepatitis C. Centers for Disease Control and Prevention. Accessed March 1, 2025. </a:t>
            </a:r>
            <a:r>
              <a:rPr lang="en-US" sz="1000" u="sng">
                <a:solidFill>
                  <a:schemeClr val="hlink"/>
                </a:solidFill>
                <a:hlinkClick r:id="rId9"/>
              </a:rPr>
              <a:t>https://www.cdc.gov/hepatitis-c/hcp/diagnosis-testing/index.html</a:t>
            </a:r>
            <a:r>
              <a:rPr lang="en-US" sz="1000"/>
              <a:t>. </a:t>
            </a:r>
            <a:endParaRPr/>
          </a:p>
          <a:p>
            <a:pPr indent="-228600" lvl="0" marL="228600" rtl="0" algn="l">
              <a:lnSpc>
                <a:spcPct val="120000"/>
              </a:lnSpc>
              <a:spcBef>
                <a:spcPts val="1000"/>
              </a:spcBef>
              <a:spcAft>
                <a:spcPts val="0"/>
              </a:spcAft>
              <a:buClr>
                <a:schemeClr val="dk1"/>
              </a:buClr>
              <a:buSzPts val="1000"/>
              <a:buNone/>
            </a:pPr>
            <a:r>
              <a:rPr lang="en-US" sz="1000"/>
              <a:t>Updated recommendation for Universal Hepatitis B vaccination in adults aged 19–59 years - United States, 2024. Centers for Disease Control and Prevention. December 5, 2024. Accessed March 1, 2025. </a:t>
            </a:r>
            <a:r>
              <a:rPr lang="en-US" sz="1000" u="sng">
                <a:solidFill>
                  <a:schemeClr val="hlink"/>
                </a:solidFill>
                <a:hlinkClick r:id="rId10"/>
              </a:rPr>
              <a:t>https://www.cdc.gov/mmwr/volumes/73/wr/mm7348a3.htm#:~:text=The%20Advisory%20Committee%20on%20Immunization,receive%20HepB%20vaccines%20(2</a:t>
            </a:r>
            <a:r>
              <a:rPr lang="en-US" sz="1000"/>
              <a:t>. </a:t>
            </a:r>
            <a:endParaRPr/>
          </a:p>
          <a:p>
            <a:pPr indent="-228600" lvl="0" marL="228600" rtl="0" algn="l">
              <a:lnSpc>
                <a:spcPct val="120000"/>
              </a:lnSpc>
              <a:spcBef>
                <a:spcPts val="1000"/>
              </a:spcBef>
              <a:spcAft>
                <a:spcPts val="0"/>
              </a:spcAft>
              <a:buClr>
                <a:schemeClr val="dk1"/>
              </a:buClr>
              <a:buSzPts val="600"/>
              <a:buNone/>
            </a:pPr>
            <a:r>
              <a:t/>
            </a:r>
            <a:endParaRPr sz="600"/>
          </a:p>
        </p:txBody>
      </p:sp>
      <p:sp>
        <p:nvSpPr>
          <p:cNvPr id="529" name="Google Shape;529;p65"/>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530" name="Google Shape;530;p65"/>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
        <p:nvSpPr>
          <p:cNvPr id="531" name="Google Shape;531;p65"/>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6"/>
          <p:cNvSpPr txBox="1"/>
          <p:nvPr>
            <p:ph type="title"/>
          </p:nvPr>
        </p:nvSpPr>
        <p:spPr>
          <a:xfrm>
            <a:off x="1028701" y="793080"/>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REFERENCES </a:t>
            </a:r>
            <a:endParaRPr/>
          </a:p>
        </p:txBody>
      </p:sp>
      <p:sp>
        <p:nvSpPr>
          <p:cNvPr id="537" name="Google Shape;537;p66"/>
          <p:cNvSpPr txBox="1"/>
          <p:nvPr>
            <p:ph idx="1" type="body"/>
          </p:nvPr>
        </p:nvSpPr>
        <p:spPr>
          <a:xfrm>
            <a:off x="1028701" y="2114940"/>
            <a:ext cx="7680677" cy="3956179"/>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1000"/>
              <a:buNone/>
            </a:pPr>
            <a:r>
              <a:rPr lang="en-US" sz="1000"/>
              <a:t>Campos-Outcalt D. Practice alert: CDC Guidelines on Doxycycline for STI postexposure prophylaxis. American Family Physician. October 15, 2024. Accessed March 1, 2025. </a:t>
            </a:r>
            <a:r>
              <a:rPr lang="en-US" sz="1000" u="sng">
                <a:solidFill>
                  <a:schemeClr val="hlink"/>
                </a:solidFill>
                <a:hlinkClick r:id="rId3"/>
              </a:rPr>
              <a:t>https://www.aafp.org/pubs/afp/issues/2024/1000/editorial-doxycycline-sti-postexposure-prophylaxis.html</a:t>
            </a:r>
            <a:r>
              <a:rPr lang="en-US" sz="1000"/>
              <a:t>. </a:t>
            </a:r>
            <a:endParaRPr/>
          </a:p>
          <a:p>
            <a:pPr indent="-228600" lvl="0" marL="228600" rtl="0" algn="l">
              <a:lnSpc>
                <a:spcPct val="120000"/>
              </a:lnSpc>
              <a:spcBef>
                <a:spcPts val="1000"/>
              </a:spcBef>
              <a:spcAft>
                <a:spcPts val="0"/>
              </a:spcAft>
              <a:buClr>
                <a:schemeClr val="dk1"/>
              </a:buClr>
              <a:buSzPts val="1000"/>
              <a:buNone/>
            </a:pPr>
            <a:r>
              <a:rPr lang="en-US" sz="1000"/>
              <a:t>Hufstetler K, Llata E, Miele K, Quilter LA. Clinical updates in sexually transmitted infections, 2024. </a:t>
            </a:r>
            <a:r>
              <a:rPr i="1" lang="en-US" sz="1000"/>
              <a:t>Journal of Women’s Health</a:t>
            </a:r>
            <a:r>
              <a:rPr lang="en-US" sz="1000"/>
              <a:t>. 2024;33(6):827-837. doi:10.1089/jwh.2024.0367 </a:t>
            </a:r>
            <a:endParaRPr/>
          </a:p>
          <a:p>
            <a:pPr indent="-228600" lvl="0" marL="228600" rtl="0" algn="l">
              <a:lnSpc>
                <a:spcPct val="120000"/>
              </a:lnSpc>
              <a:spcBef>
                <a:spcPts val="1000"/>
              </a:spcBef>
              <a:spcAft>
                <a:spcPts val="0"/>
              </a:spcAft>
              <a:buClr>
                <a:schemeClr val="dk1"/>
              </a:buClr>
              <a:buSzPts val="1000"/>
              <a:buNone/>
            </a:pPr>
            <a:r>
              <a:rPr lang="en-US" sz="1000"/>
              <a:t>Vodstrcil LA, Plummer EL, Fairley CK, et al. Male-partner treatment to prevent recurrence of bacterial vaginosis. </a:t>
            </a:r>
            <a:r>
              <a:rPr i="1" lang="en-US" sz="1000"/>
              <a:t>New England Journal of Medicine</a:t>
            </a:r>
            <a:r>
              <a:rPr lang="en-US" sz="1000"/>
              <a:t>. 2025;392(10):947-957. doi:10.1056/nejmoa2405404 </a:t>
            </a:r>
            <a:endParaRPr/>
          </a:p>
          <a:p>
            <a:pPr indent="-228600" lvl="0" marL="228600" rtl="0" algn="l">
              <a:lnSpc>
                <a:spcPct val="120000"/>
              </a:lnSpc>
              <a:spcBef>
                <a:spcPts val="1000"/>
              </a:spcBef>
              <a:spcAft>
                <a:spcPts val="0"/>
              </a:spcAft>
              <a:buClr>
                <a:schemeClr val="dk1"/>
              </a:buClr>
              <a:buSzPts val="1000"/>
              <a:buNone/>
            </a:pPr>
            <a:r>
              <a:rPr lang="en-US" sz="1000"/>
              <a:t>Hamill M. Lymphogranuloma venereum. UpToDate. Accessed March 1, 2025. </a:t>
            </a:r>
            <a:r>
              <a:rPr lang="en-US" sz="1000" u="sng">
                <a:solidFill>
                  <a:schemeClr val="hlink"/>
                </a:solidFill>
                <a:hlinkClick r:id="rId4"/>
              </a:rPr>
              <a:t>https://www.uptodate.com/contents/lymphogranuloma-venereum</a:t>
            </a:r>
            <a:r>
              <a:rPr lang="en-US" sz="1000"/>
              <a:t>. </a:t>
            </a:r>
            <a:endParaRPr/>
          </a:p>
          <a:p>
            <a:pPr indent="-228600" lvl="0" marL="228600" rtl="0" algn="l">
              <a:lnSpc>
                <a:spcPct val="120000"/>
              </a:lnSpc>
              <a:spcBef>
                <a:spcPts val="1000"/>
              </a:spcBef>
              <a:spcAft>
                <a:spcPts val="0"/>
              </a:spcAft>
              <a:buClr>
                <a:schemeClr val="dk1"/>
              </a:buClr>
              <a:buSzPts val="1000"/>
              <a:buNone/>
            </a:pPr>
            <a:r>
              <a:rPr lang="en-US" sz="1000"/>
              <a:t>Krakower D, Mayer K. HIV pre-exposure prophylaxis. UpToDate. Accessed March 1, 2025. </a:t>
            </a:r>
            <a:r>
              <a:rPr lang="en-US" sz="1000" u="sng">
                <a:solidFill>
                  <a:schemeClr val="hlink"/>
                </a:solidFill>
                <a:hlinkClick r:id="rId5"/>
              </a:rPr>
              <a:t>https://www.uptodate.com/contents/hiv-pre-exposure-prophylaxis</a:t>
            </a:r>
            <a:r>
              <a:rPr lang="en-US" sz="1000"/>
              <a:t>. </a:t>
            </a:r>
            <a:endParaRPr/>
          </a:p>
          <a:p>
            <a:pPr indent="-228600" lvl="0" marL="228600" rtl="0" algn="l">
              <a:lnSpc>
                <a:spcPct val="120000"/>
              </a:lnSpc>
              <a:spcBef>
                <a:spcPts val="1000"/>
              </a:spcBef>
              <a:spcAft>
                <a:spcPts val="0"/>
              </a:spcAft>
              <a:buClr>
                <a:schemeClr val="dk1"/>
              </a:buClr>
              <a:buSzPts val="1000"/>
              <a:buNone/>
            </a:pPr>
            <a:r>
              <a:rPr lang="en-US" sz="1000"/>
              <a:t>Metronidazole (systemic): Drug information. UpToDate. Accessed March 1, 2025. </a:t>
            </a:r>
            <a:r>
              <a:rPr lang="en-US" sz="1000" u="sng">
                <a:solidFill>
                  <a:schemeClr val="hlink"/>
                </a:solidFill>
                <a:hlinkClick r:id="rId6"/>
              </a:rPr>
              <a:t>https://medilib.ir/uptodate/show/9589</a:t>
            </a:r>
            <a:r>
              <a:rPr lang="en-US" sz="1000"/>
              <a:t>. </a:t>
            </a:r>
            <a:endParaRPr/>
          </a:p>
          <a:p>
            <a:pPr indent="-228600" lvl="0" marL="228600" rtl="0" algn="l">
              <a:lnSpc>
                <a:spcPct val="120000"/>
              </a:lnSpc>
              <a:spcBef>
                <a:spcPts val="1000"/>
              </a:spcBef>
              <a:spcAft>
                <a:spcPts val="0"/>
              </a:spcAft>
              <a:buClr>
                <a:schemeClr val="dk1"/>
              </a:buClr>
              <a:buSzPts val="1000"/>
              <a:buNone/>
            </a:pPr>
            <a:r>
              <a:t/>
            </a:r>
            <a:endParaRPr sz="1000"/>
          </a:p>
        </p:txBody>
      </p:sp>
      <p:sp>
        <p:nvSpPr>
          <p:cNvPr id="538" name="Google Shape;538;p66"/>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539" name="Google Shape;539;p66"/>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
        <p:nvSpPr>
          <p:cNvPr id="540" name="Google Shape;540;p66"/>
          <p:cNvSpPr txBox="1"/>
          <p:nvPr>
            <p:ph idx="12" type="sldNum"/>
          </p:nvPr>
        </p:nvSpPr>
        <p:spPr>
          <a:xfrm>
            <a:off x="8752259" y="6408742"/>
            <a:ext cx="328989"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1028701" y="793080"/>
            <a:ext cx="7680677" cy="123348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Avenir"/>
              <a:buNone/>
            </a:pPr>
            <a:r>
              <a:rPr lang="en-US"/>
              <a:t>STI PRESENTATIONS</a:t>
            </a:r>
            <a:endParaRPr/>
          </a:p>
        </p:txBody>
      </p:sp>
      <p:sp>
        <p:nvSpPr>
          <p:cNvPr id="129" name="Google Shape;129;p18"/>
          <p:cNvSpPr txBox="1"/>
          <p:nvPr>
            <p:ph idx="1" type="body"/>
          </p:nvPr>
        </p:nvSpPr>
        <p:spPr>
          <a:xfrm>
            <a:off x="457200" y="1675125"/>
            <a:ext cx="8229600" cy="4708525"/>
          </a:xfrm>
          <a:prstGeom prst="rect">
            <a:avLst/>
          </a:prstGeom>
          <a:noFill/>
          <a:ln>
            <a:noFill/>
          </a:ln>
        </p:spPr>
        <p:txBody>
          <a:bodyPr anchorCtr="0" anchor="t" bIns="45700" lIns="91425" spcFirstLastPara="1" rIns="91425" wrap="square" tIns="45700">
            <a:normAutofit/>
          </a:bodyPr>
          <a:lstStyle/>
          <a:p>
            <a:pPr indent="-410844" lvl="0" marL="547370" rtl="0" algn="l">
              <a:lnSpc>
                <a:spcPct val="120000"/>
              </a:lnSpc>
              <a:spcBef>
                <a:spcPts val="0"/>
              </a:spcBef>
              <a:spcAft>
                <a:spcPts val="0"/>
              </a:spcAft>
              <a:buClr>
                <a:schemeClr val="dk1"/>
              </a:buClr>
              <a:buSzPts val="2000"/>
              <a:buChar char="•"/>
            </a:pPr>
            <a:r>
              <a:rPr lang="en-US"/>
              <a:t>Discharge</a:t>
            </a:r>
            <a:endParaRPr/>
          </a:p>
          <a:p>
            <a:pPr indent="-228600" lvl="1" marL="868045" rtl="0" algn="l">
              <a:lnSpc>
                <a:spcPct val="120000"/>
              </a:lnSpc>
              <a:spcBef>
                <a:spcPts val="500"/>
              </a:spcBef>
              <a:spcAft>
                <a:spcPts val="0"/>
              </a:spcAft>
              <a:buClr>
                <a:schemeClr val="dk1"/>
              </a:buClr>
              <a:buSzPts val="2000"/>
              <a:buChar char="•"/>
            </a:pPr>
            <a:r>
              <a:rPr lang="en-US"/>
              <a:t>Chlamydia, Gonorrhea, Mycoplasma, Trichomonas</a:t>
            </a:r>
            <a:endParaRPr/>
          </a:p>
          <a:p>
            <a:pPr indent="-228600" lvl="1" marL="868045" rtl="0" algn="l">
              <a:lnSpc>
                <a:spcPct val="120000"/>
              </a:lnSpc>
              <a:spcBef>
                <a:spcPts val="500"/>
              </a:spcBef>
              <a:spcAft>
                <a:spcPts val="0"/>
              </a:spcAft>
              <a:buClr>
                <a:schemeClr val="dk1"/>
              </a:buClr>
              <a:buSzPts val="2000"/>
              <a:buChar char="•"/>
            </a:pPr>
            <a:r>
              <a:rPr lang="en-US"/>
              <a:t>BV </a:t>
            </a:r>
            <a:endParaRPr/>
          </a:p>
          <a:p>
            <a:pPr indent="-101600" lvl="1" marL="868045" rtl="0" algn="l">
              <a:lnSpc>
                <a:spcPct val="120000"/>
              </a:lnSpc>
              <a:spcBef>
                <a:spcPts val="500"/>
              </a:spcBef>
              <a:spcAft>
                <a:spcPts val="0"/>
              </a:spcAft>
              <a:buClr>
                <a:srgbClr val="FFFFFF"/>
              </a:buClr>
              <a:buSzPts val="2000"/>
              <a:buNone/>
            </a:pPr>
            <a:r>
              <a:t/>
            </a:r>
            <a:endParaRPr/>
          </a:p>
          <a:p>
            <a:pPr indent="-410844" lvl="0" marL="547370" rtl="0" algn="l">
              <a:lnSpc>
                <a:spcPct val="120000"/>
              </a:lnSpc>
              <a:spcBef>
                <a:spcPts val="1000"/>
              </a:spcBef>
              <a:spcAft>
                <a:spcPts val="0"/>
              </a:spcAft>
              <a:buClr>
                <a:srgbClr val="D8D8D8"/>
              </a:buClr>
              <a:buSzPts val="2000"/>
              <a:buChar char="•"/>
            </a:pPr>
            <a:r>
              <a:rPr lang="en-US">
                <a:solidFill>
                  <a:srgbClr val="D8D8D8"/>
                </a:solidFill>
              </a:rPr>
              <a:t>Ulcers/Dermatologic </a:t>
            </a:r>
            <a:endParaRPr/>
          </a:p>
          <a:p>
            <a:pPr indent="-228600" lvl="1" marL="868045" rtl="0" algn="l">
              <a:lnSpc>
                <a:spcPct val="120000"/>
              </a:lnSpc>
              <a:spcBef>
                <a:spcPts val="500"/>
              </a:spcBef>
              <a:spcAft>
                <a:spcPts val="0"/>
              </a:spcAft>
              <a:buClr>
                <a:srgbClr val="D8D8D8"/>
              </a:buClr>
              <a:buSzPts val="2000"/>
              <a:buChar char="•"/>
            </a:pPr>
            <a:r>
              <a:rPr lang="en-US">
                <a:solidFill>
                  <a:srgbClr val="D8D8D8"/>
                </a:solidFill>
              </a:rPr>
              <a:t>HSV, Syphilis, Chancroid, LGV, Granuloma inguinale</a:t>
            </a:r>
            <a:endParaRPr/>
          </a:p>
          <a:p>
            <a:pPr indent="-228600" lvl="1" marL="868045" rtl="0" algn="l">
              <a:lnSpc>
                <a:spcPct val="120000"/>
              </a:lnSpc>
              <a:spcBef>
                <a:spcPts val="500"/>
              </a:spcBef>
              <a:spcAft>
                <a:spcPts val="0"/>
              </a:spcAft>
              <a:buClr>
                <a:srgbClr val="D8D8D8"/>
              </a:buClr>
              <a:buSzPts val="2000"/>
              <a:buChar char="•"/>
            </a:pPr>
            <a:r>
              <a:rPr lang="en-US">
                <a:solidFill>
                  <a:srgbClr val="D8D8D8"/>
                </a:solidFill>
              </a:rPr>
              <a:t>HPV, Mpox</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578797" y="258059"/>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CHLAMYDIA – PRESENTATION </a:t>
            </a:r>
            <a:endParaRPr/>
          </a:p>
        </p:txBody>
      </p:sp>
      <p:sp>
        <p:nvSpPr>
          <p:cNvPr id="136" name="Google Shape;136;p19"/>
          <p:cNvSpPr txBox="1"/>
          <p:nvPr>
            <p:ph idx="1" type="body"/>
          </p:nvPr>
        </p:nvSpPr>
        <p:spPr>
          <a:xfrm>
            <a:off x="578756" y="1496871"/>
            <a:ext cx="3994654" cy="4593828"/>
          </a:xfrm>
          <a:prstGeom prst="rect">
            <a:avLst/>
          </a:prstGeom>
          <a:noFill/>
          <a:ln>
            <a:noFill/>
          </a:ln>
        </p:spPr>
        <p:txBody>
          <a:bodyPr anchorCtr="0" anchor="t" bIns="45700" lIns="91425" spcFirstLastPara="1" rIns="91425" wrap="square" tIns="45700">
            <a:normAutofit fontScale="47500"/>
          </a:bodyPr>
          <a:lstStyle/>
          <a:p>
            <a:pPr indent="-224234" lvl="0" marL="228600" rtl="0" algn="l">
              <a:lnSpc>
                <a:spcPct val="120000"/>
              </a:lnSpc>
              <a:spcBef>
                <a:spcPts val="0"/>
              </a:spcBef>
              <a:spcAft>
                <a:spcPts val="0"/>
              </a:spcAft>
              <a:buClr>
                <a:schemeClr val="dk1"/>
              </a:buClr>
              <a:buSzPct val="100000"/>
              <a:buChar char="•"/>
            </a:pPr>
            <a:r>
              <a:rPr lang="en-US" sz="3750"/>
              <a:t>Most common bacterial genital STI in the US </a:t>
            </a:r>
            <a:endParaRPr sz="3750"/>
          </a:p>
          <a:p>
            <a:pPr indent="-224234" lvl="0" marL="228600" rtl="0" algn="l">
              <a:lnSpc>
                <a:spcPct val="120000"/>
              </a:lnSpc>
              <a:spcBef>
                <a:spcPts val="1000"/>
              </a:spcBef>
              <a:spcAft>
                <a:spcPts val="0"/>
              </a:spcAft>
              <a:buClr>
                <a:schemeClr val="dk1"/>
              </a:buClr>
              <a:buSzPct val="100000"/>
              <a:buChar char="•"/>
            </a:pPr>
            <a:r>
              <a:rPr lang="en-US" sz="3750"/>
              <a:t>Most people will be asymptomatic </a:t>
            </a:r>
            <a:endParaRPr sz="3750"/>
          </a:p>
          <a:p>
            <a:pPr indent="-224234" lvl="0" marL="228600" rtl="0" algn="l">
              <a:lnSpc>
                <a:spcPct val="120000"/>
              </a:lnSpc>
              <a:spcBef>
                <a:spcPts val="1000"/>
              </a:spcBef>
              <a:spcAft>
                <a:spcPts val="0"/>
              </a:spcAft>
              <a:buClr>
                <a:schemeClr val="dk1"/>
              </a:buClr>
              <a:buSzPct val="100000"/>
              <a:buChar char="•"/>
            </a:pPr>
            <a:r>
              <a:rPr lang="en-US" sz="3750"/>
              <a:t>Clinical manifestations</a:t>
            </a:r>
            <a:endParaRPr sz="3750"/>
          </a:p>
          <a:p>
            <a:pPr indent="-224234" lvl="1" marL="685800" rtl="0" algn="l">
              <a:lnSpc>
                <a:spcPct val="120000"/>
              </a:lnSpc>
              <a:spcBef>
                <a:spcPts val="500"/>
              </a:spcBef>
              <a:spcAft>
                <a:spcPts val="0"/>
              </a:spcAft>
              <a:buClr>
                <a:schemeClr val="dk1"/>
              </a:buClr>
              <a:buSzPct val="100000"/>
              <a:buFont typeface="Courier New"/>
              <a:buChar char="o"/>
            </a:pPr>
            <a:r>
              <a:rPr lang="en-US" sz="3750"/>
              <a:t>Women: cervicitis (most common), urethritis, PID</a:t>
            </a:r>
            <a:endParaRPr sz="3750"/>
          </a:p>
          <a:p>
            <a:pPr indent="-224234" lvl="1" marL="685800" rtl="0" algn="l">
              <a:lnSpc>
                <a:spcPct val="120000"/>
              </a:lnSpc>
              <a:spcBef>
                <a:spcPts val="500"/>
              </a:spcBef>
              <a:spcAft>
                <a:spcPts val="0"/>
              </a:spcAft>
              <a:buClr>
                <a:schemeClr val="dk1"/>
              </a:buClr>
              <a:buSzPct val="100000"/>
              <a:buFont typeface="Courier New"/>
              <a:buChar char="o"/>
            </a:pPr>
            <a:r>
              <a:rPr lang="en-US" sz="3750"/>
              <a:t>Men: urethritis, epididymitis, prostatitis</a:t>
            </a:r>
            <a:endParaRPr sz="3750"/>
          </a:p>
          <a:p>
            <a:pPr indent="-224234" lvl="1" marL="685800" rtl="0" algn="l">
              <a:lnSpc>
                <a:spcPct val="120000"/>
              </a:lnSpc>
              <a:spcBef>
                <a:spcPts val="500"/>
              </a:spcBef>
              <a:spcAft>
                <a:spcPts val="0"/>
              </a:spcAft>
              <a:buClr>
                <a:schemeClr val="dk1"/>
              </a:buClr>
              <a:buSzPct val="100000"/>
              <a:buFont typeface="Courier New"/>
              <a:buChar char="o"/>
            </a:pPr>
            <a:r>
              <a:rPr lang="en-US" sz="3750"/>
              <a:t>Extragenital: rectal, conjunctivitis, pharyngeal, perihepatitis, reactive arthritis </a:t>
            </a:r>
            <a:endParaRPr/>
          </a:p>
        </p:txBody>
      </p:sp>
      <p:sp>
        <p:nvSpPr>
          <p:cNvPr id="137" name="Google Shape;137;p19"/>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138" name="Google Shape;138;p19"/>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457201" y="635006"/>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CHLAMYDIA –</a:t>
            </a:r>
            <a:r>
              <a:rPr lang="en-US" sz="3000"/>
              <a:t> SCREENING &amp; DIAGNOSIS </a:t>
            </a:r>
            <a:endParaRPr sz="3000"/>
          </a:p>
        </p:txBody>
      </p:sp>
      <p:sp>
        <p:nvSpPr>
          <p:cNvPr id="145" name="Google Shape;145;p20"/>
          <p:cNvSpPr txBox="1"/>
          <p:nvPr>
            <p:ph idx="1" type="body"/>
          </p:nvPr>
        </p:nvSpPr>
        <p:spPr>
          <a:xfrm>
            <a:off x="846307" y="1883908"/>
            <a:ext cx="7680677" cy="3956179"/>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120000"/>
              </a:lnSpc>
              <a:spcBef>
                <a:spcPts val="0"/>
              </a:spcBef>
              <a:spcAft>
                <a:spcPts val="0"/>
              </a:spcAft>
              <a:buClr>
                <a:schemeClr val="dk1"/>
              </a:buClr>
              <a:buSzPct val="100000"/>
              <a:buFont typeface=" Arial"/>
              <a:buChar char="•"/>
            </a:pPr>
            <a:r>
              <a:rPr lang="en-US"/>
              <a:t>Screening</a:t>
            </a:r>
            <a:endParaRPr/>
          </a:p>
          <a:p>
            <a:pPr indent="-285750" lvl="1" marL="685800" rtl="0" algn="l">
              <a:lnSpc>
                <a:spcPct val="120000"/>
              </a:lnSpc>
              <a:spcBef>
                <a:spcPts val="500"/>
              </a:spcBef>
              <a:spcAft>
                <a:spcPts val="0"/>
              </a:spcAft>
              <a:buClr>
                <a:schemeClr val="dk1"/>
              </a:buClr>
              <a:buSzPct val="100000"/>
              <a:buFont typeface="Courier New"/>
              <a:buChar char="o"/>
            </a:pPr>
            <a:r>
              <a:rPr lang="en-US" sz="2000"/>
              <a:t>USPSTF: Annually, sexually active women &lt;25 y/o or &gt;25 y/o with risk factors </a:t>
            </a:r>
            <a:endParaRPr/>
          </a:p>
          <a:p>
            <a:pPr indent="-285750" lvl="1" marL="685800" rtl="0" algn="l">
              <a:lnSpc>
                <a:spcPct val="120000"/>
              </a:lnSpc>
              <a:spcBef>
                <a:spcPts val="500"/>
              </a:spcBef>
              <a:spcAft>
                <a:spcPts val="0"/>
              </a:spcAft>
              <a:buClr>
                <a:schemeClr val="dk1"/>
              </a:buClr>
              <a:buSzPct val="100000"/>
              <a:buFont typeface="Courier New"/>
              <a:buChar char="o"/>
            </a:pPr>
            <a:r>
              <a:rPr lang="en-US" sz="2000"/>
              <a:t>MSM </a:t>
            </a:r>
            <a:endParaRPr/>
          </a:p>
          <a:p>
            <a:pPr indent="-285750" lvl="1" marL="685800" rtl="0" algn="l">
              <a:lnSpc>
                <a:spcPct val="120000"/>
              </a:lnSpc>
              <a:spcBef>
                <a:spcPts val="500"/>
              </a:spcBef>
              <a:spcAft>
                <a:spcPts val="0"/>
              </a:spcAft>
              <a:buClr>
                <a:schemeClr val="dk1"/>
              </a:buClr>
              <a:buSzPct val="100000"/>
              <a:buFont typeface="Courier New"/>
              <a:buChar char="o"/>
            </a:pPr>
            <a:r>
              <a:rPr lang="en-US" sz="2000"/>
              <a:t>New/multiple sex partner(s), transactional sex </a:t>
            </a:r>
            <a:endParaRPr/>
          </a:p>
          <a:p>
            <a:pPr indent="-285750" lvl="1" marL="685800" rtl="0" algn="l">
              <a:lnSpc>
                <a:spcPct val="120000"/>
              </a:lnSpc>
              <a:spcBef>
                <a:spcPts val="500"/>
              </a:spcBef>
              <a:spcAft>
                <a:spcPts val="0"/>
              </a:spcAft>
              <a:buClr>
                <a:schemeClr val="dk1"/>
              </a:buClr>
              <a:buSzPct val="100000"/>
              <a:buFont typeface="Courier New"/>
              <a:buChar char="o"/>
            </a:pPr>
            <a:r>
              <a:rPr lang="en-US" sz="2000"/>
              <a:t>Known HIV or current gonorrhea, recent h/o chlamydia </a:t>
            </a:r>
            <a:endParaRPr/>
          </a:p>
          <a:p>
            <a:pPr indent="-228600" lvl="0" marL="228600" rtl="0" algn="l">
              <a:lnSpc>
                <a:spcPct val="120000"/>
              </a:lnSpc>
              <a:spcBef>
                <a:spcPts val="1000"/>
              </a:spcBef>
              <a:spcAft>
                <a:spcPts val="0"/>
              </a:spcAft>
              <a:buClr>
                <a:schemeClr val="dk1"/>
              </a:buClr>
              <a:buSzPct val="100000"/>
              <a:buFont typeface=" Arial"/>
              <a:buChar char="•"/>
            </a:pPr>
            <a:r>
              <a:rPr lang="en-US"/>
              <a:t>Test if sexually active + symptoms</a:t>
            </a:r>
            <a:endParaRPr/>
          </a:p>
          <a:p>
            <a:pPr indent="-228600" lvl="0" marL="228600" rtl="0" algn="l">
              <a:lnSpc>
                <a:spcPct val="120000"/>
              </a:lnSpc>
              <a:spcBef>
                <a:spcPts val="1000"/>
              </a:spcBef>
              <a:spcAft>
                <a:spcPts val="0"/>
              </a:spcAft>
              <a:buClr>
                <a:schemeClr val="dk1"/>
              </a:buClr>
              <a:buSzPct val="100000"/>
              <a:buFont typeface=" Arial"/>
              <a:buChar char="•"/>
            </a:pPr>
            <a:r>
              <a:rPr lang="en-US"/>
              <a:t>How to test: NAAT - vaginal, urethral (men), rectal swabs or urine sample</a:t>
            </a:r>
            <a:endParaRPr/>
          </a:p>
          <a:p>
            <a:pPr indent="-228600" lvl="2" marL="1143000" rtl="0" algn="l">
              <a:lnSpc>
                <a:spcPct val="120000"/>
              </a:lnSpc>
              <a:spcBef>
                <a:spcPts val="500"/>
              </a:spcBef>
              <a:spcAft>
                <a:spcPts val="0"/>
              </a:spcAft>
              <a:buClr>
                <a:schemeClr val="dk1"/>
              </a:buClr>
              <a:buSzPct val="100000"/>
              <a:buFont typeface="Noto Sans Symbols"/>
              <a:buChar char="▪"/>
            </a:pPr>
            <a:r>
              <a:rPr lang="en-US"/>
              <a:t>Vaginal swab preferred for women. Urine preferred for men. </a:t>
            </a:r>
            <a:endParaRPr/>
          </a:p>
          <a:p>
            <a:pPr indent="-285750" lvl="1" marL="685800" rtl="0" algn="l">
              <a:lnSpc>
                <a:spcPct val="120000"/>
              </a:lnSpc>
              <a:spcBef>
                <a:spcPts val="500"/>
              </a:spcBef>
              <a:spcAft>
                <a:spcPts val="0"/>
              </a:spcAft>
              <a:buClr>
                <a:schemeClr val="dk1"/>
              </a:buClr>
              <a:buSzPct val="100000"/>
              <a:buFont typeface="Courier New"/>
              <a:buChar char="o"/>
            </a:pPr>
            <a:r>
              <a:rPr lang="en-US" sz="2000"/>
              <a:t>Self-swab is acceptable. Vaginal or meatal (if available)</a:t>
            </a:r>
            <a:endParaRPr/>
          </a:p>
          <a:p>
            <a:pPr indent="-285750" lvl="1" marL="685800" rtl="0" algn="l">
              <a:lnSpc>
                <a:spcPct val="120000"/>
              </a:lnSpc>
              <a:spcBef>
                <a:spcPts val="500"/>
              </a:spcBef>
              <a:spcAft>
                <a:spcPts val="0"/>
              </a:spcAft>
              <a:buClr>
                <a:schemeClr val="dk1"/>
              </a:buClr>
              <a:buSzPct val="100000"/>
              <a:buFont typeface="Courier New"/>
              <a:buChar char="o"/>
            </a:pPr>
            <a:r>
              <a:rPr lang="en-US" sz="2000"/>
              <a:t>First catch urine is acceptable but vaginal swab preferred </a:t>
            </a:r>
            <a:endParaRPr/>
          </a:p>
          <a:p>
            <a:pPr indent="-285750" lvl="1" marL="685800" rtl="0" algn="l">
              <a:lnSpc>
                <a:spcPct val="120000"/>
              </a:lnSpc>
              <a:spcBef>
                <a:spcPts val="500"/>
              </a:spcBef>
              <a:spcAft>
                <a:spcPts val="0"/>
              </a:spcAft>
              <a:buClr>
                <a:schemeClr val="dk1"/>
              </a:buClr>
              <a:buSzPct val="100000"/>
              <a:buFont typeface="Courier New"/>
              <a:buChar char="o"/>
            </a:pPr>
            <a:r>
              <a:rPr b="1" lang="en-US" sz="2000"/>
              <a:t>2021 recommendation: consider rectal swab for screening in women based on risk (anal intercourse, exposures)</a:t>
            </a:r>
            <a:endParaRPr/>
          </a:p>
        </p:txBody>
      </p:sp>
      <p:sp>
        <p:nvSpPr>
          <p:cNvPr id="146" name="Google Shape;146;p20"/>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sp>
        <p:nvSpPr>
          <p:cNvPr id="147" name="Google Shape;147;p20"/>
          <p:cNvSpPr txBox="1"/>
          <p:nvPr>
            <p:ph idx="11" type="ftr"/>
          </p:nvPr>
        </p:nvSpPr>
        <p:spPr>
          <a:xfrm rot="5400000">
            <a:off x="-1885951" y="1969367"/>
            <a:ext cx="4114800" cy="3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              </a:t>
            </a:r>
            <a:endParaRPr/>
          </a:p>
        </p:txBody>
      </p:sp>
      <p:pic>
        <p:nvPicPr>
          <p:cNvPr descr="Sunny Handy" id="148" name="Google Shape;148;p20"/>
          <p:cNvPicPr preferRelativeResize="0"/>
          <p:nvPr/>
        </p:nvPicPr>
        <p:blipFill rotWithShape="1">
          <a:blip r:embed="rId3">
            <a:alphaModFix/>
          </a:blip>
          <a:srcRect b="0" l="0" r="0" t="0"/>
          <a:stretch/>
        </p:blipFill>
        <p:spPr>
          <a:xfrm>
            <a:off x="461676" y="5686047"/>
            <a:ext cx="780144" cy="7801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ph type="title"/>
          </p:nvPr>
        </p:nvSpPr>
        <p:spPr>
          <a:xfrm>
            <a:off x="1028701" y="185101"/>
            <a:ext cx="7680677" cy="123348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venir"/>
              <a:buNone/>
            </a:pPr>
            <a:r>
              <a:rPr lang="en-US"/>
              <a:t>CHLAMYDIA – </a:t>
            </a:r>
            <a:r>
              <a:rPr lang="en-US" sz="2000"/>
              <a:t>TREATMENT, FOLLOW-UP, AND PARTNER(S)</a:t>
            </a:r>
            <a:endParaRPr/>
          </a:p>
        </p:txBody>
      </p:sp>
      <p:sp>
        <p:nvSpPr>
          <p:cNvPr id="154" name="Google Shape;154;p21"/>
          <p:cNvSpPr txBox="1"/>
          <p:nvPr>
            <p:ph idx="1" type="body"/>
          </p:nvPr>
        </p:nvSpPr>
        <p:spPr>
          <a:xfrm>
            <a:off x="1028701" y="1592078"/>
            <a:ext cx="7680677" cy="3956179"/>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120000"/>
              </a:lnSpc>
              <a:spcBef>
                <a:spcPts val="0"/>
              </a:spcBef>
              <a:spcAft>
                <a:spcPts val="0"/>
              </a:spcAft>
              <a:buClr>
                <a:schemeClr val="dk1"/>
              </a:buClr>
              <a:buSzPct val="100000"/>
              <a:buChar char="•"/>
            </a:pPr>
            <a:r>
              <a:rPr b="1" lang="en-US"/>
              <a:t>2021 recommendation: Doxycycline 100mg PO BID x7 days</a:t>
            </a:r>
            <a:endParaRPr/>
          </a:p>
          <a:p>
            <a:pPr indent="-228600" lvl="1" marL="685800" rtl="0" algn="l">
              <a:lnSpc>
                <a:spcPct val="120000"/>
              </a:lnSpc>
              <a:spcBef>
                <a:spcPts val="500"/>
              </a:spcBef>
              <a:spcAft>
                <a:spcPts val="0"/>
              </a:spcAft>
              <a:buClr>
                <a:schemeClr val="dk1"/>
              </a:buClr>
              <a:buSzPct val="100000"/>
              <a:buFont typeface="Courier New"/>
              <a:buChar char="o"/>
            </a:pPr>
            <a:r>
              <a:rPr lang="en-US"/>
              <a:t>If </a:t>
            </a:r>
            <a:r>
              <a:rPr b="1" lang="en-US"/>
              <a:t>pregnant </a:t>
            </a:r>
            <a:r>
              <a:rPr lang="en-US"/>
              <a:t>or at risk for </a:t>
            </a:r>
            <a:r>
              <a:rPr b="1" lang="en-US"/>
              <a:t>non-completion</a:t>
            </a:r>
            <a:r>
              <a:rPr lang="en-US"/>
              <a:t> of tx: Azithromycin 1g PO x1</a:t>
            </a:r>
            <a:endParaRPr/>
          </a:p>
          <a:p>
            <a:pPr indent="-228600" lvl="0" marL="228600" rtl="0" algn="l">
              <a:lnSpc>
                <a:spcPct val="120000"/>
              </a:lnSpc>
              <a:spcBef>
                <a:spcPts val="1000"/>
              </a:spcBef>
              <a:spcAft>
                <a:spcPts val="0"/>
              </a:spcAft>
              <a:buClr>
                <a:schemeClr val="dk1"/>
              </a:buClr>
              <a:buSzPct val="100000"/>
              <a:buFont typeface="Arial"/>
              <a:buChar char="•"/>
            </a:pPr>
            <a:r>
              <a:rPr lang="en-US"/>
              <a:t>Abstinence: after completions of regimen (doxy) or 7 days after azithro for patient and their partner, and all symptoms must be resolved </a:t>
            </a:r>
            <a:endParaRPr/>
          </a:p>
          <a:p>
            <a:pPr indent="-228600" lvl="0" marL="228600" rtl="0" algn="l">
              <a:lnSpc>
                <a:spcPct val="120000"/>
              </a:lnSpc>
              <a:spcBef>
                <a:spcPts val="1000"/>
              </a:spcBef>
              <a:spcAft>
                <a:spcPts val="0"/>
              </a:spcAft>
              <a:buClr>
                <a:schemeClr val="dk1"/>
              </a:buClr>
              <a:buSzPct val="100000"/>
              <a:buFont typeface="Arial"/>
              <a:buChar char="•"/>
            </a:pPr>
            <a:r>
              <a:rPr lang="en-US"/>
              <a:t>Test for other STIs</a:t>
            </a:r>
            <a:endParaRPr/>
          </a:p>
          <a:p>
            <a:pPr indent="-228600" lvl="0" marL="228600" rtl="0" algn="l">
              <a:lnSpc>
                <a:spcPct val="120000"/>
              </a:lnSpc>
              <a:spcBef>
                <a:spcPts val="1000"/>
              </a:spcBef>
              <a:spcAft>
                <a:spcPts val="0"/>
              </a:spcAft>
              <a:buClr>
                <a:schemeClr val="dk1"/>
              </a:buClr>
              <a:buSzPct val="100000"/>
              <a:buFont typeface="Arial"/>
              <a:buChar char="•"/>
            </a:pPr>
            <a:r>
              <a:rPr lang="en-US"/>
              <a:t>Test of cure</a:t>
            </a:r>
            <a:endParaRPr/>
          </a:p>
          <a:p>
            <a:pPr indent="-285750" lvl="1" marL="685800" rtl="0" algn="l">
              <a:lnSpc>
                <a:spcPct val="120000"/>
              </a:lnSpc>
              <a:spcBef>
                <a:spcPts val="500"/>
              </a:spcBef>
              <a:spcAft>
                <a:spcPts val="0"/>
              </a:spcAft>
              <a:buClr>
                <a:schemeClr val="dk1"/>
              </a:buClr>
              <a:buSzPct val="100000"/>
              <a:buFont typeface="Courier New"/>
              <a:buChar char="o"/>
            </a:pPr>
            <a:r>
              <a:rPr lang="en-US"/>
              <a:t>Pregnancy: 3-4 weeks after treatment </a:t>
            </a:r>
            <a:endParaRPr/>
          </a:p>
          <a:p>
            <a:pPr indent="-285750" lvl="1" marL="685800" rtl="0" algn="l">
              <a:lnSpc>
                <a:spcPct val="120000"/>
              </a:lnSpc>
              <a:spcBef>
                <a:spcPts val="500"/>
              </a:spcBef>
              <a:spcAft>
                <a:spcPts val="0"/>
              </a:spcAft>
              <a:buClr>
                <a:schemeClr val="dk1"/>
              </a:buClr>
              <a:buSzPct val="100000"/>
              <a:buFont typeface="Courier New"/>
              <a:buChar char="o"/>
            </a:pPr>
            <a:r>
              <a:rPr lang="en-US"/>
              <a:t>Not recommended if not pregnant </a:t>
            </a:r>
            <a:endParaRPr/>
          </a:p>
          <a:p>
            <a:pPr indent="-228600" lvl="0" marL="228600" rtl="0" algn="l">
              <a:lnSpc>
                <a:spcPct val="120000"/>
              </a:lnSpc>
              <a:spcBef>
                <a:spcPts val="1000"/>
              </a:spcBef>
              <a:spcAft>
                <a:spcPts val="0"/>
              </a:spcAft>
              <a:buClr>
                <a:schemeClr val="dk1"/>
              </a:buClr>
              <a:buSzPct val="100000"/>
              <a:buFont typeface=" Arial"/>
              <a:buChar char="•"/>
            </a:pPr>
            <a:r>
              <a:rPr lang="en-US"/>
              <a:t>Test for re-infection: recommended for everyone 3 months after treatment </a:t>
            </a:r>
            <a:endParaRPr/>
          </a:p>
          <a:p>
            <a:pPr indent="-228600" lvl="0" marL="228600" rtl="0" algn="l">
              <a:lnSpc>
                <a:spcPct val="120000"/>
              </a:lnSpc>
              <a:spcBef>
                <a:spcPts val="1000"/>
              </a:spcBef>
              <a:spcAft>
                <a:spcPts val="0"/>
              </a:spcAft>
              <a:buClr>
                <a:schemeClr val="dk1"/>
              </a:buClr>
              <a:buSzPct val="100000"/>
              <a:buFont typeface=" Arial"/>
              <a:buChar char="•"/>
            </a:pPr>
            <a:r>
              <a:rPr lang="en-US"/>
              <a:t>Ideally, all partners should be tested</a:t>
            </a:r>
            <a:endParaRPr/>
          </a:p>
          <a:p>
            <a:pPr indent="-285750" lvl="1" marL="685800" rtl="0" algn="l">
              <a:lnSpc>
                <a:spcPct val="120000"/>
              </a:lnSpc>
              <a:spcBef>
                <a:spcPts val="500"/>
              </a:spcBef>
              <a:spcAft>
                <a:spcPts val="0"/>
              </a:spcAft>
              <a:buClr>
                <a:schemeClr val="dk1"/>
              </a:buClr>
              <a:buSzPct val="100000"/>
              <a:buFont typeface="Courier New"/>
              <a:buChar char="o"/>
            </a:pPr>
            <a:r>
              <a:rPr lang="en-US"/>
              <a:t>Any partners within the last 60 days or the most recent if &gt;60 days</a:t>
            </a:r>
            <a:endParaRPr/>
          </a:p>
          <a:p>
            <a:pPr indent="-285750" lvl="1" marL="685800" rtl="0" algn="l">
              <a:lnSpc>
                <a:spcPct val="120000"/>
              </a:lnSpc>
              <a:spcBef>
                <a:spcPts val="500"/>
              </a:spcBef>
              <a:spcAft>
                <a:spcPts val="0"/>
              </a:spcAft>
              <a:buClr>
                <a:schemeClr val="dk1"/>
              </a:buClr>
              <a:buSzPct val="100000"/>
              <a:buFont typeface="Courier New"/>
              <a:buChar char="o"/>
            </a:pPr>
            <a:r>
              <a:rPr lang="en-US"/>
              <a:t>Consider EPT if there is a risk of partner(s) not being tested </a:t>
            </a:r>
            <a:endParaRPr/>
          </a:p>
          <a:p>
            <a:pPr indent="-120650" lvl="1" marL="685800" rtl="0" algn="l">
              <a:lnSpc>
                <a:spcPct val="120000"/>
              </a:lnSpc>
              <a:spcBef>
                <a:spcPts val="500"/>
              </a:spcBef>
              <a:spcAft>
                <a:spcPts val="0"/>
              </a:spcAft>
              <a:buClr>
                <a:schemeClr val="dk1"/>
              </a:buClr>
              <a:buSzPct val="100000"/>
              <a:buFont typeface="Courier New"/>
              <a:buNone/>
            </a:pPr>
            <a:r>
              <a:t/>
            </a:r>
            <a:endParaRPr/>
          </a:p>
          <a:p>
            <a:pPr indent="0" lvl="1" marL="228600" rtl="0" algn="l">
              <a:lnSpc>
                <a:spcPct val="120000"/>
              </a:lnSpc>
              <a:spcBef>
                <a:spcPts val="500"/>
              </a:spcBef>
              <a:spcAft>
                <a:spcPts val="0"/>
              </a:spcAft>
              <a:buClr>
                <a:schemeClr val="dk1"/>
              </a:buClr>
              <a:buSzPct val="100000"/>
              <a:buNone/>
            </a:pPr>
            <a:r>
              <a:t/>
            </a:r>
            <a:endParaRPr/>
          </a:p>
        </p:txBody>
      </p:sp>
      <p:sp>
        <p:nvSpPr>
          <p:cNvPr id="155" name="Google Shape;155;p21"/>
          <p:cNvSpPr txBox="1"/>
          <p:nvPr>
            <p:ph idx="10" type="dt"/>
          </p:nvPr>
        </p:nvSpPr>
        <p:spPr>
          <a:xfrm>
            <a:off x="5932583" y="6409170"/>
            <a:ext cx="2776794" cy="4488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67" cap="none">
                <a:solidFill>
                  <a:schemeClr val="lt1"/>
                </a:solidFill>
              </a:rPr>
              <a:t>3/24/2025</a:t>
            </a:r>
            <a:endParaRPr/>
          </a:p>
        </p:txBody>
      </p:sp>
      <p:pic>
        <p:nvPicPr>
          <p:cNvPr descr="Sunny Handy" id="156" name="Google Shape;156;p21"/>
          <p:cNvPicPr preferRelativeResize="0"/>
          <p:nvPr/>
        </p:nvPicPr>
        <p:blipFill rotWithShape="1">
          <a:blip r:embed="rId3">
            <a:alphaModFix/>
          </a:blip>
          <a:srcRect b="0" l="0" r="0" t="0"/>
          <a:stretch/>
        </p:blipFill>
        <p:spPr>
          <a:xfrm>
            <a:off x="522860" y="1596570"/>
            <a:ext cx="616860" cy="6712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radientRiseVTI">
  <a:themeElements>
    <a:clrScheme name="GradientRiseVTI">
      <a:dk1>
        <a:srgbClr val="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5C742CBFD7464DB6FD5714C3C9AFF0" ma:contentTypeVersion="18" ma:contentTypeDescription="Create a new document." ma:contentTypeScope="" ma:versionID="b69bea23c14d4f12d3f7b91d8902ac02">
  <xsd:schema xmlns:xsd="http://www.w3.org/2001/XMLSchema" xmlns:xs="http://www.w3.org/2001/XMLSchema" xmlns:p="http://schemas.microsoft.com/office/2006/metadata/properties" xmlns:ns2="c6a150e9-571f-46dd-be5f-b16145ef198d" xmlns:ns3="d2cccd37-1529-4bdb-80e4-007982c42467" targetNamespace="http://schemas.microsoft.com/office/2006/metadata/properties" ma:root="true" ma:fieldsID="61f3ba138943ed813d333ee7f44d2c47" ns2:_="" ns3:_="">
    <xsd:import namespace="c6a150e9-571f-46dd-be5f-b16145ef198d"/>
    <xsd:import namespace="d2cccd37-1529-4bdb-80e4-007982c424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PCI_Doc" minOccurs="0"/>
                <xsd:element ref="ns2:MediaServiceOCR" minOccurs="0"/>
                <xsd:element ref="ns2:PHIConfidentialHighSev" minOccurs="0"/>
                <xsd:element ref="ns2:MediaServiceBillingMetadata" minOccurs="0"/>
                <xsd:element ref="ns2:MediaServiceLocation" minOccurs="0"/>
                <xsd:element ref="ns2:PHIConfidential" minOccurs="0"/>
                <xsd:element ref="ns2:CertFi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150e9-571f-46dd-be5f-b16145ef1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PCI_Doc" ma:index="19" nillable="true" ma:displayName="PCI_Doc" ma:internalName="PCI_Doc">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PHIConfidentialHighSev" ma:index="21" nillable="true" ma:displayName="PHIConfidentialHighSev" ma:internalName="PHIConfidentialHighSev">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PHIConfidential" ma:index="24" nillable="true" ma:displayName="PHIConfidential" ma:internalName="PHIConfidential">
      <xsd:simpleType>
        <xsd:restriction base="dms:Text"/>
      </xsd:simpleType>
    </xsd:element>
    <xsd:element name="CertFile" ma:index="25" nillable="true" ma:displayName="CertFile" ma:internalName="CertFil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ccd37-1529-4bdb-80e4-007982c4246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d306ad8-a6ea-4bc6-8e6b-f93722dd48d7}" ma:internalName="TaxCatchAll" ma:showField="CatchAllData" ma:web="d2cccd37-1529-4bdb-80e4-007982c424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a150e9-571f-46dd-be5f-b16145ef198d">
      <Terms xmlns="http://schemas.microsoft.com/office/infopath/2007/PartnerControls"/>
    </lcf76f155ced4ddcb4097134ff3c332f>
    <PHIConfidential xmlns="c6a150e9-571f-46dd-be5f-b16145ef198d" xsi:nil="true"/>
    <TaxCatchAll xmlns="d2cccd37-1529-4bdb-80e4-007982c42467" xsi:nil="true"/>
    <CertFile xmlns="c6a150e9-571f-46dd-be5f-b16145ef198d" xsi:nil="true"/>
    <PHIConfidentialHighSev xmlns="c6a150e9-571f-46dd-be5f-b16145ef198d" xsi:nil="true"/>
    <PCI_Doc xmlns="c6a150e9-571f-46dd-be5f-b16145ef198d" xsi:nil="true"/>
  </documentManagement>
</p:properties>
</file>

<file path=customXml/itemProps1.xml><?xml version="1.0" encoding="utf-8"?>
<ds:datastoreItem xmlns:ds="http://schemas.openxmlformats.org/officeDocument/2006/customXml" ds:itemID="{5752B250-7442-4F38-AF94-F1BD1B62755B}"/>
</file>

<file path=customXml/itemProps2.xml><?xml version="1.0" encoding="utf-8"?>
<ds:datastoreItem xmlns:ds="http://schemas.openxmlformats.org/officeDocument/2006/customXml" ds:itemID="{89842D3A-360F-4FA2-B153-21B456ECF2CF}"/>
</file>

<file path=customXml/itemProps3.xml><?xml version="1.0" encoding="utf-8"?>
<ds:datastoreItem xmlns:ds="http://schemas.openxmlformats.org/officeDocument/2006/customXml" ds:itemID="{120649D6-82C9-494D-928B-CE073D7F2D7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0x010100595C742CBFD7464DB6FD5714C3C9AFF0</vt:lpwstr>
  </property>
</Properties>
</file>