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2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322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8" r:id="rId68"/>
    <p:sldId id="320" r:id="rId6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0D317-AE5E-46D0-B326-59E0D8AC962F}" v="1" dt="2025-03-27T12:17:29.6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061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ael Jones" userId="dd6e9cf6-f242-4c1c-9793-df31a8918bb3" providerId="ADAL" clId="{7A30D317-AE5E-46D0-B326-59E0D8AC962F}"/>
    <pc:docChg chg="custSel addSld modSld sldOrd">
      <pc:chgData name="Rachael Jones" userId="dd6e9cf6-f242-4c1c-9793-df31a8918bb3" providerId="ADAL" clId="{7A30D317-AE5E-46D0-B326-59E0D8AC962F}" dt="2025-03-27T12:23:53.006" v="22" actId="14100"/>
      <pc:docMkLst>
        <pc:docMk/>
      </pc:docMkLst>
      <pc:sldChg chg="modSp mod">
        <pc:chgData name="Rachael Jones" userId="dd6e9cf6-f242-4c1c-9793-df31a8918bb3" providerId="ADAL" clId="{7A30D317-AE5E-46D0-B326-59E0D8AC962F}" dt="2025-03-27T12:18:48.016" v="12" actId="1076"/>
        <pc:sldMkLst>
          <pc:docMk/>
          <pc:sldMk cId="0" sldId="266"/>
        </pc:sldMkLst>
        <pc:graphicFrameChg chg="mod">
          <ac:chgData name="Rachael Jones" userId="dd6e9cf6-f242-4c1c-9793-df31a8918bb3" providerId="ADAL" clId="{7A30D317-AE5E-46D0-B326-59E0D8AC962F}" dt="2025-03-27T12:18:48.016" v="12" actId="1076"/>
          <ac:graphicFrameMkLst>
            <pc:docMk/>
            <pc:sldMk cId="0" sldId="266"/>
            <ac:graphicFrameMk id="150" creationId="{00000000-0000-0000-0000-000000000000}"/>
          </ac:graphicFrameMkLst>
        </pc:graphicFrameChg>
      </pc:sldChg>
      <pc:sldChg chg="modSp mod">
        <pc:chgData name="Rachael Jones" userId="dd6e9cf6-f242-4c1c-9793-df31a8918bb3" providerId="ADAL" clId="{7A30D317-AE5E-46D0-B326-59E0D8AC962F}" dt="2025-03-27T12:18:36.387" v="11" actId="1076"/>
        <pc:sldMkLst>
          <pc:docMk/>
          <pc:sldMk cId="0" sldId="267"/>
        </pc:sldMkLst>
        <pc:spChg chg="mod">
          <ac:chgData name="Rachael Jones" userId="dd6e9cf6-f242-4c1c-9793-df31a8918bb3" providerId="ADAL" clId="{7A30D317-AE5E-46D0-B326-59E0D8AC962F}" dt="2025-03-27T12:18:30.206" v="10" actId="1076"/>
          <ac:spMkLst>
            <pc:docMk/>
            <pc:sldMk cId="0" sldId="267"/>
            <ac:spMk id="152" creationId="{00000000-0000-0000-0000-000000000000}"/>
          </ac:spMkLst>
        </pc:spChg>
        <pc:graphicFrameChg chg="mod modGraphic">
          <ac:chgData name="Rachael Jones" userId="dd6e9cf6-f242-4c1c-9793-df31a8918bb3" providerId="ADAL" clId="{7A30D317-AE5E-46D0-B326-59E0D8AC962F}" dt="2025-03-27T12:18:36.387" v="11" actId="1076"/>
          <ac:graphicFrameMkLst>
            <pc:docMk/>
            <pc:sldMk cId="0" sldId="267"/>
            <ac:graphicFrameMk id="153" creationId="{00000000-0000-0000-0000-000000000000}"/>
          </ac:graphicFrameMkLst>
        </pc:graphicFrameChg>
      </pc:sldChg>
      <pc:sldChg chg="addSp modSp new mod">
        <pc:chgData name="Rachael Jones" userId="dd6e9cf6-f242-4c1c-9793-df31a8918bb3" providerId="ADAL" clId="{7A30D317-AE5E-46D0-B326-59E0D8AC962F}" dt="2025-03-27T12:17:39.793" v="5" actId="14100"/>
        <pc:sldMkLst>
          <pc:docMk/>
          <pc:sldMk cId="4069185263" sldId="321"/>
        </pc:sldMkLst>
        <pc:picChg chg="add mod">
          <ac:chgData name="Rachael Jones" userId="dd6e9cf6-f242-4c1c-9793-df31a8918bb3" providerId="ADAL" clId="{7A30D317-AE5E-46D0-B326-59E0D8AC962F}" dt="2025-03-27T12:17:39.793" v="5" actId="14100"/>
          <ac:picMkLst>
            <pc:docMk/>
            <pc:sldMk cId="4069185263" sldId="321"/>
            <ac:picMk id="4" creationId="{C2738888-E85E-E1D2-125F-A59FEB45B512}"/>
          </ac:picMkLst>
        </pc:picChg>
      </pc:sldChg>
      <pc:sldChg chg="addSp delSp modSp new mod ord">
        <pc:chgData name="Rachael Jones" userId="dd6e9cf6-f242-4c1c-9793-df31a8918bb3" providerId="ADAL" clId="{7A30D317-AE5E-46D0-B326-59E0D8AC962F}" dt="2025-03-27T12:23:53.006" v="22" actId="14100"/>
        <pc:sldMkLst>
          <pc:docMk/>
          <pc:sldMk cId="1566140553" sldId="322"/>
        </pc:sldMkLst>
        <pc:spChg chg="del">
          <ac:chgData name="Rachael Jones" userId="dd6e9cf6-f242-4c1c-9793-df31a8918bb3" providerId="ADAL" clId="{7A30D317-AE5E-46D0-B326-59E0D8AC962F}" dt="2025-03-27T12:23:27.959" v="16" actId="478"/>
          <ac:spMkLst>
            <pc:docMk/>
            <pc:sldMk cId="1566140553" sldId="322"/>
            <ac:spMk id="3" creationId="{B80D0004-53F0-D4EB-7783-F1E93A0AB05C}"/>
          </ac:spMkLst>
        </pc:spChg>
        <pc:picChg chg="add mod">
          <ac:chgData name="Rachael Jones" userId="dd6e9cf6-f242-4c1c-9793-df31a8918bb3" providerId="ADAL" clId="{7A30D317-AE5E-46D0-B326-59E0D8AC962F}" dt="2025-03-27T12:23:53.006" v="22" actId="14100"/>
          <ac:picMkLst>
            <pc:docMk/>
            <pc:sldMk cId="1566140553" sldId="322"/>
            <ac:picMk id="5" creationId="{28E5081F-6903-A47F-14B5-CCBB913793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22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ngelfire.com/comics/sp-phunnies/images/ROO.gif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cap.org/clinical/Anxtysum.html" TargetMode="Externa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entalhealth.samhsa.gov/" TargetMode="External"/><Relationship Id="rId5" Type="http://schemas.openxmlformats.org/officeDocument/2006/relationships/hyperlink" Target="http://www.aacap.org/" TargetMode="External"/><Relationship Id="rId4" Type="http://schemas.openxmlformats.org/officeDocument/2006/relationships/hyperlink" Target="http://www.childanxiety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"/>
          <p:cNvSpPr txBox="1">
            <a:spLocks noGrp="1"/>
          </p:cNvSpPr>
          <p:nvPr>
            <p:ph type="subTitle" sz="half" idx="1"/>
          </p:nvPr>
        </p:nvSpPr>
        <p:spPr>
          <a:xfrm>
            <a:off x="1270000" y="5207000"/>
            <a:ext cx="10464800" cy="3145508"/>
          </a:xfrm>
          <a:prstGeom prst="rect">
            <a:avLst/>
          </a:prstGeom>
        </p:spPr>
        <p:txBody>
          <a:bodyPr/>
          <a:lstStyle/>
          <a:p>
            <a:pPr defTabSz="388620">
              <a:lnSpc>
                <a:spcPct val="90000"/>
              </a:lnSpc>
              <a:spcBef>
                <a:spcPts val="600"/>
              </a:spcBef>
              <a:defRPr sz="2890"/>
            </a:pPr>
            <a:endParaRPr dirty="0"/>
          </a:p>
          <a:p>
            <a:pPr defTabSz="388620">
              <a:lnSpc>
                <a:spcPct val="90000"/>
              </a:lnSpc>
              <a:spcBef>
                <a:spcPts val="600"/>
              </a:spcBef>
              <a:defRPr sz="2380"/>
            </a:pPr>
            <a:r>
              <a:rPr sz="2890" dirty="0"/>
              <a:t>Melissa E. Arthur, Ph.D.</a:t>
            </a:r>
          </a:p>
          <a:p>
            <a:pPr defTabSz="388620">
              <a:lnSpc>
                <a:spcPct val="90000"/>
              </a:lnSpc>
              <a:spcBef>
                <a:spcPts val="600"/>
              </a:spcBef>
              <a:defRPr sz="2380"/>
            </a:pPr>
            <a:r>
              <a:rPr dirty="0"/>
              <a:t>Associate Professor of Family Medicine and Psychiatry</a:t>
            </a:r>
          </a:p>
          <a:p>
            <a:pPr defTabSz="388620">
              <a:lnSpc>
                <a:spcPct val="90000"/>
              </a:lnSpc>
              <a:spcBef>
                <a:spcPts val="600"/>
              </a:spcBef>
              <a:defRPr sz="2380"/>
            </a:pPr>
            <a:r>
              <a:rPr dirty="0"/>
              <a:t>SUNY Upstate Medical University</a:t>
            </a:r>
          </a:p>
          <a:p>
            <a:pPr defTabSz="388620">
              <a:lnSpc>
                <a:spcPct val="90000"/>
              </a:lnSpc>
              <a:spcBef>
                <a:spcPts val="600"/>
              </a:spcBef>
              <a:defRPr sz="2380"/>
            </a:pPr>
            <a:r>
              <a:rPr dirty="0"/>
              <a:t>Director, Behavioral Science - St Joseph’s Hospital, Family Medicine Residency </a:t>
            </a:r>
          </a:p>
        </p:txBody>
      </p:sp>
      <p:sp>
        <p:nvSpPr>
          <p:cNvPr id="120" name="Rectangle 4"/>
          <p:cNvSpPr txBox="1">
            <a:spLocks noGrp="1"/>
          </p:cNvSpPr>
          <p:nvPr>
            <p:ph type="ctrTitle"/>
          </p:nvPr>
        </p:nvSpPr>
        <p:spPr>
          <a:xfrm>
            <a:off x="1349023" y="1634067"/>
            <a:ext cx="10464800" cy="25400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2043">
              <a:defRPr sz="5544"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Comic Sans MS" panose="030F0702030302020204" pitchFamily="66" charset="0"/>
              </a:rPr>
              <a:t>School Refusal in Children and Adolescents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Clinical Features</a:t>
            </a:r>
          </a:p>
        </p:txBody>
      </p:sp>
      <p:sp>
        <p:nvSpPr>
          <p:cNvPr id="144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Gradual onset</a:t>
            </a:r>
          </a:p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Symptoms may begin after a holiday, illness </a:t>
            </a:r>
          </a:p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Weekends, vacations exacerbate symptoms</a:t>
            </a:r>
          </a:p>
          <a:p>
            <a:pPr marL="525780" indent="-525780" defTabSz="42062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Stressful events – home, school, peers may cause refusal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Clinical Features </a:t>
            </a:r>
            <a:r>
              <a:rPr sz="3400"/>
              <a:t>(con’t)</a:t>
            </a:r>
          </a:p>
        </p:txBody>
      </p:sp>
      <p:sp>
        <p:nvSpPr>
          <p:cNvPr id="147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1494" indent="-531494" defTabSz="42519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Some children leave home, then have difficulties as they get closer to school</a:t>
            </a:r>
          </a:p>
          <a:p>
            <a:pPr marL="531494" indent="-531494" defTabSz="42519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Some children make no effort to leave home</a:t>
            </a:r>
          </a:p>
          <a:p>
            <a:pPr marL="531494" indent="-531494" defTabSz="425195">
              <a:spcBef>
                <a:spcPts val="3300"/>
              </a:spcBef>
              <a:buBlip>
                <a:blip r:embed="rId2"/>
              </a:buBlip>
              <a:defRPr sz="3348"/>
            </a:pPr>
            <a:r>
              <a:t>Fear, panic symptoms, crying episodes, temper tantrums, threats of self-harm, somatic symptoms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Somatic Symptoms</a:t>
            </a:r>
          </a:p>
        </p:txBody>
      </p:sp>
      <p:graphicFrame>
        <p:nvGraphicFramePr>
          <p:cNvPr id="150" name="Group 67"/>
          <p:cNvGraphicFramePr/>
          <p:nvPr>
            <p:extLst>
              <p:ext uri="{D42A27DB-BD31-4B8C-83A1-F6EECF244321}">
                <p14:modId xmlns:p14="http://schemas.microsoft.com/office/powerpoint/2010/main" val="1302355269"/>
              </p:ext>
            </p:extLst>
          </p:nvPr>
        </p:nvGraphicFramePr>
        <p:xfrm>
          <a:off x="2070382" y="2525324"/>
          <a:ext cx="9113096" cy="608901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80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8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892">
                <a:tc gridSpan="2"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Somatic Complaints in School Refusing Children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792">
                <a:tc gridSpan="2"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1962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Autonomic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79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Dizziness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79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3E31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Diaphoresis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79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Headaches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79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5B47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Shakiness/trembling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79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Palpitations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37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dirty="0">
                          <a:solidFill>
                            <a:srgbClr val="FF6959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Chest Pains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2"/>
          <p:cNvSpPr txBox="1">
            <a:spLocks noGrp="1"/>
          </p:cNvSpPr>
          <p:nvPr>
            <p:ph type="title"/>
          </p:nvPr>
        </p:nvSpPr>
        <p:spPr>
          <a:xfrm>
            <a:off x="1379451" y="-9144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rPr dirty="0"/>
              <a:t>Somatic Symptoms </a:t>
            </a:r>
            <a:r>
              <a:rPr sz="3400" dirty="0"/>
              <a:t>(</a:t>
            </a:r>
            <a:r>
              <a:rPr sz="3400" dirty="0" err="1"/>
              <a:t>con’t</a:t>
            </a:r>
            <a:r>
              <a:rPr sz="3400" dirty="0"/>
              <a:t>)</a:t>
            </a:r>
          </a:p>
        </p:txBody>
      </p:sp>
      <p:graphicFrame>
        <p:nvGraphicFramePr>
          <p:cNvPr id="153" name="Group 59"/>
          <p:cNvGraphicFramePr/>
          <p:nvPr>
            <p:extLst>
              <p:ext uri="{D42A27DB-BD31-4B8C-83A1-F6EECF244321}">
                <p14:modId xmlns:p14="http://schemas.microsoft.com/office/powerpoint/2010/main" val="689534695"/>
              </p:ext>
            </p:extLst>
          </p:nvPr>
        </p:nvGraphicFramePr>
        <p:xfrm>
          <a:off x="917633" y="2023533"/>
          <a:ext cx="11388436" cy="72999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00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7344">
                <a:tc gridSpan="2"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dirty="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Somatic Complaints in School Refusing
Children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500">
                <a:tc gridSpan="2"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Gastrointestinal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50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dirty="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Abdominal pain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50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Nausea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50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Vomiting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50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Diarrhea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500">
                <a:tc gridSpan="2"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Muscular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50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Back pain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50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420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200" dirty="0">
                          <a:solidFill>
                            <a:srgbClr val="FF416C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Joint pain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Clinical Symptoms </a:t>
            </a:r>
            <a:r>
              <a:rPr sz="3400"/>
              <a:t>(con’t)</a:t>
            </a:r>
          </a:p>
        </p:txBody>
      </p:sp>
      <p:sp>
        <p:nvSpPr>
          <p:cNvPr id="15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Symptoms present in morning, and improve if child is allowed to stay home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26" y="-1"/>
            <a:ext cx="9753601" cy="948492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6C74-ADD9-E3E6-6899-85CDF75F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5081F-6903-A47F-14B5-CCBB91379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34" y="661881"/>
            <a:ext cx="12154146" cy="81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405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Clinical Symptoms</a:t>
            </a:r>
          </a:p>
        </p:txBody>
      </p:sp>
      <p:sp>
        <p:nvSpPr>
          <p:cNvPr id="161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7680" indent="-487680">
              <a:buSzTx/>
              <a:buNone/>
            </a:pPr>
            <a:endParaRPr/>
          </a:p>
          <a:p>
            <a:pPr marL="487680" indent="-487680">
              <a:spcBef>
                <a:spcPts val="1000"/>
              </a:spcBef>
              <a:buSzTx/>
              <a:buNone/>
              <a:defRPr sz="4400" b="1">
                <a:latin typeface="Verdana"/>
                <a:ea typeface="Verdana"/>
                <a:cs typeface="Verdana"/>
                <a:sym typeface="Verdana"/>
              </a:defRPr>
            </a:pPr>
            <a:r>
              <a:t>THE LONGER THE CHILD IS</a:t>
            </a:r>
          </a:p>
          <a:p>
            <a:pPr marL="487680" indent="-487680">
              <a:spcBef>
                <a:spcPts val="1000"/>
              </a:spcBef>
              <a:buSzTx/>
              <a:buNone/>
              <a:defRPr sz="4400" b="1">
                <a:latin typeface="Verdana"/>
                <a:ea typeface="Verdana"/>
                <a:cs typeface="Verdana"/>
                <a:sym typeface="Verdana"/>
              </a:defRPr>
            </a:pPr>
            <a:r>
              <a:t>OUT OF SCHOOL, THE MORE</a:t>
            </a:r>
          </a:p>
          <a:p>
            <a:pPr marL="487680" indent="-487680">
              <a:spcBef>
                <a:spcPts val="1000"/>
              </a:spcBef>
              <a:buSzTx/>
              <a:buNone/>
              <a:defRPr sz="4400" b="1">
                <a:latin typeface="Verdana"/>
                <a:ea typeface="Verdana"/>
                <a:cs typeface="Verdana"/>
                <a:sym typeface="Verdana"/>
              </a:defRPr>
            </a:pPr>
            <a:r>
              <a:t>DIFFICULT IT IS TO RETURN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Short-term Sequelae</a:t>
            </a:r>
          </a:p>
        </p:txBody>
      </p:sp>
      <p:sp>
        <p:nvSpPr>
          <p:cNvPr id="164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Poor academic performance</a:t>
            </a:r>
          </a:p>
          <a:p>
            <a:pPr>
              <a:buBlip>
                <a:blip r:embed="rId2"/>
              </a:buBlip>
            </a:pPr>
            <a:r>
              <a:t>Family difficulties</a:t>
            </a:r>
          </a:p>
          <a:p>
            <a:pPr>
              <a:buBlip>
                <a:blip r:embed="rId2"/>
              </a:buBlip>
            </a:pPr>
            <a:r>
              <a:t>Problems with peer relationships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Long-term Consequences</a:t>
            </a:r>
          </a:p>
        </p:txBody>
      </p:sp>
      <p:sp>
        <p:nvSpPr>
          <p:cNvPr id="167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Academic underachievement</a:t>
            </a:r>
          </a:p>
          <a:p>
            <a:pPr>
              <a:buBlip>
                <a:blip r:embed="rId2"/>
              </a:buBlip>
            </a:pPr>
            <a:r>
              <a:t>Employment difficulties</a:t>
            </a:r>
          </a:p>
          <a:p>
            <a:pPr>
              <a:buBlip>
                <a:blip r:embed="rId2"/>
              </a:buBlip>
            </a:pPr>
            <a:r>
              <a:t>Increased risk for psychiatric illness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Goals </a:t>
            </a:r>
          </a:p>
        </p:txBody>
      </p:sp>
      <p:sp>
        <p:nvSpPr>
          <p:cNvPr id="12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3192" indent="-393192" defTabSz="393192">
              <a:spcBef>
                <a:spcPts val="700"/>
              </a:spcBef>
              <a:buBlip>
                <a:blip r:embed="rId2"/>
              </a:buBlip>
              <a:defRPr sz="3096"/>
            </a:pPr>
            <a:r>
              <a:t>Identify the unique behavioral and clinical features of children who refuse to attend school</a:t>
            </a:r>
          </a:p>
          <a:p>
            <a:pPr marL="393192" indent="-393192" defTabSz="393192">
              <a:spcBef>
                <a:spcPts val="700"/>
              </a:spcBef>
              <a:buBlip>
                <a:blip r:embed="rId2"/>
              </a:buBlip>
              <a:defRPr sz="3096"/>
            </a:pPr>
            <a:r>
              <a:t>Identify the co-morbid disorders that frequently underlie school refusal</a:t>
            </a:r>
          </a:p>
          <a:p>
            <a:pPr marL="393192" indent="-393192" defTabSz="393192">
              <a:spcBef>
                <a:spcPts val="700"/>
              </a:spcBef>
              <a:buBlip>
                <a:blip r:embed="rId2"/>
              </a:buBlip>
              <a:defRPr sz="3096"/>
            </a:pPr>
            <a:r>
              <a:t>Obtain knowledge in educational- support therapy, cognitive behavioral therapy, parent- teacher interventions, and pharmacotherapy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Long-Term Sequelae </a:t>
            </a:r>
          </a:p>
        </p:txBody>
      </p:sp>
      <p:graphicFrame>
        <p:nvGraphicFramePr>
          <p:cNvPr id="170" name="Group 64"/>
          <p:cNvGraphicFramePr/>
          <p:nvPr/>
        </p:nvGraphicFramePr>
        <p:xfrm>
          <a:off x="2167466" y="3034453"/>
          <a:ext cx="9616651" cy="440908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6411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679">
                <a:tc gridSpan="3"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 b="1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Long-Term Sequelae of School Refusing Children</a:t>
                      </a:r>
                    </a:p>
                    <a:p>
                      <a:pPr defTabSz="914400">
                        <a:spcBef>
                          <a:spcPts val="400"/>
                        </a:spcBef>
                        <a:tabLst>
                          <a:tab pos="1295400" algn="l"/>
                        </a:tabLst>
                        <a:defRPr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r>
                        <a:t>(Flakierska-Praquin et al. 1997)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089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 u="sng">
                          <a:solidFill>
                            <a:srgbClr val="FF313A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Outcome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 b="1" u="sng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 u="sng">
                          <a:solidFill>
                            <a:srgbClr val="FF1F2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Prevalence (%)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925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Interrupted compulsory school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18%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25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B5B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Did not complete high school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F34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45%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25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Adult psychiatric outpatient care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43%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25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5855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Adult psychiatric inpatient care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3C4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6%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789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Criminal offense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6%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Long-Term Sequelae </a:t>
            </a:r>
            <a:r>
              <a:rPr sz="3400"/>
              <a:t>(con’t)</a:t>
            </a:r>
          </a:p>
        </p:txBody>
      </p:sp>
      <p:graphicFrame>
        <p:nvGraphicFramePr>
          <p:cNvPr id="173" name="Group 57"/>
          <p:cNvGraphicFramePr/>
          <p:nvPr/>
        </p:nvGraphicFramePr>
        <p:xfrm>
          <a:off x="2059093" y="2817706"/>
          <a:ext cx="9725025" cy="621551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648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7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4230">
                <a:tc gridSpan="3"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Long-Term Sequelae of School Refusing Children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646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u="sng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Outcome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 u="sng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u="sng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Prevalence (%)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646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Still living with parents after 20-year follow-up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14%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84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Married at 20-year follow-up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41%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646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Number of children at 20-year follow-up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84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          None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59%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664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          One or more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230E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41%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 descr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79" y="650239"/>
            <a:ext cx="10512215" cy="841022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4340">
              <a:defRPr sz="6840"/>
            </a:lvl1pPr>
          </a:lstStyle>
          <a:p>
            <a:r>
              <a:t>Associated Psychiatric Disorders</a:t>
            </a:r>
          </a:p>
        </p:txBody>
      </p:sp>
      <p:sp>
        <p:nvSpPr>
          <p:cNvPr id="178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School refusal is not a psychiatric diagnosis</a:t>
            </a:r>
          </a:p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Emotional distress is significant</a:t>
            </a:r>
          </a:p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Anxiety and depression most common</a:t>
            </a:r>
          </a:p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Children: anxiety symptoms</a:t>
            </a:r>
          </a:p>
          <a:p>
            <a:pPr marL="508634" indent="-508634" defTabSz="406908">
              <a:spcBef>
                <a:spcPts val="3200"/>
              </a:spcBef>
              <a:buBlip>
                <a:blip r:embed="rId2"/>
              </a:buBlip>
              <a:defRPr sz="3204"/>
            </a:pPr>
            <a:r>
              <a:t>Adolescents: anxiety and mood disorders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Psychiatric Disorders in Children with School Refusal </a:t>
            </a:r>
            <a:r>
              <a:rPr sz="2800"/>
              <a:t>(Bernstein et al 1991)</a:t>
            </a:r>
          </a:p>
        </p:txBody>
      </p:sp>
      <p:graphicFrame>
        <p:nvGraphicFramePr>
          <p:cNvPr id="181" name="Group 71"/>
          <p:cNvGraphicFramePr/>
          <p:nvPr>
            <p:extLst>
              <p:ext uri="{D42A27DB-BD31-4B8C-83A1-F6EECF244321}">
                <p14:modId xmlns:p14="http://schemas.microsoft.com/office/powerpoint/2010/main" val="1025150720"/>
              </p:ext>
            </p:extLst>
          </p:nvPr>
        </p:nvGraphicFramePr>
        <p:xfrm>
          <a:off x="1950719" y="2709333"/>
          <a:ext cx="10514822" cy="635944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00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9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976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Diagnosis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 u="sng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u="sng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Percentage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9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</a:t>
                      </a:r>
                      <a:r>
                        <a:rPr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Anxiety Disorders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54%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4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Separation Anxiety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20%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4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r>
                        <a:rPr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Anxiety Disorder, NOS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12%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74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Generalized Anxiety Disorder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8%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74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r>
                        <a:rPr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Social Phobia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6%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74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Panic Disorder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4.5%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74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r>
                        <a:rPr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Panic Disorder with Agoraphobia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3%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74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Agoraphobia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.5%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74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Mood Disorders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52%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74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Major Depression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30%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208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Dysthymia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400">
                          <a:solidFill>
                            <a:srgbClr val="130DE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22%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2"/>
          <p:cNvSpPr txBox="1">
            <a:spLocks noGrp="1"/>
          </p:cNvSpPr>
          <p:nvPr>
            <p:ph type="title"/>
          </p:nvPr>
        </p:nvSpPr>
        <p:spPr>
          <a:xfrm>
            <a:off x="1270000" y="-85796"/>
            <a:ext cx="10464800" cy="2540001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Psychiatric Disorders in Children with School Refusal </a:t>
            </a:r>
            <a:r>
              <a:rPr sz="2800"/>
              <a:t>(Bernstein et al.1991)</a:t>
            </a:r>
          </a:p>
        </p:txBody>
      </p:sp>
      <p:graphicFrame>
        <p:nvGraphicFramePr>
          <p:cNvPr id="184" name="Group 65"/>
          <p:cNvGraphicFramePr/>
          <p:nvPr>
            <p:extLst>
              <p:ext uri="{D42A27DB-BD31-4B8C-83A1-F6EECF244321}">
                <p14:modId xmlns:p14="http://schemas.microsoft.com/office/powerpoint/2010/main" val="539345500"/>
              </p:ext>
            </p:extLst>
          </p:nvPr>
        </p:nvGraphicFramePr>
        <p:xfrm>
          <a:off x="1426915" y="2123078"/>
          <a:ext cx="9715218" cy="735783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663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9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14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u="sng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Diagnosis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 u="sng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u="sng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Percentage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5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Disruptive Behavior Disorders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38%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99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Oppositional Defiant Disorder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24%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29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Conduct Disorder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3%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9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ADHD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6.5%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0498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Disruptive Behavior Disorder, NOS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5%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499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Other Disorders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27%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0498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Adjustment Disorder (with mood and/or anxiety)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26%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499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Learning Disorder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5.5%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9499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Substance Abuse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2.5%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9499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sym typeface="Geneva"/>
                        </a:rPr>
                        <a:t>Other</a:t>
                      </a:r>
                    </a:p>
                  </a:txBody>
                  <a:tcPr marL="45720" marR="4572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360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defRPr>
                      </a:pPr>
                      <a:endParaRPr sz="3200"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>
                          <a:solidFill>
                            <a:srgbClr val="FF375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Geneva"/>
                          <a:ea typeface="Geneva"/>
                          <a:cs typeface="Geneva"/>
                          <a:sym typeface="Geneva"/>
                        </a:rPr>
                        <a:t>1.2%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Etiology</a:t>
            </a:r>
          </a:p>
        </p:txBody>
      </p:sp>
      <p:sp>
        <p:nvSpPr>
          <p:cNvPr id="187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026" indent="-443026" defTabSz="434340">
              <a:spcBef>
                <a:spcPts val="800"/>
              </a:spcBef>
              <a:buBlip>
                <a:blip r:embed="rId2"/>
              </a:buBlip>
              <a:defRPr sz="3230"/>
            </a:pPr>
            <a:r>
              <a:t>Heterogeneous and multi-casual</a:t>
            </a:r>
          </a:p>
          <a:p>
            <a:pPr marL="443026" indent="-443026" defTabSz="434340">
              <a:spcBef>
                <a:spcPts val="800"/>
              </a:spcBef>
              <a:buBlip>
                <a:blip r:embed="rId2"/>
              </a:buBlip>
              <a:defRPr sz="3230"/>
            </a:pPr>
            <a:r>
              <a:t>Serves different functions depending on the child</a:t>
            </a:r>
          </a:p>
          <a:p>
            <a:pPr marL="443026" indent="-443026" defTabSz="434340">
              <a:spcBef>
                <a:spcPts val="800"/>
              </a:spcBef>
              <a:buBlip>
                <a:blip r:embed="rId2"/>
              </a:buBlip>
              <a:defRPr sz="3230"/>
            </a:pPr>
            <a:r>
              <a:t>Avoidance of specific fears provoked by the school environment</a:t>
            </a:r>
          </a:p>
          <a:p>
            <a:pPr marL="904875" lvl="1" indent="-361950" defTabSz="434340">
              <a:spcBef>
                <a:spcPts val="600"/>
              </a:spcBef>
              <a:buClr>
                <a:srgbClr val="99CCCC"/>
              </a:buClr>
              <a:buBlip>
                <a:blip r:embed="rId2"/>
              </a:buBlip>
              <a:defRPr sz="2660"/>
            </a:pPr>
            <a:r>
              <a:t>Test-taking situations</a:t>
            </a:r>
            <a:endParaRPr sz="3230"/>
          </a:p>
          <a:p>
            <a:pPr marL="904875" lvl="1" indent="-361950" defTabSz="434340">
              <a:spcBef>
                <a:spcPts val="600"/>
              </a:spcBef>
              <a:buClr>
                <a:srgbClr val="99CCCC"/>
              </a:buClr>
              <a:buBlip>
                <a:blip r:embed="rId2"/>
              </a:buBlip>
              <a:defRPr sz="2660"/>
            </a:pPr>
            <a:r>
              <a:t>Bathrooms</a:t>
            </a:r>
            <a:endParaRPr sz="3230"/>
          </a:p>
          <a:p>
            <a:pPr marL="904875" lvl="1" indent="-361950" defTabSz="434340">
              <a:spcBef>
                <a:spcPts val="600"/>
              </a:spcBef>
              <a:buClr>
                <a:srgbClr val="99CCCC"/>
              </a:buClr>
              <a:buBlip>
                <a:blip r:embed="rId2"/>
              </a:buBlip>
              <a:defRPr sz="2660"/>
            </a:pPr>
            <a:r>
              <a:t>Cafeterias</a:t>
            </a:r>
            <a:endParaRPr sz="3230"/>
          </a:p>
          <a:p>
            <a:pPr marL="463295" indent="-463295" defTabSz="434340">
              <a:spcBef>
                <a:spcPts val="500"/>
              </a:spcBef>
              <a:buSzTx/>
              <a:buNone/>
              <a:defRPr sz="2280"/>
            </a:pPr>
            <a:r>
              <a:t>		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Etiology </a:t>
            </a:r>
            <a:r>
              <a:rPr sz="3400"/>
              <a:t>(cont.)</a:t>
            </a:r>
          </a:p>
        </p:txBody>
      </p:sp>
      <p:sp>
        <p:nvSpPr>
          <p:cNvPr id="190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6344" indent="-466344">
              <a:spcBef>
                <a:spcPts val="800"/>
              </a:spcBef>
              <a:buBlip>
                <a:blip r:embed="rId2"/>
              </a:buBlip>
              <a:defRPr sz="3400"/>
            </a:pPr>
            <a:r>
              <a:t>Escape from aversive social situations</a:t>
            </a:r>
          </a:p>
          <a:p>
            <a:pPr marL="952500" lvl="1" indent="-381000">
              <a:spcBef>
                <a:spcPts val="700"/>
              </a:spcBef>
              <a:buClr>
                <a:srgbClr val="99CCCC"/>
              </a:buClr>
              <a:buBlip>
                <a:blip r:embed="rId2"/>
              </a:buBlip>
              <a:defRPr sz="2800"/>
            </a:pPr>
            <a:r>
              <a:t>Children (Bullying)</a:t>
            </a:r>
            <a:endParaRPr sz="3400"/>
          </a:p>
          <a:p>
            <a:pPr marL="952500" lvl="1" indent="-381000">
              <a:spcBef>
                <a:spcPts val="700"/>
              </a:spcBef>
              <a:buClr>
                <a:srgbClr val="99CCCC"/>
              </a:buClr>
              <a:buBlip>
                <a:blip r:embed="rId2"/>
              </a:buBlip>
              <a:defRPr sz="2800"/>
            </a:pPr>
            <a:r>
              <a:t>Teachers</a:t>
            </a:r>
            <a:endParaRPr sz="3400"/>
          </a:p>
          <a:p>
            <a:pPr marL="466344" indent="-466344">
              <a:spcBef>
                <a:spcPts val="800"/>
              </a:spcBef>
              <a:buBlip>
                <a:blip r:embed="rId2"/>
              </a:buBlip>
              <a:defRPr sz="3400"/>
            </a:pPr>
            <a:r>
              <a:t>Separation Anxiety </a:t>
            </a:r>
          </a:p>
          <a:p>
            <a:pPr marL="952500" lvl="1" indent="-381000">
              <a:spcBef>
                <a:spcPts val="700"/>
              </a:spcBef>
              <a:buClr>
                <a:srgbClr val="99CCCC"/>
              </a:buClr>
              <a:buBlip>
                <a:blip r:embed="rId2"/>
              </a:buBlip>
              <a:defRPr sz="2800"/>
            </a:pPr>
            <a:r>
              <a:t>Parent, family member</a:t>
            </a:r>
            <a:endParaRPr sz="3400"/>
          </a:p>
          <a:p>
            <a:pPr marL="406400" lvl="1" indent="165100">
              <a:spcBef>
                <a:spcPts val="800"/>
              </a:spcBef>
              <a:buSzTx/>
              <a:buNone/>
              <a:defRPr sz="2800"/>
            </a:pPr>
            <a:endParaRPr sz="3400"/>
          </a:p>
          <a:p>
            <a:pPr marL="487680" indent="-487680">
              <a:spcBef>
                <a:spcPts val="500"/>
              </a:spcBef>
              <a:buSzTx/>
              <a:buNone/>
              <a:defRPr sz="2400"/>
            </a:pPr>
            <a:r>
              <a:t>		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Etiology: Sleep Problems</a:t>
            </a:r>
          </a:p>
        </p:txBody>
      </p:sp>
      <p:sp>
        <p:nvSpPr>
          <p:cNvPr id="193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5719" indent="-405719" defTabSz="397763">
              <a:spcBef>
                <a:spcPts val="700"/>
              </a:spcBef>
              <a:buBlip>
                <a:blip r:embed="rId2"/>
              </a:buBlip>
              <a:defRPr sz="2958"/>
            </a:pPr>
            <a:r>
              <a:t>Relationship between sleep problems and school refusal behavior </a:t>
            </a:r>
            <a:r>
              <a:rPr sz="2088"/>
              <a:t>(Hochadel et al 2014)</a:t>
            </a:r>
          </a:p>
          <a:p>
            <a:pPr marL="836208" lvl="1" indent="-339003" defTabSz="397763">
              <a:spcBef>
                <a:spcPts val="600"/>
              </a:spcBef>
              <a:buClr>
                <a:srgbClr val="99CCCC"/>
              </a:buClr>
              <a:buBlip>
                <a:blip r:embed="rId2"/>
              </a:buBlip>
              <a:defRPr sz="2610"/>
            </a:pPr>
            <a:r>
              <a:t>Children with anxiety and depressive disorders with co-occuring sleep problems showed increase in school refusal behaviors compared to children with anxiety and depression who did not have sleep problems</a:t>
            </a:r>
            <a:endParaRPr sz="2958"/>
          </a:p>
          <a:p>
            <a:pPr marL="1266564" lvl="2" indent="-272154" defTabSz="397763">
              <a:spcBef>
                <a:spcPts val="500"/>
              </a:spcBef>
              <a:buBlip>
                <a:blip r:embed="rId2"/>
              </a:buBlip>
              <a:defRPr sz="2262"/>
            </a:pPr>
            <a:r>
              <a:t> insomnias (sleep onset problems, difficulties     maintaining sleep)</a:t>
            </a:r>
            <a:endParaRPr sz="2610"/>
          </a:p>
          <a:p>
            <a:pPr marL="1266564" lvl="2" indent="-272154" defTabSz="397763">
              <a:spcBef>
                <a:spcPts val="500"/>
              </a:spcBef>
              <a:buBlip>
                <a:blip r:embed="rId2"/>
              </a:buBlip>
              <a:defRPr sz="2262"/>
            </a:pPr>
            <a:r>
              <a:t> parasomnias (nightmares, night terrors) </a:t>
            </a:r>
            <a:endParaRPr sz="2610"/>
          </a:p>
          <a:p>
            <a:pPr marL="424281" indent="-424281" defTabSz="397763">
              <a:spcBef>
                <a:spcPts val="500"/>
              </a:spcBef>
              <a:buSzTx/>
              <a:buNone/>
              <a:defRPr sz="2088"/>
            </a:pPr>
            <a:r>
              <a:t>		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Etiology: Sleep Problems </a:t>
            </a:r>
            <a:r>
              <a:rPr sz="3400"/>
              <a:t>(cont.)</a:t>
            </a:r>
          </a:p>
        </p:txBody>
      </p:sp>
      <p:sp>
        <p:nvSpPr>
          <p:cNvPr id="19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9535" lvl="1" indent="-439535" defTabSz="429768">
              <a:spcBef>
                <a:spcPts val="800"/>
              </a:spcBef>
              <a:buBlip>
                <a:blip r:embed="rId2"/>
              </a:buBlip>
              <a:defRPr sz="2820"/>
            </a:pPr>
            <a:endParaRPr/>
          </a:p>
          <a:p>
            <a:pPr marL="439535" lvl="1" indent="-439535" defTabSz="429768">
              <a:spcBef>
                <a:spcPts val="700"/>
              </a:spcBef>
              <a:buBlip>
                <a:blip r:embed="rId2"/>
              </a:buBlip>
              <a:defRPr sz="2820"/>
            </a:pPr>
            <a:r>
              <a:t>Children with oppositional defiant, conduct, truancy, or no disorder, with co-occurring sleep disorders did NOT have an increase in school refusal behaviors compared to children with oppositional disorders who did not have sleep problems.</a:t>
            </a:r>
            <a:endParaRPr sz="3196"/>
          </a:p>
          <a:p>
            <a:pPr marL="439535" lvl="1" indent="-439535" defTabSz="429768">
              <a:spcBef>
                <a:spcPts val="700"/>
              </a:spcBef>
              <a:buBlip>
                <a:blip r:embed="rId2"/>
              </a:buBlip>
              <a:defRPr sz="2820"/>
            </a:pPr>
            <a:r>
              <a:t>Conclusion: Sleep problems and school refusing behaviors must be considered in relation to each other rather than as isolated phenomena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004978"/>
          </a:xfrm>
          <a:prstGeom prst="rect">
            <a:avLst/>
          </a:prstGeom>
        </p:spPr>
        <p:txBody>
          <a:bodyPr/>
          <a:lstStyle/>
          <a:p>
            <a:r>
              <a:t>History</a:t>
            </a:r>
          </a:p>
        </p:txBody>
      </p:sp>
      <p:sp>
        <p:nvSpPr>
          <p:cNvPr id="12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70000" y="2642164"/>
            <a:ext cx="10714850" cy="5993272"/>
          </a:xfrm>
          <a:prstGeom prst="rect">
            <a:avLst/>
          </a:prstGeom>
        </p:spPr>
        <p:txBody>
          <a:bodyPr/>
          <a:lstStyle/>
          <a:p>
            <a:pPr marL="213740" indent="-213740" defTabSz="201168">
              <a:spcBef>
                <a:spcPts val="300"/>
              </a:spcBef>
              <a:buBlip>
                <a:blip r:embed="rId2"/>
              </a:buBlip>
              <a:defRPr sz="2112"/>
            </a:pPr>
            <a:r>
              <a:t>School Phobia: 1941</a:t>
            </a:r>
          </a:p>
          <a:p>
            <a:pPr marL="488950" lvl="1" indent="-237490" defTabSz="201168">
              <a:spcBef>
                <a:spcPts val="300"/>
              </a:spcBef>
              <a:buClr>
                <a:srgbClr val="99CCCC"/>
              </a:buClr>
              <a:buBlip>
                <a:blip r:embed="rId2"/>
              </a:buBlip>
              <a:defRPr sz="2112"/>
            </a:pPr>
            <a:r>
              <a:t> Adelaide Johnson MD: Institute for Juvenile Research Chicago</a:t>
            </a:r>
          </a:p>
          <a:p>
            <a:pPr marL="419100" lvl="1" indent="-167639" defTabSz="201168">
              <a:spcBef>
                <a:spcPts val="200"/>
              </a:spcBef>
              <a:buClr>
                <a:srgbClr val="99CCCC"/>
              </a:buClr>
              <a:buBlip>
                <a:blip r:embed="rId2"/>
              </a:buBlip>
              <a:defRPr sz="2112"/>
            </a:pPr>
            <a:r>
              <a:t>A variant of truancy arising from fear rather than delinquency</a:t>
            </a:r>
          </a:p>
          <a:p>
            <a:pPr marL="419100" lvl="1" indent="-167639" defTabSz="201168">
              <a:spcBef>
                <a:spcPts val="200"/>
              </a:spcBef>
              <a:buClr>
                <a:srgbClr val="99CCCC"/>
              </a:buClr>
              <a:buBlip>
                <a:blip r:embed="rId2"/>
              </a:buBlip>
              <a:defRPr sz="2112"/>
            </a:pPr>
            <a:r>
              <a:t>Anxious fear of school caused by the child’s and mother’s separation anxieties </a:t>
            </a:r>
          </a:p>
          <a:p>
            <a:pPr marL="213740" indent="-213740" defTabSz="201168">
              <a:spcBef>
                <a:spcPts val="300"/>
              </a:spcBef>
              <a:buBlip>
                <a:blip r:embed="rId2"/>
              </a:buBlip>
              <a:defRPr sz="2112"/>
            </a:pPr>
            <a:r>
              <a:t>School Refusal: 1960</a:t>
            </a:r>
          </a:p>
          <a:p>
            <a:pPr marL="419100" lvl="1" indent="-167639" defTabSz="201168">
              <a:spcBef>
                <a:spcPts val="200"/>
              </a:spcBef>
              <a:buClr>
                <a:srgbClr val="99CCCC"/>
              </a:buClr>
              <a:buBlip>
                <a:blip r:embed="rId2"/>
              </a:buBlip>
              <a:defRPr sz="2112"/>
            </a:pPr>
            <a:r>
              <a:t>Lionel Hersov MD: Tavistock Clinic. London Child Guidance Center</a:t>
            </a:r>
          </a:p>
          <a:p>
            <a:pPr marL="419100" lvl="1" indent="-167639" defTabSz="201168">
              <a:spcBef>
                <a:spcPts val="200"/>
              </a:spcBef>
              <a:buClr>
                <a:srgbClr val="99CCCC"/>
              </a:buClr>
              <a:buBlip>
                <a:blip r:embed="rId2"/>
              </a:buBlip>
              <a:defRPr sz="2112"/>
            </a:pPr>
            <a:r>
              <a:t>Not a discrete clinical entity but rather an aspect of behavior as reflected in either an emotional disorder or a behavioral disorder in the DSM</a:t>
            </a:r>
          </a:p>
          <a:p>
            <a:pPr marL="419100" lvl="1" indent="-167639" defTabSz="201168">
              <a:spcBef>
                <a:spcPts val="300"/>
              </a:spcBef>
              <a:buClr>
                <a:srgbClr val="99CCCC"/>
              </a:buClr>
              <a:buBlip>
                <a:blip r:embed="rId2"/>
              </a:buBlip>
              <a:defRPr sz="2112"/>
            </a:pPr>
            <a:endParaRPr/>
          </a:p>
          <a:p>
            <a:pPr marL="427481" lvl="1" indent="-176021" defTabSz="201168">
              <a:spcBef>
                <a:spcPts val="300"/>
              </a:spcBef>
              <a:buClr>
                <a:srgbClr val="99CCCC"/>
              </a:buClr>
              <a:buBlip>
                <a:blip r:embed="rId2"/>
              </a:buBlip>
              <a:defRPr sz="1232"/>
            </a:pPr>
            <a:endParaRPr/>
          </a:p>
          <a:p>
            <a:pPr marL="143052" lvl="2" indent="359867" defTabSz="201168">
              <a:spcBef>
                <a:spcPts val="300"/>
              </a:spcBef>
              <a:buSzTx/>
              <a:buNone/>
              <a:defRPr sz="1320"/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Family Functioning</a:t>
            </a:r>
          </a:p>
        </p:txBody>
      </p:sp>
      <p:sp>
        <p:nvSpPr>
          <p:cNvPr id="19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4340" indent="-434340" defTabSz="434340">
              <a:spcBef>
                <a:spcPts val="800"/>
              </a:spcBef>
              <a:buBlip>
                <a:blip r:embed="rId2"/>
              </a:buBlip>
              <a:defRPr sz="3420"/>
            </a:pPr>
            <a:r>
              <a:t>Problems with family functioning contribute to school refusal, however, few studies have systematically evaluated and measured these problems</a:t>
            </a:r>
          </a:p>
          <a:p>
            <a:pPr marL="434340" indent="-434340" defTabSz="434340">
              <a:spcBef>
                <a:spcPts val="800"/>
              </a:spcBef>
              <a:buBlip>
                <a:blip r:embed="rId2"/>
              </a:buBlip>
              <a:defRPr sz="3420"/>
            </a:pPr>
            <a:r>
              <a:t>Parents of children with school refusal have an increased rate of panic disorder, agoraphobia and depression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Dysfunctional Family Interactions</a:t>
            </a:r>
          </a:p>
        </p:txBody>
      </p:sp>
      <p:sp>
        <p:nvSpPr>
          <p:cNvPr id="202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Over-dependency</a:t>
            </a:r>
          </a:p>
          <a:p>
            <a:pPr>
              <a:buBlip>
                <a:blip r:embed="rId2"/>
              </a:buBlip>
            </a:pPr>
            <a:r>
              <a:t>Detachment with little interaction among family members</a:t>
            </a:r>
          </a:p>
          <a:p>
            <a:pPr>
              <a:buBlip>
                <a:blip r:embed="rId2"/>
              </a:buBlip>
            </a:pPr>
            <a:r>
              <a:t>Isolation with little interaction outside the family unit</a:t>
            </a:r>
          </a:p>
          <a:p>
            <a:pPr>
              <a:buBlip>
                <a:blip r:embed="rId2"/>
              </a:buBlip>
            </a:pPr>
            <a:r>
              <a:t>High degree of conflict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5195">
              <a:defRPr sz="6696"/>
            </a:pPr>
            <a:r>
              <a:t>Dysfunctional Family Interactions </a:t>
            </a:r>
            <a:r>
              <a:rPr sz="3534"/>
              <a:t>(con’t)</a:t>
            </a:r>
          </a:p>
        </p:txBody>
      </p:sp>
      <p:sp>
        <p:nvSpPr>
          <p:cNvPr id="205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Communication problems within families</a:t>
            </a:r>
          </a:p>
          <a:p>
            <a:pPr>
              <a:buBlip>
                <a:blip r:embed="rId2"/>
              </a:buBlip>
            </a:pPr>
            <a:r>
              <a:t>Problems in role performance (especially single- parent families)</a:t>
            </a:r>
          </a:p>
          <a:p>
            <a:pPr>
              <a:buBlip>
                <a:blip r:embed="rId2"/>
              </a:buBlip>
            </a:pPr>
            <a:r>
              <a:t>Problems with family members’ rigidity and cohesiveness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82" y="1417884"/>
            <a:ext cx="7848036" cy="691783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Assessment</a:t>
            </a:r>
          </a:p>
        </p:txBody>
      </p:sp>
      <p:sp>
        <p:nvSpPr>
          <p:cNvPr id="210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Comprehensive evaluation </a:t>
            </a:r>
          </a:p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Allocate sufficient amount of time</a:t>
            </a:r>
          </a:p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More than one appointment may be needed</a:t>
            </a:r>
          </a:p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Information from school, other health care providers</a:t>
            </a:r>
          </a:p>
          <a:p>
            <a:pPr marL="485775" indent="-485775" defTabSz="388620">
              <a:spcBef>
                <a:spcPts val="3000"/>
              </a:spcBef>
              <a:buBlip>
                <a:blip r:embed="rId2"/>
              </a:buBlip>
              <a:defRPr sz="3060"/>
            </a:pPr>
            <a:r>
              <a:t>Rule out underlying medical conditions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Assessment </a:t>
            </a:r>
            <a:r>
              <a:rPr sz="3600"/>
              <a:t>(cont.)</a:t>
            </a:r>
          </a:p>
        </p:txBody>
      </p:sp>
      <p:sp>
        <p:nvSpPr>
          <p:cNvPr id="213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Clinical Interview </a:t>
            </a:r>
          </a:p>
          <a:p>
            <a:pPr marL="1111250" lvl="1" indent="-539750">
              <a:spcBef>
                <a:spcPts val="800"/>
              </a:spcBef>
              <a:buClr>
                <a:srgbClr val="99CCCC"/>
              </a:buClr>
              <a:buBlip>
                <a:blip r:embed="rId2"/>
              </a:buBlip>
              <a:defRPr sz="3400"/>
            </a:pPr>
            <a:r>
              <a:t>Family (child and parents together)</a:t>
            </a:r>
          </a:p>
          <a:p>
            <a:pPr marL="1111250" lvl="1" indent="-539750">
              <a:spcBef>
                <a:spcPts val="800"/>
              </a:spcBef>
              <a:buClr>
                <a:srgbClr val="99CCCC"/>
              </a:buClr>
              <a:buBlip>
                <a:blip r:embed="rId2"/>
              </a:buBlip>
              <a:defRPr sz="3400"/>
            </a:pPr>
            <a:r>
              <a:t>Child</a:t>
            </a:r>
          </a:p>
          <a:p>
            <a:pPr marL="1111250" lvl="1" indent="-539750">
              <a:spcBef>
                <a:spcPts val="800"/>
              </a:spcBef>
              <a:buClr>
                <a:srgbClr val="99CCCC"/>
              </a:buClr>
              <a:buBlip>
                <a:blip r:embed="rId2"/>
              </a:buBlip>
              <a:defRPr sz="3400"/>
            </a:pPr>
            <a:r>
              <a:t>Parents</a:t>
            </a:r>
          </a:p>
          <a:p>
            <a:pPr>
              <a:buBlip>
                <a:blip r:embed="rId2"/>
              </a:buBlip>
            </a:pPr>
            <a:r>
              <a:t>Complete physical examination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Assessment </a:t>
            </a:r>
            <a:r>
              <a:rPr sz="3600"/>
              <a:t>(cont.)</a:t>
            </a:r>
          </a:p>
        </p:txBody>
      </p:sp>
      <p:sp>
        <p:nvSpPr>
          <p:cNvPr id="21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1484" indent="-451484" defTabSz="361188">
              <a:spcBef>
                <a:spcPts val="2800"/>
              </a:spcBef>
              <a:buBlip>
                <a:blip r:embed="rId2"/>
              </a:buBlip>
              <a:defRPr sz="2844"/>
            </a:pPr>
            <a:r>
              <a:t>Complete medical history</a:t>
            </a:r>
          </a:p>
          <a:p>
            <a:pPr marL="451484" indent="-451484" defTabSz="361188">
              <a:spcBef>
                <a:spcPts val="2800"/>
              </a:spcBef>
              <a:buBlip>
                <a:blip r:embed="rId2"/>
              </a:buBlip>
              <a:defRPr sz="2844"/>
            </a:pPr>
            <a:r>
              <a:t>History of onset and development of symptoms</a:t>
            </a:r>
          </a:p>
          <a:p>
            <a:pPr marL="451484" indent="-451484" defTabSz="361188">
              <a:spcBef>
                <a:spcPts val="2800"/>
              </a:spcBef>
              <a:buBlip>
                <a:blip r:embed="rId2"/>
              </a:buBlip>
              <a:defRPr sz="2844"/>
            </a:pPr>
            <a:r>
              <a:t>Associated stressors</a:t>
            </a:r>
          </a:p>
          <a:p>
            <a:pPr marL="451484" indent="-451484" defTabSz="361188">
              <a:spcBef>
                <a:spcPts val="2800"/>
              </a:spcBef>
              <a:buBlip>
                <a:blip r:embed="rId2"/>
              </a:buBlip>
              <a:defRPr sz="2844"/>
            </a:pPr>
            <a:r>
              <a:t>Sleep history</a:t>
            </a:r>
          </a:p>
          <a:p>
            <a:pPr marL="451484" indent="-451484" defTabSz="361188">
              <a:spcBef>
                <a:spcPts val="2800"/>
              </a:spcBef>
              <a:buBlip>
                <a:blip r:embed="rId2"/>
              </a:buBlip>
              <a:defRPr sz="2844"/>
            </a:pPr>
            <a:r>
              <a:t>School history</a:t>
            </a:r>
          </a:p>
          <a:p>
            <a:pPr marL="451484" indent="-451484" defTabSz="361188">
              <a:spcBef>
                <a:spcPts val="2800"/>
              </a:spcBef>
              <a:buBlip>
                <a:blip r:embed="rId2"/>
              </a:buBlip>
              <a:defRPr sz="2844"/>
            </a:pPr>
            <a:r>
              <a:t>Family psychiatric history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Assessment </a:t>
            </a:r>
            <a:r>
              <a:rPr sz="3600"/>
              <a:t>(cont.)</a:t>
            </a:r>
          </a:p>
        </p:txBody>
      </p:sp>
      <p:sp>
        <p:nvSpPr>
          <p:cNvPr id="21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Mental status examination including evaluation of psychiatric problems and substance abuse</a:t>
            </a:r>
          </a:p>
          <a:p>
            <a:pPr>
              <a:buBlip>
                <a:blip r:embed="rId2"/>
              </a:buBlip>
            </a:pPr>
            <a:r>
              <a:t>Assessment of family dynamics and functioning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Assessment </a:t>
            </a:r>
            <a:r>
              <a:rPr sz="3600"/>
              <a:t>(cont.)</a:t>
            </a:r>
          </a:p>
        </p:txBody>
      </p:sp>
      <p:sp>
        <p:nvSpPr>
          <p:cNvPr id="22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Collaboration with school staff</a:t>
            </a:r>
          </a:p>
          <a:p>
            <a:pPr>
              <a:buBlip>
                <a:blip r:embed="rId2"/>
              </a:buBlip>
            </a:pPr>
            <a:r>
              <a:t>Review of school attendance records, report cards, and psycho-educational evaluations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Psychological Assessment Tools</a:t>
            </a:r>
          </a:p>
        </p:txBody>
      </p:sp>
      <p:sp>
        <p:nvSpPr>
          <p:cNvPr id="225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3740" indent="-213740" defTabSz="201168">
              <a:spcBef>
                <a:spcPts val="300"/>
              </a:spcBef>
              <a:buBlip>
                <a:blip r:embed="rId2"/>
              </a:buBlip>
              <a:defRPr sz="2244"/>
            </a:pPr>
            <a:r>
              <a:t>Provide additional information about child’s general functioning at home and school – not diagnostic themselves</a:t>
            </a:r>
          </a:p>
          <a:p>
            <a:pPr marL="428961" lvl="1" indent="-177501" defTabSz="201168">
              <a:spcBef>
                <a:spcPts val="200"/>
              </a:spcBef>
              <a:buClr>
                <a:srgbClr val="99CCCC"/>
              </a:buClr>
              <a:buBlip>
                <a:blip r:embed="rId2"/>
              </a:buBlip>
              <a:defRPr sz="2244"/>
            </a:pPr>
            <a:r>
              <a:t>PHQ-9</a:t>
            </a:r>
          </a:p>
          <a:p>
            <a:pPr marL="428961" lvl="1" indent="-177501" defTabSz="201168">
              <a:spcBef>
                <a:spcPts val="200"/>
              </a:spcBef>
              <a:buClr>
                <a:srgbClr val="99CCCC"/>
              </a:buClr>
              <a:buBlip>
                <a:blip r:embed="rId2"/>
              </a:buBlip>
              <a:defRPr sz="2244"/>
            </a:pPr>
            <a:r>
              <a:t>SCARED</a:t>
            </a:r>
          </a:p>
          <a:p>
            <a:pPr marL="428961" lvl="1" indent="-177501" defTabSz="201168">
              <a:spcBef>
                <a:spcPts val="200"/>
              </a:spcBef>
              <a:buClr>
                <a:srgbClr val="99CCCC"/>
              </a:buClr>
              <a:buBlip>
                <a:blip r:embed="rId2"/>
              </a:buBlip>
              <a:defRPr sz="2244"/>
            </a:pPr>
            <a:r>
              <a:t>BASC</a:t>
            </a:r>
          </a:p>
          <a:p>
            <a:pPr marL="428961" lvl="1" indent="-177501" defTabSz="201168">
              <a:spcBef>
                <a:spcPts val="200"/>
              </a:spcBef>
              <a:buClr>
                <a:srgbClr val="99CCCC"/>
              </a:buClr>
              <a:buBlip>
                <a:blip r:embed="rId2"/>
              </a:buBlip>
              <a:defRPr sz="2244"/>
            </a:pPr>
            <a:r>
              <a:t>Depression Scale for Children (CES-DC)</a:t>
            </a:r>
          </a:p>
          <a:p>
            <a:pPr marL="213740" indent="-213740" defTabSz="201168">
              <a:spcBef>
                <a:spcPts val="300"/>
              </a:spcBef>
              <a:buBlip>
                <a:blip r:embed="rId2"/>
              </a:buBlip>
              <a:defRPr sz="2244"/>
            </a:pPr>
            <a:r>
              <a:t>Teacher and parent rating scale</a:t>
            </a:r>
          </a:p>
          <a:p>
            <a:pPr marL="213740" indent="-213740" defTabSz="201168">
              <a:spcBef>
                <a:spcPts val="300"/>
              </a:spcBef>
              <a:buBlip>
                <a:blip r:embed="rId2"/>
              </a:buBlip>
              <a:defRPr sz="2244"/>
            </a:pPr>
            <a:r>
              <a:t>Self-report measures</a:t>
            </a:r>
          </a:p>
          <a:p>
            <a:pPr marL="213740" indent="-213740" defTabSz="201168">
              <a:spcBef>
                <a:spcPts val="300"/>
              </a:spcBef>
              <a:buBlip>
                <a:blip r:embed="rId2"/>
              </a:buBlip>
              <a:defRPr sz="2244">
                <a:solidFill>
                  <a:srgbClr val="FF0000"/>
                </a:solidFill>
              </a:defRPr>
            </a:pPr>
            <a:r>
              <a:t>www.cappcny.org</a:t>
            </a:r>
          </a:p>
          <a:p>
            <a:pPr marL="214579" indent="-214579" defTabSz="201168">
              <a:spcBef>
                <a:spcPts val="1500"/>
              </a:spcBef>
              <a:buSzTx/>
              <a:buNone/>
              <a:defRPr sz="1496"/>
            </a:pPr>
            <a:endParaRPr/>
          </a:p>
          <a:p>
            <a:pPr marL="214579" indent="-214579" defTabSz="201168">
              <a:spcBef>
                <a:spcPts val="400"/>
              </a:spcBef>
              <a:buSzTx/>
              <a:buNone/>
              <a:defRPr sz="1584"/>
            </a:pPr>
            <a:r>
              <a:t>		</a:t>
            </a:r>
          </a:p>
          <a:p>
            <a:pPr marL="214579" indent="-214579" defTabSz="201168">
              <a:spcBef>
                <a:spcPts val="400"/>
              </a:spcBef>
              <a:buSzTx/>
              <a:buNone/>
              <a:defRPr sz="1584"/>
            </a:pPr>
            <a:r>
              <a:t>		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Epidemiology</a:t>
            </a:r>
          </a:p>
        </p:txBody>
      </p:sp>
      <p:sp>
        <p:nvSpPr>
          <p:cNvPr id="12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4469" indent="-284469" defTabSz="278892"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4026"/>
            </a:pPr>
            <a:r>
              <a:t>Prevalence: 1-5%</a:t>
            </a:r>
          </a:p>
          <a:p>
            <a:pPr marL="284469" indent="-284469" defTabSz="278892"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4026"/>
            </a:pPr>
            <a:r>
              <a:t>Boys = Girls</a:t>
            </a:r>
          </a:p>
          <a:p>
            <a:pPr marL="284469" indent="-284469" defTabSz="278892"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4026"/>
            </a:pPr>
            <a:r>
              <a:t>Most common ages:</a:t>
            </a:r>
          </a:p>
          <a:p>
            <a:pPr marL="297484" indent="-297484" defTabSz="278892">
              <a:lnSpc>
                <a:spcPct val="80000"/>
              </a:lnSpc>
              <a:spcBef>
                <a:spcPts val="500"/>
              </a:spcBef>
              <a:buSzTx/>
              <a:buNone/>
              <a:defRPr sz="4026"/>
            </a:pPr>
            <a:r>
              <a:t>		 ages 5, 6 </a:t>
            </a:r>
          </a:p>
          <a:p>
            <a:pPr marL="297484" indent="-297484" defTabSz="278892">
              <a:lnSpc>
                <a:spcPct val="80000"/>
              </a:lnSpc>
              <a:spcBef>
                <a:spcPts val="500"/>
              </a:spcBef>
              <a:buSzTx/>
              <a:buNone/>
              <a:defRPr sz="4026"/>
            </a:pPr>
            <a:r>
              <a:t>		 ages 10, 11</a:t>
            </a:r>
          </a:p>
          <a:p>
            <a:pPr marL="284469" indent="-284469" defTabSz="278892">
              <a:lnSpc>
                <a:spcPct val="80000"/>
              </a:lnSpc>
              <a:spcBef>
                <a:spcPts val="500"/>
              </a:spcBef>
              <a:buBlip>
                <a:blip r:embed="rId2"/>
              </a:buBlip>
              <a:defRPr sz="4026"/>
            </a:pPr>
            <a:r>
              <a:t>No socioeconomic differences</a:t>
            </a:r>
          </a:p>
          <a:p>
            <a:pPr marL="297484" indent="-297484" defTabSz="278892">
              <a:lnSpc>
                <a:spcPct val="80000"/>
              </a:lnSpc>
              <a:spcBef>
                <a:spcPts val="2100"/>
              </a:spcBef>
              <a:buSzTx/>
              <a:buNone/>
              <a:defRPr sz="4026"/>
            </a:pPr>
            <a:endParaRPr/>
          </a:p>
          <a:p>
            <a:pPr marL="297484" indent="-297484" defTabSz="278892">
              <a:lnSpc>
                <a:spcPct val="80000"/>
              </a:lnSpc>
              <a:spcBef>
                <a:spcPts val="2100"/>
              </a:spcBef>
              <a:buSzTx/>
              <a:buNone/>
              <a:defRPr sz="2562"/>
            </a:pPr>
            <a:endParaRPr/>
          </a:p>
          <a:p>
            <a:pPr marL="297484" indent="-297484" defTabSz="278892">
              <a:lnSpc>
                <a:spcPct val="80000"/>
              </a:lnSpc>
              <a:spcBef>
                <a:spcPts val="500"/>
              </a:spcBef>
              <a:buSzTx/>
              <a:buNone/>
              <a:defRPr sz="2562"/>
            </a:pPr>
            <a:r>
              <a:t>		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Specific Assessment Scales for School Refusal</a:t>
            </a:r>
          </a:p>
        </p:txBody>
      </p:sp>
      <p:sp>
        <p:nvSpPr>
          <p:cNvPr id="228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6324" indent="-306324" defTabSz="306324">
              <a:spcBef>
                <a:spcPts val="600"/>
              </a:spcBef>
              <a:buBlip>
                <a:blip r:embed="rId2"/>
              </a:buBlip>
              <a:defRPr sz="2412"/>
            </a:pPr>
            <a:r>
              <a:t>Provide functional and symptomatic assessment of refusal behaviors</a:t>
            </a:r>
          </a:p>
          <a:p>
            <a:pPr marL="306324" indent="-306324" defTabSz="306324">
              <a:spcBef>
                <a:spcPts val="600"/>
              </a:spcBef>
              <a:buBlip>
                <a:blip r:embed="rId2"/>
              </a:buBlip>
              <a:defRPr sz="2412"/>
            </a:pPr>
            <a:r>
              <a:t>Not diagnostic alone</a:t>
            </a:r>
          </a:p>
          <a:p>
            <a:pPr marL="306324" indent="-306324" defTabSz="306324">
              <a:spcBef>
                <a:spcPts val="600"/>
              </a:spcBef>
              <a:buBlip>
                <a:blip r:embed="rId2"/>
              </a:buBlip>
              <a:defRPr sz="2412"/>
            </a:pPr>
            <a:r>
              <a:t>School Refusal Assessment Scale </a:t>
            </a:r>
            <a:r>
              <a:rPr sz="1876"/>
              <a:t>(Kierney 2002)</a:t>
            </a:r>
          </a:p>
          <a:p>
            <a:pPr marL="744537" lvl="1" indent="-361632" defTabSz="306324">
              <a:spcBef>
                <a:spcPts val="500"/>
              </a:spcBef>
              <a:buClr>
                <a:srgbClr val="99CCCC"/>
              </a:buClr>
              <a:buBlip>
                <a:blip r:embed="rId2"/>
              </a:buBlip>
              <a:defRPr sz="2278"/>
            </a:pPr>
            <a:r>
              <a:t> </a:t>
            </a:r>
            <a:r>
              <a:rPr sz="1876"/>
              <a:t>High reliability and validity</a:t>
            </a:r>
          </a:p>
          <a:p>
            <a:pPr marL="650938" lvl="1" indent="-268033" defTabSz="306324">
              <a:spcBef>
                <a:spcPts val="400"/>
              </a:spcBef>
              <a:buClr>
                <a:srgbClr val="99CCCC"/>
              </a:buClr>
              <a:buBlip>
                <a:blip r:embed="rId2"/>
              </a:buBlip>
              <a:defRPr sz="1876"/>
            </a:pPr>
            <a:r>
              <a:t> Child, parent, teacher forms</a:t>
            </a:r>
            <a:endParaRPr sz="2278"/>
          </a:p>
          <a:p>
            <a:pPr marL="650938" lvl="1" indent="-268033" defTabSz="306324">
              <a:spcBef>
                <a:spcPts val="400"/>
              </a:spcBef>
              <a:buClr>
                <a:srgbClr val="99CCCC"/>
              </a:buClr>
              <a:buBlip>
                <a:blip r:embed="rId2"/>
              </a:buBlip>
              <a:defRPr sz="1876"/>
            </a:pPr>
            <a:r>
              <a:t> Examines school refusal in correlation</a:t>
            </a:r>
            <a:endParaRPr sz="2278"/>
          </a:p>
          <a:p>
            <a:pPr marL="272288" lvl="1" indent="110617" defTabSz="306324">
              <a:spcBef>
                <a:spcPts val="400"/>
              </a:spcBef>
              <a:buSzTx/>
              <a:buNone/>
              <a:defRPr sz="1876"/>
            </a:pPr>
            <a:r>
              <a:t>    with negative and positive re-enforcers</a:t>
            </a:r>
            <a:endParaRPr sz="2278"/>
          </a:p>
          <a:p>
            <a:pPr marL="744537" lvl="1" indent="-361632" defTabSz="306324">
              <a:spcBef>
                <a:spcPts val="500"/>
              </a:spcBef>
              <a:buClr>
                <a:srgbClr val="99CCCC"/>
              </a:buClr>
              <a:buBlip>
                <a:blip r:embed="rId2"/>
              </a:buBlip>
              <a:defRPr sz="2278"/>
            </a:pPr>
            <a:endParaRPr sz="2278"/>
          </a:p>
          <a:p>
            <a:pPr marL="326745" indent="-326745" defTabSz="306324">
              <a:spcBef>
                <a:spcPts val="2400"/>
              </a:spcBef>
              <a:buSzTx/>
              <a:buNone/>
              <a:defRPr sz="2412"/>
            </a:pPr>
            <a:r>
              <a:t>		</a:t>
            </a:r>
            <a:endParaRPr sz="2278"/>
          </a:p>
          <a:p>
            <a:pPr marL="326745" indent="-326745" defTabSz="306324">
              <a:spcBef>
                <a:spcPts val="500"/>
              </a:spcBef>
              <a:buSzTx/>
              <a:buNone/>
              <a:defRPr sz="2278"/>
            </a:pPr>
            <a:r>
              <a:t>		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Treatment</a:t>
            </a:r>
          </a:p>
        </p:txBody>
      </p:sp>
      <p:sp>
        <p:nvSpPr>
          <p:cNvPr id="231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2054" indent="-432054" defTabSz="448055">
              <a:spcBef>
                <a:spcPts val="900"/>
              </a:spcBef>
              <a:buBlip>
                <a:blip r:embed="rId2"/>
              </a:buBlip>
              <a:defRPr sz="3528"/>
            </a:pPr>
            <a:r>
              <a:t>Primary goal – early return to school</a:t>
            </a:r>
          </a:p>
          <a:p>
            <a:pPr marL="432054" indent="-432054" defTabSz="448055">
              <a:spcBef>
                <a:spcPts val="900"/>
              </a:spcBef>
              <a:buBlip>
                <a:blip r:embed="rId2"/>
              </a:buBlip>
              <a:defRPr sz="3528"/>
            </a:pPr>
            <a:r>
              <a:t>Avoid writing excuses unless a medical condition makes it necessary</a:t>
            </a:r>
          </a:p>
          <a:p>
            <a:pPr marL="432054" indent="-432054" defTabSz="448055">
              <a:spcBef>
                <a:spcPts val="900"/>
              </a:spcBef>
              <a:buBlip>
                <a:blip r:embed="rId2"/>
              </a:buBlip>
              <a:defRPr sz="3528"/>
            </a:pPr>
            <a:r>
              <a:t>Treatment should focus on co-morbid psychiatric conditions, family dysfunction, and other contributing factors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Treatment</a:t>
            </a:r>
          </a:p>
        </p:txBody>
      </p:sp>
      <p:sp>
        <p:nvSpPr>
          <p:cNvPr id="234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 Because children often present with physical symptoms, the PCP may need to explain that the problems is a manifestation of psychological distress rather than a sign of illness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Treatment </a:t>
            </a:r>
            <a:r>
              <a:rPr sz="3400" dirty="0"/>
              <a:t>(</a:t>
            </a:r>
            <a:r>
              <a:rPr sz="3400" dirty="0" err="1"/>
              <a:t>con’t</a:t>
            </a:r>
            <a:r>
              <a:rPr sz="3400" dirty="0"/>
              <a:t>)</a:t>
            </a:r>
          </a:p>
        </p:txBody>
      </p:sp>
      <p:sp>
        <p:nvSpPr>
          <p:cNvPr id="237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MULITMODAL, COLLABORATIVE TEAM APPROACH </a:t>
            </a:r>
          </a:p>
          <a:p>
            <a:pPr marL="404774" indent="-404774" defTabSz="379475">
              <a:spcBef>
                <a:spcPts val="2900"/>
              </a:spcBef>
              <a:buSzTx/>
              <a:buNone/>
              <a:defRPr sz="2988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		</a:t>
            </a:r>
            <a:r>
              <a:rPr b="0" dirty="0">
                <a:latin typeface="Comic Sans MS" panose="030F0702030302020204" pitchFamily="66" charset="0"/>
              </a:rPr>
              <a:t>Primary Care Provider</a:t>
            </a:r>
          </a:p>
          <a:p>
            <a:pPr marL="404774" indent="-404774" defTabSz="379475">
              <a:spcBef>
                <a:spcPts val="2900"/>
              </a:spcBef>
              <a:buSzTx/>
              <a:buNone/>
              <a:defRPr sz="2988"/>
            </a:pPr>
            <a:r>
              <a:rPr dirty="0"/>
              <a:t>		Child</a:t>
            </a:r>
          </a:p>
          <a:p>
            <a:pPr marL="404774" indent="-404774" defTabSz="379475">
              <a:spcBef>
                <a:spcPts val="2900"/>
              </a:spcBef>
              <a:buSzTx/>
              <a:buNone/>
              <a:defRPr sz="2988"/>
            </a:pPr>
            <a:r>
              <a:rPr dirty="0"/>
              <a:t>		Parents</a:t>
            </a:r>
          </a:p>
          <a:p>
            <a:pPr marL="404774" indent="-404774" defTabSz="379475">
              <a:spcBef>
                <a:spcPts val="2900"/>
              </a:spcBef>
              <a:buSzTx/>
              <a:buNone/>
              <a:defRPr sz="2988"/>
            </a:pPr>
            <a:r>
              <a:rPr dirty="0"/>
              <a:t>		School Staff</a:t>
            </a:r>
          </a:p>
          <a:p>
            <a:pPr marL="404774" indent="-404774" defTabSz="379475">
              <a:spcBef>
                <a:spcPts val="2900"/>
              </a:spcBef>
              <a:buSzTx/>
              <a:buNone/>
              <a:defRPr sz="2988"/>
            </a:pPr>
            <a:r>
              <a:rPr dirty="0"/>
              <a:t>		Mental Health Professional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Treatment – General Principles </a:t>
            </a:r>
          </a:p>
        </p:txBody>
      </p:sp>
      <p:sp>
        <p:nvSpPr>
          <p:cNvPr id="240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700"/>
              </a:spcBef>
              <a:buBlip>
                <a:blip r:embed="rId2"/>
              </a:buBlip>
              <a:defRPr sz="2800"/>
            </a:pPr>
            <a:r>
              <a:t>Several approaches</a:t>
            </a:r>
          </a:p>
          <a:p>
            <a:pPr marL="457200" indent="-457200">
              <a:lnSpc>
                <a:spcPct val="80000"/>
              </a:lnSpc>
              <a:spcBef>
                <a:spcPts val="700"/>
              </a:spcBef>
              <a:buBlip>
                <a:blip r:embed="rId2"/>
              </a:buBlip>
              <a:defRPr sz="2800"/>
            </a:pPr>
            <a:r>
              <a:t>Most effective:</a:t>
            </a:r>
          </a:p>
          <a:p>
            <a:pPr marL="487680" indent="-487680">
              <a:lnSpc>
                <a:spcPct val="80000"/>
              </a:lnSpc>
              <a:spcBef>
                <a:spcPts val="700"/>
              </a:spcBef>
              <a:buSzTx/>
              <a:buNone/>
              <a:defRPr sz="2800"/>
            </a:pPr>
            <a:r>
              <a:t>		Parent involvement</a:t>
            </a:r>
          </a:p>
          <a:p>
            <a:pPr marL="487680" indent="-487680">
              <a:lnSpc>
                <a:spcPct val="80000"/>
              </a:lnSpc>
              <a:spcBef>
                <a:spcPts val="700"/>
              </a:spcBef>
              <a:buSzTx/>
              <a:buNone/>
              <a:defRPr sz="2800"/>
            </a:pPr>
            <a:r>
              <a:t>		Exposure to school</a:t>
            </a:r>
          </a:p>
          <a:p>
            <a:pPr marL="457200" indent="-457200">
              <a:lnSpc>
                <a:spcPct val="80000"/>
              </a:lnSpc>
              <a:spcBef>
                <a:spcPts val="700"/>
              </a:spcBef>
              <a:buBlip>
                <a:blip r:embed="rId2"/>
              </a:buBlip>
              <a:defRPr sz="2800"/>
            </a:pPr>
            <a:r>
              <a:t>Few controlled studies have evaluated the efficacy of most treatments</a:t>
            </a:r>
          </a:p>
          <a:p>
            <a:pPr marL="457200" indent="-457200">
              <a:lnSpc>
                <a:spcPct val="80000"/>
              </a:lnSpc>
              <a:spcBef>
                <a:spcPts val="700"/>
              </a:spcBef>
              <a:buBlip>
                <a:blip r:embed="rId2"/>
              </a:buBlip>
              <a:defRPr sz="2800"/>
            </a:pPr>
            <a:r>
              <a:t>Must take into account:</a:t>
            </a:r>
          </a:p>
          <a:p>
            <a:pPr marL="487680" indent="-487680">
              <a:lnSpc>
                <a:spcPct val="80000"/>
              </a:lnSpc>
              <a:spcBef>
                <a:spcPts val="700"/>
              </a:spcBef>
              <a:buSzTx/>
              <a:buNone/>
              <a:defRPr sz="2800"/>
            </a:pPr>
            <a:r>
              <a:t>		 Severity of symptoms</a:t>
            </a:r>
          </a:p>
          <a:p>
            <a:pPr marL="487680" indent="-487680">
              <a:lnSpc>
                <a:spcPct val="80000"/>
              </a:lnSpc>
              <a:spcBef>
                <a:spcPts val="700"/>
              </a:spcBef>
              <a:buSzTx/>
              <a:buNone/>
              <a:defRPr sz="2800"/>
            </a:pPr>
            <a:r>
              <a:t>		 Co-morbid diagnosis</a:t>
            </a:r>
          </a:p>
          <a:p>
            <a:pPr marL="487680" indent="-487680">
              <a:lnSpc>
                <a:spcPct val="80000"/>
              </a:lnSpc>
              <a:spcBef>
                <a:spcPts val="700"/>
              </a:spcBef>
              <a:buSzTx/>
              <a:buNone/>
              <a:defRPr sz="2800"/>
            </a:pPr>
            <a:r>
              <a:t>		 Family dysfunction</a:t>
            </a:r>
          </a:p>
          <a:p>
            <a:pPr marL="487680" indent="-487680">
              <a:lnSpc>
                <a:spcPct val="80000"/>
              </a:lnSpc>
              <a:spcBef>
                <a:spcPts val="700"/>
              </a:spcBef>
              <a:buSzTx/>
              <a:buNone/>
              <a:defRPr sz="2800"/>
            </a:pPr>
            <a:r>
              <a:t>		 Parental psychopathology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5195">
              <a:defRPr sz="6696"/>
            </a:pPr>
            <a:r>
              <a:t>Treatment – General Principles </a:t>
            </a:r>
            <a:r>
              <a:rPr sz="3162"/>
              <a:t>(cont.)</a:t>
            </a:r>
          </a:p>
        </p:txBody>
      </p:sp>
      <p:sp>
        <p:nvSpPr>
          <p:cNvPr id="243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900"/>
              </a:spcBef>
              <a:buBlip>
                <a:blip r:embed="rId2"/>
              </a:buBlip>
            </a:pPr>
            <a:r>
              <a:t>Education and consultation</a:t>
            </a:r>
          </a:p>
          <a:p>
            <a:pPr marL="457200" indent="-457200">
              <a:lnSpc>
                <a:spcPct val="80000"/>
              </a:lnSpc>
              <a:spcBef>
                <a:spcPts val="900"/>
              </a:spcBef>
              <a:buBlip>
                <a:blip r:embed="rId2"/>
              </a:buBlip>
            </a:pPr>
            <a:r>
              <a:t>Behavioral strategies</a:t>
            </a:r>
          </a:p>
          <a:p>
            <a:pPr marL="457200" indent="-457200">
              <a:lnSpc>
                <a:spcPct val="80000"/>
              </a:lnSpc>
              <a:spcBef>
                <a:spcPts val="900"/>
              </a:spcBef>
              <a:buBlip>
                <a:blip r:embed="rId2"/>
              </a:buBlip>
            </a:pPr>
            <a:r>
              <a:t>Family interventions</a:t>
            </a:r>
          </a:p>
          <a:p>
            <a:pPr marL="457200" indent="-457200">
              <a:lnSpc>
                <a:spcPct val="80000"/>
              </a:lnSpc>
              <a:spcBef>
                <a:spcPts val="900"/>
              </a:spcBef>
              <a:buBlip>
                <a:blip r:embed="rId2"/>
              </a:buBlip>
            </a:pPr>
            <a:r>
              <a:t>Possible pharmacotherapy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Treatment </a:t>
            </a:r>
            <a:r>
              <a:rPr sz="3400"/>
              <a:t>(con’t)</a:t>
            </a:r>
          </a:p>
        </p:txBody>
      </p:sp>
      <p:sp>
        <p:nvSpPr>
          <p:cNvPr id="24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9036" indent="-429036" defTabSz="420623">
              <a:spcBef>
                <a:spcPts val="700"/>
              </a:spcBef>
              <a:buBlip>
                <a:blip r:embed="rId2"/>
              </a:buBlip>
              <a:defRPr sz="3128"/>
            </a:pPr>
            <a:r>
              <a:t>May work directly with parents and school personnel WITHOUT direct intervention with child: Younger child with minimal symptoms of fear, anxiety, and depression.</a:t>
            </a:r>
          </a:p>
          <a:p>
            <a:pPr marL="429036" indent="-429036" defTabSz="420623">
              <a:spcBef>
                <a:spcPts val="700"/>
              </a:spcBef>
              <a:buBlip>
                <a:blip r:embed="rId2"/>
              </a:buBlip>
              <a:defRPr sz="3128"/>
            </a:pPr>
            <a:r>
              <a:t>Must work with child, parents, and school staff if child’s difficulties include prolonged school absence, co-morbid psychiatric diagnosis, and deficits in social skills. 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147" y="1621084"/>
            <a:ext cx="6678508" cy="650917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Behavior Interventions</a:t>
            </a:r>
          </a:p>
        </p:txBody>
      </p:sp>
      <p:sp>
        <p:nvSpPr>
          <p:cNvPr id="251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Primarily exposure-based treatments</a:t>
            </a:r>
          </a:p>
          <a:p>
            <a:pPr>
              <a:buBlip>
                <a:blip r:embed="rId2"/>
              </a:buBlip>
            </a:pPr>
            <a:r>
              <a:t>Focus on child’s behaviors rather than intra-psychic conflict</a:t>
            </a:r>
          </a:p>
          <a:p>
            <a:pPr>
              <a:buBlip>
                <a:blip r:embed="rId2"/>
              </a:buBlip>
            </a:pPr>
            <a:r>
              <a:t>Emphasize treatment in the context of family and school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Behavior Interventions </a:t>
            </a:r>
            <a:r>
              <a:rPr sz="3400"/>
              <a:t>(con’t)</a:t>
            </a:r>
          </a:p>
        </p:txBody>
      </p:sp>
      <p:sp>
        <p:nvSpPr>
          <p:cNvPr id="254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Systematic desensitization (graded exposure to the school environment)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Relaxation training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Emotive imagery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Contingency management (positive reinforcement)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Social skills training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School Refusal vs Truancy</a:t>
            </a:r>
          </a:p>
        </p:txBody>
      </p:sp>
      <p:graphicFrame>
        <p:nvGraphicFramePr>
          <p:cNvPr id="132" name="Group 81"/>
          <p:cNvGraphicFramePr/>
          <p:nvPr/>
        </p:nvGraphicFramePr>
        <p:xfrm>
          <a:off x="1408853" y="2365557"/>
          <a:ext cx="11170002" cy="724620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756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8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8969">
                <a:tc gridSpan="3"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Criteria for Differential Diagnosis of School Refusal and Truancy</a:t>
                      </a:r>
                    </a:p>
                  </a:txBody>
                  <a:tcPr marL="45723" marR="45723" marT="45723" marB="45723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126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3A65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School Refusal</a:t>
                      </a:r>
                    </a:p>
                  </a:txBody>
                  <a:tcPr marL="45723" marR="45723" marT="45723" marB="45723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 b="1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45723" marR="45723" marT="45723" marB="45723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3D50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Truancy</a:t>
                      </a:r>
                    </a:p>
                  </a:txBody>
                  <a:tcPr marL="45723" marR="45723" marT="45723" marB="45723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055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Severe emotional distress about attending school: may include anxiety, temper tantrums, depression or somatic complaints</a:t>
                      </a:r>
                    </a:p>
                  </a:txBody>
                  <a:tcPr marL="45723" marR="45723" marT="45723" marB="45723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3" marR="45723" marT="45723" marB="45723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Lack of excessive anxiety or fear about attending school</a:t>
                      </a:r>
                    </a:p>
                  </a:txBody>
                  <a:tcPr marL="45723" marR="45723" marT="45723" marB="45723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052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3F35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Parents are aware of absence; child often tries to persuade parents to allow him or her to stay home</a:t>
                      </a:r>
                    </a:p>
                  </a:txBody>
                  <a:tcPr marL="45723" marR="45723" marT="45723" marB="45723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3" marR="45723" marT="45723" marB="45723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3160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Child often attempts to conceal school absence from parents</a:t>
                      </a:r>
                    </a:p>
                  </a:txBody>
                  <a:tcPr marL="45723" marR="45723" marT="45723" marB="45723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Behavior Interventions </a:t>
            </a:r>
            <a:r>
              <a:rPr sz="3400"/>
              <a:t>(con’t)</a:t>
            </a:r>
          </a:p>
        </p:txBody>
      </p:sp>
      <p:sp>
        <p:nvSpPr>
          <p:cNvPr id="257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Cognitive behavioral therapy (CBT)</a:t>
            </a:r>
          </a:p>
          <a:p>
            <a:pPr marL="1111250" lvl="1" indent="-539750">
              <a:spcBef>
                <a:spcPts val="800"/>
              </a:spcBef>
              <a:buClr>
                <a:srgbClr val="99CCCC"/>
              </a:buClr>
              <a:buBlip>
                <a:blip r:embed="rId2"/>
              </a:buBlip>
              <a:defRPr sz="3400"/>
            </a:pPr>
            <a:r>
              <a:t>Specific instructions for children to help gradually increase their exposure to the school environment</a:t>
            </a:r>
          </a:p>
          <a:p>
            <a:pPr marL="1111250" lvl="1" indent="-539750">
              <a:spcBef>
                <a:spcPts val="800"/>
              </a:spcBef>
              <a:buClr>
                <a:srgbClr val="99CCCC"/>
              </a:buClr>
              <a:buBlip>
                <a:blip r:embed="rId2"/>
              </a:buBlip>
              <a:defRPr sz="3400"/>
            </a:pPr>
            <a:r>
              <a:t>Children are encouraged to confront their fears and are taught how to modify negative thoughts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Educational-Support Therapy</a:t>
            </a:r>
          </a:p>
        </p:txBody>
      </p:sp>
      <p:sp>
        <p:nvSpPr>
          <p:cNvPr id="260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0065" indent="-520065" defTabSz="416052">
              <a:spcBef>
                <a:spcPts val="3200"/>
              </a:spcBef>
              <a:buBlip>
                <a:blip r:embed="rId2"/>
              </a:buBlip>
              <a:defRPr sz="3276"/>
            </a:pPr>
            <a:r>
              <a:t>Combination of informational presentations and supportive psychotherapy</a:t>
            </a:r>
          </a:p>
          <a:p>
            <a:pPr marL="888444" lvl="1" indent="-368379" defTabSz="416052">
              <a:spcBef>
                <a:spcPts val="700"/>
              </a:spcBef>
              <a:buClr>
                <a:srgbClr val="99CCCC"/>
              </a:buClr>
              <a:buBlip>
                <a:blip r:embed="rId2"/>
              </a:buBlip>
              <a:defRPr sz="3094"/>
            </a:pPr>
            <a:r>
              <a:t>Children are encouraged to talk about their fears and identify differences between fear, anxiety, and phobias</a:t>
            </a:r>
          </a:p>
          <a:p>
            <a:pPr marL="888444" lvl="1" indent="-368379" defTabSz="416052">
              <a:spcBef>
                <a:spcPts val="700"/>
              </a:spcBef>
              <a:buClr>
                <a:srgbClr val="99CCCC"/>
              </a:buClr>
              <a:buBlip>
                <a:blip r:embed="rId2"/>
              </a:buBlip>
              <a:defRPr sz="3094"/>
            </a:pPr>
            <a:r>
              <a:t>Children are given information to help them overcome their fears about attending school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Educational-Support Therapy </a:t>
            </a:r>
            <a:r>
              <a:rPr sz="3400"/>
              <a:t>(cont.)</a:t>
            </a:r>
          </a:p>
        </p:txBody>
      </p:sp>
      <p:sp>
        <p:nvSpPr>
          <p:cNvPr id="263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4419" indent="-414419" defTabSz="429768">
              <a:spcBef>
                <a:spcPts val="800"/>
              </a:spcBef>
              <a:buBlip>
                <a:blip r:embed="rId2"/>
              </a:buBlip>
              <a:defRPr sz="3384"/>
            </a:pPr>
            <a:r>
              <a:t>Children keep a daily diary to describe their fears, thoughts coping strategies, and feelings associated with their fears</a:t>
            </a:r>
          </a:p>
          <a:p>
            <a:pPr marL="414419" indent="-414419" defTabSz="429768">
              <a:spcBef>
                <a:spcPts val="800"/>
              </a:spcBef>
              <a:buBlip>
                <a:blip r:embed="rId2"/>
              </a:buBlip>
              <a:defRPr sz="3384"/>
            </a:pPr>
            <a:r>
              <a:t>Unlike cognitive behavior therapy, children do not receive specific instructions on how to confront their fears, nor do they receive positive reinforcement of school attendance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0039">
              <a:defRPr sz="5040"/>
            </a:pPr>
            <a:r>
              <a:t>Educational - Support Therapy </a:t>
            </a:r>
            <a:br/>
            <a:r>
              <a:t>Child Therapy </a:t>
            </a:r>
            <a:r>
              <a:rPr sz="2520"/>
              <a:t>(cont.) </a:t>
            </a:r>
          </a:p>
        </p:txBody>
      </p:sp>
      <p:sp>
        <p:nvSpPr>
          <p:cNvPr id="26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0382" indent="-410382" defTabSz="402336">
              <a:spcBef>
                <a:spcPts val="700"/>
              </a:spcBef>
              <a:buBlip>
                <a:blip r:embed="rId2"/>
              </a:buBlip>
              <a:defRPr sz="2992"/>
            </a:pPr>
            <a:r>
              <a:t>Relaxation therapy (to help the child when he/she approaches the school grounds)</a:t>
            </a:r>
          </a:p>
          <a:p>
            <a:pPr marL="410382" indent="-410382" defTabSz="402336">
              <a:spcBef>
                <a:spcPts val="700"/>
              </a:spcBef>
              <a:buBlip>
                <a:blip r:embed="rId2"/>
              </a:buBlip>
              <a:defRPr sz="2992"/>
            </a:pPr>
            <a:r>
              <a:t>Cognitive therapy (to reduce anxiety-provoking thoughts and provide coping statements)</a:t>
            </a:r>
          </a:p>
          <a:p>
            <a:pPr marL="410382" indent="-410382" defTabSz="402336">
              <a:spcBef>
                <a:spcPts val="700"/>
              </a:spcBef>
              <a:buBlip>
                <a:blip r:embed="rId2"/>
              </a:buBlip>
              <a:defRPr sz="2992"/>
            </a:pPr>
            <a:r>
              <a:t>Social skills training (to improve social competence and interactions with peers)</a:t>
            </a:r>
          </a:p>
          <a:p>
            <a:pPr marL="410382" indent="-410382" defTabSz="402336">
              <a:spcBef>
                <a:spcPts val="700"/>
              </a:spcBef>
              <a:buBlip>
                <a:blip r:embed="rId2"/>
              </a:buBlip>
              <a:defRPr sz="2992"/>
            </a:pPr>
            <a:r>
              <a:t>Desensitization (e.g. graded in vivo exposure, emotive imagery)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Parent - Teacher Interventions</a:t>
            </a:r>
          </a:p>
        </p:txBody>
      </p:sp>
      <p:sp>
        <p:nvSpPr>
          <p:cNvPr id="26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Critical for enhancing behavioral treatment</a:t>
            </a:r>
          </a:p>
          <a:p>
            <a:pPr>
              <a:buBlip>
                <a:blip r:embed="rId2"/>
              </a:buBlip>
            </a:pPr>
            <a:r>
              <a:t>Behavioral interventions are equally effective </a:t>
            </a:r>
            <a:r>
              <a:rPr b="1">
                <a:latin typeface="Verdana"/>
                <a:ea typeface="Verdana"/>
                <a:cs typeface="Verdana"/>
                <a:sym typeface="Verdana"/>
              </a:rPr>
              <a:t>with or without </a:t>
            </a:r>
            <a:r>
              <a:t>direct child involvement as measured by post-treatment school attendance and child- adjustment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436" y="1027289"/>
            <a:ext cx="7671930" cy="769902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Parent-Teacher Interventions </a:t>
            </a:r>
            <a:r>
              <a:rPr sz="3400"/>
              <a:t>(con’t)</a:t>
            </a:r>
          </a:p>
        </p:txBody>
      </p:sp>
      <p:sp>
        <p:nvSpPr>
          <p:cNvPr id="274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634" indent="-508634" defTabSz="406908">
              <a:lnSpc>
                <a:spcPct val="90000"/>
              </a:lnSpc>
              <a:spcBef>
                <a:spcPts val="3200"/>
              </a:spcBef>
              <a:buBlip>
                <a:blip r:embed="rId2"/>
              </a:buBlip>
              <a:defRPr sz="3204"/>
            </a:pPr>
            <a:r>
              <a:t>Clinical sessions with parents</a:t>
            </a:r>
          </a:p>
          <a:p>
            <a:pPr marL="989012" lvl="1" indent="-480377" defTabSz="406908">
              <a:lnSpc>
                <a:spcPct val="90000"/>
              </a:lnSpc>
              <a:spcBef>
                <a:spcPts val="700"/>
              </a:spcBef>
              <a:buClr>
                <a:srgbClr val="99CCCC"/>
              </a:buClr>
              <a:buBlip>
                <a:blip r:embed="rId2"/>
              </a:buBlip>
              <a:defRPr sz="3026"/>
            </a:pPr>
            <a:r>
              <a:t>Behavioral-management strategies </a:t>
            </a:r>
          </a:p>
          <a:p>
            <a:pPr marL="1441132" lvl="2" indent="-423862" defTabSz="406908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 sz="2670"/>
            </a:pPr>
            <a:r>
              <a:t>Escort child to school</a:t>
            </a:r>
          </a:p>
          <a:p>
            <a:pPr marL="1441132" lvl="2" indent="-423862" defTabSz="406908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 sz="2670"/>
            </a:pPr>
            <a:r>
              <a:t>Provide positive reinforcement for attending school</a:t>
            </a:r>
          </a:p>
          <a:p>
            <a:pPr marL="1441132" lvl="2" indent="-423862" defTabSz="406908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 sz="2670"/>
            </a:pPr>
            <a:r>
              <a:t>Decrease positive reinforcement for staying home (TV, computer, videogame)</a:t>
            </a:r>
          </a:p>
          <a:p>
            <a:pPr marL="989012" lvl="1" indent="-480377" defTabSz="406908">
              <a:lnSpc>
                <a:spcPct val="90000"/>
              </a:lnSpc>
              <a:spcBef>
                <a:spcPts val="700"/>
              </a:spcBef>
              <a:buClr>
                <a:srgbClr val="99CCCC"/>
              </a:buClr>
              <a:buBlip>
                <a:blip r:embed="rId2"/>
              </a:buBlip>
              <a:defRPr sz="3026"/>
            </a:pPr>
            <a:r>
              <a:t>Cognitive training to help reduce parents own anxiety and understand their role in helping children make effective changes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Parent - Teacher Interventions </a:t>
            </a:r>
            <a:r>
              <a:rPr sz="3400"/>
              <a:t>(con’t)</a:t>
            </a:r>
          </a:p>
        </p:txBody>
      </p:sp>
      <p:sp>
        <p:nvSpPr>
          <p:cNvPr id="277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Consultation with school personnel</a:t>
            </a:r>
          </a:p>
          <a:p>
            <a:pPr marL="1111250" lvl="1" indent="-539750">
              <a:spcBef>
                <a:spcPts val="800"/>
              </a:spcBef>
              <a:buClr>
                <a:srgbClr val="99CCCC"/>
              </a:buClr>
              <a:buBlip>
                <a:blip r:embed="rId2"/>
              </a:buBlip>
              <a:defRPr sz="3400"/>
            </a:pPr>
            <a:r>
              <a:t>Specific recommendations to school staff to prepare for the child’s return</a:t>
            </a:r>
          </a:p>
          <a:p>
            <a:pPr marL="1111250" lvl="1" indent="-539750">
              <a:spcBef>
                <a:spcPts val="800"/>
              </a:spcBef>
              <a:buClr>
                <a:srgbClr val="99CCCC"/>
              </a:buClr>
              <a:buBlip>
                <a:blip r:embed="rId2"/>
              </a:buBlip>
              <a:defRPr sz="3400"/>
            </a:pPr>
            <a:r>
              <a:t>Use of positive reinforcement</a:t>
            </a:r>
          </a:p>
          <a:p>
            <a:pPr marL="1111250" lvl="1" indent="-539750">
              <a:spcBef>
                <a:spcPts val="800"/>
              </a:spcBef>
              <a:buClr>
                <a:srgbClr val="99CCCC"/>
              </a:buClr>
              <a:buBlip>
                <a:blip r:embed="rId2"/>
              </a:buBlip>
              <a:defRPr sz="3400"/>
            </a:pPr>
            <a:r>
              <a:t>Academic, social, and emotional accommodations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Pharmacologic Treatment</a:t>
            </a:r>
          </a:p>
        </p:txBody>
      </p:sp>
      <p:sp>
        <p:nvSpPr>
          <p:cNvPr id="280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0623" indent="-420623" defTabSz="420623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  <a:defRPr sz="3312"/>
            </a:pPr>
            <a:r>
              <a:t>Very few double-blind, placebo-controlled studies </a:t>
            </a:r>
          </a:p>
          <a:p>
            <a:pPr marL="420623" indent="-420623" defTabSz="420623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  <a:defRPr sz="3312"/>
            </a:pPr>
            <a:r>
              <a:t>Use of SSRIs for anxiety and depression </a:t>
            </a:r>
          </a:p>
          <a:p>
            <a:pPr marL="420623" indent="-420623" defTabSz="420623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  <a:defRPr sz="3312"/>
            </a:pPr>
            <a:r>
              <a:t>Controversy over Box Warning</a:t>
            </a:r>
          </a:p>
          <a:p>
            <a:pPr marL="420623" indent="-420623" defTabSz="420623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  <a:defRPr sz="3312"/>
            </a:pPr>
            <a:r>
              <a:t>Fluoxetine (Prozac), Sertraline (Zoloft), and Fluvoxamine (Luvox), approved for OCD</a:t>
            </a:r>
          </a:p>
          <a:p>
            <a:pPr marL="420623" indent="-420623" defTabSz="420623">
              <a:lnSpc>
                <a:spcPct val="90000"/>
              </a:lnSpc>
              <a:spcBef>
                <a:spcPts val="800"/>
              </a:spcBef>
              <a:buBlip>
                <a:blip r:embed="rId2"/>
              </a:buBlip>
              <a:defRPr sz="3312"/>
            </a:pPr>
            <a:r>
              <a:t>Fluoxetine (Prozac) and Escitalopram (Lexapro) approved for depression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Pharmacologic Treatment </a:t>
            </a:r>
            <a:r>
              <a:rPr sz="3600"/>
              <a:t>(cont.)</a:t>
            </a:r>
          </a:p>
        </p:txBody>
      </p:sp>
      <p:sp>
        <p:nvSpPr>
          <p:cNvPr id="28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5784" indent="-565784" defTabSz="452627">
              <a:spcBef>
                <a:spcPts val="3500"/>
              </a:spcBef>
              <a:buBlip>
                <a:blip r:embed="rId2"/>
              </a:buBlip>
              <a:defRPr sz="3564"/>
            </a:pPr>
            <a:r>
              <a:t>Treat underlying psychiatric disorder</a:t>
            </a:r>
          </a:p>
          <a:p>
            <a:pPr marL="565784" indent="-565784" defTabSz="452627">
              <a:spcBef>
                <a:spcPts val="3500"/>
              </a:spcBef>
              <a:buBlip>
                <a:blip r:embed="rId2"/>
              </a:buBlip>
              <a:defRPr sz="3564"/>
            </a:pPr>
            <a:r>
              <a:t>Multimodal treatment – always with psychotherapy interventions</a:t>
            </a:r>
          </a:p>
          <a:p>
            <a:pPr marL="565784" indent="-565784" defTabSz="452627">
              <a:spcBef>
                <a:spcPts val="3500"/>
              </a:spcBef>
              <a:buBlip>
                <a:blip r:embed="rId2"/>
              </a:buBlip>
              <a:defRPr sz="3564"/>
            </a:pPr>
            <a:r>
              <a:t>Psycho-education (child, parent, school personnel)</a:t>
            </a:r>
          </a:p>
          <a:p>
            <a:pPr marL="565784" indent="-565784" defTabSz="452627">
              <a:spcBef>
                <a:spcPts val="3500"/>
              </a:spcBef>
              <a:buBlip>
                <a:blip r:embed="rId2"/>
              </a:buBlip>
              <a:defRPr sz="3564"/>
            </a:pPr>
            <a:r>
              <a:t>Start low, go slow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roup 37"/>
          <p:cNvGraphicFramePr/>
          <p:nvPr/>
        </p:nvGraphicFramePr>
        <p:xfrm>
          <a:off x="1675974" y="2678923"/>
          <a:ext cx="10409132" cy="711735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430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2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3431">
                <a:tc gridSpan="3"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Criteria for Differential Diagnosis of School Refusal and Truancy</a:t>
                      </a:r>
                    </a:p>
                  </a:txBody>
                  <a:tcPr marL="45724" marR="45724" marT="45724" marB="45724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101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3231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School Refusal</a:t>
                      </a:r>
                    </a:p>
                  </a:txBody>
                  <a:tcPr marL="45724" marR="45724" marT="45724" marB="45724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 b="1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45724" marR="45724" marT="45724" marB="4572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3E46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Truancy</a:t>
                      </a:r>
                    </a:p>
                  </a:txBody>
                  <a:tcPr marL="45724" marR="45724" marT="45724" marB="45724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413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Absence of significant antisocial behaviors such as juvenile delinquency.</a:t>
                      </a:r>
                    </a:p>
                  </a:txBody>
                  <a:tcPr marL="45724" marR="45724" marT="45724" marB="45724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4" marR="45724" marT="45724" marB="4572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Frequent antisocial behavior, including delinquent and disruptive acts (lying, stealing), often in the company of other antisocial peers</a:t>
                      </a:r>
                    </a:p>
                  </a:txBody>
                  <a:tcPr marL="45724" marR="45724" marT="45724" marB="45724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413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4B68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During school hours child usually stays home because it is considered to be a safe and secure environment</a:t>
                      </a:r>
                    </a:p>
                  </a:txBody>
                  <a:tcPr marL="45724" marR="45724" marT="45724" marB="45724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24" marR="45724" marT="45724" marB="4572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r>
                        <a:rPr>
                          <a:solidFill>
                            <a:srgbClr val="EB3C3C"/>
                          </a:solidFill>
                        </a:rPr>
                        <a:t>During school hours child frequently does not stay home and pursues more attractive activities outside </a:t>
                      </a:r>
                      <a:r>
                        <a:t>home</a:t>
                      </a:r>
                    </a:p>
                  </a:txBody>
                  <a:tcPr marL="45724" marR="45724" marT="45724" marB="45724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5" name="Rectangl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600"/>
            </a:pPr>
            <a:r>
              <a:t>School Refusal vs Truancy </a:t>
            </a:r>
            <a:r>
              <a:rPr sz="3400"/>
              <a:t>(con’t)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Pharmacologic Treatment </a:t>
            </a:r>
            <a:r>
              <a:rPr sz="3400"/>
              <a:t>(con’t)</a:t>
            </a:r>
          </a:p>
        </p:txBody>
      </p:sp>
      <p:sp>
        <p:nvSpPr>
          <p:cNvPr id="28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4373" indent="-424373" defTabSz="416052">
              <a:lnSpc>
                <a:spcPct val="80000"/>
              </a:lnSpc>
              <a:spcBef>
                <a:spcPts val="700"/>
              </a:spcBef>
              <a:buBlip>
                <a:blip r:embed="rId2"/>
              </a:buBlip>
              <a:defRPr sz="3094"/>
            </a:pPr>
            <a:r>
              <a:t>Benzodiazepines used for short-term basis (few weeks max) for children with severe school refusal</a:t>
            </a:r>
          </a:p>
          <a:p>
            <a:pPr marL="424373" indent="-424373" defTabSz="416052">
              <a:lnSpc>
                <a:spcPct val="80000"/>
              </a:lnSpc>
              <a:spcBef>
                <a:spcPts val="700"/>
              </a:spcBef>
              <a:buBlip>
                <a:blip r:embed="rId2"/>
              </a:buBlip>
              <a:defRPr sz="3094"/>
            </a:pPr>
            <a:r>
              <a:t>Benzodiazepine may be initially prescribed with an SSRI to target acute symptoms of anxiety. Once the SSRI has had time to produce beneficial effects, the benzodiazepine should be discontinued</a:t>
            </a:r>
          </a:p>
          <a:p>
            <a:pPr marL="424373" indent="-424373" defTabSz="416052">
              <a:lnSpc>
                <a:spcPct val="80000"/>
              </a:lnSpc>
              <a:spcBef>
                <a:spcPts val="700"/>
              </a:spcBef>
              <a:buBlip>
                <a:blip r:embed="rId2"/>
              </a:buBlip>
              <a:defRPr sz="3094"/>
            </a:pPr>
            <a:r>
              <a:t>Side effects of benzodiazepines: sedation, irritability, behavior disinhibition, cognitive impairment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093" y="1192106"/>
            <a:ext cx="10187095" cy="674398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291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2054" indent="-432054" defTabSz="416052">
              <a:spcBef>
                <a:spcPts val="800"/>
              </a:spcBef>
              <a:buBlip>
                <a:blip r:embed="rId2"/>
              </a:buBlip>
              <a:defRPr sz="3276"/>
            </a:pPr>
            <a:r>
              <a:t>School Refusal vs Truancy</a:t>
            </a:r>
          </a:p>
          <a:p>
            <a:pPr marL="432054" indent="-432054" defTabSz="416052">
              <a:spcBef>
                <a:spcPts val="800"/>
              </a:spcBef>
              <a:buBlip>
                <a:blip r:embed="rId2"/>
              </a:buBlip>
              <a:defRPr sz="3276"/>
            </a:pPr>
            <a:r>
              <a:t>History and physical to r/o underlying medical condition</a:t>
            </a:r>
          </a:p>
          <a:p>
            <a:pPr marL="432054" indent="-432054" defTabSz="416052">
              <a:spcBef>
                <a:spcPts val="800"/>
              </a:spcBef>
              <a:buBlip>
                <a:blip r:embed="rId2"/>
              </a:buBlip>
              <a:defRPr sz="3276"/>
            </a:pPr>
            <a:r>
              <a:t>Evaluate and treat psychiatric conditions</a:t>
            </a:r>
          </a:p>
          <a:p>
            <a:pPr marL="432054" indent="-432054" defTabSz="416052">
              <a:spcBef>
                <a:spcPts val="800"/>
              </a:spcBef>
              <a:buBlip>
                <a:blip r:embed="rId2"/>
              </a:buBlip>
              <a:defRPr sz="3276"/>
            </a:pPr>
            <a:r>
              <a:t>Goal: early return to school</a:t>
            </a:r>
          </a:p>
          <a:p>
            <a:pPr marL="432054" indent="-432054" defTabSz="416052">
              <a:spcBef>
                <a:spcPts val="800"/>
              </a:spcBef>
              <a:buBlip>
                <a:blip r:embed="rId2"/>
              </a:buBlip>
              <a:defRPr sz="3276"/>
            </a:pPr>
            <a:r>
              <a:t>Parents participation crucial</a:t>
            </a:r>
          </a:p>
          <a:p>
            <a:pPr marL="432054" indent="-432054" defTabSz="416052">
              <a:spcBef>
                <a:spcPts val="800"/>
              </a:spcBef>
              <a:buBlip>
                <a:blip r:embed="rId2"/>
              </a:buBlip>
              <a:defRPr sz="3276"/>
            </a:pPr>
            <a:r>
              <a:t>Collaborative approach: family, PCP</a:t>
            </a:r>
          </a:p>
          <a:p>
            <a:pPr marL="443788" indent="-443788" defTabSz="416052">
              <a:spcBef>
                <a:spcPts val="800"/>
              </a:spcBef>
              <a:buSzTx/>
              <a:buNone/>
              <a:defRPr sz="3276"/>
            </a:pPr>
            <a:r>
              <a:t>	teachers, mental health professional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"/>
          <p:cNvSpPr txBox="1">
            <a:spLocks noGrp="1"/>
          </p:cNvSpPr>
          <p:nvPr>
            <p:ph type="title"/>
          </p:nvPr>
        </p:nvSpPr>
        <p:spPr>
          <a:xfrm>
            <a:off x="1270000" y="-135467"/>
            <a:ext cx="10464800" cy="2540000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References</a:t>
            </a:r>
          </a:p>
        </p:txBody>
      </p:sp>
      <p:sp>
        <p:nvSpPr>
          <p:cNvPr id="294" name="Rectangle 3"/>
          <p:cNvSpPr txBox="1">
            <a:spLocks noGrp="1"/>
          </p:cNvSpPr>
          <p:nvPr>
            <p:ph type="body" idx="1"/>
          </p:nvPr>
        </p:nvSpPr>
        <p:spPr>
          <a:xfrm>
            <a:off x="1270000" y="1704621"/>
            <a:ext cx="10464800" cy="77103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597" indent="-630597" defTabSz="434340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435100" algn="l"/>
                <a:tab pos="2057400" algn="l"/>
              </a:tabLst>
              <a:defRPr sz="2280"/>
            </a:pPr>
            <a:r>
              <a:rPr dirty="0"/>
              <a:t>American Academy of Child and Adolescent Psychiatry Practice Parameters for the Assessment and Treatment of Children and Adolescents with Anxiety Disorders. (1997),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 J Am </a:t>
            </a:r>
            <a:r>
              <a:rPr i="1" dirty="0" err="1">
                <a:latin typeface="Verdana"/>
                <a:ea typeface="Verdana"/>
                <a:cs typeface="Verdana"/>
                <a:sym typeface="Verdana"/>
              </a:rPr>
              <a:t>Acad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 Child </a:t>
            </a:r>
            <a:r>
              <a:rPr i="1" dirty="0" err="1">
                <a:latin typeface="Verdana"/>
                <a:ea typeface="Verdana"/>
                <a:cs typeface="Verdana"/>
                <a:sym typeface="Verdana"/>
              </a:rPr>
              <a:t>Adolesc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 Psychiatry </a:t>
            </a:r>
            <a:r>
              <a:rPr dirty="0"/>
              <a:t>36(10 suppl):69S-84S (</a:t>
            </a:r>
            <a:r>
              <a:rPr u="sng" dirty="0">
                <a:hlinkClick r:id="rId2"/>
              </a:rPr>
              <a:t>www.aacap.org/clinical/Anxtysum.html</a:t>
            </a:r>
            <a:r>
              <a:rPr dirty="0"/>
              <a:t>).</a:t>
            </a:r>
          </a:p>
          <a:p>
            <a:pPr marL="630597" indent="-630597" defTabSz="434340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435100" algn="l"/>
                <a:tab pos="2057400" algn="l"/>
              </a:tabLst>
              <a:defRPr sz="2280"/>
            </a:pPr>
            <a:r>
              <a:rPr dirty="0" err="1"/>
              <a:t>Auchenbach</a:t>
            </a:r>
            <a:r>
              <a:rPr dirty="0"/>
              <a:t> TM (1991), Manual for the Child Behavior Checklist 4-18 &amp; 1991 Profile, Burlington Vt: University of Vermont.</a:t>
            </a:r>
          </a:p>
          <a:p>
            <a:pPr marL="630597" indent="-630597" defTabSz="434340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435100" algn="l"/>
                <a:tab pos="2057400" algn="l"/>
              </a:tabLst>
              <a:defRPr sz="2280"/>
            </a:pPr>
            <a:r>
              <a:rPr dirty="0" err="1"/>
              <a:t>Barett</a:t>
            </a:r>
            <a:r>
              <a:rPr dirty="0"/>
              <a:t> Pm, Duffy AL, </a:t>
            </a:r>
            <a:r>
              <a:rPr dirty="0" err="1"/>
              <a:t>Dadds</a:t>
            </a:r>
            <a:r>
              <a:rPr dirty="0"/>
              <a:t> MR, </a:t>
            </a:r>
            <a:r>
              <a:rPr dirty="0" err="1"/>
              <a:t>Rapee</a:t>
            </a:r>
            <a:r>
              <a:rPr dirty="0"/>
              <a:t> RM (2001), Cognitive-Behavioral treatment of anxiety disorders in children: long term (6-year) follow-up. 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J Consult Clin Psychol</a:t>
            </a:r>
            <a:r>
              <a:rPr dirty="0"/>
              <a:t> 64(1): 135-141.</a:t>
            </a:r>
          </a:p>
          <a:p>
            <a:pPr marL="630597" indent="-630597" defTabSz="434340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435100" algn="l"/>
                <a:tab pos="2057400" algn="l"/>
              </a:tabLst>
              <a:defRPr sz="2280"/>
            </a:pPr>
            <a:r>
              <a:rPr dirty="0"/>
              <a:t>Bernstein GA (1991), Comorbidity and severity of anxiety and depressive disorders in a clinic sample. 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J Am</a:t>
            </a:r>
            <a:r>
              <a:rPr dirty="0"/>
              <a:t> </a:t>
            </a:r>
            <a:r>
              <a:rPr i="1" dirty="0" err="1">
                <a:latin typeface="Verdana"/>
                <a:ea typeface="Verdana"/>
                <a:cs typeface="Verdana"/>
                <a:sym typeface="Verdana"/>
              </a:rPr>
              <a:t>Acad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 Child </a:t>
            </a:r>
            <a:r>
              <a:rPr i="1" dirty="0" err="1">
                <a:latin typeface="Verdana"/>
                <a:ea typeface="Verdana"/>
                <a:cs typeface="Verdana"/>
                <a:sym typeface="Verdana"/>
              </a:rPr>
              <a:t>Adolesc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 Psychiatry</a:t>
            </a:r>
            <a:r>
              <a:rPr dirty="0"/>
              <a:t> 30:43-50.</a:t>
            </a:r>
            <a:endParaRPr lang="en-US" dirty="0"/>
          </a:p>
          <a:p>
            <a:pPr marL="584132" indent="-584132" defTabSz="402336">
              <a:lnSpc>
                <a:spcPct val="80000"/>
              </a:lnSpc>
              <a:spcBef>
                <a:spcPts val="600"/>
              </a:spcBef>
              <a:buSzTx/>
              <a:buNone/>
              <a:tabLst>
                <a:tab pos="1333500" algn="l"/>
                <a:tab pos="1905000" algn="l"/>
              </a:tabLst>
              <a:defRPr sz="2464"/>
            </a:pPr>
            <a:r>
              <a:rPr lang="en-US" dirty="0"/>
              <a:t>Bernstein GA, Borchardt CM, </a:t>
            </a:r>
            <a:r>
              <a:rPr lang="en-US" dirty="0" err="1"/>
              <a:t>Perwien</a:t>
            </a:r>
            <a:r>
              <a:rPr lang="en-US" dirty="0"/>
              <a:t> AR (1996), Anxiety disorders in Children and adolescents: a review of the past 10 years. 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J Am</a:t>
            </a:r>
            <a:r>
              <a:rPr lang="en-US" dirty="0"/>
              <a:t> </a:t>
            </a:r>
            <a:r>
              <a:rPr lang="en-US" i="1" dirty="0" err="1">
                <a:latin typeface="Verdana"/>
                <a:ea typeface="Verdana"/>
                <a:cs typeface="Verdana"/>
                <a:sym typeface="Verdana"/>
              </a:rPr>
              <a:t>Acad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 Child </a:t>
            </a:r>
            <a:r>
              <a:rPr lang="en-US" i="1" dirty="0" err="1">
                <a:latin typeface="Verdana"/>
                <a:ea typeface="Verdana"/>
                <a:cs typeface="Verdana"/>
                <a:sym typeface="Verdana"/>
              </a:rPr>
              <a:t>Adolesc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 Psychiatry</a:t>
            </a:r>
            <a:r>
              <a:rPr lang="en-US" dirty="0"/>
              <a:t> 35:1110-1119.</a:t>
            </a:r>
            <a:endParaRPr lang="en-US" sz="2000" dirty="0"/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lang="en-US" dirty="0" err="1"/>
              <a:t>Birmaher</a:t>
            </a:r>
            <a:r>
              <a:rPr lang="en-US" dirty="0"/>
              <a:t> B, </a:t>
            </a:r>
            <a:r>
              <a:rPr lang="en-US" dirty="0" err="1"/>
              <a:t>Khetarpel</a:t>
            </a:r>
            <a:r>
              <a:rPr lang="en-US" dirty="0"/>
              <a:t> S, Brent D, Cully M, </a:t>
            </a:r>
            <a:r>
              <a:rPr lang="en-US" dirty="0" err="1"/>
              <a:t>Balach</a:t>
            </a:r>
            <a:r>
              <a:rPr lang="en-US" dirty="0"/>
              <a:t> L, Kaufman J, </a:t>
            </a:r>
            <a:r>
              <a:rPr lang="en-US" dirty="0" err="1"/>
              <a:t>Neer</a:t>
            </a:r>
            <a:r>
              <a:rPr lang="en-US" dirty="0"/>
              <a:t> SM (1997), The Screen for Child Anxiety Related Emotional Disorders (SCARED): scale  construction and psychometric characteristics. 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J Am </a:t>
            </a:r>
            <a:r>
              <a:rPr lang="en-US" i="1" dirty="0" err="1">
                <a:latin typeface="Verdana"/>
                <a:ea typeface="Verdana"/>
                <a:cs typeface="Verdana"/>
                <a:sym typeface="Verdana"/>
              </a:rPr>
              <a:t>Acad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 Child</a:t>
            </a:r>
            <a:r>
              <a:rPr lang="en-US" dirty="0"/>
              <a:t> </a:t>
            </a:r>
            <a:r>
              <a:rPr lang="en-US" i="1" dirty="0" err="1">
                <a:latin typeface="Verdana"/>
                <a:ea typeface="Verdana"/>
                <a:cs typeface="Verdana"/>
                <a:sym typeface="Verdana"/>
              </a:rPr>
              <a:t>Adolesc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 Psychiatry</a:t>
            </a:r>
            <a:r>
              <a:rPr lang="en-US" dirty="0"/>
              <a:t> 36:545-553.</a:t>
            </a:r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lang="en-US" dirty="0" err="1"/>
              <a:t>Flakierska-Praquin</a:t>
            </a:r>
            <a:r>
              <a:rPr lang="en-US" dirty="0"/>
              <a:t> N, Lindstrom M, </a:t>
            </a:r>
            <a:r>
              <a:rPr lang="en-US" dirty="0" err="1"/>
              <a:t>Gilberg</a:t>
            </a:r>
            <a:r>
              <a:rPr lang="en-US" dirty="0"/>
              <a:t> C. (1997), School phobia with separation anxiety: a comparative 20- to 29 year follow up study of 39 school refusers. </a:t>
            </a:r>
            <a:r>
              <a:rPr lang="en-US" i="1" dirty="0" err="1">
                <a:latin typeface="Verdana"/>
                <a:ea typeface="Verdana"/>
                <a:cs typeface="Verdana"/>
                <a:sym typeface="Verdana"/>
              </a:rPr>
              <a:t>Compr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 Psychiatry </a:t>
            </a:r>
            <a:r>
              <a:rPr lang="en-US" dirty="0"/>
              <a:t>38, 17-22.</a:t>
            </a:r>
            <a:endParaRPr lang="en-US" i="1" dirty="0">
              <a:latin typeface="Verdana"/>
              <a:ea typeface="Verdana"/>
              <a:cs typeface="Verdana"/>
              <a:sym typeface="Verdana"/>
            </a:endParaRPr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lang="en-US" dirty="0"/>
              <a:t>Fremont W (2003), School Refusal in Children and Adolescents. 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American Family Physician </a:t>
            </a:r>
            <a:r>
              <a:rPr lang="en-US" dirty="0"/>
              <a:t>68 (8) 1555-1561.</a:t>
            </a:r>
          </a:p>
          <a:p>
            <a:pPr marL="630597" indent="-630597" defTabSz="434340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435100" algn="l"/>
                <a:tab pos="2057400" algn="l"/>
              </a:tabLst>
              <a:defRPr sz="2280"/>
            </a:pPr>
            <a:endParaRPr dirty="0"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2"/>
          <p:cNvSpPr txBox="1">
            <a:spLocks noGrp="1"/>
          </p:cNvSpPr>
          <p:nvPr>
            <p:ph type="title"/>
          </p:nvPr>
        </p:nvSpPr>
        <p:spPr>
          <a:xfrm>
            <a:off x="1270000" y="-259645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4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References </a:t>
            </a:r>
            <a:r>
              <a:rPr sz="3000" b="0" dirty="0"/>
              <a:t>(cont.)</a:t>
            </a:r>
          </a:p>
        </p:txBody>
      </p:sp>
      <p:sp>
        <p:nvSpPr>
          <p:cNvPr id="300" name="Rectangle 3"/>
          <p:cNvSpPr txBox="1">
            <a:spLocks noGrp="1"/>
          </p:cNvSpPr>
          <p:nvPr>
            <p:ph type="body" idx="1"/>
          </p:nvPr>
        </p:nvSpPr>
        <p:spPr>
          <a:xfrm>
            <a:off x="1270000" y="1346199"/>
            <a:ext cx="10464800" cy="85541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dirty="0" err="1"/>
              <a:t>Hochadel</a:t>
            </a:r>
            <a:r>
              <a:rPr dirty="0"/>
              <a:t> J, </a:t>
            </a:r>
            <a:r>
              <a:rPr dirty="0" err="1"/>
              <a:t>Frolich</a:t>
            </a:r>
            <a:r>
              <a:rPr dirty="0"/>
              <a:t> J, </a:t>
            </a:r>
            <a:r>
              <a:rPr dirty="0" err="1"/>
              <a:t>Wiater</a:t>
            </a:r>
            <a:r>
              <a:rPr dirty="0"/>
              <a:t> A, </a:t>
            </a:r>
            <a:r>
              <a:rPr dirty="0" err="1"/>
              <a:t>Lehmkuhl</a:t>
            </a:r>
            <a:r>
              <a:rPr dirty="0"/>
              <a:t> G, Fricke-</a:t>
            </a:r>
            <a:r>
              <a:rPr dirty="0" err="1"/>
              <a:t>Oerkermann</a:t>
            </a:r>
            <a:r>
              <a:rPr dirty="0"/>
              <a:t> L (2014), Prevalence of sleep problems and relationship between sleep problems and school refusal behavior in school-aged children in children’s and parents’ ratings. 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Psychopathology </a:t>
            </a:r>
            <a:r>
              <a:rPr dirty="0"/>
              <a:t>47(2):119-26.</a:t>
            </a:r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dirty="0"/>
              <a:t>Kagan, J, Reznick JS, Gibbons J (1989), Inhibited and uninhibited types of children. 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Child Dev</a:t>
            </a:r>
            <a:r>
              <a:rPr dirty="0"/>
              <a:t> 60(4):834-845.</a:t>
            </a:r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dirty="0"/>
              <a:t>Kendall PC (1994), Treating anxiety disorders in children: results of a randomized clinical trial. 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J Consult Clin Psychol</a:t>
            </a:r>
            <a:r>
              <a:rPr dirty="0"/>
              <a:t> 62(1):100-110.</a:t>
            </a:r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dirty="0"/>
              <a:t>Kendall PC,  Flannery-Schroeder E, </a:t>
            </a:r>
            <a:r>
              <a:rPr dirty="0" err="1"/>
              <a:t>Panichelli-Mindel</a:t>
            </a:r>
            <a:r>
              <a:rPr dirty="0"/>
              <a:t> SM, Southam-Gerow M, Henin A, Warman M, (1997), Therapy for youths with anxiety disorders: a second  randomized Clinical trial. 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J Consult Clin Psychol</a:t>
            </a:r>
            <a:r>
              <a:rPr dirty="0"/>
              <a:t> 65(3):366-380.</a:t>
            </a:r>
            <a:endParaRPr lang="en-US" dirty="0"/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lang="en-US" dirty="0"/>
              <a:t>Kearney CA, Silverman WK. (1993), Measuring the function of school refusal behavior: the School Refusal Assessment Scale. 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J Clin Child Psychol </a:t>
            </a:r>
            <a:r>
              <a:rPr lang="en-US" dirty="0"/>
              <a:t>22:85-96.</a:t>
            </a:r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lang="en-US" dirty="0"/>
              <a:t>Kearney CA (2002) Identifying the function of school refusal behavior: a revision of the School Refusal  Assessment Scale. 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J Clin Child Psychol </a:t>
            </a:r>
            <a:r>
              <a:rPr lang="en-US" dirty="0"/>
              <a:t>24:235-45</a:t>
            </a:r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lang="en-US" dirty="0"/>
              <a:t>March J, Parker J, Sullivan K, Stallings P, Conners C (1997). The Multidimensional Anxiety Scale for Children (MASC): </a:t>
            </a:r>
            <a:r>
              <a:rPr lang="en-US" dirty="0" err="1"/>
              <a:t>Facot</a:t>
            </a:r>
            <a:r>
              <a:rPr lang="en-US" dirty="0"/>
              <a:t> structure. Reliability, and validity. 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J Am </a:t>
            </a:r>
            <a:r>
              <a:rPr lang="en-US" i="1" dirty="0" err="1">
                <a:latin typeface="Verdana"/>
                <a:ea typeface="Verdana"/>
                <a:cs typeface="Verdana"/>
                <a:sym typeface="Verdana"/>
              </a:rPr>
              <a:t>Acad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 Child </a:t>
            </a:r>
            <a:r>
              <a:rPr lang="en-US" i="1" dirty="0" err="1">
                <a:latin typeface="Verdana"/>
                <a:ea typeface="Verdana"/>
                <a:cs typeface="Verdana"/>
                <a:sym typeface="Verdana"/>
              </a:rPr>
              <a:t>Adolesc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 Psychiatry</a:t>
            </a:r>
            <a:r>
              <a:rPr lang="en-US" dirty="0"/>
              <a:t> 36(4) 554-565.</a:t>
            </a:r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r>
              <a:rPr lang="en-US" dirty="0"/>
              <a:t>MTA Cooperative Group (1999), Moderators and mediators of treatment response for children with attention-deficit/hyperactivity disorder. 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Arch Gen</a:t>
            </a:r>
            <a:r>
              <a:rPr lang="en-US" dirty="0"/>
              <a:t> </a:t>
            </a:r>
            <a:r>
              <a:rPr lang="en-US" i="1" dirty="0">
                <a:latin typeface="Verdana"/>
                <a:ea typeface="Verdana"/>
                <a:cs typeface="Verdana"/>
                <a:sym typeface="Verdana"/>
              </a:rPr>
              <a:t>Psychiatry</a:t>
            </a:r>
            <a:r>
              <a:rPr lang="en-US" dirty="0"/>
              <a:t> 56:1088-1096.</a:t>
            </a:r>
          </a:p>
          <a:p>
            <a:pPr marL="584132" indent="-584132" defTabSz="402336">
              <a:lnSpc>
                <a:spcPct val="80000"/>
              </a:lnSpc>
              <a:spcBef>
                <a:spcPts val="500"/>
              </a:spcBef>
              <a:buSzTx/>
              <a:buNone/>
              <a:tabLst>
                <a:tab pos="1333500" algn="l"/>
                <a:tab pos="1905000" algn="l"/>
              </a:tabLst>
              <a:defRPr sz="2288"/>
            </a:pPr>
            <a:endParaRPr dirty="0"/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References </a:t>
            </a:r>
            <a:r>
              <a:rPr sz="3800" b="0" dirty="0"/>
              <a:t>(cont.)</a:t>
            </a:r>
          </a:p>
        </p:txBody>
      </p:sp>
      <p:sp>
        <p:nvSpPr>
          <p:cNvPr id="30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70000" y="1978378"/>
            <a:ext cx="10464800" cy="2540000"/>
          </a:xfrm>
          <a:prstGeom prst="rect">
            <a:avLst/>
          </a:prstGeom>
        </p:spPr>
        <p:txBody>
          <a:bodyPr/>
          <a:lstStyle/>
          <a:p>
            <a:pPr marL="469231" indent="-469231">
              <a:spcBef>
                <a:spcPts val="600"/>
              </a:spcBef>
              <a:buBlip>
                <a:blip r:embed="rId2"/>
              </a:buBlip>
              <a:defRPr sz="2600"/>
            </a:pPr>
            <a:r>
              <a:rPr dirty="0"/>
              <a:t>Research Unit on Pediatric Psychopharmacology Anxiety Study Group (2001), Fluvoxamine for the treatment of anxiety disorders in children and adolescents. </a:t>
            </a:r>
            <a:r>
              <a:rPr i="1" dirty="0">
                <a:latin typeface="Verdana"/>
                <a:ea typeface="Verdana"/>
                <a:cs typeface="Verdana"/>
                <a:sym typeface="Verdana"/>
              </a:rPr>
              <a:t>N Engl J Med</a:t>
            </a:r>
            <a:r>
              <a:rPr dirty="0"/>
              <a:t> 344(17):1279-1285.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C8FC3C-0D8B-0DEB-8FFE-05E3D9C3B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31" y="3703041"/>
            <a:ext cx="10467739" cy="254225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AE92E3-F61C-54B8-0A5C-B714FD3E7A06}"/>
              </a:ext>
            </a:extLst>
          </p:cNvPr>
          <p:cNvSpPr txBox="1">
            <a:spLocks/>
          </p:cNvSpPr>
          <p:nvPr/>
        </p:nvSpPr>
        <p:spPr>
          <a:xfrm>
            <a:off x="1270000" y="5429956"/>
            <a:ext cx="10464800" cy="3079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571500" marR="0" indent="-571500" algn="l" defTabSz="457200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1143000" marR="0" indent="-571500" algn="l" defTabSz="457200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1714500" marR="0" indent="-571500" algn="l" defTabSz="457200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2286000" marR="0" indent="-571500" algn="l" defTabSz="457200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2857500" marR="0" indent="-571500" algn="l" defTabSz="457200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3429000" marR="0" indent="-571500" algn="l" defTabSz="457200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4000500" marR="0" indent="-571500" algn="l" defTabSz="457200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4572000" marR="0" indent="-571500" algn="l" defTabSz="457200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5143500" marR="0" indent="-571500" algn="l" defTabSz="457200" rtl="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marL="663786" indent="-663786" hangingPunct="1">
              <a:lnSpc>
                <a:spcPct val="80000"/>
              </a:lnSpc>
              <a:spcBef>
                <a:spcPts val="1000"/>
              </a:spcBef>
              <a:buSzTx/>
              <a:buFontTx/>
              <a:buNone/>
              <a:tabLst>
                <a:tab pos="1511300" algn="l"/>
                <a:tab pos="2159000" algn="l"/>
              </a:tabLst>
              <a:defRPr sz="4400"/>
            </a:pPr>
            <a:r>
              <a:rPr lang="en-US" sz="4400" u="sng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www.childanxiety.org</a:t>
            </a:r>
          </a:p>
          <a:p>
            <a:pPr marL="663786" indent="-663786" hangingPunct="1">
              <a:lnSpc>
                <a:spcPct val="80000"/>
              </a:lnSpc>
              <a:spcBef>
                <a:spcPts val="1000"/>
              </a:spcBef>
              <a:buSzTx/>
              <a:buFontTx/>
              <a:buNone/>
              <a:tabLst>
                <a:tab pos="1511300" algn="l"/>
                <a:tab pos="2159000" algn="l"/>
              </a:tabLst>
              <a:defRPr sz="4400"/>
            </a:pPr>
            <a:r>
              <a:rPr lang="en-US" sz="4400" u="sng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www.aacap.org</a:t>
            </a:r>
          </a:p>
          <a:p>
            <a:pPr marL="663786" indent="-663786" hangingPunct="1">
              <a:lnSpc>
                <a:spcPct val="80000"/>
              </a:lnSpc>
              <a:spcBef>
                <a:spcPts val="1000"/>
              </a:spcBef>
              <a:buSzTx/>
              <a:buFontTx/>
              <a:buNone/>
              <a:tabLst>
                <a:tab pos="1511300" algn="l"/>
                <a:tab pos="2159000" algn="l"/>
              </a:tabLst>
              <a:defRPr sz="4400"/>
            </a:pPr>
            <a:r>
              <a:rPr lang="en-US" sz="4400" u="sng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www.mentalhealth.samhsa.gov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roup 37"/>
          <p:cNvGraphicFramePr/>
          <p:nvPr/>
        </p:nvGraphicFramePr>
        <p:xfrm>
          <a:off x="1948462" y="2598703"/>
          <a:ext cx="10409132" cy="673619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430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2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3909">
                <a:tc gridSpan="3"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Criteria for Differential Diagnosis of School Refusal and Truancy</a:t>
                      </a:r>
                    </a:p>
                  </a:txBody>
                  <a:tcPr marL="45714" marR="45714" marT="45714" marB="45714" anchor="ctr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07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6F73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School Refusal</a:t>
                      </a:r>
                    </a:p>
                  </a:txBody>
                  <a:tcPr marL="45714" marR="45714" marT="45714" marB="45714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 b="1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/>
                    </a:p>
                  </a:txBody>
                  <a:tcPr marL="45714" marR="45714" marT="45714" marB="4571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3544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Truancy</a:t>
                      </a:r>
                    </a:p>
                  </a:txBody>
                  <a:tcPr marL="45714" marR="45714" marT="45714" marB="45714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22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Child expresses willingness to do schoolwork and complies with completing work at home</a:t>
                      </a:r>
                    </a:p>
                  </a:txBody>
                  <a:tcPr marL="45714" marR="45714" marT="45714" marB="45714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 sz="2600"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45714" marR="45714" marT="45714" marB="45714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tabLst>
                          <a:tab pos="1295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blurRad="63500" dist="3302" dir="5400000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Lack of interest in schoolwork and unwillingness to conform to academic and behavioral expectations</a:t>
                      </a:r>
                    </a:p>
                  </a:txBody>
                  <a:tcPr marL="45714" marR="45714" marT="45714" marB="45714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8" name="Rectangl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600"/>
            </a:pPr>
            <a:r>
              <a:t>School Refusal vs Truancy </a:t>
            </a:r>
            <a:r>
              <a:rPr sz="3400"/>
              <a:t>(con’t)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E03F-0160-290F-3EC2-69CE5A94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hild hugging a person&#10;&#10;AI-generated content may be incorrect.">
            <a:extLst>
              <a:ext uri="{FF2B5EF4-FFF2-40B4-BE49-F238E27FC236}">
                <a16:creationId xmlns:a16="http://schemas.microsoft.com/office/drawing/2014/main" id="{C2738888-E85E-E1D2-125F-A59FEB45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1" y="1108364"/>
            <a:ext cx="11669727" cy="7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852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Clinical Considerations</a:t>
            </a:r>
          </a:p>
        </p:txBody>
      </p:sp>
      <p:sp>
        <p:nvSpPr>
          <p:cNvPr id="141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Presentation: physical and/or psychological symptoms </a:t>
            </a:r>
          </a:p>
          <a:p>
            <a:pPr>
              <a:buBlip>
                <a:blip r:embed="rId2"/>
              </a:buBlip>
            </a:pPr>
            <a:r>
              <a:t>Symptoms frequently change over time 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a150e9-571f-46dd-be5f-b16145ef198d">
      <Terms xmlns="http://schemas.microsoft.com/office/infopath/2007/PartnerControls"/>
    </lcf76f155ced4ddcb4097134ff3c332f>
    <PHIConfidential xmlns="c6a150e9-571f-46dd-be5f-b16145ef198d" xsi:nil="true"/>
    <TaxCatchAll xmlns="d2cccd37-1529-4bdb-80e4-007982c42467" xsi:nil="true"/>
    <CertFile xmlns="c6a150e9-571f-46dd-be5f-b16145ef198d" xsi:nil="true"/>
    <PHIConfidentialHighSev xmlns="c6a150e9-571f-46dd-be5f-b16145ef198d" xsi:nil="true"/>
    <PCI_Doc xmlns="c6a150e9-571f-46dd-be5f-b16145ef198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C742CBFD7464DB6FD5714C3C9AFF0" ma:contentTypeVersion="18" ma:contentTypeDescription="Create a new document." ma:contentTypeScope="" ma:versionID="b69bea23c14d4f12d3f7b91d8902ac02">
  <xsd:schema xmlns:xsd="http://www.w3.org/2001/XMLSchema" xmlns:xs="http://www.w3.org/2001/XMLSchema" xmlns:p="http://schemas.microsoft.com/office/2006/metadata/properties" xmlns:ns2="c6a150e9-571f-46dd-be5f-b16145ef198d" xmlns:ns3="d2cccd37-1529-4bdb-80e4-007982c42467" targetNamespace="http://schemas.microsoft.com/office/2006/metadata/properties" ma:root="true" ma:fieldsID="61f3ba138943ed813d333ee7f44d2c47" ns2:_="" ns3:_="">
    <xsd:import namespace="c6a150e9-571f-46dd-be5f-b16145ef198d"/>
    <xsd:import namespace="d2cccd37-1529-4bdb-80e4-007982c42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CI_Doc" minOccurs="0"/>
                <xsd:element ref="ns2:MediaServiceOCR" minOccurs="0"/>
                <xsd:element ref="ns2:PHIConfidentialHighSev" minOccurs="0"/>
                <xsd:element ref="ns2:MediaServiceBillingMetadata" minOccurs="0"/>
                <xsd:element ref="ns2:MediaServiceLocation" minOccurs="0"/>
                <xsd:element ref="ns2:PHIConfidential" minOccurs="0"/>
                <xsd:element ref="ns2:CertFi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150e9-571f-46dd-be5f-b16145ef1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CI_Doc" ma:index="19" nillable="true" ma:displayName="PCI_Doc" ma:internalName="PCI_Doc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HIConfidentialHighSev" ma:index="21" nillable="true" ma:displayName="PHIConfidentialHighSev" ma:internalName="PHIConfidentialHighSev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PHIConfidential" ma:index="24" nillable="true" ma:displayName="PHIConfidential" ma:internalName="PHIConfidential">
      <xsd:simpleType>
        <xsd:restriction base="dms:Text"/>
      </xsd:simpleType>
    </xsd:element>
    <xsd:element name="CertFile" ma:index="25" nillable="true" ma:displayName="CertFile" ma:internalName="CertFil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ccd37-1529-4bdb-80e4-007982c4246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d306ad8-a6ea-4bc6-8e6b-f93722dd48d7}" ma:internalName="TaxCatchAll" ma:showField="CatchAllData" ma:web="d2cccd37-1529-4bdb-80e4-007982c42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FB7D51-F96A-4621-8141-6D42D048DD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4ADE75-E37C-40E3-BED7-56EE878EB758}">
  <ds:schemaRefs>
    <ds:schemaRef ds:uri="http://schemas.microsoft.com/office/2006/metadata/properties"/>
    <ds:schemaRef ds:uri="http://schemas.microsoft.com/office/infopath/2007/PartnerControls"/>
    <ds:schemaRef ds:uri="c6a150e9-571f-46dd-be5f-b16145ef198d"/>
    <ds:schemaRef ds:uri="d2cccd37-1529-4bdb-80e4-007982c42467"/>
  </ds:schemaRefs>
</ds:datastoreItem>
</file>

<file path=customXml/itemProps3.xml><?xml version="1.0" encoding="utf-8"?>
<ds:datastoreItem xmlns:ds="http://schemas.openxmlformats.org/officeDocument/2006/customXml" ds:itemID="{6DABD7E8-AC28-4143-B25F-031F88C87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a150e9-571f-46dd-be5f-b16145ef198d"/>
    <ds:schemaRef ds:uri="d2cccd37-1529-4bdb-80e4-007982c42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2671</Words>
  <Application>Microsoft Office PowerPoint</Application>
  <PresentationFormat>Custom</PresentationFormat>
  <Paragraphs>386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Chalkduster</vt:lpstr>
      <vt:lpstr>Comic Sans MS</vt:lpstr>
      <vt:lpstr>Geneva</vt:lpstr>
      <vt:lpstr>Helvetica Neue</vt:lpstr>
      <vt:lpstr>Verdana</vt:lpstr>
      <vt:lpstr>Chalkboard</vt:lpstr>
      <vt:lpstr>School Refusal in Children and Adolescents</vt:lpstr>
      <vt:lpstr>Goals </vt:lpstr>
      <vt:lpstr>History</vt:lpstr>
      <vt:lpstr>Epidemiology</vt:lpstr>
      <vt:lpstr>School Refusal vs Truancy</vt:lpstr>
      <vt:lpstr>School Refusal vs Truancy (con’t)</vt:lpstr>
      <vt:lpstr>School Refusal vs Truancy (con’t)</vt:lpstr>
      <vt:lpstr>PowerPoint Presentation</vt:lpstr>
      <vt:lpstr>Clinical Considerations</vt:lpstr>
      <vt:lpstr>Clinical Features</vt:lpstr>
      <vt:lpstr>Clinical Features (con’t)</vt:lpstr>
      <vt:lpstr>Somatic Symptoms</vt:lpstr>
      <vt:lpstr>Somatic Symptoms (con’t)</vt:lpstr>
      <vt:lpstr>Clinical Symptoms (con’t)</vt:lpstr>
      <vt:lpstr>PowerPoint Presentation</vt:lpstr>
      <vt:lpstr>PowerPoint Presentation</vt:lpstr>
      <vt:lpstr>Clinical Symptoms</vt:lpstr>
      <vt:lpstr>Short-term Sequelae</vt:lpstr>
      <vt:lpstr>Long-term Consequences</vt:lpstr>
      <vt:lpstr>Long-Term Sequelae </vt:lpstr>
      <vt:lpstr>Long-Term Sequelae (con’t)</vt:lpstr>
      <vt:lpstr>PowerPoint Presentation</vt:lpstr>
      <vt:lpstr>Associated Psychiatric Disorders</vt:lpstr>
      <vt:lpstr>Psychiatric Disorders in Children with School Refusal (Bernstein et al 1991)</vt:lpstr>
      <vt:lpstr>Psychiatric Disorders in Children with School Refusal (Bernstein et al.1991)</vt:lpstr>
      <vt:lpstr>Etiology</vt:lpstr>
      <vt:lpstr>Etiology (cont.)</vt:lpstr>
      <vt:lpstr>Etiology: Sleep Problems</vt:lpstr>
      <vt:lpstr>Etiology: Sleep Problems (cont.)</vt:lpstr>
      <vt:lpstr>Family Functioning</vt:lpstr>
      <vt:lpstr>Dysfunctional Family Interactions</vt:lpstr>
      <vt:lpstr>Dysfunctional Family Interactions (con’t)</vt:lpstr>
      <vt:lpstr>PowerPoint Presentation</vt:lpstr>
      <vt:lpstr>Assessment</vt:lpstr>
      <vt:lpstr>Assessment (cont.)</vt:lpstr>
      <vt:lpstr>Assessment (cont.)</vt:lpstr>
      <vt:lpstr>Assessment (cont.)</vt:lpstr>
      <vt:lpstr>Assessment (cont.)</vt:lpstr>
      <vt:lpstr>Psychological Assessment Tools</vt:lpstr>
      <vt:lpstr>Specific Assessment Scales for School Refusal</vt:lpstr>
      <vt:lpstr>Treatment</vt:lpstr>
      <vt:lpstr>Treatment</vt:lpstr>
      <vt:lpstr>Treatment (con’t)</vt:lpstr>
      <vt:lpstr>Treatment – General Principles </vt:lpstr>
      <vt:lpstr>Treatment – General Principles (cont.)</vt:lpstr>
      <vt:lpstr>Treatment (con’t)</vt:lpstr>
      <vt:lpstr>PowerPoint Presentation</vt:lpstr>
      <vt:lpstr>Behavior Interventions</vt:lpstr>
      <vt:lpstr>Behavior Interventions (con’t)</vt:lpstr>
      <vt:lpstr>Behavior Interventions (con’t)</vt:lpstr>
      <vt:lpstr>Educational-Support Therapy</vt:lpstr>
      <vt:lpstr>Educational-Support Therapy (cont.)</vt:lpstr>
      <vt:lpstr>Educational - Support Therapy  Child Therapy (cont.) </vt:lpstr>
      <vt:lpstr>Parent - Teacher Interventions</vt:lpstr>
      <vt:lpstr>PowerPoint Presentation</vt:lpstr>
      <vt:lpstr>Parent-Teacher Interventions (con’t)</vt:lpstr>
      <vt:lpstr>Parent - Teacher Interventions (con’t)</vt:lpstr>
      <vt:lpstr>Pharmacologic Treatment</vt:lpstr>
      <vt:lpstr>Pharmacologic Treatment (cont.)</vt:lpstr>
      <vt:lpstr>Pharmacologic Treatment (con’t)</vt:lpstr>
      <vt:lpstr>PowerPoint Presentation</vt:lpstr>
      <vt:lpstr>Summary</vt:lpstr>
      <vt:lpstr>References</vt:lpstr>
      <vt:lpstr>References (cont.)</vt:lpstr>
      <vt:lpstr>References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Rachael Jones</cp:lastModifiedBy>
  <cp:revision>1</cp:revision>
  <dcterms:modified xsi:type="dcterms:W3CDTF">2025-03-27T12:23:55Z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0x010100595C742CBFD7464DB6FD5714C3C9AFF0</vt:lpwstr>
  </property>
</Properties>
</file>