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6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1.xml" ContentType="application/vnd.openxmlformats-officedocument.presentationml.notesSlide+xml"/>
  <Override PartName="/ppt/notesSlides/notesSlide34.xml" ContentType="application/vnd.openxmlformats-officedocument.presentationml.notesSlide+xml"/>
  <Override PartName="/ppt/notesSlides/notesSlide20.xml" ContentType="application/vnd.openxmlformats-officedocument.presentationml.notesSlide+xml"/>
  <Override PartName="/ppt/notesSlides/notesSlide35.xml" ContentType="application/vnd.openxmlformats-officedocument.presentationml.notesSlide+xml"/>
  <Override PartName="/ppt/notesSlides/notesSlide19.xml" ContentType="application/vnd.openxmlformats-officedocument.presentationml.notesSlide+xml"/>
  <Override PartName="/ppt/notesSlides/notesSlide36.xml" ContentType="application/vnd.openxmlformats-officedocument.presentationml.notesSlide+xml"/>
  <Override PartName="/ppt/notesSlides/notesSlide18.xml" ContentType="application/vnd.openxmlformats-officedocument.presentationml.notesSlide+xml"/>
  <Override PartName="/ppt/notesSlides/notesSlide38.xml" ContentType="application/vnd.openxmlformats-officedocument.presentationml.notesSlide+xml"/>
  <Override PartName="/ppt/slideMasters/slideMaster1.xml" ContentType="application/vnd.openxmlformats-officedocument.presentationml.slideMaster+xml"/>
  <Override PartName="/ppt/notesSlides/notesSlide39.xml" ContentType="application/vnd.openxmlformats-officedocument.presentationml.notesSlide+xml"/>
  <Override PartName="/ppt/notesSlides/notesSlide17.xml" ContentType="application/vnd.openxmlformats-officedocument.presentationml.notesSlide+xml"/>
  <Override PartName="/ppt/notesSlides/notesSlide40.xml" ContentType="application/vnd.openxmlformats-officedocument.presentationml.notesSlide+xml"/>
  <Override PartName="/ppt/notesSlides/notesSlide16.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13.xml" ContentType="application/vnd.openxmlformats-officedocument.presentationml.notesSlide+xml"/>
  <Override PartName="/ppt/notesSlides/notesSlide4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7.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76" r:id="rId2"/>
    <p:sldId id="279" r:id="rId3"/>
    <p:sldId id="346" r:id="rId4"/>
    <p:sldId id="347" r:id="rId5"/>
    <p:sldId id="348" r:id="rId6"/>
    <p:sldId id="349" r:id="rId7"/>
    <p:sldId id="351" r:id="rId8"/>
    <p:sldId id="352" r:id="rId9"/>
    <p:sldId id="353" r:id="rId10"/>
    <p:sldId id="354" r:id="rId11"/>
    <p:sldId id="355" r:id="rId12"/>
    <p:sldId id="356" r:id="rId13"/>
    <p:sldId id="357" r:id="rId14"/>
    <p:sldId id="358" r:id="rId15"/>
    <p:sldId id="368" r:id="rId16"/>
    <p:sldId id="367" r:id="rId17"/>
    <p:sldId id="360" r:id="rId18"/>
    <p:sldId id="361" r:id="rId19"/>
    <p:sldId id="359" r:id="rId20"/>
    <p:sldId id="362" r:id="rId21"/>
    <p:sldId id="363" r:id="rId22"/>
    <p:sldId id="364" r:id="rId23"/>
    <p:sldId id="365" r:id="rId24"/>
    <p:sldId id="366" r:id="rId25"/>
    <p:sldId id="370" r:id="rId26"/>
    <p:sldId id="371" r:id="rId27"/>
    <p:sldId id="372" r:id="rId28"/>
    <p:sldId id="416" r:id="rId29"/>
    <p:sldId id="393" r:id="rId30"/>
    <p:sldId id="387" r:id="rId31"/>
    <p:sldId id="386" r:id="rId32"/>
    <p:sldId id="392" r:id="rId33"/>
    <p:sldId id="388" r:id="rId34"/>
    <p:sldId id="389" r:id="rId35"/>
    <p:sldId id="391" r:id="rId36"/>
    <p:sldId id="390" r:id="rId37"/>
    <p:sldId id="369" r:id="rId38"/>
    <p:sldId id="385" r:id="rId39"/>
    <p:sldId id="373" r:id="rId40"/>
    <p:sldId id="380" r:id="rId41"/>
    <p:sldId id="381" r:id="rId42"/>
    <p:sldId id="374" r:id="rId43"/>
    <p:sldId id="382" r:id="rId44"/>
    <p:sldId id="383" r:id="rId45"/>
    <p:sldId id="417" r:id="rId46"/>
    <p:sldId id="384" r:id="rId47"/>
    <p:sldId id="375" r:id="rId48"/>
    <p:sldId id="269" r:id="rId49"/>
    <p:sldId id="394" r:id="rId50"/>
    <p:sldId id="395" r:id="rId51"/>
    <p:sldId id="418" r:id="rId52"/>
    <p:sldId id="399" r:id="rId53"/>
    <p:sldId id="400" r:id="rId54"/>
    <p:sldId id="401" r:id="rId55"/>
    <p:sldId id="402" r:id="rId56"/>
    <p:sldId id="403" r:id="rId57"/>
    <p:sldId id="404" r:id="rId58"/>
    <p:sldId id="405" r:id="rId59"/>
    <p:sldId id="406" r:id="rId60"/>
    <p:sldId id="407" r:id="rId61"/>
    <p:sldId id="408" r:id="rId62"/>
    <p:sldId id="409" r:id="rId63"/>
    <p:sldId id="410" r:id="rId64"/>
    <p:sldId id="411" r:id="rId65"/>
    <p:sldId id="412" r:id="rId66"/>
    <p:sldId id="414" r:id="rId67"/>
    <p:sldId id="415" r:id="rId6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85"/>
    <p:restoredTop sz="93004"/>
  </p:normalViewPr>
  <p:slideViewPr>
    <p:cSldViewPr snapToGrid="0" snapToObjects="1">
      <p:cViewPr>
        <p:scale>
          <a:sx n="60" d="100"/>
          <a:sy n="60" d="100"/>
        </p:scale>
        <p:origin x="1368" y="120"/>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1143000" y="685800"/>
            <a:ext cx="4572000" cy="3429000"/>
          </a:xfrm>
          <a:prstGeom prst="rect">
            <a:avLst/>
          </a:prstGeom>
        </p:spPr>
        <p:txBody>
          <a:bodyPr/>
          <a:lstStyle/>
          <a:p>
            <a:endParaRPr/>
          </a:p>
        </p:txBody>
      </p:sp>
      <p:sp>
        <p:nvSpPr>
          <p:cNvPr id="202" name="Shape 20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2688880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dirty="0"/>
              <a:t>Big picture topics – begin to recognize what is normal vs not normal</a:t>
            </a:r>
          </a:p>
        </p:txBody>
      </p:sp>
    </p:spTree>
    <p:extLst>
      <p:ext uri="{BB962C8B-B14F-4D97-AF65-F5344CB8AC3E}">
        <p14:creationId xmlns:p14="http://schemas.microsoft.com/office/powerpoint/2010/main" val="321262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079B7-DC79-AC09-34CF-6E5396A78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5FAEC-0A3F-F448-A4A1-6C957ADC055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FDB813-35ED-E80D-C6BC-328419EE830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972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BED4B-C596-01CC-2A98-55B7A7EFD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C7C55-15FD-5B08-F951-97D988C7CE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0C1E826-E5F6-09BB-D4BA-E33CAC01C525}"/>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388581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BDFD5-004E-60AD-33C4-F1DFA2ACD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E21B4-DEFD-49E6-9E4A-FA4BE66693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EA3201-7A0E-57B0-4188-ED140AF6438F}"/>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3290834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92FAB-CC05-B44F-1716-CD3510DF1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B86F5F-F364-94F7-3834-4F709EDD0C4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EA4629-0A56-9BD0-F52F-01D6DDE7CCF3}"/>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598131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A06E6-F42B-6F4F-E732-26F9E4127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9EFD0-C5BF-0A66-1D19-3A3524F18C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33CB95-37C4-3A29-EB0A-3ACA2B8B1ABE}"/>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696675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14313-BC2E-293F-8FD1-4121E6CB6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9CAB4-B1EC-0024-BAC4-E77D46E493B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6A0CA5D-3A3D-C8D3-BAC9-EACB0CB94C1A}"/>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504748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5360-102B-65E2-5A91-F050CF2EB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04778-6E1B-763E-385F-A197835B51B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6149EF-BFC1-20F4-AC02-E5BF0C07A486}"/>
              </a:ext>
            </a:extLst>
          </p:cNvPr>
          <p:cNvSpPr>
            <a:spLocks noGrp="1"/>
          </p:cNvSpPr>
          <p:nvPr>
            <p:ph type="body" idx="1"/>
          </p:nvPr>
        </p:nvSpPr>
        <p:spPr/>
        <p:txBody>
          <a:bodyPr/>
          <a:lstStyle/>
          <a:p>
            <a:r>
              <a:rPr lang="en-US" dirty="0"/>
              <a:t>Automated presets on some machines</a:t>
            </a:r>
          </a:p>
          <a:p>
            <a:r>
              <a:rPr lang="en-US" dirty="0"/>
              <a:t>Artificial Intelligence, ETC&gt;</a:t>
            </a:r>
          </a:p>
        </p:txBody>
      </p:sp>
    </p:spTree>
    <p:extLst>
      <p:ext uri="{BB962C8B-B14F-4D97-AF65-F5344CB8AC3E}">
        <p14:creationId xmlns:p14="http://schemas.microsoft.com/office/powerpoint/2010/main" val="3410731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19D0-90C7-979A-909A-913E74267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CEFF9-D766-FF84-1F1B-72333780C4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EE5C05C-C21D-E05E-7793-29204AD1BC6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206873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BA750-32F4-6155-51C5-1D786AC364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61176-02E3-C000-D9BA-913247FB1C6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697FF6F-7DB1-AF2B-BF0B-9821C2436023}"/>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2597851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B8124-C881-6661-6837-157FB8A3D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0E38C-A65E-006A-846C-532ED252AF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608676-44B3-2C74-B9A0-48D5A682F2BD}"/>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225115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3FBF9-1C7A-3C96-5D76-BA48CB6C5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3956C-7E32-A4F6-6F45-E0B93FC96A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D68DA7-DC72-6E82-7498-2E22696ABD7D}"/>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51523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3308D-963D-5B78-0419-787DA230A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1370B-57F0-BAEA-BEE4-A1A5310564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AAFEC14-77CB-9420-C62C-FBF64A219D16}"/>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3866663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E1D8-0240-4226-6565-213B70D31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79794-3398-1BEB-DA2C-B79FB7ABE4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F4D375-0DB2-D256-2CDE-FD3CB6FEFCA4}"/>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Jacobson text</a:t>
            </a:r>
          </a:p>
          <a:p>
            <a:endParaRPr lang="en-US" dirty="0"/>
          </a:p>
        </p:txBody>
      </p:sp>
    </p:spTree>
    <p:extLst>
      <p:ext uri="{BB962C8B-B14F-4D97-AF65-F5344CB8AC3E}">
        <p14:creationId xmlns:p14="http://schemas.microsoft.com/office/powerpoint/2010/main" val="312725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1BC0E-B6EB-7116-743B-874ECCEA6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0732B-F097-BCC6-5B41-A7C24D2B81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B1B560-7C14-4320-07FB-7C449F81E783}"/>
              </a:ext>
            </a:extLst>
          </p:cNvPr>
          <p:cNvSpPr>
            <a:spLocks noGrp="1"/>
          </p:cNvSpPr>
          <p:nvPr>
            <p:ph type="body" idx="1"/>
          </p:nvPr>
        </p:nvSpPr>
        <p:spPr/>
        <p:txBody>
          <a:bodyPr/>
          <a:lstStyle/>
          <a:p>
            <a:r>
              <a:rPr lang="en-US" b="0" i="0" dirty="0">
                <a:solidFill>
                  <a:srgbClr val="EEF0FF"/>
                </a:solidFill>
                <a:effectLst/>
                <a:latin typeface="Google Sans"/>
              </a:rPr>
              <a:t>Power Doppler Imaging (PDI) and color Doppler ultrasound are both ultrasound techniques used to visualize blood flow, but </a:t>
            </a:r>
            <a:r>
              <a:rPr lang="en-US" dirty="0"/>
              <a:t>PDI focuses on the amplitude or strength of the Doppler signal, while color Doppler shows both velocity and direction of blood flow</a:t>
            </a:r>
          </a:p>
        </p:txBody>
      </p:sp>
    </p:spTree>
    <p:extLst>
      <p:ext uri="{BB962C8B-B14F-4D97-AF65-F5344CB8AC3E}">
        <p14:creationId xmlns:p14="http://schemas.microsoft.com/office/powerpoint/2010/main" val="623225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8D41E-3022-C411-9F73-E8E0B1685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47FBF-7A75-C8A6-6DF1-AC12C16EF7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1CE85A7-178E-C647-E32A-C583C8545029}"/>
              </a:ext>
            </a:extLst>
          </p:cNvPr>
          <p:cNvSpPr>
            <a:spLocks noGrp="1"/>
          </p:cNvSpPr>
          <p:nvPr>
            <p:ph type="body" idx="1"/>
          </p:nvPr>
        </p:nvSpPr>
        <p:spPr/>
        <p:txBody>
          <a:bodyPr/>
          <a:lstStyle/>
          <a:p>
            <a:r>
              <a:rPr lang="en-US" i="1" dirty="0">
                <a:effectLst/>
                <a:latin typeface="Times"/>
              </a:rPr>
              <a:t>Musculoskeletal structures have characteristic</a:t>
            </a:r>
            <a:r>
              <a:rPr lang="en-US" i="0" dirty="0">
                <a:effectLst/>
                <a:latin typeface="Times"/>
              </a:rPr>
              <a:t> </a:t>
            </a:r>
            <a:r>
              <a:rPr lang="en-US" i="1" dirty="0">
                <a:effectLst/>
                <a:latin typeface="Times"/>
              </a:rPr>
              <a:t>appearances on ultrasound imaging.</a:t>
            </a:r>
            <a:r>
              <a:rPr lang="en-US" i="1" dirty="0">
                <a:solidFill>
                  <a:srgbClr val="0081AD"/>
                </a:solidFill>
                <a:effectLst/>
                <a:latin typeface="Times"/>
              </a:rPr>
              <a:t> </a:t>
            </a:r>
          </a:p>
          <a:p>
            <a:endParaRPr lang="en-US" i="1" dirty="0">
              <a:solidFill>
                <a:srgbClr val="0081AD"/>
              </a:solidFill>
              <a:effectLst/>
              <a:latin typeface="Times"/>
            </a:endParaRPr>
          </a:p>
          <a:p>
            <a:r>
              <a:rPr lang="en-US" i="1" dirty="0">
                <a:effectLst/>
                <a:latin typeface="Times"/>
              </a:rPr>
              <a:t>Tendons: Normal</a:t>
            </a:r>
            <a:r>
              <a:rPr lang="en-US" i="0" dirty="0">
                <a:effectLst/>
                <a:latin typeface="Times"/>
              </a:rPr>
              <a:t> </a:t>
            </a:r>
            <a:r>
              <a:rPr lang="en-US" i="1" dirty="0">
                <a:effectLst/>
                <a:latin typeface="Times"/>
              </a:rPr>
              <a:t>tendons appear hyperechoic with a fiber-like</a:t>
            </a:r>
            <a:r>
              <a:rPr lang="en-US" i="0" dirty="0">
                <a:effectLst/>
                <a:latin typeface="Times"/>
              </a:rPr>
              <a:t> </a:t>
            </a:r>
            <a:r>
              <a:rPr lang="en-US" i="1" dirty="0">
                <a:effectLst/>
                <a:latin typeface="Times"/>
              </a:rPr>
              <a:t>or fibrillar echotexture</a:t>
            </a:r>
          </a:p>
          <a:p>
            <a:endParaRPr lang="en-US" i="1" dirty="0">
              <a:effectLst/>
              <a:latin typeface="Times"/>
            </a:endParaRPr>
          </a:p>
          <a:p>
            <a:r>
              <a:rPr lang="en-US" i="1" dirty="0">
                <a:effectLst/>
                <a:latin typeface="Times"/>
              </a:rPr>
              <a:t>Bone: The surface of bone or calcification is typically</a:t>
            </a:r>
            <a:r>
              <a:rPr lang="en-US" i="0" dirty="0">
                <a:effectLst/>
                <a:latin typeface="Times"/>
              </a:rPr>
              <a:t> </a:t>
            </a:r>
            <a:r>
              <a:rPr lang="en-US" i="1" dirty="0">
                <a:effectLst/>
                <a:latin typeface="Times"/>
              </a:rPr>
              <a:t>very hyperechoic, with posterior acoustic shadowing</a:t>
            </a:r>
            <a:endParaRPr lang="en-US" dirty="0">
              <a:effectLst/>
              <a:latin typeface="Times"/>
            </a:endParaRPr>
          </a:p>
          <a:p>
            <a:endParaRPr lang="en-US" i="1" dirty="0">
              <a:effectLst/>
              <a:latin typeface="Times"/>
            </a:endParaRPr>
          </a:p>
          <a:p>
            <a:r>
              <a:rPr lang="en-US" i="1" dirty="0">
                <a:effectLst/>
                <a:latin typeface="Times"/>
              </a:rPr>
              <a:t>Cartilage: The hyaline cartilage covering the articular surface</a:t>
            </a:r>
            <a:r>
              <a:rPr lang="en-US" i="0" dirty="0">
                <a:effectLst/>
                <a:latin typeface="Times"/>
              </a:rPr>
              <a:t> </a:t>
            </a:r>
            <a:r>
              <a:rPr lang="en-US" i="1" dirty="0">
                <a:effectLst/>
                <a:latin typeface="Times"/>
              </a:rPr>
              <a:t>of bone is hypoechoic and uniform (</a:t>
            </a:r>
            <a:r>
              <a:rPr lang="en-US" i="1" dirty="0">
                <a:solidFill>
                  <a:srgbClr val="0081AD"/>
                </a:solidFill>
                <a:effectLst/>
                <a:latin typeface="Times"/>
              </a:rPr>
              <a:t>Fig. 1.7A</a:t>
            </a:r>
            <a:r>
              <a:rPr lang="en-US" i="0" dirty="0">
                <a:solidFill>
                  <a:schemeClr val="tx1"/>
                </a:solidFill>
                <a:effectLst/>
                <a:latin typeface="Times"/>
              </a:rPr>
              <a:t> </a:t>
            </a:r>
            <a:r>
              <a:rPr lang="en-US" i="1" dirty="0">
                <a:solidFill>
                  <a:srgbClr val="0081AD"/>
                </a:solidFill>
                <a:effectLst/>
                <a:latin typeface="Times"/>
              </a:rPr>
              <a:t>and B</a:t>
            </a:r>
            <a:r>
              <a:rPr lang="en-US" i="1" dirty="0">
                <a:effectLst/>
                <a:latin typeface="Times"/>
              </a:rPr>
              <a:t>), whereas the fibrocartilage, such as the labrum of the hip and shoulder, and the knee</a:t>
            </a:r>
            <a:r>
              <a:rPr lang="en-US" i="0" dirty="0">
                <a:effectLst/>
                <a:latin typeface="Times"/>
              </a:rPr>
              <a:t> </a:t>
            </a:r>
            <a:r>
              <a:rPr lang="en-US" i="1" dirty="0">
                <a:effectLst/>
                <a:latin typeface="Times"/>
              </a:rPr>
              <a:t>menisci are hyperechoic</a:t>
            </a:r>
            <a:endParaRPr lang="en-US" dirty="0">
              <a:effectLst/>
              <a:latin typeface="Times"/>
            </a:endParaRPr>
          </a:p>
          <a:p>
            <a:endParaRPr lang="en-US" i="1" dirty="0">
              <a:effectLst/>
              <a:latin typeface="Times"/>
            </a:endParaRPr>
          </a:p>
        </p:txBody>
      </p:sp>
    </p:spTree>
    <p:extLst>
      <p:ext uri="{BB962C8B-B14F-4D97-AF65-F5344CB8AC3E}">
        <p14:creationId xmlns:p14="http://schemas.microsoft.com/office/powerpoint/2010/main" val="752676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5007F-10D6-E38E-B5DA-6C4BE6953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5A159-720A-7F65-1931-5CF262E36D3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C84C593-7052-44B8-5C60-19AD3EBD24CD}"/>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2473084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51DCB-2A7B-7EBB-48E4-19340497B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BA1CA-5245-58B4-8E22-ED065920C4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4B39146-BE21-25D9-2857-01C67D7EC8D6}"/>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137595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6C34C-E3DC-87E5-2431-83DE50E3F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2D3D6-8EE5-5DB4-5AA4-1E54F8C58C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FCB9AE0-2A77-A544-237F-F393526F8A5F}"/>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4053807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8ACF-91A3-90AF-1AF3-695991F97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C264B-B4FA-C8E1-810F-76D38FE6824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598147-4F3E-E7CD-0D33-1359EE3183E5}"/>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2699411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9C611-8E1B-B4D3-F400-2BBECD778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D233A-1E0E-7CB6-7870-D842E5FA5A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3E8EFF-A3C9-A2EB-BE06-8E6D259D4236}"/>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4029205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2BA2-EF18-34E9-B04D-3A3865771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050C4-4999-2CDE-CC1E-4756141CAB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00A183-7F89-35EE-42EE-06CCA74EE07E}"/>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397780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12101-E3C4-5185-BB2C-715848BF1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E6A07-01F0-ADF3-881F-EB8D7418EA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064B399-295E-2498-121D-6F89665D7F43}"/>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06331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D1F61-87B9-6BD1-6260-DB05BE5A4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E29CF-A959-DD1C-8F56-4FA5A325FA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72F504-014D-01FF-3AC9-EEC1D2A3D875}"/>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1864880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0E802-5192-D923-761D-310D2F532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AD8CA-4993-2114-71A2-928D1A4D9D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06711B-8089-4FCD-B7DF-8022F2B80F1F}"/>
              </a:ext>
            </a:extLst>
          </p:cNvPr>
          <p:cNvSpPr>
            <a:spLocks noGrp="1"/>
          </p:cNvSpPr>
          <p:nvPr>
            <p:ph type="body" idx="1"/>
          </p:nvPr>
        </p:nvSpPr>
        <p:spPr/>
        <p:txBody>
          <a:bodyPr/>
          <a:lstStyle/>
          <a:p>
            <a:r>
              <a:rPr lang="en-US" i="1" dirty="0">
                <a:effectLst/>
                <a:latin typeface="Times"/>
              </a:rPr>
              <a:t>Bone: The surface of bone or calcification is typically</a:t>
            </a:r>
            <a:r>
              <a:rPr lang="en-US" i="0" dirty="0">
                <a:effectLst/>
                <a:latin typeface="Times"/>
              </a:rPr>
              <a:t> </a:t>
            </a:r>
            <a:r>
              <a:rPr lang="en-US" i="1" dirty="0">
                <a:effectLst/>
                <a:latin typeface="Times"/>
              </a:rPr>
              <a:t>very hyperechoic, with posterior acoustic shadowing</a:t>
            </a:r>
            <a:endParaRPr lang="en-US" dirty="0">
              <a:effectLst/>
              <a:latin typeface="Times"/>
            </a:endParaRPr>
          </a:p>
          <a:p>
            <a:endParaRPr lang="en-US" i="1" dirty="0">
              <a:effectLst/>
              <a:latin typeface="Times"/>
            </a:endParaRPr>
          </a:p>
          <a:p>
            <a:r>
              <a:rPr lang="en-US" i="1" dirty="0">
                <a:effectLst/>
                <a:latin typeface="Times"/>
              </a:rPr>
              <a:t>Cartilage: The hyaline cartilage covering the articular surface</a:t>
            </a:r>
            <a:r>
              <a:rPr lang="en-US" i="0" dirty="0">
                <a:effectLst/>
                <a:latin typeface="Times"/>
              </a:rPr>
              <a:t> </a:t>
            </a:r>
            <a:r>
              <a:rPr lang="en-US" i="1" dirty="0">
                <a:effectLst/>
                <a:latin typeface="Times"/>
              </a:rPr>
              <a:t>of bone is hypoechoic and uniform, whereas the fibrocartilage, such as the labrum of the hip and shoulder, and the knee</a:t>
            </a:r>
            <a:r>
              <a:rPr lang="en-US" i="0" dirty="0">
                <a:effectLst/>
                <a:latin typeface="Times"/>
              </a:rPr>
              <a:t> </a:t>
            </a:r>
            <a:r>
              <a:rPr lang="en-US" i="1" dirty="0">
                <a:effectLst/>
                <a:latin typeface="Times"/>
              </a:rPr>
              <a:t>menisci are hyperechoic</a:t>
            </a:r>
            <a:endParaRPr lang="en-US" dirty="0">
              <a:effectLst/>
              <a:latin typeface="Times"/>
            </a:endParaRPr>
          </a:p>
          <a:p>
            <a:endParaRPr lang="en-US" i="1" dirty="0">
              <a:effectLst/>
              <a:latin typeface="Times"/>
            </a:endParaRPr>
          </a:p>
        </p:txBody>
      </p:sp>
    </p:spTree>
    <p:extLst>
      <p:ext uri="{BB962C8B-B14F-4D97-AF65-F5344CB8AC3E}">
        <p14:creationId xmlns:p14="http://schemas.microsoft.com/office/powerpoint/2010/main" val="2429793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CC3D3-F799-76C5-2680-B837A695C7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998C8-DD62-8E13-1E22-24B6C68D100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DA84C50-2E1C-D393-891F-2091360BFE72}"/>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1085150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5ECC-7E41-29BA-D84A-3A27BF06B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F9B133-3B86-868E-0CD3-F66D141CDE9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15DB083-C403-4D8C-E31C-7BD9AFF993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0119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B5CEC-3669-FC23-E621-413756CB6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B0CE-0E40-AF55-DE11-49FCADF7BF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5A5F3D-7582-7F09-3234-5C9FF956A4BB}"/>
              </a:ext>
            </a:extLst>
          </p:cNvPr>
          <p:cNvSpPr>
            <a:spLocks noGrp="1"/>
          </p:cNvSpPr>
          <p:nvPr>
            <p:ph type="body" idx="1"/>
          </p:nvPr>
        </p:nvSpPr>
        <p:spPr/>
        <p:txBody>
          <a:bodyPr/>
          <a:lstStyle/>
          <a:p>
            <a:r>
              <a:rPr lang="en-US" b="0" i="0" dirty="0">
                <a:solidFill>
                  <a:srgbClr val="3D3D3D"/>
                </a:solidFill>
                <a:effectLst/>
                <a:highlight>
                  <a:srgbClr val="FFFFFF"/>
                </a:highlight>
                <a:latin typeface="Open Sans" panose="020F0502020204030204" pitchFamily="34" charset="0"/>
              </a:rPr>
              <a:t>May show arterial compression elicited by maneuvers such as plantar flexion and dorsiflexion</a:t>
            </a:r>
            <a:r>
              <a:rPr lang="en-US" b="0" i="0" dirty="0">
                <a:solidFill>
                  <a:srgbClr val="3D3D3D"/>
                </a:solidFill>
                <a:effectLst/>
                <a:highlight>
                  <a:srgbClr val="FFFFFF"/>
                </a:highlight>
                <a:latin typeface="Open Sans" panose="020B0606030504020204" pitchFamily="34" charset="0"/>
              </a:rPr>
              <a:t>. </a:t>
            </a:r>
          </a:p>
          <a:p>
            <a:r>
              <a:rPr lang="en-US" b="0" i="0" dirty="0">
                <a:solidFill>
                  <a:srgbClr val="3D3D3D"/>
                </a:solidFill>
                <a:effectLst/>
                <a:highlight>
                  <a:srgbClr val="FFFFFF"/>
                </a:highlight>
                <a:latin typeface="Open Sans" panose="020B0606030504020204" pitchFamily="34" charset="0"/>
              </a:rPr>
              <a:t>Doppler may demonstrate an increase in peak velocity</a:t>
            </a:r>
            <a:endParaRPr lang="en-US" dirty="0"/>
          </a:p>
        </p:txBody>
      </p:sp>
    </p:spTree>
    <p:extLst>
      <p:ext uri="{BB962C8B-B14F-4D97-AF65-F5344CB8AC3E}">
        <p14:creationId xmlns:p14="http://schemas.microsoft.com/office/powerpoint/2010/main" val="3773241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2C175-D6EB-86D2-D221-D67F8DF15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A458A-561B-C73A-A141-6EC6797DC5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7D5F78-B60C-A531-80FE-2F9D87FAC23E}"/>
              </a:ext>
            </a:extLst>
          </p:cNvPr>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b="0" i="0" dirty="0">
                <a:solidFill>
                  <a:srgbClr val="202124"/>
                </a:solidFill>
                <a:effectLst/>
                <a:highlight>
                  <a:srgbClr val="FFFFFF"/>
                </a:highlight>
                <a:latin typeface="Google Sans"/>
              </a:rPr>
              <a:t>Dynamic ultrasound allows for </a:t>
            </a:r>
            <a:r>
              <a:rPr lang="en-US" b="0" i="0" dirty="0">
                <a:solidFill>
                  <a:srgbClr val="040C28"/>
                </a:solidFill>
                <a:effectLst/>
                <a:highlight>
                  <a:srgbClr val="D3E3FD"/>
                </a:highlight>
                <a:latin typeface="Google Sans"/>
              </a:rPr>
              <a:t>real-time visualization of structures as they move in relation to other structures</a:t>
            </a:r>
            <a:r>
              <a:rPr lang="en-US" b="0" i="0" dirty="0">
                <a:solidFill>
                  <a:srgbClr val="202124"/>
                </a:solidFill>
                <a:effectLst/>
                <a:highlight>
                  <a:srgbClr val="FFFFFF"/>
                </a:highlight>
                <a:latin typeface="Google Sans"/>
              </a:rPr>
              <a:t>. For example, the movement of adjacent fascial layers can be evaluated during active muscle contraction to assess fascial mobility</a:t>
            </a:r>
            <a:endParaRPr lang="en-US" b="0" i="0" dirty="0">
              <a:solidFill>
                <a:srgbClr val="202124"/>
              </a:solidFill>
              <a:effectLst/>
              <a:highlight>
                <a:srgbClr val="FFFFFF"/>
              </a:highlight>
              <a:latin typeface="Roboto" panose="02000000000000000000" pitchFamily="2" charset="0"/>
            </a:endParaRPr>
          </a:p>
          <a:p>
            <a:endParaRPr lang="en-US" dirty="0"/>
          </a:p>
        </p:txBody>
      </p:sp>
    </p:spTree>
    <p:extLst>
      <p:ext uri="{BB962C8B-B14F-4D97-AF65-F5344CB8AC3E}">
        <p14:creationId xmlns:p14="http://schemas.microsoft.com/office/powerpoint/2010/main" val="926342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9B5D-7348-87EA-743E-B9CBCA159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7A762-7165-90AB-8354-BFC5932ADF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B523646-CE63-212D-F610-702822C75D39}"/>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283856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9C9A8-1A31-D501-C46A-D74B903DF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73919-ED90-2D7C-5EC6-16A63BB578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9CCF01B-1E9F-B7CA-B38B-6D1BF086EC74}"/>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4076954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13CD2-51B2-1A53-6C15-FC5116B71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8AB07-016F-0030-8D60-84A7E7154F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B9171C-EEE3-5B75-C95D-A9F247B8AA10}"/>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3913303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270A7-4B7C-2DD7-32A4-D1B04031B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81CFB-8506-8280-26AA-EF6AD18577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F20101-EC23-9B58-F8A0-154A6800F5F0}"/>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136138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0749-C110-7283-FCBA-86402325C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A98A7-2F78-5488-8669-69F5E8FFE99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483DE74-7552-282C-BBE1-FBEC8397C026}"/>
              </a:ext>
            </a:extLst>
          </p:cNvPr>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941328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C166-F032-3D5F-A015-797E544FA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3E904-1B97-6FDE-66AE-89527A05D9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1D405C-4C17-49B7-2AEC-1E3E1676E6F5}"/>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3859259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FAA3-0672-6FAC-5740-C3F6A6478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377C7-BDE8-DD00-2668-4596273437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03ED2D9-4917-32D2-3F99-F0487EDA2101}"/>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3558834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FF69C-F851-132F-1DE8-3B469B2C9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E0E283-6169-9834-2FF8-A93A7208C8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C5A42F2-94AB-1E76-39A2-E62C5D6286E7}"/>
              </a:ext>
            </a:extLst>
          </p:cNvPr>
          <p:cNvSpPr>
            <a:spLocks noGrp="1"/>
          </p:cNvSpPr>
          <p:nvPr>
            <p:ph type="body" idx="1"/>
          </p:nvPr>
        </p:nvSpPr>
        <p:spPr/>
        <p:txBody>
          <a:bodyPr/>
          <a:lstStyle/>
          <a:p>
            <a:r>
              <a:rPr lang="en-US" b="0" i="0" dirty="0">
                <a:solidFill>
                  <a:srgbClr val="EEF0FF"/>
                </a:solidFill>
                <a:effectLst/>
                <a:latin typeface="Google Sans"/>
              </a:rPr>
              <a:t>A spinoglenoid notch cyst </a:t>
            </a:r>
            <a:r>
              <a:rPr lang="en-US" dirty="0"/>
              <a:t>can compress the suprascapular nerve, leading to shoulder pain, weakness, and infraspinatus muscle atrophy</a:t>
            </a:r>
            <a:endParaRPr lang="en-US" i="1" dirty="0">
              <a:effectLst/>
              <a:latin typeface="Times"/>
            </a:endParaRPr>
          </a:p>
        </p:txBody>
      </p:sp>
    </p:spTree>
    <p:extLst>
      <p:ext uri="{BB962C8B-B14F-4D97-AF65-F5344CB8AC3E}">
        <p14:creationId xmlns:p14="http://schemas.microsoft.com/office/powerpoint/2010/main" val="3996283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B1285-D9EE-AC75-266F-D82517425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5ADC3-BA3F-F345-92EE-C826253378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7570611-8213-C660-29FA-427B397AB8C6}"/>
              </a:ext>
            </a:extLst>
          </p:cNvPr>
          <p:cNvSpPr>
            <a:spLocks noGrp="1"/>
          </p:cNvSpPr>
          <p:nvPr>
            <p:ph type="body" idx="1"/>
          </p:nvPr>
        </p:nvSpPr>
        <p:spPr/>
        <p:txBody>
          <a:bodyPr/>
          <a:lstStyle/>
          <a:p>
            <a:r>
              <a:rPr lang="en-US" b="0" i="0" dirty="0">
                <a:solidFill>
                  <a:srgbClr val="EEF0FF"/>
                </a:solidFill>
                <a:effectLst/>
                <a:latin typeface="Google Sans"/>
              </a:rPr>
              <a:t>A spinoglenoid notch cyst </a:t>
            </a:r>
            <a:r>
              <a:rPr lang="en-US" dirty="0"/>
              <a:t>can compress the suprascapular nerve, leading to shoulder pain, weakness, and infraspinatus muscle atrophy</a:t>
            </a:r>
            <a:endParaRPr lang="en-US" i="1" dirty="0">
              <a:effectLst/>
              <a:latin typeface="Times"/>
            </a:endParaRPr>
          </a:p>
        </p:txBody>
      </p:sp>
    </p:spTree>
    <p:extLst>
      <p:ext uri="{BB962C8B-B14F-4D97-AF65-F5344CB8AC3E}">
        <p14:creationId xmlns:p14="http://schemas.microsoft.com/office/powerpoint/2010/main" val="4249893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42EF4-6853-8381-C1E1-AE94A061A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C6075-14F9-17F4-95CD-143F5F8D5B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F98F5F-9CAE-C4E8-FDE3-E7872BF5D9B4}"/>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2347024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83B0B-FEF2-B21A-202C-397D2B242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ED6B0-78A9-1939-9675-AC44462452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4FFD04-EFA5-B925-79A5-B492344F9660}"/>
              </a:ext>
            </a:extLst>
          </p:cNvPr>
          <p:cNvSpPr>
            <a:spLocks noGrp="1"/>
          </p:cNvSpPr>
          <p:nvPr>
            <p:ph type="body" idx="1"/>
          </p:nvPr>
        </p:nvSpPr>
        <p:spPr/>
        <p:txBody>
          <a:bodyPr/>
          <a:lstStyle/>
          <a:p>
            <a:endParaRPr lang="en-US" i="1" dirty="0">
              <a:effectLst/>
              <a:latin typeface="Times"/>
            </a:endParaRPr>
          </a:p>
        </p:txBody>
      </p:sp>
    </p:spTree>
    <p:extLst>
      <p:ext uri="{BB962C8B-B14F-4D97-AF65-F5344CB8AC3E}">
        <p14:creationId xmlns:p14="http://schemas.microsoft.com/office/powerpoint/2010/main" val="4263860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E4E17-0E42-DF2F-FA06-770AA78A6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33573-FAA2-713A-D2E9-CC97EBFAE8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23D351D-A4DF-E9AA-1708-DCFF92309E1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66481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DAB36-5D64-2D60-C26D-F3604EF55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1E904-B489-FCF8-AB51-498217656C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49E487-9E12-1E73-720F-0F5C504E0BF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602669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27362-C00A-0062-658D-EE39755F9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D50FC-EED7-C4C7-F1D7-4103278C46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5F7366-C81C-09C2-E591-B9871803693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19631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96B61-28CB-8C65-88F4-2E8E0E208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16692-3C1B-0C3C-E10C-8BE7BA885D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FC3AA4-99A5-1CE8-7A7F-473DEC6C7CD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kern="100" dirty="0">
                <a:solidFill>
                  <a:schemeClr val="accent6"/>
                </a:solidFill>
                <a:effectLst/>
              </a:rPr>
              <a:t>Many people are surprised to hear that US can have higher resolution, especially for superficial structures, than MRI</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2400" kern="100" dirty="0">
                <a:solidFill>
                  <a:schemeClr val="accent6"/>
                </a:solidFill>
                <a:effectLst/>
              </a:rPr>
              <a:t>Especially important in nerve entrapments or vessel occlusions, etc. </a:t>
            </a:r>
            <a:endParaRPr lang="en-US" dirty="0"/>
          </a:p>
        </p:txBody>
      </p:sp>
    </p:spTree>
    <p:extLst>
      <p:ext uri="{BB962C8B-B14F-4D97-AF65-F5344CB8AC3E}">
        <p14:creationId xmlns:p14="http://schemas.microsoft.com/office/powerpoint/2010/main" val="772927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F0354-C41D-0B30-951A-C70501915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F0579-3829-D34F-8445-4BDD8E401A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643C39-BDD6-6D6B-9A48-513A772A94A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12349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698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FB82-F371-0EAE-3503-8EC3B2922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2FB28-25C7-F0E6-359C-365DE51633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A5B281-FD8B-3ABA-0A59-940E62B58D0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46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A6E9-1748-545B-3D58-57A211A1B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3762A-B291-4AF4-DEC7-2ACA20B21D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027F27-8AC4-FC32-2E10-782DD877562B}"/>
              </a:ext>
            </a:extLst>
          </p:cNvPr>
          <p:cNvSpPr>
            <a:spLocks noGrp="1"/>
          </p:cNvSpPr>
          <p:nvPr>
            <p:ph type="body" idx="1"/>
          </p:nvPr>
        </p:nvSpPr>
        <p:spPr/>
        <p:txBody>
          <a:bodyPr/>
          <a:lstStyle/>
          <a:p>
            <a:r>
              <a:rPr lang="en-US" dirty="0"/>
              <a:t>Cite Jacobson text</a:t>
            </a:r>
          </a:p>
          <a:p>
            <a:endParaRPr lang="en-US" dirty="0"/>
          </a:p>
          <a:p>
            <a:r>
              <a:rPr lang="en-US" dirty="0"/>
              <a:t>Phased array – cardiac, abdominal, </a:t>
            </a:r>
            <a:r>
              <a:rPr lang="en-US" dirty="0" err="1"/>
              <a:t>eFAST</a:t>
            </a:r>
            <a:r>
              <a:rPr lang="en-US" dirty="0"/>
              <a:t>, renal, bladder, bowel</a:t>
            </a:r>
          </a:p>
          <a:p>
            <a:r>
              <a:rPr lang="en-US" dirty="0" err="1"/>
              <a:t>Endocavitary</a:t>
            </a:r>
            <a:r>
              <a:rPr lang="en-US" dirty="0"/>
              <a:t> - OBGYN</a:t>
            </a:r>
          </a:p>
          <a:p>
            <a:endParaRPr lang="en-US" dirty="0"/>
          </a:p>
        </p:txBody>
      </p:sp>
    </p:spTree>
    <p:extLst>
      <p:ext uri="{BB962C8B-B14F-4D97-AF65-F5344CB8AC3E}">
        <p14:creationId xmlns:p14="http://schemas.microsoft.com/office/powerpoint/2010/main" val="344614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ar Chart with copy ">
    <p:spTree>
      <p:nvGrpSpPr>
        <p:cNvPr id="1" name=""/>
        <p:cNvGrpSpPr/>
        <p:nvPr/>
      </p:nvGrpSpPr>
      <p:grpSpPr>
        <a:xfrm>
          <a:off x="0" y="0"/>
          <a:ext cx="0" cy="0"/>
          <a:chOff x="0" y="0"/>
          <a:chExt cx="0" cy="0"/>
        </a:xfrm>
      </p:grpSpPr>
      <p:sp>
        <p:nvSpPr>
          <p:cNvPr id="33" name="Rectangle"/>
          <p:cNvSpPr/>
          <p:nvPr/>
        </p:nvSpPr>
        <p:spPr>
          <a:xfrm>
            <a:off x="12133143" y="-5358"/>
            <a:ext cx="12277031" cy="13716001"/>
          </a:xfrm>
          <a:prstGeom prst="rect">
            <a:avLst/>
          </a:prstGeom>
          <a:solidFill>
            <a:srgbClr val="E3EDF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defRPr>
            </a:pPr>
            <a:endParaRPr/>
          </a:p>
        </p:txBody>
      </p:sp>
      <p:sp>
        <p:nvSpPr>
          <p:cNvPr id="34" name="Chart Title Here"/>
          <p:cNvSpPr txBox="1">
            <a:spLocks noGrp="1"/>
          </p:cNvSpPr>
          <p:nvPr>
            <p:ph type="body" sz="quarter" idx="13"/>
          </p:nvPr>
        </p:nvSpPr>
        <p:spPr>
          <a:xfrm>
            <a:off x="12931378" y="4385005"/>
            <a:ext cx="9144001" cy="916940"/>
          </a:xfrm>
          <a:prstGeom prst="rect">
            <a:avLst/>
          </a:prstGeom>
        </p:spPr>
        <p:txBody>
          <a:bodyPr anchor="b">
            <a:spAutoFit/>
          </a:bodyPr>
          <a:lstStyle>
            <a:lvl1pPr marL="0" indent="0">
              <a:spcBef>
                <a:spcPts val="0"/>
              </a:spcBef>
              <a:buSzTx/>
              <a:buNone/>
              <a:defRPr sz="6400">
                <a:solidFill>
                  <a:srgbClr val="53585F"/>
                </a:solidFill>
                <a:latin typeface="Acumin Pro SemiCondensed"/>
                <a:ea typeface="Acumin Pro SemiCondensed"/>
                <a:cs typeface="Acumin Pro SemiCondensed"/>
                <a:sym typeface="Acumin Pro SemiCondensed"/>
              </a:defRPr>
            </a:lvl1pPr>
          </a:lstStyle>
          <a:p>
            <a:pPr lvl="0"/>
            <a:r>
              <a:rPr lang="en-US"/>
              <a:t>Click to edit Master text styles</a:t>
            </a:r>
          </a:p>
        </p:txBody>
      </p:sp>
      <p:sp>
        <p:nvSpPr>
          <p:cNvPr id="35" name="Esca enim exerci feugiat duis. Nullus modo quae scisco ex uxor dolore. Antehabeo veniam ille. Pertineo consequat tego damnum lenis melior ex enim gravis.…"/>
          <p:cNvSpPr txBox="1">
            <a:spLocks noGrp="1"/>
          </p:cNvSpPr>
          <p:nvPr>
            <p:ph type="body" sz="quarter" idx="14"/>
          </p:nvPr>
        </p:nvSpPr>
        <p:spPr>
          <a:xfrm>
            <a:off x="12931378" y="5668967"/>
            <a:ext cx="9144001" cy="5212081"/>
          </a:xfrm>
          <a:prstGeom prst="rect">
            <a:avLst/>
          </a:prstGeom>
        </p:spPr>
        <p:txBody>
          <a:bodyPr anchor="t">
            <a:spAutoFit/>
          </a:bodyPr>
          <a:lstStyle/>
          <a:p>
            <a:pPr marL="0" lv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a:t>Click to edit Master text styles</a:t>
            </a:r>
          </a:p>
          <a:p>
            <a:pPr marL="0" lvl="1"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a:t>Second level</a:t>
            </a:r>
          </a:p>
          <a:p>
            <a:pPr marL="0" lvl="2"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a:t>Third level</a:t>
            </a:r>
          </a:p>
          <a:p>
            <a:pPr marL="0" lvl="3"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a:t>Fourth level</a:t>
            </a:r>
          </a:p>
        </p:txBody>
      </p:sp>
      <p:sp>
        <p:nvSpPr>
          <p:cNvPr id="36" name="Slide Number"/>
          <p:cNvSpPr txBox="1">
            <a:spLocks noGrp="1"/>
          </p:cNvSpPr>
          <p:nvPr>
            <p:ph type="sldNum" sz="quarter" idx="2"/>
          </p:nvPr>
        </p:nvSpPr>
        <p:spPr>
          <a:xfrm>
            <a:off x="23619612" y="381000"/>
            <a:ext cx="373076" cy="408940"/>
          </a:xfrm>
          <a:prstGeom prst="rect">
            <a:avLst/>
          </a:prstGeom>
        </p:spPr>
        <p:txBody>
          <a:bodyPr/>
          <a:lstStyle/>
          <a:p>
            <a:fld id="{86CB4B4D-7CA3-9044-876B-883B54F8677D}" type="slidenum">
              <a:t>‹#›</a:t>
            </a:fld>
            <a:endParaRPr/>
          </a:p>
        </p:txBody>
      </p:sp>
      <p:sp>
        <p:nvSpPr>
          <p:cNvPr id="37" name="ST. JOSEPH’S HEALTH"/>
          <p:cNvSpPr txBox="1"/>
          <p:nvPr/>
        </p:nvSpPr>
        <p:spPr>
          <a:xfrm>
            <a:off x="18976776" y="126649"/>
            <a:ext cx="4031036" cy="10192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r">
              <a:defRPr sz="2400" cap="all" spc="240">
                <a:solidFill>
                  <a:srgbClr val="53585F"/>
                </a:solidFill>
                <a:latin typeface="Acumin Pro SemiCondensed Bold"/>
                <a:ea typeface="Acumin Pro SemiCondensed Bold"/>
                <a:cs typeface="Acumin Pro SemiCondensed Bold"/>
                <a:sym typeface="Acumin Pro SemiCondensed Bold"/>
              </a:defRPr>
            </a:lvl1pPr>
          </a:lstStyle>
          <a:p>
            <a:pPr>
              <a:defRPr>
                <a:latin typeface="Acumin Pro SemiCondensed"/>
                <a:ea typeface="Acumin Pro SemiCondensed"/>
                <a:cs typeface="Acumin Pro SemiCondensed"/>
                <a:sym typeface="Acumin Pro SemiCondensed"/>
              </a:defRPr>
            </a:pPr>
            <a:r>
              <a:rPr>
                <a:latin typeface="Acumin Pro SemiCondensed Bold"/>
                <a:ea typeface="Acumin Pro SemiCondensed Bold"/>
                <a:cs typeface="Acumin Pro SemiCondensed Bold"/>
                <a:sym typeface="Acumin Pro SemiCondensed Bold"/>
              </a:rPr>
              <a:t>ST. JOSEPH’S HEALTH</a:t>
            </a:r>
          </a:p>
        </p:txBody>
      </p:sp>
      <p:pic>
        <p:nvPicPr>
          <p:cNvPr id="38" name="Cross-Burst-Right-Bottom.png" descr="Cross-Burst-Right-Botto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42710" y="11251505"/>
            <a:ext cx="2552764" cy="254000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on Rosewood">
    <p:spTree>
      <p:nvGrpSpPr>
        <p:cNvPr id="1" name=""/>
        <p:cNvGrpSpPr/>
        <p:nvPr/>
      </p:nvGrpSpPr>
      <p:grpSpPr>
        <a:xfrm>
          <a:off x="0" y="0"/>
          <a:ext cx="0" cy="0"/>
          <a:chOff x="0" y="0"/>
          <a:chExt cx="0" cy="0"/>
        </a:xfrm>
      </p:grpSpPr>
      <p:sp>
        <p:nvSpPr>
          <p:cNvPr id="160" name="Rectangle"/>
          <p:cNvSpPr/>
          <p:nvPr/>
        </p:nvSpPr>
        <p:spPr>
          <a:xfrm>
            <a:off x="0" y="0"/>
            <a:ext cx="24384000" cy="13716000"/>
          </a:xfrm>
          <a:prstGeom prst="rect">
            <a:avLst/>
          </a:prstGeom>
          <a:solidFill>
            <a:srgbClr val="933142"/>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EE5397"/>
                </a:solidFill>
              </a:defRPr>
            </a:pPr>
            <a:endParaRPr/>
          </a:p>
        </p:txBody>
      </p:sp>
      <p:sp>
        <p:nvSpPr>
          <p:cNvPr id="161" name="–Johnathon Smithson"/>
          <p:cNvSpPr txBox="1">
            <a:spLocks noGrp="1"/>
          </p:cNvSpPr>
          <p:nvPr>
            <p:ph type="body" sz="quarter" idx="13"/>
          </p:nvPr>
        </p:nvSpPr>
        <p:spPr>
          <a:xfrm>
            <a:off x="5842000" y="8699500"/>
            <a:ext cx="14907022" cy="589280"/>
          </a:xfrm>
          <a:prstGeom prst="rect">
            <a:avLst/>
          </a:prstGeom>
        </p:spPr>
        <p:txBody>
          <a:bodyPr anchor="t">
            <a:spAutoFit/>
          </a:bodyPr>
          <a:lstStyle>
            <a:lvl1pPr marL="0" indent="0">
              <a:spcBef>
                <a:spcPts val="0"/>
              </a:spcBef>
              <a:buSzTx/>
              <a:buNone/>
              <a:defRPr sz="3800">
                <a:solidFill>
                  <a:srgbClr val="FFFFFF"/>
                </a:solidFill>
                <a:latin typeface="Acumin Pro SemiCondensed ExtLt"/>
                <a:ea typeface="Acumin Pro SemiCondensed ExtLt"/>
                <a:cs typeface="Acumin Pro SemiCondensed ExtLt"/>
                <a:sym typeface="Acumin Pro SemiCondensed ExtLt"/>
              </a:defRPr>
            </a:lvl1pPr>
          </a:lstStyle>
          <a:p>
            <a:pPr lvl="0"/>
            <a:r>
              <a:rPr lang="en-US"/>
              <a:t>Click to edit Master text styles</a:t>
            </a:r>
          </a:p>
        </p:txBody>
      </p:sp>
      <p:sp>
        <p:nvSpPr>
          <p:cNvPr id="162" name="“Type quote here. Oppeto in indoles rusticus defui consectetuer abico facilisi valde.”"/>
          <p:cNvSpPr txBox="1">
            <a:spLocks noGrp="1"/>
          </p:cNvSpPr>
          <p:nvPr>
            <p:ph type="body" sz="quarter" idx="14"/>
          </p:nvPr>
        </p:nvSpPr>
        <p:spPr>
          <a:xfrm>
            <a:off x="5588000" y="5421630"/>
            <a:ext cx="15240000" cy="1894840"/>
          </a:xfrm>
          <a:prstGeom prst="rect">
            <a:avLst/>
          </a:prstGeom>
        </p:spPr>
        <p:txBody>
          <a:bodyPr anchor="b">
            <a:spAutoFit/>
          </a:bodyPr>
          <a:lstStyle>
            <a:lvl1pPr marL="0" indent="0">
              <a:spcBef>
                <a:spcPts val="0"/>
              </a:spcBef>
              <a:buSzTx/>
              <a:buNone/>
              <a:defRPr sz="6400">
                <a:solidFill>
                  <a:srgbClr val="FFFFFF"/>
                </a:solidFill>
                <a:latin typeface="Acumin Pro SemiCondensed"/>
                <a:ea typeface="Acumin Pro SemiCondensed"/>
                <a:cs typeface="Acumin Pro SemiCondensed"/>
                <a:sym typeface="Acumin Pro SemiCondensed"/>
              </a:defRPr>
            </a:lvl1pPr>
          </a:lstStyle>
          <a:p>
            <a:pPr lvl="0"/>
            <a:r>
              <a:rPr lang="en-US"/>
              <a:t>Click to edit Master text styles</a:t>
            </a:r>
          </a:p>
        </p:txBody>
      </p:sp>
      <p:sp>
        <p:nvSpPr>
          <p:cNvPr id="163" name="Slide Number"/>
          <p:cNvSpPr txBox="1">
            <a:spLocks noGrp="1"/>
          </p:cNvSpPr>
          <p:nvPr>
            <p:ph type="sldNum" sz="quarter" idx="2"/>
          </p:nvPr>
        </p:nvSpPr>
        <p:spPr>
          <a:xfrm>
            <a:off x="23662081" y="381000"/>
            <a:ext cx="373076" cy="408940"/>
          </a:xfrm>
          <a:prstGeom prst="rect">
            <a:avLst/>
          </a:prstGeom>
        </p:spPr>
        <p:txBody>
          <a:bodyPr/>
          <a:lstStyle>
            <a:lvl1pPr>
              <a:defRPr>
                <a:solidFill>
                  <a:srgbClr val="FFFFFF"/>
                </a:solidFill>
              </a:defRPr>
            </a:lvl1pPr>
          </a:lstStyle>
          <a:p>
            <a:fld id="{86CB4B4D-7CA3-9044-876B-883B54F8677D}" type="slidenum">
              <a:t>‹#›</a:t>
            </a:fld>
            <a:endParaRPr/>
          </a:p>
        </p:txBody>
      </p:sp>
      <p:sp>
        <p:nvSpPr>
          <p:cNvPr id="164" name="ST. JOSEPH’S HEALTH"/>
          <p:cNvSpPr txBox="1"/>
          <p:nvPr/>
        </p:nvSpPr>
        <p:spPr>
          <a:xfrm>
            <a:off x="18976776" y="126649"/>
            <a:ext cx="4031036" cy="10192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r">
              <a:defRPr sz="2400" cap="all" spc="240">
                <a:solidFill>
                  <a:srgbClr val="FFFFFF"/>
                </a:solidFill>
                <a:latin typeface="Acumin Pro SemiCondensed Bold"/>
                <a:ea typeface="Acumin Pro SemiCondensed Bold"/>
                <a:cs typeface="Acumin Pro SemiCondensed Bold"/>
                <a:sym typeface="Acumin Pro SemiCondensed Bold"/>
              </a:defRPr>
            </a:lvl1pPr>
          </a:lstStyle>
          <a:p>
            <a:pPr>
              <a:defRPr>
                <a:latin typeface="Acumin Pro SemiCondensed"/>
                <a:ea typeface="Acumin Pro SemiCondensed"/>
                <a:cs typeface="Acumin Pro SemiCondensed"/>
                <a:sym typeface="Acumin Pro SemiCondensed"/>
              </a:defRPr>
            </a:pPr>
            <a:r>
              <a:rPr>
                <a:latin typeface="Acumin Pro SemiCondensed Bold"/>
                <a:ea typeface="Acumin Pro SemiCondensed Bold"/>
                <a:cs typeface="Acumin Pro SemiCondensed Bold"/>
                <a:sym typeface="Acumin Pro SemiCondensed Bold"/>
              </a:rPr>
              <a:t>ST. JOSEPH’S HEALTH</a:t>
            </a:r>
          </a:p>
        </p:txBody>
      </p:sp>
      <p:pic>
        <p:nvPicPr>
          <p:cNvPr id="165" name="Burst-Ghosted.png" descr="Burst-Ghoste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04545" y="2456308"/>
            <a:ext cx="9468397" cy="9468397"/>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4" name="ST. JOSEPH’S HEALTH"/>
          <p:cNvSpPr txBox="1"/>
          <p:nvPr/>
        </p:nvSpPr>
        <p:spPr>
          <a:xfrm>
            <a:off x="18976776" y="126649"/>
            <a:ext cx="4031036" cy="10192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r">
              <a:defRPr sz="2400" cap="all" spc="240">
                <a:solidFill>
                  <a:srgbClr val="53585F"/>
                </a:solidFill>
                <a:latin typeface="Acumin Pro SemiCondensed Bold"/>
                <a:ea typeface="Acumin Pro SemiCondensed Bold"/>
                <a:cs typeface="Acumin Pro SemiCondensed Bold"/>
                <a:sym typeface="Acumin Pro SemiCondensed Bold"/>
              </a:defRPr>
            </a:lvl1pPr>
          </a:lstStyle>
          <a:p>
            <a:pPr>
              <a:defRPr>
                <a:latin typeface="Acumin Pro SemiCondensed"/>
                <a:ea typeface="Acumin Pro SemiCondensed"/>
                <a:cs typeface="Acumin Pro SemiCondensed"/>
                <a:sym typeface="Acumin Pro SemiCondensed"/>
              </a:defRPr>
            </a:pPr>
            <a:r>
              <a:rPr>
                <a:latin typeface="Acumin Pro SemiCondensed Bold"/>
                <a:ea typeface="Acumin Pro SemiCondensed Bold"/>
                <a:cs typeface="Acumin Pro SemiCondensed Bold"/>
                <a:sym typeface="Acumin Pro SemiCondensed Bold"/>
              </a:rPr>
              <a:t>ST. JOSEPH’S HEALTH</a:t>
            </a:r>
          </a:p>
        </p:txBody>
      </p:sp>
      <p:pic>
        <p:nvPicPr>
          <p:cNvPr id="195" name="Cross-Burst-Right-Bottom.png" descr="Cross-Burst-Right-Botto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42710" y="11251505"/>
            <a:ext cx="2552764" cy="2540001"/>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620933" y="381000"/>
            <a:ext cx="373076" cy="408940"/>
          </a:xfrm>
          <a:prstGeom prst="rect">
            <a:avLst/>
          </a:prstGeom>
          <a:ln w="12700">
            <a:miter lim="400000"/>
          </a:ln>
        </p:spPr>
        <p:txBody>
          <a:bodyPr wrap="none" lIns="50800" tIns="50800" rIns="50800" bIns="50800">
            <a:spAutoFit/>
          </a:bodyPr>
          <a:lstStyle>
            <a:lvl1pPr>
              <a:defRPr sz="2400">
                <a:solidFill>
                  <a:srgbClr val="53585F"/>
                </a:solidFill>
                <a:latin typeface="Acumin Pro SemiCondensed Medium"/>
                <a:ea typeface="Acumin Pro SemiCondensed Medium"/>
                <a:cs typeface="Acumin Pro SemiCondensed Medium"/>
                <a:sym typeface="Acumin Pro SemiCondensed Medium"/>
              </a:defRPr>
            </a:lvl1pPr>
          </a:lstStyle>
          <a:p>
            <a:fld id="{86CB4B4D-7CA3-9044-876B-883B54F8677D}" type="slidenum">
              <a:t>‹#›</a:t>
            </a:fld>
            <a:endParaRPr/>
          </a:p>
        </p:txBody>
      </p:sp>
      <p:sp>
        <p:nvSpPr>
          <p:cNvPr id="3" name="ST. JOSEPH’S HEALTH"/>
          <p:cNvSpPr txBox="1"/>
          <p:nvPr/>
        </p:nvSpPr>
        <p:spPr>
          <a:xfrm>
            <a:off x="18976776" y="126649"/>
            <a:ext cx="4031036" cy="101924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lgn="r">
              <a:defRPr sz="2400" cap="all" spc="240">
                <a:solidFill>
                  <a:srgbClr val="53585F"/>
                </a:solidFill>
                <a:latin typeface="Acumin Pro SemiCondensed Bold"/>
                <a:ea typeface="Acumin Pro SemiCondensed Bold"/>
                <a:cs typeface="Acumin Pro SemiCondensed Bold"/>
                <a:sym typeface="Acumin Pro SemiCondensed Bold"/>
              </a:defRPr>
            </a:lvl1pPr>
          </a:lstStyle>
          <a:p>
            <a:pPr>
              <a:defRPr>
                <a:latin typeface="Acumin Pro SemiCondensed"/>
                <a:ea typeface="Acumin Pro SemiCondensed"/>
                <a:cs typeface="Acumin Pro SemiCondensed"/>
                <a:sym typeface="Acumin Pro SemiCondensed"/>
              </a:defRPr>
            </a:pPr>
            <a:r>
              <a:rPr>
                <a:latin typeface="Acumin Pro SemiCondensed Bold"/>
                <a:ea typeface="Acumin Pro SemiCondensed Bold"/>
                <a:cs typeface="Acumin Pro SemiCondensed Bold"/>
                <a:sym typeface="Acumin Pro SemiCondensed Bold"/>
              </a:rPr>
              <a:t>ST. JOSEPH’S HEALTH</a:t>
            </a:r>
          </a:p>
        </p:txBody>
      </p:sp>
      <p:pic>
        <p:nvPicPr>
          <p:cNvPr id="4" name="Cross-Burst-Right-Bottom.png" descr="Cross-Burst-Right-Botto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842710" y="11251505"/>
            <a:ext cx="2552764" cy="2540001"/>
          </a:xfrm>
          <a:prstGeom prst="rect">
            <a:avLst/>
          </a:prstGeom>
          <a:ln w="12700">
            <a:miter lim="400000"/>
          </a:ln>
        </p:spPr>
      </p:pic>
      <p:sp>
        <p:nvSpPr>
          <p:cNvPr id="5"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6"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5" r:id="rId3"/>
  </p:sldLayoutIdLst>
  <p:transition spd="med"/>
  <p:txStyles>
    <p:titleStyle>
      <a:lvl1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cumin Pro SemiCondensed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67.jpeg"/><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lide Number"/>
          <p:cNvSpPr txBox="1">
            <a:spLocks noGrp="1"/>
          </p:cNvSpPr>
          <p:nvPr>
            <p:ph type="sldNum" sz="quarter" idx="2"/>
          </p:nvPr>
        </p:nvSpPr>
        <p:spPr>
          <a:xfrm>
            <a:off x="23665586" y="381000"/>
            <a:ext cx="366066"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a:t>
            </a:fld>
            <a:endParaRPr/>
          </a:p>
        </p:txBody>
      </p:sp>
      <p:pic>
        <p:nvPicPr>
          <p:cNvPr id="2" name="St-Josephs-Health-Trinity-Logo-White-CMYK.png" descr="St-Josephs-Health-Trinity-Logo-White-CMYK.png">
            <a:extLst>
              <a:ext uri="{FF2B5EF4-FFF2-40B4-BE49-F238E27FC236}">
                <a16:creationId xmlns:a16="http://schemas.microsoft.com/office/drawing/2014/main" id="{89676C22-55A9-59F6-8327-DE521080EF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1999" y="8834600"/>
            <a:ext cx="8031783" cy="4136368"/>
          </a:xfrm>
          <a:prstGeom prst="rect">
            <a:avLst/>
          </a:prstGeom>
          <a:ln w="12700">
            <a:miter lim="400000"/>
          </a:ln>
        </p:spPr>
      </p:pic>
      <p:sp>
        <p:nvSpPr>
          <p:cNvPr id="7" name="Presentation title goes here">
            <a:extLst>
              <a:ext uri="{FF2B5EF4-FFF2-40B4-BE49-F238E27FC236}">
                <a16:creationId xmlns:a16="http://schemas.microsoft.com/office/drawing/2014/main" id="{326FEF02-31DE-E132-3736-9539969C9432}"/>
              </a:ext>
            </a:extLst>
          </p:cNvPr>
          <p:cNvSpPr txBox="1">
            <a:spLocks/>
          </p:cNvSpPr>
          <p:nvPr/>
        </p:nvSpPr>
        <p:spPr>
          <a:xfrm>
            <a:off x="2159000" y="1539497"/>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t>Introduction to Musculoskeletal Ultrasound</a:t>
            </a:r>
          </a:p>
        </p:txBody>
      </p:sp>
      <p:sp>
        <p:nvSpPr>
          <p:cNvPr id="8" name="DIVIDER TITLE TO GO HERE">
            <a:extLst>
              <a:ext uri="{FF2B5EF4-FFF2-40B4-BE49-F238E27FC236}">
                <a16:creationId xmlns:a16="http://schemas.microsoft.com/office/drawing/2014/main" id="{434CACF5-6463-B8BF-9BD1-69F647E37DEC}"/>
              </a:ext>
            </a:extLst>
          </p:cNvPr>
          <p:cNvSpPr txBox="1">
            <a:spLocks/>
          </p:cNvSpPr>
          <p:nvPr/>
        </p:nvSpPr>
        <p:spPr>
          <a:xfrm>
            <a:off x="2869324" y="6480568"/>
            <a:ext cx="13132675" cy="501039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825500" rtl="0" eaLnBrk="1" latinLnBrk="0" hangingPunct="1">
              <a:lnSpc>
                <a:spcPct val="100000"/>
              </a:lnSpc>
              <a:spcBef>
                <a:spcPts val="0"/>
              </a:spcBef>
              <a:spcAft>
                <a:spcPts val="0"/>
              </a:spcAft>
              <a:buClrTx/>
              <a:buSzTx/>
              <a:buFontTx/>
              <a:buNone/>
              <a:tabLst/>
              <a:defRPr sz="14400"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4400" dirty="0"/>
              <a:t>Kyle Plante, MD, MPH, CAQSM</a:t>
            </a:r>
          </a:p>
          <a:p>
            <a:r>
              <a:rPr lang="en-US" sz="4400" dirty="0"/>
              <a:t>Primary Care and Sports Medicine</a:t>
            </a:r>
          </a:p>
          <a:p>
            <a:r>
              <a:rPr lang="en-US" sz="4400" dirty="0"/>
              <a:t>St. Joseph’s Physicians Primary Care – Cicero</a:t>
            </a:r>
          </a:p>
          <a:p>
            <a:endParaRPr lang="en-US" sz="4400" dirty="0"/>
          </a:p>
          <a:p>
            <a:r>
              <a:rPr lang="en-US" sz="4400" dirty="0"/>
              <a:t>Syracuse Orthopedic Specialists (SOS)</a:t>
            </a:r>
          </a:p>
          <a:p>
            <a:endParaRPr lang="en-US" sz="4400" dirty="0"/>
          </a:p>
          <a:p>
            <a:r>
              <a:rPr lang="en-US" sz="4400" dirty="0"/>
              <a:t>Team physician – Syracuse University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68B42-45E1-F566-A529-175BCBE6BBFF}"/>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0CFC9B5F-908A-6273-C4E0-BEC4D7664307}"/>
              </a:ext>
            </a:extLst>
          </p:cNvPr>
          <p:cNvSpPr txBox="1">
            <a:spLocks noGrp="1"/>
          </p:cNvSpPr>
          <p:nvPr>
            <p:ph type="body" idx="13"/>
          </p:nvPr>
        </p:nvSpPr>
        <p:spPr>
          <a:xfrm>
            <a:off x="12931378" y="1216895"/>
            <a:ext cx="10690825" cy="1087477"/>
          </a:xfrm>
          <a:prstGeom prst="rect">
            <a:avLst/>
          </a:prstGeom>
        </p:spPr>
        <p:txBody>
          <a:bodyPr anchor="ctr"/>
          <a:lstStyle/>
          <a:p>
            <a:r>
              <a:rPr lang="en-US" b="1" dirty="0"/>
              <a:t>Basics of Ultrasound Physics</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DDCFDAD6-2D27-02EC-2E8E-BB2BD3ACCD38}"/>
              </a:ext>
            </a:extLst>
          </p:cNvPr>
          <p:cNvSpPr txBox="1">
            <a:spLocks noGrp="1"/>
          </p:cNvSpPr>
          <p:nvPr>
            <p:ph type="body" idx="14"/>
          </p:nvPr>
        </p:nvSpPr>
        <p:spPr>
          <a:xfrm>
            <a:off x="12441383" y="2454237"/>
            <a:ext cx="11180820" cy="9495548"/>
          </a:xfrm>
          <a:prstGeom prst="rect">
            <a:avLst/>
          </a:prstGeom>
        </p:spPr>
        <p:txBody>
          <a:bodyPr/>
          <a:lstStyle/>
          <a:p>
            <a:pPr marL="0" lvl="0" indent="0" algn="ctr"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3600" b="1" dirty="0"/>
              <a:t>Why use Ultrasound Gel?</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Eliminates Air - </a:t>
            </a:r>
            <a:r>
              <a:rPr lang="en-US" sz="3200" dirty="0"/>
              <a:t>Sound waves DON’T travel well through air</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US Gel fills in any air space between the transducer &amp; skin to produce a better image</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Matches the </a:t>
            </a:r>
            <a:r>
              <a:rPr lang="en-US" sz="3600" i="1" dirty="0"/>
              <a:t>acoustic impedance </a:t>
            </a:r>
            <a:r>
              <a:rPr lang="en-US" sz="3600" dirty="0"/>
              <a:t>of soft tissue</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Acoustic Impedance: The resistance that US waves experience as the travel through a medium</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The gel has a similar acoustic impedance to soft tissues, which helps ensure the US waves are completely transmitted, thereby producing a higher quality image </a:t>
            </a:r>
            <a:endParaRPr sz="3200" dirty="0"/>
          </a:p>
        </p:txBody>
      </p:sp>
      <p:sp>
        <p:nvSpPr>
          <p:cNvPr id="309" name="Slide Number">
            <a:extLst>
              <a:ext uri="{FF2B5EF4-FFF2-40B4-BE49-F238E27FC236}">
                <a16:creationId xmlns:a16="http://schemas.microsoft.com/office/drawing/2014/main" id="{8D422F40-8EF7-29D5-A799-B1173BE16D2F}"/>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10</a:t>
            </a:fld>
            <a:endParaRPr/>
          </a:p>
        </p:txBody>
      </p:sp>
      <p:pic>
        <p:nvPicPr>
          <p:cNvPr id="2" name="Picture 2" descr="The Science Behind Ultrasound Gel: How it Improves Image Quality and  Patient Comfort">
            <a:extLst>
              <a:ext uri="{FF2B5EF4-FFF2-40B4-BE49-F238E27FC236}">
                <a16:creationId xmlns:a16="http://schemas.microsoft.com/office/drawing/2014/main" id="{9B2C820B-19E5-D5A0-CC1B-F5E9A65F26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807"/>
          <a:stretch/>
        </p:blipFill>
        <p:spPr bwMode="auto">
          <a:xfrm>
            <a:off x="2391142" y="201783"/>
            <a:ext cx="7717580" cy="66562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Science Behind Ultrasound Gel: How it Improves Image Quality and  Patient Comfort">
            <a:extLst>
              <a:ext uri="{FF2B5EF4-FFF2-40B4-BE49-F238E27FC236}">
                <a16:creationId xmlns:a16="http://schemas.microsoft.com/office/drawing/2014/main" id="{5A576477-17AF-4AE2-A7D7-C0297CB107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426"/>
          <a:stretch/>
        </p:blipFill>
        <p:spPr bwMode="auto">
          <a:xfrm>
            <a:off x="1572062" y="6858000"/>
            <a:ext cx="9355740" cy="665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3890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E3DC3-49FC-F87B-8537-B1C6C3B63320}"/>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1ADC5B8A-4B0D-4556-887C-B2F54BE0CE78}"/>
              </a:ext>
            </a:extLst>
          </p:cNvPr>
          <p:cNvSpPr txBox="1">
            <a:spLocks noGrp="1"/>
          </p:cNvSpPr>
          <p:nvPr>
            <p:ph type="body" idx="13"/>
          </p:nvPr>
        </p:nvSpPr>
        <p:spPr>
          <a:xfrm>
            <a:off x="12931378" y="1216895"/>
            <a:ext cx="10690825" cy="1087477"/>
          </a:xfrm>
          <a:prstGeom prst="rect">
            <a:avLst/>
          </a:prstGeom>
        </p:spPr>
        <p:txBody>
          <a:bodyPr anchor="ctr"/>
          <a:lstStyle/>
          <a:p>
            <a:r>
              <a:rPr lang="en-US" b="1" dirty="0"/>
              <a:t>Transducer Selection</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4149B846-C00A-C890-DF32-ED115B4D76EA}"/>
              </a:ext>
            </a:extLst>
          </p:cNvPr>
          <p:cNvSpPr txBox="1">
            <a:spLocks noGrp="1"/>
          </p:cNvSpPr>
          <p:nvPr>
            <p:ph type="body" idx="14"/>
          </p:nvPr>
        </p:nvSpPr>
        <p:spPr>
          <a:xfrm>
            <a:off x="12441382" y="2842163"/>
            <a:ext cx="11942617" cy="8944821"/>
          </a:xfrm>
          <a:prstGeom prst="rect">
            <a:avLst/>
          </a:prstGeom>
        </p:spPr>
        <p:txBody>
          <a:bodyPr/>
          <a:lstStyle/>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b="1" dirty="0"/>
              <a:t>Linear Probe</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Higher frequency = Better resolution for more superficial structures</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b="1" dirty="0"/>
              <a:t>Curvilinear Probe </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Lower Frequency = Better penetration for deeper structures</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b="1" dirty="0"/>
              <a:t>Hockey Stick Probe (linear)</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Typically has the highest frequency</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b="1" dirty="0"/>
              <a:t>Many others</a:t>
            </a:r>
          </a:p>
        </p:txBody>
      </p:sp>
      <p:sp>
        <p:nvSpPr>
          <p:cNvPr id="309" name="Slide Number">
            <a:extLst>
              <a:ext uri="{FF2B5EF4-FFF2-40B4-BE49-F238E27FC236}">
                <a16:creationId xmlns:a16="http://schemas.microsoft.com/office/drawing/2014/main" id="{32E7026E-33DB-CB22-8BEA-3178E5B2E50A}"/>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11</a:t>
            </a:fld>
            <a:endParaRPr/>
          </a:p>
        </p:txBody>
      </p:sp>
      <p:pic>
        <p:nvPicPr>
          <p:cNvPr id="8" name="Picture 7">
            <a:extLst>
              <a:ext uri="{FF2B5EF4-FFF2-40B4-BE49-F238E27FC236}">
                <a16:creationId xmlns:a16="http://schemas.microsoft.com/office/drawing/2014/main" id="{8A43AD1C-0155-4DE5-B729-B162995F5CBA}"/>
              </a:ext>
            </a:extLst>
          </p:cNvPr>
          <p:cNvPicPr>
            <a:picLocks noChangeAspect="1"/>
          </p:cNvPicPr>
          <p:nvPr/>
        </p:nvPicPr>
        <p:blipFill>
          <a:blip r:embed="rId3"/>
          <a:stretch>
            <a:fillRect/>
          </a:stretch>
        </p:blipFill>
        <p:spPr>
          <a:xfrm>
            <a:off x="439729" y="3326812"/>
            <a:ext cx="11502890" cy="3531188"/>
          </a:xfrm>
          <a:prstGeom prst="rect">
            <a:avLst/>
          </a:prstGeom>
        </p:spPr>
      </p:pic>
      <p:pic>
        <p:nvPicPr>
          <p:cNvPr id="9" name="Picture 8">
            <a:extLst>
              <a:ext uri="{FF2B5EF4-FFF2-40B4-BE49-F238E27FC236}">
                <a16:creationId xmlns:a16="http://schemas.microsoft.com/office/drawing/2014/main" id="{39D733F9-6EA9-D63C-2E9A-0197BA1836C0}"/>
              </a:ext>
            </a:extLst>
          </p:cNvPr>
          <p:cNvPicPr>
            <a:picLocks noChangeAspect="1"/>
          </p:cNvPicPr>
          <p:nvPr/>
        </p:nvPicPr>
        <p:blipFill rotWithShape="1">
          <a:blip r:embed="rId4"/>
          <a:srcRect l="361"/>
          <a:stretch/>
        </p:blipFill>
        <p:spPr>
          <a:xfrm>
            <a:off x="1565719" y="7874613"/>
            <a:ext cx="9452500" cy="5039318"/>
          </a:xfrm>
          <a:prstGeom prst="rect">
            <a:avLst/>
          </a:prstGeom>
        </p:spPr>
      </p:pic>
      <p:pic>
        <p:nvPicPr>
          <p:cNvPr id="11" name="Picture 2" descr="Vscan Air™ | GE HealthCare">
            <a:extLst>
              <a:ext uri="{FF2B5EF4-FFF2-40B4-BE49-F238E27FC236}">
                <a16:creationId xmlns:a16="http://schemas.microsoft.com/office/drawing/2014/main" id="{56CB12FE-A304-C038-EF1F-4E93306D8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260" y="305943"/>
            <a:ext cx="4632521" cy="347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8136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5275-D3A6-7B91-C0CF-9A95E18BCE06}"/>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805AA298-D9B2-5732-3F43-001246983D73}"/>
              </a:ext>
            </a:extLst>
          </p:cNvPr>
          <p:cNvSpPr txBox="1">
            <a:spLocks noGrp="1"/>
          </p:cNvSpPr>
          <p:nvPr>
            <p:ph type="body" idx="13"/>
          </p:nvPr>
        </p:nvSpPr>
        <p:spPr>
          <a:xfrm>
            <a:off x="12931378" y="1216895"/>
            <a:ext cx="10690825" cy="1087477"/>
          </a:xfrm>
          <a:prstGeom prst="rect">
            <a:avLst/>
          </a:prstGeom>
        </p:spPr>
        <p:txBody>
          <a:bodyPr anchor="ctr"/>
          <a:lstStyle/>
          <a:p>
            <a:r>
              <a:rPr lang="en-US" b="1" dirty="0"/>
              <a:t>Basics of Ultrasound Physics</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A376D845-9921-8CCE-B92D-D3C6172A9B8F}"/>
              </a:ext>
            </a:extLst>
          </p:cNvPr>
          <p:cNvSpPr txBox="1">
            <a:spLocks noGrp="1"/>
          </p:cNvSpPr>
          <p:nvPr>
            <p:ph type="body" idx="14"/>
          </p:nvPr>
        </p:nvSpPr>
        <p:spPr>
          <a:xfrm>
            <a:off x="12441383" y="2481946"/>
            <a:ext cx="11548714" cy="10357323"/>
          </a:xfrm>
          <a:prstGeom prst="rect">
            <a:avLst/>
          </a:prstGeom>
        </p:spPr>
        <p:txBody>
          <a:bodyPr/>
          <a:lstStyle/>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Echoes – Reflections of sound that return to the probe</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Incidence – The angle at which US waves hit a structure</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Flat perpendicular angle of incidence = Highest percentage of echoes reflected back to the transducer to produce a clearer image</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Oblique angles of incidence = Scattered reflection of the sound waves, with less being directed back towards transducer, producing a blurry or suboptimal image.</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Scattering – Redirection of sound waves in many directions due to hitting a “rough” or irregular surface </a:t>
            </a:r>
          </a:p>
          <a:p>
            <a:pPr lvl="1"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Torn/damaged tissue or heterogenous media (e.g., cysts) </a:t>
            </a:r>
            <a:endParaRPr sz="3200" dirty="0"/>
          </a:p>
        </p:txBody>
      </p:sp>
      <p:sp>
        <p:nvSpPr>
          <p:cNvPr id="309" name="Slide Number">
            <a:extLst>
              <a:ext uri="{FF2B5EF4-FFF2-40B4-BE49-F238E27FC236}">
                <a16:creationId xmlns:a16="http://schemas.microsoft.com/office/drawing/2014/main" id="{73BC7F1F-E65A-F884-C90A-DDB644AF294B}"/>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12</a:t>
            </a:fld>
            <a:endParaRPr/>
          </a:p>
        </p:txBody>
      </p:sp>
      <p:pic>
        <p:nvPicPr>
          <p:cNvPr id="2" name="Picture 1" descr="A diagram of a laser sintering procedure&#10;&#10;Description automatically generated with medium confidence">
            <a:extLst>
              <a:ext uri="{FF2B5EF4-FFF2-40B4-BE49-F238E27FC236}">
                <a16:creationId xmlns:a16="http://schemas.microsoft.com/office/drawing/2014/main" id="{1BF41B0B-12FF-006E-27D8-C61D905CB474}"/>
              </a:ext>
            </a:extLst>
          </p:cNvPr>
          <p:cNvPicPr>
            <a:picLocks noChangeAspect="1"/>
          </p:cNvPicPr>
          <p:nvPr/>
        </p:nvPicPr>
        <p:blipFill rotWithShape="1">
          <a:blip r:embed="rId3"/>
          <a:srcRect l="4907" t="5319" r="4367" b="4462"/>
          <a:stretch/>
        </p:blipFill>
        <p:spPr>
          <a:xfrm>
            <a:off x="629498" y="997903"/>
            <a:ext cx="10823125" cy="6935947"/>
          </a:xfrm>
          <a:prstGeom prst="rect">
            <a:avLst/>
          </a:prstGeom>
        </p:spPr>
      </p:pic>
      <p:grpSp>
        <p:nvGrpSpPr>
          <p:cNvPr id="3" name="Group 2">
            <a:extLst>
              <a:ext uri="{FF2B5EF4-FFF2-40B4-BE49-F238E27FC236}">
                <a16:creationId xmlns:a16="http://schemas.microsoft.com/office/drawing/2014/main" id="{CA02F85F-FF25-80A6-0450-76896F6BDE2C}"/>
              </a:ext>
            </a:extLst>
          </p:cNvPr>
          <p:cNvGrpSpPr/>
          <p:nvPr/>
        </p:nvGrpSpPr>
        <p:grpSpPr>
          <a:xfrm>
            <a:off x="2415065" y="7933850"/>
            <a:ext cx="6203505" cy="5540218"/>
            <a:chOff x="7640766" y="4046107"/>
            <a:chExt cx="3659649" cy="3001792"/>
          </a:xfrm>
        </p:grpSpPr>
        <p:pic>
          <p:nvPicPr>
            <p:cNvPr id="9" name="Picture 8" descr="A diagram of a wave&#10;&#10;Description automatically generated">
              <a:extLst>
                <a:ext uri="{FF2B5EF4-FFF2-40B4-BE49-F238E27FC236}">
                  <a16:creationId xmlns:a16="http://schemas.microsoft.com/office/drawing/2014/main" id="{047C20F9-0D24-996F-A60D-24D99A9F95A7}"/>
                </a:ext>
              </a:extLst>
            </p:cNvPr>
            <p:cNvPicPr>
              <a:picLocks noChangeAspect="1"/>
            </p:cNvPicPr>
            <p:nvPr/>
          </p:nvPicPr>
          <p:blipFill>
            <a:blip r:embed="rId4"/>
            <a:stretch>
              <a:fillRect/>
            </a:stretch>
          </p:blipFill>
          <p:spPr>
            <a:xfrm>
              <a:off x="8385561" y="4046107"/>
              <a:ext cx="2914854" cy="3001792"/>
            </a:xfrm>
            <a:prstGeom prst="rect">
              <a:avLst/>
            </a:prstGeom>
          </p:spPr>
        </p:pic>
        <p:pic>
          <p:nvPicPr>
            <p:cNvPr id="10" name="Picture 9">
              <a:extLst>
                <a:ext uri="{FF2B5EF4-FFF2-40B4-BE49-F238E27FC236}">
                  <a16:creationId xmlns:a16="http://schemas.microsoft.com/office/drawing/2014/main" id="{F6FB636E-089E-5E5F-16F3-02544C81B168}"/>
                </a:ext>
              </a:extLst>
            </p:cNvPr>
            <p:cNvPicPr>
              <a:picLocks noChangeAspect="1"/>
            </p:cNvPicPr>
            <p:nvPr/>
          </p:nvPicPr>
          <p:blipFill rotWithShape="1">
            <a:blip r:embed="rId5"/>
            <a:srcRect l="12481" r="69172" b="36554"/>
            <a:stretch/>
          </p:blipFill>
          <p:spPr>
            <a:xfrm rot="16200000">
              <a:off x="8017787" y="4758983"/>
              <a:ext cx="701191" cy="1455234"/>
            </a:xfrm>
            <a:prstGeom prst="rect">
              <a:avLst/>
            </a:prstGeom>
          </p:spPr>
        </p:pic>
      </p:grpSp>
    </p:spTree>
    <p:extLst>
      <p:ext uri="{BB962C8B-B14F-4D97-AF65-F5344CB8AC3E}">
        <p14:creationId xmlns:p14="http://schemas.microsoft.com/office/powerpoint/2010/main" val="73532346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0E4E-B528-CABE-539E-A8788601B281}"/>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A638376E-9393-AFD4-C2A8-C01BE5A21F7F}"/>
              </a:ext>
            </a:extLst>
          </p:cNvPr>
          <p:cNvSpPr txBox="1">
            <a:spLocks noGrp="1"/>
          </p:cNvSpPr>
          <p:nvPr>
            <p:ph type="body" idx="13"/>
          </p:nvPr>
        </p:nvSpPr>
        <p:spPr>
          <a:xfrm>
            <a:off x="12931378" y="724453"/>
            <a:ext cx="11058719" cy="2072362"/>
          </a:xfrm>
          <a:prstGeom prst="rect">
            <a:avLst/>
          </a:prstGeom>
        </p:spPr>
        <p:txBody>
          <a:bodyPr anchor="ctr"/>
          <a:lstStyle/>
          <a:p>
            <a:r>
              <a:rPr lang="en-US" b="1" dirty="0"/>
              <a:t>Manipulation of the Transducer</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989236C2-98D7-3765-F960-D73CD445D191}"/>
              </a:ext>
            </a:extLst>
          </p:cNvPr>
          <p:cNvSpPr txBox="1">
            <a:spLocks noGrp="1"/>
          </p:cNvSpPr>
          <p:nvPr>
            <p:ph type="body" idx="14"/>
          </p:nvPr>
        </p:nvSpPr>
        <p:spPr>
          <a:xfrm>
            <a:off x="12441382" y="2842163"/>
            <a:ext cx="11942617" cy="8124083"/>
          </a:xfrm>
          <a:prstGeom prst="rect">
            <a:avLst/>
          </a:prstGeom>
        </p:spPr>
        <p:txBody>
          <a:bodyPr/>
          <a:lstStyle/>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Ensure simultaneous contact with: </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Transducer </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Skin Surface (ultrasound gel)</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Examiner’s hand</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Maintain proper pressure and control of the transducer on the skin</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Orientation marker</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endParaRPr lang="en-US" sz="3600" dirty="0"/>
          </a:p>
        </p:txBody>
      </p:sp>
      <p:sp>
        <p:nvSpPr>
          <p:cNvPr id="309" name="Slide Number">
            <a:extLst>
              <a:ext uri="{FF2B5EF4-FFF2-40B4-BE49-F238E27FC236}">
                <a16:creationId xmlns:a16="http://schemas.microsoft.com/office/drawing/2014/main" id="{10D7260A-A987-54FB-A3AE-BAB7323B2744}"/>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13</a:t>
            </a:fld>
            <a:endParaRPr/>
          </a:p>
        </p:txBody>
      </p:sp>
      <p:pic>
        <p:nvPicPr>
          <p:cNvPr id="2" name="Picture 4" descr="Ultrasound Machine Basics-Knobology ...">
            <a:extLst>
              <a:ext uri="{FF2B5EF4-FFF2-40B4-BE49-F238E27FC236}">
                <a16:creationId xmlns:a16="http://schemas.microsoft.com/office/drawing/2014/main" id="{ACD9F041-1B45-7AB0-F211-D79DDE8C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8350" y="8709905"/>
            <a:ext cx="5301650" cy="37868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0C130C-D416-C4BA-2648-FD5A32E67833}"/>
              </a:ext>
            </a:extLst>
          </p:cNvPr>
          <p:cNvPicPr>
            <a:picLocks noChangeAspect="1"/>
          </p:cNvPicPr>
          <p:nvPr/>
        </p:nvPicPr>
        <p:blipFill rotWithShape="1">
          <a:blip r:embed="rId4"/>
          <a:srcRect r="50122"/>
          <a:stretch/>
        </p:blipFill>
        <p:spPr>
          <a:xfrm>
            <a:off x="187676" y="7641189"/>
            <a:ext cx="6178471" cy="4724818"/>
          </a:xfrm>
          <a:prstGeom prst="rect">
            <a:avLst/>
          </a:prstGeom>
        </p:spPr>
      </p:pic>
      <p:pic>
        <p:nvPicPr>
          <p:cNvPr id="10" name="Picture 9">
            <a:extLst>
              <a:ext uri="{FF2B5EF4-FFF2-40B4-BE49-F238E27FC236}">
                <a16:creationId xmlns:a16="http://schemas.microsoft.com/office/drawing/2014/main" id="{3BD97C47-4819-B022-141D-1469A2247AB3}"/>
              </a:ext>
            </a:extLst>
          </p:cNvPr>
          <p:cNvPicPr>
            <a:picLocks noChangeAspect="1"/>
          </p:cNvPicPr>
          <p:nvPr/>
        </p:nvPicPr>
        <p:blipFill rotWithShape="1">
          <a:blip r:embed="rId4"/>
          <a:srcRect l="50122"/>
          <a:stretch/>
        </p:blipFill>
        <p:spPr>
          <a:xfrm>
            <a:off x="5835395" y="7641189"/>
            <a:ext cx="6178471" cy="4724818"/>
          </a:xfrm>
          <a:prstGeom prst="rect">
            <a:avLst/>
          </a:prstGeom>
        </p:spPr>
      </p:pic>
      <p:pic>
        <p:nvPicPr>
          <p:cNvPr id="11" name="Picture 2" descr="in-plane needle approach">
            <a:extLst>
              <a:ext uri="{FF2B5EF4-FFF2-40B4-BE49-F238E27FC236}">
                <a16:creationId xmlns:a16="http://schemas.microsoft.com/office/drawing/2014/main" id="{329A6654-F108-5D53-E0A1-9742F424C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9" y="1890540"/>
            <a:ext cx="12056258" cy="490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766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B7E41-B6CC-469E-8426-C5CBDCCEDC92}"/>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6B5434D8-CE0D-4020-71A8-B7802D052F01}"/>
              </a:ext>
            </a:extLst>
          </p:cNvPr>
          <p:cNvSpPr txBox="1">
            <a:spLocks noGrp="1"/>
          </p:cNvSpPr>
          <p:nvPr>
            <p:ph type="body" idx="13"/>
          </p:nvPr>
        </p:nvSpPr>
        <p:spPr>
          <a:xfrm>
            <a:off x="12931378" y="724453"/>
            <a:ext cx="11058719" cy="2072362"/>
          </a:xfrm>
          <a:prstGeom prst="rect">
            <a:avLst/>
          </a:prstGeom>
        </p:spPr>
        <p:txBody>
          <a:bodyPr anchor="ctr"/>
          <a:lstStyle/>
          <a:p>
            <a:r>
              <a:rPr lang="en-US" b="1" dirty="0"/>
              <a:t>Manipulation of the Transducer</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07A0331B-27AF-B49D-E6E6-9FD935465B4F}"/>
              </a:ext>
            </a:extLst>
          </p:cNvPr>
          <p:cNvSpPr txBox="1">
            <a:spLocks noGrp="1"/>
          </p:cNvSpPr>
          <p:nvPr>
            <p:ph type="body" idx="14"/>
          </p:nvPr>
        </p:nvSpPr>
        <p:spPr>
          <a:xfrm>
            <a:off x="12801599" y="3202380"/>
            <a:ext cx="10252363" cy="6553974"/>
          </a:xfrm>
          <a:prstGeom prst="rect">
            <a:avLst/>
          </a:prstGeom>
        </p:spPr>
        <p:txBody>
          <a:bodyPr/>
          <a:lstStyle/>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800" dirty="0"/>
              <a:t>Heel-toe</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800" dirty="0"/>
              <a:t>Wag-tilt</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800" dirty="0"/>
              <a:t>Rotation</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800" dirty="0"/>
              <a:t>Slide</a:t>
            </a:r>
          </a:p>
          <a:p>
            <a:pPr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800" dirty="0"/>
              <a:t>Pressure (Sono-palpation)</a:t>
            </a:r>
          </a:p>
        </p:txBody>
      </p:sp>
      <p:sp>
        <p:nvSpPr>
          <p:cNvPr id="309" name="Slide Number">
            <a:extLst>
              <a:ext uri="{FF2B5EF4-FFF2-40B4-BE49-F238E27FC236}">
                <a16:creationId xmlns:a16="http://schemas.microsoft.com/office/drawing/2014/main" id="{355282E2-7854-78D9-F925-0995BDB17F91}"/>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14</a:t>
            </a:fld>
            <a:endParaRPr/>
          </a:p>
        </p:txBody>
      </p:sp>
      <p:pic>
        <p:nvPicPr>
          <p:cNvPr id="8" name="Picture 2" descr="image">
            <a:extLst>
              <a:ext uri="{FF2B5EF4-FFF2-40B4-BE49-F238E27FC236}">
                <a16:creationId xmlns:a16="http://schemas.microsoft.com/office/drawing/2014/main" id="{4DA93BE1-FB54-198A-A5C1-CF1DD92982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99"/>
          <a:stretch/>
        </p:blipFill>
        <p:spPr bwMode="auto">
          <a:xfrm>
            <a:off x="622123" y="7564733"/>
            <a:ext cx="10728399" cy="43057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a:extLst>
              <a:ext uri="{FF2B5EF4-FFF2-40B4-BE49-F238E27FC236}">
                <a16:creationId xmlns:a16="http://schemas.microsoft.com/office/drawing/2014/main" id="{78DC137D-C878-B863-D79B-732D394BB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092"/>
          <a:stretch/>
        </p:blipFill>
        <p:spPr bwMode="auto">
          <a:xfrm>
            <a:off x="622122" y="1845494"/>
            <a:ext cx="10728399" cy="48133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747861C-3646-D567-BF3E-535064FBA828}"/>
              </a:ext>
            </a:extLst>
          </p:cNvPr>
          <p:cNvSpPr txBox="1"/>
          <p:nvPr/>
        </p:nvSpPr>
        <p:spPr>
          <a:xfrm>
            <a:off x="622121" y="5676153"/>
            <a:ext cx="5346243" cy="861774"/>
          </a:xfrm>
          <a:prstGeom prst="rect">
            <a:avLst/>
          </a:prstGeom>
          <a:noFill/>
        </p:spPr>
        <p:txBody>
          <a:bodyPr wrap="square" rtlCol="0" anchor="b">
            <a:spAutoFit/>
          </a:bodyPr>
          <a:lstStyle/>
          <a:p>
            <a:pPr algn="ctr"/>
            <a:r>
              <a:rPr lang="en-US" dirty="0">
                <a:solidFill>
                  <a:schemeClr val="bg1"/>
                </a:solidFill>
                <a:latin typeface="Georgia" panose="02040502050405020303" pitchFamily="18" charset="0"/>
              </a:rPr>
              <a:t>Heel</a:t>
            </a:r>
          </a:p>
        </p:txBody>
      </p:sp>
      <p:sp>
        <p:nvSpPr>
          <p:cNvPr id="13" name="TextBox 12">
            <a:extLst>
              <a:ext uri="{FF2B5EF4-FFF2-40B4-BE49-F238E27FC236}">
                <a16:creationId xmlns:a16="http://schemas.microsoft.com/office/drawing/2014/main" id="{F4F4C637-8510-C34D-40C7-816802B9F674}"/>
              </a:ext>
            </a:extLst>
          </p:cNvPr>
          <p:cNvSpPr txBox="1"/>
          <p:nvPr/>
        </p:nvSpPr>
        <p:spPr>
          <a:xfrm>
            <a:off x="5968365" y="5676153"/>
            <a:ext cx="5382156" cy="861774"/>
          </a:xfrm>
          <a:prstGeom prst="rect">
            <a:avLst/>
          </a:prstGeom>
          <a:noFill/>
        </p:spPr>
        <p:txBody>
          <a:bodyPr wrap="square" rtlCol="0" anchor="b">
            <a:spAutoFit/>
          </a:bodyPr>
          <a:lstStyle/>
          <a:p>
            <a:pPr algn="ctr"/>
            <a:r>
              <a:rPr lang="en-US" dirty="0">
                <a:solidFill>
                  <a:schemeClr val="bg1"/>
                </a:solidFill>
                <a:latin typeface="Georgia" panose="02040502050405020303" pitchFamily="18" charset="0"/>
              </a:rPr>
              <a:t>Toe</a:t>
            </a:r>
          </a:p>
        </p:txBody>
      </p:sp>
      <p:sp>
        <p:nvSpPr>
          <p:cNvPr id="14" name="TextBox 13">
            <a:extLst>
              <a:ext uri="{FF2B5EF4-FFF2-40B4-BE49-F238E27FC236}">
                <a16:creationId xmlns:a16="http://schemas.microsoft.com/office/drawing/2014/main" id="{417CA80A-7267-5665-AB90-3B99D5B7AF84}"/>
              </a:ext>
            </a:extLst>
          </p:cNvPr>
          <p:cNvSpPr txBox="1"/>
          <p:nvPr/>
        </p:nvSpPr>
        <p:spPr>
          <a:xfrm>
            <a:off x="622122" y="10914430"/>
            <a:ext cx="5346242" cy="861774"/>
          </a:xfrm>
          <a:prstGeom prst="rect">
            <a:avLst/>
          </a:prstGeom>
          <a:noFill/>
        </p:spPr>
        <p:txBody>
          <a:bodyPr wrap="square" rtlCol="0" anchor="ctr" anchorCtr="0">
            <a:spAutoFit/>
          </a:bodyPr>
          <a:lstStyle/>
          <a:p>
            <a:pPr algn="ctr"/>
            <a:r>
              <a:rPr lang="en-US" dirty="0">
                <a:solidFill>
                  <a:schemeClr val="bg1"/>
                </a:solidFill>
                <a:latin typeface="Georgia" panose="02040502050405020303" pitchFamily="18" charset="0"/>
              </a:rPr>
              <a:t>Wag</a:t>
            </a:r>
          </a:p>
        </p:txBody>
      </p:sp>
      <p:sp>
        <p:nvSpPr>
          <p:cNvPr id="15" name="TextBox 14">
            <a:extLst>
              <a:ext uri="{FF2B5EF4-FFF2-40B4-BE49-F238E27FC236}">
                <a16:creationId xmlns:a16="http://schemas.microsoft.com/office/drawing/2014/main" id="{F7FB5CAB-2756-19D6-992D-BBBE69F870FA}"/>
              </a:ext>
            </a:extLst>
          </p:cNvPr>
          <p:cNvSpPr txBox="1"/>
          <p:nvPr/>
        </p:nvSpPr>
        <p:spPr>
          <a:xfrm>
            <a:off x="5968365" y="10914431"/>
            <a:ext cx="5382156" cy="861774"/>
          </a:xfrm>
          <a:prstGeom prst="rect">
            <a:avLst/>
          </a:prstGeom>
          <a:noFill/>
        </p:spPr>
        <p:txBody>
          <a:bodyPr wrap="square" rtlCol="0" anchor="ctr" anchorCtr="0">
            <a:spAutoFit/>
          </a:bodyPr>
          <a:lstStyle/>
          <a:p>
            <a:pPr algn="ctr"/>
            <a:r>
              <a:rPr lang="en-US" dirty="0">
                <a:solidFill>
                  <a:schemeClr val="bg1"/>
                </a:solidFill>
                <a:latin typeface="Georgia" panose="02040502050405020303" pitchFamily="18" charset="0"/>
              </a:rPr>
              <a:t>Tilt</a:t>
            </a:r>
          </a:p>
        </p:txBody>
      </p:sp>
    </p:spTree>
    <p:extLst>
      <p:ext uri="{BB962C8B-B14F-4D97-AF65-F5344CB8AC3E}">
        <p14:creationId xmlns:p14="http://schemas.microsoft.com/office/powerpoint/2010/main" val="68390562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72B53-01A2-CE81-E2D7-D823EF9C00AD}"/>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AA3138D8-237B-1275-C4D9-3BDC0D372947}"/>
              </a:ext>
            </a:extLst>
          </p:cNvPr>
          <p:cNvSpPr txBox="1">
            <a:spLocks noGrp="1"/>
          </p:cNvSpPr>
          <p:nvPr>
            <p:ph type="body" idx="13"/>
          </p:nvPr>
        </p:nvSpPr>
        <p:spPr>
          <a:xfrm>
            <a:off x="12931378" y="1078350"/>
            <a:ext cx="11058719" cy="1087477"/>
          </a:xfrm>
          <a:prstGeom prst="rect">
            <a:avLst/>
          </a:prstGeom>
        </p:spPr>
        <p:txBody>
          <a:bodyPr anchor="ctr"/>
          <a:lstStyle/>
          <a:p>
            <a:r>
              <a:rPr lang="en-US" b="1" dirty="0"/>
              <a:t>Terminology</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8A042472-FB60-B24C-06B9-54700D3E7DBD}"/>
              </a:ext>
            </a:extLst>
          </p:cNvPr>
          <p:cNvSpPr txBox="1">
            <a:spLocks noGrp="1"/>
          </p:cNvSpPr>
          <p:nvPr>
            <p:ph type="body" idx="14"/>
          </p:nvPr>
        </p:nvSpPr>
        <p:spPr>
          <a:xfrm>
            <a:off x="12801599" y="2343401"/>
            <a:ext cx="10252363" cy="10869835"/>
          </a:xfrm>
          <a:prstGeom prst="rect">
            <a:avLst/>
          </a:prstGeom>
        </p:spPr>
        <p:txBody>
          <a:bodyPr/>
          <a:lstStyle/>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4400" b="1" dirty="0"/>
              <a:t>Echogenicity</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The property of a medium to reflect or transmit US waves</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Relative Terms - Comparison to normal echogenicity of the tissue or structures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Isoechoic (e.g., muscles)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Hypoechoic (e.g., solid cysts)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Hyperechoic (e.g., bone, tendons or ligaments)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Anechoic (e.g., vessels or fluid pockets)</a:t>
            </a:r>
          </a:p>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endParaRPr lang="en-US" sz="4400" dirty="0"/>
          </a:p>
        </p:txBody>
      </p:sp>
      <p:sp>
        <p:nvSpPr>
          <p:cNvPr id="309" name="Slide Number">
            <a:extLst>
              <a:ext uri="{FF2B5EF4-FFF2-40B4-BE49-F238E27FC236}">
                <a16:creationId xmlns:a16="http://schemas.microsoft.com/office/drawing/2014/main" id="{1DCD7C98-7A9E-3837-E44E-869E1EBCDC96}"/>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15</a:t>
            </a:fld>
            <a:endParaRPr/>
          </a:p>
        </p:txBody>
      </p:sp>
      <p:pic>
        <p:nvPicPr>
          <p:cNvPr id="2" name="Picture 1">
            <a:extLst>
              <a:ext uri="{FF2B5EF4-FFF2-40B4-BE49-F238E27FC236}">
                <a16:creationId xmlns:a16="http://schemas.microsoft.com/office/drawing/2014/main" id="{6E53AB10-EAEE-F3A6-DDD8-53D6B7F3FCB5}"/>
              </a:ext>
            </a:extLst>
          </p:cNvPr>
          <p:cNvPicPr>
            <a:picLocks noChangeAspect="1"/>
          </p:cNvPicPr>
          <p:nvPr/>
        </p:nvPicPr>
        <p:blipFill>
          <a:blip r:embed="rId3"/>
          <a:stretch>
            <a:fillRect/>
          </a:stretch>
        </p:blipFill>
        <p:spPr>
          <a:xfrm>
            <a:off x="186028" y="3479447"/>
            <a:ext cx="11783550" cy="6757105"/>
          </a:xfrm>
          <a:prstGeom prst="rect">
            <a:avLst/>
          </a:prstGeom>
        </p:spPr>
      </p:pic>
    </p:spTree>
    <p:extLst>
      <p:ext uri="{BB962C8B-B14F-4D97-AF65-F5344CB8AC3E}">
        <p14:creationId xmlns:p14="http://schemas.microsoft.com/office/powerpoint/2010/main" val="40897845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DACA-6FBF-2D05-C157-BC5CE93777FB}"/>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62CCE1E3-3473-3737-B438-2CCCEA969B3C}"/>
              </a:ext>
            </a:extLst>
          </p:cNvPr>
          <p:cNvSpPr txBox="1">
            <a:spLocks noGrp="1"/>
          </p:cNvSpPr>
          <p:nvPr>
            <p:ph type="body" idx="13"/>
          </p:nvPr>
        </p:nvSpPr>
        <p:spPr>
          <a:xfrm>
            <a:off x="12931378" y="1078350"/>
            <a:ext cx="11058719" cy="1087477"/>
          </a:xfrm>
          <a:prstGeom prst="rect">
            <a:avLst/>
          </a:prstGeom>
        </p:spPr>
        <p:txBody>
          <a:bodyPr anchor="ctr"/>
          <a:lstStyle/>
          <a:p>
            <a:r>
              <a:rPr lang="en-US" b="1" dirty="0"/>
              <a:t>Terminology</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48B20DDA-A084-6E24-B058-2E09FB532DBE}"/>
              </a:ext>
            </a:extLst>
          </p:cNvPr>
          <p:cNvSpPr txBox="1">
            <a:spLocks noGrp="1"/>
          </p:cNvSpPr>
          <p:nvPr>
            <p:ph type="body" idx="14"/>
          </p:nvPr>
        </p:nvSpPr>
        <p:spPr>
          <a:xfrm>
            <a:off x="12752869" y="2403792"/>
            <a:ext cx="11237227" cy="11085727"/>
          </a:xfrm>
          <a:prstGeom prst="rect">
            <a:avLst/>
          </a:prstGeom>
        </p:spPr>
        <p:txBody>
          <a:bodyPr/>
          <a:lstStyle/>
          <a:p>
            <a:pPr marL="0" lvl="1" indent="0" defTabSz="457200">
              <a:lnSpc>
                <a:spcPct val="1500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4400" b="1" dirty="0"/>
              <a:t>Orientation</a:t>
            </a:r>
            <a:endParaRPr lang="en-US" sz="3600" b="1" dirty="0"/>
          </a:p>
          <a:p>
            <a:pPr marL="635000" lvl="1"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Must visualize structures in both planes to recreate the 3D image of the structure you are looking at</a:t>
            </a:r>
          </a:p>
          <a:p>
            <a:pPr marL="635000" lvl="1"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Long Axis (Longitudinal)</a:t>
            </a:r>
          </a:p>
          <a:p>
            <a:pPr marL="1270000" lvl="2"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Plane parallel to the max length of a structure</a:t>
            </a:r>
          </a:p>
          <a:p>
            <a:pPr marL="635000" lvl="1"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Short Axis (Transverse) </a:t>
            </a:r>
          </a:p>
          <a:p>
            <a:pPr marL="1270000" lvl="2"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Plane perpendicular to the long-axis of the structure</a:t>
            </a:r>
          </a:p>
          <a:p>
            <a:pPr marL="635000" lvl="1"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These views can be obtained by rotating 90 deg relative to each other</a:t>
            </a:r>
          </a:p>
          <a:p>
            <a:pPr marL="1270000" lvl="2"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Use the orientation markers</a:t>
            </a:r>
          </a:p>
          <a:p>
            <a:pPr marL="1270000" lvl="2" defTabSz="457200">
              <a:lnSpc>
                <a:spcPct val="1500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Importance of proper holding technique</a:t>
            </a:r>
          </a:p>
        </p:txBody>
      </p:sp>
      <p:sp>
        <p:nvSpPr>
          <p:cNvPr id="309" name="Slide Number">
            <a:extLst>
              <a:ext uri="{FF2B5EF4-FFF2-40B4-BE49-F238E27FC236}">
                <a16:creationId xmlns:a16="http://schemas.microsoft.com/office/drawing/2014/main" id="{424C835A-45A0-1CA9-3FBA-987503C2CB20}"/>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16</a:t>
            </a:fld>
            <a:endParaRPr/>
          </a:p>
        </p:txBody>
      </p:sp>
      <p:grpSp>
        <p:nvGrpSpPr>
          <p:cNvPr id="3" name="Group 2">
            <a:extLst>
              <a:ext uri="{FF2B5EF4-FFF2-40B4-BE49-F238E27FC236}">
                <a16:creationId xmlns:a16="http://schemas.microsoft.com/office/drawing/2014/main" id="{97B7D95C-7AE5-712E-48C3-421B8618254F}"/>
              </a:ext>
            </a:extLst>
          </p:cNvPr>
          <p:cNvGrpSpPr/>
          <p:nvPr/>
        </p:nvGrpSpPr>
        <p:grpSpPr>
          <a:xfrm>
            <a:off x="2051234" y="732355"/>
            <a:ext cx="8230490" cy="6002076"/>
            <a:chOff x="7865616" y="1384918"/>
            <a:chExt cx="3613211" cy="2681056"/>
          </a:xfrm>
        </p:grpSpPr>
        <p:pic>
          <p:nvPicPr>
            <p:cNvPr id="4" name="Picture 2" descr="Transverse (short axis) and longitudinal (long axis) view of vessels. |  Download Scientific Diagram">
              <a:extLst>
                <a:ext uri="{FF2B5EF4-FFF2-40B4-BE49-F238E27FC236}">
                  <a16:creationId xmlns:a16="http://schemas.microsoft.com/office/drawing/2014/main" id="{A3D48477-5A64-9EA9-FDF0-10DC6CDD29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62" t="12483" r="3677" b="2854"/>
            <a:stretch/>
          </p:blipFill>
          <p:spPr bwMode="auto">
            <a:xfrm>
              <a:off x="7865616" y="1384918"/>
              <a:ext cx="3613211" cy="2681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0EFC5F-67EE-38C3-2EDD-A1CB70452F22}"/>
                </a:ext>
              </a:extLst>
            </p:cNvPr>
            <p:cNvSpPr txBox="1"/>
            <p:nvPr/>
          </p:nvSpPr>
          <p:spPr>
            <a:xfrm>
              <a:off x="10022801" y="2066879"/>
              <a:ext cx="993356" cy="261212"/>
            </a:xfrm>
            <a:prstGeom prst="rect">
              <a:avLst/>
            </a:prstGeom>
            <a:noFill/>
          </p:spPr>
          <p:txBody>
            <a:bodyPr wrap="square" rtlCol="0">
              <a:spAutoFit/>
            </a:bodyPr>
            <a:lstStyle/>
            <a:p>
              <a:r>
                <a:rPr lang="en-US" sz="3200" dirty="0"/>
                <a:t>Vessel</a:t>
              </a:r>
            </a:p>
          </p:txBody>
        </p:sp>
        <p:sp>
          <p:nvSpPr>
            <p:cNvPr id="6" name="TextBox 5">
              <a:extLst>
                <a:ext uri="{FF2B5EF4-FFF2-40B4-BE49-F238E27FC236}">
                  <a16:creationId xmlns:a16="http://schemas.microsoft.com/office/drawing/2014/main" id="{12312A08-990C-DA07-7408-A6D4B060DF61}"/>
                </a:ext>
              </a:extLst>
            </p:cNvPr>
            <p:cNvSpPr txBox="1"/>
            <p:nvPr/>
          </p:nvSpPr>
          <p:spPr>
            <a:xfrm>
              <a:off x="8172498" y="2120268"/>
              <a:ext cx="704475" cy="178724"/>
            </a:xfrm>
            <a:prstGeom prst="rect">
              <a:avLst/>
            </a:prstGeom>
            <a:noFill/>
          </p:spPr>
          <p:txBody>
            <a:bodyPr wrap="square" rtlCol="0">
              <a:spAutoFit/>
            </a:bodyPr>
            <a:lstStyle/>
            <a:p>
              <a:r>
                <a:rPr lang="en-US" sz="2000" dirty="0"/>
                <a:t>Vessel</a:t>
              </a:r>
            </a:p>
          </p:txBody>
        </p:sp>
        <p:sp>
          <p:nvSpPr>
            <p:cNvPr id="7" name="Triangle 6">
              <a:extLst>
                <a:ext uri="{FF2B5EF4-FFF2-40B4-BE49-F238E27FC236}">
                  <a16:creationId xmlns:a16="http://schemas.microsoft.com/office/drawing/2014/main" id="{9F240195-FBD5-C689-8EA1-3500BDC7845A}"/>
                </a:ext>
              </a:extLst>
            </p:cNvPr>
            <p:cNvSpPr/>
            <p:nvPr/>
          </p:nvSpPr>
          <p:spPr>
            <a:xfrm rot="10800000">
              <a:off x="10480634" y="2465050"/>
              <a:ext cx="215511" cy="180343"/>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Triangle 7">
              <a:extLst>
                <a:ext uri="{FF2B5EF4-FFF2-40B4-BE49-F238E27FC236}">
                  <a16:creationId xmlns:a16="http://schemas.microsoft.com/office/drawing/2014/main" id="{DEC9C7F9-975F-1613-B741-6DFBCA5CF62A}"/>
                </a:ext>
              </a:extLst>
            </p:cNvPr>
            <p:cNvSpPr/>
            <p:nvPr/>
          </p:nvSpPr>
          <p:spPr>
            <a:xfrm rot="10800000">
              <a:off x="8397600" y="2508148"/>
              <a:ext cx="215511" cy="180343"/>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9" name="TextBox 8">
            <a:extLst>
              <a:ext uri="{FF2B5EF4-FFF2-40B4-BE49-F238E27FC236}">
                <a16:creationId xmlns:a16="http://schemas.microsoft.com/office/drawing/2014/main" id="{879C19EB-D69D-05BC-06A6-1B144AFFF17B}"/>
              </a:ext>
            </a:extLst>
          </p:cNvPr>
          <p:cNvSpPr txBox="1"/>
          <p:nvPr/>
        </p:nvSpPr>
        <p:spPr>
          <a:xfrm>
            <a:off x="2458293" y="292600"/>
            <a:ext cx="2523597" cy="523220"/>
          </a:xfrm>
          <a:prstGeom prst="rect">
            <a:avLst/>
          </a:prstGeom>
          <a:noFill/>
        </p:spPr>
        <p:txBody>
          <a:bodyPr wrap="square" rtlCol="0">
            <a:spAutoFit/>
          </a:bodyPr>
          <a:lstStyle/>
          <a:p>
            <a:r>
              <a:rPr lang="en-US" sz="2800" b="1" dirty="0">
                <a:solidFill>
                  <a:schemeClr val="tx1"/>
                </a:solidFill>
              </a:rPr>
              <a:t>Short Axis</a:t>
            </a:r>
          </a:p>
        </p:txBody>
      </p:sp>
      <p:sp>
        <p:nvSpPr>
          <p:cNvPr id="10" name="TextBox 9">
            <a:extLst>
              <a:ext uri="{FF2B5EF4-FFF2-40B4-BE49-F238E27FC236}">
                <a16:creationId xmlns:a16="http://schemas.microsoft.com/office/drawing/2014/main" id="{42D1F8C8-749D-6F08-621D-6208486055E3}"/>
              </a:ext>
            </a:extLst>
          </p:cNvPr>
          <p:cNvSpPr txBox="1"/>
          <p:nvPr/>
        </p:nvSpPr>
        <p:spPr>
          <a:xfrm>
            <a:off x="6866616" y="267886"/>
            <a:ext cx="2443265" cy="523220"/>
          </a:xfrm>
          <a:prstGeom prst="rect">
            <a:avLst/>
          </a:prstGeom>
          <a:noFill/>
        </p:spPr>
        <p:txBody>
          <a:bodyPr wrap="square" rtlCol="0">
            <a:spAutoFit/>
          </a:bodyPr>
          <a:lstStyle/>
          <a:p>
            <a:r>
              <a:rPr lang="en-US" sz="2800" b="1" dirty="0">
                <a:solidFill>
                  <a:schemeClr val="tx1"/>
                </a:solidFill>
              </a:rPr>
              <a:t>Long Axis</a:t>
            </a:r>
          </a:p>
        </p:txBody>
      </p:sp>
      <p:pic>
        <p:nvPicPr>
          <p:cNvPr id="11" name="Screen Recording 2024-06-10 at 1.07.51 PM.mov">
            <a:hlinkClick r:id="" action="ppaction://media"/>
            <a:extLst>
              <a:ext uri="{FF2B5EF4-FFF2-40B4-BE49-F238E27FC236}">
                <a16:creationId xmlns:a16="http://schemas.microsoft.com/office/drawing/2014/main" id="{F7F61EF1-7577-0CFA-CDEB-C3C6D366485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27615" y="6729895"/>
            <a:ext cx="8230490" cy="6833801"/>
          </a:xfrm>
          <a:prstGeom prst="rect">
            <a:avLst/>
          </a:prstGeom>
        </p:spPr>
      </p:pic>
    </p:spTree>
    <p:extLst>
      <p:ext uri="{BB962C8B-B14F-4D97-AF65-F5344CB8AC3E}">
        <p14:creationId xmlns:p14="http://schemas.microsoft.com/office/powerpoint/2010/main" val="2919197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2BFF-B6F2-E8D0-93DE-238F5EAB96D6}"/>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9FE5DC76-DDE9-FCEC-ADA4-1E0ABE9F343B}"/>
              </a:ext>
            </a:extLst>
          </p:cNvPr>
          <p:cNvSpPr txBox="1">
            <a:spLocks noGrp="1"/>
          </p:cNvSpPr>
          <p:nvPr>
            <p:ph type="body" idx="13"/>
          </p:nvPr>
        </p:nvSpPr>
        <p:spPr>
          <a:xfrm>
            <a:off x="12931378" y="1216895"/>
            <a:ext cx="11058719" cy="1087477"/>
          </a:xfrm>
          <a:prstGeom prst="rect">
            <a:avLst/>
          </a:prstGeom>
        </p:spPr>
        <p:txBody>
          <a:bodyPr anchor="ctr"/>
          <a:lstStyle/>
          <a:p>
            <a:r>
              <a:rPr lang="en-US" b="1" dirty="0"/>
              <a:t>Image Optimization</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E031079C-4EE7-D785-2060-DDC9480DEBF7}"/>
              </a:ext>
            </a:extLst>
          </p:cNvPr>
          <p:cNvSpPr txBox="1">
            <a:spLocks noGrp="1"/>
          </p:cNvSpPr>
          <p:nvPr>
            <p:ph type="body" idx="14"/>
          </p:nvPr>
        </p:nvSpPr>
        <p:spPr>
          <a:xfrm>
            <a:off x="12801599" y="2771279"/>
            <a:ext cx="10252363" cy="8151142"/>
          </a:xfrm>
          <a:prstGeom prst="rect">
            <a:avLst/>
          </a:prstGeom>
        </p:spPr>
        <p:txBody>
          <a:bodyPr/>
          <a:lstStyle/>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4400" b="1" dirty="0"/>
              <a:t>Sonographer &amp; Patient Factors</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Ergonomics &amp; patient positioning</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Especially important for US-guided procedures</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Transducer selection</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Linear – Superficial structures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Curvilinear – Deeper structures</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Ensure you have enough Gel</a:t>
            </a:r>
          </a:p>
        </p:txBody>
      </p:sp>
      <p:sp>
        <p:nvSpPr>
          <p:cNvPr id="309" name="Slide Number">
            <a:extLst>
              <a:ext uri="{FF2B5EF4-FFF2-40B4-BE49-F238E27FC236}">
                <a16:creationId xmlns:a16="http://schemas.microsoft.com/office/drawing/2014/main" id="{4DE70209-854F-E253-CF42-3C641047EE9F}"/>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17</a:t>
            </a:fld>
            <a:endParaRPr/>
          </a:p>
        </p:txBody>
      </p:sp>
      <p:pic>
        <p:nvPicPr>
          <p:cNvPr id="8194" name="Picture 2" descr="GE HealthCare ...">
            <a:extLst>
              <a:ext uri="{FF2B5EF4-FFF2-40B4-BE49-F238E27FC236}">
                <a16:creationId xmlns:a16="http://schemas.microsoft.com/office/drawing/2014/main" id="{1EB84C72-4AF5-6354-7F61-C87C5733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34" y="789941"/>
            <a:ext cx="6099674" cy="45688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ltrasound-Guided Central Line ...">
            <a:extLst>
              <a:ext uri="{FF2B5EF4-FFF2-40B4-BE49-F238E27FC236}">
                <a16:creationId xmlns:a16="http://schemas.microsoft.com/office/drawing/2014/main" id="{C905EE10-130F-48EC-8474-345C9EA55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350" y="789940"/>
            <a:ext cx="5315703" cy="4568869"/>
          </a:xfrm>
          <a:prstGeom prst="rect">
            <a:avLst/>
          </a:prstGeom>
          <a:noFill/>
          <a:extLst>
            <a:ext uri="{909E8E84-426E-40DD-AFC4-6F175D3DCCD1}">
              <a14:hiddenFill xmlns:a14="http://schemas.microsoft.com/office/drawing/2010/main">
                <a:solidFill>
                  <a:srgbClr val="FFFFFF"/>
                </a:solidFill>
              </a14:hiddenFill>
            </a:ext>
          </a:extLst>
        </p:spPr>
      </p:pic>
      <p:sp>
        <p:nvSpPr>
          <p:cNvPr id="11" name="Multiply 10">
            <a:extLst>
              <a:ext uri="{FF2B5EF4-FFF2-40B4-BE49-F238E27FC236}">
                <a16:creationId xmlns:a16="http://schemas.microsoft.com/office/drawing/2014/main" id="{353A0159-2028-4D79-17AF-3E0314186BB4}"/>
              </a:ext>
            </a:extLst>
          </p:cNvPr>
          <p:cNvSpPr/>
          <p:nvPr/>
        </p:nvSpPr>
        <p:spPr>
          <a:xfrm>
            <a:off x="8282938" y="5346828"/>
            <a:ext cx="1844526" cy="1771360"/>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heckbox Checked with solid fill">
            <a:extLst>
              <a:ext uri="{FF2B5EF4-FFF2-40B4-BE49-F238E27FC236}">
                <a16:creationId xmlns:a16="http://schemas.microsoft.com/office/drawing/2014/main" id="{766D83BA-E46A-6041-82D9-0C7FC58549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2351" y="5211108"/>
            <a:ext cx="1844527" cy="2042799"/>
          </a:xfrm>
          <a:prstGeom prst="rect">
            <a:avLst/>
          </a:prstGeom>
        </p:spPr>
      </p:pic>
      <p:pic>
        <p:nvPicPr>
          <p:cNvPr id="17" name="Picture 16">
            <a:extLst>
              <a:ext uri="{FF2B5EF4-FFF2-40B4-BE49-F238E27FC236}">
                <a16:creationId xmlns:a16="http://schemas.microsoft.com/office/drawing/2014/main" id="{73DEA1B7-2AB3-5A55-CF79-A94BF1B8ACDB}"/>
              </a:ext>
            </a:extLst>
          </p:cNvPr>
          <p:cNvPicPr>
            <a:picLocks noChangeAspect="1"/>
          </p:cNvPicPr>
          <p:nvPr/>
        </p:nvPicPr>
        <p:blipFill>
          <a:blip r:embed="rId7"/>
          <a:stretch>
            <a:fillRect/>
          </a:stretch>
        </p:blipFill>
        <p:spPr>
          <a:xfrm>
            <a:off x="360163" y="7767331"/>
            <a:ext cx="11502890" cy="3531188"/>
          </a:xfrm>
          <a:prstGeom prst="rect">
            <a:avLst/>
          </a:prstGeom>
        </p:spPr>
      </p:pic>
    </p:spTree>
    <p:extLst>
      <p:ext uri="{BB962C8B-B14F-4D97-AF65-F5344CB8AC3E}">
        <p14:creationId xmlns:p14="http://schemas.microsoft.com/office/powerpoint/2010/main" val="7291987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AB93-B529-86B2-3652-9D90D200555A}"/>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23869605-C147-2188-9CB9-5918C2C99351}"/>
              </a:ext>
            </a:extLst>
          </p:cNvPr>
          <p:cNvSpPr txBox="1">
            <a:spLocks noGrp="1"/>
          </p:cNvSpPr>
          <p:nvPr>
            <p:ph type="body" idx="13"/>
          </p:nvPr>
        </p:nvSpPr>
        <p:spPr>
          <a:xfrm>
            <a:off x="12931378" y="1216895"/>
            <a:ext cx="11058719" cy="1087477"/>
          </a:xfrm>
          <a:prstGeom prst="rect">
            <a:avLst/>
          </a:prstGeom>
        </p:spPr>
        <p:txBody>
          <a:bodyPr anchor="ctr"/>
          <a:lstStyle/>
          <a:p>
            <a:r>
              <a:rPr lang="en-US" b="1" dirty="0"/>
              <a:t>Image Optimization</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A4D5EF6F-7D95-6EDE-421E-D0D469A5E6DB}"/>
              </a:ext>
            </a:extLst>
          </p:cNvPr>
          <p:cNvSpPr txBox="1">
            <a:spLocks noGrp="1"/>
          </p:cNvSpPr>
          <p:nvPr>
            <p:ph type="body" idx="14"/>
          </p:nvPr>
        </p:nvSpPr>
        <p:spPr>
          <a:xfrm>
            <a:off x="12801599" y="2537364"/>
            <a:ext cx="10252363" cy="10049098"/>
          </a:xfrm>
          <a:prstGeom prst="rect">
            <a:avLst/>
          </a:prstGeom>
        </p:spPr>
        <p:txBody>
          <a:bodyPr/>
          <a:lstStyle/>
          <a:p>
            <a:pPr marL="0" indent="0" algn="ctr"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4400" b="1" dirty="0"/>
              <a:t>Ultrasound Machine/Knobology Factors</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Depth </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Field of view – Better to isolate the area of interest</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Focal zone </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The depth at which the transducer is focusing US waves optimally</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Gain</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Amplification of US signal</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endParaRPr lang="en-US" sz="4400" dirty="0"/>
          </a:p>
        </p:txBody>
      </p:sp>
      <p:sp>
        <p:nvSpPr>
          <p:cNvPr id="309" name="Slide Number">
            <a:extLst>
              <a:ext uri="{FF2B5EF4-FFF2-40B4-BE49-F238E27FC236}">
                <a16:creationId xmlns:a16="http://schemas.microsoft.com/office/drawing/2014/main" id="{4AFAA388-2015-4C6E-5355-43A9DC77D264}"/>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18</a:t>
            </a:fld>
            <a:endParaRPr/>
          </a:p>
        </p:txBody>
      </p:sp>
      <p:sp>
        <p:nvSpPr>
          <p:cNvPr id="6" name="TextBox 5">
            <a:extLst>
              <a:ext uri="{FF2B5EF4-FFF2-40B4-BE49-F238E27FC236}">
                <a16:creationId xmlns:a16="http://schemas.microsoft.com/office/drawing/2014/main" id="{2296CDBF-8472-24F8-9CED-7791B78BC9BE}"/>
              </a:ext>
            </a:extLst>
          </p:cNvPr>
          <p:cNvSpPr txBox="1"/>
          <p:nvPr/>
        </p:nvSpPr>
        <p:spPr>
          <a:xfrm>
            <a:off x="5050204" y="7395241"/>
            <a:ext cx="2908830" cy="1077218"/>
          </a:xfrm>
          <a:prstGeom prst="rect">
            <a:avLst/>
          </a:prstGeom>
          <a:noFill/>
        </p:spPr>
        <p:txBody>
          <a:bodyPr wrap="square" rtlCol="0">
            <a:spAutoFit/>
          </a:bodyPr>
          <a:lstStyle/>
          <a:p>
            <a:r>
              <a:rPr lang="en-US" sz="3200" b="1" dirty="0">
                <a:solidFill>
                  <a:schemeClr val="bg1"/>
                </a:solidFill>
              </a:rPr>
              <a:t>Glenoid Labrum</a:t>
            </a:r>
          </a:p>
        </p:txBody>
      </p:sp>
      <p:pic>
        <p:nvPicPr>
          <p:cNvPr id="2" name="Picture 1">
            <a:extLst>
              <a:ext uri="{FF2B5EF4-FFF2-40B4-BE49-F238E27FC236}">
                <a16:creationId xmlns:a16="http://schemas.microsoft.com/office/drawing/2014/main" id="{A7F63BB3-ED36-E61F-5D74-D9235078FDE3}"/>
              </a:ext>
            </a:extLst>
          </p:cNvPr>
          <p:cNvPicPr>
            <a:picLocks noChangeAspect="1"/>
          </p:cNvPicPr>
          <p:nvPr/>
        </p:nvPicPr>
        <p:blipFill rotWithShape="1">
          <a:blip r:embed="rId3"/>
          <a:srcRect l="2690" r="50307" b="16065"/>
          <a:stretch/>
        </p:blipFill>
        <p:spPr>
          <a:xfrm>
            <a:off x="3150211" y="1033709"/>
            <a:ext cx="6400427" cy="11683520"/>
          </a:xfrm>
          <a:prstGeom prst="rect">
            <a:avLst/>
          </a:prstGeom>
        </p:spPr>
      </p:pic>
      <p:sp>
        <p:nvSpPr>
          <p:cNvPr id="3" name="TextBox 2">
            <a:extLst>
              <a:ext uri="{FF2B5EF4-FFF2-40B4-BE49-F238E27FC236}">
                <a16:creationId xmlns:a16="http://schemas.microsoft.com/office/drawing/2014/main" id="{EA82806A-9054-9818-D60D-D9C81ED171D7}"/>
              </a:ext>
            </a:extLst>
          </p:cNvPr>
          <p:cNvSpPr txBox="1"/>
          <p:nvPr/>
        </p:nvSpPr>
        <p:spPr>
          <a:xfrm>
            <a:off x="5022705" y="7229799"/>
            <a:ext cx="4649282" cy="2862322"/>
          </a:xfrm>
          <a:prstGeom prst="rect">
            <a:avLst/>
          </a:prstGeom>
          <a:noFill/>
        </p:spPr>
        <p:txBody>
          <a:bodyPr wrap="square" rtlCol="0">
            <a:spAutoFit/>
          </a:bodyPr>
          <a:lstStyle/>
          <a:p>
            <a:pPr algn="l"/>
            <a:r>
              <a:rPr lang="en-US" sz="3600" b="1" dirty="0">
                <a:solidFill>
                  <a:schemeClr val="bg1"/>
                </a:solidFill>
              </a:rPr>
              <a:t> Depth</a:t>
            </a:r>
          </a:p>
          <a:p>
            <a:pPr algn="l"/>
            <a:endParaRPr lang="en-US" sz="3600" b="1" dirty="0">
              <a:solidFill>
                <a:schemeClr val="bg1"/>
              </a:solidFill>
            </a:endParaRPr>
          </a:p>
          <a:p>
            <a:pPr algn="l"/>
            <a:r>
              <a:rPr lang="en-US" sz="3600" b="1" dirty="0">
                <a:solidFill>
                  <a:schemeClr val="bg1"/>
                </a:solidFill>
              </a:rPr>
              <a:t>Focal Zone</a:t>
            </a:r>
          </a:p>
          <a:p>
            <a:pPr algn="l"/>
            <a:endParaRPr lang="en-US" sz="3600" b="1" dirty="0">
              <a:solidFill>
                <a:schemeClr val="bg1"/>
              </a:solidFill>
            </a:endParaRPr>
          </a:p>
          <a:p>
            <a:pPr algn="l"/>
            <a:r>
              <a:rPr lang="en-US" sz="3600" b="1" dirty="0">
                <a:solidFill>
                  <a:schemeClr val="bg1"/>
                </a:solidFill>
              </a:rPr>
              <a:t>Gain</a:t>
            </a:r>
          </a:p>
        </p:txBody>
      </p:sp>
      <p:sp>
        <p:nvSpPr>
          <p:cNvPr id="10" name="Multiply 9">
            <a:extLst>
              <a:ext uri="{FF2B5EF4-FFF2-40B4-BE49-F238E27FC236}">
                <a16:creationId xmlns:a16="http://schemas.microsoft.com/office/drawing/2014/main" id="{32FF9E7D-C677-7E78-0495-C1831419A4DB}"/>
              </a:ext>
            </a:extLst>
          </p:cNvPr>
          <p:cNvSpPr/>
          <p:nvPr/>
        </p:nvSpPr>
        <p:spPr>
          <a:xfrm>
            <a:off x="3603107" y="6874101"/>
            <a:ext cx="1161928" cy="107721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ultiply 7">
            <a:extLst>
              <a:ext uri="{FF2B5EF4-FFF2-40B4-BE49-F238E27FC236}">
                <a16:creationId xmlns:a16="http://schemas.microsoft.com/office/drawing/2014/main" id="{2E5EE173-25BC-E7ED-BE39-CB5E8B0C6ABC}"/>
              </a:ext>
            </a:extLst>
          </p:cNvPr>
          <p:cNvSpPr/>
          <p:nvPr/>
        </p:nvSpPr>
        <p:spPr>
          <a:xfrm>
            <a:off x="3613506" y="7951319"/>
            <a:ext cx="1161928" cy="107721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a:extLst>
              <a:ext uri="{FF2B5EF4-FFF2-40B4-BE49-F238E27FC236}">
                <a16:creationId xmlns:a16="http://schemas.microsoft.com/office/drawing/2014/main" id="{9EB78D3A-3164-B85F-522E-6C0D8D49D5E9}"/>
              </a:ext>
            </a:extLst>
          </p:cNvPr>
          <p:cNvSpPr/>
          <p:nvPr/>
        </p:nvSpPr>
        <p:spPr>
          <a:xfrm>
            <a:off x="3618445" y="9051620"/>
            <a:ext cx="1161928" cy="107721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9074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DE97C-EE1E-1652-3E00-59FDB69779E2}"/>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34AF4D4B-21F3-2F92-0182-AA3633AF3A49}"/>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19</a:t>
            </a:fld>
            <a:endParaRPr/>
          </a:p>
        </p:txBody>
      </p:sp>
      <p:pic>
        <p:nvPicPr>
          <p:cNvPr id="6" name="Picture 5">
            <a:extLst>
              <a:ext uri="{FF2B5EF4-FFF2-40B4-BE49-F238E27FC236}">
                <a16:creationId xmlns:a16="http://schemas.microsoft.com/office/drawing/2014/main" id="{BC054751-AA03-035F-850C-315C35DEEEC1}"/>
              </a:ext>
            </a:extLst>
          </p:cNvPr>
          <p:cNvPicPr>
            <a:picLocks noChangeAspect="1"/>
          </p:cNvPicPr>
          <p:nvPr/>
        </p:nvPicPr>
        <p:blipFill rotWithShape="1">
          <a:blip r:embed="rId3"/>
          <a:srcRect l="2690" r="50307" b="16065"/>
          <a:stretch/>
        </p:blipFill>
        <p:spPr>
          <a:xfrm>
            <a:off x="878069" y="1033709"/>
            <a:ext cx="6400427" cy="11683520"/>
          </a:xfrm>
          <a:prstGeom prst="rect">
            <a:avLst/>
          </a:prstGeom>
        </p:spPr>
      </p:pic>
      <p:sp>
        <p:nvSpPr>
          <p:cNvPr id="7" name="TextBox 6">
            <a:extLst>
              <a:ext uri="{FF2B5EF4-FFF2-40B4-BE49-F238E27FC236}">
                <a16:creationId xmlns:a16="http://schemas.microsoft.com/office/drawing/2014/main" id="{10D44C73-0B1E-F2A3-86ED-CB806A68E6CF}"/>
              </a:ext>
            </a:extLst>
          </p:cNvPr>
          <p:cNvSpPr txBox="1"/>
          <p:nvPr/>
        </p:nvSpPr>
        <p:spPr>
          <a:xfrm>
            <a:off x="2750563" y="7229799"/>
            <a:ext cx="4649282" cy="2862322"/>
          </a:xfrm>
          <a:prstGeom prst="rect">
            <a:avLst/>
          </a:prstGeom>
          <a:noFill/>
        </p:spPr>
        <p:txBody>
          <a:bodyPr wrap="square" rtlCol="0">
            <a:spAutoFit/>
          </a:bodyPr>
          <a:lstStyle/>
          <a:p>
            <a:pPr algn="l"/>
            <a:r>
              <a:rPr lang="en-US" sz="3600" b="1" dirty="0">
                <a:solidFill>
                  <a:schemeClr val="bg1"/>
                </a:solidFill>
              </a:rPr>
              <a:t> Depth</a:t>
            </a:r>
          </a:p>
          <a:p>
            <a:pPr algn="l"/>
            <a:endParaRPr lang="en-US" sz="3600" b="1" dirty="0">
              <a:solidFill>
                <a:schemeClr val="bg1"/>
              </a:solidFill>
            </a:endParaRPr>
          </a:p>
          <a:p>
            <a:pPr algn="l"/>
            <a:r>
              <a:rPr lang="en-US" sz="3600" b="1" dirty="0">
                <a:solidFill>
                  <a:schemeClr val="bg1"/>
                </a:solidFill>
              </a:rPr>
              <a:t>Focal Zone</a:t>
            </a:r>
          </a:p>
          <a:p>
            <a:pPr algn="l"/>
            <a:endParaRPr lang="en-US" sz="3600" b="1" dirty="0">
              <a:solidFill>
                <a:schemeClr val="bg1"/>
              </a:solidFill>
            </a:endParaRPr>
          </a:p>
          <a:p>
            <a:pPr algn="l"/>
            <a:r>
              <a:rPr lang="en-US" sz="3600" b="1" dirty="0">
                <a:solidFill>
                  <a:schemeClr val="bg1"/>
                </a:solidFill>
              </a:rPr>
              <a:t>Gain</a:t>
            </a:r>
          </a:p>
        </p:txBody>
      </p:sp>
      <p:sp>
        <p:nvSpPr>
          <p:cNvPr id="8" name="Multiply 7">
            <a:extLst>
              <a:ext uri="{FF2B5EF4-FFF2-40B4-BE49-F238E27FC236}">
                <a16:creationId xmlns:a16="http://schemas.microsoft.com/office/drawing/2014/main" id="{F6FAA521-8C45-86C4-D6BD-A8B965B85566}"/>
              </a:ext>
            </a:extLst>
          </p:cNvPr>
          <p:cNvSpPr/>
          <p:nvPr/>
        </p:nvSpPr>
        <p:spPr>
          <a:xfrm>
            <a:off x="1330965" y="6874101"/>
            <a:ext cx="1161928" cy="107721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Multiply 8">
            <a:extLst>
              <a:ext uri="{FF2B5EF4-FFF2-40B4-BE49-F238E27FC236}">
                <a16:creationId xmlns:a16="http://schemas.microsoft.com/office/drawing/2014/main" id="{003BB2DD-CF52-DC9B-901B-F299D27CBDB4}"/>
              </a:ext>
            </a:extLst>
          </p:cNvPr>
          <p:cNvSpPr/>
          <p:nvPr/>
        </p:nvSpPr>
        <p:spPr>
          <a:xfrm>
            <a:off x="1341364" y="7951319"/>
            <a:ext cx="1161928" cy="107721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Multiply 9">
            <a:extLst>
              <a:ext uri="{FF2B5EF4-FFF2-40B4-BE49-F238E27FC236}">
                <a16:creationId xmlns:a16="http://schemas.microsoft.com/office/drawing/2014/main" id="{4C0D5113-42FB-1D53-8DF0-24423EE094F9}"/>
              </a:ext>
            </a:extLst>
          </p:cNvPr>
          <p:cNvSpPr/>
          <p:nvPr/>
        </p:nvSpPr>
        <p:spPr>
          <a:xfrm>
            <a:off x="1346303" y="9051620"/>
            <a:ext cx="1161928" cy="107721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B9B1F3CD-FC1B-3618-85F6-5DE587C2E2C8}"/>
              </a:ext>
            </a:extLst>
          </p:cNvPr>
          <p:cNvPicPr>
            <a:picLocks noChangeAspect="1"/>
          </p:cNvPicPr>
          <p:nvPr/>
        </p:nvPicPr>
        <p:blipFill rotWithShape="1">
          <a:blip r:embed="rId3"/>
          <a:srcRect l="50606" t="1063" r="2466" b="68276"/>
          <a:stretch/>
        </p:blipFill>
        <p:spPr>
          <a:xfrm>
            <a:off x="7681091" y="1606787"/>
            <a:ext cx="7426363" cy="4863547"/>
          </a:xfrm>
          <a:prstGeom prst="rect">
            <a:avLst/>
          </a:prstGeom>
        </p:spPr>
      </p:pic>
      <p:pic>
        <p:nvPicPr>
          <p:cNvPr id="17" name="Picture 16">
            <a:extLst>
              <a:ext uri="{FF2B5EF4-FFF2-40B4-BE49-F238E27FC236}">
                <a16:creationId xmlns:a16="http://schemas.microsoft.com/office/drawing/2014/main" id="{CDC602B1-2EEF-06A0-4C16-E50EC4C4288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93000"/>
                    </a14:imgEffect>
                    <a14:imgEffect>
                      <a14:brightnessContrast bright="17000" contrast="10000"/>
                    </a14:imgEffect>
                  </a14:imgLayer>
                </a14:imgProps>
              </a:ext>
            </a:extLst>
          </a:blip>
          <a:srcRect l="51538" t="33654" r="2261" b="39154"/>
          <a:stretch/>
        </p:blipFill>
        <p:spPr>
          <a:xfrm>
            <a:off x="15776617" y="1606786"/>
            <a:ext cx="8083750" cy="4863547"/>
          </a:xfrm>
          <a:prstGeom prst="rect">
            <a:avLst/>
          </a:prstGeom>
        </p:spPr>
      </p:pic>
      <p:pic>
        <p:nvPicPr>
          <p:cNvPr id="18" name="Picture 17">
            <a:extLst>
              <a:ext uri="{FF2B5EF4-FFF2-40B4-BE49-F238E27FC236}">
                <a16:creationId xmlns:a16="http://schemas.microsoft.com/office/drawing/2014/main" id="{9A2890B0-140D-008F-D1B4-6CC8947E64B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79000"/>
                    </a14:imgEffect>
                    <a14:imgEffect>
                      <a14:brightnessContrast bright="20000" contrast="21000"/>
                    </a14:imgEffect>
                  </a14:imgLayer>
                </a14:imgProps>
              </a:ext>
            </a:extLst>
          </a:blip>
          <a:srcRect l="52084" t="62361" r="2844" b="8764"/>
          <a:stretch/>
        </p:blipFill>
        <p:spPr>
          <a:xfrm>
            <a:off x="7750774" y="7360004"/>
            <a:ext cx="7524890" cy="4928069"/>
          </a:xfrm>
          <a:prstGeom prst="rect">
            <a:avLst/>
          </a:prstGeom>
        </p:spPr>
      </p:pic>
      <p:grpSp>
        <p:nvGrpSpPr>
          <p:cNvPr id="22" name="Group 21">
            <a:extLst>
              <a:ext uri="{FF2B5EF4-FFF2-40B4-BE49-F238E27FC236}">
                <a16:creationId xmlns:a16="http://schemas.microsoft.com/office/drawing/2014/main" id="{13EC5FC3-05AA-959F-7F51-5F76DAC9F090}"/>
              </a:ext>
            </a:extLst>
          </p:cNvPr>
          <p:cNvGrpSpPr/>
          <p:nvPr/>
        </p:nvGrpSpPr>
        <p:grpSpPr>
          <a:xfrm>
            <a:off x="17031139" y="5486404"/>
            <a:ext cx="4914462" cy="931332"/>
            <a:chOff x="4881024" y="5322777"/>
            <a:chExt cx="1766088" cy="365092"/>
          </a:xfrm>
        </p:grpSpPr>
        <p:sp>
          <p:nvSpPr>
            <p:cNvPr id="23" name="TextBox 22">
              <a:extLst>
                <a:ext uri="{FF2B5EF4-FFF2-40B4-BE49-F238E27FC236}">
                  <a16:creationId xmlns:a16="http://schemas.microsoft.com/office/drawing/2014/main" id="{BEE937A1-AEBC-0B40-5C60-5225BBA175EF}"/>
                </a:ext>
              </a:extLst>
            </p:cNvPr>
            <p:cNvSpPr txBox="1"/>
            <p:nvPr/>
          </p:nvSpPr>
          <p:spPr>
            <a:xfrm>
              <a:off x="4881024" y="5395804"/>
              <a:ext cx="1766088" cy="277499"/>
            </a:xfrm>
            <a:prstGeom prst="rect">
              <a:avLst/>
            </a:prstGeom>
            <a:noFill/>
          </p:spPr>
          <p:txBody>
            <a:bodyPr wrap="square" rtlCol="0">
              <a:spAutoFit/>
            </a:bodyPr>
            <a:lstStyle/>
            <a:p>
              <a:pPr algn="ctr"/>
              <a:r>
                <a:rPr lang="en-US" sz="4000" dirty="0">
                  <a:solidFill>
                    <a:schemeClr val="bg1"/>
                  </a:solidFill>
                </a:rPr>
                <a:t>Focal Zone</a:t>
              </a:r>
            </a:p>
          </p:txBody>
        </p:sp>
        <p:pic>
          <p:nvPicPr>
            <p:cNvPr id="24" name="Graphic 23" descr="Checkbox Checked with solid fill">
              <a:extLst>
                <a:ext uri="{FF2B5EF4-FFF2-40B4-BE49-F238E27FC236}">
                  <a16:creationId xmlns:a16="http://schemas.microsoft.com/office/drawing/2014/main" id="{67AF0C23-A19E-C162-ED4A-98EE767FBE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1024" y="5322777"/>
              <a:ext cx="302204" cy="365092"/>
            </a:xfrm>
            <a:prstGeom prst="rect">
              <a:avLst/>
            </a:prstGeom>
          </p:spPr>
        </p:pic>
      </p:grpSp>
      <p:sp>
        <p:nvSpPr>
          <p:cNvPr id="29" name="Esca enim exerci feugiat duis. Nullus modo quae scisco ex uxor dolore. Antehabeo veniam ille. Pertineo consequat tego damnum lenis melior ex enim gravis.…">
            <a:extLst>
              <a:ext uri="{FF2B5EF4-FFF2-40B4-BE49-F238E27FC236}">
                <a16:creationId xmlns:a16="http://schemas.microsoft.com/office/drawing/2014/main" id="{36D58A2C-CB93-A758-9C6B-FA78ACD23D50}"/>
              </a:ext>
            </a:extLst>
          </p:cNvPr>
          <p:cNvSpPr txBox="1">
            <a:spLocks/>
          </p:cNvSpPr>
          <p:nvPr/>
        </p:nvSpPr>
        <p:spPr>
          <a:xfrm>
            <a:off x="15776617" y="7065816"/>
            <a:ext cx="7729313" cy="5963989"/>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b="1" dirty="0">
                <a:solidFill>
                  <a:srgbClr val="53585F"/>
                </a:solidFill>
                <a:latin typeface="Acumin Pro SemiCondensed"/>
                <a:ea typeface="Acumin Pro SemiCondensed"/>
                <a:cs typeface="Acumin Pro SemiCondensed"/>
                <a:sym typeface="Acumin Pro SemiCondensed"/>
              </a:rPr>
              <a:t>Depth: </a:t>
            </a:r>
            <a:r>
              <a:rPr lang="en-US" sz="4400" dirty="0">
                <a:solidFill>
                  <a:srgbClr val="53585F"/>
                </a:solidFill>
                <a:latin typeface="Acumin Pro SemiCondensed"/>
                <a:ea typeface="Acumin Pro SemiCondensed"/>
                <a:cs typeface="Acumin Pro SemiCondensed"/>
                <a:sym typeface="Acumin Pro SemiCondensed"/>
              </a:rPr>
              <a:t>Isolate area of interest</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b="1" dirty="0">
                <a:solidFill>
                  <a:srgbClr val="53585F"/>
                </a:solidFill>
                <a:latin typeface="Acumin Pro SemiCondensed"/>
                <a:ea typeface="Acumin Pro SemiCondensed"/>
                <a:cs typeface="Acumin Pro SemiCondensed"/>
                <a:sym typeface="Acumin Pro SemiCondensed"/>
              </a:rPr>
              <a:t>Focal Zone: </a:t>
            </a:r>
            <a:r>
              <a:rPr lang="en-US" sz="4400" dirty="0">
                <a:solidFill>
                  <a:srgbClr val="53585F"/>
                </a:solidFill>
                <a:latin typeface="Acumin Pro SemiCondensed"/>
                <a:ea typeface="Acumin Pro SemiCondensed"/>
                <a:cs typeface="Acumin Pro SemiCondensed"/>
                <a:sym typeface="Acumin Pro SemiCondensed"/>
              </a:rPr>
              <a:t>The depth at which the transducer is focusing US waves optimally</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b="1" dirty="0">
                <a:solidFill>
                  <a:srgbClr val="53585F"/>
                </a:solidFill>
                <a:latin typeface="Acumin Pro SemiCondensed"/>
                <a:ea typeface="Acumin Pro SemiCondensed"/>
                <a:cs typeface="Acumin Pro SemiCondensed"/>
                <a:sym typeface="Acumin Pro SemiCondensed"/>
              </a:rPr>
              <a:t>Gain: </a:t>
            </a:r>
            <a:r>
              <a:rPr lang="en-US" sz="4400" dirty="0">
                <a:solidFill>
                  <a:srgbClr val="53585F"/>
                </a:solidFill>
                <a:latin typeface="Acumin Pro SemiCondensed"/>
                <a:ea typeface="Acumin Pro SemiCondensed"/>
                <a:cs typeface="Acumin Pro SemiCondensed"/>
                <a:sym typeface="Acumin Pro SemiCondensed"/>
              </a:rPr>
              <a:t>Amplification of US signal</a:t>
            </a:r>
          </a:p>
        </p:txBody>
      </p:sp>
      <p:grpSp>
        <p:nvGrpSpPr>
          <p:cNvPr id="30" name="Group 29">
            <a:extLst>
              <a:ext uri="{FF2B5EF4-FFF2-40B4-BE49-F238E27FC236}">
                <a16:creationId xmlns:a16="http://schemas.microsoft.com/office/drawing/2014/main" id="{8812B5DA-1336-837F-EEC7-C5F46B099A4A}"/>
              </a:ext>
            </a:extLst>
          </p:cNvPr>
          <p:cNvGrpSpPr/>
          <p:nvPr/>
        </p:nvGrpSpPr>
        <p:grpSpPr>
          <a:xfrm>
            <a:off x="8607384" y="5560969"/>
            <a:ext cx="4914462" cy="931332"/>
            <a:chOff x="4565844" y="5322777"/>
            <a:chExt cx="1766088" cy="365092"/>
          </a:xfrm>
        </p:grpSpPr>
        <p:sp>
          <p:nvSpPr>
            <p:cNvPr id="31" name="TextBox 30">
              <a:extLst>
                <a:ext uri="{FF2B5EF4-FFF2-40B4-BE49-F238E27FC236}">
                  <a16:creationId xmlns:a16="http://schemas.microsoft.com/office/drawing/2014/main" id="{FC953822-1DE6-8A79-8953-7572821917A8}"/>
                </a:ext>
              </a:extLst>
            </p:cNvPr>
            <p:cNvSpPr txBox="1"/>
            <p:nvPr/>
          </p:nvSpPr>
          <p:spPr>
            <a:xfrm>
              <a:off x="4565844" y="5366573"/>
              <a:ext cx="1766088" cy="277499"/>
            </a:xfrm>
            <a:prstGeom prst="rect">
              <a:avLst/>
            </a:prstGeom>
            <a:noFill/>
          </p:spPr>
          <p:txBody>
            <a:bodyPr wrap="square" rtlCol="0">
              <a:spAutoFit/>
            </a:bodyPr>
            <a:lstStyle/>
            <a:p>
              <a:pPr algn="ctr"/>
              <a:r>
                <a:rPr lang="en-US" sz="4000" dirty="0">
                  <a:solidFill>
                    <a:schemeClr val="bg1"/>
                  </a:solidFill>
                </a:rPr>
                <a:t>Depth</a:t>
              </a:r>
            </a:p>
          </p:txBody>
        </p:sp>
        <p:pic>
          <p:nvPicPr>
            <p:cNvPr id="32" name="Graphic 31" descr="Checkbox Checked with solid fill">
              <a:extLst>
                <a:ext uri="{FF2B5EF4-FFF2-40B4-BE49-F238E27FC236}">
                  <a16:creationId xmlns:a16="http://schemas.microsoft.com/office/drawing/2014/main" id="{37214365-2A30-697F-8FE2-46DD151A76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1024" y="5322777"/>
              <a:ext cx="302204" cy="365092"/>
            </a:xfrm>
            <a:prstGeom prst="rect">
              <a:avLst/>
            </a:prstGeom>
          </p:spPr>
        </p:pic>
      </p:grpSp>
      <p:grpSp>
        <p:nvGrpSpPr>
          <p:cNvPr id="33" name="Group 32">
            <a:extLst>
              <a:ext uri="{FF2B5EF4-FFF2-40B4-BE49-F238E27FC236}">
                <a16:creationId xmlns:a16="http://schemas.microsoft.com/office/drawing/2014/main" id="{57DACB0B-6B48-9322-899D-0844B0A7020D}"/>
              </a:ext>
            </a:extLst>
          </p:cNvPr>
          <p:cNvGrpSpPr/>
          <p:nvPr/>
        </p:nvGrpSpPr>
        <p:grpSpPr>
          <a:xfrm>
            <a:off x="8759224" y="11344135"/>
            <a:ext cx="4914462" cy="931332"/>
            <a:chOff x="4557042" y="5322777"/>
            <a:chExt cx="1766088" cy="365092"/>
          </a:xfrm>
        </p:grpSpPr>
        <p:sp>
          <p:nvSpPr>
            <p:cNvPr id="34" name="TextBox 33">
              <a:extLst>
                <a:ext uri="{FF2B5EF4-FFF2-40B4-BE49-F238E27FC236}">
                  <a16:creationId xmlns:a16="http://schemas.microsoft.com/office/drawing/2014/main" id="{6A5968A0-2DBC-8D08-8764-C79AC435B050}"/>
                </a:ext>
              </a:extLst>
            </p:cNvPr>
            <p:cNvSpPr txBox="1"/>
            <p:nvPr/>
          </p:nvSpPr>
          <p:spPr>
            <a:xfrm>
              <a:off x="4557042" y="5366573"/>
              <a:ext cx="1766088" cy="277499"/>
            </a:xfrm>
            <a:prstGeom prst="rect">
              <a:avLst/>
            </a:prstGeom>
            <a:noFill/>
          </p:spPr>
          <p:txBody>
            <a:bodyPr wrap="square" rtlCol="0">
              <a:spAutoFit/>
            </a:bodyPr>
            <a:lstStyle/>
            <a:p>
              <a:pPr algn="ctr"/>
              <a:r>
                <a:rPr lang="en-US" sz="4000" dirty="0">
                  <a:solidFill>
                    <a:schemeClr val="bg1"/>
                  </a:solidFill>
                </a:rPr>
                <a:t>Gain</a:t>
              </a:r>
            </a:p>
          </p:txBody>
        </p:sp>
        <p:pic>
          <p:nvPicPr>
            <p:cNvPr id="35" name="Graphic 34" descr="Checkbox Checked with solid fill">
              <a:extLst>
                <a:ext uri="{FF2B5EF4-FFF2-40B4-BE49-F238E27FC236}">
                  <a16:creationId xmlns:a16="http://schemas.microsoft.com/office/drawing/2014/main" id="{A0C15CC0-0D1B-82CF-325F-7FF5B267E0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1024" y="5322777"/>
              <a:ext cx="302204" cy="365092"/>
            </a:xfrm>
            <a:prstGeom prst="rect">
              <a:avLst/>
            </a:prstGeom>
          </p:spPr>
        </p:pic>
      </p:grpSp>
    </p:spTree>
    <p:extLst>
      <p:ext uri="{BB962C8B-B14F-4D97-AF65-F5344CB8AC3E}">
        <p14:creationId xmlns:p14="http://schemas.microsoft.com/office/powerpoint/2010/main" val="18286337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lide Numbe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a:t>
            </a:fld>
            <a:endParaRPr/>
          </a:p>
        </p:txBody>
      </p:sp>
      <p:sp>
        <p:nvSpPr>
          <p:cNvPr id="2" name="Presentation title goes here">
            <a:extLst>
              <a:ext uri="{FF2B5EF4-FFF2-40B4-BE49-F238E27FC236}">
                <a16:creationId xmlns:a16="http://schemas.microsoft.com/office/drawing/2014/main" id="{5DEFDC4F-1977-5686-F787-E2E07B8DC1B8}"/>
              </a:ext>
            </a:extLst>
          </p:cNvPr>
          <p:cNvSpPr txBox="1">
            <a:spLocks/>
          </p:cNvSpPr>
          <p:nvPr/>
        </p:nvSpPr>
        <p:spPr>
          <a:xfrm>
            <a:off x="2159000" y="1539497"/>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endParaRPr lang="en-US" sz="9600" dirty="0">
              <a:solidFill>
                <a:srgbClr val="C00000"/>
              </a:solidFill>
            </a:endParaRPr>
          </a:p>
        </p:txBody>
      </p:sp>
      <p:sp>
        <p:nvSpPr>
          <p:cNvPr id="3" name="Esca enim exerci feugiat duis. Nullus modo quae scisco ex uxor dolore. Antehabeo veniam ille. Pertineo consequat tego damnum lenis melior ex enim gravis.…">
            <a:extLst>
              <a:ext uri="{FF2B5EF4-FFF2-40B4-BE49-F238E27FC236}">
                <a16:creationId xmlns:a16="http://schemas.microsoft.com/office/drawing/2014/main" id="{BCF5C437-ADC8-B3EA-1F03-FCACB49DC9C4}"/>
              </a:ext>
            </a:extLst>
          </p:cNvPr>
          <p:cNvSpPr txBox="1">
            <a:spLocks/>
          </p:cNvSpPr>
          <p:nvPr/>
        </p:nvSpPr>
        <p:spPr>
          <a:xfrm>
            <a:off x="2540000" y="5641202"/>
            <a:ext cx="16273265" cy="5160657"/>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457200">
              <a:lnSpc>
                <a:spcPts val="5000"/>
              </a:lnSpc>
              <a:spcBef>
                <a:spcPts val="2500"/>
              </a:spcBef>
              <a:buSzTx/>
              <a:buFontTx/>
              <a:buNone/>
              <a:defRPr sz="3600">
                <a:latin typeface="Acumin Pro SemiCondensed Light"/>
                <a:ea typeface="Acumin Pro SemiCondensed Light"/>
                <a:cs typeface="Acumin Pro SemiCondensed Light"/>
                <a:sym typeface="Acumin Pro SemiCondensed Light"/>
              </a:defRPr>
            </a:pPr>
            <a:r>
              <a:rPr lang="en-US" sz="6000" dirty="0">
                <a:latin typeface="Acumin Pro SemiCondensed Light"/>
                <a:ea typeface="Acumin Pro SemiCondensed Light"/>
                <a:cs typeface="Acumin Pro SemiCondensed Light"/>
                <a:sym typeface="Acumin Pro SemiCondensed Light"/>
              </a:rPr>
              <a:t>None</a:t>
            </a:r>
          </a:p>
        </p:txBody>
      </p:sp>
      <p:sp>
        <p:nvSpPr>
          <p:cNvPr id="4" name="Presentation title goes here">
            <a:extLst>
              <a:ext uri="{FF2B5EF4-FFF2-40B4-BE49-F238E27FC236}">
                <a16:creationId xmlns:a16="http://schemas.microsoft.com/office/drawing/2014/main" id="{CF4751BC-F507-5761-5EEB-94734F0B1DFF}"/>
              </a:ext>
            </a:extLst>
          </p:cNvPr>
          <p:cNvSpPr txBox="1">
            <a:spLocks/>
          </p:cNvSpPr>
          <p:nvPr/>
        </p:nvSpPr>
        <p:spPr>
          <a:xfrm>
            <a:off x="2159000" y="375719"/>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Disclosures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D2D1D-29C3-5771-4B7D-92E5CD184C99}"/>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F80F2D9C-9FA2-6A31-3CD5-CF7612DBB1C3}"/>
              </a:ext>
            </a:extLst>
          </p:cNvPr>
          <p:cNvSpPr txBox="1">
            <a:spLocks noGrp="1"/>
          </p:cNvSpPr>
          <p:nvPr>
            <p:ph type="body" idx="13"/>
          </p:nvPr>
        </p:nvSpPr>
        <p:spPr>
          <a:xfrm>
            <a:off x="12931378" y="1078350"/>
            <a:ext cx="11058719" cy="1087477"/>
          </a:xfrm>
          <a:prstGeom prst="rect">
            <a:avLst/>
          </a:prstGeom>
        </p:spPr>
        <p:txBody>
          <a:bodyPr anchor="ctr"/>
          <a:lstStyle/>
          <a:p>
            <a:r>
              <a:rPr lang="en-US" b="1" dirty="0"/>
              <a:t>Image Optimization</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F5BAFA63-223C-6C62-67A9-3ED302CC4802}"/>
              </a:ext>
            </a:extLst>
          </p:cNvPr>
          <p:cNvSpPr txBox="1">
            <a:spLocks noGrp="1"/>
          </p:cNvSpPr>
          <p:nvPr>
            <p:ph type="body" idx="14"/>
          </p:nvPr>
        </p:nvSpPr>
        <p:spPr>
          <a:xfrm>
            <a:off x="12801599" y="2343401"/>
            <a:ext cx="10252363" cy="12460014"/>
          </a:xfrm>
          <a:prstGeom prst="rect">
            <a:avLst/>
          </a:prstGeom>
        </p:spPr>
        <p:txBody>
          <a:bodyPr/>
          <a:lstStyle/>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4400" b="1" dirty="0"/>
              <a:t>Artifacts</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Features in an image that do not accurately represent the area being examined.</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b="1" dirty="0"/>
              <a:t>Anisotropy</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Acoustic Enhancement</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Acoustic Shadowing</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Hardware-related artifacts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Comet tail artifacts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Mirror-image artifacts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Reverberation artifacts</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More</a:t>
            </a:r>
            <a:r>
              <a:rPr lang="en-US" sz="4000" dirty="0"/>
              <a:t>…</a:t>
            </a:r>
          </a:p>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endParaRPr lang="en-US" sz="4400" dirty="0"/>
          </a:p>
        </p:txBody>
      </p:sp>
      <p:sp>
        <p:nvSpPr>
          <p:cNvPr id="309" name="Slide Number">
            <a:extLst>
              <a:ext uri="{FF2B5EF4-FFF2-40B4-BE49-F238E27FC236}">
                <a16:creationId xmlns:a16="http://schemas.microsoft.com/office/drawing/2014/main" id="{5CA31741-E528-65EB-443B-D18C1C1C209A}"/>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20</a:t>
            </a:fld>
            <a:endParaRPr/>
          </a:p>
        </p:txBody>
      </p:sp>
      <p:pic>
        <p:nvPicPr>
          <p:cNvPr id="9218" name="Picture 2">
            <a:extLst>
              <a:ext uri="{FF2B5EF4-FFF2-40B4-BE49-F238E27FC236}">
                <a16:creationId xmlns:a16="http://schemas.microsoft.com/office/drawing/2014/main" id="{884AFD06-5523-4645-BFDF-7FCEF28D3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038" y="2545643"/>
            <a:ext cx="9933521" cy="912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1905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49A5-ADE2-BED6-2F7B-5E4BB21AA03A}"/>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E4C2F094-3E1B-3F73-548B-D3A1B4A9DDBB}"/>
              </a:ext>
            </a:extLst>
          </p:cNvPr>
          <p:cNvSpPr txBox="1">
            <a:spLocks noGrp="1"/>
          </p:cNvSpPr>
          <p:nvPr>
            <p:ph type="body" idx="13"/>
          </p:nvPr>
        </p:nvSpPr>
        <p:spPr>
          <a:xfrm>
            <a:off x="12931378" y="1078350"/>
            <a:ext cx="11058719" cy="1087477"/>
          </a:xfrm>
          <a:prstGeom prst="rect">
            <a:avLst/>
          </a:prstGeom>
        </p:spPr>
        <p:txBody>
          <a:bodyPr anchor="ctr"/>
          <a:lstStyle/>
          <a:p>
            <a:r>
              <a:rPr lang="en-US" b="1" dirty="0"/>
              <a:t>Anisotropy</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29BA7A91-6F34-9D8E-8A5F-55B4614B7746}"/>
              </a:ext>
            </a:extLst>
          </p:cNvPr>
          <p:cNvSpPr txBox="1">
            <a:spLocks noGrp="1"/>
          </p:cNvSpPr>
          <p:nvPr>
            <p:ph type="body" idx="14"/>
          </p:nvPr>
        </p:nvSpPr>
        <p:spPr>
          <a:xfrm>
            <a:off x="12386953" y="3008417"/>
            <a:ext cx="11603144" cy="10664651"/>
          </a:xfrm>
          <a:prstGeom prst="rect">
            <a:avLst/>
          </a:prstGeom>
        </p:spPr>
        <p:txBody>
          <a:bodyPr/>
          <a:lstStyle/>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Anisotropy is a directionally dependent imaging artifact that is produced when the US beam is not perpendicular to the structure being examined.</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Tendons &amp; ligaments change direction and can be difficult to scan due to their changing plane.</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Even small changes in the angle of incidence in either direction can significantly affect the quality of the image.</a:t>
            </a:r>
          </a:p>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endParaRPr lang="en-US" sz="4400" dirty="0"/>
          </a:p>
        </p:txBody>
      </p:sp>
      <p:sp>
        <p:nvSpPr>
          <p:cNvPr id="309" name="Slide Number">
            <a:extLst>
              <a:ext uri="{FF2B5EF4-FFF2-40B4-BE49-F238E27FC236}">
                <a16:creationId xmlns:a16="http://schemas.microsoft.com/office/drawing/2014/main" id="{6FC66365-78EA-E571-1001-869A295EE0F1}"/>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21</a:t>
            </a:fld>
            <a:endParaRPr/>
          </a:p>
        </p:txBody>
      </p:sp>
      <p:pic>
        <p:nvPicPr>
          <p:cNvPr id="2" name="Picture 1" descr="A diagram of a laser sintering procedure&#10;&#10;Description automatically generated with medium confidence">
            <a:extLst>
              <a:ext uri="{FF2B5EF4-FFF2-40B4-BE49-F238E27FC236}">
                <a16:creationId xmlns:a16="http://schemas.microsoft.com/office/drawing/2014/main" id="{D399FB8F-15A9-09BA-1D71-D9DD316DAD61}"/>
              </a:ext>
            </a:extLst>
          </p:cNvPr>
          <p:cNvPicPr>
            <a:picLocks noChangeAspect="1"/>
          </p:cNvPicPr>
          <p:nvPr/>
        </p:nvPicPr>
        <p:blipFill>
          <a:blip r:embed="rId3"/>
          <a:stretch>
            <a:fillRect/>
          </a:stretch>
        </p:blipFill>
        <p:spPr>
          <a:xfrm>
            <a:off x="0" y="2992284"/>
            <a:ext cx="11997049" cy="7731431"/>
          </a:xfrm>
          <a:prstGeom prst="rect">
            <a:avLst/>
          </a:prstGeom>
        </p:spPr>
      </p:pic>
    </p:spTree>
    <p:extLst>
      <p:ext uri="{BB962C8B-B14F-4D97-AF65-F5344CB8AC3E}">
        <p14:creationId xmlns:p14="http://schemas.microsoft.com/office/powerpoint/2010/main" val="294801786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FE412-AFD2-B938-270D-6DF62702EC67}"/>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73A26386-1D1D-0F18-7887-E2D0025ED22A}"/>
              </a:ext>
            </a:extLst>
          </p:cNvPr>
          <p:cNvSpPr txBox="1">
            <a:spLocks noGrp="1"/>
          </p:cNvSpPr>
          <p:nvPr>
            <p:ph type="body" idx="13"/>
          </p:nvPr>
        </p:nvSpPr>
        <p:spPr>
          <a:xfrm>
            <a:off x="12931378" y="1078350"/>
            <a:ext cx="11058719" cy="1087477"/>
          </a:xfrm>
          <a:prstGeom prst="rect">
            <a:avLst/>
          </a:prstGeom>
        </p:spPr>
        <p:txBody>
          <a:bodyPr anchor="ctr"/>
          <a:lstStyle/>
          <a:p>
            <a:r>
              <a:rPr lang="en-US" b="1" dirty="0"/>
              <a:t>Anisotropy</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197EBE01-F8DD-A7E0-87A0-24BF8BCBEA47}"/>
              </a:ext>
            </a:extLst>
          </p:cNvPr>
          <p:cNvSpPr txBox="1">
            <a:spLocks noGrp="1"/>
          </p:cNvSpPr>
          <p:nvPr>
            <p:ph type="body" idx="14"/>
          </p:nvPr>
        </p:nvSpPr>
        <p:spPr>
          <a:xfrm>
            <a:off x="12801599" y="3008417"/>
            <a:ext cx="10252363" cy="7381701"/>
          </a:xfrm>
          <a:prstGeom prst="rect">
            <a:avLst/>
          </a:prstGeom>
        </p:spPr>
        <p:txBody>
          <a:bodyPr/>
          <a:lstStyle/>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Anisotropy artifacts appear as a hypoechoic (darker) area</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If not recognized, these can be mistaken for a pathological change in the tissue being examined</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000" dirty="0"/>
              <a:t>Muscle/Tendon tears, edema, etc. </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We are producing a 2-Dimensional image of 3-Dimensional structures. </a:t>
            </a:r>
          </a:p>
        </p:txBody>
      </p:sp>
      <p:sp>
        <p:nvSpPr>
          <p:cNvPr id="309" name="Slide Number">
            <a:extLst>
              <a:ext uri="{FF2B5EF4-FFF2-40B4-BE49-F238E27FC236}">
                <a16:creationId xmlns:a16="http://schemas.microsoft.com/office/drawing/2014/main" id="{D3340683-10B2-AE26-43FF-46934C6E4116}"/>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22</a:t>
            </a:fld>
            <a:endParaRPr/>
          </a:p>
        </p:txBody>
      </p:sp>
      <p:pic>
        <p:nvPicPr>
          <p:cNvPr id="2" name="Screen Recording 2024-06-14 at 9.56.21 AM.mov">
            <a:hlinkClick r:id="" action="ppaction://media"/>
            <a:extLst>
              <a:ext uri="{FF2B5EF4-FFF2-40B4-BE49-F238E27FC236}">
                <a16:creationId xmlns:a16="http://schemas.microsoft.com/office/drawing/2014/main" id="{19EC8345-DECB-0749-8557-6297C86E77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1830" y="3135430"/>
            <a:ext cx="11033803" cy="7445139"/>
          </a:xfrm>
          <a:prstGeom prst="rect">
            <a:avLst/>
          </a:prstGeom>
        </p:spPr>
      </p:pic>
    </p:spTree>
    <p:extLst>
      <p:ext uri="{BB962C8B-B14F-4D97-AF65-F5344CB8AC3E}">
        <p14:creationId xmlns:p14="http://schemas.microsoft.com/office/powerpoint/2010/main" val="1087706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FFC3-134D-DC30-FDF7-93150FD12F82}"/>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9594CFD4-B874-442E-8478-F11E20D2AB7D}"/>
              </a:ext>
            </a:extLst>
          </p:cNvPr>
          <p:cNvSpPr txBox="1">
            <a:spLocks noGrp="1"/>
          </p:cNvSpPr>
          <p:nvPr>
            <p:ph type="body" idx="13"/>
          </p:nvPr>
        </p:nvSpPr>
        <p:spPr>
          <a:xfrm>
            <a:off x="12931378" y="946125"/>
            <a:ext cx="11058719" cy="2072362"/>
          </a:xfrm>
          <a:prstGeom prst="rect">
            <a:avLst/>
          </a:prstGeom>
        </p:spPr>
        <p:txBody>
          <a:bodyPr anchor="ctr"/>
          <a:lstStyle/>
          <a:p>
            <a:r>
              <a:rPr lang="en-US" b="1" dirty="0"/>
              <a:t>Acoustic Shadowing &amp; Enhancement</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C43F0AA1-6452-F0F2-B6B3-3FD89BE3F4B9}"/>
              </a:ext>
            </a:extLst>
          </p:cNvPr>
          <p:cNvSpPr txBox="1">
            <a:spLocks noGrp="1"/>
          </p:cNvSpPr>
          <p:nvPr>
            <p:ph type="body" idx="14"/>
          </p:nvPr>
        </p:nvSpPr>
        <p:spPr>
          <a:xfrm>
            <a:off x="12441382" y="3701142"/>
            <a:ext cx="11548715" cy="3801682"/>
          </a:xfrm>
          <a:prstGeom prst="rect">
            <a:avLst/>
          </a:prstGeom>
        </p:spPr>
        <p:txBody>
          <a:bodyPr/>
          <a:lstStyle/>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3600" b="1" dirty="0"/>
              <a:t>Acoustic Shadowing</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US beam does not pass through an object (e.g., bone, calcifications, or metal hardware) and is completely reflected.</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t>Anechoic/Black area beyond the surface of the object.</a:t>
            </a:r>
          </a:p>
        </p:txBody>
      </p:sp>
      <p:sp>
        <p:nvSpPr>
          <p:cNvPr id="309" name="Slide Number">
            <a:extLst>
              <a:ext uri="{FF2B5EF4-FFF2-40B4-BE49-F238E27FC236}">
                <a16:creationId xmlns:a16="http://schemas.microsoft.com/office/drawing/2014/main" id="{B7CF9EFC-5A71-6780-6BC6-3E0662461313}"/>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23</a:t>
            </a:fld>
            <a:endParaRPr/>
          </a:p>
        </p:txBody>
      </p:sp>
      <p:sp>
        <p:nvSpPr>
          <p:cNvPr id="2" name="Esca enim exerci feugiat duis. Nullus modo quae scisco ex uxor dolore. Antehabeo veniam ille. Pertineo consequat tego damnum lenis melior ex enim gravis.…">
            <a:extLst>
              <a:ext uri="{FF2B5EF4-FFF2-40B4-BE49-F238E27FC236}">
                <a16:creationId xmlns:a16="http://schemas.microsoft.com/office/drawing/2014/main" id="{B195EA84-AC13-9452-20C4-04B0DFE4951A}"/>
              </a:ext>
            </a:extLst>
          </p:cNvPr>
          <p:cNvSpPr txBox="1">
            <a:spLocks/>
          </p:cNvSpPr>
          <p:nvPr/>
        </p:nvSpPr>
        <p:spPr>
          <a:xfrm>
            <a:off x="12441382" y="8190457"/>
            <a:ext cx="11548715" cy="48924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defTabSz="457200">
              <a:lnSpc>
                <a:spcPts val="6400"/>
              </a:lnSpc>
              <a:spcBef>
                <a:spcPts val="2000"/>
              </a:spcBef>
              <a:buSzTx/>
              <a:buFontTx/>
              <a:buNone/>
              <a:defRPr sz="3000">
                <a:solidFill>
                  <a:srgbClr val="53585F"/>
                </a:solidFill>
                <a:latin typeface="Acumin Pro SemiCondensed"/>
                <a:ea typeface="Acumin Pro SemiCondensed"/>
                <a:cs typeface="Acumin Pro SemiCondensed"/>
                <a:sym typeface="Acumin Pro SemiCondensed"/>
              </a:defRPr>
            </a:pPr>
            <a:r>
              <a:rPr lang="en-US" sz="3600" b="1" dirty="0">
                <a:solidFill>
                  <a:srgbClr val="53585F"/>
                </a:solidFill>
                <a:latin typeface="Acumin Pro SemiCondensed"/>
                <a:ea typeface="Acumin Pro SemiCondensed"/>
                <a:cs typeface="Acumin Pro SemiCondensed"/>
                <a:sym typeface="Acumin Pro SemiCondensed"/>
              </a:rPr>
              <a:t>Acoustic Enhancement</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solidFill>
                  <a:srgbClr val="53585F"/>
                </a:solidFill>
                <a:latin typeface="Acumin Pro SemiCondensed"/>
                <a:ea typeface="Acumin Pro SemiCondensed"/>
                <a:cs typeface="Acumin Pro SemiCondensed"/>
                <a:sym typeface="Acumin Pro SemiCondensed"/>
              </a:rPr>
              <a:t>Hyperintense (hyperechoic/white) regions below objects with LOW US attenuation</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solidFill>
                  <a:srgbClr val="53585F"/>
                </a:solidFill>
                <a:latin typeface="Acumin Pro SemiCondensed"/>
                <a:ea typeface="Acumin Pro SemiCondensed"/>
                <a:cs typeface="Acumin Pro SemiCondensed"/>
                <a:sym typeface="Acumin Pro SemiCondensed"/>
              </a:rPr>
              <a:t>“Through transmission”</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200" dirty="0">
                <a:solidFill>
                  <a:srgbClr val="53585F"/>
                </a:solidFill>
                <a:latin typeface="Acumin Pro SemiCondensed"/>
                <a:ea typeface="Acumin Pro SemiCondensed"/>
                <a:cs typeface="Acumin Pro SemiCondensed"/>
                <a:sym typeface="Acumin Pro SemiCondensed"/>
              </a:rPr>
              <a:t>E.g., Fluid cyst or urinary bladder.</a:t>
            </a:r>
          </a:p>
        </p:txBody>
      </p:sp>
      <p:pic>
        <p:nvPicPr>
          <p:cNvPr id="3" name="Picture 4" descr="Basic Principles | Radiology Key">
            <a:extLst>
              <a:ext uri="{FF2B5EF4-FFF2-40B4-BE49-F238E27FC236}">
                <a16:creationId xmlns:a16="http://schemas.microsoft.com/office/drawing/2014/main" id="{C6A6C784-8242-1C6F-0711-F638CF758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483" y="7209971"/>
            <a:ext cx="10546219" cy="54047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asic Principles | Radiology Key">
            <a:extLst>
              <a:ext uri="{FF2B5EF4-FFF2-40B4-BE49-F238E27FC236}">
                <a16:creationId xmlns:a16="http://schemas.microsoft.com/office/drawing/2014/main" id="{37FFC731-7341-B118-7C09-228111C18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484" y="1443002"/>
            <a:ext cx="10546219" cy="540471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83767D85-039E-E4D8-255A-2562089993DD}"/>
              </a:ext>
            </a:extLst>
          </p:cNvPr>
          <p:cNvCxnSpPr>
            <a:cxnSpLocks/>
          </p:cNvCxnSpPr>
          <p:nvPr/>
        </p:nvCxnSpPr>
        <p:spPr>
          <a:xfrm>
            <a:off x="997527" y="9182715"/>
            <a:ext cx="3202931" cy="370379"/>
          </a:xfrm>
          <a:prstGeom prst="straightConnector1">
            <a:avLst/>
          </a:prstGeom>
          <a:ln w="180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D06EAE-F448-EFB0-3452-EBB53BBE751D}"/>
              </a:ext>
            </a:extLst>
          </p:cNvPr>
          <p:cNvCxnSpPr>
            <a:cxnSpLocks/>
          </p:cNvCxnSpPr>
          <p:nvPr/>
        </p:nvCxnSpPr>
        <p:spPr>
          <a:xfrm>
            <a:off x="748146" y="4267199"/>
            <a:ext cx="2467716" cy="266087"/>
          </a:xfrm>
          <a:prstGeom prst="straightConnector1">
            <a:avLst/>
          </a:prstGeom>
          <a:ln w="180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4321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322AA-A226-BDB3-9F37-93CA8B28A42E}"/>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2089D751-FD95-B0B7-E068-9A4F2B14C11B}"/>
              </a:ext>
            </a:extLst>
          </p:cNvPr>
          <p:cNvSpPr txBox="1">
            <a:spLocks noGrp="1"/>
          </p:cNvSpPr>
          <p:nvPr>
            <p:ph type="body" idx="13"/>
          </p:nvPr>
        </p:nvSpPr>
        <p:spPr>
          <a:xfrm>
            <a:off x="12931378" y="1268593"/>
            <a:ext cx="11058719" cy="1087477"/>
          </a:xfrm>
          <a:prstGeom prst="rect">
            <a:avLst/>
          </a:prstGeom>
        </p:spPr>
        <p:txBody>
          <a:bodyPr anchor="ctr"/>
          <a:lstStyle/>
          <a:p>
            <a:r>
              <a:rPr lang="en-US" b="1" dirty="0"/>
              <a:t>Power Doppler Imaging (PDI)</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6247317F-C7FE-6761-C7D4-AA1F9C6A56BF}"/>
              </a:ext>
            </a:extLst>
          </p:cNvPr>
          <p:cNvSpPr txBox="1">
            <a:spLocks noGrp="1"/>
          </p:cNvSpPr>
          <p:nvPr>
            <p:ph type="body" idx="14"/>
          </p:nvPr>
        </p:nvSpPr>
        <p:spPr>
          <a:xfrm>
            <a:off x="12546418" y="2812396"/>
            <a:ext cx="11058719" cy="9509078"/>
          </a:xfrm>
          <a:prstGeom prst="rect">
            <a:avLst/>
          </a:prstGeom>
        </p:spPr>
        <p:txBody>
          <a:bodyPr/>
          <a:lstStyle/>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Amplitude of Doppler signal</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More sensitive for smaller vessels and can detect flow in all directions</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Color Doppler Imaging (CDI) shows blood flow direction and velocity</a:t>
            </a:r>
          </a:p>
          <a:p>
            <a:pPr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4400" dirty="0"/>
              <a:t>PDI &gt; CDI for detecting inflammation and neovascularization</a:t>
            </a:r>
          </a:p>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endParaRPr lang="en-US" sz="4400" dirty="0"/>
          </a:p>
          <a:p>
            <a:pPr mar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3200" dirty="0"/>
              <a:t>Long and Short-axis (cross-section) view of Achilles tendinopathy with evidence of  neovascularization on PDI.</a:t>
            </a:r>
          </a:p>
        </p:txBody>
      </p:sp>
      <p:sp>
        <p:nvSpPr>
          <p:cNvPr id="309" name="Slide Number">
            <a:extLst>
              <a:ext uri="{FF2B5EF4-FFF2-40B4-BE49-F238E27FC236}">
                <a16:creationId xmlns:a16="http://schemas.microsoft.com/office/drawing/2014/main" id="{474F9F8B-7531-F2D0-A911-81DC6D1381ED}"/>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24</a:t>
            </a:fld>
            <a:endParaRPr/>
          </a:p>
        </p:txBody>
      </p:sp>
      <p:pic>
        <p:nvPicPr>
          <p:cNvPr id="2" name="Picture 4" descr="Ultrasound image with power Doppler. Longitudinal view of an Achilles neovascular tendinopathy with thickening of the tendon and hipoecoic image.  ">
            <a:extLst>
              <a:ext uri="{FF2B5EF4-FFF2-40B4-BE49-F238E27FC236}">
                <a16:creationId xmlns:a16="http://schemas.microsoft.com/office/drawing/2014/main" id="{04F75463-7542-33AF-35E8-5A04CAD4B5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11" t="9576" r="12111" b="6269"/>
          <a:stretch/>
        </p:blipFill>
        <p:spPr bwMode="auto">
          <a:xfrm>
            <a:off x="1234809" y="381000"/>
            <a:ext cx="9268438" cy="52651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EBE50D-83BA-EB4C-80A1-5CBE5298D9F6}"/>
              </a:ext>
            </a:extLst>
          </p:cNvPr>
          <p:cNvSpPr txBox="1"/>
          <p:nvPr/>
        </p:nvSpPr>
        <p:spPr>
          <a:xfrm>
            <a:off x="1330038" y="4656587"/>
            <a:ext cx="9173209" cy="861774"/>
          </a:xfrm>
          <a:prstGeom prst="rect">
            <a:avLst/>
          </a:prstGeom>
          <a:noFill/>
        </p:spPr>
        <p:txBody>
          <a:bodyPr wrap="square" rtlCol="0">
            <a:spAutoFit/>
          </a:bodyPr>
          <a:lstStyle/>
          <a:p>
            <a:r>
              <a:rPr lang="en-US" dirty="0">
                <a:solidFill>
                  <a:schemeClr val="bg1"/>
                </a:solidFill>
                <a:latin typeface="Georgia" panose="02040502050405020303" pitchFamily="18" charset="0"/>
              </a:rPr>
              <a:t>Long Axis</a:t>
            </a:r>
          </a:p>
        </p:txBody>
      </p:sp>
      <p:pic>
        <p:nvPicPr>
          <p:cNvPr id="4" name="Picture 2" descr="Transverse ultrasound view of Achilles tendinopathy. Gray-scale and... |  Download Scientific Diagram">
            <a:extLst>
              <a:ext uri="{FF2B5EF4-FFF2-40B4-BE49-F238E27FC236}">
                <a16:creationId xmlns:a16="http://schemas.microsoft.com/office/drawing/2014/main" id="{C23C6ED2-8115-BC1B-362A-1D063BE5C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810" y="5869136"/>
            <a:ext cx="9268437" cy="69129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6815B8-0F34-6A74-880A-7D4B5AE48EB3}"/>
              </a:ext>
            </a:extLst>
          </p:cNvPr>
          <p:cNvSpPr txBox="1"/>
          <p:nvPr/>
        </p:nvSpPr>
        <p:spPr>
          <a:xfrm>
            <a:off x="1234809" y="11936633"/>
            <a:ext cx="9268438" cy="861774"/>
          </a:xfrm>
          <a:prstGeom prst="rect">
            <a:avLst/>
          </a:prstGeom>
          <a:noFill/>
        </p:spPr>
        <p:txBody>
          <a:bodyPr wrap="square" rtlCol="0">
            <a:spAutoFit/>
          </a:bodyPr>
          <a:lstStyle/>
          <a:p>
            <a:r>
              <a:rPr lang="en-US" dirty="0">
                <a:solidFill>
                  <a:schemeClr val="bg1"/>
                </a:solidFill>
                <a:latin typeface="Georgia" panose="02040502050405020303" pitchFamily="18" charset="0"/>
              </a:rPr>
              <a:t>Short Axis</a:t>
            </a:r>
          </a:p>
        </p:txBody>
      </p:sp>
    </p:spTree>
    <p:extLst>
      <p:ext uri="{BB962C8B-B14F-4D97-AF65-F5344CB8AC3E}">
        <p14:creationId xmlns:p14="http://schemas.microsoft.com/office/powerpoint/2010/main" val="25691818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48A87-6E1D-E16F-CAF6-D11D4537D634}"/>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9ACF8215-6318-9A43-E3FD-BCA83ED04228}"/>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25</a:t>
            </a:fld>
            <a:endParaRPr/>
          </a:p>
        </p:txBody>
      </p:sp>
      <p:sp>
        <p:nvSpPr>
          <p:cNvPr id="3" name="Presentation title goes here">
            <a:extLst>
              <a:ext uri="{FF2B5EF4-FFF2-40B4-BE49-F238E27FC236}">
                <a16:creationId xmlns:a16="http://schemas.microsoft.com/office/drawing/2014/main" id="{6070DEB9-0820-12D5-D610-3A625419E175}"/>
              </a:ext>
            </a:extLst>
          </p:cNvPr>
          <p:cNvSpPr txBox="1">
            <a:spLocks/>
          </p:cNvSpPr>
          <p:nvPr/>
        </p:nvSpPr>
        <p:spPr>
          <a:xfrm>
            <a:off x="2159000" y="864949"/>
            <a:ext cx="19483289"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Sonographic appearance of normal structures</a:t>
            </a:r>
          </a:p>
        </p:txBody>
      </p:sp>
      <p:pic>
        <p:nvPicPr>
          <p:cNvPr id="2" name="Picture 1">
            <a:extLst>
              <a:ext uri="{FF2B5EF4-FFF2-40B4-BE49-F238E27FC236}">
                <a16:creationId xmlns:a16="http://schemas.microsoft.com/office/drawing/2014/main" id="{FC7A0BEE-B712-922A-C9B0-7E3626A58407}"/>
              </a:ext>
            </a:extLst>
          </p:cNvPr>
          <p:cNvPicPr>
            <a:picLocks noChangeAspect="1"/>
          </p:cNvPicPr>
          <p:nvPr/>
        </p:nvPicPr>
        <p:blipFill>
          <a:blip r:embed="rId3"/>
          <a:stretch>
            <a:fillRect/>
          </a:stretch>
        </p:blipFill>
        <p:spPr>
          <a:xfrm>
            <a:off x="4593929" y="2683783"/>
            <a:ext cx="14311909" cy="10933361"/>
          </a:xfrm>
          <a:prstGeom prst="rect">
            <a:avLst/>
          </a:prstGeom>
        </p:spPr>
      </p:pic>
    </p:spTree>
    <p:extLst>
      <p:ext uri="{BB962C8B-B14F-4D97-AF65-F5344CB8AC3E}">
        <p14:creationId xmlns:p14="http://schemas.microsoft.com/office/powerpoint/2010/main" val="26283233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B2642-6022-9E32-1A6D-08466E961110}"/>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4F5B038B-E9D5-EA48-A483-EB3E104B77BC}"/>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26</a:t>
            </a:fld>
            <a:endParaRPr/>
          </a:p>
        </p:txBody>
      </p:sp>
      <p:sp>
        <p:nvSpPr>
          <p:cNvPr id="3" name="Presentation title goes here">
            <a:extLst>
              <a:ext uri="{FF2B5EF4-FFF2-40B4-BE49-F238E27FC236}">
                <a16:creationId xmlns:a16="http://schemas.microsoft.com/office/drawing/2014/main" id="{2AC8A144-14AA-1B40-307B-5D92DEA11F13}"/>
              </a:ext>
            </a:extLst>
          </p:cNvPr>
          <p:cNvSpPr txBox="1">
            <a:spLocks/>
          </p:cNvSpPr>
          <p:nvPr/>
        </p:nvSpPr>
        <p:spPr>
          <a:xfrm>
            <a:off x="2159000" y="543667"/>
            <a:ext cx="19483289"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Sonographic appearance of </a:t>
            </a:r>
            <a:r>
              <a:rPr lang="en-US" sz="6600" u="sng" dirty="0">
                <a:solidFill>
                  <a:srgbClr val="C00000"/>
                </a:solidFill>
              </a:rPr>
              <a:t>normal</a:t>
            </a:r>
            <a:r>
              <a:rPr lang="en-US" sz="6600" dirty="0">
                <a:solidFill>
                  <a:srgbClr val="C00000"/>
                </a:solidFill>
              </a:rPr>
              <a:t> structures</a:t>
            </a:r>
          </a:p>
        </p:txBody>
      </p:sp>
      <p:pic>
        <p:nvPicPr>
          <p:cNvPr id="4" name="Picture 2" descr="Musculoskeletal — NUEM Blog">
            <a:extLst>
              <a:ext uri="{FF2B5EF4-FFF2-40B4-BE49-F238E27FC236}">
                <a16:creationId xmlns:a16="http://schemas.microsoft.com/office/drawing/2014/main" id="{E2E5BB04-45C1-70CA-542C-817F8FBDA9B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91000"/>
                    </a14:imgEffect>
                    <a14:imgEffect>
                      <a14:brightnessContrast bright="29000"/>
                    </a14:imgEffect>
                  </a14:imgLayer>
                </a14:imgProps>
              </a:ext>
              <a:ext uri="{28A0092B-C50C-407E-A947-70E740481C1C}">
                <a14:useLocalDpi xmlns:a14="http://schemas.microsoft.com/office/drawing/2010/main" val="0"/>
              </a:ext>
            </a:extLst>
          </a:blip>
          <a:srcRect l="46496" r="5644"/>
          <a:stretch/>
        </p:blipFill>
        <p:spPr bwMode="auto">
          <a:xfrm>
            <a:off x="10717991" y="2284577"/>
            <a:ext cx="8074261" cy="11231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27B5D6-34E1-57DC-0BF5-AFA1AC72B2E2}"/>
              </a:ext>
            </a:extLst>
          </p:cNvPr>
          <p:cNvSpPr txBox="1"/>
          <p:nvPr/>
        </p:nvSpPr>
        <p:spPr>
          <a:xfrm>
            <a:off x="1010450" y="2434561"/>
            <a:ext cx="10844257" cy="861774"/>
          </a:xfrm>
          <a:prstGeom prst="rect">
            <a:avLst/>
          </a:prstGeom>
          <a:noFill/>
        </p:spPr>
        <p:txBody>
          <a:bodyPr wrap="square" rtlCol="0">
            <a:spAutoFit/>
          </a:bodyPr>
          <a:lstStyle/>
          <a:p>
            <a:r>
              <a:rPr lang="en-US" b="1" dirty="0">
                <a:latin typeface="Georgia" panose="02040502050405020303" pitchFamily="18" charset="0"/>
              </a:rPr>
              <a:t>Epidermis/Dermis</a:t>
            </a:r>
          </a:p>
        </p:txBody>
      </p:sp>
      <p:sp>
        <p:nvSpPr>
          <p:cNvPr id="6" name="TextBox 5">
            <a:extLst>
              <a:ext uri="{FF2B5EF4-FFF2-40B4-BE49-F238E27FC236}">
                <a16:creationId xmlns:a16="http://schemas.microsoft.com/office/drawing/2014/main" id="{5C54CE0D-71A7-BE9E-765E-0DF7141241B5}"/>
              </a:ext>
            </a:extLst>
          </p:cNvPr>
          <p:cNvSpPr txBox="1"/>
          <p:nvPr/>
        </p:nvSpPr>
        <p:spPr>
          <a:xfrm>
            <a:off x="716692" y="3660043"/>
            <a:ext cx="10844258" cy="861774"/>
          </a:xfrm>
          <a:prstGeom prst="rect">
            <a:avLst/>
          </a:prstGeom>
          <a:noFill/>
        </p:spPr>
        <p:txBody>
          <a:bodyPr wrap="square" rtlCol="0">
            <a:spAutoFit/>
          </a:bodyPr>
          <a:lstStyle/>
          <a:p>
            <a:r>
              <a:rPr lang="en-US" b="1" dirty="0">
                <a:latin typeface="Georgia" panose="02040502050405020303" pitchFamily="18" charset="0"/>
              </a:rPr>
              <a:t>Subcutaneous Tissue</a:t>
            </a:r>
          </a:p>
        </p:txBody>
      </p:sp>
      <p:sp>
        <p:nvSpPr>
          <p:cNvPr id="7" name="TextBox 6">
            <a:extLst>
              <a:ext uri="{FF2B5EF4-FFF2-40B4-BE49-F238E27FC236}">
                <a16:creationId xmlns:a16="http://schemas.microsoft.com/office/drawing/2014/main" id="{C0153796-147A-5836-A2F6-7F3BF598D2FF}"/>
              </a:ext>
            </a:extLst>
          </p:cNvPr>
          <p:cNvSpPr txBox="1"/>
          <p:nvPr/>
        </p:nvSpPr>
        <p:spPr>
          <a:xfrm>
            <a:off x="1693885" y="4867922"/>
            <a:ext cx="8142846" cy="861774"/>
          </a:xfrm>
          <a:prstGeom prst="rect">
            <a:avLst/>
          </a:prstGeom>
          <a:noFill/>
        </p:spPr>
        <p:txBody>
          <a:bodyPr wrap="square" rtlCol="0">
            <a:spAutoFit/>
          </a:bodyPr>
          <a:lstStyle/>
          <a:p>
            <a:r>
              <a:rPr lang="en-US" b="1" dirty="0">
                <a:latin typeface="Georgia" panose="02040502050405020303" pitchFamily="18" charset="0"/>
              </a:rPr>
              <a:t>Superior Muscle Fascia</a:t>
            </a:r>
          </a:p>
        </p:txBody>
      </p:sp>
      <p:sp>
        <p:nvSpPr>
          <p:cNvPr id="8" name="TextBox 7">
            <a:extLst>
              <a:ext uri="{FF2B5EF4-FFF2-40B4-BE49-F238E27FC236}">
                <a16:creationId xmlns:a16="http://schemas.microsoft.com/office/drawing/2014/main" id="{4D8F3AE0-41C7-02E8-6D96-08673172D965}"/>
              </a:ext>
            </a:extLst>
          </p:cNvPr>
          <p:cNvSpPr txBox="1"/>
          <p:nvPr/>
        </p:nvSpPr>
        <p:spPr>
          <a:xfrm>
            <a:off x="6926730" y="8171881"/>
            <a:ext cx="2597188" cy="861774"/>
          </a:xfrm>
          <a:prstGeom prst="rect">
            <a:avLst/>
          </a:prstGeom>
          <a:noFill/>
        </p:spPr>
        <p:txBody>
          <a:bodyPr wrap="square" rtlCol="0">
            <a:spAutoFit/>
          </a:bodyPr>
          <a:lstStyle/>
          <a:p>
            <a:r>
              <a:rPr lang="en-US" b="1" dirty="0">
                <a:latin typeface="Georgia" panose="02040502050405020303" pitchFamily="18" charset="0"/>
              </a:rPr>
              <a:t>Muscle</a:t>
            </a:r>
          </a:p>
        </p:txBody>
      </p:sp>
      <p:sp>
        <p:nvSpPr>
          <p:cNvPr id="9" name="TextBox 8">
            <a:extLst>
              <a:ext uri="{FF2B5EF4-FFF2-40B4-BE49-F238E27FC236}">
                <a16:creationId xmlns:a16="http://schemas.microsoft.com/office/drawing/2014/main" id="{554631BD-9AA6-0FE6-D145-90C942F4FA3D}"/>
              </a:ext>
            </a:extLst>
          </p:cNvPr>
          <p:cNvSpPr txBox="1"/>
          <p:nvPr/>
        </p:nvSpPr>
        <p:spPr>
          <a:xfrm>
            <a:off x="7548153" y="12250735"/>
            <a:ext cx="2010777" cy="861774"/>
          </a:xfrm>
          <a:prstGeom prst="rect">
            <a:avLst/>
          </a:prstGeom>
          <a:noFill/>
        </p:spPr>
        <p:txBody>
          <a:bodyPr wrap="square" rtlCol="0">
            <a:spAutoFit/>
          </a:bodyPr>
          <a:lstStyle/>
          <a:p>
            <a:r>
              <a:rPr lang="en-US" b="1" dirty="0">
                <a:latin typeface="Georgia" panose="02040502050405020303" pitchFamily="18" charset="0"/>
              </a:rPr>
              <a:t>Bone</a:t>
            </a:r>
          </a:p>
        </p:txBody>
      </p:sp>
      <p:sp>
        <p:nvSpPr>
          <p:cNvPr id="10" name="Left Brace 9">
            <a:extLst>
              <a:ext uri="{FF2B5EF4-FFF2-40B4-BE49-F238E27FC236}">
                <a16:creationId xmlns:a16="http://schemas.microsoft.com/office/drawing/2014/main" id="{9399C579-B2DD-C02D-FED7-2317C6F86E86}"/>
              </a:ext>
            </a:extLst>
          </p:cNvPr>
          <p:cNvSpPr/>
          <p:nvPr/>
        </p:nvSpPr>
        <p:spPr>
          <a:xfrm>
            <a:off x="9830270" y="5141153"/>
            <a:ext cx="659123" cy="315313"/>
          </a:xfrm>
          <a:prstGeom prst="leftBrac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11" name="Left Brace 10">
            <a:extLst>
              <a:ext uri="{FF2B5EF4-FFF2-40B4-BE49-F238E27FC236}">
                <a16:creationId xmlns:a16="http://schemas.microsoft.com/office/drawing/2014/main" id="{E8985CF2-4C6D-6556-D78D-A539348E1A1B}"/>
              </a:ext>
            </a:extLst>
          </p:cNvPr>
          <p:cNvSpPr/>
          <p:nvPr/>
        </p:nvSpPr>
        <p:spPr>
          <a:xfrm>
            <a:off x="9731925" y="3268081"/>
            <a:ext cx="757468" cy="1666873"/>
          </a:xfrm>
          <a:prstGeom prst="leftBrac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12" name="Left Brace 11">
            <a:extLst>
              <a:ext uri="{FF2B5EF4-FFF2-40B4-BE49-F238E27FC236}">
                <a16:creationId xmlns:a16="http://schemas.microsoft.com/office/drawing/2014/main" id="{3226E63A-0B19-63E1-B50B-6C421DA73805}"/>
              </a:ext>
            </a:extLst>
          </p:cNvPr>
          <p:cNvSpPr/>
          <p:nvPr/>
        </p:nvSpPr>
        <p:spPr>
          <a:xfrm>
            <a:off x="9830270" y="2708385"/>
            <a:ext cx="659123" cy="315313"/>
          </a:xfrm>
          <a:prstGeom prst="leftBrac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14" name="Left Brace 13">
            <a:extLst>
              <a:ext uri="{FF2B5EF4-FFF2-40B4-BE49-F238E27FC236}">
                <a16:creationId xmlns:a16="http://schemas.microsoft.com/office/drawing/2014/main" id="{D0925DC4-0F42-101E-1FEE-7AC15546C4DE}"/>
              </a:ext>
            </a:extLst>
          </p:cNvPr>
          <p:cNvSpPr/>
          <p:nvPr/>
        </p:nvSpPr>
        <p:spPr>
          <a:xfrm>
            <a:off x="9731925" y="11995674"/>
            <a:ext cx="757468" cy="1371896"/>
          </a:xfrm>
          <a:prstGeom prst="leftBrac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
        <p:nvSpPr>
          <p:cNvPr id="15" name="Left Brace 14">
            <a:extLst>
              <a:ext uri="{FF2B5EF4-FFF2-40B4-BE49-F238E27FC236}">
                <a16:creationId xmlns:a16="http://schemas.microsoft.com/office/drawing/2014/main" id="{6C8619DE-C146-47C3-C954-28C0DE6D91AB}"/>
              </a:ext>
            </a:extLst>
          </p:cNvPr>
          <p:cNvSpPr/>
          <p:nvPr/>
        </p:nvSpPr>
        <p:spPr>
          <a:xfrm>
            <a:off x="9736041" y="5662665"/>
            <a:ext cx="753352" cy="5880207"/>
          </a:xfrm>
          <a:prstGeom prst="leftBrace">
            <a:avLst/>
          </a:prstGeom>
          <a:ln w="317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ysClr val="windowText" lastClr="000000"/>
                </a:solidFill>
              </a:ln>
            </a:endParaRPr>
          </a:p>
        </p:txBody>
      </p:sp>
    </p:spTree>
    <p:extLst>
      <p:ext uri="{BB962C8B-B14F-4D97-AF65-F5344CB8AC3E}">
        <p14:creationId xmlns:p14="http://schemas.microsoft.com/office/powerpoint/2010/main" val="13074078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18734-4405-A38A-EE59-24A66171976C}"/>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63DE1BA4-3F02-5880-EBE7-751184E978C7}"/>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27</a:t>
            </a:fld>
            <a:endParaRPr/>
          </a:p>
        </p:txBody>
      </p:sp>
      <p:sp>
        <p:nvSpPr>
          <p:cNvPr id="27" name="Presentation title goes here">
            <a:extLst>
              <a:ext uri="{FF2B5EF4-FFF2-40B4-BE49-F238E27FC236}">
                <a16:creationId xmlns:a16="http://schemas.microsoft.com/office/drawing/2014/main" id="{76468ECA-2968-1719-15F9-1FC1620915DB}"/>
              </a:ext>
            </a:extLst>
          </p:cNvPr>
          <p:cNvSpPr txBox="1">
            <a:spLocks/>
          </p:cNvSpPr>
          <p:nvPr/>
        </p:nvSpPr>
        <p:spPr>
          <a:xfrm>
            <a:off x="2159000" y="735052"/>
            <a:ext cx="19483289"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appearance of </a:t>
            </a:r>
            <a:r>
              <a:rPr lang="en-US" sz="6600" u="sng" dirty="0">
                <a:solidFill>
                  <a:srgbClr val="C00000"/>
                </a:solidFill>
              </a:rPr>
              <a:t>normal</a:t>
            </a:r>
            <a:r>
              <a:rPr lang="en-US" sz="6600" dirty="0">
                <a:solidFill>
                  <a:srgbClr val="C00000"/>
                </a:solidFill>
              </a:rPr>
              <a:t> structures: Muscle</a:t>
            </a:r>
          </a:p>
        </p:txBody>
      </p:sp>
      <p:pic>
        <p:nvPicPr>
          <p:cNvPr id="2050" name="Picture 2" descr="Images">
            <a:extLst>
              <a:ext uri="{FF2B5EF4-FFF2-40B4-BE49-F238E27FC236}">
                <a16:creationId xmlns:a16="http://schemas.microsoft.com/office/drawing/2014/main" id="{FCF8C2D9-F1B3-BA42-F548-A876B1D39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166" y="2745534"/>
            <a:ext cx="18607047" cy="920203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43787E0-48D6-0537-9D77-D2CE16E9A265}"/>
              </a:ext>
            </a:extLst>
          </p:cNvPr>
          <p:cNvSpPr txBox="1"/>
          <p:nvPr/>
        </p:nvSpPr>
        <p:spPr>
          <a:xfrm>
            <a:off x="2687166" y="12170949"/>
            <a:ext cx="18607047"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dirty="0"/>
              <a:t>Normal medial head of the gastrocnemius muscle. (A) Longitudinal aspect showing multiple hyperechoic lines (arrows) consistent with perimysium. Note the oblique course of these echoes. (B) Transverse aspect showing the perimysium as echogenic dots (arrows) inside the hypoechoic muscle.</a:t>
            </a:r>
          </a:p>
        </p:txBody>
      </p:sp>
    </p:spTree>
    <p:extLst>
      <p:ext uri="{BB962C8B-B14F-4D97-AF65-F5344CB8AC3E}">
        <p14:creationId xmlns:p14="http://schemas.microsoft.com/office/powerpoint/2010/main" val="147472483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EA89E-0166-9BF9-523F-461C1A2798D5}"/>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46639C3F-760E-6113-752F-1656C02BF69B}"/>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28</a:t>
            </a:fld>
            <a:endParaRPr/>
          </a:p>
        </p:txBody>
      </p:sp>
      <p:sp>
        <p:nvSpPr>
          <p:cNvPr id="27" name="Presentation title goes here">
            <a:extLst>
              <a:ext uri="{FF2B5EF4-FFF2-40B4-BE49-F238E27FC236}">
                <a16:creationId xmlns:a16="http://schemas.microsoft.com/office/drawing/2014/main" id="{3E85A65F-7952-0E6B-0622-5D640A7C42B6}"/>
              </a:ext>
            </a:extLst>
          </p:cNvPr>
          <p:cNvSpPr txBox="1">
            <a:spLocks/>
          </p:cNvSpPr>
          <p:nvPr/>
        </p:nvSpPr>
        <p:spPr>
          <a:xfrm>
            <a:off x="2159000" y="735052"/>
            <a:ext cx="19483289"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appearance of </a:t>
            </a:r>
            <a:r>
              <a:rPr lang="en-US" sz="6600" u="sng" dirty="0">
                <a:solidFill>
                  <a:srgbClr val="C00000"/>
                </a:solidFill>
              </a:rPr>
              <a:t>Abnormal</a:t>
            </a:r>
            <a:r>
              <a:rPr lang="en-US" sz="6600" dirty="0">
                <a:solidFill>
                  <a:srgbClr val="C00000"/>
                </a:solidFill>
              </a:rPr>
              <a:t> structures: Muscle</a:t>
            </a:r>
          </a:p>
        </p:txBody>
      </p:sp>
      <p:pic>
        <p:nvPicPr>
          <p:cNvPr id="11266" name="Picture 2" descr="[TTL]">
            <a:extLst>
              <a:ext uri="{FF2B5EF4-FFF2-40B4-BE49-F238E27FC236}">
                <a16:creationId xmlns:a16="http://schemas.microsoft.com/office/drawing/2014/main" id="{8FDD7A28-26B3-6C88-7F9D-EF743CC57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48" b="19920"/>
          <a:stretch/>
        </p:blipFill>
        <p:spPr bwMode="auto">
          <a:xfrm>
            <a:off x="1339702" y="3823646"/>
            <a:ext cx="22413271" cy="6698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8DFEA4-8603-C62B-1B39-5D52584EE43A}"/>
              </a:ext>
            </a:extLst>
          </p:cNvPr>
          <p:cNvSpPr txBox="1"/>
          <p:nvPr/>
        </p:nvSpPr>
        <p:spPr>
          <a:xfrm>
            <a:off x="1339702" y="10584095"/>
            <a:ext cx="10852298"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a:t>Gastrocnemius Muscle Tear</a:t>
            </a:r>
          </a:p>
        </p:txBody>
      </p:sp>
      <p:sp>
        <p:nvSpPr>
          <p:cNvPr id="3" name="TextBox 2">
            <a:extLst>
              <a:ext uri="{FF2B5EF4-FFF2-40B4-BE49-F238E27FC236}">
                <a16:creationId xmlns:a16="http://schemas.microsoft.com/office/drawing/2014/main" id="{9D8DD844-6656-308D-6264-CB558E305C11}"/>
              </a:ext>
            </a:extLst>
          </p:cNvPr>
          <p:cNvSpPr txBox="1"/>
          <p:nvPr/>
        </p:nvSpPr>
        <p:spPr>
          <a:xfrm>
            <a:off x="12929191" y="10584096"/>
            <a:ext cx="10823782"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a:t>Normal</a:t>
            </a:r>
          </a:p>
        </p:txBody>
      </p:sp>
    </p:spTree>
    <p:extLst>
      <p:ext uri="{BB962C8B-B14F-4D97-AF65-F5344CB8AC3E}">
        <p14:creationId xmlns:p14="http://schemas.microsoft.com/office/powerpoint/2010/main" val="18042696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D2AE-A94E-9304-9DB5-6A572238CA7E}"/>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91C26D3A-A97F-F7C4-66E5-F0BB9EF4D1BB}"/>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29</a:t>
            </a:fld>
            <a:endParaRPr/>
          </a:p>
        </p:txBody>
      </p:sp>
      <p:sp>
        <p:nvSpPr>
          <p:cNvPr id="27" name="Presentation title goes here">
            <a:extLst>
              <a:ext uri="{FF2B5EF4-FFF2-40B4-BE49-F238E27FC236}">
                <a16:creationId xmlns:a16="http://schemas.microsoft.com/office/drawing/2014/main" id="{C24CF6C5-66C3-D9A7-7DF6-496E68A5008C}"/>
              </a:ext>
            </a:extLst>
          </p:cNvPr>
          <p:cNvSpPr txBox="1">
            <a:spLocks/>
          </p:cNvSpPr>
          <p:nvPr/>
        </p:nvSpPr>
        <p:spPr>
          <a:xfrm>
            <a:off x="2159000" y="735052"/>
            <a:ext cx="19483289"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appearance of </a:t>
            </a:r>
            <a:r>
              <a:rPr lang="en-US" sz="6600" u="sng" dirty="0">
                <a:solidFill>
                  <a:srgbClr val="C00000"/>
                </a:solidFill>
              </a:rPr>
              <a:t>normal</a:t>
            </a:r>
            <a:r>
              <a:rPr lang="en-US" sz="6600" dirty="0">
                <a:solidFill>
                  <a:srgbClr val="C00000"/>
                </a:solidFill>
              </a:rPr>
              <a:t> structures: Tendon</a:t>
            </a:r>
          </a:p>
        </p:txBody>
      </p:sp>
      <p:pic>
        <p:nvPicPr>
          <p:cNvPr id="35" name="Picture 34">
            <a:extLst>
              <a:ext uri="{FF2B5EF4-FFF2-40B4-BE49-F238E27FC236}">
                <a16:creationId xmlns:a16="http://schemas.microsoft.com/office/drawing/2014/main" id="{21E07725-354E-DB7A-DED2-92021642DC7C}"/>
              </a:ext>
            </a:extLst>
          </p:cNvPr>
          <p:cNvPicPr>
            <a:picLocks noChangeAspect="1"/>
          </p:cNvPicPr>
          <p:nvPr/>
        </p:nvPicPr>
        <p:blipFill>
          <a:blip r:embed="rId3"/>
          <a:stretch>
            <a:fillRect/>
          </a:stretch>
        </p:blipFill>
        <p:spPr>
          <a:xfrm>
            <a:off x="2849527" y="3068417"/>
            <a:ext cx="19329990" cy="9099239"/>
          </a:xfrm>
          <a:prstGeom prst="rect">
            <a:avLst/>
          </a:prstGeom>
        </p:spPr>
      </p:pic>
    </p:spTree>
    <p:extLst>
      <p:ext uri="{BB962C8B-B14F-4D97-AF65-F5344CB8AC3E}">
        <p14:creationId xmlns:p14="http://schemas.microsoft.com/office/powerpoint/2010/main" val="35633070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4D550-EEC5-B99D-CA12-23CBF89BA3EE}"/>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70C64C3B-D5C1-E6DD-3E3A-1A88085CFB7C}"/>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8EE62DB9-D134-98C1-8A23-BF500E5204B7}"/>
              </a:ext>
            </a:extLst>
          </p:cNvPr>
          <p:cNvSpPr txBox="1">
            <a:spLocks/>
          </p:cNvSpPr>
          <p:nvPr/>
        </p:nvSpPr>
        <p:spPr>
          <a:xfrm>
            <a:off x="2518734" y="4767417"/>
            <a:ext cx="19483288" cy="6004208"/>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Understand the various applications of US for MSK complaints within the fields of Primary Care &amp; Sports Medicine</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Become more familiar with common terminology</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Recognize basic scanning techniques, probe placement &amp; probe orientation effects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Recognize some of the factors that can optimize (or diminish) your US images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Differentiate between common structures: Muscles, tendons, ligaments, nerves, cartilage &amp; bones, etc. </a:t>
            </a:r>
          </a:p>
        </p:txBody>
      </p:sp>
      <p:sp>
        <p:nvSpPr>
          <p:cNvPr id="5" name="Presentation title goes here">
            <a:extLst>
              <a:ext uri="{FF2B5EF4-FFF2-40B4-BE49-F238E27FC236}">
                <a16:creationId xmlns:a16="http://schemas.microsoft.com/office/drawing/2014/main" id="{C227D6F8-EABF-E4ED-875E-22E415741E0E}"/>
              </a:ext>
            </a:extLst>
          </p:cNvPr>
          <p:cNvSpPr txBox="1">
            <a:spLocks/>
          </p:cNvSpPr>
          <p:nvPr/>
        </p:nvSpPr>
        <p:spPr>
          <a:xfrm>
            <a:off x="2159000" y="780424"/>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Learning objectives</a:t>
            </a:r>
          </a:p>
        </p:txBody>
      </p:sp>
    </p:spTree>
    <p:extLst>
      <p:ext uri="{BB962C8B-B14F-4D97-AF65-F5344CB8AC3E}">
        <p14:creationId xmlns:p14="http://schemas.microsoft.com/office/powerpoint/2010/main" val="134213109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16B68-9B64-2497-929A-1D876CE87BD6}"/>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E2D7B642-FF9B-19D4-273F-AA5F3873F033}"/>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30</a:t>
            </a:fld>
            <a:endParaRPr/>
          </a:p>
        </p:txBody>
      </p:sp>
      <p:pic>
        <p:nvPicPr>
          <p:cNvPr id="17" name="Picture 16">
            <a:extLst>
              <a:ext uri="{FF2B5EF4-FFF2-40B4-BE49-F238E27FC236}">
                <a16:creationId xmlns:a16="http://schemas.microsoft.com/office/drawing/2014/main" id="{5697FEF0-3C89-8A23-D08A-62FA63B17E4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l="6299" t="3944" r="6652" b="26713"/>
          <a:stretch/>
        </p:blipFill>
        <p:spPr>
          <a:xfrm>
            <a:off x="3934045" y="2764465"/>
            <a:ext cx="16182755" cy="7251406"/>
          </a:xfrm>
          <a:prstGeom prst="rect">
            <a:avLst/>
          </a:prstGeom>
        </p:spPr>
      </p:pic>
      <p:sp>
        <p:nvSpPr>
          <p:cNvPr id="27" name="Presentation title goes here">
            <a:extLst>
              <a:ext uri="{FF2B5EF4-FFF2-40B4-BE49-F238E27FC236}">
                <a16:creationId xmlns:a16="http://schemas.microsoft.com/office/drawing/2014/main" id="{FCFBC630-2D86-DF6F-AEC2-EA637D827513}"/>
              </a:ext>
            </a:extLst>
          </p:cNvPr>
          <p:cNvSpPr txBox="1">
            <a:spLocks/>
          </p:cNvSpPr>
          <p:nvPr/>
        </p:nvSpPr>
        <p:spPr>
          <a:xfrm>
            <a:off x="744279" y="735052"/>
            <a:ext cx="23273047"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algn="ctr"/>
            <a:r>
              <a:rPr lang="en-US" sz="6000" dirty="0">
                <a:solidFill>
                  <a:srgbClr val="C00000"/>
                </a:solidFill>
              </a:rPr>
              <a:t>appearance of </a:t>
            </a:r>
            <a:r>
              <a:rPr lang="en-US" sz="6000" u="sng" dirty="0">
                <a:solidFill>
                  <a:srgbClr val="C00000"/>
                </a:solidFill>
              </a:rPr>
              <a:t>Abnormal</a:t>
            </a:r>
            <a:r>
              <a:rPr lang="en-US" sz="6000" dirty="0">
                <a:solidFill>
                  <a:srgbClr val="C00000"/>
                </a:solidFill>
              </a:rPr>
              <a:t> structures: Tendon Injury (Achilles)</a:t>
            </a:r>
          </a:p>
        </p:txBody>
      </p:sp>
    </p:spTree>
    <p:extLst>
      <p:ext uri="{BB962C8B-B14F-4D97-AF65-F5344CB8AC3E}">
        <p14:creationId xmlns:p14="http://schemas.microsoft.com/office/powerpoint/2010/main" val="133086780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C285B-E6DA-D1F5-2954-28137F4396FA}"/>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D51BBFB9-8438-86F2-C9DB-E478189CC62E}"/>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31</a:t>
            </a:fld>
            <a:endParaRPr/>
          </a:p>
        </p:txBody>
      </p:sp>
      <p:pic>
        <p:nvPicPr>
          <p:cNvPr id="17" name="Picture 16">
            <a:extLst>
              <a:ext uri="{FF2B5EF4-FFF2-40B4-BE49-F238E27FC236}">
                <a16:creationId xmlns:a16="http://schemas.microsoft.com/office/drawing/2014/main" id="{6F5D0718-07EA-2EF7-20ED-49DBF7673F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l="5610" t="4554" r="6676" b="26509"/>
          <a:stretch/>
        </p:blipFill>
        <p:spPr>
          <a:xfrm>
            <a:off x="3784600" y="2828260"/>
            <a:ext cx="16306800" cy="7208875"/>
          </a:xfrm>
          <a:prstGeom prst="rect">
            <a:avLst/>
          </a:prstGeom>
          <a:ln w="53975">
            <a:solidFill>
              <a:schemeClr val="accent5"/>
            </a:solidFill>
          </a:ln>
        </p:spPr>
      </p:pic>
      <p:cxnSp>
        <p:nvCxnSpPr>
          <p:cNvPr id="22" name="Straight Arrow Connector 21">
            <a:extLst>
              <a:ext uri="{FF2B5EF4-FFF2-40B4-BE49-F238E27FC236}">
                <a16:creationId xmlns:a16="http://schemas.microsoft.com/office/drawing/2014/main" id="{7135D2E2-3926-BB55-3AAD-963E3E9E1689}"/>
              </a:ext>
            </a:extLst>
          </p:cNvPr>
          <p:cNvCxnSpPr>
            <a:cxnSpLocks/>
          </p:cNvCxnSpPr>
          <p:nvPr/>
        </p:nvCxnSpPr>
        <p:spPr>
          <a:xfrm>
            <a:off x="16261491" y="3534032"/>
            <a:ext cx="230026" cy="1927655"/>
          </a:xfrm>
          <a:prstGeom prst="straightConnector1">
            <a:avLst/>
          </a:prstGeom>
          <a:ln w="53975">
            <a:solidFill>
              <a:schemeClr val="bg1"/>
            </a:solidFill>
            <a:prstDash val="dash"/>
            <a:headEnd type="triangle"/>
            <a:tailEnd type="triangle"/>
          </a:ln>
        </p:spPr>
        <p:style>
          <a:lnRef idx="2">
            <a:schemeClr val="dk1"/>
          </a:lnRef>
          <a:fillRef idx="0">
            <a:schemeClr val="dk1"/>
          </a:fillRef>
          <a:effectRef idx="1">
            <a:schemeClr val="dk1"/>
          </a:effectRef>
          <a:fontRef idx="minor">
            <a:schemeClr val="tx1"/>
          </a:fontRef>
        </p:style>
      </p:cxnSp>
      <p:sp>
        <p:nvSpPr>
          <p:cNvPr id="8" name="Freeform 7">
            <a:extLst>
              <a:ext uri="{FF2B5EF4-FFF2-40B4-BE49-F238E27FC236}">
                <a16:creationId xmlns:a16="http://schemas.microsoft.com/office/drawing/2014/main" id="{7FF67644-664A-CF1E-7D0D-002A6B1F9891}"/>
              </a:ext>
            </a:extLst>
          </p:cNvPr>
          <p:cNvSpPr/>
          <p:nvPr/>
        </p:nvSpPr>
        <p:spPr>
          <a:xfrm>
            <a:off x="3855308" y="5263978"/>
            <a:ext cx="8081319" cy="643004"/>
          </a:xfrm>
          <a:custGeom>
            <a:avLst/>
            <a:gdLst>
              <a:gd name="connsiteX0" fmla="*/ 0 w 8081319"/>
              <a:gd name="connsiteY0" fmla="*/ 0 h 643004"/>
              <a:gd name="connsiteX1" fmla="*/ 4201297 w 8081319"/>
              <a:gd name="connsiteY1" fmla="*/ 494271 h 643004"/>
              <a:gd name="connsiteX2" fmla="*/ 6030097 w 8081319"/>
              <a:gd name="connsiteY2" fmla="*/ 642552 h 643004"/>
              <a:gd name="connsiteX3" fmla="*/ 8081319 w 8081319"/>
              <a:gd name="connsiteY3" fmla="*/ 543698 h 643004"/>
              <a:gd name="connsiteX4" fmla="*/ 8081319 w 8081319"/>
              <a:gd name="connsiteY4" fmla="*/ 543698 h 64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1319" h="643004">
                <a:moveTo>
                  <a:pt x="0" y="0"/>
                </a:moveTo>
                <a:lnTo>
                  <a:pt x="4201297" y="494271"/>
                </a:lnTo>
                <a:cubicBezTo>
                  <a:pt x="5206313" y="601363"/>
                  <a:pt x="5383427" y="634314"/>
                  <a:pt x="6030097" y="642552"/>
                </a:cubicBezTo>
                <a:cubicBezTo>
                  <a:pt x="6676767" y="650790"/>
                  <a:pt x="8081319" y="543698"/>
                  <a:pt x="8081319" y="543698"/>
                </a:cubicBezTo>
                <a:lnTo>
                  <a:pt x="8081319" y="543698"/>
                </a:ln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9" name="Freeform 8">
            <a:extLst>
              <a:ext uri="{FF2B5EF4-FFF2-40B4-BE49-F238E27FC236}">
                <a16:creationId xmlns:a16="http://schemas.microsoft.com/office/drawing/2014/main" id="{E2347A5A-7C26-9F97-E27D-6D83CC6FC90D}"/>
              </a:ext>
            </a:extLst>
          </p:cNvPr>
          <p:cNvSpPr/>
          <p:nvPr/>
        </p:nvSpPr>
        <p:spPr>
          <a:xfrm>
            <a:off x="3784600" y="5270500"/>
            <a:ext cx="8152027" cy="635000"/>
          </a:xfrm>
          <a:custGeom>
            <a:avLst/>
            <a:gdLst>
              <a:gd name="connsiteX0" fmla="*/ 0 w 8274957"/>
              <a:gd name="connsiteY0" fmla="*/ 0 h 635000"/>
              <a:gd name="connsiteX1" fmla="*/ 4381500 w 8274957"/>
              <a:gd name="connsiteY1" fmla="*/ 508000 h 635000"/>
              <a:gd name="connsiteX2" fmla="*/ 6591300 w 8274957"/>
              <a:gd name="connsiteY2" fmla="*/ 622300 h 635000"/>
              <a:gd name="connsiteX3" fmla="*/ 8115300 w 8274957"/>
              <a:gd name="connsiteY3" fmla="*/ 609600 h 635000"/>
              <a:gd name="connsiteX4" fmla="*/ 8153400 w 8274957"/>
              <a:gd name="connsiteY4" fmla="*/ 635000 h 6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4957" h="635000">
                <a:moveTo>
                  <a:pt x="0" y="0"/>
                </a:moveTo>
                <a:lnTo>
                  <a:pt x="4381500" y="508000"/>
                </a:lnTo>
                <a:cubicBezTo>
                  <a:pt x="5480050" y="611717"/>
                  <a:pt x="5969000" y="605367"/>
                  <a:pt x="6591300" y="622300"/>
                </a:cubicBezTo>
                <a:cubicBezTo>
                  <a:pt x="7213600" y="639233"/>
                  <a:pt x="7854950" y="607483"/>
                  <a:pt x="8115300" y="609600"/>
                </a:cubicBezTo>
                <a:cubicBezTo>
                  <a:pt x="8375650" y="611717"/>
                  <a:pt x="8264525" y="623358"/>
                  <a:pt x="8153400" y="635000"/>
                </a:cubicBezTo>
              </a:path>
            </a:pathLst>
          </a:custGeom>
          <a:noFill/>
          <a:ln w="50800"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0" name="Freeform 9">
            <a:extLst>
              <a:ext uri="{FF2B5EF4-FFF2-40B4-BE49-F238E27FC236}">
                <a16:creationId xmlns:a16="http://schemas.microsoft.com/office/drawing/2014/main" id="{813831DE-0142-E7BC-4CDE-14B05CC13120}"/>
              </a:ext>
            </a:extLst>
          </p:cNvPr>
          <p:cNvSpPr/>
          <p:nvPr/>
        </p:nvSpPr>
        <p:spPr>
          <a:xfrm>
            <a:off x="3797300" y="3683000"/>
            <a:ext cx="8102600" cy="12700"/>
          </a:xfrm>
          <a:custGeom>
            <a:avLst/>
            <a:gdLst>
              <a:gd name="connsiteX0" fmla="*/ 0 w 8102600"/>
              <a:gd name="connsiteY0" fmla="*/ 0 h 12700"/>
              <a:gd name="connsiteX1" fmla="*/ 4330700 w 8102600"/>
              <a:gd name="connsiteY1" fmla="*/ 0 h 12700"/>
              <a:gd name="connsiteX2" fmla="*/ 8102600 w 8102600"/>
              <a:gd name="connsiteY2" fmla="*/ 12700 h 12700"/>
              <a:gd name="connsiteX3" fmla="*/ 8102600 w 8102600"/>
              <a:gd name="connsiteY3" fmla="*/ 12700 h 12700"/>
            </a:gdLst>
            <a:ahLst/>
            <a:cxnLst>
              <a:cxn ang="0">
                <a:pos x="connsiteX0" y="connsiteY0"/>
              </a:cxn>
              <a:cxn ang="0">
                <a:pos x="connsiteX1" y="connsiteY1"/>
              </a:cxn>
              <a:cxn ang="0">
                <a:pos x="connsiteX2" y="connsiteY2"/>
              </a:cxn>
              <a:cxn ang="0">
                <a:pos x="connsiteX3" y="connsiteY3"/>
              </a:cxn>
            </a:cxnLst>
            <a:rect l="l" t="t" r="r" b="b"/>
            <a:pathLst>
              <a:path w="8102600" h="12700">
                <a:moveTo>
                  <a:pt x="0" y="0"/>
                </a:moveTo>
                <a:lnTo>
                  <a:pt x="4330700" y="0"/>
                </a:lnTo>
                <a:lnTo>
                  <a:pt x="8102600" y="12700"/>
                </a:lnTo>
                <a:lnTo>
                  <a:pt x="8102600" y="12700"/>
                </a:lnTo>
              </a:path>
            </a:pathLst>
          </a:custGeom>
          <a:noFill/>
          <a:ln w="57150"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cxnSp>
        <p:nvCxnSpPr>
          <p:cNvPr id="19" name="Straight Arrow Connector 18">
            <a:extLst>
              <a:ext uri="{FF2B5EF4-FFF2-40B4-BE49-F238E27FC236}">
                <a16:creationId xmlns:a16="http://schemas.microsoft.com/office/drawing/2014/main" id="{0D61CBA5-A9E1-3D4E-8F24-BACA1F9D1DC3}"/>
              </a:ext>
            </a:extLst>
          </p:cNvPr>
          <p:cNvCxnSpPr>
            <a:cxnSpLocks/>
          </p:cNvCxnSpPr>
          <p:nvPr/>
        </p:nvCxnSpPr>
        <p:spPr>
          <a:xfrm>
            <a:off x="9303893" y="3607143"/>
            <a:ext cx="197708" cy="2298357"/>
          </a:xfrm>
          <a:prstGeom prst="straightConnector1">
            <a:avLst/>
          </a:prstGeom>
          <a:ln w="53975">
            <a:solidFill>
              <a:schemeClr val="bg1"/>
            </a:solidFill>
            <a:prstDash val="dash"/>
            <a:headEnd type="triangle"/>
            <a:tailEnd type="triangle"/>
          </a:ln>
        </p:spPr>
        <p:style>
          <a:lnRef idx="2">
            <a:schemeClr val="dk1"/>
          </a:lnRef>
          <a:fillRef idx="0">
            <a:schemeClr val="dk1"/>
          </a:fillRef>
          <a:effectRef idx="1">
            <a:schemeClr val="dk1"/>
          </a:effectRef>
          <a:fontRef idx="minor">
            <a:schemeClr val="tx1"/>
          </a:fontRef>
        </p:style>
      </p:cxnSp>
      <p:sp>
        <p:nvSpPr>
          <p:cNvPr id="12" name="Freeform 11">
            <a:extLst>
              <a:ext uri="{FF2B5EF4-FFF2-40B4-BE49-F238E27FC236}">
                <a16:creationId xmlns:a16="http://schemas.microsoft.com/office/drawing/2014/main" id="{19E9A31C-CE4C-36CC-2A2C-A9B08474B405}"/>
              </a:ext>
            </a:extLst>
          </p:cNvPr>
          <p:cNvSpPr/>
          <p:nvPr/>
        </p:nvSpPr>
        <p:spPr>
          <a:xfrm>
            <a:off x="11950700" y="3568700"/>
            <a:ext cx="8140700" cy="63500"/>
          </a:xfrm>
          <a:custGeom>
            <a:avLst/>
            <a:gdLst>
              <a:gd name="connsiteX0" fmla="*/ 0 w 8140700"/>
              <a:gd name="connsiteY0" fmla="*/ 63500 h 63500"/>
              <a:gd name="connsiteX1" fmla="*/ 4356100 w 8140700"/>
              <a:gd name="connsiteY1" fmla="*/ 25400 h 63500"/>
              <a:gd name="connsiteX2" fmla="*/ 8140700 w 8140700"/>
              <a:gd name="connsiteY2" fmla="*/ 0 h 63500"/>
              <a:gd name="connsiteX3" fmla="*/ 8140700 w 8140700"/>
              <a:gd name="connsiteY3" fmla="*/ 0 h 63500"/>
            </a:gdLst>
            <a:ahLst/>
            <a:cxnLst>
              <a:cxn ang="0">
                <a:pos x="connsiteX0" y="connsiteY0"/>
              </a:cxn>
              <a:cxn ang="0">
                <a:pos x="connsiteX1" y="connsiteY1"/>
              </a:cxn>
              <a:cxn ang="0">
                <a:pos x="connsiteX2" y="connsiteY2"/>
              </a:cxn>
              <a:cxn ang="0">
                <a:pos x="connsiteX3" y="connsiteY3"/>
              </a:cxn>
            </a:cxnLst>
            <a:rect l="l" t="t" r="r" b="b"/>
            <a:pathLst>
              <a:path w="8140700" h="63500">
                <a:moveTo>
                  <a:pt x="0" y="63500"/>
                </a:moveTo>
                <a:lnTo>
                  <a:pt x="4356100" y="25400"/>
                </a:lnTo>
                <a:lnTo>
                  <a:pt x="8140700" y="0"/>
                </a:lnTo>
                <a:lnTo>
                  <a:pt x="8140700" y="0"/>
                </a:lnTo>
              </a:path>
            </a:pathLst>
          </a:custGeom>
          <a:noFill/>
          <a:ln w="539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Freeform 12">
            <a:extLst>
              <a:ext uri="{FF2B5EF4-FFF2-40B4-BE49-F238E27FC236}">
                <a16:creationId xmlns:a16="http://schemas.microsoft.com/office/drawing/2014/main" id="{DAE993A5-F9E5-2441-A5D7-188F866F5722}"/>
              </a:ext>
            </a:extLst>
          </p:cNvPr>
          <p:cNvSpPr/>
          <p:nvPr/>
        </p:nvSpPr>
        <p:spPr>
          <a:xfrm>
            <a:off x="12026900" y="5295900"/>
            <a:ext cx="8064500" cy="152480"/>
          </a:xfrm>
          <a:custGeom>
            <a:avLst/>
            <a:gdLst>
              <a:gd name="connsiteX0" fmla="*/ 0 w 8064500"/>
              <a:gd name="connsiteY0" fmla="*/ 76200 h 152480"/>
              <a:gd name="connsiteX1" fmla="*/ 3797300 w 8064500"/>
              <a:gd name="connsiteY1" fmla="*/ 152400 h 152480"/>
              <a:gd name="connsiteX2" fmla="*/ 6159500 w 8064500"/>
              <a:gd name="connsiteY2" fmla="*/ 88900 h 152480"/>
              <a:gd name="connsiteX3" fmla="*/ 8064500 w 8064500"/>
              <a:gd name="connsiteY3" fmla="*/ 0 h 152480"/>
              <a:gd name="connsiteX4" fmla="*/ 8064500 w 8064500"/>
              <a:gd name="connsiteY4" fmla="*/ 0 h 15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500" h="152480">
                <a:moveTo>
                  <a:pt x="0" y="76200"/>
                </a:moveTo>
                <a:lnTo>
                  <a:pt x="3797300" y="152400"/>
                </a:lnTo>
                <a:cubicBezTo>
                  <a:pt x="4823883" y="154517"/>
                  <a:pt x="5448300" y="114300"/>
                  <a:pt x="6159500" y="88900"/>
                </a:cubicBezTo>
                <a:cubicBezTo>
                  <a:pt x="6870700" y="63500"/>
                  <a:pt x="8064500" y="0"/>
                  <a:pt x="8064500" y="0"/>
                </a:cubicBezTo>
                <a:lnTo>
                  <a:pt x="8064500" y="0"/>
                </a:lnTo>
              </a:path>
            </a:pathLst>
          </a:custGeom>
          <a:noFill/>
          <a:ln w="53975" cap="flat">
            <a:solidFill>
              <a:schemeClr val="accent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14" name="Esca enim exerci feugiat duis. Nullus modo quae scisco ex uxor dolore. Antehabeo veniam ille. Pertineo consequat tego damnum lenis melior ex enim gravis.…">
            <a:extLst>
              <a:ext uri="{FF2B5EF4-FFF2-40B4-BE49-F238E27FC236}">
                <a16:creationId xmlns:a16="http://schemas.microsoft.com/office/drawing/2014/main" id="{07D8BA90-8FCC-4A6E-8CB1-CEC7EAB0F623}"/>
              </a:ext>
            </a:extLst>
          </p:cNvPr>
          <p:cNvSpPr txBox="1">
            <a:spLocks/>
          </p:cNvSpPr>
          <p:nvPr/>
        </p:nvSpPr>
        <p:spPr>
          <a:xfrm>
            <a:off x="3784600" y="10390778"/>
            <a:ext cx="16377509" cy="260147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lvl="1"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5400" b="1" dirty="0">
                <a:solidFill>
                  <a:srgbClr val="53585F"/>
                </a:solidFill>
                <a:latin typeface="Acumin Pro SemiCondensed"/>
                <a:ea typeface="Acumin Pro SemiCondensed"/>
                <a:cs typeface="Acumin Pro SemiCondensed"/>
                <a:sym typeface="Acumin Pro SemiCondensed"/>
              </a:rPr>
              <a:t>Tendinopathy</a:t>
            </a:r>
            <a:r>
              <a:rPr lang="en-US" sz="5400" dirty="0">
                <a:solidFill>
                  <a:srgbClr val="53585F"/>
                </a:solidFill>
                <a:latin typeface="Acumin Pro SemiCondensed"/>
                <a:ea typeface="Acumin Pro SemiCondensed"/>
                <a:cs typeface="Acumin Pro SemiCondensed"/>
                <a:sym typeface="Acumin Pro SemiCondensed"/>
              </a:rPr>
              <a:t>: Thickened, hypoechoic and heterogenous appearance</a:t>
            </a:r>
          </a:p>
        </p:txBody>
      </p:sp>
      <p:sp>
        <p:nvSpPr>
          <p:cNvPr id="20" name="Presentation title goes here">
            <a:extLst>
              <a:ext uri="{FF2B5EF4-FFF2-40B4-BE49-F238E27FC236}">
                <a16:creationId xmlns:a16="http://schemas.microsoft.com/office/drawing/2014/main" id="{4C981C07-1791-A1D0-5F00-43ADE6EC282D}"/>
              </a:ext>
            </a:extLst>
          </p:cNvPr>
          <p:cNvSpPr txBox="1">
            <a:spLocks/>
          </p:cNvSpPr>
          <p:nvPr/>
        </p:nvSpPr>
        <p:spPr>
          <a:xfrm>
            <a:off x="744279" y="735052"/>
            <a:ext cx="23273047"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algn="ctr"/>
            <a:r>
              <a:rPr lang="en-US" sz="6000" dirty="0">
                <a:solidFill>
                  <a:srgbClr val="C00000"/>
                </a:solidFill>
              </a:rPr>
              <a:t>appearance of </a:t>
            </a:r>
            <a:r>
              <a:rPr lang="en-US" sz="6000" u="sng" dirty="0">
                <a:solidFill>
                  <a:srgbClr val="C00000"/>
                </a:solidFill>
              </a:rPr>
              <a:t>Abnormal</a:t>
            </a:r>
            <a:r>
              <a:rPr lang="en-US" sz="6000" dirty="0">
                <a:solidFill>
                  <a:srgbClr val="C00000"/>
                </a:solidFill>
              </a:rPr>
              <a:t> structures: Tendon Injury (Achilles)</a:t>
            </a:r>
          </a:p>
        </p:txBody>
      </p:sp>
    </p:spTree>
    <p:extLst>
      <p:ext uri="{BB962C8B-B14F-4D97-AF65-F5344CB8AC3E}">
        <p14:creationId xmlns:p14="http://schemas.microsoft.com/office/powerpoint/2010/main" val="24100099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1E319-11F4-9947-F91A-380D118A7D1D}"/>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8CEC5B3C-5A77-DF3B-C075-B0009C1B85FA}"/>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32</a:t>
            </a:fld>
            <a:endParaRPr/>
          </a:p>
        </p:txBody>
      </p:sp>
      <p:sp>
        <p:nvSpPr>
          <p:cNvPr id="16" name="Presentation title goes here">
            <a:extLst>
              <a:ext uri="{FF2B5EF4-FFF2-40B4-BE49-F238E27FC236}">
                <a16:creationId xmlns:a16="http://schemas.microsoft.com/office/drawing/2014/main" id="{3E3E4699-2A34-E196-8C92-531C7155BA55}"/>
              </a:ext>
            </a:extLst>
          </p:cNvPr>
          <p:cNvSpPr txBox="1">
            <a:spLocks/>
          </p:cNvSpPr>
          <p:nvPr/>
        </p:nvSpPr>
        <p:spPr>
          <a:xfrm>
            <a:off x="2159000" y="735052"/>
            <a:ext cx="19483289"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appearance of </a:t>
            </a:r>
            <a:r>
              <a:rPr lang="en-US" sz="6600" u="sng" dirty="0">
                <a:solidFill>
                  <a:srgbClr val="C00000"/>
                </a:solidFill>
              </a:rPr>
              <a:t>normal</a:t>
            </a:r>
            <a:r>
              <a:rPr lang="en-US" sz="6600" dirty="0">
                <a:solidFill>
                  <a:srgbClr val="C00000"/>
                </a:solidFill>
              </a:rPr>
              <a:t> structures: Ligament (MCL)</a:t>
            </a:r>
          </a:p>
        </p:txBody>
      </p:sp>
      <p:pic>
        <p:nvPicPr>
          <p:cNvPr id="5" name="Picture 4">
            <a:extLst>
              <a:ext uri="{FF2B5EF4-FFF2-40B4-BE49-F238E27FC236}">
                <a16:creationId xmlns:a16="http://schemas.microsoft.com/office/drawing/2014/main" id="{C26777FE-1FCE-2616-984F-CEF2F8EB3E56}"/>
              </a:ext>
            </a:extLst>
          </p:cNvPr>
          <p:cNvPicPr>
            <a:picLocks noChangeAspect="1"/>
          </p:cNvPicPr>
          <p:nvPr/>
        </p:nvPicPr>
        <p:blipFill>
          <a:blip r:embed="rId3"/>
          <a:stretch>
            <a:fillRect/>
          </a:stretch>
        </p:blipFill>
        <p:spPr>
          <a:xfrm>
            <a:off x="1455005" y="3551275"/>
            <a:ext cx="21842115" cy="7931888"/>
          </a:xfrm>
          <a:prstGeom prst="rect">
            <a:avLst/>
          </a:prstGeom>
        </p:spPr>
      </p:pic>
    </p:spTree>
    <p:extLst>
      <p:ext uri="{BB962C8B-B14F-4D97-AF65-F5344CB8AC3E}">
        <p14:creationId xmlns:p14="http://schemas.microsoft.com/office/powerpoint/2010/main" val="98466801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1249-DC09-99B2-720A-EE1C361DEA71}"/>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E69A0F2E-7872-B7C1-E6E1-67CFE6CFECCC}"/>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33</a:t>
            </a:fld>
            <a:endParaRPr/>
          </a:p>
        </p:txBody>
      </p:sp>
      <p:sp>
        <p:nvSpPr>
          <p:cNvPr id="27" name="Presentation title goes here">
            <a:extLst>
              <a:ext uri="{FF2B5EF4-FFF2-40B4-BE49-F238E27FC236}">
                <a16:creationId xmlns:a16="http://schemas.microsoft.com/office/drawing/2014/main" id="{57C058E9-5A43-1242-3578-A834B2202BD0}"/>
              </a:ext>
            </a:extLst>
          </p:cNvPr>
          <p:cNvSpPr txBox="1">
            <a:spLocks/>
          </p:cNvSpPr>
          <p:nvPr/>
        </p:nvSpPr>
        <p:spPr>
          <a:xfrm>
            <a:off x="1063255" y="735052"/>
            <a:ext cx="22243311"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algn="ctr"/>
            <a:r>
              <a:rPr lang="en-US" sz="6600" dirty="0">
                <a:solidFill>
                  <a:srgbClr val="C00000"/>
                </a:solidFill>
              </a:rPr>
              <a:t>appearance of </a:t>
            </a:r>
            <a:r>
              <a:rPr lang="en-US" sz="6600" u="sng" dirty="0">
                <a:solidFill>
                  <a:srgbClr val="C00000"/>
                </a:solidFill>
              </a:rPr>
              <a:t>normal</a:t>
            </a:r>
            <a:r>
              <a:rPr lang="en-US" sz="6600" dirty="0">
                <a:solidFill>
                  <a:srgbClr val="C00000"/>
                </a:solidFill>
              </a:rPr>
              <a:t> structures: Bone &amp; Hyaline Cartilage</a:t>
            </a:r>
          </a:p>
        </p:txBody>
      </p:sp>
      <p:pic>
        <p:nvPicPr>
          <p:cNvPr id="4" name="Picture 3">
            <a:extLst>
              <a:ext uri="{FF2B5EF4-FFF2-40B4-BE49-F238E27FC236}">
                <a16:creationId xmlns:a16="http://schemas.microsoft.com/office/drawing/2014/main" id="{10790006-B5F3-8B13-C728-D9CAD64379F1}"/>
              </a:ext>
            </a:extLst>
          </p:cNvPr>
          <p:cNvPicPr>
            <a:picLocks noChangeAspect="1"/>
          </p:cNvPicPr>
          <p:nvPr/>
        </p:nvPicPr>
        <p:blipFill>
          <a:blip r:embed="rId3"/>
          <a:stretch>
            <a:fillRect/>
          </a:stretch>
        </p:blipFill>
        <p:spPr>
          <a:xfrm>
            <a:off x="4444410" y="2545787"/>
            <a:ext cx="14013711" cy="10435161"/>
          </a:xfrm>
          <a:prstGeom prst="rect">
            <a:avLst/>
          </a:prstGeom>
        </p:spPr>
      </p:pic>
    </p:spTree>
    <p:extLst>
      <p:ext uri="{BB962C8B-B14F-4D97-AF65-F5344CB8AC3E}">
        <p14:creationId xmlns:p14="http://schemas.microsoft.com/office/powerpoint/2010/main" val="24175858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63D16-90B6-E388-7B79-ADA11D4A5781}"/>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47CF1AE7-BAF5-779E-D13C-E5C336F0B847}"/>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34</a:t>
            </a:fld>
            <a:endParaRPr/>
          </a:p>
        </p:txBody>
      </p:sp>
      <p:sp>
        <p:nvSpPr>
          <p:cNvPr id="27" name="Presentation title goes here">
            <a:extLst>
              <a:ext uri="{FF2B5EF4-FFF2-40B4-BE49-F238E27FC236}">
                <a16:creationId xmlns:a16="http://schemas.microsoft.com/office/drawing/2014/main" id="{9BFB5C84-5D17-5C22-450C-18B7446BF25F}"/>
              </a:ext>
            </a:extLst>
          </p:cNvPr>
          <p:cNvSpPr txBox="1">
            <a:spLocks/>
          </p:cNvSpPr>
          <p:nvPr/>
        </p:nvSpPr>
        <p:spPr>
          <a:xfrm>
            <a:off x="1063255" y="735052"/>
            <a:ext cx="22243311"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algn="ctr"/>
            <a:r>
              <a:rPr lang="en-US" sz="6600" dirty="0">
                <a:solidFill>
                  <a:srgbClr val="C00000"/>
                </a:solidFill>
              </a:rPr>
              <a:t>appearance of </a:t>
            </a:r>
            <a:r>
              <a:rPr lang="en-US" sz="6600" u="sng" dirty="0">
                <a:solidFill>
                  <a:srgbClr val="C00000"/>
                </a:solidFill>
              </a:rPr>
              <a:t>normal</a:t>
            </a:r>
            <a:r>
              <a:rPr lang="en-US" sz="6600" dirty="0">
                <a:solidFill>
                  <a:srgbClr val="C00000"/>
                </a:solidFill>
              </a:rPr>
              <a:t> structures: Nerves</a:t>
            </a:r>
          </a:p>
        </p:txBody>
      </p:sp>
      <p:pic>
        <p:nvPicPr>
          <p:cNvPr id="8" name="Picture 7">
            <a:extLst>
              <a:ext uri="{FF2B5EF4-FFF2-40B4-BE49-F238E27FC236}">
                <a16:creationId xmlns:a16="http://schemas.microsoft.com/office/drawing/2014/main" id="{FE2EC2AC-801B-7C60-8553-48DA825B0451}"/>
              </a:ext>
            </a:extLst>
          </p:cNvPr>
          <p:cNvPicPr>
            <a:picLocks noChangeAspect="1"/>
          </p:cNvPicPr>
          <p:nvPr/>
        </p:nvPicPr>
        <p:blipFill>
          <a:blip r:embed="rId3"/>
          <a:stretch>
            <a:fillRect/>
          </a:stretch>
        </p:blipFill>
        <p:spPr>
          <a:xfrm>
            <a:off x="1998408" y="3242914"/>
            <a:ext cx="21308158" cy="9440322"/>
          </a:xfrm>
          <a:prstGeom prst="rect">
            <a:avLst/>
          </a:prstGeom>
        </p:spPr>
      </p:pic>
    </p:spTree>
    <p:extLst>
      <p:ext uri="{BB962C8B-B14F-4D97-AF65-F5344CB8AC3E}">
        <p14:creationId xmlns:p14="http://schemas.microsoft.com/office/powerpoint/2010/main" val="322538355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7F23-C063-A048-9010-9327229FC2A2}"/>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75750093-2E08-0B32-EE58-710205C0438F}"/>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35</a:t>
            </a:fld>
            <a:endParaRPr/>
          </a:p>
        </p:txBody>
      </p:sp>
      <p:sp>
        <p:nvSpPr>
          <p:cNvPr id="27" name="Presentation title goes here">
            <a:extLst>
              <a:ext uri="{FF2B5EF4-FFF2-40B4-BE49-F238E27FC236}">
                <a16:creationId xmlns:a16="http://schemas.microsoft.com/office/drawing/2014/main" id="{064D0D2F-51B5-6D79-8735-EB5A525021DD}"/>
              </a:ext>
            </a:extLst>
          </p:cNvPr>
          <p:cNvSpPr txBox="1">
            <a:spLocks/>
          </p:cNvSpPr>
          <p:nvPr/>
        </p:nvSpPr>
        <p:spPr>
          <a:xfrm>
            <a:off x="1063255" y="735052"/>
            <a:ext cx="22243311"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algn="ctr"/>
            <a:r>
              <a:rPr lang="en-US" sz="6600" dirty="0">
                <a:solidFill>
                  <a:srgbClr val="C00000"/>
                </a:solidFill>
              </a:rPr>
              <a:t>appearance of </a:t>
            </a:r>
            <a:r>
              <a:rPr lang="en-US" sz="6600" u="sng" dirty="0">
                <a:solidFill>
                  <a:srgbClr val="C00000"/>
                </a:solidFill>
              </a:rPr>
              <a:t>normal</a:t>
            </a:r>
            <a:r>
              <a:rPr lang="en-US" sz="6600" dirty="0">
                <a:solidFill>
                  <a:srgbClr val="C00000"/>
                </a:solidFill>
              </a:rPr>
              <a:t> structures: Vasculature</a:t>
            </a:r>
          </a:p>
        </p:txBody>
      </p:sp>
      <p:pic>
        <p:nvPicPr>
          <p:cNvPr id="14" name="Picture 13">
            <a:extLst>
              <a:ext uri="{FF2B5EF4-FFF2-40B4-BE49-F238E27FC236}">
                <a16:creationId xmlns:a16="http://schemas.microsoft.com/office/drawing/2014/main" id="{14B216BC-59A8-6417-07CF-0F37559E273D}"/>
              </a:ext>
            </a:extLst>
          </p:cNvPr>
          <p:cNvPicPr>
            <a:picLocks noChangeAspect="1"/>
          </p:cNvPicPr>
          <p:nvPr/>
        </p:nvPicPr>
        <p:blipFill>
          <a:blip r:embed="rId3"/>
          <a:stretch>
            <a:fillRect/>
          </a:stretch>
        </p:blipFill>
        <p:spPr>
          <a:xfrm>
            <a:off x="5762848" y="2379677"/>
            <a:ext cx="12478338" cy="10220644"/>
          </a:xfrm>
          <a:prstGeom prst="rect">
            <a:avLst/>
          </a:prstGeom>
        </p:spPr>
      </p:pic>
    </p:spTree>
    <p:extLst>
      <p:ext uri="{BB962C8B-B14F-4D97-AF65-F5344CB8AC3E}">
        <p14:creationId xmlns:p14="http://schemas.microsoft.com/office/powerpoint/2010/main" val="1086054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F8442-A18B-FEE2-0B71-386932D2EC4B}"/>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F22CD92E-4E1B-86D6-EF57-F3BCED20344E}"/>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36</a:t>
            </a:fld>
            <a:endParaRPr/>
          </a:p>
        </p:txBody>
      </p:sp>
      <p:sp>
        <p:nvSpPr>
          <p:cNvPr id="27" name="Presentation title goes here">
            <a:extLst>
              <a:ext uri="{FF2B5EF4-FFF2-40B4-BE49-F238E27FC236}">
                <a16:creationId xmlns:a16="http://schemas.microsoft.com/office/drawing/2014/main" id="{9F64D249-B343-A565-8E86-BF86F821A072}"/>
              </a:ext>
            </a:extLst>
          </p:cNvPr>
          <p:cNvSpPr txBox="1">
            <a:spLocks/>
          </p:cNvSpPr>
          <p:nvPr/>
        </p:nvSpPr>
        <p:spPr>
          <a:xfrm>
            <a:off x="1063255" y="735052"/>
            <a:ext cx="22243311"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algn="ctr"/>
            <a:r>
              <a:rPr lang="en-US" sz="6600" dirty="0">
                <a:solidFill>
                  <a:srgbClr val="C00000"/>
                </a:solidFill>
              </a:rPr>
              <a:t>appearance of </a:t>
            </a:r>
            <a:r>
              <a:rPr lang="en-US" sz="6600" u="sng" dirty="0">
                <a:solidFill>
                  <a:srgbClr val="C00000"/>
                </a:solidFill>
              </a:rPr>
              <a:t>normal</a:t>
            </a:r>
            <a:r>
              <a:rPr lang="en-US" sz="6600" dirty="0">
                <a:solidFill>
                  <a:srgbClr val="C00000"/>
                </a:solidFill>
              </a:rPr>
              <a:t> structures: Vasculature</a:t>
            </a:r>
          </a:p>
        </p:txBody>
      </p:sp>
      <p:pic>
        <p:nvPicPr>
          <p:cNvPr id="4" name="Picture 3">
            <a:extLst>
              <a:ext uri="{FF2B5EF4-FFF2-40B4-BE49-F238E27FC236}">
                <a16:creationId xmlns:a16="http://schemas.microsoft.com/office/drawing/2014/main" id="{E7862061-FBD8-A889-B611-03097E74BE6F}"/>
              </a:ext>
            </a:extLst>
          </p:cNvPr>
          <p:cNvPicPr>
            <a:picLocks noChangeAspect="1"/>
          </p:cNvPicPr>
          <p:nvPr/>
        </p:nvPicPr>
        <p:blipFill>
          <a:blip r:embed="rId3"/>
          <a:stretch>
            <a:fillRect/>
          </a:stretch>
        </p:blipFill>
        <p:spPr>
          <a:xfrm>
            <a:off x="6305104" y="2543415"/>
            <a:ext cx="11759611" cy="10049667"/>
          </a:xfrm>
          <a:prstGeom prst="rect">
            <a:avLst/>
          </a:prstGeom>
        </p:spPr>
      </p:pic>
    </p:spTree>
    <p:extLst>
      <p:ext uri="{BB962C8B-B14F-4D97-AF65-F5344CB8AC3E}">
        <p14:creationId xmlns:p14="http://schemas.microsoft.com/office/powerpoint/2010/main" val="73332368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6571B-9A47-673A-B101-EF96FE84113B}"/>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BF05C4F0-F08B-8843-B3EA-42A1C7CD4739}"/>
              </a:ext>
            </a:extLst>
          </p:cNvPr>
          <p:cNvSpPr txBox="1">
            <a:spLocks noGrp="1"/>
          </p:cNvSpPr>
          <p:nvPr>
            <p:ph type="body" idx="13"/>
          </p:nvPr>
        </p:nvSpPr>
        <p:spPr>
          <a:xfrm>
            <a:off x="12931378" y="1078350"/>
            <a:ext cx="11058719" cy="1087477"/>
          </a:xfrm>
          <a:prstGeom prst="rect">
            <a:avLst/>
          </a:prstGeom>
        </p:spPr>
        <p:txBody>
          <a:bodyPr anchor="ctr"/>
          <a:lstStyle/>
          <a:p>
            <a:r>
              <a:rPr lang="en-US" b="1" dirty="0"/>
              <a:t>Dynamic Ultrasound Exam</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2117E788-92FC-C5AF-75DF-97D8FD825B48}"/>
              </a:ext>
            </a:extLst>
          </p:cNvPr>
          <p:cNvSpPr txBox="1">
            <a:spLocks noGrp="1"/>
          </p:cNvSpPr>
          <p:nvPr>
            <p:ph type="body" idx="14"/>
          </p:nvPr>
        </p:nvSpPr>
        <p:spPr>
          <a:xfrm>
            <a:off x="12801599" y="2343401"/>
            <a:ext cx="10252363" cy="9214830"/>
          </a:xfrm>
          <a:prstGeom prst="rect">
            <a:avLst/>
          </a:prstGeom>
        </p:spPr>
        <p:txBody>
          <a:bodyPr/>
          <a:lstStyle/>
          <a:p>
            <a:pPr marL="0" lvl="1"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4000" dirty="0"/>
              <a:t>Allows for a real-time visualization of structures as they move relative to adjacent structures</a:t>
            </a:r>
          </a:p>
          <a:p>
            <a:pPr marL="571500" lvl="1" indent="-57150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Shoulder impingement syndrome</a:t>
            </a:r>
          </a:p>
          <a:p>
            <a:pPr marL="571500" lvl="1" indent="-57150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Long head biceps tendon subluxation/dislocation</a:t>
            </a:r>
          </a:p>
          <a:p>
            <a:pPr marL="571500" lvl="1" indent="-57150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Trigger finger</a:t>
            </a:r>
          </a:p>
          <a:p>
            <a:pPr marL="571500" lvl="1" indent="-57150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Snapping iliopsoas tendon</a:t>
            </a:r>
          </a:p>
          <a:p>
            <a:pPr marL="571500" lvl="1" indent="-57150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Peroneal tendon subluxation/dislocation</a:t>
            </a:r>
          </a:p>
          <a:p>
            <a:pPr marL="571500" lvl="1" indent="-57150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Snapping IT band</a:t>
            </a:r>
          </a:p>
          <a:p>
            <a:pPr marL="0" lvl="1"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endParaRPr lang="en-US" sz="4000" dirty="0"/>
          </a:p>
        </p:txBody>
      </p:sp>
      <p:sp>
        <p:nvSpPr>
          <p:cNvPr id="309" name="Slide Number">
            <a:extLst>
              <a:ext uri="{FF2B5EF4-FFF2-40B4-BE49-F238E27FC236}">
                <a16:creationId xmlns:a16="http://schemas.microsoft.com/office/drawing/2014/main" id="{DD982103-96EB-3CB7-0D3C-3AFD832179AE}"/>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37</a:t>
            </a:fld>
            <a:endParaRPr/>
          </a:p>
        </p:txBody>
      </p:sp>
      <p:pic>
        <p:nvPicPr>
          <p:cNvPr id="3" name="Picture 2">
            <a:extLst>
              <a:ext uri="{FF2B5EF4-FFF2-40B4-BE49-F238E27FC236}">
                <a16:creationId xmlns:a16="http://schemas.microsoft.com/office/drawing/2014/main" id="{49E403E9-B323-4AC8-D263-1EF085DE89F0}"/>
              </a:ext>
            </a:extLst>
          </p:cNvPr>
          <p:cNvPicPr>
            <a:picLocks noChangeAspect="1"/>
          </p:cNvPicPr>
          <p:nvPr/>
        </p:nvPicPr>
        <p:blipFill>
          <a:blip r:embed="rId5"/>
          <a:stretch>
            <a:fillRect/>
          </a:stretch>
        </p:blipFill>
        <p:spPr>
          <a:xfrm>
            <a:off x="3064476" y="8735722"/>
            <a:ext cx="5142951" cy="4980278"/>
          </a:xfrm>
          <a:prstGeom prst="rect">
            <a:avLst/>
          </a:prstGeom>
        </p:spPr>
      </p:pic>
      <p:pic>
        <p:nvPicPr>
          <p:cNvPr id="4" name="SA_Impinge_Dynamic.mov">
            <a:hlinkClick r:id="" action="ppaction://media"/>
            <a:extLst>
              <a:ext uri="{FF2B5EF4-FFF2-40B4-BE49-F238E27FC236}">
                <a16:creationId xmlns:a16="http://schemas.microsoft.com/office/drawing/2014/main" id="{5C89BBA0-872A-6230-5BB9-F71C49F117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9565" y="789940"/>
            <a:ext cx="10191888" cy="7673429"/>
          </a:xfrm>
          <a:prstGeom prst="rect">
            <a:avLst/>
          </a:prstGeom>
        </p:spPr>
      </p:pic>
    </p:spTree>
    <p:extLst>
      <p:ext uri="{BB962C8B-B14F-4D97-AF65-F5344CB8AC3E}">
        <p14:creationId xmlns:p14="http://schemas.microsoft.com/office/powerpoint/2010/main" val="32074900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3B88B-8AD8-84AE-E8BE-FB44E8B4660A}"/>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4A1B79FC-0EAF-3497-7878-61A6FB1BE245}"/>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38</a:t>
            </a:fld>
            <a:endParaRPr/>
          </a:p>
        </p:txBody>
      </p:sp>
      <p:sp>
        <p:nvSpPr>
          <p:cNvPr id="3" name="Presentation title goes here">
            <a:extLst>
              <a:ext uri="{FF2B5EF4-FFF2-40B4-BE49-F238E27FC236}">
                <a16:creationId xmlns:a16="http://schemas.microsoft.com/office/drawing/2014/main" id="{D38CA51C-65E0-156D-766C-73B50064C1D7}"/>
              </a:ext>
            </a:extLst>
          </p:cNvPr>
          <p:cNvSpPr txBox="1">
            <a:spLocks/>
          </p:cNvSpPr>
          <p:nvPr/>
        </p:nvSpPr>
        <p:spPr>
          <a:xfrm>
            <a:off x="2159000" y="543667"/>
            <a:ext cx="19483289"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Ultrasound Protocols</a:t>
            </a:r>
          </a:p>
        </p:txBody>
      </p:sp>
      <p:pic>
        <p:nvPicPr>
          <p:cNvPr id="2" name="Picture 1">
            <a:extLst>
              <a:ext uri="{FF2B5EF4-FFF2-40B4-BE49-F238E27FC236}">
                <a16:creationId xmlns:a16="http://schemas.microsoft.com/office/drawing/2014/main" id="{74A049DA-D579-7A34-855D-FDE7319D61F7}"/>
              </a:ext>
            </a:extLst>
          </p:cNvPr>
          <p:cNvPicPr>
            <a:picLocks noChangeAspect="1"/>
          </p:cNvPicPr>
          <p:nvPr/>
        </p:nvPicPr>
        <p:blipFill>
          <a:blip r:embed="rId3"/>
          <a:stretch>
            <a:fillRect/>
          </a:stretch>
        </p:blipFill>
        <p:spPr>
          <a:xfrm>
            <a:off x="5337763" y="2585109"/>
            <a:ext cx="7319143" cy="10587224"/>
          </a:xfrm>
          <a:prstGeom prst="rect">
            <a:avLst/>
          </a:prstGeom>
        </p:spPr>
      </p:pic>
      <p:pic>
        <p:nvPicPr>
          <p:cNvPr id="13" name="Picture 12">
            <a:extLst>
              <a:ext uri="{FF2B5EF4-FFF2-40B4-BE49-F238E27FC236}">
                <a16:creationId xmlns:a16="http://schemas.microsoft.com/office/drawing/2014/main" id="{F74D97C8-F4B4-535C-7EBD-9ACCA74F2A9A}"/>
              </a:ext>
            </a:extLst>
          </p:cNvPr>
          <p:cNvPicPr>
            <a:picLocks noChangeAspect="1"/>
          </p:cNvPicPr>
          <p:nvPr/>
        </p:nvPicPr>
        <p:blipFill>
          <a:blip r:embed="rId4"/>
          <a:stretch>
            <a:fillRect/>
          </a:stretch>
        </p:blipFill>
        <p:spPr>
          <a:xfrm>
            <a:off x="13728487" y="2545492"/>
            <a:ext cx="7528674" cy="10890314"/>
          </a:xfrm>
          <a:prstGeom prst="rect">
            <a:avLst/>
          </a:prstGeom>
        </p:spPr>
      </p:pic>
      <p:pic>
        <p:nvPicPr>
          <p:cNvPr id="4" name="Picture 3">
            <a:extLst>
              <a:ext uri="{FF2B5EF4-FFF2-40B4-BE49-F238E27FC236}">
                <a16:creationId xmlns:a16="http://schemas.microsoft.com/office/drawing/2014/main" id="{FB2860DC-1EA7-578E-48C9-46D750640418}"/>
              </a:ext>
            </a:extLst>
          </p:cNvPr>
          <p:cNvPicPr>
            <a:picLocks noChangeAspect="1"/>
          </p:cNvPicPr>
          <p:nvPr/>
        </p:nvPicPr>
        <p:blipFill>
          <a:blip r:embed="rId5"/>
          <a:stretch>
            <a:fillRect/>
          </a:stretch>
        </p:blipFill>
        <p:spPr>
          <a:xfrm>
            <a:off x="107876" y="11541839"/>
            <a:ext cx="5229887" cy="1630494"/>
          </a:xfrm>
          <a:prstGeom prst="rect">
            <a:avLst/>
          </a:prstGeom>
        </p:spPr>
      </p:pic>
    </p:spTree>
    <p:extLst>
      <p:ext uri="{BB962C8B-B14F-4D97-AF65-F5344CB8AC3E}">
        <p14:creationId xmlns:p14="http://schemas.microsoft.com/office/powerpoint/2010/main" val="264024720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7260A-7701-97A8-A86B-6E948D35066E}"/>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46CDDECD-E396-00AE-801B-4492578B5F2F}"/>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39</a:t>
            </a:fld>
            <a:endParaRPr/>
          </a:p>
        </p:txBody>
      </p:sp>
      <p:sp>
        <p:nvSpPr>
          <p:cNvPr id="3" name="Presentation title goes here">
            <a:extLst>
              <a:ext uri="{FF2B5EF4-FFF2-40B4-BE49-F238E27FC236}">
                <a16:creationId xmlns:a16="http://schemas.microsoft.com/office/drawing/2014/main" id="{EA8BC440-4A6F-EBED-B7BE-B87794380157}"/>
              </a:ext>
            </a:extLst>
          </p:cNvPr>
          <p:cNvSpPr txBox="1">
            <a:spLocks/>
          </p:cNvSpPr>
          <p:nvPr/>
        </p:nvSpPr>
        <p:spPr>
          <a:xfrm>
            <a:off x="885918" y="857179"/>
            <a:ext cx="22525847"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Shoulder Ultrasound – Long Head Biceps Tendon</a:t>
            </a:r>
          </a:p>
        </p:txBody>
      </p:sp>
      <p:pic>
        <p:nvPicPr>
          <p:cNvPr id="2" name="Picture 1" descr="A diagram of a human shoulder&#10;&#10;Description automatically generated">
            <a:extLst>
              <a:ext uri="{FF2B5EF4-FFF2-40B4-BE49-F238E27FC236}">
                <a16:creationId xmlns:a16="http://schemas.microsoft.com/office/drawing/2014/main" id="{9620DF65-A806-659C-99AE-ADD01C50A821}"/>
              </a:ext>
            </a:extLst>
          </p:cNvPr>
          <p:cNvPicPr>
            <a:picLocks noChangeAspect="1"/>
          </p:cNvPicPr>
          <p:nvPr/>
        </p:nvPicPr>
        <p:blipFill>
          <a:blip r:embed="rId3"/>
          <a:stretch>
            <a:fillRect/>
          </a:stretch>
        </p:blipFill>
        <p:spPr>
          <a:xfrm>
            <a:off x="885918" y="3249937"/>
            <a:ext cx="10659962" cy="7889701"/>
          </a:xfrm>
          <a:prstGeom prst="rect">
            <a:avLst/>
          </a:prstGeom>
        </p:spPr>
      </p:pic>
      <p:pic>
        <p:nvPicPr>
          <p:cNvPr id="4" name="Picture 2">
            <a:extLst>
              <a:ext uri="{FF2B5EF4-FFF2-40B4-BE49-F238E27FC236}">
                <a16:creationId xmlns:a16="http://schemas.microsoft.com/office/drawing/2014/main" id="{6C9ADB6D-AB4C-D612-02E3-249DAB086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5075" y="3249937"/>
            <a:ext cx="11366690" cy="790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7667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2969C-23D1-AA35-A4E1-8CEC46340EE8}"/>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F94CA6E8-E01F-3BE4-373E-F0EC26F2E4F5}"/>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a:t>
            </a:fld>
            <a:endParaRP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7CF11FC6-E3FC-E40F-FE5F-41D9A7E71F4A}"/>
              </a:ext>
            </a:extLst>
          </p:cNvPr>
          <p:cNvSpPr txBox="1">
            <a:spLocks/>
          </p:cNvSpPr>
          <p:nvPr/>
        </p:nvSpPr>
        <p:spPr>
          <a:xfrm>
            <a:off x="2159001" y="4746149"/>
            <a:ext cx="19483288"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Ultrasound (US) is an imaging modality that is increasingly being utilized by healthcare providers, especially in primary care &amp; sports medicine. </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Diagnostic US can be performed on inpatient rounds, outpatient clinics, training rooms, or the sidelines of sporting events. </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US is an </a:t>
            </a:r>
            <a:r>
              <a:rPr lang="en-US" sz="4400" b="1" dirty="0">
                <a:solidFill>
                  <a:srgbClr val="53585F"/>
                </a:solidFill>
                <a:latin typeface="Acumin Pro SemiCondensed Medium"/>
                <a:ea typeface="Acumin Pro SemiCondensed Medium"/>
                <a:cs typeface="Acumin Pro SemiCondensed Medium"/>
                <a:sym typeface="Acumin Pro SemiCondensed Medium"/>
              </a:rPr>
              <a:t>operator-dependent</a:t>
            </a:r>
            <a:r>
              <a:rPr lang="en-US" sz="4400" dirty="0">
                <a:solidFill>
                  <a:srgbClr val="53585F"/>
                </a:solidFill>
                <a:latin typeface="Acumin Pro SemiCondensed Medium"/>
                <a:ea typeface="Acumin Pro SemiCondensed Medium"/>
                <a:cs typeface="Acumin Pro SemiCondensed Medium"/>
                <a:sym typeface="Acumin Pro SemiCondensed Medium"/>
              </a:rPr>
              <a:t> skill that requires a comprehensive understanding of anatomy, pathologic changes of tissues, training in image acquisition &amp; optimization.</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Can take YEARS of practice to become proficient, especially for more advanced scanning techniques and interventions</a:t>
            </a:r>
          </a:p>
          <a:p>
            <a:pPr marL="749300" lvl="0" indent="-381000" defTabSz="457200">
              <a:lnSpc>
                <a:spcPts val="4000"/>
              </a:lnSpc>
              <a:spcBef>
                <a:spcPts val="4000"/>
              </a:spcBef>
              <a:buClr>
                <a:srgbClr val="7D8080"/>
              </a:buClr>
              <a:buSzPct val="200000"/>
              <a:defRPr sz="3400">
                <a:solidFill>
                  <a:srgbClr val="53585F"/>
                </a:solidFill>
                <a:latin typeface="Acumin Pro SemiCondensed Medium"/>
                <a:ea typeface="Acumin Pro SemiCondensed Medium"/>
                <a:cs typeface="Acumin Pro SemiCondensed Medium"/>
                <a:sym typeface="Acumin Pro SemiCondensed Medium"/>
              </a:defRPr>
            </a:pPr>
            <a:endParaRPr lang="en-US" sz="4400" dirty="0">
              <a:solidFill>
                <a:srgbClr val="53585F"/>
              </a:solidFill>
              <a:latin typeface="Acumin Pro SemiCondensed Medium"/>
              <a:ea typeface="Acumin Pro SemiCondensed Medium"/>
              <a:cs typeface="Acumin Pro SemiCondensed Medium"/>
              <a:sym typeface="Acumin Pro SemiCondensed Medium"/>
            </a:endParaRPr>
          </a:p>
        </p:txBody>
      </p:sp>
      <p:sp>
        <p:nvSpPr>
          <p:cNvPr id="3" name="Presentation title goes here">
            <a:extLst>
              <a:ext uri="{FF2B5EF4-FFF2-40B4-BE49-F238E27FC236}">
                <a16:creationId xmlns:a16="http://schemas.microsoft.com/office/drawing/2014/main" id="{F0E51C66-9344-018E-C424-D1642EA5B031}"/>
              </a:ext>
            </a:extLst>
          </p:cNvPr>
          <p:cNvSpPr txBox="1">
            <a:spLocks/>
          </p:cNvSpPr>
          <p:nvPr/>
        </p:nvSpPr>
        <p:spPr>
          <a:xfrm>
            <a:off x="2159000" y="375719"/>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Intro to MSK Ultrasound</a:t>
            </a:r>
          </a:p>
        </p:txBody>
      </p:sp>
    </p:spTree>
    <p:extLst>
      <p:ext uri="{BB962C8B-B14F-4D97-AF65-F5344CB8AC3E}">
        <p14:creationId xmlns:p14="http://schemas.microsoft.com/office/powerpoint/2010/main" val="41859928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10A58-31FA-9D40-08BD-D1AE4C42BC92}"/>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B8113E27-A4B8-4113-5F83-1818B0586DBF}"/>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40</a:t>
            </a:fld>
            <a:endParaRPr/>
          </a:p>
        </p:txBody>
      </p:sp>
      <p:sp>
        <p:nvSpPr>
          <p:cNvPr id="3" name="Presentation title goes here">
            <a:extLst>
              <a:ext uri="{FF2B5EF4-FFF2-40B4-BE49-F238E27FC236}">
                <a16:creationId xmlns:a16="http://schemas.microsoft.com/office/drawing/2014/main" id="{F7449F3B-E072-CDD3-0A94-3591965FAF1E}"/>
              </a:ext>
            </a:extLst>
          </p:cNvPr>
          <p:cNvSpPr txBox="1">
            <a:spLocks/>
          </p:cNvSpPr>
          <p:nvPr/>
        </p:nvSpPr>
        <p:spPr>
          <a:xfrm>
            <a:off x="418011" y="857179"/>
            <a:ext cx="23599315"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5400" dirty="0">
                <a:solidFill>
                  <a:srgbClr val="C00000"/>
                </a:solidFill>
              </a:rPr>
              <a:t>Diagnostic Shoulder Ultrasound – Subscapularis and coracoid process</a:t>
            </a:r>
          </a:p>
        </p:txBody>
      </p:sp>
      <p:pic>
        <p:nvPicPr>
          <p:cNvPr id="5" name="Picture 2">
            <a:extLst>
              <a:ext uri="{FF2B5EF4-FFF2-40B4-BE49-F238E27FC236}">
                <a16:creationId xmlns:a16="http://schemas.microsoft.com/office/drawing/2014/main" id="{48852B69-C915-0D05-1E55-5A3A38268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937" y="2910302"/>
            <a:ext cx="12218125" cy="963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0176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92025-841E-FB1C-9F7B-9F43626077B4}"/>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19E5B9A6-C992-9C65-AA32-2093C08FC407}"/>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41</a:t>
            </a:fld>
            <a:endParaRPr/>
          </a:p>
        </p:txBody>
      </p:sp>
      <p:sp>
        <p:nvSpPr>
          <p:cNvPr id="3" name="Presentation title goes here">
            <a:extLst>
              <a:ext uri="{FF2B5EF4-FFF2-40B4-BE49-F238E27FC236}">
                <a16:creationId xmlns:a16="http://schemas.microsoft.com/office/drawing/2014/main" id="{C473B89E-EF11-3213-3756-6FEEFB959AFD}"/>
              </a:ext>
            </a:extLst>
          </p:cNvPr>
          <p:cNvSpPr txBox="1">
            <a:spLocks/>
          </p:cNvSpPr>
          <p:nvPr/>
        </p:nvSpPr>
        <p:spPr>
          <a:xfrm>
            <a:off x="418011" y="857179"/>
            <a:ext cx="23599315"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000" dirty="0">
                <a:solidFill>
                  <a:srgbClr val="C00000"/>
                </a:solidFill>
              </a:rPr>
              <a:t>Diagnostic Shoulder Ultrasound – Rotator Cuff Interval</a:t>
            </a:r>
          </a:p>
        </p:txBody>
      </p:sp>
      <p:pic>
        <p:nvPicPr>
          <p:cNvPr id="2" name="Picture 2">
            <a:extLst>
              <a:ext uri="{FF2B5EF4-FFF2-40B4-BE49-F238E27FC236}">
                <a16:creationId xmlns:a16="http://schemas.microsoft.com/office/drawing/2014/main" id="{40F5837E-6FE0-1B92-9770-E187ED2A4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811" y="2580182"/>
            <a:ext cx="13380720" cy="1062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69121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B96E-3D09-AAD6-2B68-31A3B3B8F055}"/>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E22A841D-20E4-5715-98A3-10A9BC33E58B}"/>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42</a:t>
            </a:fld>
            <a:endParaRPr/>
          </a:p>
        </p:txBody>
      </p:sp>
      <p:sp>
        <p:nvSpPr>
          <p:cNvPr id="3" name="Presentation title goes here">
            <a:extLst>
              <a:ext uri="{FF2B5EF4-FFF2-40B4-BE49-F238E27FC236}">
                <a16:creationId xmlns:a16="http://schemas.microsoft.com/office/drawing/2014/main" id="{937CD69A-35AE-6760-6376-72B4396B52A1}"/>
              </a:ext>
            </a:extLst>
          </p:cNvPr>
          <p:cNvSpPr txBox="1">
            <a:spLocks/>
          </p:cNvSpPr>
          <p:nvPr/>
        </p:nvSpPr>
        <p:spPr>
          <a:xfrm>
            <a:off x="2159000" y="543667"/>
            <a:ext cx="19483289"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10000"/>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Shoulder US – Supraspinatus and Subacromial-subdeltoid Bursa</a:t>
            </a:r>
          </a:p>
        </p:txBody>
      </p:sp>
      <p:pic>
        <p:nvPicPr>
          <p:cNvPr id="2" name="Picture 2">
            <a:extLst>
              <a:ext uri="{FF2B5EF4-FFF2-40B4-BE49-F238E27FC236}">
                <a16:creationId xmlns:a16="http://schemas.microsoft.com/office/drawing/2014/main" id="{04DF0CEC-F419-CF25-AB7D-33313F117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919" y="2785225"/>
            <a:ext cx="15717133" cy="1043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16112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42E83-DB93-CACA-C060-979B50DC23DD}"/>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AD72308D-8F16-419A-1251-1C47D88C87DC}"/>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43</a:t>
            </a:fld>
            <a:endParaRPr/>
          </a:p>
        </p:txBody>
      </p:sp>
      <p:sp>
        <p:nvSpPr>
          <p:cNvPr id="3" name="Presentation title goes here">
            <a:extLst>
              <a:ext uri="{FF2B5EF4-FFF2-40B4-BE49-F238E27FC236}">
                <a16:creationId xmlns:a16="http://schemas.microsoft.com/office/drawing/2014/main" id="{FE10B554-35EE-6321-BB12-BD14C1A2B0A4}"/>
              </a:ext>
            </a:extLst>
          </p:cNvPr>
          <p:cNvSpPr txBox="1">
            <a:spLocks/>
          </p:cNvSpPr>
          <p:nvPr/>
        </p:nvSpPr>
        <p:spPr>
          <a:xfrm>
            <a:off x="2159000" y="543667"/>
            <a:ext cx="20775141"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Shoulder US – infraspinatus and teres minor</a:t>
            </a:r>
          </a:p>
        </p:txBody>
      </p:sp>
      <p:pic>
        <p:nvPicPr>
          <p:cNvPr id="4" name="Picture 2">
            <a:extLst>
              <a:ext uri="{FF2B5EF4-FFF2-40B4-BE49-F238E27FC236}">
                <a16:creationId xmlns:a16="http://schemas.microsoft.com/office/drawing/2014/main" id="{5C3BF075-0D44-E3FC-7897-A1310FDBE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465" y="2517507"/>
            <a:ext cx="15919069" cy="1065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2833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BF8A3-803C-3B0E-86DE-21FBA780D6BF}"/>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ADE8C024-EE14-CA02-887A-D9BA6D77D425}"/>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44</a:t>
            </a:fld>
            <a:endParaRPr/>
          </a:p>
        </p:txBody>
      </p:sp>
      <p:sp>
        <p:nvSpPr>
          <p:cNvPr id="3" name="Presentation title goes here">
            <a:extLst>
              <a:ext uri="{FF2B5EF4-FFF2-40B4-BE49-F238E27FC236}">
                <a16:creationId xmlns:a16="http://schemas.microsoft.com/office/drawing/2014/main" id="{3693BF67-4BC4-B103-97AF-68BACE31ED31}"/>
              </a:ext>
            </a:extLst>
          </p:cNvPr>
          <p:cNvSpPr txBox="1">
            <a:spLocks/>
          </p:cNvSpPr>
          <p:nvPr/>
        </p:nvSpPr>
        <p:spPr>
          <a:xfrm>
            <a:off x="2159000" y="790807"/>
            <a:ext cx="20775141"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10000"/>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Shoulder US – glenohumeral joint &amp; spinoglenoid notch</a:t>
            </a:r>
          </a:p>
        </p:txBody>
      </p:sp>
      <p:pic>
        <p:nvPicPr>
          <p:cNvPr id="2" name="Picture 2">
            <a:extLst>
              <a:ext uri="{FF2B5EF4-FFF2-40B4-BE49-F238E27FC236}">
                <a16:creationId xmlns:a16="http://schemas.microsoft.com/office/drawing/2014/main" id="{D2D8CFC0-E929-CAC4-8F77-B3A94768C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559" y="2846293"/>
            <a:ext cx="15780394" cy="1064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9729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63F6E-72DD-C37B-8430-99433889705E}"/>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B2E94037-5DBB-3D3F-F684-96E4EF9EC115}"/>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45</a:t>
            </a:fld>
            <a:endParaRPr/>
          </a:p>
        </p:txBody>
      </p:sp>
      <p:sp>
        <p:nvSpPr>
          <p:cNvPr id="3" name="Presentation title goes here">
            <a:extLst>
              <a:ext uri="{FF2B5EF4-FFF2-40B4-BE49-F238E27FC236}">
                <a16:creationId xmlns:a16="http://schemas.microsoft.com/office/drawing/2014/main" id="{8BF74308-4E8F-D1A5-AD4D-7214C1A75550}"/>
              </a:ext>
            </a:extLst>
          </p:cNvPr>
          <p:cNvSpPr txBox="1">
            <a:spLocks/>
          </p:cNvSpPr>
          <p:nvPr/>
        </p:nvSpPr>
        <p:spPr>
          <a:xfrm>
            <a:off x="2159000" y="790807"/>
            <a:ext cx="20775141" cy="18083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10000"/>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Shoulder US – glenohumeral joint &amp; spinoglenoid notch</a:t>
            </a:r>
          </a:p>
        </p:txBody>
      </p:sp>
      <p:pic>
        <p:nvPicPr>
          <p:cNvPr id="2" name="Picture 2">
            <a:extLst>
              <a:ext uri="{FF2B5EF4-FFF2-40B4-BE49-F238E27FC236}">
                <a16:creationId xmlns:a16="http://schemas.microsoft.com/office/drawing/2014/main" id="{267F6EEE-C688-CEF7-9672-A174AF17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3606" y="3070497"/>
            <a:ext cx="15780394" cy="106455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C43DFF-7CBC-5F2F-72F2-1C9901F1B5D3}"/>
              </a:ext>
            </a:extLst>
          </p:cNvPr>
          <p:cNvPicPr>
            <a:picLocks noChangeAspect="1"/>
          </p:cNvPicPr>
          <p:nvPr/>
        </p:nvPicPr>
        <p:blipFill>
          <a:blip r:embed="rId4"/>
          <a:stretch>
            <a:fillRect/>
          </a:stretch>
        </p:blipFill>
        <p:spPr>
          <a:xfrm>
            <a:off x="595423" y="6111936"/>
            <a:ext cx="7638776" cy="5541349"/>
          </a:xfrm>
          <a:prstGeom prst="rect">
            <a:avLst/>
          </a:prstGeom>
        </p:spPr>
      </p:pic>
      <p:cxnSp>
        <p:nvCxnSpPr>
          <p:cNvPr id="7" name="Straight Arrow Connector 6">
            <a:extLst>
              <a:ext uri="{FF2B5EF4-FFF2-40B4-BE49-F238E27FC236}">
                <a16:creationId xmlns:a16="http://schemas.microsoft.com/office/drawing/2014/main" id="{DC335A52-8E67-5739-C865-C004D82FD52E}"/>
              </a:ext>
            </a:extLst>
          </p:cNvPr>
          <p:cNvCxnSpPr>
            <a:cxnSpLocks/>
          </p:cNvCxnSpPr>
          <p:nvPr/>
        </p:nvCxnSpPr>
        <p:spPr>
          <a:xfrm flipV="1">
            <a:off x="6528391" y="7187609"/>
            <a:ext cx="6911162" cy="1552354"/>
          </a:xfrm>
          <a:prstGeom prst="straightConnector1">
            <a:avLst/>
          </a:prstGeom>
          <a:noFill/>
          <a:ln w="1397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FB3C203C-9905-9E90-964E-F88ED2E80874}"/>
              </a:ext>
            </a:extLst>
          </p:cNvPr>
          <p:cNvCxnSpPr>
            <a:cxnSpLocks/>
          </p:cNvCxnSpPr>
          <p:nvPr/>
        </p:nvCxnSpPr>
        <p:spPr>
          <a:xfrm>
            <a:off x="6680791" y="8892363"/>
            <a:ext cx="6758762" cy="3360366"/>
          </a:xfrm>
          <a:prstGeom prst="straightConnector1">
            <a:avLst/>
          </a:prstGeom>
          <a:noFill/>
          <a:ln w="1397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Esca enim exerci feugiat duis. Nullus modo quae scisco ex uxor dolore. Antehabeo veniam ille. Pertineo consequat tego damnum lenis melior ex enim gravis.…">
            <a:extLst>
              <a:ext uri="{FF2B5EF4-FFF2-40B4-BE49-F238E27FC236}">
                <a16:creationId xmlns:a16="http://schemas.microsoft.com/office/drawing/2014/main" id="{3AE3345F-3BF7-F17F-342C-051FE26016E5}"/>
              </a:ext>
            </a:extLst>
          </p:cNvPr>
          <p:cNvSpPr txBox="1">
            <a:spLocks/>
          </p:cNvSpPr>
          <p:nvPr/>
        </p:nvSpPr>
        <p:spPr>
          <a:xfrm>
            <a:off x="595422" y="3434264"/>
            <a:ext cx="7638777" cy="260147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lvl="1"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2800" b="1" dirty="0">
                <a:solidFill>
                  <a:srgbClr val="53585F"/>
                </a:solidFill>
                <a:latin typeface="Acumin Pro SemiCondensed"/>
                <a:ea typeface="Acumin Pro SemiCondensed"/>
                <a:cs typeface="Acumin Pro SemiCondensed"/>
                <a:sym typeface="Acumin Pro SemiCondensed"/>
              </a:rPr>
              <a:t>Spinoglenoid notch cyst</a:t>
            </a:r>
            <a:r>
              <a:rPr lang="en-US" sz="2800" dirty="0">
                <a:solidFill>
                  <a:srgbClr val="53585F"/>
                </a:solidFill>
                <a:latin typeface="Acumin Pro SemiCondensed"/>
                <a:ea typeface="Acumin Pro SemiCondensed"/>
                <a:cs typeface="Acumin Pro SemiCondensed"/>
                <a:sym typeface="Acumin Pro SemiCondensed"/>
              </a:rPr>
              <a:t>: Can compress the suprascapular nerve, leading to shoulder pain, weakness and infraspinatus muscle atrophy</a:t>
            </a:r>
          </a:p>
        </p:txBody>
      </p:sp>
    </p:spTree>
    <p:extLst>
      <p:ext uri="{BB962C8B-B14F-4D97-AF65-F5344CB8AC3E}">
        <p14:creationId xmlns:p14="http://schemas.microsoft.com/office/powerpoint/2010/main" val="161010658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9C2C5-5DEA-F2B6-8AE6-62D2A3A68EFA}"/>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CCCC89DB-43FB-B964-8958-0821C72A9D64}"/>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46</a:t>
            </a:fld>
            <a:endParaRPr/>
          </a:p>
        </p:txBody>
      </p:sp>
      <p:sp>
        <p:nvSpPr>
          <p:cNvPr id="3" name="Presentation title goes here">
            <a:extLst>
              <a:ext uri="{FF2B5EF4-FFF2-40B4-BE49-F238E27FC236}">
                <a16:creationId xmlns:a16="http://schemas.microsoft.com/office/drawing/2014/main" id="{673D72B6-C9E4-531C-DDE5-3D3495956D9F}"/>
              </a:ext>
            </a:extLst>
          </p:cNvPr>
          <p:cNvSpPr txBox="1">
            <a:spLocks/>
          </p:cNvSpPr>
          <p:nvPr/>
        </p:nvSpPr>
        <p:spPr>
          <a:xfrm>
            <a:off x="2159000" y="790807"/>
            <a:ext cx="20775141"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Shoulder US – acromioclavicular Joint</a:t>
            </a:r>
          </a:p>
        </p:txBody>
      </p:sp>
      <p:pic>
        <p:nvPicPr>
          <p:cNvPr id="4" name="Picture 2">
            <a:extLst>
              <a:ext uri="{FF2B5EF4-FFF2-40B4-BE49-F238E27FC236}">
                <a16:creationId xmlns:a16="http://schemas.microsoft.com/office/drawing/2014/main" id="{7795C77F-B615-3727-38E5-596841450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689" y="2599170"/>
            <a:ext cx="15654533" cy="1051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779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9155-8B14-2BC8-9B1E-E070161C4AEC}"/>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840739CD-DDC3-12A5-7771-92BC7A583470}"/>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47</a:t>
            </a:fld>
            <a:endParaRPr/>
          </a:p>
        </p:txBody>
      </p:sp>
      <p:sp>
        <p:nvSpPr>
          <p:cNvPr id="3" name="Presentation title goes here">
            <a:extLst>
              <a:ext uri="{FF2B5EF4-FFF2-40B4-BE49-F238E27FC236}">
                <a16:creationId xmlns:a16="http://schemas.microsoft.com/office/drawing/2014/main" id="{B515B6C5-D19A-24D5-9FC8-3FBF96F76F7C}"/>
              </a:ext>
            </a:extLst>
          </p:cNvPr>
          <p:cNvSpPr txBox="1">
            <a:spLocks/>
          </p:cNvSpPr>
          <p:nvPr/>
        </p:nvSpPr>
        <p:spPr>
          <a:xfrm>
            <a:off x="2159000" y="543667"/>
            <a:ext cx="19483289" cy="18083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6600" dirty="0">
                <a:solidFill>
                  <a:srgbClr val="C00000"/>
                </a:solidFill>
              </a:rPr>
              <a:t>Diagnostic Shoulder Ultrasound</a:t>
            </a:r>
          </a:p>
        </p:txBody>
      </p:sp>
      <p:sp>
        <p:nvSpPr>
          <p:cNvPr id="2" name="Esca enim exerci feugiat duis. Nullus modo quae scisco ex uxor dolore. Antehabeo veniam ille. Pertineo consequat tego damnum lenis melior ex enim gravis.…">
            <a:extLst>
              <a:ext uri="{FF2B5EF4-FFF2-40B4-BE49-F238E27FC236}">
                <a16:creationId xmlns:a16="http://schemas.microsoft.com/office/drawing/2014/main" id="{12426EF8-7ADB-34B7-59EC-8D011D4A2E0C}"/>
              </a:ext>
            </a:extLst>
          </p:cNvPr>
          <p:cNvSpPr txBox="1">
            <a:spLocks/>
          </p:cNvSpPr>
          <p:nvPr/>
        </p:nvSpPr>
        <p:spPr>
          <a:xfrm>
            <a:off x="1921109" y="2578234"/>
            <a:ext cx="9846609" cy="818064"/>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368300" lvl="0" indent="0" defTabSz="457200">
              <a:lnSpc>
                <a:spcPts val="4000"/>
              </a:lnSpc>
              <a:spcBef>
                <a:spcPts val="4000"/>
              </a:spcBef>
              <a:buClr>
                <a:srgbClr val="7D8080"/>
              </a:buClr>
              <a:buSzPct val="100000"/>
              <a:buNone/>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Know the diagnostic checklists</a:t>
            </a:r>
          </a:p>
        </p:txBody>
      </p:sp>
      <p:pic>
        <p:nvPicPr>
          <p:cNvPr id="4" name="Picture 3">
            <a:extLst>
              <a:ext uri="{FF2B5EF4-FFF2-40B4-BE49-F238E27FC236}">
                <a16:creationId xmlns:a16="http://schemas.microsoft.com/office/drawing/2014/main" id="{EFD6BC14-7BEA-DDAC-1E81-A648A2463324}"/>
              </a:ext>
            </a:extLst>
          </p:cNvPr>
          <p:cNvPicPr>
            <a:picLocks noChangeAspect="1"/>
          </p:cNvPicPr>
          <p:nvPr/>
        </p:nvPicPr>
        <p:blipFill>
          <a:blip r:embed="rId3"/>
          <a:stretch>
            <a:fillRect/>
          </a:stretch>
        </p:blipFill>
        <p:spPr>
          <a:xfrm>
            <a:off x="1106549" y="3625057"/>
            <a:ext cx="5461000" cy="3467100"/>
          </a:xfrm>
          <a:prstGeom prst="rect">
            <a:avLst/>
          </a:prstGeom>
        </p:spPr>
      </p:pic>
      <p:pic>
        <p:nvPicPr>
          <p:cNvPr id="5" name="Picture 4">
            <a:extLst>
              <a:ext uri="{FF2B5EF4-FFF2-40B4-BE49-F238E27FC236}">
                <a16:creationId xmlns:a16="http://schemas.microsoft.com/office/drawing/2014/main" id="{88C2E90A-B544-94DD-E6AB-4E2F3D148948}"/>
              </a:ext>
            </a:extLst>
          </p:cNvPr>
          <p:cNvPicPr>
            <a:picLocks noChangeAspect="1"/>
          </p:cNvPicPr>
          <p:nvPr/>
        </p:nvPicPr>
        <p:blipFill>
          <a:blip r:embed="rId4"/>
          <a:stretch>
            <a:fillRect/>
          </a:stretch>
        </p:blipFill>
        <p:spPr>
          <a:xfrm>
            <a:off x="12699135" y="3622502"/>
            <a:ext cx="5461000" cy="5511800"/>
          </a:xfrm>
          <a:prstGeom prst="rect">
            <a:avLst/>
          </a:prstGeom>
        </p:spPr>
      </p:pic>
      <p:pic>
        <p:nvPicPr>
          <p:cNvPr id="6" name="Picture 5">
            <a:extLst>
              <a:ext uri="{FF2B5EF4-FFF2-40B4-BE49-F238E27FC236}">
                <a16:creationId xmlns:a16="http://schemas.microsoft.com/office/drawing/2014/main" id="{A8BC68AD-9C3D-FB6D-8A1A-F477B0A8CC47}"/>
              </a:ext>
            </a:extLst>
          </p:cNvPr>
          <p:cNvPicPr>
            <a:picLocks noChangeAspect="1"/>
          </p:cNvPicPr>
          <p:nvPr/>
        </p:nvPicPr>
        <p:blipFill>
          <a:blip r:embed="rId5"/>
          <a:stretch>
            <a:fillRect/>
          </a:stretch>
        </p:blipFill>
        <p:spPr>
          <a:xfrm>
            <a:off x="6881577" y="3622502"/>
            <a:ext cx="5461000" cy="6057900"/>
          </a:xfrm>
          <a:prstGeom prst="rect">
            <a:avLst/>
          </a:prstGeom>
        </p:spPr>
      </p:pic>
      <p:pic>
        <p:nvPicPr>
          <p:cNvPr id="7" name="Picture 6">
            <a:extLst>
              <a:ext uri="{FF2B5EF4-FFF2-40B4-BE49-F238E27FC236}">
                <a16:creationId xmlns:a16="http://schemas.microsoft.com/office/drawing/2014/main" id="{8255B2F7-CD19-EB29-9222-D7B3B735E064}"/>
              </a:ext>
            </a:extLst>
          </p:cNvPr>
          <p:cNvPicPr>
            <a:picLocks noChangeAspect="1"/>
          </p:cNvPicPr>
          <p:nvPr/>
        </p:nvPicPr>
        <p:blipFill>
          <a:blip r:embed="rId6"/>
          <a:stretch>
            <a:fillRect/>
          </a:stretch>
        </p:blipFill>
        <p:spPr>
          <a:xfrm>
            <a:off x="1106549" y="7681490"/>
            <a:ext cx="5461000" cy="3530600"/>
          </a:xfrm>
          <a:prstGeom prst="rect">
            <a:avLst/>
          </a:prstGeom>
        </p:spPr>
      </p:pic>
      <p:pic>
        <p:nvPicPr>
          <p:cNvPr id="8" name="Picture 7">
            <a:extLst>
              <a:ext uri="{FF2B5EF4-FFF2-40B4-BE49-F238E27FC236}">
                <a16:creationId xmlns:a16="http://schemas.microsoft.com/office/drawing/2014/main" id="{D8303A13-C384-9F67-1385-E12C0F7218CD}"/>
              </a:ext>
            </a:extLst>
          </p:cNvPr>
          <p:cNvPicPr>
            <a:picLocks noChangeAspect="1"/>
          </p:cNvPicPr>
          <p:nvPr/>
        </p:nvPicPr>
        <p:blipFill>
          <a:blip r:embed="rId7"/>
          <a:stretch>
            <a:fillRect/>
          </a:stretch>
        </p:blipFill>
        <p:spPr>
          <a:xfrm>
            <a:off x="18346471" y="3009900"/>
            <a:ext cx="5461000" cy="7696200"/>
          </a:xfrm>
          <a:prstGeom prst="rect">
            <a:avLst/>
          </a:prstGeom>
        </p:spPr>
      </p:pic>
    </p:spTree>
    <p:extLst>
      <p:ext uri="{BB962C8B-B14F-4D97-AF65-F5344CB8AC3E}">
        <p14:creationId xmlns:p14="http://schemas.microsoft.com/office/powerpoint/2010/main" val="265954274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Chart Title Here"/>
          <p:cNvSpPr txBox="1">
            <a:spLocks noGrp="1"/>
          </p:cNvSpPr>
          <p:nvPr>
            <p:ph type="body" idx="13"/>
          </p:nvPr>
        </p:nvSpPr>
        <p:spPr>
          <a:xfrm>
            <a:off x="12931377" y="2419702"/>
            <a:ext cx="10690825" cy="1087477"/>
          </a:xfrm>
          <a:prstGeom prst="rect">
            <a:avLst/>
          </a:prstGeom>
        </p:spPr>
        <p:txBody>
          <a:bodyPr anchor="ctr"/>
          <a:lstStyle/>
          <a:p>
            <a:r>
              <a:rPr lang="en-US" b="1" dirty="0"/>
              <a:t>Interventional MSK Ultrasound</a:t>
            </a:r>
            <a:endParaRPr b="1" dirty="0"/>
          </a:p>
        </p:txBody>
      </p:sp>
      <p:sp>
        <p:nvSpPr>
          <p:cNvPr id="308" name="Esca enim exerci feugiat duis. Nullus modo quae scisco ex uxor dolore. Antehabeo veniam ille. Pertineo consequat tego damnum lenis melior ex enim gravis.…"/>
          <p:cNvSpPr txBox="1">
            <a:spLocks noGrp="1"/>
          </p:cNvSpPr>
          <p:nvPr>
            <p:ph type="body" idx="14"/>
          </p:nvPr>
        </p:nvSpPr>
        <p:spPr>
          <a:xfrm>
            <a:off x="12931378" y="4782279"/>
            <a:ext cx="10690824" cy="6790385"/>
          </a:xfrm>
          <a:prstGeom prst="rect">
            <a:avLst/>
          </a:prstGeom>
        </p:spPr>
        <p:txBody>
          <a:bodyPr/>
          <a:lstStyle/>
          <a:p>
            <a:pPr marL="0" lv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4400" b="1" dirty="0"/>
              <a:t>Ultrasound-guided Procedures</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Injections (Steroid, gel, anesthetics, PRP/PPP, other biologics)</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Percutaneous Needle Tenotomy (e.g., medial/lateral epicondylitis)</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err="1"/>
              <a:t>Hydrodissection</a:t>
            </a:r>
            <a:r>
              <a:rPr lang="en-US" sz="3600" dirty="0"/>
              <a:t> (e.g., nerve entrapments)</a:t>
            </a:r>
          </a:p>
          <a:p>
            <a:pPr marL="0" lv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3600" dirty="0"/>
              <a:t> </a:t>
            </a:r>
            <a:endParaRPr sz="3600" dirty="0"/>
          </a:p>
        </p:txBody>
      </p:sp>
      <p:sp>
        <p:nvSpPr>
          <p:cNvPr id="309" name="Slide Number"/>
          <p:cNvSpPr txBox="1">
            <a:spLocks noGrp="1"/>
          </p:cNvSpPr>
          <p:nvPr>
            <p:ph type="sldNum" sz="quarter" idx="2"/>
          </p:nvPr>
        </p:nvSpPr>
        <p:spPr>
          <a:xfrm>
            <a:off x="23622203" y="381000"/>
            <a:ext cx="367894"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48</a:t>
            </a:fld>
            <a:endParaRPr/>
          </a:p>
        </p:txBody>
      </p:sp>
      <p:pic>
        <p:nvPicPr>
          <p:cNvPr id="3" name="Picture 2" descr="Shoulder US Glenohumeral Joint Injection with Linear Probe, Needle in Plane">
            <a:extLst>
              <a:ext uri="{FF2B5EF4-FFF2-40B4-BE49-F238E27FC236}">
                <a16:creationId xmlns:a16="http://schemas.microsoft.com/office/drawing/2014/main" id="{35D5711A-CA01-B97F-8167-68E88E4C6A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64" t="6095" r="10861" b="6095"/>
          <a:stretch/>
        </p:blipFill>
        <p:spPr bwMode="auto">
          <a:xfrm>
            <a:off x="407971" y="3432888"/>
            <a:ext cx="11471508" cy="7409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ECEB44-B879-42DD-1326-676F8E6CF19F}"/>
              </a:ext>
            </a:extLst>
          </p:cNvPr>
          <p:cNvSpPr txBox="1"/>
          <p:nvPr/>
        </p:nvSpPr>
        <p:spPr>
          <a:xfrm>
            <a:off x="1119492" y="9005454"/>
            <a:ext cx="3064579" cy="584775"/>
          </a:xfrm>
          <a:prstGeom prst="rect">
            <a:avLst/>
          </a:prstGeom>
          <a:noFill/>
        </p:spPr>
        <p:txBody>
          <a:bodyPr wrap="square" rtlCol="0">
            <a:spAutoFit/>
          </a:bodyPr>
          <a:lstStyle/>
          <a:p>
            <a:r>
              <a:rPr lang="en-US" sz="3200" b="1" dirty="0">
                <a:solidFill>
                  <a:schemeClr val="bg1"/>
                </a:solidFill>
              </a:rPr>
              <a:t>Humeral Head</a:t>
            </a:r>
          </a:p>
        </p:txBody>
      </p:sp>
      <p:sp>
        <p:nvSpPr>
          <p:cNvPr id="5" name="TextBox 4">
            <a:extLst>
              <a:ext uri="{FF2B5EF4-FFF2-40B4-BE49-F238E27FC236}">
                <a16:creationId xmlns:a16="http://schemas.microsoft.com/office/drawing/2014/main" id="{FC266697-CDCD-B595-4052-56C0112DDF74}"/>
              </a:ext>
            </a:extLst>
          </p:cNvPr>
          <p:cNvSpPr txBox="1"/>
          <p:nvPr/>
        </p:nvSpPr>
        <p:spPr>
          <a:xfrm>
            <a:off x="8275447" y="8709905"/>
            <a:ext cx="2130925" cy="584775"/>
          </a:xfrm>
          <a:prstGeom prst="rect">
            <a:avLst/>
          </a:prstGeom>
          <a:noFill/>
        </p:spPr>
        <p:txBody>
          <a:bodyPr wrap="square" rtlCol="0">
            <a:spAutoFit/>
          </a:bodyPr>
          <a:lstStyle/>
          <a:p>
            <a:r>
              <a:rPr lang="en-US" sz="3200" b="1" dirty="0">
                <a:solidFill>
                  <a:schemeClr val="bg1"/>
                </a:solidFill>
              </a:rPr>
              <a:t>Glenoid</a:t>
            </a:r>
          </a:p>
        </p:txBody>
      </p:sp>
      <p:sp>
        <p:nvSpPr>
          <p:cNvPr id="6" name="TextBox 5">
            <a:extLst>
              <a:ext uri="{FF2B5EF4-FFF2-40B4-BE49-F238E27FC236}">
                <a16:creationId xmlns:a16="http://schemas.microsoft.com/office/drawing/2014/main" id="{842C110F-A5FB-07B7-2F97-50F2B487B81E}"/>
              </a:ext>
            </a:extLst>
          </p:cNvPr>
          <p:cNvSpPr txBox="1"/>
          <p:nvPr/>
        </p:nvSpPr>
        <p:spPr>
          <a:xfrm>
            <a:off x="5050204" y="7395241"/>
            <a:ext cx="2908830" cy="1077218"/>
          </a:xfrm>
          <a:prstGeom prst="rect">
            <a:avLst/>
          </a:prstGeom>
          <a:noFill/>
        </p:spPr>
        <p:txBody>
          <a:bodyPr wrap="square" rtlCol="0">
            <a:spAutoFit/>
          </a:bodyPr>
          <a:lstStyle/>
          <a:p>
            <a:r>
              <a:rPr lang="en-US" sz="3200" b="1" dirty="0">
                <a:solidFill>
                  <a:schemeClr val="bg1"/>
                </a:solidFill>
              </a:rPr>
              <a:t>Glenoid Labrum</a:t>
            </a:r>
          </a:p>
        </p:txBody>
      </p:sp>
      <p:sp>
        <p:nvSpPr>
          <p:cNvPr id="7" name="TextBox 6">
            <a:extLst>
              <a:ext uri="{FF2B5EF4-FFF2-40B4-BE49-F238E27FC236}">
                <a16:creationId xmlns:a16="http://schemas.microsoft.com/office/drawing/2014/main" id="{9B65CDBE-654F-5012-0990-6A32CF4267F4}"/>
              </a:ext>
            </a:extLst>
          </p:cNvPr>
          <p:cNvSpPr txBox="1"/>
          <p:nvPr/>
        </p:nvSpPr>
        <p:spPr>
          <a:xfrm rot="2049703">
            <a:off x="1493890" y="5359442"/>
            <a:ext cx="1800846" cy="584775"/>
          </a:xfrm>
          <a:prstGeom prst="rect">
            <a:avLst/>
          </a:prstGeom>
          <a:noFill/>
        </p:spPr>
        <p:txBody>
          <a:bodyPr wrap="square" rtlCol="0">
            <a:spAutoFit/>
          </a:bodyPr>
          <a:lstStyle/>
          <a:p>
            <a:r>
              <a:rPr lang="en-US" sz="3200" b="1" dirty="0">
                <a:solidFill>
                  <a:schemeClr val="bg1"/>
                </a:solidFill>
              </a:rPr>
              <a:t>Needle</a:t>
            </a:r>
          </a:p>
        </p:txBody>
      </p:sp>
      <p:sp>
        <p:nvSpPr>
          <p:cNvPr id="10" name="Chart Title Here">
            <a:extLst>
              <a:ext uri="{FF2B5EF4-FFF2-40B4-BE49-F238E27FC236}">
                <a16:creationId xmlns:a16="http://schemas.microsoft.com/office/drawing/2014/main" id="{F7A9F682-33E1-0408-C8C1-FA3E0C39F181}"/>
              </a:ext>
            </a:extLst>
          </p:cNvPr>
          <p:cNvSpPr txBox="1">
            <a:spLocks/>
          </p:cNvSpPr>
          <p:nvPr/>
        </p:nvSpPr>
        <p:spPr>
          <a:xfrm>
            <a:off x="780940" y="2667503"/>
            <a:ext cx="10690825"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marL="0" marR="0" indent="0" algn="l" defTabSz="825500" rtl="0" eaLnBrk="1" latinLnBrk="0" hangingPunct="1">
              <a:lnSpc>
                <a:spcPct val="100000"/>
              </a:lnSpc>
              <a:spcBef>
                <a:spcPts val="0"/>
              </a:spcBef>
              <a:spcAft>
                <a:spcPts val="0"/>
              </a:spcAft>
              <a:buClrTx/>
              <a:buSzTx/>
              <a:buFontTx/>
              <a:buNone/>
              <a:tabLst/>
              <a:defRPr sz="6400" b="0" i="0" u="none" strike="noStrike" cap="none" spc="0" baseline="0">
                <a:ln>
                  <a:noFill/>
                </a:ln>
                <a:solidFill>
                  <a:srgbClr val="53585F"/>
                </a:solidFill>
                <a:uFillTx/>
                <a:latin typeface="Acumin Pro SemiCondensed"/>
                <a:ea typeface="Acumin Pro SemiCondensed"/>
                <a:cs typeface="Acumin Pro SemiCondensed"/>
                <a:sym typeface="Acumin Pro SemiCondense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algn="ctr"/>
            <a:r>
              <a:rPr lang="en-US" sz="4800" b="1" dirty="0"/>
              <a:t>US-Guided Glenohumeral Injection</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55937-6B41-80B3-3EFB-B93B9C99A811}"/>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C41027F1-02F8-D64B-4121-E6D42A4A50A0}"/>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49</a:t>
            </a:fld>
            <a:endParaRP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BFE301A0-3D06-6056-5D75-3625811CF83B}"/>
              </a:ext>
            </a:extLst>
          </p:cNvPr>
          <p:cNvSpPr txBox="1">
            <a:spLocks/>
          </p:cNvSpPr>
          <p:nvPr/>
        </p:nvSpPr>
        <p:spPr>
          <a:xfrm>
            <a:off x="1764144" y="4087573"/>
            <a:ext cx="9846609"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Know your anatomy</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Ergonomics</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Patient Positioning</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Keep control of the transducer</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Optimize your images and be aware of artifacts</a:t>
            </a:r>
          </a:p>
        </p:txBody>
      </p:sp>
      <p:sp>
        <p:nvSpPr>
          <p:cNvPr id="3" name="Presentation title goes here">
            <a:extLst>
              <a:ext uri="{FF2B5EF4-FFF2-40B4-BE49-F238E27FC236}">
                <a16:creationId xmlns:a16="http://schemas.microsoft.com/office/drawing/2014/main" id="{82936F04-C992-E0A8-FC82-45BD38CC8433}"/>
              </a:ext>
            </a:extLst>
          </p:cNvPr>
          <p:cNvSpPr txBox="1">
            <a:spLocks/>
          </p:cNvSpPr>
          <p:nvPr/>
        </p:nvSpPr>
        <p:spPr>
          <a:xfrm>
            <a:off x="2159000" y="375719"/>
            <a:ext cx="19483289" cy="410170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Pearls &amp; Pitfalls</a:t>
            </a:r>
          </a:p>
        </p:txBody>
      </p:sp>
      <p:sp>
        <p:nvSpPr>
          <p:cNvPr id="5" name="Esca enim exerci feugiat duis. Nullus modo quae scisco ex uxor dolore. Antehabeo veniam ille. Pertineo consequat tego damnum lenis melior ex enim gravis.…">
            <a:extLst>
              <a:ext uri="{FF2B5EF4-FFF2-40B4-BE49-F238E27FC236}">
                <a16:creationId xmlns:a16="http://schemas.microsoft.com/office/drawing/2014/main" id="{12308951-74AD-CB97-DB93-A2AAEFA1F959}"/>
              </a:ext>
            </a:extLst>
          </p:cNvPr>
          <p:cNvSpPr txBox="1">
            <a:spLocks/>
          </p:cNvSpPr>
          <p:nvPr/>
        </p:nvSpPr>
        <p:spPr>
          <a:xfrm>
            <a:off x="12192000" y="4087573"/>
            <a:ext cx="10427856"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Take your time</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000" dirty="0">
                <a:solidFill>
                  <a:srgbClr val="53585F"/>
                </a:solidFill>
                <a:latin typeface="Acumin Pro SemiCondensed Medium"/>
                <a:ea typeface="Acumin Pro SemiCondensed Medium"/>
                <a:cs typeface="Acumin Pro SemiCondensed Medium"/>
                <a:sym typeface="Acumin Pro SemiCondensed Medium"/>
              </a:rPr>
              <a:t>Using a 2D image to recreate a 3D structure</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Use multiple planes</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000" dirty="0">
                <a:solidFill>
                  <a:srgbClr val="53585F"/>
                </a:solidFill>
                <a:latin typeface="Acumin Pro SemiCondensed Medium"/>
                <a:ea typeface="Acumin Pro SemiCondensed Medium"/>
                <a:cs typeface="Acumin Pro SemiCondensed Medium"/>
                <a:sym typeface="Acumin Pro SemiCondensed Medium"/>
              </a:rPr>
              <a:t>Short &amp; long axis</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Take photos and label images</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Find a mentor!</a:t>
            </a:r>
            <a:endParaRPr lang="en-US" sz="4000" dirty="0">
              <a:solidFill>
                <a:srgbClr val="53585F"/>
              </a:solidFill>
              <a:latin typeface="Acumin Pro SemiCondensed Medium"/>
              <a:ea typeface="Acumin Pro SemiCondensed Medium"/>
              <a:cs typeface="Acumin Pro SemiCondensed Medium"/>
              <a:sym typeface="Acumin Pro SemiCondensed Medium"/>
            </a:endParaRPr>
          </a:p>
        </p:txBody>
      </p:sp>
    </p:spTree>
    <p:extLst>
      <p:ext uri="{BB962C8B-B14F-4D97-AF65-F5344CB8AC3E}">
        <p14:creationId xmlns:p14="http://schemas.microsoft.com/office/powerpoint/2010/main" val="37133576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4E7EA-EA1C-2D3D-B38D-F8FB43E5018A}"/>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EB681995-67EC-9441-64AF-823E050915EC}"/>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a:p>
        </p:txBody>
      </p:sp>
      <p:sp>
        <p:nvSpPr>
          <p:cNvPr id="2" name="Presentation title goes here">
            <a:extLst>
              <a:ext uri="{FF2B5EF4-FFF2-40B4-BE49-F238E27FC236}">
                <a16:creationId xmlns:a16="http://schemas.microsoft.com/office/drawing/2014/main" id="{5623A969-60DF-C1F5-960D-919F299F9084}"/>
              </a:ext>
            </a:extLst>
          </p:cNvPr>
          <p:cNvSpPr txBox="1">
            <a:spLocks/>
          </p:cNvSpPr>
          <p:nvPr/>
        </p:nvSpPr>
        <p:spPr>
          <a:xfrm>
            <a:off x="2159000" y="375719"/>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Intro to MSK Ultrasound</a:t>
            </a: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2958FF84-9996-FF25-DF61-2D9700188380}"/>
              </a:ext>
            </a:extLst>
          </p:cNvPr>
          <p:cNvSpPr txBox="1">
            <a:spLocks/>
          </p:cNvSpPr>
          <p:nvPr/>
        </p:nvSpPr>
        <p:spPr>
          <a:xfrm>
            <a:off x="2539999" y="4146695"/>
            <a:ext cx="17917043" cy="8728364"/>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US training has been shown to improve the accuracy of physical examination palpation skills.</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At many major Universities, US is available for use in the athletic training facility, and on the sidelines for point-of-care evaluation of injured athletes.</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Some universities and professional/semi-pro teams have implemented ”tele-ultrasound” models for when a physician or other healthcare provider cannot be physically present (away games, international travel, etc.)</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US scanning is performed by an AT remotely while streaming the images in real-time to a sports medicine physician/radiologist</a:t>
            </a:r>
          </a:p>
        </p:txBody>
      </p:sp>
    </p:spTree>
    <p:extLst>
      <p:ext uri="{BB962C8B-B14F-4D97-AF65-F5344CB8AC3E}">
        <p14:creationId xmlns:p14="http://schemas.microsoft.com/office/powerpoint/2010/main" val="76470843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6E8C4-0478-4E49-8FAB-BB29F37EBE52}"/>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EE8BC166-FBA4-53F2-987B-2DC9A77879CE}"/>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50</a:t>
            </a:fld>
            <a:endParaRP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870053CF-B1AF-57DA-E127-D49992422EAE}"/>
              </a:ext>
            </a:extLst>
          </p:cNvPr>
          <p:cNvSpPr txBox="1">
            <a:spLocks/>
          </p:cNvSpPr>
          <p:nvPr/>
        </p:nvSpPr>
        <p:spPr>
          <a:xfrm>
            <a:off x="1764144" y="4087573"/>
            <a:ext cx="9846609"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European Society of Musculoskeletal Radiology (ESSR) Ultrasound Exam Scanning Guidelines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Fundamentals of Musculoskeletal Ultrasound – Jon Jacobson</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MSK Ultrasound Atlas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AMSSM – YouTube</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MANY MORE…</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endParaRPr lang="en-US" sz="4400" dirty="0">
              <a:solidFill>
                <a:srgbClr val="53585F"/>
              </a:solidFill>
              <a:latin typeface="Acumin Pro SemiCondensed Medium"/>
              <a:ea typeface="Acumin Pro SemiCondensed Medium"/>
              <a:cs typeface="Acumin Pro SemiCondensed Medium"/>
              <a:sym typeface="Acumin Pro SemiCondensed Medium"/>
            </a:endParaRPr>
          </a:p>
        </p:txBody>
      </p:sp>
      <p:sp>
        <p:nvSpPr>
          <p:cNvPr id="3" name="Presentation title goes here">
            <a:extLst>
              <a:ext uri="{FF2B5EF4-FFF2-40B4-BE49-F238E27FC236}">
                <a16:creationId xmlns:a16="http://schemas.microsoft.com/office/drawing/2014/main" id="{B9A02EB0-F931-E717-5DC2-99DD504AF1BC}"/>
              </a:ext>
            </a:extLst>
          </p:cNvPr>
          <p:cNvSpPr txBox="1">
            <a:spLocks/>
          </p:cNvSpPr>
          <p:nvPr/>
        </p:nvSpPr>
        <p:spPr>
          <a:xfrm>
            <a:off x="2159000" y="375719"/>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Ultrasound Resources</a:t>
            </a:r>
          </a:p>
        </p:txBody>
      </p:sp>
      <p:pic>
        <p:nvPicPr>
          <p:cNvPr id="2" name="Picture 1">
            <a:extLst>
              <a:ext uri="{FF2B5EF4-FFF2-40B4-BE49-F238E27FC236}">
                <a16:creationId xmlns:a16="http://schemas.microsoft.com/office/drawing/2014/main" id="{75870FA5-1B99-7DF3-721A-5841575A63E3}"/>
              </a:ext>
            </a:extLst>
          </p:cNvPr>
          <p:cNvPicPr>
            <a:picLocks noChangeAspect="1"/>
          </p:cNvPicPr>
          <p:nvPr/>
        </p:nvPicPr>
        <p:blipFill>
          <a:blip r:embed="rId3"/>
          <a:stretch>
            <a:fillRect/>
          </a:stretch>
        </p:blipFill>
        <p:spPr>
          <a:xfrm>
            <a:off x="12397562" y="3715113"/>
            <a:ext cx="4284053" cy="5523464"/>
          </a:xfrm>
          <a:prstGeom prst="rect">
            <a:avLst/>
          </a:prstGeom>
        </p:spPr>
      </p:pic>
      <p:pic>
        <p:nvPicPr>
          <p:cNvPr id="6" name="Picture 2" descr="Fundamentals of Musculoskeletal Ultrasound (Fundamentals of Radiology)">
            <a:extLst>
              <a:ext uri="{FF2B5EF4-FFF2-40B4-BE49-F238E27FC236}">
                <a16:creationId xmlns:a16="http://schemas.microsoft.com/office/drawing/2014/main" id="{727C29D7-EF21-1E35-4F20-DE7C1E6E7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4093" y="6486618"/>
            <a:ext cx="4397954" cy="6160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MSSM - American Medical Society for Sports Medicine">
            <a:extLst>
              <a:ext uri="{FF2B5EF4-FFF2-40B4-BE49-F238E27FC236}">
                <a16:creationId xmlns:a16="http://schemas.microsoft.com/office/drawing/2014/main" id="{B3BE580B-6B54-A4F0-DC84-44A910B39E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4093" y="1927141"/>
            <a:ext cx="4213052" cy="3581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74D28CB-53F0-2AB4-658D-73223BC78984}"/>
              </a:ext>
            </a:extLst>
          </p:cNvPr>
          <p:cNvPicPr>
            <a:picLocks noChangeAspect="1"/>
          </p:cNvPicPr>
          <p:nvPr/>
        </p:nvPicPr>
        <p:blipFill>
          <a:blip r:embed="rId6"/>
          <a:stretch>
            <a:fillRect/>
          </a:stretch>
        </p:blipFill>
        <p:spPr>
          <a:xfrm>
            <a:off x="9696893" y="10469586"/>
            <a:ext cx="6984722" cy="2177589"/>
          </a:xfrm>
          <a:prstGeom prst="rect">
            <a:avLst/>
          </a:prstGeom>
        </p:spPr>
      </p:pic>
    </p:spTree>
    <p:extLst>
      <p:ext uri="{BB962C8B-B14F-4D97-AF65-F5344CB8AC3E}">
        <p14:creationId xmlns:p14="http://schemas.microsoft.com/office/powerpoint/2010/main" val="201332359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6C675-7ABF-3B91-BB9F-28921EAA8D64}"/>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CA0852C6-96CE-DAF4-2EAB-9A978C1F1BE7}"/>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51</a:t>
            </a:fld>
            <a:endParaRPr/>
          </a:p>
        </p:txBody>
      </p:sp>
      <p:sp>
        <p:nvSpPr>
          <p:cNvPr id="5" name="Presentation title goes here">
            <a:extLst>
              <a:ext uri="{FF2B5EF4-FFF2-40B4-BE49-F238E27FC236}">
                <a16:creationId xmlns:a16="http://schemas.microsoft.com/office/drawing/2014/main" id="{AAD0E5CC-A474-7B61-E75C-C85EF697D8C2}"/>
              </a:ext>
            </a:extLst>
          </p:cNvPr>
          <p:cNvSpPr txBox="1">
            <a:spLocks/>
          </p:cNvSpPr>
          <p:nvPr/>
        </p:nvSpPr>
        <p:spPr>
          <a:xfrm>
            <a:off x="3267740" y="4862658"/>
            <a:ext cx="18486474" cy="272053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8800" dirty="0">
                <a:solidFill>
                  <a:srgbClr val="C00000"/>
                </a:solidFill>
              </a:rPr>
              <a:t>Before we move on…Questions?</a:t>
            </a:r>
          </a:p>
        </p:txBody>
      </p:sp>
    </p:spTree>
    <p:extLst>
      <p:ext uri="{BB962C8B-B14F-4D97-AF65-F5344CB8AC3E}">
        <p14:creationId xmlns:p14="http://schemas.microsoft.com/office/powerpoint/2010/main" val="236404703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title goes here">
            <a:extLst>
              <a:ext uri="{FF2B5EF4-FFF2-40B4-BE49-F238E27FC236}">
                <a16:creationId xmlns:a16="http://schemas.microsoft.com/office/drawing/2014/main" id="{C22AB32E-F507-EA68-C58F-955E3CCBAA4C}"/>
              </a:ext>
            </a:extLst>
          </p:cNvPr>
          <p:cNvSpPr txBox="1">
            <a:spLocks/>
          </p:cNvSpPr>
          <p:nvPr/>
        </p:nvSpPr>
        <p:spPr>
          <a:xfrm>
            <a:off x="1509824" y="503309"/>
            <a:ext cx="21732948" cy="272053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8800" dirty="0">
                <a:solidFill>
                  <a:srgbClr val="C00000"/>
                </a:solidFill>
              </a:rPr>
              <a:t>Hands-on MSK Ultrasound workshop</a:t>
            </a:r>
          </a:p>
        </p:txBody>
      </p:sp>
      <p:pic>
        <p:nvPicPr>
          <p:cNvPr id="3" name="Picture 2">
            <a:extLst>
              <a:ext uri="{FF2B5EF4-FFF2-40B4-BE49-F238E27FC236}">
                <a16:creationId xmlns:a16="http://schemas.microsoft.com/office/drawing/2014/main" id="{BC84CD05-7C06-4228-3D31-364B2BC1A9C7}"/>
              </a:ext>
            </a:extLst>
          </p:cNvPr>
          <p:cNvPicPr>
            <a:picLocks noChangeAspect="1"/>
          </p:cNvPicPr>
          <p:nvPr/>
        </p:nvPicPr>
        <p:blipFill>
          <a:blip r:embed="rId2"/>
          <a:stretch>
            <a:fillRect/>
          </a:stretch>
        </p:blipFill>
        <p:spPr>
          <a:xfrm>
            <a:off x="3125973" y="3191942"/>
            <a:ext cx="6451600" cy="9347200"/>
          </a:xfrm>
          <a:prstGeom prst="rect">
            <a:avLst/>
          </a:prstGeom>
        </p:spPr>
      </p:pic>
      <p:pic>
        <p:nvPicPr>
          <p:cNvPr id="4" name="Picture 3">
            <a:extLst>
              <a:ext uri="{FF2B5EF4-FFF2-40B4-BE49-F238E27FC236}">
                <a16:creationId xmlns:a16="http://schemas.microsoft.com/office/drawing/2014/main" id="{868CECBD-F02C-8E82-F810-6903876447FC}"/>
              </a:ext>
            </a:extLst>
          </p:cNvPr>
          <p:cNvPicPr>
            <a:picLocks noChangeAspect="1"/>
          </p:cNvPicPr>
          <p:nvPr/>
        </p:nvPicPr>
        <p:blipFill>
          <a:blip r:embed="rId3"/>
          <a:stretch>
            <a:fillRect/>
          </a:stretch>
        </p:blipFill>
        <p:spPr>
          <a:xfrm>
            <a:off x="13446789" y="3698478"/>
            <a:ext cx="7164618" cy="3322003"/>
          </a:xfrm>
          <a:prstGeom prst="rect">
            <a:avLst/>
          </a:prstGeom>
        </p:spPr>
      </p:pic>
      <p:pic>
        <p:nvPicPr>
          <p:cNvPr id="5" name="Picture 4">
            <a:extLst>
              <a:ext uri="{FF2B5EF4-FFF2-40B4-BE49-F238E27FC236}">
                <a16:creationId xmlns:a16="http://schemas.microsoft.com/office/drawing/2014/main" id="{D969C1B3-71FA-6A61-22BE-AE986B4F0D1F}"/>
              </a:ext>
            </a:extLst>
          </p:cNvPr>
          <p:cNvPicPr>
            <a:picLocks noChangeAspect="1"/>
          </p:cNvPicPr>
          <p:nvPr/>
        </p:nvPicPr>
        <p:blipFill>
          <a:blip r:embed="rId4"/>
          <a:stretch>
            <a:fillRect/>
          </a:stretch>
        </p:blipFill>
        <p:spPr>
          <a:xfrm>
            <a:off x="13445566" y="7821830"/>
            <a:ext cx="7164617" cy="4549532"/>
          </a:xfrm>
          <a:prstGeom prst="rect">
            <a:avLst/>
          </a:prstGeom>
        </p:spPr>
      </p:pic>
    </p:spTree>
    <p:extLst>
      <p:ext uri="{BB962C8B-B14F-4D97-AF65-F5344CB8AC3E}">
        <p14:creationId xmlns:p14="http://schemas.microsoft.com/office/powerpoint/2010/main" val="270025353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54D5-65FE-9FD7-DA47-86756B6CE1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C91FEBB-C5FD-890A-7FEB-0D27C9D2BF6D}"/>
              </a:ext>
            </a:extLst>
          </p:cNvPr>
          <p:cNvPicPr>
            <a:picLocks noChangeAspect="1"/>
          </p:cNvPicPr>
          <p:nvPr/>
        </p:nvPicPr>
        <p:blipFill>
          <a:blip r:embed="rId2"/>
          <a:stretch>
            <a:fillRect/>
          </a:stretch>
        </p:blipFill>
        <p:spPr>
          <a:xfrm>
            <a:off x="2020185" y="510031"/>
            <a:ext cx="19785605" cy="12084377"/>
          </a:xfrm>
          <a:prstGeom prst="rect">
            <a:avLst/>
          </a:prstGeom>
        </p:spPr>
      </p:pic>
    </p:spTree>
    <p:extLst>
      <p:ext uri="{BB962C8B-B14F-4D97-AF65-F5344CB8AC3E}">
        <p14:creationId xmlns:p14="http://schemas.microsoft.com/office/powerpoint/2010/main" val="37214145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B97A7-7B6E-B9B4-A450-2D91AC7EF1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821D01-7105-F218-9A11-57E9BCF02858}"/>
              </a:ext>
            </a:extLst>
          </p:cNvPr>
          <p:cNvPicPr>
            <a:picLocks noChangeAspect="1"/>
          </p:cNvPicPr>
          <p:nvPr/>
        </p:nvPicPr>
        <p:blipFill>
          <a:blip r:embed="rId2"/>
          <a:stretch>
            <a:fillRect/>
          </a:stretch>
        </p:blipFill>
        <p:spPr>
          <a:xfrm>
            <a:off x="0" y="556609"/>
            <a:ext cx="20584633" cy="11194691"/>
          </a:xfrm>
          <a:prstGeom prst="rect">
            <a:avLst/>
          </a:prstGeom>
        </p:spPr>
      </p:pic>
      <p:pic>
        <p:nvPicPr>
          <p:cNvPr id="4" name="Picture 3">
            <a:extLst>
              <a:ext uri="{FF2B5EF4-FFF2-40B4-BE49-F238E27FC236}">
                <a16:creationId xmlns:a16="http://schemas.microsoft.com/office/drawing/2014/main" id="{C187F7D0-3698-D17D-79DE-95A2E6E92548}"/>
              </a:ext>
            </a:extLst>
          </p:cNvPr>
          <p:cNvPicPr>
            <a:picLocks noChangeAspect="1"/>
          </p:cNvPicPr>
          <p:nvPr/>
        </p:nvPicPr>
        <p:blipFill>
          <a:blip r:embed="rId3"/>
          <a:stretch>
            <a:fillRect/>
          </a:stretch>
        </p:blipFill>
        <p:spPr>
          <a:xfrm rot="5400000">
            <a:off x="17111806" y="6443808"/>
            <a:ext cx="9936945" cy="4607442"/>
          </a:xfrm>
          <a:prstGeom prst="rect">
            <a:avLst/>
          </a:prstGeom>
        </p:spPr>
      </p:pic>
    </p:spTree>
    <p:extLst>
      <p:ext uri="{BB962C8B-B14F-4D97-AF65-F5344CB8AC3E}">
        <p14:creationId xmlns:p14="http://schemas.microsoft.com/office/powerpoint/2010/main" val="3491344839"/>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8D182-99C6-A236-C264-C8754941AD4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3E4782-5A43-C460-4CF0-B64FF856F668}"/>
              </a:ext>
            </a:extLst>
          </p:cNvPr>
          <p:cNvPicPr>
            <a:picLocks noChangeAspect="1"/>
          </p:cNvPicPr>
          <p:nvPr/>
        </p:nvPicPr>
        <p:blipFill>
          <a:blip r:embed="rId2"/>
          <a:stretch>
            <a:fillRect/>
          </a:stretch>
        </p:blipFill>
        <p:spPr>
          <a:xfrm>
            <a:off x="85865" y="1208832"/>
            <a:ext cx="20775214" cy="11298336"/>
          </a:xfrm>
          <a:prstGeom prst="rect">
            <a:avLst/>
          </a:prstGeom>
        </p:spPr>
      </p:pic>
      <p:pic>
        <p:nvPicPr>
          <p:cNvPr id="3" name="Picture 2">
            <a:extLst>
              <a:ext uri="{FF2B5EF4-FFF2-40B4-BE49-F238E27FC236}">
                <a16:creationId xmlns:a16="http://schemas.microsoft.com/office/drawing/2014/main" id="{618EF5CD-4D73-A3BB-D1E0-A34C0E2CBFA1}"/>
              </a:ext>
            </a:extLst>
          </p:cNvPr>
          <p:cNvPicPr>
            <a:picLocks noChangeAspect="1"/>
          </p:cNvPicPr>
          <p:nvPr/>
        </p:nvPicPr>
        <p:blipFill>
          <a:blip r:embed="rId3"/>
          <a:stretch>
            <a:fillRect/>
          </a:stretch>
        </p:blipFill>
        <p:spPr>
          <a:xfrm rot="5400000">
            <a:off x="17443111" y="6775112"/>
            <a:ext cx="9484240" cy="4397537"/>
          </a:xfrm>
          <a:prstGeom prst="rect">
            <a:avLst/>
          </a:prstGeom>
        </p:spPr>
      </p:pic>
    </p:spTree>
    <p:extLst>
      <p:ext uri="{BB962C8B-B14F-4D97-AF65-F5344CB8AC3E}">
        <p14:creationId xmlns:p14="http://schemas.microsoft.com/office/powerpoint/2010/main" val="397888355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EC4DB-2045-1906-CC60-254152D841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D1E3F2-7DF7-29CA-C9A3-F26DAF22E239}"/>
              </a:ext>
            </a:extLst>
          </p:cNvPr>
          <p:cNvPicPr>
            <a:picLocks noChangeAspect="1"/>
          </p:cNvPicPr>
          <p:nvPr/>
        </p:nvPicPr>
        <p:blipFill>
          <a:blip r:embed="rId2"/>
          <a:stretch>
            <a:fillRect/>
          </a:stretch>
        </p:blipFill>
        <p:spPr>
          <a:xfrm>
            <a:off x="3934046" y="275596"/>
            <a:ext cx="17501191" cy="13164807"/>
          </a:xfrm>
          <a:prstGeom prst="rect">
            <a:avLst/>
          </a:prstGeom>
        </p:spPr>
      </p:pic>
      <p:pic>
        <p:nvPicPr>
          <p:cNvPr id="3" name="Picture 2">
            <a:extLst>
              <a:ext uri="{FF2B5EF4-FFF2-40B4-BE49-F238E27FC236}">
                <a16:creationId xmlns:a16="http://schemas.microsoft.com/office/drawing/2014/main" id="{A1A47645-BD4F-1058-02C7-3C386856E922}"/>
              </a:ext>
            </a:extLst>
          </p:cNvPr>
          <p:cNvPicPr>
            <a:picLocks noChangeAspect="1"/>
          </p:cNvPicPr>
          <p:nvPr/>
        </p:nvPicPr>
        <p:blipFill>
          <a:blip r:embed="rId3"/>
          <a:stretch>
            <a:fillRect/>
          </a:stretch>
        </p:blipFill>
        <p:spPr>
          <a:xfrm>
            <a:off x="0" y="5324587"/>
            <a:ext cx="7357730" cy="3411543"/>
          </a:xfrm>
          <a:prstGeom prst="rect">
            <a:avLst/>
          </a:prstGeom>
        </p:spPr>
      </p:pic>
    </p:spTree>
    <p:extLst>
      <p:ext uri="{BB962C8B-B14F-4D97-AF65-F5344CB8AC3E}">
        <p14:creationId xmlns:p14="http://schemas.microsoft.com/office/powerpoint/2010/main" val="96290102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48E6-C524-CF69-6B76-5FC1058D8F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04F1113-FA05-2CB6-A6AC-479565405CBB}"/>
              </a:ext>
            </a:extLst>
          </p:cNvPr>
          <p:cNvPicPr>
            <a:picLocks noChangeAspect="1"/>
          </p:cNvPicPr>
          <p:nvPr/>
        </p:nvPicPr>
        <p:blipFill>
          <a:blip r:embed="rId2"/>
          <a:stretch>
            <a:fillRect/>
          </a:stretch>
        </p:blipFill>
        <p:spPr>
          <a:xfrm>
            <a:off x="2296633" y="331583"/>
            <a:ext cx="17352335" cy="13052834"/>
          </a:xfrm>
          <a:prstGeom prst="rect">
            <a:avLst/>
          </a:prstGeom>
        </p:spPr>
      </p:pic>
    </p:spTree>
    <p:extLst>
      <p:ext uri="{BB962C8B-B14F-4D97-AF65-F5344CB8AC3E}">
        <p14:creationId xmlns:p14="http://schemas.microsoft.com/office/powerpoint/2010/main" val="189428767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46611-1B94-9993-5320-054D152414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AA6E05-3F84-6693-8ABB-E2FF64EC4E0A}"/>
              </a:ext>
            </a:extLst>
          </p:cNvPr>
          <p:cNvPicPr>
            <a:picLocks noChangeAspect="1"/>
          </p:cNvPicPr>
          <p:nvPr/>
        </p:nvPicPr>
        <p:blipFill>
          <a:blip r:embed="rId2"/>
          <a:stretch>
            <a:fillRect/>
          </a:stretch>
        </p:blipFill>
        <p:spPr>
          <a:xfrm>
            <a:off x="734309" y="1552353"/>
            <a:ext cx="21116121" cy="11993526"/>
          </a:xfrm>
          <a:prstGeom prst="rect">
            <a:avLst/>
          </a:prstGeom>
        </p:spPr>
      </p:pic>
      <p:pic>
        <p:nvPicPr>
          <p:cNvPr id="3" name="Picture 2">
            <a:extLst>
              <a:ext uri="{FF2B5EF4-FFF2-40B4-BE49-F238E27FC236}">
                <a16:creationId xmlns:a16="http://schemas.microsoft.com/office/drawing/2014/main" id="{319679BA-C70E-D45D-C6C0-F1A145B684D4}"/>
              </a:ext>
            </a:extLst>
          </p:cNvPr>
          <p:cNvPicPr>
            <a:picLocks noChangeAspect="1"/>
          </p:cNvPicPr>
          <p:nvPr/>
        </p:nvPicPr>
        <p:blipFill>
          <a:blip r:embed="rId3"/>
          <a:stretch>
            <a:fillRect/>
          </a:stretch>
        </p:blipFill>
        <p:spPr>
          <a:xfrm>
            <a:off x="17219382" y="170121"/>
            <a:ext cx="7164618" cy="3322003"/>
          </a:xfrm>
          <a:prstGeom prst="rect">
            <a:avLst/>
          </a:prstGeom>
        </p:spPr>
      </p:pic>
    </p:spTree>
    <p:extLst>
      <p:ext uri="{BB962C8B-B14F-4D97-AF65-F5344CB8AC3E}">
        <p14:creationId xmlns:p14="http://schemas.microsoft.com/office/powerpoint/2010/main" val="39196438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1F78-F927-E046-F6F2-02564FA6F4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25498E7-D2AC-5B91-3CD3-C1149ABDBA44}"/>
              </a:ext>
            </a:extLst>
          </p:cNvPr>
          <p:cNvPicPr>
            <a:picLocks noChangeAspect="1"/>
          </p:cNvPicPr>
          <p:nvPr/>
        </p:nvPicPr>
        <p:blipFill>
          <a:blip r:embed="rId2"/>
          <a:stretch>
            <a:fillRect/>
          </a:stretch>
        </p:blipFill>
        <p:spPr>
          <a:xfrm>
            <a:off x="490329" y="1084521"/>
            <a:ext cx="23893671" cy="10079665"/>
          </a:xfrm>
          <a:prstGeom prst="rect">
            <a:avLst/>
          </a:prstGeom>
        </p:spPr>
      </p:pic>
    </p:spTree>
    <p:extLst>
      <p:ext uri="{BB962C8B-B14F-4D97-AF65-F5344CB8AC3E}">
        <p14:creationId xmlns:p14="http://schemas.microsoft.com/office/powerpoint/2010/main" val="11441298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08C7-653E-8006-AB4F-AE5BCCA321EE}"/>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E4DD0908-7D25-AC52-094E-867D045595C6}"/>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a:t>
            </a:fld>
            <a:endParaRP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14A99CB9-4D3F-506E-7309-27CAAA5E8A0A}"/>
              </a:ext>
            </a:extLst>
          </p:cNvPr>
          <p:cNvSpPr txBox="1">
            <a:spLocks/>
          </p:cNvSpPr>
          <p:nvPr/>
        </p:nvSpPr>
        <p:spPr>
          <a:xfrm>
            <a:off x="1803411" y="5804065"/>
            <a:ext cx="10444022"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Tendons – tendinopathies, strains, tears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Muscles – strains, contusions, hematomas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Nerves – entrapment</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Ligaments – sprains/tears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Joints – Dislocations, effusions, loose bodies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Bone – Fractures, calcifications</a:t>
            </a:r>
          </a:p>
        </p:txBody>
      </p:sp>
      <p:sp>
        <p:nvSpPr>
          <p:cNvPr id="3" name="Presentation title goes here">
            <a:extLst>
              <a:ext uri="{FF2B5EF4-FFF2-40B4-BE49-F238E27FC236}">
                <a16:creationId xmlns:a16="http://schemas.microsoft.com/office/drawing/2014/main" id="{5A93688C-12F8-E9D0-BCBF-736FAB9C08F6}"/>
              </a:ext>
            </a:extLst>
          </p:cNvPr>
          <p:cNvSpPr txBox="1">
            <a:spLocks/>
          </p:cNvSpPr>
          <p:nvPr/>
        </p:nvSpPr>
        <p:spPr>
          <a:xfrm>
            <a:off x="2159000" y="375720"/>
            <a:ext cx="19483289" cy="25157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Applications in Clinical Practice</a:t>
            </a:r>
          </a:p>
        </p:txBody>
      </p:sp>
      <p:sp>
        <p:nvSpPr>
          <p:cNvPr id="2" name="Rounded Rectangle 1">
            <a:extLst>
              <a:ext uri="{FF2B5EF4-FFF2-40B4-BE49-F238E27FC236}">
                <a16:creationId xmlns:a16="http://schemas.microsoft.com/office/drawing/2014/main" id="{ADC22BB4-2BEC-F922-77A8-C62D6D668515}"/>
              </a:ext>
            </a:extLst>
          </p:cNvPr>
          <p:cNvSpPr/>
          <p:nvPr/>
        </p:nvSpPr>
        <p:spPr>
          <a:xfrm>
            <a:off x="13397343" y="3345418"/>
            <a:ext cx="8285009" cy="1714101"/>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500"/>
          </a:p>
        </p:txBody>
      </p:sp>
      <p:sp>
        <p:nvSpPr>
          <p:cNvPr id="5" name="Rounded Rectangle 4">
            <a:extLst>
              <a:ext uri="{FF2B5EF4-FFF2-40B4-BE49-F238E27FC236}">
                <a16:creationId xmlns:a16="http://schemas.microsoft.com/office/drawing/2014/main" id="{30B730E4-8097-3933-0750-06CE5873C481}"/>
              </a:ext>
            </a:extLst>
          </p:cNvPr>
          <p:cNvSpPr/>
          <p:nvPr/>
        </p:nvSpPr>
        <p:spPr>
          <a:xfrm>
            <a:off x="2701648" y="3345418"/>
            <a:ext cx="8285010" cy="1714101"/>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500" dirty="0"/>
          </a:p>
        </p:txBody>
      </p:sp>
      <p:sp>
        <p:nvSpPr>
          <p:cNvPr id="6" name="TextBox 5">
            <a:extLst>
              <a:ext uri="{FF2B5EF4-FFF2-40B4-BE49-F238E27FC236}">
                <a16:creationId xmlns:a16="http://schemas.microsoft.com/office/drawing/2014/main" id="{609A9041-7FC5-D69A-4105-662BE44CDDD4}"/>
              </a:ext>
            </a:extLst>
          </p:cNvPr>
          <p:cNvSpPr txBox="1"/>
          <p:nvPr/>
        </p:nvSpPr>
        <p:spPr>
          <a:xfrm>
            <a:off x="2701648" y="3591900"/>
            <a:ext cx="8285010" cy="1107996"/>
          </a:xfrm>
          <a:prstGeom prst="rect">
            <a:avLst/>
          </a:prstGeom>
          <a:noFill/>
        </p:spPr>
        <p:txBody>
          <a:bodyPr wrap="square" rtlCol="0">
            <a:spAutoFit/>
          </a:bodyPr>
          <a:lstStyle/>
          <a:p>
            <a:pPr algn="ctr"/>
            <a:r>
              <a:rPr lang="en-US" sz="6600" dirty="0">
                <a:solidFill>
                  <a:schemeClr val="bg1"/>
                </a:solidFill>
                <a:latin typeface="Acumin Pro SemiCondensed Medium"/>
                <a:ea typeface="Acumin Pro SemiCondensed Medium"/>
                <a:cs typeface="Acumin Pro SemiCondensed Medium"/>
                <a:sym typeface="Acumin Pro SemiCondensed Medium"/>
              </a:rPr>
              <a:t>DIAGNOSTIC</a:t>
            </a:r>
            <a:endParaRPr lang="en-US" sz="6600" b="1" kern="100" dirty="0">
              <a:solidFill>
                <a:schemeClr val="bg1"/>
              </a:solidFill>
              <a:effectLst/>
              <a:latin typeface="Georgia" panose="02040502050405020303" pitchFamily="18" charset="0"/>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E65A4E-970A-BF0E-BD28-96AA362152BF}"/>
              </a:ext>
            </a:extLst>
          </p:cNvPr>
          <p:cNvSpPr txBox="1"/>
          <p:nvPr/>
        </p:nvSpPr>
        <p:spPr>
          <a:xfrm>
            <a:off x="13397343" y="3591900"/>
            <a:ext cx="8244946" cy="1107996"/>
          </a:xfrm>
          <a:prstGeom prst="rect">
            <a:avLst/>
          </a:prstGeom>
          <a:noFill/>
        </p:spPr>
        <p:txBody>
          <a:bodyPr wrap="square" rtlCol="0">
            <a:spAutoFit/>
          </a:bodyPr>
          <a:lstStyle/>
          <a:p>
            <a:pPr algn="ctr"/>
            <a:r>
              <a:rPr lang="en-US" sz="6600" dirty="0">
                <a:solidFill>
                  <a:schemeClr val="bg1"/>
                </a:solidFill>
                <a:latin typeface="Acumin Pro SemiCondensed Medium"/>
                <a:ea typeface="Acumin Pro SemiCondensed Medium"/>
                <a:cs typeface="Acumin Pro SemiCondensed Medium"/>
                <a:sym typeface="Acumin Pro SemiCondensed Medium"/>
              </a:rPr>
              <a:t>INTERVENTIONAL</a:t>
            </a:r>
            <a:endParaRPr lang="en-US" sz="6600" kern="100" dirty="0">
              <a:solidFill>
                <a:schemeClr val="bg1"/>
              </a:solidFill>
              <a:effectLst/>
              <a:latin typeface="Georgia" panose="02040502050405020303" pitchFamily="18" charset="0"/>
              <a:ea typeface="Aptos" panose="020B0004020202020204" pitchFamily="34" charset="0"/>
              <a:cs typeface="Arial" panose="020B0604020202020204" pitchFamily="34" charset="0"/>
            </a:endParaRPr>
          </a:p>
        </p:txBody>
      </p:sp>
      <p:sp>
        <p:nvSpPr>
          <p:cNvPr id="9" name="Esca enim exerci feugiat duis. Nullus modo quae scisco ex uxor dolore. Antehabeo veniam ille. Pertineo consequat tego damnum lenis melior ex enim gravis.…">
            <a:extLst>
              <a:ext uri="{FF2B5EF4-FFF2-40B4-BE49-F238E27FC236}">
                <a16:creationId xmlns:a16="http://schemas.microsoft.com/office/drawing/2014/main" id="{96CC14D4-3ABC-D98C-2CD6-E77474273EE8}"/>
              </a:ext>
            </a:extLst>
          </p:cNvPr>
          <p:cNvSpPr txBox="1">
            <a:spLocks/>
          </p:cNvSpPr>
          <p:nvPr/>
        </p:nvSpPr>
        <p:spPr>
          <a:xfrm>
            <a:off x="12582233" y="5804065"/>
            <a:ext cx="10444022"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Injections – steroids, biologics (PRP/PPP)</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Aspiration/lavage – Effusions, infections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Tenotomies – Lat/medial epicondylitis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Tendon/ligament releases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Biopsies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4400" dirty="0">
                <a:solidFill>
                  <a:srgbClr val="53585F"/>
                </a:solidFill>
                <a:latin typeface="Acumin Pro SemiCondensed Medium"/>
                <a:ea typeface="Acumin Pro SemiCondensed Medium"/>
                <a:cs typeface="Acumin Pro SemiCondensed Medium"/>
                <a:sym typeface="Acumin Pro SemiCondensed Medium"/>
              </a:rPr>
              <a:t>Hydro-dissections - Entrapments</a:t>
            </a:r>
          </a:p>
          <a:p>
            <a:pPr marL="749300" indent="-381000" defTabSz="457200">
              <a:lnSpc>
                <a:spcPts val="4000"/>
              </a:lnSpc>
              <a:spcBef>
                <a:spcPts val="4000"/>
              </a:spcBef>
              <a:buClr>
                <a:srgbClr val="7D8080"/>
              </a:buClr>
              <a:buSzPct val="200000"/>
              <a:defRPr sz="3400">
                <a:solidFill>
                  <a:srgbClr val="53585F"/>
                </a:solidFill>
                <a:latin typeface="Acumin Pro SemiCondensed Medium"/>
                <a:ea typeface="Acumin Pro SemiCondensed Medium"/>
                <a:cs typeface="Acumin Pro SemiCondensed Medium"/>
                <a:sym typeface="Acumin Pro SemiCondensed Medium"/>
              </a:defRPr>
            </a:pPr>
            <a:endParaRPr lang="en-US" sz="4400" dirty="0">
              <a:solidFill>
                <a:srgbClr val="53585F"/>
              </a:solidFill>
              <a:latin typeface="Acumin Pro SemiCondensed Medium"/>
              <a:ea typeface="Acumin Pro SemiCondensed Medium"/>
              <a:cs typeface="Acumin Pro SemiCondensed Medium"/>
              <a:sym typeface="Acumin Pro SemiCondensed Medium"/>
            </a:endParaRPr>
          </a:p>
        </p:txBody>
      </p:sp>
      <p:sp>
        <p:nvSpPr>
          <p:cNvPr id="10" name="Right Arrow 9">
            <a:extLst>
              <a:ext uri="{FF2B5EF4-FFF2-40B4-BE49-F238E27FC236}">
                <a16:creationId xmlns:a16="http://schemas.microsoft.com/office/drawing/2014/main" id="{6CCFC5B7-6C9E-4250-BBDD-7D673B9CF4F8}"/>
              </a:ext>
            </a:extLst>
          </p:cNvPr>
          <p:cNvSpPr/>
          <p:nvPr/>
        </p:nvSpPr>
        <p:spPr>
          <a:xfrm>
            <a:off x="555029" y="3746057"/>
            <a:ext cx="1882553" cy="912821"/>
          </a:xfrm>
          <a:prstGeom prst="right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5034416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03AB4-B862-0606-C824-F3B0E37C2D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F6ABC8-6635-2BAA-223A-48F4BF70296A}"/>
              </a:ext>
            </a:extLst>
          </p:cNvPr>
          <p:cNvPicPr>
            <a:picLocks noChangeAspect="1"/>
          </p:cNvPicPr>
          <p:nvPr/>
        </p:nvPicPr>
        <p:blipFill>
          <a:blip r:embed="rId2"/>
          <a:stretch>
            <a:fillRect/>
          </a:stretch>
        </p:blipFill>
        <p:spPr>
          <a:xfrm>
            <a:off x="1528389" y="978194"/>
            <a:ext cx="21327222" cy="10568763"/>
          </a:xfrm>
          <a:prstGeom prst="rect">
            <a:avLst/>
          </a:prstGeom>
        </p:spPr>
      </p:pic>
    </p:spTree>
    <p:extLst>
      <p:ext uri="{BB962C8B-B14F-4D97-AF65-F5344CB8AC3E}">
        <p14:creationId xmlns:p14="http://schemas.microsoft.com/office/powerpoint/2010/main" val="203825572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AF9B-35BE-B587-7B93-988B2AE6C3A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FBCA890-9CE0-F535-C858-3F905A253F03}"/>
              </a:ext>
            </a:extLst>
          </p:cNvPr>
          <p:cNvPicPr>
            <a:picLocks noChangeAspect="1"/>
          </p:cNvPicPr>
          <p:nvPr/>
        </p:nvPicPr>
        <p:blipFill>
          <a:blip r:embed="rId2"/>
          <a:stretch>
            <a:fillRect/>
          </a:stretch>
        </p:blipFill>
        <p:spPr>
          <a:xfrm>
            <a:off x="561717" y="1339703"/>
            <a:ext cx="23260565" cy="9930810"/>
          </a:xfrm>
          <a:prstGeom prst="rect">
            <a:avLst/>
          </a:prstGeom>
        </p:spPr>
      </p:pic>
    </p:spTree>
    <p:extLst>
      <p:ext uri="{BB962C8B-B14F-4D97-AF65-F5344CB8AC3E}">
        <p14:creationId xmlns:p14="http://schemas.microsoft.com/office/powerpoint/2010/main" val="429020917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8C0C-37F6-6B08-1CC8-46DF445867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D9A47CD-7273-87BD-46ED-7EA0B1DDE93E}"/>
              </a:ext>
            </a:extLst>
          </p:cNvPr>
          <p:cNvPicPr>
            <a:picLocks noChangeAspect="1"/>
          </p:cNvPicPr>
          <p:nvPr/>
        </p:nvPicPr>
        <p:blipFill>
          <a:blip r:embed="rId2"/>
          <a:stretch>
            <a:fillRect/>
          </a:stretch>
        </p:blipFill>
        <p:spPr>
          <a:xfrm>
            <a:off x="755291" y="914400"/>
            <a:ext cx="21564026" cy="11206715"/>
          </a:xfrm>
          <a:prstGeom prst="rect">
            <a:avLst/>
          </a:prstGeom>
        </p:spPr>
      </p:pic>
    </p:spTree>
    <p:extLst>
      <p:ext uri="{BB962C8B-B14F-4D97-AF65-F5344CB8AC3E}">
        <p14:creationId xmlns:p14="http://schemas.microsoft.com/office/powerpoint/2010/main" val="405599719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90E3-C469-AA9E-2917-875FBD1CF0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B6E1EB1-CCA9-265D-6408-CF8C4241CC66}"/>
              </a:ext>
            </a:extLst>
          </p:cNvPr>
          <p:cNvPicPr>
            <a:picLocks noChangeAspect="1"/>
          </p:cNvPicPr>
          <p:nvPr/>
        </p:nvPicPr>
        <p:blipFill>
          <a:blip r:embed="rId2"/>
          <a:stretch>
            <a:fillRect/>
          </a:stretch>
        </p:blipFill>
        <p:spPr>
          <a:xfrm>
            <a:off x="4890977" y="809376"/>
            <a:ext cx="14991907" cy="12420233"/>
          </a:xfrm>
          <a:prstGeom prst="rect">
            <a:avLst/>
          </a:prstGeom>
        </p:spPr>
      </p:pic>
    </p:spTree>
    <p:extLst>
      <p:ext uri="{BB962C8B-B14F-4D97-AF65-F5344CB8AC3E}">
        <p14:creationId xmlns:p14="http://schemas.microsoft.com/office/powerpoint/2010/main" val="278802074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075F-E7C2-1D72-4567-E25CD9D8902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AF59D1-FA67-98BE-631E-C12A1A7C72D8}"/>
              </a:ext>
            </a:extLst>
          </p:cNvPr>
          <p:cNvPicPr>
            <a:picLocks noChangeAspect="1"/>
          </p:cNvPicPr>
          <p:nvPr/>
        </p:nvPicPr>
        <p:blipFill>
          <a:blip r:embed="rId2"/>
          <a:stretch>
            <a:fillRect/>
          </a:stretch>
        </p:blipFill>
        <p:spPr>
          <a:xfrm>
            <a:off x="2998381" y="271959"/>
            <a:ext cx="16666285" cy="13172082"/>
          </a:xfrm>
          <a:prstGeom prst="rect">
            <a:avLst/>
          </a:prstGeom>
        </p:spPr>
      </p:pic>
    </p:spTree>
    <p:extLst>
      <p:ext uri="{BB962C8B-B14F-4D97-AF65-F5344CB8AC3E}">
        <p14:creationId xmlns:p14="http://schemas.microsoft.com/office/powerpoint/2010/main" val="33993898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7E9CA-7021-7C03-DA28-28CEB99B0A8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0D92F32-56CE-1E45-67F8-EE6BBB441699}"/>
              </a:ext>
            </a:extLst>
          </p:cNvPr>
          <p:cNvPicPr>
            <a:picLocks noChangeAspect="1"/>
          </p:cNvPicPr>
          <p:nvPr/>
        </p:nvPicPr>
        <p:blipFill>
          <a:blip r:embed="rId2"/>
          <a:stretch>
            <a:fillRect/>
          </a:stretch>
        </p:blipFill>
        <p:spPr>
          <a:xfrm>
            <a:off x="701749" y="652973"/>
            <a:ext cx="21735063" cy="11737485"/>
          </a:xfrm>
          <a:prstGeom prst="rect">
            <a:avLst/>
          </a:prstGeom>
        </p:spPr>
      </p:pic>
    </p:spTree>
    <p:extLst>
      <p:ext uri="{BB962C8B-B14F-4D97-AF65-F5344CB8AC3E}">
        <p14:creationId xmlns:p14="http://schemas.microsoft.com/office/powerpoint/2010/main" val="178812369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B0EF-3696-718D-8ABB-D8BD385F10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F4B6AF-B22B-608A-D7A1-3451520C55D8}"/>
              </a:ext>
            </a:extLst>
          </p:cNvPr>
          <p:cNvSpPr txBox="1"/>
          <p:nvPr/>
        </p:nvSpPr>
        <p:spPr>
          <a:xfrm>
            <a:off x="2159001" y="4313967"/>
            <a:ext cx="18638284" cy="6001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200" dirty="0"/>
              <a:t>Plomb-Holmes C, </a:t>
            </a:r>
            <a:r>
              <a:rPr lang="en-US" sz="3200" dirty="0" err="1"/>
              <a:t>Clavert</a:t>
            </a:r>
            <a:r>
              <a:rPr lang="en-US" sz="3200" dirty="0"/>
              <a:t> P, Kolo F, Tay E, </a:t>
            </a:r>
            <a:r>
              <a:rPr lang="en-US" sz="3200" dirty="0" err="1"/>
              <a:t>Lädermann</a:t>
            </a:r>
            <a:r>
              <a:rPr lang="en-US" sz="3200" dirty="0"/>
              <a:t> A; French Arthroscopic Society. An orthopaedic surgeon's guide to ultrasound imaging of the healthy, pathological and postoperative shoulder. </a:t>
            </a:r>
            <a:r>
              <a:rPr lang="en-US" sz="3200" dirty="0" err="1"/>
              <a:t>Orthop</a:t>
            </a:r>
            <a:r>
              <a:rPr lang="en-US" sz="3200" dirty="0"/>
              <a:t> </a:t>
            </a:r>
            <a:r>
              <a:rPr lang="en-US" sz="3200" dirty="0" err="1"/>
              <a:t>Traumatol</a:t>
            </a:r>
            <a:r>
              <a:rPr lang="en-US" sz="3200" dirty="0"/>
              <a:t> Surg Res. 2018 Dec;104(8S):S219-S232. doi: 10.1016/j.otsr.2018.07.011. </a:t>
            </a:r>
            <a:r>
              <a:rPr lang="en-US" sz="3200" dirty="0" err="1"/>
              <a:t>Epub</a:t>
            </a:r>
            <a:r>
              <a:rPr lang="en-US" sz="3200" dirty="0"/>
              <a:t> 2018 Aug 11. PMID: 30107274.</a:t>
            </a:r>
          </a:p>
          <a:p>
            <a:pPr algn="l"/>
            <a:r>
              <a:rPr lang="en-US" sz="3200" dirty="0"/>
              <a:t>Cianca, J., &amp; Patel, S. I. (Eds.). (2017). Musculoskeletal ultrasound cross-sectional anatomy. Demos Medical Publishing.</a:t>
            </a:r>
          </a:p>
          <a:p>
            <a:pPr algn="l"/>
            <a:r>
              <a:rPr lang="en-US" sz="3200" dirty="0"/>
              <a:t>Jacobson, J. A. (2017). Fundamentals of musculoskeletal ultrasound (3rd ed.). Elsevier - Health Sciences Division.</a:t>
            </a:r>
          </a:p>
          <a:p>
            <a:pPr algn="l"/>
            <a:r>
              <a:rPr lang="en-US" sz="3200" dirty="0"/>
              <a:t>Madden, C., </a:t>
            </a:r>
            <a:r>
              <a:rPr lang="en-US" sz="3200" dirty="0" err="1"/>
              <a:t>Putukian</a:t>
            </a:r>
            <a:r>
              <a:rPr lang="en-US" sz="3200" dirty="0"/>
              <a:t>, M., McCarty, E., &amp; Young, C. (2022). Netter’s sports medicine (3rd ed.). Elsevier - Health Sciences Division.</a:t>
            </a:r>
          </a:p>
          <a:p>
            <a:pPr algn="l"/>
            <a:r>
              <a:rPr lang="en-US" sz="3200" dirty="0"/>
              <a:t>Malanga, G., &amp; Mautner, K. R. (2014). Atlas of ultrasound-guided musculoskeletal injections. McGraw-Hill Medical.</a:t>
            </a:r>
          </a:p>
        </p:txBody>
      </p:sp>
      <p:sp>
        <p:nvSpPr>
          <p:cNvPr id="4" name="Presentation title goes here">
            <a:extLst>
              <a:ext uri="{FF2B5EF4-FFF2-40B4-BE49-F238E27FC236}">
                <a16:creationId xmlns:a16="http://schemas.microsoft.com/office/drawing/2014/main" id="{04438A53-C4E6-7615-BBEA-13EFC04E05F7}"/>
              </a:ext>
            </a:extLst>
          </p:cNvPr>
          <p:cNvSpPr txBox="1">
            <a:spLocks/>
          </p:cNvSpPr>
          <p:nvPr/>
        </p:nvSpPr>
        <p:spPr>
          <a:xfrm>
            <a:off x="2159000" y="1630359"/>
            <a:ext cx="19483289" cy="206976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Citations</a:t>
            </a:r>
          </a:p>
        </p:txBody>
      </p:sp>
    </p:spTree>
    <p:extLst>
      <p:ext uri="{BB962C8B-B14F-4D97-AF65-F5344CB8AC3E}">
        <p14:creationId xmlns:p14="http://schemas.microsoft.com/office/powerpoint/2010/main" val="90038929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5204F-F10E-53EA-AF5D-3DB41A743E36}"/>
            </a:ext>
          </a:extLst>
        </p:cNvPr>
        <p:cNvGrpSpPr/>
        <p:nvPr/>
      </p:nvGrpSpPr>
      <p:grpSpPr>
        <a:xfrm>
          <a:off x="0" y="0"/>
          <a:ext cx="0" cy="0"/>
          <a:chOff x="0" y="0"/>
          <a:chExt cx="0" cy="0"/>
        </a:xfrm>
      </p:grpSpPr>
    </p:spTree>
    <p:extLst>
      <p:ext uri="{BB962C8B-B14F-4D97-AF65-F5344CB8AC3E}">
        <p14:creationId xmlns:p14="http://schemas.microsoft.com/office/powerpoint/2010/main" val="145739091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874B1-6D20-280A-ACCA-5E680C001B52}"/>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24DE47F2-D355-0772-4DF0-68717C974A3C}"/>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4D628983-BDDE-A867-DC19-961178D31B06}"/>
              </a:ext>
            </a:extLst>
          </p:cNvPr>
          <p:cNvSpPr txBox="1">
            <a:spLocks/>
          </p:cNvSpPr>
          <p:nvPr/>
        </p:nvSpPr>
        <p:spPr>
          <a:xfrm>
            <a:off x="786385" y="3109382"/>
            <a:ext cx="12013179"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3x better spatial resolution compared to MRI </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Especially for superficial structures</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Safe (no radiation) &amp; relatively low-cost</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Allows interaction with the patient during imaging</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Patient experience &amp; education</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Real-time, dynamic examination </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Evaluation of subluxing/dislocating tendons, nerves or joints.</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Correlate pathologies with pain/sxs</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Ligament stability</a:t>
            </a:r>
          </a:p>
        </p:txBody>
      </p:sp>
      <p:sp>
        <p:nvSpPr>
          <p:cNvPr id="3" name="Presentation title goes here">
            <a:extLst>
              <a:ext uri="{FF2B5EF4-FFF2-40B4-BE49-F238E27FC236}">
                <a16:creationId xmlns:a16="http://schemas.microsoft.com/office/drawing/2014/main" id="{08B9CE76-18ED-16F9-1133-B9C60112C0E8}"/>
              </a:ext>
            </a:extLst>
          </p:cNvPr>
          <p:cNvSpPr txBox="1">
            <a:spLocks/>
          </p:cNvSpPr>
          <p:nvPr/>
        </p:nvSpPr>
        <p:spPr>
          <a:xfrm>
            <a:off x="2159000" y="375720"/>
            <a:ext cx="19483289" cy="22398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Advantages</a:t>
            </a:r>
          </a:p>
        </p:txBody>
      </p:sp>
      <p:sp>
        <p:nvSpPr>
          <p:cNvPr id="2" name="Esca enim exerci feugiat duis. Nullus modo quae scisco ex uxor dolore. Antehabeo veniam ille. Pertineo consequat tego damnum lenis melior ex enim gravis.…">
            <a:extLst>
              <a:ext uri="{FF2B5EF4-FFF2-40B4-BE49-F238E27FC236}">
                <a16:creationId xmlns:a16="http://schemas.microsoft.com/office/drawing/2014/main" id="{8133520D-8D8D-AEA6-8E84-BE63CBEA6082}"/>
              </a:ext>
            </a:extLst>
          </p:cNvPr>
          <p:cNvSpPr txBox="1">
            <a:spLocks/>
          </p:cNvSpPr>
          <p:nvPr/>
        </p:nvSpPr>
        <p:spPr>
          <a:xfrm>
            <a:off x="13072554" y="3109382"/>
            <a:ext cx="11035421"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Portable &amp; convenient</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Contralateral limb/structure as control</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Doppler evaluation</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Serial studies for monitoring healing process/response to treatment</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Ability to guide interventional procedures</a:t>
            </a:r>
          </a:p>
          <a:p>
            <a:pPr marL="93980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No contraindication to use with surgical hardwar</a:t>
            </a:r>
            <a:r>
              <a:rPr lang="en-US" sz="3600" dirty="0">
                <a:solidFill>
                  <a:srgbClr val="53585F"/>
                </a:solidFill>
                <a:latin typeface="Acumin Pro SemiCondensed Medium"/>
                <a:ea typeface="Acumin Pro SemiCondensed Medium"/>
                <a:cs typeface="Acumin Pro SemiCondensed Medium"/>
                <a:sym typeface="Acumin Pro SemiCondensed Medium"/>
              </a:rPr>
              <a:t>e</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Difficulty scanning deep to the hardware</a:t>
            </a:r>
          </a:p>
          <a:p>
            <a:pPr marL="749300" indent="-381000" defTabSz="457200">
              <a:lnSpc>
                <a:spcPts val="4000"/>
              </a:lnSpc>
              <a:spcBef>
                <a:spcPts val="4000"/>
              </a:spcBef>
              <a:buClr>
                <a:srgbClr val="7D8080"/>
              </a:buClr>
              <a:buSzPct val="200000"/>
              <a:defRPr sz="3400">
                <a:solidFill>
                  <a:srgbClr val="53585F"/>
                </a:solidFill>
                <a:latin typeface="Acumin Pro SemiCondensed Medium"/>
                <a:ea typeface="Acumin Pro SemiCondensed Medium"/>
                <a:cs typeface="Acumin Pro SemiCondensed Medium"/>
                <a:sym typeface="Acumin Pro SemiCondensed Medium"/>
              </a:defRPr>
            </a:pPr>
            <a:endParaRPr lang="en-US" sz="3600" dirty="0">
              <a:solidFill>
                <a:srgbClr val="53585F"/>
              </a:solidFill>
              <a:latin typeface="Acumin Pro SemiCondensed Medium"/>
              <a:ea typeface="Acumin Pro SemiCondensed Medium"/>
              <a:cs typeface="Acumin Pro SemiCondensed Medium"/>
              <a:sym typeface="Acumin Pro SemiCondensed Medium"/>
            </a:endParaRPr>
          </a:p>
        </p:txBody>
      </p:sp>
    </p:spTree>
    <p:extLst>
      <p:ext uri="{BB962C8B-B14F-4D97-AF65-F5344CB8AC3E}">
        <p14:creationId xmlns:p14="http://schemas.microsoft.com/office/powerpoint/2010/main" val="22300751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11C68-5323-8FAF-F0D0-AAF1040B9AE5}"/>
            </a:ext>
          </a:extLst>
        </p:cNvPr>
        <p:cNvGrpSpPr/>
        <p:nvPr/>
      </p:nvGrpSpPr>
      <p:grpSpPr>
        <a:xfrm>
          <a:off x="0" y="0"/>
          <a:ext cx="0" cy="0"/>
          <a:chOff x="0" y="0"/>
          <a:chExt cx="0" cy="0"/>
        </a:xfrm>
      </p:grpSpPr>
      <p:sp>
        <p:nvSpPr>
          <p:cNvPr id="350" name="Slide Number">
            <a:extLst>
              <a:ext uri="{FF2B5EF4-FFF2-40B4-BE49-F238E27FC236}">
                <a16:creationId xmlns:a16="http://schemas.microsoft.com/office/drawing/2014/main" id="{CAB8DEDA-971C-2D3B-B65A-1C69AF211CF4}"/>
              </a:ext>
            </a:extLst>
          </p:cNvPr>
          <p:cNvSpPr txBox="1">
            <a:spLocks noGrp="1"/>
          </p:cNvSpPr>
          <p:nvPr>
            <p:ph type="sldNum" sz="quarter" idx="2"/>
          </p:nvPr>
        </p:nvSpPr>
        <p:spPr>
          <a:xfrm>
            <a:off x="23597616" y="381000"/>
            <a:ext cx="419710"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8</a:t>
            </a:fld>
            <a:endParaRPr/>
          </a:p>
        </p:txBody>
      </p:sp>
      <p:sp>
        <p:nvSpPr>
          <p:cNvPr id="4" name="Esca enim exerci feugiat duis. Nullus modo quae scisco ex uxor dolore. Antehabeo veniam ille. Pertineo consequat tego damnum lenis melior ex enim gravis.…">
            <a:extLst>
              <a:ext uri="{FF2B5EF4-FFF2-40B4-BE49-F238E27FC236}">
                <a16:creationId xmlns:a16="http://schemas.microsoft.com/office/drawing/2014/main" id="{CA57814D-3B2B-4DB2-623B-A6F6F4898E41}"/>
              </a:ext>
            </a:extLst>
          </p:cNvPr>
          <p:cNvSpPr txBox="1">
            <a:spLocks/>
          </p:cNvSpPr>
          <p:nvPr/>
        </p:nvSpPr>
        <p:spPr>
          <a:xfrm>
            <a:off x="1764144" y="3874923"/>
            <a:ext cx="10427856"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Operator and machine-dependent</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b="1" dirty="0">
                <a:solidFill>
                  <a:srgbClr val="53585F"/>
                </a:solidFill>
                <a:latin typeface="Acumin Pro SemiCondensed Medium"/>
                <a:ea typeface="Acumin Pro SemiCondensed Medium"/>
                <a:cs typeface="Acumin Pro SemiCondensed Medium"/>
                <a:sym typeface="Acumin Pro SemiCondensed Medium"/>
              </a:rPr>
              <a:t>Image quality AND interpretation </a:t>
            </a:r>
            <a:r>
              <a:rPr lang="en-US" sz="3200" dirty="0">
                <a:solidFill>
                  <a:srgbClr val="53585F"/>
                </a:solidFill>
                <a:latin typeface="Acumin Pro SemiCondensed Medium"/>
                <a:ea typeface="Acumin Pro SemiCondensed Medium"/>
                <a:cs typeface="Acumin Pro SemiCondensed Medium"/>
                <a:sym typeface="Acumin Pro SemiCondensed Medium"/>
              </a:rPr>
              <a:t>are both highly dependent on the user and the technology (US machine).</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Focal/limited field and depth of view</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MRI better for a wider field of view</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Lower resolution at greater depths</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Body habitus-dependent</a:t>
            </a:r>
          </a:p>
        </p:txBody>
      </p:sp>
      <p:sp>
        <p:nvSpPr>
          <p:cNvPr id="3" name="Presentation title goes here">
            <a:extLst>
              <a:ext uri="{FF2B5EF4-FFF2-40B4-BE49-F238E27FC236}">
                <a16:creationId xmlns:a16="http://schemas.microsoft.com/office/drawing/2014/main" id="{78FE08C1-C2CB-7C44-D117-1F026C8FE368}"/>
              </a:ext>
            </a:extLst>
          </p:cNvPr>
          <p:cNvSpPr txBox="1">
            <a:spLocks/>
          </p:cNvSpPr>
          <p:nvPr/>
        </p:nvSpPr>
        <p:spPr>
          <a:xfrm>
            <a:off x="2159000" y="375719"/>
            <a:ext cx="19483289" cy="410170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0" marR="0" indent="0" algn="l" defTabSz="742950" rtl="0" eaLnBrk="1" latinLnBrk="0" hangingPunct="1">
              <a:lnSpc>
                <a:spcPct val="100000"/>
              </a:lnSpc>
              <a:spcBef>
                <a:spcPts val="0"/>
              </a:spcBef>
              <a:spcAft>
                <a:spcPts val="0"/>
              </a:spcAft>
              <a:buClrTx/>
              <a:buSzTx/>
              <a:buFontTx/>
              <a:buNone/>
              <a:tabLst/>
              <a:defRPr sz="12959" b="0" i="0" u="none" strike="noStrike" cap="all" spc="0" baseline="0">
                <a:ln>
                  <a:noFill/>
                </a:ln>
                <a:solidFill>
                  <a:srgbClr val="FFFFFF"/>
                </a:solidFill>
                <a:uFillTx/>
                <a:latin typeface="Acumin Pro ExtraCondensed Bold"/>
                <a:ea typeface="Acumin Pro ExtraCondensed Bold"/>
                <a:cs typeface="Acumin Pro ExtraCondensed Bold"/>
                <a:sym typeface="Acumin Pro ExtraCondensed Bold"/>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r>
              <a:rPr lang="en-US" sz="9600" dirty="0">
                <a:solidFill>
                  <a:srgbClr val="C00000"/>
                </a:solidFill>
              </a:rPr>
              <a:t>Limitations</a:t>
            </a:r>
          </a:p>
        </p:txBody>
      </p:sp>
      <p:sp>
        <p:nvSpPr>
          <p:cNvPr id="5" name="Esca enim exerci feugiat duis. Nullus modo quae scisco ex uxor dolore. Antehabeo veniam ille. Pertineo consequat tego damnum lenis melior ex enim gravis.…">
            <a:extLst>
              <a:ext uri="{FF2B5EF4-FFF2-40B4-BE49-F238E27FC236}">
                <a16:creationId xmlns:a16="http://schemas.microsoft.com/office/drawing/2014/main" id="{BB7810BC-BADF-9482-8F0D-4A00851E932E}"/>
              </a:ext>
            </a:extLst>
          </p:cNvPr>
          <p:cNvSpPr txBox="1">
            <a:spLocks/>
          </p:cNvSpPr>
          <p:nvPr/>
        </p:nvSpPr>
        <p:spPr>
          <a:xfrm>
            <a:off x="12192000" y="3874923"/>
            <a:ext cx="10427856" cy="6959332"/>
          </a:xfrm>
          <a:prstGeom prst="rect">
            <a:avLst/>
          </a:prstGeom>
        </p:spPr>
        <p:txBody>
          <a:bodyPr/>
          <a:lstStyle>
            <a:lvl1pPr marL="63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Limited evaluation of bones and intra-articular pathologies</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Unable to penetrate bone</a:t>
            </a:r>
          </a:p>
          <a:p>
            <a:pPr marL="939800" lvl="0"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600" b="1" dirty="0">
                <a:solidFill>
                  <a:srgbClr val="53585F"/>
                </a:solidFill>
                <a:latin typeface="Acumin Pro SemiCondensed Medium"/>
                <a:ea typeface="Acumin Pro SemiCondensed Medium"/>
                <a:cs typeface="Acumin Pro SemiCondensed Medium"/>
                <a:sym typeface="Acumin Pro SemiCondensed Medium"/>
              </a:rPr>
              <a:t>Equipment cost &amp; variable quality.</a:t>
            </a:r>
          </a:p>
          <a:p>
            <a:pPr marL="1574800" lvl="1" indent="-571500" defTabSz="457200">
              <a:lnSpc>
                <a:spcPts val="4000"/>
              </a:lnSpc>
              <a:spcBef>
                <a:spcPts val="4000"/>
              </a:spcBef>
              <a:buClr>
                <a:srgbClr val="7D8080"/>
              </a:buClr>
              <a:buSzPct val="100000"/>
              <a:buFont typeface="Courier New" panose="02070309020205020404" pitchFamily="49" charset="0"/>
              <a:buChar char="o"/>
              <a:defRPr sz="3400">
                <a:solidFill>
                  <a:srgbClr val="53585F"/>
                </a:solidFill>
                <a:latin typeface="Acumin Pro SemiCondensed Medium"/>
                <a:ea typeface="Acumin Pro SemiCondensed Medium"/>
                <a:cs typeface="Acumin Pro SemiCondensed Medium"/>
                <a:sym typeface="Acumin Pro SemiCondensed Medium"/>
              </a:defRPr>
            </a:pPr>
            <a:r>
              <a:rPr lang="en-US" sz="3200" dirty="0">
                <a:solidFill>
                  <a:srgbClr val="53585F"/>
                </a:solidFill>
                <a:latin typeface="Acumin Pro SemiCondensed Medium"/>
                <a:ea typeface="Acumin Pro SemiCondensed Medium"/>
                <a:cs typeface="Acumin Pro SemiCondensed Medium"/>
                <a:sym typeface="Acumin Pro SemiCondensed Medium"/>
              </a:rPr>
              <a:t>Better machines cost more</a:t>
            </a:r>
          </a:p>
        </p:txBody>
      </p:sp>
    </p:spTree>
    <p:extLst>
      <p:ext uri="{BB962C8B-B14F-4D97-AF65-F5344CB8AC3E}">
        <p14:creationId xmlns:p14="http://schemas.microsoft.com/office/powerpoint/2010/main" val="416260057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981F-59BB-71E9-3D94-76439341E2D3}"/>
            </a:ext>
          </a:extLst>
        </p:cNvPr>
        <p:cNvGrpSpPr/>
        <p:nvPr/>
      </p:nvGrpSpPr>
      <p:grpSpPr>
        <a:xfrm>
          <a:off x="0" y="0"/>
          <a:ext cx="0" cy="0"/>
          <a:chOff x="0" y="0"/>
          <a:chExt cx="0" cy="0"/>
        </a:xfrm>
      </p:grpSpPr>
      <p:sp>
        <p:nvSpPr>
          <p:cNvPr id="307" name="Chart Title Here">
            <a:extLst>
              <a:ext uri="{FF2B5EF4-FFF2-40B4-BE49-F238E27FC236}">
                <a16:creationId xmlns:a16="http://schemas.microsoft.com/office/drawing/2014/main" id="{F0609B5F-15F7-9D96-9350-57D7E95298E2}"/>
              </a:ext>
            </a:extLst>
          </p:cNvPr>
          <p:cNvSpPr txBox="1">
            <a:spLocks noGrp="1"/>
          </p:cNvSpPr>
          <p:nvPr>
            <p:ph type="body" idx="13"/>
          </p:nvPr>
        </p:nvSpPr>
        <p:spPr>
          <a:xfrm>
            <a:off x="12931378" y="1216895"/>
            <a:ext cx="10690825" cy="1087477"/>
          </a:xfrm>
          <a:prstGeom prst="rect">
            <a:avLst/>
          </a:prstGeom>
        </p:spPr>
        <p:txBody>
          <a:bodyPr anchor="ctr"/>
          <a:lstStyle/>
          <a:p>
            <a:r>
              <a:rPr lang="en-US" b="1" dirty="0"/>
              <a:t>Basics of Ultrasound Physics</a:t>
            </a:r>
            <a:endParaRPr b="1" dirty="0"/>
          </a:p>
        </p:txBody>
      </p:sp>
      <p:sp>
        <p:nvSpPr>
          <p:cNvPr id="308" name="Esca enim exerci feugiat duis. Nullus modo quae scisco ex uxor dolore. Antehabeo veniam ille. Pertineo consequat tego damnum lenis melior ex enim gravis.…">
            <a:extLst>
              <a:ext uri="{FF2B5EF4-FFF2-40B4-BE49-F238E27FC236}">
                <a16:creationId xmlns:a16="http://schemas.microsoft.com/office/drawing/2014/main" id="{8F64ED73-538D-63F9-9AF3-5C1679BD0582}"/>
              </a:ext>
            </a:extLst>
          </p:cNvPr>
          <p:cNvSpPr txBox="1">
            <a:spLocks noGrp="1"/>
          </p:cNvSpPr>
          <p:nvPr>
            <p:ph type="body" idx="14"/>
          </p:nvPr>
        </p:nvSpPr>
        <p:spPr>
          <a:xfrm>
            <a:off x="12441383" y="2481946"/>
            <a:ext cx="10823125" cy="11150553"/>
          </a:xfrm>
          <a:prstGeom prst="rect">
            <a:avLst/>
          </a:prstGeom>
        </p:spPr>
        <p:txBody>
          <a:bodyPr/>
          <a:lstStyle/>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Transducer crystals produce sound waves</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Sound waves bounce off structures &amp; return to the transducer</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Transducer converts the sound waves into voltage, which the machine will assign a gray scale shade to produce the image you see on the screen </a:t>
            </a:r>
          </a:p>
          <a:p>
            <a:pPr lvl="1"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Each body part type has a unique acoustic signature, which is based on density, pressure, &amp; particle motion of the structure</a:t>
            </a:r>
          </a:p>
          <a:p>
            <a:pPr lvl="0" defTabSz="457200">
              <a:lnSpc>
                <a:spcPts val="6400"/>
              </a:lnSpc>
              <a:spcBef>
                <a:spcPts val="2000"/>
              </a:spcBef>
              <a:buSzTx/>
              <a:buFont typeface="Courier New" panose="02070309020205020404" pitchFamily="49" charset="0"/>
              <a:buChar char="o"/>
              <a:defRPr sz="3000">
                <a:solidFill>
                  <a:srgbClr val="53585F"/>
                </a:solidFill>
                <a:latin typeface="Acumin Pro SemiCondensed"/>
                <a:ea typeface="Acumin Pro SemiCondensed"/>
                <a:cs typeface="Acumin Pro SemiCondensed"/>
                <a:sym typeface="Acumin Pro SemiCondensed"/>
              </a:defRPr>
            </a:pPr>
            <a:r>
              <a:rPr lang="en-US" sz="3600" dirty="0"/>
              <a:t>High frequency sound waves (1-18 MHz) are best for soft tissue &amp; bony surfaces</a:t>
            </a:r>
          </a:p>
          <a:p>
            <a:pPr marL="0" lvl="0" indent="0" defTabSz="457200">
              <a:lnSpc>
                <a:spcPts val="6400"/>
              </a:lnSpc>
              <a:spcBef>
                <a:spcPts val="2000"/>
              </a:spcBef>
              <a:buSzTx/>
              <a:buNone/>
              <a:defRPr sz="3000">
                <a:solidFill>
                  <a:srgbClr val="53585F"/>
                </a:solidFill>
                <a:latin typeface="Acumin Pro SemiCondensed"/>
                <a:ea typeface="Acumin Pro SemiCondensed"/>
                <a:cs typeface="Acumin Pro SemiCondensed"/>
                <a:sym typeface="Acumin Pro SemiCondensed"/>
              </a:defRPr>
            </a:pPr>
            <a:r>
              <a:rPr lang="en-US" sz="3600" dirty="0"/>
              <a:t> </a:t>
            </a:r>
            <a:endParaRPr sz="3600" dirty="0"/>
          </a:p>
        </p:txBody>
      </p:sp>
      <p:sp>
        <p:nvSpPr>
          <p:cNvPr id="309" name="Slide Number">
            <a:extLst>
              <a:ext uri="{FF2B5EF4-FFF2-40B4-BE49-F238E27FC236}">
                <a16:creationId xmlns:a16="http://schemas.microsoft.com/office/drawing/2014/main" id="{E82B0B53-ECC0-D7A4-9522-94DBD750C803}"/>
              </a:ext>
            </a:extLst>
          </p:cNvPr>
          <p:cNvSpPr txBox="1">
            <a:spLocks noGrp="1"/>
          </p:cNvSpPr>
          <p:nvPr>
            <p:ph type="sldNum" sz="quarter" idx="2"/>
          </p:nvPr>
        </p:nvSpPr>
        <p:spPr>
          <a:xfrm>
            <a:off x="23622203" y="381000"/>
            <a:ext cx="367894" cy="40894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9</a:t>
            </a:fld>
            <a:endParaRPr/>
          </a:p>
        </p:txBody>
      </p:sp>
      <p:pic>
        <p:nvPicPr>
          <p:cNvPr id="8" name="Picture 7">
            <a:extLst>
              <a:ext uri="{FF2B5EF4-FFF2-40B4-BE49-F238E27FC236}">
                <a16:creationId xmlns:a16="http://schemas.microsoft.com/office/drawing/2014/main" id="{516ABC96-547C-C6CE-BAA2-0224D7B65DD5}"/>
              </a:ext>
            </a:extLst>
          </p:cNvPr>
          <p:cNvPicPr>
            <a:picLocks noChangeAspect="1"/>
          </p:cNvPicPr>
          <p:nvPr/>
        </p:nvPicPr>
        <p:blipFill>
          <a:blip r:embed="rId3"/>
          <a:stretch>
            <a:fillRect/>
          </a:stretch>
        </p:blipFill>
        <p:spPr>
          <a:xfrm>
            <a:off x="2933458" y="457432"/>
            <a:ext cx="6407451" cy="10890028"/>
          </a:xfrm>
          <a:prstGeom prst="rect">
            <a:avLst/>
          </a:prstGeom>
        </p:spPr>
      </p:pic>
      <p:graphicFrame>
        <p:nvGraphicFramePr>
          <p:cNvPr id="11" name="Table 10">
            <a:extLst>
              <a:ext uri="{FF2B5EF4-FFF2-40B4-BE49-F238E27FC236}">
                <a16:creationId xmlns:a16="http://schemas.microsoft.com/office/drawing/2014/main" id="{31A42CC9-0164-B4E0-73FA-70D9A0C76CC0}"/>
              </a:ext>
            </a:extLst>
          </p:cNvPr>
          <p:cNvGraphicFramePr>
            <a:graphicFrameLocks noGrp="1"/>
          </p:cNvGraphicFramePr>
          <p:nvPr>
            <p:extLst>
              <p:ext uri="{D42A27DB-BD31-4B8C-83A1-F6EECF244321}">
                <p14:modId xmlns:p14="http://schemas.microsoft.com/office/powerpoint/2010/main" val="283808853"/>
              </p:ext>
            </p:extLst>
          </p:nvPr>
        </p:nvGraphicFramePr>
        <p:xfrm>
          <a:off x="448433" y="11463235"/>
          <a:ext cx="11161677" cy="1864839"/>
        </p:xfrm>
        <a:graphic>
          <a:graphicData uri="http://schemas.openxmlformats.org/drawingml/2006/table">
            <a:tbl>
              <a:tblPr firstRow="1" bandRow="1">
                <a:tableStyleId>{5C22544A-7EE6-4342-B048-85BDC9FD1C3A}</a:tableStyleId>
              </a:tblPr>
              <a:tblGrid>
                <a:gridCol w="3720559">
                  <a:extLst>
                    <a:ext uri="{9D8B030D-6E8A-4147-A177-3AD203B41FA5}">
                      <a16:colId xmlns:a16="http://schemas.microsoft.com/office/drawing/2014/main" val="1407620674"/>
                    </a:ext>
                  </a:extLst>
                </a:gridCol>
                <a:gridCol w="3720559">
                  <a:extLst>
                    <a:ext uri="{9D8B030D-6E8A-4147-A177-3AD203B41FA5}">
                      <a16:colId xmlns:a16="http://schemas.microsoft.com/office/drawing/2014/main" val="1907351739"/>
                    </a:ext>
                  </a:extLst>
                </a:gridCol>
                <a:gridCol w="3720559">
                  <a:extLst>
                    <a:ext uri="{9D8B030D-6E8A-4147-A177-3AD203B41FA5}">
                      <a16:colId xmlns:a16="http://schemas.microsoft.com/office/drawing/2014/main" val="4235025398"/>
                    </a:ext>
                  </a:extLst>
                </a:gridCol>
              </a:tblGrid>
              <a:tr h="621613">
                <a:tc>
                  <a:txBody>
                    <a:bodyPr/>
                    <a:lstStyle/>
                    <a:p>
                      <a:pPr algn="ctr"/>
                      <a:r>
                        <a:rPr lang="en-US" sz="3200" b="1" dirty="0"/>
                        <a:t>US Frequency</a:t>
                      </a:r>
                    </a:p>
                  </a:txBody>
                  <a:tcPr anchor="ctr"/>
                </a:tc>
                <a:tc>
                  <a:txBody>
                    <a:bodyPr/>
                    <a:lstStyle/>
                    <a:p>
                      <a:pPr algn="ctr"/>
                      <a:r>
                        <a:rPr lang="en-US" sz="3200" b="1" dirty="0"/>
                        <a:t>Depth Penetration</a:t>
                      </a:r>
                    </a:p>
                  </a:txBody>
                  <a:tcPr anchor="ctr"/>
                </a:tc>
                <a:tc>
                  <a:txBody>
                    <a:bodyPr/>
                    <a:lstStyle/>
                    <a:p>
                      <a:pPr algn="ctr"/>
                      <a:r>
                        <a:rPr lang="en-US" sz="3200" b="1" dirty="0"/>
                        <a:t>Resolution</a:t>
                      </a:r>
                    </a:p>
                  </a:txBody>
                  <a:tcPr anchor="ctr"/>
                </a:tc>
                <a:extLst>
                  <a:ext uri="{0D108BD9-81ED-4DB2-BD59-A6C34878D82A}">
                    <a16:rowId xmlns:a16="http://schemas.microsoft.com/office/drawing/2014/main" val="1521175681"/>
                  </a:ext>
                </a:extLst>
              </a:tr>
              <a:tr h="621613">
                <a:tc>
                  <a:txBody>
                    <a:bodyPr/>
                    <a:lstStyle/>
                    <a:p>
                      <a:r>
                        <a:rPr lang="en-US" sz="3200" b="1" dirty="0"/>
                        <a:t>Low</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2003819624"/>
                  </a:ext>
                </a:extLst>
              </a:tr>
              <a:tr h="621613">
                <a:tc>
                  <a:txBody>
                    <a:bodyPr/>
                    <a:lstStyle/>
                    <a:p>
                      <a:r>
                        <a:rPr lang="en-US" sz="3200" b="1" dirty="0"/>
                        <a:t>High</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281702925"/>
                  </a:ext>
                </a:extLst>
              </a:tr>
            </a:tbl>
          </a:graphicData>
        </a:graphic>
      </p:graphicFrame>
      <p:sp>
        <p:nvSpPr>
          <p:cNvPr id="12" name="Up Arrow 11">
            <a:extLst>
              <a:ext uri="{FF2B5EF4-FFF2-40B4-BE49-F238E27FC236}">
                <a16:creationId xmlns:a16="http://schemas.microsoft.com/office/drawing/2014/main" id="{70635DAB-D582-D467-E2B4-1652C4508DA7}"/>
              </a:ext>
            </a:extLst>
          </p:cNvPr>
          <p:cNvSpPr/>
          <p:nvPr/>
        </p:nvSpPr>
        <p:spPr>
          <a:xfrm>
            <a:off x="5849016" y="12214821"/>
            <a:ext cx="360509" cy="3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AB0F1F23-A5A5-194B-F062-22C692824B71}"/>
              </a:ext>
            </a:extLst>
          </p:cNvPr>
          <p:cNvSpPr/>
          <p:nvPr/>
        </p:nvSpPr>
        <p:spPr>
          <a:xfrm>
            <a:off x="9548580" y="12870642"/>
            <a:ext cx="360509" cy="3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a16="http://schemas.microsoft.com/office/drawing/2014/main" id="{4776FC5B-AE4E-CEB6-A915-386860404BDB}"/>
              </a:ext>
            </a:extLst>
          </p:cNvPr>
          <p:cNvSpPr/>
          <p:nvPr/>
        </p:nvSpPr>
        <p:spPr>
          <a:xfrm rot="10800000">
            <a:off x="9546095" y="12241068"/>
            <a:ext cx="360509" cy="3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a:extLst>
              <a:ext uri="{FF2B5EF4-FFF2-40B4-BE49-F238E27FC236}">
                <a16:creationId xmlns:a16="http://schemas.microsoft.com/office/drawing/2014/main" id="{0761B6A5-C371-1AFF-8E44-9E02ABC59DCF}"/>
              </a:ext>
            </a:extLst>
          </p:cNvPr>
          <p:cNvSpPr/>
          <p:nvPr/>
        </p:nvSpPr>
        <p:spPr>
          <a:xfrm rot="10800000">
            <a:off x="5849016" y="12870642"/>
            <a:ext cx="360509" cy="3616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830295"/>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8" ma:contentTypeDescription="Create a new document." ma:contentTypeScope="" ma:versionID="b69bea23c14d4f12d3f7b91d8902ac0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61f3ba138943ed813d333ee7f44d2c47"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documentManagement>
</p:properties>
</file>

<file path=customXml/itemProps1.xml><?xml version="1.0" encoding="utf-8"?>
<ds:datastoreItem xmlns:ds="http://schemas.openxmlformats.org/officeDocument/2006/customXml" ds:itemID="{14DDDC56-19AF-49A5-B061-CEDE96993FF1}"/>
</file>

<file path=customXml/itemProps2.xml><?xml version="1.0" encoding="utf-8"?>
<ds:datastoreItem xmlns:ds="http://schemas.openxmlformats.org/officeDocument/2006/customXml" ds:itemID="{1E344605-93B3-42C4-9444-194B48506EE2}"/>
</file>

<file path=customXml/itemProps3.xml><?xml version="1.0" encoding="utf-8"?>
<ds:datastoreItem xmlns:ds="http://schemas.openxmlformats.org/officeDocument/2006/customXml" ds:itemID="{6BD5BBF2-C3F5-4475-AF19-C8644E954AD3}"/>
</file>

<file path=docProps/app.xml><?xml version="1.0" encoding="utf-8"?>
<Properties xmlns="http://schemas.openxmlformats.org/officeDocument/2006/extended-properties" xmlns:vt="http://schemas.openxmlformats.org/officeDocument/2006/docPropsVTypes">
  <Template>White</Template>
  <TotalTime>6294</TotalTime>
  <Words>2451</Words>
  <Application>Microsoft Macintosh PowerPoint</Application>
  <PresentationFormat>Custom</PresentationFormat>
  <Paragraphs>375</Paragraphs>
  <Slides>67</Slides>
  <Notes>48</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67</vt:i4>
      </vt:variant>
    </vt:vector>
  </HeadingPairs>
  <TitlesOfParts>
    <vt:vector size="82" baseType="lpstr">
      <vt:lpstr>Acumin Pro SemiCondensed</vt:lpstr>
      <vt:lpstr>Acumin Pro SemiCondensed Bold</vt:lpstr>
      <vt:lpstr>Acumin Pro SemiCondensed ExtLt</vt:lpstr>
      <vt:lpstr>Acumin Pro SemiCondensed Light</vt:lpstr>
      <vt:lpstr>Acumin Pro SemiCondensed Medium</vt:lpstr>
      <vt:lpstr>Arial</vt:lpstr>
      <vt:lpstr>Courier New</vt:lpstr>
      <vt:lpstr>Georgia</vt:lpstr>
      <vt:lpstr>Google Sans</vt:lpstr>
      <vt:lpstr>Helvetica Light</vt:lpstr>
      <vt:lpstr>Helvetica Neue</vt:lpstr>
      <vt:lpstr>Open Sans</vt:lpstr>
      <vt:lpstr>Roboto</vt:lpstr>
      <vt:lpstr>Times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Kyle X. Plante</cp:lastModifiedBy>
  <cp:revision>18</cp:revision>
  <cp:lastPrinted>2017-07-27T21:27:57Z</cp:lastPrinted>
  <dcterms:created xsi:type="dcterms:W3CDTF">2020-06-03T15:21:51Z</dcterms:created>
  <dcterms:modified xsi:type="dcterms:W3CDTF">2025-03-26T02:47:05Z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